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4" r:id="rId2"/>
    <p:sldId id="272" r:id="rId3"/>
    <p:sldId id="324" r:id="rId4"/>
    <p:sldId id="275" r:id="rId5"/>
    <p:sldId id="274" r:id="rId6"/>
    <p:sldId id="277" r:id="rId7"/>
    <p:sldId id="282" r:id="rId8"/>
    <p:sldId id="278" r:id="rId9"/>
    <p:sldId id="283" r:id="rId10"/>
    <p:sldId id="325" r:id="rId11"/>
    <p:sldId id="333" r:id="rId12"/>
    <p:sldId id="334" r:id="rId13"/>
    <p:sldId id="335" r:id="rId14"/>
    <p:sldId id="331" r:id="rId15"/>
    <p:sldId id="284" r:id="rId16"/>
    <p:sldId id="285" r:id="rId17"/>
    <p:sldId id="326" r:id="rId18"/>
    <p:sldId id="286" r:id="rId19"/>
    <p:sldId id="287" r:id="rId20"/>
    <p:sldId id="292" r:id="rId21"/>
    <p:sldId id="288" r:id="rId22"/>
    <p:sldId id="289" r:id="rId23"/>
    <p:sldId id="290" r:id="rId24"/>
    <p:sldId id="293" r:id="rId25"/>
    <p:sldId id="295" r:id="rId26"/>
    <p:sldId id="294" r:id="rId27"/>
    <p:sldId id="297" r:id="rId28"/>
    <p:sldId id="336" r:id="rId29"/>
    <p:sldId id="337" r:id="rId30"/>
    <p:sldId id="338" r:id="rId31"/>
    <p:sldId id="298" r:id="rId32"/>
    <p:sldId id="299" r:id="rId33"/>
    <p:sldId id="302" r:id="rId34"/>
    <p:sldId id="300" r:id="rId35"/>
    <p:sldId id="301" r:id="rId36"/>
    <p:sldId id="323" r:id="rId37"/>
    <p:sldId id="314" r:id="rId38"/>
    <p:sldId id="315" r:id="rId39"/>
    <p:sldId id="316" r:id="rId40"/>
    <p:sldId id="317" r:id="rId41"/>
    <p:sldId id="318" r:id="rId42"/>
    <p:sldId id="327" r:id="rId43"/>
    <p:sldId id="319" r:id="rId44"/>
    <p:sldId id="320" r:id="rId45"/>
    <p:sldId id="321" r:id="rId46"/>
    <p:sldId id="328" r:id="rId47"/>
    <p:sldId id="330" r:id="rId48"/>
    <p:sldId id="322" r:id="rId49"/>
    <p:sldId id="332" r:id="rId50"/>
  </p:sldIdLst>
  <p:sldSz cx="9144000" cy="6858000" type="screen4x3"/>
  <p:notesSz cx="7102475" cy="8972550"/>
  <p:defaultTextStyle>
    <a:defPPr>
      <a:defRPr lang="sr-Latn-R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4">
          <p15:clr>
            <a:srgbClr val="A4A3A4"/>
          </p15:clr>
        </p15:guide>
        <p15:guide id="2" pos="3117">
          <p15:clr>
            <a:srgbClr val="A4A3A4"/>
          </p15:clr>
        </p15:guide>
        <p15:guide id="3" orient="horz" pos="2826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A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82644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3005" y="-64"/>
      </p:cViewPr>
      <p:guideLst>
        <p:guide orient="horz" pos="4504"/>
        <p:guide pos="3117"/>
        <p:guide orient="horz" pos="282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284" cy="448179"/>
          </a:xfrm>
          <a:prstGeom prst="rect">
            <a:avLst/>
          </a:prstGeom>
        </p:spPr>
        <p:txBody>
          <a:bodyPr vert="horz" lIns="60744" tIns="30372" rIns="60744" bIns="30372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14" y="0"/>
            <a:ext cx="3078423" cy="448179"/>
          </a:xfrm>
          <a:prstGeom prst="rect">
            <a:avLst/>
          </a:prstGeom>
        </p:spPr>
        <p:txBody>
          <a:bodyPr vert="horz" lIns="60744" tIns="30372" rIns="60744" bIns="30372" rtlCol="0"/>
          <a:lstStyle>
            <a:lvl1pPr algn="r">
              <a:defRPr sz="800"/>
            </a:lvl1pPr>
          </a:lstStyle>
          <a:p>
            <a:fld id="{09D6856A-DDB9-4268-AEC4-CB455F951C2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2379"/>
            <a:ext cx="3077284" cy="448179"/>
          </a:xfrm>
          <a:prstGeom prst="rect">
            <a:avLst/>
          </a:prstGeom>
        </p:spPr>
        <p:txBody>
          <a:bodyPr vert="horz" lIns="60744" tIns="30372" rIns="60744" bIns="30372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14" y="8522379"/>
            <a:ext cx="3078423" cy="448179"/>
          </a:xfrm>
          <a:prstGeom prst="rect">
            <a:avLst/>
          </a:prstGeom>
        </p:spPr>
        <p:txBody>
          <a:bodyPr vert="horz" lIns="60744" tIns="30372" rIns="60744" bIns="30372" rtlCol="0" anchor="b"/>
          <a:lstStyle>
            <a:lvl1pPr algn="r">
              <a:defRPr sz="800"/>
            </a:lvl1pPr>
          </a:lstStyle>
          <a:p>
            <a:fld id="{85AD8D66-0BEF-4DE3-98F7-7D786781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40" cy="448628"/>
          </a:xfrm>
          <a:prstGeom prst="rect">
            <a:avLst/>
          </a:prstGeom>
        </p:spPr>
        <p:txBody>
          <a:bodyPr vert="horz" lIns="88157" tIns="44078" rIns="88157" bIns="44078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1"/>
            <a:ext cx="3077740" cy="448628"/>
          </a:xfrm>
          <a:prstGeom prst="rect">
            <a:avLst/>
          </a:prstGeom>
        </p:spPr>
        <p:txBody>
          <a:bodyPr vert="horz" lIns="88157" tIns="44078" rIns="88157" bIns="44078" rtlCol="0"/>
          <a:lstStyle>
            <a:lvl1pPr algn="r">
              <a:defRPr sz="1200"/>
            </a:lvl1pPr>
          </a:lstStyle>
          <a:p>
            <a:fld id="{5FC16599-CC71-4B49-B9AE-A084B30FC6EF}" type="datetimeFigureOut">
              <a:rPr lang="hr-HR" smtClean="0"/>
              <a:pPr/>
              <a:t>24.2.2022.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671513"/>
            <a:ext cx="4489450" cy="3367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57" tIns="44078" rIns="88157" bIns="44078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2"/>
            <a:ext cx="5681980" cy="4037647"/>
          </a:xfrm>
          <a:prstGeom prst="rect">
            <a:avLst/>
          </a:prstGeom>
        </p:spPr>
        <p:txBody>
          <a:bodyPr vert="horz" lIns="88157" tIns="44078" rIns="88157" bIns="440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522366"/>
            <a:ext cx="3077740" cy="448628"/>
          </a:xfrm>
          <a:prstGeom prst="rect">
            <a:avLst/>
          </a:prstGeom>
        </p:spPr>
        <p:txBody>
          <a:bodyPr vert="horz" lIns="88157" tIns="44078" rIns="88157" bIns="44078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522366"/>
            <a:ext cx="3077740" cy="448628"/>
          </a:xfrm>
          <a:prstGeom prst="rect">
            <a:avLst/>
          </a:prstGeom>
        </p:spPr>
        <p:txBody>
          <a:bodyPr vert="horz" lIns="88157" tIns="44078" rIns="88157" bIns="44078" rtlCol="0" anchor="b"/>
          <a:lstStyle>
            <a:lvl1pPr algn="r">
              <a:defRPr sz="1200"/>
            </a:lvl1pPr>
          </a:lstStyle>
          <a:p>
            <a:fld id="{D8C221C0-DD95-4D5E-B593-BF90420D01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3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81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3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81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817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817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70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786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3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76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C9F-45D4-425D-8542-2794A747380B}" type="datetime10">
              <a:rPr lang="en-US" smtClean="0"/>
              <a:t>09:04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661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5140-45EE-4B93-9D34-F085ACC1AE5B}" type="datetime10">
              <a:rPr lang="en-US" smtClean="0"/>
              <a:t>09:04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2888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293-6787-4334-B4D8-60204EE0B1B8}" type="datetime10">
              <a:rPr lang="en-US" smtClean="0"/>
              <a:t>09:04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888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0823-97B1-422E-8854-1733E1AC1C74}" type="datetime10">
              <a:rPr lang="en-US" smtClean="0"/>
              <a:t>09:04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3776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8F46-6605-488F-A638-5EB212A96DD8}" type="datetime10">
              <a:rPr lang="en-US" smtClean="0"/>
              <a:t>09:04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654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08AD-FCD5-4228-AD4A-AE484AEA5466}" type="datetime10">
              <a:rPr lang="en-US" smtClean="0"/>
              <a:t>09:04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364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CA7E-30EE-444B-BE16-AAA8CE814A17}" type="datetime10">
              <a:rPr lang="en-US" smtClean="0"/>
              <a:t>09:04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0995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E8EB-705A-4368-8976-3EE16E5AE175}" type="datetime10">
              <a:rPr lang="en-US" smtClean="0"/>
              <a:t>09:04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967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A0C-ED07-41EA-B284-BABC820CD77E}" type="datetime10">
              <a:rPr lang="en-US" smtClean="0"/>
              <a:t>09:04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926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76-9D84-4029-9246-5CDF35558DBF}" type="datetime10">
              <a:rPr lang="en-US" smtClean="0"/>
              <a:t>09:04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251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C7BE-24EF-44D1-8E81-F25EA9502EE5}" type="datetime10">
              <a:rPr lang="en-US" smtClean="0"/>
              <a:t>09:04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287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EDCF-56A7-436D-8AC3-0CE40CBE57C5}" type="datetime10">
              <a:rPr lang="en-US" smtClean="0"/>
              <a:t>09:04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7" name="fc" descr=" 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r-HR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29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Ninakrsic@gmail.co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000125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Ekonomski</a:t>
            </a:r>
            <a:r>
              <a:rPr lang="en-US" sz="4000" b="1" dirty="0" smtClean="0"/>
              <a:t> </a:t>
            </a:r>
            <a:r>
              <a:rPr lang="en-US" sz="4000" b="1" dirty="0" err="1"/>
              <a:t>aspekti</a:t>
            </a:r>
            <a:r>
              <a:rPr lang="en-US" sz="4000" b="1" dirty="0"/>
              <a:t> </a:t>
            </a:r>
            <a:r>
              <a:rPr lang="en-US" sz="4000" b="1" dirty="0" err="1"/>
              <a:t>stečajnog</a:t>
            </a:r>
            <a:r>
              <a:rPr lang="en-US" sz="4000" b="1" dirty="0"/>
              <a:t> </a:t>
            </a:r>
            <a:r>
              <a:rPr lang="en-US" sz="4000" b="1" dirty="0" err="1" smtClean="0"/>
              <a:t>postupka</a:t>
            </a:r>
            <a:r>
              <a:rPr lang="sr-Latn-BA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862" y="3920120"/>
            <a:ext cx="6400800" cy="614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s-Latn-BA" dirty="0" smtClean="0"/>
              <a:t>Banja Luka, </a:t>
            </a:r>
            <a:r>
              <a:rPr lang="sr-Latn-BA" dirty="0" smtClean="0"/>
              <a:t>24-25</a:t>
            </a:r>
            <a:r>
              <a:rPr lang="bs-Latn-BA" dirty="0" smtClean="0"/>
              <a:t>. </a:t>
            </a:r>
            <a:r>
              <a:rPr lang="sr-Latn-BA" dirty="0" smtClean="0"/>
              <a:t>februar</a:t>
            </a:r>
            <a:r>
              <a:rPr lang="bs-Latn-BA" dirty="0" smtClean="0"/>
              <a:t> 2022.</a:t>
            </a:r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88" cy="1857375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sp>
        <p:nvSpPr>
          <p:cNvPr id="5" name="Rectangle 4"/>
          <p:cNvSpPr/>
          <p:nvPr/>
        </p:nvSpPr>
        <p:spPr>
          <a:xfrm>
            <a:off x="0" y="4071938"/>
            <a:ext cx="357188" cy="2786062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8786813" y="0"/>
            <a:ext cx="357187" cy="1857375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8786813" y="4071938"/>
            <a:ext cx="357187" cy="2786062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43000" y="1857375"/>
            <a:ext cx="6858000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/>
          </p:cNvSpPr>
          <p:nvPr/>
        </p:nvSpPr>
        <p:spPr bwMode="auto">
          <a:xfrm>
            <a:off x="3995738" y="5334001"/>
            <a:ext cx="45291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r-Latn-BA" sz="2000" b="1" dirty="0"/>
              <a:t>Nikolina Kršić – Podmodul I</a:t>
            </a:r>
            <a:endParaRPr lang="en-US" sz="2000" b="1" dirty="0"/>
          </a:p>
          <a:p>
            <a:r>
              <a:rPr lang="sr-Latn-BA" sz="2000" b="1" dirty="0"/>
              <a:t>Tanja Telić – Podmodul II</a:t>
            </a:r>
          </a:p>
          <a:p>
            <a:r>
              <a:rPr lang="sr-Latn-BA" sz="2000" b="1" dirty="0" err="1"/>
              <a:t>Safija</a:t>
            </a:r>
            <a:r>
              <a:rPr lang="sr-Latn-BA" sz="2000" b="1" dirty="0"/>
              <a:t> </a:t>
            </a:r>
            <a:r>
              <a:rPr lang="sr-Latn-BA" sz="2000" b="1" dirty="0" err="1" smtClean="0"/>
              <a:t>Žilić</a:t>
            </a:r>
            <a:r>
              <a:rPr lang="sr-Latn-BA" sz="2000" b="1" dirty="0" smtClean="0"/>
              <a:t> </a:t>
            </a:r>
            <a:r>
              <a:rPr lang="sr-Latn-BA" sz="2000" b="1" dirty="0"/>
              <a:t>– Podmodul III i IV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5609" t="23267" r="72436" b="59639"/>
          <a:stretch/>
        </p:blipFill>
        <p:spPr bwMode="auto">
          <a:xfrm>
            <a:off x="1708466" y="457199"/>
            <a:ext cx="5727065" cy="1400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39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8001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Dugoročnu ili stalnu imovinu</a:t>
            </a:r>
            <a:r>
              <a:rPr lang="pl-PL" sz="2800" dirty="0"/>
              <a:t> čine ona sredstva čiji je vijek trajanja duži od godinu dana i ona se u finansijskim izvještajima raščlanjuje na sljedeće kategorije</a:t>
            </a:r>
            <a:r>
              <a:rPr lang="sr-Latn-BA" sz="2800" dirty="0"/>
              <a:t>: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nematerijalna imovina,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nekretnine, postrojenja, oprema i investicione nekretnine,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biološka s</a:t>
            </a:r>
            <a:r>
              <a:rPr lang="sr-Cyrl-RS" sz="2800" dirty="0" err="1"/>
              <a:t>redstva</a:t>
            </a:r>
            <a:r>
              <a:rPr lang="sr-Cyrl-RS" sz="2800" dirty="0"/>
              <a:t> </a:t>
            </a:r>
            <a:r>
              <a:rPr lang="sr-Latn-BA" sz="2800" dirty="0"/>
              <a:t>i sredstva kulture i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dugoročni finansijski </a:t>
            </a:r>
            <a:r>
              <a:rPr lang="sr-Latn-BA" sz="2800" dirty="0" err="1"/>
              <a:t>plasmani</a:t>
            </a:r>
            <a:r>
              <a:rPr lang="sr-Latn-BA" sz="2800" dirty="0"/>
              <a:t>.</a:t>
            </a:r>
            <a:endParaRPr lang="en-US" sz="2800" dirty="0"/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94CD-950B-CC4C-88A4-50367BA0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10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C78C-A4B7-4B74-9F10-84DDB60353CE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3430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152400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610600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250" b="1" dirty="0"/>
              <a:t>Dugotrajnu nematerijalnu imovinu </a:t>
            </a:r>
            <a:r>
              <a:rPr lang="sr-Latn-BA" sz="2250" dirty="0"/>
              <a:t>čine: </a:t>
            </a:r>
            <a:endParaRPr lang="en-US" sz="225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dirty="0"/>
              <a:t>ulaganja u </a:t>
            </a:r>
            <a:r>
              <a:rPr lang="sr-Latn-BA" sz="2250" b="1" dirty="0" smtClean="0"/>
              <a:t>razvoj </a:t>
            </a:r>
            <a:r>
              <a:rPr lang="sr-Latn-BA" sz="2250" dirty="0" smtClean="0"/>
              <a:t>- </a:t>
            </a:r>
            <a:r>
              <a:rPr lang="pl-PL" sz="2250" dirty="0" smtClean="0"/>
              <a:t>izdaci </a:t>
            </a:r>
            <a:r>
              <a:rPr lang="pl-PL" sz="2250" dirty="0"/>
              <a:t>za razvoj projekta, proizvoda, postupaka, receptura </a:t>
            </a:r>
            <a:r>
              <a:rPr lang="sr-Latn-BA" sz="2250" dirty="0" smtClean="0"/>
              <a:t>, </a:t>
            </a:r>
            <a:endParaRPr lang="en-US" sz="225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dirty="0" smtClean="0"/>
              <a:t>koncesije</a:t>
            </a:r>
            <a:r>
              <a:rPr lang="sr-Latn-BA" sz="2250" dirty="0" smtClean="0"/>
              <a:t> - dozvola </a:t>
            </a:r>
            <a:r>
              <a:rPr lang="sr-Latn-BA" sz="2250" dirty="0"/>
              <a:t>javne vlasti koja se daje pravnim ili fizičkim licima, domaćim ili inostranim, za obavljanje određene djelatnosti u skladu s </a:t>
            </a:r>
            <a:r>
              <a:rPr lang="sr-Latn-BA" sz="2250" dirty="0" err="1"/>
              <a:t>unaprijed</a:t>
            </a:r>
            <a:r>
              <a:rPr lang="sr-Latn-BA" sz="2250" dirty="0"/>
              <a:t> propisanim u</a:t>
            </a:r>
            <a:r>
              <a:rPr lang="sr-Cyrl-RS" sz="2250" dirty="0"/>
              <a:t>slovima</a:t>
            </a:r>
            <a:r>
              <a:rPr lang="sr-Latn-BA" sz="2250" dirty="0" smtClean="0"/>
              <a:t>,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dirty="0" smtClean="0"/>
              <a:t>patenti</a:t>
            </a:r>
            <a:r>
              <a:rPr lang="sr-Latn-BA" sz="2250" dirty="0" smtClean="0"/>
              <a:t> – </a:t>
            </a:r>
            <a:r>
              <a:rPr lang="sr-Latn-BA" sz="2250" dirty="0"/>
              <a:t>ekskluzivno pravo privrednog subjekta, koje garantuje država ili neki drugi autoritet, na koriš</a:t>
            </a:r>
            <a:r>
              <a:rPr lang="sr-Cyrl-RS" sz="2250" dirty="0"/>
              <a:t>ć</a:t>
            </a:r>
            <a:r>
              <a:rPr lang="sr-Latn-BA" sz="2250" dirty="0" err="1"/>
              <a:t>enje</a:t>
            </a:r>
            <a:r>
              <a:rPr lang="sr-Latn-BA" sz="2250" dirty="0"/>
              <a:t> ili prodaju određenog proizvoda ili proizvodnog postupka</a:t>
            </a:r>
            <a:r>
              <a:rPr lang="sr-Latn-BA" sz="2250" dirty="0" smtClean="0"/>
              <a:t>,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dirty="0" smtClean="0"/>
              <a:t>licence</a:t>
            </a:r>
            <a:r>
              <a:rPr lang="sr-Latn-BA" sz="2250" dirty="0" smtClean="0"/>
              <a:t> </a:t>
            </a:r>
            <a:r>
              <a:rPr lang="sr-Latn-BA" sz="2250" dirty="0"/>
              <a:t>i ostala </a:t>
            </a:r>
            <a:r>
              <a:rPr lang="sr-Latn-BA" sz="2250" dirty="0" smtClean="0"/>
              <a:t>prava - </a:t>
            </a:r>
            <a:r>
              <a:rPr lang="sr-Latn-BA" sz="2250" dirty="0"/>
              <a:t>podrazumijeva kupovinu prava ili dozvole na koriš</a:t>
            </a:r>
            <a:r>
              <a:rPr lang="sr-Cyrl-RS" sz="2250" dirty="0"/>
              <a:t>ć</a:t>
            </a:r>
            <a:r>
              <a:rPr lang="sr-Latn-BA" sz="2250" dirty="0" err="1"/>
              <a:t>enje</a:t>
            </a:r>
            <a:r>
              <a:rPr lang="sr-Latn-BA" sz="2250" dirty="0"/>
              <a:t> određene tehnologije, tehničkog znanja, izuma za određeni vremenski period ili čak prava na proizvodnju određene količine proizvoda</a:t>
            </a:r>
            <a:r>
              <a:rPr lang="sr-Latn-BA" sz="2250" dirty="0" smtClean="0"/>
              <a:t>, </a:t>
            </a:r>
            <a:endParaRPr lang="en-US" sz="225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i="1" dirty="0" err="1"/>
              <a:t>goodwill</a:t>
            </a:r>
            <a:r>
              <a:rPr lang="sr-Latn-BA" sz="2250" i="1" dirty="0"/>
              <a:t>, </a:t>
            </a:r>
            <a:endParaRPr lang="en-US" sz="225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dirty="0"/>
              <a:t>ostala nematerijalna ulaganja </a:t>
            </a:r>
            <a:r>
              <a:rPr lang="sr-Latn-BA" sz="2250" dirty="0"/>
              <a:t>i </a:t>
            </a:r>
            <a:endParaRPr lang="en-US" sz="225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250" b="1" dirty="0"/>
              <a:t>avansi i nematerijalna ulaganja u </a:t>
            </a:r>
            <a:r>
              <a:rPr lang="sr-Latn-BA" sz="2250" b="1" dirty="0" smtClean="0"/>
              <a:t>pripremi.</a:t>
            </a:r>
            <a:endParaRPr lang="en-US" sz="2250" b="1" dirty="0"/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endParaRPr lang="sr-Latn-BA" sz="22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94CD-950B-CC4C-88A4-50367BA0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11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E662-9630-474D-A34D-5E350CD74BC7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8934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80010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800" b="1" dirty="0"/>
              <a:t>Dugotrajnu materijalnu imovinu </a:t>
            </a:r>
            <a:r>
              <a:rPr lang="sr-Latn-BA" sz="2800" dirty="0"/>
              <a:t>čine: 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800" dirty="0"/>
              <a:t>zemljište,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800" dirty="0"/>
              <a:t>građevinski objekti, 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800" dirty="0"/>
              <a:t>postrojenja i oprema, 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800" dirty="0"/>
              <a:t>investicione nekretnine, 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800" dirty="0"/>
              <a:t>avansi i nekretnine, postrojenja, oprema i investicione nekretnine u pripremi,</a:t>
            </a:r>
            <a:endParaRPr lang="en-US" sz="28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Latn-BA" sz="2800" dirty="0"/>
              <a:t>ulaganja na tuđim nekretninama, postrojenjima i </a:t>
            </a:r>
            <a:r>
              <a:rPr lang="sr-Latn-BA" sz="2800" dirty="0" smtClean="0"/>
              <a:t>opremi.</a:t>
            </a:r>
            <a:endParaRPr lang="en-US" sz="2800" dirty="0"/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94CD-950B-CC4C-88A4-50367BA0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12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4BB7-F7DF-4B74-8017-CE7E20244E70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8934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81534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800" b="1" dirty="0"/>
              <a:t>Dugoročni finansijski </a:t>
            </a:r>
            <a:r>
              <a:rPr lang="sr-Latn-BA" sz="2800" b="1" dirty="0" err="1"/>
              <a:t>plasmani</a:t>
            </a:r>
            <a:r>
              <a:rPr lang="sr-Latn-BA" sz="2800" b="1" dirty="0"/>
              <a:t> </a:t>
            </a:r>
            <a:r>
              <a:rPr lang="sr-Latn-BA" sz="2800" dirty="0"/>
              <a:t>predstavljaju: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učešće u kapitalu zavisnih pravnih lica,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učešće u kapitalu drugih pravnih lica,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dugoročni krediti dati povezanim licima,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dugoročni krediti u zemlji,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dugoročni krediti u inostranstvu,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finansijska sredstva raspoloživa za prodaju, 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finansijska sredstva koja se drže do </a:t>
            </a:r>
            <a:r>
              <a:rPr lang="sr-Latn-BA" sz="2800" dirty="0" err="1"/>
              <a:t>roka</a:t>
            </a:r>
            <a:r>
              <a:rPr lang="sr-Latn-BA" sz="2800" dirty="0"/>
              <a:t> </a:t>
            </a:r>
            <a:r>
              <a:rPr lang="sr-Latn-BA" sz="2800" dirty="0" err="1"/>
              <a:t>dospijeća</a:t>
            </a:r>
            <a:r>
              <a:rPr lang="sr-Latn-BA" sz="2800" dirty="0"/>
              <a:t> i</a:t>
            </a:r>
            <a:endParaRPr lang="en-US" sz="2800" dirty="0"/>
          </a:p>
          <a:p>
            <a:pPr marL="914345" lvl="1" indent="-457200">
              <a:buFont typeface="Arial" pitchFamily="34" charset="0"/>
              <a:buChar char="•"/>
            </a:pPr>
            <a:r>
              <a:rPr lang="sr-Latn-BA" sz="2800" dirty="0"/>
              <a:t>ostali dugoročni finansijski </a:t>
            </a:r>
            <a:r>
              <a:rPr lang="sr-Latn-BA" sz="2800" dirty="0" err="1"/>
              <a:t>plasmani</a:t>
            </a:r>
            <a:r>
              <a:rPr lang="sr-Latn-BA" sz="2800" dirty="0"/>
              <a:t>. </a:t>
            </a:r>
            <a:endParaRPr lang="en-US" sz="2800" dirty="0"/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94CD-950B-CC4C-88A4-50367BA0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13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0489-C814-4FE5-ABD5-B7B1C614047A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5462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7772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sz="2000" b="1" dirty="0"/>
              <a:t>Tekuća imovina</a:t>
            </a:r>
            <a:r>
              <a:rPr lang="sr-Latn-BA" sz="2000" dirty="0"/>
              <a:t>: </a:t>
            </a:r>
            <a:endParaRPr lang="en-US" sz="2000" dirty="0"/>
          </a:p>
          <a:p>
            <a:pPr marL="742895" lvl="1" indent="-285750">
              <a:buFont typeface="Arial" pitchFamily="34" charset="0"/>
              <a:buChar char="•"/>
            </a:pPr>
            <a:r>
              <a:rPr lang="sr-Latn-BA" sz="2000" dirty="0"/>
              <a:t>zalihe, stalna sredstva i sredstva obustavljenog poslovanja </a:t>
            </a:r>
            <a:r>
              <a:rPr lang="sr-Latn-BA" sz="2000" dirty="0" err="1"/>
              <a:t>namijenjena</a:t>
            </a:r>
            <a:r>
              <a:rPr lang="sr-Latn-BA" sz="2000" dirty="0"/>
              <a:t> prodaji,</a:t>
            </a:r>
          </a:p>
          <a:p>
            <a:pPr marL="1200040" lvl="2" indent="-285750">
              <a:buFont typeface="Wingdings" pitchFamily="2" charset="2"/>
              <a:buChar char="§"/>
            </a:pPr>
            <a:r>
              <a:rPr lang="sr-Latn-BA" sz="2000" dirty="0"/>
              <a:t>zalihe materijala, </a:t>
            </a:r>
            <a:endParaRPr lang="en-US" sz="2000" dirty="0"/>
          </a:p>
          <a:p>
            <a:pPr marL="1200040" lvl="2" indent="-285750">
              <a:buFont typeface="Wingdings" pitchFamily="2" charset="2"/>
              <a:buChar char="§"/>
            </a:pPr>
            <a:r>
              <a:rPr lang="sr-Latn-BA" sz="2000" dirty="0"/>
              <a:t>zalihe nedovršene proizvodnje, poluproizvoda i nedovršenih usluga,</a:t>
            </a:r>
            <a:endParaRPr lang="en-US" sz="2000" dirty="0"/>
          </a:p>
          <a:p>
            <a:pPr marL="1200040" lvl="2" indent="-285750">
              <a:buFont typeface="Wingdings" pitchFamily="2" charset="2"/>
              <a:buChar char="§"/>
            </a:pPr>
            <a:r>
              <a:rPr lang="sr-Latn-BA" sz="2000" dirty="0"/>
              <a:t>zalihe gotovih proizvoda,</a:t>
            </a:r>
            <a:endParaRPr lang="en-US" sz="2000" dirty="0"/>
          </a:p>
          <a:p>
            <a:pPr marL="1200040" lvl="2" indent="-285750">
              <a:buFont typeface="Wingdings" pitchFamily="2" charset="2"/>
              <a:buChar char="§"/>
            </a:pPr>
            <a:r>
              <a:rPr lang="sr-Latn-BA" sz="2000" dirty="0"/>
              <a:t>zalihe robe,</a:t>
            </a:r>
            <a:endParaRPr lang="en-US" sz="2000" dirty="0"/>
          </a:p>
          <a:p>
            <a:pPr marL="1200040" lvl="2" indent="-285750">
              <a:buFont typeface="Wingdings" pitchFamily="2" charset="2"/>
              <a:buChar char="§"/>
            </a:pPr>
            <a:r>
              <a:rPr lang="sr-Latn-BA" sz="2000" dirty="0"/>
              <a:t>stalna sredstva i sredstva obustavljenog poslovanja </a:t>
            </a:r>
            <a:r>
              <a:rPr lang="sr-Latn-BA" sz="2000" dirty="0" err="1"/>
              <a:t>namijenjena</a:t>
            </a:r>
            <a:r>
              <a:rPr lang="sr-Latn-BA" sz="2000" dirty="0"/>
              <a:t> prodaji i</a:t>
            </a:r>
            <a:endParaRPr lang="en-US" sz="2000" dirty="0"/>
          </a:p>
          <a:p>
            <a:pPr marL="1200040" lvl="2" indent="-285750">
              <a:buFont typeface="Wingdings" pitchFamily="2" charset="2"/>
              <a:buChar char="§"/>
            </a:pPr>
            <a:r>
              <a:rPr lang="sr-Latn-BA" sz="2000" dirty="0"/>
              <a:t>dati avansi. </a:t>
            </a:r>
            <a:endParaRPr lang="en-US" sz="2000" dirty="0"/>
          </a:p>
          <a:p>
            <a:pPr marL="742895" lvl="1" indent="-285750">
              <a:buFont typeface="Arial" pitchFamily="34" charset="0"/>
              <a:buChar char="•"/>
            </a:pPr>
            <a:r>
              <a:rPr lang="sr-Latn-BA" sz="2000" dirty="0"/>
              <a:t>kratkoročna potraživanja (potraživanja od kupaca), </a:t>
            </a:r>
          </a:p>
          <a:p>
            <a:pPr marL="742895" lvl="1" indent="-285750">
              <a:buFont typeface="Arial" pitchFamily="34" charset="0"/>
              <a:buChar char="•"/>
            </a:pPr>
            <a:r>
              <a:rPr lang="sr-Latn-BA" sz="2000" dirty="0"/>
              <a:t>kratkoročni finansijski </a:t>
            </a:r>
            <a:r>
              <a:rPr lang="sr-Latn-BA" sz="2000" dirty="0" err="1"/>
              <a:t>plasmani</a:t>
            </a:r>
            <a:r>
              <a:rPr lang="sr-Latn-BA" sz="2000" dirty="0"/>
              <a:t> </a:t>
            </a:r>
          </a:p>
          <a:p>
            <a:pPr marL="742895" lvl="1" indent="-285750">
              <a:buFont typeface="Arial" pitchFamily="34" charset="0"/>
              <a:buChar char="•"/>
            </a:pPr>
            <a:r>
              <a:rPr lang="sr-Latn-BA" sz="2000" dirty="0"/>
              <a:t>gotovina i gotovinski ekvivalenti</a:t>
            </a:r>
            <a:endParaRPr lang="en-US" sz="2000" dirty="0"/>
          </a:p>
          <a:p>
            <a:pPr marL="742895" lvl="1" indent="-285750">
              <a:buFont typeface="Arial" pitchFamily="34" charset="0"/>
              <a:buChar char="•"/>
            </a:pPr>
            <a:r>
              <a:rPr lang="sr-Latn-BA" sz="2000" dirty="0"/>
              <a:t>odložena poreska sredstva. </a:t>
            </a:r>
            <a:endParaRPr lang="en-US" sz="2000" dirty="0"/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F94CD-950B-CC4C-88A4-50367BA0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14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906C-D27B-425D-B85C-785044D74695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435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38590"/>
              </p:ext>
            </p:extLst>
          </p:nvPr>
        </p:nvGraphicFramePr>
        <p:xfrm>
          <a:off x="609600" y="1109747"/>
          <a:ext cx="8229600" cy="5011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POZICIJA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Iznos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bilansa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tekuće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godine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Iznos na dan bilansa prethodne godine (PS)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Bruto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Ispravka vrijednosti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Neto (4-5)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AKTIVA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 A. STALNA SREDSTVA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20.005.920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15.947.957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4.057.963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3.780.966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I - NEMATERIJALNA SREDSTVA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II - NEKRETNINE,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POSTROJENjA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, OPREMA I INVESTICIONE NEKRETNINE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20.005.920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15.947.957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4.057.963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3.780.966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1.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Zemljište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400.951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400.951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400.951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vi-VN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 Građevinski objekti</a:t>
                      </a: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4.842.037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4.036.504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805.533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881.118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3.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Postrojenja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i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oprema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14.762.932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11.911.453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2.851.479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2.498.897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u="none" strike="noStrike">
                          <a:effectLst/>
                          <a:latin typeface="+mn-lt"/>
                        </a:rPr>
                        <a:t>    III - BIOLOŠKA SREDSTVA I SREDSTVA KULTURE </a:t>
                      </a:r>
                      <a:endParaRPr lang="nn-NO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IV - DUGOROČNI FINANSIJSKI PLASMANI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    V - ODLOŽENA PORESKA SREDSTVA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 B. TEKUĆA SREDSTVA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10.605.113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1.245.245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9.359.868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9.252.420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I - ZALIHE, STALNA SREDSTVA I SREDSTVA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OBUSTAVLjENOG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POSLOVANjA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NAMIJENjENA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PRODAJI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550.098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408.355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141.743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93.122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II - KRATKOROČNA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POTRAŽIVANjA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, KRATKOROČNI PLASMANI I GOTOVINA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10.055.015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836.890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9.218.125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9.159.298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1.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Kratkoročna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potraživanja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2.497.427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836.890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1.660.537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2.226.719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  b)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Kupci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u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zemlji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2.497.427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836.890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1.660.537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2.226.719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2.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Kratkoročni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finansijski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plasmani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3.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Gotovinski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ekvivalenti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i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gotovina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7.353.423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7.353.423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6.799.382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14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  <a:latin typeface="+mn-lt"/>
                        </a:rPr>
                        <a:t>      4. Porez na dodatu vrijednost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204.165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204.165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133.197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     5.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Aktivna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vremenska</a:t>
                      </a:r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  <a:latin typeface="+mn-lt"/>
                        </a:rPr>
                        <a:t>razgraničenja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    III - ODLOŽENA PORESKA SREDSTVA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u="none" strike="noStrike">
                          <a:effectLst/>
                          <a:latin typeface="+mn-lt"/>
                        </a:rPr>
                        <a:t>  V. POSLOVNA SREDSTVA (001 + 031)</a:t>
                      </a:r>
                      <a:endParaRPr lang="nn-NO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30.611.033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17.193.202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u="none" strike="noStrike">
                          <a:effectLst/>
                          <a:latin typeface="+mn-lt"/>
                        </a:rPr>
                        <a:t>  G. GUBITAK IZNAD VISINE KAPITALA</a:t>
                      </a:r>
                      <a:endParaRPr lang="nn-NO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b="1" u="none" strike="noStrike" dirty="0">
                          <a:effectLst/>
                          <a:latin typeface="+mn-lt"/>
                        </a:rPr>
                        <a:t>  D. POSLOVNA AKTIVA (062 + 063)</a:t>
                      </a:r>
                      <a:endParaRPr lang="nn-NO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30.611.033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17.193.202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  Đ. VANBILANSNA AKTIVA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  E. UKUPNA AKTIVA (064 + 065)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30.611.033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17.193.202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C715F-AD03-154F-BE6F-22DC384A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15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1D8A-BECA-4DAB-9C96-B5D83EE97459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68077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pasive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8153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sr-Latn-BA" sz="2400" b="1" u="sng" dirty="0"/>
              <a:t>Sopstveni kapital: </a:t>
            </a:r>
            <a:r>
              <a:rPr lang="sr-Latn-BA" sz="2000" dirty="0"/>
              <a:t>pripada vlasnicima, nema rok </a:t>
            </a:r>
            <a:r>
              <a:rPr lang="sr-Latn-BA" sz="2000" dirty="0" err="1"/>
              <a:t>dispijeća</a:t>
            </a:r>
            <a:r>
              <a:rPr lang="sr-Latn-BA" sz="2000" dirty="0"/>
              <a:t>, isplate kapitala uslovljene su postojanjem i visinom ostvarenog dobitka kao i politikom njegove raspodjele, kapital je moguće uvećati jedino uz dodatna ulaganja vlasnika ili putem neraspoređenog (zadržanog) dobitka</a:t>
            </a: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sr-Latn-BA" sz="2000" b="1" u="sng" dirty="0"/>
              <a:t>Pozajmljeni kapital:</a:t>
            </a:r>
          </a:p>
          <a:p>
            <a:pPr marL="502920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dirty="0"/>
              <a:t>Rezervisanja (na osnovu ugovora i zakonske regulative, i izvedena)</a:t>
            </a:r>
          </a:p>
          <a:p>
            <a:pPr marL="502920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dirty="0"/>
              <a:t>Obaveze (dugoročne i kratkoročne)</a:t>
            </a:r>
          </a:p>
          <a:p>
            <a:pPr marL="1149350" lvl="1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dirty="0"/>
              <a:t>Dugoročne (obaveze koje se mogu </a:t>
            </a:r>
            <a:r>
              <a:rPr lang="sr-Latn-BA" sz="2000" dirty="0" err="1"/>
              <a:t>konverovati</a:t>
            </a:r>
            <a:r>
              <a:rPr lang="sr-Latn-BA" sz="2000" dirty="0"/>
              <a:t> u kapital, obaveze prema povezanim pravnim licima, obaveze po emitovanim HOV, dugoročni krediti)</a:t>
            </a:r>
          </a:p>
          <a:p>
            <a:pPr marL="1149350" lvl="1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dirty="0"/>
              <a:t>Kratkoročne (obaveze iz poslovanja, obaveze za zarade i naknade zarada, obaveze za poreze...)</a:t>
            </a:r>
          </a:p>
          <a:p>
            <a:pPr marL="502920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dirty="0"/>
              <a:t>Pasivna vremenska razgraničenja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BEFCA-8F63-F745-A6A1-B02F48D5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16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DA727-A424-4968-86F0-6789BF243AAC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5417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en-US" b="1" dirty="0"/>
              <a:t>BILANS STANJA – NETO IMOVINA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770DFA-DDDF-774E-A11D-448572793760}"/>
              </a:ext>
            </a:extLst>
          </p:cNvPr>
          <p:cNvSpPr/>
          <p:nvPr/>
        </p:nvSpPr>
        <p:spPr>
          <a:xfrm>
            <a:off x="785813" y="1556791"/>
            <a:ext cx="8077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u="sng" dirty="0">
              <a:solidFill>
                <a:schemeClr val="accent1"/>
              </a:solidFill>
            </a:endParaRPr>
          </a:p>
          <a:p>
            <a:r>
              <a:rPr lang="sr-Latn-BA" sz="2400" b="1" dirty="0"/>
              <a:t>Član 13. stav 13. ZOPD</a:t>
            </a:r>
            <a:r>
              <a:rPr lang="en-US" sz="2400" b="1" dirty="0"/>
              <a:t> -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sr-Latn-BA" sz="2400" dirty="0"/>
              <a:t>Neto kapital društva u smislu ovog zakona jeste razlika između </a:t>
            </a:r>
            <a:r>
              <a:rPr lang="sr-Latn-BA" sz="2400" b="1" dirty="0"/>
              <a:t>ukupne vrijednosti imovine </a:t>
            </a:r>
            <a:r>
              <a:rPr lang="sr-Latn-BA" sz="2400" dirty="0"/>
              <a:t>i </a:t>
            </a:r>
            <a:r>
              <a:rPr lang="sr-Latn-BA" sz="2400" b="1" dirty="0"/>
              <a:t>ukupnih obaveza </a:t>
            </a:r>
            <a:r>
              <a:rPr lang="sr-Latn-BA" sz="2400" dirty="0"/>
              <a:t>društva.</a:t>
            </a:r>
            <a:endParaRPr lang="sr-Latn-BA" sz="2400" b="1" dirty="0">
              <a:solidFill>
                <a:srgbClr val="FF0000"/>
              </a:solidFill>
            </a:endParaRPr>
          </a:p>
          <a:p>
            <a:endParaRPr lang="en-US" sz="2400" b="1" u="sng" dirty="0">
              <a:solidFill>
                <a:schemeClr val="accent1"/>
              </a:solidFill>
            </a:endParaRPr>
          </a:p>
          <a:p>
            <a:r>
              <a:rPr lang="sr-Cyrl-CS" sz="2400" b="1" u="sng" dirty="0">
                <a:solidFill>
                  <a:schemeClr val="accent1"/>
                </a:solidFill>
              </a:rPr>
              <a:t>Kapital i imovina su različite kategorije</a:t>
            </a:r>
            <a:r>
              <a:rPr lang="sr-Cyrl-CS" sz="2400" dirty="0"/>
              <a:t>. </a:t>
            </a:r>
            <a:endParaRPr lang="bs-Latn-BA" sz="2400" dirty="0"/>
          </a:p>
          <a:p>
            <a:pPr algn="ctr"/>
            <a:r>
              <a:rPr lang="sr-Latn-BA" sz="2400" b="1" i="1" dirty="0"/>
              <a:t> </a:t>
            </a:r>
            <a:r>
              <a:rPr lang="sr-Cyrl-CS" sz="2400" b="1" i="1" dirty="0"/>
              <a:t>Imovina = ( Dugovi + Kapital)</a:t>
            </a:r>
            <a:endParaRPr lang="bs-Latn-BA" sz="2400" dirty="0"/>
          </a:p>
          <a:p>
            <a:pPr algn="ctr"/>
            <a:r>
              <a:rPr lang="sr-Latn-BA" sz="2400" b="1" i="1" dirty="0"/>
              <a:t> </a:t>
            </a:r>
            <a:r>
              <a:rPr lang="sr-Cyrl-CS" sz="2400" b="1" i="1" dirty="0"/>
              <a:t>ili</a:t>
            </a:r>
            <a:endParaRPr lang="bs-Latn-BA" sz="2400" dirty="0"/>
          </a:p>
          <a:p>
            <a:pPr algn="ctr"/>
            <a:r>
              <a:rPr lang="sr-Latn-BA" sz="2400" b="1" i="1" dirty="0"/>
              <a:t> </a:t>
            </a:r>
            <a:r>
              <a:rPr lang="sr-Cyrl-CS" sz="2400" b="1" i="1" dirty="0"/>
              <a:t>kapital = neto imovina</a:t>
            </a:r>
            <a:endParaRPr lang="bs-Latn-BA" sz="2400" dirty="0"/>
          </a:p>
          <a:p>
            <a:pPr algn="ctr"/>
            <a:r>
              <a:rPr lang="sr-Latn-BA" sz="2400" b="1" i="1" dirty="0"/>
              <a:t> </a:t>
            </a:r>
            <a:r>
              <a:rPr lang="sr-Cyrl-CS" sz="2400" b="1" i="1" dirty="0"/>
              <a:t>ili</a:t>
            </a:r>
            <a:endParaRPr lang="bs-Latn-BA" sz="2400" dirty="0"/>
          </a:p>
          <a:p>
            <a:pPr algn="ctr"/>
            <a:r>
              <a:rPr lang="sr-Cyrl-CS" sz="2400" b="1" i="1" dirty="0"/>
              <a:t>Kapital =  Imovina – Obaveze (dugovi</a:t>
            </a:r>
            <a:r>
              <a:rPr lang="en-US" sz="2400" b="1" i="1" dirty="0"/>
              <a:t>)</a:t>
            </a:r>
            <a:endParaRPr lang="bs-Latn-BA" sz="2400" dirty="0"/>
          </a:p>
          <a:p>
            <a:endParaRPr lang="en-US" sz="2400" b="1" dirty="0"/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678D4-AE51-C844-8F4B-79EB8940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17</a:t>
            </a:fld>
            <a:endParaRPr lang="bs-Latn-B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BD31-DE1B-4AD7-9A37-CEFDAF48AA4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5262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pasive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08296"/>
              </p:ext>
            </p:extLst>
          </p:nvPr>
        </p:nvGraphicFramePr>
        <p:xfrm>
          <a:off x="990600" y="1600200"/>
          <a:ext cx="7772400" cy="480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POZICIJA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Iznos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bilansa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tekuće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godine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Iznos na dan bilansa prethodne godine (PS)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PASIVA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A. KAPITAL </a:t>
                      </a:r>
                      <a:r>
                        <a:rPr lang="sr-Latn-BA" sz="1000" b="1" u="none" strike="noStrike" dirty="0">
                          <a:effectLst/>
                        </a:rPr>
                        <a:t>(I - II + III – IV + V + VI + VII</a:t>
                      </a:r>
                      <a:r>
                        <a:rPr lang="sr-Latn-BA" sz="1000" b="1" u="none" strike="noStrike" baseline="0" dirty="0">
                          <a:effectLst/>
                        </a:rPr>
                        <a:t> – VIII + IX – X)</a:t>
                      </a:r>
                      <a:r>
                        <a:rPr lang="sr-Latn-BA" sz="1000" b="1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12.440.049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12.262.795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 - OSNOVNI KAPITAL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2.855.317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2.855.317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II - UPISANI NEUPLAĆENI KAPITAL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III - EMISIONA PREMIJA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IV - EMISIONI GUBITAK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 - REZERVE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677.385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677.385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VI - REVALORIZACIONE REZERVE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    VII - NEREALIZOVANI DOBICI PO OSNOVU FINANSIJSKIH SREDSTAVA RASPOLOŽIVIH ZA PRODAJU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VIII - NEREALIZOVANI GUBICI PO OSNOVU FINANSIJSKIH SREDSTAVA RASPOLOŽIVIH ZA PRODAJU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    IX - NERASPOREĐENI DOBITAK (120 do 122)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8.907.347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8.730.093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1. Neraspoređeni dobitak ranijih godina </a:t>
                      </a:r>
                      <a:endParaRPr lang="vi-V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8.730.093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6.315.016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dirty="0">
                          <a:effectLst/>
                        </a:rPr>
                        <a:t>     </a:t>
                      </a:r>
                      <a:r>
                        <a:rPr lang="vi-VN" sz="105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 Neraspoređeni dobitak tekuće godine </a:t>
                      </a:r>
                      <a:endParaRPr lang="vi-V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177.254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2.415.077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X - GUBITAK DO VISINE KAPITALA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1. </a:t>
                      </a:r>
                      <a:r>
                        <a:rPr lang="en-US" sz="1050" u="none" strike="noStrike" dirty="0" err="1">
                          <a:effectLst/>
                        </a:rPr>
                        <a:t>Gubitak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ranijih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godina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2. </a:t>
                      </a:r>
                      <a:r>
                        <a:rPr lang="en-US" sz="1050" u="none" strike="noStrike" dirty="0" err="1">
                          <a:effectLst/>
                        </a:rPr>
                        <a:t>Gubitak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tekuće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godine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B. </a:t>
                      </a:r>
                      <a:r>
                        <a:rPr lang="en-US" sz="1000" b="1" u="none" strike="noStrike" dirty="0" err="1">
                          <a:effectLst/>
                        </a:rPr>
                        <a:t>REZERVISANjA</a:t>
                      </a:r>
                      <a:r>
                        <a:rPr lang="en-US" sz="1000" b="1" u="none" strike="noStrike" dirty="0">
                          <a:effectLst/>
                        </a:rPr>
                        <a:t>, ODLOŽENE PORESKE OBAVEZE I RAZGRANIČENI PRIHODI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V. OBAVEZE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977.782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770.591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 - DUGOROČNE OBAVEZE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II - KRATKOROČNE OBAVEZE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977.782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770.591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1. </a:t>
                      </a:r>
                      <a:r>
                        <a:rPr lang="en-US" sz="1050" u="none" strike="noStrike" dirty="0" err="1">
                          <a:effectLst/>
                        </a:rPr>
                        <a:t>Kratkoročne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finansijske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obaveze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2. </a:t>
                      </a:r>
                      <a:r>
                        <a:rPr lang="en-US" sz="1050" u="none" strike="noStrike" dirty="0" err="1">
                          <a:effectLst/>
                        </a:rPr>
                        <a:t>Obaveze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iz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poslovanja</a:t>
                      </a:r>
                      <a:r>
                        <a:rPr lang="sr-Latn-BA" sz="1050" u="none" strike="noStrike" baseline="0" dirty="0">
                          <a:effectLst/>
                        </a:rPr>
                        <a:t> (obaveze prema dobavljačima, obaveze za zarade…)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484.477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121.262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3. Pasivna</a:t>
                      </a:r>
                      <a:r>
                        <a:rPr lang="sr-Latn-B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vremenska razgraničenja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246.333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221.088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G. POSLOVNA PASIVA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D. VANBILANSNA PASIVA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Đ. UKUPNA PASIVA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63E3D-552D-B240-B833-7F5FAEC0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18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9BF6-7FD9-4897-A501-575E46D01027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1259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en-US" b="1" dirty="0"/>
              <a:t>BILANS </a:t>
            </a:r>
            <a:r>
              <a:rPr lang="sr-Latn-BA" b="1" dirty="0"/>
              <a:t>USPJEHA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799"/>
            <a:ext cx="84582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latin typeface="Calibri" pitchFamily="34" charset="0"/>
                <a:cs typeface="Calibri" pitchFamily="34" charset="0"/>
              </a:rPr>
              <a:t>Bilans uspeha</a:t>
            </a:r>
            <a:r>
              <a:rPr lang="vi-VN" sz="2000" dirty="0">
                <a:latin typeface="Calibri" pitchFamily="34" charset="0"/>
                <a:cs typeface="Calibri" pitchFamily="34" charset="0"/>
              </a:rPr>
              <a:t> predstavlja finansijski izveštaj u kome se, prema unapred utvrđenim pravilima, sučeljavaju prihodi i rashodi u cilju utvrđivanja uspeha, odnosno dobitka ili gubitka preduzeća u izabranom obračunskom periodu</a:t>
            </a:r>
            <a:r>
              <a:rPr lang="sr-Latn-BA" sz="2000" dirty="0">
                <a:latin typeface="Calibri" pitchFamily="34" charset="0"/>
                <a:cs typeface="Calibri" pitchFamily="34" charset="0"/>
              </a:rPr>
              <a:t> - </a:t>
            </a:r>
            <a:r>
              <a:rPr lang="sr-Latn-BA" sz="2000" dirty="0" err="1">
                <a:latin typeface="Calibri" pitchFamily="34" charset="0"/>
                <a:cs typeface="Calibri" pitchFamily="34" charset="0"/>
              </a:rPr>
              <a:t>zarađivačka</a:t>
            </a:r>
            <a:r>
              <a:rPr lang="sr-Latn-BA" sz="2000" dirty="0">
                <a:latin typeface="Calibri" pitchFamily="34" charset="0"/>
                <a:cs typeface="Calibri" pitchFamily="34" charset="0"/>
              </a:rPr>
              <a:t> sposobnosti privrednog subjekta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Bilans uspjeha može biti sačinjen po: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Metodu ukupnih troškova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Metodu prodatih učinaka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Priznavanje prihoda: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Sistem fakturisane realizacije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Sistem naplaćene realizacije</a:t>
            </a:r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r>
              <a:rPr lang="sr-Latn-BA" sz="2000" dirty="0">
                <a:latin typeface="Calibri" pitchFamily="34" charset="0"/>
                <a:cs typeface="Calibri" pitchFamily="34" charset="0"/>
              </a:rPr>
              <a:t>Na obračunskoj osnovi priznaju se i rashodi koji se sučeljavaju sa prihodima koji su nastali u istom razdoblju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271B3-E608-6A4C-B954-D3CA2305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19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24CB-8079-4FA9-912F-0AB541435C7C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570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Ekonomski</a:t>
            </a:r>
            <a:r>
              <a:rPr lang="en-US" b="1" dirty="0"/>
              <a:t> </a:t>
            </a:r>
            <a:r>
              <a:rPr lang="en-US" b="1" dirty="0" err="1"/>
              <a:t>aspekti</a:t>
            </a:r>
            <a:r>
              <a:rPr lang="en-US" b="1" dirty="0"/>
              <a:t> </a:t>
            </a:r>
            <a:r>
              <a:rPr lang="en-US" b="1" dirty="0" err="1"/>
              <a:t>stečajnog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postupka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9966" y="2133600"/>
            <a:ext cx="8321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 </a:t>
            </a:r>
            <a:r>
              <a:rPr lang="en-US" sz="3600" b="1" dirty="0" err="1"/>
              <a:t>podmodul</a:t>
            </a:r>
            <a:r>
              <a:rPr lang="en-US" sz="3600" b="1" dirty="0"/>
              <a:t> </a:t>
            </a:r>
            <a:r>
              <a:rPr lang="en-US" sz="3600" dirty="0"/>
              <a:t>– </a:t>
            </a:r>
            <a:r>
              <a:rPr lang="en-US" sz="3600" dirty="0" err="1"/>
              <a:t>Finansijsko</a:t>
            </a:r>
            <a:r>
              <a:rPr lang="en-US" sz="3600" dirty="0"/>
              <a:t> </a:t>
            </a:r>
            <a:r>
              <a:rPr lang="en-US" sz="3600" dirty="0" err="1"/>
              <a:t>izvještavanje</a:t>
            </a:r>
            <a:endParaRPr lang="sr-Latn-BA" sz="3600" dirty="0"/>
          </a:p>
          <a:p>
            <a:r>
              <a:rPr lang="sr-Latn-BA" sz="3600" b="1" dirty="0"/>
              <a:t>II podmodul </a:t>
            </a:r>
            <a:r>
              <a:rPr lang="sr-Latn-BA" sz="3600" dirty="0"/>
              <a:t>– Popis i procjena imovine i obaveza</a:t>
            </a:r>
          </a:p>
          <a:p>
            <a:r>
              <a:rPr lang="sr-Latn-BA" sz="3600" b="1" dirty="0"/>
              <a:t>III podmodul </a:t>
            </a:r>
            <a:r>
              <a:rPr lang="sr-Latn-BA" sz="3600" dirty="0"/>
              <a:t>– Analiza finansijskih izvještaja</a:t>
            </a:r>
          </a:p>
          <a:p>
            <a:r>
              <a:rPr lang="sr-Latn-BA" sz="3600" b="1" dirty="0"/>
              <a:t>IV podmodul </a:t>
            </a:r>
            <a:r>
              <a:rPr lang="sr-Latn-BA" sz="3600" dirty="0"/>
              <a:t>– Revizija stečajnog postupka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DBB9-4021-0344-99CE-1DE1E694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8AB-71F0-49F9-B4DD-DF7E8C5C7FF1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208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BILANS USPJEHA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66332"/>
              </p:ext>
            </p:extLst>
          </p:nvPr>
        </p:nvGraphicFramePr>
        <p:xfrm>
          <a:off x="990600" y="1600200"/>
          <a:ext cx="7772400" cy="2273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BILANS STANJA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Iznos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bilansa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tekuće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godine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Iznos na dan bilansa prethodne godine (PS)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PASIVA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A. KAPITAL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12.440.049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12.262.795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 - OSNOVNI KAPITAL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2.855.317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2.855.317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 - REZERVE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677.385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677.385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VI - REVALORIZACIONE REZERVE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    IX - NERASPOREĐENI DOBITAK (120 do 122)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8.907.347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8.730.093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1. Neraspoređeni dobitak ranijih godina </a:t>
                      </a:r>
                      <a:endParaRPr lang="vi-V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8.730.093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6.315.016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dirty="0">
                          <a:effectLst/>
                        </a:rPr>
                        <a:t>     </a:t>
                      </a:r>
                      <a:r>
                        <a:rPr lang="vi-VN" sz="105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 Neraspoređeni dobitak tekuće godine </a:t>
                      </a:r>
                      <a:endParaRPr lang="vi-V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177.254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2.415.077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X - GUBITAK DO VISINE KAPITALA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      1. Gubitak ranijih godina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2. </a:t>
                      </a:r>
                      <a:r>
                        <a:rPr lang="en-US" sz="1050" u="none" strike="noStrike" dirty="0" err="1">
                          <a:effectLst/>
                        </a:rPr>
                        <a:t>Gubitak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tekuće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godine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/>
          <a:srcRect l="60761" t="17314" r="23467" b="66513"/>
          <a:stretch/>
        </p:blipFill>
        <p:spPr bwMode="auto">
          <a:xfrm>
            <a:off x="1371600" y="4191000"/>
            <a:ext cx="5806440" cy="20097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334000" y="3352800"/>
            <a:ext cx="1447800" cy="1981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B54EE-23C5-D04E-8705-AF3488C2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20</a:t>
            </a:fld>
            <a:endParaRPr lang="bs-Latn-BA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6F45-CCAB-4502-A3CB-581364FFA377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5366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en-US" b="1" dirty="0"/>
              <a:t>BILANS </a:t>
            </a:r>
            <a:r>
              <a:rPr lang="sr-Latn-BA" b="1" dirty="0"/>
              <a:t>USPJEHA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799"/>
            <a:ext cx="8458200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dirty="0"/>
              <a:t>Prihodi i rashodi razvrstavaju se na: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POSLOVNE</a:t>
            </a:r>
            <a:r>
              <a:rPr lang="en-US" sz="2000" dirty="0"/>
              <a:t> (</a:t>
            </a:r>
            <a:r>
              <a:rPr lang="en-US" sz="2000" dirty="0" err="1"/>
              <a:t>djelatnost</a:t>
            </a:r>
            <a:r>
              <a:rPr lang="en-US" sz="2000" dirty="0"/>
              <a:t> </a:t>
            </a:r>
            <a:r>
              <a:rPr lang="en-US" sz="2000" dirty="0" err="1"/>
              <a:t>dru</a:t>
            </a:r>
            <a:r>
              <a:rPr lang="sr-Latn-BA" sz="2000" dirty="0" err="1"/>
              <a:t>štva</a:t>
            </a:r>
            <a:r>
              <a:rPr lang="en-US" sz="2000" dirty="0"/>
              <a:t>)</a:t>
            </a:r>
            <a:endParaRPr lang="sr-Latn-BA" sz="2000" dirty="0"/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FINANSIJSKE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OSTALE (NEPOSLOVNE)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i rashodi nastali po osnovu usklađivanja vrijednosti imovine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i rashodi nastali po osnovu promjena računovodstvenih politika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750594" y="1951736"/>
            <a:ext cx="14478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1981200"/>
            <a:ext cx="2514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dirty="0">
                <a:solidFill>
                  <a:schemeClr val="tx1"/>
                </a:solidFill>
              </a:rPr>
              <a:t>REZULTAT REDOVNE AKTIVNOSTI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62ED1D-0A7D-9440-A0EE-26068FF5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21</a:t>
            </a:fld>
            <a:endParaRPr lang="bs-Latn-BA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3EC-7A69-4034-BC81-BFD203FBB0E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0598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9138"/>
          </a:xfrm>
        </p:spPr>
        <p:txBody>
          <a:bodyPr>
            <a:noAutofit/>
          </a:bodyPr>
          <a:lstStyle/>
          <a:p>
            <a:r>
              <a:rPr lang="en-US" sz="3200" b="1" dirty="0"/>
              <a:t>BILANS </a:t>
            </a:r>
            <a:r>
              <a:rPr lang="sr-Latn-BA" sz="3200" b="1" dirty="0"/>
              <a:t>USPJEHA – Rezultat poslovnih aktivnosti</a:t>
            </a:r>
            <a:endParaRPr lang="bs-Latn-BA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799"/>
            <a:ext cx="8458200" cy="70429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u="sng" dirty="0"/>
              <a:t>Poslovni prihodi su: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od prodaje roba i prodaje učinaka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od aktiviranja učinaka u sopstvene svrhe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Promjena vrijednosti zaliha učinaka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Ostali poslovni prihodi (po osnovu zakupnine, članarine, naknada po osnovu patenata...)</a:t>
            </a:r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u="sng" dirty="0"/>
              <a:t>Poslovni rashodi su: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Nabavna vrijednost prodate robe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Troškovi zarada i ostalih ličnih rashoda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Troškovi poreza i troškovi doprinosa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Troškovi proizvodnih usluga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Troškovi amortizacije i rezervisanja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Nematerijalni troškovi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endParaRPr lang="sr-Latn-B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7778-3216-1B41-9483-593564F7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22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C23A-2614-459D-A02D-7A61BF3A0232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1892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534400" cy="719138"/>
          </a:xfrm>
        </p:spPr>
        <p:txBody>
          <a:bodyPr>
            <a:noAutofit/>
          </a:bodyPr>
          <a:lstStyle/>
          <a:p>
            <a:r>
              <a:rPr lang="en-US" sz="3200" b="1" dirty="0"/>
              <a:t>BILANS </a:t>
            </a:r>
            <a:r>
              <a:rPr lang="sr-Latn-BA" sz="3200" b="1" dirty="0"/>
              <a:t>USPJEHA – Rezultat finansijskih aktivnosti</a:t>
            </a:r>
            <a:endParaRPr lang="bs-Latn-BA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799"/>
            <a:ext cx="8458200" cy="70429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u="sng" dirty="0"/>
              <a:t>Finansijski prihodi: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od povezanih pravnih lica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od kamata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Pozitivne </a:t>
            </a:r>
            <a:r>
              <a:rPr lang="sr-Latn-BA" sz="2000" dirty="0" err="1"/>
              <a:t>kursne</a:t>
            </a:r>
            <a:r>
              <a:rPr lang="sr-Latn-BA" sz="2000" dirty="0"/>
              <a:t> razlike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po osnovu efekata valutne klauzule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Prihodi od učešća u dobitku zajedničkih ulaganja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Ostali finansijski prihodi</a:t>
            </a:r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sz="20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000" u="sng" dirty="0"/>
              <a:t>Finansijski rashodi: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Rashodi po osnovu odnosa povezanih pravnih lica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Rashodi kamata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Negativne </a:t>
            </a:r>
            <a:r>
              <a:rPr lang="sr-Latn-BA" sz="2000" dirty="0" err="1"/>
              <a:t>kursne</a:t>
            </a:r>
            <a:r>
              <a:rPr lang="sr-Latn-BA" sz="2000" dirty="0"/>
              <a:t> razlike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Rashodi po osnovu valutne klauzule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Ostali finansijski rashodi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1EC13-812A-E14F-95FF-2C08EE37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23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500D-3A54-4C2A-9D67-C217A5E83DE5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305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534400" cy="719138"/>
          </a:xfrm>
        </p:spPr>
        <p:txBody>
          <a:bodyPr>
            <a:noAutofit/>
          </a:bodyPr>
          <a:lstStyle/>
          <a:p>
            <a:r>
              <a:rPr lang="en-US" sz="3200" b="1" dirty="0"/>
              <a:t>BILANS </a:t>
            </a:r>
            <a:r>
              <a:rPr lang="sr-Latn-BA" sz="3200" b="1" dirty="0"/>
              <a:t>USPJEHA</a:t>
            </a:r>
            <a:endParaRPr lang="bs-Latn-BA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60735"/>
              </p:ext>
            </p:extLst>
          </p:nvPr>
        </p:nvGraphicFramePr>
        <p:xfrm>
          <a:off x="1447801" y="1166813"/>
          <a:ext cx="6857999" cy="5507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30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</a:rPr>
                        <a:t>Izvještaj</a:t>
                      </a:r>
                      <a:r>
                        <a:rPr lang="en-US" sz="1100" u="none" strike="noStrike" dirty="0">
                          <a:effectLst/>
                        </a:rPr>
                        <a:t> o </a:t>
                      </a:r>
                      <a:r>
                        <a:rPr lang="en-US" sz="1100" u="none" strike="noStrike" dirty="0" err="1">
                          <a:effectLst/>
                        </a:rPr>
                        <a:t>ukupnom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rezultatu</a:t>
                      </a:r>
                      <a:r>
                        <a:rPr lang="en-US" sz="1100" u="none" strike="noStrike" dirty="0">
                          <a:effectLst/>
                        </a:rPr>
                        <a:t> u </a:t>
                      </a:r>
                      <a:r>
                        <a:rPr lang="en-US" sz="1100" u="none" strike="noStrike" dirty="0" err="1">
                          <a:effectLst/>
                        </a:rPr>
                        <a:t>periodu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>
                          <a:effectLst/>
                        </a:rPr>
                        <a:t>za period od 01.01. do 31.12.2020. godine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51">
                <a:tc>
                  <a:txBody>
                    <a:bodyPr/>
                    <a:lstStyle/>
                    <a:p>
                      <a:pPr marL="0" marR="0" indent="0" algn="l" defTabSz="91429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POZICIJA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Tekuća godina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Prethodna godina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u="none" strike="noStrike" dirty="0">
                          <a:effectLst/>
                        </a:rPr>
                        <a:t>A. POSLOVNI PRIHODI I RASHODI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I - POSLOVNI PRIHODI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5.795.339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11.246.804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      1. Prihodi od prodaje robe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      2. Prihodi od prodaje učinaka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5.795.339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11.246.804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II - POSLOVNI RASHODI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5.656.008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8.495.170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      1. Nabavna vrijednost prodate robe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2. </a:t>
                      </a:r>
                      <a:r>
                        <a:rPr lang="en-US" sz="1050" u="none" strike="noStrike" dirty="0" err="1">
                          <a:effectLst/>
                        </a:rPr>
                        <a:t>Troškovi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materijala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1.927.063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3.118.929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      3. Troškovi zarada, naknada zarada i ostalih ličnih rashoda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2.110.663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2.558.940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4. </a:t>
                      </a:r>
                      <a:r>
                        <a:rPr lang="en-US" sz="1050" u="none" strike="noStrike" dirty="0" err="1">
                          <a:effectLst/>
                        </a:rPr>
                        <a:t>Troškovi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proizvodnih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usluga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753.398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1.996.458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5. </a:t>
                      </a:r>
                      <a:r>
                        <a:rPr lang="en-US" sz="1050" u="none" strike="noStrike" dirty="0" err="1">
                          <a:effectLst/>
                        </a:rPr>
                        <a:t>Troškovi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amortizacije</a:t>
                      </a:r>
                      <a:r>
                        <a:rPr lang="en-US" sz="1050" u="none" strike="noStrike" dirty="0">
                          <a:effectLst/>
                        </a:rPr>
                        <a:t> i </a:t>
                      </a:r>
                      <a:r>
                        <a:rPr lang="en-US" sz="1050" u="none" strike="noStrike" dirty="0" err="1">
                          <a:effectLst/>
                        </a:rPr>
                        <a:t>rezervisanja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626.457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538.937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      6. Nematerijalni troškovi (bez poreza i doprinosa)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221.221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266.774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7. </a:t>
                      </a:r>
                      <a:r>
                        <a:rPr lang="en-US" sz="1050" u="none" strike="noStrike" dirty="0" err="1">
                          <a:effectLst/>
                        </a:rPr>
                        <a:t>Troškovi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poreza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17.206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15.132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B. POSLOVNI DOBITAK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139.331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2.751.634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V. POSLOVNI GUBITAK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G. FINANSIJSKI PRIHODI I RASHODI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I - FINANSIJSKI PRIHODI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II - FINANSIJSKI RASHODI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136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962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  D. DOBITAK REDOVNE AKTIVNOSTI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139.195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2.750.672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  Đ. GUBITAK REDOVNE AKTIVNOSTI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1" u="none" strike="noStrike" dirty="0">
                          <a:effectLst/>
                        </a:rPr>
                        <a:t>E. OSTALI PRIHODI I RASHODI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I - OSTALI PRIHODI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58.517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39.288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II - OSTALI RASHODI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20.458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7.317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I. PRIHODI I RASHODI OD </a:t>
                      </a:r>
                      <a:r>
                        <a:rPr lang="en-US" sz="1050" b="1" u="none" strike="noStrike" dirty="0" err="1">
                          <a:effectLst/>
                        </a:rPr>
                        <a:t>USKLAĐIVANjA</a:t>
                      </a:r>
                      <a:r>
                        <a:rPr lang="en-US" sz="1050" b="1" u="none" strike="noStrike" dirty="0">
                          <a:effectLst/>
                        </a:rPr>
                        <a:t> VRIJEDNOSTI IMOVINE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M. DOBITAK I GUBITAK PRIJE </a:t>
                      </a:r>
                      <a:r>
                        <a:rPr lang="en-US" sz="1050" u="none" strike="noStrike" dirty="0" err="1">
                          <a:effectLst/>
                        </a:rPr>
                        <a:t>OPOREZIVANjA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177.254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2.782.643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N. TEKUĆI I ODLOŽENI POREZ NA DOBIT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240.457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u="none" strike="noStrike" dirty="0">
                          <a:effectLst/>
                        </a:rPr>
                        <a:t>Nj. NETO DOBITAK I NETO GUBITAK PERIODA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177.254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2.542.186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    1. Neto dobitak tekuće godine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177.254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2.542.186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    2. Neto gubitak tekuće godine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UKUPNI PRIHODI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5.853.856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11.286.092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0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>
                          <a:effectLst/>
                        </a:rPr>
                        <a:t>UKUPNI RASHODI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>
                          <a:effectLst/>
                        </a:rPr>
                        <a:t>5.676.602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1" u="none" strike="noStrike" dirty="0">
                          <a:effectLst/>
                        </a:rPr>
                        <a:t>8.503.449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45B94-9EC6-5442-8A8C-133B1D45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24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09CEB-EAF6-487A-9061-E75F14E0E999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0863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Bilans tokova gotovine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sr-Latn-BA" b="1" dirty="0"/>
              <a:t>Bilans tokova gotovine ili </a:t>
            </a:r>
            <a:r>
              <a:rPr lang="en-US" b="1" dirty="0" err="1"/>
              <a:t>Izveštaj</a:t>
            </a:r>
            <a:r>
              <a:rPr lang="en-US" b="1" dirty="0"/>
              <a:t> o </a:t>
            </a:r>
            <a:r>
              <a:rPr lang="en-US" b="1" dirty="0" err="1"/>
              <a:t>novčanim</a:t>
            </a:r>
            <a:r>
              <a:rPr lang="en-US" b="1" dirty="0"/>
              <a:t> </a:t>
            </a:r>
            <a:r>
              <a:rPr lang="en-US" b="1" dirty="0" err="1"/>
              <a:t>tokovima</a:t>
            </a:r>
            <a:r>
              <a:rPr lang="en-US" b="1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sr-Latn-BA" dirty="0"/>
              <a:t>finansijski</a:t>
            </a:r>
            <a:r>
              <a:rPr lang="en-US" dirty="0"/>
              <a:t> </a:t>
            </a:r>
            <a:r>
              <a:rPr lang="en-US" dirty="0" err="1"/>
              <a:t>izveštaj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istog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relevantan</a:t>
            </a:r>
            <a:r>
              <a:rPr lang="en-US" dirty="0"/>
              <a:t> za </a:t>
            </a:r>
            <a:r>
              <a:rPr lang="en-US" dirty="0" err="1"/>
              <a:t>pripremanje</a:t>
            </a:r>
            <a:r>
              <a:rPr lang="en-US" dirty="0"/>
              <a:t> </a:t>
            </a:r>
            <a:r>
              <a:rPr lang="en-US" dirty="0" err="1"/>
              <a:t>bilansa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i </a:t>
            </a:r>
            <a:r>
              <a:rPr lang="en-US" dirty="0" err="1"/>
              <a:t>bilansa</a:t>
            </a:r>
            <a:r>
              <a:rPr lang="en-US" dirty="0"/>
              <a:t> </a:t>
            </a:r>
            <a:r>
              <a:rPr lang="en-US" dirty="0" err="1"/>
              <a:t>uspeha</a:t>
            </a:r>
            <a:r>
              <a:rPr lang="en-US" dirty="0"/>
              <a:t>, s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informi</a:t>
            </a:r>
            <a:r>
              <a:rPr lang="sr-Latn-BA" dirty="0"/>
              <a:t>sanja</a:t>
            </a:r>
            <a:r>
              <a:rPr lang="en-US" dirty="0"/>
              <a:t> </a:t>
            </a:r>
            <a:r>
              <a:rPr lang="en-US" dirty="0" err="1"/>
              <a:t>zainteresovan</a:t>
            </a:r>
            <a:r>
              <a:rPr lang="sr-Latn-BA" dirty="0"/>
              <a:t>ih</a:t>
            </a:r>
            <a:r>
              <a:rPr lang="en-US" dirty="0"/>
              <a:t> </a:t>
            </a:r>
            <a:r>
              <a:rPr lang="en-US" dirty="0" err="1"/>
              <a:t>korisnik</a:t>
            </a:r>
            <a:r>
              <a:rPr lang="sr-Latn-BA" dirty="0"/>
              <a:t>a</a:t>
            </a:r>
            <a:r>
              <a:rPr lang="en-US" dirty="0"/>
              <a:t> o </a:t>
            </a:r>
            <a:r>
              <a:rPr lang="en-US" dirty="0" err="1"/>
              <a:t>prilivima</a:t>
            </a:r>
            <a:r>
              <a:rPr lang="en-US" dirty="0"/>
              <a:t> i </a:t>
            </a:r>
            <a:r>
              <a:rPr lang="en-US" dirty="0" err="1"/>
              <a:t>odlivima</a:t>
            </a:r>
            <a:r>
              <a:rPr lang="en-US" dirty="0"/>
              <a:t> </a:t>
            </a:r>
            <a:r>
              <a:rPr lang="en-US" dirty="0" err="1"/>
              <a:t>gotovine</a:t>
            </a:r>
            <a:r>
              <a:rPr lang="sr-Latn-BA" dirty="0"/>
              <a:t>,</a:t>
            </a:r>
            <a:r>
              <a:rPr lang="en-US" dirty="0"/>
              <a:t> o tome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gotovine</a:t>
            </a:r>
            <a:r>
              <a:rPr lang="en-US" dirty="0"/>
              <a:t> 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je </a:t>
            </a:r>
            <a:r>
              <a:rPr lang="en-US" dirty="0" err="1"/>
              <a:t>korišćena</a:t>
            </a:r>
            <a:r>
              <a:rPr lang="en-US" dirty="0"/>
              <a:t>.</a:t>
            </a:r>
            <a:endParaRPr lang="sr-Latn-BA" dirty="0"/>
          </a:p>
          <a:p>
            <a:r>
              <a:rPr lang="sr-Latn-RS" b="1" i="1" dirty="0"/>
              <a:t>U Bilansu uspjeha privredno društvo </a:t>
            </a:r>
            <a:r>
              <a:rPr lang="sr-Latn-RS" dirty="0"/>
              <a:t>može iskazati pozitivan finansijski rezultat (dobitak), ali to ne znači da će ostvariti dovoljan priliv novca</a:t>
            </a:r>
            <a:r>
              <a:rPr lang="sr-Latn-RS" b="1" dirty="0"/>
              <a:t> iz redovne aktivnosti</a:t>
            </a:r>
            <a:r>
              <a:rPr lang="sr-Latn-RS" dirty="0"/>
              <a:t>. </a:t>
            </a:r>
          </a:p>
          <a:p>
            <a:r>
              <a:rPr lang="sr-Latn-RS" b="1" i="1" dirty="0"/>
              <a:t>Zainteresovani korisnici </a:t>
            </a:r>
            <a:r>
              <a:rPr lang="sr-Latn-RS" dirty="0"/>
              <a:t>na osnovu </a:t>
            </a:r>
            <a:r>
              <a:rPr lang="sr-Latn-RS" i="1" dirty="0"/>
              <a:t> </a:t>
            </a:r>
            <a:r>
              <a:rPr lang="sr-Latn-BA" b="1" dirty="0"/>
              <a:t>bilansa tokova gotovine</a:t>
            </a:r>
            <a:r>
              <a:rPr lang="sr-Latn-RS" dirty="0"/>
              <a:t>, procjenjuju buduće tokove gotovine  i </a:t>
            </a:r>
            <a:r>
              <a:rPr lang="sr-Latn-RS" b="1" i="1" dirty="0"/>
              <a:t>sposobnost preduzeća da stvara „generiše“ gotovinu i ekvivalente gotovine</a:t>
            </a:r>
            <a:r>
              <a:rPr lang="sr-Latn-R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A2D2D-055A-1447-8D27-1C783134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25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A1E5-FD6A-42CD-8A8C-F102A2648F82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7635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Bilans tokova gotovine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54209"/>
              </p:ext>
            </p:extLst>
          </p:nvPr>
        </p:nvGraphicFramePr>
        <p:xfrm>
          <a:off x="609600" y="1109747"/>
          <a:ext cx="8229600" cy="215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BILANS STANJA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Iznos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bilansa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tekuće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godine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>
                          <a:effectLst/>
                          <a:latin typeface="+mn-lt"/>
                        </a:rPr>
                        <a:t>Iznos na dan bilansa prethodne godine (PS)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Bruto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Ispravka vrijednosti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+mn-lt"/>
                        </a:rPr>
                        <a:t>Neto (4-5)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AKTIVA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  A. STALNA SREDSTVA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20.005.920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15.947.957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4.057.963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3.780.966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  B. TEKUĆA SREDSTVA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10.605.113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1.245.245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9.359.868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9.252.420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     3. </a:t>
                      </a:r>
                      <a:r>
                        <a:rPr lang="en-US" sz="1050" b="1" u="none" strike="noStrike" dirty="0" err="1">
                          <a:effectLst/>
                          <a:latin typeface="+mn-lt"/>
                        </a:rPr>
                        <a:t>Gotovinski</a:t>
                      </a:r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  <a:latin typeface="+mn-lt"/>
                        </a:rPr>
                        <a:t>ekvivalenti</a:t>
                      </a:r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i </a:t>
                      </a:r>
                      <a:r>
                        <a:rPr lang="en-US" sz="1050" b="1" u="none" strike="noStrike" dirty="0" err="1">
                          <a:effectLst/>
                          <a:latin typeface="+mn-lt"/>
                        </a:rPr>
                        <a:t>gotovina</a:t>
                      </a:r>
                      <a:r>
                        <a:rPr lang="en-US" sz="105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7.353.423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7.353.423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6.799.382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    III - ODLOŽENA PORESKA SREDSTVA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b="0" u="none" strike="noStrike">
                          <a:effectLst/>
                          <a:latin typeface="+mn-lt"/>
                        </a:rPr>
                        <a:t>  V. POSLOVNA SREDSTVA (001 + 031)</a:t>
                      </a:r>
                      <a:endParaRPr lang="nn-NO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30.611.033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17.193.202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b="0" u="none" strike="noStrike">
                          <a:effectLst/>
                          <a:latin typeface="+mn-lt"/>
                        </a:rPr>
                        <a:t>  G. GUBITAK IZNAD VISINE KAPITALA</a:t>
                      </a:r>
                      <a:endParaRPr lang="nn-NO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nn-NO" sz="1050" b="0" u="none" strike="noStrike" dirty="0">
                          <a:effectLst/>
                          <a:latin typeface="+mn-lt"/>
                        </a:rPr>
                        <a:t>  D. POSLOVNA AKTIVA (062 + 063)</a:t>
                      </a:r>
                      <a:endParaRPr lang="nn-NO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30.611.033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17.193.202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effectLst/>
                          <a:latin typeface="+mn-lt"/>
                        </a:rPr>
                        <a:t>  Đ. VANBILANSNA AKTIVA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1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u="none" strike="noStrike">
                          <a:effectLst/>
                          <a:latin typeface="+mn-lt"/>
                        </a:rPr>
                        <a:t>  E. UKUPNA AKTIVA (064 + 065)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0" marR="6910" marT="69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30.611.033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17.193.202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13.417.831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13.033.386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/>
          <a:srcRect l="796" t="17175" r="80605" b="59422"/>
          <a:stretch/>
        </p:blipFill>
        <p:spPr bwMode="auto">
          <a:xfrm>
            <a:off x="1447800" y="3505200"/>
            <a:ext cx="6728460" cy="28575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781800" y="2286000"/>
            <a:ext cx="1447800" cy="37338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2286000"/>
            <a:ext cx="533400" cy="39624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9A7CB-C97A-5148-B82D-60173D33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26</a:t>
            </a:fld>
            <a:endParaRPr lang="bs-Latn-BA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7BA7-885A-4642-B182-20250D00347F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3831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Bilans tokova gotovine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b="1" dirty="0"/>
              <a:t>T</a:t>
            </a:r>
            <a:r>
              <a:rPr lang="sr-Cyrl-CS" b="1" dirty="0"/>
              <a:t>okovi gotovine </a:t>
            </a:r>
            <a:r>
              <a:rPr lang="sr-Latn-RS" b="1" dirty="0"/>
              <a:t>iz </a:t>
            </a:r>
            <a:r>
              <a:rPr lang="ru-RU" b="1" dirty="0"/>
              <a:t>poslovnih aktivnosti</a:t>
            </a:r>
            <a:r>
              <a:rPr lang="ru-RU" i="1" dirty="0"/>
              <a:t> </a:t>
            </a:r>
            <a:r>
              <a:rPr lang="sr-Cyrl-CS" dirty="0"/>
              <a:t>primarno proizlaze iz glavnih</a:t>
            </a:r>
            <a:r>
              <a:rPr lang="sr-Latn-RS" dirty="0"/>
              <a:t> (osnovnih)</a:t>
            </a:r>
            <a:r>
              <a:rPr lang="sr-Cyrl-CS" dirty="0"/>
              <a:t> aktivnosti</a:t>
            </a:r>
            <a:r>
              <a:rPr lang="sr-Latn-RS" dirty="0"/>
              <a:t> privrednog društva koje su</a:t>
            </a:r>
            <a:r>
              <a:rPr lang="sr-Cyrl-CS" dirty="0"/>
              <a:t> </a:t>
            </a:r>
            <a:r>
              <a:rPr lang="sr-Cyrl-CS" dirty="0" err="1"/>
              <a:t>usm</a:t>
            </a:r>
            <a:r>
              <a:rPr lang="sr-Latn-RS" dirty="0"/>
              <a:t>j</a:t>
            </a:r>
            <a:r>
              <a:rPr lang="sr-Cyrl-CS" dirty="0" err="1"/>
              <a:t>erene</a:t>
            </a:r>
            <a:r>
              <a:rPr lang="sr-Latn-RS" dirty="0"/>
              <a:t> </a:t>
            </a:r>
            <a:r>
              <a:rPr lang="sr-Cyrl-CS" dirty="0"/>
              <a:t>na ostvarivanje prihoda</a:t>
            </a:r>
            <a:r>
              <a:rPr lang="sr-Latn-RS" dirty="0"/>
              <a:t> od</a:t>
            </a:r>
            <a:r>
              <a:rPr lang="sr-Cyrl-CS" dirty="0"/>
              <a:t> prodaj</a:t>
            </a:r>
            <a:r>
              <a:rPr lang="sr-Latn-RS" dirty="0"/>
              <a:t>e dobara i usluga</a:t>
            </a:r>
            <a:r>
              <a:rPr lang="sr-Cyrl-CS" dirty="0"/>
              <a:t> kupcima</a:t>
            </a:r>
            <a:r>
              <a:rPr lang="sr-Latn-RS" dirty="0"/>
              <a:t> koji su im potrebni za </a:t>
            </a:r>
            <a:r>
              <a:rPr lang="sr-Cyrl-CS" dirty="0" err="1"/>
              <a:t>kupovin</a:t>
            </a:r>
            <a:r>
              <a:rPr lang="sr-Latn-RS" dirty="0"/>
              <a:t>u</a:t>
            </a:r>
            <a:r>
              <a:rPr lang="sr-Cyrl-CS" dirty="0"/>
              <a:t> materijala</a:t>
            </a:r>
            <a:r>
              <a:rPr lang="sr-Latn-RS" dirty="0"/>
              <a:t>, </a:t>
            </a:r>
            <a:r>
              <a:rPr lang="sr-Cyrl-CS" dirty="0"/>
              <a:t>robe, energije, isplata zarada, plaćanje poreza</a:t>
            </a:r>
            <a:r>
              <a:rPr lang="sr-Latn-RS" dirty="0"/>
              <a:t> itd.</a:t>
            </a:r>
          </a:p>
          <a:p>
            <a:pPr fontAlgn="base"/>
            <a:r>
              <a:rPr lang="sr-Latn-RS" b="1" dirty="0"/>
              <a:t>T</a:t>
            </a:r>
            <a:r>
              <a:rPr lang="sr-Cyrl-CS" b="1" dirty="0"/>
              <a:t>okovi gotovine </a:t>
            </a:r>
            <a:r>
              <a:rPr lang="sr-Latn-RS" b="1" dirty="0"/>
              <a:t>iz </a:t>
            </a:r>
            <a:r>
              <a:rPr lang="sr-Latn-BA" b="1" dirty="0"/>
              <a:t>investicionih aktivnosti</a:t>
            </a:r>
            <a:r>
              <a:rPr lang="sr-Latn-BA" dirty="0"/>
              <a:t> obuhvata ulaganja u resurse (ulaganja u osnovna sredstva, nematerijalna ulaganja, učešće u kapitalu povezanih pravnih lica i sl.) i prilive po osnovu prodaje osnovnih sredstava, naplate datih kredita, učešća u dobitku…</a:t>
            </a:r>
          </a:p>
          <a:p>
            <a:pPr fontAlgn="base"/>
            <a:r>
              <a:rPr lang="sr-Latn-RS" b="1" dirty="0"/>
              <a:t>T</a:t>
            </a:r>
            <a:r>
              <a:rPr lang="sr-Cyrl-CS" b="1" dirty="0"/>
              <a:t>okovi gotovine </a:t>
            </a:r>
            <a:r>
              <a:rPr lang="sr-Latn-RS" b="1" dirty="0"/>
              <a:t>iz </a:t>
            </a:r>
            <a:r>
              <a:rPr lang="sr-Latn-BA" b="1" dirty="0"/>
              <a:t>aktivnosti finansiranja </a:t>
            </a:r>
            <a:r>
              <a:rPr lang="sr-Latn-BA" dirty="0"/>
              <a:t>obuhvata novčane tokove koji se javljaju </a:t>
            </a:r>
            <a:r>
              <a:rPr lang="sr-Latn-BA" dirty="0" err="1" smtClean="0"/>
              <a:t>usljed</a:t>
            </a:r>
            <a:r>
              <a:rPr lang="sr-Latn-BA" dirty="0" smtClean="0"/>
              <a:t> </a:t>
            </a:r>
            <a:r>
              <a:rPr lang="sr-Latn-BA" dirty="0"/>
              <a:t>pribavljanja kapitala </a:t>
            </a:r>
            <a:r>
              <a:rPr lang="sr-Latn-BA" dirty="0" smtClean="0"/>
              <a:t>(</a:t>
            </a:r>
            <a:r>
              <a:rPr lang="sr-Latn-BA" dirty="0"/>
              <a:t>emitovanje akcija, obveznica, hipoteka i sl.) i otplate po osnovu finansijskog </a:t>
            </a:r>
            <a:r>
              <a:rPr lang="sr-Latn-BA" dirty="0" err="1"/>
              <a:t>lizinga</a:t>
            </a:r>
            <a:r>
              <a:rPr lang="sr-Latn-BA" dirty="0"/>
              <a:t>, vraćenih kredita, dividende…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D88B-9420-9D48-87FB-601A3F0E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27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297A-D7E6-4548-A7B9-45E867FDE12D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93840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458200" cy="414337"/>
          </a:xfrm>
        </p:spPr>
        <p:txBody>
          <a:bodyPr>
            <a:noAutofit/>
          </a:bodyPr>
          <a:lstStyle/>
          <a:p>
            <a:r>
              <a:rPr lang="sr-Latn-RS" sz="3600" b="1" dirty="0"/>
              <a:t>T</a:t>
            </a:r>
            <a:r>
              <a:rPr lang="sr-Cyrl-CS" sz="3600" b="1" dirty="0"/>
              <a:t>okovi gotovine </a:t>
            </a:r>
            <a:r>
              <a:rPr lang="sr-Latn-RS" sz="3600" b="1" dirty="0"/>
              <a:t>iz </a:t>
            </a:r>
            <a:r>
              <a:rPr lang="ru-RU" sz="3600" b="1" dirty="0"/>
              <a:t>poslovnih aktivnosti</a:t>
            </a:r>
            <a:endParaRPr lang="bs-Latn-BA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D88B-9420-9D48-87FB-601A3F0E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28</a:t>
            </a:fld>
            <a:endParaRPr lang="bs-Latn-BA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7252"/>
              </p:ext>
            </p:extLst>
          </p:nvPr>
        </p:nvGraphicFramePr>
        <p:xfrm>
          <a:off x="1066800" y="1905000"/>
          <a:ext cx="7620000" cy="4408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98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Prilivi gotovine: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Odlivi gotovine</a:t>
                      </a:r>
                      <a:r>
                        <a:rPr lang="sr-Latn-RS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prodaje robe ili pružanja usluga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tantijema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naknada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provizija i drugih prihoda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osiguravajućeg društva za premije i odštetne zahtjeve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anuitete i druga prava iz police osiguranja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povraćaja poreza na dobitak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osim ako se mogu identifikovati kao aktivnosti finansiranja i investicione aktivnosti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po ugovorima koji se drže za svrhe preprodaje ili trgovanja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isplate dobavljačima za robu i usluge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isplate zaposlenima i za njihov račun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osiguravajućem društvu za premije i odštetne zahtjeve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anuitete i druga prava iz police osiguranja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plaćanja poreza na dobitak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osim ako se mogu identifikovati kao aktivnosti finansiranja i investicione aktivnosti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isplate po ugovorima koji se drže za svrhe preprodaje ili trgovanja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3400" y="1337847"/>
            <a:ext cx="504952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Prim</a:t>
            </a:r>
            <a:r>
              <a:rPr lang="sr-Latn-RS" sz="2000" i="1" dirty="0"/>
              <a:t>j</a:t>
            </a:r>
            <a:r>
              <a:rPr lang="en-US" sz="2000" i="1" dirty="0" err="1"/>
              <a:t>er</a:t>
            </a:r>
            <a:r>
              <a:rPr lang="sr-Latn-RS" sz="2000" i="1" dirty="0"/>
              <a:t>i </a:t>
            </a:r>
            <a:r>
              <a:rPr lang="en-US" sz="2000" i="1" dirty="0" err="1"/>
              <a:t>tokova</a:t>
            </a:r>
            <a:r>
              <a:rPr lang="en-US" sz="2000" i="1" dirty="0"/>
              <a:t> </a:t>
            </a:r>
            <a:r>
              <a:rPr lang="sr-Latn-RS" sz="2000" i="1" dirty="0"/>
              <a:t>gotovine </a:t>
            </a:r>
            <a:r>
              <a:rPr lang="en-US" sz="2000" i="1" dirty="0" err="1"/>
              <a:t>iz</a:t>
            </a:r>
            <a:r>
              <a:rPr lang="en-US" sz="2000" i="1" dirty="0"/>
              <a:t> </a:t>
            </a:r>
            <a:r>
              <a:rPr lang="en-US" sz="2000" i="1" dirty="0" err="1"/>
              <a:t>poslovnih</a:t>
            </a:r>
            <a:r>
              <a:rPr lang="en-US" sz="2000" i="1" dirty="0"/>
              <a:t> </a:t>
            </a:r>
            <a:r>
              <a:rPr lang="en-US" sz="2000" i="1" dirty="0" err="1"/>
              <a:t>aktivnosti</a:t>
            </a: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4BFE-8734-4991-8179-93F8963CF4B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612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03" y="500063"/>
            <a:ext cx="8991600" cy="414337"/>
          </a:xfrm>
        </p:spPr>
        <p:txBody>
          <a:bodyPr>
            <a:noAutofit/>
          </a:bodyPr>
          <a:lstStyle/>
          <a:p>
            <a:r>
              <a:rPr lang="sr-Latn-RS" sz="3600" b="1" dirty="0"/>
              <a:t>T</a:t>
            </a:r>
            <a:r>
              <a:rPr lang="sr-Cyrl-CS" sz="3600" b="1" dirty="0"/>
              <a:t>okovi gotovine </a:t>
            </a:r>
            <a:r>
              <a:rPr lang="sr-Latn-RS" sz="3600" b="1" dirty="0"/>
              <a:t>iz </a:t>
            </a:r>
            <a:r>
              <a:rPr lang="sr-Latn-BA" sz="3600" b="1" dirty="0"/>
              <a:t>investicionih aktivnosti</a:t>
            </a:r>
            <a:endParaRPr lang="bs-Latn-BA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D88B-9420-9D48-87FB-601A3F0E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29</a:t>
            </a:fld>
            <a:endParaRPr lang="bs-Latn-BA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388811"/>
              </p:ext>
            </p:extLst>
          </p:nvPr>
        </p:nvGraphicFramePr>
        <p:xfrm>
          <a:off x="1066800" y="1566194"/>
          <a:ext cx="7590638" cy="5010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Prilivi gotovine: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>
                          <a:effectLst/>
                          <a:latin typeface="Calibri"/>
                          <a:ea typeface="Calibri"/>
                          <a:cs typeface="Calibri"/>
                        </a:rPr>
                        <a:t>Odlivi gotovine: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prodaje nekretnina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postrojenja i opreme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nematerijalnih i drugih stalnih sredstava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prodaje instrumenata kapitala ili dužničkih instrumenata drugih pravnih lica i učešća u zajedničkim poduhvatima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osim primanja za one instrumente koji se smatraju ekvivalentima gotovine ili za one koji se drže u svrhe preprodaje ili trgovanja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otplate avansa i zajmova koji su dati drugim stranama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osim avansa i zajmova od strane finansijske institucije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)...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nabavku nekretnina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postrojenja i opreme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nematerijalne i druge stalne imovine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Ova plaćanja obuhvataju i ona koja se odnose na kapitalizovane troškove razvoja i izgradnju nekretnina i opreme u sopstvenoj režiji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st</a:t>
                      </a:r>
                      <a:r>
                        <a:rPr lang="sr-Cyrl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canje instrumenata kapitala ili dužničkih instrumenata drugih pravnih lica i učešća u zajedničkim poduhvatima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osim plaćanja za instrumente koji se drže u svrhe trgovanja ili preprodaje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gotovinski avansi i zajmovi dati drugim stranama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(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osim avansa i zajmova koje je dala finansijska institucija</a:t>
                      </a:r>
                      <a:r>
                        <a:rPr lang="bs-Latn-BA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)...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85800" y="1172303"/>
            <a:ext cx="7971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Prim</a:t>
            </a:r>
            <a:r>
              <a:rPr lang="sr-Latn-RS" i="1" dirty="0"/>
              <a:t>j</a:t>
            </a:r>
            <a:r>
              <a:rPr lang="en-US" i="1" dirty="0" err="1"/>
              <a:t>eri</a:t>
            </a:r>
            <a:r>
              <a:rPr lang="en-US" i="1" dirty="0"/>
              <a:t> </a:t>
            </a:r>
            <a:r>
              <a:rPr lang="en-US" i="1" dirty="0" err="1"/>
              <a:t>tokova</a:t>
            </a:r>
            <a:r>
              <a:rPr lang="en-US" i="1" dirty="0"/>
              <a:t> </a:t>
            </a:r>
            <a:r>
              <a:rPr lang="en-US" i="1" dirty="0" err="1"/>
              <a:t>gotovin</a:t>
            </a:r>
            <a:r>
              <a:rPr lang="sr-Latn-RS" i="1" dirty="0"/>
              <a:t>e iz </a:t>
            </a:r>
            <a:r>
              <a:rPr lang="en-US" i="1" dirty="0" err="1"/>
              <a:t>investicioni</a:t>
            </a:r>
            <a:r>
              <a:rPr lang="sr-Latn-RS" i="1" dirty="0"/>
              <a:t>h </a:t>
            </a:r>
            <a:r>
              <a:rPr lang="en-US" i="1" dirty="0" err="1"/>
              <a:t>aktivnosti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EA72-9FFA-4F86-94D0-B022814BA464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612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 </a:t>
            </a:r>
            <a:r>
              <a:rPr lang="en-US" b="1" dirty="0" err="1"/>
              <a:t>podmodul</a:t>
            </a:r>
            <a:r>
              <a:rPr lang="en-US" b="1" dirty="0"/>
              <a:t> – </a:t>
            </a:r>
            <a:r>
              <a:rPr lang="en-US" b="1" dirty="0" err="1"/>
              <a:t>Finansijsko</a:t>
            </a:r>
            <a:r>
              <a:rPr lang="en-US" b="1" dirty="0"/>
              <a:t> </a:t>
            </a:r>
            <a:r>
              <a:rPr lang="en-US" b="1" dirty="0" err="1"/>
              <a:t>izvještavanje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2906" y="1676400"/>
            <a:ext cx="8208912" cy="4896544"/>
          </a:xfrm>
        </p:spPr>
        <p:txBody>
          <a:bodyPr>
            <a:normAutofit fontScale="77500" lnSpcReduction="20000"/>
          </a:bodyPr>
          <a:lstStyle/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Finansijsi izvještaji pružaju informaciju o imovinskom, finansijskom i prinosnom položaju privrednog subjekta</a:t>
            </a:r>
            <a:endParaRPr lang="sr-Latn-BA" dirty="0">
              <a:solidFill>
                <a:srgbClr val="FF0000"/>
              </a:solidFill>
            </a:endParaRP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Finansijski izvještaji se sastavljaju u skladu sa:</a:t>
            </a:r>
          </a:p>
          <a:p>
            <a:pPr marL="845820" lvl="1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Važećim MSFI i MRS (dodatno МСФИ за МСЕ, МРС-ЈС)</a:t>
            </a:r>
          </a:p>
          <a:p>
            <a:pPr marL="845820" lvl="1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Zakonskom i </a:t>
            </a:r>
            <a:r>
              <a:rPr lang="sr-Latn-BA" dirty="0" err="1"/>
              <a:t>podzakonskom</a:t>
            </a:r>
            <a:r>
              <a:rPr lang="sr-Latn-BA" dirty="0"/>
              <a:t> </a:t>
            </a:r>
            <a:r>
              <a:rPr lang="sr-Latn-BA" dirty="0" err="1"/>
              <a:t>regulativom</a:t>
            </a:r>
            <a:r>
              <a:rPr lang="sr-Latn-BA" dirty="0"/>
              <a:t> </a:t>
            </a:r>
          </a:p>
          <a:p>
            <a:pPr marL="845820" lvl="1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Internim aktima samog preduzeća (računovodstvene politike)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FI se sastavljaju za poslovnu godinu od 1.1. do 31.12.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Dostavljaju se nadležnim agencijama: FIA u FBIH i APIF u RS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u="sng" dirty="0"/>
              <a:t>Napomena: </a:t>
            </a:r>
            <a:r>
              <a:rPr lang="sr-Latn-BA" dirty="0"/>
              <a:t>FI iz prethodnih godina se mogu tražiti od  ovlaštenih agencija</a:t>
            </a:r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30A8D-F77F-CA47-9E7E-1EC5F443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</a:t>
            </a:fld>
            <a:endParaRPr lang="bs-Latn-B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E5F6-6B8A-4657-94B3-D9CC06B1E116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153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Autofit/>
          </a:bodyPr>
          <a:lstStyle/>
          <a:p>
            <a:r>
              <a:rPr lang="sr-Latn-RS" sz="3600" b="1" dirty="0"/>
              <a:t>T</a:t>
            </a:r>
            <a:r>
              <a:rPr lang="sr-Cyrl-CS" sz="3600" b="1" dirty="0"/>
              <a:t>okovi gotovine </a:t>
            </a:r>
            <a:r>
              <a:rPr lang="sr-Latn-RS" sz="3600" b="1" dirty="0"/>
              <a:t>iz </a:t>
            </a:r>
            <a:r>
              <a:rPr lang="sr-Latn-BA" sz="3600" b="1" dirty="0"/>
              <a:t>aktivnosti finansiranja</a:t>
            </a:r>
            <a:endParaRPr lang="bs-Latn-BA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0D88B-9420-9D48-87FB-601A3F0E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30</a:t>
            </a:fld>
            <a:endParaRPr lang="bs-Latn-BA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56386"/>
              </p:ext>
            </p:extLst>
          </p:nvPr>
        </p:nvGraphicFramePr>
        <p:xfrm>
          <a:off x="1066800" y="2209800"/>
          <a:ext cx="7188994" cy="2888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Prilivi gotovine: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Odlivi gotovine: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emitovanja akcija ili drugih instrumenata kapitala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od emitovanja obveznica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zajmova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zapisa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mjenica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hipoteka i 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drugih kratkoročnih ili dugoročnih pozajmljivanja</a:t>
                      </a:r>
                      <a:r>
                        <a:rPr lang="bs-Latn-BA" sz="180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isplate vlasnicima radi st</a:t>
                      </a:r>
                      <a:r>
                        <a:rPr lang="sr-Cyrl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canja ili otkupa akcija entiteta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gotovinske otplate pozajmljenih iznosa i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pl-PL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za gotovinske isplate korisnika lizinga za smanjenje neizmirene obaveze po osnovu finansijskog lizinga</a:t>
                      </a:r>
                      <a:r>
                        <a:rPr lang="sr-Latn-RS" sz="1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3400" y="1567935"/>
            <a:ext cx="4714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Prim</a:t>
            </a:r>
            <a:r>
              <a:rPr lang="sr-Latn-RS" i="1" dirty="0"/>
              <a:t>j</a:t>
            </a:r>
            <a:r>
              <a:rPr lang="en-US" i="1" dirty="0" err="1"/>
              <a:t>eri</a:t>
            </a:r>
            <a:r>
              <a:rPr lang="en-US" i="1" dirty="0"/>
              <a:t> </a:t>
            </a:r>
            <a:r>
              <a:rPr lang="en-US" i="1" dirty="0" err="1"/>
              <a:t>tokova</a:t>
            </a:r>
            <a:r>
              <a:rPr lang="en-US" i="1" dirty="0"/>
              <a:t> </a:t>
            </a:r>
            <a:r>
              <a:rPr lang="en-US" i="1" dirty="0" err="1"/>
              <a:t>gotovin</a:t>
            </a:r>
            <a:r>
              <a:rPr lang="sr-Latn-RS" i="1" dirty="0"/>
              <a:t>e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finansijskih</a:t>
            </a:r>
            <a:r>
              <a:rPr lang="en-US" i="1" dirty="0"/>
              <a:t> </a:t>
            </a:r>
            <a:r>
              <a:rPr lang="en-US" i="1" dirty="0" err="1"/>
              <a:t>aktivnosti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56B6-00A9-4969-B98D-BD535B64C4CE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6125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Bilans tokova gotovine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76191"/>
              </p:ext>
            </p:extLst>
          </p:nvPr>
        </p:nvGraphicFramePr>
        <p:xfrm>
          <a:off x="1371600" y="1066800"/>
          <a:ext cx="6400801" cy="5688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4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Izvještaj o tokovima gotovine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za period od 01.01. do 31.12.2020. godine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POZICIJA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Tekuća godina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Prethodna godina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A. TOKOVI GOTOVINE IZ POSLOVNIH AKTIVNOSTI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 - PRILIVI GOTOVINE IZ POSLOVNIH AKTIVNOSTI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6.995.340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12.650.159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    1. Prilivi od kupaca i primljeni avansi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6.987.365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12.608.017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    2. Prilivi od premija, subvencija, dotacija i sl.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3. </a:t>
                      </a:r>
                      <a:r>
                        <a:rPr lang="en-US" sz="1000" u="none" strike="noStrike" dirty="0" err="1">
                          <a:effectLst/>
                        </a:rPr>
                        <a:t>Ostali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prilivi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iz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poslovnih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aktivnosti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7.975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42.142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II - ODLIVI GOTOVINE IZ POSLOVNIH AKTIVNOSTI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5.975.660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8.979.239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    1. Odlivi po osnovu isplata dobavljačima i dati avansi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3.619.040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6.297.240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7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    2. Odlivi po osnovu isplata zarada, naknada zarada i ostalih ličnih rashoda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2.110.663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2.558.940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    3. Odlivi po osnovu plaćenih kamata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    4. Odlivi po osnovu poreza na dobit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245.957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123.059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5. Ostali odlivi iz poslovnih aktivnosti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III - NETO PRILIV GOTOVINE IZ POSLOVNIH AKTIVNOSTI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1.019.680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3.670.920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IV - NETO ODLIV GOTOVINE IZ POSLOVNIH AKTIVNOSTI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B. TOKOVI GOTOVINE IZ AKTIVNOSTI </a:t>
                      </a:r>
                      <a:r>
                        <a:rPr lang="en-US" sz="1000" b="1" u="none" strike="noStrike" dirty="0" err="1">
                          <a:effectLst/>
                        </a:rPr>
                        <a:t>INVESTIRANjA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  I - PRILIVI GOTOVINE IZ AKTIVNOSTI INVESTIRANjA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  II - ODLIVI GOTOVINE IZ AKTIVNOSTI INVESTIRANjA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904.566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287.354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9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3. </a:t>
                      </a:r>
                      <a:r>
                        <a:rPr lang="en-US" sz="1000" u="none" strike="noStrike" dirty="0" err="1">
                          <a:effectLst/>
                        </a:rPr>
                        <a:t>Odlivi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po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osnovu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kupovine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nematerijalnih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sredstava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nekretnina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postrojenja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opreme</a:t>
                      </a:r>
                      <a:r>
                        <a:rPr lang="en-US" sz="1000" u="none" strike="noStrike" dirty="0">
                          <a:effectLst/>
                        </a:rPr>
                        <a:t>, </a:t>
                      </a:r>
                      <a:r>
                        <a:rPr lang="en-US" sz="1000" u="none" strike="noStrike" dirty="0" err="1">
                          <a:effectLst/>
                        </a:rPr>
                        <a:t>investicionih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nekretnina</a:t>
                      </a:r>
                      <a:r>
                        <a:rPr lang="en-US" sz="1000" u="none" strike="noStrike" dirty="0">
                          <a:effectLst/>
                        </a:rPr>
                        <a:t> i </a:t>
                      </a:r>
                      <a:r>
                        <a:rPr lang="en-US" sz="1000" u="none" strike="noStrike" dirty="0" err="1">
                          <a:effectLst/>
                        </a:rPr>
                        <a:t>bioloških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sredstava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904.566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287.354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III - NETO PRILIV GOTOVINE IZ AKTIVNOSTI </a:t>
                      </a:r>
                      <a:r>
                        <a:rPr lang="en-US" sz="1000" u="none" strike="noStrike" dirty="0" err="1">
                          <a:effectLst/>
                        </a:rPr>
                        <a:t>INVESTIRANjA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IV - NETO ODLIV GOTOVINE IZ AKTIVNOSTI </a:t>
                      </a:r>
                      <a:r>
                        <a:rPr lang="en-US" sz="1000" u="none" strike="noStrike" dirty="0" err="1">
                          <a:effectLst/>
                        </a:rPr>
                        <a:t>INVESTIRANjA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904.566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287.354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V. TOKOVI GOTOVINE IZ AKTIVNOSTI </a:t>
                      </a:r>
                      <a:r>
                        <a:rPr lang="en-US" sz="1000" b="1" u="none" strike="noStrike" dirty="0" err="1">
                          <a:effectLst/>
                        </a:rPr>
                        <a:t>FINANSIRANjA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 - PRILIV GOTOVINE IZ AKTIVNOSTI </a:t>
                      </a:r>
                      <a:r>
                        <a:rPr lang="en-US" sz="1000" u="none" strike="noStrike" dirty="0" err="1">
                          <a:effectLst/>
                        </a:rPr>
                        <a:t>FINANSIRANjA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438.927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152.191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II - ODLIVI GOTOVINE IZ AKTIVNOSTI </a:t>
                      </a:r>
                      <a:r>
                        <a:rPr lang="en-US" sz="1000" u="none" strike="noStrike" dirty="0" err="1">
                          <a:effectLst/>
                        </a:rPr>
                        <a:t>FINANSIRANjA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2.569.785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    5. Odlivi po osnovu isplaćenih dividendi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2.569.785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III - NETO PRILIV GOTOVINE IZ AKTIVNOST </a:t>
                      </a:r>
                      <a:r>
                        <a:rPr lang="en-US" sz="1000" u="none" strike="noStrike" dirty="0" err="1">
                          <a:effectLst/>
                        </a:rPr>
                        <a:t>FINANSIRANjA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438.927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IV - NETO ODLIV GOTOVINE IZ AKTIVNOSTI FINANSIRANjA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2.417.594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G. UKUPNI PRILIVI GOTOVINE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7.434.267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12.802.350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D. UKUPNI ODLIVI GOTOVINE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6.880.226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11.836.378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Đ. NETO PRILIV GOTOVINE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554.041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965.972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E. NETO ODLIV GOTOVINE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 dirty="0">
                          <a:effectLst/>
                        </a:rPr>
                        <a:t>Ž. GOTOVINA NA POČETKU OBRAČUNSKOG PERIODA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6.799.382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5.833.410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10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u="none" strike="noStrike">
                          <a:effectLst/>
                        </a:rPr>
                        <a:t>J. GOTOVINA NA KRAJU OBRAČUNSKOG PERIODA 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7.353.423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6.799.382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67A33-71C6-6C48-86F3-CCA9C8BE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31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836D-21F9-49A3-9388-8BDF1342074B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86238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Izvještaj o promjenama na kapitalu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 fontScale="92500"/>
          </a:bodyPr>
          <a:lstStyle/>
          <a:p>
            <a:pPr fontAlgn="base"/>
            <a:r>
              <a:rPr lang="vi-VN" b="1" dirty="0">
                <a:latin typeface="Calibri" pitchFamily="34" charset="0"/>
                <a:cs typeface="Calibri" pitchFamily="34" charset="0"/>
              </a:rPr>
              <a:t>Izveštaj o prom</a:t>
            </a:r>
            <a:r>
              <a:rPr lang="sr-Latn-BA" b="1" dirty="0">
                <a:latin typeface="Calibri" pitchFamily="34" charset="0"/>
                <a:cs typeface="Calibri" pitchFamily="34" charset="0"/>
              </a:rPr>
              <a:t>j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enama na kapitalu </a:t>
            </a:r>
            <a:r>
              <a:rPr lang="vi-VN" dirty="0">
                <a:latin typeface="Calibri" pitchFamily="34" charset="0"/>
                <a:cs typeface="Calibri" pitchFamily="34" charset="0"/>
              </a:rPr>
              <a:t>je sastavni d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i</a:t>
            </a:r>
            <a:r>
              <a:rPr lang="vi-VN" dirty="0">
                <a:latin typeface="Calibri" pitchFamily="34" charset="0"/>
                <a:cs typeface="Calibri" pitchFamily="34" charset="0"/>
              </a:rPr>
              <a:t>o godišnjeg seta 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finansijskih</a:t>
            </a:r>
            <a:r>
              <a:rPr lang="vi-VN" dirty="0">
                <a:latin typeface="Calibri" pitchFamily="34" charset="0"/>
                <a:cs typeface="Calibri" pitchFamily="34" charset="0"/>
              </a:rPr>
              <a:t> izveštaja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 koji informiše o promjenama neto imovine preduzeća nastalim u toku poslovne godine. </a:t>
            </a:r>
          </a:p>
          <a:p>
            <a:pPr fontAlgn="base"/>
            <a:r>
              <a:rPr lang="vi-VN" dirty="0">
                <a:latin typeface="Calibri" pitchFamily="34" charset="0"/>
                <a:cs typeface="Calibri" pitchFamily="34" charset="0"/>
              </a:rPr>
              <a:t>Prom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j</a:t>
            </a:r>
            <a:r>
              <a:rPr lang="vi-VN" dirty="0">
                <a:latin typeface="Calibri" pitchFamily="34" charset="0"/>
                <a:cs typeface="Calibri" pitchFamily="34" charset="0"/>
              </a:rPr>
              <a:t>ene na kapitalu (neto imovini), u smislu povećanja ili smanjenja, nastaju kao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rezultat nastanka prihoda i rashoda iskazanih u bilansu uspeha, kao i usl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j</a:t>
            </a:r>
            <a:r>
              <a:rPr lang="vi-VN" dirty="0">
                <a:latin typeface="Calibri" pitchFamily="34" charset="0"/>
                <a:cs typeface="Calibri" pitchFamily="34" charset="0"/>
              </a:rPr>
              <a:t>ed povećanja</a:t>
            </a:r>
            <a:r>
              <a:rPr lang="sr-Latn-BA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ili smanjenja neto imovine knjiženih direktno na računima kapitala.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E3D9-197E-1B46-93AC-651D8033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32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F3F-B808-41DB-AC12-3BD145B82F68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6559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Izvještaj o promjenama na kapitalu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r-Latn-BA" sz="2600" b="1" dirty="0">
                <a:cs typeface="Calibri" pitchFamily="34" charset="0"/>
              </a:rPr>
              <a:t>P</a:t>
            </a:r>
            <a:r>
              <a:rPr lang="vi-VN" sz="2600" b="1" dirty="0">
                <a:cs typeface="Calibri" pitchFamily="34" charset="0"/>
              </a:rPr>
              <a:t>romen</a:t>
            </a:r>
            <a:r>
              <a:rPr lang="sr-Latn-BA" sz="2600" b="1" dirty="0">
                <a:cs typeface="Calibri" pitchFamily="34" charset="0"/>
              </a:rPr>
              <a:t>e</a:t>
            </a:r>
            <a:r>
              <a:rPr lang="vi-VN" sz="2600" b="1" dirty="0">
                <a:cs typeface="Calibri" pitchFamily="34" charset="0"/>
              </a:rPr>
              <a:t> na kapitalu</a:t>
            </a:r>
            <a:r>
              <a:rPr lang="sr-Latn-BA" sz="2600" b="1" dirty="0">
                <a:cs typeface="Calibri" pitchFamily="34" charset="0"/>
              </a:rPr>
              <a:t> posljedica su:</a:t>
            </a:r>
          </a:p>
          <a:p>
            <a:pPr marL="0" lvl="0" indent="0">
              <a:buNone/>
            </a:pPr>
            <a:r>
              <a:rPr lang="vi-VN" sz="2600" b="1" dirty="0">
                <a:cs typeface="Calibri" pitchFamily="34" charset="0"/>
              </a:rPr>
              <a:t> 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-  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dodatn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ih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ulaganj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a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ili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povlačenj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a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kapitala od strane vlasnika,</a:t>
            </a:r>
            <a:endParaRPr lang="en-US" sz="2600" dirty="0">
              <a:effectLst>
                <a:outerShdw sx="0" sy="0">
                  <a:srgbClr val="000000"/>
                </a:outerShdw>
              </a:effectLst>
              <a:cs typeface="Calibri" pitchFamily="34" charset="0"/>
            </a:endParaRPr>
          </a:p>
          <a:p>
            <a:pPr marL="0" lvl="0" indent="0">
              <a:buNone/>
            </a:pP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-   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ostvarivan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ja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prihoda i rashoda 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(odnosno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utvrđ</a:t>
            </a:r>
            <a:r>
              <a:rPr lang="sr-Latn-R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enog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rezultat</a:t>
            </a:r>
            <a:r>
              <a:rPr lang="sr-Latn-BA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a u bilansu uspjeha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),</a:t>
            </a:r>
            <a:endParaRPr lang="en-US" sz="2600" dirty="0">
              <a:effectLst>
                <a:outerShdw sx="0" sy="0">
                  <a:srgbClr val="000000"/>
                </a:outerShdw>
              </a:effectLst>
              <a:cs typeface="Calibri" pitchFamily="34" charset="0"/>
            </a:endParaRPr>
          </a:p>
          <a:p>
            <a:pPr marL="0" lvl="0" indent="0">
              <a:buNone/>
            </a:pP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-  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raspod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j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el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dobiti (ili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pokrić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a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gubitka),</a:t>
            </a:r>
            <a:endParaRPr lang="en-US" sz="2600" dirty="0">
              <a:effectLst>
                <a:outerShdw sx="0" sy="0">
                  <a:srgbClr val="000000"/>
                </a:outerShdw>
              </a:effectLst>
              <a:cs typeface="Calibri" pitchFamily="34" charset="0"/>
            </a:endParaRPr>
          </a:p>
          <a:p>
            <a:pPr marL="0" lvl="0" indent="0">
              <a:buNone/>
            </a:pP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-   </a:t>
            </a:r>
            <a:r>
              <a:rPr lang="sr-Latn-BA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promjene vrijednosti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sredstava koja se m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j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ere po fer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vr</a:t>
            </a:r>
            <a:r>
              <a:rPr lang="sr-Latn-R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ij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ednosti</a:t>
            </a:r>
            <a:r>
              <a:rPr lang="sr-Latn-BA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direktno na kapitalu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,</a:t>
            </a:r>
            <a:endParaRPr lang="en-US" sz="2600" dirty="0">
              <a:effectLst>
                <a:outerShdw sx="0" sy="0">
                  <a:srgbClr val="000000"/>
                </a:outerShdw>
              </a:effectLst>
              <a:cs typeface="Calibri" pitchFamily="34" charset="0"/>
            </a:endParaRPr>
          </a:p>
          <a:p>
            <a:pPr marL="0" lvl="0" indent="0">
              <a:buNone/>
            </a:pP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-   </a:t>
            </a:r>
            <a:r>
              <a:rPr lang="sr-Latn-BA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p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riznavanj</a:t>
            </a:r>
            <a:r>
              <a:rPr lang="sr-Latn-BA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a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efekata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prom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j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ena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računovodstvenih politika i </a:t>
            </a:r>
            <a:r>
              <a:rPr lang="sr-Cyrl-CS" sz="2600" dirty="0" err="1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ispravk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e</a:t>
            </a:r>
            <a:r>
              <a:rPr lang="sr-Cyrl-C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 materijalno značajnih grešaka</a:t>
            </a:r>
            <a:r>
              <a:rPr lang="sr-Latn-RS" sz="2600" dirty="0">
                <a:effectLst>
                  <a:outerShdw sx="0" sy="0">
                    <a:srgbClr val="000000"/>
                  </a:outerShdw>
                </a:effectLst>
                <a:cs typeface="Calibri" pitchFamily="34" charset="0"/>
              </a:rPr>
              <a:t>…</a:t>
            </a:r>
          </a:p>
          <a:p>
            <a:pPr marL="0" indent="0" fontAlgn="base">
              <a:buNone/>
            </a:pPr>
            <a:endParaRPr lang="vi-V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40DAB-492C-3D49-9219-7F78FF4B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33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EB75-EEA8-4DF6-9BAE-93BB3F20F8D9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73431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Izvještaj o promjenama na kapitalu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26226"/>
              </p:ext>
            </p:extLst>
          </p:nvPr>
        </p:nvGraphicFramePr>
        <p:xfrm>
          <a:off x="990600" y="1600200"/>
          <a:ext cx="7772400" cy="2273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BILANS STANJA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Iznos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bilansa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tekuće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godine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Iznos na dan bilansa prethodne godine (PS)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PASIVA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  A. KAPITAL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12.440.049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12.262.795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I - OSNOVNI KAPITAL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2.855.317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2.855.317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 - REZERVE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677.385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effectLst/>
                          <a:latin typeface="Calibri"/>
                        </a:rPr>
                        <a:t>677.385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   VI - REVALORIZACIONE REZERVE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    IX - NERASPOREĐENI DOBITAK (120 do 122)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8.907.347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effectLst/>
                          <a:latin typeface="Calibri"/>
                        </a:rPr>
                        <a:t>8.730.093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     1. Neraspoređeni dobitak ranijih godina </a:t>
                      </a:r>
                      <a:endParaRPr lang="vi-V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8.730.093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6.315.016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50" u="none" strike="noStrike" dirty="0">
                          <a:effectLst/>
                        </a:rPr>
                        <a:t>     </a:t>
                      </a:r>
                      <a:r>
                        <a:rPr lang="vi-VN" sz="105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 Neraspoređeni dobitak tekuće godine </a:t>
                      </a:r>
                      <a:endParaRPr lang="vi-V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effectLst/>
                          <a:latin typeface="Calibri"/>
                        </a:rPr>
                        <a:t>177.254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Calibri"/>
                        </a:rPr>
                        <a:t>2.415.077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   X - GUBITAK DO VISINE KAPITALA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5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      1. Gubitak ranijih godina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      2. </a:t>
                      </a:r>
                      <a:r>
                        <a:rPr lang="en-US" sz="1050" u="none" strike="noStrike" dirty="0" err="1">
                          <a:effectLst/>
                        </a:rPr>
                        <a:t>Gubitak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tekuće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godine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64" marR="7564" marT="75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3"/>
          <a:srcRect l="712" t="16883" r="72266" b="47109"/>
          <a:stretch/>
        </p:blipFill>
        <p:spPr bwMode="auto">
          <a:xfrm>
            <a:off x="2514600" y="4114800"/>
            <a:ext cx="5781675" cy="26003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315200" y="2286000"/>
            <a:ext cx="685800" cy="42672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D9547-3CFA-FC48-BADF-E67513E1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34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990C-CEA4-4868-9195-187FF68BC776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63176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Izvještaj o promjenama na kapitalu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43199"/>
              </p:ext>
            </p:extLst>
          </p:nvPr>
        </p:nvGraphicFramePr>
        <p:xfrm>
          <a:off x="533400" y="1476797"/>
          <a:ext cx="8534399" cy="4691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13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Izvještaj o promjenama u kapitalu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za period </a:t>
                      </a:r>
                      <a:r>
                        <a:rPr lang="en-US" sz="900" u="none" strike="noStrike" dirty="0" err="1">
                          <a:effectLst/>
                        </a:rPr>
                        <a:t>koji</a:t>
                      </a:r>
                      <a:r>
                        <a:rPr lang="en-US" sz="900" u="none" strike="noStrike" dirty="0">
                          <a:effectLst/>
                        </a:rPr>
                        <a:t> se </a:t>
                      </a:r>
                      <a:r>
                        <a:rPr lang="en-US" sz="900" u="none" strike="noStrike" dirty="0" err="1">
                          <a:effectLst/>
                        </a:rPr>
                        <a:t>završava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dan</a:t>
                      </a:r>
                      <a:r>
                        <a:rPr lang="en-US" sz="900" u="none" strike="noStrike" dirty="0">
                          <a:effectLst/>
                        </a:rPr>
                        <a:t> 31.12.2020. </a:t>
                      </a:r>
                      <a:r>
                        <a:rPr lang="en-US" sz="900" u="none" strike="noStrike" dirty="0" err="1">
                          <a:effectLst/>
                        </a:rPr>
                        <a:t>godine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POZICIJA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Akcijski kapital i udjeli u društvo sa ograničenom odgovornošću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Revalorizacione rezerve (MRS 16, MRS 21 i MRS 38)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Nerealizovani dobici/ gubici po osnovu finansijskih sredstava raspoloživih za prodaju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Ostale rezerve (emisiona premija, zakonske i statutarne rezerve, zaštita gotovinskih tokova)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Akumulisani neraspoređeni dobitak / nepokriveni gubitak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Ukupno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1" u="none" strike="noStrike" dirty="0">
                          <a:effectLst/>
                        </a:rPr>
                        <a:t>Stanje na dan 01.01.2019. god.</a:t>
                      </a:r>
                      <a:endParaRPr lang="nl-N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2.855.317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550.276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8.884.801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12.290.394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Efekti promjena u računovodstvenim politikama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Efekti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ispravke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grešaka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u="none" strike="noStrike">
                          <a:effectLst/>
                        </a:rPr>
                        <a:t>Ponovo iskazano stanje na dan 01.01.2019. god. </a:t>
                      </a:r>
                      <a:endParaRPr lang="pl-PL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2.855.317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550.276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8.884.801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12.290.394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Neto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dobitak</a:t>
                      </a:r>
                      <a:r>
                        <a:rPr lang="en-US" sz="900" u="none" strike="noStrike" dirty="0">
                          <a:effectLst/>
                        </a:rPr>
                        <a:t>/</a:t>
                      </a:r>
                      <a:r>
                        <a:rPr lang="en-US" sz="900" u="none" strike="noStrike" dirty="0" err="1">
                          <a:effectLst/>
                        </a:rPr>
                        <a:t>gubitak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perioda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iskazan</a:t>
                      </a:r>
                      <a:r>
                        <a:rPr lang="en-US" sz="900" u="none" strike="noStrike" dirty="0">
                          <a:effectLst/>
                        </a:rPr>
                        <a:t> u </a:t>
                      </a:r>
                      <a:r>
                        <a:rPr lang="en-US" sz="900" u="none" strike="noStrike" dirty="0" err="1">
                          <a:effectLst/>
                        </a:rPr>
                        <a:t>bilansu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uspjeha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127.109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2.415.077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2.542.186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    Neto dobici/gubici perioda priznati direktno u kapitalu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Objavljene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dividende</a:t>
                      </a:r>
                      <a:r>
                        <a:rPr lang="en-US" sz="900" u="none" strike="noStrike" dirty="0">
                          <a:effectLst/>
                        </a:rPr>
                        <a:t> i </a:t>
                      </a:r>
                      <a:r>
                        <a:rPr lang="en-US" sz="900" u="none" strike="noStrike" dirty="0" err="1">
                          <a:effectLst/>
                        </a:rPr>
                        <a:t>drugi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vidovi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raspodjele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dobitka</a:t>
                      </a:r>
                      <a:r>
                        <a:rPr lang="en-US" sz="900" u="none" strike="noStrike" dirty="0">
                          <a:effectLst/>
                        </a:rPr>
                        <a:t> i </a:t>
                      </a:r>
                      <a:r>
                        <a:rPr lang="en-US" sz="900" u="none" strike="noStrike" dirty="0" err="1">
                          <a:effectLst/>
                        </a:rPr>
                        <a:t>pokriće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gubitka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2.569.785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2.569.785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Emisija akcijskog kapitala i drugi vidovi povećanja ili smanjenje osnovnog kapitala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Stanje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dan</a:t>
                      </a:r>
                      <a:r>
                        <a:rPr lang="en-US" sz="900" u="none" strike="noStrike" dirty="0">
                          <a:effectLst/>
                        </a:rPr>
                        <a:t> 31.12.2019. god. / 01.01.2020. god.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2.855.317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677.385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8.730.093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12.262.795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Efekti promjena u računovodstvenim politikama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Efekti ispravke grešaka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1" u="none" strike="noStrike" dirty="0">
                          <a:effectLst/>
                        </a:rPr>
                        <a:t>Ponovo iskazano stanje na dan 01.01.2020. god.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2.855.317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677.385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8.730.093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12.262.795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Efekti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revalorizacije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materijalnih</a:t>
                      </a:r>
                      <a:r>
                        <a:rPr lang="en-US" sz="900" u="none" strike="noStrike" dirty="0">
                          <a:effectLst/>
                        </a:rPr>
                        <a:t> i </a:t>
                      </a:r>
                      <a:r>
                        <a:rPr lang="en-US" sz="900" u="none" strike="noStrike" dirty="0" err="1">
                          <a:effectLst/>
                        </a:rPr>
                        <a:t>nematerijalnih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sredstava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Nerealizovani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dobici</a:t>
                      </a:r>
                      <a:r>
                        <a:rPr lang="en-US" sz="900" u="none" strike="noStrike" dirty="0">
                          <a:effectLst/>
                        </a:rPr>
                        <a:t>/</a:t>
                      </a:r>
                      <a:r>
                        <a:rPr lang="en-US" sz="900" u="none" strike="noStrike" dirty="0" err="1">
                          <a:effectLst/>
                        </a:rPr>
                        <a:t>gubici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po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osnovu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finansijskih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sredstava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raspoloživih</a:t>
                      </a:r>
                      <a:r>
                        <a:rPr lang="en-US" sz="900" u="none" strike="noStrike" dirty="0">
                          <a:effectLst/>
                        </a:rPr>
                        <a:t> za </a:t>
                      </a:r>
                      <a:r>
                        <a:rPr lang="en-US" sz="900" u="none" strike="noStrike" dirty="0" err="1">
                          <a:effectLst/>
                        </a:rPr>
                        <a:t>prodaju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Kursne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razlike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nastale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po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osnovu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preračuna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finansijskih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izvještaja</a:t>
                      </a:r>
                      <a:r>
                        <a:rPr lang="en-US" sz="900" u="none" strike="noStrike" dirty="0">
                          <a:effectLst/>
                        </a:rPr>
                        <a:t> u </a:t>
                      </a:r>
                      <a:r>
                        <a:rPr lang="en-US" sz="900" u="none" strike="noStrike" dirty="0" err="1">
                          <a:effectLst/>
                        </a:rPr>
                        <a:t>drugu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funkcionalnu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valutu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Neto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dobitak</a:t>
                      </a:r>
                      <a:r>
                        <a:rPr lang="en-US" sz="900" u="none" strike="noStrike" dirty="0">
                          <a:effectLst/>
                        </a:rPr>
                        <a:t>/</a:t>
                      </a:r>
                      <a:r>
                        <a:rPr lang="en-US" sz="900" u="none" strike="noStrike" dirty="0" err="1">
                          <a:effectLst/>
                        </a:rPr>
                        <a:t>gubitak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perioda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iskazan</a:t>
                      </a:r>
                      <a:r>
                        <a:rPr lang="en-US" sz="900" u="none" strike="noStrike" dirty="0">
                          <a:effectLst/>
                        </a:rPr>
                        <a:t> u </a:t>
                      </a:r>
                      <a:r>
                        <a:rPr lang="en-US" sz="900" u="none" strike="noStrike" dirty="0" err="1">
                          <a:effectLst/>
                        </a:rPr>
                        <a:t>bilansu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uspjeha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177.254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177.254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    Neto dobici/gubici perioda priznati direktno u kapitalu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Objavljene dividende i drugi vidovi raspodjele dobitka i pokriće gubitka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</a:t>
                      </a:r>
                      <a:r>
                        <a:rPr lang="en-US" sz="900" u="none" strike="noStrike" dirty="0" err="1">
                          <a:effectLst/>
                        </a:rPr>
                        <a:t>Emisija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akcijskog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kapitala</a:t>
                      </a:r>
                      <a:r>
                        <a:rPr lang="en-US" sz="900" u="none" strike="noStrike" dirty="0">
                          <a:effectLst/>
                        </a:rPr>
                        <a:t> i </a:t>
                      </a:r>
                      <a:r>
                        <a:rPr lang="en-US" sz="900" u="none" strike="noStrike" dirty="0" err="1">
                          <a:effectLst/>
                        </a:rPr>
                        <a:t>drugi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vidovi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povećanja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ili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smanjenje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osnovnog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kapitala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5070">
                <a:tc>
                  <a:txBody>
                    <a:bodyPr/>
                    <a:lstStyle/>
                    <a:p>
                      <a:pPr algn="l" fontAlgn="ctr"/>
                      <a:r>
                        <a:rPr lang="nl-NL" sz="900" b="1" u="none" strike="noStrike" dirty="0">
                          <a:effectLst/>
                        </a:rPr>
                        <a:t>Stanje na dan 31.12.2020. god.</a:t>
                      </a:r>
                      <a:endParaRPr lang="nl-N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2.855.317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677.385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8.907.347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u="none" strike="noStrike" dirty="0">
                          <a:effectLst/>
                        </a:rPr>
                        <a:t>12.440.049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53" marR="6253" marT="6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C598-0AB7-2548-8087-9B16074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35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28C9-83DF-423E-82C6-79CEC2D5269D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04500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Napomene uz finansijske izvještaje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953000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vi-VN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Napomene uz finansijske izveštaje kao sastavni deo seta finansijskih izveštaja imaju trojaku</a:t>
            </a:r>
            <a:r>
              <a:rPr lang="sr-Latn-BA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vi-VN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funkciju, one doprinose: boljoj interpretaciji i razumevanju finansijskih izveštaja;</a:t>
            </a:r>
            <a:r>
              <a:rPr lang="sr-Latn-BA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vi-VN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njihovom rasterećenju; kao i njihovoj dopuni dodatnim informacijama koje mogu biti</a:t>
            </a:r>
            <a:r>
              <a:rPr lang="sr-Latn-BA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vi-VN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od značaja za donosioce odluka.</a:t>
            </a:r>
            <a:endParaRPr lang="sr-Latn-BA" sz="31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 fontAlgn="base">
              <a:buNone/>
            </a:pP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Napomene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koje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se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objavl</a:t>
            </a:r>
            <a:r>
              <a:rPr lang="sr-Cyrl-BA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ј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uju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uz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finansijske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izveštaje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sastoje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se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iz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dve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celine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. </a:t>
            </a:r>
            <a:endParaRPr lang="sr-Latn-BA" sz="31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 fontAlgn="base">
              <a:buNone/>
            </a:pP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Prva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cjelina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se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sastoji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iz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: </a:t>
            </a:r>
            <a:endParaRPr lang="sr-Latn-BA" sz="31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400002" lvl="1" indent="0" fontAlgn="base">
              <a:buNone/>
            </a:pP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•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Osnovni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podaci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o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preduzeću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endParaRPr lang="sr-Latn-BA" sz="31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400002" lvl="1" indent="0" fontAlgn="base">
              <a:buNone/>
            </a:pP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• </a:t>
            </a:r>
            <a:r>
              <a:rPr lang="sr-Latn-BA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Računovodstvene politike</a:t>
            </a:r>
          </a:p>
          <a:p>
            <a:pPr marL="0" indent="0" fontAlgn="base">
              <a:buNone/>
            </a:pP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Druga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cjelina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služi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da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objasni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pozicije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bilansa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uspeha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i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bilansa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sz="3100" dirty="0" err="1">
                <a:latin typeface="Calibri" pitchFamily="34" charset="0"/>
                <a:ea typeface="Cambria" pitchFamily="18" charset="0"/>
                <a:cs typeface="Calibri" pitchFamily="34" charset="0"/>
              </a:rPr>
              <a:t>stanja</a:t>
            </a:r>
            <a:r>
              <a:rPr lang="en-US" sz="3100" dirty="0">
                <a:latin typeface="Calibri" pitchFamily="34" charset="0"/>
                <a:ea typeface="Cambria" pitchFamily="18" charset="0"/>
                <a:cs typeface="Calibri" pitchFamily="34" charset="0"/>
              </a:rPr>
              <a:t> - note. </a:t>
            </a:r>
            <a:endParaRPr lang="sr-Latn-BA" sz="31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 fontAlgn="base">
              <a:buNone/>
            </a:pPr>
            <a:endParaRPr lang="vi-V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8C28C-D642-2B40-981F-A265A1B9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36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DB60-BBDC-49A9-9142-28275D7A459F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68215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Stečajni bilansi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 fontScale="92500" lnSpcReduction="10000"/>
          </a:bodyPr>
          <a:lstStyle/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dirty="0"/>
              <a:t>Početni i završni stečajni bilans </a:t>
            </a:r>
          </a:p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dirty="0"/>
              <a:t>Polugodišnji, godišnji i vanredni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Po otvaranju stečaja potrebno je utvrditi šta imamo, tj. kojom imovinom raspolažemo, koje obaveze trebamo isplatiti, da li smo u gubitku ili imamo dovoljno sredstava da djelimično isplatimo i vlasnike kapitala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Početni stečajni bilans sačinjava stečajni upravnik, na dan otvaranja stečajnog postupka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63F9F-5C74-8B49-8D47-CAB8028C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37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7169-E4DA-4292-95F3-62ACD09C8E97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43974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Stečajni bilansi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dirty="0"/>
              <a:t>Aktivnosti prije sačinjavanja stečajnog bilansa: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dirty="0"/>
              <a:t>Popis (inventura) imovine 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dirty="0"/>
              <a:t>Procjena vrijednosti imovine – </a:t>
            </a:r>
            <a:r>
              <a:rPr lang="sr-Latn-BA" dirty="0" err="1"/>
              <a:t>likvidaciona</a:t>
            </a:r>
            <a:r>
              <a:rPr lang="sr-Latn-BA" dirty="0"/>
              <a:t> vrijednost (imovina sa izlučnim pravom nije obuhvaćena stečajnim postupkom)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dirty="0"/>
              <a:t>Evidentiranje obaveza</a:t>
            </a:r>
          </a:p>
          <a:p>
            <a:pPr marL="539750" indent="-182563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Troškovi stečajnog postupka (na osnovu predračuna stečajnog upravnika)</a:t>
            </a:r>
          </a:p>
          <a:p>
            <a:pPr marL="539750" indent="-182563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Procijenjene obaveze stečajne mase</a:t>
            </a:r>
          </a:p>
          <a:p>
            <a:pPr marL="539750" indent="-182563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Obaveze koje prijave stečajni povjerioci (prijava potraživanja, ispitno ročište)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EE814-50B5-4145-8ED0-F2CDD687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38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0A4-86EA-4865-B2C8-0A9FABA378A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40407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Stečajni bilansi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dirty="0"/>
              <a:t>Struktura početnog stečajnog bilansa:</a:t>
            </a:r>
          </a:p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endParaRPr lang="sr-Latn-BA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E0C27D-8B05-D44D-B623-8FBDDFD26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32151"/>
              </p:ext>
            </p:extLst>
          </p:nvPr>
        </p:nvGraphicFramePr>
        <p:xfrm>
          <a:off x="714376" y="2514600"/>
          <a:ext cx="4162425" cy="2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2425">
                  <a:extLst>
                    <a:ext uri="{9D8B030D-6E8A-4147-A177-3AD203B41FA5}">
                      <a16:colId xmlns:a16="http://schemas.microsoft.com/office/drawing/2014/main" val="1909749123"/>
                    </a:ext>
                  </a:extLst>
                </a:gridCol>
              </a:tblGrid>
              <a:tr h="621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000">
                          <a:effectLst/>
                        </a:rPr>
                        <a:t>AKTIVA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8482921"/>
                  </a:ext>
                </a:extLst>
              </a:tr>
              <a:tr h="554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000">
                          <a:effectLst/>
                        </a:rPr>
                        <a:t>Imovina s pravom razlučivanja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538555"/>
                  </a:ext>
                </a:extLst>
              </a:tr>
              <a:tr h="554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000">
                          <a:effectLst/>
                        </a:rPr>
                        <a:t>Stečajna masa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652592"/>
                  </a:ext>
                </a:extLst>
              </a:tr>
              <a:tr h="554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000" dirty="0">
                          <a:effectLst/>
                        </a:rPr>
                        <a:t>Gubitak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42191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A47F56-00A8-714A-B152-9C990FAE8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19138"/>
              </p:ext>
            </p:extLst>
          </p:nvPr>
        </p:nvGraphicFramePr>
        <p:xfrm>
          <a:off x="4955384" y="2514599"/>
          <a:ext cx="4036216" cy="228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6216">
                  <a:extLst>
                    <a:ext uri="{9D8B030D-6E8A-4147-A177-3AD203B41FA5}">
                      <a16:colId xmlns:a16="http://schemas.microsoft.com/office/drawing/2014/main" val="2569518888"/>
                    </a:ext>
                  </a:extLst>
                </a:gridCol>
              </a:tblGrid>
              <a:tr h="488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dirty="0">
                          <a:effectLst/>
                        </a:rPr>
                        <a:t>PASIVA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4452434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dirty="0">
                          <a:effectLst/>
                        </a:rPr>
                        <a:t>Obaveze prema razlučnim povjeriocima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059636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dirty="0">
                          <a:effectLst/>
                        </a:rPr>
                        <a:t>Obaveze za troškove stečajnog postupka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262563"/>
                  </a:ext>
                </a:extLst>
              </a:tr>
              <a:tr h="4886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dirty="0">
                          <a:effectLst/>
                        </a:rPr>
                        <a:t>Obaveze stečajne mase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2609026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dirty="0">
                          <a:effectLst/>
                        </a:rPr>
                        <a:t>Obaveze prema stečajnim povjeriocima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72306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81DE7-337B-FE42-87AF-33A1DA9F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39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0A60-3D93-4F30-A322-AD9FDE3758E8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1744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 fontScale="90000"/>
          </a:bodyPr>
          <a:lstStyle/>
          <a:p>
            <a:pPr marL="102918">
              <a:spcBef>
                <a:spcPts val="600"/>
              </a:spcBef>
              <a:spcAft>
                <a:spcPts val="800"/>
              </a:spcAft>
            </a:pPr>
            <a:r>
              <a:rPr lang="sr-Latn-BA" dirty="0"/>
              <a:t>Zakonska i podzakonska regulativa finansijskog izvještavanja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2906" y="1752600"/>
            <a:ext cx="8674894" cy="482034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2600" b="1" dirty="0" err="1"/>
              <a:t>Zakon</a:t>
            </a:r>
            <a:r>
              <a:rPr lang="en-US" sz="2600" b="1" dirty="0"/>
              <a:t> o </a:t>
            </a:r>
            <a:r>
              <a:rPr lang="en-US" sz="2600" b="1" dirty="0" err="1"/>
              <a:t>računovodstvu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reviziji</a:t>
            </a:r>
            <a:r>
              <a:rPr lang="en-US" sz="2600" b="1" dirty="0"/>
              <a:t> u </a:t>
            </a:r>
            <a:r>
              <a:rPr lang="en-US" sz="2600" b="1" dirty="0" err="1"/>
              <a:t>Federaciji</a:t>
            </a:r>
            <a:r>
              <a:rPr lang="en-US" sz="2600" b="1" dirty="0"/>
              <a:t> </a:t>
            </a:r>
            <a:r>
              <a:rPr lang="en-US" sz="2600" b="1" dirty="0" err="1"/>
              <a:t>Bosne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Hercegovine</a:t>
            </a:r>
            <a:r>
              <a:rPr lang="en-US" sz="2600" b="1" dirty="0"/>
              <a:t> (“</a:t>
            </a:r>
            <a:r>
              <a:rPr lang="en-US" sz="2600" b="1" dirty="0" err="1"/>
              <a:t>Službene</a:t>
            </a:r>
            <a:r>
              <a:rPr lang="en-US" sz="2600" b="1" dirty="0"/>
              <a:t> </a:t>
            </a:r>
            <a:r>
              <a:rPr lang="en-US" sz="2600" b="1" dirty="0" err="1"/>
              <a:t>novine</a:t>
            </a:r>
            <a:r>
              <a:rPr lang="en-US" sz="2600" b="1" dirty="0"/>
              <a:t> FBIH”, </a:t>
            </a:r>
            <a:r>
              <a:rPr lang="en-US" sz="2600" b="1" dirty="0" err="1"/>
              <a:t>broj</a:t>
            </a:r>
            <a:r>
              <a:rPr lang="en-US" sz="2600" b="1" dirty="0"/>
              <a:t> 15/21)</a:t>
            </a:r>
          </a:p>
          <a:p>
            <a:r>
              <a:rPr lang="en-US" sz="2600" dirty="0" err="1"/>
              <a:t>Pravilnik</a:t>
            </a:r>
            <a:r>
              <a:rPr lang="en-US" sz="2600" dirty="0"/>
              <a:t> o kontnom okviru, sadržaju konta i primjeni kontnog okvira za gospodarska privredna društva</a:t>
            </a:r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r>
              <a:rPr lang="en-US" sz="2600" dirty="0" err="1"/>
              <a:t>Pravilnik</a:t>
            </a:r>
            <a:r>
              <a:rPr lang="en-US" sz="2600" dirty="0"/>
              <a:t> o </a:t>
            </a:r>
            <a:r>
              <a:rPr lang="en-US" sz="2600" dirty="0" err="1"/>
              <a:t>sadržaju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formi</a:t>
            </a:r>
            <a:r>
              <a:rPr lang="en-US" sz="2600" dirty="0"/>
              <a:t> </a:t>
            </a:r>
            <a:r>
              <a:rPr lang="en-US" sz="2600" dirty="0" err="1"/>
              <a:t>obrazaca</a:t>
            </a:r>
            <a:r>
              <a:rPr lang="en-US" sz="2600" dirty="0"/>
              <a:t> </a:t>
            </a:r>
            <a:r>
              <a:rPr lang="en-US" sz="2600" dirty="0" err="1"/>
              <a:t>fin.izvještaja</a:t>
            </a:r>
            <a:r>
              <a:rPr lang="en-US" sz="2600" dirty="0"/>
              <a:t> za </a:t>
            </a:r>
            <a:r>
              <a:rPr lang="en-US" sz="2600" dirty="0" err="1"/>
              <a:t>gospodarska</a:t>
            </a:r>
            <a:r>
              <a:rPr lang="en-US" sz="2600" dirty="0"/>
              <a:t> </a:t>
            </a:r>
            <a:r>
              <a:rPr lang="en-US" sz="2600" dirty="0" err="1"/>
              <a:t>privredna</a:t>
            </a:r>
            <a:r>
              <a:rPr lang="en-US" sz="2600" dirty="0"/>
              <a:t> </a:t>
            </a:r>
            <a:r>
              <a:rPr lang="en-US" sz="2600" dirty="0" err="1"/>
              <a:t>društva</a:t>
            </a:r>
            <a:endParaRPr lang="en-US" sz="26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err="1"/>
              <a:t>Zakono</a:t>
            </a:r>
            <a:r>
              <a:rPr lang="en-US" sz="2600" b="1" dirty="0"/>
              <a:t> </a:t>
            </a:r>
            <a:r>
              <a:rPr lang="en-US" sz="2600" b="1" dirty="0" err="1"/>
              <a:t>računovodstvu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reviziji</a:t>
            </a:r>
            <a:r>
              <a:rPr lang="en-US" sz="2600" b="1" dirty="0"/>
              <a:t> </a:t>
            </a:r>
            <a:r>
              <a:rPr lang="en-US" sz="2600" b="1" dirty="0" err="1"/>
              <a:t>Republike</a:t>
            </a:r>
            <a:r>
              <a:rPr lang="en-US" sz="2600" b="1" dirty="0"/>
              <a:t> Srpske </a:t>
            </a:r>
            <a:r>
              <a:rPr lang="en-US" sz="2600" b="1" i="1" dirty="0"/>
              <a:t>("Sl. </a:t>
            </a:r>
            <a:r>
              <a:rPr lang="en-US" sz="2600" b="1" i="1" dirty="0" err="1"/>
              <a:t>glasnik</a:t>
            </a:r>
            <a:r>
              <a:rPr lang="en-US" sz="2600" b="1" i="1" dirty="0"/>
              <a:t> RS", br. 94/2015 </a:t>
            </a:r>
            <a:r>
              <a:rPr lang="en-US" sz="2600" b="1" i="1" dirty="0" err="1"/>
              <a:t>i</a:t>
            </a:r>
            <a:r>
              <a:rPr lang="en-US" sz="2600" b="1" i="1" dirty="0"/>
              <a:t> 78/2020)</a:t>
            </a:r>
          </a:p>
          <a:p>
            <a:r>
              <a:rPr lang="en-US" sz="2600" i="1" dirty="0" err="1"/>
              <a:t>Pravilnik</a:t>
            </a:r>
            <a:r>
              <a:rPr lang="en-US" sz="2600" i="1" dirty="0"/>
              <a:t> o </a:t>
            </a:r>
            <a:r>
              <a:rPr lang="en-US" sz="2600" i="1" dirty="0" err="1"/>
              <a:t>Kontnom</a:t>
            </a:r>
            <a:r>
              <a:rPr lang="en-US" sz="2600" i="1" dirty="0"/>
              <a:t> </a:t>
            </a:r>
            <a:r>
              <a:rPr lang="en-US" sz="2600" i="1" dirty="0" err="1"/>
              <a:t>okviru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sadržini</a:t>
            </a:r>
            <a:r>
              <a:rPr lang="en-US" sz="2600" i="1" dirty="0"/>
              <a:t> </a:t>
            </a:r>
            <a:r>
              <a:rPr lang="en-US" sz="2600" i="1" dirty="0" err="1"/>
              <a:t>računa</a:t>
            </a:r>
            <a:r>
              <a:rPr lang="en-US" sz="2600" i="1" dirty="0"/>
              <a:t> u </a:t>
            </a:r>
            <a:r>
              <a:rPr lang="en-US" sz="2600" i="1" dirty="0" err="1"/>
              <a:t>Kontnom</a:t>
            </a:r>
            <a:r>
              <a:rPr lang="en-US" sz="2600" i="1" dirty="0"/>
              <a:t> </a:t>
            </a:r>
            <a:r>
              <a:rPr lang="en-US" sz="2600" i="1" dirty="0" err="1"/>
              <a:t>okviru</a:t>
            </a:r>
            <a:r>
              <a:rPr lang="en-US" sz="2600" i="1" dirty="0"/>
              <a:t> za </a:t>
            </a:r>
            <a:r>
              <a:rPr lang="en-US" sz="2600" i="1" dirty="0" err="1"/>
              <a:t>privredna</a:t>
            </a:r>
            <a:r>
              <a:rPr lang="en-US" sz="2600" i="1" dirty="0"/>
              <a:t> </a:t>
            </a:r>
            <a:r>
              <a:rPr lang="en-US" sz="2600" i="1" dirty="0" err="1"/>
              <a:t>društva</a:t>
            </a:r>
            <a:r>
              <a:rPr lang="en-US" sz="2600" i="1" dirty="0"/>
              <a:t>, </a:t>
            </a:r>
            <a:r>
              <a:rPr lang="en-US" sz="2600" i="1" dirty="0" err="1"/>
              <a:t>zadruge</a:t>
            </a:r>
            <a:r>
              <a:rPr lang="en-US" sz="2600" i="1" dirty="0"/>
              <a:t>, </a:t>
            </a:r>
            <a:r>
              <a:rPr lang="en-US" sz="2600" i="1" dirty="0" err="1"/>
              <a:t>druga</a:t>
            </a:r>
            <a:r>
              <a:rPr lang="en-US" sz="2600" i="1" dirty="0"/>
              <a:t> </a:t>
            </a:r>
            <a:r>
              <a:rPr lang="en-US" sz="2600" i="1" dirty="0" err="1"/>
              <a:t>pravna</a:t>
            </a:r>
            <a:r>
              <a:rPr lang="en-US" sz="2600" i="1" dirty="0"/>
              <a:t> </a:t>
            </a:r>
            <a:r>
              <a:rPr lang="en-US" sz="2600" i="1" dirty="0" err="1"/>
              <a:t>lica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preduzetnike</a:t>
            </a:r>
            <a:r>
              <a:rPr lang="en-US" sz="2600" i="1" dirty="0"/>
              <a:t> </a:t>
            </a:r>
          </a:p>
          <a:p>
            <a:r>
              <a:rPr lang="en-US" sz="2600" i="1" dirty="0" err="1"/>
              <a:t>Pravilnik</a:t>
            </a:r>
            <a:r>
              <a:rPr lang="en-US" sz="2600" i="1" dirty="0"/>
              <a:t> o </a:t>
            </a:r>
            <a:r>
              <a:rPr lang="en-US" sz="2600" i="1" dirty="0" err="1"/>
              <a:t>sadržini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formi</a:t>
            </a:r>
            <a:r>
              <a:rPr lang="en-US" sz="2600" i="1" dirty="0"/>
              <a:t> </a:t>
            </a:r>
            <a:r>
              <a:rPr lang="en-US" sz="2600" i="1" dirty="0" err="1"/>
              <a:t>obrazaca</a:t>
            </a:r>
            <a:r>
              <a:rPr lang="en-US" sz="2600" i="1" dirty="0"/>
              <a:t> </a:t>
            </a:r>
            <a:r>
              <a:rPr lang="en-US" sz="2600" i="1" dirty="0" err="1"/>
              <a:t>finansijskih</a:t>
            </a:r>
            <a:r>
              <a:rPr lang="en-US" sz="2600" i="1" dirty="0"/>
              <a:t> </a:t>
            </a:r>
            <a:r>
              <a:rPr lang="en-US" sz="2600" i="1" dirty="0" err="1"/>
              <a:t>izvještaja</a:t>
            </a:r>
            <a:r>
              <a:rPr lang="en-US" sz="2600" i="1" dirty="0"/>
              <a:t> za </a:t>
            </a:r>
            <a:r>
              <a:rPr lang="en-US" sz="2600" i="1" dirty="0" err="1"/>
              <a:t>privredna</a:t>
            </a:r>
            <a:r>
              <a:rPr lang="en-US" sz="2600" i="1" dirty="0"/>
              <a:t> </a:t>
            </a:r>
            <a:r>
              <a:rPr lang="en-US" sz="2600" i="1" dirty="0" err="1"/>
              <a:t>društva</a:t>
            </a:r>
            <a:r>
              <a:rPr lang="en-US" sz="2600" i="1" dirty="0"/>
              <a:t>, </a:t>
            </a:r>
            <a:r>
              <a:rPr lang="en-US" sz="2600" i="1" dirty="0" err="1"/>
              <a:t>zadruge</a:t>
            </a:r>
            <a:r>
              <a:rPr lang="en-US" sz="2600" i="1" dirty="0"/>
              <a:t>, </a:t>
            </a:r>
            <a:r>
              <a:rPr lang="en-US" sz="2600" i="1" dirty="0" err="1"/>
              <a:t>druga</a:t>
            </a:r>
            <a:r>
              <a:rPr lang="en-US" sz="2600" i="1" dirty="0"/>
              <a:t> </a:t>
            </a:r>
            <a:r>
              <a:rPr lang="en-US" sz="2600" i="1" dirty="0" err="1"/>
              <a:t>pravna</a:t>
            </a:r>
            <a:r>
              <a:rPr lang="en-US" sz="2600" i="1" dirty="0"/>
              <a:t> </a:t>
            </a:r>
            <a:r>
              <a:rPr lang="en-US" sz="2600" i="1" dirty="0" err="1"/>
              <a:t>lica</a:t>
            </a:r>
            <a:r>
              <a:rPr lang="en-US" sz="2600" i="1" dirty="0"/>
              <a:t> </a:t>
            </a:r>
            <a:r>
              <a:rPr lang="en-US" sz="2600" i="1" dirty="0" err="1"/>
              <a:t>i</a:t>
            </a:r>
            <a:r>
              <a:rPr lang="en-US" sz="2600" i="1" dirty="0"/>
              <a:t> </a:t>
            </a:r>
            <a:r>
              <a:rPr lang="en-US" sz="2600" i="1" dirty="0" err="1"/>
              <a:t>preduzetnike</a:t>
            </a:r>
            <a:endParaRPr lang="en-US" sz="26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dirty="0"/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2BC4C-1F79-8B42-9E4A-ECCE8E35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</a:t>
            </a:fld>
            <a:endParaRPr lang="bs-Latn-B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750D-0E2D-47BB-98B9-C69CAFB7A6A7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62104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Početni stečajni bilans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4525963"/>
          </a:xfrm>
        </p:spPr>
        <p:txBody>
          <a:bodyPr>
            <a:normAutofit fontScale="92500" lnSpcReduction="20000"/>
          </a:bodyPr>
          <a:lstStyle/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dirty="0"/>
              <a:t>U RS-u i BD je propisan </a:t>
            </a:r>
            <a:r>
              <a:rPr lang="sr-Latn-BA" b="1" dirty="0"/>
              <a:t>obrazac </a:t>
            </a:r>
            <a:r>
              <a:rPr lang="sr-Latn-BA" dirty="0"/>
              <a:t>koji se koristi za izradu početnog bilansa stanja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dirty="0"/>
              <a:t>U </a:t>
            </a:r>
            <a:r>
              <a:rPr lang="sr-Latn-BA" dirty="0" err="1"/>
              <a:t>FBiH</a:t>
            </a:r>
            <a:r>
              <a:rPr lang="sr-Latn-BA" dirty="0"/>
              <a:t> ne postoji propisan </a:t>
            </a:r>
            <a:r>
              <a:rPr lang="sr-Latn-BA" dirty="0" err="1"/>
              <a:t>obazac</a:t>
            </a:r>
            <a:r>
              <a:rPr lang="sr-Latn-BA" dirty="0"/>
              <a:t> za stečajni bilans, što otežava stvaranje jasne slike o projektovanom efektu stečajnog postupka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u="sng" dirty="0"/>
              <a:t>Sadržaj obrasca početnog bilansa: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b="1" dirty="0"/>
              <a:t>Imovina sa teretima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b="1" dirty="0"/>
              <a:t>Obaveze prema </a:t>
            </a:r>
            <a:r>
              <a:rPr lang="sr-Latn-BA" b="1" dirty="0" err="1"/>
              <a:t>razlučnim</a:t>
            </a:r>
            <a:r>
              <a:rPr lang="sr-Latn-BA" b="1" dirty="0"/>
              <a:t> povjeriocima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b="1" dirty="0"/>
              <a:t>Imovina bez tereta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106BA-4D90-AB48-BDFC-32821EDC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40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4A78-D06A-4729-B13A-BC579CF8F1A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91899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Početni stečajni bilans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518160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7400" b="1" dirty="0"/>
              <a:t>4. Obaveze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lphaLcParenR"/>
            </a:pPr>
            <a:r>
              <a:rPr lang="sr-Latn-BA" sz="4800" dirty="0"/>
              <a:t>Troškovi stečajnog postupka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Sudski troškovi, troškovi revizije finansijskih izvještaja i troškovi </a:t>
            </a:r>
            <a:r>
              <a:rPr lang="sr-Latn-BA" sz="4800" dirty="0" err="1"/>
              <a:t>vještačenja</a:t>
            </a:r>
            <a:endParaRPr lang="sr-Latn-BA" sz="4800" dirty="0"/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Nagrade stečajnih upravnika i advokata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Sudske i administrativne takse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Porezi i doprinosi na ugovore</a:t>
            </a:r>
          </a:p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4800" dirty="0"/>
              <a:t>b) Obaveze stečajne mase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Režijski troškovi (materijala, goriva, </a:t>
            </a:r>
            <a:r>
              <a:rPr lang="sr-Latn-BA" sz="4800" dirty="0" err="1"/>
              <a:t>el</a:t>
            </a:r>
            <a:r>
              <a:rPr lang="sr-Latn-BA" sz="4800" dirty="0"/>
              <a:t>. Energije, PTT usluga, održavanja stalnih sredstava, komunalne usluge...)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Troškovi oglasa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Troškovi plata, naknada za ugovore o djelu, kao i pripadajući porezi i doprinosi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Troškovi računovodstvenih i programerskih usluga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4800" dirty="0"/>
              <a:t>Ostali nematerijalni troškovi</a:t>
            </a:r>
          </a:p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4800" dirty="0"/>
              <a:t>c) Obaveze prema stečajnim povjeriocima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endParaRPr lang="sr-Latn-B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0E643-6731-C945-BD59-30CF637D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41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EEFE-4B3E-4899-BA72-237F3DAC6711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32945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Početni stečajni bilans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5C272-DC20-0942-B9CF-59CAD61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42</a:t>
            </a:fld>
            <a:endParaRPr lang="bs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13045"/>
              </p:ext>
            </p:extLst>
          </p:nvPr>
        </p:nvGraphicFramePr>
        <p:xfrm>
          <a:off x="1219200" y="990600"/>
          <a:ext cx="7162800" cy="5675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038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Red. br.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IMOVINA S TERETIMA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>
                          <a:effectLst/>
                        </a:rPr>
                        <a:t>LIKVIDACIONA VRIJEDNOST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1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Ukupno: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Red. br.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OBAVEZE PREMA RAZLUČNIM POVJERIOCIMA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>
                          <a:effectLst/>
                        </a:rPr>
                        <a:t>IZNOS OBAVEZE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1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Ukupno: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A) </a:t>
                      </a:r>
                      <a:r>
                        <a:rPr lang="sr-Latn-BA" sz="1050" u="none" strike="noStrike" dirty="0" err="1">
                          <a:effectLst/>
                        </a:rPr>
                        <a:t>Likvidaciona</a:t>
                      </a:r>
                      <a:r>
                        <a:rPr lang="sr-Latn-BA" sz="1050" u="none" strike="noStrike" dirty="0">
                          <a:effectLst/>
                        </a:rPr>
                        <a:t> vrijednost imovine koja preostaje po namirenju </a:t>
                      </a:r>
                      <a:r>
                        <a:rPr lang="sr-Latn-BA" sz="1050" u="none" strike="noStrike" dirty="0" err="1">
                          <a:effectLst/>
                        </a:rPr>
                        <a:t>razlučnih</a:t>
                      </a:r>
                      <a:r>
                        <a:rPr lang="sr-Latn-BA" sz="1050" u="none" strike="noStrike" dirty="0">
                          <a:effectLst/>
                        </a:rPr>
                        <a:t> povjerilaca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Red. br.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IMOVINA BEZ TERETA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LIKVIDACIONA VRIJEDNOST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1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>
                          <a:effectLst/>
                        </a:rPr>
                        <a:t>Gotovina i gotovinski ekvivalenti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2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Dati avansi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3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Potraživanja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4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Zalihe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5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Udjeli ili akcije kod drugih lica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6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>
                          <a:effectLst/>
                        </a:rPr>
                        <a:t>Licence i patenti 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7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Nekretnine, postrojenja, oprema i biološka sredstva 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8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>
                          <a:effectLst/>
                        </a:rPr>
                        <a:t>Ostalo</a:t>
                      </a:r>
                      <a:endParaRPr lang="sr-Latn-BA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50" u="none" strike="noStrike" dirty="0">
                          <a:effectLst/>
                        </a:rPr>
                        <a:t>B) Ukupno imovina bez tereta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3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V) </a:t>
                      </a:r>
                      <a:r>
                        <a:rPr lang="en-US" sz="1050" u="none" strike="noStrike" dirty="0" err="1">
                          <a:effectLst/>
                        </a:rPr>
                        <a:t>Likvidaciona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vrijednost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raspoložive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imovine</a:t>
                      </a:r>
                      <a:r>
                        <a:rPr lang="en-US" sz="1050" u="none" strike="noStrike" dirty="0">
                          <a:effectLst/>
                        </a:rPr>
                        <a:t> za </a:t>
                      </a:r>
                      <a:r>
                        <a:rPr lang="en-US" sz="1050" u="none" strike="noStrike" dirty="0" err="1">
                          <a:effectLst/>
                        </a:rPr>
                        <a:t>namirenje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troškova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stečajnog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postupka</a:t>
                      </a:r>
                      <a:r>
                        <a:rPr lang="en-US" sz="1050" u="none" strike="noStrike" dirty="0">
                          <a:effectLst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</a:rPr>
                        <a:t>obaveza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stečajne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mase</a:t>
                      </a:r>
                      <a:r>
                        <a:rPr lang="en-US" sz="1050" u="none" strike="noStrike" dirty="0">
                          <a:effectLst/>
                        </a:rPr>
                        <a:t> i </a:t>
                      </a:r>
                      <a:r>
                        <a:rPr lang="en-US" sz="1050" u="none" strike="noStrike" dirty="0" err="1">
                          <a:effectLst/>
                        </a:rPr>
                        <a:t>stečajnih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povjerilaca</a:t>
                      </a:r>
                      <a:r>
                        <a:rPr lang="en-US" sz="1050" u="none" strike="noStrike" dirty="0">
                          <a:effectLst/>
                        </a:rPr>
                        <a:t> (A+B)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>
                          <a:effectLst/>
                        </a:rPr>
                        <a:t>Red. br.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OBAVEZE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IZNOS OBAVEZE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1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Predračun troškova stečajnog postupka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2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Predračun obaveza stečajne mase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G) </a:t>
                      </a:r>
                      <a:r>
                        <a:rPr lang="en-US" sz="1050" u="none" strike="noStrike" dirty="0" err="1">
                          <a:effectLst/>
                        </a:rPr>
                        <a:t>Ukupno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troškovi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stečajnog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postupka</a:t>
                      </a:r>
                      <a:r>
                        <a:rPr lang="en-US" sz="1050" u="none" strike="noStrike" dirty="0">
                          <a:effectLst/>
                        </a:rPr>
                        <a:t> i </a:t>
                      </a:r>
                      <a:r>
                        <a:rPr lang="en-US" sz="1050" u="none" strike="noStrike" dirty="0" err="1">
                          <a:effectLst/>
                        </a:rPr>
                        <a:t>obaveze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stečajne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mase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D) </a:t>
                      </a:r>
                      <a:r>
                        <a:rPr lang="en-US" sz="1050" u="none" strike="noStrike" dirty="0" err="1">
                          <a:effectLst/>
                        </a:rPr>
                        <a:t>Likvidaciona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vrijednost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raspoložive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imovine</a:t>
                      </a:r>
                      <a:r>
                        <a:rPr lang="en-US" sz="1050" u="none" strike="noStrike" dirty="0">
                          <a:effectLst/>
                        </a:rPr>
                        <a:t> za </a:t>
                      </a:r>
                      <a:r>
                        <a:rPr lang="en-US" sz="1050" u="none" strike="noStrike" dirty="0" err="1">
                          <a:effectLst/>
                        </a:rPr>
                        <a:t>namirenje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stečajnih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povjerilaca</a:t>
                      </a:r>
                      <a:r>
                        <a:rPr lang="en-US" sz="1050" u="none" strike="noStrike" dirty="0">
                          <a:effectLst/>
                        </a:rPr>
                        <a:t> (V-G)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>
                          <a:effectLst/>
                        </a:rPr>
                        <a:t> 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>
                          <a:effectLst/>
                        </a:rPr>
                        <a:t>Red. br.</a:t>
                      </a:r>
                      <a:endParaRPr lang="sr-Latn-BA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OBAVEZE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effectLst/>
                        </a:rPr>
                        <a:t>IZNOS OBAVEZE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1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Viši isplatni red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2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Opšti isplatni red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3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Niži isplatni red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019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>
                          <a:effectLst/>
                        </a:rPr>
                        <a:t>4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050" u="none" strike="noStrike" dirty="0" err="1">
                          <a:effectLst/>
                        </a:rPr>
                        <a:t>Razlučni</a:t>
                      </a:r>
                      <a:r>
                        <a:rPr lang="sr-Latn-BA" sz="1050" u="none" strike="noStrike" dirty="0">
                          <a:effectLst/>
                        </a:rPr>
                        <a:t> povjerioci kao stečajni povjerioci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Đ) </a:t>
                      </a:r>
                      <a:r>
                        <a:rPr lang="en-US" sz="1050" u="none" strike="noStrike" dirty="0" err="1">
                          <a:effectLst/>
                        </a:rPr>
                        <a:t>Ukupno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obaveze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prema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stečajnim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povjeriocima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 dirty="0">
                          <a:effectLst/>
                        </a:rPr>
                        <a:t>E) Prezaduženost (ako je D ˂ Đ)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01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050" u="none" strike="noStrike">
                          <a:effectLst/>
                        </a:rPr>
                        <a:t>Ž) Preostala sredstva za vlasnike kapitala (ako je D &gt; Đ)</a:t>
                      </a:r>
                      <a:endParaRPr lang="pl-PL" sz="105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BA" sz="1050" u="none" strike="noStrike" dirty="0">
                          <a:effectLst/>
                        </a:rPr>
                        <a:t> </a:t>
                      </a:r>
                      <a:endParaRPr lang="sr-Latn-B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01" marR="6501" marT="65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BB61-1DBC-4CEA-AF87-233F90597890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7352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 err="1"/>
              <a:t>Stečajna</a:t>
            </a:r>
            <a:r>
              <a:rPr lang="sr-Latn-BA" b="1" dirty="0"/>
              <a:t> kvota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834" y="1124744"/>
            <a:ext cx="7457256" cy="48109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endParaRPr lang="sr-Latn-BA" sz="24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sr-Latn-BA" sz="24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sr-Latn-BA" sz="24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sr-Latn-BA" sz="2400" dirty="0"/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2400" dirty="0"/>
              <a:t>STEČAJNA KVOTA = 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sr-Latn-B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D123B-1FB3-4EE2-B1E8-C0D07120BB44}"/>
              </a:ext>
            </a:extLst>
          </p:cNvPr>
          <p:cNvSpPr txBox="1"/>
          <p:nvPr/>
        </p:nvSpPr>
        <p:spPr>
          <a:xfrm>
            <a:off x="4373192" y="2821777"/>
            <a:ext cx="391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r-Latn-BA" sz="1600" dirty="0"/>
              <a:t>VRIJEDNOST IMOVINE RASPOLOŽIVE ZA STEČAJNE POVJERIOCE</a:t>
            </a:r>
            <a:endParaRPr lang="en-GB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DECE42-D175-4E93-812D-2DA3A67F53BB}"/>
              </a:ext>
            </a:extLst>
          </p:cNvPr>
          <p:cNvCxnSpPr/>
          <p:nvPr/>
        </p:nvCxnSpPr>
        <p:spPr bwMode="auto">
          <a:xfrm>
            <a:off x="4429124" y="3537904"/>
            <a:ext cx="3913584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9E9219-EC50-43D0-A44C-756620545DF7}"/>
              </a:ext>
            </a:extLst>
          </p:cNvPr>
          <p:cNvSpPr txBox="1"/>
          <p:nvPr/>
        </p:nvSpPr>
        <p:spPr>
          <a:xfrm>
            <a:off x="4301754" y="3645024"/>
            <a:ext cx="391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sr-Latn-BA" sz="1600" dirty="0"/>
              <a:t>UKUPNE OBAVEZE PREMA STEČAJNIM POVJERIOCIMA</a:t>
            </a:r>
            <a:endParaRPr lang="en-GB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CB74-192A-2045-A202-1947A4C4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43</a:t>
            </a:fld>
            <a:endParaRPr lang="bs-Latn-B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30E2-4993-4C13-883C-2AA4F20AEF78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50714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Završni račun stečajnog dužnika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5181600"/>
          </a:xfrm>
        </p:spPr>
        <p:txBody>
          <a:bodyPr>
            <a:normAutofit fontScale="47500" lnSpcReduction="20000"/>
          </a:bodyPr>
          <a:lstStyle/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8000" dirty="0"/>
              <a:t>Obuhvata sve prilive i odlive od dana otvaranja stečajnog postupka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8000" dirty="0"/>
              <a:t>Sačinjava se za potrebe završnog ročišta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8000" dirty="0"/>
              <a:t>Ista forma primjenjuje se i kod dopunskog završnog računa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8000" dirty="0"/>
              <a:t>U RS-u i BD-u propisana je forma i sadržaj </a:t>
            </a:r>
            <a:r>
              <a:rPr lang="sr-Latn-BA" sz="8000" dirty="0" err="1"/>
              <a:t>obasca</a:t>
            </a:r>
            <a:r>
              <a:rPr lang="sr-Latn-BA" sz="8000" dirty="0"/>
              <a:t>, dok u </a:t>
            </a:r>
            <a:r>
              <a:rPr lang="sr-Latn-BA" sz="8000" dirty="0" err="1"/>
              <a:t>FBiH</a:t>
            </a:r>
            <a:r>
              <a:rPr lang="sr-Latn-BA" sz="8000" dirty="0"/>
              <a:t> nije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endParaRPr lang="sr-Latn-B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BEA76-8F92-5B4F-9DF4-0248BD02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44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8A38-5744-4B07-A3E7-954B2901376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61582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Završni račun stečajnog dužnika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4" y="1447800"/>
            <a:ext cx="8355806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4900" b="1" dirty="0"/>
              <a:t>Sadržaj: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4900" b="1" u="sng" dirty="0"/>
              <a:t>Prilivi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Gotovina i gotovinski ekvivalenti u blagajni i bankama na dan preuzimanja dužnosti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Realizovana sredstva od unovčavanja imovine stečajnog dužnika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Poslovni prihodi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Ostali prihodi 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4900" b="1" u="sng" dirty="0"/>
              <a:t>Odlivi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Troškovi stečajnog postupka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Troškovi stečajne mase</a:t>
            </a:r>
          </a:p>
          <a:p>
            <a:pPr marL="502920" indent="-457200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4900" dirty="0"/>
              <a:t>Rezervisanja nakon glavne diobe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endParaRPr lang="sr-Latn-B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D36A3-DBF1-6948-A9B5-1230EE55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45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52E9-7E84-43A2-9CA2-FB0E44AC707F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268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Završni račun - PRILIVI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D36A3-DBF1-6948-A9B5-1230EE55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46</a:t>
            </a:fld>
            <a:endParaRPr lang="bs-Latn-BA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61485"/>
              </p:ext>
            </p:extLst>
          </p:nvPr>
        </p:nvGraphicFramePr>
        <p:xfrm>
          <a:off x="1096963" y="1166813"/>
          <a:ext cx="6948525" cy="487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6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Red. br.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Latn-BA" sz="1000" u="none" strike="noStrike" dirty="0">
                          <a:effectLst/>
                        </a:rPr>
                        <a:t>PRILIVI</a:t>
                      </a:r>
                      <a:endParaRPr lang="sr-Latn-B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IZNOS U KM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od …... do …... godine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50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1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Gotovina i gotovinski ekvivalenti u blagajni i u bankama na dan preuzimanja dužnosti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2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Realizovana sredstva od unovčenja imovine stečajnog dužnika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1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u="none" strike="noStrike" dirty="0">
                          <a:effectLst/>
                        </a:rPr>
                        <a:t>Nepokretna imovina (građevinski objekti i zemljište)</a:t>
                      </a:r>
                      <a:endParaRPr lang="nn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2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Biološka sredstva (osnovno stado, višegodišnji zasadi)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3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Postrojenja i oprema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4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Druga finansijska sredstva (udjeli i akcije)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5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Zalihe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3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Poslovni prihodi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1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Naplaćeni prihodi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effectLst/>
                        </a:rPr>
                        <a:t>2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Naplata potraživanja nastalih prije otvaranja stečajnog postupka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3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Ostali poslovni prihodi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65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4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Ostali prihodi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1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Kamate banke 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effectLst/>
                        </a:rPr>
                        <a:t> 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2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Uplaćeni depoziti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 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3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Prodajna dokumentacija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 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4</a:t>
                      </a:r>
                      <a:endParaRPr lang="sr-Latn-B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Ostalo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 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5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Planirani prilivi do zaključenja stečajnog   postupka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 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6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Naplaćeni depoziti koji se vraćaju kupcima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 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657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effectLst/>
                        </a:rPr>
                        <a:t>7</a:t>
                      </a:r>
                      <a:endParaRPr lang="sr-Latn-BA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Ukupni prilivi (1+2+3+4+5+6)  </a:t>
                      </a:r>
                      <a:endParaRPr lang="sr-Latn-B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effectLst/>
                        </a:rPr>
                        <a:t> </a:t>
                      </a:r>
                      <a:endParaRPr lang="sr-Latn-B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3" marR="8833" marT="88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78A3-AB00-4FCB-8783-DDE5C180F635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65835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Završni račun - ODLIVI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D36A3-DBF1-6948-A9B5-1230EE55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47</a:t>
            </a:fld>
            <a:endParaRPr lang="bs-Latn-B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06410"/>
              </p:ext>
            </p:extLst>
          </p:nvPr>
        </p:nvGraphicFramePr>
        <p:xfrm>
          <a:off x="990600" y="1101725"/>
          <a:ext cx="7543801" cy="552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1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Red. br.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r-Latn-BA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ODLIVI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IZNOS U KM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od …... do …... godine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1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stečajnog postupka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Sudski troškovi, revizija finansijskih izvještaja i </a:t>
                      </a:r>
                      <a:r>
                        <a:rPr lang="sr-Latn-BA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vještačenje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Nagrada stečajnom upravniku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Nagrada za advokatske usluge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sudskih i administrativnih taksi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poreza i doprinosa na osnovu nagrade stečajnom upravniku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618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Dugovi stečajne mase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režijskog materijala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goriva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električne energije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ugovora o djelu angažovanih radnika i nagrada odbora povjerilaca i drugih naknada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neto plata radno angažovanih radnika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korišćenja sopstvenog automobila u službene svrhe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PTT usluga i poštarine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održavanja osnovnih sredstava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oglasa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komunalnih usluga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računovodstvenih usluga i programerskih usluga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premije osiguranja nekretnina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platnog prometa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2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Troškovi poreza i doprinosa po ugovoru o ličnim primanjima nagrada i naknada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6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Ostali nematerijalni troškovi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6618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UKUPNI ODLIVI SREDSTAVA PRIJE ISPLATE POVJERILACA (8+9)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6618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Sredstva na </a:t>
                      </a:r>
                      <a:r>
                        <a:rPr lang="sr-Latn-BA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žiroračunu</a:t>
                      </a:r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na dan …... godine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6618"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2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REZERVISANjA</a:t>
                      </a:r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NAKON GLAVNE DIOBE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5831" marR="5831" marT="58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32E1-F4F5-43AE-AE27-7F89F1C3296D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99379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sr-Latn-BA" b="1" dirty="0"/>
              <a:t>Završni izvještaj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91" y="1447800"/>
            <a:ext cx="8432006" cy="518160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sr-Latn-BA" sz="6200" dirty="0"/>
              <a:t>Pored obrasca, stečajni upravnik dostavlja i završni izvještaj u kome detaljnije opisuje sve ostvarene aktivnosti u toku stečajnog postupka.</a:t>
            </a:r>
          </a:p>
          <a:p>
            <a:pPr marL="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6200" b="1" u="sng" dirty="0"/>
              <a:t>Sadržaj: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6200" dirty="0"/>
              <a:t>Detaljan opis priliva ostvarenih u stečajnom postupku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6200" dirty="0"/>
              <a:t>Podatke o ispitnim ročištima i iznose utvrđenih potraživanja po isplatnim redovima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6200" dirty="0"/>
              <a:t>Detaljan opis odliva ostvarenih u stečajnom postupku i to:</a:t>
            </a:r>
          </a:p>
          <a:p>
            <a:pPr marL="53975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6200" dirty="0"/>
              <a:t>1.	po osnovu troškova stečajnog postupka</a:t>
            </a:r>
          </a:p>
          <a:p>
            <a:pPr marL="53975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6200" dirty="0"/>
              <a:t>2.	po osnovu obaveza stečajne mase</a:t>
            </a:r>
          </a:p>
          <a:p>
            <a:pPr marL="53975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6200" dirty="0"/>
              <a:t>3.	po osnovu namirenja povjerilaca u postupcima dioba</a:t>
            </a:r>
          </a:p>
          <a:p>
            <a:pPr marL="53975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6200" dirty="0"/>
              <a:t>4.	obračun konačne naknade i nagrade za rad stečajnog upravnika</a:t>
            </a:r>
          </a:p>
          <a:p>
            <a:pPr marL="53975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6200" dirty="0"/>
              <a:t>5.	iznose rezervisanih sredstava s predviđenim uslovima za njihovu isplatu</a:t>
            </a:r>
            <a:r>
              <a:rPr lang="sr-Latn-BA" sz="5400" dirty="0"/>
              <a:t>.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endParaRPr lang="sr-Latn-B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8A55E-581D-8741-9F4E-C5E33DDC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48</a:t>
            </a:fld>
            <a:endParaRPr lang="bs-Latn-B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9E07-02F7-4028-AFD0-487629EF61CA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5231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4" y="1905000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49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131094" y="6096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NIKOLINA KRŠIĆ</a:t>
            </a:r>
          </a:p>
          <a:p>
            <a:pPr algn="ctr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ninakrsic@gmail.com</a:t>
            </a:r>
          </a:p>
        </p:txBody>
      </p:sp>
      <p:pic>
        <p:nvPicPr>
          <p:cNvPr id="1027" name="Picture 3" descr="C:\Users\Krsic\AppData\Local\Microsoft\Windows\INetCache\IE\3TJB7LDI\question-mark-2110767_19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4" y="2971800"/>
            <a:ext cx="33528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CA00-6B0F-488B-AAFE-7237A9B9BD1B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4159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477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 </a:t>
            </a:r>
            <a:r>
              <a:rPr lang="en-US" b="1" dirty="0" err="1"/>
              <a:t>podmodul</a:t>
            </a:r>
            <a:r>
              <a:rPr lang="en-US" b="1" dirty="0"/>
              <a:t> – </a:t>
            </a:r>
            <a:r>
              <a:rPr lang="en-US" b="1" dirty="0" err="1"/>
              <a:t>Finansijsko</a:t>
            </a:r>
            <a:r>
              <a:rPr lang="en-US" b="1" dirty="0"/>
              <a:t> </a:t>
            </a:r>
            <a:r>
              <a:rPr lang="en-US" b="1" dirty="0" err="1"/>
              <a:t>izvještavanje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2698" y="1524000"/>
            <a:ext cx="8731302" cy="4896544"/>
          </a:xfrm>
        </p:spPr>
        <p:txBody>
          <a:bodyPr>
            <a:normAutofit fontScale="25000" lnSpcReduction="20000"/>
          </a:bodyPr>
          <a:lstStyle/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9600" b="1" dirty="0"/>
              <a:t>Set obaveznih finansijskih izvještaja sadrži: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9600" dirty="0"/>
              <a:t>Bilans stanja </a:t>
            </a:r>
            <a:r>
              <a:rPr lang="pl-PL" sz="9600" dirty="0"/>
              <a:t>– izvještaj o finansijskom položaju na kraju perioda,</a:t>
            </a:r>
            <a:endParaRPr lang="sr-Latn-BA" sz="9600" dirty="0"/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9600" dirty="0"/>
              <a:t>Bilans uspjeha </a:t>
            </a:r>
            <a:r>
              <a:rPr lang="pl-PL" sz="9600" dirty="0"/>
              <a:t>– izvještaj o ukupnom rezultatu za period, </a:t>
            </a:r>
            <a:endParaRPr lang="sr-Latn-BA" sz="9600" dirty="0"/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9600" dirty="0"/>
              <a:t>Izvještaj o novčanim tokovima – izvještaj o tokovima gotovine, 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9600" dirty="0"/>
              <a:t>Izvještaj o promjenama na kapitalu</a:t>
            </a:r>
          </a:p>
          <a:p>
            <a:pPr marL="388620" indent="-342900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9600" dirty="0"/>
              <a:t>Napomene uz finansijske izvještaje</a:t>
            </a:r>
          </a:p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endParaRPr lang="sr-Latn-BA" sz="9600" dirty="0"/>
          </a:p>
          <a:p>
            <a:pPr marL="45720" indent="0">
              <a:spcBef>
                <a:spcPts val="600"/>
              </a:spcBef>
              <a:spcAft>
                <a:spcPts val="800"/>
              </a:spcAft>
              <a:buNone/>
            </a:pPr>
            <a:r>
              <a:rPr lang="sr-Latn-BA" sz="9600" dirty="0"/>
              <a:t>Standardizacija obrazaca - Pravilnikom o sadržini i formi obrazaca finansijskih izvještaja </a:t>
            </a:r>
          </a:p>
          <a:p>
            <a:pPr marL="45720">
              <a:spcBef>
                <a:spcPts val="600"/>
              </a:spcBef>
              <a:spcAft>
                <a:spcPts val="800"/>
              </a:spcAft>
            </a:pPr>
            <a:endParaRPr lang="sr-Latn-BA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AAB13-A15D-4147-8F7C-5224A9C0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</a:t>
            </a:fld>
            <a:endParaRPr lang="bs-Latn-B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CE64-AE18-4CAD-B2F6-EEB9FCC3E5D3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5189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en-US" b="1" dirty="0"/>
              <a:t>BILANS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305800" cy="5016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BA" sz="2400" dirty="0"/>
              <a:t>Bilans stanja prikazuje finansijski položaj preduzeća, odnosno njegovu neto vrijednost, </a:t>
            </a:r>
            <a:r>
              <a:rPr lang="sr-Latn-BA" sz="2400" b="1" dirty="0"/>
              <a:t>na dan njegovog sačinjavanja</a:t>
            </a:r>
            <a:r>
              <a:rPr lang="sr-Latn-BA" sz="2400" dirty="0"/>
              <a:t>. 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b="1" dirty="0"/>
              <a:t>B</a:t>
            </a:r>
            <a:r>
              <a:rPr lang="sr-Latn-BA" sz="2400" b="1" dirty="0" err="1"/>
              <a:t>ilans</a:t>
            </a:r>
            <a:r>
              <a:rPr lang="sr-Latn-BA" sz="2400" b="1" dirty="0"/>
              <a:t> stanja predstavlja pregled imovine s jedne i izvora finansiranja imovine s druge strane.</a:t>
            </a:r>
            <a:r>
              <a:rPr lang="sr-Latn-BA" sz="2400" dirty="0"/>
              <a:t> </a:t>
            </a:r>
            <a:endParaRPr lang="en-US" sz="2400" dirty="0"/>
          </a:p>
          <a:p>
            <a:pPr marL="0" indent="0" algn="just">
              <a:buNone/>
            </a:pPr>
            <a:r>
              <a:rPr lang="sr-Latn-BA" sz="2400" dirty="0"/>
              <a:t>Strana na kojoj se prikazuje ono što preduzeće posjeduje, tj. sredstva, naziva se </a:t>
            </a:r>
            <a:r>
              <a:rPr lang="sr-Latn-BA" sz="2400" b="1" dirty="0"/>
              <a:t>aktiva</a:t>
            </a:r>
            <a:r>
              <a:rPr lang="sr-Latn-BA" sz="2400" dirty="0"/>
              <a:t>, a strana na kojoj se prikazuje ono što preduzeće duguje (obaveze) i šta je ostalo preko obaveza (kapital) naziva se </a:t>
            </a:r>
            <a:r>
              <a:rPr lang="sr-Latn-BA" sz="2400" b="1" dirty="0"/>
              <a:t>pasiva. </a:t>
            </a:r>
            <a:endParaRPr lang="en-US" sz="2400" dirty="0"/>
          </a:p>
          <a:p>
            <a:pPr marL="0" indent="0" algn="ctr">
              <a:buNone/>
            </a:pPr>
            <a:r>
              <a:rPr lang="sr-Latn-BA" b="1" dirty="0" smtClean="0"/>
              <a:t>AKTIVA </a:t>
            </a:r>
            <a:r>
              <a:rPr lang="sr-Latn-BA" b="1" dirty="0"/>
              <a:t>= PASIVA</a:t>
            </a:r>
            <a:endParaRPr lang="en-US" b="1" dirty="0"/>
          </a:p>
          <a:p>
            <a:pPr marL="0" indent="0" algn="ctr">
              <a:buNone/>
            </a:pPr>
            <a:r>
              <a:rPr lang="sr-Latn-BA" b="1" dirty="0"/>
              <a:t>SREDSTVA = IZVORI SREDSTAVA</a:t>
            </a:r>
            <a:endParaRPr lang="en-US" b="1" dirty="0"/>
          </a:p>
          <a:p>
            <a:pPr marL="0" indent="0" algn="ctr">
              <a:buNone/>
            </a:pPr>
            <a:r>
              <a:rPr lang="sr-Latn-BA" b="1" dirty="0"/>
              <a:t>SREDSTVA = KAPITAL + OBAVEZE</a:t>
            </a:r>
            <a:endParaRPr lang="en-US" dirty="0"/>
          </a:p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2BB12-595F-3A47-A9D9-D3C7CFE9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</a:t>
            </a:fld>
            <a:endParaRPr lang="bs-Latn-B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C6F2-91B5-4911-94B8-8CC42AE50D4C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5230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en-US" b="1" dirty="0"/>
              <a:t>BILANS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7924800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spcBef>
                <a:spcPts val="600"/>
              </a:spcBef>
              <a:spcAft>
                <a:spcPts val="800"/>
              </a:spcAft>
            </a:pPr>
            <a:r>
              <a:rPr lang="sr-Latn-BA" sz="2800" dirty="0"/>
              <a:t>Prije sačinjava bilansa stanja potrebno je izvršiti popis </a:t>
            </a:r>
            <a:r>
              <a:rPr lang="en-GB" sz="2800" dirty="0" err="1"/>
              <a:t>sredstava</a:t>
            </a:r>
            <a:r>
              <a:rPr lang="sr-Latn-BA" sz="2800" dirty="0"/>
              <a:t> i obaveza</a:t>
            </a:r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r>
              <a:rPr lang="sr-Latn-BA" sz="2800" dirty="0"/>
              <a:t>Potrebno je zaključiti stanja računa, odnosno pozicije aktive i pasive</a:t>
            </a:r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endParaRPr lang="sr-Latn-BA" sz="2800" dirty="0"/>
          </a:p>
          <a:p>
            <a:pPr marL="45720" algn="just">
              <a:spcBef>
                <a:spcPts val="600"/>
              </a:spcBef>
              <a:spcAft>
                <a:spcPts val="800"/>
              </a:spcAft>
            </a:pPr>
            <a:r>
              <a:rPr lang="sr-Latn-BA" sz="2800" dirty="0"/>
              <a:t>Bilans stanja sastavlja se:</a:t>
            </a:r>
          </a:p>
          <a:p>
            <a:pPr marL="809625" indent="-365125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800" dirty="0"/>
              <a:t>Redovno – na kraju poslovne godine (31.12.)</a:t>
            </a:r>
          </a:p>
          <a:p>
            <a:pPr marL="809625" indent="-365125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800" dirty="0"/>
              <a:t>Vanredno – u toku poslovne godine (statusne promjene, stečaj, likvidacija...)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2D6C2-F375-8148-9A9E-CF8BB002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7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8A2E-6835-49CD-A807-545C08A4107C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623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en-US" b="1" dirty="0"/>
              <a:t>BILANS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70DFA-DDDF-774E-A11D-448572793760}"/>
              </a:ext>
            </a:extLst>
          </p:cNvPr>
          <p:cNvSpPr/>
          <p:nvPr/>
        </p:nvSpPr>
        <p:spPr>
          <a:xfrm>
            <a:off x="785813" y="1556791"/>
            <a:ext cx="807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  <a:r>
              <a:rPr lang="en-US" sz="2400" b="1" dirty="0" err="1"/>
              <a:t>aktiv</a:t>
            </a:r>
            <a:r>
              <a:rPr lang="en-US" sz="2400" dirty="0" err="1"/>
              <a:t>i</a:t>
            </a:r>
            <a:r>
              <a:rPr lang="en-US" sz="2400" dirty="0"/>
              <a:t> se </a:t>
            </a:r>
            <a:r>
              <a:rPr lang="en-US" sz="2400" dirty="0" err="1"/>
              <a:t>pozicije</a:t>
            </a:r>
            <a:r>
              <a:rPr lang="en-US" sz="2400" dirty="0"/>
              <a:t> </a:t>
            </a:r>
            <a:r>
              <a:rPr lang="en-US" sz="2400" dirty="0" err="1"/>
              <a:t>slažu</a:t>
            </a:r>
            <a:r>
              <a:rPr lang="en-US" sz="2400" dirty="0"/>
              <a:t> po </a:t>
            </a:r>
            <a:r>
              <a:rPr lang="en-US" sz="2400" b="1" dirty="0" err="1"/>
              <a:t>rastućoj</a:t>
            </a:r>
            <a:r>
              <a:rPr lang="en-US" sz="2400" b="1" dirty="0"/>
              <a:t> </a:t>
            </a:r>
            <a:r>
              <a:rPr lang="en-US" sz="2400" b="1" dirty="0" err="1"/>
              <a:t>likvidnosti</a:t>
            </a:r>
            <a:r>
              <a:rPr lang="en-US" sz="2400" b="1" dirty="0"/>
              <a:t> </a:t>
            </a:r>
            <a:r>
              <a:rPr lang="en-US" sz="2400" dirty="0"/>
              <a:t>a u </a:t>
            </a:r>
            <a:r>
              <a:rPr lang="en-US" sz="2400" b="1" dirty="0" err="1"/>
              <a:t>pasivi</a:t>
            </a:r>
            <a:r>
              <a:rPr lang="en-US" sz="2400" b="1" dirty="0"/>
              <a:t> </a:t>
            </a:r>
            <a:r>
              <a:rPr lang="en-US" sz="2400" dirty="0"/>
              <a:t>po </a:t>
            </a:r>
            <a:r>
              <a:rPr lang="en-US" sz="2400" b="1" dirty="0" err="1"/>
              <a:t>opadajućoj</a:t>
            </a:r>
            <a:r>
              <a:rPr lang="en-US" sz="2400" b="1" dirty="0"/>
              <a:t> </a:t>
            </a:r>
            <a:r>
              <a:rPr lang="en-US" sz="2400" b="1" dirty="0" err="1"/>
              <a:t>ročnosti</a:t>
            </a:r>
            <a:r>
              <a:rPr lang="en-US" sz="2400" b="1" dirty="0"/>
              <a:t>. 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9E4EA7-FB20-B843-B6BA-9ADBD8C84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34247"/>
              </p:ext>
            </p:extLst>
          </p:nvPr>
        </p:nvGraphicFramePr>
        <p:xfrm>
          <a:off x="1016794" y="2590800"/>
          <a:ext cx="7467600" cy="322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3396">
                  <a:extLst>
                    <a:ext uri="{9D8B030D-6E8A-4147-A177-3AD203B41FA5}">
                      <a16:colId xmlns:a16="http://schemas.microsoft.com/office/drawing/2014/main" val="1450999383"/>
                    </a:ext>
                  </a:extLst>
                </a:gridCol>
                <a:gridCol w="3734204">
                  <a:extLst>
                    <a:ext uri="{9D8B030D-6E8A-4147-A177-3AD203B41FA5}">
                      <a16:colId xmlns:a16="http://schemas.microsoft.com/office/drawing/2014/main" val="4015129312"/>
                    </a:ext>
                  </a:extLst>
                </a:gridCol>
              </a:tblGrid>
              <a:tr h="351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 dirty="0">
                          <a:effectLst/>
                        </a:rPr>
                        <a:t>AKTIVA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400">
                          <a:effectLst/>
                        </a:rPr>
                        <a:t>PASIVA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080921"/>
                  </a:ext>
                </a:extLst>
              </a:tr>
              <a:tr h="271732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STALNA SREDSTVA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Zemljište, građevinski objekti, oprema, nematerijalna imovina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OBRTNA SREDSTVA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Zalihe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Potraživanja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BA" sz="2000" dirty="0">
                          <a:solidFill>
                            <a:schemeClr val="tx1"/>
                          </a:solidFill>
                          <a:effectLst/>
                        </a:rPr>
                        <a:t>Gotovina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sr-Latn-BA" sz="2000" b="1" dirty="0">
                          <a:effectLst/>
                        </a:rPr>
                        <a:t>KAPITAL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sr-Latn-BA" sz="2000" b="1" dirty="0">
                          <a:effectLst/>
                        </a:rPr>
                        <a:t>OBAVEZE</a:t>
                      </a:r>
                      <a:endParaRPr lang="en-US" sz="2000" b="1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BA" sz="2000" dirty="0">
                          <a:effectLst/>
                        </a:rPr>
                        <a:t>Dugoročne obaveze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Latn-BA" sz="2000" dirty="0">
                          <a:effectLst/>
                        </a:rPr>
                        <a:t>Kratkoročne obaveze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007434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D554B1-761B-BC4E-AC98-124E06DE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8</a:t>
            </a:fld>
            <a:endParaRPr lang="bs-Latn-BA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899D-2540-4581-9BC6-22D51D277F4B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516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229600" cy="1056729"/>
          </a:xfrm>
        </p:spPr>
        <p:txBody>
          <a:bodyPr>
            <a:normAutofit/>
          </a:bodyPr>
          <a:lstStyle/>
          <a:p>
            <a:r>
              <a:rPr lang="sr-Latn-BA" b="1" dirty="0"/>
              <a:t>Struktura aktive bilansa stanja</a:t>
            </a:r>
            <a:endParaRPr lang="bs-Latn-BA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56791"/>
            <a:ext cx="8077200" cy="50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b="1" dirty="0"/>
          </a:p>
          <a:p>
            <a:endParaRPr lang="sr-Latn-BA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7772400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spcBef>
                <a:spcPts val="600"/>
              </a:spcBef>
              <a:spcAft>
                <a:spcPts val="800"/>
              </a:spcAft>
            </a:pPr>
            <a:r>
              <a:rPr lang="sr-Latn-BA" sz="2000" dirty="0"/>
              <a:t>Aktivu bilansa stanja predstavlja imovina privrednog subjekta čijom upotrebom se stvara ekonomska korist</a:t>
            </a:r>
          </a:p>
          <a:p>
            <a:pPr marL="388620" indent="-34290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u="sng" dirty="0"/>
              <a:t>Šta čini imovinu? </a:t>
            </a:r>
            <a:r>
              <a:rPr lang="sr-Latn-BA" sz="2000" dirty="0"/>
              <a:t>Sva pokretna i nepokretna dobra i prava vlasništva koja se mogu izraziti u novcu</a:t>
            </a:r>
          </a:p>
          <a:p>
            <a:pPr marL="388620" indent="-342900" algn="just">
              <a:spcBef>
                <a:spcPts val="600"/>
              </a:spcBef>
              <a:spcAft>
                <a:spcPts val="800"/>
              </a:spcAft>
              <a:buFontTx/>
              <a:buChar char="-"/>
            </a:pPr>
            <a:r>
              <a:rPr lang="sr-Latn-BA" sz="2000" dirty="0"/>
              <a:t>Imovina se može razvrstati prema sljedećim kriterijumima:</a:t>
            </a:r>
          </a:p>
          <a:p>
            <a:pPr marL="502920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u="sng" dirty="0"/>
              <a:t>Prema pojavnom obliku </a:t>
            </a:r>
            <a:r>
              <a:rPr lang="sr-Latn-BA" sz="2000" dirty="0"/>
              <a:t>(gotovina, materijalne stvari, potraživanja i ostala prava, AVR)</a:t>
            </a:r>
          </a:p>
          <a:p>
            <a:pPr marL="502920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u="sng" dirty="0"/>
              <a:t>Prema vijeku trajanja </a:t>
            </a:r>
            <a:r>
              <a:rPr lang="sr-Latn-BA" sz="2000" dirty="0"/>
              <a:t>(kratkoročna i dugoročna)</a:t>
            </a:r>
          </a:p>
          <a:p>
            <a:pPr marL="502920" indent="-457200" algn="just"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sr-Latn-BA" sz="2000" u="sng" dirty="0"/>
              <a:t>Prema likvidnosti </a:t>
            </a:r>
            <a:r>
              <a:rPr lang="sr-Latn-BA" sz="2000" dirty="0"/>
              <a:t>(</a:t>
            </a:r>
            <a:r>
              <a:rPr lang="sr-Latn-BA" sz="2000" b="1" dirty="0"/>
              <a:t>likvidna</a:t>
            </a:r>
            <a:r>
              <a:rPr lang="sr-Latn-BA" sz="2000" dirty="0"/>
              <a:t> – novac, depoziti, računi dospjeli na naplatu, zalihe gotovih </a:t>
            </a:r>
            <a:r>
              <a:rPr lang="sr-Latn-BA" sz="2000" dirty="0" err="1"/>
              <a:t>prozivoda</a:t>
            </a:r>
            <a:r>
              <a:rPr lang="sr-Latn-BA" sz="2000" dirty="0"/>
              <a:t> i </a:t>
            </a:r>
            <a:r>
              <a:rPr lang="sr-Latn-BA" sz="2000" b="1" dirty="0" err="1"/>
              <a:t>nelikvidna</a:t>
            </a:r>
            <a:r>
              <a:rPr lang="sr-Latn-BA" sz="2000" b="1" dirty="0"/>
              <a:t> </a:t>
            </a:r>
            <a:r>
              <a:rPr lang="sr-Latn-BA" sz="2000" dirty="0"/>
              <a:t>– zgrade, zemljište, dugoročne investicije)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54C01-F1B1-6F47-A233-98FD2746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9</a:t>
            </a:fld>
            <a:endParaRPr lang="bs-Latn-B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D0C7-2E24-4469-BE3D-A03540756C74}" type="datetime10">
              <a:rPr lang="en-US" smtClean="0"/>
              <a:t>09:04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623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</TotalTime>
  <Words>12233</Words>
  <Application>Microsoft Office PowerPoint</Application>
  <PresentationFormat>On-screen Show (4:3)</PresentationFormat>
  <Paragraphs>1513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</vt:lpstr>
      <vt:lpstr>Times New Roman</vt:lpstr>
      <vt:lpstr>Wingdings</vt:lpstr>
      <vt:lpstr>Office Theme</vt:lpstr>
      <vt:lpstr>Ekonomski aspekti stečajnog postupka </vt:lpstr>
      <vt:lpstr>Ekonomski aspekti stečajnog postupka</vt:lpstr>
      <vt:lpstr>I podmodul – Finansijsko izvještavanje</vt:lpstr>
      <vt:lpstr>Zakonska i podzakonska regulativa finansijskog izvještavanja </vt:lpstr>
      <vt:lpstr>I podmodul – Finansijsko izvještavanje</vt:lpstr>
      <vt:lpstr>BILANS STANJA</vt:lpstr>
      <vt:lpstr>BILANS STANJA</vt:lpstr>
      <vt:lpstr>BILANS STANJA</vt:lpstr>
      <vt:lpstr>Struktura aktive bilansa stanja</vt:lpstr>
      <vt:lpstr>Struktura aktive bilansa stanja</vt:lpstr>
      <vt:lpstr>Struktura aktive bilansa stanja</vt:lpstr>
      <vt:lpstr>Struktura aktive bilansa stanja</vt:lpstr>
      <vt:lpstr>Struktura aktive bilansa stanja</vt:lpstr>
      <vt:lpstr>Struktura aktive bilansa stanja</vt:lpstr>
      <vt:lpstr>Struktura aktive bilansa stanja</vt:lpstr>
      <vt:lpstr>Struktura pasive bilansa stanja</vt:lpstr>
      <vt:lpstr>BILANS STANJA – NETO IMOVINA</vt:lpstr>
      <vt:lpstr>Struktura pasive bilansa stanja</vt:lpstr>
      <vt:lpstr>BILANS USPJEHA</vt:lpstr>
      <vt:lpstr>BILANS USPJEHA</vt:lpstr>
      <vt:lpstr>BILANS USPJEHA</vt:lpstr>
      <vt:lpstr>BILANS USPJEHA – Rezultat poslovnih aktivnosti</vt:lpstr>
      <vt:lpstr>BILANS USPJEHA – Rezultat finansijskih aktivnosti</vt:lpstr>
      <vt:lpstr>BILANS USPJEHA</vt:lpstr>
      <vt:lpstr>Bilans tokova gotovine</vt:lpstr>
      <vt:lpstr>Bilans tokova gotovine</vt:lpstr>
      <vt:lpstr>Bilans tokova gotovine</vt:lpstr>
      <vt:lpstr>Tokovi gotovine iz poslovnih aktivnosti</vt:lpstr>
      <vt:lpstr>Tokovi gotovine iz investicionih aktivnosti</vt:lpstr>
      <vt:lpstr>Tokovi gotovine iz aktivnosti finansiranja</vt:lpstr>
      <vt:lpstr>Bilans tokova gotovine</vt:lpstr>
      <vt:lpstr>Izvještaj o promjenama na kapitalu</vt:lpstr>
      <vt:lpstr>Izvještaj o promjenama na kapitalu</vt:lpstr>
      <vt:lpstr>Izvještaj o promjenama na kapitalu</vt:lpstr>
      <vt:lpstr>Izvještaj o promjenama na kapitalu</vt:lpstr>
      <vt:lpstr>Napomene uz finansijske izvještaje</vt:lpstr>
      <vt:lpstr>Stečajni bilansi</vt:lpstr>
      <vt:lpstr>Stečajni bilansi</vt:lpstr>
      <vt:lpstr>Stečajni bilansi</vt:lpstr>
      <vt:lpstr>Početni stečajni bilans</vt:lpstr>
      <vt:lpstr>Početni stečajni bilans</vt:lpstr>
      <vt:lpstr>Početni stečajni bilans</vt:lpstr>
      <vt:lpstr>Stečajna kvota</vt:lpstr>
      <vt:lpstr>Završni račun stečajnog dužnika</vt:lpstr>
      <vt:lpstr>Završni račun stečajnog dužnika</vt:lpstr>
      <vt:lpstr>Završni račun - PRILIVI</vt:lpstr>
      <vt:lpstr>Završni račun - ODLIVI</vt:lpstr>
      <vt:lpstr>Završni izvještaj</vt:lpstr>
      <vt:lpstr>HVALA NA PAŽNJI</vt:lpstr>
    </vt:vector>
  </TitlesOfParts>
  <Company>Visoko sudsko i tuzilacko vijece BiH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VSTV BiH</dc:title>
  <dc:creator>Pravosudje</dc:creator>
  <cp:lastModifiedBy>CEST RS</cp:lastModifiedBy>
  <cp:revision>119</cp:revision>
  <cp:lastPrinted>2021-06-16T16:53:25Z</cp:lastPrinted>
  <dcterms:created xsi:type="dcterms:W3CDTF">2014-03-26T15:05:20Z</dcterms:created>
  <dcterms:modified xsi:type="dcterms:W3CDTF">2022-02-24T08:04:37Z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d7d9a7a6-9b76-47f3-8afc-51043280b519</vt:lpwstr>
  </property>
  <property fmtid="{D5CDD505-2E9C-101B-9397-08002B2CF9AE}" pid="3" name="TITUSintf">
    <vt:lpwstr>&lt;p align="center"&gt;&amp;nbsp;&lt;/p&gt;;&lt;p align="center"&gt;&amp;nbsp;&lt;/p&gt;</vt:lpwstr>
  </property>
  <property fmtid="{D5CDD505-2E9C-101B-9397-08002B2CF9AE}" pid="4" name="Internal">
    <vt:lpwstr>TITUS_3</vt:lpwstr>
  </property>
</Properties>
</file>