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83" r:id="rId5"/>
    <p:sldId id="284" r:id="rId6"/>
    <p:sldId id="263" r:id="rId7"/>
    <p:sldId id="265" r:id="rId8"/>
    <p:sldId id="269" r:id="rId9"/>
    <p:sldId id="270" r:id="rId10"/>
    <p:sldId id="271" r:id="rId11"/>
    <p:sldId id="272" r:id="rId12"/>
    <p:sldId id="268" r:id="rId13"/>
    <p:sldId id="323" r:id="rId14"/>
    <p:sldId id="293" r:id="rId15"/>
    <p:sldId id="294" r:id="rId16"/>
    <p:sldId id="295" r:id="rId17"/>
    <p:sldId id="296" r:id="rId18"/>
    <p:sldId id="297" r:id="rId19"/>
    <p:sldId id="320" r:id="rId20"/>
    <p:sldId id="322" r:id="rId21"/>
    <p:sldId id="298" r:id="rId22"/>
    <p:sldId id="299" r:id="rId23"/>
    <p:sldId id="300" r:id="rId24"/>
    <p:sldId id="303" r:id="rId25"/>
    <p:sldId id="302" r:id="rId26"/>
    <p:sldId id="311" r:id="rId27"/>
    <p:sldId id="304" r:id="rId28"/>
    <p:sldId id="305" r:id="rId29"/>
    <p:sldId id="306" r:id="rId30"/>
    <p:sldId id="317" r:id="rId31"/>
    <p:sldId id="30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82a60b1-ea28-4c55-b2c5-bb0ebf3db0b9}">
          <p14:sldIdLst>
            <p14:sldId id="256"/>
            <p14:sldId id="283"/>
            <p14:sldId id="284"/>
            <p14:sldId id="263"/>
            <p14:sldId id="265"/>
            <p14:sldId id="295"/>
            <p14:sldId id="298"/>
            <p14:sldId id="300"/>
            <p14:sldId id="272"/>
            <p14:sldId id="269"/>
            <p14:sldId id="268"/>
            <p14:sldId id="323"/>
            <p14:sldId id="320"/>
            <p14:sldId id="322"/>
            <p14:sldId id="297"/>
            <p14:sldId id="294"/>
            <p14:sldId id="293"/>
            <p14:sldId id="271"/>
            <p14:sldId id="270"/>
            <p14:sldId id="296"/>
            <p14:sldId id="299"/>
          </p14:sldIdLst>
        </p14:section>
        <p14:section name="Untitled Section" id="{d6a1167c-fe22-45e7-8c0b-6761dbf5da10}">
          <p14:sldIdLst>
            <p14:sldId id="303"/>
            <p14:sldId id="302"/>
            <p14:sldId id="311"/>
            <p14:sldId id="304"/>
            <p14:sldId id="305"/>
            <p14:sldId id="306"/>
            <p14:sldId id="317"/>
            <p14:sldId id="30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4" d="100"/>
          <a:sy n="64" d="100"/>
        </p:scale>
        <p:origin x="-1336" y="-340"/>
      </p:cViewPr>
      <p:guideLst>
        <p:guide orient="horz" pos="2160"/>
        <p:guide pos="2799"/>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D2BE3A-C329-45D0-ACC4-80350A45F9F5}" type="datetimeFigureOut">
              <a:rPr lang="en-US" smtClean="0"/>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039DDA-C9AA-4038-AFAE-4D5B22DE0DC0}"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039DDA-C9AA-4038-AFAE-4D5B22DE0DC0}" type="slidenum">
              <a:rPr lang="en-US" smtClean="0"/>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039DDA-C9AA-4038-AFAE-4D5B22DE0DC0}" type="slidenum">
              <a:rPr lang="en-US" smtClean="0"/>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039DDA-C9AA-4038-AFAE-4D5B22DE0DC0}" type="slidenum">
              <a:rPr lang="en-US" smtClean="0"/>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039DDA-C9AA-4038-AFAE-4D5B22DE0DC0}" type="slidenum">
              <a:rPr lang="en-US" smtClean="0"/>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039DDA-C9AA-4038-AFAE-4D5B22DE0DC0}" type="slidenum">
              <a:rPr lang="en-US" smtClean="0"/>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039DDA-C9AA-4038-AFAE-4D5B22DE0DC0}" type="slidenum">
              <a:rPr lang="en-US" smtClean="0"/>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039DDA-C9AA-4038-AFAE-4D5B22DE0DC0}" type="slidenum">
              <a:rPr lang="en-US" smtClean="0"/>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039DDA-C9AA-4038-AFAE-4D5B22DE0DC0}" type="slidenum">
              <a:rPr lang="en-US" smtClean="0"/>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039DDA-C9AA-4038-AFAE-4D5B22DE0DC0}" type="slidenum">
              <a:rPr lang="en-US" smtClean="0"/>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039DDA-C9AA-4038-AFAE-4D5B22DE0DC0}" type="slidenum">
              <a:rPr lang="en-US" smtClean="0"/>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039DDA-C9AA-4038-AFAE-4D5B22DE0DC0}"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039DDA-C9AA-4038-AFAE-4D5B22DE0DC0}" type="slidenum">
              <a:rPr lang="en-US" smtClean="0"/>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039DDA-C9AA-4038-AFAE-4D5B22DE0DC0}" type="slidenum">
              <a:rPr lang="en-US" smtClean="0"/>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039DDA-C9AA-4038-AFAE-4D5B22DE0DC0}" type="slidenum">
              <a:rPr lang="en-US" smtClean="0"/>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039DDA-C9AA-4038-AFAE-4D5B22DE0DC0}" type="slidenum">
              <a:rPr lang="en-US" smtClean="0"/>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039DDA-C9AA-4038-AFAE-4D5B22DE0DC0}" type="slidenum">
              <a:rPr lang="en-US" smtClean="0"/>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039DDA-C9AA-4038-AFAE-4D5B22DE0DC0}" type="slidenum">
              <a:rPr lang="en-US" smtClean="0"/>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039DDA-C9AA-4038-AFAE-4D5B22DE0DC0}" type="slidenum">
              <a:rPr lang="en-US" smtClean="0"/>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039DDA-C9AA-4038-AFAE-4D5B22DE0DC0}" type="slidenum">
              <a:rPr lang="en-US" smtClean="0"/>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039DDA-C9AA-4038-AFAE-4D5B22DE0DC0}" type="slidenum">
              <a:rPr lang="en-US" smtClean="0"/>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039DDA-C9AA-4038-AFAE-4D5B22DE0DC0}" type="slidenum">
              <a:rPr lang="en-US" smtClean="0"/>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039DDA-C9AA-4038-AFAE-4D5B22DE0DC0}" type="slidenum">
              <a:rPr lang="en-US" smtClean="0"/>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039DDA-C9AA-4038-AFAE-4D5B22DE0DC0}" type="slidenum">
              <a:rPr lang="en-US" smtClean="0"/>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039DDA-C9AA-4038-AFAE-4D5B22DE0DC0}" type="slidenum">
              <a:rPr lang="en-US" smtClean="0"/>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039DDA-C9AA-4038-AFAE-4D5B22DE0DC0}" type="slidenum">
              <a:rPr lang="en-US" smtClean="0"/>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039DDA-C9AA-4038-AFAE-4D5B22DE0DC0}" type="slidenum">
              <a:rPr lang="en-US" smtClean="0"/>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039DDA-C9AA-4038-AFAE-4D5B22DE0DC0}" type="slidenum">
              <a:rPr lang="en-US" smtClean="0"/>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039DDA-C9AA-4038-AFAE-4D5B22DE0DC0}" type="slidenum">
              <a:rPr lang="en-US" smtClean="0"/>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039DDA-C9AA-4038-AFAE-4D5B22DE0DC0}"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6BB5B60-56F6-4FC1-98B4-99283A2CC267}" type="datetimeFigureOut">
              <a:rPr lang="en-US" smtClean="0"/>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F247092-39C6-4D7D-B93B-3A244648B44A}" type="slidenum">
              <a:rPr lang="en-US" smtClean="0"/>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BB5B60-56F6-4FC1-98B4-99283A2CC26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47092-39C6-4D7D-B93B-3A244648B44A}"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BB5B60-56F6-4FC1-98B4-99283A2CC26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47092-39C6-4D7D-B93B-3A244648B44A}"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BB5B60-56F6-4FC1-98B4-99283A2CC26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47092-39C6-4D7D-B93B-3A244648B44A}"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endParaRPr kumimoji="0" lang="en-US" smtClean="0"/>
          </a:p>
        </p:txBody>
      </p:sp>
      <p:sp>
        <p:nvSpPr>
          <p:cNvPr id="4" name="Date Placeholder 3"/>
          <p:cNvSpPr>
            <a:spLocks noGrp="1"/>
          </p:cNvSpPr>
          <p:nvPr>
            <p:ph type="dt" sz="half" idx="10"/>
          </p:nvPr>
        </p:nvSpPr>
        <p:spPr/>
        <p:txBody>
          <a:bodyPr/>
          <a:lstStyle/>
          <a:p>
            <a:fld id="{56BB5B60-56F6-4FC1-98B4-99283A2CC26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47092-39C6-4D7D-B93B-3A244648B44A}" type="slidenum">
              <a:rPr lang="en-US" smtClean="0"/>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BB5B60-56F6-4FC1-98B4-99283A2CC26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47092-39C6-4D7D-B93B-3A244648B44A}"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6BB5B60-56F6-4FC1-98B4-99283A2CC26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247092-39C6-4D7D-B93B-3A244648B44A}"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BB5B60-56F6-4FC1-98B4-99283A2CC26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247092-39C6-4D7D-B93B-3A244648B44A}"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BB5B60-56F6-4FC1-98B4-99283A2CC26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247092-39C6-4D7D-B93B-3A244648B44A}"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endParaRPr kumimoji="0" lang="en-US" smtClean="0"/>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BB5B60-56F6-4FC1-98B4-99283A2CC26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47092-39C6-4D7D-B93B-3A244648B44A}"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endParaRPr kumimoji="0" lang="en-US" smtClean="0"/>
          </a:p>
        </p:txBody>
      </p:sp>
      <p:sp>
        <p:nvSpPr>
          <p:cNvPr id="5" name="Date Placeholder 4"/>
          <p:cNvSpPr>
            <a:spLocks noGrp="1"/>
          </p:cNvSpPr>
          <p:nvPr>
            <p:ph type="dt" sz="half" idx="10"/>
          </p:nvPr>
        </p:nvSpPr>
        <p:spPr/>
        <p:txBody>
          <a:bodyPr/>
          <a:lstStyle/>
          <a:p>
            <a:fld id="{56BB5B60-56F6-4FC1-98B4-99283A2CC26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F247092-39C6-4D7D-B93B-3A244648B44A}" type="slidenum">
              <a:rPr lang="en-US" smtClean="0"/>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endParaRPr kumimoji="0" lang="en-US" smtClean="0"/>
          </a:p>
          <a:p>
            <a:pPr lvl="1" eaLnBrk="1" latinLnBrk="0" hangingPunct="1"/>
            <a:r>
              <a:rPr kumimoji="0" lang="en-US" smtClean="0"/>
              <a:t>Second level</a:t>
            </a:r>
            <a:endParaRPr kumimoji="0" lang="en-US" smtClean="0"/>
          </a:p>
          <a:p>
            <a:pPr lvl="2" eaLnBrk="1" latinLnBrk="0" hangingPunct="1"/>
            <a:r>
              <a:rPr kumimoji="0" lang="en-US" smtClean="0"/>
              <a:t>Third level</a:t>
            </a:r>
            <a:endParaRPr kumimoji="0" lang="en-US" smtClean="0"/>
          </a:p>
          <a:p>
            <a:pPr lvl="3" eaLnBrk="1" latinLnBrk="0" hangingPunct="1"/>
            <a:r>
              <a:rPr kumimoji="0" lang="en-US" smtClean="0"/>
              <a:t>Fourth level</a:t>
            </a:r>
            <a:endParaRPr kumimoji="0" lang="en-US" smtClean="0"/>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6BB5B60-56F6-4FC1-98B4-99283A2CC267}" type="datetimeFigureOut">
              <a:rPr lang="en-US" smtClean="0"/>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F247092-39C6-4D7D-B93B-3A244648B44A}" type="slidenum">
              <a:rPr lang="en-US" smtClean="0"/>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panose="05020102010507070707"/>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panose="05020102010507070707"/>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panose="05020102010507070707"/>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panose="05020102010507070707"/>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panose="05020102010507070707"/>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285992"/>
            <a:ext cx="8286808" cy="1285884"/>
          </a:xfrm>
        </p:spPr>
        <p:txBody>
          <a:bodyPr>
            <a:normAutofit fontScale="90000"/>
          </a:bodyPr>
          <a:lstStyle/>
          <a:p>
            <a:pPr algn="ctr"/>
            <a:br>
              <a:rPr lang="sr-Latn-BA" dirty="0" smtClean="0"/>
            </a:br>
            <a:r>
              <a:rPr lang="sr-Latn-BA" dirty="0" smtClean="0">
                <a:solidFill>
                  <a:srgbClr val="FFFF00"/>
                </a:solidFill>
              </a:rPr>
              <a:t>GOVOR MRŽNJE</a:t>
            </a:r>
            <a:br>
              <a:rPr lang="sr-Latn-BA" dirty="0" smtClean="0">
                <a:solidFill>
                  <a:srgbClr val="FFFF00"/>
                </a:solidFill>
              </a:rPr>
            </a:br>
            <a:br>
              <a:rPr lang="sr-Latn-BA" dirty="0" smtClean="0">
                <a:solidFill>
                  <a:schemeClr val="tx1"/>
                </a:solidFill>
              </a:rPr>
            </a:br>
            <a:r>
              <a:rPr lang="en-GB" altLang="vi-VN" sz="2800" dirty="0" smtClean="0">
                <a:solidFill>
                  <a:schemeClr val="tx1"/>
                </a:solidFill>
              </a:rPr>
              <a:t>Međunarodni pravni okvir za suzbijanje govora mržnje</a:t>
            </a:r>
            <a:r>
              <a:rPr lang="sr-Latn-BA" altLang="en-GB" sz="2800" dirty="0" smtClean="0">
                <a:solidFill>
                  <a:schemeClr val="tx1"/>
                </a:solidFill>
              </a:rPr>
              <a:t>.</a:t>
            </a:r>
            <a:br>
              <a:rPr lang="en-GB" altLang="vi-VN" sz="2800" dirty="0" smtClean="0">
                <a:solidFill>
                  <a:schemeClr val="tx1"/>
                </a:solidFill>
              </a:rPr>
            </a:br>
            <a:r>
              <a:rPr lang="en-GB" altLang="vi-VN" sz="2800" dirty="0" smtClean="0">
                <a:solidFill>
                  <a:schemeClr val="tx1"/>
                </a:solidFill>
              </a:rPr>
              <a:t>D</a:t>
            </a:r>
            <a:r>
              <a:rPr lang="vi-VN" sz="2800" dirty="0" smtClean="0">
                <a:solidFill>
                  <a:schemeClr val="tx1"/>
                </a:solidFill>
              </a:rPr>
              <a:t>omaći zakonodavni okvir i usklađenost pravne</a:t>
            </a:r>
            <a:br>
              <a:rPr lang="sr-Latn-BA" sz="2800" dirty="0" smtClean="0">
                <a:solidFill>
                  <a:schemeClr val="tx1"/>
                </a:solidFill>
              </a:rPr>
            </a:br>
            <a:r>
              <a:rPr lang="vi-VN" sz="2800" dirty="0" smtClean="0">
                <a:solidFill>
                  <a:schemeClr val="tx1"/>
                </a:solidFill>
              </a:rPr>
              <a:t>regulative u BiH sa međunarodnim standardima</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285992"/>
            <a:ext cx="8286808" cy="1285884"/>
          </a:xfrm>
        </p:spPr>
        <p:txBody>
          <a:bodyPr>
            <a:normAutofit fontScale="90000"/>
          </a:bodyPr>
          <a:lstStyle/>
          <a:p>
            <a:pPr algn="ctr"/>
            <a:br>
              <a:rPr lang="sr-Latn-BA" dirty="0" smtClean="0"/>
            </a:br>
            <a:endParaRPr lang="en-US" sz="2800" dirty="0">
              <a:solidFill>
                <a:schemeClr val="tx1"/>
              </a:solidFill>
            </a:endParaRPr>
          </a:p>
        </p:txBody>
      </p:sp>
      <p:sp>
        <p:nvSpPr>
          <p:cNvPr id="100" name="Text Box 99"/>
          <p:cNvSpPr txBox="1"/>
          <p:nvPr/>
        </p:nvSpPr>
        <p:spPr>
          <a:xfrm>
            <a:off x="224790" y="339725"/>
            <a:ext cx="8725535" cy="6216015"/>
          </a:xfrm>
          <a:prstGeom prst="rect">
            <a:avLst/>
          </a:prstGeom>
          <a:noFill/>
          <a:ln w="9525">
            <a:noFill/>
          </a:ln>
        </p:spPr>
        <p:txBody>
          <a:bodyPr wrap="square">
            <a:spAutoFit/>
          </a:bodyPr>
          <a:p>
            <a:pPr indent="0"/>
            <a:r>
              <a:rPr lang="sr-Latn-BA" altLang="en-US" b="0">
                <a:latin typeface="Times New Roman" panose="02020603050405020304" charset="0"/>
                <a:cs typeface="Calibri" panose="020F0502020204030204" charset="0"/>
              </a:rPr>
              <a:t>				VIJEĆE EVROPE</a:t>
            </a:r>
            <a:endParaRPr lang="en-US" b="0">
              <a:latin typeface="Times New Roman" panose="02020603050405020304" charset="0"/>
              <a:cs typeface="Calibri" panose="020F0502020204030204" charset="0"/>
            </a:endParaRPr>
          </a:p>
          <a:p>
            <a:pPr indent="0" algn="just"/>
            <a:r>
              <a:rPr lang="en-US" sz="2200" b="0">
                <a:solidFill>
                  <a:srgbClr val="FFFF00"/>
                </a:solidFill>
                <a:latin typeface="Times New Roman" panose="02020603050405020304" charset="0"/>
                <a:cs typeface="Calibri" panose="020F0502020204030204" charset="0"/>
              </a:rPr>
              <a:t>Evropska konvencija o zaštiti ljudskih prava i osnovnih sloboda.</a:t>
            </a:r>
            <a:endParaRPr lang="en-US" sz="2200" b="0">
              <a:latin typeface="Times New Roman" panose="02020603050405020304" charset="0"/>
              <a:cs typeface="Calibri" panose="020F0502020204030204" charset="0"/>
            </a:endParaRPr>
          </a:p>
          <a:p>
            <a:pPr indent="0" algn="just"/>
            <a:r>
              <a:rPr lang="en-US" b="0">
                <a:latin typeface="Times New Roman" panose="02020603050405020304" charset="0"/>
                <a:cs typeface="Calibri" panose="020F0502020204030204" charset="0"/>
              </a:rPr>
              <a:t> </a:t>
            </a:r>
            <a:endParaRPr lang="en-US" b="0">
              <a:latin typeface="Times New Roman" panose="02020603050405020304" charset="0"/>
              <a:cs typeface="Calibri" panose="020F0502020204030204" charset="0"/>
            </a:endParaRPr>
          </a:p>
          <a:p>
            <a:pPr indent="0" algn="just"/>
            <a:r>
              <a:rPr lang="en-US" sz="2000" b="0">
                <a:latin typeface="Times New Roman" panose="02020603050405020304" charset="0"/>
                <a:cs typeface="Calibri" panose="020F0502020204030204" charset="0"/>
              </a:rPr>
              <a:t>Ovom Konvencijom Vijeća Evrope zagarant</a:t>
            </a:r>
            <a:r>
              <a:rPr lang="sr-Latn-BA" altLang="en-US" sz="2000" b="0">
                <a:latin typeface="Times New Roman" panose="02020603050405020304" charset="0"/>
                <a:cs typeface="Calibri" panose="020F0502020204030204" charset="0"/>
              </a:rPr>
              <a:t>ovana </a:t>
            </a:r>
            <a:r>
              <a:rPr lang="en-US" sz="2000" b="0">
                <a:latin typeface="Times New Roman" panose="02020603050405020304" charset="0"/>
                <a:cs typeface="Calibri" panose="020F0502020204030204" charset="0"/>
              </a:rPr>
              <a:t>je sloboda govora, kao osnovno ljudsko pravo</a:t>
            </a:r>
            <a:r>
              <a:rPr lang="sr-Latn-BA" altLang="en-US" sz="2000" b="0">
                <a:latin typeface="Times New Roman" panose="02020603050405020304" charset="0"/>
                <a:cs typeface="Calibri" panose="020F0502020204030204" charset="0"/>
              </a:rPr>
              <a:t>,</a:t>
            </a:r>
            <a:r>
              <a:rPr lang="en-US" sz="2000" b="0">
                <a:latin typeface="Times New Roman" panose="02020603050405020304" charset="0"/>
                <a:cs typeface="Calibri" panose="020F0502020204030204" charset="0"/>
              </a:rPr>
              <a:t>  ali konvencija uspostavlja i njegove granice.</a:t>
            </a:r>
            <a:endParaRPr lang="en-US" sz="2000" b="0">
              <a:latin typeface="Times New Roman" panose="02020603050405020304" charset="0"/>
              <a:cs typeface="Calibri" panose="020F0502020204030204" charset="0"/>
            </a:endParaRPr>
          </a:p>
          <a:p>
            <a:pPr indent="0" algn="just"/>
            <a:endParaRPr lang="en-US" sz="2000" b="0">
              <a:latin typeface="Times New Roman" panose="02020603050405020304" charset="0"/>
              <a:cs typeface="Calibri" panose="020F0502020204030204" charset="0"/>
            </a:endParaRPr>
          </a:p>
          <a:p>
            <a:pPr indent="0" algn="just"/>
            <a:r>
              <a:rPr lang="sr-Latn-BA" altLang="en-US" sz="2000" b="0">
                <a:latin typeface="Times New Roman" panose="02020603050405020304" charset="0"/>
                <a:cs typeface="Calibri" panose="020F0502020204030204" charset="0"/>
              </a:rPr>
              <a:t>		</a:t>
            </a:r>
            <a:r>
              <a:rPr lang="en-US" sz="2000" b="0">
                <a:solidFill>
                  <a:srgbClr val="FFFF00"/>
                </a:solidFill>
                <a:latin typeface="Times New Roman" panose="02020603050405020304" charset="0"/>
                <a:cs typeface="Calibri" panose="020F0502020204030204" charset="0"/>
              </a:rPr>
              <a:t>Član 10 Konvencije propisuje sljedeće:</a:t>
            </a:r>
            <a:endParaRPr lang="en-US" sz="2000" b="0">
              <a:solidFill>
                <a:srgbClr val="FFFF00"/>
              </a:solidFill>
              <a:latin typeface="Times New Roman" panose="02020603050405020304" charset="0"/>
              <a:cs typeface="Calibri" panose="020F0502020204030204" charset="0"/>
            </a:endParaRPr>
          </a:p>
          <a:p>
            <a:pPr indent="0" algn="just"/>
            <a:r>
              <a:rPr lang="en-US" sz="2000" b="0">
                <a:latin typeface="Times New Roman" panose="02020603050405020304" charset="0"/>
                <a:cs typeface="Calibri" panose="020F0502020204030204" charset="0"/>
              </a:rPr>
              <a:t>„1. Svako ima pravo na slobodu izražavanja. Ovo pravo uključuje slobodu mišljenja i slobodu primanja i prenošenja informacija i ideja  bez miješanja javne vlasti i bez obzira na granice. Ovaj član ne sprečava države da zahtijevaju dozvole za rad od radio, televizijskih i filmskih kompanijas.“Drugi stav ovog člana utvrđuje granice koje Konvencija uspostavlja u pogledu slobode govora:„2. ostvarivanje ovih sloboda budući da uključuje obaveze i odgovornosti može biti podvrgnuto formalnostima, uvjetima, ograničenjima ili kaznama propisanim zakonom, koji su u demokratskom društvu nužni radi interesa državne sigurnosti, teritorijalne cjelovitosti ili javnog reda i mira, radi sprječavanja nereda ili zločina, radi zaštite zdravlja ili morala, radi zaštite ugleda ili prava drugih, radi sprječavanja odavanja povjerljivih informacija ili radi očuvanja autoriteta i nepristrasnosti sudstva.“</a:t>
            </a:r>
            <a:endParaRPr lang="en-US" sz="20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0644" y="2360287"/>
            <a:ext cx="8286808" cy="1285884"/>
          </a:xfrm>
        </p:spPr>
        <p:txBody>
          <a:bodyPr>
            <a:normAutofit fontScale="90000"/>
          </a:bodyPr>
          <a:lstStyle/>
          <a:p>
            <a:pPr algn="ctr"/>
            <a:br>
              <a:rPr lang="sr-Latn-BA" dirty="0" smtClean="0"/>
            </a:br>
            <a:endParaRPr lang="en-US" sz="2800" dirty="0">
              <a:solidFill>
                <a:schemeClr val="tx1"/>
              </a:solidFill>
            </a:endParaRPr>
          </a:p>
        </p:txBody>
      </p:sp>
      <p:sp>
        <p:nvSpPr>
          <p:cNvPr id="3" name="Text Box 2"/>
          <p:cNvSpPr txBox="1"/>
          <p:nvPr/>
        </p:nvSpPr>
        <p:spPr>
          <a:xfrm>
            <a:off x="231775" y="411480"/>
            <a:ext cx="8681085" cy="1383665"/>
          </a:xfrm>
          <a:prstGeom prst="rect">
            <a:avLst/>
          </a:prstGeom>
          <a:noFill/>
        </p:spPr>
        <p:txBody>
          <a:bodyPr wrap="square" rtlCol="0" anchor="t">
            <a:spAutoFit/>
          </a:bodyPr>
          <a:p>
            <a:pPr marL="114300" lvl="0" indent="0" algn="just">
              <a:buNone/>
            </a:pPr>
            <a:r>
              <a:rPr lang="sr-Latn-BA" dirty="0">
                <a:solidFill>
                  <a:schemeClr val="tx1"/>
                </a:solidFill>
                <a:latin typeface="Times New Roman" panose="02020603050405020304" charset="0"/>
                <a:cs typeface="Times New Roman" panose="02020603050405020304" charset="0"/>
                <a:sym typeface="+mn-ea"/>
              </a:rPr>
              <a:t>         </a:t>
            </a:r>
            <a:r>
              <a:rPr lang="en-US" sz="2800" dirty="0" err="1" smtClean="0">
                <a:solidFill>
                  <a:srgbClr val="FFFF00"/>
                </a:solidFill>
                <a:latin typeface="Times New Roman" panose="02020603050405020304" charset="0"/>
                <a:cs typeface="Times New Roman" panose="02020603050405020304" charset="0"/>
                <a:sym typeface="+mn-ea"/>
              </a:rPr>
              <a:t>Konvencija</a:t>
            </a:r>
            <a:r>
              <a:rPr lang="en-US" sz="2800" dirty="0" smtClean="0">
                <a:solidFill>
                  <a:srgbClr val="FFFF00"/>
                </a:solidFill>
                <a:latin typeface="Times New Roman" panose="02020603050405020304" charset="0"/>
                <a:cs typeface="Times New Roman" panose="02020603050405020304" charset="0"/>
                <a:sym typeface="+mn-ea"/>
              </a:rPr>
              <a:t> </a:t>
            </a:r>
            <a:r>
              <a:rPr lang="en-US" sz="2800" dirty="0">
                <a:solidFill>
                  <a:srgbClr val="FFFF00"/>
                </a:solidFill>
                <a:latin typeface="Times New Roman" panose="02020603050405020304" charset="0"/>
                <a:cs typeface="Times New Roman" panose="02020603050405020304" charset="0"/>
                <a:sym typeface="+mn-ea"/>
              </a:rPr>
              <a:t>o </a:t>
            </a:r>
            <a:r>
              <a:rPr lang="sr-Latn-BA" sz="2800" dirty="0" smtClean="0">
                <a:solidFill>
                  <a:srgbClr val="FFFF00"/>
                </a:solidFill>
                <a:latin typeface="Times New Roman" panose="02020603050405020304" charset="0"/>
                <a:cs typeface="Times New Roman" panose="02020603050405020304" charset="0"/>
                <a:sym typeface="+mn-ea"/>
              </a:rPr>
              <a:t>ukidanju</a:t>
            </a:r>
            <a:r>
              <a:rPr lang="en-US" sz="2800" dirty="0" smtClean="0">
                <a:solidFill>
                  <a:srgbClr val="FFFF00"/>
                </a:solidFill>
                <a:latin typeface="Times New Roman" panose="02020603050405020304" charset="0"/>
                <a:cs typeface="Times New Roman" panose="02020603050405020304" charset="0"/>
                <a:sym typeface="+mn-ea"/>
              </a:rPr>
              <a:t> </a:t>
            </a:r>
            <a:r>
              <a:rPr lang="en-US" sz="2800" dirty="0" err="1">
                <a:solidFill>
                  <a:srgbClr val="FFFF00"/>
                </a:solidFill>
                <a:latin typeface="Times New Roman" panose="02020603050405020304" charset="0"/>
                <a:cs typeface="Times New Roman" panose="02020603050405020304" charset="0"/>
                <a:sym typeface="+mn-ea"/>
              </a:rPr>
              <a:t>svih</a:t>
            </a:r>
            <a:r>
              <a:rPr lang="en-US" sz="2800" dirty="0">
                <a:solidFill>
                  <a:srgbClr val="FFFF00"/>
                </a:solidFill>
                <a:latin typeface="Times New Roman" panose="02020603050405020304" charset="0"/>
                <a:cs typeface="Times New Roman" panose="02020603050405020304" charset="0"/>
                <a:sym typeface="+mn-ea"/>
              </a:rPr>
              <a:t> </a:t>
            </a:r>
            <a:r>
              <a:rPr lang="en-US" sz="2800" dirty="0" err="1">
                <a:solidFill>
                  <a:srgbClr val="FFFF00"/>
                </a:solidFill>
                <a:latin typeface="Times New Roman" panose="02020603050405020304" charset="0"/>
                <a:cs typeface="Times New Roman" panose="02020603050405020304" charset="0"/>
                <a:sym typeface="+mn-ea"/>
              </a:rPr>
              <a:t>oblika</a:t>
            </a:r>
            <a:r>
              <a:rPr lang="en-US" sz="2800" dirty="0">
                <a:solidFill>
                  <a:srgbClr val="FFFF00"/>
                </a:solidFill>
                <a:latin typeface="Times New Roman" panose="02020603050405020304" charset="0"/>
                <a:cs typeface="Times New Roman" panose="02020603050405020304" charset="0"/>
                <a:sym typeface="+mn-ea"/>
              </a:rPr>
              <a:t> </a:t>
            </a:r>
            <a:r>
              <a:rPr lang="en-US" sz="2800" dirty="0" err="1">
                <a:solidFill>
                  <a:srgbClr val="FFFF00"/>
                </a:solidFill>
                <a:latin typeface="Times New Roman" panose="02020603050405020304" charset="0"/>
                <a:cs typeface="Times New Roman" panose="02020603050405020304" charset="0"/>
                <a:sym typeface="+mn-ea"/>
              </a:rPr>
              <a:t>diskriminacije</a:t>
            </a:r>
            <a:r>
              <a:rPr lang="en-US" sz="2800" dirty="0">
                <a:solidFill>
                  <a:srgbClr val="FFFF00"/>
                </a:solidFill>
                <a:latin typeface="Times New Roman" panose="02020603050405020304" charset="0"/>
                <a:cs typeface="Times New Roman" panose="02020603050405020304" charset="0"/>
                <a:sym typeface="+mn-ea"/>
              </a:rPr>
              <a:t> </a:t>
            </a:r>
            <a:r>
              <a:rPr lang="en-US" sz="2800" dirty="0" err="1" smtClean="0">
                <a:solidFill>
                  <a:srgbClr val="FFFF00"/>
                </a:solidFill>
                <a:latin typeface="Times New Roman" panose="02020603050405020304" charset="0"/>
                <a:cs typeface="Times New Roman" panose="02020603050405020304" charset="0"/>
                <a:sym typeface="+mn-ea"/>
              </a:rPr>
              <a:t>nad</a:t>
            </a:r>
            <a:r>
              <a:rPr lang="sr-Latn-BA" sz="2800" dirty="0">
                <a:solidFill>
                  <a:srgbClr val="FFFF00"/>
                </a:solidFill>
                <a:latin typeface="Times New Roman" panose="02020603050405020304" charset="0"/>
                <a:cs typeface="Times New Roman" panose="02020603050405020304" charset="0"/>
                <a:sym typeface="+mn-ea"/>
              </a:rPr>
              <a:t> </a:t>
            </a:r>
            <a:r>
              <a:rPr lang="en-US" sz="2800" dirty="0" err="1" smtClean="0">
                <a:solidFill>
                  <a:srgbClr val="FFFF00"/>
                </a:solidFill>
                <a:latin typeface="Times New Roman" panose="02020603050405020304" charset="0"/>
                <a:cs typeface="Times New Roman" panose="02020603050405020304" charset="0"/>
                <a:sym typeface="+mn-ea"/>
              </a:rPr>
              <a:t>ženama</a:t>
            </a:r>
            <a:r>
              <a:rPr lang="en-US" sz="2800" dirty="0" smtClean="0">
                <a:solidFill>
                  <a:srgbClr val="FFFF00"/>
                </a:solidFill>
                <a:latin typeface="Times New Roman" panose="02020603050405020304" charset="0"/>
                <a:cs typeface="Times New Roman" panose="02020603050405020304" charset="0"/>
                <a:sym typeface="+mn-ea"/>
              </a:rPr>
              <a:t> </a:t>
            </a:r>
            <a:r>
              <a:rPr lang="sr-Latn-BA" sz="2800" dirty="0" smtClean="0">
                <a:solidFill>
                  <a:srgbClr val="FFFF00"/>
                </a:solidFill>
                <a:latin typeface="Times New Roman" panose="02020603050405020304" charset="0"/>
                <a:cs typeface="Times New Roman" panose="02020603050405020304" charset="0"/>
                <a:sym typeface="+mn-ea"/>
              </a:rPr>
              <a:t>(</a:t>
            </a:r>
            <a:r>
              <a:rPr lang="en-US" sz="2800" dirty="0" smtClean="0">
                <a:solidFill>
                  <a:srgbClr val="FFFF00"/>
                </a:solidFill>
                <a:latin typeface="Times New Roman" panose="02020603050405020304" charset="0"/>
                <a:cs typeface="Times New Roman" panose="02020603050405020304" charset="0"/>
                <a:sym typeface="+mn-ea"/>
              </a:rPr>
              <a:t>1979</a:t>
            </a:r>
            <a:r>
              <a:rPr lang="sr-Latn-BA" sz="2800" dirty="0" smtClean="0">
                <a:solidFill>
                  <a:srgbClr val="FFFF00"/>
                </a:solidFill>
                <a:latin typeface="Times New Roman" panose="02020603050405020304" charset="0"/>
                <a:cs typeface="Times New Roman" panose="02020603050405020304" charset="0"/>
                <a:sym typeface="+mn-ea"/>
              </a:rPr>
              <a:t>)</a:t>
            </a:r>
            <a:endParaRPr lang="sr-Latn-BA" sz="2800" dirty="0">
              <a:solidFill>
                <a:srgbClr val="FFFF00"/>
              </a:solidFill>
              <a:latin typeface="Times New Roman" panose="02020603050405020304" charset="0"/>
              <a:cs typeface="Times New Roman" panose="02020603050405020304" charset="0"/>
            </a:endParaRPr>
          </a:p>
          <a:p>
            <a:pPr marL="114300" lvl="0" indent="0" algn="just">
              <a:buNone/>
            </a:pPr>
            <a:r>
              <a:rPr lang="sr-Latn-BA" sz="2800" dirty="0">
                <a:solidFill>
                  <a:srgbClr val="FFFF00"/>
                </a:solidFill>
                <a:latin typeface="Times New Roman" panose="02020603050405020304" charset="0"/>
                <a:cs typeface="Times New Roman" panose="02020603050405020304" charset="0"/>
                <a:sym typeface="+mn-ea"/>
              </a:rPr>
              <a:t>                         </a:t>
            </a:r>
            <a:endParaRPr lang="sr-Latn-BA" sz="2800" dirty="0">
              <a:solidFill>
                <a:srgbClr val="FFFF00"/>
              </a:solidFill>
              <a:latin typeface="Times New Roman" panose="02020603050405020304" charset="0"/>
              <a:cs typeface="Times New Roman" panose="02020603050405020304" charset="0"/>
              <a:sym typeface="+mn-ea"/>
            </a:endParaRPr>
          </a:p>
        </p:txBody>
      </p:sp>
      <p:sp>
        <p:nvSpPr>
          <p:cNvPr id="4" name="Text Box 3"/>
          <p:cNvSpPr txBox="1"/>
          <p:nvPr/>
        </p:nvSpPr>
        <p:spPr>
          <a:xfrm>
            <a:off x="394970" y="1475105"/>
            <a:ext cx="8355330" cy="4523105"/>
          </a:xfrm>
          <a:prstGeom prst="rect">
            <a:avLst/>
          </a:prstGeom>
          <a:noFill/>
        </p:spPr>
        <p:txBody>
          <a:bodyPr wrap="square" rtlCol="0" anchor="t">
            <a:spAutoFit/>
          </a:bodyPr>
          <a:p>
            <a:pPr algn="just"/>
            <a:r>
              <a:rPr lang="sr-Latn-BA" sz="2400" dirty="0" smtClean="0">
                <a:solidFill>
                  <a:schemeClr val="tx1"/>
                </a:solidFill>
                <a:latin typeface="Times New Roman" panose="02020603050405020304" charset="0"/>
                <a:cs typeface="Times New Roman" panose="02020603050405020304" charset="0"/>
                <a:sym typeface="+mn-ea"/>
              </a:rPr>
              <a:t>Dodatnim sporazumima o ljudskim pravima koji će se primjenjivati u Bosni i Hercegovini u Aneksu I Ustava BiH navedeno je da je Konvencija s</a:t>
            </a:r>
            <a:r>
              <a:rPr lang="en-US" sz="2400" dirty="0" err="1" smtClean="0">
                <a:solidFill>
                  <a:schemeClr val="tx1"/>
                </a:solidFill>
                <a:latin typeface="Times New Roman" panose="02020603050405020304" charset="0"/>
                <a:cs typeface="Times New Roman" panose="02020603050405020304" charset="0"/>
                <a:sym typeface="+mn-ea"/>
              </a:rPr>
              <a:t>astavni</a:t>
            </a:r>
            <a:r>
              <a:rPr lang="en-US" sz="2400" dirty="0" smtClean="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dio</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Ustava</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Bosne</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i</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Hercegovine</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te</a:t>
            </a:r>
            <a:r>
              <a:rPr lang="en-US" sz="2400" dirty="0">
                <a:solidFill>
                  <a:schemeClr val="tx1"/>
                </a:solidFill>
                <a:latin typeface="Times New Roman" panose="02020603050405020304" charset="0"/>
                <a:cs typeface="Times New Roman" panose="02020603050405020304" charset="0"/>
                <a:sym typeface="+mn-ea"/>
              </a:rPr>
              <a:t> da se </a:t>
            </a:r>
            <a:r>
              <a:rPr lang="en-US" sz="2400" dirty="0" err="1">
                <a:solidFill>
                  <a:schemeClr val="tx1"/>
                </a:solidFill>
                <a:latin typeface="Times New Roman" panose="02020603050405020304" charset="0"/>
                <a:cs typeface="Times New Roman" panose="02020603050405020304" charset="0"/>
                <a:sym typeface="+mn-ea"/>
              </a:rPr>
              <a:t>primjenjuje</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direktno</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i</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ima</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prioritet</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nad</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domaćim</a:t>
            </a:r>
            <a:r>
              <a:rPr lang="en-US" sz="2400" dirty="0">
                <a:solidFill>
                  <a:schemeClr val="tx1"/>
                </a:solidFill>
                <a:latin typeface="Times New Roman" panose="02020603050405020304" charset="0"/>
                <a:cs typeface="Times New Roman" panose="02020603050405020304" charset="0"/>
                <a:sym typeface="+mn-ea"/>
              </a:rPr>
              <a:t> </a:t>
            </a:r>
            <a:r>
              <a:rPr lang="en-US" sz="2400" dirty="0" err="1" smtClean="0">
                <a:solidFill>
                  <a:schemeClr val="tx1"/>
                </a:solidFill>
                <a:latin typeface="Times New Roman" panose="02020603050405020304" charset="0"/>
                <a:cs typeface="Times New Roman" panose="02020603050405020304" charset="0"/>
                <a:sym typeface="+mn-ea"/>
              </a:rPr>
              <a:t>zakonima</a:t>
            </a:r>
            <a:endParaRPr lang="en-US" sz="2400" dirty="0" err="1" smtClean="0">
              <a:solidFill>
                <a:schemeClr val="tx1"/>
              </a:solidFill>
              <a:latin typeface="Times New Roman" panose="02020603050405020304" charset="0"/>
              <a:cs typeface="Times New Roman" panose="02020603050405020304" charset="0"/>
              <a:sym typeface="+mn-ea"/>
            </a:endParaRPr>
          </a:p>
          <a:p>
            <a:pPr algn="just"/>
            <a:r>
              <a:rPr lang="sr-Latn-BA" altLang="en-US" sz="2400" dirty="0" err="1" smtClean="0">
                <a:solidFill>
                  <a:schemeClr val="tx1"/>
                </a:solidFill>
                <a:latin typeface="Times New Roman" panose="02020603050405020304" charset="0"/>
                <a:cs typeface="Times New Roman" panose="02020603050405020304" charset="0"/>
                <a:sym typeface="+mn-ea"/>
              </a:rPr>
              <a:t>Osigurava jednake mogunosti za žene u napredovanju u svim poljima.Ona je poziv svim državama potpisnicama da poduzmu odgovarajuće mjere za eliminaciju diskriminacije nad ženama od pojedinaca, institucija ili preduzeća na svim poljima života.</a:t>
            </a:r>
            <a:endParaRPr lang="sr-Latn-BA" sz="2400" dirty="0" smtClean="0">
              <a:solidFill>
                <a:schemeClr val="tx1"/>
              </a:solidFill>
              <a:latin typeface="Times New Roman" panose="02020603050405020304" charset="0"/>
              <a:cs typeface="Times New Roman" panose="02020603050405020304" charset="0"/>
            </a:endParaRPr>
          </a:p>
          <a:p>
            <a:pPr algn="just"/>
            <a:r>
              <a:rPr lang="sr-Latn-BA" sz="2400" dirty="0" smtClean="0">
                <a:solidFill>
                  <a:schemeClr val="tx1"/>
                </a:solidFill>
                <a:latin typeface="Times New Roman" panose="02020603050405020304" charset="0"/>
                <a:cs typeface="Times New Roman" panose="02020603050405020304" charset="0"/>
                <a:sym typeface="+mn-ea"/>
              </a:rPr>
              <a:t>Daje </a:t>
            </a:r>
            <a:r>
              <a:rPr lang="en-US" sz="2400" dirty="0" err="1" smtClean="0">
                <a:solidFill>
                  <a:schemeClr val="tx1"/>
                </a:solidFill>
                <a:latin typeface="Times New Roman" panose="02020603050405020304" charset="0"/>
                <a:cs typeface="Times New Roman" panose="02020603050405020304" charset="0"/>
                <a:sym typeface="+mn-ea"/>
              </a:rPr>
              <a:t>definiciju</a:t>
            </a:r>
            <a:r>
              <a:rPr lang="en-US" sz="2400" dirty="0" smtClean="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diskriminacije</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po</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osnovu pola</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koja</a:t>
            </a:r>
            <a:r>
              <a:rPr lang="en-US" sz="2400" dirty="0">
                <a:solidFill>
                  <a:schemeClr val="tx1"/>
                </a:solidFill>
                <a:latin typeface="Times New Roman" panose="02020603050405020304" charset="0"/>
                <a:cs typeface="Times New Roman" panose="02020603050405020304" charset="0"/>
                <a:sym typeface="+mn-ea"/>
              </a:rPr>
              <a:t> je </a:t>
            </a:r>
            <a:r>
              <a:rPr lang="en-US" sz="2400" dirty="0" err="1">
                <a:solidFill>
                  <a:schemeClr val="tx1"/>
                </a:solidFill>
                <a:latin typeface="Times New Roman" panose="02020603050405020304" charset="0"/>
                <a:cs typeface="Times New Roman" panose="02020603050405020304" charset="0"/>
                <a:sym typeface="+mn-ea"/>
              </a:rPr>
              <a:t>preuzeta</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i</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ugrađena</a:t>
            </a:r>
            <a:r>
              <a:rPr lang="en-US" sz="2400" dirty="0">
                <a:solidFill>
                  <a:schemeClr val="tx1"/>
                </a:solidFill>
                <a:latin typeface="Times New Roman" panose="02020603050405020304" charset="0"/>
                <a:cs typeface="Times New Roman" panose="02020603050405020304" charset="0"/>
                <a:sym typeface="+mn-ea"/>
              </a:rPr>
              <a:t> u </a:t>
            </a:r>
            <a:r>
              <a:rPr lang="en-US" sz="2400" dirty="0" err="1">
                <a:solidFill>
                  <a:schemeClr val="tx1"/>
                </a:solidFill>
                <a:latin typeface="Times New Roman" panose="02020603050405020304" charset="0"/>
                <a:cs typeface="Times New Roman" panose="02020603050405020304" charset="0"/>
                <a:sym typeface="+mn-ea"/>
              </a:rPr>
              <a:t>naš</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Zakon</a:t>
            </a:r>
            <a:r>
              <a:rPr lang="en-US" sz="2400" dirty="0">
                <a:solidFill>
                  <a:schemeClr val="tx1"/>
                </a:solidFill>
                <a:latin typeface="Times New Roman" panose="02020603050405020304" charset="0"/>
                <a:cs typeface="Times New Roman" panose="02020603050405020304" charset="0"/>
                <a:sym typeface="+mn-ea"/>
              </a:rPr>
              <a:t> o </a:t>
            </a:r>
            <a:r>
              <a:rPr lang="en-US" sz="2400" dirty="0" err="1">
                <a:solidFill>
                  <a:schemeClr val="tx1"/>
                </a:solidFill>
                <a:latin typeface="Times New Roman" panose="02020603050405020304" charset="0"/>
                <a:cs typeface="Times New Roman" panose="02020603050405020304" charset="0"/>
                <a:sym typeface="+mn-ea"/>
              </a:rPr>
              <a:t>ravnopravnosti</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polova</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Bosne</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i</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Hercegovine</a:t>
            </a:r>
            <a:r>
              <a:rPr lang="en-US" sz="2400" dirty="0">
                <a:solidFill>
                  <a:schemeClr val="tx1"/>
                </a:solidFill>
                <a:latin typeface="Times New Roman" panose="02020603050405020304" charset="0"/>
                <a:cs typeface="Times New Roman" panose="02020603050405020304" charset="0"/>
                <a:sym typeface="+mn-ea"/>
              </a:rPr>
              <a:t> </a:t>
            </a:r>
            <a:r>
              <a:rPr lang="en-US" sz="2400" dirty="0" smtClean="0">
                <a:solidFill>
                  <a:schemeClr val="tx1"/>
                </a:solidFill>
                <a:latin typeface="Times New Roman" panose="02020603050405020304" charset="0"/>
                <a:cs typeface="Times New Roman" panose="02020603050405020304" charset="0"/>
                <a:sym typeface="+mn-ea"/>
              </a:rPr>
              <a:t>(</a:t>
            </a:r>
            <a:r>
              <a:rPr lang="sr-Latn-BA" sz="2400" dirty="0" smtClean="0">
                <a:solidFill>
                  <a:schemeClr val="tx1"/>
                </a:solidFill>
                <a:latin typeface="Times New Roman" panose="02020603050405020304" charset="0"/>
                <a:cs typeface="Times New Roman" panose="02020603050405020304" charset="0"/>
                <a:sym typeface="+mn-ea"/>
              </a:rPr>
              <a:t>„</a:t>
            </a:r>
            <a:r>
              <a:rPr lang="en-US" sz="2400" dirty="0" err="1" smtClean="0">
                <a:solidFill>
                  <a:schemeClr val="tx1"/>
                </a:solidFill>
                <a:latin typeface="Times New Roman" panose="02020603050405020304" charset="0"/>
                <a:cs typeface="Times New Roman" panose="02020603050405020304" charset="0"/>
                <a:sym typeface="+mn-ea"/>
              </a:rPr>
              <a:t>Službeni</a:t>
            </a:r>
            <a:r>
              <a:rPr lang="en-US" sz="2400" dirty="0" smtClean="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glasnik</a:t>
            </a:r>
            <a:r>
              <a:rPr lang="en-US" sz="2400" dirty="0">
                <a:solidFill>
                  <a:schemeClr val="tx1"/>
                </a:solidFill>
                <a:latin typeface="Times New Roman" panose="02020603050405020304" charset="0"/>
                <a:cs typeface="Times New Roman" panose="02020603050405020304" charset="0"/>
                <a:sym typeface="+mn-ea"/>
              </a:rPr>
              <a:t> </a:t>
            </a:r>
            <a:r>
              <a:rPr lang="en-US" sz="2400" dirty="0" err="1" smtClean="0">
                <a:solidFill>
                  <a:schemeClr val="tx1"/>
                </a:solidFill>
                <a:latin typeface="Times New Roman" panose="02020603050405020304" charset="0"/>
                <a:cs typeface="Times New Roman" panose="02020603050405020304" charset="0"/>
                <a:sym typeface="+mn-ea"/>
              </a:rPr>
              <a:t>BiH</a:t>
            </a:r>
            <a:r>
              <a:rPr lang="sr-Latn-BA" sz="2400" dirty="0" smtClean="0">
                <a:solidFill>
                  <a:schemeClr val="tx1"/>
                </a:solidFill>
                <a:latin typeface="Times New Roman" panose="02020603050405020304" charset="0"/>
                <a:cs typeface="Times New Roman" panose="02020603050405020304" charset="0"/>
                <a:sym typeface="+mn-ea"/>
              </a:rPr>
              <a:t>“</a:t>
            </a:r>
            <a:r>
              <a:rPr lang="en-US" sz="2400" dirty="0" smtClean="0">
                <a:solidFill>
                  <a:schemeClr val="tx1"/>
                </a:solidFill>
                <a:latin typeface="Times New Roman" panose="02020603050405020304" charset="0"/>
                <a:cs typeface="Times New Roman" panose="02020603050405020304" charset="0"/>
                <a:sym typeface="+mn-ea"/>
              </a:rPr>
              <a:t>, </a:t>
            </a:r>
            <a:r>
              <a:rPr lang="en-US" sz="2400" dirty="0">
                <a:solidFill>
                  <a:schemeClr val="tx1"/>
                </a:solidFill>
                <a:latin typeface="Times New Roman" panose="02020603050405020304" charset="0"/>
                <a:cs typeface="Times New Roman" panose="02020603050405020304" charset="0"/>
                <a:sym typeface="+mn-ea"/>
              </a:rPr>
              <a:t>br. 16/03</a:t>
            </a:r>
            <a:r>
              <a:rPr lang="en-US" sz="2400" dirty="0" smtClean="0">
                <a:solidFill>
                  <a:schemeClr val="tx1"/>
                </a:solidFill>
                <a:latin typeface="Times New Roman" panose="02020603050405020304" charset="0"/>
                <a:cs typeface="Times New Roman" panose="02020603050405020304" charset="0"/>
                <a:sym typeface="+mn-ea"/>
              </a:rPr>
              <a:t>)</a:t>
            </a:r>
            <a:endParaRPr lang="en-US" sz="2400" dirty="0" smtClean="0">
              <a:solidFill>
                <a:schemeClr val="tx1"/>
              </a:solidFill>
              <a:latin typeface="Times New Roman" panose="02020603050405020304" charset="0"/>
              <a:cs typeface="Times New Roman" panose="02020603050405020304" charset="0"/>
              <a:sym typeface="+mn-ea"/>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285992"/>
            <a:ext cx="8286808" cy="1285884"/>
          </a:xfrm>
        </p:spPr>
        <p:txBody>
          <a:bodyPr>
            <a:normAutofit fontScale="90000"/>
          </a:bodyPr>
          <a:lstStyle/>
          <a:p>
            <a:pPr algn="ctr"/>
            <a:br>
              <a:rPr lang="sr-Latn-BA" dirty="0" smtClean="0"/>
            </a:br>
            <a:endParaRPr lang="en-US" sz="2800" dirty="0">
              <a:solidFill>
                <a:schemeClr val="tx1"/>
              </a:solidFill>
            </a:endParaRPr>
          </a:p>
        </p:txBody>
      </p:sp>
      <p:sp>
        <p:nvSpPr>
          <p:cNvPr id="100" name="Text Box 99"/>
          <p:cNvSpPr txBox="1"/>
          <p:nvPr/>
        </p:nvSpPr>
        <p:spPr>
          <a:xfrm>
            <a:off x="638810" y="1136650"/>
            <a:ext cx="8286115" cy="4584700"/>
          </a:xfrm>
          <a:prstGeom prst="rect">
            <a:avLst/>
          </a:prstGeom>
          <a:noFill/>
          <a:ln w="9525">
            <a:noFill/>
          </a:ln>
        </p:spPr>
        <p:txBody>
          <a:bodyPr wrap="square">
            <a:spAutoFit/>
          </a:bodyPr>
          <a:p>
            <a:pPr indent="0"/>
            <a:r>
              <a:rPr lang="en-US" sz="2400" b="0">
                <a:solidFill>
                  <a:srgbClr val="FFFF00"/>
                </a:solidFill>
                <a:latin typeface="Times New Roman" panose="02020603050405020304" charset="0"/>
                <a:cs typeface="Calibri" panose="020F0502020204030204" charset="0"/>
              </a:rPr>
              <a:t>Preporuka br.20 Komiteta ministara državama članicima o „govoru mržnje“ </a:t>
            </a:r>
            <a:endParaRPr lang="en-US" sz="2400" b="0">
              <a:solidFill>
                <a:srgbClr val="FFFF00"/>
              </a:solidFill>
              <a:latin typeface="Times New Roman" panose="02020603050405020304" charset="0"/>
              <a:cs typeface="Calibri" panose="020F0502020204030204" charset="0"/>
            </a:endParaRPr>
          </a:p>
          <a:p>
            <a:pPr indent="0"/>
            <a:r>
              <a:rPr lang="en-US" sz="2200" b="0">
                <a:latin typeface="Times New Roman" panose="02020603050405020304" charset="0"/>
                <a:cs typeface="Calibri" panose="020F0502020204030204" charset="0"/>
              </a:rPr>
              <a:t>Jedan od rijetkih dokumenata koji precizno definiše govor mržnje je dokument Vijeća Evrope /Preporuka br.20 Komiteta ministara državama članicama o „govoru mržnje“ od 20.oktobra 1997.</a:t>
            </a:r>
            <a:r>
              <a:rPr lang="sr-Latn-BA" altLang="en-US" sz="2200" b="0">
                <a:latin typeface="Times New Roman" panose="02020603050405020304" charset="0"/>
                <a:cs typeface="Calibri" panose="020F0502020204030204" charset="0"/>
              </a:rPr>
              <a:t>godine.</a:t>
            </a:r>
            <a:r>
              <a:rPr lang="en-US" sz="2200" b="0">
                <a:latin typeface="Times New Roman" panose="02020603050405020304" charset="0"/>
                <a:cs typeface="Calibri" panose="020F0502020204030204" charset="0"/>
              </a:rPr>
              <a:t> </a:t>
            </a:r>
            <a:endParaRPr lang="en-US" sz="2200" b="0">
              <a:latin typeface="Times New Roman" panose="02020603050405020304" charset="0"/>
              <a:cs typeface="Calibri" panose="020F0502020204030204" charset="0"/>
            </a:endParaRPr>
          </a:p>
          <a:p>
            <a:pPr indent="0"/>
            <a:r>
              <a:rPr lang="en-US" sz="2200" b="0">
                <a:latin typeface="Times New Roman" panose="02020603050405020304" charset="0"/>
                <a:cs typeface="Calibri" panose="020F0502020204030204" charset="0"/>
              </a:rPr>
              <a:t>Pojam govor mržnje, prema ovoj Preporuci obuhvata</a:t>
            </a:r>
            <a:r>
              <a:rPr lang="sr-Latn-BA" altLang="en-US" sz="2200" b="0">
                <a:latin typeface="Times New Roman" panose="02020603050405020304" charset="0"/>
                <a:cs typeface="Calibri" panose="020F0502020204030204" charset="0"/>
              </a:rPr>
              <a:t>:</a:t>
            </a:r>
            <a:r>
              <a:rPr lang="en-US" sz="2200" b="0">
                <a:latin typeface="Times New Roman" panose="02020603050405020304" charset="0"/>
                <a:cs typeface="Calibri" panose="020F0502020204030204" charset="0"/>
              </a:rPr>
              <a:t> „</a:t>
            </a:r>
            <a:r>
              <a:rPr lang="sr-Latn-BA" altLang="en-US" sz="2200" b="0">
                <a:latin typeface="Times New Roman" panose="02020603050405020304" charset="0"/>
                <a:cs typeface="Calibri" panose="020F0502020204030204" charset="0"/>
              </a:rPr>
              <a:t>S</a:t>
            </a:r>
            <a:r>
              <a:rPr lang="en-US" sz="2200" b="0">
                <a:latin typeface="Times New Roman" panose="02020603050405020304" charset="0"/>
                <a:cs typeface="Calibri" panose="020F0502020204030204" charset="0"/>
              </a:rPr>
              <a:t>ve oblike izražavanja koji šire, potiču, promiču ili opravdavaju rasnu mržnju, ksenofobiju, antisemitizam ili druge oblike mržnje utemeljene na netoleranciji, uključujući: netoleranciju izraženu agresivnim nacionalizmom i etnocentrizmom, diskriminaciju i mržnju prema manjinama, migrantima i ljudimamigrantskog porijekla.“</a:t>
            </a:r>
            <a:endParaRPr lang="en-US" sz="22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285992"/>
            <a:ext cx="8286808" cy="1285884"/>
          </a:xfrm>
        </p:spPr>
        <p:txBody>
          <a:bodyPr>
            <a:normAutofit fontScale="90000"/>
          </a:bodyPr>
          <a:lstStyle/>
          <a:p>
            <a:pPr algn="ctr"/>
            <a:br>
              <a:rPr lang="sr-Latn-BA" dirty="0" smtClean="0"/>
            </a:br>
            <a:endParaRPr lang="en-US" sz="2800" dirty="0">
              <a:solidFill>
                <a:schemeClr val="tx1"/>
              </a:solidFill>
            </a:endParaRPr>
          </a:p>
        </p:txBody>
      </p:sp>
      <p:sp>
        <p:nvSpPr>
          <p:cNvPr id="3" name="Text Box 2"/>
          <p:cNvSpPr txBox="1"/>
          <p:nvPr/>
        </p:nvSpPr>
        <p:spPr>
          <a:xfrm>
            <a:off x="501015" y="1004570"/>
            <a:ext cx="8336280" cy="2245360"/>
          </a:xfrm>
          <a:prstGeom prst="rect">
            <a:avLst/>
          </a:prstGeom>
          <a:noFill/>
        </p:spPr>
        <p:txBody>
          <a:bodyPr wrap="square" rtlCol="0" anchor="t">
            <a:spAutoFit/>
          </a:bodyPr>
          <a:p>
            <a:pPr algn="just"/>
            <a:r>
              <a:rPr lang="en-US" sz="2000"/>
              <a:t>Konvencija </a:t>
            </a:r>
            <a:r>
              <a:rPr lang="sr-Latn-BA" altLang="en-US" sz="2000"/>
              <a:t>je </a:t>
            </a:r>
            <a:r>
              <a:rPr lang="en-US" sz="2000"/>
              <a:t>neophodna radi sprečavanja djela koja narušavaju povjerljivost, integritet i dostupnost kompjuterskih sistema, mreža i podataka, kao i sprečavanje zloupotrebe tih sistema, mreža i podataka, osiguravajući usvajanje ovlasti dovoljnih da bi se omogućila efikasna borba protiv tih krivičnih djela, olakšavajući njihovo otkrivanje, istragu i gonjenje, kako na unutrašnjem tako i na međunarodnom nivou, i predviđajući materijalne odredbe u cilju brže i povjerljivije međunarodne saradnje;</a:t>
            </a:r>
            <a:endParaRPr lang="en-US" sz="2000"/>
          </a:p>
        </p:txBody>
      </p:sp>
      <p:sp>
        <p:nvSpPr>
          <p:cNvPr id="100" name="Text Box 99"/>
          <p:cNvSpPr txBox="1"/>
          <p:nvPr/>
        </p:nvSpPr>
        <p:spPr>
          <a:xfrm>
            <a:off x="501015" y="174625"/>
            <a:ext cx="8190230" cy="829945"/>
          </a:xfrm>
          <a:prstGeom prst="rect">
            <a:avLst/>
          </a:prstGeom>
          <a:noFill/>
          <a:ln w="9525">
            <a:noFill/>
          </a:ln>
        </p:spPr>
        <p:txBody>
          <a:bodyPr wrap="square">
            <a:spAutoFit/>
          </a:bodyPr>
          <a:p>
            <a:pPr indent="0" algn="ctr"/>
            <a:r>
              <a:rPr lang="en-US" sz="2400" b="0">
                <a:solidFill>
                  <a:srgbClr val="FFFF00"/>
                </a:solidFill>
                <a:latin typeface="Times New Roman" panose="02020603050405020304" charset="0"/>
                <a:cs typeface="Calibri" panose="020F0502020204030204" charset="0"/>
              </a:rPr>
              <a:t>Konvencija Vijeća Evrope o kibernetičkom kriminalu iz 2001.</a:t>
            </a:r>
            <a:r>
              <a:rPr lang="sr-Latn-BA" altLang="en-US" sz="2400" b="0">
                <a:solidFill>
                  <a:srgbClr val="FFFF00"/>
                </a:solidFill>
                <a:latin typeface="Times New Roman" panose="02020603050405020304" charset="0"/>
                <a:cs typeface="Calibri" panose="020F0502020204030204" charset="0"/>
              </a:rPr>
              <a:t>godine</a:t>
            </a:r>
            <a:endParaRPr lang="sr-Latn-BA" altLang="en-US" sz="2400" b="0">
              <a:solidFill>
                <a:srgbClr val="FFFF00"/>
              </a:solidFill>
              <a:latin typeface="Times New Roman" panose="02020603050405020304" charset="0"/>
              <a:cs typeface="Calibri" panose="020F0502020204030204" charset="0"/>
            </a:endParaRPr>
          </a:p>
        </p:txBody>
      </p:sp>
      <p:sp>
        <p:nvSpPr>
          <p:cNvPr id="4" name="Text Box 3"/>
          <p:cNvSpPr txBox="1"/>
          <p:nvPr/>
        </p:nvSpPr>
        <p:spPr>
          <a:xfrm>
            <a:off x="549910" y="3249930"/>
            <a:ext cx="8287385" cy="1153160"/>
          </a:xfrm>
          <a:prstGeom prst="rect">
            <a:avLst/>
          </a:prstGeom>
          <a:noFill/>
          <a:ln w="9525">
            <a:noFill/>
          </a:ln>
        </p:spPr>
        <p:txBody>
          <a:bodyPr wrap="square">
            <a:spAutoFit/>
          </a:bodyPr>
          <a:p>
            <a:pPr indent="0"/>
            <a:r>
              <a:rPr lang="en-US" sz="2300" b="0">
                <a:solidFill>
                  <a:srgbClr val="FFFF00"/>
                </a:solidFill>
                <a:latin typeface="Times New Roman" panose="02020603050405020304" charset="0"/>
                <a:cs typeface="Calibri" panose="020F0502020204030204" charset="0"/>
              </a:rPr>
              <a:t>Dopunski protokol uz Konvenciju o kibernetičkom kriminalu iz 2003.o inkriminiranju djela rasističke i ksenofobne naravi počinjenih pomoću komjuterskih sistema</a:t>
            </a:r>
            <a:endParaRPr lang="en-US" sz="2300" b="0">
              <a:solidFill>
                <a:srgbClr val="FFFF00"/>
              </a:solidFill>
              <a:latin typeface="Times New Roman" panose="02020603050405020304" charset="0"/>
              <a:cs typeface="Calibri" panose="020F0502020204030204" charset="0"/>
            </a:endParaRPr>
          </a:p>
        </p:txBody>
      </p:sp>
      <p:sp>
        <p:nvSpPr>
          <p:cNvPr id="5" name="Text Box 4"/>
          <p:cNvSpPr txBox="1"/>
          <p:nvPr/>
        </p:nvSpPr>
        <p:spPr>
          <a:xfrm>
            <a:off x="500380" y="4290695"/>
            <a:ext cx="8285480" cy="2553335"/>
          </a:xfrm>
          <a:prstGeom prst="rect">
            <a:avLst/>
          </a:prstGeom>
          <a:noFill/>
          <a:ln w="9525">
            <a:noFill/>
          </a:ln>
        </p:spPr>
        <p:txBody>
          <a:bodyPr wrap="square">
            <a:spAutoFit/>
          </a:bodyPr>
          <a:p>
            <a:pPr indent="0" algn="just"/>
            <a:r>
              <a:rPr lang="en-US" sz="2000" b="0">
                <a:latin typeface="Times New Roman" panose="02020603050405020304" charset="0"/>
                <a:cs typeface="Calibri" panose="020F0502020204030204" charset="0"/>
              </a:rPr>
              <a:t>Dopunskim protokolom se propisuje inkriminacija rasističkih i ksenofobnih djela počinjenih u informacijskim sistemima, dakle  zabranjuje se širenje poruka mržnje na internetu. U tom smislu, Dopunski protokol određuje sljedeće: „Svaka stranka će usvojiti zakonodavne i druge potrebne mjere kako bi se, u skladu sa njezinim domaćim pravom, utvrdilo kao krivično djelo ako je počinjeno namjerno i neovlašteno, sljedeće ponašanje: distribuiranje ili omogućavanje dostupnim javnosti na neki drugi način, rasnog i ksenofobnog materijala, pomoću kompjuterskog sistema“.</a:t>
            </a:r>
            <a:endParaRPr lang="en-US" sz="20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5280" y="266700"/>
            <a:ext cx="8463280" cy="1285875"/>
          </a:xfrm>
        </p:spPr>
        <p:txBody>
          <a:bodyPr>
            <a:normAutofit/>
          </a:bodyPr>
          <a:lstStyle/>
          <a:p>
            <a:pPr algn="ctr"/>
            <a:r>
              <a:rPr lang="sr-Latn-BA" sz="2400" dirty="0" smtClean="0">
                <a:solidFill>
                  <a:srgbClr val="FFFF00"/>
                </a:solidFill>
                <a:effectLst/>
              </a:rPr>
              <a:t>Preporuka CM/Rec (2011) 8 Komiteta ministara Vijeća Evrope državama članicama o zaštiti i promociji univerzalne prirode, integriteta i otvorenosti interneta.</a:t>
            </a:r>
            <a:endParaRPr lang="sr-Latn-BA" sz="2400" dirty="0" smtClean="0">
              <a:solidFill>
                <a:srgbClr val="FFFF00"/>
              </a:solidFill>
              <a:effectLst/>
            </a:endParaRPr>
          </a:p>
        </p:txBody>
      </p:sp>
      <p:sp>
        <p:nvSpPr>
          <p:cNvPr id="4" name="Text Box 3"/>
          <p:cNvSpPr txBox="1"/>
          <p:nvPr/>
        </p:nvSpPr>
        <p:spPr>
          <a:xfrm>
            <a:off x="677545" y="1670685"/>
            <a:ext cx="7842885" cy="2183765"/>
          </a:xfrm>
          <a:prstGeom prst="rect">
            <a:avLst/>
          </a:prstGeom>
          <a:noFill/>
          <a:ln w="9525">
            <a:noFill/>
          </a:ln>
        </p:spPr>
        <p:txBody>
          <a:bodyPr wrap="square">
            <a:spAutoFit/>
          </a:bodyPr>
          <a:p>
            <a:pPr indent="0" algn="just"/>
            <a:endParaRPr lang="sr-Latn-BA" altLang="en-US" b="0">
              <a:latin typeface="Times New Roman" panose="02020603050405020304" charset="0"/>
              <a:cs typeface="Calibri" panose="020F0502020204030204" charset="0"/>
            </a:endParaRPr>
          </a:p>
          <a:p>
            <a:pPr indent="0" algn="just"/>
            <a:r>
              <a:rPr lang="sr-Latn-BA" altLang="en-US" b="0">
                <a:latin typeface="Times New Roman" panose="02020603050405020304" charset="0"/>
                <a:cs typeface="Calibri" panose="020F0502020204030204" charset="0"/>
              </a:rPr>
              <a:t>Preporuka državama članicama i potpisnicama propisuje da:</a:t>
            </a:r>
            <a:endParaRPr lang="en-US" b="0">
              <a:latin typeface="Times New Roman" panose="02020603050405020304" charset="0"/>
              <a:cs typeface="Calibri" panose="020F0502020204030204" charset="0"/>
            </a:endParaRPr>
          </a:p>
          <a:p>
            <a:pPr indent="0" algn="just"/>
            <a:r>
              <a:rPr lang="en-US" b="0">
                <a:latin typeface="Times New Roman" panose="02020603050405020304" charset="0"/>
                <a:cs typeface="Calibri" panose="020F0502020204030204" charset="0"/>
              </a:rPr>
              <a:t> </a:t>
            </a:r>
            <a:r>
              <a:rPr lang="en-US" sz="2000" b="0">
                <a:latin typeface="Times New Roman" panose="02020603050405020304" charset="0"/>
                <a:cs typeface="Calibri" panose="020F0502020204030204" charset="0"/>
              </a:rPr>
              <a:t>„Svaka stranka će usvojiti zakonodavne i druge potrebne mjere kako bi se, u skladu sa njezinim domaćim pravom, utvrdilo kao krivično djelo ako je počinjeno namjerno i neovlašteno, sljedeće ponašanje: distribuiranje ili omogućavanje dostupnim javnosti na neki drugi način, rasnog i ksenofobnog materijala, pomoću kompjuterskog sistema“.</a:t>
            </a:r>
            <a:endParaRPr lang="en-US" sz="2000"/>
          </a:p>
        </p:txBody>
      </p:sp>
      <p:sp>
        <p:nvSpPr>
          <p:cNvPr id="5" name="Text Box 4"/>
          <p:cNvSpPr txBox="1"/>
          <p:nvPr/>
        </p:nvSpPr>
        <p:spPr>
          <a:xfrm>
            <a:off x="752475" y="3978910"/>
            <a:ext cx="7841615" cy="2245360"/>
          </a:xfrm>
          <a:prstGeom prst="rect">
            <a:avLst/>
          </a:prstGeom>
          <a:noFill/>
          <a:ln w="9525">
            <a:noFill/>
          </a:ln>
        </p:spPr>
        <p:txBody>
          <a:bodyPr wrap="square">
            <a:spAutoFit/>
          </a:bodyPr>
          <a:p>
            <a:pPr indent="0" algn="just"/>
            <a:r>
              <a:rPr lang="sr-Latn-BA" altLang="en-US" sz="2000" b="0">
                <a:latin typeface="Times New Roman" panose="02020603050405020304" charset="0"/>
                <a:cs typeface="Calibri" panose="020F0502020204030204" charset="0"/>
              </a:rPr>
              <a:t>Ovim Preporukom </a:t>
            </a:r>
            <a:r>
              <a:rPr lang="en-US" sz="2000" b="0">
                <a:latin typeface="Times New Roman" panose="02020603050405020304" charset="0"/>
                <a:cs typeface="Calibri" panose="020F0502020204030204" charset="0"/>
              </a:rPr>
              <a:t>kao krivična djela </a:t>
            </a:r>
            <a:r>
              <a:rPr lang="sr-Latn-BA" altLang="en-US" sz="2000" b="0">
                <a:latin typeface="Times New Roman" panose="02020603050405020304" charset="0"/>
                <a:cs typeface="Calibri" panose="020F0502020204030204" charset="0"/>
              </a:rPr>
              <a:t>podrazumjevaju se</a:t>
            </a:r>
            <a:r>
              <a:rPr lang="en-US" sz="2000" b="0">
                <a:latin typeface="Times New Roman" panose="02020603050405020304" charset="0"/>
                <a:cs typeface="Calibri" panose="020F0502020204030204" charset="0"/>
              </a:rPr>
              <a:t>:- Prijetnja da će se počiniti teško krivično djelo </a:t>
            </a:r>
            <a:r>
              <a:rPr lang="sr-Latn-BA" altLang="en-US" sz="2000" b="0">
                <a:latin typeface="Times New Roman" panose="02020603050405020304" charset="0"/>
                <a:cs typeface="Calibri" panose="020F0502020204030204" charset="0"/>
              </a:rPr>
              <a:t>motivisano </a:t>
            </a:r>
            <a:r>
              <a:rPr lang="en-US" sz="2000" b="0">
                <a:latin typeface="Times New Roman" panose="02020603050405020304" charset="0"/>
                <a:cs typeface="Calibri" panose="020F0502020204030204" charset="0"/>
              </a:rPr>
              <a:t>rasizmom i ksenofobijom;- Javna uvreda, </a:t>
            </a:r>
            <a:r>
              <a:rPr lang="sr-Latn-BA" altLang="en-US" sz="2000" b="0">
                <a:latin typeface="Times New Roman" panose="02020603050405020304" charset="0"/>
                <a:cs typeface="Calibri" panose="020F0502020204030204" charset="0"/>
              </a:rPr>
              <a:t>motivisana </a:t>
            </a:r>
            <a:r>
              <a:rPr lang="en-US" sz="2000" b="0">
                <a:latin typeface="Times New Roman" panose="02020603050405020304" charset="0"/>
                <a:cs typeface="Calibri" panose="020F0502020204030204" charset="0"/>
              </a:rPr>
              <a:t>rasizmom i ksenofobijom;- Negiranje, umanjivanje, odobravanje ili opravdavanje genocida ili zločina protiv čovječnosti;- Pomaganje ili poticanje na počinjenje navedenih krivičnih djela.</a:t>
            </a:r>
            <a:endParaRPr lang="en-US" sz="20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8764" y="713732"/>
            <a:ext cx="8286808" cy="1285884"/>
          </a:xfrm>
        </p:spPr>
        <p:txBody>
          <a:bodyPr>
            <a:normAutofit/>
          </a:bodyPr>
          <a:lstStyle/>
          <a:p>
            <a:pPr algn="ctr"/>
            <a:r>
              <a:rPr lang="sr-Latn-BA" sz="2400" dirty="0" smtClean="0"/>
              <a:t>P</a:t>
            </a:r>
            <a:r>
              <a:rPr lang="sr-Latn-BA" sz="2400" dirty="0" smtClean="0">
                <a:solidFill>
                  <a:srgbClr val="FFFF00"/>
                </a:solidFill>
                <a:effectLst/>
              </a:rPr>
              <a:t>reporuka CM/Rec (2011) 8 Komiteta ministara Vijeća Evrope državama članicama o zaštiti i promociji univerzalne prirode, integriteta i otvorenosti interneta.</a:t>
            </a:r>
            <a:endParaRPr lang="sr-Latn-BA" sz="2400" dirty="0" smtClean="0">
              <a:solidFill>
                <a:srgbClr val="FFFF00"/>
              </a:solidFill>
              <a:effectLst/>
            </a:endParaRPr>
          </a:p>
        </p:txBody>
      </p:sp>
      <p:sp>
        <p:nvSpPr>
          <p:cNvPr id="3" name="Text Box 2"/>
          <p:cNvSpPr txBox="1"/>
          <p:nvPr/>
        </p:nvSpPr>
        <p:spPr>
          <a:xfrm>
            <a:off x="585470" y="2201545"/>
            <a:ext cx="8112760" cy="1476375"/>
          </a:xfrm>
          <a:prstGeom prst="rect">
            <a:avLst/>
          </a:prstGeom>
          <a:noFill/>
        </p:spPr>
        <p:txBody>
          <a:bodyPr wrap="square" rtlCol="0" anchor="t">
            <a:spAutoFit/>
          </a:bodyPr>
          <a:p>
            <a:pPr indent="0"/>
            <a:r>
              <a:rPr lang="sr-Latn-BA" altLang="en-US">
                <a:latin typeface="Times New Roman" panose="02020603050405020304" charset="0"/>
                <a:cs typeface="Calibri" panose="020F0502020204030204" charset="0"/>
                <a:sym typeface="+mn-ea"/>
              </a:rPr>
              <a:t>Ovom Preporukom se</a:t>
            </a:r>
            <a:endParaRPr lang="sr-Latn-BA" altLang="en-US" b="0">
              <a:latin typeface="Times New Roman" panose="02020603050405020304" charset="0"/>
              <a:cs typeface="Calibri" panose="020F0502020204030204" charset="0"/>
            </a:endParaRPr>
          </a:p>
          <a:p>
            <a:pPr indent="0"/>
            <a:r>
              <a:rPr lang="sr-Latn-BA" altLang="en-US">
                <a:latin typeface="Times New Roman" panose="02020603050405020304" charset="0"/>
                <a:cs typeface="Calibri" panose="020F0502020204030204" charset="0"/>
                <a:sym typeface="+mn-ea"/>
              </a:rPr>
              <a:t>P</a:t>
            </a:r>
            <a:r>
              <a:rPr lang="en-US">
                <a:latin typeface="Times New Roman" panose="02020603050405020304" charset="0"/>
                <a:cs typeface="Calibri" panose="020F0502020204030204" charset="0"/>
                <a:sym typeface="+mn-ea"/>
              </a:rPr>
              <a:t>ravo na slobodu </a:t>
            </a:r>
            <a:r>
              <a:rPr lang="sr-Latn-BA" altLang="en-US">
                <a:latin typeface="Times New Roman" panose="02020603050405020304" charset="0"/>
                <a:cs typeface="Calibri" panose="020F0502020204030204" charset="0"/>
                <a:sym typeface="+mn-ea"/>
              </a:rPr>
              <a:t>govora</a:t>
            </a:r>
            <a:r>
              <a:rPr lang="en-US">
                <a:latin typeface="Times New Roman" panose="02020603050405020304" charset="0"/>
                <a:cs typeface="Calibri" panose="020F0502020204030204" charset="0"/>
                <a:sym typeface="+mn-ea"/>
              </a:rPr>
              <a:t>, koj</a:t>
            </a:r>
            <a:r>
              <a:rPr lang="sr-Latn-BA" altLang="en-US">
                <a:latin typeface="Times New Roman" panose="02020603050405020304" charset="0"/>
                <a:cs typeface="Calibri" panose="020F0502020204030204" charset="0"/>
                <a:sym typeface="+mn-ea"/>
              </a:rPr>
              <a:t>e</a:t>
            </a:r>
            <a:r>
              <a:rPr lang="en-US">
                <a:latin typeface="Times New Roman" panose="02020603050405020304" charset="0"/>
                <a:cs typeface="Calibri" panose="020F0502020204030204" charset="0"/>
                <a:sym typeface="+mn-ea"/>
              </a:rPr>
              <a:t> uključuje slobodu mišljenja te primanje i davanje informacija i ideja bez uplitanja, bitno je za sudjelovanje građana demokratskim procesima.Ovo pravo na slobodu izražavanja se odnosi kao na online tako i na offline aktivnosti, bez obzira na granice.</a:t>
            </a:r>
            <a:endParaRPr lang="en-US">
              <a:latin typeface="Times New Roman" panose="02020603050405020304" charset="0"/>
              <a:cs typeface="Calibri" panose="020F0502020204030204" charset="0"/>
              <a:sym typeface="+mn-ea"/>
            </a:endParaRPr>
          </a:p>
        </p:txBody>
      </p:sp>
      <p:sp>
        <p:nvSpPr>
          <p:cNvPr id="4" name="Text Box 3"/>
          <p:cNvSpPr txBox="1"/>
          <p:nvPr/>
        </p:nvSpPr>
        <p:spPr>
          <a:xfrm>
            <a:off x="585470" y="3676015"/>
            <a:ext cx="7661910" cy="2553335"/>
          </a:xfrm>
          <a:prstGeom prst="rect">
            <a:avLst/>
          </a:prstGeom>
          <a:noFill/>
        </p:spPr>
        <p:txBody>
          <a:bodyPr wrap="square" rtlCol="0" anchor="t">
            <a:spAutoFit/>
          </a:bodyPr>
          <a:p>
            <a:pPr indent="0"/>
            <a:r>
              <a:rPr lang="sr-Latn-BA" altLang="en-US" sz="2000">
                <a:latin typeface="Times New Roman" panose="02020603050405020304" charset="0"/>
                <a:cs typeface="Calibri" panose="020F0502020204030204" charset="0"/>
                <a:sym typeface="+mn-ea"/>
              </a:rPr>
              <a:t>Po</a:t>
            </a:r>
            <a:r>
              <a:rPr lang="en-US" sz="2000">
                <a:latin typeface="Times New Roman" panose="02020603050405020304" charset="0"/>
                <a:cs typeface="Calibri" panose="020F0502020204030204" charset="0"/>
                <a:sym typeface="+mn-ea"/>
              </a:rPr>
              <a:t>sebna pažnja se posvećuje:- Pravu na slobodu izražavanja, informacija i komunikacija na internetu i na drugim IKT, između ostalog osiguravajući im pristup;- Potrebi da se osiguras da ne postoje ograničenja gore navedenog prava (na primjer, u obliku cenzure), </a:t>
            </a:r>
            <a:r>
              <a:rPr lang="en-US" sz="2000" u="sng">
                <a:latin typeface="Times New Roman" panose="02020603050405020304" charset="0"/>
                <a:cs typeface="Calibri" panose="020F0502020204030204" charset="0"/>
                <a:sym typeface="+mn-ea"/>
              </a:rPr>
              <a:t>osim u mjeri dopušteno članom 10 Evropske </a:t>
            </a:r>
            <a:r>
              <a:rPr lang="en-US" sz="2000">
                <a:latin typeface="Times New Roman" panose="02020603050405020304" charset="0"/>
                <a:cs typeface="Calibri" panose="020F0502020204030204" charset="0"/>
                <a:sym typeface="+mn-ea"/>
              </a:rPr>
              <a:t>kkonvencije</a:t>
            </a:r>
            <a:r>
              <a:rPr lang="en-US" sz="2000" u="sng">
                <a:latin typeface="Times New Roman" panose="02020603050405020304" charset="0"/>
                <a:cs typeface="Calibri" panose="020F0502020204030204" charset="0"/>
                <a:sym typeface="+mn-ea"/>
              </a:rPr>
              <a:t> o ljudskim pravima, kako to tumači Evropski sud za ljudska prava...</a:t>
            </a:r>
            <a:endParaRPr lang="en-US" sz="20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294882"/>
            <a:ext cx="8286808" cy="1285884"/>
          </a:xfrm>
        </p:spPr>
        <p:txBody>
          <a:bodyPr>
            <a:normAutofit fontScale="90000"/>
          </a:bodyPr>
          <a:lstStyle/>
          <a:p>
            <a:pPr algn="l"/>
            <a:r>
              <a:rPr lang="sr-Latn-BA" sz="2100" dirty="0" smtClean="0">
                <a:solidFill>
                  <a:schemeClr val="tx1"/>
                </a:solidFill>
                <a:latin typeface="Times New Roman" panose="02020603050405020304" charset="0"/>
                <a:cs typeface="Times New Roman" panose="02020603050405020304" charset="0"/>
              </a:rPr>
              <a:t>Odluka određuje usklađivanje propisa država članica u odnosu na krivična djela koja uključuju rasizam i ksenofobiju: „Rasističko i ksenofobno djelovanje mora predstavljati krivično djelo u svim državama članicama i mora biti kažnjeno djelotvornim, srazmjernim i odvračajućim kaznama.“</a:t>
            </a:r>
            <a:br>
              <a:rPr lang="sr-Latn-BA" sz="2100" dirty="0" smtClean="0">
                <a:solidFill>
                  <a:schemeClr val="tx1"/>
                </a:solidFill>
                <a:latin typeface="Times New Roman" panose="02020603050405020304" charset="0"/>
                <a:cs typeface="Times New Roman" panose="02020603050405020304" charset="0"/>
              </a:rPr>
            </a:br>
            <a:endParaRPr lang="sr-Latn-BA" sz="2100" dirty="0" smtClean="0">
              <a:solidFill>
                <a:schemeClr val="tx1"/>
              </a:solidFill>
              <a:latin typeface="Times New Roman" panose="02020603050405020304" charset="0"/>
              <a:cs typeface="Times New Roman" panose="02020603050405020304" charset="0"/>
            </a:endParaRPr>
          </a:p>
        </p:txBody>
      </p:sp>
      <p:sp>
        <p:nvSpPr>
          <p:cNvPr id="100" name="Text Box 99"/>
          <p:cNvSpPr txBox="1"/>
          <p:nvPr/>
        </p:nvSpPr>
        <p:spPr>
          <a:xfrm>
            <a:off x="525780" y="382270"/>
            <a:ext cx="8093075" cy="1537970"/>
          </a:xfrm>
          <a:prstGeom prst="rect">
            <a:avLst/>
          </a:prstGeom>
          <a:noFill/>
          <a:ln w="9525">
            <a:noFill/>
          </a:ln>
        </p:spPr>
        <p:txBody>
          <a:bodyPr wrap="square">
            <a:spAutoFit/>
          </a:bodyPr>
          <a:p>
            <a:pPr indent="0"/>
            <a:r>
              <a:rPr lang="sr-Latn-BA" altLang="en-US" sz="2200" b="0">
                <a:solidFill>
                  <a:srgbClr val="FFFF00"/>
                </a:solidFill>
                <a:latin typeface="Times New Roman" panose="02020603050405020304" charset="0"/>
                <a:cs typeface="Calibri" panose="020F0502020204030204" charset="0"/>
              </a:rPr>
              <a:t> </a:t>
            </a:r>
            <a:r>
              <a:rPr lang="sr-Latn-BA" altLang="en-US" sz="2200" b="0">
                <a:latin typeface="Times New Roman" panose="02020603050405020304" charset="0"/>
                <a:cs typeface="Calibri" panose="020F0502020204030204" charset="0"/>
              </a:rPr>
              <a:t>Evropska Unija:</a:t>
            </a:r>
            <a:endParaRPr lang="en-US" altLang="en-US" sz="2200" b="0">
              <a:latin typeface="Times New Roman" panose="02020603050405020304" charset="0"/>
              <a:cs typeface="Calibri" panose="020F0502020204030204" charset="0"/>
            </a:endParaRPr>
          </a:p>
          <a:p>
            <a:pPr indent="0"/>
            <a:r>
              <a:rPr lang="en-US" sz="2400" b="0">
                <a:solidFill>
                  <a:srgbClr val="FFFF00"/>
                </a:solidFill>
                <a:latin typeface="Times New Roman" panose="02020603050405020304" charset="0"/>
                <a:cs typeface="Calibri" panose="020F0502020204030204" charset="0"/>
              </a:rPr>
              <a:t>Okvirna odluka Vijeća EU unije 2008/913/PUP od 28.novembra 2008 o suzbijanju određenih oblika i načina izražavannja rasizma i ksenofobije krivičnopravnim sredstvima.</a:t>
            </a:r>
            <a:endParaRPr lang="en-US" sz="2400" b="0">
              <a:solidFill>
                <a:srgbClr val="FFFF00"/>
              </a:solidFill>
              <a:latin typeface="Times New Roman" panose="02020603050405020304" charset="0"/>
              <a:cs typeface="Calibri" panose="020F0502020204030204" charset="0"/>
            </a:endParaRPr>
          </a:p>
        </p:txBody>
      </p:sp>
      <p:sp>
        <p:nvSpPr>
          <p:cNvPr id="3" name="Text Box 2"/>
          <p:cNvSpPr txBox="1"/>
          <p:nvPr/>
        </p:nvSpPr>
        <p:spPr>
          <a:xfrm>
            <a:off x="499745" y="3580765"/>
            <a:ext cx="8286750" cy="2553335"/>
          </a:xfrm>
          <a:prstGeom prst="rect">
            <a:avLst/>
          </a:prstGeom>
          <a:noFill/>
          <a:ln w="9525">
            <a:noFill/>
          </a:ln>
        </p:spPr>
        <p:txBody>
          <a:bodyPr wrap="square">
            <a:spAutoFit/>
          </a:bodyPr>
          <a:p>
            <a:pPr marL="228600" indent="-228600" algn="just"/>
            <a:r>
              <a:rPr lang="sr-Latn-BA" altLang="en-US" sz="2000" b="0">
                <a:latin typeface="Times New Roman" panose="02020603050405020304" charset="0"/>
                <a:cs typeface="Calibri" panose="020F0502020204030204" charset="0"/>
              </a:rPr>
              <a:t>O</a:t>
            </a:r>
            <a:r>
              <a:rPr lang="en-US" sz="2000" b="0">
                <a:latin typeface="Times New Roman" panose="02020603050405020304" charset="0"/>
                <a:cs typeface="Calibri" panose="020F0502020204030204" charset="0"/>
              </a:rPr>
              <a:t>blici djelovanja </a:t>
            </a:r>
            <a:r>
              <a:rPr lang="sr-Latn-BA" altLang="en-US" sz="2000" b="0">
                <a:latin typeface="Times New Roman" panose="02020603050405020304" charset="0"/>
                <a:cs typeface="Calibri" panose="020F0502020204030204" charset="0"/>
              </a:rPr>
              <a:t>koji </a:t>
            </a:r>
            <a:r>
              <a:rPr lang="en-US" sz="2000" b="0">
                <a:latin typeface="Times New Roman" panose="02020603050405020304" charset="0"/>
                <a:cs typeface="Calibri" panose="020F0502020204030204" charset="0"/>
              </a:rPr>
              <a:t>se </a:t>
            </a:r>
            <a:r>
              <a:rPr lang="sr-Latn-BA" altLang="en-US" sz="2000" b="0">
                <a:latin typeface="Times New Roman" panose="02020603050405020304" charset="0"/>
                <a:cs typeface="Calibri" panose="020F0502020204030204" charset="0"/>
              </a:rPr>
              <a:t>prema Odluci </a:t>
            </a:r>
            <a:r>
              <a:rPr lang="en-US" sz="2000" b="0">
                <a:latin typeface="Times New Roman" panose="02020603050405020304" charset="0"/>
                <a:cs typeface="Calibri" panose="020F0502020204030204" charset="0"/>
              </a:rPr>
              <a:t>kažnjavaju kao krivična djela:</a:t>
            </a:r>
            <a:endParaRPr lang="en-US" sz="2000" b="0">
              <a:latin typeface="Times New Roman" panose="02020603050405020304" charset="0"/>
              <a:cs typeface="Calibri" panose="020F0502020204030204" charset="0"/>
            </a:endParaRPr>
          </a:p>
          <a:p>
            <a:pPr marL="228600" indent="-228600" algn="just"/>
            <a:r>
              <a:rPr lang="en-US" sz="2000" b="0">
                <a:latin typeface="Times New Roman" panose="02020603050405020304" charset="0"/>
                <a:cs typeface="Calibri" panose="020F0502020204030204" charset="0"/>
              </a:rPr>
              <a:t>javno poticanje na nasilje ili mržnju</a:t>
            </a:r>
            <a:endParaRPr lang="en-US" sz="2000" b="0">
              <a:latin typeface="Times New Roman" panose="02020603050405020304" charset="0"/>
              <a:cs typeface="Calibri" panose="020F0502020204030204" charset="0"/>
            </a:endParaRPr>
          </a:p>
          <a:p>
            <a:pPr marL="228600" indent="-228600" algn="just"/>
            <a:r>
              <a:rPr lang="en-US" sz="2000" b="0">
                <a:latin typeface="Times New Roman" panose="02020603050405020304" charset="0"/>
                <a:cs typeface="Calibri" panose="020F0502020204030204" charset="0"/>
              </a:rPr>
              <a:t>javne uvrede ili mržnje,</a:t>
            </a:r>
            <a:endParaRPr lang="en-US" sz="2000" b="0">
              <a:latin typeface="Times New Roman" panose="02020603050405020304" charset="0"/>
              <a:cs typeface="Calibri" panose="020F0502020204030204" charset="0"/>
            </a:endParaRPr>
          </a:p>
          <a:p>
            <a:pPr marL="228600" indent="-228600" algn="just"/>
            <a:r>
              <a:rPr lang="en-US" sz="2000" b="0">
                <a:latin typeface="Times New Roman" panose="02020603050405020304" charset="0"/>
                <a:cs typeface="Calibri" panose="020F0502020204030204" charset="0"/>
              </a:rPr>
              <a:t>javno opraštanje, poricanje ili grubo umanjenje zločina genocida, zloči</a:t>
            </a:r>
            <a:r>
              <a:rPr lang="sr-Latn-BA" altLang="en-US" sz="2000" b="0">
                <a:latin typeface="Times New Roman" panose="02020603050405020304" charset="0"/>
                <a:cs typeface="Calibri" panose="020F0502020204030204" charset="0"/>
              </a:rPr>
              <a:t>n</a:t>
            </a:r>
            <a:endParaRPr lang="en-US" sz="2000" b="0">
              <a:latin typeface="Times New Roman" panose="02020603050405020304" charset="0"/>
              <a:cs typeface="Calibri" panose="020F0502020204030204" charset="0"/>
            </a:endParaRPr>
          </a:p>
          <a:p>
            <a:pPr marL="228600" indent="-228600" algn="just"/>
            <a:r>
              <a:rPr lang="en-US" sz="2000" b="0">
                <a:latin typeface="Times New Roman" panose="02020603050405020304" charset="0"/>
                <a:cs typeface="Calibri" panose="020F0502020204030204" charset="0"/>
              </a:rPr>
              <a:t>protiv čovječnosti i ratnih zločina koji su definirani Statutom stalnog</a:t>
            </a:r>
            <a:endParaRPr lang="en-US" sz="2000" b="0">
              <a:latin typeface="Times New Roman" panose="02020603050405020304" charset="0"/>
              <a:cs typeface="Calibri" panose="020F0502020204030204" charset="0"/>
            </a:endParaRPr>
          </a:p>
          <a:p>
            <a:pPr marL="228600" indent="-228600" algn="just"/>
            <a:r>
              <a:rPr lang="en-US" sz="2000" b="0">
                <a:latin typeface="Times New Roman" panose="02020603050405020304" charset="0"/>
                <a:cs typeface="Calibri" panose="020F0502020204030204" charset="0"/>
              </a:rPr>
              <a:t>Medunarodnog krivičnog suda; </a:t>
            </a:r>
            <a:endParaRPr lang="en-US" sz="2000" b="0">
              <a:latin typeface="Times New Roman" panose="02020603050405020304" charset="0"/>
              <a:cs typeface="Calibri" panose="020F0502020204030204" charset="0"/>
            </a:endParaRPr>
          </a:p>
          <a:p>
            <a:pPr marL="228600" indent="-228600" algn="just"/>
            <a:r>
              <a:rPr lang="en-US" sz="2000" b="0">
                <a:latin typeface="Times New Roman" panose="02020603050405020304" charset="0"/>
                <a:cs typeface="Calibri" panose="020F0502020204030204" charset="0"/>
              </a:rPr>
              <a:t>javno širenje ili distibucija letaka, slika ili drugih materijala koji sadrže</a:t>
            </a:r>
            <a:endParaRPr lang="en-US" sz="2000" b="0">
              <a:latin typeface="Times New Roman" panose="02020603050405020304" charset="0"/>
              <a:cs typeface="Calibri" panose="020F0502020204030204" charset="0"/>
            </a:endParaRPr>
          </a:p>
          <a:p>
            <a:pPr marL="228600" indent="-228600" algn="just"/>
            <a:r>
              <a:rPr lang="en-US" sz="2000" b="0">
                <a:latin typeface="Times New Roman" panose="02020603050405020304" charset="0"/>
                <a:cs typeface="Calibri" panose="020F0502020204030204" charset="0"/>
              </a:rPr>
              <a:t>izražavanje rasizma i ksenofobije...</a:t>
            </a:r>
            <a:endParaRPr lang="en-US" sz="20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625" y="7023735"/>
            <a:ext cx="8286750" cy="252730"/>
          </a:xfrm>
        </p:spPr>
        <p:txBody>
          <a:bodyPr>
            <a:normAutofit fontScale="90000"/>
          </a:bodyPr>
          <a:lstStyle/>
          <a:p>
            <a:pPr algn="l"/>
            <a:br>
              <a:rPr lang="sr-Latn-BA" sz="2400" b="0" dirty="0">
                <a:solidFill>
                  <a:schemeClr val="tx1"/>
                </a:solidFill>
                <a:effectLst/>
                <a:latin typeface="Times New Roman" panose="02020603050405020304" charset="0"/>
                <a:cs typeface="Times New Roman" panose="02020603050405020304" charset="0"/>
                <a:sym typeface="+mn-ea"/>
              </a:rPr>
            </a:br>
            <a:br>
              <a:rPr lang="sr-Latn-BA" sz="2400" b="0" dirty="0">
                <a:solidFill>
                  <a:schemeClr val="tx1"/>
                </a:solidFill>
                <a:effectLst/>
                <a:latin typeface="Times New Roman" panose="02020603050405020304" charset="0"/>
                <a:cs typeface="Times New Roman" panose="02020603050405020304" charset="0"/>
                <a:sym typeface="+mn-ea"/>
              </a:rPr>
            </a:br>
            <a:br>
              <a:rPr lang="sr-Latn-BA" sz="2400" b="0" dirty="0">
                <a:solidFill>
                  <a:schemeClr val="tx1"/>
                </a:solidFill>
                <a:effectLst/>
                <a:latin typeface="Times New Roman" panose="02020603050405020304" charset="0"/>
                <a:cs typeface="Times New Roman" panose="02020603050405020304" charset="0"/>
                <a:sym typeface="+mn-ea"/>
              </a:rPr>
            </a:br>
            <a:br>
              <a:rPr lang="sr-Latn-BA" sz="2400" b="0" dirty="0">
                <a:solidFill>
                  <a:schemeClr val="tx1"/>
                </a:solidFill>
                <a:effectLst/>
                <a:latin typeface="Times New Roman" panose="02020603050405020304" charset="0"/>
                <a:cs typeface="Times New Roman" panose="02020603050405020304" charset="0"/>
                <a:sym typeface="+mn-ea"/>
              </a:rPr>
            </a:br>
            <a:br>
              <a:rPr lang="sr-Latn-BA" sz="2400" b="0" dirty="0">
                <a:solidFill>
                  <a:schemeClr val="tx1"/>
                </a:solidFill>
                <a:effectLst/>
                <a:latin typeface="Times New Roman" panose="02020603050405020304" charset="0"/>
                <a:cs typeface="Times New Roman" panose="02020603050405020304" charset="0"/>
                <a:sym typeface="+mn-ea"/>
              </a:rPr>
            </a:br>
            <a:br>
              <a:rPr lang="sr-Latn-BA" sz="2400" b="0" dirty="0">
                <a:solidFill>
                  <a:schemeClr val="tx1"/>
                </a:solidFill>
                <a:effectLst/>
                <a:latin typeface="Times New Roman" panose="02020603050405020304" charset="0"/>
                <a:cs typeface="Times New Roman" panose="02020603050405020304" charset="0"/>
                <a:sym typeface="+mn-ea"/>
              </a:rPr>
            </a:br>
            <a:br>
              <a:rPr lang="sr-Latn-BA" sz="2400" b="0" dirty="0">
                <a:solidFill>
                  <a:schemeClr val="tx1"/>
                </a:solidFill>
                <a:effectLst/>
                <a:latin typeface="Times New Roman" panose="02020603050405020304" charset="0"/>
                <a:cs typeface="Times New Roman" panose="02020603050405020304" charset="0"/>
                <a:sym typeface="+mn-ea"/>
              </a:rPr>
            </a:br>
            <a:br>
              <a:rPr lang="sr-Latn-BA" sz="2400" b="0" dirty="0">
                <a:solidFill>
                  <a:schemeClr val="tx1"/>
                </a:solidFill>
                <a:effectLst/>
                <a:latin typeface="Times New Roman" panose="02020603050405020304" charset="0"/>
                <a:cs typeface="Times New Roman" panose="02020603050405020304" charset="0"/>
                <a:sym typeface="+mn-ea"/>
              </a:rPr>
            </a:br>
            <a:r>
              <a:rPr lang="sr-Latn-BA" sz="2400" b="0" dirty="0">
                <a:solidFill>
                  <a:schemeClr val="tx1"/>
                </a:solidFill>
                <a:effectLst/>
                <a:latin typeface="Times New Roman" panose="02020603050405020304" charset="0"/>
                <a:cs typeface="Times New Roman" panose="02020603050405020304" charset="0"/>
                <a:sym typeface="+mn-ea"/>
              </a:rPr>
              <a:t>1. USTAV BIH </a:t>
            </a:r>
            <a:br>
              <a:rPr lang="sr-Latn-BA" sz="2400" b="0" dirty="0">
                <a:solidFill>
                  <a:schemeClr val="tx1"/>
                </a:solidFill>
                <a:effectLst/>
                <a:latin typeface="Times New Roman" panose="02020603050405020304" charset="0"/>
                <a:cs typeface="Times New Roman" panose="02020603050405020304" charset="0"/>
              </a:rPr>
            </a:br>
            <a:r>
              <a:rPr lang="sr-Latn-BA" sz="2400" b="0" dirty="0">
                <a:solidFill>
                  <a:schemeClr val="tx1"/>
                </a:solidFill>
                <a:effectLst/>
                <a:latin typeface="Times New Roman" panose="02020603050405020304" charset="0"/>
                <a:cs typeface="Times New Roman" panose="02020603050405020304" charset="0"/>
              </a:rPr>
              <a:t>Član II/2  Prava i slobode predviđeni u Evropskoj konvencijiza zaštitu ljudskih prava i osnovnih sloboda i u njenim protokolima sw direktno primjenjuju u Bosni i Hercegovini.....</a:t>
            </a:r>
            <a:br>
              <a:rPr lang="sr-Latn-BA" sz="2400" b="0" i="1" dirty="0">
                <a:solidFill>
                  <a:schemeClr val="tx1"/>
                </a:solidFill>
                <a:effectLst/>
                <a:latin typeface="Times New Roman" panose="02020603050405020304" charset="0"/>
                <a:cs typeface="Times New Roman" panose="02020603050405020304" charset="0"/>
                <a:sym typeface="+mn-ea"/>
              </a:rPr>
            </a:br>
            <a:r>
              <a:rPr lang="sr-Latn-BA" sz="2400" b="0" i="1" dirty="0">
                <a:solidFill>
                  <a:schemeClr val="tx1"/>
                </a:solidFill>
                <a:effectLst/>
                <a:latin typeface="Times New Roman" panose="02020603050405020304" charset="0"/>
                <a:cs typeface="Times New Roman" panose="02020603050405020304" charset="0"/>
                <a:sym typeface="+mn-ea"/>
              </a:rPr>
              <a:t>Č</a:t>
            </a:r>
            <a:r>
              <a:rPr lang="sr-Latn-BA" sz="2400" b="0" dirty="0">
                <a:solidFill>
                  <a:schemeClr val="tx1"/>
                </a:solidFill>
                <a:effectLst/>
                <a:latin typeface="Times New Roman" panose="02020603050405020304" charset="0"/>
                <a:cs typeface="Times New Roman" panose="02020603050405020304" charset="0"/>
                <a:sym typeface="+mn-ea"/>
              </a:rPr>
              <a:t>lan II/3 </a:t>
            </a:r>
            <a:r>
              <a:rPr lang="en-US" sz="2400" b="0" dirty="0" err="1">
                <a:solidFill>
                  <a:schemeClr val="tx1"/>
                </a:solidFill>
                <a:effectLst/>
                <a:latin typeface="Times New Roman" panose="02020603050405020304" charset="0"/>
                <a:cs typeface="Times New Roman" panose="02020603050405020304" charset="0"/>
                <a:sym typeface="+mn-ea"/>
              </a:rPr>
              <a:t>Sva</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lica</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na</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teritoriji</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Bosne</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i</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Hercegovine</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uživaju</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ljudska</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prava</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i</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slobode</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iz</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stava</a:t>
            </a:r>
            <a:r>
              <a:rPr lang="en-US" sz="2400" b="0" dirty="0">
                <a:solidFill>
                  <a:schemeClr val="tx1"/>
                </a:solidFill>
                <a:effectLst/>
                <a:latin typeface="Times New Roman" panose="02020603050405020304" charset="0"/>
                <a:cs typeface="Times New Roman" panose="02020603050405020304" charset="0"/>
                <a:sym typeface="+mn-ea"/>
              </a:rPr>
              <a:t> 2. </a:t>
            </a:r>
            <a:r>
              <a:rPr lang="en-US" sz="2400" b="0" dirty="0" err="1">
                <a:solidFill>
                  <a:schemeClr val="tx1"/>
                </a:solidFill>
                <a:effectLst/>
                <a:latin typeface="Times New Roman" panose="02020603050405020304" charset="0"/>
                <a:cs typeface="Times New Roman" panose="02020603050405020304" charset="0"/>
                <a:sym typeface="+mn-ea"/>
              </a:rPr>
              <a:t>ovog</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člana</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što</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uključuje</a:t>
            </a:r>
            <a:r>
              <a:rPr lang="en-US" sz="2400" b="0" dirty="0">
                <a:solidFill>
                  <a:schemeClr val="tx1"/>
                </a:solidFill>
                <a:effectLst/>
                <a:latin typeface="Times New Roman" panose="02020603050405020304" charset="0"/>
                <a:cs typeface="Times New Roman" panose="02020603050405020304" charset="0"/>
                <a:sym typeface="+mn-ea"/>
              </a:rPr>
              <a:t>:</a:t>
            </a:r>
            <a:br>
              <a:rPr lang="en-US" sz="2400" b="0" dirty="0">
                <a:solidFill>
                  <a:schemeClr val="tx1"/>
                </a:solidFill>
                <a:effectLst/>
                <a:latin typeface="Times New Roman" panose="02020603050405020304" charset="0"/>
                <a:cs typeface="Times New Roman" panose="02020603050405020304" charset="0"/>
              </a:rPr>
            </a:br>
            <a:r>
              <a:rPr lang="sr-Latn-BA" sz="2400" b="0" dirty="0">
                <a:solidFill>
                  <a:schemeClr val="tx1"/>
                </a:solidFill>
                <a:effectLst/>
                <a:latin typeface="Times New Roman" panose="02020603050405020304" charset="0"/>
                <a:cs typeface="Times New Roman" panose="02020603050405020304" charset="0"/>
                <a:sym typeface="+mn-ea"/>
              </a:rPr>
              <a:t>	</a:t>
            </a:r>
            <a:r>
              <a:rPr lang="en-US" sz="2400" b="0" dirty="0">
                <a:solidFill>
                  <a:schemeClr val="tx1"/>
                </a:solidFill>
                <a:effectLst/>
                <a:latin typeface="Times New Roman" panose="02020603050405020304" charset="0"/>
                <a:cs typeface="Times New Roman" panose="02020603050405020304" charset="0"/>
                <a:sym typeface="+mn-ea"/>
              </a:rPr>
              <a:t>…(h) </a:t>
            </a:r>
            <a:r>
              <a:rPr lang="en-US" sz="2400" b="0" dirty="0" err="1">
                <a:solidFill>
                  <a:schemeClr val="tx1"/>
                </a:solidFill>
                <a:effectLst/>
                <a:latin typeface="Times New Roman" panose="02020603050405020304" charset="0"/>
                <a:cs typeface="Times New Roman" panose="02020603050405020304" charset="0"/>
                <a:sym typeface="+mn-ea"/>
              </a:rPr>
              <a:t>slobodu</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smtClean="0">
                <a:solidFill>
                  <a:schemeClr val="tx1"/>
                </a:solidFill>
                <a:effectLst/>
                <a:latin typeface="Times New Roman" panose="02020603050405020304" charset="0"/>
                <a:cs typeface="Times New Roman" panose="02020603050405020304" charset="0"/>
                <a:sym typeface="+mn-ea"/>
              </a:rPr>
              <a:t>izražavanja</a:t>
            </a:r>
            <a:br>
              <a:rPr lang="sr-Latn-BA" sz="2400" b="0" dirty="0" smtClean="0">
                <a:solidFill>
                  <a:schemeClr val="tx1"/>
                </a:solidFill>
                <a:effectLst/>
                <a:latin typeface="Times New Roman" panose="02020603050405020304" charset="0"/>
                <a:cs typeface="Times New Roman" panose="02020603050405020304" charset="0"/>
              </a:rPr>
            </a:br>
            <a:br>
              <a:rPr lang="sr-Latn-BA" sz="2400" b="0" dirty="0">
                <a:solidFill>
                  <a:schemeClr val="tx1"/>
                </a:solidFill>
                <a:effectLst/>
                <a:latin typeface="Times New Roman" panose="02020603050405020304" charset="0"/>
                <a:cs typeface="Times New Roman" panose="02020603050405020304" charset="0"/>
              </a:rPr>
            </a:br>
            <a:r>
              <a:rPr lang="sr-Latn-BA" sz="2400" b="0" dirty="0">
                <a:solidFill>
                  <a:schemeClr val="tx1"/>
                </a:solidFill>
                <a:effectLst/>
                <a:latin typeface="Times New Roman" panose="02020603050405020304" charset="0"/>
                <a:cs typeface="Times New Roman" panose="02020603050405020304" charset="0"/>
                <a:sym typeface="+mn-ea"/>
              </a:rPr>
              <a:t>2. USTAV REPUBLIKE SRPSKE</a:t>
            </a:r>
            <a:br>
              <a:rPr lang="sr-Latn-BA" sz="2400" b="0" dirty="0">
                <a:solidFill>
                  <a:schemeClr val="tx1"/>
                </a:solidFill>
                <a:effectLst/>
                <a:latin typeface="Times New Roman" panose="02020603050405020304" charset="0"/>
                <a:cs typeface="Times New Roman" panose="02020603050405020304" charset="0"/>
              </a:rPr>
            </a:br>
            <a:r>
              <a:rPr lang="en-US" sz="2400" b="0" dirty="0" err="1">
                <a:solidFill>
                  <a:schemeClr val="tx1"/>
                </a:solidFill>
                <a:effectLst/>
                <a:latin typeface="Times New Roman" panose="02020603050405020304" charset="0"/>
                <a:cs typeface="Times New Roman" panose="02020603050405020304" charset="0"/>
                <a:sym typeface="+mn-ea"/>
              </a:rPr>
              <a:t>Član</a:t>
            </a:r>
            <a:r>
              <a:rPr lang="en-US" sz="2400" b="0" dirty="0">
                <a:solidFill>
                  <a:schemeClr val="tx1"/>
                </a:solidFill>
                <a:effectLst/>
                <a:latin typeface="Times New Roman" panose="02020603050405020304" charset="0"/>
                <a:cs typeface="Times New Roman" panose="02020603050405020304" charset="0"/>
                <a:sym typeface="+mn-ea"/>
              </a:rPr>
              <a:t> 25. </a:t>
            </a:r>
            <a:r>
              <a:rPr lang="sr-Latn-BA"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Zajamčena</a:t>
            </a:r>
            <a:r>
              <a:rPr lang="en-US" sz="2400" b="0" dirty="0">
                <a:solidFill>
                  <a:schemeClr val="tx1"/>
                </a:solidFill>
                <a:effectLst/>
                <a:latin typeface="Times New Roman" panose="02020603050405020304" charset="0"/>
                <a:cs typeface="Times New Roman" panose="02020603050405020304" charset="0"/>
                <a:sym typeface="+mn-ea"/>
              </a:rPr>
              <a:t> je </a:t>
            </a:r>
            <a:r>
              <a:rPr lang="en-US" sz="2400" b="0" dirty="0" err="1">
                <a:solidFill>
                  <a:schemeClr val="tx1"/>
                </a:solidFill>
                <a:effectLst/>
                <a:latin typeface="Times New Roman" panose="02020603050405020304" charset="0"/>
                <a:cs typeface="Times New Roman" panose="02020603050405020304" charset="0"/>
                <a:sym typeface="+mn-ea"/>
              </a:rPr>
              <a:t>sloboda</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misli</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i</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opredjeljenja</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savjesti</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i</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uvjerenja</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kao</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i</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javno</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izražavanje</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mišljenja</a:t>
            </a:r>
            <a:r>
              <a:rPr lang="en-US" sz="2400" b="0" dirty="0">
                <a:solidFill>
                  <a:schemeClr val="tx1"/>
                </a:solidFill>
                <a:effectLst/>
                <a:latin typeface="Times New Roman" panose="02020603050405020304" charset="0"/>
                <a:cs typeface="Times New Roman" panose="02020603050405020304" charset="0"/>
                <a:sym typeface="+mn-ea"/>
              </a:rPr>
              <a:t>. </a:t>
            </a:r>
            <a:br>
              <a:rPr lang="sr-Latn-BA" sz="2400" b="0" dirty="0">
                <a:solidFill>
                  <a:schemeClr val="tx1"/>
                </a:solidFill>
                <a:effectLst/>
                <a:latin typeface="Times New Roman" panose="02020603050405020304" charset="0"/>
                <a:cs typeface="Times New Roman" panose="02020603050405020304" charset="0"/>
              </a:rPr>
            </a:br>
            <a:br>
              <a:rPr lang="sr-Latn-BA" sz="2400" b="0" dirty="0">
                <a:solidFill>
                  <a:schemeClr val="tx1"/>
                </a:solidFill>
                <a:effectLst/>
                <a:latin typeface="Times New Roman" panose="02020603050405020304" charset="0"/>
                <a:cs typeface="Times New Roman" panose="02020603050405020304" charset="0"/>
              </a:rPr>
            </a:br>
            <a:r>
              <a:rPr lang="sr-Latn-BA" sz="2400" b="0" dirty="0">
                <a:solidFill>
                  <a:schemeClr val="tx1"/>
                </a:solidFill>
                <a:effectLst/>
                <a:latin typeface="Times New Roman" panose="02020603050405020304" charset="0"/>
                <a:cs typeface="Times New Roman" panose="02020603050405020304" charset="0"/>
                <a:sym typeface="+mn-ea"/>
              </a:rPr>
              <a:t>3. USTAV FEDERACIJE BIH</a:t>
            </a:r>
            <a:br>
              <a:rPr lang="sr-Latn-BA" sz="2400" b="0" dirty="0">
                <a:solidFill>
                  <a:schemeClr val="tx1"/>
                </a:solidFill>
                <a:effectLst/>
                <a:latin typeface="Times New Roman" panose="02020603050405020304" charset="0"/>
                <a:cs typeface="Times New Roman" panose="02020603050405020304" charset="0"/>
              </a:rPr>
            </a:br>
            <a:r>
              <a:rPr lang="sr-Latn-BA" sz="2400" b="0" dirty="0">
                <a:solidFill>
                  <a:schemeClr val="tx1"/>
                </a:solidFill>
                <a:effectLst/>
                <a:latin typeface="Times New Roman" panose="02020603050405020304" charset="0"/>
                <a:cs typeface="Times New Roman" panose="02020603050405020304" charset="0"/>
                <a:sym typeface="+mn-ea"/>
              </a:rPr>
              <a:t>Glava II član 2. </a:t>
            </a:r>
            <a:r>
              <a:rPr lang="en-US" sz="2400" b="0" dirty="0" err="1">
                <a:solidFill>
                  <a:schemeClr val="tx1"/>
                </a:solidFill>
                <a:effectLst/>
                <a:latin typeface="Times New Roman" panose="02020603050405020304" charset="0"/>
                <a:cs typeface="Times New Roman" panose="02020603050405020304" charset="0"/>
                <a:sym typeface="+mn-ea"/>
              </a:rPr>
              <a:t>Sve</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osobe</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na</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teritoriji</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Federacije</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uživaju</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prava</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na</a:t>
            </a:r>
            <a:r>
              <a:rPr lang="en-US" sz="2400" b="0" dirty="0">
                <a:solidFill>
                  <a:schemeClr val="tx1"/>
                </a:solidFill>
                <a:effectLst/>
                <a:latin typeface="Times New Roman" panose="02020603050405020304" charset="0"/>
                <a:cs typeface="Times New Roman" panose="02020603050405020304" charset="0"/>
                <a:sym typeface="+mn-ea"/>
              </a:rPr>
              <a:t>: </a:t>
            </a:r>
            <a:br>
              <a:rPr lang="en-US" sz="2400" b="0" dirty="0">
                <a:solidFill>
                  <a:schemeClr val="tx1"/>
                </a:solidFill>
                <a:effectLst/>
                <a:latin typeface="Times New Roman" panose="02020603050405020304" charset="0"/>
                <a:cs typeface="Times New Roman" panose="02020603050405020304" charset="0"/>
              </a:rPr>
            </a:br>
            <a:r>
              <a:rPr lang="en-US" sz="2400" b="0" dirty="0">
                <a:solidFill>
                  <a:schemeClr val="tx1"/>
                </a:solidFill>
                <a:effectLst/>
                <a:latin typeface="Times New Roman" panose="02020603050405020304" charset="0"/>
                <a:cs typeface="Times New Roman" panose="02020603050405020304" charset="0"/>
                <a:sym typeface="+mn-ea"/>
              </a:rPr>
              <a:t>l) </a:t>
            </a:r>
            <a:r>
              <a:rPr lang="en-US" sz="2400" b="0" dirty="0" err="1">
                <a:solidFill>
                  <a:schemeClr val="tx1"/>
                </a:solidFill>
                <a:effectLst/>
                <a:latin typeface="Times New Roman" panose="02020603050405020304" charset="0"/>
                <a:cs typeface="Times New Roman" panose="02020603050405020304" charset="0"/>
                <a:sym typeface="+mn-ea"/>
              </a:rPr>
              <a:t>osnovne</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slobode</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slobodu</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govora</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i</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štampe</a:t>
            </a:r>
            <a:r>
              <a:rPr lang="sr-Latn-BA" altLang="en-US" sz="2400" b="0" dirty="0" err="1">
                <a:solidFill>
                  <a:schemeClr val="tx1"/>
                </a:solidFill>
                <a:effectLst/>
                <a:latin typeface="Times New Roman" panose="02020603050405020304" charset="0"/>
                <a:cs typeface="Times New Roman" panose="02020603050405020304" charset="0"/>
                <a:sym typeface="+mn-ea"/>
              </a:rPr>
              <a:t>, </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slobodu</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mišljenja</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savjesti</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i</a:t>
            </a:r>
            <a:r>
              <a:rPr lang="en-US" sz="2400" b="0" dirty="0">
                <a:solidFill>
                  <a:schemeClr val="tx1"/>
                </a:solidFill>
                <a:effectLst/>
                <a:latin typeface="Times New Roman" panose="02020603050405020304" charset="0"/>
                <a:cs typeface="Times New Roman" panose="02020603050405020304" charset="0"/>
                <a:sym typeface="+mn-ea"/>
              </a:rPr>
              <a:t> </a:t>
            </a:r>
            <a:r>
              <a:rPr lang="en-US" sz="2400" b="0" dirty="0" err="1">
                <a:solidFill>
                  <a:schemeClr val="tx1"/>
                </a:solidFill>
                <a:effectLst/>
                <a:latin typeface="Times New Roman" panose="02020603050405020304" charset="0"/>
                <a:cs typeface="Times New Roman" panose="02020603050405020304" charset="0"/>
                <a:sym typeface="+mn-ea"/>
              </a:rPr>
              <a:t>uvjerenja</a:t>
            </a:r>
            <a:r>
              <a:rPr lang="sr-Latn-BA" altLang="en-US" sz="2400" b="0" dirty="0" err="1">
                <a:solidFill>
                  <a:schemeClr val="tx1"/>
                </a:solidFill>
                <a:effectLst/>
                <a:latin typeface="Times New Roman" panose="02020603050405020304" charset="0"/>
                <a:cs typeface="Times New Roman" panose="02020603050405020304" charset="0"/>
                <a:sym typeface="+mn-ea"/>
              </a:rPr>
              <a:t>, slobodu religije</a:t>
            </a:r>
            <a:r>
              <a:rPr lang="sr-Latn-BA" sz="2400" b="0" dirty="0">
                <a:solidFill>
                  <a:schemeClr val="tx1"/>
                </a:solidFill>
                <a:effectLst/>
                <a:latin typeface="Times New Roman" panose="02020603050405020304" charset="0"/>
                <a:cs typeface="Times New Roman" panose="02020603050405020304" charset="0"/>
                <a:sym typeface="+mn-ea"/>
              </a:rPr>
              <a:t>…</a:t>
            </a:r>
            <a:r>
              <a:rPr lang="en-US" sz="2400" b="0" dirty="0">
                <a:solidFill>
                  <a:schemeClr val="tx1"/>
                </a:solidFill>
                <a:effectLst/>
                <a:latin typeface="Times New Roman" panose="02020603050405020304" charset="0"/>
                <a:cs typeface="Times New Roman" panose="02020603050405020304" charset="0"/>
                <a:sym typeface="+mn-ea"/>
              </a:rPr>
              <a:t> </a:t>
            </a:r>
            <a:br>
              <a:rPr lang="en-US" sz="2400" b="0" dirty="0">
                <a:solidFill>
                  <a:schemeClr val="tx1"/>
                </a:solidFill>
                <a:latin typeface="Times New Roman" panose="02020603050405020304" charset="0"/>
                <a:cs typeface="Times New Roman" panose="02020603050405020304" charset="0"/>
              </a:rPr>
            </a:br>
            <a:br>
              <a:rPr lang="sr-Latn-BA" sz="2400" dirty="0" smtClean="0">
                <a:latin typeface="Times New Roman" panose="02020603050405020304" charset="0"/>
                <a:cs typeface="Times New Roman" panose="02020603050405020304" charset="0"/>
              </a:rPr>
            </a:br>
            <a:endParaRPr lang="en-US" sz="2400" dirty="0">
              <a:solidFill>
                <a:schemeClr val="tx1"/>
              </a:solidFill>
              <a:latin typeface="Times New Roman" panose="02020603050405020304" charset="0"/>
              <a:cs typeface="Times New Roman" panose="02020603050405020304" charset="0"/>
            </a:endParaRPr>
          </a:p>
        </p:txBody>
      </p:sp>
      <p:sp>
        <p:nvSpPr>
          <p:cNvPr id="3" name="Text Box 2"/>
          <p:cNvSpPr txBox="1"/>
          <p:nvPr/>
        </p:nvSpPr>
        <p:spPr>
          <a:xfrm>
            <a:off x="231140" y="3788410"/>
            <a:ext cx="8681085" cy="368300"/>
          </a:xfrm>
          <a:prstGeom prst="rect">
            <a:avLst/>
          </a:prstGeom>
          <a:noFill/>
        </p:spPr>
        <p:txBody>
          <a:bodyPr wrap="square" rtlCol="0" anchor="t">
            <a:spAutoFit/>
          </a:bodyPr>
          <a:p>
            <a:pPr marL="114300" lvl="0" indent="0" algn="just">
              <a:buNone/>
            </a:pPr>
            <a:r>
              <a:rPr lang="sr-Latn-BA" dirty="0">
                <a:solidFill>
                  <a:schemeClr val="tx1"/>
                </a:solidFill>
                <a:latin typeface="Times New Roman" panose="02020603050405020304" charset="0"/>
                <a:cs typeface="Times New Roman" panose="02020603050405020304" charset="0"/>
                <a:sym typeface="+mn-ea"/>
              </a:rPr>
              <a:t>                                  </a:t>
            </a:r>
            <a:endParaRPr lang="en-US" dirty="0">
              <a:solidFill>
                <a:schemeClr val="tx1"/>
              </a:solidFill>
              <a:latin typeface="Times New Roman" panose="02020603050405020304" charset="0"/>
              <a:cs typeface="Times New Roman" panose="02020603050405020304" charset="0"/>
              <a:sym typeface="+mn-ea"/>
            </a:endParaRPr>
          </a:p>
        </p:txBody>
      </p:sp>
      <p:sp>
        <p:nvSpPr>
          <p:cNvPr id="5" name="Text Box 4"/>
          <p:cNvSpPr txBox="1"/>
          <p:nvPr/>
        </p:nvSpPr>
        <p:spPr>
          <a:xfrm>
            <a:off x="1750060" y="30480"/>
            <a:ext cx="6089650" cy="829945"/>
          </a:xfrm>
          <a:prstGeom prst="rect">
            <a:avLst/>
          </a:prstGeom>
          <a:noFill/>
        </p:spPr>
        <p:txBody>
          <a:bodyPr wrap="none" rtlCol="0" anchor="t">
            <a:spAutoFit/>
          </a:bodyPr>
          <a:p>
            <a:pPr algn="l"/>
            <a:r>
              <a:rPr lang="en-GB" altLang="vi-VN" sz="2400" dirty="0" smtClean="0">
                <a:solidFill>
                  <a:srgbClr val="FFFF00"/>
                </a:solidFill>
                <a:sym typeface="+mn-ea"/>
              </a:rPr>
              <a:t>D</a:t>
            </a:r>
            <a:r>
              <a:rPr lang="vi-VN" sz="2400" dirty="0" smtClean="0">
                <a:solidFill>
                  <a:srgbClr val="FFFF00"/>
                </a:solidFill>
                <a:sym typeface="+mn-ea"/>
              </a:rPr>
              <a:t>omaći zakonodavni okvir i usklađenost pravne</a:t>
            </a:r>
            <a:br>
              <a:rPr lang="sr-Latn-BA" sz="2400" dirty="0" smtClean="0">
                <a:solidFill>
                  <a:srgbClr val="FFFF00"/>
                </a:solidFill>
                <a:sym typeface="+mn-ea"/>
              </a:rPr>
            </a:br>
            <a:r>
              <a:rPr lang="vi-VN" sz="2400" dirty="0" smtClean="0">
                <a:solidFill>
                  <a:srgbClr val="FFFF00"/>
                </a:solidFill>
                <a:sym typeface="+mn-ea"/>
              </a:rPr>
              <a:t>regulative u BiH sa međunarodnim standardima</a:t>
            </a:r>
            <a:endParaRPr lang="en-US" sz="24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1119" y="2350762"/>
            <a:ext cx="8286808" cy="1285884"/>
          </a:xfrm>
        </p:spPr>
        <p:txBody>
          <a:bodyPr>
            <a:normAutofit fontScale="90000"/>
          </a:bodyPr>
          <a:lstStyle/>
          <a:p>
            <a:pPr algn="ctr"/>
            <a:br>
              <a:rPr lang="sr-Latn-BA" dirty="0" smtClean="0"/>
            </a:br>
            <a:endParaRPr lang="en-US" sz="2800" dirty="0">
              <a:solidFill>
                <a:schemeClr val="tx1"/>
              </a:solidFill>
            </a:endParaRPr>
          </a:p>
        </p:txBody>
      </p:sp>
      <p:sp>
        <p:nvSpPr>
          <p:cNvPr id="3" name="Text Box 2"/>
          <p:cNvSpPr txBox="1"/>
          <p:nvPr/>
        </p:nvSpPr>
        <p:spPr>
          <a:xfrm>
            <a:off x="231140" y="429895"/>
            <a:ext cx="8681085" cy="521970"/>
          </a:xfrm>
          <a:prstGeom prst="rect">
            <a:avLst/>
          </a:prstGeom>
          <a:noFill/>
        </p:spPr>
        <p:txBody>
          <a:bodyPr wrap="square" rtlCol="0" anchor="t">
            <a:spAutoFit/>
          </a:bodyPr>
          <a:p>
            <a:pPr marL="114300" lvl="0" indent="0" algn="just">
              <a:buNone/>
            </a:pPr>
            <a:r>
              <a:rPr lang="sr-Latn-BA" dirty="0">
                <a:solidFill>
                  <a:schemeClr val="tx1"/>
                </a:solidFill>
                <a:latin typeface="Times New Roman" panose="02020603050405020304" charset="0"/>
                <a:cs typeface="Times New Roman" panose="02020603050405020304" charset="0"/>
                <a:sym typeface="+mn-ea"/>
              </a:rPr>
              <a:t>                </a:t>
            </a:r>
            <a:r>
              <a:rPr lang="sr-Latn-BA" sz="2800" dirty="0">
                <a:solidFill>
                  <a:schemeClr val="tx1"/>
                </a:solidFill>
                <a:latin typeface="Times New Roman" panose="02020603050405020304" charset="0"/>
                <a:cs typeface="Times New Roman" panose="02020603050405020304" charset="0"/>
                <a:sym typeface="+mn-ea"/>
              </a:rPr>
              <a:t> STATUT BRČKO DISTRIKTA       </a:t>
            </a:r>
            <a:r>
              <a:rPr lang="sr-Latn-BA" dirty="0">
                <a:solidFill>
                  <a:schemeClr val="tx1"/>
                </a:solidFill>
                <a:latin typeface="Times New Roman" panose="02020603050405020304" charset="0"/>
                <a:cs typeface="Times New Roman" panose="02020603050405020304" charset="0"/>
                <a:sym typeface="+mn-ea"/>
              </a:rPr>
              <a:t>          </a:t>
            </a:r>
            <a:endParaRPr lang="en-US" dirty="0">
              <a:solidFill>
                <a:schemeClr val="tx1"/>
              </a:solidFill>
              <a:latin typeface="Times New Roman" panose="02020603050405020304" charset="0"/>
              <a:cs typeface="Times New Roman" panose="02020603050405020304" charset="0"/>
              <a:sym typeface="+mn-ea"/>
            </a:endParaRPr>
          </a:p>
        </p:txBody>
      </p:sp>
      <p:sp>
        <p:nvSpPr>
          <p:cNvPr id="4" name="Text Box 3"/>
          <p:cNvSpPr txBox="1"/>
          <p:nvPr/>
        </p:nvSpPr>
        <p:spPr>
          <a:xfrm>
            <a:off x="357505" y="1478915"/>
            <a:ext cx="8429625" cy="4154170"/>
          </a:xfrm>
          <a:prstGeom prst="rect">
            <a:avLst/>
          </a:prstGeom>
          <a:noFill/>
        </p:spPr>
        <p:txBody>
          <a:bodyPr wrap="square" rtlCol="0" anchor="t">
            <a:spAutoFit/>
          </a:bodyPr>
          <a:p>
            <a:pPr marL="114300" indent="0">
              <a:buNone/>
            </a:pPr>
            <a:r>
              <a:rPr lang="sr-Latn-BA" altLang="en-US" sz="2400" dirty="0" err="1">
                <a:solidFill>
                  <a:schemeClr val="tx1"/>
                </a:solidFill>
                <a:latin typeface="Times New Roman" panose="02020603050405020304" charset="0"/>
                <a:cs typeface="Times New Roman" panose="02020603050405020304" charset="0"/>
                <a:sym typeface="+mn-ea"/>
              </a:rPr>
              <a:t>G</a:t>
            </a:r>
            <a:r>
              <a:rPr lang="en-US" sz="2400" dirty="0" err="1">
                <a:solidFill>
                  <a:schemeClr val="tx1"/>
                </a:solidFill>
                <a:latin typeface="Times New Roman" panose="02020603050405020304" charset="0"/>
                <a:cs typeface="Times New Roman" panose="02020603050405020304" charset="0"/>
                <a:sym typeface="+mn-ea"/>
              </a:rPr>
              <a:t>lava</a:t>
            </a:r>
            <a:r>
              <a:rPr lang="en-US" sz="2400" dirty="0">
                <a:solidFill>
                  <a:schemeClr val="tx1"/>
                </a:solidFill>
                <a:latin typeface="Times New Roman" panose="02020603050405020304" charset="0"/>
                <a:cs typeface="Times New Roman" panose="02020603050405020304" charset="0"/>
                <a:sym typeface="+mn-ea"/>
              </a:rPr>
              <a:t> </a:t>
            </a:r>
            <a:r>
              <a:rPr lang="en-US" sz="2400" dirty="0" smtClean="0">
                <a:solidFill>
                  <a:schemeClr val="tx1"/>
                </a:solidFill>
                <a:latin typeface="Times New Roman" panose="02020603050405020304" charset="0"/>
                <a:cs typeface="Times New Roman" panose="02020603050405020304" charset="0"/>
                <a:sym typeface="+mn-ea"/>
              </a:rPr>
              <a:t>II</a:t>
            </a:r>
            <a:r>
              <a:rPr lang="sr-Latn-BA" sz="2400" dirty="0" smtClean="0">
                <a:solidFill>
                  <a:schemeClr val="tx1"/>
                </a:solidFill>
                <a:latin typeface="Times New Roman" panose="02020603050405020304" charset="0"/>
                <a:cs typeface="Times New Roman" panose="02020603050405020304" charset="0"/>
                <a:sym typeface="+mn-ea"/>
              </a:rPr>
              <a:t>, Č</a:t>
            </a:r>
            <a:r>
              <a:rPr lang="en-US" sz="2400" dirty="0" err="1" smtClean="0">
                <a:solidFill>
                  <a:schemeClr val="tx1"/>
                </a:solidFill>
                <a:latin typeface="Times New Roman" panose="02020603050405020304" charset="0"/>
                <a:cs typeface="Times New Roman" panose="02020603050405020304" charset="0"/>
                <a:sym typeface="+mn-ea"/>
              </a:rPr>
              <a:t>lan</a:t>
            </a:r>
            <a:r>
              <a:rPr lang="en-US" sz="2400" dirty="0" smtClean="0">
                <a:solidFill>
                  <a:schemeClr val="tx1"/>
                </a:solidFill>
                <a:latin typeface="Times New Roman" panose="02020603050405020304" charset="0"/>
                <a:cs typeface="Times New Roman" panose="02020603050405020304" charset="0"/>
                <a:sym typeface="+mn-ea"/>
              </a:rPr>
              <a:t> </a:t>
            </a:r>
            <a:r>
              <a:rPr lang="en-US" sz="2400" dirty="0">
                <a:solidFill>
                  <a:schemeClr val="tx1"/>
                </a:solidFill>
                <a:latin typeface="Times New Roman" panose="02020603050405020304" charset="0"/>
                <a:cs typeface="Times New Roman" panose="02020603050405020304" charset="0"/>
                <a:sym typeface="+mn-ea"/>
              </a:rPr>
              <a:t>13 </a:t>
            </a:r>
            <a:r>
              <a:rPr lang="sr-Latn-BA" sz="2400" dirty="0" smtClean="0">
                <a:solidFill>
                  <a:schemeClr val="tx1"/>
                </a:solidFill>
                <a:latin typeface="Times New Roman" panose="02020603050405020304" charset="0"/>
                <a:cs typeface="Times New Roman" panose="02020603050405020304" charset="0"/>
                <a:sym typeface="+mn-ea"/>
              </a:rPr>
              <a:t>stav 4</a:t>
            </a:r>
            <a:r>
              <a:rPr lang="en-US" sz="2400" dirty="0">
                <a:solidFill>
                  <a:schemeClr val="tx1"/>
                </a:solidFill>
                <a:latin typeface="Times New Roman" panose="02020603050405020304" charset="0"/>
                <a:cs typeface="Times New Roman" panose="02020603050405020304" charset="0"/>
                <a:sym typeface="+mn-ea"/>
              </a:rPr>
              <a:t> </a:t>
            </a:r>
            <a:endParaRPr lang="en-US" sz="2400" dirty="0">
              <a:solidFill>
                <a:schemeClr val="tx1"/>
              </a:solidFill>
              <a:latin typeface="Times New Roman" panose="02020603050405020304" charset="0"/>
              <a:cs typeface="Times New Roman" panose="02020603050405020304" charset="0"/>
            </a:endParaRPr>
          </a:p>
          <a:p>
            <a:pPr marL="114300" indent="0" algn="just">
              <a:buNone/>
            </a:pPr>
            <a:r>
              <a:rPr lang="en-US" sz="2400" dirty="0" err="1" smtClean="0">
                <a:solidFill>
                  <a:schemeClr val="tx1"/>
                </a:solidFill>
                <a:latin typeface="Times New Roman" panose="02020603050405020304" charset="0"/>
                <a:cs typeface="Times New Roman" panose="02020603050405020304" charset="0"/>
                <a:sym typeface="+mn-ea"/>
              </a:rPr>
              <a:t>Sva</a:t>
            </a:r>
            <a:r>
              <a:rPr lang="en-US" sz="2400" dirty="0" smtClean="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lica</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na</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teritoriji</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Distrikta</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uživaju</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prava</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i</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slobode</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koje</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su</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im</a:t>
            </a:r>
            <a:r>
              <a:rPr lang="en-US" sz="2400" dirty="0">
                <a:solidFill>
                  <a:schemeClr val="tx1"/>
                </a:solidFill>
                <a:latin typeface="Times New Roman" panose="02020603050405020304" charset="0"/>
                <a:cs typeface="Times New Roman" panose="02020603050405020304" charset="0"/>
                <a:sym typeface="+mn-ea"/>
              </a:rPr>
              <a:t> date </a:t>
            </a:r>
            <a:r>
              <a:rPr lang="en-US" sz="2400" dirty="0" err="1">
                <a:solidFill>
                  <a:schemeClr val="tx1"/>
                </a:solidFill>
                <a:latin typeface="Times New Roman" panose="02020603050405020304" charset="0"/>
                <a:cs typeface="Times New Roman" panose="02020603050405020304" charset="0"/>
                <a:sym typeface="+mn-ea"/>
              </a:rPr>
              <a:t>Evropskom</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konvencijom</a:t>
            </a:r>
            <a:r>
              <a:rPr lang="en-US" sz="2400" dirty="0">
                <a:solidFill>
                  <a:schemeClr val="tx1"/>
                </a:solidFill>
                <a:latin typeface="Times New Roman" panose="02020603050405020304" charset="0"/>
                <a:cs typeface="Times New Roman" panose="02020603050405020304" charset="0"/>
                <a:sym typeface="+mn-ea"/>
              </a:rPr>
              <a:t> o </a:t>
            </a:r>
            <a:r>
              <a:rPr lang="en-US" sz="2400" dirty="0" err="1">
                <a:solidFill>
                  <a:schemeClr val="tx1"/>
                </a:solidFill>
                <a:latin typeface="Times New Roman" panose="02020603050405020304" charset="0"/>
                <a:cs typeface="Times New Roman" panose="02020603050405020304" charset="0"/>
                <a:sym typeface="+mn-ea"/>
              </a:rPr>
              <a:t>ljudskim</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pravima</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i</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osnovnim</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slobodama</a:t>
            </a:r>
            <a:r>
              <a:rPr lang="en-US" sz="2400" dirty="0">
                <a:solidFill>
                  <a:schemeClr val="tx1"/>
                </a:solidFill>
                <a:latin typeface="Times New Roman" panose="02020603050405020304" charset="0"/>
                <a:cs typeface="Times New Roman" panose="02020603050405020304" charset="0"/>
                <a:sym typeface="+mn-ea"/>
              </a:rPr>
              <a:t>. Ta </a:t>
            </a:r>
            <a:r>
              <a:rPr lang="en-US" sz="2400" dirty="0" err="1">
                <a:solidFill>
                  <a:schemeClr val="tx1"/>
                </a:solidFill>
                <a:latin typeface="Times New Roman" panose="02020603050405020304" charset="0"/>
                <a:cs typeface="Times New Roman" panose="02020603050405020304" charset="0"/>
                <a:sym typeface="+mn-ea"/>
              </a:rPr>
              <a:t>prava</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i</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slobode</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će</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imati</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veću</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pravnu</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snagu</a:t>
            </a:r>
            <a:r>
              <a:rPr lang="en-US" sz="2400" dirty="0">
                <a:solidFill>
                  <a:schemeClr val="tx1"/>
                </a:solidFill>
                <a:latin typeface="Times New Roman" panose="02020603050405020304" charset="0"/>
                <a:cs typeface="Times New Roman" panose="02020603050405020304" charset="0"/>
                <a:sym typeface="+mn-ea"/>
              </a:rPr>
              <a:t> u </a:t>
            </a:r>
            <a:r>
              <a:rPr lang="en-US" sz="2400" dirty="0" err="1">
                <a:solidFill>
                  <a:schemeClr val="tx1"/>
                </a:solidFill>
                <a:latin typeface="Times New Roman" panose="02020603050405020304" charset="0"/>
                <a:cs typeface="Times New Roman" panose="02020603050405020304" charset="0"/>
                <a:sym typeface="+mn-ea"/>
              </a:rPr>
              <a:t>odnosu</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na</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svaki</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zakon</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koji</a:t>
            </a:r>
            <a:r>
              <a:rPr lang="en-US" sz="2400" dirty="0">
                <a:solidFill>
                  <a:schemeClr val="tx1"/>
                </a:solidFill>
                <a:latin typeface="Times New Roman" panose="02020603050405020304" charset="0"/>
                <a:cs typeface="Times New Roman" panose="02020603050405020304" charset="0"/>
                <a:sym typeface="+mn-ea"/>
              </a:rPr>
              <a:t> je u </a:t>
            </a:r>
            <a:r>
              <a:rPr lang="en-US" sz="2400" dirty="0" err="1">
                <a:solidFill>
                  <a:schemeClr val="tx1"/>
                </a:solidFill>
                <a:latin typeface="Times New Roman" panose="02020603050405020304" charset="0"/>
                <a:cs typeface="Times New Roman" panose="02020603050405020304" charset="0"/>
                <a:sym typeface="+mn-ea"/>
              </a:rPr>
              <a:t>suprotnosti</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sa</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Konvencijom</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Sve</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institucije</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Distrikta</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će</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poštovati</a:t>
            </a:r>
            <a:r>
              <a:rPr lang="en-US" sz="2400" dirty="0">
                <a:solidFill>
                  <a:schemeClr val="tx1"/>
                </a:solidFill>
                <a:latin typeface="Times New Roman" panose="02020603050405020304" charset="0"/>
                <a:cs typeface="Times New Roman" panose="02020603050405020304" charset="0"/>
                <a:sym typeface="+mn-ea"/>
              </a:rPr>
              <a:t> ta </a:t>
            </a:r>
            <a:r>
              <a:rPr lang="en-US" sz="2400" dirty="0" err="1">
                <a:solidFill>
                  <a:schemeClr val="tx1"/>
                </a:solidFill>
                <a:latin typeface="Times New Roman" panose="02020603050405020304" charset="0"/>
                <a:cs typeface="Times New Roman" panose="02020603050405020304" charset="0"/>
                <a:sym typeface="+mn-ea"/>
              </a:rPr>
              <a:t>prava</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i</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slobode</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Sudovi</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Distrikta</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će</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sprovoditi</a:t>
            </a:r>
            <a:r>
              <a:rPr lang="en-US" sz="2400" dirty="0">
                <a:solidFill>
                  <a:schemeClr val="tx1"/>
                </a:solidFill>
                <a:latin typeface="Times New Roman" panose="02020603050405020304" charset="0"/>
                <a:cs typeface="Times New Roman" panose="02020603050405020304" charset="0"/>
                <a:sym typeface="+mn-ea"/>
              </a:rPr>
              <a:t> ta </a:t>
            </a:r>
            <a:r>
              <a:rPr lang="en-US" sz="2400" dirty="0" err="1">
                <a:solidFill>
                  <a:schemeClr val="tx1"/>
                </a:solidFill>
                <a:latin typeface="Times New Roman" panose="02020603050405020304" charset="0"/>
                <a:cs typeface="Times New Roman" panose="02020603050405020304" charset="0"/>
                <a:sym typeface="+mn-ea"/>
              </a:rPr>
              <a:t>prava</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i</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slobode</a:t>
            </a:r>
            <a:r>
              <a:rPr lang="en-US" sz="2400" dirty="0">
                <a:solidFill>
                  <a:schemeClr val="tx1"/>
                </a:solidFill>
                <a:latin typeface="Times New Roman" panose="02020603050405020304" charset="0"/>
                <a:cs typeface="Times New Roman" panose="02020603050405020304" charset="0"/>
                <a:sym typeface="+mn-ea"/>
              </a:rPr>
              <a:t> u </a:t>
            </a:r>
            <a:r>
              <a:rPr lang="en-US" sz="2400" dirty="0" err="1">
                <a:solidFill>
                  <a:schemeClr val="tx1"/>
                </a:solidFill>
                <a:latin typeface="Times New Roman" panose="02020603050405020304" charset="0"/>
                <a:cs typeface="Times New Roman" panose="02020603050405020304" charset="0"/>
                <a:sym typeface="+mn-ea"/>
              </a:rPr>
              <a:t>skladu</a:t>
            </a:r>
            <a:r>
              <a:rPr lang="en-US" sz="2400" dirty="0">
                <a:solidFill>
                  <a:schemeClr val="tx1"/>
                </a:solidFill>
                <a:latin typeface="Times New Roman" panose="02020603050405020304" charset="0"/>
                <a:cs typeface="Times New Roman" panose="02020603050405020304" charset="0"/>
                <a:sym typeface="+mn-ea"/>
              </a:rPr>
              <a:t> s </a:t>
            </a:r>
            <a:r>
              <a:rPr lang="en-US" sz="2400" dirty="0" err="1">
                <a:solidFill>
                  <a:schemeClr val="tx1"/>
                </a:solidFill>
                <a:latin typeface="Times New Roman" panose="02020603050405020304" charset="0"/>
                <a:cs typeface="Times New Roman" panose="02020603050405020304" charset="0"/>
                <a:sym typeface="+mn-ea"/>
              </a:rPr>
              <a:t>postupcima</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koji</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su</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predviđeni</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zakonima</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Distrikta</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Kada</a:t>
            </a:r>
            <a:r>
              <a:rPr lang="en-US" sz="2400" dirty="0">
                <a:solidFill>
                  <a:schemeClr val="tx1"/>
                </a:solidFill>
                <a:latin typeface="Times New Roman" panose="02020603050405020304" charset="0"/>
                <a:cs typeface="Times New Roman" panose="02020603050405020304" charset="0"/>
                <a:sym typeface="+mn-ea"/>
              </a:rPr>
              <a:t> se </a:t>
            </a:r>
            <a:r>
              <a:rPr lang="en-US" sz="2400" dirty="0" err="1">
                <a:solidFill>
                  <a:schemeClr val="tx1"/>
                </a:solidFill>
                <a:latin typeface="Times New Roman" panose="02020603050405020304" charset="0"/>
                <a:cs typeface="Times New Roman" panose="02020603050405020304" charset="0"/>
                <a:sym typeface="+mn-ea"/>
              </a:rPr>
              <a:t>bave</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predmetima</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koji</a:t>
            </a:r>
            <a:r>
              <a:rPr lang="en-US" sz="2400" dirty="0">
                <a:solidFill>
                  <a:schemeClr val="tx1"/>
                </a:solidFill>
                <a:latin typeface="Times New Roman" panose="02020603050405020304" charset="0"/>
                <a:cs typeface="Times New Roman" panose="02020603050405020304" charset="0"/>
                <a:sym typeface="+mn-ea"/>
              </a:rPr>
              <a:t> se </a:t>
            </a:r>
            <a:r>
              <a:rPr lang="en-US" sz="2400" dirty="0" err="1">
                <a:solidFill>
                  <a:schemeClr val="tx1"/>
                </a:solidFill>
                <a:latin typeface="Times New Roman" panose="02020603050405020304" charset="0"/>
                <a:cs typeface="Times New Roman" panose="02020603050405020304" charset="0"/>
                <a:sym typeface="+mn-ea"/>
              </a:rPr>
              <a:t>odnose</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na</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optužbe</a:t>
            </a:r>
            <a:r>
              <a:rPr lang="en-US" sz="2400" dirty="0">
                <a:solidFill>
                  <a:schemeClr val="tx1"/>
                </a:solidFill>
                <a:latin typeface="Times New Roman" panose="02020603050405020304" charset="0"/>
                <a:cs typeface="Times New Roman" panose="02020603050405020304" charset="0"/>
                <a:sym typeface="+mn-ea"/>
              </a:rPr>
              <a:t> u </a:t>
            </a:r>
            <a:r>
              <a:rPr lang="en-US" sz="2400" dirty="0" err="1">
                <a:solidFill>
                  <a:schemeClr val="tx1"/>
                </a:solidFill>
                <a:latin typeface="Times New Roman" panose="02020603050405020304" charset="0"/>
                <a:cs typeface="Times New Roman" panose="02020603050405020304" charset="0"/>
                <a:sym typeface="+mn-ea"/>
              </a:rPr>
              <a:t>vezi</a:t>
            </a:r>
            <a:r>
              <a:rPr lang="en-US" sz="2400" dirty="0">
                <a:solidFill>
                  <a:schemeClr val="tx1"/>
                </a:solidFill>
                <a:latin typeface="Times New Roman" panose="02020603050405020304" charset="0"/>
                <a:cs typeface="Times New Roman" panose="02020603050405020304" charset="0"/>
                <a:sym typeface="+mn-ea"/>
              </a:rPr>
              <a:t> s </a:t>
            </a:r>
            <a:r>
              <a:rPr lang="en-US" sz="2400" dirty="0" err="1">
                <a:solidFill>
                  <a:schemeClr val="tx1"/>
                </a:solidFill>
                <a:latin typeface="Times New Roman" panose="02020603050405020304" charset="0"/>
                <a:cs typeface="Times New Roman" panose="02020603050405020304" charset="0"/>
                <a:sym typeface="+mn-ea"/>
              </a:rPr>
              <a:t>kršenjem</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tih</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prava</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i</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sloboda</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sudovi</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Distrikta</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uzimaju</a:t>
            </a:r>
            <a:r>
              <a:rPr lang="en-US" sz="2400" dirty="0">
                <a:solidFill>
                  <a:schemeClr val="tx1"/>
                </a:solidFill>
                <a:latin typeface="Times New Roman" panose="02020603050405020304" charset="0"/>
                <a:cs typeface="Times New Roman" panose="02020603050405020304" charset="0"/>
                <a:sym typeface="+mn-ea"/>
              </a:rPr>
              <a:t> u </a:t>
            </a:r>
            <a:r>
              <a:rPr lang="en-US" sz="2400" dirty="0" err="1">
                <a:solidFill>
                  <a:schemeClr val="tx1"/>
                </a:solidFill>
                <a:latin typeface="Times New Roman" panose="02020603050405020304" charset="0"/>
                <a:cs typeface="Times New Roman" panose="02020603050405020304" charset="0"/>
                <a:sym typeface="+mn-ea"/>
              </a:rPr>
              <a:t>obzir</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precedentno</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pravo</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Evropskog</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suda</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za</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ljudska</a:t>
            </a:r>
            <a:r>
              <a:rPr lang="en-US" sz="2400" dirty="0">
                <a:solidFill>
                  <a:schemeClr val="tx1"/>
                </a:solidFill>
                <a:latin typeface="Times New Roman" panose="02020603050405020304" charset="0"/>
                <a:cs typeface="Times New Roman" panose="02020603050405020304" charset="0"/>
                <a:sym typeface="+mn-ea"/>
              </a:rPr>
              <a:t> </a:t>
            </a:r>
            <a:r>
              <a:rPr lang="en-US" sz="2400" dirty="0" err="1">
                <a:solidFill>
                  <a:schemeClr val="tx1"/>
                </a:solidFill>
                <a:latin typeface="Times New Roman" panose="02020603050405020304" charset="0"/>
                <a:cs typeface="Times New Roman" panose="02020603050405020304" charset="0"/>
                <a:sym typeface="+mn-ea"/>
              </a:rPr>
              <a:t>prava</a:t>
            </a:r>
            <a:r>
              <a:rPr lang="en-US" sz="2400" dirty="0">
                <a:solidFill>
                  <a:schemeClr val="tx1"/>
                </a:solidFill>
                <a:latin typeface="Times New Roman" panose="02020603050405020304" charset="0"/>
                <a:cs typeface="Times New Roman" panose="02020603050405020304" charset="0"/>
                <a:sym typeface="+mn-ea"/>
              </a:rPr>
              <a:t>. </a:t>
            </a:r>
            <a:endParaRPr lang="en-US" sz="2400" dirty="0">
              <a:solidFill>
                <a:schemeClr val="tx1"/>
              </a:solidFill>
              <a:latin typeface="Times New Roman" panose="02020603050405020304" charset="0"/>
              <a:cs typeface="Times New Roman" panose="02020603050405020304" charset="0"/>
              <a:sym typeface="+mn-ea"/>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5449" y="4247507"/>
            <a:ext cx="8286808" cy="1285884"/>
          </a:xfrm>
        </p:spPr>
        <p:txBody>
          <a:bodyPr>
            <a:normAutofit fontScale="90000"/>
          </a:bodyPr>
          <a:lstStyle/>
          <a:p>
            <a:pPr algn="ctr"/>
            <a:br>
              <a:rPr lang="sr-Latn-BA" dirty="0" smtClean="0"/>
            </a:br>
            <a:endParaRPr lang="en-US" sz="2800" dirty="0">
              <a:solidFill>
                <a:schemeClr val="tx1"/>
              </a:solidFill>
            </a:endParaRPr>
          </a:p>
        </p:txBody>
      </p:sp>
      <p:sp>
        <p:nvSpPr>
          <p:cNvPr id="100" name="Text Box 99"/>
          <p:cNvSpPr txBox="1"/>
          <p:nvPr/>
        </p:nvSpPr>
        <p:spPr>
          <a:xfrm>
            <a:off x="434975" y="849630"/>
            <a:ext cx="8116570" cy="1322070"/>
          </a:xfrm>
          <a:prstGeom prst="rect">
            <a:avLst/>
          </a:prstGeom>
          <a:noFill/>
          <a:ln w="9525">
            <a:noFill/>
          </a:ln>
        </p:spPr>
        <p:txBody>
          <a:bodyPr wrap="square">
            <a:spAutoFit/>
          </a:bodyPr>
          <a:p>
            <a:pPr marL="228600" indent="-228600" algn="just"/>
            <a:r>
              <a:rPr lang="en-US" sz="2000" b="0">
                <a:latin typeface="Times New Roman" panose="02020603050405020304" charset="0"/>
                <a:cs typeface="Calibri" panose="020F0502020204030204" charset="0"/>
              </a:rPr>
              <a:t>Krivični zakon Bosne i Hercegovine,</a:t>
            </a:r>
            <a:r>
              <a:rPr lang="en-US" sz="1600">
                <a:latin typeface="Times New Roman" panose="02020603050405020304" charset="0"/>
                <a:cs typeface="Calibri" panose="020F0502020204030204" charset="0"/>
                <a:sym typeface="+mn-ea"/>
              </a:rPr>
              <a:t> (član 145.a)</a:t>
            </a:r>
            <a:endParaRPr lang="en-US" sz="1600" b="0">
              <a:latin typeface="Times New Roman" panose="02020603050405020304" charset="0"/>
              <a:cs typeface="Calibri" panose="020F0502020204030204" charset="0"/>
            </a:endParaRPr>
          </a:p>
          <a:p>
            <a:pPr marL="228600" indent="-228600"/>
            <a:r>
              <a:rPr lang="en-US" sz="2000" b="0">
                <a:latin typeface="Times New Roman" panose="02020603050405020304" charset="0"/>
                <a:cs typeface="Calibri" panose="020F0502020204030204" charset="0"/>
              </a:rPr>
              <a:t>Krivični zakon Federcije BiH  (član 163 i član 363.st.2.),</a:t>
            </a:r>
            <a:endParaRPr lang="en-US" sz="2000" b="0">
              <a:latin typeface="Times New Roman" panose="02020603050405020304" charset="0"/>
              <a:cs typeface="Calibri" panose="020F0502020204030204" charset="0"/>
            </a:endParaRPr>
          </a:p>
          <a:p>
            <a:pPr marL="228600" indent="-228600"/>
            <a:r>
              <a:rPr lang="en-US" sz="2000" b="0">
                <a:latin typeface="Times New Roman" panose="02020603050405020304" charset="0"/>
                <a:cs typeface="Calibri" panose="020F0502020204030204" charset="0"/>
              </a:rPr>
              <a:t>Krivični zakon</a:t>
            </a:r>
            <a:r>
              <a:rPr lang="sr-Latn-BA" altLang="en-US" sz="2000" b="0">
                <a:latin typeface="Times New Roman" panose="02020603050405020304" charset="0"/>
                <a:cs typeface="Calibri" panose="020F0502020204030204" charset="0"/>
              </a:rPr>
              <a:t>ik </a:t>
            </a:r>
            <a:r>
              <a:rPr lang="en-US" sz="2000" b="0">
                <a:latin typeface="Times New Roman" panose="02020603050405020304" charset="0"/>
                <a:cs typeface="Calibri" panose="020F0502020204030204" charset="0"/>
              </a:rPr>
              <a:t> Republike Srpske (član 294.a),</a:t>
            </a:r>
            <a:endParaRPr lang="en-US" sz="2000" b="0">
              <a:latin typeface="Times New Roman" panose="02020603050405020304" charset="0"/>
              <a:cs typeface="Calibri" panose="020F0502020204030204" charset="0"/>
            </a:endParaRPr>
          </a:p>
          <a:p>
            <a:pPr marL="228600" indent="-228600"/>
            <a:r>
              <a:rPr lang="en-US" sz="2000" b="0">
                <a:latin typeface="Times New Roman" panose="02020603050405020304" charset="0"/>
                <a:cs typeface="Calibri" panose="020F0502020204030204" charset="0"/>
              </a:rPr>
              <a:t>Krivični zakon Brčko Distrikta BiH (član 2, član 49, član 160 i član 357.st.2.).</a:t>
            </a:r>
            <a:endParaRPr lang="en-US" sz="2000"/>
          </a:p>
        </p:txBody>
      </p:sp>
      <p:sp>
        <p:nvSpPr>
          <p:cNvPr id="4" name="Text Box 3"/>
          <p:cNvSpPr txBox="1"/>
          <p:nvPr/>
        </p:nvSpPr>
        <p:spPr>
          <a:xfrm>
            <a:off x="500380" y="2735580"/>
            <a:ext cx="8115935" cy="3476625"/>
          </a:xfrm>
          <a:prstGeom prst="rect">
            <a:avLst/>
          </a:prstGeom>
          <a:noFill/>
          <a:ln w="9525">
            <a:noFill/>
          </a:ln>
        </p:spPr>
        <p:txBody>
          <a:bodyPr wrap="square">
            <a:spAutoFit/>
          </a:bodyPr>
          <a:p>
            <a:pPr indent="0"/>
            <a:r>
              <a:rPr lang="en-US" sz="2000" b="0">
                <a:solidFill>
                  <a:srgbClr val="FFFF00"/>
                </a:solidFill>
                <a:latin typeface="Times New Roman" panose="02020603050405020304" charset="0"/>
                <a:cs typeface="Calibri" panose="020F0502020204030204" charset="0"/>
              </a:rPr>
              <a:t>Krivični zakon Bosne i Hercegovine – izazivanje nacionalne, rasne i vjerske mržnje, razdora i netrpeljivosti član 145a.</a:t>
            </a:r>
            <a:endParaRPr lang="en-US" sz="2000" b="0">
              <a:solidFill>
                <a:srgbClr val="FFFF00"/>
              </a:solidFill>
              <a:latin typeface="Times New Roman" panose="02020603050405020304" charset="0"/>
              <a:cs typeface="Calibri" panose="020F0502020204030204" charset="0"/>
            </a:endParaRPr>
          </a:p>
          <a:p>
            <a:pPr indent="0"/>
            <a:endParaRPr lang="en-US" sz="2000" b="0">
              <a:latin typeface="Times New Roman" panose="02020603050405020304" charset="0"/>
              <a:cs typeface="Calibri" panose="020F0502020204030204" charset="0"/>
            </a:endParaRPr>
          </a:p>
          <a:p>
            <a:pPr indent="0"/>
            <a:r>
              <a:rPr lang="en-US" sz="2000" b="0">
                <a:latin typeface="Times New Roman" panose="02020603050405020304" charset="0"/>
                <a:cs typeface="Calibri" panose="020F0502020204030204" charset="0"/>
              </a:rPr>
              <a:t>1.) Ko javno izaziva ili raspiruje nacionalnu, rasnu ili vjersku mržnju, razdor ili netrpeljivost među konstitutivnim narodima i ostalima, kao i drugima koji žive ili borave u Bosni i Hercegovini, kazniće se kaznom zatvora od 3 mjeseca do 3 godine. 2.) Ko krivično djelo iz stava (1) ovog člana   počini zloupotrebom svog položaja ili ovlaštenja, kazniće se kaznom zatvora od jedne do 10 godina.</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682625" y="1445260"/>
            <a:ext cx="7778750" cy="3784600"/>
          </a:xfrm>
          <a:prstGeom prst="rect">
            <a:avLst/>
          </a:prstGeom>
          <a:noFill/>
          <a:ln w="9525">
            <a:noFill/>
          </a:ln>
        </p:spPr>
        <p:txBody>
          <a:bodyPr wrap="square">
            <a:spAutoFit/>
          </a:bodyPr>
          <a:p>
            <a:pPr indent="0"/>
            <a:r>
              <a:rPr lang="en-US" sz="2400" b="0">
                <a:latin typeface="Times New Roman" panose="02020603050405020304" charset="0"/>
                <a:cs typeface="Calibri" panose="020F0502020204030204" charset="0"/>
              </a:rPr>
              <a:t>Sloboda govora i izražavanja je osnovno ljudsko pravo. </a:t>
            </a:r>
            <a:endParaRPr lang="en-US" sz="2400" b="0">
              <a:latin typeface="Times New Roman" panose="02020603050405020304" charset="0"/>
              <a:cs typeface="Calibri" panose="020F0502020204030204" charset="0"/>
            </a:endParaRPr>
          </a:p>
          <a:p>
            <a:pPr indent="0"/>
            <a:endParaRPr lang="en-US" sz="2400"/>
          </a:p>
          <a:p>
            <a:pPr indent="0"/>
            <a:r>
              <a:rPr lang="sr-Latn-BA" altLang="en-US" sz="2400"/>
              <a:t>P</a:t>
            </a:r>
            <a:r>
              <a:rPr lang="en-US" sz="2400"/>
              <a:t>riznato i zagarantovano je najvažnijim medjunarodnim aktima</a:t>
            </a:r>
            <a:r>
              <a:rPr lang="sr-Latn-BA" altLang="en-US" sz="2400"/>
              <a:t>.</a:t>
            </a:r>
            <a:endParaRPr lang="sr-Latn-BA" altLang="en-US" sz="2400"/>
          </a:p>
          <a:p>
            <a:pPr indent="0"/>
            <a:endParaRPr lang="sr-Latn-BA" altLang="en-US" sz="2400"/>
          </a:p>
          <a:p>
            <a:pPr indent="0"/>
            <a:r>
              <a:rPr lang="sr-Latn-BA" altLang="en-US" sz="2400"/>
              <a:t>Važno je istaći da to</a:t>
            </a:r>
            <a:r>
              <a:rPr lang="en-US" sz="2400"/>
              <a:t> pravo nije apsolutno.</a:t>
            </a:r>
            <a:endParaRPr lang="en-US" sz="2400"/>
          </a:p>
          <a:p>
            <a:pPr indent="0"/>
            <a:endParaRPr lang="en-US" sz="2400"/>
          </a:p>
          <a:p>
            <a:pPr indent="0"/>
            <a:r>
              <a:rPr lang="sr-Latn-BA" altLang="en-US" sz="2400"/>
              <a:t>Bitno je postaviti (prepoznati) </a:t>
            </a:r>
            <a:r>
              <a:rPr lang="en-US" sz="2400"/>
              <a:t>granic</a:t>
            </a:r>
            <a:r>
              <a:rPr lang="sr-Latn-BA" altLang="en-US" sz="2400"/>
              <a:t>u između </a:t>
            </a:r>
            <a:r>
              <a:rPr lang="en-US" sz="2400"/>
              <a:t>slobode </a:t>
            </a:r>
            <a:r>
              <a:rPr lang="sr-Latn-BA" altLang="en-US" sz="2400"/>
              <a:t>govora i govora mržnje </a:t>
            </a:r>
            <a:r>
              <a:rPr lang="en-US" sz="2400"/>
              <a:t>i da li ta sloboda obuhvata i pravo na govor mržnje. </a:t>
            </a:r>
            <a:endParaRPr lang="en-US" sz="2400"/>
          </a:p>
        </p:txBody>
      </p:sp>
      <p:sp>
        <p:nvSpPr>
          <p:cNvPr id="3" name="Title 2"/>
          <p:cNvSpPr/>
          <p:nvPr>
            <p:ph type="ctrTitle"/>
          </p:nvPr>
        </p:nvSpPr>
        <p:spPr>
          <a:xfrm>
            <a:off x="14920595" y="8444230"/>
            <a:ext cx="7851775" cy="3483610"/>
          </a:xfrm>
        </p:spPr>
        <p:txBody>
          <a:bodyPr>
            <a:normAutofit fontScale="90000"/>
          </a:bodyPr>
          <a:p>
            <a:pPr algn="l"/>
            <a:br>
              <a:rPr lang="en-US" sz="2000" b="0">
                <a:solidFill>
                  <a:schemeClr val="tx1"/>
                </a:solidFill>
                <a:latin typeface="Calibri" panose="020F0502020204030204" charset="0"/>
                <a:cs typeface="Times New Roman" panose="02020603050405020304" charset="0"/>
                <a:sym typeface="+mn-ea"/>
              </a:rPr>
            </a:br>
            <a:br>
              <a:rPr lang="en-US" sz="2000" b="0">
                <a:solidFill>
                  <a:schemeClr val="tx1"/>
                </a:solidFill>
                <a:latin typeface="Calibri" panose="020F0502020204030204" charset="0"/>
                <a:cs typeface="Times New Roman" panose="02020603050405020304" charset="0"/>
                <a:sym typeface="+mn-ea"/>
              </a:rPr>
            </a:br>
            <a:br>
              <a:rPr lang="en-US" sz="2000" b="0">
                <a:solidFill>
                  <a:schemeClr val="tx1"/>
                </a:solidFill>
                <a:latin typeface="Calibri" panose="020F0502020204030204" charset="0"/>
                <a:cs typeface="Times New Roman" panose="02020603050405020304" charset="0"/>
                <a:sym typeface="+mn-ea"/>
              </a:rPr>
            </a:br>
            <a:br>
              <a:rPr lang="en-US" sz="2000" b="0">
                <a:solidFill>
                  <a:schemeClr val="tx1"/>
                </a:solidFill>
                <a:latin typeface="Calibri" panose="020F0502020204030204" charset="0"/>
                <a:cs typeface="Times New Roman" panose="02020603050405020304" charset="0"/>
                <a:sym typeface="+mn-ea"/>
              </a:rPr>
            </a:br>
            <a:br>
              <a:rPr lang="en-US" sz="2000" b="0">
                <a:solidFill>
                  <a:schemeClr val="tx1"/>
                </a:solidFill>
                <a:latin typeface="Calibri" panose="020F0502020204030204" charset="0"/>
                <a:cs typeface="Times New Roman" panose="02020603050405020304" charset="0"/>
                <a:sym typeface="+mn-ea"/>
              </a:rPr>
            </a:br>
            <a:br>
              <a:rPr lang="en-US" sz="2000" b="0">
                <a:solidFill>
                  <a:schemeClr val="tx1"/>
                </a:solidFill>
                <a:latin typeface="Calibri" panose="020F0502020204030204" charset="0"/>
                <a:cs typeface="Times New Roman" panose="02020603050405020304" charset="0"/>
                <a:sym typeface="+mn-ea"/>
              </a:rPr>
            </a:br>
            <a:br>
              <a:rPr lang="en-US" sz="2000" b="0">
                <a:solidFill>
                  <a:schemeClr val="tx1"/>
                </a:solidFill>
                <a:latin typeface="Calibri" panose="020F0502020204030204" charset="0"/>
                <a:cs typeface="Times New Roman" panose="02020603050405020304" charset="0"/>
                <a:sym typeface="+mn-ea"/>
              </a:rPr>
            </a:br>
            <a:br>
              <a:rPr lang="en-US" sz="2000" b="0">
                <a:solidFill>
                  <a:schemeClr val="tx1"/>
                </a:solidFill>
                <a:latin typeface="Calibri" panose="020F0502020204030204" charset="0"/>
                <a:cs typeface="Times New Roman" panose="02020603050405020304" charset="0"/>
                <a:sym typeface="+mn-ea"/>
              </a:rPr>
            </a:br>
            <a:br>
              <a:rPr lang="en-US" sz="2000" b="0">
                <a:solidFill>
                  <a:schemeClr val="tx1"/>
                </a:solidFill>
                <a:latin typeface="Calibri" panose="020F0502020204030204" charset="0"/>
                <a:cs typeface="Times New Roman" panose="02020603050405020304" charset="0"/>
                <a:sym typeface="+mn-ea"/>
              </a:rPr>
            </a:br>
            <a:br>
              <a:rPr lang="en-US" sz="2000" b="0">
                <a:solidFill>
                  <a:schemeClr val="tx1"/>
                </a:solidFill>
                <a:latin typeface="Calibri" panose="020F0502020204030204" charset="0"/>
                <a:cs typeface="Times New Roman" panose="02020603050405020304" charset="0"/>
                <a:sym typeface="+mn-ea"/>
              </a:rPr>
            </a:br>
            <a:br>
              <a:rPr lang="en-US" sz="2000" b="0">
                <a:solidFill>
                  <a:schemeClr val="tx1"/>
                </a:solidFill>
                <a:latin typeface="Calibri" panose="020F0502020204030204" charset="0"/>
                <a:cs typeface="Times New Roman" panose="02020603050405020304" charset="0"/>
                <a:sym typeface="+mn-ea"/>
              </a:rPr>
            </a:br>
            <a:br>
              <a:rPr lang="en-US" sz="2000" b="0">
                <a:solidFill>
                  <a:schemeClr val="tx1"/>
                </a:solidFill>
                <a:latin typeface="Calibri" panose="020F0502020204030204" charset="0"/>
                <a:cs typeface="Times New Roman" panose="02020603050405020304" charset="0"/>
                <a:sym typeface="+mn-ea"/>
              </a:rPr>
            </a:br>
            <a:br>
              <a:rPr lang="en-US" sz="2000" b="0">
                <a:solidFill>
                  <a:schemeClr val="tx1"/>
                </a:solidFill>
                <a:latin typeface="Calibri" panose="020F0502020204030204" charset="0"/>
                <a:cs typeface="Times New Roman" panose="02020603050405020304" charset="0"/>
                <a:sym typeface="+mn-ea"/>
              </a:rPr>
            </a:br>
            <a:br>
              <a:rPr lang="en-US" sz="2000" b="0">
                <a:solidFill>
                  <a:schemeClr val="tx1"/>
                </a:solidFill>
                <a:latin typeface="Calibri" panose="020F0502020204030204" charset="0"/>
                <a:cs typeface="Times New Roman" panose="02020603050405020304" charset="0"/>
                <a:sym typeface="+mn-ea"/>
              </a:rPr>
            </a:br>
            <a:br>
              <a:rPr lang="en-US" sz="2000" b="0">
                <a:solidFill>
                  <a:schemeClr val="tx1"/>
                </a:solidFill>
                <a:latin typeface="Calibri" panose="020F0502020204030204" charset="0"/>
                <a:cs typeface="Times New Roman" panose="02020603050405020304" charset="0"/>
                <a:sym typeface="+mn-ea"/>
              </a:rPr>
            </a:br>
            <a:br>
              <a:rPr lang="en-US" sz="2000" b="0">
                <a:solidFill>
                  <a:schemeClr val="tx1"/>
                </a:solidFill>
                <a:latin typeface="Calibri" panose="020F0502020204030204" charset="0"/>
                <a:cs typeface="Times New Roman" panose="02020603050405020304" charset="0"/>
                <a:sym typeface="+mn-ea"/>
              </a:rPr>
            </a:br>
            <a:br>
              <a:rPr lang="en-US" sz="2000" b="0">
                <a:solidFill>
                  <a:schemeClr val="tx1"/>
                </a:solidFill>
                <a:latin typeface="Calibri" panose="020F0502020204030204" charset="0"/>
                <a:cs typeface="Times New Roman" panose="02020603050405020304" charset="0"/>
                <a:sym typeface="+mn-ea"/>
              </a:rPr>
            </a:br>
            <a:br>
              <a:rPr lang="en-US" sz="2000" b="0">
                <a:solidFill>
                  <a:schemeClr val="tx1"/>
                </a:solidFill>
                <a:latin typeface="Calibri" panose="020F0502020204030204" charset="0"/>
                <a:cs typeface="Times New Roman" panose="02020603050405020304" charset="0"/>
                <a:sym typeface="+mn-ea"/>
              </a:rPr>
            </a:br>
            <a:br>
              <a:rPr lang="en-US" sz="2000" b="0">
                <a:solidFill>
                  <a:schemeClr val="tx1"/>
                </a:solidFill>
                <a:latin typeface="Calibri" panose="020F0502020204030204" charset="0"/>
                <a:cs typeface="Times New Roman" panose="02020603050405020304" charset="0"/>
                <a:sym typeface="+mn-ea"/>
              </a:rPr>
            </a:br>
            <a:br>
              <a:rPr lang="en-US" sz="2000" b="0">
                <a:solidFill>
                  <a:schemeClr val="tx1"/>
                </a:solidFill>
                <a:latin typeface="Calibri" panose="020F0502020204030204" charset="0"/>
                <a:cs typeface="Times New Roman" panose="02020603050405020304" charset="0"/>
                <a:sym typeface="+mn-ea"/>
              </a:rPr>
            </a:br>
            <a:r>
              <a:rPr lang="en-US" sz="2000" b="0">
                <a:solidFill>
                  <a:schemeClr val="tx1"/>
                </a:solidFill>
                <a:latin typeface="Calibri" panose="020F0502020204030204" charset="0"/>
                <a:cs typeface="Times New Roman" panose="02020603050405020304" charset="0"/>
                <a:sym typeface="+mn-ea"/>
              </a:rPr>
              <a:t>Zagovaranje mržnje ili govor  mržnje na osnovu nacionanog porijekla, rase, vjere ili po bilo kojem drugom osnovu, od posebnog je značaja za svakodnevni život  građana Bosne i Hercegovine. Govor mržnje mož se ispoljiti na prouzrokov</a:t>
            </a:r>
            <a:br>
              <a:rPr lang="en-US" sz="2000" b="0">
                <a:solidFill>
                  <a:schemeClr val="tx1"/>
                </a:solidFill>
                <a:latin typeface="Calibri" panose="020F0502020204030204" charset="0"/>
                <a:cs typeface="Times New Roman" panose="02020603050405020304" charset="0"/>
                <a:sym typeface="+mn-ea"/>
              </a:rPr>
            </a:br>
            <a:r>
              <a:rPr lang="en-US" sz="2000" b="0">
                <a:solidFill>
                  <a:schemeClr val="tx1"/>
                </a:solidFill>
                <a:latin typeface="Calibri" panose="020F0502020204030204" charset="0"/>
                <a:cs typeface="Times New Roman" panose="02020603050405020304" charset="0"/>
                <a:sym typeface="+mn-ea"/>
              </a:rPr>
              <a:t>nestabilnosti u Bosni i Hercegovini, s toga je neophodno imati uhodan i efikasan mehanizam za borbu protiv ovog fenomena.Dostojanstvo i jednakost svakog pojedinca je fundamentalni aksiom međunarodnog sistema zaštite ljudskih prava,  Brojne međunarodne konvencije traže od država članica da zabrane govor mržnje kroz domaće zakonodavsto, a pogotovo je bitno povući granicu između slobode govora i izražavanja kroz koju sloodu često može doći do davanja šokantnih, uvrdljivih  i uznemiravajućih izjava po određene grupe ljude pa s toga se moraju sankcionisati sve izjave koje povređuju dostojanstvo i jednakost ljudskih bića.</a:t>
            </a:r>
            <a:br>
              <a:rPr lang="en-US" sz="2000" b="0">
                <a:solidFill>
                  <a:schemeClr val="tx1"/>
                </a:solidFill>
                <a:latin typeface="Calibri" panose="020F0502020204030204" charset="0"/>
                <a:cs typeface="Times New Roman" panose="02020603050405020304" charset="0"/>
                <a:sym typeface="+mn-ea"/>
              </a:rPr>
            </a:br>
            <a:br>
              <a:rPr lang="en-US" sz="2000" b="0">
                <a:solidFill>
                  <a:schemeClr val="tx1"/>
                </a:solidFill>
                <a:latin typeface="Calibri" panose="020F0502020204030204" charset="0"/>
                <a:cs typeface="Times New Roman" panose="02020603050405020304" charset="0"/>
                <a:sym typeface="+mn-ea"/>
              </a:rPr>
            </a:b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285992"/>
            <a:ext cx="8286808" cy="1285884"/>
          </a:xfrm>
        </p:spPr>
        <p:txBody>
          <a:bodyPr>
            <a:normAutofit fontScale="90000"/>
          </a:bodyPr>
          <a:lstStyle/>
          <a:p>
            <a:pPr algn="ctr"/>
            <a:br>
              <a:rPr lang="sr-Latn-BA" dirty="0" smtClean="0"/>
            </a:br>
            <a:endParaRPr lang="en-US" sz="2800" dirty="0">
              <a:solidFill>
                <a:schemeClr val="tx1"/>
              </a:solidFill>
            </a:endParaRPr>
          </a:p>
        </p:txBody>
      </p:sp>
      <p:sp>
        <p:nvSpPr>
          <p:cNvPr id="100" name="Text Box 99"/>
          <p:cNvSpPr txBox="1"/>
          <p:nvPr/>
        </p:nvSpPr>
        <p:spPr>
          <a:xfrm>
            <a:off x="499745" y="140970"/>
            <a:ext cx="8286750" cy="6647180"/>
          </a:xfrm>
          <a:prstGeom prst="rect">
            <a:avLst/>
          </a:prstGeom>
          <a:noFill/>
          <a:ln w="9525">
            <a:noFill/>
          </a:ln>
        </p:spPr>
        <p:txBody>
          <a:bodyPr wrap="square">
            <a:spAutoFit/>
          </a:bodyPr>
          <a:p>
            <a:pPr indent="0"/>
            <a:r>
              <a:rPr lang="en-US" sz="2200" b="0">
                <a:solidFill>
                  <a:srgbClr val="FFFF00"/>
                </a:solidFill>
                <a:latin typeface="Times New Roman" panose="02020603050405020304" charset="0"/>
                <a:cs typeface="Calibri" panose="020F0502020204030204" charset="0"/>
              </a:rPr>
              <a:t>Krivični zakon Federacije Bosne i Hercegovine – izazivanje narodnosne, rasne i vjerske mržnje, razdora ili netrpeljivosti – član 163.</a:t>
            </a:r>
            <a:endParaRPr lang="en-US" sz="2200" b="0">
              <a:solidFill>
                <a:srgbClr val="FFFF00"/>
              </a:solidFill>
              <a:latin typeface="Times New Roman" panose="02020603050405020304" charset="0"/>
              <a:cs typeface="Calibri" panose="020F0502020204030204" charset="0"/>
            </a:endParaRPr>
          </a:p>
          <a:p>
            <a:pPr indent="0"/>
            <a:endParaRPr lang="en-US" sz="2200" b="0">
              <a:solidFill>
                <a:srgbClr val="FFFF00"/>
              </a:solidFill>
              <a:latin typeface="Times New Roman" panose="02020603050405020304" charset="0"/>
              <a:cs typeface="Calibri" panose="020F0502020204030204" charset="0"/>
            </a:endParaRPr>
          </a:p>
          <a:p>
            <a:pPr indent="0"/>
            <a:r>
              <a:rPr lang="en-US" sz="2000" b="0">
                <a:latin typeface="Times New Roman" panose="02020603050405020304" charset="0"/>
                <a:cs typeface="Calibri" panose="020F0502020204030204" charset="0"/>
              </a:rPr>
              <a:t>1.) Ko javno izaziva ili raspaljuje narodnosnu, rasnu ili vjersku mržnju, razdor ili netrpeljivost među konstitutivnim narodima i ostalim koji žive u federaciji, kazniće se kaznom zatvra od 3 mjeseca do 3 godine.2.) Ko krivično djelo iz stava (2) ovog člana, učini prisilom, zlostavljanjem, ugrožavanjem sigurnosti, izlaganjem poruzi narodnosnih, etničkih ili vjerskih simbola, oštećenjem tuđih stvari, skrnjavljenjem spomenika, spomen obilježja ili grobova, učinitelj će se kazniti kaznom zatvora od jedne do 8 godina.3.) Ko krivično djelo iz stava (1) ovog člana  počini zloupotrebom svog položaja ili ovlaštenja, kazniće se kaznom zatvora od jedne do 10 godina.4.) Ko krivično djelo iz stava (2) ovog člana   učini zloupotrebom položaja ili ovlasti, ili ako je zbog tog djela došlo do nereda, nasilja ili drugih teških posljedica za zajednički život konstitutivnih navoda i ostalih koji žive u Federaciji, kazniće se kaznom zatvora od jedne do 10 godina.5.) Ko krivično djelo iz stava (1) ovog člana  učini javnim poricanjem ili opravdanjem genocida, zločina protiv čovječnosti ili počinjenih ratnih zločina utvrđenih pravosnažnom odlukom Međunarodnog suda pravde, Međunarodnog krivičnog suda za bivšu Jugoslaviju  ili domaćeg suda, kazniće se kaznom zatvora od 3 mjeseca do 3 godine.</a:t>
            </a:r>
            <a:endParaRPr lang="en-US" sz="20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285992"/>
            <a:ext cx="8286808" cy="1285884"/>
          </a:xfrm>
        </p:spPr>
        <p:txBody>
          <a:bodyPr>
            <a:normAutofit fontScale="90000"/>
          </a:bodyPr>
          <a:lstStyle/>
          <a:p>
            <a:pPr algn="ctr"/>
            <a:br>
              <a:rPr lang="sr-Latn-BA" dirty="0" smtClean="0"/>
            </a:br>
            <a:endParaRPr lang="en-US" sz="2800" dirty="0">
              <a:solidFill>
                <a:schemeClr val="tx1"/>
              </a:solidFill>
            </a:endParaRPr>
          </a:p>
        </p:txBody>
      </p:sp>
      <p:sp>
        <p:nvSpPr>
          <p:cNvPr id="100" name="Text Box 99"/>
          <p:cNvSpPr txBox="1"/>
          <p:nvPr/>
        </p:nvSpPr>
        <p:spPr>
          <a:xfrm>
            <a:off x="463550" y="2161540"/>
            <a:ext cx="8216265" cy="4092575"/>
          </a:xfrm>
          <a:prstGeom prst="rect">
            <a:avLst/>
          </a:prstGeom>
          <a:noFill/>
          <a:ln w="9525">
            <a:noFill/>
          </a:ln>
        </p:spPr>
        <p:txBody>
          <a:bodyPr wrap="square">
            <a:spAutoFit/>
          </a:bodyPr>
          <a:p>
            <a:pPr indent="0" algn="just"/>
            <a:r>
              <a:rPr lang="en-US" sz="2000" b="0">
                <a:latin typeface="Times New Roman" panose="02020603050405020304" charset="0"/>
                <a:cs typeface="Calibri" panose="020F0502020204030204" charset="0"/>
              </a:rPr>
              <a:t>Član 363. – Neovlašćeno posjedovanje ili ugrožavanje javnog reda putem radio ili televizijske stanice 1.) Ko protivno propisima o sustavu vez posjeduje radio ili televizijsku stanicu ili radio i televizijsku stanicu, koristi bez propisanog odobrenja, kazniće se novčanom kaznom ili kaznom zatvora do jedne godine.2.) Ko grubo kršeći standarde profesionalnog ponašanja medija i novinara, koristi huškački ili govor mržnje ili govor koji očito poziva ili potiče na nasilje, narodnosne ili etničke sukobe i time dovede do ugrožavanja javnog reda ili mira, kazniće se novčanom kaznom ili kaznom zatvora do 3 godine.</a:t>
            </a:r>
            <a:endParaRPr lang="en-US" sz="2000" b="0">
              <a:latin typeface="Times New Roman" panose="02020603050405020304" charset="0"/>
              <a:cs typeface="Calibri" panose="020F0502020204030204" charset="0"/>
            </a:endParaRPr>
          </a:p>
          <a:p>
            <a:endParaRPr lang="en-US" sz="2000"/>
          </a:p>
        </p:txBody>
      </p:sp>
      <p:sp>
        <p:nvSpPr>
          <p:cNvPr id="3" name="Text Box 2"/>
          <p:cNvSpPr txBox="1"/>
          <p:nvPr/>
        </p:nvSpPr>
        <p:spPr>
          <a:xfrm>
            <a:off x="499110" y="591820"/>
            <a:ext cx="8181975" cy="460375"/>
          </a:xfrm>
          <a:prstGeom prst="rect">
            <a:avLst/>
          </a:prstGeom>
          <a:noFill/>
        </p:spPr>
        <p:txBody>
          <a:bodyPr wrap="square" rtlCol="0" anchor="t">
            <a:spAutoFit/>
          </a:bodyPr>
          <a:p>
            <a:pPr indent="0"/>
            <a:r>
              <a:rPr lang="en-US" sz="2400">
                <a:solidFill>
                  <a:srgbClr val="FFFF00"/>
                </a:solidFill>
                <a:latin typeface="Times New Roman" panose="02020603050405020304" charset="0"/>
                <a:cs typeface="Calibri" panose="020F0502020204030204" charset="0"/>
                <a:sym typeface="+mn-ea"/>
              </a:rPr>
              <a:t>Krivični zakon Federacije Bosne i Hercegovine</a:t>
            </a:r>
            <a:r>
              <a:rPr lang="sr-Latn-BA" altLang="en-US" sz="2400">
                <a:solidFill>
                  <a:srgbClr val="FFFF00"/>
                </a:solidFill>
                <a:latin typeface="Times New Roman" panose="02020603050405020304" charset="0"/>
                <a:cs typeface="Calibri" panose="020F0502020204030204" charset="0"/>
                <a:sym typeface="+mn-ea"/>
              </a:rPr>
              <a:t>-</a:t>
            </a:r>
            <a:r>
              <a:rPr lang="en-US" sz="2400">
                <a:solidFill>
                  <a:srgbClr val="FFFF00"/>
                </a:solidFill>
                <a:latin typeface="Times New Roman" panose="02020603050405020304" charset="0"/>
                <a:cs typeface="Calibri" panose="020F0502020204030204" charset="0"/>
                <a:sym typeface="+mn-ea"/>
              </a:rPr>
              <a:t>član </a:t>
            </a:r>
            <a:r>
              <a:rPr lang="sr-Latn-BA" altLang="en-US" sz="2400">
                <a:solidFill>
                  <a:srgbClr val="FFFF00"/>
                </a:solidFill>
                <a:latin typeface="Times New Roman" panose="02020603050405020304" charset="0"/>
                <a:cs typeface="Calibri" panose="020F0502020204030204" charset="0"/>
                <a:sym typeface="+mn-ea"/>
              </a:rPr>
              <a:t>363.</a:t>
            </a:r>
            <a:endParaRPr lang="sr-Latn-BA" altLang="en-US" sz="2400">
              <a:solidFill>
                <a:srgbClr val="FFFF00"/>
              </a:solidFill>
              <a:latin typeface="Times New Roman" panose="02020603050405020304" charset="0"/>
              <a:cs typeface="Calibri" panose="020F0502020204030204" charset="0"/>
              <a:sym typeface="+mn-ea"/>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9745" y="323215"/>
            <a:ext cx="8286750" cy="6393815"/>
          </a:xfrm>
        </p:spPr>
        <p:txBody>
          <a:bodyPr>
            <a:normAutofit/>
          </a:bodyPr>
          <a:lstStyle/>
          <a:p>
            <a:pPr algn="ctr"/>
            <a:br>
              <a:rPr lang="sr-Latn-BA" dirty="0" smtClean="0"/>
            </a:br>
            <a:endParaRPr lang="en-US" sz="2800" dirty="0">
              <a:solidFill>
                <a:schemeClr val="tx1"/>
              </a:solidFill>
            </a:endParaRPr>
          </a:p>
        </p:txBody>
      </p:sp>
      <p:sp>
        <p:nvSpPr>
          <p:cNvPr id="3" name="Text Box 2"/>
          <p:cNvSpPr txBox="1"/>
          <p:nvPr/>
        </p:nvSpPr>
        <p:spPr>
          <a:xfrm>
            <a:off x="231775" y="411480"/>
            <a:ext cx="8681085" cy="6277610"/>
          </a:xfrm>
          <a:prstGeom prst="rect">
            <a:avLst/>
          </a:prstGeom>
          <a:noFill/>
        </p:spPr>
        <p:txBody>
          <a:bodyPr wrap="square" rtlCol="0" anchor="t">
            <a:spAutoFit/>
          </a:bodyPr>
          <a:p>
            <a:pPr marL="114300" lvl="0" indent="0" algn="just">
              <a:buNone/>
            </a:pPr>
            <a:r>
              <a:rPr lang="sr-Latn-BA" dirty="0">
                <a:solidFill>
                  <a:schemeClr val="tx1"/>
                </a:solidFill>
                <a:latin typeface="Times New Roman" panose="02020603050405020304" charset="0"/>
                <a:cs typeface="Times New Roman" panose="02020603050405020304" charset="0"/>
                <a:sym typeface="+mn-ea"/>
              </a:rPr>
              <a:t>       </a:t>
            </a:r>
            <a:r>
              <a:rPr lang="sr-Latn-BA" sz="2400" dirty="0">
                <a:solidFill>
                  <a:srgbClr val="FFFF00"/>
                </a:solidFill>
                <a:latin typeface="Times New Roman" panose="02020603050405020304" charset="0"/>
                <a:cs typeface="Times New Roman" panose="02020603050405020304" charset="0"/>
                <a:sym typeface="+mn-ea"/>
              </a:rPr>
              <a:t>Krivični zakonik Republike Srpske</a:t>
            </a:r>
            <a:r>
              <a:rPr lang="sr-Latn-BA" dirty="0">
                <a:solidFill>
                  <a:schemeClr val="tx1"/>
                </a:solidFill>
                <a:latin typeface="Times New Roman" panose="02020603050405020304" charset="0"/>
                <a:cs typeface="Times New Roman" panose="02020603050405020304" charset="0"/>
                <a:sym typeface="+mn-ea"/>
              </a:rPr>
              <a:t> </a:t>
            </a:r>
            <a:endParaRPr lang="sr-Latn-BA" dirty="0">
              <a:solidFill>
                <a:schemeClr val="tx1"/>
              </a:solidFill>
              <a:latin typeface="Times New Roman" panose="02020603050405020304" charset="0"/>
              <a:cs typeface="Times New Roman" panose="02020603050405020304" charset="0"/>
              <a:sym typeface="+mn-ea"/>
            </a:endParaRPr>
          </a:p>
          <a:p>
            <a:pPr marL="114300" lvl="0" indent="0" algn="just">
              <a:buNone/>
            </a:pPr>
            <a:r>
              <a:rPr lang="sr-Latn-BA" dirty="0">
                <a:solidFill>
                  <a:schemeClr val="tx1"/>
                </a:solidFill>
                <a:latin typeface="Times New Roman" panose="02020603050405020304" charset="0"/>
                <a:cs typeface="Times New Roman" panose="02020603050405020304" charset="0"/>
                <a:sym typeface="+mn-ea"/>
              </a:rPr>
              <a:t> </a:t>
            </a:r>
            <a:endParaRPr lang="sr-Latn-BA" dirty="0">
              <a:solidFill>
                <a:schemeClr val="tx1"/>
              </a:solidFill>
              <a:latin typeface="Times New Roman" panose="02020603050405020304" charset="0"/>
              <a:cs typeface="Times New Roman" panose="02020603050405020304" charset="0"/>
              <a:sym typeface="+mn-ea"/>
            </a:endParaRPr>
          </a:p>
          <a:p>
            <a:pPr marL="114300" lvl="0" indent="0" algn="just">
              <a:buNone/>
            </a:pPr>
            <a:r>
              <a:rPr lang="sr-Latn-BA" sz="2000" dirty="0">
                <a:solidFill>
                  <a:schemeClr val="tx1"/>
                </a:solidFill>
                <a:latin typeface="Times New Roman" panose="02020603050405020304" charset="0"/>
                <a:cs typeface="Times New Roman" panose="02020603050405020304" charset="0"/>
                <a:sym typeface="+mn-ea"/>
              </a:rPr>
              <a:t>Krivična djela protiv javnog reda i mira Član 359. Javno izazivanje i podsticanje nasilja i mržnje</a:t>
            </a:r>
            <a:endParaRPr lang="sr-Latn-BA" sz="2000" dirty="0">
              <a:solidFill>
                <a:schemeClr val="tx1"/>
              </a:solidFill>
              <a:latin typeface="Times New Roman" panose="02020603050405020304" charset="0"/>
              <a:cs typeface="Times New Roman" panose="02020603050405020304" charset="0"/>
              <a:sym typeface="+mn-ea"/>
            </a:endParaRPr>
          </a:p>
          <a:p>
            <a:pPr marL="114300" lvl="0" indent="0" algn="just">
              <a:buNone/>
            </a:pPr>
            <a:r>
              <a:rPr lang="sr-Latn-BA" sz="2000" dirty="0">
                <a:solidFill>
                  <a:schemeClr val="tx1"/>
                </a:solidFill>
                <a:latin typeface="Times New Roman" panose="02020603050405020304" charset="0"/>
                <a:cs typeface="Times New Roman" panose="02020603050405020304" charset="0"/>
                <a:sym typeface="+mn-ea"/>
              </a:rPr>
              <a:t>1.Ko putem štampe, radija, televizije, kompjuterskog sistema ili društvene mreže na javnom skupu ili javnom mjestu ili na drugi način javno poziva, izaziva ili podstiče ili učini dostupnim javnosti letke, slike ili neke druge materijale, kojima se poziva na nasilje ili mržnju usmjerenu prema određenom licu ili grupama zbog njihove nacionalne, rasne, vjerske ili etničke pripadnosti, boje kože, pola, seksualnog opredjeljenja, invaliditeta, rodnog identiteta, porijekla ili kakvih drugih osobina, kazniće se novčanom kaznom ili kaznom zatvora do tri godine.</a:t>
            </a:r>
            <a:endParaRPr lang="sr-Latn-BA" sz="2000" dirty="0">
              <a:solidFill>
                <a:schemeClr val="tx1"/>
              </a:solidFill>
              <a:latin typeface="Times New Roman" panose="02020603050405020304" charset="0"/>
              <a:cs typeface="Times New Roman" panose="02020603050405020304" charset="0"/>
              <a:sym typeface="+mn-ea"/>
            </a:endParaRPr>
          </a:p>
          <a:p>
            <a:pPr marL="114300" lvl="0" indent="0" algn="just">
              <a:buNone/>
            </a:pPr>
            <a:r>
              <a:rPr lang="sr-Latn-BA" sz="2000" dirty="0">
                <a:solidFill>
                  <a:schemeClr val="tx1"/>
                </a:solidFill>
                <a:latin typeface="Times New Roman" panose="02020603050405020304" charset="0"/>
                <a:cs typeface="Times New Roman" panose="02020603050405020304" charset="0"/>
                <a:sym typeface="+mn-ea"/>
              </a:rPr>
              <a:t>2. Ako je djelo iz stava 1. ovog člana učinjeno prinudom, zlostavljanjem, ugrožavanjem sigurnosti, izlaganjem poruzi nacionalnih, etničkih ili vjerskih simbola, oštećenjem tuđih stvari, skrnavljenjem spomenika, spomen obilježja ili grobova, učilac će se kazniti kaznom zatvora od jedne do pet godina.  </a:t>
            </a:r>
            <a:endParaRPr lang="sr-Latn-BA" sz="2000" dirty="0">
              <a:solidFill>
                <a:schemeClr val="tx1"/>
              </a:solidFill>
              <a:latin typeface="Times New Roman" panose="02020603050405020304" charset="0"/>
              <a:cs typeface="Times New Roman" panose="02020603050405020304" charset="0"/>
              <a:sym typeface="+mn-ea"/>
            </a:endParaRPr>
          </a:p>
          <a:p>
            <a:pPr marL="114300" lvl="0" indent="0" algn="just">
              <a:buNone/>
            </a:pPr>
            <a:r>
              <a:rPr lang="sr-Latn-BA" sz="2000" dirty="0">
                <a:solidFill>
                  <a:schemeClr val="tx1"/>
                </a:solidFill>
                <a:latin typeface="Times New Roman" panose="02020603050405020304" charset="0"/>
                <a:cs typeface="Times New Roman" panose="02020603050405020304" charset="0"/>
                <a:sym typeface="+mn-ea"/>
              </a:rPr>
              <a:t>3. Ako je usljed djela iz stava 1. i 2. ovog člana došlo do nereda, nasilja ili drugih teških posljedica za zajednički život naroda i ostalih koji žive u Republici Srpskoj, kazniće se kaznom zatvora od dvije do dvanaest godina.  </a:t>
            </a:r>
            <a:endParaRPr lang="sr-Latn-BA" sz="2000" dirty="0">
              <a:solidFill>
                <a:schemeClr val="tx1"/>
              </a:solidFill>
              <a:latin typeface="Times New Roman" panose="02020603050405020304" charset="0"/>
              <a:cs typeface="Times New Roman" panose="02020603050405020304" charset="0"/>
              <a:sym typeface="+mn-ea"/>
            </a:endParaRPr>
          </a:p>
          <a:p>
            <a:pPr marL="114300" lvl="0" indent="0" algn="just">
              <a:buNone/>
            </a:pPr>
            <a:r>
              <a:rPr lang="sr-Latn-BA" sz="2000" dirty="0">
                <a:solidFill>
                  <a:schemeClr val="tx1"/>
                </a:solidFill>
                <a:latin typeface="Times New Roman" panose="02020603050405020304" charset="0"/>
                <a:cs typeface="Times New Roman" panose="02020603050405020304" charset="0"/>
                <a:sym typeface="+mn-ea"/>
              </a:rPr>
              <a:t>4. Materijal i predmeti koji nose poruke iz stava 1. ovog člana, kao i sredstva za njihovu izradu, umnožavanje ili rasturanje, oduzeće se                 </a:t>
            </a:r>
            <a:r>
              <a:rPr lang="sr-Latn-BA" dirty="0">
                <a:solidFill>
                  <a:schemeClr val="tx1"/>
                </a:solidFill>
                <a:latin typeface="Times New Roman" panose="02020603050405020304" charset="0"/>
                <a:cs typeface="Times New Roman" panose="02020603050405020304" charset="0"/>
                <a:sym typeface="+mn-ea"/>
              </a:rPr>
              <a:t>           </a:t>
            </a:r>
            <a:endParaRPr lang="en-US" dirty="0">
              <a:solidFill>
                <a:schemeClr val="tx1"/>
              </a:solidFill>
              <a:latin typeface="Times New Roman" panose="02020603050405020304" charset="0"/>
              <a:cs typeface="Times New Roman" panose="02020603050405020304" charset="0"/>
              <a:sym typeface="+mn-ea"/>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285992"/>
            <a:ext cx="8286808" cy="1285884"/>
          </a:xfrm>
        </p:spPr>
        <p:txBody>
          <a:bodyPr>
            <a:normAutofit fontScale="90000"/>
          </a:bodyPr>
          <a:lstStyle/>
          <a:p>
            <a:pPr algn="ctr"/>
            <a:br>
              <a:rPr lang="sr-Latn-BA" dirty="0" smtClean="0"/>
            </a:br>
            <a:endParaRPr lang="en-US" sz="2800" dirty="0">
              <a:solidFill>
                <a:schemeClr val="tx1"/>
              </a:solidFill>
            </a:endParaRPr>
          </a:p>
        </p:txBody>
      </p:sp>
      <p:sp>
        <p:nvSpPr>
          <p:cNvPr id="3" name="Text Box 2"/>
          <p:cNvSpPr txBox="1"/>
          <p:nvPr/>
        </p:nvSpPr>
        <p:spPr>
          <a:xfrm>
            <a:off x="36195" y="167005"/>
            <a:ext cx="9072245" cy="6847205"/>
          </a:xfrm>
          <a:prstGeom prst="rect">
            <a:avLst/>
          </a:prstGeom>
          <a:noFill/>
        </p:spPr>
        <p:txBody>
          <a:bodyPr wrap="square" rtlCol="0" anchor="t">
            <a:spAutoFit/>
          </a:bodyPr>
          <a:p>
            <a:pPr marL="114300" indent="0" algn="just">
              <a:buNone/>
            </a:pPr>
            <a:r>
              <a:rPr lang="sr-Latn-BA" dirty="0">
                <a:solidFill>
                  <a:schemeClr val="tx1"/>
                </a:solidFill>
                <a:latin typeface="Times New Roman" panose="02020603050405020304" charset="0"/>
                <a:cs typeface="Times New Roman" panose="02020603050405020304" charset="0"/>
                <a:sym typeface="+mn-ea"/>
              </a:rPr>
              <a:t> </a:t>
            </a:r>
            <a:r>
              <a:rPr lang="sr-Latn-BA" sz="2200" dirty="0">
                <a:solidFill>
                  <a:srgbClr val="FFFF00"/>
                </a:solidFill>
                <a:latin typeface="Times New Roman" panose="02020603050405020304" charset="0"/>
                <a:cs typeface="Times New Roman" panose="02020603050405020304" charset="0"/>
                <a:sym typeface="+mn-ea"/>
              </a:rPr>
              <a:t> </a:t>
            </a:r>
            <a:r>
              <a:rPr lang="bs-Latn-BA" altLang="en-US" sz="2200" b="1" dirty="0">
                <a:solidFill>
                  <a:srgbClr val="FFFF00"/>
                </a:solidFill>
                <a:sym typeface="+mn-ea"/>
              </a:rPr>
              <a:t>K</a:t>
            </a:r>
            <a:r>
              <a:rPr lang="sr-Latn-BA" altLang="bs-Latn-BA" sz="2200" b="1" dirty="0">
                <a:solidFill>
                  <a:srgbClr val="FFFF00"/>
                </a:solidFill>
                <a:sym typeface="+mn-ea"/>
              </a:rPr>
              <a:t>rivični zakon Brčko Distrikta</a:t>
            </a:r>
            <a:r>
              <a:rPr lang="bs-Latn-BA" altLang="en-US" sz="2200" b="1" dirty="0">
                <a:solidFill>
                  <a:srgbClr val="FFFF00"/>
                </a:solidFill>
                <a:sym typeface="+mn-ea"/>
              </a:rPr>
              <a:t> BiH:</a:t>
            </a:r>
            <a:endParaRPr lang="bs-Latn-BA" altLang="en-US" sz="2200" b="1" dirty="0">
              <a:solidFill>
                <a:srgbClr val="FFFF00"/>
              </a:solidFill>
            </a:endParaRPr>
          </a:p>
          <a:p>
            <a:pPr marL="114300" indent="0" algn="just">
              <a:buNone/>
            </a:pPr>
            <a:r>
              <a:rPr lang="bs-Latn-BA" altLang="en-US" sz="1900" dirty="0">
                <a:latin typeface="Times New Roman" panose="02020603050405020304" charset="0"/>
                <a:cs typeface="Times New Roman" panose="02020603050405020304" charset="0"/>
                <a:sym typeface="+mn-ea"/>
              </a:rPr>
              <a:t>Član 2.</a:t>
            </a:r>
            <a:endParaRPr lang="bs-Latn-BA" altLang="en-US" sz="1900" dirty="0">
              <a:latin typeface="Times New Roman" panose="02020603050405020304" charset="0"/>
              <a:cs typeface="Times New Roman" panose="02020603050405020304" charset="0"/>
            </a:endParaRPr>
          </a:p>
          <a:p>
            <a:pPr marL="114300" indent="0" algn="just">
              <a:buNone/>
            </a:pPr>
            <a:r>
              <a:rPr lang="bs-Latn-BA" altLang="en-US" sz="1900" dirty="0">
                <a:latin typeface="Times New Roman" panose="02020603050405020304" charset="0"/>
                <a:cs typeface="Times New Roman" panose="02020603050405020304" charset="0"/>
                <a:sym typeface="+mn-ea"/>
              </a:rPr>
              <a:t>(42) Mržnja predstavlja pobudu za izvršenje krivičnog djela, propisanog ovim zakonom, koja je u cjelini ili djelimično zasnovana na razlikama po osnovu stvarnog ili pretpostavljenog etničkog ili nacionalnog porijekla, jezika ili pisma, vjerskih uvjerenja, rase, boje kože, spola, spolne orijentacije, političkog ili drugog uvjerenja, socijalnog porijekla, društvenog položaja, dobi, zdravstvenog statusa ili drugih osobina, ili zbog dovođenja u vezu sa licima koja imaju neku od navedenih različitih osobina.</a:t>
            </a:r>
            <a:endParaRPr lang="bs-Latn-BA" altLang="en-US" sz="1900" dirty="0">
              <a:latin typeface="Times New Roman" panose="02020603050405020304" charset="0"/>
              <a:cs typeface="Times New Roman" panose="02020603050405020304" charset="0"/>
            </a:endParaRPr>
          </a:p>
          <a:p>
            <a:pPr marL="114300" indent="0" algn="just">
              <a:buNone/>
            </a:pPr>
            <a:r>
              <a:rPr lang="bs-Latn-BA" altLang="en-US" sz="1900" dirty="0">
                <a:latin typeface="Times New Roman" panose="02020603050405020304" charset="0"/>
                <a:cs typeface="Times New Roman" panose="02020603050405020304" charset="0"/>
                <a:sym typeface="+mn-ea"/>
              </a:rPr>
              <a:t>Član 49.</a:t>
            </a:r>
            <a:endParaRPr lang="bs-Latn-BA" altLang="en-US" sz="1900" dirty="0">
              <a:latin typeface="Times New Roman" panose="02020603050405020304" charset="0"/>
              <a:cs typeface="Times New Roman" panose="02020603050405020304" charset="0"/>
            </a:endParaRPr>
          </a:p>
          <a:p>
            <a:pPr marL="114300" indent="0" algn="just">
              <a:buNone/>
            </a:pPr>
            <a:r>
              <a:rPr lang="bs-Latn-BA" altLang="en-US" sz="1900" dirty="0">
                <a:latin typeface="Times New Roman" panose="02020603050405020304" charset="0"/>
                <a:cs typeface="Times New Roman" panose="02020603050405020304" charset="0"/>
                <a:sym typeface="+mn-ea"/>
              </a:rPr>
              <a:t>(2) Okolnost koja je obilježje krivičnog djela ne može se uzeti u obzir i kao otežavajuća okolnost, odnosno olakšavajuća okolnost, izuzev ako prelazi mjeru koja je potrebna za postojanje krivičnog djela ili određenog oblika krivičnog djela ili ako postoje dvije ili više ovakvih okolnosti, a samo jedna je dovoljna za postojanje težeg, odnosno lakšeg oblika krivičnog djela. </a:t>
            </a:r>
            <a:r>
              <a:rPr lang="bs-Latn-BA" altLang="en-US" sz="1900" u="sng" dirty="0">
                <a:latin typeface="Times New Roman" panose="02020603050405020304" charset="0"/>
                <a:cs typeface="Times New Roman" panose="02020603050405020304" charset="0"/>
                <a:sym typeface="+mn-ea"/>
              </a:rPr>
              <a:t>U slučajevima kada je krivično djelo izvršeno iz mržnje kako je propisano u članu 2. stavu 37. ovog zakona sud će to uzeti u obzir kao otežavajuću okolnost i odmjeriti veću kaznu osim ako Zakon ne propisuje teže kažnjavanje za kvalifikovani oblik krivičnog djela</a:t>
            </a:r>
            <a:r>
              <a:rPr lang="bs-Latn-BA" altLang="en-US" sz="1900" dirty="0">
                <a:latin typeface="Times New Roman" panose="02020603050405020304" charset="0"/>
                <a:cs typeface="Times New Roman" panose="02020603050405020304" charset="0"/>
                <a:sym typeface="+mn-ea"/>
              </a:rPr>
              <a:t>. </a:t>
            </a:r>
            <a:endParaRPr lang="bs-Latn-BA" altLang="en-US" sz="1900" dirty="0">
              <a:latin typeface="Times New Roman" panose="02020603050405020304" charset="0"/>
              <a:cs typeface="Times New Roman" panose="02020603050405020304" charset="0"/>
            </a:endParaRPr>
          </a:p>
          <a:p>
            <a:pPr marL="114300" indent="0" algn="just">
              <a:buNone/>
            </a:pPr>
            <a:r>
              <a:rPr lang="bs-Latn-BA" altLang="en-US" sz="1900" dirty="0">
                <a:latin typeface="Times New Roman" panose="02020603050405020304" charset="0"/>
                <a:cs typeface="Times New Roman" panose="02020603050405020304" charset="0"/>
                <a:sym typeface="+mn-ea"/>
              </a:rPr>
              <a:t>Član 357.</a:t>
            </a:r>
            <a:endParaRPr lang="bs-Latn-BA" altLang="en-US" sz="1900" dirty="0">
              <a:latin typeface="Times New Roman" panose="02020603050405020304" charset="0"/>
              <a:cs typeface="Times New Roman" panose="02020603050405020304" charset="0"/>
            </a:endParaRPr>
          </a:p>
          <a:p>
            <a:pPr marL="114300" indent="0" algn="just">
              <a:buNone/>
            </a:pPr>
            <a:r>
              <a:rPr lang="bs-Latn-BA" altLang="en-US" sz="1900" dirty="0">
                <a:latin typeface="Times New Roman" panose="02020603050405020304" charset="0"/>
                <a:cs typeface="Times New Roman" panose="02020603050405020304" charset="0"/>
                <a:sym typeface="+mn-ea"/>
              </a:rPr>
              <a:t>(2) Ko grubo kršeći standarde profesionalnog ponašanja medija i novinara, koristi huškački ili govor mržnje ili govor koji očito poziva ili potiče na nasilje, narodne ili etničke sukobe i time dovede do ugrožavanja javnoga reda ili mira, kaznit će se novčanom kaznom ili kaznom zatvora do tri godine. </a:t>
            </a:r>
            <a:endParaRPr lang="bs-Latn-BA" altLang="en-US" sz="1900" dirty="0">
              <a:latin typeface="Times New Roman" panose="02020603050405020304" charset="0"/>
              <a:cs typeface="Times New Roman" panose="02020603050405020304" charset="0"/>
            </a:endParaRPr>
          </a:p>
          <a:p>
            <a:pPr marL="114300" lvl="0" indent="0" algn="just">
              <a:buNone/>
            </a:pPr>
            <a:r>
              <a:rPr lang="sr-Latn-BA" dirty="0">
                <a:solidFill>
                  <a:schemeClr val="tx1"/>
                </a:solidFill>
                <a:latin typeface="Times New Roman" panose="02020603050405020304" charset="0"/>
                <a:cs typeface="Times New Roman" panose="02020603050405020304" charset="0"/>
                <a:sym typeface="+mn-ea"/>
              </a:rPr>
              <a:t>                                </a:t>
            </a:r>
            <a:endParaRPr lang="en-US" dirty="0">
              <a:solidFill>
                <a:schemeClr val="tx1"/>
              </a:solidFill>
              <a:latin typeface="Times New Roman" panose="02020603050405020304" charset="0"/>
              <a:cs typeface="Times New Roman" panose="02020603050405020304" charset="0"/>
              <a:sym typeface="+mn-ea"/>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6399" y="2341237"/>
            <a:ext cx="8286808" cy="1285884"/>
          </a:xfrm>
        </p:spPr>
        <p:txBody>
          <a:bodyPr>
            <a:normAutofit fontScale="90000"/>
          </a:bodyPr>
          <a:lstStyle/>
          <a:p>
            <a:pPr algn="ctr"/>
            <a:br>
              <a:rPr lang="sr-Latn-BA" dirty="0" smtClean="0"/>
            </a:br>
            <a:endParaRPr lang="en-US" sz="2800" dirty="0">
              <a:solidFill>
                <a:schemeClr val="tx1"/>
              </a:solidFill>
            </a:endParaRPr>
          </a:p>
        </p:txBody>
      </p:sp>
      <p:sp>
        <p:nvSpPr>
          <p:cNvPr id="3" name="Text Box 2"/>
          <p:cNvSpPr txBox="1"/>
          <p:nvPr/>
        </p:nvSpPr>
        <p:spPr>
          <a:xfrm>
            <a:off x="231775" y="1229995"/>
            <a:ext cx="8681085" cy="4677410"/>
          </a:xfrm>
          <a:prstGeom prst="rect">
            <a:avLst/>
          </a:prstGeom>
          <a:noFill/>
        </p:spPr>
        <p:txBody>
          <a:bodyPr wrap="square" rtlCol="0" anchor="t">
            <a:spAutoFit/>
          </a:bodyPr>
          <a:p>
            <a:pPr marL="114300" lvl="0" indent="0" algn="just">
              <a:buNone/>
            </a:pPr>
            <a:r>
              <a:rPr lang="sr-Latn-BA" dirty="0">
                <a:solidFill>
                  <a:schemeClr val="tx1"/>
                </a:solidFill>
                <a:latin typeface="Times New Roman" panose="02020603050405020304" charset="0"/>
                <a:cs typeface="Times New Roman" panose="02020603050405020304" charset="0"/>
                <a:sym typeface="+mn-ea"/>
              </a:rPr>
              <a:t>   </a:t>
            </a:r>
            <a:r>
              <a:rPr lang="sr-Latn-BA" sz="2000" dirty="0">
                <a:solidFill>
                  <a:srgbClr val="FFFF00"/>
                </a:solidFill>
                <a:latin typeface="Times New Roman" panose="02020603050405020304" charset="0"/>
                <a:cs typeface="Times New Roman" panose="02020603050405020304" charset="0"/>
                <a:sym typeface="+mn-ea"/>
              </a:rPr>
              <a:t>  Izazivanje nacionalne, rasne i vjerske mržnje, razdora ili netrpeljivosti </a:t>
            </a:r>
            <a:endParaRPr lang="sr-Latn-BA" sz="2000" dirty="0">
              <a:solidFill>
                <a:srgbClr val="FFFF00"/>
              </a:solidFill>
              <a:latin typeface="Times New Roman" panose="02020603050405020304" charset="0"/>
              <a:cs typeface="Times New Roman" panose="02020603050405020304" charset="0"/>
              <a:sym typeface="+mn-ea"/>
            </a:endParaRPr>
          </a:p>
          <a:p>
            <a:pPr marL="114300" lvl="0" indent="0" algn="just">
              <a:buNone/>
            </a:pPr>
            <a:r>
              <a:rPr lang="sr-Latn-BA" sz="2000" dirty="0">
                <a:solidFill>
                  <a:srgbClr val="FFFF00"/>
                </a:solidFill>
                <a:latin typeface="Times New Roman" panose="02020603050405020304" charset="0"/>
                <a:cs typeface="Times New Roman" panose="02020603050405020304" charset="0"/>
                <a:sym typeface="+mn-ea"/>
              </a:rPr>
              <a:t>Član 160  KZ Brčko Distrikta</a:t>
            </a:r>
            <a:r>
              <a:rPr lang="sr-Latn-BA" dirty="0">
                <a:solidFill>
                  <a:schemeClr val="tx1"/>
                </a:solidFill>
                <a:latin typeface="Times New Roman" panose="02020603050405020304" charset="0"/>
                <a:cs typeface="Times New Roman" panose="02020603050405020304" charset="0"/>
                <a:sym typeface="+mn-ea"/>
              </a:rPr>
              <a:t> </a:t>
            </a:r>
            <a:endParaRPr lang="sr-Latn-BA" dirty="0">
              <a:solidFill>
                <a:schemeClr val="tx1"/>
              </a:solidFill>
              <a:latin typeface="Times New Roman" panose="02020603050405020304" charset="0"/>
              <a:cs typeface="Times New Roman" panose="02020603050405020304" charset="0"/>
              <a:sym typeface="+mn-ea"/>
            </a:endParaRPr>
          </a:p>
          <a:p>
            <a:pPr marL="114300" lvl="0" indent="0" algn="l">
              <a:buNone/>
            </a:pPr>
            <a:endParaRPr lang="sr-Latn-BA" dirty="0">
              <a:solidFill>
                <a:schemeClr val="tx1"/>
              </a:solidFill>
              <a:latin typeface="Times New Roman" panose="02020603050405020304" charset="0"/>
              <a:cs typeface="Times New Roman" panose="02020603050405020304" charset="0"/>
              <a:sym typeface="+mn-ea"/>
            </a:endParaRPr>
          </a:p>
          <a:p>
            <a:pPr marL="114300" lvl="0" indent="0" algn="just">
              <a:buNone/>
            </a:pPr>
            <a:r>
              <a:rPr lang="sr-Latn-BA" sz="1900" dirty="0">
                <a:solidFill>
                  <a:schemeClr val="tx1"/>
                </a:solidFill>
                <a:latin typeface="Times New Roman" panose="02020603050405020304" charset="0"/>
                <a:cs typeface="Times New Roman" panose="02020603050405020304" charset="0"/>
                <a:sym typeface="+mn-ea"/>
              </a:rPr>
              <a:t>(</a:t>
            </a:r>
            <a:r>
              <a:rPr lang="sr-Latn-BA" sz="2000" dirty="0">
                <a:solidFill>
                  <a:schemeClr val="tx1"/>
                </a:solidFill>
                <a:latin typeface="Times New Roman" panose="02020603050405020304" charset="0"/>
                <a:cs typeface="Times New Roman" panose="02020603050405020304" charset="0"/>
                <a:sym typeface="+mn-ea"/>
              </a:rPr>
              <a:t>1) Ko izaziva ili raspiruje nacionalnu, rasnu ili vjersku mržnju, razdor ili netrpeljivost među konstitutivnim narodima i ostalima koji žive u Brčko distriktu, kaznit će se kaznom zatvora od jedne do pet godina. </a:t>
            </a:r>
            <a:endParaRPr lang="sr-Latn-BA" sz="2000" dirty="0">
              <a:solidFill>
                <a:schemeClr val="tx1"/>
              </a:solidFill>
              <a:latin typeface="Times New Roman" panose="02020603050405020304" charset="0"/>
              <a:cs typeface="Times New Roman" panose="02020603050405020304" charset="0"/>
              <a:sym typeface="+mn-ea"/>
            </a:endParaRPr>
          </a:p>
          <a:p>
            <a:pPr marL="114300" lvl="0" indent="0" algn="just">
              <a:buNone/>
            </a:pPr>
            <a:r>
              <a:rPr lang="sr-Latn-BA" sz="2000" dirty="0">
                <a:solidFill>
                  <a:schemeClr val="tx1"/>
                </a:solidFill>
                <a:latin typeface="Times New Roman" panose="02020603050405020304" charset="0"/>
                <a:cs typeface="Times New Roman" panose="02020603050405020304" charset="0"/>
                <a:sym typeface="+mn-ea"/>
              </a:rPr>
              <a:t>(2) Ko krivično djelo iz stava 1 ovoga člana učini prinudom, zlostavljanjem, ugrožavanjem sigurnosti, izlaganjem poruzi nacionalnih, etničkih ili vjerskih simbola, oštećenjem tuđih stvari, skrnavljenjem spomenika, spomen-obilježja ili grobova, kaznit će se kaznom zatvora od jedne do osam godina. </a:t>
            </a:r>
            <a:endParaRPr lang="sr-Latn-BA" sz="2000" dirty="0">
              <a:solidFill>
                <a:schemeClr val="tx1"/>
              </a:solidFill>
              <a:latin typeface="Times New Roman" panose="02020603050405020304" charset="0"/>
              <a:cs typeface="Times New Roman" panose="02020603050405020304" charset="0"/>
              <a:sym typeface="+mn-ea"/>
            </a:endParaRPr>
          </a:p>
          <a:p>
            <a:pPr marL="114300" lvl="0" indent="0" algn="just">
              <a:buNone/>
            </a:pPr>
            <a:r>
              <a:rPr lang="sr-Latn-BA" sz="2000" dirty="0">
                <a:solidFill>
                  <a:schemeClr val="tx1"/>
                </a:solidFill>
                <a:latin typeface="Times New Roman" panose="02020603050405020304" charset="0"/>
                <a:cs typeface="Times New Roman" panose="02020603050405020304" charset="0"/>
                <a:sym typeface="+mn-ea"/>
              </a:rPr>
              <a:t>(3) Kaznom iz stava 2 ovoga člana kaznit će se ko krivično djelo iz stava 1 ovoga člana učini zloupotrebom položaja ili ovlaštenja, ili ako je zbog tog djela došlo do nereda, nasilja ili drugih teških posljedica za zajednički život konstitutivnih naroda i ostalih koji žive u Brčko Distriktu, kaznit će kaznom zatvora od jedne do deset godina</a:t>
            </a:r>
            <a:r>
              <a:rPr lang="sr-Latn-BA" sz="1900" dirty="0">
                <a:solidFill>
                  <a:schemeClr val="tx1"/>
                </a:solidFill>
                <a:latin typeface="Times New Roman" panose="02020603050405020304" charset="0"/>
                <a:cs typeface="Times New Roman" panose="02020603050405020304" charset="0"/>
                <a:sym typeface="+mn-ea"/>
              </a:rPr>
              <a:t>.               </a:t>
            </a:r>
            <a:r>
              <a:rPr lang="sr-Latn-BA" sz="2000" dirty="0">
                <a:solidFill>
                  <a:schemeClr val="tx1"/>
                </a:solidFill>
                <a:latin typeface="Times New Roman" panose="02020603050405020304" charset="0"/>
                <a:cs typeface="Times New Roman" panose="02020603050405020304" charset="0"/>
                <a:sym typeface="+mn-ea"/>
              </a:rPr>
              <a:t>            </a:t>
            </a:r>
            <a:r>
              <a:rPr lang="sr-Latn-BA" dirty="0">
                <a:solidFill>
                  <a:schemeClr val="tx1"/>
                </a:solidFill>
                <a:latin typeface="Times New Roman" panose="02020603050405020304" charset="0"/>
                <a:cs typeface="Times New Roman" panose="02020603050405020304" charset="0"/>
                <a:sym typeface="+mn-ea"/>
              </a:rPr>
              <a:t>  </a:t>
            </a:r>
            <a:endParaRPr lang="en-US" dirty="0">
              <a:solidFill>
                <a:schemeClr val="tx1"/>
              </a:solidFill>
              <a:latin typeface="Times New Roman" panose="02020603050405020304" charset="0"/>
              <a:cs typeface="Times New Roman" panose="02020603050405020304" charset="0"/>
              <a:sym typeface="+mn-ea"/>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625" y="285115"/>
            <a:ext cx="8286750" cy="821055"/>
          </a:xfrm>
        </p:spPr>
        <p:txBody>
          <a:bodyPr>
            <a:normAutofit/>
          </a:bodyPr>
          <a:lstStyle/>
          <a:p>
            <a:pPr algn="ctr"/>
            <a:r>
              <a:rPr lang="sr-Latn-BA" sz="2400" dirty="0" smtClean="0">
                <a:solidFill>
                  <a:srgbClr val="FFFF00"/>
                </a:solidFill>
                <a:latin typeface="Times New Roman" panose="02020603050405020304" charset="0"/>
                <a:cs typeface="Times New Roman" panose="02020603050405020304" charset="0"/>
                <a:sym typeface="+mn-ea"/>
              </a:rPr>
              <a:t>Ostali propisi vezani za govor mržnje</a:t>
            </a:r>
            <a:br>
              <a:rPr lang="sr-Latn-BA" sz="2400" dirty="0" smtClean="0">
                <a:solidFill>
                  <a:srgbClr val="FFFF00"/>
                </a:solidFill>
              </a:rPr>
            </a:br>
            <a:endParaRPr lang="sr-Latn-BA" sz="2400" dirty="0" smtClean="0">
              <a:solidFill>
                <a:schemeClr val="tx1"/>
              </a:solidFill>
            </a:endParaRPr>
          </a:p>
        </p:txBody>
      </p:sp>
      <p:sp>
        <p:nvSpPr>
          <p:cNvPr id="4" name="Text Box 3"/>
          <p:cNvSpPr txBox="1"/>
          <p:nvPr/>
        </p:nvSpPr>
        <p:spPr>
          <a:xfrm>
            <a:off x="392430" y="793115"/>
            <a:ext cx="8613775" cy="2245360"/>
          </a:xfrm>
          <a:prstGeom prst="rect">
            <a:avLst/>
          </a:prstGeom>
          <a:noFill/>
        </p:spPr>
        <p:txBody>
          <a:bodyPr wrap="square" rtlCol="0" anchor="t">
            <a:spAutoFit/>
          </a:bodyPr>
          <a:p>
            <a:pPr marL="114300" indent="0" algn="just">
              <a:buClr>
                <a:schemeClr val="accent5">
                  <a:lumMod val="50000"/>
                </a:schemeClr>
              </a:buClr>
              <a:buSzPct val="100000"/>
              <a:buFont typeface="+mj-lt"/>
              <a:buNone/>
            </a:pPr>
            <a:r>
              <a:rPr lang="sr-Latn-BA" sz="2000" dirty="0" smtClean="0">
                <a:latin typeface="Times New Roman" panose="02020603050405020304" charset="0"/>
                <a:cs typeface="Times New Roman" panose="02020603050405020304" charset="0"/>
                <a:sym typeface="+mn-ea"/>
              </a:rPr>
              <a:t>1. Zakon o zabrani diskriminacije </a:t>
            </a:r>
            <a:r>
              <a:rPr lang="sr-Latn-BA" sz="2000" dirty="0" smtClean="0">
                <a:solidFill>
                  <a:srgbClr val="FFFF00"/>
                </a:solidFill>
                <a:latin typeface="Times New Roman" panose="02020603050405020304" charset="0"/>
                <a:cs typeface="Times New Roman" panose="02020603050405020304" charset="0"/>
                <a:sym typeface="+mn-ea"/>
              </a:rPr>
              <a:t>( Sl.glasnik BiH 59/09 i 66/16 ) </a:t>
            </a:r>
            <a:endParaRPr lang="sr-Latn-BA" sz="2000" dirty="0" smtClean="0">
              <a:solidFill>
                <a:srgbClr val="FFFF00"/>
              </a:solidFill>
              <a:latin typeface="Times New Roman" panose="02020603050405020304" charset="0"/>
              <a:cs typeface="Times New Roman" panose="02020603050405020304" charset="0"/>
              <a:sym typeface="+mn-ea"/>
            </a:endParaRPr>
          </a:p>
          <a:p>
            <a:pPr marL="114300" indent="0" algn="just">
              <a:buClr>
                <a:schemeClr val="accent5">
                  <a:lumMod val="50000"/>
                </a:schemeClr>
              </a:buClr>
              <a:buSzPct val="100000"/>
              <a:buFont typeface="+mj-lt"/>
              <a:buNone/>
            </a:pPr>
            <a:r>
              <a:rPr lang="sr-Latn-BA" sz="2000" dirty="0" smtClean="0">
                <a:latin typeface="Times New Roman" panose="02020603050405020304" charset="0"/>
                <a:cs typeface="Times New Roman" panose="02020603050405020304" charset="0"/>
                <a:sym typeface="+mn-ea"/>
              </a:rPr>
              <a:t>2. Zakon o ravnopravnosti polova  </a:t>
            </a:r>
            <a:r>
              <a:rPr lang="sr-Latn-BA" sz="2000" dirty="0" smtClean="0">
                <a:solidFill>
                  <a:srgbClr val="FFFF00"/>
                </a:solidFill>
                <a:latin typeface="Times New Roman" panose="02020603050405020304" charset="0"/>
                <a:cs typeface="Times New Roman" panose="02020603050405020304" charset="0"/>
                <a:sym typeface="+mn-ea"/>
              </a:rPr>
              <a:t>( Sl.glasnik BiH 16/03 i 102/09) </a:t>
            </a:r>
            <a:r>
              <a:rPr lang="sr-Latn-BA" sz="2000" dirty="0" smtClean="0">
                <a:latin typeface="Times New Roman" panose="02020603050405020304" charset="0"/>
                <a:cs typeface="Times New Roman" panose="02020603050405020304" charset="0"/>
                <a:sym typeface="+mn-ea"/>
              </a:rPr>
              <a:t> </a:t>
            </a:r>
            <a:endParaRPr lang="sr-Latn-BA" sz="2000" dirty="0" smtClean="0">
              <a:latin typeface="Times New Roman" panose="02020603050405020304" charset="0"/>
              <a:cs typeface="Times New Roman" panose="02020603050405020304" charset="0"/>
            </a:endParaRPr>
          </a:p>
          <a:p>
            <a:pPr marL="114300" indent="0" algn="just">
              <a:buClr>
                <a:schemeClr val="accent5">
                  <a:lumMod val="50000"/>
                </a:schemeClr>
              </a:buClr>
              <a:buSzPct val="100000"/>
              <a:buFont typeface="+mj-lt"/>
              <a:buNone/>
            </a:pPr>
            <a:r>
              <a:rPr lang="sr-Latn-BA" sz="2000" dirty="0" smtClean="0">
                <a:latin typeface="Times New Roman" panose="02020603050405020304" charset="0"/>
                <a:cs typeface="Times New Roman" panose="02020603050405020304" charset="0"/>
                <a:sym typeface="+mn-ea"/>
              </a:rPr>
              <a:t>3. Zakon o slobodi vjere i pravnom položaju crkava i vjerskih zajednica u BiH</a:t>
            </a:r>
            <a:endParaRPr lang="sr-Latn-BA" sz="2000" dirty="0" smtClean="0">
              <a:latin typeface="Times New Roman" panose="02020603050405020304" charset="0"/>
              <a:cs typeface="Times New Roman" panose="02020603050405020304" charset="0"/>
              <a:sym typeface="+mn-ea"/>
            </a:endParaRPr>
          </a:p>
          <a:p>
            <a:pPr marL="114300" indent="0" algn="just">
              <a:buClr>
                <a:schemeClr val="accent5">
                  <a:lumMod val="50000"/>
                </a:schemeClr>
              </a:buClr>
              <a:buSzPct val="100000"/>
              <a:buFont typeface="+mj-lt"/>
              <a:buNone/>
            </a:pPr>
            <a:r>
              <a:rPr lang="sr-Latn-BA" sz="2000" dirty="0" smtClean="0">
                <a:latin typeface="Times New Roman" panose="02020603050405020304" charset="0"/>
                <a:cs typeface="Times New Roman" panose="02020603050405020304" charset="0"/>
                <a:sym typeface="+mn-ea"/>
              </a:rPr>
              <a:t>    </a:t>
            </a:r>
            <a:r>
              <a:rPr lang="sr-Latn-BA" sz="2000" dirty="0" smtClean="0">
                <a:solidFill>
                  <a:srgbClr val="FFFF00"/>
                </a:solidFill>
                <a:latin typeface="Times New Roman" panose="02020603050405020304" charset="0"/>
                <a:cs typeface="Times New Roman" panose="02020603050405020304" charset="0"/>
                <a:sym typeface="+mn-ea"/>
              </a:rPr>
              <a:t>( Sl.glasnik BiH 05/04)</a:t>
            </a:r>
            <a:endParaRPr lang="sr-Latn-BA" sz="2000" dirty="0" smtClean="0">
              <a:solidFill>
                <a:srgbClr val="FFFF00"/>
              </a:solidFill>
              <a:latin typeface="Times New Roman" panose="02020603050405020304" charset="0"/>
              <a:cs typeface="Times New Roman" panose="02020603050405020304" charset="0"/>
              <a:sym typeface="+mn-ea"/>
            </a:endParaRPr>
          </a:p>
          <a:p>
            <a:pPr marL="114300" indent="0" algn="just">
              <a:buClr>
                <a:schemeClr val="accent5">
                  <a:lumMod val="50000"/>
                </a:schemeClr>
              </a:buClr>
              <a:buSzPct val="100000"/>
              <a:buFont typeface="+mj-lt"/>
              <a:buNone/>
            </a:pPr>
            <a:r>
              <a:rPr lang="sr-Latn-BA" sz="2000" dirty="0" smtClean="0">
                <a:latin typeface="Times New Roman" panose="02020603050405020304" charset="0"/>
                <a:cs typeface="Times New Roman" panose="02020603050405020304" charset="0"/>
                <a:sym typeface="+mn-ea"/>
              </a:rPr>
              <a:t>4. Zakon o javnom redu i miru RS </a:t>
            </a:r>
            <a:r>
              <a:rPr lang="sr-Latn-BA" sz="2000" dirty="0" smtClean="0">
                <a:solidFill>
                  <a:srgbClr val="FFFF00"/>
                </a:solidFill>
                <a:latin typeface="Times New Roman" panose="02020603050405020304" charset="0"/>
                <a:cs typeface="Times New Roman" panose="02020603050405020304" charset="0"/>
                <a:sym typeface="+mn-ea"/>
              </a:rPr>
              <a:t>( Sl.glasnik BiH 11/15 i 58/19)</a:t>
            </a:r>
            <a:r>
              <a:rPr lang="sr-Latn-BA" sz="2000" dirty="0" smtClean="0">
                <a:latin typeface="Times New Roman" panose="02020603050405020304" charset="0"/>
                <a:cs typeface="Times New Roman" panose="02020603050405020304" charset="0"/>
                <a:sym typeface="+mn-ea"/>
              </a:rPr>
              <a:t> </a:t>
            </a:r>
            <a:endParaRPr lang="sr-Latn-BA" sz="2000" dirty="0" smtClean="0">
              <a:latin typeface="Times New Roman" panose="02020603050405020304" charset="0"/>
              <a:cs typeface="Times New Roman" panose="02020603050405020304" charset="0"/>
              <a:sym typeface="+mn-ea"/>
            </a:endParaRPr>
          </a:p>
          <a:p>
            <a:pPr marL="114300" indent="0" algn="just">
              <a:buClr>
                <a:schemeClr val="accent5">
                  <a:lumMod val="50000"/>
                </a:schemeClr>
              </a:buClr>
              <a:buSzPct val="100000"/>
              <a:buFont typeface="+mj-lt"/>
              <a:buNone/>
            </a:pPr>
            <a:endParaRPr lang="sr-Latn-BA" sz="2000" dirty="0" smtClean="0">
              <a:latin typeface="Times New Roman" panose="02020603050405020304" charset="0"/>
              <a:cs typeface="Times New Roman" panose="02020603050405020304" charset="0"/>
            </a:endParaRPr>
          </a:p>
          <a:p>
            <a:pPr marL="114300" indent="0" algn="just">
              <a:buClr>
                <a:schemeClr val="accent5">
                  <a:lumMod val="50000"/>
                </a:schemeClr>
              </a:buClr>
              <a:buSzPct val="100000"/>
              <a:buFont typeface="+mj-lt"/>
              <a:buNone/>
            </a:pPr>
            <a:endParaRPr lang="sr-Latn-BA" sz="2000" dirty="0" smtClean="0">
              <a:latin typeface="Times New Roman" panose="02020603050405020304" charset="0"/>
              <a:cs typeface="Times New Roman" panose="02020603050405020304" charset="0"/>
              <a:sym typeface="+mn-ea"/>
            </a:endParaRPr>
          </a:p>
        </p:txBody>
      </p:sp>
      <p:sp>
        <p:nvSpPr>
          <p:cNvPr id="5" name="Text Box 4"/>
          <p:cNvSpPr txBox="1"/>
          <p:nvPr/>
        </p:nvSpPr>
        <p:spPr>
          <a:xfrm>
            <a:off x="392430" y="2369185"/>
            <a:ext cx="8613775" cy="1322070"/>
          </a:xfrm>
          <a:prstGeom prst="rect">
            <a:avLst/>
          </a:prstGeom>
          <a:noFill/>
        </p:spPr>
        <p:txBody>
          <a:bodyPr wrap="square" rtlCol="0" anchor="t">
            <a:spAutoFit/>
          </a:bodyPr>
          <a:p>
            <a:pPr marL="114300" indent="0" algn="just">
              <a:buClr>
                <a:schemeClr val="accent5">
                  <a:lumMod val="50000"/>
                </a:schemeClr>
              </a:buClr>
              <a:buSzPct val="100000"/>
              <a:buFont typeface="+mj-lt"/>
              <a:buNone/>
            </a:pPr>
            <a:r>
              <a:rPr lang="sr-Latn-BA" sz="2000" dirty="0" smtClean="0">
                <a:latin typeface="Times New Roman" panose="02020603050405020304" charset="0"/>
                <a:cs typeface="Times New Roman" panose="02020603050405020304" charset="0"/>
                <a:sym typeface="+mn-ea"/>
              </a:rPr>
              <a:t>5. Zakon o komunikacijama u BiH</a:t>
            </a:r>
            <a:r>
              <a:rPr lang="sr-Latn-BA" sz="2000" dirty="0" smtClean="0">
                <a:solidFill>
                  <a:srgbClr val="FFFF00"/>
                </a:solidFill>
                <a:latin typeface="Times New Roman" panose="02020603050405020304" charset="0"/>
                <a:cs typeface="Times New Roman" panose="02020603050405020304" charset="0"/>
                <a:sym typeface="+mn-ea"/>
              </a:rPr>
              <a:t>( Sl.glasnik BiH 31/03 i 75/06, 32/10 i 98/12)</a:t>
            </a:r>
            <a:r>
              <a:rPr lang="sr-Latn-BA" sz="2000" dirty="0" smtClean="0">
                <a:latin typeface="Times New Roman" panose="02020603050405020304" charset="0"/>
                <a:cs typeface="Times New Roman" panose="02020603050405020304" charset="0"/>
                <a:sym typeface="+mn-ea"/>
              </a:rPr>
              <a:t> </a:t>
            </a:r>
            <a:endParaRPr lang="sr-Latn-BA" sz="2000" dirty="0" smtClean="0">
              <a:latin typeface="Times New Roman" panose="02020603050405020304" charset="0"/>
              <a:cs typeface="Times New Roman" panose="02020603050405020304" charset="0"/>
            </a:endParaRPr>
          </a:p>
          <a:p>
            <a:pPr marL="114300" indent="0">
              <a:buClr>
                <a:schemeClr val="accent5">
                  <a:lumMod val="50000"/>
                </a:schemeClr>
              </a:buClr>
              <a:buSzPct val="100000"/>
              <a:buFont typeface="+mj-lt"/>
              <a:buNone/>
            </a:pPr>
            <a:r>
              <a:rPr lang="sr-Latn-BA" sz="2000" dirty="0" smtClean="0">
                <a:latin typeface="Times New Roman" panose="02020603050405020304" charset="0"/>
                <a:cs typeface="Times New Roman" panose="02020603050405020304" charset="0"/>
                <a:sym typeface="+mn-ea"/>
              </a:rPr>
              <a:t>6 .Izborni Zakon BiH </a:t>
            </a:r>
            <a:r>
              <a:rPr lang="sr-Latn-BA" sz="2000" dirty="0" smtClean="0">
                <a:solidFill>
                  <a:srgbClr val="FFFF00"/>
                </a:solidFill>
                <a:latin typeface="Times New Roman" panose="02020603050405020304" charset="0"/>
                <a:cs typeface="Times New Roman" panose="02020603050405020304" charset="0"/>
                <a:sym typeface="+mn-ea"/>
              </a:rPr>
              <a:t>( Sl.glasnik BiH 23/01 i 07/02, 09/02 i 20/02) </a:t>
            </a:r>
            <a:endParaRPr lang="sr-Latn-BA" sz="2000" dirty="0" smtClean="0">
              <a:latin typeface="Times New Roman" panose="02020603050405020304" charset="0"/>
              <a:cs typeface="Times New Roman" panose="02020603050405020304" charset="0"/>
              <a:sym typeface="+mn-ea"/>
            </a:endParaRPr>
          </a:p>
          <a:p>
            <a:pPr marL="114300" indent="0">
              <a:buClr>
                <a:schemeClr val="accent5">
                  <a:lumMod val="50000"/>
                </a:schemeClr>
              </a:buClr>
              <a:buSzPct val="100000"/>
              <a:buFont typeface="+mj-lt"/>
              <a:buNone/>
            </a:pPr>
            <a:r>
              <a:rPr lang="sr-Latn-BA" sz="2000" dirty="0" smtClean="0">
                <a:latin typeface="Times New Roman" panose="02020603050405020304" charset="0"/>
                <a:cs typeface="Times New Roman" panose="02020603050405020304" charset="0"/>
                <a:sym typeface="+mn-ea"/>
              </a:rPr>
              <a:t>7.  Kodeks o emitovanju RTV programa  </a:t>
            </a:r>
            <a:r>
              <a:rPr lang="sr-Latn-BA" sz="2000" dirty="0" smtClean="0">
                <a:solidFill>
                  <a:srgbClr val="FFFF00"/>
                </a:solidFill>
                <a:latin typeface="Times New Roman" panose="02020603050405020304" charset="0"/>
                <a:cs typeface="Times New Roman" panose="02020603050405020304" charset="0"/>
                <a:sym typeface="+mn-ea"/>
              </a:rPr>
              <a:t>( Sl.glasnik BiH 20/08 ) </a:t>
            </a:r>
            <a:r>
              <a:rPr lang="sr-Latn-BA" sz="2000" dirty="0" smtClean="0">
                <a:latin typeface="Times New Roman" panose="02020603050405020304" charset="0"/>
                <a:cs typeface="Times New Roman" panose="02020603050405020304" charset="0"/>
                <a:sym typeface="+mn-ea"/>
              </a:rPr>
              <a:t> </a:t>
            </a:r>
            <a:endParaRPr lang="sr-Latn-BA" sz="2000" dirty="0" smtClean="0">
              <a:latin typeface="Times New Roman" panose="02020603050405020304" charset="0"/>
              <a:cs typeface="Times New Roman" panose="02020603050405020304" charset="0"/>
            </a:endParaRPr>
          </a:p>
          <a:p>
            <a:pPr marL="114300" indent="0">
              <a:buClr>
                <a:schemeClr val="accent5">
                  <a:lumMod val="50000"/>
                </a:schemeClr>
              </a:buClr>
              <a:buSzPct val="100000"/>
              <a:buFont typeface="+mj-lt"/>
              <a:buNone/>
            </a:pPr>
            <a:r>
              <a:rPr lang="sr-Latn-BA" sz="2000" dirty="0" smtClean="0">
                <a:latin typeface="Times New Roman" panose="02020603050405020304" charset="0"/>
                <a:cs typeface="Times New Roman" panose="02020603050405020304" charset="0"/>
                <a:sym typeface="+mn-ea"/>
              </a:rPr>
              <a:t>8. Kodeks za štampu i </a:t>
            </a:r>
            <a:r>
              <a:rPr lang="sr-Latn-BA" sz="2000" dirty="0" err="1" smtClean="0">
                <a:latin typeface="Times New Roman" panose="02020603050405020304" charset="0"/>
                <a:cs typeface="Times New Roman" panose="02020603050405020304" charset="0"/>
                <a:sym typeface="+mn-ea"/>
              </a:rPr>
              <a:t>online</a:t>
            </a:r>
            <a:r>
              <a:rPr lang="sr-Latn-BA" sz="2000" dirty="0" smtClean="0">
                <a:latin typeface="Times New Roman" panose="02020603050405020304" charset="0"/>
                <a:cs typeface="Times New Roman" panose="02020603050405020304" charset="0"/>
                <a:sym typeface="+mn-ea"/>
              </a:rPr>
              <a:t> medije Vijeća za štampu BiH</a:t>
            </a:r>
            <a:endParaRPr lang="sr-Latn-BA" sz="2000" dirty="0" smtClean="0">
              <a:latin typeface="Times New Roman" panose="02020603050405020304" charset="0"/>
              <a:cs typeface="Times New Roman" panose="02020603050405020304" charset="0"/>
              <a:sym typeface="+mn-ea"/>
            </a:endParaRPr>
          </a:p>
        </p:txBody>
      </p:sp>
      <p:sp>
        <p:nvSpPr>
          <p:cNvPr id="7" name="Text Box 6"/>
          <p:cNvSpPr txBox="1"/>
          <p:nvPr/>
        </p:nvSpPr>
        <p:spPr>
          <a:xfrm>
            <a:off x="682625" y="3775710"/>
            <a:ext cx="4576445" cy="398780"/>
          </a:xfrm>
          <a:prstGeom prst="rect">
            <a:avLst/>
          </a:prstGeom>
          <a:noFill/>
        </p:spPr>
        <p:txBody>
          <a:bodyPr wrap="square" rtlCol="0" anchor="t">
            <a:spAutoFit/>
          </a:bodyPr>
          <a:p>
            <a:r>
              <a:rPr lang="en-US" sz="2000">
                <a:solidFill>
                  <a:srgbClr val="FFFF00"/>
                </a:solidFill>
              </a:rPr>
              <a:t>Kodeks o emitovanju RTV programa</a:t>
            </a:r>
            <a:endParaRPr lang="en-US" sz="2000">
              <a:solidFill>
                <a:srgbClr val="FFFF00"/>
              </a:solidFill>
            </a:endParaRPr>
          </a:p>
        </p:txBody>
      </p:sp>
      <p:sp>
        <p:nvSpPr>
          <p:cNvPr id="100" name="Text Box 99"/>
          <p:cNvSpPr txBox="1"/>
          <p:nvPr/>
        </p:nvSpPr>
        <p:spPr>
          <a:xfrm>
            <a:off x="682625" y="4265295"/>
            <a:ext cx="8033385" cy="1476375"/>
          </a:xfrm>
          <a:prstGeom prst="rect">
            <a:avLst/>
          </a:prstGeom>
          <a:noFill/>
          <a:ln w="9525">
            <a:noFill/>
          </a:ln>
        </p:spPr>
        <p:txBody>
          <a:bodyPr wrap="square">
            <a:spAutoFit/>
          </a:bodyPr>
          <a:p>
            <a:pPr indent="0"/>
            <a:r>
              <a:rPr lang="en-US" b="0">
                <a:solidFill>
                  <a:schemeClr val="tx1"/>
                </a:solidFill>
                <a:latin typeface="TimesNewRomanPSMT" charset="0"/>
                <a:cs typeface="Calibri" panose="020F0502020204030204" charset="0"/>
              </a:rPr>
              <a:t>Član 2. Stav 4)  Govor mržnje – govor koji ima namjeru da ponizi, zastraši ili podstakne nanasilje ili predrasude protiv osoba ili</a:t>
            </a:r>
            <a:r>
              <a:rPr lang="en-US" b="0">
                <a:solidFill>
                  <a:srgbClr val="000000"/>
                </a:solidFill>
                <a:latin typeface="TimesNewRomanPSMT" charset="0"/>
                <a:cs typeface="Calibri" panose="020F0502020204030204" charset="0"/>
              </a:rPr>
              <a:t> </a:t>
            </a:r>
            <a:r>
              <a:rPr lang="en-US" b="0">
                <a:solidFill>
                  <a:schemeClr val="tx1"/>
                </a:solidFill>
                <a:latin typeface="TimesNewRomanPSMT" charset="0"/>
                <a:cs typeface="Calibri" panose="020F0502020204030204" charset="0"/>
              </a:rPr>
              <a:t>grupe na osnovu njihovog spola, rase, dobi,nacionalnosti, seksualnog opredjeljenja, polne/rodne orijentacije,hendikepiranosti, moralnih ili političkih ubjeđenja, socijalno-ekonomskog statusaili profesije</a:t>
            </a:r>
            <a:endParaRPr lang="en-US" b="0">
              <a:solidFill>
                <a:schemeClr val="tx1"/>
              </a:solidFill>
              <a:latin typeface="TimesNewRomanPSMT" charset="0"/>
              <a:cs typeface="Calibri" panose="020F050202020403020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285992"/>
            <a:ext cx="8286808" cy="1285884"/>
          </a:xfrm>
        </p:spPr>
        <p:txBody>
          <a:bodyPr>
            <a:normAutofit fontScale="90000"/>
          </a:bodyPr>
          <a:lstStyle/>
          <a:p>
            <a:pPr algn="ctr"/>
            <a:br>
              <a:rPr lang="sr-Latn-BA" dirty="0" smtClean="0"/>
            </a:br>
            <a:endParaRPr lang="en-US" sz="2800" dirty="0">
              <a:solidFill>
                <a:schemeClr val="tx1"/>
              </a:solidFill>
            </a:endParaRPr>
          </a:p>
        </p:txBody>
      </p:sp>
      <p:sp>
        <p:nvSpPr>
          <p:cNvPr id="3" name="Text Box 2"/>
          <p:cNvSpPr txBox="1"/>
          <p:nvPr/>
        </p:nvSpPr>
        <p:spPr>
          <a:xfrm>
            <a:off x="212725" y="197485"/>
            <a:ext cx="8717915" cy="6462395"/>
          </a:xfrm>
          <a:prstGeom prst="rect">
            <a:avLst/>
          </a:prstGeom>
          <a:noFill/>
        </p:spPr>
        <p:txBody>
          <a:bodyPr wrap="square" rtlCol="0" anchor="t">
            <a:spAutoFit/>
          </a:bodyPr>
          <a:p>
            <a:pPr marL="114300" lvl="0" indent="0" algn="just">
              <a:buNone/>
            </a:pPr>
            <a:r>
              <a:rPr lang="sr-Latn-BA" dirty="0">
                <a:solidFill>
                  <a:schemeClr val="tx1"/>
                </a:solidFill>
                <a:latin typeface="Times New Roman" panose="02020603050405020304" charset="0"/>
                <a:cs typeface="Times New Roman" panose="02020603050405020304" charset="0"/>
                <a:sym typeface="+mn-ea"/>
              </a:rPr>
              <a:t>      (1)Radio i televizijske stanice neće emitirati materijal koji svojim sadržajem i tonom:</a:t>
            </a:r>
            <a:endParaRPr lang="sr-Latn-BA" dirty="0">
              <a:solidFill>
                <a:schemeClr val="tx1"/>
              </a:solidFill>
              <a:latin typeface="Times New Roman" panose="02020603050405020304" charset="0"/>
              <a:cs typeface="Times New Roman" panose="02020603050405020304" charset="0"/>
              <a:sym typeface="+mn-ea"/>
            </a:endParaRPr>
          </a:p>
          <a:p>
            <a:pPr marL="114300" lvl="0" indent="0" algn="just">
              <a:buNone/>
            </a:pPr>
            <a:endParaRPr lang="sr-Latn-BA" dirty="0">
              <a:solidFill>
                <a:schemeClr val="tx1"/>
              </a:solidFill>
              <a:latin typeface="Times New Roman" panose="02020603050405020304" charset="0"/>
              <a:cs typeface="Times New Roman" panose="02020603050405020304" charset="0"/>
              <a:sym typeface="+mn-ea"/>
            </a:endParaRPr>
          </a:p>
          <a:p>
            <a:pPr marL="114300" lvl="0" indent="0" algn="just">
              <a:buNone/>
            </a:pPr>
            <a:r>
              <a:rPr lang="sr-Latn-BA" dirty="0">
                <a:solidFill>
                  <a:schemeClr val="tx1"/>
                </a:solidFill>
                <a:latin typeface="Times New Roman" panose="02020603050405020304" charset="0"/>
                <a:cs typeface="Times New Roman" panose="02020603050405020304" charset="0"/>
                <a:sym typeface="+mn-ea"/>
              </a:rPr>
              <a:t>a) prenosi jasan i neposredan rizik od podsticanja etničke ili vjerske mržnje</a:t>
            </a:r>
            <a:endParaRPr lang="sr-Latn-BA" dirty="0">
              <a:solidFill>
                <a:schemeClr val="tx1"/>
              </a:solidFill>
              <a:latin typeface="Times New Roman" panose="02020603050405020304" charset="0"/>
              <a:cs typeface="Times New Roman" panose="02020603050405020304" charset="0"/>
              <a:sym typeface="+mn-ea"/>
            </a:endParaRPr>
          </a:p>
          <a:p>
            <a:pPr marL="114300" lvl="0" indent="0" algn="just">
              <a:buNone/>
            </a:pPr>
            <a:r>
              <a:rPr lang="sr-Latn-BA" dirty="0">
                <a:solidFill>
                  <a:schemeClr val="tx1"/>
                </a:solidFill>
                <a:latin typeface="Times New Roman" panose="02020603050405020304" charset="0"/>
                <a:cs typeface="Times New Roman" panose="02020603050405020304" charset="0"/>
                <a:sym typeface="+mn-ea"/>
              </a:rPr>
              <a:t>između zajednica u Bosni i Hercegovini, ili koji od strane gledalaca može biti</a:t>
            </a:r>
            <a:endParaRPr lang="sr-Latn-BA" dirty="0">
              <a:solidFill>
                <a:schemeClr val="tx1"/>
              </a:solidFill>
              <a:latin typeface="Times New Roman" panose="02020603050405020304" charset="0"/>
              <a:cs typeface="Times New Roman" panose="02020603050405020304" charset="0"/>
              <a:sym typeface="+mn-ea"/>
            </a:endParaRPr>
          </a:p>
          <a:p>
            <a:pPr marL="114300" lvl="0" indent="0" algn="just">
              <a:buNone/>
            </a:pPr>
            <a:r>
              <a:rPr lang="sr-Latn-BA" dirty="0">
                <a:solidFill>
                  <a:schemeClr val="tx1"/>
                </a:solidFill>
                <a:latin typeface="Times New Roman" panose="02020603050405020304" charset="0"/>
                <a:cs typeface="Times New Roman" panose="02020603050405020304" charset="0"/>
                <a:sym typeface="+mn-ea"/>
              </a:rPr>
              <a:t>protumačen u smislu poticanja na na nasilje, nered i nemire, ili koji bi mogao</a:t>
            </a:r>
            <a:endParaRPr lang="sr-Latn-BA" dirty="0">
              <a:solidFill>
                <a:schemeClr val="tx1"/>
              </a:solidFill>
              <a:latin typeface="Times New Roman" panose="02020603050405020304" charset="0"/>
              <a:cs typeface="Times New Roman" panose="02020603050405020304" charset="0"/>
              <a:sym typeface="+mn-ea"/>
            </a:endParaRPr>
          </a:p>
          <a:p>
            <a:pPr marL="114300" lvl="0" indent="0" algn="just">
              <a:buNone/>
            </a:pPr>
            <a:r>
              <a:rPr lang="sr-Latn-BA" sz="1600" dirty="0">
                <a:solidFill>
                  <a:schemeClr val="tx1"/>
                </a:solidFill>
                <a:latin typeface="Times New Roman" panose="02020603050405020304" charset="0"/>
                <a:cs typeface="Times New Roman" panose="02020603050405020304" charset="0"/>
                <a:sym typeface="+mn-ea"/>
              </a:rPr>
              <a:t>izazvati </a:t>
            </a:r>
            <a:r>
              <a:rPr lang="sr-Latn-BA" dirty="0">
                <a:solidFill>
                  <a:schemeClr val="tx1"/>
                </a:solidFill>
                <a:latin typeface="Times New Roman" panose="02020603050405020304" charset="0"/>
                <a:cs typeface="Times New Roman" panose="02020603050405020304" charset="0"/>
                <a:sym typeface="+mn-ea"/>
              </a:rPr>
              <a:t>ili podsticati kriminal ili kriminalne radnje.</a:t>
            </a:r>
            <a:endParaRPr lang="sr-Latn-BA" dirty="0">
              <a:solidFill>
                <a:schemeClr val="tx1"/>
              </a:solidFill>
              <a:latin typeface="Times New Roman" panose="02020603050405020304" charset="0"/>
              <a:cs typeface="Times New Roman" panose="02020603050405020304" charset="0"/>
              <a:sym typeface="+mn-ea"/>
            </a:endParaRPr>
          </a:p>
          <a:p>
            <a:pPr marL="114300" lvl="0" indent="0" algn="just">
              <a:buNone/>
            </a:pPr>
            <a:r>
              <a:rPr lang="sr-Latn-BA" dirty="0">
                <a:solidFill>
                  <a:schemeClr val="tx1"/>
                </a:solidFill>
                <a:latin typeface="Times New Roman" panose="02020603050405020304" charset="0"/>
                <a:cs typeface="Times New Roman" panose="02020603050405020304" charset="0"/>
                <a:sym typeface="+mn-ea"/>
              </a:rPr>
              <a:t>b) prenosi jasan i neposredan rizik od uzrokovanja negativnih posljedica koje</a:t>
            </a:r>
            <a:endParaRPr lang="sr-Latn-BA" dirty="0">
              <a:solidFill>
                <a:schemeClr val="tx1"/>
              </a:solidFill>
              <a:latin typeface="Times New Roman" panose="02020603050405020304" charset="0"/>
              <a:cs typeface="Times New Roman" panose="02020603050405020304" charset="0"/>
              <a:sym typeface="+mn-ea"/>
            </a:endParaRPr>
          </a:p>
          <a:p>
            <a:pPr marL="114300" lvl="0" indent="0" algn="just">
              <a:buNone/>
            </a:pPr>
            <a:r>
              <a:rPr lang="sr-Latn-BA" dirty="0">
                <a:solidFill>
                  <a:schemeClr val="tx1"/>
                </a:solidFill>
                <a:latin typeface="Times New Roman" panose="02020603050405020304" charset="0"/>
                <a:cs typeface="Times New Roman" panose="02020603050405020304" charset="0"/>
                <a:sym typeface="+mn-ea"/>
              </a:rPr>
              <a:t>uključuju ali se ne ograničavaju na smrt, povrede, štetu nanesena imovini ili</a:t>
            </a:r>
            <a:endParaRPr lang="sr-Latn-BA" dirty="0">
              <a:solidFill>
                <a:schemeClr val="tx1"/>
              </a:solidFill>
              <a:latin typeface="Times New Roman" panose="02020603050405020304" charset="0"/>
              <a:cs typeface="Times New Roman" panose="02020603050405020304" charset="0"/>
              <a:sym typeface="+mn-ea"/>
            </a:endParaRPr>
          </a:p>
          <a:p>
            <a:pPr marL="114300" lvl="0" indent="0" algn="just">
              <a:buNone/>
            </a:pPr>
            <a:r>
              <a:rPr lang="sr-Latn-BA" dirty="0">
                <a:solidFill>
                  <a:schemeClr val="tx1"/>
                </a:solidFill>
                <a:latin typeface="Times New Roman" panose="02020603050405020304" charset="0"/>
                <a:cs typeface="Times New Roman" panose="02020603050405020304" charset="0"/>
                <a:sym typeface="+mn-ea"/>
              </a:rPr>
              <a:t>drugu vrstu nasilja, ili skretanje policijskih aktivnosti i medicinskih usluga ili</a:t>
            </a:r>
            <a:endParaRPr lang="sr-Latn-BA" dirty="0">
              <a:solidFill>
                <a:schemeClr val="tx1"/>
              </a:solidFill>
              <a:latin typeface="Times New Roman" panose="02020603050405020304" charset="0"/>
              <a:cs typeface="Times New Roman" panose="02020603050405020304" charset="0"/>
              <a:sym typeface="+mn-ea"/>
            </a:endParaRPr>
          </a:p>
          <a:p>
            <a:pPr marL="114300" lvl="0" indent="0" algn="just">
              <a:buNone/>
            </a:pPr>
            <a:r>
              <a:rPr lang="sr-Latn-BA" dirty="0">
                <a:solidFill>
                  <a:schemeClr val="tx1"/>
                </a:solidFill>
                <a:latin typeface="Times New Roman" panose="02020603050405020304" charset="0"/>
                <a:cs typeface="Times New Roman" panose="02020603050405020304" charset="0"/>
                <a:sym typeface="+mn-ea"/>
              </a:rPr>
              <a:t>aktivnosti drugih službi za održavanje javnog reda sa njihovih uobičajenih</a:t>
            </a:r>
            <a:endParaRPr lang="sr-Latn-BA" dirty="0">
              <a:solidFill>
                <a:schemeClr val="tx1"/>
              </a:solidFill>
              <a:latin typeface="Times New Roman" panose="02020603050405020304" charset="0"/>
              <a:cs typeface="Times New Roman" panose="02020603050405020304" charset="0"/>
              <a:sym typeface="+mn-ea"/>
            </a:endParaRPr>
          </a:p>
          <a:p>
            <a:pPr marL="114300" lvl="0" indent="0" algn="just">
              <a:buNone/>
            </a:pPr>
            <a:r>
              <a:rPr lang="sr-Latn-BA" dirty="0">
                <a:solidFill>
                  <a:schemeClr val="tx1"/>
                </a:solidFill>
                <a:latin typeface="Times New Roman" panose="02020603050405020304" charset="0"/>
                <a:cs typeface="Times New Roman" panose="02020603050405020304" charset="0"/>
                <a:sym typeface="+mn-ea"/>
              </a:rPr>
              <a:t>dužnosti.</a:t>
            </a:r>
            <a:endParaRPr lang="sr-Latn-BA" dirty="0">
              <a:solidFill>
                <a:schemeClr val="tx1"/>
              </a:solidFill>
              <a:latin typeface="Times New Roman" panose="02020603050405020304" charset="0"/>
              <a:cs typeface="Times New Roman" panose="02020603050405020304" charset="0"/>
              <a:sym typeface="+mn-ea"/>
            </a:endParaRPr>
          </a:p>
          <a:p>
            <a:pPr marL="114300" lvl="0" indent="0" algn="just">
              <a:buNone/>
            </a:pPr>
            <a:r>
              <a:rPr lang="sr-Latn-BA" dirty="0">
                <a:solidFill>
                  <a:schemeClr val="tx1"/>
                </a:solidFill>
                <a:latin typeface="Times New Roman" panose="02020603050405020304" charset="0"/>
                <a:cs typeface="Times New Roman" panose="02020603050405020304" charset="0"/>
                <a:sym typeface="+mn-ea"/>
              </a:rPr>
              <a:t>(2) Programski sadržaji RTV stanica neće biti usmjereni na kršenje zajamčenih sloboda i</a:t>
            </a:r>
            <a:endParaRPr lang="sr-Latn-BA" dirty="0">
              <a:solidFill>
                <a:schemeClr val="tx1"/>
              </a:solidFill>
              <a:latin typeface="Times New Roman" panose="02020603050405020304" charset="0"/>
              <a:cs typeface="Times New Roman" panose="02020603050405020304" charset="0"/>
              <a:sym typeface="+mn-ea"/>
            </a:endParaRPr>
          </a:p>
          <a:p>
            <a:pPr marL="114300" lvl="0" indent="0" algn="just">
              <a:buNone/>
            </a:pPr>
            <a:r>
              <a:rPr lang="sr-Latn-BA" dirty="0">
                <a:solidFill>
                  <a:schemeClr val="tx1"/>
                </a:solidFill>
                <a:latin typeface="Times New Roman" panose="02020603050405020304" charset="0"/>
                <a:cs typeface="Times New Roman" panose="02020603050405020304" charset="0"/>
                <a:sym typeface="+mn-ea"/>
              </a:rPr>
              <a:t>prava čovjeka i građanina ili izazivanje nacionalne, rasne, vjerske i polne</a:t>
            </a:r>
            <a:endParaRPr lang="sr-Latn-BA" dirty="0">
              <a:solidFill>
                <a:schemeClr val="tx1"/>
              </a:solidFill>
              <a:latin typeface="Times New Roman" panose="02020603050405020304" charset="0"/>
              <a:cs typeface="Times New Roman" panose="02020603050405020304" charset="0"/>
              <a:sym typeface="+mn-ea"/>
            </a:endParaRPr>
          </a:p>
          <a:p>
            <a:pPr marL="114300" lvl="0" indent="0" algn="just">
              <a:buNone/>
            </a:pPr>
            <a:r>
              <a:rPr lang="sr-Latn-BA" dirty="0">
                <a:solidFill>
                  <a:schemeClr val="tx1"/>
                </a:solidFill>
                <a:latin typeface="Times New Roman" panose="02020603050405020304" charset="0"/>
                <a:cs typeface="Times New Roman" panose="02020603050405020304" charset="0"/>
                <a:sym typeface="+mn-ea"/>
              </a:rPr>
              <a:t>netrpeljivosti ili mržnje.</a:t>
            </a:r>
            <a:endParaRPr lang="sr-Latn-BA" dirty="0">
              <a:solidFill>
                <a:schemeClr val="tx1"/>
              </a:solidFill>
              <a:latin typeface="Times New Roman" panose="02020603050405020304" charset="0"/>
              <a:cs typeface="Times New Roman" panose="02020603050405020304" charset="0"/>
              <a:sym typeface="+mn-ea"/>
            </a:endParaRPr>
          </a:p>
          <a:p>
            <a:pPr marL="114300" lvl="0" indent="0" algn="just">
              <a:buNone/>
            </a:pPr>
            <a:r>
              <a:rPr lang="sr-Latn-BA" dirty="0">
                <a:solidFill>
                  <a:schemeClr val="tx1"/>
                </a:solidFill>
                <a:latin typeface="Times New Roman" panose="02020603050405020304" charset="0"/>
                <a:cs typeface="Times New Roman" panose="02020603050405020304" charset="0"/>
                <a:sym typeface="+mn-ea"/>
              </a:rPr>
              <a:t>(3) U programima RTV stanica neće se emitovati programski sadržaji koji sadrže ili</a:t>
            </a:r>
            <a:endParaRPr lang="sr-Latn-BA" dirty="0">
              <a:solidFill>
                <a:schemeClr val="tx1"/>
              </a:solidFill>
              <a:latin typeface="Times New Roman" panose="02020603050405020304" charset="0"/>
              <a:cs typeface="Times New Roman" panose="02020603050405020304" charset="0"/>
              <a:sym typeface="+mn-ea"/>
            </a:endParaRPr>
          </a:p>
          <a:p>
            <a:pPr marL="114300" lvl="0" indent="0" algn="just">
              <a:buNone/>
            </a:pPr>
            <a:r>
              <a:rPr lang="sr-Latn-BA" dirty="0">
                <a:solidFill>
                  <a:schemeClr val="tx1"/>
                </a:solidFill>
                <a:latin typeface="Times New Roman" panose="02020603050405020304" charset="0"/>
                <a:cs typeface="Times New Roman" panose="02020603050405020304" charset="0"/>
                <a:sym typeface="+mn-ea"/>
              </a:rPr>
              <a:t>podstiču na diskriminaciju i/ili nasilje po osnovu pripadnosti etničkoj grupi,</a:t>
            </a:r>
            <a:endParaRPr lang="sr-Latn-BA" dirty="0">
              <a:solidFill>
                <a:schemeClr val="tx1"/>
              </a:solidFill>
              <a:latin typeface="Times New Roman" panose="02020603050405020304" charset="0"/>
              <a:cs typeface="Times New Roman" panose="02020603050405020304" charset="0"/>
              <a:sym typeface="+mn-ea"/>
            </a:endParaRPr>
          </a:p>
          <a:p>
            <a:pPr marL="114300" lvl="0" indent="0" algn="just">
              <a:buNone/>
            </a:pPr>
            <a:r>
              <a:rPr lang="sr-Latn-BA" dirty="0">
                <a:solidFill>
                  <a:schemeClr val="tx1"/>
                </a:solidFill>
                <a:latin typeface="Times New Roman" panose="02020603050405020304" charset="0"/>
                <a:cs typeface="Times New Roman" panose="02020603050405020304" charset="0"/>
                <a:sym typeface="+mn-ea"/>
              </a:rPr>
              <a:t>pola/roda, polne i seksualne orijentacije, odnosno koji podstiču na uznemiravanje ili</a:t>
            </a:r>
            <a:endParaRPr lang="sr-Latn-BA" dirty="0">
              <a:solidFill>
                <a:schemeClr val="tx1"/>
              </a:solidFill>
              <a:latin typeface="Times New Roman" panose="02020603050405020304" charset="0"/>
              <a:cs typeface="Times New Roman" panose="02020603050405020304" charset="0"/>
              <a:sym typeface="+mn-ea"/>
            </a:endParaRPr>
          </a:p>
          <a:p>
            <a:pPr marL="114300" lvl="0" indent="0" algn="just">
              <a:buNone/>
            </a:pPr>
            <a:r>
              <a:rPr lang="sr-Latn-BA" dirty="0">
                <a:solidFill>
                  <a:schemeClr val="tx1"/>
                </a:solidFill>
                <a:latin typeface="Times New Roman" panose="02020603050405020304" charset="0"/>
                <a:cs typeface="Times New Roman" panose="02020603050405020304" charset="0"/>
                <a:sym typeface="+mn-ea"/>
              </a:rPr>
              <a:t>seksualno uznemiravanje.</a:t>
            </a:r>
            <a:endParaRPr lang="sr-Latn-BA" dirty="0">
              <a:solidFill>
                <a:schemeClr val="tx1"/>
              </a:solidFill>
              <a:latin typeface="Times New Roman" panose="02020603050405020304" charset="0"/>
              <a:cs typeface="Times New Roman" panose="02020603050405020304" charset="0"/>
              <a:sym typeface="+mn-ea"/>
            </a:endParaRPr>
          </a:p>
          <a:p>
            <a:pPr marL="114300" lvl="0" indent="0" algn="just">
              <a:buNone/>
            </a:pPr>
            <a:r>
              <a:rPr lang="sr-Latn-BA" dirty="0">
                <a:solidFill>
                  <a:schemeClr val="tx1"/>
                </a:solidFill>
                <a:latin typeface="Times New Roman" panose="02020603050405020304" charset="0"/>
                <a:cs typeface="Times New Roman" panose="02020603050405020304" charset="0"/>
                <a:sym typeface="+mn-ea"/>
              </a:rPr>
              <a:t>(4) Emitovanje programskih sadržaja u kojima se upotrebljavaju termini iz stavova 1. - 4.</a:t>
            </a:r>
            <a:endParaRPr lang="sr-Latn-BA" dirty="0">
              <a:solidFill>
                <a:schemeClr val="tx1"/>
              </a:solidFill>
              <a:latin typeface="Times New Roman" panose="02020603050405020304" charset="0"/>
              <a:cs typeface="Times New Roman" panose="02020603050405020304" charset="0"/>
              <a:sym typeface="+mn-ea"/>
            </a:endParaRPr>
          </a:p>
          <a:p>
            <a:pPr marL="114300" lvl="0" indent="0" algn="just">
              <a:buNone/>
            </a:pPr>
            <a:r>
              <a:rPr lang="sr-Latn-BA" dirty="0">
                <a:solidFill>
                  <a:schemeClr val="tx1"/>
                </a:solidFill>
                <a:latin typeface="Times New Roman" panose="02020603050405020304" charset="0"/>
                <a:cs typeface="Times New Roman" panose="02020603050405020304" charset="0"/>
                <a:sym typeface="+mn-ea"/>
              </a:rPr>
              <a:t>ovog člana, dozvoljeno je isključivo ukoliko su dio naučnog, autorskog ili</a:t>
            </a:r>
            <a:endParaRPr lang="sr-Latn-BA" dirty="0">
              <a:solidFill>
                <a:schemeClr val="tx1"/>
              </a:solidFill>
              <a:latin typeface="Times New Roman" panose="02020603050405020304" charset="0"/>
              <a:cs typeface="Times New Roman" panose="02020603050405020304" charset="0"/>
              <a:sym typeface="+mn-ea"/>
            </a:endParaRPr>
          </a:p>
          <a:p>
            <a:pPr marL="114300" lvl="0" indent="0" algn="just">
              <a:buNone/>
            </a:pPr>
            <a:r>
              <a:rPr lang="sr-Latn-BA" dirty="0">
                <a:solidFill>
                  <a:schemeClr val="tx1"/>
                </a:solidFill>
                <a:latin typeface="Times New Roman" panose="02020603050405020304" charset="0"/>
                <a:cs typeface="Times New Roman" panose="02020603050405020304" charset="0"/>
                <a:sym typeface="+mn-ea"/>
              </a:rPr>
              <a:t>dokumentarnog rada i/ili predstavljaju dio objektivnog novinarskog izvještaja i</a:t>
            </a:r>
            <a:endParaRPr lang="sr-Latn-BA" dirty="0">
              <a:solidFill>
                <a:schemeClr val="tx1"/>
              </a:solidFill>
              <a:latin typeface="Times New Roman" panose="02020603050405020304" charset="0"/>
              <a:cs typeface="Times New Roman" panose="02020603050405020304" charset="0"/>
              <a:sym typeface="+mn-ea"/>
            </a:endParaRPr>
          </a:p>
          <a:p>
            <a:pPr marL="114300" lvl="0" indent="0" algn="just">
              <a:buNone/>
            </a:pPr>
            <a:r>
              <a:rPr lang="sr-Latn-BA" dirty="0">
                <a:solidFill>
                  <a:schemeClr val="tx1"/>
                </a:solidFill>
                <a:latin typeface="Times New Roman" panose="02020603050405020304" charset="0"/>
                <a:cs typeface="Times New Roman" panose="02020603050405020304" charset="0"/>
                <a:sym typeface="+mn-ea"/>
              </a:rPr>
              <a:t>objavljeni su bez namjere da se podstiče radnje navedne u gornjim stavima, odnosno</a:t>
            </a:r>
            <a:endParaRPr lang="sr-Latn-BA" dirty="0">
              <a:solidFill>
                <a:schemeClr val="tx1"/>
              </a:solidFill>
              <a:latin typeface="Times New Roman" panose="02020603050405020304" charset="0"/>
              <a:cs typeface="Times New Roman" panose="02020603050405020304" charset="0"/>
              <a:sym typeface="+mn-ea"/>
            </a:endParaRPr>
          </a:p>
          <a:p>
            <a:pPr marL="114300" lvl="0" indent="0" algn="just">
              <a:buNone/>
            </a:pPr>
            <a:r>
              <a:rPr lang="sr-Latn-BA" dirty="0">
                <a:solidFill>
                  <a:schemeClr val="tx1"/>
                </a:solidFill>
                <a:latin typeface="Times New Roman" panose="02020603050405020304" charset="0"/>
                <a:cs typeface="Times New Roman" panose="02020603050405020304" charset="0"/>
                <a:sym typeface="+mn-ea"/>
              </a:rPr>
              <a:t>sa namjerom da se kritički ukaže na takve radnje.                            </a:t>
            </a:r>
            <a:endParaRPr lang="en-US" dirty="0">
              <a:solidFill>
                <a:schemeClr val="tx1"/>
              </a:solidFill>
              <a:latin typeface="Times New Roman" panose="02020603050405020304" charset="0"/>
              <a:cs typeface="Times New Roman" panose="02020603050405020304" charset="0"/>
              <a:sym typeface="+mn-ea"/>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355" y="593090"/>
            <a:ext cx="8681085" cy="2672080"/>
          </a:xfrm>
        </p:spPr>
        <p:txBody>
          <a:bodyPr>
            <a:normAutofit fontScale="90000"/>
          </a:bodyPr>
          <a:lstStyle/>
          <a:p>
            <a:pPr algn="l"/>
            <a:br>
              <a:rPr lang="sr-Latn-BA" sz="2000" dirty="0" smtClean="0">
                <a:solidFill>
                  <a:schemeClr val="tx1"/>
                </a:solidFill>
                <a:effectLst/>
                <a:latin typeface="Times New Roman" panose="02020603050405020304" charset="0"/>
                <a:cs typeface="Times New Roman" panose="02020603050405020304" charset="0"/>
              </a:rPr>
            </a:br>
            <a:br>
              <a:rPr lang="sr-Latn-BA" sz="2000" dirty="0" smtClean="0">
                <a:solidFill>
                  <a:schemeClr val="tx1"/>
                </a:solidFill>
                <a:effectLst/>
                <a:latin typeface="Times New Roman" panose="02020603050405020304" charset="0"/>
                <a:cs typeface="Times New Roman" panose="02020603050405020304" charset="0"/>
              </a:rPr>
            </a:br>
            <a:br>
              <a:rPr lang="sr-Latn-BA" sz="2000" dirty="0" smtClean="0">
                <a:solidFill>
                  <a:schemeClr val="tx1"/>
                </a:solidFill>
                <a:effectLst/>
                <a:latin typeface="Times New Roman" panose="02020603050405020304" charset="0"/>
                <a:cs typeface="Times New Roman" panose="02020603050405020304" charset="0"/>
              </a:rPr>
            </a:br>
            <a:br>
              <a:rPr lang="sr-Latn-BA" sz="2000" dirty="0" smtClean="0">
                <a:solidFill>
                  <a:schemeClr val="tx1"/>
                </a:solidFill>
                <a:effectLst/>
                <a:latin typeface="Times New Roman" panose="02020603050405020304" charset="0"/>
                <a:cs typeface="Times New Roman" panose="02020603050405020304" charset="0"/>
              </a:rPr>
            </a:br>
            <a:br>
              <a:rPr lang="sr-Latn-BA" sz="2000" dirty="0" smtClean="0">
                <a:solidFill>
                  <a:schemeClr val="tx1"/>
                </a:solidFill>
                <a:effectLst/>
                <a:latin typeface="Times New Roman" panose="02020603050405020304" charset="0"/>
                <a:cs typeface="Times New Roman" panose="02020603050405020304" charset="0"/>
              </a:rPr>
            </a:br>
            <a:br>
              <a:rPr lang="sr-Latn-BA" sz="2000" dirty="0" smtClean="0">
                <a:solidFill>
                  <a:schemeClr val="tx1"/>
                </a:solidFill>
                <a:effectLst/>
                <a:latin typeface="Times New Roman" panose="02020603050405020304" charset="0"/>
                <a:cs typeface="Times New Roman" panose="02020603050405020304" charset="0"/>
              </a:rPr>
            </a:br>
            <a:br>
              <a:rPr lang="sr-Latn-BA" sz="2000" dirty="0" smtClean="0">
                <a:solidFill>
                  <a:schemeClr val="tx1"/>
                </a:solidFill>
                <a:effectLst/>
                <a:latin typeface="Times New Roman" panose="02020603050405020304" charset="0"/>
                <a:cs typeface="Times New Roman" panose="02020603050405020304" charset="0"/>
              </a:rPr>
            </a:br>
            <a:br>
              <a:rPr lang="sr-Latn-BA" sz="2000" dirty="0" smtClean="0">
                <a:solidFill>
                  <a:schemeClr val="tx1"/>
                </a:solidFill>
                <a:effectLst/>
                <a:latin typeface="Times New Roman" panose="02020603050405020304" charset="0"/>
                <a:cs typeface="Times New Roman" panose="02020603050405020304" charset="0"/>
              </a:rPr>
            </a:br>
            <a:r>
              <a:rPr lang="sr-Latn-BA" sz="1400" dirty="0" smtClean="0">
                <a:solidFill>
                  <a:schemeClr val="tx1"/>
                </a:solidFill>
                <a:effectLst/>
                <a:latin typeface="Times New Roman" panose="02020603050405020304" charset="0"/>
                <a:cs typeface="Times New Roman" panose="02020603050405020304" charset="0"/>
              </a:rPr>
              <a:t>Č</a:t>
            </a:r>
            <a:r>
              <a:rPr lang="sr-Latn-BA" sz="2000" dirty="0" smtClean="0">
                <a:solidFill>
                  <a:schemeClr val="tx1"/>
                </a:solidFill>
                <a:effectLst/>
                <a:latin typeface="Times New Roman" panose="02020603050405020304" charset="0"/>
                <a:cs typeface="Times New Roman" panose="02020603050405020304" charset="0"/>
              </a:rPr>
              <a:t>lan 3 - Huškanje</a:t>
            </a:r>
            <a:br>
              <a:rPr lang="sr-Latn-BA" sz="2000" dirty="0" smtClean="0">
                <a:solidFill>
                  <a:schemeClr val="tx1"/>
                </a:solidFill>
                <a:effectLst/>
                <a:latin typeface="Times New Roman" panose="02020603050405020304" charset="0"/>
                <a:cs typeface="Times New Roman" panose="02020603050405020304" charset="0"/>
              </a:rPr>
            </a:br>
            <a:br>
              <a:rPr lang="sr-Latn-BA" sz="2000" dirty="0" smtClean="0">
                <a:solidFill>
                  <a:schemeClr val="tx1"/>
                </a:solidFill>
                <a:effectLst/>
                <a:latin typeface="Times New Roman" panose="02020603050405020304" charset="0"/>
                <a:cs typeface="Times New Roman" panose="02020603050405020304" charset="0"/>
              </a:rPr>
            </a:br>
            <a:r>
              <a:rPr lang="sr-Latn-BA" sz="2000" dirty="0" smtClean="0">
                <a:solidFill>
                  <a:schemeClr val="tx1"/>
                </a:solidFill>
                <a:effectLst/>
                <a:latin typeface="Times New Roman" panose="02020603050405020304" charset="0"/>
                <a:cs typeface="Times New Roman" panose="02020603050405020304" charset="0"/>
              </a:rPr>
              <a:t>Novinari će u svakom trenutku biti svjesni opasnosti koja se javlja kada mediji govorom mržnje podstiču diskriminaciju i netoleranciju.</a:t>
            </a:r>
            <a:br>
              <a:rPr lang="sr-Latn-BA" sz="2000" dirty="0" smtClean="0">
                <a:solidFill>
                  <a:schemeClr val="tx1"/>
                </a:solidFill>
                <a:effectLst/>
                <a:latin typeface="Times New Roman" panose="02020603050405020304" charset="0"/>
                <a:cs typeface="Times New Roman" panose="02020603050405020304" charset="0"/>
              </a:rPr>
            </a:br>
            <a:r>
              <a:rPr lang="sr-Latn-BA" sz="2000" dirty="0" smtClean="0">
                <a:solidFill>
                  <a:schemeClr val="tx1"/>
                </a:solidFill>
                <a:effectLst/>
                <a:latin typeface="Times New Roman" panose="02020603050405020304" charset="0"/>
                <a:cs typeface="Times New Roman" panose="02020603050405020304" charset="0"/>
              </a:rPr>
              <a:t>Imajući u vidu takvu opasnost, novinari će dati sve od sebe kako ne bi huškali i/ili podsticali mržnju i/ili nejednakost na osnovu etničke pripadnosti, nacionalnosti, rase, religije, pola, seksualne orijentacije, fizičke onesposobljenosti ili mentalnog stanja.</a:t>
            </a:r>
            <a:br>
              <a:rPr lang="sr-Latn-BA" sz="2000" dirty="0" smtClean="0">
                <a:solidFill>
                  <a:schemeClr val="tx1"/>
                </a:solidFill>
                <a:effectLst/>
                <a:latin typeface="Times New Roman" panose="02020603050405020304" charset="0"/>
                <a:cs typeface="Times New Roman" panose="02020603050405020304" charset="0"/>
              </a:rPr>
            </a:br>
            <a:r>
              <a:rPr lang="sr-Latn-BA" sz="2000" dirty="0" smtClean="0">
                <a:solidFill>
                  <a:schemeClr val="tx1"/>
                </a:solidFill>
                <a:effectLst/>
                <a:latin typeface="Times New Roman" panose="02020603050405020304" charset="0"/>
                <a:cs typeface="Times New Roman" panose="02020603050405020304" charset="0"/>
              </a:rPr>
              <a:t>Novinari neće ni pod kakvim okolnostima podsticati krivična djela ili nasilje.</a:t>
            </a:r>
            <a:br>
              <a:rPr lang="sr-Latn-BA" sz="2000" dirty="0" smtClean="0">
                <a:solidFill>
                  <a:schemeClr val="tx1"/>
                </a:solidFill>
                <a:effectLst/>
                <a:latin typeface="Times New Roman" panose="02020603050405020304" charset="0"/>
                <a:cs typeface="Times New Roman" panose="02020603050405020304" charset="0"/>
              </a:rPr>
            </a:br>
            <a:endParaRPr lang="sr-Latn-BA" sz="2000" dirty="0" smtClean="0">
              <a:solidFill>
                <a:schemeClr val="tx1"/>
              </a:solidFill>
              <a:effectLst/>
              <a:latin typeface="Times New Roman" panose="02020603050405020304" charset="0"/>
              <a:cs typeface="Times New Roman" panose="02020603050405020304" charset="0"/>
            </a:endParaRPr>
          </a:p>
        </p:txBody>
      </p:sp>
      <p:sp>
        <p:nvSpPr>
          <p:cNvPr id="3" name="Text Box 2"/>
          <p:cNvSpPr txBox="1"/>
          <p:nvPr/>
        </p:nvSpPr>
        <p:spPr>
          <a:xfrm>
            <a:off x="173355" y="236220"/>
            <a:ext cx="8681085" cy="829945"/>
          </a:xfrm>
          <a:prstGeom prst="rect">
            <a:avLst/>
          </a:prstGeom>
          <a:noFill/>
        </p:spPr>
        <p:txBody>
          <a:bodyPr wrap="square" rtlCol="0" anchor="t">
            <a:spAutoFit/>
          </a:bodyPr>
          <a:p>
            <a:pPr marL="114300" indent="0" algn="just">
              <a:buNone/>
            </a:pPr>
            <a:r>
              <a:rPr lang="sr-Latn-BA" sz="2400" dirty="0">
                <a:latin typeface="Times New Roman" panose="02020603050405020304" charset="0"/>
                <a:cs typeface="Times New Roman" panose="02020603050405020304" charset="0"/>
                <a:sym typeface="+mn-ea"/>
              </a:rPr>
              <a:t>     </a:t>
            </a:r>
            <a:r>
              <a:rPr lang="sr-Latn-BA" sz="2400" dirty="0">
                <a:solidFill>
                  <a:srgbClr val="FFFF00"/>
                </a:solidFill>
                <a:latin typeface="Times New Roman" panose="02020603050405020304" charset="0"/>
                <a:cs typeface="Times New Roman" panose="02020603050405020304" charset="0"/>
                <a:sym typeface="+mn-ea"/>
              </a:rPr>
              <a:t> </a:t>
            </a:r>
            <a:r>
              <a:rPr lang="sr-Latn-BA" sz="2400" dirty="0" smtClean="0">
                <a:solidFill>
                  <a:srgbClr val="FFFF00"/>
                </a:solidFill>
                <a:latin typeface="Times New Roman" panose="02020603050405020304" charset="0"/>
                <a:cs typeface="Times New Roman" panose="02020603050405020304" charset="0"/>
                <a:sym typeface="+mn-ea"/>
              </a:rPr>
              <a:t>Kodeks za štampu i </a:t>
            </a:r>
            <a:r>
              <a:rPr lang="sr-Latn-BA" sz="2400" dirty="0" err="1" smtClean="0">
                <a:solidFill>
                  <a:srgbClr val="FFFF00"/>
                </a:solidFill>
                <a:latin typeface="Times New Roman" panose="02020603050405020304" charset="0"/>
                <a:cs typeface="Times New Roman" panose="02020603050405020304" charset="0"/>
                <a:sym typeface="+mn-ea"/>
              </a:rPr>
              <a:t>online</a:t>
            </a:r>
            <a:r>
              <a:rPr lang="sr-Latn-BA" sz="2400" dirty="0" smtClean="0">
                <a:solidFill>
                  <a:srgbClr val="FFFF00"/>
                </a:solidFill>
                <a:latin typeface="Times New Roman" panose="02020603050405020304" charset="0"/>
                <a:cs typeface="Times New Roman" panose="02020603050405020304" charset="0"/>
                <a:sym typeface="+mn-ea"/>
              </a:rPr>
              <a:t> medije Vijeća za štampu BiH</a:t>
            </a:r>
            <a:endParaRPr lang="sr-Latn-BA" sz="2400" dirty="0" smtClean="0">
              <a:solidFill>
                <a:srgbClr val="FFFF00"/>
              </a:solidFill>
              <a:latin typeface="Times New Roman" panose="02020603050405020304" charset="0"/>
              <a:cs typeface="Times New Roman" panose="02020603050405020304" charset="0"/>
              <a:sym typeface="+mn-ea"/>
            </a:endParaRPr>
          </a:p>
          <a:p>
            <a:pPr marL="114300" indent="0" algn="just">
              <a:buNone/>
            </a:pPr>
            <a:r>
              <a:rPr lang="sr-Latn-BA" sz="2400" dirty="0">
                <a:latin typeface="Times New Roman" panose="02020603050405020304" charset="0"/>
                <a:cs typeface="Times New Roman" panose="02020603050405020304" charset="0"/>
                <a:sym typeface="+mn-ea"/>
              </a:rPr>
              <a:t>                            </a:t>
            </a:r>
            <a:endParaRPr lang="en-US" sz="2400" dirty="0">
              <a:latin typeface="Times New Roman" panose="02020603050405020304" charset="0"/>
              <a:cs typeface="Times New Roman" panose="02020603050405020304" charset="0"/>
              <a:sym typeface="+mn-ea"/>
            </a:endParaRPr>
          </a:p>
        </p:txBody>
      </p:sp>
      <p:sp>
        <p:nvSpPr>
          <p:cNvPr id="100" name="Text Box 99"/>
          <p:cNvSpPr txBox="1"/>
          <p:nvPr/>
        </p:nvSpPr>
        <p:spPr>
          <a:xfrm>
            <a:off x="231775" y="3066415"/>
            <a:ext cx="8427720" cy="922020"/>
          </a:xfrm>
          <a:prstGeom prst="rect">
            <a:avLst/>
          </a:prstGeom>
          <a:noFill/>
          <a:ln w="9525">
            <a:noFill/>
          </a:ln>
        </p:spPr>
        <p:txBody>
          <a:bodyPr wrap="square">
            <a:spAutoFit/>
          </a:bodyPr>
          <a:p>
            <a:pPr indent="0"/>
            <a:r>
              <a:rPr lang="en-US" b="0">
                <a:latin typeface="Times New Roman" panose="02020603050405020304" charset="0"/>
                <a:cs typeface="Calibri" panose="020F0502020204030204" charset="0"/>
              </a:rPr>
              <a:t>Vijeće za štampu obavlja svoju funkciju na osnovu Kodeksa za štampu, a zadatak mu je razmatranje žalbi na pisanje štampe i rješavanje sporova 'u duhu pravednosti, istinitosti i pristojnosti, pri čemu će koristiti samo novinarska sredstva'</a:t>
            </a:r>
            <a:endParaRPr lang="en-US"/>
          </a:p>
        </p:txBody>
      </p:sp>
      <p:sp>
        <p:nvSpPr>
          <p:cNvPr id="4" name="Text Box 3"/>
          <p:cNvSpPr txBox="1"/>
          <p:nvPr/>
        </p:nvSpPr>
        <p:spPr>
          <a:xfrm>
            <a:off x="231775" y="3988435"/>
            <a:ext cx="8622665" cy="922020"/>
          </a:xfrm>
          <a:prstGeom prst="rect">
            <a:avLst/>
          </a:prstGeom>
          <a:noFill/>
          <a:ln w="9525">
            <a:noFill/>
          </a:ln>
        </p:spPr>
        <p:txBody>
          <a:bodyPr wrap="square">
            <a:spAutoFit/>
          </a:bodyPr>
          <a:p>
            <a:pPr indent="0"/>
            <a:r>
              <a:rPr lang="en-US" b="0" u="sng">
                <a:latin typeface="Times New Roman" panose="02020603050405020304" charset="0"/>
                <a:cs typeface="Calibri" panose="020F0502020204030204" charset="0"/>
              </a:rPr>
              <a:t>Vijeće nema ovlasti da kazni medije, da ih suspenduje ili da pošalje novinare u zatvor, niti da oduzme dozvolu nekoj novini ili publikaciji, već samo da izda saopćenje za javnost u kome će iznijeti kršenje pravila ponašanja.</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914" y="215257"/>
            <a:ext cx="8286808" cy="1285884"/>
          </a:xfrm>
        </p:spPr>
        <p:txBody>
          <a:bodyPr>
            <a:normAutofit/>
          </a:bodyPr>
          <a:lstStyle/>
          <a:p>
            <a:pPr algn="just"/>
            <a:r>
              <a:rPr lang="sr-Latn-BA" sz="1900" dirty="0" smtClean="0">
                <a:solidFill>
                  <a:schemeClr val="tx1"/>
                </a:solidFill>
              </a:rPr>
              <a:t>Elektronski mediji u BiH (radio televizijske stanice) rade u skladu sa Zakonom o komunikacijama. Na osnovu istog Zakona osnovana je Regulatorna agencijaza komunikacije Bosne i Hercegovine (RAK), koja je pored ostalog, zadužena za kreiranje i promoviranje pravila u sektorima emitiranja i telekomunikacija.</a:t>
            </a:r>
            <a:r>
              <a:rPr lang="sr-Latn-BA" sz="1900" dirty="0" smtClean="0"/>
              <a:t> </a:t>
            </a:r>
            <a:endParaRPr lang="en-US" sz="1900" dirty="0">
              <a:solidFill>
                <a:schemeClr val="tx1"/>
              </a:solidFill>
            </a:endParaRPr>
          </a:p>
        </p:txBody>
      </p:sp>
      <p:sp>
        <p:nvSpPr>
          <p:cNvPr id="100" name="Text Box 99"/>
          <p:cNvSpPr txBox="1"/>
          <p:nvPr/>
        </p:nvSpPr>
        <p:spPr>
          <a:xfrm>
            <a:off x="428625" y="1501140"/>
            <a:ext cx="8286115" cy="922020"/>
          </a:xfrm>
          <a:prstGeom prst="rect">
            <a:avLst/>
          </a:prstGeom>
          <a:noFill/>
          <a:ln w="9525">
            <a:noFill/>
          </a:ln>
        </p:spPr>
        <p:txBody>
          <a:bodyPr wrap="square">
            <a:spAutoFit/>
          </a:bodyPr>
          <a:p>
            <a:pPr indent="0"/>
            <a:r>
              <a:rPr lang="en-US" b="0">
                <a:latin typeface="Times New Roman" panose="02020603050405020304" charset="0"/>
                <a:cs typeface="Calibri" panose="020F0502020204030204" charset="0"/>
              </a:rPr>
              <a:t>Bosanskohercegovački elektronski mediji dužni su pridržavati se RAK-ovog Kodeksa  audiovizualnim medijskim uslugama i medijskim uslugama radija. </a:t>
            </a:r>
            <a:endParaRPr lang="en-US" b="0">
              <a:latin typeface="Times New Roman" panose="02020603050405020304" charset="0"/>
              <a:cs typeface="Calibri" panose="020F0502020204030204" charset="0"/>
            </a:endParaRPr>
          </a:p>
          <a:p>
            <a:pPr indent="0"/>
            <a:r>
              <a:rPr lang="en-US" b="0">
                <a:solidFill>
                  <a:srgbClr val="FFFF00"/>
                </a:solidFill>
                <a:latin typeface="Times New Roman" panose="02020603050405020304" charset="0"/>
                <a:cs typeface="Calibri" panose="020F0502020204030204" charset="0"/>
              </a:rPr>
              <a:t>Član 4.Kodeksa odnosi se upravo na govor mržnje.</a:t>
            </a:r>
            <a:endParaRPr lang="en-US" b="0">
              <a:solidFill>
                <a:srgbClr val="FFFF00"/>
              </a:solidFill>
              <a:latin typeface="Times New Roman" panose="02020603050405020304" charset="0"/>
              <a:cs typeface="Calibri" panose="020F0502020204030204" charset="0"/>
            </a:endParaRPr>
          </a:p>
        </p:txBody>
      </p:sp>
      <p:sp>
        <p:nvSpPr>
          <p:cNvPr id="4" name="Text Box 3"/>
          <p:cNvSpPr txBox="1"/>
          <p:nvPr/>
        </p:nvSpPr>
        <p:spPr>
          <a:xfrm>
            <a:off x="428625" y="2329180"/>
            <a:ext cx="8285480" cy="4246245"/>
          </a:xfrm>
          <a:prstGeom prst="rect">
            <a:avLst/>
          </a:prstGeom>
          <a:noFill/>
          <a:ln w="9525">
            <a:noFill/>
          </a:ln>
        </p:spPr>
        <p:txBody>
          <a:bodyPr wrap="square">
            <a:spAutoFit/>
          </a:bodyPr>
          <a:p>
            <a:pPr indent="0"/>
            <a:r>
              <a:rPr lang="en-US" b="0">
                <a:latin typeface="Times New Roman" panose="02020603050405020304" charset="0"/>
                <a:cs typeface="Calibri" panose="020F0502020204030204" charset="0"/>
              </a:rPr>
              <a:t>1. Audiovizualne medijske usluge radija neće ponižavati, zastrašivati ili poticati na nasilje ili diskriminaciju protiv osobe ili skupine na temelju spola, rase, etničke pripadnosti, nacionalnosti, vjere ili uvjerenja, invalidnosti, posebnih potreba, dobi, seksualne orijentacije, društvenog podrijetla ili na temelju bili koje druge okolnosti koja ima za svrhu ili posljedicu da bilo kojoj osobi onemogući ili ugrožava priznavanje, uživanje ili ostvarivanje na temelju ravnopravnosti njegovih prava i sloboda.2. Audiovizualne medijske usluge i medijske usluge radija  neće stvarati jasan i neposredan rizik od poticanja etničke ili vjerske mržnje u Bosni i Hercegovine  ili koji od strane publike može biti protumačen kao poticanje na nasilje, nered i nemire ili koji bi mogao izazvati ili poticati krivična djela.3. Izuzetak od stavka (1) i /2) ovog članka  su audiovizualne medijske usluge i medijske usluge radija  koje su dio znanstvenog, autorskog ili dokumentarnog rada i/ili predstavljaju dio objektivnog novinarskog izvješćivanja i objavljeni su bez namjere da se potiču radnje navedene u stavcima (1) i /2) ovog članka, odnosno s namjerom da se kritički ukaže na takve radnje.</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0644" y="2360287"/>
            <a:ext cx="8286808" cy="1285884"/>
          </a:xfrm>
        </p:spPr>
        <p:txBody>
          <a:bodyPr>
            <a:normAutofit fontScale="90000"/>
          </a:bodyPr>
          <a:lstStyle/>
          <a:p>
            <a:pPr algn="ctr"/>
            <a:r>
              <a:rPr lang="sr-Latn-BA" dirty="0" smtClean="0"/>
              <a:t>HVALA!</a:t>
            </a:r>
            <a:br>
              <a:rPr lang="sr-Latn-BA" dirty="0" smtClean="0"/>
            </a:br>
            <a:endParaRPr lang="en-US" sz="2800" dirty="0">
              <a:solidFill>
                <a:schemeClr val="tx1"/>
              </a:solidFill>
            </a:endParaRPr>
          </a:p>
        </p:txBody>
      </p:sp>
      <p:sp>
        <p:nvSpPr>
          <p:cNvPr id="3" name="Text Box 2"/>
          <p:cNvSpPr txBox="1"/>
          <p:nvPr/>
        </p:nvSpPr>
        <p:spPr>
          <a:xfrm>
            <a:off x="231775" y="411480"/>
            <a:ext cx="8681085" cy="368300"/>
          </a:xfrm>
          <a:prstGeom prst="rect">
            <a:avLst/>
          </a:prstGeom>
          <a:noFill/>
        </p:spPr>
        <p:txBody>
          <a:bodyPr wrap="square" rtlCol="0" anchor="t">
            <a:spAutoFit/>
          </a:bodyPr>
          <a:p>
            <a:pPr marL="114300" lvl="0" indent="0" algn="just">
              <a:buNone/>
            </a:pPr>
            <a:r>
              <a:rPr lang="sr-Latn-BA" dirty="0">
                <a:solidFill>
                  <a:schemeClr val="tx1"/>
                </a:solidFill>
                <a:latin typeface="Times New Roman" panose="02020603050405020304" charset="0"/>
                <a:cs typeface="Times New Roman" panose="02020603050405020304" charset="0"/>
                <a:sym typeface="+mn-ea"/>
              </a:rPr>
              <a:t>                                  </a:t>
            </a:r>
            <a:endParaRPr lang="en-US" dirty="0">
              <a:solidFill>
                <a:schemeClr val="tx1"/>
              </a:solidFill>
              <a:latin typeface="Times New Roman" panose="02020603050405020304" charset="0"/>
              <a:cs typeface="Times New Roman" panose="02020603050405020304" charset="0"/>
              <a:sym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285992"/>
            <a:ext cx="8286808" cy="1285884"/>
          </a:xfrm>
        </p:spPr>
        <p:txBody>
          <a:bodyPr>
            <a:normAutofit fontScale="90000"/>
          </a:bodyPr>
          <a:lstStyle/>
          <a:p>
            <a:pPr algn="ctr"/>
            <a:br>
              <a:rPr lang="sr-Latn-BA" dirty="0" smtClean="0"/>
            </a:br>
            <a:endParaRPr lang="en-US" sz="2800" dirty="0">
              <a:solidFill>
                <a:schemeClr val="tx1"/>
              </a:solidFill>
            </a:endParaRPr>
          </a:p>
        </p:txBody>
      </p:sp>
      <p:sp>
        <p:nvSpPr>
          <p:cNvPr id="100" name="Text Box 99"/>
          <p:cNvSpPr txBox="1"/>
          <p:nvPr/>
        </p:nvSpPr>
        <p:spPr>
          <a:xfrm>
            <a:off x="626745" y="613410"/>
            <a:ext cx="8159750" cy="5631180"/>
          </a:xfrm>
          <a:prstGeom prst="rect">
            <a:avLst/>
          </a:prstGeom>
          <a:noFill/>
          <a:ln w="9525">
            <a:noFill/>
          </a:ln>
        </p:spPr>
        <p:txBody>
          <a:bodyPr wrap="square">
            <a:spAutoFit/>
          </a:bodyPr>
          <a:p>
            <a:pPr indent="0" algn="just"/>
            <a:r>
              <a:rPr lang="en-US" sz="2400" b="0">
                <a:solidFill>
                  <a:schemeClr val="tx1"/>
                </a:solidFill>
                <a:latin typeface="Calibri" panose="020F0502020204030204" charset="0"/>
                <a:cs typeface="Times New Roman" panose="02020603050405020304" charset="0"/>
              </a:rPr>
              <a:t>Zagovaranje mržnje ili govor  mržnje na osnovu nacionanog porijekla, rase, vjere ili po bilo kojem drugom osnovu, od posebnog je značaja za svakodnevni život  građana Bosne i Hercegovine. Govor mržnje mož</a:t>
            </a:r>
            <a:r>
              <a:rPr lang="sr-Latn-BA" altLang="en-US" sz="2400" b="0">
                <a:solidFill>
                  <a:schemeClr val="tx1"/>
                </a:solidFill>
                <a:latin typeface="Calibri" panose="020F0502020204030204" charset="0"/>
                <a:cs typeface="Times New Roman" panose="02020603050405020304" charset="0"/>
              </a:rPr>
              <a:t>e</a:t>
            </a:r>
            <a:r>
              <a:rPr lang="en-US" sz="2400" b="0">
                <a:solidFill>
                  <a:schemeClr val="tx1"/>
                </a:solidFill>
                <a:latin typeface="Calibri" panose="020F0502020204030204" charset="0"/>
                <a:cs typeface="Times New Roman" panose="02020603050405020304" charset="0"/>
              </a:rPr>
              <a:t> se ispoljiti na prouzrokovanje nestabilnosti u Bosni i Hercegovini, </a:t>
            </a:r>
            <a:r>
              <a:rPr lang="sr-Latn-BA" altLang="en-US" sz="2400" b="0">
                <a:solidFill>
                  <a:schemeClr val="tx1"/>
                </a:solidFill>
                <a:latin typeface="Calibri" panose="020F0502020204030204" charset="0"/>
                <a:cs typeface="Times New Roman" panose="02020603050405020304" charset="0"/>
              </a:rPr>
              <a:t>pa je</a:t>
            </a:r>
            <a:r>
              <a:rPr lang="en-US" sz="2400" b="0">
                <a:solidFill>
                  <a:schemeClr val="tx1"/>
                </a:solidFill>
                <a:latin typeface="Calibri" panose="020F0502020204030204" charset="0"/>
                <a:cs typeface="Times New Roman" panose="02020603050405020304" charset="0"/>
              </a:rPr>
              <a:t> s toga  neophodno imati uhodan i efikasan mehanizam za borbu protiv ovog fenomena.Dostojanstvo i jednakost svakog pojedinca je fundamentalni aksiom međunarodnog sistema zaštite ljudskih prava,  Brojne međunarodne konvencije traže od država članica da zabrane govor mržnje kroz domaće zakonodavsto, a pogotovo je bitno povući granicu između slobode govora i izražavanja kroz koju slobodu često može doći do davanja šokantnih, uvr</a:t>
            </a:r>
            <a:r>
              <a:rPr lang="sr-Latn-BA" altLang="en-US" sz="2400" b="0">
                <a:solidFill>
                  <a:schemeClr val="tx1"/>
                </a:solidFill>
                <a:latin typeface="Calibri" panose="020F0502020204030204" charset="0"/>
                <a:cs typeface="Times New Roman" panose="02020603050405020304" charset="0"/>
              </a:rPr>
              <a:t>e</a:t>
            </a:r>
            <a:r>
              <a:rPr lang="en-US" sz="2400" b="0">
                <a:solidFill>
                  <a:schemeClr val="tx1"/>
                </a:solidFill>
                <a:latin typeface="Calibri" panose="020F0502020204030204" charset="0"/>
                <a:cs typeface="Times New Roman" panose="02020603050405020304" charset="0"/>
              </a:rPr>
              <a:t>dljivih  i uznemiravajućih izjava po određene grupe ljude pa s</a:t>
            </a:r>
            <a:r>
              <a:rPr lang="sr-Latn-BA" altLang="en-US" sz="2400" b="0">
                <a:solidFill>
                  <a:schemeClr val="tx1"/>
                </a:solidFill>
                <a:latin typeface="Calibri" panose="020F0502020204030204" charset="0"/>
                <a:cs typeface="Times New Roman" panose="02020603050405020304" charset="0"/>
              </a:rPr>
              <a:t>e s</a:t>
            </a:r>
            <a:r>
              <a:rPr lang="en-US" sz="2400" b="0">
                <a:solidFill>
                  <a:schemeClr val="tx1"/>
                </a:solidFill>
                <a:latin typeface="Calibri" panose="020F0502020204030204" charset="0"/>
                <a:cs typeface="Times New Roman" panose="02020603050405020304" charset="0"/>
              </a:rPr>
              <a:t> toga moraju sankcionisati sve izjave koje </a:t>
            </a:r>
            <a:r>
              <a:rPr lang="sr-Latn-BA" altLang="en-US" sz="2400" b="0">
                <a:solidFill>
                  <a:schemeClr val="tx1"/>
                </a:solidFill>
                <a:latin typeface="Calibri" panose="020F0502020204030204" charset="0"/>
                <a:cs typeface="Times New Roman" panose="02020603050405020304" charset="0"/>
              </a:rPr>
              <a:t>vrijeđaju </a:t>
            </a:r>
            <a:r>
              <a:rPr lang="en-US" sz="2400" b="0">
                <a:solidFill>
                  <a:schemeClr val="tx1"/>
                </a:solidFill>
                <a:latin typeface="Calibri" panose="020F0502020204030204" charset="0"/>
                <a:cs typeface="Times New Roman" panose="02020603050405020304" charset="0"/>
              </a:rPr>
              <a:t>dostojanstvo i jednakost ljudskih bića.</a:t>
            </a:r>
            <a:endParaRPr lang="en-US" sz="2400" b="0">
              <a:solidFill>
                <a:schemeClr val="tx1"/>
              </a:solidFill>
              <a:latin typeface="Calibri" panose="020F0502020204030204" charset="0"/>
              <a:cs typeface="Times New Roman" panose="0202060305040502030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4515" y="1549400"/>
            <a:ext cx="8286750" cy="3759835"/>
          </a:xfrm>
        </p:spPr>
        <p:txBody>
          <a:bodyPr>
            <a:normAutofit fontScale="90000"/>
          </a:bodyPr>
          <a:lstStyle/>
          <a:p>
            <a:pPr algn="l"/>
            <a:r>
              <a:rPr lang="en-GB" altLang="sr-Latn-BA" sz="3200" dirty="0" smtClean="0"/>
              <a:t>			</a:t>
            </a:r>
            <a:r>
              <a:rPr lang="sr-Latn-BA" sz="3200" dirty="0" smtClean="0">
                <a:solidFill>
                  <a:srgbClr val="FFFF00"/>
                </a:solidFill>
              </a:rPr>
              <a:t>Ključne riječi: </a:t>
            </a:r>
            <a:r>
              <a:rPr lang="sr-Latn-BA" sz="3200" dirty="0" smtClean="0">
                <a:solidFill>
                  <a:schemeClr val="tx1"/>
                </a:solidFill>
              </a:rPr>
              <a:t> </a:t>
            </a:r>
            <a:br>
              <a:rPr lang="sr-Latn-BA" sz="3200" dirty="0" smtClean="0">
                <a:solidFill>
                  <a:schemeClr val="tx1"/>
                </a:solidFill>
              </a:rPr>
            </a:br>
            <a:br>
              <a:rPr lang="sr-Latn-BA" sz="3200" dirty="0" smtClean="0">
                <a:solidFill>
                  <a:schemeClr val="tx1"/>
                </a:solidFill>
              </a:rPr>
            </a:br>
            <a:r>
              <a:rPr lang="sr-Latn-BA" sz="3200" dirty="0" smtClean="0">
                <a:solidFill>
                  <a:schemeClr val="tx1"/>
                </a:solidFill>
              </a:rPr>
              <a:t>-govor mržnje </a:t>
            </a:r>
            <a:br>
              <a:rPr lang="sr-Latn-BA" sz="3200" dirty="0" smtClean="0">
                <a:solidFill>
                  <a:schemeClr val="tx1"/>
                </a:solidFill>
              </a:rPr>
            </a:br>
            <a:r>
              <a:rPr lang="sr-Latn-BA" sz="3200" dirty="0" smtClean="0">
                <a:solidFill>
                  <a:schemeClr val="tx1"/>
                </a:solidFill>
              </a:rPr>
              <a:t>-diskriminacija </a:t>
            </a:r>
            <a:br>
              <a:rPr lang="sr-Latn-BA" sz="3200" dirty="0" smtClean="0">
                <a:solidFill>
                  <a:schemeClr val="tx1"/>
                </a:solidFill>
              </a:rPr>
            </a:br>
            <a:r>
              <a:rPr lang="sr-Latn-BA" sz="3200" dirty="0" smtClean="0">
                <a:solidFill>
                  <a:schemeClr val="tx1"/>
                </a:solidFill>
              </a:rPr>
              <a:t>-sloboda izražavanja </a:t>
            </a:r>
            <a:br>
              <a:rPr lang="sr-Latn-BA" sz="3200" dirty="0" smtClean="0">
                <a:solidFill>
                  <a:schemeClr val="tx1"/>
                </a:solidFill>
              </a:rPr>
            </a:br>
            <a:r>
              <a:rPr lang="sr-Latn-BA" sz="3200" dirty="0" smtClean="0">
                <a:solidFill>
                  <a:schemeClr val="tx1"/>
                </a:solidFill>
              </a:rPr>
              <a:t>-predrasude </a:t>
            </a:r>
            <a:br>
              <a:rPr lang="sr-Latn-BA" sz="3200" dirty="0" smtClean="0">
                <a:solidFill>
                  <a:schemeClr val="tx1"/>
                </a:solidFill>
              </a:rPr>
            </a:br>
            <a:r>
              <a:rPr lang="sr-Latn-BA" sz="3200" dirty="0" smtClean="0">
                <a:solidFill>
                  <a:schemeClr val="tx1"/>
                </a:solidFill>
              </a:rPr>
              <a:t>-rasna, nacionalna i vjerska mržnja </a:t>
            </a:r>
            <a:br>
              <a:rPr lang="sr-Latn-BA" sz="3200" dirty="0" smtClean="0">
                <a:solidFill>
                  <a:schemeClr val="tx1"/>
                </a:solidFill>
              </a:rPr>
            </a:br>
            <a:r>
              <a:rPr lang="sr-Latn-BA" sz="3200" dirty="0" smtClean="0">
                <a:solidFill>
                  <a:schemeClr val="tx1"/>
                </a:solidFill>
              </a:rPr>
              <a:t>-krivična djela iz mržnje </a:t>
            </a:r>
            <a:endParaRPr lang="sr-Latn-BA" sz="3200" dirty="0" smtClean="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9745" y="303530"/>
            <a:ext cx="8249285" cy="5556885"/>
          </a:xfrm>
        </p:spPr>
        <p:txBody>
          <a:bodyPr>
            <a:normAutofit/>
          </a:bodyPr>
          <a:lstStyle/>
          <a:p>
            <a:pPr algn="ctr"/>
            <a:br>
              <a:rPr lang="sr-Latn-BA" dirty="0" smtClean="0"/>
            </a:br>
            <a:endParaRPr lang="en-US" sz="2800" dirty="0">
              <a:solidFill>
                <a:schemeClr val="tx1"/>
              </a:solidFill>
            </a:endParaRPr>
          </a:p>
        </p:txBody>
      </p:sp>
      <p:sp>
        <p:nvSpPr>
          <p:cNvPr id="3" name="Text Box 2"/>
          <p:cNvSpPr txBox="1"/>
          <p:nvPr/>
        </p:nvSpPr>
        <p:spPr>
          <a:xfrm>
            <a:off x="553720" y="515620"/>
            <a:ext cx="8141335" cy="5631180"/>
          </a:xfrm>
          <a:prstGeom prst="rect">
            <a:avLst/>
          </a:prstGeom>
          <a:noFill/>
        </p:spPr>
        <p:txBody>
          <a:bodyPr wrap="square" rtlCol="0" anchor="t">
            <a:spAutoFit/>
          </a:bodyPr>
          <a:p>
            <a:pPr marL="114300" indent="0" algn="ctr">
              <a:buNone/>
            </a:pPr>
            <a:r>
              <a:rPr lang="bs-Latn-BA" altLang="en-US" sz="2000" u="sng" dirty="0">
                <a:latin typeface="Arial" panose="020B0604020202020204" pitchFamily="34" charset="0"/>
                <a:sym typeface="+mn-ea"/>
              </a:rPr>
              <a:t>Član 10. Evropske konvencije</a:t>
            </a:r>
            <a:endParaRPr lang="bs-Latn-BA" altLang="en-US" sz="2000" u="sng" dirty="0">
              <a:latin typeface="Arial" panose="020B0604020202020204" pitchFamily="34" charset="0"/>
            </a:endParaRPr>
          </a:p>
          <a:p>
            <a:pPr marL="114300" indent="0" algn="ctr">
              <a:buNone/>
            </a:pPr>
            <a:r>
              <a:rPr lang="vi-VN" altLang="en-US" sz="2000" b="1" dirty="0">
                <a:latin typeface="Arial" panose="020B0604020202020204" pitchFamily="34" charset="0"/>
                <a:sym typeface="+mn-ea"/>
              </a:rPr>
              <a:t>Sloboda izražavanja </a:t>
            </a:r>
            <a:endParaRPr lang="bs-Latn-BA" altLang="en-US" sz="2000" b="1" dirty="0">
              <a:latin typeface="Arial" panose="020B0604020202020204" pitchFamily="34" charset="0"/>
            </a:endParaRPr>
          </a:p>
          <a:p>
            <a:pPr marL="114300" indent="0" algn="just">
              <a:buNone/>
            </a:pPr>
            <a:endParaRPr lang="bs-Latn-BA" altLang="en-US" sz="2000" dirty="0">
              <a:latin typeface="Arial" panose="020B0604020202020204" pitchFamily="34" charset="0"/>
              <a:sym typeface="+mn-ea"/>
            </a:endParaRPr>
          </a:p>
          <a:p>
            <a:pPr marL="114300" indent="0" algn="just">
              <a:buNone/>
            </a:pPr>
            <a:endParaRPr lang="bs-Latn-BA" altLang="en-US" sz="2000" dirty="0">
              <a:latin typeface="Arial" panose="020B0604020202020204" pitchFamily="34" charset="0"/>
              <a:sym typeface="+mn-ea"/>
            </a:endParaRPr>
          </a:p>
          <a:p>
            <a:pPr marL="114300" indent="0" algn="just">
              <a:buNone/>
            </a:pPr>
            <a:r>
              <a:rPr lang="bs-Latn-BA" altLang="en-US" sz="2000" dirty="0">
                <a:latin typeface="Arial" panose="020B0604020202020204" pitchFamily="34" charset="0"/>
                <a:sym typeface="+mn-ea"/>
              </a:rPr>
              <a:t>1. </a:t>
            </a:r>
            <a:r>
              <a:rPr lang="vi-VN" altLang="en-US" sz="2000" dirty="0">
                <a:latin typeface="Arial" panose="020B0604020202020204" pitchFamily="34" charset="0"/>
                <a:sym typeface="+mn-ea"/>
              </a:rPr>
              <a:t>Svako ima pravo na slobodu izražavanja. Ovo pravo uključuje slobodu mišljenja i slobodu primanja i prenošenja informacija i ideja, bez miješanja javne vlasti i bez obzira na granice. Ovaj član ne sprječava države da zahtijevaju dozvole za rad od radio, televizijskih i filmskih kompanija.</a:t>
            </a:r>
            <a:endParaRPr lang="bs-Latn-BA" altLang="en-US" sz="2000" dirty="0">
              <a:latin typeface="Arial" panose="020B0604020202020204" pitchFamily="34" charset="0"/>
            </a:endParaRPr>
          </a:p>
          <a:p>
            <a:pPr marL="114300" indent="0" algn="just">
              <a:buNone/>
            </a:pPr>
            <a:r>
              <a:rPr lang="vi-VN" altLang="en-US" sz="2000" dirty="0">
                <a:latin typeface="Arial" panose="020B0604020202020204" pitchFamily="34" charset="0"/>
                <a:sym typeface="+mn-ea"/>
              </a:rPr>
              <a:t> </a:t>
            </a:r>
            <a:endParaRPr lang="bs-Latn-BA" altLang="en-US" sz="2000" dirty="0">
              <a:latin typeface="Arial" panose="020B0604020202020204" pitchFamily="34" charset="0"/>
            </a:endParaRPr>
          </a:p>
          <a:p>
            <a:pPr marL="114300" indent="0" algn="just">
              <a:buNone/>
            </a:pPr>
            <a:r>
              <a:rPr lang="bs-Latn-BA" altLang="en-US" sz="2000" dirty="0">
                <a:latin typeface="Arial" panose="020B0604020202020204" pitchFamily="34" charset="0"/>
                <a:sym typeface="+mn-ea"/>
              </a:rPr>
              <a:t>2. </a:t>
            </a:r>
            <a:r>
              <a:rPr lang="vi-VN" altLang="en-US" sz="2000" dirty="0">
                <a:latin typeface="Arial" panose="020B0604020202020204" pitchFamily="34" charset="0"/>
                <a:sym typeface="+mn-ea"/>
              </a:rPr>
              <a:t>Ostvarivanje ovih sloboda, budući da uključuje obaveze i odgovornosti, može podlijegati takvim formalnostima, uvjetima, ograničenjima ili sankcijama predviđenim zakonom i koje</a:t>
            </a:r>
            <a:r>
              <a:rPr lang="bs-Latn-BA" altLang="en-US" sz="2000" dirty="0">
                <a:latin typeface="Arial" panose="020B0604020202020204" pitchFamily="34" charset="0"/>
                <a:sym typeface="+mn-ea"/>
              </a:rPr>
              <a:t> su</a:t>
            </a:r>
            <a:r>
              <a:rPr lang="vi-VN" altLang="en-US" sz="2000" dirty="0">
                <a:latin typeface="Arial" panose="020B0604020202020204" pitchFamily="34" charset="0"/>
                <a:sym typeface="+mn-ea"/>
              </a:rPr>
              <a:t> neophodne u demokratskom društvu u interesu nacionalne sigurnosti, teritorijalnog integriteta ili javne sigurnosti, sprječavanja nereda ili zločina, zaštite zdravlja i morala, ugleda ili prava drugih, sprječavanja širenja povjerljivih informacija ili u interesu očuvanja autoriteta i nepristrasnosti sudstva</a:t>
            </a:r>
            <a:endParaRPr lang="en-US" sz="20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816610" y="398780"/>
            <a:ext cx="7937500" cy="1198880"/>
          </a:xfrm>
          <a:prstGeom prst="rect">
            <a:avLst/>
          </a:prstGeom>
          <a:noFill/>
          <a:ln w="9525">
            <a:noFill/>
          </a:ln>
        </p:spPr>
        <p:txBody>
          <a:bodyPr wrap="square">
            <a:spAutoFit/>
          </a:bodyPr>
          <a:p>
            <a:pPr indent="0" algn="just"/>
            <a:r>
              <a:rPr lang="en-US" sz="2400" b="0">
                <a:solidFill>
                  <a:srgbClr val="FFFF00"/>
                </a:solidFill>
                <a:latin typeface="Times New Roman" panose="02020603050405020304" charset="0"/>
                <a:cs typeface="Calibri" panose="020F0502020204030204" charset="0"/>
              </a:rPr>
              <a:t>Međunarodni akti koji se direktno i indirektno odnose na slobodu </a:t>
            </a:r>
            <a:r>
              <a:rPr lang="sr-Latn-BA" altLang="en-US" sz="2400" b="0">
                <a:solidFill>
                  <a:srgbClr val="FFFF00"/>
                </a:solidFill>
                <a:latin typeface="Times New Roman" panose="02020603050405020304" charset="0"/>
                <a:cs typeface="Calibri" panose="020F0502020204030204" charset="0"/>
              </a:rPr>
              <a:t>govora </a:t>
            </a:r>
            <a:r>
              <a:rPr lang="en-US" sz="2400" b="0">
                <a:solidFill>
                  <a:srgbClr val="FFFF00"/>
                </a:solidFill>
                <a:latin typeface="Times New Roman" panose="02020603050405020304" charset="0"/>
                <a:cs typeface="Calibri" panose="020F0502020204030204" charset="0"/>
              </a:rPr>
              <a:t>i zabranu govora mržnje u Bosni i Hercegovini su akti Ujedinjenih naroda</a:t>
            </a:r>
            <a:r>
              <a:rPr lang="sr-Latn-BA" altLang="en-US" sz="2400" b="0">
                <a:solidFill>
                  <a:srgbClr val="FFFF00"/>
                </a:solidFill>
                <a:latin typeface="Times New Roman" panose="02020603050405020304" charset="0"/>
                <a:cs typeface="Calibri" panose="020F0502020204030204" charset="0"/>
              </a:rPr>
              <a:t>, </a:t>
            </a:r>
            <a:r>
              <a:rPr lang="en-US" sz="2400" b="0">
                <a:solidFill>
                  <a:srgbClr val="FFFF00"/>
                </a:solidFill>
                <a:latin typeface="Times New Roman" panose="02020603050405020304" charset="0"/>
                <a:cs typeface="Calibri" panose="020F0502020204030204" charset="0"/>
              </a:rPr>
              <a:t>Vijeća Evrope</a:t>
            </a:r>
            <a:r>
              <a:rPr lang="en-US" sz="2000" b="0">
                <a:solidFill>
                  <a:srgbClr val="FFFF00"/>
                </a:solidFill>
                <a:latin typeface="Times New Roman" panose="02020603050405020304" charset="0"/>
                <a:cs typeface="Calibri" panose="020F0502020204030204" charset="0"/>
              </a:rPr>
              <a:t>  </a:t>
            </a:r>
            <a:r>
              <a:rPr lang="sr-Latn-BA" altLang="en-US" sz="2400" b="0">
                <a:solidFill>
                  <a:srgbClr val="FFFF00"/>
                </a:solidFill>
                <a:latin typeface="Times New Roman" panose="02020603050405020304" charset="0"/>
                <a:cs typeface="Calibri" panose="020F0502020204030204" charset="0"/>
              </a:rPr>
              <a:t>i Evropske Unije</a:t>
            </a:r>
            <a:endParaRPr lang="sr-Latn-BA" altLang="en-US" sz="2400" b="0">
              <a:solidFill>
                <a:srgbClr val="FFFF00"/>
              </a:solidFill>
              <a:latin typeface="Times New Roman" panose="02020603050405020304" charset="0"/>
              <a:cs typeface="Calibri" panose="020F0502020204030204" charset="0"/>
            </a:endParaRPr>
          </a:p>
        </p:txBody>
      </p:sp>
      <p:sp>
        <p:nvSpPr>
          <p:cNvPr id="4" name="Text Box 3"/>
          <p:cNvSpPr txBox="1"/>
          <p:nvPr/>
        </p:nvSpPr>
        <p:spPr>
          <a:xfrm>
            <a:off x="816610" y="1943100"/>
            <a:ext cx="7828915" cy="4461510"/>
          </a:xfrm>
          <a:prstGeom prst="rect">
            <a:avLst/>
          </a:prstGeom>
          <a:noFill/>
          <a:ln w="9525">
            <a:noFill/>
          </a:ln>
        </p:spPr>
        <p:txBody>
          <a:bodyPr wrap="square">
            <a:spAutoFit/>
          </a:bodyPr>
          <a:p>
            <a:pPr indent="0" algn="just"/>
            <a:r>
              <a:rPr lang="sr-Latn-BA" altLang="en-US" sz="2000" b="0">
                <a:latin typeface="Times New Roman" panose="02020603050405020304" charset="0"/>
                <a:cs typeface="Calibri" panose="020F0502020204030204" charset="0"/>
              </a:rPr>
              <a:t>			</a:t>
            </a:r>
            <a:r>
              <a:rPr lang="en-US" sz="2400" b="0">
                <a:solidFill>
                  <a:srgbClr val="FFFF00"/>
                </a:solidFill>
                <a:latin typeface="Times New Roman" panose="02020603050405020304" charset="0"/>
                <a:cs typeface="Calibri" panose="020F0502020204030204" charset="0"/>
              </a:rPr>
              <a:t>Ujedinjeni narodi:</a:t>
            </a:r>
            <a:endParaRPr lang="en-US" sz="2400" b="0">
              <a:solidFill>
                <a:srgbClr val="FFFF00"/>
              </a:solidFill>
              <a:latin typeface="Times New Roman" panose="02020603050405020304" charset="0"/>
              <a:cs typeface="Calibri" panose="020F0502020204030204" charset="0"/>
            </a:endParaRPr>
          </a:p>
          <a:p>
            <a:pPr indent="0" algn="just"/>
            <a:endParaRPr lang="en-US" sz="2000" b="0">
              <a:latin typeface="Times New Roman" panose="02020603050405020304" charset="0"/>
              <a:cs typeface="Calibri" panose="020F0502020204030204" charset="0"/>
            </a:endParaRPr>
          </a:p>
          <a:p>
            <a:pPr indent="0" algn="just"/>
            <a:r>
              <a:rPr lang="sr-Latn-BA" altLang="en-US" sz="2000" b="0">
                <a:latin typeface="Times New Roman" panose="02020603050405020304" charset="0"/>
                <a:cs typeface="Calibri" panose="020F0502020204030204" charset="0"/>
              </a:rPr>
              <a:t>Opšta </a:t>
            </a:r>
            <a:r>
              <a:rPr lang="en-US" sz="2000" b="0">
                <a:latin typeface="Times New Roman" panose="02020603050405020304" charset="0"/>
                <a:cs typeface="Calibri" panose="020F0502020204030204" charset="0"/>
              </a:rPr>
              <a:t>deklaracija o ljudskim pravima, Međ</a:t>
            </a:r>
            <a:r>
              <a:rPr lang="sr-Latn-BA" altLang="en-US" sz="2000" b="0">
                <a:latin typeface="Times New Roman" panose="02020603050405020304" charset="0"/>
                <a:cs typeface="Calibri" panose="020F0502020204030204" charset="0"/>
              </a:rPr>
              <a:t>u</a:t>
            </a:r>
            <a:r>
              <a:rPr lang="en-US" sz="2000" b="0">
                <a:latin typeface="Times New Roman" panose="02020603050405020304" charset="0"/>
                <a:cs typeface="Calibri" panose="020F0502020204030204" charset="0"/>
              </a:rPr>
              <a:t>narodna konvencija o eliminaciji svih oblika rasne diskriminacije, Međunarodni pakt o građanskim i političkim pravima,Fakultativni protokol </a:t>
            </a:r>
            <a:r>
              <a:rPr lang="sr-Latn-BA" altLang="en-US" sz="2000" b="0">
                <a:latin typeface="Times New Roman" panose="02020603050405020304" charset="0"/>
                <a:cs typeface="Calibri" panose="020F0502020204030204" charset="0"/>
              </a:rPr>
              <a:t>u</a:t>
            </a:r>
            <a:r>
              <a:rPr lang="en-US" sz="2000" b="0">
                <a:latin typeface="Times New Roman" panose="02020603050405020304" charset="0"/>
                <a:cs typeface="Calibri" panose="020F0502020204030204" charset="0"/>
              </a:rPr>
              <a:t>z </a:t>
            </a:r>
            <a:r>
              <a:rPr lang="sr-Latn-BA" altLang="en-US" sz="2000" b="0">
                <a:latin typeface="Times New Roman" panose="02020603050405020304" charset="0"/>
                <a:cs typeface="Calibri" panose="020F0502020204030204" charset="0"/>
              </a:rPr>
              <a:t>M</a:t>
            </a:r>
            <a:r>
              <a:rPr lang="en-US" sz="2000" b="0">
                <a:latin typeface="Times New Roman" panose="02020603050405020304" charset="0"/>
                <a:cs typeface="Calibri" panose="020F0502020204030204" charset="0"/>
              </a:rPr>
              <a:t>eđunarodni pakt o građanskim i političkim pravima,Drugi faktultativni protokol </a:t>
            </a:r>
            <a:r>
              <a:rPr lang="sr-Latn-BA" altLang="en-US" sz="2000" b="0">
                <a:latin typeface="Times New Roman" panose="02020603050405020304" charset="0"/>
                <a:cs typeface="Calibri" panose="020F0502020204030204" charset="0"/>
              </a:rPr>
              <a:t>uz M</a:t>
            </a:r>
            <a:r>
              <a:rPr lang="en-US" sz="2000" b="0">
                <a:latin typeface="Times New Roman" panose="02020603050405020304" charset="0"/>
                <a:cs typeface="Calibri" panose="020F0502020204030204" charset="0"/>
              </a:rPr>
              <a:t>eđunarodni pakt o građanskim i političkim pravima,Konvencija o ukidanju svih oblika diskriminacije žena,Rezolucija UN-ovog </a:t>
            </a:r>
            <a:r>
              <a:rPr lang="sr-Latn-BA" altLang="en-US" sz="2000" b="0">
                <a:latin typeface="Times New Roman" panose="02020603050405020304" charset="0"/>
                <a:cs typeface="Calibri" panose="020F0502020204030204" charset="0"/>
              </a:rPr>
              <a:t>V</a:t>
            </a:r>
            <a:r>
              <a:rPr lang="en-US" sz="2000" b="0">
                <a:latin typeface="Times New Roman" panose="02020603050405020304" charset="0"/>
                <a:cs typeface="Calibri" panose="020F0502020204030204" charset="0"/>
              </a:rPr>
              <a:t>ijeća za ljudska prava o </a:t>
            </a:r>
            <a:r>
              <a:rPr lang="sr-Latn-BA" altLang="en-US" sz="2000" b="0">
                <a:latin typeface="Times New Roman" panose="02020603050405020304" charset="0"/>
                <a:cs typeface="Calibri" panose="020F0502020204030204" charset="0"/>
              </a:rPr>
              <a:t>promociji</a:t>
            </a:r>
            <a:r>
              <a:rPr lang="en-US" sz="2000" b="0">
                <a:latin typeface="Times New Roman" panose="02020603050405020304" charset="0"/>
                <a:cs typeface="Calibri" panose="020F0502020204030204" charset="0"/>
              </a:rPr>
              <a:t>, zaštiti i ostvarivanju ljudskih prava na internetu.</a:t>
            </a:r>
            <a:endParaRPr lang="en-US" sz="20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285992"/>
            <a:ext cx="8286808" cy="1285884"/>
          </a:xfrm>
        </p:spPr>
        <p:txBody>
          <a:bodyPr>
            <a:normAutofit fontScale="90000"/>
          </a:bodyPr>
          <a:lstStyle/>
          <a:p>
            <a:pPr algn="ctr"/>
            <a:br>
              <a:rPr lang="sr-Latn-BA" dirty="0" smtClean="0"/>
            </a:br>
            <a:endParaRPr lang="en-US" sz="2800" dirty="0">
              <a:solidFill>
                <a:schemeClr val="tx1"/>
              </a:solidFill>
            </a:endParaRPr>
          </a:p>
        </p:txBody>
      </p:sp>
      <p:sp>
        <p:nvSpPr>
          <p:cNvPr id="3" name="Text Box 2"/>
          <p:cNvSpPr txBox="1"/>
          <p:nvPr/>
        </p:nvSpPr>
        <p:spPr>
          <a:xfrm>
            <a:off x="765175" y="531495"/>
            <a:ext cx="7755255" cy="4154170"/>
          </a:xfrm>
          <a:prstGeom prst="rect">
            <a:avLst/>
          </a:prstGeom>
          <a:noFill/>
          <a:ln w="9525">
            <a:noFill/>
          </a:ln>
        </p:spPr>
        <p:txBody>
          <a:bodyPr wrap="square">
            <a:spAutoFit/>
          </a:bodyPr>
          <a:p>
            <a:pPr indent="0" algn="ctr"/>
            <a:r>
              <a:rPr lang="en-US" sz="2800" b="0">
                <a:solidFill>
                  <a:srgbClr val="FFFF00"/>
                </a:solidFill>
                <a:latin typeface="Times New Roman" panose="02020603050405020304" charset="0"/>
                <a:cs typeface="Calibri" panose="020F0502020204030204" charset="0"/>
              </a:rPr>
              <a:t>Vijeće Evrope:</a:t>
            </a:r>
            <a:endParaRPr lang="en-US" sz="2800" b="0">
              <a:solidFill>
                <a:srgbClr val="FFFF00"/>
              </a:solidFill>
              <a:latin typeface="Times New Roman" panose="02020603050405020304" charset="0"/>
              <a:cs typeface="Calibri" panose="020F0502020204030204" charset="0"/>
            </a:endParaRPr>
          </a:p>
          <a:p>
            <a:pPr indent="0"/>
            <a:endParaRPr lang="en-US" sz="1600" b="0">
              <a:latin typeface="Times New Roman" panose="02020603050405020304" charset="0"/>
              <a:cs typeface="Calibri" panose="020F0502020204030204" charset="0"/>
            </a:endParaRPr>
          </a:p>
          <a:p>
            <a:pPr indent="0"/>
            <a:r>
              <a:rPr lang="en-US" sz="2200" b="0">
                <a:latin typeface="Times New Roman" panose="02020603050405020304" charset="0"/>
                <a:cs typeface="Calibri" panose="020F0502020204030204" charset="0"/>
              </a:rPr>
              <a:t>Evropska konvencija o zaštiti ljudskih prava i osnovnih sloboda,Preporuka broj 20 Komiteta minstara državama članicama o „govoru mržnje“ od 20.oktobra 1997.,Konvencija o kibernetičkom kriminalu iz 2001.,Dopunski protokol uz konvenciju o kibernetičkom kriminalu iz 2003. o </a:t>
            </a:r>
            <a:r>
              <a:rPr lang="sr-Latn-BA" altLang="en-US" sz="2200" b="0">
                <a:latin typeface="Times New Roman" panose="02020603050405020304" charset="0"/>
                <a:cs typeface="Calibri" panose="020F0502020204030204" charset="0"/>
              </a:rPr>
              <a:t>inkrimisanju </a:t>
            </a:r>
            <a:r>
              <a:rPr lang="en-US" sz="2200" b="0">
                <a:latin typeface="Times New Roman" panose="02020603050405020304" charset="0"/>
                <a:cs typeface="Calibri" panose="020F0502020204030204" charset="0"/>
              </a:rPr>
              <a:t>djela rasističke i ksenofobne naravi počinjenih pomoću kompjuterskih sistema, Preporuka CM/Rec (2011) 8 komiteta ministara Vijeća Evrope državama članicama o zaštiti i promociji univerzalne prirode, integriteta i otvorenosti interneta.</a:t>
            </a:r>
            <a:endParaRPr lang="en-US" sz="2200"/>
          </a:p>
        </p:txBody>
      </p:sp>
      <p:sp>
        <p:nvSpPr>
          <p:cNvPr id="100" name="Text Box 99"/>
          <p:cNvSpPr txBox="1"/>
          <p:nvPr/>
        </p:nvSpPr>
        <p:spPr>
          <a:xfrm>
            <a:off x="568960" y="4716145"/>
            <a:ext cx="7952105" cy="2091690"/>
          </a:xfrm>
          <a:prstGeom prst="rect">
            <a:avLst/>
          </a:prstGeom>
          <a:noFill/>
          <a:ln w="9525">
            <a:noFill/>
          </a:ln>
        </p:spPr>
        <p:txBody>
          <a:bodyPr wrap="square">
            <a:spAutoFit/>
          </a:bodyPr>
          <a:p>
            <a:pPr marL="228600" indent="-228600"/>
            <a:r>
              <a:rPr lang="sr-Latn-BA" altLang="en-US" b="0">
                <a:latin typeface="Times New Roman" panose="02020603050405020304" charset="0"/>
                <a:cs typeface="Calibri" panose="020F0502020204030204" charset="0"/>
              </a:rPr>
              <a:t>				     </a:t>
            </a:r>
            <a:r>
              <a:rPr lang="en-US" sz="2400" b="0">
                <a:latin typeface="Times New Roman" panose="02020603050405020304" charset="0"/>
                <a:cs typeface="Calibri" panose="020F0502020204030204" charset="0"/>
              </a:rPr>
              <a:t> </a:t>
            </a:r>
            <a:r>
              <a:rPr lang="en-US" sz="2400" b="0">
                <a:solidFill>
                  <a:srgbClr val="FFFF00"/>
                </a:solidFill>
                <a:latin typeface="Times New Roman" panose="02020603050405020304" charset="0"/>
                <a:cs typeface="Calibri" panose="020F0502020204030204" charset="0"/>
              </a:rPr>
              <a:t>Evropska unija:</a:t>
            </a:r>
            <a:endParaRPr lang="en-US" b="0">
              <a:solidFill>
                <a:srgbClr val="FFFF00"/>
              </a:solidFill>
              <a:latin typeface="Times New Roman" panose="02020603050405020304" charset="0"/>
              <a:cs typeface="Calibri" panose="020F0502020204030204" charset="0"/>
            </a:endParaRPr>
          </a:p>
          <a:p>
            <a:pPr marL="228600" indent="-228600"/>
            <a:endParaRPr lang="en-US" sz="2200" b="0">
              <a:latin typeface="Times New Roman" panose="02020603050405020304" charset="0"/>
              <a:cs typeface="Calibri" panose="020F0502020204030204" charset="0"/>
            </a:endParaRPr>
          </a:p>
          <a:p>
            <a:pPr marL="228600" indent="-228600"/>
            <a:r>
              <a:rPr lang="en-US" sz="2200" b="0">
                <a:latin typeface="Times New Roman" panose="02020603050405020304" charset="0"/>
                <a:cs typeface="Calibri" panose="020F0502020204030204" charset="0"/>
              </a:rPr>
              <a:t>Okvirna odluka Vijeća EU 2008/913/PUP od 28.novembra 2008.o suzbijanju određenih oblika i načina izražavanja rasizma i ksenofobije krivično pravnim sredstvima.</a:t>
            </a:r>
            <a:r>
              <a:rPr lang="en-US" b="0">
                <a:latin typeface="Times New Roman" panose="02020603050405020304" charset="0"/>
                <a:cs typeface="Calibri" panose="020F0502020204030204" charset="0"/>
              </a:rPr>
              <a:t> </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500380" y="857250"/>
            <a:ext cx="8286750" cy="1322070"/>
          </a:xfrm>
          <a:prstGeom prst="rect">
            <a:avLst/>
          </a:prstGeom>
          <a:noFill/>
          <a:ln w="9525">
            <a:noFill/>
          </a:ln>
        </p:spPr>
        <p:txBody>
          <a:bodyPr wrap="square">
            <a:spAutoFit/>
          </a:bodyPr>
          <a:p>
            <a:pPr marL="228600" indent="-228600" algn="just"/>
            <a:r>
              <a:rPr lang="sr-Latn-BA" altLang="en-US" b="0">
                <a:latin typeface="Times New Roman" panose="02020603050405020304" charset="0"/>
                <a:cs typeface="Calibri" panose="020F0502020204030204" charset="0"/>
              </a:rPr>
              <a:t>   </a:t>
            </a:r>
            <a:r>
              <a:rPr lang="en-US" sz="2000" b="0">
                <a:latin typeface="Times New Roman" panose="02020603050405020304" charset="0"/>
                <a:cs typeface="Calibri" panose="020F0502020204030204" charset="0"/>
              </a:rPr>
              <a:t> </a:t>
            </a:r>
            <a:r>
              <a:rPr lang="sr-Latn-BA" altLang="en-US" sz="2000" b="0">
                <a:latin typeface="Times New Roman" panose="02020603050405020304" charset="0"/>
                <a:cs typeface="Calibri" panose="020F0502020204030204" charset="0"/>
              </a:rPr>
              <a:t>Član </a:t>
            </a:r>
            <a:r>
              <a:rPr lang="en-US" sz="2000" b="0">
                <a:latin typeface="Times New Roman" panose="02020603050405020304" charset="0"/>
                <a:cs typeface="Calibri" panose="020F0502020204030204" charset="0"/>
              </a:rPr>
              <a:t>19.</a:t>
            </a:r>
            <a:r>
              <a:rPr lang="sr-Latn-BA" altLang="en-US" sz="2000" b="0">
                <a:latin typeface="Times New Roman" panose="02020603050405020304" charset="0"/>
                <a:cs typeface="Calibri" panose="020F0502020204030204" charset="0"/>
              </a:rPr>
              <a:t>Opšte </a:t>
            </a:r>
            <a:r>
              <a:rPr lang="en-US" sz="2000" b="0">
                <a:latin typeface="Times New Roman" panose="02020603050405020304" charset="0"/>
                <a:cs typeface="Calibri" panose="020F0502020204030204" charset="0"/>
              </a:rPr>
              <a:t>deklaracije o ljudskim pravima </a:t>
            </a:r>
            <a:r>
              <a:rPr lang="sr-Latn-BA" altLang="en-US" sz="2000" b="0">
                <a:latin typeface="Times New Roman" panose="02020603050405020304" charset="0"/>
                <a:cs typeface="Calibri" panose="020F0502020204030204" charset="0"/>
              </a:rPr>
              <a:t>glasi</a:t>
            </a:r>
            <a:r>
              <a:rPr lang="en-US" sz="2000" b="0">
                <a:latin typeface="Times New Roman" panose="02020603050405020304" charset="0"/>
                <a:cs typeface="Calibri" panose="020F0502020204030204" charset="0"/>
              </a:rPr>
              <a:t>: „Svako ima pravo na slobodu mišljenja i </a:t>
            </a:r>
            <a:r>
              <a:rPr lang="sr-Latn-BA" altLang="en-US" sz="2000" b="0">
                <a:latin typeface="Times New Roman" panose="02020603050405020304" charset="0"/>
                <a:cs typeface="Calibri" panose="020F0502020204030204" charset="0"/>
              </a:rPr>
              <a:t>govora</a:t>
            </a:r>
            <a:r>
              <a:rPr lang="en-US" sz="2000" b="0">
                <a:latin typeface="Times New Roman" panose="02020603050405020304" charset="0"/>
                <a:cs typeface="Calibri" panose="020F0502020204030204" charset="0"/>
              </a:rPr>
              <a:t>; ovo pravo uključuje slobodu mišljenja bez uplitanja i slobodu traženja, primanja i širenja informacija i ideja putem bilo kojeg medija i bez obzira na granice“.</a:t>
            </a:r>
            <a:r>
              <a:rPr lang="sr-Latn-BA" altLang="en-US" b="0">
                <a:latin typeface="Times New Roman" panose="02020603050405020304" charset="0"/>
                <a:cs typeface="Calibri" panose="020F0502020204030204" charset="0"/>
              </a:rPr>
              <a:t>				       </a:t>
            </a:r>
            <a:endParaRPr lang="en-US"/>
          </a:p>
        </p:txBody>
      </p:sp>
      <p:sp>
        <p:nvSpPr>
          <p:cNvPr id="4" name="Text Box 3"/>
          <p:cNvSpPr txBox="1"/>
          <p:nvPr/>
        </p:nvSpPr>
        <p:spPr>
          <a:xfrm>
            <a:off x="2279650" y="313055"/>
            <a:ext cx="5080000" cy="460375"/>
          </a:xfrm>
          <a:prstGeom prst="rect">
            <a:avLst/>
          </a:prstGeom>
          <a:noFill/>
          <a:ln w="9525">
            <a:noFill/>
          </a:ln>
        </p:spPr>
        <p:txBody>
          <a:bodyPr>
            <a:spAutoFit/>
          </a:bodyPr>
          <a:p>
            <a:pPr indent="0" algn="ctr"/>
            <a:r>
              <a:rPr lang="sr-Latn-BA" altLang="en-US" sz="2400" b="0">
                <a:solidFill>
                  <a:srgbClr val="FFFF00"/>
                </a:solidFill>
                <a:latin typeface="Times New Roman" panose="02020603050405020304" charset="0"/>
                <a:cs typeface="Calibri" panose="020F0502020204030204" charset="0"/>
              </a:rPr>
              <a:t>Opšta </a:t>
            </a:r>
            <a:r>
              <a:rPr lang="en-US" sz="2400" b="0">
                <a:solidFill>
                  <a:srgbClr val="FFFF00"/>
                </a:solidFill>
                <a:latin typeface="Times New Roman" panose="02020603050405020304" charset="0"/>
                <a:cs typeface="Calibri" panose="020F0502020204030204" charset="0"/>
              </a:rPr>
              <a:t>deklaracija o ljudskim pravima</a:t>
            </a:r>
            <a:endParaRPr lang="en-US" sz="2400" b="0">
              <a:solidFill>
                <a:srgbClr val="FFFF00"/>
              </a:solidFill>
              <a:latin typeface="Times New Roman" panose="02020603050405020304" charset="0"/>
              <a:cs typeface="Calibri" panose="020F0502020204030204" charset="0"/>
            </a:endParaRPr>
          </a:p>
        </p:txBody>
      </p:sp>
      <p:sp>
        <p:nvSpPr>
          <p:cNvPr id="5" name="Text Box 4"/>
          <p:cNvSpPr txBox="1"/>
          <p:nvPr/>
        </p:nvSpPr>
        <p:spPr>
          <a:xfrm>
            <a:off x="2032000" y="2179320"/>
            <a:ext cx="6304280" cy="829945"/>
          </a:xfrm>
          <a:prstGeom prst="rect">
            <a:avLst/>
          </a:prstGeom>
          <a:noFill/>
          <a:ln w="9525">
            <a:noFill/>
          </a:ln>
        </p:spPr>
        <p:txBody>
          <a:bodyPr wrap="square">
            <a:spAutoFit/>
          </a:bodyPr>
          <a:p>
            <a:pPr indent="0" algn="ctr"/>
            <a:r>
              <a:rPr lang="en-US" sz="2400" b="0">
                <a:solidFill>
                  <a:srgbClr val="FFFF00"/>
                </a:solidFill>
                <a:latin typeface="Times New Roman" panose="02020603050405020304" charset="0"/>
                <a:cs typeface="Calibri" panose="020F0502020204030204" charset="0"/>
              </a:rPr>
              <a:t>Međunarodna konvencija o eliminaciji svih</a:t>
            </a:r>
            <a:endParaRPr lang="en-US" sz="2400" b="0">
              <a:solidFill>
                <a:srgbClr val="FFFF00"/>
              </a:solidFill>
              <a:latin typeface="Times New Roman" panose="02020603050405020304" charset="0"/>
              <a:cs typeface="Calibri" panose="020F0502020204030204" charset="0"/>
            </a:endParaRPr>
          </a:p>
          <a:p>
            <a:pPr indent="0" algn="ctr"/>
            <a:r>
              <a:rPr lang="en-US" sz="2400" b="0">
                <a:solidFill>
                  <a:srgbClr val="FFFF00"/>
                </a:solidFill>
                <a:latin typeface="Times New Roman" panose="02020603050405020304" charset="0"/>
                <a:cs typeface="Calibri" panose="020F0502020204030204" charset="0"/>
              </a:rPr>
              <a:t>oblika rasne diskriminacije </a:t>
            </a:r>
            <a:r>
              <a:rPr lang="sr-Latn-BA" altLang="en-US" sz="2400" b="0">
                <a:solidFill>
                  <a:srgbClr val="FFFF00"/>
                </a:solidFill>
                <a:latin typeface="Times New Roman" panose="02020603050405020304" charset="0"/>
                <a:cs typeface="Calibri" panose="020F0502020204030204" charset="0"/>
              </a:rPr>
              <a:t>(član 4.)</a:t>
            </a:r>
            <a:endParaRPr lang="sr-Latn-BA" altLang="en-US" sz="2400" b="0">
              <a:solidFill>
                <a:srgbClr val="FFFF00"/>
              </a:solidFill>
              <a:latin typeface="Times New Roman" panose="02020603050405020304" charset="0"/>
              <a:cs typeface="Calibri" panose="020F0502020204030204" charset="0"/>
            </a:endParaRPr>
          </a:p>
        </p:txBody>
      </p:sp>
      <p:sp>
        <p:nvSpPr>
          <p:cNvPr id="6" name="Text Box 5"/>
          <p:cNvSpPr txBox="1"/>
          <p:nvPr/>
        </p:nvSpPr>
        <p:spPr>
          <a:xfrm>
            <a:off x="629920" y="3081020"/>
            <a:ext cx="8028305" cy="3169285"/>
          </a:xfrm>
          <a:prstGeom prst="rect">
            <a:avLst/>
          </a:prstGeom>
          <a:noFill/>
          <a:ln w="9525">
            <a:noFill/>
          </a:ln>
        </p:spPr>
        <p:txBody>
          <a:bodyPr wrap="square">
            <a:spAutoFit/>
          </a:bodyPr>
          <a:p>
            <a:pPr indent="0" algn="just"/>
            <a:r>
              <a:rPr lang="en-US" sz="2000" b="0">
                <a:latin typeface="Times New Roman" panose="02020603050405020304" charset="0"/>
                <a:cs typeface="Calibri" panose="020F0502020204030204" charset="0"/>
              </a:rPr>
              <a:t>„(a) da proglase krivičnim djelom kažnjivim zakonom svako širenje ideja utemeljenih na superiornosti ili mržnji, poticanje na rasnu diskriminaciju, kao i sva djela nasilja ili poticanje na takva nasilja usmjerena protiv bilo koje rase ili grupe ljudi druge boje ili drugog etničkog porijekla, kao i pružanje pomoći rasističkim aktivnostima, uključujući njihovo finansiranje; b) da proglase nezakonitim i da zabrane organizaciji kao i </a:t>
            </a:r>
            <a:r>
              <a:rPr lang="sr-Latn-BA" altLang="en-US" sz="2000" b="0">
                <a:latin typeface="Times New Roman" panose="02020603050405020304" charset="0"/>
                <a:cs typeface="Calibri" panose="020F0502020204030204" charset="0"/>
              </a:rPr>
              <a:t>organizovane </a:t>
            </a:r>
            <a:r>
              <a:rPr lang="en-US" sz="2000" b="0">
                <a:latin typeface="Times New Roman" panose="02020603050405020304" charset="0"/>
                <a:cs typeface="Calibri" panose="020F0502020204030204" charset="0"/>
              </a:rPr>
              <a:t>propagandne aktivbnosti i sve druge aktivnosti propagan</a:t>
            </a:r>
            <a:r>
              <a:rPr lang="sr-Latn-BA" altLang="en-US" sz="2000" b="0">
                <a:latin typeface="Times New Roman" panose="02020603050405020304" charset="0"/>
                <a:cs typeface="Calibri" panose="020F0502020204030204" charset="0"/>
              </a:rPr>
              <a:t>d</a:t>
            </a:r>
            <a:r>
              <a:rPr lang="en-US" sz="2000" b="0">
                <a:latin typeface="Times New Roman" panose="02020603050405020304" charset="0"/>
                <a:cs typeface="Calibri" panose="020F0502020204030204" charset="0"/>
              </a:rPr>
              <a:t>e koje promiću i podstiču rasnu diskriminaciju, i da učešće u takvim organizacijama ili u njihovim aktivnostima prepoznaju kao krivično djelo kažnjivo zakonom.“</a:t>
            </a:r>
            <a:endParaRPr lang="en-US" sz="20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285992"/>
            <a:ext cx="8286808" cy="1285884"/>
          </a:xfrm>
        </p:spPr>
        <p:txBody>
          <a:bodyPr>
            <a:normAutofit fontScale="90000"/>
          </a:bodyPr>
          <a:lstStyle/>
          <a:p>
            <a:pPr algn="ctr"/>
            <a:br>
              <a:rPr lang="sr-Latn-BA" dirty="0" smtClean="0"/>
            </a:br>
            <a:endParaRPr lang="en-US" sz="2800" dirty="0">
              <a:solidFill>
                <a:schemeClr val="tx1"/>
              </a:solidFill>
            </a:endParaRPr>
          </a:p>
        </p:txBody>
      </p:sp>
      <p:sp>
        <p:nvSpPr>
          <p:cNvPr id="100" name="Text Box 99"/>
          <p:cNvSpPr txBox="1"/>
          <p:nvPr/>
        </p:nvSpPr>
        <p:spPr>
          <a:xfrm>
            <a:off x="186055" y="60960"/>
            <a:ext cx="8771890" cy="6924040"/>
          </a:xfrm>
          <a:prstGeom prst="rect">
            <a:avLst/>
          </a:prstGeom>
          <a:noFill/>
          <a:ln w="9525">
            <a:noFill/>
          </a:ln>
        </p:spPr>
        <p:txBody>
          <a:bodyPr wrap="square">
            <a:spAutoFit/>
          </a:bodyPr>
          <a:p>
            <a:pPr indent="0" algn="just"/>
            <a:r>
              <a:rPr lang="sr-Latn-BA" altLang="en-US" b="0">
                <a:solidFill>
                  <a:srgbClr val="FFFF00"/>
                </a:solidFill>
                <a:latin typeface="Times New Roman" panose="02020603050405020304" charset="0"/>
                <a:cs typeface="Calibri" panose="020F0502020204030204" charset="0"/>
              </a:rPr>
              <a:t>		</a:t>
            </a:r>
            <a:r>
              <a:rPr lang="en-US" sz="2200" b="0">
                <a:solidFill>
                  <a:srgbClr val="FFFF00"/>
                </a:solidFill>
                <a:latin typeface="Times New Roman" panose="02020603050405020304" charset="0"/>
                <a:cs typeface="Calibri" panose="020F0502020204030204" charset="0"/>
              </a:rPr>
              <a:t>Međunarodni pakt o građanskim i političkim pravima</a:t>
            </a:r>
            <a:r>
              <a:rPr lang="en-US" b="0">
                <a:latin typeface="Times New Roman" panose="02020603050405020304" charset="0"/>
                <a:cs typeface="Calibri" panose="020F0502020204030204" charset="0"/>
              </a:rPr>
              <a:t>Međunarodnim paktom o građanskim i političkim pravima članom 19.je </a:t>
            </a:r>
            <a:r>
              <a:rPr lang="sr-Latn-BA" altLang="en-US" b="0">
                <a:latin typeface="Times New Roman" panose="02020603050405020304" charset="0"/>
                <a:cs typeface="Calibri" panose="020F0502020204030204" charset="0"/>
              </a:rPr>
              <a:t>definisano </a:t>
            </a:r>
            <a:r>
              <a:rPr lang="en-US" b="0">
                <a:latin typeface="Times New Roman" panose="02020603050405020304" charset="0"/>
                <a:cs typeface="Calibri" panose="020F0502020204030204" charset="0"/>
              </a:rPr>
              <a:t>sljedeće: „Svako ima pravo držati svoja uvjerenja bez miješanja sa strane. Svako ima pravo na slobodu </a:t>
            </a:r>
            <a:r>
              <a:rPr lang="sr-Latn-BA" altLang="en-US" b="0">
                <a:latin typeface="Times New Roman" panose="02020603050405020304" charset="0"/>
                <a:cs typeface="Calibri" panose="020F0502020204030204" charset="0"/>
              </a:rPr>
              <a:t>govora</a:t>
            </a:r>
            <a:r>
              <a:rPr lang="en-US" b="0">
                <a:latin typeface="Times New Roman" panose="02020603050405020304" charset="0"/>
                <a:cs typeface="Calibri" panose="020F0502020204030204" charset="0"/>
              </a:rPr>
              <a:t>; to pravo obuhvata slobodu traženja, primanja i širenja informacija i ideja svake vrste, usmenim, pismenim, štampanim ili umjetničkim putem ili bilo kojim sredstvom prema vlastitom izboru, nevezano za granice.“  3. Vršenje prava predviđenih u stavu 2. ovog člana nosi sa sobom posebne dužnosti i</a:t>
            </a:r>
            <a:endParaRPr lang="en-US" b="0">
              <a:latin typeface="Times New Roman" panose="02020603050405020304" charset="0"/>
              <a:cs typeface="Calibri" panose="020F0502020204030204" charset="0"/>
            </a:endParaRPr>
          </a:p>
          <a:p>
            <a:pPr indent="0" algn="just"/>
            <a:r>
              <a:rPr lang="en-US" b="0">
                <a:latin typeface="Times New Roman" panose="02020603050405020304" charset="0"/>
                <a:cs typeface="Calibri" panose="020F0502020204030204" charset="0"/>
              </a:rPr>
              <a:t>odgovornosti. Zbog toga se ono može podvrći određenim ograničenjima koja moraju biti</a:t>
            </a:r>
            <a:endParaRPr lang="en-US" b="0">
              <a:latin typeface="Times New Roman" panose="02020603050405020304" charset="0"/>
              <a:cs typeface="Calibri" panose="020F0502020204030204" charset="0"/>
            </a:endParaRPr>
          </a:p>
          <a:p>
            <a:pPr indent="0" algn="just"/>
            <a:r>
              <a:rPr lang="en-US" b="0">
                <a:latin typeface="Times New Roman" panose="02020603050405020304" charset="0"/>
                <a:cs typeface="Calibri" panose="020F0502020204030204" charset="0"/>
              </a:rPr>
              <a:t>utvrdena zakonom i biti neophodna:</a:t>
            </a:r>
            <a:endParaRPr lang="en-US" b="0">
              <a:latin typeface="Times New Roman" panose="02020603050405020304" charset="0"/>
              <a:cs typeface="Calibri" panose="020F0502020204030204" charset="0"/>
            </a:endParaRPr>
          </a:p>
          <a:p>
            <a:pPr indent="0" algn="just"/>
            <a:r>
              <a:rPr lang="en-US" b="0">
                <a:latin typeface="Times New Roman" panose="02020603050405020304" charset="0"/>
                <a:cs typeface="Calibri" panose="020F0502020204030204" charset="0"/>
              </a:rPr>
              <a:t>a) za poštovanje prava ili ugleda drugih lica;</a:t>
            </a:r>
            <a:endParaRPr lang="en-US" b="0">
              <a:latin typeface="Times New Roman" panose="02020603050405020304" charset="0"/>
              <a:cs typeface="Calibri" panose="020F0502020204030204" charset="0"/>
            </a:endParaRPr>
          </a:p>
          <a:p>
            <a:pPr indent="0" algn="just"/>
            <a:r>
              <a:rPr lang="en-US" b="0">
                <a:latin typeface="Times New Roman" panose="02020603050405020304" charset="0"/>
                <a:cs typeface="Calibri" panose="020F0502020204030204" charset="0"/>
              </a:rPr>
              <a:t>b) za zaštitu državne sigurnosti ili javnog reda, ili javnog zdravlja ili morala. </a:t>
            </a:r>
            <a:endParaRPr lang="en-US" b="0">
              <a:latin typeface="Times New Roman" panose="02020603050405020304" charset="0"/>
              <a:cs typeface="Calibri" panose="020F0502020204030204" charset="0"/>
            </a:endParaRPr>
          </a:p>
          <a:p>
            <a:pPr indent="0" algn="just"/>
            <a:r>
              <a:rPr lang="sr-Latn-BA" altLang="en-US" b="0">
                <a:solidFill>
                  <a:srgbClr val="FFFF00"/>
                </a:solidFill>
                <a:latin typeface="Times New Roman" panose="02020603050405020304" charset="0"/>
                <a:cs typeface="Calibri" panose="020F0502020204030204" charset="0"/>
              </a:rPr>
              <a:t>		</a:t>
            </a:r>
            <a:r>
              <a:rPr lang="en-US" sz="2200" b="0">
                <a:solidFill>
                  <a:srgbClr val="FFFF00"/>
                </a:solidFill>
                <a:latin typeface="Times New Roman" panose="02020603050405020304" charset="0"/>
                <a:cs typeface="Calibri" panose="020F0502020204030204" charset="0"/>
              </a:rPr>
              <a:t>Rezolucija UN-ovom Vijeća za ljudska prava o </a:t>
            </a:r>
            <a:r>
              <a:rPr lang="sr-Latn-BA" altLang="en-US" sz="2200" b="0">
                <a:solidFill>
                  <a:srgbClr val="FFFF00"/>
                </a:solidFill>
                <a:latin typeface="Times New Roman" panose="02020603050405020304" charset="0"/>
                <a:cs typeface="Calibri" panose="020F0502020204030204" charset="0"/>
              </a:rPr>
              <a:t>promociji</a:t>
            </a:r>
            <a:r>
              <a:rPr lang="en-US" sz="2200" b="0">
                <a:solidFill>
                  <a:srgbClr val="FFFF00"/>
                </a:solidFill>
                <a:latin typeface="Times New Roman" panose="02020603050405020304" charset="0"/>
                <a:cs typeface="Calibri" panose="020F0502020204030204" charset="0"/>
              </a:rPr>
              <a:t>, zaštiti i ostvarivanju ljudskih prava na internetu.</a:t>
            </a:r>
            <a:r>
              <a:rPr lang="en-US" sz="2200" b="0">
                <a:latin typeface="Times New Roman" panose="02020603050405020304" charset="0"/>
                <a:cs typeface="Calibri" panose="020F0502020204030204" charset="0"/>
              </a:rPr>
              <a:t> </a:t>
            </a:r>
            <a:endParaRPr lang="en-US" sz="2200" b="0">
              <a:latin typeface="Times New Roman" panose="02020603050405020304" charset="0"/>
              <a:cs typeface="Calibri" panose="020F0502020204030204" charset="0"/>
            </a:endParaRPr>
          </a:p>
          <a:p>
            <a:pPr indent="0" algn="just"/>
            <a:r>
              <a:rPr lang="en-US" b="0">
                <a:latin typeface="Times New Roman" panose="02020603050405020304" charset="0"/>
                <a:cs typeface="Calibri" panose="020F0502020204030204" charset="0"/>
              </a:rPr>
              <a:t>Vijeće za ljudska prava Ujedinjenih navoda usvojil</a:t>
            </a:r>
            <a:r>
              <a:rPr lang="sr-Latn-BA" altLang="en-US" b="0">
                <a:latin typeface="Times New Roman" panose="02020603050405020304" charset="0"/>
                <a:cs typeface="Calibri" panose="020F0502020204030204" charset="0"/>
              </a:rPr>
              <a:t>o </a:t>
            </a:r>
            <a:r>
              <a:rPr lang="en-US" b="0">
                <a:latin typeface="Times New Roman" panose="02020603050405020304" charset="0"/>
                <a:cs typeface="Calibri" panose="020F0502020204030204" charset="0"/>
              </a:rPr>
              <a:t>je sredinom 2012.godine Rezoluciju o </a:t>
            </a:r>
            <a:r>
              <a:rPr lang="sr-Latn-BA" altLang="en-US" b="0">
                <a:latin typeface="Times New Roman" panose="02020603050405020304" charset="0"/>
                <a:cs typeface="Calibri" panose="020F0502020204030204" charset="0"/>
              </a:rPr>
              <a:t>promociji</a:t>
            </a:r>
            <a:r>
              <a:rPr lang="en-US" b="0">
                <a:latin typeface="Times New Roman" panose="02020603050405020304" charset="0"/>
                <a:cs typeface="Calibri" panose="020F0502020204030204" charset="0"/>
              </a:rPr>
              <a:t>, zaštiti i ostvarivanju ljudskih prava na internetu, prema kojoj „Vijeće za ljudska prava, ... 1. Utvrđuje da ista prava koja ljudi imaju offline moraju biti zaštićena online, </a:t>
            </a:r>
            <a:r>
              <a:rPr lang="en-US" b="0" u="sng">
                <a:latin typeface="Times New Roman" panose="02020603050405020304" charset="0"/>
                <a:cs typeface="Calibri" panose="020F0502020204030204" charset="0"/>
              </a:rPr>
              <a:t>posebno sloboda </a:t>
            </a:r>
            <a:r>
              <a:rPr lang="sr-Latn-BA" altLang="en-US" b="0" u="sng">
                <a:latin typeface="Times New Roman" panose="02020603050405020304" charset="0"/>
                <a:cs typeface="Calibri" panose="020F0502020204030204" charset="0"/>
              </a:rPr>
              <a:t>govora </a:t>
            </a:r>
            <a:r>
              <a:rPr lang="en-US" b="0" u="sng">
                <a:latin typeface="Times New Roman" panose="02020603050405020304" charset="0"/>
                <a:cs typeface="Calibri" panose="020F0502020204030204" charset="0"/>
              </a:rPr>
              <a:t>koja je</a:t>
            </a:r>
            <a:r>
              <a:rPr lang="en-US" b="0">
                <a:latin typeface="Times New Roman" panose="02020603050405020304" charset="0"/>
                <a:cs typeface="Calibri" panose="020F0502020204030204" charset="0"/>
              </a:rPr>
              <a:t> primjenjiva bez obzira na granice i putem bilo kojeg izabranog medija u skladu sa članovima 19.Univerzalne deklaracije o ljudskim pravima i Međunarodnog pakta o građanskim i političkim pravima;...5. odlučuje  nastaviti razmatranja o </a:t>
            </a:r>
            <a:r>
              <a:rPr lang="sr-Latn-BA" altLang="en-US" b="0">
                <a:latin typeface="Times New Roman" panose="02020603050405020304" charset="0"/>
                <a:cs typeface="Calibri" panose="020F0502020204030204" charset="0"/>
              </a:rPr>
              <a:t>promociji</a:t>
            </a:r>
            <a:r>
              <a:rPr lang="en-US" b="0">
                <a:latin typeface="Times New Roman" panose="02020603050405020304" charset="0"/>
                <a:cs typeface="Calibri" panose="020F0502020204030204" charset="0"/>
              </a:rPr>
              <a:t>, zaštitu i ostvarivanju ljudskih prava uključujući pravo na slobodu </a:t>
            </a:r>
            <a:r>
              <a:rPr lang="sr-Latn-BA" altLang="en-US" b="0">
                <a:latin typeface="Times New Roman" panose="02020603050405020304" charset="0"/>
                <a:cs typeface="Calibri" panose="020F0502020204030204" charset="0"/>
              </a:rPr>
              <a:t>govora </a:t>
            </a:r>
            <a:r>
              <a:rPr lang="en-US" b="0">
                <a:latin typeface="Times New Roman" panose="02020603050405020304" charset="0"/>
                <a:cs typeface="Calibri" panose="020F0502020204030204" charset="0"/>
              </a:rPr>
              <a:t>na internetu i u drugi</a:t>
            </a:r>
            <a:r>
              <a:rPr lang="sr-Latn-BA" altLang="en-US" b="0">
                <a:latin typeface="Times New Roman" panose="02020603050405020304" charset="0"/>
                <a:cs typeface="Calibri" panose="020F0502020204030204" charset="0"/>
              </a:rPr>
              <a:t>m</a:t>
            </a:r>
            <a:r>
              <a:rPr lang="en-US" b="0">
                <a:latin typeface="Times New Roman" panose="02020603050405020304" charset="0"/>
                <a:cs typeface="Calibri" panose="020F0502020204030204" charset="0"/>
              </a:rPr>
              <a:t> tehnologijama, kao i o tome kako internet može biti važan alat za razvoj i ostvarivanje ljudskih prava, u skladu sa svojim programima rada.“</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27310</Words>
  <Application>WPS Presentation</Application>
  <PresentationFormat>On-screen Show (4:3)</PresentationFormat>
  <Paragraphs>298</Paragraphs>
  <Slides>29</Slides>
  <Notes>2</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29</vt:i4>
      </vt:variant>
    </vt:vector>
  </HeadingPairs>
  <TitlesOfParts>
    <vt:vector size="42" baseType="lpstr">
      <vt:lpstr>Arial</vt:lpstr>
      <vt:lpstr>SimSun</vt:lpstr>
      <vt:lpstr>Wingdings</vt:lpstr>
      <vt:lpstr>Wingdings 2</vt:lpstr>
      <vt:lpstr>Times New Roman</vt:lpstr>
      <vt:lpstr>Calibri</vt:lpstr>
      <vt:lpstr>Constantia</vt:lpstr>
      <vt:lpstr>Microsoft YaHei</vt:lpstr>
      <vt:lpstr/>
      <vt:lpstr>Arial Unicode MS</vt:lpstr>
      <vt:lpstr>TimesNewRomanPSMT</vt:lpstr>
      <vt:lpstr>Segoe Print</vt:lpstr>
      <vt:lpstr>Flow</vt:lpstr>
      <vt:lpstr> GOVOR MRŽNJE  Međunarodni pravni okvir za suzbijanje govora mržnje. Domaći zakonodavni okvir i usklađenost pravne regulative u BiH sa međunarodnim standardima</vt:lpstr>
      <vt:lpstr>                    Zagovaranje mržnje ili govor  mržnje na osnovu nacionanog porijekla, rase, vjere ili po bilo kojem drugom osnovu, od posebnog je značaja za svakodnevni život  građana Bosne i Hercegovine. Govor mržnje mož se ispoljiti na prouzrokov nestabilnosti u Bosni i Hercegovini, s toga je neophodno imati uhodan i efikasan mehanizam za borbu protiv ovog fenomena.Dostojanstvo i jednakost svakog pojedinca je fundamentalni aksiom međunarodnog sistema zaštite ljudskih prava,  Brojne međunarodne konvencije traže od država članica da zabrane govor mržnje kroz domaće zakonodavsto, a pogotovo je bitno povući granicu između slobode govora i izražavanja kroz koju sloodu često može doći do davanja šokantnih, uvrdljivih  i uznemiravajućih izjava po određene grupe ljude pa s toga se moraju sankcionisati sve izjave koje povređuju dostojanstvo i jednakost ljudskih bića.  </vt:lpstr>
      <vt:lpstr> </vt:lpstr>
      <vt:lpstr>			Ključne riječi:    -govor mržnje  -diskriminacija  -sloboda izražavanja  -predrasude  -rasna, nacionalna i vjerska mržnja  -krivična djela iz mržnje </vt:lpstr>
      <vt:lpstr> </vt:lpstr>
      <vt:lpstr>PowerPoint 演示文稿</vt:lpstr>
      <vt:lpstr> </vt:lpstr>
      <vt:lpstr>PowerPoint 演示文稿</vt:lpstr>
      <vt:lpstr> </vt:lpstr>
      <vt:lpstr> </vt:lpstr>
      <vt:lpstr> </vt:lpstr>
      <vt:lpstr> </vt:lpstr>
      <vt:lpstr> </vt:lpstr>
      <vt:lpstr>Preporuka CM/Rec (2011) 8 Komiteta ministara Vijeća Evrope državama članicama o zaštiti i promociji univerzalne prirode, integriteta i otvorenosti interneta.</vt:lpstr>
      <vt:lpstr>Preporuka CM/Rec (2011) 8 Komiteta ministara Vijeća Evrope državama članicama o zaštiti i promociji univerzalne prirode, integriteta i otvorenosti interneta.</vt:lpstr>
      <vt:lpstr>Odluka određuje usklađivanje propisa država članica u odnosu na krivična djela koja uključuju rasizam i ksenofobiju: „Rasističko i ksenofobno djelovanje mora predstavljati krivično djelo u svim državama članicama i mora biti kažnjeno djelotvornim, srazmjernim i odvračajućim kaznama.“ </vt:lpstr>
      <vt:lpstr> </vt:lpstr>
      <vt:lpstr> </vt:lpstr>
      <vt:lpstr> </vt:lpstr>
      <vt:lpstr> </vt:lpstr>
      <vt:lpstr> </vt:lpstr>
      <vt:lpstr> </vt:lpstr>
      <vt:lpstr> </vt:lpstr>
      <vt:lpstr> </vt:lpstr>
      <vt:lpstr>Ostali propisi vezani za govor mržnje </vt:lpstr>
      <vt:lpstr> </vt:lpstr>
      <vt:lpstr>        Član 3 - Huškanje  Novinari će u svakom trenutku biti svjesni opasnosti koja se javlja kada mediji govorom mržnje podstiču diskriminaciju i netoleranciju. Imajući u vidu takvu opasnost, novinari će dati sve od sebe kako ne bi huškali i/ili podsticali mržnju i/ili nejednakost na osnovu etničke pripadnosti, nacionalnosti, rase, religije, pola, seksualne orijentacije, fizičke onesposobljenosti ili mentalnog stanja. Novinari neće ni pod kakvim okolnostima podsticati krivična djela ili nasilje. </vt:lpstr>
      <vt:lpstr>Elektronski mediji u BiH (radio televizijske stanice) rade u skladu sa Zakonom o komunikacijama. Na osnovu istog Zakona osnovana je Regulatorna agencijaza komunikacije Bosne i Hercegovine (RAK), koja je pored ostalog, zadužena za kreiranje i promoviranje pravila u sektorima emitiranja i telekomunikacija. </vt:lpstr>
      <vt:lpstr>HVALA! </vt:lpstr>
    </vt:vector>
  </TitlesOfParts>
  <Company>HP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aid hanusic</dc:creator>
  <cp:lastModifiedBy>hanus</cp:lastModifiedBy>
  <cp:revision>32</cp:revision>
  <dcterms:created xsi:type="dcterms:W3CDTF">2020-11-26T19:12:00Z</dcterms:created>
  <dcterms:modified xsi:type="dcterms:W3CDTF">2020-12-03T07:55:41Z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1033-11.2.0.8343</vt:lpwstr>
  </property>
</Properties>
</file>