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71" r:id="rId6"/>
    <p:sldId id="300" r:id="rId7"/>
    <p:sldId id="284" r:id="rId8"/>
    <p:sldId id="279" r:id="rId9"/>
    <p:sldId id="281" r:id="rId10"/>
    <p:sldId id="285" r:id="rId11"/>
    <p:sldId id="286" r:id="rId12"/>
    <p:sldId id="287" r:id="rId13"/>
    <p:sldId id="280" r:id="rId14"/>
    <p:sldId id="292" r:id="rId15"/>
    <p:sldId id="288" r:id="rId16"/>
    <p:sldId id="289" r:id="rId17"/>
    <p:sldId id="290" r:id="rId18"/>
    <p:sldId id="257" r:id="rId19"/>
    <p:sldId id="291" r:id="rId20"/>
    <p:sldId id="275" r:id="rId21"/>
    <p:sldId id="276" r:id="rId22"/>
    <p:sldId id="282" r:id="rId23"/>
    <p:sldId id="283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300"/>
            <p14:sldId id="284"/>
            <p14:sldId id="279"/>
            <p14:sldId id="281"/>
            <p14:sldId id="285"/>
            <p14:sldId id="286"/>
            <p14:sldId id="287"/>
            <p14:sldId id="280"/>
            <p14:sldId id="292"/>
            <p14:sldId id="288"/>
            <p14:sldId id="289"/>
            <p14:sldId id="290"/>
            <p14:sldId id="257"/>
            <p14:sldId id="291"/>
            <p14:sldId id="275"/>
            <p14:sldId id="276"/>
          </p14:sldIdLst>
        </p14:section>
        <p14:section name="Learn More" id="{2CC34DB2-6590-42C0-AD4B-A04C6060184E}">
          <p14:sldIdLst>
            <p14:sldId id="282"/>
            <p14:sldId id="283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4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3"/>
            <a:ext cx="10515600" cy="2979051"/>
          </a:xfrm>
        </p:spPr>
        <p:txBody>
          <a:bodyPr anchor="ctr" anchorCtr="0">
            <a:normAutofit/>
          </a:bodyPr>
          <a:lstStyle/>
          <a:p>
            <a:r>
              <a:rPr lang="bs-Latn-B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Aarhuska konvencija i izazovi u primjeni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3551924"/>
            <a:ext cx="9582736" cy="1067700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bs-Latn-BA" sz="2400" dirty="0">
                <a:solidFill>
                  <a:schemeClr val="bg1"/>
                </a:solidFill>
                <a:latin typeface="+mj-lt"/>
              </a:rPr>
              <a:t>Predavač</a:t>
            </a:r>
          </a:p>
          <a:p>
            <a:pPr marL="0" indent="0" algn="r">
              <a:buNone/>
            </a:pPr>
            <a:r>
              <a:rPr lang="bs-Latn-BA" sz="2400" dirty="0">
                <a:solidFill>
                  <a:schemeClr val="bg1"/>
                </a:solidFill>
                <a:latin typeface="+mj-lt"/>
              </a:rPr>
              <a:t>Nina Kreševljaković, dipl.iur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atin typeface="Segoe UI Light" panose="020B0502040204020203" pitchFamily="34" charset="0"/>
                <a:cs typeface="Segoe UI Light" panose="020B0502040204020203" pitchFamily="34" charset="0"/>
              </a:rPr>
              <a:t>Učešće javnosti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/>
          </a:p>
        </p:txBody>
      </p:sp>
      <p:sp>
        <p:nvSpPr>
          <p:cNvPr id="17" name="Content Placeholder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20" name="Straight Connector 19" descr="Light grey line separating Morph text and images"/>
          <p:cNvCxnSpPr/>
          <p:nvPr/>
        </p:nvCxnSpPr>
        <p:spPr>
          <a:xfrm>
            <a:off x="6847281" y="145549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1FE30B1-8022-467B-BF25-967B81843E54}"/>
              </a:ext>
            </a:extLst>
          </p:cNvPr>
          <p:cNvSpPr txBox="1"/>
          <p:nvPr/>
        </p:nvSpPr>
        <p:spPr>
          <a:xfrm>
            <a:off x="493915" y="1654662"/>
            <a:ext cx="609452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effectLst/>
                <a:latin typeface="Constantia" panose="02030602050306030303" pitchFamily="18" charset="0"/>
              </a:rPr>
              <a:t>Sudjelovanje</a:t>
            </a:r>
            <a:r>
              <a:rPr lang="en-US" sz="2800" b="1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1" i="0" dirty="0" err="1">
                <a:effectLst/>
                <a:latin typeface="Constantia" panose="02030602050306030303" pitchFamily="18" charset="0"/>
              </a:rPr>
              <a:t>javnosti</a:t>
            </a:r>
            <a:r>
              <a:rPr lang="en-US" sz="2800" b="1" i="0" dirty="0">
                <a:effectLst/>
                <a:latin typeface="Constantia" panose="02030602050306030303" pitchFamily="18" charset="0"/>
              </a:rPr>
              <a:t> u </a:t>
            </a:r>
            <a:r>
              <a:rPr lang="en-US" sz="2800" b="1" i="0" dirty="0" err="1">
                <a:effectLst/>
                <a:latin typeface="Constantia" panose="02030602050306030303" pitchFamily="18" charset="0"/>
              </a:rPr>
              <a:t>odlučivanju</a:t>
            </a:r>
            <a:r>
              <a:rPr lang="en-US" sz="2800" b="1" i="0" dirty="0">
                <a:effectLst/>
                <a:latin typeface="Constantia" panose="02030602050306030303" pitchFamily="18" charset="0"/>
              </a:rPr>
              <a:t> u </a:t>
            </a:r>
            <a:r>
              <a:rPr lang="en-US" sz="2800" b="1" i="0" dirty="0" err="1">
                <a:effectLst/>
                <a:latin typeface="Constantia" panose="02030602050306030303" pitchFamily="18" charset="0"/>
              </a:rPr>
              <a:t>pitanjima</a:t>
            </a:r>
            <a:r>
              <a:rPr lang="en-US" sz="2800" b="1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1" i="0" dirty="0" err="1">
                <a:effectLst/>
                <a:latin typeface="Constantia" panose="02030602050306030303" pitchFamily="18" charset="0"/>
              </a:rPr>
              <a:t>okoliša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 -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tijela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vlasti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trebaju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stvoriti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u</a:t>
            </a:r>
            <a:r>
              <a:rPr lang="bs-Latn-BA" sz="2800" b="0" i="0" dirty="0">
                <a:effectLst/>
                <a:latin typeface="Constantia" panose="02030602050306030303" pitchFamily="18" charset="0"/>
              </a:rPr>
              <a:t>slove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kako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bi se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omogućilo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zainteresiranoj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javnosti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i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nevladinim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organizacijama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da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komentiraju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prijedloge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mjera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,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propisa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,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politika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,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planova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,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programa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i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projekata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, a</a:t>
            </a:r>
            <a:r>
              <a:rPr lang="bs-Latn-BA" sz="2800" b="0" i="0" dirty="0">
                <a:effectLst/>
                <a:latin typeface="Constantia" panose="02030602050306030303" pitchFamily="18" charset="0"/>
              </a:rPr>
              <a:t> koje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utječu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na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800" b="0" i="0" dirty="0" err="1">
                <a:effectLst/>
                <a:latin typeface="Constantia" panose="02030602050306030303" pitchFamily="18" charset="0"/>
              </a:rPr>
              <a:t>okoliš</a:t>
            </a:r>
            <a:r>
              <a:rPr lang="en-US" sz="2800" b="0" i="0" dirty="0">
                <a:effectLst/>
                <a:latin typeface="Constantia" panose="02030602050306030303" pitchFamily="18" charset="0"/>
              </a:rPr>
              <a:t>. </a:t>
            </a:r>
            <a:endParaRPr lang="bs-Latn-BA" sz="2800" b="0" i="0" dirty="0">
              <a:effectLst/>
              <a:latin typeface="Constantia" panose="02030602050306030303" pitchFamily="18" charset="0"/>
            </a:endParaRPr>
          </a:p>
          <a:p>
            <a:pPr algn="just"/>
            <a:endParaRPr lang="bs-Latn-BA" dirty="0">
              <a:latin typeface="Constantia" panose="02030602050306030303" pitchFamily="18" charset="0"/>
            </a:endParaRPr>
          </a:p>
          <a:p>
            <a:pPr algn="just"/>
            <a:endParaRPr lang="bs-Latn-BA" dirty="0">
              <a:latin typeface="Constantia" panose="02030602050306030303" pitchFamily="18" charset="0"/>
            </a:endParaRPr>
          </a:p>
        </p:txBody>
      </p:sp>
      <p:pic>
        <p:nvPicPr>
          <p:cNvPr id="4098" name="Picture 2" descr="Public Participation in Environmental Governance - YouTube">
            <a:extLst>
              <a:ext uri="{FF2B5EF4-FFF2-40B4-BE49-F238E27FC236}">
                <a16:creationId xmlns:a16="http://schemas.microsoft.com/office/drawing/2014/main" id="{B31131B7-060A-4C50-8F71-688A9B62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28" y="2087363"/>
            <a:ext cx="4572000" cy="3429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F3F-1FFE-4C3C-8D25-C8A5E3743F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5115580" cy="397764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Čla</a:t>
            </a:r>
            <a:r>
              <a:rPr lang="bs-Latn-BA" sz="2400" dirty="0">
                <a:solidFill>
                  <a:schemeClr val="tx1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6.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Konvencije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primjenjuje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se s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obzirom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odlučivanje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određenim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projektima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djelatnostima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endParaRPr lang="bs-Latn-BA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On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uspostavlja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određene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sudjelovanje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odlukama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o tome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treba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li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dopustiti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određene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vrste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djelatnosti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endParaRPr lang="bs-Latn-BA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A74A04F2-6B88-4C01-8A45-A3B8AEAC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76" y="1271778"/>
            <a:ext cx="5886450" cy="4305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0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43565-0C08-4D7B-BF2E-C6C92C9232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10661904" cy="5133868"/>
          </a:xfrm>
        </p:spPr>
        <p:txBody>
          <a:bodyPr>
            <a:normAutofit/>
          </a:bodyPr>
          <a:lstStyle/>
          <a:p>
            <a:pPr algn="just"/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sudjelovanja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iz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čla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6. 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Aarhuske konvencije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uključuj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• 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adekvatno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blagovremeno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djelotvorno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obavještavanje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zainteresirane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;</a:t>
            </a:r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•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razumne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vremenske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rokove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sudjelovanje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uključujući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odredbu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sudjelovanje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u ran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oj fazi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kad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sve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mogućnosti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otvorene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; </a:t>
            </a:r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•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pravo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zainteresirane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da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besplatno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ispita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sve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važne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odlučivanje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•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pravo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dijelova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da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iznesu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primjedbe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smatraju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važnima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; </a:t>
            </a:r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•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odgovarajuću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donosi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odluku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da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uzme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u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obzir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ishod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sudjelovanja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; </a:t>
            </a:r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•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neposredno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obavješ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tavanja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o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odluci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uz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stavljanje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raspolaganje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teksta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odluke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zajedno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s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razlozima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kojima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odluka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temelji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236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9006-CCBD-4A6B-9ED2-DE1E365CC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5816916" cy="4547942"/>
          </a:xfrm>
        </p:spPr>
        <p:txBody>
          <a:bodyPr>
            <a:normAutofit/>
          </a:bodyPr>
          <a:lstStyle/>
          <a:p>
            <a:pPr algn="just"/>
            <a:endParaRPr lang="bs-Latn-BA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Čla</a:t>
            </a:r>
            <a:r>
              <a:rPr lang="bs-Latn-BA" sz="2400" dirty="0">
                <a:solidFill>
                  <a:schemeClr val="tx1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7. </a:t>
            </a:r>
            <a:r>
              <a:rPr lang="bs-Latn-BA" sz="2400" dirty="0">
                <a:solidFill>
                  <a:schemeClr val="tx1"/>
                </a:solidFill>
                <a:latin typeface="Constantia" panose="02030602050306030303" pitchFamily="18" charset="0"/>
              </a:rPr>
              <a:t>Aarhuske konvencije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primjenjuje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se s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obzirom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odlučivanje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o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programima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planovima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politikama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endParaRPr lang="bs-Latn-BA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06F7F9D-A83D-451E-9132-ECB89C79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6" y="2066925"/>
            <a:ext cx="5185028" cy="313372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729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150F-E620-4E29-9B89-50A63F4E84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5825793" cy="397764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Čla</a:t>
            </a:r>
            <a:r>
              <a:rPr lang="bs-Latn-BA" sz="2400" dirty="0">
                <a:solidFill>
                  <a:schemeClr val="tx1"/>
                </a:solidFill>
                <a:latin typeface="Constantia" panose="02030602050306030303" pitchFamily="18" charset="0"/>
              </a:rPr>
              <a:t>n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8.</a:t>
            </a:r>
            <a:r>
              <a:rPr lang="bs-Latn-BA" sz="2400" dirty="0">
                <a:solidFill>
                  <a:schemeClr val="tx1"/>
                </a:solidFill>
                <a:latin typeface="Constantia" panose="02030602050306030303" pitchFamily="18" charset="0"/>
              </a:rPr>
              <a:t> Aarhuske konvencije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primjenjuje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sudjelovanje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dok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izrađuju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provedbene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propise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ostala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općeprimjenjiva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pravnoobvezujuća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pravila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bi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mogla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imati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značajan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utjecaj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okoliš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8CE44BF2-5120-44C9-BD9D-30969B4DA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435608"/>
            <a:ext cx="4519524" cy="456048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6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bs-Latn-BA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Pristup pravdi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E89F89-7ECB-450E-B528-9CC80572FC04}"/>
              </a:ext>
            </a:extLst>
          </p:cNvPr>
          <p:cNvSpPr txBox="1"/>
          <p:nvPr/>
        </p:nvSpPr>
        <p:spPr>
          <a:xfrm>
            <a:off x="521207" y="1859806"/>
            <a:ext cx="59462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Trećem </a:t>
            </a:r>
            <a:r>
              <a:rPr lang="en-US" dirty="0" err="1"/>
              <a:t>stupu</a:t>
            </a:r>
            <a:r>
              <a:rPr lang="en-US" dirty="0"/>
              <a:t> </a:t>
            </a:r>
            <a:r>
              <a:rPr lang="en-US" dirty="0" err="1"/>
              <a:t>Konvencije</a:t>
            </a:r>
            <a:r>
              <a:rPr lang="en-US" dirty="0"/>
              <a:t>, </a:t>
            </a:r>
            <a:r>
              <a:rPr lang="en-US" dirty="0" err="1"/>
              <a:t>sadržanom</a:t>
            </a:r>
            <a:r>
              <a:rPr lang="en-US" dirty="0"/>
              <a:t> u č</a:t>
            </a:r>
            <a:r>
              <a:rPr lang="bs-Latn-BA" dirty="0"/>
              <a:t>lanu</a:t>
            </a:r>
            <a:r>
              <a:rPr lang="en-US" dirty="0"/>
              <a:t> 9., </a:t>
            </a:r>
            <a:r>
              <a:rPr lang="en-US" dirty="0" err="1"/>
              <a:t>cilj</a:t>
            </a:r>
            <a:r>
              <a:rPr lang="en-US" dirty="0"/>
              <a:t> je </a:t>
            </a:r>
            <a:r>
              <a:rPr lang="en-US" dirty="0" err="1"/>
              <a:t>pružiti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pravosuđu</a:t>
            </a:r>
            <a:r>
              <a:rPr lang="en-US" dirty="0"/>
              <a:t> u </a:t>
            </a:r>
            <a:r>
              <a:rPr lang="en-US" dirty="0" err="1"/>
              <a:t>trima</a:t>
            </a:r>
            <a:r>
              <a:rPr lang="en-US" dirty="0"/>
              <a:t> </a:t>
            </a:r>
            <a:r>
              <a:rPr lang="en-US" dirty="0" err="1"/>
              <a:t>kontekstima</a:t>
            </a:r>
            <a:r>
              <a:rPr lang="en-US" dirty="0"/>
              <a:t>: </a:t>
            </a:r>
            <a:endParaRPr lang="bs-Latn-BA" dirty="0"/>
          </a:p>
          <a:p>
            <a:pPr algn="just"/>
            <a:endParaRPr lang="bs-Latn-BA" dirty="0"/>
          </a:p>
          <a:p>
            <a:pPr algn="just"/>
            <a:r>
              <a:rPr lang="en-US" dirty="0"/>
              <a:t>•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ocjene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zahtjev</a:t>
            </a:r>
            <a:r>
              <a:rPr lang="en-US" dirty="0"/>
              <a:t> za </a:t>
            </a:r>
            <a:r>
              <a:rPr lang="en-US" dirty="0" err="1"/>
              <a:t>informacijom</a:t>
            </a:r>
            <a:r>
              <a:rPr lang="en-US" dirty="0"/>
              <a:t>; </a:t>
            </a:r>
            <a:endParaRPr lang="bs-Latn-BA" dirty="0"/>
          </a:p>
          <a:p>
            <a:pPr algn="just"/>
            <a:endParaRPr lang="bs-Latn-BA" dirty="0"/>
          </a:p>
          <a:p>
            <a:pPr algn="just"/>
            <a:r>
              <a:rPr lang="en-US" dirty="0"/>
              <a:t>• </a:t>
            </a:r>
            <a:r>
              <a:rPr lang="en-US" dirty="0" err="1"/>
              <a:t>postupak</a:t>
            </a:r>
            <a:r>
              <a:rPr lang="en-US" dirty="0"/>
              <a:t> </a:t>
            </a:r>
            <a:r>
              <a:rPr lang="en-US" dirty="0" err="1"/>
              <a:t>ocjene</a:t>
            </a:r>
            <a:r>
              <a:rPr lang="en-US" dirty="0"/>
              <a:t> s </a:t>
            </a:r>
            <a:r>
              <a:rPr lang="en-US" dirty="0" err="1"/>
              <a:t>obzirom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(</a:t>
            </a:r>
            <a:r>
              <a:rPr lang="en-US" dirty="0" err="1"/>
              <a:t>projektne</a:t>
            </a:r>
            <a:r>
              <a:rPr lang="en-US" dirty="0"/>
              <a:t>)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podliježu</a:t>
            </a:r>
            <a:r>
              <a:rPr lang="en-US" dirty="0"/>
              <a:t> </a:t>
            </a:r>
            <a:r>
              <a:rPr lang="en-US" dirty="0" err="1"/>
              <a:t>obvezama</a:t>
            </a:r>
            <a:r>
              <a:rPr lang="en-US" dirty="0"/>
              <a:t> za </a:t>
            </a:r>
            <a:r>
              <a:rPr lang="en-US" dirty="0" err="1"/>
              <a:t>sudjelovanje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; </a:t>
            </a:r>
            <a:endParaRPr lang="bs-Latn-BA" dirty="0"/>
          </a:p>
          <a:p>
            <a:pPr algn="just"/>
            <a:endParaRPr lang="bs-Latn-BA" dirty="0"/>
          </a:p>
          <a:p>
            <a:pPr algn="just"/>
            <a:r>
              <a:rPr lang="en-US" dirty="0"/>
              <a:t>• </a:t>
            </a:r>
            <a:r>
              <a:rPr lang="en-US" dirty="0" err="1"/>
              <a:t>osporavanje</a:t>
            </a:r>
            <a:r>
              <a:rPr lang="en-US" dirty="0"/>
              <a:t> </a:t>
            </a:r>
            <a:r>
              <a:rPr lang="en-US" dirty="0" err="1"/>
              <a:t>kršenja</a:t>
            </a:r>
            <a:r>
              <a:rPr lang="en-US" dirty="0"/>
              <a:t> </a:t>
            </a:r>
            <a:r>
              <a:rPr lang="en-US" dirty="0" err="1"/>
              <a:t>odredaba</a:t>
            </a:r>
            <a:r>
              <a:rPr lang="en-US" dirty="0"/>
              <a:t> </a:t>
            </a:r>
            <a:r>
              <a:rPr lang="en-US" dirty="0" err="1"/>
              <a:t>okolišnog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općenito</a:t>
            </a:r>
            <a:r>
              <a:rPr lang="en-US" dirty="0"/>
              <a:t>. </a:t>
            </a:r>
            <a:endParaRPr lang="bs-Latn-BA" dirty="0"/>
          </a:p>
          <a:p>
            <a:pPr algn="just"/>
            <a:endParaRPr lang="bs-Latn-BA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1A86B65F-C926-4A4A-9563-6833BBF8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59806"/>
            <a:ext cx="5018698" cy="37671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CD31-0FD4-4945-ADA7-8E22504777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5737018" cy="4468042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Što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tiče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postupaka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ocjene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s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obzirom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osoba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smatra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njegov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njezin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nije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odgovoreno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odgovarajući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način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treba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imati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pristup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postupku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ocjene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pred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sudom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nekim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drugim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neovisnim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nepristranim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zakonski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utemeljenim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tijelom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endParaRPr lang="bs-Latn-BA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6146" name="Picture 2" descr="Four Ways You Can Support Environmental Justice - Shepherd Express">
            <a:extLst>
              <a:ext uri="{FF2B5EF4-FFF2-40B4-BE49-F238E27FC236}">
                <a16:creationId xmlns:a16="http://schemas.microsoft.com/office/drawing/2014/main" id="{48539192-EBA3-4E2D-A693-77B3D663B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04" y="1610915"/>
            <a:ext cx="5296301" cy="379928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2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1D752D73-29F0-4BD9-B582-518AD98FD5DA}"/>
              </a:ext>
            </a:extLst>
          </p:cNvPr>
          <p:cNvSpPr txBox="1"/>
          <p:nvPr/>
        </p:nvSpPr>
        <p:spPr>
          <a:xfrm>
            <a:off x="881478" y="1346597"/>
            <a:ext cx="374767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s-Latn-BA" sz="2000" dirty="0"/>
          </a:p>
          <a:p>
            <a:pPr algn="just"/>
            <a:endParaRPr lang="bs-Latn-BA" sz="2000" dirty="0"/>
          </a:p>
          <a:p>
            <a:pPr algn="just"/>
            <a:endParaRPr lang="bs-Latn-BA" sz="2000" dirty="0"/>
          </a:p>
          <a:p>
            <a:pPr algn="just"/>
            <a:endParaRPr lang="bs-Latn-BA" sz="2000" dirty="0"/>
          </a:p>
          <a:p>
            <a:pPr algn="just"/>
            <a:r>
              <a:rPr lang="en-US" sz="2000" dirty="0"/>
              <a:t>Konvencija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pravo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postupku</a:t>
            </a:r>
            <a:r>
              <a:rPr lang="en-US" sz="2000" dirty="0"/>
              <a:t> </a:t>
            </a:r>
            <a:r>
              <a:rPr lang="en-US" sz="2000" dirty="0" err="1"/>
              <a:t>ocjene</a:t>
            </a:r>
            <a:r>
              <a:rPr lang="en-US" sz="2000" dirty="0"/>
              <a:t> pred </a:t>
            </a:r>
            <a:r>
              <a:rPr lang="en-US" sz="2000" dirty="0" err="1"/>
              <a:t>sudom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nekim</a:t>
            </a:r>
            <a:r>
              <a:rPr lang="en-US" sz="2000" dirty="0"/>
              <a:t> </a:t>
            </a:r>
            <a:r>
              <a:rPr lang="en-US" sz="2000" dirty="0" err="1"/>
              <a:t>drugim</a:t>
            </a:r>
            <a:r>
              <a:rPr lang="en-US" sz="2000" dirty="0"/>
              <a:t> </a:t>
            </a:r>
            <a:r>
              <a:rPr lang="en-US" sz="2000" dirty="0" err="1"/>
              <a:t>zakonski</a:t>
            </a:r>
            <a:r>
              <a:rPr lang="en-US" sz="2000" dirty="0"/>
              <a:t> </a:t>
            </a:r>
            <a:r>
              <a:rPr lang="en-US" sz="2000" dirty="0" err="1"/>
              <a:t>utemeljenim</a:t>
            </a:r>
            <a:r>
              <a:rPr lang="en-US" sz="2000" dirty="0"/>
              <a:t> </a:t>
            </a:r>
            <a:r>
              <a:rPr lang="en-US" sz="2000" dirty="0" err="1"/>
              <a:t>neovisnim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nepristranim</a:t>
            </a:r>
            <a:r>
              <a:rPr lang="en-US" sz="2000" dirty="0"/>
              <a:t> </a:t>
            </a:r>
            <a:r>
              <a:rPr lang="en-US" sz="2000" dirty="0" err="1"/>
              <a:t>tijelom</a:t>
            </a:r>
            <a:r>
              <a:rPr lang="en-US" sz="2000" dirty="0"/>
              <a:t> </a:t>
            </a:r>
            <a:r>
              <a:rPr lang="en-US" sz="2000" dirty="0" err="1"/>
              <a:t>vezanim</a:t>
            </a:r>
            <a:r>
              <a:rPr lang="en-US" sz="2000" dirty="0"/>
              <a:t> za </a:t>
            </a:r>
            <a:r>
              <a:rPr lang="en-US" sz="2000" dirty="0" err="1"/>
              <a:t>odlučivanje</a:t>
            </a:r>
            <a:r>
              <a:rPr lang="en-US" sz="2000" dirty="0"/>
              <a:t> o </a:t>
            </a:r>
            <a:r>
              <a:rPr lang="en-US" sz="2000" dirty="0" err="1"/>
              <a:t>projektima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djelatnostima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član</a:t>
            </a:r>
            <a:r>
              <a:rPr lang="bs-Latn-BA" sz="2000" dirty="0"/>
              <a:t>a</a:t>
            </a:r>
            <a:r>
              <a:rPr lang="en-US" sz="2000" dirty="0"/>
              <a:t> 6. </a:t>
            </a:r>
            <a:r>
              <a:rPr lang="bs-Latn-BA" sz="2000" dirty="0"/>
              <a:t>Aarhuske konvencije.</a:t>
            </a:r>
          </a:p>
          <a:p>
            <a:pPr algn="just"/>
            <a:endParaRPr lang="bs-Latn-BA" sz="1400" dirty="0"/>
          </a:p>
        </p:txBody>
      </p:sp>
      <p:pic>
        <p:nvPicPr>
          <p:cNvPr id="7170" name="Picture 2" descr="Environmental Justice - Center for Environmental Justice and Sustainability  - Seattle University">
            <a:extLst>
              <a:ext uri="{FF2B5EF4-FFF2-40B4-BE49-F238E27FC236}">
                <a16:creationId xmlns:a16="http://schemas.microsoft.com/office/drawing/2014/main" id="{DEA815A9-5D68-4B5C-978C-E3449A32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477215"/>
            <a:ext cx="6915150" cy="43711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DA70876-7763-4261-9B0E-74390831E906}"/>
              </a:ext>
            </a:extLst>
          </p:cNvPr>
          <p:cNvSpPr txBox="1"/>
          <p:nvPr/>
        </p:nvSpPr>
        <p:spPr>
          <a:xfrm>
            <a:off x="623655" y="1300514"/>
            <a:ext cx="5119919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bs-Latn-BA" sz="2400" dirty="0"/>
          </a:p>
          <a:p>
            <a:pPr algn="just"/>
            <a:endParaRPr lang="bs-Latn-BA" sz="2400" dirty="0"/>
          </a:p>
          <a:p>
            <a:pPr algn="just"/>
            <a:r>
              <a:rPr lang="en-US" sz="2400" dirty="0"/>
              <a:t>Na </a:t>
            </a:r>
            <a:r>
              <a:rPr lang="en-US" sz="2400" dirty="0" err="1"/>
              <a:t>koncu</a:t>
            </a:r>
            <a:r>
              <a:rPr lang="en-US" sz="2400" dirty="0"/>
              <a:t>, Konvencija </a:t>
            </a:r>
            <a:r>
              <a:rPr lang="en-US" sz="2400" dirty="0" err="1"/>
              <a:t>obvezuje</a:t>
            </a:r>
            <a:r>
              <a:rPr lang="en-US" sz="2400" dirty="0"/>
              <a:t> </a:t>
            </a:r>
            <a:r>
              <a:rPr lang="en-US" sz="2400" dirty="0" err="1"/>
              <a:t>stranke</a:t>
            </a:r>
            <a:r>
              <a:rPr lang="en-US" sz="2400" dirty="0"/>
              <a:t> da </a:t>
            </a:r>
            <a:r>
              <a:rPr lang="en-US" sz="2400" dirty="0" err="1"/>
              <a:t>osiguraju</a:t>
            </a:r>
            <a:r>
              <a:rPr lang="en-US" sz="2400" dirty="0"/>
              <a:t> </a:t>
            </a:r>
            <a:r>
              <a:rPr lang="en-US" sz="2400" dirty="0" err="1"/>
              <a:t>pristup</a:t>
            </a:r>
            <a:r>
              <a:rPr lang="en-US" sz="2400" dirty="0"/>
              <a:t> </a:t>
            </a:r>
            <a:r>
              <a:rPr lang="en-US" sz="2400" dirty="0" err="1"/>
              <a:t>upravnim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sud</a:t>
            </a:r>
            <a:r>
              <a:rPr lang="bs-Latn-BA" sz="2400" dirty="0"/>
              <a:t>skim</a:t>
            </a:r>
            <a:r>
              <a:rPr lang="en-US" sz="2400" dirty="0"/>
              <a:t> </a:t>
            </a:r>
            <a:r>
              <a:rPr lang="en-US" sz="2400" dirty="0" err="1"/>
              <a:t>postupcima</a:t>
            </a:r>
            <a:r>
              <a:rPr lang="en-US" sz="2400" dirty="0"/>
              <a:t> </a:t>
            </a:r>
            <a:r>
              <a:rPr lang="en-US" sz="2400" dirty="0" err="1"/>
              <a:t>kojima</a:t>
            </a:r>
            <a:r>
              <a:rPr lang="en-US" sz="2400" dirty="0"/>
              <a:t> se </a:t>
            </a:r>
            <a:r>
              <a:rPr lang="en-US" sz="2400" dirty="0" err="1"/>
              <a:t>osporavaju</a:t>
            </a:r>
            <a:r>
              <a:rPr lang="en-US" sz="2400" dirty="0"/>
              <a:t> </a:t>
            </a:r>
            <a:r>
              <a:rPr lang="en-US" sz="2400" dirty="0" err="1"/>
              <a:t>činjenja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nečinjenja</a:t>
            </a:r>
            <a:r>
              <a:rPr lang="en-US" sz="2400" dirty="0"/>
              <a:t> </a:t>
            </a:r>
            <a:r>
              <a:rPr lang="en-US" sz="2400" dirty="0" err="1"/>
              <a:t>privatnih</a:t>
            </a:r>
            <a:r>
              <a:rPr lang="en-US" sz="2400" dirty="0"/>
              <a:t> </a:t>
            </a:r>
            <a:r>
              <a:rPr lang="en-US" sz="2400" dirty="0" err="1"/>
              <a:t>osoba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tijela</a:t>
            </a:r>
            <a:r>
              <a:rPr lang="en-US" sz="2400" dirty="0"/>
              <a:t> </a:t>
            </a:r>
            <a:r>
              <a:rPr lang="en-US" sz="2400" dirty="0" err="1"/>
              <a:t>vlasti</a:t>
            </a:r>
            <a:r>
              <a:rPr lang="en-US" sz="2400" dirty="0"/>
              <a:t> koji </a:t>
            </a:r>
            <a:r>
              <a:rPr lang="en-US" sz="2400" dirty="0" err="1"/>
              <a:t>su</a:t>
            </a:r>
            <a:r>
              <a:rPr lang="en-US" sz="2400" dirty="0"/>
              <a:t> u </a:t>
            </a:r>
            <a:r>
              <a:rPr lang="en-US" sz="2400" dirty="0" err="1"/>
              <a:t>suprotnosti</a:t>
            </a:r>
            <a:r>
              <a:rPr lang="en-US" sz="2400" dirty="0"/>
              <a:t> s </a:t>
            </a:r>
            <a:r>
              <a:rPr lang="en-US" sz="2400" dirty="0" err="1"/>
              <a:t>odredbama</a:t>
            </a:r>
            <a:r>
              <a:rPr lang="en-US" sz="2400" dirty="0"/>
              <a:t> </a:t>
            </a:r>
            <a:r>
              <a:rPr lang="en-US" sz="2400" dirty="0" err="1"/>
              <a:t>zakonodavstva</a:t>
            </a:r>
            <a:r>
              <a:rPr lang="en-US" sz="2400" dirty="0"/>
              <a:t>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odnose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okoliš</a:t>
            </a:r>
            <a:r>
              <a:rPr lang="en-US" sz="2400" dirty="0"/>
              <a:t>. </a:t>
            </a:r>
            <a:endParaRPr lang="bs-Latn-BA" sz="2400" dirty="0"/>
          </a:p>
          <a:p>
            <a:pPr algn="just"/>
            <a:endParaRPr lang="bs-Latn-BA" dirty="0"/>
          </a:p>
        </p:txBody>
      </p:sp>
      <p:pic>
        <p:nvPicPr>
          <p:cNvPr id="8194" name="Picture 2" descr="Environmental-Justice | Grand Rapids Institute for Information Democracy">
            <a:extLst>
              <a:ext uri="{FF2B5EF4-FFF2-40B4-BE49-F238E27FC236}">
                <a16:creationId xmlns:a16="http://schemas.microsoft.com/office/drawing/2014/main" id="{475F52AD-4A84-4581-AC38-06E32E2A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934" y="1205264"/>
            <a:ext cx="5338411" cy="53384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E9BA7-41B7-4FC0-A880-2752FD43EFED}"/>
              </a:ext>
            </a:extLst>
          </p:cNvPr>
          <p:cNvSpPr txBox="1"/>
          <p:nvPr/>
        </p:nvSpPr>
        <p:spPr>
          <a:xfrm>
            <a:off x="410315" y="2760895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 err="1"/>
              <a:t>Postupci</a:t>
            </a:r>
            <a:r>
              <a:rPr lang="en-US" sz="3600" dirty="0"/>
              <a:t> u </a:t>
            </a:r>
            <a:r>
              <a:rPr lang="en-US" sz="3600" dirty="0" err="1"/>
              <a:t>svakom</a:t>
            </a:r>
            <a:r>
              <a:rPr lang="en-US" sz="3600" dirty="0"/>
              <a:t> od </a:t>
            </a:r>
            <a:r>
              <a:rPr lang="en-US" sz="3600" dirty="0" err="1"/>
              <a:t>ovih</a:t>
            </a:r>
            <a:r>
              <a:rPr lang="en-US" sz="3600" dirty="0"/>
              <a:t> </a:t>
            </a:r>
            <a:r>
              <a:rPr lang="en-US" sz="3600" dirty="0" err="1"/>
              <a:t>triju</a:t>
            </a:r>
            <a:r>
              <a:rPr lang="en-US" sz="3600" dirty="0"/>
              <a:t> </a:t>
            </a:r>
            <a:r>
              <a:rPr lang="en-US" sz="3600" dirty="0" err="1"/>
              <a:t>konteksta</a:t>
            </a:r>
            <a:r>
              <a:rPr lang="en-US" sz="3600" dirty="0"/>
              <a:t> </a:t>
            </a:r>
            <a:r>
              <a:rPr lang="en-US" sz="3600" dirty="0" err="1"/>
              <a:t>trebaju</a:t>
            </a:r>
            <a:r>
              <a:rPr lang="en-US" sz="3600" dirty="0"/>
              <a:t> </a:t>
            </a:r>
            <a:r>
              <a:rPr lang="en-US" sz="3600" dirty="0" err="1"/>
              <a:t>osigurati</a:t>
            </a:r>
            <a:r>
              <a:rPr lang="en-US" sz="3600" dirty="0"/>
              <a:t> </a:t>
            </a:r>
            <a:r>
              <a:rPr lang="en-US" sz="3600" dirty="0" err="1"/>
              <a:t>odgovarajuće</a:t>
            </a:r>
            <a:r>
              <a:rPr lang="en-US" sz="3600" dirty="0"/>
              <a:t> </a:t>
            </a:r>
            <a:r>
              <a:rPr lang="en-US" sz="3600" dirty="0" err="1"/>
              <a:t>i</a:t>
            </a:r>
            <a:r>
              <a:rPr lang="en-US" sz="3600" dirty="0"/>
              <a:t> </a:t>
            </a:r>
            <a:r>
              <a:rPr lang="en-US" sz="3600" dirty="0" err="1"/>
              <a:t>djelotvorne</a:t>
            </a:r>
            <a:r>
              <a:rPr lang="en-US" sz="3600" dirty="0"/>
              <a:t> </a:t>
            </a:r>
            <a:r>
              <a:rPr lang="en-US" sz="3600" dirty="0" err="1"/>
              <a:t>pravne</a:t>
            </a:r>
            <a:r>
              <a:rPr lang="en-US" sz="3600" dirty="0"/>
              <a:t> </a:t>
            </a:r>
            <a:r>
              <a:rPr lang="en-US" sz="3600" dirty="0" err="1"/>
              <a:t>lijekove</a:t>
            </a:r>
            <a:r>
              <a:rPr lang="bs-Latn-BA" sz="3600" dirty="0"/>
              <a:t>.</a:t>
            </a:r>
            <a:endParaRPr lang="en-US" sz="3600" dirty="0"/>
          </a:p>
        </p:txBody>
      </p:sp>
      <p:pic>
        <p:nvPicPr>
          <p:cNvPr id="9218" name="Picture 2" descr="100+ Best Environmental Justice Principles images | environmental justice,  imagery, principles">
            <a:extLst>
              <a:ext uri="{FF2B5EF4-FFF2-40B4-BE49-F238E27FC236}">
                <a16:creationId xmlns:a16="http://schemas.microsoft.com/office/drawing/2014/main" id="{C31DDA67-A36F-4A11-9CF5-CD036EC2E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322745"/>
            <a:ext cx="3867150" cy="38671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Latn-BA" dirty="0">
                <a:latin typeface="Segoe UI Light" panose="020B0502040204020203" pitchFamily="34" charset="0"/>
                <a:cs typeface="Segoe UI Light" panose="020B0502040204020203" pitchFamily="34" charset="0"/>
              </a:rPr>
              <a:t>Historijat/Istorijat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5528A6-031A-487C-AF94-C61129E5505C}"/>
              </a:ext>
            </a:extLst>
          </p:cNvPr>
          <p:cNvSpPr txBox="1"/>
          <p:nvPr/>
        </p:nvSpPr>
        <p:spPr>
          <a:xfrm>
            <a:off x="521207" y="1974497"/>
            <a:ext cx="559329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Constantia" panose="02030602050306030303" pitchFamily="18" charset="0"/>
              </a:rPr>
              <a:t>UNECE Konvencija o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pristupu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informacijama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,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sudjelovanju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javnosti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u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odlučivanju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pristupu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pravosuđu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u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pitanjima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okoliša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(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tzv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.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Aarhu</a:t>
            </a:r>
            <a:r>
              <a:rPr lang="bs-Latn-BA" sz="2000" b="0" i="0" dirty="0">
                <a:effectLst/>
                <a:latin typeface="Constantia" panose="02030602050306030303" pitchFamily="18" charset="0"/>
              </a:rPr>
              <a:t>s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ka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konvencija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)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usvojena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je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na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4.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Ministarskoj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konferenciji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„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Okoliš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za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Europu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“ 25. </a:t>
            </a:r>
            <a:r>
              <a:rPr lang="bs-Latn-BA" sz="2000" dirty="0">
                <a:latin typeface="Constantia" panose="02030602050306030303" pitchFamily="18" charset="0"/>
              </a:rPr>
              <a:t>juna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1998. u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Danskom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gradu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Aarhusu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. </a:t>
            </a:r>
            <a:endParaRPr lang="bs-Latn-BA" sz="2000" b="0" i="0" dirty="0">
              <a:effectLst/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bs-Latn-BA" sz="2000" b="0" i="0" dirty="0">
              <a:effectLst/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0" i="0" dirty="0">
                <a:effectLst/>
                <a:latin typeface="Constantia" panose="02030602050306030303" pitchFamily="18" charset="0"/>
              </a:rPr>
              <a:t>Ona se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temelji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na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načelu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10.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iz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Deklaracije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iz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Rija</a:t>
            </a:r>
            <a:r>
              <a:rPr lang="bs-Latn-BA" sz="2000" dirty="0">
                <a:latin typeface="Constantia" panose="02030602050306030303" pitchFamily="18" charset="0"/>
              </a:rPr>
              <a:t>.</a:t>
            </a:r>
            <a:endParaRPr lang="bs-Latn-BA" sz="2000" b="0" i="0" dirty="0">
              <a:effectLst/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bs-Latn-BA" sz="2000" dirty="0">
              <a:latin typeface="Constantia" panose="0203060205030603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0" i="0" dirty="0" err="1">
                <a:effectLst/>
                <a:latin typeface="Constantia" panose="02030602050306030303" pitchFamily="18" charset="0"/>
              </a:rPr>
              <a:t>Aarhu</a:t>
            </a:r>
            <a:r>
              <a:rPr lang="bs-Latn-BA" sz="2000" b="0" i="0" dirty="0">
                <a:effectLst/>
                <a:latin typeface="Constantia" panose="02030602050306030303" pitchFamily="18" charset="0"/>
              </a:rPr>
              <a:t>s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ka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konvencija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uspostavlja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vezu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između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odgovornosti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tijela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vlasti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i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zaštite</a:t>
            </a:r>
            <a:r>
              <a:rPr lang="en-US" sz="2000" b="0" i="0" dirty="0">
                <a:effectLst/>
                <a:latin typeface="Constantia" panose="02030602050306030303" pitchFamily="18" charset="0"/>
              </a:rPr>
              <a:t> </a:t>
            </a:r>
            <a:r>
              <a:rPr lang="en-US" sz="2000" b="0" i="0" dirty="0" err="1">
                <a:effectLst/>
                <a:latin typeface="Constantia" panose="02030602050306030303" pitchFamily="18" charset="0"/>
              </a:rPr>
              <a:t>okoliša</a:t>
            </a:r>
            <a:r>
              <a:rPr lang="bs-Latn-BA" sz="2000" b="0" i="0" dirty="0">
                <a:effectLst/>
                <a:latin typeface="Constantia" panose="02030602050306030303" pitchFamily="18" charset="0"/>
              </a:rPr>
              <a:t>.</a:t>
            </a:r>
          </a:p>
          <a:p>
            <a:pPr algn="just"/>
            <a:endParaRPr lang="bs-Latn-BA" sz="1600" dirty="0">
              <a:latin typeface="Constantia" panose="02030602050306030303" pitchFamily="18" charset="0"/>
              <a:cs typeface="Arial" pitchFamily="34" charset="0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5CEBBB72-2EC8-4664-9AB8-83C34F17E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708" y="1974497"/>
            <a:ext cx="5593291" cy="3005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151AE-E9EF-4DC3-8C0D-8B0F01BF473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11072496" cy="3977640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okviru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relevantnih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odredbi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ove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Konvencije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javnost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pristupa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informacijama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mogućnost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učešća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odlučivanju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pristupa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pravdi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pitanjima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vezanim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okoliš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diskriminacije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pitanju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državljanstva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nacionalnosti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domicila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slučaju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pravnog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lica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bez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diskriminacije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vezi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toga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gdje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ima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registrovano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sjedište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ili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učinkovit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centar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svojih</a:t>
            </a: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aktivnosti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145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56FE-42CB-44AA-A856-A840C469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1574292"/>
            <a:ext cx="6876288" cy="640080"/>
          </a:xfrm>
        </p:spPr>
        <p:txBody>
          <a:bodyPr/>
          <a:lstStyle/>
          <a:p>
            <a:r>
              <a:rPr lang="bs-Latn-BA" dirty="0"/>
              <a:t>Primjer iz prakse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DCA64-7B59-46DA-A144-720CEE2BEA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875789"/>
            <a:ext cx="10452354" cy="353568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bs-Latn-BA" dirty="0"/>
              <a:t>Dana 24.09.2019. godine Kantonalni sud u Sarajevu je donio Rješenje broj 09 0 U 026267 16 U kojim se tužba nevladine ekološke udruge „Ekotim“ iz Sarajeva odbacuje.</a:t>
            </a:r>
          </a:p>
          <a:p>
            <a:pPr marL="342900" indent="-342900" algn="just">
              <a:buFontTx/>
              <a:buChar char="-"/>
            </a:pPr>
            <a:r>
              <a:rPr lang="bs-Latn-BA" dirty="0"/>
              <a:t>Tužbom od 18.04.2016. godine, tužitelj je pred ovim sudom pokrenuo upravni spor. </a:t>
            </a:r>
          </a:p>
          <a:p>
            <a:pPr marL="342900" indent="-342900" algn="just">
              <a:buFontTx/>
              <a:buChar char="-"/>
            </a:pPr>
            <a:r>
              <a:rPr lang="bs-Latn-BA" dirty="0"/>
              <a:t>Osporavana Okolinska dozvola je izdata za formiranje hidroakumulacije Ramići u Općini Banovići.</a:t>
            </a:r>
            <a:endParaRPr lang="en-US" dirty="0"/>
          </a:p>
        </p:txBody>
      </p:sp>
      <p:pic>
        <p:nvPicPr>
          <p:cNvPr id="10244" name="Picture 4" descr="Ecological Scale And Balance Stock Vector - Illustration of choice,  environment: 44774717">
            <a:extLst>
              <a:ext uri="{FF2B5EF4-FFF2-40B4-BE49-F238E27FC236}">
                <a16:creationId xmlns:a16="http://schemas.microsoft.com/office/drawing/2014/main" id="{49CD5AB1-EAAF-41FD-BFA3-D5B8E18F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76225"/>
            <a:ext cx="5676900" cy="25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914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8292-67EC-4CAC-8010-66204881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iz prakse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B2087-09CE-4A4D-979B-CF5FF49273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6175629" cy="3977640"/>
          </a:xfrm>
        </p:spPr>
        <p:txBody>
          <a:bodyPr>
            <a:normAutofit/>
          </a:bodyPr>
          <a:lstStyle/>
          <a:p>
            <a:pPr algn="just"/>
            <a:endParaRPr lang="bs-Latn-BA" dirty="0"/>
          </a:p>
          <a:p>
            <a:pPr algn="just"/>
            <a:r>
              <a:rPr lang="bs-Latn-BA" sz="2800" dirty="0"/>
              <a:t>Sud je smatrao da tužitelj iz Sarajeva nema svojstvo zainteresirane stranke u smislu Zakona o zaštiti okoliša.</a:t>
            </a:r>
          </a:p>
          <a:p>
            <a:endParaRPr lang="en-US" dirty="0"/>
          </a:p>
        </p:txBody>
      </p:sp>
      <p:pic>
        <p:nvPicPr>
          <p:cNvPr id="11268" name="Picture 4" descr="Project Urban Forest Infographic Shows How Trees Effectively Combat Carbon  Emissions">
            <a:extLst>
              <a:ext uri="{FF2B5EF4-FFF2-40B4-BE49-F238E27FC236}">
                <a16:creationId xmlns:a16="http://schemas.microsoft.com/office/drawing/2014/main" id="{31CDC325-B557-4303-B3CC-F1092E00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2740152"/>
            <a:ext cx="5179590" cy="32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1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F3B28-C326-4770-B47E-7A203451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iz prakse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FB8B7-ABD5-4036-A4BE-DAA59936E1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bs-Latn-BA" dirty="0"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bs-Latn-BA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Međutim, ovakvo obrazloženje suda nije u skladu sa Zakonom o izmjenama i dopunama Zakona o zaštiti okoliša FBiH ("Službene novine Federacije BiH", broj 38/2009), te je učinjeno višestruko povređivanje odredbi pomenutog Zakona i to </a:t>
            </a:r>
            <a:r>
              <a:rPr lang="bs-Latn-BA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č</a:t>
            </a:r>
            <a:r>
              <a:rPr lang="bs-Latn-BA" kern="5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lana 30. stav (2) Zakona o izmjenama i dopunama Zakona o zaštiti okoliša FBiH. </a:t>
            </a:r>
            <a:endParaRPr lang="en-US" kern="5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12290" name="Picture 2" descr="Environmental Justice: Adding The Freedom Of Choice - Troy Singleton">
            <a:extLst>
              <a:ext uri="{FF2B5EF4-FFF2-40B4-BE49-F238E27FC236}">
                <a16:creationId xmlns:a16="http://schemas.microsoft.com/office/drawing/2014/main" id="{B61FE8B2-623B-4B99-A0B5-68C2DE51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43840"/>
            <a:ext cx="6324601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72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97BD-3BE4-4E44-ADD8-1CBB09730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iz prakse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5E2F0-566F-416F-9655-EE4B42BFA5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Č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lan</a:t>
            </a:r>
            <a:r>
              <a:rPr lang="bs-Latn-BA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31. 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stav</a:t>
            </a:r>
            <a:r>
              <a:rPr lang="bs-Latn-BA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(1) 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Zakona</a:t>
            </a:r>
            <a:r>
              <a:rPr lang="en-US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o za</a:t>
            </a:r>
            <a:r>
              <a:rPr lang="bs-Latn-BA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š</a:t>
            </a:r>
            <a:r>
              <a:rPr lang="en-US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titi 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okoli</a:t>
            </a:r>
            <a:r>
              <a:rPr lang="bs-Latn-BA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š</a:t>
            </a:r>
            <a:r>
              <a:rPr lang="en-US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kojim</a:t>
            </a:r>
            <a:r>
              <a:rPr lang="en-US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je 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jasno</a:t>
            </a:r>
            <a:r>
              <a:rPr lang="en-US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propisano</a:t>
            </a:r>
            <a:r>
              <a:rPr lang="en-US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da</a:t>
            </a:r>
            <a:r>
              <a:rPr lang="bs-Latn-BA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"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u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skladu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odredbama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ovog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zakona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javnost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ima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pristup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informacijama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mogu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ć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nost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u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č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e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šć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 u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odlu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č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ivanju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za</a:t>
            </a:r>
            <a:r>
              <a:rPr lang="bs-Latn-BA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š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titu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prava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pred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upravnim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sudskim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organima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po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pitanjima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za</a:t>
            </a:r>
            <a:r>
              <a:rPr lang="bs-Latn-BA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š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tite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okoli</a:t>
            </a:r>
            <a:r>
              <a:rPr lang="bs-Latn-BA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š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bez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diskriminacije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osnovu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dr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ž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avljanstva</a:t>
            </a:r>
            <a:r>
              <a:rPr lang="bs-Latn-BA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nacionalnosti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ili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mjesta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stanovanja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</a:t>
            </a:r>
            <a:r>
              <a:rPr lang="en-US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u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slu</a:t>
            </a:r>
            <a:r>
              <a:rPr lang="bs-Latn-BA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č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aju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pravnih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lica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bez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diskriminacije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na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osnovu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njihovog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mjesta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registracije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ili</a:t>
            </a:r>
            <a:r>
              <a:rPr lang="en-US" b="1" i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centra </a:t>
            </a:r>
            <a:r>
              <a:rPr lang="en-US" b="1" i="1" kern="50" dirty="0" err="1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aktivnosti</a:t>
            </a:r>
            <a:r>
              <a:rPr lang="bs-Latn-BA" b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r>
              <a:rPr lang="en-US" b="1" kern="50" dirty="0">
                <a:solidFill>
                  <a:srgbClr val="00000A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  </a:t>
            </a:r>
            <a:endParaRPr lang="en-US" kern="50" dirty="0">
              <a:solidFill>
                <a:srgbClr val="00000A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bs-Latn-BA" sz="1800" b="1" i="1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7C0F178-9235-441F-ACB0-007F3CB9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23850"/>
            <a:ext cx="4572000" cy="22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3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22B8-1716-4D9E-AB69-C1C62444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iz prakse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FACC7-D10A-4425-9DA5-DEFFB2463A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bs-Latn-BA" sz="2800" kern="5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Sud ovakvom odlukom, nije samo povrijedio navedene članove </a:t>
            </a:r>
            <a:r>
              <a:rPr lang="bs-Latn-BA" sz="2800" dirty="0"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Zakona o izmjenama i dopunama Zakona o zaštiti okoliša FBiH ("Službene novine Federacije BiH", broj 38/2009), već je grubo prekršio i odredbe Aarhuske konvencije. </a:t>
            </a:r>
            <a:endParaRPr lang="en-US" sz="28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14338" name="Picture 2" descr="Little Village Environmental Justice Organization, Chicago, Illinois, USA |  Jay Dunn: Journalism for Social Justice">
            <a:extLst>
              <a:ext uri="{FF2B5EF4-FFF2-40B4-BE49-F238E27FC236}">
                <a16:creationId xmlns:a16="http://schemas.microsoft.com/office/drawing/2014/main" id="{D89F9B8B-A657-4BCC-A6FD-40FBE251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47650"/>
            <a:ext cx="5276850" cy="231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44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97BC-EB3B-4662-AF27-55C8BB3CA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/>
              <a:t>Primjer iz prakse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ECA0-7A38-48A0-B34F-8AE8109F7D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5223129" cy="3992880"/>
          </a:xfrm>
        </p:spPr>
        <p:txBody>
          <a:bodyPr/>
          <a:lstStyle/>
          <a:p>
            <a:pPr marL="342900" indent="-342900" algn="just">
              <a:buFontTx/>
              <a:buChar char="-"/>
            </a:pPr>
            <a:r>
              <a:rPr lang="bs-Latn-BA" dirty="0"/>
              <a:t>Udruženje Ekotim je protiv ovakve Presude uputio Zahtjev za vanredno preispitivanje sudske odluke Vrhovnom sudu FBiH kao i Sekretarijatu Aarhuske konvencije. </a:t>
            </a:r>
          </a:p>
          <a:p>
            <a:pPr marL="342900" indent="-342900" algn="just">
              <a:buFontTx/>
              <a:buChar char="-"/>
            </a:pPr>
            <a:r>
              <a:rPr lang="bs-Latn-BA" dirty="0"/>
              <a:t>Procedure su u toku.</a:t>
            </a:r>
            <a:endParaRPr lang="en-US" dirty="0"/>
          </a:p>
        </p:txBody>
      </p:sp>
      <p:pic>
        <p:nvPicPr>
          <p:cNvPr id="15362" name="Picture 2" descr="Black Lives Matter: Let's Talk About Environmental Justice | Clean Power  Lake County">
            <a:extLst>
              <a:ext uri="{FF2B5EF4-FFF2-40B4-BE49-F238E27FC236}">
                <a16:creationId xmlns:a16="http://schemas.microsoft.com/office/drawing/2014/main" id="{5FBCA52C-2011-47FA-B149-05D91047D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9" y="276226"/>
            <a:ext cx="6048375" cy="619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20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051B43-A6A7-4596-9A9C-82EB583C6390}"/>
              </a:ext>
            </a:extLst>
          </p:cNvPr>
          <p:cNvSpPr txBox="1"/>
          <p:nvPr/>
        </p:nvSpPr>
        <p:spPr>
          <a:xfrm>
            <a:off x="3524250" y="1171575"/>
            <a:ext cx="514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s-Latn-BA" sz="3200" b="1" dirty="0"/>
              <a:t>HVALA NA PAŽNJI</a:t>
            </a:r>
            <a:endParaRPr lang="en-US" sz="3200" b="1" dirty="0"/>
          </a:p>
        </p:txBody>
      </p:sp>
      <p:pic>
        <p:nvPicPr>
          <p:cNvPr id="16386" name="Picture 2" descr="History of Environmental Justice | Sierra Club">
            <a:extLst>
              <a:ext uri="{FF2B5EF4-FFF2-40B4-BE49-F238E27FC236}">
                <a16:creationId xmlns:a16="http://schemas.microsoft.com/office/drawing/2014/main" id="{ED1BF8CB-E2AC-4610-BE90-F46783A5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9" y="2867024"/>
            <a:ext cx="6825242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7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C5F1-DF59-476D-948A-A7E66B3122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190" y="1249177"/>
            <a:ext cx="11063619" cy="5231522"/>
          </a:xfrm>
        </p:spPr>
        <p:txBody>
          <a:bodyPr>
            <a:normAutofit/>
          </a:bodyPr>
          <a:lstStyle/>
          <a:p>
            <a:pPr algn="just"/>
            <a:r>
              <a:rPr lang="bs-Latn-BA" sz="2000" dirty="0">
                <a:latin typeface="Constantia" panose="02030602050306030303" pitchFamily="18" charset="0"/>
              </a:rPr>
              <a:t>Bosna i Hercegovina je potpisnica Aarhuske konvencije od 15.09.2008. godine.</a:t>
            </a:r>
          </a:p>
          <a:p>
            <a:pPr algn="just"/>
            <a:endParaRPr lang="bs-Latn-BA" sz="2000" dirty="0">
              <a:latin typeface="Constantia" panose="02030602050306030303" pitchFamily="18" charset="0"/>
            </a:endParaRPr>
          </a:p>
          <a:p>
            <a:pPr algn="just"/>
            <a:r>
              <a:rPr lang="bs-Latn-BA" sz="2000" dirty="0">
                <a:latin typeface="Constantia" panose="02030602050306030303" pitchFamily="18" charset="0"/>
              </a:rPr>
              <a:t>U</a:t>
            </a:r>
            <a:r>
              <a:rPr lang="vi-VN" sz="2000" dirty="0">
                <a:latin typeface="Constantia" panose="02030602050306030303" pitchFamily="18" charset="0"/>
              </a:rPr>
              <a:t> Kijevu 2003. godine, u okviru 5. ministarske konferencije </a:t>
            </a:r>
            <a:r>
              <a:rPr lang="bs-Latn-BA" sz="2000" dirty="0">
                <a:latin typeface="Constantia" panose="02030602050306030303" pitchFamily="18" charset="0"/>
              </a:rPr>
              <a:t>“</a:t>
            </a:r>
            <a:r>
              <a:rPr lang="vi-VN" sz="2000" dirty="0">
                <a:latin typeface="Constantia" panose="02030602050306030303" pitchFamily="18" charset="0"/>
              </a:rPr>
              <a:t>Okoliš za Evropu</a:t>
            </a:r>
            <a:r>
              <a:rPr lang="bs-Latn-BA" sz="2000" dirty="0">
                <a:latin typeface="Constantia" panose="02030602050306030303" pitchFamily="18" charset="0"/>
              </a:rPr>
              <a:t>”</a:t>
            </a:r>
            <a:r>
              <a:rPr lang="vi-VN" sz="2000" dirty="0">
                <a:latin typeface="Constantia" panose="02030602050306030303" pitchFamily="18" charset="0"/>
              </a:rPr>
              <a:t>, usvojen je Protokol o registrima ispuštanja i prijenosa zagađenja (PRTR) uz Aarhusku konvenciju.</a:t>
            </a:r>
            <a:endParaRPr lang="bs-Latn-BA" sz="2000" dirty="0">
              <a:latin typeface="Constantia" panose="02030602050306030303" pitchFamily="18" charset="0"/>
            </a:endParaRPr>
          </a:p>
          <a:p>
            <a:pPr algn="just"/>
            <a:endParaRPr lang="bs-Latn-BA" sz="2000" dirty="0">
              <a:latin typeface="Constantia" panose="02030602050306030303" pitchFamily="18" charset="0"/>
            </a:endParaRPr>
          </a:p>
          <a:p>
            <a:pPr algn="just"/>
            <a:r>
              <a:rPr lang="bs-Latn-BA" sz="2000" dirty="0">
                <a:latin typeface="Constantia" panose="02030602050306030303" pitchFamily="18" charset="0"/>
              </a:rPr>
              <a:t>2o05. godine na drugom sastanku potpisnica Konvencije u Kazahstanu usvojen je GMO amandman na Konvenciju.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601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D7068-0C68-463D-9C6B-D9179F7575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5104013" cy="4920804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Konvencija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određuje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minimalne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standarde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je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potrebno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zadovoljiti</a:t>
            </a:r>
            <a:r>
              <a:rPr lang="bs-Latn-BA" sz="18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bs-Latn-BA" sz="18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Najveći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dio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sadržanih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u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Konvenciji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odnosi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definiraju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tako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da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obuhvaćaju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iz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svih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sektora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svih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razina</a:t>
            </a:r>
            <a:r>
              <a:rPr lang="bs-Latn-BA" sz="18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te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koja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obnašaju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dužnosti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nstantia" panose="02030602050306030303" pitchFamily="18" charset="0"/>
              </a:rPr>
              <a:t>uprave</a:t>
            </a:r>
            <a:r>
              <a:rPr lang="en-US" sz="18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ED95546-8342-4E76-B51E-AE33796E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3" y="1609403"/>
            <a:ext cx="5796470" cy="4374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1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atin typeface="Segoe UI Light" panose="020B0502040204020203" pitchFamily="34" charset="0"/>
                <a:cs typeface="Segoe UI Light" panose="020B0502040204020203" pitchFamily="34" charset="0"/>
              </a:rPr>
              <a:t>Tri stuba Aarhuske konvencije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Group 17" descr="Small circle with number 1 inside  indicating step 1"/>
          <p:cNvGrpSpPr/>
          <p:nvPr/>
        </p:nvGrpSpPr>
        <p:grpSpPr bwMode="blackWhite">
          <a:xfrm>
            <a:off x="469595" y="2293995"/>
            <a:ext cx="558179" cy="409838"/>
            <a:chOff x="6953426" y="711274"/>
            <a:chExt cx="558179" cy="409838"/>
          </a:xfrm>
        </p:grpSpPr>
        <p:sp>
          <p:nvSpPr>
            <p:cNvPr id="19" name="Oval 18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Content Placeholder 17"/>
          <p:cNvSpPr txBox="1">
            <a:spLocks/>
          </p:cNvSpPr>
          <p:nvPr/>
        </p:nvSpPr>
        <p:spPr>
          <a:xfrm>
            <a:off x="1056514" y="2293995"/>
            <a:ext cx="2618842" cy="113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bs-Latn-BA" sz="1800" b="1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Pristup informacijama 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grpSp>
        <p:nvGrpSpPr>
          <p:cNvPr id="33" name="Group 32" descr="Small circle with number 2 inside  indicating step 2"/>
          <p:cNvGrpSpPr/>
          <p:nvPr/>
        </p:nvGrpSpPr>
        <p:grpSpPr bwMode="blackWhite">
          <a:xfrm>
            <a:off x="417687" y="3526508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Content Placeholder 17"/>
          <p:cNvSpPr txBox="1">
            <a:spLocks/>
          </p:cNvSpPr>
          <p:nvPr/>
        </p:nvSpPr>
        <p:spPr>
          <a:xfrm>
            <a:off x="1056513" y="3500428"/>
            <a:ext cx="4504252" cy="805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  <a:defRPr/>
            </a:pPr>
            <a:r>
              <a:rPr lang="bs-Latn-BA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Učešće javnosti u procesu donošenja okolišnih odluka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2" name="Group 21" descr="Small circle with number 3 inside  indicating step 3"/>
          <p:cNvGrpSpPr/>
          <p:nvPr/>
        </p:nvGrpSpPr>
        <p:grpSpPr bwMode="blackWhite">
          <a:xfrm>
            <a:off x="400853" y="4718515"/>
            <a:ext cx="558179" cy="409838"/>
            <a:chOff x="6953426" y="711274"/>
            <a:chExt cx="558179" cy="409838"/>
          </a:xfrm>
        </p:grpSpPr>
        <p:sp>
          <p:nvSpPr>
            <p:cNvPr id="24" name="Oval 2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Content Placeholder 17"/>
          <p:cNvSpPr txBox="1">
            <a:spLocks/>
          </p:cNvSpPr>
          <p:nvPr/>
        </p:nvSpPr>
        <p:spPr>
          <a:xfrm>
            <a:off x="1056513" y="4734804"/>
            <a:ext cx="4504252" cy="582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bs-Latn-BA" sz="1800" b="1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Pristup pravdi u pitanjima okoliša</a:t>
            </a:r>
            <a:endParaRPr lang="en-US" sz="1800" b="1" dirty="0">
              <a:solidFill>
                <a:prstClr val="black">
                  <a:lumMod val="75000"/>
                  <a:lumOff val="25000"/>
                </a:prstClr>
              </a:solidFill>
              <a:cs typeface="Segoe UI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0BDD717-C2B0-4D39-B0C7-EF0CA4F0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384" y="1597981"/>
            <a:ext cx="5740194" cy="4794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dirty="0">
                <a:latin typeface="Segoe UI Light" panose="020B0502040204020203" pitchFamily="34" charset="0"/>
                <a:cs typeface="Segoe UI Light" panose="020B0502040204020203" pitchFamily="34" charset="0"/>
              </a:rPr>
              <a:t>Pristup informacijama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557164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bs-Latn-BA" sz="1600" b="1" i="0" dirty="0"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bs-Latn-BA" sz="1600" b="1" i="0" dirty="0"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600" b="1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Pristup </a:t>
            </a:r>
            <a:r>
              <a:rPr lang="en-US" sz="1600" b="1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informacijama</a:t>
            </a:r>
            <a:r>
              <a:rPr lang="en-US" sz="1600" b="1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o </a:t>
            </a:r>
            <a:r>
              <a:rPr lang="en-US" sz="1600" b="1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okolišu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 -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pravo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svakoga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na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informaciju o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okolišu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koja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imaju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tijela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vlasti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. </a:t>
            </a:r>
            <a:endParaRPr lang="bs-Latn-BA" sz="1600" b="0" i="0" dirty="0"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bs-Latn-BA" sz="1600" b="0" i="0" dirty="0"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bs-Latn-BA" sz="1600" b="0" i="0" dirty="0">
              <a:effectLst/>
              <a:latin typeface="Constantia" panose="02030602050306030303" pitchFamily="18" charset="0"/>
              <a:cs typeface="Calibri" panose="020F0502020204030204" pitchFamily="34" charset="0"/>
            </a:endParaRPr>
          </a:p>
          <a:p>
            <a:pPr marL="0" indent="0" algn="just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Tijela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vlasti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moraju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biti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aktivna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u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prikupljaju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informacija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o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okolišu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razvoju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informacijskih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s</a:t>
            </a:r>
            <a:r>
              <a:rPr lang="bs-Latn-BA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istema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u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razdiobi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informacija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o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okolišu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,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kao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u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odgoju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i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obrazovanju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 o </a:t>
            </a:r>
            <a:r>
              <a:rPr lang="en-US" sz="1600" b="0" i="0" dirty="0" err="1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okolišu</a:t>
            </a:r>
            <a:r>
              <a:rPr lang="en-US" sz="1600" b="0" i="0" dirty="0">
                <a:effectLst/>
                <a:latin typeface="Constantia" panose="02030602050306030303" pitchFamily="18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Constantia" panose="02030602050306030303" pitchFamily="18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D650B4A2-70D3-415C-9015-ADC845CD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051" y="2319523"/>
            <a:ext cx="4762500" cy="19526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8CB7-47C2-4737-B351-38512D2E87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5556504" cy="4840905"/>
          </a:xfrm>
        </p:spPr>
        <p:txBody>
          <a:bodyPr>
            <a:normAutofit/>
          </a:bodyPr>
          <a:lstStyle/>
          <a:p>
            <a:pPr algn="just"/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Stup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Konvencije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koji se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odnosi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pokriva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pasivni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reaktivni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aspekt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pristupa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informacijama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tj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da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odgovore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informacijama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od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strane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javnosti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aktivni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aspekt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koji se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odnosi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ostale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vezane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pružanje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o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okolišu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kao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što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su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prikupljanje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ažuriranje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javna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razdioba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o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okolišu</a:t>
            </a:r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bs-Latn-BA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bs-Latn-BA" sz="1600" dirty="0">
                <a:solidFill>
                  <a:schemeClr val="tx1"/>
                </a:solidFill>
                <a:latin typeface="Constantia" panose="02030602050306030303" pitchFamily="18" charset="0"/>
              </a:rPr>
              <a:t>P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ravo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pristupa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odnosi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sve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osobe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, bez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obveze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dokazivanja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navođenja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interesa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ili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razloga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informacijama</a:t>
            </a:r>
            <a:r>
              <a:rPr lang="en-US" sz="16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</a:p>
        </p:txBody>
      </p:sp>
      <p:pic>
        <p:nvPicPr>
          <p:cNvPr id="2050" name="Picture 2" descr="Poziv na okrugli stol o pristupu informacijama o okolišu / Pravo okoliša /  Programi / Naslovna / Zelena akcija">
            <a:extLst>
              <a:ext uri="{FF2B5EF4-FFF2-40B4-BE49-F238E27FC236}">
                <a16:creationId xmlns:a16="http://schemas.microsoft.com/office/drawing/2014/main" id="{C6F0E6CD-02C1-4419-8C38-274F49F3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46" y="2157181"/>
            <a:ext cx="5255579" cy="308064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4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42A21-681A-45D5-AE7B-F5B77099AB2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533524"/>
            <a:ext cx="5239868" cy="4663089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treba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staviti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raspolaganje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što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je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moguće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prije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, a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najkasnije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mjesec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dana po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podnošenju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zahtjeva</a:t>
            </a:r>
            <a:r>
              <a:rPr lang="bs-Latn-BA" sz="20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bs-Latn-BA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Definicija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o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okolišu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pokriva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informaciju u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svim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materijalnim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oblicima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(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pisanom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vizualnom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slušnom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elektro</a:t>
            </a:r>
            <a:r>
              <a:rPr lang="bs-Latn-BA" sz="2000" dirty="0">
                <a:solidFill>
                  <a:schemeClr val="tx1"/>
                </a:solidFill>
                <a:latin typeface="Constantia" panose="02030602050306030303" pitchFamily="18" charset="0"/>
              </a:rPr>
              <a:t>nskom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itd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.). </a:t>
            </a:r>
            <a:endParaRPr lang="bs-Latn-BA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endParaRPr lang="bs-Latn-BA" sz="13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endParaRPr lang="bs-Latn-BA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Environmental information services creating awareness and promoting... |  Download Scientific Diagram">
            <a:extLst>
              <a:ext uri="{FF2B5EF4-FFF2-40B4-BE49-F238E27FC236}">
                <a16:creationId xmlns:a16="http://schemas.microsoft.com/office/drawing/2014/main" id="{FDFB3D90-C1A8-4463-BD00-9BC619838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0665"/>
            <a:ext cx="5675790" cy="43146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222B0-8DB7-4397-A09C-74600F0D99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7201833" cy="4903048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mogu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odbiti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informacijom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ako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bi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njezino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otkrivanje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nepovoljno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ut</a:t>
            </a:r>
            <a:r>
              <a:rPr lang="bs-Latn-BA" sz="2000" dirty="0">
                <a:solidFill>
                  <a:schemeClr val="tx1"/>
                </a:solidFill>
                <a:latin typeface="Constantia" panose="02030602050306030303" pitchFamily="18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calo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razne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interese</a:t>
            </a:r>
            <a:r>
              <a:rPr lang="bs-Latn-BA" sz="20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r>
              <a:rPr lang="bs-Latn-BA" sz="2000" dirty="0">
                <a:solidFill>
                  <a:schemeClr val="tx1"/>
                </a:solidFill>
                <a:latin typeface="Constantia" panose="02030602050306030303" pitchFamily="18" charset="0"/>
              </a:rPr>
              <a:t>U slučaju da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se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odbije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mora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navesti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razloge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odbijanja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endParaRPr lang="bs-Latn-BA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Kada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ne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posjeduje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traženu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informaciju, ono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treba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uputiti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podnositelja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zahtjeva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drugo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tijelo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vlasti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za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koje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smatra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da bi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moglo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imati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traženu</a:t>
            </a: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informaciju</a:t>
            </a:r>
            <a:r>
              <a:rPr lang="bs-Latn-BA" sz="2000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algn="just"/>
            <a:endParaRPr lang="en-US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Picture 2" descr="Ministarstvo zaštite okoliša i energetike - Sastanak stranaka Aarhuške  konvencije o pristupu informacijama, sudjelovanju javnosti u odlučivanju i  pristupu pravosuđu u pitanjima okoliša">
            <a:extLst>
              <a:ext uri="{FF2B5EF4-FFF2-40B4-BE49-F238E27FC236}">
                <a16:creationId xmlns:a16="http://schemas.microsoft.com/office/drawing/2014/main" id="{C168B98D-2179-4F2B-8C02-E4D8A246C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3" y="1553592"/>
            <a:ext cx="3941686" cy="442995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274876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{7F0C0490-24E0-4AA9-B716-FD7A56C2CD54}tf10001108_win32</Template>
  <TotalTime>516</TotalTime>
  <Words>1258</Words>
  <Application>Microsoft Office PowerPoint</Application>
  <PresentationFormat>Widescreen</PresentationFormat>
  <Paragraphs>98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</vt:lpstr>
      <vt:lpstr>Calibri</vt:lpstr>
      <vt:lpstr>Constantia</vt:lpstr>
      <vt:lpstr>Segoe UI</vt:lpstr>
      <vt:lpstr>Segoe UI Light</vt:lpstr>
      <vt:lpstr>Segoe UI Semibold</vt:lpstr>
      <vt:lpstr>Times New Roman</vt:lpstr>
      <vt:lpstr>Wingdings</vt:lpstr>
      <vt:lpstr>WelcomeDoc</vt:lpstr>
      <vt:lpstr>Aarhuska konvencija i izazovi u primjeni</vt:lpstr>
      <vt:lpstr>Historijat/Istorijat</vt:lpstr>
      <vt:lpstr>PowerPoint Presentation</vt:lpstr>
      <vt:lpstr>PowerPoint Presentation</vt:lpstr>
      <vt:lpstr>Tri stuba Aarhuske konvencije</vt:lpstr>
      <vt:lpstr>Pristup informacijama</vt:lpstr>
      <vt:lpstr>PowerPoint Presentation</vt:lpstr>
      <vt:lpstr>PowerPoint Presentation</vt:lpstr>
      <vt:lpstr>PowerPoint Presentation</vt:lpstr>
      <vt:lpstr>Učešće javnosti</vt:lpstr>
      <vt:lpstr>PowerPoint Presentation</vt:lpstr>
      <vt:lpstr>PowerPoint Presentation</vt:lpstr>
      <vt:lpstr>PowerPoint Presentation</vt:lpstr>
      <vt:lpstr>PowerPoint Presentation</vt:lpstr>
      <vt:lpstr>Pristup pravdi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Primjer iz prakse</vt:lpstr>
      <vt:lpstr>Primjer iz prakse</vt:lpstr>
      <vt:lpstr>Primjer iz prakse</vt:lpstr>
      <vt:lpstr>Primjer iz prakse</vt:lpstr>
      <vt:lpstr>Primjer iz prakse</vt:lpstr>
      <vt:lpstr>Primjer iz prakse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Aarhus Org</dc:creator>
  <cp:keywords/>
  <cp:lastModifiedBy>Aarhus Org</cp:lastModifiedBy>
  <cp:revision>57</cp:revision>
  <dcterms:created xsi:type="dcterms:W3CDTF">2020-09-21T19:09:28Z</dcterms:created>
  <dcterms:modified xsi:type="dcterms:W3CDTF">2021-10-05T19:50:45Z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