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notesMasterIdLst>
    <p:notesMasterId r:id="rId2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6" d="100"/>
          <a:sy n="86" d="100"/>
        </p:scale>
        <p:origin x="73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241648776523599E-2"/>
          <c:y val="9.8171635219656772E-2"/>
          <c:w val="0.93151291488080712"/>
          <c:h val="0.64081139423714018"/>
        </c:manualLayout>
      </c:layout>
      <c:barChart>
        <c:barDir val="col"/>
        <c:grouping val="clustered"/>
        <c:varyColors val="0"/>
        <c:ser>
          <c:idx val="0"/>
          <c:order val="0"/>
          <c:tx>
            <c:strRef>
              <c:f>List1!$B$1</c:f>
              <c:strCache>
                <c:ptCount val="1"/>
                <c:pt idx="0">
                  <c:v>OPĆINSKI SUD TRAVNIK</c:v>
                </c:pt>
              </c:strCache>
            </c:strRef>
          </c:tx>
          <c:spPr>
            <a:solidFill>
              <a:schemeClr val="accent1"/>
            </a:solidFill>
            <a:ln>
              <a:noFill/>
            </a:ln>
            <a:effectLst/>
          </c:spPr>
          <c:invertIfNegative val="0"/>
          <c:dPt>
            <c:idx val="0"/>
            <c:invertIfNegative val="0"/>
            <c:bubble3D val="0"/>
            <c:spPr>
              <a:solidFill>
                <a:schemeClr val="accent1"/>
              </a:solidFill>
              <a:ln>
                <a:noFill/>
              </a:ln>
              <a:effectLst/>
              <a:scene3d>
                <a:camera prst="orthographicFront"/>
                <a:lightRig rig="threePt" dir="t"/>
              </a:scene3d>
              <a:sp3d>
                <a:bevelT/>
              </a:sp3d>
            </c:spPr>
            <c:extLst>
              <c:ext xmlns:c16="http://schemas.microsoft.com/office/drawing/2014/chart" uri="{C3380CC4-5D6E-409C-BE32-E72D297353CC}">
                <c16:uniqueId val="{00000003-424D-4F6A-A5B1-15603E8C46E2}"/>
              </c:ext>
            </c:extLst>
          </c:dPt>
          <c:cat>
            <c:strRef>
              <c:f>List1!$A$2:$A$5</c:f>
              <c:strCache>
                <c:ptCount val="3"/>
                <c:pt idx="0">
                  <c:v>Kategorija 1</c:v>
                </c:pt>
                <c:pt idx="1">
                  <c:v>Kategorija 2</c:v>
                </c:pt>
                <c:pt idx="2">
                  <c:v>Kategorija 3</c:v>
                </c:pt>
              </c:strCache>
            </c:strRef>
          </c:cat>
          <c:val>
            <c:numRef>
              <c:f>List1!$B$2:$B$5</c:f>
              <c:numCache>
                <c:formatCode>General</c:formatCode>
                <c:ptCount val="4"/>
                <c:pt idx="0" formatCode="#,##0">
                  <c:v>2600</c:v>
                </c:pt>
                <c:pt idx="1">
                  <c:v>199</c:v>
                </c:pt>
                <c:pt idx="2" formatCode="0.00%">
                  <c:v>7.5999999999999998E-2</c:v>
                </c:pt>
              </c:numCache>
            </c:numRef>
          </c:val>
          <c:extLst>
            <c:ext xmlns:c16="http://schemas.microsoft.com/office/drawing/2014/chart" uri="{C3380CC4-5D6E-409C-BE32-E72D297353CC}">
              <c16:uniqueId val="{00000000-424D-4F6A-A5B1-15603E8C46E2}"/>
            </c:ext>
          </c:extLst>
        </c:ser>
        <c:ser>
          <c:idx val="1"/>
          <c:order val="1"/>
          <c:tx>
            <c:strRef>
              <c:f>List1!$C$1</c:f>
              <c:strCache>
                <c:ptCount val="1"/>
                <c:pt idx="0">
                  <c:v>OPĆINSKI SUD LIVNO</c:v>
                </c:pt>
              </c:strCache>
            </c:strRef>
          </c:tx>
          <c:spPr>
            <a:solidFill>
              <a:schemeClr val="accent2"/>
            </a:solidFill>
            <a:ln>
              <a:noFill/>
            </a:ln>
            <a:effectLst/>
          </c:spPr>
          <c:invertIfNegative val="0"/>
          <c:cat>
            <c:strRef>
              <c:f>List1!$A$2:$A$5</c:f>
              <c:strCache>
                <c:ptCount val="3"/>
                <c:pt idx="0">
                  <c:v>Kategorija 1</c:v>
                </c:pt>
                <c:pt idx="1">
                  <c:v>Kategorija 2</c:v>
                </c:pt>
                <c:pt idx="2">
                  <c:v>Kategorija 3</c:v>
                </c:pt>
              </c:strCache>
            </c:strRef>
          </c:cat>
          <c:val>
            <c:numRef>
              <c:f>List1!$C$2:$C$5</c:f>
              <c:numCache>
                <c:formatCode>General</c:formatCode>
                <c:ptCount val="4"/>
                <c:pt idx="0">
                  <c:v>183</c:v>
                </c:pt>
                <c:pt idx="1">
                  <c:v>19</c:v>
                </c:pt>
                <c:pt idx="2" formatCode="0.00%">
                  <c:v>0.1038</c:v>
                </c:pt>
              </c:numCache>
            </c:numRef>
          </c:val>
          <c:extLst>
            <c:ext xmlns:c16="http://schemas.microsoft.com/office/drawing/2014/chart" uri="{C3380CC4-5D6E-409C-BE32-E72D297353CC}">
              <c16:uniqueId val="{00000001-424D-4F6A-A5B1-15603E8C46E2}"/>
            </c:ext>
          </c:extLst>
        </c:ser>
        <c:ser>
          <c:idx val="2"/>
          <c:order val="2"/>
          <c:tx>
            <c:strRef>
              <c:f>List1!$D$1</c:f>
              <c:strCache>
                <c:ptCount val="1"/>
                <c:pt idx="0">
                  <c:v>OSNOVNI SUD BANJA LUKA</c:v>
                </c:pt>
              </c:strCache>
            </c:strRef>
          </c:tx>
          <c:spPr>
            <a:solidFill>
              <a:schemeClr val="accent3"/>
            </a:solidFill>
            <a:ln>
              <a:noFill/>
            </a:ln>
            <a:effectLst/>
          </c:spPr>
          <c:invertIfNegative val="0"/>
          <c:cat>
            <c:strRef>
              <c:f>List1!$A$2:$A$5</c:f>
              <c:strCache>
                <c:ptCount val="3"/>
                <c:pt idx="0">
                  <c:v>Kategorija 1</c:v>
                </c:pt>
                <c:pt idx="1">
                  <c:v>Kategorija 2</c:v>
                </c:pt>
                <c:pt idx="2">
                  <c:v>Kategorija 3</c:v>
                </c:pt>
              </c:strCache>
            </c:strRef>
          </c:cat>
          <c:val>
            <c:numRef>
              <c:f>List1!$D$2:$D$5</c:f>
              <c:numCache>
                <c:formatCode>General</c:formatCode>
                <c:ptCount val="4"/>
                <c:pt idx="0">
                  <c:v>2051</c:v>
                </c:pt>
                <c:pt idx="1">
                  <c:v>559</c:v>
                </c:pt>
                <c:pt idx="2" formatCode="0%">
                  <c:v>0.27</c:v>
                </c:pt>
              </c:numCache>
            </c:numRef>
          </c:val>
          <c:extLst>
            <c:ext xmlns:c16="http://schemas.microsoft.com/office/drawing/2014/chart" uri="{C3380CC4-5D6E-409C-BE32-E72D297353CC}">
              <c16:uniqueId val="{00000002-424D-4F6A-A5B1-15603E8C46E2}"/>
            </c:ext>
          </c:extLst>
        </c:ser>
        <c:dLbls>
          <c:showLegendKey val="0"/>
          <c:showVal val="0"/>
          <c:showCatName val="0"/>
          <c:showSerName val="0"/>
          <c:showPercent val="0"/>
          <c:showBubbleSize val="0"/>
        </c:dLbls>
        <c:gapWidth val="219"/>
        <c:overlap val="-27"/>
        <c:axId val="395381216"/>
        <c:axId val="395385480"/>
      </c:barChart>
      <c:catAx>
        <c:axId val="395381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5385480"/>
        <c:crosses val="autoZero"/>
        <c:auto val="1"/>
        <c:lblAlgn val="ctr"/>
        <c:lblOffset val="100"/>
        <c:noMultiLvlLbl val="0"/>
      </c:catAx>
      <c:valAx>
        <c:axId val="39538548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95381216"/>
        <c:crosses val="autoZero"/>
        <c:crossBetween val="between"/>
      </c:valAx>
      <c:spPr>
        <a:noFill/>
        <a:ln>
          <a:noFill/>
        </a:ln>
        <a:effectLst/>
      </c:spPr>
    </c:plotArea>
    <c:legend>
      <c:legendPos val="b"/>
      <c:layout>
        <c:manualLayout>
          <c:xMode val="edge"/>
          <c:yMode val="edge"/>
          <c:x val="5.0879950137233863E-2"/>
          <c:y val="0.87795986596776254"/>
          <c:w val="0.58484050018680778"/>
          <c:h val="7.198383200521799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BA"/>
          </a:p>
        </p:txBody>
      </p:sp>
      <p:sp>
        <p:nvSpPr>
          <p:cNvPr id="3" name="Rezervirano mjesto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664F48-D40A-4178-B094-E22C9E81D720}" type="datetimeFigureOut">
              <a:rPr lang="hr-BA" smtClean="0"/>
              <a:t>23. 2. 2021.</a:t>
            </a:fld>
            <a:endParaRPr lang="hr-BA"/>
          </a:p>
        </p:txBody>
      </p:sp>
      <p:sp>
        <p:nvSpPr>
          <p:cNvPr id="4" name="Rezervirano mjesto slike slajd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BA"/>
          </a:p>
        </p:txBody>
      </p:sp>
      <p:sp>
        <p:nvSpPr>
          <p:cNvPr id="5" name="Rezervirano mjesto bilježaka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BA"/>
          </a:p>
        </p:txBody>
      </p:sp>
      <p:sp>
        <p:nvSpPr>
          <p:cNvPr id="6" name="Rezervirano mjesto podnožj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BA"/>
          </a:p>
        </p:txBody>
      </p:sp>
      <p:sp>
        <p:nvSpPr>
          <p:cNvPr id="7" name="Rezervirano mjesto broja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421F0D-1ABD-4253-82AB-5801D171D1D7}" type="slidenum">
              <a:rPr lang="hr-BA" smtClean="0"/>
              <a:t>‹#›</a:t>
            </a:fld>
            <a:endParaRPr lang="hr-BA"/>
          </a:p>
        </p:txBody>
      </p:sp>
    </p:spTree>
    <p:extLst>
      <p:ext uri="{BB962C8B-B14F-4D97-AF65-F5344CB8AC3E}">
        <p14:creationId xmlns:p14="http://schemas.microsoft.com/office/powerpoint/2010/main" val="4250856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a:p>
        </p:txBody>
      </p:sp>
      <p:sp>
        <p:nvSpPr>
          <p:cNvPr id="4" name="Slide Number Placeholder 3"/>
          <p:cNvSpPr>
            <a:spLocks noGrp="1"/>
          </p:cNvSpPr>
          <p:nvPr>
            <p:ph type="sldNum" sz="quarter" idx="10"/>
          </p:nvPr>
        </p:nvSpPr>
        <p:spPr/>
        <p:txBody>
          <a:bodyPr/>
          <a:lstStyle/>
          <a:p>
            <a:pPr algn="l" rtl="0"/>
            <a:fld id="{B1EB8017-C0FB-4F4A-B047-F29B5D39C712}" type="slidenum">
              <a:rPr/>
              <a:pPr algn="l" rtl="0"/>
              <a:t>1</a:t>
            </a:fld>
            <a:endParaRPr lang="x-none"/>
          </a:p>
        </p:txBody>
      </p:sp>
    </p:spTree>
    <p:extLst>
      <p:ext uri="{BB962C8B-B14F-4D97-AF65-F5344CB8AC3E}">
        <p14:creationId xmlns:p14="http://schemas.microsoft.com/office/powerpoint/2010/main" val="1131456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00EB3-52F2-6145-9CCE-87EF7E0231BB}" type="slidenum">
              <a:rPr lang="en-US" smtClean="0"/>
              <a:pPr/>
              <a:t>10</a:t>
            </a:fld>
            <a:endParaRPr lang="en-US"/>
          </a:p>
        </p:txBody>
      </p:sp>
    </p:spTree>
    <p:extLst>
      <p:ext uri="{BB962C8B-B14F-4D97-AF65-F5344CB8AC3E}">
        <p14:creationId xmlns:p14="http://schemas.microsoft.com/office/powerpoint/2010/main" val="36073962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00EB3-52F2-6145-9CCE-87EF7E0231BB}" type="slidenum">
              <a:rPr lang="en-US" smtClean="0"/>
              <a:pPr/>
              <a:t>11</a:t>
            </a:fld>
            <a:endParaRPr lang="en-US"/>
          </a:p>
        </p:txBody>
      </p:sp>
    </p:spTree>
    <p:extLst>
      <p:ext uri="{BB962C8B-B14F-4D97-AF65-F5344CB8AC3E}">
        <p14:creationId xmlns:p14="http://schemas.microsoft.com/office/powerpoint/2010/main" val="9644969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00EB3-52F2-6145-9CCE-87EF7E0231BB}" type="slidenum">
              <a:rPr lang="en-US" smtClean="0"/>
              <a:pPr/>
              <a:t>12</a:t>
            </a:fld>
            <a:endParaRPr lang="en-US"/>
          </a:p>
        </p:txBody>
      </p:sp>
    </p:spTree>
    <p:extLst>
      <p:ext uri="{BB962C8B-B14F-4D97-AF65-F5344CB8AC3E}">
        <p14:creationId xmlns:p14="http://schemas.microsoft.com/office/powerpoint/2010/main" val="3748908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00EB3-52F2-6145-9CCE-87EF7E0231BB}" type="slidenum">
              <a:rPr lang="en-US" smtClean="0"/>
              <a:pPr/>
              <a:t>13</a:t>
            </a:fld>
            <a:endParaRPr lang="en-US"/>
          </a:p>
        </p:txBody>
      </p:sp>
    </p:spTree>
    <p:extLst>
      <p:ext uri="{BB962C8B-B14F-4D97-AF65-F5344CB8AC3E}">
        <p14:creationId xmlns:p14="http://schemas.microsoft.com/office/powerpoint/2010/main" val="2210829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00EB3-52F2-6145-9CCE-87EF7E0231BB}" type="slidenum">
              <a:rPr lang="en-US" smtClean="0"/>
              <a:pPr/>
              <a:t>14</a:t>
            </a:fld>
            <a:endParaRPr lang="en-US"/>
          </a:p>
        </p:txBody>
      </p:sp>
    </p:spTree>
    <p:extLst>
      <p:ext uri="{BB962C8B-B14F-4D97-AF65-F5344CB8AC3E}">
        <p14:creationId xmlns:p14="http://schemas.microsoft.com/office/powerpoint/2010/main" val="24861286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00EB3-52F2-6145-9CCE-87EF7E0231BB}" type="slidenum">
              <a:rPr lang="en-US" smtClean="0"/>
              <a:pPr/>
              <a:t>15</a:t>
            </a:fld>
            <a:endParaRPr lang="en-US"/>
          </a:p>
        </p:txBody>
      </p:sp>
    </p:spTree>
    <p:extLst>
      <p:ext uri="{BB962C8B-B14F-4D97-AF65-F5344CB8AC3E}">
        <p14:creationId xmlns:p14="http://schemas.microsoft.com/office/powerpoint/2010/main" val="3540456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00EB3-52F2-6145-9CCE-87EF7E0231BB}" type="slidenum">
              <a:rPr lang="en-US" smtClean="0"/>
              <a:pPr/>
              <a:t>16</a:t>
            </a:fld>
            <a:endParaRPr lang="en-US"/>
          </a:p>
        </p:txBody>
      </p:sp>
    </p:spTree>
    <p:extLst>
      <p:ext uri="{BB962C8B-B14F-4D97-AF65-F5344CB8AC3E}">
        <p14:creationId xmlns:p14="http://schemas.microsoft.com/office/powerpoint/2010/main" val="19128486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00EB3-52F2-6145-9CCE-87EF7E0231BB}" type="slidenum">
              <a:rPr lang="en-US" smtClean="0"/>
              <a:pPr/>
              <a:t>17</a:t>
            </a:fld>
            <a:endParaRPr lang="en-US"/>
          </a:p>
        </p:txBody>
      </p:sp>
    </p:spTree>
    <p:extLst>
      <p:ext uri="{BB962C8B-B14F-4D97-AF65-F5344CB8AC3E}">
        <p14:creationId xmlns:p14="http://schemas.microsoft.com/office/powerpoint/2010/main" val="31818347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00EB3-52F2-6145-9CCE-87EF7E0231BB}" type="slidenum">
              <a:rPr lang="en-US" smtClean="0"/>
              <a:pPr/>
              <a:t>18</a:t>
            </a:fld>
            <a:endParaRPr lang="en-US"/>
          </a:p>
        </p:txBody>
      </p:sp>
    </p:spTree>
    <p:extLst>
      <p:ext uri="{BB962C8B-B14F-4D97-AF65-F5344CB8AC3E}">
        <p14:creationId xmlns:p14="http://schemas.microsoft.com/office/powerpoint/2010/main" val="692319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00EB3-52F2-6145-9CCE-87EF7E0231BB}" type="slidenum">
              <a:rPr lang="en-US" smtClean="0"/>
              <a:pPr/>
              <a:t>19</a:t>
            </a:fld>
            <a:endParaRPr lang="en-US"/>
          </a:p>
        </p:txBody>
      </p:sp>
    </p:spTree>
    <p:extLst>
      <p:ext uri="{BB962C8B-B14F-4D97-AF65-F5344CB8AC3E}">
        <p14:creationId xmlns:p14="http://schemas.microsoft.com/office/powerpoint/2010/main" val="3790993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dirty="0"/>
          </a:p>
        </p:txBody>
      </p:sp>
      <p:sp>
        <p:nvSpPr>
          <p:cNvPr id="4" name="Slide Number Placeholder 3"/>
          <p:cNvSpPr>
            <a:spLocks noGrp="1"/>
          </p:cNvSpPr>
          <p:nvPr>
            <p:ph type="sldNum" sz="quarter" idx="10"/>
          </p:nvPr>
        </p:nvSpPr>
        <p:spPr/>
        <p:txBody>
          <a:bodyPr/>
          <a:lstStyle/>
          <a:p>
            <a:pPr algn="l" rtl="0"/>
            <a:fld id="{55F7280B-260F-464D-BCA4-667E3463A032}" type="slidenum">
              <a:rPr/>
              <a:pPr algn="l" rtl="0"/>
              <a:t>2</a:t>
            </a:fld>
            <a:endParaRPr lang="x-none"/>
          </a:p>
        </p:txBody>
      </p:sp>
    </p:spTree>
    <p:extLst>
      <p:ext uri="{BB962C8B-B14F-4D97-AF65-F5344CB8AC3E}">
        <p14:creationId xmlns:p14="http://schemas.microsoft.com/office/powerpoint/2010/main" val="25380343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00EB3-52F2-6145-9CCE-87EF7E0231BB}" type="slidenum">
              <a:rPr lang="en-US" smtClean="0"/>
              <a:pPr/>
              <a:t>20</a:t>
            </a:fld>
            <a:endParaRPr lang="en-US"/>
          </a:p>
        </p:txBody>
      </p:sp>
    </p:spTree>
    <p:extLst>
      <p:ext uri="{BB962C8B-B14F-4D97-AF65-F5344CB8AC3E}">
        <p14:creationId xmlns:p14="http://schemas.microsoft.com/office/powerpoint/2010/main" val="27595730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00EB3-52F2-6145-9CCE-87EF7E0231BB}" type="slidenum">
              <a:rPr lang="en-US" smtClean="0"/>
              <a:pPr/>
              <a:t>21</a:t>
            </a:fld>
            <a:endParaRPr lang="en-US"/>
          </a:p>
        </p:txBody>
      </p:sp>
    </p:spTree>
    <p:extLst>
      <p:ext uri="{BB962C8B-B14F-4D97-AF65-F5344CB8AC3E}">
        <p14:creationId xmlns:p14="http://schemas.microsoft.com/office/powerpoint/2010/main" val="861780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x-none" dirty="0"/>
          </a:p>
        </p:txBody>
      </p:sp>
      <p:sp>
        <p:nvSpPr>
          <p:cNvPr id="4" name="Slide Number Placeholder 3"/>
          <p:cNvSpPr>
            <a:spLocks noGrp="1"/>
          </p:cNvSpPr>
          <p:nvPr>
            <p:ph type="sldNum" sz="quarter" idx="10"/>
          </p:nvPr>
        </p:nvSpPr>
        <p:spPr/>
        <p:txBody>
          <a:bodyPr/>
          <a:lstStyle/>
          <a:p>
            <a:pPr algn="l" rtl="0"/>
            <a:fld id="{55F7280B-260F-464D-BCA4-667E3463A032}" type="slidenum">
              <a:rPr/>
              <a:pPr algn="l" rtl="0"/>
              <a:t>3</a:t>
            </a:fld>
            <a:endParaRPr lang="x-none"/>
          </a:p>
        </p:txBody>
      </p:sp>
    </p:spTree>
    <p:extLst>
      <p:ext uri="{BB962C8B-B14F-4D97-AF65-F5344CB8AC3E}">
        <p14:creationId xmlns:p14="http://schemas.microsoft.com/office/powerpoint/2010/main" val="678179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lgn="l" rtl="0"/>
            <a:endParaRPr lang="x-none"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lgn="l" rtl="0"/>
            <a:fld id="{55F7280B-260F-464D-BCA4-667E3463A032}" type="slidenum">
              <a:rPr/>
              <a:pPr algn="l" rtl="0"/>
              <a:t>4</a:t>
            </a:fld>
            <a:endParaRPr lang="x-none"/>
          </a:p>
        </p:txBody>
      </p:sp>
    </p:spTree>
    <p:extLst>
      <p:ext uri="{BB962C8B-B14F-4D97-AF65-F5344CB8AC3E}">
        <p14:creationId xmlns:p14="http://schemas.microsoft.com/office/powerpoint/2010/main" val="2493279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00EB3-52F2-6145-9CCE-87EF7E0231BB}" type="slidenum">
              <a:rPr lang="en-US" smtClean="0"/>
              <a:pPr/>
              <a:t>5</a:t>
            </a:fld>
            <a:endParaRPr lang="en-US"/>
          </a:p>
        </p:txBody>
      </p:sp>
    </p:spTree>
    <p:extLst>
      <p:ext uri="{BB962C8B-B14F-4D97-AF65-F5344CB8AC3E}">
        <p14:creationId xmlns:p14="http://schemas.microsoft.com/office/powerpoint/2010/main" val="7881499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ta-IN" dirty="0" smtClean="0"/>
          </a:p>
        </p:txBody>
      </p:sp>
      <p:sp>
        <p:nvSpPr>
          <p:cNvPr id="4" name="Slide Number Placeholder 3"/>
          <p:cNvSpPr>
            <a:spLocks noGrp="1"/>
          </p:cNvSpPr>
          <p:nvPr>
            <p:ph type="sldNum" sz="quarter" idx="10"/>
          </p:nvPr>
        </p:nvSpPr>
        <p:spPr/>
        <p:txBody>
          <a:bodyPr/>
          <a:lstStyle/>
          <a:p>
            <a:fld id="{9A500EB3-52F2-6145-9CCE-87EF7E0231BB}" type="slidenum">
              <a:rPr lang="en-US" smtClean="0"/>
              <a:pPr/>
              <a:t>6</a:t>
            </a:fld>
            <a:endParaRPr lang="en-US"/>
          </a:p>
        </p:txBody>
      </p:sp>
    </p:spTree>
    <p:extLst>
      <p:ext uri="{BB962C8B-B14F-4D97-AF65-F5344CB8AC3E}">
        <p14:creationId xmlns:p14="http://schemas.microsoft.com/office/powerpoint/2010/main" val="2951922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A500EB3-52F2-6145-9CCE-87EF7E0231BB}" type="slidenum">
              <a:rPr lang="en-US" smtClean="0"/>
              <a:pPr/>
              <a:t>7</a:t>
            </a:fld>
            <a:endParaRPr lang="en-US"/>
          </a:p>
        </p:txBody>
      </p:sp>
    </p:spTree>
    <p:extLst>
      <p:ext uri="{BB962C8B-B14F-4D97-AF65-F5344CB8AC3E}">
        <p14:creationId xmlns:p14="http://schemas.microsoft.com/office/powerpoint/2010/main" val="1635770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00EB3-52F2-6145-9CCE-87EF7E0231BB}" type="slidenum">
              <a:rPr lang="en-US" smtClean="0"/>
              <a:pPr/>
              <a:t>8</a:t>
            </a:fld>
            <a:endParaRPr lang="en-US"/>
          </a:p>
        </p:txBody>
      </p:sp>
    </p:spTree>
    <p:extLst>
      <p:ext uri="{BB962C8B-B14F-4D97-AF65-F5344CB8AC3E}">
        <p14:creationId xmlns:p14="http://schemas.microsoft.com/office/powerpoint/2010/main" val="16729470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00EB3-52F2-6145-9CCE-87EF7E0231BB}" type="slidenum">
              <a:rPr lang="en-US" smtClean="0"/>
              <a:pPr/>
              <a:t>9</a:t>
            </a:fld>
            <a:endParaRPr lang="en-US"/>
          </a:p>
        </p:txBody>
      </p:sp>
    </p:spTree>
    <p:extLst>
      <p:ext uri="{BB962C8B-B14F-4D97-AF65-F5344CB8AC3E}">
        <p14:creationId xmlns:p14="http://schemas.microsoft.com/office/powerpoint/2010/main" val="3864485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hr-HR" smtClean="0"/>
              <a:t>Uredite stil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5332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hr-HR" smtClean="0"/>
              <a:t>Uredite stil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59955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smtClean="0"/>
              <a:t>Uredite stil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371555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hr-HR" smtClean="0"/>
              <a:t>Uredite stil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4728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hr-HR" smtClean="0"/>
              <a:t>Uredite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21692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hr-HR" smtClean="0"/>
              <a:t>Uredite stil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64808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815315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hr-HR" smtClean="0"/>
              <a:t>Uredite stil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6735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87359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hr-HR" smtClean="0"/>
              <a:t>Uredite stil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B61BEF0D-F0BB-DE4B-95CE-6DB70DBA9567}" type="datetimeFigureOut">
              <a:rPr lang="en-US" smtClean="0"/>
              <a:pPr/>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9829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470184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smtClean="0"/>
              <a:t>Uredite stil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6900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4078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7369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hr-HR" smtClean="0"/>
              <a:t>Uredite stil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42A54C80-263E-416B-A8E0-580EDEADCBDC}" type="datetimeFigureOut">
              <a:rPr lang="en-US" smtClean="0"/>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4036970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2/23/2021</a:t>
            </a:fld>
            <a:endParaRPr lang="en-US" dirty="0"/>
          </a:p>
        </p:txBody>
      </p:sp>
    </p:spTree>
    <p:extLst>
      <p:ext uri="{BB962C8B-B14F-4D97-AF65-F5344CB8AC3E}">
        <p14:creationId xmlns:p14="http://schemas.microsoft.com/office/powerpoint/2010/main" val="3969190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hr-HR" smtClean="0"/>
              <a:t>Uredite stil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2/23/2021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689858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9109" y="947854"/>
            <a:ext cx="8568952" cy="4761569"/>
          </a:xfrm>
        </p:spPr>
        <p:txBody>
          <a:bodyPr>
            <a:normAutofit fontScale="90000"/>
          </a:bodyPr>
          <a:lstStyle/>
          <a:p>
            <a:pPr algn="ctr"/>
            <a:r>
              <a:rPr lang="hr-BA" sz="4000" dirty="0" smtClean="0"/>
              <a:t>NAKNADA ŠTETE</a:t>
            </a:r>
            <a:br>
              <a:rPr lang="hr-BA" sz="4000" dirty="0" smtClean="0"/>
            </a:br>
            <a:r>
              <a:rPr lang="hr-BA" sz="4000" dirty="0" smtClean="0"/>
              <a:t/>
            </a:r>
            <a:br>
              <a:rPr lang="hr-BA" sz="4000" dirty="0" smtClean="0"/>
            </a:br>
            <a:r>
              <a:rPr lang="hr-BA" sz="2800" dirty="0" smtClean="0">
                <a:latin typeface="+mn-lt"/>
              </a:rPr>
              <a:t>DOPRINOS</a:t>
            </a:r>
            <a:r>
              <a:rPr lang="hr-BA" sz="2800" dirty="0">
                <a:latin typeface="+mn-lt"/>
              </a:rPr>
              <a:t/>
            </a:r>
            <a:br>
              <a:rPr lang="hr-BA" sz="2800" dirty="0">
                <a:latin typeface="+mn-lt"/>
              </a:rPr>
            </a:br>
            <a:r>
              <a:rPr lang="hr-BA" sz="2800" dirty="0" smtClean="0">
                <a:latin typeface="+mn-lt"/>
              </a:rPr>
              <a:t>OŠTEĆENIKA </a:t>
            </a:r>
            <a:r>
              <a:rPr lang="hr-BA" sz="2800" dirty="0">
                <a:latin typeface="+mn-lt"/>
              </a:rPr>
              <a:t>VLASTITOJ ŠTETI I </a:t>
            </a:r>
            <a:r>
              <a:rPr lang="hr-BA" sz="2800" dirty="0" smtClean="0">
                <a:latin typeface="+mn-lt"/>
              </a:rPr>
              <a:t>PODIJELJENA</a:t>
            </a:r>
            <a:r>
              <a:rPr lang="hr-BA" sz="2800" dirty="0">
                <a:latin typeface="+mn-lt"/>
              </a:rPr>
              <a:t/>
            </a:r>
            <a:br>
              <a:rPr lang="hr-BA" sz="2800" dirty="0">
                <a:latin typeface="+mn-lt"/>
              </a:rPr>
            </a:br>
            <a:r>
              <a:rPr lang="hr-BA" sz="2800" dirty="0">
                <a:latin typeface="+mn-lt"/>
              </a:rPr>
              <a:t>ODGOVORNOSTI ZA </a:t>
            </a:r>
            <a:r>
              <a:rPr lang="hr-BA" sz="2800" dirty="0" smtClean="0">
                <a:latin typeface="+mn-lt"/>
              </a:rPr>
              <a:t>ŠTETU</a:t>
            </a:r>
            <a:br>
              <a:rPr lang="hr-BA" sz="2800" dirty="0" smtClean="0">
                <a:latin typeface="+mn-lt"/>
              </a:rPr>
            </a:br>
            <a:r>
              <a:rPr lang="hr-BA" dirty="0"/>
              <a:t/>
            </a:r>
            <a:br>
              <a:rPr lang="hr-BA" dirty="0"/>
            </a:br>
            <a:r>
              <a:rPr lang="hr-BA" dirty="0" smtClean="0"/>
              <a:t>                                     </a:t>
            </a:r>
            <a:r>
              <a:rPr lang="hr-BA" sz="2200" dirty="0" smtClean="0"/>
              <a:t>Jurica Babić</a:t>
            </a:r>
            <a:r>
              <a:rPr lang="hr-BA" sz="2000" dirty="0" smtClean="0"/>
              <a:t/>
            </a:r>
            <a:br>
              <a:rPr lang="hr-BA" sz="2000" dirty="0" smtClean="0"/>
            </a:br>
            <a:r>
              <a:rPr lang="hr-BA" sz="2000" dirty="0" smtClean="0"/>
              <a:t>                                                                                               Općinski sud Livno</a:t>
            </a:r>
            <a:br>
              <a:rPr lang="hr-BA" sz="2000" dirty="0" smtClean="0"/>
            </a:br>
            <a:r>
              <a:rPr lang="hr-BA" sz="2000" dirty="0" smtClean="0"/>
              <a:t>                                                                                               22.2.2021. godine</a:t>
            </a:r>
            <a:r>
              <a:rPr lang="x-none" dirty="0">
                <a:solidFill>
                  <a:schemeClr val="bg1">
                    <a:lumMod val="95000"/>
                  </a:schemeClr>
                </a:solidFill>
              </a:rPr>
              <a:t/>
            </a:r>
            <a:br>
              <a:rPr lang="x-none" dirty="0">
                <a:solidFill>
                  <a:schemeClr val="bg1">
                    <a:lumMod val="95000"/>
                  </a:schemeClr>
                </a:solidFill>
              </a:rPr>
            </a:br>
            <a:endParaRPr lang="x-none" dirty="0">
              <a:solidFill>
                <a:schemeClr val="bg1">
                  <a:lumMod val="95000"/>
                </a:schemeClr>
              </a:solidFill>
            </a:endParaRPr>
          </a:p>
        </p:txBody>
      </p:sp>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9145" y="3436923"/>
            <a:ext cx="5940591" cy="2933700"/>
          </a:xfrm>
          <a:prstGeom prst="rect">
            <a:avLst/>
          </a:prstGeom>
        </p:spPr>
      </p:pic>
    </p:spTree>
    <p:extLst>
      <p:ext uri="{BB962C8B-B14F-4D97-AF65-F5344CB8AC3E}">
        <p14:creationId xmlns:p14="http://schemas.microsoft.com/office/powerpoint/2010/main" val="8451236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579863" y="602167"/>
            <a:ext cx="11195825" cy="5843238"/>
          </a:xfrm>
        </p:spPr>
        <p:txBody>
          <a:bodyPr/>
          <a:lstStyle/>
          <a:p>
            <a:r>
              <a:rPr lang="hr-BA" dirty="0"/>
              <a:t>Također doprinos oštećenoga imamo i u situacijama kada se primjenjuju pravila odgovornosti za drugoga, kada će se ponašanje „drugoga“ vrednovati kao doprinos</a:t>
            </a:r>
            <a:r>
              <a:rPr lang="hr-BA" dirty="0" smtClean="0"/>
              <a:t>.</a:t>
            </a:r>
            <a:endParaRPr lang="hr-BA" dirty="0"/>
          </a:p>
          <a:p>
            <a:pPr algn="just"/>
            <a:r>
              <a:rPr lang="hr-BA" u="sng" dirty="0"/>
              <a:t>U parnici radi naknade štete imatelja vozila prouzrokovane sudarom motornih vozila, u slučaju obostrane krivnje vozača, sudi se po odredbama o podijeljenoj </a:t>
            </a:r>
            <a:r>
              <a:rPr lang="hr-BA" u="sng" dirty="0" smtClean="0"/>
              <a:t>odgovornosti, dok se odgovornost vozača (objektivna) prema trećima, u slučaju doprinosa, sudi prema principu doprinosa oštećenoga.</a:t>
            </a:r>
          </a:p>
          <a:p>
            <a:pPr algn="just"/>
            <a:r>
              <a:rPr lang="hr-BA" dirty="0" smtClean="0"/>
              <a:t>Kod ugovorne </a:t>
            </a:r>
            <a:r>
              <a:rPr lang="hr-BA" dirty="0"/>
              <a:t>odgovornost, </a:t>
            </a:r>
            <a:r>
              <a:rPr lang="hr-BA" dirty="0" smtClean="0"/>
              <a:t>princip je konsenzusa stranaka, a ako nije što posebno ugovoreno, čl</a:t>
            </a:r>
            <a:r>
              <a:rPr lang="hr-BA" dirty="0"/>
              <a:t>. 267. ZOO-a </a:t>
            </a:r>
            <a:r>
              <a:rPr lang="hr-BA" dirty="0" smtClean="0"/>
              <a:t>uređuje da „Kad </a:t>
            </a:r>
            <a:r>
              <a:rPr lang="hr-BA" dirty="0"/>
              <a:t>za nastalu štetu, ili njenu veličinu, ili za otežanje dužnikovog položaja ima krivice do vjerovnika ili do osobe za koje on odgovara, naknada se smanjuje </a:t>
            </a:r>
            <a:r>
              <a:rPr lang="hr-BA" dirty="0" smtClean="0"/>
              <a:t>razmjerno. </a:t>
            </a:r>
            <a:r>
              <a:rPr lang="hr-BA" dirty="0"/>
              <a:t>Riječ je o podjeli odgovornosti prema stupnju krivnje</a:t>
            </a:r>
            <a:r>
              <a:rPr lang="hr-BA" dirty="0" smtClean="0"/>
              <a:t>.</a:t>
            </a:r>
          </a:p>
          <a:p>
            <a:pPr algn="just"/>
            <a:r>
              <a:rPr lang="hr-BA" u="sng" dirty="0" smtClean="0"/>
              <a:t>Smisao </a:t>
            </a:r>
            <a:r>
              <a:rPr lang="hr-BA" u="sng" dirty="0"/>
              <a:t>odredbe 192. ZOO jest umanjiti odgovornost štetnika za nastalu </a:t>
            </a:r>
            <a:r>
              <a:rPr lang="hr-BA" u="sng" dirty="0" smtClean="0"/>
              <a:t>štetu. Visina njegove obveza treba  odgovarati opsegu štete </a:t>
            </a:r>
            <a:r>
              <a:rPr lang="hr-BA" u="sng" dirty="0"/>
              <a:t>koja se može pripisati njegovoj štetnoj radnji. Drugim riječima, svrha ovog instituta </a:t>
            </a:r>
            <a:r>
              <a:rPr lang="hr-BA" u="sng" dirty="0" smtClean="0"/>
              <a:t>jeste </a:t>
            </a:r>
            <a:r>
              <a:rPr lang="hr-BA" u="sng" dirty="0"/>
              <a:t>onemogućavanje da se štetniku stavlja na teret ono što je posljedica tuđe radnje, odnosno radnje oštećenoga. </a:t>
            </a:r>
          </a:p>
          <a:p>
            <a:pPr algn="just"/>
            <a:endParaRPr lang="hr-BA" dirty="0"/>
          </a:p>
          <a:p>
            <a:endParaRPr lang="hr-BA" dirty="0"/>
          </a:p>
        </p:txBody>
      </p:sp>
    </p:spTree>
    <p:extLst>
      <p:ext uri="{BB962C8B-B14F-4D97-AF65-F5344CB8AC3E}">
        <p14:creationId xmlns:p14="http://schemas.microsoft.com/office/powerpoint/2010/main" val="2266202415"/>
      </p:ext>
    </p:extLst>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42376"/>
            <a:ext cx="8229600" cy="1357824"/>
          </a:xfrm>
        </p:spPr>
        <p:txBody>
          <a:bodyPr>
            <a:noAutofit/>
          </a:bodyPr>
          <a:lstStyle/>
          <a:p>
            <a:pPr algn="ctr"/>
            <a:r>
              <a:rPr lang="en-US" sz="3200" dirty="0" smtClean="0"/>
              <a:t>POLOŽAJ PRIGOVORA PODIJELJENE ODGOVORNOSTI I DOPRINOSA OŠTEĆENIKA SA ASPEKTA ZPP-</a:t>
            </a:r>
            <a:r>
              <a:rPr lang="hr-BA" sz="3200" dirty="0"/>
              <a:t>a</a:t>
            </a:r>
            <a:r>
              <a:rPr lang="en-US" sz="3200" dirty="0" smtClean="0"/>
              <a:t>.</a:t>
            </a:r>
            <a:endParaRPr lang="hr-BA" sz="3200" dirty="0"/>
          </a:p>
        </p:txBody>
      </p:sp>
      <p:sp>
        <p:nvSpPr>
          <p:cNvPr id="8" name="Content Placeholder 2"/>
          <p:cNvSpPr>
            <a:spLocks noGrp="1"/>
          </p:cNvSpPr>
          <p:nvPr>
            <p:ph idx="1"/>
          </p:nvPr>
        </p:nvSpPr>
        <p:spPr/>
        <p:txBody>
          <a:bodyPr>
            <a:normAutofit/>
          </a:bodyPr>
          <a:lstStyle/>
          <a:p>
            <a:endParaRPr lang="ta-IN" dirty="0" smtClean="0"/>
          </a:p>
          <a:p>
            <a:pPr marL="0" indent="0">
              <a:buNone/>
            </a:pPr>
            <a:endParaRPr lang="ta-IN" dirty="0" smtClean="0">
              <a:solidFill>
                <a:srgbClr val="FF0000"/>
              </a:solidFill>
            </a:endParaRPr>
          </a:p>
          <a:p>
            <a:pPr marL="0" indent="0">
              <a:buNone/>
            </a:pPr>
            <a:endParaRPr lang="en-US" dirty="0">
              <a:solidFill>
                <a:srgbClr val="FF0000"/>
              </a:solidFill>
            </a:endParaRPr>
          </a:p>
        </p:txBody>
      </p:sp>
      <p:sp>
        <p:nvSpPr>
          <p:cNvPr id="9" name="Content Placeholder 2"/>
          <p:cNvSpPr txBox="1">
            <a:spLocks/>
          </p:cNvSpPr>
          <p:nvPr/>
        </p:nvSpPr>
        <p:spPr>
          <a:xfrm>
            <a:off x="677334" y="1458210"/>
            <a:ext cx="11113222" cy="4583152"/>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ta-IN" dirty="0" smtClean="0"/>
          </a:p>
          <a:p>
            <a:r>
              <a:rPr lang="hr-BA" dirty="0"/>
              <a:t>Uobičajena radnja stranke, u načelu kontradiktornosti je izjavljivanje prigovora</a:t>
            </a:r>
            <a:r>
              <a:rPr lang="hr-BA" dirty="0" smtClean="0"/>
              <a:t>.</a:t>
            </a:r>
            <a:r>
              <a:rPr lang="hr-BA" dirty="0"/>
              <a:t> Doprinos oštećenoga, kao i podijeljena odgovornost sa aspekta procesnog prava spadaju u materijalno pravne prigovore, budući da su upravljeni na osporavanje osnovanosti tužbenog zahtjeva. </a:t>
            </a:r>
            <a:endParaRPr lang="hr-BA" dirty="0" smtClean="0"/>
          </a:p>
          <a:p>
            <a:r>
              <a:rPr lang="hr-BA" dirty="0"/>
              <a:t>Prigovor isključive odgovornosti oštećenog za štetni događaj uključuje u sebi i prigovor podijeljene odgovornosti. (Vrhovni sud </a:t>
            </a:r>
            <a:r>
              <a:rPr lang="hr-BA" dirty="0" err="1"/>
              <a:t>FBiH</a:t>
            </a:r>
            <a:r>
              <a:rPr lang="hr-BA" dirty="0"/>
              <a:t> 070-Rev-09-000131 od 30.4.2010. godine Bilten </a:t>
            </a:r>
            <a:r>
              <a:rPr lang="hr-BA" dirty="0" err="1"/>
              <a:t>VSFBiH</a:t>
            </a:r>
            <a:r>
              <a:rPr lang="hr-BA" dirty="0"/>
              <a:t> 1/2010.)</a:t>
            </a:r>
          </a:p>
          <a:p>
            <a:r>
              <a:rPr lang="bs-Latn-BA" dirty="0"/>
              <a:t>Kada je u postupku pred prvostupanjskim sudom istaknuto više prigovora protiv tužbenog zahtjeva o kojima se odlučuje presudom, u rješavanju istih primjenjuje se načelo najlikvidnijeg prigovora, prema kojem, prednost se daje onom prigovoru koji u konkurenciji sa ostalim prigovorima je podoban da dovede do odbijanja tužbenog zahtjeva. To je, očito prigovor zastarjelosti </a:t>
            </a:r>
            <a:r>
              <a:rPr lang="bs-Latn-BA" dirty="0" err="1"/>
              <a:t>potraživanja</a:t>
            </a:r>
            <a:r>
              <a:rPr lang="bs-Latn-BA" dirty="0" smtClean="0"/>
              <a:t>.</a:t>
            </a:r>
            <a:r>
              <a:rPr lang="bs-Latn-BA" dirty="0"/>
              <a:t> (Broj:  68 0 P 001956 14 Rev 2 14.1.2015. godine</a:t>
            </a:r>
            <a:r>
              <a:rPr lang="bs-Latn-BA" dirty="0" smtClean="0"/>
              <a:t>) </a:t>
            </a:r>
          </a:p>
          <a:p>
            <a:r>
              <a:rPr lang="hr-BA" dirty="0"/>
              <a:t>Kada tužena strana istakne materijalni prigovor podijeljene odgovornosti, onda je dužna i dokazati postojanje iznijetih činjenica na kojim zasniva takav prigovor. (presuda Vrhovnog suda </a:t>
            </a:r>
            <a:r>
              <a:rPr lang="hr-BA" dirty="0" err="1"/>
              <a:t>FBiH</a:t>
            </a:r>
            <a:r>
              <a:rPr lang="hr-BA" dirty="0"/>
              <a:t> broj 32 0 </a:t>
            </a:r>
            <a:r>
              <a:rPr lang="hr-BA" dirty="0" err="1"/>
              <a:t>Rs</a:t>
            </a:r>
            <a:r>
              <a:rPr lang="hr-BA" dirty="0"/>
              <a:t> 082650 20 </a:t>
            </a:r>
            <a:r>
              <a:rPr lang="hr-BA" dirty="0" err="1"/>
              <a:t>Rev</a:t>
            </a:r>
            <a:r>
              <a:rPr lang="hr-BA" dirty="0"/>
              <a:t> od 28.5.2020. godine Časopis sudska praksa Privredne štampa 84 za 2020. godinu)</a:t>
            </a:r>
          </a:p>
          <a:p>
            <a:endParaRPr lang="hr-BA" dirty="0"/>
          </a:p>
          <a:p>
            <a:pPr marL="0" indent="0">
              <a:buFont typeface="Wingdings 3" charset="2"/>
              <a:buNone/>
            </a:pPr>
            <a:endParaRPr lang="ta-IN" dirty="0" smtClean="0">
              <a:solidFill>
                <a:srgbClr val="FF0000"/>
              </a:solidFill>
            </a:endParaRPr>
          </a:p>
          <a:p>
            <a:pPr marL="0" indent="0">
              <a:buFont typeface="Wingdings 3" charset="2"/>
              <a:buNone/>
            </a:pPr>
            <a:endParaRPr lang="en-US" dirty="0">
              <a:solidFill>
                <a:srgbClr val="FF0000"/>
              </a:solidFill>
            </a:endParaRPr>
          </a:p>
        </p:txBody>
      </p:sp>
    </p:spTree>
    <p:extLst>
      <p:ext uri="{BB962C8B-B14F-4D97-AF65-F5344CB8AC3E}">
        <p14:creationId xmlns:p14="http://schemas.microsoft.com/office/powerpoint/2010/main" val="13695972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479502" y="591015"/>
            <a:ext cx="11240430" cy="5820936"/>
          </a:xfrm>
        </p:spPr>
        <p:txBody>
          <a:bodyPr/>
          <a:lstStyle/>
          <a:p>
            <a:pPr algn="just"/>
            <a:r>
              <a:rPr lang="hr-HR" dirty="0" smtClean="0"/>
              <a:t>Pravomoćna presuda kojom je odlučeno o naknadi štete ne sprečava sud da u novoj parnici između istih stranaka, po zahtjevu za naknadu štete iz istog štetnog događaja, raspravlja i o podijeljenoj odgovornosti za štetu, neovisno od toga da li je u prethodnoj parnici podijeljena odgovornost utvrđivana ili utvrđena.</a:t>
            </a:r>
          </a:p>
          <a:p>
            <a:pPr marL="0" indent="0" algn="just">
              <a:buNone/>
            </a:pPr>
            <a:r>
              <a:rPr lang="hr-HR" dirty="0" smtClean="0"/>
              <a:t>(Načelni stav br. 10/88 usvojen na XXXIX zajedničkoj sjednici Saveznog suda, republičkih i pokrajinskih vrhovnih sudova i Vrhovnog vojnog suda 26. i 27.10.1988. godine - Zbirka sudskih odluka, knjiga XIII, XIV i XV,  za 1988-1990. godinu, Savezni sud, Beograd)</a:t>
            </a:r>
          </a:p>
          <a:p>
            <a:pPr algn="just"/>
            <a:r>
              <a:rPr lang="hr-BA" dirty="0" smtClean="0"/>
              <a:t>U predmetu </a:t>
            </a:r>
            <a:r>
              <a:rPr lang="hr-BA" b="1" dirty="0"/>
              <a:t>AP </a:t>
            </a:r>
            <a:r>
              <a:rPr lang="hr-BA" b="1" dirty="0" smtClean="0"/>
              <a:t>1285/18 Ustavni sud je o</a:t>
            </a:r>
            <a:r>
              <a:rPr lang="hr-BA" dirty="0" smtClean="0"/>
              <a:t>dbio apelaciju </a:t>
            </a:r>
            <a:r>
              <a:rPr lang="hr-BA" dirty="0"/>
              <a:t>kao </a:t>
            </a:r>
            <a:r>
              <a:rPr lang="hr-BA" dirty="0" smtClean="0"/>
              <a:t>neutemeljenu kojom se pobija Presuda Vrhovnog suda </a:t>
            </a:r>
            <a:r>
              <a:rPr lang="hr-BA" dirty="0"/>
              <a:t>Federacije Bosne i Hercegovine broj 53 0 P 033108 14 </a:t>
            </a:r>
            <a:r>
              <a:rPr lang="hr-BA" dirty="0" err="1"/>
              <a:t>Rev</a:t>
            </a:r>
            <a:r>
              <a:rPr lang="hr-BA" dirty="0"/>
              <a:t> </a:t>
            </a:r>
            <a:r>
              <a:rPr lang="hr-BA" dirty="0" smtClean="0"/>
              <a:t>od 14.11.2017</a:t>
            </a:r>
            <a:r>
              <a:rPr lang="hr-BA" dirty="0"/>
              <a:t>. godine</a:t>
            </a:r>
            <a:r>
              <a:rPr lang="hr-BA" dirty="0" smtClean="0"/>
              <a:t>. Donošenje dvije različitih odluka od strane istoga suda, ne vrijeđa pravno načelo vladavine prava.</a:t>
            </a:r>
            <a:endParaRPr lang="hr-HR" dirty="0" smtClean="0"/>
          </a:p>
          <a:p>
            <a:pPr marL="0" indent="0">
              <a:buNone/>
            </a:pPr>
            <a:endParaRPr lang="hr-HR" dirty="0"/>
          </a:p>
        </p:txBody>
      </p:sp>
      <p:pic>
        <p:nvPicPr>
          <p:cNvPr id="3" name="Slika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1799" y="4014536"/>
            <a:ext cx="6436895" cy="1820779"/>
          </a:xfrm>
          <a:prstGeom prst="rect">
            <a:avLst/>
          </a:prstGeom>
        </p:spPr>
      </p:pic>
    </p:spTree>
    <p:extLst>
      <p:ext uri="{BB962C8B-B14F-4D97-AF65-F5344CB8AC3E}">
        <p14:creationId xmlns:p14="http://schemas.microsoft.com/office/powerpoint/2010/main" val="37446698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slov 5"/>
          <p:cNvSpPr>
            <a:spLocks noGrp="1"/>
          </p:cNvSpPr>
          <p:nvPr>
            <p:ph type="title"/>
          </p:nvPr>
        </p:nvSpPr>
        <p:spPr>
          <a:xfrm>
            <a:off x="677333" y="609600"/>
            <a:ext cx="10379687" cy="1320800"/>
          </a:xfrm>
        </p:spPr>
        <p:txBody>
          <a:bodyPr>
            <a:normAutofit fontScale="90000"/>
          </a:bodyPr>
          <a:lstStyle/>
          <a:p>
            <a:r>
              <a:rPr lang="hr-BA" dirty="0" smtClean="0"/>
              <a:t>SUDSKA PRAKSA </a:t>
            </a:r>
            <a:r>
              <a:rPr lang="hr-BA" dirty="0"/>
              <a:t>U PRIMJENI ODREDBE ČL. 192. </a:t>
            </a:r>
            <a:r>
              <a:rPr lang="hr-BA" dirty="0" smtClean="0"/>
              <a:t>ZOO-a</a:t>
            </a:r>
            <a:r>
              <a:rPr lang="hr-BA" dirty="0"/>
              <a:t/>
            </a:r>
            <a:br>
              <a:rPr lang="hr-BA" dirty="0"/>
            </a:br>
            <a:endParaRPr lang="hr-BA" dirty="0"/>
          </a:p>
        </p:txBody>
      </p:sp>
      <p:sp>
        <p:nvSpPr>
          <p:cNvPr id="5" name="Naslov 3"/>
          <p:cNvSpPr>
            <a:spLocks noGrp="1"/>
          </p:cNvSpPr>
          <p:nvPr>
            <p:ph idx="1"/>
          </p:nvPr>
        </p:nvSpPr>
        <p:spPr>
          <a:xfrm>
            <a:off x="469232" y="1616927"/>
            <a:ext cx="11362212" cy="4817327"/>
          </a:xfrm>
        </p:spPr>
        <p:txBody>
          <a:bodyPr>
            <a:normAutofit fontScale="77500" lnSpcReduction="20000"/>
          </a:bodyPr>
          <a:lstStyle/>
          <a:p>
            <a:pPr marL="0" indent="0">
              <a:buNone/>
            </a:pPr>
            <a:endParaRPr lang="hr-BA" dirty="0" smtClean="0"/>
          </a:p>
          <a:p>
            <a:pPr algn="just"/>
            <a:r>
              <a:rPr lang="hr-BA" sz="2800" dirty="0" smtClean="0"/>
              <a:t>Neodgovarajućeg </a:t>
            </a:r>
            <a:r>
              <a:rPr lang="hr-BA" sz="2800" dirty="0"/>
              <a:t>korištenja termina kojima se sadržajno označava „doprinos </a:t>
            </a:r>
            <a:r>
              <a:rPr lang="hr-BA" sz="2800" dirty="0" err="1"/>
              <a:t>oštećenika</a:t>
            </a:r>
            <a:r>
              <a:rPr lang="hr-BA" sz="2800" dirty="0"/>
              <a:t> šteti“ nije problem samo starije sudske prakse, jer je neusklađenost u njihovu korištenju i dalje vidljiva u aktualnoj sudskoj praksi na svim instancama </a:t>
            </a:r>
            <a:r>
              <a:rPr lang="hr-BA" sz="2800" dirty="0" smtClean="0"/>
              <a:t>sudovanja</a:t>
            </a:r>
          </a:p>
          <a:p>
            <a:r>
              <a:rPr lang="hr-BA" b="1" dirty="0" smtClean="0"/>
              <a:t>Kantonalni </a:t>
            </a:r>
            <a:r>
              <a:rPr lang="hr-BA" b="1" dirty="0"/>
              <a:t>suda u Livnu broj 68 2 P 009224 15 </a:t>
            </a:r>
            <a:r>
              <a:rPr lang="hr-BA" b="1" dirty="0" err="1"/>
              <a:t>Gž</a:t>
            </a:r>
            <a:r>
              <a:rPr lang="hr-BA" b="1" dirty="0"/>
              <a:t>  od 8.1.2019. </a:t>
            </a:r>
            <a:r>
              <a:rPr lang="hr-BA" b="1" dirty="0" smtClean="0"/>
              <a:t>godine: </a:t>
            </a:r>
            <a:endParaRPr lang="hr-BA" b="1" dirty="0"/>
          </a:p>
          <a:p>
            <a:pPr marL="0" indent="0" algn="just">
              <a:buNone/>
            </a:pPr>
            <a:r>
              <a:rPr lang="hr-BA" dirty="0"/>
              <a:t>„Kod takvog stanja stvari, pravilno prvostupanjski sud izvodi činjenični i pravni zaključak da je vozač putničkog vozila Mercedes, ovdje tuženi</a:t>
            </a:r>
            <a:r>
              <a:rPr lang="hr-BA" dirty="0" smtClean="0"/>
              <a:t>, </a:t>
            </a:r>
            <a:r>
              <a:rPr lang="hr-BA" dirty="0"/>
              <a:t>krivac i odgovoran za nastalu štetu tužitelju, sa druge strane mogao je i gonič stoke osigurati siguran prijelaz stoke, i da je doprinos stranaka tj. tuženog 80% nastale štete, a goniča za koji odgovara tužitelj 20%, pa primjenom odredbe iz čl.154. 185.st.2. u vezi sa čl.192. </a:t>
            </a:r>
            <a:r>
              <a:rPr lang="hr-BA" dirty="0" smtClean="0"/>
              <a:t>ZOO-a </a:t>
            </a:r>
            <a:r>
              <a:rPr lang="hr-BA" dirty="0"/>
              <a:t>pravilno je prvostupanjski sud donio odluku u ovoj pravnoj stvari i za istu je dao valjane razloge koje prihvaća i vijeće ovoga suda.“ </a:t>
            </a:r>
            <a:endParaRPr lang="hr-BA" dirty="0" smtClean="0"/>
          </a:p>
          <a:p>
            <a:pPr algn="just"/>
            <a:r>
              <a:rPr lang="hr-BA" dirty="0"/>
              <a:t>Vs BiH, </a:t>
            </a:r>
            <a:r>
              <a:rPr lang="hr-BA" dirty="0" err="1"/>
              <a:t>Rev</a:t>
            </a:r>
            <a:r>
              <a:rPr lang="hr-BA" dirty="0"/>
              <a:t>. 52/88, od 16. 12. 1988. - Bilten Vs BiH 2/89 – 75 </a:t>
            </a:r>
            <a:endParaRPr lang="hr-BA" dirty="0" smtClean="0"/>
          </a:p>
          <a:p>
            <a:pPr marL="0" indent="0">
              <a:buNone/>
            </a:pPr>
            <a:r>
              <a:rPr lang="hr-BA" dirty="0"/>
              <a:t>Postoji podijeljena odgovornost za štetu, kada je oštećeno dijete od trinaest godina neoprezno zakoračilo sa perona u vagon željeznice tužene koja se u tom trenutku pokrenula uslijed čega je oštećeni pretrpio </a:t>
            </a:r>
            <a:r>
              <a:rPr lang="hr-BA" dirty="0" smtClean="0"/>
              <a:t>tjelesne povrede</a:t>
            </a:r>
            <a:r>
              <a:rPr lang="hr-BA" dirty="0"/>
              <a:t>.</a:t>
            </a:r>
          </a:p>
          <a:p>
            <a:pPr marL="0" indent="0" algn="just">
              <a:buNone/>
            </a:pPr>
            <a:r>
              <a:rPr lang="hr-BA" dirty="0" smtClean="0"/>
              <a:t>Tužiteljica</a:t>
            </a:r>
            <a:r>
              <a:rPr lang="hr-BA" dirty="0"/>
              <a:t>, dijete od trinaest godina prilikom obilaska </a:t>
            </a:r>
            <a:r>
              <a:rPr lang="hr-BA" dirty="0" err="1"/>
              <a:t>p</a:t>
            </a:r>
            <a:r>
              <a:rPr lang="hr-BA" dirty="0" err="1" smtClean="0"/>
              <a:t>ostojanske</a:t>
            </a:r>
            <a:r>
              <a:rPr lang="hr-BA" dirty="0" smtClean="0"/>
              <a:t> </a:t>
            </a:r>
            <a:r>
              <a:rPr lang="hr-BA" dirty="0"/>
              <a:t>jame, a u želji da uđe u voz dok je još stajao, zakoračila je jednom nogom sa perona u vagon, pa kako je u tom trenutku voz krenuo, to je izazvalo njen pad i povređivanje. </a:t>
            </a:r>
            <a:r>
              <a:rPr lang="hr-BA" dirty="0" err="1" smtClean="0"/>
              <a:t>Nižestupanjski</a:t>
            </a:r>
            <a:r>
              <a:rPr lang="hr-BA" dirty="0" smtClean="0"/>
              <a:t> </a:t>
            </a:r>
            <a:r>
              <a:rPr lang="hr-BA" dirty="0"/>
              <a:t>sudovi su, ocjenjujući propuste tužene i tužiteljice u kritičnom trenutku, zaključili da je tužena u pretežnoj mjeri odgovorna za nastalu štetu, a da je tužiteljičin doprinos, koji se sastojao </a:t>
            </a:r>
            <a:r>
              <a:rPr lang="hr-BA" dirty="0" smtClean="0"/>
              <a:t>u nepažljivom </a:t>
            </a:r>
            <a:r>
              <a:rPr lang="hr-BA" dirty="0"/>
              <a:t>ulasku u vagon, bio neznatan, pa su omjer podijeljene odgovornosti utvrdili sa 90% na strani tužene i 10% na strani tužiteljice. Nerazmjerno je veća nepažnja osiguranika tužene nego tužiteljice (čl. 192. ZOO).</a:t>
            </a:r>
          </a:p>
          <a:p>
            <a:pPr algn="just"/>
            <a:endParaRPr lang="hr-BA" dirty="0"/>
          </a:p>
        </p:txBody>
      </p:sp>
    </p:spTree>
    <p:extLst>
      <p:ext uri="{BB962C8B-B14F-4D97-AF65-F5344CB8AC3E}">
        <p14:creationId xmlns:p14="http://schemas.microsoft.com/office/powerpoint/2010/main" val="25864555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23747"/>
            <a:ext cx="11154110" cy="5617616"/>
          </a:xfrm>
        </p:spPr>
        <p:txBody>
          <a:bodyPr>
            <a:normAutofit/>
          </a:bodyPr>
          <a:lstStyle/>
          <a:p>
            <a:pPr algn="just"/>
            <a:r>
              <a:rPr lang="hr-BA" dirty="0"/>
              <a:t>Ako šeta nije nastala isključivo krivicom štetnika, već je i oštećeni doprinio nastanku štete oštećeni nema pravo da zahtjeva naknadu cjelokupne štete odnosno nema pravo na naknadu onoga dijela štete koji potječe od njegove krivice. Ako nije moguće utvrditi koji dio štete potiče od </a:t>
            </a:r>
            <a:r>
              <a:rPr lang="hr-BA" dirty="0" err="1"/>
              <a:t>oštećenikove</a:t>
            </a:r>
            <a:r>
              <a:rPr lang="hr-BA" dirty="0"/>
              <a:t> krivice, a koji dio štete od štetnikove krivice, onda štetu snose podjednako po principu podijeljene odgovornosti za naknadu štete. (čl. 192. ZOO-a st. 2. ZOO-a (Vrhovni sud Crne Gore GŽ-428/74, Bilten Vrhovnog suda CG 1/76 st. 11.)  </a:t>
            </a:r>
          </a:p>
          <a:p>
            <a:pPr algn="just"/>
            <a:r>
              <a:rPr lang="hr-BA" dirty="0"/>
              <a:t>Šteta koju netko pretrpi može biti posljedica ne samo tuđeg, nego i vlastitog ponašanja, u slučaju kada oštećeni svojim postupcima omogući drugome da mu štetu prouzrokuje ili doprinese da bude veća nego bi inače bila, shodno članu 192. Zakona o </a:t>
            </a:r>
            <a:r>
              <a:rPr lang="hr-BA" dirty="0" err="1"/>
              <a:t>obligacionim</a:t>
            </a:r>
            <a:r>
              <a:rPr lang="hr-BA" dirty="0"/>
              <a:t> odnosima. Krivica oštećenog, u smislu građanskopravne odgovornosti, može biti razlog za isključenje ili umanjenje odgovornosti počinioca štete, u zavisnosti od udjela jedne i druge strane u prouzrokovanju štete. Iz presude Apelacionog suda u Nišu, </a:t>
            </a:r>
            <a:r>
              <a:rPr lang="hr-BA" dirty="0" err="1"/>
              <a:t>Gž</a:t>
            </a:r>
            <a:r>
              <a:rPr lang="hr-BA" dirty="0"/>
              <a:t>, 1812/2011 od 16.09.2011., dostupno na: &lt;http://www.iio.org.rs/Files/view/59&gt; (7.1.2018.).</a:t>
            </a:r>
            <a:endParaRPr lang="ta-IN" sz="2000" dirty="0" smtClean="0">
              <a:solidFill>
                <a:schemeClr val="tx1"/>
              </a:solidFill>
            </a:endParaRPr>
          </a:p>
        </p:txBody>
      </p:sp>
      <p:pic>
        <p:nvPicPr>
          <p:cNvPr id="5" name="Slik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2433" y="3982453"/>
            <a:ext cx="5810250" cy="2779294"/>
          </a:xfrm>
          <a:prstGeom prst="rect">
            <a:avLst/>
          </a:prstGeom>
        </p:spPr>
      </p:pic>
    </p:spTree>
    <p:extLst>
      <p:ext uri="{BB962C8B-B14F-4D97-AF65-F5344CB8AC3E}">
        <p14:creationId xmlns:p14="http://schemas.microsoft.com/office/powerpoint/2010/main" val="2085046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slov 4"/>
          <p:cNvSpPr>
            <a:spLocks noGrp="1"/>
          </p:cNvSpPr>
          <p:nvPr>
            <p:ph type="title"/>
          </p:nvPr>
        </p:nvSpPr>
        <p:spPr>
          <a:xfrm>
            <a:off x="677334" y="609600"/>
            <a:ext cx="11009144" cy="1320800"/>
          </a:xfrm>
        </p:spPr>
        <p:txBody>
          <a:bodyPr>
            <a:normAutofit fontScale="90000"/>
          </a:bodyPr>
          <a:lstStyle/>
          <a:p>
            <a:pPr algn="ctr"/>
            <a:r>
              <a:rPr lang="hr-BA" dirty="0"/>
              <a:t>ANALIZA </a:t>
            </a:r>
            <a:r>
              <a:rPr lang="hr-BA" dirty="0" smtClean="0"/>
              <a:t>INSTITUTA </a:t>
            </a:r>
            <a:r>
              <a:rPr lang="hr-BA" dirty="0"/>
              <a:t>DOPRINOSA OŠTEĆENIKA VLASTITOJ ŠTETI ČL. 192. </a:t>
            </a:r>
            <a:r>
              <a:rPr lang="hr-BA" dirty="0" smtClean="0"/>
              <a:t>ZOO-a</a:t>
            </a:r>
            <a:r>
              <a:rPr lang="hr-BA" dirty="0"/>
              <a:t/>
            </a:r>
            <a:br>
              <a:rPr lang="hr-BA" dirty="0"/>
            </a:br>
            <a:endParaRPr lang="hr-BA" dirty="0"/>
          </a:p>
        </p:txBody>
      </p:sp>
      <p:sp>
        <p:nvSpPr>
          <p:cNvPr id="3" name="Content Placeholder 2"/>
          <p:cNvSpPr>
            <a:spLocks noGrp="1"/>
          </p:cNvSpPr>
          <p:nvPr>
            <p:ph idx="1"/>
          </p:nvPr>
        </p:nvSpPr>
        <p:spPr>
          <a:xfrm>
            <a:off x="568713" y="1930400"/>
            <a:ext cx="11218126" cy="4314283"/>
          </a:xfrm>
        </p:spPr>
        <p:txBody>
          <a:bodyPr>
            <a:normAutofit/>
          </a:bodyPr>
          <a:lstStyle/>
          <a:p>
            <a:r>
              <a:rPr lang="hr-BA" dirty="0" smtClean="0"/>
              <a:t>Razlog </a:t>
            </a:r>
            <a:r>
              <a:rPr lang="hr-BA" dirty="0"/>
              <a:t>zbog kojeg se često upotrebljava termin podijeljene odgovornosti kada se primjenjuju odredbe o doprinosu oštećenoga treba potražiti u odredbama ZOO-a </a:t>
            </a:r>
            <a:r>
              <a:rPr lang="hr-BA" dirty="0" smtClean="0"/>
              <a:t>čl. 192. </a:t>
            </a:r>
            <a:r>
              <a:rPr lang="hr-BA" dirty="0"/>
              <a:t>i u usporedbi s pravnim pravilima Općeg građanskog </a:t>
            </a:r>
            <a:r>
              <a:rPr lang="hr-BA" dirty="0" smtClean="0"/>
              <a:t>zakonika.</a:t>
            </a:r>
          </a:p>
          <a:p>
            <a:r>
              <a:rPr lang="hr-BA" dirty="0"/>
              <a:t>P</a:t>
            </a:r>
            <a:r>
              <a:rPr lang="hr-BA" dirty="0" smtClean="0"/>
              <a:t>odijeljena </a:t>
            </a:r>
            <a:r>
              <a:rPr lang="hr-BA" dirty="0"/>
              <a:t>odgovornost pretpostavlja odgovornost više osoba za istu </a:t>
            </a:r>
            <a:r>
              <a:rPr lang="hr-BA" dirty="0" smtClean="0"/>
              <a:t>štetu</a:t>
            </a:r>
          </a:p>
          <a:p>
            <a:r>
              <a:rPr lang="hr-BA" dirty="0" smtClean="0"/>
              <a:t>Između </a:t>
            </a:r>
            <a:r>
              <a:rPr lang="hr-BA" dirty="0"/>
              <a:t>štetnika i oštećenog ne može doći do podjele odgovornosti za nastalu štetu jer </a:t>
            </a:r>
            <a:r>
              <a:rPr lang="hr-BA" dirty="0" smtClean="0"/>
              <a:t>oštećeni </a:t>
            </a:r>
            <a:r>
              <a:rPr lang="hr-BA" dirty="0"/>
              <a:t>ne odgovara sam sebi za štetu koju je </a:t>
            </a:r>
            <a:r>
              <a:rPr lang="hr-BA" dirty="0" smtClean="0"/>
              <a:t>prouzročio?</a:t>
            </a:r>
          </a:p>
          <a:p>
            <a:pPr algn="just"/>
            <a:r>
              <a:rPr lang="hr-BA" dirty="0"/>
              <a:t>Inzistiranje na preciznom korištenju navedenih termina prilikom primjene odredbe čl. 192. </a:t>
            </a:r>
            <a:r>
              <a:rPr lang="hr-BA" dirty="0" smtClean="0"/>
              <a:t>ZOO </a:t>
            </a:r>
            <a:r>
              <a:rPr lang="hr-BA" dirty="0"/>
              <a:t>važno je zato što se različite pretpostavke trebaju ostvariti za primjenu instituta doprinosa </a:t>
            </a:r>
            <a:r>
              <a:rPr lang="hr-BA" dirty="0" smtClean="0"/>
              <a:t>oštećenog </a:t>
            </a:r>
            <a:r>
              <a:rPr lang="hr-BA" dirty="0"/>
              <a:t>nastaloj šteti od pretpostavki nužnih za postojanje podijeljene odgovornosti dvaju </a:t>
            </a:r>
            <a:r>
              <a:rPr lang="hr-BA" dirty="0" smtClean="0"/>
              <a:t>štetnika</a:t>
            </a:r>
          </a:p>
          <a:p>
            <a:pPr algn="just"/>
            <a:r>
              <a:rPr lang="hr-BA" dirty="0" smtClean="0"/>
              <a:t>Članak </a:t>
            </a:r>
            <a:r>
              <a:rPr lang="hr-BA" dirty="0"/>
              <a:t>1304. OGZ-a </a:t>
            </a:r>
            <a:r>
              <a:rPr lang="hr-BA" dirty="0" smtClean="0"/>
              <a:t>“</a:t>
            </a:r>
            <a:r>
              <a:rPr lang="hr-BA" dirty="0"/>
              <a:t>Ako je u kakvoj šteti kriv također </a:t>
            </a:r>
            <a:r>
              <a:rPr lang="hr-BA" dirty="0" err="1" smtClean="0"/>
              <a:t>oštećenik</a:t>
            </a:r>
            <a:r>
              <a:rPr lang="hr-BA" dirty="0" smtClean="0"/>
              <a:t> </a:t>
            </a:r>
            <a:r>
              <a:rPr lang="hr-BA" dirty="0"/>
              <a:t>tad nosi i on štetu razmjerno s </a:t>
            </a:r>
            <a:r>
              <a:rPr lang="hr-BA" dirty="0" err="1"/>
              <a:t>oštetiocem</a:t>
            </a:r>
            <a:r>
              <a:rPr lang="hr-BA" dirty="0"/>
              <a:t>, a ako se </a:t>
            </a:r>
            <a:r>
              <a:rPr lang="hr-BA" dirty="0" err="1"/>
              <a:t>razmjerje</a:t>
            </a:r>
            <a:r>
              <a:rPr lang="hr-BA" dirty="0"/>
              <a:t> odrediti ne može, nose štetu na jednake dijelove</a:t>
            </a:r>
            <a:r>
              <a:rPr lang="hr-BA" dirty="0" smtClean="0"/>
              <a:t>.”</a:t>
            </a:r>
          </a:p>
          <a:p>
            <a:pPr algn="just"/>
            <a:r>
              <a:rPr lang="hr-BA" dirty="0" smtClean="0"/>
              <a:t>skrivljeno ponašanje oštećenog pretpostavka doprinosa, ukoliko nema „</a:t>
            </a:r>
            <a:r>
              <a:rPr lang="hr-BA" dirty="0" err="1" smtClean="0"/>
              <a:t>doloznog</a:t>
            </a:r>
            <a:r>
              <a:rPr lang="hr-BA" dirty="0" smtClean="0"/>
              <a:t>”-namjernog djelovanja za kojega odgovara.</a:t>
            </a:r>
            <a:endParaRPr lang="ta-IN" dirty="0"/>
          </a:p>
          <a:p>
            <a:pPr marL="0" indent="0">
              <a:buNone/>
            </a:pPr>
            <a:endParaRPr lang="ta-IN" dirty="0" smtClean="0"/>
          </a:p>
          <a:p>
            <a:pPr>
              <a:buFontTx/>
              <a:buChar char="-"/>
            </a:pPr>
            <a:endParaRPr lang="ta-IN" dirty="0" smtClean="0"/>
          </a:p>
          <a:p>
            <a:pPr>
              <a:buFontTx/>
              <a:buChar char="-"/>
            </a:pPr>
            <a:endParaRPr lang="en-US" dirty="0"/>
          </a:p>
        </p:txBody>
      </p:sp>
    </p:spTree>
    <p:extLst>
      <p:ext uri="{BB962C8B-B14F-4D97-AF65-F5344CB8AC3E}">
        <p14:creationId xmlns:p14="http://schemas.microsoft.com/office/powerpoint/2010/main" val="11623501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68352" y="397042"/>
            <a:ext cx="11418848" cy="5892246"/>
          </a:xfrm>
        </p:spPr>
        <p:txBody>
          <a:bodyPr numCol="2"/>
          <a:lstStyle/>
          <a:p>
            <a:pPr marL="0" indent="0">
              <a:buNone/>
            </a:pPr>
            <a:r>
              <a:rPr lang="hr-BA" b="1" dirty="0"/>
              <a:t>PODIJELJENA </a:t>
            </a:r>
            <a:r>
              <a:rPr lang="hr-BA" b="1" dirty="0" smtClean="0"/>
              <a:t>ODGOVORNOST</a:t>
            </a:r>
          </a:p>
          <a:p>
            <a:pPr algn="just"/>
            <a:r>
              <a:rPr lang="hr-BA" dirty="0" smtClean="0"/>
              <a:t>Podijeljena odgovornost jest institut kojim se označava nešto sasvim drugo od doprinosa </a:t>
            </a:r>
            <a:r>
              <a:rPr lang="hr-BA" dirty="0" err="1" smtClean="0"/>
              <a:t>oštećenika</a:t>
            </a:r>
            <a:r>
              <a:rPr lang="hr-BA" dirty="0" smtClean="0"/>
              <a:t>. Ona ne podrazumijeva podjelu odgovornosti između </a:t>
            </a:r>
            <a:r>
              <a:rPr lang="hr-BA" dirty="0" err="1" smtClean="0"/>
              <a:t>oštećenika</a:t>
            </a:r>
            <a:r>
              <a:rPr lang="hr-BA" dirty="0" smtClean="0"/>
              <a:t> i štetnika, već podjelu odgovornosti između više osoba koje su sudjelovale u nastanku štete, u pravilu trećoj osobi. </a:t>
            </a:r>
          </a:p>
          <a:p>
            <a:pPr algn="just"/>
            <a:r>
              <a:rPr lang="hr-BA" dirty="0" smtClean="0"/>
              <a:t>Institut </a:t>
            </a:r>
            <a:r>
              <a:rPr lang="hr-BA" dirty="0"/>
              <a:t>podijeljene odgovornosti sadržajno je uređen odredbama ZOO u poglavlju pod nazivom „</a:t>
            </a:r>
            <a:r>
              <a:rPr lang="hr-BA" i="1" dirty="0"/>
              <a:t>ODGOVORNOST VIŠE OSOBA ZA ISTU ŠTETU“ </a:t>
            </a:r>
            <a:r>
              <a:rPr lang="hr-BA" dirty="0"/>
              <a:t>u člancima 206. – 208., ali i u posebnom dijelu kojim je regulirana odgovornost za štete izazvane motornim vozilom u pokretu glede međusobnih odštetnih zahtjeva vlasnika motornih vozila (čl. 178.).</a:t>
            </a:r>
          </a:p>
          <a:p>
            <a:pPr marL="0" indent="0">
              <a:buNone/>
            </a:pPr>
            <a:endParaRPr lang="hr-BA" u="sng" dirty="0" smtClean="0"/>
          </a:p>
          <a:p>
            <a:pPr marL="0" indent="0">
              <a:buNone/>
            </a:pPr>
            <a:endParaRPr lang="hr-BA" u="sng" dirty="0"/>
          </a:p>
          <a:p>
            <a:pPr marL="0" indent="0">
              <a:buNone/>
            </a:pPr>
            <a:r>
              <a:rPr lang="hr-BA" u="sng" dirty="0" smtClean="0"/>
              <a:t>                                  Članak </a:t>
            </a:r>
            <a:r>
              <a:rPr lang="hr-BA" u="sng" dirty="0"/>
              <a:t>178</a:t>
            </a:r>
            <a:r>
              <a:rPr lang="hr-BA" u="sng" dirty="0" smtClean="0"/>
              <a:t>.______________</a:t>
            </a:r>
            <a:endParaRPr lang="hr-BA" dirty="0"/>
          </a:p>
          <a:p>
            <a:pPr algn="just"/>
            <a:r>
              <a:rPr lang="hr-BA" u="sng" dirty="0"/>
              <a:t>(1) U slučaju udesa izazvanog motornim vozilom u pokretu koji je prouzrokovan isključivom krivicom jednog imatelja, primjenjuju se pravila o odgovornosti po osnovu krivice.</a:t>
            </a:r>
            <a:endParaRPr lang="hr-BA" dirty="0"/>
          </a:p>
          <a:p>
            <a:r>
              <a:rPr lang="hr-BA" u="sng" dirty="0"/>
              <a:t>(2) Ako postoji obostrana krivica, svaki imalac odgovara za ukupnu štetu koju su oni pretrpjeli razmjerno stupnju svoje krivnje.</a:t>
            </a:r>
            <a:endParaRPr lang="hr-BA" dirty="0"/>
          </a:p>
          <a:p>
            <a:r>
              <a:rPr lang="hr-BA" u="sng" dirty="0"/>
              <a:t>(3) Ako nema krivice ni jednog, imaoci odgovaraju na ravne dijelove, ako razlozi pravičnosti ne zahtijevaju što drugo.</a:t>
            </a:r>
            <a:endParaRPr lang="hr-BA" dirty="0"/>
          </a:p>
          <a:p>
            <a:r>
              <a:rPr lang="hr-BA" u="sng" dirty="0"/>
              <a:t>(4) Za štetu koju pretrpe treća osobe imaoci motornih vozila odgovaraju solidarno.</a:t>
            </a:r>
            <a:endParaRPr lang="hr-BA" dirty="0"/>
          </a:p>
          <a:p>
            <a:endParaRPr lang="hr-BA" dirty="0"/>
          </a:p>
          <a:p>
            <a:endParaRPr lang="hr-BA" dirty="0"/>
          </a:p>
        </p:txBody>
      </p:sp>
    </p:spTree>
    <p:extLst>
      <p:ext uri="{BB962C8B-B14F-4D97-AF65-F5344CB8AC3E}">
        <p14:creationId xmlns:p14="http://schemas.microsoft.com/office/powerpoint/2010/main" val="17982252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591014" y="423746"/>
            <a:ext cx="11296185" cy="5910147"/>
          </a:xfrm>
        </p:spPr>
        <p:txBody>
          <a:bodyPr/>
          <a:lstStyle/>
          <a:p>
            <a:pPr marL="0" indent="0">
              <a:buNone/>
            </a:pPr>
            <a:r>
              <a:rPr lang="en-US" dirty="0"/>
              <a:t>PRETPOSTAVKE DOPRINOSA OŠTEĆENIKA PREMA ODREDBI ČL. 192. </a:t>
            </a:r>
            <a:r>
              <a:rPr lang="en-US" dirty="0" smtClean="0"/>
              <a:t>ZOO</a:t>
            </a:r>
            <a:endParaRPr lang="hr-BA" dirty="0" smtClean="0"/>
          </a:p>
          <a:p>
            <a:pPr marL="0" indent="0">
              <a:buNone/>
            </a:pPr>
            <a:r>
              <a:rPr lang="hr-BA" dirty="0"/>
              <a:t>Članak 192. </a:t>
            </a:r>
          </a:p>
          <a:p>
            <a:r>
              <a:rPr lang="hr-BA" dirty="0"/>
              <a:t>(1) </a:t>
            </a:r>
            <a:r>
              <a:rPr lang="hr-BA" dirty="0" smtClean="0"/>
              <a:t>Oštećeni </a:t>
            </a:r>
            <a:r>
              <a:rPr lang="hr-BA" dirty="0"/>
              <a:t>koji je DOPRINIO da šteta nastane ili bude veća nego što bi inače bila, ima pravo samo na razmjerno (proporcionalno) smanjenu naknadu. </a:t>
            </a:r>
          </a:p>
          <a:p>
            <a:r>
              <a:rPr lang="hr-BA" dirty="0"/>
              <a:t>(2) Kada je nemoguće utvrditi koji dio štete potječe od radnje </a:t>
            </a:r>
            <a:r>
              <a:rPr lang="hr-BA" dirty="0" smtClean="0"/>
              <a:t>oštećenoga, </a:t>
            </a:r>
            <a:r>
              <a:rPr lang="hr-BA" dirty="0"/>
              <a:t>sud će dosuditi naknadu vodeći računa  o </a:t>
            </a:r>
            <a:r>
              <a:rPr lang="hr-BA" dirty="0" smtClean="0"/>
              <a:t>OKOLNOSTI SLUČAJA.</a:t>
            </a:r>
            <a:r>
              <a:rPr lang="hr-BA" dirty="0"/>
              <a:t> </a:t>
            </a:r>
            <a:endParaRPr lang="hr-BA" dirty="0" smtClean="0"/>
          </a:p>
          <a:p>
            <a:pPr marL="0" indent="0">
              <a:buNone/>
            </a:pPr>
            <a:r>
              <a:rPr lang="hr-BA" dirty="0"/>
              <a:t>čl. 205. ZOO-a koja propisuje da se odredbe o podijeljenoj odgovornosti, koje vrijede za materijalnu štetu, shodno primjenjuju na nematerijalnu </a:t>
            </a:r>
            <a:r>
              <a:rPr lang="hr-BA" dirty="0" smtClean="0"/>
              <a:t>štetu</a:t>
            </a:r>
          </a:p>
          <a:p>
            <a:r>
              <a:rPr lang="hr-BA" dirty="0"/>
              <a:t>čl. 177. st. 3. ZOO-a </a:t>
            </a:r>
            <a:r>
              <a:rPr lang="hr-BA" dirty="0" smtClean="0"/>
              <a:t>„Imatelj se </a:t>
            </a:r>
            <a:r>
              <a:rPr lang="hr-BA" dirty="0"/>
              <a:t>oslobađa odgovornosti djelomično, ako je </a:t>
            </a:r>
            <a:r>
              <a:rPr lang="hr-BA" dirty="0" smtClean="0"/>
              <a:t>oštećeni </a:t>
            </a:r>
            <a:r>
              <a:rPr lang="hr-BA" dirty="0"/>
              <a:t>djelomično doprinio nastanku štete</a:t>
            </a:r>
            <a:r>
              <a:rPr lang="hr-BA" dirty="0" smtClean="0"/>
              <a:t>“.</a:t>
            </a:r>
          </a:p>
          <a:p>
            <a:r>
              <a:rPr lang="hr-BA" dirty="0" smtClean="0"/>
              <a:t>a) ADEKVATNO DJELOVANJE </a:t>
            </a:r>
            <a:r>
              <a:rPr lang="hr-BA" dirty="0"/>
              <a:t>(</a:t>
            </a:r>
            <a:r>
              <a:rPr lang="hr-BA" dirty="0" smtClean="0"/>
              <a:t>r</a:t>
            </a:r>
            <a:r>
              <a:rPr lang="hr-BA" u="sng" dirty="0" smtClean="0"/>
              <a:t>adnja </a:t>
            </a:r>
            <a:r>
              <a:rPr lang="hr-BA" u="sng" dirty="0"/>
              <a:t>ili </a:t>
            </a:r>
            <a:r>
              <a:rPr lang="hr-BA" u="sng" dirty="0" smtClean="0"/>
              <a:t>propust</a:t>
            </a:r>
            <a:r>
              <a:rPr lang="hr-BA" dirty="0" smtClean="0"/>
              <a:t>)</a:t>
            </a:r>
            <a:endParaRPr lang="hr-BA" dirty="0"/>
          </a:p>
          <a:p>
            <a:pPr marL="0" indent="0">
              <a:buNone/>
            </a:pPr>
            <a:r>
              <a:rPr lang="hr-BA" dirty="0" smtClean="0"/>
              <a:t>Propuštanjem </a:t>
            </a:r>
            <a:r>
              <a:rPr lang="hr-BA" dirty="0"/>
              <a:t>da ogradi parcelu na kojoj je zasadio voćnjak, koji je uništen od divljači, i oštećeni je i sam doprinio da do štete dođe, pa su </a:t>
            </a:r>
            <a:r>
              <a:rPr lang="hr-BA" dirty="0" err="1"/>
              <a:t>nižestupanjski</a:t>
            </a:r>
            <a:r>
              <a:rPr lang="hr-BA" dirty="0"/>
              <a:t> sudovi pravilno primijenili materijalno pravo kada su primjenom načela o podijeljenoj odgovornosti iz člana 192. ZOO-a, tuženika obavezali da razmjerno svom doprinosu u nastanku štete i tužitelju naknadi štetu u dosuđenom iznosu sa zakonskom kamatom. (Vrhovni sud Srbije, broj: Rev-621/99, od 20. 1. 2000. godine)</a:t>
            </a:r>
          </a:p>
          <a:p>
            <a:endParaRPr lang="hr-BA" dirty="0"/>
          </a:p>
        </p:txBody>
      </p:sp>
    </p:spTree>
    <p:extLst>
      <p:ext uri="{BB962C8B-B14F-4D97-AF65-F5344CB8AC3E}">
        <p14:creationId xmlns:p14="http://schemas.microsoft.com/office/powerpoint/2010/main" val="13887245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57201"/>
            <a:ext cx="11154110" cy="6021658"/>
          </a:xfrm>
        </p:spPr>
        <p:txBody>
          <a:bodyPr/>
          <a:lstStyle/>
          <a:p>
            <a:pPr marL="0" indent="0" algn="just">
              <a:buNone/>
            </a:pPr>
            <a:r>
              <a:rPr lang="hr-BA" dirty="0"/>
              <a:t>Ako su ključevi motornog vozila, kojim je nanijeta šteta, bili dostupni štetniku (malodobnom sinu vlasnika vozila), tada se ne može reći da je vozilo upotrijebljeno bez dozvole vlasnika, pa, stoga, postoji njegova odštetna odgovornost. (Pravni stav Građanskog odjeljenja Kantonalnog suda u Sarajevu objavljen u Biltenu sudske prakse Kantonalnog suda, broj 2000/3, strana 22</a:t>
            </a:r>
            <a:r>
              <a:rPr lang="hr-BA" dirty="0" smtClean="0"/>
              <a:t>)</a:t>
            </a:r>
          </a:p>
          <a:p>
            <a:pPr algn="just"/>
            <a:r>
              <a:rPr lang="hr-BA" dirty="0"/>
              <a:t> </a:t>
            </a:r>
            <a:r>
              <a:rPr lang="hr-BA" dirty="0" smtClean="0"/>
              <a:t>b) NEPRIMJERENOST POSTUPANJA koje se uspoređuje </a:t>
            </a:r>
            <a:r>
              <a:rPr lang="hr-BA" u="sng" dirty="0" smtClean="0"/>
              <a:t>prema </a:t>
            </a:r>
            <a:r>
              <a:rPr lang="hr-BA" u="sng" dirty="0"/>
              <a:t>pažnji ili pozornosti u postupanju prosječnog čovjeka</a:t>
            </a:r>
            <a:endParaRPr lang="hr-BA" dirty="0" smtClean="0"/>
          </a:p>
          <a:p>
            <a:pPr algn="just"/>
            <a:r>
              <a:rPr lang="hr-BA" dirty="0"/>
              <a:t>Okolnost da je poginuli upravljao motociklom bez položenog vozačkog ispita, samo po sebi, ukoliko nije bilo u uzročnoj vezi sa nastalom štetom, ne zasniva podijeljenu </a:t>
            </a:r>
            <a:r>
              <a:rPr lang="hr-BA" dirty="0" err="1"/>
              <a:t>odgovorstnost</a:t>
            </a:r>
            <a:r>
              <a:rPr lang="hr-BA" dirty="0"/>
              <a:t> iz čl. 192. ZOO-a. </a:t>
            </a:r>
            <a:r>
              <a:rPr lang="hr-BA" dirty="0" err="1"/>
              <a:t>VSFBiH</a:t>
            </a:r>
            <a:r>
              <a:rPr lang="hr-BA" dirty="0"/>
              <a:t> 42 0 P 000513 12 </a:t>
            </a:r>
            <a:r>
              <a:rPr lang="hr-BA" dirty="0" err="1"/>
              <a:t>Rev</a:t>
            </a:r>
            <a:r>
              <a:rPr lang="hr-BA" dirty="0"/>
              <a:t> od 29.8.2021. </a:t>
            </a:r>
            <a:r>
              <a:rPr lang="hr-BA" dirty="0" smtClean="0"/>
              <a:t>godine</a:t>
            </a:r>
          </a:p>
          <a:p>
            <a:pPr marL="0" indent="0">
              <a:buNone/>
            </a:pPr>
            <a:r>
              <a:rPr lang="hr-BA" dirty="0" smtClean="0"/>
              <a:t>                                                                        ZAKLJUČAK</a:t>
            </a:r>
            <a:endParaRPr lang="hr-BA" dirty="0"/>
          </a:p>
          <a:p>
            <a:r>
              <a:rPr lang="hr-BA" dirty="0" smtClean="0"/>
              <a:t>(savjetovanje </a:t>
            </a:r>
            <a:r>
              <a:rPr lang="hr-BA" dirty="0"/>
              <a:t>građanskih i privrednih odjeljenja Saveznog suda, Vrhovnih sudova i Vrhovnog vojnog suda od 15. i 16. 10.1986. godine</a:t>
            </a:r>
            <a:r>
              <a:rPr lang="hr-BA" dirty="0" smtClean="0"/>
              <a:t>)</a:t>
            </a:r>
            <a:r>
              <a:rPr lang="hr-BA" dirty="0"/>
              <a:t> </a:t>
            </a:r>
          </a:p>
          <a:p>
            <a:pPr marL="0" indent="0" algn="just">
              <a:buNone/>
            </a:pPr>
            <a:r>
              <a:rPr lang="hr-BA" dirty="0"/>
              <a:t>Neće se smatrati da je oštećeni svojim ponašanjem doprinio povećanju štete, odnosno da je spriječio njeno umanjenje, samo zbog toga što je odbio da se podvrgne određenim medicinskim zahvatima, ukoliko se ne radi o liječenju kojem bi se svaki čovjek po redovnom tijeku stvari podvrgnu bez rizika od štetnih posljedica samog liječenja.</a:t>
            </a:r>
            <a:endParaRPr lang="en-US" sz="2400" dirty="0">
              <a:solidFill>
                <a:schemeClr val="tx1"/>
              </a:solidFill>
            </a:endParaRPr>
          </a:p>
        </p:txBody>
      </p:sp>
    </p:spTree>
    <p:extLst>
      <p:ext uri="{BB962C8B-B14F-4D97-AF65-F5344CB8AC3E}">
        <p14:creationId xmlns:p14="http://schemas.microsoft.com/office/powerpoint/2010/main" val="5950770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468351"/>
            <a:ext cx="11109505" cy="5932449"/>
          </a:xfrm>
        </p:spPr>
        <p:txBody>
          <a:bodyPr>
            <a:normAutofit/>
          </a:bodyPr>
          <a:lstStyle/>
          <a:p>
            <a:r>
              <a:rPr lang="hr-BA" dirty="0" smtClean="0"/>
              <a:t>Kako </a:t>
            </a:r>
            <a:r>
              <a:rPr lang="hr-BA" dirty="0"/>
              <a:t>bi se izbjeglo poistovjećivanje neprihvatljivog ponašanja </a:t>
            </a:r>
            <a:r>
              <a:rPr lang="hr-BA" dirty="0" err="1"/>
              <a:t>oštećenika</a:t>
            </a:r>
            <a:r>
              <a:rPr lang="hr-BA" dirty="0"/>
              <a:t> kojim se doprinosi nastanku štete sa skrivljenim ponašanjem štetnika, valjalo bi koristiti neki od termina već uvriježenih u pravnoj literaturi kada opisujemo ono </a:t>
            </a:r>
            <a:r>
              <a:rPr lang="hr-BA" dirty="0" err="1"/>
              <a:t>oštećenikovo</a:t>
            </a:r>
            <a:r>
              <a:rPr lang="hr-BA" dirty="0"/>
              <a:t> ponašanje </a:t>
            </a:r>
            <a:r>
              <a:rPr lang="hr-BA" b="1" u="sng" dirty="0"/>
              <a:t>koje ne odgovara ponašanju osobe koja se brine o zaštiti svojih prava na općeprihvaćen način.</a:t>
            </a:r>
            <a:r>
              <a:rPr lang="hr-BA" dirty="0"/>
              <a:t> </a:t>
            </a:r>
            <a:endParaRPr lang="hr-BA" dirty="0" smtClean="0"/>
          </a:p>
          <a:p>
            <a:r>
              <a:rPr lang="hr-BA" dirty="0"/>
              <a:t>Kod utvrđenja odgovornosti u prometnoj nezgodi, treba imati u vidu činjenicu da je propust vozača kada upravlja motornim vozilom, budući da je u pitanju opasna stvar, značajnija u pogledu nastanka posljedica od propusta bicikliste</a:t>
            </a:r>
            <a:r>
              <a:rPr lang="hr-BA" dirty="0" smtClean="0"/>
              <a:t>. (</a:t>
            </a:r>
            <a:r>
              <a:rPr lang="hr-BA" dirty="0"/>
              <a:t>Presuda VS </a:t>
            </a:r>
            <a:r>
              <a:rPr lang="hr-BA" dirty="0" err="1"/>
              <a:t>FbIh</a:t>
            </a:r>
            <a:r>
              <a:rPr lang="hr-BA" dirty="0"/>
              <a:t> 32 0 P 122350 12 </a:t>
            </a:r>
            <a:r>
              <a:rPr lang="hr-BA" dirty="0" err="1"/>
              <a:t>Rev</a:t>
            </a:r>
            <a:r>
              <a:rPr lang="hr-BA" dirty="0"/>
              <a:t> od 9.7.2013. godine)</a:t>
            </a:r>
          </a:p>
          <a:p>
            <a:endParaRPr lang="hr-BA" dirty="0"/>
          </a:p>
        </p:txBody>
      </p:sp>
    </p:spTree>
    <p:extLst>
      <p:ext uri="{BB962C8B-B14F-4D97-AF65-F5344CB8AC3E}">
        <p14:creationId xmlns:p14="http://schemas.microsoft.com/office/powerpoint/2010/main" val="19895174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925551" y="1037063"/>
            <a:ext cx="9200604" cy="4693017"/>
          </a:xfrm>
        </p:spPr>
        <p:txBody>
          <a:bodyPr>
            <a:normAutofit/>
          </a:bodyPr>
          <a:lstStyle/>
          <a:p>
            <a:pPr lvl="0"/>
            <a:endParaRPr lang="hr-BA" dirty="0" smtClean="0"/>
          </a:p>
          <a:p>
            <a:pPr marL="0" lvl="0" indent="0">
              <a:buNone/>
            </a:pPr>
            <a:r>
              <a:rPr lang="hr-BA" dirty="0" smtClean="0"/>
              <a:t>                                                         DNEVNI RED</a:t>
            </a:r>
          </a:p>
          <a:p>
            <a:pPr marL="0" lvl="0" indent="0">
              <a:buNone/>
            </a:pPr>
            <a:endParaRPr lang="hr-BA" dirty="0"/>
          </a:p>
          <a:p>
            <a:pPr marL="0" lvl="0" indent="0">
              <a:buNone/>
            </a:pPr>
            <a:endParaRPr lang="hr-BA" dirty="0"/>
          </a:p>
          <a:p>
            <a:pPr lvl="0"/>
            <a:r>
              <a:rPr lang="hr-BA" dirty="0" smtClean="0"/>
              <a:t>Retrospektiva </a:t>
            </a:r>
            <a:r>
              <a:rPr lang="hr-BA" dirty="0"/>
              <a:t>i budućnost BiH odštetnog prava </a:t>
            </a:r>
          </a:p>
          <a:p>
            <a:pPr lvl="0"/>
            <a:r>
              <a:rPr lang="hr-BA" dirty="0"/>
              <a:t>Pravni položaj prigovora podijeljene odgovornosti i doprinosa oštećenog u ZPP-a</a:t>
            </a:r>
          </a:p>
          <a:p>
            <a:pPr lvl="0"/>
            <a:r>
              <a:rPr lang="hr-BA" dirty="0"/>
              <a:t>Analiza instituta doprinosa oštećenoga vlastitoj šteti čl. 192. ZOO-a</a:t>
            </a:r>
          </a:p>
          <a:p>
            <a:pPr lvl="0"/>
            <a:r>
              <a:rPr lang="hr-BA" dirty="0"/>
              <a:t>Razlike između podijeljene odgovornosti i doprinosa oštećenog, utjecaj na druge institute smanjenja odgovornosti</a:t>
            </a:r>
          </a:p>
          <a:p>
            <a:pPr lvl="0"/>
            <a:r>
              <a:rPr lang="hr-BA" dirty="0"/>
              <a:t>Analiza sudske praksa, pitanja, zaključci</a:t>
            </a:r>
          </a:p>
          <a:p>
            <a:pPr marL="0" indent="0">
              <a:buNone/>
            </a:pPr>
            <a:endParaRPr lang="x-none" dirty="0">
              <a:solidFill>
                <a:schemeClr val="bg1"/>
              </a:solidFill>
            </a:endParaRPr>
          </a:p>
        </p:txBody>
      </p:sp>
    </p:spTree>
    <p:extLst>
      <p:ext uri="{BB962C8B-B14F-4D97-AF65-F5344CB8AC3E}">
        <p14:creationId xmlns:p14="http://schemas.microsoft.com/office/powerpoint/2010/main" val="606815765"/>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9863" y="535259"/>
            <a:ext cx="10917044" cy="5977053"/>
          </a:xfrm>
        </p:spPr>
        <p:txBody>
          <a:bodyPr>
            <a:normAutofit lnSpcReduction="10000"/>
          </a:bodyPr>
          <a:lstStyle/>
          <a:p>
            <a:pPr marL="0" indent="0">
              <a:buNone/>
            </a:pPr>
            <a:r>
              <a:rPr lang="hr-BA" sz="2800" b="1" dirty="0" smtClean="0"/>
              <a:t>PRISTANAK </a:t>
            </a:r>
            <a:r>
              <a:rPr lang="hr-BA" sz="2800" b="1" dirty="0"/>
              <a:t>OŠTEĆENIKA NA </a:t>
            </a:r>
            <a:r>
              <a:rPr lang="hr-BA" sz="2800" b="1" dirty="0" smtClean="0"/>
              <a:t>ŠTETU</a:t>
            </a:r>
          </a:p>
          <a:p>
            <a:endParaRPr lang="hr-BA" dirty="0" smtClean="0"/>
          </a:p>
          <a:p>
            <a:r>
              <a:rPr lang="hr-BA" dirty="0" smtClean="0"/>
              <a:t>Pristanak </a:t>
            </a:r>
            <a:r>
              <a:rPr lang="hr-BA" dirty="0" err="1"/>
              <a:t>oštećenika</a:t>
            </a:r>
            <a:r>
              <a:rPr lang="hr-BA" dirty="0"/>
              <a:t> na štetu (</a:t>
            </a:r>
            <a:r>
              <a:rPr lang="hr-BA" i="1" dirty="0" err="1"/>
              <a:t>volenti</a:t>
            </a:r>
            <a:r>
              <a:rPr lang="hr-BA" i="1" dirty="0"/>
              <a:t> </a:t>
            </a:r>
            <a:r>
              <a:rPr lang="hr-BA" i="1" dirty="0" err="1"/>
              <a:t>non</a:t>
            </a:r>
            <a:r>
              <a:rPr lang="hr-BA" i="1" dirty="0"/>
              <a:t> fit </a:t>
            </a:r>
            <a:r>
              <a:rPr lang="hr-BA" i="1" dirty="0" err="1"/>
              <a:t>iniuria</a:t>
            </a:r>
            <a:r>
              <a:rPr lang="hr-BA" dirty="0"/>
              <a:t>), propisan odredbom čl. 163. </a:t>
            </a:r>
            <a:r>
              <a:rPr lang="hr-BA" dirty="0" smtClean="0"/>
              <a:t>ZOO</a:t>
            </a:r>
          </a:p>
          <a:p>
            <a:pPr algn="just"/>
            <a:r>
              <a:rPr lang="hr-BA" dirty="0" smtClean="0"/>
              <a:t>VSRH-a </a:t>
            </a:r>
            <a:r>
              <a:rPr lang="hr-BA" dirty="0"/>
              <a:t>u predmetu broj Rev-361/08 od </a:t>
            </a:r>
            <a:r>
              <a:rPr lang="hr-BA" dirty="0" smtClean="0"/>
              <a:t>21.5.2008</a:t>
            </a:r>
            <a:r>
              <a:rPr lang="hr-BA" dirty="0"/>
              <a:t>. zauzeto je pravno shvaćanje da </a:t>
            </a:r>
            <a:r>
              <a:rPr lang="hr-BA" dirty="0" smtClean="0"/>
              <a:t>oštećeni </a:t>
            </a:r>
            <a:r>
              <a:rPr lang="hr-BA" dirty="0"/>
              <a:t>koji svjesno pristaje na vožnju s alkoholiziranim vozačem pristaje i na štetu pritom nastalu u smislu odredbe čl. 163. st. 1. ZOO/78. “Nitko nije ovlašten zahtijevati, na temelju zakona, da mu se popravi šteta koju je sam sebi prouzročio. U situaciji kad je utvrđeno da je </a:t>
            </a:r>
            <a:r>
              <a:rPr lang="hr-BA" dirty="0" smtClean="0"/>
              <a:t>oštećeni </a:t>
            </a:r>
            <a:r>
              <a:rPr lang="hr-BA" dirty="0"/>
              <a:t>znao da je vozač automobila pod utjecajem alkohola, jer su prethodno zajedno pili u istom kafiću, te da vozač nema vozačku dozvolu i kad ga je u dogovoru s ostalim suvozačima nagovorio da ih odveze iz Cavtata, </a:t>
            </a:r>
            <a:r>
              <a:rPr lang="hr-BA" dirty="0" smtClean="0"/>
              <a:t>oštećeni </a:t>
            </a:r>
            <a:r>
              <a:rPr lang="hr-BA" dirty="0"/>
              <a:t>je pristao na mogući nastanak vlastite štete. Riječ je o vlastitoj odgovornosti kod koje štetnik sam snosi posljedice štete prouzročene vlastitom štetnom radnjom ili propustom. Osoba koja sama sebi nanese štetu na vlastitim materijalnim </a:t>
            </a:r>
            <a:r>
              <a:rPr lang="hr-BA" dirty="0" smtClean="0"/>
              <a:t>ili nematerijalnim </a:t>
            </a:r>
            <a:r>
              <a:rPr lang="hr-BA" dirty="0"/>
              <a:t>dobrima dužna je sama snositi štetne posljedice svoje radnje ili propuštanja. Zato nije u pravu </a:t>
            </a:r>
            <a:r>
              <a:rPr lang="hr-BA" dirty="0" err="1"/>
              <a:t>revident</a:t>
            </a:r>
            <a:r>
              <a:rPr lang="hr-BA" dirty="0"/>
              <a:t> kada smatra da je ovu situaciju trebalo ocjenjivati kroz primjenu čl. 192. ZOO-a</a:t>
            </a:r>
            <a:r>
              <a:rPr lang="hr-BA" dirty="0" smtClean="0"/>
              <a:t>.</a:t>
            </a:r>
          </a:p>
          <a:p>
            <a:pPr algn="just"/>
            <a:r>
              <a:rPr lang="hr-BA" dirty="0"/>
              <a:t>Tužitelj je pristao na vožnju sa </a:t>
            </a:r>
            <a:r>
              <a:rPr lang="hr-BA" dirty="0" err="1"/>
              <a:t>drugotuženim</a:t>
            </a:r>
            <a:r>
              <a:rPr lang="hr-BA" dirty="0"/>
              <a:t> u alkoholiziranom stanju, u kome se i sam nalazi, pa kako ni sam tužitelj ne spori da je kritičnog dana konzumirao alkohol sa </a:t>
            </a:r>
            <a:r>
              <a:rPr lang="hr-BA" dirty="0" err="1"/>
              <a:t>drugotuženim</a:t>
            </a:r>
            <a:r>
              <a:rPr lang="hr-BA" dirty="0"/>
              <a:t> prije prometne nezgode, a da je koncentracija alkohola u krvi kod </a:t>
            </a:r>
            <a:r>
              <a:rPr lang="hr-BA" dirty="0" err="1"/>
              <a:t>drugotuežnika</a:t>
            </a:r>
            <a:r>
              <a:rPr lang="hr-BA" dirty="0"/>
              <a:t> iznosila 1,48 primila, tužitelj je bez obzira što je i sam konzumirao alkohol morao biti svjestan eventualnih posljedica pa je usprkos tome, pristao na vožnju sa </a:t>
            </a:r>
            <a:r>
              <a:rPr lang="hr-BA" dirty="0" err="1"/>
              <a:t>drugotuženikom</a:t>
            </a:r>
            <a:r>
              <a:rPr lang="hr-BA" dirty="0"/>
              <a:t> u takvom stanju, zbog čega je pod ocjeni ovoga suda doprinos tužitelja nastanku štete jedan doprinosu </a:t>
            </a:r>
            <a:r>
              <a:rPr lang="hr-BA" dirty="0" err="1"/>
              <a:t>drugotuženog</a:t>
            </a:r>
            <a:r>
              <a:rPr lang="hr-BA" dirty="0"/>
              <a:t> odnosno 50 % : 50 %. (Presuda Okružnog suda u Banja Luci 71 0 P 079930 13 </a:t>
            </a:r>
            <a:r>
              <a:rPr lang="hr-BA" dirty="0" err="1"/>
              <a:t>Gž</a:t>
            </a:r>
            <a:r>
              <a:rPr lang="hr-BA" dirty="0"/>
              <a:t> od 12.6.2014. godine)</a:t>
            </a:r>
          </a:p>
          <a:p>
            <a:pPr algn="just"/>
            <a:endParaRPr lang="hr-BA" dirty="0"/>
          </a:p>
          <a:p>
            <a:endParaRPr lang="hr-BA" dirty="0"/>
          </a:p>
          <a:p>
            <a:endParaRPr lang="en-US" dirty="0"/>
          </a:p>
        </p:txBody>
      </p:sp>
    </p:spTree>
    <p:extLst>
      <p:ext uri="{BB962C8B-B14F-4D97-AF65-F5344CB8AC3E}">
        <p14:creationId xmlns:p14="http://schemas.microsoft.com/office/powerpoint/2010/main" val="35358535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pattFill prst="plaid">
          <a:fgClr>
            <a:schemeClr val="bg2"/>
          </a:fgClr>
          <a:bgClr>
            <a:schemeClr val="bg1"/>
          </a:bgClr>
        </a:pattFill>
        <a:effectLst/>
      </p:bgPr>
    </p:bg>
    <p:spTree>
      <p:nvGrpSpPr>
        <p:cNvPr id="1" name=""/>
        <p:cNvGrpSpPr/>
        <p:nvPr/>
      </p:nvGrpSpPr>
      <p:grpSpPr>
        <a:xfrm>
          <a:off x="0" y="0"/>
          <a:ext cx="0" cy="0"/>
          <a:chOff x="0" y="0"/>
          <a:chExt cx="0" cy="0"/>
        </a:xfrm>
      </p:grpSpPr>
      <p:sp>
        <p:nvSpPr>
          <p:cNvPr id="3" name="Pravokutnik 2"/>
          <p:cNvSpPr/>
          <p:nvPr/>
        </p:nvSpPr>
        <p:spPr>
          <a:xfrm>
            <a:off x="267629" y="591396"/>
            <a:ext cx="11686478" cy="1754326"/>
          </a:xfrm>
          <a:prstGeom prst="rect">
            <a:avLst/>
          </a:prstGeom>
        </p:spPr>
        <p:txBody>
          <a:bodyPr wrap="square">
            <a:spAutoFit/>
          </a:bodyPr>
          <a:lstStyle/>
          <a:p>
            <a:pPr marL="285750" indent="-285750" algn="just">
              <a:spcAft>
                <a:spcPts val="0"/>
              </a:spcAft>
              <a:buFont typeface="Wingdings" panose="05000000000000000000" pitchFamily="2" charset="2"/>
              <a:buChar char="Ø"/>
            </a:pPr>
            <a:r>
              <a:rPr lang="hr-BA" dirty="0">
                <a:ea typeface="Calibri" panose="020F0502020204030204" pitchFamily="34" charset="0"/>
                <a:cs typeface="Times New Roman" panose="02020603050405020304" pitchFamily="18" charset="0"/>
              </a:rPr>
              <a:t>Zajedničko im je to da oba utječu na odgovornost štetnika za štetu nastalu </a:t>
            </a:r>
            <a:r>
              <a:rPr lang="hr-BA" dirty="0" smtClean="0">
                <a:ea typeface="Calibri" panose="020F0502020204030204" pitchFamily="34" charset="0"/>
                <a:cs typeface="Times New Roman" panose="02020603050405020304" pitchFamily="18" charset="0"/>
              </a:rPr>
              <a:t>oštećenom. </a:t>
            </a:r>
            <a:r>
              <a:rPr lang="hr-BA" dirty="0">
                <a:ea typeface="Calibri" panose="020F0502020204030204" pitchFamily="34" charset="0"/>
                <a:cs typeface="Times New Roman" panose="02020603050405020304" pitchFamily="18" charset="0"/>
              </a:rPr>
              <a:t>Međutim, ne na jednak način niti u istom </a:t>
            </a:r>
            <a:r>
              <a:rPr lang="hr-BA" dirty="0" smtClean="0">
                <a:ea typeface="Calibri" panose="020F0502020204030204" pitchFamily="34" charset="0"/>
                <a:cs typeface="Times New Roman" panose="02020603050405020304" pitchFamily="18" charset="0"/>
              </a:rPr>
              <a:t>opsegu. Doprinos oštećenog </a:t>
            </a:r>
            <a:r>
              <a:rPr lang="hr-BA" dirty="0">
                <a:ea typeface="Calibri" panose="020F0502020204030204" pitchFamily="34" charset="0"/>
                <a:cs typeface="Times New Roman" panose="02020603050405020304" pitchFamily="18" charset="0"/>
              </a:rPr>
              <a:t>nastanku štete od utjecaja je na obujam i visinu štete za koju će odgovarati štetnik na način da će postojanje takvog doprinosa dovesti do razmjernog sniženja naknade ovisno u visini utvrđenog doprinosa. S druge strane, pristanak </a:t>
            </a:r>
            <a:r>
              <a:rPr lang="hr-BA" dirty="0" smtClean="0">
                <a:ea typeface="Calibri" panose="020F0502020204030204" pitchFamily="34" charset="0"/>
                <a:cs typeface="Times New Roman" panose="02020603050405020304" pitchFamily="18" charset="0"/>
              </a:rPr>
              <a:t>oštećenog </a:t>
            </a:r>
            <a:r>
              <a:rPr lang="hr-BA" dirty="0">
                <a:ea typeface="Calibri" panose="020F0502020204030204" pitchFamily="34" charset="0"/>
                <a:cs typeface="Times New Roman" panose="02020603050405020304" pitchFamily="18" charset="0"/>
              </a:rPr>
              <a:t>na štetu dovodi do potpunog isključenja odgovornosti štetnika jer je navedenim pristankom, pod pretpostavkom njegove valjanosti, isključena protupravnost radnje kojom je učinjena šteta. </a:t>
            </a:r>
          </a:p>
        </p:txBody>
      </p:sp>
    </p:spTree>
    <p:extLst>
      <p:ext uri="{BB962C8B-B14F-4D97-AF65-F5344CB8AC3E}">
        <p14:creationId xmlns:p14="http://schemas.microsoft.com/office/powerpoint/2010/main" val="41676742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78417" y="464634"/>
            <a:ext cx="8596668" cy="1320800"/>
          </a:xfrm>
        </p:spPr>
        <p:txBody>
          <a:bodyPr>
            <a:normAutofit fontScale="90000"/>
          </a:bodyPr>
          <a:lstStyle/>
          <a:p>
            <a:pPr algn="ctr"/>
            <a:r>
              <a:rPr lang="hr-BA" dirty="0" smtClean="0"/>
              <a:t>ZAKLJUČAK</a:t>
            </a:r>
            <a:br>
              <a:rPr lang="hr-BA" dirty="0" smtClean="0"/>
            </a:br>
            <a:r>
              <a:rPr lang="hr-BA" dirty="0"/>
              <a:t/>
            </a:r>
            <a:br>
              <a:rPr lang="hr-BA" dirty="0"/>
            </a:br>
            <a:r>
              <a:rPr lang="hr-BA" dirty="0" smtClean="0">
                <a:effectLst>
                  <a:outerShdw blurRad="38100" dist="38100" dir="2700000" algn="tl">
                    <a:srgbClr val="000000">
                      <a:alpha val="43137"/>
                    </a:srgbClr>
                  </a:outerShdw>
                </a:effectLst>
              </a:rPr>
              <a:t>Zadatak </a:t>
            </a:r>
            <a:r>
              <a:rPr lang="hr-BA" dirty="0">
                <a:effectLst>
                  <a:outerShdw blurRad="38100" dist="38100" dir="2700000" algn="tl">
                    <a:srgbClr val="000000">
                      <a:alpha val="43137"/>
                    </a:srgbClr>
                  </a:outerShdw>
                </a:effectLst>
              </a:rPr>
              <a:t>sudova </a:t>
            </a:r>
            <a:r>
              <a:rPr lang="hr-BA" dirty="0" smtClean="0">
                <a:effectLst>
                  <a:outerShdw blurRad="38100" dist="38100" dir="2700000" algn="tl">
                    <a:srgbClr val="000000">
                      <a:alpha val="43137"/>
                    </a:srgbClr>
                  </a:outerShdw>
                </a:effectLst>
              </a:rPr>
              <a:t>je </a:t>
            </a:r>
            <a:r>
              <a:rPr lang="hr-BA" dirty="0">
                <a:effectLst>
                  <a:outerShdw blurRad="38100" dist="38100" dir="2700000" algn="tl">
                    <a:srgbClr val="000000">
                      <a:alpha val="43137"/>
                    </a:srgbClr>
                  </a:outerShdw>
                </a:effectLst>
              </a:rPr>
              <a:t>ocijeniti što se smatra neprihvatljivim ponašanjem u konkretnom </a:t>
            </a:r>
            <a:r>
              <a:rPr lang="hr-BA" dirty="0" smtClean="0">
                <a:effectLst>
                  <a:outerShdw blurRad="38100" dist="38100" dir="2700000" algn="tl">
                    <a:srgbClr val="000000">
                      <a:alpha val="43137"/>
                    </a:srgbClr>
                  </a:outerShdw>
                </a:effectLst>
              </a:rPr>
              <a:t>slučaju, </a:t>
            </a:r>
            <a:r>
              <a:rPr lang="hr-BA" dirty="0">
                <a:effectLst>
                  <a:outerShdw blurRad="38100" dist="38100" dir="2700000" algn="tl">
                    <a:srgbClr val="000000">
                      <a:alpha val="43137"/>
                    </a:srgbClr>
                  </a:outerShdw>
                </a:effectLst>
              </a:rPr>
              <a:t>sukladno objektivnim </a:t>
            </a:r>
            <a:r>
              <a:rPr lang="hr-BA" dirty="0" smtClean="0">
                <a:effectLst>
                  <a:outerShdw blurRad="38100" dist="38100" dir="2700000" algn="tl">
                    <a:srgbClr val="000000">
                      <a:alpha val="43137"/>
                    </a:srgbClr>
                  </a:outerShdw>
                </a:effectLst>
              </a:rPr>
              <a:t>kriterijima, </a:t>
            </a:r>
            <a:r>
              <a:rPr lang="hr-BA" dirty="0">
                <a:effectLst>
                  <a:outerShdw blurRad="38100" dist="38100" dir="2700000" algn="tl">
                    <a:srgbClr val="000000">
                      <a:alpha val="43137"/>
                    </a:srgbClr>
                  </a:outerShdw>
                </a:effectLst>
              </a:rPr>
              <a:t>te je li takvo ponašanje uzrokom nastanka štete. Pritom valja istaknuti da neprihvatljivo ponašanje ne mora nužno biti ono koje je protivno propisima, iako </a:t>
            </a:r>
            <a:r>
              <a:rPr lang="hr-BA" dirty="0" smtClean="0">
                <a:effectLst>
                  <a:outerShdw blurRad="38100" dist="38100" dir="2700000" algn="tl">
                    <a:srgbClr val="000000">
                      <a:alpha val="43137"/>
                    </a:srgbClr>
                  </a:outerShdw>
                </a:effectLst>
              </a:rPr>
              <a:t>će </a:t>
            </a:r>
            <a:r>
              <a:rPr lang="hr-BA" dirty="0">
                <a:effectLst>
                  <a:outerShdw blurRad="38100" dist="38100" dir="2700000" algn="tl">
                    <a:srgbClr val="000000">
                      <a:alpha val="43137"/>
                    </a:srgbClr>
                  </a:outerShdw>
                </a:effectLst>
              </a:rPr>
              <a:t>to najčešće biti </a:t>
            </a:r>
            <a:r>
              <a:rPr lang="hr-BA" dirty="0" smtClean="0">
                <a:effectLst>
                  <a:outerShdw blurRad="38100" dist="38100" dir="2700000" algn="tl">
                    <a:srgbClr val="000000">
                      <a:alpha val="43137"/>
                    </a:srgbClr>
                  </a:outerShdw>
                </a:effectLst>
              </a:rPr>
              <a:t>tako, da bi se ostvario doprinos oštećenoga vlastitoj šteti.</a:t>
            </a:r>
            <a:endParaRPr lang="hr-BA"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947297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56115" y="4616607"/>
            <a:ext cx="8596668" cy="1138662"/>
          </a:xfrm>
        </p:spPr>
        <p:txBody>
          <a:bodyPr>
            <a:normAutofit fontScale="90000"/>
          </a:bodyPr>
          <a:lstStyle/>
          <a:p>
            <a:pPr algn="ctr"/>
            <a:r>
              <a:rPr lang="hr-BA" dirty="0" smtClean="0"/>
              <a:t/>
            </a:r>
            <a:br>
              <a:rPr lang="hr-BA" dirty="0" smtClean="0"/>
            </a:br>
            <a:r>
              <a:rPr lang="hr-BA" dirty="0" smtClean="0"/>
              <a:t>HVALA NA PAŽNJI</a:t>
            </a:r>
            <a:endParaRPr lang="hr-BA" dirty="0"/>
          </a:p>
        </p:txBody>
      </p:sp>
      <p:sp>
        <p:nvSpPr>
          <p:cNvPr id="3" name="Pravokutnik 2"/>
          <p:cNvSpPr/>
          <p:nvPr/>
        </p:nvSpPr>
        <p:spPr>
          <a:xfrm>
            <a:off x="7593980" y="2385171"/>
            <a:ext cx="5307982" cy="2308324"/>
          </a:xfrm>
          <a:prstGeom prst="rect">
            <a:avLst/>
          </a:prstGeom>
        </p:spPr>
        <p:txBody>
          <a:bodyPr wrap="square">
            <a:spAutoFit/>
          </a:bodyPr>
          <a:lstStyle/>
          <a:p>
            <a:pPr>
              <a:spcAft>
                <a:spcPts val="0"/>
              </a:spcAft>
            </a:pPr>
            <a:r>
              <a:rPr lang="sr-Latn-RS" sz="3600" dirty="0" smtClean="0">
                <a:solidFill>
                  <a:srgbClr val="3C4043"/>
                </a:solidFill>
                <a:latin typeface="Chiller" panose="04020404031007020602" pitchFamily="82" charset="0"/>
                <a:ea typeface="Calibri" panose="020F0502020204030204" pitchFamily="34" charset="0"/>
              </a:rPr>
              <a:t>Verujem, cenjena glavo</a:t>
            </a:r>
            <a:br>
              <a:rPr lang="sr-Latn-RS" sz="3600" dirty="0" smtClean="0">
                <a:solidFill>
                  <a:srgbClr val="3C4043"/>
                </a:solidFill>
                <a:latin typeface="Chiller" panose="04020404031007020602" pitchFamily="82" charset="0"/>
                <a:ea typeface="Calibri" panose="020F0502020204030204" pitchFamily="34" charset="0"/>
              </a:rPr>
            </a:br>
            <a:r>
              <a:rPr lang="sr-Latn-RS" sz="3600" dirty="0" smtClean="0">
                <a:solidFill>
                  <a:srgbClr val="3C4043"/>
                </a:solidFill>
                <a:latin typeface="Chiller" panose="04020404031007020602" pitchFamily="82" charset="0"/>
                <a:ea typeface="Calibri" panose="020F0502020204030204" pitchFamily="34" charset="0"/>
              </a:rPr>
              <a:t>Da si i učio pravo</a:t>
            </a:r>
            <a:br>
              <a:rPr lang="sr-Latn-RS" sz="3600" dirty="0" smtClean="0">
                <a:solidFill>
                  <a:srgbClr val="3C4043"/>
                </a:solidFill>
                <a:latin typeface="Chiller" panose="04020404031007020602" pitchFamily="82" charset="0"/>
                <a:ea typeface="Calibri" panose="020F0502020204030204" pitchFamily="34" charset="0"/>
              </a:rPr>
            </a:br>
            <a:r>
              <a:rPr lang="sr-Latn-RS" sz="3600" dirty="0" smtClean="0">
                <a:solidFill>
                  <a:srgbClr val="3C4043"/>
                </a:solidFill>
                <a:latin typeface="Chiller" panose="04020404031007020602" pitchFamily="82" charset="0"/>
                <a:ea typeface="Calibri" panose="020F0502020204030204" pitchFamily="34" charset="0"/>
              </a:rPr>
              <a:t>Da svakom sudiš pošteno</a:t>
            </a:r>
            <a:br>
              <a:rPr lang="sr-Latn-RS" sz="3600" dirty="0" smtClean="0">
                <a:solidFill>
                  <a:srgbClr val="3C4043"/>
                </a:solidFill>
                <a:latin typeface="Chiller" panose="04020404031007020602" pitchFamily="82" charset="0"/>
                <a:ea typeface="Calibri" panose="020F0502020204030204" pitchFamily="34" charset="0"/>
              </a:rPr>
            </a:br>
            <a:r>
              <a:rPr lang="sr-Latn-RS" sz="3600" dirty="0" smtClean="0">
                <a:solidFill>
                  <a:srgbClr val="3C4043"/>
                </a:solidFill>
                <a:latin typeface="Chiller" panose="04020404031007020602" pitchFamily="82" charset="0"/>
                <a:ea typeface="Calibri" panose="020F0502020204030204" pitchFamily="34" charset="0"/>
              </a:rPr>
              <a:t>Jer čast je čast a vlast je vlast</a:t>
            </a:r>
            <a:endParaRPr lang="sr-Latn-RS" sz="4400" dirty="0">
              <a:effectLst/>
              <a:latin typeface="Chiller" panose="04020404031007020602" pitchFamily="82" charset="0"/>
              <a:ea typeface="Calibri" panose="020F0502020204030204" pitchFamily="34" charset="0"/>
            </a:endParaRPr>
          </a:p>
        </p:txBody>
      </p:sp>
      <p:pic>
        <p:nvPicPr>
          <p:cNvPr id="4" name="Slik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22195"/>
            <a:ext cx="6724185" cy="4125951"/>
          </a:xfrm>
          <a:prstGeom prst="rect">
            <a:avLst/>
          </a:prstGeom>
        </p:spPr>
      </p:pic>
    </p:spTree>
    <p:extLst>
      <p:ext uri="{BB962C8B-B14F-4D97-AF65-F5344CB8AC3E}">
        <p14:creationId xmlns:p14="http://schemas.microsoft.com/office/powerpoint/2010/main" val="412976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6023992" y="1628800"/>
            <a:ext cx="0" cy="453650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Naslov 5"/>
          <p:cNvSpPr>
            <a:spLocks noGrp="1"/>
          </p:cNvSpPr>
          <p:nvPr>
            <p:ph type="title"/>
          </p:nvPr>
        </p:nvSpPr>
        <p:spPr>
          <a:xfrm>
            <a:off x="677333" y="609600"/>
            <a:ext cx="10964539" cy="895258"/>
          </a:xfrm>
        </p:spPr>
        <p:txBody>
          <a:bodyPr>
            <a:normAutofit fontScale="90000"/>
          </a:bodyPr>
          <a:lstStyle/>
          <a:p>
            <a:r>
              <a:rPr lang="hr-BA" dirty="0"/>
              <a:t>RETROSPEKTIVA ODŠTETNOG PRAVA</a:t>
            </a:r>
            <a:br>
              <a:rPr lang="hr-BA" dirty="0"/>
            </a:br>
            <a:endParaRPr lang="hr-BA" dirty="0"/>
          </a:p>
        </p:txBody>
      </p:sp>
      <p:sp>
        <p:nvSpPr>
          <p:cNvPr id="2" name="Rezervirano mjesto sadržaja 1"/>
          <p:cNvSpPr>
            <a:spLocks noGrp="1"/>
          </p:cNvSpPr>
          <p:nvPr>
            <p:ph sz="half" idx="4294967295"/>
          </p:nvPr>
        </p:nvSpPr>
        <p:spPr>
          <a:xfrm>
            <a:off x="401444" y="1504858"/>
            <a:ext cx="11418849" cy="5085513"/>
          </a:xfrm>
        </p:spPr>
        <p:txBody>
          <a:bodyPr>
            <a:normAutofit/>
          </a:bodyPr>
          <a:lstStyle/>
          <a:p>
            <a:pPr algn="just"/>
            <a:endParaRPr lang="hr-BA" dirty="0" smtClean="0"/>
          </a:p>
          <a:p>
            <a:pPr algn="just"/>
            <a:r>
              <a:rPr lang="hr-BA" dirty="0" smtClean="0"/>
              <a:t>Pri </a:t>
            </a:r>
            <a:r>
              <a:rPr lang="hr-BA" dirty="0"/>
              <a:t>određivanju </a:t>
            </a:r>
            <a:r>
              <a:rPr lang="hr-BA" u="sng" dirty="0"/>
              <a:t>opće definicije štete</a:t>
            </a:r>
            <a:r>
              <a:rPr lang="hr-BA" dirty="0"/>
              <a:t>, p</a:t>
            </a:r>
            <a:r>
              <a:rPr lang="hr-BA" dirty="0" smtClean="0"/>
              <a:t>olazi se od </a:t>
            </a:r>
            <a:r>
              <a:rPr lang="hr-BA" dirty="0"/>
              <a:t>podjele dobara na materijalna (imovinska) i nematerijalna (neimovinska) te </a:t>
            </a:r>
            <a:r>
              <a:rPr lang="hr-BA" dirty="0" smtClean="0"/>
              <a:t>se postavlja definicija </a:t>
            </a:r>
            <a:r>
              <a:rPr lang="hr-BA" dirty="0"/>
              <a:t>štete tako da </a:t>
            </a:r>
            <a:r>
              <a:rPr lang="hr-BA" dirty="0" smtClean="0"/>
              <a:t>obuhvati </a:t>
            </a:r>
            <a:r>
              <a:rPr lang="hr-BA" dirty="0"/>
              <a:t>dva osnovna oblika štete – materijalnu i nematerijalnu</a:t>
            </a:r>
            <a:r>
              <a:rPr lang="hr-BA" dirty="0" smtClean="0"/>
              <a:t>.</a:t>
            </a:r>
            <a:endParaRPr lang="hr-BA" dirty="0"/>
          </a:p>
          <a:p>
            <a:r>
              <a:rPr lang="hr-BA" dirty="0" smtClean="0"/>
              <a:t>Neophodno </a:t>
            </a:r>
            <a:r>
              <a:rPr lang="hr-BA" dirty="0"/>
              <a:t>je da se radi o gubitku za koji, prema pozitivnim zakonskim propisima,</a:t>
            </a:r>
            <a:r>
              <a:rPr lang="hr-BA" u="sng" dirty="0"/>
              <a:t> netko odgovara</a:t>
            </a:r>
            <a:r>
              <a:rPr lang="hr-BA" dirty="0"/>
              <a:t> odnosno da se radi o </a:t>
            </a:r>
            <a:r>
              <a:rPr lang="hr-BA" u="sng" dirty="0"/>
              <a:t>pravno naknadivoj šteti. </a:t>
            </a:r>
            <a:endParaRPr lang="hr-BA" u="sng" dirty="0" smtClean="0"/>
          </a:p>
          <a:p>
            <a:r>
              <a:rPr lang="hr-BA" u="sng" dirty="0"/>
              <a:t>OGZ (Srpski građanski zakonik od 1844. godine, Opšti imovinski zakonik za Crnu Goru iz 1888 godine, zapravo </a:t>
            </a:r>
            <a:r>
              <a:rPr lang="hr-BA" u="sng" dirty="0" smtClean="0"/>
              <a:t>skraćena inačica </a:t>
            </a:r>
            <a:r>
              <a:rPr lang="hr-BA" u="sng" dirty="0"/>
              <a:t>Austrijskog građanskog zakonika iz 1811. godine) sadrži odredbu kojom se određuje opći pojam štete.</a:t>
            </a:r>
            <a:endParaRPr lang="hr-BA" u="sng" dirty="0" smtClean="0"/>
          </a:p>
          <a:p>
            <a:pPr algn="just"/>
            <a:r>
              <a:rPr lang="hr-BA" dirty="0" smtClean="0"/>
              <a:t>ZOO u čl</a:t>
            </a:r>
            <a:r>
              <a:rPr lang="hr-BA" dirty="0"/>
              <a:t>. 151 definira štetu kao „umanjenje nečije imovine (obična šteta) i sprečavanje njenog povećanja (izmakla korist), kao i nanošenje drugome fizičkog ili psihičkog bola ili straha (nematerijalna šteta</a:t>
            </a:r>
            <a:r>
              <a:rPr lang="hr-BA" dirty="0" smtClean="0"/>
              <a:t>).</a:t>
            </a:r>
          </a:p>
          <a:p>
            <a:pPr algn="just"/>
            <a:r>
              <a:rPr lang="hr-BA" dirty="0"/>
              <a:t>Sudska praksa, do donošenja </a:t>
            </a:r>
            <a:r>
              <a:rPr lang="hr-BA" dirty="0" smtClean="0"/>
              <a:t>ZOO-a 1978, </a:t>
            </a:r>
            <a:r>
              <a:rPr lang="hr-BA" u="sng" dirty="0"/>
              <a:t>prerasla je iz tumača pravnih normi u stvaratelja prava i doslovno prkosila stavovima teorije prava po kojoj, u kontinentalnom pravnom krugu, sudska praksa nije izvor prava. </a:t>
            </a:r>
            <a:endParaRPr lang="hr-BA" dirty="0"/>
          </a:p>
          <a:p>
            <a:endParaRPr lang="hr-BA" dirty="0"/>
          </a:p>
        </p:txBody>
      </p:sp>
    </p:spTree>
    <p:extLst>
      <p:ext uri="{BB962C8B-B14F-4D97-AF65-F5344CB8AC3E}">
        <p14:creationId xmlns:p14="http://schemas.microsoft.com/office/powerpoint/2010/main" val="23573250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46770" y="457200"/>
            <a:ext cx="11084313" cy="1605395"/>
          </a:xfrm>
        </p:spPr>
        <p:txBody>
          <a:bodyPr>
            <a:normAutofit/>
          </a:bodyPr>
          <a:lstStyle/>
          <a:p>
            <a:r>
              <a:rPr lang="hr-BA" dirty="0"/>
              <a:t>Bosna i Hercegovina je potpisivanjem Sporazuma o stabilizaciji i pridruživanju EU </a:t>
            </a:r>
            <a:r>
              <a:rPr lang="hr-BA" dirty="0" smtClean="0"/>
              <a:t>preuzela </a:t>
            </a:r>
            <a:r>
              <a:rPr lang="hr-BA" dirty="0"/>
              <a:t>obavezu usklađivanja svog zakonodavstva sa pravnom stečevinom Evropske unije – </a:t>
            </a:r>
            <a:r>
              <a:rPr lang="hr-BA" dirty="0" err="1"/>
              <a:t>acquis</a:t>
            </a:r>
            <a:r>
              <a:rPr lang="hr-BA" dirty="0"/>
              <a:t> </a:t>
            </a:r>
            <a:r>
              <a:rPr lang="hr-BA" dirty="0" err="1"/>
              <a:t>communautaire</a:t>
            </a:r>
            <a:r>
              <a:rPr lang="hr-BA" dirty="0"/>
              <a:t> ili skraćeno </a:t>
            </a:r>
            <a:r>
              <a:rPr lang="hr-BA" i="1" dirty="0"/>
              <a:t>„</a:t>
            </a:r>
            <a:r>
              <a:rPr lang="hr-BA" i="1" dirty="0" err="1" smtClean="0"/>
              <a:t>acquis</a:t>
            </a:r>
            <a:r>
              <a:rPr lang="hr-BA" i="1" dirty="0" smtClean="0"/>
              <a:t>“. Dana </a:t>
            </a:r>
            <a:r>
              <a:rPr lang="hr-BA" i="1" u="sng" dirty="0" smtClean="0"/>
              <a:t>16</a:t>
            </a:r>
            <a:r>
              <a:rPr lang="hr-BA" i="1" u="sng" dirty="0"/>
              <a:t>. 6. 2008. godine </a:t>
            </a:r>
            <a:r>
              <a:rPr lang="hr-BA" i="1" u="sng" dirty="0" smtClean="0"/>
              <a:t>između </a:t>
            </a:r>
            <a:r>
              <a:rPr lang="hr-BA" i="1" u="sng" dirty="0"/>
              <a:t>Evropskih </a:t>
            </a:r>
            <a:r>
              <a:rPr lang="hr-BA" i="1" u="sng" dirty="0" smtClean="0"/>
              <a:t>zajednica, njihovih </a:t>
            </a:r>
            <a:r>
              <a:rPr lang="hr-BA" i="1" u="sng" dirty="0"/>
              <a:t>država članica i Bosne i Hercegovine </a:t>
            </a:r>
            <a:r>
              <a:rPr lang="hr-BA" i="1" u="sng" dirty="0" smtClean="0"/>
              <a:t>potpisan je </a:t>
            </a:r>
            <a:r>
              <a:rPr lang="hr-BA" i="1" u="sng" dirty="0"/>
              <a:t>Sporazum o stabilizaciji i pridruživanju. </a:t>
            </a:r>
            <a:r>
              <a:rPr lang="hr-BA" i="1" u="sng" dirty="0" smtClean="0"/>
              <a:t>Sporazum je </a:t>
            </a:r>
            <a:r>
              <a:rPr lang="hr-BA" i="1" u="sng" dirty="0"/>
              <a:t>stupio na snagu </a:t>
            </a:r>
            <a:r>
              <a:rPr lang="hr-BA" i="1" u="sng" dirty="0" smtClean="0"/>
              <a:t>1.6.2015.godine.</a:t>
            </a:r>
            <a:endParaRPr lang="x-none" dirty="0">
              <a:solidFill>
                <a:schemeClr val="bg1"/>
              </a:solidFill>
            </a:endParaRPr>
          </a:p>
        </p:txBody>
      </p:sp>
      <p:pic>
        <p:nvPicPr>
          <p:cNvPr id="95234" name="Picture 2" descr="http://www.internationallawbureau.com/blog/wp-content/uploads/2012/03/Press090312Web2-new-judges-icc.jpg"/>
          <p:cNvPicPr>
            <a:picLocks noChangeAspect="1" noChangeArrowheads="1"/>
          </p:cNvPicPr>
          <p:nvPr/>
        </p:nvPicPr>
        <p:blipFill>
          <a:blip r:embed="rId3" cstate="print"/>
          <a:srcRect/>
          <a:stretch>
            <a:fillRect/>
          </a:stretch>
        </p:blipFill>
        <p:spPr bwMode="auto">
          <a:xfrm>
            <a:off x="2382916" y="2352528"/>
            <a:ext cx="6888479" cy="3536086"/>
          </a:xfrm>
          <a:prstGeom prst="rect">
            <a:avLst/>
          </a:prstGeom>
          <a:noFill/>
        </p:spPr>
      </p:pic>
    </p:spTree>
    <p:extLst>
      <p:ext uri="{BB962C8B-B14F-4D97-AF65-F5344CB8AC3E}">
        <p14:creationId xmlns:p14="http://schemas.microsoft.com/office/powerpoint/2010/main" val="386950861"/>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468351"/>
            <a:ext cx="11287925" cy="2051825"/>
          </a:xfrm>
        </p:spPr>
        <p:txBody>
          <a:bodyPr>
            <a:noAutofit/>
          </a:bodyPr>
          <a:lstStyle/>
          <a:p>
            <a:pPr marL="285750" indent="-285750">
              <a:buFont typeface="Wingdings" panose="05000000000000000000" pitchFamily="2" charset="2"/>
              <a:buChar char="Ø"/>
            </a:pPr>
            <a:r>
              <a:rPr lang="hr-BA" sz="2000" i="1" dirty="0">
                <a:solidFill>
                  <a:srgbClr val="FF0000"/>
                </a:solidFill>
                <a:latin typeface="+mn-lt"/>
              </a:rPr>
              <a:t>„</a:t>
            </a:r>
            <a:r>
              <a:rPr lang="hr-BA" sz="2000" i="1" dirty="0" err="1">
                <a:solidFill>
                  <a:srgbClr val="FF0000"/>
                </a:solidFill>
                <a:latin typeface="+mn-lt"/>
              </a:rPr>
              <a:t>acquis</a:t>
            </a:r>
            <a:r>
              <a:rPr lang="hr-BA" sz="2000" i="1" dirty="0" smtClean="0">
                <a:solidFill>
                  <a:srgbClr val="FF0000"/>
                </a:solidFill>
                <a:latin typeface="+mn-lt"/>
              </a:rPr>
              <a:t>“</a:t>
            </a:r>
            <a:r>
              <a:rPr lang="hr-BA" sz="2000" dirty="0" smtClean="0">
                <a:solidFill>
                  <a:srgbClr val="FF0000"/>
                </a:solidFill>
                <a:latin typeface="+mn-lt"/>
              </a:rPr>
              <a:t> to </a:t>
            </a:r>
            <a:r>
              <a:rPr lang="hr-BA" sz="2000" dirty="0">
                <a:solidFill>
                  <a:srgbClr val="FF0000"/>
                </a:solidFill>
                <a:latin typeface="+mn-lt"/>
              </a:rPr>
              <a:t>je naziv koji se koristi za cjelokupno dosad akumulirano pravo Evropske unije, odnosno na skup pravnih normi i sudskih odluka koje obavezuju sve zemlje članice Europske unije. Svaka država koja želi pristupiti u Evropsku uniju mora prihvatiti osnivačke ugovore i druge sadržaje izvedene iz ugovora i uskladiti svoje zakonodavstvo s pravnom stečevinom </a:t>
            </a:r>
            <a:r>
              <a:rPr lang="hr-BA" sz="2000" dirty="0" smtClean="0">
                <a:solidFill>
                  <a:srgbClr val="FF0000"/>
                </a:solidFill>
                <a:latin typeface="+mn-lt"/>
              </a:rPr>
              <a:t>Europske unije.</a:t>
            </a:r>
            <a:r>
              <a:rPr lang="hr-BA" sz="2000" dirty="0">
                <a:solidFill>
                  <a:srgbClr val="FF0000"/>
                </a:solidFill>
                <a:latin typeface="+mn-lt"/>
              </a:rPr>
              <a:t/>
            </a:r>
            <a:br>
              <a:rPr lang="hr-BA" sz="2000" dirty="0">
                <a:solidFill>
                  <a:srgbClr val="FF0000"/>
                </a:solidFill>
                <a:latin typeface="+mn-lt"/>
              </a:rPr>
            </a:br>
            <a:r>
              <a:rPr lang="hr-BA" sz="2000" dirty="0">
                <a:solidFill>
                  <a:srgbClr val="FF0000"/>
                </a:solidFill>
                <a:latin typeface="+mn-lt"/>
              </a:rPr>
              <a:t>U </a:t>
            </a:r>
            <a:r>
              <a:rPr lang="hr-BA" sz="2000" dirty="0" smtClean="0">
                <a:solidFill>
                  <a:srgbClr val="FF0000"/>
                </a:solidFill>
                <a:latin typeface="+mn-lt"/>
              </a:rPr>
              <a:t>Europskoj </a:t>
            </a:r>
            <a:r>
              <a:rPr lang="hr-BA" sz="2000" dirty="0">
                <a:solidFill>
                  <a:srgbClr val="FF0000"/>
                </a:solidFill>
                <a:latin typeface="+mn-lt"/>
              </a:rPr>
              <a:t>uniji se osim ugovora donose četiri vrste akata i svaki od njih postaje dio pravne </a:t>
            </a:r>
            <a:r>
              <a:rPr lang="hr-BA" sz="2000" dirty="0" smtClean="0">
                <a:solidFill>
                  <a:srgbClr val="FF0000"/>
                </a:solidFill>
                <a:latin typeface="+mn-lt"/>
              </a:rPr>
              <a:t>stečevine. </a:t>
            </a:r>
            <a:r>
              <a:rPr lang="hr-BA" sz="2000" dirty="0">
                <a:solidFill>
                  <a:srgbClr val="FF0000"/>
                </a:solidFill>
                <a:latin typeface="+mn-lt"/>
              </a:rPr>
              <a:t>Najvažniji akti su uredbe i direktive koje imaju obavezujuću pravnu snagu za sve države članice Evropske unije.</a:t>
            </a:r>
            <a:endParaRPr lang="en-US" sz="2000" dirty="0">
              <a:solidFill>
                <a:srgbClr val="FF0000"/>
              </a:solidFill>
              <a:latin typeface="+mn-lt"/>
            </a:endParaRPr>
          </a:p>
        </p:txBody>
      </p:sp>
      <p:pic>
        <p:nvPicPr>
          <p:cNvPr id="4" name="Content Placeholder 3" descr="IMG_2114.jpg"/>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19454" y="3166945"/>
            <a:ext cx="7504770" cy="3490333"/>
          </a:xfrm>
        </p:spPr>
      </p:pic>
    </p:spTree>
    <p:extLst>
      <p:ext uri="{BB962C8B-B14F-4D97-AF65-F5344CB8AC3E}">
        <p14:creationId xmlns:p14="http://schemas.microsoft.com/office/powerpoint/2010/main" val="2747523461"/>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7131" y="223024"/>
            <a:ext cx="11028555" cy="5244909"/>
          </a:xfrm>
        </p:spPr>
        <p:txBody>
          <a:bodyPr>
            <a:normAutofit/>
          </a:bodyPr>
          <a:lstStyle/>
          <a:p>
            <a:pPr marL="0" lvl="0" indent="0" algn="just">
              <a:buNone/>
            </a:pPr>
            <a:endParaRPr lang="hr-BA" dirty="0"/>
          </a:p>
          <a:p>
            <a:pPr algn="just"/>
            <a:r>
              <a:rPr lang="hr-BA" dirty="0" smtClean="0"/>
              <a:t>N</a:t>
            </a:r>
            <a:r>
              <a:rPr lang="en-US" dirty="0" smtClean="0"/>
              <a:t>a </a:t>
            </a:r>
            <a:r>
              <a:rPr lang="en-US" dirty="0" err="1"/>
              <a:t>razini</a:t>
            </a:r>
            <a:r>
              <a:rPr lang="en-US" dirty="0"/>
              <a:t> EU </a:t>
            </a:r>
            <a:r>
              <a:rPr lang="en-US" dirty="0" err="1" smtClean="0"/>
              <a:t>sačinjena</a:t>
            </a:r>
            <a:r>
              <a:rPr lang="hr-BA" dirty="0" smtClean="0"/>
              <a:t> je</a:t>
            </a:r>
            <a:r>
              <a:rPr lang="en-US" dirty="0" smtClean="0"/>
              <a:t> </a:t>
            </a:r>
            <a:r>
              <a:rPr lang="hr-HR" u="sng" dirty="0" smtClean="0"/>
              <a:t>Europska grupa </a:t>
            </a:r>
            <a:r>
              <a:rPr lang="hr-HR" u="sng" dirty="0"/>
              <a:t>za odštetno pravo</a:t>
            </a:r>
            <a:r>
              <a:rPr lang="hr-HR" dirty="0"/>
              <a:t>, koja polazi od pretpostavke da europsko odštetno pravo može i mora biti kodificirano. Cilj grupe je da se utvrde temeljna načela zajednička za europske nacionalne </a:t>
            </a:r>
            <a:r>
              <a:rPr lang="hr-HR" dirty="0" smtClean="0"/>
              <a:t>odštetno-pravne </a:t>
            </a:r>
            <a:r>
              <a:rPr lang="hr-HR" dirty="0"/>
              <a:t>sustave i tako pruže europskom i nacionalnim zakonodavcima temelj za nove kodifikacije. No, iako polaze od „zajedničke jezgre“, u redigiranju pravila često ne prihvaćaju ona koja su zastupljena u nacionalnim pravima, već traže najbolja rješenja za svaki pojedini problem. Tako za sada imamo sačinjen sustav „Načela europskog odštetnog prava“ kao prvi korak prema novoj kodifikaciji odštetnog prava.</a:t>
            </a:r>
            <a:endParaRPr lang="ta-IN" b="1" dirty="0" smtClean="0"/>
          </a:p>
        </p:txBody>
      </p:sp>
      <p:pic>
        <p:nvPicPr>
          <p:cNvPr id="4" name="Content Placeholder 3" descr="ScalesOfJustice.gif"/>
          <p:cNvPicPr>
            <a:picLocks noChangeAspect="1"/>
          </p:cNvPicPr>
          <p:nvPr/>
        </p:nvPicPr>
        <p:blipFill>
          <a:blip r:embed="rId3">
            <a:extLst>
              <a:ext uri="{28A0092B-C50C-407E-A947-70E740481C1C}">
                <a14:useLocalDpi xmlns:a14="http://schemas.microsoft.com/office/drawing/2010/main" val="0"/>
              </a:ext>
            </a:extLst>
          </a:blip>
          <a:srcRect t="12396" b="12396"/>
          <a:stretch>
            <a:fillRect/>
          </a:stretch>
        </p:blipFill>
        <p:spPr>
          <a:xfrm>
            <a:off x="1058268" y="3249132"/>
            <a:ext cx="10416335" cy="2642547"/>
          </a:xfrm>
          <a:prstGeom prst="rect">
            <a:avLst/>
          </a:prstGeom>
        </p:spPr>
      </p:pic>
      <p:pic>
        <p:nvPicPr>
          <p:cNvPr id="5" name="Content Placeholder 4" descr="_58344381_hrc_judges_g.jpg"/>
          <p:cNvPicPr>
            <a:picLocks noChangeAspect="1"/>
          </p:cNvPicPr>
          <p:nvPr/>
        </p:nvPicPr>
        <p:blipFill>
          <a:blip r:embed="rId4">
            <a:extLst>
              <a:ext uri="{28A0092B-C50C-407E-A947-70E740481C1C}">
                <a14:useLocalDpi xmlns:a14="http://schemas.microsoft.com/office/drawing/2010/main" val="0"/>
              </a:ext>
            </a:extLst>
          </a:blip>
          <a:srcRect t="975" b="975"/>
          <a:stretch>
            <a:fillRect/>
          </a:stretch>
        </p:blipFill>
        <p:spPr>
          <a:xfrm>
            <a:off x="958455" y="2787805"/>
            <a:ext cx="10605908" cy="3655001"/>
          </a:xfrm>
          <a:prstGeom prst="rect">
            <a:avLst/>
          </a:prstGeom>
        </p:spPr>
      </p:pic>
    </p:spTree>
    <p:extLst>
      <p:ext uri="{BB962C8B-B14F-4D97-AF65-F5344CB8AC3E}">
        <p14:creationId xmlns:p14="http://schemas.microsoft.com/office/powerpoint/2010/main" val="14669141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sadržaja 3"/>
          <p:cNvSpPr>
            <a:spLocks noGrp="1"/>
          </p:cNvSpPr>
          <p:nvPr>
            <p:ph idx="1"/>
          </p:nvPr>
        </p:nvSpPr>
        <p:spPr>
          <a:xfrm>
            <a:off x="677334" y="680223"/>
            <a:ext cx="11176412" cy="5910147"/>
          </a:xfrm>
        </p:spPr>
        <p:txBody>
          <a:bodyPr>
            <a:normAutofit fontScale="92500" lnSpcReduction="10000"/>
          </a:bodyPr>
          <a:lstStyle/>
          <a:p>
            <a:r>
              <a:rPr lang="hr-BA" dirty="0" smtClean="0"/>
              <a:t>DOPRINOS OŠTEĆENOG </a:t>
            </a:r>
            <a:r>
              <a:rPr lang="hr-BA" dirty="0"/>
              <a:t>VLASTITOJ ŠTETI</a:t>
            </a:r>
            <a:br>
              <a:rPr lang="hr-BA" dirty="0"/>
            </a:br>
            <a:r>
              <a:rPr lang="hr-BA" dirty="0" smtClean="0"/>
              <a:t>Doprinos oštećenoga </a:t>
            </a:r>
            <a:r>
              <a:rPr lang="hr-BA" dirty="0"/>
              <a:t>vlastitoj šteti i podijeljena odgovornost za štetu su dva instituta koja izravno utječu na odgovornost štetnika. Ta dva instituta daju najčešće dvojbe o njihovoj upotrebi kako u sudskoj praksi, a ponekad i u pravnoj znanosti, ne smo glede </a:t>
            </a:r>
            <a:r>
              <a:rPr lang="hr-BA" u="sng" dirty="0"/>
              <a:t>njihova naziva </a:t>
            </a:r>
            <a:r>
              <a:rPr lang="hr-BA" dirty="0"/>
              <a:t>nego i pretpostavki </a:t>
            </a:r>
            <a:r>
              <a:rPr lang="hr-BA" dirty="0" smtClean="0"/>
              <a:t>čije ostvarenje je </a:t>
            </a:r>
            <a:r>
              <a:rPr lang="hr-BA" u="sng" dirty="0" smtClean="0"/>
              <a:t>nužno/potrebno </a:t>
            </a:r>
            <a:r>
              <a:rPr lang="hr-BA" u="sng" dirty="0"/>
              <a:t>za njihovu primjenu.</a:t>
            </a:r>
            <a:r>
              <a:rPr lang="ta-IN" sz="2800" dirty="0"/>
              <a:t> </a:t>
            </a:r>
            <a:endParaRPr lang="hr-BA" sz="2800" dirty="0" smtClean="0"/>
          </a:p>
          <a:p>
            <a:pPr algn="just"/>
            <a:r>
              <a:rPr lang="hr-BA" dirty="0"/>
              <a:t>Do potpunog ili djelomičnog oslobođenja štetnika od odgovornosti za štetu doći će (pored pobrojanih slučajeva doprinosa i podijeljene odgovornosti) i u slučaju postupanja u </a:t>
            </a:r>
            <a:r>
              <a:rPr lang="hr-BA" dirty="0" smtClean="0"/>
              <a:t>nužnoj </a:t>
            </a:r>
            <a:r>
              <a:rPr lang="hr-BA" dirty="0"/>
              <a:t>obrani, stanju nužde, dozvoljena samopomoć i pristanak oštećenoga (čl. </a:t>
            </a:r>
            <a:r>
              <a:rPr lang="hr-BA" dirty="0" smtClean="0"/>
              <a:t>161., </a:t>
            </a:r>
            <a:r>
              <a:rPr lang="hr-BA" dirty="0"/>
              <a:t>162. i 163  </a:t>
            </a:r>
            <a:r>
              <a:rPr lang="hr-BA" dirty="0" smtClean="0"/>
              <a:t>ZOO-a), </a:t>
            </a:r>
            <a:r>
              <a:rPr lang="hr-BA" dirty="0"/>
              <a:t>dok će, primjerice, istodobno ostvarivanje koristi od štetne radnje za oštećenoga dovesti do sniženja </a:t>
            </a:r>
            <a:r>
              <a:rPr lang="hr-BA" dirty="0" smtClean="0"/>
              <a:t>naknade</a:t>
            </a:r>
          </a:p>
          <a:p>
            <a:r>
              <a:rPr lang="hr-BA" u="sng" dirty="0" smtClean="0"/>
              <a:t>Naknada </a:t>
            </a:r>
            <a:r>
              <a:rPr lang="hr-BA" u="sng" dirty="0"/>
              <a:t>štete zbog izgubljenog izdržavanja po pravilima o podijeljenoj odgovornosti umanjuje se od iznosa koji predstavlja razliku između iznosa što bi oštećeni primao od poginulog </a:t>
            </a:r>
            <a:r>
              <a:rPr lang="hr-BA" u="sng" dirty="0" smtClean="0"/>
              <a:t>davatelja </a:t>
            </a:r>
            <a:r>
              <a:rPr lang="hr-BA" u="sng" dirty="0"/>
              <a:t>izdržavanja i </a:t>
            </a:r>
            <a:r>
              <a:rPr lang="hr-BA" u="sng" dirty="0" smtClean="0"/>
              <a:t>obiteljske mirovine/razlika </a:t>
            </a:r>
            <a:r>
              <a:rPr lang="hr-BA" u="sng" dirty="0"/>
              <a:t>predstavlja </a:t>
            </a:r>
            <a:r>
              <a:rPr lang="hr-BA" u="sng" dirty="0" smtClean="0"/>
              <a:t>štetu</a:t>
            </a:r>
            <a:endParaRPr lang="hr-BA" u="sng" dirty="0"/>
          </a:p>
          <a:p>
            <a:pPr marL="0" indent="0">
              <a:buNone/>
            </a:pPr>
            <a:r>
              <a:rPr lang="hr-BA" u="sng" dirty="0" smtClean="0"/>
              <a:t>      Iz </a:t>
            </a:r>
            <a:r>
              <a:rPr lang="hr-BA" u="sng" dirty="0"/>
              <a:t>obrazloženja:</a:t>
            </a:r>
            <a:endParaRPr lang="hr-BA" dirty="0"/>
          </a:p>
          <a:p>
            <a:pPr marL="0" indent="0" algn="just">
              <a:buNone/>
            </a:pPr>
            <a:r>
              <a:rPr lang="hr-BA" u="sng" dirty="0" smtClean="0"/>
              <a:t> Površno </a:t>
            </a:r>
            <a:r>
              <a:rPr lang="hr-BA" u="sng" dirty="0"/>
              <a:t>gledano gledište tuženika na liniji principa izraženog u </a:t>
            </a:r>
            <a:r>
              <a:rPr lang="hr-BA" u="sng" dirty="0" smtClean="0"/>
              <a:t>čl. 190</a:t>
            </a:r>
            <a:r>
              <a:rPr lang="hr-BA" u="sng" dirty="0"/>
              <a:t>. </a:t>
            </a:r>
            <a:r>
              <a:rPr lang="hr-BA" u="sng" dirty="0" smtClean="0"/>
              <a:t>ZOO-a, </a:t>
            </a:r>
            <a:r>
              <a:rPr lang="hr-BA" u="sng" dirty="0"/>
              <a:t>koji predviđa da se kod naknađivanja štete </a:t>
            </a:r>
            <a:r>
              <a:rPr lang="hr-BA" u="sng" dirty="0" err="1"/>
              <a:t>oštećenikova</a:t>
            </a:r>
            <a:r>
              <a:rPr lang="hr-BA" u="sng" dirty="0"/>
              <a:t> materijalna situacija dovede u stanje u kome bi se nalazila da nije bilo štetne radnje. Međutim, zbog činjenice da bi malodobni tužitelj, po propisima o </a:t>
            </a:r>
            <a:r>
              <a:rPr lang="hr-BA" u="sng" dirty="0" smtClean="0"/>
              <a:t>MIO/PIO </a:t>
            </a:r>
            <a:r>
              <a:rPr lang="hr-BA" u="sng" dirty="0"/>
              <a:t>osiguranju ostvario pravo na </a:t>
            </a:r>
            <a:r>
              <a:rPr lang="hr-BA" u="sng" dirty="0" smtClean="0"/>
              <a:t>obiteljsku mirovinu, </a:t>
            </a:r>
            <a:r>
              <a:rPr lang="hr-BA" u="sng" dirty="0"/>
              <a:t>bez obzira što je njegov otac doprinio prouzrokovanju </a:t>
            </a:r>
            <a:r>
              <a:rPr lang="hr-BA" u="sng" dirty="0" smtClean="0"/>
              <a:t>prometne </a:t>
            </a:r>
            <a:r>
              <a:rPr lang="hr-BA" u="sng" dirty="0"/>
              <a:t>nezgode u kojoj je poginuo, ne bi bilo u skladu sa zakonom da se ukupna šteta umanjuje zbog podijeljene odgovornosti, nego samo razlika koja se dobiva po odbitku iznosa koji je primljen po osnovu </a:t>
            </a:r>
            <a:r>
              <a:rPr lang="hr-BA" u="sng" dirty="0" smtClean="0"/>
              <a:t>mirovine, </a:t>
            </a:r>
            <a:r>
              <a:rPr lang="hr-BA" u="sng" dirty="0"/>
              <a:t>kako su to učinili i </a:t>
            </a:r>
            <a:r>
              <a:rPr lang="hr-BA" u="sng" dirty="0" err="1" smtClean="0"/>
              <a:t>nižestupanjski</a:t>
            </a:r>
            <a:r>
              <a:rPr lang="hr-BA" u="sng" dirty="0" smtClean="0"/>
              <a:t> </a:t>
            </a:r>
            <a:r>
              <a:rPr lang="hr-BA" u="sng" dirty="0"/>
              <a:t>sudovi</a:t>
            </a:r>
            <a:r>
              <a:rPr lang="hr-BA" u="sng" dirty="0" smtClean="0"/>
              <a:t>. (</a:t>
            </a:r>
            <a:r>
              <a:rPr lang="hr-BA" u="sng" dirty="0"/>
              <a:t>Vs BiH, </a:t>
            </a:r>
            <a:r>
              <a:rPr lang="hr-BA" u="sng" dirty="0" err="1"/>
              <a:t>Rev</a:t>
            </a:r>
            <a:r>
              <a:rPr lang="hr-BA" u="sng" dirty="0"/>
              <a:t>. 290/87, od 17. 3. 1988. – ZIPS, broj 531; Bilten Vs BiH 2/88– 46)</a:t>
            </a:r>
            <a:endParaRPr lang="hr-BA" dirty="0"/>
          </a:p>
          <a:p>
            <a:pPr algn="just"/>
            <a:endParaRPr lang="hr-BA" dirty="0"/>
          </a:p>
        </p:txBody>
      </p:sp>
    </p:spTree>
    <p:extLst>
      <p:ext uri="{BB962C8B-B14F-4D97-AF65-F5344CB8AC3E}">
        <p14:creationId xmlns:p14="http://schemas.microsoft.com/office/powerpoint/2010/main" val="164555055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363510" y="988742"/>
            <a:ext cx="11010733" cy="1408771"/>
          </a:xfrm>
        </p:spPr>
        <p:txBody>
          <a:bodyPr>
            <a:noAutofit/>
          </a:bodyPr>
          <a:lstStyle/>
          <a:p>
            <a:pPr algn="just"/>
            <a:r>
              <a:rPr lang="hr-BA" sz="1600" dirty="0"/>
              <a:t>Općinskim sudom u Travniku od ukupnog broja zaprimljenih predmeta u 2020. godine 2.600,  na predmete koji nose oznaku naknada štete otpada 199, odnosno 7,6 </a:t>
            </a:r>
            <a:r>
              <a:rPr lang="hr-BA" sz="1600" dirty="0" smtClean="0"/>
              <a:t>%</a:t>
            </a:r>
          </a:p>
          <a:p>
            <a:pPr algn="just"/>
            <a:r>
              <a:rPr lang="hr-BA" sz="1600" dirty="0" smtClean="0"/>
              <a:t>Općinski sud </a:t>
            </a:r>
            <a:r>
              <a:rPr lang="hr-BA" sz="1600" dirty="0"/>
              <a:t>u </a:t>
            </a:r>
            <a:r>
              <a:rPr lang="hr-BA" sz="1600" dirty="0" smtClean="0"/>
              <a:t>Livno </a:t>
            </a:r>
            <a:r>
              <a:rPr lang="hr-BA" sz="1600" dirty="0"/>
              <a:t>od zaprimljenih 183 parničnih predmeta 19 iz je koji nose oznaku „naknada štete“ odnosno 10,38 %. </a:t>
            </a:r>
            <a:endParaRPr lang="hr-BA" sz="1600" dirty="0" smtClean="0"/>
          </a:p>
          <a:p>
            <a:pPr algn="just"/>
            <a:r>
              <a:rPr lang="hr-BA" sz="1600" dirty="0" smtClean="0"/>
              <a:t>Osnovni </a:t>
            </a:r>
            <a:r>
              <a:rPr lang="hr-BA" sz="1600" dirty="0"/>
              <a:t>sud Banja Luka u tom periodu od ukupno zaprimljenih P predmeta 2051 predmet, na naknadu štete </a:t>
            </a:r>
            <a:r>
              <a:rPr lang="hr-BA" sz="1600" dirty="0" smtClean="0"/>
              <a:t>otpada </a:t>
            </a:r>
            <a:r>
              <a:rPr lang="hr-BA" sz="1600" dirty="0"/>
              <a:t>559 predmeta odnosno 27 </a:t>
            </a:r>
            <a:r>
              <a:rPr lang="hr-BA" sz="1600" dirty="0" smtClean="0"/>
              <a:t>%.</a:t>
            </a:r>
          </a:p>
          <a:p>
            <a:pPr marL="0" indent="0" algn="just">
              <a:buNone/>
            </a:pPr>
            <a:r>
              <a:rPr lang="hr-BA" sz="1600" dirty="0" smtClean="0"/>
              <a:t>CMS „</a:t>
            </a:r>
            <a:r>
              <a:rPr lang="hr-BA" sz="1600" dirty="0"/>
              <a:t>naknada štete P32</a:t>
            </a:r>
            <a:r>
              <a:rPr lang="hr-BA" sz="1600" dirty="0" smtClean="0"/>
              <a:t>“</a:t>
            </a:r>
            <a:endParaRPr lang="en-US" sz="1600" i="1" dirty="0">
              <a:solidFill>
                <a:srgbClr val="FF0000"/>
              </a:solidFill>
            </a:endParaRPr>
          </a:p>
        </p:txBody>
      </p:sp>
      <p:graphicFrame>
        <p:nvGraphicFramePr>
          <p:cNvPr id="10" name="Rezervirano mjesto sadržaja 9"/>
          <p:cNvGraphicFramePr>
            <a:graphicFrameLocks noGrp="1"/>
          </p:cNvGraphicFramePr>
          <p:nvPr>
            <p:ph sz="half" idx="2"/>
            <p:extLst>
              <p:ext uri="{D42A27DB-BD31-4B8C-83A1-F6EECF244321}">
                <p14:modId xmlns:p14="http://schemas.microsoft.com/office/powerpoint/2010/main" val="4272624730"/>
              </p:ext>
            </p:extLst>
          </p:nvPr>
        </p:nvGraphicFramePr>
        <p:xfrm>
          <a:off x="676275" y="2555632"/>
          <a:ext cx="10698163" cy="34863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029814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zervirano mjesto sadržaja 4"/>
          <p:cNvSpPr>
            <a:spLocks noGrp="1"/>
          </p:cNvSpPr>
          <p:nvPr>
            <p:ph idx="1"/>
          </p:nvPr>
        </p:nvSpPr>
        <p:spPr>
          <a:xfrm>
            <a:off x="468351" y="747133"/>
            <a:ext cx="11262732" cy="5294230"/>
          </a:xfrm>
        </p:spPr>
        <p:txBody>
          <a:bodyPr>
            <a:noAutofit/>
          </a:bodyPr>
          <a:lstStyle/>
          <a:p>
            <a:pPr marL="0" indent="0">
              <a:buNone/>
            </a:pPr>
            <a:r>
              <a:rPr lang="hr-BA" sz="1200" dirty="0"/>
              <a:t>D</a:t>
            </a:r>
            <a:r>
              <a:rPr lang="hr-BA" sz="1400" dirty="0"/>
              <a:t>oprinos oštećenoga vlastitoj šteti je institut definiran odredbom čl. 192. st. 1. i 2. ZOO-a, kojom je propisano:</a:t>
            </a:r>
          </a:p>
          <a:p>
            <a:r>
              <a:rPr lang="hr-BA" sz="1400" dirty="0"/>
              <a:t>(1) Oštećeni koji je DOPRINIO da šteta nastane ili da bude veća nego što bi inače bila, ima pravo samo na razmjerno smanjenu naknadu.</a:t>
            </a:r>
          </a:p>
          <a:p>
            <a:r>
              <a:rPr lang="hr-BA" sz="1400" dirty="0"/>
              <a:t>(2) Kad je nemoguće utvrditi koji dio štete potiče od </a:t>
            </a:r>
            <a:r>
              <a:rPr lang="hr-BA" sz="1400" dirty="0" err="1"/>
              <a:t>oštećenikove</a:t>
            </a:r>
            <a:r>
              <a:rPr lang="hr-BA" sz="1400" dirty="0"/>
              <a:t> radnje, sud će dosuditi naknadu vodeći računa o okolnostima slučaja</a:t>
            </a:r>
            <a:r>
              <a:rPr lang="hr-BA" sz="1400" dirty="0" smtClean="0"/>
              <a:t>.</a:t>
            </a:r>
            <a:endParaRPr lang="hr-BA" sz="1200" dirty="0" smtClean="0">
              <a:latin typeface="+mj-lt"/>
            </a:endParaRPr>
          </a:p>
          <a:p>
            <a:r>
              <a:rPr lang="hr-BA" sz="1200" dirty="0" smtClean="0">
                <a:latin typeface="+mj-lt"/>
              </a:rPr>
              <a:t>Institut </a:t>
            </a:r>
            <a:r>
              <a:rPr lang="hr-BA" sz="1200" dirty="0">
                <a:latin typeface="+mj-lt"/>
              </a:rPr>
              <a:t>doprinosa oštećenoga vlastitoj šteti, primjenjiva se i ako štetnik odgovara po principu subjektivne, kao i objektivne odgovornosti. </a:t>
            </a:r>
          </a:p>
          <a:p>
            <a:pPr marL="0" indent="0">
              <a:buNone/>
            </a:pPr>
            <a:r>
              <a:rPr lang="hr-BA" sz="1400" dirty="0" smtClean="0"/>
              <a:t>Vrhovni </a:t>
            </a:r>
            <a:r>
              <a:rPr lang="hr-BA" sz="1400" dirty="0"/>
              <a:t>sud Bosne i Hercegovine, broj: Rev-182/85, od 16. 5. 1985. godine - Bilten VS BiH, broj </a:t>
            </a:r>
            <a:r>
              <a:rPr lang="hr-BA" sz="1400" dirty="0" smtClean="0"/>
              <a:t>1985/3-17</a:t>
            </a:r>
            <a:endParaRPr lang="hr-BA" sz="1400" dirty="0"/>
          </a:p>
          <a:p>
            <a:pPr marL="0" indent="0" algn="just">
              <a:buNone/>
            </a:pPr>
            <a:r>
              <a:rPr lang="hr-BA" sz="1600" dirty="0" smtClean="0"/>
              <a:t>Ako </a:t>
            </a:r>
            <a:r>
              <a:rPr lang="hr-BA" sz="1600" dirty="0"/>
              <a:t>je oštećeni postupao protivno propisima, odnosno nepravilno i tako djelomično doprinio prouzrokovanju štete, primijenit će se pravila o podijeljenoj odgovornosti, pa i kada štetnik odgovara po principu objektivne odgovornosti, pa i kada je radnja oštećenog bila predvidiva i otklonjiva</a:t>
            </a:r>
            <a:r>
              <a:rPr lang="hr-BA" sz="1400" dirty="0"/>
              <a:t>.</a:t>
            </a:r>
          </a:p>
          <a:p>
            <a:pPr marL="0" indent="0">
              <a:buNone/>
            </a:pPr>
            <a:r>
              <a:rPr lang="hr-BA" sz="1400" i="1" dirty="0"/>
              <a:t>Iz obrazloženja:</a:t>
            </a:r>
            <a:endParaRPr lang="hr-BA" sz="1400" dirty="0"/>
          </a:p>
          <a:p>
            <a:pPr marL="0" indent="0" algn="just">
              <a:buNone/>
            </a:pPr>
            <a:r>
              <a:rPr lang="hr-BA" sz="1200" i="1" dirty="0"/>
              <a:t>Ovaj sud nalazi da su </a:t>
            </a:r>
            <a:r>
              <a:rPr lang="hr-BA" sz="1200" i="1" dirty="0" err="1"/>
              <a:t>nižestupanjski</a:t>
            </a:r>
            <a:r>
              <a:rPr lang="hr-BA" sz="1200" i="1" dirty="0"/>
              <a:t> sudovi pravilno primijenili odredbu člana 177. stav 3. ZOO kada su ocijenili da se tuženi, zbog doprinosa prednika tužitelja </a:t>
            </a:r>
            <a:r>
              <a:rPr lang="hr-BA" sz="1200" i="1" dirty="0" smtClean="0"/>
              <a:t>nastanku </a:t>
            </a:r>
            <a:r>
              <a:rPr lang="hr-BA" sz="1200" i="1" dirty="0"/>
              <a:t>štete, djelomično oslobađa od odgovornosti (za 20 posto koliko je nesporno doprinos prednika tužitelja nastanku štete). Pri tome se ukazuju neosnovanim navodi revizije da se ne stječu uvjeti za djelomično oslobađanje tuženih od odgovornosti iz razloga što je radnja oštećenog bila predvidiva i otklonjiva (vozač autobusa je mogao izbjeći </a:t>
            </a:r>
            <a:r>
              <a:rPr lang="hr-BA" sz="1200" i="1" dirty="0" smtClean="0"/>
              <a:t>sudar vozila). </a:t>
            </a:r>
            <a:r>
              <a:rPr lang="hr-BA" sz="1200" i="1" dirty="0"/>
              <a:t>Naime, radnja oštećenog u slučaju djelomičnog oslobađanja odgovornosti imatelja opasne stvari, u smislu odredbe člana 177. stav 2. navedenog zakona, kako se to opravdano u reviziji navodi. Međutim, kada je radnja oštećenog skrivljena kao u konkretnom slučaju (prednik tužitelja je nepropisno upravljao zaprežnim vozilom), iako je bila predvidiva i otklonjiva, postoji podijeljena odgovornost (svaka stranka snosi teret odgovornosti onim dijelom kojim je sudjelovala u nastanku štete) i imatelj opasne stvari se oslobađa odgovornosti razmjerno dijelu kojim je oštećeni sudjelovao u nastanku štete. </a:t>
            </a:r>
            <a:r>
              <a:rPr lang="hr-BA" sz="1200" i="1" u="sng" dirty="0"/>
              <a:t>Neuzimanje u obzir skrivljenog ponašanja oštećenog</a:t>
            </a:r>
            <a:r>
              <a:rPr lang="hr-BA" sz="1200" i="1" dirty="0"/>
              <a:t> u prouzrokovanju štete, za koju štetnik odgovara po principu objektivne odgovornosti, samo zato što za štetnika radnja oštećenog nije bila nepredvidiva i neotklonjiva, ne bi bilo, u skladu sa odredbama članova 192. stav 1. i 205. ZOO, po kojima oštećeni koji je pridonio da šteta nastane ili da bude veća nego što bi inače bila, ima pravo samo na razmjerno umanjenu naknadu, ne izuzimajući, pri tom, slučaj kada štetnik odgovara po principu objektivne odgovornosti. </a:t>
            </a:r>
            <a:endParaRPr lang="hr-BA" sz="1200" dirty="0"/>
          </a:p>
          <a:p>
            <a:endParaRPr lang="hr-BA" sz="1200" dirty="0"/>
          </a:p>
        </p:txBody>
      </p:sp>
    </p:spTree>
    <p:extLst>
      <p:ext uri="{BB962C8B-B14F-4D97-AF65-F5344CB8AC3E}">
        <p14:creationId xmlns:p14="http://schemas.microsoft.com/office/powerpoint/2010/main" val="155075195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1286</TotalTime>
  <Words>3185</Words>
  <Application>Microsoft Office PowerPoint</Application>
  <PresentationFormat>Widescreen</PresentationFormat>
  <Paragraphs>128</Paragraphs>
  <Slides>23</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Arial</vt:lpstr>
      <vt:lpstr>Calibri</vt:lpstr>
      <vt:lpstr>Chiller</vt:lpstr>
      <vt:lpstr>Latha</vt:lpstr>
      <vt:lpstr>Times New Roman</vt:lpstr>
      <vt:lpstr>Trebuchet MS</vt:lpstr>
      <vt:lpstr>Wingdings</vt:lpstr>
      <vt:lpstr>Wingdings 3</vt:lpstr>
      <vt:lpstr>Faseta</vt:lpstr>
      <vt:lpstr>NAKNADA ŠTETE  DOPRINOS OŠTEĆENIKA VLASTITOJ ŠTETI I PODIJELJENA ODGOVORNOSTI ZA ŠTETU                                       Jurica Babić                                                                                                Općinski sud Livno                                                                                                22.2.2021. godine </vt:lpstr>
      <vt:lpstr>PowerPoint Presentation</vt:lpstr>
      <vt:lpstr>RETROSPEKTIVA ODŠTETNOG PRAVA </vt:lpstr>
      <vt:lpstr>PowerPoint Presentation</vt:lpstr>
      <vt:lpstr>„acquis“ to je naziv koji se koristi za cjelokupno dosad akumulirano pravo Evropske unije, odnosno na skup pravnih normi i sudskih odluka koje obavezuju sve zemlje članice Europske unije. Svaka država koja želi pristupiti u Evropsku uniju mora prihvatiti osnivačke ugovore i druge sadržaje izvedene iz ugovora i uskladiti svoje zakonodavstvo s pravnom stečevinom Europske unije. U Europskoj uniji se osim ugovora donose četiri vrste akata i svaki od njih postaje dio pravne stečevine. Najvažniji akti su uredbe i direktive koje imaju obavezujuću pravnu snagu za sve države članice Evropske unije.</vt:lpstr>
      <vt:lpstr>PowerPoint Presentation</vt:lpstr>
      <vt:lpstr>PowerPoint Presentation</vt:lpstr>
      <vt:lpstr>PowerPoint Presentation</vt:lpstr>
      <vt:lpstr>PowerPoint Presentation</vt:lpstr>
      <vt:lpstr>PowerPoint Presentation</vt:lpstr>
      <vt:lpstr>POLOŽAJ PRIGOVORA PODIJELJENE ODGOVORNOSTI I DOPRINOSA OŠTEĆENIKA SA ASPEKTA ZPP-a.</vt:lpstr>
      <vt:lpstr>PowerPoint Presentation</vt:lpstr>
      <vt:lpstr>SUDSKA PRAKSA U PRIMJENI ODREDBE ČL. 192. ZOO-a </vt:lpstr>
      <vt:lpstr>PowerPoint Presentation</vt:lpstr>
      <vt:lpstr>ANALIZA INSTITUTA DOPRINOSA OŠTEĆENIKA VLASTITOJ ŠTETI ČL. 192. ZOO-a </vt:lpstr>
      <vt:lpstr>PowerPoint Presentation</vt:lpstr>
      <vt:lpstr>PowerPoint Presentation</vt:lpstr>
      <vt:lpstr>PowerPoint Presentation</vt:lpstr>
      <vt:lpstr>PowerPoint Presentation</vt:lpstr>
      <vt:lpstr>PowerPoint Presentation</vt:lpstr>
      <vt:lpstr>PowerPoint Presentation</vt:lpstr>
      <vt:lpstr>ZAKLJUČAK  Zadatak sudova je ocijeniti što se smatra neprihvatljivim ponašanjem u konkretnom slučaju, sukladno objektivnim kriterijima, te je li takvo ponašanje uzrokom nastanka štete. Pritom valja istaknuti da neprihvatljivo ponašanje ne mora nužno biti ono koje je protivno propisima, iako će to najčešće biti tako, da bi se ostvario doprinos oštećenoga vlastitoj šteti.</vt:lpstr>
      <vt:lpstr> HVALA NA PAŽNJI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Uticaj roda u pravosuđu</dc:title>
  <dc:creator>Bruno Propadalo</dc:creator>
  <cp:lastModifiedBy>Mila Colic</cp:lastModifiedBy>
  <cp:revision>63</cp:revision>
  <dcterms:created xsi:type="dcterms:W3CDTF">2017-05-09T07:11:49Z</dcterms:created>
  <dcterms:modified xsi:type="dcterms:W3CDTF">2021-02-23T09:33:19Z</dcterms:modified>
</cp:coreProperties>
</file>