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notesMasterIdLst>
    <p:notesMasterId r:id="rId15"/>
  </p:notesMasterIdLst>
  <p:sldIdLst>
    <p:sldId id="256" r:id="rId2"/>
    <p:sldId id="258" r:id="rId3"/>
    <p:sldId id="259" r:id="rId4"/>
    <p:sldId id="268" r:id="rId5"/>
    <p:sldId id="260" r:id="rId6"/>
    <p:sldId id="269" r:id="rId7"/>
    <p:sldId id="261" r:id="rId8"/>
    <p:sldId id="257" r:id="rId9"/>
    <p:sldId id="266" r:id="rId10"/>
    <p:sldId id="262" r:id="rId11"/>
    <p:sldId id="263" r:id="rId12"/>
    <p:sldId id="267" r:id="rId13"/>
    <p:sldId id="264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1" autoAdjust="0"/>
    <p:restoredTop sz="95658" autoAdjust="0"/>
  </p:normalViewPr>
  <p:slideViewPr>
    <p:cSldViewPr snapToGrid="0">
      <p:cViewPr varScale="1">
        <p:scale>
          <a:sx n="90" d="100"/>
          <a:sy n="90" d="100"/>
        </p:scale>
        <p:origin x="-64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BB45468-2A7B-47DB-BFF8-523008B8BB1A}" type="datetimeFigureOut">
              <a:rPr lang="en-US" smtClean="0"/>
              <a:t>22.01.21.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E3420A-79E1-4218-9E07-D81495801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89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3420A-79E1-4218-9E07-D814958017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78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3420A-79E1-4218-9E07-D814958017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99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22.01.21.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69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22.01.21.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22.01.21.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167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22.01.21.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3272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22.01.21.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57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22.01.21.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116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22.01.21.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08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22.01.21.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372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22.01.21.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50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22.01.21.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3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22.01.21.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38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22.01.21.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15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22.01.21.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3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22.01.21.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69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22.01.21.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54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22.01.21.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25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22.01.21.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5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22.01.21.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456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039CEF-59C1-4A39-815A-282D65F97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480716"/>
            <a:ext cx="8791575" cy="2387600"/>
          </a:xfrm>
        </p:spPr>
        <p:txBody>
          <a:bodyPr>
            <a:normAutofit fontScale="90000"/>
          </a:bodyPr>
          <a:lstStyle/>
          <a:p>
            <a:r>
              <a:rPr lang="bs-Latn-BA" b="1" dirty="0" smtClean="0"/>
              <a:t>presuđivanje </a:t>
            </a:r>
            <a:r>
              <a:rPr lang="bs-Latn-BA" b="1" dirty="0" smtClean="0"/>
              <a:t>i procjena u vezi sa intelektualnim </a:t>
            </a:r>
            <a:r>
              <a:rPr lang="bs-Latn-BA" b="1" dirty="0" smtClean="0"/>
              <a:t>vlasništvom</a:t>
            </a:r>
            <a:r>
              <a:rPr lang="ta-IN" b="1" dirty="0" smtClean="0"/>
              <a:t> U GRAĐANSKOM POSTUPKU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4B0E5DF-D335-4CAE-A034-110E8E2CC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1138" y="3960391"/>
            <a:ext cx="8791575" cy="1655762"/>
          </a:xfrm>
        </p:spPr>
        <p:txBody>
          <a:bodyPr>
            <a:normAutofit/>
          </a:bodyPr>
          <a:lstStyle/>
          <a:p>
            <a:r>
              <a:rPr lang="ta-IN" sz="2400" b="1" dirty="0" smtClean="0">
                <a:solidFill>
                  <a:schemeClr val="tx1">
                    <a:lumMod val="85000"/>
                  </a:schemeClr>
                </a:solidFill>
              </a:rPr>
              <a:t>SUTKINJA</a:t>
            </a:r>
            <a:r>
              <a:rPr lang="bs-Latn-BA" sz="2400" b="1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85000"/>
                  </a:schemeClr>
                </a:solidFill>
              </a:rPr>
              <a:t>VIRGINIA </a:t>
            </a:r>
            <a:r>
              <a:rPr lang="en-US" sz="2400" b="1" dirty="0">
                <a:solidFill>
                  <a:schemeClr val="tx1">
                    <a:lumMod val="85000"/>
                  </a:schemeClr>
                </a:solidFill>
              </a:rPr>
              <a:t>M. HERNANDEZ COVINGTON</a:t>
            </a:r>
          </a:p>
        </p:txBody>
      </p:sp>
    </p:spTree>
    <p:extLst>
      <p:ext uri="{BB962C8B-B14F-4D97-AF65-F5344CB8AC3E}">
        <p14:creationId xmlns:p14="http://schemas.microsoft.com/office/powerpoint/2010/main" val="3708054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A8E12B-445E-4CB5-9B1F-4DF3FAC7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87858"/>
            <a:ext cx="9905998" cy="1478570"/>
          </a:xfrm>
        </p:spPr>
        <p:txBody>
          <a:bodyPr/>
          <a:lstStyle/>
          <a:p>
            <a:pPr algn="ctr"/>
            <a:r>
              <a:rPr lang="bs-Latn-BA" b="1" dirty="0" smtClean="0"/>
              <a:t>Uvođenje svjedočenja vještaka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720A28-A1C4-4C74-AF5A-19F3D18D1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118" y="1668719"/>
            <a:ext cx="10516952" cy="4373054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/>
              <a:t>Daubert v. Merrell Dow Pharmaceuticals, Inc.</a:t>
            </a:r>
            <a:r>
              <a:rPr lang="en-US" dirty="0"/>
              <a:t>, 509 U.S. 579 (1993): </a:t>
            </a:r>
            <a:r>
              <a:rPr lang="bs-Latn-BA" dirty="0" smtClean="0"/>
              <a:t>Savezni okružni sudovi moraju osigurati da su sva naučna svjedočenja ili dokazi</a:t>
            </a:r>
            <a:r>
              <a:rPr lang="en-US" dirty="0" smtClean="0"/>
              <a:t> </a:t>
            </a:r>
            <a:r>
              <a:rPr lang="bs-Latn-BA" dirty="0" smtClean="0"/>
              <a:t>relevantni i pouzdani</a:t>
            </a:r>
            <a:r>
              <a:rPr lang="en-US" dirty="0" smtClean="0"/>
              <a:t>. </a:t>
            </a:r>
            <a:endParaRPr lang="en-US" dirty="0"/>
          </a:p>
          <a:p>
            <a:pPr lvl="1"/>
            <a:r>
              <a:rPr lang="bs-Latn-BA" sz="2400" dirty="0" smtClean="0"/>
              <a:t>Također se primjenjuje na vještake koji nisu naučnici</a:t>
            </a:r>
            <a:r>
              <a:rPr lang="en-US" sz="2400" dirty="0" smtClean="0"/>
              <a:t>. </a:t>
            </a:r>
            <a:r>
              <a:rPr lang="en-US" sz="2400" u="sng" dirty="0"/>
              <a:t>Kumho Tire Co. v. Carmichael</a:t>
            </a:r>
            <a:r>
              <a:rPr lang="en-US" sz="2400" dirty="0"/>
              <a:t>, 526 U.S. 137 (1999).</a:t>
            </a:r>
          </a:p>
          <a:p>
            <a:pPr marL="457200" lvl="1" indent="0">
              <a:buNone/>
            </a:pPr>
            <a:r>
              <a:rPr lang="en-US" sz="100" dirty="0"/>
              <a:t> </a:t>
            </a:r>
            <a:endParaRPr lang="en-US" sz="100" u="sng" dirty="0"/>
          </a:p>
          <a:p>
            <a:r>
              <a:rPr lang="bs-Latn-BA" dirty="0" smtClean="0"/>
              <a:t>Po Saveznom propisu o </a:t>
            </a:r>
            <a:r>
              <a:rPr lang="bs-Latn-BA" dirty="0" err="1" smtClean="0"/>
              <a:t>izvođenju</a:t>
            </a:r>
            <a:r>
              <a:rPr lang="bs-Latn-BA" dirty="0" smtClean="0"/>
              <a:t> dokaza </a:t>
            </a:r>
            <a:r>
              <a:rPr lang="en-US" dirty="0" smtClean="0"/>
              <a:t>702</a:t>
            </a:r>
            <a:r>
              <a:rPr lang="en-US" dirty="0"/>
              <a:t>, </a:t>
            </a:r>
            <a:r>
              <a:rPr lang="bs-Latn-BA" dirty="0" smtClean="0"/>
              <a:t>svjedočenje vještaka je prihvatljivo ako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sz="2400" dirty="0"/>
              <a:t>(1) </a:t>
            </a:r>
            <a:r>
              <a:rPr lang="bs-Latn-BA" sz="2400" dirty="0" smtClean="0"/>
              <a:t>Svjedočenje pomaže onome koji provjerava činjenice</a:t>
            </a:r>
            <a:r>
              <a:rPr lang="en-US" sz="2400" dirty="0" smtClean="0"/>
              <a:t>;</a:t>
            </a:r>
            <a:endParaRPr lang="en-US" sz="2400" dirty="0"/>
          </a:p>
          <a:p>
            <a:pPr lvl="1"/>
            <a:r>
              <a:rPr lang="en-US" sz="2400" dirty="0"/>
              <a:t>(2) </a:t>
            </a:r>
            <a:r>
              <a:rPr lang="bs-Latn-BA" sz="2400" dirty="0" smtClean="0"/>
              <a:t>Svjedočenje se zasniva na dovoljnim činjenicama ili podacima</a:t>
            </a:r>
            <a:r>
              <a:rPr lang="en-US" sz="2400" dirty="0" smtClean="0"/>
              <a:t>;</a:t>
            </a:r>
            <a:endParaRPr lang="en-US" sz="2400" dirty="0"/>
          </a:p>
          <a:p>
            <a:pPr lvl="1"/>
            <a:r>
              <a:rPr lang="en-US" sz="2400" dirty="0"/>
              <a:t>(3) </a:t>
            </a:r>
            <a:r>
              <a:rPr lang="bs-Latn-BA" sz="2400" dirty="0" smtClean="0"/>
              <a:t>Svjedočenje je proizvod pouzdanih principa/metoda; i</a:t>
            </a:r>
            <a:endParaRPr lang="en-US" sz="2400" dirty="0"/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(4) </a:t>
            </a:r>
            <a:r>
              <a:rPr lang="bs-Latn-BA" sz="2400" dirty="0" smtClean="0">
                <a:solidFill>
                  <a:srgbClr val="FFFFFF"/>
                </a:solidFill>
              </a:rPr>
              <a:t> </a:t>
            </a:r>
            <a:r>
              <a:rPr lang="ta-IN" sz="2400" dirty="0" smtClean="0">
                <a:solidFill>
                  <a:srgbClr val="FFFFFF"/>
                </a:solidFill>
              </a:rPr>
              <a:t>Vještak je pouzdano primijenio principe</a:t>
            </a:r>
            <a:r>
              <a:rPr lang="en-US" sz="2400" dirty="0" smtClean="0">
                <a:solidFill>
                  <a:srgbClr val="FFFFFF"/>
                </a:solidFill>
              </a:rPr>
              <a:t>/</a:t>
            </a:r>
            <a:r>
              <a:rPr lang="en-US" sz="2400" dirty="0" err="1" smtClean="0">
                <a:solidFill>
                  <a:srgbClr val="FFFFFF"/>
                </a:solidFill>
              </a:rPr>
              <a:t>metod</a:t>
            </a:r>
            <a:r>
              <a:rPr lang="ta-IN" sz="2400" dirty="0" smtClean="0">
                <a:solidFill>
                  <a:srgbClr val="FFFFFF"/>
                </a:solidFill>
              </a:rPr>
              <a:t>e na činjenice u datom predmetu</a:t>
            </a:r>
            <a:r>
              <a:rPr lang="en-US" sz="2400" dirty="0" smtClean="0">
                <a:solidFill>
                  <a:srgbClr val="FFFFFF"/>
                </a:solidFill>
              </a:rPr>
              <a:t>.  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58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Expert Witness Credibility: What Makes A Doctor Believable? — MAX WACHTEL,  PHD">
            <a:extLst>
              <a:ext uri="{FF2B5EF4-FFF2-40B4-BE49-F238E27FC236}">
                <a16:creationId xmlns:a16="http://schemas.microsoft.com/office/drawing/2014/main" xmlns="" id="{1A283112-597B-4EB7-9A09-23C76D3DB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255">
            <a:off x="7685500" y="4405135"/>
            <a:ext cx="3454091" cy="186339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CEBC2C-4D71-4D67-A03B-0B06BC772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53753"/>
            <a:ext cx="9905998" cy="1478570"/>
          </a:xfrm>
        </p:spPr>
        <p:txBody>
          <a:bodyPr>
            <a:normAutofit/>
          </a:bodyPr>
          <a:lstStyle/>
          <a:p>
            <a:r>
              <a:rPr lang="bs-Latn-BA" b="1" dirty="0" smtClean="0"/>
              <a:t>Studija slučaja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910FA4-6C08-41F7-8072-E7E1AB675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848" y="1485667"/>
            <a:ext cx="6482707" cy="4915131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/>
              <a:t>Pods Enterprise, LLC v. U-Haul International, Inc.</a:t>
            </a:r>
            <a:r>
              <a:rPr lang="en-US" dirty="0"/>
              <a:t>, No. 8:12-cv-1479-T-27MAP (M.D. Fla. 2015)</a:t>
            </a:r>
          </a:p>
          <a:p>
            <a:r>
              <a:rPr lang="ta-IN" dirty="0" smtClean="0"/>
              <a:t>Vještak</a:t>
            </a:r>
            <a:r>
              <a:rPr lang="bs-Latn-BA" dirty="0" smtClean="0"/>
              <a:t> tuži</a:t>
            </a:r>
            <a:r>
              <a:rPr lang="ta-IN" dirty="0" smtClean="0"/>
              <a:t>laštv</a:t>
            </a:r>
            <a:r>
              <a:rPr lang="bs-Latn-BA" dirty="0" smtClean="0"/>
              <a:t>a </a:t>
            </a:r>
            <a:r>
              <a:rPr lang="bs-Latn-BA" dirty="0" smtClean="0"/>
              <a:t>je formirao mišljenje na osnovu iznosa štete </a:t>
            </a:r>
            <a:r>
              <a:rPr lang="bs-Latn-BA" dirty="0" smtClean="0"/>
              <a:t>tako </a:t>
            </a:r>
            <a:r>
              <a:rPr lang="bs-Latn-BA" dirty="0" smtClean="0"/>
              <a:t>što je izračunao izgubljene profite, razumnu tantijemu i korektivne troškove </a:t>
            </a:r>
            <a:r>
              <a:rPr lang="ta-IN" dirty="0" smtClean="0"/>
              <a:t>oglašavanja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100</a:t>
            </a:r>
            <a:r>
              <a:rPr lang="bs-Latn-BA" dirty="0" smtClean="0"/>
              <a:t>.</a:t>
            </a:r>
            <a:r>
              <a:rPr lang="en-US" dirty="0" smtClean="0"/>
              <a:t>000 </a:t>
            </a:r>
            <a:r>
              <a:rPr lang="bs-Latn-BA" dirty="0" smtClean="0"/>
              <a:t>hitova na </a:t>
            </a:r>
            <a:r>
              <a:rPr lang="bs-Latn-BA" dirty="0" err="1" smtClean="0"/>
              <a:t>websiteu</a:t>
            </a:r>
            <a:r>
              <a:rPr lang="bs-Latn-BA" dirty="0" smtClean="0"/>
              <a:t> </a:t>
            </a:r>
            <a:r>
              <a:rPr lang="en-US" dirty="0" smtClean="0"/>
              <a:t>U-Haul’s </a:t>
            </a:r>
            <a:r>
              <a:rPr lang="bs-Latn-BA" dirty="0" smtClean="0"/>
              <a:t>za riječ </a:t>
            </a:r>
            <a:r>
              <a:rPr lang="en-US" dirty="0" smtClean="0"/>
              <a:t>“pods</a:t>
            </a:r>
            <a:r>
              <a:rPr lang="en-US" dirty="0"/>
              <a:t>,” </a:t>
            </a:r>
            <a:r>
              <a:rPr lang="ta-IN" dirty="0" smtClean="0"/>
              <a:t>vještak</a:t>
            </a:r>
            <a:r>
              <a:rPr lang="bs-Latn-BA" dirty="0" smtClean="0"/>
              <a:t> </a:t>
            </a:r>
            <a:r>
              <a:rPr lang="bs-Latn-BA" dirty="0" smtClean="0"/>
              <a:t>je objasnio da trebaju 3 ili više </a:t>
            </a:r>
            <a:r>
              <a:rPr lang="en-US" dirty="0" smtClean="0"/>
              <a:t> </a:t>
            </a:r>
            <a:r>
              <a:rPr lang="ta-IN" dirty="0" smtClean="0">
                <a:solidFill>
                  <a:srgbClr val="FF0000"/>
                </a:solidFill>
              </a:rPr>
              <a:t>”dojmova”</a:t>
            </a:r>
            <a:r>
              <a:rPr lang="bs-Latn-BA" dirty="0" smtClean="0"/>
              <a:t>kako </a:t>
            </a:r>
            <a:r>
              <a:rPr lang="bs-Latn-BA" dirty="0" smtClean="0"/>
              <a:t>bi se ispravile </a:t>
            </a:r>
            <a:r>
              <a:rPr lang="bs-Latn-BA" dirty="0" smtClean="0"/>
              <a:t>štete</a:t>
            </a:r>
            <a:r>
              <a:rPr lang="ta-IN" dirty="0" smtClean="0"/>
              <a:t> od</a:t>
            </a:r>
            <a:r>
              <a:rPr lang="bs-Latn-BA" dirty="0" smtClean="0"/>
              <a:t> </a:t>
            </a:r>
            <a:r>
              <a:rPr lang="bs-Latn-BA" dirty="0" smtClean="0"/>
              <a:t>jednog pogrešnog </a:t>
            </a:r>
            <a:r>
              <a:rPr lang="ta-IN" dirty="0" smtClean="0">
                <a:solidFill>
                  <a:srgbClr val="FF0000"/>
                </a:solidFill>
              </a:rPr>
              <a:t>dojma</a:t>
            </a:r>
            <a:r>
              <a:rPr lang="en-US" dirty="0" smtClean="0"/>
              <a:t>. </a:t>
            </a:r>
            <a:endParaRPr lang="en-US" dirty="0"/>
          </a:p>
          <a:p>
            <a:r>
              <a:rPr lang="bs-Latn-BA" dirty="0" smtClean="0"/>
              <a:t>Vještak optuženog proveo je anketu o značaju riječi „pod“ </a:t>
            </a:r>
            <a:r>
              <a:rPr lang="ta-IN" dirty="0" smtClean="0"/>
              <a:t>javno kako bi potkrijepio svoj argument da je taj termin generički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ta-IN" dirty="0">
                <a:solidFill>
                  <a:srgbClr val="FFFFFF"/>
                </a:solidFill>
              </a:rPr>
              <a:t>+</a:t>
            </a:r>
            <a:r>
              <a:rPr lang="ta-IN" dirty="0" smtClean="0">
                <a:solidFill>
                  <a:srgbClr val="FFFFFF"/>
                </a:solidFill>
              </a:rPr>
              <a:t>V</a:t>
            </a:r>
            <a:r>
              <a:rPr lang="ta-IN" dirty="0" smtClean="0">
                <a:solidFill>
                  <a:srgbClr val="FFFFFF"/>
                </a:solidFill>
              </a:rPr>
              <a:t>ještak-lingvista optuženog analizirao je korištenje rijei ”pod” u vrijeme kad je trgovinski znak registriran.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148" name="Picture 4" descr="What To Know Before Renting a PODS Moving Container | Moving.com">
            <a:extLst>
              <a:ext uri="{FF2B5EF4-FFF2-40B4-BE49-F238E27FC236}">
                <a16:creationId xmlns:a16="http://schemas.microsoft.com/office/drawing/2014/main" xmlns="" id="{2050BA83-1C74-4C54-8D46-8FAD22559A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05"/>
          <a:stretch/>
        </p:blipFill>
        <p:spPr bwMode="auto">
          <a:xfrm rot="21081772">
            <a:off x="7692836" y="522095"/>
            <a:ext cx="2791064" cy="218834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ow Big are U-Box Containers? Plus Answers to Other U-Box Questions |  Moving.com">
            <a:extLst>
              <a:ext uri="{FF2B5EF4-FFF2-40B4-BE49-F238E27FC236}">
                <a16:creationId xmlns:a16="http://schemas.microsoft.com/office/drawing/2014/main" xmlns="" id="{D3BAF9BF-2444-4E9D-AB71-7B068DEB1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671" y="2413000"/>
            <a:ext cx="3048000" cy="2032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639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CEBC2C-4D71-4D67-A03B-0B06BC772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53753"/>
            <a:ext cx="9905998" cy="1478570"/>
          </a:xfrm>
        </p:spPr>
        <p:txBody>
          <a:bodyPr>
            <a:normAutofit/>
          </a:bodyPr>
          <a:lstStyle/>
          <a:p>
            <a:r>
              <a:rPr lang="bs-Latn-BA" b="1" dirty="0" smtClean="0"/>
              <a:t>Studija slučaja/nastavak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910FA4-6C08-41F7-8072-E7E1AB675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848" y="1485667"/>
            <a:ext cx="7479957" cy="4915131"/>
          </a:xfrm>
        </p:spPr>
        <p:txBody>
          <a:bodyPr>
            <a:normAutofit fontScale="92500"/>
          </a:bodyPr>
          <a:lstStyle/>
          <a:p>
            <a:r>
              <a:rPr lang="bs-Latn-BA" dirty="0" smtClean="0"/>
              <a:t>Sud je </a:t>
            </a:r>
            <a:r>
              <a:rPr lang="bs-Latn-BA" dirty="0" err="1" smtClean="0"/>
              <a:t>isključio</a:t>
            </a:r>
            <a:r>
              <a:rPr lang="bs-Latn-BA" dirty="0" smtClean="0"/>
              <a:t> svjedočenje vještaka</a:t>
            </a:r>
            <a:r>
              <a:rPr lang="en-US" dirty="0" smtClean="0"/>
              <a:t>:</a:t>
            </a:r>
            <a:endParaRPr lang="en-US" dirty="0"/>
          </a:p>
          <a:p>
            <a:pPr lvl="1" algn="just"/>
            <a:r>
              <a:rPr lang="bs-Latn-BA" sz="2400" dirty="0" smtClean="0"/>
              <a:t>Profesora marketinga, koji je analizirao faktore „vjerovatnoće zabune“</a:t>
            </a:r>
            <a:r>
              <a:rPr lang="en-US" sz="2400" dirty="0" smtClean="0"/>
              <a:t> </a:t>
            </a:r>
            <a:r>
              <a:rPr lang="bs-Latn-BA" sz="2400" dirty="0" smtClean="0"/>
              <a:t>zato što je njegovo mišljenje postalo pravni zaključak i stoga nije bilo od pomoći za onoga koji provjerava činjenice</a:t>
            </a:r>
            <a:r>
              <a:rPr lang="en-US" sz="2400" dirty="0" smtClean="0"/>
              <a:t>.</a:t>
            </a:r>
            <a:endParaRPr lang="en-US" sz="2400" dirty="0"/>
          </a:p>
          <a:p>
            <a:pPr lvl="1" algn="just"/>
            <a:r>
              <a:rPr lang="bs-Latn-BA" sz="2400" dirty="0" smtClean="0"/>
              <a:t>Bivši komesar za trgovinske znakove </a:t>
            </a:r>
            <a:r>
              <a:rPr lang="ta-IN" sz="2400" dirty="0"/>
              <a:t>U</a:t>
            </a:r>
            <a:r>
              <a:rPr lang="bs-Latn-BA" sz="2400" dirty="0" smtClean="0"/>
              <a:t>redu </a:t>
            </a:r>
            <a:r>
              <a:rPr lang="bs-Latn-BA" sz="2400" dirty="0" smtClean="0"/>
              <a:t>za patente i trgovinske </a:t>
            </a:r>
            <a:r>
              <a:rPr lang="bs-Latn-BA" sz="2400" dirty="0" smtClean="0"/>
              <a:t>znakove</a:t>
            </a:r>
            <a:r>
              <a:rPr lang="ta-IN" sz="2400" dirty="0" smtClean="0"/>
              <a:t> SAD-a</a:t>
            </a:r>
            <a:r>
              <a:rPr lang="bs-Latn-BA" sz="2400" dirty="0" smtClean="0"/>
              <a:t>, </a:t>
            </a:r>
            <a:r>
              <a:rPr lang="bs-Latn-BA" sz="2400" dirty="0" smtClean="0"/>
              <a:t>koji je planirao svjedočiti o </a:t>
            </a:r>
            <a:r>
              <a:rPr lang="ta-IN" sz="2400" dirty="0" smtClean="0">
                <a:solidFill>
                  <a:srgbClr val="FFFFFF"/>
                </a:solidFill>
              </a:rPr>
              <a:t>tendenciji svog </a:t>
            </a:r>
            <a:r>
              <a:rPr lang="bs-Latn-BA" sz="2400" dirty="0" smtClean="0"/>
              <a:t>ranijeg </a:t>
            </a:r>
            <a:r>
              <a:rPr lang="bs-Latn-BA" sz="2400" dirty="0"/>
              <a:t>ureda</a:t>
            </a:r>
            <a:r>
              <a:rPr lang="en-US" sz="2400" dirty="0" smtClean="0"/>
              <a:t> </a:t>
            </a:r>
            <a:r>
              <a:rPr lang="ta-IN" sz="2400" dirty="0" smtClean="0"/>
              <a:t>da mu se desi </a:t>
            </a:r>
            <a:r>
              <a:rPr lang="bs-Latn-BA" sz="2400" dirty="0" smtClean="0"/>
              <a:t>greška </a:t>
            </a:r>
            <a:r>
              <a:rPr lang="bs-Latn-BA" sz="2400" dirty="0" smtClean="0"/>
              <a:t>u izdavanju trgovinskog </a:t>
            </a:r>
            <a:r>
              <a:rPr lang="bs-Latn-BA" sz="2400" dirty="0" smtClean="0"/>
              <a:t>znaka, </a:t>
            </a:r>
            <a:r>
              <a:rPr lang="bs-Latn-BA" sz="2400" dirty="0" smtClean="0"/>
              <a:t>za što je Sud utvrdio da je previše pristrasno. Međutim, komesar je mogao svjedočiti o </a:t>
            </a:r>
            <a:r>
              <a:rPr lang="ta-IN" sz="2400" dirty="0" smtClean="0"/>
              <a:t>generalnoj </a:t>
            </a:r>
            <a:r>
              <a:rPr lang="bs-Latn-BA" sz="2400" dirty="0" smtClean="0"/>
              <a:t> pra</a:t>
            </a:r>
            <a:r>
              <a:rPr lang="ta-IN" sz="2400" dirty="0" smtClean="0"/>
              <a:t>ksi</a:t>
            </a:r>
            <a:r>
              <a:rPr lang="bs-Latn-BA" sz="2400" dirty="0" smtClean="0"/>
              <a:t> </a:t>
            </a:r>
            <a:r>
              <a:rPr lang="bs-Latn-BA" sz="2400" dirty="0" smtClean="0"/>
              <a:t>svog bivšeg </a:t>
            </a:r>
            <a:r>
              <a:rPr lang="bs-Latn-BA" sz="2400" dirty="0"/>
              <a:t>U</a:t>
            </a:r>
            <a:r>
              <a:rPr lang="bs-Latn-BA" sz="2400" dirty="0" smtClean="0"/>
              <a:t>reda.</a:t>
            </a:r>
            <a:r>
              <a:rPr lang="en-US" sz="2400" dirty="0" smtClean="0"/>
              <a:t> </a:t>
            </a:r>
            <a:endParaRPr lang="en-US" sz="2400" dirty="0"/>
          </a:p>
          <a:p>
            <a:pPr lvl="1"/>
            <a:endParaRPr lang="en-US" dirty="0"/>
          </a:p>
        </p:txBody>
      </p:sp>
      <p:pic>
        <p:nvPicPr>
          <p:cNvPr id="9218" name="Picture 2" descr="How To Use An Expert Witness In Divorce Cases">
            <a:extLst>
              <a:ext uri="{FF2B5EF4-FFF2-40B4-BE49-F238E27FC236}">
                <a16:creationId xmlns:a16="http://schemas.microsoft.com/office/drawing/2014/main" xmlns="" id="{10420340-D5C4-4B5F-8684-2028CE138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010" y="2151047"/>
            <a:ext cx="2423388" cy="297463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019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ow to Trademark and Copyright Your Blog's Name &amp; Logo">
            <a:extLst>
              <a:ext uri="{FF2B5EF4-FFF2-40B4-BE49-F238E27FC236}">
                <a16:creationId xmlns:a16="http://schemas.microsoft.com/office/drawing/2014/main" xmlns="" id="{E41E5539-8525-4C75-BAB9-BD0767E3A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412" y="2140981"/>
            <a:ext cx="5171175" cy="319672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83371C0D-E33E-4519-8450-5CAB5F83E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915" y="84687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bs-Latn-BA" b="1" dirty="0" smtClean="0"/>
              <a:t>PITANJA</a:t>
            </a:r>
            <a:r>
              <a:rPr lang="en-US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11692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184723-BE07-4753-BD70-FFA605C58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400698"/>
            <a:ext cx="9905998" cy="1478570"/>
          </a:xfrm>
        </p:spPr>
        <p:txBody>
          <a:bodyPr/>
          <a:lstStyle/>
          <a:p>
            <a:pPr algn="ctr"/>
            <a:r>
              <a:rPr lang="ta-IN" b="1" dirty="0" smtClean="0"/>
              <a:t>UTVRĐIVANJE ŠTETE u</a:t>
            </a:r>
            <a:r>
              <a:rPr lang="bs-Latn-BA" b="1" dirty="0" smtClean="0"/>
              <a:t> slučajev</a:t>
            </a:r>
            <a:r>
              <a:rPr lang="ta-IN" b="1" dirty="0" smtClean="0"/>
              <a:t>IM</a:t>
            </a:r>
            <a:r>
              <a:rPr lang="bs-Latn-BA" b="1" dirty="0" smtClean="0"/>
              <a:t>a </a:t>
            </a:r>
            <a:r>
              <a:rPr lang="bs-Latn-BA" b="1" dirty="0" smtClean="0"/>
              <a:t>kršenja autorskog prava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0DD62B-8365-4FCA-A9FF-1E2F39D6E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329" y="1879268"/>
            <a:ext cx="6556847" cy="4163186"/>
          </a:xfrm>
        </p:spPr>
        <p:txBody>
          <a:bodyPr>
            <a:normAutofit lnSpcReduction="10000"/>
          </a:bodyPr>
          <a:lstStyle/>
          <a:p>
            <a:r>
              <a:rPr lang="bs-Latn-BA" dirty="0" smtClean="0"/>
              <a:t>Raspoloživi pravni lijekovi uključuju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bs-Latn-BA" sz="2400" dirty="0" smtClean="0"/>
              <a:t>Mjere zabrane</a:t>
            </a:r>
            <a:endParaRPr lang="en-US" sz="2400" dirty="0"/>
          </a:p>
          <a:p>
            <a:pPr lvl="1"/>
            <a:r>
              <a:rPr lang="bs-Latn-BA" sz="2400" dirty="0" smtClean="0"/>
              <a:t>Odštete</a:t>
            </a:r>
            <a:endParaRPr lang="en-US" sz="2400" dirty="0"/>
          </a:p>
          <a:p>
            <a:pPr lvl="2"/>
            <a:r>
              <a:rPr lang="bs-Latn-BA" sz="2400" dirty="0" smtClean="0"/>
              <a:t>Zakonske odštete </a:t>
            </a:r>
            <a:r>
              <a:rPr lang="bs-Latn-BA" sz="2400" i="1" u="sng" dirty="0" smtClean="0"/>
              <a:t>ili</a:t>
            </a:r>
            <a:endParaRPr lang="en-US" sz="2400" u="sng" dirty="0"/>
          </a:p>
          <a:p>
            <a:pPr lvl="2"/>
            <a:r>
              <a:rPr lang="bs-Latn-BA" sz="2400" dirty="0" smtClean="0"/>
              <a:t>Stvarna ekonomska </a:t>
            </a:r>
            <a:r>
              <a:rPr lang="bs-Latn-BA" sz="2400" dirty="0" smtClean="0"/>
              <a:t>šteta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smtClean="0"/>
              <a:t>net</a:t>
            </a:r>
            <a:r>
              <a:rPr lang="bs-Latn-BA" sz="2400" dirty="0" smtClean="0"/>
              <a:t>o profit prekršioca</a:t>
            </a:r>
            <a:endParaRPr lang="en-US" sz="2400" dirty="0"/>
          </a:p>
          <a:p>
            <a:pPr lvl="1"/>
            <a:r>
              <a:rPr lang="bs-Latn-BA" sz="2400" dirty="0" smtClean="0"/>
              <a:t>Troškovi i naknade za tužioce </a:t>
            </a:r>
            <a:r>
              <a:rPr lang="en-US" sz="2400" dirty="0" smtClean="0"/>
              <a:t>(</a:t>
            </a:r>
            <a:r>
              <a:rPr lang="bs-Latn-BA" sz="2400" dirty="0" smtClean="0"/>
              <a:t>prema procjeni suda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r>
              <a:rPr lang="bs-Latn-BA" sz="2400" dirty="0" smtClean="0"/>
              <a:t>Kaznena odšteta za „neprihvatljivo“ ponašanje</a:t>
            </a:r>
            <a:endParaRPr lang="en-US" sz="2400" dirty="0"/>
          </a:p>
        </p:txBody>
      </p:sp>
      <p:pic>
        <p:nvPicPr>
          <p:cNvPr id="1028" name="Picture 4" descr="Copyright: Reaching Out to Teachers and Students | Teaching with the  Library of Congress">
            <a:extLst>
              <a:ext uri="{FF2B5EF4-FFF2-40B4-BE49-F238E27FC236}">
                <a16:creationId xmlns:a16="http://schemas.microsoft.com/office/drawing/2014/main" xmlns="" id="{6732CB30-0F39-4EE0-BA58-1236B6CF69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2" t="6607" r="12600" b="9563"/>
          <a:stretch/>
        </p:blipFill>
        <p:spPr bwMode="auto">
          <a:xfrm rot="20923048">
            <a:off x="7942208" y="4314520"/>
            <a:ext cx="1872242" cy="212133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hat are Monetary Damages? | LMW Attorneys">
            <a:extLst>
              <a:ext uri="{FF2B5EF4-FFF2-40B4-BE49-F238E27FC236}">
                <a16:creationId xmlns:a16="http://schemas.microsoft.com/office/drawing/2014/main" xmlns="" id="{F6A94F7C-4CC0-45B1-BE4F-843B81F1A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905">
            <a:off x="7973877" y="2165298"/>
            <a:ext cx="3528853" cy="235440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80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Understanding the employer employee tussle in ownership of Intellectual  Property Rights - iPleaders">
            <a:extLst>
              <a:ext uri="{FF2B5EF4-FFF2-40B4-BE49-F238E27FC236}">
                <a16:creationId xmlns:a16="http://schemas.microsoft.com/office/drawing/2014/main" xmlns="" id="{646724CB-5179-45F4-942B-7713B1A4A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2" r="23063"/>
          <a:stretch/>
        </p:blipFill>
        <p:spPr bwMode="auto">
          <a:xfrm rot="21053770">
            <a:off x="8303742" y="4102438"/>
            <a:ext cx="2115173" cy="216771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184723-BE07-4753-BD70-FFA605C58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434169"/>
            <a:ext cx="9905998" cy="1478570"/>
          </a:xfrm>
        </p:spPr>
        <p:txBody>
          <a:bodyPr/>
          <a:lstStyle/>
          <a:p>
            <a:pPr algn="ctr"/>
            <a:r>
              <a:rPr lang="bs-Latn-BA" b="1" dirty="0" smtClean="0"/>
              <a:t>Zakonske odštete za povrede autorskog prava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0DD62B-8365-4FCA-A9FF-1E2F39D6E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136" y="1915854"/>
            <a:ext cx="7557744" cy="3928892"/>
          </a:xfrm>
        </p:spPr>
        <p:txBody>
          <a:bodyPr>
            <a:normAutofit/>
          </a:bodyPr>
          <a:lstStyle/>
          <a:p>
            <a:r>
              <a:rPr lang="bs-Latn-BA" dirty="0" smtClean="0"/>
              <a:t>Zakonske odštete su na raspolaganju ako je rad registriran </a:t>
            </a:r>
            <a:r>
              <a:rPr lang="en-US" u="sng" dirty="0" err="1" smtClean="0"/>
              <a:t>pri</a:t>
            </a:r>
            <a:r>
              <a:rPr lang="bs-Latn-BA" u="sng" dirty="0" smtClean="0"/>
              <a:t>je</a:t>
            </a:r>
            <a:r>
              <a:rPr lang="en-US" dirty="0" smtClean="0"/>
              <a:t> </a:t>
            </a:r>
            <a:r>
              <a:rPr lang="bs-Latn-BA" dirty="0" err="1" smtClean="0"/>
              <a:t>kršenja</a:t>
            </a:r>
            <a:r>
              <a:rPr lang="bs-Latn-BA" dirty="0" smtClean="0"/>
              <a:t> autorskog prava</a:t>
            </a:r>
            <a:endParaRPr lang="en-US" dirty="0"/>
          </a:p>
          <a:p>
            <a:pPr lvl="1"/>
            <a:r>
              <a:rPr lang="en-US" sz="2400" dirty="0" smtClean="0"/>
              <a:t>General</a:t>
            </a:r>
            <a:r>
              <a:rPr lang="bs-Latn-BA" sz="2400" dirty="0" smtClean="0"/>
              <a:t>no</a:t>
            </a:r>
            <a:r>
              <a:rPr lang="en-US" sz="2400" dirty="0" smtClean="0"/>
              <a:t>, </a:t>
            </a:r>
            <a:r>
              <a:rPr lang="bs-Latn-BA" sz="2400" dirty="0" smtClean="0"/>
              <a:t>naknada je između</a:t>
            </a:r>
            <a:r>
              <a:rPr lang="en-US" sz="2400" dirty="0" smtClean="0"/>
              <a:t> 750</a:t>
            </a:r>
            <a:r>
              <a:rPr lang="bs-Latn-BA" sz="2400" dirty="0" smtClean="0"/>
              <a:t>$</a:t>
            </a:r>
            <a:r>
              <a:rPr lang="en-US" sz="2400" dirty="0" smtClean="0"/>
              <a:t> </a:t>
            </a:r>
            <a:r>
              <a:rPr lang="bs-Latn-BA" sz="2400" dirty="0" smtClean="0"/>
              <a:t>i</a:t>
            </a:r>
            <a:r>
              <a:rPr lang="en-US" sz="2400" dirty="0" smtClean="0"/>
              <a:t> </a:t>
            </a:r>
            <a:r>
              <a:rPr lang="bs-Latn-BA" sz="2400" dirty="0" smtClean="0"/>
              <a:t>3</a:t>
            </a:r>
            <a:r>
              <a:rPr lang="en-US" sz="2400" dirty="0" smtClean="0"/>
              <a:t>0</a:t>
            </a:r>
            <a:r>
              <a:rPr lang="bs-Latn-BA" sz="2400" dirty="0" smtClean="0"/>
              <a:t>.</a:t>
            </a:r>
            <a:r>
              <a:rPr lang="en-US" sz="2400" dirty="0" smtClean="0"/>
              <a:t>000</a:t>
            </a:r>
            <a:r>
              <a:rPr lang="bs-Latn-BA" sz="2400" dirty="0" smtClean="0"/>
              <a:t>$</a:t>
            </a:r>
            <a:endParaRPr lang="en-US" sz="2400" dirty="0"/>
          </a:p>
          <a:p>
            <a:pPr lvl="1"/>
            <a:r>
              <a:rPr lang="bs-Latn-BA" sz="2400" dirty="0" smtClean="0"/>
              <a:t>Ako je svjesna</a:t>
            </a:r>
            <a:r>
              <a:rPr lang="en-US" sz="2400" dirty="0" smtClean="0"/>
              <a:t>, </a:t>
            </a:r>
            <a:r>
              <a:rPr lang="bs-Latn-BA" sz="2400" dirty="0" smtClean="0"/>
              <a:t>između</a:t>
            </a:r>
            <a:r>
              <a:rPr lang="en-US" sz="2400" dirty="0" smtClean="0"/>
              <a:t> 750</a:t>
            </a:r>
            <a:r>
              <a:rPr lang="bs-Latn-BA" sz="2400" dirty="0" smtClean="0"/>
              <a:t>$</a:t>
            </a:r>
            <a:r>
              <a:rPr lang="en-US" sz="2400" dirty="0" smtClean="0"/>
              <a:t> </a:t>
            </a:r>
            <a:r>
              <a:rPr lang="bs-Latn-BA" sz="2400" dirty="0" smtClean="0"/>
              <a:t>i</a:t>
            </a:r>
            <a:r>
              <a:rPr lang="en-US" sz="2400" dirty="0" smtClean="0"/>
              <a:t> 150</a:t>
            </a:r>
            <a:r>
              <a:rPr lang="bs-Latn-BA" sz="2400" dirty="0" smtClean="0"/>
              <a:t>.</a:t>
            </a:r>
            <a:r>
              <a:rPr lang="en-US" sz="2400" dirty="0" smtClean="0"/>
              <a:t>000</a:t>
            </a:r>
            <a:r>
              <a:rPr lang="bs-Latn-BA" sz="2400" dirty="0"/>
              <a:t>$</a:t>
            </a:r>
            <a:endParaRPr lang="en-US" sz="2400" dirty="0"/>
          </a:p>
          <a:p>
            <a:pPr lvl="1"/>
            <a:r>
              <a:rPr lang="bs-Latn-BA" sz="2400" dirty="0" smtClean="0"/>
              <a:t>Ako je prekršilac „nevin</a:t>
            </a:r>
            <a:r>
              <a:rPr lang="en-US" sz="2400" dirty="0" smtClean="0"/>
              <a:t>,” </a:t>
            </a:r>
            <a:r>
              <a:rPr lang="bs-Latn-BA" sz="2400" dirty="0" smtClean="0"/>
              <a:t>u smislu da nije imao razloga da zna za autorsko pravo</a:t>
            </a:r>
            <a:r>
              <a:rPr lang="en-US" sz="2400" dirty="0" smtClean="0"/>
              <a:t>, </a:t>
            </a:r>
            <a:r>
              <a:rPr lang="bs-Latn-BA" sz="2400" dirty="0" smtClean="0"/>
              <a:t>između</a:t>
            </a:r>
            <a:r>
              <a:rPr lang="en-US" sz="2400" dirty="0" smtClean="0"/>
              <a:t> 200</a:t>
            </a:r>
            <a:r>
              <a:rPr lang="bs-Latn-BA" sz="2400" dirty="0" smtClean="0"/>
              <a:t>$</a:t>
            </a:r>
            <a:r>
              <a:rPr lang="en-US" sz="2400" dirty="0" smtClean="0"/>
              <a:t> </a:t>
            </a:r>
            <a:r>
              <a:rPr lang="bs-Latn-BA" sz="2400" dirty="0" smtClean="0"/>
              <a:t>i</a:t>
            </a:r>
            <a:r>
              <a:rPr lang="en-US" sz="2400" dirty="0" smtClean="0"/>
              <a:t> 30</a:t>
            </a:r>
            <a:r>
              <a:rPr lang="bs-Latn-BA" sz="2400" dirty="0" smtClean="0"/>
              <a:t>.</a:t>
            </a:r>
            <a:r>
              <a:rPr lang="en-US" sz="2400" dirty="0" smtClean="0"/>
              <a:t>000</a:t>
            </a:r>
            <a:r>
              <a:rPr lang="bs-Latn-BA" sz="2400" dirty="0" smtClean="0"/>
              <a:t>$</a:t>
            </a:r>
            <a:endParaRPr lang="en-US" dirty="0"/>
          </a:p>
          <a:p>
            <a:r>
              <a:rPr lang="bs-Latn-BA" dirty="0" smtClean="0"/>
              <a:t>Dodjeljuje se</a:t>
            </a:r>
            <a:r>
              <a:rPr lang="en-US" dirty="0" smtClean="0"/>
              <a:t> </a:t>
            </a:r>
            <a:r>
              <a:rPr lang="en-US" u="sng" dirty="0" smtClean="0"/>
              <a:t>p</a:t>
            </a:r>
            <a:r>
              <a:rPr lang="bs-Latn-BA" u="sng" dirty="0" smtClean="0"/>
              <a:t>o </a:t>
            </a:r>
            <a:r>
              <a:rPr lang="bs-Latn-BA" u="sng" dirty="0" err="1" smtClean="0"/>
              <a:t>kršenju</a:t>
            </a:r>
            <a:r>
              <a:rPr lang="bs-Latn-BA" u="sng" dirty="0" smtClean="0"/>
              <a:t> prava</a:t>
            </a:r>
            <a:endParaRPr lang="en-US" sz="2400" u="sng" dirty="0"/>
          </a:p>
        </p:txBody>
      </p:sp>
      <p:pic>
        <p:nvPicPr>
          <p:cNvPr id="2050" name="Picture 2" descr="Court Procedure: Security for Costs — Fresh Legal">
            <a:extLst>
              <a:ext uri="{FF2B5EF4-FFF2-40B4-BE49-F238E27FC236}">
                <a16:creationId xmlns:a16="http://schemas.microsoft.com/office/drawing/2014/main" xmlns="" id="{9A71053F-1BED-4D80-9CA7-ED1C12569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6101">
            <a:off x="8498506" y="2255004"/>
            <a:ext cx="3108580" cy="206632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748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54D316-75F5-424D-82F2-7321A1119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73075"/>
            <a:ext cx="9905998" cy="1478570"/>
          </a:xfrm>
        </p:spPr>
        <p:txBody>
          <a:bodyPr/>
          <a:lstStyle/>
          <a:p>
            <a:pPr algn="ctr"/>
            <a:r>
              <a:rPr lang="bs-Latn-BA" b="1" dirty="0" smtClean="0"/>
              <a:t>PROCJENA STVARNE EKONOMSKE ŠTETE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E7EBA4-0EB6-40D0-A9C9-7CE819457E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1921" y="1581666"/>
            <a:ext cx="6438015" cy="4903259"/>
          </a:xfrm>
        </p:spPr>
        <p:txBody>
          <a:bodyPr>
            <a:normAutofit/>
          </a:bodyPr>
          <a:lstStyle/>
          <a:p>
            <a:r>
              <a:rPr lang="bs-Latn-BA" dirty="0" smtClean="0"/>
              <a:t> Nosioci prava intelektualnog vlasništva mogu izabrati između dvije mjere procjene stvarne odštete</a:t>
            </a:r>
            <a:r>
              <a:rPr lang="en-US" dirty="0" smtClean="0"/>
              <a:t>: </a:t>
            </a:r>
            <a:endParaRPr lang="en-US" dirty="0"/>
          </a:p>
          <a:p>
            <a:pPr lvl="1"/>
            <a:r>
              <a:rPr lang="en-US" sz="2400" dirty="0"/>
              <a:t>(1) </a:t>
            </a:r>
            <a:r>
              <a:rPr lang="bs-Latn-BA" sz="2400" u="sng" dirty="0" smtClean="0"/>
              <a:t>Mjerenje tržišne vrijednosti</a:t>
            </a:r>
            <a:r>
              <a:rPr lang="en-US" sz="2400" dirty="0" smtClean="0"/>
              <a:t>: </a:t>
            </a:r>
            <a:r>
              <a:rPr lang="ta-IN" sz="2400" dirty="0" smtClean="0"/>
              <a:t>utvr</a:t>
            </a:r>
            <a:r>
              <a:rPr lang="bs-Latn-BA" sz="2400" dirty="0" smtClean="0"/>
              <a:t>d</a:t>
            </a:r>
            <a:r>
              <a:rPr lang="ta-IN" sz="2400" dirty="0" smtClean="0"/>
              <a:t>i</a:t>
            </a:r>
            <a:r>
              <a:rPr lang="bs-Latn-BA" sz="2400" dirty="0" smtClean="0"/>
              <a:t>ti </a:t>
            </a:r>
            <a:r>
              <a:rPr lang="bs-Latn-BA" sz="2400" dirty="0" smtClean="0"/>
              <a:t>vrijednost imovine prije nezakonitog akta </a:t>
            </a:r>
            <a:r>
              <a:rPr lang="bs-Latn-BA" sz="2400" dirty="0" smtClean="0"/>
              <a:t>optuženog </a:t>
            </a:r>
            <a:r>
              <a:rPr lang="bs-Latn-BA" sz="2400" dirty="0" smtClean="0"/>
              <a:t>i tržišnu vrijednost imovine nakon nezakonitog akta</a:t>
            </a:r>
            <a:endParaRPr lang="en-US" sz="2400" dirty="0"/>
          </a:p>
          <a:p>
            <a:pPr lvl="1"/>
            <a:r>
              <a:rPr lang="en-US" sz="2400" dirty="0"/>
              <a:t>(2) </a:t>
            </a:r>
            <a:r>
              <a:rPr lang="bs-Latn-BA" sz="2400" u="sng" dirty="0" smtClean="0"/>
              <a:t>Mjere izgubljene prilike</a:t>
            </a:r>
            <a:r>
              <a:rPr lang="en-US" sz="2400" dirty="0" smtClean="0"/>
              <a:t>: </a:t>
            </a:r>
            <a:r>
              <a:rPr lang="ta-IN" sz="2400" dirty="0" smtClean="0"/>
              <a:t>utbrdi</a:t>
            </a:r>
            <a:r>
              <a:rPr lang="bs-Latn-BA" sz="2400" dirty="0" smtClean="0"/>
              <a:t>ti </a:t>
            </a:r>
            <a:r>
              <a:rPr lang="bs-Latn-BA" sz="2400" dirty="0" smtClean="0"/>
              <a:t>izgubljene profite, koji mogu biti veći od umanjene vrijednosti imovine</a:t>
            </a:r>
            <a:r>
              <a:rPr lang="en-US" sz="2400" dirty="0" smtClean="0"/>
              <a:t>. </a:t>
            </a:r>
            <a:endParaRPr lang="en-US" sz="2400" u="sn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7444305-11DA-42DB-A55E-C6B045C52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0602">
            <a:off x="7652972" y="4090086"/>
            <a:ext cx="3076159" cy="17284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766F37B-4692-4A97-B4E6-A2481DB8A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402">
            <a:off x="7739468" y="2510368"/>
            <a:ext cx="3851168" cy="154481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6708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54D316-75F5-424D-82F2-7321A1119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73075"/>
            <a:ext cx="9905998" cy="1478570"/>
          </a:xfrm>
        </p:spPr>
        <p:txBody>
          <a:bodyPr/>
          <a:lstStyle/>
          <a:p>
            <a:pPr algn="ctr"/>
            <a:r>
              <a:rPr lang="bs-Latn-BA" b="1" dirty="0" smtClean="0"/>
              <a:t>Pristup </a:t>
            </a:r>
            <a:r>
              <a:rPr lang="ta-IN" b="1" dirty="0" smtClean="0"/>
              <a:t>kojim se primjenjuju</a:t>
            </a:r>
            <a:r>
              <a:rPr lang="bs-Latn-BA" b="1" dirty="0" smtClean="0"/>
              <a:t> razumn</a:t>
            </a:r>
            <a:r>
              <a:rPr lang="ta-IN" b="1" dirty="0" smtClean="0"/>
              <a:t>a </a:t>
            </a:r>
            <a:r>
              <a:rPr lang="bs-Latn-BA" b="1" dirty="0" smtClean="0"/>
              <a:t>tantijem</a:t>
            </a:r>
            <a:r>
              <a:rPr lang="ta-IN" b="1" dirty="0" smtClean="0"/>
              <a:t>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E7EBA4-0EB6-40D0-A9C9-7CE819457E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3" y="1940567"/>
            <a:ext cx="6223217" cy="4544357"/>
          </a:xfrm>
        </p:spPr>
        <p:txBody>
          <a:bodyPr>
            <a:normAutofit/>
          </a:bodyPr>
          <a:lstStyle/>
          <a:p>
            <a:r>
              <a:rPr lang="bs-Latn-BA" dirty="0" smtClean="0"/>
              <a:t>Neki sudovi koriste razumnu naknadu za tantijeme</a:t>
            </a:r>
            <a:endParaRPr lang="en-US" dirty="0"/>
          </a:p>
          <a:p>
            <a:pPr lvl="1"/>
            <a:r>
              <a:rPr lang="bs-Latn-BA" sz="2400" dirty="0" smtClean="0"/>
              <a:t>Uzima se iznos novca koji bi voljni vlasnik i voljni nosilac licence</a:t>
            </a:r>
            <a:r>
              <a:rPr lang="en-US" sz="2400" dirty="0" smtClean="0"/>
              <a:t> </a:t>
            </a:r>
            <a:r>
              <a:rPr lang="bs-Latn-BA" sz="2400" dirty="0" smtClean="0"/>
              <a:t>prihvatio kao tantijemu za licencu na </a:t>
            </a:r>
            <a:r>
              <a:rPr lang="bs-Latn-BA" sz="2400" dirty="0" smtClean="0"/>
              <a:t>djelo</a:t>
            </a:r>
            <a:endParaRPr lang="en-US" sz="2400" dirty="0"/>
          </a:p>
          <a:p>
            <a:pPr lvl="1" algn="just"/>
            <a:r>
              <a:rPr lang="bs-Latn-BA" sz="2400" dirty="0" smtClean="0"/>
              <a:t>Stvarne tantijeme koje dobije vlasnik mogu se koristiti kao dokaz za taj iznos</a:t>
            </a:r>
            <a:endParaRPr lang="en-US" sz="2400" dirty="0"/>
          </a:p>
          <a:p>
            <a:pPr lvl="1"/>
            <a:r>
              <a:rPr lang="bs-Latn-BA" sz="2400" dirty="0" smtClean="0"/>
              <a:t>Uglavnom se koristi u slučajevima patenata</a:t>
            </a:r>
            <a:endParaRPr lang="en-US" dirty="0"/>
          </a:p>
        </p:txBody>
      </p:sp>
      <p:pic>
        <p:nvPicPr>
          <p:cNvPr id="3074" name="Picture 2" descr="Royalty and Licensing Basics | Difference Between License And Royalty">
            <a:extLst>
              <a:ext uri="{FF2B5EF4-FFF2-40B4-BE49-F238E27FC236}">
                <a16:creationId xmlns:a16="http://schemas.microsoft.com/office/drawing/2014/main" xmlns="" id="{C08D65F7-54F2-46DE-8863-281A2390C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760">
            <a:off x="7755658" y="2550938"/>
            <a:ext cx="3468741" cy="230829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554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54D316-75F5-424D-82F2-7321A1119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73075"/>
            <a:ext cx="9905998" cy="1478570"/>
          </a:xfrm>
        </p:spPr>
        <p:txBody>
          <a:bodyPr/>
          <a:lstStyle/>
          <a:p>
            <a:pPr algn="ctr"/>
            <a:r>
              <a:rPr lang="ta-IN" sz="3200" b="1" dirty="0" smtClean="0"/>
              <a:t>Neopravdano</a:t>
            </a:r>
            <a:r>
              <a:rPr lang="bs-Latn-BA" sz="3200" b="1" dirty="0" smtClean="0"/>
              <a:t> </a:t>
            </a:r>
            <a:r>
              <a:rPr lang="bs-Latn-BA" sz="3200" b="1" dirty="0" smtClean="0"/>
              <a:t>b</a:t>
            </a:r>
            <a:r>
              <a:rPr lang="bs-Latn-BA" b="1" dirty="0" smtClean="0"/>
              <a:t>ogaćenje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E7EBA4-0EB6-40D0-A9C9-7CE819457E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3" y="1656361"/>
            <a:ext cx="10461582" cy="4544357"/>
          </a:xfrm>
        </p:spPr>
        <p:txBody>
          <a:bodyPr>
            <a:normAutofit/>
          </a:bodyPr>
          <a:lstStyle/>
          <a:p>
            <a:r>
              <a:rPr lang="en-US" dirty="0" err="1" smtClean="0"/>
              <a:t>Alternativ</a:t>
            </a:r>
            <a:r>
              <a:rPr lang="bs-Latn-BA" dirty="0" smtClean="0"/>
              <a:t>ni način za mjerenje štete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bs-Latn-BA" sz="2400" dirty="0" smtClean="0"/>
              <a:t>Mjerenje štete sprječava optuženog da stekne ili ima koristi od nezakonitog akta</a:t>
            </a:r>
            <a:endParaRPr lang="en-US" sz="2400" dirty="0"/>
          </a:p>
          <a:p>
            <a:pPr lvl="1"/>
            <a:r>
              <a:rPr lang="ta-IN" sz="2400" dirty="0" smtClean="0"/>
              <a:t>Povrat ostvarene dobiti</a:t>
            </a:r>
            <a:r>
              <a:rPr lang="en-US" sz="2400" dirty="0" smtClean="0"/>
              <a:t> </a:t>
            </a:r>
            <a:r>
              <a:rPr lang="en-US" sz="2400" dirty="0" smtClean="0"/>
              <a:t>(</a:t>
            </a:r>
            <a:r>
              <a:rPr lang="bs-Latn-BA" sz="2400" dirty="0" smtClean="0"/>
              <a:t>smatra se jednakom </a:t>
            </a:r>
            <a:r>
              <a:rPr lang="bs-Latn-BA" sz="2400" dirty="0" err="1" smtClean="0"/>
              <a:t>olakšicom</a:t>
            </a:r>
            <a:r>
              <a:rPr lang="en-US" sz="2400" dirty="0" smtClean="0"/>
              <a:t>)</a:t>
            </a:r>
            <a:endParaRPr lang="en-US" dirty="0"/>
          </a:p>
        </p:txBody>
      </p:sp>
      <p:pic>
        <p:nvPicPr>
          <p:cNvPr id="10242" name="Picture 2" descr="SCOTUS Resolves Split on Willfulness | Jones Day">
            <a:extLst>
              <a:ext uri="{FF2B5EF4-FFF2-40B4-BE49-F238E27FC236}">
                <a16:creationId xmlns:a16="http://schemas.microsoft.com/office/drawing/2014/main" xmlns="" id="{D447F905-A53A-4FB7-9DE5-034DEC2B1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155" y="3566669"/>
            <a:ext cx="5268098" cy="263404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726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6EF757-1C9C-493F-89F4-8A179DA5A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32619"/>
            <a:ext cx="9905998" cy="1478570"/>
          </a:xfrm>
        </p:spPr>
        <p:txBody>
          <a:bodyPr/>
          <a:lstStyle/>
          <a:p>
            <a:pPr algn="ctr"/>
            <a:r>
              <a:rPr lang="bs-Latn-BA" b="1" dirty="0" smtClean="0"/>
              <a:t>Vrednovanje </a:t>
            </a:r>
            <a:r>
              <a:rPr lang="bs-Latn-BA" b="1" dirty="0" err="1" smtClean="0"/>
              <a:t>kršenja</a:t>
            </a:r>
            <a:r>
              <a:rPr lang="bs-Latn-BA" b="1" dirty="0" smtClean="0"/>
              <a:t> trgovinskog znaka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FDC598-7D03-4E54-8881-E7520700D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3" y="1495721"/>
            <a:ext cx="8595714" cy="4929792"/>
          </a:xfrm>
        </p:spPr>
        <p:txBody>
          <a:bodyPr>
            <a:normAutofit fontScale="85000" lnSpcReduction="20000"/>
          </a:bodyPr>
          <a:lstStyle/>
          <a:p>
            <a:r>
              <a:rPr lang="bs-Latn-BA" dirty="0" err="1" smtClean="0"/>
              <a:t>Rasploživi</a:t>
            </a:r>
            <a:r>
              <a:rPr lang="bs-Latn-BA" dirty="0" smtClean="0"/>
              <a:t> pravni lijekovi uključuju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bs-Latn-BA" sz="2400" dirty="0" smtClean="0"/>
              <a:t>Mjere zabrane</a:t>
            </a:r>
            <a:endParaRPr lang="en-US" sz="2400" dirty="0"/>
          </a:p>
          <a:p>
            <a:pPr lvl="1"/>
            <a:r>
              <a:rPr lang="bs-Latn-BA" sz="2400" dirty="0" smtClean="0"/>
              <a:t>Stvarnu odštetu</a:t>
            </a:r>
            <a:endParaRPr lang="en-US" sz="2400" dirty="0"/>
          </a:p>
          <a:p>
            <a:pPr lvl="2"/>
            <a:r>
              <a:rPr lang="bs-Latn-BA" sz="2200" dirty="0" smtClean="0"/>
              <a:t>Profit prekršioca</a:t>
            </a:r>
            <a:endParaRPr lang="en-US" sz="2200" dirty="0"/>
          </a:p>
          <a:p>
            <a:pPr lvl="2"/>
            <a:r>
              <a:rPr lang="bs-Latn-BA" sz="2200" dirty="0" smtClean="0"/>
              <a:t>Izgubljene profite</a:t>
            </a:r>
            <a:endParaRPr lang="en-US" sz="2200" dirty="0"/>
          </a:p>
          <a:p>
            <a:pPr lvl="2"/>
            <a:r>
              <a:rPr lang="bs-Latn-BA" sz="2200" dirty="0" smtClean="0"/>
              <a:t>Povreda dobre volje</a:t>
            </a:r>
            <a:endParaRPr lang="en-US" sz="2200" dirty="0"/>
          </a:p>
          <a:p>
            <a:pPr lvl="2"/>
            <a:r>
              <a:rPr lang="bs-Latn-BA" sz="2200" dirty="0" smtClean="0"/>
              <a:t>Korektivni troškovi </a:t>
            </a:r>
            <a:r>
              <a:rPr lang="bs-Latn-BA" sz="2200" dirty="0" err="1" smtClean="0"/>
              <a:t>oglašavanja</a:t>
            </a:r>
            <a:endParaRPr lang="en-US" sz="2200" dirty="0"/>
          </a:p>
          <a:p>
            <a:pPr lvl="2"/>
            <a:r>
              <a:rPr lang="bs-Latn-BA" sz="2200" dirty="0" smtClean="0"/>
              <a:t>Razumna tantijema</a:t>
            </a:r>
            <a:endParaRPr lang="en-US" sz="2200" dirty="0"/>
          </a:p>
          <a:p>
            <a:pPr lvl="1"/>
            <a:r>
              <a:rPr lang="bs-Latn-BA" sz="2400" dirty="0" smtClean="0"/>
              <a:t>Trostruke štete</a:t>
            </a:r>
            <a:r>
              <a:rPr lang="en-US" sz="2400" dirty="0" smtClean="0"/>
              <a:t>, general</a:t>
            </a:r>
            <a:r>
              <a:rPr lang="bs-Latn-BA" sz="2400" dirty="0" smtClean="0"/>
              <a:t>no su na raspolaganju ako su voljne</a:t>
            </a:r>
            <a:endParaRPr lang="en-US" sz="2400" dirty="0"/>
          </a:p>
          <a:p>
            <a:pPr lvl="1"/>
            <a:r>
              <a:rPr lang="ta-IN" sz="2400" dirty="0" smtClean="0">
                <a:solidFill>
                  <a:srgbClr val="FFFFFF"/>
                </a:solidFill>
              </a:rPr>
              <a:t>Naknade za tužilaštvo, geenralno na raspolaganje u </a:t>
            </a:r>
          </a:p>
          <a:p>
            <a:pPr marL="457200" lvl="1" indent="0">
              <a:buNone/>
            </a:pPr>
            <a:r>
              <a:rPr lang="ta-IN" sz="2400" dirty="0" smtClean="0">
                <a:solidFill>
                  <a:srgbClr val="FFFFFF"/>
                </a:solidFill>
              </a:rPr>
              <a:t>slučaju voljnog prihvatanja  </a:t>
            </a:r>
          </a:p>
          <a:p>
            <a:pPr lvl="1"/>
            <a:r>
              <a:rPr lang="ta-IN" sz="2400" dirty="0" smtClean="0">
                <a:solidFill>
                  <a:srgbClr val="FFFFFF"/>
                </a:solidFill>
              </a:rPr>
              <a:t>Troškovi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ta-IN" dirty="0" smtClean="0">
                <a:solidFill>
                  <a:srgbClr val="FFFFFF"/>
                </a:solidFill>
              </a:rPr>
              <a:t>Prema saveznom zakonu neka kasnene odštete</a:t>
            </a:r>
            <a:endParaRPr lang="en-US" sz="2200" dirty="0">
              <a:solidFill>
                <a:srgbClr val="FFFFFF"/>
              </a:solidFill>
            </a:endParaRPr>
          </a:p>
        </p:txBody>
      </p:sp>
      <p:pic>
        <p:nvPicPr>
          <p:cNvPr id="4098" name="Picture 2" descr="The Importance of Trademarks in Mergers &amp; Acquisitions – Lawyer Monthly |  Legal News Magazine">
            <a:extLst>
              <a:ext uri="{FF2B5EF4-FFF2-40B4-BE49-F238E27FC236}">
                <a16:creationId xmlns:a16="http://schemas.microsoft.com/office/drawing/2014/main" xmlns="" id="{CFB5E4E6-8072-48A6-99A4-47910D849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8350">
            <a:off x="8606979" y="4077527"/>
            <a:ext cx="3011488" cy="200703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daho Supreme Court Allows Fee Disgorgement for Breach of Fiduciary Duty –  NWSidebar">
            <a:extLst>
              <a:ext uri="{FF2B5EF4-FFF2-40B4-BE49-F238E27FC236}">
                <a16:creationId xmlns:a16="http://schemas.microsoft.com/office/drawing/2014/main" xmlns="" id="{0320BA4E-9DA3-4282-B7E0-86ACB5582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6182">
            <a:off x="6057487" y="1767342"/>
            <a:ext cx="4160063" cy="225336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964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8882EE-59E0-48F8-9F14-624979DB7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46669"/>
            <a:ext cx="9905998" cy="1478570"/>
          </a:xfrm>
        </p:spPr>
        <p:txBody>
          <a:bodyPr/>
          <a:lstStyle/>
          <a:p>
            <a:pPr algn="ctr"/>
            <a:r>
              <a:rPr lang="bs-Latn-BA" b="1" dirty="0" smtClean="0"/>
              <a:t>KORIŠTENJE </a:t>
            </a:r>
            <a:r>
              <a:rPr lang="bs-Latn-BA" b="1" dirty="0" smtClean="0"/>
              <a:t>VJEŠTAKA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FE89FB-700E-4F38-A425-C3D69D0F5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488" y="1656363"/>
            <a:ext cx="5889583" cy="439844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bs-Latn-BA" dirty="0" smtClean="0"/>
              <a:t>S</a:t>
            </a:r>
            <a:r>
              <a:rPr lang="ta-IN" dirty="0" smtClean="0"/>
              <a:t>V</a:t>
            </a:r>
            <a:r>
              <a:rPr lang="bs-Latn-BA" dirty="0" smtClean="0"/>
              <a:t>ještaci </a:t>
            </a:r>
            <a:r>
              <a:rPr lang="bs-Latn-BA" dirty="0" smtClean="0"/>
              <a:t>se često koriste u slučajevima kršenja autorskog prava i trgovinskog znaka</a:t>
            </a:r>
            <a:endParaRPr lang="en-US" dirty="0"/>
          </a:p>
          <a:p>
            <a:r>
              <a:rPr lang="bs-Latn-BA" dirty="0" smtClean="0"/>
              <a:t>Vještaci za trgovinski znak</a:t>
            </a:r>
            <a:endParaRPr lang="en-US" dirty="0"/>
          </a:p>
          <a:p>
            <a:pPr lvl="1"/>
            <a:r>
              <a:rPr lang="bs-Latn-BA" dirty="0" smtClean="0"/>
              <a:t>Često se koriste pri određivanju da li je trgovinski znak </a:t>
            </a:r>
            <a:r>
              <a:rPr lang="bs-Latn-BA" dirty="0" smtClean="0"/>
              <a:t>generič</a:t>
            </a:r>
            <a:r>
              <a:rPr lang="ta-IN" dirty="0" smtClean="0"/>
              <a:t>ki</a:t>
            </a:r>
            <a:r>
              <a:rPr lang="bs-Latn-BA" dirty="0" smtClean="0"/>
              <a:t>, </a:t>
            </a:r>
            <a:r>
              <a:rPr lang="bs-Latn-BA" dirty="0" smtClean="0"/>
              <a:t>ako postoji vjerovatnoća zabune, ili ako je znak </a:t>
            </a:r>
            <a:r>
              <a:rPr lang="ta-IN" dirty="0" smtClean="0"/>
              <a:t>”</a:t>
            </a:r>
            <a:r>
              <a:rPr lang="bs-Latn-BA" dirty="0" smtClean="0"/>
              <a:t>raz</a:t>
            </a:r>
            <a:r>
              <a:rPr lang="ta-IN" dirty="0" smtClean="0"/>
              <a:t>rijeđ</a:t>
            </a:r>
            <a:r>
              <a:rPr lang="bs-Latn-BA" dirty="0" smtClean="0"/>
              <a:t>en</a:t>
            </a:r>
            <a:r>
              <a:rPr lang="ta-IN" dirty="0" smtClean="0"/>
              <a:t>”</a:t>
            </a:r>
            <a:endParaRPr lang="en-US" dirty="0"/>
          </a:p>
          <a:p>
            <a:r>
              <a:rPr lang="bs-Latn-BA" dirty="0" smtClean="0"/>
              <a:t>Vještaci za autorsko pravo</a:t>
            </a:r>
            <a:endParaRPr lang="en-US" dirty="0"/>
          </a:p>
          <a:p>
            <a:pPr lvl="1"/>
            <a:r>
              <a:rPr lang="bs-Latn-BA" dirty="0" smtClean="0"/>
              <a:t>Mogu pomoći da se pokaže sličnost između radova</a:t>
            </a:r>
            <a:endParaRPr lang="en-US" dirty="0"/>
          </a:p>
          <a:p>
            <a:r>
              <a:rPr lang="bs-Latn-BA" dirty="0" smtClean="0"/>
              <a:t>Vještaci također mogu pomoći u procjeni štete</a:t>
            </a:r>
            <a:endParaRPr lang="en-US" dirty="0"/>
          </a:p>
        </p:txBody>
      </p:sp>
      <p:pic>
        <p:nvPicPr>
          <p:cNvPr id="5122" name="Picture 2" descr="Responsibility of expert witnesses: mistaken or perjured? – CRIME SCENE TO  COURT ROOM">
            <a:extLst>
              <a:ext uri="{FF2B5EF4-FFF2-40B4-BE49-F238E27FC236}">
                <a16:creationId xmlns:a16="http://schemas.microsoft.com/office/drawing/2014/main" xmlns="" id="{445B709C-9D16-4CB3-9196-468FEE521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99" y="2467790"/>
            <a:ext cx="3619500" cy="240982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911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8882EE-59E0-48F8-9F14-624979DB7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46669"/>
            <a:ext cx="9905998" cy="1478570"/>
          </a:xfrm>
        </p:spPr>
        <p:txBody>
          <a:bodyPr/>
          <a:lstStyle/>
          <a:p>
            <a:pPr algn="ctr"/>
            <a:r>
              <a:rPr lang="bs-Latn-BA" b="1" dirty="0" smtClean="0"/>
              <a:t>Tipovi </a:t>
            </a:r>
            <a:r>
              <a:rPr lang="bs-Latn-BA" b="1" dirty="0" smtClean="0"/>
              <a:t>vještaka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FE89FB-700E-4F38-A425-C3D69D0F5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488" y="1656363"/>
            <a:ext cx="5889583" cy="4682653"/>
          </a:xfrm>
        </p:spPr>
        <p:txBody>
          <a:bodyPr>
            <a:normAutofit fontScale="85000" lnSpcReduction="10000"/>
          </a:bodyPr>
          <a:lstStyle/>
          <a:p>
            <a:r>
              <a:rPr lang="bs-Latn-BA" dirty="0" smtClean="0"/>
              <a:t>Ekonomisti </a:t>
            </a:r>
            <a:endParaRPr lang="en-US" dirty="0"/>
          </a:p>
          <a:p>
            <a:r>
              <a:rPr lang="bs-Latn-BA" dirty="0" smtClean="0"/>
              <a:t>Računovođe, forenzičke računovođe</a:t>
            </a:r>
            <a:endParaRPr lang="en-US" dirty="0"/>
          </a:p>
          <a:p>
            <a:r>
              <a:rPr lang="bs-Latn-BA" dirty="0" smtClean="0"/>
              <a:t>Vještaci za vrednovanje</a:t>
            </a:r>
            <a:endParaRPr lang="en-US" dirty="0"/>
          </a:p>
          <a:p>
            <a:r>
              <a:rPr lang="bs-Latn-BA" dirty="0" smtClean="0"/>
              <a:t>Marketinški i reklamni vještaci</a:t>
            </a:r>
            <a:endParaRPr lang="en-US" dirty="0"/>
          </a:p>
          <a:p>
            <a:r>
              <a:rPr lang="bs-Latn-BA" dirty="0" smtClean="0"/>
              <a:t>Telekomunikacijski vještaci</a:t>
            </a:r>
            <a:endParaRPr lang="en-US" dirty="0"/>
          </a:p>
          <a:p>
            <a:r>
              <a:rPr lang="bs-Latn-BA" dirty="0" smtClean="0"/>
              <a:t>Lingvisti</a:t>
            </a:r>
            <a:endParaRPr lang="en-US" dirty="0"/>
          </a:p>
          <a:p>
            <a:r>
              <a:rPr lang="bs-Latn-BA" dirty="0" smtClean="0"/>
              <a:t>Psiholozi</a:t>
            </a:r>
            <a:endParaRPr lang="en-US" dirty="0"/>
          </a:p>
          <a:p>
            <a:r>
              <a:rPr lang="bs-Latn-BA" dirty="0" smtClean="0"/>
              <a:t>Eksperti na polju zakona o intelektualnom vlasništvu</a:t>
            </a:r>
            <a:endParaRPr lang="en-US" dirty="0"/>
          </a:p>
          <a:p>
            <a:r>
              <a:rPr lang="ta-IN" dirty="0" smtClean="0">
                <a:solidFill>
                  <a:srgbClr val="FF0000"/>
                </a:solidFill>
              </a:rPr>
              <a:t>Bivši službenici Ueda za patente i trgovinski znak i Ureda za autorska prava SAD-a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194" name="Picture 2" descr="More Attorneys Embrace Data Analytics With Expert Witness Research">
            <a:extLst>
              <a:ext uri="{FF2B5EF4-FFF2-40B4-BE49-F238E27FC236}">
                <a16:creationId xmlns:a16="http://schemas.microsoft.com/office/drawing/2014/main" xmlns="" id="{6653473D-A2BE-4B71-B519-C55062461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093" y="2551119"/>
            <a:ext cx="4339039" cy="289313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1384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337</TotalTime>
  <Words>790</Words>
  <Application>Microsoft Macintosh PowerPoint</Application>
  <PresentationFormat>Custom</PresentationFormat>
  <Paragraphs>82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Circuit</vt:lpstr>
      <vt:lpstr>presuđivanje i procjena u vezi sa intelektualnim vlasništvom U GRAĐANSKOM POSTUPKU</vt:lpstr>
      <vt:lpstr>UTVRĐIVANJE ŠTETE u slučajevIMa kršenja autorskog prava</vt:lpstr>
      <vt:lpstr>Zakonske odštete za povrede autorskog prava</vt:lpstr>
      <vt:lpstr>PROCJENA STVARNE EKONOMSKE ŠTETE</vt:lpstr>
      <vt:lpstr>Pristup kojim se primjenjuju razumna tantijema</vt:lpstr>
      <vt:lpstr>Neopravdano bogaćenje</vt:lpstr>
      <vt:lpstr>Vrednovanje kršenja trgovinskog znaka</vt:lpstr>
      <vt:lpstr>KORIŠTENJE VJEŠTAKA</vt:lpstr>
      <vt:lpstr>Tipovi vještaka</vt:lpstr>
      <vt:lpstr>Uvođenje svjedočenja vještaka</vt:lpstr>
      <vt:lpstr>Studija slučaja</vt:lpstr>
      <vt:lpstr>Studija slučaja/nastavak</vt:lpstr>
      <vt:lpstr>PITANJA?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INTELLECTUAL PROPERTY ADJUDICATION &amp; VALUATION</dc:title>
  <dc:creator>Anna Raphael</dc:creator>
  <cp:lastModifiedBy>Senada Kreso</cp:lastModifiedBy>
  <cp:revision>38</cp:revision>
  <cp:lastPrinted>2021-01-21T20:43:22Z</cp:lastPrinted>
  <dcterms:created xsi:type="dcterms:W3CDTF">2021-01-21T16:26:32Z</dcterms:created>
  <dcterms:modified xsi:type="dcterms:W3CDTF">2021-01-22T12:37:04Z</dcterms:modified>
</cp:coreProperties>
</file>