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1" r:id="rId3"/>
    <p:sldId id="304" r:id="rId4"/>
    <p:sldId id="305" r:id="rId5"/>
    <p:sldId id="306" r:id="rId6"/>
    <p:sldId id="303" r:id="rId7"/>
    <p:sldId id="302" r:id="rId8"/>
    <p:sldId id="308" r:id="rId9"/>
    <p:sldId id="311" r:id="rId10"/>
    <p:sldId id="312" r:id="rId11"/>
    <p:sldId id="309" r:id="rId12"/>
    <p:sldId id="292" r:id="rId13"/>
    <p:sldId id="293" r:id="rId14"/>
    <p:sldId id="294" r:id="rId15"/>
    <p:sldId id="295" r:id="rId16"/>
    <p:sldId id="296" r:id="rId17"/>
    <p:sldId id="314" r:id="rId18"/>
    <p:sldId id="290"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9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0" autoAdjust="0"/>
    <p:restoredTop sz="86430" autoAdjust="0"/>
  </p:normalViewPr>
  <p:slideViewPr>
    <p:cSldViewPr snapToGrid="0">
      <p:cViewPr>
        <p:scale>
          <a:sx n="81" d="100"/>
          <a:sy n="81" d="100"/>
        </p:scale>
        <p:origin x="-104" y="-112"/>
      </p:cViewPr>
      <p:guideLst>
        <p:guide orient="horz" pos="2160"/>
        <p:guide pos="3840"/>
      </p:guideLst>
    </p:cSldViewPr>
  </p:slideViewPr>
  <p:outlineViewPr>
    <p:cViewPr>
      <p:scale>
        <a:sx n="33" d="100"/>
        <a:sy n="33" d="100"/>
      </p:scale>
      <p:origin x="8" y="847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23.01.21.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23.01.21.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23.01.21.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23.01.21.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23.01.21.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363566" y="87411"/>
            <a:ext cx="10202779" cy="4551849"/>
          </a:xfrm>
        </p:spPr>
        <p:txBody>
          <a:bodyPr>
            <a:normAutofit fontScale="90000"/>
          </a:bodyPr>
          <a:lstStyle/>
          <a:p>
            <a:pPr marL="0" marR="0" algn="ctr">
              <a:spcBef>
                <a:spcPts val="0"/>
              </a:spcBef>
              <a:spcAft>
                <a:spcPts val="0"/>
              </a:spcAft>
            </a:pPr>
            <a:r>
              <a:rPr lang="ta-I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COMMERCAL LAW DEVELOPMENT PROGRAM ORGANIZED by the u.s. </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a:t>
            </a:r>
            <a:r>
              <a:rPr lang="ta-I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epartment of commerce,the cenTre for education of judges and prosecutors of republika srpska and the center for education of judges and prosecutors oF the federation of bIH</a:t>
            </a:r>
            <a:br>
              <a:rPr lang="ta-I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br>
            <a:r>
              <a:rPr lang="sr-Latn-BA" sz="2000" b="1" dirty="0" smtClean="0">
                <a:latin typeface="Times New Roman" panose="02020603050405020304" pitchFamily="18" charset="0"/>
                <a:ea typeface="Times New Roman" panose="02020603050405020304" pitchFamily="18" charset="0"/>
                <a:cs typeface="Times New Roman" panose="02020603050405020304" pitchFamily="18" charset="0"/>
              </a:rPr>
              <a:t>Webinar</a:t>
            </a:r>
            <a:r>
              <a:rPr lang="sr-Latn-BA"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sr-Latn-BA" sz="2000" b="1" dirty="0" smtClean="0">
                <a:latin typeface="Times New Roman" panose="02020603050405020304" pitchFamily="18" charset="0"/>
                <a:ea typeface="Times New Roman" panose="02020603050405020304" pitchFamily="18" charset="0"/>
                <a:cs typeface="Times New Roman" panose="02020603050405020304" pitchFamily="18" charset="0"/>
              </a:rPr>
              <a:t>februar</a:t>
            </a:r>
            <a:r>
              <a:rPr lang="ta-IN" sz="2000" b="1" dirty="0" smtClean="0">
                <a:latin typeface="Times New Roman" panose="02020603050405020304" pitchFamily="18" charset="0"/>
                <a:ea typeface="Times New Roman" panose="02020603050405020304" pitchFamily="18" charset="0"/>
                <a:cs typeface="Times New Roman" panose="02020603050405020304" pitchFamily="18" charset="0"/>
              </a:rPr>
              <a:t>Y</a:t>
            </a:r>
            <a:r>
              <a:rPr lang="sr-Latn-BA" sz="2000" b="1" dirty="0" smtClean="0">
                <a:latin typeface="Times New Roman" panose="02020603050405020304" pitchFamily="18" charset="0"/>
                <a:ea typeface="Times New Roman" panose="02020603050405020304" pitchFamily="18" charset="0"/>
                <a:cs typeface="Times New Roman" panose="02020603050405020304" pitchFamily="18" charset="0"/>
              </a:rPr>
              <a:t> 2021 </a:t>
            </a:r>
            <a:br>
              <a:rPr lang="sr-Latn-BA" sz="20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en-US" sz="3100" b="1" dirty="0">
                <a:latin typeface="Times New Roman" panose="02020603050405020304" pitchFamily="18" charset="0"/>
                <a:ea typeface="Times New Roman" panose="02020603050405020304" pitchFamily="18" charset="0"/>
                <a:cs typeface="Times New Roman" panose="02020603050405020304" pitchFamily="18" charset="0"/>
              </a:rPr>
              <a:t/>
            </a:r>
            <a:br>
              <a:rPr lang="en-US" sz="3100" b="1" dirty="0">
                <a:latin typeface="Times New Roman" panose="02020603050405020304" pitchFamily="18" charset="0"/>
                <a:ea typeface="Times New Roman" panose="02020603050405020304" pitchFamily="18" charset="0"/>
                <a:cs typeface="Times New Roman" panose="02020603050405020304" pitchFamily="18" charset="0"/>
              </a:rPr>
            </a:br>
            <a:r>
              <a:rPr lang="ta-IN" sz="3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CHALLENGES OF COPYRIGHT PROTECTION ON COMPUTER PROGRAME (SOFTWARE)</a:t>
            </a:r>
            <a:r>
              <a:rPr lang="en-US" sz="3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sr-Latn-BA" sz="3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a-IN" sz="3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DATABASE AND RELATED LEGAL PROTECTION OF DATABASE MANUFACTURER IN THE INFORMATION TECHNOLOGY ERA </a:t>
            </a:r>
            <a:r>
              <a:rPr lang="sr-Latn-BA" sz="3600" b="1" i="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7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7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endParaRPr lang="en-US" sz="2700" b="1" i="1"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2085975" y="4009292"/>
            <a:ext cx="10106025" cy="2848708"/>
          </a:xfrm>
        </p:spPr>
        <p:txBody>
          <a:bodyPr>
            <a:normAutofit/>
          </a:bodyPr>
          <a:lstStyle/>
          <a:p>
            <a:endParaRPr lang="sr-Latn-BA" b="1" dirty="0" smtClean="0">
              <a:solidFill>
                <a:srgbClr val="FF0000"/>
              </a:solidFill>
              <a:latin typeface="Times New Roman" panose="02020603050405020304" pitchFamily="18" charset="0"/>
              <a:cs typeface="Times New Roman" panose="02020603050405020304" pitchFamily="18" charset="0"/>
            </a:endParaRPr>
          </a:p>
          <a:p>
            <a:r>
              <a:rPr lang="en-US" sz="2400" b="1" dirty="0" smtClean="0">
                <a:solidFill>
                  <a:srgbClr val="FF0000"/>
                </a:solidFill>
                <a:latin typeface="Times New Roman" panose="02020603050405020304" pitchFamily="18" charset="0"/>
                <a:cs typeface="Times New Roman" panose="02020603050405020304" pitchFamily="18" charset="0"/>
              </a:rPr>
              <a:t>Antonije </a:t>
            </a:r>
            <a:r>
              <a:rPr lang="en-US" sz="2400" b="1" dirty="0">
                <a:solidFill>
                  <a:srgbClr val="FF0000"/>
                </a:solidFill>
                <a:latin typeface="Times New Roman" panose="02020603050405020304" pitchFamily="18" charset="0"/>
                <a:cs typeface="Times New Roman" panose="02020603050405020304" pitchFamily="18" charset="0"/>
              </a:rPr>
              <a:t>Živković</a:t>
            </a:r>
            <a:r>
              <a:rPr lang="en-US" b="1" dirty="0">
                <a:solidFill>
                  <a:schemeClr val="tx1"/>
                </a:solidFill>
                <a:latin typeface="Times New Roman" panose="02020603050405020304" pitchFamily="18" charset="0"/>
                <a:cs typeface="Times New Roman" panose="02020603050405020304" pitchFamily="18" charset="0"/>
              </a:rPr>
              <a:t>, </a:t>
            </a:r>
            <a:r>
              <a:rPr lang="ta-IN" b="1" dirty="0" smtClean="0">
                <a:solidFill>
                  <a:schemeClr val="tx1"/>
                </a:solidFill>
                <a:latin typeface="Times New Roman" panose="02020603050405020304" pitchFamily="18" charset="0"/>
                <a:cs typeface="Times New Roman" panose="02020603050405020304" pitchFamily="18" charset="0"/>
              </a:rPr>
              <a:t> </a:t>
            </a:r>
            <a:r>
              <a:rPr lang="ta-IN" sz="1800" dirty="0" smtClean="0">
                <a:solidFill>
                  <a:schemeClr val="tx1"/>
                </a:solidFill>
                <a:latin typeface="Times New Roman" panose="02020603050405020304" pitchFamily="18" charset="0"/>
                <a:cs typeface="Times New Roman" panose="02020603050405020304" pitchFamily="18" charset="0"/>
              </a:rPr>
              <a:t>LAWYER, WITH BAR EXAM PASSED , HEAD OF LEGAL DEPARTMENT, </a:t>
            </a:r>
            <a:r>
              <a:rPr lang="en-US" sz="2400" b="1" i="1" dirty="0" smtClean="0">
                <a:solidFill>
                  <a:schemeClr val="tx1"/>
                </a:solidFill>
                <a:latin typeface="Times New Roman" panose="02020603050405020304" pitchFamily="18" charset="0"/>
                <a:cs typeface="Times New Roman" panose="02020603050405020304" pitchFamily="18" charset="0"/>
              </a:rPr>
              <a:t>LANACO</a:t>
            </a:r>
            <a:r>
              <a:rPr lang="ta-IN" sz="2400" b="1" i="1" dirty="0" smtClean="0">
                <a:solidFill>
                  <a:schemeClr val="tx1"/>
                </a:solidFill>
                <a:latin typeface="Times New Roman" panose="02020603050405020304" pitchFamily="18" charset="0"/>
                <a:cs typeface="Times New Roman" panose="02020603050405020304" pitchFamily="18" charset="0"/>
              </a:rPr>
              <a:t> Ltd.</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err="1" smtClean="0">
                <a:solidFill>
                  <a:schemeClr val="tx1"/>
                </a:solidFill>
                <a:latin typeface="Times New Roman" panose="02020603050405020304" pitchFamily="18" charset="0"/>
                <a:cs typeface="Times New Roman" panose="02020603050405020304" pitchFamily="18" charset="0"/>
              </a:rPr>
              <a:t>informa</a:t>
            </a:r>
            <a:r>
              <a:rPr lang="ta-IN" sz="1800" i="1" dirty="0" smtClean="0">
                <a:solidFill>
                  <a:schemeClr val="tx1"/>
                </a:solidFill>
                <a:latin typeface="Times New Roman" panose="02020603050405020304" pitchFamily="18" charset="0"/>
                <a:cs typeface="Times New Roman" panose="02020603050405020304" pitchFamily="18" charset="0"/>
              </a:rPr>
              <a:t>t</a:t>
            </a:r>
            <a:r>
              <a:rPr lang="en-US" sz="1800" i="1" dirty="0" smtClean="0">
                <a:solidFill>
                  <a:schemeClr val="tx1"/>
                </a:solidFill>
                <a:latin typeface="Times New Roman" panose="02020603050405020304" pitchFamily="18" charset="0"/>
                <a:cs typeface="Times New Roman" panose="02020603050405020304" pitchFamily="18" charset="0"/>
              </a:rPr>
              <a:t>ion </a:t>
            </a:r>
            <a:r>
              <a:rPr lang="en-US" sz="1800" i="1" dirty="0" err="1" smtClean="0">
                <a:solidFill>
                  <a:schemeClr val="tx1"/>
                </a:solidFill>
                <a:latin typeface="Times New Roman" panose="02020603050405020304" pitchFamily="18" charset="0"/>
                <a:cs typeface="Times New Roman" panose="02020603050405020304" pitchFamily="18" charset="0"/>
              </a:rPr>
              <a:t>te</a:t>
            </a:r>
            <a:r>
              <a:rPr lang="ta-IN" sz="1800" i="1" dirty="0" smtClean="0">
                <a:solidFill>
                  <a:schemeClr val="tx1"/>
                </a:solidFill>
                <a:latin typeface="Times New Roman" panose="02020603050405020304" pitchFamily="18" charset="0"/>
                <a:cs typeface="Times New Roman" panose="02020603050405020304" pitchFamily="18" charset="0"/>
              </a:rPr>
              <a:t>c</a:t>
            </a:r>
            <a:r>
              <a:rPr lang="en-US" sz="1800" i="1" dirty="0" smtClean="0">
                <a:solidFill>
                  <a:schemeClr val="tx1"/>
                </a:solidFill>
                <a:latin typeface="Times New Roman" panose="02020603050405020304" pitchFamily="18" charset="0"/>
                <a:cs typeface="Times New Roman" panose="02020603050405020304" pitchFamily="18" charset="0"/>
              </a:rPr>
              <a:t>h</a:t>
            </a:r>
            <a:r>
              <a:rPr lang="ta-IN" sz="1800" i="1" dirty="0" smtClean="0">
                <a:solidFill>
                  <a:schemeClr val="tx1"/>
                </a:solidFill>
                <a:latin typeface="Times New Roman" panose="02020603050405020304" pitchFamily="18" charset="0"/>
                <a:cs typeface="Times New Roman" panose="02020603050405020304" pitchFamily="18" charset="0"/>
              </a:rPr>
              <a:t>n</a:t>
            </a:r>
            <a:r>
              <a:rPr lang="en-US" sz="1800" i="1" dirty="0" err="1" smtClean="0">
                <a:solidFill>
                  <a:schemeClr val="tx1"/>
                </a:solidFill>
                <a:latin typeface="Times New Roman" panose="02020603050405020304" pitchFamily="18" charset="0"/>
                <a:cs typeface="Times New Roman" panose="02020603050405020304" pitchFamily="18" charset="0"/>
              </a:rPr>
              <a:t>olo</a:t>
            </a:r>
            <a:r>
              <a:rPr lang="ta-IN" sz="1800" i="1" dirty="0" smtClean="0">
                <a:solidFill>
                  <a:schemeClr val="tx1"/>
                </a:solidFill>
                <a:latin typeface="Times New Roman" panose="02020603050405020304" pitchFamily="18" charset="0"/>
                <a:cs typeface="Times New Roman" panose="02020603050405020304" pitchFamily="18" charset="0"/>
              </a:rPr>
              <a:t>gy Company, </a:t>
            </a:r>
            <a:r>
              <a:rPr lang="en-US" sz="1800" i="1" dirty="0" err="1" smtClean="0">
                <a:solidFill>
                  <a:schemeClr val="tx1"/>
                </a:solidFill>
                <a:latin typeface="Times New Roman" panose="02020603050405020304" pitchFamily="18" charset="0"/>
                <a:cs typeface="Times New Roman" panose="02020603050405020304" pitchFamily="18" charset="0"/>
              </a:rPr>
              <a:t>Banja</a:t>
            </a:r>
            <a:r>
              <a:rPr lang="en-US" sz="1800" i="1" dirty="0" smtClean="0">
                <a:solidFill>
                  <a:schemeClr val="tx1"/>
                </a:solidFill>
                <a:latin typeface="Times New Roman" panose="02020603050405020304" pitchFamily="18" charset="0"/>
                <a:cs typeface="Times New Roman" panose="02020603050405020304" pitchFamily="18" charset="0"/>
              </a:rPr>
              <a:t> </a:t>
            </a:r>
            <a:r>
              <a:rPr lang="en-US" sz="1800" i="1" dirty="0">
                <a:solidFill>
                  <a:schemeClr val="tx1"/>
                </a:solidFill>
                <a:latin typeface="Times New Roman" panose="02020603050405020304" pitchFamily="18" charset="0"/>
                <a:cs typeface="Times New Roman" panose="02020603050405020304" pitchFamily="18" charset="0"/>
              </a:rPr>
              <a:t>Luka</a:t>
            </a:r>
            <a:endParaRPr lang="en-US"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265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895436" y="542925"/>
            <a:ext cx="10202779" cy="6227153"/>
          </a:xfrm>
        </p:spPr>
        <p:txBody>
          <a:bodyPr>
            <a:noAutofit/>
          </a:bodyPr>
          <a:lstStyle/>
          <a:p>
            <a:r>
              <a:rPr lang="ta-IN" sz="1600" dirty="0" smtClean="0"/>
              <a:t/>
            </a:r>
            <a:br>
              <a:rPr lang="ta-IN" sz="1600" dirty="0" smtClean="0"/>
            </a:br>
            <a:r>
              <a:rPr lang="ta-IN" sz="1600" dirty="0"/>
              <a:t/>
            </a:r>
            <a:br>
              <a:rPr lang="ta-IN" sz="1600" dirty="0"/>
            </a:br>
            <a:r>
              <a:rPr lang="ta-IN" sz="1600" dirty="0" smtClean="0"/>
              <a:t/>
            </a:r>
            <a:br>
              <a:rPr lang="ta-IN" sz="1600" dirty="0" smtClean="0"/>
            </a:br>
            <a:r>
              <a:rPr lang="ta-IN" sz="1600" dirty="0"/>
              <a:t/>
            </a:r>
            <a:br>
              <a:rPr lang="ta-IN" sz="1600" dirty="0"/>
            </a:br>
            <a:r>
              <a:rPr lang="ta-IN" sz="1600" dirty="0" smtClean="0"/>
              <a:t/>
            </a:r>
            <a:br>
              <a:rPr lang="ta-IN" sz="1600" dirty="0" smtClean="0"/>
            </a:br>
            <a:r>
              <a:rPr lang="ta-IN" sz="2400" dirty="0"/>
              <a:t/>
            </a:r>
            <a:br>
              <a:rPr lang="ta-IN" sz="2400" dirty="0"/>
            </a:br>
            <a:r>
              <a:rPr lang="ta-IN" sz="2400" dirty="0" smtClean="0"/>
              <a:t/>
            </a:r>
            <a:br>
              <a:rPr lang="ta-IN" sz="2400" dirty="0" smtClean="0"/>
            </a:br>
            <a:r>
              <a:rPr lang="ta-IN" sz="2400" dirty="0"/>
              <a:t/>
            </a:r>
            <a:br>
              <a:rPr lang="ta-IN" sz="2400" dirty="0"/>
            </a:br>
            <a:r>
              <a:rPr lang="ta-IN" sz="2400" dirty="0" smtClean="0"/>
              <a:t/>
            </a:r>
            <a:br>
              <a:rPr lang="ta-IN" sz="2400" dirty="0" smtClean="0"/>
            </a:br>
            <a:r>
              <a:rPr lang="ta-IN" sz="2400" dirty="0"/>
              <a:t/>
            </a:r>
            <a:br>
              <a:rPr lang="ta-IN" sz="2400" dirty="0"/>
            </a:br>
            <a:r>
              <a:rPr lang="ta-IN" sz="2400" dirty="0" smtClean="0"/>
              <a:t/>
            </a:r>
            <a:br>
              <a:rPr lang="ta-IN" sz="2400" dirty="0" smtClean="0"/>
            </a:br>
            <a:r>
              <a:rPr lang="ta-IN" sz="2400" dirty="0"/>
              <a:t/>
            </a:r>
            <a:br>
              <a:rPr lang="ta-IN" sz="2400" dirty="0"/>
            </a:br>
            <a:r>
              <a:rPr lang="en-US" sz="2800" i="1" dirty="0">
                <a:solidFill>
                  <a:srgbClr val="FF0000"/>
                </a:solidFill>
              </a:rPr>
              <a:t>WHAT IS REQUIRED FOR A WORK TO ENJOY THE COPYRIGHT PORTECTION?</a:t>
            </a:r>
            <a:r>
              <a:rPr lang="hr-BA" sz="2800" dirty="0">
                <a:solidFill>
                  <a:srgbClr val="FF0000"/>
                </a:solidFill>
              </a:rPr>
              <a:t/>
            </a:r>
            <a:br>
              <a:rPr lang="hr-BA" sz="2800" dirty="0">
                <a:solidFill>
                  <a:srgbClr val="FF0000"/>
                </a:solidFill>
              </a:rPr>
            </a:br>
            <a:r>
              <a:rPr lang="en-US" sz="2800" dirty="0">
                <a:solidFill>
                  <a:srgbClr val="FF0000"/>
                </a:solidFill>
              </a:rPr>
              <a:t>For a work to enjoy legal copyright protection, it must represent „</a:t>
            </a:r>
            <a:r>
              <a:rPr lang="en-US" sz="2800" b="1" dirty="0">
                <a:solidFill>
                  <a:srgbClr val="FF0000"/>
                </a:solidFill>
              </a:rPr>
              <a:t>an original </a:t>
            </a:r>
            <a:r>
              <a:rPr lang="en-US" sz="2800" b="1" dirty="0" smtClean="0">
                <a:solidFill>
                  <a:srgbClr val="FF0000"/>
                </a:solidFill>
              </a:rPr>
              <a:t>intellectual </a:t>
            </a:r>
            <a:r>
              <a:rPr lang="en-US" sz="2800" b="1" dirty="0" smtClean="0">
                <a:solidFill>
                  <a:srgbClr val="FF0000"/>
                </a:solidFill>
              </a:rPr>
              <a:t>creation</a:t>
            </a:r>
            <a:r>
              <a:rPr lang="en-US" sz="2800" dirty="0" smtClean="0">
                <a:solidFill>
                  <a:srgbClr val="FF0000"/>
                </a:solidFill>
              </a:rPr>
              <a:t>“</a:t>
            </a:r>
            <a:r>
              <a:rPr lang="ta-IN" sz="2800" dirty="0" smtClean="0">
                <a:solidFill>
                  <a:srgbClr val="FF0000"/>
                </a:solidFill>
              </a:rPr>
              <a:t>?</a:t>
            </a:r>
            <a:r>
              <a:rPr lang="en-US" sz="2800" dirty="0">
                <a:solidFill>
                  <a:srgbClr val="FF0000"/>
                </a:solidFill>
              </a:rPr>
              <a:t/>
            </a:r>
            <a:br>
              <a:rPr lang="en-US" sz="2800" dirty="0">
                <a:solidFill>
                  <a:srgbClr val="FF0000"/>
                </a:solidFill>
              </a:rPr>
            </a:br>
            <a:r>
              <a:rPr lang="en-US" sz="1600" dirty="0">
                <a:solidFill>
                  <a:srgbClr val="FF0000"/>
                </a:solidFill>
              </a:rPr>
              <a:t/>
            </a:r>
            <a:br>
              <a:rPr lang="en-US" sz="1600" dirty="0">
                <a:solidFill>
                  <a:srgbClr val="FF0000"/>
                </a:solidFill>
              </a:rPr>
            </a:br>
            <a:r>
              <a:rPr lang="en-US" sz="1600" b="1" i="1" dirty="0">
                <a:solidFill>
                  <a:srgbClr val="FF0000"/>
                </a:solidFill>
                <a:latin typeface="Times New Roman" panose="02020603050405020304" pitchFamily="18" charset="0"/>
                <a:cs typeface="Times New Roman" panose="02020603050405020304" pitchFamily="18" charset="0"/>
              </a:rPr>
              <a:t/>
            </a:r>
            <a:br>
              <a:rPr lang="en-US" sz="1600" b="1" i="1" dirty="0">
                <a:solidFill>
                  <a:srgbClr val="FF0000"/>
                </a:solidFill>
                <a:latin typeface="Times New Roman" panose="02020603050405020304" pitchFamily="18" charset="0"/>
                <a:cs typeface="Times New Roman" panose="02020603050405020304" pitchFamily="18" charset="0"/>
              </a:rPr>
            </a:br>
            <a:r>
              <a:rPr lang="en-US" sz="1400" dirty="0" smtClean="0"/>
              <a:t>The </a:t>
            </a:r>
            <a:r>
              <a:rPr lang="en-US" sz="1400" dirty="0"/>
              <a:t>science of copyright has taken the stance that, </a:t>
            </a:r>
            <a:r>
              <a:rPr lang="en-US" sz="1400" b="1" dirty="0"/>
              <a:t>“any </a:t>
            </a:r>
            <a:r>
              <a:rPr lang="en-US" sz="1400" b="1" dirty="0" smtClean="0"/>
              <a:t>intellectual </a:t>
            </a:r>
            <a:r>
              <a:rPr lang="en-US" sz="1400" b="1" dirty="0"/>
              <a:t>creation that does not result from the act of copying, intentionally or unconscientiously, of already existing cultural heritage, or any intellectual work that is strictly determined by external boundaries which do not leave room for expression of personal </a:t>
            </a:r>
            <a:r>
              <a:rPr lang="en-US" sz="1400" b="1" dirty="0" smtClean="0"/>
              <a:t>intellectual </a:t>
            </a:r>
            <a:r>
              <a:rPr lang="en-US" sz="1400" b="1" dirty="0"/>
              <a:t>individuality of the person who works is to be deemed as original”.</a:t>
            </a:r>
            <a:r>
              <a:rPr lang="hr-BA" sz="1400" dirty="0"/>
              <a:t/>
            </a:r>
            <a:br>
              <a:rPr lang="hr-BA" sz="1400" dirty="0"/>
            </a:br>
            <a:r>
              <a:rPr lang="en-US" sz="1400" b="1" dirty="0"/>
              <a:t/>
            </a:r>
            <a:br>
              <a:rPr lang="en-US" sz="1400" b="1" dirty="0"/>
            </a:br>
            <a:r>
              <a:rPr lang="en-US" sz="1400" b="1" dirty="0"/>
              <a:t>The „sweat of the brow</a:t>
            </a:r>
            <a:r>
              <a:rPr lang="en-US" sz="1400" dirty="0"/>
              <a:t>” doctrine that was valid in the U.S. until 1991 and according to which „copyright protection was provided to reward author’s effort, time and invested resources, whereas the originality of the work itself was neglected”</a:t>
            </a:r>
            <a:r>
              <a:rPr lang="en-US" sz="1400" b="1" dirty="0"/>
              <a:t>.“</a:t>
            </a:r>
            <a:r>
              <a:rPr lang="en-US" sz="1400" dirty="0"/>
              <a:t> An example of this doctrine that we can mention here is that databases and telephone books, for example, were considered as original works because their authors had made an effort to collect information that make their content. </a:t>
            </a:r>
            <a:r>
              <a:rPr lang="en-US" sz="1400" b="1" dirty="0"/>
              <a:t>In 1991, in the Case </a:t>
            </a:r>
            <a:r>
              <a:rPr lang="en-US" sz="1400" b="1" dirty="0" err="1"/>
              <a:t>Feist</a:t>
            </a:r>
            <a:r>
              <a:rPr lang="en-US" sz="1400" b="1" dirty="0"/>
              <a:t> Publications, Inc. v. Rural Telephone Service Co., the U.S. Supreme Court </a:t>
            </a:r>
            <a:r>
              <a:rPr lang="en-US" sz="1400" dirty="0"/>
              <a:t>decided that </a:t>
            </a:r>
            <a:r>
              <a:rPr lang="en-US" sz="1400" b="1" dirty="0"/>
              <a:t>the basis for copyright protection is not someone’s effort, but his originality and that, without the element of originality, there is no copyright protection,</a:t>
            </a:r>
            <a:r>
              <a:rPr lang="en-US" sz="1400" dirty="0"/>
              <a:t> and this occurred as soon as the ”sweat on the brow” was abandoned.</a:t>
            </a:r>
            <a:r>
              <a:rPr lang="hr-BA" sz="1400" dirty="0"/>
              <a:t/>
            </a:r>
            <a:br>
              <a:rPr lang="hr-BA" sz="1400" dirty="0"/>
            </a:br>
            <a:r>
              <a:rPr lang="en-US" sz="1400" dirty="0"/>
              <a:t> </a:t>
            </a:r>
            <a:r>
              <a:rPr lang="hr-BA" sz="1400" dirty="0"/>
              <a:t/>
            </a:r>
            <a:br>
              <a:rPr lang="hr-BA" sz="1400" dirty="0"/>
            </a:br>
            <a:r>
              <a:rPr lang="en-US" sz="1400" dirty="0"/>
              <a:t>Once this doctrine was abandoned, a new stance became generally accepted according to which: „it needs to be an independent creation with the modicum of creativity). Here, instead of effort, focus is on originality, so that a mere collection of information is not deemed as an original work, except in case the information it contains is coordinated, selected or organized in a manner that is exceptionally original.</a:t>
            </a:r>
            <a:r>
              <a:rPr lang="hr-BA" sz="1400" dirty="0"/>
              <a:t/>
            </a:r>
            <a:br>
              <a:rPr lang="hr-BA" sz="1400" dirty="0"/>
            </a:br>
            <a:r>
              <a:rPr lang="en-US" sz="1400" dirty="0"/>
              <a:t/>
            </a:r>
            <a:br>
              <a:rPr lang="en-US" sz="1400" dirty="0"/>
            </a:br>
            <a:r>
              <a:rPr lang="en-US" sz="1400" dirty="0"/>
              <a:t>The European Court of Justice gave its interpretation of the term ”original” and drew more precise contours of the standard of originality in its rulings in the following cases: „</a:t>
            </a:r>
            <a:r>
              <a:rPr lang="en-US" sz="1400" dirty="0" err="1"/>
              <a:t>Infopaq</a:t>
            </a:r>
            <a:r>
              <a:rPr lang="en-US" sz="1400" dirty="0"/>
              <a:t> International A/S v </a:t>
            </a:r>
            <a:r>
              <a:rPr lang="en-US" sz="1400" dirty="0" err="1"/>
              <a:t>Danske</a:t>
            </a:r>
            <a:r>
              <a:rPr lang="en-US" sz="1400" dirty="0"/>
              <a:t> </a:t>
            </a:r>
            <a:r>
              <a:rPr lang="en-US" sz="1400" dirty="0" err="1"/>
              <a:t>Dagblades</a:t>
            </a:r>
            <a:r>
              <a:rPr lang="en-US" sz="1400" dirty="0"/>
              <a:t> </a:t>
            </a:r>
            <a:r>
              <a:rPr lang="en-US" sz="1400" dirty="0" err="1"/>
              <a:t>Forening</a:t>
            </a:r>
            <a:r>
              <a:rPr lang="en-US" sz="1400" dirty="0"/>
              <a:t> from 2009, </a:t>
            </a:r>
            <a:r>
              <a:rPr lang="en-US" sz="1400" dirty="0" err="1"/>
              <a:t>Bežpočnnostni</a:t>
            </a:r>
            <a:r>
              <a:rPr lang="en-US" sz="1400" dirty="0"/>
              <a:t> </a:t>
            </a:r>
            <a:r>
              <a:rPr lang="en-US" sz="1400" dirty="0" err="1"/>
              <a:t>softwarova</a:t>
            </a:r>
            <a:r>
              <a:rPr lang="en-US" sz="1400" dirty="0"/>
              <a:t> </a:t>
            </a:r>
            <a:r>
              <a:rPr lang="en-US" sz="1400" dirty="0" err="1"/>
              <a:t>asociace</a:t>
            </a:r>
            <a:r>
              <a:rPr lang="en-US" sz="1400" dirty="0"/>
              <a:t> v </a:t>
            </a:r>
            <a:r>
              <a:rPr lang="en-US" sz="1400" dirty="0" err="1"/>
              <a:t>Ministerstvo</a:t>
            </a:r>
            <a:r>
              <a:rPr lang="en-US" sz="1400" dirty="0"/>
              <a:t> </a:t>
            </a:r>
            <a:r>
              <a:rPr lang="en-US" sz="1400" dirty="0" err="1"/>
              <a:t>kultury</a:t>
            </a:r>
            <a:r>
              <a:rPr lang="en-US" sz="1400" dirty="0"/>
              <a:t> from 2010, Football Association Premier League v QC Leisure and Karen Murphy v Media Protection Services from 2011, Eva Maria Painter v Standard </a:t>
            </a:r>
            <a:r>
              <a:rPr lang="en-US" sz="1400" dirty="0" err="1"/>
              <a:t>Verlays</a:t>
            </a:r>
            <a:r>
              <a:rPr lang="en-US" sz="1400" dirty="0"/>
              <a:t> </a:t>
            </a:r>
            <a:r>
              <a:rPr lang="en-US" sz="1400" dirty="0" err="1"/>
              <a:t>Gmb</a:t>
            </a:r>
            <a:r>
              <a:rPr lang="en-US" sz="1400" dirty="0"/>
              <a:t> from 2011 and Football </a:t>
            </a:r>
            <a:r>
              <a:rPr lang="en-US" sz="1400" dirty="0" err="1"/>
              <a:t>Dataco</a:t>
            </a:r>
            <a:r>
              <a:rPr lang="en-US" sz="1400" dirty="0"/>
              <a:t> v Yahoo from 2012“: This Court’s stance is that originality implies „</a:t>
            </a:r>
            <a:r>
              <a:rPr lang="en-US" sz="1400" b="1" dirty="0"/>
              <a:t>that a work represents the intellectual creation of an author in the situation when the author can express his free and creative choices and leave his own mark on his work, which is not the case when his expression is limited by technical or functional rules, i.e. when there is only one way to express an idea, or where the expression is determined in advance by a specific goal or by narrowed down rules that do not leave room for author’s free and creative choices.“ </a:t>
            </a:r>
            <a:r>
              <a:rPr lang="hr-BA" sz="1400" dirty="0"/>
              <a:t/>
            </a:r>
            <a:br>
              <a:rPr lang="hr-BA" sz="1400" dirty="0"/>
            </a:br>
            <a:endParaRPr lang="en-US" sz="14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3"/>
            <a:ext cx="10202779" cy="675172"/>
          </a:xfrm>
        </p:spPr>
        <p:txBody>
          <a:bodyPr>
            <a:normAutofit fontScale="92500" lnSpcReduction="20000"/>
          </a:bodyPr>
          <a:lstStyle/>
          <a:p>
            <a:pPr algn="ct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78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760938" y="1016558"/>
            <a:ext cx="10202779" cy="5841442"/>
          </a:xfrm>
        </p:spPr>
        <p:txBody>
          <a:bodyPr>
            <a:normAutofit/>
          </a:bodyPr>
          <a:lstStyle/>
          <a:p>
            <a:pPr marL="0" marR="0">
              <a:spcBef>
                <a:spcPts val="0"/>
              </a:spcBef>
              <a:spcAft>
                <a:spcPts val="0"/>
              </a:spcAft>
            </a:pPr>
            <a:r>
              <a:rPr lang="sr-Latn-BA" sz="1200" dirty="0">
                <a:latin typeface="Calibri" panose="020F0502020204030204" pitchFamily="34" charset="0"/>
                <a:ea typeface="Calibri" panose="020F0502020204030204" pitchFamily="34" charset="0"/>
                <a:cs typeface="Calibri" panose="020F0502020204030204" pitchFamily="34" charset="0"/>
              </a:rPr>
              <a:t/>
            </a:r>
            <a:br>
              <a:rPr lang="sr-Latn-BA" sz="1200" dirty="0">
                <a:latin typeface="Calibri" panose="020F0502020204030204" pitchFamily="34" charset="0"/>
                <a:ea typeface="Calibri" panose="020F0502020204030204" pitchFamily="34" charset="0"/>
                <a:cs typeface="Calibri" panose="020F0502020204030204" pitchFamily="34" charset="0"/>
              </a:rPr>
            </a:br>
            <a:r>
              <a:rPr lang="en-US" sz="1800" dirty="0"/>
              <a:t>1. Is it necessary to expand the definition of computer program to include software (where software includes both the computer program and the preparation of the designed material, the program description and additional, i.e. accompanying documentation)?</a:t>
            </a:r>
            <a:br>
              <a:rPr lang="en-US" sz="1800" dirty="0"/>
            </a:br>
            <a:r>
              <a:rPr lang="en-US" sz="1800" dirty="0"/>
              <a:t>2. Is it necessary to legally define the terms computer program, software and information system?</a:t>
            </a:r>
            <a:br>
              <a:rPr lang="en-US" sz="1800" dirty="0"/>
            </a:br>
            <a:r>
              <a:rPr lang="en-US" sz="1800" dirty="0"/>
              <a:t>3. Is it necessary to protect computer programs as patents?</a:t>
            </a:r>
            <a:br>
              <a:rPr lang="en-US" sz="1800" dirty="0"/>
            </a:br>
            <a:r>
              <a:rPr lang="en-US" sz="1800" dirty="0"/>
              <a:t>4. How do we determine whether a program is original, in other words, is it necessary to provide a more precise definition of what represents an original </a:t>
            </a:r>
            <a:r>
              <a:rPr lang="en-US" sz="1800" dirty="0" smtClean="0"/>
              <a:t>intellectual </a:t>
            </a:r>
            <a:r>
              <a:rPr lang="en-US" sz="1800" dirty="0"/>
              <a:t>creation?</a:t>
            </a:r>
            <a:br>
              <a:rPr lang="en-US" sz="1800" dirty="0"/>
            </a:br>
            <a:r>
              <a:rPr lang="en-US" sz="1800" dirty="0"/>
              <a:t>5. The Court can, at the proposal of a party, establish an evidentiary procedure using expert witnesses when it is necessary, in order to determine or clarify a certain fact, to use expertise which the Court itself does not possess in the context of civil procedure of the Republika Srpska. Is expert witness the one who determines whether something is a work of authorship or not? Does this interfere into the legal aspect of the proceedings that should not be interfered with?</a:t>
            </a:r>
            <a:br>
              <a:rPr lang="en-US" sz="1800" dirty="0"/>
            </a:br>
            <a:r>
              <a:rPr lang="sr-Latn-BA" sz="1800" dirty="0">
                <a:latin typeface="Calibri" panose="020F0502020204030204" pitchFamily="34" charset="0"/>
                <a:ea typeface="Calibri" panose="020F0502020204030204" pitchFamily="34" charset="0"/>
                <a:cs typeface="Calibri" panose="020F0502020204030204" pitchFamily="34" charset="0"/>
              </a:rPr>
              <a:t/>
            </a:r>
            <a:br>
              <a:rPr lang="sr-Latn-BA" sz="1800" dirty="0">
                <a:latin typeface="Calibri" panose="020F0502020204030204" pitchFamily="34" charset="0"/>
                <a:ea typeface="Calibri" panose="020F0502020204030204" pitchFamily="34" charset="0"/>
                <a:cs typeface="Calibri" panose="020F0502020204030204" pitchFamily="34" charset="0"/>
              </a:rPr>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3"/>
            <a:ext cx="10202779" cy="973378"/>
          </a:xfrm>
        </p:spPr>
        <p:txBody>
          <a:bodyPr>
            <a:noAutofit/>
          </a:bodyPr>
          <a:lstStyle/>
          <a:p>
            <a:r>
              <a:rPr lang="en-US" sz="2800" b="1" i="1" dirty="0">
                <a:solidFill>
                  <a:srgbClr val="FF0000"/>
                </a:solidFill>
              </a:rPr>
              <a:t>Questions for discussion </a:t>
            </a:r>
            <a:endParaRPr lang="hr-BA" sz="2800" dirty="0">
              <a:solidFill>
                <a:srgbClr val="FF0000"/>
              </a:solidFill>
            </a:endParaRPr>
          </a:p>
          <a:p>
            <a:r>
              <a:rPr lang="en-US" sz="2800" b="1" i="1" dirty="0">
                <a:solidFill>
                  <a:srgbClr val="FF0000"/>
                </a:solidFill>
              </a:rPr>
              <a:t>Copyright protection of computer program</a:t>
            </a:r>
            <a:endParaRPr lang="hr-BA" sz="2800" dirty="0">
              <a:solidFill>
                <a:srgbClr val="FF0000"/>
              </a:solidFill>
            </a:endParaRPr>
          </a:p>
          <a:p>
            <a:r>
              <a:rPr lang="en-US" sz="2800" dirty="0"/>
              <a:t/>
            </a:r>
            <a:br>
              <a:rPr lang="en-US" sz="2800" dirty="0"/>
            </a:br>
            <a:endParaRPr lang="en-US" sz="28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822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414914" y="1607420"/>
            <a:ext cx="10202779" cy="5592276"/>
          </a:xfrm>
        </p:spPr>
        <p:txBody>
          <a:bodyPr>
            <a:normAutofit fontScale="90000"/>
          </a:bodyPr>
          <a:lstStyle/>
          <a:p>
            <a:r>
              <a:rPr lang="en-US" sz="2000" dirty="0">
                <a:latin typeface="Times New Roman" panose="02020603050405020304" pitchFamily="18" charset="0"/>
                <a:ea typeface="Calibri" panose="020F0502020204030204" pitchFamily="34" charset="0"/>
                <a:cs typeface="Times New Roman" panose="02020603050405020304" pitchFamily="18" charset="0"/>
              </a:rPr>
              <a:t/>
            </a:r>
            <a:br>
              <a:rPr lang="en-US" sz="2000" dirty="0">
                <a:latin typeface="Times New Roman" panose="02020603050405020304" pitchFamily="18" charset="0"/>
                <a:ea typeface="Calibri" panose="020F0502020204030204" pitchFamily="34" charset="0"/>
                <a:cs typeface="Times New Roman" panose="02020603050405020304" pitchFamily="18" charset="0"/>
              </a:rPr>
            </a:br>
            <a:r>
              <a:rPr lang="en-US" sz="2000" b="1" dirty="0"/>
              <a:t>Database,</a:t>
            </a:r>
            <a:r>
              <a:rPr lang="en-US" sz="2000" dirty="0"/>
              <a:t> as part of this complex system, together with software, is an exceptionally important segment of the improvement of social processes through digitalization. Development of the so-called ”industry of databases” can be given credit for the information society, where information is the key resource. That is the reason why the issue of legal protection of databases is gaining ever greater importance because, in the era of digitalization, there has been significant increase of investment into the development of new and the advancement of the existing electronic bases, all in the aim of more efficient storing, search and access to the most diverse data and information.</a:t>
            </a:r>
            <a:r>
              <a:rPr lang="hr-BA" sz="2000" dirty="0"/>
              <a:t/>
            </a:r>
            <a:br>
              <a:rPr lang="hr-BA" sz="2000" dirty="0"/>
            </a:br>
            <a:r>
              <a:rPr lang="hr-BA" sz="2000" dirty="0"/>
              <a:t>ZASP in its Article 141 </a:t>
            </a:r>
            <a:r>
              <a:rPr lang="hr-BA" sz="2000" b="1" dirty="0"/>
              <a:t>defines database as </a:t>
            </a:r>
            <a:r>
              <a:rPr lang="hr-BA" sz="2000" dirty="0"/>
              <a:t>“collection of independent works, data, or other material in any form, arranged in a systematic or methodical way and individually accessible through electronic or other means, whereby the obtaining, verification or presentation of its contents required a qualitatively or quantitatively substantial investment of human, technical or financial resources</a:t>
            </a:r>
            <a:r>
              <a:rPr lang="hr-BA" sz="2000" i="1" dirty="0"/>
              <a:t>”. </a:t>
            </a:r>
            <a:br>
              <a:rPr lang="hr-BA" sz="2000" i="1" dirty="0"/>
            </a:br>
            <a:r>
              <a:rPr lang="hr-BA" sz="2000" dirty="0"/>
              <a:t/>
            </a:r>
            <a:br>
              <a:rPr lang="hr-BA" sz="2000" dirty="0"/>
            </a:br>
            <a:r>
              <a:rPr lang="hr-BA" sz="2000" dirty="0"/>
              <a:t/>
            </a:r>
            <a:br>
              <a:rPr lang="hr-BA" sz="2000" dirty="0"/>
            </a:br>
            <a:r>
              <a:rPr lang="en-US" sz="2000" dirty="0">
                <a:latin typeface="Calibri" panose="020F0502020204030204" pitchFamily="34" charset="0"/>
                <a:ea typeface="Calibri" panose="020F0502020204030204" pitchFamily="34" charset="0"/>
                <a:cs typeface="Times New Roman" panose="02020603050405020304" pitchFamily="18" charset="0"/>
              </a:rPr>
              <a:t/>
            </a: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Calibri" panose="020F0502020204030204" pitchFamily="34" charset="0"/>
                <a:ea typeface="Calibri" panose="020F0502020204030204" pitchFamily="34" charset="0"/>
                <a:cs typeface="Times New Roman" panose="02020603050405020304" pitchFamily="18" charset="0"/>
              </a:rPr>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369652"/>
            <a:ext cx="10202779" cy="2783057"/>
          </a:xfrm>
        </p:spPr>
        <p:txBody>
          <a:bodyPr>
            <a:normAutofit/>
          </a:bodyPr>
          <a:lstStyle/>
          <a:p>
            <a:pPr algn="ctr"/>
            <a:r>
              <a:rPr lang="en-US" sz="2400" b="1" dirty="0">
                <a:solidFill>
                  <a:srgbClr val="FF0000"/>
                </a:solidFill>
              </a:rPr>
              <a:t>Database as the subject of protection of copyright and related rights of database manufacturer in the context of information technology</a:t>
            </a:r>
            <a:endParaRPr lang="hr-BA" sz="2400" dirty="0">
              <a:solidFill>
                <a:srgbClr val="FF0000"/>
              </a:solidFill>
            </a:endParaRPr>
          </a:p>
          <a:p>
            <a:pPr algn="ctr"/>
            <a:endPar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8270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376412" y="1434164"/>
            <a:ext cx="10202779" cy="5563401"/>
          </a:xfrm>
        </p:spPr>
        <p:txBody>
          <a:bodyPr>
            <a:no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latin typeface="Times New Roman" panose="02020603050405020304" pitchFamily="18" charset="0"/>
                <a:ea typeface="Calibri" panose="020F0502020204030204" pitchFamily="34" charset="0"/>
                <a:cs typeface="Times New Roman" panose="02020603050405020304" pitchFamily="18" charset="0"/>
              </a:rPr>
              <a:t/>
            </a:r>
            <a:br>
              <a:rPr lang="en-US" sz="18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t>The database created in the context of the emergence of computer data processing and the most frequent form of protection are </a:t>
            </a:r>
            <a:r>
              <a:rPr lang="en-US" sz="1800" b="1" dirty="0"/>
              <a:t>electronic databases  </a:t>
            </a:r>
            <a:r>
              <a:rPr lang="en-US" sz="1800" dirty="0"/>
              <a:t>that are the collection of electronically recorded and electronically accessible data. Although databases are the most frequent subject of protection, the protection includes  other databases that are not electronic, if they meet the requirements of the ZASP BIH.</a:t>
            </a:r>
            <a:br>
              <a:rPr lang="en-US" sz="1800" dirty="0"/>
            </a:br>
            <a:r>
              <a:rPr lang="en-US" sz="1800" dirty="0"/>
              <a:t/>
            </a:r>
            <a:br>
              <a:rPr lang="en-US" sz="1800" dirty="0"/>
            </a:br>
            <a:r>
              <a:rPr lang="en-US" sz="1800" dirty="0"/>
              <a:t>Content of database can include original work, data or other materials, independent or in combination with others. A generally accepted stance in the theory of the intellectual property right is that the content of databases expressly includes the instruments necessary for their functioning, such as dictionaries, indexes, or systems for presenting or receiving information. However, we need to emphasize that the concept of database does not include computer programs that is used for their creation or operation.</a:t>
            </a:r>
            <a:r>
              <a:rPr lang="hr-BA" sz="1800" dirty="0"/>
              <a:t/>
            </a:r>
            <a:br>
              <a:rPr lang="hr-BA" sz="1800" dirty="0"/>
            </a:br>
            <a:r>
              <a:rPr lang="en-US" sz="1800" dirty="0"/>
              <a:t> </a:t>
            </a:r>
            <a:r>
              <a:rPr lang="hr-BA" sz="1800" dirty="0"/>
              <a:t/>
            </a:r>
            <a:br>
              <a:rPr lang="hr-BA" sz="1800" dirty="0"/>
            </a:br>
            <a:r>
              <a:rPr lang="en-US" sz="1800" dirty="0"/>
              <a:t>For the right understanding of the issues of database we need to emphasize that database can be subject to copyright protection, if it is an individual </a:t>
            </a:r>
            <a:r>
              <a:rPr lang="en-US" sz="1800" dirty="0" smtClean="0"/>
              <a:t>intellectual </a:t>
            </a:r>
            <a:r>
              <a:rPr lang="en-US" sz="1800" dirty="0"/>
              <a:t>creation in view of the choice, scheme or manner of presentation, and, at the same time, but legally separate, database can be subject to related  legal protection of database manufacturers </a:t>
            </a:r>
            <a:r>
              <a:rPr lang="en-US" sz="1800" b="1" dirty="0"/>
              <a:t> if it meets the requirements set in the </a:t>
            </a:r>
            <a:r>
              <a:rPr lang="en-US" sz="1800" dirty="0"/>
              <a:t>ZASP of BiH. </a:t>
            </a:r>
            <a:r>
              <a:rPr lang="hr-BA" sz="1800" dirty="0"/>
              <a:t/>
            </a:r>
            <a:br>
              <a:rPr lang="hr-BA" sz="1800" dirty="0"/>
            </a:br>
            <a:r>
              <a:rPr lang="en-US" sz="1800" i="1" dirty="0">
                <a:effectLst/>
                <a:latin typeface="Calibri" panose="020F0502020204030204" pitchFamily="34" charset="0"/>
                <a:ea typeface="Calibri" panose="020F0502020204030204" pitchFamily="34" charset="0"/>
                <a:cs typeface="Calibri" panose="020F0502020204030204" pitchFamily="34" charset="0"/>
              </a:rPr>
              <a:t/>
            </a:r>
            <a:br>
              <a:rPr lang="en-US" sz="1800" i="1" dirty="0">
                <a:effectLst/>
                <a:latin typeface="Calibri" panose="020F0502020204030204" pitchFamily="34" charset="0"/>
                <a:ea typeface="Calibri" panose="020F0502020204030204" pitchFamily="34" charset="0"/>
                <a:cs typeface="Calibri" panose="020F0502020204030204" pitchFamily="34" charset="0"/>
              </a:rPr>
            </a:br>
            <a:r>
              <a:rPr lang="en-US" sz="1800" i="1" dirty="0">
                <a:effectLst/>
                <a:latin typeface="Calibri" panose="020F0502020204030204" pitchFamily="34" charset="0"/>
                <a:ea typeface="Calibri" panose="020F0502020204030204" pitchFamily="34" charset="0"/>
                <a:cs typeface="Calibri" panose="020F0502020204030204" pitchFamily="34" charset="0"/>
              </a:rPr>
              <a:t/>
            </a:r>
            <a:br>
              <a:rPr lang="en-US" sz="1800" i="1" dirty="0">
                <a:effectLst/>
                <a:latin typeface="Calibri" panose="020F0502020204030204" pitchFamily="34" charset="0"/>
                <a:ea typeface="Calibri" panose="020F0502020204030204" pitchFamily="34" charset="0"/>
                <a:cs typeface="Calibri" panose="020F0502020204030204" pitchFamily="34" charset="0"/>
              </a:rPr>
            </a:br>
            <a:endParaRPr lang="en-US" sz="18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2"/>
            <a:ext cx="10202779" cy="1299711"/>
          </a:xfrm>
        </p:spPr>
        <p:txBody>
          <a:bodyPr>
            <a:normAutofit fontScale="92500" lnSpcReduction="20000"/>
          </a:bodyPr>
          <a:lstStyle/>
          <a:p>
            <a:r>
              <a:rPr lang="en-US" sz="2400" dirty="0"/>
              <a:t> </a:t>
            </a:r>
            <a:endParaRPr lang="hr-BA" sz="2400" dirty="0">
              <a:solidFill>
                <a:srgbClr val="FF0000"/>
              </a:solidFill>
            </a:endParaRPr>
          </a:p>
          <a:p>
            <a:r>
              <a:rPr lang="en-US" sz="2400" b="1" dirty="0">
                <a:solidFill>
                  <a:srgbClr val="FF0000"/>
                </a:solidFill>
              </a:rPr>
              <a:t>Database as the subject of the protection of copyright and related rights in the context of information technology</a:t>
            </a:r>
            <a:endParaRPr lang="hr-BA" sz="2400" dirty="0">
              <a:solidFill>
                <a:srgbClr val="FF0000"/>
              </a:solidFill>
            </a:endParaRPr>
          </a:p>
        </p:txBody>
      </p:sp>
    </p:spTree>
    <p:extLst>
      <p:ext uri="{BB962C8B-B14F-4D97-AF65-F5344CB8AC3E}">
        <p14:creationId xmlns:p14="http://schemas.microsoft.com/office/powerpoint/2010/main" val="3563290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859021" y="1364303"/>
            <a:ext cx="10202779" cy="5255394"/>
          </a:xfrm>
        </p:spPr>
        <p:txBody>
          <a:bodyPr>
            <a:normAutofit fontScale="90000"/>
          </a:bodyPr>
          <a:lstStyle/>
          <a:p>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r>
            <a:br>
              <a:rPr lang="en-US" sz="2000" dirty="0" smtClean="0">
                <a:latin typeface="Times New Roman" panose="02020603050405020304" pitchFamily="18" charset="0"/>
                <a:ea typeface="Calibri" panose="020F0502020204030204" pitchFamily="34" charset="0"/>
                <a:cs typeface="Times New Roman" panose="02020603050405020304" pitchFamily="18" charset="0"/>
              </a:rPr>
            </a:br>
            <a:r>
              <a:rPr lang="en-US" sz="2000" dirty="0" smtClean="0">
                <a:latin typeface="Calibri" panose="020F0502020204030204" pitchFamily="34" charset="0"/>
                <a:ea typeface="Calibri" panose="020F0502020204030204" pitchFamily="34" charset="0"/>
                <a:cs typeface="Calibri" panose="020F0502020204030204" pitchFamily="34" charset="0"/>
              </a:rPr>
              <a:t/>
            </a:r>
            <a:br>
              <a:rPr lang="en-US" sz="2000" dirty="0" smtClean="0">
                <a:latin typeface="Calibri" panose="020F0502020204030204" pitchFamily="34" charset="0"/>
                <a:ea typeface="Calibri" panose="020F0502020204030204" pitchFamily="34" charset="0"/>
                <a:cs typeface="Calibri" panose="020F0502020204030204" pitchFamily="34" charset="0"/>
              </a:rPr>
            </a:br>
            <a:r>
              <a:rPr lang="en-US" sz="2000" dirty="0" smtClean="0">
                <a:latin typeface="Calibri" panose="020F0502020204030204" pitchFamily="34" charset="0"/>
                <a:ea typeface="Calibri" panose="020F0502020204030204" pitchFamily="34" charset="0"/>
                <a:cs typeface="Calibri" panose="020F0502020204030204" pitchFamily="34" charset="0"/>
              </a:rPr>
              <a:t/>
            </a:r>
            <a:br>
              <a:rPr lang="en-US" sz="2000" dirty="0" smtClean="0">
                <a:latin typeface="Calibri" panose="020F0502020204030204" pitchFamily="34" charset="0"/>
                <a:ea typeface="Calibri" panose="020F0502020204030204" pitchFamily="34" charset="0"/>
                <a:cs typeface="Calibri" panose="020F0502020204030204" pitchFamily="34" charset="0"/>
              </a:rPr>
            </a:br>
            <a:r>
              <a:rPr lang="ta-IN" sz="2000" dirty="0" smtClean="0">
                <a:latin typeface="Calibri" panose="020F0502020204030204" pitchFamily="34" charset="0"/>
                <a:ea typeface="Calibri" panose="020F0502020204030204" pitchFamily="34" charset="0"/>
                <a:cs typeface="Calibri" panose="020F0502020204030204" pitchFamily="34" charset="0"/>
              </a:rPr>
              <a:t/>
            </a:r>
            <a:br>
              <a:rPr lang="ta-IN" sz="2000" dirty="0" smtClean="0">
                <a:latin typeface="Calibri" panose="020F0502020204030204" pitchFamily="34" charset="0"/>
                <a:ea typeface="Calibri" panose="020F0502020204030204" pitchFamily="34" charset="0"/>
                <a:cs typeface="Calibri" panose="020F0502020204030204" pitchFamily="34" charset="0"/>
              </a:rPr>
            </a:br>
            <a:r>
              <a:rPr lang="ta-IN" sz="2000" dirty="0">
                <a:latin typeface="Calibri" panose="020F0502020204030204" pitchFamily="34" charset="0"/>
                <a:ea typeface="Calibri" panose="020F0502020204030204" pitchFamily="34" charset="0"/>
                <a:cs typeface="Calibri" panose="020F0502020204030204" pitchFamily="34" charset="0"/>
              </a:rPr>
              <a:t/>
            </a:r>
            <a:br>
              <a:rPr lang="ta-IN" sz="2000" dirty="0">
                <a:latin typeface="Calibri" panose="020F0502020204030204" pitchFamily="34" charset="0"/>
                <a:ea typeface="Calibri" panose="020F0502020204030204" pitchFamily="34" charset="0"/>
                <a:cs typeface="Calibri" panose="020F0502020204030204" pitchFamily="34" charset="0"/>
              </a:rPr>
            </a:br>
            <a:r>
              <a:rPr lang="ta-IN" sz="2000" dirty="0" smtClean="0">
                <a:latin typeface="Calibri" panose="020F0502020204030204" pitchFamily="34" charset="0"/>
                <a:ea typeface="Calibri" panose="020F0502020204030204" pitchFamily="34" charset="0"/>
                <a:cs typeface="Calibri" panose="020F0502020204030204" pitchFamily="34" charset="0"/>
              </a:rPr>
              <a:t/>
            </a:r>
            <a:br>
              <a:rPr lang="ta-IN" sz="2000" dirty="0" smtClean="0">
                <a:latin typeface="Calibri" panose="020F0502020204030204" pitchFamily="34" charset="0"/>
                <a:ea typeface="Calibri" panose="020F0502020204030204" pitchFamily="34" charset="0"/>
                <a:cs typeface="Calibri" panose="020F0502020204030204" pitchFamily="34" charset="0"/>
              </a:rPr>
            </a:br>
            <a:r>
              <a:rPr lang="ta-IN" sz="2000" dirty="0">
                <a:latin typeface="Calibri" panose="020F0502020204030204" pitchFamily="34" charset="0"/>
                <a:ea typeface="Calibri" panose="020F0502020204030204" pitchFamily="34" charset="0"/>
                <a:cs typeface="Calibri" panose="020F0502020204030204" pitchFamily="34" charset="0"/>
              </a:rPr>
              <a:t/>
            </a:r>
            <a:br>
              <a:rPr lang="ta-IN" sz="2000" dirty="0">
                <a:latin typeface="Calibri" panose="020F0502020204030204" pitchFamily="34" charset="0"/>
                <a:ea typeface="Calibri" panose="020F0502020204030204" pitchFamily="34" charset="0"/>
                <a:cs typeface="Calibri" panose="020F0502020204030204" pitchFamily="34" charset="0"/>
              </a:rPr>
            </a:br>
            <a:r>
              <a:rPr lang="en-US" sz="2000" dirty="0" smtClean="0"/>
              <a:t>Database </a:t>
            </a:r>
            <a:r>
              <a:rPr lang="en-US" sz="2000" dirty="0"/>
              <a:t>is traditionally protected within the ambit of copyright as original work of collections and, by the rule, it was limited to ”original elements of the structure of database”.</a:t>
            </a:r>
            <a:r>
              <a:rPr lang="hr-BA" sz="2000" dirty="0"/>
              <a:t/>
            </a:r>
            <a:br>
              <a:rPr lang="hr-BA" sz="2000" dirty="0"/>
            </a:br>
            <a:r>
              <a:rPr lang="en-US" sz="2000" dirty="0"/>
              <a:t> </a:t>
            </a:r>
            <a:r>
              <a:rPr lang="hr-BA" sz="2000" dirty="0"/>
              <a:t/>
            </a:r>
            <a:br>
              <a:rPr lang="hr-BA" sz="2000" dirty="0"/>
            </a:br>
            <a:r>
              <a:rPr lang="en-US" sz="2000" dirty="0"/>
              <a:t>Given that in the new conditions the interest of investors who advocated the protection of investment into database as economic enterprises was the invention of a more adequate methods of protection, the European Union’s legislation now includes the </a:t>
            </a:r>
            <a:r>
              <a:rPr lang="en-US" sz="2000" b="1" dirty="0"/>
              <a:t>Directive on Legal Protection of Database  (hereinafter: the Directive). </a:t>
            </a:r>
            <a:r>
              <a:rPr lang="en-US" sz="2000" dirty="0"/>
              <a:t>This Directive includes, along with copyright protection, a special </a:t>
            </a:r>
            <a:r>
              <a:rPr lang="en-US" sz="2000" i="1" dirty="0"/>
              <a:t>sui generis</a:t>
            </a:r>
            <a:r>
              <a:rPr lang="en-US" sz="2000" dirty="0"/>
              <a:t> protection of databases in which significant investment was made. This newly introduced </a:t>
            </a:r>
            <a:r>
              <a:rPr lang="en-US" sz="2000" i="1" dirty="0"/>
              <a:t>right of database manufacturers, protects not only original databases, i.e., their structures, as in copyright, but also non-original databases where their content is protected.</a:t>
            </a:r>
            <a:r>
              <a:rPr lang="hr-BA" sz="2000" dirty="0"/>
              <a:t/>
            </a:r>
            <a:br>
              <a:rPr lang="hr-BA" sz="2000" dirty="0"/>
            </a:br>
            <a:r>
              <a:rPr lang="en-US" sz="2000" dirty="0"/>
              <a:t/>
            </a:r>
            <a:br>
              <a:rPr lang="en-US" sz="2000" dirty="0"/>
            </a:br>
            <a:r>
              <a:rPr lang="en-US" sz="2000" dirty="0"/>
              <a:t>Database can be a collection in the meaning of original work of collection and in this case it is protected by copyright. The right of database manufacturers, n the other hand, represents a related right aimed primarily to protect database that does not have originality and does not meet the requirements of copyright protection. The right of database manufacturer therefore protects the database that is the result of and business enterprise that requires protection from unfair competition, and not because it is the result of </a:t>
            </a:r>
            <a:r>
              <a:rPr lang="en-US" sz="2000" dirty="0" smtClean="0"/>
              <a:t>intellectual </a:t>
            </a:r>
            <a:r>
              <a:rPr lang="en-US" sz="2000" dirty="0"/>
              <a:t>creative work.</a:t>
            </a:r>
            <a:r>
              <a:rPr lang="hr-BA" sz="2000" dirty="0"/>
              <a:t/>
            </a:r>
            <a:br>
              <a:rPr lang="hr-BA" sz="2000" dirty="0"/>
            </a:br>
            <a:r>
              <a:rPr lang="en-US" sz="2000" dirty="0" smtClean="0">
                <a:latin typeface="Calibri" panose="020F0502020204030204" pitchFamily="34" charset="0"/>
                <a:ea typeface="Calibri" panose="020F0502020204030204" pitchFamily="34" charset="0"/>
                <a:cs typeface="Calibri" panose="020F0502020204030204" pitchFamily="34" charset="0"/>
              </a:rPr>
              <a:t/>
            </a:r>
            <a:br>
              <a:rPr lang="en-US" sz="2000" dirty="0" smtClean="0">
                <a:latin typeface="Calibri" panose="020F0502020204030204" pitchFamily="34" charset="0"/>
                <a:ea typeface="Calibri" panose="020F0502020204030204" pitchFamily="34" charset="0"/>
                <a:cs typeface="Calibri" panose="020F0502020204030204" pitchFamily="34" charset="0"/>
              </a:rPr>
            </a:br>
            <a:r>
              <a:rPr lang="ta-IN" sz="2000" dirty="0" smtClean="0">
                <a:latin typeface="Calibri" panose="020F0502020204030204" pitchFamily="34" charset="0"/>
                <a:ea typeface="Calibri" panose="020F0502020204030204" pitchFamily="34" charset="0"/>
                <a:cs typeface="Calibri" panose="020F0502020204030204" pitchFamily="34" charset="0"/>
              </a:rPr>
              <a:t/>
            </a:r>
            <a:br>
              <a:rPr lang="ta-IN" sz="2000" dirty="0" smtClean="0">
                <a:latin typeface="Calibri" panose="020F0502020204030204" pitchFamily="34" charset="0"/>
                <a:ea typeface="Calibri" panose="020F0502020204030204" pitchFamily="34" charset="0"/>
                <a:cs typeface="Calibri" panose="020F0502020204030204" pitchFamily="34" charset="0"/>
              </a:rPr>
            </a:br>
            <a:endParaRPr lang="en-US" sz="21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285638" y="0"/>
            <a:ext cx="10319648" cy="3152708"/>
          </a:xfrm>
        </p:spPr>
        <p:txBody>
          <a:bodyPr>
            <a:normAutofit/>
          </a:bodyPr>
          <a:lstStyle/>
          <a:p>
            <a:r>
              <a:rPr lang="en-US" sz="2400" dirty="0"/>
              <a:t> </a:t>
            </a:r>
            <a:r>
              <a:rPr lang="en-US" sz="2400" b="1" dirty="0">
                <a:solidFill>
                  <a:srgbClr val="FF0000"/>
                </a:solidFill>
              </a:rPr>
              <a:t>Database as the subject of the protection of copyright and related rights in the context of information technology</a:t>
            </a:r>
            <a:endParaRPr lang="hr-BA" sz="2400" dirty="0">
              <a:solidFill>
                <a:srgbClr val="FF0000"/>
              </a:solidFill>
            </a:endParaRPr>
          </a:p>
          <a:p>
            <a:endParaRPr lang="hr-BA" sz="2400" dirty="0"/>
          </a:p>
        </p:txBody>
      </p:sp>
      <p:sp>
        <p:nvSpPr>
          <p:cNvPr id="5" name="Rectangle 4"/>
          <p:cNvSpPr/>
          <p:nvPr/>
        </p:nvSpPr>
        <p:spPr>
          <a:xfrm>
            <a:off x="3120022" y="3135982"/>
            <a:ext cx="6023977" cy="369332"/>
          </a:xfrm>
          <a:prstGeom prst="rect">
            <a:avLst/>
          </a:prstGeom>
        </p:spPr>
        <p:txBody>
          <a:bodyPr wrap="square">
            <a:spAutoFit/>
          </a:bodyPr>
          <a:lstStyle/>
          <a:p>
            <a:endParaRPr lang="hr-BA" dirty="0">
              <a:solidFill>
                <a:srgbClr val="FF0000"/>
              </a:solidFill>
            </a:endParaRPr>
          </a:p>
        </p:txBody>
      </p:sp>
    </p:spTree>
    <p:extLst>
      <p:ext uri="{BB962C8B-B14F-4D97-AF65-F5344CB8AC3E}">
        <p14:creationId xmlns:p14="http://schemas.microsoft.com/office/powerpoint/2010/main" val="108270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742302" y="1395663"/>
            <a:ext cx="10342605" cy="5255394"/>
          </a:xfrm>
        </p:spPr>
        <p:txBody>
          <a:bodyPr>
            <a:normAutofit fontScale="90000"/>
          </a:bodyPr>
          <a:lstStyle/>
          <a:p>
            <a:pPr algn="just">
              <a:spcBef>
                <a:spcPts val="0"/>
              </a:spcBef>
            </a:pPr>
            <a:r>
              <a:rPr lang="ta-IN" sz="2400" dirty="0" smtClean="0"/>
              <a:t/>
            </a:r>
            <a:br>
              <a:rPr lang="ta-IN" sz="2400" dirty="0" smtClean="0"/>
            </a:br>
            <a:r>
              <a:rPr lang="ta-IN" sz="2400" dirty="0"/>
              <a:t/>
            </a:r>
            <a:br>
              <a:rPr lang="ta-IN" sz="2400" dirty="0"/>
            </a:br>
            <a:r>
              <a:rPr lang="ta-IN" sz="2400" dirty="0" smtClean="0"/>
              <a:t/>
            </a:r>
            <a:br>
              <a:rPr lang="ta-IN" sz="2400" dirty="0" smtClean="0"/>
            </a:br>
            <a:r>
              <a:rPr lang="ta-IN" sz="2400" dirty="0"/>
              <a:t/>
            </a:r>
            <a:br>
              <a:rPr lang="ta-IN" sz="2400" dirty="0"/>
            </a:br>
            <a:r>
              <a:rPr lang="ta-IN" sz="2400" dirty="0" smtClean="0"/>
              <a:t/>
            </a:r>
            <a:br>
              <a:rPr lang="ta-IN" sz="2400" dirty="0" smtClean="0"/>
            </a:br>
            <a:r>
              <a:rPr lang="ta-IN" sz="2400" dirty="0" smtClean="0"/>
              <a:t/>
            </a:r>
            <a:br>
              <a:rPr lang="ta-IN" sz="2400" dirty="0" smtClean="0"/>
            </a:br>
            <a:r>
              <a:rPr lang="ta-IN" sz="2400" dirty="0"/>
              <a:t/>
            </a:r>
            <a:br>
              <a:rPr lang="ta-IN" sz="2400" dirty="0"/>
            </a:br>
            <a:r>
              <a:rPr lang="en-US" sz="2400" b="1" dirty="0" smtClean="0">
                <a:solidFill>
                  <a:srgbClr val="FF0000"/>
                </a:solidFill>
              </a:rPr>
              <a:t>Database </a:t>
            </a:r>
            <a:r>
              <a:rPr lang="en-US" sz="2400" b="1" dirty="0">
                <a:solidFill>
                  <a:srgbClr val="FF0000"/>
                </a:solidFill>
              </a:rPr>
              <a:t>as the subject of the protection of copyright and related rights in the context of information technology</a:t>
            </a:r>
            <a:r>
              <a:rPr lang="hr-BA" sz="2400" dirty="0">
                <a:solidFill>
                  <a:srgbClr val="FF0000"/>
                </a:solidFill>
              </a:rPr>
              <a:t/>
            </a:r>
            <a:br>
              <a:rPr lang="hr-BA" sz="2400" dirty="0">
                <a:solidFill>
                  <a:srgbClr val="FF0000"/>
                </a:solidFill>
              </a:rPr>
            </a:br>
            <a:r>
              <a:rPr lang="ta-IN" sz="2400" dirty="0"/>
              <a:t/>
            </a:r>
            <a:br>
              <a:rPr lang="ta-IN" sz="2400" dirty="0"/>
            </a:br>
            <a:r>
              <a:rPr lang="ta-IN" sz="2400" dirty="0" smtClean="0"/>
              <a:t/>
            </a:r>
            <a:br>
              <a:rPr lang="ta-IN" sz="2400" dirty="0" smtClean="0"/>
            </a:br>
            <a:r>
              <a:rPr lang="ta-IN" sz="2400" dirty="0" smtClean="0"/>
              <a:t/>
            </a:r>
            <a:br>
              <a:rPr lang="ta-IN" sz="2400" dirty="0" smtClean="0"/>
            </a:br>
            <a:r>
              <a:rPr lang="ta-IN" sz="2400" dirty="0"/>
              <a:t/>
            </a:r>
            <a:br>
              <a:rPr lang="ta-IN" sz="2400" dirty="0"/>
            </a:br>
            <a:r>
              <a:rPr lang="ta-IN" sz="2400" dirty="0" smtClean="0"/>
              <a:t/>
            </a:r>
            <a:br>
              <a:rPr lang="ta-IN" sz="2400" dirty="0" smtClean="0"/>
            </a:br>
            <a:r>
              <a:rPr lang="en-US" sz="2000" dirty="0" smtClean="0"/>
              <a:t>Article </a:t>
            </a:r>
            <a:r>
              <a:rPr lang="en-US" sz="2000" dirty="0"/>
              <a:t>141, Paragraph 2 of the ZASP BIH stipulates that, ”A database producer shall be a legal entity or natural person which or who takes the initiative and risk of the investment of resources, referred to in paragraph (1) of this Article, in the creation thereof</a:t>
            </a:r>
            <a:r>
              <a:rPr lang="en-US" sz="2000" i="1" dirty="0"/>
              <a:t>”</a:t>
            </a:r>
            <a:r>
              <a:rPr lang="en-US" sz="2000" dirty="0"/>
              <a:t>,  while its Paragraph 3 stipulates that, “The protection of a database or the contents thereof according to the provisions of this Section shall be independent from its protection by copyright or other rights. The inclusion of the material in a database and the use thereof shall not prejudice the rights existing in respect of such material</a:t>
            </a:r>
            <a:r>
              <a:rPr lang="en-US" sz="2000" i="1" dirty="0"/>
              <a:t>.”</a:t>
            </a:r>
            <a:br>
              <a:rPr lang="en-US" sz="2000" i="1" dirty="0"/>
            </a:br>
            <a:r>
              <a:rPr lang="en-US" sz="2000" i="1" dirty="0"/>
              <a:t/>
            </a:r>
            <a:br>
              <a:rPr lang="en-US" sz="2000" i="1" dirty="0"/>
            </a:br>
            <a:r>
              <a:rPr lang="en-US" sz="2000" dirty="0"/>
              <a:t>Regardless of form, database must meet two conditions in terms of structure : its content must be organized in a methodical and systematic way, while elements of the content must be independent and individually accessible. What needs to be emphasized is the database will be subject to copyright protection as authorship collection when its structure, i.e. selection and scheme of its constituent parts represent an original </a:t>
            </a:r>
            <a:r>
              <a:rPr lang="en-US" sz="2000" dirty="0" smtClean="0"/>
              <a:t>intellectual </a:t>
            </a:r>
            <a:r>
              <a:rPr lang="en-US" sz="2000" dirty="0"/>
              <a:t>creation. </a:t>
            </a:r>
            <a:br>
              <a:rPr lang="en-US" sz="2000" dirty="0"/>
            </a:br>
            <a:r>
              <a:rPr lang="en-US" sz="2000" dirty="0"/>
              <a:t/>
            </a:r>
            <a:br>
              <a:rPr lang="en-US" sz="2000" dirty="0"/>
            </a:br>
            <a:r>
              <a:rPr lang="en-US" sz="2000" dirty="0"/>
              <a:t>This concept of database that has been accepted in the European soil based on the aforementioned Convention, which is not implemented in BiH, Serbia and the countries of this region, can lead to  different judicial practices and different interpretations.</a:t>
            </a:r>
            <a:r>
              <a:rPr lang="hr-BA" sz="2000" dirty="0"/>
              <a:t/>
            </a:r>
            <a:br>
              <a:rPr lang="hr-BA" sz="2000" dirty="0"/>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2"/>
            <a:ext cx="10202779" cy="1399073"/>
          </a:xfrm>
        </p:spPr>
        <p:txBody>
          <a:bodyPr>
            <a:normAutofit/>
          </a:bodyPr>
          <a:lstStyle/>
          <a:p>
            <a:r>
              <a:rPr lang="en-US" sz="2400" dirty="0"/>
              <a:t> </a:t>
            </a:r>
            <a:endParaRPr lang="hr-BA" sz="2400" dirty="0">
              <a:solidFill>
                <a:srgbClr val="FF0000"/>
              </a:solidFill>
            </a:endParaRPr>
          </a:p>
        </p:txBody>
      </p:sp>
    </p:spTree>
    <p:extLst>
      <p:ext uri="{BB962C8B-B14F-4D97-AF65-F5344CB8AC3E}">
        <p14:creationId xmlns:p14="http://schemas.microsoft.com/office/powerpoint/2010/main" val="66302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677733" y="1226849"/>
            <a:ext cx="10225175" cy="5631151"/>
          </a:xfrm>
        </p:spPr>
        <p:txBody>
          <a:bodyPr>
            <a:normAutofit fontScale="90000"/>
          </a:bodyPr>
          <a:lstStyle/>
          <a:p>
            <a:r>
              <a:rPr lang="en-US" sz="1600" dirty="0">
                <a:latin typeface="Times New Roman" panose="02020603050405020304" pitchFamily="18" charset="0"/>
                <a:ea typeface="Calibri" panose="020F0502020204030204" pitchFamily="34" charset="0"/>
                <a:cs typeface="Times New Roman" panose="02020603050405020304" pitchFamily="18" charset="0"/>
              </a:rPr>
              <a:t/>
            </a:r>
            <a:br>
              <a:rPr lang="en-US" sz="1600" dirty="0">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sr-Latn-BA" sz="1800" dirty="0">
                <a:effectLst/>
                <a:latin typeface="Times New Roman" panose="02020603050405020304" pitchFamily="18" charset="0"/>
                <a:ea typeface="Calibri" panose="020F0502020204030204" pitchFamily="34" charset="0"/>
                <a:cs typeface="Times New Roman" panose="02020603050405020304" pitchFamily="18" charset="0"/>
              </a:rPr>
              <a:t/>
            </a:r>
            <a:br>
              <a:rPr lang="sr-Latn-BA"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t>The most disputed element is how to determine which databases meet the conditions of originality and, consequently, conditions to get copyright protection. </a:t>
            </a:r>
            <a:br>
              <a:rPr lang="en-US" sz="1800" dirty="0"/>
            </a:br>
            <a:r>
              <a:rPr lang="en-US" sz="1800" dirty="0"/>
              <a:t/>
            </a:r>
            <a:br>
              <a:rPr lang="en-US" sz="1800" dirty="0"/>
            </a:br>
            <a:r>
              <a:rPr lang="en-US" sz="1800" dirty="0"/>
              <a:t>We can repeat here the stances taken by the European Court of Justice that has offered its interpretation of originality and drew more precise contours of the standard of originality in its rulings in the following cases: „</a:t>
            </a:r>
            <a:r>
              <a:rPr lang="en-US" sz="1800" dirty="0" err="1"/>
              <a:t>Infopaq</a:t>
            </a:r>
            <a:r>
              <a:rPr lang="en-US" sz="1800" dirty="0"/>
              <a:t> International A/S v </a:t>
            </a:r>
            <a:r>
              <a:rPr lang="en-US" sz="1800" dirty="0" err="1"/>
              <a:t>Danske</a:t>
            </a:r>
            <a:r>
              <a:rPr lang="en-US" sz="1800" dirty="0"/>
              <a:t> </a:t>
            </a:r>
            <a:r>
              <a:rPr lang="en-US" sz="1800" dirty="0" err="1"/>
              <a:t>Dagblades</a:t>
            </a:r>
            <a:r>
              <a:rPr lang="en-US" sz="1800" dirty="0"/>
              <a:t> </a:t>
            </a:r>
            <a:r>
              <a:rPr lang="en-US" sz="1800" dirty="0" err="1"/>
              <a:t>Forening</a:t>
            </a:r>
            <a:r>
              <a:rPr lang="en-US" sz="1800" dirty="0"/>
              <a:t> from 2009, </a:t>
            </a:r>
            <a:r>
              <a:rPr lang="en-US" sz="1800" dirty="0" err="1"/>
              <a:t>Bežpočnnostni</a:t>
            </a:r>
            <a:r>
              <a:rPr lang="en-US" sz="1800" dirty="0"/>
              <a:t> </a:t>
            </a:r>
            <a:r>
              <a:rPr lang="en-US" sz="1800" dirty="0" err="1"/>
              <a:t>softwarova</a:t>
            </a:r>
            <a:r>
              <a:rPr lang="en-US" sz="1800" dirty="0"/>
              <a:t> </a:t>
            </a:r>
            <a:r>
              <a:rPr lang="en-US" sz="1800" dirty="0" err="1"/>
              <a:t>asociace</a:t>
            </a:r>
            <a:r>
              <a:rPr lang="en-US" sz="1800" dirty="0"/>
              <a:t> v </a:t>
            </a:r>
            <a:r>
              <a:rPr lang="en-US" sz="1800" dirty="0" err="1"/>
              <a:t>Ministerstvo</a:t>
            </a:r>
            <a:r>
              <a:rPr lang="en-US" sz="1800" dirty="0"/>
              <a:t> </a:t>
            </a:r>
            <a:r>
              <a:rPr lang="en-US" sz="1800" dirty="0" err="1"/>
              <a:t>kultury</a:t>
            </a:r>
            <a:r>
              <a:rPr lang="en-US" sz="1800" dirty="0"/>
              <a:t> from 2010, Football Association Premier League v QC Leisure and Karen Murphy v Media Protection Services from 2011, Eva Maria Painter v Standard </a:t>
            </a:r>
            <a:r>
              <a:rPr lang="en-US" sz="1800" dirty="0" err="1"/>
              <a:t>Verlays</a:t>
            </a:r>
            <a:r>
              <a:rPr lang="en-US" sz="1800" dirty="0"/>
              <a:t> </a:t>
            </a:r>
            <a:r>
              <a:rPr lang="en-US" sz="1800" dirty="0" err="1"/>
              <a:t>Gmb</a:t>
            </a:r>
            <a:r>
              <a:rPr lang="en-US" sz="1800" dirty="0"/>
              <a:t> from 2011, and Football </a:t>
            </a:r>
            <a:r>
              <a:rPr lang="en-US" sz="1800" dirty="0" err="1"/>
              <a:t>Dataco</a:t>
            </a:r>
            <a:r>
              <a:rPr lang="en-US" sz="1800" dirty="0"/>
              <a:t> v Yahoo from 2012. This Court has taken the position that originality implies the following: „</a:t>
            </a:r>
            <a:r>
              <a:rPr lang="en-US" sz="1800" b="1" dirty="0"/>
              <a:t>a work represents the intellectual creation of an author in the situation when the author can express his free and creative choices and leave his own mark on his work, which is not the case when his expression is limited by technical or functional rules, i.e. when there is only one way to express an idea, or where the expression is determined in advance by a specific goal or by narrowed down rules that do not leave room for author’s free and creative choices“.</a:t>
            </a:r>
            <a:r>
              <a:rPr lang="en-US" sz="1800" b="1" i="1" dirty="0"/>
              <a:t/>
            </a:r>
            <a:br>
              <a:rPr lang="en-US" sz="1800" b="1" i="1" dirty="0"/>
            </a:br>
            <a:r>
              <a:rPr lang="en-US" sz="1800" b="1" i="1" dirty="0"/>
              <a:t/>
            </a:r>
            <a:br>
              <a:rPr lang="en-US" sz="1800" b="1" i="1" dirty="0"/>
            </a:br>
            <a:r>
              <a:rPr lang="en-US" sz="1800" dirty="0"/>
              <a:t>We also need to emphasize that the science of copyright has taken the stance that „</a:t>
            </a:r>
            <a:r>
              <a:rPr lang="en-US" sz="1800" b="1" dirty="0"/>
              <a:t>any </a:t>
            </a:r>
            <a:r>
              <a:rPr lang="en-US" sz="1800" b="1" dirty="0" smtClean="0"/>
              <a:t>intellectual </a:t>
            </a:r>
            <a:r>
              <a:rPr lang="en-US" sz="1800" b="1" dirty="0"/>
              <a:t>creation that does not result from the act of copying, intentionally or unconscientiously, of already existing cultural heritage, or any intellectual work that is strictly determined by external boundaries which do not leave room for expression of personal </a:t>
            </a:r>
            <a:r>
              <a:rPr lang="en-US" sz="1800" b="1" dirty="0" smtClean="0"/>
              <a:t>intellectual </a:t>
            </a:r>
            <a:r>
              <a:rPr lang="en-US" sz="1800" b="1" dirty="0"/>
              <a:t>individuality of the person who works is to be deemed as original”.</a:t>
            </a:r>
            <a:r>
              <a:rPr lang="hr-BA" sz="1800" dirty="0"/>
              <a:t/>
            </a:r>
            <a:br>
              <a:rPr lang="hr-BA" sz="1800" dirty="0"/>
            </a:br>
            <a:r>
              <a:rPr lang="en-US" sz="1800" dirty="0"/>
              <a:t> </a:t>
            </a:r>
            <a:r>
              <a:rPr lang="hr-BA" sz="1800" dirty="0"/>
              <a:t/>
            </a:r>
            <a:br>
              <a:rPr lang="hr-BA" sz="1800" dirty="0"/>
            </a:br>
            <a:r>
              <a:rPr lang="en-US" sz="1800" dirty="0"/>
              <a:t/>
            </a:r>
            <a:br>
              <a:rPr lang="en-US" sz="1800" dirty="0"/>
            </a:br>
            <a:r>
              <a:rPr lang="x-none" sz="1800" dirty="0">
                <a:latin typeface="Times New Roman" panose="02020603050405020304" pitchFamily="18" charset="0"/>
                <a:ea typeface="Calibri" panose="020F0502020204030204" pitchFamily="34" charset="0"/>
                <a:cs typeface="Times New Roman" panose="02020603050405020304" pitchFamily="18" charset="0"/>
              </a:rPr>
              <a:t/>
            </a:r>
            <a:br>
              <a:rPr lang="x-none" sz="1800" dirty="0">
                <a:latin typeface="Times New Roman" panose="02020603050405020304" pitchFamily="18" charset="0"/>
                <a:ea typeface="Calibri" panose="020F0502020204030204" pitchFamily="34" charset="0"/>
                <a:cs typeface="Times New Roman" panose="02020603050405020304" pitchFamily="18" charset="0"/>
              </a:rPr>
            </a:br>
            <a:endParaRPr lang="en-US" sz="21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90648" y="181493"/>
            <a:ext cx="10202779" cy="1307486"/>
          </a:xfrm>
        </p:spPr>
        <p:txBody>
          <a:bodyPr>
            <a:normAutofit fontScale="92500"/>
          </a:bodyPr>
          <a:lstStyle/>
          <a:p>
            <a:r>
              <a:rPr lang="en-US" sz="2400" b="1" dirty="0">
                <a:solidFill>
                  <a:srgbClr val="FF0000"/>
                </a:solidFill>
              </a:rPr>
              <a:t> Database as subject to protection of copyright and related rights of database manufacturer in the context of information technology</a:t>
            </a:r>
            <a:r>
              <a:rPr lang="hr-BA" sz="2400" dirty="0">
                <a:solidFill>
                  <a:srgbClr val="FF0000"/>
                </a:solidFill>
              </a:rPr>
              <a:t/>
            </a:r>
            <a:br>
              <a:rPr lang="hr-BA" sz="2400" dirty="0">
                <a:solidFill>
                  <a:srgbClr val="FF0000"/>
                </a:solidFill>
              </a:rPr>
            </a:br>
            <a:endParaRPr lang="hr-BA" sz="2400"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a:p>
            <a:endParaRPr lang="ta-IN" sz="2400" b="1" dirty="0" smtClean="0">
              <a:solidFill>
                <a:srgbClr val="FF0000"/>
              </a:solidFill>
            </a:endParaRPr>
          </a:p>
          <a:p>
            <a:endParaRPr lang="ta-IN" sz="2400" b="1" dirty="0">
              <a:solidFill>
                <a:srgbClr val="FF0000"/>
              </a:solidFill>
            </a:endParaRPr>
          </a:p>
        </p:txBody>
      </p:sp>
    </p:spTree>
    <p:extLst>
      <p:ext uri="{BB962C8B-B14F-4D97-AF65-F5344CB8AC3E}">
        <p14:creationId xmlns:p14="http://schemas.microsoft.com/office/powerpoint/2010/main" val="4199288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912743" y="1458097"/>
            <a:ext cx="10202779" cy="4522573"/>
          </a:xfrm>
        </p:spPr>
        <p:txBody>
          <a:bodyPr>
            <a:normAutofit fontScale="90000"/>
          </a:bodyPr>
          <a:lstStyle/>
          <a:p>
            <a:pPr marL="0" marR="0" indent="45720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x-none" sz="2200" dirty="0">
                <a:latin typeface="Times New Roman" panose="02020603050405020304" pitchFamily="18" charset="0"/>
                <a:ea typeface="Calibri" panose="020F0502020204030204" pitchFamily="34" charset="0"/>
                <a:cs typeface="Times New Roman" panose="02020603050405020304" pitchFamily="18" charset="0"/>
              </a:rPr>
              <a:t/>
            </a:r>
            <a:br>
              <a:rPr lang="x-none" sz="2200" dirty="0">
                <a:latin typeface="Times New Roman" panose="02020603050405020304" pitchFamily="18" charset="0"/>
                <a:ea typeface="Calibri" panose="020F0502020204030204" pitchFamily="34" charset="0"/>
                <a:cs typeface="Times New Roman" panose="02020603050405020304" pitchFamily="18" charset="0"/>
              </a:rPr>
            </a:br>
            <a:r>
              <a:rPr lang="en-US" sz="2200" b="1" dirty="0">
                <a:latin typeface="Times New Roman" panose="02020603050405020304" pitchFamily="18" charset="0"/>
                <a:ea typeface="Calibri" panose="020F0502020204030204" pitchFamily="34" charset="0"/>
                <a:cs typeface="Times New Roman" panose="02020603050405020304" pitchFamily="18" charset="0"/>
              </a:rPr>
              <a:t/>
            </a:r>
            <a:br>
              <a:rPr lang="en-US" sz="2200" b="1" dirty="0">
                <a:latin typeface="Times New Roman" panose="02020603050405020304" pitchFamily="18" charset="0"/>
                <a:ea typeface="Calibri" panose="020F0502020204030204" pitchFamily="34" charset="0"/>
                <a:cs typeface="Times New Roman" panose="02020603050405020304" pitchFamily="18" charset="0"/>
              </a:rPr>
            </a:br>
            <a:r>
              <a:rPr lang="x-none" sz="2200" dirty="0">
                <a:latin typeface="Times New Roman" panose="02020603050405020304" pitchFamily="18" charset="0"/>
                <a:ea typeface="Calibri" panose="020F0502020204030204" pitchFamily="34" charset="0"/>
                <a:cs typeface="Times New Roman" panose="02020603050405020304" pitchFamily="18" charset="0"/>
              </a:rPr>
              <a:t/>
            </a:r>
            <a:br>
              <a:rPr lang="x-none" sz="2200" dirty="0">
                <a:latin typeface="Times New Roman" panose="02020603050405020304" pitchFamily="18" charset="0"/>
                <a:ea typeface="Calibri" panose="020F0502020204030204" pitchFamily="34" charset="0"/>
                <a:cs typeface="Times New Roman" panose="02020603050405020304" pitchFamily="18" charset="0"/>
              </a:rPr>
            </a:br>
            <a:r>
              <a:rPr lang="x-none" sz="2200" dirty="0">
                <a:latin typeface="Times New Roman" panose="02020603050405020304" pitchFamily="18" charset="0"/>
                <a:ea typeface="Calibri" panose="020F0502020204030204" pitchFamily="34" charset="0"/>
                <a:cs typeface="Times New Roman" panose="02020603050405020304" pitchFamily="18" charset="0"/>
              </a:rPr>
              <a:t/>
            </a:r>
            <a:br>
              <a:rPr lang="x-none" sz="2200" dirty="0">
                <a:latin typeface="Times New Roman" panose="02020603050405020304" pitchFamily="18" charset="0"/>
                <a:ea typeface="Calibri" panose="020F0502020204030204" pitchFamily="34" charset="0"/>
                <a:cs typeface="Times New Roman" panose="02020603050405020304" pitchFamily="18" charset="0"/>
              </a:rPr>
            </a:br>
            <a:r>
              <a:rPr lang="en-US" sz="2400" dirty="0"/>
              <a:t>1. How to determine which database is original, and which is not?</a:t>
            </a:r>
            <a:br>
              <a:rPr lang="en-US" sz="2400" dirty="0"/>
            </a:br>
            <a:r>
              <a:rPr lang="en-US" sz="2400" dirty="0"/>
              <a:t>2. Can an expert witness determine which database is original and which is not, or is it the case where he interferes with legal questions?</a:t>
            </a:r>
            <a:br>
              <a:rPr lang="en-US" sz="2400" dirty="0"/>
            </a:br>
            <a:r>
              <a:rPr lang="en-US" sz="2400" dirty="0"/>
              <a:t>3. Are database manufacturers by the rule the ones who commission it, having in mind that, according to law, database manufacturers are legal entities or natural persons who are taking initiative and assuming risk by investing their own funds?</a:t>
            </a:r>
            <a:br>
              <a:rPr lang="en-US" sz="2400" dirty="0"/>
            </a:br>
            <a:r>
              <a:rPr lang="en-US" sz="2400" dirty="0"/>
              <a:t>4. Can databases be at the same time protected by copyright and the right of the database manufacturer?</a:t>
            </a:r>
            <a:br>
              <a:rPr lang="en-US" sz="2400" dirty="0"/>
            </a:br>
            <a:r>
              <a:rPr lang="en-US" sz="2400" dirty="0"/>
              <a:t/>
            </a:r>
            <a:br>
              <a:rPr lang="en-US" sz="2400" dirty="0"/>
            </a:br>
            <a:endParaRPr lang="en-US" sz="22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27934" y="385331"/>
            <a:ext cx="10202779" cy="2783057"/>
          </a:xfrm>
        </p:spPr>
        <p:txBody>
          <a:bodyPr>
            <a:normAutofit/>
          </a:bodyPr>
          <a:lstStyle/>
          <a:p>
            <a:r>
              <a:rPr lang="en-US" sz="2400" dirty="0"/>
              <a:t> </a:t>
            </a:r>
          </a:p>
          <a:p>
            <a:r>
              <a:rPr lang="en-US" sz="2400" b="1" dirty="0" smtClean="0">
                <a:solidFill>
                  <a:srgbClr val="FF0000"/>
                </a:solidFill>
              </a:rPr>
              <a:t>Database as the subject of the protection of copyright and related rights in the context of information technology</a:t>
            </a:r>
            <a:endParaRPr lang="ta-IN" sz="2400" b="1" dirty="0" smtClean="0">
              <a:solidFill>
                <a:srgbClr val="FF0000"/>
              </a:solidFill>
            </a:endParaRPr>
          </a:p>
          <a:p>
            <a:r>
              <a:rPr lang="ta-IN" sz="2400" b="1" dirty="0" smtClean="0">
                <a:solidFill>
                  <a:srgbClr val="FF0000"/>
                </a:solidFill>
              </a:rPr>
              <a:t>Questions for discussion</a:t>
            </a:r>
            <a:endParaRPr lang="hr-BA" sz="2400" dirty="0">
              <a:solidFill>
                <a:srgbClr val="FF0000"/>
              </a:solidFill>
            </a:endParaRPr>
          </a:p>
        </p:txBody>
      </p:sp>
    </p:spTree>
    <p:extLst>
      <p:ext uri="{BB962C8B-B14F-4D97-AF65-F5344CB8AC3E}">
        <p14:creationId xmlns:p14="http://schemas.microsoft.com/office/powerpoint/2010/main" val="1121694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C5A762-7446-4596-93D4-0D9805ADDFD0}"/>
              </a:ext>
            </a:extLst>
          </p:cNvPr>
          <p:cNvSpPr>
            <a:spLocks noGrp="1"/>
          </p:cNvSpPr>
          <p:nvPr>
            <p:ph type="title"/>
          </p:nvPr>
        </p:nvSpPr>
        <p:spPr>
          <a:xfrm>
            <a:off x="1536047" y="870587"/>
            <a:ext cx="9906000" cy="1121842"/>
          </a:xfrm>
        </p:spPr>
        <p:txBody>
          <a:bodyPr>
            <a:normAutofit fontScale="90000"/>
          </a:bodyPr>
          <a:lstStyle/>
          <a:p>
            <a:pPr algn="ctr"/>
            <a:r>
              <a:rPr lang="ta-IN" sz="6600" dirty="0" smtClean="0">
                <a:solidFill>
                  <a:srgbClr val="FF0000"/>
                </a:solidFill>
              </a:rPr>
              <a:t>THANK YOU FOR YOUR ATTENTION</a:t>
            </a:r>
            <a:endParaRPr lang="en-US" sz="6600" dirty="0">
              <a:solidFill>
                <a:srgbClr val="FF0000"/>
              </a:solidFill>
            </a:endParaRPr>
          </a:p>
        </p:txBody>
      </p:sp>
      <p:sp>
        <p:nvSpPr>
          <p:cNvPr id="3" name="Text Placeholder 2">
            <a:extLst>
              <a:ext uri="{FF2B5EF4-FFF2-40B4-BE49-F238E27FC236}">
                <a16:creationId xmlns="" xmlns:a16="http://schemas.microsoft.com/office/drawing/2014/main" id="{2D99FC1F-8C4A-434E-AA6C-B684C38D06ED}"/>
              </a:ext>
            </a:extLst>
          </p:cNvPr>
          <p:cNvSpPr>
            <a:spLocks noGrp="1"/>
          </p:cNvSpPr>
          <p:nvPr>
            <p:ph type="body" idx="1"/>
          </p:nvPr>
        </p:nvSpPr>
        <p:spPr>
          <a:xfrm>
            <a:off x="1141411" y="2319688"/>
            <a:ext cx="9906000" cy="3946358"/>
          </a:xfrm>
        </p:spPr>
        <p:txBody>
          <a:bodyPr>
            <a:normAutofit fontScale="62500" lnSpcReduction="20000"/>
          </a:bodyPr>
          <a:lstStyle/>
          <a:p>
            <a:endParaRPr lang="x-none" dirty="0"/>
          </a:p>
          <a:p>
            <a:r>
              <a:rPr lang="x-none" sz="1800" dirty="0">
                <a:latin typeface="Times New Roman" panose="02020603050405020304" pitchFamily="18" charset="0"/>
                <a:ea typeface="Calibri" panose="020F0502020204030204" pitchFamily="34" charset="0"/>
                <a:cs typeface="Times New Roman" panose="02020603050405020304" pitchFamily="18" charset="0"/>
              </a:rPr>
              <a:t/>
            </a:r>
            <a:br>
              <a:rPr lang="x-none" sz="1800" dirty="0">
                <a:latin typeface="Times New Roman" panose="02020603050405020304" pitchFamily="18" charset="0"/>
                <a:ea typeface="Calibri" panose="020F0502020204030204" pitchFamily="34" charset="0"/>
                <a:cs typeface="Times New Roman" panose="02020603050405020304" pitchFamily="18" charset="0"/>
              </a:rPr>
            </a:br>
            <a:r>
              <a:rPr lang="en-US" b="1" dirty="0" err="1">
                <a:solidFill>
                  <a:srgbClr val="FF0000"/>
                </a:solidFill>
              </a:rPr>
              <a:t>Antonije</a:t>
            </a:r>
            <a:r>
              <a:rPr lang="en-US" b="1" dirty="0">
                <a:solidFill>
                  <a:srgbClr val="FF0000"/>
                </a:solidFill>
              </a:rPr>
              <a:t> </a:t>
            </a:r>
            <a:r>
              <a:rPr lang="en-US" b="1" dirty="0" err="1">
                <a:solidFill>
                  <a:srgbClr val="FF0000"/>
                </a:solidFill>
              </a:rPr>
              <a:t>Živković</a:t>
            </a:r>
            <a:r>
              <a:rPr lang="en-US" dirty="0"/>
              <a:t>, LAWYER, BAR EXAM PASSED, HEAD OF LEGAL DEPARTMENT, </a:t>
            </a:r>
            <a:r>
              <a:rPr lang="en-US" b="1" i="1" dirty="0"/>
              <a:t>LANACO Ltd.</a:t>
            </a:r>
            <a:r>
              <a:rPr lang="en-US" i="1" dirty="0"/>
              <a:t> information technology Company, </a:t>
            </a:r>
            <a:r>
              <a:rPr lang="en-US" i="1" dirty="0" err="1"/>
              <a:t>Banja</a:t>
            </a:r>
            <a:r>
              <a:rPr lang="en-US" i="1" dirty="0"/>
              <a:t> Luka</a:t>
            </a:r>
            <a:endParaRPr lang="hr-BA" dirty="0"/>
          </a:p>
          <a:p>
            <a:r>
              <a:rPr lang="en-US" dirty="0"/>
              <a:t>For additional questions, contact me at: </a:t>
            </a:r>
            <a:r>
              <a:rPr lang="en-US" dirty="0" err="1"/>
              <a:t>Antonije.zivkovic@Lanaco.com</a:t>
            </a:r>
            <a:endParaRPr lang="hr-BA" dirty="0"/>
          </a:p>
          <a:p>
            <a:r>
              <a:rPr lang="en-US" i="1" dirty="0"/>
              <a:t>https://</a:t>
            </a:r>
            <a:r>
              <a:rPr lang="en-US" i="1" dirty="0" err="1"/>
              <a:t>www.linkedin.com</a:t>
            </a:r>
            <a:r>
              <a:rPr lang="en-US" i="1" dirty="0"/>
              <a:t>/in/in/antonije-živković-9b6a89130/</a:t>
            </a:r>
            <a:r>
              <a:rPr lang="en-US" dirty="0"/>
              <a:t/>
            </a:r>
            <a:br>
              <a:rPr lang="en-US" dirty="0"/>
            </a:br>
            <a:r>
              <a:rPr lang="en-US" dirty="0"/>
              <a:t/>
            </a:r>
            <a:br>
              <a:rPr lang="en-US" dirty="0"/>
            </a:br>
            <a:r>
              <a:rPr lang="en-US" i="1" dirty="0"/>
              <a:t>https://</a:t>
            </a:r>
            <a:r>
              <a:rPr lang="en-US" i="1" dirty="0" err="1"/>
              <a:t>www.researchgate.net</a:t>
            </a:r>
            <a:r>
              <a:rPr lang="en-US" i="1" dirty="0"/>
              <a:t>/profile/</a:t>
            </a:r>
            <a:r>
              <a:rPr lang="en-US" i="1" dirty="0" err="1"/>
              <a:t>Antonije_Zivkovic</a:t>
            </a:r>
            <a:endParaRPr lang="hr-BA" dirty="0"/>
          </a:p>
          <a:p>
            <a:r>
              <a:rPr lang="en-US" dirty="0"/>
              <a:t> </a:t>
            </a:r>
            <a:endParaRPr lang="hr-BA" dirty="0"/>
          </a:p>
          <a:p>
            <a:endParaRPr lang="x-none" sz="1800" dirty="0">
              <a:latin typeface="Times New Roman" panose="02020603050405020304" pitchFamily="18" charset="0"/>
              <a:ea typeface="Calibri" panose="020F0502020204030204" pitchFamily="34" charset="0"/>
              <a:cs typeface="Times New Roman" panose="02020603050405020304" pitchFamily="18" charset="0"/>
            </a:endParaRPr>
          </a:p>
          <a:p>
            <a:r>
              <a:rPr lang="x-none" dirty="0">
                <a:latin typeface="Times New Roman" panose="02020603050405020304" pitchFamily="18" charset="0"/>
                <a:cs typeface="Times New Roman" panose="02020603050405020304" pitchFamily="18" charset="0"/>
              </a:rPr>
              <a:t>ZA DODATNA PITANJA e MAIL ADRESA: </a:t>
            </a:r>
            <a:r>
              <a:rPr lang="x-none" dirty="0">
                <a:solidFill>
                  <a:srgbClr val="FF0000"/>
                </a:solidFill>
                <a:latin typeface="Times New Roman" panose="02020603050405020304" pitchFamily="18" charset="0"/>
                <a:cs typeface="Times New Roman" panose="02020603050405020304" pitchFamily="18" charset="0"/>
              </a:rPr>
              <a:t>Antonije.zivkovic</a:t>
            </a:r>
            <a:r>
              <a:rPr lang="en-US" dirty="0">
                <a:solidFill>
                  <a:srgbClr val="FF0000"/>
                </a:solidFill>
                <a:latin typeface="Times New Roman" panose="02020603050405020304" pitchFamily="18" charset="0"/>
                <a:cs typeface="Times New Roman" panose="02020603050405020304" pitchFamily="18" charset="0"/>
              </a:rPr>
              <a:t>@Lanaco.com</a:t>
            </a:r>
            <a:endParaRPr lang="x-none" dirty="0">
              <a:solidFill>
                <a:srgbClr val="FF0000"/>
              </a:solidFill>
            </a:endParaRPr>
          </a:p>
          <a:p>
            <a:r>
              <a:rPr lang="en-US" sz="2400" i="1" dirty="0"/>
              <a:t>https://www.</a:t>
            </a:r>
            <a:r>
              <a:rPr lang="en-US" sz="2400" i="1" dirty="0">
                <a:solidFill>
                  <a:srgbClr val="FF0000"/>
                </a:solidFill>
              </a:rPr>
              <a:t>linkedin.</a:t>
            </a:r>
            <a:r>
              <a:rPr lang="en-US" sz="2400" i="1" dirty="0"/>
              <a:t>com/in/in/antonije-živković-9b6a89130/</a:t>
            </a:r>
            <a:r>
              <a:rPr lang="en-US" sz="2400" dirty="0"/>
              <a:t/>
            </a:r>
            <a:br>
              <a:rPr lang="en-US" sz="2400" dirty="0"/>
            </a:br>
            <a:r>
              <a:rPr lang="en-US" sz="2400" dirty="0"/>
              <a:t/>
            </a:r>
            <a:br>
              <a:rPr lang="en-US" sz="2400" dirty="0"/>
            </a:br>
            <a:r>
              <a:rPr lang="en-US" sz="2400" i="1" dirty="0"/>
              <a:t>https://www.</a:t>
            </a:r>
            <a:r>
              <a:rPr lang="en-US" sz="2400" i="1" dirty="0">
                <a:solidFill>
                  <a:srgbClr val="FF0000"/>
                </a:solidFill>
              </a:rPr>
              <a:t>researchgate</a:t>
            </a:r>
            <a:r>
              <a:rPr lang="en-US" sz="2400" i="1" dirty="0"/>
              <a:t>.net/profile/Antonije_Zivkovic</a:t>
            </a:r>
            <a:r>
              <a:rPr lang="en-US" dirty="0"/>
              <a:t/>
            </a:r>
            <a:br>
              <a:rPr lang="en-US" dirty="0"/>
            </a:br>
            <a:endParaRPr lang="en-US" dirty="0"/>
          </a:p>
        </p:txBody>
      </p:sp>
    </p:spTree>
    <p:extLst>
      <p:ext uri="{BB962C8B-B14F-4D97-AF65-F5344CB8AC3E}">
        <p14:creationId xmlns:p14="http://schemas.microsoft.com/office/powerpoint/2010/main" val="221789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628384" y="1427965"/>
            <a:ext cx="10346497" cy="5223355"/>
          </a:xfrm>
        </p:spPr>
        <p:txBody>
          <a:bodyPr>
            <a:normAutofit fontScale="90000"/>
          </a:bodyPr>
          <a:lstStyle/>
          <a:p>
            <a:r>
              <a:rPr lang="en-US" sz="1600" b="1" dirty="0"/>
              <a:t>From the introduction of copyright, </a:t>
            </a:r>
            <a:r>
              <a:rPr lang="en-US" sz="1600" dirty="0"/>
              <a:t>with the Gutenberg's invention of printing to Internet and digital technologies of our time, copyright has been adjusting to the dramatic progress of DIGITAL technologies.</a:t>
            </a:r>
            <a:r>
              <a:rPr lang="hr-BA" sz="1600" dirty="0"/>
              <a:t/>
            </a:r>
            <a:br>
              <a:rPr lang="hr-BA" sz="1600" dirty="0"/>
            </a:br>
            <a:r>
              <a:rPr lang="en-US" sz="1600" dirty="0"/>
              <a:t/>
            </a:r>
            <a:br>
              <a:rPr lang="en-US" sz="1600" dirty="0"/>
            </a:br>
            <a:r>
              <a:rPr lang="en-US" sz="1600" dirty="0"/>
              <a:t>Copyright is no more centered on an individual creator, but </a:t>
            </a:r>
            <a:r>
              <a:rPr lang="en-US" sz="1600" b="1" dirty="0"/>
              <a:t>copyright has become the industrial culture rights protecting investments.</a:t>
            </a:r>
            <a:r>
              <a:rPr lang="en-US" sz="1600" dirty="0"/>
              <a:t> Significant investment of money and creative work into the design of computer program, along with easiness and low cost of its copying has imposed the imperative of having a more efficient legal protection for GLOBAL software industry. </a:t>
            </a:r>
            <a:r>
              <a:rPr lang="hr-BA" sz="1600" dirty="0"/>
              <a:t/>
            </a:r>
            <a:br>
              <a:rPr lang="hr-BA" sz="1600" dirty="0"/>
            </a:br>
            <a:r>
              <a:rPr lang="en-US" sz="1600" b="1" dirty="0"/>
              <a:t> </a:t>
            </a:r>
            <a:r>
              <a:rPr lang="hr-BA" sz="1600" dirty="0"/>
              <a:t/>
            </a:r>
            <a:br>
              <a:rPr lang="hr-BA" sz="1600" dirty="0"/>
            </a:br>
            <a:r>
              <a:rPr lang="en-US" sz="1600" b="1" dirty="0"/>
              <a:t>Article 10, Paragraph 1 of the Agreement on Trade-related Aspects of Intellectual Property Right </a:t>
            </a:r>
            <a:r>
              <a:rPr lang="en-US" sz="1600" dirty="0"/>
              <a:t>(hereinafter: TRIPS) stipulates that </a:t>
            </a:r>
            <a:r>
              <a:rPr lang="en-US" sz="1600" i="1" dirty="0"/>
              <a:t>computer programs, whether in the source or in the object code, shall be protected as literary works under the Berne Convention (1971). </a:t>
            </a:r>
            <a:r>
              <a:rPr lang="en-US" sz="1600" dirty="0"/>
              <a:t/>
            </a:r>
            <a:br>
              <a:rPr lang="en-US" sz="1600" dirty="0"/>
            </a:br>
            <a:r>
              <a:rPr lang="en-US" sz="1600" dirty="0"/>
              <a:t/>
            </a:r>
            <a:br>
              <a:rPr lang="en-US" sz="1600" dirty="0"/>
            </a:br>
            <a:r>
              <a:rPr lang="en-US" sz="1600" dirty="0"/>
              <a:t>The term</a:t>
            </a:r>
            <a:r>
              <a:rPr lang="en-US" sz="1600" b="1" dirty="0"/>
              <a:t> source code </a:t>
            </a:r>
            <a:r>
              <a:rPr lang="en-US" sz="1600" dirty="0"/>
              <a:t>implies the computer program expressed in one of the program languages, while the term </a:t>
            </a:r>
            <a:r>
              <a:rPr lang="en-US" sz="1600" b="1" dirty="0"/>
              <a:t>target code </a:t>
            </a:r>
            <a:r>
              <a:rPr lang="en-US" sz="1600" dirty="0"/>
              <a:t>relates to the computer program transformed into digital machine copy, which can be understood and executed by computer.</a:t>
            </a:r>
            <a:r>
              <a:rPr lang="hr-BA" sz="1600" dirty="0"/>
              <a:t/>
            </a:r>
            <a:br>
              <a:rPr lang="hr-BA" sz="1600" dirty="0"/>
            </a:br>
            <a:r>
              <a:rPr lang="en-US" sz="1600" dirty="0"/>
              <a:t/>
            </a:r>
            <a:br>
              <a:rPr lang="en-US" sz="1600" dirty="0"/>
            </a:br>
            <a:r>
              <a:rPr lang="en-US" sz="1600" b="1" dirty="0"/>
              <a:t>Article 4 of WIPO Contract on Copyright of the World Intellectual Property Right </a:t>
            </a:r>
            <a:r>
              <a:rPr lang="en-US" sz="1600" dirty="0"/>
              <a:t>adopted in Geneva in 1996, stipulates that computer programs shall be protected like literary works as it is stipulated in Article 2 of the Berne Convention, and that this protection shall be applied on computer programs, irrespective of the way or form of their expression.</a:t>
            </a:r>
            <a:r>
              <a:rPr lang="hr-BA" sz="1600" dirty="0"/>
              <a:t/>
            </a:r>
            <a:br>
              <a:rPr lang="hr-BA" sz="1600" dirty="0"/>
            </a:br>
            <a:r>
              <a:rPr lang="en-US" sz="1500" dirty="0">
                <a:latin typeface="Times New Roman" panose="02020603050405020304" pitchFamily="18" charset="0"/>
                <a:ea typeface="Calibri" panose="020F0502020204030204" pitchFamily="34" charset="0"/>
                <a:cs typeface="Times New Roman" panose="02020603050405020304" pitchFamily="18" charset="0"/>
              </a:rPr>
              <a:t/>
            </a:r>
            <a:br>
              <a:rPr lang="en-US" sz="1500" dirty="0">
                <a:latin typeface="Times New Roman" panose="02020603050405020304" pitchFamily="18" charset="0"/>
                <a:ea typeface="Calibri" panose="020F0502020204030204" pitchFamily="34" charset="0"/>
                <a:cs typeface="Times New Roman" panose="02020603050405020304" pitchFamily="18" charset="0"/>
              </a:rPr>
            </a:br>
            <a:r>
              <a:rPr lang="en-US" sz="1600" dirty="0"/>
              <a:t/>
            </a:r>
            <a:br>
              <a:rPr lang="en-US" sz="1600" dirty="0"/>
            </a:br>
            <a:r>
              <a:rPr lang="x-none" sz="1500" dirty="0">
                <a:latin typeface="Times New Roman" panose="02020603050405020304" pitchFamily="18" charset="0"/>
                <a:ea typeface="Calibri" panose="020F0502020204030204" pitchFamily="34" charset="0"/>
                <a:cs typeface="Times New Roman" panose="02020603050405020304" pitchFamily="18" charset="0"/>
              </a:rPr>
              <a:t/>
            </a:r>
            <a:br>
              <a:rPr lang="x-none" sz="1500" dirty="0">
                <a:latin typeface="Times New Roman" panose="02020603050405020304" pitchFamily="18" charset="0"/>
                <a:ea typeface="Calibri" panose="020F0502020204030204" pitchFamily="34" charset="0"/>
                <a:cs typeface="Times New Roman" panose="02020603050405020304" pitchFamily="18" charset="0"/>
              </a:rPr>
            </a:br>
            <a:r>
              <a:rPr lang="x-none" sz="1500" dirty="0">
                <a:latin typeface="Times New Roman" panose="02020603050405020304" pitchFamily="18" charset="0"/>
                <a:ea typeface="Calibri" panose="020F0502020204030204" pitchFamily="34" charset="0"/>
                <a:cs typeface="Times New Roman" panose="02020603050405020304" pitchFamily="18" charset="0"/>
              </a:rPr>
              <a:t/>
            </a:r>
            <a:br>
              <a:rPr lang="x-none" sz="1500" dirty="0">
                <a:latin typeface="Times New Roman" panose="02020603050405020304" pitchFamily="18" charset="0"/>
                <a:ea typeface="Calibri" panose="020F0502020204030204" pitchFamily="34" charset="0"/>
                <a:cs typeface="Times New Roman" panose="02020603050405020304" pitchFamily="18" charset="0"/>
              </a:rPr>
            </a:br>
            <a:r>
              <a:rPr lang="bs-Latn-BA" sz="18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376413" y="134452"/>
            <a:ext cx="10385658" cy="1518984"/>
          </a:xfrm>
        </p:spPr>
        <p:txBody>
          <a:bodyPr>
            <a:normAutofit/>
          </a:bodyPr>
          <a:lstStyle/>
          <a:p>
            <a:pPr algn="ctr"/>
            <a:r>
              <a:rPr lang="en-US" sz="2400" b="1" i="1" dirty="0" smtClean="0">
                <a:solidFill>
                  <a:srgbClr val="FF0000"/>
                </a:solidFill>
                <a:latin typeface="Times New Roman" panose="02020603050405020304" pitchFamily="18" charset="0"/>
                <a:cs typeface="Times New Roman" panose="02020603050405020304" pitchFamily="18" charset="0"/>
              </a:rPr>
              <a:t>C</a:t>
            </a:r>
            <a:r>
              <a:rPr lang="ta-IN" sz="2400" b="1" i="1" dirty="0" smtClean="0">
                <a:solidFill>
                  <a:srgbClr val="FF0000"/>
                </a:solidFill>
                <a:latin typeface="Times New Roman" panose="02020603050405020304" pitchFamily="18" charset="0"/>
                <a:cs typeface="Times New Roman" panose="02020603050405020304" pitchFamily="18" charset="0"/>
              </a:rPr>
              <a:t>opyright development in response to the expansion of transformative and digital information and communication technologies</a:t>
            </a:r>
            <a:endParaRPr lang="en-US" sz="2400" b="1" i="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87746" y="48607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1199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925032" y="564474"/>
            <a:ext cx="10783127" cy="5572248"/>
          </a:xfrm>
        </p:spPr>
        <p:txBody>
          <a:bodyPr>
            <a:noAutofit/>
          </a:bodyPr>
          <a:lstStyle/>
          <a:p>
            <a:pPr algn="just">
              <a:spcBef>
                <a:spcPts val="0"/>
              </a:spcBef>
            </a:pPr>
            <a:r>
              <a:rPr lang="en-US" sz="1600" dirty="0"/>
              <a:t>The aforementioned rules were incorporated into the </a:t>
            </a:r>
            <a:r>
              <a:rPr lang="en-US" sz="1600" b="1" dirty="0"/>
              <a:t>Law on Copyright and Related Rights of BiH </a:t>
            </a:r>
            <a:r>
              <a:rPr lang="en-US" sz="1600" dirty="0"/>
              <a:t>(„Official Gazette of BiH“, No. 63/2010 – hereinafter: ZASP BIH) in Article 2 Paragraph 2. Point a) stipulating that: “the following shall be considered as author's works: a)  written works (books, brochures, literary texts, articles and other writings and computer programs); while Article 102, paragraph 1 of the ZASP BIH reads: “A computer program, within the meaning of this Law, shall be the program in any form, including preparatory material for the creation thereof</a:t>
            </a:r>
            <a:r>
              <a:rPr lang="en-US" sz="1600" i="1" dirty="0"/>
              <a:t>. </a:t>
            </a:r>
            <a:r>
              <a:rPr lang="en-US" sz="1600" dirty="0"/>
              <a:t>Article 4, Paragraph 1 of the BiH Law stipulates that: </a:t>
            </a:r>
            <a:r>
              <a:rPr lang="en-US" sz="1600" i="1" dirty="0"/>
              <a:t>„</a:t>
            </a:r>
            <a:r>
              <a:rPr lang="en-US" sz="1600" dirty="0"/>
              <a:t>A work of authorship (hereinafter referred to as the «work») shall be an individual intellectual creation in the domain of literature, science and art, regardless of the kind, mode and form of expression, unless otherwise provided for in this Law</a:t>
            </a:r>
            <a:r>
              <a:rPr lang="en-US" sz="1600" i="1" dirty="0"/>
              <a:t>.“ </a:t>
            </a:r>
            <a:r>
              <a:rPr lang="en-US" sz="1600" dirty="0"/>
              <a:t/>
            </a:r>
            <a:br>
              <a:rPr lang="en-US" sz="1600" dirty="0"/>
            </a:br>
            <a:r>
              <a:rPr lang="en-US" sz="1600" i="1" dirty="0"/>
              <a:t>Computer programs are protected as  written works if they represent the author’s own intellectual creation in the meaning of Article 102, Paragraph 3 of the BiH Law. The work is the computer program in its original, object and executable code. Computer program is „a series of instructions that, when fixed on a material device that is machine-readable, able to act on the machine for data processing so that it expresses, performs or achieves some function, task or result.“ </a:t>
            </a:r>
            <a:br>
              <a:rPr lang="en-US" sz="1600" i="1" dirty="0"/>
            </a:br>
            <a:r>
              <a:rPr lang="en-US" sz="1600" i="1" dirty="0"/>
              <a:t>Authorship of a computer program does not depend on the type of material form, the only condition being that it represents its author's own intellectual creation.</a:t>
            </a:r>
            <a:r>
              <a:rPr lang="hr-BA" sz="1600" dirty="0"/>
              <a:t/>
            </a:r>
            <a:br>
              <a:rPr lang="hr-BA" sz="1600" dirty="0"/>
            </a:b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600" i="1"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600" i="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65812"/>
            <a:ext cx="10202779" cy="1078885"/>
          </a:xfrm>
        </p:spPr>
        <p:txBody>
          <a:bodyPr>
            <a:normAutofit/>
          </a:bodyPr>
          <a:lstStyle/>
          <a:p>
            <a:r>
              <a:rPr lang="en-US" sz="2400" b="1" dirty="0" smtClean="0">
                <a:solidFill>
                  <a:srgbClr val="FF0000"/>
                </a:solidFill>
              </a:rPr>
              <a:t>COPYRIGHT </a:t>
            </a:r>
            <a:r>
              <a:rPr lang="en-US" sz="2400" b="1" dirty="0">
                <a:solidFill>
                  <a:srgbClr val="FF0000"/>
                </a:solidFill>
              </a:rPr>
              <a:t>LEGAL </a:t>
            </a:r>
            <a:r>
              <a:rPr lang="en-US" sz="2400" b="1" dirty="0" smtClean="0">
                <a:solidFill>
                  <a:srgbClr val="FF0000"/>
                </a:solidFill>
              </a:rPr>
              <a:t>PROTECTION </a:t>
            </a:r>
            <a:r>
              <a:rPr lang="en-US" sz="2400" b="1" dirty="0">
                <a:solidFill>
                  <a:srgbClr val="FF0000"/>
                </a:solidFill>
              </a:rPr>
              <a:t>OF COMPUTER PROGRAM </a:t>
            </a:r>
            <a:endParaRPr lang="en-US" sz="2400" dirty="0">
              <a:solidFill>
                <a:srgbClr val="FF0000"/>
              </a:solidFill>
            </a:endParaRPr>
          </a:p>
          <a:p>
            <a:endParaRPr lang="hr-BA" sz="2400" dirty="0">
              <a:solidFill>
                <a:srgbClr val="FF0000"/>
              </a:solidFill>
            </a:endParaRPr>
          </a:p>
        </p:txBody>
      </p:sp>
    </p:spTree>
    <p:extLst>
      <p:ext uri="{BB962C8B-B14F-4D97-AF65-F5344CB8AC3E}">
        <p14:creationId xmlns:p14="http://schemas.microsoft.com/office/powerpoint/2010/main" val="222735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188270" y="733416"/>
            <a:ext cx="10748180" cy="5732586"/>
          </a:xfrm>
        </p:spPr>
        <p:txBody>
          <a:bodyPr>
            <a:noAutofit/>
          </a:bodyPr>
          <a:lstStyle/>
          <a:p>
            <a:r>
              <a:rPr lang="en-US" sz="1400" i="1" dirty="0"/>
              <a:t>In a nutshell, </a:t>
            </a:r>
            <a:r>
              <a:rPr lang="en-US" sz="1400" b="1" i="1" dirty="0"/>
              <a:t>computer program can be defined as </a:t>
            </a:r>
            <a:r>
              <a:rPr lang="en-US" sz="1400" i="1" dirty="0"/>
              <a:t>„the set of instructions for computer“.</a:t>
            </a:r>
            <a:br>
              <a:rPr lang="en-US" sz="1400" i="1" dirty="0"/>
            </a:br>
            <a:r>
              <a:rPr lang="en-US" sz="1400" i="1" dirty="0"/>
              <a:t> </a:t>
            </a:r>
            <a:br>
              <a:rPr lang="en-US" sz="1400" i="1" dirty="0"/>
            </a:br>
            <a:r>
              <a:rPr lang="en-US" sz="1400" b="1" i="1" dirty="0"/>
              <a:t>The function of computer program </a:t>
            </a:r>
            <a:r>
              <a:rPr lang="en-US" sz="1400" i="1" dirty="0"/>
              <a:t>is to initiate the machine, which brings it closely to the nature of invention in the patent legislation, whereby, in itself, it is not technical in nature. Copyright limits the protection only to the expression in the program in object or source codes, which means that it does not include the very heart of the program – algorithm, i.e. organizational-logical-mathematical rules applied to formalize the program so that the computer can work.</a:t>
            </a:r>
            <a:r>
              <a:rPr lang="hr-BA" sz="1400" dirty="0"/>
              <a:t/>
            </a:r>
            <a:br>
              <a:rPr lang="hr-BA" sz="1400" dirty="0"/>
            </a:br>
            <a:r>
              <a:rPr lang="en-US" sz="1400" i="1" dirty="0"/>
              <a:t/>
            </a:r>
            <a:br>
              <a:rPr lang="en-US" sz="1400" i="1" dirty="0"/>
            </a:br>
            <a:r>
              <a:rPr lang="en-US" sz="1400" i="1" dirty="0"/>
              <a:t>Rules that are valid for written literary works are applied on</a:t>
            </a:r>
            <a:r>
              <a:rPr lang="en-US" sz="1400" b="1" i="1" dirty="0"/>
              <a:t> computer program, </a:t>
            </a:r>
            <a:r>
              <a:rPr lang="en-US" sz="1400" i="1" dirty="0"/>
              <a:t>which implies the conclusion that protection includes not only the series of signs by which the program is coded, but also their meaning. Thus, the scope of protection is extended to the </a:t>
            </a:r>
            <a:r>
              <a:rPr lang="en-US" sz="1400" b="1" i="1" dirty="0"/>
              <a:t>functional elements of the program</a:t>
            </a:r>
            <a:r>
              <a:rPr lang="en-US" sz="1400" i="1" dirty="0"/>
              <a:t>, i</a:t>
            </a:r>
            <a:r>
              <a:rPr lang="en-US" sz="1400" dirty="0"/>
              <a:t>.e.</a:t>
            </a:r>
            <a:r>
              <a:rPr lang="en-US" sz="1400" b="1" dirty="0"/>
              <a:t> </a:t>
            </a:r>
            <a:r>
              <a:rPr lang="en-US" sz="1400" dirty="0"/>
              <a:t>the way in which an algorithm is concretized, but not on the algorithm itself.</a:t>
            </a:r>
            <a:r>
              <a:rPr lang="hr-BA" sz="1400" dirty="0"/>
              <a:t/>
            </a:r>
            <a:br>
              <a:rPr lang="hr-BA" sz="1400" dirty="0"/>
            </a:br>
            <a:r>
              <a:rPr lang="en-US" sz="1400" i="1" dirty="0"/>
              <a:t/>
            </a:r>
            <a:br>
              <a:rPr lang="en-US" sz="1400" i="1" dirty="0"/>
            </a:br>
            <a:r>
              <a:rPr lang="en-US" sz="1400" i="1" dirty="0"/>
              <a:t>In practice copyright is proven to be most efficient in the protection from manufacturing and distribution of the copies of program, but </a:t>
            </a:r>
            <a:r>
              <a:rPr lang="en-US" sz="1400" b="1" i="1" dirty="0"/>
              <a:t>copyright protection has proven inadequate in the cases of program processing, i.e. the creative imitation of program where there are identical, similar or different elements, because the principle questions of the scope of protection of computer programs have not been resolved yet. </a:t>
            </a:r>
            <a:r>
              <a:rPr lang="en-US" sz="1400" i="1" dirty="0"/>
              <a:t>What represents </a:t>
            </a:r>
            <a:r>
              <a:rPr lang="en-US" sz="1400" b="1" i="1" dirty="0"/>
              <a:t>an idea, i.e. the process or method of work of a computer program</a:t>
            </a:r>
            <a:r>
              <a:rPr lang="en-US" sz="1400" i="1" dirty="0"/>
              <a:t> is especially disputable and unclear</a:t>
            </a:r>
            <a:r>
              <a:rPr lang="en-US" sz="1400" b="1" i="1" dirty="0"/>
              <a:t>.</a:t>
            </a:r>
            <a:r>
              <a:rPr lang="hr-BA" sz="1400" dirty="0"/>
              <a:t/>
            </a:r>
            <a:br>
              <a:rPr lang="hr-BA" sz="1400" dirty="0"/>
            </a:br>
            <a:r>
              <a:rPr lang="en-US" sz="1400" i="1" dirty="0"/>
              <a:t/>
            </a:r>
            <a:br>
              <a:rPr lang="en-US" sz="1400" i="1" dirty="0"/>
            </a:br>
            <a:r>
              <a:rPr lang="en-US" sz="1400" b="1" i="1" dirty="0"/>
              <a:t>This is the reason why in the U.S. there is the patent protection of computer programs </a:t>
            </a:r>
            <a:r>
              <a:rPr lang="en-US" sz="1400" i="1" dirty="0"/>
              <a:t>that focuses on </a:t>
            </a:r>
            <a:r>
              <a:rPr lang="en-US" sz="1400" b="1" i="1" dirty="0"/>
              <a:t>algorithm</a:t>
            </a:r>
            <a:r>
              <a:rPr lang="en-US" sz="1400" i="1" dirty="0"/>
              <a:t> as the key element in the creation of a computer program that provides protection from </a:t>
            </a:r>
            <a:r>
              <a:rPr lang="en-US" sz="1400" b="1" i="1" dirty="0"/>
              <a:t>imitations</a:t>
            </a:r>
            <a:r>
              <a:rPr lang="en-US" sz="1400" i="1" dirty="0"/>
              <a:t> that only change the external expression of a program, i.e. its presentation on the screen or on monitor, of the computer itself. Traditional paradigm of copyright as an emanation of the person of its author which found its expression in an original </a:t>
            </a:r>
            <a:r>
              <a:rPr lang="en-US" sz="1400" i="1" dirty="0" smtClean="0"/>
              <a:t>intellectual </a:t>
            </a:r>
            <a:r>
              <a:rPr lang="en-US" sz="1400" i="1" dirty="0"/>
              <a:t>creation is questioned because the technique of programming includes more and more the use of program tools (special program processors, modules prepared in advance), while several hundreds programmers can be engaged in the development of  computer program, which all reduces </a:t>
            </a:r>
            <a:r>
              <a:rPr lang="en-US" sz="1400" b="1" i="1" dirty="0"/>
              <a:t>the possibility of computer program originality.</a:t>
            </a:r>
            <a:r>
              <a:rPr lang="hr-BA" sz="1400" dirty="0"/>
              <a:t/>
            </a:r>
            <a:br>
              <a:rPr lang="hr-BA" sz="1400" dirty="0"/>
            </a:br>
            <a:r>
              <a:rPr lang="en-US" sz="1400" b="1" i="1" dirty="0"/>
              <a:t> </a:t>
            </a:r>
            <a:r>
              <a:rPr lang="hr-BA" sz="1400" dirty="0"/>
              <a:t/>
            </a:r>
            <a:br>
              <a:rPr lang="hr-BA" sz="1400" dirty="0"/>
            </a:b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
            </a:r>
            <a:br>
              <a:rPr lang="en-US" sz="1400" i="1"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i="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3"/>
            <a:ext cx="10202779" cy="1078885"/>
          </a:xfrm>
        </p:spPr>
        <p:txBody>
          <a:bodyPr>
            <a:normAutofit/>
          </a:bodyPr>
          <a:lstStyle/>
          <a:p>
            <a:r>
              <a:rPr lang="en-US" sz="2400" b="1" dirty="0">
                <a:solidFill>
                  <a:srgbClr val="FF0000"/>
                </a:solidFill>
              </a:rPr>
              <a:t>DOES LEGISLATION NEED TO EXPAND PROTECTION OF COMPUTER PROGRAM TO THE PATENT-RELATED LEGISLATION?</a:t>
            </a:r>
            <a:endParaRPr lang="hr-BA" sz="2400" dirty="0">
              <a:solidFill>
                <a:srgbClr val="FF0000"/>
              </a:solidFill>
            </a:endParaRPr>
          </a:p>
        </p:txBody>
      </p:sp>
    </p:spTree>
    <p:extLst>
      <p:ext uri="{BB962C8B-B14F-4D97-AF65-F5344CB8AC3E}">
        <p14:creationId xmlns:p14="http://schemas.microsoft.com/office/powerpoint/2010/main" val="109818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376412" y="553915"/>
            <a:ext cx="10748180" cy="5838093"/>
          </a:xfrm>
        </p:spPr>
        <p:txBody>
          <a:bodyPr>
            <a:noAutofit/>
          </a:bodyPr>
          <a:lstStyle/>
          <a:p>
            <a:r>
              <a:rPr lang="ta-IN" sz="1600" i="1" dirty="0" smtClean="0"/>
              <a:t/>
            </a:r>
            <a:br>
              <a:rPr lang="ta-IN" sz="1600" i="1" dirty="0" smtClean="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ta-IN" sz="1600" i="1" dirty="0" smtClean="0"/>
              <a:t/>
            </a:r>
            <a:br>
              <a:rPr lang="ta-IN" sz="1600" i="1" dirty="0" smtClean="0"/>
            </a:br>
            <a:r>
              <a:rPr lang="ta-IN" sz="1600" i="1" dirty="0"/>
              <a:t/>
            </a:r>
            <a:br>
              <a:rPr lang="ta-IN" sz="1600" i="1" dirty="0"/>
            </a:br>
            <a:r>
              <a:rPr lang="ta-IN" sz="1600" i="1" dirty="0" smtClean="0"/>
              <a:t/>
            </a:r>
            <a:br>
              <a:rPr lang="ta-IN" sz="1600" i="1" dirty="0" smtClean="0"/>
            </a:br>
            <a:r>
              <a:rPr lang="en-US" sz="1600" i="1" dirty="0" smtClean="0"/>
              <a:t>There </a:t>
            </a:r>
            <a:r>
              <a:rPr lang="en-US" sz="1600" i="1" dirty="0"/>
              <a:t>is a view in literature that the software related invention must be protected as the patent. </a:t>
            </a:r>
            <a:r>
              <a:rPr lang="hr-BA" sz="1600" dirty="0"/>
              <a:t/>
            </a:r>
            <a:br>
              <a:rPr lang="hr-BA" sz="1600" dirty="0"/>
            </a:br>
            <a:r>
              <a:rPr lang="en-US" sz="1600" i="1" dirty="0"/>
              <a:t> </a:t>
            </a:r>
            <a:r>
              <a:rPr lang="hr-BA" sz="1600" dirty="0"/>
              <a:t/>
            </a:r>
            <a:br>
              <a:rPr lang="hr-BA" sz="1600" dirty="0"/>
            </a:br>
            <a:r>
              <a:rPr lang="en-US" sz="1600" i="1" dirty="0"/>
              <a:t>It needs to be emphasized that in the European Union's regulations, i.e. in Article 52, Paragraph 2 of the </a:t>
            </a:r>
            <a:r>
              <a:rPr lang="en-US" sz="1600" b="1" i="1" dirty="0"/>
              <a:t>European Patent Convention, </a:t>
            </a:r>
            <a:r>
              <a:rPr lang="en-US" sz="1600" i="1" dirty="0"/>
              <a:t>it is expressly envisaged that, inter alia, plans, rules and procedures for performing intellectual activities, for playing games or performing tasks, as well as </a:t>
            </a:r>
            <a:r>
              <a:rPr lang="en-US" sz="1600" b="1" i="1" dirty="0"/>
              <a:t>computer programs are not considered inventions in the meaning of the patent law,</a:t>
            </a:r>
            <a:r>
              <a:rPr lang="en-US" sz="1600" i="1" dirty="0"/>
              <a:t> while Paragraph 3 of the same Article stipulates that it is related only to those cases where patent protection is required for the computer program as such. This provision is based on the opinion that </a:t>
            </a:r>
            <a:r>
              <a:rPr lang="en-US" sz="1600" b="1" i="1" dirty="0"/>
              <a:t>computer programs do not have technical nature</a:t>
            </a:r>
            <a:r>
              <a:rPr lang="en-US" sz="1600" i="1" dirty="0"/>
              <a:t> and that, as such, they are not patentable. The view that the patentability of computer programs depends on the fact that an invention related to computer program, i.e. software, is technical in nature stems from this opinion. </a:t>
            </a:r>
            <a:br>
              <a:rPr lang="en-US" sz="1600" i="1" dirty="0"/>
            </a:br>
            <a:r>
              <a:rPr lang="en-US" sz="1600" i="1" dirty="0"/>
              <a:t/>
            </a:r>
            <a:br>
              <a:rPr lang="en-US" sz="1600" i="1" dirty="0"/>
            </a:br>
            <a:r>
              <a:rPr lang="en-US" sz="1600" i="1" dirty="0"/>
              <a:t>This is clearly defined by the European Patent Office (EPO) in its document „EPO’s Methodology of Examination“ where, inter alia, it is stated that a computer program as such, or as a copy, can be protected independently from its content and that the situation is the same when a computer program is installed on the computer. On the other hand, it is considered that an invention that characterizes the program and represents technical process (e.g. the manufacturing process that expands the computer working memory) makes a technical contribution and is therefore patentable. </a:t>
            </a:r>
            <a:br>
              <a:rPr lang="en-US" sz="1600" i="1" dirty="0"/>
            </a:br>
            <a:r>
              <a:rPr lang="en-US" sz="1600" i="1" dirty="0"/>
              <a:t>Finally, the fact that the number of European patents issued for to software-related inventions has been growing in recent years. Thus, EPO has adopted the U.S. practice for patents and trademarks.</a:t>
            </a:r>
            <a:r>
              <a:rPr lang="hr-BA" sz="1600" dirty="0"/>
              <a:t/>
            </a:r>
            <a:br>
              <a:rPr lang="hr-BA" sz="1600" dirty="0"/>
            </a:br>
            <a:r>
              <a:rPr lang="en-US" sz="1600" i="1" dirty="0"/>
              <a:t> </a:t>
            </a:r>
            <a:r>
              <a:rPr lang="hr-BA" sz="1600" dirty="0"/>
              <a:t/>
            </a:r>
            <a:br>
              <a:rPr lang="hr-BA" sz="1600" dirty="0"/>
            </a:br>
            <a:r>
              <a:rPr lang="en-US" sz="1600" i="1" dirty="0"/>
              <a:t> </a:t>
            </a:r>
            <a:r>
              <a:rPr lang="hr-BA" sz="1600" dirty="0"/>
              <a:t/>
            </a:r>
            <a:br>
              <a:rPr lang="hr-BA" sz="1600" dirty="0"/>
            </a:br>
            <a:r>
              <a:rPr lang="en-US" sz="1600" i="1" dirty="0"/>
              <a:t> </a:t>
            </a:r>
            <a:r>
              <a:rPr lang="hr-BA" sz="1600" dirty="0"/>
              <a:t/>
            </a:r>
            <a:br>
              <a:rPr lang="hr-BA" sz="1600" dirty="0"/>
            </a:br>
            <a:r>
              <a:rPr lang="en-US" sz="1500" i="1" dirty="0" smtClean="0">
                <a:latin typeface="Times New Roman" panose="02020603050405020304" pitchFamily="18" charset="0"/>
                <a:cs typeface="Times New Roman" panose="02020603050405020304" pitchFamily="18" charset="0"/>
              </a:rPr>
              <a:t>. </a:t>
            </a:r>
            <a:r>
              <a:rPr lang="sr-Latn-BA" sz="1500" i="1" dirty="0">
                <a:latin typeface="Times New Roman" panose="02020603050405020304" pitchFamily="18" charset="0"/>
                <a:cs typeface="Times New Roman" panose="02020603050405020304" pitchFamily="18" charset="0"/>
              </a:rPr>
              <a:t/>
            </a:r>
            <a:br>
              <a:rPr lang="sr-Latn-BA" sz="1500" i="1" dirty="0">
                <a:latin typeface="Times New Roman" panose="02020603050405020304" pitchFamily="18" charset="0"/>
                <a:cs typeface="Times New Roman" panose="02020603050405020304" pitchFamily="18" charset="0"/>
              </a:rPr>
            </a:br>
            <a:endParaRPr lang="en-US" sz="1400" i="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36494" y="0"/>
            <a:ext cx="10209897" cy="987834"/>
          </a:xfrm>
        </p:spPr>
        <p:txBody>
          <a:bodyPr>
            <a:normAutofit/>
          </a:bodyPr>
          <a:lstStyle/>
          <a:p>
            <a:r>
              <a:rPr lang="en-US" sz="2400" b="1" dirty="0">
                <a:solidFill>
                  <a:srgbClr val="FF0000"/>
                </a:solidFill>
              </a:rPr>
              <a:t>DOES LEGISLATION NEED TO EXPAND PROTECTION OF COMPUTER PROGRAM TO THE PATENT-RELATED LEGISLATION?</a:t>
            </a:r>
            <a:endParaRPr lang="hr-BA" sz="2400" dirty="0">
              <a:solidFill>
                <a:srgbClr val="FF0000"/>
              </a:solidFill>
            </a:endParaRPr>
          </a:p>
        </p:txBody>
      </p:sp>
    </p:spTree>
    <p:extLst>
      <p:ext uri="{BB962C8B-B14F-4D97-AF65-F5344CB8AC3E}">
        <p14:creationId xmlns:p14="http://schemas.microsoft.com/office/powerpoint/2010/main" val="4728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376412" y="1434164"/>
            <a:ext cx="10202779" cy="5289384"/>
          </a:xfrm>
        </p:spPr>
        <p:txBody>
          <a:bodyPr>
            <a:normAutofit fontScale="90000"/>
          </a:bodyPr>
          <a:lstStyle/>
          <a:p>
            <a:r>
              <a:rPr lang="en-US" sz="2000" dirty="0"/>
              <a:t>In the era of information and transformation technologies, where digital transformation is very much present in all social processes, there is a focus on PLATFORMS - i.e. the ready-made „package“ solution in the banking sector, telecommunications, companies, electrical distribution companies, and other sectors and they are called </a:t>
            </a:r>
            <a:r>
              <a:rPr lang="en-US" sz="2000" b="1" i="1" u="sng" dirty="0"/>
              <a:t>Information systems</a:t>
            </a:r>
            <a:r>
              <a:rPr lang="en-US" sz="2000" dirty="0"/>
              <a:t>. Information systems represent a wider concept than software and they consist of database model and the applicative software (i.e. computer program + program description, or else accompanying technical documentation), which runs the aforementioned database.</a:t>
            </a:r>
            <a:r>
              <a:rPr lang="hr-BA" sz="2000" dirty="0"/>
              <a:t/>
            </a:r>
            <a:br>
              <a:rPr lang="hr-BA" sz="2000" dirty="0"/>
            </a:br>
            <a:r>
              <a:rPr lang="en-US" sz="2000" dirty="0"/>
              <a:t/>
            </a:r>
            <a:br>
              <a:rPr lang="en-US" sz="2000" dirty="0"/>
            </a:br>
            <a:r>
              <a:rPr lang="en-US" sz="2000" dirty="0"/>
              <a:t> The term </a:t>
            </a:r>
            <a:r>
              <a:rPr lang="en-US" sz="2000" b="1" dirty="0"/>
              <a:t>„computer program</a:t>
            </a:r>
            <a:r>
              <a:rPr lang="en-US" sz="2000" dirty="0"/>
              <a:t>“ used in the Law on Copyright and Related Rights (Official Gazette of BiH, No. 63/10 – hereinafter: ZAISP) and on which there may be copyright in the meaning stipulated in ZAISP, we need to distinguish the term </a:t>
            </a:r>
            <a:r>
              <a:rPr lang="en-US" sz="2000" b="1" dirty="0"/>
              <a:t>software</a:t>
            </a:r>
            <a:r>
              <a:rPr lang="en-US" sz="2000" dirty="0"/>
              <a:t> in technical and legal sense of the term. Software is a broader concept than the computer program, and it can consist of one or more computer portals, preparation of designed material (program description) and additional, i.e. accompanying (user) documentation.</a:t>
            </a:r>
            <a:r>
              <a:rPr lang="hr-BA" sz="2000" dirty="0"/>
              <a:t/>
            </a:r>
            <a:br>
              <a:rPr lang="hr-BA" sz="2000" dirty="0"/>
            </a:br>
            <a:r>
              <a:rPr lang="en-US" sz="2000" dirty="0"/>
              <a:t/>
            </a:r>
            <a:br>
              <a:rPr lang="en-US" sz="2000" dirty="0"/>
            </a:br>
            <a:r>
              <a:rPr lang="en-US" sz="2000" dirty="0"/>
              <a:t> </a:t>
            </a:r>
            <a:r>
              <a:rPr lang="hr-BA" sz="2000" dirty="0"/>
              <a:t/>
            </a:r>
            <a:br>
              <a:rPr lang="hr-BA" sz="2000" dirty="0"/>
            </a:b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2"/>
            <a:ext cx="10202779" cy="1404201"/>
          </a:xfrm>
        </p:spPr>
        <p:txBody>
          <a:bodyPr>
            <a:normAutofit lnSpcReduction="10000"/>
          </a:bodyPr>
          <a:lstStyle/>
          <a:p>
            <a:r>
              <a:rPr lang="en-US" sz="2400" b="1" dirty="0">
                <a:solidFill>
                  <a:srgbClr val="FF0000"/>
                </a:solidFill>
              </a:rPr>
              <a:t>INFORMATION SYSTEM AS A PLATFORM CONSISTING OF SOFTWARE AND A DATABASE </a:t>
            </a:r>
            <a:endParaRPr lang="hr-BA" sz="2400" dirty="0">
              <a:solidFill>
                <a:srgbClr val="FF0000"/>
              </a:solidFill>
            </a:endParaRPr>
          </a:p>
          <a:p>
            <a:r>
              <a:rPr lang="sr-Latn-BA" i="1" dirty="0" smtClean="0">
                <a:solidFill>
                  <a:srgbClr val="FF0000"/>
                </a:solidFill>
                <a:latin typeface="Times New Roman" panose="02020603050405020304" pitchFamily="18" charset="0"/>
                <a:cs typeface="Times New Roman" panose="02020603050405020304" pitchFamily="18" charset="0"/>
              </a:rPr>
              <a:t> </a:t>
            </a:r>
            <a:endParaRPr lang="en-US"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347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376412" y="1434164"/>
            <a:ext cx="10683783" cy="5289384"/>
          </a:xfrm>
        </p:spPr>
        <p:txBody>
          <a:bodyPr>
            <a:normAutofit fontScale="90000"/>
          </a:bodyPr>
          <a:lstStyle/>
          <a:p>
            <a:r>
              <a:rPr lang="en-US" sz="2000" dirty="0"/>
              <a:t>In terms of harmonization of LEX SPECIALIS, regulations related to intellectual property with the EU </a:t>
            </a:r>
            <a:r>
              <a:rPr lang="en-US" sz="2000" dirty="0" err="1"/>
              <a:t>Aquis</a:t>
            </a:r>
            <a:r>
              <a:rPr lang="en-US" sz="2000" dirty="0"/>
              <a:t> (accumulated regulations, legal and judicial acts that make the repository of the European Union legislation), as well as the STANDARDIZACTION OF COPYRIGHT LEGAL PROTECTION AND RECIPROCITY, by signing international agreements and conventions in the area of intellectual property Serbia has adopted the Law on Amendments to the Law on Copyright and Related Rights has adopted.</a:t>
            </a:r>
            <a:br>
              <a:rPr lang="en-US" sz="2000" dirty="0"/>
            </a:br>
            <a:r>
              <a:rPr lang="hr-BA" sz="2000" dirty="0"/>
              <a:t/>
            </a:r>
            <a:br>
              <a:rPr lang="hr-BA" sz="2000" dirty="0"/>
            </a:br>
            <a:r>
              <a:rPr lang="en-US" sz="2000" dirty="0"/>
              <a:t>Article 2, Paragraph 2, Point 1 of the LAW ON COPYRIGHT AND RELATED RIGHTS ("Official Gazette of RS", Nos. 104/2009, 99/2011, 119/2012, 29/2016 - decision US and 66/2019 – hereinafter: the ZASP of Serbia), related in particular to:</a:t>
            </a:r>
            <a:br>
              <a:rPr lang="en-US" sz="2000" dirty="0"/>
            </a:br>
            <a:r>
              <a:rPr lang="en-US" sz="2000" dirty="0"/>
              <a:t>1</a:t>
            </a:r>
            <a:r>
              <a:rPr lang="en-US" sz="2000" b="1" dirty="0"/>
              <a:t>) </a:t>
            </a:r>
            <a:r>
              <a:rPr lang="en-US" sz="2000" dirty="0"/>
              <a:t>written works (books, brochures, articles, translations, as well as computer programs with accompanying technical and user documentation in any form of expression, including the preparatory material for their manufacturing, etc.);</a:t>
            </a:r>
            <a:br>
              <a:rPr lang="en-US" sz="2000" dirty="0"/>
            </a:br>
            <a:r>
              <a:rPr lang="ta-IN" sz="2000" dirty="0" smtClean="0"/>
              <a:t/>
            </a:r>
            <a:br>
              <a:rPr lang="ta-IN" sz="2000" dirty="0" smtClean="0"/>
            </a:br>
            <a:r>
              <a:rPr lang="en-US" sz="2000" b="1" dirty="0"/>
              <a:t>Article 2, Paragraph 1 of the ZASP of Serbia it is stipulated that</a:t>
            </a:r>
            <a:r>
              <a:rPr lang="en-US" sz="2000" dirty="0"/>
              <a:t>: „</a:t>
            </a:r>
            <a:r>
              <a:rPr lang="en-US" sz="2000" i="1" dirty="0"/>
              <a:t>a work is an original </a:t>
            </a:r>
            <a:r>
              <a:rPr lang="en-US" sz="2000" i="1" dirty="0" smtClean="0"/>
              <a:t>intellectual </a:t>
            </a:r>
            <a:r>
              <a:rPr lang="en-US" sz="2000" i="1" dirty="0"/>
              <a:t>creation of an author, when expressed in a certain form, irrespective of its artistic, scientific or other value, its purpose, size, content and the way of expression, as well as permissibility of public communication of its content.“</a:t>
            </a:r>
            <a:r>
              <a:rPr lang="hr-BA" sz="2000" dirty="0"/>
              <a:t/>
            </a:r>
            <a:br>
              <a:rPr lang="hr-BA" sz="2000" dirty="0"/>
            </a:br>
            <a:r>
              <a:rPr lang="en-US" sz="2000" dirty="0"/>
              <a:t/>
            </a:r>
            <a:br>
              <a:rPr lang="en-US" sz="2000" dirty="0"/>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3"/>
            <a:ext cx="10202779" cy="1412994"/>
          </a:xfrm>
        </p:spPr>
        <p:txBody>
          <a:bodyPr>
            <a:normAutofit/>
          </a:bodyPr>
          <a:lstStyle/>
          <a:p>
            <a:r>
              <a:rPr lang="en-US" sz="2400" b="1" dirty="0">
                <a:solidFill>
                  <a:srgbClr val="FF0000"/>
                </a:solidFill>
              </a:rPr>
              <a:t>AMENDMENTS TO THE LAW ON COPYRIGHT AND RELATED RIGHTS OF SERBIA RELATED TO COMPUTER PROGRAMS AND DATABASES </a:t>
            </a:r>
            <a:endParaRPr lang="hr-BA" sz="2400" dirty="0">
              <a:solidFill>
                <a:srgbClr val="FF0000"/>
              </a:solidFill>
            </a:endParaRPr>
          </a:p>
          <a:p>
            <a:endParaRPr lang="en-US"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14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619010" y="1322811"/>
            <a:ext cx="9600922" cy="5380892"/>
          </a:xfrm>
        </p:spPr>
        <p:txBody>
          <a:bodyPr>
            <a:normAutofit fontScale="90000"/>
          </a:bodyPr>
          <a:lstStyle/>
          <a:p>
            <a:r>
              <a:rPr lang="en-US" sz="2000" dirty="0"/>
              <a:t>The process of computer program operation represents it multiplication. It is confirmed in </a:t>
            </a:r>
            <a:r>
              <a:rPr lang="en-US" sz="2000" b="1" dirty="0"/>
              <a:t>Article</a:t>
            </a:r>
            <a:r>
              <a:rPr lang="en-US" sz="2000" dirty="0"/>
              <a:t> </a:t>
            </a:r>
            <a:r>
              <a:rPr lang="en-US" sz="2000" b="1" dirty="0"/>
              <a:t>4, Point a) of the EU Directive on Legal protection of Computer Programs (91/250) of 23 April 2009, </a:t>
            </a:r>
            <a:r>
              <a:rPr lang="en-US" sz="2000" dirty="0"/>
              <a:t>where it is stipulated that the holder of right has the exclusive right to permit, permanently or temporarily, the reproduction of his computer program by any means and in any form, partially or as the whole; if for the reading, presenting, performing, transfer or storing the computer program such a reproduction is necessary then such operation requires a permit.</a:t>
            </a:r>
            <a:r>
              <a:rPr lang="hr-BA" sz="2000" dirty="0"/>
              <a:t/>
            </a:r>
            <a:br>
              <a:rPr lang="hr-BA" sz="2000" dirty="0"/>
            </a:br>
            <a:r>
              <a:rPr lang="en-US" sz="2000" dirty="0"/>
              <a:t/>
            </a:r>
            <a:br>
              <a:rPr lang="en-US" sz="2000" dirty="0"/>
            </a:br>
            <a:r>
              <a:rPr lang="en-US" sz="2000" dirty="0"/>
              <a:t>Furthermore, persons who use the program lawfully are permitted to analyze, decompile (transferring it from the object code to the source code) and change it, if it is necessary for the purpose of removing errors in the program or in order to achieve inter-operability of the program with another program or other computer.</a:t>
            </a:r>
            <a:r>
              <a:rPr lang="hr-BA" sz="2000" dirty="0"/>
              <a:t/>
            </a:r>
            <a:br>
              <a:rPr lang="hr-BA" sz="2000" dirty="0"/>
            </a:br>
            <a:r>
              <a:rPr lang="en-US" sz="2000" dirty="0"/>
              <a:t/>
            </a:r>
            <a:br>
              <a:rPr lang="en-US" sz="2000" dirty="0"/>
            </a:br>
            <a:r>
              <a:rPr lang="en-US" sz="2000" dirty="0"/>
              <a:t>These rights are implemented in the </a:t>
            </a:r>
            <a:r>
              <a:rPr lang="en-US" sz="2000" b="1" dirty="0"/>
              <a:t>ZASP of BIH, </a:t>
            </a:r>
            <a:r>
              <a:rPr lang="en-US" sz="2000" dirty="0"/>
              <a:t>where Article</a:t>
            </a:r>
            <a:r>
              <a:rPr lang="en-US" sz="2000" b="1" dirty="0"/>
              <a:t> </a:t>
            </a:r>
            <a:r>
              <a:rPr lang="en-US" sz="2000" dirty="0"/>
              <a:t>104 defines the computer program authorship rights, Article 105 defines the content-wise limitations on copyright, while Article 106 offers a detailed definition of de-compiling, and, finally, Article 107 defines the special protection measures.</a:t>
            </a:r>
            <a:r>
              <a:rPr lang="hr-BA" sz="2000" dirty="0"/>
              <a:t/>
            </a:r>
            <a:br>
              <a:rPr lang="hr-BA" sz="2000" dirty="0"/>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183006" y="0"/>
            <a:ext cx="10202779" cy="973378"/>
          </a:xfrm>
        </p:spPr>
        <p:txBody>
          <a:bodyPr>
            <a:noAutofit/>
          </a:bodyPr>
          <a:lstStyle/>
          <a:p>
            <a:r>
              <a:rPr lang="en-US" sz="2400" b="1" i="1" dirty="0" smtClean="0">
                <a:solidFill>
                  <a:srgbClr val="FF0000"/>
                </a:solidFill>
              </a:rPr>
              <a:t>COMPUTER </a:t>
            </a:r>
            <a:r>
              <a:rPr lang="en-US" sz="2400" b="1" i="1" dirty="0">
                <a:solidFill>
                  <a:srgbClr val="FF0000"/>
                </a:solidFill>
              </a:rPr>
              <a:t>PROGRAM </a:t>
            </a:r>
            <a:r>
              <a:rPr lang="en-US" sz="2400" b="1" i="1" dirty="0" smtClean="0">
                <a:solidFill>
                  <a:srgbClr val="FF0000"/>
                </a:solidFill>
              </a:rPr>
              <a:t>AUTHORS</a:t>
            </a:r>
            <a:r>
              <a:rPr lang="ta-IN" sz="2400" b="1" i="1" dirty="0" smtClean="0">
                <a:solidFill>
                  <a:srgbClr val="FF0000"/>
                </a:solidFill>
              </a:rPr>
              <a:t>HIP RIGHTS</a:t>
            </a:r>
            <a:r>
              <a:rPr lang="en-US" sz="2400" b="1" i="1" dirty="0" smtClean="0">
                <a:solidFill>
                  <a:srgbClr val="FF0000"/>
                </a:solidFill>
              </a:rPr>
              <a:t>, </a:t>
            </a:r>
            <a:r>
              <a:rPr lang="en-US" sz="2400" b="1" i="1" dirty="0">
                <a:solidFill>
                  <a:srgbClr val="FF0000"/>
                </a:solidFill>
              </a:rPr>
              <a:t>CONTENT-RELATED LIMITATIONS ON COPYRIGHT AND DE-COMPILING</a:t>
            </a:r>
            <a:endParaRPr lang="hr-BA" sz="2400" dirty="0">
              <a:solidFill>
                <a:srgbClr val="FF0000"/>
              </a:solidFill>
            </a:endParaRPr>
          </a:p>
          <a:p>
            <a:r>
              <a:rPr lang="en-US" sz="3200" b="1" i="1" dirty="0"/>
              <a:t> </a:t>
            </a:r>
            <a:endParaRPr lang="hr-BA" sz="3200" dirty="0"/>
          </a:p>
        </p:txBody>
      </p:sp>
    </p:spTree>
    <p:extLst>
      <p:ext uri="{BB962C8B-B14F-4D97-AF65-F5344CB8AC3E}">
        <p14:creationId xmlns:p14="http://schemas.microsoft.com/office/powerpoint/2010/main" val="71520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EFAA7-27AA-4571-8C95-E13548D42290}"/>
              </a:ext>
            </a:extLst>
          </p:cNvPr>
          <p:cNvSpPr>
            <a:spLocks noGrp="1"/>
          </p:cNvSpPr>
          <p:nvPr>
            <p:ph type="ctrTitle"/>
          </p:nvPr>
        </p:nvSpPr>
        <p:spPr>
          <a:xfrm>
            <a:off x="1978268" y="545123"/>
            <a:ext cx="10044855" cy="6066692"/>
          </a:xfrm>
        </p:spPr>
        <p:txBody>
          <a:bodyPr>
            <a:normAutofit fontScale="90000"/>
          </a:bodyPr>
          <a:lstStyle/>
          <a:p>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20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2700" b="1" i="1" dirty="0">
                <a:solidFill>
                  <a:srgbClr val="FF0000"/>
                </a:solidFill>
              </a:rPr>
              <a:t>WHAT IS REQUIRED FOR A WORK TO ENJOY THE COPYRIGHT PORTECTION?</a:t>
            </a:r>
            <a:r>
              <a:rPr lang="hr-BA" sz="2700" dirty="0">
                <a:solidFill>
                  <a:srgbClr val="FF0000"/>
                </a:solidFill>
              </a:rPr>
              <a:t/>
            </a:r>
            <a:br>
              <a:rPr lang="hr-BA" sz="2700" dirty="0">
                <a:solidFill>
                  <a:srgbClr val="FF0000"/>
                </a:solidFill>
              </a:rPr>
            </a:br>
            <a:r>
              <a:rPr lang="en-US" sz="2700" dirty="0" smtClean="0">
                <a:solidFill>
                  <a:srgbClr val="FF0000"/>
                </a:solidFill>
              </a:rPr>
              <a:t>For </a:t>
            </a:r>
            <a:r>
              <a:rPr lang="en-US" sz="2700" dirty="0">
                <a:solidFill>
                  <a:srgbClr val="FF0000"/>
                </a:solidFill>
              </a:rPr>
              <a:t>a work to enjoy legal copyright protection, it must represent „</a:t>
            </a:r>
            <a:r>
              <a:rPr lang="en-US" sz="2700" b="1" dirty="0">
                <a:solidFill>
                  <a:srgbClr val="FF0000"/>
                </a:solidFill>
              </a:rPr>
              <a:t>an</a:t>
            </a:r>
            <a:r>
              <a:rPr lang="en-US" sz="2700" dirty="0">
                <a:solidFill>
                  <a:srgbClr val="FF0000"/>
                </a:solidFill>
              </a:rPr>
              <a:t> </a:t>
            </a:r>
            <a:r>
              <a:rPr lang="en-US" sz="2700" b="1" dirty="0">
                <a:solidFill>
                  <a:srgbClr val="FF0000"/>
                </a:solidFill>
              </a:rPr>
              <a:t>original </a:t>
            </a:r>
            <a:r>
              <a:rPr lang="en-US" sz="2700" b="1" dirty="0" smtClean="0">
                <a:solidFill>
                  <a:srgbClr val="FF0000"/>
                </a:solidFill>
              </a:rPr>
              <a:t>intellectual </a:t>
            </a:r>
            <a:r>
              <a:rPr lang="en-US" sz="2700" b="1" dirty="0" smtClean="0">
                <a:solidFill>
                  <a:srgbClr val="FF0000"/>
                </a:solidFill>
              </a:rPr>
              <a:t>creation“</a:t>
            </a:r>
            <a:r>
              <a:rPr lang="ta-IN" sz="2700" b="1" dirty="0" smtClean="0">
                <a:solidFill>
                  <a:srgbClr val="FF0000"/>
                </a:solidFill>
              </a:rPr>
              <a:t>?</a:t>
            </a:r>
            <a:r>
              <a:rPr lang="en-US" sz="2700" b="1" dirty="0" smtClean="0">
                <a:solidFill>
                  <a:srgbClr val="FF0000"/>
                </a:solidFill>
              </a:rPr>
              <a:t> </a:t>
            </a:r>
            <a:r>
              <a:rPr lang="en-US" sz="2700" dirty="0">
                <a:solidFill>
                  <a:srgbClr val="FF0000"/>
                </a:solidFill>
              </a:rPr>
              <a:t/>
            </a:r>
            <a:br>
              <a:rPr lang="en-US" sz="2700" dirty="0">
                <a:solidFill>
                  <a:srgbClr val="FF0000"/>
                </a:solidFill>
              </a:rPr>
            </a:br>
            <a:r>
              <a:rPr lang="en-US" sz="2000" dirty="0">
                <a:solidFill>
                  <a:srgbClr val="FF0000"/>
                </a:solidFill>
              </a:rPr>
              <a:t/>
            </a:r>
            <a:br>
              <a:rPr lang="en-US" sz="2000" dirty="0">
                <a:solidFill>
                  <a:srgbClr val="FF0000"/>
                </a:solidFill>
              </a:rPr>
            </a:br>
            <a:r>
              <a:rPr lang="en-US" sz="2000" b="1" dirty="0"/>
              <a:t>Author can be defined </a:t>
            </a:r>
            <a:r>
              <a:rPr lang="en-US" sz="2000" dirty="0"/>
              <a:t>as the natural person who</a:t>
            </a:r>
            <a:r>
              <a:rPr lang="en-US" sz="2000" b="1" dirty="0"/>
              <a:t> has created a work, </a:t>
            </a:r>
            <a:r>
              <a:rPr lang="en-US" sz="2000" dirty="0"/>
              <a:t>as well as the person whose name and surname, pseudonym or some other sign are marked on the work, unless proven opposite. Given that </a:t>
            </a:r>
            <a:r>
              <a:rPr lang="en-US" sz="2000" dirty="0" smtClean="0"/>
              <a:t>intellectual </a:t>
            </a:r>
            <a:r>
              <a:rPr lang="en-US" sz="2000" dirty="0"/>
              <a:t>creation is a psychological process, </a:t>
            </a:r>
            <a:r>
              <a:rPr lang="en-US" sz="2000" b="1" dirty="0"/>
              <a:t>legal entities cannot be considered as authors, but as holders of copyright (property) right.</a:t>
            </a:r>
            <a:r>
              <a:rPr lang="en-US" sz="2000" dirty="0"/>
              <a:t> Basic division of copyright is the one to moral rights and property rights. Copyright is autonomous and independent from the right to property and other real rights on which or in which the copyright is held.</a:t>
            </a:r>
            <a:r>
              <a:rPr lang="hr-BA" sz="2000" dirty="0"/>
              <a:t/>
            </a:r>
            <a:br>
              <a:rPr lang="hr-BA" sz="2000" dirty="0"/>
            </a:br>
            <a:r>
              <a:rPr lang="en-US" sz="2000" dirty="0"/>
              <a:t/>
            </a:r>
            <a:br>
              <a:rPr lang="en-US" sz="2000" dirty="0"/>
            </a:br>
            <a:r>
              <a:rPr lang="en-US" sz="2000" dirty="0"/>
              <a:t>In the context of legal entities we also need to emphasize rules for works created at workplace, i.e. works created when their creators are employed and under contract and while they are performing tasks within their job description, defined in company Rulebooks, Labor Code, or other general acts adopted by their employers, i.e. under the instructions of their employers. If a computer program is created as the result of someone who is, creating them, performing daily tasks, and if it is not stipulated differently in one’s work contract, the employer becomes the property right holder of the said computer program.</a:t>
            </a:r>
            <a:r>
              <a:rPr lang="hr-BA" sz="2000" dirty="0"/>
              <a:t/>
            </a:r>
            <a:br>
              <a:rPr lang="hr-BA" sz="2000" dirty="0"/>
            </a:br>
            <a:r>
              <a:rPr lang="en-US" sz="2000" dirty="0"/>
              <a:t/>
            </a:r>
            <a:br>
              <a:rPr lang="en-US" sz="2000" dirty="0"/>
            </a:br>
            <a:r>
              <a:rPr lang="en-US" sz="2000" dirty="0"/>
              <a:t>There is no copyright protection on, inter alia: ideas, procedures, concepts, mathematical operations, principles, inventions, etc.</a:t>
            </a:r>
            <a:r>
              <a:rPr lang="hr-BA" sz="2000" dirty="0"/>
              <a:t/>
            </a:r>
            <a:br>
              <a:rPr lang="hr-BA" sz="2000" dirty="0"/>
            </a:br>
            <a:r>
              <a:rPr lang="en-US" sz="2000" dirty="0"/>
              <a:t/>
            </a:r>
            <a:br>
              <a:rPr lang="en-US" sz="2000" dirty="0"/>
            </a:br>
            <a:r>
              <a:rPr lang="en-US" sz="2000" dirty="0"/>
              <a:t>According to legal definition, a work is a human creation that has a </a:t>
            </a:r>
            <a:r>
              <a:rPr lang="en-US" sz="2000" dirty="0" smtClean="0"/>
              <a:t>intellectual </a:t>
            </a:r>
            <a:r>
              <a:rPr lang="en-US" sz="2000" dirty="0"/>
              <a:t>content, that has a specific form and that is original. This definition contains the following elements of copyright: 1) </a:t>
            </a:r>
            <a:r>
              <a:rPr lang="en-US" sz="2000" b="1" dirty="0"/>
              <a:t>human creation; 2) </a:t>
            </a:r>
            <a:r>
              <a:rPr lang="en-US" sz="2000" b="1" dirty="0" smtClean="0"/>
              <a:t>intellectual </a:t>
            </a:r>
            <a:r>
              <a:rPr lang="en-US" sz="2000" b="1" dirty="0"/>
              <a:t>content; 3) specific form, and 4) originality. </a:t>
            </a:r>
            <a:r>
              <a:rPr lang="hr-BA" sz="2000" dirty="0"/>
              <a:t/>
            </a:r>
            <a:br>
              <a:rPr lang="hr-BA" sz="2000" dirty="0"/>
            </a:br>
            <a:r>
              <a:rPr lang="en-US" sz="2000" b="1" i="1" dirty="0"/>
              <a:t> </a:t>
            </a:r>
            <a:r>
              <a:rPr lang="hr-BA" sz="2000" dirty="0"/>
              <a:t/>
            </a:r>
            <a:br>
              <a:rPr lang="hr-BA" sz="2000" dirty="0"/>
            </a:br>
            <a:endParaRPr lang="en-US" sz="2000" dirty="0">
              <a:solidFill>
                <a:srgbClr val="FF0000"/>
              </a:solidFill>
            </a:endParaRPr>
          </a:p>
        </p:txBody>
      </p:sp>
      <p:sp>
        <p:nvSpPr>
          <p:cNvPr id="3" name="Subtitle 2">
            <a:extLst>
              <a:ext uri="{FF2B5EF4-FFF2-40B4-BE49-F238E27FC236}">
                <a16:creationId xmlns="" xmlns:a16="http://schemas.microsoft.com/office/drawing/2014/main" id="{A978EE65-D490-4B19-8B30-207FC3A3BFBA}"/>
              </a:ext>
            </a:extLst>
          </p:cNvPr>
          <p:cNvSpPr>
            <a:spLocks noGrp="1"/>
          </p:cNvSpPr>
          <p:nvPr>
            <p:ph type="subTitle" idx="1"/>
          </p:nvPr>
        </p:nvSpPr>
        <p:spPr>
          <a:xfrm>
            <a:off x="1559291" y="134453"/>
            <a:ext cx="10202779" cy="973378"/>
          </a:xfrm>
        </p:spPr>
        <p:txBody>
          <a:bodyPr>
            <a:normAutofit/>
          </a:bodyPr>
          <a:lstStyle/>
          <a:p>
            <a:pPr algn="ctr"/>
            <a:r>
              <a:rPr lang="sr-Latn-BA" b="1" i="1" dirty="0" smtClean="0">
                <a:solidFill>
                  <a:srgbClr val="FF0000"/>
                </a:solidFill>
                <a:latin typeface="Times New Roman" panose="02020603050405020304" pitchFamily="18" charset="0"/>
                <a:cs typeface="Times New Roman" panose="02020603050405020304" pitchFamily="18" charset="0"/>
              </a:rPr>
              <a:t>?</a:t>
            </a:r>
            <a:endParaRPr lang="en-US"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0655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{DE862D50-6B44-4CF6-A6BF-8F3281E1F596}tf04033919</Template>
  <TotalTime>2061</TotalTime>
  <Words>589</Words>
  <Application>Microsoft Macintosh PowerPoint</Application>
  <PresentationFormat>Custom</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Circuit</vt:lpstr>
      <vt:lpstr>COMMERCAL LAW DEVELOPMENT PROGRAM ORGANIZED by the u.s. Department of commerce,the cenTre for education of judges and prosecutors of republika srpska and the center for education of judges and prosecutors oF the federation of bIH Webinar, februarY 2021   CHALLENGES OF COPYRIGHT PROTECTION ON COMPUTER PROGRAME (SOFTWARE), DATABASE AND RELATED LEGAL PROTECTION OF DATABASE MANUFACTURER IN THE INFORMATION TECHNOLOGY ERA   </vt:lpstr>
      <vt:lpstr>From the introduction of copyright, with the Gutenberg's invention of printing to Internet and digital technologies of our time, copyright has been adjusting to the dramatic progress of DIGITAL technologies.  Copyright is no more centered on an individual creator, but copyright has become the industrial culture rights protecting investments. Significant investment of money and creative work into the design of computer program, along with easiness and low cost of its copying has imposed the imperative of having a more efficient legal protection for GLOBAL software industry.    Article 10, Paragraph 1 of the Agreement on Trade-related Aspects of Intellectual Property Right (hereinafter: TRIPS) stipulates that computer programs, whether in the source or in the object code, shall be protected as literary works under the Berne Convention (1971).   The term source code implies the computer program expressed in one of the program languages, while the term target code relates to the computer program transformed into digital machine copy, which can be understood and executed by computer.  Article 4 of WIPO Contract on Copyright of the World Intellectual Property Right adopted in Geneva in 1996, stipulates that computer programs shall be protected like literary works as it is stipulated in Article 2 of the Berne Convention, and that this protection shall be applied on computer programs, irrespective of the way or form of their expression.     . </vt:lpstr>
      <vt:lpstr>The aforementioned rules were incorporated into the Law on Copyright and Related Rights of BiH („Official Gazette of BiH“, No. 63/2010 – hereinafter: ZASP BIH) in Article 2 Paragraph 2. Point a) stipulating that: “the following shall be considered as author's works: a)  written works (books, brochures, literary texts, articles and other writings and computer programs); while Article 102, paragraph 1 of the ZASP BIH reads: “A computer program, within the meaning of this Law, shall be the program in any form, including preparatory material for the creation thereof. Article 4, Paragraph 1 of the BiH Law stipulates that: „A work of authorship (hereinafter referred to as the «work») shall be an individual intellectual creation in the domain of literature, science and art, regardless of the kind, mode and form of expression, unless otherwise provided for in this Law.“  Computer programs are protected as  written works if they represent the author’s own intellectual creation in the meaning of Article 102, Paragraph 3 of the BiH Law. The work is the computer program in its original, object and executable code. Computer program is „a series of instructions that, when fixed on a material device that is machine-readable, able to act on the machine for data processing so that it expresses, performs or achieves some function, task or result.“  Authorship of a computer program does not depend on the type of material form, the only condition being that it represents its author's own intellectual creation.  </vt:lpstr>
      <vt:lpstr>In a nutshell, computer program can be defined as „the set of instructions for computer“.   The function of computer program is to initiate the machine, which brings it closely to the nature of invention in the patent legislation, whereby, in itself, it is not technical in nature. Copyright limits the protection only to the expression in the program in object or source codes, which means that it does not include the very heart of the program – algorithm, i.e. organizational-logical-mathematical rules applied to formalize the program so that the computer can work.  Rules that are valid for written literary works are applied on computer program, which implies the conclusion that protection includes not only the series of signs by which the program is coded, but also their meaning. Thus, the scope of protection is extended to the functional elements of the program, i.e. the way in which an algorithm is concretized, but not on the algorithm itself.  In practice copyright is proven to be most efficient in the protection from manufacturing and distribution of the copies of program, but copyright protection has proven inadequate in the cases of program processing, i.e. the creative imitation of program where there are identical, similar or different elements, because the principle questions of the scope of protection of computer programs have not been resolved yet. What represents an idea, i.e. the process or method of work of a computer program is especially disputable and unclear.  This is the reason why in the U.S. there is the patent protection of computer programs that focuses on algorithm as the key element in the creation of a computer program that provides protection from imitations that only change the external expression of a program, i.e. its presentation on the screen or on monitor, of the computer itself. Traditional paradigm of copyright as an emanation of the person of its author which found its expression in an original intellectual creation is questioned because the technique of programming includes more and more the use of program tools (special program processors, modules prepared in advance), while several hundreds programmers can be engaged in the development of  computer program, which all reduces the possibility of computer program originality.    </vt:lpstr>
      <vt:lpstr>                There is a view in literature that the software related invention must be protected as the patent.    It needs to be emphasized that in the European Union's regulations, i.e. in Article 52, Paragraph 2 of the European Patent Convention, it is expressly envisaged that, inter alia, plans, rules and procedures for performing intellectual activities, for playing games or performing tasks, as well as computer programs are not considered inventions in the meaning of the patent law, while Paragraph 3 of the same Article stipulates that it is related only to those cases where patent protection is required for the computer program as such. This provision is based on the opinion that computer programs do not have technical nature and that, as such, they are not patentable. The view that the patentability of computer programs depends on the fact that an invention related to computer program, i.e. software, is technical in nature stems from this opinion.   This is clearly defined by the European Patent Office (EPO) in its document „EPO’s Methodology of Examination“ where, inter alia, it is stated that a computer program as such, or as a copy, can be protected independently from its content and that the situation is the same when a computer program is installed on the computer. On the other hand, it is considered that an invention that characterizes the program and represents technical process (e.g. the manufacturing process that expands the computer working memory) makes a technical contribution and is therefore patentable.  Finally, the fact that the number of European patents issued for to software-related inventions has been growing in recent years. Thus, EPO has adopted the U.S. practice for patents and trademarks.       .  </vt:lpstr>
      <vt:lpstr>In the era of information and transformation technologies, where digital transformation is very much present in all social processes, there is a focus on PLATFORMS - i.e. the ready-made „package“ solution in the banking sector, telecommunications, companies, electrical distribution companies, and other sectors and they are called Information systems. Information systems represent a wider concept than software and they consist of database model and the applicative software (i.e. computer program + program description, or else accompanying technical documentation), which runs the aforementioned database.   The term „computer program“ used in the Law on Copyright and Related Rights (Official Gazette of BiH, No. 63/10 – hereinafter: ZAISP) and on which there may be copyright in the meaning stipulated in ZAISP, we need to distinguish the term software in technical and legal sense of the term. Software is a broader concept than the computer program, and it can consist of one or more computer portals, preparation of designed material (program description) and additional, i.e. accompanying (user) documentation.      </vt:lpstr>
      <vt:lpstr>In terms of harmonization of LEX SPECIALIS, regulations related to intellectual property with the EU Aquis (accumulated regulations, legal and judicial acts that make the repository of the European Union legislation), as well as the STANDARDIZACTION OF COPYRIGHT LEGAL PROTECTION AND RECIPROCITY, by signing international agreements and conventions in the area of intellectual property Serbia has adopted the Law on Amendments to the Law on Copyright and Related Rights has adopted.  Article 2, Paragraph 2, Point 1 of the LAW ON COPYRIGHT AND RELATED RIGHTS ("Official Gazette of RS", Nos. 104/2009, 99/2011, 119/2012, 29/2016 - decision US and 66/2019 – hereinafter: the ZASP of Serbia), related in particular to: 1) written works (books, brochures, articles, translations, as well as computer programs with accompanying technical and user documentation in any form of expression, including the preparatory material for their manufacturing, etc.);  Article 2, Paragraph 1 of the ZASP of Serbia it is stipulated that: „a work is an original intellectual creation of an author, when expressed in a certain form, irrespective of its artistic, scientific or other value, its purpose, size, content and the way of expression, as well as permissibility of public communication of its content.“  </vt:lpstr>
      <vt:lpstr>The process of computer program operation represents it multiplication. It is confirmed in Article 4, Point a) of the EU Directive on Legal protection of Computer Programs (91/250) of 23 April 2009, where it is stipulated that the holder of right has the exclusive right to permit, permanently or temporarily, the reproduction of his computer program by any means and in any form, partially or as the whole; if for the reading, presenting, performing, transfer or storing the computer program such a reproduction is necessary then such operation requires a permit.  Furthermore, persons who use the program lawfully are permitted to analyze, decompile (transferring it from the object code to the source code) and change it, if it is necessary for the purpose of removing errors in the program or in order to achieve inter-operability of the program with another program or other computer.  These rights are implemented in the ZASP of BIH, where Article 104 defines the computer program authorship rights, Article 105 defines the content-wise limitations on copyright, while Article 106 offers a detailed definition of de-compiling, and, finally, Article 107 defines the special protection measures. </vt:lpstr>
      <vt:lpstr> WHAT IS REQUIRED FOR A WORK TO ENJOY THE COPYRIGHT PORTECTION? For a work to enjoy legal copyright protection, it must represent „an original intellectual creation“?   Author can be defined as the natural person who has created a work, as well as the person whose name and surname, pseudonym or some other sign are marked on the work, unless proven opposite. Given that intellectual creation is a psychological process, legal entities cannot be considered as authors, but as holders of copyright (property) right. Basic division of copyright is the one to moral rights and property rights. Copyright is autonomous and independent from the right to property and other real rights on which or in which the copyright is held.  In the context of legal entities we also need to emphasize rules for works created at workplace, i.e. works created when their creators are employed and under contract and while they are performing tasks within their job description, defined in company Rulebooks, Labor Code, or other general acts adopted by their employers, i.e. under the instructions of their employers. If a computer program is created as the result of someone who is, creating them, performing daily tasks, and if it is not stipulated differently in one’s work contract, the employer becomes the property right holder of the said computer program.  There is no copyright protection on, inter alia: ideas, procedures, concepts, mathematical operations, principles, inventions, etc.  According to legal definition, a work is a human creation that has a intellectual content, that has a specific form and that is original. This definition contains the following elements of copyright: 1) human creation; 2) intellectual content; 3) specific form, and 4) originality.    </vt:lpstr>
      <vt:lpstr>            WHAT IS REQUIRED FOR A WORK TO ENJOY THE COPYRIGHT PORTECTION? For a work to enjoy legal copyright protection, it must represent „an original intellectual creation“?   The science of copyright has taken the stance that, “any intellectual creation that does not result from the act of copying, intentionally or unconscientiously, of already existing cultural heritage, or any intellectual work that is strictly determined by external boundaries which do not leave room for expression of personal intellectual individuality of the person who works is to be deemed as original”.  The „sweat of the brow” doctrine that was valid in the U.S. until 1991 and according to which „copyright protection was provided to reward author’s effort, time and invested resources, whereas the originality of the work itself was neglected”.“ An example of this doctrine that we can mention here is that databases and telephone books, for example, were considered as original works because their authors had made an effort to collect information that make their content. In 1991, in the Case Feist Publications, Inc. v. Rural Telephone Service Co., the U.S. Supreme Court decided that the basis for copyright protection is not someone’s effort, but his originality and that, without the element of originality, there is no copyright protection, and this occurred as soon as the ”sweat on the brow” was abandoned.   Once this doctrine was abandoned, a new stance became generally accepted according to which: „it needs to be an independent creation with the modicum of creativity). Here, instead of effort, focus is on originality, so that a mere collection of information is not deemed as an original work, except in case the information it contains is coordinated, selected or organized in a manner that is exceptionally original.  The European Court of Justice gave its interpretation of the term ”original” and drew more precise contours of the standard of originality in its rulings in the following cases: „Infopaq International A/S v Danske Dagblades Forening from 2009, Bežpočnnostni softwarova asociace v Ministerstvo kultury from 2010, Football Association Premier League v QC Leisure and Karen Murphy v Media Protection Services from 2011, Eva Maria Painter v Standard Verlays Gmb from 2011 and Football Dataco v Yahoo from 2012“: This Court’s stance is that originality implies „that a work represents the intellectual creation of an author in the situation when the author can express his free and creative choices and leave his own mark on his work, which is not the case when his expression is limited by technical or functional rules, i.e. when there is only one way to express an idea, or where the expression is determined in advance by a specific goal or by narrowed down rules that do not leave room for author’s free and creative choices.“  </vt:lpstr>
      <vt:lpstr> 1. Is it necessary to expand the definition of computer program to include software (where software includes both the computer program and the preparation of the designed material, the program description and additional, i.e. accompanying documentation)? 2. Is it necessary to legally define the terms computer program, software and information system? 3. Is it necessary to protect computer programs as patents? 4. How do we determine whether a program is original, in other words, is it necessary to provide a more precise definition of what represents an original intellectual creation? 5. The Court can, at the proposal of a party, establish an evidentiary procedure using expert witnesses when it is necessary, in order to determine or clarify a certain fact, to use expertise which the Court itself does not possess in the context of civil procedure of the Republika Srpska. Is expert witness the one who determines whether something is a work of authorship or not? Does this interfere into the legal aspect of the proceedings that should not be interfered with?  </vt:lpstr>
      <vt:lpstr> Database, as part of this complex system, together with software, is an exceptionally important segment of the improvement of social processes through digitalization. Development of the so-called ”industry of databases” can be given credit for the information society, where information is the key resource. That is the reason why the issue of legal protection of databases is gaining ever greater importance because, in the era of digitalization, there has been significant increase of investment into the development of new and the advancement of the existing electronic bases, all in the aim of more efficient storing, search and access to the most diverse data and information. ZASP in its Article 141 defines database as “collection of independent works, data, or other material in any form, arranged in a systematic or methodical way and individually accessible through electronic or other means, whereby the obtaining, verification or presentation of its contents required a qualitatively or quantitatively substantial investment of human, technical or financial resources”.      </vt:lpstr>
      <vt:lpstr>          The database created in the context of the emergence of computer data processing and the most frequent form of protection are electronic databases  that are the collection of electronically recorded and electronically accessible data. Although databases are the most frequent subject of protection, the protection includes  other databases that are not electronic, if they meet the requirements of the ZASP BIH.  Content of database can include original work, data or other materials, independent or in combination with others. A generally accepted stance in the theory of the intellectual property right is that the content of databases expressly includes the instruments necessary for their functioning, such as dictionaries, indexes, or systems for presenting or receiving information. However, we need to emphasize that the concept of database does not include computer programs that is used for their creation or operation.   For the right understanding of the issues of database we need to emphasize that database can be subject to copyright protection, if it is an individual intellectual creation in view of the choice, scheme or manner of presentation, and, at the same time, but legally separate, database can be subject to related  legal protection of database manufacturers  if it meets the requirements set in the ZASP of BiH.    </vt:lpstr>
      <vt:lpstr>               Database is traditionally protected within the ambit of copyright as original work of collections and, by the rule, it was limited to ”original elements of the structure of database”.   Given that in the new conditions the interest of investors who advocated the protection of investment into database as economic enterprises was the invention of a more adequate methods of protection, the European Union’s legislation now includes the Directive on Legal Protection of Database  (hereinafter: the Directive). This Directive includes, along with copyright protection, a special sui generis protection of databases in which significant investment was made. This newly introduced right of database manufacturers, protects not only original databases, i.e., their structures, as in copyright, but also non-original databases where their content is protected.  Database can be a collection in the meaning of original work of collection and in this case it is protected by copyright. The right of database manufacturers, n the other hand, represents a related right aimed primarily to protect database that does not have originality and does not meet the requirements of copyright protection. The right of database manufacturer therefore protects the database that is the result of and business enterprise that requires protection from unfair competition, and not because it is the result of intellectual creative work.   </vt:lpstr>
      <vt:lpstr>       Database as the subject of the protection of copyright and related rights in the context of information technology      Article 141, Paragraph 2 of the ZASP BIH stipulates that, ”A database producer shall be a legal entity or natural person which or who takes the initiative and risk of the investment of resources, referred to in paragraph (1) of this Article, in the creation thereof”,  while its Paragraph 3 stipulates that, “The protection of a database or the contents thereof according to the provisions of this Section shall be independent from its protection by copyright or other rights. The inclusion of the material in a database and the use thereof shall not prejudice the rights existing in respect of such material.”  Regardless of form, database must meet two conditions in terms of structure : its content must be organized in a methodical and systematic way, while elements of the content must be independent and individually accessible. What needs to be emphasized is the database will be subject to copyright protection as authorship collection when its structure, i.e. selection and scheme of its constituent parts represent an original intellectual creation.   This concept of database that has been accepted in the European soil based on the aforementioned Convention, which is not implemented in BiH, Serbia and the countries of this region, can lead to  different judicial practices and different interpretations. </vt:lpstr>
      <vt:lpstr>   The most disputed element is how to determine which databases meet the conditions of originality and, consequently, conditions to get copyright protection.   We can repeat here the stances taken by the European Court of Justice that has offered its interpretation of originality and drew more precise contours of the standard of originality in its rulings in the following cases: „Infopaq International A/S v Danske Dagblades Forening from 2009, Bežpočnnostni softwarova asociace v Ministerstvo kultury from 2010, Football Association Premier League v QC Leisure and Karen Murphy v Media Protection Services from 2011, Eva Maria Painter v Standard Verlays Gmb from 2011, and Football Dataco v Yahoo from 2012. This Court has taken the position that originality implies the following: „a work represents the intellectual creation of an author in the situation when the author can express his free and creative choices and leave his own mark on his work, which is not the case when his expression is limited by technical or functional rules, i.e. when there is only one way to express an idea, or where the expression is determined in advance by a specific goal or by narrowed down rules that do not leave room for author’s free and creative choices“.  We also need to emphasize that the science of copyright has taken the stance that „any intellectual creation that does not result from the act of copying, intentionally or unconscientiously, of already existing cultural heritage, or any intellectual work that is strictly determined by external boundaries which do not leave room for expression of personal intellectual individuality of the person who works is to be deemed as original”.     </vt:lpstr>
      <vt:lpstr>     1. How to determine which database is original, and which is not? 2. Can an expert witness determine which database is original and which is not, or is it the case where he interferes with legal questions? 3. Are database manufacturers by the rule the ones who commission it, having in mind that, according to law, database manufacturers are legal entities or natural persons who are taking initiative and assuming risk by investing their own funds? 4. Can databases be at the same time protected by copyright and the right of the database manufacturer?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Transformative Technologies: Legal and Ethical Challenges of the 21st CenturyBanja Luka, Bosnia and Herzegovina: 7– 8 February, 2020</dc:title>
  <dc:creator>Antonije Živković</dc:creator>
  <cp:lastModifiedBy>Senada Kreso</cp:lastModifiedBy>
  <cp:revision>150</cp:revision>
  <cp:lastPrinted>2021-01-05T09:44:42Z</cp:lastPrinted>
  <dcterms:created xsi:type="dcterms:W3CDTF">2020-02-01T07:37:45Z</dcterms:created>
  <dcterms:modified xsi:type="dcterms:W3CDTF">2021-01-23T08:14:59Z</dcterms:modified>
</cp:coreProperties>
</file>