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86" r:id="rId6"/>
    <p:sldId id="259" r:id="rId7"/>
    <p:sldId id="293" r:id="rId8"/>
    <p:sldId id="292" r:id="rId9"/>
    <p:sldId id="260" r:id="rId10"/>
    <p:sldId id="261" r:id="rId11"/>
    <p:sldId id="270" r:id="rId12"/>
    <p:sldId id="272" r:id="rId13"/>
    <p:sldId id="287" r:id="rId14"/>
    <p:sldId id="288" r:id="rId15"/>
    <p:sldId id="291" r:id="rId16"/>
    <p:sldId id="278" r:id="rId17"/>
    <p:sldId id="289" r:id="rId18"/>
    <p:sldId id="290" r:id="rId19"/>
    <p:sldId id="280" r:id="rId20"/>
    <p:sldId id="282" r:id="rId21"/>
    <p:sldId id="2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 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ZABAVA(IGRA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60-41C5-80B2-7AAC323443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 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ZABAVA(IGRA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F60-41C5-80B2-7AAC323443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 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ZABAVA(IGRA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F60-41C5-80B2-7AAC32344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334600"/>
        <c:axId val="405338208"/>
      </c:barChart>
      <c:catAx>
        <c:axId val="40533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338208"/>
        <c:crosses val="autoZero"/>
        <c:auto val="1"/>
        <c:lblAlgn val="ctr"/>
        <c:lblOffset val="100"/>
        <c:noMultiLvlLbl val="0"/>
      </c:catAx>
      <c:valAx>
        <c:axId val="40533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33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ZABAVA/IGRA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A-4255-B1F3-3BC134E7AE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ZABAVA/IGRA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D74A-4255-B1F3-3BC134E7AE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ZABAVA/IGRA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D74A-4255-B1F3-3BC134E7A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972880"/>
        <c:axId val="406974192"/>
      </c:barChart>
      <c:catAx>
        <c:axId val="40697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74192"/>
        <c:crosses val="autoZero"/>
        <c:auto val="1"/>
        <c:lblAlgn val="ctr"/>
        <c:lblOffset val="100"/>
        <c:noMultiLvlLbl val="0"/>
      </c:catAx>
      <c:valAx>
        <c:axId val="40697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4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8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2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0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0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7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0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9C33-D0C7-4D8C-85AD-8CF401E9506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97171-090E-486C-97EF-7BF8EA6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7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Profesionalno sagorijevanje (</a:t>
            </a:r>
            <a:r>
              <a:rPr lang="bs-Latn-BA" dirty="0" err="1" smtClean="0"/>
              <a:t>Burnout</a:t>
            </a:r>
            <a:r>
              <a:rPr lang="bs-Latn-BA" dirty="0" smtClean="0"/>
              <a:t> sindrom)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sz="2800" b="1" dirty="0" smtClean="0"/>
              <a:t>STRATEGIJE PREVLADAVANJA </a:t>
            </a:r>
          </a:p>
          <a:p>
            <a:endParaRPr lang="bs-Latn-BA" dirty="0"/>
          </a:p>
          <a:p>
            <a:r>
              <a:rPr lang="bs-Latn-BA" dirty="0" smtClean="0"/>
              <a:t>Olga Lola Ninković, dip.</a:t>
            </a:r>
            <a:r>
              <a:rPr lang="bs-Latn-BA" dirty="0" err="1" smtClean="0"/>
              <a:t>psih</a:t>
            </a:r>
            <a:r>
              <a:rPr lang="bs-Latn-BA" dirty="0" smtClean="0"/>
              <a:t>.,psih.th</a:t>
            </a:r>
          </a:p>
          <a:p>
            <a:r>
              <a:rPr lang="bs-Latn-BA" dirty="0" smtClean="0"/>
              <a:t>Banjaluka, </a:t>
            </a:r>
            <a:r>
              <a:rPr lang="bs-Latn-BA" dirty="0" smtClean="0"/>
              <a:t>Septembar </a:t>
            </a:r>
            <a:r>
              <a:rPr lang="bs-Latn-BA" dirty="0" smtClean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5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			KAKO VI DIŠETE?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68" y="1333948"/>
            <a:ext cx="9165516" cy="5056094"/>
          </a:xfrm>
        </p:spPr>
      </p:pic>
    </p:spTree>
    <p:extLst>
      <p:ext uri="{BB962C8B-B14F-4D97-AF65-F5344CB8AC3E}">
        <p14:creationId xmlns:p14="http://schemas.microsoft.com/office/powerpoint/2010/main" val="85265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načina mišljenja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hr-HR" altLang="sr-Latn-RS" b="1" u="sng" dirty="0"/>
              <a:t>Tehnika pozitivnog mišljenja:</a:t>
            </a:r>
          </a:p>
          <a:p>
            <a:pPr>
              <a:buFont typeface="Arial" panose="020B0604020202020204" pitchFamily="34" charset="0"/>
              <a:buNone/>
            </a:pPr>
            <a:endParaRPr lang="hr-HR" altLang="sr-Latn-RS" b="1" u="sng" dirty="0"/>
          </a:p>
          <a:p>
            <a:r>
              <a:rPr lang="hr-HR" altLang="sr-Latn-RS" dirty="0"/>
              <a:t>Prepoznati automatske negativne i iracionalne misli.</a:t>
            </a:r>
          </a:p>
          <a:p>
            <a:r>
              <a:rPr lang="hr-HR" altLang="sr-Latn-RS" dirty="0"/>
              <a:t>Zaustaviti ih.</a:t>
            </a:r>
          </a:p>
          <a:p>
            <a:r>
              <a:rPr lang="hr-HR" altLang="sr-Latn-RS" dirty="0"/>
              <a:t>Zamijeniti ih pozitivnim, optimističnim i racionalnim mislima.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342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Iracionalna uvjerenja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Moram biti savršena u svemu što radim.</a:t>
            </a:r>
          </a:p>
          <a:p>
            <a:r>
              <a:rPr lang="hr-HR" altLang="sr-Latn-RS" dirty="0"/>
              <a:t>Sve moram napraviti na vrijeme.</a:t>
            </a:r>
          </a:p>
          <a:p>
            <a:r>
              <a:rPr lang="hr-HR" altLang="sr-Latn-RS" dirty="0"/>
              <a:t>Svi me moraju voljeti.</a:t>
            </a:r>
          </a:p>
          <a:p>
            <a:r>
              <a:rPr lang="hr-HR" altLang="sr-Latn-RS" dirty="0"/>
              <a:t>Nikad ne smijem pokazati slabost.</a:t>
            </a:r>
          </a:p>
          <a:p>
            <a:r>
              <a:rPr lang="hr-HR" altLang="sr-Latn-RS" dirty="0"/>
              <a:t>Nikad nemam sreće.</a:t>
            </a:r>
          </a:p>
          <a:p>
            <a:r>
              <a:rPr lang="hr-HR" altLang="sr-Latn-RS" dirty="0"/>
              <a:t>Uvijek se meni događaju loše stvari.</a:t>
            </a:r>
          </a:p>
          <a:p>
            <a:r>
              <a:rPr lang="hr-HR" altLang="sr-Latn-RS" dirty="0"/>
              <a:t>Nitko me nikad ne razumije.</a:t>
            </a:r>
          </a:p>
          <a:p>
            <a:r>
              <a:rPr lang="hr-HR" altLang="sr-Latn-RS" dirty="0"/>
              <a:t>To je katastrofa!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878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VJEŽBA: U narednih pet godina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Planiram da___________________________</a:t>
            </a:r>
          </a:p>
          <a:p>
            <a:r>
              <a:rPr lang="bs-Latn-BA" dirty="0" smtClean="0"/>
              <a:t>Moram da ____________________________</a:t>
            </a:r>
          </a:p>
          <a:p>
            <a:r>
              <a:rPr lang="bs-Latn-BA" dirty="0" smtClean="0"/>
              <a:t>Želim da 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67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Razmislite o sledećem: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Koliko vaši planovi zavise od vas a koliko od drugih okolnosti? Kako ćete se osjećati ako ne realizujete svoj plan?</a:t>
            </a:r>
          </a:p>
          <a:p>
            <a:r>
              <a:rPr lang="bs-Latn-BA" dirty="0" smtClean="0"/>
              <a:t>Razmislite koliko težine nosi riječ MORAM? Razmislite o </a:t>
            </a:r>
            <a:r>
              <a:rPr lang="bs-Latn-BA" dirty="0" err="1" smtClean="0"/>
              <a:t>porjeklu</a:t>
            </a:r>
            <a:r>
              <a:rPr lang="bs-Latn-BA" dirty="0" smtClean="0"/>
              <a:t> ove </a:t>
            </a:r>
            <a:r>
              <a:rPr lang="bs-Latn-BA" dirty="0" err="1" smtClean="0"/>
              <a:t>rječi</a:t>
            </a:r>
            <a:r>
              <a:rPr lang="bs-Latn-BA" dirty="0" smtClean="0"/>
              <a:t> –primorati, (noćna)mora, </a:t>
            </a:r>
            <a:r>
              <a:rPr lang="bs-Latn-BA" dirty="0" err="1" smtClean="0"/>
              <a:t>lat.mores</a:t>
            </a:r>
            <a:r>
              <a:rPr lang="bs-Latn-BA" dirty="0" smtClean="0"/>
              <a:t> –pravila . Da li je ono što morate i ono što želite? </a:t>
            </a:r>
          </a:p>
          <a:p>
            <a:r>
              <a:rPr lang="bs-Latn-BA" dirty="0" smtClean="0"/>
              <a:t>Čovjek bez želja je kao slika bez boja. Želje nas čine živim. Razvrstajte realne i </a:t>
            </a:r>
            <a:r>
              <a:rPr lang="bs-Latn-BA" dirty="0" err="1" smtClean="0"/>
              <a:t>nerelane</a:t>
            </a:r>
            <a:r>
              <a:rPr lang="bs-Latn-BA" dirty="0" smtClean="0"/>
              <a:t> želje. Ne odričite se ni onih nerealnih, mašta nas čini poletnim. Ako imate </a:t>
            </a:r>
            <a:r>
              <a:rPr lang="bs-Latn-BA" dirty="0" err="1" smtClean="0"/>
              <a:t>osmjeh</a:t>
            </a:r>
            <a:r>
              <a:rPr lang="bs-Latn-BA" dirty="0" smtClean="0"/>
              <a:t> na licu dok razmišljate o svojim željama svaka je dobro došla.... </a:t>
            </a:r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03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IMATI NA 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Planovi  treba da budu realni.</a:t>
            </a:r>
          </a:p>
          <a:p>
            <a:r>
              <a:rPr lang="bs-Latn-BA" dirty="0" smtClean="0"/>
              <a:t>Morati se ništa ne mora!</a:t>
            </a:r>
          </a:p>
          <a:p>
            <a:r>
              <a:rPr lang="bs-Latn-BA" dirty="0" smtClean="0"/>
              <a:t>Želje mogu biti realne i </a:t>
            </a:r>
            <a:r>
              <a:rPr lang="bs-Latn-BA" dirty="0" err="1" smtClean="0"/>
              <a:t>nerelne</a:t>
            </a:r>
            <a:r>
              <a:rPr lang="bs-Latn-BA" dirty="0" smtClean="0"/>
              <a:t>, želje su želje.... maštajte!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7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Kontrola ponašanja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hr-HR" b="1" i="1" u="sng" dirty="0">
                <a:solidFill>
                  <a:schemeClr val="accent2">
                    <a:lumMod val="75000"/>
                  </a:schemeClr>
                </a:solidFill>
              </a:rPr>
              <a:t>Upravljanje vremenom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hr-HR" sz="1100" b="1" u="sng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r-HR" dirty="0"/>
              <a:t>Napravite raspored aktivnosti i poslova: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hr-HR" dirty="0"/>
              <a:t> 	</a:t>
            </a:r>
            <a:r>
              <a:rPr lang="hr-HR" i="1" dirty="0"/>
              <a:t>– popišite ih,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hr-HR" i="1" dirty="0"/>
              <a:t>	- vremenski rasporedite,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hr-HR" i="1" dirty="0"/>
              <a:t>	- provjerite možete li ih stvarno napraviti.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hr-HR" sz="1100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r-HR" dirty="0"/>
              <a:t>Zadovoljite osobne potrebe: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hr-HR" dirty="0"/>
              <a:t>	- </a:t>
            </a:r>
            <a:r>
              <a:rPr lang="hr-HR" i="1" dirty="0"/>
              <a:t>Imajte dobre odnose s drugima.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hr-HR" i="1" dirty="0"/>
              <a:t>	- Očuvajte samopoštovanje i zdravlje.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hr-HR" i="1" dirty="0"/>
              <a:t>	- Imajte vremena za odmor i razonodu.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hr-HR" i="1" dirty="0"/>
              <a:t>	- Očuvajte privatni život.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9910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/>
              <a:t>Tempogram</a:t>
            </a:r>
            <a:r>
              <a:rPr lang="bs-Latn-BA" dirty="0" smtClean="0"/>
              <a:t> 1.Radni dani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399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037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/>
              <a:t>Tempogram:Vikend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5425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25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Stručna pomoć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 dirty="0"/>
              <a:t>Savjetovanje</a:t>
            </a:r>
            <a:r>
              <a:rPr lang="hr-HR" altLang="sr-Latn-RS" dirty="0"/>
              <a:t> – pružanje informacija, uputa i savjeta o rješavanju problema;</a:t>
            </a:r>
          </a:p>
          <a:p>
            <a:r>
              <a:rPr lang="hr-HR" altLang="sr-Latn-RS" dirty="0"/>
              <a:t>Postupci </a:t>
            </a:r>
            <a:r>
              <a:rPr lang="hr-HR" altLang="sr-Latn-RS" b="1" dirty="0"/>
              <a:t>rasterećivanja </a:t>
            </a:r>
            <a:r>
              <a:rPr lang="hr-HR" altLang="sr-Latn-RS" dirty="0"/>
              <a:t>– djelovanje na emocionalno stanje i doživljaje osobe;</a:t>
            </a:r>
            <a:endParaRPr lang="hr-HR" altLang="sr-Latn-RS" b="1" dirty="0"/>
          </a:p>
          <a:p>
            <a:r>
              <a:rPr lang="hr-HR" altLang="sr-Latn-RS" b="1" dirty="0"/>
              <a:t>Supervizija </a:t>
            </a:r>
            <a:r>
              <a:rPr lang="hr-HR" altLang="sr-Latn-RS" dirty="0"/>
              <a:t>– postupci praćenja i procjene uspješnosti u poslu;</a:t>
            </a:r>
            <a:endParaRPr lang="hr-HR" altLang="sr-Latn-RS" b="1" dirty="0"/>
          </a:p>
          <a:p>
            <a:r>
              <a:rPr lang="hr-HR" altLang="sr-Latn-RS" b="1" dirty="0"/>
              <a:t>Konsultacije</a:t>
            </a:r>
            <a:r>
              <a:rPr lang="hr-HR" altLang="sr-Latn-RS" dirty="0"/>
              <a:t> – stručni dogovor i razmjena mišljenja;</a:t>
            </a:r>
            <a:endParaRPr lang="hr-HR" altLang="sr-Latn-RS" b="1" dirty="0"/>
          </a:p>
          <a:p>
            <a:r>
              <a:rPr lang="hr-HR" altLang="sr-Latn-RS" b="1" dirty="0"/>
              <a:t>Zajednička analiza</a:t>
            </a:r>
            <a:r>
              <a:rPr lang="hr-HR" altLang="sr-Latn-RS" dirty="0"/>
              <a:t> nekog problema.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027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669"/>
            <a:ext cx="10515600" cy="365760"/>
          </a:xfrm>
        </p:spPr>
        <p:txBody>
          <a:bodyPr>
            <a:normAutofit fontScale="90000"/>
          </a:bodyPr>
          <a:lstStyle/>
          <a:p>
            <a:r>
              <a:rPr lang="bs-Latn-BA" dirty="0" err="1" smtClean="0"/>
              <a:t>Tony</a:t>
            </a:r>
            <a:r>
              <a:rPr lang="bs-Latn-BA" dirty="0" smtClean="0"/>
              <a:t> </a:t>
            </a:r>
            <a:r>
              <a:rPr lang="bs-Latn-BA" dirty="0" err="1" smtClean="0"/>
              <a:t>White</a:t>
            </a:r>
            <a:r>
              <a:rPr lang="bs-Latn-BA" dirty="0" smtClean="0"/>
              <a:t>, 1990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71" y="602428"/>
            <a:ext cx="5873675" cy="6255572"/>
          </a:xfrm>
        </p:spPr>
      </p:pic>
    </p:spTree>
    <p:extLst>
      <p:ext uri="{BB962C8B-B14F-4D97-AF65-F5344CB8AC3E}">
        <p14:creationId xmlns:p14="http://schemas.microsoft.com/office/powerpoint/2010/main" val="3355827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ZADATAK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Razmislite i napišite:</a:t>
            </a:r>
          </a:p>
          <a:p>
            <a:pPr>
              <a:buNone/>
            </a:pPr>
            <a:endParaRPr lang="hr-HR" altLang="sr-Latn-RS" dirty="0"/>
          </a:p>
          <a:p>
            <a:pPr>
              <a:buNone/>
            </a:pPr>
            <a:r>
              <a:rPr lang="hr-HR" altLang="sr-Latn-RS" dirty="0"/>
              <a:t>	</a:t>
            </a:r>
            <a:r>
              <a:rPr lang="hr-HR" altLang="sr-Latn-RS" b="1" i="1" dirty="0"/>
              <a:t>Koju ću sutra malu promjenu učiniti na poslu zbog koje ću se osjećati bolje?</a:t>
            </a:r>
          </a:p>
          <a:p>
            <a:pPr>
              <a:buNone/>
            </a:pPr>
            <a:endParaRPr lang="hr-HR" altLang="sr-Latn-RS" b="1" i="1" dirty="0"/>
          </a:p>
          <a:p>
            <a:pPr>
              <a:buNone/>
            </a:pPr>
            <a:r>
              <a:rPr lang="hr-HR" altLang="sr-Latn-RS" dirty="0"/>
              <a:t>___________________________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026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NAČELO MALIH PROMJENA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altLang="sr-Latn-RS" dirty="0"/>
              <a:t>“</a:t>
            </a:r>
            <a:r>
              <a:rPr lang="hr-HR" altLang="sr-Latn-RS" sz="1600" dirty="0"/>
              <a:t>Male</a:t>
            </a:r>
            <a:r>
              <a:rPr lang="hr-HR" altLang="sr-Latn-RS" dirty="0"/>
              <a:t> promjene imaju </a:t>
            </a:r>
            <a:r>
              <a:rPr lang="hr-HR" altLang="sr-Latn-RS" sz="2600" dirty="0"/>
              <a:t>velike </a:t>
            </a:r>
            <a:r>
              <a:rPr lang="hr-HR" altLang="sr-Latn-RS" sz="3000" dirty="0"/>
              <a:t>učinke</a:t>
            </a:r>
            <a:r>
              <a:rPr lang="hr-HR" altLang="sr-Latn-RS" sz="3000" dirty="0" smtClean="0"/>
              <a:t>!</a:t>
            </a:r>
            <a:r>
              <a:rPr lang="hr-HR" altLang="sr-Latn-RS" dirty="0" smtClean="0"/>
              <a:t>”</a:t>
            </a:r>
          </a:p>
          <a:p>
            <a:pPr lvl="1"/>
            <a:endParaRPr lang="hr-HR" altLang="sr-Latn-RS" dirty="0"/>
          </a:p>
          <a:p>
            <a:pPr lvl="1"/>
            <a:endParaRPr lang="hr-HR" altLang="sr-Latn-RS" dirty="0" smtClean="0"/>
          </a:p>
          <a:p>
            <a:pPr lvl="1"/>
            <a:r>
              <a:rPr lang="hr-HR" altLang="sr-Latn-RS" dirty="0" smtClean="0"/>
              <a:t>„Nije </a:t>
            </a:r>
            <a:r>
              <a:rPr lang="hr-HR" altLang="sr-Latn-RS" dirty="0" err="1" smtClean="0"/>
              <a:t>tačno</a:t>
            </a:r>
            <a:r>
              <a:rPr lang="hr-HR" altLang="sr-Latn-RS" dirty="0" smtClean="0"/>
              <a:t> da miš ne može da pojede slona. Može… dio po dio”</a:t>
            </a:r>
            <a:endParaRPr lang="hr-HR" altLang="sr-Latn-R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017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22095"/>
            <a:ext cx="10515600" cy="22654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14" y="634700"/>
            <a:ext cx="6465346" cy="6303981"/>
          </a:xfrm>
        </p:spPr>
      </p:pic>
    </p:spTree>
    <p:extLst>
      <p:ext uri="{BB962C8B-B14F-4D97-AF65-F5344CB8AC3E}">
        <p14:creationId xmlns:p14="http://schemas.microsoft.com/office/powerpoint/2010/main" val="215650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1849"/>
          </a:xfrm>
        </p:spPr>
        <p:txBody>
          <a:bodyPr>
            <a:normAutofit fontScale="90000"/>
          </a:bodyPr>
          <a:lstStyle/>
          <a:p>
            <a:r>
              <a:rPr lang="bs-Latn-BA" sz="4000" dirty="0" smtClean="0"/>
              <a:t>PSIHOSOMATIKA 1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78681"/>
              </p:ext>
            </p:extLst>
          </p:nvPr>
        </p:nvGraphicFramePr>
        <p:xfrm>
          <a:off x="838200" y="710005"/>
          <a:ext cx="10693998" cy="6136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097">
                  <a:extLst>
                    <a:ext uri="{9D8B030D-6E8A-4147-A177-3AD203B41FA5}">
                      <a16:colId xmlns:a16="http://schemas.microsoft.com/office/drawing/2014/main" val="1698177406"/>
                    </a:ext>
                  </a:extLst>
                </a:gridCol>
                <a:gridCol w="4299479">
                  <a:extLst>
                    <a:ext uri="{9D8B030D-6E8A-4147-A177-3AD203B41FA5}">
                      <a16:colId xmlns:a16="http://schemas.microsoft.com/office/drawing/2014/main" val="2467075807"/>
                    </a:ext>
                  </a:extLst>
                </a:gridCol>
                <a:gridCol w="4599422">
                  <a:extLst>
                    <a:ext uri="{9D8B030D-6E8A-4147-A177-3AD203B41FA5}">
                      <a16:colId xmlns:a16="http://schemas.microsoft.com/office/drawing/2014/main" val="499457096"/>
                    </a:ext>
                  </a:extLst>
                </a:gridCol>
              </a:tblGrid>
              <a:tr h="474747"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ORGAN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BOLESTI I TEGOBE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600" dirty="0" smtClean="0"/>
                        <a:t>PSIHIČKE SMETNJE</a:t>
                      </a:r>
                      <a:r>
                        <a:rPr lang="bs-Latn-BA" sz="1600" baseline="0" dirty="0" smtClean="0"/>
                        <a:t> ,STANJA i OSOBINE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557875"/>
                  </a:ext>
                </a:extLst>
              </a:tr>
              <a:tr h="712355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OČI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err="1" smtClean="0"/>
                        <a:t>Konjuktivitis</a:t>
                      </a:r>
                      <a:r>
                        <a:rPr lang="bs-Latn-BA" sz="1400" dirty="0" smtClean="0"/>
                        <a:t>, suhe oči, </a:t>
                      </a:r>
                      <a:r>
                        <a:rPr lang="bs-Latn-BA" sz="1400" dirty="0" err="1" smtClean="0"/>
                        <a:t>miopija</a:t>
                      </a:r>
                      <a:r>
                        <a:rPr lang="bs-Latn-BA" sz="1400" dirty="0" smtClean="0"/>
                        <a:t>, katarakta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Lako zaplaču, skloni tugovanju, opterećeni povjerenjem/nepovjerenjem prema </a:t>
                      </a:r>
                      <a:r>
                        <a:rPr lang="bs-Latn-BA" sz="1400" dirty="0" err="1" smtClean="0"/>
                        <a:t>drugima.Emocije</a:t>
                      </a:r>
                      <a:r>
                        <a:rPr lang="bs-Latn-BA" sz="1400" dirty="0" smtClean="0"/>
                        <a:t> im se lako prepoznaju ako ih gledate</a:t>
                      </a:r>
                      <a:r>
                        <a:rPr lang="bs-Latn-BA" sz="1400" baseline="0" dirty="0" smtClean="0"/>
                        <a:t> u oči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60437"/>
                  </a:ext>
                </a:extLst>
              </a:tr>
              <a:tr h="541536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USTA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err="1" smtClean="0"/>
                        <a:t>Herpes,suhe</a:t>
                      </a:r>
                      <a:r>
                        <a:rPr lang="bs-Latn-BA" sz="1400" dirty="0" smtClean="0"/>
                        <a:t>/ispucale</a:t>
                      </a:r>
                      <a:r>
                        <a:rPr lang="bs-Latn-BA" sz="1400" baseline="0" dirty="0" smtClean="0"/>
                        <a:t> usne, smanjeno čulo </a:t>
                      </a:r>
                      <a:r>
                        <a:rPr lang="bs-Latn-BA" sz="1400" baseline="0" dirty="0" err="1" smtClean="0"/>
                        <a:t>ukusa,afte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Sklonost alkoholu, </a:t>
                      </a:r>
                      <a:r>
                        <a:rPr lang="bs-Latn-BA" sz="1400" dirty="0" err="1" smtClean="0"/>
                        <a:t>pušenju,prekomjernoj</a:t>
                      </a:r>
                      <a:r>
                        <a:rPr lang="bs-Latn-BA" sz="1400" dirty="0" smtClean="0"/>
                        <a:t> konzumaciji </a:t>
                      </a:r>
                      <a:r>
                        <a:rPr lang="bs-Latn-BA" sz="1400" dirty="0" err="1" smtClean="0"/>
                        <a:t>hrane,problemi</a:t>
                      </a:r>
                      <a:r>
                        <a:rPr lang="bs-Latn-BA" sz="1400" dirty="0" smtClean="0"/>
                        <a:t> u govoru</a:t>
                      </a:r>
                      <a:r>
                        <a:rPr lang="bs-Latn-BA" sz="1400" baseline="0" dirty="0" smtClean="0"/>
                        <a:t> (mucanje), ćutljivi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550752"/>
                  </a:ext>
                </a:extLst>
              </a:tr>
              <a:tr h="504585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NOS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Česte upale </a:t>
                      </a:r>
                      <a:r>
                        <a:rPr lang="bs-Latn-BA" sz="1400" dirty="0" err="1" smtClean="0"/>
                        <a:t>sinusa,smanjeno</a:t>
                      </a:r>
                      <a:r>
                        <a:rPr lang="bs-Latn-BA" sz="1400" dirty="0" smtClean="0"/>
                        <a:t> čulo mirisa, česte infekcije, </a:t>
                      </a:r>
                      <a:r>
                        <a:rPr lang="bs-Latn-BA" sz="1400" dirty="0" err="1" smtClean="0"/>
                        <a:t>upale,prehlade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Sklonost </a:t>
                      </a:r>
                      <a:r>
                        <a:rPr lang="bs-Latn-BA" sz="1400" dirty="0" err="1" smtClean="0"/>
                        <a:t>intelektualizaciji</a:t>
                      </a:r>
                      <a:r>
                        <a:rPr lang="bs-Latn-BA" sz="1400" dirty="0" smtClean="0"/>
                        <a:t>, zatomljuju</a:t>
                      </a:r>
                      <a:r>
                        <a:rPr lang="bs-Latn-BA" sz="1400" baseline="0" dirty="0" smtClean="0"/>
                        <a:t> osjećaje, gubitak intuicije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8698"/>
                  </a:ext>
                </a:extLst>
              </a:tr>
              <a:tr h="920125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BRADA</a:t>
                      </a:r>
                      <a:r>
                        <a:rPr lang="bs-Latn-BA" sz="1400" baseline="0" dirty="0" smtClean="0"/>
                        <a:t> </a:t>
                      </a:r>
                      <a:r>
                        <a:rPr lang="bs-Latn-BA" sz="1400" dirty="0" smtClean="0"/>
                        <a:t> I VILICA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Problemi sa desnima</a:t>
                      </a:r>
                      <a:r>
                        <a:rPr lang="bs-Latn-BA" sz="1400" baseline="0" dirty="0" smtClean="0"/>
                        <a:t> (bol, </a:t>
                      </a:r>
                      <a:r>
                        <a:rPr lang="bs-Latn-BA" sz="1400" baseline="0" dirty="0" err="1" smtClean="0"/>
                        <a:t>krvarenje,upale</a:t>
                      </a:r>
                      <a:r>
                        <a:rPr lang="bs-Latn-BA" sz="1400" baseline="0" dirty="0" smtClean="0"/>
                        <a:t>),položaj „zaključane čeljusti“, </a:t>
                      </a:r>
                      <a:r>
                        <a:rPr lang="bs-Latn-BA" sz="1400" baseline="0" dirty="0" err="1" smtClean="0"/>
                        <a:t>skripanje</a:t>
                      </a:r>
                      <a:r>
                        <a:rPr lang="bs-Latn-BA" sz="1400" baseline="0" dirty="0" smtClean="0"/>
                        <a:t> zubima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Submisivni ili buntovni, često nemaju stav ili ga čvrsto</a:t>
                      </a:r>
                      <a:r>
                        <a:rPr lang="bs-Latn-BA" sz="1400" baseline="0" dirty="0" smtClean="0"/>
                        <a:t> zauzimaju bez razmišljanja, teško se </a:t>
                      </a:r>
                      <a:r>
                        <a:rPr lang="bs-Latn-BA" sz="1400" baseline="0" dirty="0" err="1" smtClean="0"/>
                        <a:t>opuštaju</a:t>
                      </a:r>
                      <a:r>
                        <a:rPr lang="bs-Latn-BA" sz="1400" baseline="0" dirty="0" smtClean="0"/>
                        <a:t>, kakvog su raspoloženja i stava često im vidite na položaju vilice koja može biti stisnuta ili opuštena/otvorena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537652"/>
                  </a:ext>
                </a:extLst>
              </a:tr>
              <a:tr h="504585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Astma,</a:t>
                      </a:r>
                      <a:r>
                        <a:rPr lang="bs-Latn-BA" sz="1400" baseline="0" dirty="0" smtClean="0"/>
                        <a:t> kratak dah, bol u prsima, česte opstrukcije i upale pluća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Sklonost panici,</a:t>
                      </a:r>
                      <a:r>
                        <a:rPr lang="bs-Latn-BA" sz="1400" baseline="0" dirty="0" smtClean="0"/>
                        <a:t> anksioznost, fobije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101931"/>
                  </a:ext>
                </a:extLst>
              </a:tr>
              <a:tr h="920125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STOMAK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err="1" smtClean="0"/>
                        <a:t>Ulcerozni</a:t>
                      </a:r>
                      <a:r>
                        <a:rPr lang="bs-Latn-BA" sz="1400" baseline="0" dirty="0" smtClean="0"/>
                        <a:t> kolitis, gastritis, nadutost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Sklonost</a:t>
                      </a:r>
                      <a:r>
                        <a:rPr lang="bs-Latn-BA" sz="1400" baseline="0" dirty="0" smtClean="0"/>
                        <a:t> pretjeranoj reakcije straha ili ljutnje, fobične reakcije straha, </a:t>
                      </a:r>
                      <a:r>
                        <a:rPr lang="bs-Latn-BA" sz="1400" baseline="0" dirty="0" err="1" smtClean="0"/>
                        <a:t>podložnost</a:t>
                      </a:r>
                      <a:r>
                        <a:rPr lang="bs-Latn-BA" sz="1400" baseline="0" dirty="0" smtClean="0"/>
                        <a:t> stresu. Često </a:t>
                      </a:r>
                      <a:r>
                        <a:rPr lang="bs-Latn-BA" sz="1400" baseline="0" dirty="0" err="1" smtClean="0"/>
                        <a:t>kritikuju</a:t>
                      </a:r>
                      <a:r>
                        <a:rPr lang="bs-Latn-BA" sz="1400" baseline="0" dirty="0" smtClean="0"/>
                        <a:t>, prigovaraju.... znaju i pretjerano da se opuste da budu neodgovorni.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41972"/>
                  </a:ext>
                </a:extLst>
              </a:tr>
              <a:tr h="712355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KARLICA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Seksualna</a:t>
                      </a:r>
                      <a:r>
                        <a:rPr lang="bs-Latn-BA" sz="1400" baseline="0" dirty="0" smtClean="0"/>
                        <a:t> </a:t>
                      </a:r>
                      <a:r>
                        <a:rPr lang="bs-Latn-BA" sz="1400" baseline="0" dirty="0" err="1" smtClean="0"/>
                        <a:t>disfunkcija</a:t>
                      </a:r>
                      <a:r>
                        <a:rPr lang="bs-Latn-BA" sz="1400" baseline="0" dirty="0" smtClean="0"/>
                        <a:t>, urinarni problemi, ginekološki problemi, problemi sa prostatom, česte infekcije urinarnog trakta, problemi sa </a:t>
                      </a:r>
                      <a:r>
                        <a:rPr lang="bs-Latn-BA" sz="1400" baseline="0" dirty="0" err="1" smtClean="0"/>
                        <a:t>začećem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Sklonost histeriji, impulsivnom </a:t>
                      </a:r>
                      <a:r>
                        <a:rPr lang="bs-Latn-BA" sz="1400" dirty="0" err="1" smtClean="0"/>
                        <a:t>reagovanju</a:t>
                      </a:r>
                      <a:r>
                        <a:rPr lang="bs-Latn-BA" sz="1400" dirty="0" smtClean="0"/>
                        <a:t>, egzibicionizmu, bizarnom </a:t>
                      </a:r>
                      <a:r>
                        <a:rPr lang="bs-Latn-BA" sz="1400" dirty="0" err="1" smtClean="0"/>
                        <a:t>ponašanju</a:t>
                      </a:r>
                      <a:r>
                        <a:rPr lang="bs-Latn-BA" sz="1400" dirty="0" smtClean="0"/>
                        <a:t>. Znaju biti i povučeni, čudaci. Skloni umjetnosti i kreativnosti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759005"/>
                  </a:ext>
                </a:extLst>
              </a:tr>
              <a:tr h="712355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NOGE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Bolne </a:t>
                      </a:r>
                      <a:r>
                        <a:rPr lang="bs-Latn-BA" sz="1400" dirty="0" err="1" smtClean="0"/>
                        <a:t>noge,proširene</a:t>
                      </a:r>
                      <a:r>
                        <a:rPr lang="bs-Latn-BA" sz="1400" dirty="0" smtClean="0"/>
                        <a:t> vene, problemi sa tetivama,</a:t>
                      </a:r>
                      <a:r>
                        <a:rPr lang="bs-Latn-BA" sz="1400" baseline="0" dirty="0" smtClean="0"/>
                        <a:t> problemi sa koljenom, čukljevi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Imaju problem sa </a:t>
                      </a:r>
                      <a:r>
                        <a:rPr lang="bs-Latn-BA" sz="1400" dirty="0" err="1" smtClean="0"/>
                        <a:t>održavanjem</a:t>
                      </a:r>
                      <a:r>
                        <a:rPr lang="bs-Latn-BA" sz="1400" dirty="0" smtClean="0"/>
                        <a:t> ravnoteže na emocionalnom planu, mogu da upadnu u </a:t>
                      </a:r>
                      <a:r>
                        <a:rPr lang="bs-Latn-BA" sz="1400" dirty="0" err="1" smtClean="0"/>
                        <a:t>katatoniju</a:t>
                      </a:r>
                      <a:r>
                        <a:rPr lang="bs-Latn-BA" sz="1400" dirty="0" smtClean="0"/>
                        <a:t>,</a:t>
                      </a:r>
                      <a:r>
                        <a:rPr lang="bs-Latn-BA" sz="1400" baseline="0" dirty="0" smtClean="0"/>
                        <a:t> teško donose odluke, problem im je da poredaju prioritete.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34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38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4880"/>
          </a:xfrm>
        </p:spPr>
        <p:txBody>
          <a:bodyPr>
            <a:normAutofit fontScale="90000"/>
          </a:bodyPr>
          <a:lstStyle/>
          <a:p>
            <a:r>
              <a:rPr lang="bs-Latn-BA" sz="4000" dirty="0" smtClean="0"/>
              <a:t>PSIHOSOMATIKA 2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127752"/>
              </p:ext>
            </p:extLst>
          </p:nvPr>
        </p:nvGraphicFramePr>
        <p:xfrm>
          <a:off x="838200" y="710008"/>
          <a:ext cx="10515600" cy="579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1698177406"/>
                    </a:ext>
                  </a:extLst>
                </a:gridCol>
                <a:gridCol w="4227755">
                  <a:extLst>
                    <a:ext uri="{9D8B030D-6E8A-4147-A177-3AD203B41FA5}">
                      <a16:colId xmlns:a16="http://schemas.microsoft.com/office/drawing/2014/main" val="2467075807"/>
                    </a:ext>
                  </a:extLst>
                </a:gridCol>
                <a:gridCol w="4522694">
                  <a:extLst>
                    <a:ext uri="{9D8B030D-6E8A-4147-A177-3AD203B41FA5}">
                      <a16:colId xmlns:a16="http://schemas.microsoft.com/office/drawing/2014/main" val="499457096"/>
                    </a:ext>
                  </a:extLst>
                </a:gridCol>
              </a:tblGrid>
              <a:tr h="531504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ORGAN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BOLESTI I TEGOBE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PSIHIČKE SMETNJE</a:t>
                      </a:r>
                      <a:r>
                        <a:rPr lang="bs-Latn-BA" sz="1400" baseline="0" dirty="0" smtClean="0"/>
                        <a:t> I STANJA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557875"/>
                  </a:ext>
                </a:extLst>
              </a:tr>
              <a:tr h="531504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GLAVA</a:t>
                      </a:r>
                      <a:r>
                        <a:rPr lang="bs-Latn-BA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Migrena</a:t>
                      </a:r>
                      <a:r>
                        <a:rPr lang="bs-Latn-BA" sz="1400" baseline="0" dirty="0" smtClean="0"/>
                        <a:t>, meningitis, alopecija, </a:t>
                      </a:r>
                      <a:r>
                        <a:rPr lang="bs-Latn-BA" sz="1400" baseline="0" dirty="0" err="1" smtClean="0"/>
                        <a:t>saboreja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Osjetljivi na</a:t>
                      </a:r>
                      <a:r>
                        <a:rPr lang="bs-Latn-BA" sz="1400" baseline="0" dirty="0" smtClean="0"/>
                        <a:t> stres, kriju loše emocije, sklonost opsesivnim mislima,  konfuziji, zaboravnosti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60437"/>
                  </a:ext>
                </a:extLst>
              </a:tr>
              <a:tr h="699262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UŠI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Loš sluh, zujanje u ušima, česte </a:t>
                      </a:r>
                      <a:r>
                        <a:rPr lang="bs-Latn-BA" sz="1400" dirty="0" err="1" smtClean="0"/>
                        <a:t>infekcije,selektivna</a:t>
                      </a:r>
                      <a:r>
                        <a:rPr lang="bs-Latn-BA" sz="1400" baseline="0" dirty="0" smtClean="0"/>
                        <a:t> gluvoća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Lako uspostavljaju kontakt</a:t>
                      </a:r>
                      <a:r>
                        <a:rPr lang="bs-Latn-BA" sz="1400" baseline="0" dirty="0" smtClean="0"/>
                        <a:t> sa drugima, pa se povuku, skloni površnim i brojnim vezama sa </a:t>
                      </a:r>
                      <a:r>
                        <a:rPr lang="bs-Latn-BA" sz="1400" baseline="0" dirty="0" err="1" smtClean="0"/>
                        <a:t>ljudima,tvrdoglavi</a:t>
                      </a:r>
                      <a:r>
                        <a:rPr lang="bs-Latn-BA" sz="1400" baseline="0" dirty="0" smtClean="0"/>
                        <a:t>, narcisoidni,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550752"/>
                  </a:ext>
                </a:extLst>
              </a:tr>
              <a:tr h="531504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LEĐA</a:t>
                      </a:r>
                      <a:r>
                        <a:rPr lang="bs-Latn-BA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Problemi sa kičmom, </a:t>
                      </a:r>
                      <a:r>
                        <a:rPr lang="bs-Latn-BA" sz="1400" dirty="0" err="1" smtClean="0"/>
                        <a:t>diskus</a:t>
                      </a:r>
                      <a:r>
                        <a:rPr lang="bs-Latn-BA" sz="1400" dirty="0" smtClean="0"/>
                        <a:t> hernija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Sklonost hipohondriji, nekontrolisanim</a:t>
                      </a:r>
                      <a:r>
                        <a:rPr lang="bs-Latn-BA" sz="1400" baseline="0" dirty="0" smtClean="0"/>
                        <a:t> ispadima bijesa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8698"/>
                  </a:ext>
                </a:extLst>
              </a:tr>
              <a:tr h="699262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VRAT/RAMENA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Suho</a:t>
                      </a:r>
                      <a:r>
                        <a:rPr lang="bs-Latn-BA" sz="1400" baseline="0" dirty="0" smtClean="0"/>
                        <a:t> grlo, laringitis, česte upale grla, krajnika, bol u vratu i ramenima, sklonost uklještenju vratnog živca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Imaju potrebu da </a:t>
                      </a:r>
                      <a:r>
                        <a:rPr lang="bs-Latn-BA" sz="1400" dirty="0" err="1" smtClean="0"/>
                        <a:t>kontrolišu</a:t>
                      </a:r>
                      <a:r>
                        <a:rPr lang="bs-Latn-BA" sz="1400" dirty="0" smtClean="0"/>
                        <a:t> svoja osjećanja i predstave se kao jaki,</a:t>
                      </a:r>
                      <a:r>
                        <a:rPr lang="bs-Latn-BA" sz="1400" baseline="0" dirty="0" smtClean="0"/>
                        <a:t> a zapravo su jako ranjivi. Imaju potrebu da </a:t>
                      </a:r>
                      <a:r>
                        <a:rPr lang="bs-Latn-BA" sz="1400" baseline="0" dirty="0" err="1" smtClean="0"/>
                        <a:t>kontrolišu</a:t>
                      </a:r>
                      <a:r>
                        <a:rPr lang="bs-Latn-BA" sz="1400" baseline="0" dirty="0" smtClean="0"/>
                        <a:t> sve oko sebe i upravljaju drugima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537652"/>
                  </a:ext>
                </a:extLst>
              </a:tr>
              <a:tr h="699262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RUKE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Artritis, tremor ruku, bradavice,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Djeluju nesigurno, nespretno. Imaju problem sa vezivanjem, prihvatanjem i realnosti. Djeluju kao da nisu „na zemlji“, skloni napadima panike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101931"/>
                  </a:ext>
                </a:extLst>
              </a:tr>
              <a:tr h="531504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ZADNJICA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Sklonost stomačnim problemima</a:t>
                      </a:r>
                      <a:r>
                        <a:rPr lang="bs-Latn-BA" sz="1400" baseline="0" dirty="0" smtClean="0"/>
                        <a:t> (</a:t>
                      </a:r>
                      <a:r>
                        <a:rPr lang="bs-Latn-BA" sz="1400" baseline="0" dirty="0" err="1" smtClean="0"/>
                        <a:t>dijareja,opstipacija</a:t>
                      </a:r>
                      <a:r>
                        <a:rPr lang="bs-Latn-BA" sz="1400" baseline="0" dirty="0" smtClean="0"/>
                        <a:t>)</a:t>
                      </a:r>
                      <a:r>
                        <a:rPr lang="bs-Latn-BA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Teško </a:t>
                      </a:r>
                      <a:r>
                        <a:rPr lang="bs-Latn-BA" sz="1400" dirty="0" err="1" smtClean="0"/>
                        <a:t>kontrolišu</a:t>
                      </a:r>
                      <a:r>
                        <a:rPr lang="bs-Latn-BA" sz="1400" dirty="0" smtClean="0"/>
                        <a:t> bijes, paranoični, skloni </a:t>
                      </a:r>
                      <a:r>
                        <a:rPr lang="bs-Latn-BA" sz="1400" dirty="0" err="1" smtClean="0"/>
                        <a:t>sadizmu,štednji</a:t>
                      </a:r>
                      <a:r>
                        <a:rPr lang="bs-Latn-BA" sz="1400" dirty="0" smtClean="0"/>
                        <a:t>/škrtosti. Izuzetno</a:t>
                      </a:r>
                      <a:r>
                        <a:rPr lang="bs-Latn-BA" sz="1400" baseline="0" dirty="0" smtClean="0"/>
                        <a:t> vrijedni, </a:t>
                      </a:r>
                      <a:r>
                        <a:rPr lang="bs-Latn-BA" sz="1400" baseline="0" dirty="0" err="1" smtClean="0"/>
                        <a:t>uredni,pedantni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41972"/>
                  </a:ext>
                </a:extLst>
              </a:tr>
              <a:tr h="903214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KOŽA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Ekcemi,</a:t>
                      </a:r>
                      <a:r>
                        <a:rPr lang="bs-Latn-BA" sz="1400" baseline="0" dirty="0" smtClean="0"/>
                        <a:t> suva koža, akne, herpes, mladeži i drugi problemi sa kožom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Skloni potiskivanju bijesa, depersonalizacijama, često imaju</a:t>
                      </a:r>
                      <a:r>
                        <a:rPr lang="bs-Latn-BA" sz="1400" baseline="0" dirty="0" smtClean="0"/>
                        <a:t> probleme sa ljudima </a:t>
                      </a:r>
                      <a:r>
                        <a:rPr lang="bs-Latn-BA" sz="1400" baseline="0" dirty="0" err="1" smtClean="0"/>
                        <a:t>tj.skloni</a:t>
                      </a:r>
                      <a:r>
                        <a:rPr lang="bs-Latn-BA" sz="1400" baseline="0" dirty="0" smtClean="0"/>
                        <a:t> konfliktima, imaju specifične sklonosti ili opsjednutosti, često umjetnošću, modom </a:t>
                      </a:r>
                      <a:r>
                        <a:rPr lang="bs-Latn-BA" sz="1400" baseline="0" dirty="0" err="1" smtClean="0"/>
                        <a:t>isl</a:t>
                      </a:r>
                      <a:r>
                        <a:rPr lang="bs-Latn-BA" sz="1400" baseline="0" dirty="0" smtClean="0"/>
                        <a:t>, estete su, dramatični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759005"/>
                  </a:ext>
                </a:extLst>
              </a:tr>
              <a:tr h="531504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STOPALA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Problemi sa Ahilovom</a:t>
                      </a:r>
                      <a:r>
                        <a:rPr lang="bs-Latn-BA" sz="1400" baseline="0" dirty="0" smtClean="0"/>
                        <a:t> tetivom, utonuli </a:t>
                      </a:r>
                      <a:r>
                        <a:rPr lang="bs-Latn-BA" sz="1400" baseline="0" dirty="0" err="1" smtClean="0"/>
                        <a:t>zglobovi,giht</a:t>
                      </a:r>
                      <a:r>
                        <a:rPr lang="bs-Latn-BA" sz="1400" baseline="0" dirty="0" smtClean="0"/>
                        <a:t>, </a:t>
                      </a:r>
                      <a:r>
                        <a:rPr lang="bs-Latn-BA" sz="1400" baseline="0" dirty="0" err="1" smtClean="0"/>
                        <a:t>golubiji</a:t>
                      </a:r>
                      <a:r>
                        <a:rPr lang="bs-Latn-BA" sz="1400" baseline="0" dirty="0" smtClean="0"/>
                        <a:t> prsti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Plašljivi, brzo</a:t>
                      </a:r>
                      <a:r>
                        <a:rPr lang="bs-Latn-BA" sz="1400" baseline="0" dirty="0" smtClean="0"/>
                        <a:t> se uznemire, skromni, pouzdani, skloni da gube kontakt sa realnošću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34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72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38" y="1825624"/>
            <a:ext cx="8832028" cy="4930177"/>
          </a:xfrm>
        </p:spPr>
      </p:pic>
    </p:spTree>
    <p:extLst>
      <p:ext uri="{BB962C8B-B14F-4D97-AF65-F5344CB8AC3E}">
        <p14:creationId xmlns:p14="http://schemas.microsoft.com/office/powerpoint/2010/main" val="31148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VJEŠTINE </a:t>
            </a:r>
            <a:r>
              <a:rPr lang="hr-HR" dirty="0" smtClean="0"/>
              <a:t>SUOČAVANJA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hr-HR" altLang="sr-Latn-RS" dirty="0"/>
          </a:p>
          <a:p>
            <a:r>
              <a:rPr lang="hr-HR" altLang="sr-Latn-RS" dirty="0"/>
              <a:t>Zadržati osjećaj za humor u situacijama koje mogu izazvati stres. </a:t>
            </a:r>
          </a:p>
          <a:p>
            <a:r>
              <a:rPr lang="hr-HR" altLang="sr-Latn-RS" dirty="0"/>
              <a:t>Održavati ravnotežu između rada i zabave.</a:t>
            </a:r>
          </a:p>
          <a:p>
            <a:r>
              <a:rPr lang="hr-HR" altLang="sr-Latn-RS" dirty="0"/>
              <a:t>Podijeliti probleme s prijateljima</a:t>
            </a:r>
          </a:p>
          <a:p>
            <a:r>
              <a:rPr lang="hr-HR" altLang="sr-Latn-RS" dirty="0"/>
              <a:t>Razvijati, održavati i koristiti mrežu socijalne podrške. </a:t>
            </a:r>
          </a:p>
          <a:p>
            <a:r>
              <a:rPr lang="hr-HR" altLang="sr-Latn-RS" dirty="0"/>
              <a:t>Poznavanje sebe i svoje granice tolerancije na stres. </a:t>
            </a:r>
          </a:p>
          <a:p>
            <a:r>
              <a:rPr lang="hr-HR" altLang="sr-Latn-RS" dirty="0"/>
              <a:t>Posjeta stručnom savjetniku.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948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                 SAMOZAŠTITA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altLang="sr-Latn-RS" b="1" i="1" dirty="0" smtClean="0"/>
              <a:t>Izbjeći </a:t>
            </a:r>
            <a:r>
              <a:rPr lang="hr-HR" altLang="sr-Latn-RS" b="1" i="1" dirty="0"/>
              <a:t>ili ukloniti </a:t>
            </a:r>
            <a:r>
              <a:rPr lang="hr-HR" altLang="sr-Latn-RS" b="1" i="1" dirty="0" smtClean="0"/>
              <a:t>stresor</a:t>
            </a:r>
          </a:p>
          <a:p>
            <a:pPr marL="514350" indent="-514350">
              <a:buAutoNum type="arabicPeriod" startAt="2"/>
            </a:pPr>
            <a:r>
              <a:rPr lang="hr-HR" altLang="sr-Latn-RS" b="1" i="1" dirty="0" err="1" smtClean="0"/>
              <a:t>Kontrolisati</a:t>
            </a:r>
            <a:r>
              <a:rPr lang="hr-HR" altLang="sr-Latn-RS" b="1" i="1" dirty="0" smtClean="0"/>
              <a:t> </a:t>
            </a:r>
            <a:r>
              <a:rPr lang="hr-HR" altLang="sr-Latn-RS" b="1" i="1" dirty="0"/>
              <a:t>tjelesne reakcije</a:t>
            </a:r>
            <a:r>
              <a:rPr lang="hr-HR" altLang="sr-Latn-RS" dirty="0"/>
              <a:t> </a:t>
            </a:r>
            <a:endParaRPr lang="hr-HR" altLang="sr-Latn-RS" dirty="0" smtClean="0"/>
          </a:p>
          <a:p>
            <a:pPr marL="514350" indent="-514350">
              <a:buAutoNum type="arabicPeriod" startAt="3"/>
            </a:pPr>
            <a:r>
              <a:rPr lang="hr-HR" altLang="sr-Latn-RS" b="1" i="1" dirty="0" err="1" smtClean="0"/>
              <a:t>Kontrolisati</a:t>
            </a:r>
            <a:r>
              <a:rPr lang="hr-HR" altLang="sr-Latn-RS" b="1" i="1" dirty="0" smtClean="0"/>
              <a:t> </a:t>
            </a:r>
            <a:r>
              <a:rPr lang="hr-HR" altLang="sr-Latn-RS" b="1" i="1" dirty="0"/>
              <a:t>način </a:t>
            </a:r>
            <a:r>
              <a:rPr lang="hr-HR" altLang="sr-Latn-RS" b="1" i="1" dirty="0" smtClean="0"/>
              <a:t>mišljenja</a:t>
            </a:r>
          </a:p>
          <a:p>
            <a:pPr marL="0" indent="0">
              <a:buNone/>
            </a:pPr>
            <a:r>
              <a:rPr lang="hr-HR" altLang="sr-Latn-RS" b="1" i="1" dirty="0" smtClean="0"/>
              <a:t>4.   </a:t>
            </a:r>
            <a:r>
              <a:rPr lang="hr-HR" altLang="sr-Latn-RS" b="1" i="1" dirty="0" err="1" smtClean="0"/>
              <a:t>Kontrolisati</a:t>
            </a:r>
            <a:r>
              <a:rPr lang="hr-HR" altLang="sr-Latn-RS" b="1" i="1" dirty="0" smtClean="0"/>
              <a:t> ponašanje</a:t>
            </a:r>
            <a:endParaRPr lang="hr-HR" altLang="sr-Latn-R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253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			DISANJE I EMOCIJE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Osobe sklone:</a:t>
            </a:r>
          </a:p>
          <a:p>
            <a:r>
              <a:rPr lang="bs-Latn-BA" dirty="0" smtClean="0">
                <a:solidFill>
                  <a:srgbClr val="C00000"/>
                </a:solidFill>
              </a:rPr>
              <a:t>kontroli osjećanja</a:t>
            </a:r>
            <a:r>
              <a:rPr lang="bs-Latn-BA" dirty="0" smtClean="0"/>
              <a:t> dišu pliće i rigidno </a:t>
            </a:r>
          </a:p>
          <a:p>
            <a:r>
              <a:rPr lang="bs-Latn-BA" dirty="0" smtClean="0">
                <a:solidFill>
                  <a:srgbClr val="C00000"/>
                </a:solidFill>
              </a:rPr>
              <a:t>potiskivanju straha</a:t>
            </a:r>
            <a:r>
              <a:rPr lang="bs-Latn-BA" dirty="0" smtClean="0"/>
              <a:t> </a:t>
            </a:r>
            <a:r>
              <a:rPr lang="bs-Latn-BA" dirty="0" err="1" smtClean="0"/>
              <a:t>ograničavaju</a:t>
            </a:r>
            <a:r>
              <a:rPr lang="bs-Latn-BA" dirty="0" smtClean="0"/>
              <a:t> udah (dišu gornjim dijelom grudi, ne </a:t>
            </a:r>
            <a:r>
              <a:rPr lang="bs-Latn-BA" dirty="0" err="1" smtClean="0"/>
              <a:t>pomijeraju</a:t>
            </a:r>
            <a:r>
              <a:rPr lang="bs-Latn-BA" dirty="0" smtClean="0"/>
              <a:t> dijafragmu i donji dio grudnog </a:t>
            </a:r>
            <a:r>
              <a:rPr lang="bs-Latn-BA" dirty="0" err="1" smtClean="0"/>
              <a:t>koša</a:t>
            </a:r>
            <a:r>
              <a:rPr lang="bs-Latn-BA" dirty="0" smtClean="0"/>
              <a:t>)</a:t>
            </a:r>
          </a:p>
          <a:p>
            <a:r>
              <a:rPr lang="bs-Latn-BA" dirty="0" smtClean="0">
                <a:solidFill>
                  <a:srgbClr val="C00000"/>
                </a:solidFill>
              </a:rPr>
              <a:t>potiskivanju bola</a:t>
            </a:r>
            <a:r>
              <a:rPr lang="bs-Latn-BA" dirty="0" smtClean="0"/>
              <a:t>  </a:t>
            </a:r>
            <a:r>
              <a:rPr lang="bs-Latn-BA" dirty="0" err="1" smtClean="0"/>
              <a:t>ograničavaju</a:t>
            </a:r>
            <a:r>
              <a:rPr lang="bs-Latn-BA" dirty="0" smtClean="0"/>
              <a:t> udah i izdah,</a:t>
            </a:r>
          </a:p>
          <a:p>
            <a:r>
              <a:rPr lang="bs-Latn-BA" dirty="0" smtClean="0">
                <a:solidFill>
                  <a:srgbClr val="C00000"/>
                </a:solidFill>
              </a:rPr>
              <a:t>potiskivanju bijesa </a:t>
            </a:r>
            <a:r>
              <a:rPr lang="bs-Latn-BA" dirty="0" err="1" smtClean="0"/>
              <a:t>ograničavaju</a:t>
            </a:r>
            <a:r>
              <a:rPr lang="bs-Latn-BA" dirty="0" smtClean="0"/>
              <a:t> izdah (gornji dio grudi nepokretan, dijafragma pokretna uz prisustvo mišićnih tenzija u abdomenu)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1069</Words>
  <Application>Microsoft Office PowerPoint</Application>
  <PresentationFormat>Widescreen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Wingdings</vt:lpstr>
      <vt:lpstr>Office Theme</vt:lpstr>
      <vt:lpstr>Profesionalno sagorijevanje (Burnout sindrom)</vt:lpstr>
      <vt:lpstr>Tony White, 1990</vt:lpstr>
      <vt:lpstr>PowerPoint Presentation</vt:lpstr>
      <vt:lpstr>PSIHOSOMATIKA 1</vt:lpstr>
      <vt:lpstr>PSIHOSOMATIKA 2</vt:lpstr>
      <vt:lpstr>PowerPoint Presentation</vt:lpstr>
      <vt:lpstr>VJEŠTINE SUOČAVANJA </vt:lpstr>
      <vt:lpstr>                 SAMOZAŠTITA </vt:lpstr>
      <vt:lpstr>   DISANJE I EMOCIJE </vt:lpstr>
      <vt:lpstr>   KAKO VI DIŠETE?</vt:lpstr>
      <vt:lpstr>Kontrola načina mišljenja</vt:lpstr>
      <vt:lpstr>Iracionalna uvjerenja</vt:lpstr>
      <vt:lpstr>VJEŽBA: U narednih pet godina </vt:lpstr>
      <vt:lpstr>Razmislite o sledećem:</vt:lpstr>
      <vt:lpstr>IMATI NA UMU</vt:lpstr>
      <vt:lpstr>Kontrola ponašanja </vt:lpstr>
      <vt:lpstr>Tempogram 1.Radni dani </vt:lpstr>
      <vt:lpstr>Tempogram:Vikend</vt:lpstr>
      <vt:lpstr>Stručna pomoć </vt:lpstr>
      <vt:lpstr>ZADATAK</vt:lpstr>
      <vt:lpstr>NAČELO MALIH PROMJENA</vt:lpstr>
    </vt:vector>
  </TitlesOfParts>
  <Company>Pravosudje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Lola Ninkovic</dc:creator>
  <cp:lastModifiedBy>Olga Lola Ninkovic</cp:lastModifiedBy>
  <cp:revision>48</cp:revision>
  <dcterms:created xsi:type="dcterms:W3CDTF">2020-03-10T08:26:30Z</dcterms:created>
  <dcterms:modified xsi:type="dcterms:W3CDTF">2020-09-24T11:06:00Z</dcterms:modified>
</cp:coreProperties>
</file>