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40"/>
  </p:notesMasterIdLst>
  <p:sldIdLst>
    <p:sldId id="256" r:id="rId2"/>
    <p:sldId id="311" r:id="rId3"/>
    <p:sldId id="257" r:id="rId4"/>
    <p:sldId id="312" r:id="rId5"/>
    <p:sldId id="313" r:id="rId6"/>
    <p:sldId id="314" r:id="rId7"/>
    <p:sldId id="316" r:id="rId8"/>
    <p:sldId id="318" r:id="rId9"/>
    <p:sldId id="317" r:id="rId10"/>
    <p:sldId id="296" r:id="rId11"/>
    <p:sldId id="258" r:id="rId12"/>
    <p:sldId id="259" r:id="rId13"/>
    <p:sldId id="320" r:id="rId14"/>
    <p:sldId id="322" r:id="rId15"/>
    <p:sldId id="260" r:id="rId16"/>
    <p:sldId id="288" r:id="rId17"/>
    <p:sldId id="302" r:id="rId18"/>
    <p:sldId id="303" r:id="rId19"/>
    <p:sldId id="304" r:id="rId20"/>
    <p:sldId id="305" r:id="rId21"/>
    <p:sldId id="306" r:id="rId22"/>
    <p:sldId id="263" r:id="rId23"/>
    <p:sldId id="289" r:id="rId24"/>
    <p:sldId id="336" r:id="rId25"/>
    <p:sldId id="281" r:id="rId26"/>
    <p:sldId id="284" r:id="rId27"/>
    <p:sldId id="290" r:id="rId28"/>
    <p:sldId id="285" r:id="rId29"/>
    <p:sldId id="323" r:id="rId30"/>
    <p:sldId id="324" r:id="rId31"/>
    <p:sldId id="326" r:id="rId32"/>
    <p:sldId id="337" r:id="rId33"/>
    <p:sldId id="329" r:id="rId34"/>
    <p:sldId id="338" r:id="rId35"/>
    <p:sldId id="333" r:id="rId36"/>
    <p:sldId id="334" r:id="rId37"/>
    <p:sldId id="335" r:id="rId38"/>
    <p:sldId id="330" r:id="rId39"/>
  </p:sldIdLst>
  <p:sldSz cx="9144000" cy="6858000" type="screen4x3"/>
  <p:notesSz cx="68834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76" autoAdjust="0"/>
  </p:normalViewPr>
  <p:slideViewPr>
    <p:cSldViewPr snapToGrid="0">
      <p:cViewPr varScale="1">
        <p:scale>
          <a:sx n="78" d="100"/>
          <a:sy n="78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7450" y="742950"/>
            <a:ext cx="4589100" cy="37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96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89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36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4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21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84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226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441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71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960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79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972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37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94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455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67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205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07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449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87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76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11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72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98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1055077" y="2033954"/>
            <a:ext cx="7444154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5400"/>
              <a:buFont typeface="Trebuchet MS"/>
              <a:buNone/>
            </a:pPr>
            <a:r>
              <a:rPr lang="sr-Latn-BA" sz="5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Sloboda izražavanja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386254" y="4870938"/>
            <a:ext cx="67818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sr-Latn-BA" sz="2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Sanja Tadić </a:t>
            </a:r>
            <a:r>
              <a:rPr lang="sr-Latn-BA" sz="2400" b="1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Stojisavljević</a:t>
            </a:r>
            <a:endParaRPr lang="sr-Latn-BA" sz="2400" b="1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lang="sr-Latn-BA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sr-Latn-B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Banjaluka 3 - 4. septembar 2020. godine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50985" y="855784"/>
            <a:ext cx="7965830" cy="516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OBIM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PRAVA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NA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SLOBODU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IZRAŽAVANJA</a:t>
            </a: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lvl="0" algn="ctr">
              <a:buClr>
                <a:srgbClr val="9F0000"/>
              </a:buClr>
              <a:buSzPts val="4400"/>
            </a:pP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</a:pP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1.  Sloboda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mišljenja</a:t>
            </a: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</a:pP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>
              <a:buClr>
                <a:srgbClr val="9F0000"/>
              </a:buClr>
              <a:buSzPts val="4400"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2.  Sloboda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saopštavanja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informacija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i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ideja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</a:p>
          <a:p>
            <a:pPr lvl="0">
              <a:buClr>
                <a:srgbClr val="9F0000"/>
              </a:buClr>
              <a:buSzPts val="4400"/>
            </a:pP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3. Sloboda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primanja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informacija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i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ideja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</a:p>
          <a:p>
            <a:pPr lvl="0" algn="just">
              <a:buClr>
                <a:srgbClr val="9F0000"/>
              </a:buClr>
              <a:buSzPts val="4400"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(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pravo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na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pristup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informacijama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) –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Principi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uspostavljeni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  u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predmetu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Tarsasag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Szabadsagjogokert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(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Unija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za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građanska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prava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)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protiv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Mađarske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,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Presuda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ESLJP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iz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2008.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godine</a:t>
            </a:r>
            <a:endParaRPr lang="pl-PL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808892" y="926123"/>
            <a:ext cx="7573108" cy="531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Pojam izra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</a:rPr>
              <a:t>žavanja obuhvata: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Govor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Pisanje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Oslikavanje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Reklamiranje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Umjetnost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Radio i televizijsko emitovanje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Novine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Knjige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Letke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Simbolično ponašanje i upotrebu simbola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Tx/>
              <a:buChar char="-"/>
            </a:pPr>
            <a:endParaRPr lang="sr-Latn-BA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Tx/>
              <a:buChar char="-"/>
            </a:pPr>
            <a:endParaRPr lang="sr-Latn-BA" sz="2400" b="1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/>
        </p:nvSpPr>
        <p:spPr>
          <a:xfrm>
            <a:off x="550985" y="562708"/>
            <a:ext cx="7907215" cy="604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6;p7"/>
          <p:cNvSpPr txBox="1"/>
          <p:nvPr/>
        </p:nvSpPr>
        <p:spPr>
          <a:xfrm>
            <a:off x="412596" y="1304693"/>
            <a:ext cx="8115944" cy="5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GRANICA IZMEĐU DOPUŠTENOG I ZABRANJENOG IZRAŽAVANJA?</a:t>
            </a:r>
          </a:p>
          <a:p>
            <a:pPr algn="just"/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presudi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Handyside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Ujedinjenog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Kraljevstva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7.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decembra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1976.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istakao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„…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primjenjuje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poželjne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neuvredljivim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neutralnim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vrijeđaju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šokiraju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uznemiravaju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zahtjevi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pluralizma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tolerancije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širokoumnosti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demokratskog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Latn-BA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B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Ovaj stav Suda u identičnoj formulaciji uvršten je u zakonodavstvo BiH koje se tiču klevete (Zakon o zaštiti od klevete RS, Federacije BiH i Brčko Distrikta BiH) i presudama Ustavnog suda </a:t>
            </a:r>
            <a:r>
              <a:rPr lang="sr-Latn-BA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endParaRPr lang="sr-Latn-BA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B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AP-840/06, AP-312/08, AP-4275/11, AP-3209/12, </a:t>
            </a:r>
            <a:r>
              <a:rPr lang="sr-Latn-BA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AP-3148/16, </a:t>
            </a:r>
            <a:r>
              <a:rPr lang="sr-Latn-B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AP-3660/17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92369" y="832339"/>
            <a:ext cx="8042031" cy="509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B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presudi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Erbakan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protiv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Turske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od 6.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jula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2006.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godine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istakao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sr-Latn-BA" sz="24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“…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Toleranc</a:t>
            </a:r>
            <a:r>
              <a:rPr kumimoji="0" lang="bs-Latn-BA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ija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 poštovanje jednakog dostojanstva svih ljudi </a:t>
            </a:r>
            <a:r>
              <a:rPr kumimoji="0" lang="bs-Latn-BA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konstituiše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temelje demokratske, pluralističke zajednice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Imajući to na umu, a kao pitanje principa, može se smatrati nužnim u određenim demokratskim društvima da se sankcionišu ili čak spriječe </a:t>
            </a:r>
            <a:r>
              <a:rPr kumimoji="0" lang="bs-Latn-BA" sz="2400" b="1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svi oblici </a:t>
            </a:r>
            <a:r>
              <a:rPr kumimoji="0" lang="bs-Latn-B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izražavanja</a:t>
            </a:r>
            <a:r>
              <a:rPr kumimoji="0" lang="bs-Latn-BA" sz="2400" b="1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koji šire, potiču, promovišu ili opravdavaju mržnju zasnovanu na netoleranciji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…, 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 uslovom da su te nametnute formalnosti, uslovi, ograničenja ili kazne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proporcionalne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bs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zakonitom cilju koji se želi ostvariti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4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726831" y="990599"/>
            <a:ext cx="7731369" cy="51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Pojednostavljeno, ESLJP je odredio da su zabranjeni svi oblici izražavanja koji predstavljaju govor mržnje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r-Latn-BA" sz="22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 praksi često teško odrediti granicu između slobode izražavanja i govora mržnje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r-Latn-BA" sz="2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Sloboda izražavanja štiti sadržaj izražavanja i formu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sr-Latn-BA" sz="2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Prema praksi ESLJP, jedino ograničenje u pogledu sadržaja – izražavanje ideja kojima se promoviše nacistička ideologija, negira holokaust i poziva na mržnju i rasnu diskriminaciju </a:t>
            </a:r>
            <a:r>
              <a:rPr kumimoji="0" lang="sr-Latn-BA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sr-Latn-BA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Garaudy</a:t>
            </a:r>
            <a:r>
              <a:rPr kumimoji="0" lang="sr-Latn-BA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protiv Francuske, presuda od 24. juna 2003. godine)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2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0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92369" y="574431"/>
            <a:ext cx="8042031" cy="535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Član 10. Konvencije štiti: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endParaRPr lang="sr-Latn-BA" sz="2400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- sadržaj izražavanja,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- formu  (oblik) izražavanja: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        - satira (</a:t>
            </a: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Rozycki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i </a:t>
            </a: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Kulis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protiv Poljske, presuda iz 2009.    godine)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       -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poezija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(</a:t>
            </a: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Karatas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protiv Turske, presuda iz 1999. godine)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      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- roman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(Arslan protiv Turske, presuda iz 1999. godine)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Zakonski propisi u BiH pod pojmom „izražavanje“ podrazumijevaju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„bilo kakvu izjavu, naročito uključujući: svaki usmeni, pisani, audio, vizuelni ili elektronski materijal, bez obzira na sadržaj, formu ili način iznošenja ili pronošenja (Zakoni o kleveti RS, </a:t>
            </a: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FBiH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i Brčko Distrikta BiH)“. </a:t>
            </a: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Tx/>
              <a:buChar char="-"/>
            </a:pPr>
            <a:endParaRPr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492369" y="574431"/>
            <a:ext cx="8042031" cy="535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Tx/>
              <a:buChar char="-"/>
            </a:pPr>
            <a:endParaRPr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0" y="574431"/>
            <a:ext cx="7203688" cy="5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726831" y="527539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OGRANIČENJA SLOBODE IZRAŽAVANJA</a:t>
            </a:r>
          </a:p>
          <a:p>
            <a:pPr lvl="0" algn="ctr">
              <a:buClr>
                <a:srgbClr val="9F0000"/>
              </a:buClr>
              <a:buSzPts val="4400"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Član 10. stav 2. </a:t>
            </a:r>
            <a:r>
              <a:rPr lang="sr-Latn-B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EKLJP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:</a:t>
            </a:r>
          </a:p>
          <a:p>
            <a:pPr algn="just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Ostvarivanje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podvrgnuti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formalnostima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uslovima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ograničenjima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kaznama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propisanim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neophodnim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demokratskom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bezbijednosti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teritorijalnog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integriteta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bezbijednosti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kriminala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ugleda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otkrivanja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povjerljivih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očuvanja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autoriteta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nepristrasnosti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sudstva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TRODJELNI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NEOPHODNOSTI U </a:t>
            </a:r>
            <a:r>
              <a:rPr lang="sr-Latn-B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DEMOKRATKOM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DRUŠTVU</a:t>
            </a:r>
          </a:p>
          <a:p>
            <a:pPr algn="ctr"/>
            <a:endParaRPr lang="sr-Latn-BA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  <a:tabLst>
                <a:tab pos="984250" algn="l"/>
              </a:tabLst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je ograničavanje slobode izražavanja predviđeno zakonom?  kvalitet zakona (jasan, pristupačan, predvidiv)</a:t>
            </a:r>
          </a:p>
          <a:p>
            <a:pPr algn="just">
              <a:tabLst>
                <a:tab pos="984250" algn="l"/>
              </a:tabLst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84250" algn="l"/>
              </a:tabLst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Da li ograničavanje ima legitiman cilj?     </a:t>
            </a:r>
          </a:p>
          <a:p>
            <a:pPr marL="457200" indent="-457200" algn="just">
              <a:buClr>
                <a:schemeClr val="accent5">
                  <a:lumMod val="50000"/>
                </a:schemeClr>
              </a:buClr>
              <a:buFont typeface="+mj-lt"/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opštih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teritorijalnog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integriteta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sprečavanja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zločina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Clr>
                <a:schemeClr val="accent5">
                  <a:lumMod val="50000"/>
                </a:schemeClr>
              </a:buClr>
              <a:buFont typeface="+mj-lt"/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ugleda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sprečavanja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odavanja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povjerljivih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5">
                  <a:lumMod val="50000"/>
                </a:schemeClr>
              </a:buClr>
              <a:buFont typeface="+mj-lt"/>
              <a:buAutoNum type="alphaL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očuvanje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autoriteta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nepristrasnosti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sudstva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just">
              <a:buAutoNum type="arabicPeriod"/>
              <a:tabLst>
                <a:tab pos="984250" algn="l"/>
              </a:tabLst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984250" algn="l"/>
              </a:tabLst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Da 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je ograničavanje neophodno u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demokratskom društvu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5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Kriteriji za test proporcionalnosti (</a:t>
            </a:r>
            <a:r>
              <a:rPr lang="sr-Latn-BA" sz="24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Hanover protiv Njemačke, presuda ESLJP 2012. godine)</a:t>
            </a: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BA" sz="24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doprinos raspravi od javnog interesa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je poznata ličnost o kojoj je riječ i šta je predmet izvještavanja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ponašanje lica o kojem je riječ prije objavljivanja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prikupljanja informacija i njihova vjerodostojnost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težina izrečene sankcije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409" y="1055076"/>
            <a:ext cx="8474927" cy="5071223"/>
          </a:xfrm>
        </p:spPr>
        <p:txBody>
          <a:bodyPr/>
          <a:lstStyle/>
          <a:p>
            <a:pPr marL="114300" indent="0">
              <a:buNone/>
            </a:pP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Sadržaj: </a:t>
            </a:r>
          </a:p>
          <a:p>
            <a:pPr marL="628650" indent="-514350">
              <a:buAutoNum type="arabicPeriod"/>
            </a:pPr>
            <a:endParaRPr lang="sr-Latn-BA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Međunarodni normativni okvir</a:t>
            </a: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Normativni okvir u BiH</a:t>
            </a: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 izražavanja, principi i </a:t>
            </a: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načela</a:t>
            </a: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Ograničenje slobode izražavanja</a:t>
            </a: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Uloga medija</a:t>
            </a:r>
          </a:p>
          <a:p>
            <a:pPr marL="628650" indent="-514350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Relevanta</a:t>
            </a: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praksa </a:t>
            </a:r>
            <a:r>
              <a:rPr lang="sr-Latn-B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</a:t>
            </a:r>
            <a:r>
              <a:rPr lang="sr-Latn-B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odnosu na BiH</a:t>
            </a:r>
            <a:endParaRPr lang="sr-Latn-B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9F0000"/>
              </a:buClr>
              <a:buSzPts val="4000"/>
            </a:pPr>
            <a:r>
              <a:rPr lang="sr-Latn-BA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ESLJP</a:t>
            </a:r>
            <a:r>
              <a:rPr lang="sr-Latn-B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je svoju ulogu u razmatranju nacionalnih ograničenja slobode izražavanja opisao na sljedeći način:</a:t>
            </a:r>
          </a:p>
          <a:p>
            <a:pPr lvl="0" algn="just">
              <a:buClr>
                <a:srgbClr val="9F0000"/>
              </a:buClr>
              <a:buSzPts val="4000"/>
            </a:pPr>
            <a:endParaRPr lang="sr-Latn-BA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algn="just"/>
            <a:r>
              <a:rPr lang="sr-Latn-BA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„Države </a:t>
            </a:r>
            <a:r>
              <a:rPr lang="sr-Latn-BA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ugovornice</a:t>
            </a:r>
            <a:r>
              <a:rPr lang="sr-Latn-BA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imaju određen prostor slobodne procjene kod utvrđivanja da li postoji takva potreba (za ograničavanjem slobode izražavanja), ali ona ide ruku pod ruku s evropskim nadzorom, obuhvatajući i zakonodavstvo i odluke kojim se to zakonodavstvo sprovodi, uključujući i one koje je donio nezavisni sud. Sud je, stoga, ovlašćen da donese konačnu odluku o tome da li je ‘ograničenje’ u skladu sa slobodom izražavanja, koja je zajemčena članom 10. Pri sprovođenju svojih nadzornih ovlašćenja, </a:t>
            </a:r>
            <a:r>
              <a:rPr lang="sr-Latn-BA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Suda nije da preuzima ulogu domaćih nadležnih tijela nego da, na osnovu člana 10, preispituje odluke koje su ta tijela donijela u</a:t>
            </a:r>
            <a:r>
              <a:rPr lang="sr-Latn-B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 sa svojim ovlašćenjima... U tom smislu, Sud mora da se uvjeri u to da su domaća tijela primijenila standarde koji su u skladu sa načelima sadržanim u članu 10, kao i da su se pri</a:t>
            </a:r>
            <a:r>
              <a:rPr lang="sr-Latn-B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tome oslanjali na prihvatljivu procjenu relevantnih činjenica.“ (</a:t>
            </a:r>
            <a:r>
              <a:rPr lang="sr-Latn-BA" sz="2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Hertel</a:t>
            </a:r>
            <a:r>
              <a:rPr lang="sr-Latn-BA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protiv Švajcarske, 1998)</a:t>
            </a:r>
          </a:p>
        </p:txBody>
      </p:sp>
    </p:spTree>
    <p:extLst>
      <p:ext uri="{BB962C8B-B14F-4D97-AF65-F5344CB8AC3E}">
        <p14:creationId xmlns:p14="http://schemas.microsoft.com/office/powerpoint/2010/main" val="1766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9F0000"/>
              </a:buClr>
              <a:buSzPts val="4400"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Ustavni sud BiH:</a:t>
            </a:r>
          </a:p>
          <a:p>
            <a:pPr algn="just"/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„ključna uloga i zadatak nezavisnog sudstva da u svakom pojedinačnom slučaju jasno utvrdi granicu između opravdanih i potrebnih, te neopravdanih i nepotrebnih ograničenja, koja neki princip potvrđuju kao pravilo ili ga negiraju kao puku deklaraciju“</a:t>
            </a:r>
          </a:p>
        </p:txBody>
      </p:sp>
    </p:spTree>
    <p:extLst>
      <p:ext uri="{BB962C8B-B14F-4D97-AF65-F5344CB8AC3E}">
        <p14:creationId xmlns:p14="http://schemas.microsoft.com/office/powerpoint/2010/main" val="28395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2" y="1349297"/>
            <a:ext cx="6746488" cy="49176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3610" y="412595"/>
            <a:ext cx="6423101" cy="936703"/>
          </a:xfrm>
        </p:spPr>
        <p:txBody>
          <a:bodyPr/>
          <a:lstStyle/>
          <a:p>
            <a:pPr lvl="0"/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SLOBODA IZRAŽAVANJA I MEDIJI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753762" y="617837"/>
            <a:ext cx="7552038" cy="484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9F0000"/>
              </a:buClr>
              <a:buSzPts val="4400"/>
              <a:defRPr/>
            </a:pPr>
            <a:r>
              <a:rPr lang="sr-Latn-BA" sz="24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Ustavni sud BiH u svojim presudama ističe</a:t>
            </a:r>
            <a:r>
              <a:rPr lang="sr-Latn-BA" sz="24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:</a:t>
            </a:r>
          </a:p>
          <a:p>
            <a:pPr lvl="0" algn="just">
              <a:buClr>
                <a:srgbClr val="9F0000"/>
              </a:buClr>
              <a:buSzPts val="4400"/>
              <a:defRPr/>
            </a:pPr>
            <a:endParaRPr lang="sr-Latn-BA" sz="2400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  <a:defRPr/>
            </a:pPr>
            <a:r>
              <a:rPr lang="sr-Latn-BA" sz="24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„Ugroziti, stoga, na bilo koji način slobodu izražavanja, i u okviru toga, slobodu medija, ne znači samo ugroziti neka lična, ustavom zajamčena prava novinara, nego to znači ugroziti jedno od ključnih načela demokratskog društva, pa stoga, i samu demokratiju kao oblik vladavine i pretpostavku za ostvarenje svih drugih proklamovanih ljudskih prava i sloboda“ </a:t>
            </a:r>
            <a:endParaRPr lang="sr-Latn-BA" sz="2400" dirty="0" smtClean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400"/>
              <a:defRPr/>
            </a:pPr>
            <a:r>
              <a:rPr lang="sr-Latn-BA" sz="24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AP </a:t>
            </a:r>
            <a:r>
              <a:rPr lang="sr-Latn-BA" sz="24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312/08, AP 758/09</a:t>
            </a:r>
            <a:endParaRPr lang="sr-Latn-BA" sz="2200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24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363415" y="140678"/>
            <a:ext cx="7942385" cy="7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Trebuchet MS"/>
              <a:buNone/>
            </a:pPr>
            <a:endParaRPr lang="sr-Latn-BA" sz="2400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Trebuchet MS"/>
              <a:buNone/>
            </a:pPr>
            <a:endParaRPr lang="sr-Latn-BA" sz="2200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000"/>
            </a:pPr>
            <a:r>
              <a:rPr lang="sr-Latn-BA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Lingens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protiv Austrije, Presuda ESLJP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od 8. jula 1986 </a:t>
            </a: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9F0000"/>
              </a:buClr>
              <a:buSzPts val="4000"/>
            </a:pP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sr-Latn-BA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Lingens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austrijski državljanin, novinar, 1975. godine u bečkom časopisu Profil objavio je dva članka, u kojima je oštro kritikovao tadašnjeg saveznog kancelara Bruna </a:t>
            </a:r>
            <a:r>
              <a:rPr lang="sr-Latn-BA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Krajskog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zbog njegovog stava prema vođi jedne političke partije (Austrijska liberalna partija), koji je tokom Drugog svjetskog rata bio vojno angažovan u SS brigadi, kao i zbog napada G. </a:t>
            </a:r>
            <a:r>
              <a:rPr lang="sr-Latn-BA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Krajskog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Simona </a:t>
            </a:r>
            <a:r>
              <a:rPr lang="sr-Latn-BA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Vizentala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koji je javno optuživao tog političara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Krajski</a:t>
            </a:r>
            <a:r>
              <a:rPr lang="sr-Latn-B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pokrenuo postupak po privatnoj tužbi za klevetu u sredstvima javnog informisanja i </a:t>
            </a:r>
            <a:r>
              <a:rPr lang="sr-Latn-BA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Lingens</a:t>
            </a:r>
            <a:r>
              <a:rPr lang="sr-Latn-B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presudom bečkih sudova osuđen i kažnjen novčanom kaznom na 15.000 </a:t>
            </a:r>
            <a:r>
              <a:rPr lang="sr-Latn-B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šilinga</a:t>
            </a:r>
            <a:endParaRPr lang="sr-Latn-BA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Lingens</a:t>
            </a:r>
            <a:r>
              <a:rPr lang="sr-Latn-B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podnio žalbu Komisiji za ljudska prava navodeći da je osudom za klevetu povrijeđeno njegovo pravo na slobodu izražavanja iz člana 10 Evropske </a:t>
            </a:r>
            <a:r>
              <a:rPr lang="sr-Latn-B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konvencije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Komisija </a:t>
            </a:r>
            <a:r>
              <a:rPr lang="sr-Latn-B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jednoglasno utvrdila da je član 10 Evropske konvencije povrijeđen, a potom je predmet dostavljen ESLJP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B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BA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</a:pPr>
            <a:endParaRPr lang="sr-Latn-BA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</a:pPr>
            <a:r>
              <a:rPr lang="sr-Latn-BA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endParaRPr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7" y="422031"/>
            <a:ext cx="8229600" cy="6881583"/>
          </a:xfrm>
        </p:spPr>
        <p:txBody>
          <a:bodyPr/>
          <a:lstStyle/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sr-Latn-BA" sz="1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 je konstatovao da je osuda za klevetu predstavljala miješanje u njegovo pravo na slobodu izražavanja „od strane javne vlasti“, miješanje je bilo propisano zakonom i imalo legitiman cilj (zaštita ugleda ili prava drugih)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Konstatovao je da je obaveza štampe (sredstava javnog informisanja) da prenosi informacije i ideje o političkim pitanjima i drugim pitanjima od javnog interesa, a javnost s druge strane ima pravo da ove informacije prima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Naglasio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da su granice prihvatljive kritike šire u odnosu na političare, nego u odnosu na druga lica </a:t>
            </a:r>
            <a:endParaRPr lang="sr-Latn-BA" sz="1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Relevantni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članci su se ticali političkih pitanja od javnog interesa u Austriji, članak se ticao g.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Krajskog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kao političara, a morao se uzeti u obzir i politički kontekst u kojem je članak pisan, neposredno nakon opštih izbora  u oktobru 1975. 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praviti razliku između činjenica i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vrijednosnih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sudova, te da li je novinar postupao </a:t>
            </a:r>
            <a:r>
              <a:rPr lang="sr-Latn-BA" sz="1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 </a:t>
            </a:r>
            <a:r>
              <a:rPr lang="sr-Latn-BA" sz="1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zaključio da su se članci odnosili na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vrijednosne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sudove g.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Lingensa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činjenice na 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zasnovao svoje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vrijednosne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sudove su bile nesporne i on je postupao </a:t>
            </a:r>
            <a:r>
              <a:rPr lang="sr-Latn-BA" sz="1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 </a:t>
            </a:r>
            <a:r>
              <a:rPr lang="sr-Latn-BA" sz="1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Utvrđena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člana 10 Evropske konvencije, jer miješanje u slobodu izražavanja nije bilo „neophodno u demokratskom društvu“, nije bilo proporcionalno legitimnom cilju „zaštita ugleda drugih“</a:t>
            </a: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BA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sr-Latn-BA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15" y="512957"/>
            <a:ext cx="8229600" cy="5876692"/>
          </a:xfrm>
        </p:spPr>
        <p:txBody>
          <a:bodyPr/>
          <a:lstStyle/>
          <a:p>
            <a:pPr marL="114300" lvl="0" indent="0" algn="just">
              <a:buClr>
                <a:srgbClr val="9F0000"/>
              </a:buClr>
              <a:buSzPts val="4000"/>
              <a:buNone/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Bodrožić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Srbije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2009. 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F0000"/>
              </a:buClr>
              <a:buSzPts val="4000"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3" y="1471961"/>
            <a:ext cx="5519853" cy="48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15" y="896815"/>
            <a:ext cx="8229600" cy="5151287"/>
          </a:xfrm>
        </p:spPr>
        <p:txBody>
          <a:bodyPr/>
          <a:lstStyle/>
          <a:p>
            <a:pPr lvl="0" algn="just">
              <a:buClr>
                <a:srgbClr val="9F0000"/>
              </a:buClr>
              <a:buSzPts val="4000"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Željko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Bodrožić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političke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Srbiji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urednik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lokalnih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nedeljnih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Kikindske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krivičnom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proglašen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krivičnih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uvreda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kleveta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kažnjen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novčanom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kaznom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objavljivanja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novinama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Kikindske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2003.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fašista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istoričara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J.P.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nazvao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fašistom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idiotom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„članom fašističkog pokreta“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TV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emisiji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manjinama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Vojvodini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B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primjenio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trodjelni test:</a:t>
            </a:r>
          </a:p>
          <a:p>
            <a:pPr lvl="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propisano zakonom – Krivičnim zakonikom Republike Srbije</a:t>
            </a:r>
          </a:p>
          <a:p>
            <a:pPr lvl="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legitimni cilj – Zaštita prava i ugleda dugog </a:t>
            </a:r>
          </a:p>
          <a:p>
            <a:pPr lvl="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neophodno u demokratskom društvu</a:t>
            </a:r>
          </a:p>
        </p:txBody>
      </p:sp>
    </p:spTree>
    <p:extLst>
      <p:ext uri="{BB962C8B-B14F-4D97-AF65-F5344CB8AC3E}">
        <p14:creationId xmlns:p14="http://schemas.microsoft.com/office/powerpoint/2010/main" val="2728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846"/>
            <a:ext cx="8229600" cy="5950454"/>
          </a:xfrm>
        </p:spPr>
        <p:txBody>
          <a:bodyPr/>
          <a:lstStyle/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BA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aglasio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termini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fašist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„idiot“,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zasnivala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osuda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smatrati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uvredljivim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 da se u određenim okolnostima mogu smatrati prihvatljivom kritikom</a:t>
            </a:r>
          </a:p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Izjave 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aplikanta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posmatrati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kontekstu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date su kao reakcija na izjave J.P. na državnoj televiziji o nacionalnim manjinama u Vojvodini u kojoj živi 35% nesrpskog stanovništva (netolerancija prema nacionalnim manjinama)</a:t>
            </a:r>
          </a:p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našao da se izjave 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aplikanta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predstavljaju 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vrijednosne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sudove, koji se ne dokazuju </a:t>
            </a:r>
          </a:p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aključio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sudovi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tumačili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smatrati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J.P. je morao pokazati veći stepen tolerancije</a:t>
            </a:r>
          </a:p>
          <a:p>
            <a:pPr marL="342900" lvl="1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ocijenio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novinskom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teške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izjave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predstavljale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reakciju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provokativan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 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konktekstu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debate o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op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 t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podsticao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nasilje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sr-Latn-B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Priroda  i težina kazne</a:t>
            </a:r>
          </a:p>
          <a:p>
            <a:pPr marL="342900" algn="just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krivični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apelanta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rezultirao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318810" y="621323"/>
            <a:ext cx="7942385" cy="623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7" y="914400"/>
            <a:ext cx="61554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50985" y="855784"/>
            <a:ext cx="7965830" cy="516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Dominantan značaj slobode izražavanja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„Sloboda izražavanja predstavlja jedan od osnovnih temelja demokratskog društva i preduslov je za njegov napredak, kao i za lično ispunjenje svakog pojedinca“ (</a:t>
            </a:r>
            <a:r>
              <a:rPr lang="sr-Latn-B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Lingens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protiv Austrije, 1986. godina, </a:t>
            </a:r>
            <a:r>
              <a:rPr lang="sr-Latn-B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Sener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protiv Turske 2000. godina, </a:t>
            </a:r>
            <a:r>
              <a:rPr lang="sr-Latn-B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protiv Luksemburga 2001. godina)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Ustavni sud BiH u potpunosti prihvata koncept člana 10. Konvencije i stavove sadržane u praksi Evropskog suda, te naglašava: „Sloboda izražavanja je </a:t>
            </a:r>
            <a:r>
              <a:rPr lang="sr-Latn-BA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conditio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sine </a:t>
            </a:r>
            <a:r>
              <a:rPr lang="sr-Latn-BA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qua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non</a:t>
            </a:r>
            <a:r>
              <a:rPr lang="sr-Latn-B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funkcionisanja i opstanka svakog demokratskog društva i garancija svih drugih ljudskih prava i sloboda“ (AP 520/10)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r>
              <a:rPr kumimoji="0" lang="sr-Latn-B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Medžlis </a:t>
            </a:r>
            <a:r>
              <a:rPr kumimoji="0" lang="sr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Islamske zajednice Brčko i drugi protiv BiH</a:t>
            </a:r>
            <a:r>
              <a:rPr kumimoji="0" lang="sr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Arial"/>
              </a:rPr>
              <a:t>, presuda </a:t>
            </a:r>
            <a:r>
              <a:rPr kumimoji="0" lang="sr-Latn-BA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Arial"/>
              </a:rPr>
              <a:t>ESLJP</a:t>
            </a:r>
            <a:r>
              <a:rPr kumimoji="0" lang="sr-Latn-BA" sz="2400" b="0" i="1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Arial"/>
              </a:rPr>
              <a:t>, Veliko vijeće iz 2017. godine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Predmet se odnosio na postupak zbog klevete pokrenut od strane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urednice zabavnog programa Javne radio stanice u Brčko Distriktu, koja je bila kandidat za mjesto državnog službenika - direktora te stanice,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protiv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vjerske zajednice Muslimana u </a:t>
            </a:r>
            <a:r>
              <a:rPr kumimoji="0" lang="sr-Latn-BA" sz="1800" b="0" i="0" u="none" strike="noStrike" kern="0" cap="none" spc="0" normalizeH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i tri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nevladine organizacije, nakon što je javno objavljeno pismo koje su one uputile najvišim organima vlasti Brčko Distrikta u kojem su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iznijele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pritužbe na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postupak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izbora direktora te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stanice kao 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pritužbe 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na njen rad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8" y="538690"/>
            <a:ext cx="9421438" cy="12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 pismu su naveli: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tabLst/>
              <a:defRPr/>
            </a:pP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      „..Prilikom formiranja panela zaduženog za izbor i imenovanje direktora radija grubo je narušen Statut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Panel je sastavljen od tri člana iz reda srpskog, po jedan iz reda hrvatskog i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bošnjačkog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naroda. I ovaj put se odstupilo od Statuta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koji predviđa proporcionalnu zastupljenost tri naroda u javnim institucijama.. Da je prethodna teza tačna potvrđuje i nezvanična informacija prema kojoj se za direktora predlaže gospođa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insistiranjem članova panela iz reda srpskog naroda, koji su u većini, mada je dosadašnji direktor bio Bošnjak..“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tabLst/>
              <a:defRPr/>
            </a:pP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„Prema našim informacijama dotična gospođa je:</a:t>
            </a:r>
          </a:p>
          <a:p>
            <a:pPr marL="457200" lvl="0" indent="-457200" algn="just"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 </a:t>
            </a:r>
            <a:r>
              <a:rPr lang="sr-Latn-BA" sz="1800" dirty="0" err="1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nedeljniku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NIN kao komentar na rušenje džamije u Brčkom izjavila da Muslimani nisu narod, da ne posjeduju kulturu, te da samim tim rušenje džamije ne može biti </a:t>
            </a:r>
            <a:r>
              <a:rPr lang="sr-Latn-BA" sz="1800" dirty="0" err="1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kulturocid</a:t>
            </a:r>
            <a:endParaRPr lang="sr-Latn-BA" sz="1800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457200" lvl="0" indent="-457200" algn="just"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 poslovnim prostorijama radija demonstrativno kidala kalendar sa rasporedom vjerskih obreda u toku Ramazana.. </a:t>
            </a:r>
          </a:p>
          <a:p>
            <a:pPr marL="457200" lvl="0" indent="-457200" algn="just"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..</a:t>
            </a:r>
            <a:r>
              <a:rPr lang="sr-Latn-BA" sz="1800" dirty="0" err="1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preko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zvaničnog grba BiH postavila je grb Republike Srpske</a:t>
            </a:r>
          </a:p>
          <a:p>
            <a:pPr marL="457200" lvl="0" indent="-457200" algn="just"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kao urednik zabavnog programa zabranila emitovanje sevdalinki..“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tabLst/>
              <a:defRPr/>
            </a:pP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13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Pismo je ubrzo objavljeno u tri različita dnevna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lista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Postupak po tužbi zbog klevete –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tvrdila da su je tuženi oklevetali, što je narušilo njen ugled i diskreditovalo je u ličnom i profesionalnom smislu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Prvostepeni</a:t>
            </a:r>
            <a:r>
              <a:rPr kumimoji="0" lang="sr-Latn-BA" sz="1800" b="0" i="0" u="none" strike="noStrike" kern="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sud </a:t>
            </a:r>
            <a:r>
              <a:rPr kumimoji="0" lang="sr-Latn-BA" sz="1800" b="0" i="0" u="none" strike="noStrike" kern="0" cap="none" spc="0" normalizeH="0" baseline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kumimoji="0" lang="sr-Latn-BA" sz="1800" b="0" i="0" u="none" strike="noStrike" kern="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odbio je tužbeni zahtjev </a:t>
            </a:r>
            <a:r>
              <a:rPr kumimoji="0" lang="sr-Latn-BA" sz="1800" b="0" i="0" u="none" strike="noStrike" kern="0" cap="none" spc="0" normalizeH="0" baseline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kumimoji="0" lang="sr-Latn-BA" sz="1800" b="0" i="0" u="none" strike="noStrike" kern="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</a:t>
            </a:r>
            <a:r>
              <a:rPr kumimoji="0" lang="sr-Latn-BA" sz="1800" b="0" i="0" u="none" strike="noStrike" kern="0" cap="none" spc="0" normalizeH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– utvrdio je da se tuženi ne mogu smatrati odgovornim jer nema dokaza da su oni objavili pismo u medijima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BA" sz="1800" baseline="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Apelacioni sud</a:t>
            </a: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po žalbi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ukinuo je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prvostepenu</a:t>
            </a: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presudu i odlučio održati novu raspravu – utvrdio je da su tuženi povrijedili čast i ugled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u sredini u kojoj živi i radi, jer su iznijeli odnosno pronijeli činjenice o ponašanju, postupcima i izjavama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za koja su znali ili morali znati da nisu istinite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Tuženi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su obavezani da povuku pismo u roku od 15 dana i da o tome obavijeste najviše organe vlasti </a:t>
            </a:r>
            <a:r>
              <a:rPr kumimoji="0" lang="sr-Latn-BA" sz="1800" b="0" i="0" u="none" strike="noStrike" kern="0" cap="none" spc="0" normalizeH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ili da t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užiteljici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naknade nematerijalnu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štetu u iznosu od 1.280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E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ura, te da o svom trošku objave presudu na radiju, TV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i u dvoje novina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Ustavni sud BiH je potvrdio presudu Apelacionog suda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Aplikanti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tvrdili da je spornim presudama povrijeđeno njihovo pravo na slobodu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izražavanja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24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ESLJP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je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primjenio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trodjelni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test:</a:t>
            </a:r>
            <a:endParaRPr lang="sr-Latn-BA" sz="1800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BBE0E3">
                  <a:lumMod val="10000"/>
                </a:srgbClr>
              </a:buClr>
              <a:buSzPct val="100000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      - propisano zakonom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– Zakon o zaštiti od klevete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endParaRPr lang="sr-Latn-BA" sz="1800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lvl="0" algn="just">
              <a:buClr>
                <a:srgbClr val="BBE0E3">
                  <a:lumMod val="10000"/>
                </a:srgbClr>
              </a:buClr>
              <a:buSzPct val="100000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      - legitiman cilj – zaštita ugleda i prava drugih </a:t>
            </a:r>
          </a:p>
          <a:p>
            <a:pPr lvl="0" algn="just">
              <a:buClr>
                <a:srgbClr val="BBE0E3">
                  <a:lumMod val="10000"/>
                </a:srgbClr>
              </a:buClr>
              <a:buSzPct val="100000"/>
              <a:defRPr/>
            </a:pP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      - neophodno u demokratskom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društvu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Sud je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prihvatio utvrđenje domaćih sudova da su navodi u drugom dijelu pisma predstavljali činjenice, a ne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vrijednosne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sudove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koliko je poznata osoba i koji je predmet navoda – navodi su se odnosili na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koja je u to vrijeme bila zaposlena na radio stanici </a:t>
            </a:r>
            <a:r>
              <a:rPr lang="sr-Latn-BA" sz="180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BD</a:t>
            </a: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, javni službenik, te ponovio da su granice prihvatljive moraju biti šire nego u slučaju običnih profesionalnih zaposlenika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četiri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sporne tvrdnje su ukazivale na nepravilnosti u radu </a:t>
            </a:r>
            <a:r>
              <a:rPr kumimoji="0" lang="sr-Latn-BA" sz="1800" b="0" i="0" u="none" strike="noStrike" kern="0" cap="none" spc="0" normalizeH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., a cilj je bio da je predstave kao osobu koja nema poštovanja i koja pokazuje </a:t>
            </a:r>
            <a:r>
              <a:rPr kumimoji="0" lang="sr-Latn-BA" sz="1800" b="0" i="0" u="none" strike="noStrike" kern="0" cap="none" spc="0" normalizeH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prezir</a:t>
            </a:r>
            <a:r>
              <a:rPr kumimoji="0" lang="sr-Latn-BA" sz="1800" b="0" i="0" u="none" strike="noStrike" kern="0" cap="none" spc="0" normalizeH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prema pripadnicima druge etničke grupe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Sud je prihvatio utvrđenje domaćih sudova da su te tvrdnje klevetničke i da su naštetile ugledu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94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  <a:tabLst/>
              <a:defRPr/>
            </a:pPr>
            <a:endParaRPr kumimoji="0" lang="sr-Latn-BA" sz="24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58;p9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r-Latn-BA" sz="1800" dirty="0" smtClean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Sud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je naveo da su domaći sudovi, pravilno zaključili da su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aplikanti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postupali nemarno, jer su jednostavno prijavili navodne neregularnosti u radu urednice zabavnog programa, prije nego što su preduzeli razuman napor kako bi provjerili tačnost svojih navoda. Sporni navodi u pismu su se odnosili na činjenice koje su bile neistinite, a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aplikanti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prije iznošenja tih navoda nisu uložili razuman napor da provjere njihovu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istinitost</a:t>
            </a:r>
          </a:p>
          <a:p>
            <a:pPr marL="342900" lvl="0" indent="-342900" algn="just">
              <a:buClr>
                <a:srgbClr val="BBE0E3">
                  <a:lumMod val="1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BA" sz="1800" noProof="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težina sankcije – Sud je našao da sankcija nije bila </a:t>
            </a:r>
            <a:r>
              <a:rPr lang="sr-Latn-BA" sz="1800" noProof="0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nesrazmjerna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Sud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je u svojoj presudi rekao „Vijeće je uvjereno da je sporno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uplitanje  potkrijepljeno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relevantnim i dovoljnim razlozima, te da su vlasti tužene države uspostavile pravičnu ravnotežu između interesa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aplikanata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u pogledu slobode govora, s jedne strane i interesa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M.S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. u pogledu zaštite njenog ugleda, s druge strane, postupajući u okviru svoga polja slobodne procjene“ (paragraf 121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)</a:t>
            </a:r>
          </a:p>
          <a:p>
            <a:pPr marL="285750" lvl="0" indent="-285750" algn="just"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BA" sz="1800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Sud je većinom 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glasova odlučio da nije došlo do </a:t>
            </a:r>
            <a:r>
              <a:rPr lang="sr-Latn-BA" sz="1800" dirty="0" err="1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povrede</a:t>
            </a:r>
            <a:r>
              <a:rPr lang="sr-Latn-BA" sz="1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člana 10 Konvencije</a:t>
            </a:r>
            <a:endParaRPr kumimoji="0" lang="sr-Latn-BA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7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656492" y="902676"/>
            <a:ext cx="7801708" cy="556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r>
              <a:rPr kumimoji="0" lang="sr-Latn-BA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Smajić</a:t>
            </a:r>
            <a:r>
              <a:rPr kumimoji="0" lang="sr-Latn-B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protiv BiH, presuda ESLJP od 29.07.2016. godine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Aplikant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osuđen zbog krivičnog djela izazivanje nacionalne, rasne i vjerske mržnje, razdora ili netrpeljivosti jer je na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internetskom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forumu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Bosnahistorija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koristeći pseudonim, objavio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komenatre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načinu na koji bi Bošnjaci trebalo postupiti u slučaju rata i secesije Republike Srpske. Opisao vojnu akciju koju bi trebalo preduzeti protiv srpskih sela i naselja u regiji BD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Apelacija Ustavnom sudu BiH zbog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povrede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prava na slobodu 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Ustavni sud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primjenio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pristup po članu 17. Konvencije, pozivanje na pravo na slobodu izražavanja predstavlja zloupotrebu prava na slobodu 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Aplikacija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ESLJP zbog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povrede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prava na slobodu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ESLJP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primjenio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drugi pristup - trodjelni test neophodnosti u demokratskom društvu: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miješanje propisano zakonom – Krivični zakon BD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legitimni cilj – zaštita ugleda i prava drugih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neophodnost u demokratskom društvu – da li je miješanje bilo proporcionalno legitimnom cilju, te da li su razlozi koji su domaći organi naveli relevantni i dovoljni 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656492" y="902676"/>
            <a:ext cx="7801708" cy="556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r>
              <a:rPr kumimoji="0" lang="sr-Latn-BA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Smajić</a:t>
            </a:r>
            <a:r>
              <a:rPr kumimoji="0" lang="sr-Latn-BA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protiv BiH, presuda ESLJP od 29.07.2016. godine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1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Aplikant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osuđen zbog krivičnog djela izazivanje nacionalne, rasne i vjerske mržnje, razdora ili netrpeljivosti jer je na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internetskom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forumu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Bosnahistorija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koristeći pseudonim, objavio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komenatre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 načinu na koji bi Bošnjaci trebalo postupiti u slučaju rata i secesije Republike Srpske. Opisao vojnu akciju koju bi trebalo preduzeti protiv srpskih sela i naselja u regiji BD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Apelacija Ustavnom sudu BiH zbog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povrede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prava na slobodu 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Ustavni sud </a:t>
            </a:r>
            <a:r>
              <a:rPr kumimoji="0" lang="sr-Latn-B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primjenio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pristup po članu 17. Konvencije, pozivanje na pravo na slobodu izražavanja predstavlja zloupotrebu prava na slobodu 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Aplikacija 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ESLJP zbog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povrede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prava na slobodu </a:t>
            </a: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izražavanja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B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ESLJP </a:t>
            </a:r>
            <a:r>
              <a:rPr kumimoji="0" lang="sr-Latn-B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primjenio</a:t>
            </a: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drugi pristup - trodjelni test neophodnosti u demokratskom društvu: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miješanje propisano zakonom – Krivični zakon BD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legitimni cilj – zaštita ugleda i prava drugih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>
                  <a:lumMod val="50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r-Latn-BA" sz="1800" b="0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neophodnost u demokratskom društvu – da li je miješanje bilo proporcionalno legitimnom cilju, te da li su razlozi koji su domaći organi naveli relevantni i dovoljni 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  <a:tabLst/>
              <a:defRPr/>
            </a:pPr>
            <a:endParaRPr kumimoji="0" lang="sr-Latn-BA" sz="22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3" y="644769"/>
            <a:ext cx="8229600" cy="5638800"/>
          </a:xfrm>
        </p:spPr>
        <p:txBody>
          <a:bodyPr/>
          <a:lstStyle/>
          <a:p>
            <a:pPr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 ponovio zaključke Ustavnog suda da sadržaj objava ne predstavlja izražavanja misli o aktuelnim pitanjima od opšteg </a:t>
            </a:r>
            <a:r>
              <a:rPr lang="sr-Latn-BA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intresa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nego veoma neprimjeren oblik dijaloga kojim se zagovara strategija ponašanja prema jednoj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tničkoj grupi u BD</a:t>
            </a:r>
          </a:p>
          <a:p>
            <a:pPr algn="just"/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koristio izraze koji su veoma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uvredljivi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pripadnike jedne etničke grupe „..taj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smrdski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Božić“, „..riješiti se opasnosti iza leđa“, „..centar grada bi onda trebao biti polako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ičišćen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„..tu žive Srbi naseljeni iz raznih vukojebina“</a:t>
            </a:r>
          </a:p>
          <a:p>
            <a:pPr algn="just"/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 naveo da su domaće vlasti u boljoj poziciji da ispituju i tumače činjenice i da primjene domaći zakon</a:t>
            </a:r>
          </a:p>
          <a:p>
            <a:pPr algn="just"/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Aplikant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objavama (čak iako su napisane u hipotetičkoj formi) dirnuo u veoma osjetljivu materiju etničkih odnosa u postratnom bosanskom društvu</a:t>
            </a:r>
          </a:p>
          <a:p>
            <a:pPr algn="just"/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 sudovi su ispitali predmet s pažnjom i u skladu </a:t>
            </a:r>
            <a:r>
              <a:rPr lang="sr-Latn-BA" sz="1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r-Latn-BA" sz="18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načelima 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člana 10 Konvencije i dali relevantne i dovoljne razloge za osuđujuću </a:t>
            </a: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presudu</a:t>
            </a:r>
          </a:p>
          <a:p>
            <a:pPr algn="just"/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Priroda i težina sankcije, izrečene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sancije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nisu bile neproporcionalne</a:t>
            </a:r>
          </a:p>
          <a:p>
            <a:pPr algn="just"/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ESLJP zaključio – nema </a:t>
            </a:r>
            <a:r>
              <a:rPr lang="sr-Latn-BA" sz="1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člana 10 Konvencije</a:t>
            </a:r>
          </a:p>
          <a:p>
            <a:pPr algn="just"/>
            <a:r>
              <a:rPr lang="sr-Latn-BA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Aplikacija očigledno neosnovana i mora se odbaciti</a:t>
            </a:r>
          </a:p>
          <a:p>
            <a:pPr algn="just"/>
            <a:endParaRPr lang="sr-Latn-BA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SzPct val="100000"/>
            </a:pPr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844062" y="3048000"/>
            <a:ext cx="80713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r>
              <a:rPr lang="en-US" sz="4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HVALA </a:t>
            </a:r>
            <a:r>
              <a:rPr lang="en-US" sz="4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NA PAŽNJI!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24107" y="591016"/>
            <a:ext cx="7992708" cy="59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249238" algn="ctr">
              <a:buNone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MEĐUNARODNI NORMATIVNI OKVIR SLOBODE 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249238" algn="ctr">
              <a:buNone/>
            </a:pP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Univerzalna </a:t>
            </a: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deklaracija o ljudskim pravima (1948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Evropska konvencija o ljudskim pravima i osnovnim slobodama (1950)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Međunarodni pakt o građanskim i političkim pravima (1966)</a:t>
            </a: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Evropska konvencija o </a:t>
            </a:r>
            <a:r>
              <a:rPr lang="sr-Latn-B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prekograničnoj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televiziji (1989) sa Protokolom (1998)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Povelja o osnovnim pravima Evropske unije (2000)</a:t>
            </a: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Deklaracija o medijskoj distribuciji informacija u vezi sa krivičnim postupcima (2003)</a:t>
            </a: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Komiteta ministara</a:t>
            </a:r>
            <a:endParaRPr lang="sr-Latn-B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24107" y="591016"/>
            <a:ext cx="7992708" cy="59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 algn="just">
              <a:buNone/>
            </a:pP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Univerzalna deklaracija o ljudskim pravima (1948)</a:t>
            </a:r>
          </a:p>
          <a:p>
            <a:pPr marL="114300" indent="0" algn="just">
              <a:buNone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mišljenja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mišljenja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uplitanja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granice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sr-Latn-BA" sz="20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algn="just"/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Evropska konvencija o zaštiti ljudskih prava i osnovnih sloboda (1950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457200" algn="just">
              <a:buFont typeface="+mj-lt"/>
              <a:buAutoNum type="arabicPeriod"/>
            </a:pPr>
            <a:endParaRPr lang="sr-Latn-BA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Međunarodni pakt o građanskim i političkim pravima (1966)</a:t>
            </a:r>
          </a:p>
          <a:p>
            <a:pPr marL="114300" indent="0" algn="just">
              <a:buNone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držati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uvjerenja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miješanja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to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obuhvata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širenja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usmenim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pismenim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štampanim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umjetničkim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sredstvom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vlastitom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izvoru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nevezano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granice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sr-Latn-BA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zabranjuje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ratnu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propagandu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zagovaranje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vjerske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mržnje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podsticanje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diskriminaciju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neprijateljstvo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nasilje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garantuje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zakonska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diskriminacije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bez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kakve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razloge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0152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24107" y="591016"/>
            <a:ext cx="7992708" cy="59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Evropska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konvencija o </a:t>
            </a:r>
            <a:r>
              <a:rPr lang="sr-Latn-BA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prekograničnoj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televiziji (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Strazbur)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 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Protokolom o izmjenama (1998)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endParaRPr lang="sr-Latn-BA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AutoNum type="arabicPeriod" startAt="5"/>
            </a:pP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Povelja </a:t>
            </a: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osnovnim pravima Evropske unije (2000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Sloboda izražavanja i informisanja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Svako ima pravo na slobodu izražavanja. </a:t>
            </a:r>
            <a:r>
              <a:rPr lang="sr-Latn-BA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pravo uključuje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slobodu mišljenja, te primanja i širenja informacija i ideja bez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miješanja tijela javne vlasti i bez obzira na granice. 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r>
              <a:rPr lang="sr-Latn-BA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Poštuju se sloboda i pluralizam medija (čl. 11)</a:t>
            </a:r>
          </a:p>
          <a:p>
            <a:pPr marL="114300" algn="just">
              <a:buClr>
                <a:schemeClr val="accent5">
                  <a:lumMod val="50000"/>
                </a:schemeClr>
              </a:buClr>
              <a:buSzPct val="100000"/>
            </a:pPr>
            <a:endParaRPr lang="sr-Latn-BA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Deklaracija o medijskoj distribuciji informacija u vezi sa krivičnim postupcima (2003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sr-Latn-B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sr-Latn-B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Komiteta ministara</a:t>
            </a:r>
          </a:p>
        </p:txBody>
      </p:sp>
    </p:spTree>
    <p:extLst>
      <p:ext uri="{BB962C8B-B14F-4D97-AF65-F5344CB8AC3E}">
        <p14:creationId xmlns:p14="http://schemas.microsoft.com/office/powerpoint/2010/main" val="17154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0985"/>
            <a:ext cx="8229600" cy="6307015"/>
          </a:xfrm>
        </p:spPr>
        <p:txBody>
          <a:bodyPr/>
          <a:lstStyle/>
          <a:p>
            <a:pPr marL="114300" indent="0" algn="ctr">
              <a:buNone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NORMATIVNI OKVIR U BIH</a:t>
            </a:r>
          </a:p>
          <a:p>
            <a:pPr marL="114300" indent="0" algn="just">
              <a:buNone/>
            </a:pPr>
            <a:endParaRPr lang="sr-Latn-BA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Latn-B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USTAV BIH </a:t>
            </a:r>
          </a:p>
          <a:p>
            <a:pPr marL="114300" indent="0" algn="just">
              <a:buNone/>
            </a:pPr>
            <a:r>
              <a:rPr lang="sr-Latn-BA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 II/3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Bosne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Hercegovine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uživaju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ovog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sr-Latn-BA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…(h)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endParaRPr lang="sr-Latn-BA" sz="22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Latn-B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USTAV REPUBLIKE SRPSKE</a:t>
            </a:r>
          </a:p>
          <a:p>
            <a:pPr marL="114300" indent="0" algn="just">
              <a:buNone/>
            </a:pP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r>
              <a:rPr lang="sr-Latn-BA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Zajamčena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opredjeljenja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savjesti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uvjerenja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mišljenja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3" indent="0">
              <a:buNone/>
            </a:pPr>
            <a:r>
              <a:rPr lang="sr-Latn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USTAV FEDERACIJE BIH</a:t>
            </a:r>
          </a:p>
          <a:p>
            <a:r>
              <a:rPr lang="sr-Latn-B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Glava II član 2.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Federacije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uživaju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mišljenja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savjesti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uvjerenja</a:t>
            </a:r>
            <a:r>
              <a:rPr lang="sr-Latn-B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8" y="274636"/>
            <a:ext cx="8062332" cy="996603"/>
          </a:xfrm>
        </p:spPr>
        <p:txBody>
          <a:bodyPr/>
          <a:lstStyle/>
          <a:p>
            <a:pPr algn="l" defTabSz="620713"/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STATUT BRČKO DISTRIKTA BiH</a:t>
            </a:r>
            <a:b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68" y="1025911"/>
            <a:ext cx="8062331" cy="5452947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4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14300" indent="0" algn="just">
              <a:buNone/>
            </a:pP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konvencijom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snagu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suprotnosti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Konvencijom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poštovati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sprovoditi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postupcima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predviđeni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optužbe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uzimaju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precedentno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Zakon o slobodi pristupa informacijama BiH, RS, Federacije BiH</a:t>
            </a:r>
            <a:endParaRPr lang="sr-Latn-BA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Latn-B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550985" y="855784"/>
            <a:ext cx="7965830" cy="516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KLJUČNI TERMINI I KOMPONENTE KOJE SE TIČU SLOBODE IZRAŽAVANJA</a:t>
            </a:r>
          </a:p>
          <a:p>
            <a:pPr algn="ctr"/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 10. stav 1. Evropske konvencije o osnovnim ljudskim pravima i slobodama:</a:t>
            </a:r>
          </a:p>
          <a:p>
            <a:endParaRPr lang="sr-Latn-B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izražavanja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sopstvenog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mišljenja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primanja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saopštavanja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prenošenja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bez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miješanja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granice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zahtijevaju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dozvole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radio,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televizijskih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filmsk</a:t>
            </a:r>
            <a:r>
              <a:rPr lang="sr-Latn-B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 kompanija“.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3769</Words>
  <Application>Microsoft Office PowerPoint</Application>
  <PresentationFormat>On-screen Show (4:3)</PresentationFormat>
  <Paragraphs>257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STATUT BRČKO DISTRIKTA BiH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SLOBODA IZRAŽAVANJA I MEDIJI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Tadic-Stojisavljevic</dc:creator>
  <cp:lastModifiedBy>Sanja Tadic-Stojisavljevic</cp:lastModifiedBy>
  <cp:revision>141</cp:revision>
  <dcterms:modified xsi:type="dcterms:W3CDTF">2020-09-02T19:32:43Z</dcterms:modified>
</cp:coreProperties>
</file>