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4">
  <p:sldMasterIdLst>
    <p:sldMasterId id="2147483687" r:id="rId4"/>
  </p:sldMasterIdLst>
  <p:notesMasterIdLst>
    <p:notesMasterId r:id="rId35"/>
  </p:notesMasterIdLst>
  <p:handoutMasterIdLst>
    <p:handoutMasterId r:id="rId36"/>
  </p:handoutMasterIdLst>
  <p:sldIdLst>
    <p:sldId id="264" r:id="rId5"/>
    <p:sldId id="396" r:id="rId6"/>
    <p:sldId id="397" r:id="rId7"/>
    <p:sldId id="398" r:id="rId8"/>
    <p:sldId id="438" r:id="rId9"/>
    <p:sldId id="400" r:id="rId10"/>
    <p:sldId id="405" r:id="rId11"/>
    <p:sldId id="444" r:id="rId12"/>
    <p:sldId id="449" r:id="rId13"/>
    <p:sldId id="445" r:id="rId14"/>
    <p:sldId id="450" r:id="rId15"/>
    <p:sldId id="446" r:id="rId16"/>
    <p:sldId id="451" r:id="rId17"/>
    <p:sldId id="448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323" r:id="rId32"/>
    <p:sldId id="324" r:id="rId33"/>
    <p:sldId id="272" r:id="rId3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ED"/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541" autoAdjust="0"/>
  </p:normalViewPr>
  <p:slideViewPr>
    <p:cSldViewPr snapToGrid="0" snapToObjects="1">
      <p:cViewPr>
        <p:scale>
          <a:sx n="82" d="100"/>
          <a:sy n="82" d="100"/>
        </p:scale>
        <p:origin x="-86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04/09/2020</a:t>
            </a:fld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04/09/2020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BneXdRWnEY" TargetMode="Externa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238624"/>
            <a:ext cx="9144000" cy="2314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sr-Latn-ME" sz="32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  „Čl.10 ECHR- Sloboda izražavanja </a:t>
            </a:r>
            <a:r>
              <a:rPr lang="sr-Latn-ME" sz="3200" b="1" i="1" smtClean="0">
                <a:solidFill>
                  <a:schemeClr val="tx2"/>
                </a:solidFill>
                <a:latin typeface="Arial Narrow" panose="020B0606020202030204" pitchFamily="34" charset="0"/>
              </a:rPr>
              <a:t>on line</a:t>
            </a:r>
            <a:r>
              <a:rPr lang="sr-Latn-ME" sz="32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 “</a:t>
            </a:r>
            <a:br>
              <a:rPr lang="sr-Latn-ME" sz="3200" b="1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sz="3200" b="1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sr-Latn-ME" sz="3200" b="1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  <a:t>Popović Mirjana, </a:t>
            </a:r>
            <a:b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  <a:t>sudija Višeg suda u Podgorici</a:t>
            </a:r>
            <a:b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  <a:t>član Konsultativnog vijeća Evropskih sudija ispred Crne Gore</a:t>
            </a:r>
            <a:b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  <a:t>Izvjestilac SE CCJE za rodnu ravnopravnost</a:t>
            </a:r>
            <a:b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b="1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sr-Latn-ME" b="1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  <a:t>mirjana.popovic@sudstvo.me</a:t>
            </a:r>
            <a:br>
              <a:rPr lang="sr-Latn-ME" b="1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ME" sz="3200" b="1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sr-Latn-ME" sz="3200" b="1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" y="44199"/>
            <a:ext cx="9158938" cy="37958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37464" y="457200"/>
            <a:ext cx="4259766" cy="15286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760"/>
              </a:lnSpc>
            </a:pPr>
            <a:r>
              <a:rPr lang="fr-FR" sz="28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HORIZONTAL </a:t>
            </a:r>
            <a: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FACILITY</a:t>
            </a:r>
            <a:r>
              <a:rPr lang="fr-FR" sz="28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FOR</a:t>
            </a:r>
            <a:b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WESTERN BALKANS</a:t>
            </a:r>
            <a:b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8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AND TURKEY</a:t>
            </a:r>
            <a:endParaRPr lang="fr-FR" sz="2800" b="1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/>
              <a:t>Delfi je jedan od najvećih informativnih sajtova u Estoniji . </a:t>
            </a:r>
            <a:endParaRPr lang="sr-Latn-ME" smtClean="0"/>
          </a:p>
          <a:p>
            <a:pPr marL="0" indent="0" algn="just">
              <a:buNone/>
            </a:pPr>
            <a:r>
              <a:rPr lang="sr-Latn-ME" smtClean="0"/>
              <a:t>Tokom </a:t>
            </a:r>
            <a:r>
              <a:rPr lang="sr-Latn-ME"/>
              <a:t>2006. objavio je članak o </a:t>
            </a:r>
            <a:r>
              <a:rPr lang="sr-Latn-ME" smtClean="0"/>
              <a:t>estonskoj trajektnoj </a:t>
            </a:r>
            <a:r>
              <a:rPr lang="sr-Latn-ME"/>
              <a:t>kompaniji (vlasnik kompanije je bio jevrejskog </a:t>
            </a:r>
            <a:r>
              <a:rPr lang="sr-Latn-ME" smtClean="0"/>
              <a:t>porijekla) koja </a:t>
            </a:r>
            <a:r>
              <a:rPr lang="sr-Latn-ME"/>
              <a:t>je promijenila svoju zimsku rutu, što je imalo za posljedicu razbijanje ledenih puteva, koji vode preko zaleđenog mora i jeftinija su i brža veza sa ostrvima, što je bilo predmet </a:t>
            </a:r>
            <a:r>
              <a:rPr lang="sr-Latn-ME" smtClean="0"/>
              <a:t>javne rasprave</a:t>
            </a:r>
            <a:r>
              <a:rPr lang="sr-Latn-ME"/>
              <a:t>. Sama vijest je bila objavljena u sladu sa novinarskom etikom, </a:t>
            </a:r>
            <a:r>
              <a:rPr lang="sr-Latn-ME" smtClean="0"/>
              <a:t>i ona nije sporna, ali su problem izazvali korisnički komentari.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6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Čitatelji su ispod članka mogli pisati komentare vidljive svima. </a:t>
            </a:r>
            <a:endParaRPr lang="sr-Latn-ME" smtClean="0"/>
          </a:p>
          <a:p>
            <a:pPr algn="just"/>
            <a:endParaRPr lang="sr-Latn-ME"/>
          </a:p>
          <a:p>
            <a:pPr algn="just"/>
            <a:r>
              <a:rPr lang="en-US" smtClean="0"/>
              <a:t>Mnogi </a:t>
            </a:r>
            <a:r>
              <a:rPr lang="en-US"/>
              <a:t>su </a:t>
            </a:r>
            <a:r>
              <a:rPr lang="en-US" smtClean="0"/>
              <a:t>ostavili </a:t>
            </a:r>
            <a:r>
              <a:rPr lang="en-US"/>
              <a:t>vrlo uvredljive i prijeteće komentare u odnosnu na kompaniju i </a:t>
            </a:r>
            <a:r>
              <a:rPr lang="en-US" smtClean="0"/>
              <a:t>nje</a:t>
            </a:r>
            <a:r>
              <a:rPr lang="sr-Latn-ME" smtClean="0"/>
              <a:t>nog</a:t>
            </a:r>
            <a:r>
              <a:rPr lang="en-US" smtClean="0"/>
              <a:t> </a:t>
            </a:r>
            <a:r>
              <a:rPr lang="en-US"/>
              <a:t>vlasnika</a:t>
            </a:r>
            <a:r>
              <a:rPr lang="en-US" smtClean="0"/>
              <a:t>.</a:t>
            </a:r>
            <a:endParaRPr lang="sr-Latn-ME" smtClean="0"/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ME"/>
              <a:t>Na zahtjev </a:t>
            </a:r>
            <a:r>
              <a:rPr lang="sr-Latn-ME" smtClean="0"/>
              <a:t>te kompanije o kojoj je pisano Delfi </a:t>
            </a:r>
            <a:r>
              <a:rPr lang="sr-Latn-ME"/>
              <a:t>je ukonio uvredljive komentare 6 sedmica nakon njihovog objavljivanja</a:t>
            </a:r>
            <a:r>
              <a:rPr lang="sr-Latn-ME" smtClean="0"/>
              <a:t>.</a:t>
            </a:r>
          </a:p>
          <a:p>
            <a:pPr marL="0" indent="0" algn="just">
              <a:buNone/>
            </a:pPr>
            <a:r>
              <a:rPr lang="sr-Latn-ME" smtClean="0"/>
              <a:t>Kompanija </a:t>
            </a:r>
            <a:r>
              <a:rPr lang="sr-Latn-ME"/>
              <a:t>tužila Delfi – nacionalni sudovi su našli da su komentari bili klevetnički </a:t>
            </a:r>
            <a:r>
              <a:rPr lang="sr-Latn-ME" smtClean="0"/>
              <a:t>- neki </a:t>
            </a:r>
            <a:r>
              <a:rPr lang="sr-Latn-ME"/>
              <a:t>od komentara su bili očigledno </a:t>
            </a:r>
            <a:r>
              <a:rPr lang="sr-Latn-ME" smtClean="0"/>
              <a:t>antisemitski, </a:t>
            </a:r>
            <a:r>
              <a:rPr lang="sr-Latn-ME"/>
              <a:t>i da je Delfi odgovoran za njih – naknada štete </a:t>
            </a:r>
            <a:r>
              <a:rPr lang="sr-Latn-ME" smtClean="0"/>
              <a:t>ovoj kompaniji o kojoj je bilo riječi -320 </a:t>
            </a:r>
            <a:r>
              <a:rPr lang="sr-Latn-ME"/>
              <a:t>€.</a:t>
            </a:r>
          </a:p>
          <a:p>
            <a:pPr marL="0" indent="0" algn="just">
              <a:buNone/>
            </a:pPr>
            <a:r>
              <a:rPr lang="sr-Latn-ME"/>
              <a:t>-Odbijen prigovor Delfija </a:t>
            </a:r>
            <a:r>
              <a:rPr lang="sr-Latn-ME" smtClean="0"/>
              <a:t>na nacionalnom novou da </a:t>
            </a:r>
            <a:r>
              <a:rPr lang="sr-Latn-ME"/>
              <a:t>su shodno Direktivi EU 2000/31/EC o elektronskoj trgovini samo pružaoci usluga , te da je njihova uloga tehnička, pasivna i neutralna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Vrhovni </a:t>
            </a:r>
            <a:r>
              <a:rPr lang="en-US" smtClean="0"/>
              <a:t>sud</a:t>
            </a:r>
            <a:r>
              <a:rPr lang="sr-Latn-ME" smtClean="0"/>
              <a:t> Estonije</a:t>
            </a:r>
            <a:r>
              <a:rPr lang="en-US" smtClean="0"/>
              <a:t> </a:t>
            </a:r>
            <a:r>
              <a:rPr lang="en-US"/>
              <a:t>odbio je Delfijevu žalbu. </a:t>
            </a:r>
            <a:endParaRPr lang="sr-Latn-ME" smtClean="0"/>
          </a:p>
          <a:p>
            <a:pPr algn="just"/>
            <a:r>
              <a:rPr lang="en-US" smtClean="0"/>
              <a:t>Nije </a:t>
            </a:r>
            <a:r>
              <a:rPr lang="en-US"/>
              <a:t>prihvatio Delfijeve argumente da je njegova uloga </a:t>
            </a:r>
            <a:r>
              <a:rPr lang="en-US" smtClean="0"/>
              <a:t>pruža</a:t>
            </a:r>
            <a:r>
              <a:rPr lang="sr-Latn-ME" smtClean="0"/>
              <a:t>oca</a:t>
            </a:r>
            <a:r>
              <a:rPr lang="en-US" smtClean="0"/>
              <a:t> informaci</a:t>
            </a:r>
            <a:r>
              <a:rPr lang="sr-Latn-ME" smtClean="0"/>
              <a:t>onih</a:t>
            </a:r>
            <a:r>
              <a:rPr lang="en-US" smtClean="0"/>
              <a:t> </a:t>
            </a:r>
            <a:r>
              <a:rPr lang="en-US"/>
              <a:t>usluga </a:t>
            </a:r>
            <a:r>
              <a:rPr lang="en-US" smtClean="0"/>
              <a:t>bila </a:t>
            </a:r>
            <a:r>
              <a:rPr lang="en-US"/>
              <a:t>isključio tehnička, pasivna i neutralna, </a:t>
            </a:r>
            <a:r>
              <a:rPr lang="sr-Latn-ME" smtClean="0"/>
              <a:t>jer je sud </a:t>
            </a:r>
            <a:r>
              <a:rPr lang="en-US" smtClean="0"/>
              <a:t>utvrdio </a:t>
            </a:r>
            <a:r>
              <a:rPr lang="en-US"/>
              <a:t>kako je Delfi imao kontrolu nad objavom </a:t>
            </a:r>
            <a:r>
              <a:rPr lang="en-US" smtClean="0"/>
              <a:t>komentara</a:t>
            </a:r>
            <a:r>
              <a:rPr lang="sr-Latn-ME" smtClean="0"/>
              <a:t>- nisu ih mogli brisati korisnici, već samo portal</a:t>
            </a:r>
            <a:r>
              <a:rPr lang="en-US" smtClean="0"/>
              <a:t>. </a:t>
            </a:r>
            <a:endParaRPr lang="sr-Latn-ME" smtClean="0"/>
          </a:p>
          <a:p>
            <a:pPr marL="0" indent="0" algn="just">
              <a:buNone/>
            </a:pPr>
            <a:r>
              <a:rPr lang="sr-Latn-ME" smtClean="0"/>
              <a:t>     Nacionalni sud je utvrdio i da </a:t>
            </a:r>
            <a:r>
              <a:rPr lang="en-US" smtClean="0"/>
              <a:t>Delfi </a:t>
            </a:r>
            <a:r>
              <a:rPr lang="en-US"/>
              <a:t>ne samo da nije spriječio objavu uvredljivih i prijetećih komentara, već ih nije niti </a:t>
            </a:r>
            <a:r>
              <a:rPr lang="en-US" b="1"/>
              <a:t>samoinicijativno</a:t>
            </a:r>
            <a:r>
              <a:rPr lang="en-US"/>
              <a:t> uklonio. </a:t>
            </a:r>
            <a:endParaRPr lang="sr-Latn-ME" smtClean="0"/>
          </a:p>
          <a:p>
            <a:pPr marL="0" indent="0" algn="just">
              <a:buNone/>
            </a:pPr>
            <a:r>
              <a:rPr lang="en-US" smtClean="0"/>
              <a:t>Već </a:t>
            </a:r>
            <a:r>
              <a:rPr lang="en-US"/>
              <a:t>prije objave spornih komentara vodila se javna rasprava o porastu govora mržnje na internetu u Estoniji, pri čemu se Delfi navodio kao izvor brutalnog izrugivanja. </a:t>
            </a:r>
            <a:endParaRPr lang="sr-Latn-ME" smtClean="0"/>
          </a:p>
          <a:p>
            <a:pPr marL="0" indent="0" algn="just">
              <a:buNone/>
            </a:pPr>
            <a:r>
              <a:rPr lang="en-US" smtClean="0"/>
              <a:t>Delfi </a:t>
            </a:r>
            <a:r>
              <a:rPr lang="en-US"/>
              <a:t>je podnio zahtjev Sudu tvrdeći da je došlo do povrede prava na slobodu izražavanja. Presudom vijeća </a:t>
            </a:r>
            <a:r>
              <a:rPr lang="sr-Latn-ME" smtClean="0"/>
              <a:t>iz </a:t>
            </a:r>
            <a:r>
              <a:rPr lang="en-US" smtClean="0"/>
              <a:t>2013</a:t>
            </a:r>
            <a:r>
              <a:rPr lang="en-US"/>
              <a:t>. </a:t>
            </a:r>
            <a:r>
              <a:rPr lang="en-US" smtClean="0"/>
              <a:t>godine </a:t>
            </a:r>
            <a:r>
              <a:rPr lang="en-US"/>
              <a:t>, Sud je utvrdio da podnositelju nije povrijeđeno pravo iz </a:t>
            </a:r>
            <a:r>
              <a:rPr lang="en-US" smtClean="0"/>
              <a:t>čl</a:t>
            </a:r>
            <a:r>
              <a:rPr lang="sr-Latn-ME" smtClean="0"/>
              <a:t>.</a:t>
            </a:r>
            <a:r>
              <a:rPr lang="en-US" smtClean="0"/>
              <a:t> </a:t>
            </a:r>
            <a:r>
              <a:rPr lang="en-US"/>
              <a:t>10. Konvencije. </a:t>
            </a:r>
            <a:endParaRPr lang="sr-Latn-ME" smtClean="0"/>
          </a:p>
          <a:p>
            <a:pPr marL="0" indent="0" algn="just">
              <a:buNone/>
            </a:pPr>
            <a:r>
              <a:rPr lang="en-US" smtClean="0"/>
              <a:t>predmet </a:t>
            </a:r>
            <a:r>
              <a:rPr lang="en-US"/>
              <a:t>je upućen na razmatranje Velikom vijeću Suda. </a:t>
            </a:r>
          </a:p>
        </p:txBody>
      </p:sp>
    </p:spTree>
    <p:extLst>
      <p:ext uri="{BB962C8B-B14F-4D97-AF65-F5344CB8AC3E}">
        <p14:creationId xmlns:p14="http://schemas.microsoft.com/office/powerpoint/2010/main" val="413730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/>
              <a:t>OCJENA VELIKOG </a:t>
            </a:r>
            <a:r>
              <a:rPr lang="en-US" b="1" smtClean="0"/>
              <a:t>VIJEĆA</a:t>
            </a:r>
            <a:endParaRPr lang="sr-Latn-ME" b="1" smtClean="0"/>
          </a:p>
          <a:p>
            <a:pPr algn="just"/>
            <a:r>
              <a:rPr lang="sr-Latn-ME" smtClean="0"/>
              <a:t>ECtHR </a:t>
            </a:r>
            <a:r>
              <a:rPr lang="en-US" smtClean="0"/>
              <a:t>je </a:t>
            </a:r>
            <a:r>
              <a:rPr lang="en-US"/>
              <a:t>najprije </a:t>
            </a:r>
            <a:r>
              <a:rPr lang="sr-Latn-ME" smtClean="0"/>
              <a:t>napomenuo</a:t>
            </a:r>
            <a:r>
              <a:rPr lang="en-US" smtClean="0"/>
              <a:t> </a:t>
            </a:r>
            <a:r>
              <a:rPr lang="en-US"/>
              <a:t>da </a:t>
            </a:r>
            <a:r>
              <a:rPr lang="en-US" smtClean="0"/>
              <a:t>postoj</a:t>
            </a:r>
            <a:r>
              <a:rPr lang="sr-Latn-ME" smtClean="0"/>
              <a:t>i sukob </a:t>
            </a:r>
            <a:r>
              <a:rPr lang="en-US" smtClean="0"/>
              <a:t>između </a:t>
            </a:r>
            <a:r>
              <a:rPr lang="en-US"/>
              <a:t>pogodnosti interneta, kao platforme koja omogućuje slobodu izražavanja zaštićenu </a:t>
            </a:r>
            <a:r>
              <a:rPr lang="en-US" smtClean="0"/>
              <a:t>čl </a:t>
            </a:r>
            <a:r>
              <a:rPr lang="en-US"/>
              <a:t>10. Konvencije i njegovih opasnosti, </a:t>
            </a:r>
            <a:r>
              <a:rPr lang="sr-Latn-ME" smtClean="0"/>
              <a:t>tj. </a:t>
            </a:r>
            <a:r>
              <a:rPr lang="en-US" smtClean="0"/>
              <a:t>mogućnosti </a:t>
            </a:r>
            <a:r>
              <a:rPr lang="en-US"/>
              <a:t>da govor mržnje i </a:t>
            </a:r>
            <a:r>
              <a:rPr lang="en-US" smtClean="0"/>
              <a:t>po</a:t>
            </a:r>
            <a:r>
              <a:rPr lang="sr-Latn-ME" smtClean="0"/>
              <a:t>s</a:t>
            </a:r>
            <a:r>
              <a:rPr lang="en-US" smtClean="0"/>
              <a:t>ticanje </a:t>
            </a:r>
            <a:r>
              <a:rPr lang="en-US"/>
              <a:t>na nasilje budu prošireni širom svijeta u nekoliko sekundi, uz mogućnost da ostanu trajno zabilježeni (suprotno </a:t>
            </a:r>
            <a:r>
              <a:rPr lang="en-US" smtClean="0"/>
              <a:t>čl</a:t>
            </a:r>
            <a:r>
              <a:rPr lang="sr-Latn-ME" smtClean="0"/>
              <a:t>.</a:t>
            </a:r>
            <a:r>
              <a:rPr lang="en-US" smtClean="0"/>
              <a:t> </a:t>
            </a:r>
            <a:r>
              <a:rPr lang="en-US"/>
              <a:t>8. </a:t>
            </a:r>
            <a:r>
              <a:rPr lang="en-US" smtClean="0"/>
              <a:t>Konvencije</a:t>
            </a:r>
            <a:r>
              <a:rPr lang="sr-Latn-ME" smtClean="0"/>
              <a:t>)</a:t>
            </a:r>
          </a:p>
          <a:p>
            <a:pPr algn="just"/>
            <a:r>
              <a:rPr lang="en-US"/>
              <a:t>Ovo je prvi predmet u kojem je Sud ispitivao predmet u kojem se ove stvarnosti sukobljavaju.</a:t>
            </a:r>
          </a:p>
        </p:txBody>
      </p:sp>
    </p:spTree>
    <p:extLst>
      <p:ext uri="{BB962C8B-B14F-4D97-AF65-F5344CB8AC3E}">
        <p14:creationId xmlns:p14="http://schemas.microsoft.com/office/powerpoint/2010/main" val="321232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ME" smtClean="0"/>
              <a:t>ECtHR je </a:t>
            </a:r>
            <a:r>
              <a:rPr lang="en-US" smtClean="0"/>
              <a:t>ograničio </a:t>
            </a:r>
            <a:r>
              <a:rPr lang="en-US"/>
              <a:t>svoje ispitivanje na prirodu </a:t>
            </a:r>
            <a:r>
              <a:rPr lang="sr-Latn-ME" smtClean="0"/>
              <a:t>kompanije Delfi ( kilik=zarada) </a:t>
            </a:r>
            <a:r>
              <a:rPr lang="en-US" smtClean="0"/>
              <a:t>i </a:t>
            </a:r>
            <a:r>
              <a:rPr lang="en-US"/>
              <a:t>na prirodu spornih komentara. </a:t>
            </a:r>
            <a:endParaRPr lang="sr-Latn-ME" smtClean="0"/>
          </a:p>
          <a:p>
            <a:pPr algn="just"/>
            <a:r>
              <a:rPr lang="en-US" smtClean="0"/>
              <a:t>Sud </a:t>
            </a:r>
            <a:r>
              <a:rPr lang="en-US"/>
              <a:t>je prihvatio </a:t>
            </a:r>
            <a:r>
              <a:rPr lang="en-US" smtClean="0"/>
              <a:t>sta</a:t>
            </a:r>
            <a:r>
              <a:rPr lang="sr-Latn-ME" smtClean="0"/>
              <a:t>v </a:t>
            </a:r>
            <a:r>
              <a:rPr lang="en-US" smtClean="0"/>
              <a:t>estonskih </a:t>
            </a:r>
            <a:r>
              <a:rPr lang="en-US"/>
              <a:t>sudova da postoji razlika između portala i tradicionalnih izdavača </a:t>
            </a:r>
            <a:r>
              <a:rPr lang="sr-Latn-ME" smtClean="0"/>
              <a:t>pisanih</a:t>
            </a:r>
            <a:r>
              <a:rPr lang="en-US" smtClean="0"/>
              <a:t> </a:t>
            </a:r>
            <a:r>
              <a:rPr lang="en-US"/>
              <a:t>medija, </a:t>
            </a:r>
            <a:r>
              <a:rPr lang="sr-Latn-ME" smtClean="0"/>
              <a:t>zbog čega se </a:t>
            </a:r>
            <a:r>
              <a:rPr lang="en-US" smtClean="0"/>
              <a:t>razlikuju </a:t>
            </a:r>
            <a:r>
              <a:rPr lang="en-US"/>
              <a:t>i njihova prava i obveze. </a:t>
            </a:r>
            <a:endParaRPr lang="sr-Latn-ME" smtClean="0"/>
          </a:p>
          <a:p>
            <a:pPr algn="just"/>
            <a:r>
              <a:rPr lang="sr-Latn-ME" smtClean="0"/>
              <a:t>Prihvatio </a:t>
            </a:r>
            <a:r>
              <a:rPr lang="en-US" smtClean="0"/>
              <a:t>je </a:t>
            </a:r>
            <a:r>
              <a:rPr lang="en-US"/>
              <a:t>i zaključak domaćih sudova da su komentari prerasli u govor mržnje i </a:t>
            </a:r>
            <a:r>
              <a:rPr lang="en-US" smtClean="0"/>
              <a:t>po</a:t>
            </a:r>
            <a:r>
              <a:rPr lang="sr-Latn-ME" smtClean="0"/>
              <a:t>zivanje</a:t>
            </a:r>
            <a:r>
              <a:rPr lang="en-US" smtClean="0"/>
              <a:t> </a:t>
            </a:r>
            <a:r>
              <a:rPr lang="en-US"/>
              <a:t>na nasilje, što je suprotno zakonu. </a:t>
            </a:r>
            <a:endParaRPr lang="sr-Latn-ME" smtClean="0"/>
          </a:p>
          <a:p>
            <a:pPr algn="just"/>
            <a:r>
              <a:rPr lang="en-US" smtClean="0"/>
              <a:t>Stoga</a:t>
            </a:r>
            <a:r>
              <a:rPr lang="en-US"/>
              <a:t>, u ovom je predmetu riječ o pravima i dužnostima </a:t>
            </a:r>
            <a:r>
              <a:rPr lang="en-US" smtClean="0"/>
              <a:t>internet </a:t>
            </a:r>
            <a:r>
              <a:rPr lang="en-US"/>
              <a:t>novinskih portala, koji radi </a:t>
            </a:r>
            <a:r>
              <a:rPr lang="en-US" smtClean="0"/>
              <a:t>s</a:t>
            </a:r>
            <a:r>
              <a:rPr lang="sr-Latn-ME" smtClean="0"/>
              <a:t>ticanja</a:t>
            </a:r>
            <a:r>
              <a:rPr lang="en-US" smtClean="0"/>
              <a:t> </a:t>
            </a:r>
            <a:r>
              <a:rPr lang="en-US"/>
              <a:t>dobiti omogućavaju objavljivanje komentara na objavljeni sadržaj, s </a:t>
            </a:r>
            <a:r>
              <a:rPr lang="en-US" smtClean="0"/>
              <a:t>tim </a:t>
            </a:r>
            <a:r>
              <a:rPr lang="en-US"/>
              <a:t>da su neki komentari predstavljali govor </a:t>
            </a:r>
            <a:r>
              <a:rPr lang="sr-Latn-ME" smtClean="0"/>
              <a:t>drugih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9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ME" smtClean="0"/>
              <a:t>VAŽNO –ECtH </a:t>
            </a:r>
            <a:r>
              <a:rPr lang="en-US" smtClean="0"/>
              <a:t>je </a:t>
            </a:r>
            <a:r>
              <a:rPr lang="en-US"/>
              <a:t>naglasio da u ovom predmetu nisu razmatrani drugi forumi na Internetu na kojima se mogu ostavljati korisnički komentari, poput foruma za raspravljanje, oglasnih ploča (bulletin board) na kojima korisnici mogu slobodno razmjenjivati ideje o bilo kojoj temi bez </a:t>
            </a:r>
            <a:r>
              <a:rPr lang="en-US" smtClean="0"/>
              <a:t>pri</a:t>
            </a:r>
            <a:r>
              <a:rPr lang="sr-Latn-ME" smtClean="0"/>
              <a:t>edloga onog ko upravlja</a:t>
            </a:r>
            <a:r>
              <a:rPr lang="en-US" smtClean="0"/>
              <a:t> forum</a:t>
            </a:r>
            <a:r>
              <a:rPr lang="sr-Latn-ME" smtClean="0"/>
              <a:t>om</a:t>
            </a:r>
            <a:r>
              <a:rPr lang="en-US" smtClean="0"/>
              <a:t>.</a:t>
            </a:r>
            <a:endParaRPr lang="sr-Latn-ME" smtClean="0"/>
          </a:p>
          <a:p>
            <a:pPr algn="just"/>
            <a:r>
              <a:rPr lang="en-US" smtClean="0"/>
              <a:t> </a:t>
            </a:r>
            <a:r>
              <a:rPr lang="en-US"/>
              <a:t>Nisu razmatrane </a:t>
            </a:r>
            <a:r>
              <a:rPr lang="en-US" smtClean="0"/>
              <a:t>ni</a:t>
            </a:r>
            <a:r>
              <a:rPr lang="sr-Latn-ME" smtClean="0"/>
              <a:t> </a:t>
            </a:r>
            <a:r>
              <a:rPr lang="en-US" smtClean="0"/>
              <a:t>socijalne </a:t>
            </a:r>
            <a:r>
              <a:rPr lang="en-US"/>
              <a:t>mreže gdje </a:t>
            </a:r>
            <a:r>
              <a:rPr lang="en-US" smtClean="0"/>
              <a:t>pruž</a:t>
            </a:r>
            <a:r>
              <a:rPr lang="sr-Latn-ME" smtClean="0"/>
              <a:t>alac</a:t>
            </a:r>
            <a:r>
              <a:rPr lang="en-US" smtClean="0"/>
              <a:t> </a:t>
            </a:r>
            <a:r>
              <a:rPr lang="en-US"/>
              <a:t>usluge nije ponudio nikakav sadržaj ili gdje je </a:t>
            </a:r>
            <a:r>
              <a:rPr lang="en-US" smtClean="0"/>
              <a:t>pru</a:t>
            </a:r>
            <a:r>
              <a:rPr lang="sr-Latn-ME" smtClean="0"/>
              <a:t>žalac</a:t>
            </a:r>
            <a:r>
              <a:rPr lang="en-US" smtClean="0"/>
              <a:t> </a:t>
            </a:r>
            <a:r>
              <a:rPr lang="en-US"/>
              <a:t>usluga privatna osoba koja vodi </a:t>
            </a:r>
            <a:r>
              <a:rPr lang="en-US" smtClean="0"/>
              <a:t>internet </a:t>
            </a:r>
            <a:r>
              <a:rPr lang="en-US"/>
              <a:t>stranicu ili blog kao hobi. </a:t>
            </a:r>
          </a:p>
        </p:txBody>
      </p:sp>
    </p:spTree>
    <p:extLst>
      <p:ext uri="{BB962C8B-B14F-4D97-AF65-F5344CB8AC3E}">
        <p14:creationId xmlns:p14="http://schemas.microsoft.com/office/powerpoint/2010/main" val="126167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/>
              <a:t>Sporna je bila primjena materijalnog prava, budući da je </a:t>
            </a:r>
            <a:r>
              <a:rPr lang="sr-Latn-ME" smtClean="0"/>
              <a:t>Delfi</a:t>
            </a:r>
            <a:r>
              <a:rPr lang="en-US" smtClean="0"/>
              <a:t> </a:t>
            </a:r>
            <a:r>
              <a:rPr lang="en-US"/>
              <a:t>smatrao kako je trebalo biti primijenjeno </a:t>
            </a:r>
            <a:r>
              <a:rPr lang="en-US" smtClean="0"/>
              <a:t>e</a:t>
            </a:r>
            <a:r>
              <a:rPr lang="sr-Latn-ME" smtClean="0"/>
              <a:t>v</a:t>
            </a:r>
            <a:r>
              <a:rPr lang="en-US" smtClean="0"/>
              <a:t>ropsko </a:t>
            </a:r>
            <a:r>
              <a:rPr lang="en-US"/>
              <a:t>pravo koje se odnosi na </a:t>
            </a:r>
            <a:r>
              <a:rPr lang="en-US" smtClean="0"/>
              <a:t>pruža</a:t>
            </a:r>
            <a:r>
              <a:rPr lang="sr-Latn-ME" smtClean="0"/>
              <a:t>oce</a:t>
            </a:r>
            <a:r>
              <a:rPr lang="en-US" smtClean="0"/>
              <a:t> internet</a:t>
            </a:r>
            <a:r>
              <a:rPr lang="sr-Latn-ME" smtClean="0"/>
              <a:t> </a:t>
            </a:r>
            <a:r>
              <a:rPr lang="en-US" smtClean="0"/>
              <a:t>usluga</a:t>
            </a:r>
            <a:r>
              <a:rPr lang="en-US"/>
              <a:t>. </a:t>
            </a:r>
            <a:endParaRPr lang="sr-Latn-ME" smtClean="0"/>
          </a:p>
          <a:p>
            <a:pPr algn="just"/>
            <a:r>
              <a:rPr lang="en-US" smtClean="0"/>
              <a:t>Sud </a:t>
            </a:r>
            <a:r>
              <a:rPr lang="en-US"/>
              <a:t>se složio s domaćim sudovima da se </a:t>
            </a:r>
            <a:r>
              <a:rPr lang="en-US" smtClean="0"/>
              <a:t>e</a:t>
            </a:r>
            <a:r>
              <a:rPr lang="sr-Latn-ME" smtClean="0"/>
              <a:t>v</a:t>
            </a:r>
            <a:r>
              <a:rPr lang="en-US" smtClean="0"/>
              <a:t>ropsko </a:t>
            </a:r>
            <a:r>
              <a:rPr lang="en-US"/>
              <a:t>zakonodavstvo na koje se pozivao </a:t>
            </a:r>
            <a:r>
              <a:rPr lang="sr-Latn-ME" smtClean="0"/>
              <a:t>Delfi</a:t>
            </a:r>
            <a:r>
              <a:rPr lang="en-US" smtClean="0"/>
              <a:t> </a:t>
            </a:r>
            <a:r>
              <a:rPr lang="en-US"/>
              <a:t>primjenjuje samo na tehničke, automatske i pasivne aktivnosti, dok su </a:t>
            </a:r>
            <a:r>
              <a:rPr lang="en-US" smtClean="0"/>
              <a:t>aktivnosti </a:t>
            </a:r>
            <a:r>
              <a:rPr lang="sr-Latn-ME" smtClean="0"/>
              <a:t>Delfija </a:t>
            </a:r>
            <a:r>
              <a:rPr lang="en-US" smtClean="0"/>
              <a:t>predstavljale </a:t>
            </a:r>
            <a:r>
              <a:rPr lang="en-US"/>
              <a:t>više od pružanja posredničke usluge. </a:t>
            </a:r>
            <a:endParaRPr lang="sr-Latn-ME" smtClean="0"/>
          </a:p>
          <a:p>
            <a:pPr algn="just"/>
            <a:r>
              <a:rPr lang="en-US" smtClean="0"/>
              <a:t>Osim </a:t>
            </a:r>
            <a:r>
              <a:rPr lang="en-US"/>
              <a:t>toga, Sud je smatrao da je Delfi, kao profesionalni izdavač koji objavljuje na jednom od najvećih novinskih portala u Estoniji, trebao i mogao ocijeniti rizike povezane sa svojim aktivnostima, te da je razumno mogao predvidjeti posljedice koje te aktivnosti mogu imati. </a:t>
            </a:r>
          </a:p>
        </p:txBody>
      </p:sp>
    </p:spTree>
    <p:extLst>
      <p:ext uri="{BB962C8B-B14F-4D97-AF65-F5344CB8AC3E}">
        <p14:creationId xmlns:p14="http://schemas.microsoft.com/office/powerpoint/2010/main" val="349554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Stoga je Sud zaključio kako je miješanje u pravo na slobodu izražavanja </a:t>
            </a:r>
            <a:r>
              <a:rPr lang="sr-Latn-ME" smtClean="0"/>
              <a:t>( ona kazna Delfiju od 320) </a:t>
            </a:r>
            <a:r>
              <a:rPr lang="en-US" smtClean="0"/>
              <a:t>bilo </a:t>
            </a:r>
            <a:r>
              <a:rPr lang="en-US"/>
              <a:t>u skladu sa zakonom. </a:t>
            </a:r>
            <a:endParaRPr lang="sr-Latn-ME" smtClean="0"/>
          </a:p>
          <a:p>
            <a:pPr algn="just"/>
            <a:endParaRPr lang="sr-Latn-ME"/>
          </a:p>
          <a:p>
            <a:pPr algn="just"/>
            <a:r>
              <a:rPr lang="en-US" smtClean="0"/>
              <a:t>U </a:t>
            </a:r>
            <a:r>
              <a:rPr lang="en-US"/>
              <a:t>pogledu pitanja je li miješanje u pravo na slobodu izražavanja bilo nužno u demokratskom društvu Sud je naglasio da govor mržnje izražen u komentarima korisnika ne uživa zaštitu </a:t>
            </a:r>
            <a:r>
              <a:rPr lang="en-US" smtClean="0"/>
              <a:t>čl </a:t>
            </a:r>
            <a:r>
              <a:rPr lang="en-US"/>
              <a:t>10. Konvencije</a:t>
            </a:r>
          </a:p>
        </p:txBody>
      </p:sp>
    </p:spTree>
    <p:extLst>
      <p:ext uri="{BB962C8B-B14F-4D97-AF65-F5344CB8AC3E}">
        <p14:creationId xmlns:p14="http://schemas.microsoft.com/office/powerpoint/2010/main" val="286930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ME" smtClean="0"/>
              <a:t>BITNO -</a:t>
            </a:r>
            <a:r>
              <a:rPr lang="en-US"/>
              <a:t>u ovom je predmetu </a:t>
            </a:r>
            <a:r>
              <a:rPr lang="sr-Latn-ME" smtClean="0"/>
              <a:t>ECtHR je </a:t>
            </a:r>
            <a:r>
              <a:rPr lang="en-US" smtClean="0"/>
              <a:t>bio </a:t>
            </a:r>
            <a:r>
              <a:rPr lang="en-US"/>
              <a:t>pozvan </a:t>
            </a:r>
            <a:r>
              <a:rPr lang="sr-Latn-ME" smtClean="0"/>
              <a:t>da cijeni i</a:t>
            </a:r>
            <a:r>
              <a:rPr lang="en-US" smtClean="0"/>
              <a:t> </a:t>
            </a:r>
            <a:r>
              <a:rPr lang="en-US"/>
              <a:t>jesu li domaći sudovi, time što su utvrdili </a:t>
            </a:r>
            <a:r>
              <a:rPr lang="sr-Latn-ME" smtClean="0"/>
              <a:t>Delfijevu </a:t>
            </a:r>
            <a:r>
              <a:rPr lang="en-US" smtClean="0"/>
              <a:t> </a:t>
            </a:r>
            <a:r>
              <a:rPr lang="en-US"/>
              <a:t>odgovornost za komentare korisnika, povrijedili pravo na dijeljenje informacija, zajamčeno </a:t>
            </a:r>
            <a:r>
              <a:rPr lang="en-US" smtClean="0"/>
              <a:t>čl</a:t>
            </a:r>
            <a:r>
              <a:rPr lang="sr-Latn-ME" smtClean="0"/>
              <a:t>.</a:t>
            </a:r>
            <a:r>
              <a:rPr lang="en-US" smtClean="0"/>
              <a:t> </a:t>
            </a:r>
            <a:r>
              <a:rPr lang="en-US"/>
              <a:t>10. Konvencije. </a:t>
            </a:r>
            <a:endParaRPr lang="sr-Latn-ME" smtClean="0"/>
          </a:p>
          <a:p>
            <a:pPr algn="just"/>
            <a:r>
              <a:rPr lang="en-US" smtClean="0"/>
              <a:t>Sud </a:t>
            </a:r>
            <a:r>
              <a:rPr lang="en-US"/>
              <a:t>je razmatrao četiri ključna aspekta: kontekst u </a:t>
            </a:r>
            <a:r>
              <a:rPr lang="en-US" smtClean="0"/>
              <a:t>kojm </a:t>
            </a:r>
            <a:r>
              <a:rPr lang="en-US"/>
              <a:t>su </a:t>
            </a:r>
            <a:r>
              <a:rPr lang="sr-Latn-ME" smtClean="0"/>
              <a:t>ti </a:t>
            </a:r>
            <a:r>
              <a:rPr lang="en-US" smtClean="0"/>
              <a:t>komentari </a:t>
            </a:r>
            <a:r>
              <a:rPr lang="en-US"/>
              <a:t>napisani, odgovornost autora komentara kao alternativa </a:t>
            </a:r>
            <a:r>
              <a:rPr lang="en-US" smtClean="0"/>
              <a:t>odgovornosti</a:t>
            </a:r>
            <a:r>
              <a:rPr lang="sr-Latn-ME" smtClean="0"/>
              <a:t> portala</a:t>
            </a:r>
            <a:r>
              <a:rPr lang="en-US" smtClean="0"/>
              <a:t>, </a:t>
            </a:r>
            <a:r>
              <a:rPr lang="en-US"/>
              <a:t>koraci koje je </a:t>
            </a:r>
            <a:r>
              <a:rPr lang="sr-Latn-ME" smtClean="0"/>
              <a:t>Delfi</a:t>
            </a:r>
            <a:r>
              <a:rPr lang="en-US" smtClean="0"/>
              <a:t> p</a:t>
            </a:r>
            <a:r>
              <a:rPr lang="sr-Latn-ME" smtClean="0"/>
              <a:t>re</a:t>
            </a:r>
            <a:r>
              <a:rPr lang="en-US" smtClean="0"/>
              <a:t>duzeo </a:t>
            </a:r>
            <a:r>
              <a:rPr lang="en-US"/>
              <a:t>radi otklanjanja komentara i posljedice domaćeg postupka za Delfi. </a:t>
            </a:r>
          </a:p>
        </p:txBody>
      </p:sp>
    </p:spTree>
    <p:extLst>
      <p:ext uri="{BB962C8B-B14F-4D97-AF65-F5344CB8AC3E}">
        <p14:creationId xmlns:p14="http://schemas.microsoft.com/office/powerpoint/2010/main" val="279232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037" y="1085850"/>
            <a:ext cx="8601076" cy="48720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ME" b="1" smtClean="0"/>
              <a:t>INTERNET KAO SREDSTVO IZRAŽAVANJA ?</a:t>
            </a:r>
          </a:p>
          <a:p>
            <a:r>
              <a:rPr lang="sr-Latn-ME"/>
              <a:t>Koliko vas ima smart phone ?</a:t>
            </a:r>
          </a:p>
          <a:p>
            <a:r>
              <a:rPr lang="sr-Latn-ME"/>
              <a:t>Facebook profile?</a:t>
            </a:r>
          </a:p>
          <a:p>
            <a:r>
              <a:rPr lang="sr-Latn-ME"/>
              <a:t>Instagram?</a:t>
            </a:r>
          </a:p>
          <a:p>
            <a:r>
              <a:rPr lang="sr-Latn-ME"/>
              <a:t>Twitter?</a:t>
            </a:r>
          </a:p>
          <a:p>
            <a:r>
              <a:rPr lang="sr-Latn-ME"/>
              <a:t>Subscribed to Youtube kanale?</a:t>
            </a:r>
          </a:p>
          <a:p>
            <a:r>
              <a:rPr lang="sr-Latn-ME"/>
              <a:t>Prati vijesti na portalu?</a:t>
            </a:r>
          </a:p>
          <a:p>
            <a:r>
              <a:rPr lang="sr-Latn-ME"/>
              <a:t>Komentariše ?</a:t>
            </a:r>
          </a:p>
          <a:p>
            <a:r>
              <a:rPr lang="sr-Latn-ME"/>
              <a:t>Onemogućiti pristup internetu</a:t>
            </a:r>
            <a:r>
              <a:rPr lang="sr-Latn-ME" smtClean="0"/>
              <a:t>?</a:t>
            </a:r>
          </a:p>
          <a:p>
            <a:r>
              <a:rPr lang="sr-Latn-ME" smtClean="0"/>
              <a:t>SPADA LI OVO POD NEKO ZAŠTIĆENO PRAVO ?</a:t>
            </a:r>
          </a:p>
          <a:p>
            <a:endParaRPr lang="sr-Latn-ME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Sud je pridao veliku pažnju činjenici da su komentari bili </a:t>
            </a:r>
            <a:r>
              <a:rPr lang="en-US" smtClean="0"/>
              <a:t>ekstremni</a:t>
            </a:r>
            <a:r>
              <a:rPr lang="sr-Latn-ME" smtClean="0"/>
              <a:t>-antisemitski</a:t>
            </a:r>
            <a:r>
              <a:rPr lang="en-US" smtClean="0"/>
              <a:t>, </a:t>
            </a:r>
            <a:r>
              <a:rPr lang="en-US"/>
              <a:t>ali i činjenici da je Delfi profesionalno vođeni novinski portal kojem </a:t>
            </a:r>
            <a:r>
              <a:rPr lang="en-US" smtClean="0"/>
              <a:t>je</a:t>
            </a:r>
            <a:r>
              <a:rPr lang="sr-Latn-ME" smtClean="0"/>
              <a:t> bio cilj privući </a:t>
            </a:r>
            <a:r>
              <a:rPr lang="en-US" smtClean="0"/>
              <a:t>što </a:t>
            </a:r>
            <a:r>
              <a:rPr lang="en-US"/>
              <a:t>više </a:t>
            </a:r>
            <a:r>
              <a:rPr lang="en-US" smtClean="0"/>
              <a:t>komentara</a:t>
            </a:r>
            <a:r>
              <a:rPr lang="sr-Latn-ME" smtClean="0"/>
              <a:t> (klik=zarada).</a:t>
            </a:r>
          </a:p>
          <a:p>
            <a:pPr algn="just"/>
            <a:r>
              <a:rPr lang="en-US" smtClean="0"/>
              <a:t> </a:t>
            </a:r>
            <a:r>
              <a:rPr lang="en-US"/>
              <a:t>Kada online komentari predstavljaju govor mržnje ili </a:t>
            </a:r>
            <a:r>
              <a:rPr lang="en-US" smtClean="0"/>
              <a:t>po</a:t>
            </a:r>
            <a:r>
              <a:rPr lang="sr-Latn-ME" smtClean="0"/>
              <a:t>zivaju</a:t>
            </a:r>
            <a:r>
              <a:rPr lang="en-US" smtClean="0"/>
              <a:t> </a:t>
            </a:r>
            <a:r>
              <a:rPr lang="en-US"/>
              <a:t>na nasilje, države potpisnice Konvencije imaju pravo utvrditi odgovornost internetskih portala, ukoliko oni bez </a:t>
            </a:r>
            <a:r>
              <a:rPr lang="en-US" smtClean="0"/>
              <a:t>o</a:t>
            </a:r>
            <a:r>
              <a:rPr lang="sr-Latn-ME" smtClean="0"/>
              <a:t>dlaganja</a:t>
            </a:r>
            <a:r>
              <a:rPr lang="en-US" smtClean="0"/>
              <a:t> </a:t>
            </a:r>
            <a:r>
              <a:rPr lang="en-US"/>
              <a:t>ne uklone očigledno </a:t>
            </a:r>
            <a:r>
              <a:rPr lang="en-US" smtClean="0"/>
              <a:t>prot</a:t>
            </a:r>
            <a:r>
              <a:rPr lang="sr-Latn-ME" smtClean="0"/>
              <a:t>iv</a:t>
            </a:r>
            <a:r>
              <a:rPr lang="en-US" smtClean="0"/>
              <a:t>zakonite </a:t>
            </a:r>
            <a:r>
              <a:rPr lang="en-US"/>
              <a:t>komentare, bez posebnog zahtjeva žrtve ili trećih </a:t>
            </a:r>
            <a:r>
              <a:rPr lang="en-US" smtClean="0"/>
              <a:t>osoba</a:t>
            </a:r>
            <a:r>
              <a:rPr lang="sr-Latn-ME" smtClean="0"/>
              <a:t>, </a:t>
            </a:r>
            <a:r>
              <a:rPr lang="en-US" smtClean="0"/>
              <a:t>jer </a:t>
            </a:r>
            <a:r>
              <a:rPr lang="en-US"/>
              <a:t>je od toga </a:t>
            </a:r>
            <a:r>
              <a:rPr lang="en-US" smtClean="0"/>
              <a:t>ima</a:t>
            </a:r>
            <a:r>
              <a:rPr lang="sr-Latn-ME" smtClean="0"/>
              <a:t>ju </a:t>
            </a:r>
            <a:r>
              <a:rPr lang="en-US" smtClean="0"/>
              <a:t>finan</a:t>
            </a:r>
            <a:r>
              <a:rPr lang="sr-Latn-ME" smtClean="0"/>
              <a:t>s</a:t>
            </a:r>
            <a:r>
              <a:rPr lang="en-US" smtClean="0"/>
              <a:t>ijsku korist</a:t>
            </a:r>
            <a:r>
              <a:rPr lang="sr-Latn-ME" smtClean="0"/>
              <a:t>-admini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r-Latn-ME" smtClean="0"/>
              <a:t>Delfi </a:t>
            </a:r>
            <a:r>
              <a:rPr lang="en-US" smtClean="0"/>
              <a:t>nije </a:t>
            </a:r>
            <a:r>
              <a:rPr lang="en-US"/>
              <a:t>osigurao realnu mogućnost da autori komentara za njih odgovaraju, jer je omogućio </a:t>
            </a:r>
            <a:r>
              <a:rPr lang="en-US" smtClean="0"/>
              <a:t>čita</a:t>
            </a:r>
            <a:r>
              <a:rPr lang="sr-Latn-ME" smtClean="0"/>
              <a:t>ocima</a:t>
            </a:r>
            <a:r>
              <a:rPr lang="en-US" smtClean="0"/>
              <a:t> </a:t>
            </a:r>
            <a:r>
              <a:rPr lang="en-US"/>
              <a:t>da objavljuju komentare na članke </a:t>
            </a:r>
            <a:r>
              <a:rPr lang="en-US" u="sng"/>
              <a:t>bez prethodne registracije, </a:t>
            </a:r>
            <a:r>
              <a:rPr lang="en-US" smtClean="0"/>
              <a:t>odnosno</a:t>
            </a:r>
            <a:r>
              <a:rPr lang="sr-Latn-ME" smtClean="0"/>
              <a:t>,</a:t>
            </a:r>
            <a:r>
              <a:rPr lang="en-US" smtClean="0"/>
              <a:t> </a:t>
            </a:r>
            <a:r>
              <a:rPr lang="en-US"/>
              <a:t>nije uspostavio instrumente pomoću kojih bi se </a:t>
            </a:r>
            <a:r>
              <a:rPr lang="en-US" smtClean="0"/>
              <a:t>identifi</a:t>
            </a:r>
            <a:r>
              <a:rPr lang="sr-Latn-ME" smtClean="0"/>
              <a:t>kovali</a:t>
            </a:r>
            <a:r>
              <a:rPr lang="en-US" smtClean="0"/>
              <a:t> </a:t>
            </a:r>
            <a:r>
              <a:rPr lang="en-US"/>
              <a:t>autori komentara protiv kojih bi žrtva govora mržnje mogla podnijeti tužbu. </a:t>
            </a:r>
            <a:endParaRPr lang="sr-Latn-ME" smtClean="0"/>
          </a:p>
          <a:p>
            <a:pPr algn="just"/>
            <a:r>
              <a:rPr lang="sr-Latn-ME" smtClean="0"/>
              <a:t>Sud je zaključio i da </a:t>
            </a:r>
            <a:r>
              <a:rPr lang="en-US" smtClean="0"/>
              <a:t>koraci </a:t>
            </a:r>
            <a:r>
              <a:rPr lang="en-US"/>
              <a:t>koje je </a:t>
            </a:r>
            <a:r>
              <a:rPr lang="en-US" smtClean="0"/>
              <a:t>p</a:t>
            </a:r>
            <a:r>
              <a:rPr lang="sr-Latn-ME" smtClean="0"/>
              <a:t>re</a:t>
            </a:r>
            <a:r>
              <a:rPr lang="en-US" smtClean="0"/>
              <a:t>duzeo </a:t>
            </a:r>
            <a:r>
              <a:rPr lang="en-US"/>
              <a:t>Delfi radi uklanjanja komentara nisu bili dovoljni. Mehanizmi koje je Delfi imao za filtriranje i uklanjanje govora mržnje i </a:t>
            </a:r>
            <a:r>
              <a:rPr lang="en-US" smtClean="0"/>
              <a:t>po</a:t>
            </a:r>
            <a:r>
              <a:rPr lang="sr-Latn-ME" smtClean="0"/>
              <a:t>zivanja</a:t>
            </a:r>
            <a:r>
              <a:rPr lang="en-US" smtClean="0"/>
              <a:t> </a:t>
            </a:r>
            <a:r>
              <a:rPr lang="en-US"/>
              <a:t>na nasilje su zakazali, zbog čega su komentari bili vidljivi idućih šest </a:t>
            </a:r>
            <a:r>
              <a:rPr lang="sr-Latn-ME" smtClean="0"/>
              <a:t>sedmica. </a:t>
            </a:r>
          </a:p>
          <a:p>
            <a:pPr algn="just"/>
            <a:r>
              <a:rPr lang="en-US" smtClean="0"/>
              <a:t>Sud </a:t>
            </a:r>
            <a:r>
              <a:rPr lang="en-US"/>
              <a:t>je smatrao da </a:t>
            </a:r>
            <a:r>
              <a:rPr lang="sr-Latn-ME" smtClean="0"/>
              <a:t>je obaveza Delfija </a:t>
            </a:r>
            <a:r>
              <a:rPr lang="en-US" smtClean="0"/>
              <a:t>da </a:t>
            </a:r>
            <a:r>
              <a:rPr lang="en-US"/>
              <a:t>bez </a:t>
            </a:r>
            <a:r>
              <a:rPr lang="en-US" smtClean="0"/>
              <a:t>od</a:t>
            </a:r>
            <a:r>
              <a:rPr lang="sr-Latn-ME" smtClean="0"/>
              <a:t>laganja</a:t>
            </a:r>
            <a:r>
              <a:rPr lang="en-US" smtClean="0"/>
              <a:t> </a:t>
            </a:r>
            <a:r>
              <a:rPr lang="en-US"/>
              <a:t>ukloni komentare sa stranice, bez posebnog zahtjeva žrtve ili trećih osoba nije bila neproporcionalna, imajući u vidu da je veliki komercijalni portal poput Delfija imao dovoljno mogućnosti da nadzire njihov </a:t>
            </a:r>
            <a:r>
              <a:rPr lang="en-US" smtClean="0"/>
              <a:t>sadrža</a:t>
            </a:r>
            <a:r>
              <a:rPr lang="sr-Latn-ME" smtClean="0"/>
              <a:t>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Veliko vijeće suda presudilo je da je utvrđivanje </a:t>
            </a:r>
            <a:r>
              <a:rPr lang="sr-Latn-ME" smtClean="0"/>
              <a:t>Delfijele</a:t>
            </a:r>
            <a:r>
              <a:rPr lang="en-US" smtClean="0"/>
              <a:t> </a:t>
            </a:r>
            <a:r>
              <a:rPr lang="en-US"/>
              <a:t>odgovornosti od strane estonskih sudova bilo opravdano i proporcionalno ograničenje slobode izražavanja portala, zbog čega nije došlo do povrede </a:t>
            </a:r>
            <a:r>
              <a:rPr lang="en-US" smtClean="0"/>
              <a:t>čl</a:t>
            </a:r>
            <a:r>
              <a:rPr lang="sr-Latn-ME" smtClean="0"/>
              <a:t>.</a:t>
            </a:r>
            <a:r>
              <a:rPr lang="en-US" smtClean="0"/>
              <a:t>10</a:t>
            </a:r>
            <a:r>
              <a:rPr lang="en-US"/>
              <a:t>. Konvencije.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0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b="1" i="1"/>
              <a:t>Magyar Tartalomszolgáltatók Egyesülete i Index.hu Zrt protiv Mađarske</a:t>
            </a:r>
            <a:r>
              <a:rPr lang="en-GB"/>
              <a:t> </a:t>
            </a:r>
            <a:r>
              <a:rPr lang="sr-Latn-ME"/>
              <a:t>-</a:t>
            </a:r>
            <a:r>
              <a:rPr lang="sr-Latn-ME" smtClean="0"/>
              <a:t>Evropski </a:t>
            </a:r>
            <a:r>
              <a:rPr lang="sr-Latn-ME"/>
              <a:t>sud za ljudska prava, predstavka br. </a:t>
            </a:r>
            <a:r>
              <a:rPr lang="en-GB"/>
              <a:t>22947/13</a:t>
            </a:r>
            <a:r>
              <a:rPr lang="sr-Latn-ME"/>
              <a:t>, </a:t>
            </a:r>
            <a:r>
              <a:rPr lang="en-GB"/>
              <a:t>2. februar 2016</a:t>
            </a:r>
            <a:r>
              <a:rPr lang="sr-Latn-ME" smtClean="0"/>
              <a:t>.</a:t>
            </a:r>
            <a:r>
              <a:rPr lang="en-GB"/>
              <a:t> </a:t>
            </a:r>
            <a:r>
              <a:rPr lang="sr-Latn-ME" smtClean="0"/>
              <a:t>-</a:t>
            </a:r>
            <a:r>
              <a:rPr lang="en-GB" smtClean="0"/>
              <a:t>osuda </a:t>
            </a:r>
            <a:r>
              <a:rPr lang="en-GB"/>
              <a:t>za klevetu internet portala zbog komentara korisnika prekršila je pravo na slobodu izražavanja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/>
              <a:t>Informativni portal i udruženje provajdera internet sadržaja optuženi </a:t>
            </a:r>
            <a:r>
              <a:rPr lang="en-GB" smtClean="0"/>
              <a:t>su</a:t>
            </a:r>
            <a:r>
              <a:rPr lang="sr-Latn-ME" smtClean="0"/>
              <a:t> na nacionalnom nivou</a:t>
            </a:r>
            <a:r>
              <a:rPr lang="en-GB" smtClean="0"/>
              <a:t> </a:t>
            </a:r>
            <a:r>
              <a:rPr lang="en-GB"/>
              <a:t>za klevetu zbog komentara ispod tekstova na web stranicama za upravljanje nekretninama, u kojima je iznijeta </a:t>
            </a:r>
            <a:r>
              <a:rPr lang="uz-Cyrl-UZ"/>
              <a:t>oštra</a:t>
            </a:r>
            <a:r>
              <a:rPr lang="en-GB"/>
              <a:t> kritika na račun tih web stranica. </a:t>
            </a:r>
            <a:endParaRPr lang="sr-Latn-ME" smtClean="0"/>
          </a:p>
          <a:p>
            <a:pPr algn="just"/>
            <a:r>
              <a:rPr lang="en-GB" smtClean="0"/>
              <a:t>Kompanija </a:t>
            </a:r>
            <a:r>
              <a:rPr lang="en-GB"/>
              <a:t>u čijem su vlasništvu bile stranice je podnijela tužbu za klevetu i pobijedila, uprkos tome što su podnosioci predstavke </a:t>
            </a:r>
            <a:r>
              <a:rPr lang="en-GB" u="sng"/>
              <a:t>odmah</a:t>
            </a:r>
            <a:r>
              <a:rPr lang="en-GB"/>
              <a:t> uklonili uvredljive komentare korisnika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9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/>
              <a:t>Evropski sud za ljudska prava </a:t>
            </a:r>
            <a:r>
              <a:rPr lang="en-GB" smtClean="0"/>
              <a:t>je</a:t>
            </a:r>
            <a:r>
              <a:rPr lang="sr-Latn-ME" smtClean="0"/>
              <a:t>, za razliku od Delfi case-a,</a:t>
            </a:r>
            <a:r>
              <a:rPr lang="en-GB" smtClean="0"/>
              <a:t> </a:t>
            </a:r>
            <a:r>
              <a:rPr lang="en-GB"/>
              <a:t>utvrdio da je </a:t>
            </a:r>
            <a:r>
              <a:rPr lang="sr-Latn-ME" smtClean="0"/>
              <a:t>nacionalna </a:t>
            </a:r>
            <a:r>
              <a:rPr lang="en-GB" smtClean="0"/>
              <a:t>presuda </a:t>
            </a:r>
            <a:r>
              <a:rPr lang="en-GB"/>
              <a:t>za klevetu prekršila pravo na slobodu izražavanja. </a:t>
            </a:r>
            <a:endParaRPr lang="sr-Latn-ME" smtClean="0"/>
          </a:p>
          <a:p>
            <a:pPr lvl="0"/>
            <a:r>
              <a:rPr lang="en-GB" smtClean="0"/>
              <a:t>Primjenjujući </a:t>
            </a:r>
            <a:r>
              <a:rPr lang="en-GB"/>
              <a:t>kriterijume utvrđene u slučaju </a:t>
            </a:r>
            <a:r>
              <a:rPr lang="en-GB" i="1"/>
              <a:t>Delfi protiv Estonije</a:t>
            </a:r>
            <a:r>
              <a:rPr lang="en-GB"/>
              <a:t>, Sud je konstatovao </a:t>
            </a:r>
            <a:r>
              <a:rPr lang="en-GB" smtClean="0"/>
              <a:t>sljedeće:</a:t>
            </a:r>
            <a:endParaRPr lang="sr-Latn-ME" smtClean="0"/>
          </a:p>
          <a:p>
            <a:pPr lvl="0" algn="just"/>
            <a:r>
              <a:rPr lang="en-GB" smtClean="0"/>
              <a:t>u </a:t>
            </a:r>
            <a:r>
              <a:rPr lang="en-GB"/>
              <a:t>odnosu na kontekst u kojem su komentari postavljeni: komentari su se ticali pitanja od javnog interesa</a:t>
            </a:r>
            <a:r>
              <a:rPr lang="en-GB" smtClean="0"/>
              <a:t>,;  </a:t>
            </a:r>
            <a:endParaRPr lang="en-US"/>
          </a:p>
          <a:p>
            <a:pPr lvl="0" algn="just"/>
            <a:r>
              <a:rPr lang="en-GB"/>
              <a:t>u odnosu na sadržaj komentara: ni jedan komentar nije predstavljao govor mržnje. Iako su pojedini korisnici koristili vulgaran jezik, to se moglo očekivati imajući u vidu drugačiji "stil komunikacije" na internet stranicama (u jednom komentaru je pisalo da "takvi ljudi treba da kenjaju ježeve i potroše sav svoj novac na grobove svojih majki dok ne crknu"); </a:t>
            </a:r>
            <a:endParaRPr lang="en-US"/>
          </a:p>
          <a:p>
            <a:pPr algn="just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0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/>
              <a:t>u odnosu na odgovornost autora komentara: domaći sudovi nijesu uložili nikakve napore da utvrde da li bi stvarni autori komentara mogli da snose odgovornost. </a:t>
            </a:r>
            <a:r>
              <a:rPr lang="sr-Latn-ME" smtClean="0"/>
              <a:t>ECtHR</a:t>
            </a:r>
            <a:r>
              <a:rPr lang="en-GB" smtClean="0"/>
              <a:t> </a:t>
            </a:r>
            <a:r>
              <a:rPr lang="en-GB"/>
              <a:t>je podsjetio da su potrebni "posebno jaki razlozi" prije nego što se predvidi kazna za novinara ili internet stranicu zbog komentara trećih lica; </a:t>
            </a:r>
            <a:endParaRPr lang="en-US"/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n-GB"/>
              <a:t>podnosioci predstavke uklonili su sporne komentare čim su primili obavještenje o pokretanju parničnog postupka. </a:t>
            </a:r>
            <a:r>
              <a:rPr lang="sr-Latn-ME" smtClean="0"/>
              <a:t>Imali </a:t>
            </a:r>
            <a:r>
              <a:rPr lang="en-GB" smtClean="0"/>
              <a:t>su </a:t>
            </a:r>
            <a:r>
              <a:rPr lang="en-GB"/>
              <a:t>i opšte mjere za sprječavanje ili uklanjanje uvredljivih komentara na svojim portalima, uključujući izjavu o ograničenju odgovornosti, tim moderatora i sistem za uklanjanje komentara po prijemu obavještenja o njihovoj navodnoj nezakonitosti (eng. </a:t>
            </a:r>
            <a:r>
              <a:rPr lang="en-GB" i="1"/>
              <a:t>notice-and-take-down</a:t>
            </a:r>
            <a:r>
              <a:rPr lang="en-GB"/>
              <a:t>). Uprkos tome, domaći sudovi utvrdili su njihovu odgovornost za odobravanje objavljivanja nefiltriranih komentara. </a:t>
            </a:r>
            <a:r>
              <a:rPr lang="sr-Latn-ME" smtClean="0"/>
              <a:t>ECtHR </a:t>
            </a:r>
            <a:r>
              <a:rPr lang="en-GB" smtClean="0"/>
              <a:t>je </a:t>
            </a:r>
            <a:r>
              <a:rPr lang="en-GB"/>
              <a:t>smatrao da je to pretjerano, posebno imajući u vidu da kompanija koja se bavi nekretninama nije zatražila od podnosilaca predstavke da uklone komentare, već je otišla direktno na sud;</a:t>
            </a:r>
            <a:endParaRPr lang="en-US"/>
          </a:p>
          <a:p>
            <a:pPr algn="just"/>
            <a:r>
              <a:rPr lang="en-GB"/>
              <a:t>u odnosu na posljedice po oštećenog i podnosioce predstavke: u pitanje je  doveden komercijalni ugled jedne privatne kompanije, a ne fizičkog lica koje, u skladu sa praksom </a:t>
            </a:r>
            <a:r>
              <a:rPr lang="sr-Latn-ME" smtClean="0"/>
              <a:t>ECthr </a:t>
            </a:r>
            <a:r>
              <a:rPr lang="en-GB" smtClean="0"/>
              <a:t>, </a:t>
            </a:r>
            <a:r>
              <a:rPr lang="en-GB"/>
              <a:t>uživa veću zaštitu. Malo je vjerovatno da bi komentari uticali na ugled kompanije za nekretnine, posebno imajući u vidu da je postupak za zaštitu potrošača protiv ove kompanije već bio pokrenut. Domaći sudovi nijesu uspjeli da procijene da li su komentari zaista izazvali predrasude.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smtClean="0"/>
          </a:p>
          <a:p>
            <a:endParaRPr lang="sr-Latn-ME"/>
          </a:p>
          <a:p>
            <a:endParaRPr lang="sr-Latn-ME" smtClean="0"/>
          </a:p>
          <a:p>
            <a:r>
              <a:rPr lang="sr-Latn-ME" smtClean="0"/>
              <a:t>https. //uredzastupnika.gov.hr</a:t>
            </a:r>
          </a:p>
          <a:p>
            <a:r>
              <a:rPr lang="sr-Latn-ME" smtClean="0"/>
              <a:t>hudoc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Latn-ME" smtClean="0"/>
          </a:p>
          <a:p>
            <a:pPr algn="ctr"/>
            <a:endParaRPr lang="sr-Latn-ME"/>
          </a:p>
          <a:p>
            <a:pPr algn="ctr"/>
            <a:endParaRPr lang="sr-Latn-ME" smtClean="0"/>
          </a:p>
          <a:p>
            <a:pPr algn="ctr"/>
            <a:endParaRPr lang="sr-Latn-ME"/>
          </a:p>
          <a:p>
            <a:pPr algn="ctr"/>
            <a:r>
              <a:rPr lang="sr-Latn-ME" smtClean="0"/>
              <a:t>HVALA ZA PAŽNJU!</a:t>
            </a:r>
            <a:endParaRPr lang="sr-Latn-ME"/>
          </a:p>
          <a:p>
            <a:pPr marL="0" indent="0" algn="ctr">
              <a:buNone/>
            </a:pPr>
            <a:endParaRPr lang="sr-Latn-ME" smtClean="0"/>
          </a:p>
        </p:txBody>
      </p:sp>
    </p:spTree>
    <p:extLst>
      <p:ext uri="{BB962C8B-B14F-4D97-AF65-F5344CB8AC3E}">
        <p14:creationId xmlns:p14="http://schemas.microsoft.com/office/powerpoint/2010/main" val="411221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Internet </a:t>
            </a:r>
            <a:r>
              <a:rPr lang="sr-Latn-ME"/>
              <a:t>je najefikasnije sredstvo za primanje i razmjenu informacija sa milionima ljudi u vrlo kratkom vremenu.</a:t>
            </a:r>
          </a:p>
          <a:p>
            <a:pPr algn="just"/>
            <a:r>
              <a:rPr lang="en-GB"/>
              <a:t>Internet</a:t>
            </a:r>
            <a:r>
              <a:rPr lang="sr-Latn-ME"/>
              <a:t> =nove mogućnosti za ostvarivanje i zaštitu ljudskih prava, ali su mogućnosti povrede ljudskih prava kroz ovaj tehnološki vid jednako porasle.</a:t>
            </a:r>
          </a:p>
          <a:p>
            <a:pPr algn="just"/>
            <a:r>
              <a:rPr lang="en-GB"/>
              <a:t>Internet= </a:t>
            </a:r>
            <a:r>
              <a:rPr lang="sr-Latn-ME"/>
              <a:t>povećan oprez koji se odnosi na informacije dostupne djeci, zaštitu njihove privatnosti, govor mržnje i podsticanje na terorizam.</a:t>
            </a:r>
          </a:p>
          <a:p>
            <a:pPr marL="0" indent="0" algn="just">
              <a:buNone/>
            </a:pPr>
            <a:endParaRPr lang="sr-Latn-ME"/>
          </a:p>
          <a:p>
            <a:pPr algn="just"/>
            <a:r>
              <a:rPr lang="sr-Latn-ME"/>
              <a:t>„ Twitter joke trial : Paul Chambers 2010– zaljubljeni mladić koji je planirao put u Belfast gdje mu je živjela djevojka. Aerodrom zatvoren zbog nepovolljnih vremenskih prilika. Komentar „ Imate malo više od nedelju dana da se saberete ili dižem aerodrom </a:t>
            </a:r>
            <a:r>
              <a:rPr lang="en-US"/>
              <a:t>nebu pod oblake</a:t>
            </a:r>
            <a:r>
              <a:rPr lang="sr-Latn-ME"/>
              <a:t>“. Optužen za prijeteće izjave, izgubio dva posla. Tek 2013 visoki sud GB presudio u njegovu korist, preinačavajući nižestepene presude.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5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41496_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9"/>
                    </a14:imgEffect>
                    <a14:imgEffect>
                      <a14:saturation sat="7800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360874" y="1072180"/>
            <a:ext cx="3783126" cy="4893724"/>
          </a:xfrm>
          <a:prstGeom prst="rect">
            <a:avLst/>
          </a:prstGeom>
        </p:spPr>
      </p:pic>
      <p:pic>
        <p:nvPicPr>
          <p:cNvPr id="7" name="6BneXdRWnEY"/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7" y="3409862"/>
            <a:ext cx="4572000" cy="25560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0743" y="1658814"/>
            <a:ext cx="383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Embed </a:t>
            </a:r>
            <a:r>
              <a:rPr lang="en-US" smtClean="0"/>
              <a:t>multimedia if necessary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87083" y="200721"/>
            <a:ext cx="6289289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1960"/>
              </a:lnSpc>
            </a:pPr>
            <a:r>
              <a:rPr lang="fr-FR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HORIZONTAL </a:t>
            </a:r>
            <a:r>
              <a:rPr lang="fr-FR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FACILITY FOR</a:t>
            </a:r>
            <a:br>
              <a:rPr lang="fr-FR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WESTERN BALKANS AND TURKEY</a:t>
            </a:r>
            <a:endParaRPr lang="fr-FR" b="1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sr-Latn-ME" b="1"/>
              <a:t>PRISTUP INTERNETU –PRAVO SVAKOG POJEDINCA</a:t>
            </a:r>
          </a:p>
          <a:p>
            <a:endParaRPr lang="sr-Latn-ME"/>
          </a:p>
          <a:p>
            <a:pPr algn="just"/>
            <a:r>
              <a:rPr lang="sr-Latn-ME"/>
              <a:t>Komitet Ministara SE je u svojoj Preporuci o važnosti interneta kao javnog dobra iz 2007 naglasio da pravo na pristup i korišćenje interneta treba da se smatra nezamjenljivim za puno uživanje ljudskih prava i osnovnih sloboda u informacionom društvu.</a:t>
            </a:r>
          </a:p>
          <a:p>
            <a:endParaRPr lang="sr-Latn-ME"/>
          </a:p>
          <a:p>
            <a:pPr algn="just"/>
            <a:r>
              <a:rPr lang="sr-Latn-ME"/>
              <a:t>1. </a:t>
            </a:r>
            <a:r>
              <a:rPr lang="sr-Latn-ME" b="1"/>
              <a:t>Presuda ECtHR Ahmet Jildrim pr.Turske (br.3111/10</a:t>
            </a:r>
            <a:r>
              <a:rPr lang="sr-Latn-ME"/>
              <a:t>) –nacionalani sud zabranio pristup sajtovima Google-a, pod čijom nadležnošću je bila internet stranica čiji vlasnik je bio optuženi u krivičnom postupku zbog vrijeđanja sjećanja na </a:t>
            </a:r>
            <a:r>
              <a:rPr lang="sr-Latn-ME" smtClean="0"/>
              <a:t>Ataturka- prava trećih povrijeđena</a:t>
            </a:r>
            <a:endParaRPr lang="sr-Latn-ME"/>
          </a:p>
          <a:p>
            <a:endParaRPr lang="sr-Latn-ME"/>
          </a:p>
          <a:p>
            <a:pPr algn="just"/>
            <a:r>
              <a:rPr lang="sr-Latn-ME"/>
              <a:t>2. </a:t>
            </a:r>
            <a:r>
              <a:rPr lang="sr-Latn-ME" b="1"/>
              <a:t>Presuda Jankovskis pr.Litvanije ( 21575/08) i Kalda pr.Estonije</a:t>
            </a:r>
            <a:r>
              <a:rPr lang="sr-Latn-ME"/>
              <a:t> ( 17429/10) o pravu zatvorenika da imaju pristup internetu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2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ME" smtClean="0"/>
              <a:t>zadatak našim državama: </a:t>
            </a:r>
            <a:endParaRPr lang="sr-Latn-ME"/>
          </a:p>
          <a:p>
            <a:pPr algn="just"/>
            <a:r>
              <a:rPr lang="sr-Latn-ME"/>
              <a:t>U</a:t>
            </a:r>
            <a:r>
              <a:rPr lang="en-GB"/>
              <a:t> </a:t>
            </a:r>
            <a:r>
              <a:rPr lang="en-GB" b="1" i="1"/>
              <a:t>Editorial Board of Pravoye Delo and Shtekel v. Ukraine</a:t>
            </a:r>
            <a:r>
              <a:rPr lang="sr-Latn-ME" b="1" i="1"/>
              <a:t> ( 2005.)</a:t>
            </a:r>
            <a:r>
              <a:rPr lang="en-GB"/>
              <a:t>, </a:t>
            </a:r>
            <a:r>
              <a:rPr lang="sr-Latn-ME"/>
              <a:t>ECtHR po prvi put iznio stav da čl. 10 Konvencije ima da se tumači  kao nametanje pozitivne obaveze državama da stvore odgovarajući regulatorni okvir za efikasnu zaštitu ovog prava online.</a:t>
            </a:r>
          </a:p>
          <a:p>
            <a:pPr algn="just"/>
            <a:r>
              <a:rPr lang="sr-Latn-ME"/>
              <a:t>U ovoj presudi Sud naglasio razlike između interneta i štampanih medija obzirom na mogućnosti čuvanja i prenošenja informacija-mogućnosti kršenja prava iz čl. 8 Konvencije značajno veće online nego u štampanim medijima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ME" sz="3600"/>
              <a:t>EVROPSKA KONVENCIJA KAO „ŽIVI INSTRUMENT“</a:t>
            </a:r>
            <a:br>
              <a:rPr lang="sr-Latn-ME" sz="3600"/>
            </a:br>
            <a:r>
              <a:rPr lang="sr-Latn-ME" sz="3600"/>
              <a:t/>
            </a:r>
            <a:br>
              <a:rPr lang="sr-Latn-ME" sz="3600"/>
            </a:br>
            <a:r>
              <a:rPr lang="sr-Latn-ME" sz="3600"/>
              <a:t>-</a:t>
            </a:r>
            <a:r>
              <a:rPr lang="sr-Latn-ME"/>
              <a:t>Pitanja u vezi sa korišćenjem interneta na nacionalnom nivou regulisana Zakonom o elektronskim komunikacijama i podzakonskim </a:t>
            </a:r>
            <a:r>
              <a:rPr lang="sr-Latn-ME" smtClean="0"/>
              <a:t>aktima</a:t>
            </a:r>
          </a:p>
          <a:p>
            <a:pPr marL="0" indent="0" algn="just">
              <a:buNone/>
            </a:pPr>
            <a:r>
              <a:rPr lang="sr-Latn-ME" smtClean="0"/>
              <a:t>- </a:t>
            </a:r>
            <a:r>
              <a:rPr lang="sr-Latn-ME"/>
              <a:t>ograničen nacionalni okvir kada se radi o miješanju u </a:t>
            </a:r>
            <a:r>
              <a:rPr lang="sr-Latn-ME" smtClean="0"/>
              <a:t>pristup internetu</a:t>
            </a:r>
            <a:r>
              <a:rPr lang="sr-Latn-ME"/>
              <a:t/>
            </a:r>
            <a:br>
              <a:rPr lang="sr-Latn-ME"/>
            </a:br>
            <a:r>
              <a:rPr lang="sr-Latn-ME"/>
              <a:t/>
            </a:r>
            <a:br>
              <a:rPr lang="sr-Latn-ME"/>
            </a:br>
            <a:r>
              <a:rPr lang="sr-Latn-ME"/>
              <a:t>-Monistički pristup čl. 9 Ustava CG </a:t>
            </a:r>
            <a:endParaRPr lang="sr-Latn-ME" smtClean="0"/>
          </a:p>
          <a:p>
            <a:pPr marL="0" indent="0" algn="just">
              <a:buNone/>
            </a:pPr>
            <a:r>
              <a:rPr lang="sr-Latn-ME" smtClean="0"/>
              <a:t>– </a:t>
            </a:r>
            <a:r>
              <a:rPr lang="sr-Latn-ME" b="1"/>
              <a:t>neposredna primjena standarda ECtHR case-law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481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ME"/>
              <a:t>Anonimno izražavanje ili izražavanje pod pseudonimom ima dugu tradiciju u štampanim medijima, posebno među autorima knjiga, kritičkim izvještajima, tzv. „ zviždačima“ itd. </a:t>
            </a:r>
            <a:endParaRPr lang="sr-Latn-ME" smtClean="0"/>
          </a:p>
          <a:p>
            <a:pPr algn="just"/>
            <a:r>
              <a:rPr lang="sr-Latn-ME" b="1" smtClean="0"/>
              <a:t>STOGA </a:t>
            </a:r>
            <a:r>
              <a:rPr lang="sr-Latn-ME" b="1"/>
              <a:t>SE I PRAVO NA ANONIMNOST ONLINE SMATRA DIJELOM PRAVA NA SLOBODU IZRAŽAVANJA- </a:t>
            </a:r>
            <a:r>
              <a:rPr lang="sr-Latn-ME"/>
              <a:t>Posebni Izvjestilac o slobodi izražavanja , izvještaj za 2011.</a:t>
            </a:r>
          </a:p>
          <a:p>
            <a:pPr algn="just"/>
            <a:r>
              <a:rPr lang="sr-Latn-ME"/>
              <a:t>Ovim se postavlja pitanje online uhođenja, uvrede, klevete, anonimnih „ zviždača“ itd. kao posebno „ iritirajućeg“ pitanja za države.</a:t>
            </a:r>
          </a:p>
          <a:p>
            <a:pPr algn="just"/>
            <a:r>
              <a:rPr lang="sr-Latn-ME"/>
              <a:t>Neke se sa ovim pokušavaju izboriti uvođenjem obaveznih registracija ili upotrebom posebnih softvera- FB insistira na identitetu korisnika.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ME"/>
              <a:t>Trodjelni test : zakonitost, legitimni cilj, neophodnost u demokratskom društvu-proporcionalnost</a:t>
            </a:r>
          </a:p>
          <a:p>
            <a:pPr algn="just"/>
            <a:r>
              <a:rPr lang="sr-Latn-ME"/>
              <a:t>Ahmet </a:t>
            </a:r>
            <a:r>
              <a:rPr lang="sr-Latn-ME" smtClean="0"/>
              <a:t>Yildrim </a:t>
            </a:r>
            <a:r>
              <a:rPr lang="sr-Latn-ME"/>
              <a:t>protiv Turske- postojala zakonitost, legitimni cilj, ali ne i proporcionalnost, jer je povrijeđeno pravo iz čl. 10 Konvencije trećim licima, kao kolateralnim žrtvama zbog uskraćivanja generalnog pristupa Google-u.</a:t>
            </a:r>
          </a:p>
          <a:p>
            <a:pPr algn="just"/>
            <a:r>
              <a:rPr lang="sr-Latn-ME"/>
              <a:t>Zbog velikog značaja prava na slobodu izražavanja u demokratskom društvu, moguće restrikcije moraju da se strogo tumače- postojanje“ goruće društvene potrebe“ neophodno.</a:t>
            </a:r>
          </a:p>
          <a:p>
            <a:pPr algn="just"/>
            <a:r>
              <a:rPr lang="sr-Latn-ME"/>
              <a:t>Države imaju polje slobodne procjene, koje nadgleda Sud </a:t>
            </a:r>
          </a:p>
          <a:p>
            <a:pPr marL="0" indent="0">
              <a:buNone/>
            </a:pPr>
            <a:r>
              <a:rPr lang="sr-Latn-ME"/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8688" y="2085975"/>
            <a:ext cx="7243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800" b="1"/>
              <a:t>Delfi protiv Estonije – GC predstavka </a:t>
            </a:r>
            <a:r>
              <a:rPr lang="sr-Latn-ME" sz="2800" b="1" smtClean="0"/>
              <a:t>br.64569/09- key judgment </a:t>
            </a:r>
            <a:endParaRPr lang="sr-Latn-ME" sz="2800" b="1"/>
          </a:p>
          <a:p>
            <a:endParaRPr lang="sr-Latn-ME" sz="2800" smtClean="0"/>
          </a:p>
          <a:p>
            <a:pPr algn="just"/>
            <a:r>
              <a:rPr lang="sr-Latn-ME" sz="2800" smtClean="0"/>
              <a:t>ECtHR </a:t>
            </a:r>
            <a:r>
              <a:rPr lang="en-US" sz="2800" smtClean="0"/>
              <a:t>se </a:t>
            </a:r>
            <a:r>
              <a:rPr lang="en-US" sz="2800"/>
              <a:t>u presudi Velikog vijeća </a:t>
            </a:r>
            <a:r>
              <a:rPr lang="en-US" sz="2800" b="1" i="1"/>
              <a:t>Delfi AS protiv Estonije</a:t>
            </a:r>
            <a:r>
              <a:rPr lang="en-US" sz="2800"/>
              <a:t> prvi put bavio govornom mržnje na internetu i odgovornošću internetskih </a:t>
            </a:r>
            <a:r>
              <a:rPr lang="en-US" sz="2800" smtClean="0"/>
              <a:t>portala</a:t>
            </a:r>
            <a:r>
              <a:rPr lang="sr-Latn-ME" sz="2800" smtClean="0"/>
              <a:t> i to</a:t>
            </a:r>
            <a:r>
              <a:rPr lang="en-US" sz="2800" smtClean="0"/>
              <a:t> </a:t>
            </a:r>
            <a:r>
              <a:rPr lang="en-US" sz="2800"/>
              <a:t>za</a:t>
            </a:r>
            <a:r>
              <a:rPr lang="en-US" sz="2800" b="1"/>
              <a:t> komentare korisnika.</a:t>
            </a:r>
          </a:p>
        </p:txBody>
      </p:sp>
    </p:spTree>
    <p:extLst>
      <p:ext uri="{BB962C8B-B14F-4D97-AF65-F5344CB8AC3E}">
        <p14:creationId xmlns:p14="http://schemas.microsoft.com/office/powerpoint/2010/main" val="1499263838"/>
      </p:ext>
    </p:extLst>
  </p:cSld>
  <p:clrMapOvr>
    <a:masterClrMapping/>
  </p:clrMapOvr>
</p:sld>
</file>

<file path=ppt/theme/theme1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051494A70A94C93695089DBE52ED9" ma:contentTypeVersion="0" ma:contentTypeDescription="Create a new document." ma:contentTypeScope="" ma:versionID="8d911629fd4ca0764f1f5efa23e847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94DC26-CDCD-4966-9ECE-568A21A58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829892-CE6A-40AC-8C50-E83F3B4BF24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02AE1A-DF18-4610-B837-D858C6961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2233</Words>
  <Application>Microsoft Office PowerPoint</Application>
  <PresentationFormat>On-screen Show (4:3)</PresentationFormat>
  <Paragraphs>102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4_Conception personnalisée</vt:lpstr>
      <vt:lpstr>  „Čl.10 ECHR- Sloboda izražavanja on line “  Popović Mirjana,  sudija Višeg suda u Podgorici član Konsultativnog vijeća Evropskih sudija ispred Crne Gore Izvjestilac SE CCJE za rodnu ravnopravnost  mirjana.popovic@sudstvo.me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2020-09-04T07:15:14Z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0x010100D68051494A70A94C93695089DBE52ED9</vt:lpwstr>
  </property>
</Properties>
</file>