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8840-D761-4A8B-BB27-2BD54BCD48DB}" type="datetimeFigureOut">
              <a:rPr lang="sr-Latn-BA" smtClean="0"/>
              <a:t>9.9.2020.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DB4-6D20-4176-852C-12D7AA78F74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52469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8840-D761-4A8B-BB27-2BD54BCD48DB}" type="datetimeFigureOut">
              <a:rPr lang="sr-Latn-BA" smtClean="0"/>
              <a:t>9.9.2020.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DB4-6D20-4176-852C-12D7AA78F74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187085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8840-D761-4A8B-BB27-2BD54BCD48DB}" type="datetimeFigureOut">
              <a:rPr lang="sr-Latn-BA" smtClean="0"/>
              <a:t>9.9.2020.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DB4-6D20-4176-852C-12D7AA78F74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1187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8840-D761-4A8B-BB27-2BD54BCD48DB}" type="datetimeFigureOut">
              <a:rPr lang="sr-Latn-BA" smtClean="0"/>
              <a:t>9.9.2020.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DB4-6D20-4176-852C-12D7AA78F74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593887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8840-D761-4A8B-BB27-2BD54BCD48DB}" type="datetimeFigureOut">
              <a:rPr lang="sr-Latn-BA" smtClean="0"/>
              <a:t>9.9.2020.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DB4-6D20-4176-852C-12D7AA78F74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618173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8840-D761-4A8B-BB27-2BD54BCD48DB}" type="datetimeFigureOut">
              <a:rPr lang="sr-Latn-BA" smtClean="0"/>
              <a:t>9.9.2020.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DB4-6D20-4176-852C-12D7AA78F74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808604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8840-D761-4A8B-BB27-2BD54BCD48DB}" type="datetimeFigureOut">
              <a:rPr lang="sr-Latn-BA" smtClean="0"/>
              <a:t>9.9.2020.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DB4-6D20-4176-852C-12D7AA78F74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54135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8840-D761-4A8B-BB27-2BD54BCD48DB}" type="datetimeFigureOut">
              <a:rPr lang="sr-Latn-BA" smtClean="0"/>
              <a:t>9.9.2020.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DB4-6D20-4176-852C-12D7AA78F74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5685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8840-D761-4A8B-BB27-2BD54BCD48DB}" type="datetimeFigureOut">
              <a:rPr lang="sr-Latn-BA" smtClean="0"/>
              <a:t>9.9.2020.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DB4-6D20-4176-852C-12D7AA78F74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50772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8840-D761-4A8B-BB27-2BD54BCD48DB}" type="datetimeFigureOut">
              <a:rPr lang="sr-Latn-BA" smtClean="0"/>
              <a:t>9.9.2020.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DB4-6D20-4176-852C-12D7AA78F74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02109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8840-D761-4A8B-BB27-2BD54BCD48DB}" type="datetimeFigureOut">
              <a:rPr lang="sr-Latn-BA" smtClean="0"/>
              <a:t>9.9.2020.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DB4-6D20-4176-852C-12D7AA78F74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219432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78840-D761-4A8B-BB27-2BD54BCD48DB}" type="datetimeFigureOut">
              <a:rPr lang="sr-Latn-BA" smtClean="0"/>
              <a:t>9.9.2020.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6BDB4-6D20-4176-852C-12D7AA78F744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34530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1764698"/>
            <a:ext cx="7632848" cy="332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s-Latn-BA" sz="2000" i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PRAVO NA SLOBODU IZRAŽAVANJA</a:t>
            </a:r>
            <a:endParaRPr lang="sr-Latn-BA" sz="2000" dirty="0"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s-Latn-BA" sz="2000" i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ČLAN 10.EVROPSKE KONVENCIJE O LJUDSKIM PRAVIMA I OSNOVNIM SLOBODAMA</a:t>
            </a:r>
            <a:endParaRPr lang="sr-Latn-BA" sz="2000" dirty="0"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s-Latn-BA" sz="2000" i="1" dirty="0">
                <a:solidFill>
                  <a:srgbClr val="7030A0"/>
                </a:solidFill>
                <a:latin typeface="Times New Roman"/>
                <a:ea typeface="Calibri"/>
                <a:cs typeface="Times New Roman"/>
              </a:rPr>
              <a:t>BANJA LUKA 03-04.09.2020.GODINE</a:t>
            </a:r>
            <a:endParaRPr lang="sr-Latn-BA" sz="20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solidFill>
                  <a:srgbClr val="7030A0"/>
                </a:solidFill>
                <a:ea typeface="Calibri"/>
                <a:cs typeface="Times New Roman"/>
              </a:rPr>
              <a:t> </a:t>
            </a:r>
            <a:endParaRPr lang="sr-Latn-BA" sz="2000" dirty="0"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Times New Roman"/>
              </a:rPr>
              <a:t> </a:t>
            </a:r>
            <a:endParaRPr lang="sr-Latn-BA" sz="2000" dirty="0"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s-Latn-BA" sz="20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sr-Latn-BA" sz="2000" dirty="0">
              <a:ea typeface="Calibri"/>
              <a:cs typeface="Times New Roman"/>
            </a:endParaRPr>
          </a:p>
          <a:p>
            <a:r>
              <a:rPr lang="bs-Latn-BA" sz="2000" dirty="0" smtClean="0">
                <a:solidFill>
                  <a:srgbClr val="7030A0"/>
                </a:solidFill>
                <a:effectLst/>
                <a:latin typeface="Times New Roman"/>
                <a:ea typeface="Calibri"/>
              </a:rPr>
              <a:t>NIVES ĆETOJEVIĆ, SUDIJA OSNOVNOG SUDA U BANJOJ LUCI</a:t>
            </a:r>
            <a:endParaRPr lang="sr-Latn-BA" sz="2000" dirty="0"/>
          </a:p>
        </p:txBody>
      </p:sp>
    </p:spTree>
    <p:extLst>
      <p:ext uri="{BB962C8B-B14F-4D97-AF65-F5344CB8AC3E}">
        <p14:creationId xmlns:p14="http://schemas.microsoft.com/office/powerpoint/2010/main" val="397263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-174437"/>
            <a:ext cx="8928992" cy="6843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ea typeface="Calibri"/>
                <a:cs typeface="Calibri"/>
              </a:rPr>
              <a:t> </a:t>
            </a:r>
            <a:endParaRPr lang="sr-Latn-BA" sz="1400" dirty="0"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ea typeface="Calibri"/>
                <a:cs typeface="Calibri"/>
              </a:rPr>
              <a:t>PRAVO NA PRAVIČNO SUĐENJE</a:t>
            </a:r>
            <a:endParaRPr lang="sr-Latn-BA" sz="1400" dirty="0"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ea typeface="Calibri"/>
                <a:cs typeface="Calibri"/>
              </a:rPr>
              <a:t> </a:t>
            </a:r>
            <a:endParaRPr lang="sr-Latn-BA" sz="1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ea typeface="Calibri"/>
                <a:cs typeface="Calibri"/>
              </a:rPr>
              <a:t>Prilikom utvrđivanja građanskih prava i obaveza ili osnovanosti bilo kakve krivične optužbe protiv njega, svako ima pravo na pravično suđenje i javnu raspravu u razumnom roku pred nezavisnim i nepristrasnim, zakonom ustanovljenim sudom.....-član 6 EK</a:t>
            </a:r>
            <a:endParaRPr lang="sr-Latn-BA" sz="1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ea typeface="Calibri"/>
                <a:cs typeface="Calibri"/>
              </a:rPr>
              <a:t> </a:t>
            </a:r>
            <a:endParaRPr lang="sr-Latn-BA" sz="1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ea typeface="Calibri"/>
                <a:cs typeface="Calibri"/>
              </a:rPr>
              <a:t>Odlike ESLJP</a:t>
            </a:r>
            <a:endParaRPr lang="sr-Latn-BA" sz="1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ea typeface="Calibri"/>
                <a:cs typeface="Calibri"/>
              </a:rPr>
              <a:t>-Presuda  Bochan protiv Ukrajine 03.05.2007.g.-primjenjivost</a:t>
            </a:r>
            <a:endParaRPr lang="sr-Latn-BA" sz="1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ea typeface="Calibri"/>
                <a:cs typeface="Calibri"/>
              </a:rPr>
              <a:t>- Presuda  Momčilović protiv Hrvatske 26.03.2015.g-pristup sudu</a:t>
            </a:r>
            <a:endParaRPr lang="sr-Latn-BA" sz="1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ea typeface="Calibri"/>
                <a:cs typeface="Calibri"/>
              </a:rPr>
              <a:t>- Presuda  Zavodnik protiv Slovenije 21.05.2015.g.-neodgovarajuće obavještavanje o stečajnom postupku</a:t>
            </a:r>
            <a:endParaRPr lang="sr-Latn-BA" sz="1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ea typeface="Calibri"/>
                <a:cs typeface="Calibri"/>
              </a:rPr>
              <a:t>-Presuda Klausecker protiv Njemačke 06.01.2015.g.-nemogućnost izjave žalbe</a:t>
            </a:r>
            <a:endParaRPr lang="sr-Latn-BA" sz="1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ea typeface="Calibri"/>
                <a:cs typeface="Calibri"/>
              </a:rPr>
              <a:t>-Presuda Adorisio i dr.protiv Holandije 17.03.2015.g-pravičnost postupka</a:t>
            </a:r>
            <a:endParaRPr lang="sr-Latn-BA" sz="1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ea typeface="Calibri"/>
                <a:cs typeface="Calibri"/>
              </a:rPr>
              <a:t>-Presuda Tchontio Happi protiv Francuske 09.04.2015.g.-izvršenje pravosnažne presude</a:t>
            </a:r>
            <a:endParaRPr lang="sr-Latn-BA" sz="1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ea typeface="Calibri"/>
                <a:cs typeface="Calibri"/>
              </a:rPr>
              <a:t>-Presuda Kuppinger protiv Njemačke 15.01.2015.g-pravo na djelotvoran pravni lijek</a:t>
            </a:r>
            <a:endParaRPr lang="sr-Latn-BA" sz="1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ea typeface="Calibri"/>
                <a:cs typeface="Calibri"/>
              </a:rPr>
              <a:t>-Presuda Schatsschaschwilli protiv Njemačke 2015.g-procesno-pravna pravičnost</a:t>
            </a:r>
            <a:endParaRPr lang="sr-Latn-BA" sz="1400" dirty="0">
              <a:ea typeface="Calibri"/>
              <a:cs typeface="Times New Roman"/>
            </a:endParaRPr>
          </a:p>
          <a:p>
            <a:r>
              <a:rPr lang="bs-Latn-BA" dirty="0">
                <a:ea typeface="Calibri"/>
              </a:rPr>
              <a:t>-Presuda Vamvkas protiv Grčke, 09.04.2015.g-pravo na odbranu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2132628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560693"/>
            <a:ext cx="8280920" cy="5604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s-Latn-BA" sz="20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ZAŠTITA ADVOKATA I DRŽAVNIH SLUŽBENIKA</a:t>
            </a:r>
            <a:endParaRPr lang="sr-Latn-BA" sz="2000" dirty="0"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s-Latn-BA" sz="2000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SLOBODA IZRAŽAVANJA ADVOKATA</a:t>
            </a:r>
            <a:endParaRPr lang="sr-Latn-BA" sz="20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Times New Roman"/>
              </a:rPr>
              <a:t> </a:t>
            </a:r>
            <a:endParaRPr lang="sr-Latn-BA" sz="20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Times New Roman"/>
              </a:rPr>
              <a:t> </a:t>
            </a:r>
            <a:endParaRPr lang="sr-Latn-BA" sz="20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2000" i="1" dirty="0">
                <a:ea typeface="Calibri"/>
                <a:cs typeface="Times New Roman"/>
              </a:rPr>
              <a:t>„Sloboda nije vrijedna ako ne uključuje i slobodu da se griješi</a:t>
            </a:r>
            <a:r>
              <a:rPr lang="bs-Latn-BA" sz="2000" i="1" dirty="0" smtClean="0">
                <a:ea typeface="Calibri"/>
                <a:cs typeface="Times New Roman"/>
              </a:rPr>
              <a:t>“ Mahatma </a:t>
            </a:r>
            <a:r>
              <a:rPr lang="bs-Latn-BA" sz="2000" i="1" dirty="0">
                <a:ea typeface="Calibri"/>
                <a:cs typeface="Times New Roman"/>
              </a:rPr>
              <a:t>Gandi</a:t>
            </a:r>
            <a:endParaRPr lang="sr-Latn-BA" sz="2000" dirty="0"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s-Latn-BA" sz="2000" i="1" dirty="0">
                <a:ea typeface="Calibri"/>
                <a:cs typeface="Times New Roman"/>
              </a:rPr>
              <a:t> </a:t>
            </a:r>
            <a:endParaRPr lang="sr-Latn-BA" sz="2000" dirty="0"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s-Latn-BA" sz="2000" i="1" dirty="0">
                <a:ea typeface="Calibri"/>
                <a:cs typeface="Times New Roman"/>
              </a:rPr>
              <a:t> </a:t>
            </a:r>
            <a:endParaRPr lang="sr-Latn-BA" sz="2000" dirty="0"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Times New Roman"/>
              </a:rPr>
              <a:t>Međunarodni i nacionalni okvir zaštite advokatske profesije</a:t>
            </a:r>
            <a:endParaRPr lang="sr-Latn-BA" sz="2000" dirty="0"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Times New Roman"/>
              </a:rPr>
              <a:t> </a:t>
            </a:r>
            <a:endParaRPr lang="sr-Latn-BA" sz="20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2000" i="1" dirty="0">
                <a:ea typeface="Calibri"/>
                <a:cs typeface="Times New Roman"/>
              </a:rPr>
              <a:t>-Univerzalna deklaracija o ljudskim pravima (1948.g.),član 19</a:t>
            </a:r>
            <a:endParaRPr lang="sr-Latn-BA" sz="20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2000" i="1" dirty="0">
                <a:ea typeface="Calibri"/>
                <a:cs typeface="Times New Roman"/>
              </a:rPr>
              <a:t>-Osnovna načela o funkciji advokata(07.09.1990), član 23.</a:t>
            </a:r>
            <a:endParaRPr lang="sr-Latn-BA" sz="20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2000" i="1" dirty="0">
                <a:ea typeface="Calibri"/>
                <a:cs typeface="Times New Roman"/>
              </a:rPr>
              <a:t>-Sloboda obavljanja advokatske profesije-Preporuka Rec (2002)21</a:t>
            </a:r>
            <a:endParaRPr lang="sr-Latn-BA" sz="20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2000" i="1" dirty="0">
                <a:ea typeface="Calibri"/>
                <a:cs typeface="Times New Roman"/>
              </a:rPr>
              <a:t>-Zakon o advokaturi Republike Srpske(Sl.gl.br. 80/15), član 22, član 37</a:t>
            </a:r>
            <a:endParaRPr lang="sr-Latn-BA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045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71684"/>
            <a:ext cx="8712968" cy="6497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Times New Roman"/>
              </a:rPr>
              <a:t>Sloboda izražavanja advokata</a:t>
            </a:r>
            <a:endParaRPr lang="sr-Latn-BA" sz="12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1200" dirty="0">
                <a:ea typeface="Calibri"/>
                <a:cs typeface="Times New Roman"/>
              </a:rPr>
              <a:t> </a:t>
            </a:r>
            <a:endParaRPr lang="sr-Latn-BA" sz="1200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Times New Roman"/>
              </a:rPr>
              <a:t>Advokati imaju bitnu ulogu u provođenju pravde kao posrednici između javnosti i </a:t>
            </a:r>
            <a:r>
              <a:rPr lang="bs-Latn-BA" sz="2000" dirty="0" smtClean="0">
                <a:ea typeface="Calibri"/>
                <a:cs typeface="Times New Roman"/>
              </a:rPr>
              <a:t>sudova, te </a:t>
            </a:r>
            <a:r>
              <a:rPr lang="bs-Latn-BA" sz="2000" dirty="0">
                <a:ea typeface="Calibri"/>
                <a:cs typeface="Times New Roman"/>
              </a:rPr>
              <a:t>važnu funkciju u sudskom postupku gdje u vršenju svojih dužnosti uživaju zaštitu</a:t>
            </a:r>
            <a:endParaRPr lang="sr-Latn-BA" sz="1200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s-Latn-BA" sz="1200" dirty="0">
                <a:ea typeface="Calibri"/>
                <a:cs typeface="Times New Roman"/>
              </a:rPr>
              <a:t> </a:t>
            </a:r>
            <a:endParaRPr lang="sr-Latn-BA" sz="1200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Times New Roman"/>
              </a:rPr>
              <a:t>Zaštita obezbjeđena direktnom primjenom član 10.Evropske konvencije o zaštiti ljudskih prava i  temeljnih sloboda,  primjena u BiH stupanjem na snagu Ustava Bosne i Hercegovine dana 14.12.1195.g koji u članu  II/3 h) proglašava Konvenciju direktno primjenjivom u BiH</a:t>
            </a:r>
            <a:endParaRPr lang="sr-Latn-BA" sz="2000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Times New Roman"/>
              </a:rPr>
              <a:t>BiH ratificirala Konvenciju dana 12.07.2002.godine</a:t>
            </a:r>
            <a:endParaRPr lang="sr-Latn-BA" sz="1200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s-Latn-BA" sz="1200" dirty="0">
                <a:ea typeface="Calibri"/>
                <a:cs typeface="Times New Roman"/>
              </a:rPr>
              <a:t> </a:t>
            </a:r>
            <a:endParaRPr lang="sr-Latn-BA" sz="1200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Times New Roman"/>
              </a:rPr>
              <a:t>Ograničenje slobode izražavanja adbokata može biti nužno samo u izuzetnim slučajevima</a:t>
            </a:r>
            <a:endParaRPr lang="sr-Latn-BA" sz="1200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s-Latn-BA" sz="1200" dirty="0">
                <a:ea typeface="Calibri"/>
                <a:cs typeface="Times New Roman"/>
              </a:rPr>
              <a:t> </a:t>
            </a:r>
            <a:endParaRPr lang="sr-Latn-BA" sz="1200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Times New Roman"/>
              </a:rPr>
              <a:t>Presuda ESLJP u slučaju Nikula protiv Finske 21.mart 2002.godine(predstavka broj 31611/96)</a:t>
            </a:r>
            <a:endParaRPr lang="sr-Latn-BA" sz="2000" dirty="0">
              <a:ea typeface="Calibri"/>
              <a:cs typeface="Times New Roman"/>
            </a:endParaRPr>
          </a:p>
          <a:p>
            <a:r>
              <a:rPr lang="bs-Latn-BA" sz="2000" i="1" dirty="0">
                <a:ea typeface="Calibri"/>
                <a:cs typeface="Times New Roman"/>
              </a:rPr>
              <a:t>Odluka Ustavnog suda BiH broj AP-2591/12 Jerko Čilić i Berislav Jozić</a:t>
            </a:r>
            <a:endParaRPr lang="sr-Latn-BA" sz="2000" dirty="0"/>
          </a:p>
        </p:txBody>
      </p:sp>
    </p:spTree>
    <p:extLst>
      <p:ext uri="{BB962C8B-B14F-4D97-AF65-F5344CB8AC3E}">
        <p14:creationId xmlns:p14="http://schemas.microsoft.com/office/powerpoint/2010/main" val="48893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-47476"/>
            <a:ext cx="8928992" cy="6932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s-Latn-BA" sz="2000" i="1" dirty="0">
                <a:ea typeface="Calibri"/>
                <a:cs typeface="Times New Roman"/>
              </a:rPr>
              <a:t>Nepoštivanje suda i stranaka u postupku</a:t>
            </a:r>
            <a:endParaRPr lang="sr-Latn-BA" sz="1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ea typeface="Calibri"/>
                <a:cs typeface="Times New Roman"/>
              </a:rPr>
              <a:t>Zakoni o parničnim postupcima u BiH propisuju novčanu kaznu za lice koje vrijeđa sud, stranku ili drugog učesnika u postupku:</a:t>
            </a:r>
            <a:endParaRPr lang="sr-Latn-BA" sz="1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ea typeface="Calibri"/>
                <a:cs typeface="Calibri"/>
              </a:rPr>
              <a:t>-član 406-407.Zakona o parničnom postupku</a:t>
            </a:r>
            <a:r>
              <a:rPr lang="bs-Latn-BA" sz="1600" dirty="0">
                <a:ea typeface="Calibri"/>
                <a:cs typeface="Calibri"/>
              </a:rPr>
              <a:t> </a:t>
            </a:r>
            <a:r>
              <a:rPr lang="nl-NL" dirty="0">
                <a:ea typeface="Calibri"/>
                <a:cs typeface="Calibri"/>
              </a:rPr>
              <a:t>(,,Službeni glasnik RS” br. 58/03, 85/03, 74/05, 63/07, 49/09 i 61/13 ) </a:t>
            </a:r>
            <a:endParaRPr lang="sr-Latn-BA" sz="1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i="1" dirty="0">
                <a:ea typeface="Calibri"/>
                <a:cs typeface="Calibri"/>
              </a:rPr>
              <a:t>-</a:t>
            </a:r>
            <a:r>
              <a:rPr lang="nl-NL" dirty="0">
                <a:ea typeface="Calibri"/>
                <a:cs typeface="Calibri"/>
              </a:rPr>
              <a:t>član 407.Zakona o parničnom postupku Federacije BiH(Sl.novine Federacije BiH br.53/03)</a:t>
            </a:r>
            <a:endParaRPr lang="sr-Latn-BA" sz="10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000" dirty="0">
                <a:ea typeface="Calibri"/>
                <a:cs typeface="Times New Roman"/>
              </a:rPr>
              <a:t> </a:t>
            </a:r>
            <a:endParaRPr lang="sr-Latn-BA" sz="10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i="1" dirty="0">
                <a:ea typeface="Calibri"/>
                <a:cs typeface="Times New Roman"/>
              </a:rPr>
              <a:t>Odluke Ustavnog suda BiH  u vezi sa slobodom izražavanja advokata:</a:t>
            </a:r>
            <a:endParaRPr lang="sr-Latn-BA" sz="1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i="1" dirty="0">
                <a:ea typeface="Calibri"/>
                <a:cs typeface="Times New Roman"/>
              </a:rPr>
              <a:t>-broj  AP 163/03 </a:t>
            </a:r>
            <a:endParaRPr lang="sr-Latn-BA" sz="1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i="1" dirty="0">
                <a:ea typeface="Calibri"/>
                <a:cs typeface="Times New Roman"/>
              </a:rPr>
              <a:t>-broj AP 1095/06  </a:t>
            </a:r>
            <a:endParaRPr lang="sr-Latn-BA" sz="1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i="1" dirty="0">
                <a:ea typeface="Calibri"/>
                <a:cs typeface="Times New Roman"/>
              </a:rPr>
              <a:t>-broj AP 4644/16</a:t>
            </a:r>
            <a:endParaRPr lang="sr-Latn-BA" sz="1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i="1" dirty="0">
                <a:ea typeface="Calibri"/>
                <a:cs typeface="Times New Roman"/>
              </a:rPr>
              <a:t>Granice dopuštenog advokatskog kritikovanja  vještaka </a:t>
            </a:r>
            <a:endParaRPr lang="sr-Latn-BA" sz="1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ea typeface="Calibri"/>
                <a:cs typeface="Times New Roman"/>
              </a:rPr>
              <a:t>-Presuda ESLJP</a:t>
            </a:r>
            <a:r>
              <a:rPr lang="bs-Latn-BA" i="1" dirty="0">
                <a:ea typeface="Calibri"/>
                <a:cs typeface="Times New Roman"/>
              </a:rPr>
              <a:t> Fuchs protiv Njemačke</a:t>
            </a:r>
            <a:endParaRPr lang="sr-Latn-BA" sz="1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ea typeface="Calibri"/>
                <a:cs typeface="Times New Roman"/>
              </a:rPr>
              <a:t>Odluke ESLJP</a:t>
            </a:r>
            <a:r>
              <a:rPr lang="bs-Latn-BA" i="1" dirty="0">
                <a:ea typeface="Calibri"/>
                <a:cs typeface="Times New Roman"/>
              </a:rPr>
              <a:t> u vezi sa slobodom izražavanja advokata:</a:t>
            </a:r>
            <a:endParaRPr lang="sr-Latn-BA" sz="1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i="1" dirty="0">
                <a:ea typeface="Calibri"/>
                <a:cs typeface="Times New Roman"/>
              </a:rPr>
              <a:t>Casado Coca protiv Španije-Presuda od 24.2.1994.godine</a:t>
            </a:r>
            <a:endParaRPr lang="sr-Latn-BA" sz="1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ea typeface="Calibri"/>
                <a:cs typeface="Times New Roman"/>
              </a:rPr>
              <a:t>Odluke ESLJP</a:t>
            </a:r>
            <a:r>
              <a:rPr lang="bs-Latn-BA" i="1" dirty="0">
                <a:ea typeface="Calibri"/>
                <a:cs typeface="Times New Roman"/>
              </a:rPr>
              <a:t> u vezi sa slobodom izražavanja državnih službenika</a:t>
            </a:r>
            <a:endParaRPr lang="sr-Latn-BA" sz="1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i="1" dirty="0">
                <a:ea typeface="Calibri"/>
                <a:cs typeface="Times New Roman"/>
              </a:rPr>
              <a:t>Vogt protiv Njemačke –Presuda od 26.09.1995.godine</a:t>
            </a:r>
            <a:endParaRPr lang="sr-Latn-BA" sz="1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i="1" dirty="0">
                <a:ea typeface="Calibri"/>
                <a:cs typeface="Times New Roman"/>
              </a:rPr>
              <a:t>Kyprianou protiv Kipra-Presuda 15.12.2005.g</a:t>
            </a:r>
            <a:endParaRPr lang="sr-Latn-BA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0870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77163"/>
            <a:ext cx="8712968" cy="6464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s-Latn-BA" i="1" dirty="0" smtClean="0">
                <a:solidFill>
                  <a:srgbClr val="7030A0"/>
                </a:solidFill>
                <a:effectLst/>
                <a:latin typeface="Times New Roman"/>
                <a:ea typeface="Calibri"/>
                <a:cs typeface="Times New Roman"/>
              </a:rPr>
              <a:t>SLOBODA IZRAŽAVANJA I PRAVO NA PRAVIČNO SUĐENJE</a:t>
            </a:r>
            <a:endParaRPr lang="sr-Latn-BA" sz="1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solidFill>
                  <a:srgbClr val="7030A0"/>
                </a:solidFill>
                <a:ea typeface="Calibri"/>
                <a:cs typeface="Calibri"/>
              </a:rPr>
              <a:t> </a:t>
            </a:r>
            <a:endParaRPr lang="sr-Latn-BA" sz="1400" dirty="0"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ea typeface="Calibri"/>
                <a:cs typeface="Calibri"/>
              </a:rPr>
              <a:t>EVROPSKI SUD ZA LJUDSKA PRAVA(ESLJP)</a:t>
            </a:r>
            <a:endParaRPr lang="sr-Latn-BA" sz="1400" dirty="0"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ea typeface="Calibri"/>
                <a:cs typeface="Calibri"/>
              </a:rPr>
              <a:t>(European Court of Human Rights-ECHR)</a:t>
            </a:r>
            <a:endParaRPr lang="sr-Latn-BA" sz="1400" dirty="0"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ea typeface="Calibri"/>
                <a:cs typeface="Calibri"/>
              </a:rPr>
              <a:t> </a:t>
            </a:r>
            <a:endParaRPr lang="sr-Latn-BA" sz="1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ea typeface="Calibri"/>
                <a:cs typeface="Calibri"/>
              </a:rPr>
              <a:t>-osnovan 1959.godine radi zaštite prava i sloboda koje se jamče Evropskom konvencijo o ljudskim pravima(1950.g)</a:t>
            </a:r>
            <a:endParaRPr lang="sr-Latn-BA" sz="1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ea typeface="Calibri"/>
                <a:cs typeface="Calibri"/>
              </a:rPr>
              <a:t> </a:t>
            </a:r>
            <a:endParaRPr lang="sr-Latn-BA" sz="1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ea typeface="Calibri"/>
                <a:cs typeface="Calibri"/>
              </a:rPr>
              <a:t>-stalna institucija zaštite ljudskih prava u Evropi 1.11.1998.godine, stupanjem na snagu protokola 11.Evropske konvencije</a:t>
            </a:r>
            <a:endParaRPr lang="sr-Latn-BA" sz="1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ea typeface="Calibri"/>
                <a:cs typeface="Calibri"/>
              </a:rPr>
              <a:t> </a:t>
            </a:r>
            <a:endParaRPr lang="sr-Latn-BA" sz="1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ea typeface="Calibri"/>
                <a:cs typeface="Calibri"/>
              </a:rPr>
              <a:t>-sudije(47) bira Parlamentarna skupština Vijeća Evrope na 9 godina(odbor 3 sudija, vijeće 7 sudija , veliko vijeće 17 sudija)</a:t>
            </a:r>
            <a:endParaRPr lang="sr-Latn-BA" sz="1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ea typeface="Calibri"/>
                <a:cs typeface="Calibri"/>
              </a:rPr>
              <a:t> </a:t>
            </a:r>
            <a:endParaRPr lang="sr-Latn-BA" sz="1400" dirty="0"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ea typeface="Calibri"/>
                <a:cs typeface="Calibri"/>
              </a:rPr>
              <a:t>MEĐUNARODNI OKVIR</a:t>
            </a:r>
            <a:endParaRPr lang="sr-Latn-BA" sz="1400" dirty="0"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ea typeface="Calibri"/>
                <a:cs typeface="Calibri"/>
              </a:rPr>
              <a:t> </a:t>
            </a:r>
            <a:endParaRPr lang="sr-Latn-BA" sz="14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dirty="0">
                <a:ea typeface="Calibri"/>
                <a:cs typeface="Calibri"/>
              </a:rPr>
              <a:t>-član 6. i član 10.Evropsko konvencije o ljudskim pravima</a:t>
            </a:r>
            <a:endParaRPr lang="sr-Latn-BA" sz="1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9295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016130"/>
            <a:ext cx="8136904" cy="4645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Calibri"/>
              </a:rPr>
              <a:t>DOMAĆI OKVIR</a:t>
            </a:r>
            <a:endParaRPr lang="sr-Latn-BA" sz="2000" dirty="0"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Calibri"/>
              </a:rPr>
              <a:t> </a:t>
            </a:r>
            <a:endParaRPr lang="sr-Latn-BA" sz="20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Calibri"/>
              </a:rPr>
              <a:t>-Ustav BiH član II/3e propisuje pravo na pravično suđenje, odnosno pravo na pravično saslušanje u građanskim i krivičnim stvarima (AP 1634/08)</a:t>
            </a:r>
            <a:endParaRPr lang="sr-Latn-BA" sz="20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Calibri"/>
              </a:rPr>
              <a:t> </a:t>
            </a:r>
            <a:endParaRPr lang="sr-Latn-BA" sz="20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Calibri"/>
              </a:rPr>
              <a:t>-autoritet pravosuđa regulisan je zakonima o sudovima (Zakon o sudu BiH, Zakon o sudovima Federacija BiH, Republike Srpske i Brčko Distrikta BiH)</a:t>
            </a:r>
            <a:endParaRPr lang="sr-Latn-BA" sz="20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Calibri"/>
              </a:rPr>
              <a:t> </a:t>
            </a:r>
            <a:endParaRPr lang="sr-Latn-BA" sz="20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Calibri"/>
              </a:rPr>
              <a:t>-nema ograničenja slobode izražavanja u odnosu na sudije, zakonima o sudovima i Etičkim kodeksom(VSTV) propisano je da sudije i tužioci ne smiju ispoljavati bilo kakvu vjersku, političku, nacionalnu i drugu pripadnost za vrijeme vršenja službenih dužnosti</a:t>
            </a:r>
            <a:endParaRPr lang="sr-Latn-BA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7403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273948"/>
            <a:ext cx="8496944" cy="4520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Calibri"/>
              </a:rPr>
              <a:t>STANDARDI PREMA EKLJP –SUDIJE</a:t>
            </a:r>
            <a:endParaRPr lang="sr-Latn-BA" sz="2000" dirty="0"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Calibri"/>
              </a:rPr>
              <a:t> </a:t>
            </a:r>
            <a:endParaRPr lang="sr-Latn-BA" sz="20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Calibri"/>
              </a:rPr>
              <a:t>Važnost funkcije sudije i pravo na slobodu izražavanja :</a:t>
            </a:r>
            <a:endParaRPr lang="sr-Latn-BA" sz="20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Calibri"/>
              </a:rPr>
              <a:t>ESLJP Baka protiv Mađarske</a:t>
            </a:r>
            <a:endParaRPr lang="sr-Latn-BA" sz="20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Calibri"/>
              </a:rPr>
              <a:t>-ograničenja slobode izražavanja sudija ne smije biti opšteg karaktera</a:t>
            </a:r>
            <a:endParaRPr lang="sr-Latn-BA" sz="20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Calibri"/>
              </a:rPr>
              <a:t>-sloboda izražavanja sudija razmatra se u svjetlu postizanja pravičnog balansa između individualnih prava i interesa države da osigura funkcionisanjepravosuđa</a:t>
            </a:r>
            <a:endParaRPr lang="sr-Latn-BA" sz="20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Calibri"/>
              </a:rPr>
              <a:t>-države moraju dokazati postojanje stvarne opasnosti po zaštićeni interes kao što je nacionalna bezbjednost</a:t>
            </a:r>
            <a:endParaRPr lang="sr-Latn-BA" sz="20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Calibri"/>
              </a:rPr>
              <a:t> </a:t>
            </a:r>
            <a:endParaRPr lang="sr-Latn-BA" sz="2000" dirty="0"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sr-Latn-BA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1031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549943"/>
            <a:ext cx="8568952" cy="5282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solidFill>
                  <a:prstClr val="black"/>
                </a:solidFill>
                <a:ea typeface="Calibri"/>
                <a:cs typeface="Calibri"/>
              </a:rPr>
              <a:t>PRETPOSTAVKA NEVINOSTI</a:t>
            </a:r>
            <a:endParaRPr lang="sr-Latn-BA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solidFill>
                  <a:prstClr val="black"/>
                </a:solidFill>
                <a:ea typeface="Calibri"/>
                <a:cs typeface="Calibri"/>
              </a:rPr>
              <a:t> </a:t>
            </a:r>
            <a:endParaRPr lang="sr-Latn-BA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solidFill>
                  <a:prstClr val="black"/>
                </a:solidFill>
                <a:ea typeface="Calibri"/>
                <a:cs typeface="Calibri"/>
              </a:rPr>
              <a:t>Pitanje funkcionisanja pravosuđa može biti predmet javne debate :</a:t>
            </a:r>
            <a:endParaRPr lang="sr-Latn-BA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solidFill>
                  <a:prstClr val="black"/>
                </a:solidFill>
                <a:ea typeface="Calibri"/>
                <a:cs typeface="Calibri"/>
              </a:rPr>
              <a:t>ESLJP -Sandej Tajms protiv Velike Britanije-Presuda od 26.aprila 1979.godine</a:t>
            </a:r>
            <a:endParaRPr lang="sr-Latn-BA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solidFill>
                  <a:prstClr val="black"/>
                </a:solidFill>
                <a:ea typeface="Calibri"/>
                <a:cs typeface="Calibri"/>
              </a:rPr>
              <a:t>-sudovi ne funkcionišu u vakumu</a:t>
            </a:r>
            <a:endParaRPr lang="sr-Latn-BA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solidFill>
                  <a:prstClr val="black"/>
                </a:solidFill>
                <a:ea typeface="Calibri"/>
                <a:cs typeface="Calibri"/>
              </a:rPr>
              <a:t>-o sporovima se može voditi prethodna diskusija na drugom mjest(štampa, u javnosti)</a:t>
            </a:r>
            <a:endParaRPr lang="sr-Latn-BA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solidFill>
                  <a:prstClr val="black"/>
                </a:solidFill>
                <a:ea typeface="Calibri"/>
                <a:cs typeface="Calibri"/>
              </a:rPr>
              <a:t>-mediji imaju dužnost prenositi informacije i ideje koje se tiču postupaka pred sudom, ali ne smiju prekoračiti granice postavljene u interesu pravilnog funkcionisanja pravosuđa</a:t>
            </a:r>
            <a:endParaRPr lang="sr-Latn-BA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solidFill>
                  <a:prstClr val="black"/>
                </a:solidFill>
                <a:ea typeface="Calibri"/>
                <a:cs typeface="Calibri"/>
              </a:rPr>
              <a:t>-Ustavni sud BiH AP 4319/14-izjave javnih funkcionera</a:t>
            </a:r>
            <a:endParaRPr lang="sr-Latn-BA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solidFill>
                  <a:prstClr val="black"/>
                </a:solidFill>
                <a:ea typeface="Calibri"/>
                <a:cs typeface="Calibri"/>
              </a:rPr>
              <a:t>-ESLJP-Oberschlick protiv Austrije, presuda od 23.maja 1991.g</a:t>
            </a:r>
            <a:endParaRPr lang="sr-Latn-BA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solidFill>
                  <a:prstClr val="black"/>
                </a:solidFill>
                <a:ea typeface="Calibri"/>
                <a:cs typeface="Calibri"/>
              </a:rPr>
              <a:t>-Bowman protiv Ujedinjenog Kraljevstva</a:t>
            </a:r>
            <a:endParaRPr lang="sr-Latn-BA" sz="2000" dirty="0"/>
          </a:p>
        </p:txBody>
      </p:sp>
    </p:spTree>
    <p:extLst>
      <p:ext uri="{BB962C8B-B14F-4D97-AF65-F5344CB8AC3E}">
        <p14:creationId xmlns:p14="http://schemas.microsoft.com/office/powerpoint/2010/main" val="429298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76672"/>
            <a:ext cx="8712968" cy="5487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Calibri"/>
              </a:rPr>
              <a:t>SLOBODA IZRAŽAVANJA I PRAVO NA PRAVIČNO SUĐENJE</a:t>
            </a:r>
            <a:endParaRPr lang="sr-Latn-BA" sz="20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Calibri"/>
              </a:rPr>
              <a:t> </a:t>
            </a:r>
            <a:endParaRPr lang="sr-Latn-BA" sz="2000" dirty="0"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Calibri"/>
              </a:rPr>
              <a:t>ODNOS IZMEĐU ČLANA 10. I ČLANA 6.EK</a:t>
            </a:r>
            <a:endParaRPr lang="sr-Latn-BA" sz="2000" dirty="0">
              <a:ea typeface="Calibri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Calibri"/>
              </a:rPr>
              <a:t> </a:t>
            </a:r>
            <a:endParaRPr lang="sr-Latn-BA" sz="20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Calibri"/>
              </a:rPr>
              <a:t>Zaštita slobode izražavanja u mnogim slučajevima doprinosi obezbjeđivanju zaštite prava na pravično suđenje, čime se ova dva prava uzajamno podržavaju </a:t>
            </a:r>
            <a:endParaRPr lang="sr-Latn-BA" sz="20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Calibri"/>
              </a:rPr>
              <a:t> </a:t>
            </a:r>
            <a:endParaRPr lang="sr-Latn-BA" sz="20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Calibri"/>
              </a:rPr>
              <a:t>Salov protiv Ukrajine, 06.septembar 2005.godine</a:t>
            </a:r>
            <a:endParaRPr lang="sr-Latn-BA" sz="20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Calibri"/>
              </a:rPr>
              <a:t>Steel i Morris protiv Ujedinjenog Kraljevstva, 15.februar 2005.godine</a:t>
            </a:r>
            <a:endParaRPr lang="sr-Latn-BA" sz="20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Calibri"/>
              </a:rPr>
              <a:t> </a:t>
            </a:r>
            <a:endParaRPr lang="sr-Latn-BA" sz="20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Calibri"/>
              </a:rPr>
              <a:t>Odluke Ustavnog suda BiH</a:t>
            </a:r>
            <a:endParaRPr lang="sr-Latn-BA" sz="20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Calibri"/>
              </a:rPr>
              <a:t>AP-1005/04,AP-1064/05,AP-1203/05,AP-198/03,AP-1881/05</a:t>
            </a:r>
            <a:endParaRPr lang="sr-Latn-BA" sz="20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2000" dirty="0">
                <a:ea typeface="Calibri"/>
                <a:cs typeface="Calibri"/>
              </a:rPr>
              <a:t>AP-1423/05, AP 1289/05,1067/06,AP 840/06, AP-2486/11</a:t>
            </a:r>
            <a:endParaRPr lang="sr-Latn-BA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71033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143</Words>
  <Application>Microsoft Office PowerPoint</Application>
  <PresentationFormat>On-screen Show (4:3)</PresentationFormat>
  <Paragraphs>113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Slaviša Šikanjić</dc:creator>
  <cp:lastModifiedBy>Slaviša Šikanjić</cp:lastModifiedBy>
  <cp:revision>2</cp:revision>
  <dcterms:created xsi:type="dcterms:W3CDTF">2020-09-09T05:29:06Z</dcterms:created>
  <dcterms:modified xsi:type="dcterms:W3CDTF">2020-09-09T05:41:10Z</dcterms:modified>
</cp:coreProperties>
</file>