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0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12/20/2019</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12/20/2019</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sr-Latn-BA" sz="7200" dirty="0" smtClean="0"/>
              <a:t>Studija slučaja</a:t>
            </a:r>
            <a:endParaRPr lang="en-US" sz="7200" dirty="0"/>
          </a:p>
        </p:txBody>
      </p:sp>
      <p:sp>
        <p:nvSpPr>
          <p:cNvPr id="3" name="Subtitle 2"/>
          <p:cNvSpPr>
            <a:spLocks noGrp="1"/>
          </p:cNvSpPr>
          <p:nvPr>
            <p:ph type="subTitle" idx="1"/>
          </p:nvPr>
        </p:nvSpPr>
        <p:spPr/>
        <p:txBody>
          <a:bodyPr/>
          <a:lstStyle/>
          <a:p>
            <a:r>
              <a:rPr lang="sr-Latn-BA" dirty="0" smtClean="0"/>
              <a:t>DR Miodrag Bajić</a:t>
            </a:r>
          </a:p>
          <a:p>
            <a:r>
              <a:rPr lang="sr-Latn-BA" dirty="0" smtClean="0"/>
              <a:t>Specijalni tužilac</a:t>
            </a:r>
            <a:endParaRPr lang="en-US" dirty="0"/>
          </a:p>
        </p:txBody>
      </p:sp>
    </p:spTree>
    <p:extLst>
      <p:ext uri="{BB962C8B-B14F-4D97-AF65-F5344CB8AC3E}">
        <p14:creationId xmlns:p14="http://schemas.microsoft.com/office/powerpoint/2010/main" val="1454923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1" y="2163582"/>
            <a:ext cx="11222914" cy="3649133"/>
          </a:xfrm>
        </p:spPr>
        <p:txBody>
          <a:bodyPr>
            <a:normAutofit/>
          </a:bodyPr>
          <a:lstStyle/>
          <a:p>
            <a:pPr marL="0" indent="0" algn="r">
              <a:buNone/>
            </a:pPr>
            <a:r>
              <a:rPr lang="sr-Latn-BA" sz="6600" dirty="0" smtClean="0"/>
              <a:t>HVALA</a:t>
            </a:r>
            <a:endParaRPr lang="en-US" sz="6600" dirty="0"/>
          </a:p>
        </p:txBody>
      </p:sp>
    </p:spTree>
    <p:extLst>
      <p:ext uri="{BB962C8B-B14F-4D97-AF65-F5344CB8AC3E}">
        <p14:creationId xmlns:p14="http://schemas.microsoft.com/office/powerpoint/2010/main" val="1522372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65949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dirty="0" smtClean="0"/>
              <a:t>Podnošenje prijave</a:t>
            </a:r>
            <a:endParaRPr lang="en-US" dirty="0"/>
          </a:p>
        </p:txBody>
      </p:sp>
      <p:sp>
        <p:nvSpPr>
          <p:cNvPr id="3" name="Content Placeholder 2"/>
          <p:cNvSpPr>
            <a:spLocks noGrp="1"/>
          </p:cNvSpPr>
          <p:nvPr>
            <p:ph idx="1"/>
          </p:nvPr>
        </p:nvSpPr>
        <p:spPr>
          <a:xfrm>
            <a:off x="204395" y="2142067"/>
            <a:ext cx="11715078" cy="3649133"/>
          </a:xfrm>
        </p:spPr>
        <p:txBody>
          <a:bodyPr/>
          <a:lstStyle/>
          <a:p>
            <a:pPr marL="0" indent="0">
              <a:buNone/>
            </a:pPr>
            <a:r>
              <a:rPr lang="sr-Latn-BA" dirty="0" smtClean="0"/>
              <a:t>Ministarstvu unutrašnjih poslova Republike Srpske oštećeni je podnio prijavu da mu je službeno lice tražilo određeni iznos novca da bi preduzeo određenu službenu radnju. </a:t>
            </a:r>
          </a:p>
          <a:p>
            <a:pPr marL="0" indent="0">
              <a:buNone/>
            </a:pPr>
            <a:endParaRPr lang="sr-Latn-BA" dirty="0"/>
          </a:p>
          <a:p>
            <a:pPr marL="0" indent="0">
              <a:buNone/>
            </a:pPr>
            <a:r>
              <a:rPr lang="sr-Latn-BA" dirty="0" smtClean="0"/>
              <a:t>Ministarstvo unutrašnjih poslova Republike Srpske je saslušalo oštećenog-podnosioca prijave.</a:t>
            </a:r>
          </a:p>
          <a:p>
            <a:pPr marL="0" indent="0">
              <a:buNone/>
            </a:pPr>
            <a:endParaRPr lang="sr-Latn-BA" dirty="0"/>
          </a:p>
          <a:p>
            <a:pPr marL="0" indent="0">
              <a:buNone/>
            </a:pPr>
            <a:r>
              <a:rPr lang="sr-Latn-BA" dirty="0" smtClean="0"/>
              <a:t>Ministarstvo unutrašnjih poslova Republike Srpske je tužilaštvu dostavilo </a:t>
            </a:r>
            <a:r>
              <a:rPr lang="sr-Latn-BA" dirty="0" err="1" smtClean="0"/>
              <a:t>zaprimljenu</a:t>
            </a:r>
            <a:r>
              <a:rPr lang="sr-Latn-BA" dirty="0" smtClean="0"/>
              <a:t> prijavu sa zapisnikom o saslušanju oštećenog u svojstvu svjedoka.</a:t>
            </a:r>
          </a:p>
          <a:p>
            <a:pPr marL="0" indent="0">
              <a:buNone/>
            </a:pPr>
            <a:endParaRPr lang="sr-Latn-BA" dirty="0"/>
          </a:p>
          <a:p>
            <a:pPr marL="0" indent="0">
              <a:buNone/>
            </a:pPr>
            <a:endParaRPr lang="sr-Latn-BA" dirty="0" smtClean="0"/>
          </a:p>
        </p:txBody>
      </p:sp>
    </p:spTree>
    <p:extLst>
      <p:ext uri="{BB962C8B-B14F-4D97-AF65-F5344CB8AC3E}">
        <p14:creationId xmlns:p14="http://schemas.microsoft.com/office/powerpoint/2010/main" val="2201007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18334"/>
            <a:ext cx="10131425" cy="699247"/>
          </a:xfrm>
        </p:spPr>
        <p:txBody>
          <a:bodyPr/>
          <a:lstStyle/>
          <a:p>
            <a:r>
              <a:rPr lang="sr-Latn-BA" dirty="0" smtClean="0"/>
              <a:t>ISTRAGA</a:t>
            </a:r>
            <a:endParaRPr lang="en-US" dirty="0"/>
          </a:p>
        </p:txBody>
      </p:sp>
      <p:sp>
        <p:nvSpPr>
          <p:cNvPr id="3" name="Content Placeholder 2"/>
          <p:cNvSpPr>
            <a:spLocks noGrp="1"/>
          </p:cNvSpPr>
          <p:nvPr>
            <p:ph idx="1"/>
          </p:nvPr>
        </p:nvSpPr>
        <p:spPr>
          <a:xfrm>
            <a:off x="150607" y="710005"/>
            <a:ext cx="11822654" cy="6147995"/>
          </a:xfrm>
        </p:spPr>
        <p:txBody>
          <a:bodyPr>
            <a:normAutofit fontScale="77500" lnSpcReduction="20000"/>
          </a:bodyPr>
          <a:lstStyle/>
          <a:p>
            <a:pPr marL="0" indent="0">
              <a:buNone/>
            </a:pPr>
            <a:endParaRPr lang="sr-Latn-BA" dirty="0" smtClean="0"/>
          </a:p>
          <a:p>
            <a:pPr marL="0" indent="0">
              <a:buNone/>
            </a:pPr>
            <a:endParaRPr lang="sr-Latn-BA" dirty="0"/>
          </a:p>
          <a:p>
            <a:pPr marL="0" indent="0">
              <a:buNone/>
            </a:pPr>
            <a:endParaRPr lang="sr-Latn-BA" sz="2300" dirty="0" smtClean="0"/>
          </a:p>
          <a:p>
            <a:pPr marL="0" indent="0" algn="just">
              <a:buNone/>
            </a:pPr>
            <a:r>
              <a:rPr lang="sr-Latn-BA" sz="2300" dirty="0" smtClean="0"/>
              <a:t>Tužilac je donio Naredbu o sprovođenju istrage protiv osumnjičenog (službenog lica) zbog postojanja osnova sumnje da je počinio krivično djelo Primanje mita iz člana 319. stav 2.  Krivičnog zakonika Republike Srpske za koje je propisana kazna zatvora u trajanju od jedne do osam godina. </a:t>
            </a:r>
          </a:p>
          <a:p>
            <a:pPr marL="0" indent="0" algn="just">
              <a:buNone/>
            </a:pPr>
            <a:endParaRPr lang="sr-Latn-BA" sz="2300" dirty="0" smtClean="0"/>
          </a:p>
          <a:p>
            <a:pPr marL="0" indent="0" algn="just">
              <a:buNone/>
            </a:pPr>
            <a:r>
              <a:rPr lang="sr-Latn-BA" sz="2300" dirty="0" smtClean="0"/>
              <a:t>S obzirom da se radi o koruptivnom predmetu u kojem nije moguće pribaviti dokaze na drugi način ili je njihovo pribavljanje povezano sa </a:t>
            </a:r>
            <a:r>
              <a:rPr lang="sr-Latn-BA" sz="2300" dirty="0" err="1" smtClean="0"/>
              <a:t>nesrazmjernim</a:t>
            </a:r>
            <a:r>
              <a:rPr lang="sr-Latn-BA" sz="2300" dirty="0" smtClean="0"/>
              <a:t> teškoćama jer se ovo krivično djelo odvija isključivo na relaciji osumnjičeni oštećeni, bez posredstva drugih lica tužilac predlaže nadležnom sudu izdavanje Naredbe za određivanje posebnih istražnih radnji i to: </a:t>
            </a:r>
          </a:p>
          <a:p>
            <a:pPr marL="0" indent="0">
              <a:buNone/>
            </a:pPr>
            <a:endParaRPr lang="sr-Latn-BA" sz="2300" i="1" dirty="0" smtClean="0"/>
          </a:p>
          <a:p>
            <a:pPr lvl="0"/>
            <a:r>
              <a:rPr lang="sr-Latn-CS" sz="2300" i="1" dirty="0"/>
              <a:t>korišćenje prikrivenih </a:t>
            </a:r>
            <a:r>
              <a:rPr lang="sr-Latn-CS" sz="2300" i="1" dirty="0" err="1"/>
              <a:t>istražilaca</a:t>
            </a:r>
            <a:r>
              <a:rPr lang="sr-Latn-CS" sz="2300" i="1" dirty="0"/>
              <a:t> i korišćenje informatora iz člana 234. stav 2. tačka d) Zakona o krivičnom postupku Republike Srpske, </a:t>
            </a:r>
            <a:endParaRPr lang="en-US" sz="2300" i="1" dirty="0"/>
          </a:p>
          <a:p>
            <a:pPr lvl="0"/>
            <a:r>
              <a:rPr lang="sr-Latn-CS" sz="2300" i="1" dirty="0" err="1"/>
              <a:t>simulovani</a:t>
            </a:r>
            <a:r>
              <a:rPr lang="sr-Latn-CS" sz="2300" i="1" dirty="0"/>
              <a:t> i kontrolisani otkup predmeta i </a:t>
            </a:r>
            <a:r>
              <a:rPr lang="sr-Latn-CS" sz="2300" i="1" dirty="0" err="1"/>
              <a:t>simulovano</a:t>
            </a:r>
            <a:r>
              <a:rPr lang="sr-Latn-CS" sz="2300" i="1" dirty="0"/>
              <a:t> davanje </a:t>
            </a:r>
            <a:r>
              <a:rPr lang="sr-Latn-CS" sz="2300" i="1" dirty="0" err="1"/>
              <a:t>potkupnine</a:t>
            </a:r>
            <a:r>
              <a:rPr lang="sr-Latn-CS" sz="2300" i="1" dirty="0"/>
              <a:t> iz člana 234. stav 2. tačka đ) Zakona o krivičnom postupku Republike Srpske i</a:t>
            </a:r>
            <a:endParaRPr lang="en-US" sz="2300" i="1" dirty="0"/>
          </a:p>
          <a:p>
            <a:pPr lvl="0"/>
            <a:r>
              <a:rPr lang="sr-Latn-CS" sz="2300" i="1" dirty="0"/>
              <a:t>tajno praćenje i tehničko snimanje lica, transportnih sredstava i predmeta koji su u vezi sa njima iz člana 234. stav 2. tačka g) Zakona o krivičnom postupku Republike Srpske.</a:t>
            </a:r>
            <a:endParaRPr lang="en-US" sz="2300" i="1" dirty="0"/>
          </a:p>
          <a:p>
            <a:pPr marL="0" indent="0">
              <a:buNone/>
            </a:pPr>
            <a:endParaRPr lang="sr-Latn-BA" sz="2300" dirty="0" smtClean="0"/>
          </a:p>
          <a:p>
            <a:pPr marL="0" indent="0" algn="just">
              <a:buNone/>
            </a:pPr>
            <a:r>
              <a:rPr lang="sr-Latn-BA" sz="2300" dirty="0"/>
              <a:t>Naredbom suda određene su predložene posebne istražne radnje te je </a:t>
            </a:r>
            <a:r>
              <a:rPr lang="sr-Latn-BA" sz="2300" dirty="0" smtClean="0"/>
              <a:t>Naredba dostavljena </a:t>
            </a:r>
            <a:r>
              <a:rPr lang="sr-Latn-BA" sz="2300" dirty="0"/>
              <a:t>Ministarstvu unutrašnjih poslova </a:t>
            </a:r>
            <a:r>
              <a:rPr lang="sr-Latn-BA" sz="2300" dirty="0" smtClean="0"/>
              <a:t>Republike Srpske </a:t>
            </a:r>
            <a:r>
              <a:rPr lang="sr-Latn-BA" sz="2300" dirty="0"/>
              <a:t>na dalje provođenje.</a:t>
            </a:r>
            <a:endParaRPr lang="en-US" sz="2300" dirty="0"/>
          </a:p>
          <a:p>
            <a:pPr marL="0" indent="0">
              <a:buNone/>
            </a:pPr>
            <a:endParaRPr lang="sr-Latn-BA" sz="2300" dirty="0"/>
          </a:p>
          <a:p>
            <a:pPr marL="0" indent="0">
              <a:buNone/>
            </a:pPr>
            <a:endParaRPr lang="sr-Latn-BA" dirty="0"/>
          </a:p>
          <a:p>
            <a:pPr marL="0" indent="0">
              <a:buNone/>
            </a:pPr>
            <a:endParaRPr lang="sr-Latn-BA" dirty="0" smtClean="0"/>
          </a:p>
          <a:p>
            <a:pPr marL="0" indent="0">
              <a:buNone/>
            </a:pPr>
            <a:endParaRPr lang="sr-Latn-BA" dirty="0"/>
          </a:p>
          <a:p>
            <a:pPr marL="0" indent="0">
              <a:buNone/>
            </a:pPr>
            <a:endParaRPr lang="en-US" dirty="0"/>
          </a:p>
        </p:txBody>
      </p:sp>
    </p:spTree>
    <p:extLst>
      <p:ext uri="{BB962C8B-B14F-4D97-AF65-F5344CB8AC3E}">
        <p14:creationId xmlns:p14="http://schemas.microsoft.com/office/powerpoint/2010/main" val="2664797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86062"/>
            <a:ext cx="10131425" cy="355002"/>
          </a:xfrm>
        </p:spPr>
        <p:txBody>
          <a:bodyPr>
            <a:normAutofit fontScale="90000"/>
          </a:bodyPr>
          <a:lstStyle/>
          <a:p>
            <a:r>
              <a:rPr lang="sr-Latn-BA" dirty="0" smtClean="0"/>
              <a:t>Istraga - Tok provođenja posebnih istražnih radnji</a:t>
            </a:r>
            <a:endParaRPr lang="en-US" dirty="0"/>
          </a:p>
        </p:txBody>
      </p:sp>
      <p:sp>
        <p:nvSpPr>
          <p:cNvPr id="3" name="Content Placeholder 2"/>
          <p:cNvSpPr>
            <a:spLocks noGrp="1"/>
          </p:cNvSpPr>
          <p:nvPr>
            <p:ph idx="1"/>
          </p:nvPr>
        </p:nvSpPr>
        <p:spPr>
          <a:xfrm>
            <a:off x="96819" y="527125"/>
            <a:ext cx="11951746" cy="6680499"/>
          </a:xfrm>
        </p:spPr>
        <p:txBody>
          <a:bodyPr>
            <a:normAutofit lnSpcReduction="10000"/>
          </a:bodyPr>
          <a:lstStyle/>
          <a:p>
            <a:pPr marL="0" indent="0">
              <a:buNone/>
            </a:pPr>
            <a:endParaRPr lang="sr-Latn-CS" dirty="0"/>
          </a:p>
          <a:p>
            <a:pPr marL="0" indent="0" algn="just">
              <a:buNone/>
            </a:pPr>
            <a:r>
              <a:rPr lang="sr-Latn-CS" dirty="0" smtClean="0"/>
              <a:t>Oštećeni kojem je Naredbom nadležnog suda određen status informatora, izvršio je posebnu istražnu radnju </a:t>
            </a:r>
            <a:r>
              <a:rPr lang="sr-Latn-CS" dirty="0" err="1" smtClean="0"/>
              <a:t>Simulovano</a:t>
            </a:r>
            <a:r>
              <a:rPr lang="sr-Latn-CS" dirty="0" smtClean="0"/>
              <a:t> davanje </a:t>
            </a:r>
            <a:r>
              <a:rPr lang="sr-Latn-CS" dirty="0" err="1" smtClean="0"/>
              <a:t>potkupnine</a:t>
            </a:r>
            <a:r>
              <a:rPr lang="sr-Latn-CS" dirty="0" smtClean="0"/>
              <a:t>, tako što je novčanice sa prethodno popisanim i fotografisanim serijskim brojevima predao osumnjičenom na njegov </a:t>
            </a:r>
            <a:r>
              <a:rPr lang="sr-Latn-CS" dirty="0" err="1" smtClean="0"/>
              <a:t>zahtjev</a:t>
            </a:r>
            <a:r>
              <a:rPr lang="sr-Latn-CS" dirty="0" smtClean="0"/>
              <a:t>. </a:t>
            </a:r>
          </a:p>
          <a:p>
            <a:pPr marL="0" indent="0" algn="just">
              <a:buNone/>
            </a:pPr>
            <a:endParaRPr lang="sr-Latn-CS" dirty="0"/>
          </a:p>
          <a:p>
            <a:pPr marL="0" indent="0" algn="just">
              <a:buNone/>
            </a:pPr>
            <a:r>
              <a:rPr lang="sr-Latn-CS" dirty="0" smtClean="0"/>
              <a:t>Oštećeni (informator) je prilikom </a:t>
            </a:r>
            <a:r>
              <a:rPr lang="sr-Latn-CS" dirty="0" err="1"/>
              <a:t>simulovanog</a:t>
            </a:r>
            <a:r>
              <a:rPr lang="sr-Latn-CS" dirty="0"/>
              <a:t> davanja </a:t>
            </a:r>
            <a:r>
              <a:rPr lang="sr-Latn-CS" dirty="0" err="1" smtClean="0"/>
              <a:t>potkupnine</a:t>
            </a:r>
            <a:r>
              <a:rPr lang="sr-Latn-CS" dirty="0" smtClean="0"/>
              <a:t>, u skladu sa određenom posebnom istražnom radnjom Tajno praćenje i tehničko snimanje lica, transportnih sredstava i predmeta koji su u vezi sa njima, bio opremljen prikrivenim uređajima za audio i vizuelno snimanje, tako da je tok radnje davanja </a:t>
            </a:r>
            <a:r>
              <a:rPr lang="sr-Latn-CS" dirty="0" err="1" smtClean="0"/>
              <a:t>potkupnine</a:t>
            </a:r>
            <a:r>
              <a:rPr lang="sr-Latn-CS" dirty="0" smtClean="0"/>
              <a:t> kao i razgovor između osumnjičenog i oštećenog snimljen u audio i video formi.</a:t>
            </a:r>
          </a:p>
          <a:p>
            <a:pPr marL="0" indent="0" algn="just">
              <a:buNone/>
            </a:pPr>
            <a:endParaRPr lang="sr-Latn-CS" dirty="0" smtClean="0"/>
          </a:p>
          <a:p>
            <a:pPr marL="0" indent="0" algn="just">
              <a:buNone/>
            </a:pPr>
            <a:r>
              <a:rPr lang="sr-Latn-CS" dirty="0" smtClean="0"/>
              <a:t>Neposredno nakon </a:t>
            </a:r>
            <a:r>
              <a:rPr lang="sr-Latn-CS" dirty="0" err="1" smtClean="0"/>
              <a:t>simulovanog</a:t>
            </a:r>
            <a:r>
              <a:rPr lang="sr-Latn-CS" dirty="0" smtClean="0"/>
              <a:t> davanja </a:t>
            </a:r>
            <a:r>
              <a:rPr lang="sr-Latn-CS" dirty="0" err="1" smtClean="0"/>
              <a:t>potkupnine</a:t>
            </a:r>
            <a:r>
              <a:rPr lang="sr-Latn-CS" dirty="0" smtClean="0"/>
              <a:t> osumnjičeni je lišen slobode od strane ovlašćenih službenih lica Ministarstva unutrašnjih poslova Republike Srpske, kojom prilikom su u njegovom </a:t>
            </a:r>
            <a:r>
              <a:rPr lang="sr-Latn-CS" dirty="0" err="1" smtClean="0"/>
              <a:t>posjedu</a:t>
            </a:r>
            <a:r>
              <a:rPr lang="sr-Latn-CS" dirty="0" smtClean="0"/>
              <a:t> pronađene novčanice koje mu je prethodno predao oštećeni (informator). Prilikom pronalaska i privremenog oduzimanja navedenih novčanica osumnjičenom licu je izdata potvrda o privremenom oduzimanju predmeta. </a:t>
            </a:r>
          </a:p>
          <a:p>
            <a:pPr marL="0" indent="0" algn="just">
              <a:buNone/>
            </a:pPr>
            <a:endParaRPr lang="sr-Latn-CS" dirty="0"/>
          </a:p>
          <a:p>
            <a:pPr marL="0" indent="0" algn="just">
              <a:buNone/>
            </a:pPr>
            <a:r>
              <a:rPr lang="sr-Latn-CS" dirty="0" smtClean="0"/>
              <a:t>Na osnovu usmene Naredbe za pretresanje ovlašćena službena lica </a:t>
            </a:r>
            <a:r>
              <a:rPr lang="sr-Latn-CS" dirty="0"/>
              <a:t>Ministarstva unutrašnjih poslova Republike </a:t>
            </a:r>
            <a:r>
              <a:rPr lang="sr-Latn-CS" dirty="0" smtClean="0"/>
              <a:t>Srpske su izvršila pretresanje službenih prostorija koje je koristio osumnjičeni, kojom prilikom su pronađeni određeni predmeti i tragovi od značaja za krivični postupak. </a:t>
            </a:r>
          </a:p>
          <a:p>
            <a:pPr marL="0" indent="0" algn="just">
              <a:buNone/>
            </a:pPr>
            <a:endParaRPr lang="sr-Latn-CS" dirty="0"/>
          </a:p>
          <a:p>
            <a:pPr marL="0" indent="0" algn="just">
              <a:buNone/>
            </a:pPr>
            <a:r>
              <a:rPr lang="sr-Latn-CS" dirty="0" smtClean="0"/>
              <a:t>Nakon provođenja posebnih istražnih radnji Ministarstvo unutrašnjih poslova Republike Srpske je tužilaštvu dostavilo </a:t>
            </a:r>
            <a:r>
              <a:rPr lang="sr-Latn-CS" dirty="0" err="1" smtClean="0"/>
              <a:t>Izvještaj</a:t>
            </a:r>
            <a:r>
              <a:rPr lang="sr-Latn-CS" dirty="0" smtClean="0"/>
              <a:t> zajedno sa materijalom koji je nastao provođenjem posebnih istražnih radnji. </a:t>
            </a:r>
            <a:endParaRPr lang="en-US" dirty="0"/>
          </a:p>
          <a:p>
            <a:pPr marL="0" indent="0">
              <a:buNone/>
            </a:pPr>
            <a:endParaRPr lang="en-US" dirty="0"/>
          </a:p>
        </p:txBody>
      </p:sp>
    </p:spTree>
    <p:extLst>
      <p:ext uri="{BB962C8B-B14F-4D97-AF65-F5344CB8AC3E}">
        <p14:creationId xmlns:p14="http://schemas.microsoft.com/office/powerpoint/2010/main" val="920319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0"/>
            <a:ext cx="10131425" cy="774551"/>
          </a:xfrm>
        </p:spPr>
        <p:txBody>
          <a:bodyPr/>
          <a:lstStyle/>
          <a:p>
            <a:r>
              <a:rPr lang="sr-Latn-BA" dirty="0" smtClean="0"/>
              <a:t>Istraga </a:t>
            </a:r>
            <a:endParaRPr lang="en-US" dirty="0"/>
          </a:p>
        </p:txBody>
      </p:sp>
      <p:sp>
        <p:nvSpPr>
          <p:cNvPr id="3" name="Content Placeholder 2"/>
          <p:cNvSpPr>
            <a:spLocks noGrp="1"/>
          </p:cNvSpPr>
          <p:nvPr>
            <p:ph idx="1"/>
          </p:nvPr>
        </p:nvSpPr>
        <p:spPr>
          <a:xfrm>
            <a:off x="107577" y="677732"/>
            <a:ext cx="11908716" cy="6013523"/>
          </a:xfrm>
        </p:spPr>
        <p:txBody>
          <a:bodyPr>
            <a:normAutofit fontScale="92500" lnSpcReduction="20000"/>
          </a:bodyPr>
          <a:lstStyle/>
          <a:p>
            <a:pPr marL="0" indent="0">
              <a:buNone/>
            </a:pPr>
            <a:endParaRPr lang="sr-Latn-BA" dirty="0" smtClean="0"/>
          </a:p>
          <a:p>
            <a:pPr marL="0" indent="0">
              <a:buNone/>
            </a:pPr>
            <a:endParaRPr lang="sr-Latn-BA" dirty="0"/>
          </a:p>
          <a:p>
            <a:pPr marL="0" indent="0">
              <a:buNone/>
            </a:pPr>
            <a:endParaRPr lang="sr-Latn-BA" dirty="0" smtClean="0"/>
          </a:p>
          <a:p>
            <a:pPr marL="0" indent="0">
              <a:buNone/>
            </a:pPr>
            <a:endParaRPr lang="sr-Latn-BA" dirty="0" smtClean="0"/>
          </a:p>
          <a:p>
            <a:pPr marL="0" indent="0" algn="just">
              <a:buNone/>
            </a:pPr>
            <a:r>
              <a:rPr lang="sr-Latn-BA" sz="1900" dirty="0" smtClean="0"/>
              <a:t>Ministarstvo unutrašnjih polova Republike Srpske je u zakonskom roku unutar 24 časa od lišenja slobode, nakon izvršene kriminalističke obrade, osumnjičeno lice uz izvještaj predalo tužilaštvu. </a:t>
            </a:r>
          </a:p>
          <a:p>
            <a:pPr marL="0" indent="0" algn="just">
              <a:buNone/>
            </a:pPr>
            <a:endParaRPr lang="sr-Latn-BA" sz="1900" dirty="0"/>
          </a:p>
          <a:p>
            <a:pPr marL="0" indent="0" algn="just">
              <a:buNone/>
            </a:pPr>
            <a:r>
              <a:rPr lang="sr-Latn-CS" sz="1900" dirty="0"/>
              <a:t>Prilikom ispitivanja od </a:t>
            </a:r>
            <a:r>
              <a:rPr lang="sr-Latn-CS" sz="1900" dirty="0" smtClean="0"/>
              <a:t>strane tužioca, </a:t>
            </a:r>
            <a:r>
              <a:rPr lang="sr-Latn-CS" sz="1900" dirty="0"/>
              <a:t>a na okolnosti izvršenja krivičnog </a:t>
            </a:r>
            <a:r>
              <a:rPr lang="sr-Latn-CS" sz="1900" dirty="0" err="1"/>
              <a:t>djela</a:t>
            </a:r>
            <a:r>
              <a:rPr lang="sr-Latn-CS" sz="1900" dirty="0"/>
              <a:t> koje mu se stavlja na teret, </a:t>
            </a:r>
            <a:r>
              <a:rPr lang="sr-Latn-CS" sz="1900" dirty="0" smtClean="0"/>
              <a:t>osumnjičeni se branio ćutanjem.</a:t>
            </a:r>
          </a:p>
          <a:p>
            <a:pPr marL="0" indent="0" algn="just">
              <a:buNone/>
            </a:pPr>
            <a:endParaRPr lang="sr-Latn-CS" sz="1900" dirty="0" smtClean="0"/>
          </a:p>
          <a:p>
            <a:pPr marL="0" indent="0" algn="just">
              <a:buNone/>
            </a:pPr>
            <a:r>
              <a:rPr lang="sr-Latn-CS" sz="1900" dirty="0"/>
              <a:t>T</a:t>
            </a:r>
            <a:r>
              <a:rPr lang="sr-Latn-CS" sz="1900" dirty="0" smtClean="0"/>
              <a:t>užilac nadležnom sudu podnosi </a:t>
            </a:r>
            <a:r>
              <a:rPr lang="sr-Latn-CS" sz="1900" dirty="0" err="1"/>
              <a:t>P</a:t>
            </a:r>
            <a:r>
              <a:rPr lang="sr-Latn-CS" sz="1900" dirty="0" err="1" smtClean="0"/>
              <a:t>rijedlog</a:t>
            </a:r>
            <a:r>
              <a:rPr lang="sr-Latn-CS" sz="1900" dirty="0" smtClean="0"/>
              <a:t> </a:t>
            </a:r>
            <a:r>
              <a:rPr lang="sr-Latn-CS" sz="1900" dirty="0"/>
              <a:t>za određivanje pritvora prema osumnjičenom, </a:t>
            </a:r>
            <a:r>
              <a:rPr lang="sr-Latn-CS" sz="1900" dirty="0" smtClean="0"/>
              <a:t>zbog postojanja osnovane sumnje da je </a:t>
            </a:r>
            <a:r>
              <a:rPr lang="sr-Latn-BA" sz="1900" dirty="0" smtClean="0"/>
              <a:t>počinio </a:t>
            </a:r>
            <a:r>
              <a:rPr lang="sr-Latn-BA" sz="1900" dirty="0"/>
              <a:t>krivično djelo Primanje mita iz člana 319. stav 2. </a:t>
            </a:r>
            <a:r>
              <a:rPr lang="sr-Latn-BA" sz="1900" dirty="0" smtClean="0"/>
              <a:t>Krivičnog </a:t>
            </a:r>
            <a:r>
              <a:rPr lang="sr-Latn-BA" sz="1900" dirty="0"/>
              <a:t>zakonika Republike Srpske </a:t>
            </a:r>
            <a:r>
              <a:rPr lang="sr-Latn-BA" sz="1900" dirty="0" smtClean="0"/>
              <a:t>i zbog postojanja posebnog pritvorskog osnova iz člana 197. stav 1. tačka b. Zakona o krivičnom postupku Republike Srpske.</a:t>
            </a:r>
            <a:endParaRPr lang="sr-Latn-CS" sz="1900" dirty="0" smtClean="0"/>
          </a:p>
          <a:p>
            <a:pPr marL="0" indent="0" algn="just">
              <a:buNone/>
            </a:pPr>
            <a:endParaRPr lang="sr-Latn-CS" sz="1900" dirty="0" smtClean="0"/>
          </a:p>
          <a:p>
            <a:pPr marL="0" indent="0" algn="just">
              <a:buNone/>
            </a:pPr>
            <a:r>
              <a:rPr lang="sr-Latn-CS" sz="1900" dirty="0" smtClean="0"/>
              <a:t>Nadležni sud je usvojio </a:t>
            </a:r>
            <a:r>
              <a:rPr lang="sr-Latn-CS" sz="1900" dirty="0" err="1" smtClean="0"/>
              <a:t>prijedlog</a:t>
            </a:r>
            <a:r>
              <a:rPr lang="sr-Latn-CS" sz="1900" dirty="0" smtClean="0"/>
              <a:t> tužilaštva </a:t>
            </a:r>
            <a:r>
              <a:rPr lang="sr-Latn-CS" sz="1900" dirty="0"/>
              <a:t>i odredio pritvor osumnjičenom u trajanju od najduže jedan </a:t>
            </a:r>
            <a:r>
              <a:rPr lang="sr-Latn-CS" sz="1900" dirty="0" err="1"/>
              <a:t>mjesec</a:t>
            </a:r>
            <a:r>
              <a:rPr lang="sr-Latn-CS" sz="1900" dirty="0"/>
              <a:t>.  </a:t>
            </a:r>
            <a:endParaRPr lang="sr-Latn-CS" sz="1900" dirty="0" smtClean="0"/>
          </a:p>
          <a:p>
            <a:pPr marL="0" indent="0" algn="just">
              <a:buNone/>
            </a:pPr>
            <a:endParaRPr lang="sr-Latn-CS" sz="1900" dirty="0"/>
          </a:p>
          <a:p>
            <a:pPr marL="0" indent="0" algn="just">
              <a:buNone/>
            </a:pPr>
            <a:r>
              <a:rPr lang="sr-Latn-CS" sz="1900" dirty="0" err="1"/>
              <a:t>Rješenjem</a:t>
            </a:r>
            <a:r>
              <a:rPr lang="sr-Latn-CS" sz="1900" dirty="0"/>
              <a:t> </a:t>
            </a:r>
            <a:r>
              <a:rPr lang="sr-Latn-CS" sz="1900" dirty="0" err="1"/>
              <a:t>vanraspravnog</a:t>
            </a:r>
            <a:r>
              <a:rPr lang="sr-Latn-CS" sz="1900" dirty="0"/>
              <a:t> </a:t>
            </a:r>
            <a:r>
              <a:rPr lang="sr-Latn-CS" sz="1900" dirty="0" err="1"/>
              <a:t>vijeća</a:t>
            </a:r>
            <a:r>
              <a:rPr lang="sr-Latn-CS" sz="1900" dirty="0"/>
              <a:t> nadležnog suda, odbijena </a:t>
            </a:r>
            <a:r>
              <a:rPr lang="sr-Latn-CS" sz="1900" dirty="0" smtClean="0"/>
              <a:t>je, kao neosnovana, </a:t>
            </a:r>
            <a:r>
              <a:rPr lang="sr-Latn-CS" sz="1900" dirty="0"/>
              <a:t>žalba branioca osumnjičenog izjavljena na </a:t>
            </a:r>
            <a:r>
              <a:rPr lang="sr-Latn-CS" sz="1900" dirty="0" err="1"/>
              <a:t>rješenje</a:t>
            </a:r>
            <a:r>
              <a:rPr lang="sr-Latn-CS" sz="1900" dirty="0"/>
              <a:t> o određivanju pritvora.</a:t>
            </a:r>
            <a:endParaRPr lang="en-US" sz="1900" dirty="0"/>
          </a:p>
          <a:p>
            <a:pPr marL="0" indent="0">
              <a:buNone/>
            </a:pPr>
            <a:endParaRPr lang="en-US" sz="1900" dirty="0"/>
          </a:p>
          <a:p>
            <a:pPr marL="0" indent="0">
              <a:buNone/>
            </a:pPr>
            <a:endParaRPr lang="sr-Latn-CS" sz="1900" dirty="0" smtClean="0"/>
          </a:p>
          <a:p>
            <a:pPr marL="0" indent="0">
              <a:buNone/>
            </a:pPr>
            <a:endParaRPr lang="sr-Latn-CS" sz="1900" dirty="0"/>
          </a:p>
          <a:p>
            <a:pPr marL="0" indent="0">
              <a:buNone/>
            </a:pPr>
            <a:endParaRPr lang="sr-Latn-BA" sz="1900" dirty="0" smtClean="0"/>
          </a:p>
          <a:p>
            <a:pPr marL="0" indent="0">
              <a:buNone/>
            </a:pPr>
            <a:endParaRPr lang="sr-Latn-BA" dirty="0"/>
          </a:p>
          <a:p>
            <a:pPr marL="0" indent="0">
              <a:buNone/>
            </a:pPr>
            <a:endParaRPr lang="en-US" dirty="0"/>
          </a:p>
        </p:txBody>
      </p:sp>
    </p:spTree>
    <p:extLst>
      <p:ext uri="{BB962C8B-B14F-4D97-AF65-F5344CB8AC3E}">
        <p14:creationId xmlns:p14="http://schemas.microsoft.com/office/powerpoint/2010/main" val="1134041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96820"/>
            <a:ext cx="10131425" cy="623942"/>
          </a:xfrm>
        </p:spPr>
        <p:txBody>
          <a:bodyPr>
            <a:normAutofit fontScale="90000"/>
          </a:bodyPr>
          <a:lstStyle/>
          <a:p>
            <a:r>
              <a:rPr lang="sr-Latn-BA" dirty="0" smtClean="0"/>
              <a:t>istraga</a:t>
            </a:r>
            <a:endParaRPr lang="en-US" dirty="0"/>
          </a:p>
        </p:txBody>
      </p:sp>
      <p:sp>
        <p:nvSpPr>
          <p:cNvPr id="3" name="Content Placeholder 2"/>
          <p:cNvSpPr>
            <a:spLocks noGrp="1"/>
          </p:cNvSpPr>
          <p:nvPr>
            <p:ph idx="1"/>
          </p:nvPr>
        </p:nvSpPr>
        <p:spPr>
          <a:xfrm>
            <a:off x="172122" y="580913"/>
            <a:ext cx="11758109" cy="6142616"/>
          </a:xfrm>
        </p:spPr>
        <p:txBody>
          <a:bodyPr>
            <a:normAutofit fontScale="92500" lnSpcReduction="20000"/>
          </a:bodyPr>
          <a:lstStyle/>
          <a:p>
            <a:pPr marL="0" indent="0">
              <a:buNone/>
            </a:pPr>
            <a:endParaRPr lang="sr-Latn-CS" dirty="0" smtClean="0"/>
          </a:p>
          <a:p>
            <a:pPr marL="0" indent="0">
              <a:buNone/>
            </a:pPr>
            <a:endParaRPr lang="sr-Latn-CS" dirty="0"/>
          </a:p>
          <a:p>
            <a:pPr marL="0" indent="0" algn="just">
              <a:buNone/>
            </a:pPr>
            <a:r>
              <a:rPr lang="sr-Latn-CS" dirty="0" smtClean="0"/>
              <a:t>Za </a:t>
            </a:r>
            <a:r>
              <a:rPr lang="sr-Latn-CS" dirty="0" err="1"/>
              <a:t>vrijeme</a:t>
            </a:r>
            <a:r>
              <a:rPr lang="sr-Latn-CS" dirty="0"/>
              <a:t> trajanja pritvora, pribavljeni su određeni </a:t>
            </a:r>
            <a:r>
              <a:rPr lang="sr-Latn-CS" dirty="0" smtClean="0"/>
              <a:t>dokazi i to:</a:t>
            </a:r>
          </a:p>
          <a:p>
            <a:pPr marL="0" indent="0" algn="just">
              <a:buNone/>
            </a:pPr>
            <a:endParaRPr lang="sr-Latn-CS" dirty="0" smtClean="0"/>
          </a:p>
          <a:p>
            <a:pPr algn="just"/>
            <a:r>
              <a:rPr lang="sr-Latn-CS" i="1" dirty="0" smtClean="0"/>
              <a:t>U svojstvu </a:t>
            </a:r>
            <a:r>
              <a:rPr lang="sr-Latn-CS" i="1" dirty="0" err="1" smtClean="0"/>
              <a:t>svjedoka</a:t>
            </a:r>
            <a:r>
              <a:rPr lang="sr-Latn-CS" i="1" dirty="0" smtClean="0"/>
              <a:t> saslušani su oštećeni </a:t>
            </a:r>
            <a:r>
              <a:rPr lang="sr-Latn-CS" i="1" dirty="0"/>
              <a:t>i </a:t>
            </a:r>
            <a:r>
              <a:rPr lang="sr-Latn-CS" i="1" dirty="0" smtClean="0"/>
              <a:t>druga lica koja su imala neposredna saznanja o okolnostima pod kojim je izvršeno predmetno krivično </a:t>
            </a:r>
            <a:r>
              <a:rPr lang="sr-Latn-CS" i="1" dirty="0" err="1" smtClean="0"/>
              <a:t>djelo</a:t>
            </a:r>
            <a:r>
              <a:rPr lang="sr-Latn-CS" i="1" dirty="0" smtClean="0"/>
              <a:t>;</a:t>
            </a:r>
          </a:p>
          <a:p>
            <a:pPr algn="just"/>
            <a:r>
              <a:rPr lang="sr-Latn-CS" i="1" dirty="0" smtClean="0"/>
              <a:t>pribavljen </a:t>
            </a:r>
            <a:r>
              <a:rPr lang="sr-Latn-CS" i="1" dirty="0"/>
              <a:t>je kompletan radni dosije </a:t>
            </a:r>
            <a:r>
              <a:rPr lang="sr-Latn-CS" i="1" dirty="0" smtClean="0"/>
              <a:t>osumnjičenog imajući u vidu da je krivično </a:t>
            </a:r>
            <a:r>
              <a:rPr lang="sr-Latn-CS" i="1" dirty="0" err="1"/>
              <a:t>djelo</a:t>
            </a:r>
            <a:r>
              <a:rPr lang="sr-Latn-CS" i="1" dirty="0"/>
              <a:t> izvršio u svojstvu službenog </a:t>
            </a:r>
            <a:r>
              <a:rPr lang="sr-Latn-CS" i="1" dirty="0" smtClean="0"/>
              <a:t>lica;</a:t>
            </a:r>
          </a:p>
          <a:p>
            <a:pPr algn="just"/>
            <a:r>
              <a:rPr lang="sr-Latn-CS" i="1" dirty="0"/>
              <a:t>d</a:t>
            </a:r>
            <a:r>
              <a:rPr lang="sr-Latn-CS" i="1" dirty="0" smtClean="0"/>
              <a:t>ostavljena je fotodokumentacije sačinjena </a:t>
            </a:r>
            <a:r>
              <a:rPr lang="sr-Latn-CS" i="1" dirty="0"/>
              <a:t>prilikom pretresa prostorija koje je koristio osumnjičeni.</a:t>
            </a:r>
            <a:endParaRPr lang="en-US" i="1" dirty="0"/>
          </a:p>
          <a:p>
            <a:pPr marL="0" indent="0" algn="just">
              <a:buNone/>
            </a:pPr>
            <a:endParaRPr lang="sr-Latn-BA" dirty="0" smtClean="0"/>
          </a:p>
          <a:p>
            <a:pPr marL="0" indent="0" algn="just">
              <a:buNone/>
            </a:pPr>
            <a:r>
              <a:rPr lang="sr-Latn-CS" dirty="0" smtClean="0"/>
              <a:t>Odlukom tužioca </a:t>
            </a:r>
            <a:r>
              <a:rPr lang="sr-Latn-CS" dirty="0" err="1" smtClean="0"/>
              <a:t>svjedoku</a:t>
            </a:r>
            <a:r>
              <a:rPr lang="sr-Latn-CS" dirty="0" smtClean="0"/>
              <a:t> se može dati imunitet od krivičnog gonjenja. </a:t>
            </a:r>
          </a:p>
          <a:p>
            <a:pPr marL="0" indent="0" algn="just">
              <a:buNone/>
            </a:pPr>
            <a:endParaRPr lang="sr-Latn-CS" dirty="0"/>
          </a:p>
          <a:p>
            <a:pPr marL="0" indent="0" algn="just">
              <a:buNone/>
            </a:pPr>
            <a:r>
              <a:rPr lang="sr-Latn-CS" dirty="0" smtClean="0"/>
              <a:t>Na </a:t>
            </a:r>
            <a:r>
              <a:rPr lang="sr-Latn-CS" dirty="0" err="1"/>
              <a:t>prijedlog</a:t>
            </a:r>
            <a:r>
              <a:rPr lang="sr-Latn-CS" dirty="0"/>
              <a:t> tužioca nadležni sud je </a:t>
            </a:r>
            <a:r>
              <a:rPr lang="sr-Latn-CS" dirty="0" err="1"/>
              <a:t>donio</a:t>
            </a:r>
            <a:r>
              <a:rPr lang="sr-Latn-CS" dirty="0"/>
              <a:t> naredbu kojom se </a:t>
            </a:r>
            <a:r>
              <a:rPr lang="sr-Latn-CS" dirty="0" smtClean="0"/>
              <a:t>obustavljaju </a:t>
            </a:r>
            <a:r>
              <a:rPr lang="sr-Latn-CS" dirty="0"/>
              <a:t>posebne istražne radnje obzirom da </a:t>
            </a:r>
            <a:r>
              <a:rPr lang="sr-Latn-CS" dirty="0" smtClean="0"/>
              <a:t>su prestali razlozi za njihovo trajanje.</a:t>
            </a:r>
            <a:endParaRPr lang="sr-Latn-BA" dirty="0"/>
          </a:p>
          <a:p>
            <a:pPr marL="0" indent="0" algn="just">
              <a:buNone/>
            </a:pPr>
            <a:endParaRPr lang="sr-Latn-BA" dirty="0" smtClean="0"/>
          </a:p>
          <a:p>
            <a:pPr marL="0" indent="0" algn="just">
              <a:buNone/>
            </a:pPr>
            <a:r>
              <a:rPr lang="sr-Latn-CS" dirty="0" smtClean="0"/>
              <a:t>Tužilac je na </a:t>
            </a:r>
            <a:r>
              <a:rPr lang="sr-Latn-CS" dirty="0"/>
              <a:t>osnovu člana 237. stav 1. Zakona o krivičnom postupku Republike Srpske, </a:t>
            </a:r>
            <a:r>
              <a:rPr lang="sr-Latn-CS" dirty="0" smtClean="0"/>
              <a:t>nadležnom sudu </a:t>
            </a:r>
            <a:r>
              <a:rPr lang="sr-Latn-CS" dirty="0" err="1" smtClean="0"/>
              <a:t>podnio</a:t>
            </a:r>
            <a:r>
              <a:rPr lang="sr-Latn-CS" dirty="0" smtClean="0"/>
              <a:t> </a:t>
            </a:r>
            <a:r>
              <a:rPr lang="sr-Latn-CS" dirty="0" err="1"/>
              <a:t>izvještaj</a:t>
            </a:r>
            <a:r>
              <a:rPr lang="sr-Latn-CS" dirty="0"/>
              <a:t> o preduzetim posebnim istražnim radnjama.</a:t>
            </a:r>
            <a:endParaRPr lang="en-US" dirty="0"/>
          </a:p>
          <a:p>
            <a:pPr marL="0" indent="0" algn="just">
              <a:buNone/>
            </a:pPr>
            <a:endParaRPr lang="sr-Latn-CS" dirty="0" smtClean="0"/>
          </a:p>
          <a:p>
            <a:pPr marL="0" indent="0">
              <a:buNone/>
            </a:pPr>
            <a:endParaRPr lang="sr-Latn-CS" dirty="0" smtClean="0"/>
          </a:p>
          <a:p>
            <a:pPr marL="0" indent="0">
              <a:buNone/>
            </a:pPr>
            <a:r>
              <a:rPr lang="sr-Latn-CS" dirty="0"/>
              <a:t> </a:t>
            </a:r>
            <a:endParaRPr lang="en-US" dirty="0"/>
          </a:p>
          <a:p>
            <a:pPr marL="0" indent="0">
              <a:buNone/>
            </a:pPr>
            <a:endParaRPr lang="sr-Latn-BA" dirty="0"/>
          </a:p>
        </p:txBody>
      </p:sp>
    </p:spTree>
    <p:extLst>
      <p:ext uri="{BB962C8B-B14F-4D97-AF65-F5344CB8AC3E}">
        <p14:creationId xmlns:p14="http://schemas.microsoft.com/office/powerpoint/2010/main" val="261151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39850"/>
            <a:ext cx="10131425" cy="559397"/>
          </a:xfrm>
        </p:spPr>
        <p:txBody>
          <a:bodyPr>
            <a:normAutofit fontScale="90000"/>
          </a:bodyPr>
          <a:lstStyle/>
          <a:p>
            <a:r>
              <a:rPr lang="sr-Latn-BA" dirty="0" smtClean="0"/>
              <a:t>Podizanje optužnice</a:t>
            </a:r>
            <a:endParaRPr lang="en-US" dirty="0"/>
          </a:p>
        </p:txBody>
      </p:sp>
      <p:sp>
        <p:nvSpPr>
          <p:cNvPr id="3" name="Content Placeholder 2"/>
          <p:cNvSpPr>
            <a:spLocks noGrp="1"/>
          </p:cNvSpPr>
          <p:nvPr>
            <p:ph idx="1"/>
          </p:nvPr>
        </p:nvSpPr>
        <p:spPr>
          <a:xfrm>
            <a:off x="236669" y="817581"/>
            <a:ext cx="11467652" cy="5809130"/>
          </a:xfrm>
        </p:spPr>
        <p:txBody>
          <a:bodyPr/>
          <a:lstStyle/>
          <a:p>
            <a:pPr marL="0" indent="0" algn="just">
              <a:buNone/>
            </a:pPr>
            <a:r>
              <a:rPr lang="sr-Latn-CS" dirty="0"/>
              <a:t>Nakon okončanja istrage</a:t>
            </a:r>
            <a:r>
              <a:rPr lang="sr-Latn-CS" dirty="0" smtClean="0"/>
              <a:t>, </a:t>
            </a:r>
            <a:r>
              <a:rPr lang="sr-Latn-CS" dirty="0"/>
              <a:t>tužilac je protiv osumnjičenog podigao optužnicu zbog postojanja osnovane sumnje da je izvršio krivično </a:t>
            </a:r>
            <a:r>
              <a:rPr lang="sr-Latn-CS" dirty="0" err="1"/>
              <a:t>djelo</a:t>
            </a:r>
            <a:r>
              <a:rPr lang="sr-Latn-CS" dirty="0"/>
              <a:t> Primanje mita iz člana 319. stav 2. Krivičnog zakonika Republike Srpske, odnosno </a:t>
            </a:r>
            <a:r>
              <a:rPr lang="sr-Latn-CS" dirty="0" smtClean="0"/>
              <a:t>da </a:t>
            </a:r>
            <a:r>
              <a:rPr lang="sr-Latn-CS" dirty="0"/>
              <a:t>je kao službeno lice primio poklon da u okviru </a:t>
            </a:r>
            <a:r>
              <a:rPr lang="sr-Latn-CS" dirty="0" smtClean="0"/>
              <a:t>svog </a:t>
            </a:r>
            <a:r>
              <a:rPr lang="sr-Latn-CS" dirty="0"/>
              <a:t>službenog </a:t>
            </a:r>
            <a:r>
              <a:rPr lang="sr-Latn-CS" dirty="0" smtClean="0"/>
              <a:t>ovlašćenja </a:t>
            </a:r>
            <a:r>
              <a:rPr lang="sr-Latn-CS" dirty="0"/>
              <a:t>izvrši radnju koju bi morao izvršiti. </a:t>
            </a:r>
            <a:endParaRPr lang="en-US" dirty="0"/>
          </a:p>
          <a:p>
            <a:pPr marL="0" indent="0" algn="just">
              <a:buNone/>
            </a:pPr>
            <a:r>
              <a:rPr lang="sr-Latn-CS" dirty="0"/>
              <a:t> </a:t>
            </a:r>
            <a:endParaRPr lang="en-US" dirty="0"/>
          </a:p>
          <a:p>
            <a:pPr marL="0" indent="0" algn="just">
              <a:buNone/>
            </a:pPr>
            <a:r>
              <a:rPr lang="sr-Latn-CS" dirty="0" err="1"/>
              <a:t>Rješenjem</a:t>
            </a:r>
            <a:r>
              <a:rPr lang="sr-Latn-CS" dirty="0"/>
              <a:t> nadležnog suda potvrđena je optužnica protiv osumnjičenog, nakon čega je zakazano ročište za izjašnjenje o krivici na kome se optuženi izjasnio da nije kriv zbog izvršenja krivičnog </a:t>
            </a:r>
            <a:r>
              <a:rPr lang="sr-Latn-CS" dirty="0" err="1"/>
              <a:t>djela</a:t>
            </a:r>
            <a:r>
              <a:rPr lang="sr-Latn-CS" dirty="0"/>
              <a:t> koje mu se stavlja na teret. </a:t>
            </a:r>
            <a:endParaRPr lang="en-US" dirty="0"/>
          </a:p>
          <a:p>
            <a:pPr marL="0" indent="0" algn="just">
              <a:buNone/>
            </a:pPr>
            <a:r>
              <a:rPr lang="sr-Latn-CS" dirty="0"/>
              <a:t> </a:t>
            </a:r>
            <a:endParaRPr lang="en-US" dirty="0"/>
          </a:p>
          <a:p>
            <a:pPr marL="0" indent="0" algn="just">
              <a:buNone/>
            </a:pPr>
            <a:r>
              <a:rPr lang="sr-Latn-CS" dirty="0" err="1"/>
              <a:t>Rješenjem</a:t>
            </a:r>
            <a:r>
              <a:rPr lang="sr-Latn-CS" dirty="0"/>
              <a:t> nadležnog suda odbijeni su </a:t>
            </a:r>
            <a:r>
              <a:rPr lang="sr-Latn-CS" dirty="0" smtClean="0"/>
              <a:t>prethodni </a:t>
            </a:r>
            <a:r>
              <a:rPr lang="sr-Latn-CS" dirty="0"/>
              <a:t>prigovori osumnjičenog i njegovog branioca, izjavljeni protiv optužnice tužilaštva. </a:t>
            </a:r>
            <a:endParaRPr lang="en-US" dirty="0"/>
          </a:p>
          <a:p>
            <a:pPr marL="0" indent="0">
              <a:buNone/>
            </a:pPr>
            <a:endParaRPr lang="en-US" dirty="0"/>
          </a:p>
        </p:txBody>
      </p:sp>
    </p:spTree>
    <p:extLst>
      <p:ext uri="{BB962C8B-B14F-4D97-AF65-F5344CB8AC3E}">
        <p14:creationId xmlns:p14="http://schemas.microsoft.com/office/powerpoint/2010/main" val="3480154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18335"/>
            <a:ext cx="10131425" cy="613186"/>
          </a:xfrm>
        </p:spPr>
        <p:txBody>
          <a:bodyPr>
            <a:normAutofit fontScale="90000"/>
          </a:bodyPr>
          <a:lstStyle/>
          <a:p>
            <a:r>
              <a:rPr lang="sr-Latn-BA" dirty="0" smtClean="0"/>
              <a:t>Glavni pretres i sporazum o priznanju krivice</a:t>
            </a:r>
            <a:endParaRPr lang="en-US" dirty="0"/>
          </a:p>
        </p:txBody>
      </p:sp>
      <p:sp>
        <p:nvSpPr>
          <p:cNvPr id="3" name="Content Placeholder 2"/>
          <p:cNvSpPr>
            <a:spLocks noGrp="1"/>
          </p:cNvSpPr>
          <p:nvPr>
            <p:ph idx="1"/>
          </p:nvPr>
        </p:nvSpPr>
        <p:spPr>
          <a:xfrm>
            <a:off x="193638" y="731521"/>
            <a:ext cx="11876441" cy="6045797"/>
          </a:xfrm>
        </p:spPr>
        <p:txBody>
          <a:bodyPr>
            <a:normAutofit/>
          </a:bodyPr>
          <a:lstStyle/>
          <a:p>
            <a:pPr marL="0" indent="0">
              <a:buNone/>
            </a:pPr>
            <a:endParaRPr lang="sr-Latn-CS" sz="1900" dirty="0" smtClean="0"/>
          </a:p>
          <a:p>
            <a:pPr marL="0" indent="0">
              <a:buNone/>
            </a:pPr>
            <a:r>
              <a:rPr lang="sr-Latn-CS" sz="1900" dirty="0" smtClean="0"/>
              <a:t>Nakon </a:t>
            </a:r>
            <a:r>
              <a:rPr lang="sr-Latn-CS" sz="1900" dirty="0"/>
              <a:t>što su </a:t>
            </a:r>
            <a:r>
              <a:rPr lang="sr-Latn-CS" sz="1900" dirty="0" smtClean="0"/>
              <a:t>ispunjene </a:t>
            </a:r>
            <a:r>
              <a:rPr lang="sr-Latn-CS" sz="1900" dirty="0"/>
              <a:t>procesne pretpostavke, zakazan je i održan glavni pretres na kome </a:t>
            </a:r>
            <a:r>
              <a:rPr lang="sr-Latn-CS" sz="1900" dirty="0" smtClean="0"/>
              <a:t>je pročitana optužnica i  </a:t>
            </a:r>
            <a:r>
              <a:rPr lang="sr-Latn-CS" sz="1900" dirty="0"/>
              <a:t>saslušan jedan od predloženih </a:t>
            </a:r>
            <a:r>
              <a:rPr lang="sr-Latn-CS" sz="1900" dirty="0" err="1"/>
              <a:t>svjedoka</a:t>
            </a:r>
            <a:r>
              <a:rPr lang="sr-Latn-CS" sz="1900" dirty="0"/>
              <a:t> tužilaštva </a:t>
            </a:r>
            <a:r>
              <a:rPr lang="sr-Latn-CS" sz="1900" dirty="0" smtClean="0"/>
              <a:t>, te je određen </a:t>
            </a:r>
            <a:r>
              <a:rPr lang="sr-Latn-CS" sz="1900" dirty="0"/>
              <a:t>nastavak glavnog pretresa.</a:t>
            </a:r>
            <a:endParaRPr lang="en-US" sz="1900" dirty="0"/>
          </a:p>
          <a:p>
            <a:pPr marL="0" indent="0">
              <a:buNone/>
            </a:pPr>
            <a:endParaRPr lang="sr-Latn-CS" sz="1900" dirty="0"/>
          </a:p>
          <a:p>
            <a:pPr marL="0" indent="0">
              <a:buNone/>
            </a:pPr>
            <a:r>
              <a:rPr lang="sr-Latn-CS" sz="1900" dirty="0" smtClean="0"/>
              <a:t>Tužilac </a:t>
            </a:r>
            <a:r>
              <a:rPr lang="sr-Latn-CS" sz="1900" dirty="0"/>
              <a:t>s jedne strane, te osumnjičeni i njegov branilac s druge strane, </a:t>
            </a:r>
            <a:r>
              <a:rPr lang="sr-Latn-CS" sz="1900" dirty="0" smtClean="0"/>
              <a:t>nakon pregovora, zaključili </a:t>
            </a:r>
            <a:r>
              <a:rPr lang="sr-Latn-CS" sz="1900" dirty="0"/>
              <a:t>su sporazum o priznanju krivice koji je dostavljen nadležnom sudu na razmatranje.</a:t>
            </a:r>
            <a:endParaRPr lang="en-US" sz="1900" dirty="0"/>
          </a:p>
          <a:p>
            <a:pPr marL="0" indent="0">
              <a:buNone/>
            </a:pPr>
            <a:endParaRPr lang="sr-Latn-BA" sz="1900" dirty="0"/>
          </a:p>
          <a:p>
            <a:pPr marL="0" indent="0">
              <a:buNone/>
            </a:pPr>
            <a:r>
              <a:rPr lang="sr-Latn-CS" sz="1900" dirty="0" smtClean="0"/>
              <a:t>Nadležni sud je zakazao </a:t>
            </a:r>
            <a:r>
              <a:rPr lang="sr-Latn-CS" sz="1900" dirty="0"/>
              <a:t>i održao </a:t>
            </a:r>
            <a:r>
              <a:rPr lang="sr-Latn-CS" sz="1900" dirty="0" smtClean="0"/>
              <a:t>pretres na </a:t>
            </a:r>
            <a:r>
              <a:rPr lang="sr-Latn-CS" sz="1900" dirty="0"/>
              <a:t>kome je razmatrao podneseni sporazum</a:t>
            </a:r>
            <a:r>
              <a:rPr lang="sr-Latn-CS" sz="1900" dirty="0" smtClean="0"/>
              <a:t>, kojom prilikom je utvrdio da isti ispunjava uslove propisane odredbom člana 246. Zakona o krivičnom postupku Republike Srpske i </a:t>
            </a:r>
            <a:r>
              <a:rPr lang="sr-Latn-CS" sz="1900" dirty="0" err="1" smtClean="0"/>
              <a:t>donio</a:t>
            </a:r>
            <a:r>
              <a:rPr lang="sr-Latn-CS" sz="1900" dirty="0" smtClean="0"/>
              <a:t> </a:t>
            </a:r>
            <a:r>
              <a:rPr lang="sr-Latn-CS" sz="1900" dirty="0"/>
              <a:t>je </a:t>
            </a:r>
            <a:r>
              <a:rPr lang="sr-Latn-CS" sz="1900" dirty="0" smtClean="0"/>
              <a:t>odluku kojom je prihvatio zaključeni sporazum. </a:t>
            </a:r>
          </a:p>
          <a:p>
            <a:pPr marL="0" indent="0">
              <a:buNone/>
            </a:pPr>
            <a:endParaRPr lang="sr-Latn-CS" sz="1900" dirty="0" smtClean="0"/>
          </a:p>
          <a:p>
            <a:pPr marL="0" indent="0">
              <a:buNone/>
            </a:pPr>
            <a:r>
              <a:rPr lang="sr-Latn-CS" sz="1900" dirty="0" smtClean="0"/>
              <a:t>Nakon što je prihvatio predloženi sporazum i izjavu optuženog </a:t>
            </a:r>
            <a:r>
              <a:rPr lang="sr-Latn-CS" sz="1900" dirty="0" err="1" smtClean="0"/>
              <a:t>unio</a:t>
            </a:r>
            <a:r>
              <a:rPr lang="sr-Latn-CS" sz="1900" dirty="0" smtClean="0"/>
              <a:t> u zapisnik, nadležni sud je nastavio sa pretresom za izricanje krivično pravne sankcije predviđene sporazumom.</a:t>
            </a:r>
          </a:p>
          <a:p>
            <a:pPr marL="0" indent="0">
              <a:buNone/>
            </a:pPr>
            <a:endParaRPr lang="sr-Latn-CS" sz="1900" dirty="0"/>
          </a:p>
          <a:p>
            <a:pPr marL="0" indent="0">
              <a:buNone/>
            </a:pPr>
            <a:r>
              <a:rPr lang="sr-Latn-CS" dirty="0"/>
              <a:t> </a:t>
            </a:r>
            <a:endParaRPr lang="en-US" dirty="0"/>
          </a:p>
          <a:p>
            <a:pPr marL="0" indent="0">
              <a:buNone/>
            </a:pPr>
            <a:endParaRPr lang="en-US" dirty="0"/>
          </a:p>
        </p:txBody>
      </p:sp>
    </p:spTree>
    <p:extLst>
      <p:ext uri="{BB962C8B-B14F-4D97-AF65-F5344CB8AC3E}">
        <p14:creationId xmlns:p14="http://schemas.microsoft.com/office/powerpoint/2010/main" val="40273478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86062"/>
            <a:ext cx="10131425" cy="516366"/>
          </a:xfrm>
        </p:spPr>
        <p:txBody>
          <a:bodyPr>
            <a:normAutofit fontScale="90000"/>
          </a:bodyPr>
          <a:lstStyle/>
          <a:p>
            <a:r>
              <a:rPr lang="sr-Latn-BA" dirty="0" smtClean="0"/>
              <a:t>presuda</a:t>
            </a:r>
            <a:endParaRPr lang="en-US" dirty="0"/>
          </a:p>
        </p:txBody>
      </p:sp>
      <p:sp>
        <p:nvSpPr>
          <p:cNvPr id="3" name="Content Placeholder 2"/>
          <p:cNvSpPr>
            <a:spLocks noGrp="1"/>
          </p:cNvSpPr>
          <p:nvPr>
            <p:ph idx="1"/>
          </p:nvPr>
        </p:nvSpPr>
        <p:spPr>
          <a:xfrm>
            <a:off x="290457" y="731521"/>
            <a:ext cx="11327802" cy="6013524"/>
          </a:xfrm>
        </p:spPr>
        <p:txBody>
          <a:bodyPr/>
          <a:lstStyle/>
          <a:p>
            <a:pPr marL="0" indent="0">
              <a:buNone/>
            </a:pPr>
            <a:r>
              <a:rPr lang="sr-Latn-CS" dirty="0"/>
              <a:t>Nadležni sud je </a:t>
            </a:r>
            <a:r>
              <a:rPr lang="sr-Latn-CS" dirty="0" smtClean="0"/>
              <a:t>presudom </a:t>
            </a:r>
            <a:r>
              <a:rPr lang="sr-Latn-CS" dirty="0"/>
              <a:t>optuženog oglasio krivim zbog izvršenja krivičnog </a:t>
            </a:r>
            <a:r>
              <a:rPr lang="sr-Latn-CS" dirty="0" err="1"/>
              <a:t>djela</a:t>
            </a:r>
            <a:r>
              <a:rPr lang="sr-Latn-CS" dirty="0"/>
              <a:t> Primanje mita iz člana 319. stav 2. Krivičnog zakonika Republike Srpske i izrekao mu kaznu zatvora u trajanju od 1 (jedne) godine u koju je uračunao </a:t>
            </a:r>
            <a:r>
              <a:rPr lang="sr-Latn-CS" dirty="0" err="1"/>
              <a:t>vrijeme</a:t>
            </a:r>
            <a:r>
              <a:rPr lang="sr-Latn-CS" dirty="0"/>
              <a:t> provedeno u pritvoru, kao  i novčanu kaznu u iznosu od 3.000,00 KM. </a:t>
            </a:r>
          </a:p>
          <a:p>
            <a:pPr marL="0" indent="0">
              <a:buNone/>
            </a:pPr>
            <a:endParaRPr lang="sr-Latn-CS" dirty="0"/>
          </a:p>
          <a:p>
            <a:pPr marL="0" indent="0">
              <a:buNone/>
            </a:pPr>
            <a:r>
              <a:rPr lang="sr-Latn-CS" dirty="0"/>
              <a:t>Na osnovu člana 71. i 82. Krivičnog zakonika Republike Srpske optuženom je izrečena </a:t>
            </a:r>
            <a:r>
              <a:rPr lang="sr-Latn-CS" dirty="0" err="1"/>
              <a:t>mjera</a:t>
            </a:r>
            <a:r>
              <a:rPr lang="sr-Latn-CS" dirty="0"/>
              <a:t> </a:t>
            </a:r>
            <a:r>
              <a:rPr lang="sr-Latn-CS" dirty="0" err="1"/>
              <a:t>bezbjednosti</a:t>
            </a:r>
            <a:r>
              <a:rPr lang="sr-Latn-CS" dirty="0"/>
              <a:t> oduzimanja predmeta te je od njega oduzet iznos novca od 1.000,00€, kao sredstvo koje je upotrebljeno za izvršenje krivičnog </a:t>
            </a:r>
            <a:r>
              <a:rPr lang="sr-Latn-CS" dirty="0" err="1"/>
              <a:t>djela</a:t>
            </a:r>
            <a:r>
              <a:rPr lang="sr-Latn-CS" dirty="0"/>
              <a:t>. </a:t>
            </a:r>
            <a:endParaRPr lang="en-US" dirty="0"/>
          </a:p>
          <a:p>
            <a:endParaRPr lang="en-US" dirty="0"/>
          </a:p>
          <a:p>
            <a:pPr marL="0" indent="0">
              <a:buNone/>
            </a:pPr>
            <a:r>
              <a:rPr lang="sr-Latn-CS" dirty="0"/>
              <a:t>Optuženom je izrečena i </a:t>
            </a:r>
            <a:r>
              <a:rPr lang="sr-Latn-CS" dirty="0" err="1"/>
              <a:t>mjera</a:t>
            </a:r>
            <a:r>
              <a:rPr lang="sr-Latn-CS" dirty="0"/>
              <a:t> </a:t>
            </a:r>
            <a:r>
              <a:rPr lang="sr-Latn-CS" dirty="0" err="1"/>
              <a:t>bezbjednosti</a:t>
            </a:r>
            <a:r>
              <a:rPr lang="sr-Latn-CS" dirty="0"/>
              <a:t> zabrana vršenja poslova, </a:t>
            </a:r>
            <a:r>
              <a:rPr lang="sr-Latn-CS" dirty="0" err="1"/>
              <a:t>djelatnosti</a:t>
            </a:r>
            <a:r>
              <a:rPr lang="sr-Latn-CS" dirty="0"/>
              <a:t> i dužnosti u trajanju od </a:t>
            </a:r>
            <a:r>
              <a:rPr lang="sr-Latn-CS" dirty="0" err="1"/>
              <a:t>dvije</a:t>
            </a:r>
            <a:r>
              <a:rPr lang="sr-Latn-CS" dirty="0"/>
              <a:t> godine računajući od dana pravosnažnosti presude s tim da se </a:t>
            </a:r>
            <a:r>
              <a:rPr lang="sr-Latn-CS" dirty="0" err="1"/>
              <a:t>vrijeme</a:t>
            </a:r>
            <a:r>
              <a:rPr lang="sr-Latn-CS" dirty="0"/>
              <a:t> provedeno u zatvoru ne uračunava u </a:t>
            </a:r>
            <a:r>
              <a:rPr lang="sr-Latn-CS" dirty="0" err="1"/>
              <a:t>vrijeme</a:t>
            </a:r>
            <a:r>
              <a:rPr lang="sr-Latn-CS" dirty="0"/>
              <a:t> trajanja ove </a:t>
            </a:r>
            <a:r>
              <a:rPr lang="sr-Latn-CS" dirty="0" err="1"/>
              <a:t>mjere</a:t>
            </a:r>
            <a:r>
              <a:rPr lang="sr-Latn-CS" dirty="0"/>
              <a:t>. </a:t>
            </a:r>
            <a:endParaRPr lang="en-US" dirty="0"/>
          </a:p>
          <a:p>
            <a:pPr marL="0" indent="0">
              <a:buNone/>
            </a:pPr>
            <a:endParaRPr lang="en-US" dirty="0"/>
          </a:p>
        </p:txBody>
      </p:sp>
    </p:spTree>
    <p:extLst>
      <p:ext uri="{BB962C8B-B14F-4D97-AF65-F5344CB8AC3E}">
        <p14:creationId xmlns:p14="http://schemas.microsoft.com/office/powerpoint/2010/main" val="2988807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
  <TotalTime>100</TotalTime>
  <Words>1109</Words>
  <Application>Microsoft Office PowerPoint</Application>
  <PresentationFormat>Widescreen</PresentationFormat>
  <Paragraphs>95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Celestial</vt:lpstr>
      <vt:lpstr>Studija slučaja</vt:lpstr>
      <vt:lpstr>Podnošenje prijave</vt:lpstr>
      <vt:lpstr>ISTRAGA</vt:lpstr>
      <vt:lpstr>Istraga - Tok provođenja posebnih istražnih radnji</vt:lpstr>
      <vt:lpstr>Istraga </vt:lpstr>
      <vt:lpstr>istraga</vt:lpstr>
      <vt:lpstr>Podizanje optužnice</vt:lpstr>
      <vt:lpstr>Glavni pretres i sporazum o priznanju krivice</vt:lpstr>
      <vt:lpstr>presuda</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Marijana Savic</dc:creator>
  <cp:lastModifiedBy>Marijana Savic</cp:lastModifiedBy>
  <cp:revision>39</cp:revision>
  <cp:lastPrinted>2019-12-20T14:02:08Z</cp:lastPrinted>
  <dcterms:created xsi:type="dcterms:W3CDTF">2019-12-20T12:29:54Z</dcterms:created>
  <dcterms:modified xsi:type="dcterms:W3CDTF">2019-12-20T14:10:47Z</dcterms:modified>
</cp:coreProperties>
</file>