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0" r:id="rId8"/>
    <p:sldId id="262" r:id="rId9"/>
    <p:sldId id="301" r:id="rId10"/>
    <p:sldId id="308" r:id="rId11"/>
    <p:sldId id="263" r:id="rId12"/>
    <p:sldId id="302" r:id="rId13"/>
    <p:sldId id="307" r:id="rId14"/>
    <p:sldId id="264" r:id="rId15"/>
    <p:sldId id="265" r:id="rId16"/>
    <p:sldId id="266" r:id="rId17"/>
    <p:sldId id="285" r:id="rId18"/>
    <p:sldId id="267" r:id="rId19"/>
    <p:sldId id="287" r:id="rId20"/>
    <p:sldId id="286" r:id="rId21"/>
    <p:sldId id="268" r:id="rId22"/>
    <p:sldId id="288" r:id="rId23"/>
    <p:sldId id="303" r:id="rId24"/>
    <p:sldId id="289" r:id="rId25"/>
    <p:sldId id="290" r:id="rId26"/>
    <p:sldId id="306" r:id="rId27"/>
    <p:sldId id="291" r:id="rId28"/>
    <p:sldId id="292" r:id="rId29"/>
    <p:sldId id="296" r:id="rId30"/>
    <p:sldId id="297" r:id="rId31"/>
    <p:sldId id="269" r:id="rId32"/>
    <p:sldId id="270" r:id="rId33"/>
    <p:sldId id="293" r:id="rId34"/>
    <p:sldId id="271" r:id="rId35"/>
    <p:sldId id="304" r:id="rId36"/>
    <p:sldId id="272" r:id="rId37"/>
    <p:sldId id="294" r:id="rId38"/>
    <p:sldId id="273" r:id="rId39"/>
    <p:sldId id="295" r:id="rId40"/>
    <p:sldId id="298" r:id="rId41"/>
    <p:sldId id="280" r:id="rId42"/>
    <p:sldId id="281" r:id="rId43"/>
    <p:sldId id="282" r:id="rId44"/>
    <p:sldId id="299" r:id="rId45"/>
    <p:sldId id="283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85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648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62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0774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7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04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3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8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7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5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7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6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9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4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8FFA-5561-4883-948A-EEEBE7D90F2E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2E4AC3-A2F2-4E1C-9CC7-52E911A4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8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5976664" cy="1646302"/>
          </a:xfrm>
        </p:spPr>
        <p:txBody>
          <a:bodyPr/>
          <a:lstStyle/>
          <a:p>
            <a:pPr algn="ctr"/>
            <a:r>
              <a:rPr lang="bs-Latn-BA" dirty="0" smtClean="0"/>
              <a:t>Najbolji interes djeteta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8208912" cy="720080"/>
          </a:xfrm>
        </p:spPr>
        <p:txBody>
          <a:bodyPr>
            <a:normAutofit lnSpcReduction="10000"/>
          </a:bodyPr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Banja Luka, 08.10.2019. godine                                            Predavač</a:t>
            </a:r>
          </a:p>
          <a:p>
            <a:pPr algn="ctr"/>
            <a:r>
              <a:rPr lang="bs-Latn-BA" dirty="0" smtClean="0">
                <a:solidFill>
                  <a:schemeClr val="tx1"/>
                </a:solidFill>
              </a:rPr>
              <a:t>                                                                                            Adis Abdić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09600" y="765175"/>
            <a:ext cx="6348413" cy="5276850"/>
          </a:xfrm>
        </p:spPr>
        <p:txBody>
          <a:bodyPr/>
          <a:lstStyle/>
          <a:p>
            <a:pPr lvl="0" algn="just"/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3.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    </a:t>
            </a:r>
            <a:r>
              <a:rPr lang="en-US" sz="1600" dirty="0" smtClean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. U </a:t>
            </a:r>
            <a:r>
              <a:rPr lang="en-US" sz="1600" dirty="0" err="1">
                <a:solidFill>
                  <a:schemeClr val="tx1"/>
                </a:solidFill>
              </a:rPr>
              <a:t>svim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akcijama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koje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svezi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djecom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poduzimaju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javne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     	</a:t>
            </a:r>
            <a:r>
              <a:rPr lang="en-US" sz="1600" dirty="0" err="1" smtClean="0">
                <a:solidFill>
                  <a:schemeClr val="tx1"/>
                </a:solidFill>
              </a:rPr>
              <a:t>privatne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ustanove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socijalne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zaštite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sudovi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državna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	</a:t>
            </a:r>
            <a:r>
              <a:rPr lang="en-US" sz="1600" dirty="0" err="1" smtClean="0">
                <a:solidFill>
                  <a:schemeClr val="tx1"/>
                </a:solidFill>
              </a:rPr>
              <a:t>zakonodavna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tijela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mora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prvenstveno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voditi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računa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bs-Latn-BA" sz="1600" dirty="0" smtClean="0">
                <a:solidFill>
                  <a:schemeClr val="tx1"/>
                </a:solidFill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</a:rPr>
              <a:t>interesima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>
              <a:solidFill>
                <a:schemeClr val="tx1"/>
              </a:solidFill>
            </a:endParaRPr>
          </a:p>
          <a:p>
            <a:pPr lvl="0" algn="just"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2. </a:t>
            </a:r>
            <a:r>
              <a:rPr lang="en-US" sz="1600" dirty="0" err="1">
                <a:solidFill>
                  <a:schemeClr val="tx1"/>
                </a:solidFill>
              </a:rPr>
              <a:t>Države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stranke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obvezuju</a:t>
            </a:r>
            <a:r>
              <a:rPr lang="en-US" sz="1600" dirty="0">
                <a:solidFill>
                  <a:schemeClr val="tx1"/>
                </a:solidFill>
              </a:rPr>
              <a:t> se da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odgovarajućim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zakonodavnim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upravnim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mjerama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osigurati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zaštitu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skrb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kakva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prijeko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potrebna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njegovu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dobrobit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uzimajući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obzir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dužnosti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njegovih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zakonskih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zastupnika </a:t>
            </a:r>
            <a:r>
              <a:rPr lang="en-US" sz="1600" dirty="0" err="1" smtClean="0">
                <a:solidFill>
                  <a:schemeClr val="tx1"/>
                </a:solidFill>
              </a:rPr>
              <a:t>ili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drugih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osoba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zakonski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odgovorne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>
              <a:solidFill>
                <a:schemeClr val="tx1"/>
              </a:solidFill>
            </a:endParaRPr>
          </a:p>
          <a:p>
            <a:pPr lvl="0" algn="just"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3. </a:t>
            </a:r>
            <a:r>
              <a:rPr lang="en-US" sz="1600" dirty="0" err="1">
                <a:solidFill>
                  <a:schemeClr val="tx1"/>
                </a:solidFill>
              </a:rPr>
              <a:t>Države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stranke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osigurat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službe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ustanove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odgovorne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skrb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zaštitu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budu</a:t>
            </a:r>
            <a:r>
              <a:rPr lang="en-US" sz="1600" dirty="0">
                <a:solidFill>
                  <a:schemeClr val="tx1"/>
                </a:solidFill>
              </a:rPr>
              <a:t> pod </a:t>
            </a:r>
            <a:r>
              <a:rPr lang="en-US" sz="1600" dirty="0" err="1">
                <a:solidFill>
                  <a:schemeClr val="tx1"/>
                </a:solidFill>
              </a:rPr>
              <a:t>stručnim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nadzorom</a:t>
            </a:r>
            <a:r>
              <a:rPr lang="en-US" sz="1600" dirty="0">
                <a:solidFill>
                  <a:schemeClr val="tx1"/>
                </a:solidFill>
              </a:rPr>
              <a:t> i da </a:t>
            </a:r>
            <a:r>
              <a:rPr lang="en-US" sz="1600" dirty="0" err="1">
                <a:solidFill>
                  <a:schemeClr val="tx1"/>
                </a:solidFill>
              </a:rPr>
              <a:t>svoje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djelovanje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usklade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standardima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nadležnih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vlasti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osobito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glede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pitanja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sigurnosti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zdravlja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broja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stručnosti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osoblja</a:t>
            </a:r>
            <a:endParaRPr lang="bs-Latn-BA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003232" cy="5976704"/>
          </a:xfrm>
        </p:spPr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accent1"/>
                </a:solidFill>
              </a:rPr>
              <a:t>Pojam „Najbolji interes djeteta“ </a:t>
            </a:r>
          </a:p>
          <a:p>
            <a:pPr marL="0" indent="0" algn="ctr">
              <a:buNone/>
            </a:pPr>
            <a:endParaRPr lang="bs-Latn-BA" dirty="0" smtClean="0">
              <a:solidFill>
                <a:schemeClr val="accent1"/>
              </a:solidFill>
            </a:endParaRPr>
          </a:p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pravni st</a:t>
            </a:r>
            <a:r>
              <a:rPr lang="en-US" sz="1600" dirty="0" err="1" smtClean="0">
                <a:solidFill>
                  <a:schemeClr val="tx1"/>
                </a:solidFill>
              </a:rPr>
              <a:t>andard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–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nepreciznost i </a:t>
            </a:r>
            <a:r>
              <a:rPr lang="en-US" sz="1600" dirty="0" err="1" smtClean="0">
                <a:solidFill>
                  <a:schemeClr val="tx1"/>
                </a:solidFill>
              </a:rPr>
              <a:t>neodređenosti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err="1">
                <a:solidFill>
                  <a:schemeClr val="tx1"/>
                </a:solidFill>
              </a:rPr>
              <a:t>određenje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najboljeg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vrši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individualnoj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osnovi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imajući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 smtClean="0">
                <a:solidFill>
                  <a:schemeClr val="tx1"/>
                </a:solidFill>
              </a:rPr>
              <a:t>vidu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kontekst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kojem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odlučuje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okolnosti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postoje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stran</a:t>
            </a:r>
            <a:r>
              <a:rPr lang="bs-Latn-BA" sz="1600" dirty="0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svakog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pojedinog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</a:rPr>
              <a:t>roditelja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</a:rPr>
              <a:t>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„</a:t>
            </a:r>
            <a:r>
              <a:rPr lang="en-US" sz="1600" dirty="0" err="1">
                <a:solidFill>
                  <a:schemeClr val="tx1"/>
                </a:solidFill>
              </a:rPr>
              <a:t>prvenstveni</a:t>
            </a:r>
            <a:r>
              <a:rPr lang="en-US" sz="1600" dirty="0">
                <a:solidFill>
                  <a:schemeClr val="tx1"/>
                </a:solidFill>
              </a:rPr>
              <a:t>“ </a:t>
            </a:r>
            <a:r>
              <a:rPr lang="en-US" sz="1600" dirty="0" err="1">
                <a:solidFill>
                  <a:schemeClr val="tx1"/>
                </a:solidFill>
              </a:rPr>
              <a:t>značaj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bs-Latn-BA" sz="1600" dirty="0" smtClean="0">
                <a:solidFill>
                  <a:schemeClr val="tx1"/>
                </a:solidFill>
              </a:rPr>
              <a:t>ali ne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s</a:t>
            </a:r>
            <a:r>
              <a:rPr lang="en-US" sz="1600" dirty="0" err="1" smtClean="0">
                <a:solidFill>
                  <a:schemeClr val="tx1"/>
                </a:solidFill>
              </a:rPr>
              <a:t>uperioran</a:t>
            </a:r>
            <a:endParaRPr lang="bs-Latn-BA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     </a:t>
            </a:r>
            <a:r>
              <a:rPr lang="en-US" sz="1600" dirty="0" smtClean="0">
                <a:solidFill>
                  <a:schemeClr val="tx1"/>
                </a:solidFill>
              </a:rPr>
              <a:t>„</a:t>
            </a:r>
            <a:r>
              <a:rPr lang="en-US" sz="1600" dirty="0" err="1">
                <a:solidFill>
                  <a:schemeClr val="tx1"/>
                </a:solidFill>
              </a:rPr>
              <a:t>Vrhovni</a:t>
            </a:r>
            <a:r>
              <a:rPr lang="en-US" sz="1600" dirty="0">
                <a:solidFill>
                  <a:schemeClr val="tx1"/>
                </a:solidFill>
              </a:rPr>
              <a:t>“ </a:t>
            </a:r>
            <a:r>
              <a:rPr lang="en-US" sz="1600" dirty="0" err="1">
                <a:solidFill>
                  <a:schemeClr val="tx1"/>
                </a:solidFill>
              </a:rPr>
              <a:t>značaj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član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21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„</a:t>
            </a:r>
            <a:r>
              <a:rPr lang="bs-Latn-BA" sz="1600" dirty="0" smtClean="0">
                <a:solidFill>
                  <a:schemeClr val="tx1"/>
                </a:solidFill>
              </a:rPr>
              <a:t>...</a:t>
            </a:r>
            <a:r>
              <a:rPr lang="en-US" sz="1600" dirty="0" err="1" smtClean="0">
                <a:solidFill>
                  <a:schemeClr val="tx1"/>
                </a:solidFill>
              </a:rPr>
              <a:t>će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države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članice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priznaju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i/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dozvoljavaju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usvojenje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osigurati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da </a:t>
            </a:r>
            <a:r>
              <a:rPr lang="en-US" sz="1600" dirty="0" err="1">
                <a:solidFill>
                  <a:schemeClr val="tx1"/>
                </a:solidFill>
              </a:rPr>
              <a:t>najbolji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bude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od </a:t>
            </a:r>
            <a:r>
              <a:rPr lang="en-US" sz="1600" dirty="0" err="1" smtClean="0">
                <a:solidFill>
                  <a:schemeClr val="tx1"/>
                </a:solidFill>
              </a:rPr>
              <a:t>vrhovnog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značaja</a:t>
            </a:r>
            <a:r>
              <a:rPr lang="en-US" sz="1600" dirty="0" smtClean="0">
                <a:solidFill>
                  <a:schemeClr val="tx1"/>
                </a:solidFill>
              </a:rPr>
              <a:t>“.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     „</a:t>
            </a:r>
            <a:r>
              <a:rPr lang="en-US" sz="1600" dirty="0" err="1" smtClean="0">
                <a:solidFill>
                  <a:schemeClr val="tx1"/>
                </a:solidFill>
              </a:rPr>
              <a:t>Prvenstveni</a:t>
            </a:r>
            <a:r>
              <a:rPr lang="bs-Latn-BA" sz="1600" dirty="0" smtClean="0">
                <a:solidFill>
                  <a:schemeClr val="tx1"/>
                </a:solidFill>
              </a:rPr>
              <a:t>“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priznaje</a:t>
            </a:r>
            <a:r>
              <a:rPr lang="en-US" sz="1600" dirty="0" smtClean="0">
                <a:solidFill>
                  <a:schemeClr val="tx1"/>
                </a:solidFill>
              </a:rPr>
              <a:t> se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 smtClean="0">
                <a:solidFill>
                  <a:schemeClr val="tx1"/>
                </a:solidFill>
              </a:rPr>
              <a:t>Principima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Evropskog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porodičnog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tiču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roditeljske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odgovornosti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</a:rPr>
              <a:t>Princip</a:t>
            </a:r>
            <a:r>
              <a:rPr lang="en-US" sz="1600" dirty="0" smtClean="0">
                <a:solidFill>
                  <a:schemeClr val="tx1"/>
                </a:solidFill>
              </a:rPr>
              <a:t> 3:3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24.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2</a:t>
            </a:r>
            <a:r>
              <a:rPr lang="bs-Latn-BA" sz="1600" dirty="0" smtClean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„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svim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predmetima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tiču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roditeljske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odgovornosti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najbolji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interes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biti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prvenstvenog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značaja</a:t>
            </a:r>
            <a:r>
              <a:rPr lang="en-US" sz="1600" dirty="0" smtClean="0">
                <a:solidFill>
                  <a:schemeClr val="tx1"/>
                </a:solidFill>
              </a:rPr>
              <a:t>.“)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</a:p>
          <a:p>
            <a:pPr algn="just"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</a:rPr>
              <a:t>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Povelji</a:t>
            </a:r>
            <a:r>
              <a:rPr lang="en-US" sz="1600" dirty="0">
                <a:solidFill>
                  <a:schemeClr val="tx1"/>
                </a:solidFill>
              </a:rPr>
              <a:t> EU o </a:t>
            </a:r>
            <a:r>
              <a:rPr lang="en-US" sz="1600" dirty="0" err="1" smtClean="0">
                <a:solidFill>
                  <a:schemeClr val="tx1"/>
                </a:solidFill>
              </a:rPr>
              <a:t>osnovnim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pravima</a:t>
            </a:r>
            <a:r>
              <a:rPr lang="en-US" sz="1600" dirty="0">
                <a:solidFill>
                  <a:schemeClr val="tx1"/>
                </a:solidFill>
              </a:rPr>
              <a:t>, u </a:t>
            </a:r>
            <a:r>
              <a:rPr lang="en-US" sz="1600" dirty="0" err="1">
                <a:solidFill>
                  <a:schemeClr val="tx1"/>
                </a:solidFill>
              </a:rPr>
              <a:t>kojoj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normira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njegovo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prvenstveno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uzimanje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</a:rPr>
              <a:t>obzir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svim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aktvnostima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koje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tiču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djece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preduzetim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bilo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javnih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organa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bilo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privatnih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institucija</a:t>
            </a:r>
            <a:r>
              <a:rPr lang="en-US" sz="1600" dirty="0" smtClean="0">
                <a:solidFill>
                  <a:schemeClr val="tx1"/>
                </a:solidFill>
              </a:rPr>
              <a:t>).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92696"/>
            <a:ext cx="7274770" cy="5348667"/>
          </a:xfrm>
        </p:spPr>
        <p:txBody>
          <a:bodyPr>
            <a:normAutofit/>
          </a:bodyPr>
          <a:lstStyle/>
          <a:p>
            <a:pPr algn="just"/>
            <a:r>
              <a:rPr lang="en-US" sz="1600" dirty="0" err="1" smtClean="0">
                <a:solidFill>
                  <a:schemeClr val="tx1"/>
                </a:solidFill>
              </a:rPr>
              <a:t>fleksibilan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bogat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ali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istovremeno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potencijalno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slab</a:t>
            </a:r>
            <a:endParaRPr lang="bs-Latn-BA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</a:rPr>
              <a:t>Komitet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istaka</a:t>
            </a:r>
            <a:r>
              <a:rPr lang="bs-Latn-BA" sz="1600" dirty="0">
                <a:solidFill>
                  <a:schemeClr val="tx1"/>
                </a:solidFill>
              </a:rPr>
              <a:t>o </a:t>
            </a:r>
            <a:r>
              <a:rPr lang="bs-Latn-BA" sz="1600" dirty="0" smtClean="0">
                <a:solidFill>
                  <a:schemeClr val="tx1"/>
                </a:solidFill>
              </a:rPr>
              <a:t>je </a:t>
            </a:r>
            <a:r>
              <a:rPr lang="en-US" sz="1600" dirty="0" smtClean="0">
                <a:solidFill>
                  <a:schemeClr val="tx1"/>
                </a:solidFill>
              </a:rPr>
              <a:t>da </a:t>
            </a:r>
            <a:r>
              <a:rPr lang="en-US" sz="1600" dirty="0" err="1">
                <a:solidFill>
                  <a:schemeClr val="tx1"/>
                </a:solidFill>
              </a:rPr>
              <a:t>fleksibilnost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ovog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standarda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može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dovesti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do </a:t>
            </a:r>
            <a:r>
              <a:rPr lang="en-US" sz="1600" dirty="0" err="1">
                <a:solidFill>
                  <a:schemeClr val="tx1"/>
                </a:solidFill>
              </a:rPr>
              <a:t>manipulacija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njegove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zloupotrebe</a:t>
            </a:r>
            <a:endParaRPr lang="bs-Latn-BA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bs-Latn-BA" sz="1600" dirty="0">
                <a:solidFill>
                  <a:schemeClr val="tx1"/>
                </a:solidFill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</a:rPr>
              <a:t>užnost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njegove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objektivizacije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navođenjem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kriterija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primjenjivati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svakom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konkretnom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slučaju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bs-Latn-BA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dijelu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francuske</a:t>
            </a:r>
            <a:r>
              <a:rPr lang="en-US" sz="1600" dirty="0">
                <a:solidFill>
                  <a:schemeClr val="tx1"/>
                </a:solidFill>
              </a:rPr>
              <a:t> literature</a:t>
            </a:r>
            <a:r>
              <a:rPr lang="bs-Latn-BA" sz="1600" dirty="0">
                <a:solidFill>
                  <a:schemeClr val="tx1"/>
                </a:solidFill>
              </a:rPr>
              <a:t> označen kao </a:t>
            </a:r>
            <a:r>
              <a:rPr lang="en-US" sz="1600" dirty="0">
                <a:solidFill>
                  <a:schemeClr val="tx1"/>
                </a:solidFill>
              </a:rPr>
              <a:t>„</a:t>
            </a:r>
            <a:r>
              <a:rPr lang="en-US" sz="1600" dirty="0" err="1">
                <a:solidFill>
                  <a:schemeClr val="tx1"/>
                </a:solidFill>
              </a:rPr>
              <a:t>magičan</a:t>
            </a:r>
            <a:r>
              <a:rPr lang="en-US" sz="1600" dirty="0">
                <a:solidFill>
                  <a:schemeClr val="tx1"/>
                </a:solidFill>
              </a:rPr>
              <a:t>“</a:t>
            </a:r>
            <a:r>
              <a:rPr lang="bs-Latn-BA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pogodan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za  </a:t>
            </a:r>
            <a:r>
              <a:rPr lang="en-US" sz="1600" dirty="0" err="1" smtClean="0">
                <a:solidFill>
                  <a:schemeClr val="tx1"/>
                </a:solidFill>
              </a:rPr>
              <a:t>favorizovanje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sudske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arbitr</a:t>
            </a:r>
            <a:r>
              <a:rPr lang="bs-Latn-BA" sz="1600" dirty="0" smtClean="0">
                <a:solidFill>
                  <a:schemeClr val="tx1"/>
                </a:solidFill>
              </a:rPr>
              <a:t>a</a:t>
            </a:r>
            <a:r>
              <a:rPr lang="en-US" sz="1600" dirty="0" err="1" smtClean="0">
                <a:solidFill>
                  <a:schemeClr val="tx1"/>
                </a:solidFill>
              </a:rPr>
              <a:t>rnosti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„</a:t>
            </a:r>
            <a:r>
              <a:rPr lang="en-US" sz="1600" dirty="0" err="1">
                <a:solidFill>
                  <a:schemeClr val="tx1"/>
                </a:solidFill>
              </a:rPr>
              <a:t>ključ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otvara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neodređen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prostor</a:t>
            </a:r>
            <a:r>
              <a:rPr lang="en-US" sz="1600" dirty="0" smtClean="0">
                <a:solidFill>
                  <a:schemeClr val="tx1"/>
                </a:solidFill>
              </a:rPr>
              <a:t>“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P</a:t>
            </a:r>
            <a:r>
              <a:rPr lang="en-US" sz="1600" dirty="0" err="1">
                <a:solidFill>
                  <a:schemeClr val="tx1"/>
                </a:solidFill>
              </a:rPr>
              <a:t>raks</a:t>
            </a:r>
            <a:r>
              <a:rPr lang="bs-Latn-BA" sz="1600" dirty="0">
                <a:solidFill>
                  <a:schemeClr val="tx1"/>
                </a:solidFill>
              </a:rPr>
              <a:t>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Kasacionog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- </a:t>
            </a:r>
            <a:r>
              <a:rPr lang="en-US" sz="1600" dirty="0" err="1">
                <a:solidFill>
                  <a:schemeClr val="tx1"/>
                </a:solidFill>
              </a:rPr>
              <a:t>francuske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sudije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konceptu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najbolji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interes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našle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„</a:t>
            </a:r>
            <a:r>
              <a:rPr lang="en-US" sz="1600" dirty="0" err="1">
                <a:solidFill>
                  <a:schemeClr val="tx1"/>
                </a:solidFill>
              </a:rPr>
              <a:t>magični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napitak</a:t>
            </a:r>
            <a:r>
              <a:rPr lang="en-US" sz="1600" dirty="0">
                <a:solidFill>
                  <a:schemeClr val="tx1"/>
                </a:solidFill>
              </a:rPr>
              <a:t>“ i da </a:t>
            </a:r>
            <a:r>
              <a:rPr lang="en-US" sz="1600" dirty="0" err="1" smtClean="0">
                <a:solidFill>
                  <a:schemeClr val="tx1"/>
                </a:solidFill>
              </a:rPr>
              <a:t>ga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subjektivan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koncept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omogućava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mogu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iskoristiti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uvijek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opravdanje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svake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prakse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400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872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09600" y="620713"/>
            <a:ext cx="6348413" cy="5421312"/>
          </a:xfrm>
        </p:spPr>
        <p:txBody>
          <a:bodyPr>
            <a:normAutofit/>
          </a:bodyPr>
          <a:lstStyle/>
          <a:p>
            <a:r>
              <a:rPr lang="bs-Latn-BA" sz="1600" dirty="0"/>
              <a:t>Definicija NID-a:</a:t>
            </a:r>
          </a:p>
          <a:p>
            <a:pPr marL="0" indent="0" algn="just">
              <a:buNone/>
            </a:pPr>
            <a:r>
              <a:rPr lang="bs-Latn-BA" sz="1600" dirty="0"/>
              <a:t>      </a:t>
            </a:r>
            <a:r>
              <a:rPr lang="en-US" sz="1600" dirty="0" err="1" smtClean="0"/>
              <a:t>Psihosocijalne</a:t>
            </a:r>
            <a:r>
              <a:rPr lang="en-US" sz="1600" dirty="0" smtClean="0"/>
              <a:t> </a:t>
            </a:r>
            <a:r>
              <a:rPr lang="en-US" sz="1600" dirty="0" err="1"/>
              <a:t>potrebe</a:t>
            </a:r>
            <a:r>
              <a:rPr lang="en-US" sz="1600" dirty="0"/>
              <a:t> i </a:t>
            </a:r>
            <a:r>
              <a:rPr lang="en-US" sz="1600" dirty="0" err="1"/>
              <a:t>prava</a:t>
            </a:r>
            <a:r>
              <a:rPr lang="en-US" sz="1600" dirty="0"/>
              <a:t> </a:t>
            </a:r>
            <a:r>
              <a:rPr lang="en-US" sz="1600" dirty="0" err="1"/>
              <a:t>djeteta</a:t>
            </a:r>
            <a:r>
              <a:rPr lang="en-US" sz="1600" dirty="0"/>
              <a:t> </a:t>
            </a:r>
            <a:r>
              <a:rPr lang="en-US" sz="1600" dirty="0" err="1"/>
              <a:t>dvije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komponente</a:t>
            </a:r>
            <a:r>
              <a:rPr lang="en-US" sz="1600" dirty="0"/>
              <a:t> </a:t>
            </a:r>
            <a:r>
              <a:rPr lang="bs-Latn-BA" sz="1600" dirty="0" smtClean="0"/>
              <a:t>            </a:t>
            </a:r>
            <a:r>
              <a:rPr lang="en-US" sz="1600" dirty="0" err="1" smtClean="0"/>
              <a:t>najboljeg</a:t>
            </a:r>
            <a:r>
              <a:rPr lang="en-US" sz="1600" dirty="0" smtClean="0"/>
              <a:t> </a:t>
            </a:r>
            <a:r>
              <a:rPr lang="en-US" sz="1600" dirty="0" err="1" smtClean="0"/>
              <a:t>interesa</a:t>
            </a:r>
            <a:r>
              <a:rPr lang="en-US" sz="1600" dirty="0" smtClean="0"/>
              <a:t> </a:t>
            </a:r>
            <a:r>
              <a:rPr lang="en-US" sz="1600" dirty="0" err="1"/>
              <a:t>djeteta</a:t>
            </a:r>
            <a:r>
              <a:rPr lang="en-US" sz="1600" dirty="0"/>
              <a:t>. S </a:t>
            </a:r>
            <a:r>
              <a:rPr lang="en-US" sz="1600" dirty="0" err="1"/>
              <a:t>jedne</a:t>
            </a:r>
            <a:r>
              <a:rPr lang="en-US" sz="1600" dirty="0"/>
              <a:t> </a:t>
            </a:r>
            <a:r>
              <a:rPr lang="en-US" sz="1600" dirty="0" err="1"/>
              <a:t>strane</a:t>
            </a:r>
            <a:r>
              <a:rPr lang="en-US" sz="1600" dirty="0"/>
              <a:t> </a:t>
            </a:r>
            <a:r>
              <a:rPr lang="en-US" sz="1600" dirty="0" err="1"/>
              <a:t>nalaze</a:t>
            </a:r>
            <a:r>
              <a:rPr lang="en-US" sz="1600" dirty="0"/>
              <a:t> se </a:t>
            </a:r>
            <a:r>
              <a:rPr lang="en-US" sz="1600" dirty="0" err="1"/>
              <a:t>potrebe</a:t>
            </a:r>
            <a:r>
              <a:rPr lang="en-US" sz="1600" dirty="0"/>
              <a:t> </a:t>
            </a:r>
            <a:r>
              <a:rPr lang="en-US" sz="1600" dirty="0" err="1"/>
              <a:t>kao</a:t>
            </a:r>
            <a:r>
              <a:rPr lang="en-US" sz="1600" dirty="0"/>
              <a:t> </a:t>
            </a:r>
            <a:r>
              <a:rPr lang="en-US" sz="1600" dirty="0" err="1"/>
              <a:t>prirodan</a:t>
            </a:r>
            <a:r>
              <a:rPr lang="en-US" sz="1600" dirty="0"/>
              <a:t> </a:t>
            </a:r>
            <a:r>
              <a:rPr lang="en-US" sz="1600" dirty="0" err="1" smtClean="0"/>
              <a:t>biopsihosocijalni</a:t>
            </a:r>
            <a:r>
              <a:rPr lang="en-US" sz="1600" dirty="0" smtClean="0"/>
              <a:t> </a:t>
            </a:r>
            <a:r>
              <a:rPr lang="en-US" sz="1600" dirty="0" err="1"/>
              <a:t>fenomen</a:t>
            </a:r>
            <a:r>
              <a:rPr lang="en-US" sz="1600" dirty="0"/>
              <a:t>, a s </a:t>
            </a:r>
            <a:r>
              <a:rPr lang="en-US" sz="1600" dirty="0" err="1"/>
              <a:t>druge</a:t>
            </a:r>
            <a:r>
              <a:rPr lang="en-US" sz="1600" dirty="0"/>
              <a:t> </a:t>
            </a:r>
            <a:r>
              <a:rPr lang="en-US" sz="1600" dirty="0" err="1"/>
              <a:t>prava</a:t>
            </a:r>
            <a:r>
              <a:rPr lang="en-US" sz="1600" dirty="0"/>
              <a:t> </a:t>
            </a:r>
            <a:r>
              <a:rPr lang="en-US" sz="1600" dirty="0" err="1"/>
              <a:t>kao</a:t>
            </a:r>
            <a:r>
              <a:rPr lang="en-US" sz="1600" dirty="0"/>
              <a:t> </a:t>
            </a:r>
            <a:r>
              <a:rPr lang="en-US" sz="1600" dirty="0" err="1"/>
              <a:t>društveni</a:t>
            </a:r>
            <a:r>
              <a:rPr lang="en-US" sz="1600" dirty="0"/>
              <a:t> </a:t>
            </a:r>
            <a:r>
              <a:rPr lang="en-US" sz="1600" dirty="0" err="1"/>
              <a:t>fenomen</a:t>
            </a:r>
            <a:r>
              <a:rPr lang="en-US" sz="1600" dirty="0"/>
              <a:t>. </a:t>
            </a:r>
            <a:r>
              <a:rPr lang="en-US" sz="1600" dirty="0" err="1" smtClean="0"/>
              <a:t>Drugim</a:t>
            </a:r>
            <a:r>
              <a:rPr lang="en-US" sz="1600" dirty="0" smtClean="0"/>
              <a:t> </a:t>
            </a:r>
            <a:r>
              <a:rPr lang="en-US" sz="1600" dirty="0" err="1"/>
              <a:t>riječima</a:t>
            </a:r>
            <a:r>
              <a:rPr lang="en-US" sz="1600" dirty="0"/>
              <a:t>, </a:t>
            </a:r>
            <a:r>
              <a:rPr lang="en-US" sz="1600" dirty="0" err="1"/>
              <a:t>prepoznajući</a:t>
            </a:r>
            <a:r>
              <a:rPr lang="en-US" sz="1600" dirty="0"/>
              <a:t> </a:t>
            </a:r>
            <a:r>
              <a:rPr lang="en-US" sz="1600" dirty="0" err="1"/>
              <a:t>dječje</a:t>
            </a:r>
            <a:r>
              <a:rPr lang="en-US" sz="1600" dirty="0"/>
              <a:t> </a:t>
            </a:r>
            <a:r>
              <a:rPr lang="en-US" sz="1600" dirty="0" err="1"/>
              <a:t>potrebe</a:t>
            </a:r>
            <a:r>
              <a:rPr lang="en-US" sz="1600" dirty="0"/>
              <a:t> i </a:t>
            </a:r>
            <a:r>
              <a:rPr lang="en-US" sz="1600" dirty="0" err="1"/>
              <a:t>skrbeći</a:t>
            </a:r>
            <a:r>
              <a:rPr lang="en-US" sz="1600" dirty="0"/>
              <a:t> o </a:t>
            </a:r>
            <a:r>
              <a:rPr lang="en-US" sz="1600" dirty="0" err="1"/>
              <a:t>njima</a:t>
            </a:r>
            <a:r>
              <a:rPr lang="en-US" sz="1600" dirty="0"/>
              <a:t>, </a:t>
            </a:r>
            <a:r>
              <a:rPr lang="en-US" sz="1600" dirty="0" err="1" smtClean="0"/>
              <a:t>poštujemo</a:t>
            </a:r>
            <a:r>
              <a:rPr lang="en-US" sz="1600" dirty="0" smtClean="0"/>
              <a:t> </a:t>
            </a:r>
            <a:r>
              <a:rPr lang="en-US" sz="1600" dirty="0" err="1"/>
              <a:t>prava</a:t>
            </a:r>
            <a:r>
              <a:rPr lang="en-US" sz="1600" dirty="0"/>
              <a:t> </a:t>
            </a:r>
            <a:r>
              <a:rPr lang="en-US" sz="1600" dirty="0" err="1"/>
              <a:t>djeteta</a:t>
            </a:r>
            <a:r>
              <a:rPr lang="en-US" sz="1600" dirty="0"/>
              <a:t> i </a:t>
            </a:r>
            <a:r>
              <a:rPr lang="en-US" sz="1600" dirty="0" err="1"/>
              <a:t>osiguravamo</a:t>
            </a:r>
            <a:r>
              <a:rPr lang="en-US" sz="1600" dirty="0"/>
              <a:t> </a:t>
            </a:r>
            <a:r>
              <a:rPr lang="en-US" sz="1600" dirty="0" err="1"/>
              <a:t>realizaciju</a:t>
            </a:r>
            <a:r>
              <a:rPr lang="en-US" sz="1600" dirty="0"/>
              <a:t> </a:t>
            </a:r>
            <a:r>
              <a:rPr lang="en-US" sz="1600" dirty="0" err="1"/>
              <a:t>načela</a:t>
            </a:r>
            <a:r>
              <a:rPr lang="en-US" sz="1600" dirty="0"/>
              <a:t> </a:t>
            </a:r>
            <a:r>
              <a:rPr lang="en-US" sz="1600" dirty="0" err="1" smtClean="0"/>
              <a:t>najboljeg</a:t>
            </a:r>
            <a:r>
              <a:rPr lang="bs-Latn-BA" sz="1600" dirty="0" smtClean="0"/>
              <a:t> </a:t>
            </a:r>
            <a:r>
              <a:rPr lang="en-US" sz="1600" dirty="0" err="1" smtClean="0"/>
              <a:t>interesa</a:t>
            </a:r>
            <a:r>
              <a:rPr lang="en-US" sz="1600" dirty="0" smtClean="0"/>
              <a:t> </a:t>
            </a:r>
            <a:r>
              <a:rPr lang="en-US" sz="1600" dirty="0" err="1"/>
              <a:t>djeteta</a:t>
            </a:r>
            <a:r>
              <a:rPr lang="en-US" sz="1600" dirty="0"/>
              <a:t>. </a:t>
            </a:r>
            <a:r>
              <a:rPr lang="en-US" sz="1600" dirty="0" err="1"/>
              <a:t>Tako</a:t>
            </a:r>
            <a:r>
              <a:rPr lang="en-US" sz="1600" dirty="0"/>
              <a:t> se </a:t>
            </a:r>
            <a:r>
              <a:rPr lang="en-US" sz="1600" dirty="0" err="1"/>
              <a:t>najbolji</a:t>
            </a:r>
            <a:r>
              <a:rPr lang="en-US" sz="1600" dirty="0"/>
              <a:t> </a:t>
            </a:r>
            <a:r>
              <a:rPr lang="en-US" sz="1600" dirty="0" err="1"/>
              <a:t>interes</a:t>
            </a:r>
            <a:r>
              <a:rPr lang="en-US" sz="1600" dirty="0"/>
              <a:t> </a:t>
            </a:r>
            <a:r>
              <a:rPr lang="en-US" sz="1600" dirty="0" err="1"/>
              <a:t>djeteta</a:t>
            </a:r>
            <a:r>
              <a:rPr lang="en-US" sz="1600" dirty="0"/>
              <a:t> </a:t>
            </a:r>
            <a:r>
              <a:rPr lang="en-US" sz="1600" dirty="0" err="1"/>
              <a:t>temelji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 smtClean="0"/>
              <a:t>kombinaciji</a:t>
            </a:r>
            <a:r>
              <a:rPr lang="bs-Latn-BA" sz="1600" dirty="0" smtClean="0"/>
              <a:t> </a:t>
            </a:r>
            <a:r>
              <a:rPr lang="en-US" sz="1600" dirty="0" err="1" smtClean="0"/>
              <a:t>zakonskih</a:t>
            </a:r>
            <a:r>
              <a:rPr lang="en-US" sz="1600" dirty="0" smtClean="0"/>
              <a:t> </a:t>
            </a:r>
            <a:r>
              <a:rPr lang="en-US" sz="1600" dirty="0"/>
              <a:t>i </a:t>
            </a:r>
            <a:r>
              <a:rPr lang="en-US" sz="1600" dirty="0" err="1"/>
              <a:t>psihosocijalnih</a:t>
            </a:r>
            <a:r>
              <a:rPr lang="en-US" sz="1600" dirty="0"/>
              <a:t> </a:t>
            </a:r>
            <a:r>
              <a:rPr lang="en-US" sz="1600" dirty="0" err="1"/>
              <a:t>standarda</a:t>
            </a:r>
            <a:r>
              <a:rPr lang="en-US" sz="1600" dirty="0"/>
              <a:t> (Miler, 2002.)“  (</a:t>
            </a:r>
            <a:r>
              <a:rPr lang="en-US" sz="1600" dirty="0" err="1"/>
              <a:t>Flego</a:t>
            </a:r>
            <a:r>
              <a:rPr lang="en-US" sz="1600" dirty="0"/>
              <a:t> M., 2009. </a:t>
            </a:r>
            <a:r>
              <a:rPr lang="en-US" sz="1600" dirty="0" smtClean="0"/>
              <a:t>str.41</a:t>
            </a:r>
            <a:r>
              <a:rPr lang="en-US" sz="1600" dirty="0"/>
              <a:t>)</a:t>
            </a:r>
            <a:r>
              <a:rPr lang="bs-Latn-BA" sz="1600" dirty="0" smtClean="0"/>
              <a:t>.</a:t>
            </a:r>
          </a:p>
          <a:p>
            <a:pPr marL="0" indent="0" algn="just">
              <a:buNone/>
            </a:pPr>
            <a:endParaRPr lang="bs-Latn-BA" sz="1600" dirty="0"/>
          </a:p>
          <a:p>
            <a:pPr algn="just">
              <a:buFont typeface="Wingdings" pitchFamily="2" charset="2"/>
              <a:buChar char="Ø"/>
            </a:pPr>
            <a:r>
              <a:rPr lang="bs-Latn-BA" sz="1600" dirty="0" smtClean="0"/>
              <a:t>NID</a:t>
            </a:r>
            <a:r>
              <a:rPr lang="bs-Latn-BA" sz="1600" dirty="0"/>
              <a:t>: z</a:t>
            </a:r>
            <a:r>
              <a:rPr lang="hr-HR" sz="1600" dirty="0"/>
              <a:t>ajednička odgovornost roditelja u podizanju i razvoju djeteta </a:t>
            </a:r>
            <a:r>
              <a:rPr lang="hr-HR" sz="1600" dirty="0" smtClean="0"/>
              <a:t>(čl</a:t>
            </a:r>
            <a:r>
              <a:rPr lang="hr-HR" sz="1600" dirty="0"/>
              <a:t>. </a:t>
            </a:r>
            <a:r>
              <a:rPr lang="hr-HR" sz="1600" dirty="0" smtClean="0"/>
              <a:t>18</a:t>
            </a:r>
            <a:r>
              <a:rPr lang="hr-HR" sz="1600" dirty="0"/>
              <a:t>.), zaštita djeteta od zlostavljanja </a:t>
            </a:r>
            <a:r>
              <a:rPr lang="hr-HR" sz="1600" dirty="0" smtClean="0"/>
              <a:t>(čl</a:t>
            </a:r>
            <a:r>
              <a:rPr lang="hr-HR" sz="1600" dirty="0"/>
              <a:t>. 19.), zaštita djeteta </a:t>
            </a:r>
            <a:r>
              <a:rPr lang="hr-HR" sz="1600" dirty="0" smtClean="0"/>
              <a:t>bez roditeljskog </a:t>
            </a:r>
            <a:r>
              <a:rPr lang="hr-HR" sz="1600" dirty="0"/>
              <a:t>staranja </a:t>
            </a:r>
            <a:r>
              <a:rPr lang="hr-HR" sz="1600" dirty="0" smtClean="0"/>
              <a:t>(čl</a:t>
            </a:r>
            <a:r>
              <a:rPr lang="hr-HR" sz="1600" dirty="0"/>
              <a:t>. 20. i 21.), te prava djeteta u sukobu sa </a:t>
            </a:r>
            <a:r>
              <a:rPr lang="hr-HR" sz="1600" dirty="0" smtClean="0"/>
              <a:t>zakonom (čl.37</a:t>
            </a:r>
            <a:r>
              <a:rPr lang="hr-HR" sz="1600" dirty="0"/>
              <a:t>. i 40). </a:t>
            </a:r>
            <a:endParaRPr lang="bs-Latn-BA" sz="1600" dirty="0"/>
          </a:p>
          <a:p>
            <a:pPr algn="just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770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s-Latn-BA" sz="3200" dirty="0">
                <a:effectLst/>
              </a:rPr>
              <a:t>Elementi za utvrđivanje NID-a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7274770" cy="4484571"/>
          </a:xfrm>
        </p:spPr>
        <p:txBody>
          <a:bodyPr>
            <a:normAutofit/>
          </a:bodyPr>
          <a:lstStyle/>
          <a:p>
            <a:r>
              <a:rPr lang="bs-Latn-BA" sz="1600" dirty="0" smtClean="0">
                <a:solidFill>
                  <a:schemeClr val="tx1"/>
                </a:solidFill>
              </a:rPr>
              <a:t>Zajednički- opći elementi: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</a:rPr>
              <a:t>išljenje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i</a:t>
            </a:r>
            <a:r>
              <a:rPr lang="en-US" sz="1600" dirty="0" err="1" smtClean="0">
                <a:solidFill>
                  <a:schemeClr val="tx1"/>
                </a:solidFill>
              </a:rPr>
              <a:t>dentitet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  <a:endParaRPr lang="en-US" sz="1600" dirty="0">
              <a:solidFill>
                <a:schemeClr val="tx1"/>
              </a:solidFill>
            </a:endParaRP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o</a:t>
            </a:r>
            <a:r>
              <a:rPr lang="en-US" sz="1600" dirty="0" err="1" smtClean="0">
                <a:solidFill>
                  <a:schemeClr val="tx1"/>
                </a:solidFill>
              </a:rPr>
              <a:t>čuvanje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porodične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sredine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održavanje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odnosa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 </a:t>
            </a:r>
            <a:r>
              <a:rPr lang="en-US" sz="1600" dirty="0" err="1" smtClean="0">
                <a:solidFill>
                  <a:schemeClr val="tx1"/>
                </a:solidFill>
              </a:rPr>
              <a:t>roditeljima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  </a:t>
            </a:r>
            <a:r>
              <a:rPr lang="en-US" sz="1600" dirty="0" smtClean="0">
                <a:solidFill>
                  <a:schemeClr val="tx1"/>
                </a:solidFill>
              </a:rPr>
              <a:t>i </a:t>
            </a:r>
            <a:r>
              <a:rPr lang="en-US" sz="1600" dirty="0" err="1" smtClean="0">
                <a:solidFill>
                  <a:schemeClr val="tx1"/>
                </a:solidFill>
              </a:rPr>
              <a:t>članovima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porodice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  </a:t>
            </a:r>
            <a:r>
              <a:rPr lang="bs-Latn-BA" sz="1600" dirty="0">
                <a:solidFill>
                  <a:schemeClr val="tx1"/>
                </a:solidFill>
              </a:rPr>
              <a:t>s</a:t>
            </a:r>
            <a:r>
              <a:rPr lang="en-US" sz="1600" dirty="0" err="1" smtClean="0">
                <a:solidFill>
                  <a:schemeClr val="tx1"/>
                </a:solidFill>
              </a:rPr>
              <a:t>taranje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zaštita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sigurnost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s</a:t>
            </a:r>
            <a:r>
              <a:rPr lang="en-US" sz="1600" dirty="0" err="1" smtClean="0">
                <a:solidFill>
                  <a:schemeClr val="tx1"/>
                </a:solidFill>
              </a:rPr>
              <a:t>tanje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ranjivosti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dijete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teškoćama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razvoju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pripadnik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nacionalne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manjine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žrtva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nasilja</a:t>
            </a:r>
            <a:r>
              <a:rPr lang="en-US" sz="1600" dirty="0">
                <a:solidFill>
                  <a:schemeClr val="tx1"/>
                </a:solidFill>
              </a:rPr>
              <a:t>, migrant, </a:t>
            </a:r>
            <a:r>
              <a:rPr lang="en-US" sz="1600" dirty="0" err="1">
                <a:solidFill>
                  <a:schemeClr val="tx1"/>
                </a:solidFill>
              </a:rPr>
              <a:t>izbjeglica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itd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r>
              <a:rPr lang="bs-Latn-BA" sz="1600" dirty="0">
                <a:solidFill>
                  <a:schemeClr val="tx1"/>
                </a:solidFill>
              </a:rPr>
              <a:t>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p</a:t>
            </a:r>
            <a:r>
              <a:rPr lang="en-US" sz="1600" dirty="0" err="1" smtClean="0">
                <a:solidFill>
                  <a:schemeClr val="tx1"/>
                </a:solidFill>
              </a:rPr>
              <a:t>ravo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zdravlje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njegovo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zdravstveno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stanje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p</a:t>
            </a:r>
            <a:r>
              <a:rPr lang="en-US" sz="1600" dirty="0" err="1" smtClean="0">
                <a:solidFill>
                  <a:schemeClr val="tx1"/>
                </a:solidFill>
              </a:rPr>
              <a:t>ravo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obrazovanje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39964"/>
          </a:xfrm>
        </p:spPr>
        <p:txBody>
          <a:bodyPr>
            <a:normAutofit fontScale="97500"/>
          </a:bodyPr>
          <a:lstStyle/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onošenje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usklađivanje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javnih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politika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zakona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 </a:t>
            </a:r>
            <a:r>
              <a:rPr lang="en-US" sz="1600" dirty="0" err="1" smtClean="0">
                <a:solidFill>
                  <a:schemeClr val="tx1"/>
                </a:solidFill>
              </a:rPr>
              <a:t>podzakonskih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akata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  <a:endParaRPr lang="en-US" sz="1600" dirty="0">
              <a:solidFill>
                <a:schemeClr val="tx1"/>
              </a:solidFill>
            </a:endParaRP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p</a:t>
            </a:r>
            <a:r>
              <a:rPr lang="en-US" sz="1600" dirty="0" err="1" smtClean="0">
                <a:solidFill>
                  <a:schemeClr val="tx1"/>
                </a:solidFill>
              </a:rPr>
              <a:t>rofesionalni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standardi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postupanja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</a:rPr>
              <a:t>adzor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primjeni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propisa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i</a:t>
            </a:r>
            <a:r>
              <a:rPr lang="en-US" sz="1600" dirty="0" err="1" smtClean="0">
                <a:solidFill>
                  <a:schemeClr val="tx1"/>
                </a:solidFill>
              </a:rPr>
              <a:t>straživanja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 </a:t>
            </a:r>
            <a:r>
              <a:rPr lang="en-US" sz="1600" dirty="0" err="1">
                <a:solidFill>
                  <a:schemeClr val="tx1"/>
                </a:solidFill>
              </a:rPr>
              <a:t>djecom</a:t>
            </a:r>
            <a:r>
              <a:rPr lang="en-US" sz="1600" dirty="0">
                <a:solidFill>
                  <a:schemeClr val="tx1"/>
                </a:solidFill>
              </a:rPr>
              <a:t> i o </a:t>
            </a:r>
            <a:r>
              <a:rPr lang="en-US" sz="1600" dirty="0" err="1" smtClean="0">
                <a:solidFill>
                  <a:schemeClr val="tx1"/>
                </a:solidFill>
              </a:rPr>
              <a:t>djeci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</a:p>
          <a:p>
            <a:pPr marL="42291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bs-Latn-BA" sz="1600" dirty="0">
                <a:solidFill>
                  <a:schemeClr val="tx1"/>
                </a:solidFill>
              </a:rPr>
              <a:t>o</a:t>
            </a:r>
            <a:r>
              <a:rPr lang="en-US" sz="1600" dirty="0" err="1" smtClean="0">
                <a:solidFill>
                  <a:schemeClr val="tx1"/>
                </a:solidFill>
              </a:rPr>
              <a:t>buke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9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632848" cy="1296144"/>
          </a:xfrm>
        </p:spPr>
        <p:txBody>
          <a:bodyPr>
            <a:normAutofit fontScale="90000"/>
          </a:bodyPr>
          <a:lstStyle/>
          <a:p>
            <a:pPr lvl="0" algn="ctr"/>
            <a:r>
              <a:rPr lang="bs-Latn-BA" dirty="0" smtClean="0">
                <a:effectLst/>
              </a:rPr>
              <a:t>Najbolji interes djeteta</a:t>
            </a:r>
            <a:br>
              <a:rPr lang="bs-Latn-BA" dirty="0" smtClean="0">
                <a:effectLst/>
              </a:rPr>
            </a:br>
            <a:r>
              <a:rPr lang="bs-Latn-BA" dirty="0" smtClean="0">
                <a:effectLst/>
              </a:rPr>
              <a:t> </a:t>
            </a:r>
            <a:r>
              <a:rPr lang="bs-Latn-BA" dirty="0">
                <a:effectLst/>
              </a:rPr>
              <a:t>kroz pojedine odnose roditelja i djece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7706817" cy="4738960"/>
          </a:xfrm>
        </p:spPr>
        <p:txBody>
          <a:bodyPr>
            <a:noAutofit/>
          </a:bodyPr>
          <a:lstStyle/>
          <a:p>
            <a:pPr algn="ctr"/>
            <a:r>
              <a:rPr lang="bs-Latn-BA" sz="1600" dirty="0" smtClean="0">
                <a:solidFill>
                  <a:schemeClr val="tx1"/>
                </a:solidFill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</a:rPr>
              <a:t>ajbolji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slučaju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zajedničkog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života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roditelja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050" dirty="0">
              <a:solidFill>
                <a:schemeClr val="tx1"/>
              </a:solidFill>
            </a:endParaRPr>
          </a:p>
          <a:p>
            <a:pPr marL="422910" indent="-285750" algn="just"/>
            <a:r>
              <a:rPr lang="bs-Latn-BA" sz="1600" dirty="0" smtClean="0">
                <a:solidFill>
                  <a:schemeClr val="tx1"/>
                </a:solidFill>
              </a:rPr>
              <a:t>p</a:t>
            </a:r>
            <a:r>
              <a:rPr lang="en-US" sz="1600" dirty="0" err="1" smtClean="0">
                <a:solidFill>
                  <a:schemeClr val="tx1"/>
                </a:solidFill>
              </a:rPr>
              <a:t>ravo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da </a:t>
            </a:r>
            <a:r>
              <a:rPr lang="en-US" sz="1600" dirty="0" err="1">
                <a:solidFill>
                  <a:schemeClr val="tx1"/>
                </a:solidFill>
              </a:rPr>
              <a:t>živi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 smtClean="0">
                <a:solidFill>
                  <a:schemeClr val="tx1"/>
                </a:solidFill>
              </a:rPr>
              <a:t>roditeljima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000" dirty="0" smtClean="0">
              <a:solidFill>
                <a:schemeClr val="tx1"/>
              </a:solidFill>
            </a:endParaRPr>
          </a:p>
          <a:p>
            <a:pPr marL="422910" indent="-285750" algn="just"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</a:rPr>
              <a:t>sadržano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odredbi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člana</a:t>
            </a:r>
            <a:r>
              <a:rPr lang="en-US" sz="1600" dirty="0">
                <a:solidFill>
                  <a:schemeClr val="tx1"/>
                </a:solidFill>
              </a:rPr>
              <a:t> 9. </a:t>
            </a:r>
            <a:r>
              <a:rPr lang="en-US" sz="1600" dirty="0" err="1">
                <a:solidFill>
                  <a:schemeClr val="tx1"/>
                </a:solidFill>
              </a:rPr>
              <a:t>stava</a:t>
            </a:r>
            <a:r>
              <a:rPr lang="en-US" sz="1600" dirty="0">
                <a:solidFill>
                  <a:schemeClr val="tx1"/>
                </a:solidFill>
              </a:rPr>
              <a:t> 1. </a:t>
            </a:r>
            <a:r>
              <a:rPr lang="en-US" sz="1600" dirty="0" err="1" smtClean="0">
                <a:solidFill>
                  <a:schemeClr val="tx1"/>
                </a:solidFill>
              </a:rPr>
              <a:t>Konvencije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000" dirty="0" smtClean="0">
              <a:solidFill>
                <a:schemeClr val="tx1"/>
              </a:solidFill>
            </a:endParaRPr>
          </a:p>
          <a:p>
            <a:pPr marL="422910" indent="-285750" algn="just">
              <a:buFontTx/>
              <a:buChar char="-"/>
            </a:pPr>
            <a:r>
              <a:rPr lang="en-US" sz="1600" dirty="0" err="1" smtClean="0">
                <a:solidFill>
                  <a:schemeClr val="tx1"/>
                </a:solidFill>
              </a:rPr>
              <a:t>izričito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normirano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članom</a:t>
            </a:r>
            <a:r>
              <a:rPr lang="en-US" sz="1600" dirty="0">
                <a:solidFill>
                  <a:schemeClr val="tx1"/>
                </a:solidFill>
              </a:rPr>
              <a:t> 124.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2. </a:t>
            </a:r>
            <a:r>
              <a:rPr lang="en-US" sz="1600" dirty="0" err="1" smtClean="0">
                <a:solidFill>
                  <a:schemeClr val="tx1"/>
                </a:solidFill>
              </a:rPr>
              <a:t>Porodičnog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zakona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Federacije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BiH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članom</a:t>
            </a:r>
            <a:r>
              <a:rPr lang="en-US" sz="1600" dirty="0" smtClean="0">
                <a:solidFill>
                  <a:schemeClr val="tx1"/>
                </a:solidFill>
              </a:rPr>
              <a:t> 81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2. </a:t>
            </a:r>
            <a:r>
              <a:rPr lang="en-US" sz="1600" dirty="0" err="1" smtClean="0">
                <a:solidFill>
                  <a:schemeClr val="tx1"/>
                </a:solidFill>
              </a:rPr>
              <a:t>Porodičnog</a:t>
            </a:r>
            <a:r>
              <a:rPr lang="bs-Latn-BA" sz="1600" dirty="0" smtClean="0">
                <a:solidFill>
                  <a:schemeClr val="tx1"/>
                </a:solidFill>
              </a:rPr>
              <a:t> z</a:t>
            </a:r>
            <a:r>
              <a:rPr lang="en-US" sz="1600" dirty="0" err="1" smtClean="0">
                <a:solidFill>
                  <a:schemeClr val="tx1"/>
                </a:solidFill>
              </a:rPr>
              <a:t>akona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Republike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Srpske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članu</a:t>
            </a:r>
            <a:r>
              <a:rPr lang="en-US" sz="1600" dirty="0">
                <a:solidFill>
                  <a:schemeClr val="tx1"/>
                </a:solidFill>
              </a:rPr>
              <a:t> 107.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2. </a:t>
            </a:r>
            <a:r>
              <a:rPr lang="en-US" sz="1600" dirty="0" err="1" smtClean="0">
                <a:solidFill>
                  <a:schemeClr val="tx1"/>
                </a:solidFill>
              </a:rPr>
              <a:t>Porodičnog</a:t>
            </a:r>
            <a:r>
              <a:rPr lang="bs-Latn-BA" sz="1600" dirty="0" smtClean="0">
                <a:solidFill>
                  <a:schemeClr val="tx1"/>
                </a:solidFill>
              </a:rPr>
              <a:t> z</a:t>
            </a:r>
            <a:r>
              <a:rPr lang="en-US" sz="1600" dirty="0" err="1" smtClean="0">
                <a:solidFill>
                  <a:schemeClr val="tx1"/>
                </a:solidFill>
              </a:rPr>
              <a:t>akona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Brčko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Distrikt</a:t>
            </a:r>
            <a:r>
              <a:rPr lang="bs-Latn-BA" sz="1600" dirty="0" smtClean="0">
                <a:solidFill>
                  <a:schemeClr val="tx1"/>
                </a:solidFill>
              </a:rPr>
              <a:t>a</a:t>
            </a:r>
          </a:p>
          <a:p>
            <a:pPr marL="308610" indent="-171450" algn="just">
              <a:buFontTx/>
              <a:buChar char="-"/>
            </a:pPr>
            <a:endParaRPr lang="bs-Latn-BA" sz="1000" dirty="0">
              <a:solidFill>
                <a:schemeClr val="tx1"/>
              </a:solidFill>
            </a:endParaRPr>
          </a:p>
          <a:p>
            <a:pPr marL="422910" indent="-285750" algn="just">
              <a:buFontTx/>
              <a:buChar char="-"/>
            </a:pPr>
            <a:r>
              <a:rPr lang="bs-Latn-BA" sz="1600" dirty="0" smtClean="0">
                <a:solidFill>
                  <a:schemeClr val="tx1"/>
                </a:solidFill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</a:rPr>
              <a:t>ačelo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zajedničke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odgovornosti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roditelja</a:t>
            </a:r>
            <a:r>
              <a:rPr lang="bs-Latn-BA" sz="1600" dirty="0" smtClean="0">
                <a:solidFill>
                  <a:schemeClr val="tx1"/>
                </a:solidFill>
              </a:rPr>
              <a:t> - </a:t>
            </a:r>
            <a:r>
              <a:rPr lang="en-US" sz="1600" dirty="0" err="1" smtClean="0">
                <a:solidFill>
                  <a:schemeClr val="tx1"/>
                </a:solidFill>
              </a:rPr>
              <a:t>član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18. </a:t>
            </a:r>
            <a:r>
              <a:rPr lang="en-US" sz="1600" dirty="0" err="1" smtClean="0">
                <a:solidFill>
                  <a:schemeClr val="tx1"/>
                </a:solidFill>
              </a:rPr>
              <a:t>Konvencije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bs-Latn-BA" sz="1400" dirty="0" smtClean="0"/>
              <a:t>   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8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95536" y="260648"/>
            <a:ext cx="7920880" cy="5780715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bs-Latn-BA" sz="2400" dirty="0" smtClean="0">
                <a:solidFill>
                  <a:schemeClr val="accent2"/>
                </a:solidFill>
              </a:rPr>
              <a:t>Rješavanje spora </a:t>
            </a:r>
          </a:p>
          <a:p>
            <a:pPr marL="137160" indent="0" algn="ctr">
              <a:buNone/>
            </a:pPr>
            <a:r>
              <a:rPr lang="bs-Latn-BA" sz="2400" dirty="0" smtClean="0">
                <a:solidFill>
                  <a:schemeClr val="accent2"/>
                </a:solidFill>
              </a:rPr>
              <a:t>o ostvarivanju roditeljskog staranja</a:t>
            </a:r>
          </a:p>
          <a:p>
            <a:pPr marL="137160" indent="0" algn="just">
              <a:buNone/>
            </a:pPr>
            <a:endParaRPr lang="bs-Latn-BA" sz="1600" b="1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U</a:t>
            </a:r>
            <a:r>
              <a:rPr lang="en-US" sz="1600" dirty="0" err="1">
                <a:solidFill>
                  <a:schemeClr val="tx1"/>
                </a:solidFill>
              </a:rPr>
              <a:t>koliko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između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nastane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spor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ostvarivanju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roditeljskog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staranja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odluku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donosi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 u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vanparničnom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postupku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141.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3. PZ </a:t>
            </a:r>
            <a:r>
              <a:rPr lang="en-US" sz="1600" dirty="0" err="1">
                <a:solidFill>
                  <a:schemeClr val="tx1"/>
                </a:solidFill>
              </a:rPr>
              <a:t>FBiH</a:t>
            </a:r>
            <a:r>
              <a:rPr lang="en-US" sz="1600" dirty="0">
                <a:solidFill>
                  <a:schemeClr val="tx1"/>
                </a:solidFill>
              </a:rPr>
              <a:t>), </a:t>
            </a:r>
            <a:r>
              <a:rPr lang="en-US" sz="1600" dirty="0" err="1">
                <a:solidFill>
                  <a:schemeClr val="tx1"/>
                </a:solidFill>
              </a:rPr>
              <a:t>odnosno</a:t>
            </a:r>
            <a:r>
              <a:rPr lang="en-US" sz="1600" dirty="0">
                <a:solidFill>
                  <a:schemeClr val="tx1"/>
                </a:solidFill>
              </a:rPr>
              <a:t> organ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starateljstva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85.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2. PZ RS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124.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3. PZ BD).</a:t>
            </a:r>
          </a:p>
          <a:p>
            <a:pPr marL="13716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endParaRPr lang="bs-Latn-BA" sz="1400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- </a:t>
            </a:r>
            <a:r>
              <a:rPr lang="en-US" sz="1600" dirty="0" err="1" smtClean="0">
                <a:solidFill>
                  <a:schemeClr val="tx1"/>
                </a:solidFill>
              </a:rPr>
              <a:t>Zakonodavac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posebnom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odredbom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uredio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nadležnost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postupanje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u </a:t>
            </a:r>
            <a:r>
              <a:rPr lang="en-US" sz="1600" dirty="0" err="1" smtClean="0">
                <a:solidFill>
                  <a:schemeClr val="tx1"/>
                </a:solidFill>
              </a:rPr>
              <a:t>ovoj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situaciji</a:t>
            </a:r>
            <a:r>
              <a:rPr lang="en-US" sz="1600" dirty="0">
                <a:solidFill>
                  <a:schemeClr val="tx1"/>
                </a:solidFill>
              </a:rPr>
              <a:t>,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zaključak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se izvodi </a:t>
            </a:r>
            <a:r>
              <a:rPr lang="en-US" sz="1600" dirty="0" err="1">
                <a:solidFill>
                  <a:schemeClr val="tx1"/>
                </a:solidFill>
              </a:rPr>
              <a:t>iz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odredbe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150.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stava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1. PZ </a:t>
            </a:r>
            <a:r>
              <a:rPr lang="en-US" sz="1600" dirty="0" err="1" smtClean="0">
                <a:solidFill>
                  <a:schemeClr val="tx1"/>
                </a:solidFill>
              </a:rPr>
              <a:t>FBiH</a:t>
            </a:r>
            <a:r>
              <a:rPr lang="bs-Latn-BA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člana</a:t>
            </a:r>
            <a:r>
              <a:rPr lang="en-US" sz="1600" dirty="0">
                <a:solidFill>
                  <a:schemeClr val="tx1"/>
                </a:solidFill>
              </a:rPr>
              <a:t> 94. PZ RS </a:t>
            </a:r>
            <a:r>
              <a:rPr lang="en-US" sz="1600" dirty="0" err="1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133.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1. PZ BD </a:t>
            </a:r>
            <a:r>
              <a:rPr lang="en-US" sz="1600" dirty="0" err="1">
                <a:solidFill>
                  <a:schemeClr val="tx1"/>
                </a:solidFill>
              </a:rPr>
              <a:t>kojom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obavezuje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o</a:t>
            </a:r>
            <a:r>
              <a:rPr lang="en-US" sz="1600" dirty="0" err="1" smtClean="0">
                <a:solidFill>
                  <a:schemeClr val="tx1"/>
                </a:solidFill>
              </a:rPr>
              <a:t>rgan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starateljstva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po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službenoj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dužnosti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osnovu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neposrednog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saznanja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obavještenja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  <a:r>
              <a:rPr lang="en-US" sz="1600" dirty="0" err="1">
                <a:solidFill>
                  <a:schemeClr val="tx1"/>
                </a:solidFill>
              </a:rPr>
              <a:t>preduzme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potrebne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mjere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</a:rPr>
              <a:t>adi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zaštite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najboljeg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- </a:t>
            </a:r>
            <a:r>
              <a:rPr lang="en-US" sz="1600" dirty="0" err="1" smtClean="0">
                <a:solidFill>
                  <a:schemeClr val="tx1"/>
                </a:solidFill>
              </a:rPr>
              <a:t>Tumačenjem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odredbe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člana</a:t>
            </a:r>
            <a:r>
              <a:rPr lang="en-US" sz="1600" dirty="0">
                <a:solidFill>
                  <a:schemeClr val="tx1"/>
                </a:solidFill>
              </a:rPr>
              <a:t> 198. PZ </a:t>
            </a:r>
            <a:r>
              <a:rPr lang="en-US" sz="1600" dirty="0" err="1">
                <a:solidFill>
                  <a:schemeClr val="tx1"/>
                </a:solidFill>
              </a:rPr>
              <a:t>FBiH</a:t>
            </a:r>
            <a:r>
              <a:rPr lang="bs-Latn-BA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člana</a:t>
            </a:r>
            <a:r>
              <a:rPr lang="en-US" sz="1600" dirty="0">
                <a:solidFill>
                  <a:schemeClr val="tx1"/>
                </a:solidFill>
              </a:rPr>
              <a:t> 215. PZ RS i </a:t>
            </a:r>
            <a:r>
              <a:rPr lang="en-US" sz="1600" dirty="0" err="1">
                <a:solidFill>
                  <a:schemeClr val="tx1"/>
                </a:solidFill>
              </a:rPr>
              <a:t>člana</a:t>
            </a:r>
            <a:r>
              <a:rPr lang="en-US" sz="1600" dirty="0">
                <a:solidFill>
                  <a:schemeClr val="tx1"/>
                </a:solidFill>
              </a:rPr>
              <a:t> 179. </a:t>
            </a:r>
            <a:r>
              <a:rPr lang="en-US" sz="1600" dirty="0" err="1" smtClean="0">
                <a:solidFill>
                  <a:schemeClr val="tx1"/>
                </a:solidFill>
              </a:rPr>
              <a:t>stav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1. PZ BD</a:t>
            </a:r>
            <a:r>
              <a:rPr lang="bs-Latn-BA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utvrđuje</a:t>
            </a:r>
            <a:r>
              <a:rPr lang="en-US" sz="1600" dirty="0">
                <a:solidFill>
                  <a:schemeClr val="tx1"/>
                </a:solidFill>
              </a:rPr>
              <a:t> se da je </a:t>
            </a:r>
            <a:r>
              <a:rPr lang="en-US" sz="1600" dirty="0" err="1">
                <a:solidFill>
                  <a:schemeClr val="tx1"/>
                </a:solidFill>
              </a:rPr>
              <a:t>njen</a:t>
            </a:r>
            <a:r>
              <a:rPr lang="en-US" sz="1600" dirty="0">
                <a:solidFill>
                  <a:schemeClr val="tx1"/>
                </a:solidFill>
              </a:rPr>
              <a:t> ratio </a:t>
            </a:r>
            <a:r>
              <a:rPr lang="en-US" sz="1600" dirty="0" err="1">
                <a:solidFill>
                  <a:schemeClr val="tx1"/>
                </a:solidFill>
              </a:rPr>
              <a:t>legis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imenovanje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posebnog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staraoca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ovoj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situaciji</a:t>
            </a:r>
            <a:r>
              <a:rPr lang="bs-Latn-BA" sz="1600" dirty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427168" cy="5904696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>
                <a:solidFill>
                  <a:schemeClr val="accent2"/>
                </a:solidFill>
              </a:rPr>
              <a:t>Odgoj</a:t>
            </a:r>
            <a:r>
              <a:rPr lang="en-US" sz="2400" dirty="0">
                <a:solidFill>
                  <a:schemeClr val="accent2"/>
                </a:solidFill>
              </a:rPr>
              <a:t> i </a:t>
            </a:r>
            <a:r>
              <a:rPr lang="en-US" sz="2400" dirty="0" err="1">
                <a:solidFill>
                  <a:schemeClr val="accent2"/>
                </a:solidFill>
              </a:rPr>
              <a:t>obrazovanje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djeteta</a:t>
            </a:r>
            <a:endParaRPr lang="bs-Latn-BA" sz="24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bs-Latn-BA" sz="1000" dirty="0">
              <a:solidFill>
                <a:schemeClr val="accent2"/>
              </a:solidFill>
            </a:endParaRPr>
          </a:p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</a:rPr>
              <a:t>oditelj</a:t>
            </a:r>
            <a:r>
              <a:rPr lang="bs-Latn-BA" sz="1600" dirty="0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ogranič</a:t>
            </a:r>
            <a:r>
              <a:rPr lang="bs-Latn-BA" sz="1600" dirty="0" err="1" smtClean="0">
                <a:solidFill>
                  <a:schemeClr val="tx1"/>
                </a:solidFill>
              </a:rPr>
              <a:t>eni</a:t>
            </a:r>
            <a:r>
              <a:rPr lang="bs-Latn-BA" sz="1600" dirty="0" smtClean="0">
                <a:solidFill>
                  <a:schemeClr val="tx1"/>
                </a:solidFill>
              </a:rPr>
              <a:t> o</a:t>
            </a:r>
            <a:r>
              <a:rPr lang="en-US" sz="1600" dirty="0" err="1" smtClean="0">
                <a:solidFill>
                  <a:schemeClr val="tx1"/>
                </a:solidFill>
              </a:rPr>
              <a:t>bavezom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poštovanja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načela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najboljeg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p</a:t>
            </a:r>
            <a:r>
              <a:rPr lang="en-US" sz="1600" dirty="0" err="1" smtClean="0">
                <a:solidFill>
                  <a:schemeClr val="tx1"/>
                </a:solidFill>
              </a:rPr>
              <a:t>ravo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slobodu</a:t>
            </a:r>
            <a:r>
              <a:rPr lang="bs-Latn-BA" sz="1600" dirty="0" smtClean="0">
                <a:solidFill>
                  <a:schemeClr val="tx1"/>
                </a:solidFill>
              </a:rPr>
              <a:t> m</a:t>
            </a:r>
            <a:r>
              <a:rPr lang="en-US" sz="1600" dirty="0" err="1" smtClean="0">
                <a:solidFill>
                  <a:schemeClr val="tx1"/>
                </a:solidFill>
              </a:rPr>
              <a:t>isli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savjesti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religije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priznato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djetetu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Konvenciji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14.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stav</a:t>
            </a:r>
            <a:r>
              <a:rPr lang="en-US" sz="1600" dirty="0" smtClean="0">
                <a:solidFill>
                  <a:schemeClr val="tx1"/>
                </a:solidFill>
              </a:rPr>
              <a:t> 1</a:t>
            </a:r>
            <a:r>
              <a:rPr lang="bs-Latn-BA" sz="1600" dirty="0" smtClean="0">
                <a:solidFill>
                  <a:schemeClr val="tx1"/>
                </a:solidFill>
              </a:rPr>
              <a:t>4.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o</a:t>
            </a:r>
            <a:r>
              <a:rPr lang="en-US" sz="1600" dirty="0" err="1" smtClean="0">
                <a:solidFill>
                  <a:schemeClr val="tx1"/>
                </a:solidFill>
              </a:rPr>
              <a:t>graniče</a:t>
            </a:r>
            <a:r>
              <a:rPr lang="bs-Latn-BA" sz="1600" dirty="0" smtClean="0">
                <a:solidFill>
                  <a:schemeClr val="tx1"/>
                </a:solidFill>
              </a:rPr>
              <a:t>nje p</a:t>
            </a:r>
            <a:r>
              <a:rPr lang="en-US" sz="1600" dirty="0" err="1" smtClean="0">
                <a:solidFill>
                  <a:schemeClr val="tx1"/>
                </a:solidFill>
              </a:rPr>
              <a:t>riznanjem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</a:rPr>
              <a:t>oditeljima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dužnosti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usmjeravanja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u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ispoljavanju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njegovih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način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koji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je </a:t>
            </a:r>
            <a:r>
              <a:rPr lang="en-US" sz="1600" dirty="0" smtClean="0">
                <a:solidFill>
                  <a:schemeClr val="tx1"/>
                </a:solidFill>
              </a:rPr>
              <a:t>u</a:t>
            </a:r>
            <a:r>
              <a:rPr lang="bs-Latn-BA" sz="1600" dirty="0" smtClean="0">
                <a:solidFill>
                  <a:schemeClr val="tx1"/>
                </a:solidFill>
              </a:rPr>
              <a:t> s</a:t>
            </a:r>
            <a:r>
              <a:rPr lang="en-US" sz="1600" dirty="0" err="1" smtClean="0">
                <a:solidFill>
                  <a:schemeClr val="tx1"/>
                </a:solidFill>
              </a:rPr>
              <a:t>kladu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 </a:t>
            </a:r>
            <a:r>
              <a:rPr lang="en-US" sz="1600" dirty="0" err="1">
                <a:solidFill>
                  <a:schemeClr val="tx1"/>
                </a:solidFill>
              </a:rPr>
              <a:t>razvojnim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sposobnostima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14.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2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</a:rPr>
              <a:t>eće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ograničenje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o</a:t>
            </a:r>
            <a:r>
              <a:rPr lang="en-US" sz="1600" dirty="0" err="1" smtClean="0">
                <a:solidFill>
                  <a:schemeClr val="tx1"/>
                </a:solidFill>
              </a:rPr>
              <a:t>brazovanje</a:t>
            </a:r>
            <a:r>
              <a:rPr lang="en-US" sz="1600" dirty="0">
                <a:solidFill>
                  <a:schemeClr val="tx1"/>
                </a:solidFill>
              </a:rPr>
              <a:t>, pa i </a:t>
            </a:r>
            <a:r>
              <a:rPr lang="en-US" sz="1600" dirty="0" err="1">
                <a:solidFill>
                  <a:schemeClr val="tx1"/>
                </a:solidFill>
              </a:rPr>
              <a:t>religiozno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normirano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 smtClean="0">
                <a:solidFill>
                  <a:schemeClr val="tx1"/>
                </a:solidFill>
              </a:rPr>
              <a:t>Protokolom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br</a:t>
            </a:r>
            <a:r>
              <a:rPr lang="bs-Latn-BA" sz="1600" dirty="0" smtClean="0">
                <a:solidFill>
                  <a:schemeClr val="tx1"/>
                </a:solidFill>
              </a:rPr>
              <a:t>oj 1. </a:t>
            </a:r>
            <a:r>
              <a:rPr lang="en-US" sz="1600" dirty="0" err="1" smtClean="0">
                <a:solidFill>
                  <a:schemeClr val="tx1"/>
                </a:solidFill>
              </a:rPr>
              <a:t>Evropske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konvencije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ljudskim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priznavanjem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roditeljima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djetetu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osiguraju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obrazovanje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propovijedanje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skladu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svojom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vlastitom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religijom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filozofskim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uvjerenjima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2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</a:rPr>
              <a:t>ogućnost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intervencije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zaštite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slobodu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religije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postoji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onda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 smtClean="0">
                <a:solidFill>
                  <a:schemeClr val="tx1"/>
                </a:solidFill>
              </a:rPr>
              <a:t>roditelji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 </a:t>
            </a:r>
            <a:r>
              <a:rPr lang="en-US" sz="1600" dirty="0" err="1">
                <a:solidFill>
                  <a:schemeClr val="tx1"/>
                </a:solidFill>
              </a:rPr>
              <a:t>uspiju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sporazumjeti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religijskom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odgoju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</a:rPr>
              <a:t>obrazovanju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</a:rPr>
              <a:t>kada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dijete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može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nastati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šteta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bs-Latn-BA" sz="1600" dirty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ijete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ukoliko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dovoljno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zrelo</a:t>
            </a:r>
            <a:r>
              <a:rPr lang="en-US" sz="1600" dirty="0">
                <a:solidFill>
                  <a:schemeClr val="tx1"/>
                </a:solidFill>
              </a:rPr>
              <a:t>, ne </a:t>
            </a:r>
            <a:r>
              <a:rPr lang="en-US" sz="1600" dirty="0" err="1">
                <a:solidFill>
                  <a:schemeClr val="tx1"/>
                </a:solidFill>
              </a:rPr>
              <a:t>smije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isključeno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donošenja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 </a:t>
            </a:r>
            <a:r>
              <a:rPr lang="en-US" sz="1600" dirty="0" err="1">
                <a:solidFill>
                  <a:schemeClr val="tx1"/>
                </a:solidFill>
              </a:rPr>
              <a:t>religijskom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odgoju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>
              <a:buNone/>
            </a:pPr>
            <a:r>
              <a:rPr lang="bs-Latn-BA" sz="1400" dirty="0"/>
              <a:t> </a:t>
            </a:r>
            <a:r>
              <a:rPr lang="bs-Latn-BA" sz="1400" dirty="0" smtClean="0"/>
              <a:t>  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318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548680"/>
            <a:ext cx="6914730" cy="5492683"/>
          </a:xfrm>
        </p:spPr>
        <p:txBody>
          <a:bodyPr>
            <a:normAutofit/>
          </a:bodyPr>
          <a:lstStyle/>
          <a:p>
            <a:pPr marL="422910" indent="-285750"/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/>
            <a:r>
              <a:rPr lang="bs-Latn-BA" sz="1600" dirty="0">
                <a:solidFill>
                  <a:schemeClr val="tx1"/>
                </a:solidFill>
              </a:rPr>
              <a:t>d</a:t>
            </a:r>
            <a:r>
              <a:rPr lang="en-US" sz="1600" dirty="0" err="1">
                <a:solidFill>
                  <a:schemeClr val="tx1"/>
                </a:solidFill>
              </a:rPr>
              <a:t>ijete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ukoliko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dovoljno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zrelo</a:t>
            </a:r>
            <a:r>
              <a:rPr lang="en-US" sz="1600" dirty="0">
                <a:solidFill>
                  <a:schemeClr val="tx1"/>
                </a:solidFill>
              </a:rPr>
              <a:t>, ne </a:t>
            </a:r>
            <a:r>
              <a:rPr lang="en-US" sz="1600" dirty="0" err="1">
                <a:solidFill>
                  <a:schemeClr val="tx1"/>
                </a:solidFill>
              </a:rPr>
              <a:t>smije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isključeno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donošenja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odluke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religijskom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odgoju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bs-Latn-BA" sz="1600" dirty="0" err="1">
                <a:solidFill>
                  <a:schemeClr val="tx1"/>
                </a:solidFill>
              </a:rPr>
              <a:t>u</a:t>
            </a:r>
            <a:r>
              <a:rPr lang="en-US" sz="1600" dirty="0" err="1" smtClean="0">
                <a:solidFill>
                  <a:schemeClr val="tx1"/>
                </a:solidFill>
              </a:rPr>
              <a:t>zrast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nakon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čijeg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dostizanja</a:t>
            </a:r>
            <a:r>
              <a:rPr lang="en-US" sz="1600" dirty="0">
                <a:solidFill>
                  <a:schemeClr val="tx1"/>
                </a:solidFill>
              </a:rPr>
              <a:t> se to ne </a:t>
            </a:r>
            <a:r>
              <a:rPr lang="en-US" sz="1600" dirty="0" err="1">
                <a:solidFill>
                  <a:schemeClr val="tx1"/>
                </a:solidFill>
              </a:rPr>
              <a:t>može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uraditi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određen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bs-Latn-BA" sz="1600" dirty="0">
                <a:solidFill>
                  <a:schemeClr val="tx1"/>
                </a:solidFill>
              </a:rPr>
              <a:t>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njemačkom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dijete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starije</a:t>
            </a:r>
            <a:r>
              <a:rPr lang="en-US" sz="1600" dirty="0" smtClean="0">
                <a:solidFill>
                  <a:schemeClr val="tx1"/>
                </a:solidFill>
              </a:rPr>
              <a:t> od</a:t>
            </a:r>
            <a:r>
              <a:rPr lang="bs-Latn-BA" sz="1600" dirty="0" smtClean="0">
                <a:solidFill>
                  <a:schemeClr val="tx1"/>
                </a:solidFill>
              </a:rPr>
              <a:t> 1</a:t>
            </a:r>
            <a:r>
              <a:rPr lang="en-US" sz="1600" dirty="0">
                <a:solidFill>
                  <a:schemeClr val="tx1"/>
                </a:solidFill>
              </a:rPr>
              <a:t>4 </a:t>
            </a:r>
            <a:r>
              <a:rPr lang="en-US" sz="1600" dirty="0" err="1">
                <a:solidFill>
                  <a:schemeClr val="tx1"/>
                </a:solidFill>
              </a:rPr>
              <a:t>godina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potpunu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slobodu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</a:rPr>
              <a:t>ovoj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oblasti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12 </a:t>
            </a:r>
            <a:r>
              <a:rPr lang="en-US" sz="1600" dirty="0" err="1">
                <a:solidFill>
                  <a:schemeClr val="tx1"/>
                </a:solidFill>
              </a:rPr>
              <a:t>godina</a:t>
            </a:r>
            <a:r>
              <a:rPr lang="en-US" sz="1600" dirty="0">
                <a:solidFill>
                  <a:schemeClr val="tx1"/>
                </a:solidFill>
              </a:rPr>
              <a:t> ne </a:t>
            </a:r>
            <a:r>
              <a:rPr lang="en-US" sz="1600" dirty="0" err="1">
                <a:solidFill>
                  <a:schemeClr val="tx1"/>
                </a:solidFill>
              </a:rPr>
              <a:t>može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obrazovan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bs-Latn-BA" sz="1600" dirty="0" smtClean="0">
                <a:solidFill>
                  <a:schemeClr val="tx1"/>
                </a:solidFill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</a:rPr>
              <a:t>eligiji</a:t>
            </a:r>
            <a:r>
              <a:rPr lang="bs-Latn-BA" sz="1600" dirty="0" smtClean="0">
                <a:solidFill>
                  <a:schemeClr val="tx1"/>
                </a:solidFill>
              </a:rPr>
              <a:t>  </a:t>
            </a:r>
            <a:r>
              <a:rPr lang="en-US" sz="1600" dirty="0" err="1">
                <a:solidFill>
                  <a:schemeClr val="tx1"/>
                </a:solidFill>
              </a:rPr>
              <a:t>drugačijoj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smtClean="0">
                <a:solidFill>
                  <a:schemeClr val="tx1"/>
                </a:solidFill>
              </a:rPr>
              <a:t>one </a:t>
            </a:r>
            <a:r>
              <a:rPr lang="en-US" sz="1600" dirty="0" err="1">
                <a:solidFill>
                  <a:schemeClr val="tx1"/>
                </a:solidFill>
              </a:rPr>
              <a:t>prije</a:t>
            </a:r>
            <a:r>
              <a:rPr lang="en-US" sz="1600" dirty="0">
                <a:solidFill>
                  <a:schemeClr val="tx1"/>
                </a:solidFill>
              </a:rPr>
              <a:t> toga i od one </a:t>
            </a:r>
            <a:r>
              <a:rPr lang="en-US" sz="1600" dirty="0" err="1">
                <a:solidFill>
                  <a:schemeClr val="tx1"/>
                </a:solidFill>
              </a:rPr>
              <a:t>koju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želi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dok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dijete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10 </a:t>
            </a:r>
            <a:r>
              <a:rPr lang="en-US" sz="1600" dirty="0" err="1">
                <a:solidFill>
                  <a:schemeClr val="tx1"/>
                </a:solidFill>
              </a:rPr>
              <a:t>godina</a:t>
            </a:r>
            <a:r>
              <a:rPr lang="en-US" sz="1600" dirty="0">
                <a:solidFill>
                  <a:schemeClr val="tx1"/>
                </a:solidFill>
              </a:rPr>
              <a:t> mora o tome </a:t>
            </a:r>
            <a:r>
              <a:rPr lang="en-US" sz="1600" dirty="0" err="1" smtClean="0">
                <a:solidFill>
                  <a:schemeClr val="tx1"/>
                </a:solidFill>
              </a:rPr>
              <a:t>saslušati</a:t>
            </a:r>
            <a:endParaRPr lang="bs-Latn-BA" sz="1600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bs-Latn-BA" sz="1600" dirty="0">
                <a:solidFill>
                  <a:schemeClr val="tx1"/>
                </a:solidFill>
              </a:rPr>
              <a:t>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austrijskom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dijete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starije</a:t>
            </a:r>
            <a:r>
              <a:rPr lang="en-US" sz="1600" dirty="0">
                <a:solidFill>
                  <a:schemeClr val="tx1"/>
                </a:solidFill>
              </a:rPr>
              <a:t> od 14 </a:t>
            </a:r>
            <a:r>
              <a:rPr lang="en-US" sz="1600" dirty="0" err="1">
                <a:solidFill>
                  <a:schemeClr val="tx1"/>
                </a:solidFill>
              </a:rPr>
              <a:t>godina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odlučuje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religiji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pripadati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dok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protiv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volje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starijeg</a:t>
            </a:r>
            <a:r>
              <a:rPr lang="en-US" sz="1600" dirty="0">
                <a:solidFill>
                  <a:schemeClr val="tx1"/>
                </a:solidFill>
              </a:rPr>
              <a:t> od 12 </a:t>
            </a:r>
            <a:r>
              <a:rPr lang="en-US" sz="1600" dirty="0" err="1">
                <a:solidFill>
                  <a:schemeClr val="tx1"/>
                </a:solidFill>
              </a:rPr>
              <a:t>godina</a:t>
            </a:r>
            <a:r>
              <a:rPr lang="en-US" sz="1600" dirty="0">
                <a:solidFill>
                  <a:schemeClr val="tx1"/>
                </a:solidFill>
              </a:rPr>
              <a:t> ne </a:t>
            </a:r>
            <a:r>
              <a:rPr lang="en-US" sz="1600" dirty="0" err="1">
                <a:solidFill>
                  <a:schemeClr val="tx1"/>
                </a:solidFill>
              </a:rPr>
              <a:t>može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obrazovati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religiji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drugačijoj</a:t>
            </a:r>
            <a:r>
              <a:rPr lang="en-US" sz="1600" dirty="0">
                <a:solidFill>
                  <a:schemeClr val="tx1"/>
                </a:solidFill>
              </a:rPr>
              <a:t> od one u </a:t>
            </a:r>
            <a:r>
              <a:rPr lang="en-US" sz="1600" dirty="0" err="1">
                <a:solidFill>
                  <a:schemeClr val="tx1"/>
                </a:solidFill>
              </a:rPr>
              <a:t>kojoj</a:t>
            </a:r>
            <a:r>
              <a:rPr lang="en-US" sz="1600" dirty="0">
                <a:solidFill>
                  <a:schemeClr val="tx1"/>
                </a:solidFill>
              </a:rPr>
              <a:t> se do </a:t>
            </a:r>
            <a:r>
              <a:rPr lang="en-US" sz="1600" dirty="0" err="1">
                <a:solidFill>
                  <a:schemeClr val="tx1"/>
                </a:solidFill>
              </a:rPr>
              <a:t>tada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obrazovalo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bs-Latn-B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bs-Latn-BA" dirty="0">
                <a:effectLst/>
              </a:rPr>
              <a:t>Porodično pravo - Odnos </a:t>
            </a:r>
            <a:r>
              <a:rPr lang="bs-Latn-BA" dirty="0" smtClean="0">
                <a:effectLst/>
              </a:rPr>
              <a:t/>
            </a:r>
            <a:br>
              <a:rPr lang="bs-Latn-BA" dirty="0" smtClean="0">
                <a:effectLst/>
              </a:rPr>
            </a:br>
            <a:r>
              <a:rPr lang="bs-Latn-BA" dirty="0" smtClean="0">
                <a:effectLst/>
              </a:rPr>
              <a:t>roditelja </a:t>
            </a:r>
            <a:r>
              <a:rPr lang="bs-Latn-BA" dirty="0">
                <a:effectLst/>
              </a:rPr>
              <a:t>i djece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CS" sz="1400" dirty="0" smtClean="0">
              <a:solidFill>
                <a:schemeClr val="tx1"/>
              </a:solidFill>
            </a:endParaRPr>
          </a:p>
          <a:p>
            <a:pPr algn="just"/>
            <a:r>
              <a:rPr lang="sr-Latn-CS" sz="1600" dirty="0" smtClean="0">
                <a:solidFill>
                  <a:schemeClr val="tx1"/>
                </a:solidFill>
              </a:rPr>
              <a:t>Poseban dio porodičnog prava - skup </a:t>
            </a:r>
            <a:r>
              <a:rPr lang="sr-Latn-CS" sz="1600" dirty="0">
                <a:solidFill>
                  <a:schemeClr val="tx1"/>
                </a:solidFill>
              </a:rPr>
              <a:t>pravnih pravila za uređenje odnosa koji u porodici nastaje rađanjem ili usvajanjem. </a:t>
            </a:r>
            <a:endParaRPr lang="sr-Latn-CS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CS" sz="1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CS" sz="1400" dirty="0" smtClean="0">
              <a:solidFill>
                <a:schemeClr val="tx1"/>
              </a:solidFill>
            </a:endParaRPr>
          </a:p>
          <a:p>
            <a:pPr algn="just"/>
            <a:r>
              <a:rPr lang="sr-Latn-CS" sz="1600" dirty="0">
                <a:solidFill>
                  <a:schemeClr val="tx1"/>
                </a:solidFill>
              </a:rPr>
              <a:t>P</a:t>
            </a:r>
            <a:r>
              <a:rPr lang="sr-Latn-CS" sz="1600" dirty="0" smtClean="0">
                <a:solidFill>
                  <a:schemeClr val="tx1"/>
                </a:solidFill>
              </a:rPr>
              <a:t>ropisivanje </a:t>
            </a:r>
            <a:r>
              <a:rPr lang="sr-Latn-CS" sz="1600" dirty="0">
                <a:solidFill>
                  <a:schemeClr val="tx1"/>
                </a:solidFill>
              </a:rPr>
              <a:t>pretpostavki za zasnivanje </a:t>
            </a:r>
            <a:r>
              <a:rPr lang="sr-Latn-CS" sz="1600" dirty="0" smtClean="0">
                <a:solidFill>
                  <a:schemeClr val="tx1"/>
                </a:solidFill>
              </a:rPr>
              <a:t>roditeljskopravnog </a:t>
            </a:r>
            <a:r>
              <a:rPr lang="sr-Latn-CS" sz="1600" dirty="0">
                <a:solidFill>
                  <a:schemeClr val="tx1"/>
                </a:solidFill>
              </a:rPr>
              <a:t>odnosa (porodični status </a:t>
            </a:r>
            <a:r>
              <a:rPr lang="sr-Latn-CS" sz="1600" dirty="0" smtClean="0">
                <a:solidFill>
                  <a:schemeClr val="tx1"/>
                </a:solidFill>
              </a:rPr>
              <a:t>djeteta</a:t>
            </a:r>
            <a:r>
              <a:rPr lang="sr-Latn-CS" sz="1600" dirty="0">
                <a:solidFill>
                  <a:schemeClr val="tx1"/>
                </a:solidFill>
              </a:rPr>
              <a:t>) i </a:t>
            </a:r>
            <a:r>
              <a:rPr lang="sr-Latn-CS" sz="1600" dirty="0" smtClean="0">
                <a:solidFill>
                  <a:schemeClr val="tx1"/>
                </a:solidFill>
              </a:rPr>
              <a:t>normiranju prava </a:t>
            </a:r>
            <a:r>
              <a:rPr lang="sr-Latn-CS" sz="1600" dirty="0">
                <a:solidFill>
                  <a:schemeClr val="tx1"/>
                </a:solidFill>
              </a:rPr>
              <a:t>koje </a:t>
            </a:r>
            <a:r>
              <a:rPr lang="sr-Latn-CS" sz="1600" dirty="0" smtClean="0">
                <a:solidFill>
                  <a:schemeClr val="tx1"/>
                </a:solidFill>
              </a:rPr>
              <a:t>dijete </a:t>
            </a:r>
            <a:r>
              <a:rPr lang="sr-Latn-CS" sz="1600" dirty="0">
                <a:solidFill>
                  <a:schemeClr val="tx1"/>
                </a:solidFill>
              </a:rPr>
              <a:t>ostvaruje na osnovu svog statusa (prava </a:t>
            </a:r>
            <a:r>
              <a:rPr lang="sr-Latn-CS" sz="1600" dirty="0" smtClean="0">
                <a:solidFill>
                  <a:schemeClr val="tx1"/>
                </a:solidFill>
              </a:rPr>
              <a:t>djeteta), te prava </a:t>
            </a:r>
            <a:r>
              <a:rPr lang="sr-Latn-CS" sz="1600" dirty="0">
                <a:solidFill>
                  <a:schemeClr val="tx1"/>
                </a:solidFill>
              </a:rPr>
              <a:t>i obaveze roditelja prema </a:t>
            </a:r>
            <a:r>
              <a:rPr lang="sr-Latn-CS" sz="1600" dirty="0" smtClean="0">
                <a:solidFill>
                  <a:schemeClr val="tx1"/>
                </a:solidFill>
              </a:rPr>
              <a:t>djetetu </a:t>
            </a:r>
            <a:r>
              <a:rPr lang="sr-Latn-CS" sz="1600" dirty="0">
                <a:solidFill>
                  <a:schemeClr val="tx1"/>
                </a:solidFill>
              </a:rPr>
              <a:t>(roditeljsko pravo).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321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95536" y="476672"/>
            <a:ext cx="7416824" cy="5565775"/>
          </a:xfrm>
        </p:spPr>
        <p:txBody>
          <a:bodyPr>
            <a:normAutofit fontScale="97500"/>
          </a:bodyPr>
          <a:lstStyle/>
          <a:p>
            <a:pPr algn="ctr"/>
            <a:r>
              <a:rPr lang="bs-Latn-BA" sz="2500" dirty="0">
                <a:solidFill>
                  <a:schemeClr val="accent2"/>
                </a:solidFill>
              </a:rPr>
              <a:t>S</a:t>
            </a:r>
            <a:r>
              <a:rPr lang="en-US" sz="2500" dirty="0" err="1">
                <a:solidFill>
                  <a:schemeClr val="accent2"/>
                </a:solidFill>
              </a:rPr>
              <a:t>taranje</a:t>
            </a:r>
            <a:r>
              <a:rPr lang="en-US" sz="2500" dirty="0">
                <a:solidFill>
                  <a:schemeClr val="accent2"/>
                </a:solidFill>
              </a:rPr>
              <a:t> o </a:t>
            </a:r>
            <a:r>
              <a:rPr lang="en-US" sz="2500" dirty="0" err="1">
                <a:solidFill>
                  <a:schemeClr val="accent2"/>
                </a:solidFill>
              </a:rPr>
              <a:t>životu</a:t>
            </a:r>
            <a:r>
              <a:rPr lang="en-US" sz="2500" dirty="0">
                <a:solidFill>
                  <a:schemeClr val="accent2"/>
                </a:solidFill>
              </a:rPr>
              <a:t>, </a:t>
            </a:r>
            <a:r>
              <a:rPr lang="en-US" sz="2500" dirty="0" err="1">
                <a:solidFill>
                  <a:schemeClr val="accent2"/>
                </a:solidFill>
              </a:rPr>
              <a:t>zdravlju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endParaRPr lang="bs-Latn-BA" sz="25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accent2"/>
                </a:solidFill>
              </a:rPr>
              <a:t>i </a:t>
            </a:r>
            <a:r>
              <a:rPr lang="en-US" sz="2500" dirty="0" err="1">
                <a:solidFill>
                  <a:schemeClr val="accent2"/>
                </a:solidFill>
              </a:rPr>
              <a:t>razvoju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ličnosti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 smtClean="0">
                <a:solidFill>
                  <a:schemeClr val="accent2"/>
                </a:solidFill>
              </a:rPr>
              <a:t>djeteta</a:t>
            </a:r>
            <a:endParaRPr lang="bs-Latn-BA" sz="25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2500" dirty="0">
              <a:solidFill>
                <a:schemeClr val="accent2"/>
              </a:solidFill>
            </a:endParaRPr>
          </a:p>
          <a:p>
            <a:pPr marL="422910" indent="-285750" algn="just"/>
            <a:r>
              <a:rPr lang="en-US" sz="1600" dirty="0" err="1" smtClean="0">
                <a:solidFill>
                  <a:schemeClr val="tx1"/>
                </a:solidFill>
              </a:rPr>
              <a:t>normirano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je i </a:t>
            </a:r>
            <a:r>
              <a:rPr lang="en-US" sz="1600" dirty="0" err="1">
                <a:solidFill>
                  <a:schemeClr val="tx1"/>
                </a:solidFill>
              </a:rPr>
              <a:t>kao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124.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1. PZ </a:t>
            </a:r>
            <a:r>
              <a:rPr lang="en-US" sz="1600" dirty="0" err="1">
                <a:solidFill>
                  <a:schemeClr val="tx1"/>
                </a:solidFill>
              </a:rPr>
              <a:t>FBiH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107.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1. PZ BD) i </a:t>
            </a:r>
            <a:r>
              <a:rPr lang="en-US" sz="1600" dirty="0" err="1">
                <a:solidFill>
                  <a:schemeClr val="tx1"/>
                </a:solidFill>
              </a:rPr>
              <a:t>kao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dužnost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roditelja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osim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staranja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razvoju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ličnosti</a:t>
            </a:r>
            <a:r>
              <a:rPr lang="en-US" sz="1600" dirty="0">
                <a:solidFill>
                  <a:schemeClr val="tx1"/>
                </a:solidFill>
              </a:rPr>
              <a:t> - 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134.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1. </a:t>
            </a:r>
            <a:r>
              <a:rPr lang="en-US" sz="1600" dirty="0" smtClean="0">
                <a:solidFill>
                  <a:schemeClr val="tx1"/>
                </a:solidFill>
              </a:rPr>
              <a:t>PZ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FBiH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 smtClean="0">
                <a:solidFill>
                  <a:schemeClr val="tx1"/>
                </a:solidFill>
              </a:rPr>
              <a:t>član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117.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1. PZ BD), </a:t>
            </a:r>
            <a:r>
              <a:rPr lang="en-US" sz="1600" dirty="0" err="1">
                <a:solidFill>
                  <a:schemeClr val="tx1"/>
                </a:solidFill>
              </a:rPr>
              <a:t>odnosno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dužnost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81. </a:t>
            </a:r>
            <a:r>
              <a:rPr lang="en-US" sz="1600" dirty="0" err="1" smtClean="0">
                <a:solidFill>
                  <a:schemeClr val="tx1"/>
                </a:solidFill>
              </a:rPr>
              <a:t>stav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1. PZ </a:t>
            </a:r>
            <a:r>
              <a:rPr lang="en-US" sz="1600" dirty="0" smtClean="0">
                <a:solidFill>
                  <a:schemeClr val="tx1"/>
                </a:solidFill>
              </a:rPr>
              <a:t>RS</a:t>
            </a:r>
            <a:r>
              <a:rPr lang="bs-Latn-BA" sz="1600" dirty="0" smtClean="0">
                <a:solidFill>
                  <a:schemeClr val="tx1"/>
                </a:solidFill>
              </a:rPr>
              <a:t>)</a:t>
            </a:r>
          </a:p>
          <a:p>
            <a:pPr marL="13716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/>
            <a:r>
              <a:rPr lang="en-US" sz="1600" dirty="0" err="1" smtClean="0">
                <a:solidFill>
                  <a:schemeClr val="tx1"/>
                </a:solidFill>
              </a:rPr>
              <a:t>Konvencija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obavezuje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roditelje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njihova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osnovna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briga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staranju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</a:rPr>
              <a:t>podizanju</a:t>
            </a:r>
            <a:r>
              <a:rPr lang="en-US" sz="1600" dirty="0" smtClean="0">
                <a:solidFill>
                  <a:schemeClr val="tx1"/>
                </a:solidFill>
              </a:rPr>
              <a:t> 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razvoju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bude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najbolji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18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/>
            <a:r>
              <a:rPr lang="en-US" sz="1600" dirty="0" err="1" smtClean="0">
                <a:solidFill>
                  <a:schemeClr val="tx1"/>
                </a:solidFill>
              </a:rPr>
              <a:t>sloboda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mora </a:t>
            </a:r>
            <a:r>
              <a:rPr lang="en-US" sz="1600" dirty="0" err="1">
                <a:solidFill>
                  <a:schemeClr val="tx1"/>
                </a:solidFill>
              </a:rPr>
              <a:t>biti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ograničenija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željom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stavovima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sposobnog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da </a:t>
            </a:r>
            <a:r>
              <a:rPr lang="en-US" sz="1600" dirty="0" err="1">
                <a:solidFill>
                  <a:schemeClr val="tx1"/>
                </a:solidFill>
              </a:rPr>
              <a:t>odredi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šta</a:t>
            </a:r>
            <a:r>
              <a:rPr lang="en-US" sz="1600" dirty="0">
                <a:solidFill>
                  <a:schemeClr val="tx1"/>
                </a:solidFill>
              </a:rPr>
              <a:t> je u </a:t>
            </a:r>
            <a:r>
              <a:rPr lang="en-US" sz="1600" dirty="0" err="1">
                <a:solidFill>
                  <a:schemeClr val="tx1"/>
                </a:solidFill>
              </a:rPr>
              <a:t>njegovom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najboljem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pogotovo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ako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se </a:t>
            </a:r>
            <a:r>
              <a:rPr lang="en-US" sz="1600" dirty="0" err="1">
                <a:solidFill>
                  <a:schemeClr val="tx1"/>
                </a:solidFill>
              </a:rPr>
              <a:t>radi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starijem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</a:rPr>
              <a:t>zrelijem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djetetu</a:t>
            </a:r>
            <a:endParaRPr lang="en-US" sz="1600" dirty="0">
              <a:solidFill>
                <a:schemeClr val="tx1"/>
              </a:solidFill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857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7211144" cy="6048712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>
                <a:solidFill>
                  <a:schemeClr val="accent2"/>
                </a:solidFill>
              </a:rPr>
              <a:t>Najbolji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interes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djeteta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endParaRPr lang="bs-Latn-BA" sz="240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u </a:t>
            </a:r>
            <a:r>
              <a:rPr lang="en-US" sz="2400" dirty="0" err="1">
                <a:solidFill>
                  <a:schemeClr val="accent2"/>
                </a:solidFill>
              </a:rPr>
              <a:t>slučaju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odvojenog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života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roditelja</a:t>
            </a:r>
            <a:endParaRPr lang="bs-Latn-BA" sz="2400" dirty="0" smtClean="0">
              <a:solidFill>
                <a:schemeClr val="accent2"/>
              </a:solidFill>
            </a:endParaRPr>
          </a:p>
          <a:p>
            <a:pPr marL="137160" indent="0">
              <a:buNone/>
            </a:pPr>
            <a:endParaRPr lang="bs-Latn-BA" sz="1400" dirty="0" smtClean="0"/>
          </a:p>
          <a:p>
            <a:pPr marL="137160" indent="0">
              <a:buNone/>
            </a:pPr>
            <a:endParaRPr lang="bs-Latn-BA" sz="1400" dirty="0"/>
          </a:p>
          <a:p>
            <a:pPr marL="422910" indent="-285750" algn="just"/>
            <a:r>
              <a:rPr lang="en-US" sz="1600" dirty="0" err="1" smtClean="0">
                <a:solidFill>
                  <a:schemeClr val="tx1"/>
                </a:solidFill>
              </a:rPr>
              <a:t>Konvencija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 </a:t>
            </a:r>
            <a:r>
              <a:rPr lang="en-US" sz="1600" dirty="0" err="1">
                <a:solidFill>
                  <a:schemeClr val="tx1"/>
                </a:solidFill>
              </a:rPr>
              <a:t>pravima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obavezala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države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članice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osiguraju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da </a:t>
            </a:r>
            <a:r>
              <a:rPr lang="en-US" sz="1600" dirty="0" err="1" smtClean="0">
                <a:solidFill>
                  <a:schemeClr val="tx1"/>
                </a:solidFill>
              </a:rPr>
              <a:t>dijete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 </a:t>
            </a:r>
            <a:r>
              <a:rPr lang="en-US" sz="1600" dirty="0" err="1">
                <a:solidFill>
                  <a:schemeClr val="tx1"/>
                </a:solidFill>
              </a:rPr>
              <a:t>bude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protiv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volje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odvojeno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osim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nadležni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organi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odluče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sudskom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postupku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skladu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bs-Latn-BA" sz="1600" dirty="0" smtClean="0">
                <a:solidFill>
                  <a:schemeClr val="tx1"/>
                </a:solidFill>
              </a:rPr>
              <a:t>o</a:t>
            </a:r>
            <a:r>
              <a:rPr lang="en-US" sz="1600" dirty="0" err="1" smtClean="0">
                <a:solidFill>
                  <a:schemeClr val="tx1"/>
                </a:solidFill>
              </a:rPr>
              <a:t>dgovarajućim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zakonima</a:t>
            </a:r>
            <a:r>
              <a:rPr lang="bs-Latn-BA" sz="1600" dirty="0" smtClean="0">
                <a:solidFill>
                  <a:schemeClr val="tx1"/>
                </a:solidFill>
              </a:rPr>
              <a:t> 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procedurama</a:t>
            </a:r>
            <a:r>
              <a:rPr lang="en-US" sz="1600" dirty="0">
                <a:solidFill>
                  <a:schemeClr val="tx1"/>
                </a:solidFill>
              </a:rPr>
              <a:t>, da je </a:t>
            </a:r>
            <a:r>
              <a:rPr lang="en-US" sz="1600" dirty="0" err="1">
                <a:solidFill>
                  <a:schemeClr val="tx1"/>
                </a:solidFill>
              </a:rPr>
              <a:t>takvo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odvajanje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potrebno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 smtClean="0">
                <a:solidFill>
                  <a:schemeClr val="tx1"/>
                </a:solidFill>
              </a:rPr>
              <a:t>najboljem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interesu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/>
            <a:r>
              <a:rPr lang="en-US" sz="1600" dirty="0" err="1" smtClean="0">
                <a:solidFill>
                  <a:schemeClr val="tx1"/>
                </a:solidFill>
              </a:rPr>
              <a:t>zlostavljanje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zanemarivanje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ili</a:t>
            </a:r>
            <a:r>
              <a:rPr lang="bs-Latn-BA" sz="1600" dirty="0" smtClean="0">
                <a:solidFill>
                  <a:schemeClr val="tx1"/>
                </a:solidFill>
              </a:rPr>
              <a:t> k</a:t>
            </a:r>
            <a:r>
              <a:rPr lang="en-US" sz="1600" dirty="0" err="1" smtClean="0">
                <a:solidFill>
                  <a:schemeClr val="tx1"/>
                </a:solidFill>
              </a:rPr>
              <a:t>ada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</a:rPr>
              <a:t>oditelji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žive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odvojeno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se mora </a:t>
            </a:r>
            <a:r>
              <a:rPr lang="en-US" sz="1600" dirty="0" err="1">
                <a:solidFill>
                  <a:schemeClr val="tx1"/>
                </a:solidFill>
              </a:rPr>
              <a:t>donijeti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odluka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mjestu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prebivališta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9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1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4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400" dirty="0" smtClean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</a:rPr>
              <a:t>adležnost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Federaciji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BiH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Brčko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Distriktu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ovi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predmeti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</a:rPr>
              <a:t>nadležnosti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dok</a:t>
            </a:r>
            <a:r>
              <a:rPr lang="en-US" sz="1600" dirty="0">
                <a:solidFill>
                  <a:schemeClr val="tx1"/>
                </a:solidFill>
              </a:rPr>
              <a:t> je u </a:t>
            </a:r>
            <a:r>
              <a:rPr lang="en-US" sz="1600" dirty="0" err="1" smtClean="0">
                <a:solidFill>
                  <a:schemeClr val="tx1"/>
                </a:solidFill>
              </a:rPr>
              <a:t>Republici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Srpskoj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nadležnost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podijeljena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između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suda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organa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starateljstva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tako</a:t>
            </a:r>
            <a:r>
              <a:rPr lang="en-US" sz="1600" dirty="0">
                <a:solidFill>
                  <a:schemeClr val="tx1"/>
                </a:solidFill>
              </a:rPr>
              <a:t> da je </a:t>
            </a:r>
            <a:r>
              <a:rPr lang="en-US" sz="1600" dirty="0" err="1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nadležan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odlučivanje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 smtClean="0">
                <a:solidFill>
                  <a:schemeClr val="tx1"/>
                </a:solidFill>
              </a:rPr>
              <a:t>slučaju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</a:rPr>
              <a:t>onošenja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odluke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prestanku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braka</a:t>
            </a:r>
            <a:r>
              <a:rPr lang="en-US" sz="1600" dirty="0">
                <a:solidFill>
                  <a:schemeClr val="tx1"/>
                </a:solidFill>
              </a:rPr>
              <a:t>, a </a:t>
            </a:r>
            <a:r>
              <a:rPr lang="en-US" sz="1600" dirty="0" err="1">
                <a:solidFill>
                  <a:schemeClr val="tx1"/>
                </a:solidFill>
              </a:rPr>
              <a:t>izvan</a:t>
            </a:r>
            <a:r>
              <a:rPr lang="en-US" sz="1600" dirty="0">
                <a:solidFill>
                  <a:schemeClr val="tx1"/>
                </a:solidFill>
              </a:rPr>
              <a:t> toga </a:t>
            </a:r>
            <a:r>
              <a:rPr lang="en-US" sz="1600" dirty="0" err="1" smtClean="0">
                <a:solidFill>
                  <a:schemeClr val="tx1"/>
                </a:solidFill>
              </a:rPr>
              <a:t>odlučuje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organ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starateljstva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>
              <a:buNone/>
            </a:pPr>
            <a:r>
              <a:rPr lang="bs-Latn-BA" sz="1400" dirty="0" smtClean="0"/>
              <a:t>         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51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51520" y="692150"/>
            <a:ext cx="7416824" cy="5349875"/>
          </a:xfrm>
        </p:spPr>
        <p:txBody>
          <a:bodyPr>
            <a:normAutofit/>
          </a:bodyPr>
          <a:lstStyle/>
          <a:p>
            <a:pPr marL="422910" indent="-285750" algn="just"/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/>
            <a:r>
              <a:rPr lang="en-US" sz="1600" dirty="0" smtClean="0">
                <a:solidFill>
                  <a:schemeClr val="tx1"/>
                </a:solidFill>
              </a:rPr>
              <a:t>o </a:t>
            </a:r>
            <a:r>
              <a:rPr lang="en-US" sz="1600" dirty="0" err="1">
                <a:solidFill>
                  <a:schemeClr val="tx1"/>
                </a:solidFill>
              </a:rPr>
              <a:t>načinu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održavanja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ličnih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odnosa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djetetom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sporazumijevaju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 u</a:t>
            </a:r>
            <a:r>
              <a:rPr lang="bs-Latn-BA" sz="1600" dirty="0" smtClean="0">
                <a:solidFill>
                  <a:schemeClr val="tx1"/>
                </a:solidFill>
              </a:rPr>
              <a:t> s</a:t>
            </a:r>
            <a:r>
              <a:rPr lang="en-US" sz="1600" dirty="0" err="1" smtClean="0">
                <a:solidFill>
                  <a:schemeClr val="tx1"/>
                </a:solidFill>
              </a:rPr>
              <a:t>lučaju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nepostizanja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sporazuma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njegove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suprotnosti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najboljim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odluku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donosi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zajedno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odlukom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</a:rPr>
              <a:t>roditeljskom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staranju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45. </a:t>
            </a:r>
            <a:r>
              <a:rPr lang="en-US" sz="1600" dirty="0" err="1">
                <a:solidFill>
                  <a:schemeClr val="tx1"/>
                </a:solidFill>
              </a:rPr>
              <a:t>stavovi</a:t>
            </a:r>
            <a:r>
              <a:rPr lang="en-US" sz="1600" dirty="0">
                <a:solidFill>
                  <a:schemeClr val="tx1"/>
                </a:solidFill>
              </a:rPr>
              <a:t> 1. i </a:t>
            </a:r>
            <a:r>
              <a:rPr lang="en-US" sz="1600" dirty="0" smtClean="0">
                <a:solidFill>
                  <a:schemeClr val="tx1"/>
                </a:solidFill>
              </a:rPr>
              <a:t>2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304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1. </a:t>
            </a:r>
            <a:r>
              <a:rPr lang="bs-Latn-BA" sz="1600" dirty="0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307 PZ </a:t>
            </a:r>
            <a:r>
              <a:rPr lang="en-US" sz="1600" dirty="0" err="1" smtClean="0">
                <a:solidFill>
                  <a:schemeClr val="tx1"/>
                </a:solidFill>
              </a:rPr>
              <a:t>FBiH</a:t>
            </a:r>
            <a:r>
              <a:rPr lang="en-US" sz="1600" dirty="0">
                <a:solidFill>
                  <a:schemeClr val="tx1"/>
                </a:solidFill>
              </a:rPr>
              <a:t>), </a:t>
            </a:r>
            <a:r>
              <a:rPr lang="en-US" sz="1600" dirty="0" err="1">
                <a:solidFill>
                  <a:schemeClr val="tx1"/>
                </a:solidFill>
              </a:rPr>
              <a:t>odnosno</a:t>
            </a:r>
            <a:r>
              <a:rPr lang="en-US" sz="1600" dirty="0">
                <a:solidFill>
                  <a:schemeClr val="tx1"/>
                </a:solidFill>
              </a:rPr>
              <a:t> organ </a:t>
            </a:r>
            <a:r>
              <a:rPr lang="en-US" sz="1600" dirty="0" err="1">
                <a:solidFill>
                  <a:schemeClr val="tx1"/>
                </a:solidFill>
              </a:rPr>
              <a:t>starateljstva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93.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1. PZ RS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/>
            <a:r>
              <a:rPr lang="bs-Latn-BA" sz="1600" dirty="0">
                <a:solidFill>
                  <a:schemeClr val="tx1"/>
                </a:solidFill>
              </a:rPr>
              <a:t>o</a:t>
            </a:r>
            <a:r>
              <a:rPr lang="en-US" sz="1600" dirty="0" err="1" smtClean="0">
                <a:solidFill>
                  <a:schemeClr val="tx1"/>
                </a:solidFill>
              </a:rPr>
              <a:t>državanje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ličnih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odnosa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neposrednih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kontakata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bs-Latn-BA" sz="1600" dirty="0" smtClean="0">
                <a:solidFill>
                  <a:schemeClr val="tx1"/>
                </a:solidFill>
              </a:rPr>
              <a:t>d</a:t>
            </a:r>
            <a:r>
              <a:rPr lang="en-US" sz="1600" dirty="0" smtClean="0">
                <a:solidFill>
                  <a:schemeClr val="tx1"/>
                </a:solidFill>
              </a:rPr>
              <a:t>j</a:t>
            </a:r>
            <a:r>
              <a:rPr lang="bs-Latn-BA" sz="1600" dirty="0" smtClean="0">
                <a:solidFill>
                  <a:schemeClr val="tx1"/>
                </a:solidFill>
              </a:rPr>
              <a:t>etetom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se </a:t>
            </a:r>
            <a:r>
              <a:rPr lang="en-US" sz="1600" dirty="0" err="1">
                <a:solidFill>
                  <a:schemeClr val="tx1"/>
                </a:solidFill>
              </a:rPr>
              <a:t>ograničiti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zabraniti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samo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145.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3. </a:t>
            </a:r>
            <a:r>
              <a:rPr lang="en-US" sz="1600" dirty="0" smtClean="0">
                <a:solidFill>
                  <a:schemeClr val="tx1"/>
                </a:solidFill>
              </a:rPr>
              <a:t>PZ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FBiH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128.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3. PZ BD), </a:t>
            </a:r>
            <a:r>
              <a:rPr lang="en-US" sz="1600" dirty="0" err="1">
                <a:solidFill>
                  <a:schemeClr val="tx1"/>
                </a:solidFill>
              </a:rPr>
              <a:t>odnosno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zaštite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ličnosti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drugih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član</a:t>
            </a:r>
            <a:r>
              <a:rPr lang="en-US" sz="1600" dirty="0">
                <a:solidFill>
                  <a:schemeClr val="tx1"/>
                </a:solidFill>
              </a:rPr>
              <a:t> 93. </a:t>
            </a:r>
            <a:r>
              <a:rPr lang="en-US" sz="1600" dirty="0" err="1" smtClean="0">
                <a:solidFill>
                  <a:schemeClr val="tx1"/>
                </a:solidFill>
              </a:rPr>
              <a:t>stav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3. PZ RS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/>
            <a:r>
              <a:rPr lang="en-US" sz="1600" dirty="0" err="1" smtClean="0">
                <a:solidFill>
                  <a:schemeClr val="tx1"/>
                </a:solidFill>
              </a:rPr>
              <a:t>zaštit</a:t>
            </a:r>
            <a:r>
              <a:rPr lang="bs-Latn-BA" sz="1600" dirty="0" smtClean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od </a:t>
            </a:r>
            <a:r>
              <a:rPr lang="en-US" sz="1600" dirty="0" err="1">
                <a:solidFill>
                  <a:schemeClr val="tx1"/>
                </a:solidFill>
              </a:rPr>
              <a:t>lošeg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ut</a:t>
            </a:r>
            <a:r>
              <a:rPr lang="bs-Latn-BA" sz="1600" dirty="0">
                <a:solidFill>
                  <a:schemeClr val="tx1"/>
                </a:solidFill>
              </a:rPr>
              <a:t>i</a:t>
            </a:r>
            <a:r>
              <a:rPr lang="en-US" sz="1600" dirty="0" err="1" smtClean="0">
                <a:solidFill>
                  <a:schemeClr val="tx1"/>
                </a:solidFill>
              </a:rPr>
              <a:t>caja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formiranje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njegove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ličnosti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naprimjer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razvija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mržnju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otpor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prema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drugom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roditelju</a:t>
            </a:r>
            <a:r>
              <a:rPr lang="en-US" sz="1600" dirty="0">
                <a:solidFill>
                  <a:schemeClr val="tx1"/>
                </a:solidFill>
              </a:rPr>
              <a:t>) i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njegovo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zdravstveno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stanje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bs-Latn-BA" sz="1600" dirty="0">
                <a:solidFill>
                  <a:schemeClr val="tx1"/>
                </a:solidFill>
              </a:rPr>
              <a:t>  </a:t>
            </a:r>
            <a:r>
              <a:rPr lang="en-US" sz="1600" dirty="0" err="1">
                <a:solidFill>
                  <a:schemeClr val="tx1"/>
                </a:solidFill>
              </a:rPr>
              <a:t>roditelj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boluje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od </a:t>
            </a:r>
            <a:r>
              <a:rPr lang="en-US" sz="1600" dirty="0" err="1">
                <a:solidFill>
                  <a:schemeClr val="tx1"/>
                </a:solidFill>
              </a:rPr>
              <a:t>duševne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bolesti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dijete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posebno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osjetljivo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bs-Latn-BA" sz="1600" dirty="0" smtClean="0">
                <a:solidFill>
                  <a:schemeClr val="tx1"/>
                </a:solidFill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30236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764704"/>
            <a:ext cx="6770713" cy="5276659"/>
          </a:xfrm>
        </p:spPr>
        <p:txBody>
          <a:bodyPr/>
          <a:lstStyle/>
          <a:p>
            <a:pPr marL="422910" indent="-285750" algn="just"/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/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/>
            <a:r>
              <a:rPr lang="bs-Latn-BA" sz="1600" dirty="0" smtClean="0">
                <a:solidFill>
                  <a:schemeClr val="tx1"/>
                </a:solidFill>
              </a:rPr>
              <a:t>o</a:t>
            </a:r>
            <a:r>
              <a:rPr lang="en-US" sz="1600" dirty="0" err="1" smtClean="0">
                <a:solidFill>
                  <a:schemeClr val="tx1"/>
                </a:solidFill>
              </a:rPr>
              <a:t>graničenje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se </a:t>
            </a:r>
            <a:r>
              <a:rPr lang="en-US" sz="1600" dirty="0" err="1">
                <a:solidFill>
                  <a:schemeClr val="tx1"/>
                </a:solidFill>
              </a:rPr>
              <a:t>može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sastojati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kontaktu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prisustvo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stručnog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radnika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organa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starateljstva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odnosno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odvijanju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kontakata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</a:rPr>
              <a:t>ustanovi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u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određenom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trajanju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drugi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način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određen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 smtClean="0">
                <a:solidFill>
                  <a:schemeClr val="tx1"/>
                </a:solidFill>
              </a:rPr>
              <a:t>suda</a:t>
            </a:r>
            <a:endParaRPr lang="bs-Latn-BA" sz="1600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/>
            <a:r>
              <a:rPr lang="bs-Latn-BA" sz="1600" dirty="0" err="1">
                <a:solidFill>
                  <a:schemeClr val="tx1"/>
                </a:solidFill>
              </a:rPr>
              <a:t>l</a:t>
            </a:r>
            <a:r>
              <a:rPr lang="en-US" sz="1600" dirty="0" err="1" smtClean="0">
                <a:solidFill>
                  <a:schemeClr val="tx1"/>
                </a:solidFill>
              </a:rPr>
              <a:t>ični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odnosi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neposredni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kontakti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bs-Latn-BA" sz="1600" dirty="0">
                <a:solidFill>
                  <a:schemeClr val="tx1"/>
                </a:solidFill>
              </a:rPr>
              <a:t>z</a:t>
            </a:r>
            <a:r>
              <a:rPr lang="en-US" sz="1600" dirty="0" err="1">
                <a:solidFill>
                  <a:schemeClr val="tx1"/>
                </a:solidFill>
              </a:rPr>
              <a:t>abraniti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onda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dovode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opasnost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odgoj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život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zdravlje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npr</a:t>
            </a:r>
            <a:r>
              <a:rPr lang="en-US" sz="1600" dirty="0">
                <a:solidFill>
                  <a:schemeClr val="tx1"/>
                </a:solidFill>
              </a:rPr>
              <a:t>. u </a:t>
            </a:r>
            <a:r>
              <a:rPr lang="en-US" sz="1600" dirty="0" err="1">
                <a:solidFill>
                  <a:schemeClr val="tx1"/>
                </a:solidFill>
              </a:rPr>
              <a:t>slučaju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teže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duševne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zarazne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bolesti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podsticanja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negativno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ponašanje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/>
            <a:r>
              <a:rPr lang="en-US" sz="1600" dirty="0" err="1" smtClean="0">
                <a:solidFill>
                  <a:schemeClr val="tx1"/>
                </a:solidFill>
              </a:rPr>
              <a:t>ocjen</a:t>
            </a:r>
            <a:r>
              <a:rPr lang="bs-Latn-BA" sz="1600" dirty="0">
                <a:solidFill>
                  <a:schemeClr val="tx1"/>
                </a:solidFill>
              </a:rPr>
              <a:t>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- da li je </a:t>
            </a:r>
            <a:r>
              <a:rPr lang="en-US" sz="1600" dirty="0" err="1">
                <a:solidFill>
                  <a:schemeClr val="tx1"/>
                </a:solidFill>
              </a:rPr>
              <a:t>veća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korist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neodržavanja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šteta</a:t>
            </a:r>
            <a:r>
              <a:rPr lang="en-US" sz="1600" dirty="0" smtClean="0">
                <a:solidFill>
                  <a:schemeClr val="tx1"/>
                </a:solidFill>
              </a:rPr>
              <a:t> od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njihovog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održavanja</a:t>
            </a:r>
            <a:endParaRPr lang="bs-Latn-BA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257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91208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s-Latn-BA" sz="2400" dirty="0"/>
              <a:t>Pravo na mišljenje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68760"/>
            <a:ext cx="7922842" cy="5400600"/>
          </a:xfrm>
        </p:spPr>
        <p:txBody>
          <a:bodyPr>
            <a:noAutofit/>
          </a:bodyPr>
          <a:lstStyle/>
          <a:p>
            <a:r>
              <a:rPr lang="bs-Latn-BA" sz="2000" dirty="0">
                <a:solidFill>
                  <a:schemeClr val="accent2"/>
                </a:solidFill>
              </a:rPr>
              <a:t>Porodični zakon </a:t>
            </a:r>
            <a:r>
              <a:rPr lang="bs-Latn-BA" sz="2000" dirty="0" smtClean="0">
                <a:solidFill>
                  <a:schemeClr val="accent2"/>
                </a:solidFill>
              </a:rPr>
              <a:t>RS</a:t>
            </a:r>
          </a:p>
          <a:p>
            <a:pPr marL="0" indent="0">
              <a:buNone/>
            </a:pPr>
            <a:endParaRPr lang="bs-Latn-BA" sz="1000" dirty="0" smtClean="0">
              <a:solidFill>
                <a:schemeClr val="tx1"/>
              </a:solidFill>
            </a:endParaRPr>
          </a:p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       </a:t>
            </a:r>
            <a:r>
              <a:rPr lang="en-US" sz="1600" dirty="0" err="1" smtClean="0">
                <a:solidFill>
                  <a:schemeClr val="tx1"/>
                </a:solidFill>
              </a:rPr>
              <a:t>Član</a:t>
            </a:r>
            <a:r>
              <a:rPr lang="en-US" sz="1600" dirty="0" smtClean="0">
                <a:solidFill>
                  <a:schemeClr val="tx1"/>
                </a:solidFill>
              </a:rPr>
              <a:t> 81b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algn="just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Dijete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izražavanje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vlastitog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mišljenja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skladu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</a:rPr>
              <a:t>uzrastom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 smtClean="0">
                <a:solidFill>
                  <a:schemeClr val="tx1"/>
                </a:solidFill>
              </a:rPr>
              <a:t>zrelošću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Dijete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blagovremeno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dobije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potrebne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informacije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obavještenja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</a:t>
            </a:r>
            <a:r>
              <a:rPr lang="en-US" sz="1600" dirty="0">
                <a:solidFill>
                  <a:schemeClr val="tx1"/>
                </a:solidFill>
              </a:rPr>
              <a:t> mu </a:t>
            </a:r>
            <a:r>
              <a:rPr lang="en-US" sz="1600" dirty="0" err="1">
                <a:solidFill>
                  <a:schemeClr val="tx1"/>
                </a:solidFill>
              </a:rPr>
              <a:t>potrebna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formiranje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vlastitog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mišljenja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Mišljenju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mora se </a:t>
            </a:r>
            <a:r>
              <a:rPr lang="en-US" sz="1600" dirty="0" err="1">
                <a:solidFill>
                  <a:schemeClr val="tx1"/>
                </a:solidFill>
              </a:rPr>
              <a:t>posvetiti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dužna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pažnja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pitanjima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ga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 smtClean="0">
                <a:solidFill>
                  <a:schemeClr val="tx1"/>
                </a:solidFill>
              </a:rPr>
              <a:t>tiču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smtClean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svim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postupcima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kojima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odlučuje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njegovim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pravima</a:t>
            </a:r>
            <a:r>
              <a:rPr lang="en-US" sz="1600" dirty="0">
                <a:solidFill>
                  <a:schemeClr val="tx1"/>
                </a:solidFill>
              </a:rPr>
              <a:t>, u </a:t>
            </a:r>
            <a:r>
              <a:rPr lang="en-US" sz="1600" dirty="0" err="1">
                <a:solidFill>
                  <a:schemeClr val="tx1"/>
                </a:solidFill>
              </a:rPr>
              <a:t>skladu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djetetovim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godinama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zrelošću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22910" indent="-285750" algn="just"/>
            <a:r>
              <a:rPr lang="bs-Latn-BA" sz="1600" dirty="0">
                <a:solidFill>
                  <a:schemeClr val="tx1"/>
                </a:solidFill>
              </a:rPr>
              <a:t>  </a:t>
            </a:r>
            <a:r>
              <a:rPr lang="bs-Latn-BA" sz="1600" dirty="0" smtClean="0">
                <a:solidFill>
                  <a:schemeClr val="tx1"/>
                </a:solidFill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</a:rPr>
              <a:t>Član</a:t>
            </a:r>
            <a:r>
              <a:rPr lang="en-US" sz="1600" dirty="0" smtClean="0">
                <a:solidFill>
                  <a:schemeClr val="tx1"/>
                </a:solidFill>
              </a:rPr>
              <a:t> 92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</a:p>
          <a:p>
            <a:pPr marL="480060" algn="just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odnosno</a:t>
            </a:r>
            <a:r>
              <a:rPr lang="en-US" sz="1600" dirty="0">
                <a:solidFill>
                  <a:schemeClr val="tx1"/>
                </a:solidFill>
              </a:rPr>
              <a:t> organ </a:t>
            </a:r>
            <a:r>
              <a:rPr lang="en-US" sz="1600" dirty="0" err="1">
                <a:solidFill>
                  <a:schemeClr val="tx1"/>
                </a:solidFill>
              </a:rPr>
              <a:t>starateljstva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donosi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odluku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povjeravanju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djece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zaštitu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vaspitanje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uzeće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obzir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želje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ako</a:t>
            </a:r>
            <a:r>
              <a:rPr lang="en-US" sz="1600" dirty="0">
                <a:solidFill>
                  <a:schemeClr val="tx1"/>
                </a:solidFill>
              </a:rPr>
              <a:t> je ono </a:t>
            </a:r>
            <a:r>
              <a:rPr lang="en-US" sz="1600" dirty="0" err="1">
                <a:solidFill>
                  <a:schemeClr val="tx1"/>
                </a:solidFill>
              </a:rPr>
              <a:t>sposobno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da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izrazi</a:t>
            </a:r>
            <a:r>
              <a:rPr lang="bs-Latn-BA" sz="1600" dirty="0" smtClean="0">
                <a:solidFill>
                  <a:schemeClr val="tx1"/>
                </a:solidFill>
              </a:rPr>
              <a:t>. </a:t>
            </a:r>
          </a:p>
          <a:p>
            <a:pPr marL="480060" algn="just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odnosno</a:t>
            </a:r>
            <a:r>
              <a:rPr lang="en-US" sz="1600" dirty="0">
                <a:solidFill>
                  <a:schemeClr val="tx1"/>
                </a:solidFill>
              </a:rPr>
              <a:t> organ </a:t>
            </a:r>
            <a:r>
              <a:rPr lang="en-US" sz="1600" dirty="0" err="1" smtClean="0">
                <a:solidFill>
                  <a:schemeClr val="tx1"/>
                </a:solidFill>
              </a:rPr>
              <a:t>starateljstva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ispitati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dijete</a:t>
            </a:r>
            <a:r>
              <a:rPr lang="en-US" sz="1600" dirty="0">
                <a:solidFill>
                  <a:schemeClr val="tx1"/>
                </a:solidFill>
              </a:rPr>
              <a:t> i bez </a:t>
            </a:r>
            <a:r>
              <a:rPr lang="en-US" sz="1600" dirty="0" err="1">
                <a:solidFill>
                  <a:schemeClr val="tx1"/>
                </a:solidFill>
              </a:rPr>
              <a:t>prisustva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roditelja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drugih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lica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>
              <a:buNone/>
            </a:pPr>
            <a:endParaRPr lang="en-US" sz="1400" dirty="0"/>
          </a:p>
          <a:p>
            <a:pPr marL="137160" indent="0">
              <a:buNone/>
            </a:pPr>
            <a:r>
              <a:rPr lang="bs-Latn-BA" sz="1400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4042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764704"/>
            <a:ext cx="7058745" cy="5276659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bs-Latn-BA" sz="2600" dirty="0">
                <a:solidFill>
                  <a:schemeClr val="accent1"/>
                </a:solidFill>
              </a:rPr>
              <a:t>Porodični zakon F BiH</a:t>
            </a:r>
            <a:r>
              <a:rPr lang="en-US" sz="2600" dirty="0">
                <a:solidFill>
                  <a:schemeClr val="accent1"/>
                </a:solidFill>
              </a:rPr>
              <a:t> </a:t>
            </a:r>
            <a:endParaRPr lang="bs-Latn-BA" sz="2600" dirty="0" smtClean="0">
              <a:solidFill>
                <a:schemeClr val="accent1"/>
              </a:solidFill>
            </a:endParaRPr>
          </a:p>
          <a:p>
            <a:pPr marL="137160" indent="0" algn="ctr">
              <a:buNone/>
            </a:pPr>
            <a:endParaRPr lang="bs-Latn-BA" sz="1600" dirty="0" smtClean="0">
              <a:solidFill>
                <a:schemeClr val="accent1"/>
              </a:solidFill>
            </a:endParaRPr>
          </a:p>
          <a:p>
            <a:pPr marL="422910" indent="-285750"/>
            <a:r>
              <a:rPr lang="en-US" sz="1600" dirty="0" err="1" smtClean="0">
                <a:solidFill>
                  <a:schemeClr val="tx1"/>
                </a:solidFill>
              </a:rPr>
              <a:t>Član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125.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480060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Dijete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izražavanje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uvažavanje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vlastitoga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mišljenja</a:t>
            </a:r>
            <a:r>
              <a:rPr lang="en-US" sz="1600" dirty="0" smtClean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skladu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njegovim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uzrastom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zrelosti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>
              <a:solidFill>
                <a:schemeClr val="tx1"/>
              </a:solidFill>
            </a:endParaRPr>
          </a:p>
          <a:p>
            <a:pPr marL="480060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Pravo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je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 smtClean="0">
                <a:solidFill>
                  <a:schemeClr val="tx1"/>
                </a:solidFill>
              </a:rPr>
              <a:t>traži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zaštitu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svojih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pred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nadležnim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organom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480060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Dijete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posebnog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staratelja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slučajevima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određenim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Zakonom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>
              <a:solidFill>
                <a:schemeClr val="tx1"/>
              </a:solidFill>
            </a:endParaRPr>
          </a:p>
          <a:p>
            <a:pPr marL="480060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Posebnog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staratelja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imenuje</a:t>
            </a:r>
            <a:r>
              <a:rPr lang="en-US" sz="1600" dirty="0">
                <a:solidFill>
                  <a:schemeClr val="tx1"/>
                </a:solidFill>
              </a:rPr>
              <a:t> organ </a:t>
            </a:r>
            <a:r>
              <a:rPr lang="en-US" sz="1600" dirty="0" err="1">
                <a:solidFill>
                  <a:schemeClr val="tx1"/>
                </a:solidFill>
              </a:rPr>
              <a:t>starateljstva</a:t>
            </a:r>
            <a:r>
              <a:rPr lang="en-US" sz="1600" dirty="0">
                <a:solidFill>
                  <a:schemeClr val="tx1"/>
                </a:solidFill>
              </a:rPr>
              <a:t>. U </a:t>
            </a:r>
            <a:r>
              <a:rPr lang="en-US" sz="1600" dirty="0" err="1">
                <a:solidFill>
                  <a:schemeClr val="tx1"/>
                </a:solidFill>
              </a:rPr>
              <a:t>slučajevima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kojima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zaštitu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prava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nadležan</a:t>
            </a:r>
            <a:r>
              <a:rPr lang="en-US" sz="1600" dirty="0">
                <a:solidFill>
                  <a:schemeClr val="tx1"/>
                </a:solidFill>
              </a:rPr>
              <a:t> organ </a:t>
            </a:r>
            <a:r>
              <a:rPr lang="en-US" sz="1600" dirty="0" err="1">
                <a:solidFill>
                  <a:schemeClr val="tx1"/>
                </a:solidFill>
              </a:rPr>
              <a:t>starateljstva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posebnog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staratelja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imenuje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sud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bs-Latn-BA" sz="1600" dirty="0" smtClean="0">
              <a:solidFill>
                <a:schemeClr val="tx1"/>
              </a:solidFill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318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412776"/>
            <a:ext cx="5697680" cy="51762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Član 271. </a:t>
            </a:r>
            <a:endParaRPr lang="bs-Latn-BA" sz="1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060847"/>
            <a:ext cx="6842721" cy="3672409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Dijete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koje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navršilo</a:t>
            </a:r>
            <a:r>
              <a:rPr lang="en-US" sz="1600" dirty="0">
                <a:solidFill>
                  <a:schemeClr val="tx1"/>
                </a:solidFill>
              </a:rPr>
              <a:t> 14 </a:t>
            </a:r>
            <a:r>
              <a:rPr lang="en-US" sz="1600" dirty="0" err="1">
                <a:solidFill>
                  <a:schemeClr val="tx1"/>
                </a:solidFill>
              </a:rPr>
              <a:t>godina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osoba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kojoj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ograničena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poslovna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sposobnost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utvrdi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su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sposobni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shvatiti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značenje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pravne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posljedice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svojih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radnji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mogu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stranka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učesnik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postupku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samostalno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poduzimati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parnične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radnje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>
              <a:buFont typeface="+mj-lt"/>
              <a:buAutoNum type="arabicParenR"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>
              <a:buFont typeface="+mj-lt"/>
              <a:buAutoNum type="arabicParenR"/>
            </a:pPr>
            <a:r>
              <a:rPr lang="en-US" sz="1600" dirty="0" err="1" smtClean="0">
                <a:solidFill>
                  <a:schemeClr val="tx1"/>
                </a:solidFill>
              </a:rPr>
              <a:t>Tokom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postupka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kojem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odlučuje</a:t>
            </a:r>
            <a:r>
              <a:rPr lang="en-US" sz="1600" dirty="0">
                <a:solidFill>
                  <a:schemeClr val="tx1"/>
                </a:solidFill>
              </a:rPr>
              <a:t> o tome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dijete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živjeti</a:t>
            </a:r>
            <a:r>
              <a:rPr lang="en-US" sz="1600" dirty="0">
                <a:solidFill>
                  <a:schemeClr val="tx1"/>
                </a:solidFill>
              </a:rPr>
              <a:t>, o </a:t>
            </a:r>
            <a:r>
              <a:rPr lang="en-US" sz="1600" dirty="0" err="1">
                <a:solidFill>
                  <a:schemeClr val="tx1"/>
                </a:solidFill>
              </a:rPr>
              <a:t>osobnim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odnosima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bs-Latn-BA" sz="1600" dirty="0">
                <a:solidFill>
                  <a:schemeClr val="tx1"/>
                </a:solidFill>
              </a:rPr>
              <a:t>n</a:t>
            </a:r>
            <a:r>
              <a:rPr lang="en-US" sz="1600" dirty="0" err="1">
                <a:solidFill>
                  <a:schemeClr val="tx1"/>
                </a:solidFill>
              </a:rPr>
              <a:t>eposrednim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kontaktima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kojim</a:t>
            </a:r>
            <a:r>
              <a:rPr lang="en-US" sz="1600" dirty="0">
                <a:solidFill>
                  <a:schemeClr val="tx1"/>
                </a:solidFill>
              </a:rPr>
              <a:t> ne </a:t>
            </a:r>
            <a:r>
              <a:rPr lang="en-US" sz="1600" dirty="0" err="1">
                <a:solidFill>
                  <a:schemeClr val="tx1"/>
                </a:solidFill>
              </a:rPr>
              <a:t>živi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te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bs-Latn-BA" sz="1600" dirty="0">
                <a:solidFill>
                  <a:schemeClr val="tx1"/>
                </a:solidFill>
              </a:rPr>
              <a:t>r</a:t>
            </a:r>
            <a:r>
              <a:rPr lang="en-US" sz="1600" dirty="0" err="1">
                <a:solidFill>
                  <a:schemeClr val="tx1"/>
                </a:solidFill>
              </a:rPr>
              <a:t>oditeljskom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staranju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odgovarajući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način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obavijestiti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dijete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koje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sposobno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shvatiti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značenje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pravne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posljedice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odluke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vođenju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postupka</a:t>
            </a:r>
            <a:r>
              <a:rPr lang="en-US" sz="1600" dirty="0">
                <a:solidFill>
                  <a:schemeClr val="tx1"/>
                </a:solidFill>
              </a:rPr>
              <a:t> i o </a:t>
            </a:r>
            <a:r>
              <a:rPr lang="en-US" sz="1600" dirty="0" err="1">
                <a:solidFill>
                  <a:schemeClr val="tx1"/>
                </a:solidFill>
              </a:rPr>
              <a:t>njegovom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pravu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izrazi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mišljenje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Sudija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obavlja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neformalni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razgovor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van </a:t>
            </a:r>
            <a:r>
              <a:rPr lang="en-US" sz="1600" dirty="0" err="1">
                <a:solidFill>
                  <a:schemeClr val="tx1"/>
                </a:solidFill>
              </a:rPr>
              <a:t>suda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uz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posredovanje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organa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starateljstva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 </a:t>
            </a:r>
            <a:r>
              <a:rPr lang="en-US" sz="1600" dirty="0" err="1">
                <a:solidFill>
                  <a:schemeClr val="tx1"/>
                </a:solidFill>
              </a:rPr>
              <a:t>čemu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sastavlja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zapisnik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bs-Latn-BA" sz="1600" dirty="0"/>
          </a:p>
        </p:txBody>
      </p:sp>
    </p:spTree>
    <p:extLst>
      <p:ext uri="{BB962C8B-B14F-4D97-AF65-F5344CB8AC3E}">
        <p14:creationId xmlns:p14="http://schemas.microsoft.com/office/powerpoint/2010/main" val="17840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92696"/>
            <a:ext cx="6914729" cy="5348667"/>
          </a:xfrm>
        </p:spPr>
        <p:txBody>
          <a:bodyPr>
            <a:normAutofit/>
          </a:bodyPr>
          <a:lstStyle/>
          <a:p>
            <a:pPr algn="ctr"/>
            <a:r>
              <a:rPr lang="sr-Latn-CS" sz="2400" dirty="0">
                <a:solidFill>
                  <a:schemeClr val="accent2"/>
                </a:solidFill>
              </a:rPr>
              <a:t>Pravo djeteta na slobodno </a:t>
            </a:r>
            <a:r>
              <a:rPr lang="sr-Latn-CS" sz="2400" dirty="0" smtClean="0">
                <a:solidFill>
                  <a:schemeClr val="accent2"/>
                </a:solidFill>
              </a:rPr>
              <a:t>izražavanje</a:t>
            </a:r>
          </a:p>
          <a:p>
            <a:pPr marL="0" indent="0">
              <a:buNone/>
            </a:pPr>
            <a:endParaRPr lang="sr-Latn-CS" dirty="0"/>
          </a:p>
          <a:p>
            <a:pPr algn="just"/>
            <a:r>
              <a:rPr lang="sr-Latn-CS" sz="1600" dirty="0" smtClean="0">
                <a:solidFill>
                  <a:schemeClr val="tx1"/>
                </a:solidFill>
              </a:rPr>
              <a:t>opći </a:t>
            </a:r>
            <a:r>
              <a:rPr lang="sr-Latn-CS" sz="1600" dirty="0">
                <a:solidFill>
                  <a:schemeClr val="tx1"/>
                </a:solidFill>
              </a:rPr>
              <a:t>princip koji ima </a:t>
            </a:r>
            <a:r>
              <a:rPr lang="sr-Latn-CS" sz="1600" dirty="0" smtClean="0">
                <a:solidFill>
                  <a:schemeClr val="tx1"/>
                </a:solidFill>
              </a:rPr>
              <a:t>fundamentalnu </a:t>
            </a:r>
            <a:r>
              <a:rPr lang="sr-Latn-CS" sz="1600" dirty="0">
                <a:solidFill>
                  <a:schemeClr val="tx1"/>
                </a:solidFill>
              </a:rPr>
              <a:t>važnost u svim aspektima primjene Konvencije o </a:t>
            </a:r>
            <a:r>
              <a:rPr lang="sr-Latn-CS" sz="1600" dirty="0" smtClean="0">
                <a:solidFill>
                  <a:schemeClr val="tx1"/>
                </a:solidFill>
              </a:rPr>
              <a:t>pravima djeteta</a:t>
            </a:r>
          </a:p>
          <a:p>
            <a:pPr marL="0" indent="0" algn="just"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/>
            <a:r>
              <a:rPr lang="sr-Latn-CS" sz="1600" dirty="0" smtClean="0">
                <a:solidFill>
                  <a:schemeClr val="tx1"/>
                </a:solidFill>
              </a:rPr>
              <a:t>afirmiše dijete </a:t>
            </a:r>
            <a:r>
              <a:rPr lang="sr-Latn-CS" sz="1600" dirty="0">
                <a:solidFill>
                  <a:schemeClr val="tx1"/>
                </a:solidFill>
              </a:rPr>
              <a:t>kao osobu koja je ravnopravna i </a:t>
            </a:r>
            <a:r>
              <a:rPr lang="sr-Latn-CS" sz="1600" dirty="0" smtClean="0">
                <a:solidFill>
                  <a:schemeClr val="tx1"/>
                </a:solidFill>
              </a:rPr>
              <a:t>kompetentna da izražava </a:t>
            </a:r>
            <a:r>
              <a:rPr lang="sr-Latn-CS" sz="1600" dirty="0">
                <a:solidFill>
                  <a:schemeClr val="tx1"/>
                </a:solidFill>
              </a:rPr>
              <a:t>svoje stavove u svim </a:t>
            </a:r>
            <a:r>
              <a:rPr lang="sr-Latn-CS" sz="1600" dirty="0" smtClean="0">
                <a:solidFill>
                  <a:schemeClr val="tx1"/>
                </a:solidFill>
              </a:rPr>
              <a:t>pitanjima </a:t>
            </a:r>
            <a:r>
              <a:rPr lang="sr-Latn-CS" sz="1600" dirty="0">
                <a:solidFill>
                  <a:schemeClr val="tx1"/>
                </a:solidFill>
              </a:rPr>
              <a:t>koja se na nju odnose, ali </a:t>
            </a:r>
            <a:r>
              <a:rPr lang="sr-Latn-CS" sz="1600" dirty="0" smtClean="0">
                <a:solidFill>
                  <a:schemeClr val="tx1"/>
                </a:solidFill>
              </a:rPr>
              <a:t>i obavezuje odrasle </a:t>
            </a:r>
            <a:r>
              <a:rPr lang="sr-Latn-CS" sz="1600" dirty="0">
                <a:solidFill>
                  <a:schemeClr val="tx1"/>
                </a:solidFill>
              </a:rPr>
              <a:t>da </a:t>
            </a:r>
            <a:r>
              <a:rPr lang="sr-Latn-CS" sz="1600" dirty="0" smtClean="0">
                <a:solidFill>
                  <a:schemeClr val="tx1"/>
                </a:solidFill>
              </a:rPr>
              <a:t>dijete saslušaju, te </a:t>
            </a:r>
            <a:r>
              <a:rPr lang="sr-Latn-CS" sz="1600" dirty="0">
                <a:solidFill>
                  <a:schemeClr val="tx1"/>
                </a:solidFill>
              </a:rPr>
              <a:t>da stavovima djeteta </a:t>
            </a:r>
            <a:r>
              <a:rPr lang="sr-Latn-CS" sz="1600" dirty="0" smtClean="0">
                <a:solidFill>
                  <a:schemeClr val="tx1"/>
                </a:solidFill>
              </a:rPr>
              <a:t>pridaju dužnu pažnju </a:t>
            </a:r>
            <a:r>
              <a:rPr lang="sr-Latn-CS" sz="1600" dirty="0">
                <a:solidFill>
                  <a:schemeClr val="tx1"/>
                </a:solidFill>
              </a:rPr>
              <a:t>u skladu sa njegovim godinama i </a:t>
            </a:r>
            <a:r>
              <a:rPr lang="sr-Latn-CS" sz="1600" dirty="0" smtClean="0">
                <a:solidFill>
                  <a:schemeClr val="tx1"/>
                </a:solidFill>
              </a:rPr>
              <a:t>zrelošću</a:t>
            </a:r>
          </a:p>
          <a:p>
            <a:pPr marL="0" indent="0" algn="just"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/>
            <a:r>
              <a:rPr lang="sr-Latn-CS" sz="1600" dirty="0" smtClean="0">
                <a:solidFill>
                  <a:schemeClr val="tx1"/>
                </a:solidFill>
              </a:rPr>
              <a:t>dio prava </a:t>
            </a:r>
            <a:r>
              <a:rPr lang="sr-Latn-CS" sz="1600" dirty="0">
                <a:solidFill>
                  <a:schemeClr val="tx1"/>
                </a:solidFill>
              </a:rPr>
              <a:t>na </a:t>
            </a:r>
            <a:r>
              <a:rPr lang="sr-Latn-CS" sz="1600" dirty="0" smtClean="0">
                <a:solidFill>
                  <a:schemeClr val="tx1"/>
                </a:solidFill>
              </a:rPr>
              <a:t>partipaciju</a:t>
            </a:r>
            <a:r>
              <a:rPr lang="sr-Latn-CS" sz="1600" dirty="0">
                <a:solidFill>
                  <a:schemeClr val="tx1"/>
                </a:solidFill>
              </a:rPr>
              <a:t>, koje </a:t>
            </a:r>
            <a:r>
              <a:rPr lang="sr-Latn-CS" sz="1600" dirty="0" smtClean="0">
                <a:solidFill>
                  <a:schemeClr val="tx1"/>
                </a:solidFill>
              </a:rPr>
              <a:t>znači </a:t>
            </a:r>
            <a:r>
              <a:rPr lang="sr-Latn-CS" sz="1600" dirty="0">
                <a:solidFill>
                  <a:schemeClr val="tx1"/>
                </a:solidFill>
              </a:rPr>
              <a:t>da ne postoji oblast života – </a:t>
            </a:r>
            <a:r>
              <a:rPr lang="sr-Latn-CS" sz="1600" dirty="0" smtClean="0">
                <a:solidFill>
                  <a:schemeClr val="tx1"/>
                </a:solidFill>
              </a:rPr>
              <a:t>od tradicionalnog </a:t>
            </a:r>
            <a:r>
              <a:rPr lang="sr-Latn-CS" sz="1600" dirty="0">
                <a:solidFill>
                  <a:schemeClr val="tx1"/>
                </a:solidFill>
              </a:rPr>
              <a:t>roditeljskog </a:t>
            </a:r>
            <a:r>
              <a:rPr lang="sr-Latn-CS" sz="1600" dirty="0" smtClean="0">
                <a:solidFill>
                  <a:schemeClr val="tx1"/>
                </a:solidFill>
              </a:rPr>
              <a:t>autoriteta </a:t>
            </a:r>
            <a:r>
              <a:rPr lang="sr-Latn-CS" sz="1600" dirty="0">
                <a:solidFill>
                  <a:schemeClr val="tx1"/>
                </a:solidFill>
              </a:rPr>
              <a:t>u kući do onog u </a:t>
            </a:r>
            <a:r>
              <a:rPr lang="sr-Latn-CS" sz="1600" dirty="0" smtClean="0">
                <a:solidFill>
                  <a:schemeClr val="tx1"/>
                </a:solidFill>
              </a:rPr>
              <a:t>školi ili zdravstvenoj </a:t>
            </a:r>
            <a:r>
              <a:rPr lang="sr-Latn-CS" sz="1600" dirty="0">
                <a:solidFill>
                  <a:schemeClr val="tx1"/>
                </a:solidFill>
              </a:rPr>
              <a:t>ustanovi – u kojoj nema </a:t>
            </a:r>
            <a:r>
              <a:rPr lang="sr-Latn-CS" sz="1600" dirty="0" smtClean="0">
                <a:solidFill>
                  <a:schemeClr val="tx1"/>
                </a:solidFill>
              </a:rPr>
              <a:t>mjesta za poglede djeteta prilikom donošenja </a:t>
            </a:r>
            <a:r>
              <a:rPr lang="sr-Latn-CS" sz="1600" dirty="0">
                <a:solidFill>
                  <a:schemeClr val="tx1"/>
                </a:solidFill>
              </a:rPr>
              <a:t>svake odluke koja je </a:t>
            </a:r>
            <a:r>
              <a:rPr lang="sr-Latn-CS" sz="1600" dirty="0" smtClean="0">
                <a:solidFill>
                  <a:schemeClr val="tx1"/>
                </a:solidFill>
              </a:rPr>
              <a:t>važna za </a:t>
            </a:r>
            <a:r>
              <a:rPr lang="sr-Latn-CS" sz="1600" dirty="0">
                <a:solidFill>
                  <a:schemeClr val="tx1"/>
                </a:solidFill>
              </a:rPr>
              <a:t>njegov život.</a:t>
            </a:r>
            <a:endParaRPr lang="en-US" sz="1600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409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7560840" cy="5276659"/>
          </a:xfrm>
        </p:spPr>
        <p:txBody>
          <a:bodyPr/>
          <a:lstStyle/>
          <a:p>
            <a:pPr algn="just"/>
            <a:r>
              <a:rPr lang="sr-Latn-CS" sz="1600" dirty="0">
                <a:solidFill>
                  <a:schemeClr val="tx1"/>
                </a:solidFill>
              </a:rPr>
              <a:t>Za ostvarivanje ovog prava nije predviđena nikakva donja </a:t>
            </a:r>
            <a:r>
              <a:rPr lang="sr-Latn-CS" sz="1600" dirty="0" smtClean="0">
                <a:solidFill>
                  <a:schemeClr val="tx1"/>
                </a:solidFill>
              </a:rPr>
              <a:t>starosna granica</a:t>
            </a:r>
            <a:r>
              <a:rPr lang="sr-Latn-CS" sz="1600" dirty="0">
                <a:solidFill>
                  <a:schemeClr val="tx1"/>
                </a:solidFill>
              </a:rPr>
              <a:t>, </a:t>
            </a:r>
            <a:r>
              <a:rPr lang="sr-Latn-CS" sz="1600" dirty="0" smtClean="0">
                <a:solidFill>
                  <a:schemeClr val="tx1"/>
                </a:solidFill>
              </a:rPr>
              <a:t>osim one koja nalaže </a:t>
            </a:r>
            <a:r>
              <a:rPr lang="sr-Latn-CS" sz="1600" dirty="0">
                <a:solidFill>
                  <a:schemeClr val="tx1"/>
                </a:solidFill>
              </a:rPr>
              <a:t>da se radi o </a:t>
            </a:r>
            <a:r>
              <a:rPr lang="sr-Latn-CS" sz="1600" dirty="0" smtClean="0">
                <a:solidFill>
                  <a:schemeClr val="tx1"/>
                </a:solidFill>
              </a:rPr>
              <a:t>djetetu </a:t>
            </a:r>
            <a:r>
              <a:rPr lang="sr-Latn-CS" sz="1600" dirty="0">
                <a:solidFill>
                  <a:schemeClr val="tx1"/>
                </a:solidFill>
              </a:rPr>
              <a:t>koje je </a:t>
            </a:r>
            <a:r>
              <a:rPr lang="sr-Latn-CS" sz="1600" i="1" dirty="0">
                <a:solidFill>
                  <a:schemeClr val="tx1"/>
                </a:solidFill>
              </a:rPr>
              <a:t>sposobno da </a:t>
            </a:r>
            <a:r>
              <a:rPr lang="sr-Latn-CS" sz="1600" i="1" dirty="0" smtClean="0">
                <a:solidFill>
                  <a:schemeClr val="tx1"/>
                </a:solidFill>
              </a:rPr>
              <a:t>formira </a:t>
            </a:r>
            <a:r>
              <a:rPr lang="sr-Latn-CS" sz="1600" i="1" dirty="0">
                <a:solidFill>
                  <a:schemeClr val="tx1"/>
                </a:solidFill>
              </a:rPr>
              <a:t>svoje </a:t>
            </a:r>
            <a:r>
              <a:rPr lang="sr-Latn-CS" sz="1600" i="1" dirty="0" smtClean="0">
                <a:solidFill>
                  <a:schemeClr val="tx1"/>
                </a:solidFill>
              </a:rPr>
              <a:t>mišljenje</a:t>
            </a:r>
            <a:endParaRPr lang="sr-Latn-CS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</a:rPr>
              <a:t>Buljan-Flander</a:t>
            </a:r>
            <a:r>
              <a:rPr lang="en-US" sz="1600" dirty="0" smtClean="0">
                <a:solidFill>
                  <a:schemeClr val="tx1"/>
                </a:solidFill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</a:rPr>
              <a:t>Karlović</a:t>
            </a:r>
            <a:r>
              <a:rPr lang="en-US" sz="1600" dirty="0" smtClean="0">
                <a:solidFill>
                  <a:schemeClr val="tx1"/>
                </a:solidFill>
              </a:rPr>
              <a:t> (2004.) </a:t>
            </a:r>
            <a:r>
              <a:rPr lang="en-US" sz="1600" dirty="0" err="1" smtClean="0">
                <a:solidFill>
                  <a:schemeClr val="tx1"/>
                </a:solidFill>
              </a:rPr>
              <a:t>savjetuju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roditeljima</a:t>
            </a:r>
            <a:r>
              <a:rPr lang="en-US" sz="1600" dirty="0" smtClean="0">
                <a:solidFill>
                  <a:schemeClr val="tx1"/>
                </a:solidFill>
              </a:rPr>
              <a:t> da </a:t>
            </a:r>
            <a:r>
              <a:rPr lang="en-US" sz="1600" dirty="0" err="1" smtClean="0">
                <a:solidFill>
                  <a:schemeClr val="tx1"/>
                </a:solidFill>
              </a:rPr>
              <a:t>prilikom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razvoda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 </a:t>
            </a:r>
            <a:r>
              <a:rPr lang="en-US" sz="1600" dirty="0" err="1">
                <a:solidFill>
                  <a:schemeClr val="tx1"/>
                </a:solidFill>
              </a:rPr>
              <a:t>traže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djece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biraju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strane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Direktna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pitanja</a:t>
            </a:r>
            <a:r>
              <a:rPr lang="en-US" sz="1600" dirty="0">
                <a:solidFill>
                  <a:schemeClr val="tx1"/>
                </a:solidFill>
              </a:rPr>
              <a:t> o tome </a:t>
            </a:r>
            <a:r>
              <a:rPr lang="en-US" sz="1600" dirty="0" smtClean="0">
                <a:solidFill>
                  <a:schemeClr val="tx1"/>
                </a:solidFill>
              </a:rPr>
              <a:t>s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kojim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bi </a:t>
            </a:r>
            <a:r>
              <a:rPr lang="en-US" sz="1600" dirty="0" err="1">
                <a:solidFill>
                  <a:schemeClr val="tx1"/>
                </a:solidFill>
              </a:rPr>
              <a:t>roditeljem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željela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živjeti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dovode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djecu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konflikt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lojalnosti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Djeci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je </a:t>
            </a:r>
            <a:r>
              <a:rPr lang="en-US" sz="1600" dirty="0" err="1">
                <a:solidFill>
                  <a:schemeClr val="tx1"/>
                </a:solidFill>
              </a:rPr>
              <a:t>sve</a:t>
            </a:r>
            <a:r>
              <a:rPr lang="en-US" sz="1600" dirty="0">
                <a:solidFill>
                  <a:schemeClr val="tx1"/>
                </a:solidFill>
              </a:rPr>
              <a:t> do </a:t>
            </a:r>
            <a:r>
              <a:rPr lang="en-US" sz="1600" dirty="0" err="1">
                <a:solidFill>
                  <a:schemeClr val="tx1"/>
                </a:solidFill>
              </a:rPr>
              <a:t>sazrijevanja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potrebna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zaštita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njima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preteških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odgovornosti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te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roditelji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trebaju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takvim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odlukama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dogovoriti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K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1600" dirty="0">
                <a:solidFill>
                  <a:schemeClr val="tx1"/>
                </a:solidFill>
              </a:rPr>
              <a:t>K</a:t>
            </a:r>
            <a:r>
              <a:rPr lang="en-US" sz="1600" dirty="0" err="1" smtClean="0">
                <a:solidFill>
                  <a:schemeClr val="tx1"/>
                </a:solidFill>
              </a:rPr>
              <a:t>ada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taj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dogovor</a:t>
            </a:r>
            <a:r>
              <a:rPr lang="en-US" sz="1600" dirty="0">
                <a:solidFill>
                  <a:schemeClr val="tx1"/>
                </a:solidFill>
              </a:rPr>
              <a:t> ne </a:t>
            </a:r>
            <a:r>
              <a:rPr lang="en-US" sz="1600" dirty="0" err="1">
                <a:solidFill>
                  <a:schemeClr val="tx1"/>
                </a:solidFill>
              </a:rPr>
              <a:t>uspijevaju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postići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uključuju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stručnjaci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sr-Latn-CS" sz="1600" dirty="0">
                <a:solidFill>
                  <a:schemeClr val="tx1"/>
                </a:solidFill>
              </a:rPr>
              <a:t>Preporuka da razgovor traje do 60 minuta, dati do znanja da ne donosi </a:t>
            </a:r>
            <a:r>
              <a:rPr lang="sr-Latn-CS" sz="1600" dirty="0" smtClean="0">
                <a:solidFill>
                  <a:schemeClr val="tx1"/>
                </a:solidFill>
              </a:rPr>
              <a:t>nikakve odluke  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493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32656"/>
            <a:ext cx="6986738" cy="5976664"/>
          </a:xfrm>
        </p:spPr>
        <p:txBody>
          <a:bodyPr>
            <a:normAutofit fontScale="92500" lnSpcReduction="10000"/>
          </a:bodyPr>
          <a:lstStyle/>
          <a:p>
            <a:pPr algn="ctr" fontAlgn="t"/>
            <a:r>
              <a:rPr lang="bs-Latn-BA" sz="2400" dirty="0" smtClean="0">
                <a:solidFill>
                  <a:schemeClr val="accent2"/>
                </a:solidFill>
              </a:rPr>
              <a:t>Kriteriji stručnjaka za određivanje</a:t>
            </a:r>
          </a:p>
          <a:p>
            <a:pPr marL="0" indent="0" algn="ctr" fontAlgn="t">
              <a:buNone/>
            </a:pPr>
            <a:r>
              <a:rPr lang="bs-Latn-BA" sz="2400" dirty="0" smtClean="0">
                <a:solidFill>
                  <a:schemeClr val="accent2"/>
                </a:solidFill>
              </a:rPr>
              <a:t> najboljeg interesa djeteta</a:t>
            </a:r>
          </a:p>
          <a:p>
            <a:pPr marL="0" indent="0" algn="ctr" fontAlgn="t">
              <a:buNone/>
            </a:pPr>
            <a:endParaRPr lang="bs-Latn-BA" sz="2400" dirty="0" smtClean="0">
              <a:solidFill>
                <a:schemeClr val="accent2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dirty="0" smtClean="0">
                <a:solidFill>
                  <a:schemeClr val="tx1"/>
                </a:solidFill>
              </a:rPr>
              <a:t> </a:t>
            </a:r>
            <a:r>
              <a:rPr lang="bs-Latn-BA" sz="1700" dirty="0" smtClean="0">
                <a:solidFill>
                  <a:schemeClr val="tx1"/>
                </a:solidFill>
              </a:rPr>
              <a:t>e</a:t>
            </a:r>
            <a:r>
              <a:rPr lang="en-US" sz="1700" dirty="0" err="1" smtClean="0">
                <a:solidFill>
                  <a:schemeClr val="tx1"/>
                </a:solidFill>
              </a:rPr>
              <a:t>mocionalna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vezanost</a:t>
            </a:r>
            <a:r>
              <a:rPr lang="en-US" sz="1700" dirty="0">
                <a:solidFill>
                  <a:schemeClr val="tx1"/>
                </a:solidFill>
              </a:rPr>
              <a:t> / </a:t>
            </a:r>
            <a:r>
              <a:rPr lang="en-US" sz="1700" dirty="0" err="1">
                <a:solidFill>
                  <a:schemeClr val="tx1"/>
                </a:solidFill>
              </a:rPr>
              <a:t>privrženost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djeteta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uz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pojedinog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roditelja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m</a:t>
            </a:r>
            <a:r>
              <a:rPr lang="en-US" sz="1700" dirty="0" err="1" smtClean="0">
                <a:solidFill>
                  <a:schemeClr val="tx1"/>
                </a:solidFill>
              </a:rPr>
              <a:t>aterijalna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sigurnost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d</a:t>
            </a:r>
            <a:r>
              <a:rPr lang="en-US" sz="1700" dirty="0" err="1" smtClean="0">
                <a:solidFill>
                  <a:schemeClr val="tx1"/>
                </a:solidFill>
              </a:rPr>
              <a:t>osadašnja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briga</a:t>
            </a:r>
            <a:r>
              <a:rPr lang="en-US" sz="1700" dirty="0">
                <a:solidFill>
                  <a:schemeClr val="tx1"/>
                </a:solidFill>
              </a:rPr>
              <a:t> i </a:t>
            </a:r>
            <a:r>
              <a:rPr lang="en-US" sz="1700" dirty="0" err="1">
                <a:solidFill>
                  <a:schemeClr val="tx1"/>
                </a:solidFill>
              </a:rPr>
              <a:t>skrb</a:t>
            </a:r>
            <a:r>
              <a:rPr lang="en-US" sz="1700" dirty="0">
                <a:solidFill>
                  <a:schemeClr val="tx1"/>
                </a:solidFill>
              </a:rPr>
              <a:t> u </a:t>
            </a:r>
            <a:r>
              <a:rPr lang="en-US" sz="1700" dirty="0" err="1">
                <a:solidFill>
                  <a:schemeClr val="tx1"/>
                </a:solidFill>
              </a:rPr>
              <a:t>podmirivanju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osnovnih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potreba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djeteta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p</a:t>
            </a:r>
            <a:r>
              <a:rPr lang="en-US" sz="1700" dirty="0" err="1" smtClean="0">
                <a:solidFill>
                  <a:schemeClr val="tx1"/>
                </a:solidFill>
              </a:rPr>
              <a:t>sihičko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>
                <a:solidFill>
                  <a:schemeClr val="tx1"/>
                </a:solidFill>
              </a:rPr>
              <a:t>i </a:t>
            </a:r>
            <a:r>
              <a:rPr lang="en-US" sz="1700" dirty="0" err="1">
                <a:solidFill>
                  <a:schemeClr val="tx1"/>
                </a:solidFill>
              </a:rPr>
              <a:t>fizičko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zdravlje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roditelja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z</a:t>
            </a:r>
            <a:r>
              <a:rPr lang="en-US" sz="1700" dirty="0" err="1" smtClean="0">
                <a:solidFill>
                  <a:schemeClr val="tx1"/>
                </a:solidFill>
              </a:rPr>
              <a:t>adovoljeni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uvjeti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za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skladan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psihofizički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rast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r</a:t>
            </a:r>
            <a:r>
              <a:rPr lang="en-US" sz="1700" dirty="0" err="1" smtClean="0">
                <a:solidFill>
                  <a:schemeClr val="tx1"/>
                </a:solidFill>
              </a:rPr>
              <a:t>iješene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stambene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prilike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a</a:t>
            </a:r>
            <a:r>
              <a:rPr lang="en-US" sz="1700" dirty="0" err="1" smtClean="0">
                <a:solidFill>
                  <a:schemeClr val="tx1"/>
                </a:solidFill>
              </a:rPr>
              <a:t>ngažman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roditelja</a:t>
            </a:r>
            <a:r>
              <a:rPr lang="en-US" sz="1700" dirty="0">
                <a:solidFill>
                  <a:schemeClr val="tx1"/>
                </a:solidFill>
              </a:rPr>
              <a:t> u </a:t>
            </a:r>
            <a:r>
              <a:rPr lang="en-US" sz="1700" dirty="0" err="1">
                <a:solidFill>
                  <a:schemeClr val="tx1"/>
                </a:solidFill>
              </a:rPr>
              <a:t>raznim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djetetovim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aktivnostima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i</a:t>
            </a:r>
            <a:r>
              <a:rPr lang="en-US" sz="1700" dirty="0" err="1" smtClean="0">
                <a:solidFill>
                  <a:schemeClr val="tx1"/>
                </a:solidFill>
              </a:rPr>
              <a:t>skazana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želje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djeteta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m</a:t>
            </a:r>
            <a:r>
              <a:rPr lang="en-US" sz="1700" dirty="0" err="1" smtClean="0">
                <a:solidFill>
                  <a:schemeClr val="tx1"/>
                </a:solidFill>
              </a:rPr>
              <a:t>otiviranost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roditelja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za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daljnju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skrb</a:t>
            </a:r>
            <a:r>
              <a:rPr lang="en-US" sz="1700" dirty="0">
                <a:solidFill>
                  <a:schemeClr val="tx1"/>
                </a:solidFill>
              </a:rPr>
              <a:t> o </a:t>
            </a:r>
            <a:r>
              <a:rPr lang="en-US" sz="1700" dirty="0" err="1">
                <a:solidFill>
                  <a:schemeClr val="tx1"/>
                </a:solidFill>
              </a:rPr>
              <a:t>djetetu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m</a:t>
            </a:r>
            <a:r>
              <a:rPr lang="en-US" sz="1700" dirty="0" err="1" smtClean="0">
                <a:solidFill>
                  <a:schemeClr val="tx1"/>
                </a:solidFill>
              </a:rPr>
              <a:t>ogućnost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ostajanja</a:t>
            </a:r>
            <a:r>
              <a:rPr lang="en-US" sz="1700" dirty="0">
                <a:solidFill>
                  <a:schemeClr val="tx1"/>
                </a:solidFill>
              </a:rPr>
              <a:t> u </a:t>
            </a:r>
            <a:r>
              <a:rPr lang="en-US" sz="1700" dirty="0" err="1">
                <a:solidFill>
                  <a:schemeClr val="tx1"/>
                </a:solidFill>
              </a:rPr>
              <a:t>kontaktu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drugim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roditeljem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k</a:t>
            </a:r>
            <a:r>
              <a:rPr lang="en-US" sz="1700" dirty="0" err="1" smtClean="0">
                <a:solidFill>
                  <a:schemeClr val="tx1"/>
                </a:solidFill>
              </a:rPr>
              <a:t>oja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>
                <a:solidFill>
                  <a:schemeClr val="tx1"/>
                </a:solidFill>
              </a:rPr>
              <a:t>je </a:t>
            </a:r>
            <a:r>
              <a:rPr lang="en-US" sz="1700" dirty="0" err="1">
                <a:solidFill>
                  <a:schemeClr val="tx1"/>
                </a:solidFill>
              </a:rPr>
              <a:t>uloga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roditelja</a:t>
            </a:r>
            <a:r>
              <a:rPr lang="en-US" sz="1700" dirty="0">
                <a:solidFill>
                  <a:schemeClr val="tx1"/>
                </a:solidFill>
              </a:rPr>
              <a:t> u </a:t>
            </a:r>
            <a:r>
              <a:rPr lang="en-US" sz="1700" dirty="0" err="1">
                <a:solidFill>
                  <a:schemeClr val="tx1"/>
                </a:solidFill>
              </a:rPr>
              <a:t>životu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djeteta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p</a:t>
            </a:r>
            <a:r>
              <a:rPr lang="en-US" sz="1700" dirty="0" err="1" smtClean="0">
                <a:solidFill>
                  <a:schemeClr val="tx1"/>
                </a:solidFill>
              </a:rPr>
              <a:t>rethodni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brakovi</a:t>
            </a:r>
            <a:r>
              <a:rPr lang="en-US" sz="1700" dirty="0">
                <a:solidFill>
                  <a:schemeClr val="tx1"/>
                </a:solidFill>
              </a:rPr>
              <a:t> /</a:t>
            </a:r>
            <a:r>
              <a:rPr lang="en-US" sz="1700" dirty="0" err="1">
                <a:solidFill>
                  <a:schemeClr val="tx1"/>
                </a:solidFill>
              </a:rPr>
              <a:t>razvoda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braka</a:t>
            </a:r>
            <a:r>
              <a:rPr lang="en-US" sz="1700" dirty="0">
                <a:solidFill>
                  <a:schemeClr val="tx1"/>
                </a:solidFill>
              </a:rPr>
              <a:t> /</a:t>
            </a:r>
            <a:r>
              <a:rPr lang="en-US" sz="1700" dirty="0" err="1">
                <a:solidFill>
                  <a:schemeClr val="tx1"/>
                </a:solidFill>
              </a:rPr>
              <a:t>izvanbračne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veze</a:t>
            </a:r>
            <a:endParaRPr lang="bs-Latn-BA" sz="17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700" dirty="0" smtClean="0">
                <a:solidFill>
                  <a:schemeClr val="tx1"/>
                </a:solidFill>
              </a:rPr>
              <a:t> s</a:t>
            </a:r>
            <a:r>
              <a:rPr lang="en-US" sz="1700" dirty="0" err="1" smtClean="0">
                <a:solidFill>
                  <a:schemeClr val="tx1"/>
                </a:solidFill>
              </a:rPr>
              <a:t>talnost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fizičke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sredine</a:t>
            </a:r>
            <a:r>
              <a:rPr lang="en-US" sz="1700" dirty="0">
                <a:solidFill>
                  <a:schemeClr val="tx1"/>
                </a:solidFill>
              </a:rPr>
              <a:t> u </a:t>
            </a:r>
            <a:r>
              <a:rPr lang="en-US" sz="1700" dirty="0" err="1">
                <a:solidFill>
                  <a:schemeClr val="tx1"/>
                </a:solidFill>
              </a:rPr>
              <a:t>kojoj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dijete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živi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endParaRPr lang="bs-Latn-BA" sz="1700" dirty="0">
              <a:solidFill>
                <a:schemeClr val="tx1"/>
              </a:solidFill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4071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s-Latn-BA" sz="3200" dirty="0">
                <a:effectLst/>
              </a:rPr>
              <a:t>Razvoj prava djeteta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sz="1600" dirty="0" smtClean="0">
                <a:solidFill>
                  <a:schemeClr val="tx1"/>
                </a:solidFill>
              </a:rPr>
              <a:t>Patrijarhalni model  - ravnopravnost žene i muškarca, institut očinske ili roditeljske vlasti - ustanova roditeljskog prava, odnosno roditeljskog staranja</a:t>
            </a:r>
          </a:p>
          <a:p>
            <a:pPr algn="just"/>
            <a:endParaRPr lang="sr-Latn-C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err="1">
                <a:solidFill>
                  <a:schemeClr val="tx1"/>
                </a:solidFill>
              </a:rPr>
              <a:t>Koncept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nositelja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i </a:t>
            </a:r>
            <a:r>
              <a:rPr lang="en-US" sz="1600" dirty="0" err="1" smtClean="0">
                <a:solidFill>
                  <a:schemeClr val="tx1"/>
                </a:solidFill>
              </a:rPr>
              <a:t>komplementarn</a:t>
            </a:r>
            <a:r>
              <a:rPr lang="bs-Latn-BA" sz="1600" dirty="0" smtClean="0">
                <a:solidFill>
                  <a:schemeClr val="tx1"/>
                </a:solidFill>
              </a:rPr>
              <a:t>ost sa obavezama odraslih</a:t>
            </a:r>
          </a:p>
          <a:p>
            <a:pPr marL="0" indent="0" algn="just"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/>
            <a:r>
              <a:rPr lang="sr-Latn-CS" sz="1600" dirty="0" smtClean="0">
                <a:solidFill>
                  <a:schemeClr val="tx1"/>
                </a:solidFill>
              </a:rPr>
              <a:t>Deklaracija o pravima djeteta („Ženevska deklaracija”), koju je usvojila Skupština Društva naroda 1924. godine</a:t>
            </a:r>
          </a:p>
          <a:p>
            <a:pPr marL="0" indent="0" algn="just"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/>
            <a:r>
              <a:rPr lang="sr-Latn-CS" sz="1600" dirty="0" smtClean="0">
                <a:solidFill>
                  <a:schemeClr val="tx1"/>
                </a:solidFill>
              </a:rPr>
              <a:t>Deklaracije o pravima djeteta, Generalna skupština Ujedinjenih nacija 1959. godine</a:t>
            </a:r>
          </a:p>
          <a:p>
            <a:pPr marL="0" indent="0" algn="just"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/>
            <a:r>
              <a:rPr lang="sr-Latn-CS" sz="1600" dirty="0" smtClean="0">
                <a:solidFill>
                  <a:schemeClr val="tx1"/>
                </a:solidFill>
              </a:rPr>
              <a:t>Konvencija </a:t>
            </a:r>
            <a:r>
              <a:rPr lang="sr-Latn-CS" sz="1600" dirty="0">
                <a:solidFill>
                  <a:schemeClr val="tx1"/>
                </a:solidFill>
              </a:rPr>
              <a:t>o pravima </a:t>
            </a:r>
            <a:r>
              <a:rPr lang="sr-Latn-CS" sz="1600" dirty="0" smtClean="0">
                <a:solidFill>
                  <a:schemeClr val="tx1"/>
                </a:solidFill>
              </a:rPr>
              <a:t>djeteta </a:t>
            </a:r>
            <a:r>
              <a:rPr lang="sr-Latn-CS" sz="1600" dirty="0">
                <a:solidFill>
                  <a:schemeClr val="tx1"/>
                </a:solidFill>
              </a:rPr>
              <a:t>1989. godine</a:t>
            </a:r>
          </a:p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/>
          </a:p>
          <a:p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620688"/>
            <a:ext cx="6347714" cy="5420675"/>
          </a:xfrm>
        </p:spPr>
        <p:txBody>
          <a:bodyPr>
            <a:normAutofit/>
          </a:bodyPr>
          <a:lstStyle/>
          <a:p>
            <a:pPr fontAlgn="t"/>
            <a:endParaRPr lang="bs-Latn-BA" sz="2400" dirty="0" smtClean="0">
              <a:solidFill>
                <a:schemeClr val="accent2"/>
              </a:solidFill>
            </a:endParaRPr>
          </a:p>
          <a:p>
            <a:pPr fontAlgn="t"/>
            <a:r>
              <a:rPr lang="bs-Latn-BA" sz="2400" dirty="0" smtClean="0">
                <a:solidFill>
                  <a:schemeClr val="accent2"/>
                </a:solidFill>
              </a:rPr>
              <a:t>Elementi koje sud uzima u obzir:</a:t>
            </a:r>
          </a:p>
          <a:p>
            <a:pPr marL="0" indent="0" fontAlgn="t">
              <a:buNone/>
            </a:pPr>
            <a:endParaRPr lang="bs-Latn-BA" sz="2400" dirty="0" smtClean="0">
              <a:solidFill>
                <a:schemeClr val="accent2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</a:rPr>
              <a:t>išljenje</a:t>
            </a:r>
            <a:r>
              <a:rPr lang="en-US" sz="1600" dirty="0" smtClean="0">
                <a:solidFill>
                  <a:schemeClr val="tx1"/>
                </a:solidFill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</a:rPr>
              <a:t>prijedlog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CZSS</a:t>
            </a:r>
            <a:endParaRPr lang="bs-Latn-BA" sz="16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r</a:t>
            </a:r>
            <a:r>
              <a:rPr lang="en-US" sz="1600" dirty="0" err="1" smtClean="0">
                <a:solidFill>
                  <a:schemeClr val="tx1"/>
                </a:solidFill>
              </a:rPr>
              <a:t>ezultati</a:t>
            </a:r>
            <a:r>
              <a:rPr lang="en-US" sz="1600" dirty="0" smtClean="0">
                <a:solidFill>
                  <a:schemeClr val="tx1"/>
                </a:solidFill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</a:rPr>
              <a:t>mišljenje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vještačenja</a:t>
            </a:r>
            <a:endParaRPr lang="bs-Latn-BA" sz="16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i</a:t>
            </a:r>
            <a:r>
              <a:rPr lang="en-US" sz="1600" dirty="0" err="1" smtClean="0">
                <a:solidFill>
                  <a:schemeClr val="tx1"/>
                </a:solidFill>
              </a:rPr>
              <a:t>zvješće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socijalnog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radnika</a:t>
            </a:r>
            <a:endParaRPr lang="bs-Latn-BA" sz="16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n</a:t>
            </a:r>
            <a:r>
              <a:rPr lang="en-US" sz="1600" dirty="0" err="1" smtClean="0">
                <a:solidFill>
                  <a:schemeClr val="tx1"/>
                </a:solidFill>
              </a:rPr>
              <a:t>alaz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psihologa</a:t>
            </a:r>
            <a:endParaRPr lang="bs-Latn-BA" sz="16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a</a:t>
            </a:r>
            <a:r>
              <a:rPr lang="en-US" sz="1600" dirty="0" err="1" smtClean="0">
                <a:solidFill>
                  <a:schemeClr val="tx1"/>
                </a:solidFill>
              </a:rPr>
              <a:t>ngažman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endParaRPr lang="bs-Latn-BA" sz="16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o</a:t>
            </a:r>
            <a:r>
              <a:rPr lang="en-US" sz="1600" dirty="0" err="1" smtClean="0">
                <a:solidFill>
                  <a:schemeClr val="tx1"/>
                </a:solidFill>
              </a:rPr>
              <a:t>dgovornost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endParaRPr lang="bs-Latn-BA" sz="16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d</a:t>
            </a:r>
            <a:r>
              <a:rPr lang="en-US" sz="1600" dirty="0" err="1" smtClean="0">
                <a:solidFill>
                  <a:schemeClr val="tx1"/>
                </a:solidFill>
              </a:rPr>
              <a:t>ogovor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endParaRPr lang="bs-Latn-BA" sz="1600" dirty="0">
              <a:solidFill>
                <a:schemeClr val="tx1"/>
              </a:solidFill>
            </a:endParaRPr>
          </a:p>
          <a:p>
            <a:pPr fontAlgn="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saslušanja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stranaka</a:t>
            </a:r>
            <a:endParaRPr lang="bs-Latn-BA" sz="1600" dirty="0">
              <a:solidFill>
                <a:schemeClr val="tx1"/>
              </a:solidFill>
            </a:endParaRPr>
          </a:p>
          <a:p>
            <a:endParaRPr lang="bs-Latn-BA" sz="1400" dirty="0"/>
          </a:p>
        </p:txBody>
      </p:sp>
    </p:spTree>
    <p:extLst>
      <p:ext uri="{BB962C8B-B14F-4D97-AF65-F5344CB8AC3E}">
        <p14:creationId xmlns:p14="http://schemas.microsoft.com/office/powerpoint/2010/main" val="4721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32656"/>
            <a:ext cx="6347713" cy="1008112"/>
          </a:xfrm>
        </p:spPr>
        <p:txBody>
          <a:bodyPr>
            <a:normAutofit fontScale="90000"/>
          </a:bodyPr>
          <a:lstStyle/>
          <a:p>
            <a:pPr lvl="0" algn="ctr"/>
            <a:r>
              <a:rPr lang="bs-Latn-BA" sz="3200" dirty="0" smtClean="0"/>
              <a:t>S</a:t>
            </a:r>
            <a:r>
              <a:rPr lang="bs-Latn-BA" sz="3200" dirty="0" smtClean="0">
                <a:effectLst/>
              </a:rPr>
              <a:t>udska praksa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68760"/>
            <a:ext cx="7130753" cy="4772603"/>
          </a:xfrm>
        </p:spPr>
        <p:txBody>
          <a:bodyPr>
            <a:noAutofit/>
          </a:bodyPr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Sporer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v. Austria, Application no. 35637/03,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Judgment </a:t>
            </a:r>
            <a:r>
              <a:rPr lang="en-US" sz="1600" dirty="0">
                <a:solidFill>
                  <a:schemeClr val="tx1"/>
                </a:solidFill>
              </a:rPr>
              <a:t>3 February </a:t>
            </a:r>
            <a:r>
              <a:rPr lang="en-US" sz="1600" dirty="0" smtClean="0">
                <a:solidFill>
                  <a:schemeClr val="tx1"/>
                </a:solidFill>
              </a:rPr>
              <a:t>2011,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Final 03/05/2011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   Sud je </a:t>
            </a:r>
            <a:r>
              <a:rPr lang="en-US" sz="1600" dirty="0" err="1" smtClean="0">
                <a:solidFill>
                  <a:schemeClr val="tx1"/>
                </a:solidFill>
              </a:rPr>
              <a:t>zauzeo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da je </a:t>
            </a:r>
            <a:r>
              <a:rPr lang="en-US" sz="1600" dirty="0" err="1" smtClean="0">
                <a:solidFill>
                  <a:schemeClr val="tx1"/>
                </a:solidFill>
              </a:rPr>
              <a:t>lični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utisak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važan</a:t>
            </a:r>
            <a:r>
              <a:rPr lang="en-US" sz="1600" dirty="0">
                <a:solidFill>
                  <a:schemeClr val="tx1"/>
                </a:solidFill>
              </a:rPr>
              <a:t> element i da </a:t>
            </a:r>
            <a:r>
              <a:rPr lang="en-US" sz="1600" dirty="0" err="1" smtClean="0">
                <a:solidFill>
                  <a:schemeClr val="tx1"/>
                </a:solidFill>
              </a:rPr>
              <a:t>roditelj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</a:rPr>
              <a:t>podnosilac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zahtjeva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  <a:r>
              <a:rPr lang="en-US" sz="1600" dirty="0" err="1">
                <a:solidFill>
                  <a:schemeClr val="tx1"/>
                </a:solidFill>
              </a:rPr>
              <a:t>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pojaviti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pred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sudom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biti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lično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saslušan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  <a:endParaRPr lang="bs-Latn-BA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       </a:t>
            </a:r>
            <a:r>
              <a:rPr lang="en-US" sz="1600" dirty="0" err="1" smtClean="0">
                <a:solidFill>
                  <a:schemeClr val="tx1"/>
                </a:solidFill>
              </a:rPr>
              <a:t>Sud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je </a:t>
            </a:r>
            <a:r>
              <a:rPr lang="en-US" sz="1600" dirty="0" err="1">
                <a:solidFill>
                  <a:schemeClr val="tx1"/>
                </a:solidFill>
              </a:rPr>
              <a:t>naglasio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obavezu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ispitivanja</a:t>
            </a:r>
            <a:r>
              <a:rPr lang="en-US" sz="1600" dirty="0">
                <a:solidFill>
                  <a:schemeClr val="tx1"/>
                </a:solidFill>
              </a:rPr>
              <a:t> da li je </a:t>
            </a:r>
            <a:r>
              <a:rPr lang="en-US" sz="1600" dirty="0" err="1">
                <a:solidFill>
                  <a:schemeClr val="tx1"/>
                </a:solidFill>
              </a:rPr>
              <a:t>otac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imao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suđenje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ako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jeste</a:t>
            </a:r>
            <a:r>
              <a:rPr lang="en-US" sz="1600" dirty="0">
                <a:solidFill>
                  <a:schemeClr val="tx1"/>
                </a:solidFill>
              </a:rPr>
              <a:t>, da li je </a:t>
            </a:r>
            <a:r>
              <a:rPr lang="en-US" sz="1600" dirty="0" err="1">
                <a:solidFill>
                  <a:schemeClr val="tx1"/>
                </a:solidFill>
              </a:rPr>
              <a:t>udovoljeno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zahtjevima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člana</a:t>
            </a:r>
            <a:r>
              <a:rPr lang="en-US" sz="1600" dirty="0">
                <a:solidFill>
                  <a:schemeClr val="tx1"/>
                </a:solidFill>
              </a:rPr>
              <a:t> 6. </a:t>
            </a:r>
            <a:r>
              <a:rPr lang="en-US" sz="1600" dirty="0" err="1">
                <a:solidFill>
                  <a:schemeClr val="tx1"/>
                </a:solidFill>
              </a:rPr>
              <a:t>stav</a:t>
            </a:r>
            <a:r>
              <a:rPr lang="en-US" sz="1600" dirty="0">
                <a:solidFill>
                  <a:schemeClr val="tx1"/>
                </a:solidFill>
              </a:rPr>
              <a:t> 1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r>
              <a:rPr lang="bs-Latn-BA" sz="1600" dirty="0" smtClean="0">
                <a:solidFill>
                  <a:schemeClr val="tx1"/>
                </a:solidFill>
              </a:rPr>
              <a:t>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</a:t>
            </a:r>
            <a:r>
              <a:rPr lang="en-US" sz="1600" dirty="0">
                <a:solidFill>
                  <a:schemeClr val="tx1"/>
                </a:solidFill>
              </a:rPr>
              <a:t> da li je </a:t>
            </a:r>
            <a:r>
              <a:rPr lang="en-US" sz="1600" dirty="0" err="1" smtClean="0">
                <a:solidFill>
                  <a:schemeClr val="tx1"/>
                </a:solidFill>
              </a:rPr>
              <a:t>imao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pravo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da </a:t>
            </a:r>
            <a:r>
              <a:rPr lang="en-US" sz="1600" dirty="0">
                <a:solidFill>
                  <a:schemeClr val="tx1"/>
                </a:solidFill>
              </a:rPr>
              <a:t>se </a:t>
            </a:r>
            <a:r>
              <a:rPr lang="en-US" sz="1600" dirty="0" err="1">
                <a:solidFill>
                  <a:schemeClr val="tx1"/>
                </a:solidFill>
              </a:rPr>
              <a:t>lično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pojavi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i,ako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jeste</a:t>
            </a:r>
            <a:r>
              <a:rPr lang="en-US" sz="1600" dirty="0">
                <a:solidFill>
                  <a:schemeClr val="tx1"/>
                </a:solidFill>
              </a:rPr>
              <a:t>, da li je to </a:t>
            </a:r>
            <a:r>
              <a:rPr lang="en-US" sz="1600" dirty="0" err="1">
                <a:solidFill>
                  <a:schemeClr val="tx1"/>
                </a:solidFill>
              </a:rPr>
              <a:t>njegovo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poštovano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Po </a:t>
            </a:r>
            <a:r>
              <a:rPr lang="en-US" sz="1600" dirty="0" err="1">
                <a:solidFill>
                  <a:schemeClr val="tx1"/>
                </a:solidFill>
              </a:rPr>
              <a:t>njemu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ova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dva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pitanja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međusobno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usko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vezana</a:t>
            </a:r>
            <a:r>
              <a:rPr lang="en-US" sz="1600" dirty="0">
                <a:solidFill>
                  <a:schemeClr val="tx1"/>
                </a:solidFill>
              </a:rPr>
              <a:t>, pa </a:t>
            </a:r>
            <a:r>
              <a:rPr lang="en-US" sz="1600" dirty="0" smtClean="0">
                <a:solidFill>
                  <a:schemeClr val="tx1"/>
                </a:solidFill>
              </a:rPr>
              <a:t>se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moraju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ispitati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zajedno</a:t>
            </a:r>
            <a:r>
              <a:rPr lang="bs-Latn-BA" sz="1600" dirty="0" smtClean="0">
                <a:solidFill>
                  <a:schemeClr val="tx1"/>
                </a:solidFill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8080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76671"/>
            <a:ext cx="8003232" cy="5832053"/>
          </a:xfrm>
        </p:spPr>
        <p:txBody>
          <a:bodyPr>
            <a:normAutofit fontScale="97500"/>
          </a:bodyPr>
          <a:lstStyle/>
          <a:p>
            <a:pPr marL="422910" indent="-285750" algn="ctr"/>
            <a:r>
              <a:rPr lang="en-US" sz="1600" dirty="0" smtClean="0">
                <a:solidFill>
                  <a:schemeClr val="tx1"/>
                </a:solidFill>
              </a:rPr>
              <a:t>Palau-Martinez </a:t>
            </a:r>
            <a:r>
              <a:rPr lang="en-US" sz="1600" dirty="0">
                <a:solidFill>
                  <a:schemeClr val="tx1"/>
                </a:solidFill>
              </a:rPr>
              <a:t>v. France, Application no. 64927/01,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ctr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Judgment 16.12.2003,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para</a:t>
            </a:r>
            <a:r>
              <a:rPr lang="en-US" sz="1600" dirty="0">
                <a:solidFill>
                  <a:schemeClr val="tx1"/>
                </a:solidFill>
              </a:rPr>
              <a:t>. 42. i </a:t>
            </a:r>
            <a:r>
              <a:rPr lang="en-US" sz="1600" dirty="0" smtClean="0">
                <a:solidFill>
                  <a:schemeClr val="tx1"/>
                </a:solidFill>
              </a:rPr>
              <a:t>43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Sud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je </a:t>
            </a:r>
            <a:r>
              <a:rPr lang="en-US" sz="1600" dirty="0" err="1">
                <a:solidFill>
                  <a:schemeClr val="tx1"/>
                </a:solidFill>
              </a:rPr>
              <a:t>naveo</a:t>
            </a:r>
            <a:r>
              <a:rPr lang="en-US" sz="1600" dirty="0">
                <a:solidFill>
                  <a:schemeClr val="tx1"/>
                </a:solidFill>
              </a:rPr>
              <a:t> da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nacionalni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utvrdio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utjecaj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religijske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prakse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majke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svakodnevni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život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živjela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njom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nakon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faktičkog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prestanka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bračne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zajednice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pokušaj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djecu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proširi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svoja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vjerska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uvjerenja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Stoga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nije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mogao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zaključiti</a:t>
            </a:r>
            <a:r>
              <a:rPr lang="en-US" sz="1600" dirty="0">
                <a:solidFill>
                  <a:schemeClr val="tx1"/>
                </a:solidFill>
              </a:rPr>
              <a:t> da je </a:t>
            </a:r>
            <a:r>
              <a:rPr lang="en-US" sz="1600" dirty="0" err="1">
                <a:solidFill>
                  <a:schemeClr val="tx1"/>
                </a:solidFill>
              </a:rPr>
              <a:t>postojao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razuman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proporcionalan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odnos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između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upotrijebljenih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sredstava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legitimnog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cilja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pa </a:t>
            </a:r>
            <a:r>
              <a:rPr lang="en-US" sz="1600" dirty="0">
                <a:solidFill>
                  <a:schemeClr val="tx1"/>
                </a:solidFill>
              </a:rPr>
              <a:t>je </a:t>
            </a:r>
            <a:r>
              <a:rPr lang="en-US" sz="1600" dirty="0" err="1">
                <a:solidFill>
                  <a:schemeClr val="tx1"/>
                </a:solidFill>
              </a:rPr>
              <a:t>utvrdio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da je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en-US" sz="1600" dirty="0" err="1" smtClean="0">
                <a:solidFill>
                  <a:schemeClr val="tx1"/>
                </a:solidFill>
              </a:rPr>
              <a:t>odlučivanjem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djeca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žive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 </a:t>
            </a:r>
            <a:r>
              <a:rPr lang="en-US" sz="1600" dirty="0" err="1">
                <a:solidFill>
                  <a:schemeClr val="tx1"/>
                </a:solidFill>
              </a:rPr>
              <a:t>ocem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učinjena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povreda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člana</a:t>
            </a:r>
            <a:r>
              <a:rPr lang="en-US" sz="1600" dirty="0">
                <a:solidFill>
                  <a:schemeClr val="tx1"/>
                </a:solidFill>
              </a:rPr>
              <a:t> 8. u </a:t>
            </a:r>
            <a:r>
              <a:rPr lang="en-US" sz="1600" dirty="0" err="1">
                <a:solidFill>
                  <a:schemeClr val="tx1"/>
                </a:solidFill>
              </a:rPr>
              <a:t>vezi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članom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14.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>
              <a:buNone/>
            </a:pPr>
            <a:endParaRPr lang="bs-Latn-BA" sz="1400" dirty="0"/>
          </a:p>
          <a:p>
            <a:pPr marL="422910" indent="-285750" algn="ctr"/>
            <a:r>
              <a:rPr lang="bs-Latn-BA" sz="1600" dirty="0" smtClean="0">
                <a:solidFill>
                  <a:schemeClr val="tx1"/>
                </a:solidFill>
              </a:rPr>
              <a:t>I</a:t>
            </a:r>
            <a:r>
              <a:rPr lang="en-US" sz="1600" dirty="0" err="1" smtClean="0">
                <a:solidFill>
                  <a:schemeClr val="tx1"/>
                </a:solidFill>
              </a:rPr>
              <a:t>smailova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v. Russia, Application no. 37614/02,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ctr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Judgment </a:t>
            </a:r>
            <a:r>
              <a:rPr lang="en-US" sz="1600" dirty="0">
                <a:solidFill>
                  <a:schemeClr val="tx1"/>
                </a:solidFill>
              </a:rPr>
              <a:t>29 November 2007, </a:t>
            </a:r>
            <a:r>
              <a:rPr lang="en-US" sz="1600" dirty="0" err="1">
                <a:solidFill>
                  <a:schemeClr val="tx1"/>
                </a:solidFill>
              </a:rPr>
              <a:t>para</a:t>
            </a:r>
            <a:r>
              <a:rPr lang="en-US" sz="1600" dirty="0">
                <a:solidFill>
                  <a:schemeClr val="tx1"/>
                </a:solidFill>
              </a:rPr>
              <a:t>. 62. i </a:t>
            </a:r>
            <a:r>
              <a:rPr lang="en-US" sz="1600" dirty="0" smtClean="0">
                <a:solidFill>
                  <a:schemeClr val="tx1"/>
                </a:solidFill>
              </a:rPr>
              <a:t>63</a:t>
            </a:r>
            <a:r>
              <a:rPr lang="bs-Latn-BA" sz="1600" dirty="0" smtClean="0">
                <a:solidFill>
                  <a:schemeClr val="tx1"/>
                </a:solidFill>
              </a:rPr>
              <a:t>.</a:t>
            </a:r>
          </a:p>
          <a:p>
            <a:pPr marL="13716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Sud</a:t>
            </a:r>
            <a:r>
              <a:rPr lang="en-US" sz="1600" dirty="0" smtClean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našao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su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 smtClean="0">
                <a:solidFill>
                  <a:schemeClr val="tx1"/>
                </a:solidFill>
              </a:rPr>
              <a:t>domaći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sudovi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fokusirali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samo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, ne </a:t>
            </a:r>
            <a:r>
              <a:rPr lang="en-US" sz="1600" dirty="0" err="1">
                <a:solidFill>
                  <a:schemeClr val="tx1"/>
                </a:solidFill>
              </a:rPr>
              <a:t>zasnivajući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pripadnosti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majke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Jehovinim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svjedocima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već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religijskim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praksama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koje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je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uključila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djecu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što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imalo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društvene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psihičke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posljedice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njih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moglo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bi se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negativno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odraziti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njihov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odgoj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5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09600" y="908719"/>
            <a:ext cx="6842720" cy="51333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predmetima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pokrenutim</a:t>
            </a:r>
            <a:r>
              <a:rPr lang="en-US" sz="1600" dirty="0">
                <a:solidFill>
                  <a:schemeClr val="tx1"/>
                </a:solidFill>
              </a:rPr>
              <a:t> od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zbog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navodne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povrede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poštovanje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porodičnog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života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odlukama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nacionalnih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organa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ograničava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zabranjuje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održavanje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kontakata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djetetom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zauzima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s</a:t>
            </a:r>
            <a:r>
              <a:rPr lang="en-US" sz="1600" dirty="0" err="1" smtClean="0">
                <a:solidFill>
                  <a:schemeClr val="tx1"/>
                </a:solidFill>
              </a:rPr>
              <a:t>tav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samo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izuzetnim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ekstremnim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slučajevima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kontakti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</a:rPr>
              <a:t>njegovih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prirodnih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treba</a:t>
            </a:r>
            <a:r>
              <a:rPr lang="en-US" sz="1600" dirty="0">
                <a:solidFill>
                  <a:schemeClr val="tx1"/>
                </a:solidFill>
              </a:rPr>
              <a:t> da se </a:t>
            </a:r>
            <a:r>
              <a:rPr lang="en-US" sz="1600" dirty="0" err="1">
                <a:solidFill>
                  <a:schemeClr val="tx1"/>
                </a:solidFill>
              </a:rPr>
              <a:t>definitivno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onemoguće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dok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</a:rPr>
              <a:t>svim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ostalim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slučajevima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njihovo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održavanje</a:t>
            </a:r>
            <a:r>
              <a:rPr lang="en-US" sz="1600" dirty="0">
                <a:solidFill>
                  <a:schemeClr val="tx1"/>
                </a:solidFill>
              </a:rPr>
              <a:t> ne </a:t>
            </a:r>
            <a:r>
              <a:rPr lang="en-US" sz="1600" dirty="0" err="1">
                <a:solidFill>
                  <a:schemeClr val="tx1"/>
                </a:solidFill>
              </a:rPr>
              <a:t>smije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spriječeno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bs-Latn-B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43192" cy="5832688"/>
          </a:xfrm>
        </p:spPr>
        <p:txBody>
          <a:bodyPr>
            <a:normAutofit lnSpcReduction="10000"/>
          </a:bodyPr>
          <a:lstStyle/>
          <a:p>
            <a:pPr marL="422910" indent="-285750" algn="ctr"/>
            <a:r>
              <a:rPr lang="en-US" sz="1600" dirty="0" err="1" smtClean="0">
                <a:solidFill>
                  <a:schemeClr val="tx1"/>
                </a:solidFill>
              </a:rPr>
              <a:t>Gluhaković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p. </a:t>
            </a:r>
            <a:r>
              <a:rPr lang="en-US" sz="1600" dirty="0" err="1">
                <a:solidFill>
                  <a:schemeClr val="tx1"/>
                </a:solidFill>
              </a:rPr>
              <a:t>Hrvatske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para</a:t>
            </a:r>
            <a:r>
              <a:rPr lang="en-US" sz="1600" dirty="0">
                <a:solidFill>
                  <a:schemeClr val="tx1"/>
                </a:solidFill>
              </a:rPr>
              <a:t>. 56, </a:t>
            </a:r>
            <a:r>
              <a:rPr lang="en-US" sz="1600" i="1" dirty="0">
                <a:solidFill>
                  <a:schemeClr val="tx1"/>
                </a:solidFill>
              </a:rPr>
              <a:t>supra note </a:t>
            </a:r>
            <a:r>
              <a:rPr lang="en-US" sz="1600" dirty="0" smtClean="0">
                <a:solidFill>
                  <a:schemeClr val="tx1"/>
                </a:solidFill>
              </a:rPr>
              <a:t>5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</a:p>
          <a:p>
            <a:pPr marL="137160" indent="0" algn="ctr"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Fiala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p. </a:t>
            </a:r>
            <a:r>
              <a:rPr lang="en-US" sz="1600" dirty="0" err="1">
                <a:solidFill>
                  <a:schemeClr val="tx1"/>
                </a:solidFill>
              </a:rPr>
              <a:t>Češke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Republike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>
                <a:solidFill>
                  <a:schemeClr val="tx1"/>
                </a:solidFill>
              </a:rPr>
              <a:t>App. 26141/03, Judgment 18. 7. </a:t>
            </a:r>
            <a:r>
              <a:rPr lang="en-US" sz="1600" dirty="0" smtClean="0">
                <a:solidFill>
                  <a:schemeClr val="tx1"/>
                </a:solidFill>
              </a:rPr>
              <a:t>2006</a:t>
            </a:r>
            <a:r>
              <a:rPr lang="bs-Latn-BA" sz="1600" dirty="0" smtClean="0">
                <a:solidFill>
                  <a:schemeClr val="tx1"/>
                </a:solidFill>
              </a:rPr>
              <a:t>,)</a:t>
            </a:r>
          </a:p>
          <a:p>
            <a:pPr marL="0" indent="0" algn="ctr">
              <a:buNone/>
            </a:pPr>
            <a:r>
              <a:rPr lang="en-US" sz="1600" dirty="0" err="1">
                <a:solidFill>
                  <a:schemeClr val="tx1"/>
                </a:solidFill>
              </a:rPr>
              <a:t>Süss</a:t>
            </a:r>
            <a:r>
              <a:rPr lang="en-US" sz="1600" dirty="0">
                <a:solidFill>
                  <a:schemeClr val="tx1"/>
                </a:solidFill>
              </a:rPr>
              <a:t> p.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Njemačke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Odluka</a:t>
            </a:r>
            <a:r>
              <a:rPr lang="en-US" sz="1600" dirty="0">
                <a:solidFill>
                  <a:schemeClr val="tx1"/>
                </a:solidFill>
              </a:rPr>
              <a:t> od 10.11.2005</a:t>
            </a:r>
            <a:r>
              <a:rPr lang="bs-Latn-BA" sz="1600" dirty="0">
                <a:solidFill>
                  <a:schemeClr val="tx1"/>
                </a:solidFill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bs-Latn-BA" sz="1600" dirty="0">
                <a:solidFill>
                  <a:schemeClr val="tx1"/>
                </a:solidFill>
              </a:rPr>
              <a:t>   </a:t>
            </a:r>
            <a:r>
              <a:rPr lang="en-US" sz="1600" dirty="0" err="1">
                <a:solidFill>
                  <a:schemeClr val="tx1"/>
                </a:solidFill>
              </a:rPr>
              <a:t>Zawadka</a:t>
            </a:r>
            <a:r>
              <a:rPr lang="en-US" sz="1600" dirty="0">
                <a:solidFill>
                  <a:schemeClr val="tx1"/>
                </a:solidFill>
              </a:rPr>
              <a:t> p. </a:t>
            </a:r>
            <a:r>
              <a:rPr lang="en-US" sz="1600" dirty="0" err="1">
                <a:solidFill>
                  <a:schemeClr val="tx1"/>
                </a:solidFill>
              </a:rPr>
              <a:t>Poljske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Odluka</a:t>
            </a:r>
            <a:r>
              <a:rPr lang="en-US" sz="1600" dirty="0">
                <a:solidFill>
                  <a:schemeClr val="tx1"/>
                </a:solidFill>
              </a:rPr>
              <a:t> od 23.6.2005</a:t>
            </a:r>
            <a:r>
              <a:rPr lang="bs-Latn-BA" sz="1600" dirty="0">
                <a:solidFill>
                  <a:schemeClr val="tx1"/>
                </a:solidFill>
              </a:rPr>
              <a:t>) </a:t>
            </a:r>
          </a:p>
          <a:p>
            <a:pPr marL="0" indent="0" algn="ctr">
              <a:buNone/>
            </a:pPr>
            <a:r>
              <a:rPr lang="bs-Latn-BA" sz="1600" dirty="0">
                <a:solidFill>
                  <a:schemeClr val="tx1"/>
                </a:solidFill>
              </a:rPr>
              <a:t>    </a:t>
            </a:r>
            <a:r>
              <a:rPr lang="en-US" sz="1600" dirty="0" err="1">
                <a:solidFill>
                  <a:schemeClr val="tx1"/>
                </a:solidFill>
              </a:rPr>
              <a:t>Ignaccolo-Zenide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protiv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Rumunije</a:t>
            </a:r>
            <a:r>
              <a:rPr lang="en-US" sz="1600" dirty="0">
                <a:solidFill>
                  <a:schemeClr val="tx1"/>
                </a:solidFill>
              </a:rPr>
              <a:t> (App 32346-96, Judgment 25. </a:t>
            </a:r>
            <a:r>
              <a:rPr lang="en-US" sz="1600" dirty="0" err="1">
                <a:solidFill>
                  <a:schemeClr val="tx1"/>
                </a:solidFill>
              </a:rPr>
              <a:t>januara</a:t>
            </a:r>
            <a:endParaRPr lang="bs-Latn-BA" sz="1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s-Latn-BA" sz="1600" dirty="0">
                <a:solidFill>
                  <a:schemeClr val="tx1"/>
                </a:solidFill>
              </a:rPr>
              <a:t>    </a:t>
            </a:r>
            <a:r>
              <a:rPr lang="en-US" sz="1600" dirty="0">
                <a:solidFill>
                  <a:schemeClr val="tx1"/>
                </a:solidFill>
              </a:rPr>
              <a:t>2000</a:t>
            </a:r>
            <a:r>
              <a:rPr lang="bs-Latn-BA" sz="1600" dirty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bs-Latn-BA" sz="1600" dirty="0">
                <a:solidFill>
                  <a:schemeClr val="tx1"/>
                </a:solidFill>
              </a:rPr>
              <a:t>    </a:t>
            </a:r>
            <a:r>
              <a:rPr lang="en-US" sz="1600" dirty="0">
                <a:solidFill>
                  <a:schemeClr val="tx1"/>
                </a:solidFill>
              </a:rPr>
              <a:t>Santos </a:t>
            </a:r>
            <a:r>
              <a:rPr lang="en-US" sz="1600" dirty="0" err="1">
                <a:solidFill>
                  <a:schemeClr val="tx1"/>
                </a:solidFill>
              </a:rPr>
              <a:t>Nunes</a:t>
            </a:r>
            <a:r>
              <a:rPr lang="en-US" sz="1600" dirty="0">
                <a:solidFill>
                  <a:schemeClr val="tx1"/>
                </a:solidFill>
              </a:rPr>
              <a:t> p. </a:t>
            </a:r>
            <a:r>
              <a:rPr lang="en-US" sz="1600" dirty="0" err="1">
                <a:solidFill>
                  <a:schemeClr val="tx1"/>
                </a:solidFill>
              </a:rPr>
              <a:t>Portugala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Requete</a:t>
            </a:r>
            <a:r>
              <a:rPr lang="en-US" sz="1600" dirty="0">
                <a:solidFill>
                  <a:schemeClr val="tx1"/>
                </a:solidFill>
              </a:rPr>
              <a:t> no.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fr-FR" sz="1600" dirty="0">
                <a:solidFill>
                  <a:schemeClr val="tx1"/>
                </a:solidFill>
              </a:rPr>
              <a:t>61173/08, du 22 mai 201</a:t>
            </a:r>
            <a:r>
              <a:rPr lang="bs-Latn-BA" sz="1600" dirty="0">
                <a:solidFill>
                  <a:schemeClr val="tx1"/>
                </a:solidFill>
              </a:rPr>
              <a:t>2)</a:t>
            </a:r>
          </a:p>
          <a:p>
            <a:pPr marL="137160" indent="0" algn="ctr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obaveza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države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provođenje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pozitivnih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mjera</a:t>
            </a:r>
            <a:r>
              <a:rPr lang="en-US" sz="1600" dirty="0">
                <a:solidFill>
                  <a:schemeClr val="tx1"/>
                </a:solidFill>
              </a:rPr>
              <a:t>, u </a:t>
            </a:r>
            <a:r>
              <a:rPr lang="en-US" sz="1600" dirty="0" err="1">
                <a:solidFill>
                  <a:schemeClr val="tx1"/>
                </a:solidFill>
              </a:rPr>
              <a:t>skladu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članom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8.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EKLJP,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podrazumijeva</a:t>
            </a:r>
            <a:r>
              <a:rPr lang="en-US" sz="1600" dirty="0" smtClean="0">
                <a:solidFill>
                  <a:schemeClr val="tx1"/>
                </a:solidFill>
              </a:rPr>
              <a:t> 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preduzimanje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potrebnih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mjera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ponovnog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spajanja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 smtClean="0">
                <a:solidFill>
                  <a:schemeClr val="tx1"/>
                </a:solidFill>
              </a:rPr>
              <a:t>djecom</a:t>
            </a:r>
            <a:r>
              <a:rPr lang="en-US" sz="1600" dirty="0" smtClean="0">
                <a:solidFill>
                  <a:schemeClr val="tx1"/>
                </a:solidFill>
              </a:rPr>
              <a:t> 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olakšanja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tog </a:t>
            </a:r>
            <a:r>
              <a:rPr lang="en-US" sz="1600" dirty="0" err="1">
                <a:solidFill>
                  <a:schemeClr val="tx1"/>
                </a:solidFill>
              </a:rPr>
              <a:t>spajanja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što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odnosi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predmete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kojima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postoje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sporovi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između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roditelja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i/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članova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djetetove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porodice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 </a:t>
            </a:r>
            <a:r>
              <a:rPr lang="en-US" sz="1600" dirty="0" err="1">
                <a:solidFill>
                  <a:schemeClr val="tx1"/>
                </a:solidFill>
              </a:rPr>
              <a:t>kontaktima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</a:rPr>
              <a:t>prebivalištu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djece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osigur</a:t>
            </a:r>
            <a:r>
              <a:rPr lang="bs-Latn-BA" sz="1600" dirty="0" smtClean="0">
                <a:solidFill>
                  <a:schemeClr val="tx1"/>
                </a:solidFill>
              </a:rPr>
              <a:t>ati m</a:t>
            </a:r>
            <a:r>
              <a:rPr lang="en-US" sz="1600" dirty="0" err="1" smtClean="0">
                <a:solidFill>
                  <a:schemeClr val="tx1"/>
                </a:solidFill>
              </a:rPr>
              <a:t>ogućnost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efikasnog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ostvarivanja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kontakte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 </a:t>
            </a:r>
            <a:r>
              <a:rPr lang="en-US" sz="1600" dirty="0" err="1" smtClean="0">
                <a:solidFill>
                  <a:schemeClr val="tx1"/>
                </a:solidFill>
              </a:rPr>
              <a:t>djetetom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bs-Latn-BA" sz="1600" dirty="0" smtClean="0">
                <a:solidFill>
                  <a:schemeClr val="tx1"/>
                </a:solidFill>
              </a:rPr>
              <a:t> o</a:t>
            </a:r>
            <a:r>
              <a:rPr lang="en-US" sz="1600" dirty="0" err="1" smtClean="0">
                <a:solidFill>
                  <a:schemeClr val="tx1"/>
                </a:solidFill>
              </a:rPr>
              <a:t>dnosno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da se ne </a:t>
            </a:r>
            <a:r>
              <a:rPr lang="en-US" sz="1600" dirty="0" err="1" smtClean="0">
                <a:solidFill>
                  <a:schemeClr val="tx1"/>
                </a:solidFill>
              </a:rPr>
              <a:t>donese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odluka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 </a:t>
            </a:r>
            <a:r>
              <a:rPr lang="en-US" sz="1600" dirty="0" err="1">
                <a:solidFill>
                  <a:schemeClr val="tx1"/>
                </a:solidFill>
              </a:rPr>
              <a:t>kontaktima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koja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 smtClean="0">
                <a:solidFill>
                  <a:schemeClr val="tx1"/>
                </a:solidFill>
              </a:rPr>
              <a:t>neće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moći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provesti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bilo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zbog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njene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neusklađenosti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 smtClean="0">
                <a:solidFill>
                  <a:schemeClr val="tx1"/>
                </a:solidFill>
              </a:rPr>
              <a:t>mogućnostima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roditelja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naprimjer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 smtClean="0">
                <a:solidFill>
                  <a:schemeClr val="tx1"/>
                </a:solidFill>
              </a:rPr>
              <a:t>njegovim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rasporedom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  <a:r>
              <a:rPr lang="en-US" sz="1600" dirty="0" err="1">
                <a:solidFill>
                  <a:schemeClr val="tx1"/>
                </a:solidFill>
              </a:rPr>
              <a:t>bilo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zbog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neprikladnosti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prostorija</a:t>
            </a:r>
            <a:r>
              <a:rPr lang="en-US" sz="1600" dirty="0" smtClean="0">
                <a:solidFill>
                  <a:schemeClr val="tx1"/>
                </a:solidFill>
              </a:rPr>
              <a:t> u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kojima</a:t>
            </a:r>
            <a:r>
              <a:rPr lang="en-US" sz="1600" dirty="0" smtClean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određeno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njihovo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održavanje</a:t>
            </a:r>
            <a:endParaRPr lang="bs-Latn-BA" sz="1600" dirty="0">
              <a:solidFill>
                <a:schemeClr val="tx1"/>
              </a:solidFill>
            </a:endParaRPr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124744"/>
            <a:ext cx="7202761" cy="4916619"/>
          </a:xfrm>
        </p:spPr>
        <p:txBody>
          <a:bodyPr>
            <a:normAutofit/>
          </a:bodyPr>
          <a:lstStyle/>
          <a:p>
            <a:pPr marL="422910" indent="-285750" algn="just">
              <a:buFont typeface="Wingdings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</a:rPr>
              <a:t>preduz</a:t>
            </a:r>
            <a:r>
              <a:rPr lang="bs-Latn-BA" sz="1600" dirty="0">
                <a:solidFill>
                  <a:schemeClr val="tx1"/>
                </a:solidFill>
              </a:rPr>
              <a:t>eti m</a:t>
            </a:r>
            <a:r>
              <a:rPr lang="en-US" sz="1600" dirty="0" err="1">
                <a:solidFill>
                  <a:schemeClr val="tx1"/>
                </a:solidFill>
              </a:rPr>
              <a:t>jere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olakšati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kontakti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djetetom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pripremne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postepene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mjere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situaciji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kontakti</a:t>
            </a:r>
            <a:r>
              <a:rPr lang="en-US" sz="1600" dirty="0">
                <a:solidFill>
                  <a:schemeClr val="tx1"/>
                </a:solidFill>
              </a:rPr>
              <a:t> ne </a:t>
            </a:r>
            <a:r>
              <a:rPr lang="en-US" sz="1600" dirty="0" err="1">
                <a:solidFill>
                  <a:schemeClr val="tx1"/>
                </a:solidFill>
              </a:rPr>
              <a:t>mogu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uspostaviti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odmah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donošenju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odluke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njihovom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ostvarivanju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bs-Latn-BA" sz="1600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praktične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mjere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podsticanja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učestvuju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porodičnoj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terapiji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postizanja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dogovora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pripremnom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kontaktu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en-US" sz="1600" dirty="0" err="1">
                <a:solidFill>
                  <a:schemeClr val="tx1"/>
                </a:solidFill>
              </a:rPr>
              <a:t>učine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odgovarajuće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en-US" sz="1600" dirty="0" err="1">
                <a:solidFill>
                  <a:schemeClr val="tx1"/>
                </a:solidFill>
              </a:rPr>
              <a:t>efikasne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napore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ostvarenje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kontakt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</a:p>
          <a:p>
            <a:pPr marL="13716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bs-Latn-BA" sz="1600" dirty="0" smtClean="0">
                <a:solidFill>
                  <a:schemeClr val="tx1"/>
                </a:solidFill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jera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bude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preduzeta</a:t>
            </a:r>
            <a:r>
              <a:rPr lang="en-US" sz="1600" dirty="0">
                <a:solidFill>
                  <a:schemeClr val="tx1"/>
                </a:solidFill>
              </a:rPr>
              <a:t> bit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odgovarajuća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samo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ako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bude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brzo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provedena</a:t>
            </a:r>
            <a:r>
              <a:rPr lang="en-US" sz="1600" dirty="0">
                <a:solidFill>
                  <a:schemeClr val="tx1"/>
                </a:solidFill>
              </a:rPr>
              <a:t>,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pošto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odnose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između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kojim</a:t>
            </a:r>
            <a:r>
              <a:rPr lang="en-US" sz="1600" dirty="0">
                <a:solidFill>
                  <a:schemeClr val="tx1"/>
                </a:solidFill>
              </a:rPr>
              <a:t> ono ne </a:t>
            </a:r>
            <a:r>
              <a:rPr lang="en-US" sz="1600" dirty="0" err="1" smtClean="0">
                <a:solidFill>
                  <a:schemeClr val="tx1"/>
                </a:solidFill>
              </a:rPr>
              <a:t>živi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“</a:t>
            </a:r>
            <a:r>
              <a:rPr lang="en-US" sz="1600" dirty="0" err="1" smtClean="0">
                <a:solidFill>
                  <a:schemeClr val="tx1"/>
                </a:solidFill>
              </a:rPr>
              <a:t>protek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vremena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imati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nepopravljive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posljedice</a:t>
            </a:r>
            <a:r>
              <a:rPr lang="bs-Latn-BA" sz="1600" dirty="0" smtClean="0">
                <a:solidFill>
                  <a:schemeClr val="tx1"/>
                </a:solidFill>
              </a:rPr>
              <a:t>“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41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211144" cy="5760680"/>
          </a:xfrm>
        </p:spPr>
        <p:txBody>
          <a:bodyPr>
            <a:normAutofit/>
          </a:bodyPr>
          <a:lstStyle/>
          <a:p>
            <a:pPr lvl="0"/>
            <a:r>
              <a:rPr lang="en-US" sz="1600" dirty="0" err="1">
                <a:solidFill>
                  <a:schemeClr val="tx1"/>
                </a:solidFill>
              </a:rPr>
              <a:t>Iz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izreke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prvostepene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presude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422910" lvl="0" indent="-285750" algn="just"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Određeno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je </a:t>
            </a:r>
            <a:r>
              <a:rPr lang="en-US" sz="1600" dirty="0" err="1">
                <a:solidFill>
                  <a:schemeClr val="tx1"/>
                </a:solidFill>
              </a:rPr>
              <a:t>neometano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redovno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održavanje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obiteljskih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roditeljskih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odnosa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 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neposrednih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susreta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oca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mldb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sinom</a:t>
            </a:r>
            <a:r>
              <a:rPr lang="en-US" sz="1600" dirty="0">
                <a:solidFill>
                  <a:schemeClr val="tx1"/>
                </a:solidFill>
              </a:rPr>
              <a:t> A. i to; </a:t>
            </a:r>
            <a:r>
              <a:rPr lang="en-US" sz="1600" dirty="0" err="1">
                <a:solidFill>
                  <a:schemeClr val="tx1"/>
                </a:solidFill>
              </a:rPr>
              <a:t>najmanje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jednom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mjesečno</a:t>
            </a:r>
            <a:r>
              <a:rPr lang="en-US" sz="1600" dirty="0">
                <a:solidFill>
                  <a:schemeClr val="tx1"/>
                </a:solidFill>
              </a:rPr>
              <a:t>, u </a:t>
            </a:r>
            <a:r>
              <a:rPr lang="en-US" sz="1600" dirty="0" err="1">
                <a:solidFill>
                  <a:schemeClr val="tx1"/>
                </a:solidFill>
              </a:rPr>
              <a:t>početku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</a:rPr>
              <a:t>prisustvu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treće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osobe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vidu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dnevnih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susreta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uz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pre</a:t>
            </a:r>
            <a:r>
              <a:rPr lang="bs-Latn-BA" sz="1600" dirty="0" smtClean="0">
                <a:solidFill>
                  <a:schemeClr val="tx1"/>
                </a:solidFill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</a:rPr>
              <a:t>hodnu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najavu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dolaska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najmanje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48</a:t>
            </a:r>
            <a:r>
              <a:rPr lang="bs-Latn-BA" sz="1600" dirty="0" smtClean="0">
                <a:solidFill>
                  <a:schemeClr val="tx1"/>
                </a:solidFill>
              </a:rPr>
              <a:t> s</a:t>
            </a:r>
            <a:r>
              <a:rPr lang="en-US" sz="1600" dirty="0" err="1" smtClean="0">
                <a:solidFill>
                  <a:schemeClr val="tx1"/>
                </a:solidFill>
              </a:rPr>
              <a:t>ata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ranije</a:t>
            </a:r>
            <a:r>
              <a:rPr lang="en-US" sz="1600" dirty="0">
                <a:solidFill>
                  <a:schemeClr val="tx1"/>
                </a:solidFill>
              </a:rPr>
              <a:t>, a 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 smtClean="0">
                <a:solidFill>
                  <a:schemeClr val="tx1"/>
                </a:solidFill>
              </a:rPr>
              <a:t>uspostavi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komunikacija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razvije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emotivna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povezanost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oca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sina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susreti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će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se </a:t>
            </a:r>
            <a:r>
              <a:rPr lang="en-US" sz="1600" dirty="0" err="1">
                <a:solidFill>
                  <a:schemeClr val="tx1"/>
                </a:solidFill>
              </a:rPr>
              <a:t>odvijati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samostalno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svakom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prilikom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tuženi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boravi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Sarajevu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bs-Latn-BA" sz="1600" dirty="0">
                <a:solidFill>
                  <a:schemeClr val="tx1"/>
                </a:solidFill>
              </a:rPr>
              <a:t>s</a:t>
            </a:r>
            <a:r>
              <a:rPr lang="en-US" sz="1600" dirty="0" err="1" smtClean="0">
                <a:solidFill>
                  <a:schemeClr val="tx1"/>
                </a:solidFill>
              </a:rPr>
              <a:t>ve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en-US" sz="1600" dirty="0" err="1" smtClean="0">
                <a:solidFill>
                  <a:schemeClr val="tx1"/>
                </a:solidFill>
              </a:rPr>
              <a:t>skladu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željama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potrebama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kao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školskim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obvezama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malodobnog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lvl="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422910" lvl="0" indent="-285750" algn="just"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Mldb</a:t>
            </a:r>
            <a:r>
              <a:rPr lang="en-US" sz="1600" dirty="0">
                <a:solidFill>
                  <a:schemeClr val="tx1"/>
                </a:solidFill>
              </a:rPr>
              <a:t>. A. </a:t>
            </a:r>
            <a:r>
              <a:rPr lang="en-US" sz="1600" dirty="0" err="1" smtClean="0">
                <a:solidFill>
                  <a:schemeClr val="tx1"/>
                </a:solidFill>
              </a:rPr>
              <a:t>će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ocem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provoditi</a:t>
            </a:r>
            <a:r>
              <a:rPr lang="en-US" sz="1600" dirty="0">
                <a:solidFill>
                  <a:schemeClr val="tx1"/>
                </a:solidFill>
              </a:rPr>
              <a:t> i 7 dana u </a:t>
            </a:r>
            <a:r>
              <a:rPr lang="en-US" sz="1600" dirty="0" err="1" smtClean="0">
                <a:solidFill>
                  <a:schemeClr val="tx1"/>
                </a:solidFill>
              </a:rPr>
              <a:t>kontinuitetu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vrijeme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zimskog</a:t>
            </a:r>
            <a:r>
              <a:rPr lang="en-US" sz="1600" dirty="0">
                <a:solidFill>
                  <a:schemeClr val="tx1"/>
                </a:solidFill>
              </a:rPr>
              <a:t> i 7 dana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vrijeme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ljetnog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školskog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raspusta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tuženi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boravi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Sarajevu</a:t>
            </a:r>
            <a:r>
              <a:rPr lang="en-US" sz="1600" dirty="0">
                <a:solidFill>
                  <a:schemeClr val="tx1"/>
                </a:solidFill>
              </a:rPr>
              <a:t>, a </a:t>
            </a:r>
            <a:r>
              <a:rPr lang="en-US" sz="1600" dirty="0" err="1">
                <a:solidFill>
                  <a:schemeClr val="tx1"/>
                </a:solidFill>
              </a:rPr>
              <a:t>sve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dirty="0" err="1">
                <a:solidFill>
                  <a:schemeClr val="tx1"/>
                </a:solidFill>
              </a:rPr>
              <a:t>prema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međusobnom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dogovoru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 </a:t>
            </a:r>
            <a:r>
              <a:rPr lang="en-US" sz="1600" dirty="0" err="1">
                <a:solidFill>
                  <a:schemeClr val="tx1"/>
                </a:solidFill>
              </a:rPr>
              <a:t>tačnim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terminima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načinu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održavanja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susret</a:t>
            </a:r>
            <a:r>
              <a:rPr lang="bs-Latn-BA" sz="1600" dirty="0" smtClean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pPr marL="137160" lvl="0" indent="0">
              <a:buNone/>
            </a:pPr>
            <a:r>
              <a:rPr lang="en-US" sz="14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7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7560839" cy="5904656"/>
          </a:xfrm>
        </p:spPr>
        <p:txBody>
          <a:bodyPr>
            <a:noAutofit/>
          </a:bodyPr>
          <a:lstStyle/>
          <a:p>
            <a:pPr marL="422910" indent="-285750"/>
            <a:endParaRPr lang="hr-HR" sz="1600" dirty="0" smtClean="0">
              <a:solidFill>
                <a:schemeClr val="tx1"/>
              </a:solidFill>
            </a:endParaRPr>
          </a:p>
          <a:p>
            <a:pPr marL="422910" indent="-285750"/>
            <a:r>
              <a:rPr lang="hr-HR" sz="1600" dirty="0" smtClean="0">
                <a:solidFill>
                  <a:schemeClr val="tx1"/>
                </a:solidFill>
              </a:rPr>
              <a:t>Obrazloženje</a:t>
            </a:r>
          </a:p>
          <a:p>
            <a:pPr marL="137160" indent="0">
              <a:buNone/>
            </a:pPr>
            <a:endParaRPr lang="hr-HR" sz="1600" dirty="0" smtClean="0">
              <a:solidFill>
                <a:schemeClr val="tx1"/>
              </a:solidFill>
            </a:endParaRPr>
          </a:p>
          <a:p>
            <a:pPr marL="422910" indent="-285750" algn="just">
              <a:buFont typeface="Wingdings" pitchFamily="2" charset="2"/>
              <a:buChar char="Ø"/>
            </a:pPr>
            <a:r>
              <a:rPr lang="hr-HR" sz="1600" dirty="0" smtClean="0">
                <a:solidFill>
                  <a:schemeClr val="tx1"/>
                </a:solidFill>
              </a:rPr>
              <a:t>Odluku </a:t>
            </a:r>
            <a:r>
              <a:rPr lang="hr-HR" sz="1600" dirty="0">
                <a:solidFill>
                  <a:schemeClr val="tx1"/>
                </a:solidFill>
              </a:rPr>
              <a:t>o načinu održavanja osobnih obiteljskih odnosa malodobnog </a:t>
            </a:r>
            <a:r>
              <a:rPr lang="hr-HR" sz="1600" dirty="0" smtClean="0">
                <a:solidFill>
                  <a:schemeClr val="tx1"/>
                </a:solidFill>
              </a:rPr>
              <a:t>djeteta </a:t>
            </a:r>
            <a:r>
              <a:rPr lang="hr-HR" sz="1600" dirty="0">
                <a:solidFill>
                  <a:schemeClr val="tx1"/>
                </a:solidFill>
              </a:rPr>
              <a:t>sa ocem kao roditeljem sa kojim ne živi, sud je donio u skladu sa </a:t>
            </a:r>
            <a:r>
              <a:rPr lang="hr-HR" sz="1600" dirty="0" smtClean="0">
                <a:solidFill>
                  <a:schemeClr val="tx1"/>
                </a:solidFill>
              </a:rPr>
              <a:t>odredbama </a:t>
            </a:r>
            <a:r>
              <a:rPr lang="hr-HR" sz="1600" dirty="0">
                <a:solidFill>
                  <a:schemeClr val="tx1"/>
                </a:solidFill>
              </a:rPr>
              <a:t>člana </a:t>
            </a:r>
            <a:r>
              <a:rPr lang="hr-HR" sz="1600" dirty="0" smtClean="0">
                <a:solidFill>
                  <a:schemeClr val="tx1"/>
                </a:solidFill>
              </a:rPr>
              <a:t>50</a:t>
            </a:r>
            <a:r>
              <a:rPr lang="hr-HR" sz="1600" dirty="0">
                <a:solidFill>
                  <a:schemeClr val="tx1"/>
                </a:solidFill>
              </a:rPr>
              <a:t>. stav 1. i člana 145. stav 1. i 2. Porodičnog zakona, </a:t>
            </a:r>
            <a:r>
              <a:rPr lang="hr-HR" sz="1600" dirty="0" smtClean="0">
                <a:solidFill>
                  <a:schemeClr val="tx1"/>
                </a:solidFill>
              </a:rPr>
              <a:t>cijeneći </a:t>
            </a:r>
            <a:r>
              <a:rPr lang="hr-HR" sz="1600" dirty="0">
                <a:solidFill>
                  <a:schemeClr val="tx1"/>
                </a:solidFill>
              </a:rPr>
              <a:t>činjenicu da je tuženi </a:t>
            </a:r>
            <a:r>
              <a:rPr lang="hr-HR" sz="1600" dirty="0" smtClean="0">
                <a:solidFill>
                  <a:schemeClr val="tx1"/>
                </a:solidFill>
              </a:rPr>
              <a:t>kao otac </a:t>
            </a:r>
            <a:r>
              <a:rPr lang="hr-HR" sz="1600" dirty="0">
                <a:solidFill>
                  <a:schemeClr val="tx1"/>
                </a:solidFill>
              </a:rPr>
              <a:t>nepoznat u percepciji malodobnog </a:t>
            </a:r>
            <a:r>
              <a:rPr lang="hr-HR" sz="1600" dirty="0" smtClean="0">
                <a:solidFill>
                  <a:schemeClr val="tx1"/>
                </a:solidFill>
              </a:rPr>
              <a:t>tužitelja </a:t>
            </a:r>
            <a:r>
              <a:rPr lang="hr-HR" sz="1600" dirty="0">
                <a:solidFill>
                  <a:schemeClr val="tx1"/>
                </a:solidFill>
              </a:rPr>
              <a:t>te da je potreban izvjestan </a:t>
            </a:r>
            <a:r>
              <a:rPr lang="hr-HR" sz="1600" dirty="0" smtClean="0">
                <a:solidFill>
                  <a:schemeClr val="tx1"/>
                </a:solidFill>
              </a:rPr>
              <a:t>period prilagodbe </a:t>
            </a:r>
            <a:r>
              <a:rPr lang="hr-HR" sz="1600" dirty="0">
                <a:solidFill>
                  <a:schemeClr val="tx1"/>
                </a:solidFill>
              </a:rPr>
              <a:t>i uspostavljanja </a:t>
            </a:r>
            <a:r>
              <a:rPr lang="hr-HR" sz="1600" dirty="0" smtClean="0">
                <a:solidFill>
                  <a:schemeClr val="tx1"/>
                </a:solidFill>
              </a:rPr>
              <a:t>odnosa </a:t>
            </a:r>
            <a:r>
              <a:rPr lang="hr-HR" sz="1600" dirty="0">
                <a:solidFill>
                  <a:schemeClr val="tx1"/>
                </a:solidFill>
              </a:rPr>
              <a:t>između oca i sina, a koji period će zasigurno biti duži </a:t>
            </a:r>
            <a:r>
              <a:rPr lang="hr-HR" sz="1600" dirty="0" smtClean="0">
                <a:solidFill>
                  <a:schemeClr val="tx1"/>
                </a:solidFill>
              </a:rPr>
              <a:t>iz </a:t>
            </a:r>
            <a:r>
              <a:rPr lang="hr-HR" sz="1600" dirty="0">
                <a:solidFill>
                  <a:schemeClr val="tx1"/>
                </a:solidFill>
              </a:rPr>
              <a:t>razloga što </a:t>
            </a:r>
            <a:r>
              <a:rPr lang="hr-HR" sz="1600" dirty="0" smtClean="0">
                <a:solidFill>
                  <a:schemeClr val="tx1"/>
                </a:solidFill>
              </a:rPr>
              <a:t>je </a:t>
            </a:r>
            <a:r>
              <a:rPr lang="hr-HR" sz="1600" dirty="0">
                <a:solidFill>
                  <a:schemeClr val="tx1"/>
                </a:solidFill>
              </a:rPr>
              <a:t>A. dijete većeg uzrasta koje ima svoje navike, ustaljen raspored </a:t>
            </a:r>
            <a:r>
              <a:rPr lang="hr-HR" sz="1600" dirty="0" smtClean="0">
                <a:solidFill>
                  <a:schemeClr val="tx1"/>
                </a:solidFill>
              </a:rPr>
              <a:t>aktivnosti, pa </a:t>
            </a:r>
            <a:r>
              <a:rPr lang="hr-HR" sz="1600" dirty="0">
                <a:solidFill>
                  <a:schemeClr val="tx1"/>
                </a:solidFill>
              </a:rPr>
              <a:t>i određene stavove te svakako sporije prihvata nove navike i </a:t>
            </a:r>
            <a:r>
              <a:rPr lang="hr-HR" sz="1600" dirty="0" smtClean="0">
                <a:solidFill>
                  <a:schemeClr val="tx1"/>
                </a:solidFill>
              </a:rPr>
              <a:t>nove </a:t>
            </a:r>
            <a:r>
              <a:rPr lang="hr-HR" sz="1600" dirty="0">
                <a:solidFill>
                  <a:schemeClr val="tx1"/>
                </a:solidFill>
              </a:rPr>
              <a:t>kontakte nego što </a:t>
            </a:r>
            <a:r>
              <a:rPr lang="hr-HR" sz="1600" dirty="0" smtClean="0">
                <a:solidFill>
                  <a:schemeClr val="tx1"/>
                </a:solidFill>
              </a:rPr>
              <a:t>to čine </a:t>
            </a:r>
            <a:r>
              <a:rPr lang="hr-HR" sz="1600" dirty="0">
                <a:solidFill>
                  <a:schemeClr val="tx1"/>
                </a:solidFill>
              </a:rPr>
              <a:t>djeca manjeg uzrasta. </a:t>
            </a:r>
            <a:endParaRPr lang="hr-HR" sz="1600" dirty="0" smtClean="0">
              <a:solidFill>
                <a:schemeClr val="tx1"/>
              </a:solidFill>
            </a:endParaRPr>
          </a:p>
          <a:p>
            <a:pPr marL="137160" indent="0">
              <a:buNone/>
            </a:pPr>
            <a:endParaRPr lang="hr-HR" sz="1600" dirty="0">
              <a:solidFill>
                <a:schemeClr val="tx1"/>
              </a:solidFill>
            </a:endParaRPr>
          </a:p>
          <a:p>
            <a:pPr marL="422910" indent="-285750"/>
            <a:r>
              <a:rPr lang="bs-Latn-BA" sz="1600" dirty="0" smtClean="0">
                <a:solidFill>
                  <a:schemeClr val="tx1"/>
                </a:solidFill>
              </a:rPr>
              <a:t>Drugostepeni sud </a:t>
            </a:r>
          </a:p>
          <a:p>
            <a:pPr marL="137160" indent="0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marL="422910" lvl="0" indent="-285750" algn="just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konkretnoj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pravnoj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stvari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suprotno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žalbenim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prigovorima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tužitelja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nepostojanje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emotivne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veze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između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tužitelja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tuženog</a:t>
            </a:r>
            <a:r>
              <a:rPr lang="en-US" sz="1600" dirty="0">
                <a:solidFill>
                  <a:schemeClr val="tx1"/>
                </a:solidFill>
              </a:rPr>
              <a:t> ne </a:t>
            </a:r>
            <a:r>
              <a:rPr lang="en-US" sz="1600" dirty="0" err="1">
                <a:solidFill>
                  <a:schemeClr val="tx1"/>
                </a:solidFill>
              </a:rPr>
              <a:t>predstavlja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r</a:t>
            </a:r>
            <a:r>
              <a:rPr lang="en-US" sz="1600" dirty="0" err="1" smtClean="0">
                <a:solidFill>
                  <a:schemeClr val="tx1"/>
                </a:solidFill>
              </a:rPr>
              <a:t>azlog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ograničavanje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kontakata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nego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odluka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suda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određuje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aktivnosti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tuženog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cilju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omogućavanju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zbližavanja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roditelja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kojim</a:t>
            </a:r>
            <a:r>
              <a:rPr lang="en-US" sz="1600" dirty="0">
                <a:solidFill>
                  <a:schemeClr val="tx1"/>
                </a:solidFill>
              </a:rPr>
              <a:t> ne </a:t>
            </a:r>
            <a:r>
              <a:rPr lang="en-US" sz="1600" dirty="0" err="1">
                <a:solidFill>
                  <a:schemeClr val="tx1"/>
                </a:solidFill>
              </a:rPr>
              <a:t>živi</a:t>
            </a:r>
            <a:r>
              <a:rPr lang="en-US" sz="1600" dirty="0">
                <a:solidFill>
                  <a:schemeClr val="tx1"/>
                </a:solidFill>
              </a:rPr>
              <a:t>, a </a:t>
            </a:r>
            <a:r>
              <a:rPr lang="en-US" sz="1600" dirty="0" err="1">
                <a:solidFill>
                  <a:schemeClr val="tx1"/>
                </a:solidFill>
              </a:rPr>
              <a:t>što</a:t>
            </a:r>
            <a:r>
              <a:rPr lang="en-US" sz="1600" dirty="0">
                <a:solidFill>
                  <a:schemeClr val="tx1"/>
                </a:solidFill>
              </a:rPr>
              <a:t> je u </a:t>
            </a:r>
            <a:r>
              <a:rPr lang="en-US" sz="1600" dirty="0" err="1">
                <a:solidFill>
                  <a:schemeClr val="tx1"/>
                </a:solidFill>
              </a:rPr>
              <a:t>interesu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  <a:p>
            <a:pPr marL="137160" lvl="0" indent="0">
              <a:buNone/>
            </a:pPr>
            <a:r>
              <a:rPr lang="en-US" sz="1400" dirty="0"/>
              <a:t> </a:t>
            </a:r>
          </a:p>
          <a:p>
            <a:endParaRPr lang="bs-Latn-BA" sz="1400" dirty="0"/>
          </a:p>
        </p:txBody>
      </p:sp>
    </p:spTree>
    <p:extLst>
      <p:ext uri="{BB962C8B-B14F-4D97-AF65-F5344CB8AC3E}">
        <p14:creationId xmlns:p14="http://schemas.microsoft.com/office/powerpoint/2010/main" val="20263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7355160" cy="5976704"/>
          </a:xfrm>
        </p:spPr>
        <p:txBody>
          <a:bodyPr>
            <a:normAutofit lnSpcReduction="10000"/>
          </a:bodyPr>
          <a:lstStyle/>
          <a:p>
            <a:pPr lvl="0"/>
            <a:endParaRPr lang="hr-HR" sz="1600" dirty="0" smtClean="0">
              <a:solidFill>
                <a:schemeClr val="tx1"/>
              </a:solidFill>
            </a:endParaRPr>
          </a:p>
          <a:p>
            <a:pPr lvl="0"/>
            <a:r>
              <a:rPr lang="hr-HR" sz="1600" dirty="0" smtClean="0">
                <a:solidFill>
                  <a:schemeClr val="tx1"/>
                </a:solidFill>
              </a:rPr>
              <a:t>Izreka: </a:t>
            </a:r>
          </a:p>
          <a:p>
            <a:pPr marL="0" lvl="0" indent="0">
              <a:buNone/>
            </a:pPr>
            <a:endParaRPr lang="hr-HR" sz="1600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hr-HR" sz="1600" dirty="0" smtClean="0">
                <a:solidFill>
                  <a:schemeClr val="tx1"/>
                </a:solidFill>
              </a:rPr>
              <a:t>Tužiteljica </a:t>
            </a:r>
            <a:r>
              <a:rPr lang="hr-HR" sz="1600" dirty="0">
                <a:solidFill>
                  <a:schemeClr val="tx1"/>
                </a:solidFill>
              </a:rPr>
              <a:t>je  obavezana da omogući tuženom viđanje mldb. djeteta </a:t>
            </a:r>
            <a:r>
              <a:rPr lang="hr-HR" sz="1600" dirty="0" smtClean="0">
                <a:solidFill>
                  <a:schemeClr val="tx1"/>
                </a:solidFill>
              </a:rPr>
              <a:t>svaki vikend </a:t>
            </a:r>
            <a:r>
              <a:rPr lang="hr-HR" sz="1600" dirty="0">
                <a:solidFill>
                  <a:schemeClr val="tx1"/>
                </a:solidFill>
              </a:rPr>
              <a:t>počev od </a:t>
            </a:r>
            <a:r>
              <a:rPr lang="hr-HR" sz="1600" dirty="0" smtClean="0">
                <a:solidFill>
                  <a:schemeClr val="tx1"/>
                </a:solidFill>
              </a:rPr>
              <a:t>petka </a:t>
            </a:r>
            <a:r>
              <a:rPr lang="hr-HR" sz="1600" dirty="0">
                <a:solidFill>
                  <a:schemeClr val="tx1"/>
                </a:solidFill>
              </a:rPr>
              <a:t>od 17,00 sati do nedjelje do 18,00 sati. Za vrijeme </a:t>
            </a:r>
            <a:r>
              <a:rPr lang="hr-HR" sz="1600" dirty="0" smtClean="0">
                <a:solidFill>
                  <a:schemeClr val="tx1"/>
                </a:solidFill>
              </a:rPr>
              <a:t>vjerskih </a:t>
            </a:r>
            <a:r>
              <a:rPr lang="hr-HR" sz="1600" dirty="0">
                <a:solidFill>
                  <a:schemeClr val="tx1"/>
                </a:solidFill>
              </a:rPr>
              <a:t>i državnih praznika </a:t>
            </a:r>
            <a:r>
              <a:rPr lang="hr-HR" sz="1600" dirty="0" smtClean="0">
                <a:solidFill>
                  <a:schemeClr val="tx1"/>
                </a:solidFill>
              </a:rPr>
              <a:t>mldb.dijete</a:t>
            </a:r>
            <a:r>
              <a:rPr lang="hr-HR" sz="1600" dirty="0">
                <a:solidFill>
                  <a:schemeClr val="tx1"/>
                </a:solidFill>
              </a:rPr>
              <a:t>, prvu godinu prvi dan vjerskog </a:t>
            </a:r>
            <a:r>
              <a:rPr lang="hr-HR" sz="1600" dirty="0" smtClean="0">
                <a:solidFill>
                  <a:schemeClr val="tx1"/>
                </a:solidFill>
              </a:rPr>
              <a:t>odnosno državnog </a:t>
            </a:r>
            <a:r>
              <a:rPr lang="hr-HR" sz="1600" dirty="0">
                <a:solidFill>
                  <a:schemeClr val="tx1"/>
                </a:solidFill>
              </a:rPr>
              <a:t>praznika </a:t>
            </a:r>
            <a:r>
              <a:rPr lang="hr-HR" sz="1600" dirty="0" smtClean="0">
                <a:solidFill>
                  <a:schemeClr val="tx1"/>
                </a:solidFill>
              </a:rPr>
              <a:t>provesti će </a:t>
            </a:r>
            <a:r>
              <a:rPr lang="hr-HR" sz="1600" dirty="0">
                <a:solidFill>
                  <a:schemeClr val="tx1"/>
                </a:solidFill>
              </a:rPr>
              <a:t>sa ocem, a </a:t>
            </a:r>
            <a:r>
              <a:rPr lang="hr-HR" sz="1600" dirty="0" smtClean="0">
                <a:solidFill>
                  <a:schemeClr val="tx1"/>
                </a:solidFill>
              </a:rPr>
              <a:t>drugi </a:t>
            </a:r>
            <a:r>
              <a:rPr lang="hr-HR" sz="1600" dirty="0">
                <a:solidFill>
                  <a:schemeClr val="tx1"/>
                </a:solidFill>
              </a:rPr>
              <a:t>dan sa majkom i dalje </a:t>
            </a:r>
            <a:r>
              <a:rPr lang="hr-HR" sz="1600" dirty="0" smtClean="0">
                <a:solidFill>
                  <a:schemeClr val="tx1"/>
                </a:solidFill>
              </a:rPr>
              <a:t>naizmjenično </a:t>
            </a:r>
            <a:r>
              <a:rPr lang="hr-HR" sz="1600" dirty="0">
                <a:solidFill>
                  <a:schemeClr val="tx1"/>
                </a:solidFill>
              </a:rPr>
              <a:t>svake godine </a:t>
            </a:r>
            <a:r>
              <a:rPr lang="hr-HR" sz="1600" dirty="0" smtClean="0">
                <a:solidFill>
                  <a:schemeClr val="tx1"/>
                </a:solidFill>
              </a:rPr>
              <a:t>promijenjenim </a:t>
            </a:r>
            <a:r>
              <a:rPr lang="hr-HR" sz="1600" dirty="0">
                <a:solidFill>
                  <a:schemeClr val="tx1"/>
                </a:solidFill>
              </a:rPr>
              <a:t>redoslijedom. Za vrijeme </a:t>
            </a:r>
            <a:r>
              <a:rPr lang="hr-HR" sz="1600" dirty="0" smtClean="0">
                <a:solidFill>
                  <a:schemeClr val="tx1"/>
                </a:solidFill>
              </a:rPr>
              <a:t>zimskog raspusta  </a:t>
            </a:r>
            <a:r>
              <a:rPr lang="hr-HR" sz="1600" dirty="0">
                <a:solidFill>
                  <a:schemeClr val="tx1"/>
                </a:solidFill>
              </a:rPr>
              <a:t>otac će sa mldb. djetetom provesti 15 dana. Za vrijeme ljetnog </a:t>
            </a:r>
            <a:r>
              <a:rPr lang="hr-HR" sz="1600" dirty="0" smtClean="0">
                <a:solidFill>
                  <a:schemeClr val="tx1"/>
                </a:solidFill>
              </a:rPr>
              <a:t>školskog raspusta </a:t>
            </a:r>
            <a:r>
              <a:rPr lang="hr-HR" sz="1600" dirty="0">
                <a:solidFill>
                  <a:schemeClr val="tx1"/>
                </a:solidFill>
              </a:rPr>
              <a:t>mldb</a:t>
            </a:r>
            <a:r>
              <a:rPr lang="hr-HR" sz="1600" dirty="0" smtClean="0">
                <a:solidFill>
                  <a:schemeClr val="tx1"/>
                </a:solidFill>
              </a:rPr>
              <a:t>. dijete će </a:t>
            </a:r>
            <a:r>
              <a:rPr lang="hr-HR" sz="1600" dirty="0">
                <a:solidFill>
                  <a:schemeClr val="tx1"/>
                </a:solidFill>
              </a:rPr>
              <a:t>provesti </a:t>
            </a:r>
            <a:r>
              <a:rPr lang="hr-HR" sz="1600" dirty="0" smtClean="0">
                <a:solidFill>
                  <a:schemeClr val="tx1"/>
                </a:solidFill>
              </a:rPr>
              <a:t>30 </a:t>
            </a:r>
            <a:r>
              <a:rPr lang="hr-HR" sz="1600" dirty="0">
                <a:solidFill>
                  <a:schemeClr val="tx1"/>
                </a:solidFill>
              </a:rPr>
              <a:t>dana sa </a:t>
            </a:r>
            <a:r>
              <a:rPr lang="hr-HR" sz="1600" dirty="0" smtClean="0">
                <a:solidFill>
                  <a:schemeClr val="tx1"/>
                </a:solidFill>
              </a:rPr>
              <a:t>ocem.</a:t>
            </a:r>
          </a:p>
          <a:p>
            <a:pPr marL="0" lvl="0" indent="0">
              <a:buNone/>
            </a:pPr>
            <a:endParaRPr lang="hr-HR" sz="16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hr-HR" sz="1600" dirty="0" smtClean="0">
              <a:solidFill>
                <a:schemeClr val="tx1"/>
              </a:solidFill>
            </a:endParaRPr>
          </a:p>
          <a:p>
            <a:r>
              <a:rPr lang="hr-HR" sz="1600" dirty="0" smtClean="0">
                <a:solidFill>
                  <a:schemeClr val="tx1"/>
                </a:solidFill>
              </a:rPr>
              <a:t>Iz obrazloženja</a:t>
            </a:r>
          </a:p>
          <a:p>
            <a:pPr marL="0" indent="0">
              <a:buNone/>
            </a:pPr>
            <a:endParaRPr lang="hr-HR" sz="1600" dirty="0" smtClean="0">
              <a:solidFill>
                <a:schemeClr val="tx1"/>
              </a:solidFill>
            </a:endParaRPr>
          </a:p>
          <a:p>
            <a:pPr marL="422910" lvl="0" indent="-285750" algn="just">
              <a:buFont typeface="Wingdings" pitchFamily="2" charset="2"/>
              <a:buChar char="Ø"/>
            </a:pPr>
            <a:r>
              <a:rPr lang="hr-HR" sz="1600" dirty="0" smtClean="0">
                <a:solidFill>
                  <a:schemeClr val="tx1"/>
                </a:solidFill>
              </a:rPr>
              <a:t>Odluku </a:t>
            </a:r>
            <a:r>
              <a:rPr lang="hr-HR" sz="1600" dirty="0">
                <a:solidFill>
                  <a:schemeClr val="tx1"/>
                </a:solidFill>
              </a:rPr>
              <a:t>o načinu održavanja osobnih kontakata </a:t>
            </a:r>
            <a:r>
              <a:rPr lang="hr-HR" sz="1600" dirty="0" smtClean="0">
                <a:solidFill>
                  <a:schemeClr val="tx1"/>
                </a:solidFill>
              </a:rPr>
              <a:t>zajedničkog </a:t>
            </a:r>
            <a:r>
              <a:rPr lang="hr-HR" sz="1600" dirty="0">
                <a:solidFill>
                  <a:schemeClr val="tx1"/>
                </a:solidFill>
              </a:rPr>
              <a:t>mldb. djeteta </a:t>
            </a:r>
            <a:r>
              <a:rPr lang="hr-HR" sz="1600" dirty="0" smtClean="0">
                <a:solidFill>
                  <a:schemeClr val="tx1"/>
                </a:solidFill>
              </a:rPr>
              <a:t>sa ocem, odnosno roditeljem </a:t>
            </a:r>
            <a:r>
              <a:rPr lang="hr-HR" sz="1600" dirty="0">
                <a:solidFill>
                  <a:schemeClr val="tx1"/>
                </a:solidFill>
              </a:rPr>
              <a:t>sa kojim neće </a:t>
            </a:r>
            <a:r>
              <a:rPr lang="hr-HR" sz="1600" dirty="0" smtClean="0">
                <a:solidFill>
                  <a:schemeClr val="tx1"/>
                </a:solidFill>
              </a:rPr>
              <a:t>živjeti</a:t>
            </a:r>
            <a:r>
              <a:rPr lang="hr-HR" sz="1600" dirty="0">
                <a:solidFill>
                  <a:schemeClr val="tx1"/>
                </a:solidFill>
              </a:rPr>
              <a:t>, sud je donio </a:t>
            </a:r>
            <a:r>
              <a:rPr lang="hr-HR" sz="1600" dirty="0" smtClean="0">
                <a:solidFill>
                  <a:schemeClr val="tx1"/>
                </a:solidFill>
              </a:rPr>
              <a:t>prvenstveno imajući </a:t>
            </a:r>
            <a:r>
              <a:rPr lang="hr-HR" sz="1600" dirty="0">
                <a:solidFill>
                  <a:schemeClr val="tx1"/>
                </a:solidFill>
              </a:rPr>
              <a:t>u vidu da otac djecu </a:t>
            </a:r>
            <a:r>
              <a:rPr lang="hr-HR" sz="1600" dirty="0" smtClean="0">
                <a:solidFill>
                  <a:schemeClr val="tx1"/>
                </a:solidFill>
              </a:rPr>
              <a:t>često viđa </a:t>
            </a:r>
            <a:r>
              <a:rPr lang="hr-HR" sz="1600" dirty="0">
                <a:solidFill>
                  <a:schemeClr val="tx1"/>
                </a:solidFill>
              </a:rPr>
              <a:t>i </a:t>
            </a:r>
            <a:r>
              <a:rPr lang="hr-HR" sz="1600" dirty="0" smtClean="0">
                <a:solidFill>
                  <a:schemeClr val="tx1"/>
                </a:solidFill>
              </a:rPr>
              <a:t>ostvario </a:t>
            </a:r>
            <a:r>
              <a:rPr lang="hr-HR" sz="1600" dirty="0">
                <a:solidFill>
                  <a:schemeClr val="tx1"/>
                </a:solidFill>
              </a:rPr>
              <a:t>je nesmetane kontakte sa </a:t>
            </a:r>
            <a:r>
              <a:rPr lang="hr-HR" sz="1600" dirty="0" smtClean="0">
                <a:solidFill>
                  <a:schemeClr val="tx1"/>
                </a:solidFill>
              </a:rPr>
              <a:t>djecom</a:t>
            </a:r>
            <a:r>
              <a:rPr lang="hr-HR" sz="1600" dirty="0">
                <a:solidFill>
                  <a:schemeClr val="tx1"/>
                </a:solidFill>
              </a:rPr>
              <a:t>, primjenom odredbi člana 50. </a:t>
            </a:r>
            <a:r>
              <a:rPr lang="hr-HR" sz="1600" dirty="0" smtClean="0">
                <a:solidFill>
                  <a:schemeClr val="tx1"/>
                </a:solidFill>
              </a:rPr>
              <a:t>stav 1. Porodičnog </a:t>
            </a:r>
            <a:r>
              <a:rPr lang="hr-HR" sz="1600" dirty="0">
                <a:solidFill>
                  <a:schemeClr val="tx1"/>
                </a:solidFill>
              </a:rPr>
              <a:t>zakona, a u vezi sa </a:t>
            </a:r>
            <a:r>
              <a:rPr lang="hr-HR" sz="1600" dirty="0" smtClean="0">
                <a:solidFill>
                  <a:schemeClr val="tx1"/>
                </a:solidFill>
              </a:rPr>
              <a:t>članom </a:t>
            </a:r>
            <a:r>
              <a:rPr lang="hr-HR" sz="1600" dirty="0">
                <a:solidFill>
                  <a:schemeClr val="tx1"/>
                </a:solidFill>
              </a:rPr>
              <a:t>145. stav 1. i 2. </a:t>
            </a:r>
            <a:r>
              <a:rPr lang="hr-HR" sz="1600" dirty="0" smtClean="0">
                <a:solidFill>
                  <a:schemeClr val="tx1"/>
                </a:solidFill>
              </a:rPr>
              <a:t>istog </a:t>
            </a:r>
            <a:r>
              <a:rPr lang="hr-HR" sz="1600" dirty="0">
                <a:solidFill>
                  <a:schemeClr val="tx1"/>
                </a:solidFill>
              </a:rPr>
              <a:t>zakona</a:t>
            </a:r>
            <a:r>
              <a:rPr lang="hr-HR" sz="1600" dirty="0" smtClean="0">
                <a:solidFill>
                  <a:schemeClr val="tx1"/>
                </a:solidFill>
              </a:rPr>
              <a:t>.</a:t>
            </a:r>
          </a:p>
          <a:p>
            <a:pPr marL="137160" lvl="0" indent="0">
              <a:buNone/>
            </a:pPr>
            <a:r>
              <a:rPr lang="bs-Latn-BA" sz="1400" dirty="0" smtClean="0"/>
              <a:t> 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551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764704"/>
            <a:ext cx="6770714" cy="5276659"/>
          </a:xfrm>
        </p:spPr>
        <p:txBody>
          <a:bodyPr>
            <a:noAutofit/>
          </a:bodyPr>
          <a:lstStyle/>
          <a:p>
            <a:pPr marL="422910" indent="-285750" algn="just"/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/>
            <a:r>
              <a:rPr lang="en-US" sz="1600" dirty="0" err="1" smtClean="0">
                <a:solidFill>
                  <a:schemeClr val="tx1"/>
                </a:solidFill>
              </a:rPr>
              <a:t>Tuženi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nije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zadovoljan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periodom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viđanja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svakog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petka</a:t>
            </a:r>
            <a:r>
              <a:rPr lang="en-US" sz="1600" dirty="0">
                <a:solidFill>
                  <a:schemeClr val="tx1"/>
                </a:solidFill>
              </a:rPr>
              <a:t> do </a:t>
            </a:r>
            <a:r>
              <a:rPr lang="en-US" sz="1600" dirty="0" err="1">
                <a:solidFill>
                  <a:schemeClr val="tx1"/>
                </a:solidFill>
              </a:rPr>
              <a:t>nedjelje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na</a:t>
            </a:r>
            <a:r>
              <a:rPr lang="en-US" sz="1600" dirty="0" err="1">
                <a:solidFill>
                  <a:schemeClr val="tx1"/>
                </a:solidFill>
              </a:rPr>
              <a:t>vodeći</a:t>
            </a:r>
            <a:r>
              <a:rPr lang="en-US" sz="1600" dirty="0">
                <a:solidFill>
                  <a:schemeClr val="tx1"/>
                </a:solidFill>
              </a:rPr>
              <a:t> da mu </a:t>
            </a:r>
            <a:r>
              <a:rPr lang="en-US" sz="1600" dirty="0" smtClean="0">
                <a:solidFill>
                  <a:schemeClr val="tx1"/>
                </a:solidFill>
              </a:rPr>
              <a:t>ne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ostaje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prostor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odmor</a:t>
            </a:r>
            <a:r>
              <a:rPr lang="en-US" sz="1600" dirty="0">
                <a:solidFill>
                  <a:schemeClr val="tx1"/>
                </a:solidFill>
              </a:rPr>
              <a:t>, a </a:t>
            </a:r>
            <a:r>
              <a:rPr lang="en-US" sz="1600" dirty="0" err="1">
                <a:solidFill>
                  <a:schemeClr val="tx1"/>
                </a:solidFill>
              </a:rPr>
              <a:t>što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odnosi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godišinji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odmor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422910" indent="-285750" algn="just"/>
            <a:endParaRPr lang="bs-Latn-BA" sz="1600" dirty="0" smtClean="0">
              <a:solidFill>
                <a:schemeClr val="tx1"/>
              </a:solidFill>
            </a:endParaRPr>
          </a:p>
          <a:p>
            <a:pPr marL="422910" indent="-285750" algn="just"/>
            <a:r>
              <a:rPr lang="en-US" sz="1600" dirty="0" smtClean="0">
                <a:solidFill>
                  <a:schemeClr val="tx1"/>
                </a:solidFill>
              </a:rPr>
              <a:t>Drugostepeni </a:t>
            </a:r>
            <a:r>
              <a:rPr lang="en-US" sz="1600" dirty="0" err="1">
                <a:solidFill>
                  <a:schemeClr val="tx1"/>
                </a:solidFill>
              </a:rPr>
              <a:t>sud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smatra</a:t>
            </a:r>
            <a:r>
              <a:rPr lang="en-US" sz="1600" dirty="0">
                <a:solidFill>
                  <a:schemeClr val="tx1"/>
                </a:solidFill>
              </a:rPr>
              <a:t> da </a:t>
            </a:r>
            <a:r>
              <a:rPr lang="hr-HR" sz="1600" dirty="0">
                <a:solidFill>
                  <a:schemeClr val="tx1"/>
                </a:solidFill>
              </a:rPr>
              <a:t>nije osnovan žalbeni prigovor tuženog u </a:t>
            </a:r>
            <a:r>
              <a:rPr lang="hr-HR" sz="1600" dirty="0" smtClean="0">
                <a:solidFill>
                  <a:schemeClr val="tx1"/>
                </a:solidFill>
              </a:rPr>
              <a:t>pogledu vremena </a:t>
            </a:r>
            <a:r>
              <a:rPr lang="hr-HR" sz="1600" dirty="0">
                <a:solidFill>
                  <a:schemeClr val="tx1"/>
                </a:solidFill>
              </a:rPr>
              <a:t>viđanja malodobnog djeteta svakog vikenda i polovine </a:t>
            </a:r>
            <a:r>
              <a:rPr lang="hr-HR" sz="1600" dirty="0" smtClean="0">
                <a:solidFill>
                  <a:schemeClr val="tx1"/>
                </a:solidFill>
              </a:rPr>
              <a:t>raspusta </a:t>
            </a:r>
            <a:r>
              <a:rPr lang="hr-HR" sz="1600" dirty="0">
                <a:solidFill>
                  <a:schemeClr val="tx1"/>
                </a:solidFill>
              </a:rPr>
              <a:t>jer </a:t>
            </a:r>
            <a:r>
              <a:rPr lang="hr-HR" sz="1600" dirty="0" smtClean="0">
                <a:solidFill>
                  <a:schemeClr val="tx1"/>
                </a:solidFill>
              </a:rPr>
              <a:t>je ista odluka </a:t>
            </a:r>
            <a:r>
              <a:rPr lang="hr-HR" sz="1600" dirty="0">
                <a:solidFill>
                  <a:schemeClr val="tx1"/>
                </a:solidFill>
              </a:rPr>
              <a:t>donesena u skladu sa preporukom nadležnog </a:t>
            </a:r>
            <a:r>
              <a:rPr lang="hr-HR" sz="1600" dirty="0" smtClean="0">
                <a:solidFill>
                  <a:schemeClr val="tx1"/>
                </a:solidFill>
              </a:rPr>
              <a:t>organa starateljstva, potrebama </a:t>
            </a:r>
            <a:r>
              <a:rPr lang="hr-HR" sz="1600" dirty="0">
                <a:solidFill>
                  <a:schemeClr val="tx1"/>
                </a:solidFill>
              </a:rPr>
              <a:t>djeteta i mogućnostima tuženog, a </a:t>
            </a:r>
            <a:r>
              <a:rPr lang="hr-HR" sz="1600" dirty="0" smtClean="0">
                <a:solidFill>
                  <a:schemeClr val="tx1"/>
                </a:solidFill>
              </a:rPr>
              <a:t>drugostepeni </a:t>
            </a:r>
            <a:r>
              <a:rPr lang="hr-HR" sz="1600" dirty="0">
                <a:solidFill>
                  <a:schemeClr val="tx1"/>
                </a:solidFill>
              </a:rPr>
              <a:t>sud podsjeća </a:t>
            </a:r>
            <a:r>
              <a:rPr lang="hr-HR" sz="1600" dirty="0" smtClean="0">
                <a:solidFill>
                  <a:schemeClr val="tx1"/>
                </a:solidFill>
              </a:rPr>
              <a:t>da sedmični </a:t>
            </a:r>
            <a:r>
              <a:rPr lang="hr-HR" sz="1600" dirty="0">
                <a:solidFill>
                  <a:schemeClr val="tx1"/>
                </a:solidFill>
              </a:rPr>
              <a:t>i godišnji odmor imaju za svrhu </a:t>
            </a:r>
            <a:r>
              <a:rPr lang="hr-HR" sz="1600" dirty="0" smtClean="0">
                <a:solidFill>
                  <a:schemeClr val="tx1"/>
                </a:solidFill>
              </a:rPr>
              <a:t>predah </a:t>
            </a:r>
            <a:r>
              <a:rPr lang="hr-HR" sz="1600" dirty="0">
                <a:solidFill>
                  <a:schemeClr val="tx1"/>
                </a:solidFill>
              </a:rPr>
              <a:t>od rada kako bi zaposlenik </a:t>
            </a:r>
            <a:r>
              <a:rPr lang="hr-HR" sz="1600" dirty="0" smtClean="0">
                <a:solidFill>
                  <a:schemeClr val="tx1"/>
                </a:solidFill>
              </a:rPr>
              <a:t>mogao obavljati </a:t>
            </a:r>
            <a:r>
              <a:rPr lang="hr-HR" sz="1600" dirty="0">
                <a:solidFill>
                  <a:schemeClr val="tx1"/>
                </a:solidFill>
              </a:rPr>
              <a:t>druge poslove </a:t>
            </a:r>
            <a:r>
              <a:rPr lang="hr-HR" sz="1600" dirty="0" smtClean="0">
                <a:solidFill>
                  <a:schemeClr val="tx1"/>
                </a:solidFill>
              </a:rPr>
              <a:t>nevezane </a:t>
            </a:r>
            <a:r>
              <a:rPr lang="hr-HR" sz="1600" dirty="0">
                <a:solidFill>
                  <a:schemeClr val="tx1"/>
                </a:solidFill>
              </a:rPr>
              <a:t>za rad pa i provesti duže vrijeme sa </a:t>
            </a:r>
            <a:r>
              <a:rPr lang="hr-HR" sz="1600" dirty="0" smtClean="0">
                <a:solidFill>
                  <a:schemeClr val="tx1"/>
                </a:solidFill>
              </a:rPr>
              <a:t>svojom porodicom</a:t>
            </a:r>
            <a:r>
              <a:rPr lang="hr-HR" sz="1600" dirty="0">
                <a:solidFill>
                  <a:schemeClr val="tx1"/>
                </a:solidFill>
              </a:rPr>
              <a:t>. </a:t>
            </a:r>
            <a:endParaRPr lang="bs-Latn-BA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80920" cy="65253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Latn-CS" sz="3200" dirty="0" smtClean="0">
                <a:solidFill>
                  <a:schemeClr val="accent2"/>
                </a:solidFill>
              </a:rPr>
              <a:t>Konvencija o pravima djeteta</a:t>
            </a:r>
          </a:p>
          <a:p>
            <a:pPr marL="0" indent="0" algn="ctr">
              <a:buNone/>
            </a:pPr>
            <a:endParaRPr lang="sr-Latn-CS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sr-Latn-CS" sz="1600" dirty="0">
                <a:solidFill>
                  <a:schemeClr val="tx1"/>
                </a:solidFill>
              </a:rPr>
              <a:t>K</a:t>
            </a:r>
            <a:r>
              <a:rPr lang="sr-Latn-CS" sz="1600" dirty="0" smtClean="0">
                <a:solidFill>
                  <a:schemeClr val="tx1"/>
                </a:solidFill>
              </a:rPr>
              <a:t>atalog </a:t>
            </a:r>
            <a:r>
              <a:rPr lang="sr-Latn-CS" sz="1600" dirty="0">
                <a:solidFill>
                  <a:schemeClr val="tx1"/>
                </a:solidFill>
              </a:rPr>
              <a:t>zaštićenih prava </a:t>
            </a:r>
            <a:r>
              <a:rPr lang="sr-Latn-CS" sz="1600" dirty="0" smtClean="0">
                <a:solidFill>
                  <a:schemeClr val="tx1"/>
                </a:solidFill>
              </a:rPr>
              <a:t>djeteta</a:t>
            </a:r>
            <a:r>
              <a:rPr lang="sr-Latn-CS" sz="1600" dirty="0">
                <a:solidFill>
                  <a:schemeClr val="tx1"/>
                </a:solidFill>
              </a:rPr>
              <a:t>, </a:t>
            </a:r>
            <a:r>
              <a:rPr lang="sr-Latn-CS" sz="1600" dirty="0" smtClean="0">
                <a:solidFill>
                  <a:schemeClr val="tx1"/>
                </a:solidFill>
              </a:rPr>
              <a:t>te prava</a:t>
            </a:r>
            <a:r>
              <a:rPr lang="sr-Latn-CS" sz="1600" dirty="0">
                <a:solidFill>
                  <a:schemeClr val="tx1"/>
                </a:solidFill>
              </a:rPr>
              <a:t>, obaveze i odgovornosti </a:t>
            </a:r>
            <a:r>
              <a:rPr lang="sr-Latn-CS" sz="1600" dirty="0" smtClean="0">
                <a:solidFill>
                  <a:schemeClr val="tx1"/>
                </a:solidFill>
              </a:rPr>
              <a:t>roditelja </a:t>
            </a:r>
            <a:r>
              <a:rPr lang="sr-Latn-CS" sz="1600" dirty="0">
                <a:solidFill>
                  <a:schemeClr val="tx1"/>
                </a:solidFill>
              </a:rPr>
              <a:t>i obaveze </a:t>
            </a:r>
            <a:r>
              <a:rPr lang="sr-Latn-CS" sz="1600" dirty="0" smtClean="0">
                <a:solidFill>
                  <a:schemeClr val="tx1"/>
                </a:solidFill>
              </a:rPr>
              <a:t>država</a:t>
            </a:r>
            <a:endParaRPr lang="sr-Latn-CS" sz="1600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sr-Latn-CS" sz="1600" dirty="0" smtClean="0">
                <a:solidFill>
                  <a:schemeClr val="tx1"/>
                </a:solidFill>
              </a:rPr>
              <a:t>Prava djeteta </a:t>
            </a:r>
            <a:r>
              <a:rPr lang="sr-Latn-CS" sz="1600" dirty="0">
                <a:solidFill>
                  <a:schemeClr val="tx1"/>
                </a:solidFill>
              </a:rPr>
              <a:t>svrstana su u tri šire kategorije </a:t>
            </a:r>
            <a:r>
              <a:rPr lang="sr-Latn-CS" sz="1600" dirty="0" smtClean="0">
                <a:solidFill>
                  <a:schemeClr val="tx1"/>
                </a:solidFill>
              </a:rPr>
              <a:t>prava:</a:t>
            </a:r>
          </a:p>
          <a:p>
            <a:pPr marL="137160" indent="0" algn="just">
              <a:buNone/>
            </a:pPr>
            <a:r>
              <a:rPr lang="sr-Latn-CS" sz="1600" i="1" dirty="0">
                <a:solidFill>
                  <a:schemeClr val="tx1"/>
                </a:solidFill>
              </a:rPr>
              <a:t>	</a:t>
            </a:r>
            <a:r>
              <a:rPr lang="sr-Latn-CS" sz="1600" i="1" dirty="0" smtClean="0">
                <a:solidFill>
                  <a:schemeClr val="tx1"/>
                </a:solidFill>
              </a:rPr>
              <a:t>a) </a:t>
            </a:r>
            <a:r>
              <a:rPr lang="sr-Latn-CS" sz="1600" b="1" i="1" dirty="0" smtClean="0">
                <a:solidFill>
                  <a:schemeClr val="tx1"/>
                </a:solidFill>
              </a:rPr>
              <a:t>Prava </a:t>
            </a:r>
            <a:r>
              <a:rPr lang="sr-Latn-CS" sz="1600" b="1" i="1" dirty="0">
                <a:solidFill>
                  <a:schemeClr val="tx1"/>
                </a:solidFill>
              </a:rPr>
              <a:t>na </a:t>
            </a:r>
            <a:r>
              <a:rPr lang="sr-Latn-CS" sz="1600" b="1" i="1" dirty="0" smtClean="0">
                <a:solidFill>
                  <a:schemeClr val="tx1"/>
                </a:solidFill>
              </a:rPr>
              <a:t>obezbjeđenje</a:t>
            </a:r>
            <a:r>
              <a:rPr lang="sr-Latn-CS" sz="1600" b="1" dirty="0" smtClean="0">
                <a:solidFill>
                  <a:schemeClr val="tx1"/>
                </a:solidFill>
              </a:rPr>
              <a:t> </a:t>
            </a:r>
            <a:r>
              <a:rPr lang="sr-Latn-CS" sz="1600" dirty="0">
                <a:solidFill>
                  <a:schemeClr val="tx1"/>
                </a:solidFill>
              </a:rPr>
              <a:t>odnose se na osnovno pravo </a:t>
            </a:r>
            <a:r>
              <a:rPr lang="sr-Latn-CS" sz="1600" dirty="0" smtClean="0">
                <a:solidFill>
                  <a:schemeClr val="tx1"/>
                </a:solidFill>
              </a:rPr>
              <a:t>djece na </a:t>
            </a:r>
            <a:r>
              <a:rPr lang="sr-Latn-CS" sz="1600" dirty="0">
                <a:solidFill>
                  <a:schemeClr val="tx1"/>
                </a:solidFill>
              </a:rPr>
              <a:t>život </a:t>
            </a:r>
            <a:r>
              <a:rPr lang="sr-Latn-CS" sz="1600" dirty="0" smtClean="0">
                <a:solidFill>
                  <a:schemeClr val="tx1"/>
                </a:solidFill>
              </a:rPr>
              <a:t>i razvoj, pravo </a:t>
            </a:r>
            <a:r>
              <a:rPr lang="sr-Latn-CS" sz="1600" dirty="0">
                <a:solidFill>
                  <a:schemeClr val="tx1"/>
                </a:solidFill>
              </a:rPr>
              <a:t>na ime i </a:t>
            </a:r>
            <a:r>
              <a:rPr lang="sr-Latn-CS" sz="1600" dirty="0" smtClean="0">
                <a:solidFill>
                  <a:schemeClr val="tx1"/>
                </a:solidFill>
              </a:rPr>
              <a:t>državljanstvo</a:t>
            </a:r>
            <a:r>
              <a:rPr lang="sr-Latn-CS" sz="1600" dirty="0">
                <a:solidFill>
                  <a:schemeClr val="tx1"/>
                </a:solidFill>
              </a:rPr>
              <a:t>, pravo </a:t>
            </a:r>
            <a:r>
              <a:rPr lang="sr-Latn-CS" sz="1600" dirty="0" smtClean="0">
                <a:solidFill>
                  <a:schemeClr val="tx1"/>
                </a:solidFill>
              </a:rPr>
              <a:t>djeteta </a:t>
            </a:r>
            <a:r>
              <a:rPr lang="sr-Latn-CS" sz="1600" dirty="0">
                <a:solidFill>
                  <a:schemeClr val="tx1"/>
                </a:solidFill>
              </a:rPr>
              <a:t>da zna ko su mu </a:t>
            </a:r>
            <a:r>
              <a:rPr lang="sr-Latn-CS" sz="1600" dirty="0" smtClean="0">
                <a:solidFill>
                  <a:schemeClr val="tx1"/>
                </a:solidFill>
              </a:rPr>
              <a:t>roditelji </a:t>
            </a:r>
            <a:r>
              <a:rPr lang="sr-Latn-CS" sz="1600" dirty="0">
                <a:solidFill>
                  <a:schemeClr val="tx1"/>
                </a:solidFill>
              </a:rPr>
              <a:t>i </a:t>
            </a:r>
            <a:r>
              <a:rPr lang="sr-Latn-CS" sz="1600" dirty="0" smtClean="0">
                <a:solidFill>
                  <a:schemeClr val="tx1"/>
                </a:solidFill>
              </a:rPr>
              <a:t>pravo </a:t>
            </a:r>
            <a:r>
              <a:rPr lang="sr-Latn-CS" sz="1600" dirty="0">
                <a:solidFill>
                  <a:schemeClr val="tx1"/>
                </a:solidFill>
              </a:rPr>
              <a:t>na njihovo staranje, pravo na </a:t>
            </a:r>
            <a:r>
              <a:rPr lang="sr-Latn-CS" sz="1600" dirty="0" smtClean="0">
                <a:solidFill>
                  <a:schemeClr val="tx1"/>
                </a:solidFill>
              </a:rPr>
              <a:t>obrazovanje</a:t>
            </a:r>
            <a:r>
              <a:rPr lang="sr-Latn-CS" sz="1600" dirty="0">
                <a:solidFill>
                  <a:schemeClr val="tx1"/>
                </a:solidFill>
              </a:rPr>
              <a:t>, pravo na </a:t>
            </a:r>
            <a:r>
              <a:rPr lang="sr-Latn-CS" sz="1600" dirty="0" smtClean="0">
                <a:solidFill>
                  <a:schemeClr val="tx1"/>
                </a:solidFill>
              </a:rPr>
              <a:t>očuvanje </a:t>
            </a:r>
            <a:r>
              <a:rPr lang="sr-Latn-CS" sz="1600" dirty="0">
                <a:solidFill>
                  <a:schemeClr val="tx1"/>
                </a:solidFill>
              </a:rPr>
              <a:t>sopstvenog </a:t>
            </a:r>
            <a:r>
              <a:rPr lang="sr-Latn-CS" sz="1600" dirty="0" smtClean="0">
                <a:solidFill>
                  <a:schemeClr val="tx1"/>
                </a:solidFill>
              </a:rPr>
              <a:t>identiteta</a:t>
            </a:r>
            <a:r>
              <a:rPr lang="sr-Latn-CS" sz="1600" dirty="0">
                <a:solidFill>
                  <a:schemeClr val="tx1"/>
                </a:solidFill>
              </a:rPr>
              <a:t>, pravo na zdravstvenu zaštitu i zdravu </a:t>
            </a:r>
            <a:r>
              <a:rPr lang="sr-Latn-CS" sz="1600" dirty="0" smtClean="0">
                <a:solidFill>
                  <a:schemeClr val="tx1"/>
                </a:solidFill>
              </a:rPr>
              <a:t>okolinu</a:t>
            </a:r>
            <a:r>
              <a:rPr lang="sr-Latn-CS" sz="1600" dirty="0">
                <a:solidFill>
                  <a:schemeClr val="tx1"/>
                </a:solidFill>
              </a:rPr>
              <a:t>, pravo na izdržavanje, pravo </a:t>
            </a:r>
            <a:r>
              <a:rPr lang="sr-Latn-CS" sz="1600" dirty="0" smtClean="0">
                <a:solidFill>
                  <a:schemeClr val="tx1"/>
                </a:solidFill>
              </a:rPr>
              <a:t>na usvojenje </a:t>
            </a:r>
            <a:r>
              <a:rPr lang="sr-Latn-CS" sz="1600" dirty="0">
                <a:solidFill>
                  <a:schemeClr val="tx1"/>
                </a:solidFill>
              </a:rPr>
              <a:t>itd. 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</a:p>
          <a:p>
            <a:pPr marL="137160" indent="0" algn="just">
              <a:buNone/>
            </a:pPr>
            <a:r>
              <a:rPr lang="sr-Latn-CS" sz="1600" i="1" dirty="0">
                <a:solidFill>
                  <a:schemeClr val="tx1"/>
                </a:solidFill>
              </a:rPr>
              <a:t>	</a:t>
            </a:r>
            <a:r>
              <a:rPr lang="sr-Latn-CS" sz="1600" i="1" dirty="0" smtClean="0">
                <a:solidFill>
                  <a:schemeClr val="tx1"/>
                </a:solidFill>
              </a:rPr>
              <a:t>b) </a:t>
            </a:r>
            <a:r>
              <a:rPr lang="sr-Latn-CS" sz="1600" b="1" i="1" dirty="0" smtClean="0">
                <a:solidFill>
                  <a:schemeClr val="tx1"/>
                </a:solidFill>
              </a:rPr>
              <a:t>Prava </a:t>
            </a:r>
            <a:r>
              <a:rPr lang="sr-Latn-CS" sz="1600" b="1" i="1" dirty="0">
                <a:solidFill>
                  <a:schemeClr val="tx1"/>
                </a:solidFill>
              </a:rPr>
              <a:t>na participaciju</a:t>
            </a:r>
            <a:r>
              <a:rPr lang="sr-Latn-CS" sz="1600" b="1" dirty="0">
                <a:solidFill>
                  <a:schemeClr val="tx1"/>
                </a:solidFill>
              </a:rPr>
              <a:t> </a:t>
            </a:r>
            <a:r>
              <a:rPr lang="sr-Latn-CS" sz="1600" dirty="0">
                <a:solidFill>
                  <a:schemeClr val="tx1"/>
                </a:solidFill>
              </a:rPr>
              <a:t>obuhvataju građanska i politička prava </a:t>
            </a:r>
            <a:r>
              <a:rPr lang="sr-Latn-CS" sz="1600" dirty="0" smtClean="0">
                <a:solidFill>
                  <a:schemeClr val="tx1"/>
                </a:solidFill>
              </a:rPr>
              <a:t>djece kao što </a:t>
            </a:r>
            <a:r>
              <a:rPr lang="sr-Latn-CS" sz="1600" dirty="0">
                <a:solidFill>
                  <a:schemeClr val="tx1"/>
                </a:solidFill>
              </a:rPr>
              <a:t>su </a:t>
            </a:r>
            <a:r>
              <a:rPr lang="sr-Latn-CS" sz="1600" dirty="0" smtClean="0">
                <a:solidFill>
                  <a:schemeClr val="tx1"/>
                </a:solidFill>
              </a:rPr>
              <a:t>pravo djeteta </a:t>
            </a:r>
            <a:r>
              <a:rPr lang="sr-Latn-CS" sz="1600" dirty="0">
                <a:solidFill>
                  <a:schemeClr val="tx1"/>
                </a:solidFill>
              </a:rPr>
              <a:t>da traži, prima i daje informacije </a:t>
            </a:r>
            <a:r>
              <a:rPr lang="sr-Latn-CS" sz="1600" dirty="0" smtClean="0">
                <a:solidFill>
                  <a:schemeClr val="tx1"/>
                </a:solidFill>
              </a:rPr>
              <a:t>svih </a:t>
            </a:r>
            <a:r>
              <a:rPr lang="sr-Latn-CS" sz="1600" dirty="0">
                <a:solidFill>
                  <a:schemeClr val="tx1"/>
                </a:solidFill>
              </a:rPr>
              <a:t>vrsta, pravo na </a:t>
            </a:r>
            <a:r>
              <a:rPr lang="sr-Latn-CS" sz="1600" dirty="0" smtClean="0">
                <a:solidFill>
                  <a:schemeClr val="tx1"/>
                </a:solidFill>
              </a:rPr>
              <a:t>slobodu </a:t>
            </a:r>
            <a:r>
              <a:rPr lang="sr-Latn-CS" sz="1600" dirty="0">
                <a:solidFill>
                  <a:schemeClr val="tx1"/>
                </a:solidFill>
              </a:rPr>
              <a:t>mišljenja, </a:t>
            </a:r>
            <a:r>
              <a:rPr lang="sr-Latn-CS" sz="1600" dirty="0" smtClean="0">
                <a:solidFill>
                  <a:schemeClr val="tx1"/>
                </a:solidFill>
              </a:rPr>
              <a:t>savjesti </a:t>
            </a:r>
            <a:r>
              <a:rPr lang="sr-Latn-CS" sz="1600" dirty="0">
                <a:solidFill>
                  <a:schemeClr val="tx1"/>
                </a:solidFill>
              </a:rPr>
              <a:t>i </a:t>
            </a:r>
            <a:r>
              <a:rPr lang="sr-Latn-CS" sz="1600" dirty="0" smtClean="0">
                <a:solidFill>
                  <a:schemeClr val="tx1"/>
                </a:solidFill>
              </a:rPr>
              <a:t>vjeroispovijesti</a:t>
            </a:r>
            <a:r>
              <a:rPr lang="sr-Latn-CS" sz="1600" dirty="0">
                <a:solidFill>
                  <a:schemeClr val="tx1"/>
                </a:solidFill>
              </a:rPr>
              <a:t>, pravo na slobodu </a:t>
            </a:r>
            <a:r>
              <a:rPr lang="sr-Latn-CS" sz="1600" dirty="0" smtClean="0">
                <a:solidFill>
                  <a:schemeClr val="tx1"/>
                </a:solidFill>
              </a:rPr>
              <a:t>udruživanja i mirnog </a:t>
            </a:r>
            <a:r>
              <a:rPr lang="sr-Latn-CS" sz="1600" dirty="0">
                <a:solidFill>
                  <a:schemeClr val="tx1"/>
                </a:solidFill>
              </a:rPr>
              <a:t>okupljanja, pravo </a:t>
            </a:r>
            <a:r>
              <a:rPr lang="sr-Latn-CS" sz="1600" dirty="0" smtClean="0">
                <a:solidFill>
                  <a:schemeClr val="tx1"/>
                </a:solidFill>
              </a:rPr>
              <a:t>djeteta </a:t>
            </a:r>
            <a:r>
              <a:rPr lang="sr-Latn-CS" sz="1600" dirty="0">
                <a:solidFill>
                  <a:schemeClr val="tx1"/>
                </a:solidFill>
              </a:rPr>
              <a:t>da formira i </a:t>
            </a:r>
            <a:r>
              <a:rPr lang="sr-Latn-CS" sz="1600" dirty="0" smtClean="0">
                <a:solidFill>
                  <a:schemeClr val="tx1"/>
                </a:solidFill>
              </a:rPr>
              <a:t>izrazi </a:t>
            </a:r>
            <a:r>
              <a:rPr lang="sr-Latn-CS" sz="1600" dirty="0">
                <a:solidFill>
                  <a:schemeClr val="tx1"/>
                </a:solidFill>
              </a:rPr>
              <a:t>sopstveno mišljenje u </a:t>
            </a:r>
            <a:r>
              <a:rPr lang="sr-Latn-CS" sz="1600" dirty="0" smtClean="0">
                <a:solidFill>
                  <a:schemeClr val="tx1"/>
                </a:solidFill>
              </a:rPr>
              <a:t>skladu </a:t>
            </a:r>
            <a:r>
              <a:rPr lang="sr-Latn-CS" sz="1600" dirty="0">
                <a:solidFill>
                  <a:schemeClr val="tx1"/>
                </a:solidFill>
              </a:rPr>
              <a:t>sa njegovim godinama i zrelošću itd.  </a:t>
            </a:r>
            <a:endParaRPr lang="sr-Latn-CS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sr-Latn-CS" sz="1600" i="1" dirty="0" smtClean="0">
                <a:solidFill>
                  <a:schemeClr val="tx1"/>
                </a:solidFill>
              </a:rPr>
              <a:t>     c)</a:t>
            </a:r>
            <a:r>
              <a:rPr lang="sr-Latn-CS" sz="1600" b="1" i="1" dirty="0" smtClean="0">
                <a:solidFill>
                  <a:schemeClr val="tx1"/>
                </a:solidFill>
              </a:rPr>
              <a:t> Prava na zaštitu</a:t>
            </a:r>
            <a:r>
              <a:rPr lang="sr-Latn-CS" sz="1600" b="1" dirty="0" smtClean="0">
                <a:solidFill>
                  <a:schemeClr val="tx1"/>
                </a:solidFill>
              </a:rPr>
              <a:t> </a:t>
            </a:r>
            <a:r>
              <a:rPr lang="sr-Latn-CS" sz="1600" dirty="0">
                <a:solidFill>
                  <a:schemeClr val="tx1"/>
                </a:solidFill>
              </a:rPr>
              <a:t>odnose se na zaštitu </a:t>
            </a:r>
            <a:r>
              <a:rPr lang="sr-Latn-CS" sz="1600" dirty="0" smtClean="0">
                <a:solidFill>
                  <a:schemeClr val="tx1"/>
                </a:solidFill>
              </a:rPr>
              <a:t>djeteta </a:t>
            </a:r>
            <a:r>
              <a:rPr lang="sr-Latn-CS" sz="1600" dirty="0">
                <a:solidFill>
                  <a:schemeClr val="tx1"/>
                </a:solidFill>
              </a:rPr>
              <a:t>od svake fizičke, seksualne i </a:t>
            </a:r>
            <a:r>
              <a:rPr lang="sr-Latn-CS" sz="1600" dirty="0" smtClean="0">
                <a:solidFill>
                  <a:schemeClr val="tx1"/>
                </a:solidFill>
              </a:rPr>
              <a:t>psihološke eksploatacije (</a:t>
            </a:r>
            <a:r>
              <a:rPr lang="sr-Latn-CS" sz="1600" dirty="0">
                <a:solidFill>
                  <a:schemeClr val="tx1"/>
                </a:solidFill>
              </a:rPr>
              <a:t>nezakonito odvođenje i nevraćanje </a:t>
            </a:r>
            <a:r>
              <a:rPr lang="sr-Latn-CS" sz="1600" dirty="0" smtClean="0">
                <a:solidFill>
                  <a:schemeClr val="tx1"/>
                </a:solidFill>
              </a:rPr>
              <a:t>djece iz inostranstva</a:t>
            </a:r>
            <a:r>
              <a:rPr lang="sr-Latn-CS" sz="1600" dirty="0">
                <a:solidFill>
                  <a:schemeClr val="tx1"/>
                </a:solidFill>
              </a:rPr>
              <a:t>, zlostavljanje, </a:t>
            </a:r>
            <a:r>
              <a:rPr lang="sr-Latn-CS" sz="1600" dirty="0" smtClean="0">
                <a:solidFill>
                  <a:schemeClr val="tx1"/>
                </a:solidFill>
              </a:rPr>
              <a:t>zanemarivanje, ekonomska eksploatacija, upotreba </a:t>
            </a:r>
            <a:r>
              <a:rPr lang="sr-Latn-CS" sz="1600" dirty="0">
                <a:solidFill>
                  <a:schemeClr val="tx1"/>
                </a:solidFill>
              </a:rPr>
              <a:t>opojnih droga, seksualna zloupotreba, </a:t>
            </a:r>
            <a:r>
              <a:rPr lang="sr-Latn-CS" sz="1600" dirty="0" smtClean="0">
                <a:solidFill>
                  <a:schemeClr val="tx1"/>
                </a:solidFill>
              </a:rPr>
              <a:t>trgovina djecom </a:t>
            </a:r>
            <a:r>
              <a:rPr lang="sr-Latn-CS" sz="1600" dirty="0">
                <a:solidFill>
                  <a:schemeClr val="tx1"/>
                </a:solidFill>
              </a:rPr>
              <a:t>itd.), kao </a:t>
            </a:r>
            <a:r>
              <a:rPr lang="sr-Latn-CS" sz="1600" dirty="0" smtClean="0">
                <a:solidFill>
                  <a:schemeClr val="tx1"/>
                </a:solidFill>
              </a:rPr>
              <a:t>i od </a:t>
            </a:r>
            <a:r>
              <a:rPr lang="sr-Latn-CS" sz="1600" dirty="0">
                <a:solidFill>
                  <a:schemeClr val="tx1"/>
                </a:solidFill>
              </a:rPr>
              <a:t>bilo kakve diskriminacije ili drugog postupka štetnog za </a:t>
            </a:r>
            <a:r>
              <a:rPr lang="sr-Latn-CS" sz="1600" dirty="0" smtClean="0">
                <a:solidFill>
                  <a:schemeClr val="tx1"/>
                </a:solidFill>
              </a:rPr>
              <a:t>dijete</a:t>
            </a:r>
            <a:r>
              <a:rPr lang="sr-Latn-CS" sz="1600" dirty="0">
                <a:solidFill>
                  <a:schemeClr val="tx1"/>
                </a:solidFill>
              </a:rPr>
              <a:t>. </a:t>
            </a:r>
            <a:endParaRPr lang="sr-Latn-CS" sz="1600" dirty="0" smtClean="0">
              <a:solidFill>
                <a:schemeClr val="tx1"/>
              </a:solidFill>
            </a:endParaRPr>
          </a:p>
          <a:p>
            <a:r>
              <a:rPr lang="sr-Latn-CS" sz="1600" dirty="0">
                <a:solidFill>
                  <a:schemeClr val="tx1"/>
                </a:solidFill>
              </a:rPr>
              <a:t>U skladu sa odredbama Konvencije osnovan </a:t>
            </a:r>
            <a:r>
              <a:rPr lang="sr-Latn-CS" sz="1600" b="1" dirty="0">
                <a:solidFill>
                  <a:schemeClr val="tx1"/>
                </a:solidFill>
              </a:rPr>
              <a:t>Komitet za prava djeteta</a:t>
            </a:r>
            <a:r>
              <a:rPr lang="sr-Latn-CS" sz="1600" dirty="0">
                <a:solidFill>
                  <a:schemeClr val="tx1"/>
                </a:solidFill>
              </a:rPr>
              <a:t>, kome su države članice obavezne da podnose redovne izveštaje o mjerama koje su usvojile kako bi doprinjele ostvarivanju prava koja su priznata Konvencijom.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59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80"/>
            <a:ext cx="6347713" cy="720080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 smtClean="0"/>
              <a:t>Rodne predrasude u vezi NID-a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44824"/>
            <a:ext cx="7490794" cy="4196539"/>
          </a:xfrm>
        </p:spPr>
        <p:txBody>
          <a:bodyPr>
            <a:normAutofit/>
          </a:bodyPr>
          <a:lstStyle/>
          <a:p>
            <a:pPr algn="just"/>
            <a:r>
              <a:rPr lang="hr-HR" sz="1600" dirty="0" smtClean="0">
                <a:solidFill>
                  <a:schemeClr val="tx1"/>
                </a:solidFill>
              </a:rPr>
              <a:t>lične </a:t>
            </a:r>
            <a:r>
              <a:rPr lang="hr-HR" sz="1600" dirty="0">
                <a:solidFill>
                  <a:schemeClr val="tx1"/>
                </a:solidFill>
              </a:rPr>
              <a:t>ideje i shvatanja o muško ženskim ulogama više utiču </a:t>
            </a:r>
            <a:r>
              <a:rPr lang="hr-HR" sz="1600" dirty="0" smtClean="0">
                <a:solidFill>
                  <a:schemeClr val="tx1"/>
                </a:solidFill>
              </a:rPr>
              <a:t>na sudije nego </a:t>
            </a:r>
            <a:r>
              <a:rPr lang="hr-HR" sz="1600" dirty="0">
                <a:solidFill>
                  <a:schemeClr val="tx1"/>
                </a:solidFill>
              </a:rPr>
              <a:t>na osobe koje ne rade u </a:t>
            </a:r>
            <a:r>
              <a:rPr lang="hr-HR" sz="1600" dirty="0" smtClean="0">
                <a:solidFill>
                  <a:schemeClr val="tx1"/>
                </a:solidFill>
              </a:rPr>
              <a:t>sudstvu </a:t>
            </a:r>
            <a:endParaRPr lang="hr-HR" sz="1600" dirty="0">
              <a:solidFill>
                <a:schemeClr val="tx1"/>
              </a:solidFill>
            </a:endParaRPr>
          </a:p>
          <a:p>
            <a:pPr algn="just"/>
            <a:r>
              <a:rPr lang="hr-HR" sz="1600" dirty="0">
                <a:solidFill>
                  <a:schemeClr val="tx1"/>
                </a:solidFill>
              </a:rPr>
              <a:t>sudije </a:t>
            </a:r>
            <a:r>
              <a:rPr lang="hr-HR" sz="1600" dirty="0" smtClean="0">
                <a:solidFill>
                  <a:schemeClr val="tx1"/>
                </a:solidFill>
              </a:rPr>
              <a:t>više </a:t>
            </a:r>
            <a:r>
              <a:rPr lang="hr-HR" sz="1600" dirty="0">
                <a:solidFill>
                  <a:schemeClr val="tx1"/>
                </a:solidFill>
              </a:rPr>
              <a:t>sklone diskriminiranju od osoba koje ne rade </a:t>
            </a:r>
            <a:r>
              <a:rPr lang="hr-HR" sz="1600" dirty="0" smtClean="0">
                <a:solidFill>
                  <a:schemeClr val="tx1"/>
                </a:solidFill>
              </a:rPr>
              <a:t>u sudstvu na </a:t>
            </a:r>
            <a:r>
              <a:rPr lang="hr-HR" sz="1600" dirty="0">
                <a:solidFill>
                  <a:schemeClr val="tx1"/>
                </a:solidFill>
              </a:rPr>
              <a:t>način </a:t>
            </a:r>
            <a:r>
              <a:rPr lang="hr-HR" sz="1600" dirty="0" smtClean="0">
                <a:solidFill>
                  <a:schemeClr val="tx1"/>
                </a:solidFill>
              </a:rPr>
              <a:t>koji </a:t>
            </a:r>
            <a:r>
              <a:rPr lang="hr-HR" sz="1600" dirty="0">
                <a:solidFill>
                  <a:schemeClr val="tx1"/>
                </a:solidFill>
              </a:rPr>
              <a:t>je štetan i za muškarce i žene u odlukama </a:t>
            </a:r>
            <a:r>
              <a:rPr lang="hr-HR" sz="1600" dirty="0" smtClean="0">
                <a:solidFill>
                  <a:schemeClr val="tx1"/>
                </a:solidFill>
              </a:rPr>
              <a:t>koje </a:t>
            </a:r>
            <a:r>
              <a:rPr lang="hr-HR" sz="1600" dirty="0">
                <a:solidFill>
                  <a:schemeClr val="tx1"/>
                </a:solidFill>
              </a:rPr>
              <a:t>se tiču </a:t>
            </a:r>
            <a:r>
              <a:rPr lang="hr-HR" sz="1600" dirty="0" smtClean="0">
                <a:solidFill>
                  <a:schemeClr val="tx1"/>
                </a:solidFill>
              </a:rPr>
              <a:t> povjeravanja djece zbog </a:t>
            </a:r>
            <a:r>
              <a:rPr lang="hr-HR" sz="1600" dirty="0">
                <a:solidFill>
                  <a:schemeClr val="tx1"/>
                </a:solidFill>
              </a:rPr>
              <a:t>roditeljskih </a:t>
            </a:r>
            <a:r>
              <a:rPr lang="hr-HR" sz="1600" dirty="0" smtClean="0">
                <a:solidFill>
                  <a:schemeClr val="tx1"/>
                </a:solidFill>
              </a:rPr>
              <a:t>obaveza </a:t>
            </a:r>
            <a:endParaRPr lang="hr-HR" sz="1600" dirty="0">
              <a:solidFill>
                <a:schemeClr val="tx1"/>
              </a:solidFill>
            </a:endParaRPr>
          </a:p>
          <a:p>
            <a:pPr algn="just"/>
            <a:r>
              <a:rPr lang="hr-HR" sz="1600" dirty="0">
                <a:solidFill>
                  <a:schemeClr val="tx1"/>
                </a:solidFill>
              </a:rPr>
              <a:t>sudije sa dužom ekspertizom u porodičnim predmetima skloniji </a:t>
            </a:r>
            <a:r>
              <a:rPr lang="hr-HR" sz="1600" dirty="0" smtClean="0">
                <a:solidFill>
                  <a:schemeClr val="tx1"/>
                </a:solidFill>
              </a:rPr>
              <a:t>predrasudama nego </a:t>
            </a:r>
            <a:r>
              <a:rPr lang="hr-HR" sz="1600" dirty="0">
                <a:solidFill>
                  <a:schemeClr val="tx1"/>
                </a:solidFill>
              </a:rPr>
              <a:t>oni koje rade kraće na ovim </a:t>
            </a:r>
            <a:r>
              <a:rPr lang="hr-HR" sz="1600" dirty="0" smtClean="0">
                <a:solidFill>
                  <a:schemeClr val="tx1"/>
                </a:solidFill>
              </a:rPr>
              <a:t>predmetima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hr-HR" sz="1600" dirty="0">
                <a:solidFill>
                  <a:schemeClr val="tx1"/>
                </a:solidFill>
              </a:rPr>
              <a:t>p</a:t>
            </a:r>
            <a:r>
              <a:rPr lang="hr-HR" sz="1600" dirty="0" smtClean="0">
                <a:solidFill>
                  <a:schemeClr val="tx1"/>
                </a:solidFill>
              </a:rPr>
              <a:t>redrasude </a:t>
            </a:r>
            <a:r>
              <a:rPr lang="hr-HR" sz="1600" dirty="0">
                <a:solidFill>
                  <a:schemeClr val="tx1"/>
                </a:solidFill>
              </a:rPr>
              <a:t>su se ogledale u podržavanju tradicionalnih rodnih </a:t>
            </a:r>
            <a:r>
              <a:rPr lang="hr-HR" sz="1600" dirty="0" smtClean="0">
                <a:solidFill>
                  <a:schemeClr val="tx1"/>
                </a:solidFill>
              </a:rPr>
              <a:t>uloga </a:t>
            </a:r>
            <a:r>
              <a:rPr lang="hr-HR" sz="1600" dirty="0">
                <a:solidFill>
                  <a:schemeClr val="tx1"/>
                </a:solidFill>
              </a:rPr>
              <a:t>koje ženama daju prednost u dužnostima </a:t>
            </a:r>
            <a:r>
              <a:rPr lang="hr-HR" sz="1600" dirty="0" smtClean="0">
                <a:solidFill>
                  <a:schemeClr val="tx1"/>
                </a:solidFill>
              </a:rPr>
              <a:t>koje podrazumijevaju </a:t>
            </a:r>
            <a:r>
              <a:rPr lang="hr-HR" sz="1600" dirty="0">
                <a:solidFill>
                  <a:schemeClr val="tx1"/>
                </a:solidFill>
              </a:rPr>
              <a:t>brigu za druge, </a:t>
            </a:r>
            <a:r>
              <a:rPr lang="hr-HR" sz="1600" dirty="0" smtClean="0">
                <a:solidFill>
                  <a:schemeClr val="tx1"/>
                </a:solidFill>
              </a:rPr>
              <a:t>i </a:t>
            </a:r>
            <a:r>
              <a:rPr lang="hr-HR" sz="1600" dirty="0">
                <a:solidFill>
                  <a:schemeClr val="tx1"/>
                </a:solidFill>
              </a:rPr>
              <a:t>koje žene ograničavaju na </a:t>
            </a:r>
            <a:r>
              <a:rPr lang="hr-HR" sz="1600" dirty="0" smtClean="0">
                <a:solidFill>
                  <a:schemeClr val="tx1"/>
                </a:solidFill>
              </a:rPr>
              <a:t>porodičnu sferu </a:t>
            </a:r>
            <a:endParaRPr lang="hr-HR" sz="1600" dirty="0">
              <a:solidFill>
                <a:schemeClr val="tx1"/>
              </a:solidFill>
            </a:endParaRPr>
          </a:p>
          <a:p>
            <a:pPr algn="just"/>
            <a:r>
              <a:rPr lang="hr-HR" sz="1600" dirty="0">
                <a:solidFill>
                  <a:schemeClr val="tx1"/>
                </a:solidFill>
              </a:rPr>
              <a:t>sudije smatraju da ih njihova dugogodišnja edukacije i ekspertiza </a:t>
            </a:r>
            <a:r>
              <a:rPr lang="hr-HR" sz="1600" dirty="0" smtClean="0">
                <a:solidFill>
                  <a:schemeClr val="tx1"/>
                </a:solidFill>
              </a:rPr>
              <a:t>štiti </a:t>
            </a:r>
            <a:r>
              <a:rPr lang="hr-HR" sz="1600" dirty="0">
                <a:solidFill>
                  <a:schemeClr val="tx1"/>
                </a:solidFill>
              </a:rPr>
              <a:t>od rodnih </a:t>
            </a:r>
            <a:r>
              <a:rPr lang="hr-HR" sz="1600" dirty="0" smtClean="0">
                <a:solidFill>
                  <a:schemeClr val="tx1"/>
                </a:solidFill>
              </a:rPr>
              <a:t>predrasuda</a:t>
            </a:r>
            <a:endParaRPr lang="bs-Latn-BA" sz="1600" dirty="0">
              <a:solidFill>
                <a:schemeClr val="tx1"/>
              </a:solidFill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184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571184" cy="5904696"/>
          </a:xfrm>
        </p:spPr>
        <p:txBody>
          <a:bodyPr>
            <a:normAutofit/>
          </a:bodyPr>
          <a:lstStyle/>
          <a:p>
            <a:pPr algn="just"/>
            <a:r>
              <a:rPr lang="hr-HR" sz="1600" b="1" dirty="0">
                <a:solidFill>
                  <a:schemeClr val="tx1"/>
                </a:solidFill>
              </a:rPr>
              <a:t>Spol </a:t>
            </a:r>
            <a:r>
              <a:rPr lang="hr-HR" sz="1600" b="1" dirty="0" smtClean="0">
                <a:solidFill>
                  <a:schemeClr val="tx1"/>
                </a:solidFill>
              </a:rPr>
              <a:t>- </a:t>
            </a:r>
            <a:r>
              <a:rPr lang="hr-HR" sz="1600" dirty="0" smtClean="0">
                <a:solidFill>
                  <a:schemeClr val="tx1"/>
                </a:solidFill>
              </a:rPr>
              <a:t>biološka </a:t>
            </a:r>
            <a:r>
              <a:rPr lang="hr-HR" sz="1600" dirty="0">
                <a:solidFill>
                  <a:schemeClr val="tx1"/>
                </a:solidFill>
              </a:rPr>
              <a:t>ili fizička svojstva kao što su spolni i </a:t>
            </a:r>
            <a:r>
              <a:rPr lang="hr-HR" sz="1600" dirty="0" smtClean="0">
                <a:solidFill>
                  <a:schemeClr val="tx1"/>
                </a:solidFill>
              </a:rPr>
              <a:t>reproduktivni </a:t>
            </a:r>
            <a:r>
              <a:rPr lang="hr-HR" sz="1600" dirty="0">
                <a:solidFill>
                  <a:schemeClr val="tx1"/>
                </a:solidFill>
              </a:rPr>
              <a:t>organi, </a:t>
            </a:r>
            <a:r>
              <a:rPr lang="hr-HR" sz="1600" dirty="0" smtClean="0">
                <a:solidFill>
                  <a:schemeClr val="tx1"/>
                </a:solidFill>
              </a:rPr>
              <a:t> specific</a:t>
            </a:r>
            <a:r>
              <a:rPr lang="hr-HR" sz="1600" dirty="0">
                <a:solidFill>
                  <a:schemeClr val="tx1"/>
                </a:solidFill>
              </a:rPr>
              <a:t>̌ni hormoni i hromozomi (tj. XY/XX) prema </a:t>
            </a:r>
            <a:r>
              <a:rPr lang="hr-HR" sz="1600" dirty="0" smtClean="0">
                <a:solidFill>
                  <a:schemeClr val="tx1"/>
                </a:solidFill>
              </a:rPr>
              <a:t>kojima </a:t>
            </a:r>
            <a:r>
              <a:rPr lang="hr-HR" sz="1600" dirty="0">
                <a:solidFill>
                  <a:schemeClr val="tx1"/>
                </a:solidFill>
              </a:rPr>
              <a:t>se </a:t>
            </a:r>
            <a:r>
              <a:rPr lang="hr-HR" sz="1600" dirty="0" smtClean="0">
                <a:solidFill>
                  <a:schemeClr val="tx1"/>
                </a:solidFill>
              </a:rPr>
              <a:t>razlikuju muškarci </a:t>
            </a:r>
            <a:r>
              <a:rPr lang="hr-HR" sz="1600" dirty="0">
                <a:solidFill>
                  <a:schemeClr val="tx1"/>
                </a:solidFill>
              </a:rPr>
              <a:t>i žene. </a:t>
            </a:r>
            <a:endParaRPr lang="hr-HR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hr-HR" sz="1600" b="1" dirty="0">
                <a:solidFill>
                  <a:schemeClr val="tx1"/>
                </a:solidFill>
              </a:rPr>
              <a:t>Rod </a:t>
            </a:r>
            <a:r>
              <a:rPr lang="hr-HR" sz="1600" dirty="0">
                <a:solidFill>
                  <a:schemeClr val="tx1"/>
                </a:solidFill>
              </a:rPr>
              <a:t>se odnosi na društvene karakteristike, uloge i ponašanja koji </a:t>
            </a:r>
            <a:r>
              <a:rPr lang="hr-HR" sz="1600" dirty="0" smtClean="0">
                <a:solidFill>
                  <a:schemeClr val="tx1"/>
                </a:solidFill>
              </a:rPr>
              <a:t>se pripisuju muškarcima </a:t>
            </a:r>
            <a:r>
              <a:rPr lang="hr-HR" sz="1600" dirty="0">
                <a:solidFill>
                  <a:schemeClr val="tx1"/>
                </a:solidFill>
              </a:rPr>
              <a:t>i ženama u datom društveno-kulturnom kontekstu. 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hr-HR" sz="1600" dirty="0" smtClean="0">
                <a:solidFill>
                  <a:schemeClr val="tx1"/>
                </a:solidFill>
              </a:rPr>
              <a:t>Termin </a:t>
            </a:r>
            <a:r>
              <a:rPr lang="hr-HR" sz="1600" b="1" dirty="0" smtClean="0">
                <a:solidFill>
                  <a:schemeClr val="tx1"/>
                </a:solidFill>
              </a:rPr>
              <a:t>rodne predrasude</a:t>
            </a:r>
            <a:r>
              <a:rPr lang="hr-HR" sz="1600" dirty="0" smtClean="0">
                <a:solidFill>
                  <a:schemeClr val="tx1"/>
                </a:solidFill>
              </a:rPr>
              <a:t> se odnosi na nejednak tretman ili očekivanja od pojedinca ili  grupe</a:t>
            </a:r>
            <a:r>
              <a:rPr lang="hr-HR" sz="1600" dirty="0">
                <a:solidFill>
                  <a:schemeClr val="tx1"/>
                </a:solidFill>
              </a:rPr>
              <a:t>, na osnovu spola, a kao rezultat </a:t>
            </a:r>
            <a:r>
              <a:rPr lang="hr-HR" sz="1600" dirty="0" smtClean="0">
                <a:solidFill>
                  <a:schemeClr val="tx1"/>
                </a:solidFill>
              </a:rPr>
              <a:t>formiranih rodnih </a:t>
            </a:r>
            <a:r>
              <a:rPr lang="hr-HR" sz="1600" dirty="0">
                <a:solidFill>
                  <a:schemeClr val="tx1"/>
                </a:solidFill>
              </a:rPr>
              <a:t>uloga. </a:t>
            </a:r>
            <a:endParaRPr lang="hr-HR" sz="16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hr-HR" sz="1600" b="1" dirty="0" smtClean="0">
                <a:solidFill>
                  <a:schemeClr val="tx1"/>
                </a:solidFill>
              </a:rPr>
              <a:t>Implicitne </a:t>
            </a:r>
            <a:r>
              <a:rPr lang="hr-HR" sz="1600" b="1" dirty="0">
                <a:solidFill>
                  <a:schemeClr val="tx1"/>
                </a:solidFill>
              </a:rPr>
              <a:t>predrasude</a:t>
            </a:r>
            <a:r>
              <a:rPr lang="hr-HR" sz="1600" dirty="0">
                <a:solidFill>
                  <a:schemeClr val="tx1"/>
                </a:solidFill>
              </a:rPr>
              <a:t> </a:t>
            </a:r>
            <a:r>
              <a:rPr lang="hr-HR" sz="1600" dirty="0" smtClean="0">
                <a:solidFill>
                  <a:schemeClr val="tx1"/>
                </a:solidFill>
              </a:rPr>
              <a:t>- podsvjesne </a:t>
            </a:r>
            <a:r>
              <a:rPr lang="hr-HR" sz="1600" dirty="0">
                <a:solidFill>
                  <a:schemeClr val="tx1"/>
                </a:solidFill>
              </a:rPr>
              <a:t>pretpostavke ili stereotipi o </a:t>
            </a:r>
            <a:r>
              <a:rPr lang="hr-HR" sz="1600" dirty="0" smtClean="0">
                <a:solidFill>
                  <a:schemeClr val="tx1"/>
                </a:solidFill>
              </a:rPr>
              <a:t>određenim društvenim  grupama </a:t>
            </a:r>
            <a:r>
              <a:rPr lang="hr-HR" sz="1600" dirty="0">
                <a:solidFill>
                  <a:schemeClr val="tx1"/>
                </a:solidFill>
              </a:rPr>
              <a:t>(rod, rasa, nacionalnost, </a:t>
            </a:r>
            <a:r>
              <a:rPr lang="hr-HR" sz="1600" dirty="0" smtClean="0">
                <a:solidFill>
                  <a:schemeClr val="tx1"/>
                </a:solidFill>
              </a:rPr>
              <a:t>vjeroispovijesti itd</a:t>
            </a:r>
            <a:r>
              <a:rPr lang="hr-HR" sz="1600" dirty="0">
                <a:solidFill>
                  <a:schemeClr val="tx1"/>
                </a:solidFill>
              </a:rPr>
              <a:t>.), koje se razviju od malih nogu i s </a:t>
            </a:r>
            <a:r>
              <a:rPr lang="hr-HR" sz="1600" dirty="0" smtClean="0">
                <a:solidFill>
                  <a:schemeClr val="tx1"/>
                </a:solidFill>
              </a:rPr>
              <a:t>vremenom </a:t>
            </a:r>
            <a:r>
              <a:rPr lang="hr-HR" sz="1600" dirty="0">
                <a:solidFill>
                  <a:schemeClr val="tx1"/>
                </a:solidFill>
              </a:rPr>
              <a:t>se sve </a:t>
            </a:r>
            <a:r>
              <a:rPr lang="hr-HR" sz="1600" dirty="0" smtClean="0">
                <a:solidFill>
                  <a:schemeClr val="tx1"/>
                </a:solidFill>
              </a:rPr>
              <a:t>više ukorjenjuju</a:t>
            </a:r>
            <a:r>
              <a:rPr lang="hr-HR" sz="1600" dirty="0">
                <a:solidFill>
                  <a:schemeClr val="tx1"/>
                </a:solidFill>
              </a:rPr>
              <a:t>. Implicitne predrasude mogu postojati čak i ako </a:t>
            </a:r>
            <a:r>
              <a:rPr lang="hr-HR" sz="1600" dirty="0" smtClean="0">
                <a:solidFill>
                  <a:schemeClr val="tx1"/>
                </a:solidFill>
              </a:rPr>
              <a:t>pojedinac usvoji eksplicitno </a:t>
            </a:r>
            <a:r>
              <a:rPr lang="hr-HR" sz="1600" dirty="0">
                <a:solidFill>
                  <a:schemeClr val="tx1"/>
                </a:solidFill>
              </a:rPr>
              <a:t>(svjesno usvojen) nepristran pogled na </a:t>
            </a:r>
            <a:r>
              <a:rPr lang="hr-HR" sz="1600" dirty="0" smtClean="0">
                <a:solidFill>
                  <a:schemeClr val="tx1"/>
                </a:solidFill>
              </a:rPr>
              <a:t>svijet </a:t>
            </a:r>
            <a:r>
              <a:rPr lang="hr-HR" sz="1600" dirty="0">
                <a:solidFill>
                  <a:schemeClr val="tx1"/>
                </a:solidFill>
              </a:rPr>
              <a:t>– drugim </a:t>
            </a:r>
            <a:r>
              <a:rPr lang="hr-HR" sz="1600" dirty="0" smtClean="0">
                <a:solidFill>
                  <a:schemeClr val="tx1"/>
                </a:solidFill>
              </a:rPr>
              <a:t>riječima</a:t>
            </a:r>
            <a:r>
              <a:rPr lang="hr-HR" sz="1600" dirty="0">
                <a:solidFill>
                  <a:schemeClr val="tx1"/>
                </a:solidFill>
              </a:rPr>
              <a:t>, </a:t>
            </a:r>
            <a:r>
              <a:rPr lang="hr-HR" sz="1600" dirty="0" smtClean="0">
                <a:solidFill>
                  <a:schemeClr val="tx1"/>
                </a:solidFill>
              </a:rPr>
              <a:t>nesvjesni </a:t>
            </a:r>
            <a:r>
              <a:rPr lang="hr-HR" sz="1600" dirty="0">
                <a:solidFill>
                  <a:schemeClr val="tx1"/>
                </a:solidFill>
              </a:rPr>
              <a:t>ili implicitni stereotipi mogu i dalje </a:t>
            </a:r>
            <a:r>
              <a:rPr lang="hr-HR" sz="1600" dirty="0" smtClean="0">
                <a:solidFill>
                  <a:schemeClr val="tx1"/>
                </a:solidFill>
              </a:rPr>
              <a:t>opstati.</a:t>
            </a:r>
          </a:p>
          <a:p>
            <a:pPr marL="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hr-HR" sz="1600" dirty="0" smtClean="0">
                <a:solidFill>
                  <a:schemeClr val="tx1"/>
                </a:solidFill>
              </a:rPr>
              <a:t>Odluke o povjeravanju djece osjetljive na rodne predrasude.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393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6840760" cy="5256624"/>
          </a:xfrm>
        </p:spPr>
        <p:txBody>
          <a:bodyPr>
            <a:normAutofit/>
          </a:bodyPr>
          <a:lstStyle/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Evropski </a:t>
            </a:r>
            <a:r>
              <a:rPr lang="bs-Latn-BA" sz="1600" dirty="0">
                <a:solidFill>
                  <a:schemeClr val="tx1"/>
                </a:solidFill>
              </a:rPr>
              <a:t>sud za ljudska prava (ECtHR) utvrdio je da države ne mogu </a:t>
            </a:r>
            <a:r>
              <a:rPr lang="bs-Latn-BA" sz="1600" dirty="0" smtClean="0">
                <a:solidFill>
                  <a:schemeClr val="tx1"/>
                </a:solidFill>
              </a:rPr>
              <a:t>nametati </a:t>
            </a:r>
            <a:r>
              <a:rPr lang="bs-Latn-BA" sz="1600" dirty="0">
                <a:solidFill>
                  <a:schemeClr val="tx1"/>
                </a:solidFill>
              </a:rPr>
              <a:t>i </a:t>
            </a:r>
            <a:r>
              <a:rPr lang="bs-Latn-BA" sz="1600" dirty="0" smtClean="0">
                <a:solidFill>
                  <a:schemeClr val="tx1"/>
                </a:solidFill>
              </a:rPr>
              <a:t>izvršavati tradicionalne </a:t>
            </a:r>
            <a:r>
              <a:rPr lang="bs-Latn-BA" sz="1600" dirty="0">
                <a:solidFill>
                  <a:schemeClr val="tx1"/>
                </a:solidFill>
              </a:rPr>
              <a:t>rodne uloge i rodne stereotipe putem </a:t>
            </a:r>
            <a:r>
              <a:rPr lang="bs-Latn-BA" sz="1600" dirty="0" smtClean="0">
                <a:solidFill>
                  <a:schemeClr val="tx1"/>
                </a:solidFill>
              </a:rPr>
              <a:t>sudskog </a:t>
            </a:r>
            <a:r>
              <a:rPr lang="bs-Latn-BA" sz="1600" dirty="0">
                <a:solidFill>
                  <a:schemeClr val="tx1"/>
                </a:solidFill>
              </a:rPr>
              <a:t>odlučivanja, navodeći: 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bs-Latn-BA" sz="1600" i="1" dirty="0">
              <a:solidFill>
                <a:schemeClr val="tx1"/>
              </a:solidFill>
            </a:endParaRPr>
          </a:p>
          <a:p>
            <a:pPr algn="just"/>
            <a:endParaRPr lang="bs-Latn-BA" sz="16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1600" i="1" dirty="0" smtClean="0">
                <a:solidFill>
                  <a:schemeClr val="tx1"/>
                </a:solidFill>
              </a:rPr>
              <a:t>“</a:t>
            </a:r>
            <a:r>
              <a:rPr lang="bs-Latn-BA" sz="1600" i="1" dirty="0">
                <a:solidFill>
                  <a:schemeClr val="tx1"/>
                </a:solidFill>
              </a:rPr>
              <a:t>Rodni </a:t>
            </a:r>
            <a:r>
              <a:rPr lang="bs-Latn-BA" sz="1600" i="1" dirty="0" smtClean="0">
                <a:solidFill>
                  <a:schemeClr val="tx1"/>
                </a:solidFill>
              </a:rPr>
              <a:t>stereotipi </a:t>
            </a:r>
            <a:r>
              <a:rPr lang="bs-Latn-BA" sz="1600" i="1" dirty="0">
                <a:solidFill>
                  <a:schemeClr val="tx1"/>
                </a:solidFill>
              </a:rPr>
              <a:t>o ženi kao osobi koja </a:t>
            </a:r>
            <a:r>
              <a:rPr lang="bs-Latn-BA" sz="1600" i="1" dirty="0" smtClean="0">
                <a:solidFill>
                  <a:schemeClr val="tx1"/>
                </a:solidFill>
              </a:rPr>
              <a:t>primarno </a:t>
            </a:r>
            <a:r>
              <a:rPr lang="bs-Latn-BA" sz="1600" i="1" dirty="0">
                <a:solidFill>
                  <a:schemeClr val="tx1"/>
                </a:solidFill>
              </a:rPr>
              <a:t>vodi brigu o djeci i o muškarcima kao primarnim </a:t>
            </a:r>
            <a:r>
              <a:rPr lang="bs-Latn-BA" sz="1600" i="1" dirty="0" smtClean="0">
                <a:solidFill>
                  <a:schemeClr val="tx1"/>
                </a:solidFill>
              </a:rPr>
              <a:t>hraniteljima porodice </a:t>
            </a:r>
            <a:r>
              <a:rPr lang="bs-Latn-BA" sz="1600" i="1" dirty="0">
                <a:solidFill>
                  <a:schemeClr val="tx1"/>
                </a:solidFill>
              </a:rPr>
              <a:t>ne mogu se sami po sebi smatrati dovoljnim opravdanjem za </a:t>
            </a:r>
            <a:r>
              <a:rPr lang="bs-Latn-BA" sz="1600" i="1" dirty="0" smtClean="0">
                <a:solidFill>
                  <a:schemeClr val="tx1"/>
                </a:solidFill>
              </a:rPr>
              <a:t>različito postupanje</a:t>
            </a:r>
            <a:r>
              <a:rPr lang="bs-Latn-BA" sz="1600" i="1" dirty="0">
                <a:solidFill>
                  <a:schemeClr val="tx1"/>
                </a:solidFill>
              </a:rPr>
              <a:t>, jednako kao ni drugi slični stereotipi po osnovu rase, </a:t>
            </a:r>
            <a:r>
              <a:rPr lang="bs-Latn-BA" sz="1600" i="1" dirty="0" smtClean="0">
                <a:solidFill>
                  <a:schemeClr val="tx1"/>
                </a:solidFill>
              </a:rPr>
              <a:t>porijekla</a:t>
            </a:r>
            <a:r>
              <a:rPr lang="bs-Latn-BA" sz="1600" i="1" dirty="0">
                <a:solidFill>
                  <a:schemeClr val="tx1"/>
                </a:solidFill>
              </a:rPr>
              <a:t>, boje kože ili </a:t>
            </a:r>
            <a:r>
              <a:rPr lang="bs-Latn-BA" sz="1600" i="1" dirty="0" smtClean="0">
                <a:solidFill>
                  <a:schemeClr val="tx1"/>
                </a:solidFill>
              </a:rPr>
              <a:t>seksualne </a:t>
            </a:r>
            <a:r>
              <a:rPr lang="bs-Latn-BA" sz="1600" i="1" dirty="0">
                <a:solidFill>
                  <a:schemeClr val="tx1"/>
                </a:solidFill>
              </a:rPr>
              <a:t>orijentacije.“</a:t>
            </a:r>
            <a:endParaRPr lang="bs-Latn-BA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s-Latn-BA" sz="1400" dirty="0"/>
          </a:p>
        </p:txBody>
      </p:sp>
    </p:spTree>
    <p:extLst>
      <p:ext uri="{BB962C8B-B14F-4D97-AF65-F5344CB8AC3E}">
        <p14:creationId xmlns:p14="http://schemas.microsoft.com/office/powerpoint/2010/main" val="84672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7560840" cy="5760680"/>
          </a:xfrm>
        </p:spPr>
        <p:txBody>
          <a:bodyPr>
            <a:normAutofit fontScale="47500" lnSpcReduction="20000"/>
          </a:bodyPr>
          <a:lstStyle/>
          <a:p>
            <a:pPr lvl="0" algn="just"/>
            <a:r>
              <a:rPr lang="hr-HR" sz="3400" dirty="0">
                <a:solidFill>
                  <a:schemeClr val="tx1"/>
                </a:solidFill>
              </a:rPr>
              <a:t>Mit: Očevi rade duže, pa stoga nikad jednako ne učestvuju u brizi o djeci kao </a:t>
            </a:r>
            <a:r>
              <a:rPr lang="hr-HR" sz="3400" dirty="0" smtClean="0">
                <a:solidFill>
                  <a:schemeClr val="tx1"/>
                </a:solidFill>
              </a:rPr>
              <a:t>majke</a:t>
            </a:r>
            <a:r>
              <a:rPr lang="hr-HR" sz="3400" dirty="0">
                <a:solidFill>
                  <a:schemeClr val="tx1"/>
                </a:solidFill>
              </a:rPr>
              <a:t>, a i po prirodi nisu toliko skloni da se brinu za svoju djecu.</a:t>
            </a:r>
            <a:endParaRPr lang="bs-Latn-BA" sz="34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3400" dirty="0">
                <a:solidFill>
                  <a:schemeClr val="tx1"/>
                </a:solidFill>
              </a:rPr>
              <a:t>Činjenica: Po potrebi, kada oba roditelja rade, obično dijele odgovornost </a:t>
            </a:r>
            <a:r>
              <a:rPr lang="hr-HR" sz="3400" dirty="0" smtClean="0">
                <a:solidFill>
                  <a:schemeClr val="tx1"/>
                </a:solidFill>
              </a:rPr>
              <a:t>za “brigu </a:t>
            </a:r>
            <a:r>
              <a:rPr lang="hr-HR" sz="3400" dirty="0">
                <a:solidFill>
                  <a:schemeClr val="tx1"/>
                </a:solidFill>
              </a:rPr>
              <a:t>o djeci i dijele kućanske poslove, što je još teže. Također, kada </a:t>
            </a:r>
            <a:r>
              <a:rPr lang="hr-HR" sz="3400" dirty="0" smtClean="0">
                <a:solidFill>
                  <a:schemeClr val="tx1"/>
                </a:solidFill>
              </a:rPr>
              <a:t>se roditelji </a:t>
            </a:r>
            <a:r>
              <a:rPr lang="hr-HR" sz="3400" dirty="0">
                <a:solidFill>
                  <a:schemeClr val="tx1"/>
                </a:solidFill>
              </a:rPr>
              <a:t>razvedu, često se poveća broj majki koje rade.</a:t>
            </a:r>
            <a:endParaRPr lang="bs-Latn-BA" sz="3400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hr-HR" sz="3400" i="1" dirty="0">
                <a:solidFill>
                  <a:schemeClr val="tx1"/>
                </a:solidFill>
              </a:rPr>
              <a:t> </a:t>
            </a:r>
            <a:endParaRPr lang="bs-Latn-BA" sz="3400" dirty="0">
              <a:solidFill>
                <a:schemeClr val="tx1"/>
              </a:solidFill>
            </a:endParaRPr>
          </a:p>
          <a:p>
            <a:pPr lvl="0" algn="just"/>
            <a:r>
              <a:rPr lang="hr-HR" sz="3400" dirty="0">
                <a:solidFill>
                  <a:schemeClr val="tx1"/>
                </a:solidFill>
              </a:rPr>
              <a:t>Mit: Centri za socijalni rad znaju najbolje i daju preporuke zasnovane </a:t>
            </a:r>
            <a:r>
              <a:rPr lang="hr-HR" sz="3400" dirty="0" smtClean="0">
                <a:solidFill>
                  <a:schemeClr val="tx1"/>
                </a:solidFill>
              </a:rPr>
              <a:t>na dokazanim </a:t>
            </a:r>
            <a:r>
              <a:rPr lang="hr-HR" sz="3400" dirty="0">
                <a:solidFill>
                  <a:schemeClr val="tx1"/>
                </a:solidFill>
              </a:rPr>
              <a:t>socijalnim i psihološkim činjenicama. </a:t>
            </a:r>
            <a:endParaRPr lang="bs-Latn-BA" sz="34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3400" dirty="0">
                <a:solidFill>
                  <a:schemeClr val="tx1"/>
                </a:solidFill>
              </a:rPr>
              <a:t>Činjenica: Iako socijalni radnici možda tome teže, nisu oslobođeni predrasuda.</a:t>
            </a:r>
            <a:endParaRPr lang="bs-Latn-BA" sz="3400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hr-HR" sz="3400" i="1" dirty="0">
                <a:solidFill>
                  <a:schemeClr val="tx1"/>
                </a:solidFill>
              </a:rPr>
              <a:t> </a:t>
            </a:r>
            <a:endParaRPr lang="bs-Latn-BA" sz="3400" dirty="0">
              <a:solidFill>
                <a:schemeClr val="tx1"/>
              </a:solidFill>
            </a:endParaRPr>
          </a:p>
          <a:p>
            <a:pPr lvl="0" algn="just"/>
            <a:r>
              <a:rPr lang="hr-HR" sz="3400" dirty="0">
                <a:solidFill>
                  <a:schemeClr val="tx1"/>
                </a:solidFill>
              </a:rPr>
              <a:t>Mit: Nakon razvoda, očevi su skloni izbjegavanju plaćanja izdržavanja bivšoj supruzi </a:t>
            </a:r>
            <a:r>
              <a:rPr lang="hr-HR" sz="3400" dirty="0" smtClean="0">
                <a:solidFill>
                  <a:schemeClr val="tx1"/>
                </a:solidFill>
              </a:rPr>
              <a:t>i postepeno </a:t>
            </a:r>
            <a:r>
              <a:rPr lang="hr-HR" sz="3400" dirty="0">
                <a:solidFill>
                  <a:schemeClr val="tx1"/>
                </a:solidFill>
              </a:rPr>
              <a:t>prorjeđuju kontakte s djecom. </a:t>
            </a:r>
            <a:endParaRPr lang="bs-Latn-BA" sz="34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3400" dirty="0">
                <a:solidFill>
                  <a:schemeClr val="tx1"/>
                </a:solidFill>
              </a:rPr>
              <a:t>Činjenica: U većini slučajeva, očevi ostaju uključeni u živote svoje djece i redovno </a:t>
            </a:r>
            <a:r>
              <a:rPr lang="hr-HR" sz="3400" dirty="0" smtClean="0">
                <a:solidFill>
                  <a:schemeClr val="tx1"/>
                </a:solidFill>
              </a:rPr>
              <a:t>plaćaju </a:t>
            </a:r>
            <a:r>
              <a:rPr lang="hr-HR" sz="3400" dirty="0">
                <a:solidFill>
                  <a:schemeClr val="tx1"/>
                </a:solidFill>
              </a:rPr>
              <a:t>izdržavanje za suprugu i djecu.</a:t>
            </a:r>
            <a:endParaRPr lang="bs-Latn-BA" sz="3400" dirty="0">
              <a:solidFill>
                <a:schemeClr val="tx1"/>
              </a:solidFill>
            </a:endParaRPr>
          </a:p>
          <a:p>
            <a:pPr algn="just"/>
            <a:endParaRPr lang="bs-Latn-BA" sz="3400" dirty="0">
              <a:solidFill>
                <a:schemeClr val="tx1"/>
              </a:solidFill>
            </a:endParaRPr>
          </a:p>
          <a:p>
            <a:pPr lvl="0" algn="just"/>
            <a:r>
              <a:rPr lang="hr-HR" sz="3400" dirty="0">
                <a:solidFill>
                  <a:schemeClr val="tx1"/>
                </a:solidFill>
              </a:rPr>
              <a:t>Mit: Većina majki su osvetoljubive i koriste različite strategije kako bi očeve spriječile </a:t>
            </a:r>
            <a:r>
              <a:rPr lang="hr-HR" sz="3400" dirty="0" smtClean="0">
                <a:solidFill>
                  <a:schemeClr val="tx1"/>
                </a:solidFill>
              </a:rPr>
              <a:t>da viđaju </a:t>
            </a:r>
            <a:r>
              <a:rPr lang="hr-HR" sz="3400" dirty="0">
                <a:solidFill>
                  <a:schemeClr val="tx1"/>
                </a:solidFill>
              </a:rPr>
              <a:t>svoju djecu. </a:t>
            </a:r>
            <a:endParaRPr lang="bs-Latn-BA" sz="34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3400" dirty="0">
                <a:solidFill>
                  <a:schemeClr val="tx1"/>
                </a:solidFill>
              </a:rPr>
              <a:t>Činjenice: Mnogi roditelji se dogovaraju oko posjeta, izdržavanja i brige o djeci na </a:t>
            </a:r>
            <a:r>
              <a:rPr lang="hr-HR" sz="3400" dirty="0" smtClean="0">
                <a:solidFill>
                  <a:schemeClr val="tx1"/>
                </a:solidFill>
              </a:rPr>
              <a:t>uzajamno </a:t>
            </a:r>
            <a:r>
              <a:rPr lang="hr-HR" sz="3400" dirty="0">
                <a:solidFill>
                  <a:schemeClr val="tx1"/>
                </a:solidFill>
              </a:rPr>
              <a:t>zadovoljavajući način</a:t>
            </a:r>
            <a:r>
              <a:rPr lang="hr-HR" sz="3400" dirty="0" smtClean="0">
                <a:solidFill>
                  <a:schemeClr val="tx1"/>
                </a:solidFill>
              </a:rPr>
              <a:t>.</a:t>
            </a:r>
          </a:p>
          <a:p>
            <a:endParaRPr lang="hr-HR" sz="2200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3338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48680"/>
            <a:ext cx="7128792" cy="5420675"/>
          </a:xfrm>
        </p:spPr>
        <p:txBody>
          <a:bodyPr>
            <a:normAutofit/>
          </a:bodyPr>
          <a:lstStyle/>
          <a:p>
            <a:pPr lvl="0" algn="just"/>
            <a:r>
              <a:rPr lang="hr-HR" sz="1600" dirty="0">
                <a:solidFill>
                  <a:schemeClr val="tx1"/>
                </a:solidFill>
              </a:rPr>
              <a:t>Mit: Očevi su usmjereni na posao, a majke su posvećene brizi o djeci, i zbog </a:t>
            </a:r>
            <a:r>
              <a:rPr lang="hr-HR" sz="1600" dirty="0" smtClean="0">
                <a:solidFill>
                  <a:schemeClr val="tx1"/>
                </a:solidFill>
              </a:rPr>
              <a:t>toga </a:t>
            </a:r>
            <a:r>
              <a:rPr lang="hr-HR" sz="1600" dirty="0">
                <a:solidFill>
                  <a:schemeClr val="tx1"/>
                </a:solidFill>
              </a:rPr>
              <a:t>bi majkama trebalo povjeravati djecu. 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1600" dirty="0" smtClean="0">
                <a:solidFill>
                  <a:schemeClr val="tx1"/>
                </a:solidFill>
              </a:rPr>
              <a:t>Činjenica: To je bio slučaj prije nego što su majke počele ulaziti na tržište rada</a:t>
            </a:r>
            <a:r>
              <a:rPr lang="hr-HR" sz="1600" dirty="0">
                <a:solidFill>
                  <a:schemeClr val="tx1"/>
                </a:solidFill>
              </a:rPr>
              <a:t>, a danas često oba roditelja rade. Osim toga, iako mnoge majke uzimaju </a:t>
            </a:r>
            <a:r>
              <a:rPr lang="hr-HR" sz="1600" dirty="0" smtClean="0">
                <a:solidFill>
                  <a:schemeClr val="tx1"/>
                </a:solidFill>
              </a:rPr>
              <a:t>pauzu </a:t>
            </a:r>
            <a:r>
              <a:rPr lang="hr-HR" sz="1600" dirty="0">
                <a:solidFill>
                  <a:schemeClr val="tx1"/>
                </a:solidFill>
              </a:rPr>
              <a:t>tokom karijere dok su im djeca mala, mnoge se namjeravaju vratiti na </a:t>
            </a:r>
            <a:r>
              <a:rPr lang="hr-HR" sz="1600" dirty="0" smtClean="0">
                <a:solidFill>
                  <a:schemeClr val="tx1"/>
                </a:solidFill>
              </a:rPr>
              <a:t>posao kada im djeca započnu redovno obrazovanje.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hr-HR" sz="1600" i="1" dirty="0">
                <a:solidFill>
                  <a:schemeClr val="tx1"/>
                </a:solidFill>
              </a:rPr>
              <a:t> </a:t>
            </a:r>
            <a:endParaRPr lang="bs-Latn-BA" sz="1600" dirty="0">
              <a:solidFill>
                <a:schemeClr val="tx1"/>
              </a:solidFill>
            </a:endParaRPr>
          </a:p>
          <a:p>
            <a:pPr lvl="0" algn="just"/>
            <a:r>
              <a:rPr lang="hr-HR" sz="1600" dirty="0" smtClean="0">
                <a:solidFill>
                  <a:schemeClr val="tx1"/>
                </a:solidFill>
              </a:rPr>
              <a:t>Mit</a:t>
            </a:r>
            <a:r>
              <a:rPr lang="hr-HR" sz="1600" dirty="0">
                <a:solidFill>
                  <a:schemeClr val="tx1"/>
                </a:solidFill>
              </a:rPr>
              <a:t>: Majci koja radi na direktorskoj poziciji i često je na </a:t>
            </a:r>
            <a:r>
              <a:rPr lang="hr-HR" sz="1600" dirty="0" smtClean="0">
                <a:solidFill>
                  <a:schemeClr val="tx1"/>
                </a:solidFill>
              </a:rPr>
              <a:t>poslovnim putevima ne  bi </a:t>
            </a:r>
            <a:r>
              <a:rPr lang="hr-HR" sz="1600" dirty="0">
                <a:solidFill>
                  <a:schemeClr val="tx1"/>
                </a:solidFill>
              </a:rPr>
              <a:t>trebalo povjeriti djecu. 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1600" dirty="0">
                <a:solidFill>
                  <a:schemeClr val="tx1"/>
                </a:solidFill>
              </a:rPr>
              <a:t>Činjenica: Danas većina roditelja radi, a majku koja radi i putuje ne bi </a:t>
            </a:r>
            <a:r>
              <a:rPr lang="hr-HR" sz="1600" dirty="0" smtClean="0">
                <a:solidFill>
                  <a:schemeClr val="tx1"/>
                </a:solidFill>
              </a:rPr>
              <a:t>trebalo tretirati </a:t>
            </a:r>
            <a:r>
              <a:rPr lang="hr-HR" sz="1600" dirty="0">
                <a:solidFill>
                  <a:schemeClr val="tx1"/>
                </a:solidFill>
              </a:rPr>
              <a:t>drugačije od oca koji radi i putuje. Ako bi se ovo uzelo u </a:t>
            </a:r>
            <a:r>
              <a:rPr lang="hr-HR" sz="1600" dirty="0" smtClean="0">
                <a:solidFill>
                  <a:schemeClr val="tx1"/>
                </a:solidFill>
              </a:rPr>
              <a:t>obzir</a:t>
            </a:r>
            <a:r>
              <a:rPr lang="hr-HR" sz="1600" dirty="0">
                <a:solidFill>
                  <a:schemeClr val="tx1"/>
                </a:solidFill>
              </a:rPr>
              <a:t>, to bi bilo kažnjavanje žena zato što rade i žele </a:t>
            </a:r>
            <a:r>
              <a:rPr lang="hr-HR" sz="1600" dirty="0" smtClean="0">
                <a:solidFill>
                  <a:schemeClr val="tx1"/>
                </a:solidFill>
              </a:rPr>
              <a:t>doprinositi izdržavanju </a:t>
            </a:r>
            <a:r>
              <a:rPr lang="hr-HR" sz="1600" dirty="0">
                <a:solidFill>
                  <a:schemeClr val="tx1"/>
                </a:solidFill>
              </a:rPr>
              <a:t>svoje porodice. Nijednog roditelja ne bi trebalo kazniti </a:t>
            </a:r>
            <a:r>
              <a:rPr lang="hr-HR" sz="1600" dirty="0" smtClean="0">
                <a:solidFill>
                  <a:schemeClr val="tx1"/>
                </a:solidFill>
              </a:rPr>
              <a:t>zbog dogovaranja </a:t>
            </a:r>
            <a:r>
              <a:rPr lang="hr-HR" sz="1600" dirty="0">
                <a:solidFill>
                  <a:schemeClr val="tx1"/>
                </a:solidFill>
              </a:rPr>
              <a:t>o kratkoročnom čuvanju djece sa odgovornom </a:t>
            </a:r>
            <a:r>
              <a:rPr lang="hr-HR" sz="1600" dirty="0" smtClean="0">
                <a:solidFill>
                  <a:schemeClr val="tx1"/>
                </a:solidFill>
              </a:rPr>
              <a:t>trećom osobom </a:t>
            </a:r>
            <a:r>
              <a:rPr lang="hr-HR" sz="1600" dirty="0">
                <a:solidFill>
                  <a:schemeClr val="tx1"/>
                </a:solidFill>
              </a:rPr>
              <a:t>– bilo da se radi o osobama koje se profesionalno brinu o djeci</a:t>
            </a:r>
            <a:r>
              <a:rPr lang="hr-HR" sz="1600" dirty="0" smtClean="0">
                <a:solidFill>
                  <a:schemeClr val="tx1"/>
                </a:solidFill>
              </a:rPr>
              <a:t>, bliskom </a:t>
            </a:r>
            <a:r>
              <a:rPr lang="hr-HR" sz="1600" dirty="0">
                <a:solidFill>
                  <a:schemeClr val="tx1"/>
                </a:solidFill>
              </a:rPr>
              <a:t>prijatelju ili rođaku – kako bi se mogao posvetiti karijeri.</a:t>
            </a:r>
            <a:endParaRPr lang="bs-Latn-BA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s-Latn-BA" sz="1400" dirty="0"/>
          </a:p>
          <a:p>
            <a:endParaRPr lang="bs-Latn-BA" sz="1400" dirty="0"/>
          </a:p>
        </p:txBody>
      </p:sp>
    </p:spTree>
    <p:extLst>
      <p:ext uri="{BB962C8B-B14F-4D97-AF65-F5344CB8AC3E}">
        <p14:creationId xmlns:p14="http://schemas.microsoft.com/office/powerpoint/2010/main" val="35422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6995120" cy="590469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bs-Latn-BA" dirty="0"/>
          </a:p>
          <a:p>
            <a:pPr lvl="0"/>
            <a:r>
              <a:rPr lang="hr-HR" sz="1600" dirty="0">
                <a:solidFill>
                  <a:schemeClr val="tx1"/>
                </a:solidFill>
              </a:rPr>
              <a:t>Mit:Ako je majka počinila preljub, na njoj je teret dokazivanja, kako </a:t>
            </a:r>
            <a:r>
              <a:rPr lang="hr-HR" sz="1600" dirty="0" smtClean="0">
                <a:solidFill>
                  <a:schemeClr val="tx1"/>
                </a:solidFill>
              </a:rPr>
              <a:t>bi pokazala </a:t>
            </a:r>
            <a:r>
              <a:rPr lang="hr-HR" sz="1600" dirty="0">
                <a:solidFill>
                  <a:schemeClr val="tx1"/>
                </a:solidFill>
              </a:rPr>
              <a:t>da </a:t>
            </a:r>
            <a:r>
              <a:rPr lang="hr-HR" sz="1600" dirty="0" smtClean="0">
                <a:solidFill>
                  <a:schemeClr val="tx1"/>
                </a:solidFill>
              </a:rPr>
              <a:t>je adekvatna </a:t>
            </a:r>
            <a:r>
              <a:rPr lang="hr-HR" sz="1600" dirty="0">
                <a:solidFill>
                  <a:schemeClr val="tx1"/>
                </a:solidFill>
              </a:rPr>
              <a:t>osoba za primarno staranje o svojoj djeci. </a:t>
            </a:r>
            <a:endParaRPr lang="bs-Latn-BA" sz="1600" dirty="0">
              <a:solidFill>
                <a:schemeClr val="tx1"/>
              </a:solidFill>
            </a:endParaRPr>
          </a:p>
          <a:p>
            <a:r>
              <a:rPr lang="hr-HR" sz="1600" dirty="0">
                <a:solidFill>
                  <a:schemeClr val="tx1"/>
                </a:solidFill>
              </a:rPr>
              <a:t>Činjenice: Bilo da je majka imala vanbračnu vezu ili ne, to ne utječe na </a:t>
            </a:r>
            <a:r>
              <a:rPr lang="hr-HR" sz="1600" dirty="0" smtClean="0">
                <a:solidFill>
                  <a:schemeClr val="tx1"/>
                </a:solidFill>
              </a:rPr>
              <a:t>njenu sposobnost da vodi </a:t>
            </a:r>
            <a:r>
              <a:rPr lang="hr-HR" sz="1600" dirty="0">
                <a:solidFill>
                  <a:schemeClr val="tx1"/>
                </a:solidFill>
              </a:rPr>
              <a:t>brigu i voli svoju djecu.</a:t>
            </a:r>
          </a:p>
          <a:p>
            <a:pPr marL="137160" indent="0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lvl="0"/>
            <a:r>
              <a:rPr lang="hr-HR" sz="1600" dirty="0" smtClean="0">
                <a:solidFill>
                  <a:schemeClr val="tx1"/>
                </a:solidFill>
              </a:rPr>
              <a:t>Mit:Žena </a:t>
            </a:r>
            <a:r>
              <a:rPr lang="hr-HR" sz="1600" dirty="0">
                <a:solidFill>
                  <a:schemeClr val="tx1"/>
                </a:solidFill>
              </a:rPr>
              <a:t>koja ostavi dijete sa ocem u procesu rastave nije dobra majka i ne </a:t>
            </a:r>
            <a:r>
              <a:rPr lang="hr-HR" sz="1600" dirty="0" smtClean="0">
                <a:solidFill>
                  <a:schemeClr val="tx1"/>
                </a:solidFill>
              </a:rPr>
              <a:t>bi je </a:t>
            </a:r>
            <a:r>
              <a:rPr lang="hr-HR" sz="1600" dirty="0">
                <a:solidFill>
                  <a:schemeClr val="tx1"/>
                </a:solidFill>
              </a:rPr>
              <a:t>trebalo uzeti </a:t>
            </a:r>
            <a:r>
              <a:rPr lang="hr-HR" sz="1600" dirty="0" smtClean="0">
                <a:solidFill>
                  <a:schemeClr val="tx1"/>
                </a:solidFill>
              </a:rPr>
              <a:t>u </a:t>
            </a:r>
            <a:r>
              <a:rPr lang="hr-HR" sz="1600" dirty="0">
                <a:solidFill>
                  <a:schemeClr val="tx1"/>
                </a:solidFill>
              </a:rPr>
              <a:t>obzir kod povjeravanja djece na staranje. </a:t>
            </a:r>
            <a:endParaRPr lang="bs-Latn-BA" sz="1600" dirty="0">
              <a:solidFill>
                <a:schemeClr val="tx1"/>
              </a:solidFill>
            </a:endParaRPr>
          </a:p>
          <a:p>
            <a:r>
              <a:rPr lang="hr-HR" sz="1600" dirty="0">
                <a:solidFill>
                  <a:schemeClr val="tx1"/>
                </a:solidFill>
              </a:rPr>
              <a:t>Činjenica: Ponekad žene nemaju izbora i moraju bježati kako bi spasile </a:t>
            </a:r>
            <a:r>
              <a:rPr lang="hr-HR" sz="1600" dirty="0" smtClean="0">
                <a:solidFill>
                  <a:schemeClr val="tx1"/>
                </a:solidFill>
              </a:rPr>
              <a:t>vlastiti život</a:t>
            </a:r>
            <a:r>
              <a:rPr lang="hr-HR" sz="1600" dirty="0">
                <a:solidFill>
                  <a:schemeClr val="tx1"/>
                </a:solidFill>
              </a:rPr>
              <a:t>, ako žive </a:t>
            </a:r>
            <a:r>
              <a:rPr lang="hr-HR" sz="1600" dirty="0" smtClean="0">
                <a:solidFill>
                  <a:schemeClr val="tx1"/>
                </a:solidFill>
              </a:rPr>
              <a:t>u nasilnim </a:t>
            </a:r>
            <a:r>
              <a:rPr lang="hr-HR" sz="1600" dirty="0">
                <a:solidFill>
                  <a:schemeClr val="tx1"/>
                </a:solidFill>
              </a:rPr>
              <a:t>vezama. Žene koje žive u takvim ranjivim </a:t>
            </a:r>
            <a:r>
              <a:rPr lang="hr-HR" sz="1600" dirty="0" smtClean="0">
                <a:solidFill>
                  <a:schemeClr val="tx1"/>
                </a:solidFill>
              </a:rPr>
              <a:t>situacijamačesto </a:t>
            </a:r>
            <a:r>
              <a:rPr lang="hr-HR" sz="1600" dirty="0">
                <a:solidFill>
                  <a:schemeClr val="tx1"/>
                </a:solidFill>
              </a:rPr>
              <a:t>moraju donositi teške </a:t>
            </a:r>
            <a:r>
              <a:rPr lang="hr-HR" sz="1600" dirty="0" smtClean="0">
                <a:solidFill>
                  <a:schemeClr val="tx1"/>
                </a:solidFill>
              </a:rPr>
              <a:t>odluke </a:t>
            </a:r>
            <a:r>
              <a:rPr lang="hr-HR" sz="1600" dirty="0">
                <a:solidFill>
                  <a:schemeClr val="tx1"/>
                </a:solidFill>
              </a:rPr>
              <a:t>– napuštanje muža i traženje sudske odluke </a:t>
            </a:r>
            <a:r>
              <a:rPr lang="hr-HR" sz="1600" dirty="0" smtClean="0">
                <a:solidFill>
                  <a:schemeClr val="tx1"/>
                </a:solidFill>
              </a:rPr>
              <a:t>povjeravanju </a:t>
            </a:r>
            <a:r>
              <a:rPr lang="hr-HR" sz="1600" dirty="0">
                <a:solidFill>
                  <a:schemeClr val="tx1"/>
                </a:solidFill>
              </a:rPr>
              <a:t>djeteta možda je bila njena </a:t>
            </a:r>
            <a:r>
              <a:rPr lang="hr-HR" sz="1600" dirty="0" smtClean="0">
                <a:solidFill>
                  <a:schemeClr val="tx1"/>
                </a:solidFill>
              </a:rPr>
              <a:t>najbolja </a:t>
            </a:r>
            <a:r>
              <a:rPr lang="hr-HR" sz="1600" dirty="0">
                <a:solidFill>
                  <a:schemeClr val="tx1"/>
                </a:solidFill>
              </a:rPr>
              <a:t>raspoloživa opcija</a:t>
            </a:r>
            <a:r>
              <a:rPr lang="hr-HR" sz="1400" dirty="0">
                <a:solidFill>
                  <a:schemeClr val="tx1"/>
                </a:solidFill>
              </a:rPr>
              <a:t>.</a:t>
            </a:r>
            <a:endParaRPr lang="bs-Latn-BA" sz="1400" dirty="0">
              <a:solidFill>
                <a:schemeClr val="tx1"/>
              </a:solidFill>
            </a:endParaRPr>
          </a:p>
          <a:p>
            <a:endParaRPr lang="bs-Latn-BA" sz="1400" dirty="0"/>
          </a:p>
        </p:txBody>
      </p:sp>
    </p:spTree>
    <p:extLst>
      <p:ext uri="{BB962C8B-B14F-4D97-AF65-F5344CB8AC3E}">
        <p14:creationId xmlns:p14="http://schemas.microsoft.com/office/powerpoint/2010/main" val="33149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609600"/>
            <a:ext cx="7632848" cy="1091208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err="1">
                <a:effectLst/>
              </a:rPr>
              <a:t>Za</a:t>
            </a:r>
            <a:r>
              <a:rPr lang="bs-Latn-BA" dirty="0">
                <a:effectLst/>
              </a:rPr>
              <a:t>štita najboljeg interesa djeteta </a:t>
            </a:r>
            <a:r>
              <a:rPr lang="bs-Latn-BA" dirty="0" smtClean="0">
                <a:effectLst/>
              </a:rPr>
              <a:t/>
            </a:r>
            <a:br>
              <a:rPr lang="bs-Latn-BA" dirty="0" smtClean="0">
                <a:effectLst/>
              </a:rPr>
            </a:br>
            <a:r>
              <a:rPr lang="bs-Latn-BA" dirty="0" smtClean="0">
                <a:effectLst/>
              </a:rPr>
              <a:t>u </a:t>
            </a:r>
            <a:r>
              <a:rPr lang="bs-Latn-BA" dirty="0">
                <a:effectLst/>
              </a:rPr>
              <a:t>svijetu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30400"/>
            <a:ext cx="7848872" cy="459494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bs-Latn-BA" sz="3400" b="1" dirty="0">
                <a:solidFill>
                  <a:schemeClr val="tx1"/>
                </a:solidFill>
              </a:rPr>
              <a:t>Velika </a:t>
            </a:r>
            <a:r>
              <a:rPr lang="bs-Latn-BA" sz="3400" b="1" dirty="0" smtClean="0">
                <a:solidFill>
                  <a:schemeClr val="tx1"/>
                </a:solidFill>
              </a:rPr>
              <a:t>Britanija </a:t>
            </a:r>
            <a:r>
              <a:rPr lang="bs-Latn-BA" sz="3400" dirty="0" smtClean="0">
                <a:solidFill>
                  <a:schemeClr val="tx1"/>
                </a:solidFill>
              </a:rPr>
              <a:t>- Zakon </a:t>
            </a:r>
            <a:r>
              <a:rPr lang="bs-Latn-BA" sz="3400" dirty="0">
                <a:solidFill>
                  <a:schemeClr val="tx1"/>
                </a:solidFill>
              </a:rPr>
              <a:t>o djeci (engl. The children act) iz 1989</a:t>
            </a:r>
            <a:r>
              <a:rPr lang="bs-Latn-BA" sz="3400" dirty="0" smtClean="0">
                <a:solidFill>
                  <a:schemeClr val="tx1"/>
                </a:solidFill>
              </a:rPr>
              <a:t>. godine</a:t>
            </a:r>
          </a:p>
          <a:p>
            <a:pPr marL="0" indent="0" algn="just">
              <a:buNone/>
            </a:pPr>
            <a:endParaRPr lang="bs-Latn-BA" sz="3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3400" dirty="0" smtClean="0">
                <a:solidFill>
                  <a:schemeClr val="tx1"/>
                </a:solidFill>
              </a:rPr>
              <a:t>Član 1. „Kada </a:t>
            </a:r>
            <a:r>
              <a:rPr lang="bs-Latn-BA" sz="3400" dirty="0">
                <a:solidFill>
                  <a:schemeClr val="tx1"/>
                </a:solidFill>
              </a:rPr>
              <a:t>sud razmatra ma koje pitanje, uzimajući u obzir (a) odgoj djeteta ili (</a:t>
            </a:r>
            <a:r>
              <a:rPr lang="bs-Latn-BA" sz="3400" dirty="0" smtClean="0">
                <a:solidFill>
                  <a:schemeClr val="tx1"/>
                </a:solidFill>
              </a:rPr>
              <a:t>b) upravljanje </a:t>
            </a:r>
            <a:r>
              <a:rPr lang="bs-Latn-BA" sz="3400" dirty="0">
                <a:solidFill>
                  <a:schemeClr val="tx1"/>
                </a:solidFill>
              </a:rPr>
              <a:t>imovinom djeteta ili raspodjelu prihoda od te imovine, dječije </a:t>
            </a:r>
            <a:r>
              <a:rPr lang="bs-Latn-BA" sz="3400" dirty="0" smtClean="0">
                <a:solidFill>
                  <a:schemeClr val="tx1"/>
                </a:solidFill>
              </a:rPr>
              <a:t>blagostanje </a:t>
            </a:r>
            <a:r>
              <a:rPr lang="bs-Latn-BA" sz="3400" dirty="0">
                <a:solidFill>
                  <a:schemeClr val="tx1"/>
                </a:solidFill>
              </a:rPr>
              <a:t>treba da bude u primarnom interesu suda</a:t>
            </a:r>
            <a:r>
              <a:rPr lang="bs-Latn-BA" sz="3400" dirty="0" smtClean="0">
                <a:solidFill>
                  <a:schemeClr val="tx1"/>
                </a:solidFill>
              </a:rPr>
              <a:t>.“</a:t>
            </a:r>
          </a:p>
          <a:p>
            <a:pPr marL="0" indent="0" algn="just">
              <a:buNone/>
            </a:pPr>
            <a:endParaRPr lang="en-US" sz="3400" dirty="0">
              <a:solidFill>
                <a:schemeClr val="tx1"/>
              </a:solidFill>
            </a:endParaRPr>
          </a:p>
          <a:p>
            <a:pPr algn="just"/>
            <a:r>
              <a:rPr lang="bs-Latn-BA" sz="3400" b="1" dirty="0" smtClean="0">
                <a:solidFill>
                  <a:schemeClr val="tx1"/>
                </a:solidFill>
              </a:rPr>
              <a:t>Australija</a:t>
            </a:r>
            <a:r>
              <a:rPr lang="bs-Latn-BA" sz="3400" dirty="0" smtClean="0">
                <a:solidFill>
                  <a:schemeClr val="tx1"/>
                </a:solidFill>
              </a:rPr>
              <a:t> - </a:t>
            </a:r>
            <a:r>
              <a:rPr lang="bs-Latn-BA" sz="3400" dirty="0">
                <a:solidFill>
                  <a:schemeClr val="tx1"/>
                </a:solidFill>
              </a:rPr>
              <a:t>Porodični zakon iz 1975.g. primjenjuje „princip dobrobiti djeteta</a:t>
            </a:r>
            <a:r>
              <a:rPr lang="bs-Latn-BA" sz="3400" dirty="0" smtClean="0">
                <a:solidFill>
                  <a:schemeClr val="tx1"/>
                </a:solidFill>
              </a:rPr>
              <a:t>“</a:t>
            </a:r>
          </a:p>
          <a:p>
            <a:pPr marL="0" indent="0" algn="just">
              <a:buNone/>
            </a:pPr>
            <a:r>
              <a:rPr lang="bs-Latn-BA" sz="3400" dirty="0" smtClean="0">
                <a:solidFill>
                  <a:schemeClr val="tx1"/>
                </a:solidFill>
              </a:rPr>
              <a:t> </a:t>
            </a:r>
            <a:endParaRPr lang="bs-Latn-BA" sz="3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3400" dirty="0" smtClean="0">
                <a:solidFill>
                  <a:schemeClr val="tx1"/>
                </a:solidFill>
              </a:rPr>
              <a:t>- 1995.g</a:t>
            </a:r>
            <a:r>
              <a:rPr lang="bs-Latn-BA" sz="3400" dirty="0">
                <a:solidFill>
                  <a:schemeClr val="tx1"/>
                </a:solidFill>
              </a:rPr>
              <a:t>. preimenovan je u „princip zaštite najboljeg interesa djeteta</a:t>
            </a:r>
            <a:r>
              <a:rPr lang="bs-Latn-BA" sz="3400" dirty="0" smtClean="0">
                <a:solidFill>
                  <a:schemeClr val="tx1"/>
                </a:solidFill>
              </a:rPr>
              <a:t>“        </a:t>
            </a:r>
          </a:p>
          <a:p>
            <a:pPr marL="0" indent="0" algn="just">
              <a:buNone/>
            </a:pPr>
            <a:r>
              <a:rPr lang="bs-Latn-BA" sz="3400" dirty="0" smtClean="0">
                <a:solidFill>
                  <a:schemeClr val="tx1"/>
                </a:solidFill>
              </a:rPr>
              <a:t>- Ovom reformom </a:t>
            </a:r>
            <a:r>
              <a:rPr lang="bs-Latn-BA" sz="3400" dirty="0">
                <a:solidFill>
                  <a:schemeClr val="tx1"/>
                </a:solidFill>
              </a:rPr>
              <a:t>se </a:t>
            </a:r>
            <a:r>
              <a:rPr lang="bs-Latn-BA" sz="3400" dirty="0" smtClean="0">
                <a:solidFill>
                  <a:schemeClr val="tx1"/>
                </a:solidFill>
              </a:rPr>
              <a:t>također </a:t>
            </a:r>
            <a:r>
              <a:rPr lang="bs-Latn-BA" sz="3400" dirty="0">
                <a:solidFill>
                  <a:schemeClr val="tx1"/>
                </a:solidFill>
              </a:rPr>
              <a:t>uvelo da prilikom donošenja odluke po pitanju </a:t>
            </a:r>
            <a:r>
              <a:rPr lang="bs-Latn-BA" sz="3400" dirty="0" smtClean="0">
                <a:solidFill>
                  <a:schemeClr val="tx1"/>
                </a:solidFill>
              </a:rPr>
              <a:t>najboljeg interesa </a:t>
            </a:r>
            <a:r>
              <a:rPr lang="bs-Latn-BA" sz="3400" dirty="0">
                <a:solidFill>
                  <a:schemeClr val="tx1"/>
                </a:solidFill>
              </a:rPr>
              <a:t>djeteta, sud mora </a:t>
            </a:r>
            <a:r>
              <a:rPr lang="bs-Latn-BA" sz="3400" dirty="0" smtClean="0">
                <a:solidFill>
                  <a:schemeClr val="tx1"/>
                </a:solidFill>
              </a:rPr>
              <a:t>razmotriti</a:t>
            </a:r>
            <a:r>
              <a:rPr lang="bs-Latn-BA" sz="3400" dirty="0">
                <a:solidFill>
                  <a:schemeClr val="tx1"/>
                </a:solidFill>
              </a:rPr>
              <a:t>: </a:t>
            </a:r>
            <a:endParaRPr lang="bs-Latn-BA" sz="3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3400" dirty="0" smtClean="0">
                <a:solidFill>
                  <a:schemeClr val="tx1"/>
                </a:solidFill>
              </a:rPr>
              <a:t>(</a:t>
            </a:r>
            <a:r>
              <a:rPr lang="bs-Latn-BA" sz="3400" dirty="0">
                <a:solidFill>
                  <a:schemeClr val="tx1"/>
                </a:solidFill>
              </a:rPr>
              <a:t>a) </a:t>
            </a:r>
            <a:r>
              <a:rPr lang="bs-Latn-BA" sz="3400" dirty="0" smtClean="0">
                <a:solidFill>
                  <a:schemeClr val="tx1"/>
                </a:solidFill>
              </a:rPr>
              <a:t>želje </a:t>
            </a:r>
            <a:r>
              <a:rPr lang="bs-Latn-BA" sz="3400" dirty="0">
                <a:solidFill>
                  <a:schemeClr val="tx1"/>
                </a:solidFill>
              </a:rPr>
              <a:t>ispoljene od strane djeteta (u skladu sa njegovim godinama i </a:t>
            </a:r>
            <a:r>
              <a:rPr lang="bs-Latn-BA" sz="3400" dirty="0" smtClean="0">
                <a:solidFill>
                  <a:schemeClr val="tx1"/>
                </a:solidFill>
              </a:rPr>
              <a:t>zrelošću)</a:t>
            </a:r>
            <a:endParaRPr lang="bs-Latn-BA" sz="3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3400" dirty="0" smtClean="0">
                <a:solidFill>
                  <a:schemeClr val="tx1"/>
                </a:solidFill>
              </a:rPr>
              <a:t>(</a:t>
            </a:r>
            <a:r>
              <a:rPr lang="bs-Latn-BA" sz="3400" dirty="0">
                <a:solidFill>
                  <a:schemeClr val="tx1"/>
                </a:solidFill>
              </a:rPr>
              <a:t>b</a:t>
            </a:r>
            <a:r>
              <a:rPr lang="bs-Latn-BA" sz="3400" dirty="0" smtClean="0">
                <a:solidFill>
                  <a:schemeClr val="tx1"/>
                </a:solidFill>
              </a:rPr>
              <a:t>) </a:t>
            </a:r>
            <a:r>
              <a:rPr lang="bs-Latn-BA" sz="3400" dirty="0">
                <a:solidFill>
                  <a:schemeClr val="tx1"/>
                </a:solidFill>
              </a:rPr>
              <a:t>b</a:t>
            </a:r>
            <a:r>
              <a:rPr lang="bs-Latn-BA" sz="3400" dirty="0" smtClean="0">
                <a:solidFill>
                  <a:schemeClr val="tx1"/>
                </a:solidFill>
              </a:rPr>
              <a:t>ilo </a:t>
            </a:r>
            <a:r>
              <a:rPr lang="bs-Latn-BA" sz="3400" dirty="0">
                <a:solidFill>
                  <a:schemeClr val="tx1"/>
                </a:solidFill>
              </a:rPr>
              <a:t>koja promjena u </a:t>
            </a:r>
            <a:r>
              <a:rPr lang="bs-Latn-BA" sz="3400" dirty="0" smtClean="0">
                <a:solidFill>
                  <a:schemeClr val="tx1"/>
                </a:solidFill>
              </a:rPr>
              <a:t>okruženju </a:t>
            </a:r>
            <a:r>
              <a:rPr lang="bs-Latn-BA" sz="3400" dirty="0">
                <a:solidFill>
                  <a:schemeClr val="tx1"/>
                </a:solidFill>
              </a:rPr>
              <a:t>djeteta u vidu razdvojenosti </a:t>
            </a:r>
            <a:r>
              <a:rPr lang="bs-Latn-BA" sz="3400" dirty="0" smtClean="0">
                <a:solidFill>
                  <a:schemeClr val="tx1"/>
                </a:solidFill>
              </a:rPr>
              <a:t>od jednog </a:t>
            </a:r>
            <a:r>
              <a:rPr lang="bs-Latn-BA" sz="3400" dirty="0">
                <a:solidFill>
                  <a:schemeClr val="tx1"/>
                </a:solidFill>
              </a:rPr>
              <a:t>roditelja, drugog djeteta ili druge osobe s kojom je dijete živjelo </a:t>
            </a:r>
          </a:p>
          <a:p>
            <a:pPr marL="0" indent="0" algn="just">
              <a:buNone/>
            </a:pPr>
            <a:r>
              <a:rPr lang="bs-Latn-BA" sz="3400" dirty="0" smtClean="0">
                <a:solidFill>
                  <a:schemeClr val="tx1"/>
                </a:solidFill>
              </a:rPr>
              <a:t>(</a:t>
            </a:r>
            <a:r>
              <a:rPr lang="bs-Latn-BA" sz="3400" dirty="0">
                <a:solidFill>
                  <a:schemeClr val="tx1"/>
                </a:solidFill>
              </a:rPr>
              <a:t>c</a:t>
            </a:r>
            <a:r>
              <a:rPr lang="bs-Latn-BA" sz="3400" dirty="0" smtClean="0">
                <a:solidFill>
                  <a:schemeClr val="tx1"/>
                </a:solidFill>
              </a:rPr>
              <a:t>) </a:t>
            </a:r>
            <a:r>
              <a:rPr lang="bs-Latn-BA" sz="3400" dirty="0">
                <a:solidFill>
                  <a:schemeClr val="tx1"/>
                </a:solidFill>
              </a:rPr>
              <a:t>m</a:t>
            </a:r>
            <a:r>
              <a:rPr lang="bs-Latn-BA" sz="3400" dirty="0" smtClean="0">
                <a:solidFill>
                  <a:schemeClr val="tx1"/>
                </a:solidFill>
              </a:rPr>
              <a:t>ogućnost </a:t>
            </a:r>
            <a:r>
              <a:rPr lang="bs-Latn-BA" sz="3400" dirty="0">
                <a:solidFill>
                  <a:schemeClr val="tx1"/>
                </a:solidFill>
              </a:rPr>
              <a:t>roditelja da ili bilo koje druge osobe, da djetetu ispuni </a:t>
            </a:r>
            <a:r>
              <a:rPr lang="bs-Latn-BA" sz="3400" dirty="0" smtClean="0">
                <a:solidFill>
                  <a:schemeClr val="tx1"/>
                </a:solidFill>
              </a:rPr>
              <a:t>potrebe </a:t>
            </a:r>
            <a:r>
              <a:rPr lang="bs-Latn-BA" sz="3400" dirty="0">
                <a:solidFill>
                  <a:schemeClr val="tx1"/>
                </a:solidFill>
              </a:rPr>
              <a:t>kao </a:t>
            </a:r>
            <a:r>
              <a:rPr lang="bs-Latn-BA" sz="3400" dirty="0" smtClean="0">
                <a:solidFill>
                  <a:schemeClr val="tx1"/>
                </a:solidFill>
              </a:rPr>
              <a:t>što </a:t>
            </a:r>
            <a:r>
              <a:rPr lang="bs-Latn-BA" sz="3400" dirty="0">
                <a:solidFill>
                  <a:schemeClr val="tx1"/>
                </a:solidFill>
              </a:rPr>
              <a:t>su emocionalne i intelektualne potrebe</a:t>
            </a:r>
            <a:endParaRPr lang="en-US" sz="34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0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23528" y="548679"/>
            <a:ext cx="8136904" cy="5760045"/>
          </a:xfrm>
        </p:spPr>
        <p:txBody>
          <a:bodyPr>
            <a:normAutofit fontScale="97500"/>
          </a:bodyPr>
          <a:lstStyle/>
          <a:p>
            <a:pPr algn="just"/>
            <a:r>
              <a:rPr lang="bs-Latn-BA" sz="1600" b="1" dirty="0">
                <a:solidFill>
                  <a:schemeClr val="tx1"/>
                </a:solidFill>
              </a:rPr>
              <a:t>Kanada</a:t>
            </a:r>
            <a:r>
              <a:rPr lang="bs-Latn-BA" sz="1600" dirty="0">
                <a:solidFill>
                  <a:schemeClr val="tx1"/>
                </a:solidFill>
              </a:rPr>
              <a:t> - Zakon o razvodu (engl. Divorce act)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bs-Latn-BA" sz="1600" dirty="0" smtClean="0">
                <a:solidFill>
                  <a:schemeClr val="tx1"/>
                </a:solidFill>
              </a:rPr>
              <a:t>naglašava </a:t>
            </a:r>
            <a:r>
              <a:rPr lang="bs-Latn-BA" sz="1600" dirty="0">
                <a:solidFill>
                  <a:schemeClr val="tx1"/>
                </a:solidFill>
              </a:rPr>
              <a:t>najbolji </a:t>
            </a:r>
            <a:r>
              <a:rPr lang="bs-Latn-BA" sz="1600" dirty="0" smtClean="0">
                <a:solidFill>
                  <a:schemeClr val="tx1"/>
                </a:solidFill>
              </a:rPr>
              <a:t>interes </a:t>
            </a:r>
            <a:r>
              <a:rPr lang="bs-Latn-BA" sz="1600" dirty="0">
                <a:solidFill>
                  <a:schemeClr val="tx1"/>
                </a:solidFill>
              </a:rPr>
              <a:t>djeteta </a:t>
            </a:r>
            <a:r>
              <a:rPr lang="bs-Latn-BA" sz="1600" dirty="0" smtClean="0">
                <a:solidFill>
                  <a:schemeClr val="tx1"/>
                </a:solidFill>
              </a:rPr>
              <a:t>po pitanju </a:t>
            </a:r>
            <a:r>
              <a:rPr lang="bs-Latn-BA" sz="1600" dirty="0">
                <a:solidFill>
                  <a:schemeClr val="tx1"/>
                </a:solidFill>
              </a:rPr>
              <a:t>odgoja djeteta, sprovedbe posjeta </a:t>
            </a:r>
            <a:r>
              <a:rPr lang="bs-Latn-BA" sz="1600" dirty="0" smtClean="0">
                <a:solidFill>
                  <a:schemeClr val="tx1"/>
                </a:solidFill>
              </a:rPr>
              <a:t>drugog roditelja, </a:t>
            </a:r>
            <a:r>
              <a:rPr lang="bs-Latn-BA" sz="1600" dirty="0">
                <a:solidFill>
                  <a:schemeClr val="tx1"/>
                </a:solidFill>
              </a:rPr>
              <a:t>te </a:t>
            </a:r>
            <a:r>
              <a:rPr lang="bs-Latn-BA" sz="1600" dirty="0" smtClean="0">
                <a:solidFill>
                  <a:schemeClr val="tx1"/>
                </a:solidFill>
              </a:rPr>
              <a:t>postizanja maksimuma komunikacije </a:t>
            </a:r>
            <a:r>
              <a:rPr lang="bs-Latn-BA" sz="1600" dirty="0">
                <a:solidFill>
                  <a:schemeClr val="tx1"/>
                </a:solidFill>
              </a:rPr>
              <a:t>sa </a:t>
            </a:r>
            <a:r>
              <a:rPr lang="bs-Latn-BA" sz="1600" dirty="0" smtClean="0">
                <a:solidFill>
                  <a:schemeClr val="tx1"/>
                </a:solidFill>
              </a:rPr>
              <a:t>djetetom.</a:t>
            </a:r>
          </a:p>
          <a:p>
            <a:pPr mar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endParaRPr lang="bs-Latn-BA" sz="1600" dirty="0">
              <a:solidFill>
                <a:schemeClr val="tx1"/>
              </a:solidFill>
            </a:endParaRPr>
          </a:p>
          <a:p>
            <a:pPr algn="just"/>
            <a:r>
              <a:rPr lang="bs-Latn-BA" sz="1600" dirty="0" smtClean="0">
                <a:solidFill>
                  <a:schemeClr val="tx1"/>
                </a:solidFill>
              </a:rPr>
              <a:t>U </a:t>
            </a:r>
            <a:r>
              <a:rPr lang="bs-Latn-BA" sz="1600" b="1" dirty="0" smtClean="0">
                <a:solidFill>
                  <a:schemeClr val="tx1"/>
                </a:solidFill>
              </a:rPr>
              <a:t>SAD</a:t>
            </a:r>
            <a:r>
              <a:rPr lang="bs-Latn-BA" sz="1600" dirty="0" smtClean="0">
                <a:solidFill>
                  <a:schemeClr val="tx1"/>
                </a:solidFill>
              </a:rPr>
              <a:t> tokom </a:t>
            </a:r>
            <a:r>
              <a:rPr lang="bs-Latn-BA" sz="1600" dirty="0">
                <a:solidFill>
                  <a:schemeClr val="tx1"/>
                </a:solidFill>
              </a:rPr>
              <a:t>70-ih i 80-ih godina prošlog stoljeća </a:t>
            </a:r>
            <a:r>
              <a:rPr lang="bs-Latn-BA" sz="1600" dirty="0" smtClean="0">
                <a:solidFill>
                  <a:schemeClr val="tx1"/>
                </a:solidFill>
              </a:rPr>
              <a:t>uvodi se princip najboljeg </a:t>
            </a:r>
          </a:p>
          <a:p>
            <a:pPr mar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     interesa djeteta.</a:t>
            </a:r>
          </a:p>
          <a:p>
            <a:pPr mar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- Zakon </a:t>
            </a:r>
            <a:r>
              <a:rPr lang="bs-Latn-BA" sz="1600" dirty="0">
                <a:solidFill>
                  <a:schemeClr val="tx1"/>
                </a:solidFill>
              </a:rPr>
              <a:t>o braku i razvodu predviđa sud da razmotri: </a:t>
            </a:r>
            <a:endParaRPr lang="en-US" sz="1600" dirty="0">
              <a:solidFill>
                <a:schemeClr val="tx1"/>
              </a:solidFill>
            </a:endParaRPr>
          </a:p>
          <a:p>
            <a:pPr marL="137160" lv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  (</a:t>
            </a:r>
            <a:r>
              <a:rPr lang="bs-Latn-BA" sz="1600" dirty="0">
                <a:solidFill>
                  <a:schemeClr val="tx1"/>
                </a:solidFill>
              </a:rPr>
              <a:t>1) volju bračnih partnera</a:t>
            </a:r>
            <a:endParaRPr lang="en-US" sz="1600" dirty="0">
              <a:solidFill>
                <a:schemeClr val="tx1"/>
              </a:solidFill>
            </a:endParaRPr>
          </a:p>
          <a:p>
            <a:pPr marL="137160" lv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  (</a:t>
            </a:r>
            <a:r>
              <a:rPr lang="bs-Latn-BA" sz="1600" dirty="0">
                <a:solidFill>
                  <a:schemeClr val="tx1"/>
                </a:solidFill>
              </a:rPr>
              <a:t>2) volju djeteta</a:t>
            </a:r>
            <a:endParaRPr lang="en-US" sz="1600" dirty="0">
              <a:solidFill>
                <a:schemeClr val="tx1"/>
              </a:solidFill>
            </a:endParaRPr>
          </a:p>
          <a:p>
            <a:pPr marL="137160" lv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  (</a:t>
            </a:r>
            <a:r>
              <a:rPr lang="bs-Latn-BA" sz="1600" dirty="0">
                <a:solidFill>
                  <a:schemeClr val="tx1"/>
                </a:solidFill>
              </a:rPr>
              <a:t>3) interakciju djeteta sa roditeljima, braćom, sestrama i drugim</a:t>
            </a:r>
            <a:endParaRPr lang="en-US" sz="1600" dirty="0">
              <a:solidFill>
                <a:schemeClr val="tx1"/>
              </a:solidFill>
            </a:endParaRPr>
          </a:p>
          <a:p>
            <a:pPr marL="137160" lv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  (4) </a:t>
            </a:r>
            <a:r>
              <a:rPr lang="bs-Latn-BA" sz="1600" dirty="0">
                <a:solidFill>
                  <a:schemeClr val="tx1"/>
                </a:solidFill>
              </a:rPr>
              <a:t>fizičko i mentalno zdravlje svih koji su u direktnoj vezi sa </a:t>
            </a:r>
            <a:r>
              <a:rPr lang="bs-Latn-BA" sz="1600" dirty="0" smtClean="0">
                <a:solidFill>
                  <a:schemeClr val="tx1"/>
                </a:solidFill>
              </a:rPr>
              <a:t>skrbništvom djeteta</a:t>
            </a:r>
          </a:p>
          <a:p>
            <a:pPr marL="137160" lvl="0" indent="0" algn="just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bs-Latn-BA" sz="1600" b="1" dirty="0" smtClean="0">
                <a:solidFill>
                  <a:schemeClr val="tx1"/>
                </a:solidFill>
              </a:rPr>
              <a:t>Njemačka </a:t>
            </a:r>
            <a:r>
              <a:rPr lang="bs-Latn-BA" sz="1600" dirty="0" smtClean="0">
                <a:solidFill>
                  <a:schemeClr val="tx1"/>
                </a:solidFill>
              </a:rPr>
              <a:t>– Njemački Građanski zakonik</a:t>
            </a:r>
          </a:p>
          <a:p>
            <a:pPr mar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- član </a:t>
            </a:r>
            <a:r>
              <a:rPr lang="bs-Latn-BA" sz="1600" dirty="0">
                <a:solidFill>
                  <a:schemeClr val="tx1"/>
                </a:solidFill>
              </a:rPr>
              <a:t>1697 st. </a:t>
            </a:r>
            <a:r>
              <a:rPr lang="bs-Latn-BA" sz="1600" dirty="0" smtClean="0">
                <a:solidFill>
                  <a:schemeClr val="tx1"/>
                </a:solidFill>
              </a:rPr>
              <a:t>a: „Ukoliko </a:t>
            </a:r>
            <a:r>
              <a:rPr lang="bs-Latn-BA" sz="1600" dirty="0">
                <a:solidFill>
                  <a:schemeClr val="tx1"/>
                </a:solidFill>
              </a:rPr>
              <a:t>opseg nije </a:t>
            </a:r>
            <a:r>
              <a:rPr lang="bs-Latn-BA" sz="1600" dirty="0" smtClean="0">
                <a:solidFill>
                  <a:schemeClr val="tx1"/>
                </a:solidFill>
              </a:rPr>
              <a:t>drugačije određen </a:t>
            </a:r>
            <a:r>
              <a:rPr lang="bs-Latn-BA" sz="1600" dirty="0">
                <a:solidFill>
                  <a:schemeClr val="tx1"/>
                </a:solidFill>
              </a:rPr>
              <a:t>kada </a:t>
            </a:r>
            <a:r>
              <a:rPr lang="bs-Latn-BA" sz="1600" dirty="0" smtClean="0">
                <a:solidFill>
                  <a:schemeClr val="tx1"/>
                </a:solidFill>
              </a:rPr>
              <a:t>sud </a:t>
            </a:r>
            <a:r>
              <a:rPr lang="bs-Latn-BA" sz="1600" dirty="0">
                <a:solidFill>
                  <a:schemeClr val="tx1"/>
                </a:solidFill>
              </a:rPr>
              <a:t>odlučuje o stvarima navedenim u naslovu ove odredbe, </a:t>
            </a:r>
            <a:r>
              <a:rPr lang="bs-Latn-BA" sz="1600" dirty="0" smtClean="0">
                <a:solidFill>
                  <a:schemeClr val="tx1"/>
                </a:solidFill>
              </a:rPr>
              <a:t>uzimajući </a:t>
            </a:r>
            <a:r>
              <a:rPr lang="bs-Latn-BA" sz="1600" dirty="0">
                <a:solidFill>
                  <a:schemeClr val="tx1"/>
                </a:solidFill>
              </a:rPr>
              <a:t>u obzir konkretne </a:t>
            </a:r>
            <a:r>
              <a:rPr lang="bs-Latn-BA" sz="1600" dirty="0" smtClean="0">
                <a:solidFill>
                  <a:schemeClr val="tx1"/>
                </a:solidFill>
              </a:rPr>
              <a:t>činjenice</a:t>
            </a:r>
            <a:r>
              <a:rPr lang="bs-Latn-BA" sz="1600" dirty="0">
                <a:solidFill>
                  <a:schemeClr val="tx1"/>
                </a:solidFill>
              </a:rPr>
              <a:t>, mogućnosti i interese osoba uključenih u </a:t>
            </a:r>
            <a:r>
              <a:rPr lang="bs-Latn-BA" sz="1600" dirty="0" smtClean="0">
                <a:solidFill>
                  <a:schemeClr val="tx1"/>
                </a:solidFill>
              </a:rPr>
              <a:t>ovaj </a:t>
            </a:r>
            <a:r>
              <a:rPr lang="bs-Latn-BA" sz="1600" dirty="0">
                <a:solidFill>
                  <a:schemeClr val="tx1"/>
                </a:solidFill>
              </a:rPr>
              <a:t>spor, glavni je osvrt na dobrobit </a:t>
            </a:r>
            <a:r>
              <a:rPr lang="bs-Latn-BA" sz="1600" dirty="0" smtClean="0">
                <a:solidFill>
                  <a:schemeClr val="tx1"/>
                </a:solidFill>
              </a:rPr>
              <a:t>djeteta</a:t>
            </a:r>
            <a:r>
              <a:rPr lang="bs-Latn-BA" sz="1600" dirty="0">
                <a:solidFill>
                  <a:schemeClr val="tx1"/>
                </a:solidFill>
              </a:rPr>
              <a:t>“ </a:t>
            </a:r>
            <a:endParaRPr lang="bs-Latn-BA" sz="1600" dirty="0" smtClean="0">
              <a:solidFill>
                <a:schemeClr val="tx1"/>
              </a:solidFill>
            </a:endParaRPr>
          </a:p>
          <a:p>
            <a:endParaRPr lang="en-US" sz="14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39552" y="549275"/>
            <a:ext cx="6912768" cy="5492750"/>
          </a:xfrm>
        </p:spPr>
        <p:txBody>
          <a:bodyPr>
            <a:normAutofit/>
          </a:bodyPr>
          <a:lstStyle/>
          <a:p>
            <a:pPr algn="just"/>
            <a:r>
              <a:rPr lang="bs-Latn-BA" sz="1600" b="1" dirty="0" smtClean="0">
                <a:solidFill>
                  <a:schemeClr val="tx1"/>
                </a:solidFill>
              </a:rPr>
              <a:t>Francuska </a:t>
            </a:r>
          </a:p>
          <a:p>
            <a:pPr algn="just">
              <a:buFontTx/>
              <a:buChar char="-"/>
            </a:pPr>
            <a:r>
              <a:rPr lang="bs-Latn-BA" sz="1600" dirty="0" smtClean="0">
                <a:solidFill>
                  <a:schemeClr val="tx1"/>
                </a:solidFill>
              </a:rPr>
              <a:t>sve </a:t>
            </a:r>
            <a:r>
              <a:rPr lang="bs-Latn-BA" sz="1600" dirty="0">
                <a:solidFill>
                  <a:schemeClr val="tx1"/>
                </a:solidFill>
              </a:rPr>
              <a:t>odredbe Građanskog zakonika (Civil code) štite </a:t>
            </a:r>
            <a:r>
              <a:rPr lang="bs-Latn-BA" sz="1600" dirty="0" smtClean="0">
                <a:solidFill>
                  <a:schemeClr val="tx1"/>
                </a:solidFill>
              </a:rPr>
              <a:t>najbolji </a:t>
            </a:r>
            <a:r>
              <a:rPr lang="bs-Latn-BA" sz="1600" dirty="0">
                <a:solidFill>
                  <a:schemeClr val="tx1"/>
                </a:solidFill>
              </a:rPr>
              <a:t>interes djeteta </a:t>
            </a:r>
            <a:r>
              <a:rPr lang="bs-Latn-BA" sz="1600" dirty="0" smtClean="0">
                <a:solidFill>
                  <a:schemeClr val="tx1"/>
                </a:solidFill>
              </a:rPr>
              <a:t>iako </a:t>
            </a:r>
            <a:r>
              <a:rPr lang="bs-Latn-BA" sz="1600" dirty="0">
                <a:solidFill>
                  <a:schemeClr val="tx1"/>
                </a:solidFill>
              </a:rPr>
              <a:t>to nije normirano. 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bs-Latn-BA" sz="1600" dirty="0" smtClean="0">
                <a:solidFill>
                  <a:schemeClr val="tx1"/>
                </a:solidFill>
              </a:rPr>
              <a:t>Član </a:t>
            </a:r>
            <a:r>
              <a:rPr lang="bs-Latn-BA" sz="1600" dirty="0">
                <a:solidFill>
                  <a:schemeClr val="tx1"/>
                </a:solidFill>
              </a:rPr>
              <a:t>287. a: </a:t>
            </a:r>
            <a:r>
              <a:rPr lang="bs-Latn-BA" sz="1600" dirty="0" smtClean="0">
                <a:solidFill>
                  <a:schemeClr val="tx1"/>
                </a:solidFill>
              </a:rPr>
              <a:t>„Oba </a:t>
            </a:r>
            <a:r>
              <a:rPr lang="bs-Latn-BA" sz="1600" dirty="0">
                <a:solidFill>
                  <a:schemeClr val="tx1"/>
                </a:solidFill>
              </a:rPr>
              <a:t>roditelja </a:t>
            </a:r>
            <a:r>
              <a:rPr lang="bs-Latn-BA" sz="1600" dirty="0" smtClean="0">
                <a:solidFill>
                  <a:schemeClr val="tx1"/>
                </a:solidFill>
              </a:rPr>
              <a:t>uživaju </a:t>
            </a:r>
            <a:r>
              <a:rPr lang="bs-Latn-BA" sz="1600" dirty="0">
                <a:solidFill>
                  <a:schemeClr val="tx1"/>
                </a:solidFill>
              </a:rPr>
              <a:t>roditeljska prava. U slučaju da ne </a:t>
            </a:r>
            <a:r>
              <a:rPr lang="bs-Latn-BA" sz="1600" dirty="0" smtClean="0">
                <a:solidFill>
                  <a:schemeClr val="tx1"/>
                </a:solidFill>
              </a:rPr>
              <a:t>uspiju </a:t>
            </a:r>
            <a:r>
              <a:rPr lang="bs-Latn-BA" sz="1600" dirty="0">
                <a:solidFill>
                  <a:schemeClr val="tx1"/>
                </a:solidFill>
              </a:rPr>
              <a:t>postići nagodbu ili sud </a:t>
            </a:r>
            <a:r>
              <a:rPr lang="bs-Latn-BA" sz="1600" dirty="0" smtClean="0">
                <a:solidFill>
                  <a:schemeClr val="tx1"/>
                </a:solidFill>
              </a:rPr>
              <a:t>utvrdi </a:t>
            </a:r>
            <a:r>
              <a:rPr lang="bs-Latn-BA" sz="1600" dirty="0">
                <a:solidFill>
                  <a:schemeClr val="tx1"/>
                </a:solidFill>
              </a:rPr>
              <a:t>da nagodba nije u skladu sa najboljim interesom djeteta, sudija </a:t>
            </a:r>
            <a:r>
              <a:rPr lang="bs-Latn-BA" sz="1600" dirty="0" smtClean="0">
                <a:solidFill>
                  <a:schemeClr val="tx1"/>
                </a:solidFill>
              </a:rPr>
              <a:t>treba </a:t>
            </a:r>
            <a:r>
              <a:rPr lang="bs-Latn-BA" sz="1600" dirty="0">
                <a:solidFill>
                  <a:schemeClr val="tx1"/>
                </a:solidFill>
              </a:rPr>
              <a:t>odrediti skrbnika, čija je kuća prebivalište djeteta</a:t>
            </a:r>
            <a:r>
              <a:rPr lang="bs-Latn-BA" sz="1600" dirty="0" smtClean="0">
                <a:solidFill>
                  <a:schemeClr val="tx1"/>
                </a:solidFill>
              </a:rPr>
              <a:t>“</a:t>
            </a:r>
          </a:p>
          <a:p>
            <a:pPr marL="0" indent="0" algn="just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bs-Latn-BA" sz="1600" b="1" dirty="0" smtClean="0">
                <a:solidFill>
                  <a:schemeClr val="tx1"/>
                </a:solidFill>
              </a:rPr>
              <a:t>Japan</a:t>
            </a:r>
          </a:p>
          <a:p>
            <a:pPr algn="just">
              <a:buFontTx/>
              <a:buChar char="-"/>
            </a:pPr>
            <a:r>
              <a:rPr lang="bs-Latn-BA" sz="1600" dirty="0" smtClean="0">
                <a:solidFill>
                  <a:schemeClr val="tx1"/>
                </a:solidFill>
              </a:rPr>
              <a:t>štiti </a:t>
            </a:r>
            <a:r>
              <a:rPr lang="bs-Latn-BA" sz="1600" dirty="0">
                <a:solidFill>
                  <a:schemeClr val="tx1"/>
                </a:solidFill>
              </a:rPr>
              <a:t>najbolji interes djeteta u svom Građanskom zakoniku iako on </a:t>
            </a:r>
            <a:r>
              <a:rPr lang="bs-Latn-BA" sz="1600" dirty="0" smtClean="0">
                <a:solidFill>
                  <a:schemeClr val="tx1"/>
                </a:solidFill>
              </a:rPr>
              <a:t>nije </a:t>
            </a:r>
            <a:r>
              <a:rPr lang="bs-Latn-BA" sz="1600" dirty="0">
                <a:solidFill>
                  <a:schemeClr val="tx1"/>
                </a:solidFill>
              </a:rPr>
              <a:t>izričito </a:t>
            </a:r>
            <a:r>
              <a:rPr lang="bs-Latn-BA" sz="1600" dirty="0" smtClean="0">
                <a:solidFill>
                  <a:schemeClr val="tx1"/>
                </a:solidFill>
              </a:rPr>
              <a:t>normiran</a:t>
            </a:r>
          </a:p>
          <a:p>
            <a:pPr algn="just">
              <a:buFontTx/>
              <a:buChar char="-"/>
            </a:pPr>
            <a:r>
              <a:rPr lang="bs-Latn-BA" sz="1600" dirty="0" smtClean="0">
                <a:solidFill>
                  <a:schemeClr val="tx1"/>
                </a:solidFill>
              </a:rPr>
              <a:t> član </a:t>
            </a:r>
            <a:r>
              <a:rPr lang="bs-Latn-BA" sz="1600" dirty="0">
                <a:solidFill>
                  <a:schemeClr val="tx1"/>
                </a:solidFill>
              </a:rPr>
              <a:t>819. </a:t>
            </a:r>
            <a:r>
              <a:rPr lang="bs-Latn-BA" sz="1600" dirty="0" smtClean="0">
                <a:solidFill>
                  <a:schemeClr val="tx1"/>
                </a:solidFill>
              </a:rPr>
              <a:t>st. </a:t>
            </a:r>
            <a:r>
              <a:rPr lang="bs-Latn-BA" sz="1600" dirty="0">
                <a:solidFill>
                  <a:schemeClr val="tx1"/>
                </a:solidFill>
              </a:rPr>
              <a:t>6</a:t>
            </a:r>
            <a:r>
              <a:rPr lang="bs-Latn-BA" sz="1600" dirty="0" smtClean="0">
                <a:solidFill>
                  <a:schemeClr val="tx1"/>
                </a:solidFill>
              </a:rPr>
              <a:t>.“Porodični </a:t>
            </a:r>
            <a:r>
              <a:rPr lang="bs-Latn-BA" sz="1600" dirty="0">
                <a:solidFill>
                  <a:schemeClr val="tx1"/>
                </a:solidFill>
              </a:rPr>
              <a:t>sud ima </a:t>
            </a:r>
            <a:r>
              <a:rPr lang="bs-Latn-BA" sz="1600" dirty="0" smtClean="0">
                <a:solidFill>
                  <a:schemeClr val="tx1"/>
                </a:solidFill>
              </a:rPr>
              <a:t>ovlaštenje, ukoliko </a:t>
            </a:r>
            <a:r>
              <a:rPr lang="bs-Latn-BA" sz="1600" dirty="0">
                <a:solidFill>
                  <a:schemeClr val="tx1"/>
                </a:solidFill>
              </a:rPr>
              <a:t>smatra da će koristiti djetetu, da prebaci skrbništvo sa jednog </a:t>
            </a:r>
            <a:r>
              <a:rPr lang="bs-Latn-BA" sz="1600" dirty="0" smtClean="0">
                <a:solidFill>
                  <a:schemeClr val="tx1"/>
                </a:solidFill>
              </a:rPr>
              <a:t>roditelja </a:t>
            </a:r>
            <a:r>
              <a:rPr lang="bs-Latn-BA" sz="1600" dirty="0">
                <a:solidFill>
                  <a:schemeClr val="tx1"/>
                </a:solidFill>
              </a:rPr>
              <a:t>na drugog na prijedlog bilo kojeg srodnika djeteta</a:t>
            </a:r>
            <a:r>
              <a:rPr lang="bs-Latn-BA" sz="1600" dirty="0" smtClean="0">
                <a:solidFill>
                  <a:schemeClr val="tx1"/>
                </a:solidFill>
              </a:rPr>
              <a:t>.“ </a:t>
            </a:r>
          </a:p>
          <a:p>
            <a:pPr algn="just">
              <a:buFontTx/>
              <a:buChar char="-"/>
            </a:pPr>
            <a:r>
              <a:rPr lang="bs-Latn-BA" sz="1600" dirty="0" smtClean="0">
                <a:solidFill>
                  <a:schemeClr val="tx1"/>
                </a:solidFill>
              </a:rPr>
              <a:t>prilikom </a:t>
            </a:r>
            <a:r>
              <a:rPr lang="bs-Latn-BA" sz="1600" dirty="0">
                <a:solidFill>
                  <a:schemeClr val="tx1"/>
                </a:solidFill>
              </a:rPr>
              <a:t>određivanja </a:t>
            </a:r>
            <a:r>
              <a:rPr lang="bs-Latn-BA" sz="1600" dirty="0" smtClean="0">
                <a:solidFill>
                  <a:schemeClr val="tx1"/>
                </a:solidFill>
              </a:rPr>
              <a:t>skrbnika </a:t>
            </a:r>
            <a:r>
              <a:rPr lang="bs-Latn-BA" sz="1600" dirty="0">
                <a:solidFill>
                  <a:schemeClr val="tx1"/>
                </a:solidFill>
              </a:rPr>
              <a:t>u razmatranje kao najvažniji faktor uzima najbolji interes </a:t>
            </a:r>
            <a:r>
              <a:rPr lang="bs-Latn-BA" sz="1600" dirty="0" smtClean="0">
                <a:solidFill>
                  <a:schemeClr val="tx1"/>
                </a:solidFill>
              </a:rPr>
              <a:t>djeteta</a:t>
            </a:r>
            <a:endParaRPr lang="en-US" sz="1600" dirty="0">
              <a:solidFill>
                <a:schemeClr val="tx1"/>
              </a:solidFill>
            </a:endParaRPr>
          </a:p>
          <a:p>
            <a:endParaRPr lang="bs-Latn-BA" sz="1400" dirty="0"/>
          </a:p>
        </p:txBody>
      </p:sp>
    </p:spTree>
    <p:extLst>
      <p:ext uri="{BB962C8B-B14F-4D97-AF65-F5344CB8AC3E}">
        <p14:creationId xmlns:p14="http://schemas.microsoft.com/office/powerpoint/2010/main" val="32510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pPr algn="ctr"/>
            <a:r>
              <a:rPr lang="bs-Latn-BA" sz="3200" dirty="0" smtClean="0"/>
              <a:t>Konvencija o pravima djece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400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bs-Latn-BA" sz="1600" dirty="0" smtClean="0">
              <a:solidFill>
                <a:schemeClr val="tx1"/>
              </a:solidFill>
            </a:endParaRPr>
          </a:p>
          <a:p>
            <a:pPr algn="just"/>
            <a:r>
              <a:rPr lang="sr-Latn-CS" sz="1600" dirty="0">
                <a:solidFill>
                  <a:schemeClr val="tx1"/>
                </a:solidFill>
              </a:rPr>
              <a:t>član 1. Konvencije o pravima </a:t>
            </a:r>
            <a:r>
              <a:rPr lang="sr-Latn-CS" sz="1600" dirty="0" smtClean="0">
                <a:solidFill>
                  <a:schemeClr val="tx1"/>
                </a:solidFill>
              </a:rPr>
              <a:t>djeteta - Dijete - ’’ljudsko </a:t>
            </a:r>
            <a:r>
              <a:rPr lang="sr-Latn-CS" sz="1600" dirty="0">
                <a:solidFill>
                  <a:schemeClr val="tx1"/>
                </a:solidFill>
              </a:rPr>
              <a:t>biće koje nije navršilo osamnaest godina života, </a:t>
            </a:r>
            <a:r>
              <a:rPr lang="sr-Latn-CS" sz="1600" dirty="0" smtClean="0">
                <a:solidFill>
                  <a:schemeClr val="tx1"/>
                </a:solidFill>
              </a:rPr>
              <a:t>ako </a:t>
            </a:r>
            <a:r>
              <a:rPr lang="sr-Latn-CS" sz="1600" dirty="0">
                <a:solidFill>
                  <a:schemeClr val="tx1"/>
                </a:solidFill>
              </a:rPr>
              <a:t>se, </a:t>
            </a:r>
            <a:r>
              <a:rPr lang="sr-Latn-CS" sz="1600" dirty="0" smtClean="0">
                <a:solidFill>
                  <a:schemeClr val="tx1"/>
                </a:solidFill>
              </a:rPr>
              <a:t>na </a:t>
            </a:r>
            <a:r>
              <a:rPr lang="sr-Latn-CS" sz="1600" dirty="0">
                <a:solidFill>
                  <a:schemeClr val="tx1"/>
                </a:solidFill>
              </a:rPr>
              <a:t>osnovu zakona koji se odnosi na </a:t>
            </a:r>
            <a:r>
              <a:rPr lang="sr-Latn-CS" sz="1600" dirty="0" smtClean="0">
                <a:solidFill>
                  <a:schemeClr val="tx1"/>
                </a:solidFill>
              </a:rPr>
              <a:t>dijete</a:t>
            </a:r>
            <a:r>
              <a:rPr lang="sr-Latn-CS" sz="1600" dirty="0">
                <a:solidFill>
                  <a:schemeClr val="tx1"/>
                </a:solidFill>
              </a:rPr>
              <a:t>, </a:t>
            </a:r>
            <a:r>
              <a:rPr lang="sr-Latn-CS" sz="1600" dirty="0" smtClean="0">
                <a:solidFill>
                  <a:schemeClr val="tx1"/>
                </a:solidFill>
              </a:rPr>
              <a:t>punoljetstvo ne stiče </a:t>
            </a:r>
            <a:r>
              <a:rPr lang="sr-Latn-CS" sz="1600" dirty="0">
                <a:solidFill>
                  <a:schemeClr val="tx1"/>
                </a:solidFill>
              </a:rPr>
              <a:t>ranije.” </a:t>
            </a:r>
            <a:r>
              <a:rPr lang="sr-Latn-CS" sz="1600" dirty="0" smtClean="0">
                <a:solidFill>
                  <a:schemeClr val="tx1"/>
                </a:solidFill>
              </a:rPr>
              <a:t> </a:t>
            </a:r>
          </a:p>
          <a:p>
            <a:pPr marL="0" indent="0" algn="just">
              <a:buNone/>
            </a:pPr>
            <a:endParaRPr lang="bs-Latn-BA" sz="1600" dirty="0">
              <a:solidFill>
                <a:schemeClr val="tx1"/>
              </a:solidFill>
            </a:endParaRPr>
          </a:p>
          <a:p>
            <a:pPr lvl="0" algn="just"/>
            <a:r>
              <a:rPr lang="bs-Latn-BA" sz="1600" dirty="0" smtClean="0">
                <a:solidFill>
                  <a:schemeClr val="tx1"/>
                </a:solidFill>
              </a:rPr>
              <a:t>Osnovni principi:</a:t>
            </a:r>
          </a:p>
          <a:p>
            <a:pPr marL="137160" lv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- Član 2. </a:t>
            </a:r>
            <a:r>
              <a:rPr lang="en-US" sz="1600" dirty="0" err="1" smtClean="0">
                <a:solidFill>
                  <a:schemeClr val="tx1"/>
                </a:solidFill>
              </a:rPr>
              <a:t>Nijedno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dijete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neće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diskriminirano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osnovu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rase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boje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kože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spo­la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bs-Latn-BA" sz="1600" dirty="0">
                <a:solidFill>
                  <a:schemeClr val="tx1"/>
                </a:solidFill>
              </a:rPr>
              <a:t>j</a:t>
            </a:r>
            <a:r>
              <a:rPr lang="en-US" sz="1600" dirty="0" err="1">
                <a:solidFill>
                  <a:schemeClr val="tx1"/>
                </a:solidFill>
              </a:rPr>
              <a:t>ezika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vjere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političkog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 d</a:t>
            </a:r>
            <a:r>
              <a:rPr lang="en-US" sz="1600" dirty="0" err="1">
                <a:solidFill>
                  <a:schemeClr val="tx1"/>
                </a:solidFill>
              </a:rPr>
              <a:t>rugog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uvjerenja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nacionalnog</a:t>
            </a:r>
            <a:r>
              <a:rPr lang="en-US" sz="1600" dirty="0" smtClean="0">
                <a:solidFill>
                  <a:schemeClr val="tx1"/>
                </a:solidFill>
              </a:rPr>
              <a:t>,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etničkog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socijalnog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porijekla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imovinskog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statusa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tešk</a:t>
            </a:r>
            <a:r>
              <a:rPr lang="bs-Latn-BA" sz="1600" dirty="0">
                <a:solidFill>
                  <a:schemeClr val="tx1"/>
                </a:solidFill>
              </a:rPr>
              <a:t>o</a:t>
            </a:r>
            <a:r>
              <a:rPr lang="en-US" sz="1600" dirty="0" err="1">
                <a:solidFill>
                  <a:schemeClr val="tx1"/>
                </a:solidFill>
              </a:rPr>
              <a:t>ća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</a:rPr>
              <a:t>razvoju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statusa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rođenja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drugog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statusa</a:t>
            </a:r>
            <a:endParaRPr lang="bs-Latn-BA" sz="1600" dirty="0">
              <a:solidFill>
                <a:schemeClr val="tx1"/>
              </a:solidFill>
            </a:endParaRPr>
          </a:p>
          <a:p>
            <a:pPr marL="137160" lv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- Član 3. </a:t>
            </a:r>
            <a:r>
              <a:rPr lang="en-US" sz="1600" dirty="0" smtClean="0">
                <a:solidFill>
                  <a:schemeClr val="tx1"/>
                </a:solidFill>
              </a:rPr>
              <a:t>U </a:t>
            </a:r>
            <a:r>
              <a:rPr lang="en-US" sz="1600" dirty="0" err="1">
                <a:solidFill>
                  <a:schemeClr val="tx1"/>
                </a:solidFill>
              </a:rPr>
              <a:t>svim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postupcima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koji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preduzimaju</a:t>
            </a:r>
            <a:r>
              <a:rPr lang="en-US" sz="1600" dirty="0">
                <a:solidFill>
                  <a:schemeClr val="tx1"/>
                </a:solidFill>
              </a:rPr>
              <a:t> u </a:t>
            </a:r>
            <a:r>
              <a:rPr lang="en-US" sz="1600" dirty="0" err="1">
                <a:solidFill>
                  <a:schemeClr val="tx1"/>
                </a:solidFill>
              </a:rPr>
              <a:t>vezi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djecom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se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prven­stveno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voditi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računa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 </a:t>
            </a:r>
            <a:r>
              <a:rPr lang="en-US" sz="1600" dirty="0" err="1" smtClean="0">
                <a:solidFill>
                  <a:schemeClr val="tx1"/>
                </a:solidFill>
              </a:rPr>
              <a:t>najboljem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interesu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endParaRPr lang="en-US" sz="1600" dirty="0">
              <a:solidFill>
                <a:schemeClr val="tx1"/>
              </a:solidFill>
            </a:endParaRPr>
          </a:p>
          <a:p>
            <a:pPr marL="137160" lv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- Član 6. </a:t>
            </a:r>
            <a:r>
              <a:rPr lang="en-US" sz="1600" dirty="0" err="1" smtClean="0">
                <a:solidFill>
                  <a:schemeClr val="tx1"/>
                </a:solidFill>
              </a:rPr>
              <a:t>Države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stranke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priznaju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svakom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djetetu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prirođeno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život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smtClean="0">
                <a:solidFill>
                  <a:schemeClr val="tx1"/>
                </a:solidFill>
              </a:rPr>
              <a:t>u </a:t>
            </a:r>
            <a:r>
              <a:rPr lang="en-US" sz="1600" dirty="0" err="1" smtClean="0">
                <a:solidFill>
                  <a:schemeClr val="tx1"/>
                </a:solidFill>
              </a:rPr>
              <a:t>na­jvećoj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mogućoj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mjeri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osigurati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opstanak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razvoj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endParaRPr lang="bs-Latn-BA" sz="1600" dirty="0" smtClean="0">
              <a:solidFill>
                <a:schemeClr val="tx1"/>
              </a:solidFill>
            </a:endParaRPr>
          </a:p>
          <a:p>
            <a:pPr marL="137160" lvl="0" indent="0" algn="just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- Član 12. </a:t>
            </a:r>
            <a:r>
              <a:rPr lang="en-US" sz="1600" dirty="0" err="1" smtClean="0">
                <a:solidFill>
                  <a:schemeClr val="tx1"/>
                </a:solidFill>
              </a:rPr>
              <a:t>Djeci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osigurati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pravo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slobodno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izražavanje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svojih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stavova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o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svim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p</a:t>
            </a:r>
            <a:r>
              <a:rPr lang="en-US" sz="1600" dirty="0" err="1" smtClean="0">
                <a:solidFill>
                  <a:schemeClr val="tx1"/>
                </a:solidFill>
              </a:rPr>
              <a:t>itanjima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koja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njih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odnose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te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će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njihovi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stavovi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uvažavati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s-Latn-BA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u </a:t>
            </a:r>
            <a:r>
              <a:rPr lang="bs-Latn-BA" sz="1600" dirty="0">
                <a:solidFill>
                  <a:schemeClr val="tx1"/>
                </a:solidFill>
              </a:rPr>
              <a:t>s</a:t>
            </a:r>
            <a:r>
              <a:rPr lang="en-US" sz="1600" dirty="0" err="1">
                <a:solidFill>
                  <a:schemeClr val="tx1"/>
                </a:solidFill>
              </a:rPr>
              <a:t>kladu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dobi</a:t>
            </a:r>
            <a:r>
              <a:rPr lang="en-US" sz="1600" dirty="0">
                <a:solidFill>
                  <a:schemeClr val="tx1"/>
                </a:solidFill>
              </a:rPr>
              <a:t> i </a:t>
            </a:r>
            <a:r>
              <a:rPr lang="en-US" sz="1600" dirty="0" err="1">
                <a:solidFill>
                  <a:schemeClr val="tx1"/>
                </a:solidFill>
              </a:rPr>
              <a:t>zrelošću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djeteta</a:t>
            </a:r>
            <a:endParaRPr lang="bs-Latn-BA" sz="1600" dirty="0">
              <a:solidFill>
                <a:schemeClr val="tx1"/>
              </a:solidFill>
            </a:endParaRPr>
          </a:p>
          <a:p>
            <a:pPr marL="137160" lvl="0" indent="0" algn="just">
              <a:buNone/>
            </a:pPr>
            <a:r>
              <a:rPr lang="hr-HR" sz="1600" b="1" dirty="0" smtClean="0">
                <a:solidFill>
                  <a:schemeClr val="tx1"/>
                </a:solidFill>
              </a:rPr>
              <a:t>- Bez </a:t>
            </a:r>
            <a:r>
              <a:rPr lang="hr-HR" sz="1600" b="1" dirty="0">
                <a:solidFill>
                  <a:schemeClr val="tx1"/>
                </a:solidFill>
              </a:rPr>
              <a:t>njihovog poštivanja nijedno drugo pravo </a:t>
            </a:r>
            <a:r>
              <a:rPr lang="hr-HR" sz="1600" b="1" dirty="0" smtClean="0">
                <a:solidFill>
                  <a:schemeClr val="tx1"/>
                </a:solidFill>
              </a:rPr>
              <a:t>sadrz</a:t>
            </a:r>
            <a:r>
              <a:rPr lang="hr-HR" sz="1600" b="1" dirty="0">
                <a:solidFill>
                  <a:schemeClr val="tx1"/>
                </a:solidFill>
              </a:rPr>
              <a:t>̌ano u Konvenciji ne </a:t>
            </a:r>
            <a:r>
              <a:rPr lang="hr-HR" sz="1600" b="1" dirty="0" smtClean="0">
                <a:solidFill>
                  <a:schemeClr val="tx1"/>
                </a:solidFill>
              </a:rPr>
              <a:t>može </a:t>
            </a:r>
            <a:r>
              <a:rPr lang="hr-HR" sz="1600" b="1" dirty="0">
                <a:solidFill>
                  <a:schemeClr val="tx1"/>
                </a:solidFill>
              </a:rPr>
              <a:t>u potpunosti </a:t>
            </a:r>
            <a:r>
              <a:rPr lang="hr-HR" sz="1600" b="1" dirty="0" smtClean="0">
                <a:solidFill>
                  <a:schemeClr val="tx1"/>
                </a:solidFill>
              </a:rPr>
              <a:t>ostvariti.</a:t>
            </a:r>
            <a:endParaRPr lang="en-US" sz="1600" b="1" dirty="0">
              <a:solidFill>
                <a:schemeClr val="tx1"/>
              </a:solidFill>
            </a:endParaRPr>
          </a:p>
          <a:p>
            <a:pPr marL="137160" lvl="0" indent="0">
              <a:buNone/>
            </a:pPr>
            <a:r>
              <a:rPr lang="bs-Latn-BA" sz="1600" dirty="0" smtClean="0">
                <a:solidFill>
                  <a:schemeClr val="tx1"/>
                </a:solidFill>
              </a:rPr>
              <a:t>  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5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92696"/>
            <a:ext cx="7058745" cy="5348667"/>
          </a:xfrm>
        </p:spPr>
        <p:txBody>
          <a:bodyPr>
            <a:noAutofit/>
          </a:bodyPr>
          <a:lstStyle/>
          <a:p>
            <a:pPr lvl="0" algn="just"/>
            <a:r>
              <a:rPr lang="hr-HR" sz="1600" dirty="0" smtClean="0">
                <a:solidFill>
                  <a:schemeClr val="tx1"/>
                </a:solidFill>
              </a:rPr>
              <a:t>Porodično </a:t>
            </a:r>
            <a:r>
              <a:rPr lang="hr-HR" sz="1600" dirty="0">
                <a:solidFill>
                  <a:schemeClr val="tx1"/>
                </a:solidFill>
              </a:rPr>
              <a:t>zakonodavstvo BiH </a:t>
            </a:r>
            <a:endParaRPr lang="hr-HR" sz="1600" dirty="0" smtClean="0">
              <a:solidFill>
                <a:schemeClr val="tx1"/>
              </a:solidFill>
            </a:endParaRPr>
          </a:p>
          <a:p>
            <a:pPr lvl="0" algn="just">
              <a:buFontTx/>
              <a:buChar char="-"/>
            </a:pPr>
            <a:r>
              <a:rPr lang="hr-HR" sz="1600" dirty="0" smtClean="0">
                <a:solidFill>
                  <a:schemeClr val="tx1"/>
                </a:solidFill>
              </a:rPr>
              <a:t>sadrži </a:t>
            </a:r>
            <a:r>
              <a:rPr lang="hr-HR" sz="1600" dirty="0">
                <a:solidFill>
                  <a:schemeClr val="tx1"/>
                </a:solidFill>
              </a:rPr>
              <a:t>određene </a:t>
            </a:r>
            <a:r>
              <a:rPr lang="hr-HR" sz="1600" dirty="0" smtClean="0">
                <a:solidFill>
                  <a:schemeClr val="tx1"/>
                </a:solidFill>
              </a:rPr>
              <a:t>nepreciznosti, vezano </a:t>
            </a:r>
            <a:r>
              <a:rPr lang="hr-HR" sz="1600" dirty="0">
                <a:solidFill>
                  <a:schemeClr val="tx1"/>
                </a:solidFill>
              </a:rPr>
              <a:t>za </a:t>
            </a:r>
            <a:r>
              <a:rPr lang="hr-HR" sz="1600" dirty="0" smtClean="0">
                <a:solidFill>
                  <a:schemeClr val="tx1"/>
                </a:solidFill>
              </a:rPr>
              <a:t>formulaciju </a:t>
            </a:r>
            <a:r>
              <a:rPr lang="hr-HR" sz="1600" dirty="0">
                <a:solidFill>
                  <a:schemeClr val="tx1"/>
                </a:solidFill>
              </a:rPr>
              <a:t>"najbolji interesi djeteta</a:t>
            </a:r>
            <a:r>
              <a:rPr lang="hr-HR" sz="1600" dirty="0" smtClean="0">
                <a:solidFill>
                  <a:schemeClr val="tx1"/>
                </a:solidFill>
              </a:rPr>
              <a:t>", </a:t>
            </a:r>
            <a:endParaRPr lang="hr-HR" sz="1600" dirty="0">
              <a:solidFill>
                <a:schemeClr val="tx1"/>
              </a:solidFill>
            </a:endParaRPr>
          </a:p>
          <a:p>
            <a:pPr lvl="0" algn="just">
              <a:buFontTx/>
              <a:buChar char="-"/>
            </a:pP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>
                <a:solidFill>
                  <a:schemeClr val="tx1"/>
                </a:solidFill>
              </a:rPr>
              <a:t>PZ </a:t>
            </a:r>
            <a:r>
              <a:rPr lang="hr-HR" sz="1600" dirty="0" smtClean="0">
                <a:solidFill>
                  <a:schemeClr val="tx1"/>
                </a:solidFill>
              </a:rPr>
              <a:t>FBiH, (članovi. </a:t>
            </a:r>
            <a:r>
              <a:rPr lang="hr-HR" sz="1600" dirty="0">
                <a:solidFill>
                  <a:schemeClr val="tx1"/>
                </a:solidFill>
              </a:rPr>
              <a:t>140., 147., 153.), gdje je pojam "interesi</a:t>
            </a:r>
            <a:r>
              <a:rPr lang="hr-HR" sz="1600" dirty="0" smtClean="0">
                <a:solidFill>
                  <a:schemeClr val="tx1"/>
                </a:solidFill>
              </a:rPr>
              <a:t>" </a:t>
            </a:r>
            <a:r>
              <a:rPr lang="hr-HR" sz="1600" dirty="0">
                <a:solidFill>
                  <a:schemeClr val="tx1"/>
                </a:solidFill>
              </a:rPr>
              <a:t>naveden u jednini u </a:t>
            </a:r>
            <a:r>
              <a:rPr lang="hr-HR" sz="1600" dirty="0" smtClean="0">
                <a:solidFill>
                  <a:schemeClr val="tx1"/>
                </a:solidFill>
              </a:rPr>
              <a:t>obliku "najbolji </a:t>
            </a:r>
            <a:r>
              <a:rPr lang="hr-HR" sz="1600" dirty="0">
                <a:solidFill>
                  <a:schemeClr val="tx1"/>
                </a:solidFill>
              </a:rPr>
              <a:t>interes </a:t>
            </a:r>
            <a:r>
              <a:rPr lang="hr-HR" sz="1600" dirty="0" smtClean="0">
                <a:solidFill>
                  <a:schemeClr val="tx1"/>
                </a:solidFill>
              </a:rPr>
              <a:t>djeteta</a:t>
            </a:r>
            <a:r>
              <a:rPr lang="hr-HR" sz="1600" dirty="0" smtClean="0">
                <a:solidFill>
                  <a:schemeClr val="tx1"/>
                </a:solidFill>
              </a:rPr>
              <a:t>„</a:t>
            </a:r>
          </a:p>
          <a:p>
            <a:pPr lvl="0" algn="just">
              <a:buFontTx/>
              <a:buChar char="-"/>
            </a:pPr>
            <a:endParaRPr lang="hr-HR" sz="1600" dirty="0">
              <a:solidFill>
                <a:schemeClr val="tx1"/>
              </a:solidFill>
            </a:endParaRPr>
          </a:p>
          <a:p>
            <a:pPr lvl="0" algn="just">
              <a:buFontTx/>
              <a:buChar char="-"/>
            </a:pPr>
            <a:endParaRPr lang="hr-HR" sz="1600" dirty="0" smtClean="0">
              <a:solidFill>
                <a:schemeClr val="tx1"/>
              </a:solidFill>
            </a:endParaRPr>
          </a:p>
          <a:p>
            <a:pPr lvl="0" algn="just"/>
            <a:r>
              <a:rPr lang="hr-HR" sz="1600" dirty="0" smtClean="0">
                <a:solidFill>
                  <a:schemeClr val="tx1"/>
                </a:solidFill>
              </a:rPr>
              <a:t>Prisutno </a:t>
            </a:r>
            <a:r>
              <a:rPr lang="hr-HR" sz="1600" dirty="0">
                <a:solidFill>
                  <a:schemeClr val="tx1"/>
                </a:solidFill>
              </a:rPr>
              <a:t>i u praksi Europske komisije za ljudska prava i Europskog suda </a:t>
            </a:r>
            <a:r>
              <a:rPr lang="hr-HR" sz="1600" dirty="0" smtClean="0">
                <a:solidFill>
                  <a:schemeClr val="tx1"/>
                </a:solidFill>
              </a:rPr>
              <a:t>za </a:t>
            </a:r>
            <a:r>
              <a:rPr lang="hr-HR" sz="1600" dirty="0">
                <a:solidFill>
                  <a:schemeClr val="tx1"/>
                </a:solidFill>
              </a:rPr>
              <a:t>ljudska </a:t>
            </a:r>
            <a:r>
              <a:rPr lang="hr-HR" sz="1600" dirty="0" smtClean="0">
                <a:solidFill>
                  <a:schemeClr val="tx1"/>
                </a:solidFill>
              </a:rPr>
              <a:t>prava </a:t>
            </a:r>
            <a:r>
              <a:rPr lang="hr-HR" sz="1600" dirty="0" smtClean="0">
                <a:solidFill>
                  <a:schemeClr val="tx1"/>
                </a:solidFill>
              </a:rPr>
              <a:t>- član </a:t>
            </a:r>
            <a:r>
              <a:rPr lang="hr-HR" sz="1600" dirty="0">
                <a:solidFill>
                  <a:schemeClr val="tx1"/>
                </a:solidFill>
              </a:rPr>
              <a:t>8. </a:t>
            </a:r>
            <a:r>
              <a:rPr lang="hr-HR" sz="1600" dirty="0" smtClean="0">
                <a:solidFill>
                  <a:schemeClr val="tx1"/>
                </a:solidFill>
              </a:rPr>
              <a:t>- pravo </a:t>
            </a:r>
            <a:r>
              <a:rPr lang="hr-HR" sz="1600" dirty="0">
                <a:solidFill>
                  <a:schemeClr val="tx1"/>
                </a:solidFill>
              </a:rPr>
              <a:t>na </a:t>
            </a:r>
            <a:r>
              <a:rPr lang="hr-HR" sz="1600" dirty="0" smtClean="0">
                <a:solidFill>
                  <a:schemeClr val="tx1"/>
                </a:solidFill>
              </a:rPr>
              <a:t>porodicčni život </a:t>
            </a:r>
            <a:r>
              <a:rPr lang="hr-HR" sz="1600" dirty="0">
                <a:solidFill>
                  <a:schemeClr val="tx1"/>
                </a:solidFill>
              </a:rPr>
              <a:t>i privatnost </a:t>
            </a:r>
            <a:r>
              <a:rPr lang="hr-HR" sz="1600" dirty="0" smtClean="0">
                <a:solidFill>
                  <a:schemeClr val="tx1"/>
                </a:solidFill>
              </a:rPr>
              <a:t>Evropske Konvencije </a:t>
            </a:r>
            <a:r>
              <a:rPr lang="hr-HR" sz="1600" dirty="0">
                <a:solidFill>
                  <a:schemeClr val="tx1"/>
                </a:solidFill>
              </a:rPr>
              <a:t>o ljudskim </a:t>
            </a:r>
            <a:r>
              <a:rPr lang="hr-HR" sz="1600" dirty="0" smtClean="0">
                <a:solidFill>
                  <a:schemeClr val="tx1"/>
                </a:solidFill>
              </a:rPr>
              <a:t>pravima</a:t>
            </a:r>
          </a:p>
        </p:txBody>
      </p:sp>
    </p:spTree>
    <p:extLst>
      <p:ext uri="{BB962C8B-B14F-4D97-AF65-F5344CB8AC3E}">
        <p14:creationId xmlns:p14="http://schemas.microsoft.com/office/powerpoint/2010/main" val="39764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698</TotalTime>
  <Words>4928</Words>
  <Application>Microsoft Office PowerPoint</Application>
  <PresentationFormat>On-screen Show (4:3)</PresentationFormat>
  <Paragraphs>371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Facet</vt:lpstr>
      <vt:lpstr>Najbolji interes djeteta </vt:lpstr>
      <vt:lpstr>Porodično pravo - Odnos  roditelja i djece </vt:lpstr>
      <vt:lpstr>Razvoj prava djeteta </vt:lpstr>
      <vt:lpstr>PowerPoint Presentation</vt:lpstr>
      <vt:lpstr>Zaštita najboljeg interesa djeteta  u svijetu </vt:lpstr>
      <vt:lpstr>PowerPoint Presentation</vt:lpstr>
      <vt:lpstr>PowerPoint Presentation</vt:lpstr>
      <vt:lpstr>Konvencija o pravima djece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Elementi za utvrđivanje NID-a </vt:lpstr>
      <vt:lpstr>PowerPoint Presentation</vt:lpstr>
      <vt:lpstr>Najbolji interes djeteta  kroz pojedine odnose roditelja i djece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Pravo na mišljenje</vt:lpstr>
      <vt:lpstr>PowerPoint Presentation</vt:lpstr>
      <vt:lpstr>Član 271. </vt:lpstr>
      <vt:lpstr>PowerPoint Presentation</vt:lpstr>
      <vt:lpstr>PowerPoint Presentation</vt:lpstr>
      <vt:lpstr>PowerPoint Presentation</vt:lpstr>
      <vt:lpstr>PowerPoint Presentation</vt:lpstr>
      <vt:lpstr>Sudska praksa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Rodne predrasude u vezi NID-a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Najbolji interes djeteta</dc:title>
  <dc:creator>Hp</dc:creator>
  <cp:lastModifiedBy>Hp</cp:lastModifiedBy>
  <cp:revision>84</cp:revision>
  <dcterms:created xsi:type="dcterms:W3CDTF">2019-10-06T11:51:16Z</dcterms:created>
  <dcterms:modified xsi:type="dcterms:W3CDTF">2019-10-07T20:58:02Z</dcterms:modified>
</cp:coreProperties>
</file>