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1" r:id="rId21"/>
    <p:sldId id="280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90" r:id="rId34"/>
    <p:sldId id="289" r:id="rId35"/>
    <p:sldId id="291" r:id="rId36"/>
    <p:sldId id="293" r:id="rId37"/>
    <p:sldId id="292" r:id="rId38"/>
    <p:sldId id="294" r:id="rId39"/>
    <p:sldId id="257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11"/>
    <p:restoredTop sz="50076"/>
  </p:normalViewPr>
  <p:slideViewPr>
    <p:cSldViewPr snapToGrid="0" snapToObjects="1">
      <p:cViewPr varScale="1">
        <p:scale>
          <a:sx n="53" d="100"/>
          <a:sy n="53" d="100"/>
        </p:scale>
        <p:origin x="20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0FBD3-AC28-144E-988C-02A36CC38DA3}" type="datetimeFigureOut">
              <a:rPr lang="en-US" smtClean="0"/>
              <a:t>9/9/19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AB8D9-8414-9A44-878A-D2779AC6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3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AB8D9-8414-9A44-878A-D2779AC668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41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AB8D9-8414-9A44-878A-D2779AC668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64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AB8D9-8414-9A44-878A-D2779AC668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15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AB8D9-8414-9A44-878A-D2779AC668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8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AB8D9-8414-9A44-878A-D2779AC668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46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AB8D9-8414-9A44-878A-D2779AC668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80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AB8D9-8414-9A44-878A-D2779AC6686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56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AB8D9-8414-9A44-878A-D2779AC6686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15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AB8D9-8414-9A44-878A-D2779AC6686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9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292F-68B0-0C4B-B76C-5B380601E550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EAB-DDFC-C347-BE39-E8D8595E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3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292F-68B0-0C4B-B76C-5B380601E550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EAB-DDFC-C347-BE39-E8D8595E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6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292F-68B0-0C4B-B76C-5B380601E550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EAB-DDFC-C347-BE39-E8D8595E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3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292F-68B0-0C4B-B76C-5B380601E550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EAB-DDFC-C347-BE39-E8D8595E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1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292F-68B0-0C4B-B76C-5B380601E550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EAB-DDFC-C347-BE39-E8D8595E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6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292F-68B0-0C4B-B76C-5B380601E550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EAB-DDFC-C347-BE39-E8D8595E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9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292F-68B0-0C4B-B76C-5B380601E550}" type="datetimeFigureOut">
              <a:rPr lang="en-US" smtClean="0"/>
              <a:t>9/9/19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EAB-DDFC-C347-BE39-E8D8595E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6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292F-68B0-0C4B-B76C-5B380601E550}" type="datetimeFigureOut">
              <a:rPr lang="en-US" smtClean="0"/>
              <a:t>9/9/19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EAB-DDFC-C347-BE39-E8D8595E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0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292F-68B0-0C4B-B76C-5B380601E550}" type="datetimeFigureOut">
              <a:rPr lang="en-US" smtClean="0"/>
              <a:t>9/9/19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EAB-DDFC-C347-BE39-E8D8595E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292F-68B0-0C4B-B76C-5B380601E550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EAB-DDFC-C347-BE39-E8D8595E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292F-68B0-0C4B-B76C-5B380601E550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EAB-DDFC-C347-BE39-E8D8595E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9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1292F-68B0-0C4B-B76C-5B380601E550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13EAB-DDFC-C347-BE39-E8D8595E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9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brary.fes.de/pdf-files/bueros/sarajevo/10936.pdf" TargetMode="Externa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MEDIJSKI NASTUP </a:t>
            </a:r>
            <a:br>
              <a:rPr lang="en-US" dirty="0" smtClean="0"/>
            </a:b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kriznog</a:t>
            </a:r>
            <a:r>
              <a:rPr lang="en-US" dirty="0" smtClean="0"/>
              <a:t> </a:t>
            </a:r>
            <a:r>
              <a:rPr lang="en-US" dirty="0" err="1" smtClean="0"/>
              <a:t>komuniciranja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92964"/>
            <a:ext cx="9144000" cy="1655762"/>
          </a:xfrm>
        </p:spPr>
        <p:txBody>
          <a:bodyPr/>
          <a:lstStyle/>
          <a:p>
            <a:r>
              <a:rPr lang="en-US" dirty="0" err="1" smtClean="0"/>
              <a:t>Jahorina</a:t>
            </a:r>
            <a:r>
              <a:rPr lang="en-US" dirty="0" smtClean="0"/>
              <a:t>, </a:t>
            </a:r>
            <a:r>
              <a:rPr lang="en-US" dirty="0" err="1" smtClean="0"/>
              <a:t>septembar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2019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9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MEDIJSKI NASTUP : ŠTA SUGOVORNIK OČEKUJE OD NOVINARA?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Ako</a:t>
            </a:r>
            <a:r>
              <a:rPr lang="en-US" sz="3600" dirty="0" smtClean="0"/>
              <a:t> je </a:t>
            </a:r>
            <a:r>
              <a:rPr lang="en-US" sz="3600" dirty="0" err="1" smtClean="0"/>
              <a:t>riječ</a:t>
            </a:r>
            <a:r>
              <a:rPr lang="en-US" sz="3600" dirty="0" smtClean="0"/>
              <a:t> o </a:t>
            </a:r>
            <a:r>
              <a:rPr lang="en-US" sz="3600" dirty="0" err="1" smtClean="0"/>
              <a:t>programu</a:t>
            </a:r>
            <a:r>
              <a:rPr lang="en-US" sz="3600" dirty="0" smtClean="0"/>
              <a:t> </a:t>
            </a:r>
            <a:r>
              <a:rPr lang="en-US" sz="3600" dirty="0" err="1" smtClean="0"/>
              <a:t>uživo</a:t>
            </a:r>
            <a:r>
              <a:rPr lang="en-US" sz="3600" dirty="0" smtClean="0"/>
              <a:t>, s </a:t>
            </a:r>
            <a:r>
              <a:rPr lang="en-US" sz="3600" dirty="0" err="1" smtClean="0"/>
              <a:t>više</a:t>
            </a:r>
            <a:r>
              <a:rPr lang="en-US" sz="3600" dirty="0" smtClean="0"/>
              <a:t> </a:t>
            </a:r>
            <a:r>
              <a:rPr lang="en-US" sz="3600" dirty="0" err="1" smtClean="0"/>
              <a:t>sugovornika</a:t>
            </a:r>
            <a:r>
              <a:rPr lang="en-US" sz="3600" dirty="0" smtClean="0"/>
              <a:t>, </a:t>
            </a:r>
            <a:r>
              <a:rPr lang="en-US" sz="3600" dirty="0" err="1" smtClean="0"/>
              <a:t>očekuje</a:t>
            </a:r>
            <a:r>
              <a:rPr lang="en-US" sz="3600" dirty="0" smtClean="0"/>
              <a:t> se </a:t>
            </a:r>
            <a:r>
              <a:rPr lang="en-US" sz="3600" dirty="0" err="1" smtClean="0"/>
              <a:t>ravnopravan</a:t>
            </a:r>
            <a:r>
              <a:rPr lang="en-US" sz="3600" dirty="0" smtClean="0"/>
              <a:t> </a:t>
            </a:r>
            <a:r>
              <a:rPr lang="en-US" sz="3600" dirty="0" err="1" smtClean="0"/>
              <a:t>tretman</a:t>
            </a:r>
            <a:r>
              <a:rPr lang="en-US" sz="3600" dirty="0" smtClean="0"/>
              <a:t> u </a:t>
            </a:r>
            <a:r>
              <a:rPr lang="en-US" sz="3600" dirty="0" err="1" smtClean="0"/>
              <a:t>ophođenju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barem</a:t>
            </a:r>
            <a:r>
              <a:rPr lang="en-US" sz="3600" dirty="0" smtClean="0"/>
              <a:t> </a:t>
            </a:r>
            <a:r>
              <a:rPr lang="en-US" sz="3600" dirty="0" err="1" smtClean="0"/>
              <a:t>približno</a:t>
            </a:r>
            <a:r>
              <a:rPr lang="en-US" sz="3600" dirty="0" smtClean="0"/>
              <a:t>, </a:t>
            </a:r>
            <a:r>
              <a:rPr lang="en-US" sz="3600" dirty="0" err="1" smtClean="0"/>
              <a:t>raspoloživom</a:t>
            </a:r>
            <a:r>
              <a:rPr lang="en-US" sz="3600" dirty="0" smtClean="0"/>
              <a:t> </a:t>
            </a:r>
            <a:r>
              <a:rPr lang="en-US" sz="3600" dirty="0" err="1" smtClean="0"/>
              <a:t>vremenu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odgovore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pitanja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Pridržavanje</a:t>
            </a:r>
            <a:r>
              <a:rPr lang="en-US" sz="3600" dirty="0" smtClean="0"/>
              <a:t> </a:t>
            </a:r>
            <a:r>
              <a:rPr lang="en-US" sz="3600" dirty="0" err="1" smtClean="0"/>
              <a:t>dogovorenih</a:t>
            </a:r>
            <a:r>
              <a:rPr lang="en-US" sz="3600" dirty="0" smtClean="0"/>
              <a:t> </a:t>
            </a:r>
            <a:r>
              <a:rPr lang="en-US" sz="3600" dirty="0" err="1" smtClean="0"/>
              <a:t>tema</a:t>
            </a:r>
            <a:r>
              <a:rPr lang="en-US" sz="3600" dirty="0" smtClean="0"/>
              <a:t> </a:t>
            </a:r>
            <a:r>
              <a:rPr lang="en-US" sz="3600" dirty="0" err="1" smtClean="0"/>
              <a:t>razgovora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Isto</a:t>
            </a:r>
            <a:r>
              <a:rPr lang="en-US" sz="3600" dirty="0" smtClean="0"/>
              <a:t> se </a:t>
            </a:r>
            <a:r>
              <a:rPr lang="en-US" sz="3600" dirty="0" err="1" smtClean="0"/>
              <a:t>traži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očekuje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u </a:t>
            </a:r>
            <a:r>
              <a:rPr lang="en-US" sz="3600" dirty="0" err="1" smtClean="0"/>
              <a:t>slučaju</a:t>
            </a:r>
            <a:r>
              <a:rPr lang="en-US" sz="3600" dirty="0" smtClean="0"/>
              <a:t> </a:t>
            </a:r>
            <a:r>
              <a:rPr lang="en-US" sz="3600" dirty="0" err="1" smtClean="0"/>
              <a:t>slanja</a:t>
            </a:r>
            <a:r>
              <a:rPr lang="en-US" sz="3600" dirty="0" smtClean="0"/>
              <a:t> </a:t>
            </a:r>
            <a:r>
              <a:rPr lang="en-US" sz="3600" dirty="0" err="1" smtClean="0"/>
              <a:t>dodatnih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informacija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Poštivanje</a:t>
            </a:r>
            <a:r>
              <a:rPr lang="en-US" sz="3600" dirty="0" smtClean="0"/>
              <a:t> </a:t>
            </a:r>
            <a:r>
              <a:rPr lang="en-US" sz="3600" dirty="0" err="1" smtClean="0"/>
              <a:t>dogovorenih</a:t>
            </a:r>
            <a:r>
              <a:rPr lang="en-US" sz="3600" dirty="0" smtClean="0"/>
              <a:t> </a:t>
            </a:r>
            <a:r>
              <a:rPr lang="en-US" sz="3600" dirty="0" err="1" smtClean="0"/>
              <a:t>vremenskih</a:t>
            </a:r>
            <a:r>
              <a:rPr lang="en-US" sz="3600" dirty="0" smtClean="0"/>
              <a:t> </a:t>
            </a:r>
            <a:r>
              <a:rPr lang="en-US" sz="3600" dirty="0" err="1" smtClean="0"/>
              <a:t>rokova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436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MEDIJSKI NASTUP:NOVINARSKA PERSPEKTIVA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Sadrži</a:t>
            </a:r>
            <a:r>
              <a:rPr lang="en-US" sz="3600" dirty="0" smtClean="0"/>
              <a:t> li </a:t>
            </a:r>
            <a:r>
              <a:rPr lang="en-US" sz="3600" dirty="0" err="1" smtClean="0"/>
              <a:t>informacija</a:t>
            </a:r>
            <a:r>
              <a:rPr lang="en-US" sz="3600" dirty="0" smtClean="0"/>
              <a:t> </a:t>
            </a:r>
            <a:r>
              <a:rPr lang="en-US" sz="3600" dirty="0" err="1" smtClean="0"/>
              <a:t>koju</a:t>
            </a:r>
            <a:r>
              <a:rPr lang="en-US" sz="3600" dirty="0" smtClean="0"/>
              <a:t> </a:t>
            </a:r>
            <a:r>
              <a:rPr lang="en-US" sz="3600" dirty="0" err="1" smtClean="0"/>
              <a:t>nudite</a:t>
            </a:r>
            <a:r>
              <a:rPr lang="en-US" sz="3600" dirty="0" smtClean="0"/>
              <a:t> </a:t>
            </a:r>
            <a:r>
              <a:rPr lang="en-US" sz="3600" dirty="0" err="1" smtClean="0"/>
              <a:t>istinsku</a:t>
            </a:r>
            <a:r>
              <a:rPr lang="en-US" sz="3600" dirty="0" smtClean="0"/>
              <a:t> </a:t>
            </a:r>
            <a:r>
              <a:rPr lang="en-US" sz="3600" dirty="0" err="1" smtClean="0"/>
              <a:t>novost</a:t>
            </a:r>
            <a:r>
              <a:rPr lang="en-US" sz="3600" dirty="0" smtClean="0"/>
              <a:t> </a:t>
            </a:r>
            <a:r>
              <a:rPr lang="en-US" sz="3600" dirty="0" err="1" smtClean="0"/>
              <a:t>ili</a:t>
            </a:r>
            <a:r>
              <a:rPr lang="en-US" sz="3600" dirty="0" smtClean="0"/>
              <a:t> je </a:t>
            </a:r>
            <a:r>
              <a:rPr lang="en-US" sz="3600" dirty="0" err="1" smtClean="0"/>
              <a:t>riječ</a:t>
            </a:r>
            <a:r>
              <a:rPr lang="en-US" sz="3600" dirty="0" smtClean="0"/>
              <a:t> o </a:t>
            </a:r>
            <a:r>
              <a:rPr lang="en-US" sz="3600" dirty="0" err="1" smtClean="0"/>
              <a:t>vašem</a:t>
            </a:r>
            <a:r>
              <a:rPr lang="en-US" sz="3600" dirty="0" smtClean="0"/>
              <a:t> </a:t>
            </a:r>
            <a:r>
              <a:rPr lang="en-US" sz="3600" dirty="0" err="1" smtClean="0"/>
              <a:t>pokušaju</a:t>
            </a:r>
            <a:r>
              <a:rPr lang="en-US" sz="3600" dirty="0" smtClean="0"/>
              <a:t> </a:t>
            </a:r>
            <a:r>
              <a:rPr lang="en-US" sz="3600" dirty="0" err="1" smtClean="0"/>
              <a:t>stjecanja</a:t>
            </a:r>
            <a:r>
              <a:rPr lang="en-US" sz="3600" dirty="0" smtClean="0"/>
              <a:t> </a:t>
            </a:r>
            <a:r>
              <a:rPr lang="en-US" sz="3600" dirty="0" err="1" smtClean="0"/>
              <a:t>publiciteta</a:t>
            </a:r>
            <a:r>
              <a:rPr lang="en-US" sz="3600" dirty="0" smtClean="0"/>
              <a:t>? </a:t>
            </a:r>
          </a:p>
          <a:p>
            <a:r>
              <a:rPr lang="en-US" sz="3600" dirty="0" err="1" smtClean="0"/>
              <a:t>Hoće</a:t>
            </a:r>
            <a:r>
              <a:rPr lang="en-US" sz="3600" dirty="0" smtClean="0"/>
              <a:t> li </a:t>
            </a:r>
            <a:r>
              <a:rPr lang="en-US" sz="3600" dirty="0" err="1" smtClean="0"/>
              <a:t>priča</a:t>
            </a:r>
            <a:r>
              <a:rPr lang="en-US" sz="3600" dirty="0" smtClean="0"/>
              <a:t> </a:t>
            </a:r>
            <a:r>
              <a:rPr lang="en-US" sz="3600" dirty="0" err="1" smtClean="0"/>
              <a:t>privući</a:t>
            </a:r>
            <a:r>
              <a:rPr lang="en-US" sz="3600" dirty="0" smtClean="0"/>
              <a:t> </a:t>
            </a:r>
            <a:r>
              <a:rPr lang="en-US" sz="3600" dirty="0" err="1" smtClean="0"/>
              <a:t>pažnju</a:t>
            </a:r>
            <a:r>
              <a:rPr lang="en-US" sz="3600" dirty="0" smtClean="0"/>
              <a:t> </a:t>
            </a:r>
            <a:r>
              <a:rPr lang="en-US" sz="3600" dirty="0" err="1" smtClean="0"/>
              <a:t>gledatelja</a:t>
            </a:r>
            <a:r>
              <a:rPr lang="en-US" sz="3600" dirty="0" smtClean="0"/>
              <a:t>, </a:t>
            </a:r>
            <a:r>
              <a:rPr lang="en-US" sz="3600" dirty="0" err="1" smtClean="0"/>
              <a:t>slušatelja</a:t>
            </a:r>
            <a:r>
              <a:rPr lang="en-US" sz="3600" dirty="0" smtClean="0"/>
              <a:t>, </a:t>
            </a:r>
            <a:r>
              <a:rPr lang="en-US" sz="3600" dirty="0" err="1" smtClean="0"/>
              <a:t>čitatelja</a:t>
            </a:r>
            <a:r>
              <a:rPr lang="en-US" sz="3600" dirty="0" smtClean="0"/>
              <a:t>? </a:t>
            </a:r>
          </a:p>
          <a:p>
            <a:r>
              <a:rPr lang="en-US" sz="3600" dirty="0" err="1" smtClean="0"/>
              <a:t>Sadrži</a:t>
            </a:r>
            <a:r>
              <a:rPr lang="en-US" sz="3600" dirty="0" smtClean="0"/>
              <a:t> li </a:t>
            </a:r>
            <a:r>
              <a:rPr lang="en-US" sz="3600" dirty="0" err="1" smtClean="0"/>
              <a:t>informacija</a:t>
            </a:r>
            <a:r>
              <a:rPr lang="en-US" sz="3600" dirty="0" smtClean="0"/>
              <a:t> </a:t>
            </a:r>
            <a:r>
              <a:rPr lang="en-US" sz="3600" dirty="0" err="1" smtClean="0"/>
              <a:t>dovoljno</a:t>
            </a:r>
            <a:r>
              <a:rPr lang="en-US" sz="3600" dirty="0" smtClean="0"/>
              <a:t> </a:t>
            </a:r>
            <a:r>
              <a:rPr lang="en-US" sz="3600" dirty="0" err="1" smtClean="0"/>
              <a:t>elemenata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širu</a:t>
            </a:r>
            <a:r>
              <a:rPr lang="en-US" sz="3600" dirty="0" smtClean="0"/>
              <a:t>, </a:t>
            </a:r>
            <a:r>
              <a:rPr lang="en-US" sz="3600" dirty="0" err="1" smtClean="0"/>
              <a:t>tematsku</a:t>
            </a:r>
            <a:r>
              <a:rPr lang="en-US" sz="3600" dirty="0" smtClean="0"/>
              <a:t> </a:t>
            </a:r>
            <a:r>
              <a:rPr lang="en-US" sz="3600" dirty="0" err="1" smtClean="0"/>
              <a:t>priču</a:t>
            </a:r>
            <a:r>
              <a:rPr lang="en-US" sz="3600" dirty="0" smtClean="0"/>
              <a:t>? </a:t>
            </a:r>
          </a:p>
          <a:p>
            <a:r>
              <a:rPr lang="en-US" sz="3600" dirty="0" err="1" smtClean="0"/>
              <a:t>Koliko</a:t>
            </a:r>
            <a:r>
              <a:rPr lang="en-US" sz="3600" dirty="0" smtClean="0"/>
              <a:t> je </a:t>
            </a:r>
            <a:r>
              <a:rPr lang="en-US" sz="3600" dirty="0" err="1" smtClean="0"/>
              <a:t>vremena</a:t>
            </a:r>
            <a:r>
              <a:rPr lang="en-US" sz="3600" dirty="0" smtClean="0"/>
              <a:t> </a:t>
            </a:r>
            <a:r>
              <a:rPr lang="en-US" sz="3600" dirty="0" err="1" smtClean="0"/>
              <a:t>potrebno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njenu</a:t>
            </a:r>
            <a:r>
              <a:rPr lang="en-US" sz="3600" dirty="0" smtClean="0"/>
              <a:t> </a:t>
            </a:r>
            <a:r>
              <a:rPr lang="en-US" sz="3600" dirty="0" err="1" smtClean="0"/>
              <a:t>realizaciju</a:t>
            </a:r>
            <a:r>
              <a:rPr lang="en-US" sz="3600" dirty="0" smtClean="0"/>
              <a:t>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868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MEDIJSKI NASTUP:NOVINARSKA PERSPEKTIVA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Ako</a:t>
            </a:r>
            <a:r>
              <a:rPr lang="en-US" sz="3600" dirty="0" smtClean="0"/>
              <a:t> je </a:t>
            </a:r>
            <a:r>
              <a:rPr lang="en-US" sz="3600" dirty="0" err="1" smtClean="0"/>
              <a:t>riječ</a:t>
            </a:r>
            <a:r>
              <a:rPr lang="en-US" sz="3600" dirty="0" smtClean="0"/>
              <a:t> o </a:t>
            </a:r>
            <a:r>
              <a:rPr lang="en-US" sz="3600" dirty="0" err="1" smtClean="0"/>
              <a:t>televizijskoj</a:t>
            </a:r>
            <a:r>
              <a:rPr lang="en-US" sz="3600" dirty="0" smtClean="0"/>
              <a:t> </a:t>
            </a:r>
            <a:r>
              <a:rPr lang="en-US" sz="3600" dirty="0" err="1" smtClean="0"/>
              <a:t>priči</a:t>
            </a:r>
            <a:r>
              <a:rPr lang="en-US" sz="3600" dirty="0" smtClean="0"/>
              <a:t>, </a:t>
            </a:r>
            <a:r>
              <a:rPr lang="en-US" sz="3600" dirty="0" err="1" smtClean="0"/>
              <a:t>nvoinaru</a:t>
            </a:r>
            <a:r>
              <a:rPr lang="en-US" sz="3600" dirty="0" smtClean="0"/>
              <a:t> je </a:t>
            </a:r>
            <a:r>
              <a:rPr lang="en-US" sz="3600" dirty="0" err="1" smtClean="0"/>
              <a:t>važno</a:t>
            </a:r>
            <a:r>
              <a:rPr lang="en-US" sz="3600" dirty="0" smtClean="0"/>
              <a:t> da </a:t>
            </a:r>
            <a:r>
              <a:rPr lang="en-US" sz="3600" dirty="0" err="1" smtClean="0"/>
              <a:t>zna</a:t>
            </a:r>
            <a:r>
              <a:rPr lang="en-US" sz="3600" dirty="0" smtClean="0"/>
              <a:t> </a:t>
            </a:r>
            <a:r>
              <a:rPr lang="en-US" sz="3600" dirty="0" err="1" smtClean="0"/>
              <a:t>može</a:t>
            </a:r>
            <a:r>
              <a:rPr lang="en-US" sz="3600" dirty="0" smtClean="0"/>
              <a:t> li </a:t>
            </a:r>
            <a:r>
              <a:rPr lang="en-US" sz="3600" dirty="0" err="1" smtClean="0"/>
              <a:t>dobiti</a:t>
            </a:r>
            <a:r>
              <a:rPr lang="en-US" sz="3600" dirty="0" smtClean="0"/>
              <a:t> </a:t>
            </a:r>
            <a:r>
              <a:rPr lang="en-US" sz="3600" dirty="0" err="1" smtClean="0"/>
              <a:t>atraktivnu</a:t>
            </a:r>
            <a:r>
              <a:rPr lang="en-US" sz="3600" dirty="0" smtClean="0"/>
              <a:t> </a:t>
            </a:r>
            <a:r>
              <a:rPr lang="en-US" sz="3600" dirty="0" err="1" smtClean="0"/>
              <a:t>sliku</a:t>
            </a:r>
            <a:r>
              <a:rPr lang="en-US" sz="3600" dirty="0" smtClean="0"/>
              <a:t>? </a:t>
            </a:r>
          </a:p>
          <a:p>
            <a:r>
              <a:rPr lang="en-US" sz="3600" dirty="0" err="1" smtClean="0"/>
              <a:t>Kako</a:t>
            </a:r>
            <a:r>
              <a:rPr lang="en-US" sz="3600" dirty="0" smtClean="0"/>
              <a:t> </a:t>
            </a:r>
            <a:r>
              <a:rPr lang="en-US" sz="3600" dirty="0" err="1" smtClean="0"/>
              <a:t>će</a:t>
            </a:r>
            <a:r>
              <a:rPr lang="en-US" sz="3600" dirty="0" smtClean="0"/>
              <a:t> je </a:t>
            </a:r>
            <a:r>
              <a:rPr lang="en-US" sz="3600" dirty="0" err="1" smtClean="0"/>
              <a:t>javnost</a:t>
            </a:r>
            <a:r>
              <a:rPr lang="en-US" sz="3600" dirty="0" smtClean="0"/>
              <a:t> </a:t>
            </a:r>
            <a:r>
              <a:rPr lang="en-US" sz="3600" dirty="0" err="1" smtClean="0"/>
              <a:t>prihvatiti</a:t>
            </a:r>
            <a:r>
              <a:rPr lang="en-US" sz="3600" dirty="0" smtClean="0"/>
              <a:t>? </a:t>
            </a:r>
          </a:p>
          <a:p>
            <a:r>
              <a:rPr lang="en-US" sz="3600" dirty="0" smtClean="0"/>
              <a:t>Na </a:t>
            </a:r>
            <a:r>
              <a:rPr lang="en-US" sz="3600" dirty="0" err="1" smtClean="0"/>
              <a:t>koji</a:t>
            </a:r>
            <a:r>
              <a:rPr lang="en-US" sz="3600" dirty="0" smtClean="0"/>
              <a:t> </a:t>
            </a:r>
            <a:r>
              <a:rPr lang="en-US" sz="3600" dirty="0" err="1" smtClean="0"/>
              <a:t>način</a:t>
            </a:r>
            <a:r>
              <a:rPr lang="en-US" sz="3600" dirty="0" smtClean="0"/>
              <a:t> </a:t>
            </a:r>
            <a:r>
              <a:rPr lang="en-US" sz="3600" dirty="0" err="1" smtClean="0"/>
              <a:t>će</a:t>
            </a:r>
            <a:r>
              <a:rPr lang="en-US" sz="3600" dirty="0" smtClean="0"/>
              <a:t> </a:t>
            </a:r>
            <a:r>
              <a:rPr lang="en-US" sz="3600" dirty="0" err="1" smtClean="0"/>
              <a:t>reagirati</a:t>
            </a:r>
            <a:r>
              <a:rPr lang="en-US" sz="3600" dirty="0" smtClean="0"/>
              <a:t> </a:t>
            </a:r>
            <a:r>
              <a:rPr lang="en-US" sz="3600" dirty="0" err="1" smtClean="0"/>
              <a:t>uredništvo</a:t>
            </a:r>
            <a:r>
              <a:rPr lang="en-US" sz="3600" dirty="0" smtClean="0"/>
              <a:t>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612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MEDIJSKI NASTUP U PRINTANIM MEDIJIMA: </a:t>
            </a:r>
            <a:br>
              <a:rPr lang="bs-Latn-BA" dirty="0"/>
            </a:br>
            <a:r>
              <a:rPr lang="bs-Latn-BA" dirty="0"/>
              <a:t>IZJAVA ILI INTERVJU ZA NOVINE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Informirajte se o formatu u kojem će izjava ili intervju biti preneseni</a:t>
            </a:r>
          </a:p>
          <a:p>
            <a:r>
              <a:rPr lang="bs-Latn-BA" dirty="0"/>
              <a:t>Stavove iznosite direktno i jasno</a:t>
            </a:r>
          </a:p>
          <a:p>
            <a:r>
              <a:rPr lang="bs-Latn-BA" dirty="0"/>
              <a:t>Neka svaki odgovor bude cjelina za sebe</a:t>
            </a:r>
          </a:p>
          <a:p>
            <a:r>
              <a:rPr lang="bs-Latn-BA" dirty="0"/>
              <a:t>Zamolite novinara da vaše ključne poruke objavi u podnaslovu</a:t>
            </a:r>
          </a:p>
          <a:p>
            <a:r>
              <a:rPr lang="bs-Latn-BA" dirty="0"/>
              <a:t>Pitajte za rok do kojeg je potrebno dostaviti odgovore u pisanoj formi</a:t>
            </a:r>
          </a:p>
          <a:p>
            <a:r>
              <a:rPr lang="bs-Latn-BA" dirty="0"/>
              <a:t>Pristanite na fotografiranje ili ponudite adekvatnu fotografiju koju već posjedujete</a:t>
            </a:r>
          </a:p>
          <a:p>
            <a:r>
              <a:rPr lang="bs-Latn-BA" dirty="0"/>
              <a:t>Ako želite, tražite autorizaciju novinskog teksta prije objavljivanja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8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MEDIJSKI NASTUP U ELEKTRONSKIM MEDIJIMA: TV ILI RADIJSKA IZJAVA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Budite koncentrirani! </a:t>
            </a:r>
          </a:p>
          <a:p>
            <a:r>
              <a:rPr lang="bs-Latn-BA" dirty="0"/>
              <a:t>Pripremite ključnu poruku! </a:t>
            </a:r>
          </a:p>
          <a:p>
            <a:r>
              <a:rPr lang="bs-Latn-BA" dirty="0"/>
              <a:t>Poruka mora biti jednostavna i razumljiva!</a:t>
            </a:r>
          </a:p>
          <a:p>
            <a:r>
              <a:rPr lang="bs-Latn-BA" dirty="0"/>
              <a:t> Recite je odmah na </a:t>
            </a:r>
            <a:r>
              <a:rPr lang="bs-Latn-BA" dirty="0" err="1"/>
              <a:t>početku</a:t>
            </a:r>
            <a:r>
              <a:rPr lang="bs-Latn-BA" dirty="0"/>
              <a:t>! </a:t>
            </a:r>
          </a:p>
          <a:p>
            <a:r>
              <a:rPr lang="bs-Latn-BA" dirty="0"/>
              <a:t> U izjavi ne koristite duge rečenice! </a:t>
            </a:r>
          </a:p>
          <a:p>
            <a:r>
              <a:rPr lang="bs-Latn-BA" dirty="0"/>
              <a:t> Umanjite, koliko god je moguće, prilike za pogrešne interpretacije</a:t>
            </a:r>
          </a:p>
          <a:p>
            <a:r>
              <a:rPr lang="bs-Latn-BA" dirty="0"/>
              <a:t>Neka vaša izjava ne traje duže od 40 sekundi!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49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MEDIJSKI NASTUP U ELEKTRONSKIM MEDIJIMA: TV ILI RADIJSKA IZJAVA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/>
              <a:t>Ne napadajte novinara, ne tražite od njega da „izbaci“ dio intervjua – ako je ranije snimljen – jer novinar, u takvoj situaciji, može uraditi upravo suprotno od onoga što od njega tražite! </a:t>
            </a:r>
          </a:p>
          <a:p>
            <a:r>
              <a:rPr lang="bs-Latn-BA" dirty="0"/>
              <a:t>Ako novinar ponovi dio vaše izjave, odgovora na pitanje, pazite da li je to učinio ispravno. Ako nije, upozorite ga na to!</a:t>
            </a:r>
          </a:p>
          <a:p>
            <a:r>
              <a:rPr lang="bs-Latn-BA" dirty="0"/>
              <a:t>Ne odgovarajte na pitanja povišenim i ljutitim tonom! </a:t>
            </a:r>
          </a:p>
          <a:p>
            <a:r>
              <a:rPr lang="bs-Latn-BA" dirty="0"/>
              <a:t>Ne iznosite povjerljive informacije, izuzev u situaciji ako želite da se one pojave u javnosti! </a:t>
            </a:r>
          </a:p>
          <a:p>
            <a:r>
              <a:rPr lang="bs-Latn-BA" dirty="0"/>
              <a:t> Čak i ako to želite, ne smijete biti sigurni da ćete kao izvor </a:t>
            </a:r>
            <a:r>
              <a:rPr lang="bs-Latn-BA" dirty="0" err="1"/>
              <a:t>povjeljivih</a:t>
            </a:r>
            <a:r>
              <a:rPr lang="bs-Latn-BA" dirty="0"/>
              <a:t> biti zaštićeni!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35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MEDIJSKI NASTUP U ELEKTRONSKIM MEDIJIMA: TV ILI RADIJSKA IZJAVA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Služite se anegdotama, analogijama, statističkim podacima, ali ne pretjerujte u tome!</a:t>
            </a:r>
          </a:p>
          <a:p>
            <a:endParaRPr lang="bs-Latn-BA" dirty="0"/>
          </a:p>
          <a:p>
            <a:endParaRPr lang="bs-Latn-BA" dirty="0"/>
          </a:p>
          <a:p>
            <a:r>
              <a:rPr lang="bs-Latn-BA" dirty="0"/>
              <a:t>Ako se koristite brojevima, trudite se da to budu približne, „okrugle“ brojke, u suprotnom ih oni kojima se </a:t>
            </a:r>
            <a:r>
              <a:rPr lang="bs-Latn-BA" dirty="0" err="1"/>
              <a:t>obraćate</a:t>
            </a:r>
            <a:r>
              <a:rPr lang="bs-Latn-BA" dirty="0"/>
              <a:t> neće zapamtiti!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5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MEDIJSKI NASTUP U ELEKTRONSKIM MEDIJIMA: TV ILI RADIJSKA IZJAVA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Ne odgovarajte sa da ili ne čak ni ako je riječ o takozvanom zatvorenom pitanju!</a:t>
            </a:r>
          </a:p>
          <a:p>
            <a:endParaRPr lang="bs-Latn-BA" dirty="0"/>
          </a:p>
          <a:p>
            <a:r>
              <a:rPr lang="bs-Latn-BA" dirty="0"/>
              <a:t> Ne oslovljavajte novinara imenom</a:t>
            </a:r>
            <a:r>
              <a:rPr lang="bs-Latn-BA" dirty="0" smtClean="0"/>
              <a:t>. Upotrebljavajte </a:t>
            </a:r>
            <a:r>
              <a:rPr lang="bs-Latn-BA" dirty="0"/>
              <a:t>prezime, uz obavezno ”gospodine“ ili „gospođo”! </a:t>
            </a:r>
          </a:p>
          <a:p>
            <a:endParaRPr lang="bs-Latn-BA" dirty="0"/>
          </a:p>
          <a:p>
            <a:r>
              <a:rPr lang="bs-Latn-BA" dirty="0"/>
              <a:t>Ne upotrebljavajte sleng, žargon, ali ni komplicirane stručne izraze!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4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MEDIJSKI NASTUP U ELEKTRONSKIM MEDIJIMA: TV ILI RADIJSKA IZJAVA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Neka vaš govor bude razumljiv najvećem broju onih koji vas gledaju ili slušaju! </a:t>
            </a:r>
          </a:p>
          <a:p>
            <a:endParaRPr lang="bs-Latn-BA" dirty="0"/>
          </a:p>
          <a:p>
            <a:r>
              <a:rPr lang="bs-Latn-BA" dirty="0"/>
              <a:t>U emisijama sa više sugovornika, ukoliko su vam stavovi slični ili isti, pokažite slaganje, ali ne ponavljajte tuđe stavove!</a:t>
            </a:r>
          </a:p>
          <a:p>
            <a:endParaRPr lang="bs-Latn-BA" dirty="0"/>
          </a:p>
          <a:p>
            <a:r>
              <a:rPr lang="bs-Latn-BA" dirty="0"/>
              <a:t>U slučaju različitih stavova koristite strategiju premošćivanja, kojom se komunikacija usmjerava u </a:t>
            </a:r>
            <a:r>
              <a:rPr lang="bs-Latn-BA" dirty="0" smtClean="0"/>
              <a:t>pravcu koji </a:t>
            </a:r>
            <a:r>
              <a:rPr lang="bs-Latn-BA" dirty="0"/>
              <a:t>vama odgovara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2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MEDIJSKI NASTUP U NOVOMEDIJSKOM PROSTORU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/>
              <a:t>Vaša vlastita web stranica </a:t>
            </a:r>
          </a:p>
          <a:p>
            <a:r>
              <a:rPr lang="bs-Latn-BA" dirty="0"/>
              <a:t>Vaš profil na nekoj od društvenih mreža</a:t>
            </a:r>
          </a:p>
          <a:p>
            <a:r>
              <a:rPr lang="bs-Latn-BA" dirty="0"/>
              <a:t>Web portal koji vam traži izjavu ili intervju </a:t>
            </a:r>
          </a:p>
          <a:p>
            <a:r>
              <a:rPr lang="bs-Latn-BA" dirty="0"/>
              <a:t>E-mail poslovna komunikacija  podrazumijeva izbjegavanje prisnog tona i korištenje žargona </a:t>
            </a:r>
          </a:p>
          <a:p>
            <a:r>
              <a:rPr lang="bs-Latn-BA" dirty="0"/>
              <a:t>E-mail adresa, koju koristite za komunikaciju sa medijima mora sadržavati vaše puno ime i prezime a ne nadimke ili imena kućnih ljubimaca </a:t>
            </a:r>
          </a:p>
          <a:p>
            <a:r>
              <a:rPr lang="bs-Latn-BA" dirty="0"/>
              <a:t>E –</a:t>
            </a:r>
            <a:r>
              <a:rPr lang="bs-Latn-BA" dirty="0" err="1"/>
              <a:t>mail</a:t>
            </a:r>
            <a:r>
              <a:rPr lang="bs-Latn-BA" dirty="0"/>
              <a:t> potpis treba sadržavati kontakt detalje ( ime, prezime</a:t>
            </a:r>
            <a:r>
              <a:rPr lang="bs-Latn-BA" dirty="0" smtClean="0"/>
              <a:t>, poštanska </a:t>
            </a:r>
            <a:r>
              <a:rPr lang="bs-Latn-BA" dirty="0"/>
              <a:t>adresa</a:t>
            </a:r>
            <a:r>
              <a:rPr lang="bs-Latn-BA" dirty="0" smtClean="0"/>
              <a:t>, telefon</a:t>
            </a:r>
            <a:r>
              <a:rPr lang="bs-Latn-BA" dirty="0"/>
              <a:t>, faks, dodatna email adresa 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5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MEDIJSKI NASTUP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Vrste</a:t>
            </a:r>
            <a:r>
              <a:rPr lang="en-US" sz="3600" dirty="0" smtClean="0"/>
              <a:t> </a:t>
            </a:r>
            <a:r>
              <a:rPr lang="en-US" sz="3600" dirty="0" err="1" smtClean="0"/>
              <a:t>medija</a:t>
            </a:r>
            <a:r>
              <a:rPr lang="en-US" sz="3600" dirty="0" smtClean="0"/>
              <a:t> ( </a:t>
            </a:r>
            <a:r>
              <a:rPr lang="en-US" sz="3600" dirty="0" err="1" smtClean="0"/>
              <a:t>J.Cloutier</a:t>
            </a:r>
            <a:r>
              <a:rPr lang="en-US" sz="3600" dirty="0" smtClean="0"/>
              <a:t>) : </a:t>
            </a:r>
          </a:p>
          <a:p>
            <a:endParaRPr lang="en-US" sz="3600" dirty="0"/>
          </a:p>
          <a:p>
            <a:r>
              <a:rPr lang="en-US" sz="3600" dirty="0" smtClean="0"/>
              <a:t>Mas-</a:t>
            </a:r>
            <a:r>
              <a:rPr lang="en-US" sz="3600" dirty="0" err="1" smtClean="0"/>
              <a:t>mediji</a:t>
            </a:r>
            <a:r>
              <a:rPr lang="en-US" sz="3600" dirty="0" smtClean="0"/>
              <a:t> – </a:t>
            </a:r>
            <a:r>
              <a:rPr lang="en-US" sz="3600" dirty="0" err="1" smtClean="0"/>
              <a:t>posreduju</a:t>
            </a:r>
            <a:r>
              <a:rPr lang="en-US" sz="3600" dirty="0" smtClean="0"/>
              <a:t> </a:t>
            </a:r>
            <a:r>
              <a:rPr lang="en-US" sz="3600" dirty="0" err="1" smtClean="0"/>
              <a:t>poruke</a:t>
            </a:r>
            <a:r>
              <a:rPr lang="en-US" sz="3600" dirty="0" smtClean="0"/>
              <a:t> </a:t>
            </a:r>
            <a:r>
              <a:rPr lang="en-US" sz="3600" dirty="0" err="1" smtClean="0"/>
              <a:t>najširoj</a:t>
            </a:r>
            <a:r>
              <a:rPr lang="en-US" sz="3600" dirty="0" smtClean="0"/>
              <a:t> </a:t>
            </a:r>
            <a:r>
              <a:rPr lang="en-US" sz="3600" dirty="0" err="1" smtClean="0"/>
              <a:t>publici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Mediji</a:t>
            </a:r>
            <a:r>
              <a:rPr lang="en-US" sz="3600" dirty="0" smtClean="0"/>
              <a:t> </a:t>
            </a:r>
            <a:r>
              <a:rPr lang="en-US" sz="3600" dirty="0" err="1" smtClean="0"/>
              <a:t>koji</a:t>
            </a:r>
            <a:r>
              <a:rPr lang="en-US" sz="3600" dirty="0" smtClean="0"/>
              <a:t> </a:t>
            </a:r>
            <a:r>
              <a:rPr lang="en-US" sz="3600" dirty="0" err="1" smtClean="0"/>
              <a:t>posreduju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informaciju</a:t>
            </a:r>
            <a:r>
              <a:rPr lang="en-US" sz="3600" dirty="0" smtClean="0"/>
              <a:t> </a:t>
            </a:r>
            <a:r>
              <a:rPr lang="en-US" sz="3600" dirty="0" err="1" smtClean="0"/>
              <a:t>određenom</a:t>
            </a:r>
            <a:r>
              <a:rPr lang="en-US" sz="3600" dirty="0" smtClean="0"/>
              <a:t> </a:t>
            </a:r>
            <a:r>
              <a:rPr lang="en-US" sz="3600" dirty="0" err="1" smtClean="0"/>
              <a:t>krugu</a:t>
            </a:r>
            <a:r>
              <a:rPr lang="en-US" sz="3600" dirty="0" smtClean="0"/>
              <a:t> </a:t>
            </a:r>
            <a:r>
              <a:rPr lang="en-US" sz="3600" dirty="0" err="1" smtClean="0"/>
              <a:t>recipijenata</a:t>
            </a:r>
            <a:r>
              <a:rPr lang="en-US" sz="3600" dirty="0" smtClean="0"/>
              <a:t> ( </a:t>
            </a:r>
            <a:r>
              <a:rPr lang="en-US" sz="3600" dirty="0" err="1" smtClean="0"/>
              <a:t>novine</a:t>
            </a:r>
            <a:r>
              <a:rPr lang="en-US" sz="3600" dirty="0" smtClean="0"/>
              <a:t> u </a:t>
            </a:r>
            <a:r>
              <a:rPr lang="en-US" sz="3600" dirty="0" err="1" smtClean="0"/>
              <a:t>jednom</a:t>
            </a:r>
            <a:r>
              <a:rPr lang="en-US" sz="3600" dirty="0" smtClean="0"/>
              <a:t> </a:t>
            </a:r>
            <a:r>
              <a:rPr lang="en-US" sz="3600" dirty="0" err="1" smtClean="0"/>
              <a:t>poduzeću</a:t>
            </a:r>
            <a:r>
              <a:rPr lang="en-US" sz="3600" dirty="0" smtClean="0"/>
              <a:t>, </a:t>
            </a:r>
            <a:r>
              <a:rPr lang="en-US" sz="3600" dirty="0" err="1" smtClean="0"/>
              <a:t>lokalni</a:t>
            </a:r>
            <a:r>
              <a:rPr lang="en-US" sz="3600" dirty="0" smtClean="0"/>
              <a:t> radio, </a:t>
            </a:r>
            <a:r>
              <a:rPr lang="en-US" sz="3600" dirty="0" err="1" smtClean="0"/>
              <a:t>projektor</a:t>
            </a:r>
            <a:r>
              <a:rPr lang="en-US" sz="3600" dirty="0" smtClean="0"/>
              <a:t> u </a:t>
            </a:r>
            <a:r>
              <a:rPr lang="en-US" sz="3600" dirty="0" err="1" smtClean="0"/>
              <a:t>učionici</a:t>
            </a:r>
            <a:r>
              <a:rPr lang="en-US" sz="3600" dirty="0" smtClean="0"/>
              <a:t>, </a:t>
            </a:r>
            <a:r>
              <a:rPr lang="en-US" sz="3600" dirty="0" err="1" smtClean="0"/>
              <a:t>zvučnik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stadionu</a:t>
            </a:r>
            <a:r>
              <a:rPr lang="en-US" sz="3600" dirty="0" smtClean="0"/>
              <a:t> ) </a:t>
            </a:r>
          </a:p>
          <a:p>
            <a:r>
              <a:rPr lang="en-US" sz="3600" dirty="0" err="1" smtClean="0"/>
              <a:t>Individualni</a:t>
            </a:r>
            <a:r>
              <a:rPr lang="en-US" sz="3600" dirty="0" smtClean="0"/>
              <a:t> </a:t>
            </a:r>
            <a:r>
              <a:rPr lang="en-US" sz="3600" dirty="0" err="1" smtClean="0"/>
              <a:t>mediji</a:t>
            </a:r>
            <a:r>
              <a:rPr lang="en-US" sz="3600" dirty="0" smtClean="0"/>
              <a:t>, </a:t>
            </a:r>
            <a:r>
              <a:rPr lang="en-US" sz="3600" dirty="0" err="1" smtClean="0"/>
              <a:t>koje</a:t>
            </a:r>
            <a:r>
              <a:rPr lang="en-US" sz="3600" dirty="0" smtClean="0"/>
              <a:t> </a:t>
            </a:r>
            <a:r>
              <a:rPr lang="en-US" sz="3600" dirty="0" err="1" smtClean="0"/>
              <a:t>koristi</a:t>
            </a:r>
            <a:r>
              <a:rPr lang="en-US" sz="3600" dirty="0" smtClean="0"/>
              <a:t> </a:t>
            </a:r>
            <a:r>
              <a:rPr lang="en-US" sz="3600" dirty="0" err="1" smtClean="0"/>
              <a:t>jedna</a:t>
            </a:r>
            <a:r>
              <a:rPr lang="en-US" sz="3600" dirty="0" smtClean="0"/>
              <a:t> </a:t>
            </a:r>
            <a:r>
              <a:rPr lang="en-US" sz="3600" dirty="0" err="1" smtClean="0"/>
              <a:t>osoba</a:t>
            </a:r>
            <a:r>
              <a:rPr lang="en-US" sz="3600" dirty="0" smtClean="0"/>
              <a:t> ( </a:t>
            </a:r>
            <a:r>
              <a:rPr lang="en-US" sz="3600" dirty="0" err="1" smtClean="0"/>
              <a:t>lični</a:t>
            </a:r>
            <a:r>
              <a:rPr lang="en-US" sz="3600" dirty="0" smtClean="0"/>
              <a:t> </a:t>
            </a:r>
            <a:r>
              <a:rPr lang="en-US" sz="3600" dirty="0" err="1" smtClean="0"/>
              <a:t>računar</a:t>
            </a:r>
            <a:r>
              <a:rPr lang="en-US" sz="3600" dirty="0" smtClean="0"/>
              <a:t>, </a:t>
            </a:r>
            <a:r>
              <a:rPr lang="en-US" sz="3600" dirty="0" err="1" smtClean="0"/>
              <a:t>foto</a:t>
            </a:r>
            <a:r>
              <a:rPr lang="en-US" sz="3600" dirty="0" smtClean="0"/>
              <a:t> </a:t>
            </a:r>
            <a:r>
              <a:rPr lang="en-US" sz="3600" dirty="0" err="1" smtClean="0"/>
              <a:t>aparat</a:t>
            </a:r>
            <a:r>
              <a:rPr lang="en-US" sz="3600" dirty="0" smtClean="0"/>
              <a:t> 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603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SVI NA OKUPU: KONFERENCIJA ZA MEDIJE :POVODI ZA ORGANIZIRANJE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Uspjesi organizacije koji imaju efekta na javnost</a:t>
            </a:r>
          </a:p>
          <a:p>
            <a:endParaRPr lang="bs-Latn-BA" dirty="0"/>
          </a:p>
          <a:p>
            <a:r>
              <a:rPr lang="bs-Latn-BA" dirty="0"/>
              <a:t> Predstavljanje novih ideja i poslovnih poduhvata </a:t>
            </a:r>
          </a:p>
          <a:p>
            <a:endParaRPr lang="bs-Latn-BA" dirty="0"/>
          </a:p>
          <a:p>
            <a:r>
              <a:rPr lang="bs-Latn-BA" dirty="0"/>
              <a:t> Predstavljanje rezultata dosadašnjeg poslovanja </a:t>
            </a:r>
          </a:p>
          <a:p>
            <a:endParaRPr lang="bs-Latn-BA" dirty="0"/>
          </a:p>
          <a:p>
            <a:r>
              <a:rPr lang="bs-Latn-BA" dirty="0"/>
              <a:t> Krizne situacije, uvjetovane i vanjskim i unutarnjim faktorima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9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SVI NA OKUPU: KONFERENCIJA ZA MEDIJE :KARAKTERISTIKE I POTREBE MEDIJA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/>
              <a:t> Dnevne novine imaju kratke rokove za realiziranje posla, nemaju previše prostora za plasman, svojim konzumentima donose važne vijesti</a:t>
            </a:r>
          </a:p>
          <a:p>
            <a:r>
              <a:rPr lang="bs-Latn-BA" dirty="0"/>
              <a:t>Sedmične novine nude više prostora i imaju više vremena za </a:t>
            </a:r>
            <a:r>
              <a:rPr lang="bs-Latn-BA" dirty="0" err="1"/>
              <a:t>reali</a:t>
            </a:r>
            <a:r>
              <a:rPr lang="bs-Latn-BA" dirty="0"/>
              <a:t>- </a:t>
            </a:r>
            <a:r>
              <a:rPr lang="bs-Latn-BA" dirty="0" err="1"/>
              <a:t>zaciju</a:t>
            </a:r>
            <a:r>
              <a:rPr lang="bs-Latn-BA" dirty="0"/>
              <a:t>, ali traže atraktivne priče</a:t>
            </a:r>
          </a:p>
          <a:p>
            <a:r>
              <a:rPr lang="bs-Latn-BA" dirty="0"/>
              <a:t>Elektronski mediji, kao i dnevne novine, najčešće imaju kratke rokove (osim ako su u pitanju specijalizirane sedmične emisije, koje, opet, kao i </a:t>
            </a:r>
            <a:r>
              <a:rPr lang="bs-Latn-BA" dirty="0" smtClean="0"/>
              <a:t>sedmične novine, </a:t>
            </a:r>
            <a:r>
              <a:rPr lang="bs-Latn-BA" dirty="0"/>
              <a:t>traže atraktivne priče), pa im zbog toga trebaju kratke i ključne izjave</a:t>
            </a:r>
          </a:p>
          <a:p>
            <a:r>
              <a:rPr lang="bs-Latn-BA" dirty="0"/>
              <a:t>Novinske agencije, koje prenose većinu informativnih sadržaja, ali često nemaju dovoljan broj novinara za pokrivanje svih događaja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5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MEDIJSKI NASTUP U KRIZNIM SITUACIJAMA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Kriza</a:t>
            </a:r>
            <a:r>
              <a:rPr lang="en-US" sz="3600" dirty="0" smtClean="0"/>
              <a:t> je </a:t>
            </a:r>
            <a:r>
              <a:rPr lang="en-US" sz="3600" dirty="0" err="1" smtClean="0"/>
              <a:t>neplanirani</a:t>
            </a:r>
            <a:r>
              <a:rPr lang="en-US" sz="3600" dirty="0" smtClean="0"/>
              <a:t>, </a:t>
            </a:r>
            <a:r>
              <a:rPr lang="en-US" sz="3600" dirty="0" err="1" smtClean="0"/>
              <a:t>neželjeni</a:t>
            </a:r>
            <a:r>
              <a:rPr lang="en-US" sz="3600" dirty="0" smtClean="0"/>
              <a:t> </a:t>
            </a:r>
            <a:r>
              <a:rPr lang="en-US" sz="3600" dirty="0" err="1" smtClean="0"/>
              <a:t>proces</a:t>
            </a:r>
            <a:r>
              <a:rPr lang="en-US" sz="3600" dirty="0" smtClean="0"/>
              <a:t>, </a:t>
            </a:r>
            <a:r>
              <a:rPr lang="en-US" sz="3600" dirty="0" err="1" smtClean="0"/>
              <a:t>koji</a:t>
            </a:r>
            <a:r>
              <a:rPr lang="en-US" sz="3600" dirty="0" smtClean="0"/>
              <a:t> </a:t>
            </a:r>
            <a:r>
              <a:rPr lang="en-US" sz="3600" dirty="0" err="1" smtClean="0"/>
              <a:t>traje</a:t>
            </a:r>
            <a:r>
              <a:rPr lang="en-US" sz="3600" dirty="0" smtClean="0"/>
              <a:t> </a:t>
            </a:r>
            <a:r>
              <a:rPr lang="en-US" sz="3600" dirty="0" err="1" smtClean="0"/>
              <a:t>određeno</a:t>
            </a:r>
            <a:r>
              <a:rPr lang="en-US" sz="3600" dirty="0" smtClean="0"/>
              <a:t> </a:t>
            </a:r>
            <a:r>
              <a:rPr lang="en-US" sz="3600" dirty="0" err="1" smtClean="0"/>
              <a:t>vrijeme</a:t>
            </a:r>
            <a:r>
              <a:rPr lang="en-US" sz="3600" dirty="0" smtClean="0"/>
              <a:t>, a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koji</a:t>
            </a:r>
            <a:r>
              <a:rPr lang="en-US" sz="3600" dirty="0" smtClean="0"/>
              <a:t> je </a:t>
            </a:r>
            <a:r>
              <a:rPr lang="en-US" sz="3600" dirty="0" err="1" smtClean="0"/>
              <a:t>moguće</a:t>
            </a:r>
            <a:r>
              <a:rPr lang="en-US" sz="3600" dirty="0" smtClean="0"/>
              <a:t> </a:t>
            </a:r>
            <a:r>
              <a:rPr lang="en-US" sz="3600" dirty="0" err="1" smtClean="0"/>
              <a:t>samo</a:t>
            </a:r>
            <a:r>
              <a:rPr lang="en-US" sz="3600" dirty="0" smtClean="0"/>
              <a:t> </a:t>
            </a:r>
            <a:r>
              <a:rPr lang="en-US" sz="3600" dirty="0" err="1" smtClean="0"/>
              <a:t>djelomično</a:t>
            </a:r>
            <a:r>
              <a:rPr lang="en-US" sz="3600" dirty="0" smtClean="0"/>
              <a:t> </a:t>
            </a:r>
            <a:r>
              <a:rPr lang="en-US" sz="3600" dirty="0" err="1" smtClean="0"/>
              <a:t>utjecati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čiji</a:t>
            </a:r>
            <a:r>
              <a:rPr lang="en-US" sz="3600" dirty="0" smtClean="0"/>
              <a:t> se </a:t>
            </a:r>
            <a:r>
              <a:rPr lang="en-US" sz="3600" dirty="0" err="1" smtClean="0"/>
              <a:t>ishod</a:t>
            </a:r>
            <a:r>
              <a:rPr lang="en-US" sz="3600" dirty="0" smtClean="0"/>
              <a:t> ne </a:t>
            </a:r>
            <a:r>
              <a:rPr lang="en-US" sz="3600" dirty="0" err="1" smtClean="0"/>
              <a:t>zna</a:t>
            </a:r>
            <a:r>
              <a:rPr lang="en-US" sz="3600" dirty="0" smtClean="0"/>
              <a:t>  ( </a:t>
            </a:r>
            <a:r>
              <a:rPr lang="en-US" sz="3600" dirty="0" err="1" smtClean="0"/>
              <a:t>Ašanin</a:t>
            </a:r>
            <a:r>
              <a:rPr lang="en-US" sz="3600" dirty="0" smtClean="0"/>
              <a:t>, </a:t>
            </a:r>
            <a:r>
              <a:rPr lang="en-US" sz="3600" dirty="0" err="1" smtClean="0"/>
              <a:t>Gole</a:t>
            </a:r>
            <a:r>
              <a:rPr lang="en-US" sz="3600" dirty="0" smtClean="0"/>
              <a:t>, 1998) </a:t>
            </a:r>
          </a:p>
          <a:p>
            <a:r>
              <a:rPr lang="en-US" sz="3600" dirty="0" err="1" smtClean="0"/>
              <a:t>Neprijateljski</a:t>
            </a:r>
            <a:r>
              <a:rPr lang="en-US" sz="3600" dirty="0" smtClean="0"/>
              <a:t> </a:t>
            </a:r>
            <a:r>
              <a:rPr lang="en-US" sz="3600" dirty="0" err="1" smtClean="0"/>
              <a:t>stav</a:t>
            </a:r>
            <a:r>
              <a:rPr lang="en-US" sz="3600" dirty="0" smtClean="0"/>
              <a:t> </a:t>
            </a:r>
            <a:r>
              <a:rPr lang="en-US" sz="3600" dirty="0" err="1" smtClean="0"/>
              <a:t>medija</a:t>
            </a:r>
            <a:r>
              <a:rPr lang="en-US" sz="3600" dirty="0" smtClean="0"/>
              <a:t> </a:t>
            </a:r>
            <a:r>
              <a:rPr lang="en-US" sz="3600" dirty="0" err="1" smtClean="0"/>
              <a:t>prema</a:t>
            </a:r>
            <a:r>
              <a:rPr lang="en-US" sz="3600" dirty="0" smtClean="0"/>
              <a:t> </a:t>
            </a:r>
            <a:r>
              <a:rPr lang="en-US" sz="3600" dirty="0" err="1" smtClean="0"/>
              <a:t>krizi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organizaciji</a:t>
            </a:r>
            <a:r>
              <a:rPr lang="en-US" sz="3600" dirty="0" smtClean="0"/>
              <a:t> </a:t>
            </a:r>
            <a:r>
              <a:rPr lang="en-US" sz="3600" dirty="0" err="1" smtClean="0"/>
              <a:t>koja</a:t>
            </a:r>
            <a:r>
              <a:rPr lang="en-US" sz="3600" dirty="0" smtClean="0"/>
              <a:t> </a:t>
            </a:r>
            <a:r>
              <a:rPr lang="en-US" sz="3600" dirty="0" err="1" smtClean="0"/>
              <a:t>ju</a:t>
            </a:r>
            <a:r>
              <a:rPr lang="en-US" sz="3600" dirty="0" smtClean="0"/>
              <a:t> je </a:t>
            </a:r>
            <a:r>
              <a:rPr lang="en-US" sz="3600" dirty="0" err="1" smtClean="0"/>
              <a:t>izazvala</a:t>
            </a:r>
            <a:r>
              <a:rPr lang="en-US" sz="3600" dirty="0" smtClean="0"/>
              <a:t> </a:t>
            </a:r>
            <a:r>
              <a:rPr lang="en-US" sz="3600" dirty="0" err="1" smtClean="0"/>
              <a:t>ili</a:t>
            </a:r>
            <a:r>
              <a:rPr lang="en-US" sz="3600" dirty="0" smtClean="0"/>
              <a:t> u </a:t>
            </a:r>
            <a:r>
              <a:rPr lang="en-US" sz="3600" dirty="0" err="1" smtClean="0"/>
              <a:t>njoj</a:t>
            </a:r>
            <a:r>
              <a:rPr lang="en-US" sz="3600" dirty="0" smtClean="0"/>
              <a:t> </a:t>
            </a:r>
            <a:r>
              <a:rPr lang="en-US" sz="3600" dirty="0" err="1" smtClean="0"/>
              <a:t>učestvuje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To ne </a:t>
            </a:r>
            <a:r>
              <a:rPr lang="en-US" sz="3600" dirty="0" err="1" smtClean="0"/>
              <a:t>znači</a:t>
            </a:r>
            <a:r>
              <a:rPr lang="en-US" sz="3600" dirty="0" smtClean="0"/>
              <a:t> da </a:t>
            </a:r>
            <a:r>
              <a:rPr lang="en-US" sz="3600" dirty="0" err="1" smtClean="0"/>
              <a:t>će</a:t>
            </a:r>
            <a:r>
              <a:rPr lang="en-US" sz="3600" dirty="0" smtClean="0"/>
              <a:t> </a:t>
            </a:r>
            <a:r>
              <a:rPr lang="en-US" sz="3600" dirty="0" err="1" smtClean="0"/>
              <a:t>medij</a:t>
            </a:r>
            <a:r>
              <a:rPr lang="en-US" sz="3600" dirty="0" smtClean="0"/>
              <a:t> </a:t>
            </a:r>
            <a:r>
              <a:rPr lang="en-US" sz="3600" dirty="0" err="1" smtClean="0"/>
              <a:t>uvijek</a:t>
            </a:r>
            <a:r>
              <a:rPr lang="en-US" sz="3600" dirty="0" smtClean="0"/>
              <a:t> </a:t>
            </a:r>
            <a:r>
              <a:rPr lang="en-US" sz="3600" dirty="0" err="1" smtClean="0"/>
              <a:t>napraviti</a:t>
            </a:r>
            <a:r>
              <a:rPr lang="en-US" sz="3600" dirty="0" smtClean="0"/>
              <a:t> </a:t>
            </a:r>
            <a:r>
              <a:rPr lang="en-US" sz="3600" dirty="0" err="1" smtClean="0"/>
              <a:t>negativnu</a:t>
            </a:r>
            <a:r>
              <a:rPr lang="en-US" sz="3600" dirty="0" smtClean="0"/>
              <a:t> </a:t>
            </a:r>
            <a:r>
              <a:rPr lang="en-US" sz="3600" dirty="0" err="1" smtClean="0"/>
              <a:t>priču</a:t>
            </a:r>
            <a:r>
              <a:rPr lang="en-US" sz="3600" dirty="0" smtClean="0"/>
              <a:t> o </a:t>
            </a:r>
            <a:r>
              <a:rPr lang="en-US" sz="3600" dirty="0" err="1" smtClean="0"/>
              <a:t>organizaciji</a:t>
            </a:r>
            <a:r>
              <a:rPr lang="en-US" sz="3600" dirty="0" smtClean="0"/>
              <a:t> </a:t>
            </a:r>
            <a:r>
              <a:rPr lang="en-US" sz="3600" dirty="0" err="1" smtClean="0"/>
              <a:t>koja</a:t>
            </a:r>
            <a:r>
              <a:rPr lang="en-US" sz="3600" dirty="0" smtClean="0"/>
              <a:t> je u </a:t>
            </a:r>
            <a:r>
              <a:rPr lang="en-US" sz="3600" dirty="0" err="1" smtClean="0"/>
              <a:t>krizi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01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MEDIJSKI NASTUP U KRIZNIM SITUACIJAMA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Komunikacija</a:t>
            </a:r>
            <a:r>
              <a:rPr lang="en-US" sz="3600" dirty="0" smtClean="0"/>
              <a:t> u </a:t>
            </a:r>
            <a:r>
              <a:rPr lang="en-US" sz="3600" dirty="0" err="1" smtClean="0"/>
              <a:t>vrijeme</a:t>
            </a:r>
            <a:r>
              <a:rPr lang="en-US" sz="3600" dirty="0" smtClean="0"/>
              <a:t> </a:t>
            </a:r>
            <a:r>
              <a:rPr lang="en-US" sz="3600" dirty="0" err="1" smtClean="0"/>
              <a:t>krize</a:t>
            </a:r>
            <a:r>
              <a:rPr lang="en-US" sz="3600" dirty="0" smtClean="0"/>
              <a:t> </a:t>
            </a:r>
            <a:r>
              <a:rPr lang="en-US" sz="3600" dirty="0" err="1" smtClean="0"/>
              <a:t>treba</a:t>
            </a:r>
            <a:r>
              <a:rPr lang="en-US" sz="3600" dirty="0" smtClean="0"/>
              <a:t> </a:t>
            </a:r>
            <a:r>
              <a:rPr lang="en-US" sz="3600" dirty="0" err="1" smtClean="0"/>
              <a:t>biti</a:t>
            </a:r>
            <a:r>
              <a:rPr lang="en-US" sz="3600" dirty="0" smtClean="0"/>
              <a:t> </a:t>
            </a:r>
            <a:r>
              <a:rPr lang="en-US" sz="3600" dirty="0" err="1" smtClean="0"/>
              <a:t>dijelom</a:t>
            </a:r>
            <a:r>
              <a:rPr lang="en-US" sz="3600" dirty="0" smtClean="0"/>
              <a:t> </a:t>
            </a:r>
            <a:r>
              <a:rPr lang="en-US" sz="3600" dirty="0" err="1" smtClean="0"/>
              <a:t>njenog</a:t>
            </a:r>
            <a:r>
              <a:rPr lang="en-US" sz="3600" dirty="0" smtClean="0"/>
              <a:t> </a:t>
            </a:r>
            <a:r>
              <a:rPr lang="en-US" sz="3600" dirty="0" err="1" smtClean="0"/>
              <a:t>rješenja</a:t>
            </a:r>
            <a:r>
              <a:rPr lang="en-US" sz="3600" dirty="0" smtClean="0"/>
              <a:t>, a ne </a:t>
            </a:r>
            <a:r>
              <a:rPr lang="en-US" sz="3600" dirty="0" err="1" smtClean="0"/>
              <a:t>produbljenja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Komunikacija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medijima</a:t>
            </a:r>
            <a:r>
              <a:rPr lang="en-US" sz="3600" dirty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javnostima</a:t>
            </a:r>
            <a:r>
              <a:rPr lang="en-US" sz="3600" dirty="0" smtClean="0"/>
              <a:t> </a:t>
            </a:r>
            <a:r>
              <a:rPr lang="en-US" sz="3600" dirty="0" err="1" smtClean="0"/>
              <a:t>značajan</a:t>
            </a:r>
            <a:r>
              <a:rPr lang="en-US" sz="3600" dirty="0" smtClean="0"/>
              <a:t> je </a:t>
            </a:r>
            <a:r>
              <a:rPr lang="en-US" sz="3600" dirty="0" err="1" smtClean="0"/>
              <a:t>mehanizam</a:t>
            </a:r>
            <a:r>
              <a:rPr lang="en-US" sz="3600" dirty="0" smtClean="0"/>
              <a:t> </a:t>
            </a:r>
            <a:r>
              <a:rPr lang="en-US" sz="3600" dirty="0" err="1" smtClean="0"/>
              <a:t>suočavanja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krizom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Prosljeđivanje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rad s </a:t>
            </a:r>
            <a:r>
              <a:rPr lang="en-US" sz="3600" dirty="0" err="1" smtClean="0"/>
              <a:t>medijima</a:t>
            </a:r>
            <a:r>
              <a:rPr lang="en-US" sz="3600" dirty="0" smtClean="0"/>
              <a:t> od </a:t>
            </a:r>
            <a:r>
              <a:rPr lang="en-US" sz="3600" dirty="0" err="1" smtClean="0"/>
              <a:t>većeg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značaja</a:t>
            </a:r>
            <a:r>
              <a:rPr lang="en-US" sz="3600" dirty="0" smtClean="0"/>
              <a:t> u </a:t>
            </a:r>
            <a:r>
              <a:rPr lang="en-US" sz="3600" dirty="0" err="1" smtClean="0"/>
              <a:t>vrijeme</a:t>
            </a:r>
            <a:r>
              <a:rPr lang="en-US" sz="3600" dirty="0" smtClean="0"/>
              <a:t> </a:t>
            </a:r>
            <a:r>
              <a:rPr lang="en-US" sz="3600" dirty="0" err="1" smtClean="0"/>
              <a:t>krize</a:t>
            </a:r>
            <a:r>
              <a:rPr lang="en-US" sz="3600" dirty="0" smtClean="0"/>
              <a:t> </a:t>
            </a:r>
            <a:r>
              <a:rPr lang="en-US" sz="3600" dirty="0" err="1" smtClean="0"/>
              <a:t>negoli</a:t>
            </a:r>
            <a:r>
              <a:rPr lang="en-US" sz="3600" dirty="0" smtClean="0"/>
              <a:t> u “</a:t>
            </a:r>
            <a:r>
              <a:rPr lang="en-US" sz="3600" dirty="0" err="1" smtClean="0"/>
              <a:t>redovnim</a:t>
            </a:r>
            <a:r>
              <a:rPr lang="en-US" sz="3600" dirty="0" smtClean="0"/>
              <a:t>” </a:t>
            </a:r>
            <a:r>
              <a:rPr lang="en-US" sz="3600" dirty="0" err="1" smtClean="0"/>
              <a:t>okolnostima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65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MEDIJSKI NASTUP U KRIZNIM SITUACIJAMA : OČEKIVANJA MEDIJA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Šta</a:t>
            </a:r>
            <a:r>
              <a:rPr lang="en-US" sz="3600" dirty="0" smtClean="0"/>
              <a:t> se </a:t>
            </a:r>
            <a:r>
              <a:rPr lang="en-US" sz="3600" dirty="0" err="1" smtClean="0"/>
              <a:t>dogodilo</a:t>
            </a:r>
            <a:r>
              <a:rPr lang="en-US" sz="3600" dirty="0" smtClean="0"/>
              <a:t>? </a:t>
            </a:r>
          </a:p>
          <a:p>
            <a:r>
              <a:rPr lang="en-US" sz="3600" dirty="0" err="1" smtClean="0"/>
              <a:t>Zašto</a:t>
            </a:r>
            <a:r>
              <a:rPr lang="en-US" sz="3600" dirty="0" smtClean="0"/>
              <a:t> se </a:t>
            </a:r>
            <a:r>
              <a:rPr lang="en-US" sz="3600" dirty="0" err="1" smtClean="0"/>
              <a:t>dogodilo</a:t>
            </a:r>
            <a:r>
              <a:rPr lang="en-US" sz="3600" dirty="0" smtClean="0"/>
              <a:t>? </a:t>
            </a:r>
          </a:p>
          <a:p>
            <a:r>
              <a:rPr lang="en-US" sz="3600" dirty="0" err="1" smtClean="0"/>
              <a:t>Šta</a:t>
            </a:r>
            <a:r>
              <a:rPr lang="en-US" sz="3600" dirty="0" smtClean="0"/>
              <a:t> se </a:t>
            </a:r>
            <a:r>
              <a:rPr lang="en-US" sz="3600" dirty="0" err="1" smtClean="0"/>
              <a:t>poduzima</a:t>
            </a:r>
            <a:r>
              <a:rPr lang="en-US" sz="3600" dirty="0" smtClean="0"/>
              <a:t>? </a:t>
            </a:r>
          </a:p>
          <a:p>
            <a:r>
              <a:rPr lang="en-US" sz="3600" dirty="0" err="1" smtClean="0"/>
              <a:t>Mediji</a:t>
            </a:r>
            <a:r>
              <a:rPr lang="en-US" sz="3600" dirty="0" smtClean="0"/>
              <a:t> </a:t>
            </a:r>
            <a:r>
              <a:rPr lang="en-US" sz="3600" dirty="0" err="1" smtClean="0"/>
              <a:t>zahtijevaju</a:t>
            </a:r>
            <a:r>
              <a:rPr lang="en-US" sz="3600" dirty="0" smtClean="0"/>
              <a:t> </a:t>
            </a:r>
            <a:r>
              <a:rPr lang="en-US" sz="3600" dirty="0" err="1" smtClean="0"/>
              <a:t>trenutačne</a:t>
            </a:r>
            <a:r>
              <a:rPr lang="en-US" sz="3600" dirty="0" smtClean="0"/>
              <a:t> </a:t>
            </a:r>
            <a:r>
              <a:rPr lang="en-US" sz="3600" dirty="0" err="1" smtClean="0"/>
              <a:t>ali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kontinuirane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informacije</a:t>
            </a:r>
            <a:r>
              <a:rPr lang="en-US" sz="3600" dirty="0" smtClean="0"/>
              <a:t>!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79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MEDIJSKI NASTUP U KRIZNIM SITUACIJAMA:ŠTA JE NEDOPUSTIVO?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Nepripremljenost</a:t>
            </a:r>
            <a:r>
              <a:rPr lang="en-US" dirty="0" smtClean="0"/>
              <a:t> : “ To se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moglo</a:t>
            </a:r>
            <a:r>
              <a:rPr lang="en-US" dirty="0" smtClean="0"/>
              <a:t> </a:t>
            </a:r>
            <a:r>
              <a:rPr lang="en-US" dirty="0" err="1" smtClean="0"/>
              <a:t>dogoditi</a:t>
            </a:r>
            <a:r>
              <a:rPr lang="en-US" dirty="0" smtClean="0"/>
              <a:t> ” </a:t>
            </a:r>
          </a:p>
          <a:p>
            <a:r>
              <a:rPr lang="en-US" dirty="0" err="1" smtClean="0"/>
              <a:t>Odsutnost</a:t>
            </a:r>
            <a:r>
              <a:rPr lang="en-US" dirty="0" smtClean="0"/>
              <a:t> : Ne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mjestu</a:t>
            </a:r>
            <a:r>
              <a:rPr lang="en-US" dirty="0" smtClean="0"/>
              <a:t> </a:t>
            </a:r>
            <a:r>
              <a:rPr lang="en-US" dirty="0" err="1" smtClean="0"/>
              <a:t>događaja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Ignoriranje</a:t>
            </a:r>
            <a:r>
              <a:rPr lang="en-US" dirty="0" smtClean="0"/>
              <a:t> : Ne </a:t>
            </a:r>
            <a:r>
              <a:rPr lang="en-US" dirty="0" err="1" smtClean="0"/>
              <a:t>razumjeti</a:t>
            </a:r>
            <a:r>
              <a:rPr lang="en-US" dirty="0" smtClean="0"/>
              <a:t> </a:t>
            </a:r>
            <a:r>
              <a:rPr lang="en-US" dirty="0" err="1" smtClean="0"/>
              <a:t>potrebe</a:t>
            </a:r>
            <a:r>
              <a:rPr lang="en-US" dirty="0" smtClean="0"/>
              <a:t> </a:t>
            </a:r>
            <a:r>
              <a:rPr lang="en-US" dirty="0" err="1" smtClean="0"/>
              <a:t>ciljnih</a:t>
            </a:r>
            <a:r>
              <a:rPr lang="en-US" dirty="0" smtClean="0"/>
              <a:t> </a:t>
            </a:r>
            <a:r>
              <a:rPr lang="en-US" dirty="0" err="1" smtClean="0"/>
              <a:t>skupina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Tišina</a:t>
            </a:r>
            <a:r>
              <a:rPr lang="en-US" dirty="0" smtClean="0"/>
              <a:t> : Ne </a:t>
            </a:r>
            <a:r>
              <a:rPr lang="en-US" dirty="0" err="1" smtClean="0"/>
              <a:t>komunicirati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Udaljenost</a:t>
            </a:r>
            <a:r>
              <a:rPr lang="en-US" dirty="0" smtClean="0"/>
              <a:t> : “ </a:t>
            </a:r>
            <a:r>
              <a:rPr lang="en-US" dirty="0" err="1" smtClean="0"/>
              <a:t>Zabiti</a:t>
            </a:r>
            <a:r>
              <a:rPr lang="en-US" dirty="0" smtClean="0"/>
              <a:t> </a:t>
            </a:r>
            <a:r>
              <a:rPr lang="en-US" dirty="0" err="1" smtClean="0"/>
              <a:t>glavu</a:t>
            </a:r>
            <a:r>
              <a:rPr lang="en-US" dirty="0" smtClean="0"/>
              <a:t> u </a:t>
            </a:r>
            <a:r>
              <a:rPr lang="en-US" dirty="0" err="1" smtClean="0"/>
              <a:t>pijesak</a:t>
            </a:r>
            <a:r>
              <a:rPr lang="en-US" dirty="0" smtClean="0"/>
              <a:t>” </a:t>
            </a:r>
          </a:p>
          <a:p>
            <a:r>
              <a:rPr lang="en-US" dirty="0" err="1" smtClean="0"/>
              <a:t>Izmišljanje</a:t>
            </a:r>
            <a:r>
              <a:rPr lang="en-US" dirty="0" smtClean="0"/>
              <a:t>: </a:t>
            </a:r>
            <a:r>
              <a:rPr lang="en-US" dirty="0" err="1" smtClean="0"/>
              <a:t>Istinite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ključ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Potcjenjivanje</a:t>
            </a:r>
            <a:r>
              <a:rPr lang="en-US" dirty="0" smtClean="0"/>
              <a:t>: Ne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svjestan</a:t>
            </a:r>
            <a:r>
              <a:rPr lang="en-US" dirty="0" smtClean="0"/>
              <a:t> </a:t>
            </a:r>
            <a:r>
              <a:rPr lang="en-US" dirty="0" err="1" smtClean="0"/>
              <a:t>standarda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od vas </a:t>
            </a:r>
            <a:r>
              <a:rPr lang="en-US" dirty="0" err="1" smtClean="0"/>
              <a:t>očekuju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MEDIJSKI NASTUP U KRIZNIM SITUACIJAMA: KONKRETNI SAVJETI ( CLARK, 1999 )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 PRAVITI ŠTETU!</a:t>
            </a:r>
          </a:p>
          <a:p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kakve</a:t>
            </a:r>
            <a:r>
              <a:rPr lang="en-US" dirty="0" smtClean="0"/>
              <a:t> </a:t>
            </a:r>
            <a:r>
              <a:rPr lang="en-US" dirty="0" err="1" smtClean="0"/>
              <a:t>javne</a:t>
            </a:r>
            <a:r>
              <a:rPr lang="en-US" dirty="0" smtClean="0"/>
              <a:t> </a:t>
            </a:r>
            <a:r>
              <a:rPr lang="en-US" dirty="0" err="1" smtClean="0"/>
              <a:t>izjave</a:t>
            </a:r>
            <a:r>
              <a:rPr lang="en-US" dirty="0" smtClean="0"/>
              <a:t>, </a:t>
            </a:r>
            <a:r>
              <a:rPr lang="en-US" dirty="0" err="1" smtClean="0"/>
              <a:t>važno</a:t>
            </a:r>
            <a:r>
              <a:rPr lang="en-US" dirty="0" smtClean="0"/>
              <a:t> je </a:t>
            </a:r>
            <a:r>
              <a:rPr lang="en-US" dirty="0" err="1" smtClean="0"/>
              <a:t>utvrditi</a:t>
            </a:r>
            <a:r>
              <a:rPr lang="en-US" dirty="0" smtClean="0"/>
              <a:t> </a:t>
            </a:r>
            <a:r>
              <a:rPr lang="en-US" dirty="0" err="1" smtClean="0"/>
              <a:t>šta</a:t>
            </a:r>
            <a:r>
              <a:rPr lang="en-US" dirty="0" smtClean="0"/>
              <a:t> </a:t>
            </a:r>
            <a:r>
              <a:rPr lang="en-US" dirty="0" err="1" smtClean="0"/>
              <a:t>saopćiti</a:t>
            </a:r>
            <a:r>
              <a:rPr lang="en-US" dirty="0" smtClean="0"/>
              <a:t> </a:t>
            </a:r>
            <a:r>
              <a:rPr lang="en-US" dirty="0" err="1" smtClean="0"/>
              <a:t>javnosti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Ocijeniti</a:t>
            </a:r>
            <a:r>
              <a:rPr lang="en-US" dirty="0" smtClean="0"/>
              <a:t> </a:t>
            </a:r>
            <a:r>
              <a:rPr lang="en-US" dirty="0" err="1" smtClean="0"/>
              <a:t>okruženje</a:t>
            </a:r>
            <a:r>
              <a:rPr lang="en-US" dirty="0" smtClean="0"/>
              <a:t> u </a:t>
            </a:r>
            <a:r>
              <a:rPr lang="en-US" dirty="0" err="1" smtClean="0"/>
              <a:t>kojem</a:t>
            </a:r>
            <a:r>
              <a:rPr lang="en-US" dirty="0" smtClean="0"/>
              <a:t> </a:t>
            </a:r>
            <a:r>
              <a:rPr lang="en-US" dirty="0" err="1" smtClean="0"/>
              <a:t>saopćavamo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Ocijeniti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 </a:t>
            </a:r>
            <a:r>
              <a:rPr lang="en-US" dirty="0" err="1" smtClean="0"/>
              <a:t>javnosti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događaju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tome </a:t>
            </a:r>
            <a:r>
              <a:rPr lang="en-US" dirty="0" err="1" smtClean="0"/>
              <a:t>prilagoditi</a:t>
            </a:r>
            <a:r>
              <a:rPr lang="en-US" dirty="0" smtClean="0"/>
              <a:t> 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en-US" dirty="0" err="1" smtClean="0"/>
              <a:t>izjavu</a:t>
            </a:r>
            <a:r>
              <a:rPr lang="en-US" dirty="0" smtClean="0"/>
              <a:t> </a:t>
            </a:r>
          </a:p>
          <a:p>
            <a:r>
              <a:rPr lang="en-US" dirty="0" smtClean="0"/>
              <a:t>Ne </a:t>
            </a:r>
            <a:r>
              <a:rPr lang="en-US" dirty="0" err="1" smtClean="0"/>
              <a:t>govoriti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nismo</a:t>
            </a:r>
            <a:r>
              <a:rPr lang="en-US" dirty="0" smtClean="0"/>
              <a:t> </a:t>
            </a:r>
            <a:r>
              <a:rPr lang="en-US" dirty="0" err="1" smtClean="0"/>
              <a:t>spremni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 smtClean="0"/>
              <a:t>krize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I </a:t>
            </a:r>
            <a:r>
              <a:rPr lang="en-US" dirty="0" err="1" smtClean="0"/>
              <a:t>inače</a:t>
            </a:r>
            <a:r>
              <a:rPr lang="en-US" dirty="0" smtClean="0"/>
              <a:t>, </a:t>
            </a:r>
            <a:r>
              <a:rPr lang="en-US" dirty="0" err="1" smtClean="0"/>
              <a:t>nikada</a:t>
            </a:r>
            <a:r>
              <a:rPr lang="en-US" dirty="0" smtClean="0"/>
              <a:t> ne </a:t>
            </a:r>
            <a:r>
              <a:rPr lang="en-US" dirty="0" err="1" smtClean="0"/>
              <a:t>upotrijebiti</a:t>
            </a:r>
            <a:r>
              <a:rPr lang="en-US" dirty="0" smtClean="0"/>
              <a:t> </a:t>
            </a:r>
            <a:r>
              <a:rPr lang="en-US" dirty="0" err="1" smtClean="0"/>
              <a:t>izraz</a:t>
            </a:r>
            <a:r>
              <a:rPr lang="en-US" dirty="0" smtClean="0"/>
              <a:t>: BEZ KOMENTARA!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9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MEDIJSKI NASTUP U KRIZNIM SITUACIJAMA: KONKRETNI SAVJETI ( CLARK, 1999 )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Reagirati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, ne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ljude</a:t>
            </a:r>
            <a:r>
              <a:rPr lang="en-US" dirty="0" smtClean="0"/>
              <a:t>, ne </a:t>
            </a:r>
            <a:r>
              <a:rPr lang="en-US" dirty="0" err="1" smtClean="0"/>
              <a:t>upuštati</a:t>
            </a:r>
            <a:r>
              <a:rPr lang="en-US" dirty="0" smtClean="0"/>
              <a:t> se u </a:t>
            </a:r>
            <a:r>
              <a:rPr lang="en-US" dirty="0" err="1" smtClean="0"/>
              <a:t>rasprave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je </a:t>
            </a:r>
            <a:r>
              <a:rPr lang="en-US" dirty="0" err="1" smtClean="0"/>
              <a:t>kriv</a:t>
            </a:r>
            <a:r>
              <a:rPr lang="en-US" dirty="0" smtClean="0"/>
              <a:t>, u </a:t>
            </a:r>
            <a:r>
              <a:rPr lang="en-US" dirty="0" err="1" smtClean="0"/>
              <a:t>lične</a:t>
            </a:r>
            <a:r>
              <a:rPr lang="en-US" dirty="0" smtClean="0"/>
              <a:t> </a:t>
            </a:r>
            <a:r>
              <a:rPr lang="en-US" dirty="0" err="1" smtClean="0"/>
              <a:t>obračune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Ostati</a:t>
            </a:r>
            <a:r>
              <a:rPr lang="en-US" dirty="0" smtClean="0"/>
              <a:t> </a:t>
            </a:r>
            <a:r>
              <a:rPr lang="en-US" dirty="0" err="1" smtClean="0"/>
              <a:t>mirni</a:t>
            </a:r>
            <a:r>
              <a:rPr lang="en-US" dirty="0" smtClean="0"/>
              <a:t>, </a:t>
            </a:r>
            <a:r>
              <a:rPr lang="en-US" dirty="0" err="1" smtClean="0"/>
              <a:t>uljudni</a:t>
            </a:r>
            <a:r>
              <a:rPr lang="en-US" dirty="0" smtClean="0"/>
              <a:t>, </a:t>
            </a:r>
            <a:r>
              <a:rPr lang="en-US" dirty="0" err="1" smtClean="0"/>
              <a:t>zauzeti</a:t>
            </a:r>
            <a:r>
              <a:rPr lang="en-US" dirty="0" smtClean="0"/>
              <a:t> </a:t>
            </a:r>
            <a:r>
              <a:rPr lang="en-US" dirty="0" err="1" smtClean="0"/>
              <a:t>fizički</a:t>
            </a:r>
            <a:r>
              <a:rPr lang="en-US" dirty="0" smtClean="0"/>
              <a:t> </a:t>
            </a:r>
            <a:r>
              <a:rPr lang="en-US" dirty="0" err="1" smtClean="0"/>
              <a:t>neutralan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 ( </a:t>
            </a:r>
            <a:r>
              <a:rPr lang="en-US" dirty="0" err="1" smtClean="0"/>
              <a:t>neverbalna</a:t>
            </a:r>
            <a:r>
              <a:rPr lang="en-US" dirty="0" smtClean="0"/>
              <a:t> </a:t>
            </a:r>
            <a:r>
              <a:rPr lang="en-US" dirty="0" err="1" smtClean="0"/>
              <a:t>komunikacija</a:t>
            </a:r>
            <a:r>
              <a:rPr lang="en-US" dirty="0" smtClean="0"/>
              <a:t> </a:t>
            </a:r>
            <a:r>
              <a:rPr lang="en-US" dirty="0" err="1" smtClean="0"/>
              <a:t>upravo</a:t>
            </a:r>
            <a:r>
              <a:rPr lang="en-US" dirty="0" smtClean="0"/>
              <a:t> u </a:t>
            </a:r>
            <a:r>
              <a:rPr lang="en-US" dirty="0" err="1" smtClean="0"/>
              <a:t>krizi</a:t>
            </a:r>
            <a:r>
              <a:rPr lang="en-US" dirty="0" smtClean="0"/>
              <a:t> </a:t>
            </a:r>
            <a:r>
              <a:rPr lang="en-US" dirty="0" err="1" smtClean="0"/>
              <a:t>dobija</a:t>
            </a:r>
            <a:r>
              <a:rPr lang="en-US" dirty="0" smtClean="0"/>
              <a:t> </a:t>
            </a:r>
            <a:r>
              <a:rPr lang="en-US" dirty="0" err="1" smtClean="0"/>
              <a:t>najveći</a:t>
            </a:r>
            <a:r>
              <a:rPr lang="en-US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) </a:t>
            </a:r>
          </a:p>
          <a:p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/>
              <a:t>pozitivne</a:t>
            </a:r>
            <a:r>
              <a:rPr lang="en-US" dirty="0" smtClean="0"/>
              <a:t> I </a:t>
            </a:r>
            <a:r>
              <a:rPr lang="en-US" dirty="0" err="1" smtClean="0"/>
              <a:t>neutralne</a:t>
            </a:r>
            <a:r>
              <a:rPr lang="en-US" dirty="0" smtClean="0"/>
              <a:t> </a:t>
            </a:r>
            <a:r>
              <a:rPr lang="en-US" dirty="0" err="1" smtClean="0"/>
              <a:t>izraze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Pokazati</a:t>
            </a:r>
            <a:r>
              <a:rPr lang="en-US" dirty="0" smtClean="0"/>
              <a:t> da </a:t>
            </a:r>
            <a:r>
              <a:rPr lang="en-US" dirty="0" err="1" smtClean="0"/>
              <a:t>vladamo</a:t>
            </a:r>
            <a:r>
              <a:rPr lang="en-US" dirty="0" smtClean="0"/>
              <a:t> </a:t>
            </a:r>
            <a:r>
              <a:rPr lang="en-US" dirty="0" err="1" smtClean="0"/>
              <a:t>situacijom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ćemo</a:t>
            </a:r>
            <a:r>
              <a:rPr lang="en-US" dirty="0" smtClean="0"/>
              <a:t> </a:t>
            </a:r>
            <a:r>
              <a:rPr lang="en-US" dirty="0" err="1" smtClean="0"/>
              <a:t>krizu</a:t>
            </a:r>
            <a:r>
              <a:rPr lang="en-US" dirty="0" smtClean="0"/>
              <a:t> </a:t>
            </a:r>
            <a:r>
              <a:rPr lang="en-US" dirty="0" err="1" smtClean="0"/>
              <a:t>riješiti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19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MEDIJSKI </a:t>
            </a:r>
            <a:r>
              <a:rPr lang="en-US" dirty="0"/>
              <a:t>NASTUP U KRIZNIM SITUACIJAMA: KONKRETNI </a:t>
            </a:r>
            <a:r>
              <a:rPr lang="en-US" dirty="0" smtClean="0"/>
              <a:t>SAVJETI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Smatrajte</a:t>
            </a:r>
            <a:r>
              <a:rPr lang="en-US" dirty="0" smtClean="0"/>
              <a:t> da je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kažete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učinite</a:t>
            </a:r>
            <a:r>
              <a:rPr lang="en-US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službenog</a:t>
            </a:r>
            <a:r>
              <a:rPr lang="en-US" dirty="0" smtClean="0"/>
              <a:t> </a:t>
            </a:r>
            <a:r>
              <a:rPr lang="en-US" dirty="0" err="1" smtClean="0"/>
              <a:t>iskaza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Uvijek</a:t>
            </a:r>
            <a:r>
              <a:rPr lang="en-US" dirty="0" smtClean="0"/>
              <a:t> </a:t>
            </a:r>
            <a:r>
              <a:rPr lang="en-US" dirty="0" err="1" smtClean="0"/>
              <a:t>govorite</a:t>
            </a:r>
            <a:r>
              <a:rPr lang="en-US" dirty="0" smtClean="0"/>
              <a:t> u </a:t>
            </a:r>
            <a:r>
              <a:rPr lang="en-US" dirty="0" err="1" smtClean="0"/>
              <a:t>ime</a:t>
            </a:r>
            <a:r>
              <a:rPr lang="en-US" dirty="0" smtClean="0"/>
              <a:t> </a:t>
            </a:r>
            <a:r>
              <a:rPr lang="en-US" dirty="0" err="1" smtClean="0"/>
              <a:t>organizacije</a:t>
            </a:r>
            <a:r>
              <a:rPr lang="en-US" dirty="0" smtClean="0"/>
              <a:t>, </a:t>
            </a:r>
            <a:r>
              <a:rPr lang="en-US" dirty="0" err="1" smtClean="0"/>
              <a:t>koristite</a:t>
            </a:r>
            <a:r>
              <a:rPr lang="en-US" dirty="0" smtClean="0"/>
              <a:t> </a:t>
            </a:r>
            <a:r>
              <a:rPr lang="en-US" dirty="0" err="1" smtClean="0"/>
              <a:t>zamjenicu</a:t>
            </a:r>
            <a:r>
              <a:rPr lang="en-US" dirty="0" smtClean="0"/>
              <a:t> MI </a:t>
            </a:r>
          </a:p>
          <a:p>
            <a:r>
              <a:rPr lang="en-US" dirty="0" err="1" smtClean="0"/>
              <a:t>Nikad</a:t>
            </a:r>
            <a:r>
              <a:rPr lang="en-US" dirty="0" smtClean="0"/>
              <a:t> ne </a:t>
            </a:r>
            <a:r>
              <a:rPr lang="en-US" dirty="0" err="1" smtClean="0"/>
              <a:t>iskazujte</a:t>
            </a:r>
            <a:r>
              <a:rPr lang="en-US" dirty="0" smtClean="0"/>
              <a:t> </a:t>
            </a:r>
            <a:r>
              <a:rPr lang="en-US" dirty="0" err="1" smtClean="0"/>
              <a:t>vlastito</a:t>
            </a:r>
            <a:r>
              <a:rPr lang="en-US" dirty="0" smtClean="0"/>
              <a:t> </a:t>
            </a:r>
            <a:r>
              <a:rPr lang="en-US" dirty="0" err="1" smtClean="0"/>
              <a:t>neslaganje</a:t>
            </a:r>
            <a:r>
              <a:rPr lang="en-US" dirty="0" smtClean="0"/>
              <a:t> s </a:t>
            </a:r>
            <a:r>
              <a:rPr lang="en-US" dirty="0" err="1" smtClean="0"/>
              <a:t>organizacijom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predstavljate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Obećajte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ono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možete</a:t>
            </a:r>
            <a:r>
              <a:rPr lang="en-US" dirty="0" smtClean="0"/>
              <a:t> </a:t>
            </a:r>
            <a:r>
              <a:rPr lang="en-US" dirty="0" err="1" smtClean="0"/>
              <a:t>ispuniti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4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JOŠ NEKI FAKTORI USPJEŠNOG MEDIJSKOG NASTUPA : TEHNIČKE PRIPREME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Nikad pred medijski nastup ne pijte kafu, alkohol ili gazirana pića, ne konzumirajte cigarete</a:t>
            </a:r>
          </a:p>
          <a:p>
            <a:endParaRPr lang="bs-Latn-BA" dirty="0"/>
          </a:p>
          <a:p>
            <a:r>
              <a:rPr lang="bs-Latn-BA" dirty="0"/>
              <a:t>Ako je riječ o televizijskom nastupu, gledajte u novinara: U </a:t>
            </a:r>
            <a:r>
              <a:rPr lang="bs-Latn-BA" dirty="0" err="1"/>
              <a:t>suprot</a:t>
            </a:r>
            <a:r>
              <a:rPr lang="bs-Latn-BA" dirty="0"/>
              <a:t>- </a:t>
            </a:r>
            <a:r>
              <a:rPr lang="bs-Latn-BA" dirty="0" err="1"/>
              <a:t>nom</a:t>
            </a:r>
            <a:r>
              <a:rPr lang="bs-Latn-BA" dirty="0"/>
              <a:t>, velika je vjerovatnoća da ćete gledati u pogrešnu kameru </a:t>
            </a:r>
          </a:p>
          <a:p>
            <a:endParaRPr lang="bs-Latn-BA" dirty="0"/>
          </a:p>
          <a:p>
            <a:r>
              <a:rPr lang="bs-Latn-BA" dirty="0"/>
              <a:t> Ako stolica na kojoj sjedite ima </a:t>
            </a:r>
            <a:r>
              <a:rPr lang="bs-Latn-BA" dirty="0" err="1"/>
              <a:t>naslonjač</a:t>
            </a:r>
            <a:r>
              <a:rPr lang="bs-Latn-BA" dirty="0"/>
              <a:t>, potrudite se da ga ne koristite jer ćete izgledati „zavaljeno</a:t>
            </a:r>
            <a:r>
              <a:rPr lang="bs-Latn-BA" dirty="0" smtClean="0"/>
              <a:t>”.  </a:t>
            </a:r>
            <a:r>
              <a:rPr lang="bs-Latn-BA" dirty="0"/>
              <a:t>Dok sjedite, </a:t>
            </a:r>
            <a:r>
              <a:rPr lang="bs-Latn-BA" dirty="0" err="1"/>
              <a:t>pokušajte</a:t>
            </a:r>
            <a:r>
              <a:rPr lang="bs-Latn-BA" dirty="0"/>
              <a:t> da ne držite nogu preko </a:t>
            </a:r>
            <a:r>
              <a:rPr lang="bs-Latn-BA" dirty="0" smtClean="0"/>
              <a:t>noge.</a:t>
            </a:r>
            <a:endParaRPr lang="bs-Latn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45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MEDIJSKI NASTUP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MAS-MEDIJI: </a:t>
            </a:r>
          </a:p>
          <a:p>
            <a:r>
              <a:rPr lang="en-US" sz="3600" dirty="0" err="1" smtClean="0"/>
              <a:t>Štampa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Radio</a:t>
            </a:r>
          </a:p>
          <a:p>
            <a:r>
              <a:rPr lang="en-US" sz="3600" dirty="0" err="1" smtClean="0"/>
              <a:t>Televizija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Internet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965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JOŠ NEKI FAKTORI USPJEŠNOG MEDIJSKOG NASTUPA : TEHNIČKE PRIPREME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Pokrete rukama koristite u onoj mjeri u kojoj ih koristite i u svako dnevnom govoru kako biste izgledali prirodno </a:t>
            </a:r>
          </a:p>
          <a:p>
            <a:endParaRPr lang="bs-Latn-BA" dirty="0"/>
          </a:p>
          <a:p>
            <a:r>
              <a:rPr lang="bs-Latn-BA" dirty="0"/>
              <a:t> Nikada prstom ne pokazujte prema sugovorniku, odnosno voditelju, jer takva gesta ima konotaciju prijetnje </a:t>
            </a:r>
          </a:p>
          <a:p>
            <a:endParaRPr lang="bs-Latn-BA" dirty="0"/>
          </a:p>
          <a:p>
            <a:r>
              <a:rPr lang="bs-Latn-BA" dirty="0"/>
              <a:t>Emocije pokazujte ujednačeno i u mjeri: Bez previše i ozbiljnosti i smijeha, a svakako u skladu s temom razgovora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33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JOŠ NEKI FAKTORI USPJEŠNOG MEDIJSKOG NASTUPA : TEHNIČKE PRIPREME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Kod davanja TV izjave, najčešće ćete stajati </a:t>
            </a:r>
          </a:p>
          <a:p>
            <a:endParaRPr lang="bs-Latn-BA" dirty="0"/>
          </a:p>
          <a:p>
            <a:r>
              <a:rPr lang="bs-Latn-BA" dirty="0"/>
              <a:t>Dok govorite, gledajte u novinara </a:t>
            </a:r>
          </a:p>
          <a:p>
            <a:endParaRPr lang="bs-Latn-BA" dirty="0"/>
          </a:p>
          <a:p>
            <a:r>
              <a:rPr lang="bs-Latn-BA" dirty="0"/>
              <a:t>Ukoliko izjavu uzima samo snimatelj, </a:t>
            </a:r>
            <a:r>
              <a:rPr lang="bs-Latn-BA" dirty="0" smtClean="0"/>
              <a:t>gledat </a:t>
            </a:r>
            <a:r>
              <a:rPr lang="bs-Latn-BA" dirty="0"/>
              <a:t>ćete u kameru </a:t>
            </a:r>
          </a:p>
          <a:p>
            <a:endParaRPr lang="bs-Latn-BA" dirty="0"/>
          </a:p>
          <a:p>
            <a:r>
              <a:rPr lang="bs-Latn-BA" dirty="0"/>
              <a:t>Noge su lagano razmaknute</a:t>
            </a:r>
            <a:r>
              <a:rPr lang="bs-Latn-BA" dirty="0" smtClean="0"/>
              <a:t>, desna </a:t>
            </a:r>
            <a:r>
              <a:rPr lang="bs-Latn-BA" dirty="0"/>
              <a:t>noga je dvadesetak centimetara ispred lijeve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JOŠ NEKI FAKTORI USPJEŠNOG MEDIJSKOG NASTUPA : TEHNIČKE PRIPREME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Ruke ne smiju biti na leđima, prekrižene na prsima</a:t>
            </a:r>
            <a:r>
              <a:rPr lang="bs-Latn-BA" dirty="0" smtClean="0"/>
              <a:t>, niti </a:t>
            </a:r>
            <a:r>
              <a:rPr lang="bs-Latn-BA" dirty="0"/>
              <a:t>u džepovima.</a:t>
            </a:r>
          </a:p>
          <a:p>
            <a:r>
              <a:rPr lang="bs-Latn-BA" dirty="0"/>
              <a:t>Pokreti, kad ste u stojećem položaju, neka prate tempo vašeg izlaganja </a:t>
            </a:r>
          </a:p>
          <a:p>
            <a:r>
              <a:rPr lang="bs-Latn-BA" dirty="0"/>
              <a:t>Ruke možete držati u ravni stomaka</a:t>
            </a:r>
            <a:r>
              <a:rPr lang="bs-Latn-BA" dirty="0" smtClean="0"/>
              <a:t>, praveći </a:t>
            </a:r>
            <a:r>
              <a:rPr lang="bs-Latn-BA" dirty="0"/>
              <a:t>„ trokut“ – sa spojenim vrhovima prstiju i odmaknutim dlanovima </a:t>
            </a:r>
          </a:p>
          <a:p>
            <a:r>
              <a:rPr lang="bs-Latn-BA" dirty="0"/>
              <a:t>Dok govorite, nemojte gibati svoje tijelo, ne „ljuljajte se“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7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JOŠ NEKI FAKTORI USPJEŠNOG MEDIJSKOG NASTUPA: ODIJEVANJE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Kad je </a:t>
            </a:r>
            <a:r>
              <a:rPr lang="bs-Latn-BA" dirty="0" err="1"/>
              <a:t>rječ</a:t>
            </a:r>
            <a:r>
              <a:rPr lang="bs-Latn-BA" dirty="0"/>
              <a:t> o ženama, jake boje su dobar izbor. </a:t>
            </a:r>
          </a:p>
          <a:p>
            <a:r>
              <a:rPr lang="bs-Latn-BA" dirty="0"/>
              <a:t>Haljine i popularni kostimi najbolji su izbor. No bez gustih „šara“ i dezena. </a:t>
            </a:r>
          </a:p>
          <a:p>
            <a:r>
              <a:rPr lang="bs-Latn-BA" dirty="0"/>
              <a:t>Što manje nakita, to bolje. </a:t>
            </a:r>
          </a:p>
          <a:p>
            <a:r>
              <a:rPr lang="bs-Latn-BA" dirty="0"/>
              <a:t>Cipele su važan detalj, ali ne one s otvorom na prstima. </a:t>
            </a:r>
          </a:p>
          <a:p>
            <a:r>
              <a:rPr lang="bs-Latn-BA" dirty="0"/>
              <a:t>Kosa neka ne prekriva lice i neka ne bude vaša „igračka“ pred kamerama.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JOŠ NEKI FAKTORI USPJEŠNOG MEDIJSKOG NASTUPA: ODIJEVANJE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Za </a:t>
            </a:r>
            <a:r>
              <a:rPr lang="bs-Latn-BA" dirty="0" err="1"/>
              <a:t>muškarce</a:t>
            </a:r>
            <a:r>
              <a:rPr lang="bs-Latn-BA" dirty="0"/>
              <a:t> je dobitna kombinacija odijelo, ali bez prsluka. </a:t>
            </a:r>
          </a:p>
          <a:p>
            <a:r>
              <a:rPr lang="bs-Latn-BA" dirty="0"/>
              <a:t>Jarke boje i uzorci nisu dobro došli, ali ni crno odijelo više nije </a:t>
            </a:r>
            <a:r>
              <a:rPr lang="bs-Latn-BA" i="1" dirty="0"/>
              <a:t>in</a:t>
            </a:r>
            <a:r>
              <a:rPr lang="bs-Latn-BA" dirty="0"/>
              <a:t>. Danas se preporučuju smeđa, </a:t>
            </a:r>
            <a:r>
              <a:rPr lang="bs-Latn-BA" dirty="0" smtClean="0"/>
              <a:t>tamnoplava, plava  </a:t>
            </a:r>
            <a:r>
              <a:rPr lang="bs-Latn-BA" dirty="0"/>
              <a:t>ili siva odijela. </a:t>
            </a:r>
          </a:p>
          <a:p>
            <a:r>
              <a:rPr lang="bs-Latn-BA" dirty="0"/>
              <a:t>Ako se i odlučite za nastup u hlačama i košulji, zaboravite na kratke rukave! </a:t>
            </a:r>
          </a:p>
          <a:p>
            <a:r>
              <a:rPr lang="bs-Latn-BA" dirty="0"/>
              <a:t>Jarka boja kravate, pravilan čvor i dužina do kopče na </a:t>
            </a:r>
            <a:r>
              <a:rPr lang="bs-Latn-BA" dirty="0" err="1"/>
              <a:t>kaišu</a:t>
            </a:r>
            <a:r>
              <a:rPr lang="bs-Latn-BA" dirty="0"/>
              <a:t> </a:t>
            </a:r>
            <a:r>
              <a:rPr lang="bs-Latn-BA" dirty="0" err="1"/>
              <a:t>podra</a:t>
            </a:r>
            <a:r>
              <a:rPr lang="bs-Latn-BA" dirty="0"/>
              <a:t>- </a:t>
            </a:r>
            <a:r>
              <a:rPr lang="bs-Latn-BA" dirty="0" err="1"/>
              <a:t>zumijevaju</a:t>
            </a:r>
            <a:r>
              <a:rPr lang="bs-Latn-BA" dirty="0"/>
              <a:t> 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6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JOŠ NEKI FAKTORI USPJEŠNOG MEDIJSKOG NASTUPA: ODIJEVANJE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Osjećajte se udobno u svojoj odjeći, što znači da osim boja i dizajna i njena veličina treba biti adekvatna: ni pretijesna ni preširoka</a:t>
            </a:r>
          </a:p>
          <a:p>
            <a:r>
              <a:rPr lang="bs-Latn-BA" dirty="0"/>
              <a:t>Sako prikriva i jedan od ključnih problema tokom medijskog nastupa, a to je znojenje. </a:t>
            </a:r>
          </a:p>
          <a:p>
            <a:r>
              <a:rPr lang="bs-Latn-BA" dirty="0" smtClean="0"/>
              <a:t>Košulja, </a:t>
            </a:r>
            <a:r>
              <a:rPr lang="bs-Latn-BA" dirty="0"/>
              <a:t>bez sakoa, tragove znoja može učiniti veoma vidljivim, što će vas i dekoncentrirati kad postanete svjesni toga, odvući pažnju onih koji vas gledaju s vaših ključnih poruka, te po stati glavna tema komentara nakon emitiranog programskog sadržaja.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1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JOŠ NEKI FAKTORI USPJEŠNOG MEDIJSKOG NASTUPA:TREMA I KAKO JE SAVLADATI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„Kažu da je strah od govora jači od straha od smrti. Ispada da bismo radije bili mrtvi u lijesu nego držali nekrolog</a:t>
            </a:r>
            <a:r>
              <a:rPr lang="bs-Latn-BA" dirty="0" smtClean="0"/>
              <a:t>.“ (</a:t>
            </a:r>
            <a:r>
              <a:rPr lang="bs-Latn-BA" dirty="0" err="1"/>
              <a:t>Jerry</a:t>
            </a:r>
            <a:r>
              <a:rPr lang="bs-Latn-BA" dirty="0"/>
              <a:t> </a:t>
            </a:r>
            <a:r>
              <a:rPr lang="bs-Latn-BA" dirty="0" err="1"/>
              <a:t>Seinfeld</a:t>
            </a:r>
            <a:r>
              <a:rPr lang="bs-Latn-BA" dirty="0"/>
              <a:t>)</a:t>
            </a:r>
          </a:p>
          <a:p>
            <a:r>
              <a:rPr lang="bs-Latn-BA" dirty="0"/>
              <a:t>Trema postoji i protiv nje nema magičnog lijeka!</a:t>
            </a:r>
          </a:p>
          <a:p>
            <a:r>
              <a:rPr lang="bs-Latn-BA" dirty="0"/>
              <a:t>Prije medijskog nastupa ne konzumirajte alkohol, kafu i cigarete.</a:t>
            </a:r>
          </a:p>
          <a:p>
            <a:r>
              <a:rPr lang="bs-Latn-BA" dirty="0"/>
              <a:t>Prije medijskog nastupa zamislite šta je ono najgore što vam se može desiti. </a:t>
            </a:r>
            <a:r>
              <a:rPr lang="bs-Latn-BA" dirty="0" err="1"/>
              <a:t>Pokušajte</a:t>
            </a:r>
            <a:r>
              <a:rPr lang="bs-Latn-BA" dirty="0"/>
              <a:t> napraviti plan za svoju reakciju ako dođe do najgoreg.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0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JOŠ NEKI FAKTORI USPJEŠNOG MEDIJSKOG NASTUPA:TREMA I KAKO JE SAVLADATI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Priprema je ključni preduvjet da tremu svedete na razumnu mjeru. </a:t>
            </a:r>
          </a:p>
          <a:p>
            <a:r>
              <a:rPr lang="bs-Latn-BA" dirty="0" err="1"/>
              <a:t>Pokušajte</a:t>
            </a:r>
            <a:r>
              <a:rPr lang="bs-Latn-BA" dirty="0"/>
              <a:t> „zaboraviti“ koliko vas publike u tom trenutku prati i govorite kao da se </a:t>
            </a:r>
            <a:r>
              <a:rPr lang="bs-Latn-BA" dirty="0" err="1"/>
              <a:t>obraćate</a:t>
            </a:r>
            <a:r>
              <a:rPr lang="bs-Latn-BA" dirty="0"/>
              <a:t> samo jednoj osobi. I vježbajte javne nastupe! Sami, pred ogledalom. Pa onda pred ukućanima i prijateljima. </a:t>
            </a:r>
          </a:p>
          <a:p>
            <a:r>
              <a:rPr lang="bs-Latn-BA" dirty="0"/>
              <a:t>Ako ste u </a:t>
            </a:r>
            <a:r>
              <a:rPr lang="bs-Latn-BA" dirty="0" err="1"/>
              <a:t>mogućnosti</a:t>
            </a:r>
            <a:r>
              <a:rPr lang="bs-Latn-BA" dirty="0"/>
              <a:t>, pogledajte svoje ranije medijske nastupe.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JOŠ NEKI FAKTORI USPJEŠNOG MEDIJSKOG NASTUPA:TREMA I KAKO JE SAVLADATI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Ako su drugi učesnici emisije imali medijske nastupe ranije, </a:t>
            </a:r>
            <a:r>
              <a:rPr lang="bs-Latn-BA" dirty="0" err="1"/>
              <a:t>pogle</a:t>
            </a:r>
            <a:r>
              <a:rPr lang="bs-Latn-BA" dirty="0"/>
              <a:t>- dajte ih ako ste u prilici. To će vam pomoći da „protivnika“ bolje upoznate, otkrijete mu „</a:t>
            </a:r>
            <a:r>
              <a:rPr lang="bs-Latn-BA" dirty="0" smtClean="0"/>
              <a:t>slabe</a:t>
            </a:r>
            <a:r>
              <a:rPr lang="bs-Latn-BA" dirty="0"/>
              <a:t>“ tačke, što vas, naravno, neće spriječiti da poštujete kulturu dijaloga. </a:t>
            </a:r>
          </a:p>
          <a:p>
            <a:r>
              <a:rPr lang="bs-Latn-BA" dirty="0"/>
              <a:t>Vremenom, kako se bude </a:t>
            </a:r>
            <a:r>
              <a:rPr lang="bs-Latn-BA" dirty="0" err="1"/>
              <a:t>povećavao</a:t>
            </a:r>
            <a:r>
              <a:rPr lang="bs-Latn-BA" dirty="0"/>
              <a:t> broj medijskih nastupa, trema će kod većine postajati manja. Najveći broj ljudi uspije je savladati i svesti na mjeru koja se može nazvati takozvanom pozitivnom tremom.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5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Medijski</a:t>
            </a:r>
            <a:r>
              <a:rPr lang="en-US" dirty="0" smtClean="0"/>
              <a:t> </a:t>
            </a:r>
            <a:r>
              <a:rPr lang="en-US" dirty="0" err="1" smtClean="0"/>
              <a:t>nastup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library.fes.de/pdf-files/bueros/sarajevo/10936.pdf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863" y="2430463"/>
            <a:ext cx="2912058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1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MEDIJSKI NASTUP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Zašto</a:t>
            </a:r>
            <a:r>
              <a:rPr lang="en-US" sz="3600" dirty="0" smtClean="0"/>
              <a:t> </a:t>
            </a:r>
            <a:r>
              <a:rPr lang="en-US" sz="3600" dirty="0" err="1" smtClean="0"/>
              <a:t>nastupati</a:t>
            </a:r>
            <a:r>
              <a:rPr lang="en-US" sz="3600" dirty="0" smtClean="0"/>
              <a:t> u </a:t>
            </a:r>
            <a:r>
              <a:rPr lang="en-US" sz="3600" dirty="0" err="1" smtClean="0"/>
              <a:t>medijima</a:t>
            </a:r>
            <a:r>
              <a:rPr lang="en-US" sz="3600" dirty="0" smtClean="0"/>
              <a:t>? </a:t>
            </a:r>
          </a:p>
          <a:p>
            <a:endParaRPr lang="en-US" sz="3600" dirty="0"/>
          </a:p>
          <a:p>
            <a:r>
              <a:rPr lang="en-US" sz="3600" dirty="0" smtClean="0"/>
              <a:t>“ </a:t>
            </a:r>
            <a:r>
              <a:rPr lang="en-US" sz="3600" dirty="0" err="1" smtClean="0"/>
              <a:t>Što</a:t>
            </a:r>
            <a:r>
              <a:rPr lang="en-US" sz="3600" dirty="0" smtClean="0"/>
              <a:t> </a:t>
            </a:r>
            <a:r>
              <a:rPr lang="en-US" sz="3600" dirty="0" err="1" smtClean="0"/>
              <a:t>mediji</a:t>
            </a:r>
            <a:r>
              <a:rPr lang="en-US" sz="3600" dirty="0" smtClean="0"/>
              <a:t> </a:t>
            </a:r>
            <a:r>
              <a:rPr lang="en-US" sz="3600" dirty="0" err="1" smtClean="0"/>
              <a:t>nisu</a:t>
            </a:r>
            <a:r>
              <a:rPr lang="en-US" sz="3600" dirty="0" smtClean="0"/>
              <a:t> </a:t>
            </a:r>
            <a:r>
              <a:rPr lang="en-US" sz="3600" dirty="0" err="1" smtClean="0"/>
              <a:t>objavili</a:t>
            </a:r>
            <a:r>
              <a:rPr lang="en-US" sz="3600" dirty="0" smtClean="0"/>
              <a:t>, </a:t>
            </a:r>
            <a:r>
              <a:rPr lang="en-US" sz="3600" dirty="0" err="1" smtClean="0"/>
              <a:t>nije</a:t>
            </a:r>
            <a:r>
              <a:rPr lang="en-US" sz="3600" dirty="0" smtClean="0"/>
              <a:t> se 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desilo</a:t>
            </a:r>
            <a:r>
              <a:rPr lang="en-US" sz="3600" dirty="0" smtClean="0"/>
              <a:t>” </a:t>
            </a:r>
          </a:p>
          <a:p>
            <a:r>
              <a:rPr lang="en-US" sz="3600" dirty="0" err="1" smtClean="0"/>
              <a:t>Mediji</a:t>
            </a:r>
            <a:r>
              <a:rPr lang="en-US" sz="3600" dirty="0" smtClean="0"/>
              <a:t> </a:t>
            </a:r>
            <a:r>
              <a:rPr lang="en-US" sz="3600" dirty="0" err="1" smtClean="0"/>
              <a:t>trebaju</a:t>
            </a:r>
            <a:r>
              <a:rPr lang="en-US" sz="3600" dirty="0" smtClean="0"/>
              <a:t> vas </a:t>
            </a:r>
            <a:r>
              <a:rPr lang="en-US" sz="3600" dirty="0" err="1" smtClean="0"/>
              <a:t>i</a:t>
            </a:r>
            <a:r>
              <a:rPr lang="en-US" sz="3600" dirty="0" smtClean="0"/>
              <a:t> vi </a:t>
            </a:r>
            <a:r>
              <a:rPr lang="en-US" sz="3600" dirty="0" err="1" smtClean="0"/>
              <a:t>trebate</a:t>
            </a:r>
            <a:r>
              <a:rPr lang="en-US" sz="3600" dirty="0" smtClean="0"/>
              <a:t> </a:t>
            </a:r>
            <a:r>
              <a:rPr lang="en-US" sz="3600" dirty="0" err="1" smtClean="0"/>
              <a:t>medije</a:t>
            </a:r>
            <a:r>
              <a:rPr lang="en-US" sz="3600" dirty="0" smtClean="0"/>
              <a:t>! </a:t>
            </a:r>
          </a:p>
          <a:p>
            <a:r>
              <a:rPr lang="en-US" sz="3600" dirty="0" smtClean="0"/>
              <a:t>O </a:t>
            </a:r>
            <a:r>
              <a:rPr lang="en-US" sz="3600" dirty="0" err="1" smtClean="0"/>
              <a:t>predmetu</a:t>
            </a:r>
            <a:r>
              <a:rPr lang="en-US" sz="3600" dirty="0" smtClean="0"/>
              <a:t> </a:t>
            </a:r>
            <a:r>
              <a:rPr lang="en-US" sz="3600" dirty="0" err="1" smtClean="0"/>
              <a:t>razgovora</a:t>
            </a:r>
            <a:r>
              <a:rPr lang="en-US" sz="3600" dirty="0" smtClean="0"/>
              <a:t> </a:t>
            </a:r>
            <a:r>
              <a:rPr lang="en-US" sz="3600" dirty="0" err="1" smtClean="0"/>
              <a:t>znate</a:t>
            </a:r>
            <a:r>
              <a:rPr lang="en-US" sz="3600" dirty="0" smtClean="0"/>
              <a:t> </a:t>
            </a:r>
            <a:r>
              <a:rPr lang="en-US" sz="3600" dirty="0" err="1" smtClean="0"/>
              <a:t>najviše</a:t>
            </a:r>
            <a:r>
              <a:rPr lang="en-US" sz="3600" dirty="0" smtClean="0"/>
              <a:t>!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9860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MEDIJSKI NASTUP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5 W + 1 H </a:t>
            </a:r>
          </a:p>
          <a:p>
            <a:r>
              <a:rPr lang="en-US" sz="3600" dirty="0" smtClean="0"/>
              <a:t>WHO, WHAT, WHEN, WHERE, WHY, HOW </a:t>
            </a:r>
          </a:p>
          <a:p>
            <a:endParaRPr lang="en-US" sz="3600" dirty="0"/>
          </a:p>
          <a:p>
            <a:r>
              <a:rPr lang="en-US" sz="3600" dirty="0" smtClean="0"/>
              <a:t>ZAŠTO I KAKO?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824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MEDIJSKI NASTUP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Razlog</a:t>
            </a:r>
            <a:r>
              <a:rPr lang="en-US" dirty="0" smtClean="0"/>
              <a:t> </a:t>
            </a:r>
            <a:r>
              <a:rPr lang="en-US" dirty="0" err="1" smtClean="0"/>
              <a:t>medijskog</a:t>
            </a:r>
            <a:r>
              <a:rPr lang="en-US" dirty="0" smtClean="0"/>
              <a:t> </a:t>
            </a:r>
            <a:r>
              <a:rPr lang="en-US" dirty="0" err="1" smtClean="0"/>
              <a:t>nastupa</a:t>
            </a:r>
            <a:endParaRPr lang="en-US" dirty="0" smtClean="0"/>
          </a:p>
          <a:p>
            <a:r>
              <a:rPr lang="en-US" dirty="0" smtClean="0"/>
              <a:t>Koji </a:t>
            </a:r>
            <a:r>
              <a:rPr lang="en-US" dirty="0" err="1" smtClean="0"/>
              <a:t>medij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novinar</a:t>
            </a:r>
            <a:r>
              <a:rPr lang="en-US" dirty="0" smtClean="0"/>
              <a:t> </a:t>
            </a:r>
            <a:r>
              <a:rPr lang="en-US" dirty="0" err="1" smtClean="0"/>
              <a:t>traži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 smtClean="0"/>
              <a:t>medijskog</a:t>
            </a:r>
            <a:r>
              <a:rPr lang="en-US" dirty="0" smtClean="0"/>
              <a:t> </a:t>
            </a:r>
            <a:r>
              <a:rPr lang="en-US" dirty="0" err="1" smtClean="0"/>
              <a:t>nastupa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Rubrika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objavljeni</a:t>
            </a:r>
            <a:r>
              <a:rPr lang="en-US" dirty="0" smtClean="0"/>
              <a:t> </a:t>
            </a:r>
            <a:r>
              <a:rPr lang="en-US" dirty="0" err="1" smtClean="0"/>
              <a:t>prilog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vaša</a:t>
            </a:r>
            <a:r>
              <a:rPr lang="en-US" dirty="0" smtClean="0"/>
              <a:t> </a:t>
            </a:r>
            <a:r>
              <a:rPr lang="en-US" dirty="0" err="1" smtClean="0"/>
              <a:t>izjava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emisija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ćete</a:t>
            </a:r>
            <a:r>
              <a:rPr lang="en-US" dirty="0" smtClean="0"/>
              <a:t> </a:t>
            </a:r>
            <a:r>
              <a:rPr lang="en-US" dirty="0" err="1" smtClean="0"/>
              <a:t>učestvovati</a:t>
            </a:r>
            <a:endParaRPr lang="en-US" dirty="0" smtClean="0"/>
          </a:p>
          <a:p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vam</a:t>
            </a:r>
            <a:r>
              <a:rPr lang="en-US" dirty="0" smtClean="0"/>
              <a:t> 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raspolaganju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MEDIJSKI NASTUP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se </a:t>
            </a:r>
            <a:r>
              <a:rPr lang="en-US" dirty="0" err="1" smtClean="0"/>
              <a:t>emisija</a:t>
            </a:r>
            <a:r>
              <a:rPr lang="en-US" dirty="0" smtClean="0"/>
              <a:t> </a:t>
            </a:r>
            <a:r>
              <a:rPr lang="en-US" dirty="0" err="1" smtClean="0"/>
              <a:t>snimati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emitirati</a:t>
            </a:r>
            <a:r>
              <a:rPr lang="en-US" dirty="0" smtClean="0"/>
              <a:t> </a:t>
            </a:r>
            <a:r>
              <a:rPr lang="en-US" dirty="0" err="1" smtClean="0"/>
              <a:t>uživo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gdje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Saznajte</a:t>
            </a:r>
            <a:r>
              <a:rPr lang="en-US" dirty="0" smtClean="0"/>
              <a:t> da li </a:t>
            </a:r>
            <a:r>
              <a:rPr lang="en-US" dirty="0" err="1" smtClean="0"/>
              <a:t>će</a:t>
            </a:r>
            <a:r>
              <a:rPr lang="en-US" dirty="0" smtClean="0"/>
              <a:t>, </a:t>
            </a:r>
            <a:r>
              <a:rPr lang="en-US" dirty="0" err="1" smtClean="0"/>
              <a:t>osim</a:t>
            </a:r>
            <a:r>
              <a:rPr lang="en-US" dirty="0" smtClean="0"/>
              <a:t> vas,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 smtClean="0"/>
              <a:t>učestvovati</a:t>
            </a:r>
            <a:r>
              <a:rPr lang="en-US" dirty="0" smtClean="0"/>
              <a:t> u </a:t>
            </a:r>
            <a:r>
              <a:rPr lang="en-US" dirty="0" err="1" smtClean="0"/>
              <a:t>određenom</a:t>
            </a:r>
            <a:r>
              <a:rPr lang="en-US" dirty="0" smtClean="0"/>
              <a:t> </a:t>
            </a:r>
            <a:r>
              <a:rPr lang="en-US" dirty="0" err="1" smtClean="0"/>
              <a:t>programu</a:t>
            </a:r>
            <a:endParaRPr lang="en-US" dirty="0" smtClean="0"/>
          </a:p>
          <a:p>
            <a:r>
              <a:rPr lang="en-US" dirty="0" err="1" smtClean="0"/>
              <a:t>Morate</a:t>
            </a:r>
            <a:r>
              <a:rPr lang="en-US" dirty="0" smtClean="0"/>
              <a:t> </a:t>
            </a:r>
            <a:r>
              <a:rPr lang="en-US" dirty="0" err="1" smtClean="0"/>
              <a:t>znati</a:t>
            </a:r>
            <a:r>
              <a:rPr lang="en-US" dirty="0" smtClean="0"/>
              <a:t> </a:t>
            </a:r>
            <a:r>
              <a:rPr lang="en-US" dirty="0" err="1" smtClean="0"/>
              <a:t>kome</a:t>
            </a:r>
            <a:r>
              <a:rPr lang="en-US" dirty="0" smtClean="0"/>
              <a:t> se </a:t>
            </a:r>
            <a:r>
              <a:rPr lang="en-US" dirty="0" err="1" smtClean="0"/>
              <a:t>obraćate</a:t>
            </a:r>
            <a:r>
              <a:rPr lang="en-US" dirty="0" smtClean="0"/>
              <a:t>, </a:t>
            </a:r>
            <a:r>
              <a:rPr lang="en-US" dirty="0" err="1" smtClean="0"/>
              <a:t>ko</a:t>
            </a:r>
            <a:r>
              <a:rPr lang="en-US" dirty="0" smtClean="0"/>
              <a:t> je </a:t>
            </a:r>
            <a:r>
              <a:rPr lang="en-US" dirty="0" err="1" smtClean="0"/>
              <a:t>vaša</a:t>
            </a:r>
            <a:r>
              <a:rPr lang="en-US" dirty="0" smtClean="0"/>
              <a:t> </a:t>
            </a:r>
            <a:r>
              <a:rPr lang="en-US" dirty="0" err="1" smtClean="0"/>
              <a:t>potencijalna</a:t>
            </a:r>
            <a:r>
              <a:rPr lang="en-US" dirty="0" smtClean="0"/>
              <a:t> </a:t>
            </a:r>
            <a:r>
              <a:rPr lang="en-US" dirty="0" err="1" smtClean="0"/>
              <a:t>publika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Pripremite</a:t>
            </a:r>
            <a:r>
              <a:rPr lang="en-US" dirty="0" smtClean="0"/>
              <a:t> </a:t>
            </a:r>
            <a:r>
              <a:rPr lang="en-US" dirty="0" err="1" smtClean="0"/>
              <a:t>poruke</a:t>
            </a:r>
            <a:r>
              <a:rPr lang="en-US" dirty="0" smtClean="0"/>
              <a:t> </a:t>
            </a:r>
            <a:r>
              <a:rPr lang="en-US" dirty="0" err="1" smtClean="0"/>
              <a:t>vašeg</a:t>
            </a:r>
            <a:r>
              <a:rPr lang="en-US" dirty="0" smtClean="0"/>
              <a:t> </a:t>
            </a:r>
            <a:r>
              <a:rPr lang="en-US" dirty="0" err="1" smtClean="0"/>
              <a:t>nastupa</a:t>
            </a:r>
            <a:r>
              <a:rPr lang="en-US" dirty="0" smtClean="0"/>
              <a:t>: one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kratke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jasne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Pokušajte</a:t>
            </a:r>
            <a:r>
              <a:rPr lang="en-US" dirty="0" smtClean="0"/>
              <a:t> </a:t>
            </a:r>
            <a:r>
              <a:rPr lang="en-US" dirty="0" err="1" smtClean="0"/>
              <a:t>predvidjeti</a:t>
            </a:r>
            <a:r>
              <a:rPr lang="en-US" dirty="0" smtClean="0"/>
              <a:t> </a:t>
            </a:r>
            <a:r>
              <a:rPr lang="en-US" dirty="0" err="1" smtClean="0"/>
              <a:t>neugodna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81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MEDIJSKI NASTUP: ŠTA NOVINAR OČEKUJE OD SUGOVORNIKA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 smtClean="0"/>
              <a:t>Brz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direktan</a:t>
            </a:r>
            <a:r>
              <a:rPr lang="en-US" sz="3600" dirty="0" smtClean="0"/>
              <a:t> </a:t>
            </a:r>
            <a:r>
              <a:rPr lang="en-US" sz="3600" dirty="0" err="1" smtClean="0"/>
              <a:t>odgovor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ponudu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učestvovanje</a:t>
            </a:r>
            <a:r>
              <a:rPr lang="en-US" sz="3600" dirty="0" smtClean="0"/>
              <a:t> u </a:t>
            </a:r>
            <a:r>
              <a:rPr lang="en-US" sz="3600" dirty="0" err="1" smtClean="0"/>
              <a:t>medijskom</a:t>
            </a:r>
            <a:r>
              <a:rPr lang="en-US" sz="3600" dirty="0" smtClean="0"/>
              <a:t> </a:t>
            </a:r>
            <a:r>
              <a:rPr lang="en-US" sz="3600" dirty="0" err="1" smtClean="0"/>
              <a:t>nastupu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Pružanje</a:t>
            </a:r>
            <a:r>
              <a:rPr lang="en-US" sz="3600" dirty="0" smtClean="0"/>
              <a:t> </a:t>
            </a:r>
            <a:r>
              <a:rPr lang="en-US" sz="3600" dirty="0" err="1" smtClean="0"/>
              <a:t>iscrpnih-ali</a:t>
            </a:r>
            <a:r>
              <a:rPr lang="en-US" sz="3600" dirty="0" smtClean="0"/>
              <a:t> ne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preopširnih</a:t>
            </a:r>
            <a:r>
              <a:rPr lang="en-US" sz="3600" dirty="0" smtClean="0"/>
              <a:t>-, </a:t>
            </a:r>
            <a:r>
              <a:rPr lang="en-US" sz="3600" dirty="0" err="1" smtClean="0"/>
              <a:t>tačnih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po</a:t>
            </a:r>
            <a:r>
              <a:rPr lang="en-US" sz="3600" dirty="0" smtClean="0"/>
              <a:t> </a:t>
            </a:r>
            <a:r>
              <a:rPr lang="en-US" sz="3600" dirty="0" err="1" smtClean="0"/>
              <a:t>mogućnosti</a:t>
            </a:r>
            <a:r>
              <a:rPr lang="en-US" sz="3600" dirty="0" smtClean="0"/>
              <a:t> </a:t>
            </a:r>
            <a:r>
              <a:rPr lang="en-US" sz="3600" dirty="0" err="1" smtClean="0"/>
              <a:t>ekskluzivnih</a:t>
            </a:r>
            <a:r>
              <a:rPr lang="en-US" sz="3600" dirty="0" smtClean="0"/>
              <a:t> </a:t>
            </a:r>
            <a:r>
              <a:rPr lang="en-US" sz="3600" dirty="0" err="1" smtClean="0"/>
              <a:t>odgovora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postavljena</a:t>
            </a:r>
            <a:r>
              <a:rPr lang="en-US" sz="3600" dirty="0" smtClean="0"/>
              <a:t> </a:t>
            </a:r>
            <a:r>
              <a:rPr lang="en-US" sz="3600" dirty="0" err="1" smtClean="0"/>
              <a:t>pitanja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Slanje</a:t>
            </a:r>
            <a:r>
              <a:rPr lang="en-US" sz="3600" dirty="0" smtClean="0"/>
              <a:t> </a:t>
            </a:r>
            <a:r>
              <a:rPr lang="en-US" sz="3600" dirty="0" err="1" smtClean="0"/>
              <a:t>dodatnih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informacija</a:t>
            </a:r>
            <a:r>
              <a:rPr lang="en-US" sz="3600" dirty="0" smtClean="0"/>
              <a:t>, </a:t>
            </a:r>
            <a:r>
              <a:rPr lang="en-US" sz="3600" dirty="0" err="1" smtClean="0"/>
              <a:t>podataka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pojašnjenja</a:t>
            </a:r>
            <a:r>
              <a:rPr lang="en-US" sz="3600" dirty="0" smtClean="0"/>
              <a:t>, </a:t>
            </a:r>
            <a:r>
              <a:rPr lang="en-US" sz="3600" dirty="0" err="1" smtClean="0"/>
              <a:t>ako</a:t>
            </a:r>
            <a:r>
              <a:rPr lang="en-US" sz="3600" dirty="0" smtClean="0"/>
              <a:t> je </a:t>
            </a:r>
            <a:r>
              <a:rPr lang="en-US" sz="3600" dirty="0" err="1" smtClean="0"/>
              <a:t>tako</a:t>
            </a:r>
            <a:r>
              <a:rPr lang="en-US" sz="3600" dirty="0" smtClean="0"/>
              <a:t> </a:t>
            </a:r>
            <a:r>
              <a:rPr lang="en-US" sz="3600" dirty="0" err="1" smtClean="0"/>
              <a:t>dogovoreno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Poštivanje</a:t>
            </a:r>
            <a:r>
              <a:rPr lang="en-US" sz="3600" dirty="0" smtClean="0"/>
              <a:t> </a:t>
            </a:r>
            <a:r>
              <a:rPr lang="en-US" sz="3600" dirty="0" err="1" smtClean="0"/>
              <a:t>dogovorenih</a:t>
            </a:r>
            <a:r>
              <a:rPr lang="en-US" sz="3600" dirty="0" smtClean="0"/>
              <a:t> </a:t>
            </a:r>
            <a:r>
              <a:rPr lang="en-US" sz="3600" dirty="0" err="1" smtClean="0"/>
              <a:t>vremenskih</a:t>
            </a:r>
            <a:r>
              <a:rPr lang="en-US" sz="3600" dirty="0" smtClean="0"/>
              <a:t> </a:t>
            </a:r>
            <a:r>
              <a:rPr lang="en-US" sz="3600" dirty="0" err="1" smtClean="0"/>
              <a:t>rokova</a:t>
            </a:r>
            <a:r>
              <a:rPr lang="en-US" sz="3600" dirty="0" smtClean="0"/>
              <a:t>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83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MEDIJSKI NASTUP : ŠTA SUGOVORNIK OČEKUJE OD NOVINARA?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Dovoljan</a:t>
            </a:r>
            <a:r>
              <a:rPr lang="en-US" sz="3600" dirty="0" smtClean="0"/>
              <a:t> </a:t>
            </a:r>
            <a:r>
              <a:rPr lang="en-US" sz="3600" dirty="0" err="1" smtClean="0"/>
              <a:t>broj</a:t>
            </a:r>
            <a:r>
              <a:rPr lang="en-US" sz="3600" dirty="0" smtClean="0"/>
              <a:t> </a:t>
            </a:r>
            <a:r>
              <a:rPr lang="en-US" sz="3600" dirty="0" err="1" smtClean="0"/>
              <a:t>ulaznih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informacija</a:t>
            </a:r>
            <a:r>
              <a:rPr lang="en-US" sz="3600" dirty="0" smtClean="0"/>
              <a:t> o </a:t>
            </a:r>
            <a:r>
              <a:rPr lang="en-US" sz="3600" dirty="0" err="1" smtClean="0"/>
              <a:t>temi</a:t>
            </a:r>
            <a:r>
              <a:rPr lang="en-US" sz="3600" dirty="0" smtClean="0"/>
              <a:t> o </a:t>
            </a:r>
            <a:r>
              <a:rPr lang="en-US" sz="3600" dirty="0" err="1" smtClean="0"/>
              <a:t>kojoj</a:t>
            </a:r>
            <a:r>
              <a:rPr lang="en-US" sz="3600" dirty="0" smtClean="0"/>
              <a:t> </a:t>
            </a:r>
            <a:r>
              <a:rPr lang="en-US" sz="3600" dirty="0" err="1" smtClean="0"/>
              <a:t>će</a:t>
            </a:r>
            <a:r>
              <a:rPr lang="en-US" sz="3600" dirty="0" smtClean="0"/>
              <a:t> </a:t>
            </a:r>
            <a:r>
              <a:rPr lang="en-US" sz="3600" dirty="0" err="1" smtClean="0"/>
              <a:t>razgovarati</a:t>
            </a:r>
            <a:endParaRPr lang="en-US" sz="3600" dirty="0" smtClean="0"/>
          </a:p>
          <a:p>
            <a:r>
              <a:rPr lang="en-US" sz="3600" dirty="0" err="1" smtClean="0"/>
              <a:t>Adekvatno</a:t>
            </a:r>
            <a:r>
              <a:rPr lang="en-US" sz="3600" dirty="0" smtClean="0"/>
              <a:t> </a:t>
            </a:r>
            <a:r>
              <a:rPr lang="en-US" sz="3600" dirty="0" err="1" smtClean="0"/>
              <a:t>prenošenje</a:t>
            </a:r>
            <a:r>
              <a:rPr lang="en-US" sz="3600" dirty="0" smtClean="0"/>
              <a:t> </a:t>
            </a:r>
            <a:r>
              <a:rPr lang="en-US" sz="3600" dirty="0" err="1" smtClean="0"/>
              <a:t>rečenog</a:t>
            </a:r>
            <a:r>
              <a:rPr lang="en-US" sz="3600" dirty="0" smtClean="0"/>
              <a:t>, </a:t>
            </a:r>
            <a:r>
              <a:rPr lang="en-US" sz="3600" dirty="0" err="1" smtClean="0"/>
              <a:t>odnosno</a:t>
            </a:r>
            <a:r>
              <a:rPr lang="en-US" sz="3600" dirty="0" smtClean="0"/>
              <a:t> </a:t>
            </a:r>
            <a:r>
              <a:rPr lang="en-US" sz="3600" dirty="0" err="1" smtClean="0"/>
              <a:t>mogućnost</a:t>
            </a:r>
            <a:r>
              <a:rPr lang="en-US" sz="3600" dirty="0" smtClean="0"/>
              <a:t> da se </a:t>
            </a:r>
            <a:r>
              <a:rPr lang="en-US" sz="3600" dirty="0" err="1" smtClean="0"/>
              <a:t>poruka</a:t>
            </a:r>
            <a:r>
              <a:rPr lang="en-US" sz="3600" dirty="0" smtClean="0"/>
              <a:t> </a:t>
            </a:r>
            <a:r>
              <a:rPr lang="en-US" sz="3600" dirty="0" err="1" smtClean="0"/>
              <a:t>prenese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ispravan</a:t>
            </a:r>
            <a:r>
              <a:rPr lang="en-US" sz="3600" dirty="0" smtClean="0"/>
              <a:t> </a:t>
            </a:r>
            <a:r>
              <a:rPr lang="en-US" sz="3600" dirty="0" err="1" smtClean="0"/>
              <a:t>način</a:t>
            </a:r>
            <a:r>
              <a:rPr lang="en-US" sz="3600" dirty="0" smtClean="0"/>
              <a:t>: bez </a:t>
            </a:r>
            <a:r>
              <a:rPr lang="en-US" sz="3600" dirty="0" err="1" smtClean="0"/>
              <a:t>zloupotrebe</a:t>
            </a:r>
            <a:r>
              <a:rPr lang="en-US" sz="3600" dirty="0" smtClean="0"/>
              <a:t> </a:t>
            </a:r>
            <a:r>
              <a:rPr lang="en-US" sz="3600" dirty="0" err="1" smtClean="0"/>
              <a:t>ili</a:t>
            </a:r>
            <a:r>
              <a:rPr lang="en-US" sz="3600" dirty="0" smtClean="0"/>
              <a:t> </a:t>
            </a:r>
            <a:r>
              <a:rPr lang="en-US" sz="3600" dirty="0" err="1" smtClean="0"/>
              <a:t>vađenja</a:t>
            </a:r>
            <a:r>
              <a:rPr lang="en-US" sz="3600" dirty="0" smtClean="0"/>
              <a:t> </a:t>
            </a:r>
            <a:r>
              <a:rPr lang="en-US" sz="3600" dirty="0" err="1" smtClean="0"/>
              <a:t>izrečenog</a:t>
            </a:r>
            <a:r>
              <a:rPr lang="en-US" sz="3600" dirty="0" smtClean="0"/>
              <a:t> </a:t>
            </a:r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konteksta</a:t>
            </a:r>
            <a:r>
              <a:rPr lang="en-US" sz="3600" dirty="0" smtClean="0"/>
              <a:t> bez </a:t>
            </a:r>
            <a:r>
              <a:rPr lang="en-US" sz="3600" dirty="0" err="1" smtClean="0"/>
              <a:t>obzira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to da li se </a:t>
            </a:r>
            <a:r>
              <a:rPr lang="en-US" sz="3600" dirty="0" err="1" smtClean="0"/>
              <a:t>intervju</a:t>
            </a:r>
            <a:r>
              <a:rPr lang="en-US" sz="3600" dirty="0" smtClean="0"/>
              <a:t> </a:t>
            </a:r>
            <a:r>
              <a:rPr lang="en-US" sz="3600" dirty="0" err="1" smtClean="0"/>
              <a:t>radi</a:t>
            </a:r>
            <a:r>
              <a:rPr lang="en-US" sz="3600" dirty="0" smtClean="0"/>
              <a:t> </a:t>
            </a:r>
            <a:r>
              <a:rPr lang="en-US" sz="3600" dirty="0" err="1" smtClean="0"/>
              <a:t>unaprijed</a:t>
            </a:r>
            <a:r>
              <a:rPr lang="en-US" sz="3600" dirty="0" smtClean="0"/>
              <a:t>, </a:t>
            </a:r>
            <a:r>
              <a:rPr lang="en-US" sz="3600" dirty="0" err="1" smtClean="0"/>
              <a:t>za</a:t>
            </a:r>
            <a:r>
              <a:rPr lang="en-US" sz="3600" dirty="0" smtClean="0"/>
              <a:t> radio, </a:t>
            </a:r>
            <a:r>
              <a:rPr lang="en-US" sz="3600" dirty="0" err="1" smtClean="0"/>
              <a:t>televiziju</a:t>
            </a:r>
            <a:r>
              <a:rPr lang="en-US" sz="3600" dirty="0" smtClean="0"/>
              <a:t>, </a:t>
            </a:r>
            <a:r>
              <a:rPr lang="en-US" sz="3600" dirty="0" err="1" smtClean="0"/>
              <a:t>štampu</a:t>
            </a:r>
            <a:r>
              <a:rPr lang="en-US" sz="3600" dirty="0" smtClean="0"/>
              <a:t> </a:t>
            </a:r>
            <a:r>
              <a:rPr lang="en-US" sz="3600" dirty="0" err="1" smtClean="0"/>
              <a:t>ili</a:t>
            </a:r>
            <a:r>
              <a:rPr lang="en-US" sz="3600" dirty="0" smtClean="0"/>
              <a:t> je </a:t>
            </a:r>
            <a:r>
              <a:rPr lang="en-US" sz="3600" dirty="0" err="1" smtClean="0"/>
              <a:t>riječ</a:t>
            </a:r>
            <a:r>
              <a:rPr lang="en-US" sz="3600" dirty="0" smtClean="0"/>
              <a:t> o </a:t>
            </a:r>
            <a:r>
              <a:rPr lang="en-US" sz="3600" dirty="0" err="1" smtClean="0"/>
              <a:t>programu</a:t>
            </a:r>
            <a:r>
              <a:rPr lang="en-US" sz="3600" dirty="0" smtClean="0"/>
              <a:t> </a:t>
            </a:r>
            <a:r>
              <a:rPr lang="en-US" sz="3600" dirty="0" err="1" smtClean="0"/>
              <a:t>uživo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780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2270</Words>
  <Application>Microsoft Macintosh PowerPoint</Application>
  <PresentationFormat>Widescreen</PresentationFormat>
  <Paragraphs>222</Paragraphs>
  <Slides>39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Office Theme</vt:lpstr>
      <vt:lpstr>MEDIJSKI NASTUP  elementi kriznog komuniciranja  </vt:lpstr>
      <vt:lpstr>MEDIJSKI NASTUP</vt:lpstr>
      <vt:lpstr>MEDIJSKI NASTUP</vt:lpstr>
      <vt:lpstr>MEDIJSKI NASTUP</vt:lpstr>
      <vt:lpstr>MEDIJSKI NASTUP</vt:lpstr>
      <vt:lpstr>MEDIJSKI NASTUP</vt:lpstr>
      <vt:lpstr>MEDIJSKI NASTUP </vt:lpstr>
      <vt:lpstr>MEDIJSKI NASTUP: ŠTA NOVINAR OČEKUJE OD SUGOVORNIKA </vt:lpstr>
      <vt:lpstr>MEDIJSKI NASTUP : ŠTA SUGOVORNIK OČEKUJE OD NOVINARA? </vt:lpstr>
      <vt:lpstr>MEDIJSKI NASTUP : ŠTA SUGOVORNIK OČEKUJE OD NOVINARA? </vt:lpstr>
      <vt:lpstr>MEDIJSKI NASTUP:NOVINARSKA PERSPEKTIVA</vt:lpstr>
      <vt:lpstr>MEDIJSKI NASTUP:NOVINARSKA PERSPEKTIVA </vt:lpstr>
      <vt:lpstr>MEDIJSKI NASTUP U PRINTANIM MEDIJIMA:  IZJAVA ILI INTERVJU ZA NOVINE </vt:lpstr>
      <vt:lpstr>MEDIJSKI NASTUP U ELEKTRONSKIM MEDIJIMA: TV ILI RADIJSKA IZJAVA </vt:lpstr>
      <vt:lpstr>MEDIJSKI NASTUP U ELEKTRONSKIM MEDIJIMA: TV ILI RADIJSKA IZJAVA </vt:lpstr>
      <vt:lpstr>MEDIJSKI NASTUP U ELEKTRONSKIM MEDIJIMA: TV ILI RADIJSKA IZJAVA </vt:lpstr>
      <vt:lpstr>MEDIJSKI NASTUP U ELEKTRONSKIM MEDIJIMA: TV ILI RADIJSKA IZJAVA </vt:lpstr>
      <vt:lpstr>MEDIJSKI NASTUP U ELEKTRONSKIM MEDIJIMA: TV ILI RADIJSKA IZJAVA </vt:lpstr>
      <vt:lpstr>MEDIJSKI NASTUP U NOVOMEDIJSKOM PROSTORU </vt:lpstr>
      <vt:lpstr>SVI NA OKUPU: KONFERENCIJA ZA MEDIJE :POVODI ZA ORGANIZIRANJE</vt:lpstr>
      <vt:lpstr>SVI NA OKUPU: KONFERENCIJA ZA MEDIJE :KARAKTERISTIKE I POTREBE MEDIJA </vt:lpstr>
      <vt:lpstr>MEDIJSKI NASTUP U KRIZNIM SITUACIJAMA </vt:lpstr>
      <vt:lpstr>MEDIJSKI NASTUP U KRIZNIM SITUACIJAMA </vt:lpstr>
      <vt:lpstr>MEDIJSKI NASTUP U KRIZNIM SITUACIJAMA : OČEKIVANJA MEDIJA </vt:lpstr>
      <vt:lpstr>MEDIJSKI NASTUP U KRIZNIM SITUACIJAMA:ŠTA JE NEDOPUSTIVO? </vt:lpstr>
      <vt:lpstr>MEDIJSKI NASTUP U KRIZNIM SITUACIJAMA: KONKRETNI SAVJETI ( CLARK, 1999 ) </vt:lpstr>
      <vt:lpstr>MEDIJSKI NASTUP U KRIZNIM SITUACIJAMA: KONKRETNI SAVJETI ( CLARK, 1999 ) </vt:lpstr>
      <vt:lpstr>MEDIJSKI NASTUP U KRIZNIM SITUACIJAMA: KONKRETNI SAVJETI </vt:lpstr>
      <vt:lpstr>JOŠ NEKI FAKTORI USPJEŠNOG MEDIJSKOG NASTUPA : TEHNIČKE PRIPREME </vt:lpstr>
      <vt:lpstr>JOŠ NEKI FAKTORI USPJEŠNOG MEDIJSKOG NASTUPA : TEHNIČKE PRIPREME </vt:lpstr>
      <vt:lpstr>JOŠ NEKI FAKTORI USPJEŠNOG MEDIJSKOG NASTUPA : TEHNIČKE PRIPREME </vt:lpstr>
      <vt:lpstr>JOŠ NEKI FAKTORI USPJEŠNOG MEDIJSKOG NASTUPA : TEHNIČKE PRIPREME </vt:lpstr>
      <vt:lpstr>JOŠ NEKI FAKTORI USPJEŠNOG MEDIJSKOG NASTUPA: ODIJEVANJE </vt:lpstr>
      <vt:lpstr>JOŠ NEKI FAKTORI USPJEŠNOG MEDIJSKOG NASTUPA: ODIJEVANJE </vt:lpstr>
      <vt:lpstr>JOŠ NEKI FAKTORI USPJEŠNOG MEDIJSKOG NASTUPA: ODIJEVANJE </vt:lpstr>
      <vt:lpstr>JOŠ NEKI FAKTORI USPJEŠNOG MEDIJSKOG NASTUPA:TREMA I KAKO JE SAVLADATI </vt:lpstr>
      <vt:lpstr>JOŠ NEKI FAKTORI USPJEŠNOG MEDIJSKOG NASTUPA:TREMA I KAKO JE SAVLADATI </vt:lpstr>
      <vt:lpstr>JOŠ NEKI FAKTORI USPJEŠNOG MEDIJSKOG NASTUPA:TREMA I KAKO JE SAVLADATI </vt:lpstr>
      <vt:lpstr>Medijski nastup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MEDIJSKI NASTUP </dc:title>
  <dc:creator>Microsoft Office User</dc:creator>
  <cp:lastModifiedBy>Microsoft Office User</cp:lastModifiedBy>
  <cp:revision>23</cp:revision>
  <dcterms:created xsi:type="dcterms:W3CDTF">2016-10-03T18:18:30Z</dcterms:created>
  <dcterms:modified xsi:type="dcterms:W3CDTF">2019-09-09T19:11:10Z</dcterms:modified>
</cp:coreProperties>
</file>