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59" d="100"/>
          <a:sy n="59" d="100"/>
        </p:scale>
        <p:origin x="75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5/27/2019</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5/27/2019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5/27/2019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5/27/2019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5/27/2019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5/27/2019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5/27/2019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5/27/2019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5/27/2019</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9980" y="310243"/>
            <a:ext cx="9966960" cy="3498213"/>
          </a:xfrm>
        </p:spPr>
        <p:txBody>
          <a:bodyPr>
            <a:normAutofit fontScale="90000"/>
          </a:bodyPr>
          <a:lstStyle/>
          <a:p>
            <a:r>
              <a:rPr lang="sr-Cyrl-BA" dirty="0" smtClean="0"/>
              <a:t/>
            </a:r>
            <a:br>
              <a:rPr lang="sr-Cyrl-BA" dirty="0" smtClean="0"/>
            </a:br>
            <a:r>
              <a:rPr lang="sr-Cyrl-BA" dirty="0"/>
              <a:t/>
            </a:r>
            <a:br>
              <a:rPr lang="sr-Cyrl-BA" dirty="0"/>
            </a:br>
            <a:r>
              <a:rPr lang="bs-Latn-BA" dirty="0" smtClean="0"/>
              <a:t>STATUSNE PROMJENE</a:t>
            </a:r>
            <a:r>
              <a:rPr lang="sr-Cyrl-BA" dirty="0" smtClean="0"/>
              <a:t/>
            </a:r>
            <a:br>
              <a:rPr lang="sr-Cyrl-BA" dirty="0" smtClean="0"/>
            </a:br>
            <a:r>
              <a:rPr lang="bs-Latn-BA" dirty="0" smtClean="0"/>
              <a:t> </a:t>
            </a:r>
            <a:r>
              <a:rPr lang="bs-Latn-BA" dirty="0"/>
              <a:t>PRIVREDNIH </a:t>
            </a:r>
            <a:r>
              <a:rPr lang="bs-Latn-BA" dirty="0" smtClean="0"/>
              <a:t>DRUŠTAV</a:t>
            </a:r>
            <a:r>
              <a:rPr lang="sr-Cyrl-BA" dirty="0" smtClean="0"/>
              <a:t>А</a:t>
            </a:r>
            <a:r>
              <a:rPr lang="en-US" dirty="0"/>
              <a:t/>
            </a:r>
            <a:br>
              <a:rPr lang="en-US" dirty="0"/>
            </a:br>
            <a:r>
              <a:rPr lang="bs-Latn-BA" dirty="0"/>
              <a:t> </a:t>
            </a:r>
            <a:r>
              <a:rPr lang="en-US" dirty="0"/>
              <a:t/>
            </a:r>
            <a:br>
              <a:rPr lang="en-US" dirty="0"/>
            </a:b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5358757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2000" dirty="0"/>
              <a:t>STATUSNE PROMJENE</a:t>
            </a:r>
            <a:r>
              <a:rPr lang="sr-Cyrl-BA" sz="2000" dirty="0"/>
              <a:t> </a:t>
            </a:r>
            <a:r>
              <a:rPr lang="bs-Latn-BA" sz="2000" dirty="0"/>
              <a:t>PRIVREDNIH DRUŠTAV</a:t>
            </a:r>
            <a:r>
              <a:rPr lang="sr-Cyrl-BA" sz="2000" dirty="0"/>
              <a:t>А</a:t>
            </a:r>
            <a:endParaRPr lang="en-US" sz="2000" dirty="0"/>
          </a:p>
        </p:txBody>
      </p:sp>
      <p:sp>
        <p:nvSpPr>
          <p:cNvPr id="3" name="Content Placeholder 2"/>
          <p:cNvSpPr>
            <a:spLocks noGrp="1"/>
          </p:cNvSpPr>
          <p:nvPr>
            <p:ph idx="1"/>
          </p:nvPr>
        </p:nvSpPr>
        <p:spPr/>
        <p:txBody>
          <a:bodyPr>
            <a:normAutofit fontScale="92500"/>
          </a:bodyPr>
          <a:lstStyle/>
          <a:p>
            <a:pPr lvl="2"/>
            <a:r>
              <a:rPr lang="bs-Latn-BA" sz="2400" i="1" dirty="0"/>
              <a:t>Spajanje uz </a:t>
            </a:r>
            <a:r>
              <a:rPr lang="bs-Latn-BA" sz="2400" i="1" dirty="0" smtClean="0"/>
              <a:t>osnivanje</a:t>
            </a:r>
            <a:endParaRPr lang="en-US" sz="2400" dirty="0"/>
          </a:p>
          <a:p>
            <a:pPr marL="45720" indent="0">
              <a:buNone/>
            </a:pPr>
            <a:r>
              <a:rPr lang="bs-Latn-BA" sz="2400" dirty="0"/>
              <a:t>Kada je u pitanju spajanje uz osnivanje novog društva, </a:t>
            </a:r>
            <a:r>
              <a:rPr lang="bs-Latn-BA" sz="2400" dirty="0" err="1"/>
              <a:t>takođe</a:t>
            </a:r>
            <a:r>
              <a:rPr lang="bs-Latn-BA" sz="2400" dirty="0"/>
              <a:t> su bitna dva momenta</a:t>
            </a:r>
            <a:r>
              <a:rPr lang="bs-Latn-BA" sz="2400" dirty="0" smtClean="0"/>
              <a:t>:</a:t>
            </a:r>
            <a:endParaRPr lang="en-US" sz="2400" dirty="0"/>
          </a:p>
          <a:p>
            <a:pPr lvl="0"/>
            <a:r>
              <a:rPr lang="bs-Latn-BA" sz="2400" dirty="0"/>
              <a:t>društvo </a:t>
            </a:r>
            <a:r>
              <a:rPr lang="bs-Latn-BA" sz="2400" dirty="0" err="1"/>
              <a:t>sticalac</a:t>
            </a:r>
            <a:r>
              <a:rPr lang="bs-Latn-BA" sz="2400" dirty="0"/>
              <a:t> je univerzalni sukcesor društava koja su spojena jer </a:t>
            </a:r>
            <a:r>
              <a:rPr lang="bs-Latn-BA" sz="2400" dirty="0" err="1"/>
              <a:t>nasleđuje</a:t>
            </a:r>
            <a:r>
              <a:rPr lang="bs-Latn-BA" sz="2400" dirty="0"/>
              <a:t> sva prava i obaveze tih društava</a:t>
            </a:r>
            <a:endParaRPr lang="en-US" sz="2400" dirty="0"/>
          </a:p>
          <a:p>
            <a:pPr lvl="0"/>
            <a:r>
              <a:rPr lang="bs-Latn-BA" sz="2400" dirty="0"/>
              <a:t>društva koja se spajaju prestaju da postoje, bez sprovođenja postupka likvidacije, jer su povjerioci zaštićeni nastankom novog društva koji </a:t>
            </a:r>
            <a:r>
              <a:rPr lang="bs-Latn-BA" sz="2400" dirty="0" err="1"/>
              <a:t>nasleđuje</a:t>
            </a:r>
            <a:r>
              <a:rPr lang="bs-Latn-BA" sz="2400" dirty="0"/>
              <a:t> prava i obaveze od društava koji su mu prenijeli sva prava i obaveze</a:t>
            </a:r>
            <a:r>
              <a:rPr lang="bs-Latn-BA" sz="2400" dirty="0" smtClean="0"/>
              <a:t>.</a:t>
            </a:r>
            <a:endParaRPr lang="en-US" sz="2400" dirty="0"/>
          </a:p>
          <a:p>
            <a:r>
              <a:rPr lang="bs-Latn-BA" sz="2400" dirty="0"/>
              <a:t>Društvo, odnosno društva koja prestaju nakon statusne promjene brišu se iz sudskog registra u skladu sa propisima o registraciji.</a:t>
            </a:r>
            <a:endParaRPr lang="en-US" sz="2400" dirty="0"/>
          </a:p>
          <a:p>
            <a:endParaRPr lang="en-US" sz="2400" dirty="0"/>
          </a:p>
          <a:p>
            <a:endParaRPr lang="en-US" dirty="0"/>
          </a:p>
        </p:txBody>
      </p:sp>
    </p:spTree>
    <p:extLst>
      <p:ext uri="{BB962C8B-B14F-4D97-AF65-F5344CB8AC3E}">
        <p14:creationId xmlns:p14="http://schemas.microsoft.com/office/powerpoint/2010/main" val="669633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2000" dirty="0"/>
              <a:t>STATUSNE PROMJENE</a:t>
            </a:r>
            <a:r>
              <a:rPr lang="sr-Cyrl-BA" sz="2000" dirty="0"/>
              <a:t> </a:t>
            </a:r>
            <a:r>
              <a:rPr lang="bs-Latn-BA" sz="2000" dirty="0"/>
              <a:t>PRIVREDNIH DRUŠTAV</a:t>
            </a:r>
            <a:r>
              <a:rPr lang="sr-Cyrl-BA" sz="2000" dirty="0"/>
              <a:t>А</a:t>
            </a:r>
            <a:endParaRPr lang="en-US" sz="2000" dirty="0"/>
          </a:p>
        </p:txBody>
      </p:sp>
      <p:sp>
        <p:nvSpPr>
          <p:cNvPr id="3" name="Content Placeholder 2"/>
          <p:cNvSpPr>
            <a:spLocks noGrp="1"/>
          </p:cNvSpPr>
          <p:nvPr>
            <p:ph idx="1"/>
          </p:nvPr>
        </p:nvSpPr>
        <p:spPr/>
        <p:txBody>
          <a:bodyPr>
            <a:normAutofit fontScale="25000" lnSpcReduction="20000"/>
          </a:bodyPr>
          <a:lstStyle/>
          <a:p>
            <a:pPr marL="548640" lvl="2" indent="0">
              <a:buNone/>
            </a:pPr>
            <a:r>
              <a:rPr lang="bs-Latn-BA" sz="8000" i="1" dirty="0" smtClean="0"/>
              <a:t>Podjela</a:t>
            </a:r>
            <a:endParaRPr lang="en-US" sz="2400" dirty="0"/>
          </a:p>
          <a:p>
            <a:pPr marL="45720" indent="0">
              <a:buNone/>
            </a:pPr>
            <a:r>
              <a:rPr lang="bs-Latn-BA" sz="8000" dirty="0"/>
              <a:t>Podjela je statusna promjena koja se sprovodi kao: </a:t>
            </a:r>
            <a:endParaRPr lang="en-US" sz="8000" dirty="0"/>
          </a:p>
          <a:p>
            <a:pPr lvl="0"/>
            <a:r>
              <a:rPr lang="bs-Latn-BA" sz="8000" dirty="0"/>
              <a:t>podjela uz osnivanje, </a:t>
            </a:r>
            <a:endParaRPr lang="en-US" sz="8000" dirty="0"/>
          </a:p>
          <a:p>
            <a:pPr lvl="0"/>
            <a:r>
              <a:rPr lang="bs-Latn-BA" sz="8000" dirty="0"/>
              <a:t>podjela uz pripajanje,  </a:t>
            </a:r>
            <a:endParaRPr lang="en-US" sz="8000" dirty="0"/>
          </a:p>
          <a:p>
            <a:pPr lvl="0"/>
            <a:r>
              <a:rPr lang="bs-Latn-BA" sz="8000" dirty="0"/>
              <a:t>podjela uz pripajanje i podjela uz osnivanje (mješovita podjela</a:t>
            </a:r>
            <a:r>
              <a:rPr lang="bs-Latn-BA" sz="8000" dirty="0" smtClean="0"/>
              <a:t>).</a:t>
            </a:r>
            <a:endParaRPr lang="en-US" sz="8000" dirty="0"/>
          </a:p>
          <a:p>
            <a:r>
              <a:rPr lang="bs-Latn-BA" sz="8000" dirty="0"/>
              <a:t>Podjela je singularna pravna sukcesija i društvo </a:t>
            </a:r>
            <a:r>
              <a:rPr lang="bs-Latn-BA" sz="8000" dirty="0" err="1"/>
              <a:t>sticaoci</a:t>
            </a:r>
            <a:r>
              <a:rPr lang="bs-Latn-BA" sz="8000" dirty="0"/>
              <a:t> dobijaju tačno određeni dio imovine i obaveza od društva koja se dijele, a sve u skladu sa planom podjele. Po pravilu svako društvo bi trebalo da ima svoj plan podjele koji treba da nadležni organ usvoji, a taj plan podjele je zapravo zamjena za ugovor o statusnoj promjeni. Plan podjele bi trebao da ima sve elemente koje treba da sadrži jedan ugovor o statusnoj promjeni, o čemu će biti riječi kasnije.</a:t>
            </a:r>
            <a:endParaRPr lang="en-US" sz="8000" dirty="0"/>
          </a:p>
          <a:p>
            <a:endParaRPr lang="en-US" sz="8000" dirty="0"/>
          </a:p>
          <a:p>
            <a:pPr marL="45720" indent="0">
              <a:buNone/>
            </a:pPr>
            <a:r>
              <a:rPr lang="bs-Latn-BA" sz="8000" dirty="0"/>
              <a:t> </a:t>
            </a:r>
            <a:endParaRPr lang="en-US" sz="8000" dirty="0"/>
          </a:p>
          <a:p>
            <a:endParaRPr lang="en-US" dirty="0"/>
          </a:p>
        </p:txBody>
      </p:sp>
    </p:spTree>
    <p:extLst>
      <p:ext uri="{BB962C8B-B14F-4D97-AF65-F5344CB8AC3E}">
        <p14:creationId xmlns:p14="http://schemas.microsoft.com/office/powerpoint/2010/main" val="840129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01040"/>
            <a:ext cx="9875520" cy="1356360"/>
          </a:xfrm>
        </p:spPr>
        <p:txBody>
          <a:bodyPr>
            <a:normAutofit/>
          </a:bodyPr>
          <a:lstStyle/>
          <a:p>
            <a:r>
              <a:rPr lang="bs-Latn-BA" sz="2000" dirty="0"/>
              <a:t>STATUSNE PROMJENE</a:t>
            </a:r>
            <a:r>
              <a:rPr lang="sr-Cyrl-BA" sz="2000" dirty="0"/>
              <a:t> </a:t>
            </a:r>
            <a:r>
              <a:rPr lang="bs-Latn-BA" sz="2000" dirty="0"/>
              <a:t>PRIVREDNIH DRUŠTAV</a:t>
            </a:r>
            <a:r>
              <a:rPr lang="sr-Cyrl-BA" sz="2000" dirty="0"/>
              <a:t>А</a:t>
            </a:r>
            <a:endParaRPr lang="en-US" sz="2000" dirty="0"/>
          </a:p>
        </p:txBody>
      </p:sp>
      <p:sp>
        <p:nvSpPr>
          <p:cNvPr id="3" name="Content Placeholder 2"/>
          <p:cNvSpPr>
            <a:spLocks noGrp="1"/>
          </p:cNvSpPr>
          <p:nvPr>
            <p:ph idx="1"/>
          </p:nvPr>
        </p:nvSpPr>
        <p:spPr/>
        <p:txBody>
          <a:bodyPr/>
          <a:lstStyle/>
          <a:p>
            <a:pPr marL="45720" indent="0">
              <a:buNone/>
            </a:pPr>
            <a:endParaRPr lang="bs-Latn-BA" dirty="0" smtClean="0"/>
          </a:p>
          <a:p>
            <a:pPr marL="45720" indent="0">
              <a:buNone/>
            </a:pPr>
            <a:endParaRPr lang="bs-Latn-BA" dirty="0"/>
          </a:p>
          <a:p>
            <a:pPr marL="45720" indent="0">
              <a:buNone/>
            </a:pPr>
            <a:r>
              <a:rPr lang="bs-Latn-BA" dirty="0" smtClean="0"/>
              <a:t>Kao </a:t>
            </a:r>
            <a:r>
              <a:rPr lang="bs-Latn-BA" dirty="0"/>
              <a:t>i kod spajanja tako i kod podjele društva, društvo djeljenik bez sprovođenja postupka likvidacije prestaje da postoji i zakon je </a:t>
            </a:r>
            <a:r>
              <a:rPr lang="bs-Latn-BA" dirty="0" err="1"/>
              <a:t>takođe</a:t>
            </a:r>
            <a:r>
              <a:rPr lang="bs-Latn-BA" dirty="0"/>
              <a:t> </a:t>
            </a:r>
            <a:r>
              <a:rPr lang="bs-Latn-BA" dirty="0" err="1"/>
              <a:t>zaštitio</a:t>
            </a:r>
            <a:r>
              <a:rPr lang="bs-Latn-BA" dirty="0"/>
              <a:t> povjerioce, zbog čega nije nužno sprovoditi postupak likvidacije.</a:t>
            </a:r>
            <a:endParaRPr lang="en-US" dirty="0"/>
          </a:p>
          <a:p>
            <a:endParaRPr lang="en-US" dirty="0"/>
          </a:p>
        </p:txBody>
      </p:sp>
    </p:spTree>
    <p:extLst>
      <p:ext uri="{BB962C8B-B14F-4D97-AF65-F5344CB8AC3E}">
        <p14:creationId xmlns:p14="http://schemas.microsoft.com/office/powerpoint/2010/main" val="1665961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2000" dirty="0"/>
              <a:t>STATUSNE PROMJENE</a:t>
            </a:r>
            <a:r>
              <a:rPr lang="sr-Cyrl-BA" sz="2000" dirty="0"/>
              <a:t> </a:t>
            </a:r>
            <a:r>
              <a:rPr lang="bs-Latn-BA" sz="2000" dirty="0"/>
              <a:t>PRIVREDNIH DRUŠTAV</a:t>
            </a:r>
            <a:r>
              <a:rPr lang="sr-Cyrl-BA" sz="2000" dirty="0"/>
              <a:t>А</a:t>
            </a:r>
            <a:endParaRPr lang="en-US" sz="2000" dirty="0"/>
          </a:p>
        </p:txBody>
      </p:sp>
      <p:sp>
        <p:nvSpPr>
          <p:cNvPr id="3" name="Content Placeholder 2"/>
          <p:cNvSpPr>
            <a:spLocks noGrp="1"/>
          </p:cNvSpPr>
          <p:nvPr>
            <p:ph idx="1"/>
          </p:nvPr>
        </p:nvSpPr>
        <p:spPr/>
        <p:txBody>
          <a:bodyPr/>
          <a:lstStyle/>
          <a:p>
            <a:pPr marL="548640" lvl="2" indent="0">
              <a:buNone/>
            </a:pPr>
            <a:r>
              <a:rPr lang="bs-Latn-BA" sz="2000" i="1" dirty="0" smtClean="0"/>
              <a:t>Odvajanje</a:t>
            </a:r>
            <a:endParaRPr lang="en-US" sz="2000" dirty="0"/>
          </a:p>
          <a:p>
            <a:r>
              <a:rPr lang="bs-Latn-BA" sz="2400" dirty="0"/>
              <a:t>Odvajanje je statusna promjena koja se sprovodi kao: </a:t>
            </a:r>
            <a:endParaRPr lang="en-US" sz="2400" dirty="0"/>
          </a:p>
          <a:p>
            <a:pPr lvl="0"/>
            <a:r>
              <a:rPr lang="bs-Latn-BA" sz="2400" dirty="0"/>
              <a:t>odvajanje uz pripajanje, </a:t>
            </a:r>
            <a:endParaRPr lang="en-US" sz="2400" dirty="0"/>
          </a:p>
          <a:p>
            <a:pPr lvl="0"/>
            <a:r>
              <a:rPr lang="bs-Latn-BA" sz="2400" dirty="0"/>
              <a:t>odvajanje uz osnivanje i </a:t>
            </a:r>
            <a:endParaRPr lang="en-US" sz="2400" dirty="0"/>
          </a:p>
          <a:p>
            <a:pPr lvl="0"/>
            <a:r>
              <a:rPr lang="bs-Latn-BA" sz="2400" dirty="0"/>
              <a:t>mješovito odvajanje, odnosno odvajanje uz pripajanje i odvajanje uz osnivanje. </a:t>
            </a:r>
            <a:endParaRPr lang="en-US" sz="2400" dirty="0"/>
          </a:p>
          <a:p>
            <a:pPr marL="45720" indent="0">
              <a:buNone/>
            </a:pPr>
            <a:r>
              <a:rPr lang="bs-Latn-BA" dirty="0"/>
              <a:t>Riječ je </a:t>
            </a:r>
            <a:r>
              <a:rPr lang="bs-Latn-BA" dirty="0" err="1"/>
              <a:t>takođe</a:t>
            </a:r>
            <a:r>
              <a:rPr lang="bs-Latn-BA" dirty="0"/>
              <a:t> o singularnoj pravnoj sukcesiji i društvo </a:t>
            </a:r>
            <a:r>
              <a:rPr lang="bs-Latn-BA" dirty="0" err="1"/>
              <a:t>sticalac</a:t>
            </a:r>
            <a:r>
              <a:rPr lang="bs-Latn-BA" dirty="0"/>
              <a:t> dobija tačno određeni dio imovine i obaveza društva djeljenika, sve u skladu sa diobnim bilansom. </a:t>
            </a:r>
            <a:endParaRPr lang="en-US" dirty="0"/>
          </a:p>
          <a:p>
            <a:endParaRPr lang="en-US" sz="2400" dirty="0"/>
          </a:p>
          <a:p>
            <a:endParaRPr lang="en-US" dirty="0"/>
          </a:p>
        </p:txBody>
      </p:sp>
    </p:spTree>
    <p:extLst>
      <p:ext uri="{BB962C8B-B14F-4D97-AF65-F5344CB8AC3E}">
        <p14:creationId xmlns:p14="http://schemas.microsoft.com/office/powerpoint/2010/main" val="4167117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2000" dirty="0"/>
              <a:t>STATUSNE PROMJENE</a:t>
            </a:r>
            <a:r>
              <a:rPr lang="sr-Cyrl-BA" sz="2000" dirty="0"/>
              <a:t> </a:t>
            </a:r>
            <a:r>
              <a:rPr lang="bs-Latn-BA" sz="2000" dirty="0"/>
              <a:t>PRIVREDNIH DRUŠTAV</a:t>
            </a:r>
            <a:r>
              <a:rPr lang="sr-Cyrl-BA" sz="2000" dirty="0"/>
              <a:t>А</a:t>
            </a:r>
            <a:endParaRPr lang="en-US" sz="2000" dirty="0"/>
          </a:p>
        </p:txBody>
      </p:sp>
      <p:sp>
        <p:nvSpPr>
          <p:cNvPr id="3" name="Content Placeholder 2"/>
          <p:cNvSpPr>
            <a:spLocks noGrp="1"/>
          </p:cNvSpPr>
          <p:nvPr>
            <p:ph idx="1"/>
          </p:nvPr>
        </p:nvSpPr>
        <p:spPr/>
        <p:txBody>
          <a:bodyPr/>
          <a:lstStyle/>
          <a:p>
            <a:pPr marL="274320" lvl="1" indent="0">
              <a:buNone/>
            </a:pPr>
            <a:r>
              <a:rPr lang="bs-Latn-BA" sz="2400" i="1" dirty="0"/>
              <a:t>Redovni </a:t>
            </a:r>
            <a:r>
              <a:rPr lang="bs-Latn-BA" sz="2400" i="1" dirty="0" smtClean="0"/>
              <a:t>postupak</a:t>
            </a:r>
            <a:endParaRPr lang="en-US" sz="2400" dirty="0"/>
          </a:p>
          <a:p>
            <a:pPr marL="45720" indent="0">
              <a:buNone/>
            </a:pPr>
            <a:r>
              <a:rPr lang="bs-Latn-BA" sz="2400" dirty="0"/>
              <a:t>Zavisno od toga koji oblik društva podliježi statusnoj promjeni, nadležni organi tih društava su u obavezi da pripreme nacrt ugovora o spajanju i to u pisanoj formi. Kod akcionarskih društava to su upravni odbori (član 375. ZPD). Navedenim članom propisano je šta sve sadrži ugovor o spajanju, bilo da je u pitanju spajanje uz pripajanje ili spajanje uz osnivanje. </a:t>
            </a:r>
            <a:endParaRPr lang="en-US" sz="2400" dirty="0"/>
          </a:p>
          <a:p>
            <a:pPr marL="45720" indent="0">
              <a:buNone/>
            </a:pPr>
            <a:r>
              <a:rPr lang="bs-Latn-BA" sz="2400" dirty="0"/>
              <a:t> </a:t>
            </a:r>
            <a:endParaRPr lang="en-US" sz="2400" dirty="0"/>
          </a:p>
          <a:p>
            <a:endParaRPr lang="en-US" dirty="0"/>
          </a:p>
        </p:txBody>
      </p:sp>
    </p:spTree>
    <p:extLst>
      <p:ext uri="{BB962C8B-B14F-4D97-AF65-F5344CB8AC3E}">
        <p14:creationId xmlns:p14="http://schemas.microsoft.com/office/powerpoint/2010/main" val="6398721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2000" dirty="0"/>
              <a:t>STATUSNE PROMJENE</a:t>
            </a:r>
            <a:r>
              <a:rPr lang="sr-Cyrl-BA" sz="2000" dirty="0"/>
              <a:t> </a:t>
            </a:r>
            <a:r>
              <a:rPr lang="bs-Latn-BA" sz="2000" dirty="0"/>
              <a:t>PRIVREDNIH DRUŠTAV</a:t>
            </a:r>
            <a:r>
              <a:rPr lang="sr-Cyrl-BA" sz="2000" dirty="0"/>
              <a:t>А</a:t>
            </a:r>
            <a:endParaRPr lang="en-US" sz="2000" dirty="0"/>
          </a:p>
        </p:txBody>
      </p:sp>
      <p:sp>
        <p:nvSpPr>
          <p:cNvPr id="3" name="Content Placeholder 2"/>
          <p:cNvSpPr>
            <a:spLocks noGrp="1"/>
          </p:cNvSpPr>
          <p:nvPr>
            <p:ph idx="1"/>
          </p:nvPr>
        </p:nvSpPr>
        <p:spPr/>
        <p:txBody>
          <a:bodyPr>
            <a:normAutofit fontScale="77500" lnSpcReduction="20000"/>
          </a:bodyPr>
          <a:lstStyle/>
          <a:p>
            <a:pPr marL="45720" indent="0">
              <a:buNone/>
            </a:pPr>
            <a:r>
              <a:rPr lang="bs-Latn-BA" sz="2400" dirty="0"/>
              <a:t>Bitni dokumenti su: </a:t>
            </a:r>
            <a:endParaRPr lang="en-US" sz="2400" dirty="0"/>
          </a:p>
          <a:p>
            <a:pPr lvl="0"/>
            <a:r>
              <a:rPr lang="bs-Latn-BA" sz="2400" dirty="0"/>
              <a:t>nacrt ugovora o statusnoj promjeni, odnosno nacrt plana podjele (član 373. stav 2. ZPD),</a:t>
            </a:r>
            <a:endParaRPr lang="en-US" sz="2400" dirty="0"/>
          </a:p>
          <a:p>
            <a:pPr lvl="0"/>
            <a:r>
              <a:rPr lang="bs-Latn-BA" sz="2400" dirty="0"/>
              <a:t>finansijski izvještaj, sa mišljenjem revizora, sa stanjem na dan koji prethodi danu donošenja odluke skupštine o statusnoj promjeni najviše šest mjeseci,</a:t>
            </a:r>
            <a:endParaRPr lang="en-US" sz="2400" dirty="0"/>
          </a:p>
          <a:p>
            <a:pPr lvl="0"/>
            <a:r>
              <a:rPr lang="bs-Latn-BA" sz="2400" dirty="0"/>
              <a:t>izvještaj revizora o izvršenoj reviziji statusne promjene,</a:t>
            </a:r>
            <a:endParaRPr lang="en-US" sz="2400" dirty="0"/>
          </a:p>
          <a:p>
            <a:pPr lvl="0"/>
            <a:r>
              <a:rPr lang="bs-Latn-BA" sz="2400" dirty="0"/>
              <a:t>prijedlog odluke skupštine o statusnoj promjeni (odluka je korporativni akt koji donosi skupština – odnosno članovi društva) i pored ugovora o statusnoj promjeni odnosno, planu podjele, predstavlja pravni </a:t>
            </a:r>
            <a:r>
              <a:rPr lang="bs-Latn-BA" sz="2400" dirty="0" err="1"/>
              <a:t>osnov</a:t>
            </a:r>
            <a:r>
              <a:rPr lang="bs-Latn-BA" sz="2400" dirty="0"/>
              <a:t> za sprovođenje statusne promjene,</a:t>
            </a:r>
            <a:endParaRPr lang="en-US" sz="2400" dirty="0"/>
          </a:p>
          <a:p>
            <a:pPr lvl="0"/>
            <a:r>
              <a:rPr lang="bs-Latn-BA" sz="2400" dirty="0"/>
              <a:t>prijedlog osnivačkog akta odnosno statuta društva (zavisno da li je riječ o akcionarskom društvu ili novo društvo nastaje kao DOO),</a:t>
            </a:r>
            <a:endParaRPr lang="en-US" sz="2400" dirty="0"/>
          </a:p>
          <a:p>
            <a:pPr lvl="0"/>
            <a:r>
              <a:rPr lang="bs-Latn-BA" sz="2400" dirty="0"/>
              <a:t>prijedlog odluke skupštine o izmjeni osnivačkog akta, odnosno statuta društva (ovdje je riječ o akcionarskom društvu, ukoliko nakon statusne promjene nastavlja da postoji).</a:t>
            </a:r>
            <a:endParaRPr lang="en-US" sz="2400" dirty="0"/>
          </a:p>
          <a:p>
            <a:r>
              <a:rPr lang="bs-Latn-BA" dirty="0"/>
              <a:t> </a:t>
            </a:r>
            <a:endParaRPr lang="en-US" dirty="0"/>
          </a:p>
          <a:p>
            <a:endParaRPr lang="en-US" dirty="0"/>
          </a:p>
        </p:txBody>
      </p:sp>
    </p:spTree>
    <p:extLst>
      <p:ext uri="{BB962C8B-B14F-4D97-AF65-F5344CB8AC3E}">
        <p14:creationId xmlns:p14="http://schemas.microsoft.com/office/powerpoint/2010/main" val="14474728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2000" dirty="0"/>
              <a:t>STATUSNE PROMJENE</a:t>
            </a:r>
            <a:r>
              <a:rPr lang="sr-Cyrl-BA" sz="2000" dirty="0"/>
              <a:t> </a:t>
            </a:r>
            <a:r>
              <a:rPr lang="bs-Latn-BA" sz="2000" dirty="0"/>
              <a:t>PRIVREDNIH DRUŠTAV</a:t>
            </a:r>
            <a:r>
              <a:rPr lang="sr-Cyrl-BA" sz="2000" dirty="0"/>
              <a:t>А</a:t>
            </a:r>
            <a:endParaRPr lang="en-US" sz="2000" dirty="0"/>
          </a:p>
        </p:txBody>
      </p:sp>
      <p:sp>
        <p:nvSpPr>
          <p:cNvPr id="3" name="Content Placeholder 2"/>
          <p:cNvSpPr>
            <a:spLocks noGrp="1"/>
          </p:cNvSpPr>
          <p:nvPr>
            <p:ph idx="1"/>
          </p:nvPr>
        </p:nvSpPr>
        <p:spPr/>
        <p:txBody>
          <a:bodyPr>
            <a:normAutofit/>
          </a:bodyPr>
          <a:lstStyle/>
          <a:p>
            <a:pPr marL="45720" indent="0">
              <a:buNone/>
            </a:pPr>
            <a:r>
              <a:rPr lang="bs-Latn-BA" i="1" dirty="0" smtClean="0"/>
              <a:t>Ugovor </a:t>
            </a:r>
            <a:r>
              <a:rPr lang="bs-Latn-BA" i="1" dirty="0"/>
              <a:t>o statusnoj </a:t>
            </a:r>
            <a:r>
              <a:rPr lang="bs-Latn-BA" i="1" dirty="0" smtClean="0"/>
              <a:t>promjeni</a:t>
            </a:r>
            <a:endParaRPr lang="en-US" dirty="0"/>
          </a:p>
          <a:p>
            <a:pPr marL="45720" indent="0">
              <a:buNone/>
            </a:pPr>
            <a:r>
              <a:rPr lang="bs-Latn-BA" dirty="0"/>
              <a:t>Ugovor se zaključuje ako u statusnoj promjeni učestvuju dva ili više društva i on se zaključuje u formi javne isprave, što znači da se potpisi ugovarača obavezno ovjeravaju. Ova forma je forma </a:t>
            </a:r>
            <a:r>
              <a:rPr lang="bs-Latn-BA" i="1" dirty="0"/>
              <a:t>ad </a:t>
            </a:r>
            <a:r>
              <a:rPr lang="bs-Latn-BA" i="1" dirty="0" err="1"/>
              <a:t>solemnitatem</a:t>
            </a:r>
            <a:r>
              <a:rPr lang="bs-Latn-BA" i="1" dirty="0"/>
              <a:t>, </a:t>
            </a:r>
            <a:r>
              <a:rPr lang="bs-Latn-BA" dirty="0"/>
              <a:t> te ukoliko nije zaključen u odgovarajućoj formi ugovor neće ni nastati</a:t>
            </a:r>
            <a:r>
              <a:rPr lang="bs-Latn-BA" dirty="0" smtClean="0"/>
              <a:t>.</a:t>
            </a:r>
            <a:endParaRPr lang="en-US" dirty="0"/>
          </a:p>
          <a:p>
            <a:pPr marL="45720" indent="0">
              <a:buNone/>
            </a:pPr>
            <a:r>
              <a:rPr lang="bs-Latn-BA" dirty="0"/>
              <a:t> Ugovor o statusnoj promjeni je složen ugovor koji proizvodi i obligaciona i statusno pravna dejstva. On je i u jednom i u drugom pogledu </a:t>
            </a:r>
            <a:r>
              <a:rPr lang="bs-Latn-BA" i="1" dirty="0" err="1"/>
              <a:t>iustus</a:t>
            </a:r>
            <a:r>
              <a:rPr lang="bs-Latn-BA" i="1" dirty="0"/>
              <a:t> </a:t>
            </a:r>
            <a:r>
              <a:rPr lang="bs-Latn-BA" i="1" dirty="0" err="1"/>
              <a:t>titulus</a:t>
            </a:r>
            <a:r>
              <a:rPr lang="bs-Latn-BA" i="1" dirty="0"/>
              <a:t> </a:t>
            </a:r>
            <a:r>
              <a:rPr lang="bs-Latn-BA" dirty="0"/>
              <a:t>za promjene u odgovarajućim registrima, kao i za </a:t>
            </a:r>
            <a:r>
              <a:rPr lang="bs-Latn-BA" dirty="0" err="1"/>
              <a:t>prenos</a:t>
            </a:r>
            <a:r>
              <a:rPr lang="bs-Latn-BA" dirty="0"/>
              <a:t> ostale imovine društva prenosioca na društva </a:t>
            </a:r>
            <a:r>
              <a:rPr lang="bs-Latn-BA" dirty="0" err="1"/>
              <a:t>sticaoca</a:t>
            </a:r>
            <a:r>
              <a:rPr lang="bs-Latn-BA" dirty="0"/>
              <a:t>.</a:t>
            </a:r>
            <a:endParaRPr lang="en-US" dirty="0"/>
          </a:p>
          <a:p>
            <a:pPr marL="45720" indent="0">
              <a:buNone/>
            </a:pPr>
            <a:endParaRPr lang="en-US" dirty="0"/>
          </a:p>
          <a:p>
            <a:endParaRPr lang="en-US" dirty="0"/>
          </a:p>
        </p:txBody>
      </p:sp>
    </p:spTree>
    <p:extLst>
      <p:ext uri="{BB962C8B-B14F-4D97-AF65-F5344CB8AC3E}">
        <p14:creationId xmlns:p14="http://schemas.microsoft.com/office/powerpoint/2010/main" val="24558944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2000" dirty="0"/>
              <a:t>STATUSNE PROMJENE</a:t>
            </a:r>
            <a:r>
              <a:rPr lang="sr-Cyrl-BA" sz="2000" dirty="0"/>
              <a:t> </a:t>
            </a:r>
            <a:r>
              <a:rPr lang="bs-Latn-BA" sz="2000" dirty="0"/>
              <a:t>PRIVREDNIH DRUŠTAV</a:t>
            </a:r>
            <a:r>
              <a:rPr lang="sr-Cyrl-BA" sz="2000" dirty="0"/>
              <a:t>А</a:t>
            </a:r>
            <a:endParaRPr lang="en-US" sz="2000" dirty="0"/>
          </a:p>
        </p:txBody>
      </p:sp>
      <p:sp>
        <p:nvSpPr>
          <p:cNvPr id="3" name="Content Placeholder 2"/>
          <p:cNvSpPr>
            <a:spLocks noGrp="1"/>
          </p:cNvSpPr>
          <p:nvPr>
            <p:ph idx="1"/>
          </p:nvPr>
        </p:nvSpPr>
        <p:spPr/>
        <p:txBody>
          <a:bodyPr>
            <a:normAutofit fontScale="92500" lnSpcReduction="10000"/>
          </a:bodyPr>
          <a:lstStyle/>
          <a:p>
            <a:pPr marL="45720" indent="0">
              <a:buNone/>
            </a:pPr>
            <a:r>
              <a:rPr lang="bs-Latn-BA" dirty="0"/>
              <a:t>Odredbom člana 375. ZPD propisani su minimalni uslovi koji svaki ugovor o spajanju mora da sadrži, naravno uz </a:t>
            </a:r>
            <a:r>
              <a:rPr lang="bs-Latn-BA" dirty="0" err="1"/>
              <a:t>mogućnost</a:t>
            </a:r>
            <a:r>
              <a:rPr lang="bs-Latn-BA" dirty="0"/>
              <a:t> da se ti podaci i prošire. Minimalni uslovi koje ugovor mora da sadrži odnose se na:</a:t>
            </a:r>
            <a:endParaRPr lang="en-US" dirty="0"/>
          </a:p>
          <a:p>
            <a:pPr lvl="0"/>
            <a:r>
              <a:rPr lang="bs-Latn-BA" dirty="0"/>
              <a:t>poslovno ime i sjedište društava,</a:t>
            </a:r>
            <a:endParaRPr lang="en-US" dirty="0"/>
          </a:p>
          <a:p>
            <a:pPr lvl="0"/>
            <a:r>
              <a:rPr lang="bs-Latn-BA" dirty="0"/>
              <a:t>cilj i uslovi pod kojima se vrši statusna promjena,</a:t>
            </a:r>
            <a:endParaRPr lang="en-US" dirty="0"/>
          </a:p>
          <a:p>
            <a:pPr lvl="0"/>
            <a:r>
              <a:rPr lang="bs-Latn-BA" dirty="0" err="1"/>
              <a:t>označavanje</a:t>
            </a:r>
            <a:r>
              <a:rPr lang="bs-Latn-BA" dirty="0"/>
              <a:t> vrijednosti imovine i visine obaveza koje statusnom promjenom prenose na društva </a:t>
            </a:r>
            <a:r>
              <a:rPr lang="bs-Latn-BA" dirty="0" err="1"/>
              <a:t>sticaoca</a:t>
            </a:r>
            <a:r>
              <a:rPr lang="bs-Latn-BA" dirty="0"/>
              <a:t> i njihov opis, kao i način na koji se taj </a:t>
            </a:r>
            <a:r>
              <a:rPr lang="bs-Latn-BA" dirty="0" err="1"/>
              <a:t>prenos</a:t>
            </a:r>
            <a:r>
              <a:rPr lang="bs-Latn-BA" dirty="0"/>
              <a:t> vrši društvu </a:t>
            </a:r>
            <a:r>
              <a:rPr lang="bs-Latn-BA" dirty="0" err="1"/>
              <a:t>sticaocu</a:t>
            </a:r>
            <a:r>
              <a:rPr lang="bs-Latn-BA" dirty="0"/>
              <a:t>,</a:t>
            </a:r>
            <a:endParaRPr lang="en-US" dirty="0"/>
          </a:p>
          <a:p>
            <a:pPr lvl="0"/>
            <a:r>
              <a:rPr lang="bs-Latn-BA" dirty="0"/>
              <a:t>podatke o zamjeni udjela odnosno akcija,</a:t>
            </a:r>
            <a:endParaRPr lang="en-US" dirty="0"/>
          </a:p>
          <a:p>
            <a:pPr lvl="0"/>
            <a:r>
              <a:rPr lang="bs-Latn-BA" dirty="0"/>
              <a:t>   podaci o posebnim pravima u društvu </a:t>
            </a:r>
            <a:r>
              <a:rPr lang="bs-Latn-BA" dirty="0" err="1"/>
              <a:t>sticaocu</a:t>
            </a:r>
            <a:r>
              <a:rPr lang="bs-Latn-BA" dirty="0"/>
              <a:t> i</a:t>
            </a:r>
            <a:endParaRPr lang="en-US" dirty="0"/>
          </a:p>
          <a:p>
            <a:pPr lvl="0"/>
            <a:r>
              <a:rPr lang="bs-Latn-BA" dirty="0"/>
              <a:t>datum od kada prestaju poslovne aktivnosti društva prenosioca.</a:t>
            </a:r>
            <a:endParaRPr lang="en-US" dirty="0"/>
          </a:p>
          <a:p>
            <a:pPr marL="45720" indent="0">
              <a:buNone/>
            </a:pPr>
            <a:r>
              <a:rPr lang="bs-Latn-BA" dirty="0"/>
              <a:t> </a:t>
            </a:r>
            <a:endParaRPr lang="en-US" dirty="0"/>
          </a:p>
          <a:p>
            <a:endParaRPr lang="en-US" dirty="0"/>
          </a:p>
        </p:txBody>
      </p:sp>
    </p:spTree>
    <p:extLst>
      <p:ext uri="{BB962C8B-B14F-4D97-AF65-F5344CB8AC3E}">
        <p14:creationId xmlns:p14="http://schemas.microsoft.com/office/powerpoint/2010/main" val="9233688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544285"/>
            <a:ext cx="9875520" cy="1356360"/>
          </a:xfrm>
        </p:spPr>
        <p:txBody>
          <a:bodyPr>
            <a:normAutofit/>
          </a:bodyPr>
          <a:lstStyle/>
          <a:p>
            <a:r>
              <a:rPr lang="bs-Latn-BA" sz="2000" dirty="0"/>
              <a:t>STATUSNE PROMJENE</a:t>
            </a:r>
            <a:r>
              <a:rPr lang="sr-Cyrl-BA" sz="2000" dirty="0"/>
              <a:t> </a:t>
            </a:r>
            <a:r>
              <a:rPr lang="bs-Latn-BA" sz="2000" dirty="0"/>
              <a:t>PRIVREDNIH DRUŠTAV</a:t>
            </a:r>
            <a:r>
              <a:rPr lang="sr-Cyrl-BA" sz="2000" dirty="0"/>
              <a:t>А</a:t>
            </a:r>
            <a:endParaRPr lang="en-US" sz="2000" dirty="0"/>
          </a:p>
        </p:txBody>
      </p:sp>
      <p:sp>
        <p:nvSpPr>
          <p:cNvPr id="3" name="Content Placeholder 2"/>
          <p:cNvSpPr>
            <a:spLocks noGrp="1"/>
          </p:cNvSpPr>
          <p:nvPr>
            <p:ph idx="1"/>
          </p:nvPr>
        </p:nvSpPr>
        <p:spPr/>
        <p:txBody>
          <a:bodyPr/>
          <a:lstStyle/>
          <a:p>
            <a:pPr marL="45720" indent="0">
              <a:buNone/>
            </a:pPr>
            <a:r>
              <a:rPr lang="bs-Latn-BA" dirty="0"/>
              <a:t>Odredbom člana 379. ZPD je predviđeno da se i nacrt ugovora o spajanju dostavlja sudskom registru i da se objavljuje. </a:t>
            </a:r>
            <a:endParaRPr lang="en-US" dirty="0"/>
          </a:p>
          <a:p>
            <a:pPr marL="45720" indent="0">
              <a:buNone/>
            </a:pPr>
            <a:r>
              <a:rPr lang="bs-Latn-BA" dirty="0"/>
              <a:t>Skupština društva usvaja ugovor o statusnoj promjeni (član 381. ZPD) i tada je obavezno da se ugovor notarski potvrdi. </a:t>
            </a:r>
            <a:endParaRPr lang="en-US" dirty="0"/>
          </a:p>
          <a:p>
            <a:pPr marL="45720" indent="0">
              <a:buNone/>
            </a:pPr>
            <a:r>
              <a:rPr lang="bs-Latn-BA" dirty="0"/>
              <a:t>Dakle, nacrt ugovora o statusnoj promjeni, se objavljuje u skladu sa zakonom koji uređuje registraciju poslovnih subjekata i to u određenom roku (najkasnije 30 dana prije dana koji je određen za </a:t>
            </a:r>
            <a:r>
              <a:rPr lang="bs-Latn-BA" dirty="0" err="1"/>
              <a:t>održavanje</a:t>
            </a:r>
            <a:r>
              <a:rPr lang="bs-Latn-BA" dirty="0"/>
              <a:t> skupštine akcionara koja o njemu odlučuje), a može se objaviti i na internet stranici društva.</a:t>
            </a:r>
            <a:endParaRPr lang="en-US" dirty="0"/>
          </a:p>
          <a:p>
            <a:endParaRPr lang="en-US" dirty="0"/>
          </a:p>
        </p:txBody>
      </p:sp>
    </p:spTree>
    <p:extLst>
      <p:ext uri="{BB962C8B-B14F-4D97-AF65-F5344CB8AC3E}">
        <p14:creationId xmlns:p14="http://schemas.microsoft.com/office/powerpoint/2010/main" val="34009695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2000" dirty="0"/>
              <a:t>STATUSNE PROMJENE</a:t>
            </a:r>
            <a:r>
              <a:rPr lang="sr-Cyrl-BA" sz="2000" dirty="0"/>
              <a:t> </a:t>
            </a:r>
            <a:r>
              <a:rPr lang="bs-Latn-BA" sz="2000" dirty="0"/>
              <a:t>PRIVREDNIH DRUŠTAV</a:t>
            </a:r>
            <a:r>
              <a:rPr lang="sr-Cyrl-BA" sz="2000" dirty="0"/>
              <a:t>А</a:t>
            </a:r>
            <a:endParaRPr lang="en-US" sz="2000" dirty="0"/>
          </a:p>
        </p:txBody>
      </p:sp>
      <p:sp>
        <p:nvSpPr>
          <p:cNvPr id="3" name="Content Placeholder 2"/>
          <p:cNvSpPr>
            <a:spLocks noGrp="1"/>
          </p:cNvSpPr>
          <p:nvPr>
            <p:ph idx="1"/>
          </p:nvPr>
        </p:nvSpPr>
        <p:spPr/>
        <p:txBody>
          <a:bodyPr>
            <a:normAutofit/>
          </a:bodyPr>
          <a:lstStyle/>
          <a:p>
            <a:pPr marL="548640" lvl="2" indent="0">
              <a:buNone/>
            </a:pPr>
            <a:r>
              <a:rPr lang="bs-Latn-BA" sz="2400" i="1" dirty="0"/>
              <a:t>Odluka o statusnoj promjeni i njeno pravno </a:t>
            </a:r>
            <a:r>
              <a:rPr lang="bs-Latn-BA" sz="2400" i="1" dirty="0" smtClean="0"/>
              <a:t>dejstvo</a:t>
            </a:r>
            <a:endParaRPr lang="en-US" sz="2400" dirty="0"/>
          </a:p>
          <a:p>
            <a:pPr marL="45720" indent="0">
              <a:buNone/>
            </a:pPr>
            <a:r>
              <a:rPr lang="bs-Latn-BA" sz="2400" dirty="0"/>
              <a:t>Konačnu odluku o statusnoj promjeni odnosno odluku o usvajanju ugovora donosi skupština akcionara svakog društva koje učestvuje u spajanju uz pripajanje i to kvalifikovanom većinom (član 381. ZPD). </a:t>
            </a:r>
            <a:endParaRPr lang="en-US" sz="2400" dirty="0"/>
          </a:p>
          <a:p>
            <a:pPr marL="45720" indent="0">
              <a:buNone/>
            </a:pPr>
            <a:r>
              <a:rPr lang="bs-Latn-BA" sz="2400" dirty="0"/>
              <a:t>Navedenom odlukom usvaja se plan podjele, ako je u pitanju podjela društva, ugovor o statusnoj promjeni, ako je taj ugovor zaključen do dana </a:t>
            </a:r>
            <a:r>
              <a:rPr lang="bs-Latn-BA" sz="2400" dirty="0" err="1"/>
              <a:t>održavanja</a:t>
            </a:r>
            <a:r>
              <a:rPr lang="bs-Latn-BA" sz="2400" dirty="0"/>
              <a:t> skupštine, nacrt ugovora o statusnoj promjeni, ako ugovor nije zaključen do dana </a:t>
            </a:r>
            <a:r>
              <a:rPr lang="bs-Latn-BA" sz="2400" dirty="0" err="1"/>
              <a:t>održavanja</a:t>
            </a:r>
            <a:r>
              <a:rPr lang="bs-Latn-BA" sz="2400" dirty="0"/>
              <a:t> sjednice skupštine</a:t>
            </a:r>
            <a:r>
              <a:rPr lang="bs-Latn-BA" sz="2400" dirty="0" smtClean="0"/>
              <a:t>.</a:t>
            </a:r>
            <a:endParaRPr lang="en-US" sz="2400" dirty="0"/>
          </a:p>
          <a:p>
            <a:pPr marL="45720" indent="0">
              <a:buNone/>
            </a:pPr>
            <a:r>
              <a:rPr lang="bs-Latn-BA" sz="2400" dirty="0"/>
              <a:t>Nacrt ugovora o spajanju  usvajaju u istovjetnom tekstu skupštine svih društava koja učestvuju u spajanju uz pripajanje (član 381. stav 3. ZPP).</a:t>
            </a:r>
            <a:endParaRPr lang="en-US" sz="2400" dirty="0"/>
          </a:p>
          <a:p>
            <a:endParaRPr lang="en-US" dirty="0"/>
          </a:p>
        </p:txBody>
      </p:sp>
    </p:spTree>
    <p:extLst>
      <p:ext uri="{BB962C8B-B14F-4D97-AF65-F5344CB8AC3E}">
        <p14:creationId xmlns:p14="http://schemas.microsoft.com/office/powerpoint/2010/main" val="2286468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2000" dirty="0"/>
              <a:t>STATUSNE </a:t>
            </a:r>
            <a:r>
              <a:rPr lang="bs-Latn-BA" sz="2000" dirty="0" smtClean="0"/>
              <a:t>PROMJENE</a:t>
            </a:r>
            <a:r>
              <a:rPr lang="sr-Cyrl-BA" sz="2000" dirty="0" smtClean="0"/>
              <a:t> </a:t>
            </a:r>
            <a:r>
              <a:rPr lang="bs-Latn-BA" sz="2000" dirty="0" smtClean="0"/>
              <a:t>PRIVREDNIH </a:t>
            </a:r>
            <a:r>
              <a:rPr lang="bs-Latn-BA" sz="2000" dirty="0"/>
              <a:t>DRUŠTAV</a:t>
            </a:r>
            <a:r>
              <a:rPr lang="sr-Cyrl-BA" sz="2000" dirty="0"/>
              <a:t>А</a:t>
            </a:r>
            <a:r>
              <a:rPr lang="en-US" sz="2000" dirty="0"/>
              <a:t/>
            </a:r>
            <a:br>
              <a:rPr lang="en-US" sz="2000" dirty="0"/>
            </a:br>
            <a:endParaRPr lang="en-US" sz="2000" dirty="0"/>
          </a:p>
        </p:txBody>
      </p:sp>
      <p:sp>
        <p:nvSpPr>
          <p:cNvPr id="3" name="Content Placeholder 2"/>
          <p:cNvSpPr>
            <a:spLocks noGrp="1"/>
          </p:cNvSpPr>
          <p:nvPr>
            <p:ph idx="1"/>
          </p:nvPr>
        </p:nvSpPr>
        <p:spPr/>
        <p:txBody>
          <a:bodyPr>
            <a:normAutofit/>
          </a:bodyPr>
          <a:lstStyle/>
          <a:p>
            <a:pPr marL="45720" indent="0" algn="just">
              <a:buNone/>
            </a:pPr>
            <a:r>
              <a:rPr lang="bs-Latn-BA" sz="2400" dirty="0"/>
              <a:t>Pojam statusnih promjena definisan je u Zakon o privrednim društvima</a:t>
            </a:r>
            <a:r>
              <a:rPr lang="hr-BA" sz="2400" dirty="0"/>
              <a:t> („Službeni glasnik RS“ broj 127/08, 58/09, 100/11 i 67/13 – dalje ZPD)</a:t>
            </a:r>
            <a:r>
              <a:rPr lang="bs-Latn-BA" sz="2400" dirty="0"/>
              <a:t> u glavi III – reorganizacija privrednog društva, a članovima od 368. do 417. </a:t>
            </a:r>
            <a:endParaRPr lang="en-US" sz="2400" dirty="0"/>
          </a:p>
          <a:p>
            <a:pPr marL="45720" indent="0" algn="just">
              <a:buNone/>
            </a:pPr>
            <a:r>
              <a:rPr lang="bs-Latn-BA" sz="2400" dirty="0"/>
              <a:t>Pod reorganizacijom privrednog društva u širem smislu podrazumijeva se statusna promjena privrednog društva i promjena pravne forme privrednog društva. Predmet ovog rada su statusne promjene privrednog društva.</a:t>
            </a:r>
            <a:endParaRPr lang="en-US" sz="2400" dirty="0"/>
          </a:p>
          <a:p>
            <a:pPr marL="45720" indent="0" algn="just">
              <a:buNone/>
            </a:pPr>
            <a:r>
              <a:rPr lang="bs-Latn-BA" sz="2400" dirty="0" smtClean="0"/>
              <a:t>Pod </a:t>
            </a:r>
            <a:r>
              <a:rPr lang="bs-Latn-BA" sz="2400" dirty="0"/>
              <a:t>statusnim promjenama privrednog društva podrazumijeva se spajanje, podijele i odvajanje, s tim što se mogu </a:t>
            </a:r>
            <a:r>
              <a:rPr lang="bs-Latn-BA" sz="2400" dirty="0" err="1"/>
              <a:t>kombinovati</a:t>
            </a:r>
            <a:r>
              <a:rPr lang="bs-Latn-BA" sz="2400" dirty="0"/>
              <a:t> statusne promjene spajanja i podjele ili statusne promjene spajanja i odvajanja.</a:t>
            </a:r>
            <a:endParaRPr lang="en-US" sz="2400" dirty="0"/>
          </a:p>
          <a:p>
            <a:endParaRPr lang="en-US" dirty="0"/>
          </a:p>
        </p:txBody>
      </p:sp>
    </p:spTree>
    <p:extLst>
      <p:ext uri="{BB962C8B-B14F-4D97-AF65-F5344CB8AC3E}">
        <p14:creationId xmlns:p14="http://schemas.microsoft.com/office/powerpoint/2010/main" val="38538454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2000" dirty="0"/>
              <a:t>STATUSNE PROMJENE</a:t>
            </a:r>
            <a:r>
              <a:rPr lang="sr-Cyrl-BA" sz="2000" dirty="0"/>
              <a:t> </a:t>
            </a:r>
            <a:r>
              <a:rPr lang="bs-Latn-BA" sz="2000" dirty="0"/>
              <a:t>PRIVREDNIH DRUŠTAV</a:t>
            </a:r>
            <a:r>
              <a:rPr lang="sr-Cyrl-BA" sz="2000" dirty="0"/>
              <a:t>А</a:t>
            </a:r>
            <a:endParaRPr lang="en-US" sz="2000" dirty="0"/>
          </a:p>
        </p:txBody>
      </p:sp>
      <p:sp>
        <p:nvSpPr>
          <p:cNvPr id="3" name="Content Placeholder 2"/>
          <p:cNvSpPr>
            <a:spLocks noGrp="1"/>
          </p:cNvSpPr>
          <p:nvPr>
            <p:ph idx="1"/>
          </p:nvPr>
        </p:nvSpPr>
        <p:spPr/>
        <p:txBody>
          <a:bodyPr/>
          <a:lstStyle/>
          <a:p>
            <a:pPr marL="45720" indent="0">
              <a:buNone/>
            </a:pPr>
            <a:r>
              <a:rPr lang="bs-Latn-BA" dirty="0" smtClean="0"/>
              <a:t>ZPD </a:t>
            </a:r>
            <a:r>
              <a:rPr lang="bs-Latn-BA" dirty="0" err="1" smtClean="0"/>
              <a:t>predviđa</a:t>
            </a:r>
            <a:r>
              <a:rPr lang="bs-Latn-BA" dirty="0" smtClean="0"/>
              <a:t> </a:t>
            </a:r>
            <a:r>
              <a:rPr lang="bs-Latn-BA" dirty="0"/>
              <a:t>izuzetak da se spajanje uz pripajanje može izvršiti na osnovu odluke upravnog odbora društva </a:t>
            </a:r>
            <a:r>
              <a:rPr lang="bs-Latn-BA" dirty="0" err="1"/>
              <a:t>sticaoca</a:t>
            </a:r>
            <a:r>
              <a:rPr lang="bs-Latn-BA" dirty="0"/>
              <a:t>, dakle bez odluke njegove skupštine akcionara. Uslovi za to su: </a:t>
            </a:r>
            <a:endParaRPr lang="en-US" dirty="0"/>
          </a:p>
          <a:p>
            <a:pPr marL="45720" lvl="0" indent="0">
              <a:buNone/>
            </a:pPr>
            <a:r>
              <a:rPr lang="bs-Latn-BA" dirty="0"/>
              <a:t>da nacrt ugovora o spajanju bude objavljen najkasnije 30 dana prije dana kada bi sjednica skupštine akcionara društva koje prestaje spajanjem trebala da bude održana,</a:t>
            </a:r>
            <a:endParaRPr lang="en-US" dirty="0"/>
          </a:p>
          <a:p>
            <a:pPr marL="45720" lvl="0" indent="0">
              <a:buNone/>
            </a:pPr>
            <a:r>
              <a:rPr lang="bs-Latn-BA" dirty="0"/>
              <a:t>da akcionarima društva </a:t>
            </a:r>
            <a:r>
              <a:rPr lang="bs-Latn-BA" dirty="0" err="1"/>
              <a:t>sticaoca</a:t>
            </a:r>
            <a:r>
              <a:rPr lang="bs-Latn-BA" dirty="0"/>
              <a:t> bude omogućen uvid u nacrt ugovora o spajanju i finansijski izvještaji svih društava koja učestvuju u spajanju u posljednje tri godine i  </a:t>
            </a:r>
            <a:endParaRPr lang="en-US" dirty="0"/>
          </a:p>
          <a:p>
            <a:pPr marL="45720" lvl="0" indent="0">
              <a:buNone/>
            </a:pPr>
            <a:r>
              <a:rPr lang="bs-Latn-BA" dirty="0"/>
              <a:t>da jedan ili više akcionara društva </a:t>
            </a:r>
            <a:r>
              <a:rPr lang="bs-Latn-BA" dirty="0" err="1"/>
              <a:t>sticaoca</a:t>
            </a:r>
            <a:r>
              <a:rPr lang="bs-Latn-BA" dirty="0"/>
              <a:t> sa najmanje 5 % učešća u njegovom osnovnom kapitalu ne zahtijeva </a:t>
            </a:r>
            <a:r>
              <a:rPr lang="bs-Latn-BA" dirty="0" err="1"/>
              <a:t>održavanje</a:t>
            </a:r>
            <a:r>
              <a:rPr lang="bs-Latn-BA" dirty="0"/>
              <a:t> skupštine akcionara tog društva.</a:t>
            </a:r>
            <a:endParaRPr lang="en-US" dirty="0"/>
          </a:p>
          <a:p>
            <a:endParaRPr lang="en-US" dirty="0"/>
          </a:p>
        </p:txBody>
      </p:sp>
    </p:spTree>
    <p:extLst>
      <p:ext uri="{BB962C8B-B14F-4D97-AF65-F5344CB8AC3E}">
        <p14:creationId xmlns:p14="http://schemas.microsoft.com/office/powerpoint/2010/main" val="19385349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2000" dirty="0"/>
              <a:t>STATUSNE PROMJENE</a:t>
            </a:r>
            <a:r>
              <a:rPr lang="sr-Cyrl-BA" sz="2000" dirty="0"/>
              <a:t> </a:t>
            </a:r>
            <a:r>
              <a:rPr lang="bs-Latn-BA" sz="2000" dirty="0"/>
              <a:t>PRIVREDNIH DRUŠTAV</a:t>
            </a:r>
            <a:r>
              <a:rPr lang="sr-Cyrl-BA" sz="2000" dirty="0"/>
              <a:t>А</a:t>
            </a:r>
            <a:endParaRPr lang="en-US" sz="2000" dirty="0"/>
          </a:p>
        </p:txBody>
      </p:sp>
      <p:sp>
        <p:nvSpPr>
          <p:cNvPr id="3" name="Content Placeholder 2"/>
          <p:cNvSpPr>
            <a:spLocks noGrp="1"/>
          </p:cNvSpPr>
          <p:nvPr>
            <p:ph idx="1"/>
          </p:nvPr>
        </p:nvSpPr>
        <p:spPr/>
        <p:txBody>
          <a:bodyPr>
            <a:normAutofit/>
          </a:bodyPr>
          <a:lstStyle/>
          <a:p>
            <a:pPr marL="45720" indent="0">
              <a:buNone/>
            </a:pPr>
            <a:r>
              <a:rPr lang="bs-Latn-BA" dirty="0"/>
              <a:t>Odlukom o statusnoj promjeni skupština odobrava</a:t>
            </a:r>
            <a:r>
              <a:rPr lang="bs-Latn-BA" dirty="0" smtClean="0"/>
              <a:t>:</a:t>
            </a:r>
          </a:p>
          <a:p>
            <a:pPr marL="45720" indent="0">
              <a:buNone/>
            </a:pPr>
            <a:r>
              <a:rPr lang="bs-Latn-BA" dirty="0" smtClean="0"/>
              <a:t> </a:t>
            </a:r>
            <a:r>
              <a:rPr lang="bs-Latn-BA" dirty="0"/>
              <a:t>plan odluke koji je usvojio upravni odbor odnosno odbor direktora; ugovor o statusnoj promjeni ili nacrt </a:t>
            </a:r>
            <a:r>
              <a:rPr lang="bs-Latn-BA" dirty="0" smtClean="0"/>
              <a:t>ugovora. Ugovor </a:t>
            </a:r>
            <a:r>
              <a:rPr lang="bs-Latn-BA" dirty="0"/>
              <a:t>o statusnoj promjeni može </a:t>
            </a:r>
            <a:r>
              <a:rPr lang="bs-Latn-BA" dirty="0" smtClean="0"/>
              <a:t>se </a:t>
            </a:r>
            <a:r>
              <a:rPr lang="bs-Latn-BA" dirty="0" err="1" smtClean="0"/>
              <a:t>zaključiti</a:t>
            </a:r>
            <a:r>
              <a:rPr lang="bs-Latn-BA" dirty="0" smtClean="0"/>
              <a:t> </a:t>
            </a:r>
            <a:r>
              <a:rPr lang="bs-Latn-BA" dirty="0"/>
              <a:t>prije </a:t>
            </a:r>
            <a:r>
              <a:rPr lang="bs-Latn-BA" dirty="0" err="1"/>
              <a:t>održavanja</a:t>
            </a:r>
            <a:r>
              <a:rPr lang="bs-Latn-BA" dirty="0"/>
              <a:t> sjednice skupštine na kojoj se raspravlja o statusnoj </a:t>
            </a:r>
            <a:r>
              <a:rPr lang="bs-Latn-BA" dirty="0" smtClean="0"/>
              <a:t>promjeni uz  odobrenje </a:t>
            </a:r>
            <a:r>
              <a:rPr lang="bs-Latn-BA" dirty="0"/>
              <a:t>skupština društva, odnosno članovi društva. Prilikom donošenja odluke o statusnoj promjeni skupština društva je dužna da usvoji izmjene i dopune osnivačkog akta, odnosno statuta ako je u pitanju akcionarsko  društvo, ako društvo nastavlja da postoji; da usvoji osnivački akt društva koje nastaje statusnom promjenom kao i statut tog društva ako je ono akcionarsko društvo. </a:t>
            </a:r>
            <a:endParaRPr lang="en-US" dirty="0"/>
          </a:p>
        </p:txBody>
      </p:sp>
    </p:spTree>
    <p:extLst>
      <p:ext uri="{BB962C8B-B14F-4D97-AF65-F5344CB8AC3E}">
        <p14:creationId xmlns:p14="http://schemas.microsoft.com/office/powerpoint/2010/main" val="23554528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2000" dirty="0"/>
              <a:t>STATUSNE PROMJENE</a:t>
            </a:r>
            <a:r>
              <a:rPr lang="sr-Cyrl-BA" sz="2000" dirty="0"/>
              <a:t> </a:t>
            </a:r>
            <a:r>
              <a:rPr lang="bs-Latn-BA" sz="2000" dirty="0"/>
              <a:t>PRIVREDNIH DRUŠTAV</a:t>
            </a:r>
            <a:r>
              <a:rPr lang="sr-Cyrl-BA" sz="2000" dirty="0"/>
              <a:t>А</a:t>
            </a:r>
            <a:endParaRPr lang="en-US" sz="2000" dirty="0"/>
          </a:p>
        </p:txBody>
      </p:sp>
      <p:sp>
        <p:nvSpPr>
          <p:cNvPr id="3" name="Content Placeholder 2"/>
          <p:cNvSpPr>
            <a:spLocks noGrp="1"/>
          </p:cNvSpPr>
          <p:nvPr>
            <p:ph idx="1"/>
          </p:nvPr>
        </p:nvSpPr>
        <p:spPr/>
        <p:txBody>
          <a:bodyPr>
            <a:normAutofit/>
          </a:bodyPr>
          <a:lstStyle/>
          <a:p>
            <a:pPr marL="274320" lvl="1" indent="0">
              <a:buNone/>
            </a:pPr>
            <a:r>
              <a:rPr lang="bs-Latn-BA" sz="2400" i="1" dirty="0"/>
              <a:t>Pojednostavljeni postupak sprovođenja statusne </a:t>
            </a:r>
            <a:r>
              <a:rPr lang="bs-Latn-BA" sz="2400" i="1" dirty="0" smtClean="0"/>
              <a:t>promjene</a:t>
            </a:r>
            <a:endParaRPr lang="en-US" sz="2400" dirty="0"/>
          </a:p>
          <a:p>
            <a:pPr marL="45720" indent="0">
              <a:buNone/>
            </a:pPr>
            <a:r>
              <a:rPr lang="bs-Latn-BA" sz="2400" dirty="0"/>
              <a:t>Pojednostavljeni postupak je alternativa redovnom postupku statusnih promjena. Odredbom člana 392. ZPD propisani su uslovi za spajanje akcionarskog društva provedenog u pojednostavljenom postupku i zakon je ovom odredbom zapravo definisao izuzetke od pravila koja važe za redovni postupak statusnih promjena</a:t>
            </a:r>
            <a:r>
              <a:rPr lang="bs-Latn-BA" sz="2400" dirty="0" smtClean="0"/>
              <a:t>.. </a:t>
            </a:r>
            <a:r>
              <a:rPr lang="bs-Latn-BA" sz="2400" dirty="0"/>
              <a:t>On se sprovodi u slučaju kada je </a:t>
            </a:r>
            <a:r>
              <a:rPr lang="bs-Latn-BA" sz="2400" dirty="0" err="1"/>
              <a:t>sticalac</a:t>
            </a:r>
            <a:r>
              <a:rPr lang="bs-Latn-BA" sz="2400" dirty="0"/>
              <a:t> kontrolo društvo sa najmanje 90 % udjela u osnovnom kapitalu društva prenosioca, odnosno sa najmanje 90 % akcija sa pravom glasa u društvu prenosiocu. Statusna promjena pripajanja sprovodi se bez odluke o statusnoj promjeni skupštine društva </a:t>
            </a:r>
            <a:r>
              <a:rPr lang="bs-Latn-BA" sz="2400" dirty="0" err="1"/>
              <a:t>sticaoca</a:t>
            </a:r>
            <a:r>
              <a:rPr lang="bs-Latn-BA" sz="2400" dirty="0"/>
              <a:t>, a to znači da se donosi samo odluka o statusnoj promjeni kod društva prenosioca.</a:t>
            </a:r>
            <a:endParaRPr lang="en-US" dirty="0"/>
          </a:p>
        </p:txBody>
      </p:sp>
    </p:spTree>
    <p:extLst>
      <p:ext uri="{BB962C8B-B14F-4D97-AF65-F5344CB8AC3E}">
        <p14:creationId xmlns:p14="http://schemas.microsoft.com/office/powerpoint/2010/main" val="41520185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2000" dirty="0"/>
              <a:t>STATUSNE PROMJENE</a:t>
            </a:r>
            <a:r>
              <a:rPr lang="sr-Cyrl-BA" sz="2000" dirty="0"/>
              <a:t> </a:t>
            </a:r>
            <a:r>
              <a:rPr lang="bs-Latn-BA" sz="2000" dirty="0"/>
              <a:t>PRIVREDNIH DRUŠTAV</a:t>
            </a:r>
            <a:r>
              <a:rPr lang="sr-Cyrl-BA" sz="2000" dirty="0"/>
              <a:t>А</a:t>
            </a:r>
            <a:endParaRPr lang="en-US" sz="2000" dirty="0"/>
          </a:p>
        </p:txBody>
      </p:sp>
      <p:sp>
        <p:nvSpPr>
          <p:cNvPr id="3" name="Content Placeholder 2"/>
          <p:cNvSpPr>
            <a:spLocks noGrp="1"/>
          </p:cNvSpPr>
          <p:nvPr>
            <p:ph idx="1"/>
          </p:nvPr>
        </p:nvSpPr>
        <p:spPr/>
        <p:txBody>
          <a:bodyPr>
            <a:normAutofit fontScale="92500" lnSpcReduction="20000"/>
          </a:bodyPr>
          <a:lstStyle/>
          <a:p>
            <a:pPr marL="45720" indent="0">
              <a:buNone/>
            </a:pPr>
            <a:r>
              <a:rPr lang="bs-Latn-BA" sz="2400" dirty="0"/>
              <a:t>Za to su potrebni slijedeći uslovi: </a:t>
            </a:r>
            <a:endParaRPr lang="en-US" sz="2400" dirty="0"/>
          </a:p>
          <a:p>
            <a:pPr lvl="0"/>
            <a:r>
              <a:rPr lang="bs-Latn-BA" sz="2400" dirty="0"/>
              <a:t>ako je društvo </a:t>
            </a:r>
            <a:r>
              <a:rPr lang="bs-Latn-BA" sz="2400" dirty="0" err="1"/>
              <a:t>sticalac</a:t>
            </a:r>
            <a:r>
              <a:rPr lang="bs-Latn-BA" sz="2400" dirty="0"/>
              <a:t> objavilo nacrt ugovora o statusnoj promjeni ili objavu plana podjele najkasnije 30 dana prije dana </a:t>
            </a:r>
            <a:r>
              <a:rPr lang="bs-Latn-BA" sz="2400" dirty="0" err="1"/>
              <a:t>održavanja</a:t>
            </a:r>
            <a:r>
              <a:rPr lang="bs-Latn-BA" sz="2400" dirty="0"/>
              <a:t> sjednice skupštine društva prenosioca na kojoj se donosi odluka o statusnoj promjeni; </a:t>
            </a:r>
            <a:endParaRPr lang="en-US" sz="2400" dirty="0"/>
          </a:p>
          <a:p>
            <a:pPr lvl="0"/>
            <a:r>
              <a:rPr lang="bs-Latn-BA" sz="2400" dirty="0"/>
              <a:t>ako jedan ili više akcionara/članova društva koji posjeduju akcije koje predstavljaju najmanje 5 % njegovog osnovnog kapitala ne zahtijevaju da se sazove skupština društva </a:t>
            </a:r>
            <a:r>
              <a:rPr lang="bs-Latn-BA" sz="2400" dirty="0" err="1"/>
              <a:t>sticaoca</a:t>
            </a:r>
            <a:r>
              <a:rPr lang="bs-Latn-BA" sz="2400" dirty="0"/>
              <a:t> radi donošenja odluke o statusnoj promjeni, najkasnije 30 dana prije dana </a:t>
            </a:r>
            <a:r>
              <a:rPr lang="bs-Latn-BA" sz="2400" dirty="0" err="1"/>
              <a:t>održavanja</a:t>
            </a:r>
            <a:r>
              <a:rPr lang="bs-Latn-BA" sz="2400" dirty="0"/>
              <a:t> sjednice skupštine društva prenosioca na kojoj se donosi odluka o statusnoj promjeni; </a:t>
            </a:r>
            <a:endParaRPr lang="en-US" sz="2400" dirty="0"/>
          </a:p>
          <a:p>
            <a:pPr lvl="0"/>
            <a:r>
              <a:rPr lang="bs-Latn-BA" sz="2400" dirty="0"/>
              <a:t>ako je društvo </a:t>
            </a:r>
            <a:r>
              <a:rPr lang="bs-Latn-BA" sz="2400" dirty="0" err="1"/>
              <a:t>sticalac</a:t>
            </a:r>
            <a:r>
              <a:rPr lang="bs-Latn-BA" sz="2400" dirty="0"/>
              <a:t> </a:t>
            </a:r>
            <a:r>
              <a:rPr lang="bs-Latn-BA" sz="2400" dirty="0" err="1"/>
              <a:t>omogućio</a:t>
            </a:r>
            <a:r>
              <a:rPr lang="bs-Latn-BA" sz="2400" dirty="0"/>
              <a:t> članovima društva koji učestvuju u statusnoj promjeni uvid i kopiranje dokumentacije vezane za statusnu promjenu tokom perioda od 30 dana koji prethodi danu </a:t>
            </a:r>
            <a:r>
              <a:rPr lang="bs-Latn-BA" sz="2400" dirty="0" err="1"/>
              <a:t>održavanja</a:t>
            </a:r>
            <a:r>
              <a:rPr lang="bs-Latn-BA" sz="2400" dirty="0"/>
              <a:t> sjednice skupštine društva prenosioca na kojoj se donosi odluka o statusnoj promjeni.</a:t>
            </a:r>
            <a:endParaRPr lang="en-US" sz="2400" dirty="0"/>
          </a:p>
          <a:p>
            <a:endParaRPr lang="en-US" dirty="0"/>
          </a:p>
        </p:txBody>
      </p:sp>
    </p:spTree>
    <p:extLst>
      <p:ext uri="{BB962C8B-B14F-4D97-AF65-F5344CB8AC3E}">
        <p14:creationId xmlns:p14="http://schemas.microsoft.com/office/powerpoint/2010/main" val="37092068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2000" dirty="0"/>
              <a:t>STATUSNE PROMJENE</a:t>
            </a:r>
            <a:r>
              <a:rPr lang="sr-Cyrl-BA" sz="2000" dirty="0"/>
              <a:t> </a:t>
            </a:r>
            <a:r>
              <a:rPr lang="bs-Latn-BA" sz="2000" dirty="0"/>
              <a:t>PRIVREDNIH DRUŠTAV</a:t>
            </a:r>
            <a:r>
              <a:rPr lang="sr-Cyrl-BA" sz="2000" dirty="0"/>
              <a:t>А</a:t>
            </a:r>
            <a:endParaRPr lang="en-US" sz="2000" dirty="0"/>
          </a:p>
        </p:txBody>
      </p:sp>
      <p:sp>
        <p:nvSpPr>
          <p:cNvPr id="3" name="Content Placeholder 2"/>
          <p:cNvSpPr>
            <a:spLocks noGrp="1"/>
          </p:cNvSpPr>
          <p:nvPr>
            <p:ph idx="1"/>
          </p:nvPr>
        </p:nvSpPr>
        <p:spPr/>
        <p:txBody>
          <a:bodyPr/>
          <a:lstStyle/>
          <a:p>
            <a:pPr marL="45720" indent="0">
              <a:buNone/>
            </a:pPr>
            <a:endParaRPr lang="bs-Latn-BA" dirty="0" smtClean="0"/>
          </a:p>
          <a:p>
            <a:pPr marL="45720" indent="0">
              <a:buNone/>
            </a:pPr>
            <a:r>
              <a:rPr lang="bs-Latn-BA" sz="2400" dirty="0" smtClean="0"/>
              <a:t>Kada </a:t>
            </a:r>
            <a:r>
              <a:rPr lang="bs-Latn-BA" sz="2400" dirty="0"/>
              <a:t>je društvo </a:t>
            </a:r>
            <a:r>
              <a:rPr lang="bs-Latn-BA" sz="2400" dirty="0" err="1"/>
              <a:t>sticalac</a:t>
            </a:r>
            <a:r>
              <a:rPr lang="bs-Latn-BA" sz="2400" dirty="0"/>
              <a:t> vlasnik najmanje 90 % udjela u osnovnom kapitalu društva prenosioca, društvo prenosilac nije u obavezi da sačini i dostavlja skupštini na odobrenje izvještaj revizora o izvršenoj statusnoj promjeni.</a:t>
            </a:r>
            <a:endParaRPr lang="en-US" sz="2400" dirty="0"/>
          </a:p>
          <a:p>
            <a:endParaRPr lang="en-US" sz="2400" dirty="0"/>
          </a:p>
        </p:txBody>
      </p:sp>
    </p:spTree>
    <p:extLst>
      <p:ext uri="{BB962C8B-B14F-4D97-AF65-F5344CB8AC3E}">
        <p14:creationId xmlns:p14="http://schemas.microsoft.com/office/powerpoint/2010/main" val="16945367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2000" dirty="0"/>
              <a:t>STATUSNE PROMJENE</a:t>
            </a:r>
            <a:r>
              <a:rPr lang="sr-Cyrl-BA" sz="2000" dirty="0"/>
              <a:t> </a:t>
            </a:r>
            <a:r>
              <a:rPr lang="bs-Latn-BA" sz="2000" dirty="0"/>
              <a:t>PRIVREDNIH DRUŠTAV</a:t>
            </a:r>
            <a:r>
              <a:rPr lang="sr-Cyrl-BA" sz="2000" dirty="0"/>
              <a:t>А</a:t>
            </a:r>
            <a:endParaRPr lang="en-US" sz="2000" dirty="0"/>
          </a:p>
        </p:txBody>
      </p:sp>
      <p:sp>
        <p:nvSpPr>
          <p:cNvPr id="3" name="Content Placeholder 2"/>
          <p:cNvSpPr>
            <a:spLocks noGrp="1"/>
          </p:cNvSpPr>
          <p:nvPr>
            <p:ph idx="1"/>
          </p:nvPr>
        </p:nvSpPr>
        <p:spPr/>
        <p:txBody>
          <a:bodyPr>
            <a:normAutofit fontScale="85000" lnSpcReduction="10000"/>
          </a:bodyPr>
          <a:lstStyle/>
          <a:p>
            <a:pPr marL="45720" lvl="0" indent="0">
              <a:buNone/>
            </a:pPr>
            <a:r>
              <a:rPr lang="bs-Latn-BA" dirty="0"/>
              <a:t>STATUSNA PROMJENA DOO</a:t>
            </a:r>
            <a:endParaRPr lang="en-US" dirty="0"/>
          </a:p>
          <a:p>
            <a:endParaRPr lang="en-US" dirty="0"/>
          </a:p>
          <a:p>
            <a:pPr marL="45720" indent="0">
              <a:buNone/>
            </a:pPr>
            <a:r>
              <a:rPr lang="bs-Latn-BA" dirty="0"/>
              <a:t>Sve odredbe koje se odnose na statusnu promjenu akcionarskog društva analogno se primjenjuje i na statusnu promjenu društva sa ograničenom odgovornošću (član 394.). </a:t>
            </a:r>
            <a:endParaRPr lang="en-US" dirty="0"/>
          </a:p>
          <a:p>
            <a:pPr marL="45720" indent="0">
              <a:buNone/>
            </a:pPr>
            <a:r>
              <a:rPr lang="bs-Latn-BA" dirty="0"/>
              <a:t>Dozvoljeno spajanje uz pripajanje akcionarskog društva i društva sa ograničenom odgovornošću. </a:t>
            </a:r>
            <a:endParaRPr lang="en-US" dirty="0"/>
          </a:p>
          <a:p>
            <a:pPr marL="45720" indent="0">
              <a:buNone/>
            </a:pPr>
            <a:r>
              <a:rPr lang="bs-Latn-BA" dirty="0"/>
              <a:t>Ako je DOO društvo </a:t>
            </a:r>
            <a:r>
              <a:rPr lang="bs-Latn-BA" dirty="0" err="1"/>
              <a:t>sticalac</a:t>
            </a:r>
            <a:r>
              <a:rPr lang="bs-Latn-BA" dirty="0"/>
              <a:t>, a akcionarsko društvo prestaje da postoji pripajanjem tom društvu, potrebno je da se u ugovoru o spajanju utvrdi nominalna vrijednost udjela koji se dodjeljuje svakom akcionaru tog društva kao novom članu u društvu s ograničenom odgovornošću. </a:t>
            </a:r>
            <a:endParaRPr lang="bs-Latn-BA" dirty="0" smtClean="0"/>
          </a:p>
          <a:p>
            <a:pPr marL="45720" indent="0">
              <a:buNone/>
            </a:pPr>
            <a:r>
              <a:rPr lang="bs-Latn-BA" dirty="0" smtClean="0"/>
              <a:t>Međutim</a:t>
            </a:r>
            <a:r>
              <a:rPr lang="bs-Latn-BA" dirty="0"/>
              <a:t>, ako se otvoreno akcionarsko društvu pripaja društvu sa ograničenom odgovornošću, prije toga je potrebno da se ispune uslovi da se otvoreno akcionarsko društvo pretvori u zatvoreno prema uslovima koji su određeni i u ZPD i u zakonu kojim se uređuje tržište hartija od vrijednosti, a sve radi zaštite akcionara i imalaca drugih hartija od vrijednosti koje je javno izdalo.</a:t>
            </a:r>
            <a:endParaRPr lang="en-US" dirty="0"/>
          </a:p>
          <a:p>
            <a:endParaRPr lang="en-US" dirty="0"/>
          </a:p>
        </p:txBody>
      </p:sp>
    </p:spTree>
    <p:extLst>
      <p:ext uri="{BB962C8B-B14F-4D97-AF65-F5344CB8AC3E}">
        <p14:creationId xmlns:p14="http://schemas.microsoft.com/office/powerpoint/2010/main" val="12654583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2000" dirty="0"/>
              <a:t>STATUSNE PROMJENE</a:t>
            </a:r>
            <a:r>
              <a:rPr lang="sr-Cyrl-BA" sz="2000" dirty="0"/>
              <a:t> </a:t>
            </a:r>
            <a:r>
              <a:rPr lang="bs-Latn-BA" sz="2000" dirty="0"/>
              <a:t>PRIVREDNIH DRUŠTAV</a:t>
            </a:r>
            <a:r>
              <a:rPr lang="sr-Cyrl-BA" sz="2000" dirty="0"/>
              <a:t>А</a:t>
            </a:r>
            <a:endParaRPr lang="en-US" sz="2000" dirty="0"/>
          </a:p>
        </p:txBody>
      </p:sp>
      <p:sp>
        <p:nvSpPr>
          <p:cNvPr id="3" name="Content Placeholder 2"/>
          <p:cNvSpPr>
            <a:spLocks noGrp="1"/>
          </p:cNvSpPr>
          <p:nvPr>
            <p:ph idx="1"/>
          </p:nvPr>
        </p:nvSpPr>
        <p:spPr/>
        <p:txBody>
          <a:bodyPr/>
          <a:lstStyle/>
          <a:p>
            <a:pPr marL="45720" lvl="0" indent="0">
              <a:buNone/>
            </a:pPr>
            <a:r>
              <a:rPr lang="bs-Latn-BA" dirty="0"/>
              <a:t>PROMJENA OSNOVNOG KAPITALA </a:t>
            </a:r>
            <a:endParaRPr lang="en-US" dirty="0"/>
          </a:p>
          <a:p>
            <a:endParaRPr lang="en-US" dirty="0"/>
          </a:p>
          <a:p>
            <a:pPr marL="45720" indent="0">
              <a:buNone/>
            </a:pPr>
            <a:r>
              <a:rPr lang="bs-Latn-BA" dirty="0"/>
              <a:t>Statusne promjene najčešće dovode do povećanja osnovnog kapitala društva </a:t>
            </a:r>
            <a:r>
              <a:rPr lang="bs-Latn-BA" dirty="0" err="1"/>
              <a:t>sticaoca</a:t>
            </a:r>
            <a:r>
              <a:rPr lang="bs-Latn-BA" dirty="0"/>
              <a:t>, ali zakon izričito zabranjuje stvaranje prividnog kapitala (član 384. ZPD). Postupak povećanja sprovodi se prema odredbama zakona koje se odnose na povećanje kapitala za pravnu formu društva </a:t>
            </a:r>
            <a:r>
              <a:rPr lang="bs-Latn-BA" dirty="0" err="1"/>
              <a:t>sticaoca</a:t>
            </a:r>
            <a:r>
              <a:rPr lang="bs-Latn-BA" dirty="0"/>
              <a:t>. Dakle, ukoliko se statusnom promjenom </a:t>
            </a:r>
            <a:r>
              <a:rPr lang="bs-Latn-BA" dirty="0" err="1"/>
              <a:t>povećava</a:t>
            </a:r>
            <a:r>
              <a:rPr lang="bs-Latn-BA" dirty="0"/>
              <a:t> i osnovni kapital, istovremeno sa registracijom statusne promjene podnosi se i prijava za registraciju povećanja osnovnog kapitala. </a:t>
            </a:r>
            <a:endParaRPr lang="en-US" dirty="0"/>
          </a:p>
          <a:p>
            <a:endParaRPr lang="en-US" dirty="0"/>
          </a:p>
        </p:txBody>
      </p:sp>
    </p:spTree>
    <p:extLst>
      <p:ext uri="{BB962C8B-B14F-4D97-AF65-F5344CB8AC3E}">
        <p14:creationId xmlns:p14="http://schemas.microsoft.com/office/powerpoint/2010/main" val="20567817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2000" dirty="0"/>
              <a:t>STATUSNE PROMJENE</a:t>
            </a:r>
            <a:r>
              <a:rPr lang="sr-Cyrl-BA" sz="2000" dirty="0"/>
              <a:t> </a:t>
            </a:r>
            <a:r>
              <a:rPr lang="bs-Latn-BA" sz="2000" dirty="0"/>
              <a:t>PRIVREDNIH DRUŠTAV</a:t>
            </a:r>
            <a:r>
              <a:rPr lang="sr-Cyrl-BA" sz="2000" dirty="0"/>
              <a:t>А</a:t>
            </a:r>
            <a:endParaRPr lang="en-US" sz="2000" dirty="0"/>
          </a:p>
        </p:txBody>
      </p:sp>
      <p:sp>
        <p:nvSpPr>
          <p:cNvPr id="3" name="Content Placeholder 2"/>
          <p:cNvSpPr>
            <a:spLocks noGrp="1"/>
          </p:cNvSpPr>
          <p:nvPr>
            <p:ph idx="1"/>
          </p:nvPr>
        </p:nvSpPr>
        <p:spPr/>
        <p:txBody>
          <a:bodyPr>
            <a:normAutofit/>
          </a:bodyPr>
          <a:lstStyle/>
          <a:p>
            <a:pPr marL="45720" indent="0">
              <a:buNone/>
            </a:pPr>
            <a:r>
              <a:rPr lang="bs-Latn-BA" dirty="0"/>
              <a:t>Zakon </a:t>
            </a:r>
            <a:r>
              <a:rPr lang="bs-Latn-BA" dirty="0" err="1"/>
              <a:t>predviđa</a:t>
            </a:r>
            <a:r>
              <a:rPr lang="bs-Latn-BA" dirty="0"/>
              <a:t> da se u samom ugovoru o statusnoj promjeni definiše kako i za koliko se </a:t>
            </a:r>
            <a:r>
              <a:rPr lang="bs-Latn-BA" dirty="0" err="1"/>
              <a:t>povećava</a:t>
            </a:r>
            <a:r>
              <a:rPr lang="bs-Latn-BA" dirty="0"/>
              <a:t> osnovni kapital, a dozvoljeno je donošenje i posebne odluke o povećanju osnovnog kapitala. </a:t>
            </a:r>
            <a:endParaRPr lang="en-US" dirty="0"/>
          </a:p>
          <a:p>
            <a:pPr marL="45720" indent="0">
              <a:buNone/>
            </a:pPr>
            <a:r>
              <a:rPr lang="bs-Latn-BA" dirty="0"/>
              <a:t>U pogledu povećanja osnovnog kapitala akcionarskog društva kao društvo </a:t>
            </a:r>
            <a:r>
              <a:rPr lang="bs-Latn-BA" dirty="0" err="1"/>
              <a:t>sticaoca</a:t>
            </a:r>
            <a:r>
              <a:rPr lang="bs-Latn-BA" dirty="0"/>
              <a:t>, ne traži se odobrenje komisije za hartije od vrijednosti, međutim to ne znači da se povećanje neće registrovati kod Centralnog registra za hartije od vrijednosti</a:t>
            </a:r>
            <a:r>
              <a:rPr lang="bs-Latn-BA" dirty="0" smtClean="0"/>
              <a:t>.</a:t>
            </a:r>
          </a:p>
          <a:p>
            <a:pPr marL="45720" indent="0">
              <a:buNone/>
            </a:pPr>
            <a:r>
              <a:rPr lang="bs-Latn-BA" dirty="0"/>
              <a:t>Odredbom člana 384. ZPD propisana je zabrana stvaranja prividnog kapitala.</a:t>
            </a:r>
            <a:endParaRPr lang="en-US" dirty="0"/>
          </a:p>
          <a:p>
            <a:pPr marL="45720" indent="0">
              <a:buNone/>
            </a:pPr>
            <a:r>
              <a:rPr lang="bs-Latn-BA" dirty="0"/>
              <a:t>N</a:t>
            </a:r>
            <a:r>
              <a:rPr lang="bs-Latn-BA" dirty="0" smtClean="0"/>
              <a:t>ije </a:t>
            </a:r>
            <a:r>
              <a:rPr lang="bs-Latn-BA" dirty="0"/>
              <a:t>dozvoljeno da društvo </a:t>
            </a:r>
            <a:r>
              <a:rPr lang="bs-Latn-BA" dirty="0" err="1"/>
              <a:t>sticalac</a:t>
            </a:r>
            <a:r>
              <a:rPr lang="bs-Latn-BA" dirty="0"/>
              <a:t> izdaje akcije u zamjenu za akcije koje to društvo posjeduje u društvu prenosioca, jer bi u tom slučaju društvo </a:t>
            </a:r>
            <a:r>
              <a:rPr lang="bs-Latn-BA" dirty="0" err="1"/>
              <a:t>sticalac</a:t>
            </a:r>
            <a:r>
              <a:rPr lang="bs-Latn-BA" dirty="0"/>
              <a:t> izdavalo akcije samom sebi</a:t>
            </a:r>
            <a:r>
              <a:rPr lang="bs-Latn-BA" dirty="0" smtClean="0"/>
              <a:t>.</a:t>
            </a:r>
            <a:endParaRPr lang="en-US" dirty="0"/>
          </a:p>
        </p:txBody>
      </p:sp>
    </p:spTree>
    <p:extLst>
      <p:ext uri="{BB962C8B-B14F-4D97-AF65-F5344CB8AC3E}">
        <p14:creationId xmlns:p14="http://schemas.microsoft.com/office/powerpoint/2010/main" val="38307134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45720" indent="0">
              <a:buNone/>
            </a:pPr>
            <a:r>
              <a:rPr lang="bs-Latn-BA" dirty="0"/>
              <a:t>Dodatno društvo </a:t>
            </a:r>
            <a:r>
              <a:rPr lang="bs-Latn-BA" dirty="0" err="1"/>
              <a:t>sticalac</a:t>
            </a:r>
            <a:r>
              <a:rPr lang="bs-Latn-BA" dirty="0"/>
              <a:t> neće izdavati ni akcije u zamjenu za sopstvene akcije društva prenosioca, odnosno akcije koje u svoje ime a za račun prenosioca drži treće lice. Ovo pravilo je preuzeto iz odredbe člana 19. Treće direktive EU. Razlog za ovo je u tome što je vlasnik tih akcija društvo prenosilac koji najčešće prestaje da postoji nakon statusne promjene (osim u slučaju izdvajanja</a:t>
            </a:r>
            <a:r>
              <a:rPr lang="bs-Latn-BA" dirty="0" smtClean="0"/>
              <a:t>).</a:t>
            </a:r>
            <a:endParaRPr lang="en-US" dirty="0"/>
          </a:p>
          <a:p>
            <a:pPr marL="45720" indent="0">
              <a:buNone/>
            </a:pPr>
            <a:r>
              <a:rPr lang="bs-Latn-BA" dirty="0"/>
              <a:t>Kad društvo prenosilac ima akcije/udjele u društvo </a:t>
            </a:r>
            <a:r>
              <a:rPr lang="bs-Latn-BA" dirty="0" err="1"/>
              <a:t>sticaocu</a:t>
            </a:r>
            <a:r>
              <a:rPr lang="bs-Latn-BA" dirty="0"/>
              <a:t>, te uslijed statusne promjene prenese te udjele društvu </a:t>
            </a:r>
            <a:r>
              <a:rPr lang="bs-Latn-BA" dirty="0" err="1"/>
              <a:t>sticaocu</a:t>
            </a:r>
            <a:r>
              <a:rPr lang="bs-Latn-BA" dirty="0"/>
              <a:t> ti udjeli postaju sopstveni udjeli. Tada se osnovni kapital društva </a:t>
            </a:r>
            <a:r>
              <a:rPr lang="bs-Latn-BA" dirty="0" err="1"/>
              <a:t>sticaoca</a:t>
            </a:r>
            <a:r>
              <a:rPr lang="bs-Latn-BA" dirty="0"/>
              <a:t> ne mijenja, već se samo mijenja titular, odnosno vlasnik akcija odnosno udjela. Umjesto društva prenosioca to postaje društvo </a:t>
            </a:r>
            <a:r>
              <a:rPr lang="bs-Latn-BA" dirty="0" err="1"/>
              <a:t>sticalac</a:t>
            </a:r>
            <a:r>
              <a:rPr lang="bs-Latn-BA" dirty="0"/>
              <a:t> (član 384. stav 1. ZPD).</a:t>
            </a:r>
            <a:endParaRPr lang="en-US" dirty="0"/>
          </a:p>
          <a:p>
            <a:endParaRPr lang="en-US" dirty="0"/>
          </a:p>
          <a:p>
            <a:endParaRPr lang="en-US" dirty="0"/>
          </a:p>
        </p:txBody>
      </p:sp>
    </p:spTree>
    <p:extLst>
      <p:ext uri="{BB962C8B-B14F-4D97-AF65-F5344CB8AC3E}">
        <p14:creationId xmlns:p14="http://schemas.microsoft.com/office/powerpoint/2010/main" val="13152432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2000" dirty="0"/>
              <a:t>STATUSNE PROMJENE</a:t>
            </a:r>
            <a:r>
              <a:rPr lang="sr-Cyrl-BA" sz="2000" dirty="0"/>
              <a:t> </a:t>
            </a:r>
            <a:r>
              <a:rPr lang="bs-Latn-BA" sz="2000" dirty="0"/>
              <a:t>PRIVREDNIH DRUŠTAV</a:t>
            </a:r>
            <a:r>
              <a:rPr lang="sr-Cyrl-BA" sz="2000" dirty="0"/>
              <a:t>А</a:t>
            </a:r>
            <a:endParaRPr lang="en-US" sz="2000" dirty="0"/>
          </a:p>
        </p:txBody>
      </p:sp>
      <p:sp>
        <p:nvSpPr>
          <p:cNvPr id="3" name="Content Placeholder 2"/>
          <p:cNvSpPr>
            <a:spLocks noGrp="1"/>
          </p:cNvSpPr>
          <p:nvPr>
            <p:ph idx="1"/>
          </p:nvPr>
        </p:nvSpPr>
        <p:spPr/>
        <p:txBody>
          <a:bodyPr>
            <a:normAutofit fontScale="92500"/>
          </a:bodyPr>
          <a:lstStyle/>
          <a:p>
            <a:pPr marL="45720" indent="0">
              <a:buNone/>
            </a:pPr>
            <a:r>
              <a:rPr lang="bs-Latn-BA" dirty="0" smtClean="0"/>
              <a:t>REGISTRACIJA </a:t>
            </a:r>
            <a:r>
              <a:rPr lang="bs-Latn-BA" dirty="0"/>
              <a:t> </a:t>
            </a:r>
            <a:endParaRPr lang="en-US" dirty="0"/>
          </a:p>
          <a:p>
            <a:pPr marL="45720" indent="0">
              <a:buNone/>
            </a:pPr>
            <a:r>
              <a:rPr lang="bs-Latn-BA" dirty="0"/>
              <a:t>Registracija statusne promjene vrši se u skladu sa Zakonom o registraciji poslovnih pravnih subjekata u Republici Srpskoj („Službeni glasnik RS“, broj 67/13 i 15/16).</a:t>
            </a:r>
            <a:endParaRPr lang="en-US" dirty="0"/>
          </a:p>
          <a:p>
            <a:pPr marL="45720" indent="0">
              <a:buNone/>
            </a:pPr>
            <a:r>
              <a:rPr lang="bs-Latn-BA" dirty="0"/>
              <a:t>Odredbom člana 53. do 60. navedenog zakona propisano je koje su neophodne isprave za upis statusnih promjena i promjena oblika poslovnih subjekata. </a:t>
            </a:r>
            <a:endParaRPr lang="bs-Latn-BA" dirty="0" smtClean="0"/>
          </a:p>
          <a:p>
            <a:pPr marL="45720" indent="0">
              <a:buNone/>
            </a:pPr>
            <a:r>
              <a:rPr lang="bs-Latn-BA" dirty="0"/>
              <a:t>U</a:t>
            </a:r>
            <a:r>
              <a:rPr lang="bs-Latn-BA" dirty="0" smtClean="0"/>
              <a:t>koliko </a:t>
            </a:r>
            <a:r>
              <a:rPr lang="bs-Latn-BA" dirty="0"/>
              <a:t>dođe do povećanja osnovnog kapitala  društva, podnosi se i prijava za povećanje</a:t>
            </a:r>
            <a:r>
              <a:rPr lang="bs-Latn-BA" dirty="0" smtClean="0"/>
              <a:t>.</a:t>
            </a:r>
            <a:endParaRPr lang="en-US" dirty="0"/>
          </a:p>
          <a:p>
            <a:pPr marL="45720" indent="0">
              <a:buNone/>
            </a:pPr>
            <a:r>
              <a:rPr lang="bs-Latn-BA" dirty="0"/>
              <a:t>U </a:t>
            </a:r>
            <a:r>
              <a:rPr lang="bs-Latn-BA" dirty="0" smtClean="0"/>
              <a:t>ZPD </a:t>
            </a:r>
            <a:r>
              <a:rPr lang="bs-Latn-BA" dirty="0"/>
              <a:t>nije naveden rok </a:t>
            </a:r>
            <a:r>
              <a:rPr lang="bs-Latn-BA" dirty="0" err="1"/>
              <a:t>podnošenja</a:t>
            </a:r>
            <a:r>
              <a:rPr lang="bs-Latn-BA" dirty="0"/>
              <a:t> prijave za registraciju statusne promjene, ali analogno drugim zakonskim odredbama može se </a:t>
            </a:r>
            <a:r>
              <a:rPr lang="bs-Latn-BA" dirty="0" err="1"/>
              <a:t>zaključiti</a:t>
            </a:r>
            <a:r>
              <a:rPr lang="bs-Latn-BA" dirty="0"/>
              <a:t> da se registracija statusne promjene ne bi mogla vršiti prije nego što ugovor o statusnoj promjeni stupi na pravnu snagu</a:t>
            </a:r>
            <a:r>
              <a:rPr lang="bs-Latn-BA" dirty="0" smtClean="0"/>
              <a:t>.</a:t>
            </a:r>
            <a:endParaRPr lang="en-US" dirty="0"/>
          </a:p>
          <a:p>
            <a:pPr marL="45720" indent="0">
              <a:buNone/>
            </a:pPr>
            <a:r>
              <a:rPr lang="bs-Latn-BA" dirty="0"/>
              <a:t>Mišljenja sam da bi trebao zakon da predvidi i rok prije čijeg isteka se ne bi mogla vršiti registracija statusne promjene, ali i krajnji rok u kome se to ima učiniti.</a:t>
            </a:r>
            <a:endParaRPr lang="en-US" dirty="0"/>
          </a:p>
          <a:p>
            <a:pPr marL="45720" indent="0">
              <a:buNone/>
            </a:pPr>
            <a:endParaRPr lang="en-US" dirty="0"/>
          </a:p>
        </p:txBody>
      </p:sp>
    </p:spTree>
    <p:extLst>
      <p:ext uri="{BB962C8B-B14F-4D97-AF65-F5344CB8AC3E}">
        <p14:creationId xmlns:p14="http://schemas.microsoft.com/office/powerpoint/2010/main" val="1112914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0351" y="701040"/>
            <a:ext cx="9875520" cy="1356360"/>
          </a:xfrm>
        </p:spPr>
        <p:txBody>
          <a:bodyPr>
            <a:normAutofit/>
          </a:bodyPr>
          <a:lstStyle/>
          <a:p>
            <a:r>
              <a:rPr lang="bs-Latn-BA" sz="2000" dirty="0"/>
              <a:t>STATUSNE PROMJENE</a:t>
            </a:r>
            <a:r>
              <a:rPr lang="sr-Cyrl-BA" sz="2000" dirty="0"/>
              <a:t> </a:t>
            </a:r>
            <a:r>
              <a:rPr lang="bs-Latn-BA" sz="2000" dirty="0"/>
              <a:t>PRIVREDNIH DRUŠTAV</a:t>
            </a:r>
            <a:r>
              <a:rPr lang="sr-Cyrl-BA" sz="2000" dirty="0"/>
              <a:t>А</a:t>
            </a:r>
            <a:r>
              <a:rPr lang="en-US" sz="2000" dirty="0"/>
              <a:t/>
            </a:r>
            <a:br>
              <a:rPr lang="en-US" sz="2000" dirty="0"/>
            </a:br>
            <a:endParaRPr lang="en-US" sz="2000" dirty="0"/>
          </a:p>
        </p:txBody>
      </p:sp>
      <p:sp>
        <p:nvSpPr>
          <p:cNvPr id="3" name="Content Placeholder 2"/>
          <p:cNvSpPr>
            <a:spLocks noGrp="1"/>
          </p:cNvSpPr>
          <p:nvPr>
            <p:ph idx="1"/>
          </p:nvPr>
        </p:nvSpPr>
        <p:spPr/>
        <p:txBody>
          <a:bodyPr>
            <a:normAutofit/>
          </a:bodyPr>
          <a:lstStyle/>
          <a:p>
            <a:pPr marL="45720" indent="0">
              <a:buNone/>
            </a:pPr>
            <a:endParaRPr lang="sr-Cyrl-BA" dirty="0"/>
          </a:p>
          <a:p>
            <a:pPr marL="45720" indent="0">
              <a:buNone/>
            </a:pPr>
            <a:r>
              <a:rPr lang="bs-Latn-BA" sz="2400" dirty="0" smtClean="0"/>
              <a:t>Odredbe  </a:t>
            </a:r>
            <a:r>
              <a:rPr lang="bs-Latn-BA" sz="2400" dirty="0"/>
              <a:t>zakona o statusnim promjenama temelje se na trećoj direktivi Evropske unije – Direktive 2011/35. Statusne promjene su bitne za privredna društva jer u najvećem broju statusnih promjena društvo prestaje da postoji.</a:t>
            </a:r>
            <a:endParaRPr lang="en-US" sz="2400" dirty="0"/>
          </a:p>
          <a:p>
            <a:pPr marL="45720" indent="0">
              <a:buNone/>
            </a:pPr>
            <a:r>
              <a:rPr lang="bs-Latn-BA" sz="2400" dirty="0"/>
              <a:t>Suština statusnih promjena privrednih društava svodi se na dva značajna momenta</a:t>
            </a:r>
            <a:r>
              <a:rPr lang="bs-Latn-BA" sz="2400" dirty="0" smtClean="0"/>
              <a:t>:</a:t>
            </a:r>
            <a:endParaRPr lang="en-US" sz="2400" dirty="0"/>
          </a:p>
          <a:p>
            <a:pPr lvl="0"/>
            <a:r>
              <a:rPr lang="bs-Latn-BA" sz="2400" dirty="0" err="1"/>
              <a:t>prenos</a:t>
            </a:r>
            <a:r>
              <a:rPr lang="bs-Latn-BA" sz="2400" dirty="0"/>
              <a:t> imovine i obaveza i</a:t>
            </a:r>
            <a:endParaRPr lang="en-US" sz="2400" dirty="0"/>
          </a:p>
          <a:p>
            <a:pPr lvl="0"/>
            <a:r>
              <a:rPr lang="bs-Latn-BA" sz="2400" dirty="0"/>
              <a:t>srazmjerna zamjena akcija i udjela</a:t>
            </a:r>
            <a:endParaRPr lang="en-US" sz="2400" dirty="0"/>
          </a:p>
          <a:p>
            <a:endParaRPr lang="en-US" dirty="0"/>
          </a:p>
          <a:p>
            <a:endParaRPr lang="en-US" dirty="0"/>
          </a:p>
        </p:txBody>
      </p:sp>
    </p:spTree>
    <p:extLst>
      <p:ext uri="{BB962C8B-B14F-4D97-AF65-F5344CB8AC3E}">
        <p14:creationId xmlns:p14="http://schemas.microsoft.com/office/powerpoint/2010/main" val="12551469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2000" dirty="0"/>
              <a:t>STATUSNE PROMJENE</a:t>
            </a:r>
            <a:r>
              <a:rPr lang="sr-Cyrl-BA" sz="2000" dirty="0"/>
              <a:t> </a:t>
            </a:r>
            <a:r>
              <a:rPr lang="bs-Latn-BA" sz="2000" dirty="0"/>
              <a:t>PRIVREDNIH </a:t>
            </a:r>
            <a:r>
              <a:rPr lang="bs-Latn-BA" sz="2000" dirty="0" smtClean="0"/>
              <a:t>DRUŠTAVA</a:t>
            </a:r>
            <a:endParaRPr lang="en-US" sz="2000" dirty="0"/>
          </a:p>
        </p:txBody>
      </p:sp>
      <p:sp>
        <p:nvSpPr>
          <p:cNvPr id="3" name="Content Placeholder 2"/>
          <p:cNvSpPr>
            <a:spLocks noGrp="1"/>
          </p:cNvSpPr>
          <p:nvPr>
            <p:ph idx="1"/>
          </p:nvPr>
        </p:nvSpPr>
        <p:spPr/>
        <p:txBody>
          <a:bodyPr/>
          <a:lstStyle/>
          <a:p>
            <a:pPr marL="45720" lvl="0" indent="0">
              <a:buNone/>
            </a:pPr>
            <a:r>
              <a:rPr lang="bs-Latn-BA" dirty="0"/>
              <a:t>PRAVNE POSLJEDICE STATUSNE PROMJENE</a:t>
            </a:r>
            <a:endParaRPr lang="en-US" dirty="0"/>
          </a:p>
          <a:p>
            <a:pPr marL="45720" indent="0">
              <a:buNone/>
            </a:pPr>
            <a:r>
              <a:rPr lang="bs-Latn-BA" i="1" dirty="0"/>
              <a:t> </a:t>
            </a:r>
            <a:endParaRPr lang="en-US" dirty="0"/>
          </a:p>
          <a:p>
            <a:pPr marL="45720" indent="0">
              <a:buNone/>
            </a:pPr>
            <a:r>
              <a:rPr lang="bs-Latn-BA" dirty="0"/>
              <a:t>Danom registracije statusne promjene u sudskom registru nastupaju određene pravne posljedice, koje su propisane u odredbi člana 391. ZPD:</a:t>
            </a:r>
            <a:endParaRPr lang="en-US" dirty="0"/>
          </a:p>
          <a:p>
            <a:pPr lvl="0"/>
            <a:r>
              <a:rPr lang="bs-Latn-BA" dirty="0"/>
              <a:t>imovina i obaveze društva prenosioca prelaze na društvo </a:t>
            </a:r>
            <a:r>
              <a:rPr lang="bs-Latn-BA" dirty="0" err="1"/>
              <a:t>sticaoca</a:t>
            </a:r>
            <a:r>
              <a:rPr lang="bs-Latn-BA" dirty="0"/>
              <a:t>, u skladu sa ugovorom o statusnoj promjeni, odnosno planom podjele (statusna promjena i jeste </a:t>
            </a:r>
            <a:r>
              <a:rPr lang="bs-Latn-BA" dirty="0" err="1"/>
              <a:t>prenos</a:t>
            </a:r>
            <a:r>
              <a:rPr lang="bs-Latn-BA" dirty="0"/>
              <a:t> imovine i obaveza, a razlike koje nastanu u zavisnosti od toga da li se prenosi cjelokupna imovina ili samo njen dio, da li je riječ o univerzalnoj ili singularnoj sukcesiji, u pravilu ne mijenja stvar)</a:t>
            </a:r>
            <a:endParaRPr lang="en-US" dirty="0"/>
          </a:p>
          <a:p>
            <a:endParaRPr lang="en-US" dirty="0"/>
          </a:p>
        </p:txBody>
      </p:sp>
    </p:spTree>
    <p:extLst>
      <p:ext uri="{BB962C8B-B14F-4D97-AF65-F5344CB8AC3E}">
        <p14:creationId xmlns:p14="http://schemas.microsoft.com/office/powerpoint/2010/main" val="21197221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2000" dirty="0"/>
              <a:t>STATUSNE PROMJENE</a:t>
            </a:r>
            <a:r>
              <a:rPr lang="sr-Cyrl-BA" sz="2000" dirty="0"/>
              <a:t> </a:t>
            </a:r>
            <a:r>
              <a:rPr lang="bs-Latn-BA" sz="2000" dirty="0"/>
              <a:t>PRIVREDNIH DRUŠTAVA</a:t>
            </a:r>
            <a:endParaRPr lang="en-US" sz="2000" dirty="0"/>
          </a:p>
        </p:txBody>
      </p:sp>
      <p:sp>
        <p:nvSpPr>
          <p:cNvPr id="3" name="Content Placeholder 2"/>
          <p:cNvSpPr>
            <a:spLocks noGrp="1"/>
          </p:cNvSpPr>
          <p:nvPr>
            <p:ph idx="1"/>
          </p:nvPr>
        </p:nvSpPr>
        <p:spPr/>
        <p:txBody>
          <a:bodyPr/>
          <a:lstStyle/>
          <a:p>
            <a:pPr lvl="0"/>
            <a:r>
              <a:rPr lang="bs-Latn-BA" dirty="0"/>
              <a:t>dugovi i druge obaveze društva koje prestaje statusnom promjenom prema trećim licima prelaze na društvo </a:t>
            </a:r>
            <a:r>
              <a:rPr lang="bs-Latn-BA" dirty="0" err="1"/>
              <a:t>sticaoca</a:t>
            </a:r>
            <a:r>
              <a:rPr lang="bs-Latn-BA" dirty="0"/>
              <a:t>, kao novog dužnika (prema ZPD R. Srbije, društvo </a:t>
            </a:r>
            <a:r>
              <a:rPr lang="bs-Latn-BA" dirty="0" err="1"/>
              <a:t>sticalac</a:t>
            </a:r>
            <a:r>
              <a:rPr lang="bs-Latn-BA" dirty="0"/>
              <a:t> postaje solidarno odgovorno sa društvom prenosioca za njegove obaveze i to iznosa razlike vrijednosti imovine društva prenosioca koja mu je prenijeta i obaveza društva prenosioca koje je preuzeo). Izmjenom ZPD uvedena je novina u odnosu na raniju odgovornost društva </a:t>
            </a:r>
            <a:r>
              <a:rPr lang="bs-Latn-BA" dirty="0" err="1"/>
              <a:t>sticaoca</a:t>
            </a:r>
            <a:r>
              <a:rPr lang="bs-Latn-BA" dirty="0"/>
              <a:t>, tako što je društvo </a:t>
            </a:r>
            <a:r>
              <a:rPr lang="bs-Latn-BA" dirty="0" err="1"/>
              <a:t>sticalac</a:t>
            </a:r>
            <a:r>
              <a:rPr lang="bs-Latn-BA" dirty="0"/>
              <a:t> solidarno odgovoran sa društvom prenosioca za obaveze društva, ali samo do iznosa aktive (imovina minus obaveze) koju je dobio od društva prenosioca. Ovo je slučaj kada društvo prenosilac ne prestaje da postoji nakon statusne promjene.</a:t>
            </a:r>
            <a:endParaRPr lang="en-US" dirty="0"/>
          </a:p>
          <a:p>
            <a:pPr lvl="0"/>
            <a:r>
              <a:rPr lang="bs-Latn-BA" dirty="0"/>
              <a:t>akcionari - članovi društva koji prestaje statusnom promjenom postaju akcionari – članovi društva </a:t>
            </a:r>
            <a:r>
              <a:rPr lang="bs-Latn-BA" dirty="0" err="1"/>
              <a:t>sticaoca</a:t>
            </a:r>
            <a:endParaRPr lang="en-US" dirty="0"/>
          </a:p>
          <a:p>
            <a:endParaRPr lang="en-US" dirty="0"/>
          </a:p>
        </p:txBody>
      </p:sp>
    </p:spTree>
    <p:extLst>
      <p:ext uri="{BB962C8B-B14F-4D97-AF65-F5344CB8AC3E}">
        <p14:creationId xmlns:p14="http://schemas.microsoft.com/office/powerpoint/2010/main" val="27143835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2000" dirty="0"/>
              <a:t>STATUSNE PROMJENE</a:t>
            </a:r>
            <a:r>
              <a:rPr lang="sr-Cyrl-BA" sz="2000" dirty="0"/>
              <a:t> </a:t>
            </a:r>
            <a:r>
              <a:rPr lang="bs-Latn-BA" sz="2000" dirty="0"/>
              <a:t>PRIVREDNIH DRUŠTAV</a:t>
            </a:r>
            <a:r>
              <a:rPr lang="sr-Cyrl-BA" sz="2000" dirty="0"/>
              <a:t>А</a:t>
            </a:r>
            <a:endParaRPr lang="en-US" sz="2000" dirty="0"/>
          </a:p>
        </p:txBody>
      </p:sp>
      <p:sp>
        <p:nvSpPr>
          <p:cNvPr id="3" name="Content Placeholder 2"/>
          <p:cNvSpPr>
            <a:spLocks noGrp="1"/>
          </p:cNvSpPr>
          <p:nvPr>
            <p:ph idx="1"/>
          </p:nvPr>
        </p:nvSpPr>
        <p:spPr/>
        <p:txBody>
          <a:bodyPr>
            <a:normAutofit fontScale="92500" lnSpcReduction="20000"/>
          </a:bodyPr>
          <a:lstStyle/>
          <a:p>
            <a:pPr lvl="0"/>
            <a:r>
              <a:rPr lang="bs-Latn-BA" dirty="0"/>
              <a:t>društvo koje se spaja prestaje da postoji bez sprovođenja postupka likvidacije</a:t>
            </a:r>
            <a:endParaRPr lang="en-US" dirty="0"/>
          </a:p>
          <a:p>
            <a:pPr lvl="0"/>
            <a:r>
              <a:rPr lang="bs-Latn-BA" dirty="0"/>
              <a:t>udjeli/akcije društva prenosioca koji su zamijenjeni udjelima/akcijama u društvu </a:t>
            </a:r>
            <a:r>
              <a:rPr lang="bs-Latn-BA" dirty="0" err="1"/>
              <a:t>sticaocu</a:t>
            </a:r>
            <a:r>
              <a:rPr lang="bs-Latn-BA" dirty="0"/>
              <a:t>, </a:t>
            </a:r>
            <a:r>
              <a:rPr lang="bs-Latn-BA" dirty="0" err="1"/>
              <a:t>poništavaju</a:t>
            </a:r>
            <a:r>
              <a:rPr lang="bs-Latn-BA" dirty="0"/>
              <a:t> se</a:t>
            </a:r>
            <a:endParaRPr lang="en-US" dirty="0"/>
          </a:p>
          <a:p>
            <a:pPr lvl="0"/>
            <a:r>
              <a:rPr lang="bs-Latn-BA" dirty="0"/>
              <a:t>prava trećih lica (zalog, </a:t>
            </a:r>
            <a:r>
              <a:rPr lang="bs-Latn-BA" dirty="0" err="1"/>
              <a:t>plodouživanje</a:t>
            </a:r>
            <a:r>
              <a:rPr lang="bs-Latn-BA" dirty="0"/>
              <a:t> i sl.) kojima se </a:t>
            </a:r>
            <a:r>
              <a:rPr lang="bs-Latn-BA" dirty="0" err="1"/>
              <a:t>ograničava</a:t>
            </a:r>
            <a:r>
              <a:rPr lang="bs-Latn-BA" dirty="0"/>
              <a:t> svojina na akcijama/udjelima društva koje prestaje da postoji, prelaze na akcije/udjele koje je istim akcionarima izdalo društvo </a:t>
            </a:r>
            <a:r>
              <a:rPr lang="bs-Latn-BA" dirty="0" err="1"/>
              <a:t>sticalac</a:t>
            </a:r>
            <a:r>
              <a:rPr lang="bs-Latn-BA" dirty="0"/>
              <a:t> umjesto opterećenih akcija u skladu sa ugovorom o statusnoj promjeni</a:t>
            </a:r>
            <a:endParaRPr lang="en-US" dirty="0"/>
          </a:p>
          <a:p>
            <a:pPr lvl="0"/>
            <a:r>
              <a:rPr lang="bs-Latn-BA" dirty="0"/>
              <a:t>dozvole, koncesije ili neke druge povlastice prelaze na društvo </a:t>
            </a:r>
            <a:r>
              <a:rPr lang="bs-Latn-BA" dirty="0" err="1"/>
              <a:t>sticaoca</a:t>
            </a:r>
            <a:r>
              <a:rPr lang="bs-Latn-BA" dirty="0"/>
              <a:t>, osim ako je drugačije propisano drugim zakonom</a:t>
            </a:r>
            <a:endParaRPr lang="en-US" dirty="0"/>
          </a:p>
          <a:p>
            <a:pPr lvl="0"/>
            <a:r>
              <a:rPr lang="bs-Latn-BA" dirty="0"/>
              <a:t>članovima upravnog odbora, i odbora za  reviziju, te punomoćnicima akcionara društva koje prestaje statusnom promjenom, prestaju dužnosti u društvu </a:t>
            </a:r>
            <a:r>
              <a:rPr lang="bs-Latn-BA" dirty="0" err="1"/>
              <a:t>sticaocu</a:t>
            </a:r>
            <a:endParaRPr lang="en-US" dirty="0"/>
          </a:p>
          <a:p>
            <a:pPr lvl="0"/>
            <a:r>
              <a:rPr lang="bs-Latn-BA" dirty="0"/>
              <a:t>lica zaposlena u društvu prenosioca nastavljaju da rade u društvu </a:t>
            </a:r>
            <a:r>
              <a:rPr lang="bs-Latn-BA" dirty="0" err="1"/>
              <a:t>sticaocu</a:t>
            </a:r>
            <a:r>
              <a:rPr lang="bs-Latn-BA" dirty="0"/>
              <a:t> u skladu sa ugovorom i propisima o radu.</a:t>
            </a:r>
            <a:endParaRPr lang="en-US" dirty="0"/>
          </a:p>
        </p:txBody>
      </p:sp>
    </p:spTree>
    <p:extLst>
      <p:ext uri="{BB962C8B-B14F-4D97-AF65-F5344CB8AC3E}">
        <p14:creationId xmlns:p14="http://schemas.microsoft.com/office/powerpoint/2010/main" val="10200721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2000" dirty="0"/>
              <a:t>STATUSNE PROMJENE</a:t>
            </a:r>
            <a:r>
              <a:rPr lang="sr-Cyrl-BA" sz="2000" dirty="0"/>
              <a:t> </a:t>
            </a:r>
            <a:r>
              <a:rPr lang="bs-Latn-BA" sz="2000" dirty="0"/>
              <a:t>PRIVREDNIH DRUŠTAV</a:t>
            </a:r>
            <a:r>
              <a:rPr lang="sr-Cyrl-BA" sz="2000" dirty="0"/>
              <a:t>А</a:t>
            </a:r>
            <a:endParaRPr lang="en-US" sz="2000" dirty="0"/>
          </a:p>
        </p:txBody>
      </p:sp>
      <p:sp>
        <p:nvSpPr>
          <p:cNvPr id="3" name="Content Placeholder 2"/>
          <p:cNvSpPr>
            <a:spLocks noGrp="1"/>
          </p:cNvSpPr>
          <p:nvPr>
            <p:ph idx="1"/>
          </p:nvPr>
        </p:nvSpPr>
        <p:spPr/>
        <p:txBody>
          <a:bodyPr>
            <a:normAutofit lnSpcReduction="10000"/>
          </a:bodyPr>
          <a:lstStyle/>
          <a:p>
            <a:pPr marL="45720" lvl="0" indent="0">
              <a:buNone/>
            </a:pPr>
            <a:r>
              <a:rPr lang="bs-Latn-BA" dirty="0"/>
              <a:t>ZAŠTITA POVJERILACA </a:t>
            </a:r>
            <a:endParaRPr lang="en-US" dirty="0"/>
          </a:p>
          <a:p>
            <a:pPr marL="45720" indent="0">
              <a:buNone/>
            </a:pPr>
            <a:r>
              <a:rPr lang="bs-Latn-BA" dirty="0"/>
              <a:t>Protiv statusne promjene mogu da budu i treća lica koja smatraju da njihova </a:t>
            </a:r>
            <a:r>
              <a:rPr lang="bs-Latn-BA" dirty="0" err="1"/>
              <a:t>potraživanja</a:t>
            </a:r>
            <a:r>
              <a:rPr lang="bs-Latn-BA" dirty="0"/>
              <a:t> mogu biti ugrožena statusnom promjenom. Da li su </a:t>
            </a:r>
            <a:r>
              <a:rPr lang="bs-Latn-BA" dirty="0" err="1"/>
              <a:t>potraživanja</a:t>
            </a:r>
            <a:r>
              <a:rPr lang="bs-Latn-BA" dirty="0"/>
              <a:t> ugrožena ili ne, o tome odlučuju sami povjerioci jer  zakonom nije određen bilo kakav parametar na osnovu kojeg bi se utvrdilo da li je </a:t>
            </a:r>
            <a:r>
              <a:rPr lang="bs-Latn-BA" dirty="0" err="1"/>
              <a:t>potraživanje</a:t>
            </a:r>
            <a:r>
              <a:rPr lang="bs-Latn-BA" dirty="0"/>
              <a:t> trećih lica zaista ugroženo ili ne. Povjerilac može u roku od 30 dana od dana objave nacrta ugovora odnosno plana podjele zahtijevati da mu društvo </a:t>
            </a:r>
            <a:r>
              <a:rPr lang="bs-Latn-BA" dirty="0" err="1"/>
              <a:t>sticalac</a:t>
            </a:r>
            <a:r>
              <a:rPr lang="bs-Latn-BA" dirty="0"/>
              <a:t> da odgovarajuću zaštitu. Ta zaštita se ogleda kroz: </a:t>
            </a:r>
            <a:endParaRPr lang="en-US" dirty="0"/>
          </a:p>
          <a:p>
            <a:pPr marL="45720" lvl="0" indent="0">
              <a:buNone/>
            </a:pPr>
            <a:r>
              <a:rPr lang="bs-Latn-BA" dirty="0"/>
              <a:t>davanje </a:t>
            </a:r>
            <a:r>
              <a:rPr lang="bs-Latn-BA" dirty="0" err="1"/>
              <a:t>obezbjeđenja</a:t>
            </a:r>
            <a:r>
              <a:rPr lang="bs-Latn-BA" dirty="0"/>
              <a:t> u vidu </a:t>
            </a:r>
            <a:r>
              <a:rPr lang="bs-Latn-BA" dirty="0" err="1"/>
              <a:t>zaloge</a:t>
            </a:r>
            <a:r>
              <a:rPr lang="bs-Latn-BA" dirty="0"/>
              <a:t>, jemstva i sl.</a:t>
            </a:r>
            <a:endParaRPr lang="en-US" dirty="0"/>
          </a:p>
          <a:p>
            <a:pPr lvl="0"/>
            <a:r>
              <a:rPr lang="bs-Latn-BA" dirty="0" err="1" smtClean="0"/>
              <a:t>zmjenu</a:t>
            </a:r>
            <a:r>
              <a:rPr lang="bs-Latn-BA" dirty="0" smtClean="0"/>
              <a:t> </a:t>
            </a:r>
            <a:r>
              <a:rPr lang="bs-Latn-BA" dirty="0"/>
              <a:t>određenih uslova ugovora po osnovu kojeg je nastalo </a:t>
            </a:r>
            <a:r>
              <a:rPr lang="bs-Latn-BA" dirty="0" err="1"/>
              <a:t>potraživanje</a:t>
            </a:r>
            <a:r>
              <a:rPr lang="bs-Latn-BA" dirty="0"/>
              <a:t> </a:t>
            </a:r>
            <a:endParaRPr lang="en-US" dirty="0"/>
          </a:p>
          <a:p>
            <a:pPr marL="45720" lvl="0" indent="0">
              <a:buNone/>
            </a:pPr>
            <a:r>
              <a:rPr lang="bs-Latn-BA" dirty="0"/>
              <a:t>raskid ugovora i dr.</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5516637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2000" dirty="0"/>
              <a:t>STATUSNE PROMJENE</a:t>
            </a:r>
            <a:r>
              <a:rPr lang="sr-Cyrl-BA" sz="2000" dirty="0"/>
              <a:t> </a:t>
            </a:r>
            <a:r>
              <a:rPr lang="bs-Latn-BA" sz="2000" dirty="0"/>
              <a:t>PRIVREDNIH DRUŠTAVA</a:t>
            </a:r>
            <a:endParaRPr lang="en-US" sz="2000" dirty="0"/>
          </a:p>
        </p:txBody>
      </p:sp>
      <p:sp>
        <p:nvSpPr>
          <p:cNvPr id="3" name="Content Placeholder 2"/>
          <p:cNvSpPr>
            <a:spLocks noGrp="1"/>
          </p:cNvSpPr>
          <p:nvPr>
            <p:ph idx="1"/>
          </p:nvPr>
        </p:nvSpPr>
        <p:spPr/>
        <p:txBody>
          <a:bodyPr>
            <a:normAutofit fontScale="92500" lnSpcReduction="20000"/>
          </a:bodyPr>
          <a:lstStyle/>
          <a:p>
            <a:pPr marL="45720" lvl="0" indent="0">
              <a:buNone/>
            </a:pPr>
            <a:r>
              <a:rPr lang="bs-Latn-BA" dirty="0"/>
              <a:t>UNIVERZALNA PRAVNA SUKCESIJA KOD STATUSNIH RPOMJENA PRIVREDNIH </a:t>
            </a:r>
            <a:r>
              <a:rPr lang="bs-Latn-BA" dirty="0" smtClean="0"/>
              <a:t>DRUŠTAVA</a:t>
            </a:r>
            <a:endParaRPr lang="en-US" dirty="0"/>
          </a:p>
          <a:p>
            <a:pPr marL="45720" indent="0">
              <a:buNone/>
            </a:pPr>
            <a:r>
              <a:rPr lang="bs-Latn-BA" dirty="0"/>
              <a:t>U slučaju statusnih promjena određeno privredno društvo (društvo prenosilac) u cjelini ili djelimično prenosi svoju imovinu i obaveze na jedno ili više drugih privrednih društava (društvo </a:t>
            </a:r>
            <a:r>
              <a:rPr lang="bs-Latn-BA" dirty="0" err="1"/>
              <a:t>sticaoca</a:t>
            </a:r>
            <a:r>
              <a:rPr lang="bs-Latn-BA" dirty="0"/>
              <a:t>). </a:t>
            </a:r>
            <a:endParaRPr lang="en-US" dirty="0"/>
          </a:p>
          <a:p>
            <a:pPr marL="45720" indent="0">
              <a:buNone/>
            </a:pPr>
            <a:r>
              <a:rPr lang="bs-Latn-BA" dirty="0"/>
              <a:t>Univerzalna sukcesija nije originalni institut prava, ima tradiciju primjene u građanskom pravu, jer se izvorno vezala na nasljedno pravo</a:t>
            </a:r>
            <a:r>
              <a:rPr lang="bs-Latn-BA" dirty="0" smtClean="0"/>
              <a:t>.</a:t>
            </a:r>
            <a:endParaRPr lang="en-US" dirty="0"/>
          </a:p>
          <a:p>
            <a:pPr marL="45720" indent="0">
              <a:buNone/>
            </a:pPr>
            <a:r>
              <a:rPr lang="bs-Latn-BA" dirty="0"/>
              <a:t>Pod univerzalnom sukcesijom se podrazumijeva način sticanja imovine i obaveza kao cjeline i to po osnovu zakona, a na temelju samo jedne radnje </a:t>
            </a:r>
            <a:r>
              <a:rPr lang="bs-Latn-BA" dirty="0" err="1"/>
              <a:t>prenosa</a:t>
            </a:r>
            <a:r>
              <a:rPr lang="bs-Latn-BA" dirty="0"/>
              <a:t>. </a:t>
            </a:r>
            <a:endParaRPr lang="en-US" dirty="0"/>
          </a:p>
          <a:p>
            <a:pPr marL="45720" indent="0">
              <a:buNone/>
            </a:pPr>
            <a:r>
              <a:rPr lang="bs-Latn-BA" dirty="0"/>
              <a:t>Imovina društva prenosioca koja je prenijeta putem univerzalne sukcesije sjedinjuje se sa ostalom imovinom društva </a:t>
            </a:r>
            <a:r>
              <a:rPr lang="bs-Latn-BA" dirty="0" err="1"/>
              <a:t>sticaoca</a:t>
            </a:r>
            <a:r>
              <a:rPr lang="bs-Latn-BA" dirty="0"/>
              <a:t> i čini njegovu jedinstvenu imovinu (</a:t>
            </a:r>
            <a:r>
              <a:rPr lang="bs-Latn-BA" dirty="0" err="1"/>
              <a:t>confusio</a:t>
            </a:r>
            <a:r>
              <a:rPr lang="bs-Latn-BA" dirty="0"/>
              <a:t> </a:t>
            </a:r>
            <a:r>
              <a:rPr lang="bs-Latn-BA" dirty="0" err="1"/>
              <a:t>bonorum</a:t>
            </a:r>
            <a:r>
              <a:rPr lang="bs-Latn-BA" dirty="0"/>
              <a:t>). To znači da  povjerioci društva prenosioca postaju povjerioci </a:t>
            </a:r>
            <a:r>
              <a:rPr lang="bs-Latn-BA" dirty="0" err="1"/>
              <a:t>sticaoca</a:t>
            </a:r>
            <a:r>
              <a:rPr lang="bs-Latn-BA" dirty="0"/>
              <a:t> i imaju pravo da se namiruju iz cjelokupne imovine društva </a:t>
            </a:r>
            <a:r>
              <a:rPr lang="bs-Latn-BA" dirty="0" err="1"/>
              <a:t>sticaoca</a:t>
            </a:r>
            <a:r>
              <a:rPr lang="bs-Latn-BA" dirty="0"/>
              <a:t>, a istovremeno izvorni povjerioci društva </a:t>
            </a:r>
            <a:r>
              <a:rPr lang="bs-Latn-BA" dirty="0" err="1"/>
              <a:t>sticaoca</a:t>
            </a:r>
            <a:r>
              <a:rPr lang="bs-Latn-BA" dirty="0"/>
              <a:t> se mogu namirivati iz novostečene imovine, ravnopravno sa ostalim </a:t>
            </a:r>
            <a:r>
              <a:rPr lang="bs-Latn-BA" dirty="0" err="1"/>
              <a:t>neobezbjeđenim</a:t>
            </a:r>
            <a:r>
              <a:rPr lang="bs-Latn-BA" dirty="0"/>
              <a:t> povjeriocima. </a:t>
            </a:r>
            <a:endParaRPr lang="en-US" dirty="0"/>
          </a:p>
          <a:p>
            <a:endParaRPr lang="en-US" dirty="0"/>
          </a:p>
        </p:txBody>
      </p:sp>
    </p:spTree>
    <p:extLst>
      <p:ext uri="{BB962C8B-B14F-4D97-AF65-F5344CB8AC3E}">
        <p14:creationId xmlns:p14="http://schemas.microsoft.com/office/powerpoint/2010/main" val="16887342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bs-Latn-BA" dirty="0"/>
              <a:t>Za razliku od moderne odnosno </a:t>
            </a:r>
            <a:r>
              <a:rPr lang="bs-Latn-BA" dirty="0" err="1"/>
              <a:t>savremene</a:t>
            </a:r>
            <a:r>
              <a:rPr lang="bs-Latn-BA" dirty="0"/>
              <a:t> pravne teorije, prema tradicionalnom </a:t>
            </a:r>
            <a:r>
              <a:rPr lang="bs-Latn-BA" dirty="0" err="1"/>
              <a:t>shvatanju</a:t>
            </a:r>
            <a:r>
              <a:rPr lang="bs-Latn-BA" dirty="0"/>
              <a:t> što je ugrađeno i u našem zakonu, univerzalna sukcesija kod statusnih promjena zasniva se samo na zakonu, a to znači:</a:t>
            </a:r>
            <a:endParaRPr lang="en-US" dirty="0"/>
          </a:p>
          <a:p>
            <a:pPr lvl="0"/>
            <a:r>
              <a:rPr lang="bs-Latn-BA" dirty="0"/>
              <a:t>da je univerzalna sukcesija kod statusnih promjena propisana zakonom</a:t>
            </a:r>
            <a:endParaRPr lang="en-US" dirty="0"/>
          </a:p>
          <a:p>
            <a:pPr lvl="0"/>
            <a:r>
              <a:rPr lang="bs-Latn-BA" dirty="0"/>
              <a:t>da su pravna dejstva univerzalne sukcesije propisana imperativnim zakonskim pravilima</a:t>
            </a:r>
            <a:endParaRPr lang="en-US" dirty="0"/>
          </a:p>
          <a:p>
            <a:pPr lvl="0"/>
            <a:r>
              <a:rPr lang="bs-Latn-BA" dirty="0"/>
              <a:t>pravilnom primjenom o </a:t>
            </a:r>
            <a:r>
              <a:rPr lang="bs-Latn-BA" dirty="0" err="1"/>
              <a:t>prenosu</a:t>
            </a:r>
            <a:r>
              <a:rPr lang="bs-Latn-BA" dirty="0"/>
              <a:t> prava i obaveza, zaštićena su prava trećih lica. </a:t>
            </a:r>
            <a:endParaRPr lang="en-US" dirty="0"/>
          </a:p>
          <a:p>
            <a:r>
              <a:rPr lang="bs-Latn-BA" dirty="0"/>
              <a:t> </a:t>
            </a:r>
            <a:endParaRPr lang="en-US" dirty="0"/>
          </a:p>
          <a:p>
            <a:endParaRPr lang="en-US" dirty="0"/>
          </a:p>
        </p:txBody>
      </p:sp>
    </p:spTree>
    <p:extLst>
      <p:ext uri="{BB962C8B-B14F-4D97-AF65-F5344CB8AC3E}">
        <p14:creationId xmlns:p14="http://schemas.microsoft.com/office/powerpoint/2010/main" val="27504657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2000" dirty="0"/>
              <a:t>STATUSNE PROMJENE</a:t>
            </a:r>
            <a:r>
              <a:rPr lang="sr-Cyrl-BA" sz="2000" dirty="0"/>
              <a:t> </a:t>
            </a:r>
            <a:r>
              <a:rPr lang="bs-Latn-BA" sz="2000" dirty="0"/>
              <a:t>PRIVREDNIH DRUŠTAV</a:t>
            </a:r>
            <a:r>
              <a:rPr lang="sr-Cyrl-BA" sz="2000" dirty="0"/>
              <a:t>А</a:t>
            </a:r>
            <a:endParaRPr lang="en-US" sz="2000" dirty="0"/>
          </a:p>
        </p:txBody>
      </p:sp>
      <p:sp>
        <p:nvSpPr>
          <p:cNvPr id="3" name="Content Placeholder 2"/>
          <p:cNvSpPr>
            <a:spLocks noGrp="1"/>
          </p:cNvSpPr>
          <p:nvPr>
            <p:ph idx="1"/>
          </p:nvPr>
        </p:nvSpPr>
        <p:spPr/>
        <p:txBody>
          <a:bodyPr>
            <a:normAutofit/>
          </a:bodyPr>
          <a:lstStyle/>
          <a:p>
            <a:pPr marL="45720" indent="0">
              <a:buNone/>
            </a:pPr>
            <a:r>
              <a:rPr lang="bs-Latn-BA" dirty="0"/>
              <a:t>Statusne promjene uređene su Direktivom EU 2017/1132 o određenim aspektima kompanijskog prava i ta direktiva </a:t>
            </a:r>
            <a:r>
              <a:rPr lang="bs-Latn-BA" dirty="0" err="1"/>
              <a:t>takođe</a:t>
            </a:r>
            <a:r>
              <a:rPr lang="bs-Latn-BA" dirty="0"/>
              <a:t> prihvata univerzalnu sukcesiju kao mehanizam </a:t>
            </a:r>
            <a:r>
              <a:rPr lang="bs-Latn-BA" dirty="0" err="1"/>
              <a:t>prenosa</a:t>
            </a:r>
            <a:r>
              <a:rPr lang="bs-Latn-BA" dirty="0"/>
              <a:t>, odnosno sticanja imovine i obaveza u slučaju statusnih promjena.</a:t>
            </a:r>
            <a:endParaRPr lang="en-US" dirty="0"/>
          </a:p>
          <a:p>
            <a:endParaRPr lang="en-US" dirty="0"/>
          </a:p>
          <a:p>
            <a:pPr marL="45720" indent="0">
              <a:buNone/>
            </a:pPr>
            <a:r>
              <a:rPr lang="bs-Latn-BA" dirty="0"/>
              <a:t>Bilo je riječi da je podjela kao i izdvajanje singularna pravna sukcesija. Međutim, i kod ovih statusnih promjena dolazi do </a:t>
            </a:r>
            <a:r>
              <a:rPr lang="bs-Latn-BA" dirty="0" err="1"/>
              <a:t>prenosa</a:t>
            </a:r>
            <a:r>
              <a:rPr lang="bs-Latn-BA" dirty="0"/>
              <a:t> imovine ali samo jednog dijela imovine i obaveza, pa se može reći da i kod podjele i izdvajanja do </a:t>
            </a:r>
            <a:r>
              <a:rPr lang="bs-Latn-BA" dirty="0" err="1"/>
              <a:t>prenosa</a:t>
            </a:r>
            <a:r>
              <a:rPr lang="bs-Latn-BA" dirty="0"/>
              <a:t> imovine i obaveza dolazi putem parcijalne univerzalne sukcesije. Ovo stoga što parcijalna univerzalna sukcesija izaziva iste pravne posljedice kao i potpuna, jer dokazi do automatskog </a:t>
            </a:r>
            <a:r>
              <a:rPr lang="bs-Latn-BA" dirty="0" err="1"/>
              <a:t>prenosa</a:t>
            </a:r>
            <a:r>
              <a:rPr lang="bs-Latn-BA" dirty="0"/>
              <a:t> cjeline prava i obaveza po sili zakona na društvo </a:t>
            </a:r>
            <a:r>
              <a:rPr lang="bs-Latn-BA" dirty="0" err="1"/>
              <a:t>sticaoca</a:t>
            </a:r>
            <a:r>
              <a:rPr lang="bs-Latn-BA" dirty="0"/>
              <a:t>.</a:t>
            </a:r>
            <a:endParaRPr lang="en-US" dirty="0"/>
          </a:p>
          <a:p>
            <a:endParaRPr lang="en-US" dirty="0"/>
          </a:p>
        </p:txBody>
      </p:sp>
    </p:spTree>
    <p:extLst>
      <p:ext uri="{BB962C8B-B14F-4D97-AF65-F5344CB8AC3E}">
        <p14:creationId xmlns:p14="http://schemas.microsoft.com/office/powerpoint/2010/main" val="3325994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01040"/>
            <a:ext cx="9875520" cy="1356360"/>
          </a:xfrm>
        </p:spPr>
        <p:txBody>
          <a:bodyPr>
            <a:normAutofit/>
          </a:bodyPr>
          <a:lstStyle/>
          <a:p>
            <a:r>
              <a:rPr lang="bs-Latn-BA" sz="2000" dirty="0"/>
              <a:t>STATUSNE PROMJENE</a:t>
            </a:r>
            <a:r>
              <a:rPr lang="sr-Cyrl-BA" sz="2000" dirty="0"/>
              <a:t> </a:t>
            </a:r>
            <a:r>
              <a:rPr lang="bs-Latn-BA" sz="2000" dirty="0"/>
              <a:t>PRIVREDNIH DRUŠTAV</a:t>
            </a:r>
            <a:r>
              <a:rPr lang="sr-Cyrl-BA" sz="2000" dirty="0"/>
              <a:t>А</a:t>
            </a:r>
            <a:r>
              <a:rPr lang="en-US" sz="2000" dirty="0"/>
              <a:t/>
            </a:r>
            <a:br>
              <a:rPr lang="en-US" sz="2000" dirty="0"/>
            </a:br>
            <a:endParaRPr lang="en-US" sz="2000" dirty="0"/>
          </a:p>
        </p:txBody>
      </p:sp>
      <p:sp>
        <p:nvSpPr>
          <p:cNvPr id="3" name="Content Placeholder 2"/>
          <p:cNvSpPr>
            <a:spLocks noGrp="1"/>
          </p:cNvSpPr>
          <p:nvPr>
            <p:ph idx="1"/>
          </p:nvPr>
        </p:nvSpPr>
        <p:spPr/>
        <p:txBody>
          <a:bodyPr>
            <a:normAutofit/>
          </a:bodyPr>
          <a:lstStyle/>
          <a:p>
            <a:pPr marL="45720" indent="0">
              <a:buNone/>
            </a:pPr>
            <a:r>
              <a:rPr lang="bs-Latn-BA" dirty="0"/>
              <a:t>Prilikom statusne promjene sa jednog privrednog društva na drugo se prenose imovine (prava) i obaveze, pa se može reći da nema statusne promjene ako nema </a:t>
            </a:r>
            <a:r>
              <a:rPr lang="bs-Latn-BA" dirty="0" err="1"/>
              <a:t>prenosa</a:t>
            </a:r>
            <a:r>
              <a:rPr lang="bs-Latn-BA" dirty="0"/>
              <a:t> imovine</a:t>
            </a:r>
            <a:r>
              <a:rPr lang="bs-Latn-BA" dirty="0" smtClean="0"/>
              <a:t>.</a:t>
            </a:r>
            <a:r>
              <a:rPr lang="bs-Latn-BA" dirty="0"/>
              <a:t> </a:t>
            </a:r>
            <a:endParaRPr lang="en-US" dirty="0"/>
          </a:p>
          <a:p>
            <a:pPr marL="45720" indent="0">
              <a:buNone/>
            </a:pPr>
            <a:r>
              <a:rPr lang="bs-Latn-BA" dirty="0"/>
              <a:t>U pogledu srazmjerne zamjene akcija i udjela ističe se da članovi društva prenosioca obavezno postaju članovi društva </a:t>
            </a:r>
            <a:r>
              <a:rPr lang="bs-Latn-BA" dirty="0" err="1"/>
              <a:t>sticaoca</a:t>
            </a:r>
            <a:r>
              <a:rPr lang="bs-Latn-BA" dirty="0"/>
              <a:t> srazmjerno svojim udjelima odnosno akcijama</a:t>
            </a:r>
            <a:r>
              <a:rPr lang="bs-Latn-BA" dirty="0" smtClean="0"/>
              <a:t>.</a:t>
            </a:r>
            <a:r>
              <a:rPr lang="bs-Latn-BA" dirty="0"/>
              <a:t> </a:t>
            </a:r>
            <a:endParaRPr lang="en-US" dirty="0"/>
          </a:p>
          <a:p>
            <a:pPr marL="45720" indent="0">
              <a:buNone/>
            </a:pPr>
            <a:r>
              <a:rPr lang="bs-Latn-BA" dirty="0"/>
              <a:t>Statusne promjene se mogu odvijati između već postojećih društava npr. pripajanje, izdvajanje, a moguće je i osnivanje novog društva, kao što je spajanje uz osnivanje ili podjela uz osnivanje. U slučaju da se osniva novo društvo na osnivanje tog društva primjenjuju se odredbe zakona koje se odnose na osnivanje društva  u odgovarajućoj pravnoj formi.</a:t>
            </a:r>
            <a:endParaRPr lang="en-US" dirty="0"/>
          </a:p>
          <a:p>
            <a:endParaRPr lang="en-US" dirty="0"/>
          </a:p>
        </p:txBody>
      </p:sp>
    </p:spTree>
    <p:extLst>
      <p:ext uri="{BB962C8B-B14F-4D97-AF65-F5344CB8AC3E}">
        <p14:creationId xmlns:p14="http://schemas.microsoft.com/office/powerpoint/2010/main" val="1354662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2000" dirty="0"/>
              <a:t>STATUSNE PROMJENE</a:t>
            </a:r>
            <a:r>
              <a:rPr lang="sr-Cyrl-BA" sz="2000" dirty="0"/>
              <a:t> </a:t>
            </a:r>
            <a:r>
              <a:rPr lang="bs-Latn-BA" sz="2000" dirty="0"/>
              <a:t>PRIVREDNIH DRUŠTAV</a:t>
            </a:r>
            <a:r>
              <a:rPr lang="sr-Cyrl-BA" sz="2000" dirty="0"/>
              <a:t>А</a:t>
            </a:r>
            <a:r>
              <a:rPr lang="en-US" sz="2000" dirty="0"/>
              <a:t/>
            </a:r>
            <a:br>
              <a:rPr lang="en-US" sz="2000" dirty="0"/>
            </a:br>
            <a:endParaRPr lang="en-US" sz="2000" dirty="0"/>
          </a:p>
        </p:txBody>
      </p:sp>
      <p:sp>
        <p:nvSpPr>
          <p:cNvPr id="3" name="Content Placeholder 2"/>
          <p:cNvSpPr>
            <a:spLocks noGrp="1"/>
          </p:cNvSpPr>
          <p:nvPr>
            <p:ph idx="1"/>
          </p:nvPr>
        </p:nvSpPr>
        <p:spPr/>
        <p:txBody>
          <a:bodyPr>
            <a:normAutofit/>
          </a:bodyPr>
          <a:lstStyle/>
          <a:p>
            <a:pPr marL="274320" lvl="1" indent="0">
              <a:buNone/>
            </a:pPr>
            <a:r>
              <a:rPr lang="bs-Latn-BA" sz="2400" dirty="0" smtClean="0"/>
              <a:t>Izuzetak</a:t>
            </a:r>
            <a:endParaRPr lang="en-US" sz="2400" dirty="0"/>
          </a:p>
          <a:p>
            <a:pPr marL="45720" indent="0">
              <a:buNone/>
            </a:pPr>
            <a:r>
              <a:rPr lang="bs-Latn-BA" sz="2400" dirty="0"/>
              <a:t>Ako se statusnom promjenom javno akcionarsko društvo pripaja društvu koje nije javno akcionarsko društvo ili se sa njim spaja u novo društvo koje nije javno akcionarsko društvo, to društvo mora da ispuni uslove za prestanak svojstva javnog društva koji su propisani Zakonom o tržištu hartija od vrijednosti („Službeni glasnik RS“, broj</a:t>
            </a:r>
            <a:r>
              <a:rPr lang="en-US" sz="2400" dirty="0"/>
              <a:t> 92 </a:t>
            </a:r>
            <a:r>
              <a:rPr lang="sr-Cyrl-BA" sz="2400" dirty="0"/>
              <a:t>/0</a:t>
            </a:r>
            <a:r>
              <a:rPr lang="en-US" sz="2400" dirty="0"/>
              <a:t>6, 34/09, 30/12, 59/13, 86/13, 108/13, 4/17).</a:t>
            </a:r>
          </a:p>
          <a:p>
            <a:r>
              <a:rPr lang="en-US" sz="2400" dirty="0"/>
              <a:t> </a:t>
            </a:r>
          </a:p>
        </p:txBody>
      </p:sp>
    </p:spTree>
    <p:extLst>
      <p:ext uri="{BB962C8B-B14F-4D97-AF65-F5344CB8AC3E}">
        <p14:creationId xmlns:p14="http://schemas.microsoft.com/office/powerpoint/2010/main" val="42346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2000" dirty="0"/>
              <a:t>STATUSNE PROMJENE</a:t>
            </a:r>
            <a:r>
              <a:rPr lang="sr-Cyrl-BA" sz="2000" dirty="0"/>
              <a:t> </a:t>
            </a:r>
            <a:r>
              <a:rPr lang="bs-Latn-BA" sz="2000" dirty="0"/>
              <a:t>PRIVREDNIH DRUŠTAV</a:t>
            </a:r>
            <a:r>
              <a:rPr lang="sr-Cyrl-BA" sz="2000" dirty="0"/>
              <a:t>А</a:t>
            </a:r>
            <a:r>
              <a:rPr lang="en-US" sz="2000" dirty="0"/>
              <a:t/>
            </a:r>
            <a:br>
              <a:rPr lang="en-US" sz="2000" dirty="0"/>
            </a:br>
            <a:endParaRPr lang="en-US" sz="2000" dirty="0"/>
          </a:p>
        </p:txBody>
      </p:sp>
      <p:sp>
        <p:nvSpPr>
          <p:cNvPr id="3" name="Content Placeholder 2"/>
          <p:cNvSpPr>
            <a:spLocks noGrp="1"/>
          </p:cNvSpPr>
          <p:nvPr>
            <p:ph idx="1"/>
          </p:nvPr>
        </p:nvSpPr>
        <p:spPr/>
        <p:txBody>
          <a:bodyPr/>
          <a:lstStyle/>
          <a:p>
            <a:pPr marL="45720" lvl="0" indent="0">
              <a:buNone/>
            </a:pPr>
            <a:r>
              <a:rPr lang="bs-Latn-BA" i="1" dirty="0"/>
              <a:t>Učesnici u statusnoj </a:t>
            </a:r>
            <a:r>
              <a:rPr lang="bs-Latn-BA" i="1" dirty="0" smtClean="0"/>
              <a:t>promjeni</a:t>
            </a:r>
            <a:endParaRPr lang="en-US" dirty="0"/>
          </a:p>
          <a:p>
            <a:pPr marL="45720" indent="0">
              <a:buNone/>
            </a:pPr>
            <a:r>
              <a:rPr lang="bs-Latn-BA" dirty="0"/>
              <a:t>U statusnoj promjeni mogu učestvovati jedno ili više privrednih društava, iste ili različite pravne forme. </a:t>
            </a:r>
            <a:endParaRPr lang="en-US" dirty="0"/>
          </a:p>
          <a:p>
            <a:pPr marL="45720" indent="0">
              <a:buNone/>
            </a:pPr>
            <a:r>
              <a:rPr lang="bs-Latn-BA" dirty="0" smtClean="0"/>
              <a:t>u </a:t>
            </a:r>
            <a:r>
              <a:rPr lang="bs-Latn-BA" dirty="0"/>
              <a:t>statusnim promjenama mogu učestvovati i društva sa različitom pravnom formom. </a:t>
            </a:r>
            <a:endParaRPr lang="en-US" dirty="0"/>
          </a:p>
          <a:p>
            <a:pPr marL="45720" indent="0">
              <a:buNone/>
            </a:pPr>
            <a:r>
              <a:rPr lang="bs-Latn-BA" dirty="0"/>
              <a:t>Naš zakon je dozvolio statusnu promjenu društva u likvidaciji, pod uslovom da ta društva nisu počela sa podjelom imovine svojim akcionarima ili članovima i da se donese odluka o </a:t>
            </a:r>
            <a:r>
              <a:rPr lang="bs-Latn-BA" dirty="0" err="1"/>
              <a:t>okončanju</a:t>
            </a:r>
            <a:r>
              <a:rPr lang="bs-Latn-BA" dirty="0"/>
              <a:t> postupka likvidacije (član 371. ZPD). </a:t>
            </a:r>
            <a:endParaRPr lang="en-US" dirty="0"/>
          </a:p>
        </p:txBody>
      </p:sp>
    </p:spTree>
    <p:extLst>
      <p:ext uri="{BB962C8B-B14F-4D97-AF65-F5344CB8AC3E}">
        <p14:creationId xmlns:p14="http://schemas.microsoft.com/office/powerpoint/2010/main" val="2850359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2000" dirty="0"/>
              <a:t>STATUSNE PROMJENE</a:t>
            </a:r>
            <a:r>
              <a:rPr lang="sr-Cyrl-BA" sz="2000" dirty="0"/>
              <a:t> </a:t>
            </a:r>
            <a:r>
              <a:rPr lang="bs-Latn-BA" sz="2000" dirty="0"/>
              <a:t>PRIVREDNIH DRUŠTAV</a:t>
            </a:r>
            <a:r>
              <a:rPr lang="sr-Cyrl-BA" sz="2000" dirty="0"/>
              <a:t>А</a:t>
            </a:r>
            <a:r>
              <a:rPr lang="en-US" sz="2000" dirty="0"/>
              <a:t/>
            </a:r>
            <a:br>
              <a:rPr lang="en-US" sz="2000" dirty="0"/>
            </a:br>
            <a:endParaRPr lang="en-US" sz="2000" dirty="0"/>
          </a:p>
        </p:txBody>
      </p:sp>
      <p:sp>
        <p:nvSpPr>
          <p:cNvPr id="3" name="Content Placeholder 2"/>
          <p:cNvSpPr>
            <a:spLocks noGrp="1"/>
          </p:cNvSpPr>
          <p:nvPr>
            <p:ph idx="1"/>
          </p:nvPr>
        </p:nvSpPr>
        <p:spPr/>
        <p:txBody>
          <a:bodyPr/>
          <a:lstStyle/>
          <a:p>
            <a:pPr marL="45720" lvl="0" indent="0">
              <a:buNone/>
            </a:pPr>
            <a:r>
              <a:rPr lang="bs-Latn-BA" i="1" dirty="0"/>
              <a:t>Vrste statusnih </a:t>
            </a:r>
            <a:r>
              <a:rPr lang="bs-Latn-BA" i="1" dirty="0" smtClean="0"/>
              <a:t>promjena</a:t>
            </a:r>
            <a:r>
              <a:rPr lang="bs-Latn-BA" dirty="0"/>
              <a:t> </a:t>
            </a:r>
            <a:endParaRPr lang="en-US" dirty="0"/>
          </a:p>
          <a:p>
            <a:pPr marL="45720" indent="0">
              <a:buNone/>
            </a:pPr>
            <a:r>
              <a:rPr lang="bs-Latn-BA" dirty="0"/>
              <a:t>Statusne promjene su: spajanje, podjela i odvajanje</a:t>
            </a:r>
            <a:r>
              <a:rPr lang="bs-Latn-BA" dirty="0" smtClean="0"/>
              <a:t>.</a:t>
            </a:r>
            <a:endParaRPr lang="en-US" dirty="0"/>
          </a:p>
          <a:p>
            <a:r>
              <a:rPr lang="bs-Latn-BA" dirty="0"/>
              <a:t>Spajanje privrednog društva se vrši na dva načina: </a:t>
            </a:r>
            <a:r>
              <a:rPr lang="bs-Latn-BA" b="1" dirty="0"/>
              <a:t>spajanje uz pripajanje i spajanje uz osnivanje. </a:t>
            </a:r>
            <a:r>
              <a:rPr lang="bs-Latn-BA" dirty="0"/>
              <a:t>Spajanje je statusna promjena koja predstavlja univerzalnu pravnu sukcesiju na osnovu koje se jedno ili više društvo spaja, </a:t>
            </a:r>
            <a:r>
              <a:rPr lang="bs-Latn-BA" i="1" dirty="0"/>
              <a:t>osniva novo društvo</a:t>
            </a:r>
            <a:r>
              <a:rPr lang="bs-Latn-BA" dirty="0"/>
              <a:t> i na to novo društvo prenosi cjelokupna imovina i obaveze (spajanje uz osnivanje); te kada jedno ili više društava se pripoji drugom društvu prenošenjem na to društvo cjelokupne imovine i obaveza, čime društvo koje se pripaja prestaje da postoji bez sprovođenja likvidacije (spajanje uz pripajanje).</a:t>
            </a:r>
            <a:endParaRPr lang="en-US" dirty="0"/>
          </a:p>
          <a:p>
            <a:endParaRPr lang="en-US" dirty="0"/>
          </a:p>
        </p:txBody>
      </p:sp>
    </p:spTree>
    <p:extLst>
      <p:ext uri="{BB962C8B-B14F-4D97-AF65-F5344CB8AC3E}">
        <p14:creationId xmlns:p14="http://schemas.microsoft.com/office/powerpoint/2010/main" val="174395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1114" y="701040"/>
            <a:ext cx="9875520" cy="1356360"/>
          </a:xfrm>
        </p:spPr>
        <p:txBody>
          <a:bodyPr>
            <a:normAutofit/>
          </a:bodyPr>
          <a:lstStyle/>
          <a:p>
            <a:r>
              <a:rPr lang="bs-Latn-BA" sz="2000" dirty="0"/>
              <a:t>STATUSNE PROMJENE</a:t>
            </a:r>
            <a:r>
              <a:rPr lang="sr-Cyrl-BA" sz="2000" dirty="0"/>
              <a:t> </a:t>
            </a:r>
            <a:r>
              <a:rPr lang="bs-Latn-BA" sz="2000" dirty="0"/>
              <a:t>PRIVREDNIH DRUŠTAV</a:t>
            </a:r>
            <a:r>
              <a:rPr lang="sr-Cyrl-BA" sz="2000" dirty="0"/>
              <a:t>А</a:t>
            </a:r>
            <a:r>
              <a:rPr lang="en-US" sz="2000" dirty="0"/>
              <a:t/>
            </a:r>
            <a:br>
              <a:rPr lang="en-US" sz="2000" dirty="0"/>
            </a:br>
            <a:endParaRPr lang="en-US" sz="2000" dirty="0"/>
          </a:p>
        </p:txBody>
      </p:sp>
      <p:sp>
        <p:nvSpPr>
          <p:cNvPr id="3" name="Content Placeholder 2"/>
          <p:cNvSpPr>
            <a:spLocks noGrp="1"/>
          </p:cNvSpPr>
          <p:nvPr>
            <p:ph idx="1"/>
          </p:nvPr>
        </p:nvSpPr>
        <p:spPr/>
        <p:txBody>
          <a:bodyPr/>
          <a:lstStyle/>
          <a:p>
            <a:pPr marL="548640" lvl="2" indent="0">
              <a:buNone/>
            </a:pPr>
            <a:r>
              <a:rPr lang="bs-Latn-BA" sz="2400" i="1" dirty="0"/>
              <a:t>Spajanje uz </a:t>
            </a:r>
            <a:r>
              <a:rPr lang="bs-Latn-BA" sz="2400" i="1" dirty="0" smtClean="0"/>
              <a:t>pripajanje</a:t>
            </a:r>
            <a:endParaRPr lang="en-US" sz="2400" dirty="0"/>
          </a:p>
          <a:p>
            <a:pPr marL="45720" indent="0">
              <a:buNone/>
            </a:pPr>
            <a:r>
              <a:rPr lang="bs-Latn-BA" sz="2400" dirty="0" smtClean="0"/>
              <a:t>Dva </a:t>
            </a:r>
            <a:r>
              <a:rPr lang="bs-Latn-BA" sz="2400" dirty="0"/>
              <a:t>su bitna faktora kod ovog instituta</a:t>
            </a:r>
            <a:r>
              <a:rPr lang="bs-Latn-BA" sz="2400" dirty="0" smtClean="0"/>
              <a:t>:</a:t>
            </a:r>
            <a:endParaRPr lang="en-US" sz="2400" dirty="0"/>
          </a:p>
          <a:p>
            <a:pPr lvl="0"/>
            <a:r>
              <a:rPr lang="bs-Latn-BA" sz="2400" dirty="0"/>
              <a:t>društvo </a:t>
            </a:r>
            <a:r>
              <a:rPr lang="bs-Latn-BA" sz="2400" dirty="0" err="1"/>
              <a:t>sticalac</a:t>
            </a:r>
            <a:r>
              <a:rPr lang="bs-Latn-BA" sz="2400" dirty="0"/>
              <a:t> je univerzalni sukcesor društava koja su pripojena, dakle </a:t>
            </a:r>
            <a:r>
              <a:rPr lang="bs-Latn-BA" sz="2400" dirty="0" err="1"/>
              <a:t>nasleđuje</a:t>
            </a:r>
            <a:r>
              <a:rPr lang="bs-Latn-BA" sz="2400" dirty="0"/>
              <a:t> sva prava i obaveze. </a:t>
            </a:r>
            <a:endParaRPr lang="sr-Cyrl-BA" sz="2400" dirty="0" smtClean="0"/>
          </a:p>
          <a:p>
            <a:r>
              <a:rPr lang="bs-Latn-BA" sz="2400" dirty="0"/>
              <a:t>društvo prenosilac prestaje da postoji</a:t>
            </a:r>
            <a:endParaRPr lang="en-US" sz="2400" dirty="0"/>
          </a:p>
          <a:p>
            <a:pPr lvl="0"/>
            <a:endParaRPr lang="en-US" sz="2400" dirty="0"/>
          </a:p>
          <a:p>
            <a:endParaRPr lang="en-US" dirty="0"/>
          </a:p>
        </p:txBody>
      </p:sp>
    </p:spTree>
    <p:extLst>
      <p:ext uri="{BB962C8B-B14F-4D97-AF65-F5344CB8AC3E}">
        <p14:creationId xmlns:p14="http://schemas.microsoft.com/office/powerpoint/2010/main" val="3191483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 </a:t>
            </a:r>
            <a:r>
              <a:rPr lang="bs-Latn-BA" sz="2000" dirty="0" smtClean="0"/>
              <a:t>STAUSNE PROMJENE PRIVREDNIH DRUŠTAVA</a:t>
            </a:r>
            <a:endParaRPr lang="en-US" dirty="0"/>
          </a:p>
        </p:txBody>
      </p:sp>
      <p:sp>
        <p:nvSpPr>
          <p:cNvPr id="3" name="Content Placeholder 2"/>
          <p:cNvSpPr>
            <a:spLocks noGrp="1"/>
          </p:cNvSpPr>
          <p:nvPr>
            <p:ph idx="1"/>
          </p:nvPr>
        </p:nvSpPr>
        <p:spPr/>
        <p:txBody>
          <a:bodyPr/>
          <a:lstStyle/>
          <a:p>
            <a:pPr marL="45720" indent="0">
              <a:buNone/>
            </a:pPr>
            <a:endParaRPr lang="bs-Latn-BA" dirty="0" smtClean="0"/>
          </a:p>
          <a:p>
            <a:pPr marL="45720" indent="0">
              <a:buNone/>
            </a:pPr>
            <a:r>
              <a:rPr lang="bs-Latn-BA" dirty="0" smtClean="0"/>
              <a:t>Statusna </a:t>
            </a:r>
            <a:r>
              <a:rPr lang="bs-Latn-BA" dirty="0"/>
              <a:t>promjena je jedan od načina prestanka privrednog društva u slučaju kada se ne provodi postupak likvidacije. Postupak likvidacije se provodi da bi se </a:t>
            </a:r>
            <a:r>
              <a:rPr lang="bs-Latn-BA" dirty="0" err="1"/>
              <a:t>zaštitili</a:t>
            </a:r>
            <a:r>
              <a:rPr lang="bs-Latn-BA" dirty="0"/>
              <a:t> povjerioci, a kod ove statusne promjene povjerioci nisu dovedeni u lošiji položaj jer društvo </a:t>
            </a:r>
            <a:r>
              <a:rPr lang="bs-Latn-BA" dirty="0" err="1"/>
              <a:t>sticalac</a:t>
            </a:r>
            <a:r>
              <a:rPr lang="bs-Latn-BA" dirty="0"/>
              <a:t> </a:t>
            </a:r>
            <a:r>
              <a:rPr lang="bs-Latn-BA" dirty="0" err="1"/>
              <a:t>nasleđuje</a:t>
            </a:r>
            <a:r>
              <a:rPr lang="bs-Latn-BA" dirty="0"/>
              <a:t> sva prava i obaveze. Međutim, </a:t>
            </a:r>
            <a:r>
              <a:rPr lang="bs-Latn-BA" dirty="0" err="1"/>
              <a:t>sticalac</a:t>
            </a:r>
            <a:r>
              <a:rPr lang="bs-Latn-BA" dirty="0"/>
              <a:t> bi mogao biti prezadužen, pa imovina koju dobije navedenom statusnom promjenom bi služila i za namirenje povjerilaca društva </a:t>
            </a:r>
            <a:r>
              <a:rPr lang="bs-Latn-BA" dirty="0" err="1"/>
              <a:t>sticaoca</a:t>
            </a:r>
            <a:r>
              <a:rPr lang="bs-Latn-BA" dirty="0" smtClean="0"/>
              <a:t>.</a:t>
            </a:r>
          </a:p>
          <a:p>
            <a:pPr marL="45720" indent="0">
              <a:buNone/>
            </a:pPr>
            <a:r>
              <a:rPr lang="bs-Latn-BA" dirty="0" smtClean="0"/>
              <a:t> </a:t>
            </a:r>
            <a:r>
              <a:rPr lang="bs-Latn-BA" dirty="0"/>
              <a:t>Upravo zbog toga je zakon predvidio poseban institut zaštite povjerilaca u članovima 386. do 388. ZPD. </a:t>
            </a:r>
            <a:endParaRPr lang="en-US" dirty="0"/>
          </a:p>
          <a:p>
            <a:endParaRPr lang="en-US" dirty="0"/>
          </a:p>
        </p:txBody>
      </p:sp>
    </p:spTree>
    <p:extLst>
      <p:ext uri="{BB962C8B-B14F-4D97-AF65-F5344CB8AC3E}">
        <p14:creationId xmlns:p14="http://schemas.microsoft.com/office/powerpoint/2010/main" val="1531793232"/>
      </p:ext>
    </p:extLst>
  </p:cSld>
  <p:clrMapOvr>
    <a:masterClrMapping/>
  </p:clrMapOvr>
</p:sld>
</file>

<file path=ppt/theme/theme1.xml><?xml version="1.0" encoding="utf-8"?>
<a:theme xmlns:a="http://schemas.openxmlformats.org/drawingml/2006/main" name="Basis">
  <a:themeElements>
    <a:clrScheme name="Basis">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docProps/app.xml><?xml version="1.0" encoding="utf-8"?>
<Properties xmlns="http://schemas.openxmlformats.org/officeDocument/2006/extended-properties" xmlns:vt="http://schemas.openxmlformats.org/officeDocument/2006/docPropsVTypes">
  <Template>TM03457444[[fn=Basis]]</Template>
  <TotalTime>76</TotalTime>
  <Words>3168</Words>
  <Application>Microsoft Office PowerPoint</Application>
  <PresentationFormat>Widescreen</PresentationFormat>
  <Paragraphs>179</Paragraphs>
  <Slides>36</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36</vt:i4>
      </vt:variant>
    </vt:vector>
  </HeadingPairs>
  <TitlesOfParts>
    <vt:vector size="38" baseType="lpstr">
      <vt:lpstr>Corbel</vt:lpstr>
      <vt:lpstr>Basis</vt:lpstr>
      <vt:lpstr>  STATUSNE PROMJENE  PRIVREDNIH DRUŠTAVА   </vt:lpstr>
      <vt:lpstr>STATUSNE PROMJENE PRIVREDNIH DRUŠTAVА </vt:lpstr>
      <vt:lpstr>STATUSNE PROMJENE PRIVREDNIH DRUŠTAVА </vt:lpstr>
      <vt:lpstr>STATUSNE PROMJENE PRIVREDNIH DRUŠTAVА </vt:lpstr>
      <vt:lpstr>STATUSNE PROMJENE PRIVREDNIH DRUŠTAVА </vt:lpstr>
      <vt:lpstr>STATUSNE PROMJENE PRIVREDNIH DRUŠTAVА </vt:lpstr>
      <vt:lpstr>STATUSNE PROMJENE PRIVREDNIH DRUŠTAVА </vt:lpstr>
      <vt:lpstr>STATUSNE PROMJENE PRIVREDNIH DRUŠTAVА </vt:lpstr>
      <vt:lpstr> STAUSNE PROMJENE PRIVREDNIH DRUŠTAVA</vt:lpstr>
      <vt:lpstr>STATUSNE PROMJENE PRIVREDNIH DRUŠTAVА</vt:lpstr>
      <vt:lpstr>STATUSNE PROMJENE PRIVREDNIH DRUŠTAVА</vt:lpstr>
      <vt:lpstr>STATUSNE PROMJENE PRIVREDNIH DRUŠTAVА</vt:lpstr>
      <vt:lpstr>STATUSNE PROMJENE PRIVREDNIH DRUŠTAVА</vt:lpstr>
      <vt:lpstr>STATUSNE PROMJENE PRIVREDNIH DRUŠTAVА</vt:lpstr>
      <vt:lpstr>STATUSNE PROMJENE PRIVREDNIH DRUŠTAVА</vt:lpstr>
      <vt:lpstr>STATUSNE PROMJENE PRIVREDNIH DRUŠTAVА</vt:lpstr>
      <vt:lpstr>STATUSNE PROMJENE PRIVREDNIH DRUŠTAVА</vt:lpstr>
      <vt:lpstr>STATUSNE PROMJENE PRIVREDNIH DRUŠTAVА</vt:lpstr>
      <vt:lpstr>STATUSNE PROMJENE PRIVREDNIH DRUŠTAVА</vt:lpstr>
      <vt:lpstr>STATUSNE PROMJENE PRIVREDNIH DRUŠTAVА</vt:lpstr>
      <vt:lpstr>STATUSNE PROMJENE PRIVREDNIH DRUŠTAVА</vt:lpstr>
      <vt:lpstr>STATUSNE PROMJENE PRIVREDNIH DRUŠTAVА</vt:lpstr>
      <vt:lpstr>STATUSNE PROMJENE PRIVREDNIH DRUŠTAVА</vt:lpstr>
      <vt:lpstr>STATUSNE PROMJENE PRIVREDNIH DRUŠTAVА</vt:lpstr>
      <vt:lpstr>STATUSNE PROMJENE PRIVREDNIH DRUŠTAVА</vt:lpstr>
      <vt:lpstr>STATUSNE PROMJENE PRIVREDNIH DRUŠTAVА</vt:lpstr>
      <vt:lpstr>STATUSNE PROMJENE PRIVREDNIH DRUŠTAVА</vt:lpstr>
      <vt:lpstr>PowerPoint Presentation</vt:lpstr>
      <vt:lpstr>STATUSNE PROMJENE PRIVREDNIH DRUŠTAVА</vt:lpstr>
      <vt:lpstr>STATUSNE PROMJENE PRIVREDNIH DRUŠTAVA</vt:lpstr>
      <vt:lpstr>STATUSNE PROMJENE PRIVREDNIH DRUŠTAVA</vt:lpstr>
      <vt:lpstr>STATUSNE PROMJENE PRIVREDNIH DRUŠTAVА</vt:lpstr>
      <vt:lpstr>STATUSNE PROMJENE PRIVREDNIH DRUŠTAVА</vt:lpstr>
      <vt:lpstr>STATUSNE PROMJENE PRIVREDNIH DRUŠTAVA</vt:lpstr>
      <vt:lpstr>PowerPoint Presentation</vt:lpstr>
      <vt:lpstr>STATUSNE PROMJENE PRIVREDNIH DRUŠTAVА</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STATUSNE PROMJENE  PRIVREDNIH DRUŠTAVА</dc:title>
  <dc:creator>Branka Skoko</dc:creator>
  <cp:lastModifiedBy>Branka Skoko</cp:lastModifiedBy>
  <cp:revision>11</cp:revision>
  <dcterms:created xsi:type="dcterms:W3CDTF">2019-05-21T12:00:52Z</dcterms:created>
  <dcterms:modified xsi:type="dcterms:W3CDTF">2019-05-27T11:50:06Z</dcterms:modified>
</cp:coreProperties>
</file>