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7" r:id="rId2"/>
    <p:sldId id="267" r:id="rId3"/>
    <p:sldId id="264" r:id="rId4"/>
    <p:sldId id="263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3" r:id="rId14"/>
    <p:sldId id="301" r:id="rId15"/>
    <p:sldId id="302" r:id="rId16"/>
    <p:sldId id="304" r:id="rId17"/>
    <p:sldId id="305" r:id="rId18"/>
    <p:sldId id="306" r:id="rId19"/>
    <p:sldId id="266" r:id="rId20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Nam" initials="B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0929" autoAdjust="0"/>
  </p:normalViewPr>
  <p:slideViewPr>
    <p:cSldViewPr>
      <p:cViewPr varScale="1">
        <p:scale>
          <a:sx n="99" d="100"/>
          <a:sy n="99" d="100"/>
        </p:scale>
        <p:origin x="97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6.3.2019.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x-none" sz="1200"/>
              <a:pPr/>
              <a:t>1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10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134656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11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67374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12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978560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13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184613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14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2586809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15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763652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16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142873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17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927566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18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835704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x-none" sz="1200"/>
              <a:pPr/>
              <a:t>19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2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16996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x-none" sz="1200"/>
              <a:pPr/>
              <a:t>3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4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5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88483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6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847446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7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80169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8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1948357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x-none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x-none" sz="1200"/>
              <a:pPr/>
              <a:t>9</a:t>
            </a:fld>
            <a:endParaRPr lang="bs-Latn-BA" altLang="x-none" sz="1200"/>
          </a:p>
        </p:txBody>
      </p:sp>
    </p:spTree>
    <p:extLst>
      <p:ext uri="{BB962C8B-B14F-4D97-AF65-F5344CB8AC3E}">
        <p14:creationId xmlns:p14="http://schemas.microsoft.com/office/powerpoint/2010/main" val="312258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x-none"/>
              <a:pPr>
                <a:defRPr/>
              </a:pPr>
              <a:t>‹#›</a:t>
            </a:fld>
            <a:r>
              <a:rPr lang="en-US" altLang="x-none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x-none" altLang="x-none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x-none" altLang="x-none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4038600"/>
          </a:xfrm>
        </p:spPr>
        <p:txBody>
          <a:bodyPr/>
          <a:lstStyle/>
          <a:p>
            <a:br>
              <a:rPr lang="bs-Latn-BA" sz="2400"/>
            </a:br>
            <a:br>
              <a:rPr lang="bs-Latn-BA" sz="2400"/>
            </a:br>
            <a:r>
              <a:rPr lang="bs-Latn-BA"/>
              <a:t>Radionica za obuku edukatora</a:t>
            </a:r>
            <a:br>
              <a:rPr lang="bs-Latn-BA" sz="2800"/>
            </a:br>
            <a:r>
              <a:rPr lang="bs-Latn-BA" sz="2000" i="1"/>
              <a:t>Planiranje i provođenje obuke iz oblasti etike</a:t>
            </a:r>
            <a:br>
              <a:rPr lang="bs-Latn-BA" sz="2800"/>
            </a:br>
            <a:br>
              <a:rPr lang="bs-Latn-BA" sz="2800"/>
            </a:br>
            <a:br>
              <a:rPr lang="bs-Latn-BA" sz="2800"/>
            </a:br>
            <a:r>
              <a:rPr lang="bs-Latn-BA" sz="2800"/>
              <a:t>Srijeda, 6. mart 2019. godine</a:t>
            </a:r>
            <a:br>
              <a:rPr lang="bs-Latn-BA" sz="2800"/>
            </a:br>
            <a:br>
              <a:rPr lang="bs-Latn-BA" sz="2800"/>
            </a:br>
            <a:endParaRPr lang="bs-Latn-BA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Predmet promjene:  Odnos/stav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Tip neophodnih aktivnosti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Učenje kroz situaciju – nuđenje izazovne situacije koja utiče na polaznike tako što će shvatiti ili osjetiti vrijednost poente koja se želi postići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Iskustveno učenje – stvaranje prilike za polaznike da shvate ili iskuse poentu koja se želi postići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Primjeri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Situacije (šta pođe po zlu ukoliko se prekrše etička pravila)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Simulacija, ili putem analogije (fizičko mobiliziranje ili putem analogije)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Debata ili odglumljena situacija (roleplay)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Gost predavač s relevantnim ili direktnim iskustvom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Nastavak:</a:t>
            </a:r>
            <a:r>
              <a:rPr lang="bs-Latn-BA" sz="1600" dirty="0">
                <a:latin typeface="Gill Sans MT" panose="020B0502020104020203" pitchFamily="34" charset="0"/>
              </a:rPr>
              <a:t>  Razmišljanja o 1. danu obuke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0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Savjeti za korištenje  hipotetičkih slučajeva kako bi se stimuliralo učenje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Hipotetički slučajevi trebaju odgovarati predmetnoj oblasti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Anonimizirajte stvarne/poznate slučajeve ukoliko će se koristiti kao hipotetički slučajevi (prilagodite činjenice)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Razmotrite korištenje “iznijansirane” činjenične situacije kako bi se </a:t>
            </a:r>
            <a:r>
              <a:rPr lang="bs-Latn-BA" sz="1600" dirty="0">
                <a:latin typeface="Gill Sans MT"/>
                <a:cs typeface="Gill Sans MT"/>
              </a:rPr>
              <a:t>isprovociral</a:t>
            </a:r>
            <a:r>
              <a:rPr lang="ta-IN" sz="1600" dirty="0">
                <a:latin typeface="Gill Sans MT"/>
                <a:cs typeface="Gill Sans MT"/>
              </a:rPr>
              <a:t>a</a:t>
            </a:r>
            <a:r>
              <a:rPr lang="bs-Latn-BA" sz="1600" dirty="0">
                <a:latin typeface="Gill Sans MT"/>
                <a:cs typeface="Gill Sans MT"/>
              </a:rPr>
              <a:t> različit</a:t>
            </a:r>
            <a:r>
              <a:rPr lang="ta-IN" sz="1600" dirty="0">
                <a:latin typeface="Gill Sans MT"/>
                <a:cs typeface="Gill Sans MT"/>
              </a:rPr>
              <a:t>a</a:t>
            </a:r>
            <a:r>
              <a:rPr lang="bs-Latn-BA" sz="1600" dirty="0">
                <a:latin typeface="Gill Sans MT"/>
                <a:cs typeface="Gill Sans MT"/>
              </a:rPr>
              <a:t> </a:t>
            </a:r>
            <a:r>
              <a:rPr lang="ta-IN" sz="1600" dirty="0">
                <a:latin typeface="Gill Sans MT"/>
                <a:cs typeface="Gill Sans MT"/>
              </a:rPr>
              <a:t>mišljenja</a:t>
            </a:r>
            <a:endParaRPr lang="en-US" altLang="x-none" sz="1600" dirty="0">
              <a:latin typeface="Gill Sans MT"/>
              <a:cs typeface="Gill Sans MT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Pripremite niz pitanja kojima će se polaznicima pomoći da ispitaju i prodiskutiraju etičke probleme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Pripremite odgovore uz navođenje relevantnih odredbi zakona/pravila (samo za predavača)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Koristite plenarne sesije i/ili sesije za rad u malim grupama kako biste stimulirali učešće polaznika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Nastavak:</a:t>
            </a:r>
            <a:r>
              <a:rPr lang="bs-Latn-BA" sz="1600" dirty="0">
                <a:latin typeface="Gill Sans MT" panose="020B0502020104020203" pitchFamily="34" charset="0"/>
              </a:rPr>
              <a:t>  Razmišljanja o 1. danu obuke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9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Stimuliranje učešća polaznika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Ohrabrite učešće polaznika tako što ćete pokazati poštovanje prema različitim stavovima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Promovirajte šire učešće (povučeni naspram jako aktivnog polaznika)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     (male grupe mogu pospješiti šire učešće)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Stavite skupa iskusne polaznike i polaznike koji imaju manje iskustv</a:t>
            </a:r>
            <a:r>
              <a:rPr lang="ta-IN" sz="1600" dirty="0">
                <a:latin typeface="Gill Sans MT"/>
                <a:cs typeface="Gill Sans MT"/>
              </a:rPr>
              <a:t>a</a:t>
            </a:r>
            <a:r>
              <a:rPr lang="bs-Latn-BA" sz="1600" dirty="0">
                <a:latin typeface="Gill Sans MT" panose="020B0502020104020203" pitchFamily="34" charset="0"/>
              </a:rPr>
              <a:t> kako biste omogućili razmjenu iskustava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Upravljajte participativnom aktivnošću kako biste osigurali kvalitetnu razmjenu informacija: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Pokazujući poštovanje ograničite osobe koje dominiraju u grupnoj aktivnosti/diskusiji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Pokazujući poštovanje ograničite udio informacija koje polaznici pružaju za datu temu 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Napomena: koristite pauze za dodatne razgovore s polaznicima o datoj temi ili o nevezanim temama</a:t>
            </a:r>
          </a:p>
          <a:p>
            <a:pPr lvl="1"/>
            <a:endParaRPr lang="en-US" altLang="x-none" sz="1200" dirty="0">
              <a:latin typeface="Gill Sans MT" panose="020B0502020104020203" pitchFamily="34" charset="0"/>
            </a:endParaRPr>
          </a:p>
          <a:p>
            <a:pPr lvl="1"/>
            <a:endParaRPr lang="en-US" altLang="x-none" sz="12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1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Prezentiranje i nastavna pomagala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bs-Latn-BA" sz="2000" b="1" dirty="0">
                <a:latin typeface="Gill Sans MT" panose="020B0502020104020203" pitchFamily="34" charset="0"/>
              </a:rPr>
              <a:t>Priprema za obuku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Koristite efikasne organizacione vještine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Dobro se upoznajte sa svrhom, ciljevima i sadržajem obuke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Dobro se upoznajte s aktivnostima u okviru obuke (diskusije, vježbe)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Organizirajte obuku na logičan način i slijedite plan (dnevni red i plan sesija)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Vježbajte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Izvježbajte prezentacije za obuku s materijalima/opremom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Mjerite i prilagodite vrijeme trajanja vaše prezentacije 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Pripremite prostoriju u kojoj se održava obuka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Provjerite prostoriju; isprobajte opremu; pripremite materijale (materijale za polaznike, konferencijske ploče, PowerPoint prezentacije)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87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Prezentiranje i nastavna pomagala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Prezentiranje najboljih praksi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Pažljivo </a:t>
            </a:r>
            <a:r>
              <a:rPr lang="bs-Latn-BA" sz="1400" dirty="0">
                <a:latin typeface="Gill Sans MT"/>
                <a:cs typeface="Gill Sans MT"/>
              </a:rPr>
              <a:t>planira</a:t>
            </a:r>
            <a:r>
              <a:rPr lang="ta-IN" sz="1400" dirty="0">
                <a:latin typeface="Gill Sans MT"/>
                <a:cs typeface="Gill Sans MT"/>
              </a:rPr>
              <a:t>j</a:t>
            </a:r>
            <a:r>
              <a:rPr lang="bs-Latn-BA" sz="1400" dirty="0">
                <a:latin typeface="Gill Sans MT"/>
                <a:cs typeface="Gill Sans MT"/>
              </a:rPr>
              <a:t>te</a:t>
            </a:r>
            <a:r>
              <a:rPr lang="bs-Latn-BA" sz="1400" dirty="0">
                <a:latin typeface="Gill Sans MT" panose="020B0502020104020203" pitchFamily="34" charset="0"/>
              </a:rPr>
              <a:t> prije pripremanja materijala – koristite skice i mape uma</a:t>
            </a:r>
          </a:p>
          <a:p>
            <a:pPr marL="0" indent="0">
              <a:buNone/>
            </a:pPr>
            <a:endParaRPr lang="en-US" altLang="x-none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Budite selektivni pri odabiru sadržaja i zapitajte se:  Šta je polaznicima zaista potrebno?</a:t>
            </a:r>
          </a:p>
          <a:p>
            <a:pPr marL="0" indent="0">
              <a:buNone/>
            </a:pPr>
            <a:r>
              <a:rPr lang="bs-Latn-BA" sz="1400" dirty="0">
                <a:latin typeface="Gill Sans MT" panose="020B0502020104020203" pitchFamily="34" charset="0"/>
              </a:rPr>
              <a:t> 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Organizirajte svoju obuku kroz segmente/sesije</a:t>
            </a:r>
          </a:p>
          <a:p>
            <a:pPr marL="0" indent="0">
              <a:buNone/>
            </a:pPr>
            <a:endParaRPr lang="en-US" altLang="x-none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Budite koncizni u pisanim materijalima i usmenom izlaganju (jasno pišite i govorite)</a:t>
            </a:r>
          </a:p>
          <a:p>
            <a:endParaRPr lang="en-US" altLang="x-none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Koristite aktivne glagole što više kako biste isprovocirali akciju:  “Mi ćemo ovo uraditi.”</a:t>
            </a:r>
          </a:p>
          <a:p>
            <a:endParaRPr lang="en-US" altLang="x-none" sz="1400" dirty="0">
              <a:latin typeface="Gill Sans MT" panose="020B0502020104020203" pitchFamily="34" charset="0"/>
            </a:endParaRPr>
          </a:p>
          <a:p>
            <a:r>
              <a:rPr lang="bs-Latn-BA" sz="1400" dirty="0">
                <a:latin typeface="Gill Sans MT" panose="020B0502020104020203" pitchFamily="34" charset="0"/>
              </a:rPr>
              <a:t>Loše prakse koje treba izbjegavati: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Izbjegavajte korištenje žargona i kolokvijalnih izraza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Skraćenice čije značenje nije navedeno (ili objasnite šta znači skraćenica kada je prvi put</a:t>
            </a:r>
            <a:r>
              <a:rPr lang="ta-IN" sz="1400" dirty="0">
                <a:latin typeface="Gill Sans MT" panose="020B0502020104020203" pitchFamily="34" charset="0"/>
              </a:rPr>
              <a:t> koristite</a:t>
            </a:r>
            <a:r>
              <a:rPr lang="bs-Latn-BA" sz="1400" dirty="0">
                <a:latin typeface="Gill Sans MT" panose="020B0502020104020203" pitchFamily="34" charset="0"/>
              </a:rPr>
              <a:t>) 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Nejasan jezik 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Reference na pop kulturu (ne razumije ih svako)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Prezentiranje i nastavna pomagala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Korištenje vizuelnih pomagala: pisani materijali, PowerPoint prezentacije, konferencijske ploče</a:t>
            </a: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Par savjeta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Koristite vizuelno pomagalo kako biste prenijeli sadržaj (pisani materijali/Power point prezentacije) ili zabilježili poente iz diskusije (konferencijska ploča)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Koristite vizuelna pomagala kako biste naglasili i potkrijepili ključne stavke u prezentaciji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Kod slajdova u PowerPoint prezentaciji, pokušajte sažeti ideje u nekoliko riječi ili ih potkrijepite slikama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Poboljšajte vizuelni izgled i čitljivost korištenjem naslova, popisa po stavkama, grafikona, tabela 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Pišite kraće rečenice; dužina reda može uticati na sposobnost/brzinu čitanja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Ograničite količinu materijala na svakom vizulenom pomagalu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Donesite rezervni štampani primjerak vizuelnih pomagala u slučaju da tehnika zakaže. 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Podsjetnik:  Polaznici najbolje uče kada kombiniraju vizuelne i verbalne metode </a:t>
            </a:r>
          </a:p>
          <a:p>
            <a:pPr lvl="1"/>
            <a:endParaRPr lang="en-US" altLang="x-none" sz="12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57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III. Prezentiranje i nastavna pomagala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bs-Latn-BA" sz="1800" b="1" dirty="0">
                <a:latin typeface="Gill Sans MT" panose="020B0502020104020203" pitchFamily="34" charset="0"/>
              </a:rPr>
              <a:t>Budite spremni da se prilagodite </a:t>
            </a:r>
          </a:p>
          <a:p>
            <a:pPr marL="0" indent="0"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Kvarovi opreme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Ponesite dodatne materijale/pribor; koristite različite formate (pisane materijale) u slučaju nestanka struje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Budite fleksibilni i od negativnih napravite pozitivne situacije (situaciju za učenje)</a:t>
            </a:r>
          </a:p>
          <a:p>
            <a:pPr marL="0" indent="0"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Teška pitanja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Vi ne možete sve znati.  Ako vas uhvate nespremne ili zablokirate:</a:t>
            </a:r>
          </a:p>
          <a:p>
            <a:pPr lvl="1"/>
            <a:r>
              <a:rPr lang="bs-Latn-BA" sz="1400" dirty="0">
                <a:latin typeface="Gill Sans MT" panose="020B0502020104020203" pitchFamily="34" charset="0"/>
              </a:rPr>
              <a:t>Preusmjerite pitanje na širu grupu ili ga dodajte stvarima koje niste obradili/spisak stvari na koje ćete se naknadno osvrnuti</a:t>
            </a:r>
          </a:p>
          <a:p>
            <a:pPr marL="0" indent="0"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Vrijeme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Počnite na vrijeme i pridržavajte se rasporeda u dnevnom redu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Ako prekoračite vrijeme namijenjeno za sesiju, polaznike obuke obavijestite o promjenama u rasporedu</a:t>
            </a:r>
          </a:p>
          <a:p>
            <a:pPr marL="0" indent="0">
              <a:buNone/>
            </a:pPr>
            <a:r>
              <a:rPr lang="bs-Latn-BA" sz="1400" u="sng" dirty="0">
                <a:latin typeface="Gill Sans MT" panose="020B0502020104020203" pitchFamily="34" charset="0"/>
              </a:rPr>
              <a:t>Neočekivani rezultati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Polaznicima dajte jasna uputstva kako biste izbjegli zabunu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Budite spremni promijeniti planove predavanja kako biste polaznicima koji teže uče omogućili dodatno vrijeme</a:t>
            </a:r>
          </a:p>
          <a:p>
            <a:r>
              <a:rPr lang="bs-Latn-BA" sz="1400" dirty="0">
                <a:latin typeface="Gill Sans MT" panose="020B0502020104020203" pitchFamily="34" charset="0"/>
              </a:rPr>
              <a:t>Ne reagirajte burno na neki neočekivani rezultat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4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4. sesija</a:t>
            </a:r>
            <a:br>
              <a:rPr lang="bs-Latn-BA">
                <a:latin typeface="Gill Sans MT" panose="020B0502020104020203" pitchFamily="34" charset="0"/>
              </a:rPr>
            </a:br>
            <a:endParaRPr lang="bs-Latn-BA">
              <a:latin typeface="Gill Sans MT" panose="020B0502020104020203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sz="2000" b="1" dirty="0">
                <a:latin typeface="Gill Sans MT" panose="020B0502020104020203" pitchFamily="34" charset="0"/>
              </a:rPr>
              <a:t>Analiza jutarnje sesije</a:t>
            </a:r>
          </a:p>
          <a:p>
            <a:pPr marL="0" indent="0" algn="ctr">
              <a:buNone/>
            </a:pPr>
            <a:endParaRPr lang="en-US" altLang="x-none" sz="20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Pitanja o: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planu obuke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metodologijama za interaktivno učenje (podučavanje)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kako angažirati polaznike kroz efektivno prezentiranje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Ponovo se referirajte na Dodatne materijale za polaznike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Materijali za obuku iz oblasti sudijske/tužilačke etike - studije slučajeva, hipotetički slučajevi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Materijali za obuku edukatora - obrasci, modeli, podaci o literaturi i hipotetički slučajevi   </a:t>
            </a:r>
          </a:p>
          <a:p>
            <a:pPr marL="0" indent="0" algn="ctr">
              <a:buNone/>
            </a:pPr>
            <a:endParaRPr lang="bs-Latn-BA" altLang="x-none" b="1" i="1" dirty="0"/>
          </a:p>
        </p:txBody>
      </p:sp>
    </p:spTree>
    <p:extLst>
      <p:ext uri="{BB962C8B-B14F-4D97-AF65-F5344CB8AC3E}">
        <p14:creationId xmlns:p14="http://schemas.microsoft.com/office/powerpoint/2010/main" val="245553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5/6. sesija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bs-Latn-BA" sz="2000" b="1" dirty="0">
                <a:latin typeface="Gill Sans MT" panose="020B0502020104020203" pitchFamily="34" charset="0"/>
              </a:rPr>
              <a:t>Vježba s hipotetičkim slučajevima iz oblasti etike</a:t>
            </a:r>
          </a:p>
          <a:p>
            <a:pPr marL="0" indent="0" algn="ctr">
              <a:buNone/>
            </a:pPr>
            <a:endParaRPr lang="en-US" altLang="x-none" sz="20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5. sesija, uputstva (30 minuta) – sesija s radom u malim grupama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Formirajte male grupe (oko 4 polaznika)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Svaka grupa </a:t>
            </a:r>
            <a:r>
              <a:rPr lang="ta-IN" sz="1600" dirty="0">
                <a:latin typeface="Gill Sans MT"/>
                <a:cs typeface="Gill Sans MT"/>
              </a:rPr>
              <a:t>će dobiti </a:t>
            </a:r>
            <a:r>
              <a:rPr lang="bs-Latn-BA" sz="1600" dirty="0">
                <a:latin typeface="Gill Sans MT" panose="020B0502020104020203" pitchFamily="34" charset="0"/>
              </a:rPr>
              <a:t>jedan hipotetički slučaj (Dodatni materijali za obuku edukatora, </a:t>
            </a:r>
            <a:r>
              <a:rPr lang="ta-IN" sz="1600" dirty="0">
                <a:latin typeface="Gill Sans MT"/>
                <a:cs typeface="Gill Sans MT"/>
              </a:rPr>
              <a:t>O</a:t>
            </a:r>
            <a:r>
              <a:rPr lang="bs-Latn-BA" sz="1600" dirty="0">
                <a:latin typeface="Gill Sans MT" panose="020B0502020104020203" pitchFamily="34" charset="0"/>
              </a:rPr>
              <a:t>djeljak 4)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Članovi grupe diskutiraju o hipotetičkom slučaju; pripremaju pitanja za diskusiju i odgovore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6. sesija, uputstva (45 minuta) – praktičan rad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Praktično radite na osmišljavanju, prezentiranju i vođenju diskusije o hipotetičkom slučaju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Jedan član grupe predstavlja hipotetički slučaj za plenarnu diskusiju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Jedan ili više članova grupe vodi diskusiju (putem inicijalnih i naknadnih pitanja)   </a:t>
            </a:r>
          </a:p>
          <a:p>
            <a:pPr marL="0" indent="0" algn="ctr">
              <a:buNone/>
            </a:pPr>
            <a:endParaRPr lang="bs-Latn-BA" altLang="x-none" b="1" i="1" dirty="0"/>
          </a:p>
        </p:txBody>
      </p:sp>
    </p:spTree>
    <p:extLst>
      <p:ext uri="{BB962C8B-B14F-4D97-AF65-F5344CB8AC3E}">
        <p14:creationId xmlns:p14="http://schemas.microsoft.com/office/powerpoint/2010/main" val="112961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x-none" dirty="0"/>
          </a:p>
          <a:p>
            <a:pPr marL="0" indent="0" algn="ctr">
              <a:buNone/>
            </a:pPr>
            <a:endParaRPr lang="en-US" altLang="x-none" dirty="0"/>
          </a:p>
          <a:p>
            <a:pPr marL="0" indent="0" algn="ctr">
              <a:buNone/>
            </a:pPr>
            <a:r>
              <a:rPr lang="bs-Latn-BA" b="1" dirty="0"/>
              <a:t>3. sesija</a:t>
            </a:r>
          </a:p>
          <a:p>
            <a:pPr marL="0" indent="0" algn="ctr">
              <a:buNone/>
            </a:pPr>
            <a:br>
              <a:rPr lang="bs-Latn-BA" b="1" dirty="0"/>
            </a:br>
            <a:r>
              <a:rPr lang="bs-Latn-BA" b="1" dirty="0"/>
              <a:t>Kako uključiti polaznike obuke</a:t>
            </a:r>
          </a:p>
          <a:p>
            <a:pPr marL="0" indent="0" algn="ctr">
              <a:buNone/>
            </a:pPr>
            <a:endParaRPr lang="en-US" altLang="x-none" b="1" dirty="0"/>
          </a:p>
          <a:p>
            <a:pPr marL="0" indent="0" algn="ctr">
              <a:buNone/>
            </a:pPr>
            <a:endParaRPr lang="bs-Latn-BA" altLang="x-none" b="1" i="1" dirty="0"/>
          </a:p>
        </p:txBody>
      </p:sp>
    </p:spTree>
    <p:extLst>
      <p:ext uri="{BB962C8B-B14F-4D97-AF65-F5344CB8AC3E}">
        <p14:creationId xmlns:p14="http://schemas.microsoft.com/office/powerpoint/2010/main" val="323033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3. sesija – Sadržaj</a:t>
            </a:r>
            <a:br>
              <a:rPr lang="bs-Latn-BA">
                <a:latin typeface="Gill Sans MT" panose="020B0502020104020203" pitchFamily="34" charset="0"/>
              </a:rPr>
            </a:br>
            <a:endParaRPr lang="bs-Latn-BA">
              <a:latin typeface="Gill Sans MT" panose="020B0502020104020203" pitchFamily="34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2000" b="1" dirty="0">
                <a:latin typeface="Gill Sans MT" panose="020B0502020104020203" pitchFamily="34" charset="0"/>
              </a:rPr>
              <a:t>Naučite o aspektima koje treba uzeti u obzir, tehnikama i nastavnim pomagalima u edukaciji iz oblasti etike  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20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Aspekti edukacije iz oblasti etike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Aktivnosti participativnog učenja </a:t>
            </a: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600" dirty="0">
                <a:latin typeface="Gill Sans MT" panose="020B0502020104020203" pitchFamily="34" charset="0"/>
              </a:rPr>
              <a:t>Prezentiranje i nastavna pomagala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1. Aspekti edukacije iz oblasti etike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Opći aspekti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Obuka i materijali mogu odražavati jedan ili više aspekata: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Novi naspram iskusnih sudija i tužilaca (auditorij)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Generalna naspram specijalizirane obuke iz oblasti etike (auditorij, predmet)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Željeni način razvoja vještina: analitički (hipotetički slučajevi) naspram razvoja svijesti (prezentiranje)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Potreba za informacijama: materijali za</a:t>
            </a:r>
            <a:r>
              <a:rPr lang="ta-IN" sz="1600" dirty="0">
                <a:latin typeface="Gill Sans MT" panose="020B0502020104020203" pitchFamily="34" charset="0"/>
              </a:rPr>
              <a:t> </a:t>
            </a:r>
            <a:r>
              <a:rPr lang="bs-Latn-BA" sz="1600" dirty="0">
                <a:latin typeface="Gill Sans MT" panose="020B0502020104020203" pitchFamily="34" charset="0"/>
              </a:rPr>
              <a:t>(</a:t>
            </a:r>
            <a:r>
              <a:rPr lang="ta-IN" sz="1600" dirty="0">
                <a:latin typeface="Gill Sans MT"/>
                <a:cs typeface="Gill Sans MT"/>
              </a:rPr>
              <a:t>pripremu</a:t>
            </a:r>
            <a:r>
              <a:rPr lang="bs-Latn-BA" sz="1600" dirty="0">
                <a:latin typeface="Gill Sans MT"/>
                <a:cs typeface="Gill Sans MT"/>
              </a:rPr>
              <a:t>) izlaganj</a:t>
            </a:r>
            <a:r>
              <a:rPr lang="ta-IN" sz="1600" dirty="0">
                <a:latin typeface="Gill Sans MT"/>
                <a:cs typeface="Gill Sans MT"/>
              </a:rPr>
              <a:t>a</a:t>
            </a:r>
            <a:r>
              <a:rPr lang="bs-Latn-BA" sz="1600" dirty="0">
                <a:latin typeface="Gill Sans MT" panose="020B0502020104020203" pitchFamily="34" charset="0"/>
              </a:rPr>
              <a:t>, dodatni materijali 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1. Aspekti edukacije iz oblasti etike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Obuka iz oblasti etike – aspekti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Priručnik za primjenu etičkih kodeksa je sveobuhvatan; 1. dana obuke je obrađen ograničen broj tema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Obuka je prilagođena stručnom auditoriju (napredni nivo)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U obuci se koriste hipotetički (analitički) slučajevi kako bi se naučile, razvile vještine rješavanja problema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U obuci se koriste prezentacije (i studije slučajeva) kako bi se razvila šira etička svijest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Dodatnim materijalima za obuku se podupiru aktivnosti u okviru obuke (i oni predstavljaju literaturu) 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6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1. Aspekti edukacije iz oblasti etike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08378" y="20574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Izazovi kod obuke iz oblasti etike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Zakon o VSTV-u (čl. 56/57) i etički kodeksi su ograničeni u svom opsegu 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Ograničena praksa tijela koje odlučuju o etičkim pitanjima u BiH 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Koristite druge relevantne propise i resurse: npr. VSTV-ove Smjernice za sprečavanje sukoba interesa u pravosuđu BiH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Disciplinski predmeti VSTV-a su koristan resurs za osmišljavanje hipotetičkih slučajeva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Sudijska/tužilačka etika (principi/vrijednosti) je univerzalna; uporedni etički standardi su relevantni/korisni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Kako bi se izgradila lična svijest, obukom iz oblasti etike se nastoje prevazići kulturološke norme </a:t>
            </a: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Ostalo???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 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0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Odaberite aktivnosti učenja kojima se </a:t>
            </a:r>
            <a:r>
              <a:rPr lang="ta-IN" sz="1600" b="1" dirty="0">
                <a:latin typeface="Gill Sans MT"/>
                <a:cs typeface="Gill Sans MT"/>
              </a:rPr>
              <a:t>podržava</a:t>
            </a:r>
            <a:r>
              <a:rPr lang="ta-IN" sz="1600" b="1" dirty="0">
                <a:latin typeface="Gill Sans MT" panose="020B0502020104020203" pitchFamily="34" charset="0"/>
              </a:rPr>
              <a:t> </a:t>
            </a:r>
            <a:r>
              <a:rPr lang="bs-Latn-BA" sz="1600" b="1" dirty="0">
                <a:latin typeface="Gill Sans MT" panose="020B0502020104020203" pitchFamily="34" charset="0"/>
              </a:rPr>
              <a:t>željena promjena: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3 tipa promjene (svi su u fokusu obuke iz oblasti sudijske/tužilačke etike)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Vještina/tehnika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Znanje/razumijevanje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Odnos/stav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5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Predmet promjene:  Vještina/tehnika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Tip neophodnih aktivnosti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Praktično učenje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Učenje kroz rad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Neposredno prakticiranje vještine/tehnike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Primjeri: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Rješavanje hipotetičkih slučajeva (plenarna sesija ili rad u malim grupama)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Odglumiti situaciju (roleplay)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Nastavak:</a:t>
            </a:r>
            <a:r>
              <a:rPr lang="bs-Latn-BA" sz="1600" dirty="0">
                <a:latin typeface="Gill Sans MT" panose="020B0502020104020203" pitchFamily="34" charset="0"/>
              </a:rPr>
              <a:t>  Razmišljanja o 1. danu obuke iz oblasti etike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5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>
                <a:latin typeface="Gill Sans MT" panose="020B0502020104020203" pitchFamily="34" charset="0"/>
              </a:rPr>
              <a:t>II. Aktivnosti participativnog učenja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4343400"/>
          </a:xfrm>
        </p:spPr>
        <p:txBody>
          <a:bodyPr/>
          <a:lstStyle/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Predmet promjene:  Znanje/razumijevanje</a:t>
            </a:r>
          </a:p>
          <a:p>
            <a:pPr marL="0" indent="0">
              <a:buNone/>
            </a:pPr>
            <a:endParaRPr lang="en-US" altLang="x-none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Tip neophodnih aktivnosti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Učenje kroz otkrivanje – informacije se daju u obliku koji od polaznika traži da rade na odgovorima i da formulišu odgovor na zadatak/pitanje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Učenje kroz otkrivanje – informacije se dobijaju od polaznika tako što oni svoja iskustva dijele s drugima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Primjeri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Ilustrativna prezentacija nakon koje slijedi aktivnost kako bi se provjerilo razumijevanje (kviz pitanja, diskusija)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Sažetak slučajeva sa usmjerenim temama i pitanjima </a:t>
            </a:r>
          </a:p>
          <a:p>
            <a:r>
              <a:rPr lang="bs-Latn-BA" sz="1600" dirty="0">
                <a:latin typeface="Gill Sans MT"/>
                <a:cs typeface="Gill Sans MT"/>
              </a:rPr>
              <a:t>Razgovor o promišljanjima (”</a:t>
            </a:r>
            <a:r>
              <a:rPr lang="ta-IN" sz="1600" dirty="0">
                <a:latin typeface="Gill Sans MT"/>
                <a:cs typeface="Gill Sans MT"/>
              </a:rPr>
              <a:t>Brainstorming</a:t>
            </a:r>
            <a:r>
              <a:rPr lang="bs-Latn-BA" sz="1600" dirty="0">
                <a:latin typeface="Gill Sans MT"/>
                <a:cs typeface="Gill Sans MT"/>
              </a:rPr>
              <a:t>")</a:t>
            </a:r>
            <a:r>
              <a:rPr lang="bs-Latn-BA" sz="1600" dirty="0">
                <a:latin typeface="Gill Sans MT" panose="020B0502020104020203" pitchFamily="34" charset="0"/>
              </a:rPr>
              <a:t> vezanih za pitanje ili izazov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u="sng" dirty="0">
                <a:latin typeface="Gill Sans MT" panose="020B0502020104020203" pitchFamily="34" charset="0"/>
              </a:rPr>
              <a:t>Nastavak:</a:t>
            </a:r>
            <a:r>
              <a:rPr lang="bs-Latn-BA" sz="1600" dirty="0">
                <a:latin typeface="Gill Sans MT" panose="020B0502020104020203" pitchFamily="34" charset="0"/>
              </a:rPr>
              <a:t>  Razmišljanja o 1. danu obuke</a:t>
            </a: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 </a:t>
            </a: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endParaRPr lang="en-US" altLang="x-none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altLang="x-none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866</TotalTime>
  <Words>1483</Words>
  <Application>Microsoft Office PowerPoint</Application>
  <PresentationFormat>On-screen Show (4:3)</PresentationFormat>
  <Paragraphs>280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Times</vt:lpstr>
      <vt:lpstr>Blank</vt:lpstr>
      <vt:lpstr>  Radionica za obuku edukatora Planiranje i provođenje obuke iz oblasti etike   Srijeda, 6. mart 2019. godine  </vt:lpstr>
      <vt:lpstr>PowerPoint Presentation</vt:lpstr>
      <vt:lpstr>3. sesija – Sadržaj </vt:lpstr>
      <vt:lpstr>1. Aspekti edukacije iz oblasti etike </vt:lpstr>
      <vt:lpstr>1. Aspekti edukacije iz oblasti etike </vt:lpstr>
      <vt:lpstr>1. Aspekti edukacije iz oblasti etike </vt:lpstr>
      <vt:lpstr>II. Aktivnosti participativnog učenja</vt:lpstr>
      <vt:lpstr>II. Aktivnosti participativnog učenja</vt:lpstr>
      <vt:lpstr>II. Aktivnosti participativnog učenja</vt:lpstr>
      <vt:lpstr>II. Aktivnosti participativnog učenja</vt:lpstr>
      <vt:lpstr>II. Aktivnosti participativnog učenja</vt:lpstr>
      <vt:lpstr>II. Aktivnosti participativnog učenja</vt:lpstr>
      <vt:lpstr>III. Prezentiranje i nastavna pomagala</vt:lpstr>
      <vt:lpstr>III. Prezentiranje i nastavna pomagala</vt:lpstr>
      <vt:lpstr>III. Prezentiranje i nastavna pomagala</vt:lpstr>
      <vt:lpstr>III. Prezentiranje i nastavna pomagala</vt:lpstr>
      <vt:lpstr>4. sesija </vt:lpstr>
      <vt:lpstr>5/6. sesija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User</cp:lastModifiedBy>
  <cp:revision>130</cp:revision>
  <cp:lastPrinted>2004-09-30T16:41:33Z</cp:lastPrinted>
  <dcterms:created xsi:type="dcterms:W3CDTF">2018-03-19T16:22:44Z</dcterms:created>
  <dcterms:modified xsi:type="dcterms:W3CDTF">2019-03-06T07:54:03Z</dcterms:modified>
</cp:coreProperties>
</file>