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57" r:id="rId2"/>
    <p:sldId id="267" r:id="rId3"/>
    <p:sldId id="264" r:id="rId4"/>
    <p:sldId id="263" r:id="rId5"/>
    <p:sldId id="268" r:id="rId6"/>
    <p:sldId id="269" r:id="rId7"/>
    <p:sldId id="270" r:id="rId8"/>
    <p:sldId id="271" r:id="rId9"/>
    <p:sldId id="273" r:id="rId10"/>
    <p:sldId id="274" r:id="rId11"/>
    <p:sldId id="275" r:id="rId12"/>
    <p:sldId id="276" r:id="rId13"/>
    <p:sldId id="272" r:id="rId14"/>
    <p:sldId id="279" r:id="rId15"/>
    <p:sldId id="278" r:id="rId16"/>
    <p:sldId id="266" r:id="rId17"/>
  </p:sldIdLst>
  <p:sldSz cx="9144000" cy="6858000" type="screen4x3"/>
  <p:notesSz cx="7035800" cy="9321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CCCCC"/>
    <a:srgbClr val="666666"/>
    <a:srgbClr val="1E4ABD"/>
    <a:srgbClr val="003366"/>
    <a:srgbClr val="E10040"/>
    <a:srgbClr val="002A6C"/>
    <a:srgbClr val="C21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929" autoAdjust="0"/>
  </p:normalViewPr>
  <p:slideViewPr>
    <p:cSldViewPr>
      <p:cViewPr varScale="1">
        <p:scale>
          <a:sx n="99" d="100"/>
          <a:sy n="99" d="100"/>
        </p:scale>
        <p:origin x="97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4625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251E204-E3BC-406D-951A-D1981CCEC4E8}" type="datetimeFigureOut">
              <a:rPr lang="bs-Latn-BA"/>
              <a:pPr>
                <a:defRPr/>
              </a:pPr>
              <a:t>6.3.2019.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5225"/>
            <a:ext cx="4194175" cy="3146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s-Latn-B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86275"/>
            <a:ext cx="5629275" cy="3670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bs-Latn-B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4625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2735DD4-DC24-48F6-A747-49919B4CE7AD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25428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4C8B62F-D182-4388-843B-6FA50C13F6F6}" type="slidenum">
              <a:rPr lang="bs-Latn-BA" altLang="x-none" sz="1200"/>
              <a:pPr/>
              <a:t>1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2388927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10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23976629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11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3389697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12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1870436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13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23125736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14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5409921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15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2333327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1920184-160E-4332-A390-5F6E00DCF8CF}" type="slidenum">
              <a:rPr lang="bs-Latn-BA" altLang="x-none" sz="1200"/>
              <a:pPr/>
              <a:t>16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4233872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2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3169967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DCF9B26-A155-4AFF-8976-E7D341ED71D3}" type="slidenum">
              <a:rPr lang="bs-Latn-BA" altLang="x-none" sz="1200"/>
              <a:pPr/>
              <a:t>3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3258284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4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421686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5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768364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6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3245045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7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3217896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8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1921264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9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418562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x-none" altLang="x-none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2192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x-none" altLang="x-none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x-none" altLang="x-none"/>
          </a:p>
        </p:txBody>
      </p:sp>
      <p:pic>
        <p:nvPicPr>
          <p:cNvPr id="7" name="Picture 2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45E865-A8D1-44DF-854C-B74674E8ACCA}" type="slidenum">
              <a:rPr lang="en-US" altLang="x-none"/>
              <a:pPr>
                <a:defRPr/>
              </a:pPr>
              <a:t>‹#›</a:t>
            </a:fld>
            <a:r>
              <a:rPr lang="en-US" altLang="x-none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788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9E1F1-3CB6-4AFB-88FD-A85FBF41F23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3323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32CEC-580B-48EB-8CBA-7AE38D41F8F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187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7AD20-7C26-4FD4-AA40-7B84FEFCFB5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9010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21B7D-7E02-4346-AAF9-C7EECB382469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48667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5F114-0B84-49FD-BB42-A9B6B955031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4033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95EF2-DA20-453F-B6B7-8A4B1A6701B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470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2D51-CE93-470E-A354-6F02BEFAE0B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4890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7F7C3-9D78-4E6E-B32C-25DC41A6CDB3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22547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BA04F-27B0-42F6-B809-D2FE46E6F27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36117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DD50-B8A7-4CF0-B370-BD32FD8676D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6139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BA747E-D53D-4F06-BF98-AA6148E8AAB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1031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x-none" altLang="x-none"/>
          </a:p>
        </p:txBody>
      </p:sp>
      <p:sp>
        <p:nvSpPr>
          <p:cNvPr id="1032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x-none" altLang="x-none" b="0">
              <a:solidFill>
                <a:srgbClr val="002A6C"/>
              </a:solidFill>
            </a:endParaRPr>
          </a:p>
        </p:txBody>
      </p:sp>
      <p:pic>
        <p:nvPicPr>
          <p:cNvPr id="1033" name="Picture 2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696200" cy="4038600"/>
          </a:xfrm>
        </p:spPr>
        <p:txBody>
          <a:bodyPr/>
          <a:lstStyle/>
          <a:p>
            <a:br>
              <a:rPr lang="bs-Latn-BA" sz="2400"/>
            </a:br>
            <a:br>
              <a:rPr lang="bs-Latn-BA" sz="2400"/>
            </a:br>
            <a:r>
              <a:rPr lang="bs-Latn-BA"/>
              <a:t>Radionica za obuku edukatora</a:t>
            </a:r>
            <a:br>
              <a:rPr lang="bs-Latn-BA" sz="2800"/>
            </a:br>
            <a:r>
              <a:rPr lang="bs-Latn-BA" sz="2000" i="1"/>
              <a:t>Planiranje i provođenje obuke iz oblasti etike </a:t>
            </a:r>
            <a:br>
              <a:rPr lang="bs-Latn-BA" sz="2800"/>
            </a:br>
            <a:br>
              <a:rPr lang="bs-Latn-BA" sz="2800"/>
            </a:br>
            <a:br>
              <a:rPr lang="bs-Latn-BA" sz="2800"/>
            </a:br>
            <a:r>
              <a:rPr lang="bs-Latn-BA" sz="2800"/>
              <a:t>Srijeda, 6. mart 2019. godine</a:t>
            </a:r>
            <a:br>
              <a:rPr lang="bs-Latn-BA" sz="2800"/>
            </a:br>
            <a:br>
              <a:rPr lang="bs-Latn-BA" sz="2800"/>
            </a:br>
            <a:endParaRPr lang="bs-Latn-BA"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latin typeface="Gill Sans MT" panose="020B0502020104020203" pitchFamily="34" charset="0"/>
              </a:rPr>
              <a:t>III. Okvir za plan obuke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924800" cy="3886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Sažetak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s-Latn-BA" sz="1600" dirty="0">
                <a:latin typeface="Gill Sans MT" panose="020B0502020104020203" pitchFamily="34" charset="0"/>
              </a:rPr>
              <a:t>Ključna pitanja</a:t>
            </a:r>
          </a:p>
          <a:p>
            <a:pPr>
              <a:spcBef>
                <a:spcPts val="0"/>
              </a:spcBef>
            </a:pPr>
            <a:r>
              <a:rPr lang="bs-Latn-BA" sz="1600" dirty="0">
                <a:latin typeface="Gill Sans MT" panose="020B0502020104020203" pitchFamily="34" charset="0"/>
              </a:rPr>
              <a:t>Ko – ciljna grupa</a:t>
            </a:r>
          </a:p>
          <a:p>
            <a:pPr>
              <a:spcBef>
                <a:spcPts val="0"/>
              </a:spcBef>
            </a:pPr>
            <a:r>
              <a:rPr lang="bs-Latn-BA" sz="1600" dirty="0">
                <a:latin typeface="Gill Sans MT" panose="020B0502020104020203" pitchFamily="34" charset="0"/>
              </a:rPr>
              <a:t>Zašto – svrha kursa</a:t>
            </a:r>
          </a:p>
          <a:p>
            <a:pPr>
              <a:spcBef>
                <a:spcPts val="0"/>
              </a:spcBef>
            </a:pPr>
            <a:r>
              <a:rPr lang="bs-Latn-BA" sz="1600" dirty="0">
                <a:latin typeface="Gill Sans MT" panose="020B0502020104020203" pitchFamily="34" charset="0"/>
              </a:rPr>
              <a:t>Šta – ciljevi učenja</a:t>
            </a:r>
          </a:p>
          <a:p>
            <a:pPr>
              <a:spcBef>
                <a:spcPts val="0"/>
              </a:spcBef>
            </a:pPr>
            <a:r>
              <a:rPr lang="bs-Latn-BA" sz="1600" dirty="0">
                <a:latin typeface="Gill Sans MT" panose="020B0502020104020203" pitchFamily="34" charset="0"/>
              </a:rPr>
              <a:t>Kako – metodologija</a:t>
            </a:r>
          </a:p>
          <a:p>
            <a:pPr>
              <a:spcBef>
                <a:spcPts val="0"/>
              </a:spcBef>
            </a:pPr>
            <a:r>
              <a:rPr lang="bs-Latn-BA" sz="1600" dirty="0">
                <a:latin typeface="Gill Sans MT" panose="020B0502020104020203" pitchFamily="34" charset="0"/>
              </a:rPr>
              <a:t>Kada – plan sesija i dnevni red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highlight>
                <a:srgbClr val="FFFF00"/>
              </a:highlight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highlight>
                <a:srgbClr val="FFFF00"/>
              </a:highlight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s-Latn-BA" sz="1200" dirty="0">
                <a:latin typeface="Gill Sans MT" panose="020B0502020104020203" pitchFamily="34" charset="0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7F72B3-8DAA-4407-850B-BCED911DC64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599" y="2259497"/>
            <a:ext cx="4419601" cy="3886199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92452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latin typeface="Gill Sans MT" panose="020B0502020104020203" pitchFamily="34" charset="0"/>
              </a:rPr>
              <a:t>III.  Okvir za plan obuke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924800" cy="3886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Cilj obuke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(Primjer iz Edukacija iz oblasti etike za sudije i tužioce/Dodatni materijali – Odjeljak 2)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x-none" sz="1600" b="1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Ko i Zašto</a:t>
            </a:r>
          </a:p>
          <a:p>
            <a:pPr marL="0" indent="0">
              <a:buNone/>
            </a:pPr>
            <a:endParaRPr lang="en-US" sz="1200" b="1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Ciljani auditorij:  </a:t>
            </a:r>
            <a:r>
              <a:rPr lang="ta-IN" sz="1600" dirty="0">
                <a:latin typeface="Gill Sans MT" panose="020B0502020104020203" pitchFamily="34" charset="0"/>
              </a:rPr>
              <a:t>s</a:t>
            </a:r>
            <a:r>
              <a:rPr lang="bs-Latn-BA" sz="1600" dirty="0">
                <a:latin typeface="Gill Sans MT" panose="020B0502020104020203" pitchFamily="34" charset="0"/>
              </a:rPr>
              <a:t>udije i tužioci</a:t>
            </a:r>
          </a:p>
          <a:p>
            <a:pPr marL="0" indent="0">
              <a:buNone/>
            </a:pPr>
            <a:endParaRPr lang="en-US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Svrha 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upoznati polaznike edukacije s Priručnikom o primjeni kodeksa sudijske etike i kodeksa tužilačke etike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primjeniti etičke standarde na hipotetičke slučajeve i vježbe koje uključuju analizu problema 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podići svijest o obavezama i izazovima profesionalne etike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883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latin typeface="Gill Sans MT" panose="020B0502020104020203" pitchFamily="34" charset="0"/>
              </a:rPr>
              <a:t>III.  Okvir za plan obuke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924800" cy="4191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Sadržaj obuke/najvažnije stavke učenja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(Primjer iz Edukacija iz oblasti etike za sudije i tužioce/Dodatni materijali – Odjeljak 2)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x-none" sz="1600" b="1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Šta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b="1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s-Latn-BA" sz="1400" u="sng" dirty="0">
                <a:latin typeface="Gill Sans MT" panose="020B0502020104020203" pitchFamily="34" charset="0"/>
              </a:rPr>
              <a:t>Struktura</a:t>
            </a:r>
          </a:p>
          <a:p>
            <a:pPr>
              <a:spcBef>
                <a:spcPts val="0"/>
              </a:spcBef>
            </a:pPr>
            <a:r>
              <a:rPr lang="bs-Latn-BA" sz="1400" dirty="0">
                <a:latin typeface="Gill Sans MT" panose="020B0502020104020203" pitchFamily="34" charset="0"/>
              </a:rPr>
              <a:t>Informacije u okviru obuke organizirane po sesijama</a:t>
            </a:r>
          </a:p>
          <a:p>
            <a:pPr>
              <a:spcBef>
                <a:spcPts val="0"/>
              </a:spcBef>
            </a:pPr>
            <a:endParaRPr lang="en-US" sz="1400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r>
              <a:rPr lang="bs-Latn-BA" sz="1400" dirty="0">
                <a:latin typeface="Gill Sans MT" panose="020B0502020104020203" pitchFamily="34" charset="0"/>
              </a:rPr>
              <a:t>Glavni koncept – verzija najvažniji</a:t>
            </a:r>
            <a:r>
              <a:rPr lang="ta-IN" sz="1400" dirty="0">
                <a:latin typeface="Gill Sans MT"/>
                <a:cs typeface="Gill Sans MT"/>
              </a:rPr>
              <a:t>h</a:t>
            </a:r>
            <a:r>
              <a:rPr lang="bs-Latn-BA" sz="1400" dirty="0">
                <a:latin typeface="Gill Sans MT" panose="020B0502020104020203" pitchFamily="34" charset="0"/>
              </a:rPr>
              <a:t> stavki učenja</a:t>
            </a:r>
          </a:p>
          <a:p>
            <a:pPr>
              <a:spcBef>
                <a:spcPts val="0"/>
              </a:spcBef>
            </a:pPr>
            <a:endParaRPr lang="en-US" sz="1400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r>
              <a:rPr lang="bs-Latn-BA" sz="1400" dirty="0">
                <a:latin typeface="Gill Sans MT" panose="020B0502020104020203" pitchFamily="34" charset="0"/>
              </a:rPr>
              <a:t>Sadržaj</a:t>
            </a:r>
          </a:p>
          <a:p>
            <a:pPr>
              <a:spcBef>
                <a:spcPts val="0"/>
              </a:spcBef>
            </a:pPr>
            <a:endParaRPr lang="en-US" sz="1400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r>
              <a:rPr lang="bs-Latn-BA" sz="1400" dirty="0">
                <a:latin typeface="Gill Sans MT" panose="020B0502020104020203" pitchFamily="34" charset="0"/>
              </a:rPr>
              <a:t>Korištenje </a:t>
            </a:r>
            <a:r>
              <a:rPr lang="ta-IN" sz="1400" dirty="0">
                <a:latin typeface="Gill Sans MT"/>
                <a:cs typeface="Gill Sans MT"/>
              </a:rPr>
              <a:t>problematičnih</a:t>
            </a:r>
            <a:r>
              <a:rPr lang="ta-IN" sz="1400" dirty="0">
                <a:latin typeface="Gill Sans MT" panose="020B0502020104020203" pitchFamily="34" charset="0"/>
              </a:rPr>
              <a:t> </a:t>
            </a:r>
            <a:r>
              <a:rPr lang="bs-Latn-BA" sz="1400" dirty="0">
                <a:latin typeface="Gill Sans MT" panose="020B0502020104020203" pitchFamily="34" charset="0"/>
              </a:rPr>
              <a:t>slučajeva</a:t>
            </a:r>
          </a:p>
          <a:p>
            <a:pPr>
              <a:spcBef>
                <a:spcPts val="0"/>
              </a:spcBef>
            </a:pPr>
            <a:endParaRPr lang="en-US" sz="14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s-Latn-BA" sz="1400" dirty="0">
                <a:latin typeface="Gill Sans MT" panose="020B0502020104020203" pitchFamily="34" charset="0"/>
              </a:rPr>
              <a:t>Napomena:</a:t>
            </a:r>
          </a:p>
          <a:p>
            <a:pPr>
              <a:spcBef>
                <a:spcPts val="0"/>
              </a:spcBef>
            </a:pPr>
            <a:r>
              <a:rPr lang="bs-Latn-BA" sz="1400" dirty="0">
                <a:latin typeface="Gill Sans MT" panose="020B0502020104020203" pitchFamily="34" charset="0"/>
              </a:rPr>
              <a:t>Navedenim procesom se svrha obuke i ciljevi učenja raščlanjuju na najvažnije stavke učenja koje je potrebno obraditi kako bi se ispunio glavni cilj obuke i razvile vještine kod polaznika obuke.</a:t>
            </a:r>
          </a:p>
          <a:p>
            <a:pPr>
              <a:spcBef>
                <a:spcPts val="0"/>
              </a:spcBef>
            </a:pPr>
            <a:endParaRPr lang="en-US" sz="1400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endParaRPr lang="en-US" sz="14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s-Latn-BA" sz="1200" dirty="0">
                <a:latin typeface="Gill Sans MT" panose="020B0502020104020203" pitchFamily="34" charset="0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974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latin typeface="Gill Sans MT" panose="020B0502020104020203" pitchFamily="34" charset="0"/>
              </a:rPr>
              <a:t>III.  Okvir za plan obuke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924800" cy="4343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Ciljevi učenja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(Primjer iz Edukacija iz oblasti etike za sudije i tužioce/Dodatni materijali – Odjeljak 2)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b="1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s-Latn-BA" sz="1400" b="1" dirty="0">
                <a:latin typeface="Gill Sans MT" panose="020B0502020104020203" pitchFamily="34" charset="0"/>
              </a:rPr>
              <a:t>Šta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s-Latn-BA" sz="1400" dirty="0">
                <a:latin typeface="Gill Sans MT" panose="020B0502020104020203" pitchFamily="34" charset="0"/>
              </a:rPr>
              <a:t>Po završetku obuke, polaznici će moći:</a:t>
            </a:r>
          </a:p>
          <a:p>
            <a:pPr marL="0" indent="0">
              <a:spcBef>
                <a:spcPts val="0"/>
              </a:spcBef>
              <a:buNone/>
            </a:pPr>
            <a:r>
              <a:rPr lang="bs-Latn-BA" sz="1200" dirty="0">
                <a:latin typeface="Gill Sans MT" panose="020B0502020104020203" pitchFamily="34" charset="0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bs-Latn-BA" sz="1200" b="1" dirty="0">
                <a:latin typeface="Gill Sans MT" panose="020B0502020104020203" pitchFamily="34" charset="0"/>
              </a:rPr>
              <a:t>Uraditi</a:t>
            </a:r>
          </a:p>
          <a:p>
            <a:pPr lvl="0">
              <a:spcBef>
                <a:spcPts val="0"/>
              </a:spcBef>
            </a:pPr>
            <a:r>
              <a:rPr lang="bs-Latn-BA" sz="1200" dirty="0">
                <a:latin typeface="Gill Sans MT" panose="020B0502020104020203" pitchFamily="34" charset="0"/>
              </a:rPr>
              <a:t>Referirati se na i koristiti Priručnik za primjenu Kodeksa sudijske/tužilačke etike kao praktični instrument koji će im biti vodilja u oblasti etike</a:t>
            </a:r>
          </a:p>
          <a:p>
            <a:pPr lvl="0">
              <a:spcBef>
                <a:spcPts val="0"/>
              </a:spcBef>
            </a:pPr>
            <a:r>
              <a:rPr lang="bs-Latn-BA" sz="1200" dirty="0">
                <a:latin typeface="Gill Sans MT" panose="020B0502020104020203" pitchFamily="34" charset="0"/>
              </a:rPr>
              <a:t>Koristiti i primjenjivati analitičke vještine na činjenična stanja koja uključuju etička pitanja</a:t>
            </a:r>
          </a:p>
          <a:p>
            <a:pPr marL="0" indent="0">
              <a:spcBef>
                <a:spcPts val="0"/>
              </a:spcBef>
              <a:buNone/>
            </a:pPr>
            <a:r>
              <a:rPr lang="bs-Latn-BA" sz="1200" b="1" dirty="0">
                <a:latin typeface="Gill Sans MT" panose="020B0502020104020203" pitchFamily="34" charset="0"/>
              </a:rPr>
              <a:t>Znati</a:t>
            </a:r>
          </a:p>
          <a:p>
            <a:pPr lvl="0">
              <a:spcBef>
                <a:spcPts val="0"/>
              </a:spcBef>
            </a:pPr>
            <a:r>
              <a:rPr lang="bs-Latn-BA" sz="1200" dirty="0">
                <a:latin typeface="Gill Sans MT" panose="020B0502020104020203" pitchFamily="34" charset="0"/>
              </a:rPr>
              <a:t>Razumjeti ključne koncepte koji se primjenjuju na konkretne etičke standarde</a:t>
            </a:r>
          </a:p>
          <a:p>
            <a:pPr lvl="0">
              <a:spcBef>
                <a:spcPts val="0"/>
              </a:spcBef>
            </a:pPr>
            <a:r>
              <a:rPr lang="bs-Latn-BA" sz="1200" dirty="0">
                <a:latin typeface="Gill Sans MT" panose="020B0502020104020203" pitchFamily="34" charset="0"/>
              </a:rPr>
              <a:t>Produbiti kritičku analizu etičkih pitanja u zavisnosti od razlika u nijansama kod činjeničnog stanja </a:t>
            </a:r>
          </a:p>
          <a:p>
            <a:pPr lvl="0">
              <a:spcBef>
                <a:spcPts val="0"/>
              </a:spcBef>
            </a:pPr>
            <a:r>
              <a:rPr lang="bs-Latn-BA" sz="1200" dirty="0">
                <a:latin typeface="Gill Sans MT" panose="020B0502020104020203" pitchFamily="34" charset="0"/>
              </a:rPr>
              <a:t>Steći komparativno poznavanje međunarodnih standarda i studija slučaja koji su relevantni za sudijsku i tužilačku etiku</a:t>
            </a:r>
          </a:p>
          <a:p>
            <a:pPr lvl="0">
              <a:spcBef>
                <a:spcPts val="0"/>
              </a:spcBef>
            </a:pPr>
            <a:r>
              <a:rPr lang="bs-Latn-BA" sz="1200" dirty="0">
                <a:latin typeface="Gill Sans MT" panose="020B0502020104020203" pitchFamily="34" charset="0"/>
              </a:rPr>
              <a:t>Razviti svijest o riziku u vezi sa etikom i donošenjem odluka (ograničena etičnost)</a:t>
            </a:r>
          </a:p>
          <a:p>
            <a:pPr marL="0" indent="0">
              <a:spcBef>
                <a:spcPts val="0"/>
              </a:spcBef>
              <a:buNone/>
            </a:pPr>
            <a:r>
              <a:rPr lang="bs-Latn-BA" sz="1200" b="1" dirty="0">
                <a:latin typeface="Gill Sans MT" panose="020B0502020104020203" pitchFamily="34" charset="0"/>
              </a:rPr>
              <a:t>Osjetiti</a:t>
            </a:r>
          </a:p>
          <a:p>
            <a:pPr lvl="0">
              <a:spcBef>
                <a:spcPts val="0"/>
              </a:spcBef>
            </a:pPr>
            <a:r>
              <a:rPr lang="bs-Latn-BA" sz="1200" dirty="0">
                <a:latin typeface="Gill Sans MT" panose="020B0502020104020203" pitchFamily="34" charset="0"/>
              </a:rPr>
              <a:t>Cijeniti važnost etičnog ponašanja sudije, odnosno tužioca</a:t>
            </a:r>
          </a:p>
          <a:p>
            <a:pPr lvl="0">
              <a:spcBef>
                <a:spcPts val="0"/>
              </a:spcBef>
            </a:pPr>
            <a:r>
              <a:rPr lang="bs-Latn-BA" sz="1200" dirty="0">
                <a:latin typeface="Gill Sans MT" panose="020B0502020104020203" pitchFamily="34" charset="0"/>
              </a:rPr>
              <a:t>Prepoznati uticaj nedoličnog ponašanja sudije/tužioca na integritet povjerenja građana u pravosuđe </a:t>
            </a:r>
          </a:p>
          <a:p>
            <a:pPr lvl="0">
              <a:spcBef>
                <a:spcPts val="0"/>
              </a:spcBef>
            </a:pPr>
            <a:r>
              <a:rPr lang="bs-Latn-BA" sz="1200" dirty="0">
                <a:latin typeface="Gill Sans MT" panose="020B0502020104020203" pitchFamily="34" charset="0"/>
              </a:rPr>
              <a:t>Izgraditi stav o poštivanju etičkih pravila i </a:t>
            </a:r>
            <a:r>
              <a:rPr lang="ta-IN" sz="1200" dirty="0">
                <a:latin typeface="Times New Roman"/>
                <a:cs typeface="Times New Roman"/>
              </a:rPr>
              <a:t>obavezi </a:t>
            </a:r>
            <a:r>
              <a:rPr lang="bs-Latn-BA" sz="1200" dirty="0">
                <a:latin typeface="Gill Sans MT" panose="020B0502020104020203" pitchFamily="34" charset="0"/>
              </a:rPr>
              <a:t>prijavljivanja neetičkog ponašanja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29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latin typeface="Gill Sans MT" panose="020B0502020104020203" pitchFamily="34" charset="0"/>
              </a:rPr>
              <a:t>III.  Okvir za plan obuke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924800" cy="4038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Pristup u edukaciji</a:t>
            </a:r>
          </a:p>
          <a:p>
            <a:pPr marL="0" indent="0">
              <a:spcBef>
                <a:spcPts val="0"/>
              </a:spcBef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(Primjer iz Edukacija iz oblasti etike za sudije i tužioce/Dodatni materijali – Odjeljak 2)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x-none" sz="1600" b="1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s-Latn-BA" sz="1600" b="1">
                <a:latin typeface="Gill Sans MT" panose="020B0502020104020203" pitchFamily="34" charset="0"/>
              </a:rPr>
              <a:t>Kako </a:t>
            </a:r>
            <a:endParaRPr lang="bs-Latn-BA" sz="1600" b="1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b="1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s-Latn-BA" sz="1400" u="sng" dirty="0">
                <a:latin typeface="Gill Sans MT" panose="020B0502020104020203" pitchFamily="34" charset="0"/>
              </a:rPr>
              <a:t>Pristup u edukaciji</a:t>
            </a:r>
          </a:p>
          <a:p>
            <a:r>
              <a:rPr lang="bs-Latn-BA" sz="1400" dirty="0">
                <a:latin typeface="Gill Sans MT" panose="020B0502020104020203" pitchFamily="34" charset="0"/>
              </a:rPr>
              <a:t>Ciljani auditorij je stručan i posjeduje sposobnost analiziranja pravnog sadržaja (rad na hipotetičkim slučajevima).</a:t>
            </a:r>
            <a:endParaRPr lang="en-US" sz="1400" dirty="0">
              <a:latin typeface="Gill Sans MT" panose="020B0502020104020203" pitchFamily="34" charset="0"/>
            </a:endParaRPr>
          </a:p>
          <a:p>
            <a:r>
              <a:rPr lang="bs-Latn-BA" sz="1400" dirty="0">
                <a:latin typeface="Gill Sans MT" panose="020B0502020104020203" pitchFamily="34" charset="0"/>
              </a:rPr>
              <a:t>Predavanje i interaktivno, participatorno učenje (rad na hipotetičkim slučajevima).</a:t>
            </a:r>
          </a:p>
          <a:p>
            <a:r>
              <a:rPr lang="bs-Latn-BA" sz="1400" dirty="0">
                <a:latin typeface="Gill Sans MT" panose="020B0502020104020203" pitchFamily="34" charset="0"/>
              </a:rPr>
              <a:t>Učešće: plenarne sesije ili rad u malim grupama, u zavisnosti od potrebe/kapaciteta za angažman polaznika.</a:t>
            </a:r>
          </a:p>
          <a:p>
            <a:r>
              <a:rPr lang="bs-Latn-BA" sz="1400" dirty="0">
                <a:latin typeface="Gill Sans MT" panose="020B0502020104020203" pitchFamily="34" charset="0"/>
              </a:rPr>
              <a:t>Korištenje upitnika kako bi se polaznici potakli na davanje ulaznih informacija (relevantnih za funkciju koju obavljaju).</a:t>
            </a:r>
          </a:p>
          <a:p>
            <a:r>
              <a:rPr lang="bs-Latn-BA" sz="1400" dirty="0">
                <a:latin typeface="Gill Sans MT" panose="020B0502020104020203" pitchFamily="34" charset="0"/>
              </a:rPr>
              <a:t>Dodatni materijali za obuku će biti osigurani kako bi se polaznici mogli na njih referirati i koristiti ih</a:t>
            </a:r>
          </a:p>
          <a:p>
            <a:pPr>
              <a:spcBef>
                <a:spcPts val="0"/>
              </a:spcBef>
            </a:pPr>
            <a:endParaRPr lang="en-US" sz="14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s-Latn-BA" sz="1200" dirty="0">
                <a:latin typeface="Gill Sans MT" panose="020B0502020104020203" pitchFamily="34" charset="0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748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latin typeface="Gill Sans MT" panose="020B0502020104020203" pitchFamily="34" charset="0"/>
              </a:rPr>
              <a:t>III.  Okvir za plan obuke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924800" cy="4191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Plan sesija (i dnevni red)</a:t>
            </a:r>
          </a:p>
          <a:p>
            <a:pPr marL="0" indent="0">
              <a:spcBef>
                <a:spcPts val="0"/>
              </a:spcBef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(Primjer iz Edukacija iz oblasti etike za sudije i tužioce/Dodatni materijali – Odjeljak 2)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x-none" sz="1600" b="1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Kada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b="1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s-Latn-BA" sz="1400" u="sng" dirty="0">
                <a:latin typeface="Gill Sans MT" panose="020B0502020104020203" pitchFamily="34" charset="0"/>
              </a:rPr>
              <a:t>Planiranje sesije</a:t>
            </a:r>
          </a:p>
          <a:p>
            <a:r>
              <a:rPr lang="bs-Latn-BA" sz="1400" dirty="0">
                <a:latin typeface="Gill Sans MT" panose="020B0502020104020203" pitchFamily="34" charset="0"/>
              </a:rPr>
              <a:t>Planer za sesije je organizacioni alat za utvrđivanje strukture prezentiranja sadržaja   </a:t>
            </a:r>
          </a:p>
          <a:p>
            <a:r>
              <a:rPr lang="bs-Latn-BA" sz="1400" dirty="0">
                <a:latin typeface="Gill Sans MT" panose="020B0502020104020203" pitchFamily="34" charset="0"/>
              </a:rPr>
              <a:t>Ciljevi, sadržaj i najvažnije stavke učenja se konkretiziraju za svaku sesiju</a:t>
            </a:r>
          </a:p>
          <a:p>
            <a:r>
              <a:rPr lang="bs-Latn-BA" sz="1400" dirty="0">
                <a:latin typeface="Gill Sans MT" panose="020B0502020104020203" pitchFamily="34" charset="0"/>
              </a:rPr>
              <a:t>Resursi i bilješke/savjeti za sesiju</a:t>
            </a:r>
          </a:p>
          <a:p>
            <a:r>
              <a:rPr lang="bs-Latn-BA" sz="1400" dirty="0">
                <a:latin typeface="Gill Sans MT" panose="020B0502020104020203" pitchFamily="34" charset="0"/>
              </a:rPr>
              <a:t>Vrijeme početka, šta instruktor radi, šta polaznici rade</a:t>
            </a:r>
          </a:p>
          <a:p>
            <a:pPr marL="0" indent="0">
              <a:buNone/>
            </a:pPr>
            <a:endParaRPr lang="en-US" sz="1400" dirty="0">
              <a:latin typeface="Gill Sans MT" panose="020B0502020104020203" pitchFamily="34" charset="0"/>
            </a:endParaRPr>
          </a:p>
          <a:p>
            <a:r>
              <a:rPr lang="bs-Latn-BA" sz="1400" dirty="0">
                <a:latin typeface="Gill Sans MT" panose="020B0502020104020203" pitchFamily="34" charset="0"/>
              </a:rPr>
              <a:t>Uporedite Edukacija iz oblasti etike za sudije i tužioce Plan 1. sesije (sadržaj) i Plan 5. sesije (sadržaj i učešće)</a:t>
            </a:r>
          </a:p>
          <a:p>
            <a:pPr marL="0" indent="0">
              <a:buNone/>
            </a:pPr>
            <a:endParaRPr lang="en-US" sz="1400" dirty="0">
              <a:latin typeface="Gill Sans MT" panose="020B0502020104020203" pitchFamily="34" charset="0"/>
            </a:endParaRPr>
          </a:p>
          <a:p>
            <a:r>
              <a:rPr lang="bs-Latn-BA" sz="1400" dirty="0">
                <a:latin typeface="Gill Sans MT" panose="020B0502020104020203" pitchFamily="34" charset="0"/>
              </a:rPr>
              <a:t>Planovi sesija su usklađeni s dnevnim redom obuke (čine strukturu dnevnog reda)</a:t>
            </a:r>
          </a:p>
        </p:txBody>
      </p:sp>
    </p:spTree>
    <p:extLst>
      <p:ext uri="{BB962C8B-B14F-4D97-AF65-F5344CB8AC3E}">
        <p14:creationId xmlns:p14="http://schemas.microsoft.com/office/powerpoint/2010/main" val="2029403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2362200"/>
            <a:ext cx="7772400" cy="35004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268" y="4495800"/>
            <a:ext cx="6913463" cy="15850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 altLang="x-none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x-none" dirty="0"/>
          </a:p>
          <a:p>
            <a:pPr marL="0" indent="0" algn="ctr">
              <a:buNone/>
            </a:pPr>
            <a:endParaRPr lang="en-US" altLang="x-none" dirty="0"/>
          </a:p>
          <a:p>
            <a:pPr marL="0" indent="0" algn="ctr">
              <a:buNone/>
            </a:pPr>
            <a:r>
              <a:rPr lang="bs-Latn-BA" b="1"/>
              <a:t>1. sesija </a:t>
            </a:r>
          </a:p>
          <a:p>
            <a:pPr marL="0" indent="0" algn="ctr">
              <a:buNone/>
            </a:pPr>
            <a:br>
              <a:rPr lang="bs-Latn-BA" b="1"/>
            </a:br>
            <a:r>
              <a:rPr lang="bs-Latn-BA" b="1"/>
              <a:t>Efikasan plan obuke</a:t>
            </a:r>
          </a:p>
          <a:p>
            <a:pPr marL="0" indent="0" algn="ctr">
              <a:buNone/>
            </a:pPr>
            <a:endParaRPr lang="en-US" altLang="x-none" b="1" dirty="0"/>
          </a:p>
          <a:p>
            <a:pPr marL="0" indent="0" algn="ctr">
              <a:buNone/>
            </a:pPr>
            <a:endParaRPr lang="bs-Latn-BA" altLang="x-none" b="1" i="1" dirty="0"/>
          </a:p>
        </p:txBody>
      </p:sp>
    </p:spTree>
    <p:extLst>
      <p:ext uri="{BB962C8B-B14F-4D97-AF65-F5344CB8AC3E}">
        <p14:creationId xmlns:p14="http://schemas.microsoft.com/office/powerpoint/2010/main" val="3230330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>
                <a:latin typeface="Gill Sans MT" panose="020B0502020104020203" pitchFamily="34" charset="0"/>
              </a:rPr>
              <a:t>1</a:t>
            </a:r>
            <a:r>
              <a:rPr lang="ta-IN" dirty="0">
                <a:latin typeface="Gill Sans MT" panose="020B0502020104020203" pitchFamily="34" charset="0"/>
              </a:rPr>
              <a:t>.</a:t>
            </a:r>
            <a:r>
              <a:rPr lang="bs-Latn-BA" dirty="0">
                <a:latin typeface="Gill Sans MT" panose="020B0502020104020203" pitchFamily="34" charset="0"/>
              </a:rPr>
              <a:t> sesija  – Sadržaj</a:t>
            </a:r>
            <a:br>
              <a:rPr lang="bs-Latn-BA" dirty="0">
                <a:latin typeface="Gill Sans MT" panose="020B0502020104020203" pitchFamily="34" charset="0"/>
              </a:rPr>
            </a:br>
            <a:endParaRPr lang="bs-Latn-BA" dirty="0">
              <a:latin typeface="Gill Sans MT" panose="020B0502020104020203" pitchFamily="34" charset="0"/>
            </a:endParaRP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bs-Latn-BA" sz="2000" b="1" dirty="0">
                <a:latin typeface="Gill Sans MT" panose="020B0502020104020203" pitchFamily="34" charset="0"/>
              </a:rPr>
              <a:t>Plan obuke 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x-none" sz="2000" b="1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r>
              <a:rPr lang="bs-Latn-BA" sz="1600" dirty="0">
                <a:latin typeface="Gill Sans MT" panose="020B0502020104020203" pitchFamily="34" charset="0"/>
              </a:rPr>
              <a:t>Proces edukacije</a:t>
            </a:r>
          </a:p>
          <a:p>
            <a:pPr>
              <a:spcBef>
                <a:spcPts val="0"/>
              </a:spcBef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r>
              <a:rPr lang="bs-Latn-BA" sz="1600" dirty="0">
                <a:latin typeface="Gill Sans MT" panose="020B0502020104020203" pitchFamily="34" charset="0"/>
              </a:rPr>
              <a:t>Identificiranje zahtjeva za učenjem</a:t>
            </a:r>
          </a:p>
          <a:p>
            <a:pPr>
              <a:spcBef>
                <a:spcPts val="0"/>
              </a:spcBef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r>
              <a:rPr lang="bs-Latn-BA" sz="1600" dirty="0">
                <a:latin typeface="Gill Sans MT" panose="020B0502020104020203" pitchFamily="34" charset="0"/>
              </a:rPr>
              <a:t>Utvrđivanje ciljeva učenja</a:t>
            </a:r>
          </a:p>
          <a:p>
            <a:pPr>
              <a:spcBef>
                <a:spcPts val="0"/>
              </a:spcBef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r>
              <a:rPr lang="bs-Latn-BA" sz="1600" dirty="0">
                <a:latin typeface="Gill Sans MT" panose="020B0502020104020203" pitchFamily="34" charset="0"/>
              </a:rPr>
              <a:t>Okvir za plan obuke</a:t>
            </a:r>
          </a:p>
          <a:p>
            <a:pPr>
              <a:spcBef>
                <a:spcPts val="0"/>
              </a:spcBef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latin typeface="Gill Sans MT" panose="020B0502020104020203" pitchFamily="34" charset="0"/>
              </a:rPr>
              <a:t>Proces edukacije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sz="1600">
                <a:latin typeface="Gill Sans MT" panose="020B0502020104020203" pitchFamily="34" charset="0"/>
              </a:rPr>
              <a:t>Edukacija nije jedan događaj, već kontinuiran proces</a:t>
            </a: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>
                <a:latin typeface="Gill Sans MT" panose="020B0502020104020203" pitchFamily="34" charset="0"/>
              </a:rPr>
              <a:t>Istražite faze I - IV</a:t>
            </a: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2C7CD8-1459-4E06-959C-DD60C249DDE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19400"/>
            <a:ext cx="4572000" cy="3124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5486400" y="3124200"/>
            <a:ext cx="914400" cy="769441"/>
          </a:xfrm>
          <a:prstGeom prst="rect">
            <a:avLst/>
          </a:prstGeom>
          <a:solidFill>
            <a:srgbClr val="CC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ta-IN" sz="900" dirty="0">
                <a:solidFill>
                  <a:schemeClr val="bg1"/>
                </a:solidFill>
                <a:latin typeface="Times New Roman"/>
                <a:cs typeface="Times New Roman"/>
              </a:rPr>
              <a:t>I. Identificirajte zahtjeve za učenjem</a:t>
            </a:r>
          </a:p>
          <a:p>
            <a:pPr algn="ctr"/>
            <a:endParaRPr lang="en-US" sz="8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53200" y="3962400"/>
            <a:ext cx="838200" cy="630942"/>
          </a:xfrm>
          <a:prstGeom prst="rect">
            <a:avLst/>
          </a:prstGeom>
          <a:solidFill>
            <a:srgbClr val="CC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ta-IN" sz="900" dirty="0">
                <a:solidFill>
                  <a:srgbClr val="FFFFFF"/>
                </a:solidFill>
              </a:rPr>
              <a:t>II. Utvrdite ciljeve učenja</a:t>
            </a:r>
          </a:p>
          <a:p>
            <a:pPr algn="ctr"/>
            <a:endParaRPr lang="ta-IN" sz="800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72200" y="5257800"/>
            <a:ext cx="914400" cy="630942"/>
          </a:xfrm>
          <a:prstGeom prst="rect">
            <a:avLst/>
          </a:prstGeom>
          <a:solidFill>
            <a:srgbClr val="CC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ta-IN" sz="900" dirty="0">
                <a:solidFill>
                  <a:srgbClr val="FFFFFF"/>
                </a:solidFill>
              </a:rPr>
              <a:t>III. Osmislite i planirajte obuku</a:t>
            </a:r>
          </a:p>
          <a:p>
            <a:pPr algn="ctr"/>
            <a:endParaRPr lang="en-US" sz="8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5257800"/>
            <a:ext cx="914400" cy="615553"/>
          </a:xfrm>
          <a:prstGeom prst="rect">
            <a:avLst/>
          </a:prstGeom>
          <a:solidFill>
            <a:srgbClr val="CC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ta-IN" sz="900" dirty="0">
                <a:solidFill>
                  <a:srgbClr val="FFFFFF"/>
                </a:solidFill>
              </a:rPr>
              <a:t>IV. Provedite obuku</a:t>
            </a:r>
          </a:p>
          <a:p>
            <a:pPr algn="ctr"/>
            <a:endParaRPr lang="ta-IN" sz="800" dirty="0">
              <a:solidFill>
                <a:srgbClr val="FFFFFF"/>
              </a:solidFill>
            </a:endParaRPr>
          </a:p>
          <a:p>
            <a:pPr algn="ctr"/>
            <a:endParaRPr lang="en-US" sz="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3962400"/>
            <a:ext cx="838200" cy="646331"/>
          </a:xfrm>
          <a:prstGeom prst="rect">
            <a:avLst/>
          </a:prstGeom>
          <a:solidFill>
            <a:srgbClr val="CC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ta-IN" sz="900" dirty="0">
                <a:solidFill>
                  <a:srgbClr val="FFFFFF"/>
                </a:solidFill>
              </a:rPr>
              <a:t>V. Izvršite evaluaciju obuke</a:t>
            </a:r>
          </a:p>
          <a:p>
            <a:pPr algn="ctr"/>
            <a:endParaRPr lang="en-US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>
                <a:latin typeface="Gill Sans MT" panose="020B0502020104020203" pitchFamily="34" charset="0"/>
              </a:rPr>
              <a:t>Identificiranje zahtjeva za učenjem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ZAŠTO je potrebna edukacija? </a:t>
            </a: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Kako bi se identificirala jasna svrha edukacije, potrebno je pitati</a:t>
            </a:r>
          </a:p>
          <a:p>
            <a:pPr lvl="1"/>
            <a:r>
              <a:rPr lang="bs-Latn-BA" sz="1400" dirty="0">
                <a:latin typeface="Gill Sans MT" panose="020B0502020104020203" pitchFamily="34" charset="0"/>
              </a:rPr>
              <a:t>Koja je to nova situacija ili promjena ukazala na potrebu za edukacijom?</a:t>
            </a:r>
          </a:p>
          <a:p>
            <a:pPr lvl="1"/>
            <a:r>
              <a:rPr lang="bs-Latn-BA" sz="1400" dirty="0">
                <a:latin typeface="Gill Sans MT" panose="020B0502020104020203" pitchFamily="34" charset="0"/>
              </a:rPr>
              <a:t>Koje su to vještine, znanje ili ideje koj</a:t>
            </a:r>
            <a:r>
              <a:rPr lang="ta-IN" sz="1400" dirty="0">
                <a:latin typeface="Gill Sans MT" panose="020B0502020104020203" pitchFamily="34" charset="0"/>
              </a:rPr>
              <a:t>i</a:t>
            </a:r>
            <a:r>
              <a:rPr lang="bs-Latn-BA" sz="1400" dirty="0">
                <a:latin typeface="Gill Sans MT" panose="020B0502020104020203" pitchFamily="34" charset="0"/>
              </a:rPr>
              <a:t> trenutno nedostaju ili koji nisu adekvatni?</a:t>
            </a:r>
          </a:p>
          <a:p>
            <a:pPr lvl="1"/>
            <a:r>
              <a:rPr lang="bs-Latn-BA" sz="1400" dirty="0">
                <a:latin typeface="Gill Sans MT" panose="020B0502020104020203" pitchFamily="34" charset="0"/>
              </a:rPr>
              <a:t>Postoji li “problem” koji se može riješiti obukom? </a:t>
            </a: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395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>
                <a:latin typeface="Gill Sans MT" panose="020B0502020104020203" pitchFamily="34" charset="0"/>
              </a:rPr>
              <a:t>Identificiranje zahtjeva za učenjem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KOME je potrebna edukacija?</a:t>
            </a:r>
          </a:p>
          <a:p>
            <a:pPr marL="0" indent="0">
              <a:buNone/>
            </a:pPr>
            <a:endParaRPr lang="en-US" altLang="x-none" sz="1600" b="1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Cilj je izgraditi znanje, vještine i </a:t>
            </a:r>
            <a:r>
              <a:rPr lang="ta-IN" sz="1600" dirty="0">
                <a:latin typeface="Gill Sans MT"/>
                <a:cs typeface="Gill Sans MT"/>
              </a:rPr>
              <a:t>samopouzdanje</a:t>
            </a:r>
            <a:r>
              <a:rPr lang="ta-IN" sz="1600" dirty="0">
                <a:latin typeface="Gill Sans MT" panose="020B0502020104020203" pitchFamily="34" charset="0"/>
              </a:rPr>
              <a:t> </a:t>
            </a:r>
            <a:r>
              <a:rPr lang="bs-Latn-BA" sz="1600" dirty="0">
                <a:latin typeface="Gill Sans MT" panose="020B0502020104020203" pitchFamily="34" charset="0"/>
              </a:rPr>
              <a:t>polaznika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Dobro bi bilo razumjeti “kome” je potrebna edukacija</a:t>
            </a:r>
          </a:p>
          <a:p>
            <a:pPr lvl="1"/>
            <a:r>
              <a:rPr lang="bs-Latn-BA" sz="1400" dirty="0">
                <a:latin typeface="Gill Sans MT" panose="020B0502020104020203" pitchFamily="34" charset="0"/>
              </a:rPr>
              <a:t>Potrebe pojedinaca mogu biti veoma različite</a:t>
            </a:r>
          </a:p>
          <a:p>
            <a:pPr lvl="1"/>
            <a:r>
              <a:rPr lang="bs-Latn-BA" sz="1400" dirty="0">
                <a:latin typeface="Gill Sans MT" panose="020B0502020104020203" pitchFamily="34" charset="0"/>
              </a:rPr>
              <a:t>Univerzalni pristup u edukaciji nije uvijek dobro rješenje </a:t>
            </a:r>
          </a:p>
          <a:p>
            <a:pPr lvl="1"/>
            <a:r>
              <a:rPr lang="bs-Latn-BA" sz="1400" dirty="0">
                <a:latin typeface="Gill Sans MT" panose="020B0502020104020203" pitchFamily="34" charset="0"/>
              </a:rPr>
              <a:t>Po mogućnosti unaprijed provedite istraž</a:t>
            </a:r>
            <a:r>
              <a:rPr lang="ta-IN" sz="1400" dirty="0">
                <a:latin typeface="Gill Sans MT" panose="020B0502020104020203" pitchFamily="34" charset="0"/>
              </a:rPr>
              <a:t>ivanje</a:t>
            </a:r>
            <a:r>
              <a:rPr lang="bs-Latn-BA" sz="1400" dirty="0">
                <a:latin typeface="Gill Sans MT" panose="020B0502020104020203" pitchFamily="34" charset="0"/>
              </a:rPr>
              <a:t> o potrebama za edukacijom kako biste shvatili polaznike i uključili ciljanu grupu u izradu ishoda edukacije</a:t>
            </a: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2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>
                <a:latin typeface="Gill Sans MT" panose="020B0502020104020203" pitchFamily="34" charset="0"/>
              </a:rPr>
              <a:t>Identificiranje zahtjeva za učenjem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Auditorij: Razmislite o znanju/vještinama i samopouzdanju polaznika </a:t>
            </a: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Matrica za jačanje </a:t>
            </a:r>
            <a:endParaRPr lang="ta-IN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kapaciteta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E33FE6-B7FF-4705-A955-D35EFAAC15A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722659"/>
            <a:ext cx="5248275" cy="357378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3733800" y="3200400"/>
            <a:ext cx="1981200" cy="11387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ta-IN" sz="1400" dirty="0"/>
          </a:p>
          <a:p>
            <a:pPr algn="ctr"/>
            <a:r>
              <a:rPr lang="ta-IN" sz="1400" dirty="0"/>
              <a:t>Entuzijastični amater</a:t>
            </a:r>
          </a:p>
          <a:p>
            <a:pPr algn="ctr"/>
            <a:endParaRPr lang="ta-IN" sz="1400" dirty="0"/>
          </a:p>
          <a:p>
            <a:pPr algn="ctr"/>
            <a:r>
              <a:rPr lang="ta-IN" sz="1200" dirty="0"/>
              <a:t>Samouvjeren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6019800" y="3200400"/>
            <a:ext cx="1600200" cy="113877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endParaRPr lang="ta-IN" sz="1400" dirty="0">
              <a:solidFill>
                <a:srgbClr val="000000"/>
              </a:solidFill>
            </a:endParaRPr>
          </a:p>
          <a:p>
            <a:pPr algn="ctr"/>
            <a:r>
              <a:rPr lang="ta-IN" sz="1400" dirty="0">
                <a:solidFill>
                  <a:srgbClr val="000000"/>
                </a:solidFill>
              </a:rPr>
              <a:t>Profesionalac</a:t>
            </a:r>
          </a:p>
          <a:p>
            <a:pPr algn="ctr"/>
            <a:endParaRPr lang="ta-IN" sz="1600" dirty="0">
              <a:solidFill>
                <a:srgbClr val="000000"/>
              </a:solidFill>
            </a:endParaRPr>
          </a:p>
          <a:p>
            <a:pPr algn="ctr"/>
            <a:r>
              <a:rPr lang="ta-IN" sz="1200" dirty="0">
                <a:solidFill>
                  <a:srgbClr val="000000"/>
                </a:solidFill>
              </a:rPr>
              <a:t>Samouvjeren i posjeduje znanje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4648200"/>
            <a:ext cx="1524000" cy="107721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ta-IN" sz="1400" dirty="0">
                <a:solidFill>
                  <a:srgbClr val="000000"/>
                </a:solidFill>
              </a:rPr>
              <a:t>Početnik</a:t>
            </a:r>
          </a:p>
          <a:p>
            <a:pPr algn="ctr"/>
            <a:endParaRPr lang="ta-IN" sz="1400" dirty="0">
              <a:solidFill>
                <a:srgbClr val="000000"/>
              </a:solidFill>
            </a:endParaRPr>
          </a:p>
          <a:p>
            <a:pPr algn="ctr"/>
            <a:endParaRPr lang="ta-IN" sz="1200" dirty="0">
              <a:solidFill>
                <a:srgbClr val="000000"/>
              </a:solidFill>
            </a:endParaRPr>
          </a:p>
          <a:p>
            <a:pPr algn="ctr"/>
            <a:r>
              <a:rPr lang="ta-IN" sz="1200" dirty="0">
                <a:solidFill>
                  <a:srgbClr val="000000"/>
                </a:solidFill>
              </a:rPr>
              <a:t>Neobaviješten i nesiguran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4572000"/>
            <a:ext cx="1676400" cy="110799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ta-IN" sz="1400" dirty="0">
                <a:solidFill>
                  <a:srgbClr val="000000"/>
                </a:solidFill>
              </a:rPr>
              <a:t>Diplomirani student</a:t>
            </a:r>
          </a:p>
          <a:p>
            <a:endParaRPr lang="ta-IN" sz="1400" dirty="0">
              <a:solidFill>
                <a:srgbClr val="000000"/>
              </a:solidFill>
            </a:endParaRPr>
          </a:p>
          <a:p>
            <a:pPr algn="ctr"/>
            <a:r>
              <a:rPr lang="ta-IN" sz="1200" dirty="0">
                <a:solidFill>
                  <a:srgbClr val="000000"/>
                </a:solidFill>
              </a:rPr>
              <a:t>Obaviješten </a:t>
            </a:r>
          </a:p>
          <a:p>
            <a:pPr algn="ctr"/>
            <a:r>
              <a:rPr lang="ta-IN" sz="1200" dirty="0">
                <a:solidFill>
                  <a:srgbClr val="000000"/>
                </a:solidFill>
              </a:rPr>
              <a:t>ali nesiguran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5867400"/>
            <a:ext cx="2057400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ta-IN" sz="1200" dirty="0">
                <a:solidFill>
                  <a:srgbClr val="000000"/>
                </a:solidFill>
              </a:rPr>
              <a:t>Nivo stručnih vještina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3886201"/>
            <a:ext cx="369332" cy="1981200"/>
          </a:xfrm>
          <a:prstGeom prst="rect">
            <a:avLst/>
          </a:prstGeom>
          <a:solidFill>
            <a:srgbClr val="FFFFFF"/>
          </a:solidFill>
        </p:spPr>
        <p:txBody>
          <a:bodyPr vert="vert" wrap="square" rtlCol="0">
            <a:spAutoFit/>
          </a:bodyPr>
          <a:lstStyle/>
          <a:p>
            <a:r>
              <a:rPr lang="ta-IN" sz="1200" dirty="0">
                <a:solidFill>
                  <a:srgbClr val="000000"/>
                </a:solidFill>
              </a:rPr>
              <a:t>Stepen  samopouzdanja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96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bs-Latn-BA">
                <a:latin typeface="Gill Sans MT" panose="020B0502020104020203" pitchFamily="34" charset="0"/>
              </a:rPr>
              <a:t>II. Utvrđivanje ciljeva učenja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bs-Latn-BA" sz="1600" dirty="0">
                <a:latin typeface="Gill Sans MT" panose="020B0502020104020203" pitchFamily="34" charset="0"/>
              </a:rPr>
              <a:t>ŠTA obuka treba obuhvatiti? 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r>
              <a:rPr lang="bs-Latn-BA" sz="1600" dirty="0">
                <a:latin typeface="Gill Sans MT" panose="020B0502020104020203" pitchFamily="34" charset="0"/>
              </a:rPr>
              <a:t>Idite obrnutim redom – moramo jasno definisati šta polaznici trebaju sa sobom ponijeti na kraju edukacije.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lvl="1">
              <a:spcBef>
                <a:spcPts val="0"/>
              </a:spcBef>
            </a:pPr>
            <a:endParaRPr lang="en-US" altLang="x-none" sz="1400" dirty="0">
              <a:latin typeface="Gill Sans MT" panose="020B0502020104020203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altLang="x-none" sz="1400" dirty="0">
              <a:latin typeface="Gill Sans MT" panose="020B0502020104020203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altLang="x-none" sz="1400" dirty="0">
              <a:latin typeface="Gill Sans MT" panose="020B0502020104020203" pitchFamily="34" charset="0"/>
            </a:endParaRPr>
          </a:p>
          <a:p>
            <a:pPr marL="28575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bs-Latn-BA" sz="1600" dirty="0">
                <a:latin typeface="Gill Sans MT" panose="020B0502020104020203" pitchFamily="34" charset="0"/>
              </a:rPr>
              <a:t>Ciljevi učenja pomažu da se:</a:t>
            </a:r>
          </a:p>
          <a:p>
            <a:pPr lvl="1">
              <a:spcBef>
                <a:spcPts val="0"/>
              </a:spcBef>
            </a:pPr>
            <a:r>
              <a:rPr lang="bs-Latn-BA" sz="1400" dirty="0">
                <a:latin typeface="Gill Sans MT" panose="020B0502020104020203" pitchFamily="34" charset="0"/>
              </a:rPr>
              <a:t>Osigura pravac – šta se treba postići u toku date obuke.</a:t>
            </a:r>
          </a:p>
          <a:p>
            <a:pPr lvl="1">
              <a:spcBef>
                <a:spcPts val="0"/>
              </a:spcBef>
            </a:pPr>
            <a:r>
              <a:rPr lang="bs-Latn-BA" sz="1400" dirty="0">
                <a:latin typeface="Gill Sans MT" panose="020B0502020104020203" pitchFamily="34" charset="0"/>
              </a:rPr>
              <a:t>Utvrde standardi učinka – na koji način polaznik treba moći obaviti zadatak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3A5C1B-03CE-4B56-B072-21ABF33788C9}"/>
              </a:ext>
            </a:extLst>
          </p:cNvPr>
          <p:cNvSpPr txBox="1"/>
          <p:nvPr/>
        </p:nvSpPr>
        <p:spPr>
          <a:xfrm>
            <a:off x="1676400" y="3657600"/>
            <a:ext cx="5943600" cy="73866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s-Latn-BA" sz="1400" dirty="0">
                <a:latin typeface="Gill Sans MT" panose="020B0502020104020203" pitchFamily="34" charset="0"/>
              </a:rPr>
              <a:t>Ciljevi učenja </a:t>
            </a:r>
            <a:r>
              <a:rPr lang="bs-Latn-BA" sz="1400" b="0" dirty="0">
                <a:latin typeface="Gill Sans MT" panose="020B0502020104020203" pitchFamily="34" charset="0"/>
              </a:rPr>
              <a:t>opisuju šta polaznik konkretno treba </a:t>
            </a:r>
            <a:r>
              <a:rPr lang="bs-Latn-BA" sz="1400" b="0" dirty="0">
                <a:latin typeface="Gill Sans MT"/>
                <a:cs typeface="Gill Sans MT"/>
              </a:rPr>
              <a:t>moći </a:t>
            </a:r>
            <a:r>
              <a:rPr lang="ta-IN" sz="1400" b="0" dirty="0">
                <a:latin typeface="Gill Sans MT"/>
                <a:cs typeface="Gill Sans MT"/>
              </a:rPr>
              <a:t>drugačije </a:t>
            </a:r>
            <a:r>
              <a:rPr lang="bs-Latn-BA" sz="1400" b="0" dirty="0">
                <a:latin typeface="Gill Sans MT" panose="020B0502020104020203" pitchFamily="34" charset="0"/>
              </a:rPr>
              <a:t>uraditi, znati ili osjećati zahvaljujući edukaciji.  </a:t>
            </a:r>
            <a:r>
              <a:rPr lang="ta-IN" sz="1400" b="0" dirty="0">
                <a:latin typeface="Gill Sans MT"/>
                <a:cs typeface="Gill Sans MT"/>
              </a:rPr>
              <a:t>To</a:t>
            </a:r>
            <a:r>
              <a:rPr lang="bs-Latn-BA" sz="1400" b="0" dirty="0">
                <a:latin typeface="Gill Sans MT" panose="020B0502020104020203" pitchFamily="34" charset="0"/>
              </a:rPr>
              <a:t> su </a:t>
            </a:r>
            <a:r>
              <a:rPr lang="bs-Latn-BA" sz="1400" dirty="0">
                <a:latin typeface="Gill Sans MT" panose="020B0502020104020203" pitchFamily="34" charset="0"/>
              </a:rPr>
              <a:t>zacrtani ciljevi.</a:t>
            </a:r>
          </a:p>
          <a:p>
            <a:endParaRPr lang="en-US" sz="1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008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bs-Latn-BA">
                <a:latin typeface="Gill Sans MT" panose="020B0502020104020203" pitchFamily="34" charset="0"/>
              </a:rPr>
              <a:t>II. Utvrđivanje ciljeva učenja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bs-Latn-BA" sz="1600">
                <a:latin typeface="Gill Sans MT" panose="020B0502020104020203" pitchFamily="34" charset="0"/>
              </a:rPr>
              <a:t>ŠTA polaznici trebaju uraditi, znati ili osjećati na kraju edukacije?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s-Latn-BA" sz="1600">
                <a:latin typeface="Gill Sans MT" panose="020B0502020104020203" pitchFamily="34" charset="0"/>
              </a:rPr>
              <a:t>URADITI:  osnovne vještine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s-Latn-BA" sz="1600">
                <a:latin typeface="Gill Sans MT" panose="020B0502020104020203" pitchFamily="34" charset="0"/>
              </a:rPr>
              <a:t>ZNATI: znanje/razumijevanje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s-Latn-BA" sz="1600">
                <a:latin typeface="Gill Sans MT" panose="020B0502020104020203" pitchFamily="34" charset="0"/>
              </a:rPr>
              <a:t>OSJEĆATI: vrijednosti/stavovi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362D9A-716F-4781-ABA0-3B611B802F1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782956"/>
            <a:ext cx="3729037" cy="3329609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4670413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184814A-9ECF-40A1-8E7D-18C8CCF2136A}" vid="{16CD00C5-D280-42CC-A04D-524917EA95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USAID JP PowerPoint_template</Template>
  <TotalTime>370</TotalTime>
  <Words>771</Words>
  <Application>Microsoft Office PowerPoint</Application>
  <PresentationFormat>On-screen Show (4:3)</PresentationFormat>
  <Paragraphs>200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Gill Sans MT</vt:lpstr>
      <vt:lpstr>Times</vt:lpstr>
      <vt:lpstr>Times New Roman</vt:lpstr>
      <vt:lpstr>Blank</vt:lpstr>
      <vt:lpstr>  Radionica za obuku edukatora Planiranje i provođenje obuke iz oblasti etike    Srijeda, 6. mart 2019. godine  </vt:lpstr>
      <vt:lpstr>PowerPoint Presentation</vt:lpstr>
      <vt:lpstr>1. sesija  – Sadržaj </vt:lpstr>
      <vt:lpstr>Proces edukacije</vt:lpstr>
      <vt:lpstr>Identificiranje zahtjeva za učenjem</vt:lpstr>
      <vt:lpstr>Identificiranje zahtjeva za učenjem</vt:lpstr>
      <vt:lpstr>Identificiranje zahtjeva za učenjem</vt:lpstr>
      <vt:lpstr>II. Utvrđivanje ciljeva učenja</vt:lpstr>
      <vt:lpstr>II. Utvrđivanje ciljeva učenja</vt:lpstr>
      <vt:lpstr>III. Okvir za plan obuke</vt:lpstr>
      <vt:lpstr>III.  Okvir za plan obuke</vt:lpstr>
      <vt:lpstr>III.  Okvir za plan obuke</vt:lpstr>
      <vt:lpstr>III.  Okvir za plan obuke</vt:lpstr>
      <vt:lpstr>III.  Okvir za plan obuke</vt:lpstr>
      <vt:lpstr>III.  Okvir za plan obuke</vt:lpstr>
      <vt:lpstr>PowerPoint Presentation</vt:lpstr>
    </vt:vector>
  </TitlesOfParts>
  <Company>JDG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Maja Kapetanović</dc:creator>
  <cp:lastModifiedBy>User</cp:lastModifiedBy>
  <cp:revision>57</cp:revision>
  <cp:lastPrinted>2004-09-30T16:41:33Z</cp:lastPrinted>
  <dcterms:created xsi:type="dcterms:W3CDTF">2018-03-19T16:22:44Z</dcterms:created>
  <dcterms:modified xsi:type="dcterms:W3CDTF">2019-03-06T05:01:43Z</dcterms:modified>
</cp:coreProperties>
</file>