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7" r:id="rId2"/>
    <p:sldId id="267" r:id="rId3"/>
    <p:sldId id="300" r:id="rId4"/>
    <p:sldId id="298" r:id="rId5"/>
    <p:sldId id="264" r:id="rId6"/>
    <p:sldId id="299" r:id="rId7"/>
    <p:sldId id="301" r:id="rId8"/>
    <p:sldId id="302" r:id="rId9"/>
    <p:sldId id="306" r:id="rId10"/>
    <p:sldId id="282" r:id="rId11"/>
    <p:sldId id="284" r:id="rId12"/>
    <p:sldId id="285" r:id="rId13"/>
    <p:sldId id="281" r:id="rId14"/>
    <p:sldId id="287" r:id="rId15"/>
    <p:sldId id="263" r:id="rId16"/>
    <p:sldId id="265" r:id="rId17"/>
    <p:sldId id="286" r:id="rId18"/>
    <p:sldId id="289" r:id="rId19"/>
    <p:sldId id="290" r:id="rId20"/>
    <p:sldId id="288" r:id="rId21"/>
    <p:sldId id="295" r:id="rId22"/>
    <p:sldId id="269" r:id="rId23"/>
    <p:sldId id="279" r:id="rId24"/>
    <p:sldId id="276" r:id="rId25"/>
    <p:sldId id="304" r:id="rId26"/>
    <p:sldId id="278" r:id="rId27"/>
    <p:sldId id="305" r:id="rId28"/>
    <p:sldId id="277" r:id="rId29"/>
    <p:sldId id="293" r:id="rId30"/>
    <p:sldId id="271" r:id="rId31"/>
    <p:sldId id="273" r:id="rId32"/>
    <p:sldId id="272" r:id="rId33"/>
    <p:sldId id="294" r:id="rId34"/>
    <p:sldId id="275" r:id="rId35"/>
    <p:sldId id="274" r:id="rId36"/>
    <p:sldId id="266" r:id="rId37"/>
  </p:sldIdLst>
  <p:sldSz cx="9144000" cy="6858000" type="screen4x3"/>
  <p:notesSz cx="7035800" cy="9321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DDDD"/>
    <a:srgbClr val="CCCCCC"/>
    <a:srgbClr val="666666"/>
    <a:srgbClr val="1E4ABD"/>
    <a:srgbClr val="003366"/>
    <a:srgbClr val="E10040"/>
    <a:srgbClr val="002A6C"/>
    <a:srgbClr val="C211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929" autoAdjust="0"/>
  </p:normalViewPr>
  <p:slideViewPr>
    <p:cSldViewPr>
      <p:cViewPr varScale="1">
        <p:scale>
          <a:sx n="106" d="100"/>
          <a:sy n="106" d="100"/>
        </p:scale>
        <p:origin x="-10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1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bs-Latn-B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625" y="0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251E204-E3BC-406D-951A-D1981CCEC4E8}" type="datetimeFigureOut">
              <a:rPr lang="bs-Latn-BA"/>
              <a:pPr>
                <a:defRPr/>
              </a:pPr>
              <a:t>20.3.2019</a:t>
            </a:fld>
            <a:endParaRPr lang="bs-Latn-B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5225"/>
            <a:ext cx="4194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s-Latn-B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86275"/>
            <a:ext cx="5629275" cy="367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s-Latn-B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55075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bs-Latn-B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4625" y="8855075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735DD4-DC24-48F6-A747-49919B4CE7AD}" type="slidenum">
              <a:rPr lang="bs-Latn-BA"/>
              <a:pPr>
                <a:defRPr/>
              </a:pPr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="" xmlns:p14="http://schemas.microsoft.com/office/powerpoint/2010/main" val="1925428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4C8B62F-D182-4388-843B-6FA50C13F6F6}" type="slidenum">
              <a:rPr lang="bs-Latn-BA" altLang="sr-Latn-RS" sz="1200"/>
              <a:pPr/>
              <a:t>1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238892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10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191814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11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1781578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12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4002596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13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1708576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14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3084739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15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421686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6A7A740-AFD0-47E0-96FA-DB4856C7E75F}" type="slidenum">
              <a:rPr lang="bs-Latn-BA" altLang="sr-Latn-RS" sz="1200"/>
              <a:pPr/>
              <a:t>16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2628618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17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419430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18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3559274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19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156120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2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3169967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20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2371290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1920184-160E-4332-A390-5F6E00DCF8CF}" type="slidenum">
              <a:rPr lang="bs-Latn-BA" altLang="sr-Latn-RS" sz="1200"/>
              <a:pPr/>
              <a:t>36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423387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DCF9B26-A155-4AFF-8976-E7D341ED71D3}" type="slidenum">
              <a:rPr lang="bs-Latn-BA" altLang="sr-Latn-RS" sz="1200"/>
              <a:pPr/>
              <a:t>3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246072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DCF9B26-A155-4AFF-8976-E7D341ED71D3}" type="slidenum">
              <a:rPr lang="bs-Latn-BA" altLang="sr-Latn-RS" sz="1200"/>
              <a:pPr/>
              <a:t>4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428189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DCF9B26-A155-4AFF-8976-E7D341ED71D3}" type="slidenum">
              <a:rPr lang="bs-Latn-BA" altLang="sr-Latn-RS" sz="1200"/>
              <a:pPr/>
              <a:t>5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325828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DCF9B26-A155-4AFF-8976-E7D341ED71D3}" type="slidenum">
              <a:rPr lang="bs-Latn-BA" altLang="sr-Latn-RS" sz="1200"/>
              <a:pPr/>
              <a:t>6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261544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DCF9B26-A155-4AFF-8976-E7D341ED71D3}" type="slidenum">
              <a:rPr lang="bs-Latn-BA" altLang="sr-Latn-RS" sz="1200"/>
              <a:pPr/>
              <a:t>7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191661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DCF9B26-A155-4AFF-8976-E7D341ED71D3}" type="slidenum">
              <a:rPr lang="bs-Latn-BA" altLang="sr-Latn-RS" sz="1200"/>
              <a:pPr/>
              <a:t>8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221656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sr-Latn-RS" sz="1200"/>
              <a:pPr/>
              <a:t>9</a:t>
            </a:fld>
            <a:endParaRPr lang="bs-Latn-BA" alt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183541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sr-Latn-RS" altLang="sr-Latn-RS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2192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sr-Latn-RS" altLang="sr-Latn-RS" dirty="0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sr-Latn-RS" altLang="sr-Latn-RS" dirty="0"/>
          </a:p>
        </p:txBody>
      </p:sp>
      <p:pic>
        <p:nvPicPr>
          <p:cNvPr id="7" name="Picture 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34226"/>
            <a:ext cx="518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45E865-A8D1-44DF-854C-B74674E8ACCA}" type="slidenum">
              <a:rPr lang="en-US" altLang="sr-Latn-RS"/>
              <a:pPr>
                <a:defRPr/>
              </a:pPr>
              <a:t>‹#›</a:t>
            </a:fld>
            <a:r>
              <a:rPr lang="en-US" altLang="sr-Latn-RS" dirty="0"/>
              <a:t>a</a:t>
            </a:r>
          </a:p>
        </p:txBody>
      </p:sp>
    </p:spTree>
    <p:extLst>
      <p:ext uri="{BB962C8B-B14F-4D97-AF65-F5344CB8AC3E}">
        <p14:creationId xmlns="" xmlns:p14="http://schemas.microsoft.com/office/powerpoint/2010/main" val="5788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9E1F1-3CB6-4AFB-88FD-A85FBF41F234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43323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2CEC-580B-48EB-8CBA-7AE38D41F8F7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418717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7AD20-7C26-4FD4-AA40-7B84FEFCFB57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139010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21B7D-7E02-4346-AAF9-C7EECB382469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348667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F114-0B84-49FD-BB42-A9B6B9550315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64033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5EF2-DA20-453F-B6B7-8A4B1A6701BE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14470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32D51-CE93-470E-A354-6F02BEFAE0BD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6489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F7C3-9D78-4E6E-B32C-25DC41A6CDB3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222547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A04F-27B0-42F6-B809-D2FE46E6F277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236117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DD50-B8A7-4CF0-B370-BD32FD8676DB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2613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BA747E-D53D-4F06-BF98-AA6148E8AABA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sr-Latn-RS" altLang="sr-Latn-RS" dirty="0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sr-Latn-RS" altLang="sr-Latn-RS" b="0" dirty="0">
              <a:solidFill>
                <a:srgbClr val="002A6C"/>
              </a:solidFill>
            </a:endParaRPr>
          </a:p>
        </p:txBody>
      </p:sp>
      <p:pic>
        <p:nvPicPr>
          <p:cNvPr id="1033" name="Picture 2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34226"/>
            <a:ext cx="518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hical-leadership.co.uk/ethical-fadin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696200" cy="3962400"/>
          </a:xfrm>
        </p:spPr>
        <p:txBody>
          <a:bodyPr/>
          <a:lstStyle/>
          <a:p>
            <a:r>
              <a:rPr lang="bs-Latn-BA" sz="2400" dirty="0"/>
              <a:t/>
            </a:r>
            <a:br>
              <a:rPr lang="bs-Latn-BA" sz="2400" dirty="0"/>
            </a:br>
            <a:r>
              <a:rPr lang="bs-Latn-BA" sz="2400" dirty="0"/>
              <a:t/>
            </a:r>
            <a:br>
              <a:rPr lang="bs-Latn-BA" sz="2400" dirty="0"/>
            </a:br>
            <a:r>
              <a:rPr lang="bs-Latn-BA" sz="2800" dirty="0"/>
              <a:t>Standardi profesionalne etike za sudije i tužioce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bs-Latn-BA" sz="2800" i="1" dirty="0"/>
              <a:t> 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bs-Latn-BA" sz="2800" i="1" dirty="0"/>
              <a:t>Predstavljanje Priručnika za primjenu Kodeksa sudijske etike i Kodeksa tužilačke etike</a:t>
            </a:r>
            <a:r>
              <a:rPr lang="bs-Latn-BA" dirty="0"/>
              <a:t/>
            </a:r>
            <a:br>
              <a:rPr lang="bs-Latn-BA" dirty="0"/>
            </a:br>
            <a:r>
              <a:rPr lang="bs-Latn-BA" sz="2800" dirty="0"/>
              <a:t>Utorak, 5. mart 2019.g.</a:t>
            </a:r>
            <a:br>
              <a:rPr lang="bs-Latn-BA" sz="2800" dirty="0"/>
            </a:br>
            <a:r>
              <a:rPr lang="bs-Latn-BA" sz="2800" dirty="0"/>
              <a:t/>
            </a:r>
            <a:br>
              <a:rPr lang="bs-Latn-BA" sz="2800" dirty="0"/>
            </a:br>
            <a:endParaRPr lang="bs-Latn-BA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Predmet protiv sudije Roy S. Moore (predsjednik suda u Alabami)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92426" y="2268015"/>
            <a:ext cx="7772400" cy="3886200"/>
          </a:xfrm>
        </p:spPr>
        <p:txBody>
          <a:bodyPr/>
          <a:lstStyle/>
          <a:p>
            <a:pPr>
              <a:buNone/>
            </a:pPr>
            <a:r>
              <a:rPr lang="bs-Latn-BA" sz="1800" b="1" dirty="0">
                <a:latin typeface="Gill Sans MT" pitchFamily="34" charset="0"/>
              </a:rPr>
              <a:t>Vjerska uvjerenje u odnosu na dužnost sudije</a:t>
            </a:r>
          </a:p>
          <a:p>
            <a:pPr>
              <a:buNone/>
            </a:pPr>
            <a:endParaRPr lang="en-US" sz="1800" b="1" dirty="0">
              <a:latin typeface="Gill Sans MT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400" b="1" dirty="0">
              <a:latin typeface="Gill Sans M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bs-Latn-BA" sz="1400" b="1" dirty="0">
                <a:latin typeface="Gill Sans MT" pitchFamily="34" charset="0"/>
              </a:rPr>
              <a:t>Prvi amandman Ustava Sjedinjenih Država </a:t>
            </a:r>
          </a:p>
          <a:p>
            <a:pPr>
              <a:spcBef>
                <a:spcPts val="0"/>
              </a:spcBef>
              <a:buNone/>
            </a:pPr>
            <a:endParaRPr lang="en-US" sz="1400" b="1" dirty="0">
              <a:latin typeface="Gill Sans M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bs-Latn-BA" sz="1400" dirty="0">
                <a:latin typeface="Gill Sans MT" pitchFamily="34" charset="0"/>
              </a:rPr>
              <a:t>Kongres neće donijeti nikakav zakon koji bi se odnosio na uspostavljanje vjere...</a:t>
            </a:r>
          </a:p>
          <a:p>
            <a:pPr>
              <a:spcBef>
                <a:spcPts val="0"/>
              </a:spcBef>
              <a:buNone/>
            </a:pPr>
            <a:endParaRPr lang="en-US" sz="1400" dirty="0">
              <a:latin typeface="Gill Sans MT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400" b="1" dirty="0">
              <a:latin typeface="Gill Sans M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bs-Latn-BA" sz="1400" b="1" dirty="0">
                <a:latin typeface="Gill Sans MT" pitchFamily="34" charset="0"/>
              </a:rPr>
              <a:t>Ustav Države Alabama, Preambula (1901.)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Gill Sans MT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itchFamily="34" charset="0"/>
              </a:rPr>
              <a:t>Mi, građani Države Alabama,   . . 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b="1" i="1" dirty="0">
                <a:latin typeface="Gill Sans MT" pitchFamily="34" charset="0"/>
              </a:rPr>
              <a:t>uz milost i vođstvo svemogućeg Boga</a:t>
            </a:r>
            <a:r>
              <a:rPr lang="bs-Latn-BA" sz="1400" dirty="0">
                <a:latin typeface="Gill Sans MT" pitchFamily="34" charset="0"/>
              </a:rPr>
              <a:t>, propisujemo i donosimo sljedeći Ustav i formiramo vladu Države Alabama."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itchFamily="34" charset="0"/>
              </a:rPr>
              <a:t> (</a:t>
            </a:r>
            <a:r>
              <a:rPr lang="bs-Latn-BA" sz="1400" u="sng" dirty="0">
                <a:latin typeface="Gill Sans MT" pitchFamily="34" charset="0"/>
              </a:rPr>
              <a:t>naglasak dodat.</a:t>
            </a:r>
            <a:r>
              <a:rPr lang="bs-Latn-BA" sz="1400" dirty="0">
                <a:latin typeface="Gill Sans MT" pitchFamily="34" charset="0"/>
              </a:rPr>
              <a:t>)  </a:t>
            </a:r>
          </a:p>
          <a:p>
            <a:pPr>
              <a:spcBef>
                <a:spcPts val="0"/>
              </a:spcBef>
              <a:buNone/>
            </a:pPr>
            <a:endParaRPr lang="en-US" sz="1400" dirty="0">
              <a:latin typeface="Gill Sans MT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79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Predmet protiv sudije Roy S. Moore (predsjednik suda u Alabami)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s-Latn-BA" sz="1400" b="1" dirty="0">
                <a:latin typeface="Gill Sans MT" pitchFamily="34" charset="0"/>
              </a:rPr>
              <a:t>Kontekst</a:t>
            </a:r>
          </a:p>
          <a:p>
            <a:pPr>
              <a:buNone/>
            </a:pPr>
            <a:endParaRPr lang="en-US" sz="1400" b="1" dirty="0">
              <a:latin typeface="Gill Sans MT" pitchFamily="34" charset="0"/>
            </a:endParaRPr>
          </a:p>
          <a:p>
            <a:pPr>
              <a:buNone/>
            </a:pPr>
            <a:r>
              <a:rPr lang="bs-Latn-BA" sz="1400" dirty="0">
                <a:latin typeface="Gill Sans MT" pitchFamily="34" charset="0"/>
              </a:rPr>
              <a:t>15. januar 2001. - Roy Moore je imenovan za predsjednika Vrhovnog suda Alabame</a:t>
            </a:r>
          </a:p>
          <a:p>
            <a:pPr>
              <a:buNone/>
            </a:pPr>
            <a:endParaRPr lang="en-US" sz="1400" dirty="0">
              <a:latin typeface="Gill Sans MT" pitchFamily="34" charset="0"/>
            </a:endParaRPr>
          </a:p>
          <a:p>
            <a:pPr>
              <a:buNone/>
            </a:pPr>
            <a:endParaRPr lang="en-US" sz="1400" dirty="0">
              <a:latin typeface="Gill Sans MT" pitchFamily="34" charset="0"/>
            </a:endParaRPr>
          </a:p>
          <a:p>
            <a:pPr>
              <a:buNone/>
            </a:pPr>
            <a:endParaRPr lang="en-US" sz="1400" dirty="0">
              <a:latin typeface="Gill Sans MT" pitchFamily="34" charset="0"/>
            </a:endParaRPr>
          </a:p>
          <a:p>
            <a:pPr>
              <a:buNone/>
            </a:pPr>
            <a:endParaRPr lang="en-US" sz="1400" dirty="0">
              <a:latin typeface="Gill Sans MT" pitchFamily="34" charset="0"/>
            </a:endParaRPr>
          </a:p>
          <a:p>
            <a:pPr marL="0" indent="0">
              <a:buNone/>
            </a:pPr>
            <a:r>
              <a:rPr lang="bs-Latn-BA" sz="1400" dirty="0"/>
              <a:t>      </a:t>
            </a:r>
          </a:p>
          <a:p>
            <a:endParaRPr lang="en-US" altLang="sr-Latn-RS" sz="1600" dirty="0"/>
          </a:p>
        </p:txBody>
      </p:sp>
      <p:pic>
        <p:nvPicPr>
          <p:cNvPr id="4" name="Picture 3" descr="Roy Moore.JPG">
            <a:extLst>
              <a:ext uri="{FF2B5EF4-FFF2-40B4-BE49-F238E27FC236}">
                <a16:creationId xmlns="" xmlns:a16="http://schemas.microsoft.com/office/drawing/2014/main" id="{3F88B5FE-223B-4694-933F-723EBB20672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3345730"/>
            <a:ext cx="358140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967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Predmet protiv sudije Roy S. Moore (predsjednik suda u Alabami)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s-Latn-BA" sz="1400" dirty="0">
                <a:latin typeface="Gill Sans MT" pitchFamily="34" charset="0"/>
              </a:rPr>
              <a:t>Postavljanje deset Božjih zapovijedi na pravosudnom kompleksu u Državi Alabama</a:t>
            </a:r>
            <a:br>
              <a:rPr lang="bs-Latn-BA" sz="1400" dirty="0">
                <a:latin typeface="Gill Sans MT" pitchFamily="34" charset="0"/>
              </a:rPr>
            </a:br>
            <a:r>
              <a:rPr lang="bs-Latn-BA" sz="1400" dirty="0">
                <a:latin typeface="Gill Sans MT" pitchFamily="34" charset="0"/>
              </a:rPr>
              <a:t/>
            </a:r>
            <a:br>
              <a:rPr lang="bs-Latn-BA" sz="1400" dirty="0">
                <a:latin typeface="Gill Sans MT" pitchFamily="34" charset="0"/>
              </a:rPr>
            </a:br>
            <a:r>
              <a:rPr lang="bs-Latn-BA" sz="1400" dirty="0">
                <a:latin typeface="Gill Sans MT" pitchFamily="34" charset="0"/>
              </a:rPr>
              <a:t/>
            </a:r>
            <a:br>
              <a:rPr lang="bs-Latn-BA" sz="1400" dirty="0">
                <a:latin typeface="Gill Sans MT" pitchFamily="34" charset="0"/>
              </a:rPr>
            </a:br>
            <a:r>
              <a:rPr lang="bs-Latn-BA" sz="1400" dirty="0">
                <a:latin typeface="Gill Sans MT" pitchFamily="34" charset="0"/>
              </a:rPr>
              <a:t>1. augusta 2001.g., Roy S. Moore, predsjednik Vrhovnog suda Države Alabama postavlja spomenik sa deset Božjih zapovijedi i drugim historijskim i vjerskim citatima na kružnom prilazu u pravosudni kompleks Države Alabama.</a:t>
            </a:r>
            <a:r>
              <a:rPr lang="bs-Latn-BA" sz="1400" b="1" dirty="0">
                <a:latin typeface="Gill Sans MT" pitchFamily="34" charset="0"/>
              </a:rPr>
              <a:t> </a:t>
            </a:r>
          </a:p>
          <a:p>
            <a:pPr marL="0" indent="0">
              <a:buNone/>
            </a:pPr>
            <a:r>
              <a:rPr lang="bs-Latn-BA" sz="1400" dirty="0"/>
              <a:t>      </a:t>
            </a:r>
          </a:p>
          <a:p>
            <a:endParaRPr lang="en-US" altLang="sr-Latn-RS" sz="1600" dirty="0"/>
          </a:p>
        </p:txBody>
      </p:sp>
      <p:pic>
        <p:nvPicPr>
          <p:cNvPr id="4" name="Picture 2" descr="http://wsfa.images.worldnow.com/images/1411079_BG3.jpg">
            <a:extLst>
              <a:ext uri="{FF2B5EF4-FFF2-40B4-BE49-F238E27FC236}">
                <a16:creationId xmlns="" xmlns:a16="http://schemas.microsoft.com/office/drawing/2014/main" id="{CBD3EFA1-A5CF-46E6-8048-39B70910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57320"/>
            <a:ext cx="2514600" cy="2291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1685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Predmet protiv sudije Roy S. Moore (predsjednik suda u Alabami)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s-Latn-BA" sz="1400" b="1" dirty="0">
                <a:latin typeface="Gill Sans MT" pitchFamily="34" charset="0"/>
              </a:rPr>
              <a:t>Rezime predmeta </a:t>
            </a:r>
          </a:p>
          <a:p>
            <a:pPr>
              <a:buNone/>
            </a:pPr>
            <a:endParaRPr lang="en-US" sz="1400" b="1" dirty="0">
              <a:latin typeface="Gill Sans MT" pitchFamily="34" charset="0"/>
            </a:endParaRPr>
          </a:p>
          <a:p>
            <a:pPr>
              <a:buNone/>
            </a:pPr>
            <a:endParaRPr lang="en-US" sz="1400" dirty="0">
              <a:latin typeface="Gill Sans MT" pitchFamily="34" charset="0"/>
            </a:endParaRPr>
          </a:p>
          <a:p>
            <a:pPr>
              <a:buNone/>
            </a:pPr>
            <a:r>
              <a:rPr lang="bs-Latn-BA" sz="1400" dirty="0">
                <a:latin typeface="Gill Sans MT" pitchFamily="34" charset="0"/>
              </a:rPr>
              <a:t>30. oktobar 2001. - Grupe za zagovaranje javnog interesa pokreću dva parnična postupka u Okružnom sudu Države Alabama sa zahtjevom za uklanjanje spomenika</a:t>
            </a:r>
          </a:p>
          <a:p>
            <a:pPr>
              <a:buNone/>
            </a:pPr>
            <a:endParaRPr lang="en-US" sz="1400" dirty="0">
              <a:latin typeface="Gill Sans MT" pitchFamily="34" charset="0"/>
            </a:endParaRPr>
          </a:p>
          <a:p>
            <a:pPr>
              <a:buNone/>
            </a:pPr>
            <a:r>
              <a:rPr lang="bs-Latn-BA" sz="1400" dirty="0">
                <a:latin typeface="Gill Sans MT" pitchFamily="34" charset="0"/>
              </a:rPr>
              <a:t>5. august 2003. - Savezni žalbeni sud nalaže uklanjanje spomenika do 20. augusta 2003.g.</a:t>
            </a:r>
          </a:p>
          <a:p>
            <a:pPr>
              <a:buNone/>
            </a:pPr>
            <a:endParaRPr lang="en-US" sz="1400" dirty="0">
              <a:latin typeface="Gill Sans MT" pitchFamily="34" charset="0"/>
            </a:endParaRPr>
          </a:p>
          <a:p>
            <a:pPr>
              <a:buNone/>
            </a:pPr>
            <a:r>
              <a:rPr lang="bs-Latn-BA" sz="1400" dirty="0">
                <a:latin typeface="Gill Sans MT" pitchFamily="34" charset="0"/>
              </a:rPr>
              <a:t>20. august 2003. - predsjednik Suda javno izjavljuje da neće ukloniti spomenik</a:t>
            </a:r>
          </a:p>
          <a:p>
            <a:pPr>
              <a:buNone/>
            </a:pPr>
            <a:endParaRPr lang="en-US" sz="1400" dirty="0">
              <a:latin typeface="Gill Sans MT" pitchFamily="34" charset="0"/>
            </a:endParaRPr>
          </a:p>
          <a:p>
            <a:pPr>
              <a:buNone/>
            </a:pPr>
            <a:r>
              <a:rPr lang="bs-Latn-BA" sz="1400" dirty="0">
                <a:latin typeface="Gill Sans MT" pitchFamily="34" charset="0"/>
              </a:rPr>
              <a:t>21. august 2003. - Nadglasavanjem predsjednika Suda, 8 sudija nalažu uklanjanja spomenika (upravni nalog)</a:t>
            </a:r>
          </a:p>
          <a:p>
            <a:pPr>
              <a:buNone/>
            </a:pPr>
            <a:endParaRPr lang="en-US" sz="1400" dirty="0">
              <a:latin typeface="Gill Sans MT" pitchFamily="34" charset="0"/>
            </a:endParaRPr>
          </a:p>
          <a:p>
            <a:pPr marL="0" indent="0">
              <a:buNone/>
            </a:pPr>
            <a:r>
              <a:rPr lang="bs-Latn-BA" sz="1400" dirty="0"/>
              <a:t>      </a:t>
            </a:r>
          </a:p>
          <a:p>
            <a:endParaRPr lang="en-US" altLang="sr-Latn-RS" sz="1600" dirty="0"/>
          </a:p>
        </p:txBody>
      </p:sp>
    </p:spTree>
    <p:extLst>
      <p:ext uri="{BB962C8B-B14F-4D97-AF65-F5344CB8AC3E}">
        <p14:creationId xmlns="" xmlns:p14="http://schemas.microsoft.com/office/powerpoint/2010/main" val="8518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Predmet protiv sudije Roy S. Moore (predsjednik suda u Alabami)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267200"/>
          </a:xfrm>
        </p:spPr>
        <p:txBody>
          <a:bodyPr/>
          <a:lstStyle/>
          <a:p>
            <a:pPr>
              <a:buNone/>
            </a:pPr>
            <a:r>
              <a:rPr lang="bs-Latn-BA" sz="1400" dirty="0">
                <a:latin typeface="Gill Sans MT" pitchFamily="34" charset="0"/>
              </a:rPr>
              <a:t>Protesti sa zahtjevom za uklanjanje deset Božjih zapovijedi iz pravosudnog kompleksa</a:t>
            </a:r>
            <a:br>
              <a:rPr lang="bs-Latn-BA" sz="1400" dirty="0">
                <a:latin typeface="Gill Sans MT" pitchFamily="34" charset="0"/>
              </a:rPr>
            </a:br>
            <a:r>
              <a:rPr lang="bs-Latn-BA" sz="1400" dirty="0">
                <a:latin typeface="Gill Sans MT" pitchFamily="34" charset="0"/>
              </a:rPr>
              <a:t/>
            </a:r>
            <a:br>
              <a:rPr lang="bs-Latn-BA" sz="1400" dirty="0">
                <a:latin typeface="Gill Sans MT" pitchFamily="34" charset="0"/>
              </a:rPr>
            </a:br>
            <a:r>
              <a:rPr lang="bs-Latn-BA" sz="1400" dirty="0">
                <a:latin typeface="Gill Sans MT" pitchFamily="34" charset="0"/>
              </a:rPr>
              <a:t>Protesti koji su uslijedili nakon naredbe Okružnog suda Sjedinjenih država za Srednji okrug Države Alabama u kojoj se nalaže uklanjanje spomenika sa deset Božjih zapovijedi do 20. augusta 2003.g.  </a:t>
            </a:r>
          </a:p>
          <a:p>
            <a:pPr>
              <a:buNone/>
            </a:pPr>
            <a:r>
              <a:rPr lang="bs-Latn-BA" sz="1400" dirty="0"/>
              <a:t>      </a:t>
            </a:r>
          </a:p>
          <a:p>
            <a:pPr>
              <a:buNone/>
            </a:pPr>
            <a:r>
              <a:rPr lang="bs-Latn-BA" sz="1400" b="1" dirty="0">
                <a:latin typeface="Gill Sans MT" pitchFamily="34" charset="0"/>
              </a:rPr>
              <a:t> </a:t>
            </a:r>
          </a:p>
          <a:p>
            <a:pPr marL="0" indent="0">
              <a:buNone/>
            </a:pPr>
            <a:endParaRPr lang="en-US" altLang="sr-Latn-RS" sz="1400" b="1" dirty="0"/>
          </a:p>
          <a:p>
            <a:pPr marL="0" indent="0">
              <a:buNone/>
            </a:pPr>
            <a:endParaRPr lang="en-US" altLang="sr-Latn-RS" sz="1400" b="1" dirty="0"/>
          </a:p>
          <a:p>
            <a:pPr marL="0" indent="0">
              <a:buNone/>
            </a:pPr>
            <a:endParaRPr lang="en-US" altLang="sr-Latn-RS" sz="1400" b="1" dirty="0"/>
          </a:p>
          <a:p>
            <a:pPr marL="0" indent="0">
              <a:buNone/>
            </a:pPr>
            <a:endParaRPr lang="en-US" altLang="sr-Latn-RS" sz="1400" b="1" dirty="0"/>
          </a:p>
          <a:p>
            <a:pPr marL="0" indent="0">
              <a:buNone/>
            </a:pPr>
            <a:endParaRPr lang="en-US" altLang="sr-Latn-RS" sz="1400" b="1" dirty="0"/>
          </a:p>
          <a:p>
            <a:pPr marL="0" indent="0">
              <a:buNone/>
            </a:pPr>
            <a:endParaRPr lang="en-US" altLang="sr-Latn-RS" sz="1400" b="1" dirty="0"/>
          </a:p>
          <a:p>
            <a:pPr marL="0" indent="0">
              <a:buNone/>
            </a:pPr>
            <a:endParaRPr lang="en-US" altLang="sr-Latn-RS" sz="1400" b="1" dirty="0"/>
          </a:p>
          <a:p>
            <a:pPr marL="0" indent="0">
              <a:buNone/>
            </a:pPr>
            <a:endParaRPr lang="en-US" altLang="sr-Latn-RS" sz="1400" b="1" dirty="0"/>
          </a:p>
          <a:p>
            <a:pPr marL="0" indent="0">
              <a:buNone/>
            </a:pPr>
            <a:endParaRPr lang="en-US" altLang="sr-Latn-RS" sz="1400" b="1" dirty="0"/>
          </a:p>
          <a:p>
            <a:endParaRPr lang="en-US" altLang="sr-Latn-RS" sz="1600" dirty="0"/>
          </a:p>
        </p:txBody>
      </p:sp>
    </p:spTree>
    <p:extLst>
      <p:ext uri="{BB962C8B-B14F-4D97-AF65-F5344CB8AC3E}">
        <p14:creationId xmlns="" xmlns:p14="http://schemas.microsoft.com/office/powerpoint/2010/main" val="334631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Predmet protiv sudije Roy S. Moore (predsjednik suda u Alabami)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924800" cy="38862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Disciplinski postupak protiv sudije</a:t>
            </a:r>
          </a:p>
          <a:p>
            <a:pPr marL="0" indent="0">
              <a:buNone/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r>
              <a:rPr lang="bs-Latn-BA" sz="1400" dirty="0">
                <a:latin typeface="Gill Sans MT" panose="020B0502020104020203" pitchFamily="34" charset="0"/>
              </a:rPr>
              <a:t>22. august 2003.: </a:t>
            </a:r>
            <a:r>
              <a:rPr lang="bs-Latn-BA" sz="1400" b="1" dirty="0">
                <a:latin typeface="Gill Sans MT" panose="020B0502020104020203" pitchFamily="34" charset="0"/>
              </a:rPr>
              <a:t>Disciplinska komisija za sudije</a:t>
            </a:r>
            <a:r>
              <a:rPr lang="bs-Latn-BA" sz="1400" dirty="0">
                <a:latin typeface="Gill Sans MT" panose="020B0502020104020203" pitchFamily="34" charset="0"/>
              </a:rPr>
              <a:t> podnosi tužbu protiv Moorea </a:t>
            </a:r>
            <a:r>
              <a:rPr lang="bs-Latn-BA" sz="1400" b="1" dirty="0">
                <a:latin typeface="Gill Sans MT" panose="020B0502020104020203" pitchFamily="34" charset="0"/>
              </a:rPr>
              <a:t>Disciplinskom sudu za sudije i službenike suda</a:t>
            </a:r>
            <a:r>
              <a:rPr lang="bs-Latn-BA" sz="1400" dirty="0">
                <a:latin typeface="Gill Sans MT" panose="020B0502020104020203" pitchFamily="34" charset="0"/>
              </a:rPr>
              <a:t>, u kojoj navodi povrede </a:t>
            </a:r>
            <a:r>
              <a:rPr lang="bs-Latn-BA" sz="1400" u="sng" dirty="0">
                <a:latin typeface="Gill Sans MT" panose="020B0502020104020203" pitchFamily="34" charset="0"/>
              </a:rPr>
              <a:t>šest pravila</a:t>
            </a:r>
            <a:r>
              <a:rPr lang="bs-Latn-BA" sz="1400" dirty="0">
                <a:latin typeface="Gill Sans MT" panose="020B0502020104020203" pitchFamily="34" charset="0"/>
              </a:rPr>
              <a:t> Sudijskog etičkog kodeksa Države Alabama.</a:t>
            </a:r>
          </a:p>
          <a:p>
            <a:endParaRPr lang="en-US" altLang="sr-Latn-RS" sz="1400" dirty="0">
              <a:latin typeface="Gill Sans MT" panose="020B0502020104020203" pitchFamily="34" charset="0"/>
            </a:endParaRPr>
          </a:p>
          <a:p>
            <a:r>
              <a:rPr lang="bs-Latn-BA" sz="1400" dirty="0">
                <a:latin typeface="Gill Sans MT" panose="020B0502020104020203" pitchFamily="34" charset="0"/>
              </a:rPr>
              <a:t>12. novembar 2003.: Disciplinski sud; predsjednik Suda u iskazu navodi da bi ponovo postupio isto.</a:t>
            </a:r>
          </a:p>
          <a:p>
            <a:endParaRPr lang="en-US" altLang="sr-Latn-RS" sz="1400" dirty="0">
              <a:latin typeface="Gill Sans MT" panose="020B0502020104020203" pitchFamily="34" charset="0"/>
            </a:endParaRPr>
          </a:p>
          <a:p>
            <a:r>
              <a:rPr lang="bs-Latn-BA" sz="1400" dirty="0">
                <a:latin typeface="Gill Sans MT" panose="020B0502020104020203" pitchFamily="34" charset="0"/>
              </a:rPr>
              <a:t>13. novembar 2003.: Disciplinski sud donosi odluku i udaljava Roya Moorea od vršenja dužnosti sudije.</a:t>
            </a:r>
          </a:p>
          <a:p>
            <a:pPr marL="0" indent="0">
              <a:buNone/>
            </a:pPr>
            <a:endParaRPr lang="en-US" altLang="sr-Latn-RS" sz="1400" dirty="0">
              <a:latin typeface="Gill Sans MT" panose="020B0502020104020203" pitchFamily="34" charset="0"/>
            </a:endParaRPr>
          </a:p>
          <a:p>
            <a:r>
              <a:rPr lang="bs-Latn-BA" sz="1400" dirty="0">
                <a:latin typeface="Gill Sans MT" panose="020B0502020104020203" pitchFamily="34" charset="0"/>
              </a:rPr>
              <a:t>10. decembar 2003.: Roy Moore izjavljuje žalbu Vrhovnom sudu Alabame; sudije ovog suda se izuzimaju (kanon 3.).</a:t>
            </a:r>
          </a:p>
          <a:p>
            <a:endParaRPr lang="en-US" altLang="sr-Latn-RS" sz="1400" dirty="0">
              <a:latin typeface="Gill Sans MT" panose="020B0502020104020203" pitchFamily="34" charset="0"/>
            </a:endParaRPr>
          </a:p>
          <a:p>
            <a:r>
              <a:rPr lang="bs-Latn-BA" sz="1400" dirty="0">
                <a:latin typeface="Gill Sans MT" panose="020B0502020104020203" pitchFamily="34" charset="0"/>
              </a:rPr>
              <a:t>30. april 2004.: Vrhovni sud Alabame (posebno vijeće) potvrđuje presudu Disciplinskog suda.</a:t>
            </a:r>
            <a:br>
              <a:rPr lang="bs-Latn-BA" sz="1400" dirty="0">
                <a:latin typeface="Gill Sans MT" panose="020B0502020104020203" pitchFamily="34" charset="0"/>
              </a:rPr>
            </a:br>
            <a:r>
              <a:rPr lang="bs-Latn-BA" sz="1400" dirty="0">
                <a:latin typeface="Gill Sans MT" panose="020B0502020104020203" pitchFamily="34" charset="0"/>
              </a:rPr>
              <a:t>      </a:t>
            </a:r>
          </a:p>
          <a:p>
            <a:endParaRPr lang="en-US" altLang="sr-Latn-R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Predmet protiv sudije Roy S. Moore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/>
              <a:t>Relevantna pravila (iz Pravilnika o sudijskoj etici Države Alabama)</a:t>
            </a:r>
          </a:p>
          <a:p>
            <a:pPr marL="0" indent="0">
              <a:buNone/>
            </a:pPr>
            <a:endParaRPr lang="en-US" altLang="sr-Latn-RS" sz="1600" b="1" dirty="0"/>
          </a:p>
          <a:p>
            <a:pPr lvl="0" fontAlgn="auto">
              <a:spcAft>
                <a:spcPts val="0"/>
              </a:spcAft>
              <a:buNone/>
            </a:pPr>
            <a:r>
              <a:rPr lang="bs-Latn-BA" sz="1400" u="sng" dirty="0">
                <a:solidFill>
                  <a:prstClr val="black"/>
                </a:solidFill>
                <a:latin typeface="Gill Sans MT" panose="020B0502020104020203" pitchFamily="34" charset="0"/>
              </a:rPr>
              <a:t>kanon 1.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  Sudija čuva integritet i nezavisnost sudstva</a:t>
            </a:r>
          </a:p>
          <a:p>
            <a:pPr lvl="0" fontAlgn="auto">
              <a:spcAft>
                <a:spcPts val="0"/>
              </a:spcAft>
              <a:buNone/>
            </a:pPr>
            <a:endParaRPr lang="en-US" sz="14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579438" lvl="0" indent="-2286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Sudija </a:t>
            </a:r>
            <a:r>
              <a:rPr lang="bs-Latn-BA" sz="1400" u="sng" dirty="0">
                <a:solidFill>
                  <a:prstClr val="black"/>
                </a:solidFill>
                <a:latin typeface="Gill Sans MT" panose="020B0502020104020203" pitchFamily="34" charset="0"/>
              </a:rPr>
              <a:t>sam treba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 primjenjivati visoke standarde ponašanja s ciljem održavanja integriteta i nezavisnosti pravosuđa.  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endParaRPr lang="en-US" sz="14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defTabSz="804863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u="sng" dirty="0">
                <a:solidFill>
                  <a:prstClr val="black"/>
                </a:solidFill>
                <a:latin typeface="Gill Sans MT" panose="020B0502020104020203" pitchFamily="34" charset="0"/>
              </a:rPr>
              <a:t>kanon 2.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  Sudija se u vršenju dužnosti uzdržava od svakog nedoličnog postupka ili postupka kojim stvara utisak nedoličnosti</a:t>
            </a:r>
          </a:p>
          <a:p>
            <a:pPr lvl="0" defTabSz="804863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579438" lvl="0" indent="-2286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kanon 2A  Sudija treba </a:t>
            </a:r>
            <a:r>
              <a:rPr lang="bs-Latn-BA" sz="1400" u="sng" dirty="0">
                <a:solidFill>
                  <a:prstClr val="black"/>
                </a:solidFill>
                <a:latin typeface="Gill Sans MT" panose="020B0502020104020203" pitchFamily="34" charset="0"/>
              </a:rPr>
              <a:t>poštovati zakon i raditi u skladu sa zakonom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</a:p>
          <a:p>
            <a:pPr marL="579438" lvl="0" indent="-2286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kanon 2B  Sudija se treba ... uzdržavati od ponašanja koje šteti provođenju pravde i doprinosi lošem ugledu pravosudne funkcije.</a:t>
            </a:r>
          </a:p>
          <a:p>
            <a:pPr marL="0" indent="0">
              <a:buNone/>
            </a:pPr>
            <a:endParaRPr lang="bs-Latn-BA" altLang="sr-Latn-RS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Predmet protiv sudije Roy S. Moore (predsjednik suda u Alabami)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267200"/>
          </a:xfrm>
        </p:spPr>
        <p:txBody>
          <a:bodyPr/>
          <a:lstStyle/>
          <a:p>
            <a:pPr>
              <a:buNone/>
            </a:pPr>
            <a:r>
              <a:rPr lang="bs-Latn-BA" sz="1400" b="1" dirty="0">
                <a:latin typeface="Gill Sans MT" pitchFamily="34" charset="0"/>
              </a:rPr>
              <a:t>Naredba Disciplinskog suda za sudije u Alabami</a:t>
            </a:r>
            <a:br>
              <a:rPr lang="bs-Latn-BA" sz="1400" b="1" dirty="0">
                <a:latin typeface="Gill Sans MT" pitchFamily="34" charset="0"/>
              </a:rPr>
            </a:br>
            <a:r>
              <a:rPr lang="bs-Latn-BA" sz="1400" dirty="0">
                <a:latin typeface="Gill Sans MT" pitchFamily="34" charset="0"/>
              </a:rPr>
              <a:t/>
            </a:r>
            <a:br>
              <a:rPr lang="bs-Latn-BA" sz="1400" dirty="0">
                <a:latin typeface="Gill Sans MT" pitchFamily="34" charset="0"/>
              </a:rPr>
            </a:br>
            <a:r>
              <a:rPr lang="bs-Latn-BA" sz="1400" dirty="0">
                <a:latin typeface="Gill Sans MT" pitchFamily="34" charset="0"/>
              </a:rPr>
              <a:t>	</a:t>
            </a:r>
          </a:p>
          <a:p>
            <a:pPr>
              <a:buNone/>
            </a:pPr>
            <a:endParaRPr lang="en-US" sz="1400" b="1" dirty="0">
              <a:latin typeface="Gill Sans MT" pitchFamily="34" charset="0"/>
            </a:endParaRPr>
          </a:p>
          <a:p>
            <a:pPr>
              <a:buNone/>
            </a:pPr>
            <a:r>
              <a:rPr lang="bs-Latn-BA" sz="1400" b="1" dirty="0">
                <a:latin typeface="Gill Sans MT" pitchFamily="34" charset="0"/>
              </a:rPr>
              <a:t> </a:t>
            </a:r>
          </a:p>
          <a:p>
            <a:pPr marL="0" indent="0">
              <a:buNone/>
            </a:pPr>
            <a:r>
              <a:rPr lang="bs-Latn-BA" sz="1400" dirty="0"/>
              <a:t>      </a:t>
            </a:r>
          </a:p>
          <a:p>
            <a:endParaRPr lang="en-US" altLang="sr-Latn-RS" sz="1600" dirty="0"/>
          </a:p>
        </p:txBody>
      </p:sp>
      <p:pic>
        <p:nvPicPr>
          <p:cNvPr id="4" name="Content Placeholder 8" descr="Roy Moore Final Judgment.bmp">
            <a:extLst>
              <a:ext uri="{FF2B5EF4-FFF2-40B4-BE49-F238E27FC236}">
                <a16:creationId xmlns="" xmlns:a16="http://schemas.microsoft.com/office/drawing/2014/main" id="{4C766045-52CE-45A5-AA23-2EE2ACAFE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923" t="3269" r="3846"/>
          <a:stretch/>
        </p:blipFill>
        <p:spPr bwMode="auto">
          <a:xfrm>
            <a:off x="2819400" y="2895600"/>
            <a:ext cx="3733800" cy="304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2435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Predmet protiv sudije Roy S. Moore (predsjednik suda u Alabami)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s-Latn-BA" sz="1400" b="1" dirty="0">
                <a:latin typeface="Gill Sans MT" pitchFamily="34" charset="0"/>
              </a:rPr>
              <a:t> Vrhovni sud Alabame (posebno vijeće) potvrđuje presudu - 30. april 2004.g.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Dana 10. decembra 2003.g. Roy Moore izjavljuje žalbu Vrhovnom sudu (Alab.), sudije se izuzimaju (kanon 3.)</a:t>
            </a:r>
          </a:p>
          <a:p>
            <a:pPr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      </a:t>
            </a:r>
          </a:p>
          <a:p>
            <a:endParaRPr lang="en-US" altLang="sr-Latn-RS" sz="1600" dirty="0"/>
          </a:p>
        </p:txBody>
      </p:sp>
      <p:pic>
        <p:nvPicPr>
          <p:cNvPr id="4" name="Content Placeholder 4" descr="Roy Moore Opinion.bmp">
            <a:extLst>
              <a:ext uri="{FF2B5EF4-FFF2-40B4-BE49-F238E27FC236}">
                <a16:creationId xmlns="" xmlns:a16="http://schemas.microsoft.com/office/drawing/2014/main" id="{95B362F2-7BCD-421E-8E27-53EB95079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762" t="4184" r="4762" b="5288"/>
          <a:stretch/>
        </p:blipFill>
        <p:spPr bwMode="auto">
          <a:xfrm>
            <a:off x="3124200" y="3048001"/>
            <a:ext cx="2895600" cy="304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828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Predmet protiv sudije Roy S. Moore (predsjednik suda u Alabami)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s-Latn-BA" sz="1400" b="1" dirty="0">
                <a:latin typeface="Gill Sans MT" pitchFamily="34" charset="0"/>
              </a:rPr>
              <a:t> Roy Moore (u izjašnjenju pred Disciplinskim sudom)</a:t>
            </a:r>
          </a:p>
          <a:p>
            <a:pPr>
              <a:spcBef>
                <a:spcPts val="0"/>
              </a:spcBef>
            </a:pPr>
            <a:r>
              <a:rPr lang="bs-Latn-BA" sz="1400" dirty="0">
                <a:latin typeface="Gill Sans MT" pitchFamily="34" charset="0"/>
              </a:rPr>
              <a:t>"Uradio sam to kako bi održao zakletvu. Nisam </a:t>
            </a:r>
            <a:r>
              <a:rPr lang="bs-Latn-BA" sz="1400" b="1" i="1" dirty="0">
                <a:latin typeface="Gill Sans MT" pitchFamily="34" charset="0"/>
              </a:rPr>
              <a:t>rekao</a:t>
            </a:r>
            <a:r>
              <a:rPr lang="bs-Latn-BA" sz="1400" dirty="0">
                <a:latin typeface="Gill Sans MT" pitchFamily="34" charset="0"/>
              </a:rPr>
              <a:t> da ću se odupirati naredbi suda."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itchFamily="34" charset="0"/>
              </a:rPr>
              <a:t>       </a:t>
            </a:r>
          </a:p>
          <a:p>
            <a:pPr>
              <a:buNone/>
            </a:pPr>
            <a:r>
              <a:rPr lang="bs-Latn-BA" sz="1400" dirty="0">
                <a:latin typeface="Gill Sans MT" pitchFamily="34" charset="0"/>
              </a:rPr>
              <a:t> </a:t>
            </a:r>
          </a:p>
          <a:p>
            <a:pPr>
              <a:buNone/>
            </a:pPr>
            <a:endParaRPr lang="en-US" sz="1400" b="1" dirty="0">
              <a:latin typeface="Gill Sans MT" pitchFamily="34" charset="0"/>
            </a:endParaRPr>
          </a:p>
          <a:p>
            <a:pPr>
              <a:buNone/>
            </a:pPr>
            <a:endParaRPr lang="en-US" sz="1400" b="1" dirty="0">
              <a:latin typeface="Gill Sans MT" pitchFamily="34" charset="0"/>
            </a:endParaRPr>
          </a:p>
          <a:p>
            <a:pPr>
              <a:buNone/>
            </a:pPr>
            <a:endParaRPr lang="en-US" sz="1400" b="1" dirty="0">
              <a:latin typeface="Gill Sans MT" pitchFamily="34" charset="0"/>
            </a:endParaRPr>
          </a:p>
          <a:p>
            <a:pPr>
              <a:buNone/>
            </a:pPr>
            <a:endParaRPr lang="en-US" sz="1400" b="1" dirty="0">
              <a:latin typeface="Gill Sans MT" pitchFamily="34" charset="0"/>
            </a:endParaRPr>
          </a:p>
          <a:p>
            <a:pPr>
              <a:buNone/>
            </a:pPr>
            <a:endParaRPr lang="en-US" sz="1400" b="1" dirty="0">
              <a:latin typeface="Gill Sans MT" pitchFamily="34" charset="0"/>
            </a:endParaRPr>
          </a:p>
          <a:p>
            <a:pPr>
              <a:buNone/>
            </a:pPr>
            <a:r>
              <a:rPr lang="bs-Latn-BA" sz="1400" b="1" dirty="0">
                <a:latin typeface="Gill Sans MT" pitchFamily="34" charset="0"/>
              </a:rPr>
              <a:t>Disciplinski sud za sudije</a:t>
            </a:r>
          </a:p>
          <a:p>
            <a:r>
              <a:rPr lang="bs-Latn-BA" sz="1400" dirty="0">
                <a:latin typeface="Gill Sans MT" pitchFamily="34" charset="0"/>
              </a:rPr>
              <a:t>Poštujemo i veoma cijenimo pravo svakog građanina Amerike da izrazi svoje stavove. Međutim, kad pojedinac, posebno ako se radi o sudiji, preuzme funkciju vlasti, ta osoba svoje ponašanje mora prilagoditi javnoj dužnosti koju vrši u skladu sa ustaljenim pravnim normama i prihvaćenim etičkim pravilima.  </a:t>
            </a:r>
            <a:r>
              <a:rPr lang="bs-Latn-BA" sz="1400" u="sng" dirty="0">
                <a:latin typeface="Gill Sans MT" pitchFamily="34" charset="0"/>
              </a:rPr>
              <a:t>Predmet protiv sudije Roy S. Moore</a:t>
            </a:r>
            <a:r>
              <a:rPr lang="bs-Latn-BA" sz="1400" dirty="0">
                <a:latin typeface="Gill Sans MT" pitchFamily="34" charset="0"/>
              </a:rPr>
              <a:t>, Pravosnažna presuda u 10.</a:t>
            </a:r>
          </a:p>
          <a:p>
            <a:pPr>
              <a:buNone/>
            </a:pPr>
            <a:endParaRPr lang="en-US" sz="1400" dirty="0">
              <a:latin typeface="Gill Sans MT" pitchFamily="34" charset="0"/>
            </a:endParaRPr>
          </a:p>
          <a:p>
            <a:pPr marL="0" indent="0">
              <a:buNone/>
            </a:pPr>
            <a:r>
              <a:rPr lang="bs-Latn-BA" sz="1400" dirty="0"/>
              <a:t>      </a:t>
            </a:r>
          </a:p>
          <a:p>
            <a:endParaRPr lang="en-US" altLang="sr-Latn-RS" sz="1600" dirty="0"/>
          </a:p>
        </p:txBody>
      </p:sp>
    </p:spTree>
    <p:extLst>
      <p:ext uri="{BB962C8B-B14F-4D97-AF65-F5344CB8AC3E}">
        <p14:creationId xmlns="" xmlns:p14="http://schemas.microsoft.com/office/powerpoint/2010/main" val="155768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altLang="sr-Latn-R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sr-Latn-RS" dirty="0"/>
          </a:p>
          <a:p>
            <a:pPr marL="0" indent="0" algn="ctr">
              <a:buNone/>
            </a:pPr>
            <a:endParaRPr lang="en-US" altLang="sr-Latn-RS" dirty="0"/>
          </a:p>
          <a:p>
            <a:pPr marL="0" indent="0" algn="ctr">
              <a:buNone/>
            </a:pPr>
            <a:r>
              <a:rPr lang="bs-Latn-BA" b="1" dirty="0"/>
              <a:t>1. sesija</a:t>
            </a:r>
          </a:p>
          <a:p>
            <a:pPr marL="0" indent="0" algn="ctr">
              <a:buNone/>
            </a:pPr>
            <a:r>
              <a:rPr lang="bs-Latn-BA" b="1" dirty="0"/>
              <a:t/>
            </a:r>
            <a:br>
              <a:rPr lang="bs-Latn-BA" b="1" dirty="0"/>
            </a:br>
            <a:r>
              <a:rPr lang="bs-Latn-BA" b="1" dirty="0"/>
              <a:t>Priručnik o pravosudnoj etici i</a:t>
            </a:r>
            <a:br>
              <a:rPr lang="bs-Latn-BA" b="1" dirty="0"/>
            </a:br>
            <a:r>
              <a:rPr lang="bs-Latn-BA" b="1" dirty="0"/>
              <a:t>pristup etici i pravosuđu</a:t>
            </a:r>
          </a:p>
        </p:txBody>
      </p:sp>
    </p:spTree>
    <p:extLst>
      <p:ext uri="{BB962C8B-B14F-4D97-AF65-F5344CB8AC3E}">
        <p14:creationId xmlns="" xmlns:p14="http://schemas.microsoft.com/office/powerpoint/2010/main" val="323033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Predmet protiv sudije Roy S. Moore (predsjednik suda u Alabami)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s-Latn-BA" sz="1400" b="1" dirty="0">
                <a:latin typeface="Gill Sans MT" pitchFamily="34" charset="0"/>
              </a:rPr>
              <a:t>Posebno vijeće Vrhovnog suda u Alabami</a:t>
            </a:r>
          </a:p>
          <a:p>
            <a:pPr>
              <a:buNone/>
            </a:pPr>
            <a:endParaRPr lang="en-US" sz="1400" b="1" dirty="0">
              <a:latin typeface="Gill Sans MT" pitchFamily="34" charset="0"/>
            </a:endParaRPr>
          </a:p>
          <a:p>
            <a:r>
              <a:rPr lang="bs-Latn-BA" sz="1400" dirty="0">
                <a:latin typeface="Gill Sans MT" pitchFamily="34" charset="0"/>
              </a:rPr>
              <a:t>Smatramo da su pred Disciplinski sud izneseni jasni i uvjerljivi dokazi da je donesen sudski nalog protiv predsjednika Suda Moorea; da je nalog predstavljao obavezujuću naredbu nadležnog suda; te da se predsjednik Suda Moore svjesno i javno usprotivio izvršenju naloga.  </a:t>
            </a:r>
            <a:r>
              <a:rPr lang="bs-Latn-BA" sz="1400" u="sng" dirty="0">
                <a:latin typeface="Gill Sans MT" pitchFamily="34" charset="0"/>
              </a:rPr>
              <a:t>Roy S. Moore protiv Disciplinske komisije za sudije u Alabami (</a:t>
            </a:r>
            <a:r>
              <a:rPr lang="bs-Latn-BA" sz="1400" dirty="0">
                <a:latin typeface="Gill Sans MT" pitchFamily="34" charset="0"/>
              </a:rPr>
              <a:t>Alab. Vrhovni sud) privremeno mišljenje br. 33, u 21.</a:t>
            </a:r>
          </a:p>
          <a:p>
            <a:endParaRPr lang="bs-Latn-BA" sz="1400" dirty="0">
              <a:latin typeface="Gill Sans MT" pitchFamily="34" charset="0"/>
            </a:endParaRPr>
          </a:p>
          <a:p>
            <a:r>
              <a:rPr lang="bs-Latn-BA" sz="1400" dirty="0">
                <a:latin typeface="Gill Sans MT" pitchFamily="34" charset="0"/>
              </a:rPr>
              <a:t>Dva federalna suda zaključila su kako se u ovom predmetu ne radi o pravu javnog dužnosnika da priznaje i veliča Boga, kao što to Moore tvrdi. U fokusu ovog predmeta je javni dužnosnik koji je položio zakletvu da će podržavati Ustav Sjedinjenih Američkih Država (SAD), a zatim je odbio da posluša naredbu Suda u kojoj se navodi da postavljanje spomenika u zgradi pravosudne institucije predstavlja kršenje osnovne postavke Prvog amandmana Ustava SAD. Roy S. Moore (Ala. S. Ct.) at 25. </a:t>
            </a:r>
          </a:p>
          <a:p>
            <a:pPr marL="0" indent="0">
              <a:buNone/>
            </a:pPr>
            <a:endParaRPr lang="en-US" sz="1400" dirty="0">
              <a:latin typeface="Gill Sans MT" pitchFamily="34" charset="0"/>
            </a:endParaRPr>
          </a:p>
          <a:p>
            <a:pPr marL="0" indent="0">
              <a:buNone/>
            </a:pPr>
            <a:endParaRPr lang="bs-Latn-BA" sz="1400" dirty="0">
              <a:latin typeface="Gill Sans MT" pitchFamily="34" charset="0"/>
            </a:endParaRPr>
          </a:p>
          <a:p>
            <a:endParaRPr lang="en-US" sz="1400" dirty="0">
              <a:latin typeface="Gill Sans MT" pitchFamily="34" charset="0"/>
            </a:endParaRPr>
          </a:p>
          <a:p>
            <a:pPr marL="0" indent="0">
              <a:buNone/>
            </a:pPr>
            <a:r>
              <a:rPr lang="bs-Latn-BA" sz="1400" dirty="0"/>
              <a:t>      </a:t>
            </a:r>
          </a:p>
          <a:p>
            <a:endParaRPr lang="en-US" altLang="sr-Latn-RS" sz="1600" dirty="0"/>
          </a:p>
        </p:txBody>
      </p:sp>
    </p:spTree>
    <p:extLst>
      <p:ext uri="{BB962C8B-B14F-4D97-AF65-F5344CB8AC3E}">
        <p14:creationId xmlns="" xmlns:p14="http://schemas.microsoft.com/office/powerpoint/2010/main" val="223478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EB4866-9BE4-4460-8514-27E85DE7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>
                <a:latin typeface="Gill Sans MT" panose="020B0502020104020203" pitchFamily="34" charset="0"/>
              </a:rPr>
              <a:t>Studija slučaja - povrede dužnosti sudija u Zapadnoj Virdžiniji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073646-C58D-4484-95E2-3F8A7A727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sz="1400" b="1" dirty="0">
                <a:solidFill>
                  <a:srgbClr val="000000"/>
                </a:solidFill>
                <a:latin typeface="Gill Sans MT" panose="020B0502020104020203" pitchFamily="34" charset="0"/>
              </a:rPr>
              <a:t>Kontekst (novembar 2017.)</a:t>
            </a:r>
          </a:p>
          <a:p>
            <a:pPr marL="0" indent="0">
              <a:buNone/>
            </a:pPr>
            <a:endParaRPr lang="en-US" sz="1400" b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bs-Latn-BA" sz="1400" dirty="0">
                <a:solidFill>
                  <a:srgbClr val="000000"/>
                </a:solidFill>
                <a:latin typeface="Gill Sans MT" panose="020B0502020104020203" pitchFamily="34" charset="0"/>
              </a:rPr>
              <a:t>Istraživački izvještaj medija otkrio je da su 5 sudija Vrhovnog žalbenog suda Zapadne Virdžinije potrošili stotine hiljada dolara poreskih obveznika za renoviranje svojih kancelarija. 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bs-Latn-BA" sz="1400" dirty="0">
                <a:solidFill>
                  <a:srgbClr val="000000"/>
                </a:solidFill>
                <a:latin typeface="Gill Sans MT" panose="020B0502020104020203" pitchFamily="34" charset="0"/>
              </a:rPr>
              <a:t>Savezni tužilac SAD-a provodi istragu o mogućoj zloupotrebi državnih sredstava od Vrhovnog suda.</a:t>
            </a:r>
          </a:p>
          <a:p>
            <a:endParaRPr lang="en-US" sz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284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565864-C429-41A1-84AB-F52063020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Studija slučaja - povrede dužnosti sudija u Zapadnoj Virdžiniji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CB49BB-165F-4448-BBD4-61080613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bs-Latn-BA" sz="1400" b="1" dirty="0">
                <a:latin typeface="Gill Sans MT" panose="020B0502020104020203" pitchFamily="34" charset="0"/>
              </a:rPr>
              <a:t>Sažetak: Zloupotreba sredstava poreskih obveznika za lično osmišljeno preuređenje kancelarija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400" u="sng" dirty="0">
                <a:latin typeface="Gill Sans MT" panose="020B0502020104020203" pitchFamily="34" charset="0"/>
              </a:rPr>
              <a:t>Predsjednik suda Allen Loughry</a:t>
            </a:r>
            <a:r>
              <a:rPr lang="bs-Latn-BA" sz="1400" dirty="0">
                <a:latin typeface="Gill Sans MT" panose="020B0502020104020203" pitchFamily="34" charset="0"/>
              </a:rPr>
              <a:t>: 363.000 USD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anose="020B0502020104020203" pitchFamily="34" charset="0"/>
              </a:rPr>
              <a:t>       32.000 USD kauč i 7.500 USD podna intarzija.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400" u="sng" dirty="0">
                <a:latin typeface="Gill Sans MT" panose="020B0502020104020203" pitchFamily="34" charset="0"/>
              </a:rPr>
              <a:t>Sudija Robin Davis</a:t>
            </a:r>
            <a:r>
              <a:rPr lang="bs-Latn-BA" sz="1400" dirty="0">
                <a:latin typeface="Gill Sans MT" panose="020B0502020104020203" pitchFamily="34" charset="0"/>
              </a:rPr>
              <a:t>: 500.000 USD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anose="020B0502020104020203" pitchFamily="34" charset="0"/>
              </a:rPr>
              <a:t>       8.000 USD radna stolica i 28.000 USD dva tepiha.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400" u="sng" dirty="0">
                <a:latin typeface="Gill Sans MT" panose="020B0502020104020203" pitchFamily="34" charset="0"/>
              </a:rPr>
              <a:t>Sudija Menis Ketchum</a:t>
            </a:r>
            <a:r>
              <a:rPr lang="bs-Latn-BA" sz="1400" dirty="0">
                <a:latin typeface="Gill Sans MT" panose="020B0502020104020203" pitchFamily="34" charset="0"/>
              </a:rPr>
              <a:t>: 193.909 USD</a:t>
            </a:r>
          </a:p>
          <a:p>
            <a:pPr>
              <a:spcBef>
                <a:spcPts val="0"/>
              </a:spcBef>
            </a:pPr>
            <a:r>
              <a:rPr lang="bs-Latn-BA" sz="1400" dirty="0">
                <a:latin typeface="Gill Sans MT" panose="020B0502020104020203" pitchFamily="34" charset="0"/>
              </a:rPr>
              <a:t>11.500 USD prostirke, presvlačenje namještaja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anose="020B0502020104020203" pitchFamily="34" charset="0"/>
              </a:rPr>
              <a:t>i uređenje prozora.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400" u="sng" dirty="0">
                <a:latin typeface="Gill Sans MT" panose="020B0502020104020203" pitchFamily="34" charset="0"/>
              </a:rPr>
              <a:t>Sutkinja Elizabeth Walker</a:t>
            </a:r>
            <a:r>
              <a:rPr lang="bs-Latn-BA" sz="1400" dirty="0">
                <a:latin typeface="Gill Sans MT" panose="020B0502020104020203" pitchFamily="34" charset="0"/>
              </a:rPr>
              <a:t>: 130.654 USD od 265.000 USD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anose="020B0502020104020203" pitchFamily="34" charset="0"/>
              </a:rPr>
              <a:t>za renoviranje kancelarije prije 7 godina.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anose="020B0502020104020203" pitchFamily="34" charset="0"/>
              </a:rPr>
              <a:t>       </a:t>
            </a:r>
          </a:p>
          <a:p>
            <a:pPr>
              <a:spcBef>
                <a:spcPts val="0"/>
              </a:spcBef>
            </a:pPr>
            <a:r>
              <a:rPr lang="bs-Latn-BA" sz="1400" u="sng" dirty="0">
                <a:latin typeface="Gill Sans MT" panose="020B0502020104020203" pitchFamily="34" charset="0"/>
              </a:rPr>
              <a:t>Sutkinja Alice Workman</a:t>
            </a:r>
            <a:r>
              <a:rPr lang="bs-Latn-BA" sz="1400" dirty="0">
                <a:latin typeface="Gill Sans MT" panose="020B0502020104020203" pitchFamily="34" charset="0"/>
              </a:rPr>
              <a:t>: 111.035 USD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anose="020B0502020104020203" pitchFamily="34" charset="0"/>
              </a:rPr>
              <a:t>       8.900 USD kauč.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617565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15696F-278C-4C26-991D-3502A9A2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001000" cy="838200"/>
          </a:xfrm>
        </p:spPr>
        <p:txBody>
          <a:bodyPr/>
          <a:lstStyle/>
          <a:p>
            <a:r>
              <a:rPr lang="bs-Latn-BA" dirty="0"/>
              <a:t>Studija slučaja - povrede dužnosti sudija u Zapadnoj Virdžiniji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ED7D9F-2683-45F7-AB05-FA2F0DB8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69" y="2362200"/>
            <a:ext cx="7832531" cy="41148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u="sng" dirty="0">
                <a:latin typeface="Gill Sans MT" panose="020B0502020104020203" pitchFamily="34" charset="0"/>
              </a:rPr>
              <a:t>Krivični predmet (predsjednik Suda Loughry)</a:t>
            </a:r>
          </a:p>
          <a:p>
            <a:pPr mar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anose="020B0502020104020203" pitchFamily="34" charset="0"/>
              </a:rPr>
              <a:t>Juni 2018. - optužen po 22 tačke po saveznom zakonu: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400" dirty="0">
                <a:latin typeface="Gill Sans MT" panose="020B0502020104020203" pitchFamily="34" charset="0"/>
              </a:rPr>
              <a:t>Lažno prikazivanje pređenih kilometara na putovanjima (koristio kreditnu karticu suda za kupovinu goriva) </a:t>
            </a:r>
          </a:p>
          <a:p>
            <a:pPr>
              <a:spcBef>
                <a:spcPts val="0"/>
              </a:spcBef>
            </a:pPr>
            <a:r>
              <a:rPr lang="bs-Latn-BA" sz="1400" dirty="0">
                <a:latin typeface="Gill Sans MT" panose="020B0502020104020203" pitchFamily="34" charset="0"/>
              </a:rPr>
              <a:t>Redovno korištenje službenog vozila u privatne svrhe (koje je prikazivao kao poslovne aktivnosti).</a:t>
            </a:r>
          </a:p>
          <a:p>
            <a:pPr>
              <a:spcBef>
                <a:spcPts val="0"/>
              </a:spcBef>
            </a:pPr>
            <a:r>
              <a:rPr lang="bs-Latn-BA" sz="1400" dirty="0">
                <a:latin typeface="Gill Sans MT" panose="020B0502020104020203" pitchFamily="34" charset="0"/>
              </a:rPr>
              <a:t>Prihvatanje naknade za gorivo od univerziteta za dolazak na predavanja (vansudske aktivnosti)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400" dirty="0">
                <a:latin typeface="Gill Sans MT" panose="020B0502020104020203" pitchFamily="34" charset="0"/>
              </a:rPr>
              <a:t>Za vlastite potrebe u svom domu pribavio historijski stol u vlasništvu Vrhovnog suda.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400" dirty="0">
                <a:latin typeface="Gill Sans MT" panose="020B0502020104020203" pitchFamily="34" charset="0"/>
              </a:rPr>
              <a:t>Pokušaj prikrivanja prevare obmanjivanjem, lažno optužujući druge osobe za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anose="020B0502020104020203" pitchFamily="34" charset="0"/>
              </a:rPr>
              <a:t>malverzacije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anose="020B0502020104020203" pitchFamily="34" charset="0"/>
              </a:rPr>
              <a:t>      - Otpustio direktora Sudske uprave zbog navodne zloupotrebe novčanih sredstava</a:t>
            </a: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49845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377E7-BA14-49EE-917B-78E7F2F7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381000"/>
          </a:xfrm>
        </p:spPr>
        <p:txBody>
          <a:bodyPr/>
          <a:lstStyle/>
          <a:p>
            <a:r>
              <a:rPr lang="bs-Latn-BA" sz="2000" dirty="0"/>
              <a:t>Studija slučaja - povrede dužnosti sudija u Zapadnoj Virdžiniji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98CAB5-C2B6-4EA3-803B-18D77772A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u="sng" dirty="0">
                <a:latin typeface="Gill Sans MT" panose="020B0502020104020203" pitchFamily="34" charset="0"/>
              </a:rPr>
              <a:t>Sažetak navoda iz disciplinske optužbe </a:t>
            </a:r>
          </a:p>
          <a:p>
            <a:pPr marL="0" indent="0">
              <a:buNone/>
            </a:pPr>
            <a:endParaRPr lang="en-US" sz="1600" b="1" u="sng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600" dirty="0">
                <a:latin typeface="Gill Sans MT" panose="020B0502020104020203" pitchFamily="34" charset="0"/>
              </a:rPr>
              <a:t>Dana 5. juna 2018. Disciplinska komisija je podnijela disciplinsku tužbu:</a:t>
            </a:r>
          </a:p>
          <a:p>
            <a:pPr marL="0" indent="0">
              <a:buNone/>
            </a:pPr>
            <a:r>
              <a:rPr lang="bs-Latn-BA" sz="1600" dirty="0">
                <a:latin typeface="Gill Sans MT" panose="020B0502020104020203" pitchFamily="34" charset="0"/>
              </a:rPr>
              <a:t> 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sa navodima o 32 povrede Kodeksa sudijske etike Zapadne Virdžinije  </a:t>
            </a:r>
          </a:p>
          <a:p>
            <a:pPr marL="0" indent="0"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Davanje lažnih izjava sa svjesnom namjerom obmanjivanja, uspostavljanje prakse laganja i korištenja službenog položaja za pribavljanje lične koristi. </a:t>
            </a:r>
          </a:p>
          <a:p>
            <a:pPr marL="0" indent="0"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Od drugih sudija sakrio poziv na sud saveznog tužioca koji je dostavljen Vrhovnom žalbenom sudu Zapadne Virdžinije.</a:t>
            </a:r>
          </a:p>
          <a:p>
            <a:pPr marL="0" indent="0"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Koristio sudske resurse za lične potrebe - namještaj, računar, službeno vozilo. </a:t>
            </a:r>
          </a:p>
        </p:txBody>
      </p:sp>
    </p:spTree>
    <p:extLst>
      <p:ext uri="{BB962C8B-B14F-4D97-AF65-F5344CB8AC3E}">
        <p14:creationId xmlns="" xmlns:p14="http://schemas.microsoft.com/office/powerpoint/2010/main" val="199559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15696F-278C-4C26-991D-3502A9A2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001000" cy="762000"/>
          </a:xfrm>
        </p:spPr>
        <p:txBody>
          <a:bodyPr/>
          <a:lstStyle/>
          <a:p>
            <a:r>
              <a:rPr lang="bs-Latn-BA" dirty="0"/>
              <a:t>Studija slučaja - povrede dužnosti sudija u Zapadnoj Virdžiniji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ED7D9F-2683-45F7-AB05-FA2F0DB8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153400" cy="4267200"/>
          </a:xfrm>
        </p:spPr>
        <p:txBody>
          <a:bodyPr/>
          <a:lstStyle/>
          <a:p>
            <a:pPr marL="0" indent="0">
              <a:buNone/>
            </a:pPr>
            <a:r>
              <a:rPr lang="bs-Latn-BA" sz="1800" b="1" dirty="0">
                <a:latin typeface="Gill Sans MT" panose="020B0502020104020203" pitchFamily="34" charset="0"/>
              </a:rPr>
              <a:t>Posljedice</a:t>
            </a:r>
          </a:p>
          <a:p>
            <a:pPr marL="0" indent="0">
              <a:lnSpc>
                <a:spcPts val="1520"/>
              </a:lnSpc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lnSpc>
                <a:spcPts val="1520"/>
              </a:lnSpc>
              <a:buNone/>
            </a:pPr>
            <a:r>
              <a:rPr lang="bs-Latn-BA" sz="1400" dirty="0">
                <a:latin typeface="Gill Sans MT" panose="020B0502020104020203" pitchFamily="34" charset="0"/>
              </a:rPr>
              <a:t>August 2018.: Zastupnički dom Zapadne Virdžinije pokreće </a:t>
            </a:r>
          </a:p>
          <a:p>
            <a:pPr marL="0" indent="0">
              <a:lnSpc>
                <a:spcPts val="1520"/>
              </a:lnSpc>
              <a:buNone/>
            </a:pPr>
            <a:r>
              <a:rPr lang="bs-Latn-BA" sz="1400" dirty="0">
                <a:latin typeface="Gill Sans MT" panose="020B0502020104020203" pitchFamily="34" charset="0"/>
              </a:rPr>
              <a:t>postupak opoziva protivsudija (11 članova) </a:t>
            </a:r>
          </a:p>
          <a:p>
            <a:pPr marL="0" indent="0">
              <a:lnSpc>
                <a:spcPts val="1520"/>
              </a:lnSpc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lnSpc>
                <a:spcPts val="1520"/>
              </a:lnSpc>
              <a:buNone/>
            </a:pPr>
            <a:r>
              <a:rPr lang="bs-Latn-BA" sz="1400" dirty="0">
                <a:latin typeface="Gill Sans MT" panose="020B0502020104020203" pitchFamily="34" charset="0"/>
              </a:rPr>
              <a:t>Oktobar 2018.: Sudija Loughry optužen po saveznom zakonu</a:t>
            </a:r>
          </a:p>
          <a:p>
            <a:pPr marL="0" indent="0">
              <a:lnSpc>
                <a:spcPts val="1520"/>
              </a:lnSpc>
              <a:buNone/>
            </a:pPr>
            <a:r>
              <a:rPr lang="bs-Latn-BA" sz="1400" dirty="0">
                <a:latin typeface="Gill Sans MT" panose="020B0502020104020203" pitchFamily="34" charset="0"/>
              </a:rPr>
              <a:t>(11 tačaka) </a:t>
            </a:r>
          </a:p>
          <a:p>
            <a:pPr marL="0" indent="0">
              <a:lnSpc>
                <a:spcPts val="1520"/>
              </a:lnSpc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lnSpc>
                <a:spcPts val="1520"/>
              </a:lnSpc>
              <a:buNone/>
            </a:pPr>
            <a:r>
              <a:rPr lang="bs-Latn-BA" sz="1400" dirty="0">
                <a:latin typeface="Gill Sans MT" panose="020B0502020104020203" pitchFamily="34" charset="0"/>
              </a:rPr>
              <a:t>Novembar 2018.: Sudija Loughry odstupa sa funkcije sudije.</a:t>
            </a:r>
          </a:p>
          <a:p>
            <a:pPr marL="0" indent="0">
              <a:lnSpc>
                <a:spcPts val="1520"/>
              </a:lnSpc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lnSpc>
                <a:spcPts val="1520"/>
              </a:lnSpc>
              <a:buNone/>
            </a:pPr>
            <a:r>
              <a:rPr lang="bs-Latn-BA" sz="1400" dirty="0">
                <a:latin typeface="Gill Sans MT" panose="020B0502020104020203" pitchFamily="34" charset="0"/>
              </a:rPr>
              <a:t>Februar 2019.: Osuđen na dvije godine zatvora, i kaznu od 10.000 USD,</a:t>
            </a:r>
          </a:p>
          <a:p>
            <a:pPr marL="0" indent="0">
              <a:lnSpc>
                <a:spcPts val="1520"/>
              </a:lnSpc>
              <a:buNone/>
            </a:pPr>
            <a:r>
              <a:rPr lang="bs-Latn-BA" sz="1400" dirty="0">
                <a:latin typeface="Gill Sans MT" panose="020B0502020104020203" pitchFamily="34" charset="0"/>
              </a:rPr>
              <a:t> i 2.200 USD na ime naknade štete.</a:t>
            </a:r>
          </a:p>
          <a:p>
            <a:pPr marL="0" indent="0">
              <a:lnSpc>
                <a:spcPts val="1520"/>
              </a:lnSpc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>
              <a:lnSpc>
                <a:spcPts val="1520"/>
              </a:lnSpc>
            </a:pPr>
            <a:r>
              <a:rPr lang="bs-Latn-BA" sz="1400" dirty="0">
                <a:latin typeface="Gill Sans MT" panose="020B0502020104020203" pitchFamily="34" charset="0"/>
              </a:rPr>
              <a:t>Postupak pred Disciplinskim sudom još uvijek je u toku. </a:t>
            </a:r>
          </a:p>
          <a:p>
            <a:pPr marL="0" indent="0">
              <a:buNone/>
            </a:pPr>
            <a:endParaRPr lang="en-U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336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3C1636-28AA-42F9-B9E9-630F8620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001000" cy="685800"/>
          </a:xfrm>
        </p:spPr>
        <p:txBody>
          <a:bodyPr/>
          <a:lstStyle/>
          <a:p>
            <a:r>
              <a:rPr lang="bs-Latn-BA" dirty="0"/>
              <a:t>Studija slučaja - povrede dužnosti sudija u Zapadnoj Virdžiniji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C9B4E0-90AD-415D-B249-ACB65947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Posljedice za druge sudije Vrhovnog suda 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b="1" i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sudija Menis Ketchum</a:t>
            </a:r>
            <a:r>
              <a:rPr lang="bs-Latn-BA" sz="1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s-Latn-BA" sz="1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julu 2018., sudija Ketchum je odstupio sa funkcije, a u augustu se izjasnio krivim po jednoj tački optužnice za prevaru (višestruko korištenje službenog vozila/kreditne kartice za gorivo za privatne potrebe). 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b="1" i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sudija Robin Davis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s-Latn-BA" sz="1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Disciplinska komisija nije podnijela disciplinsku tužbu. Nakon pokretanja postupka opoziva ZD SAD-a, sudija Davis je odstupio sa funkcije. 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D9A6C0-8F23-44B1-B7A7-571BABC18D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581400"/>
            <a:ext cx="2743200" cy="17292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38962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3C1636-28AA-42F9-B9E9-630F8620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838200"/>
          </a:xfrm>
        </p:spPr>
        <p:txBody>
          <a:bodyPr/>
          <a:lstStyle/>
          <a:p>
            <a:r>
              <a:rPr lang="bs-Latn-BA" dirty="0"/>
              <a:t>Studija slučaja - povrede dužnosti sudija u Zapadnoj Virdžiniji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C9B4E0-90AD-415D-B249-ACB65947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59" y="2362200"/>
            <a:ext cx="7772400" cy="39624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Posljedice za druge sudije Vrhovnog suda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b="1" i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sutkinja Elizabeth Walker</a:t>
            </a:r>
            <a:r>
              <a:rPr lang="bs-Latn-BA" sz="14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s-Latn-BA" sz="14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oslobođena u postupku opoziva, ostala na Sudu. (trenutno predsjednica Suda).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b="1" i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sutkinja Margaret Workman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s-Latn-BA" sz="14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Osporila je optužbe iz postupka opoziva, navodeći povredu načela razdvajanja vlasti. Sud je odlučio u korist sutkinje Workman i obustavio postupak koji je pokrenuo Senat. Trenutno se vodi postupak po žalbi Vrhovnom sudu SAD-a.</a:t>
            </a:r>
          </a:p>
          <a:p>
            <a:pPr marL="0" indent="0">
              <a:buNone/>
            </a:pPr>
            <a:endParaRPr lang="en-US" sz="1600" b="1" u="sng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653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BE0126-32E7-4E29-B61A-993BEABF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Studija slučaja - povrede dužnosti sudija u Zapadnoj Virdžiniji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2D154D-63C9-48E4-8116-7E30268D0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Uticaj na integritet pravosuđa Zapadne Virdžinije</a:t>
            </a:r>
          </a:p>
          <a:p>
            <a:pPr marL="0" indent="0">
              <a:buNone/>
            </a:pPr>
            <a:endParaRPr lang="en-US" sz="1600" b="1" dirty="0">
              <a:latin typeface="Gill Sans MT" panose="020B0502020104020203" pitchFamily="34" charset="0"/>
            </a:endParaRPr>
          </a:p>
          <a:p>
            <a:r>
              <a:rPr lang="bs-Latn-BA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Novembar 2018. zakonodavno tijelo ZV donijelo je ustavni </a:t>
            </a:r>
          </a:p>
          <a:p>
            <a:pPr marL="0" indent="0">
              <a:buNone/>
            </a:pPr>
            <a:r>
              <a:rPr lang="bs-Latn-BA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amandman - nadzor sredstava pravosuđa od zakonodavne vlasti. </a:t>
            </a:r>
          </a:p>
          <a:p>
            <a:pPr marL="0" indent="0">
              <a:buNone/>
            </a:pPr>
            <a:r>
              <a:rPr lang="bs-Latn-BA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     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b="1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Zastupnica Carol Miller iz Doma Zapadne Virdžinije  “[potreba] za vraćanjem potpunog povjerenja naših građana u Vrhovni sud.”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600" dirty="0">
                <a:latin typeface="Gill Sans MT" panose="020B0502020104020203" pitchFamily="34" charset="0"/>
              </a:rPr>
              <a:t>     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Pravobranilac SAD-a Mike Stuart naglasio je da korupcija 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600" dirty="0">
                <a:latin typeface="Gill Sans MT" panose="020B0502020104020203" pitchFamily="34" charset="0"/>
              </a:rPr>
              <a:t>državnim organima „narušava povjerenje javnosti i ugrožava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600" dirty="0">
                <a:latin typeface="Gill Sans MT" panose="020B0502020104020203" pitchFamily="34" charset="0"/>
              </a:rPr>
              <a:t>vladavinu prava."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600" dirty="0">
                <a:latin typeface="Gill Sans MT" panose="020B0502020104020203" pitchFamily="34" charset="0"/>
              </a:rPr>
              <a:t>      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133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6E06B5-35F3-4E69-8F6D-49747EC7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Etika - mrtvi ugao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074B40-0438-4F9D-A5F6-4F62F0242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bs-Latn-BA" dirty="0"/>
              <a:t>Mrtvi ugao gledanja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bs-Latn-BA" sz="900" dirty="0"/>
              <a:t>Prekrijte lijevo oko, pogled desnog oka usmjerite na znak plus (ne gledajte u krug), polako se približite slici, u jednom trenutku će žuti krug nestati (slijepi ugao) iz perifernog vidnog polja.  Mozak koristi informacije iz okruženja (crvene tačke) kojima zamjenjuje informacije koje nedostaju (žuta tačka) na slici.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5F38D7-EBBF-412C-A50A-F71090385806}"/>
              </a:ext>
            </a:extLst>
          </p:cNvPr>
          <p:cNvPicPr/>
          <p:nvPr/>
        </p:nvPicPr>
        <p:blipFill rotWithShape="1">
          <a:blip r:embed="rId2" cstate="print"/>
          <a:srcRect l="31196" t="58777" r="39530" b="28797"/>
          <a:stretch/>
        </p:blipFill>
        <p:spPr bwMode="auto">
          <a:xfrm>
            <a:off x="1371600" y="3200400"/>
            <a:ext cx="6172200" cy="1447800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00664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Etika i odgovornost – tradicije građanskog i običajnog prava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838200" y="2209800"/>
            <a:ext cx="7620000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bs-Latn-BA" sz="1800" b="1" dirty="0">
                <a:latin typeface="Gill Sans MT" panose="020B0502020104020203" pitchFamily="34" charset="0"/>
              </a:rPr>
              <a:t>Opća zapažanja/karakteristike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600" b="1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600" u="sng" dirty="0">
                <a:latin typeface="Gill Sans MT" panose="020B0502020104020203" pitchFamily="34" charset="0"/>
              </a:rPr>
              <a:t>Tradicija građanskog prava</a:t>
            </a: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Odgovornost nosioca pravosudne funkcije je propisana zakonom.</a:t>
            </a: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Etički kodeks je obično dokument savjetodavne prirode (i nije uvijek obavezujući)</a:t>
            </a: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Etički kodeks sadrži načela koja odražavaju najviše standarde usvojenih pravila ponašanja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600" u="sng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600" u="sng" dirty="0">
                <a:latin typeface="Gill Sans MT" panose="020B0502020104020203" pitchFamily="34" charset="0"/>
              </a:rPr>
              <a:t>Tradicija običajnog prava</a:t>
            </a: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Kodeks sudijske etike sadrži imperativne odredbe i obavezujući je  </a:t>
            </a: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SAD: Kodeks sudijske etike usvajaju najviši državni sudovi </a:t>
            </a: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SAD: Tijela za rješavanje pritužbi protiv sudija provode istrage o navodnim povredama dužnosti, mogu podnositi formalne tužbe sudovima, koji mogu pribavljati dokaze/odlučivati (prema zakonu) </a:t>
            </a: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SAD: Disciplinske mjere su predmet razmatranja najvišeg državnog suda (tijelo uspostavljeno zakonom)</a:t>
            </a:r>
          </a:p>
          <a:p>
            <a:pPr>
              <a:spcBef>
                <a:spcPts val="0"/>
              </a:spcBef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sr-Latn-R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918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3494DB-5C60-461A-BB96-98BF96C9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Ograničena etičnost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F46F98-5A8E-448C-838E-CCFB15EA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Mrtvi uglovi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Etički mrtvi uglovi otežavaju donošenje etičkih odluka</a:t>
            </a:r>
          </a:p>
          <a:p>
            <a:pPr>
              <a:buNone/>
            </a:pPr>
            <a:endParaRPr lang="en-US" sz="1600" b="1" dirty="0">
              <a:latin typeface="Gill Sans MT" panose="020B0502020104020203" pitchFamily="34" charset="0"/>
            </a:endParaRPr>
          </a:p>
          <a:p>
            <a:pPr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Slabljenje etičnosti 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Proces u kojem osoba fleksibilno primjenjuje standarde kako bi opravdala željeni ishod</a:t>
            </a:r>
          </a:p>
          <a:p>
            <a:pPr>
              <a:buNone/>
            </a:pPr>
            <a:endParaRPr lang="en-US" sz="1600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8744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336A83-04DD-4431-B805-9B7EAE95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>
                <a:latin typeface="Gill Sans MT" panose="020B0502020104020203" pitchFamily="34" charset="0"/>
              </a:rPr>
              <a:t>Slabljenje etičnosti u odnosu na racionalno odlučivanje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6B2E65-B1B2-48DC-A72E-B989EAD04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None/>
            </a:pPr>
            <a:r>
              <a:rPr lang="bs-Latn-BA" sz="1600" b="1" dirty="0">
                <a:solidFill>
                  <a:prstClr val="black"/>
                </a:solidFill>
                <a:latin typeface="Gill Sans MT" panose="020B0502020104020203" pitchFamily="34" charset="0"/>
              </a:rPr>
              <a:t>Slabljenje etičnosti/sljepilo - Nemogućnost sagledavanja etičkih dimenzija odluke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600" dirty="0">
                <a:solidFill>
                  <a:prstClr val="black"/>
                </a:solidFill>
                <a:latin typeface="Gill Sans MT" panose="020B0502020104020203" pitchFamily="34" charset="0"/>
              </a:rPr>
              <a:t>Slabljenje - vezano za kontekst/privremeno stanje (kad se situacija promijeni osoba se vraća prvobitnim vrijednostima i načelima)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600" dirty="0">
                <a:solidFill>
                  <a:prstClr val="black"/>
                </a:solidFill>
                <a:latin typeface="Gill Sans MT" panose="020B0502020104020203" pitchFamily="34" charset="0"/>
              </a:rPr>
              <a:t>Sljepilo - može biti nesvjesno (pojedinac nije svjestan činjenice da odstupa od vrijednosti, odnosno nema pristup vrijednostima prilikom odlučivanja)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600" dirty="0">
                <a:solidFill>
                  <a:prstClr val="black"/>
                </a:solidFill>
                <a:latin typeface="Gill Sans MT" panose="020B0502020104020203" pitchFamily="34" charset="0"/>
              </a:rPr>
              <a:t>Rezultat:  Samoobmana - osoba odstupa od vlastitih vrijednosti  i načela 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endParaRPr lang="en-US" sz="16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fontAlgn="auto">
              <a:spcAft>
                <a:spcPts val="0"/>
              </a:spcAft>
              <a:buNone/>
            </a:pPr>
            <a:r>
              <a:rPr lang="bs-Latn-BA" sz="1600" b="1" dirty="0">
                <a:solidFill>
                  <a:prstClr val="black"/>
                </a:solidFill>
                <a:latin typeface="Gill Sans MT" panose="020B0502020104020203" pitchFamily="34" charset="0"/>
              </a:rPr>
              <a:t>Oprečnost sa pogledom objektivnog posmatrača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600" dirty="0">
                <a:solidFill>
                  <a:prstClr val="black"/>
                </a:solidFill>
                <a:latin typeface="Gill Sans MT" panose="020B0502020104020203" pitchFamily="34" charset="0"/>
              </a:rPr>
              <a:t>Etičko odlučivanje je svjestan i racionalan proces u okviru kojeg se ocjenjuju alternativne mogućnosti u odnosu na vlastite vrijednosti/načela, etičke standarde i opće posljedice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endParaRPr lang="en-US" sz="16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bs-Latn-BA" sz="1000" dirty="0">
                <a:solidFill>
                  <a:prstClr val="black"/>
                </a:solidFill>
                <a:latin typeface="Gill Sans MT" panose="020B0502020104020203" pitchFamily="34" charset="0"/>
              </a:rPr>
              <a:t>Izvor:  Etičko sljepilo, Guido Palazzo, Franciska Krings i Ulrich Hoffrage, Žurnal poslovne etike 109(3), februar 2013.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6157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F1E05E-5A40-407F-A54A-5D54A797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Etičko sljepilo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AC5787-A948-4EA2-A42E-9341DC24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600" b="1" dirty="0">
                <a:solidFill>
                  <a:prstClr val="black"/>
                </a:solidFill>
                <a:latin typeface="Gill Sans MT" panose="020B0502020104020203" pitchFamily="34" charset="0"/>
              </a:rPr>
              <a:t>Ekstreman primjer (etičkog sljepila) - genocid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600" dirty="0">
                <a:solidFill>
                  <a:prstClr val="black"/>
                </a:solidFill>
                <a:latin typeface="Gill Sans MT" panose="020B0502020104020203" pitchFamily="34" charset="0"/>
              </a:rPr>
              <a:t>Njemački policajac koji je tokom II Svjetskog rata učestvovao u genocidu u Poljskoj i Rusiji se prisjeća: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600" b="1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600" dirty="0">
                <a:solidFill>
                  <a:prstClr val="black"/>
                </a:solidFill>
                <a:latin typeface="Gill Sans MT" panose="020B0502020104020203" pitchFamily="34" charset="0"/>
              </a:rPr>
              <a:t>	"Iskreno, moram reći da u to vrijeme uopće nismo razmišljali o tome.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600" dirty="0">
                <a:solidFill>
                  <a:prstClr val="black"/>
                </a:solidFill>
                <a:latin typeface="Gill Sans MT" panose="020B0502020104020203" pitchFamily="34" charset="0"/>
              </a:rPr>
              <a:t>	Tek godinama kasnije su neki od nas postali zaista svjesni šta se u to vrijeme     	dogodilo.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600" dirty="0">
                <a:solidFill>
                  <a:prstClr val="black"/>
                </a:solidFill>
                <a:latin typeface="Gill Sans MT" panose="020B0502020104020203" pitchFamily="34" charset="0"/>
              </a:rPr>
              <a:t>	Tek kasnije sam pomislio da [to] nije bilo ispravno."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  <a:latin typeface="Gill Sans MT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  <a:latin typeface="Gill Sans MT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  <a:latin typeface="Gill Sans MT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000" dirty="0">
                <a:solidFill>
                  <a:prstClr val="black"/>
                </a:solidFill>
                <a:latin typeface="Gill Sans MT" pitchFamily="34" charset="0"/>
              </a:rPr>
              <a:t>Izvor:  </a:t>
            </a:r>
            <a:r>
              <a:rPr lang="bs-Latn-BA" sz="1000" dirty="0">
                <a:solidFill>
                  <a:prstClr val="black"/>
                </a:solidFill>
              </a:rPr>
              <a:t>Etičko sljepilo, Guido Palazzo, Franciska Krings i Ulrich Hoffrage, Žurnal poslovne etike 109(3), februar 2013.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5386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F1E05E-5A40-407F-A54A-5D54A797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Slabljenje etičnosti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AC5787-A948-4EA2-A42E-9341DC24D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905000"/>
            <a:ext cx="8305799" cy="4428000"/>
          </a:xfrm>
        </p:spPr>
        <p:txBody>
          <a:bodyPr/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endParaRPr lang="en-US" sz="1200" b="1" i="1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psihološki proces (samoobmana) - podsvjesni porivi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Kao i kod </a:t>
            </a:r>
            <a:r>
              <a:rPr lang="bs-Latn-BA" sz="1400" b="1" i="1" dirty="0">
                <a:solidFill>
                  <a:prstClr val="black"/>
                </a:solidFill>
                <a:latin typeface="Gill Sans MT" panose="020B0502020104020203" pitchFamily="34" charset="0"/>
              </a:rPr>
              <a:t>bolesti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, teško je otkriti znakove upozorenja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Pojedinci nastoje ostvariti </a:t>
            </a:r>
            <a:r>
              <a:rPr lang="bs-Latn-BA" sz="1400" b="1" i="1" dirty="0">
                <a:solidFill>
                  <a:prstClr val="black"/>
                </a:solidFill>
                <a:latin typeface="Gill Sans MT" panose="020B0502020104020203" pitchFamily="34" charset="0"/>
              </a:rPr>
              <a:t>vlastite interese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 pogrešno vjerujući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        da su još uvijek u granicama etičkog ponašanja (pridržavaju se svojih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moralnih načela)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Obmanjujući jezik - </a:t>
            </a:r>
            <a:r>
              <a:rPr lang="bs-Latn-BA" sz="1400" b="1" i="1" dirty="0">
                <a:solidFill>
                  <a:prstClr val="black"/>
                </a:solidFill>
                <a:latin typeface="Gill Sans MT" panose="020B0502020104020203" pitchFamily="34" charset="0"/>
              </a:rPr>
              <a:t>eufemizmi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 stilske figure kojima se ublažava neki 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izraz (aktivnosti se nazivaju drugim imenom, odlukama se daje drugo 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značenje)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        </a:t>
            </a:r>
            <a:endParaRPr lang="en-US" sz="14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s-Latn-BA" sz="1400" b="1" i="1" dirty="0">
                <a:solidFill>
                  <a:prstClr val="black"/>
                </a:solidFill>
                <a:latin typeface="Gill Sans MT" panose="020B0502020104020203" pitchFamily="34" charset="0"/>
              </a:rPr>
              <a:t>Efekat grudve snijega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 -  određeni beznačajni prestup prate sve veći 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prestupi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s-Latn-BA" sz="1400" b="1" i="1" dirty="0">
                <a:solidFill>
                  <a:prstClr val="black"/>
                </a:solidFill>
                <a:latin typeface="Gill Sans MT" panose="020B0502020104020203" pitchFamily="34" charset="0"/>
              </a:rPr>
              <a:t>U iskušenju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 pribavljanja koristi za sebe (ili druge) osoba se zanemaruje neke činjenice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s-Latn-BA" sz="1400" b="1" i="1" dirty="0">
                <a:solidFill>
                  <a:prstClr val="black"/>
                </a:solidFill>
                <a:latin typeface="Gill Sans MT" panose="020B0502020104020203" pitchFamily="34" charset="0"/>
              </a:rPr>
              <a:t>Uticaj okruženja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: društvo, posao, porodica, društveni milje 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200" dirty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000" dirty="0">
                <a:solidFill>
                  <a:prstClr val="black"/>
                </a:solidFill>
                <a:latin typeface="Gill Sans MT" panose="020B0502020104020203" pitchFamily="34" charset="0"/>
              </a:rPr>
              <a:t>Izvor:  Članak, Slabljenje etičnosti, autor Andrew Leight, 22. mart 2016.g. internet stranica Etičko vođstvo:  </a:t>
            </a:r>
            <a:r>
              <a:rPr lang="bs-Latn-BA" sz="1000" dirty="0">
                <a:solidFill>
                  <a:prstClr val="black"/>
                </a:solidFill>
                <a:latin typeface="Gill Sans MT" panose="020B0502020104020203" pitchFamily="34" charset="0"/>
                <a:hlinkClick r:id="rId2"/>
              </a:rPr>
              <a:t>http://www.ethical-leadership.co.uk/ethical-fading/</a:t>
            </a:r>
          </a:p>
          <a:p>
            <a:pPr marL="0" lvl="0" indent="0" fontAlgn="auto"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3465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7F07D9-6316-4B9E-82E8-95E041D6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/>
              <a:t>Percepcije o neetičnom ponašanju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A12CB6-C687-41C3-8236-D4197A86B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lvl="0" algn="ctr" fontAlgn="auto">
              <a:spcAft>
                <a:spcPts val="0"/>
              </a:spcAft>
              <a:buNone/>
            </a:pPr>
            <a:r>
              <a:rPr lang="bs-Latn-BA" sz="1600" b="1" dirty="0">
                <a:solidFill>
                  <a:prstClr val="black"/>
                </a:solidFill>
              </a:rPr>
              <a:t>Uzroci povreda dužnosti - anketiranja zaposlenih (stavovi)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bs-Latn-BA" sz="1000" dirty="0">
                <a:latin typeface="Gill Sans MT" panose="020B0502020104020203" pitchFamily="34" charset="0"/>
              </a:rPr>
              <a:t>Izvor grafikona:  Poslovna etika, Etičko odlučivanje i slučajevi, 8. poglavlje, Ferrell-Fraedrich-Ferrel (pristupljeno 9. oktobra 2012. pretraživanjem interneta).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232BCA-0DA8-413E-9348-3B35F5C3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016" r="8313" b="7263"/>
          <a:stretch>
            <a:fillRect/>
          </a:stretch>
        </p:blipFill>
        <p:spPr bwMode="auto">
          <a:xfrm>
            <a:off x="1371600" y="2514600"/>
            <a:ext cx="61722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3300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7865DD-0EC7-4960-B5D3-8390DD0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Svijest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1010A6-D3C8-4154-A624-535808492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400" b="1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b="1" dirty="0">
                <a:solidFill>
                  <a:prstClr val="black"/>
                </a:solidFill>
                <a:latin typeface="Gill Sans MT" panose="020B0502020104020203" pitchFamily="34" charset="0"/>
              </a:rPr>
              <a:t>Razumijevanje neetičnog ponašanja i slabljenja etičnosti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400" u="sng" dirty="0">
                <a:solidFill>
                  <a:prstClr val="black"/>
                </a:solidFill>
                <a:latin typeface="Gill Sans MT" panose="020B0502020104020203" pitchFamily="34" charset="0"/>
              </a:rPr>
              <a:t>ZAŠTO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 dolazi do povreda dužnosti i ko je podložan?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1400" b="1" dirty="0">
                <a:solidFill>
                  <a:prstClr val="black"/>
                </a:solidFill>
                <a:latin typeface="Gill Sans MT" panose="020B0502020104020203" pitchFamily="34" charset="0"/>
              </a:rPr>
              <a:t>Zapamtite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Etičko ponašanje nije urođeno ili samo pitanje razlikovanja između dobra i zla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Pojedinac ne zna u svakom trenutku (ili nema vremena da sazna) koji etički zakoni ili pravila su važeći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400" b="1" dirty="0">
                <a:solidFill>
                  <a:prstClr val="black"/>
                </a:solidFill>
                <a:latin typeface="Gill Sans MT" panose="020B0502020104020203" pitchFamily="34" charset="0"/>
              </a:rPr>
              <a:t>Spoznaja situacije</a:t>
            </a: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 je važna (okolnosti su važne) i pojedinac mora biti oprezan</a:t>
            </a:r>
          </a:p>
          <a:p>
            <a:pPr lvl="0" fontAlgn="auto">
              <a:spcAft>
                <a:spcPts val="0"/>
              </a:spcAft>
              <a:buNone/>
            </a:pPr>
            <a:endParaRPr lang="en-US" sz="1400" kern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 fontAlgn="auto">
              <a:spcAft>
                <a:spcPts val="0"/>
              </a:spcAft>
              <a:buNone/>
            </a:pPr>
            <a:r>
              <a:rPr lang="bs-Latn-BA" sz="1400" b="1" dirty="0">
                <a:solidFill>
                  <a:prstClr val="black"/>
                </a:solidFill>
                <a:latin typeface="Gill Sans MT" panose="020B0502020104020203" pitchFamily="34" charset="0"/>
              </a:rPr>
              <a:t>Proaktivno djelovanje jača dobre navike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</a:rPr>
              <a:t>Da bismo izbjegli neetično ponašanje, moramo biti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  <a:cs typeface="+mn-cs"/>
              </a:rPr>
              <a:t>oprezni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  <a:cs typeface="+mn-cs"/>
              </a:rPr>
              <a:t>postavljati pitanja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bs-Latn-BA" sz="140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  <a:cs typeface="+mn-cs"/>
              </a:rPr>
              <a:t>tražiti savjete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7233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7772400" cy="3500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268" y="4495800"/>
            <a:ext cx="6913463" cy="15850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Etika i odgovornost – tradicije građanskog i običajnog prava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sz="1600" b="1" dirty="0"/>
              <a:t>Evropska povelja o zakonu za sudije (1998.) - tradicija građanskog prava</a:t>
            </a:r>
          </a:p>
          <a:p>
            <a:pPr marL="0" indent="0">
              <a:buNone/>
            </a:pPr>
            <a:endParaRPr lang="en-US" altLang="sr-Latn-RS" sz="1600" b="1" dirty="0"/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Povelja predstavlja sistem načela kojima se rukovode zakoni za sudije u različitim evropskim državama s ciljem osiguranja stručnosti, nezavisnosti i nepristrasnosti sudija (Preambula Povelje).</a:t>
            </a:r>
          </a:p>
          <a:p>
            <a:pPr>
              <a:spcBef>
                <a:spcPts val="0"/>
              </a:spcBef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Član 5. - Odgovornost</a:t>
            </a:r>
          </a:p>
          <a:p>
            <a:pPr>
              <a:spcBef>
                <a:spcPts val="0"/>
              </a:spcBef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5.1: Zanemarivanje sudijske dužnosti </a:t>
            </a:r>
            <a:r>
              <a:rPr lang="bs-Latn-BA" sz="1600" u="sng" dirty="0">
                <a:latin typeface="Gill Sans MT" panose="020B0502020104020203" pitchFamily="34" charset="0"/>
              </a:rPr>
              <a:t>izričito propisano zakonom</a:t>
            </a:r>
            <a:r>
              <a:rPr lang="bs-Latn-BA" sz="1600" dirty="0">
                <a:latin typeface="Gill Sans MT" panose="020B0502020104020203" pitchFamily="34" charset="0"/>
              </a:rPr>
              <a:t> može dovesti do izricanja sankcije samo po odluci suda. </a:t>
            </a:r>
          </a:p>
          <a:p>
            <a:pPr lvl="1">
              <a:spcBef>
                <a:spcPts val="0"/>
              </a:spcBef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5.1: Opseg sankcija mora biti </a:t>
            </a:r>
            <a:r>
              <a:rPr lang="bs-Latn-BA" sz="1600" u="sng" dirty="0">
                <a:latin typeface="Gill Sans MT" panose="020B0502020104020203" pitchFamily="34" charset="0"/>
              </a:rPr>
              <a:t>propisan zakonom,</a:t>
            </a:r>
            <a:r>
              <a:rPr lang="bs-Latn-BA" sz="1600" dirty="0">
                <a:latin typeface="Gill Sans MT" panose="020B0502020104020203" pitchFamily="34" charset="0"/>
              </a:rPr>
              <a:t> a mjere se izriču u skladu sa načelom proporcionalnosti, a na izrečenu mjeru je dozvoljena </a:t>
            </a:r>
            <a:r>
              <a:rPr lang="bs-Latn-BA" sz="1600" u="sng" dirty="0">
                <a:latin typeface="Gill Sans MT" panose="020B0502020104020203" pitchFamily="34" charset="0"/>
              </a:rPr>
              <a:t>žalba</a:t>
            </a:r>
            <a:r>
              <a:rPr lang="bs-Latn-BA" sz="1600" dirty="0">
                <a:latin typeface="Gill Sans MT" panose="020B0502020104020203" pitchFamily="34" charset="0"/>
              </a:rPr>
              <a:t> u sudskom postupku.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sr-Latn-R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35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Etika i odgovornost – tradicije građanskog i običajnog prava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sz="1600" b="1" dirty="0"/>
              <a:t>Evropska povelja o zakonu za sudije (1998.) - tradicija građanskog prava</a:t>
            </a:r>
          </a:p>
          <a:p>
            <a:pPr>
              <a:spcBef>
                <a:spcPts val="0"/>
              </a:spcBef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Član 5. - Odgovornost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5.2: </a:t>
            </a:r>
            <a:r>
              <a:rPr lang="bs-Latn-BA" sz="1600" u="sng" dirty="0">
                <a:latin typeface="Gill Sans MT" panose="020B0502020104020203" pitchFamily="34" charset="0"/>
              </a:rPr>
              <a:t>Naknadu za  štetu neopravdano nanesenu</a:t>
            </a:r>
            <a:r>
              <a:rPr lang="bs-Latn-BA" sz="1600" dirty="0">
                <a:latin typeface="Gill Sans MT" panose="020B0502020104020203" pitchFamily="34" charset="0"/>
              </a:rPr>
              <a:t> odlukom ili ponašanjem sudije u vršenju svojih dužnosti: </a:t>
            </a:r>
          </a:p>
          <a:p>
            <a:pPr lvl="2"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Garantuje država</a:t>
            </a:r>
          </a:p>
          <a:p>
            <a:pPr lvl="2"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Država ima mogućnost da </a:t>
            </a:r>
            <a:r>
              <a:rPr lang="bs-Latn-BA" sz="1600" u="sng" dirty="0">
                <a:latin typeface="Gill Sans MT" panose="020B0502020104020203" pitchFamily="34" charset="0"/>
              </a:rPr>
              <a:t>naplati iznos</a:t>
            </a:r>
            <a:r>
              <a:rPr lang="bs-Latn-BA" sz="1600" dirty="0">
                <a:latin typeface="Gill Sans MT" panose="020B0502020104020203" pitchFamily="34" charset="0"/>
              </a:rPr>
              <a:t> isplaćen na ime štete u slučaju </a:t>
            </a:r>
            <a:r>
              <a:rPr lang="bs-Latn-BA" sz="1600" u="sng" dirty="0">
                <a:latin typeface="Gill Sans MT" panose="020B0502020104020203" pitchFamily="34" charset="0"/>
              </a:rPr>
              <a:t>teške ili neopravdane povrede pravila</a:t>
            </a:r>
            <a:r>
              <a:rPr lang="bs-Latn-BA" sz="1600" dirty="0">
                <a:latin typeface="Gill Sans MT" panose="020B0502020104020203" pitchFamily="34" charset="0"/>
              </a:rPr>
              <a:t> kojima je uređeno obavljanje pravosudne funkcije.</a:t>
            </a:r>
          </a:p>
          <a:p>
            <a:pPr lvl="1">
              <a:spcBef>
                <a:spcPts val="0"/>
              </a:spcBef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5.3. </a:t>
            </a:r>
            <a:r>
              <a:rPr lang="bs-Latn-BA" sz="1600" u="sng" dirty="0">
                <a:latin typeface="Gill Sans MT" panose="020B0502020104020203" pitchFamily="34" charset="0"/>
              </a:rPr>
              <a:t>Svaki pojedinac</a:t>
            </a:r>
            <a:r>
              <a:rPr lang="bs-Latn-BA" sz="1600" dirty="0">
                <a:latin typeface="Gill Sans MT" panose="020B0502020104020203" pitchFamily="34" charset="0"/>
              </a:rPr>
              <a:t> mora imati mogućnost </a:t>
            </a:r>
            <a:r>
              <a:rPr lang="bs-Latn-BA" sz="1600" u="sng" dirty="0">
                <a:latin typeface="Gill Sans MT" panose="020B0502020104020203" pitchFamily="34" charset="0"/>
              </a:rPr>
              <a:t>podnošenja pritužbe</a:t>
            </a:r>
          </a:p>
          <a:p>
            <a:pPr lvl="2"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u vezi sa neprovođenjem pravde nezavisnom tijelu</a:t>
            </a:r>
          </a:p>
          <a:p>
            <a:pPr lvl="2"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ovlast upućivanja disciplinskom organu</a:t>
            </a:r>
            <a:r>
              <a:rPr lang="bs-Latn-BA" dirty="0">
                <a:latin typeface="Gill Sans MT" panose="020B0502020104020203" pitchFamily="34" charset="0"/>
              </a:rPr>
              <a:t>.</a:t>
            </a:r>
            <a:r>
              <a:rPr lang="bs-Latn-BA" sz="2000" dirty="0">
                <a:latin typeface="Gill Sans MT" panose="020B0502020104020203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Etika i odgovornost – tradicije građanskog i običajnog prava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/>
              <a:t>Disciplinski sistem za sudije - model iz SAD-a (Alabama)</a:t>
            </a:r>
          </a:p>
          <a:p>
            <a:pPr>
              <a:spcBef>
                <a:spcPts val="0"/>
              </a:spcBef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600" u="sng" dirty="0">
                <a:latin typeface="Gill Sans MT" panose="020B0502020104020203" pitchFamily="34" charset="0"/>
              </a:rPr>
              <a:t>Ustav države Alabama (1901.)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600" u="sng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Ustavom je propisan disciplinski sistem za sudije na nivou države (Ustav Alab. čl. 139.-162.)</a:t>
            </a:r>
          </a:p>
          <a:p>
            <a:pPr>
              <a:spcBef>
                <a:spcPts val="0"/>
              </a:spcBef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Ovaj dvostepeni sistem sastoji se Disciplinske komisije za sudije (DKS) i Suda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bs-Latn-BA" sz="1600" dirty="0">
                <a:latin typeface="Gill Sans MT" panose="020B0502020104020203" pitchFamily="34" charset="0"/>
              </a:rPr>
              <a:t>      Disciplinski sud za nosioce pravosudne funkcije (čl. 156, 157.)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Vrhovni sud Alabame formuliše i usvaja Kodeks sudijske etike - "kao kodeks za sudije i izjavu o očekivanjima koje građani države Alabama imaju pravo postaviti u odnosu na sudije." (Provedbeni propis, 1975.)</a:t>
            </a:r>
          </a:p>
        </p:txBody>
      </p:sp>
    </p:spTree>
    <p:extLst>
      <p:ext uri="{BB962C8B-B14F-4D97-AF65-F5344CB8AC3E}">
        <p14:creationId xmlns="" xmlns:p14="http://schemas.microsoft.com/office/powerpoint/2010/main" val="404766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Etički i disciplinski sistem BiH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sz="1600" u="sng" dirty="0">
                <a:latin typeface="Gill Sans MT" panose="020B0502020104020203" pitchFamily="34" charset="0"/>
              </a:rPr>
              <a:t>Zakon o VSTV-u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Zakonom su propisani kodeks sudijske i tužilačke etike (čl. 17. st. 29.)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Disciplinski postupak je uređen zakonom (VI poglavlje)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Disciplinski prekršaji su propisani zakonom (čl. 56. i 57.)</a:t>
            </a:r>
          </a:p>
          <a:p>
            <a:endParaRPr lang="en-US" altLang="sr-Latn-RS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600" u="sng" dirty="0">
                <a:latin typeface="Gill Sans MT" panose="020B0502020104020203" pitchFamily="34" charset="0"/>
              </a:rPr>
              <a:t>Kodeksi sudijske/tužilačke etike (usvojeni od VSTV-a)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Sveobuhvatan niz načela za rješavanje teških etičkih pitanja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Podstiče cjelovitije razumijevanje uloge sudije/tužioca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Nijedna druga grupa u društvu ne mora ispunjavati tako visoke standarde očekivanja javnosti </a:t>
            </a:r>
          </a:p>
          <a:p>
            <a:endParaRPr lang="en-US" altLang="sr-Latn-RS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600" u="sng" dirty="0">
                <a:latin typeface="Gill Sans MT" panose="020B0502020104020203" pitchFamily="34" charset="0"/>
              </a:rPr>
              <a:t>Jesu li Etički kodeksi koje je usvojio VSTV obavezujući? – Ne, ali. . . 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Često se citiraju disciplinskim tužbama uz povrede dužnosti iz čl. 56/57.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Usvojio ih je VSTV s ciljem razrade /smjernica za povrede dužnosti iz čl. 56/57.</a:t>
            </a:r>
          </a:p>
        </p:txBody>
      </p:sp>
    </p:spTree>
    <p:extLst>
      <p:ext uri="{BB962C8B-B14F-4D97-AF65-F5344CB8AC3E}">
        <p14:creationId xmlns="" xmlns:p14="http://schemas.microsoft.com/office/powerpoint/2010/main" val="154089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Uporedive informacije i resursi 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Informacije o sudijskoj/tužilačkoj etici - univerzalna vrijednost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600" u="sng" dirty="0">
                <a:latin typeface="Gill Sans MT" panose="020B0502020104020203" pitchFamily="34" charset="0"/>
              </a:rPr>
              <a:t>Bangalorska načela o ponašanju sudije (UNODC/Grupa za integritet pravosuđa)</a:t>
            </a: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Odražavaju najviše standarde ustaljenih praksi koji se odnose na funkciju sudije (sve pravne kulture)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600" u="sng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600" u="sng" dirty="0">
                <a:latin typeface="Gill Sans MT" panose="020B0502020104020203" pitchFamily="34" charset="0"/>
              </a:rPr>
              <a:t>Američka advokatska komora, Model kodeksa sudijske etike, (2007.)</a:t>
            </a: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Smjernice za sudije u očuvanju najviših standarda ponašanja u službi/ličnom postupanju </a:t>
            </a:r>
          </a:p>
          <a:p>
            <a:pPr>
              <a:spcBef>
                <a:spcPts val="0"/>
              </a:spcBef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600" u="sng" dirty="0">
                <a:latin typeface="Gill Sans MT" panose="020B0502020104020203" pitchFamily="34" charset="0"/>
              </a:rPr>
              <a:t>Američka advokatska komora - Standardi krivične pravde za tužilačku funkciju (2015.)</a:t>
            </a: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Smjernice za profesionalno ponašanje i radni učinak tužilaca</a:t>
            </a: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Nisu namijenjene da utiču na obaveze tužilaca propisane pravilnicima, zakonima ili ustavom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6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sr-Latn-R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53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sz="2000" dirty="0">
                <a:latin typeface="Gill Sans MT" panose="020B0502020104020203" pitchFamily="34" charset="0"/>
              </a:rPr>
              <a:t>Model kodeksa sudijske etike -ABA (2007.)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bs-Latn-BA" sz="1800" b="1" dirty="0">
                <a:latin typeface="Gill Sans MT" panose="020B0502020104020203" pitchFamily="34" charset="0"/>
              </a:rPr>
              <a:t>Model kodeksa sudijske etike -ABA (2007.) - Opseg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400" b="1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anose="020B0502020104020203" pitchFamily="34" charset="0"/>
              </a:rPr>
              <a:t>Model kodeksa sastoji se od 4 pravila i nekoliko tačaka u okviru svakog pravila i komentara.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4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400" u="sng" dirty="0">
                <a:latin typeface="Gill Sans MT" panose="020B0502020104020203" pitchFamily="34" charset="0"/>
              </a:rPr>
              <a:t>Pravila:</a:t>
            </a:r>
            <a:r>
              <a:rPr lang="bs-Latn-BA" sz="1400" dirty="0">
                <a:latin typeface="Gill Sans MT" panose="020B0502020104020203" pitchFamily="34" charset="0"/>
              </a:rPr>
              <a:t>	Opća načela sudijske etike koja sudija mora poštovati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400" u="sng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400" u="sng" dirty="0">
                <a:latin typeface="Gill Sans MT" panose="020B0502020104020203" pitchFamily="34" charset="0"/>
              </a:rPr>
              <a:t>Pravila:</a:t>
            </a:r>
            <a:r>
              <a:rPr lang="bs-Latn-BA" sz="1400" dirty="0">
                <a:latin typeface="Gill Sans MT" panose="020B0502020104020203" pitchFamily="34" charset="0"/>
              </a:rPr>
              <a:t>	Prihvaćena ustaljena pravila su obavezujuća i izvršna.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400" u="sng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400" u="sng" dirty="0">
                <a:latin typeface="Gill Sans MT" panose="020B0502020104020203" pitchFamily="34" charset="0"/>
              </a:rPr>
              <a:t>Komentari:</a:t>
            </a:r>
            <a:r>
              <a:rPr lang="bs-Latn-BA" sz="1400" dirty="0">
                <a:latin typeface="Gill Sans MT" panose="020B0502020104020203" pitchFamily="34" charset="0"/>
              </a:rPr>
              <a:t>	Sadrže smjernice o propisnoj primjeni pravila i definišu željene ciljeve za sudije.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sr-Latn-RS" sz="14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400" dirty="0">
                <a:latin typeface="Gill Sans MT" panose="020B0502020104020203" pitchFamily="34" charset="0"/>
              </a:rPr>
              <a:t>Primjena:	</a:t>
            </a:r>
          </a:p>
          <a:p>
            <a:pPr>
              <a:spcBef>
                <a:spcPts val="0"/>
              </a:spcBef>
            </a:pPr>
            <a:r>
              <a:rPr lang="bs-Latn-BA" sz="1400" dirty="0">
                <a:latin typeface="Gill Sans MT" panose="020B0502020104020203" pitchFamily="34" charset="0"/>
              </a:rPr>
              <a:t>Pravila Modela kodeksa su pravilo razuma i treba ih primjenjivati u skladu sa zakonom.</a:t>
            </a:r>
          </a:p>
          <a:p>
            <a:pPr>
              <a:spcBef>
                <a:spcPts val="0"/>
              </a:spcBef>
            </a:pPr>
            <a:r>
              <a:rPr lang="bs-Latn-BA" sz="1400" dirty="0">
                <a:latin typeface="Gill Sans MT" panose="020B0502020104020203" pitchFamily="34" charset="0"/>
              </a:rPr>
              <a:t>Ne treba smatrati da pravila utiču na nezavisnost sudije u odlučivanju.</a:t>
            </a:r>
          </a:p>
          <a:p>
            <a:pPr>
              <a:spcBef>
                <a:spcPts val="0"/>
              </a:spcBef>
            </a:pPr>
            <a:r>
              <a:rPr lang="bs-Latn-BA" sz="1400" dirty="0">
                <a:latin typeface="Gill Sans MT" panose="020B0502020104020203" pitchFamily="34" charset="0"/>
              </a:rPr>
              <a:t>Svako kršenje pravila neće za posljedicu imati disciplinsku mjeru</a:t>
            </a:r>
          </a:p>
        </p:txBody>
      </p:sp>
    </p:spTree>
    <p:extLst>
      <p:ext uri="{BB962C8B-B14F-4D97-AF65-F5344CB8AC3E}">
        <p14:creationId xmlns="" xmlns:p14="http://schemas.microsoft.com/office/powerpoint/2010/main" val="25179940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5184814A-9ECF-40A1-8E7D-18C8CCF2136A}" vid="{16CD00C5-D280-42CC-A04D-524917EA95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 JP PowerPoint_template</Template>
  <TotalTime>1788</TotalTime>
  <Words>2501</Words>
  <Application>Microsoft Office PowerPoint</Application>
  <PresentationFormat>On-screen Show (4:3)</PresentationFormat>
  <Paragraphs>431</Paragraphs>
  <Slides>36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</vt:lpstr>
      <vt:lpstr>  Standardi profesionalne etike za sudije i tužioce   Predstavljanje Priručnika za primjenu Kodeksa sudijske etike i Kodeksa tužilačke etike Utorak, 5. mart 2019.g.  </vt:lpstr>
      <vt:lpstr>Slide 2</vt:lpstr>
      <vt:lpstr>Etika i odgovornost – tradicije građanskog i običajnog prava</vt:lpstr>
      <vt:lpstr>Etika i odgovornost – tradicije građanskog i običajnog prava</vt:lpstr>
      <vt:lpstr>Etika i odgovornost – tradicije građanskog i običajnog prava</vt:lpstr>
      <vt:lpstr>Etika i odgovornost – tradicije građanskog i običajnog prava</vt:lpstr>
      <vt:lpstr>Etički i disciplinski sistem BiH</vt:lpstr>
      <vt:lpstr>Uporedive informacije i resursi </vt:lpstr>
      <vt:lpstr>Model kodeksa sudijske etike -ABA (2007.)</vt:lpstr>
      <vt:lpstr>Predmet protiv sudije Roy S. Moore (predsjednik suda u Alabami)</vt:lpstr>
      <vt:lpstr>Predmet protiv sudije Roy S. Moore (predsjednik suda u Alabami)</vt:lpstr>
      <vt:lpstr>Predmet protiv sudije Roy S. Moore (predsjednik suda u Alabami)</vt:lpstr>
      <vt:lpstr>Predmet protiv sudije Roy S. Moore (predsjednik suda u Alabami)</vt:lpstr>
      <vt:lpstr>Predmet protiv sudije Roy S. Moore (predsjednik suda u Alabami)</vt:lpstr>
      <vt:lpstr>Predmet protiv sudije Roy S. Moore (predsjednik suda u Alabami)</vt:lpstr>
      <vt:lpstr>Predmet protiv sudije Roy S. Moore</vt:lpstr>
      <vt:lpstr>Predmet protiv sudije Roy S. Moore (predsjednik suda u Alabami)</vt:lpstr>
      <vt:lpstr>Predmet protiv sudije Roy S. Moore (predsjednik suda u Alabami)</vt:lpstr>
      <vt:lpstr>Predmet protiv sudije Roy S. Moore (predsjednik suda u Alabami)</vt:lpstr>
      <vt:lpstr>Predmet protiv sudije Roy S. Moore (predsjednik suda u Alabami)</vt:lpstr>
      <vt:lpstr>Studija slučaja - povrede dužnosti sudija u Zapadnoj Virdžiniji</vt:lpstr>
      <vt:lpstr>Studija slučaja - povrede dužnosti sudija u Zapadnoj Virdžiniji</vt:lpstr>
      <vt:lpstr>Studija slučaja - povrede dužnosti sudija u Zapadnoj Virdžiniji</vt:lpstr>
      <vt:lpstr>Studija slučaja - povrede dužnosti sudija u Zapadnoj Virdžiniji</vt:lpstr>
      <vt:lpstr>Studija slučaja - povrede dužnosti sudija u Zapadnoj Virdžiniji</vt:lpstr>
      <vt:lpstr>Studija slučaja - povrede dužnosti sudija u Zapadnoj Virdžiniji </vt:lpstr>
      <vt:lpstr>Studija slučaja - povrede dužnosti sudija u Zapadnoj Virdžiniji </vt:lpstr>
      <vt:lpstr>Studija slučaja - povrede dužnosti sudija u Zapadnoj Virdžiniji</vt:lpstr>
      <vt:lpstr>Etika - mrtvi ugao</vt:lpstr>
      <vt:lpstr>Ograničena etičnost</vt:lpstr>
      <vt:lpstr>Slabljenje etičnosti u odnosu na racionalno odlučivanje</vt:lpstr>
      <vt:lpstr>Etičko sljepilo</vt:lpstr>
      <vt:lpstr>Slabljenje etičnosti </vt:lpstr>
      <vt:lpstr>Percepcije o neetičnom ponašanju</vt:lpstr>
      <vt:lpstr>Svijest</vt:lpstr>
      <vt:lpstr>Slide 36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Maja Kapetanović</dc:creator>
  <cp:lastModifiedBy>Ana Stojanovic</cp:lastModifiedBy>
  <cp:revision>168</cp:revision>
  <cp:lastPrinted>2004-09-30T16:41:33Z</cp:lastPrinted>
  <dcterms:created xsi:type="dcterms:W3CDTF">2018-03-19T16:22:44Z</dcterms:created>
  <dcterms:modified xsi:type="dcterms:W3CDTF">2019-03-20T08:28:21Z</dcterms:modified>
</cp:coreProperties>
</file>