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57" r:id="rId2"/>
    <p:sldId id="267" r:id="rId3"/>
    <p:sldId id="285" r:id="rId4"/>
    <p:sldId id="263" r:id="rId5"/>
    <p:sldId id="268" r:id="rId6"/>
    <p:sldId id="296" r:id="rId7"/>
    <p:sldId id="274" r:id="rId8"/>
    <p:sldId id="298" r:id="rId9"/>
    <p:sldId id="280" r:id="rId10"/>
    <p:sldId id="299" r:id="rId11"/>
    <p:sldId id="305" r:id="rId12"/>
    <p:sldId id="277" r:id="rId13"/>
    <p:sldId id="282" r:id="rId14"/>
    <p:sldId id="279" r:id="rId15"/>
    <p:sldId id="300" r:id="rId16"/>
    <p:sldId id="301" r:id="rId17"/>
    <p:sldId id="302" r:id="rId18"/>
    <p:sldId id="276" r:id="rId19"/>
    <p:sldId id="303" r:id="rId20"/>
    <p:sldId id="304" r:id="rId21"/>
    <p:sldId id="295" r:id="rId22"/>
    <p:sldId id="266" r:id="rId23"/>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929" autoAdjust="0"/>
  </p:normalViewPr>
  <p:slideViewPr>
    <p:cSldViewPr>
      <p:cViewPr varScale="1">
        <p:scale>
          <a:sx n="99" d="100"/>
          <a:sy n="99" d="100"/>
        </p:scale>
        <p:origin x="979"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4.3.2019.</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s-Latn-BA" noProof="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14C8B62F-D182-4388-843B-6FA50C13F6F6}" type="slidenum">
              <a:rPr sz="1200"/>
              <a:pPr/>
              <a:t>1</a:t>
            </a:fld>
            <a:endParaRPr lang="bs-Latn" altLang="sr-Latn-RS" sz="1200"/>
          </a:p>
        </p:txBody>
      </p:sp>
    </p:spTree>
    <p:extLst>
      <p:ext uri="{BB962C8B-B14F-4D97-AF65-F5344CB8AC3E}">
        <p14:creationId xmlns:p14="http://schemas.microsoft.com/office/powerpoint/2010/main" val="238892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10</a:t>
            </a:fld>
            <a:endParaRPr lang="bs-Latn" altLang="sr-Latn-RS" sz="1200"/>
          </a:p>
        </p:txBody>
      </p:sp>
    </p:spTree>
    <p:extLst>
      <p:ext uri="{BB962C8B-B14F-4D97-AF65-F5344CB8AC3E}">
        <p14:creationId xmlns:p14="http://schemas.microsoft.com/office/powerpoint/2010/main" val="1118745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56A7A740-AFD0-47E0-96FA-DB4856C7E75F}" type="slidenum">
              <a:rPr sz="1200"/>
              <a:pPr/>
              <a:t>11</a:t>
            </a:fld>
            <a:endParaRPr lang="bs-Latn" altLang="sr-Latn-RS" sz="1200"/>
          </a:p>
        </p:txBody>
      </p:sp>
    </p:spTree>
    <p:extLst>
      <p:ext uri="{BB962C8B-B14F-4D97-AF65-F5344CB8AC3E}">
        <p14:creationId xmlns:p14="http://schemas.microsoft.com/office/powerpoint/2010/main" val="202631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12</a:t>
            </a:fld>
            <a:endParaRPr lang="bs-Latn" altLang="sr-Latn-RS" sz="1200"/>
          </a:p>
        </p:txBody>
      </p:sp>
    </p:spTree>
    <p:extLst>
      <p:ext uri="{BB962C8B-B14F-4D97-AF65-F5344CB8AC3E}">
        <p14:creationId xmlns:p14="http://schemas.microsoft.com/office/powerpoint/2010/main" val="1976573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13</a:t>
            </a:fld>
            <a:endParaRPr lang="bs-Latn" altLang="sr-Latn-RS" sz="1200"/>
          </a:p>
        </p:txBody>
      </p:sp>
    </p:spTree>
    <p:extLst>
      <p:ext uri="{BB962C8B-B14F-4D97-AF65-F5344CB8AC3E}">
        <p14:creationId xmlns:p14="http://schemas.microsoft.com/office/powerpoint/2010/main" val="1668777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14</a:t>
            </a:fld>
            <a:endParaRPr lang="bs-Latn" altLang="sr-Latn-RS" sz="1200"/>
          </a:p>
        </p:txBody>
      </p:sp>
    </p:spTree>
    <p:extLst>
      <p:ext uri="{BB962C8B-B14F-4D97-AF65-F5344CB8AC3E}">
        <p14:creationId xmlns:p14="http://schemas.microsoft.com/office/powerpoint/2010/main" val="2675401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15</a:t>
            </a:fld>
            <a:endParaRPr lang="bs-Latn" altLang="sr-Latn-RS" sz="1200"/>
          </a:p>
        </p:txBody>
      </p:sp>
    </p:spTree>
    <p:extLst>
      <p:ext uri="{BB962C8B-B14F-4D97-AF65-F5344CB8AC3E}">
        <p14:creationId xmlns:p14="http://schemas.microsoft.com/office/powerpoint/2010/main" val="220027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16</a:t>
            </a:fld>
            <a:endParaRPr lang="bs-Latn" altLang="sr-Latn-RS" sz="1200"/>
          </a:p>
        </p:txBody>
      </p:sp>
    </p:spTree>
    <p:extLst>
      <p:ext uri="{BB962C8B-B14F-4D97-AF65-F5344CB8AC3E}">
        <p14:creationId xmlns:p14="http://schemas.microsoft.com/office/powerpoint/2010/main" val="4040394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17</a:t>
            </a:fld>
            <a:endParaRPr lang="bs-Latn" altLang="sr-Latn-RS" sz="1200"/>
          </a:p>
        </p:txBody>
      </p:sp>
    </p:spTree>
    <p:extLst>
      <p:ext uri="{BB962C8B-B14F-4D97-AF65-F5344CB8AC3E}">
        <p14:creationId xmlns:p14="http://schemas.microsoft.com/office/powerpoint/2010/main" val="3730882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18</a:t>
            </a:fld>
            <a:endParaRPr lang="bs-Latn" altLang="sr-Latn-RS" sz="1200"/>
          </a:p>
        </p:txBody>
      </p:sp>
    </p:spTree>
    <p:extLst>
      <p:ext uri="{BB962C8B-B14F-4D97-AF65-F5344CB8AC3E}">
        <p14:creationId xmlns:p14="http://schemas.microsoft.com/office/powerpoint/2010/main" val="2134585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19</a:t>
            </a:fld>
            <a:endParaRPr lang="bs-Latn" altLang="sr-Latn-RS" sz="1200"/>
          </a:p>
        </p:txBody>
      </p:sp>
    </p:spTree>
    <p:extLst>
      <p:ext uri="{BB962C8B-B14F-4D97-AF65-F5344CB8AC3E}">
        <p14:creationId xmlns:p14="http://schemas.microsoft.com/office/powerpoint/2010/main" val="1816114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2</a:t>
            </a:fld>
            <a:endParaRPr lang="bs-Latn" altLang="sr-Latn-RS" sz="1200"/>
          </a:p>
        </p:txBody>
      </p:sp>
    </p:spTree>
    <p:extLst>
      <p:ext uri="{BB962C8B-B14F-4D97-AF65-F5344CB8AC3E}">
        <p14:creationId xmlns:p14="http://schemas.microsoft.com/office/powerpoint/2010/main" val="3169967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20</a:t>
            </a:fld>
            <a:endParaRPr lang="bs-Latn" altLang="sr-Latn-RS" sz="1200"/>
          </a:p>
        </p:txBody>
      </p:sp>
    </p:spTree>
    <p:extLst>
      <p:ext uri="{BB962C8B-B14F-4D97-AF65-F5344CB8AC3E}">
        <p14:creationId xmlns:p14="http://schemas.microsoft.com/office/powerpoint/2010/main" val="35270373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56A7A740-AFD0-47E0-96FA-DB4856C7E75F}" type="slidenum">
              <a:rPr sz="1200"/>
              <a:pPr/>
              <a:t>21</a:t>
            </a:fld>
            <a:endParaRPr lang="bs-Latn" altLang="sr-Latn-RS" sz="1200"/>
          </a:p>
        </p:txBody>
      </p:sp>
    </p:spTree>
    <p:extLst>
      <p:ext uri="{BB962C8B-B14F-4D97-AF65-F5344CB8AC3E}">
        <p14:creationId xmlns:p14="http://schemas.microsoft.com/office/powerpoint/2010/main" val="3995184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11920184-160E-4332-A390-5F6E00DCF8CF}" type="slidenum">
              <a:rPr sz="1200"/>
              <a:pPr/>
              <a:t>22</a:t>
            </a:fld>
            <a:endParaRPr lang="bs-Latn" altLang="sr-Latn-RS" sz="1200"/>
          </a:p>
        </p:txBody>
      </p:sp>
    </p:spTree>
    <p:extLst>
      <p:ext uri="{BB962C8B-B14F-4D97-AF65-F5344CB8AC3E}">
        <p14:creationId xmlns:p14="http://schemas.microsoft.com/office/powerpoint/2010/main" val="4233872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3</a:t>
            </a:fld>
            <a:endParaRPr lang="bs-Latn" altLang="sr-Latn-RS" sz="1200"/>
          </a:p>
        </p:txBody>
      </p:sp>
    </p:spTree>
    <p:extLst>
      <p:ext uri="{BB962C8B-B14F-4D97-AF65-F5344CB8AC3E}">
        <p14:creationId xmlns:p14="http://schemas.microsoft.com/office/powerpoint/2010/main" val="108486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4</a:t>
            </a:fld>
            <a:endParaRPr lang="bs-Latn" altLang="sr-Latn-RS" sz="1200"/>
          </a:p>
        </p:txBody>
      </p:sp>
    </p:spTree>
    <p:extLst>
      <p:ext uri="{BB962C8B-B14F-4D97-AF65-F5344CB8AC3E}">
        <p14:creationId xmlns:p14="http://schemas.microsoft.com/office/powerpoint/2010/main" val="42168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5</a:t>
            </a:fld>
            <a:endParaRPr lang="bs-Latn" altLang="sr-Latn-RS" sz="1200"/>
          </a:p>
        </p:txBody>
      </p:sp>
    </p:spTree>
    <p:extLst>
      <p:ext uri="{BB962C8B-B14F-4D97-AF65-F5344CB8AC3E}">
        <p14:creationId xmlns:p14="http://schemas.microsoft.com/office/powerpoint/2010/main" val="3094893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6</a:t>
            </a:fld>
            <a:endParaRPr lang="bs-Latn" altLang="sr-Latn-RS" sz="1200"/>
          </a:p>
        </p:txBody>
      </p:sp>
    </p:spTree>
    <p:extLst>
      <p:ext uri="{BB962C8B-B14F-4D97-AF65-F5344CB8AC3E}">
        <p14:creationId xmlns:p14="http://schemas.microsoft.com/office/powerpoint/2010/main" val="2846181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7</a:t>
            </a:fld>
            <a:endParaRPr lang="bs-Latn" altLang="sr-Latn-RS" sz="1200"/>
          </a:p>
        </p:txBody>
      </p:sp>
    </p:spTree>
    <p:extLst>
      <p:ext uri="{BB962C8B-B14F-4D97-AF65-F5344CB8AC3E}">
        <p14:creationId xmlns:p14="http://schemas.microsoft.com/office/powerpoint/2010/main" val="1835413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8</a:t>
            </a:fld>
            <a:endParaRPr lang="bs-Latn" altLang="sr-Latn-RS" sz="1200"/>
          </a:p>
        </p:txBody>
      </p:sp>
    </p:spTree>
    <p:extLst>
      <p:ext uri="{BB962C8B-B14F-4D97-AF65-F5344CB8AC3E}">
        <p14:creationId xmlns:p14="http://schemas.microsoft.com/office/powerpoint/2010/main" val="183429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bs-Latn"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l" rtl="0"/>
            <a:fld id="{40E581D2-66BA-4D41-B5B3-E82D03DCA205}" type="slidenum">
              <a:rPr sz="1200"/>
              <a:pPr/>
              <a:t>9</a:t>
            </a:fld>
            <a:endParaRPr lang="bs-Latn" altLang="sr-Latn-RS" sz="1200"/>
          </a:p>
        </p:txBody>
      </p:sp>
    </p:spTree>
    <p:extLst>
      <p:ext uri="{BB962C8B-B14F-4D97-AF65-F5344CB8AC3E}">
        <p14:creationId xmlns:p14="http://schemas.microsoft.com/office/powerpoint/2010/main" val="41592514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userDrawn="1"/>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userDrawn="1"/>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685800" y="1981200"/>
            <a:ext cx="7696200" cy="4648200"/>
          </a:xfrm>
        </p:spPr>
        <p:txBody>
          <a:bodyPr/>
          <a:lstStyle/>
          <a:p>
            <a:br>
              <a:rPr lang="bs-Latn" sz="2400" dirty="0"/>
            </a:br>
            <a:br>
              <a:rPr lang="bs-Latn" sz="2400" dirty="0"/>
            </a:br>
            <a:r>
              <a:rPr lang="bs-Latn-BA" sz="2800" dirty="0"/>
              <a:t>Standardi profesionalne etike za sudije i tužioce</a:t>
            </a:r>
            <a:br>
              <a:rPr lang="en-US" sz="2800" dirty="0"/>
            </a:br>
            <a:r>
              <a:rPr lang="bs-Latn-BA" sz="2800" i="1" dirty="0"/>
              <a:t> </a:t>
            </a:r>
            <a:br>
              <a:rPr lang="en-US" sz="2800" dirty="0"/>
            </a:br>
            <a:r>
              <a:rPr lang="bs-Latn-BA" sz="2800" i="1" dirty="0"/>
              <a:t>Predstavljanje Priručnika za primjenu Kodeksa sudijske etike i Kodeksa tužilačke etike</a:t>
            </a:r>
            <a:br>
              <a:rPr lang="bs-Latn-BA" sz="2800" i="1" dirty="0"/>
            </a:br>
            <a:br>
              <a:rPr lang="bs-Latn" sz="2400" i="1" dirty="0"/>
            </a:br>
            <a:br>
              <a:rPr lang="bs-Latn" sz="2800" dirty="0"/>
            </a:br>
            <a:r>
              <a:rPr lang="bs-Latn" sz="2800" b="1" i="0" u="none" baseline="0" dirty="0"/>
              <a:t>Utorak, 5. mart 2019.</a:t>
            </a:r>
            <a:br>
              <a:rPr lang="bs-Latn" sz="2800" dirty="0"/>
            </a:br>
            <a:br>
              <a:rPr lang="bs-Latn" sz="2800" dirty="0"/>
            </a:br>
            <a:endParaRPr lang="bs-Latn" altLang="sr-Latn-R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Studija slučaja – sudija i lična korist</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772400" cy="4038600"/>
          </a:xfrm>
        </p:spPr>
        <p:txBody>
          <a:bodyPr/>
          <a:lstStyle/>
          <a:p>
            <a:pPr marL="0" indent="0" algn="l" rtl="0">
              <a:buNone/>
            </a:pPr>
            <a:r>
              <a:rPr lang="hr-BA" sz="1400" b="1" i="0" u="none" baseline="0" dirty="0">
                <a:latin typeface="Gill Sans MT" panose="020B0502020104020203" pitchFamily="34" charset="0"/>
              </a:rPr>
              <a:t>Sudija je nepropisno obavljao privatne poslove radi lične koristi  </a:t>
            </a:r>
          </a:p>
          <a:p>
            <a:pPr marL="0" indent="0" algn="l" rtl="0">
              <a:buNone/>
            </a:pPr>
            <a:r>
              <a:rPr lang="hr-BA" sz="1200" b="0" i="1" u="none" baseline="0" dirty="0">
                <a:latin typeface="Gill Sans MT" panose="020B0502020104020203" pitchFamily="34" charset="0"/>
              </a:rPr>
              <a:t>Predmet Johnson</a:t>
            </a:r>
            <a:r>
              <a:rPr lang="hr-BA" sz="1200" b="0" i="0" u="none" baseline="0" dirty="0">
                <a:latin typeface="Gill Sans MT" panose="020B0502020104020203" pitchFamily="34" charset="0"/>
              </a:rPr>
              <a:t>, 683 So.2d 446 (Louisiana, 1996)</a:t>
            </a:r>
            <a:endParaRPr lang="hr-BA" sz="1200" b="1" dirty="0">
              <a:latin typeface="Gill Sans MT" panose="020B0502020104020203" pitchFamily="34" charset="0"/>
            </a:endParaRPr>
          </a:p>
          <a:p>
            <a:pPr marL="0" indent="0" algn="l" rtl="0">
              <a:buNone/>
            </a:pPr>
            <a:endParaRPr lang="hr-BA" sz="1200" b="1" dirty="0">
              <a:latin typeface="Gill Sans MT" panose="020B0502020104020203" pitchFamily="34" charset="0"/>
            </a:endParaRPr>
          </a:p>
          <a:p>
            <a:pPr marL="0" indent="0" algn="l" rtl="0">
              <a:buNone/>
            </a:pPr>
            <a:r>
              <a:rPr lang="hr-BA" sz="1200" b="1" i="0" u="none" baseline="0" dirty="0">
                <a:latin typeface="Gill Sans MT" panose="020B0502020104020203" pitchFamily="34" charset="0"/>
              </a:rPr>
              <a:t>Činjenice</a:t>
            </a:r>
            <a:endParaRPr lang="hr-BA" sz="1200" dirty="0">
              <a:latin typeface="Gill Sans MT" panose="020B0502020104020203" pitchFamily="34" charset="0"/>
            </a:endParaRPr>
          </a:p>
          <a:p>
            <a:pPr algn="l" rtl="0"/>
            <a:r>
              <a:rPr lang="hr-BA" sz="1200" b="0" i="0" u="none" baseline="0" dirty="0">
                <a:latin typeface="Gill Sans MT" panose="020B0502020104020203" pitchFamily="34" charset="0"/>
              </a:rPr>
              <a:t>Sudija Michael Johnson je posjedovao i vodio telefonsku službu pod nazivom "Cajun Callers." Firma je pružala telefonske usluge svim zatvorenicima u zatvoru okruga Avoyelles. Firma je direktno sarađivala sa šerifom tog okruga i imala je ugovor o pružanju ekskluzivnih usluga zatvorima. Sudija Johnson je vodio firmu i prije i nakon preuzimanja </a:t>
            </a:r>
            <a:r>
              <a:rPr lang="hr-BA" sz="1200" b="0" i="0" u="none" baseline="0" dirty="0" err="1">
                <a:latin typeface="Gill Sans MT" panose="020B0502020104020203" pitchFamily="34" charset="0"/>
              </a:rPr>
              <a:t>sudijske</a:t>
            </a:r>
            <a:r>
              <a:rPr lang="hr-BA" sz="1200" b="0" i="0" u="none" baseline="0" dirty="0">
                <a:latin typeface="Gill Sans MT" panose="020B0502020104020203" pitchFamily="34" charset="0"/>
              </a:rPr>
              <a:t> funkcije. Nastavio je primati uplate od firme, iako je na kraju prebacio dio opreme drugoj kompaniji.</a:t>
            </a:r>
          </a:p>
          <a:p>
            <a:pPr marL="0" indent="0" algn="l" rtl="0">
              <a:buNone/>
            </a:pPr>
            <a:r>
              <a:rPr lang="hr-BA" sz="1200" b="1" i="0" u="none" baseline="0" dirty="0">
                <a:latin typeface="Gill Sans MT" panose="020B0502020104020203" pitchFamily="34" charset="0"/>
              </a:rPr>
              <a:t>Presuda</a:t>
            </a:r>
            <a:endParaRPr lang="hr-BA" sz="1200" dirty="0">
              <a:latin typeface="Gill Sans MT" panose="020B0502020104020203" pitchFamily="34" charset="0"/>
            </a:endParaRPr>
          </a:p>
          <a:p>
            <a:pPr algn="l" rtl="0"/>
            <a:r>
              <a:rPr lang="hr-BA" sz="1200" b="0" i="0" u="none" baseline="0" dirty="0">
                <a:latin typeface="Gill Sans MT" panose="020B0502020104020203" pitchFamily="34" charset="0"/>
              </a:rPr>
              <a:t>Odbor za pravosuđe Louisiane je preporučio da sudija bude razriješen od dužnosti.  "Najstrožija disciplinska mjera treba biti rezervirana za sudije koji svoju funkciju koriste na neprimjeren način radi sticanja lične koristi." Sudija Johnson je više puta iznova zloupotrijebio svoj položaj radi sticanja lične koristi tako što je vodio privatnu firmu koja je direktno ostvarivala koristi od njegove sudijske funkcije.</a:t>
            </a:r>
          </a:p>
          <a:p>
            <a:pPr marL="0" indent="0" algn="l" rtl="0">
              <a:buNone/>
            </a:pPr>
            <a:r>
              <a:rPr lang="hr-BA" sz="1200" b="1" i="0" u="none" baseline="0" dirty="0">
                <a:latin typeface="Gill Sans MT" panose="020B0502020104020203" pitchFamily="34" charset="0"/>
              </a:rPr>
              <a:t>Sankcija</a:t>
            </a:r>
          </a:p>
          <a:p>
            <a:pPr marL="0" indent="0" algn="l" rtl="0">
              <a:buNone/>
            </a:pPr>
            <a:r>
              <a:rPr lang="hr-BA" sz="1200" b="0" i="0" u="none" baseline="0" dirty="0">
                <a:latin typeface="Gill Sans MT" panose="020B0502020104020203" pitchFamily="34" charset="0"/>
              </a:rPr>
              <a:t>Sudija je razriješen od dužnosti. </a:t>
            </a:r>
          </a:p>
        </p:txBody>
      </p:sp>
    </p:spTree>
    <p:extLst>
      <p:ext uri="{BB962C8B-B14F-4D97-AF65-F5344CB8AC3E}">
        <p14:creationId xmlns:p14="http://schemas.microsoft.com/office/powerpoint/2010/main" val="3892729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rtl="0"/>
            <a:r>
              <a:rPr lang="bs-Latn" sz="2000" dirty="0">
                <a:latin typeface="Gill Sans MT" panose="020B0502020104020203" pitchFamily="34" charset="0"/>
              </a:rPr>
              <a:t>H</a:t>
            </a:r>
            <a:r>
              <a:rPr lang="bs-Latn" sz="2000" b="1" i="0" u="none" baseline="0" dirty="0">
                <a:latin typeface="Gill Sans MT" panose="020B0502020104020203" pitchFamily="34" charset="0"/>
              </a:rPr>
              <a:t>ipotetički slučajevi</a:t>
            </a:r>
            <a:endParaRPr lang="bs-Latn" altLang="sr-Latn-RS" sz="2000" dirty="0">
              <a:latin typeface="Gill Sans MT" panose="020B0502020104020203" pitchFamily="34" charset="0"/>
            </a:endParaRPr>
          </a:p>
        </p:txBody>
      </p:sp>
      <p:sp>
        <p:nvSpPr>
          <p:cNvPr id="10243" name="Content Placeholder 2"/>
          <p:cNvSpPr>
            <a:spLocks noGrp="1"/>
          </p:cNvSpPr>
          <p:nvPr>
            <p:ph idx="1"/>
          </p:nvPr>
        </p:nvSpPr>
        <p:spPr/>
        <p:txBody>
          <a:bodyPr/>
          <a:lstStyle/>
          <a:p>
            <a:pPr marL="0" indent="0" algn="l" rtl="0">
              <a:buNone/>
            </a:pPr>
            <a:r>
              <a:rPr lang="bs-Latn" sz="1600" b="1" i="0" u="none" baseline="0" dirty="0">
                <a:latin typeface="Gill Sans MT" panose="020B0502020104020203" pitchFamily="34" charset="0"/>
              </a:rPr>
              <a:t>Pogledati dopunske materijale za obuku</a:t>
            </a:r>
          </a:p>
          <a:p>
            <a:pPr marL="0" indent="0" algn="l" rtl="0">
              <a:buNone/>
            </a:pPr>
            <a:endParaRPr lang="bs-Latn" altLang="sr-Latn-RS" sz="1600" b="1" dirty="0">
              <a:latin typeface="Gill Sans MT" panose="020B0502020104020203" pitchFamily="34" charset="0"/>
            </a:endParaRPr>
          </a:p>
          <a:p>
            <a:pPr algn="l" rtl="0"/>
            <a:r>
              <a:rPr lang="bs-Latn" sz="1400" b="0" i="0" u="none" baseline="0" dirty="0">
                <a:latin typeface="Gill Sans MT" panose="020B0502020104020203" pitchFamily="34" charset="0"/>
              </a:rPr>
              <a:t>Učesnici razmatraju hipotetički slučaj, a onda slijedi diskusija</a:t>
            </a:r>
          </a:p>
          <a:p>
            <a:pPr algn="l" rtl="0"/>
            <a:r>
              <a:rPr lang="bs-Latn" sz="1400" b="0" i="0" u="none" baseline="0" dirty="0">
                <a:latin typeface="Gill Sans MT" panose="020B0502020104020203" pitchFamily="34" charset="0"/>
              </a:rPr>
              <a:t>Sesija 5: hipotetički slučajevi </a:t>
            </a:r>
            <a:r>
              <a:rPr lang="bs-Latn" sz="1400" dirty="0">
                <a:latin typeface="Gill Sans MT" panose="020B0502020104020203" pitchFamily="34" charset="0"/>
              </a:rPr>
              <a:t>13, 14</a:t>
            </a:r>
            <a:endParaRPr lang="bs-Latn" sz="1400" b="0" i="0" u="none" baseline="0" dirty="0">
              <a:latin typeface="Gill Sans MT" panose="020B0502020104020203" pitchFamily="34" charset="0"/>
            </a:endParaRPr>
          </a:p>
        </p:txBody>
      </p:sp>
    </p:spTree>
    <p:extLst>
      <p:ext uri="{BB962C8B-B14F-4D97-AF65-F5344CB8AC3E}">
        <p14:creationId xmlns:p14="http://schemas.microsoft.com/office/powerpoint/2010/main" val="360080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Dodatne aktivnosti – učešće u org./građanskim aktivnostima</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772400" cy="4038600"/>
          </a:xfrm>
        </p:spPr>
        <p:txBody>
          <a:bodyPr/>
          <a:lstStyle/>
          <a:p>
            <a:pPr marL="0" indent="0" algn="l" rtl="0">
              <a:buNone/>
            </a:pPr>
            <a:r>
              <a:rPr lang="hr-BA" sz="1600" b="1" i="0" u="sng" baseline="0" dirty="0">
                <a:latin typeface="Gill Sans MT" panose="020B0502020104020203" pitchFamily="34" charset="0"/>
              </a:rPr>
              <a:t>Pravilo 3.7 – Učešće u organizacijama i aktivnostima (Kodeks ABA-e)</a:t>
            </a:r>
          </a:p>
          <a:p>
            <a:pPr marL="0" indent="0" algn="l" rtl="0">
              <a:spcBef>
                <a:spcPts val="0"/>
              </a:spcBef>
              <a:buNone/>
            </a:pPr>
            <a:r>
              <a:rPr lang="hr-BA" sz="1400" b="1" i="0" u="none" baseline="0" dirty="0">
                <a:latin typeface="Gill Sans MT" panose="020B0502020104020203" pitchFamily="34" charset="0"/>
              </a:rPr>
              <a:t>Sudija može učestvovati u aktivnostima:</a:t>
            </a:r>
          </a:p>
          <a:p>
            <a:pPr algn="l" rtl="0">
              <a:spcBef>
                <a:spcPts val="0"/>
              </a:spcBef>
              <a:buAutoNum type="arabicParenBoth"/>
            </a:pPr>
            <a:r>
              <a:rPr lang="hr-BA" sz="1400" b="0" i="0" u="none" baseline="0" dirty="0">
                <a:latin typeface="Gill Sans MT" panose="020B0502020104020203" pitchFamily="34" charset="0"/>
              </a:rPr>
              <a:t>koje sponzoriraju organizacije ili vladina tijela, a koje se </a:t>
            </a:r>
            <a:r>
              <a:rPr lang="hr-BA" sz="1400" b="0" i="0" u="sng" baseline="0" dirty="0">
                <a:latin typeface="Gill Sans MT" panose="020B0502020104020203" pitchFamily="34" charset="0"/>
              </a:rPr>
              <a:t>odnose na pravo, pravni sistem ili provođenje pravde,</a:t>
            </a:r>
            <a:r>
              <a:rPr lang="hr-BA" sz="1400" b="0" i="0" u="none" baseline="0" dirty="0">
                <a:latin typeface="Gill Sans MT" panose="020B0502020104020203" pitchFamily="34" charset="0"/>
              </a:rPr>
              <a:t> i </a:t>
            </a:r>
          </a:p>
          <a:p>
            <a:pPr algn="l" rtl="0">
              <a:spcBef>
                <a:spcPts val="0"/>
              </a:spcBef>
              <a:buAutoNum type="arabicParenBoth"/>
            </a:pPr>
            <a:r>
              <a:rPr lang="hr-BA" sz="1400" b="0" i="0" u="none" baseline="0" dirty="0">
                <a:latin typeface="Gill Sans MT" panose="020B0502020104020203" pitchFamily="34" charset="0"/>
              </a:rPr>
              <a:t>sponzoriranim edukativnim, vjerskim, dobrotvornim, bratskim, aktivnostima organizacija civilnog društva koje </a:t>
            </a:r>
            <a:r>
              <a:rPr lang="hr-BA" sz="1400" b="0" i="0" u="sng" baseline="0" dirty="0">
                <a:latin typeface="Gill Sans MT" panose="020B0502020104020203" pitchFamily="34" charset="0"/>
              </a:rPr>
              <a:t>se ne provode radi sticanja profita</a:t>
            </a:r>
            <a:r>
              <a:rPr lang="hr-BA" sz="1400" b="0" i="0" u="none" baseline="0" dirty="0">
                <a:latin typeface="Gill Sans MT" panose="020B0502020104020203" pitchFamily="34" charset="0"/>
              </a:rPr>
              <a:t>.</a:t>
            </a:r>
          </a:p>
          <a:p>
            <a:pPr marL="0" indent="0" algn="l" rtl="0">
              <a:spcBef>
                <a:spcPts val="0"/>
              </a:spcBef>
              <a:buNone/>
            </a:pPr>
            <a:endParaRPr lang="hr-BA" altLang="sr-Latn-RS" sz="1400" u="sng" dirty="0">
              <a:latin typeface="Gill Sans MT" panose="020B0502020104020203" pitchFamily="34" charset="0"/>
            </a:endParaRPr>
          </a:p>
          <a:p>
            <a:pPr marL="0" indent="0" algn="l" rtl="0">
              <a:spcBef>
                <a:spcPts val="0"/>
              </a:spcBef>
              <a:buNone/>
            </a:pPr>
            <a:r>
              <a:rPr lang="hr-BA" sz="1400" b="0" i="0" u="sng" baseline="0" dirty="0">
                <a:latin typeface="Gill Sans MT" panose="020B0502020104020203" pitchFamily="34" charset="0"/>
              </a:rPr>
              <a:t>Vrste dozvoljenih aktivnosti</a:t>
            </a:r>
            <a:r>
              <a:rPr lang="hr-BA" sz="1400" b="0" i="0" u="none" baseline="0" dirty="0">
                <a:latin typeface="Gill Sans MT" panose="020B0502020104020203" pitchFamily="34" charset="0"/>
              </a:rPr>
              <a:t>:</a:t>
            </a:r>
          </a:p>
          <a:p>
            <a:pPr algn="l" rtl="0">
              <a:spcBef>
                <a:spcPts val="0"/>
              </a:spcBef>
            </a:pPr>
            <a:r>
              <a:rPr lang="hr-BA" sz="1400" b="0" i="0" u="none" baseline="0" dirty="0">
                <a:latin typeface="Gill Sans MT" panose="020B0502020104020203" pitchFamily="34" charset="0"/>
              </a:rPr>
              <a:t>Prikupljanje priloga za organizaciju, ali samo od članova </a:t>
            </a:r>
            <a:r>
              <a:rPr lang="hr-BA" sz="1400" b="0" i="0" u="none" baseline="0" dirty="0" err="1">
                <a:latin typeface="Gill Sans MT" panose="020B0502020104020203" pitchFamily="34" charset="0"/>
              </a:rPr>
              <a:t>sudijine</a:t>
            </a:r>
            <a:r>
              <a:rPr lang="hr-BA" sz="1400" b="0" i="0" u="none" baseline="0" dirty="0">
                <a:latin typeface="Gill Sans MT" panose="020B0502020104020203" pitchFamily="34" charset="0"/>
              </a:rPr>
              <a:t> porodice ili drugih sudija nad kojima sudija nema nadzorne/apelacijske ovlasti.</a:t>
            </a:r>
          </a:p>
          <a:p>
            <a:pPr algn="l" rtl="0">
              <a:spcBef>
                <a:spcPts val="0"/>
              </a:spcBef>
            </a:pPr>
            <a:r>
              <a:rPr lang="hr-BA" sz="1400" b="0" i="0" u="none" baseline="0" dirty="0">
                <a:latin typeface="Gill Sans MT" panose="020B0502020104020203" pitchFamily="34" charset="0"/>
              </a:rPr>
              <a:t>Zalaganje za članstvo u organizaciji, ali samo ako se ona bavi pravom, odnosno pravnim sistemom.</a:t>
            </a:r>
          </a:p>
          <a:p>
            <a:pPr algn="l" rtl="0">
              <a:spcBef>
                <a:spcPts val="0"/>
              </a:spcBef>
            </a:pPr>
            <a:r>
              <a:rPr lang="hr-BA" sz="1400" b="0" i="0" u="none" baseline="0" dirty="0">
                <a:latin typeface="Gill Sans MT" panose="020B0502020104020203" pitchFamily="34" charset="0"/>
              </a:rPr>
              <a:t>Držanje govora, primanje nagrade ili pojavljivanje u programu organizacije, ali ako to uključuje i prikupljanje sredstava, onda sudija može učestvovati samo ako se skup odnosi na pravo/pravni sistem.</a:t>
            </a:r>
          </a:p>
          <a:p>
            <a:pPr algn="l" rtl="0">
              <a:spcBef>
                <a:spcPts val="0"/>
              </a:spcBef>
            </a:pPr>
            <a:r>
              <a:rPr lang="hr-BA" sz="1400" b="0" i="0" u="none" baseline="0" dirty="0">
                <a:latin typeface="Gill Sans MT" panose="020B0502020104020203" pitchFamily="34" charset="0"/>
              </a:rPr>
              <a:t>Davanje preporuka organizaciji u vezi sa programskim aktivnostima, ali samo ako se ta organizacija bavi pravom, odnosno pravnim sistemom ili provođenjem pravde.</a:t>
            </a:r>
          </a:p>
          <a:p>
            <a:pPr algn="l" rtl="0">
              <a:spcBef>
                <a:spcPts val="0"/>
              </a:spcBef>
            </a:pPr>
            <a:r>
              <a:rPr lang="hr-BA" sz="1400" b="0" i="0" u="none" baseline="0" dirty="0">
                <a:latin typeface="Gill Sans MT" panose="020B0502020104020203" pitchFamily="34" charset="0"/>
              </a:rPr>
              <a:t>Obavljanje poslova službenika, direktora, nepravnog savjetnika organizacije, izuzev ako će ta organizacija učestvovati u postupcima pred bilo kojim </a:t>
            </a:r>
            <a:r>
              <a:rPr lang="hr-BA" sz="1400" b="0" i="0" u="none" baseline="0" dirty="0" err="1">
                <a:latin typeface="Gill Sans MT" panose="020B0502020104020203" pitchFamily="34" charset="0"/>
              </a:rPr>
              <a:t>sudijom</a:t>
            </a:r>
            <a:r>
              <a:rPr lang="hr-BA" sz="1400" b="0" i="0" u="none" baseline="0" dirty="0">
                <a:latin typeface="Gill Sans MT" panose="020B0502020104020203" pitchFamily="34" charset="0"/>
              </a:rPr>
              <a:t> na njegovom sudu.</a:t>
            </a:r>
          </a:p>
          <a:p>
            <a:pPr algn="l" rtl="0">
              <a:spcBef>
                <a:spcPts val="0"/>
              </a:spcBef>
            </a:pPr>
            <a:r>
              <a:rPr lang="hr-BA" sz="1400" b="0" i="0" u="none" baseline="0" dirty="0">
                <a:latin typeface="Gill Sans MT" panose="020B0502020104020203" pitchFamily="34" charset="0"/>
              </a:rPr>
              <a:t>Općenito je dozvoljeno da sudija radi kao vratar/poslužuje hranu i slično na skupovima za prikupljanje novčanih sredstava.</a:t>
            </a:r>
          </a:p>
          <a:p>
            <a:pPr algn="l" rtl="0">
              <a:spcBef>
                <a:spcPts val="0"/>
              </a:spcBef>
            </a:pPr>
            <a:endParaRPr lang="hr-BA" altLang="sr-Latn-RS" sz="1400" dirty="0">
              <a:latin typeface="Gill Sans MT" panose="020B0502020104020203" pitchFamily="34" charset="0"/>
            </a:endParaRPr>
          </a:p>
          <a:p>
            <a:pPr algn="l" rtl="0">
              <a:spcBef>
                <a:spcPts val="0"/>
              </a:spcBef>
            </a:pPr>
            <a:endParaRPr lang="hr-BA" altLang="sr-Latn-RS" sz="1400" dirty="0">
              <a:latin typeface="Gill Sans MT" panose="020B0502020104020203" pitchFamily="34" charset="0"/>
            </a:endParaRPr>
          </a:p>
          <a:p>
            <a:pPr algn="l" rtl="0">
              <a:spcBef>
                <a:spcPts val="0"/>
              </a:spcBef>
            </a:pPr>
            <a:endParaRPr lang="hr-BA" altLang="sr-Latn-RS" sz="1400" dirty="0">
              <a:latin typeface="Gill Sans MT" panose="020B0502020104020203" pitchFamily="34" charset="0"/>
            </a:endParaRPr>
          </a:p>
        </p:txBody>
      </p:sp>
    </p:spTree>
    <p:extLst>
      <p:ext uri="{BB962C8B-B14F-4D97-AF65-F5344CB8AC3E}">
        <p14:creationId xmlns:p14="http://schemas.microsoft.com/office/powerpoint/2010/main" val="675225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Studija slučaja – sudija i dobrotvorna organizacija</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772400" cy="4038600"/>
          </a:xfrm>
        </p:spPr>
        <p:txBody>
          <a:bodyPr/>
          <a:lstStyle/>
          <a:p>
            <a:pPr marL="0" indent="0" algn="l" rtl="0">
              <a:buNone/>
            </a:pPr>
            <a:r>
              <a:rPr lang="hr-BA" sz="1400" b="1" i="0" u="none" baseline="0" dirty="0">
                <a:latin typeface="Gill Sans MT" panose="020B0502020104020203" pitchFamily="34" charset="0"/>
              </a:rPr>
              <a:t>Sudija je na neprimjeren način nagovarao advokate da daju prilog dobrotvornoj organizaciji </a:t>
            </a:r>
          </a:p>
          <a:p>
            <a:pPr marL="0" indent="0" algn="l" rtl="0">
              <a:buNone/>
            </a:pPr>
            <a:r>
              <a:rPr lang="hr-BA" sz="1200" b="0" i="1" u="none" baseline="0" dirty="0">
                <a:latin typeface="Gill Sans MT" panose="020B0502020104020203" pitchFamily="34" charset="0"/>
              </a:rPr>
              <a:t>Predmet </a:t>
            </a:r>
            <a:r>
              <a:rPr lang="hr-BA" sz="1200" b="0" i="1" u="none" baseline="0" dirty="0" err="1">
                <a:latin typeface="Gill Sans MT" panose="020B0502020104020203" pitchFamily="34" charset="0"/>
              </a:rPr>
              <a:t>Arrigan</a:t>
            </a:r>
            <a:r>
              <a:rPr lang="hr-BA" sz="1200" b="0" i="0" u="none" baseline="0" dirty="0">
                <a:latin typeface="Gill Sans MT" panose="020B0502020104020203" pitchFamily="34" charset="0"/>
              </a:rPr>
              <a:t>, 678 A.2d 446 (</a:t>
            </a:r>
            <a:r>
              <a:rPr lang="hr-BA" sz="1200" b="0" i="0" u="none" baseline="0" dirty="0" err="1">
                <a:latin typeface="Gill Sans MT" panose="020B0502020104020203" pitchFamily="34" charset="0"/>
              </a:rPr>
              <a:t>Rhode</a:t>
            </a:r>
            <a:r>
              <a:rPr lang="hr-BA" sz="1200" b="0" i="0" u="none" baseline="0" dirty="0">
                <a:latin typeface="Gill Sans MT" panose="020B0502020104020203" pitchFamily="34" charset="0"/>
              </a:rPr>
              <a:t> Island, 1996)</a:t>
            </a:r>
            <a:endParaRPr lang="hr-BA" sz="1200" b="1" dirty="0">
              <a:latin typeface="Gill Sans MT" panose="020B0502020104020203" pitchFamily="34" charset="0"/>
            </a:endParaRPr>
          </a:p>
          <a:p>
            <a:pPr marL="0" indent="0" algn="l" rtl="0">
              <a:buNone/>
            </a:pPr>
            <a:endParaRPr lang="hr-BA" sz="1200" b="1" dirty="0">
              <a:latin typeface="Gill Sans MT" panose="020B0502020104020203" pitchFamily="34" charset="0"/>
            </a:endParaRPr>
          </a:p>
          <a:p>
            <a:pPr marL="0" indent="0" algn="l" rtl="0">
              <a:buNone/>
            </a:pPr>
            <a:r>
              <a:rPr lang="hr-BA" sz="1200" b="1" i="0" u="none" baseline="0" dirty="0">
                <a:latin typeface="Gill Sans MT" panose="020B0502020104020203" pitchFamily="34" charset="0"/>
              </a:rPr>
              <a:t>Činjenice</a:t>
            </a:r>
            <a:endParaRPr lang="hr-BA" sz="1200" dirty="0">
              <a:latin typeface="Gill Sans MT" panose="020B0502020104020203" pitchFamily="34" charset="0"/>
            </a:endParaRPr>
          </a:p>
          <a:p>
            <a:pPr algn="l" rtl="0"/>
            <a:r>
              <a:rPr lang="hr-BA" sz="1200" b="0" i="0" u="none" baseline="0" dirty="0">
                <a:latin typeface="Gill Sans MT" panose="020B0502020104020203" pitchFamily="34" charset="0"/>
              </a:rPr>
              <a:t>Sudija </a:t>
            </a:r>
            <a:r>
              <a:rPr lang="hr-BA" sz="1200" b="0" i="0" u="none" baseline="0" dirty="0" err="1">
                <a:latin typeface="Gill Sans MT" panose="020B0502020104020203" pitchFamily="34" charset="0"/>
              </a:rPr>
              <a:t>Arrigan</a:t>
            </a:r>
            <a:r>
              <a:rPr lang="hr-BA" sz="1200" b="0" i="0" u="none" baseline="0" dirty="0">
                <a:latin typeface="Gill Sans MT" panose="020B0502020104020203" pitchFamily="34" charset="0"/>
              </a:rPr>
              <a:t> je nagovarao advokate da kupuju nakit radi prikupljanja prihoda koji se usmjeravao Marijinim franjevačkim misionarima. Prihod od prodaje nakita advokatima, advokatskim firmama i </a:t>
            </a:r>
            <a:r>
              <a:rPr lang="hr-BA" sz="1200" b="0" i="0" u="none" baseline="0" dirty="0" err="1">
                <a:latin typeface="Gill Sans MT" panose="020B0502020104020203" pitchFamily="34" charset="0"/>
              </a:rPr>
              <a:t>sudijama</a:t>
            </a:r>
            <a:r>
              <a:rPr lang="hr-BA" sz="1200" b="0" i="0" u="none" baseline="0" dirty="0">
                <a:latin typeface="Gill Sans MT" panose="020B0502020104020203" pitchFamily="34" charset="0"/>
              </a:rPr>
              <a:t> iznosio je ukupno 2.095 dolara. Sudija je dozvolio opatici, ruskoj imigrantkinji da koristi njegov ured za prodaju pletenih džempera radi prikupljanja sredstava za jednu grupu imigranata. Zamolio je dva advokata da kupe džemper; jedan je odbio, a drugi je kupio džemper po cijeni od 175 dolara. Sudija je prodao listiće za lutriju po cijeni od preko 5.000 dolara drugim </a:t>
            </a:r>
            <a:r>
              <a:rPr lang="hr-BA" sz="1200" b="0" i="0" u="none" baseline="0" dirty="0" err="1">
                <a:latin typeface="Gill Sans MT" panose="020B0502020104020203" pitchFamily="34" charset="0"/>
              </a:rPr>
              <a:t>sudijama</a:t>
            </a:r>
            <a:r>
              <a:rPr lang="hr-BA" sz="1200" b="0" i="0" u="none" baseline="0" dirty="0">
                <a:latin typeface="Gill Sans MT" panose="020B0502020104020203" pitchFamily="34" charset="0"/>
              </a:rPr>
              <a:t> i advokatima koji su zastupali predmete pred njegovim sudom, koji su se mogli iskoristiti za proljetni vikend u Washingtonu koji je uključivao memorijalnu regatu u čast </a:t>
            </a:r>
            <a:r>
              <a:rPr lang="hr-BA" sz="1200" b="0" i="0" u="none" baseline="0" dirty="0" err="1">
                <a:latin typeface="Gill Sans MT" panose="020B0502020104020203" pitchFamily="34" charset="0"/>
              </a:rPr>
              <a:t>sudijinog</a:t>
            </a:r>
            <a:r>
              <a:rPr lang="hr-BA" sz="1200" b="0" i="0" u="none" baseline="0" dirty="0">
                <a:latin typeface="Gill Sans MT" panose="020B0502020104020203" pitchFamily="34" charset="0"/>
              </a:rPr>
              <a:t> preminulog sina.</a:t>
            </a:r>
          </a:p>
          <a:p>
            <a:pPr marL="0" indent="0" algn="l" rtl="0">
              <a:buNone/>
            </a:pPr>
            <a:r>
              <a:rPr lang="hr-BA" sz="1200" b="1" i="0" u="none" baseline="0" dirty="0">
                <a:latin typeface="Gill Sans MT" panose="020B0502020104020203" pitchFamily="34" charset="0"/>
              </a:rPr>
              <a:t>Presuda</a:t>
            </a:r>
            <a:endParaRPr lang="hr-BA" sz="1200" dirty="0">
              <a:latin typeface="Gill Sans MT" panose="020B0502020104020203" pitchFamily="34" charset="0"/>
            </a:endParaRPr>
          </a:p>
          <a:p>
            <a:pPr algn="l" rtl="0"/>
            <a:r>
              <a:rPr lang="hr-BA" sz="1200" b="0" i="0" u="none" baseline="0" dirty="0">
                <a:latin typeface="Gill Sans MT" panose="020B0502020104020203" pitchFamily="34" charset="0"/>
              </a:rPr>
              <a:t>Disciplinska komisija za sudije </a:t>
            </a:r>
            <a:r>
              <a:rPr lang="hr-BA" sz="1200" b="0" i="0" u="none" baseline="0" dirty="0" err="1">
                <a:latin typeface="Gill Sans MT" panose="020B0502020104020203" pitchFamily="34" charset="0"/>
              </a:rPr>
              <a:t>Rhode</a:t>
            </a:r>
            <a:r>
              <a:rPr lang="hr-BA" sz="1200" b="0" i="0" u="none" baseline="0" dirty="0">
                <a:latin typeface="Gill Sans MT" panose="020B0502020104020203" pitchFamily="34" charset="0"/>
              </a:rPr>
              <a:t> Islanda odlučila je da je sudija učestvovao u prikupljanju sredstava za dobrotvorne svrhe, čime je prekršio </a:t>
            </a:r>
            <a:r>
              <a:rPr lang="hr-BA" sz="1200" b="0" i="0" u="none" baseline="0" dirty="0" err="1">
                <a:latin typeface="Gill Sans MT" panose="020B0502020104020203" pitchFamily="34" charset="0"/>
              </a:rPr>
              <a:t>sudijske</a:t>
            </a:r>
            <a:r>
              <a:rPr lang="hr-BA" sz="1200" b="0" i="0" u="none" baseline="0" dirty="0">
                <a:latin typeface="Gill Sans MT" panose="020B0502020104020203" pitchFamily="34" charset="0"/>
              </a:rPr>
              <a:t> kanone.  Sudija je priznao da je njegovo učešće u prikupljanju sredstava predstavljalo kršenje etičkog kodeksa</a:t>
            </a:r>
          </a:p>
          <a:p>
            <a:pPr marL="0" indent="0" algn="l" rtl="0">
              <a:buNone/>
            </a:pPr>
            <a:r>
              <a:rPr lang="hr-BA" sz="1200" b="1" i="0" u="none" baseline="0" dirty="0">
                <a:latin typeface="Gill Sans MT" panose="020B0502020104020203" pitchFamily="34" charset="0"/>
              </a:rPr>
              <a:t>Sankcija</a:t>
            </a:r>
          </a:p>
          <a:p>
            <a:pPr marL="0" indent="0" algn="l" rtl="0">
              <a:buNone/>
            </a:pPr>
            <a:r>
              <a:rPr lang="hr-BA" sz="1200" b="0" i="0" u="none" baseline="0" dirty="0">
                <a:latin typeface="Gill Sans MT" panose="020B0502020104020203" pitchFamily="34" charset="0"/>
              </a:rPr>
              <a:t>Komisija je izrekla mjeru privremenog udaljenja od dužnosti na tri mjeseca, a Vrhovni sud </a:t>
            </a:r>
            <a:r>
              <a:rPr lang="hr-BA" sz="1200" b="0" i="0" u="none" baseline="0" dirty="0" err="1">
                <a:latin typeface="Gill Sans MT" panose="020B0502020104020203" pitchFamily="34" charset="0"/>
              </a:rPr>
              <a:t>Rhode</a:t>
            </a:r>
            <a:r>
              <a:rPr lang="hr-BA" sz="1200" b="0" i="0" u="none" baseline="0" dirty="0">
                <a:latin typeface="Gill Sans MT" panose="020B0502020104020203" pitchFamily="34" charset="0"/>
              </a:rPr>
              <a:t> Islanda je ublažio kaznu i preinačio je u javni ukor. </a:t>
            </a:r>
          </a:p>
        </p:txBody>
      </p:sp>
    </p:spTree>
    <p:extLst>
      <p:ext uri="{BB962C8B-B14F-4D97-AF65-F5344CB8AC3E}">
        <p14:creationId xmlns:p14="http://schemas.microsoft.com/office/powerpoint/2010/main" val="1667421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Dodatne aktivnosti - diskriminatorne organizacije</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772400" cy="4038600"/>
          </a:xfrm>
        </p:spPr>
        <p:txBody>
          <a:bodyPr/>
          <a:lstStyle/>
          <a:p>
            <a:pPr marL="0" indent="0" algn="l" rtl="0">
              <a:buNone/>
            </a:pPr>
            <a:r>
              <a:rPr lang="hr-BA" sz="1600" b="1" i="0" u="sng" baseline="0" dirty="0">
                <a:latin typeface="Gill Sans MT" panose="020B0502020104020203" pitchFamily="34" charset="0"/>
              </a:rPr>
              <a:t>Pravilo 3.6 – Pripadnost diskriminatornim organizacijama</a:t>
            </a:r>
          </a:p>
          <a:p>
            <a:pPr marL="0" indent="0" algn="l" rtl="0">
              <a:spcBef>
                <a:spcPts val="0"/>
              </a:spcBef>
              <a:buNone/>
            </a:pPr>
            <a:r>
              <a:rPr lang="hr-BA" sz="1400" b="1" i="0" u="none" baseline="0" dirty="0">
                <a:latin typeface="Gill Sans MT" panose="020B0502020104020203" pitchFamily="34" charset="0"/>
              </a:rPr>
              <a:t>Sudija neće:</a:t>
            </a:r>
          </a:p>
          <a:p>
            <a:pPr algn="l" rtl="0">
              <a:spcBef>
                <a:spcPts val="0"/>
              </a:spcBef>
              <a:buAutoNum type="arabicParenBoth"/>
            </a:pPr>
            <a:r>
              <a:rPr lang="hr-BA" sz="1400" b="0" i="0" u="none" baseline="0" dirty="0">
                <a:latin typeface="Gill Sans MT" panose="020B0502020104020203" pitchFamily="34" charset="0"/>
              </a:rPr>
              <a:t>biti član nijedne organizacije koja vrši zlonamjernu diskriminaciju po osnovu rase, spola, roda, vjeroispovijesti, nacionalnog porijekla, etničkog porijekla ili seksualne orijentacije.</a:t>
            </a:r>
          </a:p>
          <a:p>
            <a:pPr algn="l" rtl="0">
              <a:spcBef>
                <a:spcPts val="0"/>
              </a:spcBef>
              <a:buAutoNum type="arabicParenBoth"/>
            </a:pPr>
            <a:r>
              <a:rPr lang="hr-BA" sz="1400" b="0" i="0" u="none" baseline="0" dirty="0">
                <a:latin typeface="Gill Sans MT" panose="020B0502020104020203" pitchFamily="34" charset="0"/>
              </a:rPr>
              <a:t>koristiti benefite i resurse organizacije ako zna ili bi trebao znati da organizacija vrši zlonamjernu diskriminaciju.</a:t>
            </a:r>
          </a:p>
          <a:p>
            <a:pPr marL="0" indent="0" algn="l" rtl="0">
              <a:spcBef>
                <a:spcPts val="0"/>
              </a:spcBef>
              <a:buNone/>
            </a:pPr>
            <a:endParaRPr lang="hr-BA" altLang="sr-Latn-RS" sz="1400" dirty="0">
              <a:latin typeface="Gill Sans MT" panose="020B0502020104020203" pitchFamily="34" charset="0"/>
            </a:endParaRPr>
          </a:p>
          <a:p>
            <a:pPr marL="0" indent="0" algn="l" rtl="0">
              <a:spcBef>
                <a:spcPts val="0"/>
              </a:spcBef>
              <a:buNone/>
            </a:pPr>
            <a:r>
              <a:rPr lang="hr-BA" sz="1400" b="0" i="0" u="sng" baseline="0" dirty="0">
                <a:latin typeface="Gill Sans MT" panose="020B0502020104020203" pitchFamily="34" charset="0"/>
              </a:rPr>
              <a:t>Definicije</a:t>
            </a: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“Saznanje,” “znanje,” “znati,” i “zna” odnose se na stvarno znanje o datoj činjenici.  Znanje osobe može se izvesti iz okolnosti. </a:t>
            </a:r>
          </a:p>
          <a:p>
            <a:pPr marL="0" indent="0" algn="l" rtl="0">
              <a:spcBef>
                <a:spcPts val="0"/>
              </a:spcBef>
              <a:buNone/>
            </a:pPr>
            <a:endParaRPr lang="hr-BA" altLang="sr-Latn-RS" sz="1400" dirty="0">
              <a:latin typeface="Gill Sans MT" panose="020B0502020104020203" pitchFamily="34" charset="0"/>
            </a:endParaRPr>
          </a:p>
          <a:p>
            <a:pPr marL="0" indent="0" algn="l" rtl="0">
              <a:spcBef>
                <a:spcPts val="0"/>
              </a:spcBef>
              <a:buNone/>
            </a:pPr>
            <a:r>
              <a:rPr lang="hr-BA" sz="1400" b="0" i="0" u="sng" baseline="0" dirty="0">
                <a:latin typeface="Gill Sans MT" panose="020B0502020104020203" pitchFamily="34" charset="0"/>
              </a:rPr>
              <a:t>Komentar</a:t>
            </a: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Za organizaciju se kaže da vrši zlonamjernu diskriminaciju ako samovoljno iz članstva isključuje osobe po osnovu rase, spola, roda, vjeroispovijesti, nacionalnog porijekla, etničkog porijekla ili seksualne orijentacije.</a:t>
            </a:r>
          </a:p>
          <a:p>
            <a:pPr algn="l" rtl="0">
              <a:spcBef>
                <a:spcPts val="0"/>
              </a:spcBef>
            </a:pPr>
            <a:r>
              <a:rPr lang="hr-BA" sz="1400" b="0" i="0" u="none" baseline="0" dirty="0" err="1">
                <a:latin typeface="Gill Sans MT" panose="020B0502020104020203" pitchFamily="34" charset="0"/>
              </a:rPr>
              <a:t>Sudijino</a:t>
            </a:r>
            <a:r>
              <a:rPr lang="hr-BA" sz="1400" b="0" i="0" u="none" baseline="0" dirty="0">
                <a:latin typeface="Gill Sans MT" panose="020B0502020104020203" pitchFamily="34" charset="0"/>
              </a:rPr>
              <a:t> članstvo u vjerskoj organizaciji u okviru zakonitog korištenja prava na slobodu vjere ne predstavlja kršenje ovog Pravila.</a:t>
            </a:r>
          </a:p>
        </p:txBody>
      </p:sp>
    </p:spTree>
    <p:extLst>
      <p:ext uri="{BB962C8B-B14F-4D97-AF65-F5344CB8AC3E}">
        <p14:creationId xmlns:p14="http://schemas.microsoft.com/office/powerpoint/2010/main" val="745889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dirty="0">
                <a:latin typeface="Gill Sans MT" panose="020B0502020104020203" pitchFamily="34" charset="0"/>
              </a:rPr>
              <a:t>Nepristrasnost – </a:t>
            </a:r>
            <a:r>
              <a:rPr lang="en-GB" sz="2000" b="1" i="0" u="none" baseline="0" dirty="0">
                <a:latin typeface="Gill Sans MT" panose="020B0502020104020203" pitchFamily="34" charset="0"/>
              </a:rPr>
              <a:t>p</a:t>
            </a:r>
            <a:r>
              <a:rPr lang="bs-Latn" sz="2000" b="1" i="0" u="none" baseline="0" dirty="0">
                <a:latin typeface="Gill Sans MT" panose="020B0502020104020203" pitchFamily="34" charset="0"/>
              </a:rPr>
              <a:t>ristrasnost, predrasude i uznemiravanje</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772400" cy="4038600"/>
          </a:xfrm>
        </p:spPr>
        <p:txBody>
          <a:bodyPr/>
          <a:lstStyle/>
          <a:p>
            <a:pPr marL="0" indent="0" algn="l" rtl="0">
              <a:buNone/>
            </a:pPr>
            <a:r>
              <a:rPr lang="hr-BA" sz="1600" b="1" i="0" u="sng" baseline="0" dirty="0">
                <a:latin typeface="Gill Sans MT" panose="020B0502020104020203" pitchFamily="34" charset="0"/>
              </a:rPr>
              <a:t>Pravilo 3.6 – </a:t>
            </a:r>
            <a:r>
              <a:rPr lang="hr-BA" sz="1600" b="1" i="0" u="none" baseline="0" dirty="0" err="1">
                <a:latin typeface="Gill Sans MT" panose="020B0502020104020203" pitchFamily="34" charset="0"/>
              </a:rPr>
              <a:t>Pristrasnost</a:t>
            </a:r>
            <a:r>
              <a:rPr lang="hr-BA" sz="1600" b="1" i="0" u="none" baseline="0" dirty="0">
                <a:latin typeface="Gill Sans MT" panose="020B0502020104020203" pitchFamily="34" charset="0"/>
              </a:rPr>
              <a:t>, predrasude i uznemiravanje</a:t>
            </a:r>
          </a:p>
          <a:p>
            <a:pPr marL="0" indent="0" algn="l" rtl="0">
              <a:spcBef>
                <a:spcPts val="0"/>
              </a:spcBef>
              <a:buNone/>
            </a:pPr>
            <a:r>
              <a:rPr lang="hr-BA" sz="1400" b="1" i="0" u="none" baseline="0" dirty="0">
                <a:latin typeface="Gill Sans MT" panose="020B0502020104020203" pitchFamily="34" charset="0"/>
              </a:rPr>
              <a:t>Sudija:</a:t>
            </a:r>
          </a:p>
          <a:p>
            <a:pPr algn="l" rtl="0">
              <a:spcBef>
                <a:spcPts val="0"/>
              </a:spcBef>
              <a:buAutoNum type="arabicParenBoth"/>
            </a:pPr>
            <a:r>
              <a:rPr lang="hr-BA" sz="1400" b="0" i="0" u="none" baseline="0" dirty="0">
                <a:latin typeface="Gill Sans MT" panose="020B0502020104020203" pitchFamily="34" charset="0"/>
              </a:rPr>
              <a:t>će obavljati svoje </a:t>
            </a:r>
            <a:r>
              <a:rPr lang="hr-BA" sz="1400" b="0" i="0" u="none" baseline="0" dirty="0" err="1">
                <a:latin typeface="Gill Sans MT" panose="020B0502020104020203" pitchFamily="34" charset="0"/>
              </a:rPr>
              <a:t>sudijske</a:t>
            </a:r>
            <a:r>
              <a:rPr lang="hr-BA" sz="1400" b="0" i="0" u="none" baseline="0" dirty="0">
                <a:latin typeface="Gill Sans MT" panose="020B0502020104020203" pitchFamily="34" charset="0"/>
              </a:rPr>
              <a:t> i administrativne dužnosti bez </a:t>
            </a:r>
            <a:r>
              <a:rPr lang="hr-BA" sz="1400" b="0" i="0" u="none" baseline="0" dirty="0" err="1">
                <a:latin typeface="Gill Sans MT" panose="020B0502020104020203" pitchFamily="34" charset="0"/>
              </a:rPr>
              <a:t>pristrasnosti</a:t>
            </a:r>
            <a:r>
              <a:rPr lang="hr-BA" sz="1400" b="0" i="0" u="none" baseline="0" dirty="0">
                <a:latin typeface="Gill Sans MT" panose="020B0502020104020203" pitchFamily="34" charset="0"/>
              </a:rPr>
              <a:t> ili predrasuda.</a:t>
            </a:r>
          </a:p>
          <a:p>
            <a:pPr algn="l" rtl="0">
              <a:spcBef>
                <a:spcPts val="0"/>
              </a:spcBef>
              <a:buAutoNum type="arabicParenBoth"/>
            </a:pPr>
            <a:r>
              <a:rPr lang="hr-BA" sz="1400" b="0" i="0" u="none" baseline="0" dirty="0">
                <a:latin typeface="Gill Sans MT" panose="020B0502020104020203" pitchFamily="34" charset="0"/>
              </a:rPr>
              <a:t>neće pokazivati </a:t>
            </a:r>
            <a:r>
              <a:rPr lang="hr-BA" sz="1400" b="0" i="0" u="none" baseline="0" dirty="0" err="1">
                <a:latin typeface="Gill Sans MT" panose="020B0502020104020203" pitchFamily="34" charset="0"/>
              </a:rPr>
              <a:t>pristrasnost</a:t>
            </a:r>
            <a:r>
              <a:rPr lang="hr-BA" sz="1400" b="0" i="0" u="none" baseline="0" dirty="0">
                <a:latin typeface="Gill Sans MT" panose="020B0502020104020203" pitchFamily="34" charset="0"/>
              </a:rPr>
              <a:t> ili predrasude svojim riječima ili ponašanjem, niti učestvovati u uznemiravanju na osnovu rase, spola, roda, vjeroispovijesti, bračnog statusa, društveno-ekonomskog statusa ili političke pripadnosti (i neće dozvoliti drugima koji su pod njegovom nadzorom da to rade).</a:t>
            </a:r>
          </a:p>
          <a:p>
            <a:pPr algn="l" rtl="0">
              <a:spcBef>
                <a:spcPts val="0"/>
              </a:spcBef>
              <a:buAutoNum type="arabicParenBoth"/>
            </a:pPr>
            <a:r>
              <a:rPr lang="hr-BA" sz="1400" b="0" i="0" u="none" baseline="0" dirty="0">
                <a:latin typeface="Gill Sans MT" panose="020B0502020104020203" pitchFamily="34" charset="0"/>
              </a:rPr>
              <a:t>zahtijevat će od advokata pred sudom da se uzdrže od </a:t>
            </a:r>
            <a:r>
              <a:rPr lang="hr-BA" sz="1400" b="0" i="0" u="none" baseline="0" dirty="0" err="1">
                <a:latin typeface="Gill Sans MT" panose="020B0502020104020203" pitchFamily="34" charset="0"/>
              </a:rPr>
              <a:t>pristrasnosti</a:t>
            </a:r>
            <a:r>
              <a:rPr lang="hr-BA" sz="1400" b="0" i="0" u="none" baseline="0" dirty="0">
                <a:latin typeface="Gill Sans MT" panose="020B0502020104020203" pitchFamily="34" charset="0"/>
              </a:rPr>
              <a:t> ili predrasuda ili uznemiravanja.</a:t>
            </a:r>
          </a:p>
          <a:p>
            <a:pPr marL="0" indent="0" algn="l" rtl="0">
              <a:spcBef>
                <a:spcPts val="0"/>
              </a:spcBef>
              <a:buNone/>
            </a:pPr>
            <a:endParaRPr lang="hr-BA" altLang="sr-Latn-RS" sz="1400" dirty="0">
              <a:latin typeface="Gill Sans MT" panose="020B0502020104020203" pitchFamily="34" charset="0"/>
            </a:endParaRPr>
          </a:p>
          <a:p>
            <a:pPr marL="0" indent="0" algn="l" rtl="0">
              <a:spcBef>
                <a:spcPts val="0"/>
              </a:spcBef>
              <a:buNone/>
            </a:pPr>
            <a:r>
              <a:rPr lang="hr-BA" sz="1400" b="0" i="0" u="sng" baseline="0" dirty="0">
                <a:latin typeface="Gill Sans MT" panose="020B0502020104020203" pitchFamily="34" charset="0"/>
              </a:rPr>
              <a:t>Komentar</a:t>
            </a: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Primjeri: epiteti; klevetanje; ponižavajući nadimci; negativni stereotipi; prijetnje, zastrašivanje ili činovi neprijateljstva; sugestije o povezanosti rase, etničkog porijekla ili nacionalnosti sa krivičnim djelom.</a:t>
            </a:r>
          </a:p>
          <a:p>
            <a:pPr algn="l" rtl="0">
              <a:spcBef>
                <a:spcPts val="0"/>
              </a:spcBef>
            </a:pPr>
            <a:r>
              <a:rPr lang="hr-BA" sz="1400" b="0" i="0" u="none" baseline="0" dirty="0">
                <a:latin typeface="Gill Sans MT" panose="020B0502020104020203" pitchFamily="34" charset="0"/>
              </a:rPr>
              <a:t>Strane u postupku, advokati ili mediji mogu protumačiti izraze lica ili govor tijela kao znak </a:t>
            </a:r>
            <a:r>
              <a:rPr lang="hr-BA" sz="1400" b="0" i="0" u="none" baseline="0" dirty="0" err="1">
                <a:latin typeface="Gill Sans MT" panose="020B0502020104020203" pitchFamily="34" charset="0"/>
              </a:rPr>
              <a:t>pristrasnosti</a:t>
            </a:r>
            <a:r>
              <a:rPr lang="hr-BA" sz="1400" b="0" i="0" u="none" baseline="0" dirty="0">
                <a:latin typeface="Gill Sans MT" panose="020B0502020104020203" pitchFamily="34" charset="0"/>
              </a:rPr>
              <a:t>/predrasuda.</a:t>
            </a:r>
          </a:p>
        </p:txBody>
      </p:sp>
    </p:spTree>
    <p:extLst>
      <p:ext uri="{BB962C8B-B14F-4D97-AF65-F5344CB8AC3E}">
        <p14:creationId xmlns:p14="http://schemas.microsoft.com/office/powerpoint/2010/main" val="4083557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Studija slučaja – Sudija i neprimjereni komentari (pristranost)</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772400" cy="4038600"/>
          </a:xfrm>
        </p:spPr>
        <p:txBody>
          <a:bodyPr/>
          <a:lstStyle/>
          <a:p>
            <a:pPr marL="0" indent="0" algn="l" rtl="0">
              <a:buNone/>
            </a:pPr>
            <a:r>
              <a:rPr lang="hr-BA" sz="1400" b="1" i="0" u="none" baseline="0" dirty="0">
                <a:latin typeface="Gill Sans MT" panose="020B0502020104020203" pitchFamily="34" charset="0"/>
              </a:rPr>
              <a:t>Neprimjereni komentari sudije tokom postupka ukazuju na pristranost </a:t>
            </a:r>
          </a:p>
          <a:p>
            <a:pPr marL="0" indent="0" algn="l" rtl="0">
              <a:buNone/>
            </a:pPr>
            <a:r>
              <a:rPr lang="hr-BA" sz="1200" b="0" i="1" u="none" baseline="0" dirty="0">
                <a:latin typeface="Gill Sans MT" panose="020B0502020104020203" pitchFamily="34" charset="0"/>
              </a:rPr>
              <a:t>U predmetu Bender (Disciplinska komisija za pravosuđe Države New York, </a:t>
            </a:r>
            <a:r>
              <a:rPr lang="hr-BA" sz="1200" b="0" i="0" u="none" baseline="0" dirty="0">
                <a:latin typeface="Gill Sans MT" panose="020B0502020104020203" pitchFamily="34" charset="0"/>
              </a:rPr>
              <a:t>1992)</a:t>
            </a:r>
            <a:endParaRPr lang="hr-BA" sz="1200" b="1" dirty="0">
              <a:latin typeface="Gill Sans MT" panose="020B0502020104020203" pitchFamily="34" charset="0"/>
            </a:endParaRPr>
          </a:p>
          <a:p>
            <a:pPr marL="0" indent="0" algn="l" rtl="0">
              <a:buNone/>
            </a:pPr>
            <a:endParaRPr lang="hr-BA" sz="1200" b="1" dirty="0">
              <a:latin typeface="Gill Sans MT" panose="020B0502020104020203" pitchFamily="34" charset="0"/>
            </a:endParaRPr>
          </a:p>
          <a:p>
            <a:pPr marL="0" indent="0" algn="l" rtl="0">
              <a:buNone/>
            </a:pPr>
            <a:r>
              <a:rPr lang="hr-BA" sz="1200" b="1" i="0" u="none" baseline="0" dirty="0">
                <a:latin typeface="Gill Sans MT" panose="020B0502020104020203" pitchFamily="34" charset="0"/>
              </a:rPr>
              <a:t>Činjenice</a:t>
            </a:r>
            <a:endParaRPr lang="hr-BA" sz="1200" dirty="0">
              <a:latin typeface="Gill Sans MT" panose="020B0502020104020203" pitchFamily="34" charset="0"/>
            </a:endParaRPr>
          </a:p>
          <a:p>
            <a:pPr algn="l" rtl="0"/>
            <a:r>
              <a:rPr lang="hr-BA" sz="1200" b="0" i="0" u="none" baseline="0" dirty="0">
                <a:latin typeface="Gill Sans MT" panose="020B0502020104020203" pitchFamily="34" charset="0"/>
              </a:rPr>
              <a:t>Tokom sudskog postupka zbog slučaja napada, sudija Paul F. Bender je pitao istražitelja koji je svjedočio da li je napad bio obična svađa subotom </a:t>
            </a:r>
            <a:r>
              <a:rPr lang="hr-BA" sz="1200" b="0" i="0" u="none" baseline="0" dirty="0" err="1">
                <a:latin typeface="Gill Sans MT" panose="020B0502020104020203" pitchFamily="34" charset="0"/>
              </a:rPr>
              <a:t>uveče</a:t>
            </a:r>
            <a:r>
              <a:rPr lang="hr-BA" sz="1200" b="0" i="0" u="none" baseline="0" dirty="0">
                <a:latin typeface="Gill Sans MT" panose="020B0502020104020203" pitchFamily="34" charset="0"/>
              </a:rPr>
              <a:t>, tokom koje je optuženi išamarao žrtvu (žensko), ali "ona će ujutro željeti da se on vrati." Sudija je konačno izrekao privremeni zaštitni nalog u korist žrtve, ali je muškarcu optuženom za napad rekao da se "treba paziti" jer "žene vam znaju smjestiti." Optuženi se izjasnio krivim za pokušaj napada, ali ga je sudija </a:t>
            </a:r>
            <a:r>
              <a:rPr lang="hr-BA" sz="1200" b="0" i="0" u="none" baseline="0" dirty="0" err="1">
                <a:latin typeface="Gill Sans MT" panose="020B0502020104020203" pitchFamily="34" charset="0"/>
              </a:rPr>
              <a:t>uslovno</a:t>
            </a:r>
            <a:r>
              <a:rPr lang="hr-BA" sz="1200" b="0" i="0" u="none" baseline="0" dirty="0">
                <a:latin typeface="Gill Sans MT" panose="020B0502020104020203" pitchFamily="34" charset="0"/>
              </a:rPr>
              <a:t> pustio na slobodu i izrekao jednogodišnji zaštitni nalog za žrtvu.</a:t>
            </a:r>
          </a:p>
          <a:p>
            <a:pPr marL="0" indent="0" algn="l" rtl="0">
              <a:buNone/>
            </a:pPr>
            <a:r>
              <a:rPr lang="hr-BA" sz="1200" b="1" i="0" u="none" baseline="0" dirty="0">
                <a:latin typeface="Gill Sans MT" panose="020B0502020104020203" pitchFamily="34" charset="0"/>
              </a:rPr>
              <a:t>Presuda</a:t>
            </a:r>
            <a:endParaRPr lang="hr-BA" sz="1200" dirty="0">
              <a:latin typeface="Gill Sans MT" panose="020B0502020104020203" pitchFamily="34" charset="0"/>
            </a:endParaRPr>
          </a:p>
          <a:p>
            <a:pPr algn="l" rtl="0"/>
            <a:r>
              <a:rPr lang="hr-BA" sz="1200" b="0" i="0" u="none" baseline="0" dirty="0" err="1">
                <a:latin typeface="Gill Sans MT" panose="020B0502020104020203" pitchFamily="34" charset="0"/>
              </a:rPr>
              <a:t>Sudijini</a:t>
            </a:r>
            <a:r>
              <a:rPr lang="hr-BA" sz="1200" b="0" i="0" u="none" baseline="0" dirty="0">
                <a:latin typeface="Gill Sans MT" panose="020B0502020104020203" pitchFamily="34" charset="0"/>
              </a:rPr>
              <a:t> komentari su umanjili ozbiljnost predmetnog ponašanja i mogu "obeshrabriti žrtve u prijavljivanju nasilja u porodici." Žrtve često od pravosuđa traže zaštitu i takvi komentari štete ugledu suda. Komentari pokazuju da je sudija favorizirao muškarce u ovakvim predmetima i time nanio štetu </a:t>
            </a:r>
            <a:r>
              <a:rPr lang="hr-BA" sz="1200" b="0" i="0" u="none" baseline="0" dirty="0" err="1">
                <a:latin typeface="Gill Sans MT" panose="020B0502020104020203" pitchFamily="34" charset="0"/>
              </a:rPr>
              <a:t>nepristrasnosti</a:t>
            </a:r>
            <a:r>
              <a:rPr lang="hr-BA" sz="1200" b="0" i="0" u="none" baseline="0" dirty="0">
                <a:latin typeface="Gill Sans MT" panose="020B0502020104020203" pitchFamily="34" charset="0"/>
              </a:rPr>
              <a:t> suda. </a:t>
            </a:r>
          </a:p>
          <a:p>
            <a:pPr marL="0" indent="0" algn="l" rtl="0">
              <a:buNone/>
            </a:pPr>
            <a:r>
              <a:rPr lang="hr-BA" sz="1200" b="1" i="0" u="none" baseline="0" dirty="0">
                <a:latin typeface="Gill Sans MT" panose="020B0502020104020203" pitchFamily="34" charset="0"/>
              </a:rPr>
              <a:t>Sankcija</a:t>
            </a:r>
          </a:p>
          <a:p>
            <a:pPr marL="0" indent="0" algn="l" rtl="0">
              <a:buNone/>
            </a:pPr>
            <a:r>
              <a:rPr lang="hr-BA" sz="1200" b="0" i="0" u="none" baseline="0" dirty="0">
                <a:latin typeface="Gill Sans MT" panose="020B0502020104020203" pitchFamily="34" charset="0"/>
              </a:rPr>
              <a:t>Komisija je javno opomenula </a:t>
            </a:r>
            <a:r>
              <a:rPr lang="hr-BA" sz="1200" b="0" i="0" u="none" baseline="0" dirty="0" err="1">
                <a:latin typeface="Gill Sans MT" panose="020B0502020104020203" pitchFamily="34" charset="0"/>
              </a:rPr>
              <a:t>sudiju</a:t>
            </a:r>
            <a:r>
              <a:rPr lang="hr-BA" sz="1200" b="0" i="0" u="none" baseline="0" dirty="0">
                <a:latin typeface="Gill Sans MT" panose="020B0502020104020203" pitchFamily="34" charset="0"/>
              </a:rPr>
              <a:t> zbog ponašanja u sudnici. </a:t>
            </a:r>
          </a:p>
        </p:txBody>
      </p:sp>
    </p:spTree>
    <p:extLst>
      <p:ext uri="{BB962C8B-B14F-4D97-AF65-F5344CB8AC3E}">
        <p14:creationId xmlns:p14="http://schemas.microsoft.com/office/powerpoint/2010/main" val="4175636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dirty="0">
                <a:latin typeface="Gill Sans MT" panose="020B0502020104020203" pitchFamily="34" charset="0"/>
              </a:rPr>
              <a:t>Studija slučaja – sudija i korištenje društvenih medija </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772400" cy="4343400"/>
          </a:xfrm>
        </p:spPr>
        <p:txBody>
          <a:bodyPr/>
          <a:lstStyle/>
          <a:p>
            <a:pPr marL="0" indent="0" algn="l" rtl="0">
              <a:buNone/>
            </a:pPr>
            <a:r>
              <a:rPr lang="hr-BA" sz="1400" b="1" i="0" u="none" baseline="0" dirty="0">
                <a:latin typeface="Gill Sans MT" panose="020B0502020104020203" pitchFamily="34" charset="0"/>
              </a:rPr>
              <a:t>Neprimjerena komunikacija sudije sa stranom u postupku – slanje SMS poruka i Facebook  </a:t>
            </a:r>
          </a:p>
          <a:p>
            <a:pPr marL="0" indent="0" algn="l" rtl="0">
              <a:buNone/>
            </a:pPr>
            <a:r>
              <a:rPr lang="hr-BA" sz="1200" b="0" i="1" u="none" baseline="0" dirty="0">
                <a:latin typeface="Gill Sans MT" panose="020B0502020104020203" pitchFamily="34" charset="0"/>
              </a:rPr>
              <a:t>Predmet </a:t>
            </a:r>
            <a:r>
              <a:rPr lang="hr-BA" sz="1200" b="0" i="1" u="none" baseline="0" dirty="0" err="1">
                <a:latin typeface="Gill Sans MT" panose="020B0502020104020203" pitchFamily="34" charset="0"/>
              </a:rPr>
              <a:t>Fowler</a:t>
            </a:r>
            <a:r>
              <a:rPr lang="hr-BA" sz="1200" b="0" i="1" u="none" baseline="0" dirty="0">
                <a:latin typeface="Gill Sans MT" panose="020B0502020104020203" pitchFamily="34" charset="0"/>
              </a:rPr>
              <a:t> (Zapadna Virginia, Komisija za istrage u pravosuđu, 2014</a:t>
            </a:r>
            <a:r>
              <a:rPr lang="hr-BA" sz="1200" b="0" i="0" u="none" baseline="0" dirty="0">
                <a:latin typeface="Gill Sans MT" panose="020B0502020104020203" pitchFamily="34" charset="0"/>
              </a:rPr>
              <a:t>)</a:t>
            </a:r>
            <a:endParaRPr lang="hr-BA" sz="1200" b="1" dirty="0">
              <a:latin typeface="Gill Sans MT" panose="020B0502020104020203" pitchFamily="34" charset="0"/>
            </a:endParaRPr>
          </a:p>
          <a:p>
            <a:pPr marL="0" indent="0" algn="l" rtl="0">
              <a:buNone/>
            </a:pPr>
            <a:endParaRPr lang="hr-BA" sz="1200" b="1" dirty="0">
              <a:latin typeface="Gill Sans MT" panose="020B0502020104020203" pitchFamily="34" charset="0"/>
            </a:endParaRPr>
          </a:p>
          <a:p>
            <a:pPr marL="0" indent="0" algn="l" rtl="0">
              <a:buNone/>
            </a:pPr>
            <a:r>
              <a:rPr lang="hr-BA" sz="1200" b="1" i="0" u="none" baseline="0" dirty="0">
                <a:latin typeface="Gill Sans MT" panose="020B0502020104020203" pitchFamily="34" charset="0"/>
              </a:rPr>
              <a:t>Činjenice</a:t>
            </a:r>
            <a:endParaRPr lang="hr-BA" sz="1200" dirty="0">
              <a:latin typeface="Gill Sans MT" panose="020B0502020104020203" pitchFamily="34" charset="0"/>
            </a:endParaRPr>
          </a:p>
          <a:p>
            <a:pPr algn="l" rtl="0"/>
            <a:r>
              <a:rPr lang="hr-BA" sz="1200" b="0" i="0" u="none" baseline="0" dirty="0">
                <a:latin typeface="Gill Sans MT" panose="020B0502020104020203" pitchFamily="34" charset="0"/>
              </a:rPr>
              <a:t>Sudija Richard D. </a:t>
            </a:r>
            <a:r>
              <a:rPr lang="hr-BA" sz="1200" b="0" i="0" u="none" baseline="0" dirty="0" err="1">
                <a:latin typeface="Gill Sans MT" panose="020B0502020104020203" pitchFamily="34" charset="0"/>
              </a:rPr>
              <a:t>Fowler</a:t>
            </a:r>
            <a:r>
              <a:rPr lang="hr-BA" sz="1200" b="0" i="0" u="none" baseline="0" dirty="0">
                <a:latin typeface="Gill Sans MT" panose="020B0502020104020203" pitchFamily="34" charset="0"/>
              </a:rPr>
              <a:t> upustio se u neprimjerenu komunikaciju sa ženom u čijem predmetu je sudio u svojoj sudnici. Žena i sudija su se poznavali pet godina i počeli su "flertovati" jedno s drugim putem SMS poruka. Sudija je postupao u nekoliko predmeta u koje je žena bila uključena. Nakon jednog od tih predmeta, u kojem je žena optužila svog momka za nasilje porodici, sudija i ona su razmijenili više seksualno sugestivnih poruka putem Facebooka. Sudija je tvrdio da su ovi navodi apsurdni, da su se oni samo šalili i međusobno ismijavali. Komentari su uključivali traženje seksualnih usluga u vezi sa predmetima u kojima je sudija postupao. </a:t>
            </a:r>
          </a:p>
          <a:p>
            <a:pPr marL="0" indent="0" algn="l" rtl="0">
              <a:buNone/>
            </a:pPr>
            <a:r>
              <a:rPr lang="hr-BA" sz="1200" b="1" i="0" u="none" baseline="0" dirty="0">
                <a:latin typeface="Gill Sans MT" panose="020B0502020104020203" pitchFamily="34" charset="0"/>
              </a:rPr>
              <a:t>Presuda</a:t>
            </a:r>
            <a:endParaRPr lang="hr-BA" sz="1200" dirty="0">
              <a:latin typeface="Gill Sans MT" panose="020B0502020104020203" pitchFamily="34" charset="0"/>
            </a:endParaRPr>
          </a:p>
          <a:p>
            <a:pPr algn="l" rtl="0"/>
            <a:r>
              <a:rPr lang="hr-BA" sz="1200" b="0" i="0" u="none" baseline="0" dirty="0">
                <a:latin typeface="Gill Sans MT" panose="020B0502020104020203" pitchFamily="34" charset="0"/>
              </a:rPr>
              <a:t>Komisija je zaključila da ovakvo korištenje društvenih medija predstavlja očiglednu zloupotrebu ovlasti i dovodi u pitanje </a:t>
            </a:r>
            <a:r>
              <a:rPr lang="hr-BA" sz="1200" b="0" i="0" u="none" baseline="0" dirty="0" err="1">
                <a:latin typeface="Gill Sans MT" panose="020B0502020104020203" pitchFamily="34" charset="0"/>
              </a:rPr>
              <a:t>sudijin</a:t>
            </a:r>
            <a:r>
              <a:rPr lang="hr-BA" sz="1200" b="0" i="0" u="none" baseline="0" dirty="0">
                <a:latin typeface="Gill Sans MT" panose="020B0502020104020203" pitchFamily="34" charset="0"/>
              </a:rPr>
              <a:t> integritet, </a:t>
            </a:r>
            <a:r>
              <a:rPr lang="hr-BA" sz="1200" b="0" i="0" u="none" baseline="0" dirty="0" err="1">
                <a:latin typeface="Gill Sans MT" panose="020B0502020104020203" pitchFamily="34" charset="0"/>
              </a:rPr>
              <a:t>nepristrasnost</a:t>
            </a:r>
            <a:r>
              <a:rPr lang="hr-BA" sz="1200" b="0" i="0" u="none" baseline="0" dirty="0">
                <a:latin typeface="Gill Sans MT" panose="020B0502020104020203" pitchFamily="34" charset="0"/>
              </a:rPr>
              <a:t> i neovisnost. Privatne izjave na platformama društvenih medija poput Facebooka ipak su izjave koje se pripisuju </a:t>
            </a:r>
            <a:r>
              <a:rPr lang="hr-BA" sz="1200" b="0" i="0" u="none" baseline="0" dirty="0" err="1">
                <a:latin typeface="Gill Sans MT" panose="020B0502020104020203" pitchFamily="34" charset="0"/>
              </a:rPr>
              <a:t>postupajućem</a:t>
            </a:r>
            <a:r>
              <a:rPr lang="hr-BA" sz="1200" b="0" i="0" u="none" baseline="0" dirty="0">
                <a:latin typeface="Gill Sans MT" panose="020B0502020104020203" pitchFamily="34" charset="0"/>
              </a:rPr>
              <a:t> </a:t>
            </a:r>
            <a:r>
              <a:rPr lang="hr-BA" sz="1200" b="0" i="0" u="none" baseline="0" dirty="0" err="1">
                <a:latin typeface="Gill Sans MT" panose="020B0502020104020203" pitchFamily="34" charset="0"/>
              </a:rPr>
              <a:t>sudiji</a:t>
            </a:r>
            <a:r>
              <a:rPr lang="hr-BA" sz="1200" b="0" i="0" u="none" baseline="0" dirty="0">
                <a:latin typeface="Gill Sans MT" panose="020B0502020104020203" pitchFamily="34" charset="0"/>
              </a:rPr>
              <a:t>. Sudija mora u svakom trenutku održavati i poštovati sve principe utvrđene kodeksom, a ne samo dok se nalazi u sudnici.</a:t>
            </a:r>
          </a:p>
          <a:p>
            <a:pPr marL="0" indent="0" algn="l" rtl="0">
              <a:buNone/>
            </a:pPr>
            <a:r>
              <a:rPr lang="hr-BA" sz="1200" b="1" i="0" u="none" baseline="0" dirty="0">
                <a:latin typeface="Gill Sans MT" panose="020B0502020104020203" pitchFamily="34" charset="0"/>
              </a:rPr>
              <a:t>Sankcija</a:t>
            </a:r>
          </a:p>
          <a:p>
            <a:pPr marL="0" indent="0" algn="l" rtl="0">
              <a:buNone/>
            </a:pPr>
            <a:r>
              <a:rPr lang="hr-BA" sz="1200" b="0" i="0" u="none" baseline="0" dirty="0">
                <a:latin typeface="Gill Sans MT" panose="020B0502020104020203" pitchFamily="34" charset="0"/>
              </a:rPr>
              <a:t>Komisija je javno opomenula </a:t>
            </a:r>
            <a:r>
              <a:rPr lang="hr-BA" sz="1200" b="0" i="0" u="none" baseline="0" dirty="0" err="1">
                <a:latin typeface="Gill Sans MT" panose="020B0502020104020203" pitchFamily="34" charset="0"/>
              </a:rPr>
              <a:t>sudiju</a:t>
            </a:r>
            <a:r>
              <a:rPr lang="hr-BA" sz="1200" b="0" i="0" u="none" baseline="0" dirty="0">
                <a:latin typeface="Gill Sans MT" panose="020B0502020104020203" pitchFamily="34" charset="0"/>
              </a:rPr>
              <a:t> zbog ponašanja u sudnici, ali nije poduzela nikakve dalje mjere, zato što je sudija dao ostavku i potvrdio da se više neće kandidirati za </a:t>
            </a:r>
            <a:r>
              <a:rPr lang="hr-BA" sz="1200" b="0" i="0" u="none" baseline="0" dirty="0" err="1">
                <a:latin typeface="Gill Sans MT" panose="020B0502020104020203" pitchFamily="34" charset="0"/>
              </a:rPr>
              <a:t>sudijsku</a:t>
            </a:r>
            <a:r>
              <a:rPr lang="hr-BA" sz="1200" b="0" i="0" u="none" baseline="0" dirty="0">
                <a:latin typeface="Gill Sans MT" panose="020B0502020104020203" pitchFamily="34" charset="0"/>
              </a:rPr>
              <a:t> poziciju. </a:t>
            </a:r>
          </a:p>
        </p:txBody>
      </p:sp>
    </p:spTree>
    <p:extLst>
      <p:ext uri="{BB962C8B-B14F-4D97-AF65-F5344CB8AC3E}">
        <p14:creationId xmlns:p14="http://schemas.microsoft.com/office/powerpoint/2010/main" val="1227622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dirty="0">
                <a:latin typeface="Gill Sans MT" panose="020B0502020104020203" pitchFamily="34" charset="0"/>
              </a:rPr>
              <a:t>Stručnost i odgovornost - Bangalorški principi</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8077200" cy="4191000"/>
          </a:xfrm>
        </p:spPr>
        <p:txBody>
          <a:bodyPr/>
          <a:lstStyle/>
          <a:p>
            <a:pPr marL="0" indent="0" algn="l" rtl="0">
              <a:spcBef>
                <a:spcPts val="0"/>
              </a:spcBef>
              <a:buNone/>
            </a:pPr>
            <a:r>
              <a:rPr lang="hr-BA" sz="1600" b="1" i="0" u="sng" baseline="0" dirty="0">
                <a:latin typeface="Gill Sans MT" panose="020B0502020104020203" pitchFamily="34" charset="0"/>
              </a:rPr>
              <a:t>Princip (Vrijednost 6)</a:t>
            </a:r>
          </a:p>
          <a:p>
            <a:pPr marL="0" indent="0" algn="l" rtl="0">
              <a:spcBef>
                <a:spcPts val="0"/>
              </a:spcBef>
              <a:buNone/>
            </a:pPr>
            <a:r>
              <a:rPr lang="hr-BA" sz="1400" b="1" i="0" u="none" baseline="0" dirty="0">
                <a:latin typeface="Gill Sans MT" panose="020B0502020104020203" pitchFamily="34" charset="0"/>
              </a:rPr>
              <a:t>Stručnost i odgovornost su </a:t>
            </a:r>
            <a:r>
              <a:rPr lang="hr-BA" sz="1400" b="1" i="0" u="none" baseline="0" dirty="0" err="1">
                <a:latin typeface="Gill Sans MT" panose="020B0502020104020203" pitchFamily="34" charset="0"/>
              </a:rPr>
              <a:t>preduslovi</a:t>
            </a:r>
            <a:r>
              <a:rPr lang="hr-BA" sz="1400" b="1" i="0" u="none" baseline="0" dirty="0">
                <a:latin typeface="Gill Sans MT" panose="020B0502020104020203" pitchFamily="34" charset="0"/>
              </a:rPr>
              <a:t> za pravilno obavljanje </a:t>
            </a:r>
            <a:r>
              <a:rPr lang="hr-BA" sz="1400" b="1" i="0" u="none" baseline="0" dirty="0" err="1">
                <a:latin typeface="Gill Sans MT" panose="020B0502020104020203" pitchFamily="34" charset="0"/>
              </a:rPr>
              <a:t>sudijske</a:t>
            </a:r>
            <a:r>
              <a:rPr lang="hr-BA" sz="1400" b="1" i="0" u="none" baseline="0" dirty="0">
                <a:latin typeface="Gill Sans MT" panose="020B0502020104020203" pitchFamily="34" charset="0"/>
              </a:rPr>
              <a:t> funkcije. </a:t>
            </a:r>
            <a:endParaRPr lang="hr-BA" sz="1400" b="1" u="sng" dirty="0">
              <a:latin typeface="Gill Sans MT" panose="020B0502020104020203" pitchFamily="34" charset="0"/>
            </a:endParaRPr>
          </a:p>
          <a:p>
            <a:pPr marL="0" indent="0" algn="l" rtl="0">
              <a:spcBef>
                <a:spcPts val="0"/>
              </a:spcBef>
              <a:buNone/>
            </a:pPr>
            <a:endParaRPr lang="hr-BA" sz="1600" b="1" u="sng" dirty="0">
              <a:latin typeface="Gill Sans MT" panose="020B0502020104020203" pitchFamily="34" charset="0"/>
            </a:endParaRPr>
          </a:p>
          <a:p>
            <a:pPr marL="0" indent="0" algn="l" rtl="0">
              <a:spcBef>
                <a:spcPts val="0"/>
              </a:spcBef>
              <a:buNone/>
            </a:pPr>
            <a:r>
              <a:rPr lang="hr-BA" sz="1600" b="1" i="0" u="sng" baseline="0" dirty="0">
                <a:latin typeface="Gill Sans MT" panose="020B0502020104020203" pitchFamily="34" charset="0"/>
              </a:rPr>
              <a:t>Komentar</a:t>
            </a:r>
          </a:p>
          <a:p>
            <a:pPr algn="l" rtl="0">
              <a:spcBef>
                <a:spcPts val="0"/>
              </a:spcBef>
            </a:pPr>
            <a:r>
              <a:rPr lang="hr-BA" sz="1400" b="0" i="0" u="none" baseline="0" dirty="0">
                <a:latin typeface="Gill Sans MT" panose="020B0502020104020203" pitchFamily="34" charset="0"/>
              </a:rPr>
              <a:t>Trezveno razmatranje, </a:t>
            </a:r>
            <a:r>
              <a:rPr lang="hr-BA" sz="1400" b="0" i="0" u="none" baseline="0" dirty="0" err="1">
                <a:latin typeface="Gill Sans MT" panose="020B0502020104020203" pitchFamily="34" charset="0"/>
              </a:rPr>
              <a:t>nepristrasno</a:t>
            </a:r>
            <a:r>
              <a:rPr lang="hr-BA" sz="1400" b="0" i="0" u="none" baseline="0" dirty="0">
                <a:latin typeface="Gill Sans MT" panose="020B0502020104020203" pitchFamily="34" charset="0"/>
              </a:rPr>
              <a:t> odlučivanje i ekspeditivno djelovanje su aspekti stručnog i odgovornog vršenja </a:t>
            </a:r>
            <a:r>
              <a:rPr lang="hr-BA" sz="1400" b="0" i="0" u="none" baseline="0" dirty="0" err="1">
                <a:latin typeface="Gill Sans MT" panose="020B0502020104020203" pitchFamily="34" charset="0"/>
              </a:rPr>
              <a:t>sudijske</a:t>
            </a:r>
            <a:r>
              <a:rPr lang="hr-BA" sz="1400" b="0" i="0" u="none" baseline="0" dirty="0">
                <a:latin typeface="Gill Sans MT" panose="020B0502020104020203" pitchFamily="34" charset="0"/>
              </a:rPr>
              <a:t> funkcije.</a:t>
            </a:r>
          </a:p>
          <a:p>
            <a:pPr algn="l" rtl="0">
              <a:spcBef>
                <a:spcPts val="0"/>
              </a:spcBef>
            </a:pPr>
            <a:r>
              <a:rPr lang="hr-BA" sz="1400" b="0" i="0" u="none" baseline="0" dirty="0">
                <a:latin typeface="Gill Sans MT" panose="020B0502020104020203" pitchFamily="34" charset="0"/>
              </a:rPr>
              <a:t>Stručno i odgovorno obavljanje funkcije teži ka </a:t>
            </a:r>
            <a:r>
              <a:rPr lang="hr-BA" sz="1400" b="0" i="0" u="none" baseline="0" dirty="0" err="1">
                <a:latin typeface="Gill Sans MT" panose="020B0502020104020203" pitchFamily="34" charset="0"/>
              </a:rPr>
              <a:t>nepristrasnoj</a:t>
            </a:r>
            <a:r>
              <a:rPr lang="hr-BA" sz="1400" b="0" i="0" u="none" baseline="0" dirty="0">
                <a:latin typeface="Gill Sans MT" panose="020B0502020104020203" pitchFamily="34" charset="0"/>
              </a:rPr>
              <a:t> i jednakoj primjeni zakona i sprječavanju zloupotrebe postupka. </a:t>
            </a:r>
          </a:p>
          <a:p>
            <a:pPr algn="l" rtl="0">
              <a:spcBef>
                <a:spcPts val="0"/>
              </a:spcBef>
            </a:pPr>
            <a:r>
              <a:rPr lang="hr-BA" sz="1400" b="0" i="0" u="none" baseline="0" dirty="0">
                <a:latin typeface="Gill Sans MT" panose="020B0502020104020203" pitchFamily="34" charset="0"/>
              </a:rPr>
              <a:t>Sposobnost stručnog i odgovornog obavljanja funkcije može zavisiti od obima posla; adekvatnosti resursa (pomoćno osoblje); i vremena za istraživanje, pisanje i obavljanje drugih </a:t>
            </a:r>
            <a:r>
              <a:rPr lang="hr-BA" sz="1400" b="0" i="0" u="none" baseline="0" dirty="0" err="1">
                <a:latin typeface="Gill Sans MT" panose="020B0502020104020203" pitchFamily="34" charset="0"/>
              </a:rPr>
              <a:t>sudijskih</a:t>
            </a:r>
            <a:r>
              <a:rPr lang="hr-BA" sz="1400" b="0" i="0" u="none" baseline="0" dirty="0">
                <a:latin typeface="Gill Sans MT" panose="020B0502020104020203" pitchFamily="34" charset="0"/>
              </a:rPr>
              <a:t> dužnosti izvan sudnice.</a:t>
            </a:r>
          </a:p>
          <a:p>
            <a:pPr marL="0" indent="0" algn="l" rtl="0">
              <a:spcBef>
                <a:spcPts val="0"/>
              </a:spcBef>
              <a:buNone/>
            </a:pPr>
            <a:r>
              <a:rPr lang="hr-BA" sz="1600" b="1" i="0" u="sng" baseline="0" dirty="0">
                <a:latin typeface="Gill Sans MT" panose="020B0502020104020203" pitchFamily="34" charset="0"/>
              </a:rPr>
              <a:t>Pravilo (ili više njih)</a:t>
            </a:r>
          </a:p>
          <a:p>
            <a:pPr marL="0" indent="0" algn="l" rtl="0">
              <a:spcBef>
                <a:spcPts val="0"/>
              </a:spcBef>
              <a:buNone/>
            </a:pPr>
            <a:r>
              <a:rPr lang="hr-BA" sz="1400" b="1" i="0" u="none" baseline="0" dirty="0">
                <a:latin typeface="Gill Sans MT" panose="020B0502020104020203" pitchFamily="34" charset="0"/>
              </a:rPr>
              <a:t>6.1 </a:t>
            </a:r>
            <a:r>
              <a:rPr lang="hr-BA" sz="1400" b="1" i="0" u="none" baseline="0" dirty="0" err="1">
                <a:latin typeface="Gill Sans MT" panose="020B0502020104020203" pitchFamily="34" charset="0"/>
              </a:rPr>
              <a:t>Sudijine</a:t>
            </a:r>
            <a:r>
              <a:rPr lang="hr-BA" sz="1400" b="1" i="0" u="none" baseline="0" dirty="0">
                <a:latin typeface="Gill Sans MT" panose="020B0502020104020203" pitchFamily="34" charset="0"/>
              </a:rPr>
              <a:t> obaveze u okviru </a:t>
            </a:r>
            <a:r>
              <a:rPr lang="hr-BA" sz="1400" b="1" i="0" u="none" baseline="0" dirty="0" err="1">
                <a:latin typeface="Gill Sans MT" panose="020B0502020104020203" pitchFamily="34" charset="0"/>
              </a:rPr>
              <a:t>sudijske</a:t>
            </a:r>
            <a:r>
              <a:rPr lang="hr-BA" sz="1400" b="1" i="0" u="none" baseline="0" dirty="0">
                <a:latin typeface="Gill Sans MT" panose="020B0502020104020203" pitchFamily="34" charset="0"/>
              </a:rPr>
              <a:t> funkcije imaju prvenstvo nad svim drugim aktivnostima.</a:t>
            </a:r>
          </a:p>
          <a:p>
            <a:pPr marL="0" indent="0" algn="l" rtl="0">
              <a:spcBef>
                <a:spcPts val="0"/>
              </a:spcBef>
              <a:buNone/>
            </a:pPr>
            <a:endParaRPr lang="hr-BA" altLang="sr-Latn-RS" sz="1400" b="1" dirty="0">
              <a:latin typeface="Gill Sans MT" panose="020B0502020104020203" pitchFamily="34" charset="0"/>
            </a:endParaRPr>
          </a:p>
          <a:p>
            <a:pPr marL="0" indent="0" algn="l" rtl="0">
              <a:spcBef>
                <a:spcPts val="0"/>
              </a:spcBef>
              <a:buNone/>
            </a:pPr>
            <a:r>
              <a:rPr lang="hr-BA" sz="1400" b="1" i="0" u="none" baseline="0" dirty="0">
                <a:latin typeface="Gill Sans MT" panose="020B0502020104020203" pitchFamily="34" charset="0"/>
              </a:rPr>
              <a:t>6.2 Sudija će posvetiti svoju profesionalnu aktivnost sudskim obavezama, koje uključuju obavljanje </a:t>
            </a:r>
            <a:r>
              <a:rPr lang="hr-BA" sz="1400" b="1" i="0" u="none" baseline="0" dirty="0" err="1">
                <a:latin typeface="Gill Sans MT" panose="020B0502020104020203" pitchFamily="34" charset="0"/>
              </a:rPr>
              <a:t>sudijskih</a:t>
            </a:r>
            <a:r>
              <a:rPr lang="hr-BA" sz="1400" b="1" i="0" u="none" baseline="0" dirty="0">
                <a:latin typeface="Gill Sans MT" panose="020B0502020104020203" pitchFamily="34" charset="0"/>
              </a:rPr>
              <a:t> dužnosti u sudu, donošenje odluka i druge zadatke bitne za </a:t>
            </a:r>
            <a:r>
              <a:rPr lang="hr-BA" sz="1400" b="1" i="0" u="none" baseline="0" dirty="0" err="1">
                <a:latin typeface="Gill Sans MT" panose="020B0502020104020203" pitchFamily="34" charset="0"/>
              </a:rPr>
              <a:t>sudijsku</a:t>
            </a:r>
            <a:r>
              <a:rPr lang="hr-BA" sz="1400" b="1" i="0" u="none" baseline="0" dirty="0">
                <a:latin typeface="Gill Sans MT" panose="020B0502020104020203" pitchFamily="34" charset="0"/>
              </a:rPr>
              <a:t> funkciju. </a:t>
            </a:r>
          </a:p>
          <a:p>
            <a:pPr algn="l" rtl="0">
              <a:spcBef>
                <a:spcPts val="0"/>
              </a:spcBef>
            </a:pPr>
            <a:r>
              <a:rPr lang="hr-BA" sz="1400" b="0" i="0" u="none" baseline="0" dirty="0">
                <a:latin typeface="Gill Sans MT" panose="020B0502020104020203" pitchFamily="34" charset="0"/>
              </a:rPr>
              <a:t>Ako Vlada pozove </a:t>
            </a:r>
            <a:r>
              <a:rPr lang="hr-BA" sz="1400" b="0" i="0" u="none" baseline="0" dirty="0" err="1">
                <a:latin typeface="Gill Sans MT" panose="020B0502020104020203" pitchFamily="34" charset="0"/>
              </a:rPr>
              <a:t>sudiju</a:t>
            </a:r>
            <a:r>
              <a:rPr lang="hr-BA" sz="1400" b="0" i="0" u="none" baseline="0" dirty="0">
                <a:latin typeface="Gill Sans MT" panose="020B0502020104020203" pitchFamily="34" charset="0"/>
              </a:rPr>
              <a:t> da preuzme zadatak koji će ga udaljiti od redovnog posla, sudija ne treba prihvatiti, ako će to uticati na funkcije suda ili nepotrebno opteretiti njegovo osoblje.</a:t>
            </a:r>
          </a:p>
          <a:p>
            <a:pPr algn="l" rtl="0">
              <a:spcBef>
                <a:spcPts val="0"/>
              </a:spcBef>
            </a:pPr>
            <a:r>
              <a:rPr lang="hr-BA" sz="1400" b="0" i="0" u="none" baseline="0" dirty="0">
                <a:latin typeface="Gill Sans MT" panose="020B0502020104020203" pitchFamily="34" charset="0"/>
              </a:rPr>
              <a:t>Sudija se treba oduprijeti porivu da pretjeranu pažnju posvećuje dodatnim aktivnostima, ako će to umanjiti njegovu sposobnost obavljanja </a:t>
            </a:r>
            <a:r>
              <a:rPr lang="hr-BA" sz="1400" b="0" i="0" u="none" baseline="0" dirty="0" err="1">
                <a:latin typeface="Gill Sans MT" panose="020B0502020104020203" pitchFamily="34" charset="0"/>
              </a:rPr>
              <a:t>sudijske</a:t>
            </a:r>
            <a:r>
              <a:rPr lang="hr-BA" sz="1400" b="0" i="0" u="none" baseline="0" dirty="0">
                <a:latin typeface="Gill Sans MT" panose="020B0502020104020203" pitchFamily="34" charset="0"/>
              </a:rPr>
              <a:t> funkcije.</a:t>
            </a:r>
          </a:p>
        </p:txBody>
      </p:sp>
    </p:spTree>
    <p:extLst>
      <p:ext uri="{BB962C8B-B14F-4D97-AF65-F5344CB8AC3E}">
        <p14:creationId xmlns:p14="http://schemas.microsoft.com/office/powerpoint/2010/main" val="1311255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Stručno i odgovorno vršenje funkcije (ABA-in Model kodeksa)</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772400" cy="4038600"/>
          </a:xfrm>
        </p:spPr>
        <p:txBody>
          <a:bodyPr/>
          <a:lstStyle/>
          <a:p>
            <a:pPr marL="0" indent="0" algn="l" rtl="0">
              <a:buNone/>
            </a:pPr>
            <a:r>
              <a:rPr lang="hr-BA" sz="1600" b="1" i="0" u="sng" baseline="0" dirty="0">
                <a:latin typeface="Gill Sans MT" panose="020B0502020104020203" pitchFamily="34" charset="0"/>
              </a:rPr>
              <a:t>Pravilo 2.5 - Stručnost, odgovorno obavljanje funkcije i saradnja</a:t>
            </a:r>
          </a:p>
          <a:p>
            <a:pPr marL="0" indent="0" algn="l" rtl="0">
              <a:spcBef>
                <a:spcPts val="0"/>
              </a:spcBef>
              <a:buNone/>
            </a:pPr>
            <a:r>
              <a:rPr lang="hr-BA" sz="1400" b="1" i="0" u="none" baseline="0" dirty="0">
                <a:latin typeface="Gill Sans MT" panose="020B0502020104020203" pitchFamily="34" charset="0"/>
              </a:rPr>
              <a:t>Sudija će:</a:t>
            </a:r>
          </a:p>
          <a:p>
            <a:pPr marL="0" indent="0" algn="l" rtl="0">
              <a:spcBef>
                <a:spcPts val="0"/>
              </a:spcBef>
              <a:buNone/>
            </a:pPr>
            <a:endParaRPr lang="hr-BA" altLang="sr-Latn-RS" sz="1400" b="1" dirty="0">
              <a:latin typeface="Gill Sans MT" panose="020B0502020104020203" pitchFamily="34" charset="0"/>
            </a:endParaRPr>
          </a:p>
          <a:p>
            <a:pPr algn="l" rtl="0">
              <a:spcBef>
                <a:spcPts val="0"/>
              </a:spcBef>
              <a:buAutoNum type="arabicParenBoth"/>
            </a:pPr>
            <a:r>
              <a:rPr lang="hr-BA" sz="1400" b="0" i="0" u="none" baseline="0" dirty="0">
                <a:latin typeface="Gill Sans MT" panose="020B0502020104020203" pitchFamily="34" charset="0"/>
              </a:rPr>
              <a:t>stručno i odgovorno obavljati </a:t>
            </a:r>
            <a:r>
              <a:rPr lang="hr-BA" sz="1400" b="0" i="0" u="none" baseline="0" dirty="0" err="1">
                <a:latin typeface="Gill Sans MT" panose="020B0502020104020203" pitchFamily="34" charset="0"/>
              </a:rPr>
              <a:t>sudijske</a:t>
            </a:r>
            <a:r>
              <a:rPr lang="hr-BA" sz="1400" b="0" i="0" u="none" baseline="0" dirty="0">
                <a:latin typeface="Gill Sans MT" panose="020B0502020104020203" pitchFamily="34" charset="0"/>
              </a:rPr>
              <a:t> i administrativne poslove.</a:t>
            </a:r>
          </a:p>
          <a:p>
            <a:pPr algn="l" rtl="0">
              <a:spcBef>
                <a:spcPts val="0"/>
              </a:spcBef>
              <a:buAutoNum type="arabicParenBoth"/>
            </a:pPr>
            <a:r>
              <a:rPr lang="hr-BA" sz="1400" b="0" i="0" u="none" baseline="0" dirty="0" err="1">
                <a:latin typeface="Gill Sans MT" panose="020B0502020104020203" pitchFamily="34" charset="0"/>
              </a:rPr>
              <a:t>sarađivati</a:t>
            </a:r>
            <a:r>
              <a:rPr lang="hr-BA" sz="1400" b="0" i="0" u="none" baseline="0" dirty="0">
                <a:latin typeface="Gill Sans MT" panose="020B0502020104020203" pitchFamily="34" charset="0"/>
              </a:rPr>
              <a:t> sa drugim </a:t>
            </a:r>
            <a:r>
              <a:rPr lang="hr-BA" sz="1400" b="0" i="0" u="none" baseline="0" dirty="0" err="1">
                <a:latin typeface="Gill Sans MT" panose="020B0502020104020203" pitchFamily="34" charset="0"/>
              </a:rPr>
              <a:t>sudijama</a:t>
            </a:r>
            <a:r>
              <a:rPr lang="hr-BA" sz="1400" b="0" i="0" u="none" baseline="0" dirty="0">
                <a:latin typeface="Gill Sans MT" panose="020B0502020104020203" pitchFamily="34" charset="0"/>
              </a:rPr>
              <a:t> i sudskim osobljem u vođenju sudskih poslova.</a:t>
            </a:r>
          </a:p>
          <a:p>
            <a:pPr marL="0" indent="0" algn="l" rtl="0">
              <a:spcBef>
                <a:spcPts val="0"/>
              </a:spcBef>
              <a:buNone/>
            </a:pPr>
            <a:endParaRPr lang="hr-BA" altLang="sr-Latn-RS" sz="1400" u="sng" dirty="0">
              <a:latin typeface="Gill Sans MT" panose="020B0502020104020203" pitchFamily="34" charset="0"/>
            </a:endParaRPr>
          </a:p>
          <a:p>
            <a:pPr marL="0" indent="0" algn="l" rtl="0">
              <a:spcBef>
                <a:spcPts val="0"/>
              </a:spcBef>
              <a:buNone/>
            </a:pPr>
            <a:r>
              <a:rPr lang="hr-BA" sz="1400" b="0" i="0" u="sng" baseline="0" dirty="0">
                <a:latin typeface="Gill Sans MT" panose="020B0502020104020203" pitchFamily="34" charset="0"/>
              </a:rPr>
              <a:t>Komentar</a:t>
            </a: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Ažurno obavljanje sudskih poslova podrazumijeva da sudija mora adekvatno vrijeme posvetiti obavljanju </a:t>
            </a:r>
            <a:r>
              <a:rPr lang="hr-BA" sz="1400" b="0" i="0" u="none" baseline="0" dirty="0" err="1">
                <a:latin typeface="Gill Sans MT" panose="020B0502020104020203" pitchFamily="34" charset="0"/>
              </a:rPr>
              <a:t>sudijskih</a:t>
            </a:r>
            <a:r>
              <a:rPr lang="hr-BA" sz="1400" b="0" i="0" u="none" baseline="0" dirty="0">
                <a:latin typeface="Gill Sans MT" panose="020B0502020104020203" pitchFamily="34" charset="0"/>
              </a:rPr>
              <a:t> dužnosti, biti </a:t>
            </a:r>
            <a:r>
              <a:rPr lang="hr-BA" sz="1400" b="0" i="0" u="none" baseline="0" dirty="0" err="1">
                <a:latin typeface="Gill Sans MT" panose="020B0502020104020203" pitchFamily="34" charset="0"/>
              </a:rPr>
              <a:t>tačan</a:t>
            </a:r>
            <a:r>
              <a:rPr lang="hr-BA" sz="1400" b="0" i="0" u="none" baseline="0" dirty="0">
                <a:latin typeface="Gill Sans MT" panose="020B0502020104020203" pitchFamily="34" charset="0"/>
              </a:rPr>
              <a:t> kada se pojavljuje na sudu i ekspeditivan u odlučivanju o stvarima, te poduzeti razumne mjere kako bi osigurao da službenici suda, strane u parnici i advokati </a:t>
            </a:r>
            <a:r>
              <a:rPr lang="hr-BA" sz="1400" b="0" i="0" u="none" baseline="0" dirty="0" err="1">
                <a:latin typeface="Gill Sans MT" panose="020B0502020104020203" pitchFamily="34" charset="0"/>
              </a:rPr>
              <a:t>sarađuju</a:t>
            </a:r>
            <a:r>
              <a:rPr lang="hr-BA" sz="1400" b="0" i="0" u="none" baseline="0" dirty="0">
                <a:latin typeface="Gill Sans MT" panose="020B0502020104020203" pitchFamily="34" charset="0"/>
              </a:rPr>
              <a:t> u tom pravcu.</a:t>
            </a:r>
          </a:p>
          <a:p>
            <a:pPr algn="l" rtl="0">
              <a:spcBef>
                <a:spcPts val="0"/>
              </a:spcBef>
            </a:pP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Sudija mora posvetiti dužnu pažnju pravima strana u postupku da budu saslušane i da se njihovi predmeti riješe bez nepotrebnih troškova ili odlaganja.</a:t>
            </a:r>
          </a:p>
          <a:p>
            <a:pPr algn="l" rtl="0">
              <a:spcBef>
                <a:spcPts val="0"/>
              </a:spcBef>
            </a:pP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Sudija treba pratiti predmete kako bi smanjio odugovlačenja, odlaganja koja se mogu izbjeći i nepotrebne troškove.</a:t>
            </a:r>
          </a:p>
        </p:txBody>
      </p:sp>
    </p:spTree>
    <p:extLst>
      <p:ext uri="{BB962C8B-B14F-4D97-AF65-F5344CB8AC3E}">
        <p14:creationId xmlns:p14="http://schemas.microsoft.com/office/powerpoint/2010/main" val="314807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bs-Latn" altLang="sr-Latn-RS"/>
          </a:p>
        </p:txBody>
      </p:sp>
      <p:sp>
        <p:nvSpPr>
          <p:cNvPr id="8195" name="Content Placeholder 2"/>
          <p:cNvSpPr>
            <a:spLocks noGrp="1"/>
          </p:cNvSpPr>
          <p:nvPr>
            <p:ph idx="1"/>
          </p:nvPr>
        </p:nvSpPr>
        <p:spPr/>
        <p:txBody>
          <a:bodyPr/>
          <a:lstStyle/>
          <a:p>
            <a:pPr marL="0" indent="0" algn="ctr" rtl="0">
              <a:buNone/>
            </a:pPr>
            <a:endParaRPr lang="bs-Latn" altLang="sr-Latn-RS" dirty="0"/>
          </a:p>
          <a:p>
            <a:pPr marL="0" indent="0" algn="ctr" rtl="0">
              <a:buNone/>
            </a:pPr>
            <a:endParaRPr lang="bs-Latn" altLang="sr-Latn-RS" dirty="0"/>
          </a:p>
          <a:p>
            <a:pPr marL="0" indent="0" algn="ctr" rtl="0">
              <a:buNone/>
            </a:pPr>
            <a:r>
              <a:rPr lang="bs-Latn" b="1" i="0" u="none" baseline="0" dirty="0"/>
              <a:t>Sesija 5</a:t>
            </a:r>
          </a:p>
          <a:p>
            <a:pPr marL="0" indent="0" algn="ctr" rtl="0">
              <a:buNone/>
            </a:pPr>
            <a:endParaRPr lang="bs-Latn" altLang="sr-Latn-RS" b="1" dirty="0"/>
          </a:p>
          <a:p>
            <a:pPr marL="0" indent="0" algn="ctr" rtl="0">
              <a:spcBef>
                <a:spcPts val="0"/>
              </a:spcBef>
              <a:buNone/>
            </a:pPr>
            <a:r>
              <a:rPr lang="bs-Latn" b="1" i="0" u="none" baseline="0" dirty="0"/>
              <a:t>Nepristrasnost/</a:t>
            </a:r>
            <a:r>
              <a:rPr lang="en-GB" b="1" i="0" u="none" baseline="0" dirty="0"/>
              <a:t>s</a:t>
            </a:r>
            <a:r>
              <a:rPr lang="bs-Latn" b="1" i="0" u="none" baseline="0" dirty="0"/>
              <a:t>ukob interesa</a:t>
            </a:r>
          </a:p>
          <a:p>
            <a:pPr marL="0" indent="0" algn="ctr" rtl="0">
              <a:spcBef>
                <a:spcPts val="0"/>
              </a:spcBef>
              <a:buNone/>
            </a:pPr>
            <a:r>
              <a:rPr lang="bs-Latn" b="1" i="0" u="none" baseline="0" dirty="0"/>
              <a:t>&amp; </a:t>
            </a:r>
          </a:p>
          <a:p>
            <a:pPr marL="0" indent="0" algn="ctr" rtl="0">
              <a:spcBef>
                <a:spcPts val="0"/>
              </a:spcBef>
              <a:buNone/>
            </a:pPr>
            <a:r>
              <a:rPr lang="bs-Latn" b="1" i="0" u="none" baseline="0" dirty="0"/>
              <a:t>Stručno i odgovorno obavljanje funkcije</a:t>
            </a:r>
          </a:p>
        </p:txBody>
      </p:sp>
    </p:spTree>
    <p:extLst>
      <p:ext uri="{BB962C8B-B14F-4D97-AF65-F5344CB8AC3E}">
        <p14:creationId xmlns:p14="http://schemas.microsoft.com/office/powerpoint/2010/main" val="3230330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dirty="0">
                <a:latin typeface="Gill Sans MT" panose="020B0502020104020203" pitchFamily="34" charset="0"/>
              </a:rPr>
              <a:t>Studija slučaja – sudija i službeno radno vrijeme </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772400" cy="4343400"/>
          </a:xfrm>
        </p:spPr>
        <p:txBody>
          <a:bodyPr/>
          <a:lstStyle/>
          <a:p>
            <a:pPr marL="0" indent="0" algn="l" rtl="0">
              <a:buNone/>
            </a:pPr>
            <a:r>
              <a:rPr lang="hr-BA" sz="1400" b="1" i="0" u="none" baseline="0" dirty="0">
                <a:latin typeface="Gill Sans MT" panose="020B0502020104020203" pitchFamily="34" charset="0"/>
              </a:rPr>
              <a:t>Radno vrijeme sudije</a:t>
            </a:r>
          </a:p>
          <a:p>
            <a:pPr marL="0" indent="0" algn="l" rtl="0">
              <a:buNone/>
            </a:pPr>
            <a:r>
              <a:rPr lang="hr-BA" sz="1200" b="0" i="1" u="none" baseline="0" dirty="0">
                <a:latin typeface="Gill Sans MT" panose="020B0502020104020203" pitchFamily="34" charset="0"/>
              </a:rPr>
              <a:t>Predmet Gibson, 852 N.W.2d 891 (Michigan, 2014)</a:t>
            </a:r>
            <a:endParaRPr lang="hr-BA" sz="1200" b="1" dirty="0">
              <a:latin typeface="Gill Sans MT" panose="020B0502020104020203" pitchFamily="34" charset="0"/>
            </a:endParaRPr>
          </a:p>
          <a:p>
            <a:pPr marL="0" indent="0" algn="l" rtl="0">
              <a:buNone/>
            </a:pPr>
            <a:endParaRPr lang="hr-BA" sz="1200" b="1" dirty="0">
              <a:latin typeface="Gill Sans MT" panose="020B0502020104020203" pitchFamily="34" charset="0"/>
            </a:endParaRPr>
          </a:p>
          <a:p>
            <a:pPr marL="0" indent="0" algn="l" rtl="0">
              <a:buNone/>
            </a:pPr>
            <a:r>
              <a:rPr lang="hr-BA" sz="1200" b="1" i="0" u="none" baseline="0" dirty="0">
                <a:latin typeface="Gill Sans MT" panose="020B0502020104020203" pitchFamily="34" charset="0"/>
              </a:rPr>
              <a:t>Činjenice</a:t>
            </a:r>
            <a:endParaRPr lang="hr-BA" sz="1200" dirty="0">
              <a:latin typeface="Gill Sans MT" panose="020B0502020104020203" pitchFamily="34" charset="0"/>
            </a:endParaRPr>
          </a:p>
          <a:p>
            <a:pPr algn="l" rtl="0"/>
            <a:r>
              <a:rPr lang="hr-BA" sz="1200" b="0" i="0" u="none" baseline="0" dirty="0">
                <a:latin typeface="Gill Sans MT" panose="020B0502020104020203" pitchFamily="34" charset="0"/>
              </a:rPr>
              <a:t>Lokalna televizijska stanica je istraživala sutkinju Sheilu Ann Gibson zbog njenog dnevnog rasporeda. Otkrili su da sutkinja dolazi na sud najranije u 10:55h, ulazi u sudnicu do 11:00h, iako je imala zakazane sastanke i aktivnosti još od 9:00h ujutro. Sutkinja je odlazila iz suda oko 16h. Ove informacije su objavljene u vijestima, te je Disciplinska komisija za sudije pokrenula istragu.</a:t>
            </a:r>
          </a:p>
          <a:p>
            <a:pPr marL="0" indent="0" algn="l" rtl="0">
              <a:buNone/>
            </a:pPr>
            <a:r>
              <a:rPr lang="hr-BA" sz="1200" b="1" i="0" u="none" baseline="0" dirty="0">
                <a:latin typeface="Gill Sans MT" panose="020B0502020104020203" pitchFamily="34" charset="0"/>
              </a:rPr>
              <a:t>Presuda</a:t>
            </a:r>
            <a:endParaRPr lang="hr-BA" sz="1200" dirty="0">
              <a:latin typeface="Gill Sans MT" panose="020B0502020104020203" pitchFamily="34" charset="0"/>
            </a:endParaRPr>
          </a:p>
          <a:p>
            <a:pPr algn="l" rtl="0"/>
            <a:r>
              <a:rPr lang="hr-BA" sz="1200" b="0" i="0" u="none" baseline="0" dirty="0">
                <a:latin typeface="Gill Sans MT" panose="020B0502020104020203" pitchFamily="34" charset="0"/>
              </a:rPr>
              <a:t>Komisija je zaključila da je ponašanje sutkinje odavalo utisak nedoličnog ponašanja. Sutkinjin izostanak revnosti u vršenje funkcije očigledno je doveo u pitanje provedbu pravde, ukazao na neodgovornost i izložio pravnu struku i sudove preziru, kritikama ili prigovorima. Ovo ponašanje je ukazivalo na nedostatak lične odgovornosti za vlastito ponašanje, kao i za propisno službeno ponašanje i vođenje poslova suda. </a:t>
            </a:r>
          </a:p>
          <a:p>
            <a:pPr marL="0" indent="0" algn="l" rtl="0">
              <a:buNone/>
            </a:pPr>
            <a:r>
              <a:rPr lang="hr-BA" sz="1200" b="1" i="0" u="none" baseline="0" dirty="0">
                <a:latin typeface="Gill Sans MT" panose="020B0502020104020203" pitchFamily="34" charset="0"/>
              </a:rPr>
              <a:t>Sankcija</a:t>
            </a:r>
          </a:p>
          <a:p>
            <a:pPr marL="0" indent="0" algn="l" rtl="0">
              <a:buNone/>
            </a:pPr>
            <a:r>
              <a:rPr lang="hr-BA" sz="1200" b="0" i="0" u="none" baseline="0" dirty="0">
                <a:latin typeface="Gill Sans MT" panose="020B0502020104020203" pitchFamily="34" charset="0"/>
              </a:rPr>
              <a:t>Komisija je preporučila javni ukor i privremeno udaljenje s dužnosti sutkinje u trajanju od 30 dana (Vrhovni sud je usvojio preporuku). </a:t>
            </a:r>
          </a:p>
        </p:txBody>
      </p:sp>
    </p:spTree>
    <p:extLst>
      <p:ext uri="{BB962C8B-B14F-4D97-AF65-F5344CB8AC3E}">
        <p14:creationId xmlns:p14="http://schemas.microsoft.com/office/powerpoint/2010/main" val="3196658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rtl="0"/>
            <a:r>
              <a:rPr lang="bs-Latn" sz="2000" b="1" i="0" u="none" baseline="0" dirty="0">
                <a:latin typeface="Gill Sans MT" panose="020B0502020104020203" pitchFamily="34" charset="0"/>
              </a:rPr>
              <a:t>Hipotetički slučajevi</a:t>
            </a:r>
            <a:endParaRPr lang="bs-Latn" altLang="sr-Latn-RS" sz="2000" dirty="0">
              <a:latin typeface="Gill Sans MT" panose="020B0502020104020203" pitchFamily="34" charset="0"/>
            </a:endParaRPr>
          </a:p>
        </p:txBody>
      </p:sp>
      <p:sp>
        <p:nvSpPr>
          <p:cNvPr id="10243" name="Content Placeholder 2"/>
          <p:cNvSpPr>
            <a:spLocks noGrp="1"/>
          </p:cNvSpPr>
          <p:nvPr>
            <p:ph idx="1"/>
          </p:nvPr>
        </p:nvSpPr>
        <p:spPr/>
        <p:txBody>
          <a:bodyPr/>
          <a:lstStyle/>
          <a:p>
            <a:pPr marL="0" indent="0" algn="l" rtl="0">
              <a:buNone/>
            </a:pPr>
            <a:r>
              <a:rPr lang="bs-Latn" sz="1600" b="1" i="0" u="none" baseline="0" dirty="0">
                <a:latin typeface="Gill Sans MT" panose="020B0502020104020203" pitchFamily="34" charset="0"/>
              </a:rPr>
              <a:t>Pogledati dopunske materijale za obuku</a:t>
            </a:r>
          </a:p>
          <a:p>
            <a:pPr marL="0" indent="0" algn="l" rtl="0">
              <a:buNone/>
            </a:pPr>
            <a:endParaRPr lang="bs-Latn" altLang="sr-Latn-RS" sz="1600" b="1" dirty="0">
              <a:latin typeface="Gill Sans MT" panose="020B0502020104020203" pitchFamily="34" charset="0"/>
            </a:endParaRPr>
          </a:p>
          <a:p>
            <a:pPr algn="l" rtl="0"/>
            <a:r>
              <a:rPr lang="bs-Latn" sz="1400" b="0" i="0" u="none" baseline="0" dirty="0">
                <a:latin typeface="Gill Sans MT" panose="020B0502020104020203" pitchFamily="34" charset="0"/>
              </a:rPr>
              <a:t>Učesnici razmatraju hipotetički slučaj, a onda slijedi diskusija</a:t>
            </a:r>
          </a:p>
          <a:p>
            <a:pPr algn="l" rtl="0"/>
            <a:r>
              <a:rPr lang="bs-Latn" sz="1400" dirty="0">
                <a:latin typeface="Gill Sans MT" panose="020B0502020104020203" pitchFamily="34" charset="0"/>
              </a:rPr>
              <a:t>Sesija 5: hipotetički slučajevi 15, 16</a:t>
            </a:r>
            <a:endParaRPr lang="bs-Latn" sz="1400" b="0" i="0" u="none" baseline="0" dirty="0">
              <a:latin typeface="Gill Sans MT" panose="020B0502020104020203" pitchFamily="34" charset="0"/>
            </a:endParaRPr>
          </a:p>
        </p:txBody>
      </p:sp>
    </p:spTree>
    <p:extLst>
      <p:ext uri="{BB962C8B-B14F-4D97-AF65-F5344CB8AC3E}">
        <p14:creationId xmlns:p14="http://schemas.microsoft.com/office/powerpoint/2010/main" val="3793694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609600" y="2362200"/>
            <a:ext cx="7772400" cy="3500458"/>
          </a:xfrm>
          <a:prstGeom prst="rect">
            <a:avLst/>
          </a:prstGeom>
        </p:spPr>
      </p:pic>
      <p:pic>
        <p:nvPicPr>
          <p:cNvPr id="3" name="Picture 2"/>
          <p:cNvPicPr>
            <a:picLocks noChangeAspect="1"/>
          </p:cNvPicPr>
          <p:nvPr/>
        </p:nvPicPr>
        <p:blipFill>
          <a:blip r:embed="rId4"/>
          <a:stretch>
            <a:fillRect/>
          </a:stretch>
        </p:blipFill>
        <p:spPr>
          <a:xfrm>
            <a:off x="1115268" y="4495800"/>
            <a:ext cx="6913463" cy="158509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Sesija 5 – sadržaj</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p:txBody>
          <a:bodyPr/>
          <a:lstStyle/>
          <a:p>
            <a:pPr marL="0" indent="0" algn="l" rtl="0">
              <a:spcBef>
                <a:spcPts val="0"/>
              </a:spcBef>
              <a:buNone/>
            </a:pPr>
            <a:r>
              <a:rPr lang="hr-BA" sz="1600" b="1" i="0" u="none" baseline="0" dirty="0">
                <a:latin typeface="Gill Sans MT" panose="020B0502020104020203" pitchFamily="34" charset="0"/>
              </a:rPr>
              <a:t>Podteme (Nepristrasnost/sukob interesa i Odgovorno obavljanje funkcije)</a:t>
            </a:r>
          </a:p>
          <a:p>
            <a:pPr algn="l" rtl="0">
              <a:spcBef>
                <a:spcPts val="0"/>
              </a:spcBef>
            </a:pPr>
            <a:r>
              <a:rPr lang="hr-BA" sz="1400" b="0" i="0" u="none" baseline="0" dirty="0">
                <a:latin typeface="Gill Sans MT" panose="020B0502020104020203" pitchFamily="34" charset="0"/>
              </a:rPr>
              <a:t>Finansijske, poslovne, plaćene aktivnosti </a:t>
            </a:r>
          </a:p>
          <a:p>
            <a:pPr algn="l" rtl="0">
              <a:spcBef>
                <a:spcPts val="0"/>
              </a:spcBef>
            </a:pPr>
            <a:r>
              <a:rPr lang="hr-BA" sz="1400" b="0" i="0" u="none" baseline="0" dirty="0">
                <a:latin typeface="Gill Sans MT" panose="020B0502020104020203" pitchFamily="34" charset="0"/>
              </a:rPr>
              <a:t>Naknada za dodatne aktivnosti </a:t>
            </a:r>
          </a:p>
          <a:p>
            <a:pPr algn="l" rtl="0">
              <a:spcBef>
                <a:spcPts val="0"/>
              </a:spcBef>
            </a:pPr>
            <a:r>
              <a:rPr lang="hr-BA" sz="1400" b="0" i="0" u="none" baseline="0" dirty="0">
                <a:latin typeface="Gill Sans MT" panose="020B0502020104020203" pitchFamily="34" charset="0"/>
              </a:rPr>
              <a:t>Učešće u edukativnim, vjerskim, dobrotvornim, građanskim aktivnostima </a:t>
            </a:r>
          </a:p>
          <a:p>
            <a:pPr algn="l" rtl="0">
              <a:spcBef>
                <a:spcPts val="0"/>
              </a:spcBef>
            </a:pPr>
            <a:r>
              <a:rPr lang="hr-BA" sz="1400" b="0" i="0" u="none" baseline="0" dirty="0" err="1">
                <a:latin typeface="Gill Sans MT" panose="020B0502020104020203" pitchFamily="34" charset="0"/>
              </a:rPr>
              <a:t>Nepristrasnost</a:t>
            </a:r>
            <a:r>
              <a:rPr lang="hr-BA" sz="1400" b="0" i="0" u="none" baseline="0" dirty="0">
                <a:latin typeface="Gill Sans MT" panose="020B0502020104020203" pitchFamily="34" charset="0"/>
              </a:rPr>
              <a:t>: Štetni komentari i korištenje društvenih medija</a:t>
            </a:r>
          </a:p>
          <a:p>
            <a:pPr algn="l" rtl="0">
              <a:spcBef>
                <a:spcPts val="0"/>
              </a:spcBef>
            </a:pPr>
            <a:r>
              <a:rPr lang="hr-BA" sz="1400" b="0" i="0" u="none" baseline="0" dirty="0">
                <a:latin typeface="Gill Sans MT" panose="020B0502020104020203" pitchFamily="34" charset="0"/>
              </a:rPr>
              <a:t>Stručno i odgovorno vršenje pravosudne funkcije</a:t>
            </a:r>
          </a:p>
          <a:p>
            <a:pPr marL="0" indent="0" algn="l" rtl="0">
              <a:spcBef>
                <a:spcPts val="0"/>
              </a:spcBef>
              <a:buNone/>
            </a:pPr>
            <a:endParaRPr lang="hr-BA" altLang="sr-Latn-RS" sz="1600" dirty="0">
              <a:latin typeface="Gill Sans MT" panose="020B0502020104020203" pitchFamily="34" charset="0"/>
            </a:endParaRPr>
          </a:p>
          <a:p>
            <a:pPr marL="0" indent="0" algn="l" rtl="0">
              <a:spcBef>
                <a:spcPts val="0"/>
              </a:spcBef>
              <a:buNone/>
            </a:pPr>
            <a:r>
              <a:rPr lang="hr-BA" sz="1400" b="0" i="0" u="none" baseline="0" dirty="0">
                <a:latin typeface="Gill Sans MT" panose="020B0502020104020203" pitchFamily="34" charset="0"/>
              </a:rPr>
              <a:t>NAPOMENA:  Korištenje prava/sloboda sudije i </a:t>
            </a:r>
            <a:r>
              <a:rPr lang="hr-BA" sz="1400" b="0" i="0" u="none" baseline="0" dirty="0" err="1">
                <a:latin typeface="Gill Sans MT" panose="020B0502020104020203" pitchFamily="34" charset="0"/>
              </a:rPr>
              <a:t>sudijska</a:t>
            </a:r>
            <a:r>
              <a:rPr lang="hr-BA" sz="1400" b="0" i="0" u="none" baseline="0" dirty="0">
                <a:latin typeface="Gill Sans MT" panose="020B0502020104020203" pitchFamily="34" charset="0"/>
              </a:rPr>
              <a:t> dužnost (</a:t>
            </a:r>
            <a:r>
              <a:rPr lang="hr-BA" sz="1400" b="0" i="0" u="none" baseline="0" dirty="0" err="1">
                <a:latin typeface="Gill Sans MT" panose="020B0502020104020203" pitchFamily="34" charset="0"/>
              </a:rPr>
              <a:t>nepristrasnost</a:t>
            </a:r>
            <a:r>
              <a:rPr lang="hr-BA" sz="1400" b="0" i="0" u="none" baseline="0" dirty="0">
                <a:latin typeface="Gill Sans MT" panose="020B0502020104020203" pitchFamily="34" charset="0"/>
              </a:rPr>
              <a:t>/sukob interesa)</a:t>
            </a:r>
          </a:p>
          <a:p>
            <a:pPr marL="0" indent="0" algn="l" rtl="0">
              <a:spcBef>
                <a:spcPts val="0"/>
              </a:spcBef>
              <a:buNone/>
            </a:pPr>
            <a:endParaRPr lang="hr-BA" altLang="sr-Latn-RS" sz="1600" dirty="0">
              <a:latin typeface="Gill Sans MT" panose="020B0502020104020203" pitchFamily="34" charset="0"/>
            </a:endParaRPr>
          </a:p>
          <a:p>
            <a:pPr marL="0" indent="0" algn="l" rtl="0">
              <a:spcBef>
                <a:spcPts val="0"/>
              </a:spcBef>
              <a:buNone/>
            </a:pPr>
            <a:r>
              <a:rPr lang="hr-BA" sz="1600" b="1" i="0" u="none" baseline="0" dirty="0">
                <a:latin typeface="Gill Sans MT" panose="020B0502020104020203" pitchFamily="34" charset="0"/>
              </a:rPr>
              <a:t>Korištenje </a:t>
            </a:r>
            <a:r>
              <a:rPr lang="hr-BA" sz="1600" b="1" i="0" u="none" baseline="0" dirty="0" err="1">
                <a:latin typeface="Gill Sans MT" panose="020B0502020104020203" pitchFamily="34" charset="0"/>
              </a:rPr>
              <a:t>uporednih</a:t>
            </a:r>
            <a:r>
              <a:rPr lang="hr-BA" sz="1600" b="1" i="0" u="none" baseline="0" dirty="0">
                <a:latin typeface="Gill Sans MT" panose="020B0502020104020203" pitchFamily="34" charset="0"/>
              </a:rPr>
              <a:t> materijala o etici</a:t>
            </a:r>
          </a:p>
          <a:p>
            <a:pPr algn="l" rtl="0">
              <a:spcBef>
                <a:spcPts val="0"/>
              </a:spcBef>
            </a:pPr>
            <a:r>
              <a:rPr lang="hr-BA" sz="1400" b="0" i="0" u="none" baseline="0" dirty="0" err="1">
                <a:latin typeface="Gill Sans MT" panose="020B0502020104020203" pitchFamily="34" charset="0"/>
              </a:rPr>
              <a:t>Bangalorški</a:t>
            </a:r>
            <a:r>
              <a:rPr lang="hr-BA" sz="1400" b="0" i="0" u="none" baseline="0" dirty="0">
                <a:latin typeface="Gill Sans MT" panose="020B0502020104020203" pitchFamily="34" charset="0"/>
              </a:rPr>
              <a:t> principi </a:t>
            </a:r>
            <a:r>
              <a:rPr lang="hr-BA" sz="1400" b="0" i="0" u="none" baseline="0" dirty="0" err="1">
                <a:latin typeface="Gill Sans MT" panose="020B0502020104020203" pitchFamily="34" charset="0"/>
              </a:rPr>
              <a:t>sudijskog</a:t>
            </a:r>
            <a:r>
              <a:rPr lang="hr-BA" sz="1400" b="0" i="0" u="none" baseline="0" dirty="0">
                <a:latin typeface="Gill Sans MT" panose="020B0502020104020203" pitchFamily="34" charset="0"/>
              </a:rPr>
              <a:t> ponašanja</a:t>
            </a:r>
          </a:p>
          <a:p>
            <a:pPr algn="l" rtl="0">
              <a:spcBef>
                <a:spcPts val="0"/>
              </a:spcBef>
            </a:pPr>
            <a:r>
              <a:rPr lang="hr-BA" sz="1400" b="0" i="0" u="none" baseline="0" dirty="0">
                <a:latin typeface="Gill Sans MT" panose="020B0502020104020203" pitchFamily="34" charset="0"/>
              </a:rPr>
              <a:t>ABA-</a:t>
            </a:r>
            <a:r>
              <a:rPr lang="hr-BA" sz="1400" b="0" i="0" u="none" baseline="0" dirty="0" err="1">
                <a:latin typeface="Gill Sans MT" panose="020B0502020104020203" pitchFamily="34" charset="0"/>
              </a:rPr>
              <a:t>in</a:t>
            </a:r>
            <a:r>
              <a:rPr lang="hr-BA" sz="1400" b="0" i="0" u="none" baseline="0" dirty="0">
                <a:latin typeface="Gill Sans MT" panose="020B0502020104020203" pitchFamily="34" charset="0"/>
              </a:rPr>
              <a:t> Model kodeksa </a:t>
            </a:r>
            <a:r>
              <a:rPr lang="hr-BA" sz="1400" b="0" i="0" u="none" baseline="0" dirty="0" err="1">
                <a:latin typeface="Gill Sans MT" panose="020B0502020104020203" pitchFamily="34" charset="0"/>
              </a:rPr>
              <a:t>sudijskog</a:t>
            </a:r>
            <a:r>
              <a:rPr lang="hr-BA" sz="1400" b="0" i="0" u="none" baseline="0" dirty="0">
                <a:latin typeface="Gill Sans MT" panose="020B0502020104020203" pitchFamily="34" charset="0"/>
              </a:rPr>
              <a:t> ponašanja (2007)</a:t>
            </a:r>
          </a:p>
          <a:p>
            <a:pPr algn="l" rtl="0">
              <a:spcBef>
                <a:spcPts val="0"/>
              </a:spcBef>
            </a:pPr>
            <a:r>
              <a:rPr lang="hr-BA" sz="1400" b="0" i="0" u="none" baseline="0" dirty="0">
                <a:latin typeface="Gill Sans MT" panose="020B0502020104020203" pitchFamily="34" charset="0"/>
              </a:rPr>
              <a:t>Studije slučaja</a:t>
            </a:r>
          </a:p>
          <a:p>
            <a:pPr marL="0" indent="0" algn="l" rtl="0">
              <a:spcBef>
                <a:spcPts val="0"/>
              </a:spcBef>
              <a:buNone/>
            </a:pPr>
            <a:endParaRPr lang="hr-BA" altLang="sr-Latn-RS" sz="1600" dirty="0">
              <a:latin typeface="Gill Sans MT" panose="020B0502020104020203" pitchFamily="34" charset="0"/>
            </a:endParaRPr>
          </a:p>
          <a:p>
            <a:pPr marL="0" indent="0" algn="l" rtl="0">
              <a:spcBef>
                <a:spcPts val="0"/>
              </a:spcBef>
              <a:buNone/>
            </a:pPr>
            <a:r>
              <a:rPr lang="hr-BA" sz="1600" b="1" dirty="0">
                <a:latin typeface="Gill Sans MT" panose="020B0502020104020203" pitchFamily="34" charset="0"/>
              </a:rPr>
              <a:t>H</a:t>
            </a:r>
            <a:r>
              <a:rPr lang="hr-BA" sz="1600" b="1" i="0" u="none" baseline="0" dirty="0">
                <a:latin typeface="Gill Sans MT" panose="020B0502020104020203" pitchFamily="34" charset="0"/>
              </a:rPr>
              <a:t>ipotetički slučajevi</a:t>
            </a:r>
          </a:p>
          <a:p>
            <a:pPr algn="l" rtl="0">
              <a:spcBef>
                <a:spcPts val="0"/>
              </a:spcBef>
            </a:pPr>
            <a:r>
              <a:rPr lang="hr-BA" sz="1400" b="0" i="0" u="none" baseline="0" dirty="0">
                <a:latin typeface="Gill Sans MT" panose="020B0502020104020203" pitchFamily="34" charset="0"/>
              </a:rPr>
              <a:t>Participativno učešće</a:t>
            </a:r>
          </a:p>
          <a:p>
            <a:pPr marL="0" indent="0" algn="l" rtl="0">
              <a:buNone/>
            </a:pPr>
            <a:endParaRPr lang="hr-BA" altLang="sr-Latn-RS" sz="1600" dirty="0">
              <a:latin typeface="Gill Sans MT" panose="020B0502020104020203" pitchFamily="34" charset="0"/>
            </a:endParaRPr>
          </a:p>
          <a:p>
            <a:pPr marL="0" indent="0" algn="ctr" rtl="0">
              <a:buNone/>
            </a:pPr>
            <a:endParaRPr lang="hr-BA" altLang="sr-Latn-RS" dirty="0"/>
          </a:p>
          <a:p>
            <a:pPr marL="0" indent="0" algn="ctr" rtl="0">
              <a:buNone/>
            </a:pPr>
            <a:endParaRPr lang="hr-BA" altLang="sr-Latn-RS" b="1" dirty="0"/>
          </a:p>
        </p:txBody>
      </p:sp>
    </p:spTree>
    <p:extLst>
      <p:ext uri="{BB962C8B-B14F-4D97-AF65-F5344CB8AC3E}">
        <p14:creationId xmlns:p14="http://schemas.microsoft.com/office/powerpoint/2010/main" val="19681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Sukob interesa (Bangalorški principi)</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196548"/>
            <a:ext cx="8077200" cy="4432852"/>
          </a:xfrm>
        </p:spPr>
        <p:txBody>
          <a:bodyPr/>
          <a:lstStyle/>
          <a:p>
            <a:pPr marL="0" indent="0" algn="l" rtl="0">
              <a:spcBef>
                <a:spcPts val="0"/>
              </a:spcBef>
              <a:buNone/>
            </a:pPr>
            <a:r>
              <a:rPr lang="hr-BA" sz="1600" b="1" i="0" u="sng" baseline="0" dirty="0">
                <a:latin typeface="Gill Sans MT" panose="020B0502020104020203" pitchFamily="34" charset="0"/>
              </a:rPr>
              <a:t>Princip (Vrijednost 2)</a:t>
            </a:r>
          </a:p>
          <a:p>
            <a:pPr marL="0" indent="0" algn="l" rtl="0">
              <a:spcBef>
                <a:spcPts val="0"/>
              </a:spcBef>
              <a:buNone/>
            </a:pPr>
            <a:r>
              <a:rPr lang="hr-BA" sz="1600" b="1" i="0" u="none" baseline="0" dirty="0" err="1">
                <a:latin typeface="Gill Sans MT" panose="020B0502020104020203" pitchFamily="34" charset="0"/>
              </a:rPr>
              <a:t>Nepristrasnost</a:t>
            </a:r>
            <a:r>
              <a:rPr lang="hr-BA" sz="1600" b="1" i="0" u="none" baseline="0" dirty="0">
                <a:latin typeface="Gill Sans MT" panose="020B0502020104020203" pitchFamily="34" charset="0"/>
              </a:rPr>
              <a:t> je ključna za propisno vršenje pravosudne funkcije. Ne odnosi se samo na samu odluku, nego i na proces donošenja odluke.</a:t>
            </a:r>
          </a:p>
          <a:p>
            <a:pPr marL="0" indent="0" algn="l" rtl="0">
              <a:spcBef>
                <a:spcPts val="0"/>
              </a:spcBef>
              <a:buNone/>
            </a:pPr>
            <a:endParaRPr lang="hr-BA" altLang="sr-Latn-RS" sz="1600" b="1" dirty="0">
              <a:latin typeface="Gill Sans MT" panose="020B0502020104020203" pitchFamily="34" charset="0"/>
            </a:endParaRPr>
          </a:p>
          <a:p>
            <a:pPr marL="0" indent="0" algn="l" rtl="0">
              <a:spcBef>
                <a:spcPts val="0"/>
              </a:spcBef>
              <a:buNone/>
            </a:pPr>
            <a:r>
              <a:rPr lang="hr-BA" sz="1400" b="1" i="0" u="sng" baseline="0" dirty="0">
                <a:latin typeface="Gill Sans MT" panose="020B0502020104020203" pitchFamily="34" charset="0"/>
              </a:rPr>
              <a:t>Pravilo (ili više njih)</a:t>
            </a:r>
          </a:p>
          <a:p>
            <a:pPr marL="0" indent="0" algn="l" rtl="0">
              <a:spcBef>
                <a:spcPts val="0"/>
              </a:spcBef>
              <a:buNone/>
            </a:pPr>
            <a:r>
              <a:rPr lang="hr-BA" sz="1400" b="1" i="0" u="none" baseline="0" dirty="0">
                <a:latin typeface="Gill Sans MT" panose="020B0502020104020203" pitchFamily="34" charset="0"/>
              </a:rPr>
              <a:t>Sudija će:</a:t>
            </a:r>
          </a:p>
          <a:p>
            <a:pPr algn="l" rtl="0">
              <a:spcBef>
                <a:spcPts val="0"/>
              </a:spcBef>
            </a:pPr>
            <a:r>
              <a:rPr lang="hr-BA" sz="1400" b="0" i="0" u="none" baseline="0" dirty="0">
                <a:latin typeface="Gill Sans MT" panose="020B0502020104020203" pitchFamily="34" charset="0"/>
              </a:rPr>
              <a:t>2.1: vršiti svoju dužnost bez favoriziranja, </a:t>
            </a:r>
            <a:r>
              <a:rPr lang="hr-BA" sz="1400" b="0" i="0" u="none" baseline="0" dirty="0" err="1">
                <a:latin typeface="Gill Sans MT" panose="020B0502020104020203" pitchFamily="34" charset="0"/>
              </a:rPr>
              <a:t>predubjeđenja</a:t>
            </a:r>
            <a:r>
              <a:rPr lang="hr-BA" sz="1400" b="0" i="0" u="none" baseline="0" dirty="0">
                <a:latin typeface="Gill Sans MT" panose="020B0502020104020203" pitchFamily="34" charset="0"/>
              </a:rPr>
              <a:t> ili predrasuda.</a:t>
            </a:r>
            <a:endParaRPr lang="hr-BA" altLang="sr-Latn-RS" sz="1400" u="sng" dirty="0">
              <a:latin typeface="Gill Sans MT" panose="020B0502020104020203" pitchFamily="34" charset="0"/>
            </a:endParaRPr>
          </a:p>
          <a:p>
            <a:pPr algn="l" rtl="0">
              <a:spcBef>
                <a:spcPts val="0"/>
              </a:spcBef>
            </a:pPr>
            <a:endParaRPr lang="hr-BA" altLang="sr-Latn-RS" sz="1400" u="sng"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2.2 osigurati da njegovo ili njeno ponašanje podupire povjerenje javnosti u nepristrasnost sudije.</a:t>
            </a:r>
          </a:p>
          <a:p>
            <a:pPr algn="l" rtl="0">
              <a:spcBef>
                <a:spcPts val="0"/>
              </a:spcBef>
            </a:pP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2.3 nastojati da se ponaša tako da izbjegne situacije zbog kojih može biti neophodno njegovo izuzeće.</a:t>
            </a:r>
          </a:p>
          <a:p>
            <a:pPr algn="l" rtl="0">
              <a:spcBef>
                <a:spcPts val="0"/>
              </a:spcBef>
            </a:pPr>
            <a:endParaRPr lang="hr-BA" altLang="sr-Latn-RS" sz="1400" u="sng"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2.4 neće svjesno, u toku postupanja, ili mogućeg budućeg postupanja u predmetu, davati komentare za koje bi se moglo opravdano pretpostaviti da mogu uticati na ishod takvih postupaka ili ugroziti pravičnost.</a:t>
            </a:r>
          </a:p>
          <a:p>
            <a:pPr algn="l" rtl="0">
              <a:spcBef>
                <a:spcPts val="0"/>
              </a:spcBef>
            </a:pP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2.5 izuzeti se iz postupanja u postupku u kome sudija nije u mogućnosti da donese </a:t>
            </a:r>
            <a:r>
              <a:rPr lang="hr-BA" sz="1400" b="0" i="0" u="none" baseline="0" dirty="0" err="1">
                <a:latin typeface="Gill Sans MT" panose="020B0502020104020203" pitchFamily="34" charset="0"/>
              </a:rPr>
              <a:t>nepristrasnu</a:t>
            </a:r>
            <a:r>
              <a:rPr lang="hr-BA" sz="1400" b="0" i="0" u="none" baseline="0" dirty="0">
                <a:latin typeface="Gill Sans MT" panose="020B0502020104020203" pitchFamily="34" charset="0"/>
              </a:rPr>
              <a:t> odluku (ili u kome razumnom </a:t>
            </a:r>
            <a:r>
              <a:rPr lang="hr-BA" sz="1400" b="0" i="0" u="none" baseline="0" dirty="0" err="1">
                <a:latin typeface="Gill Sans MT" panose="020B0502020104020203" pitchFamily="34" charset="0"/>
              </a:rPr>
              <a:t>posmatraču</a:t>
            </a:r>
            <a:r>
              <a:rPr lang="hr-BA" sz="1400" b="0" i="0" u="none" baseline="0" dirty="0">
                <a:latin typeface="Gill Sans MT" panose="020B0502020104020203" pitchFamily="34" charset="0"/>
              </a:rPr>
              <a:t> može tako djelovati).</a:t>
            </a:r>
          </a:p>
          <a:p>
            <a:pPr marL="0" indent="0" algn="l" rtl="0">
              <a:spcBef>
                <a:spcPts val="0"/>
              </a:spcBef>
              <a:buNone/>
            </a:pPr>
            <a:endParaRPr lang="hr-BA" altLang="sr-Latn-RS" sz="1000" dirty="0">
              <a:latin typeface="Gill Sans MT" panose="020B0502020104020203" pitchFamily="34" charset="0"/>
            </a:endParaRPr>
          </a:p>
          <a:p>
            <a:pPr marL="0" indent="0" algn="l" rtl="0">
              <a:spcBef>
                <a:spcPts val="0"/>
              </a:spcBef>
              <a:buNone/>
            </a:pPr>
            <a:r>
              <a:rPr lang="hr-BA" sz="1000" b="0" i="0" u="none" baseline="0" dirty="0">
                <a:latin typeface="Gill Sans MT" panose="020B0502020104020203" pitchFamily="34" charset="0"/>
              </a:rPr>
              <a:t>JIN, </a:t>
            </a:r>
            <a:r>
              <a:rPr lang="hr-BA" sz="1000" b="0" i="0" u="none" baseline="0" dirty="0" err="1">
                <a:latin typeface="Gill Sans MT" panose="020B0502020104020203" pitchFamily="34" charset="0"/>
              </a:rPr>
              <a:t>Bangalorški</a:t>
            </a:r>
            <a:r>
              <a:rPr lang="hr-BA" sz="1000" b="0" i="0" u="none" baseline="0" dirty="0">
                <a:latin typeface="Gill Sans MT" panose="020B0502020104020203" pitchFamily="34" charset="0"/>
              </a:rPr>
              <a:t> principi </a:t>
            </a:r>
            <a:r>
              <a:rPr lang="hr-BA" sz="1000" b="0" i="0" u="none" baseline="0" dirty="0" err="1">
                <a:latin typeface="Gill Sans MT" panose="020B0502020104020203" pitchFamily="34" charset="0"/>
              </a:rPr>
              <a:t>sudijskog</a:t>
            </a:r>
            <a:r>
              <a:rPr lang="hr-BA" sz="1000" b="0" i="0" u="none" baseline="0" dirty="0">
                <a:latin typeface="Gill Sans MT" panose="020B0502020104020203" pitchFamily="34" charset="0"/>
              </a:rPr>
              <a:t> ponašanja, str. 43-62.</a:t>
            </a:r>
            <a:endParaRPr lang="hr-BA" altLang="sr-Latn-RS" sz="1000" dirty="0">
              <a:latin typeface="Gill Sans MT" panose="020B0502020104020203" pitchFamily="34" charset="0"/>
            </a:endParaRPr>
          </a:p>
          <a:p>
            <a:pPr algn="l" rtl="0">
              <a:spcBef>
                <a:spcPts val="0"/>
              </a:spcBef>
            </a:pPr>
            <a:endParaRPr lang="hr-BA" altLang="sr-Latn-RS" sz="1600" dirty="0">
              <a:latin typeface="Gill Sans MT" panose="020B0502020104020203" pitchFamily="34" charset="0"/>
            </a:endParaRPr>
          </a:p>
          <a:p>
            <a:pPr algn="l" rtl="0">
              <a:spcBef>
                <a:spcPts val="0"/>
              </a:spcBef>
            </a:pPr>
            <a:endParaRPr lang="hr-BA" altLang="sr-Latn-RS" sz="1600" u="sng" dirty="0">
              <a:latin typeface="Gill Sans MT" panose="020B0502020104020203" pitchFamily="34" charset="0"/>
            </a:endParaRPr>
          </a:p>
          <a:p>
            <a:pPr algn="l" rtl="0">
              <a:spcBef>
                <a:spcPts val="0"/>
              </a:spcBef>
            </a:pPr>
            <a:endParaRPr lang="hr-BA" altLang="sr-Latn-RS" sz="1600" u="sng" dirty="0">
              <a:latin typeface="Gill Sans MT" panose="020B0502020104020203" pitchFamily="34" charset="0"/>
            </a:endParaRPr>
          </a:p>
          <a:p>
            <a:pPr algn="l" rtl="0">
              <a:spcBef>
                <a:spcPts val="0"/>
              </a:spcBef>
            </a:pPr>
            <a:endParaRPr lang="hr-BA" altLang="sr-Latn-RS" sz="1600" u="sng" dirty="0">
              <a:latin typeface="Gill Sans MT" panose="020B0502020104020203" pitchFamily="34" charset="0"/>
            </a:endParaRPr>
          </a:p>
          <a:p>
            <a:pPr algn="l" rtl="0">
              <a:spcBef>
                <a:spcPts val="0"/>
              </a:spcBef>
            </a:pPr>
            <a:endParaRPr lang="hr-BA" altLang="sr-Latn-RS" sz="1600" u="sng" dirty="0">
              <a:latin typeface="Gill Sans MT" panose="020B0502020104020203" pitchFamily="34" charset="0"/>
            </a:endParaRPr>
          </a:p>
          <a:p>
            <a:pPr marL="0" indent="0" algn="l" rtl="0">
              <a:spcBef>
                <a:spcPts val="0"/>
              </a:spcBef>
              <a:buNone/>
            </a:pPr>
            <a:r>
              <a:rPr lang="hr-BA" sz="1000" b="0" i="0" u="none" baseline="0" dirty="0">
                <a:latin typeface="Gill Sans MT" panose="020B0502020104020203" pitchFamily="34" charset="0"/>
              </a:rPr>
              <a:t>JIN, </a:t>
            </a:r>
            <a:r>
              <a:rPr lang="hr-BA" sz="1000" b="0" i="0" u="none" baseline="0" dirty="0" err="1">
                <a:latin typeface="Gill Sans MT" panose="020B0502020104020203" pitchFamily="34" charset="0"/>
              </a:rPr>
              <a:t>Bangalorški</a:t>
            </a:r>
            <a:r>
              <a:rPr lang="hr-BA" sz="1000" b="0" i="0" u="none" baseline="0" dirty="0">
                <a:latin typeface="Gill Sans MT" panose="020B0502020104020203" pitchFamily="34" charset="0"/>
              </a:rPr>
              <a:t> principi </a:t>
            </a:r>
            <a:r>
              <a:rPr lang="hr-BA" sz="1000" b="0" i="0" u="none" baseline="0" dirty="0" err="1">
                <a:latin typeface="Gill Sans MT" panose="020B0502020104020203" pitchFamily="34" charset="0"/>
              </a:rPr>
              <a:t>sudijskog</a:t>
            </a:r>
            <a:r>
              <a:rPr lang="hr-BA" sz="1000" b="0" i="0" u="none" baseline="0" dirty="0">
                <a:latin typeface="Gill Sans MT" panose="020B0502020104020203" pitchFamily="34" charset="0"/>
              </a:rPr>
              <a:t> ponašanja, str. 63-67.</a:t>
            </a:r>
            <a:endParaRPr lang="hr-BA" altLang="sr-Latn-RS" sz="1000" dirty="0">
              <a:latin typeface="Gill Sans MT" panose="020B0502020104020203" pitchFamily="34" charset="0"/>
            </a:endParaRPr>
          </a:p>
          <a:p>
            <a:pPr marL="0" indent="0" algn="l" rtl="0">
              <a:spcBef>
                <a:spcPts val="0"/>
              </a:spcBef>
              <a:buNone/>
            </a:pPr>
            <a:endParaRPr lang="hr-BA" altLang="sr-Latn-RS" sz="1600" u="sng" dirty="0">
              <a:latin typeface="Gill Sans MT" panose="020B0502020104020203" pitchFamily="34" charset="0"/>
            </a:endParaRPr>
          </a:p>
          <a:p>
            <a:pPr marL="0" indent="0" algn="l" rtl="0">
              <a:spcBef>
                <a:spcPts val="0"/>
              </a:spcBef>
              <a:buNone/>
            </a:pPr>
            <a:endParaRPr lang="hr-BA" altLang="sr-Latn-RS" sz="1600" u="sng" dirty="0">
              <a:latin typeface="Gill Sans MT" panose="020B0502020104020203" pitchFamily="34" charset="0"/>
            </a:endParaRPr>
          </a:p>
          <a:p>
            <a:pPr marL="0" indent="0" algn="l" rtl="0">
              <a:spcBef>
                <a:spcPts val="0"/>
              </a:spcBef>
              <a:buNone/>
            </a:pPr>
            <a:endParaRPr lang="hr-BA" altLang="sr-Latn-RS" sz="1600" u="sng" dirty="0">
              <a:latin typeface="Gill Sans MT" panose="020B0502020104020203" pitchFamily="34" charset="0"/>
            </a:endParaRPr>
          </a:p>
          <a:p>
            <a:pPr marL="0" indent="0" algn="l" rtl="0">
              <a:buNone/>
            </a:pPr>
            <a:endParaRPr lang="hr-BA" altLang="sr-Latn-R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Sukob interesa (Bangalorški principi) </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924800" cy="4038600"/>
          </a:xfrm>
        </p:spPr>
        <p:txBody>
          <a:bodyPr/>
          <a:lstStyle/>
          <a:p>
            <a:pPr marL="0" indent="0" algn="l" rtl="0">
              <a:spcBef>
                <a:spcPts val="0"/>
              </a:spcBef>
              <a:buNone/>
            </a:pPr>
            <a:r>
              <a:rPr lang="hr-BA" sz="1600" b="1" i="0" u="none" baseline="0" dirty="0">
                <a:latin typeface="Gill Sans MT" panose="020B0502020104020203" pitchFamily="34" charset="0"/>
              </a:rPr>
              <a:t>Komentar - </a:t>
            </a:r>
            <a:r>
              <a:rPr lang="hr-BA" sz="1600" b="1" i="0" u="none" baseline="0" dirty="0" err="1">
                <a:latin typeface="Gill Sans MT" panose="020B0502020104020203" pitchFamily="34" charset="0"/>
              </a:rPr>
              <a:t>Nepristrasnost</a:t>
            </a:r>
            <a:r>
              <a:rPr lang="hr-BA" sz="1600" b="1" i="0" u="none" baseline="0" dirty="0">
                <a:latin typeface="Gill Sans MT" panose="020B0502020104020203" pitchFamily="34" charset="0"/>
              </a:rPr>
              <a:t> i sukob interesa (2.2)</a:t>
            </a:r>
          </a:p>
          <a:p>
            <a:pPr marL="0" indent="0" algn="l" rtl="0">
              <a:spcBef>
                <a:spcPts val="0"/>
              </a:spcBef>
              <a:buNone/>
            </a:pP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Sudija treba organizirati privatne/službene poslove tako da mogući sukob sa </a:t>
            </a:r>
            <a:r>
              <a:rPr lang="hr-BA" sz="1400" b="0" i="0" u="none" baseline="0" dirty="0" err="1">
                <a:latin typeface="Gill Sans MT" panose="020B0502020104020203" pitchFamily="34" charset="0"/>
              </a:rPr>
              <a:t>sudijskim</a:t>
            </a:r>
            <a:r>
              <a:rPr lang="hr-BA" sz="1400" b="0" i="0" u="none" baseline="0" dirty="0">
                <a:latin typeface="Gill Sans MT" panose="020B0502020104020203" pitchFamily="34" charset="0"/>
              </a:rPr>
              <a:t> dužnostima svede na najmanju mjeru.</a:t>
            </a:r>
          </a:p>
          <a:p>
            <a:pPr algn="l" rtl="0">
              <a:spcBef>
                <a:spcPts val="0"/>
              </a:spcBef>
            </a:pPr>
            <a:endParaRPr lang="hr-BA" altLang="sr-Latn-RS" sz="1400" dirty="0">
              <a:latin typeface="Gill Sans MT" panose="020B0502020104020203" pitchFamily="34" charset="0"/>
            </a:endParaRPr>
          </a:p>
          <a:p>
            <a:pPr algn="l" rtl="0">
              <a:spcBef>
                <a:spcPts val="0"/>
              </a:spcBef>
            </a:pPr>
            <a:r>
              <a:rPr lang="hr-BA" sz="1400" b="0" i="0" u="none" baseline="0" dirty="0" err="1">
                <a:latin typeface="Gill Sans MT" panose="020B0502020104020203" pitchFamily="34" charset="0"/>
              </a:rPr>
              <a:t>Nepristrasnost</a:t>
            </a:r>
            <a:r>
              <a:rPr lang="hr-BA" sz="1400" b="0" i="0" u="none" baseline="0" dirty="0">
                <a:latin typeface="Gill Sans MT" panose="020B0502020104020203" pitchFamily="34" charset="0"/>
              </a:rPr>
              <a:t> sudije odnosi se na činjeničnu </a:t>
            </a:r>
            <a:r>
              <a:rPr lang="hr-BA" sz="1400" b="0" i="0" u="none" baseline="0" dirty="0" err="1">
                <a:latin typeface="Gill Sans MT" panose="020B0502020104020203" pitchFamily="34" charset="0"/>
              </a:rPr>
              <a:t>nepristrasnost</a:t>
            </a:r>
            <a:r>
              <a:rPr lang="hr-BA" sz="1400" b="0" i="0" u="none" baseline="0" dirty="0">
                <a:latin typeface="Gill Sans MT" panose="020B0502020104020203" pitchFamily="34" charset="0"/>
              </a:rPr>
              <a:t> (i percepciju razumnog </a:t>
            </a:r>
            <a:r>
              <a:rPr lang="hr-BA" sz="1400" b="0" i="0" u="none" baseline="0" dirty="0" err="1">
                <a:latin typeface="Gill Sans MT" panose="020B0502020104020203" pitchFamily="34" charset="0"/>
              </a:rPr>
              <a:t>posmatrača</a:t>
            </a:r>
            <a:r>
              <a:rPr lang="hr-BA" sz="1400" b="0" i="0" u="none" baseline="0" dirty="0">
                <a:latin typeface="Gill Sans MT" panose="020B0502020104020203" pitchFamily="34" charset="0"/>
              </a:rPr>
              <a:t>).</a:t>
            </a:r>
          </a:p>
          <a:p>
            <a:pPr algn="l" rtl="0">
              <a:spcBef>
                <a:spcPts val="0"/>
              </a:spcBef>
            </a:pPr>
            <a:endParaRPr lang="hr-BA" altLang="sr-Latn-RS" sz="1400" dirty="0">
              <a:latin typeface="Gill Sans MT" panose="020B0502020104020203" pitchFamily="34" charset="0"/>
            </a:endParaRPr>
          </a:p>
          <a:p>
            <a:pPr marL="0" indent="0" algn="l" rtl="0">
              <a:spcBef>
                <a:spcPts val="0"/>
              </a:spcBef>
              <a:buNone/>
            </a:pPr>
            <a:r>
              <a:rPr lang="hr-BA" sz="1400" b="0" i="0" u="sng" baseline="0" dirty="0">
                <a:latin typeface="Gill Sans MT" panose="020B0502020104020203" pitchFamily="34" charset="0"/>
              </a:rPr>
              <a:t>Sukob interesa </a:t>
            </a:r>
          </a:p>
          <a:p>
            <a:pPr marL="0" indent="0" algn="l" rtl="0">
              <a:spcBef>
                <a:spcPts val="0"/>
              </a:spcBef>
              <a:buNone/>
            </a:pPr>
            <a:endParaRPr lang="hr-BA" altLang="sr-Latn-RS" sz="1400" u="sng"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Sukob interesa postoji kada privatni interesi sudije (ili osoba koje su mu/joj bliske) dođu u sukob sa dužnošću sudije da </a:t>
            </a:r>
            <a:r>
              <a:rPr lang="hr-BA" sz="1400" b="0" i="0" u="none" baseline="0" dirty="0" err="1">
                <a:latin typeface="Gill Sans MT" panose="020B0502020104020203" pitchFamily="34" charset="0"/>
              </a:rPr>
              <a:t>nepristrasno</a:t>
            </a:r>
            <a:r>
              <a:rPr lang="hr-BA" sz="1400" b="0" i="0" u="none" baseline="0" dirty="0">
                <a:latin typeface="Gill Sans MT" panose="020B0502020104020203" pitchFamily="34" charset="0"/>
              </a:rPr>
              <a:t> sudi u predmetu.</a:t>
            </a:r>
          </a:p>
          <a:p>
            <a:pPr algn="l" rtl="0">
              <a:spcBef>
                <a:spcPts val="0"/>
              </a:spcBef>
            </a:pP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Sukobi interesa moraju uključivati i stvarne sukobe i sukobe koje percipira razumni </a:t>
            </a:r>
            <a:r>
              <a:rPr lang="hr-BA" sz="1400" b="0" i="0" u="none" baseline="0" dirty="0" err="1">
                <a:latin typeface="Gill Sans MT" panose="020B0502020104020203" pitchFamily="34" charset="0"/>
              </a:rPr>
              <a:t>posmatrač</a:t>
            </a:r>
            <a:r>
              <a:rPr lang="hr-BA" sz="1400" b="0" i="0" u="none" baseline="0" dirty="0">
                <a:latin typeface="Gill Sans MT" panose="020B0502020104020203" pitchFamily="34" charset="0"/>
              </a:rPr>
              <a:t>.</a:t>
            </a:r>
          </a:p>
          <a:p>
            <a:pPr marL="0" indent="0" algn="l" rtl="0">
              <a:spcBef>
                <a:spcPts val="0"/>
              </a:spcBef>
              <a:buNone/>
            </a:pPr>
            <a:endParaRPr lang="hr-BA" altLang="sr-Latn-RS" sz="1400" dirty="0">
              <a:latin typeface="Gill Sans MT" panose="020B0502020104020203" pitchFamily="34" charset="0"/>
            </a:endParaRPr>
          </a:p>
        </p:txBody>
      </p:sp>
    </p:spTree>
    <p:extLst>
      <p:ext uri="{BB962C8B-B14F-4D97-AF65-F5344CB8AC3E}">
        <p14:creationId xmlns:p14="http://schemas.microsoft.com/office/powerpoint/2010/main" val="1017886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Sukob interesa (Bangalorški principi) </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772400" cy="4038600"/>
          </a:xfrm>
        </p:spPr>
        <p:txBody>
          <a:bodyPr/>
          <a:lstStyle/>
          <a:p>
            <a:pPr marL="0" indent="0" algn="l" rtl="0">
              <a:spcBef>
                <a:spcPts val="0"/>
              </a:spcBef>
              <a:buNone/>
            </a:pPr>
            <a:r>
              <a:rPr lang="hr-BA" sz="1600" b="1" i="0" u="none" baseline="0" dirty="0">
                <a:latin typeface="Gill Sans MT" panose="020B0502020104020203" pitchFamily="34" charset="0"/>
              </a:rPr>
              <a:t>Komentar – finansijski interesi; Dužnost smanjivanja i ograničavanja aktivnosti (2.2)</a:t>
            </a:r>
          </a:p>
          <a:p>
            <a:pPr marL="0" indent="0" algn="l" rtl="0">
              <a:spcBef>
                <a:spcPts val="0"/>
              </a:spcBef>
              <a:buNone/>
            </a:pPr>
            <a:endParaRPr lang="hr-BA" altLang="sr-Latn-RS" sz="1400" u="sng" dirty="0">
              <a:latin typeface="Gill Sans MT" panose="020B0502020104020203" pitchFamily="34" charset="0"/>
            </a:endParaRPr>
          </a:p>
          <a:p>
            <a:pPr marL="0" indent="0" algn="l" rtl="0">
              <a:spcBef>
                <a:spcPts val="0"/>
              </a:spcBef>
              <a:buNone/>
            </a:pPr>
            <a:r>
              <a:rPr lang="hr-BA" sz="1400" b="0" i="0" u="sng" baseline="0" dirty="0">
                <a:latin typeface="Gill Sans MT" panose="020B0502020104020203" pitchFamily="34" charset="0"/>
              </a:rPr>
              <a:t>Smanjiti sukobe interesa</a:t>
            </a:r>
          </a:p>
          <a:p>
            <a:pPr marL="0" indent="0" algn="l" rtl="0">
              <a:spcBef>
                <a:spcPts val="0"/>
              </a:spcBef>
              <a:buNone/>
            </a:pPr>
            <a:endParaRPr lang="hr-BA" altLang="sr-Latn-RS" sz="1400" dirty="0">
              <a:latin typeface="Gill Sans MT" panose="020B0502020104020203" pitchFamily="34" charset="0"/>
            </a:endParaRPr>
          </a:p>
          <a:p>
            <a:pPr marL="0" indent="0" algn="l" rtl="0">
              <a:spcBef>
                <a:spcPts val="0"/>
              </a:spcBef>
              <a:buNone/>
            </a:pPr>
            <a:r>
              <a:rPr lang="hr-BA" sz="1400" b="0" i="0" u="none" baseline="0" dirty="0">
                <a:latin typeface="Gill Sans MT" panose="020B0502020104020203" pitchFamily="34" charset="0"/>
              </a:rPr>
              <a:t>Sudija ne smije dozvoliti da se njegove/njene finansijske aktivnosti miješaju sa postupanjem u predmetima pred sudom, te stoga </a:t>
            </a:r>
            <a:r>
              <a:rPr lang="hr-BA" sz="1400" b="0" i="0" u="sng" baseline="0" dirty="0">
                <a:latin typeface="Gill Sans MT" panose="020B0502020104020203" pitchFamily="34" charset="0"/>
              </a:rPr>
              <a:t>mora smanjiti nepotrebne sukobe interesa</a:t>
            </a:r>
            <a:r>
              <a:rPr lang="hr-BA" sz="1400" b="0" i="0" u="none" baseline="0" dirty="0">
                <a:latin typeface="Gill Sans MT" panose="020B0502020104020203" pitchFamily="34" charset="0"/>
              </a:rPr>
              <a:t>.</a:t>
            </a:r>
          </a:p>
          <a:p>
            <a:pPr algn="l" rtl="0">
              <a:spcBef>
                <a:spcPts val="0"/>
              </a:spcBef>
            </a:pPr>
            <a:endParaRPr lang="hr-BA" altLang="sr-Latn-RS" sz="1400" dirty="0">
              <a:latin typeface="Gill Sans MT" panose="020B0502020104020203" pitchFamily="34" charset="0"/>
            </a:endParaRPr>
          </a:p>
          <a:p>
            <a:pPr algn="l" rtl="0">
              <a:spcBef>
                <a:spcPts val="0"/>
              </a:spcBef>
            </a:pPr>
            <a:r>
              <a:rPr lang="hr-BA" sz="1400" b="0" i="0" u="none" baseline="0" dirty="0">
                <a:latin typeface="Gill Sans MT" panose="020B0502020104020203" pitchFamily="34" charset="0"/>
              </a:rPr>
              <a:t>Primjer:  Vlasništvo od 1% ili manje dionica u javnom </a:t>
            </a:r>
            <a:r>
              <a:rPr lang="hr-BA" sz="1400" b="0" i="0" u="none" baseline="0" dirty="0" err="1">
                <a:latin typeface="Gill Sans MT" panose="020B0502020104020203" pitchFamily="34" charset="0"/>
              </a:rPr>
              <a:t>preduzeću</a:t>
            </a:r>
            <a:r>
              <a:rPr lang="hr-BA" sz="1400" b="0" i="0" u="none" baseline="0" dirty="0">
                <a:latin typeface="Gill Sans MT" panose="020B0502020104020203" pitchFamily="34" charset="0"/>
              </a:rPr>
              <a:t> obično se smatra de </a:t>
            </a:r>
            <a:r>
              <a:rPr lang="hr-BA" sz="1400" b="0" i="0" u="none" baseline="0" dirty="0" err="1">
                <a:latin typeface="Gill Sans MT" panose="020B0502020104020203" pitchFamily="34" charset="0"/>
              </a:rPr>
              <a:t>minimis</a:t>
            </a:r>
            <a:r>
              <a:rPr lang="hr-BA" sz="1400" b="0" i="0" u="none" baseline="0" dirty="0">
                <a:latin typeface="Gill Sans MT" panose="020B0502020104020203" pitchFamily="34" charset="0"/>
              </a:rPr>
              <a:t> pravilom koje ne nalaže izuzeće.  Međutim, ako je vlasništvo nad dionicama </a:t>
            </a:r>
            <a:r>
              <a:rPr lang="hr-BA" sz="1400" b="0" i="0" u="none" baseline="0" dirty="0" err="1">
                <a:latin typeface="Gill Sans MT" panose="020B0502020104020203" pitchFamily="34" charset="0"/>
              </a:rPr>
              <a:t>sudiji</a:t>
            </a:r>
            <a:r>
              <a:rPr lang="hr-BA" sz="1400" b="0" i="0" u="none" baseline="0" dirty="0">
                <a:latin typeface="Gill Sans MT" panose="020B0502020104020203" pitchFamily="34" charset="0"/>
              </a:rPr>
              <a:t> značajno iz drugih razloga, izuzeće je neophodno.</a:t>
            </a:r>
          </a:p>
          <a:p>
            <a:pPr marL="0" indent="0" algn="l" rtl="0">
              <a:spcBef>
                <a:spcPts val="0"/>
              </a:spcBef>
              <a:buNone/>
            </a:pPr>
            <a:r>
              <a:rPr lang="hr-BA" sz="1400" b="0" i="0" u="none" baseline="0" dirty="0">
                <a:latin typeface="Gill Sans MT" panose="020B0502020104020203" pitchFamily="34" charset="0"/>
              </a:rPr>
              <a:t> </a:t>
            </a:r>
          </a:p>
          <a:p>
            <a:pPr marL="0" indent="0" algn="l" rtl="0">
              <a:spcBef>
                <a:spcPts val="0"/>
              </a:spcBef>
              <a:buNone/>
            </a:pPr>
            <a:r>
              <a:rPr lang="hr-BA" sz="1400" b="0" i="0" u="sng" baseline="0" dirty="0">
                <a:latin typeface="Gill Sans MT" panose="020B0502020104020203" pitchFamily="34" charset="0"/>
              </a:rPr>
              <a:t>Ograničiti aktivnosti (članova porodice)</a:t>
            </a:r>
          </a:p>
          <a:p>
            <a:pPr algn="l" rtl="0">
              <a:spcBef>
                <a:spcPts val="0"/>
              </a:spcBef>
            </a:pPr>
            <a:r>
              <a:rPr lang="hr-BA" sz="1400" b="0" i="0" u="none" baseline="0" dirty="0">
                <a:latin typeface="Gill Sans MT" panose="020B0502020104020203" pitchFamily="34" charset="0"/>
              </a:rPr>
              <a:t>Sudija treba odvraćati članove porodice od učešća u poslovima koje bi razumnom </a:t>
            </a:r>
            <a:r>
              <a:rPr lang="hr-BA" sz="1400" b="0" i="0" u="none" baseline="0" dirty="0" err="1">
                <a:latin typeface="Gill Sans MT" panose="020B0502020104020203" pitchFamily="34" charset="0"/>
              </a:rPr>
              <a:t>posmatraču</a:t>
            </a:r>
            <a:r>
              <a:rPr lang="hr-BA" sz="1400" b="0" i="0" u="none" baseline="0" dirty="0">
                <a:latin typeface="Gill Sans MT" panose="020B0502020104020203" pitchFamily="34" charset="0"/>
              </a:rPr>
              <a:t> odavale utisak iskorištavanja položaja sudije.  </a:t>
            </a:r>
          </a:p>
          <a:p>
            <a:pPr algn="l" rtl="0">
              <a:spcBef>
                <a:spcPts val="0"/>
              </a:spcBef>
            </a:pPr>
            <a:r>
              <a:rPr lang="hr-BA" sz="1400" b="0" i="0" u="none" baseline="0" dirty="0">
                <a:latin typeface="Gill Sans MT" panose="020B0502020104020203" pitchFamily="34" charset="0"/>
              </a:rPr>
              <a:t>Utisak o iskorištavanju </a:t>
            </a:r>
            <a:r>
              <a:rPr lang="hr-BA" sz="1400" b="0" i="0" u="none" baseline="0" dirty="0" err="1">
                <a:latin typeface="Gill Sans MT" panose="020B0502020104020203" pitchFamily="34" charset="0"/>
              </a:rPr>
              <a:t>sudijske</a:t>
            </a:r>
            <a:r>
              <a:rPr lang="hr-BA" sz="1400" b="0" i="0" u="none" baseline="0" dirty="0">
                <a:latin typeface="Gill Sans MT" panose="020B0502020104020203" pitchFamily="34" charset="0"/>
              </a:rPr>
              <a:t> funkcije ili favoriziranju obično nalaže izuzeće.</a:t>
            </a:r>
          </a:p>
        </p:txBody>
      </p:sp>
    </p:spTree>
    <p:extLst>
      <p:ext uri="{BB962C8B-B14F-4D97-AF65-F5344CB8AC3E}">
        <p14:creationId xmlns:p14="http://schemas.microsoft.com/office/powerpoint/2010/main" val="419905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1447800"/>
            <a:ext cx="7848600" cy="609600"/>
          </a:xfrm>
        </p:spPr>
        <p:txBody>
          <a:bodyPr/>
          <a:lstStyle/>
          <a:p>
            <a:pPr algn="l" rtl="0"/>
            <a:r>
              <a:rPr lang="bs-Latn" sz="2000" b="1" i="0" u="none" baseline="0">
                <a:latin typeface="Gill Sans MT" panose="020B0502020104020203" pitchFamily="34" charset="0"/>
              </a:rPr>
              <a:t>Balansiranje sukoba interesa sa obavezama sudijske funkcije (Model kodeksa)</a:t>
            </a:r>
            <a:br>
              <a:rPr lang="bs-Latn" sz="2000">
                <a:latin typeface="Gill Sans MT" panose="020B0502020104020203" pitchFamily="34" charset="0"/>
              </a:rPr>
            </a:b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685800" y="2209800"/>
            <a:ext cx="7848600" cy="4038600"/>
          </a:xfrm>
        </p:spPr>
        <p:txBody>
          <a:bodyPr/>
          <a:lstStyle/>
          <a:p>
            <a:pPr marL="0" indent="0" algn="l" rtl="0">
              <a:buNone/>
            </a:pPr>
            <a:r>
              <a:rPr lang="hr-BA" sz="1600" b="1" i="0" u="sng" baseline="0" dirty="0">
                <a:latin typeface="Gill Sans MT" panose="020B0502020104020203" pitchFamily="34" charset="0"/>
              </a:rPr>
              <a:t>Pravilo 3</a:t>
            </a:r>
          </a:p>
          <a:p>
            <a:pPr marL="0" indent="0" algn="l" rtl="0">
              <a:spcBef>
                <a:spcPts val="0"/>
              </a:spcBef>
              <a:buNone/>
            </a:pPr>
            <a:r>
              <a:rPr lang="hr-BA" sz="1400" b="1" i="0" u="none" baseline="0" dirty="0">
                <a:latin typeface="Gill Sans MT" panose="020B0502020104020203" pitchFamily="34" charset="0"/>
              </a:rPr>
              <a:t>Sudija će provoditi privatne i dodatne aktivnosti tako da mogući sukob sa </a:t>
            </a:r>
            <a:r>
              <a:rPr lang="hr-BA" sz="1400" b="1" i="0" u="none" baseline="0" dirty="0" err="1">
                <a:latin typeface="Gill Sans MT" panose="020B0502020104020203" pitchFamily="34" charset="0"/>
              </a:rPr>
              <a:t>sudijskim</a:t>
            </a:r>
            <a:r>
              <a:rPr lang="hr-BA" sz="1400" b="1" i="0" u="none" baseline="0" dirty="0">
                <a:latin typeface="Gill Sans MT" panose="020B0502020104020203" pitchFamily="34" charset="0"/>
              </a:rPr>
              <a:t> dužnostima svede na najmanju mjeru.</a:t>
            </a:r>
          </a:p>
          <a:p>
            <a:pPr algn="l" rtl="0">
              <a:spcBef>
                <a:spcPts val="0"/>
              </a:spcBef>
            </a:pPr>
            <a:r>
              <a:rPr lang="hr-BA" sz="1400" b="0" i="0" u="none" baseline="0" dirty="0">
                <a:latin typeface="Gill Sans MT" panose="020B0502020104020203" pitchFamily="34" charset="0"/>
              </a:rPr>
              <a:t>Kanon 3 sadrži 15 pravila koja daju smjernice u vezi sa privatnim i dodatnim aktivnostima sudije.</a:t>
            </a:r>
          </a:p>
          <a:p>
            <a:pPr algn="l" rtl="0">
              <a:spcBef>
                <a:spcPts val="0"/>
              </a:spcBef>
            </a:pPr>
            <a:r>
              <a:rPr lang="hr-BA" sz="1400" b="0" i="0" u="none" baseline="0" dirty="0">
                <a:latin typeface="Gill Sans MT" panose="020B0502020104020203" pitchFamily="34" charset="0"/>
              </a:rPr>
              <a:t>Motivirani da učestvuju u primjerenim dodatnim aktivnostima.</a:t>
            </a:r>
          </a:p>
          <a:p>
            <a:pPr algn="l" rtl="0">
              <a:spcBef>
                <a:spcPts val="0"/>
              </a:spcBef>
            </a:pPr>
            <a:r>
              <a:rPr lang="hr-BA" sz="1400" b="0" i="0" u="none" baseline="0" dirty="0">
                <a:latin typeface="Gill Sans MT" panose="020B0502020104020203" pitchFamily="34" charset="0"/>
              </a:rPr>
              <a:t>Jedinstveno kvalificirani da učestvuju u dodatnim aktivnostima (vezanim za zakon, pravni sistem i pravosuđe).</a:t>
            </a:r>
          </a:p>
          <a:p>
            <a:pPr algn="l" rtl="0">
              <a:spcBef>
                <a:spcPts val="0"/>
              </a:spcBef>
            </a:pPr>
            <a:r>
              <a:rPr lang="hr-BA" sz="1400" b="0" i="0" u="none" baseline="0" dirty="0">
                <a:latin typeface="Gill Sans MT" panose="020B0502020104020203" pitchFamily="34" charset="0"/>
              </a:rPr>
              <a:t>Sudijama je dozvoljeno i pozivaju se da učestvuju u edukativnim, vjerskim, dobrotvornim</a:t>
            </a:r>
            <a:r>
              <a:rPr lang="hr-BA" sz="1400" b="0" i="0" u="none" dirty="0">
                <a:latin typeface="Gill Sans MT" panose="020B0502020104020203" pitchFamily="34" charset="0"/>
              </a:rPr>
              <a:t> </a:t>
            </a:r>
            <a:r>
              <a:rPr lang="hr-BA" sz="1400" b="0" i="0" u="none" baseline="0" dirty="0">
                <a:latin typeface="Gill Sans MT" panose="020B0502020104020203" pitchFamily="34" charset="0"/>
              </a:rPr>
              <a:t>i građanskim dodatnim aktivnostima koje ne donose dobit (čak i ako se te aktivnosti ne odnose na pravo)</a:t>
            </a:r>
          </a:p>
          <a:p>
            <a:pPr algn="l" rtl="0">
              <a:spcBef>
                <a:spcPts val="0"/>
              </a:spcBef>
            </a:pPr>
            <a:endParaRPr lang="hr-BA" altLang="sr-Latn-RS" sz="1400" dirty="0">
              <a:latin typeface="Gill Sans MT" panose="020B0502020104020203" pitchFamily="34" charset="0"/>
            </a:endParaRPr>
          </a:p>
          <a:p>
            <a:pPr marL="0" indent="0" algn="ctr" rtl="0">
              <a:spcBef>
                <a:spcPts val="0"/>
              </a:spcBef>
              <a:buNone/>
            </a:pPr>
            <a:r>
              <a:rPr lang="hr-BA" sz="1400" b="1" i="0" u="none" baseline="0" dirty="0">
                <a:latin typeface="Gill Sans MT" panose="020B0502020104020203" pitchFamily="34" charset="0"/>
              </a:rPr>
              <a:t>V.</a:t>
            </a:r>
          </a:p>
          <a:p>
            <a:pPr marL="0" indent="0" algn="l" rtl="0">
              <a:spcBef>
                <a:spcPts val="0"/>
              </a:spcBef>
              <a:buNone/>
            </a:pPr>
            <a:endParaRPr lang="hr-BA" altLang="sr-Latn-RS" sz="1400" b="1" dirty="0">
              <a:latin typeface="Gill Sans MT" panose="020B0502020104020203" pitchFamily="34" charset="0"/>
            </a:endParaRPr>
          </a:p>
          <a:p>
            <a:pPr marL="0" indent="0" algn="l" rtl="0">
              <a:spcBef>
                <a:spcPts val="0"/>
              </a:spcBef>
              <a:buNone/>
            </a:pPr>
            <a:r>
              <a:rPr lang="hr-BA" sz="1600" b="1" i="0" u="sng" baseline="0" dirty="0">
                <a:latin typeface="Gill Sans MT" panose="020B0502020104020203" pitchFamily="34" charset="0"/>
              </a:rPr>
              <a:t>Pravilo 1.2:  Prvenstvo obaveza u okviru </a:t>
            </a:r>
            <a:r>
              <a:rPr lang="hr-BA" sz="1600" b="1" i="0" u="sng" baseline="0" dirty="0" err="1">
                <a:latin typeface="Gill Sans MT" panose="020B0502020104020203" pitchFamily="34" charset="0"/>
              </a:rPr>
              <a:t>sudijske</a:t>
            </a:r>
            <a:r>
              <a:rPr lang="hr-BA" sz="1600" b="1" i="0" u="sng" baseline="0" dirty="0">
                <a:latin typeface="Gill Sans MT" panose="020B0502020104020203" pitchFamily="34" charset="0"/>
              </a:rPr>
              <a:t> funkcije</a:t>
            </a:r>
          </a:p>
          <a:p>
            <a:pPr marL="0" indent="0" algn="l" rtl="0">
              <a:spcBef>
                <a:spcPts val="0"/>
              </a:spcBef>
              <a:buNone/>
            </a:pPr>
            <a:r>
              <a:rPr lang="hr-BA" sz="1400" b="1" i="0" u="none" baseline="0" dirty="0">
                <a:latin typeface="Gill Sans MT" panose="020B0502020104020203" pitchFamily="34" charset="0"/>
              </a:rPr>
              <a:t>U skladu sa zakonom, obaveze u okviru </a:t>
            </a:r>
            <a:r>
              <a:rPr lang="hr-BA" sz="1400" b="1" i="0" u="none" baseline="0" dirty="0" err="1">
                <a:latin typeface="Gill Sans MT" panose="020B0502020104020203" pitchFamily="34" charset="0"/>
              </a:rPr>
              <a:t>sudijske</a:t>
            </a:r>
            <a:r>
              <a:rPr lang="hr-BA" sz="1400" b="1" i="0" u="none" baseline="0" dirty="0">
                <a:latin typeface="Gill Sans MT" panose="020B0502020104020203" pitchFamily="34" charset="0"/>
              </a:rPr>
              <a:t> funkcije imaju prvenstvo nad svim drugim privatnim i dodatnim aktivnostima sudije.</a:t>
            </a:r>
          </a:p>
          <a:p>
            <a:pPr algn="l" rtl="0">
              <a:spcBef>
                <a:spcPts val="0"/>
              </a:spcBef>
            </a:pPr>
            <a:r>
              <a:rPr lang="hr-BA" sz="1400" b="0" i="0" u="none" baseline="0" dirty="0">
                <a:latin typeface="Gill Sans MT" panose="020B0502020104020203" pitchFamily="34" charset="0"/>
              </a:rPr>
              <a:t>Sudija je dužan obavljati privatne i dodatne poslove tako da sukobe koji bi dovodili do čestog izuzeća svede na najmanju mjeru.</a:t>
            </a:r>
          </a:p>
        </p:txBody>
      </p:sp>
    </p:spTree>
    <p:extLst>
      <p:ext uri="{BB962C8B-B14F-4D97-AF65-F5344CB8AC3E}">
        <p14:creationId xmlns:p14="http://schemas.microsoft.com/office/powerpoint/2010/main" val="2517994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a:latin typeface="Gill Sans MT" panose="020B0502020104020203" pitchFamily="34" charset="0"/>
              </a:rPr>
              <a:t>Dodatne aktivnosti - finansijske, poslovne, plaćene</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457200" y="2209800"/>
            <a:ext cx="8077200" cy="4038600"/>
          </a:xfrm>
        </p:spPr>
        <p:txBody>
          <a:bodyPr/>
          <a:lstStyle/>
          <a:p>
            <a:pPr marL="0" indent="0" algn="l" rtl="0">
              <a:buNone/>
            </a:pPr>
            <a:r>
              <a:rPr lang="hr-BA" sz="1600" b="1" i="0" u="sng" baseline="0" dirty="0">
                <a:latin typeface="Gill Sans MT" panose="020B0502020104020203" pitchFamily="34" charset="0"/>
              </a:rPr>
              <a:t>Pravilo 3.11 - Finansijske, poslovne ili plaćene aktivnosti</a:t>
            </a:r>
          </a:p>
          <a:p>
            <a:pPr marL="0" indent="0" algn="l" rtl="0">
              <a:spcBef>
                <a:spcPts val="0"/>
              </a:spcBef>
              <a:buNone/>
            </a:pPr>
            <a:r>
              <a:rPr lang="hr-BA" sz="1400" b="1" i="0" u="none" baseline="0" dirty="0">
                <a:latin typeface="Gill Sans MT" panose="020B0502020104020203" pitchFamily="34" charset="0"/>
              </a:rPr>
              <a:t>Sudija:</a:t>
            </a:r>
          </a:p>
          <a:p>
            <a:pPr algn="l" rtl="0">
              <a:spcBef>
                <a:spcPts val="0"/>
              </a:spcBef>
              <a:buAutoNum type="arabicParenBoth"/>
            </a:pPr>
            <a:r>
              <a:rPr lang="hr-BA" sz="1400" b="0" i="0" u="sng" baseline="0" dirty="0">
                <a:latin typeface="Gill Sans MT" panose="020B0502020104020203" pitchFamily="34" charset="0"/>
              </a:rPr>
              <a:t>može</a:t>
            </a:r>
            <a:r>
              <a:rPr lang="hr-BA" sz="1400" b="0" i="0" u="none" baseline="0" dirty="0">
                <a:latin typeface="Gill Sans MT" panose="020B0502020104020203" pitchFamily="34" charset="0"/>
              </a:rPr>
              <a:t> imati i voditi ulaganja, vlastita i članova svoje porodice</a:t>
            </a:r>
          </a:p>
          <a:p>
            <a:pPr algn="l" rtl="0">
              <a:spcBef>
                <a:spcPts val="0"/>
              </a:spcBef>
              <a:buAutoNum type="arabicParenBoth"/>
            </a:pPr>
            <a:endParaRPr lang="hr-BA" altLang="sr-Latn-RS" sz="1400" dirty="0">
              <a:latin typeface="Gill Sans MT" panose="020B0502020104020203" pitchFamily="34" charset="0"/>
            </a:endParaRPr>
          </a:p>
          <a:p>
            <a:pPr algn="l" rtl="0">
              <a:spcBef>
                <a:spcPts val="0"/>
              </a:spcBef>
              <a:buFontTx/>
              <a:buAutoNum type="arabicParenBoth"/>
            </a:pPr>
            <a:r>
              <a:rPr lang="hr-BA" sz="1400" b="0" i="0" u="sng" baseline="0" dirty="0">
                <a:latin typeface="Gill Sans MT" panose="020B0502020104020203" pitchFamily="34" charset="0"/>
              </a:rPr>
              <a:t>neće</a:t>
            </a:r>
            <a:r>
              <a:rPr lang="hr-BA" sz="1400" b="0" i="0" u="none" baseline="0" dirty="0">
                <a:latin typeface="Gill Sans MT" panose="020B0502020104020203" pitchFamily="34" charset="0"/>
              </a:rPr>
              <a:t> raditi kao službenik, direktor, menadžer, generalni partner, savjetnik ili uposlenik bilo koje firme, izuzev one kojom upravlja ili u kojoj ima udio </a:t>
            </a:r>
          </a:p>
          <a:p>
            <a:pPr lvl="1" algn="l" rtl="0">
              <a:spcBef>
                <a:spcPts val="0"/>
              </a:spcBef>
              <a:buFontTx/>
              <a:buAutoNum type="arabicParenBoth"/>
            </a:pPr>
            <a:r>
              <a:rPr lang="hr-BA" sz="1200" b="0" i="0" u="none" baseline="0" dirty="0">
                <a:latin typeface="Gill Sans MT" panose="020B0502020104020203" pitchFamily="34" charset="0"/>
              </a:rPr>
              <a:t>u firmi koja je u vlasništvu sudije li članova njegove porodice, ili </a:t>
            </a:r>
          </a:p>
          <a:p>
            <a:pPr lvl="1" algn="l" rtl="0">
              <a:spcBef>
                <a:spcPts val="0"/>
              </a:spcBef>
              <a:buFontTx/>
              <a:buAutoNum type="arabicParenBoth"/>
            </a:pPr>
            <a:r>
              <a:rPr lang="hr-BA" sz="1200" b="0" i="0" u="none" baseline="0" dirty="0">
                <a:latin typeface="Gill Sans MT" panose="020B0502020104020203" pitchFamily="34" charset="0"/>
              </a:rPr>
              <a:t>firme koja se prvenstveno bavi ulaganjem </a:t>
            </a:r>
            <a:r>
              <a:rPr lang="hr-BA" sz="1200" b="0" i="0" u="none" baseline="0" dirty="0" err="1">
                <a:latin typeface="Gill Sans MT" panose="020B0502020104020203" pitchFamily="34" charset="0"/>
              </a:rPr>
              <a:t>finansijskih</a:t>
            </a:r>
            <a:r>
              <a:rPr lang="hr-BA" sz="1200" b="0" i="0" u="none" baseline="0" dirty="0">
                <a:latin typeface="Gill Sans MT" panose="020B0502020104020203" pitchFamily="34" charset="0"/>
              </a:rPr>
              <a:t> sredstava sudije/njegove porodice.</a:t>
            </a:r>
          </a:p>
          <a:p>
            <a:pPr algn="l" rtl="0">
              <a:spcBef>
                <a:spcPts val="0"/>
              </a:spcBef>
              <a:buFontTx/>
              <a:buAutoNum type="arabicParenBoth"/>
            </a:pPr>
            <a:endParaRPr lang="hr-BA" altLang="sr-Latn-RS" sz="1400" dirty="0">
              <a:latin typeface="Gill Sans MT" panose="020B0502020104020203" pitchFamily="34" charset="0"/>
            </a:endParaRPr>
          </a:p>
          <a:p>
            <a:pPr algn="l" rtl="0">
              <a:spcBef>
                <a:spcPts val="0"/>
              </a:spcBef>
              <a:buAutoNum type="arabicParenBoth"/>
            </a:pPr>
            <a:r>
              <a:rPr lang="hr-BA" sz="1400" b="0" i="0" u="sng" baseline="0" dirty="0">
                <a:latin typeface="Gill Sans MT" panose="020B0502020104020203" pitchFamily="34" charset="0"/>
              </a:rPr>
              <a:t>neće</a:t>
            </a:r>
            <a:r>
              <a:rPr lang="hr-BA" sz="1400" b="0" i="0" u="none" baseline="0" dirty="0">
                <a:latin typeface="Gill Sans MT" panose="020B0502020104020203" pitchFamily="34" charset="0"/>
              </a:rPr>
              <a:t> učestvovati u </a:t>
            </a:r>
            <a:r>
              <a:rPr lang="hr-BA" sz="1400" b="0" i="0" u="none" baseline="0" dirty="0" err="1">
                <a:latin typeface="Gill Sans MT" panose="020B0502020104020203" pitchFamily="34" charset="0"/>
              </a:rPr>
              <a:t>finansijskim</a:t>
            </a:r>
            <a:r>
              <a:rPr lang="hr-BA" sz="1400" b="0" i="0" u="none" baseline="0" dirty="0">
                <a:latin typeface="Gill Sans MT" panose="020B0502020104020203" pitchFamily="34" charset="0"/>
              </a:rPr>
              <a:t> aktivnostima koje su dozvoljene ovim Pravilom, ako će one: </a:t>
            </a:r>
          </a:p>
          <a:p>
            <a:pPr lvl="1" algn="l" rtl="0">
              <a:spcBef>
                <a:spcPts val="0"/>
              </a:spcBef>
              <a:buAutoNum type="arabicParenBoth"/>
            </a:pPr>
            <a:r>
              <a:rPr lang="hr-BA" sz="1200" b="0" i="0" u="none" baseline="0" dirty="0">
                <a:latin typeface="Gill Sans MT" panose="020B0502020104020203" pitchFamily="34" charset="0"/>
              </a:rPr>
              <a:t>Uticati na propisno obavljanje </a:t>
            </a:r>
            <a:r>
              <a:rPr lang="hr-BA" sz="1200" b="0" i="0" u="none" baseline="0" dirty="0" err="1">
                <a:latin typeface="Gill Sans MT" panose="020B0502020104020203" pitchFamily="34" charset="0"/>
              </a:rPr>
              <a:t>sudijske</a:t>
            </a:r>
            <a:r>
              <a:rPr lang="hr-BA" sz="1200" b="0" i="0" u="none" baseline="0" dirty="0">
                <a:latin typeface="Gill Sans MT" panose="020B0502020104020203" pitchFamily="34" charset="0"/>
              </a:rPr>
              <a:t> funkcije;</a:t>
            </a:r>
          </a:p>
          <a:p>
            <a:pPr lvl="1" algn="l" rtl="0">
              <a:spcBef>
                <a:spcPts val="0"/>
              </a:spcBef>
              <a:buAutoNum type="arabicParenBoth"/>
            </a:pPr>
            <a:r>
              <a:rPr lang="hr-BA" sz="1200" b="0" i="0" u="none" baseline="0" dirty="0">
                <a:latin typeface="Gill Sans MT" panose="020B0502020104020203" pitchFamily="34" charset="0"/>
              </a:rPr>
              <a:t>Voditi do čestog izuzeća sudije;</a:t>
            </a:r>
          </a:p>
          <a:p>
            <a:pPr lvl="1" algn="l" rtl="0">
              <a:spcBef>
                <a:spcPts val="0"/>
              </a:spcBef>
              <a:buAutoNum type="arabicParenBoth"/>
            </a:pPr>
            <a:r>
              <a:rPr lang="hr-BA" sz="1200" b="0" i="0" u="none" baseline="0" dirty="0">
                <a:latin typeface="Gill Sans MT" panose="020B0502020104020203" pitchFamily="34" charset="0"/>
              </a:rPr>
              <a:t>Uključivati </a:t>
            </a:r>
            <a:r>
              <a:rPr lang="hr-BA" sz="1200" b="0" i="0" u="none" baseline="0" dirty="0" err="1">
                <a:latin typeface="Gill Sans MT" panose="020B0502020104020203" pitchFamily="34" charset="0"/>
              </a:rPr>
              <a:t>sudiju</a:t>
            </a:r>
            <a:r>
              <a:rPr lang="hr-BA" sz="1200" b="0" i="0" u="none" baseline="0" dirty="0">
                <a:latin typeface="Gill Sans MT" panose="020B0502020104020203" pitchFamily="34" charset="0"/>
              </a:rPr>
              <a:t> u česte poslovne odnose sa advokatima ili osobama koje će se </a:t>
            </a:r>
            <a:r>
              <a:rPr lang="hr-BA" sz="1200" b="0" i="0" u="none" baseline="0" dirty="0" err="1">
                <a:latin typeface="Gill Sans MT" panose="020B0502020104020203" pitchFamily="34" charset="0"/>
              </a:rPr>
              <a:t>vjerovatno</a:t>
            </a:r>
            <a:r>
              <a:rPr lang="hr-BA" sz="1200" b="0" i="0" u="none" baseline="0" dirty="0">
                <a:latin typeface="Gill Sans MT" panose="020B0502020104020203" pitchFamily="34" charset="0"/>
              </a:rPr>
              <a:t> pojaviti pred sudom</a:t>
            </a:r>
          </a:p>
          <a:p>
            <a:pPr lvl="1" algn="l" rtl="0">
              <a:spcBef>
                <a:spcPts val="0"/>
              </a:spcBef>
              <a:buAutoNum type="arabicParenBoth"/>
            </a:pPr>
            <a:r>
              <a:rPr lang="hr-BA" sz="1200" b="0" i="0" u="none" baseline="0" dirty="0">
                <a:latin typeface="Gill Sans MT" panose="020B0502020104020203" pitchFamily="34" charset="0"/>
              </a:rPr>
              <a:t>Dovesti do kršenja ovog Kodeksa</a:t>
            </a:r>
            <a:endParaRPr lang="hr-BA" altLang="sr-Latn-RS" sz="1400" dirty="0">
              <a:latin typeface="Gill Sans MT" panose="020B0502020104020203" pitchFamily="34" charset="0"/>
            </a:endParaRPr>
          </a:p>
        </p:txBody>
      </p:sp>
    </p:spTree>
    <p:extLst>
      <p:ext uri="{BB962C8B-B14F-4D97-AF65-F5344CB8AC3E}">
        <p14:creationId xmlns:p14="http://schemas.microsoft.com/office/powerpoint/2010/main" val="89949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rtl="0"/>
            <a:r>
              <a:rPr lang="bs-Latn" sz="2000" b="1" i="0" u="none" baseline="0" dirty="0">
                <a:latin typeface="Gill Sans MT" panose="020B0502020104020203" pitchFamily="34" charset="0"/>
              </a:rPr>
              <a:t>Dodatne aktivnosti - naknada</a:t>
            </a:r>
            <a:endParaRPr lang="bs-Latn" altLang="sr-Latn-RS" sz="2000" dirty="0">
              <a:latin typeface="Gill Sans MT" panose="020B0502020104020203" pitchFamily="34" charset="0"/>
            </a:endParaRPr>
          </a:p>
        </p:txBody>
      </p:sp>
      <p:sp>
        <p:nvSpPr>
          <p:cNvPr id="8195" name="Content Placeholder 2"/>
          <p:cNvSpPr>
            <a:spLocks noGrp="1"/>
          </p:cNvSpPr>
          <p:nvPr>
            <p:ph idx="1"/>
          </p:nvPr>
        </p:nvSpPr>
        <p:spPr>
          <a:xfrm>
            <a:off x="457200" y="2209800"/>
            <a:ext cx="8077200" cy="4038600"/>
          </a:xfrm>
        </p:spPr>
        <p:txBody>
          <a:bodyPr/>
          <a:lstStyle/>
          <a:p>
            <a:pPr marL="0" indent="0" algn="l" rtl="0">
              <a:buNone/>
            </a:pPr>
            <a:r>
              <a:rPr lang="hr-BA" sz="1600" b="1" i="0" u="sng" baseline="0" dirty="0">
                <a:latin typeface="Gill Sans MT" panose="020B0502020104020203" pitchFamily="34" charset="0"/>
              </a:rPr>
              <a:t>Pravilo 3.12 - Naknada za dodatne aktivnosti</a:t>
            </a:r>
          </a:p>
          <a:p>
            <a:pPr marL="0" indent="0" algn="l" rtl="0">
              <a:spcBef>
                <a:spcPts val="0"/>
              </a:spcBef>
              <a:buNone/>
            </a:pPr>
            <a:r>
              <a:rPr lang="hr-BA" sz="1400" b="1" i="0" u="none" baseline="0" dirty="0">
                <a:latin typeface="Gill Sans MT" panose="020B0502020104020203" pitchFamily="34" charset="0"/>
              </a:rPr>
              <a:t>Sudija može:</a:t>
            </a:r>
          </a:p>
          <a:p>
            <a:pPr algn="l" rtl="0">
              <a:spcBef>
                <a:spcPts val="0"/>
              </a:spcBef>
              <a:buAutoNum type="arabicParenBoth"/>
            </a:pPr>
            <a:r>
              <a:rPr lang="hr-BA" sz="1400" b="0" i="0" u="none" baseline="0" dirty="0">
                <a:latin typeface="Gill Sans MT" panose="020B0502020104020203" pitchFamily="34" charset="0"/>
              </a:rPr>
              <a:t>primiti razumnu naknadu za dodatne aktivnosti koje su dozvoljene ovim Kodeksom ili drugim zakonom, osim ako bi takva naknada podrivala njegovu neovisnost, integritet ili </a:t>
            </a:r>
            <a:r>
              <a:rPr lang="hr-BA" sz="1400" b="0" i="0" u="none" baseline="0" dirty="0" err="1">
                <a:latin typeface="Gill Sans MT" panose="020B0502020104020203" pitchFamily="34" charset="0"/>
              </a:rPr>
              <a:t>nepristrasnost</a:t>
            </a:r>
            <a:r>
              <a:rPr lang="hr-BA" sz="1400" b="0" i="0" u="none" baseline="0" dirty="0">
                <a:latin typeface="Gill Sans MT" panose="020B0502020104020203" pitchFamily="34" charset="0"/>
              </a:rPr>
              <a:t> (utisak razumne osobe)</a:t>
            </a:r>
          </a:p>
          <a:p>
            <a:pPr marL="0" indent="0" algn="l" rtl="0">
              <a:spcBef>
                <a:spcPts val="0"/>
              </a:spcBef>
              <a:buNone/>
            </a:pPr>
            <a:endParaRPr lang="hr-BA" altLang="sr-Latn-RS" sz="1400" dirty="0">
              <a:latin typeface="Gill Sans MT" panose="020B0502020104020203" pitchFamily="34" charset="0"/>
            </a:endParaRPr>
          </a:p>
          <a:p>
            <a:pPr marL="0" indent="0" algn="l" rtl="0">
              <a:spcBef>
                <a:spcPts val="0"/>
              </a:spcBef>
              <a:buNone/>
            </a:pPr>
            <a:r>
              <a:rPr lang="hr-BA" sz="1400" b="0" i="0" u="sng" baseline="0" dirty="0">
                <a:latin typeface="Gill Sans MT" panose="020B0502020104020203" pitchFamily="34" charset="0"/>
              </a:rPr>
              <a:t>Definicije</a:t>
            </a:r>
            <a:endParaRPr lang="hr-BA" altLang="sr-Latn-RS" sz="1400" dirty="0">
              <a:latin typeface="Gill Sans MT" panose="020B0502020104020203" pitchFamily="34" charset="0"/>
            </a:endParaRPr>
          </a:p>
          <a:p>
            <a:pPr algn="l" rtl="0">
              <a:spcBef>
                <a:spcPts val="0"/>
              </a:spcBef>
            </a:pPr>
            <a:r>
              <a:rPr lang="hr-BA" sz="1400" b="0" i="0" u="sng" baseline="0" dirty="0">
                <a:latin typeface="Gill Sans MT" panose="020B0502020104020203" pitchFamily="34" charset="0"/>
              </a:rPr>
              <a:t>"Neovisnost"</a:t>
            </a:r>
            <a:r>
              <a:rPr lang="hr-BA" sz="1400" b="0" i="0" u="none" baseline="0" dirty="0">
                <a:latin typeface="Gill Sans MT" panose="020B0502020104020203" pitchFamily="34" charset="0"/>
              </a:rPr>
              <a:t> – sloboda sudije od </a:t>
            </a:r>
            <a:r>
              <a:rPr lang="hr-BA" sz="1400" b="0" i="0" u="none" baseline="0" dirty="0" err="1">
                <a:latin typeface="Gill Sans MT" panose="020B0502020104020203" pitchFamily="34" charset="0"/>
              </a:rPr>
              <a:t>uticaja</a:t>
            </a:r>
            <a:r>
              <a:rPr lang="hr-BA" sz="1400" b="0" i="0" u="none" baseline="0" dirty="0">
                <a:latin typeface="Gill Sans MT" panose="020B0502020104020203" pitchFamily="34" charset="0"/>
              </a:rPr>
              <a:t> ili kontrole drugih osoba, osim osoba utvrđenih zakonom</a:t>
            </a:r>
          </a:p>
          <a:p>
            <a:pPr algn="l" rtl="0">
              <a:spcBef>
                <a:spcPts val="0"/>
              </a:spcBef>
            </a:pPr>
            <a:r>
              <a:rPr lang="hr-BA" sz="1400" b="0" i="0" u="sng" baseline="0" dirty="0">
                <a:latin typeface="Gill Sans MT" panose="020B0502020104020203" pitchFamily="34" charset="0"/>
              </a:rPr>
              <a:t>"</a:t>
            </a:r>
            <a:r>
              <a:rPr lang="hr-BA" sz="1400" b="0" i="0" u="sng" baseline="0" dirty="0" err="1">
                <a:latin typeface="Gill Sans MT" panose="020B0502020104020203" pitchFamily="34" charset="0"/>
              </a:rPr>
              <a:t>Nepristrasan</a:t>
            </a:r>
            <a:r>
              <a:rPr lang="hr-BA" sz="1400" b="0" i="0" u="sng" baseline="0" dirty="0">
                <a:latin typeface="Gill Sans MT" panose="020B0502020104020203" pitchFamily="34" charset="0"/>
              </a:rPr>
              <a:t>," "</a:t>
            </a:r>
            <a:r>
              <a:rPr lang="hr-BA" sz="1400" b="0" i="0" u="sng" baseline="0" dirty="0" err="1">
                <a:latin typeface="Gill Sans MT" panose="020B0502020104020203" pitchFamily="34" charset="0"/>
              </a:rPr>
              <a:t>nepristrasnost</a:t>
            </a:r>
            <a:r>
              <a:rPr lang="hr-BA" sz="1400" b="0" i="0" u="sng" baseline="0" dirty="0">
                <a:latin typeface="Gill Sans MT" panose="020B0502020104020203" pitchFamily="34" charset="0"/>
              </a:rPr>
              <a:t>" i "</a:t>
            </a:r>
            <a:r>
              <a:rPr lang="hr-BA" sz="1400" b="0" i="0" u="sng" baseline="0" dirty="0" err="1">
                <a:latin typeface="Gill Sans MT" panose="020B0502020104020203" pitchFamily="34" charset="0"/>
              </a:rPr>
              <a:t>nepristrasno</a:t>
            </a:r>
            <a:r>
              <a:rPr lang="hr-BA" sz="1400" b="0" i="0" u="none" baseline="0" dirty="0">
                <a:latin typeface="Gill Sans MT" panose="020B0502020104020203" pitchFamily="34" charset="0"/>
              </a:rPr>
              <a:t>" – nepostojanje </a:t>
            </a:r>
            <a:r>
              <a:rPr lang="hr-BA" sz="1400" b="0" i="0" u="none" baseline="0" dirty="0" err="1">
                <a:latin typeface="Gill Sans MT" panose="020B0502020104020203" pitchFamily="34" charset="0"/>
              </a:rPr>
              <a:t>pristrasnosti</a:t>
            </a:r>
            <a:r>
              <a:rPr lang="hr-BA" sz="1400" b="0" i="0" u="none" baseline="0" dirty="0">
                <a:latin typeface="Gill Sans MT" panose="020B0502020104020203" pitchFamily="34" charset="0"/>
              </a:rPr>
              <a:t> ili predrasuda u korist ili na štetu određenih strana ili klasa (otvoren um u razmatranju pitanja koja se nađu pred </a:t>
            </a:r>
            <a:r>
              <a:rPr lang="hr-BA" sz="1400" b="0" i="0" u="none" baseline="0" dirty="0" err="1">
                <a:latin typeface="Gill Sans MT" panose="020B0502020104020203" pitchFamily="34" charset="0"/>
              </a:rPr>
              <a:t>sudijom</a:t>
            </a:r>
            <a:r>
              <a:rPr lang="hr-BA" sz="1400" b="0" i="0" u="none" baseline="0" dirty="0">
                <a:latin typeface="Gill Sans MT" panose="020B0502020104020203" pitchFamily="34" charset="0"/>
              </a:rPr>
              <a:t>).</a:t>
            </a:r>
          </a:p>
          <a:p>
            <a:pPr algn="l" rtl="0">
              <a:spcBef>
                <a:spcPts val="0"/>
              </a:spcBef>
            </a:pPr>
            <a:r>
              <a:rPr lang="hr-BA" sz="1400" b="0" i="0" u="none" baseline="0" dirty="0">
                <a:latin typeface="Gill Sans MT" panose="020B0502020104020203" pitchFamily="34" charset="0"/>
              </a:rPr>
              <a:t>"</a:t>
            </a:r>
            <a:r>
              <a:rPr lang="hr-BA" sz="1400" b="0" i="0" u="sng" baseline="0" dirty="0">
                <a:latin typeface="Gill Sans MT" panose="020B0502020104020203" pitchFamily="34" charset="0"/>
              </a:rPr>
              <a:t>Integritet</a:t>
            </a:r>
            <a:r>
              <a:rPr lang="hr-BA" sz="1400" b="0" i="0" u="none" baseline="0" dirty="0">
                <a:latin typeface="Gill Sans MT" panose="020B0502020104020203" pitchFamily="34" charset="0"/>
              </a:rPr>
              <a:t>" znači čestitost, pravednost, poštenje, iskrenost i čvrstina karaktera.</a:t>
            </a:r>
          </a:p>
          <a:p>
            <a:pPr marL="0" indent="0" algn="l" rtl="0">
              <a:spcBef>
                <a:spcPts val="0"/>
              </a:spcBef>
              <a:buNone/>
            </a:pPr>
            <a:endParaRPr lang="hr-BA" altLang="sr-Latn-RS" sz="1400" dirty="0">
              <a:latin typeface="Gill Sans MT" panose="020B0502020104020203" pitchFamily="34" charset="0"/>
            </a:endParaRPr>
          </a:p>
          <a:p>
            <a:pPr marL="0" indent="0" algn="l" rtl="0">
              <a:spcBef>
                <a:spcPts val="0"/>
              </a:spcBef>
              <a:buNone/>
            </a:pPr>
            <a:r>
              <a:rPr lang="hr-BA" sz="1400" b="0" i="0" u="sng" baseline="0" dirty="0">
                <a:latin typeface="Gill Sans MT" panose="020B0502020104020203" pitchFamily="34" charset="0"/>
              </a:rPr>
              <a:t>Komentar</a:t>
            </a:r>
          </a:p>
          <a:p>
            <a:pPr algn="l" rtl="0">
              <a:spcBef>
                <a:spcPts val="0"/>
              </a:spcBef>
            </a:pPr>
            <a:r>
              <a:rPr lang="hr-BA" sz="1400" b="0" i="0" u="none" baseline="0" dirty="0" err="1">
                <a:latin typeface="Gill Sans MT" panose="020B0502020104020203" pitchFamily="34" charset="0"/>
              </a:rPr>
              <a:t>Sudiji</a:t>
            </a:r>
            <a:r>
              <a:rPr lang="hr-BA" sz="1400" b="0" i="0" u="none" baseline="0" dirty="0">
                <a:latin typeface="Gill Sans MT" panose="020B0502020104020203" pitchFamily="34" charset="0"/>
              </a:rPr>
              <a:t> je dozvoljeno da primi naknadu (honorari, stipendije, naknade, plate, naknade za autorska prava) za držanje govora, podučavanje, pisanje i druge dodatne aktivnosti, ali ona mora biti razumna/</a:t>
            </a:r>
            <a:r>
              <a:rPr lang="hr-BA" sz="1400" b="0" i="0" u="none" baseline="0" dirty="0" err="1">
                <a:latin typeface="Gill Sans MT" panose="020B0502020104020203" pitchFamily="34" charset="0"/>
              </a:rPr>
              <a:t>srazmjerna</a:t>
            </a:r>
            <a:r>
              <a:rPr lang="hr-BA" sz="1400" b="0" i="0" u="none" baseline="0" dirty="0">
                <a:latin typeface="Gill Sans MT" panose="020B0502020104020203" pitchFamily="34" charset="0"/>
              </a:rPr>
              <a:t>.</a:t>
            </a:r>
          </a:p>
          <a:p>
            <a:pPr algn="l" rtl="0">
              <a:spcBef>
                <a:spcPts val="0"/>
              </a:spcBef>
            </a:pPr>
            <a:r>
              <a:rPr lang="hr-BA" sz="1400" b="0" i="0" u="none" baseline="0" dirty="0">
                <a:latin typeface="Gill Sans MT" panose="020B0502020104020203" pitchFamily="34" charset="0"/>
              </a:rPr>
              <a:t>Naknada može biti predmet javnog izvještavanja.</a:t>
            </a:r>
          </a:p>
        </p:txBody>
      </p:sp>
    </p:spTree>
    <p:extLst>
      <p:ext uri="{BB962C8B-B14F-4D97-AF65-F5344CB8AC3E}">
        <p14:creationId xmlns:p14="http://schemas.microsoft.com/office/powerpoint/2010/main" val="1986086400"/>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USAID JP PowerPoint_template</Template>
  <TotalTime>3645</TotalTime>
  <Words>2889</Words>
  <Application>Microsoft Office PowerPoint</Application>
  <PresentationFormat>On-screen Show (4:3)</PresentationFormat>
  <Paragraphs>260</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Gill Sans MT</vt:lpstr>
      <vt:lpstr>Times</vt:lpstr>
      <vt:lpstr>Blank</vt:lpstr>
      <vt:lpstr>  Standardi profesionalne etike za sudije i tužioce   Predstavljanje Priručnika za primjenu Kodeksa sudijske etike i Kodeksa tužilačke etike   Utorak, 5. mart 2019.  </vt:lpstr>
      <vt:lpstr>PowerPoint Presentation</vt:lpstr>
      <vt:lpstr>Sesija 5 – sadržaj</vt:lpstr>
      <vt:lpstr>Sukob interesa (Bangalorški principi)</vt:lpstr>
      <vt:lpstr>Sukob interesa (Bangalorški principi) </vt:lpstr>
      <vt:lpstr>Sukob interesa (Bangalorški principi) </vt:lpstr>
      <vt:lpstr>Balansiranje sukoba interesa sa obavezama sudijske funkcije (Model kodeksa) </vt:lpstr>
      <vt:lpstr>Dodatne aktivnosti - finansijske, poslovne, plaćene</vt:lpstr>
      <vt:lpstr>Dodatne aktivnosti - naknada</vt:lpstr>
      <vt:lpstr>Studija slučaja – sudija i lična korist</vt:lpstr>
      <vt:lpstr>Hipotetički slučajevi</vt:lpstr>
      <vt:lpstr>Dodatne aktivnosti – učešće u org./građanskim aktivnostima</vt:lpstr>
      <vt:lpstr>Studija slučaja – sudija i dobrotvorna organizacija</vt:lpstr>
      <vt:lpstr>Dodatne aktivnosti - diskriminatorne organizacije</vt:lpstr>
      <vt:lpstr>Nepristrasnost – pristrasnost, predrasude i uznemiravanje</vt:lpstr>
      <vt:lpstr>Studija slučaja – Sudija i neprimjereni komentari (pristranost)</vt:lpstr>
      <vt:lpstr>Studija slučaja – sudija i korištenje društvenih medija </vt:lpstr>
      <vt:lpstr>Stručnost i odgovornost - Bangalorški principi</vt:lpstr>
      <vt:lpstr>Stručno i odgovorno vršenje funkcije (ABA-in Model kodeksa)</vt:lpstr>
      <vt:lpstr>Studija slučaja – sudija i službeno radno vrijeme </vt:lpstr>
      <vt:lpstr>Hipotetički slučajevi</vt:lpstr>
      <vt:lpstr>PowerPoint Presentation</vt:lpstr>
    </vt:vector>
  </TitlesOfParts>
  <Company>JDG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Maja Kapetanović</dc:creator>
  <cp:lastModifiedBy>User</cp:lastModifiedBy>
  <cp:revision>176</cp:revision>
  <cp:lastPrinted>2004-09-30T16:41:33Z</cp:lastPrinted>
  <dcterms:created xsi:type="dcterms:W3CDTF">2018-03-19T16:22:44Z</dcterms:created>
  <dcterms:modified xsi:type="dcterms:W3CDTF">2019-03-04T11:55:21Z</dcterms:modified>
</cp:coreProperties>
</file>