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7" r:id="rId2"/>
    <p:sldId id="267" r:id="rId3"/>
    <p:sldId id="285" r:id="rId4"/>
    <p:sldId id="263" r:id="rId5"/>
    <p:sldId id="268" r:id="rId6"/>
    <p:sldId id="276" r:id="rId7"/>
    <p:sldId id="274" r:id="rId8"/>
    <p:sldId id="275" r:id="rId9"/>
    <p:sldId id="283" r:id="rId10"/>
    <p:sldId id="281" r:id="rId11"/>
    <p:sldId id="265" r:id="rId12"/>
    <p:sldId id="284" r:id="rId13"/>
    <p:sldId id="289" r:id="rId14"/>
    <p:sldId id="288" r:id="rId15"/>
    <p:sldId id="290" r:id="rId16"/>
    <p:sldId id="291" r:id="rId17"/>
    <p:sldId id="292" r:id="rId18"/>
    <p:sldId id="286" r:id="rId19"/>
    <p:sldId id="293" r:id="rId20"/>
    <p:sldId id="294" r:id="rId21"/>
    <p:sldId id="295" r:id="rId22"/>
    <p:sldId id="266" r:id="rId23"/>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6" autoAdjust="0"/>
    <p:restoredTop sz="90929" autoAdjust="0"/>
  </p:normalViewPr>
  <p:slideViewPr>
    <p:cSldViewPr>
      <p:cViewPr varScale="1">
        <p:scale>
          <a:sx n="99" d="100"/>
          <a:sy n="99" d="100"/>
        </p:scale>
        <p:origin x="9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19:23:46.725" idx="1">
    <p:pos x="10" y="202"/>
    <p:text>u originalu Williams</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dirty="0"/>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5.3.2019.</a:t>
            </a:fld>
            <a:endParaRPr lang="bs-Latn-BA" dirty="0"/>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dirty="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s-Latn-BA" noProof="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dirty="0"/>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dirty="0"/>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dirty="0"/>
          </a:p>
        </p:txBody>
      </p:sp>
    </p:spTree>
    <p:extLst>
      <p:ext uri="{BB962C8B-B14F-4D97-AF65-F5344CB8AC3E}">
        <p14:creationId xmlns:p14="http://schemas.microsoft.com/office/powerpoint/2010/main" val="2388927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10</a:t>
            </a:fld>
            <a:endParaRPr lang="bs-Latn-BA" altLang="sr-Latn-RS" sz="1200" dirty="0"/>
          </a:p>
        </p:txBody>
      </p:sp>
    </p:spTree>
    <p:extLst>
      <p:ext uri="{BB962C8B-B14F-4D97-AF65-F5344CB8AC3E}">
        <p14:creationId xmlns:p14="http://schemas.microsoft.com/office/powerpoint/2010/main" val="3386447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56A7A740-AFD0-47E0-96FA-DB4856C7E75F}" type="slidenum">
              <a:rPr lang="bs-Latn-BA" altLang="sr-Latn-RS" sz="1200"/>
              <a:pPr/>
              <a:t>11</a:t>
            </a:fld>
            <a:endParaRPr lang="bs-Latn-BA" altLang="sr-Latn-RS" sz="1200" dirty="0"/>
          </a:p>
        </p:txBody>
      </p:sp>
    </p:spTree>
    <p:extLst>
      <p:ext uri="{BB962C8B-B14F-4D97-AF65-F5344CB8AC3E}">
        <p14:creationId xmlns:p14="http://schemas.microsoft.com/office/powerpoint/2010/main" val="2628618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12</a:t>
            </a:fld>
            <a:endParaRPr lang="bs-Latn-BA" altLang="sr-Latn-RS" sz="1200" dirty="0"/>
          </a:p>
        </p:txBody>
      </p:sp>
    </p:spTree>
    <p:extLst>
      <p:ext uri="{BB962C8B-B14F-4D97-AF65-F5344CB8AC3E}">
        <p14:creationId xmlns:p14="http://schemas.microsoft.com/office/powerpoint/2010/main" val="781751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13</a:t>
            </a:fld>
            <a:endParaRPr lang="bs-Latn-BA" altLang="sr-Latn-RS" sz="1200" dirty="0"/>
          </a:p>
        </p:txBody>
      </p:sp>
    </p:spTree>
    <p:extLst>
      <p:ext uri="{BB962C8B-B14F-4D97-AF65-F5344CB8AC3E}">
        <p14:creationId xmlns:p14="http://schemas.microsoft.com/office/powerpoint/2010/main" val="1670396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14</a:t>
            </a:fld>
            <a:endParaRPr lang="bs-Latn-BA" altLang="sr-Latn-RS" sz="1200" dirty="0"/>
          </a:p>
        </p:txBody>
      </p:sp>
    </p:spTree>
    <p:extLst>
      <p:ext uri="{BB962C8B-B14F-4D97-AF65-F5344CB8AC3E}">
        <p14:creationId xmlns:p14="http://schemas.microsoft.com/office/powerpoint/2010/main" val="824159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15</a:t>
            </a:fld>
            <a:endParaRPr lang="bs-Latn-BA" altLang="sr-Latn-RS" sz="1200" dirty="0"/>
          </a:p>
        </p:txBody>
      </p:sp>
    </p:spTree>
    <p:extLst>
      <p:ext uri="{BB962C8B-B14F-4D97-AF65-F5344CB8AC3E}">
        <p14:creationId xmlns:p14="http://schemas.microsoft.com/office/powerpoint/2010/main" val="2641832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16</a:t>
            </a:fld>
            <a:endParaRPr lang="bs-Latn-BA" altLang="sr-Latn-RS" sz="1200" dirty="0"/>
          </a:p>
        </p:txBody>
      </p:sp>
    </p:spTree>
    <p:extLst>
      <p:ext uri="{BB962C8B-B14F-4D97-AF65-F5344CB8AC3E}">
        <p14:creationId xmlns:p14="http://schemas.microsoft.com/office/powerpoint/2010/main" val="4169467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17</a:t>
            </a:fld>
            <a:endParaRPr lang="bs-Latn-BA" altLang="sr-Latn-RS" sz="1200" dirty="0"/>
          </a:p>
        </p:txBody>
      </p:sp>
    </p:spTree>
    <p:extLst>
      <p:ext uri="{BB962C8B-B14F-4D97-AF65-F5344CB8AC3E}">
        <p14:creationId xmlns:p14="http://schemas.microsoft.com/office/powerpoint/2010/main" val="3355326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18</a:t>
            </a:fld>
            <a:endParaRPr lang="bs-Latn-BA" altLang="sr-Latn-RS" sz="1200" dirty="0"/>
          </a:p>
        </p:txBody>
      </p:sp>
    </p:spTree>
    <p:extLst>
      <p:ext uri="{BB962C8B-B14F-4D97-AF65-F5344CB8AC3E}">
        <p14:creationId xmlns:p14="http://schemas.microsoft.com/office/powerpoint/2010/main" val="2455098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19</a:t>
            </a:fld>
            <a:endParaRPr lang="bs-Latn-BA" altLang="sr-Latn-RS" sz="1200" dirty="0"/>
          </a:p>
        </p:txBody>
      </p:sp>
    </p:spTree>
    <p:extLst>
      <p:ext uri="{BB962C8B-B14F-4D97-AF65-F5344CB8AC3E}">
        <p14:creationId xmlns:p14="http://schemas.microsoft.com/office/powerpoint/2010/main" val="2813988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2</a:t>
            </a:fld>
            <a:endParaRPr lang="bs-Latn-BA" altLang="sr-Latn-RS" sz="1200" dirty="0"/>
          </a:p>
        </p:txBody>
      </p:sp>
    </p:spTree>
    <p:extLst>
      <p:ext uri="{BB962C8B-B14F-4D97-AF65-F5344CB8AC3E}">
        <p14:creationId xmlns:p14="http://schemas.microsoft.com/office/powerpoint/2010/main" val="3169967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20</a:t>
            </a:fld>
            <a:endParaRPr lang="bs-Latn-BA" altLang="sr-Latn-RS" sz="1200" dirty="0"/>
          </a:p>
        </p:txBody>
      </p:sp>
    </p:spTree>
    <p:extLst>
      <p:ext uri="{BB962C8B-B14F-4D97-AF65-F5344CB8AC3E}">
        <p14:creationId xmlns:p14="http://schemas.microsoft.com/office/powerpoint/2010/main" val="1869603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56A7A740-AFD0-47E0-96FA-DB4856C7E75F}" type="slidenum">
              <a:rPr lang="bs-Latn-BA" altLang="sr-Latn-RS" sz="1200"/>
              <a:pPr/>
              <a:t>21</a:t>
            </a:fld>
            <a:endParaRPr lang="bs-Latn-BA" altLang="sr-Latn-RS" sz="1200" dirty="0"/>
          </a:p>
        </p:txBody>
      </p:sp>
    </p:spTree>
    <p:extLst>
      <p:ext uri="{BB962C8B-B14F-4D97-AF65-F5344CB8AC3E}">
        <p14:creationId xmlns:p14="http://schemas.microsoft.com/office/powerpoint/2010/main" val="3995184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1920184-160E-4332-A390-5F6E00DCF8CF}" type="slidenum">
              <a:rPr lang="bs-Latn-BA" altLang="sr-Latn-RS" sz="1200"/>
              <a:pPr/>
              <a:t>22</a:t>
            </a:fld>
            <a:endParaRPr lang="bs-Latn-BA" altLang="sr-Latn-RS" sz="1200" dirty="0"/>
          </a:p>
        </p:txBody>
      </p:sp>
    </p:spTree>
    <p:extLst>
      <p:ext uri="{BB962C8B-B14F-4D97-AF65-F5344CB8AC3E}">
        <p14:creationId xmlns:p14="http://schemas.microsoft.com/office/powerpoint/2010/main" val="4233872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3</a:t>
            </a:fld>
            <a:endParaRPr lang="bs-Latn-BA" altLang="sr-Latn-RS" sz="1200" dirty="0"/>
          </a:p>
        </p:txBody>
      </p:sp>
    </p:spTree>
    <p:extLst>
      <p:ext uri="{BB962C8B-B14F-4D97-AF65-F5344CB8AC3E}">
        <p14:creationId xmlns:p14="http://schemas.microsoft.com/office/powerpoint/2010/main" val="108486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4</a:t>
            </a:fld>
            <a:endParaRPr lang="bs-Latn-BA" altLang="sr-Latn-RS" sz="1200" dirty="0"/>
          </a:p>
        </p:txBody>
      </p:sp>
    </p:spTree>
    <p:extLst>
      <p:ext uri="{BB962C8B-B14F-4D97-AF65-F5344CB8AC3E}">
        <p14:creationId xmlns:p14="http://schemas.microsoft.com/office/powerpoint/2010/main" val="42168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5</a:t>
            </a:fld>
            <a:endParaRPr lang="bs-Latn-BA" altLang="sr-Latn-RS" sz="1200" dirty="0"/>
          </a:p>
        </p:txBody>
      </p:sp>
    </p:spTree>
    <p:extLst>
      <p:ext uri="{BB962C8B-B14F-4D97-AF65-F5344CB8AC3E}">
        <p14:creationId xmlns:p14="http://schemas.microsoft.com/office/powerpoint/2010/main" val="3094893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6</a:t>
            </a:fld>
            <a:endParaRPr lang="bs-Latn-BA" altLang="sr-Latn-RS" sz="1200" dirty="0"/>
          </a:p>
        </p:txBody>
      </p:sp>
    </p:spTree>
    <p:extLst>
      <p:ext uri="{BB962C8B-B14F-4D97-AF65-F5344CB8AC3E}">
        <p14:creationId xmlns:p14="http://schemas.microsoft.com/office/powerpoint/2010/main" val="2134585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7</a:t>
            </a:fld>
            <a:endParaRPr lang="bs-Latn-BA" altLang="sr-Latn-RS" sz="1200" dirty="0"/>
          </a:p>
        </p:txBody>
      </p:sp>
    </p:spTree>
    <p:extLst>
      <p:ext uri="{BB962C8B-B14F-4D97-AF65-F5344CB8AC3E}">
        <p14:creationId xmlns:p14="http://schemas.microsoft.com/office/powerpoint/2010/main" val="1835413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8</a:t>
            </a:fld>
            <a:endParaRPr lang="bs-Latn-BA" altLang="sr-Latn-RS" sz="1200" dirty="0"/>
          </a:p>
        </p:txBody>
      </p:sp>
    </p:spTree>
    <p:extLst>
      <p:ext uri="{BB962C8B-B14F-4D97-AF65-F5344CB8AC3E}">
        <p14:creationId xmlns:p14="http://schemas.microsoft.com/office/powerpoint/2010/main" val="1219656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9</a:t>
            </a:fld>
            <a:endParaRPr lang="bs-Latn-BA" altLang="sr-Latn-RS" sz="1200" dirty="0"/>
          </a:p>
        </p:txBody>
      </p:sp>
    </p:spTree>
    <p:extLst>
      <p:ext uri="{BB962C8B-B14F-4D97-AF65-F5344CB8AC3E}">
        <p14:creationId xmlns:p14="http://schemas.microsoft.com/office/powerpoint/2010/main" val="1644045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dirty="0"/>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dirty="0"/>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dirty="0"/>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dirty="0"/>
          </a:p>
        </p:txBody>
      </p:sp>
      <p:sp>
        <p:nvSpPr>
          <p:cNvPr id="9" name="Rectangle 5"/>
          <p:cNvSpPr>
            <a:spLocks noGrp="1" noChangeArrowheads="1"/>
          </p:cNvSpPr>
          <p:nvPr>
            <p:ph type="ftr" sz="quarter" idx="11"/>
          </p:nvPr>
        </p:nvSpPr>
        <p:spPr/>
        <p:txBody>
          <a:bodyPr/>
          <a:lstStyle>
            <a:lvl1pPr>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dirty="0"/>
              <a:t>a</a:t>
            </a:r>
          </a:p>
        </p:txBody>
      </p:sp>
    </p:spTree>
    <p:extLst>
      <p:ext uri="{BB962C8B-B14F-4D97-AF65-F5344CB8AC3E}">
        <p14:creationId xmlns:p14="http://schemas.microsoft.com/office/powerpoint/2010/main" val="57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dirty="0"/>
          </a:p>
        </p:txBody>
      </p:sp>
    </p:spTree>
    <p:extLst>
      <p:ext uri="{BB962C8B-B14F-4D97-AF65-F5344CB8AC3E}">
        <p14:creationId xmlns:p14="http://schemas.microsoft.com/office/powerpoint/2010/main" val="43323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dirty="0"/>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dirty="0"/>
          </a:p>
        </p:txBody>
      </p:sp>
    </p:spTree>
    <p:extLst>
      <p:ext uri="{BB962C8B-B14F-4D97-AF65-F5344CB8AC3E}">
        <p14:creationId xmlns:p14="http://schemas.microsoft.com/office/powerpoint/2010/main" val="139010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dirty="0"/>
          </a:p>
        </p:txBody>
      </p:sp>
    </p:spTree>
    <p:extLst>
      <p:ext uri="{BB962C8B-B14F-4D97-AF65-F5344CB8AC3E}">
        <p14:creationId xmlns:p14="http://schemas.microsoft.com/office/powerpoint/2010/main" val="34866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dirty="0"/>
          </a:p>
        </p:txBody>
      </p:sp>
    </p:spTree>
    <p:extLst>
      <p:ext uri="{BB962C8B-B14F-4D97-AF65-F5344CB8AC3E}">
        <p14:creationId xmlns:p14="http://schemas.microsoft.com/office/powerpoint/2010/main" val="64033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dirty="0"/>
          </a:p>
        </p:txBody>
      </p:sp>
    </p:spTree>
    <p:extLst>
      <p:ext uri="{BB962C8B-B14F-4D97-AF65-F5344CB8AC3E}">
        <p14:creationId xmlns:p14="http://schemas.microsoft.com/office/powerpoint/2010/main" val="144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dirty="0"/>
          </a:p>
        </p:txBody>
      </p:sp>
    </p:spTree>
    <p:extLst>
      <p:ext uri="{BB962C8B-B14F-4D97-AF65-F5344CB8AC3E}">
        <p14:creationId xmlns:p14="http://schemas.microsoft.com/office/powerpoint/2010/main" val="64890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dirty="0"/>
          </a:p>
        </p:txBody>
      </p:sp>
    </p:spTree>
    <p:extLst>
      <p:ext uri="{BB962C8B-B14F-4D97-AF65-F5344CB8AC3E}">
        <p14:creationId xmlns:p14="http://schemas.microsoft.com/office/powerpoint/2010/main" val="22254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dirty="0"/>
          </a:p>
        </p:txBody>
      </p:sp>
    </p:spTree>
    <p:extLst>
      <p:ext uri="{BB962C8B-B14F-4D97-AF65-F5344CB8AC3E}">
        <p14:creationId xmlns:p14="http://schemas.microsoft.com/office/powerpoint/2010/main" val="23611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dirty="0"/>
          </a:p>
        </p:txBody>
      </p:sp>
    </p:spTree>
    <p:extLst>
      <p:ext uri="{BB962C8B-B14F-4D97-AF65-F5344CB8AC3E}">
        <p14:creationId xmlns:p14="http://schemas.microsoft.com/office/powerpoint/2010/main" val="26139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dirty="0"/>
          </a:p>
        </p:txBody>
      </p:sp>
      <p:sp>
        <p:nvSpPr>
          <p:cNvPr id="1031" name="Rectangle 10"/>
          <p:cNvSpPr>
            <a:spLocks noChangeArrowheads="1"/>
          </p:cNvSpPr>
          <p:nvPr userDrawn="1"/>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dirty="0"/>
          </a:p>
        </p:txBody>
      </p:sp>
      <p:sp>
        <p:nvSpPr>
          <p:cNvPr id="1032" name="Rectangle 11"/>
          <p:cNvSpPr>
            <a:spLocks noChangeArrowheads="1"/>
          </p:cNvSpPr>
          <p:nvPr userDrawn="1"/>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dirty="0">
              <a:solidFill>
                <a:srgbClr val="002A6C"/>
              </a:solidFill>
            </a:endParaRPr>
          </a:p>
        </p:txBody>
      </p:sp>
      <p:pic>
        <p:nvPicPr>
          <p:cNvPr id="1033"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685800" y="1981200"/>
            <a:ext cx="7696200" cy="4724400"/>
          </a:xfrm>
        </p:spPr>
        <p:txBody>
          <a:bodyPr/>
          <a:lstStyle/>
          <a:p>
            <a:br>
              <a:rPr lang="bs-Latn-BA" sz="2400" dirty="0"/>
            </a:br>
            <a:br>
              <a:rPr lang="bs-Latn-BA" sz="2400" dirty="0"/>
            </a:br>
            <a:r>
              <a:rPr lang="bs-Latn-BA" sz="2800" dirty="0"/>
              <a:t>Standardi profesionalne etike za sudije i tužioce</a:t>
            </a:r>
            <a:br>
              <a:rPr lang="en-US" sz="2800" dirty="0"/>
            </a:br>
            <a:r>
              <a:rPr lang="bs-Latn-BA" sz="2800" i="1" dirty="0"/>
              <a:t> </a:t>
            </a:r>
            <a:br>
              <a:rPr lang="en-US" sz="2800" dirty="0"/>
            </a:br>
            <a:r>
              <a:rPr lang="bs-Latn-BA" sz="2800" i="1" dirty="0"/>
              <a:t>Predstavljanje Priručnika za primjenu Kodeksa sudijske etike i Kodeksa tužilačke etike</a:t>
            </a:r>
            <a:br>
              <a:rPr lang="bs-Latn-BA" sz="2800" i="1"/>
            </a:br>
            <a:br>
              <a:rPr lang="bs-Latn-BA" sz="2800" i="1"/>
            </a:br>
            <a:br>
              <a:rPr lang="bs-Latn-BA" sz="2800" i="1"/>
            </a:br>
            <a:r>
              <a:rPr lang="bs-Latn-BA" sz="2400"/>
              <a:t>utorak</a:t>
            </a:r>
            <a:r>
              <a:rPr lang="bs-Latn-BA" sz="2400" dirty="0"/>
              <a:t>, 5. mart 2019.g.</a:t>
            </a:r>
            <a:br>
              <a:rPr lang="bs-Latn-BA" sz="2400" dirty="0"/>
            </a:br>
            <a:br>
              <a:rPr lang="bs-Latn-BA" sz="2400" dirty="0"/>
            </a:br>
            <a:endParaRPr lang="bs-Latn-BA"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solidFill>
                  <a:schemeClr val="tx1"/>
                </a:solidFill>
                <a:latin typeface="Gill Sans MT" panose="020B0502020104020203" pitchFamily="34" charset="0"/>
              </a:rPr>
              <a:t>Studija slučaja – Sudija i uznemiravanje </a:t>
            </a:r>
          </a:p>
        </p:txBody>
      </p:sp>
      <p:sp>
        <p:nvSpPr>
          <p:cNvPr id="8195" name="Content Placeholder 2"/>
          <p:cNvSpPr>
            <a:spLocks noGrp="1"/>
          </p:cNvSpPr>
          <p:nvPr>
            <p:ph idx="1"/>
          </p:nvPr>
        </p:nvSpPr>
        <p:spPr>
          <a:xfrm>
            <a:off x="685800" y="2209800"/>
            <a:ext cx="7772400" cy="4038600"/>
          </a:xfrm>
        </p:spPr>
        <p:txBody>
          <a:bodyPr/>
          <a:lstStyle/>
          <a:p>
            <a:pPr marL="0" indent="0">
              <a:buNone/>
            </a:pPr>
            <a:r>
              <a:rPr lang="bs-Latn-BA" sz="1200" b="1" dirty="0">
                <a:latin typeface="Gill Sans MT" panose="020B0502020104020203" pitchFamily="34" charset="0"/>
              </a:rPr>
              <a:t>Sudija uznemiravanje asistentice/neprijateljsko ponašanje </a:t>
            </a:r>
          </a:p>
          <a:p>
            <a:pPr marL="0" indent="0">
              <a:buNone/>
            </a:pPr>
            <a:r>
              <a:rPr lang="bs-Latn-BA" sz="1200" i="1" dirty="0">
                <a:latin typeface="Gill Sans MT" panose="020B0502020104020203" pitchFamily="34" charset="0"/>
              </a:rPr>
              <a:t>McAllister, 646 So. 2d 173 (Florida 1994)</a:t>
            </a:r>
          </a:p>
          <a:p>
            <a:pPr marL="0" indent="0">
              <a:buNone/>
            </a:pPr>
            <a:endParaRPr lang="bs-Latn-BA" sz="1200" b="1" dirty="0">
              <a:latin typeface="Gill Sans MT" panose="020B0502020104020203" pitchFamily="34" charset="0"/>
            </a:endParaRPr>
          </a:p>
          <a:p>
            <a:pPr marL="0" indent="0">
              <a:buNone/>
            </a:pPr>
            <a:r>
              <a:rPr lang="bs-Latn-BA" sz="1200" b="1" dirty="0">
                <a:latin typeface="Gill Sans MT" panose="020B0502020104020203" pitchFamily="34" charset="0"/>
              </a:rPr>
              <a:t>Činjenično stanje</a:t>
            </a:r>
          </a:p>
          <a:p>
            <a:pPr marL="0" indent="0">
              <a:buNone/>
            </a:pPr>
            <a:r>
              <a:rPr lang="bs-Latn-BA" sz="1200" dirty="0">
                <a:latin typeface="Gill Sans MT" panose="020B0502020104020203" pitchFamily="34" charset="0"/>
              </a:rPr>
              <a:t>Početkom februara 1993, sudija Mary Jean McAllister počela je u više navrata da daje komentare svojoj asistentici (koja je žena) koji su se odnosili na njeno tijelo i seksualni život. Sudija McAllister pitala je svoju asistenticu da idu skupa na ručak gotovo svakog dana i pričala joj o svom privatnom životu, na primjer da sudija i njene prijateljice su sjedile na bazenu bez odjeće. Sudija je vrlo često pitala svoju asistenticu da joj se pridruži na piću poslije posla i pozivala je da joj se pridruži na konferencijama. Također, sudija je sudjelovala u „ex parte komunikaciji“ sa državnim tužiocima koja se vrlo često odnosila na njenu intoleranciju prema prema javnom branitelju. </a:t>
            </a:r>
          </a:p>
          <a:p>
            <a:pPr marL="0" indent="0">
              <a:buNone/>
            </a:pPr>
            <a:r>
              <a:rPr lang="bs-Latn-BA" sz="1200" b="1" dirty="0">
                <a:latin typeface="Gill Sans MT" panose="020B0502020104020203" pitchFamily="34" charset="0"/>
              </a:rPr>
              <a:t>Odluka</a:t>
            </a:r>
          </a:p>
          <a:p>
            <a:pPr marL="0" indent="0">
              <a:buNone/>
            </a:pPr>
            <a:r>
              <a:rPr lang="bs-Latn-BA" sz="1200" dirty="0">
                <a:latin typeface="Gill Sans MT" panose="020B0502020104020203" pitchFamily="34" charset="0"/>
              </a:rPr>
              <a:t>Disciplinska komisija zaključila je kako je sudija McAllister prekršila Kodeks sudijske etike u Floridi – Kanon 1 (integritet/nezavisnost sudije), Kanon 2 (izbjegavati nedolično ponašanje) i Kanon 3 (ne uključivati se u „ex parte komunikaciju). Komisija je zaključila da sudija McAllister svojim ponašanjem je pokazala da nije dostojna svoje funkcije. Nakon pregleda ove odluke, Vrhovni sud donio je odluku je kako se sudija McAllister nedolično ponašala, što je neprihvatljivo za člana pravosudne zajednice. </a:t>
            </a:r>
          </a:p>
          <a:p>
            <a:pPr marL="0" indent="0">
              <a:buNone/>
            </a:pPr>
            <a:r>
              <a:rPr lang="bs-Latn-BA" sz="1200" b="1" dirty="0">
                <a:latin typeface="Gill Sans MT" panose="020B0502020104020203" pitchFamily="34" charset="0"/>
              </a:rPr>
              <a:t>Sankcija</a:t>
            </a:r>
          </a:p>
          <a:p>
            <a:pPr marL="0" indent="0">
              <a:buNone/>
            </a:pPr>
            <a:r>
              <a:rPr lang="bs-Latn-BA" sz="1200" dirty="0">
                <a:latin typeface="Gill Sans MT" panose="020B0502020104020203" pitchFamily="34" charset="0"/>
              </a:rPr>
              <a:t>Vrhovni sud Floride naredio je da se sudija ukloni sa dužnosti. </a:t>
            </a:r>
          </a:p>
          <a:p>
            <a:pPr marL="0" indent="0">
              <a:buNone/>
            </a:pPr>
            <a:endParaRPr lang="en-US" altLang="sr-Latn-RS" sz="1200" b="1" u="sng" dirty="0">
              <a:latin typeface="Gill Sans MT" panose="020B0502020104020203" pitchFamily="34" charset="0"/>
            </a:endParaRPr>
          </a:p>
        </p:txBody>
      </p:sp>
    </p:spTree>
    <p:extLst>
      <p:ext uri="{BB962C8B-B14F-4D97-AF65-F5344CB8AC3E}">
        <p14:creationId xmlns:p14="http://schemas.microsoft.com/office/powerpoint/2010/main" val="1146448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bs-Latn-BA" sz="2000" dirty="0">
                <a:latin typeface="Gill Sans MT" panose="020B0502020104020203" pitchFamily="34" charset="0"/>
              </a:rPr>
              <a:t>Hipotetički slučajevi</a:t>
            </a:r>
          </a:p>
        </p:txBody>
      </p:sp>
      <p:sp>
        <p:nvSpPr>
          <p:cNvPr id="10243" name="Content Placeholder 2"/>
          <p:cNvSpPr>
            <a:spLocks noGrp="1"/>
          </p:cNvSpPr>
          <p:nvPr>
            <p:ph idx="1"/>
          </p:nvPr>
        </p:nvSpPr>
        <p:spPr/>
        <p:txBody>
          <a:bodyPr/>
          <a:lstStyle/>
          <a:p>
            <a:pPr marL="0" indent="0">
              <a:buNone/>
            </a:pPr>
            <a:r>
              <a:rPr lang="bs-Latn-BA" sz="1600" b="1" dirty="0">
                <a:latin typeface="Gill Sans MT" panose="020B0502020104020203" pitchFamily="34" charset="0"/>
              </a:rPr>
              <a:t>Vidi dodatni materijal za radionicu</a:t>
            </a:r>
          </a:p>
          <a:p>
            <a:pPr marL="0" indent="0">
              <a:buNone/>
            </a:pPr>
            <a:endParaRPr lang="en-US" altLang="sr-Latn-RS" sz="1600" b="1" dirty="0">
              <a:latin typeface="Gill Sans MT" panose="020B0502020104020203" pitchFamily="34" charset="0"/>
            </a:endParaRPr>
          </a:p>
          <a:p>
            <a:r>
              <a:rPr lang="bs-Latn-BA" sz="1400" dirty="0">
                <a:latin typeface="Gill Sans MT" panose="020B0502020104020203" pitchFamily="34" charset="0"/>
              </a:rPr>
              <a:t>Učesnici se upoznaju sa hipotetičkim slučajem nakon čega slijedi diskusija</a:t>
            </a:r>
          </a:p>
          <a:p>
            <a:r>
              <a:rPr lang="bs-Latn-BA" sz="1400" dirty="0">
                <a:latin typeface="Gill Sans MT" panose="020B0502020104020203" pitchFamily="34" charset="0"/>
              </a:rPr>
              <a:t>Sesija 2 – hipotetički slučajevi 1,2</a:t>
            </a:r>
          </a:p>
          <a:p>
            <a:pPr marL="0" indent="0">
              <a:buNone/>
            </a:pPr>
            <a:endParaRPr lang="en-US" sz="1400" dirty="0">
              <a:latin typeface="Gill Sans MT" panose="020B0502020104020203"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Pokloni, zajmovi i druge vrijedne stvari (Kodeks ABA)</a:t>
            </a:r>
          </a:p>
        </p:txBody>
      </p:sp>
      <p:sp>
        <p:nvSpPr>
          <p:cNvPr id="8195" name="Content Placeholder 2"/>
          <p:cNvSpPr>
            <a:spLocks noGrp="1"/>
          </p:cNvSpPr>
          <p:nvPr>
            <p:ph idx="1"/>
          </p:nvPr>
        </p:nvSpPr>
        <p:spPr>
          <a:xfrm>
            <a:off x="457200" y="2209800"/>
            <a:ext cx="8077200" cy="4419600"/>
          </a:xfrm>
        </p:spPr>
        <p:txBody>
          <a:bodyPr/>
          <a:lstStyle/>
          <a:p>
            <a:pPr marL="0" indent="0">
              <a:buNone/>
            </a:pPr>
            <a:r>
              <a:rPr lang="bs-Latn-BA" sz="1600" b="1" u="sng" dirty="0">
                <a:latin typeface="Gill Sans MT" panose="020B0502020104020203" pitchFamily="34" charset="0"/>
              </a:rPr>
              <a:t>Tačka 3.13 - Prihvatanje poklona, zajmova i drugih vrijednih stvari i dostavljanje izvještaja o istim</a:t>
            </a:r>
          </a:p>
          <a:p>
            <a:pPr marL="0" indent="0">
              <a:spcBef>
                <a:spcPts val="0"/>
              </a:spcBef>
              <a:buNone/>
            </a:pPr>
            <a:r>
              <a:rPr lang="bs-Latn-BA" sz="1400" b="1" dirty="0">
                <a:latin typeface="Gill Sans MT" panose="020B0502020104020203" pitchFamily="34" charset="0"/>
              </a:rPr>
              <a:t>Sudija neće:</a:t>
            </a:r>
          </a:p>
          <a:p>
            <a:pPr marL="0" indent="0">
              <a:spcBef>
                <a:spcPts val="0"/>
              </a:spcBef>
              <a:buNone/>
            </a:pPr>
            <a:r>
              <a:rPr lang="bs-Latn-BA" sz="1400" dirty="0">
                <a:latin typeface="Gill Sans MT" panose="020B0502020104020203" pitchFamily="34" charset="0"/>
              </a:rPr>
              <a:t>(1) prihvatati nikakve poklone, pozajmnice, legate, ili druge vrijedne stvari ukoliko je prihvatanje istih zabranjeno zakonom ili bi na objektivnog posmatrača ostavilo utisak narušavanja nezavisnosti, integriteta ili nepristrasnosti.</a:t>
            </a:r>
          </a:p>
          <a:p>
            <a:pPr marL="0" indent="0">
              <a:spcBef>
                <a:spcPts val="0"/>
              </a:spcBef>
              <a:buNone/>
            </a:pPr>
            <a:endParaRPr lang="en-US" altLang="sr-Latn-RS" sz="1400" b="1" dirty="0">
              <a:highlight>
                <a:srgbClr val="FFFF00"/>
              </a:highlight>
              <a:latin typeface="Gill Sans MT" panose="020B0502020104020203" pitchFamily="34" charset="0"/>
            </a:endParaRPr>
          </a:p>
          <a:p>
            <a:pPr marL="0" indent="0">
              <a:spcBef>
                <a:spcPts val="0"/>
              </a:spcBef>
              <a:buNone/>
            </a:pPr>
            <a:r>
              <a:rPr lang="bs-Latn-BA" sz="1400" b="1" dirty="0">
                <a:latin typeface="Gill Sans MT" panose="020B0502020104020203" pitchFamily="34" charset="0"/>
              </a:rPr>
              <a:t>Ukoliko nije zabranjeno zakonom, sudija može prihvatiti sljedeće, s tim da dostavi javni izvještaj o prihvatanju istih:</a:t>
            </a:r>
          </a:p>
          <a:p>
            <a:pPr>
              <a:spcBef>
                <a:spcPts val="0"/>
              </a:spcBef>
              <a:buAutoNum type="arabicParenBoth"/>
            </a:pPr>
            <a:r>
              <a:rPr lang="bs-Latn-BA" sz="1400" dirty="0">
                <a:latin typeface="Gill Sans MT" panose="020B0502020104020203" pitchFamily="34" charset="0"/>
              </a:rPr>
              <a:t>stvari koje imaju simboličnu vrijednost kao što su plakete, certifikati, trofeji, razglednice;</a:t>
            </a:r>
          </a:p>
          <a:p>
            <a:pPr>
              <a:spcBef>
                <a:spcPts val="0"/>
              </a:spcBef>
              <a:buAutoNum type="arabicParenBoth"/>
            </a:pPr>
            <a:r>
              <a:rPr lang="bs-Latn-BA" sz="1400" dirty="0">
                <a:latin typeface="Gill Sans MT" panose="020B0502020104020203" pitchFamily="34" charset="0"/>
              </a:rPr>
              <a:t>poklone od prijatelja, članova porodice, ili drugih osoba, uključujući advokate čije pojavljivanje ili interes u postupku ni u kojem slučaju ne bi iziskivalo izuzimanje sudije;</a:t>
            </a:r>
          </a:p>
          <a:p>
            <a:pPr>
              <a:spcBef>
                <a:spcPts val="0"/>
              </a:spcBef>
              <a:buAutoNum type="arabicParenBoth"/>
            </a:pPr>
            <a:r>
              <a:rPr lang="bs-Latn-BA" sz="1400" dirty="0">
                <a:latin typeface="Gill Sans MT" panose="020B0502020104020203" pitchFamily="34" charset="0"/>
              </a:rPr>
              <a:t>stvari koje se obično daju kao izraz dobrodošlice;</a:t>
            </a:r>
          </a:p>
          <a:p>
            <a:pPr>
              <a:spcBef>
                <a:spcPts val="0"/>
              </a:spcBef>
              <a:buAutoNum type="arabicParenBoth"/>
            </a:pPr>
            <a:r>
              <a:rPr lang="bs-Latn-BA" sz="1400" dirty="0">
                <a:latin typeface="Gill Sans MT" panose="020B0502020104020203" pitchFamily="34" charset="0"/>
              </a:rPr>
              <a:t>poslovne/finansijske mogućnosti (kredite, popuste) pod uslovima koji važe i za ostale osobe;</a:t>
            </a:r>
          </a:p>
          <a:p>
            <a:pPr>
              <a:spcBef>
                <a:spcPts val="0"/>
              </a:spcBef>
              <a:buAutoNum type="arabicParenBoth"/>
            </a:pPr>
            <a:r>
              <a:rPr lang="bs-Latn-BA" sz="1400" dirty="0">
                <a:latin typeface="Gill Sans MT" panose="020B0502020104020203" pitchFamily="34" charset="0"/>
              </a:rPr>
              <a:t>priznanja/nagrade koje se dodjeljuju na takmičenjima ili tombolama/nadmetanjima ukoliko na njima mogu učestvovati i druge osobe;</a:t>
            </a:r>
          </a:p>
          <a:p>
            <a:pPr>
              <a:spcBef>
                <a:spcPts val="0"/>
              </a:spcBef>
              <a:buAutoNum type="arabicParenBoth"/>
            </a:pPr>
            <a:r>
              <a:rPr lang="bs-Latn-BA" sz="1400" dirty="0">
                <a:latin typeface="Gill Sans MT" panose="020B0502020104020203" pitchFamily="34" charset="0"/>
              </a:rPr>
              <a:t>stipendije ukoliko su dostupne i drugim osobama pod istim uslovima i kriterijima;</a:t>
            </a:r>
          </a:p>
          <a:p>
            <a:pPr>
              <a:spcBef>
                <a:spcPts val="0"/>
              </a:spcBef>
              <a:buAutoNum type="arabicParenBoth"/>
            </a:pPr>
            <a:r>
              <a:rPr lang="bs-Latn-BA" sz="1400" dirty="0">
                <a:latin typeface="Gill Sans MT" panose="020B0502020104020203" pitchFamily="34" charset="0"/>
              </a:rPr>
              <a:t>knjige, časopise/referentne materijale koje daju izdavači kao dodatak za službenu upotrebu;</a:t>
            </a:r>
          </a:p>
          <a:p>
            <a:pPr>
              <a:spcBef>
                <a:spcPts val="0"/>
              </a:spcBef>
              <a:buAutoNum type="arabicParenBoth"/>
            </a:pPr>
            <a:r>
              <a:rPr lang="bs-Latn-BA" sz="1400" dirty="0">
                <a:latin typeface="Gill Sans MT" panose="020B0502020104020203" pitchFamily="34" charset="0"/>
              </a:rPr>
              <a:t>poklone/korist koja je povezana sa poslom/profesijom supružnika ili životnog partnera, ili člana porodice koji stanuje u istom domaćinstvu, a koji slučajno koristi sudiji;</a:t>
            </a:r>
          </a:p>
        </p:txBody>
      </p:sp>
    </p:spTree>
    <p:extLst>
      <p:ext uri="{BB962C8B-B14F-4D97-AF65-F5344CB8AC3E}">
        <p14:creationId xmlns:p14="http://schemas.microsoft.com/office/powerpoint/2010/main" val="1686701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Studija slučaja - sudija i prihvatanje poklona</a:t>
            </a:r>
          </a:p>
        </p:txBody>
      </p:sp>
      <p:sp>
        <p:nvSpPr>
          <p:cNvPr id="8195" name="Content Placeholder 2"/>
          <p:cNvSpPr>
            <a:spLocks noGrp="1"/>
          </p:cNvSpPr>
          <p:nvPr>
            <p:ph idx="1"/>
          </p:nvPr>
        </p:nvSpPr>
        <p:spPr>
          <a:xfrm>
            <a:off x="685800" y="2209800"/>
            <a:ext cx="7772400" cy="4038600"/>
          </a:xfrm>
        </p:spPr>
        <p:txBody>
          <a:bodyPr/>
          <a:lstStyle/>
          <a:p>
            <a:pPr marL="0" indent="0">
              <a:buNone/>
            </a:pPr>
            <a:r>
              <a:rPr lang="bs-Latn-BA" sz="1400" b="1" dirty="0">
                <a:latin typeface="Gill Sans MT" panose="020B0502020104020203" pitchFamily="34" charset="0"/>
              </a:rPr>
              <a:t>Neprimjereno prihvatanje poklona od sudije (karte za nogometnu utakmicu)</a:t>
            </a:r>
          </a:p>
          <a:p>
            <a:pPr marL="0" indent="0">
              <a:buNone/>
            </a:pPr>
            <a:r>
              <a:rPr lang="bs-Latn-BA" sz="1200" i="1" dirty="0">
                <a:latin typeface="Gill Sans MT" panose="020B0502020104020203" pitchFamily="34" charset="0"/>
              </a:rPr>
              <a:t>U predmetu Daghir</a:t>
            </a:r>
            <a:r>
              <a:rPr lang="bs-Latn-BA" sz="1200" dirty="0">
                <a:latin typeface="Gill Sans MT" panose="020B0502020104020203" pitchFamily="34" charset="0"/>
              </a:rPr>
              <a:t>, 657 A.2d 1032 (Disciplinski sud Pensilvanije, 1995.)</a:t>
            </a:r>
          </a:p>
          <a:p>
            <a:pPr marL="0" indent="0">
              <a:buNone/>
            </a:pPr>
            <a:endParaRPr lang="en-US" sz="1200" b="1" dirty="0">
              <a:latin typeface="Gill Sans MT" panose="020B0502020104020203" pitchFamily="34" charset="0"/>
            </a:endParaRPr>
          </a:p>
          <a:p>
            <a:pPr marL="0" indent="0">
              <a:buNone/>
            </a:pPr>
            <a:r>
              <a:rPr lang="bs-Latn-BA" sz="1200" b="1" dirty="0">
                <a:latin typeface="Gill Sans MT" panose="020B0502020104020203" pitchFamily="34" charset="0"/>
              </a:rPr>
              <a:t>Činjenično stanje</a:t>
            </a:r>
          </a:p>
          <a:p>
            <a:r>
              <a:rPr lang="bs-Latn-BA" sz="1200" dirty="0">
                <a:latin typeface="Gill Sans MT" panose="020B0502020104020203" pitchFamily="34" charset="0"/>
              </a:rPr>
              <a:t>U brakorazvodnoj parnici u kojoj je doneseno rješenje o razvodu, sudija Daghir još uvijek je bio predsjedavajući sudija za rješavanja podjele imovine. Tokom ovog postupka, suprug u brakorazvodnoj parnici ja pozvao sudiju u vezi sa pitanjima koja nisu povezana sa predmetom. Nakon kratkog razgovora, ponudio je sudiji Daghiru četiri ulaznice za nogometnu utakmicu i svoju propusnicu za povlašteno parking mjesto. Suprug je ove ulaznice ponudio sa namjerom da stekne povlašteni položaj u postupku iako nema dokaza da je u stvarnosti bilo tako. Sudija je prihvatio ulaznice i propusnicu i otišao na nogometnu utakmicu.</a:t>
            </a:r>
          </a:p>
          <a:p>
            <a:pPr marL="0" indent="0">
              <a:buNone/>
            </a:pPr>
            <a:r>
              <a:rPr lang="bs-Latn-BA" sz="1200" b="1" dirty="0">
                <a:latin typeface="Gill Sans MT" panose="020B0502020104020203" pitchFamily="34" charset="0"/>
              </a:rPr>
              <a:t>Odluka</a:t>
            </a:r>
          </a:p>
          <a:p>
            <a:r>
              <a:rPr lang="bs-Latn-BA" sz="1200" dirty="0">
                <a:latin typeface="Gill Sans MT" panose="020B0502020104020203" pitchFamily="34" charset="0"/>
              </a:rPr>
              <a:t>Disciplinski sud je donio odluku da prihvatanje ulaznica za utakmicu od stranke u predmetu koji vodi, ne samo da odaje utisak nedoličnosti,</a:t>
            </a:r>
            <a:r>
              <a:rPr lang="bs-Latn-BA" sz="1200" u="sng" dirty="0">
                <a:latin typeface="Gill Sans MT" panose="020B0502020104020203" pitchFamily="34" charset="0"/>
              </a:rPr>
              <a:t> nego prihvatanje ulaznica predstavlja plaćanje u vidu poklona za vršenje sudijske dužnosti.</a:t>
            </a:r>
            <a:r>
              <a:rPr lang="bs-Latn-BA" sz="1200" dirty="0">
                <a:latin typeface="Gill Sans MT" panose="020B0502020104020203" pitchFamily="34" charset="0"/>
              </a:rPr>
              <a:t> Iako nema dokaza da je stvarno imao povlašten položaj, sudijino prihvatanje poklona smatra se plaćanjem njegovih usluga, što nije smio prihvatiti. </a:t>
            </a:r>
          </a:p>
          <a:p>
            <a:pPr marL="0" indent="0">
              <a:buNone/>
            </a:pPr>
            <a:r>
              <a:rPr lang="bs-Latn-BA" sz="1200" b="1" dirty="0">
                <a:latin typeface="Gill Sans MT" panose="020B0502020104020203" pitchFamily="34" charset="0"/>
              </a:rPr>
              <a:t>Sankcija</a:t>
            </a:r>
          </a:p>
          <a:p>
            <a:pPr marL="0" indent="0">
              <a:buNone/>
            </a:pPr>
            <a:r>
              <a:rPr lang="bs-Latn-BA" sz="1200" dirty="0">
                <a:latin typeface="Gill Sans MT" panose="020B0502020104020203" pitchFamily="34" charset="0"/>
              </a:rPr>
              <a:t>Sud je izdao opomenu sudiji i suspendovao ga na period od 7 dana. </a:t>
            </a:r>
          </a:p>
        </p:txBody>
      </p:sp>
    </p:spTree>
    <p:extLst>
      <p:ext uri="{BB962C8B-B14F-4D97-AF65-F5344CB8AC3E}">
        <p14:creationId xmlns:p14="http://schemas.microsoft.com/office/powerpoint/2010/main" val="2086778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1447800"/>
            <a:ext cx="7848600" cy="609600"/>
          </a:xfrm>
        </p:spPr>
        <p:txBody>
          <a:bodyPr/>
          <a:lstStyle/>
          <a:p>
            <a:r>
              <a:rPr lang="bs-Latn-BA" sz="2000" dirty="0">
                <a:latin typeface="Gill Sans MT" panose="020B0502020104020203" pitchFamily="34" charset="0"/>
              </a:rPr>
              <a:t>Zahtjevi za dostavljanjem izvještaja (Kodeks ABA)</a:t>
            </a:r>
          </a:p>
        </p:txBody>
      </p:sp>
      <p:sp>
        <p:nvSpPr>
          <p:cNvPr id="8195" name="Content Placeholder 2"/>
          <p:cNvSpPr>
            <a:spLocks noGrp="1"/>
          </p:cNvSpPr>
          <p:nvPr>
            <p:ph idx="1"/>
          </p:nvPr>
        </p:nvSpPr>
        <p:spPr>
          <a:xfrm>
            <a:off x="457200" y="2209800"/>
            <a:ext cx="8077200" cy="4038600"/>
          </a:xfrm>
        </p:spPr>
        <p:txBody>
          <a:bodyPr/>
          <a:lstStyle/>
          <a:p>
            <a:pPr marL="0" indent="0">
              <a:buNone/>
            </a:pPr>
            <a:r>
              <a:rPr lang="bs-Latn-BA" sz="1600" b="1" u="sng" dirty="0">
                <a:latin typeface="Gill Sans MT" panose="020B0502020104020203" pitchFamily="34" charset="0"/>
              </a:rPr>
              <a:t>Tačka 3.15 - zahtjevi za dostavljanjem izvještaja</a:t>
            </a:r>
          </a:p>
          <a:p>
            <a:pPr marL="0" indent="0">
              <a:spcBef>
                <a:spcPts val="0"/>
              </a:spcBef>
              <a:buNone/>
            </a:pPr>
            <a:r>
              <a:rPr lang="bs-Latn-BA" sz="1400" b="1" dirty="0">
                <a:latin typeface="Gill Sans MT" panose="020B0502020104020203" pitchFamily="34" charset="0"/>
              </a:rPr>
              <a:t>Sudija će javno prijaviti iznos ili vrijednost:</a:t>
            </a:r>
          </a:p>
          <a:p>
            <a:pPr>
              <a:spcBef>
                <a:spcPts val="0"/>
              </a:spcBef>
              <a:buAutoNum type="arabicParenBoth"/>
            </a:pPr>
            <a:r>
              <a:rPr lang="bs-Latn-BA" sz="1400" dirty="0">
                <a:latin typeface="Gill Sans MT" panose="020B0502020104020203" pitchFamily="34" charset="0"/>
              </a:rPr>
              <a:t>naknade koju je primio za vansudske aktivnosti koje su dozvoljene ovim Kodeksom; </a:t>
            </a:r>
          </a:p>
          <a:p>
            <a:pPr>
              <a:spcBef>
                <a:spcPts val="0"/>
              </a:spcBef>
              <a:buAutoNum type="arabicParenBoth"/>
            </a:pPr>
            <a:r>
              <a:rPr lang="bs-Latn-BA" sz="1400" dirty="0">
                <a:latin typeface="Gill Sans MT" panose="020B0502020104020203" pitchFamily="34" charset="0"/>
              </a:rPr>
              <a:t>poklone ili druge vrijedne stvari, ukoliko vrijednost nije veća od USD [unesi iznos];</a:t>
            </a:r>
          </a:p>
          <a:p>
            <a:pPr>
              <a:spcBef>
                <a:spcPts val="0"/>
              </a:spcBef>
              <a:buAutoNum type="arabicParenBoth"/>
            </a:pPr>
            <a:r>
              <a:rPr lang="bs-Latn-BA" sz="1400" dirty="0">
                <a:latin typeface="Gill Sans MT" panose="020B0502020104020203" pitchFamily="34" charset="0"/>
              </a:rPr>
              <a:t>naknadu troškova/oslobađanje od plaćanja naknada/troškova, ako vrijednost nije veća od određenog iznosa;</a:t>
            </a:r>
          </a:p>
          <a:p>
            <a:pPr marL="0" indent="0">
              <a:spcBef>
                <a:spcPts val="0"/>
              </a:spcBef>
              <a:buNone/>
            </a:pPr>
            <a:endParaRPr lang="en-US" altLang="sr-Latn-RS" sz="1400" dirty="0">
              <a:latin typeface="Gill Sans MT" panose="020B0502020104020203" pitchFamily="34" charset="0"/>
            </a:endParaRPr>
          </a:p>
          <a:p>
            <a:pPr marL="0" indent="0">
              <a:spcBef>
                <a:spcPts val="0"/>
              </a:spcBef>
              <a:buNone/>
            </a:pPr>
            <a:r>
              <a:rPr lang="bs-Latn-BA" sz="1400" u="sng" dirty="0">
                <a:latin typeface="Gill Sans MT" panose="020B0502020104020203" pitchFamily="34" charset="0"/>
              </a:rPr>
              <a:t>Zahtjevi za dostavljanjem javnih izvještaja</a:t>
            </a:r>
          </a:p>
          <a:p>
            <a:pPr>
              <a:spcBef>
                <a:spcPts val="0"/>
              </a:spcBef>
            </a:pPr>
            <a:r>
              <a:rPr lang="bs-Latn-BA" sz="1400" dirty="0">
                <a:latin typeface="Gill Sans MT" panose="020B0502020104020203" pitchFamily="34" charset="0"/>
              </a:rPr>
              <a:t>Sudija u izvještaju navodi datum, mjesto i prirodu aktivnosti; i izvor naknade troškova</a:t>
            </a:r>
          </a:p>
          <a:p>
            <a:pPr>
              <a:spcBef>
                <a:spcPts val="0"/>
              </a:spcBef>
            </a:pPr>
            <a:r>
              <a:rPr lang="bs-Latn-BA" sz="1400" dirty="0">
                <a:latin typeface="Gill Sans MT" panose="020B0502020104020203" pitchFamily="34" charset="0"/>
              </a:rPr>
              <a:t>Sudija dostavlja izvještaj sa opisom poklona, uloga, legata ili druge vrijedne stvari</a:t>
            </a:r>
          </a:p>
          <a:p>
            <a:pPr>
              <a:spcBef>
                <a:spcPts val="0"/>
              </a:spcBef>
            </a:pPr>
            <a:r>
              <a:rPr lang="bs-Latn-BA" sz="1400" dirty="0">
                <a:latin typeface="Gill Sans MT" panose="020B0502020104020203" pitchFamily="34" charset="0"/>
              </a:rPr>
              <a:t>Javni izvještaj se dostavlja najmanje jednom godišnje, osim za naknadu troškova o kojoj se izvještaj dostavlja 30 dana nakon događaja</a:t>
            </a:r>
          </a:p>
          <a:p>
            <a:pPr>
              <a:spcBef>
                <a:spcPts val="0"/>
              </a:spcBef>
            </a:pPr>
            <a:r>
              <a:rPr lang="bs-Latn-BA" sz="1400" dirty="0">
                <a:latin typeface="Gill Sans MT" panose="020B0502020104020203" pitchFamily="34" charset="0"/>
              </a:rPr>
              <a:t>Izvještaji su javni dokumenti koji se postavljaju na internet stranice suda.</a:t>
            </a:r>
          </a:p>
        </p:txBody>
      </p:sp>
    </p:spTree>
    <p:extLst>
      <p:ext uri="{BB962C8B-B14F-4D97-AF65-F5344CB8AC3E}">
        <p14:creationId xmlns:p14="http://schemas.microsoft.com/office/powerpoint/2010/main" val="1819252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Studija slučaja - sudija i prihvatanje poklona</a:t>
            </a:r>
          </a:p>
        </p:txBody>
      </p:sp>
      <p:sp>
        <p:nvSpPr>
          <p:cNvPr id="8195" name="Content Placeholder 2"/>
          <p:cNvSpPr>
            <a:spLocks noGrp="1"/>
          </p:cNvSpPr>
          <p:nvPr>
            <p:ph idx="1"/>
          </p:nvPr>
        </p:nvSpPr>
        <p:spPr>
          <a:xfrm>
            <a:off x="685800" y="2209800"/>
            <a:ext cx="7772400" cy="4038600"/>
          </a:xfrm>
        </p:spPr>
        <p:txBody>
          <a:bodyPr/>
          <a:lstStyle/>
          <a:p>
            <a:pPr marL="0" indent="0">
              <a:spcBef>
                <a:spcPts val="0"/>
              </a:spcBef>
              <a:buNone/>
            </a:pPr>
            <a:r>
              <a:rPr lang="bs-Latn-BA" sz="1400" b="1" dirty="0">
                <a:latin typeface="Gill Sans MT" panose="020B0502020104020203" pitchFamily="34" charset="0"/>
              </a:rPr>
              <a:t>Sudija neprimjereno prihvatio poklone i popuste</a:t>
            </a:r>
          </a:p>
          <a:p>
            <a:pPr marL="0" indent="0">
              <a:spcBef>
                <a:spcPts val="0"/>
              </a:spcBef>
              <a:buNone/>
            </a:pPr>
            <a:r>
              <a:rPr lang="bs-Latn-BA" sz="1200" i="1" dirty="0">
                <a:latin typeface="Gill Sans MT" panose="020B0502020104020203" pitchFamily="34" charset="0"/>
              </a:rPr>
              <a:t>Adams protiv Komisije za ocjenu rada sudija</a:t>
            </a:r>
            <a:r>
              <a:rPr lang="bs-Latn-BA" sz="1200" dirty="0">
                <a:latin typeface="Gill Sans MT" panose="020B0502020104020203" pitchFamily="34" charset="0"/>
              </a:rPr>
              <a:t>, 897 P.2d 544 (Kalifornija 1995.)</a:t>
            </a:r>
          </a:p>
          <a:p>
            <a:pPr marL="0" indent="0">
              <a:spcBef>
                <a:spcPts val="0"/>
              </a:spcBef>
              <a:buNone/>
            </a:pPr>
            <a:endParaRPr lang="en-US" sz="1200" b="1" dirty="0">
              <a:latin typeface="Gill Sans MT" panose="020B0502020104020203" pitchFamily="34" charset="0"/>
            </a:endParaRPr>
          </a:p>
          <a:p>
            <a:pPr marL="0" indent="0">
              <a:spcBef>
                <a:spcPts val="0"/>
              </a:spcBef>
              <a:buNone/>
            </a:pPr>
            <a:r>
              <a:rPr lang="bs-Latn-BA" sz="1200" b="1" dirty="0">
                <a:latin typeface="Gill Sans MT" panose="020B0502020104020203" pitchFamily="34" charset="0"/>
              </a:rPr>
              <a:t>Činjenično stanje</a:t>
            </a:r>
          </a:p>
          <a:p>
            <a:pPr>
              <a:spcBef>
                <a:spcPts val="0"/>
              </a:spcBef>
            </a:pPr>
            <a:r>
              <a:rPr lang="bs-Latn-BA" sz="1200" dirty="0">
                <a:latin typeface="Gill Sans MT" panose="020B0502020104020203" pitchFamily="34" charset="0"/>
              </a:rPr>
              <a:t>Sudija Dennis Adams vodio je parnični postupak u predmetu Security Pacific National Bank protiv Williamsa. Banka je podnijela tužbu protiv Williamsa u vezi sa dugom koji je imao prema banci. Williams je podnio protivtužbu sa zahtjevom za nastalu štetu zbog protivpravnog postupanja i povrede dužnosti. Na kraju postupka, sudija Adams je u presudi odredio da se Williamsu isplati iznos od 5 miliona USD. U narednih pet godina se sudija Adams upustio u pet poslovnih transakcija sa Williamsom i prihvatio poklone i popuste po povoljnim cijenama u Williamsovom salonu automobila. Sudija Adams je također prihvatao poklone, finansijske koristi i povlastice od advokata koji se pojavljivao u predmetima koje je vodio. </a:t>
            </a:r>
          </a:p>
          <a:p>
            <a:pPr marL="0" indent="0">
              <a:spcBef>
                <a:spcPts val="0"/>
              </a:spcBef>
              <a:buNone/>
            </a:pPr>
            <a:r>
              <a:rPr lang="bs-Latn-BA" sz="1200" b="1" dirty="0">
                <a:latin typeface="Gill Sans MT" panose="020B0502020104020203" pitchFamily="34" charset="0"/>
              </a:rPr>
              <a:t>Odluka</a:t>
            </a:r>
          </a:p>
          <a:p>
            <a:pPr>
              <a:spcBef>
                <a:spcPts val="0"/>
              </a:spcBef>
            </a:pPr>
            <a:r>
              <a:rPr lang="bs-Latn-BA" sz="1200" dirty="0">
                <a:latin typeface="Gill Sans MT" panose="020B0502020104020203" pitchFamily="34" charset="0"/>
              </a:rPr>
              <a:t>Komisija za ocjenu rada sudija je smatrala da je sudija Adams prekršio etički kodeks.  Sudija se upustio u uzastopne vansudske poslove u dužem vremenskom periodu, čime je stvorio utisak ozbiljne nedoličnosti, narušavajući ugled pravosuđa u javnosti. Svrha disciplinske mjere nije kažnjavanje nago zaštita javnosti i očuvanje povjerenje javnosti u pravosuđe.</a:t>
            </a:r>
          </a:p>
          <a:p>
            <a:pPr marL="0" indent="0">
              <a:spcBef>
                <a:spcPts val="0"/>
              </a:spcBef>
              <a:buNone/>
            </a:pPr>
            <a:r>
              <a:rPr lang="bs-Latn-BA" sz="1200" b="1" dirty="0">
                <a:latin typeface="Gill Sans MT" panose="020B0502020104020203" pitchFamily="34" charset="0"/>
              </a:rPr>
              <a:t>Sankcija</a:t>
            </a:r>
          </a:p>
          <a:p>
            <a:pPr marL="0" indent="0">
              <a:spcBef>
                <a:spcPts val="0"/>
              </a:spcBef>
              <a:buNone/>
            </a:pPr>
            <a:r>
              <a:rPr lang="bs-Latn-BA" sz="1200" dirty="0">
                <a:latin typeface="Gill Sans MT" panose="020B0502020104020203" pitchFamily="34" charset="0"/>
              </a:rPr>
              <a:t>Sudija je udaljen od vršenja dužnosti.</a:t>
            </a:r>
          </a:p>
        </p:txBody>
      </p:sp>
    </p:spTree>
    <p:extLst>
      <p:ext uri="{BB962C8B-B14F-4D97-AF65-F5344CB8AC3E}">
        <p14:creationId xmlns:p14="http://schemas.microsoft.com/office/powerpoint/2010/main" val="2417755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Prestiž funkcije - Bangalorska načela</a:t>
            </a:r>
          </a:p>
        </p:txBody>
      </p:sp>
      <p:sp>
        <p:nvSpPr>
          <p:cNvPr id="8195" name="Content Placeholder 2"/>
          <p:cNvSpPr>
            <a:spLocks noGrp="1"/>
          </p:cNvSpPr>
          <p:nvPr>
            <p:ph idx="1"/>
          </p:nvPr>
        </p:nvSpPr>
        <p:spPr>
          <a:xfrm>
            <a:off x="685800" y="2209800"/>
            <a:ext cx="7772400" cy="4114800"/>
          </a:xfrm>
        </p:spPr>
        <p:txBody>
          <a:bodyPr/>
          <a:lstStyle/>
          <a:p>
            <a:pPr marL="0" indent="0">
              <a:spcBef>
                <a:spcPts val="0"/>
              </a:spcBef>
              <a:buNone/>
            </a:pPr>
            <a:r>
              <a:rPr lang="bs-Latn-BA" sz="1600" b="1" u="sng" dirty="0">
                <a:latin typeface="Gill Sans MT" panose="020B0502020104020203" pitchFamily="34" charset="0"/>
              </a:rPr>
              <a:t>Tačka(e)</a:t>
            </a:r>
          </a:p>
          <a:p>
            <a:pPr marL="0" indent="0">
              <a:spcBef>
                <a:spcPts val="0"/>
              </a:spcBef>
              <a:buNone/>
            </a:pPr>
            <a:r>
              <a:rPr lang="bs-Latn-BA" sz="1400" b="1" dirty="0">
                <a:latin typeface="Gill Sans MT" panose="020B0502020104020203" pitchFamily="34" charset="0"/>
              </a:rPr>
              <a:t>4.9 A Sudija neće </a:t>
            </a:r>
          </a:p>
          <a:p>
            <a:pPr>
              <a:spcBef>
                <a:spcPts val="0"/>
              </a:spcBef>
              <a:buAutoNum type="arabicParenBoth"/>
            </a:pPr>
            <a:r>
              <a:rPr lang="bs-Latn-BA" sz="1400" b="1" dirty="0">
                <a:latin typeface="Gill Sans MT" panose="020B0502020104020203" pitchFamily="34" charset="0"/>
              </a:rPr>
              <a:t>koristiti ili ustupati prestiž sudijske funkcije, niti dozvoliti članovima svoje porodice i drugim pojedincima da ga koriste u privatne interese;</a:t>
            </a:r>
          </a:p>
          <a:p>
            <a:pPr>
              <a:spcBef>
                <a:spcPts val="0"/>
              </a:spcBef>
              <a:buAutoNum type="arabicParenBoth"/>
            </a:pPr>
            <a:r>
              <a:rPr lang="bs-Latn-BA" sz="1400" b="1" dirty="0">
                <a:latin typeface="Gill Sans MT" panose="020B0502020104020203" pitchFamily="34" charset="0"/>
              </a:rPr>
              <a:t>Odavati utisak ili dozvoliti drugim pojedincima da odaju utisak da je bilo ko u takvom položaju da može izvršiti neprimjeren uticaj na obavljanje pravosudnih dužnosti.</a:t>
            </a:r>
          </a:p>
          <a:p>
            <a:pPr marL="0" indent="0">
              <a:spcBef>
                <a:spcPts val="0"/>
              </a:spcBef>
              <a:buNone/>
            </a:pPr>
            <a:endParaRPr lang="en-US" altLang="sr-Latn-RS" sz="1400" dirty="0">
              <a:latin typeface="Gill Sans MT" panose="020B0502020104020203" pitchFamily="34" charset="0"/>
            </a:endParaRPr>
          </a:p>
          <a:p>
            <a:pPr marL="0" indent="0">
              <a:spcBef>
                <a:spcPts val="0"/>
              </a:spcBef>
              <a:buNone/>
            </a:pPr>
            <a:r>
              <a:rPr lang="bs-Latn-BA" sz="1400" b="1" u="sng" dirty="0">
                <a:latin typeface="Gill Sans MT" panose="020B0502020104020203" pitchFamily="34" charset="0"/>
              </a:rPr>
              <a:t>Komentar (4.9)</a:t>
            </a:r>
          </a:p>
          <a:p>
            <a:pPr>
              <a:spcBef>
                <a:spcPts val="0"/>
              </a:spcBef>
            </a:pPr>
            <a:r>
              <a:rPr lang="bs-Latn-BA" sz="1400" dirty="0">
                <a:latin typeface="Gill Sans MT" panose="020B0502020104020203" pitchFamily="34" charset="0"/>
              </a:rPr>
              <a:t>Sudija ne treba koristiti zaglavlje suda s ciljem pribavljanja lične koristi. </a:t>
            </a:r>
          </a:p>
          <a:p>
            <a:pPr>
              <a:spcBef>
                <a:spcPts val="0"/>
              </a:spcBef>
            </a:pPr>
            <a:endParaRPr lang="en-US" altLang="sr-Latn-RS" sz="1400" dirty="0">
              <a:latin typeface="Gill Sans MT" panose="020B0502020104020203" pitchFamily="34" charset="0"/>
            </a:endParaRPr>
          </a:p>
          <a:p>
            <a:pPr>
              <a:spcBef>
                <a:spcPts val="0"/>
              </a:spcBef>
            </a:pPr>
            <a:r>
              <a:rPr lang="bs-Latn-BA" sz="1400" dirty="0">
                <a:latin typeface="Gill Sans MT" panose="020B0502020104020203" pitchFamily="34" charset="0"/>
              </a:rPr>
              <a:t>Sudija ne treba koristiti položaj nosioca pravosudne dužnosti za izbjegavanje problema sa zakonom ili administrativnih problema, kao napr. pozvati se na svoj položaj sudije kad ga policija zaustavi zbog brzine ili nazvati tužilaštvo u vezi sa kaznom koju je dobio jedan od sudijinih saradnika.</a:t>
            </a:r>
          </a:p>
          <a:p>
            <a:pPr>
              <a:spcBef>
                <a:spcPts val="0"/>
              </a:spcBef>
            </a:pPr>
            <a:endParaRPr lang="en-US" altLang="sr-Latn-RS" sz="1400" dirty="0">
              <a:latin typeface="Gill Sans MT" panose="020B0502020104020203" pitchFamily="34" charset="0"/>
            </a:endParaRPr>
          </a:p>
          <a:p>
            <a:pPr>
              <a:spcBef>
                <a:spcPts val="0"/>
              </a:spcBef>
            </a:pPr>
            <a:r>
              <a:rPr lang="bs-Latn-BA" sz="1400" dirty="0">
                <a:latin typeface="Gill Sans MT" panose="020B0502020104020203" pitchFamily="34" charset="0"/>
              </a:rPr>
              <a:t>Sudija može smatrati da je njegov vlastiti sin greškom priveden, te kao i svaki roditelj, svom sinu može pomoći na zakonit način, ali sudija ne smije, na primjer, direktno ili indirektno tražiti mjere protiv službenika koji ga je priveo.</a:t>
            </a:r>
          </a:p>
        </p:txBody>
      </p:sp>
    </p:spTree>
    <p:extLst>
      <p:ext uri="{BB962C8B-B14F-4D97-AF65-F5344CB8AC3E}">
        <p14:creationId xmlns:p14="http://schemas.microsoft.com/office/powerpoint/2010/main" val="2895167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Prestiž funkcije - Bangalorska načela</a:t>
            </a:r>
          </a:p>
        </p:txBody>
      </p:sp>
      <p:sp>
        <p:nvSpPr>
          <p:cNvPr id="8195" name="Content Placeholder 2"/>
          <p:cNvSpPr>
            <a:spLocks noGrp="1"/>
          </p:cNvSpPr>
          <p:nvPr>
            <p:ph idx="1"/>
          </p:nvPr>
        </p:nvSpPr>
        <p:spPr>
          <a:xfrm>
            <a:off x="685800" y="2209800"/>
            <a:ext cx="7772400" cy="4267200"/>
          </a:xfrm>
        </p:spPr>
        <p:txBody>
          <a:bodyPr/>
          <a:lstStyle/>
          <a:p>
            <a:pPr marL="0" indent="0">
              <a:spcBef>
                <a:spcPts val="0"/>
              </a:spcBef>
              <a:buNone/>
            </a:pPr>
            <a:r>
              <a:rPr lang="bs-Latn-BA" sz="1400" b="1" u="sng" dirty="0">
                <a:latin typeface="Gill Sans MT" panose="020B0502020104020203" pitchFamily="34" charset="0"/>
              </a:rPr>
              <a:t>Komentar (4.9), nastavak</a:t>
            </a:r>
          </a:p>
          <a:p>
            <a:pPr>
              <a:spcBef>
                <a:spcPts val="0"/>
              </a:spcBef>
            </a:pPr>
            <a:r>
              <a:rPr lang="bs-Latn-BA" sz="1400" dirty="0">
                <a:latin typeface="Gill Sans MT" panose="020B0502020104020203" pitchFamily="34" charset="0"/>
              </a:rPr>
              <a:t>Papirni pribor suda je za službenu upotrebu. Neprihvatljiv način upotrebe: korištenje službenog papira za pisanje tužbe o spornom potraživanju u vezi sa sudijinom policom osiguranja.</a:t>
            </a:r>
          </a:p>
          <a:p>
            <a:pPr>
              <a:spcBef>
                <a:spcPts val="0"/>
              </a:spcBef>
            </a:pPr>
            <a:endParaRPr lang="en-US" altLang="sr-Latn-RS" sz="1400" dirty="0">
              <a:latin typeface="Gill Sans MT" panose="020B0502020104020203" pitchFamily="34" charset="0"/>
            </a:endParaRPr>
          </a:p>
          <a:p>
            <a:pPr>
              <a:spcBef>
                <a:spcPts val="0"/>
              </a:spcBef>
            </a:pPr>
            <a:r>
              <a:rPr lang="bs-Latn-BA" sz="1400" dirty="0">
                <a:latin typeface="Gill Sans MT" panose="020B0502020104020203" pitchFamily="34" charset="0"/>
              </a:rPr>
              <a:t>Papirni pribor suda općenito treba koristiti samo za pisanje preporuka kada sudija tokom rada lično upozna pojedinca. </a:t>
            </a:r>
          </a:p>
          <a:p>
            <a:pPr>
              <a:spcBef>
                <a:spcPts val="0"/>
              </a:spcBef>
            </a:pPr>
            <a:endParaRPr lang="en-US" altLang="sr-Latn-RS" sz="1400" dirty="0">
              <a:latin typeface="Gill Sans MT" panose="020B0502020104020203" pitchFamily="34" charset="0"/>
            </a:endParaRPr>
          </a:p>
          <a:p>
            <a:pPr>
              <a:spcBef>
                <a:spcPts val="0"/>
              </a:spcBef>
            </a:pPr>
            <a:r>
              <a:rPr lang="bs-Latn-BA" sz="1400" dirty="0">
                <a:latin typeface="Gill Sans MT" panose="020B0502020104020203" pitchFamily="34" charset="0"/>
              </a:rPr>
              <a:t>Sudija ne treba nuditi da se pojavi pred sudom da svjedoči o ponašanju neke osobe, budući da bi se takvi dokazi mogli shvatiti kao službeni dokaz (ili pisati podnesak u ime advokata u disciplinskom postupku). </a:t>
            </a:r>
          </a:p>
          <a:p>
            <a:pPr>
              <a:spcBef>
                <a:spcPts val="0"/>
              </a:spcBef>
            </a:pPr>
            <a:endParaRPr lang="en-US" altLang="sr-Latn-RS" sz="1400" dirty="0">
              <a:latin typeface="Gill Sans MT" panose="020B0502020104020203" pitchFamily="34" charset="0"/>
            </a:endParaRPr>
          </a:p>
          <a:p>
            <a:pPr>
              <a:spcBef>
                <a:spcPts val="0"/>
              </a:spcBef>
            </a:pPr>
            <a:r>
              <a:rPr lang="bs-Latn-BA" sz="1400" dirty="0">
                <a:latin typeface="Gill Sans MT" panose="020B0502020104020203" pitchFamily="34" charset="0"/>
              </a:rPr>
              <a:t>Kad sudija napiše članak, ne bi trebao dozvoliti nikom ko je povezan sa člankom da koristi sudijske odaje.</a:t>
            </a:r>
          </a:p>
          <a:p>
            <a:pPr>
              <a:spcBef>
                <a:spcPts val="0"/>
              </a:spcBef>
            </a:pPr>
            <a:endParaRPr lang="en-US" altLang="sr-Latn-RS" sz="1400" dirty="0">
              <a:latin typeface="Gill Sans MT" panose="020B0502020104020203" pitchFamily="34" charset="0"/>
            </a:endParaRPr>
          </a:p>
          <a:p>
            <a:pPr>
              <a:spcBef>
                <a:spcPts val="0"/>
              </a:spcBef>
            </a:pPr>
            <a:r>
              <a:rPr lang="bs-Latn-BA" sz="1400" dirty="0">
                <a:latin typeface="Gill Sans MT" panose="020B0502020104020203" pitchFamily="34" charset="0"/>
              </a:rPr>
              <a:t>Pojavljivanje sudije na komercijalnoj radio/TV mreži moglo bi se shvatiti kao jačanje finansijskog interesa mreže. Ukoliko je program povezan sa pravnim pitanjima, učešće bi moglo biti primjereno.</a:t>
            </a:r>
          </a:p>
          <a:p>
            <a:pPr>
              <a:spcBef>
                <a:spcPts val="0"/>
              </a:spcBef>
            </a:pPr>
            <a:endParaRPr lang="en-US" altLang="sr-Latn-RS" sz="1400" dirty="0">
              <a:latin typeface="Gill Sans MT" panose="020B0502020104020203" pitchFamily="34" charset="0"/>
            </a:endParaRPr>
          </a:p>
          <a:p>
            <a:pPr>
              <a:spcBef>
                <a:spcPts val="0"/>
              </a:spcBef>
            </a:pPr>
            <a:r>
              <a:rPr lang="bs-Latn-BA" sz="1400" dirty="0">
                <a:latin typeface="Gill Sans MT" panose="020B0502020104020203" pitchFamily="34" charset="0"/>
              </a:rPr>
              <a:t>Bivši sudija može se nazvati sudijom ali uz naglašavanje da je riječ o "penzionisanom" ili "bivšem" kako bi bilo jasno da više na obavlja dužnost sudije.</a:t>
            </a:r>
          </a:p>
        </p:txBody>
      </p:sp>
    </p:spTree>
    <p:extLst>
      <p:ext uri="{BB962C8B-B14F-4D97-AF65-F5344CB8AC3E}">
        <p14:creationId xmlns:p14="http://schemas.microsoft.com/office/powerpoint/2010/main" val="964262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Prestiž položaja - (Model kodeksa ABA)</a:t>
            </a:r>
          </a:p>
        </p:txBody>
      </p:sp>
      <p:sp>
        <p:nvSpPr>
          <p:cNvPr id="8195" name="Content Placeholder 2"/>
          <p:cNvSpPr>
            <a:spLocks noGrp="1"/>
          </p:cNvSpPr>
          <p:nvPr>
            <p:ph idx="1"/>
          </p:nvPr>
        </p:nvSpPr>
        <p:spPr>
          <a:xfrm>
            <a:off x="457200" y="2209800"/>
            <a:ext cx="8077200" cy="4038600"/>
          </a:xfrm>
        </p:spPr>
        <p:txBody>
          <a:bodyPr/>
          <a:lstStyle/>
          <a:p>
            <a:pPr marL="0" indent="0">
              <a:buNone/>
            </a:pPr>
            <a:r>
              <a:rPr lang="bs-Latn-BA" sz="1600" b="1" u="sng" dirty="0">
                <a:latin typeface="Gill Sans MT" panose="020B0502020104020203" pitchFamily="34" charset="0"/>
              </a:rPr>
              <a:t>Tačka 1.3 - Uzdržavanje od zloupotrebe prestiža položaja </a:t>
            </a:r>
          </a:p>
          <a:p>
            <a:pPr marL="0" indent="0">
              <a:spcBef>
                <a:spcPts val="0"/>
              </a:spcBef>
              <a:buNone/>
            </a:pPr>
            <a:r>
              <a:rPr lang="bs-Latn-BA" sz="1400" b="1" dirty="0">
                <a:latin typeface="Gill Sans MT" panose="020B0502020104020203" pitchFamily="34" charset="0"/>
              </a:rPr>
              <a:t>Sudija neće:</a:t>
            </a:r>
          </a:p>
          <a:p>
            <a:pPr>
              <a:spcBef>
                <a:spcPts val="0"/>
              </a:spcBef>
              <a:buAutoNum type="arabicParenBoth"/>
            </a:pPr>
            <a:r>
              <a:rPr lang="bs-Latn-BA" sz="1400" dirty="0">
                <a:latin typeface="Gill Sans MT" panose="020B0502020104020203" pitchFamily="34" charset="0"/>
              </a:rPr>
              <a:t>zloupotrijebiti prestiž položaja za jačanje ličnih ili ekonomskih interesa sudije ili drugih osoba, ili dozvoliti drugim pojedincima da to urade.</a:t>
            </a:r>
          </a:p>
          <a:p>
            <a:pPr marL="0" indent="0">
              <a:spcBef>
                <a:spcPts val="0"/>
              </a:spcBef>
              <a:buNone/>
            </a:pPr>
            <a:endParaRPr lang="en-US" altLang="sr-Latn-RS" sz="1400" dirty="0">
              <a:highlight>
                <a:srgbClr val="FFFF00"/>
              </a:highlight>
              <a:latin typeface="Gill Sans MT" panose="020B0502020104020203" pitchFamily="34" charset="0"/>
            </a:endParaRPr>
          </a:p>
          <a:p>
            <a:pPr marL="0" indent="0">
              <a:spcBef>
                <a:spcPts val="0"/>
              </a:spcBef>
              <a:buNone/>
            </a:pPr>
            <a:r>
              <a:rPr lang="bs-Latn-BA" sz="1400" u="sng" dirty="0">
                <a:latin typeface="Gill Sans MT" panose="020B0502020104020203" pitchFamily="34" charset="0"/>
              </a:rPr>
              <a:t>Definicije</a:t>
            </a:r>
          </a:p>
          <a:p>
            <a:pPr>
              <a:spcBef>
                <a:spcPts val="0"/>
              </a:spcBef>
            </a:pPr>
            <a:r>
              <a:rPr lang="bs-Latn-BA" sz="1400" dirty="0">
                <a:latin typeface="Gill Sans MT" panose="020B0502020104020203" pitchFamily="34" charset="0"/>
              </a:rPr>
              <a:t>"</a:t>
            </a:r>
            <a:r>
              <a:rPr lang="bs-Latn-BA" sz="1400" u="sng" dirty="0">
                <a:latin typeface="Gill Sans MT" panose="020B0502020104020203" pitchFamily="34" charset="0"/>
              </a:rPr>
              <a:t>Ekonomski interes</a:t>
            </a:r>
            <a:r>
              <a:rPr lang="bs-Latn-BA" sz="1400" dirty="0">
                <a:latin typeface="Gill Sans MT" panose="020B0502020104020203" pitchFamily="34" charset="0"/>
              </a:rPr>
              <a:t>" znači vlasništvo više od </a:t>
            </a:r>
            <a:r>
              <a:rPr lang="bs-Latn-BA" sz="1400" i="1" dirty="0">
                <a:latin typeface="Gill Sans MT" panose="020B0502020104020203" pitchFamily="34" charset="0"/>
              </a:rPr>
              <a:t>de minimis </a:t>
            </a:r>
            <a:r>
              <a:rPr lang="bs-Latn-BA" sz="1400" dirty="0">
                <a:latin typeface="Gill Sans MT" panose="020B0502020104020203" pitchFamily="34" charset="0"/>
              </a:rPr>
              <a:t>zakonitog ili vlasničkog udjela.</a:t>
            </a:r>
          </a:p>
          <a:p>
            <a:pPr>
              <a:spcBef>
                <a:spcPts val="0"/>
              </a:spcBef>
            </a:pPr>
            <a:endParaRPr lang="en-US" altLang="sr-Latn-RS" sz="1400" dirty="0">
              <a:latin typeface="Gill Sans MT" panose="020B0502020104020203" pitchFamily="34" charset="0"/>
            </a:endParaRPr>
          </a:p>
          <a:p>
            <a:pPr marL="0" indent="0">
              <a:spcBef>
                <a:spcPts val="0"/>
              </a:spcBef>
              <a:buNone/>
            </a:pPr>
            <a:r>
              <a:rPr lang="bs-Latn-BA" sz="1400" u="sng" dirty="0">
                <a:latin typeface="Gill Sans MT" panose="020B0502020104020203" pitchFamily="34" charset="0"/>
              </a:rPr>
              <a:t>Komentar</a:t>
            </a:r>
          </a:p>
          <a:p>
            <a:pPr>
              <a:spcBef>
                <a:spcPts val="0"/>
              </a:spcBef>
            </a:pPr>
            <a:r>
              <a:rPr lang="bs-Latn-BA" sz="1400" dirty="0">
                <a:latin typeface="Gill Sans MT" panose="020B0502020104020203" pitchFamily="34" charset="0"/>
              </a:rPr>
              <a:t>Nije primjereno da sudija koristi ili pokuša iskoristiti položaj za sticanje lične dobiti ili različitog tretmana (u odnosu na saobraćajnu policiju, korištenje zaglavlja suda za lične poslovne aktivnosti).</a:t>
            </a:r>
          </a:p>
          <a:p>
            <a:pPr>
              <a:spcBef>
                <a:spcPts val="0"/>
              </a:spcBef>
            </a:pPr>
            <a:endParaRPr lang="en-US" altLang="sr-Latn-RS" sz="1400" dirty="0">
              <a:latin typeface="Gill Sans MT" panose="020B0502020104020203" pitchFamily="34" charset="0"/>
            </a:endParaRPr>
          </a:p>
          <a:p>
            <a:pPr>
              <a:spcBef>
                <a:spcPts val="0"/>
              </a:spcBef>
            </a:pPr>
            <a:r>
              <a:rPr lang="bs-Latn-BA" sz="1400" dirty="0">
                <a:latin typeface="Gill Sans MT" panose="020B0502020104020203" pitchFamily="34" charset="0"/>
              </a:rPr>
              <a:t>Sudija zaglavlje suda može koristiti za obraćanje ukoliko navede da se radi o privatnom obraćanju i ako nema izgleda da bi se korištenje zaglavlja suda objektivno moglo doživjeti kao vršenje pritiska.</a:t>
            </a:r>
          </a:p>
        </p:txBody>
      </p:sp>
    </p:spTree>
    <p:extLst>
      <p:ext uri="{BB962C8B-B14F-4D97-AF65-F5344CB8AC3E}">
        <p14:creationId xmlns:p14="http://schemas.microsoft.com/office/powerpoint/2010/main" val="1017340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Studija slučaja - zloupotreba prestiža položaja (zaglavlje pisma)</a:t>
            </a:r>
          </a:p>
        </p:txBody>
      </p:sp>
      <p:sp>
        <p:nvSpPr>
          <p:cNvPr id="8195" name="Content Placeholder 2"/>
          <p:cNvSpPr>
            <a:spLocks noGrp="1"/>
          </p:cNvSpPr>
          <p:nvPr>
            <p:ph idx="1"/>
          </p:nvPr>
        </p:nvSpPr>
        <p:spPr>
          <a:xfrm>
            <a:off x="685800" y="2209800"/>
            <a:ext cx="7772400" cy="4191000"/>
          </a:xfrm>
        </p:spPr>
        <p:txBody>
          <a:bodyPr/>
          <a:lstStyle/>
          <a:p>
            <a:pPr marL="0" indent="0">
              <a:spcBef>
                <a:spcPts val="0"/>
              </a:spcBef>
              <a:buNone/>
            </a:pPr>
            <a:r>
              <a:rPr lang="bs-Latn-BA" sz="1400" b="1" dirty="0">
                <a:latin typeface="Gill Sans MT" panose="020B0502020104020203" pitchFamily="34" charset="0"/>
              </a:rPr>
              <a:t>Sudija je neprimjereno koristio papir sa službenim oznakama u privatnom predmetu</a:t>
            </a:r>
          </a:p>
          <a:p>
            <a:pPr marL="0" indent="0">
              <a:spcBef>
                <a:spcPts val="0"/>
              </a:spcBef>
              <a:buNone/>
            </a:pPr>
            <a:r>
              <a:rPr lang="bs-Latn-BA" sz="1200" i="1" dirty="0">
                <a:latin typeface="Gill Sans MT" panose="020B0502020104020203" pitchFamily="34" charset="0"/>
              </a:rPr>
              <a:t>U predmetu Mosely</a:t>
            </a:r>
            <a:r>
              <a:rPr lang="bs-Latn-BA" sz="1200" dirty="0">
                <a:latin typeface="Gill Sans MT" panose="020B0502020104020203" pitchFamily="34" charset="0"/>
              </a:rPr>
              <a:t>, 102 P.3d 555 (Nevada 2004.)</a:t>
            </a:r>
          </a:p>
          <a:p>
            <a:pPr marL="0" indent="0">
              <a:spcBef>
                <a:spcPts val="0"/>
              </a:spcBef>
              <a:buNone/>
            </a:pPr>
            <a:endParaRPr lang="en-US" sz="1200" b="1" dirty="0">
              <a:latin typeface="Gill Sans MT" panose="020B0502020104020203" pitchFamily="34" charset="0"/>
            </a:endParaRPr>
          </a:p>
          <a:p>
            <a:pPr marL="0" indent="0">
              <a:spcBef>
                <a:spcPts val="0"/>
              </a:spcBef>
              <a:buNone/>
            </a:pPr>
            <a:r>
              <a:rPr lang="bs-Latn-BA" sz="1200" b="1" dirty="0">
                <a:latin typeface="Gill Sans MT" panose="020B0502020104020203" pitchFamily="34" charset="0"/>
              </a:rPr>
              <a:t>Činjenično stanje</a:t>
            </a:r>
          </a:p>
          <a:p>
            <a:pPr>
              <a:spcBef>
                <a:spcPts val="0"/>
              </a:spcBef>
            </a:pPr>
            <a:r>
              <a:rPr lang="bs-Latn-BA" sz="1200" dirty="0">
                <a:latin typeface="Gill Sans MT" panose="020B0502020104020203" pitchFamily="34" charset="0"/>
              </a:rPr>
              <a:t>Sudija Mosley je prije nekog vremena razišao sa svojom suprugom i prošao je parnicu za određivanje starateljstva. Sudija Mosley je na kraju ove parnice dobio starateljstvo nad svojim sinom. U dvije različite prilike, sudija Mosley je školi svoga sina uputio pismo na službenom papiru sa zaglavljem suda u kojima je naložio školi da ne dozvoli tada već bivšoj supruzi da preuzme sina jer je on dobio starateljstvo. Direktorica je navela da je pisanje pisama uobičajeni postupak i da na nju nije uticalo zaglavlje suda jer je već znala da je on sudija.</a:t>
            </a:r>
          </a:p>
          <a:p>
            <a:pPr marL="0" indent="0">
              <a:spcBef>
                <a:spcPts val="0"/>
              </a:spcBef>
              <a:buNone/>
            </a:pPr>
            <a:r>
              <a:rPr lang="bs-Latn-BA" sz="1200" b="1" dirty="0">
                <a:latin typeface="Gill Sans MT" panose="020B0502020104020203" pitchFamily="34" charset="0"/>
              </a:rPr>
              <a:t>Odluka</a:t>
            </a:r>
          </a:p>
          <a:p>
            <a:pPr>
              <a:spcBef>
                <a:spcPts val="0"/>
              </a:spcBef>
            </a:pPr>
            <a:r>
              <a:rPr lang="bs-Latn-BA" sz="1200" dirty="0">
                <a:latin typeface="Gill Sans MT" panose="020B0502020104020203" pitchFamily="34" charset="0"/>
              </a:rPr>
              <a:t>Komisija je smatrala da je sudija Mosley prekršio pravilo 2B Kodeksa ("sudija neće dozvoliti da porodični, društveni, politički ili drugi odnosi utiču na ponašanje sudije ili presudu. Sudija neće ustupiti prestiž pravosudne funkcije s ciljem ostvarivanja ličnih interesa sudije ili druge osobe.") U komentaru se navodi da je neprimjereno da sudija spominje svoj položaj kako bi ostvario povlašten tretman i da to važi i za korištenje zaglavlja suda. Nije bitno što je direktorica već znala da je on sudija ili to što sudija nije očekivao nikakve povlastice, zato što je standard koji važi standard objektivne osobe a ne subjektivni standard. </a:t>
            </a:r>
          </a:p>
          <a:p>
            <a:pPr marL="0" indent="0">
              <a:spcBef>
                <a:spcPts val="0"/>
              </a:spcBef>
              <a:buNone/>
            </a:pPr>
            <a:r>
              <a:rPr lang="bs-Latn-BA" sz="1200" b="1" dirty="0">
                <a:latin typeface="Gill Sans MT" panose="020B0502020104020203" pitchFamily="34" charset="0"/>
              </a:rPr>
              <a:t>Sankcija</a:t>
            </a:r>
          </a:p>
          <a:p>
            <a:pPr marL="0" indent="0">
              <a:spcBef>
                <a:spcPts val="0"/>
              </a:spcBef>
              <a:buNone/>
            </a:pPr>
            <a:r>
              <a:rPr lang="bs-Latn-BA" sz="1200" dirty="0">
                <a:latin typeface="Gill Sans MT" panose="020B0502020104020203" pitchFamily="34" charset="0"/>
              </a:rPr>
              <a:t>Komisija je javno ukorila sudiju Mosleya i naredila mu da plati kaznu u iznosu od 5.000 USD, te da ide na edukaciju o etičkom ponašanju.</a:t>
            </a:r>
          </a:p>
        </p:txBody>
      </p:sp>
    </p:spTree>
    <p:extLst>
      <p:ext uri="{BB962C8B-B14F-4D97-AF65-F5344CB8AC3E}">
        <p14:creationId xmlns:p14="http://schemas.microsoft.com/office/powerpoint/2010/main" val="3778180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bs-Latn-BA" altLang="sr-Latn-RS" dirty="0"/>
          </a:p>
        </p:txBody>
      </p:sp>
      <p:sp>
        <p:nvSpPr>
          <p:cNvPr id="8195" name="Content Placeholder 2"/>
          <p:cNvSpPr>
            <a:spLocks noGrp="1"/>
          </p:cNvSpPr>
          <p:nvPr>
            <p:ph idx="1"/>
          </p:nvPr>
        </p:nvSpPr>
        <p:spPr/>
        <p:txBody>
          <a:bodyPr/>
          <a:lstStyle/>
          <a:p>
            <a:pPr marL="0" indent="0" algn="ctr">
              <a:buNone/>
            </a:pPr>
            <a:endParaRPr lang="en-US" altLang="sr-Latn-RS" dirty="0"/>
          </a:p>
          <a:p>
            <a:pPr marL="0" indent="0" algn="ctr">
              <a:buNone/>
            </a:pPr>
            <a:endParaRPr lang="en-US" altLang="sr-Latn-RS" dirty="0"/>
          </a:p>
          <a:p>
            <a:pPr marL="0" indent="0" algn="ctr">
              <a:buNone/>
            </a:pPr>
            <a:r>
              <a:rPr lang="bs-Latn-BA" b="1" dirty="0"/>
              <a:t>2. sesija</a:t>
            </a:r>
          </a:p>
          <a:p>
            <a:pPr marL="0" indent="0" algn="ctr">
              <a:buNone/>
            </a:pPr>
            <a:endParaRPr lang="en-US" altLang="sr-Latn-RS" b="1" dirty="0"/>
          </a:p>
          <a:p>
            <a:pPr marL="0" indent="0" algn="ctr">
              <a:buNone/>
            </a:pPr>
            <a:r>
              <a:rPr lang="bs-Latn-BA" b="1" dirty="0"/>
              <a:t>Integritet nosioca pravosudne funkcije</a:t>
            </a:r>
          </a:p>
        </p:txBody>
      </p:sp>
    </p:spTree>
    <p:extLst>
      <p:ext uri="{BB962C8B-B14F-4D97-AF65-F5344CB8AC3E}">
        <p14:creationId xmlns:p14="http://schemas.microsoft.com/office/powerpoint/2010/main" val="3230330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1447800"/>
            <a:ext cx="8153400" cy="609600"/>
          </a:xfrm>
        </p:spPr>
        <p:txBody>
          <a:bodyPr/>
          <a:lstStyle/>
          <a:p>
            <a:r>
              <a:rPr lang="bs-Latn-BA" sz="2000" dirty="0">
                <a:latin typeface="Gill Sans MT" panose="020B0502020104020203" pitchFamily="34" charset="0"/>
              </a:rPr>
              <a:t>Studija slučaja - zloupotreba prestiža položaja (pozivanje na položaj sudije)</a:t>
            </a:r>
          </a:p>
        </p:txBody>
      </p:sp>
      <p:sp>
        <p:nvSpPr>
          <p:cNvPr id="8195" name="Content Placeholder 2"/>
          <p:cNvSpPr>
            <a:spLocks noGrp="1"/>
          </p:cNvSpPr>
          <p:nvPr>
            <p:ph idx="1"/>
          </p:nvPr>
        </p:nvSpPr>
        <p:spPr>
          <a:xfrm>
            <a:off x="685800" y="2209800"/>
            <a:ext cx="7772400" cy="4191000"/>
          </a:xfrm>
        </p:spPr>
        <p:txBody>
          <a:bodyPr/>
          <a:lstStyle/>
          <a:p>
            <a:pPr marL="0" indent="0">
              <a:spcBef>
                <a:spcPts val="0"/>
              </a:spcBef>
              <a:buNone/>
            </a:pPr>
            <a:r>
              <a:rPr lang="bs-Latn-BA" sz="1400" b="1" dirty="0">
                <a:latin typeface="Gill Sans MT" panose="020B0502020104020203" pitchFamily="34" charset="0"/>
              </a:rPr>
              <a:t>Sudija se u privatnom predmetu neprimjereno pozvao na položaj sudije</a:t>
            </a:r>
          </a:p>
          <a:p>
            <a:pPr marL="0" indent="0">
              <a:spcBef>
                <a:spcPts val="0"/>
              </a:spcBef>
              <a:buNone/>
            </a:pPr>
            <a:r>
              <a:rPr lang="bs-Latn-BA" sz="1200" i="1" dirty="0">
                <a:latin typeface="Gill Sans MT" panose="020B0502020104020203" pitchFamily="34" charset="0"/>
              </a:rPr>
              <a:t>U predmetu Dumar</a:t>
            </a:r>
            <a:r>
              <a:rPr lang="bs-Latn-BA" sz="1200" dirty="0">
                <a:latin typeface="Gill Sans MT" panose="020B0502020104020203" pitchFamily="34" charset="0"/>
              </a:rPr>
              <a:t>, (Komisija za pravosudnu etiku Države Njujork, 2004.)</a:t>
            </a:r>
          </a:p>
          <a:p>
            <a:pPr marL="0" indent="0">
              <a:spcBef>
                <a:spcPts val="0"/>
              </a:spcBef>
              <a:buNone/>
            </a:pPr>
            <a:endParaRPr lang="en-US" sz="1200" b="1" dirty="0">
              <a:latin typeface="Gill Sans MT" panose="020B0502020104020203" pitchFamily="34" charset="0"/>
            </a:endParaRPr>
          </a:p>
          <a:p>
            <a:pPr marL="0" indent="0">
              <a:spcBef>
                <a:spcPts val="0"/>
              </a:spcBef>
              <a:buNone/>
            </a:pPr>
            <a:r>
              <a:rPr lang="bs-Latn-BA" sz="1200" b="1" dirty="0">
                <a:latin typeface="Gill Sans MT" panose="020B0502020104020203" pitchFamily="34" charset="0"/>
              </a:rPr>
              <a:t>Činjenično stanje</a:t>
            </a:r>
          </a:p>
          <a:p>
            <a:pPr>
              <a:spcBef>
                <a:spcPts val="0"/>
              </a:spcBef>
            </a:pPr>
            <a:r>
              <a:rPr lang="bs-Latn-BA" sz="1200" dirty="0">
                <a:latin typeface="Gill Sans MT" panose="020B0502020104020203" pitchFamily="34" charset="0"/>
              </a:rPr>
              <a:t>Sudija Roy Dumar kupio je par motornih sanjki od firme Gable Motor Sports ali se kasnije vratio da traži naknadu za popravke koje su bile potrebne neposredno nakon kupovine. Vlasnik firme Gable Motor Sports je odbio da isplati naknadu što je potaklo sudiju da vlasniku kaže kako je on sudija i kako će ga tužiti sudu za sporove male vrijednosti. Kasnije se vratio i još jednom zaprijetio da će podnijeti tužbu ostavljajući svoju službenu posjetnicu. Sudija je zatim nazvao vlasnika i razgovarao sa njegovom suprugom te više puta ostavio poruku na telefon predstavljajući se kao sudija. Konačno je podnio tužbeni zahtjev i službeniku suda ostavio službenu posjetnicu. Zatim se i lično predstavio sudiji kojem je dodijeljen predmet.</a:t>
            </a:r>
          </a:p>
          <a:p>
            <a:pPr marL="0" indent="0">
              <a:spcBef>
                <a:spcPts val="0"/>
              </a:spcBef>
              <a:buNone/>
            </a:pPr>
            <a:r>
              <a:rPr lang="bs-Latn-BA" sz="1200" b="1" dirty="0">
                <a:latin typeface="Gill Sans MT" panose="020B0502020104020203" pitchFamily="34" charset="0"/>
              </a:rPr>
              <a:t>Odluka</a:t>
            </a:r>
          </a:p>
          <a:p>
            <a:pPr>
              <a:spcBef>
                <a:spcPts val="0"/>
              </a:spcBef>
            </a:pPr>
            <a:r>
              <a:rPr lang="bs-Latn-BA" sz="1200" dirty="0">
                <a:latin typeface="Gill Sans MT" panose="020B0502020104020203" pitchFamily="34" charset="0"/>
              </a:rPr>
              <a:t>Komisija je smatrala da je sudija u više navrata pokušao iskoristiti prestiž položaja za ostvarivanje vlastitih interesa. Ove višestruke radnje i drskost koju je sudija pokazao prilikom pokušaja da iskoristi svoj položaj mogu se smatrati zastrašivanjem. Ovakvo ponašanje ostavlja utisak da je pokušao da iskoristi svoj položaj za ostvarivanje vlastitih interesa. To je zabranjeno i predstavlja kršenje pravila kojima je uređeno ponašanje sudija. </a:t>
            </a:r>
          </a:p>
          <a:p>
            <a:pPr marL="0" indent="0">
              <a:spcBef>
                <a:spcPts val="0"/>
              </a:spcBef>
              <a:buNone/>
            </a:pPr>
            <a:r>
              <a:rPr lang="bs-Latn-BA" sz="1200" b="1" dirty="0">
                <a:latin typeface="Gill Sans MT" panose="020B0502020104020203" pitchFamily="34" charset="0"/>
              </a:rPr>
              <a:t>Sankcija</a:t>
            </a:r>
          </a:p>
          <a:p>
            <a:pPr marL="0" indent="0">
              <a:spcBef>
                <a:spcPts val="0"/>
              </a:spcBef>
              <a:buNone/>
            </a:pPr>
            <a:r>
              <a:rPr lang="bs-Latn-BA" sz="1200" dirty="0">
                <a:latin typeface="Gill Sans MT" panose="020B0502020104020203" pitchFamily="34" charset="0"/>
              </a:rPr>
              <a:t>Komisija je ukorila sudiju Dumara. </a:t>
            </a:r>
          </a:p>
        </p:txBody>
      </p:sp>
    </p:spTree>
    <p:extLst>
      <p:ext uri="{BB962C8B-B14F-4D97-AF65-F5344CB8AC3E}">
        <p14:creationId xmlns:p14="http://schemas.microsoft.com/office/powerpoint/2010/main" val="1913623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bs-Latn-BA" sz="2000" dirty="0">
                <a:latin typeface="Gill Sans MT" panose="020B0502020104020203" pitchFamily="34" charset="0"/>
              </a:rPr>
              <a:t>Hipotetički slučajevi</a:t>
            </a:r>
          </a:p>
        </p:txBody>
      </p:sp>
      <p:sp>
        <p:nvSpPr>
          <p:cNvPr id="10243" name="Content Placeholder 2"/>
          <p:cNvSpPr>
            <a:spLocks noGrp="1"/>
          </p:cNvSpPr>
          <p:nvPr>
            <p:ph idx="1"/>
          </p:nvPr>
        </p:nvSpPr>
        <p:spPr/>
        <p:txBody>
          <a:bodyPr/>
          <a:lstStyle/>
          <a:p>
            <a:pPr marL="0" indent="0">
              <a:buNone/>
            </a:pPr>
            <a:r>
              <a:rPr lang="bs-Latn-BA" sz="1600" b="1" dirty="0">
                <a:latin typeface="Gill Sans MT" panose="020B0502020104020203" pitchFamily="34" charset="0"/>
              </a:rPr>
              <a:t>Vidi dodatni materijal za radionicu</a:t>
            </a:r>
          </a:p>
          <a:p>
            <a:pPr marL="0" indent="0">
              <a:buNone/>
            </a:pPr>
            <a:endParaRPr lang="en-US" altLang="sr-Latn-RS" sz="1600" b="1" dirty="0">
              <a:latin typeface="Gill Sans MT" panose="020B0502020104020203" pitchFamily="34" charset="0"/>
            </a:endParaRPr>
          </a:p>
          <a:p>
            <a:r>
              <a:rPr lang="bs-Latn-BA" sz="1400" dirty="0">
                <a:latin typeface="Gill Sans MT" panose="020B0502020104020203" pitchFamily="34" charset="0"/>
              </a:rPr>
              <a:t>Učesnici se upoznaju sa hipotetičkim slučajem nakon čega slijedi diskusija</a:t>
            </a:r>
          </a:p>
          <a:p>
            <a:r>
              <a:rPr lang="bs-Latn-BA" sz="1400" dirty="0">
                <a:latin typeface="Gill Sans MT" panose="020B0502020104020203" pitchFamily="34" charset="0"/>
              </a:rPr>
              <a:t>Sesija 2 – hipotetički slučajevi 3, 4</a:t>
            </a:r>
          </a:p>
          <a:p>
            <a:endParaRPr lang="bs-Latn-BA" sz="1400" dirty="0">
              <a:latin typeface="Gill Sans MT" panose="020B0502020104020203" pitchFamily="34" charset="0"/>
            </a:endParaRPr>
          </a:p>
        </p:txBody>
      </p:sp>
    </p:spTree>
    <p:extLst>
      <p:ext uri="{BB962C8B-B14F-4D97-AF65-F5344CB8AC3E}">
        <p14:creationId xmlns:p14="http://schemas.microsoft.com/office/powerpoint/2010/main" val="3793694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609600" y="2362200"/>
            <a:ext cx="7772400" cy="3500458"/>
          </a:xfrm>
          <a:prstGeom prst="rect">
            <a:avLst/>
          </a:prstGeom>
        </p:spPr>
      </p:pic>
      <p:pic>
        <p:nvPicPr>
          <p:cNvPr id="3" name="Picture 2"/>
          <p:cNvPicPr>
            <a:picLocks noChangeAspect="1"/>
          </p:cNvPicPr>
          <p:nvPr/>
        </p:nvPicPr>
        <p:blipFill>
          <a:blip r:embed="rId4"/>
          <a:stretch>
            <a:fillRect/>
          </a:stretch>
        </p:blipFill>
        <p:spPr>
          <a:xfrm>
            <a:off x="1115268" y="4495800"/>
            <a:ext cx="6913463" cy="158509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2. sesija - sadržaj</a:t>
            </a:r>
          </a:p>
        </p:txBody>
      </p:sp>
      <p:sp>
        <p:nvSpPr>
          <p:cNvPr id="8195" name="Content Placeholder 2"/>
          <p:cNvSpPr>
            <a:spLocks noGrp="1"/>
          </p:cNvSpPr>
          <p:nvPr>
            <p:ph idx="1"/>
          </p:nvPr>
        </p:nvSpPr>
        <p:spPr/>
        <p:txBody>
          <a:bodyPr/>
          <a:lstStyle/>
          <a:p>
            <a:pPr marL="0" indent="0">
              <a:buNone/>
            </a:pPr>
            <a:r>
              <a:rPr lang="bs-Latn-BA" sz="1600" b="1" dirty="0">
                <a:latin typeface="Gill Sans MT" panose="020B0502020104020203" pitchFamily="34" charset="0"/>
              </a:rPr>
              <a:t>Podteme (integritet i primjereno ponašanje)</a:t>
            </a:r>
          </a:p>
          <a:p>
            <a:r>
              <a:rPr lang="bs-Latn-BA" sz="1600" dirty="0">
                <a:latin typeface="Gill Sans MT" panose="020B0502020104020203" pitchFamily="34" charset="0"/>
              </a:rPr>
              <a:t>Utisak nedoličnosti - Opći dio</a:t>
            </a:r>
          </a:p>
          <a:p>
            <a:r>
              <a:rPr lang="bs-Latn-BA" sz="1600" dirty="0">
                <a:latin typeface="Gill Sans MT" panose="020B0502020104020203" pitchFamily="34" charset="0"/>
              </a:rPr>
              <a:t>Utisak nedoličnosti - uznemiravanje</a:t>
            </a:r>
          </a:p>
          <a:p>
            <a:r>
              <a:rPr lang="bs-Latn-BA" sz="1600" dirty="0">
                <a:latin typeface="Gill Sans MT" panose="020B0502020104020203" pitchFamily="34" charset="0"/>
              </a:rPr>
              <a:t>Prihvatanja poklona i drugih vrijednih stvari</a:t>
            </a:r>
          </a:p>
          <a:p>
            <a:r>
              <a:rPr lang="bs-Latn-BA" sz="1600" dirty="0">
                <a:latin typeface="Gill Sans MT" panose="020B0502020104020203" pitchFamily="34" charset="0"/>
              </a:rPr>
              <a:t>Zloupotreba prestiža položaja</a:t>
            </a:r>
          </a:p>
          <a:p>
            <a:pPr marL="0" indent="0">
              <a:buNone/>
            </a:pPr>
            <a:endParaRPr lang="en-US" altLang="sr-Latn-RS" sz="1600" dirty="0">
              <a:latin typeface="Gill Sans MT" panose="020B0502020104020203" pitchFamily="34" charset="0"/>
            </a:endParaRPr>
          </a:p>
          <a:p>
            <a:pPr marL="0" indent="0">
              <a:buNone/>
            </a:pPr>
            <a:r>
              <a:rPr lang="bs-Latn-BA" sz="1600" b="1" dirty="0">
                <a:latin typeface="Gill Sans MT" panose="020B0502020104020203" pitchFamily="34" charset="0"/>
              </a:rPr>
              <a:t>Korištenje komparativnih materijala o etici</a:t>
            </a:r>
          </a:p>
          <a:p>
            <a:r>
              <a:rPr lang="bs-Latn-BA" sz="1600" dirty="0">
                <a:latin typeface="Gill Sans MT" panose="020B0502020104020203" pitchFamily="34" charset="0"/>
              </a:rPr>
              <a:t>Bangalorska načela ponašanja sudija</a:t>
            </a:r>
          </a:p>
          <a:p>
            <a:r>
              <a:rPr lang="bs-Latn-BA" sz="1600" dirty="0">
                <a:latin typeface="Gill Sans MT" panose="020B0502020104020203" pitchFamily="34" charset="0"/>
              </a:rPr>
              <a:t>Model kodeksa sudijske etike - ABA (2007.)</a:t>
            </a:r>
          </a:p>
          <a:p>
            <a:r>
              <a:rPr lang="bs-Latn-BA" sz="1600" dirty="0">
                <a:latin typeface="Gill Sans MT" panose="020B0502020104020203" pitchFamily="34" charset="0"/>
              </a:rPr>
              <a:t>Studija slučaja</a:t>
            </a:r>
          </a:p>
          <a:p>
            <a:pPr marL="0" indent="0">
              <a:buNone/>
            </a:pPr>
            <a:endParaRPr lang="en-US" altLang="sr-Latn-RS" sz="1600" dirty="0">
              <a:latin typeface="Gill Sans MT" panose="020B0502020104020203" pitchFamily="34" charset="0"/>
            </a:endParaRPr>
          </a:p>
          <a:p>
            <a:pPr marL="0" indent="0">
              <a:buNone/>
            </a:pPr>
            <a:r>
              <a:rPr lang="bs-Latn-BA" sz="1600" b="1" dirty="0">
                <a:latin typeface="Gill Sans MT" panose="020B0502020104020203" pitchFamily="34" charset="0"/>
              </a:rPr>
              <a:t>Hipotetički slučajevi</a:t>
            </a:r>
          </a:p>
          <a:p>
            <a:r>
              <a:rPr lang="bs-Latn-BA" sz="1600" dirty="0">
                <a:latin typeface="Gill Sans MT" panose="020B0502020104020203" pitchFamily="34" charset="0"/>
              </a:rPr>
              <a:t>Participativni angažman</a:t>
            </a:r>
          </a:p>
          <a:p>
            <a:pPr marL="0" indent="0">
              <a:buNone/>
            </a:pPr>
            <a:endParaRPr lang="en-US" altLang="sr-Latn-RS" sz="1600" dirty="0">
              <a:latin typeface="Gill Sans MT" panose="020B0502020104020203" pitchFamily="34" charset="0"/>
            </a:endParaRPr>
          </a:p>
          <a:p>
            <a:pPr marL="0" indent="0" algn="ctr">
              <a:buNone/>
            </a:pPr>
            <a:endParaRPr lang="en-US" altLang="sr-Latn-RS" dirty="0"/>
          </a:p>
          <a:p>
            <a:pPr marL="0" indent="0" algn="ctr">
              <a:buNone/>
            </a:pPr>
            <a:endParaRPr lang="en-US" altLang="sr-Latn-RS" b="1" dirty="0"/>
          </a:p>
        </p:txBody>
      </p:sp>
    </p:spTree>
    <p:extLst>
      <p:ext uri="{BB962C8B-B14F-4D97-AF65-F5344CB8AC3E}">
        <p14:creationId xmlns:p14="http://schemas.microsoft.com/office/powerpoint/2010/main" val="19681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Integritet pravosuđa - Bangalorska načela</a:t>
            </a:r>
          </a:p>
        </p:txBody>
      </p:sp>
      <p:sp>
        <p:nvSpPr>
          <p:cNvPr id="8195" name="Content Placeholder 2"/>
          <p:cNvSpPr>
            <a:spLocks noGrp="1"/>
          </p:cNvSpPr>
          <p:nvPr>
            <p:ph idx="1"/>
          </p:nvPr>
        </p:nvSpPr>
        <p:spPr/>
        <p:txBody>
          <a:bodyPr/>
          <a:lstStyle/>
          <a:p>
            <a:pPr marL="0" indent="0">
              <a:spcBef>
                <a:spcPts val="0"/>
              </a:spcBef>
              <a:buNone/>
            </a:pPr>
            <a:r>
              <a:rPr lang="bs-Latn-BA" sz="1600" b="1" u="sng" dirty="0">
                <a:latin typeface="Gill Sans MT" panose="020B0502020104020203" pitchFamily="34" charset="0"/>
              </a:rPr>
              <a:t>Načelo (vrijednost 3)</a:t>
            </a:r>
          </a:p>
          <a:p>
            <a:pPr marL="0" indent="0">
              <a:spcBef>
                <a:spcPts val="0"/>
              </a:spcBef>
              <a:buNone/>
            </a:pPr>
            <a:r>
              <a:rPr lang="bs-Latn-BA" sz="1600" b="1" dirty="0">
                <a:latin typeface="Gill Sans MT" panose="020B0502020104020203" pitchFamily="34" charset="0"/>
              </a:rPr>
              <a:t>Integritet je suštinski za propisno obavljanje pravosudne funkcije</a:t>
            </a:r>
          </a:p>
          <a:p>
            <a:pPr marL="0" indent="0">
              <a:spcBef>
                <a:spcPts val="0"/>
              </a:spcBef>
              <a:buNone/>
            </a:pPr>
            <a:endParaRPr lang="en-US" altLang="sr-Latn-RS" sz="1600" b="1" dirty="0">
              <a:latin typeface="Gill Sans MT" panose="020B0502020104020203" pitchFamily="34" charset="0"/>
            </a:endParaRPr>
          </a:p>
          <a:p>
            <a:pPr marL="0" indent="0">
              <a:spcBef>
                <a:spcPts val="0"/>
              </a:spcBef>
              <a:buNone/>
            </a:pPr>
            <a:r>
              <a:rPr lang="bs-Latn-BA" sz="1600" b="1" u="sng" dirty="0">
                <a:latin typeface="Gill Sans MT" panose="020B0502020104020203" pitchFamily="34" charset="0"/>
              </a:rPr>
              <a:t>Pravilo(a)</a:t>
            </a:r>
          </a:p>
          <a:p>
            <a:pPr>
              <a:spcBef>
                <a:spcPts val="0"/>
              </a:spcBef>
            </a:pPr>
            <a:r>
              <a:rPr lang="bs-Latn-BA" sz="1600" dirty="0">
                <a:latin typeface="Gill Sans MT" panose="020B0502020104020203" pitchFamily="34" charset="0"/>
              </a:rPr>
              <a:t>3.1: Ponašanje besprijekorno u očima </a:t>
            </a:r>
            <a:r>
              <a:rPr lang="bs-Latn-BA" sz="1600" u="sng" dirty="0">
                <a:latin typeface="Gill Sans MT" panose="020B0502020104020203" pitchFamily="34" charset="0"/>
              </a:rPr>
              <a:t>objektivnog posmatrača</a:t>
            </a:r>
            <a:r>
              <a:rPr lang="bs-Latn-BA" sz="1600" dirty="0">
                <a:latin typeface="Gill Sans MT" panose="020B0502020104020203" pitchFamily="34" charset="0"/>
              </a:rPr>
              <a:t>.</a:t>
            </a:r>
          </a:p>
          <a:p>
            <a:pPr>
              <a:spcBef>
                <a:spcPts val="0"/>
              </a:spcBef>
            </a:pPr>
            <a:endParaRPr lang="en-US" altLang="sr-Latn-RS" sz="1600" u="sng" dirty="0">
              <a:latin typeface="Gill Sans MT" panose="020B0502020104020203" pitchFamily="34" charset="0"/>
            </a:endParaRPr>
          </a:p>
          <a:p>
            <a:pPr>
              <a:spcBef>
                <a:spcPts val="0"/>
              </a:spcBef>
            </a:pPr>
            <a:r>
              <a:rPr lang="bs-Latn-BA" sz="1600" dirty="0">
                <a:latin typeface="Gill Sans MT" panose="020B0502020104020203" pitchFamily="34" charset="0"/>
              </a:rPr>
              <a:t>3.2: Ponašanje mora reafirmisati povjerenje javnosti u integritet pravosuđa.</a:t>
            </a:r>
          </a:p>
          <a:p>
            <a:pPr>
              <a:spcBef>
                <a:spcPts val="0"/>
              </a:spcBef>
            </a:pPr>
            <a:endParaRPr lang="en-US" altLang="sr-Latn-RS" sz="1600" dirty="0">
              <a:latin typeface="Gill Sans MT" panose="020B0502020104020203" pitchFamily="34" charset="0"/>
            </a:endParaRPr>
          </a:p>
          <a:p>
            <a:pPr>
              <a:spcBef>
                <a:spcPts val="0"/>
              </a:spcBef>
            </a:pPr>
            <a:r>
              <a:rPr lang="bs-Latn-BA" sz="1600" dirty="0">
                <a:latin typeface="Gill Sans MT" panose="020B0502020104020203" pitchFamily="34" charset="0"/>
              </a:rPr>
              <a:t>3.2: </a:t>
            </a:r>
            <a:r>
              <a:rPr lang="bs-Latn-BA" sz="1600" dirty="0"/>
              <a:t>N</a:t>
            </a:r>
            <a:r>
              <a:rPr lang="it-IT" sz="1600" dirty="0"/>
              <a:t>e samo da se pravda mora izvršavati, mora se i vidjeti da se ona izvršava</a:t>
            </a:r>
            <a:endParaRPr lang="en-US" altLang="sr-Latn-RS" sz="1600" u="sng" dirty="0">
              <a:latin typeface="Gill Sans MT" panose="020B0502020104020203" pitchFamily="34" charset="0"/>
            </a:endParaRPr>
          </a:p>
          <a:p>
            <a:pPr>
              <a:spcBef>
                <a:spcPts val="0"/>
              </a:spcBef>
            </a:pPr>
            <a:endParaRPr lang="en-US" altLang="sr-Latn-RS" sz="1600" u="sng" dirty="0">
              <a:latin typeface="Gill Sans MT" panose="020B0502020104020203" pitchFamily="34" charset="0"/>
            </a:endParaRPr>
          </a:p>
          <a:p>
            <a:pPr>
              <a:spcBef>
                <a:spcPts val="0"/>
              </a:spcBef>
            </a:pPr>
            <a:endParaRPr lang="en-US" altLang="sr-Latn-RS" sz="1600" u="sng" dirty="0">
              <a:latin typeface="Gill Sans MT" panose="020B0502020104020203" pitchFamily="34" charset="0"/>
            </a:endParaRPr>
          </a:p>
          <a:p>
            <a:pPr>
              <a:spcBef>
                <a:spcPts val="0"/>
              </a:spcBef>
            </a:pPr>
            <a:endParaRPr lang="en-US" altLang="sr-Latn-RS" sz="1600" u="sng" dirty="0">
              <a:latin typeface="Gill Sans MT" panose="020B0502020104020203" pitchFamily="34" charset="0"/>
            </a:endParaRPr>
          </a:p>
          <a:p>
            <a:pPr marL="0" indent="0">
              <a:spcBef>
                <a:spcPts val="0"/>
              </a:spcBef>
              <a:buNone/>
            </a:pPr>
            <a:endParaRPr lang="en-US" altLang="sr-Latn-RS" sz="1000" dirty="0">
              <a:latin typeface="Gill Sans MT" panose="020B0502020104020203" pitchFamily="34" charset="0"/>
            </a:endParaRPr>
          </a:p>
          <a:p>
            <a:pPr marL="0" indent="0">
              <a:spcBef>
                <a:spcPts val="0"/>
              </a:spcBef>
              <a:buNone/>
            </a:pPr>
            <a:endParaRPr lang="en-US" altLang="sr-Latn-RS" sz="1000" dirty="0">
              <a:latin typeface="Gill Sans MT" panose="020B0502020104020203" pitchFamily="34" charset="0"/>
            </a:endParaRPr>
          </a:p>
          <a:p>
            <a:pPr marL="0" indent="0">
              <a:spcBef>
                <a:spcPts val="0"/>
              </a:spcBef>
              <a:buNone/>
            </a:pPr>
            <a:endParaRPr lang="en-US" altLang="sr-Latn-RS" sz="1000" dirty="0">
              <a:latin typeface="Gill Sans MT" panose="020B0502020104020203" pitchFamily="34" charset="0"/>
            </a:endParaRPr>
          </a:p>
          <a:p>
            <a:pPr marL="0" indent="0">
              <a:spcBef>
                <a:spcPts val="0"/>
              </a:spcBef>
              <a:buNone/>
            </a:pPr>
            <a:r>
              <a:rPr lang="bs-Latn-BA" sz="1000" dirty="0">
                <a:latin typeface="Gill Sans MT" panose="020B0502020104020203" pitchFamily="34" charset="0"/>
              </a:rPr>
              <a:t>PDK, Bangalorska načela ponašanja sudija, str. 63.-67.</a:t>
            </a:r>
          </a:p>
          <a:p>
            <a:pPr marL="0" indent="0">
              <a:spcBef>
                <a:spcPts val="0"/>
              </a:spcBef>
              <a:buNone/>
            </a:pPr>
            <a:endParaRPr lang="en-US" altLang="sr-Latn-RS" sz="1600" u="sng" dirty="0">
              <a:latin typeface="Gill Sans MT" panose="020B0502020104020203" pitchFamily="34" charset="0"/>
            </a:endParaRPr>
          </a:p>
          <a:p>
            <a:pPr marL="0" indent="0">
              <a:spcBef>
                <a:spcPts val="0"/>
              </a:spcBef>
              <a:buNone/>
            </a:pPr>
            <a:endParaRPr lang="en-US" altLang="sr-Latn-RS" sz="1600" u="sng" dirty="0">
              <a:latin typeface="Gill Sans MT" panose="020B0502020104020203" pitchFamily="34" charset="0"/>
            </a:endParaRPr>
          </a:p>
          <a:p>
            <a:pPr marL="0" indent="0">
              <a:spcBef>
                <a:spcPts val="0"/>
              </a:spcBef>
              <a:buNone/>
            </a:pPr>
            <a:endParaRPr lang="en-US" altLang="sr-Latn-RS" sz="1600" u="sng" dirty="0">
              <a:latin typeface="Gill Sans MT" panose="020B0502020104020203" pitchFamily="34" charset="0"/>
            </a:endParaRPr>
          </a:p>
          <a:p>
            <a:pPr marL="0" indent="0">
              <a:buNone/>
            </a:pPr>
            <a:endParaRPr lang="bs-Latn-BA" altLang="sr-Latn-R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Integritet pravosuđa - Bangalorska načela</a:t>
            </a:r>
          </a:p>
        </p:txBody>
      </p:sp>
      <p:sp>
        <p:nvSpPr>
          <p:cNvPr id="8195" name="Content Placeholder 2"/>
          <p:cNvSpPr>
            <a:spLocks noGrp="1"/>
          </p:cNvSpPr>
          <p:nvPr>
            <p:ph idx="1"/>
          </p:nvPr>
        </p:nvSpPr>
        <p:spPr>
          <a:xfrm>
            <a:off x="685800" y="2209800"/>
            <a:ext cx="7772400" cy="4038600"/>
          </a:xfrm>
        </p:spPr>
        <p:txBody>
          <a:bodyPr/>
          <a:lstStyle/>
          <a:p>
            <a:pPr marL="0" indent="0">
              <a:spcBef>
                <a:spcPts val="0"/>
              </a:spcBef>
              <a:buNone/>
            </a:pPr>
            <a:r>
              <a:rPr lang="bs-Latn-BA" sz="1600" b="1" dirty="0">
                <a:latin typeface="Gill Sans MT" panose="020B0502020104020203" pitchFamily="34" charset="0"/>
              </a:rPr>
              <a:t>Komentari - Visoki standardi i standardi zajednice (3.1)</a:t>
            </a:r>
          </a:p>
          <a:p>
            <a:pPr marL="0" indent="0">
              <a:spcBef>
                <a:spcPts val="0"/>
              </a:spcBef>
              <a:buNone/>
            </a:pPr>
            <a:endParaRPr lang="en-US" altLang="sr-Latn-RS" sz="1400" u="sng" dirty="0">
              <a:latin typeface="Gill Sans MT" panose="020B0502020104020203" pitchFamily="34" charset="0"/>
            </a:endParaRPr>
          </a:p>
          <a:p>
            <a:pPr marL="0" indent="0">
              <a:spcBef>
                <a:spcPts val="0"/>
              </a:spcBef>
              <a:buNone/>
            </a:pPr>
            <a:r>
              <a:rPr lang="bs-Latn-BA" sz="1400" dirty="0">
                <a:latin typeface="Gill Sans MT" panose="020B0502020104020203" pitchFamily="34" charset="0"/>
              </a:rPr>
              <a:t>Potrebno je održavati visoke standarde i u privatnom i javnom životu: </a:t>
            </a:r>
          </a:p>
          <a:p>
            <a:pPr>
              <a:spcBef>
                <a:spcPts val="0"/>
              </a:spcBef>
            </a:pPr>
            <a:r>
              <a:rPr lang="bs-Latn-BA" sz="1400" dirty="0">
                <a:latin typeface="Gill Sans MT" panose="020B0502020104020203" pitchFamily="34" charset="0"/>
              </a:rPr>
              <a:t>Ukoliko sudija javno osudi ono što sam privatno radi, smatrat će se licemjernim </a:t>
            </a:r>
          </a:p>
          <a:p>
            <a:pPr marL="0" indent="0">
              <a:spcBef>
                <a:spcPts val="0"/>
              </a:spcBef>
              <a:buNone/>
            </a:pPr>
            <a:endParaRPr lang="en-US" altLang="sr-Latn-RS" sz="1400" dirty="0">
              <a:latin typeface="Gill Sans MT" panose="020B0502020104020203" pitchFamily="34" charset="0"/>
            </a:endParaRPr>
          </a:p>
          <a:p>
            <a:pPr marL="0" indent="0">
              <a:spcBef>
                <a:spcPts val="0"/>
              </a:spcBef>
              <a:buNone/>
            </a:pPr>
            <a:r>
              <a:rPr lang="bs-Latn-BA" sz="1400" dirty="0">
                <a:latin typeface="Gill Sans MT" panose="020B0502020104020203" pitchFamily="34" charset="0"/>
              </a:rPr>
              <a:t>Standardi zajednice se u pravilu moraju poštovati i u privatnom životu - </a:t>
            </a:r>
          </a:p>
          <a:p>
            <a:pPr>
              <a:spcBef>
                <a:spcPts val="0"/>
              </a:spcBef>
            </a:pPr>
            <a:r>
              <a:rPr lang="bs-Latn-BA" sz="1400" dirty="0">
                <a:latin typeface="Gill Sans MT" panose="020B0502020104020203" pitchFamily="34" charset="0"/>
              </a:rPr>
              <a:t>Uspostavljanje ravnoteže između javnih očekivanja i prava sudije.</a:t>
            </a:r>
          </a:p>
          <a:p>
            <a:pPr marL="0" indent="0">
              <a:spcBef>
                <a:spcPts val="0"/>
              </a:spcBef>
              <a:buNone/>
            </a:pPr>
            <a:endParaRPr lang="en-US" altLang="sr-Latn-RS" sz="1400" dirty="0">
              <a:latin typeface="Gill Sans MT" panose="020B0502020104020203" pitchFamily="34" charset="0"/>
            </a:endParaRPr>
          </a:p>
          <a:p>
            <a:pPr marL="0" indent="0">
              <a:spcBef>
                <a:spcPts val="0"/>
              </a:spcBef>
              <a:buNone/>
            </a:pPr>
            <a:r>
              <a:rPr lang="bs-Latn-BA" sz="1400" dirty="0">
                <a:latin typeface="Gill Sans MT" panose="020B0502020104020203" pitchFamily="34" charset="0"/>
              </a:rPr>
              <a:t>Ne postoji jedinstven standard zajednice</a:t>
            </a:r>
          </a:p>
          <a:p>
            <a:pPr>
              <a:spcBef>
                <a:spcPts val="0"/>
              </a:spcBef>
            </a:pPr>
            <a:r>
              <a:rPr lang="bs-Latn-BA" sz="1400" dirty="0">
                <a:latin typeface="Gill Sans MT" panose="020B0502020104020203" pitchFamily="34" charset="0"/>
              </a:rPr>
              <a:t>Sudiji iz Konektikata je izrečena disciplinska mjera zbog veze sa udatom stenografkinjom (1976.)</a:t>
            </a:r>
          </a:p>
          <a:p>
            <a:pPr>
              <a:spcBef>
                <a:spcPts val="0"/>
              </a:spcBef>
            </a:pPr>
            <a:r>
              <a:rPr lang="bs-Latn-BA" sz="1400" dirty="0">
                <a:latin typeface="Gill Sans MT" panose="020B0502020104020203" pitchFamily="34" charset="0"/>
              </a:rPr>
              <a:t>Sudiji iz Pensilvanije nije izrečena disciplinska mjera zbog vanbračne veze (putovanja sa noćenjem/odmor u inostranstvu) (1979.)</a:t>
            </a:r>
          </a:p>
          <a:p>
            <a:pPr marL="0" indent="0">
              <a:buNone/>
            </a:pPr>
            <a:endParaRPr lang="en-US" altLang="sr-Latn-RS" sz="1000" dirty="0">
              <a:latin typeface="Gill Sans MT" panose="020B0502020104020203" pitchFamily="34" charset="0"/>
            </a:endParaRPr>
          </a:p>
          <a:p>
            <a:pPr marL="0" indent="0">
              <a:buNone/>
            </a:pPr>
            <a:endParaRPr lang="bs-Latn-BA" altLang="sr-Latn-RS" sz="1000" dirty="0">
              <a:latin typeface="Gill Sans MT" panose="020B0502020104020203" pitchFamily="34" charset="0"/>
            </a:endParaRPr>
          </a:p>
        </p:txBody>
      </p:sp>
    </p:spTree>
    <p:extLst>
      <p:ext uri="{BB962C8B-B14F-4D97-AF65-F5344CB8AC3E}">
        <p14:creationId xmlns:p14="http://schemas.microsoft.com/office/powerpoint/2010/main" val="1017886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Utisak nedoličnosti - Bangalorska načela</a:t>
            </a:r>
          </a:p>
        </p:txBody>
      </p:sp>
      <p:sp>
        <p:nvSpPr>
          <p:cNvPr id="8195" name="Content Placeholder 2"/>
          <p:cNvSpPr>
            <a:spLocks noGrp="1"/>
          </p:cNvSpPr>
          <p:nvPr>
            <p:ph idx="1"/>
          </p:nvPr>
        </p:nvSpPr>
        <p:spPr>
          <a:xfrm>
            <a:off x="685800" y="2209800"/>
            <a:ext cx="8001000" cy="4114800"/>
          </a:xfrm>
        </p:spPr>
        <p:txBody>
          <a:bodyPr/>
          <a:lstStyle/>
          <a:p>
            <a:pPr marL="0" indent="0">
              <a:spcBef>
                <a:spcPts val="0"/>
              </a:spcBef>
              <a:buNone/>
            </a:pPr>
            <a:r>
              <a:rPr lang="bs-Latn-BA" sz="1600" b="1" u="sng" dirty="0">
                <a:latin typeface="Gill Sans MT" panose="020B0502020104020203" pitchFamily="34" charset="0"/>
              </a:rPr>
              <a:t>Načelo (vrijednost 4)</a:t>
            </a:r>
          </a:p>
          <a:p>
            <a:pPr marL="0" indent="0">
              <a:spcBef>
                <a:spcPts val="0"/>
              </a:spcBef>
              <a:buNone/>
            </a:pPr>
            <a:r>
              <a:rPr lang="bs-Latn-BA" sz="1400" b="1" dirty="0">
                <a:latin typeface="Gill Sans MT" panose="020B0502020104020203" pitchFamily="34" charset="0"/>
              </a:rPr>
              <a:t>Primjereno ponašanje, i utisak doličnosti, suštinski su za obavljanje svih aktivnosti sudije. </a:t>
            </a:r>
          </a:p>
          <a:p>
            <a:pPr marL="0" indent="0">
              <a:spcBef>
                <a:spcPts val="0"/>
              </a:spcBef>
              <a:buNone/>
            </a:pPr>
            <a:endParaRPr lang="en-US" sz="1600" b="1" u="sng" dirty="0">
              <a:latin typeface="Gill Sans MT" panose="020B0502020104020203" pitchFamily="34" charset="0"/>
            </a:endParaRPr>
          </a:p>
          <a:p>
            <a:pPr marL="0" indent="0">
              <a:spcBef>
                <a:spcPts val="0"/>
              </a:spcBef>
              <a:buNone/>
            </a:pPr>
            <a:r>
              <a:rPr lang="bs-Latn-BA" sz="1600" b="1" u="sng" dirty="0">
                <a:latin typeface="Gill Sans MT" panose="020B0502020104020203" pitchFamily="34" charset="0"/>
              </a:rPr>
              <a:t>Pravilo(a)</a:t>
            </a:r>
          </a:p>
          <a:p>
            <a:pPr marL="0" indent="0">
              <a:spcBef>
                <a:spcPts val="0"/>
              </a:spcBef>
              <a:buNone/>
            </a:pPr>
            <a:r>
              <a:rPr lang="bs-Latn-BA" sz="1400" b="1" dirty="0">
                <a:latin typeface="Gill Sans MT" panose="020B0502020104020203" pitchFamily="34" charset="0"/>
              </a:rPr>
              <a:t>4.1 A Sudija izbjegava svaki nedoličan postupak i stvaranje utiska nedoličnosti.</a:t>
            </a:r>
          </a:p>
          <a:p>
            <a:pPr marL="0" indent="0">
              <a:spcBef>
                <a:spcPts val="0"/>
              </a:spcBef>
              <a:buNone/>
            </a:pPr>
            <a:endParaRPr lang="en-US" altLang="sr-Latn-RS" sz="1400" dirty="0">
              <a:latin typeface="Gill Sans MT" panose="020B0502020104020203" pitchFamily="34" charset="0"/>
            </a:endParaRPr>
          </a:p>
          <a:p>
            <a:pPr marL="0" indent="0">
              <a:spcBef>
                <a:spcPts val="0"/>
              </a:spcBef>
              <a:buNone/>
            </a:pPr>
            <a:r>
              <a:rPr lang="bs-Latn-BA" sz="1400" u="sng" dirty="0">
                <a:latin typeface="Gill Sans MT" panose="020B0502020104020203" pitchFamily="34" charset="0"/>
              </a:rPr>
              <a:t>Test utiska nedoličnosti</a:t>
            </a:r>
            <a:r>
              <a:rPr lang="bs-Latn-BA" sz="1400" dirty="0">
                <a:latin typeface="Gill Sans MT" panose="020B0502020104020203" pitchFamily="34" charset="0"/>
              </a:rPr>
              <a:t> </a:t>
            </a:r>
          </a:p>
          <a:p>
            <a:pPr>
              <a:spcBef>
                <a:spcPts val="0"/>
              </a:spcBef>
            </a:pPr>
            <a:r>
              <a:rPr lang="bs-Latn-BA" sz="1400" dirty="0">
                <a:latin typeface="Gill Sans MT" panose="020B0502020104020203" pitchFamily="34" charset="0"/>
              </a:rPr>
              <a:t>Da li postoji vjerovatnoća da</a:t>
            </a:r>
            <a:r>
              <a:rPr lang="bs-Latn-BA" sz="1400" u="sng" dirty="0">
                <a:latin typeface="Gill Sans MT" panose="020B0502020104020203" pitchFamily="34" charset="0"/>
              </a:rPr>
              <a:t> u očima objektivnog posmatrača</a:t>
            </a:r>
            <a:r>
              <a:rPr lang="bs-Latn-BA" sz="1400" dirty="0">
                <a:latin typeface="Gill Sans MT" panose="020B0502020104020203" pitchFamily="34" charset="0"/>
              </a:rPr>
              <a:t> odaje utisak da je narušena sposobnost sudije da izvršava sudijske dužnosti (integritet, nepristrasnost, nezavisnost, stručnost).</a:t>
            </a:r>
          </a:p>
          <a:p>
            <a:pPr marL="0" indent="0">
              <a:spcBef>
                <a:spcPts val="0"/>
              </a:spcBef>
              <a:buNone/>
            </a:pPr>
            <a:endParaRPr lang="en-US" altLang="sr-Latn-RS" sz="1400" u="sng" dirty="0">
              <a:latin typeface="Gill Sans MT" panose="020B0502020104020203" pitchFamily="34" charset="0"/>
            </a:endParaRPr>
          </a:p>
          <a:p>
            <a:pPr marL="0" indent="0">
              <a:spcBef>
                <a:spcPts val="0"/>
              </a:spcBef>
              <a:buNone/>
            </a:pPr>
            <a:r>
              <a:rPr lang="bs-Latn-BA" sz="1400" u="sng" dirty="0">
                <a:latin typeface="Gill Sans MT" panose="020B0502020104020203" pitchFamily="34" charset="0"/>
              </a:rPr>
              <a:t>Primjeri</a:t>
            </a:r>
          </a:p>
          <a:p>
            <a:pPr>
              <a:spcBef>
                <a:spcPts val="0"/>
              </a:spcBef>
            </a:pPr>
            <a:r>
              <a:rPr lang="bs-Latn-BA" sz="1400" dirty="0">
                <a:latin typeface="Gill Sans MT" panose="020B0502020104020203" pitchFamily="34" charset="0"/>
              </a:rPr>
              <a:t>Ustupanje javnom dužnosniku povlaštenog mjesta u sudnici na prosječnog posmatrača ostavlja utisak da dužnosnik ima poseban pristup sudu i postupku odlučivanja suda.</a:t>
            </a:r>
          </a:p>
          <a:p>
            <a:pPr>
              <a:spcBef>
                <a:spcPts val="0"/>
              </a:spcBef>
            </a:pPr>
            <a:endParaRPr lang="en-US" altLang="sr-Latn-RS" sz="1400" dirty="0">
              <a:latin typeface="Gill Sans MT" panose="020B0502020104020203" pitchFamily="34" charset="0"/>
            </a:endParaRPr>
          </a:p>
          <a:p>
            <a:pPr>
              <a:spcBef>
                <a:spcPts val="0"/>
              </a:spcBef>
            </a:pPr>
            <a:r>
              <a:rPr lang="bs-Latn-BA" sz="1400" dirty="0">
                <a:latin typeface="Gill Sans MT" panose="020B0502020104020203" pitchFamily="34" charset="0"/>
              </a:rPr>
              <a:t>Školskoj djeci koja obilaze sud u svrhu obrazovanja ustupaju se posebna mjesta za sjedenje, povremeno i mjesto sudije.  Djeca nisu na funkciji koja nosi ovlasti da bi mogla vršiti neprimjeren uticaj.</a:t>
            </a:r>
          </a:p>
          <a:p>
            <a:endParaRPr lang="en-US" altLang="sr-Latn-RS" sz="1400" dirty="0">
              <a:latin typeface="Gill Sans MT" panose="020B0502020104020203" pitchFamily="34" charset="0"/>
            </a:endParaRPr>
          </a:p>
        </p:txBody>
      </p:sp>
    </p:spTree>
    <p:extLst>
      <p:ext uri="{BB962C8B-B14F-4D97-AF65-F5344CB8AC3E}">
        <p14:creationId xmlns:p14="http://schemas.microsoft.com/office/powerpoint/2010/main" val="131125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Utisak nedoličnosti - Model kodeks ABA</a:t>
            </a:r>
          </a:p>
        </p:txBody>
      </p:sp>
      <p:sp>
        <p:nvSpPr>
          <p:cNvPr id="8195" name="Content Placeholder 2"/>
          <p:cNvSpPr>
            <a:spLocks noGrp="1"/>
          </p:cNvSpPr>
          <p:nvPr>
            <p:ph idx="1"/>
          </p:nvPr>
        </p:nvSpPr>
        <p:spPr>
          <a:xfrm>
            <a:off x="685800" y="2209800"/>
            <a:ext cx="7924800" cy="4038600"/>
          </a:xfrm>
        </p:spPr>
        <p:txBody>
          <a:bodyPr/>
          <a:lstStyle/>
          <a:p>
            <a:pPr marL="0" indent="0">
              <a:buNone/>
            </a:pPr>
            <a:r>
              <a:rPr lang="bs-Latn-BA" sz="1600" b="1" u="sng" dirty="0">
                <a:latin typeface="Gill Sans MT" panose="020B0502020104020203" pitchFamily="34" charset="0"/>
              </a:rPr>
              <a:t>Pravilo 1.</a:t>
            </a:r>
          </a:p>
          <a:p>
            <a:pPr marL="0" indent="0">
              <a:spcBef>
                <a:spcPts val="0"/>
              </a:spcBef>
              <a:buNone/>
            </a:pPr>
            <a:r>
              <a:rPr lang="bs-Latn-BA" sz="1400" b="1" dirty="0">
                <a:latin typeface="Gill Sans MT" panose="020B0502020104020203" pitchFamily="34" charset="0"/>
              </a:rPr>
              <a:t>Sudija čuva i jača nezavisnost, integritet i nepristrasnost pravosuđa i izbjegava svaki nedoličan postupak i stvaranje utiska nedoličnosti.</a:t>
            </a:r>
          </a:p>
          <a:p>
            <a:pPr marL="0" indent="0">
              <a:spcBef>
                <a:spcPts val="0"/>
              </a:spcBef>
              <a:buNone/>
            </a:pPr>
            <a:endParaRPr lang="en-US" altLang="sr-Latn-RS" sz="1400" dirty="0">
              <a:latin typeface="Gill Sans MT" panose="020B0502020104020203" pitchFamily="34" charset="0"/>
            </a:endParaRPr>
          </a:p>
          <a:p>
            <a:pPr marL="0" indent="0">
              <a:spcBef>
                <a:spcPts val="0"/>
              </a:spcBef>
              <a:buNone/>
            </a:pPr>
            <a:endParaRPr lang="en-US" altLang="sr-Latn-RS" sz="1400" dirty="0">
              <a:latin typeface="Gill Sans MT" panose="020B0502020104020203" pitchFamily="34" charset="0"/>
            </a:endParaRPr>
          </a:p>
          <a:p>
            <a:pPr marL="0" indent="0">
              <a:spcBef>
                <a:spcPts val="0"/>
              </a:spcBef>
              <a:buNone/>
            </a:pPr>
            <a:r>
              <a:rPr lang="bs-Latn-BA" sz="1400" b="1" dirty="0">
                <a:latin typeface="Gill Sans MT" panose="020B0502020104020203" pitchFamily="34" charset="0"/>
              </a:rPr>
              <a:t>Tačka 1.2:  Jačanje povjerenja u pravosuđe</a:t>
            </a:r>
          </a:p>
          <a:p>
            <a:pPr>
              <a:spcBef>
                <a:spcPts val="0"/>
              </a:spcBef>
            </a:pPr>
            <a:r>
              <a:rPr lang="bs-Latn-BA" sz="1400" dirty="0">
                <a:latin typeface="Gill Sans MT" panose="020B0502020104020203" pitchFamily="34" charset="0"/>
              </a:rPr>
              <a:t>Sudija u svakom trenutku postupa tako da jača povjerenje javnosti u nezavisnost, integritet i nepristrasnost pravosuđa i izbjegava svaki nedoličan postupak i stvaranje utiska nedoličnosti.</a:t>
            </a:r>
          </a:p>
          <a:p>
            <a:pPr>
              <a:spcBef>
                <a:spcPts val="0"/>
              </a:spcBef>
            </a:pPr>
            <a:endParaRPr lang="en-US" altLang="sr-Latn-RS" sz="1400" dirty="0">
              <a:latin typeface="Gill Sans MT" panose="020B0502020104020203" pitchFamily="34" charset="0"/>
            </a:endParaRPr>
          </a:p>
          <a:p>
            <a:pPr marL="0" indent="0">
              <a:spcBef>
                <a:spcPts val="0"/>
              </a:spcBef>
              <a:buNone/>
            </a:pPr>
            <a:r>
              <a:rPr lang="bs-Latn-BA" sz="1400" u="sng" dirty="0">
                <a:latin typeface="Gill Sans MT" panose="020B0502020104020203" pitchFamily="34" charset="0"/>
              </a:rPr>
              <a:t>Definicije</a:t>
            </a:r>
          </a:p>
          <a:p>
            <a:pPr>
              <a:spcBef>
                <a:spcPts val="0"/>
              </a:spcBef>
            </a:pPr>
            <a:r>
              <a:rPr lang="bs-Latn-BA" sz="1400" dirty="0">
                <a:latin typeface="Gill Sans MT" panose="020B0502020104020203" pitchFamily="34" charset="0"/>
              </a:rPr>
              <a:t>"Nedoličnost" uključuje ponašanje koje je u suprotnosti sa zakonom, pravilima suda ili odredbama ovog Kodeksa, te ponašanje koje narušava nezavisnost, integritet ili nepristrasnost sudije.</a:t>
            </a:r>
          </a:p>
        </p:txBody>
      </p:sp>
    </p:spTree>
    <p:extLst>
      <p:ext uri="{BB962C8B-B14F-4D97-AF65-F5344CB8AC3E}">
        <p14:creationId xmlns:p14="http://schemas.microsoft.com/office/powerpoint/2010/main" val="2517994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Utisak nedoličnosti - pravna doktrina</a:t>
            </a:r>
          </a:p>
        </p:txBody>
      </p:sp>
      <p:sp>
        <p:nvSpPr>
          <p:cNvPr id="8195" name="Content Placeholder 2"/>
          <p:cNvSpPr>
            <a:spLocks noGrp="1"/>
          </p:cNvSpPr>
          <p:nvPr>
            <p:ph idx="1"/>
          </p:nvPr>
        </p:nvSpPr>
        <p:spPr>
          <a:xfrm>
            <a:off x="685800" y="2209800"/>
            <a:ext cx="7848600" cy="4038600"/>
          </a:xfrm>
        </p:spPr>
        <p:txBody>
          <a:bodyPr/>
          <a:lstStyle/>
          <a:p>
            <a:pPr marL="0" indent="0">
              <a:spcBef>
                <a:spcPts val="0"/>
              </a:spcBef>
              <a:buNone/>
            </a:pPr>
            <a:r>
              <a:rPr lang="bs-Latn-BA" sz="1600" b="1" u="sng" dirty="0">
                <a:latin typeface="Gill Sans MT" panose="020B0502020104020203" pitchFamily="34" charset="0"/>
              </a:rPr>
              <a:t>Standard objektivne neuke stranke</a:t>
            </a:r>
          </a:p>
          <a:p>
            <a:pPr marL="0" indent="0">
              <a:spcBef>
                <a:spcPts val="0"/>
              </a:spcBef>
              <a:buNone/>
            </a:pPr>
            <a:endParaRPr lang="en-US" altLang="sr-Latn-RS" sz="1400" b="1" u="sng" dirty="0">
              <a:latin typeface="Gill Sans MT" panose="020B0502020104020203" pitchFamily="34" charset="0"/>
            </a:endParaRPr>
          </a:p>
          <a:p>
            <a:r>
              <a:rPr lang="bs-Latn-BA" sz="1400" b="1" i="1" dirty="0">
                <a:latin typeface="Gill Sans MT" panose="020B0502020104020203" pitchFamily="34" charset="0"/>
              </a:rPr>
              <a:t>Ne čisto subjektivan.  </a:t>
            </a:r>
            <a:r>
              <a:rPr lang="bs-Latn-BA" sz="1400" dirty="0">
                <a:latin typeface="Gill Sans MT" panose="020B0502020104020203" pitchFamily="34" charset="0"/>
              </a:rPr>
              <a:t>Sama mogućnost nedoličnog postupka nije dovoljna da opravda izuzeće. "To ne može biti izmišljena, nerealna ili čisto subjektivna sumnja o nedoličnosti. Mora biti stvarna. </a:t>
            </a:r>
          </a:p>
          <a:p>
            <a:endParaRPr lang="en-US" sz="1400" dirty="0">
              <a:latin typeface="Gill Sans MT" panose="020B0502020104020203" pitchFamily="34" charset="0"/>
            </a:endParaRPr>
          </a:p>
          <a:p>
            <a:r>
              <a:rPr lang="bs-Latn-BA" sz="1400" b="1" i="1" dirty="0">
                <a:latin typeface="Gill Sans MT" panose="020B0502020104020203" pitchFamily="34" charset="0"/>
              </a:rPr>
              <a:t>Standard je objektivan.</a:t>
            </a:r>
            <a:r>
              <a:rPr lang="bs-Latn-BA" sz="1400" dirty="0">
                <a:latin typeface="Gill Sans MT" panose="020B0502020104020203" pitchFamily="34" charset="0"/>
              </a:rPr>
              <a:t>  Postojanje utiska nedoličnosti treba utvrditi iz perspektive </a:t>
            </a:r>
            <a:r>
              <a:rPr lang="bs-Latn-BA" sz="1400" u="sng" dirty="0">
                <a:latin typeface="Gill Sans MT" panose="020B0502020104020203" pitchFamily="34" charset="0"/>
              </a:rPr>
              <a:t>objektivne neuke stranke</a:t>
            </a:r>
            <a:r>
              <a:rPr lang="bs-Latn-BA" sz="1400" dirty="0">
                <a:latin typeface="Gill Sans MT" panose="020B0502020104020203" pitchFamily="34" charset="0"/>
              </a:rPr>
              <a:t>. </a:t>
            </a:r>
          </a:p>
          <a:p>
            <a:endParaRPr lang="en-US" altLang="sr-Latn-RS" sz="1400" dirty="0">
              <a:latin typeface="Gill Sans MT" panose="020B0502020104020203" pitchFamily="34" charset="0"/>
            </a:endParaRPr>
          </a:p>
          <a:p>
            <a:r>
              <a:rPr lang="bs-Latn-BA" sz="1400" b="1" i="1" dirty="0">
                <a:latin typeface="Gill Sans MT" panose="020B0502020104020203" pitchFamily="34" charset="0"/>
              </a:rPr>
              <a:t>Svrha.</a:t>
            </a:r>
            <a:r>
              <a:rPr lang="bs-Latn-BA" sz="1400" dirty="0">
                <a:latin typeface="Gill Sans MT" panose="020B0502020104020203" pitchFamily="34" charset="0"/>
              </a:rPr>
              <a:t>  Jačanje povjerenja javnosti u pravni sistem. Standard utiska nedoličnosti osigurava da neće biti umanjeno povjerenje javnosti u pravni sistem.</a:t>
            </a:r>
          </a:p>
          <a:p>
            <a:endParaRPr lang="en-US" altLang="sr-Latn-RS" sz="1400" dirty="0">
              <a:latin typeface="Gill Sans MT" panose="020B0502020104020203" pitchFamily="34" charset="0"/>
            </a:endParaRPr>
          </a:p>
          <a:p>
            <a:pPr marL="0" indent="0">
              <a:buNone/>
            </a:pPr>
            <a:endParaRPr lang="en-US" sz="1000" b="1" dirty="0"/>
          </a:p>
          <a:p>
            <a:pPr marL="0" indent="0">
              <a:buNone/>
            </a:pPr>
            <a:endParaRPr lang="en-US" sz="1000" b="1" dirty="0"/>
          </a:p>
          <a:p>
            <a:pPr marL="0" indent="0">
              <a:buNone/>
            </a:pPr>
            <a:endParaRPr lang="en-US" sz="1000" u="sng" dirty="0">
              <a:latin typeface="Gill Sans MT" panose="020B0502020104020203" pitchFamily="34" charset="0"/>
            </a:endParaRPr>
          </a:p>
          <a:p>
            <a:pPr marL="0" indent="0">
              <a:buNone/>
            </a:pPr>
            <a:endParaRPr lang="en-US" sz="1000" u="sng" dirty="0">
              <a:latin typeface="Gill Sans MT" panose="020B0502020104020203" pitchFamily="34" charset="0"/>
            </a:endParaRPr>
          </a:p>
          <a:p>
            <a:pPr marL="0" indent="0">
              <a:buNone/>
            </a:pPr>
            <a:endParaRPr lang="en-US" sz="1000" u="sng" dirty="0">
              <a:latin typeface="Gill Sans MT" panose="020B0502020104020203" pitchFamily="34" charset="0"/>
            </a:endParaRPr>
          </a:p>
          <a:p>
            <a:pPr marL="0" indent="0">
              <a:buNone/>
            </a:pPr>
            <a:r>
              <a:rPr lang="bs-Latn-BA" sz="1000" u="sng" dirty="0">
                <a:latin typeface="Gill Sans MT" panose="020B0502020104020203" pitchFamily="34" charset="0"/>
              </a:rPr>
              <a:t>Clinard protiv Blackwooda</a:t>
            </a:r>
            <a:r>
              <a:rPr lang="bs-Latn-BA" sz="1000" dirty="0">
                <a:latin typeface="Gill Sans MT" panose="020B0502020104020203" pitchFamily="34" charset="0"/>
              </a:rPr>
              <a:t>, 46 S.W.3d 177 (Ten. 2001.)</a:t>
            </a:r>
          </a:p>
        </p:txBody>
      </p:sp>
    </p:spTree>
    <p:extLst>
      <p:ext uri="{BB962C8B-B14F-4D97-AF65-F5344CB8AC3E}">
        <p14:creationId xmlns:p14="http://schemas.microsoft.com/office/powerpoint/2010/main" val="1087962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bs-Latn-BA" sz="2000" dirty="0">
                <a:latin typeface="Gill Sans MT" panose="020B0502020104020203" pitchFamily="34" charset="0"/>
              </a:rPr>
              <a:t>Studija slučaja - sudija i utisak nedoličnosti</a:t>
            </a:r>
          </a:p>
        </p:txBody>
      </p:sp>
      <p:sp>
        <p:nvSpPr>
          <p:cNvPr id="8195" name="Content Placeholder 2"/>
          <p:cNvSpPr>
            <a:spLocks noGrp="1"/>
          </p:cNvSpPr>
          <p:nvPr>
            <p:ph idx="1"/>
          </p:nvPr>
        </p:nvSpPr>
        <p:spPr>
          <a:xfrm>
            <a:off x="685800" y="2209800"/>
            <a:ext cx="7772400" cy="4038600"/>
          </a:xfrm>
        </p:spPr>
        <p:txBody>
          <a:bodyPr/>
          <a:lstStyle/>
          <a:p>
            <a:pPr marL="0" indent="0">
              <a:buNone/>
            </a:pPr>
            <a:r>
              <a:rPr lang="bs-Latn-BA" sz="1400" b="1" dirty="0">
                <a:latin typeface="Gill Sans MT" panose="020B0502020104020203" pitchFamily="34" charset="0"/>
              </a:rPr>
              <a:t>Komunikacija sudije sa strankom</a:t>
            </a:r>
          </a:p>
          <a:p>
            <a:pPr marL="0" indent="0">
              <a:buNone/>
            </a:pPr>
            <a:r>
              <a:rPr lang="bs-Latn-BA" sz="1200" dirty="0">
                <a:latin typeface="Gill Sans MT" panose="020B0502020104020203" pitchFamily="34" charset="0"/>
              </a:rPr>
              <a:t>U predmetu </a:t>
            </a:r>
            <a:r>
              <a:rPr lang="bs-Latn-BA" sz="1200" i="1" dirty="0">
                <a:latin typeface="Gill Sans MT" panose="020B0502020104020203" pitchFamily="34" charset="0"/>
              </a:rPr>
              <a:t>Re Slusher</a:t>
            </a:r>
            <a:r>
              <a:rPr lang="bs-Latn-BA" sz="1200" dirty="0">
                <a:latin typeface="Gill Sans MT" panose="020B0502020104020203" pitchFamily="34" charset="0"/>
              </a:rPr>
              <a:t>, Državna disciplinska komisija za sudije u Vašingtonu (Vašington 1994.)</a:t>
            </a:r>
          </a:p>
          <a:p>
            <a:pPr marL="0" indent="0">
              <a:buNone/>
            </a:pPr>
            <a:endParaRPr lang="en-US" sz="1200" b="1" dirty="0">
              <a:latin typeface="Gill Sans MT" panose="020B0502020104020203" pitchFamily="34" charset="0"/>
            </a:endParaRPr>
          </a:p>
          <a:p>
            <a:pPr marL="0" indent="0">
              <a:buNone/>
            </a:pPr>
            <a:r>
              <a:rPr lang="bs-Latn-BA" sz="1200" b="1" dirty="0">
                <a:latin typeface="Gill Sans MT" panose="020B0502020104020203" pitchFamily="34" charset="0"/>
              </a:rPr>
              <a:t>Činjenično stanje</a:t>
            </a:r>
          </a:p>
          <a:p>
            <a:r>
              <a:rPr lang="bs-Latn-BA" sz="1200" dirty="0">
                <a:latin typeface="Gill Sans MT" panose="020B0502020104020203" pitchFamily="34" charset="0"/>
              </a:rPr>
              <a:t>Sudija Harry R. Slusher vodio je ročište u predmetu Elofson protiv Elofsona. Tokom ročišta, dva advokata koji su zastupali dvije stranke izašli su iz sudnice da razgovaraju o mogućoj nagodbi. Za to vrijeme, sudija Slusher je započeo razgovor sa jednom od stranaka u predmetu. Razgovor se nije odnosio na konkretno ročište od tog dana i trajao je nekoliko minuta. Iako su obje stranke bile prisutne u sudnici, sudija je razgovarao samo sa jednom od njih. Druga stranka je sve posmatrala ali ni na koji način nije učestvovala. </a:t>
            </a:r>
          </a:p>
          <a:p>
            <a:pPr marL="0" indent="0">
              <a:buNone/>
            </a:pPr>
            <a:r>
              <a:rPr lang="bs-Latn-BA" sz="1200" b="1" dirty="0">
                <a:latin typeface="Gill Sans MT" panose="020B0502020104020203" pitchFamily="34" charset="0"/>
              </a:rPr>
              <a:t>Odluka</a:t>
            </a:r>
          </a:p>
          <a:p>
            <a:pPr>
              <a:spcBef>
                <a:spcPts val="0"/>
              </a:spcBef>
            </a:pPr>
            <a:r>
              <a:rPr lang="bs-Latn-BA" sz="1200" dirty="0">
                <a:latin typeface="Gill Sans MT" panose="020B0502020104020203" pitchFamily="34" charset="0"/>
              </a:rPr>
              <a:t>Državna disciplinska komisija za sudije je utvrdila da ponašanje sudije Sluchera odaje utisak nedoličnosti. Iako nije bilo dokaza da su sudija i stranka razgovarali o pitanjima koja se tiču postupka koji je u toku, razgovor sa samo jednom od dvije stranke, u prisustvu druge stranke, odaje utisak da bi sudija moga donijeti odluku u korist te stranke.</a:t>
            </a:r>
          </a:p>
          <a:p>
            <a:pPr marL="0" indent="0">
              <a:buNone/>
            </a:pPr>
            <a:r>
              <a:rPr lang="bs-Latn-BA" sz="1200" b="1" dirty="0">
                <a:latin typeface="Gill Sans MT" panose="020B0502020104020203" pitchFamily="34" charset="0"/>
              </a:rPr>
              <a:t>Sankcija</a:t>
            </a:r>
          </a:p>
          <a:p>
            <a:pPr marL="0" indent="0">
              <a:buNone/>
            </a:pPr>
            <a:r>
              <a:rPr lang="bs-Latn-BA" sz="1200" dirty="0">
                <a:latin typeface="Gill Sans MT" panose="020B0502020104020203" pitchFamily="34" charset="0"/>
              </a:rPr>
              <a:t>Sudija Slusher je prihvatio usmenu opomenu.</a:t>
            </a:r>
          </a:p>
          <a:p>
            <a:pPr marL="0" indent="0">
              <a:buNone/>
            </a:pPr>
            <a:endParaRPr lang="en-US" altLang="sr-Latn-RS" sz="1200" b="1" u="sng" dirty="0">
              <a:latin typeface="Gill Sans MT" panose="020B0502020104020203" pitchFamily="34" charset="0"/>
            </a:endParaRPr>
          </a:p>
        </p:txBody>
      </p:sp>
    </p:spTree>
    <p:extLst>
      <p:ext uri="{BB962C8B-B14F-4D97-AF65-F5344CB8AC3E}">
        <p14:creationId xmlns:p14="http://schemas.microsoft.com/office/powerpoint/2010/main" val="3810278613"/>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USAID JP PowerPoint_template</Template>
  <TotalTime>3513</TotalTime>
  <Words>2846</Words>
  <Application>Microsoft Office PowerPoint</Application>
  <PresentationFormat>On-screen Show (4:3)</PresentationFormat>
  <Paragraphs>246</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Gill Sans MT</vt:lpstr>
      <vt:lpstr>Times</vt:lpstr>
      <vt:lpstr>Blank</vt:lpstr>
      <vt:lpstr>  Standardi profesionalne etike za sudije i tužioce   Predstavljanje Priručnika za primjenu Kodeksa sudijske etike i Kodeksa tužilačke etike   utorak, 5. mart 2019.g.  </vt:lpstr>
      <vt:lpstr>PowerPoint Presentation</vt:lpstr>
      <vt:lpstr>2. sesija - sadržaj</vt:lpstr>
      <vt:lpstr>Integritet pravosuđa - Bangalorska načela</vt:lpstr>
      <vt:lpstr>Integritet pravosuđa - Bangalorska načela</vt:lpstr>
      <vt:lpstr>Utisak nedoličnosti - Bangalorska načela</vt:lpstr>
      <vt:lpstr>Utisak nedoličnosti - Model kodeks ABA</vt:lpstr>
      <vt:lpstr>Utisak nedoličnosti - pravna doktrina</vt:lpstr>
      <vt:lpstr>Studija slučaja - sudija i utisak nedoličnosti</vt:lpstr>
      <vt:lpstr>Studija slučaja – Sudija i uznemiravanje </vt:lpstr>
      <vt:lpstr>Hipotetički slučajevi</vt:lpstr>
      <vt:lpstr>Pokloni, zajmovi i druge vrijedne stvari (Kodeks ABA)</vt:lpstr>
      <vt:lpstr>Studija slučaja - sudija i prihvatanje poklona</vt:lpstr>
      <vt:lpstr>Zahtjevi za dostavljanjem izvještaja (Kodeks ABA)</vt:lpstr>
      <vt:lpstr>Studija slučaja - sudija i prihvatanje poklona</vt:lpstr>
      <vt:lpstr>Prestiž funkcije - Bangalorska načela</vt:lpstr>
      <vt:lpstr>Prestiž funkcije - Bangalorska načela</vt:lpstr>
      <vt:lpstr>Prestiž položaja - (Model kodeksa ABA)</vt:lpstr>
      <vt:lpstr>Studija slučaja - zloupotreba prestiža položaja (zaglavlje pisma)</vt:lpstr>
      <vt:lpstr>Studija slučaja - zloupotreba prestiža položaja (pozivanje na položaj sudije)</vt:lpstr>
      <vt:lpstr>Hipotetički slučajevi</vt:lpstr>
      <vt:lpstr>PowerPoint Presentation</vt:lpstr>
    </vt:vector>
  </TitlesOfParts>
  <Company>JDG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Maja Kapetanović</dc:creator>
  <cp:lastModifiedBy>User</cp:lastModifiedBy>
  <cp:revision>157</cp:revision>
  <cp:lastPrinted>2004-09-30T16:41:33Z</cp:lastPrinted>
  <dcterms:created xsi:type="dcterms:W3CDTF">2018-03-19T16:22:44Z</dcterms:created>
  <dcterms:modified xsi:type="dcterms:W3CDTF">2019-03-05T04:32:51Z</dcterms:modified>
</cp:coreProperties>
</file>