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0"/>
  </p:notesMasterIdLst>
  <p:sldIdLst>
    <p:sldId id="256" r:id="rId2"/>
    <p:sldId id="361" r:id="rId3"/>
    <p:sldId id="362" r:id="rId4"/>
    <p:sldId id="363" r:id="rId5"/>
    <p:sldId id="364" r:id="rId6"/>
    <p:sldId id="365" r:id="rId7"/>
    <p:sldId id="366" r:id="rId8"/>
    <p:sldId id="411" r:id="rId9"/>
    <p:sldId id="369" r:id="rId10"/>
    <p:sldId id="412" r:id="rId11"/>
    <p:sldId id="431" r:id="rId12"/>
    <p:sldId id="432" r:id="rId13"/>
    <p:sldId id="413" r:id="rId14"/>
    <p:sldId id="371" r:id="rId15"/>
    <p:sldId id="417" r:id="rId16"/>
    <p:sldId id="418" r:id="rId17"/>
    <p:sldId id="420" r:id="rId18"/>
    <p:sldId id="430" r:id="rId19"/>
    <p:sldId id="421" r:id="rId20"/>
    <p:sldId id="423" r:id="rId21"/>
    <p:sldId id="433" r:id="rId22"/>
    <p:sldId id="422" r:id="rId23"/>
    <p:sldId id="424" r:id="rId24"/>
    <p:sldId id="425" r:id="rId25"/>
    <p:sldId id="426" r:id="rId26"/>
    <p:sldId id="429" r:id="rId27"/>
    <p:sldId id="374" r:id="rId28"/>
    <p:sldId id="37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F4DBC16-6C72-4B51-A54A-240A41A1041C}" type="datetimeFigureOut">
              <a:rPr lang="en-US"/>
              <a:pPr>
                <a:defRPr/>
              </a:pPr>
              <a:t>10/31/2018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F0A584-1A62-4D2F-9107-FC57F6D055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7F4CE1-553B-4EB4-B778-1EE1040102D0}" type="slidenum">
              <a:rPr lang="en-US" smtClean="0"/>
              <a:pPr/>
              <a:t>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r-Latn-CS" smtClean="0"/>
              <a:t>PRIMERI: </a:t>
            </a:r>
            <a:r>
              <a:rPr lang="en-US" smtClean="0"/>
              <a:t>Oglasi </a:t>
            </a:r>
            <a:r>
              <a:rPr lang="sr-Latn-CS" smtClean="0"/>
              <a:t>z</a:t>
            </a:r>
            <a:r>
              <a:rPr lang="en-US" smtClean="0"/>
              <a:t>a posao, Banka i</a:t>
            </a:r>
            <a:r>
              <a:rPr lang="sr-Latn-CS" smtClean="0"/>
              <a:t> starosno doba</a:t>
            </a:r>
            <a:endParaRPr lang="sr-Cyrl-C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0F0F0-43A3-4CF3-B446-185EC213B524}"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r-Latn-CS" smtClean="0"/>
              <a:t>PRIMERI: fakultet i promena diplome; osobe sa invaliditetom i faksimil</a:t>
            </a:r>
            <a:endParaRPr lang="sr-Cyrl-C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63B54-39D3-4768-BA0B-92530DEB68EA}"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ED152-498B-40DB-B14F-F879FEE8F6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DB68EC-E269-40DF-AFF4-9B4EB21998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E592F-BFAB-4C73-A9E6-360AA731DF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36D4C-D675-4B6D-9E70-B5E94A3DD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53A8F-302B-4A9A-B03C-926AC880C8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ECA67-1A0D-4731-BCAB-FE42109A2E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868874-051F-45C8-B936-CDA0DD3394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2CB84B-8944-4DD3-B83C-C0880FE916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6529A6-814E-467C-BADF-7EB717E3B1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1C768B-CD73-4349-95E7-358131B44E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385F0-D403-4918-8C3F-B6138184F6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DA9C1-C8D3-4396-84C7-02B97F21B7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nevena.petrusic@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838200" y="2895600"/>
            <a:ext cx="7924800" cy="2514600"/>
          </a:xfrm>
        </p:spPr>
        <p:txBody>
          <a:bodyPr/>
          <a:lstStyle/>
          <a:p>
            <a:pPr eaLnBrk="1" hangingPunct="1"/>
            <a:r>
              <a:rPr lang="en-US" b="1" smtClean="0"/>
              <a:t>PRAVNI POJAM, ELEMENTI I OBLICI DISKRIMINACIJE</a:t>
            </a:r>
            <a:endParaRPr lang="en-US" sz="3600" b="1" smtClean="0"/>
          </a:p>
        </p:txBody>
      </p:sp>
      <p:sp>
        <p:nvSpPr>
          <p:cNvPr id="2053" name="Rectangle 5"/>
          <p:cNvSpPr>
            <a:spLocks noGrp="1" noChangeArrowheads="1"/>
          </p:cNvSpPr>
          <p:nvPr>
            <p:ph type="subTitle" idx="1"/>
          </p:nvPr>
        </p:nvSpPr>
        <p:spPr>
          <a:xfrm>
            <a:off x="4495800" y="6172200"/>
            <a:ext cx="4495800" cy="533400"/>
          </a:xfrm>
        </p:spPr>
        <p:txBody>
          <a:bodyPr rtlCol="0">
            <a:normAutofit lnSpcReduction="10000"/>
          </a:bodyPr>
          <a:lstStyle/>
          <a:p>
            <a:pPr>
              <a:defRPr/>
            </a:pPr>
            <a:r>
              <a:rPr lang="sr-Cyrl-RS" sz="1400" dirty="0" smtClean="0">
                <a:solidFill>
                  <a:schemeClr val="tx1"/>
                </a:solidFill>
              </a:rPr>
              <a:t>Dr Nevena Petrušić, Pravni fakultet Univerziteta u Nišu </a:t>
            </a:r>
            <a:endParaRPr lang="en-US" sz="1400" dirty="0" smtClean="0">
              <a:solidFill>
                <a:schemeClr val="tx1"/>
              </a:solidFill>
            </a:endParaRPr>
          </a:p>
          <a:p>
            <a:pPr>
              <a:defRPr/>
            </a:pPr>
            <a:r>
              <a:rPr lang="sr-Latn-CS" sz="1400" u="sng" dirty="0" smtClean="0">
                <a:solidFill>
                  <a:schemeClr val="tx1"/>
                </a:solidFill>
                <a:hlinkClick r:id="rId2"/>
              </a:rPr>
              <a:t>ne</a:t>
            </a:r>
            <a:r>
              <a:rPr lang="en-US" sz="1400" u="sng" dirty="0" smtClean="0">
                <a:solidFill>
                  <a:schemeClr val="tx1"/>
                </a:solidFill>
                <a:hlinkClick r:id="rId2"/>
              </a:rPr>
              <a:t>vena.petrusic@gmail.com</a:t>
            </a:r>
            <a:r>
              <a:rPr lang="en-US" sz="1400" dirty="0" smtClean="0">
                <a:solidFill>
                  <a:schemeClr val="tx1"/>
                </a:solidFill>
              </a:rPr>
              <a:t> </a:t>
            </a:r>
          </a:p>
          <a:p>
            <a:pPr eaLnBrk="1" fontAlgn="auto" hangingPunct="1">
              <a:lnSpc>
                <a:spcPct val="80000"/>
              </a:lnSpc>
              <a:spcAft>
                <a:spcPts val="0"/>
              </a:spcAft>
              <a:buFont typeface="Arial" pitchFamily="34" charset="0"/>
              <a:buNone/>
              <a:defRPr/>
            </a:pPr>
            <a:endParaRPr lang="en-US" sz="1400" dirty="0" smtClean="0">
              <a:solidFill>
                <a:schemeClr val="tx1"/>
              </a:solidFill>
            </a:endParaRPr>
          </a:p>
        </p:txBody>
      </p:sp>
      <p:pic>
        <p:nvPicPr>
          <p:cNvPr id="2052" name="Picture 2"/>
          <p:cNvPicPr>
            <a:picLocks noChangeAspect="1" noChangeArrowheads="1"/>
          </p:cNvPicPr>
          <p:nvPr/>
        </p:nvPicPr>
        <p:blipFill>
          <a:blip r:embed="rId3" cstate="print"/>
          <a:srcRect/>
          <a:stretch>
            <a:fillRect/>
          </a:stretch>
        </p:blipFill>
        <p:spPr bwMode="auto">
          <a:xfrm>
            <a:off x="1905000" y="990600"/>
            <a:ext cx="5521325" cy="156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r>
              <a:rPr lang="en-US" b="1" smtClean="0"/>
              <a:t>Elementi neposredne diskriminacije </a:t>
            </a:r>
          </a:p>
        </p:txBody>
      </p:sp>
      <p:sp>
        <p:nvSpPr>
          <p:cNvPr id="11267" name="Content Placeholder 2"/>
          <p:cNvSpPr>
            <a:spLocks noGrp="1"/>
          </p:cNvSpPr>
          <p:nvPr>
            <p:ph idx="1"/>
          </p:nvPr>
        </p:nvSpPr>
        <p:spPr>
          <a:xfrm>
            <a:off x="457200" y="1524000"/>
            <a:ext cx="8458200" cy="5105400"/>
          </a:xfrm>
        </p:spPr>
        <p:txBody>
          <a:bodyPr/>
          <a:lstStyle/>
          <a:p>
            <a:r>
              <a:rPr lang="en-US" sz="2400" smtClean="0"/>
              <a:t>1)Lice (grupa lica) stavljeno je (ili se stavlja ili bi moglo biti stavljeno) u </a:t>
            </a:r>
            <a:r>
              <a:rPr lang="en-US" sz="2400" b="1" smtClean="0"/>
              <a:t>nepovoljniji</a:t>
            </a:r>
            <a:r>
              <a:rPr lang="en-US" sz="2400" smtClean="0"/>
              <a:t> položaj</a:t>
            </a:r>
          </a:p>
          <a:p>
            <a:pPr lvl="1"/>
            <a:r>
              <a:rPr lang="en-US" sz="1800" smtClean="0"/>
              <a:t>Kako? činjenjem, propuštanjem</a:t>
            </a:r>
          </a:p>
          <a:p>
            <a:pPr lvl="2"/>
            <a:r>
              <a:rPr lang="en-US" sz="1800" smtClean="0"/>
              <a:t>Isključivanjem, ograničavanjem, davanjem prednosti </a:t>
            </a:r>
          </a:p>
          <a:p>
            <a:pPr lvl="2"/>
            <a:r>
              <a:rPr lang="en-US" sz="1800" i="1" smtClean="0"/>
              <a:t>de iure (pravnim propisom, radnjom); de facto</a:t>
            </a:r>
            <a:r>
              <a:rPr lang="en-US" sz="1800" smtClean="0"/>
              <a:t>  (faktičkom radjom, postupanjem)</a:t>
            </a:r>
          </a:p>
          <a:p>
            <a:r>
              <a:rPr lang="en-US" sz="2400" smtClean="0"/>
              <a:t>2) </a:t>
            </a:r>
            <a:r>
              <a:rPr lang="sr-Cyrl-CS" sz="2400" smtClean="0"/>
              <a:t>u odnosu na </a:t>
            </a:r>
            <a:r>
              <a:rPr lang="en-US" sz="2400" smtClean="0"/>
              <a:t>drugo lic</a:t>
            </a:r>
            <a:r>
              <a:rPr lang="sr-Cyrl-CS" sz="2400" smtClean="0"/>
              <a:t>e koje se nalazi </a:t>
            </a:r>
            <a:r>
              <a:rPr lang="en-US" sz="2400" smtClean="0"/>
              <a:t>u istoj ili sličnoj situaciji (</a:t>
            </a:r>
            <a:r>
              <a:rPr lang="sr-Cyrl-CS" sz="2400" smtClean="0"/>
              <a:t>stvarni ili </a:t>
            </a:r>
            <a:r>
              <a:rPr lang="en-US" sz="2400" smtClean="0"/>
              <a:t>hipotetički </a:t>
            </a:r>
            <a:r>
              <a:rPr lang="sr-Cyrl-CS" sz="2400" smtClean="0"/>
              <a:t>“</a:t>
            </a:r>
            <a:r>
              <a:rPr lang="en-US" sz="2400" b="1" smtClean="0"/>
              <a:t>uporednik</a:t>
            </a:r>
            <a:r>
              <a:rPr lang="sr-Cyrl-CS" sz="2400" smtClean="0"/>
              <a:t>”</a:t>
            </a:r>
            <a:r>
              <a:rPr lang="en-US" sz="2400" smtClean="0"/>
              <a:t>)</a:t>
            </a:r>
          </a:p>
          <a:p>
            <a:pPr lvl="1"/>
            <a:r>
              <a:rPr lang="en-US" sz="1800" smtClean="0"/>
              <a:t>Teškoće oko pronalaženja uporednika - C-303/06, Coleman v Attridge Law, 2008 (majka deteta sa invaliditetom); C-423/04, Sarah Margaret Richards v Secretary of State for Work and Pensions – (osoba koja je promenila pol u ženski)</a:t>
            </a:r>
          </a:p>
          <a:p>
            <a:pPr lvl="1"/>
            <a:r>
              <a:rPr lang="en-US" sz="1800" smtClean="0"/>
              <a:t>Za trudnice nije potreban uporednik; nekad je dovoljan hipotetički uporednik</a:t>
            </a:r>
          </a:p>
          <a:p>
            <a:r>
              <a:rPr lang="en-US" sz="2800" smtClean="0"/>
              <a:t>3) </a:t>
            </a:r>
            <a:r>
              <a:rPr lang="en-US" sz="2400" smtClean="0"/>
              <a:t>zbog svog </a:t>
            </a:r>
            <a:r>
              <a:rPr lang="en-US" sz="2400" b="1" smtClean="0"/>
              <a:t>ličnog svojstva</a:t>
            </a:r>
          </a:p>
          <a:p>
            <a:pPr algn="ctr">
              <a:buFont typeface="Arial" charset="0"/>
              <a:buNone/>
            </a:pPr>
            <a:r>
              <a:rPr lang="en-US" sz="2400" b="1" smtClean="0"/>
              <a:t>Nisu relevantni motivi i namera </a:t>
            </a:r>
          </a:p>
          <a:p>
            <a:pPr>
              <a:buFont typeface="Arial" charset="0"/>
              <a:buNone/>
            </a:pPr>
            <a:endParaRPr lang="en-US" smtClean="0"/>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8229600" cy="685800"/>
          </a:xfrm>
        </p:spPr>
        <p:txBody>
          <a:bodyPr/>
          <a:lstStyle/>
          <a:p>
            <a:r>
              <a:rPr lang="en-US" sz="3100" b="1" smtClean="0">
                <a:latin typeface="Tahoma" pitchFamily="34" charset="0"/>
                <a:cs typeface="Tahoma" pitchFamily="34" charset="0"/>
              </a:rPr>
              <a:t>Šta je lično svojstvo?</a:t>
            </a:r>
            <a:endParaRPr lang="sr-Cyrl-CS" sz="3100" b="1" smtClean="0">
              <a:latin typeface="Tahoma" pitchFamily="34" charset="0"/>
              <a:cs typeface="Tahoma" pitchFamily="34" charset="0"/>
            </a:endParaRPr>
          </a:p>
        </p:txBody>
      </p:sp>
      <p:pic>
        <p:nvPicPr>
          <p:cNvPr id="12291" name="Picture 3" descr="C:\Users\poverenik10\Documents\prezentacije\slike\SIROMA~1.JPG"/>
          <p:cNvPicPr>
            <a:picLocks noChangeAspect="1" noChangeArrowheads="1"/>
          </p:cNvPicPr>
          <p:nvPr/>
        </p:nvPicPr>
        <p:blipFill>
          <a:blip r:embed="rId2" cstate="print"/>
          <a:srcRect/>
          <a:stretch>
            <a:fillRect/>
          </a:stretch>
        </p:blipFill>
        <p:spPr bwMode="auto">
          <a:xfrm>
            <a:off x="6705600" y="2438400"/>
            <a:ext cx="2286000" cy="1447800"/>
          </a:xfrm>
          <a:prstGeom prst="rect">
            <a:avLst/>
          </a:prstGeom>
          <a:noFill/>
          <a:ln w="9525">
            <a:noFill/>
            <a:miter lim="800000"/>
            <a:headEnd/>
            <a:tailEnd/>
          </a:ln>
        </p:spPr>
      </p:pic>
      <p:pic>
        <p:nvPicPr>
          <p:cNvPr id="12292" name="Picture 5" descr="C:\Users\poverenik10\Documents\prezentacije\slike\nosnja-bal.jpg"/>
          <p:cNvPicPr>
            <a:picLocks noChangeAspect="1" noChangeArrowheads="1"/>
          </p:cNvPicPr>
          <p:nvPr/>
        </p:nvPicPr>
        <p:blipFill>
          <a:blip r:embed="rId3" cstate="print"/>
          <a:srcRect/>
          <a:stretch>
            <a:fillRect/>
          </a:stretch>
        </p:blipFill>
        <p:spPr bwMode="auto">
          <a:xfrm>
            <a:off x="228600" y="2438400"/>
            <a:ext cx="2247900" cy="1363663"/>
          </a:xfrm>
          <a:prstGeom prst="rect">
            <a:avLst/>
          </a:prstGeom>
          <a:noFill/>
          <a:ln w="9525">
            <a:noFill/>
            <a:miter lim="800000"/>
            <a:headEnd/>
            <a:tailEnd/>
          </a:ln>
        </p:spPr>
      </p:pic>
      <p:pic>
        <p:nvPicPr>
          <p:cNvPr id="12293" name="Picture 8" descr="C:\Users\poverenik10\Documents\prezentacije\slike\vera.png"/>
          <p:cNvPicPr>
            <a:picLocks noChangeAspect="1" noChangeArrowheads="1"/>
          </p:cNvPicPr>
          <p:nvPr/>
        </p:nvPicPr>
        <p:blipFill>
          <a:blip r:embed="rId4" cstate="print"/>
          <a:srcRect/>
          <a:stretch>
            <a:fillRect/>
          </a:stretch>
        </p:blipFill>
        <p:spPr bwMode="auto">
          <a:xfrm>
            <a:off x="2438400" y="3733800"/>
            <a:ext cx="1857375" cy="1390650"/>
          </a:xfrm>
          <a:prstGeom prst="rect">
            <a:avLst/>
          </a:prstGeom>
          <a:noFill/>
          <a:ln w="9525">
            <a:noFill/>
            <a:miter lim="800000"/>
            <a:headEnd/>
            <a:tailEnd/>
          </a:ln>
        </p:spPr>
      </p:pic>
      <p:pic>
        <p:nvPicPr>
          <p:cNvPr id="12294" name="Picture 16" descr="C:\Users\poverenik10\Documents\prezentacije\slike\albino3.jpg"/>
          <p:cNvPicPr>
            <a:picLocks noChangeAspect="1" noChangeArrowheads="1"/>
          </p:cNvPicPr>
          <p:nvPr/>
        </p:nvPicPr>
        <p:blipFill>
          <a:blip r:embed="rId5" cstate="print"/>
          <a:srcRect/>
          <a:stretch>
            <a:fillRect/>
          </a:stretch>
        </p:blipFill>
        <p:spPr bwMode="auto">
          <a:xfrm>
            <a:off x="228600" y="3810000"/>
            <a:ext cx="1885950" cy="1371600"/>
          </a:xfrm>
          <a:prstGeom prst="rect">
            <a:avLst/>
          </a:prstGeom>
          <a:noFill/>
          <a:ln w="9525">
            <a:noFill/>
            <a:miter lim="800000"/>
            <a:headEnd/>
            <a:tailEnd/>
          </a:ln>
        </p:spPr>
      </p:pic>
      <p:pic>
        <p:nvPicPr>
          <p:cNvPr id="12295" name="Picture 2" descr="Image result for disability"/>
          <p:cNvPicPr>
            <a:picLocks noChangeAspect="1" noChangeArrowheads="1"/>
          </p:cNvPicPr>
          <p:nvPr/>
        </p:nvPicPr>
        <p:blipFill>
          <a:blip r:embed="rId6" cstate="print"/>
          <a:srcRect/>
          <a:stretch>
            <a:fillRect/>
          </a:stretch>
        </p:blipFill>
        <p:spPr bwMode="auto">
          <a:xfrm>
            <a:off x="6858000" y="3733800"/>
            <a:ext cx="1817688" cy="1209675"/>
          </a:xfrm>
          <a:prstGeom prst="rect">
            <a:avLst/>
          </a:prstGeom>
          <a:noFill/>
          <a:ln w="9525">
            <a:noFill/>
            <a:miter lim="800000"/>
            <a:headEnd/>
            <a:tailEnd/>
          </a:ln>
        </p:spPr>
      </p:pic>
      <p:sp>
        <p:nvSpPr>
          <p:cNvPr id="12296" name="AutoShape 4" descr="Image result for old people"/>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en-US"/>
          </a:p>
        </p:txBody>
      </p:sp>
      <p:sp>
        <p:nvSpPr>
          <p:cNvPr id="12297" name="AutoShape 6" descr="Image result for old people"/>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en-US"/>
          </a:p>
        </p:txBody>
      </p:sp>
      <p:pic>
        <p:nvPicPr>
          <p:cNvPr id="12298" name="Picture 8" descr="Image result for old people"/>
          <p:cNvPicPr>
            <a:picLocks noChangeAspect="1" noChangeArrowheads="1"/>
          </p:cNvPicPr>
          <p:nvPr/>
        </p:nvPicPr>
        <p:blipFill>
          <a:blip r:embed="rId7" cstate="print"/>
          <a:srcRect/>
          <a:stretch>
            <a:fillRect/>
          </a:stretch>
        </p:blipFill>
        <p:spPr bwMode="auto">
          <a:xfrm>
            <a:off x="914400" y="4800600"/>
            <a:ext cx="2592388" cy="1600200"/>
          </a:xfrm>
          <a:prstGeom prst="rect">
            <a:avLst/>
          </a:prstGeom>
          <a:noFill/>
          <a:ln w="9525">
            <a:noFill/>
            <a:miter lim="800000"/>
            <a:headEnd/>
            <a:tailEnd/>
          </a:ln>
        </p:spPr>
      </p:pic>
      <p:pic>
        <p:nvPicPr>
          <p:cNvPr id="12299" name="Picture 10" descr="Image result for sexual orientation"/>
          <p:cNvPicPr>
            <a:picLocks noChangeAspect="1" noChangeArrowheads="1"/>
          </p:cNvPicPr>
          <p:nvPr/>
        </p:nvPicPr>
        <p:blipFill>
          <a:blip r:embed="rId8" cstate="print"/>
          <a:srcRect/>
          <a:stretch>
            <a:fillRect/>
          </a:stretch>
        </p:blipFill>
        <p:spPr bwMode="auto">
          <a:xfrm>
            <a:off x="5562600" y="5029200"/>
            <a:ext cx="2832100" cy="1252538"/>
          </a:xfrm>
          <a:prstGeom prst="rect">
            <a:avLst/>
          </a:prstGeom>
          <a:noFill/>
          <a:ln w="9525">
            <a:noFill/>
            <a:miter lim="800000"/>
            <a:headEnd/>
            <a:tailEnd/>
          </a:ln>
        </p:spPr>
      </p:pic>
      <p:pic>
        <p:nvPicPr>
          <p:cNvPr id="12300" name="Picture 12" descr="Image result for gender"/>
          <p:cNvPicPr>
            <a:picLocks noChangeAspect="1" noChangeArrowheads="1"/>
          </p:cNvPicPr>
          <p:nvPr/>
        </p:nvPicPr>
        <p:blipFill>
          <a:blip r:embed="rId9" cstate="print"/>
          <a:srcRect/>
          <a:stretch>
            <a:fillRect/>
          </a:stretch>
        </p:blipFill>
        <p:spPr bwMode="auto">
          <a:xfrm>
            <a:off x="4038600" y="3581400"/>
            <a:ext cx="2554288" cy="1724025"/>
          </a:xfrm>
          <a:prstGeom prst="rect">
            <a:avLst/>
          </a:prstGeom>
          <a:noFill/>
          <a:ln w="9525">
            <a:solidFill>
              <a:schemeClr val="accent1"/>
            </a:solidFill>
            <a:miter lim="800000"/>
            <a:headEnd/>
            <a:tailEnd/>
          </a:ln>
        </p:spPr>
      </p:pic>
      <p:pic>
        <p:nvPicPr>
          <p:cNvPr id="12301" name="Picture 14" descr="Image result for passport"/>
          <p:cNvPicPr>
            <a:picLocks noChangeAspect="1" noChangeArrowheads="1"/>
          </p:cNvPicPr>
          <p:nvPr/>
        </p:nvPicPr>
        <p:blipFill>
          <a:blip r:embed="rId10" cstate="print"/>
          <a:srcRect/>
          <a:stretch>
            <a:fillRect/>
          </a:stretch>
        </p:blipFill>
        <p:spPr bwMode="auto">
          <a:xfrm>
            <a:off x="3124200" y="5114925"/>
            <a:ext cx="2619375" cy="1743075"/>
          </a:xfrm>
          <a:prstGeom prst="rect">
            <a:avLst/>
          </a:prstGeom>
          <a:noFill/>
          <a:ln w="9525">
            <a:noFill/>
            <a:miter lim="800000"/>
            <a:headEnd/>
            <a:tailEnd/>
          </a:ln>
        </p:spPr>
      </p:pic>
      <p:sp>
        <p:nvSpPr>
          <p:cNvPr id="22" name="TextBox 21"/>
          <p:cNvSpPr txBox="1"/>
          <p:nvPr/>
        </p:nvSpPr>
        <p:spPr>
          <a:xfrm>
            <a:off x="228600" y="914401"/>
            <a:ext cx="86868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sr-Latn-RS" sz="2000" b="1" dirty="0">
                <a:solidFill>
                  <a:schemeClr val="tx1"/>
                </a:solidFill>
              </a:rPr>
              <a:t>L</a:t>
            </a:r>
            <a:r>
              <a:rPr lang="sr-Cyrl-CS" sz="2000" b="1" dirty="0">
                <a:solidFill>
                  <a:schemeClr val="tx1"/>
                </a:solidFill>
              </a:rPr>
              <a:t>ično obeležje jedne osobe koje određuje njen fizički, psihološki, duhovni, ekonomski ili društveni identitet </a:t>
            </a:r>
            <a:endParaRPr lang="en-US" b="1" dirty="0">
              <a:solidFill>
                <a:schemeClr val="tx1"/>
              </a:solidFill>
            </a:endParaRPr>
          </a:p>
        </p:txBody>
      </p:sp>
      <p:sp>
        <p:nvSpPr>
          <p:cNvPr id="15" name="Title 1"/>
          <p:cNvSpPr txBox="1">
            <a:spLocks/>
          </p:cNvSpPr>
          <p:nvPr/>
        </p:nvSpPr>
        <p:spPr bwMode="auto">
          <a:xfrm>
            <a:off x="228600" y="1676400"/>
            <a:ext cx="8229600" cy="685800"/>
          </a:xfrm>
          <a:prstGeom prst="rect">
            <a:avLst/>
          </a:prstGeom>
          <a:noFill/>
          <a:ln w="9525">
            <a:noFill/>
            <a:miter lim="800000"/>
            <a:headEnd/>
            <a:tailEnd/>
          </a:ln>
        </p:spPr>
        <p:txBody>
          <a:bodyPr anchor="ctr"/>
          <a:lstStyle/>
          <a:p>
            <a:pPr algn="ctr">
              <a:defRPr/>
            </a:pPr>
            <a:r>
              <a:rPr lang="sr-Latn-RS" sz="3100" b="1" dirty="0">
                <a:latin typeface="Tahoma" pitchFamily="34" charset="0"/>
                <a:ea typeface="+mj-ea"/>
                <a:cs typeface="Tahoma" pitchFamily="34" charset="0"/>
              </a:rPr>
              <a:t>Čije je lično svojstvo relevantno</a:t>
            </a:r>
            <a:r>
              <a:rPr lang="en-US" sz="3100" b="1" dirty="0">
                <a:latin typeface="Tahoma" pitchFamily="34" charset="0"/>
                <a:ea typeface="+mj-ea"/>
                <a:cs typeface="Tahoma" pitchFamily="34" charset="0"/>
              </a:rPr>
              <a:t>?</a:t>
            </a:r>
            <a:endParaRPr lang="sr-Cyrl-CS" sz="3100" b="1" dirty="0">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685800"/>
          </a:xfrm>
        </p:spPr>
        <p:txBody>
          <a:bodyPr/>
          <a:lstStyle/>
          <a:p>
            <a:r>
              <a:rPr lang="en-US" sz="4000" b="1" smtClean="0">
                <a:cs typeface="Tahoma" pitchFamily="34" charset="0"/>
              </a:rPr>
              <a:t>Uzročno-posledična veza</a:t>
            </a:r>
            <a:endParaRPr lang="sr-Cyrl-CS" sz="4000" b="1" smtClean="0">
              <a:cs typeface="Tahoma" pitchFamily="34" charset="0"/>
            </a:endParaRPr>
          </a:p>
        </p:txBody>
      </p:sp>
      <p:sp>
        <p:nvSpPr>
          <p:cNvPr id="13315" name="Content Placeholder 2"/>
          <p:cNvSpPr>
            <a:spLocks noGrp="1"/>
          </p:cNvSpPr>
          <p:nvPr>
            <p:ph idx="1"/>
          </p:nvPr>
        </p:nvSpPr>
        <p:spPr>
          <a:xfrm>
            <a:off x="533400" y="1600200"/>
            <a:ext cx="8229600" cy="4800600"/>
          </a:xfrm>
        </p:spPr>
        <p:txBody>
          <a:bodyPr/>
          <a:lstStyle/>
          <a:p>
            <a:r>
              <a:rPr lang="en-US" sz="2800" b="1" smtClean="0">
                <a:latin typeface="Cambria" pitchFamily="18" charset="0"/>
                <a:cs typeface="Tahoma" pitchFamily="34" charset="0"/>
              </a:rPr>
              <a:t>Između ličnog svojstva</a:t>
            </a:r>
            <a:endParaRPr lang="sr-Cyrl-CS" sz="2800" b="1" smtClean="0">
              <a:latin typeface="Cambria" pitchFamily="18" charset="0"/>
              <a:cs typeface="Tahoma" pitchFamily="34" charset="0"/>
            </a:endParaRPr>
          </a:p>
          <a:p>
            <a:pPr algn="ctr">
              <a:buFont typeface="Wingdings 2" pitchFamily="18" charset="2"/>
              <a:buNone/>
            </a:pPr>
            <a:r>
              <a:rPr lang="sr-Cyrl-CS" sz="2800" b="1" smtClean="0">
                <a:latin typeface="Cambria" pitchFamily="18" charset="0"/>
              </a:rPr>
              <a:t>				</a:t>
            </a:r>
            <a:r>
              <a:rPr lang="en-US" sz="2800" b="1" smtClean="0">
                <a:latin typeface="Cambria" pitchFamily="18" charset="0"/>
                <a:cs typeface="Tahoma" pitchFamily="34" charset="0"/>
              </a:rPr>
              <a:t>i akta diskriminacije</a:t>
            </a:r>
            <a:endParaRPr lang="sr-Cyrl-CS" sz="2800" b="1" smtClean="0">
              <a:latin typeface="Cambria" pitchFamily="18" charset="0"/>
              <a:cs typeface="Tahoma" pitchFamily="34" charset="0"/>
            </a:endParaRPr>
          </a:p>
        </p:txBody>
      </p:sp>
      <p:pic>
        <p:nvPicPr>
          <p:cNvPr id="8196" name="Picture 5" descr="C:\Users\poverenik10\Desktop\110.jpg"/>
          <p:cNvPicPr>
            <a:picLocks noChangeAspect="1" noChangeArrowheads="1"/>
          </p:cNvPicPr>
          <p:nvPr/>
        </p:nvPicPr>
        <p:blipFill>
          <a:blip r:embed="rId2" cstate="print"/>
          <a:srcRect/>
          <a:stretch>
            <a:fillRect/>
          </a:stretch>
        </p:blipFill>
        <p:spPr bwMode="auto">
          <a:xfrm>
            <a:off x="1600200" y="2895600"/>
            <a:ext cx="5562600" cy="2433638"/>
          </a:xfrm>
          <a:prstGeom prst="rect">
            <a:avLst/>
          </a:prstGeom>
          <a:ln>
            <a:noFill/>
          </a:ln>
          <a:effectLst>
            <a:outerShdw blurRad="292100" dist="139700" dir="2700000" algn="tl" rotWithShape="0">
              <a:srgbClr val="333333">
                <a:alpha val="65000"/>
              </a:srgbClr>
            </a:outerShdw>
          </a:effectLst>
        </p:spPr>
      </p:pic>
      <p:sp>
        <p:nvSpPr>
          <p:cNvPr id="13317" name="TextBox 4"/>
          <p:cNvSpPr txBox="1">
            <a:spLocks noChangeArrowheads="1"/>
          </p:cNvSpPr>
          <p:nvPr/>
        </p:nvSpPr>
        <p:spPr bwMode="auto">
          <a:xfrm>
            <a:off x="457200" y="5943600"/>
            <a:ext cx="8458200" cy="461963"/>
          </a:xfrm>
          <a:prstGeom prst="rect">
            <a:avLst/>
          </a:prstGeom>
          <a:noFill/>
          <a:ln w="9525">
            <a:noFill/>
            <a:miter lim="800000"/>
            <a:headEnd/>
            <a:tailEnd/>
          </a:ln>
        </p:spPr>
        <p:txBody>
          <a:bodyPr>
            <a:spAutoFit/>
          </a:bodyPr>
          <a:lstStyle/>
          <a:p>
            <a:pPr algn="ctr"/>
            <a:r>
              <a:rPr lang="en-US" sz="2400" b="1">
                <a:latin typeface="Cambria" pitchFamily="18" charset="0"/>
              </a:rPr>
              <a:t>Ona se ne dokazuje, već se o njenom postojanju zaključuje!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t>Primeri </a:t>
            </a:r>
            <a:r>
              <a:rPr lang="en-US" b="1" i="1" smtClean="0"/>
              <a:t>de iure </a:t>
            </a:r>
            <a:r>
              <a:rPr lang="en-US" b="1" smtClean="0"/>
              <a:t>i </a:t>
            </a:r>
            <a:r>
              <a:rPr lang="en-US" b="1" i="1" smtClean="0"/>
              <a:t>de facto </a:t>
            </a:r>
            <a:r>
              <a:rPr lang="en-US" b="1" smtClean="0"/>
              <a:t>neposredne diskriminacije </a:t>
            </a:r>
          </a:p>
        </p:txBody>
      </p:sp>
      <p:sp>
        <p:nvSpPr>
          <p:cNvPr id="14339" name="Content Placeholder 2"/>
          <p:cNvSpPr>
            <a:spLocks noGrp="1"/>
          </p:cNvSpPr>
          <p:nvPr>
            <p:ph idx="1"/>
          </p:nvPr>
        </p:nvSpPr>
        <p:spPr>
          <a:xfrm>
            <a:off x="381000" y="1600200"/>
            <a:ext cx="8534400" cy="4953000"/>
          </a:xfrm>
        </p:spPr>
        <p:txBody>
          <a:bodyPr/>
          <a:lstStyle/>
          <a:p>
            <a:r>
              <a:rPr lang="de-AT" sz="2000" smtClean="0"/>
              <a:t>Stanodavac </a:t>
            </a:r>
            <a:r>
              <a:rPr lang="en-US" sz="2000" smtClean="0"/>
              <a:t>je </a:t>
            </a:r>
            <a:r>
              <a:rPr lang="de-AT" sz="2000" smtClean="0"/>
              <a:t>odbi</a:t>
            </a:r>
            <a:r>
              <a:rPr lang="en-US" sz="2000" smtClean="0"/>
              <a:t>o </a:t>
            </a:r>
            <a:r>
              <a:rPr lang="de-AT" sz="2000" smtClean="0"/>
              <a:t>da izda </a:t>
            </a:r>
            <a:r>
              <a:rPr lang="en-US" sz="2000" smtClean="0"/>
              <a:t>stan r</a:t>
            </a:r>
            <a:r>
              <a:rPr lang="de-AT" sz="2000" smtClean="0"/>
              <a:t>om</a:t>
            </a:r>
            <a:r>
              <a:rPr lang="en-US" sz="2000" smtClean="0"/>
              <a:t>skoj porodici;</a:t>
            </a:r>
            <a:r>
              <a:rPr lang="sr-Cyrl-CS" sz="2000" smtClean="0"/>
              <a:t> </a:t>
            </a:r>
            <a:endParaRPr lang="en-US" sz="2000" smtClean="0"/>
          </a:p>
          <a:p>
            <a:r>
              <a:rPr lang="en-US" sz="2000" smtClean="0"/>
              <a:t>Poslodavac je doneo akt kojim je propisao da zaposleni koji su u braku imaju</a:t>
            </a:r>
            <a:r>
              <a:rPr lang="sr-Cyrl-CS" sz="2000" smtClean="0"/>
              <a:t> 10</a:t>
            </a:r>
            <a:r>
              <a:rPr lang="en-US" sz="2000" smtClean="0"/>
              <a:t>% ve</a:t>
            </a:r>
            <a:r>
              <a:rPr lang="sr-Cyrl-CS" sz="2000" smtClean="0"/>
              <a:t>ć</a:t>
            </a:r>
            <a:r>
              <a:rPr lang="en-US" sz="2000" smtClean="0"/>
              <a:t>u platu</a:t>
            </a:r>
            <a:r>
              <a:rPr lang="sr-Cyrl-CS" sz="2000" smtClean="0"/>
              <a:t>; </a:t>
            </a:r>
            <a:endParaRPr lang="en-US" sz="2000" smtClean="0"/>
          </a:p>
          <a:p>
            <a:r>
              <a:rPr lang="en-US" sz="2000" smtClean="0"/>
              <a:t>Banka je opštim uslovima poslovanja propisala da pozajmicu na teku</a:t>
            </a:r>
            <a:r>
              <a:rPr lang="sr-Cyrl-CS" sz="2000" smtClean="0"/>
              <a:t>ć</a:t>
            </a:r>
            <a:r>
              <a:rPr lang="en-US" sz="2000" smtClean="0"/>
              <a:t>em ra</a:t>
            </a:r>
            <a:r>
              <a:rPr lang="sr-Cyrl-CS" sz="2000" smtClean="0"/>
              <a:t>č</a:t>
            </a:r>
            <a:r>
              <a:rPr lang="en-US" sz="2000" smtClean="0"/>
              <a:t>unu mogu da dobiju klijenti banke koji su mla</a:t>
            </a:r>
            <a:r>
              <a:rPr lang="sr-Cyrl-CS" sz="2000" smtClean="0"/>
              <a:t>đ</a:t>
            </a:r>
            <a:r>
              <a:rPr lang="en-US" sz="2000" smtClean="0"/>
              <a:t>i od</a:t>
            </a:r>
            <a:r>
              <a:rPr lang="sr-Cyrl-CS" sz="2000" smtClean="0"/>
              <a:t> 65 </a:t>
            </a:r>
            <a:r>
              <a:rPr lang="en-US" sz="2000" smtClean="0"/>
              <a:t>godina</a:t>
            </a:r>
            <a:r>
              <a:rPr lang="sr-Cyrl-CS" sz="2000" smtClean="0"/>
              <a:t>; </a:t>
            </a:r>
            <a:endParaRPr lang="en-US" sz="2000" smtClean="0"/>
          </a:p>
          <a:p>
            <a:r>
              <a:rPr lang="sr-Latn-CS" sz="2000" smtClean="0"/>
              <a:t>Direktor je proglasio tehnološkim viškom zaposlenog koji je organizovao osnivanje sindikalne organizacije u preduzeću; </a:t>
            </a:r>
            <a:endParaRPr lang="en-US" sz="2000" smtClean="0"/>
          </a:p>
          <a:p>
            <a:r>
              <a:rPr lang="sr-Latn-CS" sz="2000" smtClean="0"/>
              <a:t>Vlasnik firme odbio je da zaposli udatu ženu na mesto sekretarice, sa obrazloženjem da zbog čestih putovanja prednost imaju neudate žene; </a:t>
            </a:r>
            <a:endParaRPr lang="en-US" sz="2000" smtClean="0"/>
          </a:p>
          <a:p>
            <a:r>
              <a:rPr lang="sr-Latn-CS" sz="2000" smtClean="0"/>
              <a:t>Poslodavac je zaposlenog koji živi sa HIV-om rasporedio da drugo radno mesto i smestio ga u prostriju da ne bi bio u kontektu sa drugim zaposlenim i klijentima</a:t>
            </a:r>
          </a:p>
          <a:p>
            <a:r>
              <a:rPr lang="sr-Latn-CS" sz="2000" smtClean="0"/>
              <a:t>Skupština opština usvojila je odluku o finansijskoj pomoći  porodicama, kojom  je propisala da pravo na finansijsku pomoć imaju samo porodice čija su deca rođena na teritoriji opštine.</a:t>
            </a:r>
          </a:p>
          <a:p>
            <a:endParaRPr lang="en-US" sz="2000" smtClean="0"/>
          </a:p>
          <a:p>
            <a:endParaRPr lang="en-US" sz="20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rtlCol="0">
            <a:noAutofit/>
          </a:bodyPr>
          <a:lstStyle/>
          <a:p>
            <a:pPr eaLnBrk="1" fontAlgn="auto" hangingPunct="1">
              <a:spcAft>
                <a:spcPts val="0"/>
              </a:spcAft>
              <a:defRPr/>
            </a:pPr>
            <a:r>
              <a:rPr lang="sr-Latn-RS" sz="4000" b="1" dirty="0" smtClean="0">
                <a:latin typeface="+mn-lt"/>
                <a:cs typeface="Tahoma" pitchFamily="34" charset="0"/>
              </a:rPr>
              <a:t>Poredna diskriminacija</a:t>
            </a:r>
            <a:endParaRPr lang="sr-Cyrl-CS" sz="4000" b="1" dirty="0" smtClean="0">
              <a:latin typeface="+mn-lt"/>
              <a:cs typeface="Tahoma" pitchFamily="34" charset="0"/>
            </a:endParaRPr>
          </a:p>
        </p:txBody>
      </p:sp>
      <p:pic>
        <p:nvPicPr>
          <p:cNvPr id="10246" name="Picture 6" descr="C:\Users\poverenik10\Desktop\slike za prezentaciju\Copy of images 4.jpg"/>
          <p:cNvPicPr>
            <a:picLocks noChangeAspect="1" noChangeArrowheads="1"/>
          </p:cNvPicPr>
          <p:nvPr/>
        </p:nvPicPr>
        <p:blipFill>
          <a:blip r:embed="rId3" cstate="print"/>
          <a:srcRect/>
          <a:stretch>
            <a:fillRect/>
          </a:stretch>
        </p:blipFill>
        <p:spPr bwMode="auto">
          <a:xfrm>
            <a:off x="5486400" y="2667000"/>
            <a:ext cx="3176588" cy="304800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457200" y="2057400"/>
            <a:ext cx="4876800" cy="4525963"/>
          </a:xfrm>
        </p:spPr>
        <p:txBody>
          <a:bodyPr rtlCol="0">
            <a:normAutofit fontScale="92500" lnSpcReduction="20000"/>
          </a:bodyPr>
          <a:lstStyle/>
          <a:p>
            <a:pPr>
              <a:defRPr/>
            </a:pPr>
            <a:r>
              <a:rPr lang="sr-Cyrl-CS" dirty="0" smtClean="0"/>
              <a:t>Kada </a:t>
            </a:r>
            <a:r>
              <a:rPr lang="sr-Latn-RS" dirty="0" smtClean="0"/>
              <a:t>naizgled </a:t>
            </a:r>
            <a:r>
              <a:rPr lang="sr-Cyrl-CS" b="1" dirty="0" smtClean="0"/>
              <a:t>neutralno pravilo/kriterijum</a:t>
            </a:r>
            <a:r>
              <a:rPr lang="sr-Latn-RS" b="1" dirty="0" smtClean="0"/>
              <a:t>/</a:t>
            </a:r>
            <a:r>
              <a:rPr lang="sr-Cyrl-CS" b="1" dirty="0" smtClean="0"/>
              <a:t>praksa </a:t>
            </a:r>
            <a:r>
              <a:rPr lang="sr-Cyrl-CS" b="1" u="sng" dirty="0" smtClean="0"/>
              <a:t>nesrazmerno </a:t>
            </a:r>
            <a:r>
              <a:rPr lang="sr-Latn-RS" b="1" u="sng" dirty="0" smtClean="0"/>
              <a:t>nepovoljno </a:t>
            </a:r>
            <a:r>
              <a:rPr lang="sr-Cyrl-CS" b="1" dirty="0" smtClean="0"/>
              <a:t>pogađa</a:t>
            </a:r>
            <a:r>
              <a:rPr lang="sr-Cyrl-CS" dirty="0" smtClean="0"/>
              <a:t> lice (grupu) </a:t>
            </a:r>
            <a:r>
              <a:rPr lang="sr-Cyrl-CS" b="1" dirty="0" smtClean="0"/>
              <a:t>zbog njihovog ličnog svojstva, a za to ne postoji objektivno i razumno opravdanje</a:t>
            </a:r>
            <a:endParaRPr lang="sr-Latn-RS" b="1" dirty="0" smtClean="0"/>
          </a:p>
          <a:p>
            <a:pPr lvl="1">
              <a:defRPr/>
            </a:pPr>
            <a:r>
              <a:rPr lang="en-US" dirty="0" smtClean="0"/>
              <a:t>A</a:t>
            </a:r>
            <a:r>
              <a:rPr lang="sr-Latn-RS" dirty="0" smtClean="0"/>
              <a:t>ko  </a:t>
            </a:r>
            <a:r>
              <a:rPr lang="sr-Latn-RS" b="1" dirty="0" smtClean="0"/>
              <a:t>cilj nije </a:t>
            </a:r>
            <a:r>
              <a:rPr lang="sr-Cyrl-CS" b="1" dirty="0" smtClean="0"/>
              <a:t>legitiman</a:t>
            </a:r>
            <a:endParaRPr lang="sr-Latn-RS" b="1" dirty="0" smtClean="0"/>
          </a:p>
          <a:p>
            <a:pPr lvl="1">
              <a:defRPr/>
            </a:pPr>
            <a:r>
              <a:rPr lang="sr-Latn-RS" dirty="0" smtClean="0"/>
              <a:t>Ako sredstva </a:t>
            </a:r>
            <a:r>
              <a:rPr lang="sr-Cyrl-RS" dirty="0" smtClean="0"/>
              <a:t>za postizanje cilja </a:t>
            </a:r>
            <a:r>
              <a:rPr lang="sr-Cyrl-RS" b="1" dirty="0" smtClean="0"/>
              <a:t>nisu primerena i nužna </a:t>
            </a:r>
            <a:r>
              <a:rPr lang="sr-Cyrl-RS" dirty="0" smtClean="0"/>
              <a:t>(</a:t>
            </a:r>
            <a:r>
              <a:rPr lang="sr-Cyrl-CS" dirty="0" smtClean="0"/>
              <a:t>srazmernost) </a:t>
            </a:r>
            <a:endParaRPr lang="en-US" dirty="0" smtClean="0"/>
          </a:p>
          <a:p>
            <a:pPr>
              <a:defRPr/>
            </a:pPr>
            <a:endParaRPr lang="en-US" dirty="0" smtClean="0"/>
          </a:p>
          <a:p>
            <a:pPr eaLnBrk="1" fontAlgn="auto" hangingPunct="1">
              <a:spcAft>
                <a:spcPts val="0"/>
              </a:spcAft>
              <a:buFont typeface="Arial" pitchFamily="34" charset="0"/>
              <a:buChar char="•"/>
              <a:defRPr/>
            </a:pPr>
            <a:endParaRPr lang="en-US" dirty="0" smtClean="0">
              <a:latin typeface="+mj-lt"/>
            </a:endParaRPr>
          </a:p>
        </p:txBody>
      </p:sp>
      <p:sp>
        <p:nvSpPr>
          <p:cNvPr id="7" name="TextBox 6"/>
          <p:cNvSpPr txBox="1"/>
          <p:nvPr/>
        </p:nvSpPr>
        <p:spPr>
          <a:xfrm>
            <a:off x="1447800" y="1219200"/>
            <a:ext cx="6477000" cy="5238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sr-Latn-RS" sz="2800" dirty="0">
                <a:latin typeface="+mj-lt"/>
              </a:rPr>
              <a:t>Jednako postupanje prema nejednakima!</a:t>
            </a:r>
            <a:endParaRPr lang="en-US" sz="28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t>Elementi posredne diskriminacije </a:t>
            </a:r>
          </a:p>
        </p:txBody>
      </p:sp>
      <p:sp>
        <p:nvSpPr>
          <p:cNvPr id="16387" name="Content Placeholder 2"/>
          <p:cNvSpPr>
            <a:spLocks noGrp="1"/>
          </p:cNvSpPr>
          <p:nvPr>
            <p:ph idx="1"/>
          </p:nvPr>
        </p:nvSpPr>
        <p:spPr>
          <a:xfrm>
            <a:off x="304800" y="1828800"/>
            <a:ext cx="8534400" cy="4572000"/>
          </a:xfrm>
        </p:spPr>
        <p:txBody>
          <a:bodyPr/>
          <a:lstStyle/>
          <a:p>
            <a:r>
              <a:rPr lang="en-US" smtClean="0"/>
              <a:t>1</a:t>
            </a:r>
            <a:r>
              <a:rPr lang="en-US" b="1" smtClean="0"/>
              <a:t>) neutralno pravilo </a:t>
            </a:r>
            <a:r>
              <a:rPr lang="en-US" smtClean="0"/>
              <a:t>(uslov, kriterijum ili praksa) </a:t>
            </a:r>
          </a:p>
          <a:p>
            <a:r>
              <a:rPr lang="en-US" smtClean="0"/>
              <a:t>2) čija primena proizvodi (stavlja) u </a:t>
            </a:r>
            <a:r>
              <a:rPr lang="en-US" b="1" smtClean="0"/>
              <a:t>nesrazmerno nepovoljniji položaj</a:t>
            </a:r>
            <a:r>
              <a:rPr lang="en-US" smtClean="0"/>
              <a:t> lice (grupu lica)</a:t>
            </a:r>
          </a:p>
          <a:p>
            <a:r>
              <a:rPr lang="en-US" smtClean="0"/>
              <a:t>3) u odnosu na druga lica u istoj ili sličnoj situaciji (“uporednik”)</a:t>
            </a:r>
            <a:endParaRPr lang="en-US" b="1" smtClean="0"/>
          </a:p>
          <a:p>
            <a:r>
              <a:rPr lang="en-US" smtClean="0"/>
              <a:t>4) zbog nekog njihovog </a:t>
            </a:r>
            <a:r>
              <a:rPr lang="en-US" b="1" smtClean="0"/>
              <a:t>ličnog svojstva </a:t>
            </a:r>
            <a:endParaRPr lang="en-US" smtClean="0"/>
          </a:p>
        </p:txBody>
      </p:sp>
      <p:sp>
        <p:nvSpPr>
          <p:cNvPr id="16388" name="Rectangle 3"/>
          <p:cNvSpPr>
            <a:spLocks noChangeArrowheads="1"/>
          </p:cNvSpPr>
          <p:nvPr/>
        </p:nvSpPr>
        <p:spPr bwMode="auto">
          <a:xfrm>
            <a:off x="1981200" y="5715000"/>
            <a:ext cx="5872163" cy="461963"/>
          </a:xfrm>
          <a:prstGeom prst="rect">
            <a:avLst/>
          </a:prstGeom>
          <a:noFill/>
          <a:ln w="9525">
            <a:noFill/>
            <a:miter lim="800000"/>
            <a:headEnd/>
            <a:tailEnd/>
          </a:ln>
        </p:spPr>
        <p:txBody>
          <a:bodyPr wrap="none">
            <a:spAutoFit/>
          </a:bodyPr>
          <a:lstStyle/>
          <a:p>
            <a:pPr algn="ctr"/>
            <a:r>
              <a:rPr lang="en-US" sz="2400" b="1"/>
              <a:t>Nisu relevantni motivi i namera!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t>Razlike između neposredne i posredne diskriminacije </a:t>
            </a:r>
          </a:p>
        </p:txBody>
      </p:sp>
      <p:sp>
        <p:nvSpPr>
          <p:cNvPr id="17411" name="Content Placeholder 2"/>
          <p:cNvSpPr>
            <a:spLocks noGrp="1"/>
          </p:cNvSpPr>
          <p:nvPr>
            <p:ph idx="1"/>
          </p:nvPr>
        </p:nvSpPr>
        <p:spPr>
          <a:xfrm>
            <a:off x="533400" y="1905000"/>
            <a:ext cx="8229600" cy="4525963"/>
          </a:xfrm>
        </p:spPr>
        <p:txBody>
          <a:bodyPr/>
          <a:lstStyle/>
          <a:p>
            <a:r>
              <a:rPr lang="en-US" sz="2800" smtClean="0"/>
              <a:t>Kod neposredne diskriminacije radi o </a:t>
            </a:r>
            <a:r>
              <a:rPr lang="en-US" sz="2800" b="1" smtClean="0"/>
              <a:t>različitom (nepovoljnijem) postupanju</a:t>
            </a:r>
          </a:p>
          <a:p>
            <a:r>
              <a:rPr lang="en-US" sz="2800" smtClean="0"/>
              <a:t>Kod posredne diskriminacije ne razlikuje se postupanje, ve</a:t>
            </a:r>
            <a:r>
              <a:rPr lang="sr-Latn-CS" sz="2800" smtClean="0"/>
              <a:t>ć </a:t>
            </a:r>
            <a:r>
              <a:rPr lang="en-US" sz="2800" smtClean="0"/>
              <a:t>se </a:t>
            </a:r>
            <a:r>
              <a:rPr lang="en-US" sz="2800" b="1" smtClean="0"/>
              <a:t>razlikuju posledice</a:t>
            </a:r>
            <a:r>
              <a:rPr lang="en-US" sz="2800" smtClean="0"/>
              <a:t>, koje nepovoljnije pogađaju lica koja imaju određeno lično svojstvo. </a:t>
            </a:r>
          </a:p>
          <a:p>
            <a:r>
              <a:rPr lang="en-US" sz="2800" b="1" smtClean="0"/>
              <a:t>Zajedničko </a:t>
            </a:r>
            <a:r>
              <a:rPr lang="en-US" sz="2800" smtClean="0"/>
              <a:t>i kod jedne i kod druge diskriminacije jeste </a:t>
            </a:r>
            <a:r>
              <a:rPr lang="en-US" sz="2800" b="1" smtClean="0"/>
              <a:t>krajnji rezultat </a:t>
            </a:r>
            <a:r>
              <a:rPr lang="en-US" sz="2800" smtClean="0"/>
              <a:t>– lice (grupa lica) u </a:t>
            </a:r>
            <a:r>
              <a:rPr lang="en-US" sz="2800" b="1" smtClean="0"/>
              <a:t>nepovoljnijem je položaju </a:t>
            </a:r>
            <a:r>
              <a:rPr lang="en-US" sz="2800" smtClean="0"/>
              <a:t>u odnosu na druga lica, </a:t>
            </a:r>
            <a:r>
              <a:rPr lang="en-US" sz="2800" b="1" smtClean="0"/>
              <a:t>a izvor te nejednakosti je neko njegovo lično svojstvo</a:t>
            </a:r>
            <a:r>
              <a:rPr lang="en-US" sz="2800" smtClean="0"/>
              <a:t>.</a:t>
            </a:r>
          </a:p>
          <a:p>
            <a:pPr>
              <a:buFont typeface="Arial" charset="0"/>
              <a:buNone/>
            </a:pPr>
            <a:endParaRPr lang="en-US" sz="2800" smtClean="0"/>
          </a:p>
          <a:p>
            <a:endParaRPr lang="en-US"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Primeri posredne diskriminacije </a:t>
            </a:r>
          </a:p>
        </p:txBody>
      </p:sp>
      <p:sp>
        <p:nvSpPr>
          <p:cNvPr id="18435" name="Content Placeholder 2"/>
          <p:cNvSpPr>
            <a:spLocks noGrp="1"/>
          </p:cNvSpPr>
          <p:nvPr>
            <p:ph idx="1"/>
          </p:nvPr>
        </p:nvSpPr>
        <p:spPr>
          <a:xfrm>
            <a:off x="457200" y="1600200"/>
            <a:ext cx="8458200" cy="5029200"/>
          </a:xfrm>
        </p:spPr>
        <p:txBody>
          <a:bodyPr/>
          <a:lstStyle/>
          <a:p>
            <a:r>
              <a:rPr lang="sr-Latn-CS" sz="2000" smtClean="0"/>
              <a:t>Poslodavac objavi oglas za posao knjigovođe kojim propiše da kandidati na testiranju moraju pokazati visok nivo fizičke snage i izdržljivosti.</a:t>
            </a:r>
            <a:endParaRPr lang="en-US" sz="2000" smtClean="0"/>
          </a:p>
          <a:p>
            <a:r>
              <a:rPr lang="sr-Latn-CS" sz="2000" smtClean="0"/>
              <a:t>Fakultet odbije da izda novu diplomu sa novim imenom osobi koji je promenila pol i ime nakon diplomiranja, pozivajući se na pravila da nove diplome ne izdaje licima koja su nakon diplomiranja promenila ime i prezime zbog udaje ili iz drugih razloga  </a:t>
            </a:r>
            <a:r>
              <a:rPr lang="sr-Cyrl-CS" sz="2000" smtClean="0"/>
              <a:t>; </a:t>
            </a:r>
            <a:endParaRPr lang="en-US" sz="2000" smtClean="0"/>
          </a:p>
          <a:p>
            <a:r>
              <a:rPr lang="en-US" sz="2000" smtClean="0"/>
              <a:t>Poslodavac koji zapo</a:t>
            </a:r>
            <a:r>
              <a:rPr lang="sr-Cyrl-CS" sz="2000" smtClean="0"/>
              <a:t>š</a:t>
            </a:r>
            <a:r>
              <a:rPr lang="en-US" sz="2000" smtClean="0"/>
              <a:t>ljava osobe razli</a:t>
            </a:r>
            <a:r>
              <a:rPr lang="sr-Cyrl-CS" sz="2000" smtClean="0"/>
              <a:t>č</a:t>
            </a:r>
            <a:r>
              <a:rPr lang="en-US" sz="2000" smtClean="0"/>
              <a:t>itih veroispovesti odobri svojim zaposlenima da slobodne dane koriste isklju</a:t>
            </a:r>
            <a:r>
              <a:rPr lang="sr-Cyrl-CS" sz="2000" smtClean="0"/>
              <a:t>č</a:t>
            </a:r>
            <a:r>
              <a:rPr lang="en-US" sz="2000" smtClean="0"/>
              <a:t>ivo u vreme pravoslavnih verskih praznika</a:t>
            </a:r>
            <a:r>
              <a:rPr lang="sr-Cyrl-CS" sz="2000" smtClean="0"/>
              <a:t>.</a:t>
            </a:r>
            <a:endParaRPr lang="en-US" sz="2000" smtClean="0"/>
          </a:p>
          <a:p>
            <a:r>
              <a:rPr lang="sr-Latn-CS" sz="2000" smtClean="0"/>
              <a:t>U oglasu za posao čistača traži se da kandidati odlično govore, čitaju i pišu na srpskom jeziku. </a:t>
            </a:r>
            <a:endParaRPr lang="en-US" sz="2000" smtClean="0"/>
          </a:p>
          <a:p>
            <a:r>
              <a:rPr lang="sr-Latn-CS" sz="2000" smtClean="0"/>
              <a:t>U domu za stare jelovnik nije prilagođena osobama muslimanske veroispovesti. </a:t>
            </a:r>
          </a:p>
          <a:p>
            <a:r>
              <a:rPr lang="sr-Latn-CS" sz="2000" smtClean="0"/>
              <a:t>U predškolskoj ustanovi nije obezbedjena odgovarajuća hrana za decu koja su alergična na laktozu. </a:t>
            </a:r>
            <a:r>
              <a:rPr lang="en-US" sz="2000" smtClean="0"/>
              <a:t> </a:t>
            </a:r>
          </a:p>
          <a:p>
            <a:endParaRPr lang="en-US" sz="2000" smtClean="0"/>
          </a:p>
          <a:p>
            <a:endParaRPr lang="en-US"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Praksa ESLJP</a:t>
            </a:r>
          </a:p>
        </p:txBody>
      </p:sp>
      <p:sp>
        <p:nvSpPr>
          <p:cNvPr id="19459" name="Content Placeholder 2"/>
          <p:cNvSpPr>
            <a:spLocks noGrp="1"/>
          </p:cNvSpPr>
          <p:nvPr>
            <p:ph idx="1"/>
          </p:nvPr>
        </p:nvSpPr>
        <p:spPr>
          <a:xfrm>
            <a:off x="457200" y="1905000"/>
            <a:ext cx="8229600" cy="4525963"/>
          </a:xfrm>
        </p:spPr>
        <p:txBody>
          <a:bodyPr/>
          <a:lstStyle/>
          <a:p>
            <a:r>
              <a:rPr lang="en-US" b="1" i="1" smtClean="0"/>
              <a:t>D. H. i drugi protiv Češke </a:t>
            </a:r>
            <a:r>
              <a:rPr lang="en-US" smtClean="0"/>
              <a:t>(D. H. and Others v. the Czech Republic, br. 57325/00, presuda od 13. novembra 2007) </a:t>
            </a:r>
          </a:p>
          <a:p>
            <a:pPr lvl="1"/>
            <a:r>
              <a:rPr lang="en-US" smtClean="0"/>
              <a:t>Praksa upisa romske dece </a:t>
            </a:r>
            <a:r>
              <a:rPr lang="en-US" b="1" smtClean="0"/>
              <a:t>u specijalne škole</a:t>
            </a:r>
          </a:p>
          <a:p>
            <a:r>
              <a:rPr lang="en-US" b="1" i="1" smtClean="0"/>
              <a:t>Oršuš i drugi protiv Hrvatske </a:t>
            </a:r>
            <a:r>
              <a:rPr lang="en-US" smtClean="0"/>
              <a:t>(Orsus and Others v. Croatia, br. 15766/03, od 16. marta 2010. </a:t>
            </a:r>
          </a:p>
          <a:p>
            <a:pPr lvl="1"/>
            <a:r>
              <a:rPr lang="en-US" smtClean="0"/>
              <a:t>Upis romske dece </a:t>
            </a:r>
            <a:r>
              <a:rPr lang="en-US" b="1" smtClean="0"/>
              <a:t>u posebna odeljenja</a:t>
            </a:r>
          </a:p>
          <a:p>
            <a:pPr lvl="1">
              <a:buFont typeface="Arial" charset="0"/>
              <a:buNone/>
            </a:pPr>
            <a:endParaRPr lang="en-US" smtClean="0"/>
          </a:p>
          <a:p>
            <a:pPr lvl="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t>Uznemiravanje </a:t>
            </a:r>
            <a:br>
              <a:rPr lang="en-US" b="1" smtClean="0"/>
            </a:br>
            <a:r>
              <a:rPr lang="en-US" b="1" smtClean="0"/>
              <a:t>(čl. 4. st.1. ZZD)  </a:t>
            </a:r>
          </a:p>
        </p:txBody>
      </p:sp>
      <p:sp>
        <p:nvSpPr>
          <p:cNvPr id="20483" name="Content Placeholder 2"/>
          <p:cNvSpPr>
            <a:spLocks noGrp="1"/>
          </p:cNvSpPr>
          <p:nvPr>
            <p:ph idx="1"/>
          </p:nvPr>
        </p:nvSpPr>
        <p:spPr>
          <a:xfrm>
            <a:off x="533400" y="1676400"/>
            <a:ext cx="8382000" cy="4953000"/>
          </a:xfrm>
        </p:spPr>
        <p:txBody>
          <a:bodyPr/>
          <a:lstStyle/>
          <a:p>
            <a:r>
              <a:rPr lang="en-US" smtClean="0"/>
              <a:t>Ponašanje prema licu (grupi lica) koje ima za </a:t>
            </a:r>
            <a:r>
              <a:rPr lang="en-US" b="1" smtClean="0"/>
              <a:t>svrhu </a:t>
            </a:r>
            <a:r>
              <a:rPr lang="en-US" smtClean="0"/>
              <a:t>ili </a:t>
            </a:r>
            <a:r>
              <a:rPr lang="en-US" b="1" smtClean="0"/>
              <a:t>čiji je efekat </a:t>
            </a:r>
            <a:r>
              <a:rPr lang="en-US" smtClean="0"/>
              <a:t>povreda dostojanstva lica i stvaranje zastrašujućeg, neprijateljskog, degradirajućeg, ponižavajućeg ili uvredljivog okruženja.</a:t>
            </a:r>
          </a:p>
          <a:p>
            <a:pPr lvl="1"/>
            <a:r>
              <a:rPr lang="en-US" b="1" smtClean="0"/>
              <a:t>Radnja izvršenja </a:t>
            </a:r>
            <a:r>
              <a:rPr lang="en-US" smtClean="0"/>
              <a:t>– svako ponašanje (verbalno, neverbalno) koje uznemirava ili ponižava</a:t>
            </a:r>
          </a:p>
          <a:p>
            <a:pPr lvl="1"/>
            <a:r>
              <a:rPr lang="en-US" b="1" smtClean="0"/>
              <a:t>Žrtva</a:t>
            </a:r>
            <a:r>
              <a:rPr lang="en-US" smtClean="0"/>
              <a:t> – konkretno lice, neodređeni krug lica (Romi, gejevi, muslimani, Jevreji...)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533400" y="1981200"/>
            <a:ext cx="7772400" cy="4572000"/>
          </a:xfrm>
        </p:spPr>
        <p:txBody>
          <a:bodyPr/>
          <a:lstStyle/>
          <a:p>
            <a:pPr eaLnBrk="1" hangingPunct="1">
              <a:lnSpc>
                <a:spcPct val="120000"/>
              </a:lnSpc>
              <a:buFont typeface="Arial" charset="0"/>
              <a:buNone/>
            </a:pPr>
            <a:r>
              <a:rPr lang="sr-Latn-CS" sz="2800" b="1" smtClean="0"/>
              <a:t>ТЕМЕ</a:t>
            </a:r>
            <a:endParaRPr lang="en-US" sz="2800" b="1" smtClean="0"/>
          </a:p>
          <a:p>
            <a:r>
              <a:rPr lang="en-US" b="1" smtClean="0"/>
              <a:t>Pravni pojam diskriminacije </a:t>
            </a:r>
            <a:endParaRPr lang="en-US" smtClean="0"/>
          </a:p>
          <a:p>
            <a:r>
              <a:rPr lang="en-US" b="1" smtClean="0"/>
              <a:t>Konstitutivni elementi pravnog pojma diskriminacije</a:t>
            </a:r>
            <a:endParaRPr lang="en-US" smtClean="0"/>
          </a:p>
          <a:p>
            <a:r>
              <a:rPr lang="en-US" b="1" smtClean="0"/>
              <a:t>Oblici diskriminacije</a:t>
            </a:r>
            <a:endParaRPr lang="en-US" smtClean="0"/>
          </a:p>
          <a:p>
            <a:pPr eaLnBrk="1" hangingPunct="1">
              <a:lnSpc>
                <a:spcPct val="120000"/>
              </a:lnSpc>
              <a:buFont typeface="Arial" charset="0"/>
              <a:buNone/>
            </a:pPr>
            <a:endParaRPr lang="en-US" sz="2800" b="1" smtClean="0"/>
          </a:p>
        </p:txBody>
      </p:sp>
      <p:pic>
        <p:nvPicPr>
          <p:cNvPr id="3075" name="Picture 5" descr="Image result for deciji crtezi o jednakosti"/>
          <p:cNvPicPr>
            <a:picLocks noChangeAspect="1" noChangeArrowheads="1"/>
          </p:cNvPicPr>
          <p:nvPr/>
        </p:nvPicPr>
        <p:blipFill>
          <a:blip r:embed="rId2" cstate="print"/>
          <a:srcRect/>
          <a:stretch>
            <a:fillRect/>
          </a:stretch>
        </p:blipFill>
        <p:spPr bwMode="auto">
          <a:xfrm>
            <a:off x="6172200" y="457200"/>
            <a:ext cx="2703513" cy="1746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t>Uznemiravanje - napomene</a:t>
            </a:r>
          </a:p>
        </p:txBody>
      </p:sp>
      <p:sp>
        <p:nvSpPr>
          <p:cNvPr id="21507" name="Content Placeholder 2"/>
          <p:cNvSpPr>
            <a:spLocks noGrp="1"/>
          </p:cNvSpPr>
          <p:nvPr>
            <p:ph idx="1"/>
          </p:nvPr>
        </p:nvSpPr>
        <p:spPr>
          <a:xfrm>
            <a:off x="457200" y="1676400"/>
            <a:ext cx="7315200" cy="4602163"/>
          </a:xfrm>
        </p:spPr>
        <p:txBody>
          <a:bodyPr/>
          <a:lstStyle/>
          <a:p>
            <a:r>
              <a:rPr lang="en-US" smtClean="0"/>
              <a:t>Nije potrebno vr</a:t>
            </a:r>
            <a:r>
              <a:rPr lang="sr-Cyrl-CS" smtClean="0"/>
              <a:t>š</a:t>
            </a:r>
            <a:r>
              <a:rPr lang="en-US" smtClean="0"/>
              <a:t>iti upore</a:t>
            </a:r>
            <a:r>
              <a:rPr lang="sr-Cyrl-CS" smtClean="0"/>
              <a:t>đ</a:t>
            </a:r>
            <a:r>
              <a:rPr lang="en-US" smtClean="0"/>
              <a:t>ivanje </a:t>
            </a:r>
          </a:p>
          <a:p>
            <a:r>
              <a:rPr lang="en-US" smtClean="0"/>
              <a:t>Odlu</a:t>
            </a:r>
            <a:r>
              <a:rPr lang="sr-Cyrl-CS" smtClean="0"/>
              <a:t>č</a:t>
            </a:r>
            <a:r>
              <a:rPr lang="en-US" smtClean="0"/>
              <a:t>uju</a:t>
            </a:r>
            <a:r>
              <a:rPr lang="sr-Cyrl-CS" smtClean="0"/>
              <a:t>ć</a:t>
            </a:r>
            <a:r>
              <a:rPr lang="en-US" smtClean="0"/>
              <a:t>e </a:t>
            </a:r>
            <a:r>
              <a:rPr lang="en-US" b="1" smtClean="0"/>
              <a:t>kako je sama</a:t>
            </a:r>
            <a:r>
              <a:rPr lang="sr-Cyrl-CS" b="1" smtClean="0"/>
              <a:t> ž</a:t>
            </a:r>
            <a:r>
              <a:rPr lang="en-US" b="1" smtClean="0"/>
              <a:t>rtva razumela odre</a:t>
            </a:r>
            <a:r>
              <a:rPr lang="sr-Cyrl-CS" b="1" smtClean="0"/>
              <a:t>đ</a:t>
            </a:r>
            <a:r>
              <a:rPr lang="en-US" b="1" smtClean="0"/>
              <a:t>eno pona</a:t>
            </a:r>
            <a:r>
              <a:rPr lang="sr-Cyrl-CS" b="1" smtClean="0"/>
              <a:t>š</a:t>
            </a:r>
            <a:r>
              <a:rPr lang="en-US" b="1" smtClean="0"/>
              <a:t>anje</a:t>
            </a:r>
            <a:r>
              <a:rPr lang="sr-Cyrl-CS" smtClean="0"/>
              <a:t>, </a:t>
            </a:r>
            <a:r>
              <a:rPr lang="en-US" smtClean="0"/>
              <a:t>tj</a:t>
            </a:r>
            <a:r>
              <a:rPr lang="sr-Cyrl-CS" smtClean="0"/>
              <a:t>. </a:t>
            </a:r>
            <a:r>
              <a:rPr lang="en-US" smtClean="0"/>
              <a:t>kako je ono na nju delovalo</a:t>
            </a:r>
            <a:r>
              <a:rPr lang="sr-Cyrl-CS" smtClean="0"/>
              <a:t>. </a:t>
            </a:r>
            <a:endParaRPr lang="en-US" smtClean="0"/>
          </a:p>
          <a:p>
            <a:r>
              <a:rPr lang="en-US" smtClean="0"/>
              <a:t>Čak i ako</a:t>
            </a:r>
            <a:r>
              <a:rPr lang="sr-Cyrl-CS" smtClean="0"/>
              <a:t> ž</a:t>
            </a:r>
            <a:r>
              <a:rPr lang="en-US" smtClean="0"/>
              <a:t>rtva neko pona</a:t>
            </a:r>
            <a:r>
              <a:rPr lang="sr-Cyrl-CS" smtClean="0"/>
              <a:t>š</a:t>
            </a:r>
            <a:r>
              <a:rPr lang="en-US" smtClean="0"/>
              <a:t>anje nije do</a:t>
            </a:r>
            <a:r>
              <a:rPr lang="sr-Cyrl-CS" smtClean="0"/>
              <a:t>ž</a:t>
            </a:r>
            <a:r>
              <a:rPr lang="en-US" smtClean="0"/>
              <a:t>ivela kao uznemiravanje</a:t>
            </a:r>
            <a:r>
              <a:rPr lang="sr-Cyrl-CS" smtClean="0"/>
              <a:t>, </a:t>
            </a:r>
            <a:r>
              <a:rPr lang="en-US" smtClean="0"/>
              <a:t>ono se mo</a:t>
            </a:r>
            <a:r>
              <a:rPr lang="sr-Cyrl-CS" smtClean="0"/>
              <a:t>ž</a:t>
            </a:r>
            <a:r>
              <a:rPr lang="en-US" smtClean="0"/>
              <a:t>e kvalifikovati kao uznemiravanje na osnovu </a:t>
            </a:r>
            <a:r>
              <a:rPr lang="en-US" b="1" smtClean="0"/>
              <a:t>objektivnih kriterijuma</a:t>
            </a:r>
            <a:r>
              <a:rPr lang="en-US" smtClean="0"/>
              <a:t>. </a:t>
            </a:r>
          </a:p>
        </p:txBody>
      </p:sp>
      <p:pic>
        <p:nvPicPr>
          <p:cNvPr id="21508" name="Picture 4" descr="Image result for hate speech"/>
          <p:cNvPicPr>
            <a:picLocks noChangeAspect="1" noChangeArrowheads="1"/>
          </p:cNvPicPr>
          <p:nvPr/>
        </p:nvPicPr>
        <p:blipFill>
          <a:blip r:embed="rId2" cstate="print"/>
          <a:srcRect/>
          <a:stretch>
            <a:fillRect/>
          </a:stretch>
        </p:blipFill>
        <p:spPr bwMode="auto">
          <a:xfrm>
            <a:off x="6710363" y="5029200"/>
            <a:ext cx="2433637" cy="1828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Primeri uznemiravanja </a:t>
            </a:r>
          </a:p>
        </p:txBody>
      </p:sp>
      <p:sp>
        <p:nvSpPr>
          <p:cNvPr id="22531" name="Content Placeholder 2"/>
          <p:cNvSpPr>
            <a:spLocks noGrp="1"/>
          </p:cNvSpPr>
          <p:nvPr>
            <p:ph idx="1"/>
          </p:nvPr>
        </p:nvSpPr>
        <p:spPr>
          <a:xfrm>
            <a:off x="457200" y="1600200"/>
            <a:ext cx="8153400" cy="4953000"/>
          </a:xfrm>
        </p:spPr>
        <p:txBody>
          <a:bodyPr/>
          <a:lstStyle/>
          <a:p>
            <a:r>
              <a:rPr lang="en-US" sz="2000" smtClean="0">
                <a:latin typeface="Cambria" pitchFamily="18" charset="0"/>
              </a:rPr>
              <a:t>Povodom doseljavanja romskih porodica predsednik mesne zajednice Sirča, izjavio je:</a:t>
            </a:r>
          </a:p>
          <a:p>
            <a:pPr lvl="1">
              <a:buFont typeface="Arial" charset="0"/>
              <a:buNone/>
            </a:pPr>
            <a:r>
              <a:rPr lang="en-US" sz="2000" i="1" smtClean="0">
                <a:latin typeface="Cambria" pitchFamily="18" charset="0"/>
              </a:rPr>
              <a:t>    “Sirča preživljava jako teške trenutke. Ni zemljotres ni poplave nisu Sirču tako degradirale kao ovo naseljavanje kosovskih Roma. Mi nismo rasisti, ali jednostavno sa njima ne možemo zajedno živeti, jer nam se narušava mir. Meštani Sirče su za vreme Turaka bežali u brda, u Trgovište, a izgleda da ćemo morati sad isto da uradimo. Mi sa njima ne možemo da se mešamo“. </a:t>
            </a:r>
          </a:p>
          <a:p>
            <a:r>
              <a:rPr lang="en-US" sz="2000" smtClean="0">
                <a:latin typeface="Cambria" pitchFamily="18" charset="0"/>
              </a:rPr>
              <a:t>Direktor na sastanku kolegijuma rekao je: “</a:t>
            </a:r>
            <a:r>
              <a:rPr lang="en-US" sz="2000" i="1" smtClean="0">
                <a:latin typeface="Cambria" pitchFamily="18" charset="0"/>
              </a:rPr>
              <a:t>Dok sam ja na ovom mestu, žene neće šefovati jer nisu sposobne za to</a:t>
            </a:r>
            <a:r>
              <a:rPr lang="en-US" sz="2000" smtClean="0">
                <a:latin typeface="Cambria" pitchFamily="18" charset="0"/>
              </a:rPr>
              <a:t>”. </a:t>
            </a:r>
          </a:p>
          <a:p>
            <a:r>
              <a:rPr lang="sr-Cyrl-CS" sz="2000" smtClean="0">
                <a:latin typeface="Cambria" pitchFamily="18" charset="0"/>
              </a:rPr>
              <a:t>Povodom Parade ponosa jedno </a:t>
            </a:r>
            <a:r>
              <a:rPr lang="en-US" sz="2000" smtClean="0">
                <a:latin typeface="Cambria" pitchFamily="18" charset="0"/>
              </a:rPr>
              <a:t>studentsko </a:t>
            </a:r>
            <a:r>
              <a:rPr lang="sr-Cyrl-CS" sz="2000" smtClean="0">
                <a:latin typeface="Cambria" pitchFamily="18" charset="0"/>
              </a:rPr>
              <a:t>udruženje izdalo </a:t>
            </a:r>
            <a:r>
              <a:rPr lang="en-US" sz="2000" smtClean="0">
                <a:latin typeface="Cambria" pitchFamily="18" charset="0"/>
              </a:rPr>
              <a:t>je </a:t>
            </a:r>
            <a:r>
              <a:rPr lang="sr-Cyrl-CS" sz="2000" smtClean="0">
                <a:latin typeface="Cambria" pitchFamily="18" charset="0"/>
              </a:rPr>
              <a:t>saopštenje u kojem se navodi da je ova manifestacija </a:t>
            </a:r>
            <a:r>
              <a:rPr lang="sr-Cyrl-CS" sz="2000" i="1" smtClean="0">
                <a:latin typeface="Cambria" pitchFamily="18" charset="0"/>
              </a:rPr>
              <a:t>„parada seksualno devijantnih“, </a:t>
            </a:r>
            <a:r>
              <a:rPr lang="sr-Cyrl-CS" sz="2000" smtClean="0">
                <a:latin typeface="Cambria" pitchFamily="18" charset="0"/>
              </a:rPr>
              <a:t>da se otvara</a:t>
            </a:r>
            <a:r>
              <a:rPr lang="sr-Cyrl-CS" sz="2000" i="1" smtClean="0">
                <a:latin typeface="Cambria" pitchFamily="18" charset="0"/>
              </a:rPr>
              <a:t> „Pandorina kutija koja podrazumeva jednog dana promovisanje i prihvatanje raznih drugih devijantnih sklonosti kao što su pedofilija, nekrofilija i sl“.</a:t>
            </a:r>
            <a:r>
              <a:rPr lang="sr-Cyrl-CS" sz="2000" smtClean="0">
                <a:latin typeface="Cambria" pitchFamily="18" charset="0"/>
              </a:rPr>
              <a:t> </a:t>
            </a:r>
            <a:endParaRPr lang="en-US" sz="2000" smtClean="0">
              <a:latin typeface="Cambria" pitchFamily="18" charset="0"/>
            </a:endParaRPr>
          </a:p>
          <a:p>
            <a:pPr>
              <a:buFont typeface="Arial" charset="0"/>
              <a:buNone/>
            </a:pPr>
            <a:endParaRPr lang="en-US" sz="2000" smtClean="0">
              <a:latin typeface="Cambria" pitchFamily="18" charset="0"/>
            </a:endParaRPr>
          </a:p>
          <a:p>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74638"/>
            <a:ext cx="8686800" cy="1143000"/>
          </a:xfrm>
        </p:spPr>
        <p:txBody>
          <a:bodyPr/>
          <a:lstStyle/>
          <a:p>
            <a:r>
              <a:rPr lang="nl-NL" b="1" smtClean="0"/>
              <a:t>Spolno uznemiravanje</a:t>
            </a:r>
            <a:r>
              <a:rPr lang="en-US" b="1" smtClean="0"/>
              <a:t> </a:t>
            </a:r>
            <a:br>
              <a:rPr lang="en-US" b="1" smtClean="0"/>
            </a:br>
            <a:r>
              <a:rPr lang="en-US" b="1" smtClean="0"/>
              <a:t>(čl. 4. st. 2. ZZD)</a:t>
            </a:r>
            <a:endParaRPr lang="en-US" smtClean="0"/>
          </a:p>
        </p:txBody>
      </p:sp>
      <p:sp>
        <p:nvSpPr>
          <p:cNvPr id="23555" name="Content Placeholder 2"/>
          <p:cNvSpPr>
            <a:spLocks noGrp="1"/>
          </p:cNvSpPr>
          <p:nvPr>
            <p:ph idx="1"/>
          </p:nvPr>
        </p:nvSpPr>
        <p:spPr>
          <a:xfrm>
            <a:off x="457200" y="1600200"/>
            <a:ext cx="8001000" cy="5029200"/>
          </a:xfrm>
        </p:spPr>
        <p:txBody>
          <a:bodyPr/>
          <a:lstStyle/>
          <a:p>
            <a:r>
              <a:rPr lang="nl-NL" sz="2400" smtClean="0"/>
              <a:t>Svaki oblik </a:t>
            </a:r>
            <a:r>
              <a:rPr lang="nl-NL" sz="2400" b="1" smtClean="0"/>
              <a:t>neželjenog verbalnog, neverbalnog ili</a:t>
            </a:r>
            <a:r>
              <a:rPr lang="en-US" sz="2400" b="1" smtClean="0"/>
              <a:t> fizičkog ponašanja spolne prirode </a:t>
            </a:r>
            <a:r>
              <a:rPr lang="en-US" sz="2400" smtClean="0"/>
              <a:t>čiji je </a:t>
            </a:r>
            <a:r>
              <a:rPr lang="en-US" sz="2400" b="1" smtClean="0"/>
              <a:t>cilj ili efekat povreda dostojanstva lica</a:t>
            </a:r>
            <a:r>
              <a:rPr lang="en-US" sz="2400" smtClean="0"/>
              <a:t>, posebno kada se njime stvara zastrašujuće, neprijateljsko, degradirajuće, ponižavajuće ili uvredljivo okruženje.</a:t>
            </a:r>
          </a:p>
          <a:p>
            <a:r>
              <a:rPr lang="en-US" sz="2400" b="1" smtClean="0"/>
              <a:t>Način ispoljavanja </a:t>
            </a:r>
          </a:p>
          <a:p>
            <a:pPr lvl="1"/>
            <a:r>
              <a:rPr lang="en-US" sz="2000" b="1" i="1" smtClean="0"/>
              <a:t>Verbalno uznemiravanje </a:t>
            </a:r>
            <a:r>
              <a:rPr lang="en-US" sz="2000" smtClean="0"/>
              <a:t>(lične primedbe, prigovaranje, nepristojni komentari o polu, delovima tela, odeći, pričanje šala seksualnog sadržaja, seksualni saveti i zahtevi, komentari ),</a:t>
            </a:r>
          </a:p>
          <a:p>
            <a:pPr lvl="1"/>
            <a:r>
              <a:rPr lang="en-US" sz="2000" b="1" i="1" smtClean="0"/>
              <a:t>Neverbalno uznemiravanje </a:t>
            </a:r>
            <a:r>
              <a:rPr lang="en-US" sz="2000" smtClean="0"/>
              <a:t>(seksualni stavovi i „nameštanje“, izlaganje fotografija seksualnog sadržaja, slanje poruka takvog sadržaja),</a:t>
            </a:r>
          </a:p>
          <a:p>
            <a:pPr lvl="1"/>
            <a:r>
              <a:rPr lang="en-US" sz="2000" b="1" i="1" smtClean="0"/>
              <a:t>Fizičko uznemiravanje </a:t>
            </a:r>
            <a:r>
              <a:rPr lang="en-US" sz="2000" smtClean="0"/>
              <a:t>(neželjeno dodirivanje, grljenje, ljubljenje..).</a:t>
            </a:r>
          </a:p>
          <a:p>
            <a:endParaRPr lang="en-US"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Mobing </a:t>
            </a:r>
            <a:br>
              <a:rPr lang="en-US" b="1" smtClean="0"/>
            </a:br>
            <a:r>
              <a:rPr lang="en-US" b="1" smtClean="0"/>
              <a:t>(čl. 4. st. 3. ZZD) </a:t>
            </a:r>
          </a:p>
        </p:txBody>
      </p:sp>
      <p:sp>
        <p:nvSpPr>
          <p:cNvPr id="24579" name="Content Placeholder 2"/>
          <p:cNvSpPr>
            <a:spLocks noGrp="1"/>
          </p:cNvSpPr>
          <p:nvPr>
            <p:ph idx="1"/>
          </p:nvPr>
        </p:nvSpPr>
        <p:spPr>
          <a:xfrm>
            <a:off x="304800" y="1828800"/>
            <a:ext cx="8610600" cy="4876800"/>
          </a:xfrm>
        </p:spPr>
        <p:txBody>
          <a:bodyPr/>
          <a:lstStyle/>
          <a:p>
            <a:r>
              <a:rPr lang="en-US" smtClean="0"/>
              <a:t>Oblik </a:t>
            </a:r>
            <a:r>
              <a:rPr lang="en-US" b="1" smtClean="0"/>
              <a:t>nefizičkog</a:t>
            </a:r>
            <a:r>
              <a:rPr lang="en-US" smtClean="0"/>
              <a:t> uznemiravanja na radnom mjestu koji podrazumijeva </a:t>
            </a:r>
            <a:r>
              <a:rPr lang="en-US" b="1" u="sng" smtClean="0"/>
              <a:t>ponavljanje </a:t>
            </a:r>
            <a:r>
              <a:rPr lang="en-US" b="1" smtClean="0"/>
              <a:t>radnji </a:t>
            </a:r>
            <a:r>
              <a:rPr lang="en-US" smtClean="0"/>
              <a:t>koje imaju ponižavajući efekat na žrtvu čija je </a:t>
            </a:r>
            <a:r>
              <a:rPr lang="en-US" b="1" smtClean="0"/>
              <a:t>svrha ili posljedica </a:t>
            </a:r>
            <a:r>
              <a:rPr lang="en-US" smtClean="0"/>
              <a:t>degradacija radnih uslova ili profesionalnog statusa zaposlenog.</a:t>
            </a:r>
          </a:p>
          <a:p>
            <a:pPr lvl="1"/>
            <a:r>
              <a:rPr lang="en-US" sz="2400" smtClean="0"/>
              <a:t>Horizontalni i vertikalni – opisano 70 vidova ponašanja </a:t>
            </a:r>
          </a:p>
          <a:p>
            <a:pPr lvl="1"/>
            <a:r>
              <a:rPr lang="en-US" sz="2400" b="1" smtClean="0"/>
              <a:t>Radnja izvršenja </a:t>
            </a:r>
            <a:r>
              <a:rPr lang="en-US" sz="2400" smtClean="0"/>
              <a:t>– vređanje, verbalini napadi, ogovaranje, prenošenje neistina, neopravdano kritikovanje, davanje prevelikog obima poslova i kratkih rokova, pretnja gubitkom posla... </a:t>
            </a:r>
          </a:p>
          <a:p>
            <a:pPr lvl="1"/>
            <a:r>
              <a:rPr lang="en-US" sz="2400" b="1" smtClean="0"/>
              <a:t>Žrtva</a:t>
            </a:r>
            <a:r>
              <a:rPr lang="en-US" sz="2400" smtClean="0"/>
              <a:t> – konkretno lice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t>Segregacija</a:t>
            </a:r>
            <a:br>
              <a:rPr lang="en-US" b="1" smtClean="0"/>
            </a:br>
            <a:r>
              <a:rPr lang="en-US" b="1" smtClean="0"/>
              <a:t>(čl. 4. st. 4. ZZD)</a:t>
            </a:r>
            <a:endParaRPr lang="en-US" smtClean="0"/>
          </a:p>
        </p:txBody>
      </p:sp>
      <p:sp>
        <p:nvSpPr>
          <p:cNvPr id="25603" name="Content Placeholder 2"/>
          <p:cNvSpPr>
            <a:spLocks noGrp="1"/>
          </p:cNvSpPr>
          <p:nvPr>
            <p:ph idx="1"/>
          </p:nvPr>
        </p:nvSpPr>
        <p:spPr>
          <a:xfrm>
            <a:off x="457200" y="1600200"/>
            <a:ext cx="8382000" cy="5029200"/>
          </a:xfrm>
        </p:spPr>
        <p:txBody>
          <a:bodyPr/>
          <a:lstStyle/>
          <a:p>
            <a:r>
              <a:rPr lang="en-US" smtClean="0"/>
              <a:t>Djelo kojim (fizičko ili pravno) lice </a:t>
            </a:r>
            <a:r>
              <a:rPr lang="en-US" b="1" smtClean="0"/>
              <a:t>odvaja druga lica </a:t>
            </a:r>
            <a:r>
              <a:rPr lang="en-US" smtClean="0"/>
              <a:t>na </a:t>
            </a:r>
            <a:r>
              <a:rPr lang="pl-PL" smtClean="0"/>
              <a:t>osnovu ličnog svojstva</a:t>
            </a:r>
            <a:r>
              <a:rPr lang="en-US" smtClean="0"/>
              <a:t>.</a:t>
            </a:r>
          </a:p>
          <a:p>
            <a:r>
              <a:rPr lang="en-US" smtClean="0"/>
              <a:t>Rasna segregacija; getoizacija  </a:t>
            </a:r>
          </a:p>
          <a:p>
            <a:r>
              <a:rPr lang="en-US" smtClean="0"/>
              <a:t>Segregacija u obrazovanju </a:t>
            </a:r>
          </a:p>
          <a:p>
            <a:pPr lvl="1"/>
            <a:r>
              <a:rPr lang="en-US" smtClean="0"/>
              <a:t>Specijalne škole  </a:t>
            </a:r>
          </a:p>
          <a:p>
            <a:pPr lvl="1"/>
            <a:r>
              <a:rPr lang="en-US" smtClean="0"/>
              <a:t>Posebna odeljenja </a:t>
            </a:r>
          </a:p>
          <a:p>
            <a:pPr lvl="1"/>
            <a:r>
              <a:rPr lang="en-US" smtClean="0"/>
              <a:t>Geto škole pored  romskih naselja</a:t>
            </a:r>
          </a:p>
          <a:p>
            <a:endParaRPr lang="en-US" smtClean="0"/>
          </a:p>
        </p:txBody>
      </p:sp>
      <p:pic>
        <p:nvPicPr>
          <p:cNvPr id="25604" name="Picture 2" descr="Image result for segregation"/>
          <p:cNvPicPr>
            <a:picLocks noChangeAspect="1" noChangeArrowheads="1"/>
          </p:cNvPicPr>
          <p:nvPr/>
        </p:nvPicPr>
        <p:blipFill>
          <a:blip r:embed="rId2" cstate="print"/>
          <a:srcRect/>
          <a:stretch>
            <a:fillRect/>
          </a:stretch>
        </p:blipFill>
        <p:spPr bwMode="auto">
          <a:xfrm>
            <a:off x="6353175" y="4495800"/>
            <a:ext cx="2790825" cy="1638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382000" cy="1447800"/>
          </a:xfrm>
        </p:spPr>
        <p:txBody>
          <a:bodyPr/>
          <a:lstStyle/>
          <a:p>
            <a:r>
              <a:rPr lang="en-US" b="1" smtClean="0"/>
              <a:t>Nalog, pomaganje i podsticanje na diskriminaciju (čl. 4. st. 5. ZZD)</a:t>
            </a:r>
          </a:p>
        </p:txBody>
      </p:sp>
      <p:sp>
        <p:nvSpPr>
          <p:cNvPr id="26627" name="Content Placeholder 2"/>
          <p:cNvSpPr>
            <a:spLocks noGrp="1"/>
          </p:cNvSpPr>
          <p:nvPr>
            <p:ph idx="1"/>
          </p:nvPr>
        </p:nvSpPr>
        <p:spPr>
          <a:xfrm>
            <a:off x="152400" y="1828800"/>
            <a:ext cx="8839200" cy="4800600"/>
          </a:xfrm>
        </p:spPr>
        <p:txBody>
          <a:bodyPr/>
          <a:lstStyle/>
          <a:p>
            <a:r>
              <a:rPr lang="pl-PL" sz="2400" b="1" smtClean="0"/>
              <a:t>Izdavanje naloga </a:t>
            </a:r>
            <a:r>
              <a:rPr lang="pl-PL" sz="2400" smtClean="0"/>
              <a:t>drugima za vršenje diskriminacije</a:t>
            </a:r>
          </a:p>
          <a:p>
            <a:pPr lvl="1"/>
            <a:r>
              <a:rPr lang="pl-PL" sz="2400" smtClean="0"/>
              <a:t> Npr. poslodavac kaže predsedniku komisije za sprovođenje konkursa da ne bira majke sa malom decom jer neće moći da se u punoj meri posvete poslu</a:t>
            </a:r>
          </a:p>
          <a:p>
            <a:r>
              <a:rPr lang="pl-PL" sz="2400" b="1" smtClean="0"/>
              <a:t>Pomaganje drugima </a:t>
            </a:r>
            <a:r>
              <a:rPr lang="en-US" sz="2400" smtClean="0"/>
              <a:t>prilikom vršenja diskriminacije</a:t>
            </a:r>
          </a:p>
          <a:p>
            <a:pPr lvl="1"/>
            <a:r>
              <a:rPr lang="en-US" sz="2400" smtClean="0"/>
              <a:t>Npr. vlasnik farbare ustupi besplatno farbu grupi mladića za ispisivanje grafita mržnje protiv LBGT osoba</a:t>
            </a:r>
          </a:p>
          <a:p>
            <a:r>
              <a:rPr lang="en-US" sz="2400" b="1" smtClean="0"/>
              <a:t>Podsticanje na diskriminaciju </a:t>
            </a:r>
          </a:p>
          <a:p>
            <a:pPr lvl="1"/>
            <a:r>
              <a:rPr lang="en-US" sz="2200" smtClean="0"/>
              <a:t>Npr. visoki funkcioner na TV-u kaže: </a:t>
            </a:r>
            <a:r>
              <a:rPr lang="sr-Cyrl-CS" sz="2200" i="1" smtClean="0"/>
              <a:t>„Ne treba ulaziti u drugu krajnost i dodvoravati se njima. Treba li da postanem gej da bi to bilo proevropski. Ravnopravni su sa ostalim građanima, ali nemoj da mi pričate da je to normalno, kad nije</a:t>
            </a:r>
            <a:r>
              <a:rPr lang="sr-Cyrl-CS" sz="2200" smtClean="0"/>
              <a:t>.”</a:t>
            </a:r>
            <a:endParaRPr lang="en-US" sz="2200" smtClean="0"/>
          </a:p>
          <a:p>
            <a:pPr lvl="1"/>
            <a:endParaRPr lang="en-US" sz="2400" smtClean="0"/>
          </a:p>
          <a:p>
            <a:pPr lvl="1"/>
            <a:endParaRPr lang="en-US" sz="2000" b="1"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t>Teži oblici diskriminacije </a:t>
            </a:r>
          </a:p>
        </p:txBody>
      </p:sp>
      <p:sp>
        <p:nvSpPr>
          <p:cNvPr id="27651" name="Content Placeholder 2"/>
          <p:cNvSpPr>
            <a:spLocks noGrp="1"/>
          </p:cNvSpPr>
          <p:nvPr>
            <p:ph idx="1"/>
          </p:nvPr>
        </p:nvSpPr>
        <p:spPr>
          <a:xfrm>
            <a:off x="457200" y="1600200"/>
            <a:ext cx="8305800" cy="4953000"/>
          </a:xfrm>
        </p:spPr>
        <p:txBody>
          <a:bodyPr/>
          <a:lstStyle/>
          <a:p>
            <a:r>
              <a:rPr lang="sr-Cyrl-CS" sz="2200" b="1" smtClean="0"/>
              <a:t>Ponovljena diskriminacija </a:t>
            </a:r>
            <a:r>
              <a:rPr lang="en-US" sz="2200" smtClean="0"/>
              <a:t>- </a:t>
            </a:r>
            <a:r>
              <a:rPr lang="sr-Cyrl-CS" sz="2200" smtClean="0"/>
              <a:t>diskriminacija kod koje se prema</a:t>
            </a:r>
            <a:r>
              <a:rPr lang="en-US" sz="2200" smtClean="0"/>
              <a:t> i od strane</a:t>
            </a:r>
            <a:r>
              <a:rPr lang="sr-Cyrl-CS" sz="2200" smtClean="0"/>
              <a:t> isto</a:t>
            </a:r>
            <a:r>
              <a:rPr lang="en-US" sz="2200" smtClean="0"/>
              <a:t>g</a:t>
            </a:r>
            <a:r>
              <a:rPr lang="sr-Cyrl-CS" sz="2200" smtClean="0"/>
              <a:t> lic</a:t>
            </a:r>
            <a:r>
              <a:rPr lang="en-US" sz="2200" smtClean="0"/>
              <a:t>a</a:t>
            </a:r>
            <a:r>
              <a:rPr lang="sr-Cyrl-CS" sz="2200" smtClean="0"/>
              <a:t> </a:t>
            </a:r>
            <a:r>
              <a:rPr lang="en-US" sz="2200" smtClean="0"/>
              <a:t>(</a:t>
            </a:r>
            <a:r>
              <a:rPr lang="sr-Cyrl-CS" sz="2200" smtClean="0"/>
              <a:t>grup</a:t>
            </a:r>
            <a:r>
              <a:rPr lang="en-US" sz="2200" smtClean="0"/>
              <a:t>e</a:t>
            </a:r>
            <a:r>
              <a:rPr lang="sr-Cyrl-CS" sz="2200" smtClean="0"/>
              <a:t> lica</a:t>
            </a:r>
            <a:r>
              <a:rPr lang="en-US" sz="2200" smtClean="0"/>
              <a:t>)</a:t>
            </a:r>
            <a:r>
              <a:rPr lang="sr-Cyrl-CS" sz="2200" smtClean="0"/>
              <a:t> u više navrata vrši isti akt diskrimincije </a:t>
            </a:r>
            <a:endParaRPr lang="en-US" sz="2200" smtClean="0"/>
          </a:p>
          <a:p>
            <a:pPr lvl="1"/>
            <a:r>
              <a:rPr lang="sr-Cyrl-CS" sz="2200" smtClean="0"/>
              <a:t>npr. obezbeđenje jednog kluba više puta je zabranilo romskom mladiću da uđe u klub</a:t>
            </a:r>
            <a:endParaRPr lang="en-US" sz="2200" smtClean="0"/>
          </a:p>
          <a:p>
            <a:r>
              <a:rPr lang="en-US" sz="2200" b="1" smtClean="0"/>
              <a:t>P</a:t>
            </a:r>
            <a:r>
              <a:rPr lang="sr-Cyrl-CS" sz="2200" b="1" smtClean="0"/>
              <a:t>rodužena diskriminacija</a:t>
            </a:r>
            <a:r>
              <a:rPr lang="en-US" sz="2200" b="1" smtClean="0"/>
              <a:t> </a:t>
            </a:r>
            <a:r>
              <a:rPr lang="en-US" sz="2200" smtClean="0"/>
              <a:t>-  </a:t>
            </a:r>
            <a:r>
              <a:rPr lang="sr-Cyrl-CS" sz="2200" smtClean="0"/>
              <a:t>diskriminacija koja se čini u dužem vremenskom periodu prema </a:t>
            </a:r>
            <a:r>
              <a:rPr lang="en-US" sz="2200" smtClean="0"/>
              <a:t>i od strane </a:t>
            </a:r>
            <a:r>
              <a:rPr lang="sr-Cyrl-CS" sz="2200" smtClean="0"/>
              <a:t>isto</a:t>
            </a:r>
            <a:r>
              <a:rPr lang="en-US" sz="2200" smtClean="0"/>
              <a:t>g </a:t>
            </a:r>
            <a:r>
              <a:rPr lang="sr-Cyrl-CS" sz="2200" smtClean="0"/>
              <a:t>lic</a:t>
            </a:r>
            <a:r>
              <a:rPr lang="en-US" sz="2200" smtClean="0"/>
              <a:t>a</a:t>
            </a:r>
            <a:r>
              <a:rPr lang="sr-Cyrl-CS" sz="2200" smtClean="0"/>
              <a:t> </a:t>
            </a:r>
            <a:r>
              <a:rPr lang="en-US" sz="2200" smtClean="0"/>
              <a:t>(</a:t>
            </a:r>
            <a:r>
              <a:rPr lang="sr-Cyrl-CS" sz="2200" smtClean="0"/>
              <a:t>grup</a:t>
            </a:r>
            <a:r>
              <a:rPr lang="en-US" sz="2200" smtClean="0"/>
              <a:t>e</a:t>
            </a:r>
            <a:r>
              <a:rPr lang="sr-Cyrl-CS" sz="2200" smtClean="0"/>
              <a:t> lica</a:t>
            </a:r>
            <a:r>
              <a:rPr lang="en-US" sz="2200" smtClean="0"/>
              <a:t>) </a:t>
            </a:r>
          </a:p>
          <a:p>
            <a:pPr lvl="1"/>
            <a:r>
              <a:rPr lang="en-US" sz="2200" smtClean="0"/>
              <a:t>N</a:t>
            </a:r>
            <a:r>
              <a:rPr lang="sr-Cyrl-CS" sz="2200" smtClean="0"/>
              <a:t>a zgradi javne ustanove ispisan je grafit „Smrt pederima“, koji nije uklonjen tri meseca.</a:t>
            </a:r>
            <a:endParaRPr lang="en-US" sz="2200" smtClean="0"/>
          </a:p>
          <a:p>
            <a:r>
              <a:rPr lang="sr-Cyrl-CS" sz="2200" b="1" smtClean="0"/>
              <a:t>Višestruka diskriminacija </a:t>
            </a:r>
            <a:r>
              <a:rPr lang="en-US" sz="2200" smtClean="0"/>
              <a:t>-</a:t>
            </a:r>
            <a:r>
              <a:rPr lang="sr-Cyrl-CS" sz="2200" smtClean="0"/>
              <a:t> diskriminacija koja se vrši po više različitih osnova koji se </a:t>
            </a:r>
            <a:r>
              <a:rPr lang="sr-Cyrl-CS" sz="2200" b="1" smtClean="0"/>
              <a:t>ukrštaju i preklapaju </a:t>
            </a:r>
            <a:endParaRPr lang="en-US" sz="2200" b="1" smtClean="0"/>
          </a:p>
          <a:p>
            <a:pPr lvl="1"/>
            <a:r>
              <a:rPr lang="sr-Cyrl-CS" sz="2200" smtClean="0"/>
              <a:t>npr. Romkinji se isplaćuje niža zarada kako u odnosu na druge zaposlene žene, tako i u odnosu na muškarce</a:t>
            </a:r>
            <a:r>
              <a:rPr lang="en-US" sz="2200" smtClean="0"/>
              <a:t> koji obavljaju isti posao </a:t>
            </a:r>
          </a:p>
          <a:p>
            <a:pPr>
              <a:buFont typeface="Arial" charset="0"/>
              <a:buNone/>
            </a:pPr>
            <a:endParaRPr lang="en-US" sz="2200" smtClean="0"/>
          </a:p>
          <a:p>
            <a:endParaRPr lang="en-US" sz="2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ustice 19"/>
          <p:cNvPicPr>
            <a:picLocks noChangeAspect="1" noChangeArrowheads="1"/>
          </p:cNvPicPr>
          <p:nvPr/>
        </p:nvPicPr>
        <p:blipFill>
          <a:blip r:embed="rId2" cstate="print"/>
          <a:srcRect/>
          <a:stretch>
            <a:fillRect/>
          </a:stretch>
        </p:blipFill>
        <p:spPr bwMode="auto">
          <a:xfrm>
            <a:off x="0" y="-228600"/>
            <a:ext cx="9144000" cy="6878638"/>
          </a:xfrm>
          <a:prstGeom prst="rect">
            <a:avLst/>
          </a:prstGeom>
          <a:noFill/>
          <a:ln w="9525">
            <a:noFill/>
            <a:miter lim="800000"/>
            <a:headEnd/>
            <a:tailEnd/>
          </a:ln>
        </p:spPr>
      </p:pic>
      <p:sp>
        <p:nvSpPr>
          <p:cNvPr id="29699" name="Text Box 3"/>
          <p:cNvSpPr txBox="1">
            <a:spLocks noChangeArrowheads="1"/>
          </p:cNvSpPr>
          <p:nvPr/>
        </p:nvSpPr>
        <p:spPr bwMode="auto">
          <a:xfrm>
            <a:off x="304800" y="5867400"/>
            <a:ext cx="8686800" cy="830263"/>
          </a:xfrm>
          <a:prstGeom prst="rect">
            <a:avLst/>
          </a:prstGeom>
          <a:noFill/>
          <a:ln w="57150">
            <a:solidFill>
              <a:schemeClr val="tx1"/>
            </a:solidFill>
            <a:miter lim="800000"/>
            <a:headEnd/>
            <a:tailEnd/>
          </a:ln>
        </p:spPr>
        <p:txBody>
          <a:bodyPr>
            <a:spAutoFit/>
          </a:bodyPr>
          <a:lstStyle/>
          <a:p>
            <a:pPr algn="ctr">
              <a:spcBef>
                <a:spcPct val="50000"/>
              </a:spcBef>
              <a:defRPr/>
            </a:pPr>
            <a:r>
              <a:rPr lang="sr-Latn-RS" sz="2400" b="1" dirty="0">
                <a:latin typeface="+mj-lt"/>
                <a:cs typeface="Tahoma" pitchFamily="34" charset="0"/>
              </a:rPr>
              <a:t>Šta se može učiniti da put do pravde za žrtve diskriminacije ne izgleda ovako</a:t>
            </a:r>
            <a:r>
              <a:rPr lang="sr-Cyrl-CS" sz="2400" b="1" dirty="0">
                <a:latin typeface="+mj-lt"/>
                <a:cs typeface="Tahoma" pitchFamily="34" charset="0"/>
              </a:rPr>
              <a:t>!!</a:t>
            </a:r>
            <a:endParaRPr lang="en-US" sz="2400" b="1" dirty="0">
              <a:latin typeface="+mj-l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ttp://www.barrierbreakers.com/blog/wp-content/uploads/2011/03/Definition-of-Discrimination.jpg"/>
          <p:cNvPicPr>
            <a:picLocks noChangeAspect="1" noChangeArrowheads="1"/>
          </p:cNvPicPr>
          <p:nvPr/>
        </p:nvPicPr>
        <p:blipFill>
          <a:blip r:embed="rId2" cstate="print"/>
          <a:srcRect/>
          <a:stretch>
            <a:fillRect/>
          </a:stretch>
        </p:blipFill>
        <p:spPr bwMode="auto">
          <a:xfrm>
            <a:off x="0" y="-152400"/>
            <a:ext cx="9144000" cy="7010400"/>
          </a:xfrm>
          <a:prstGeom prst="rect">
            <a:avLst/>
          </a:prstGeom>
          <a:noFill/>
          <a:ln w="9525">
            <a:noFill/>
            <a:miter lim="800000"/>
            <a:headEnd/>
            <a:tailEnd/>
          </a:ln>
        </p:spPr>
      </p:pic>
      <p:sp>
        <p:nvSpPr>
          <p:cNvPr id="29699" name="Rectangle 3"/>
          <p:cNvSpPr>
            <a:spLocks noGrp="1" noChangeArrowheads="1"/>
          </p:cNvSpPr>
          <p:nvPr>
            <p:ph idx="1"/>
          </p:nvPr>
        </p:nvSpPr>
        <p:spPr>
          <a:xfrm>
            <a:off x="142875" y="4643438"/>
            <a:ext cx="8839200" cy="1325562"/>
          </a:xfrm>
        </p:spPr>
        <p:txBody>
          <a:bodyPr/>
          <a:lstStyle/>
          <a:p>
            <a:pPr algn="ctr" eaLnBrk="1" hangingPunct="1">
              <a:buFont typeface="Wingdings" pitchFamily="2" charset="2"/>
              <a:buNone/>
            </a:pPr>
            <a:r>
              <a:rPr lang="en-US" sz="6600" b="1" smtClean="0">
                <a:solidFill>
                  <a:schemeClr val="bg1"/>
                </a:solidFill>
                <a:latin typeface="Tahoma" pitchFamily="34" charset="0"/>
              </a:rPr>
              <a:t>Hvala na pažnji!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457200" y="274638"/>
            <a:ext cx="8229600" cy="1173162"/>
          </a:xfrm>
        </p:spPr>
        <p:txBody>
          <a:bodyPr/>
          <a:lstStyle/>
          <a:p>
            <a:pPr algn="l" eaLnBrk="1" hangingPunct="1"/>
            <a:r>
              <a:rPr lang="en-US" sz="3600" b="1" smtClean="0"/>
              <a:t>Princip ravnopravnosti i nediskriminacije</a:t>
            </a:r>
          </a:p>
        </p:txBody>
      </p:sp>
      <p:sp>
        <p:nvSpPr>
          <p:cNvPr id="4099" name="Content Placeholder 1"/>
          <p:cNvSpPr>
            <a:spLocks noGrp="1"/>
          </p:cNvSpPr>
          <p:nvPr>
            <p:ph idx="1"/>
          </p:nvPr>
        </p:nvSpPr>
        <p:spPr>
          <a:xfrm>
            <a:off x="304800" y="1295400"/>
            <a:ext cx="8534400" cy="5105400"/>
          </a:xfrm>
        </p:spPr>
        <p:txBody>
          <a:bodyPr/>
          <a:lstStyle/>
          <a:p>
            <a:r>
              <a:rPr lang="en-US" sz="2200" b="1" smtClean="0"/>
              <a:t>Princip ravnopravnosti </a:t>
            </a:r>
            <a:endParaRPr lang="en-US" sz="2200" smtClean="0"/>
          </a:p>
          <a:p>
            <a:pPr lvl="1"/>
            <a:r>
              <a:rPr lang="sr-Latn-CS" sz="2000" smtClean="0"/>
              <a:t>Osnovni moralni i pravni princip</a:t>
            </a:r>
            <a:r>
              <a:rPr lang="en-US" sz="2000" smtClean="0"/>
              <a:t> –</a:t>
            </a:r>
            <a:r>
              <a:rPr lang="sr-Latn-CS" sz="2000" smtClean="0"/>
              <a:t>“</a:t>
            </a:r>
            <a:r>
              <a:rPr lang="sr-Latn-CS" sz="2000" i="1" smtClean="0"/>
              <a:t>Sva ljudska bića rađaju se slobodna i jednaka u dostojanstvu i pravima</a:t>
            </a:r>
            <a:r>
              <a:rPr lang="sr-Latn-CS" sz="2000" smtClean="0"/>
              <a:t>” </a:t>
            </a:r>
            <a:r>
              <a:rPr lang="en-US" sz="2000" smtClean="0"/>
              <a:t>UNDLJP (1948)</a:t>
            </a:r>
          </a:p>
          <a:p>
            <a:pPr lvl="1"/>
            <a:r>
              <a:rPr lang="en-US" sz="2000" smtClean="0"/>
              <a:t>Postulat na kome </a:t>
            </a:r>
            <a:r>
              <a:rPr lang="sr-Latn-CS" sz="2000" smtClean="0"/>
              <a:t>počiva</a:t>
            </a:r>
            <a:r>
              <a:rPr lang="en-US" sz="2000" smtClean="0"/>
              <a:t> ideja,</a:t>
            </a:r>
            <a:r>
              <a:rPr lang="sr-Latn-CS" sz="2000" smtClean="0"/>
              <a:t> teorija i praksa ljudskih prava </a:t>
            </a:r>
            <a:endParaRPr lang="en-US" sz="2000" smtClean="0"/>
          </a:p>
          <a:p>
            <a:pPr lvl="1"/>
            <a:r>
              <a:rPr lang="en-US" sz="2000" smtClean="0"/>
              <a:t>O</a:t>
            </a:r>
            <a:r>
              <a:rPr lang="sr-Latn-CS" sz="2000" smtClean="0"/>
              <a:t>snovni element pravde   </a:t>
            </a:r>
            <a:endParaRPr lang="en-US" sz="2000" smtClean="0"/>
          </a:p>
          <a:p>
            <a:r>
              <a:rPr lang="en-US" sz="2200" b="1" smtClean="0"/>
              <a:t>Princip f</a:t>
            </a:r>
            <a:r>
              <a:rPr lang="sr-Latn-CS" sz="2200" b="1" smtClean="0"/>
              <a:t>ormaln</a:t>
            </a:r>
            <a:r>
              <a:rPr lang="en-US" sz="2200" b="1" smtClean="0"/>
              <a:t>e jednakosti</a:t>
            </a:r>
          </a:p>
          <a:p>
            <a:r>
              <a:rPr lang="en-US" sz="2200" b="1" smtClean="0"/>
              <a:t>Princip stvarne jednakosti </a:t>
            </a:r>
            <a:r>
              <a:rPr lang="en-US" sz="2200" smtClean="0"/>
              <a:t>– </a:t>
            </a:r>
            <a:r>
              <a:rPr lang="en-US" sz="2200" b="1" smtClean="0"/>
              <a:t>princip jednakih </a:t>
            </a:r>
            <a:r>
              <a:rPr lang="sr-Latn-CS" sz="2200" b="1" smtClean="0"/>
              <a:t>mogućnosti </a:t>
            </a:r>
            <a:r>
              <a:rPr lang="sr-Latn-CS" sz="2200" smtClean="0"/>
              <a:t>– uvažavanje razlika u startnim pozicijama </a:t>
            </a:r>
            <a:endParaRPr lang="en-US" sz="2200" smtClean="0"/>
          </a:p>
          <a:p>
            <a:r>
              <a:rPr lang="en-US" sz="2200" b="1" smtClean="0"/>
              <a:t>Operacionalizacija principa ravnopravnosti</a:t>
            </a:r>
            <a:endParaRPr lang="sr-Latn-CS" sz="2200" b="1" smtClean="0"/>
          </a:p>
          <a:p>
            <a:pPr lvl="1"/>
            <a:r>
              <a:rPr lang="sr-Latn-CS" sz="2000" b="1" u="sng" smtClean="0"/>
              <a:t>Z</a:t>
            </a:r>
            <a:r>
              <a:rPr lang="en-US" sz="2000" b="1" u="sng" smtClean="0"/>
              <a:t>abranjen je svaki oblik diskriminacije </a:t>
            </a:r>
            <a:r>
              <a:rPr lang="en-US" sz="2000" smtClean="0"/>
              <a:t>– diskrimacija je negacija načela jednakosti</a:t>
            </a:r>
          </a:p>
          <a:p>
            <a:pPr lvl="1"/>
            <a:r>
              <a:rPr lang="sr-Latn-CS" sz="2000" smtClean="0"/>
              <a:t>Svakome je priznato </a:t>
            </a:r>
            <a:r>
              <a:rPr lang="sr-Latn-CS" sz="2000" b="1" u="sng" smtClean="0"/>
              <a:t>pravo na </a:t>
            </a:r>
            <a:r>
              <a:rPr lang="en-US" sz="2000" b="1" u="sng" smtClean="0"/>
              <a:t>nediskriminaciju</a:t>
            </a:r>
          </a:p>
          <a:p>
            <a:pPr lvl="1"/>
            <a:r>
              <a:rPr lang="en-US" sz="2000" b="1" u="sng" smtClean="0"/>
              <a:t>P</a:t>
            </a:r>
            <a:r>
              <a:rPr lang="sr-Latn-CS" sz="2000" b="1" u="sng" smtClean="0"/>
              <a:t>osebne (afirmativne) mere  </a:t>
            </a:r>
            <a:r>
              <a:rPr lang="sr-Latn-CS" sz="2000" smtClean="0"/>
              <a:t>za društvene grupe koje su u nejednakom položaju sa ostalim građanima </a:t>
            </a:r>
            <a:endParaRPr lang="en-US" sz="2000" smtClean="0"/>
          </a:p>
          <a:p>
            <a:pPr>
              <a:buFont typeface="Arial" charset="0"/>
              <a:buNone/>
            </a:pPr>
            <a:endParaRPr lang="en-US" sz="2200" smtClean="0"/>
          </a:p>
          <a:p>
            <a:pPr eaLnBrk="1" hangingPunct="1"/>
            <a:endParaRPr lang="en-US" sz="2200" smtClean="0"/>
          </a:p>
        </p:txBody>
      </p:sp>
      <p:pic>
        <p:nvPicPr>
          <p:cNvPr id="4100" name="Picture 5" descr="http://manjine.ba/wp-content/uploads/2012/07/diskriminacija.jpg"/>
          <p:cNvPicPr>
            <a:picLocks noChangeAspect="1" noChangeArrowheads="1"/>
          </p:cNvPicPr>
          <p:nvPr/>
        </p:nvPicPr>
        <p:blipFill>
          <a:blip r:embed="rId2" cstate="print"/>
          <a:srcRect/>
          <a:stretch>
            <a:fillRect/>
          </a:stretch>
        </p:blipFill>
        <p:spPr bwMode="auto">
          <a:xfrm>
            <a:off x="7467600" y="2438400"/>
            <a:ext cx="1600200" cy="979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457200"/>
            <a:ext cx="8229600" cy="944563"/>
          </a:xfrm>
        </p:spPr>
        <p:txBody>
          <a:bodyPr rtlCol="0" anchor="t">
            <a:normAutofit fontScale="90000"/>
          </a:bodyPr>
          <a:lstStyle/>
          <a:p>
            <a:pPr eaLnBrk="1" fontAlgn="auto" hangingPunct="1">
              <a:spcAft>
                <a:spcPts val="0"/>
              </a:spcAft>
              <a:defRPr/>
            </a:pPr>
            <a:r>
              <a:rPr lang="en-US" b="1" dirty="0" err="1" smtClean="0"/>
              <a:t>Šta</a:t>
            </a:r>
            <a:r>
              <a:rPr lang="en-US" b="1" dirty="0" smtClean="0"/>
              <a:t> je </a:t>
            </a:r>
            <a:r>
              <a:rPr lang="en-US" b="1" dirty="0" err="1" smtClean="0"/>
              <a:t>diskriminacija</a:t>
            </a:r>
            <a:r>
              <a:rPr lang="en-US" b="1" dirty="0" smtClean="0"/>
              <a:t>?</a:t>
            </a:r>
            <a:r>
              <a:rPr lang="en-US" dirty="0" smtClean="0"/>
              <a:t/>
            </a:r>
            <a:br>
              <a:rPr lang="en-US" dirty="0" smtClean="0"/>
            </a:br>
            <a:endParaRPr lang="en-US" b="1" dirty="0" smtClean="0"/>
          </a:p>
        </p:txBody>
      </p:sp>
      <p:sp>
        <p:nvSpPr>
          <p:cNvPr id="5123" name="Content Placeholder 2"/>
          <p:cNvSpPr>
            <a:spLocks noGrp="1"/>
          </p:cNvSpPr>
          <p:nvPr>
            <p:ph idx="1"/>
          </p:nvPr>
        </p:nvSpPr>
        <p:spPr>
          <a:xfrm>
            <a:off x="381000" y="2590800"/>
            <a:ext cx="4572000" cy="3886200"/>
          </a:xfrm>
        </p:spPr>
        <p:txBody>
          <a:bodyPr/>
          <a:lstStyle/>
          <a:p>
            <a:r>
              <a:rPr lang="en-US" sz="2800" i="1" smtClean="0"/>
              <a:t>Diskriminacija</a:t>
            </a:r>
            <a:r>
              <a:rPr lang="en-US" sz="2800" smtClean="0"/>
              <a:t>” – “odvajati”, “praviti razliku” – </a:t>
            </a:r>
          </a:p>
          <a:p>
            <a:r>
              <a:rPr lang="en-US" sz="2800" b="1" smtClean="0"/>
              <a:t>Nedopušteno razlikovanje ljudi - n</a:t>
            </a:r>
            <a:r>
              <a:rPr lang="sr-Cyrl-CS" sz="2800" b="1" smtClean="0"/>
              <a:t>ejednak tretman pojedinca/ke ili grupe zasnovan na ličnom svojstvu</a:t>
            </a:r>
            <a:endParaRPr lang="en-US" sz="2800" b="1" smtClean="0"/>
          </a:p>
          <a:p>
            <a:pPr>
              <a:buFont typeface="Arial" charset="0"/>
              <a:buNone/>
            </a:pPr>
            <a:r>
              <a:rPr lang="en-US" sz="2800" smtClean="0"/>
              <a:t> </a:t>
            </a:r>
          </a:p>
          <a:p>
            <a:pPr eaLnBrk="1" hangingPunct="1"/>
            <a:endParaRPr lang="en-US" sz="2800" b="1" smtClean="0"/>
          </a:p>
          <a:p>
            <a:pPr eaLnBrk="1" hangingPunct="1"/>
            <a:endParaRPr lang="en-US" sz="2800" b="1" smtClean="0"/>
          </a:p>
        </p:txBody>
      </p:sp>
      <p:sp>
        <p:nvSpPr>
          <p:cNvPr id="5" name="TextBox 4"/>
          <p:cNvSpPr txBox="1"/>
          <p:nvPr/>
        </p:nvSpPr>
        <p:spPr>
          <a:xfrm>
            <a:off x="533400" y="1676400"/>
            <a:ext cx="8382000" cy="492443"/>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2600" b="1" dirty="0" err="1">
                <a:solidFill>
                  <a:schemeClr val="tx1"/>
                </a:solidFill>
              </a:rPr>
              <a:t>Nije</a:t>
            </a:r>
            <a:r>
              <a:rPr lang="en-US" sz="2600" b="1" dirty="0">
                <a:solidFill>
                  <a:schemeClr val="tx1"/>
                </a:solidFill>
              </a:rPr>
              <a:t> </a:t>
            </a:r>
            <a:r>
              <a:rPr lang="en-US" sz="2600" b="1" dirty="0" err="1">
                <a:solidFill>
                  <a:schemeClr val="tx1"/>
                </a:solidFill>
              </a:rPr>
              <a:t>svaka</a:t>
            </a:r>
            <a:r>
              <a:rPr lang="en-US" sz="2600" b="1" dirty="0">
                <a:solidFill>
                  <a:schemeClr val="tx1"/>
                </a:solidFill>
              </a:rPr>
              <a:t> </a:t>
            </a:r>
            <a:r>
              <a:rPr lang="en-US" sz="2600" b="1" dirty="0" err="1">
                <a:solidFill>
                  <a:schemeClr val="tx1"/>
                </a:solidFill>
              </a:rPr>
              <a:t>nejednakost</a:t>
            </a:r>
            <a:r>
              <a:rPr lang="en-US" sz="2600" b="1" dirty="0">
                <a:solidFill>
                  <a:schemeClr val="tx1"/>
                </a:solidFill>
              </a:rPr>
              <a:t>, </a:t>
            </a:r>
            <a:r>
              <a:rPr lang="en-US" sz="2600" b="1" dirty="0" err="1">
                <a:solidFill>
                  <a:schemeClr val="tx1"/>
                </a:solidFill>
              </a:rPr>
              <a:t>nepravda</a:t>
            </a:r>
            <a:r>
              <a:rPr lang="en-US" sz="2600" b="1" dirty="0">
                <a:solidFill>
                  <a:schemeClr val="tx1"/>
                </a:solidFill>
              </a:rPr>
              <a:t> </a:t>
            </a:r>
            <a:r>
              <a:rPr lang="en-US" sz="2600" b="1" dirty="0" err="1">
                <a:solidFill>
                  <a:schemeClr val="tx1"/>
                </a:solidFill>
              </a:rPr>
              <a:t>i</a:t>
            </a:r>
            <a:r>
              <a:rPr lang="en-US" sz="2600" b="1" dirty="0">
                <a:solidFill>
                  <a:schemeClr val="tx1"/>
                </a:solidFill>
              </a:rPr>
              <a:t> </a:t>
            </a:r>
            <a:r>
              <a:rPr lang="en-US" sz="2600" b="1" dirty="0" err="1">
                <a:solidFill>
                  <a:schemeClr val="tx1"/>
                </a:solidFill>
              </a:rPr>
              <a:t>nevolja</a:t>
            </a:r>
            <a:r>
              <a:rPr lang="en-US" sz="2600" b="1" dirty="0">
                <a:solidFill>
                  <a:schemeClr val="tx1"/>
                </a:solidFill>
              </a:rPr>
              <a:t> </a:t>
            </a:r>
            <a:r>
              <a:rPr lang="en-US" sz="2600" b="1" dirty="0" err="1">
                <a:solidFill>
                  <a:schemeClr val="tx1"/>
                </a:solidFill>
              </a:rPr>
              <a:t>diskriminacija</a:t>
            </a:r>
            <a:r>
              <a:rPr lang="en-US" sz="2600" b="1" dirty="0">
                <a:solidFill>
                  <a:schemeClr val="tx1"/>
                </a:solidFill>
              </a:rPr>
              <a:t>!</a:t>
            </a:r>
            <a:r>
              <a:rPr lang="en-US" sz="2600" dirty="0">
                <a:solidFill>
                  <a:schemeClr val="tx1"/>
                </a:solidFill>
              </a:rPr>
              <a:t> </a:t>
            </a:r>
          </a:p>
        </p:txBody>
      </p:sp>
      <p:pic>
        <p:nvPicPr>
          <p:cNvPr id="5127" name="Picture 9" descr="Image result for discrimination"/>
          <p:cNvPicPr>
            <a:picLocks noChangeAspect="1" noChangeArrowheads="1"/>
          </p:cNvPicPr>
          <p:nvPr/>
        </p:nvPicPr>
        <p:blipFill>
          <a:blip r:embed="rId2" cstate="print"/>
          <a:srcRect/>
          <a:stretch>
            <a:fillRect/>
          </a:stretch>
        </p:blipFill>
        <p:spPr bwMode="auto">
          <a:xfrm>
            <a:off x="5410200" y="3200400"/>
            <a:ext cx="3363913" cy="2533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533400"/>
            <a:ext cx="8229600" cy="771525"/>
          </a:xfrm>
        </p:spPr>
        <p:txBody>
          <a:bodyPr anchor="t"/>
          <a:lstStyle/>
          <a:p>
            <a:pPr eaLnBrk="1" hangingPunct="1"/>
            <a:r>
              <a:rPr lang="en-US" b="1" smtClean="0"/>
              <a:t>Vrste/tipovi diskriminacije</a:t>
            </a:r>
            <a:r>
              <a:rPr lang="en-US" smtClean="0"/>
              <a:t/>
            </a:r>
            <a:br>
              <a:rPr lang="en-US" smtClean="0"/>
            </a:br>
            <a:endParaRPr lang="en-US" b="1" smtClean="0"/>
          </a:p>
        </p:txBody>
      </p:sp>
      <p:sp>
        <p:nvSpPr>
          <p:cNvPr id="6147" name="Text Placeholder 2"/>
          <p:cNvSpPr>
            <a:spLocks noGrp="1"/>
          </p:cNvSpPr>
          <p:nvPr>
            <p:ph type="body" idx="1"/>
          </p:nvPr>
        </p:nvSpPr>
        <p:spPr>
          <a:xfrm>
            <a:off x="228600" y="1524000"/>
            <a:ext cx="2986088" cy="563563"/>
          </a:xfrm>
          <a:blipFill dpi="0" rotWithShape="1">
            <a:blip r:embed="rId2" cstate="print"/>
            <a:srcRect/>
            <a:tile tx="0" ty="0" sx="100000" sy="100000" flip="none" algn="tl"/>
          </a:blipFill>
        </p:spPr>
        <p:txBody>
          <a:bodyPr/>
          <a:lstStyle/>
          <a:p>
            <a:pPr algn="ctr" eaLnBrk="1" hangingPunct="1"/>
            <a:r>
              <a:rPr lang="en-US" sz="2200" smtClean="0"/>
              <a:t>Prema uzroku</a:t>
            </a:r>
          </a:p>
        </p:txBody>
      </p:sp>
      <p:sp>
        <p:nvSpPr>
          <p:cNvPr id="6148" name="Content Placeholder 3"/>
          <p:cNvSpPr>
            <a:spLocks noGrp="1"/>
          </p:cNvSpPr>
          <p:nvPr>
            <p:ph sz="half" idx="2"/>
          </p:nvPr>
        </p:nvSpPr>
        <p:spPr>
          <a:xfrm>
            <a:off x="228600" y="2133600"/>
            <a:ext cx="3005138" cy="1239838"/>
          </a:xfrm>
          <a:ln>
            <a:solidFill>
              <a:schemeClr val="accent1"/>
            </a:solidFill>
          </a:ln>
        </p:spPr>
        <p:txBody>
          <a:bodyPr/>
          <a:lstStyle/>
          <a:p>
            <a:pPr eaLnBrk="1" hangingPunct="1">
              <a:lnSpc>
                <a:spcPct val="110000"/>
              </a:lnSpc>
              <a:spcBef>
                <a:spcPct val="0"/>
              </a:spcBef>
            </a:pPr>
            <a:r>
              <a:rPr lang="en-US" sz="2000" smtClean="0"/>
              <a:t>Situaciona </a:t>
            </a:r>
          </a:p>
          <a:p>
            <a:pPr eaLnBrk="1" hangingPunct="1">
              <a:lnSpc>
                <a:spcPct val="110000"/>
              </a:lnSpc>
              <a:spcBef>
                <a:spcPct val="0"/>
              </a:spcBef>
            </a:pPr>
            <a:r>
              <a:rPr lang="en-US" sz="2000" smtClean="0"/>
              <a:t>Strukturalna</a:t>
            </a:r>
            <a:endParaRPr lang="en-US" sz="1800" smtClean="0"/>
          </a:p>
          <a:p>
            <a:pPr eaLnBrk="1" hangingPunct="1">
              <a:lnSpc>
                <a:spcPct val="110000"/>
              </a:lnSpc>
              <a:spcBef>
                <a:spcPct val="0"/>
              </a:spcBef>
            </a:pPr>
            <a:r>
              <a:rPr lang="en-US" sz="2000" smtClean="0"/>
              <a:t>Institucionalna</a:t>
            </a:r>
          </a:p>
        </p:txBody>
      </p:sp>
      <p:sp>
        <p:nvSpPr>
          <p:cNvPr id="6149" name="Text Placeholder 4"/>
          <p:cNvSpPr>
            <a:spLocks noGrp="1"/>
          </p:cNvSpPr>
          <p:nvPr>
            <p:ph type="body" sz="quarter" idx="3"/>
          </p:nvPr>
        </p:nvSpPr>
        <p:spPr>
          <a:xfrm>
            <a:off x="3200400" y="1524000"/>
            <a:ext cx="3262313" cy="563563"/>
          </a:xfrm>
          <a:blipFill dpi="0" rotWithShape="1">
            <a:blip r:embed="rId3" cstate="print"/>
            <a:srcRect/>
            <a:tile tx="0" ty="0" sx="100000" sy="100000" flip="none" algn="tl"/>
          </a:blipFill>
        </p:spPr>
        <p:txBody>
          <a:bodyPr/>
          <a:lstStyle/>
          <a:p>
            <a:pPr algn="ctr" eaLnBrk="1" hangingPunct="1"/>
            <a:r>
              <a:rPr lang="en-US" sz="2200" smtClean="0"/>
              <a:t>Prema kome se vrši</a:t>
            </a:r>
          </a:p>
        </p:txBody>
      </p:sp>
      <p:sp>
        <p:nvSpPr>
          <p:cNvPr id="6150" name="Content Placeholder 5"/>
          <p:cNvSpPr>
            <a:spLocks noGrp="1"/>
          </p:cNvSpPr>
          <p:nvPr>
            <p:ph sz="quarter" idx="4"/>
          </p:nvPr>
        </p:nvSpPr>
        <p:spPr>
          <a:xfrm>
            <a:off x="3200400" y="2133600"/>
            <a:ext cx="3262313" cy="1239838"/>
          </a:xfrm>
          <a:ln>
            <a:solidFill>
              <a:schemeClr val="accent1"/>
            </a:solidFill>
          </a:ln>
        </p:spPr>
        <p:txBody>
          <a:bodyPr/>
          <a:lstStyle/>
          <a:p>
            <a:pPr eaLnBrk="1" hangingPunct="1">
              <a:lnSpc>
                <a:spcPct val="110000"/>
              </a:lnSpc>
            </a:pPr>
            <a:r>
              <a:rPr lang="en-US" sz="1800" smtClean="0"/>
              <a:t>Prema pojedincu/ki</a:t>
            </a:r>
          </a:p>
          <a:p>
            <a:pPr eaLnBrk="1" hangingPunct="1">
              <a:lnSpc>
                <a:spcPct val="110000"/>
              </a:lnSpc>
            </a:pPr>
            <a:r>
              <a:rPr lang="en-US" sz="1800" smtClean="0"/>
              <a:t>Prema grupi</a:t>
            </a:r>
          </a:p>
          <a:p>
            <a:pPr eaLnBrk="1" hangingPunct="1"/>
            <a:endParaRPr lang="en-US" sz="1800" smtClean="0"/>
          </a:p>
        </p:txBody>
      </p:sp>
      <p:sp>
        <p:nvSpPr>
          <p:cNvPr id="7" name="Text Placeholder 4"/>
          <p:cNvSpPr txBox="1">
            <a:spLocks/>
          </p:cNvSpPr>
          <p:nvPr/>
        </p:nvSpPr>
        <p:spPr>
          <a:xfrm>
            <a:off x="6477000" y="1524000"/>
            <a:ext cx="2519363" cy="563563"/>
          </a:xfrm>
          <a:prstGeom prst="rect">
            <a:avLst/>
          </a:prstGeom>
          <a:blipFill>
            <a:blip r:embed="rId4" cstate="print"/>
            <a:tile tx="0" ty="0" sx="100000" sy="100000" flip="none" algn="tl"/>
          </a:blipFill>
        </p:spPr>
        <p:txBody>
          <a:bodyPr anchor="b"/>
          <a:lstStyle/>
          <a:p>
            <a:pPr algn="ctr">
              <a:spcBef>
                <a:spcPct val="20000"/>
              </a:spcBef>
              <a:buFont typeface="Arial" charset="0"/>
              <a:buNone/>
              <a:defRPr/>
            </a:pPr>
            <a:r>
              <a:rPr lang="sr-Latn-RS" sz="2400" b="1" dirty="0">
                <a:latin typeface="+mn-lt"/>
              </a:rPr>
              <a:t>Ko je vrši</a:t>
            </a:r>
            <a:endParaRPr lang="en-US" sz="2400" b="1" dirty="0">
              <a:latin typeface="+mn-lt"/>
            </a:endParaRPr>
          </a:p>
        </p:txBody>
      </p:sp>
      <p:sp>
        <p:nvSpPr>
          <p:cNvPr id="8" name="Content Placeholder 5"/>
          <p:cNvSpPr txBox="1">
            <a:spLocks/>
          </p:cNvSpPr>
          <p:nvPr/>
        </p:nvSpPr>
        <p:spPr>
          <a:xfrm>
            <a:off x="6477000" y="2057400"/>
            <a:ext cx="2514600" cy="1295400"/>
          </a:xfrm>
          <a:prstGeom prst="rect">
            <a:avLst/>
          </a:prstGeom>
          <a:ln>
            <a:solidFill>
              <a:schemeClr val="accent1"/>
            </a:solidFill>
          </a:ln>
        </p:spPr>
        <p:txBody>
          <a:bodyPr/>
          <a:lstStyle/>
          <a:p>
            <a:pPr marL="342900" indent="-342900">
              <a:lnSpc>
                <a:spcPts val="1800"/>
              </a:lnSpc>
              <a:spcBef>
                <a:spcPct val="20000"/>
              </a:spcBef>
              <a:buFont typeface="Arial" charset="0"/>
              <a:buChar char="•"/>
              <a:defRPr/>
            </a:pPr>
            <a:r>
              <a:rPr lang="sr-Latn-RS" dirty="0">
                <a:latin typeface="+mn-lt"/>
              </a:rPr>
              <a:t>Pojedinci/ke</a:t>
            </a:r>
            <a:endParaRPr lang="sr-Cyrl-RS" dirty="0">
              <a:latin typeface="+mn-lt"/>
            </a:endParaRPr>
          </a:p>
          <a:p>
            <a:pPr marL="342900" indent="-342900">
              <a:lnSpc>
                <a:spcPts val="1800"/>
              </a:lnSpc>
              <a:spcBef>
                <a:spcPct val="20000"/>
              </a:spcBef>
              <a:buFont typeface="Arial" charset="0"/>
              <a:buChar char="•"/>
              <a:defRPr/>
            </a:pPr>
            <a:r>
              <a:rPr lang="sr-Latn-RS" dirty="0">
                <a:latin typeface="+mn-lt"/>
              </a:rPr>
              <a:t>Pravna lica</a:t>
            </a:r>
          </a:p>
          <a:p>
            <a:pPr marL="342900" indent="-342900">
              <a:lnSpc>
                <a:spcPts val="1800"/>
              </a:lnSpc>
              <a:spcBef>
                <a:spcPct val="20000"/>
              </a:spcBef>
              <a:buFont typeface="Arial" charset="0"/>
              <a:buChar char="•"/>
              <a:defRPr/>
            </a:pPr>
            <a:r>
              <a:rPr lang="sr-Latn-RS" dirty="0">
                <a:latin typeface="+mn-lt"/>
              </a:rPr>
              <a:t>Institucije</a:t>
            </a:r>
            <a:endParaRPr lang="sr-Cyrl-RS" dirty="0">
              <a:latin typeface="+mn-lt"/>
            </a:endParaRPr>
          </a:p>
          <a:p>
            <a:pPr marL="342900" indent="-342900">
              <a:lnSpc>
                <a:spcPts val="1800"/>
              </a:lnSpc>
              <a:spcBef>
                <a:spcPct val="20000"/>
              </a:spcBef>
              <a:buFont typeface="Arial" charset="0"/>
              <a:buChar char="•"/>
              <a:defRPr/>
            </a:pPr>
            <a:r>
              <a:rPr lang="sr-Latn-RS" dirty="0">
                <a:latin typeface="+mn-lt"/>
              </a:rPr>
              <a:t>Neformalne grupe</a:t>
            </a:r>
            <a:endParaRPr lang="en-US" dirty="0">
              <a:latin typeface="+mn-lt"/>
            </a:endParaRPr>
          </a:p>
        </p:txBody>
      </p:sp>
      <p:sp>
        <p:nvSpPr>
          <p:cNvPr id="9" name="Text Placeholder 2"/>
          <p:cNvSpPr txBox="1">
            <a:spLocks/>
          </p:cNvSpPr>
          <p:nvPr/>
        </p:nvSpPr>
        <p:spPr>
          <a:xfrm>
            <a:off x="228600" y="3352800"/>
            <a:ext cx="3025775" cy="698500"/>
          </a:xfrm>
          <a:prstGeom prst="rect">
            <a:avLst/>
          </a:prstGeom>
          <a:blipFill>
            <a:blip r:embed="rId5" cstate="print"/>
            <a:tile tx="0" ty="0" sx="100000" sy="100000" flip="none" algn="tl"/>
          </a:blipFill>
        </p:spPr>
        <p:txBody>
          <a:bodyPr anchor="b"/>
          <a:lstStyle/>
          <a:p>
            <a:pPr algn="ctr">
              <a:spcBef>
                <a:spcPct val="20000"/>
              </a:spcBef>
              <a:buFont typeface="Arial" charset="0"/>
              <a:buNone/>
              <a:defRPr/>
            </a:pPr>
            <a:r>
              <a:rPr lang="sr-Latn-RS" sz="2200" b="1" dirty="0">
                <a:latin typeface="+mn-lt"/>
              </a:rPr>
              <a:t>Prema ličnom</a:t>
            </a:r>
          </a:p>
          <a:p>
            <a:pPr algn="ctr">
              <a:spcBef>
                <a:spcPct val="20000"/>
              </a:spcBef>
              <a:buFont typeface="Arial" charset="0"/>
              <a:buNone/>
              <a:defRPr/>
            </a:pPr>
            <a:r>
              <a:rPr lang="sr-Latn-RS" sz="2200" b="1" dirty="0">
                <a:latin typeface="+mn-lt"/>
              </a:rPr>
              <a:t>svojstvu</a:t>
            </a:r>
            <a:endParaRPr lang="en-US" sz="2200" b="1" dirty="0">
              <a:latin typeface="+mn-lt"/>
            </a:endParaRPr>
          </a:p>
        </p:txBody>
      </p:sp>
      <p:sp>
        <p:nvSpPr>
          <p:cNvPr id="10" name="Content Placeholder 3"/>
          <p:cNvSpPr txBox="1">
            <a:spLocks/>
          </p:cNvSpPr>
          <p:nvPr/>
        </p:nvSpPr>
        <p:spPr>
          <a:xfrm>
            <a:off x="228600" y="4114800"/>
            <a:ext cx="2971800" cy="2438400"/>
          </a:xfrm>
          <a:prstGeom prst="rect">
            <a:avLst/>
          </a:prstGeom>
          <a:ln>
            <a:solidFill>
              <a:schemeClr val="accent1"/>
            </a:solidFill>
          </a:ln>
        </p:spPr>
        <p:txBody>
          <a:bodyPr/>
          <a:lstStyle/>
          <a:p>
            <a:pPr marL="342900" indent="-342900">
              <a:lnSpc>
                <a:spcPts val="1600"/>
              </a:lnSpc>
              <a:spcBef>
                <a:spcPct val="20000"/>
              </a:spcBef>
              <a:buFont typeface="Arial" charset="0"/>
              <a:buChar char="•"/>
              <a:defRPr/>
            </a:pPr>
            <a:r>
              <a:rPr lang="sr-Latn-RS" dirty="0">
                <a:latin typeface="+mn-lt"/>
              </a:rPr>
              <a:t>Naiconalnost</a:t>
            </a:r>
          </a:p>
          <a:p>
            <a:pPr marL="342900" indent="-342900">
              <a:lnSpc>
                <a:spcPts val="1600"/>
              </a:lnSpc>
              <a:spcBef>
                <a:spcPct val="20000"/>
              </a:spcBef>
              <a:buFont typeface="Arial" charset="0"/>
              <a:buChar char="•"/>
              <a:defRPr/>
            </a:pPr>
            <a:r>
              <a:rPr lang="sr-Latn-RS" dirty="0">
                <a:latin typeface="+mn-lt"/>
              </a:rPr>
              <a:t>Etničko poreklo </a:t>
            </a:r>
          </a:p>
          <a:p>
            <a:pPr marL="342900" indent="-342900">
              <a:lnSpc>
                <a:spcPts val="1600"/>
              </a:lnSpc>
              <a:spcBef>
                <a:spcPct val="20000"/>
              </a:spcBef>
              <a:buFont typeface="Arial" charset="0"/>
              <a:buChar char="•"/>
              <a:defRPr/>
            </a:pPr>
            <a:r>
              <a:rPr lang="sr-Latn-RS" dirty="0">
                <a:latin typeface="+mn-lt"/>
              </a:rPr>
              <a:t>Vera</a:t>
            </a:r>
          </a:p>
          <a:p>
            <a:pPr marL="342900" indent="-342900">
              <a:lnSpc>
                <a:spcPts val="1600"/>
              </a:lnSpc>
              <a:spcBef>
                <a:spcPct val="20000"/>
              </a:spcBef>
              <a:buFont typeface="Arial" charset="0"/>
              <a:buChar char="•"/>
              <a:defRPr/>
            </a:pPr>
            <a:r>
              <a:rPr lang="sr-Latn-RS" dirty="0">
                <a:latin typeface="+mn-lt"/>
              </a:rPr>
              <a:t>Pol/rod</a:t>
            </a:r>
          </a:p>
          <a:p>
            <a:pPr marL="342900" indent="-342900">
              <a:lnSpc>
                <a:spcPts val="1600"/>
              </a:lnSpc>
              <a:spcBef>
                <a:spcPct val="20000"/>
              </a:spcBef>
              <a:buFont typeface="Arial" charset="0"/>
              <a:buChar char="•"/>
              <a:defRPr/>
            </a:pPr>
            <a:r>
              <a:rPr lang="sr-Latn-RS" dirty="0">
                <a:latin typeface="+mn-lt"/>
              </a:rPr>
              <a:t>Rodni identitet</a:t>
            </a:r>
          </a:p>
          <a:p>
            <a:pPr marL="342900" indent="-342900">
              <a:lnSpc>
                <a:spcPts val="1600"/>
              </a:lnSpc>
              <a:spcBef>
                <a:spcPct val="20000"/>
              </a:spcBef>
              <a:buFont typeface="Arial" charset="0"/>
              <a:buChar char="•"/>
              <a:defRPr/>
            </a:pPr>
            <a:r>
              <a:rPr lang="sr-Latn-RS" dirty="0">
                <a:latin typeface="+mn-lt"/>
              </a:rPr>
              <a:t>Seksualna orijentacija </a:t>
            </a:r>
          </a:p>
          <a:p>
            <a:pPr marL="342900" indent="-342900">
              <a:lnSpc>
                <a:spcPts val="1600"/>
              </a:lnSpc>
              <a:spcBef>
                <a:spcPct val="20000"/>
              </a:spcBef>
              <a:buFont typeface="Arial" charset="0"/>
              <a:buChar char="•"/>
              <a:defRPr/>
            </a:pPr>
            <a:r>
              <a:rPr lang="sr-Latn-RS" dirty="0">
                <a:latin typeface="+mn-lt"/>
              </a:rPr>
              <a:t>Političko uverenje</a:t>
            </a:r>
          </a:p>
          <a:p>
            <a:pPr marL="342900" indent="-342900">
              <a:lnSpc>
                <a:spcPts val="1600"/>
              </a:lnSpc>
              <a:spcBef>
                <a:spcPct val="20000"/>
              </a:spcBef>
              <a:buFont typeface="Arial" charset="0"/>
              <a:buChar char="•"/>
              <a:defRPr/>
            </a:pPr>
            <a:r>
              <a:rPr lang="sr-Cyrl-RS" dirty="0">
                <a:latin typeface="+mn-lt"/>
              </a:rPr>
              <a:t>.... </a:t>
            </a:r>
          </a:p>
          <a:p>
            <a:pPr marL="342900" indent="-342900">
              <a:lnSpc>
                <a:spcPts val="1600"/>
              </a:lnSpc>
              <a:spcBef>
                <a:spcPct val="20000"/>
              </a:spcBef>
              <a:buFont typeface="Arial" charset="0"/>
              <a:buChar char="•"/>
              <a:defRPr/>
            </a:pPr>
            <a:r>
              <a:rPr lang="sr-Latn-RS" b="1" dirty="0">
                <a:latin typeface="+mn-lt"/>
              </a:rPr>
              <a:t>STVARNO ILI PRETPOSTAVLJENO</a:t>
            </a:r>
            <a:endParaRPr lang="sr-Cyrl-RS" b="1" dirty="0">
              <a:latin typeface="+mn-lt"/>
            </a:endParaRPr>
          </a:p>
        </p:txBody>
      </p:sp>
      <p:sp>
        <p:nvSpPr>
          <p:cNvPr id="11" name="Text Placeholder 4"/>
          <p:cNvSpPr txBox="1">
            <a:spLocks/>
          </p:cNvSpPr>
          <p:nvPr/>
        </p:nvSpPr>
        <p:spPr>
          <a:xfrm>
            <a:off x="3200400" y="3352800"/>
            <a:ext cx="3263900" cy="679450"/>
          </a:xfrm>
          <a:prstGeom prst="rect">
            <a:avLst/>
          </a:prstGeom>
          <a:blipFill>
            <a:blip r:embed="rId6" cstate="print"/>
            <a:tile tx="0" ty="0" sx="100000" sy="100000" flip="none" algn="tl"/>
          </a:blipFill>
        </p:spPr>
        <p:txBody>
          <a:bodyPr anchor="b"/>
          <a:lstStyle/>
          <a:p>
            <a:pPr algn="ctr">
              <a:spcBef>
                <a:spcPct val="20000"/>
              </a:spcBef>
              <a:buFont typeface="Arial" charset="0"/>
              <a:buNone/>
              <a:defRPr/>
            </a:pPr>
            <a:r>
              <a:rPr lang="sr-Latn-RS" sz="2200" b="1" dirty="0">
                <a:latin typeface="+mn-lt"/>
              </a:rPr>
              <a:t>Prema načinu </a:t>
            </a:r>
          </a:p>
          <a:p>
            <a:pPr algn="ctr">
              <a:spcBef>
                <a:spcPct val="20000"/>
              </a:spcBef>
              <a:buFont typeface="Arial" charset="0"/>
              <a:buNone/>
              <a:defRPr/>
            </a:pPr>
            <a:r>
              <a:rPr lang="sr-Latn-RS" sz="2200" b="1" dirty="0">
                <a:latin typeface="+mn-lt"/>
              </a:rPr>
              <a:t>ispoljavanja</a:t>
            </a:r>
            <a:endParaRPr lang="en-US" sz="2200" b="1" dirty="0">
              <a:latin typeface="+mn-lt"/>
            </a:endParaRPr>
          </a:p>
        </p:txBody>
      </p:sp>
      <p:sp>
        <p:nvSpPr>
          <p:cNvPr id="12" name="Content Placeholder 3"/>
          <p:cNvSpPr txBox="1">
            <a:spLocks/>
          </p:cNvSpPr>
          <p:nvPr/>
        </p:nvSpPr>
        <p:spPr>
          <a:xfrm>
            <a:off x="3200400" y="4114800"/>
            <a:ext cx="3276600" cy="2438400"/>
          </a:xfrm>
          <a:prstGeom prst="rect">
            <a:avLst/>
          </a:prstGeom>
          <a:ln>
            <a:solidFill>
              <a:schemeClr val="accent1"/>
            </a:solidFill>
          </a:ln>
        </p:spPr>
        <p:txBody>
          <a:bodyPr/>
          <a:lstStyle/>
          <a:p>
            <a:pPr marL="342900" indent="-342900">
              <a:lnSpc>
                <a:spcPts val="1500"/>
              </a:lnSpc>
              <a:spcBef>
                <a:spcPct val="20000"/>
              </a:spcBef>
              <a:buFont typeface="Arial" charset="0"/>
              <a:buChar char="•"/>
              <a:defRPr/>
            </a:pPr>
            <a:endParaRPr lang="sr-Latn-RS" dirty="0">
              <a:latin typeface="+mn-lt"/>
            </a:endParaRPr>
          </a:p>
          <a:p>
            <a:pPr marL="342900" indent="-342900">
              <a:lnSpc>
                <a:spcPts val="1500"/>
              </a:lnSpc>
              <a:spcBef>
                <a:spcPct val="20000"/>
              </a:spcBef>
              <a:buFont typeface="Arial" charset="0"/>
              <a:buChar char="•"/>
              <a:defRPr/>
            </a:pPr>
            <a:r>
              <a:rPr lang="en-US" dirty="0" err="1">
                <a:latin typeface="+mn-lt"/>
              </a:rPr>
              <a:t>Neposredna</a:t>
            </a:r>
            <a:endParaRPr lang="sr-Latn-RS" dirty="0">
              <a:latin typeface="+mn-lt"/>
            </a:endParaRPr>
          </a:p>
          <a:p>
            <a:pPr marL="342900" indent="-342900">
              <a:lnSpc>
                <a:spcPts val="1500"/>
              </a:lnSpc>
              <a:spcBef>
                <a:spcPct val="20000"/>
              </a:spcBef>
              <a:buFont typeface="Arial" charset="0"/>
              <a:buChar char="•"/>
              <a:defRPr/>
            </a:pPr>
            <a:r>
              <a:rPr lang="en-US" dirty="0" err="1">
                <a:latin typeface="+mn-lt"/>
              </a:rPr>
              <a:t>Posredna</a:t>
            </a:r>
            <a:endParaRPr lang="sr-Latn-RS" dirty="0">
              <a:latin typeface="+mn-lt"/>
            </a:endParaRPr>
          </a:p>
          <a:p>
            <a:pPr marL="342900" indent="-342900">
              <a:lnSpc>
                <a:spcPts val="1500"/>
              </a:lnSpc>
              <a:spcBef>
                <a:spcPct val="20000"/>
              </a:spcBef>
              <a:buFont typeface="Arial" charset="0"/>
              <a:buChar char="•"/>
              <a:defRPr/>
            </a:pPr>
            <a:r>
              <a:rPr lang="en-US" dirty="0" err="1">
                <a:latin typeface="+mn-lt"/>
              </a:rPr>
              <a:t>Uznemiravanje</a:t>
            </a:r>
            <a:endParaRPr lang="sr-Latn-RS" dirty="0">
              <a:latin typeface="+mn-lt"/>
            </a:endParaRPr>
          </a:p>
          <a:p>
            <a:pPr marL="342900" indent="-342900">
              <a:lnSpc>
                <a:spcPts val="1500"/>
              </a:lnSpc>
              <a:spcBef>
                <a:spcPct val="20000"/>
              </a:spcBef>
              <a:buFont typeface="Arial" charset="0"/>
              <a:buChar char="•"/>
              <a:defRPr/>
            </a:pPr>
            <a:r>
              <a:rPr lang="en-US" dirty="0" err="1">
                <a:latin typeface="+mn-lt"/>
              </a:rPr>
              <a:t>Polno</a:t>
            </a:r>
            <a:r>
              <a:rPr lang="en-US" dirty="0">
                <a:latin typeface="+mn-lt"/>
              </a:rPr>
              <a:t> </a:t>
            </a:r>
            <a:r>
              <a:rPr lang="en-US" dirty="0" err="1">
                <a:latin typeface="+mn-lt"/>
              </a:rPr>
              <a:t>uznemiravanje</a:t>
            </a:r>
            <a:endParaRPr lang="sr-Latn-RS" dirty="0">
              <a:latin typeface="+mn-lt"/>
            </a:endParaRPr>
          </a:p>
          <a:p>
            <a:pPr marL="342900" indent="-342900">
              <a:lnSpc>
                <a:spcPts val="1500"/>
              </a:lnSpc>
              <a:spcBef>
                <a:spcPct val="20000"/>
              </a:spcBef>
              <a:buFont typeface="Arial" charset="0"/>
              <a:buChar char="•"/>
              <a:defRPr/>
            </a:pPr>
            <a:r>
              <a:rPr lang="en-US" dirty="0" err="1">
                <a:latin typeface="+mn-lt"/>
              </a:rPr>
              <a:t>Mobing</a:t>
            </a:r>
            <a:r>
              <a:rPr lang="en-US" dirty="0">
                <a:latin typeface="+mn-lt"/>
              </a:rPr>
              <a:t> </a:t>
            </a:r>
            <a:endParaRPr lang="sr-Latn-RS" dirty="0">
              <a:latin typeface="+mn-lt"/>
            </a:endParaRPr>
          </a:p>
          <a:p>
            <a:pPr marL="342900" indent="-342900">
              <a:lnSpc>
                <a:spcPts val="1500"/>
              </a:lnSpc>
              <a:spcBef>
                <a:spcPct val="20000"/>
              </a:spcBef>
              <a:buFont typeface="Arial" charset="0"/>
              <a:buChar char="•"/>
              <a:defRPr/>
            </a:pPr>
            <a:r>
              <a:rPr lang="en-US" dirty="0" err="1">
                <a:latin typeface="+mn-lt"/>
              </a:rPr>
              <a:t>Segregacija</a:t>
            </a:r>
            <a:r>
              <a:rPr lang="en-US" dirty="0">
                <a:latin typeface="+mn-lt"/>
              </a:rPr>
              <a:t> </a:t>
            </a:r>
            <a:endParaRPr lang="sr-Latn-RS" dirty="0">
              <a:latin typeface="+mn-lt"/>
            </a:endParaRPr>
          </a:p>
          <a:p>
            <a:pPr marL="342900" indent="-342900">
              <a:lnSpc>
                <a:spcPts val="1500"/>
              </a:lnSpc>
              <a:spcBef>
                <a:spcPct val="20000"/>
              </a:spcBef>
              <a:buFont typeface="Arial" charset="0"/>
              <a:buChar char="•"/>
              <a:defRPr/>
            </a:pPr>
            <a:r>
              <a:rPr lang="sr-Latn-RS" dirty="0">
                <a:latin typeface="+mn-lt"/>
              </a:rPr>
              <a:t>N</a:t>
            </a:r>
            <a:r>
              <a:rPr lang="en-US" dirty="0" err="1">
                <a:latin typeface="+mn-lt"/>
              </a:rPr>
              <a:t>alog</a:t>
            </a:r>
            <a:r>
              <a:rPr lang="sr-Latn-RS" dirty="0">
                <a:latin typeface="+mn-lt"/>
              </a:rPr>
              <a:t>/pomaganje/podstica-nje  na </a:t>
            </a:r>
            <a:r>
              <a:rPr lang="en-US" dirty="0" err="1">
                <a:latin typeface="+mn-lt"/>
              </a:rPr>
              <a:t>diskriminacij</a:t>
            </a:r>
            <a:r>
              <a:rPr lang="sr-Latn-RS" dirty="0">
                <a:latin typeface="+mn-lt"/>
              </a:rPr>
              <a:t>u</a:t>
            </a:r>
            <a:r>
              <a:rPr lang="en-US" dirty="0">
                <a:latin typeface="+mn-lt"/>
              </a:rPr>
              <a:t> </a:t>
            </a:r>
            <a:endParaRPr lang="sr-Latn-RS" dirty="0">
              <a:latin typeface="+mn-lt"/>
            </a:endParaRPr>
          </a:p>
          <a:p>
            <a:pPr marL="342900" indent="-342900">
              <a:lnSpc>
                <a:spcPts val="1500"/>
              </a:lnSpc>
              <a:spcBef>
                <a:spcPct val="20000"/>
              </a:spcBef>
              <a:buFont typeface="Arial" charset="0"/>
              <a:buChar char="•"/>
              <a:defRPr/>
            </a:pPr>
            <a:endParaRPr lang="en-US" dirty="0">
              <a:latin typeface="+mn-lt"/>
            </a:endParaRPr>
          </a:p>
        </p:txBody>
      </p:sp>
      <p:sp>
        <p:nvSpPr>
          <p:cNvPr id="13" name="Text Placeholder 4"/>
          <p:cNvSpPr txBox="1">
            <a:spLocks/>
          </p:cNvSpPr>
          <p:nvPr/>
        </p:nvSpPr>
        <p:spPr>
          <a:xfrm>
            <a:off x="6477000" y="3352800"/>
            <a:ext cx="2511425" cy="679450"/>
          </a:xfrm>
          <a:prstGeom prst="rect">
            <a:avLst/>
          </a:prstGeom>
          <a:blipFill>
            <a:blip r:embed="rId7" cstate="print"/>
            <a:tile tx="0" ty="0" sx="100000" sy="100000" flip="none" algn="tl"/>
          </a:blipFill>
        </p:spPr>
        <p:txBody>
          <a:bodyPr anchor="b"/>
          <a:lstStyle/>
          <a:p>
            <a:pPr algn="ctr">
              <a:spcBef>
                <a:spcPct val="20000"/>
              </a:spcBef>
              <a:buFont typeface="Arial" charset="0"/>
              <a:buNone/>
              <a:defRPr/>
            </a:pPr>
            <a:r>
              <a:rPr lang="sr-Latn-RS" sz="2200" b="1" dirty="0">
                <a:latin typeface="+mn-lt"/>
              </a:rPr>
              <a:t>Prema oblasti ispoljavanja</a:t>
            </a:r>
            <a:endParaRPr lang="en-US" sz="2200" b="1" dirty="0">
              <a:latin typeface="+mn-lt"/>
            </a:endParaRPr>
          </a:p>
        </p:txBody>
      </p:sp>
      <p:sp>
        <p:nvSpPr>
          <p:cNvPr id="14" name="Content Placeholder 3"/>
          <p:cNvSpPr txBox="1">
            <a:spLocks/>
          </p:cNvSpPr>
          <p:nvPr/>
        </p:nvSpPr>
        <p:spPr>
          <a:xfrm>
            <a:off x="6489700" y="4114800"/>
            <a:ext cx="2654300" cy="2438400"/>
          </a:xfrm>
          <a:prstGeom prst="rect">
            <a:avLst/>
          </a:prstGeom>
          <a:ln>
            <a:solidFill>
              <a:schemeClr val="accent1"/>
            </a:solidFill>
          </a:ln>
        </p:spPr>
        <p:txBody>
          <a:bodyPr/>
          <a:lstStyle/>
          <a:p>
            <a:pPr marL="342900" indent="-342900">
              <a:lnSpc>
                <a:spcPts val="1600"/>
              </a:lnSpc>
              <a:spcBef>
                <a:spcPct val="20000"/>
              </a:spcBef>
              <a:buFont typeface="Arial" charset="0"/>
              <a:buChar char="•"/>
              <a:defRPr/>
            </a:pPr>
            <a:r>
              <a:rPr lang="sr-Latn-RS" dirty="0">
                <a:latin typeface="+mn-lt"/>
              </a:rPr>
              <a:t>Zapšljavanje/ Rad</a:t>
            </a:r>
          </a:p>
          <a:p>
            <a:pPr marL="342900" indent="-342900">
              <a:lnSpc>
                <a:spcPts val="1600"/>
              </a:lnSpc>
              <a:spcBef>
                <a:spcPct val="20000"/>
              </a:spcBef>
              <a:buFont typeface="Arial" charset="0"/>
              <a:buChar char="•"/>
              <a:defRPr/>
            </a:pPr>
            <a:r>
              <a:rPr lang="sr-Latn-RS" dirty="0">
                <a:latin typeface="+mn-lt"/>
              </a:rPr>
              <a:t>Obrazovanje </a:t>
            </a:r>
          </a:p>
          <a:p>
            <a:pPr marL="342900" indent="-342900">
              <a:lnSpc>
                <a:spcPts val="1600"/>
              </a:lnSpc>
              <a:spcBef>
                <a:spcPct val="20000"/>
              </a:spcBef>
              <a:buFont typeface="Arial" charset="0"/>
              <a:buChar char="•"/>
              <a:defRPr/>
            </a:pPr>
            <a:r>
              <a:rPr lang="sr-Latn-RS" dirty="0">
                <a:latin typeface="+mn-lt"/>
              </a:rPr>
              <a:t>Zdravstvo </a:t>
            </a:r>
          </a:p>
          <a:p>
            <a:pPr marL="342900" indent="-342900">
              <a:lnSpc>
                <a:spcPts val="1600"/>
              </a:lnSpc>
              <a:spcBef>
                <a:spcPct val="20000"/>
              </a:spcBef>
              <a:buFont typeface="Arial" charset="0"/>
              <a:buChar char="•"/>
              <a:defRPr/>
            </a:pPr>
            <a:r>
              <a:rPr lang="sr-Latn-RS" dirty="0">
                <a:latin typeface="+mn-lt"/>
              </a:rPr>
              <a:t>Socijalna zaštita </a:t>
            </a:r>
          </a:p>
          <a:p>
            <a:pPr marL="342900" indent="-342900">
              <a:lnSpc>
                <a:spcPts val="1600"/>
              </a:lnSpc>
              <a:spcBef>
                <a:spcPct val="20000"/>
              </a:spcBef>
              <a:buFont typeface="Arial" charset="0"/>
              <a:buChar char="•"/>
              <a:defRPr/>
            </a:pPr>
            <a:r>
              <a:rPr lang="sr-Latn-RS" dirty="0">
                <a:latin typeface="+mn-lt"/>
              </a:rPr>
              <a:t>Javne usluge </a:t>
            </a:r>
          </a:p>
          <a:p>
            <a:pPr marL="342900" indent="-342900">
              <a:lnSpc>
                <a:spcPts val="1600"/>
              </a:lnSpc>
              <a:spcBef>
                <a:spcPct val="20000"/>
              </a:spcBef>
              <a:buFont typeface="Arial" charset="0"/>
              <a:buChar char="•"/>
              <a:defRPr/>
            </a:pPr>
            <a:r>
              <a:rPr lang="sr-Latn-RS" dirty="0">
                <a:latin typeface="+mn-lt"/>
              </a:rPr>
              <a:t>Privredna delatnost </a:t>
            </a:r>
          </a:p>
          <a:p>
            <a:pPr marL="342900" indent="-342900">
              <a:lnSpc>
                <a:spcPts val="1600"/>
              </a:lnSpc>
              <a:spcBef>
                <a:spcPct val="20000"/>
              </a:spcBef>
              <a:buFont typeface="Arial" charset="0"/>
              <a:buChar char="•"/>
              <a:defRPr/>
            </a:pPr>
            <a:r>
              <a:rPr lang="sr-Latn-RS" dirty="0">
                <a:latin typeface="+mn-lt"/>
              </a:rPr>
              <a:t>Politički život</a:t>
            </a:r>
          </a:p>
          <a:p>
            <a:pPr marL="342900" indent="-342900">
              <a:lnSpc>
                <a:spcPts val="1600"/>
              </a:lnSpc>
              <a:spcBef>
                <a:spcPct val="20000"/>
              </a:spcBef>
              <a:buFont typeface="Arial" charset="0"/>
              <a:buChar char="•"/>
              <a:defRPr/>
            </a:pPr>
            <a:r>
              <a:rPr lang="sr-Latn-RS" dirty="0">
                <a:latin typeface="+mn-lt"/>
              </a:rPr>
              <a:t> ....</a:t>
            </a:r>
            <a:endParaRPr lang="sr-Cyrl-RS" dirty="0">
              <a:latin typeface="+mn-lt"/>
            </a:endParaRPr>
          </a:p>
          <a:p>
            <a:pPr marL="342900" indent="-342900">
              <a:lnSpc>
                <a:spcPts val="1600"/>
              </a:lnSpc>
              <a:spcBef>
                <a:spcPct val="20000"/>
              </a:spcBef>
              <a:buFont typeface="Arial" charset="0"/>
              <a:buChar char="•"/>
              <a:defRPr/>
            </a:pPr>
            <a:endParaRPr lang="sr-Cyrl-R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90600"/>
            <a:ext cx="8839200" cy="1828800"/>
          </a:xfrm>
          <a:prstGeom prst="roundRect">
            <a:avLst>
              <a:gd name="adj" fmla="val 25528"/>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sr-Cyrl-RS" sz="2000" b="1" dirty="0">
                <a:solidFill>
                  <a:schemeClr val="tx1"/>
                </a:solidFill>
              </a:rPr>
              <a:t>SITUACIONA DISKRIMINACIJA</a:t>
            </a:r>
            <a:endParaRPr lang="en-US" sz="2000" dirty="0">
              <a:solidFill>
                <a:schemeClr val="tx1"/>
              </a:solidFill>
            </a:endParaRPr>
          </a:p>
          <a:p>
            <a:pPr>
              <a:defRPr/>
            </a:pPr>
            <a:r>
              <a:rPr lang="en-US" sz="2000" dirty="0">
                <a:solidFill>
                  <a:schemeClr val="tx1"/>
                </a:solidFill>
              </a:rPr>
              <a:t> </a:t>
            </a:r>
            <a:r>
              <a:rPr lang="sr-Cyrl-RS" sz="2000" dirty="0">
                <a:solidFill>
                  <a:schemeClr val="tx1"/>
                </a:solidFill>
              </a:rPr>
              <a:t>Vrše je pojedinci/ke  – znaju se počinilac i žrtva </a:t>
            </a:r>
            <a:endParaRPr lang="en-US" sz="2000" dirty="0">
              <a:solidFill>
                <a:schemeClr val="tx1"/>
              </a:solidFill>
            </a:endParaRPr>
          </a:p>
          <a:p>
            <a:pPr>
              <a:defRPr/>
            </a:pPr>
            <a:r>
              <a:rPr lang="en-US" sz="2000" dirty="0">
                <a:solidFill>
                  <a:schemeClr val="tx1"/>
                </a:solidFill>
              </a:rPr>
              <a:t> </a:t>
            </a:r>
            <a:r>
              <a:rPr lang="sr-Cyrl-RS" sz="2000" dirty="0">
                <a:solidFill>
                  <a:schemeClr val="tx1"/>
                </a:solidFill>
              </a:rPr>
              <a:t>Najčešće rezultat stereotipa i predrasuda </a:t>
            </a:r>
            <a:endParaRPr lang="en-US" sz="2000" dirty="0">
              <a:solidFill>
                <a:schemeClr val="tx1"/>
              </a:solidFill>
            </a:endParaRPr>
          </a:p>
          <a:p>
            <a:pPr>
              <a:defRPr/>
            </a:pPr>
            <a:r>
              <a:rPr lang="en-US" sz="2000" dirty="0">
                <a:solidFill>
                  <a:schemeClr val="tx1"/>
                </a:solidFill>
              </a:rPr>
              <a:t> </a:t>
            </a:r>
            <a:r>
              <a:rPr lang="sr-Cyrl-RS" sz="2000" b="1" dirty="0">
                <a:solidFill>
                  <a:schemeClr val="tx1"/>
                </a:solidFill>
              </a:rPr>
              <a:t>Nrp. odbijanje kozmetičkog salona da pruži uslugu osobi koja živi sa HIV-om; </a:t>
            </a:r>
            <a:r>
              <a:rPr lang="sr-Cyrl-RS" sz="2000" b="1" dirty="0">
                <a:solidFill>
                  <a:schemeClr val="tx1"/>
                </a:solidFill>
              </a:rPr>
              <a:t>otkaz </a:t>
            </a:r>
            <a:r>
              <a:rPr lang="sr-Cyrl-RS" sz="2000" b="1" dirty="0">
                <a:solidFill>
                  <a:schemeClr val="tx1"/>
                </a:solidFill>
              </a:rPr>
              <a:t>ugovora o radu sindikalnom aktivnosti </a:t>
            </a:r>
            <a:r>
              <a:rPr lang="sr-Latn-RS" sz="2000" b="1" dirty="0">
                <a:solidFill>
                  <a:schemeClr val="tx1"/>
                </a:solidFill>
              </a:rPr>
              <a:t>; seksualno uznemiravanje zaposlene žene</a:t>
            </a:r>
            <a:endParaRPr lang="en-US" sz="2000" dirty="0">
              <a:solidFill>
                <a:schemeClr val="tx1"/>
              </a:solidFill>
            </a:endParaRPr>
          </a:p>
        </p:txBody>
      </p:sp>
      <p:sp>
        <p:nvSpPr>
          <p:cNvPr id="7" name="Rounded Rectangle 6"/>
          <p:cNvSpPr/>
          <p:nvPr/>
        </p:nvSpPr>
        <p:spPr>
          <a:xfrm>
            <a:off x="152400" y="4572000"/>
            <a:ext cx="8839200" cy="2105025"/>
          </a:xfrm>
          <a:prstGeom prst="roundRect">
            <a:avLst>
              <a:gd name="adj" fmla="val 22917"/>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sr-Cyrl-RS" sz="2400" b="1" dirty="0">
              <a:solidFill>
                <a:schemeClr val="tx1"/>
              </a:solidFill>
              <a:latin typeface="+mj-lt"/>
            </a:endParaRPr>
          </a:p>
          <a:p>
            <a:pPr>
              <a:defRPr/>
            </a:pPr>
            <a:endParaRPr lang="sr-Cyrl-RS" sz="2400" b="1" dirty="0">
              <a:solidFill>
                <a:schemeClr val="tx1"/>
              </a:solidFill>
              <a:latin typeface="+mj-lt"/>
            </a:endParaRPr>
          </a:p>
          <a:p>
            <a:pPr>
              <a:defRPr/>
            </a:pPr>
            <a:endParaRPr lang="sr-Latn-RS" b="1" dirty="0">
              <a:solidFill>
                <a:schemeClr val="tx1"/>
              </a:solidFill>
            </a:endParaRPr>
          </a:p>
          <a:p>
            <a:pPr>
              <a:defRPr/>
            </a:pPr>
            <a:r>
              <a:rPr lang="sr-Cyrl-RS" b="1" dirty="0">
                <a:solidFill>
                  <a:schemeClr val="tx1"/>
                </a:solidFill>
              </a:rPr>
              <a:t>STRUKTURALNA DISKRIMINACIJA</a:t>
            </a:r>
            <a:endParaRPr lang="en-US" dirty="0">
              <a:solidFill>
                <a:schemeClr val="tx1"/>
              </a:solidFill>
            </a:endParaRPr>
          </a:p>
          <a:p>
            <a:pPr>
              <a:defRPr/>
            </a:pPr>
            <a:r>
              <a:rPr lang="sr-Cyrl-RS" dirty="0">
                <a:solidFill>
                  <a:schemeClr val="tx1"/>
                </a:solidFill>
              </a:rPr>
              <a:t> Nastaje usled strukturalnih prepreka koje društvenim grupama ne pružaju</a:t>
            </a:r>
            <a:endParaRPr lang="en-US" dirty="0">
              <a:solidFill>
                <a:schemeClr val="tx1"/>
              </a:solidFill>
            </a:endParaRPr>
          </a:p>
          <a:p>
            <a:pPr algn="just">
              <a:defRPr/>
            </a:pPr>
            <a:r>
              <a:rPr lang="sr-Latn-RS" dirty="0">
                <a:solidFill>
                  <a:schemeClr val="tx1"/>
                </a:solidFill>
              </a:rPr>
              <a:t>j</a:t>
            </a:r>
            <a:r>
              <a:rPr lang="sr-Cyrl-RS" dirty="0">
                <a:solidFill>
                  <a:schemeClr val="tx1"/>
                </a:solidFill>
              </a:rPr>
              <a:t>ednake mogućnosti u pristupu društvenim resursima</a:t>
            </a:r>
            <a:r>
              <a:rPr lang="sr-Latn-RS" dirty="0">
                <a:solidFill>
                  <a:schemeClr val="tx1"/>
                </a:solidFill>
              </a:rPr>
              <a:t>; </a:t>
            </a:r>
            <a:r>
              <a:rPr lang="sr-Cyrl-RS" dirty="0">
                <a:solidFill>
                  <a:schemeClr val="tx1"/>
                </a:solidFill>
              </a:rPr>
              <a:t>Društvo je članove određenih grupa dovelo u nepovoljniji društveni položaj i ograničilo ih  </a:t>
            </a:r>
            <a:r>
              <a:rPr lang="sr-Latn-RS" dirty="0">
                <a:solidFill>
                  <a:schemeClr val="tx1"/>
                </a:solidFill>
              </a:rPr>
              <a:t>d</a:t>
            </a:r>
            <a:r>
              <a:rPr lang="sr-Cyrl-RS" dirty="0">
                <a:solidFill>
                  <a:schemeClr val="tx1"/>
                </a:solidFill>
              </a:rPr>
              <a:t>a koriste mogućnosti na način na koji to čine pripadnici dominantne društvene grupe</a:t>
            </a:r>
            <a:endParaRPr lang="en-US" dirty="0">
              <a:solidFill>
                <a:schemeClr val="tx1"/>
              </a:solidFill>
            </a:endParaRPr>
          </a:p>
          <a:p>
            <a:pPr>
              <a:defRPr/>
            </a:pPr>
            <a:r>
              <a:rPr lang="sr-Cyrl-RS" dirty="0">
                <a:solidFill>
                  <a:schemeClr val="tx1"/>
                </a:solidFill>
              </a:rPr>
              <a:t>  </a:t>
            </a:r>
            <a:r>
              <a:rPr lang="sr-Cyrl-RS" b="1" dirty="0">
                <a:solidFill>
                  <a:schemeClr val="tx1"/>
                </a:solidFill>
              </a:rPr>
              <a:t>Npr. segregacija zanimanja na muška i ženska; nesrazmerno veliki broj romske dece u specijalnim školama, nesrazmerno mali broj žena </a:t>
            </a:r>
            <a:r>
              <a:rPr lang="sr-Latn-RS" b="1" dirty="0">
                <a:solidFill>
                  <a:schemeClr val="tx1"/>
                </a:solidFill>
              </a:rPr>
              <a:t>r</a:t>
            </a:r>
            <a:r>
              <a:rPr lang="sr-Cyrl-RS" b="1" dirty="0">
                <a:solidFill>
                  <a:schemeClr val="tx1"/>
                </a:solidFill>
              </a:rPr>
              <a:t>ektorki i dekanica.. </a:t>
            </a:r>
            <a:r>
              <a:rPr lang="sr-Latn-RS" b="1" dirty="0">
                <a:solidFill>
                  <a:schemeClr val="tx1"/>
                </a:solidFill>
              </a:rPr>
              <a:t>.</a:t>
            </a:r>
            <a:endParaRPr lang="en-US" dirty="0">
              <a:solidFill>
                <a:schemeClr val="tx1"/>
              </a:solidFill>
            </a:endParaRPr>
          </a:p>
          <a:p>
            <a:pPr>
              <a:defRPr/>
            </a:pPr>
            <a:r>
              <a:rPr lang="en-US" dirty="0">
                <a:solidFill>
                  <a:schemeClr val="tx1"/>
                </a:solidFill>
              </a:rPr>
              <a:t> </a:t>
            </a:r>
          </a:p>
          <a:p>
            <a:pPr>
              <a:defRPr/>
            </a:pPr>
            <a:endParaRPr lang="sr-Cyrl-RS" dirty="0">
              <a:solidFill>
                <a:schemeClr val="tx1"/>
              </a:solidFill>
              <a:latin typeface="+mj-lt"/>
            </a:endParaRPr>
          </a:p>
          <a:p>
            <a:pPr>
              <a:defRPr/>
            </a:pPr>
            <a:endParaRPr lang="sr-Cyrl-RS" dirty="0">
              <a:solidFill>
                <a:schemeClr val="tx1"/>
              </a:solidFill>
              <a:latin typeface="+mj-lt"/>
            </a:endParaRPr>
          </a:p>
          <a:p>
            <a:pPr>
              <a:defRPr/>
            </a:pPr>
            <a:endParaRPr lang="en-US" dirty="0">
              <a:solidFill>
                <a:schemeClr val="tx1"/>
              </a:solidFill>
              <a:latin typeface="+mj-lt"/>
            </a:endParaRPr>
          </a:p>
        </p:txBody>
      </p:sp>
      <p:sp>
        <p:nvSpPr>
          <p:cNvPr id="9" name="Rounded Rectangle 8"/>
          <p:cNvSpPr/>
          <p:nvPr/>
        </p:nvSpPr>
        <p:spPr>
          <a:xfrm>
            <a:off x="152400" y="2895600"/>
            <a:ext cx="8866188" cy="1628775"/>
          </a:xfrm>
          <a:prstGeom prst="roundRect">
            <a:avLst>
              <a:gd name="adj" fmla="val 24310"/>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sr-Latn-RS" sz="2000" b="1" dirty="0">
              <a:solidFill>
                <a:schemeClr val="tx1"/>
              </a:solidFill>
            </a:endParaRPr>
          </a:p>
          <a:p>
            <a:pPr>
              <a:defRPr/>
            </a:pPr>
            <a:r>
              <a:rPr lang="sr-Cyrl-RS" sz="2000" b="1" dirty="0">
                <a:solidFill>
                  <a:schemeClr val="tx1"/>
                </a:solidFill>
              </a:rPr>
              <a:t>INSTITUCIONALNA </a:t>
            </a:r>
            <a:r>
              <a:rPr lang="sr-Cyrl-RS" sz="2000" b="1" dirty="0">
                <a:solidFill>
                  <a:schemeClr val="tx1"/>
                </a:solidFill>
              </a:rPr>
              <a:t>DISKRIMINACIJA</a:t>
            </a:r>
            <a:endParaRPr lang="en-US" sz="2000" b="1" dirty="0">
              <a:solidFill>
                <a:schemeClr val="tx1"/>
              </a:solidFill>
            </a:endParaRPr>
          </a:p>
          <a:p>
            <a:pPr>
              <a:defRPr/>
            </a:pPr>
            <a:r>
              <a:rPr lang="sr-Cyrl-RS" sz="2000" dirty="0">
                <a:solidFill>
                  <a:schemeClr val="tx1"/>
                </a:solidFill>
              </a:rPr>
              <a:t>Diskriminacija koja je rezultat politike i prakse institucija prema pojedinim društvenim grupama i ponašanja onih koji tu praksu sprovode </a:t>
            </a:r>
            <a:endParaRPr lang="en-US" sz="2000" dirty="0">
              <a:solidFill>
                <a:schemeClr val="tx1"/>
              </a:solidFill>
            </a:endParaRPr>
          </a:p>
          <a:p>
            <a:pPr>
              <a:defRPr/>
            </a:pPr>
            <a:r>
              <a:rPr lang="sr-Cyrl-RS" b="1" dirty="0">
                <a:solidFill>
                  <a:schemeClr val="tx1"/>
                </a:solidFill>
              </a:rPr>
              <a:t>Npr. neadekvatno reagovanje policije na nasilje koje se vrši </a:t>
            </a:r>
            <a:r>
              <a:rPr lang="sr-Cyrl-RS" b="1" dirty="0">
                <a:solidFill>
                  <a:schemeClr val="tx1"/>
                </a:solidFill>
              </a:rPr>
              <a:t>prema</a:t>
            </a:r>
            <a:r>
              <a:rPr lang="sr-Latn-RS" b="1" dirty="0">
                <a:solidFill>
                  <a:schemeClr val="tx1"/>
                </a:solidFill>
              </a:rPr>
              <a:t> LGBT; neprocesuiranje krivičnih dela zasnivanje vanbračne zajednice sa maloletnim romkinjama</a:t>
            </a:r>
            <a:endParaRPr lang="en-US" b="1" dirty="0">
              <a:solidFill>
                <a:schemeClr val="tx1"/>
              </a:solidFill>
            </a:endParaRPr>
          </a:p>
          <a:p>
            <a:pPr>
              <a:defRPr/>
            </a:pPr>
            <a:endParaRPr lang="en-US" sz="2000" dirty="0">
              <a:solidFill>
                <a:schemeClr val="tx1"/>
              </a:solidFill>
            </a:endParaRPr>
          </a:p>
        </p:txBody>
      </p:sp>
      <p:sp>
        <p:nvSpPr>
          <p:cNvPr id="14347" name="Title 1"/>
          <p:cNvSpPr>
            <a:spLocks noGrp="1"/>
          </p:cNvSpPr>
          <p:nvPr>
            <p:ph type="title"/>
          </p:nvPr>
        </p:nvSpPr>
        <p:spPr>
          <a:xfrm>
            <a:off x="428625" y="214313"/>
            <a:ext cx="8229600" cy="642937"/>
          </a:xfrm>
        </p:spPr>
        <p:txBody>
          <a:bodyPr rtlCol="0">
            <a:normAutofit fontScale="90000"/>
          </a:bodyPr>
          <a:lstStyle/>
          <a:p>
            <a:pPr eaLnBrk="1" fontAlgn="auto" hangingPunct="1">
              <a:spcAft>
                <a:spcPts val="0"/>
              </a:spcAft>
              <a:defRPr/>
            </a:pPr>
            <a:r>
              <a:rPr lang="sr-Latn-RS" b="1" dirty="0" smtClean="0">
                <a:latin typeface="+mn-lt"/>
              </a:rPr>
              <a:t>Vrste diskriminacije </a:t>
            </a:r>
            <a:endParaRPr lang="en-US" b="1" dirty="0" smtClean="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1524000"/>
            <a:ext cx="8534400" cy="3429000"/>
          </a:xfrm>
        </p:spPr>
        <p:txBody>
          <a:bodyPr rtlCol="0">
            <a:normAutofit/>
          </a:bodyPr>
          <a:lstStyle/>
          <a:p>
            <a:pPr>
              <a:defRPr/>
            </a:pPr>
            <a:r>
              <a:rPr lang="en-US" sz="2000" dirty="0" err="1" smtClean="0"/>
              <a:t>Posledica</a:t>
            </a:r>
            <a:r>
              <a:rPr lang="en-US" sz="2000" dirty="0" smtClean="0"/>
              <a:t> je </a:t>
            </a:r>
            <a:r>
              <a:rPr lang="sr-Latn-RS" sz="2000" dirty="0" smtClean="0"/>
              <a:t>kulturnih normi, </a:t>
            </a:r>
            <a:r>
              <a:rPr lang="en-US" sz="2000" dirty="0" smtClean="0"/>
              <a:t>p</a:t>
            </a:r>
            <a:r>
              <a:rPr lang="sr-Latn-CS" sz="2000" dirty="0" smtClean="0"/>
              <a:t>onašanj</a:t>
            </a:r>
            <a:r>
              <a:rPr lang="en-US" sz="2000" dirty="0" smtClean="0"/>
              <a:t>a</a:t>
            </a:r>
            <a:r>
              <a:rPr lang="sr-Latn-CS" sz="2000" dirty="0" smtClean="0"/>
              <a:t>, stavov</a:t>
            </a:r>
            <a:r>
              <a:rPr lang="en-US" sz="2000" dirty="0" smtClean="0"/>
              <a:t>a</a:t>
            </a:r>
            <a:r>
              <a:rPr lang="sr-Latn-CS" sz="2000" dirty="0" smtClean="0"/>
              <a:t>, mišljenja i aktivnosti koji su </a:t>
            </a:r>
            <a:r>
              <a:rPr lang="sr-Cyrl-RS" sz="2000" dirty="0" smtClean="0"/>
              <a:t>široko </a:t>
            </a:r>
            <a:r>
              <a:rPr lang="sr-Latn-CS" sz="2000" dirty="0" smtClean="0"/>
              <a:t>prihvaćene i zasnivaju se na </a:t>
            </a:r>
            <a:r>
              <a:rPr lang="sr-Cyrl-RS" sz="2000" dirty="0" smtClean="0"/>
              <a:t>stereotipima, predrasudama, </a:t>
            </a:r>
            <a:r>
              <a:rPr lang="sr-Latn-CS" sz="2000" dirty="0" smtClean="0"/>
              <a:t>običajima, tradiciji, ustaljenim podelama uloga</a:t>
            </a:r>
            <a:r>
              <a:rPr lang="en-US" sz="2000" dirty="0" smtClean="0"/>
              <a:t>... </a:t>
            </a:r>
          </a:p>
          <a:p>
            <a:pPr>
              <a:defRPr/>
            </a:pPr>
            <a:r>
              <a:rPr lang="sr-Latn-CS" sz="2000" dirty="0" smtClean="0"/>
              <a:t>Stav većine, javno mnjenje, kultura</a:t>
            </a:r>
            <a:r>
              <a:rPr lang="sr-Cyrl-RS" sz="2000" dirty="0" smtClean="0"/>
              <a:t>... </a:t>
            </a:r>
            <a:endParaRPr lang="en-US" sz="2000" dirty="0" smtClean="0"/>
          </a:p>
          <a:p>
            <a:pPr>
              <a:defRPr/>
            </a:pPr>
            <a:r>
              <a:rPr lang="en-US" sz="2000" dirty="0" err="1" smtClean="0"/>
              <a:t>Najteže</a:t>
            </a:r>
            <a:r>
              <a:rPr lang="en-US" sz="2000" dirty="0" smtClean="0"/>
              <a:t> se </a:t>
            </a:r>
            <a:r>
              <a:rPr lang="en-US" sz="2000" dirty="0" err="1" smtClean="0"/>
              <a:t>eliminiše</a:t>
            </a:r>
            <a:r>
              <a:rPr lang="en-US" sz="2000" dirty="0" smtClean="0"/>
              <a:t> </a:t>
            </a:r>
          </a:p>
          <a:p>
            <a:pPr>
              <a:defRPr/>
            </a:pPr>
            <a:r>
              <a:rPr lang="en-US" sz="2000" dirty="0" err="1" smtClean="0"/>
              <a:t>Nema</a:t>
            </a:r>
            <a:r>
              <a:rPr lang="en-US" sz="2000" dirty="0" smtClean="0"/>
              <a:t> “</a:t>
            </a:r>
            <a:r>
              <a:rPr lang="en-US" sz="2000" dirty="0" err="1" smtClean="0"/>
              <a:t>krivca</a:t>
            </a:r>
            <a:r>
              <a:rPr lang="en-US" sz="2000" dirty="0" smtClean="0"/>
              <a:t>” – </a:t>
            </a:r>
            <a:r>
              <a:rPr lang="en-US" sz="2000" dirty="0" err="1" smtClean="0"/>
              <a:t>društvo</a:t>
            </a:r>
            <a:r>
              <a:rPr lang="en-US" sz="2000" dirty="0" smtClean="0"/>
              <a:t>, </a:t>
            </a:r>
            <a:r>
              <a:rPr lang="en-US" sz="2000" dirty="0" err="1" smtClean="0"/>
              <a:t>sistem</a:t>
            </a:r>
            <a:r>
              <a:rPr lang="en-US" sz="2000" dirty="0" smtClean="0"/>
              <a:t>, </a:t>
            </a:r>
            <a:r>
              <a:rPr lang="en-US" sz="2000" dirty="0" err="1" smtClean="0"/>
              <a:t>običaji</a:t>
            </a:r>
            <a:r>
              <a:rPr lang="en-US" sz="2000" dirty="0" smtClean="0"/>
              <a:t>…</a:t>
            </a:r>
            <a:r>
              <a:rPr lang="sr-Cyrl-CS" sz="2000" dirty="0" smtClean="0"/>
              <a:t>	 </a:t>
            </a:r>
            <a:endParaRPr lang="en-US" sz="2000" dirty="0" smtClean="0"/>
          </a:p>
          <a:p>
            <a:pPr>
              <a:defRPr/>
            </a:pPr>
            <a:r>
              <a:rPr lang="en-US" sz="2000" dirty="0" smtClean="0"/>
              <a:t>Ne </a:t>
            </a:r>
            <a:r>
              <a:rPr lang="en-US" sz="2000" dirty="0" err="1" smtClean="0"/>
              <a:t>ukida</a:t>
            </a:r>
            <a:r>
              <a:rPr lang="en-US" sz="2000" dirty="0" smtClean="0"/>
              <a:t> se </a:t>
            </a:r>
            <a:r>
              <a:rPr lang="en-US" sz="2000" dirty="0" err="1" smtClean="0"/>
              <a:t>promenom</a:t>
            </a:r>
            <a:r>
              <a:rPr lang="en-US" sz="2000" dirty="0" smtClean="0"/>
              <a:t> </a:t>
            </a:r>
            <a:r>
              <a:rPr lang="en-US" sz="2000" dirty="0" err="1" smtClean="0"/>
              <a:t>vlasti</a:t>
            </a:r>
            <a:r>
              <a:rPr lang="en-US" sz="2000" dirty="0" smtClean="0"/>
              <a:t>/</a:t>
            </a:r>
            <a:r>
              <a:rPr lang="en-US" sz="2000" dirty="0" err="1" smtClean="0"/>
              <a:t>dekretom</a:t>
            </a:r>
            <a:r>
              <a:rPr lang="en-US" sz="2000" dirty="0" smtClean="0"/>
              <a:t>, </a:t>
            </a:r>
            <a:r>
              <a:rPr lang="en-US" sz="2000" dirty="0" err="1" smtClean="0"/>
              <a:t>zakonom</a:t>
            </a:r>
            <a:r>
              <a:rPr lang="en-US" sz="2000" dirty="0" smtClean="0"/>
              <a:t>, </a:t>
            </a:r>
            <a:r>
              <a:rPr lang="en-US" sz="2000" dirty="0" err="1" smtClean="0"/>
              <a:t>jer</a:t>
            </a:r>
            <a:r>
              <a:rPr lang="en-US" sz="2000" dirty="0" smtClean="0"/>
              <a:t> se </a:t>
            </a:r>
            <a:r>
              <a:rPr lang="en-US" sz="2000" b="1" dirty="0" err="1" smtClean="0"/>
              <a:t>sistematski</a:t>
            </a:r>
            <a:r>
              <a:rPr lang="en-US" sz="2000" b="1" dirty="0" smtClean="0"/>
              <a:t> </a:t>
            </a:r>
            <a:r>
              <a:rPr lang="en-US" sz="2000" b="1" dirty="0" err="1" smtClean="0"/>
              <a:t>reprodukuje</a:t>
            </a:r>
            <a:r>
              <a:rPr lang="en-US" sz="2000" b="1" dirty="0" smtClean="0"/>
              <a:t> </a:t>
            </a:r>
            <a:r>
              <a:rPr lang="en-US" sz="2000" dirty="0" smtClean="0"/>
              <a:t>u </a:t>
            </a:r>
            <a:r>
              <a:rPr lang="en-US" sz="2000" dirty="0" err="1" smtClean="0"/>
              <a:t>najvažnijim</a:t>
            </a:r>
            <a:r>
              <a:rPr lang="en-US" sz="2000" dirty="0" smtClean="0"/>
              <a:t> </a:t>
            </a:r>
            <a:r>
              <a:rPr lang="en-US" sz="2000" dirty="0" err="1" smtClean="0"/>
              <a:t>ekonomskim</a:t>
            </a:r>
            <a:r>
              <a:rPr lang="en-US" sz="2000" dirty="0" smtClean="0"/>
              <a:t>, </a:t>
            </a:r>
            <a:r>
              <a:rPr lang="en-US" sz="2000" dirty="0" err="1" smtClean="0"/>
              <a:t>političkim</a:t>
            </a:r>
            <a:r>
              <a:rPr lang="en-US" sz="2000" dirty="0" smtClean="0"/>
              <a:t> </a:t>
            </a:r>
            <a:r>
              <a:rPr lang="en-US" sz="2000" dirty="0" err="1" smtClean="0"/>
              <a:t>i</a:t>
            </a:r>
            <a:r>
              <a:rPr lang="en-US" sz="2000" dirty="0" smtClean="0"/>
              <a:t> </a:t>
            </a:r>
            <a:r>
              <a:rPr lang="en-US" sz="2000" dirty="0" err="1" smtClean="0"/>
              <a:t>kulturnim</a:t>
            </a:r>
            <a:r>
              <a:rPr lang="en-US" sz="2000" dirty="0" smtClean="0"/>
              <a:t> </a:t>
            </a:r>
            <a:r>
              <a:rPr lang="en-US" sz="2000" dirty="0" err="1" smtClean="0"/>
              <a:t>institucijama</a:t>
            </a:r>
            <a:r>
              <a:rPr lang="en-US" sz="2000" dirty="0" smtClean="0"/>
              <a:t> </a:t>
            </a:r>
          </a:p>
          <a:p>
            <a:pPr>
              <a:buFont typeface="Arial" charset="0"/>
              <a:buNone/>
              <a:defRPr/>
            </a:pPr>
            <a:r>
              <a:rPr lang="en-US" sz="2000" dirty="0" smtClean="0"/>
              <a:t> </a:t>
            </a:r>
          </a:p>
          <a:p>
            <a:pPr eaLnBrk="1" fontAlgn="auto" hangingPunct="1">
              <a:lnSpc>
                <a:spcPct val="120000"/>
              </a:lnSpc>
              <a:spcAft>
                <a:spcPts val="0"/>
              </a:spcAft>
              <a:buFont typeface="Arial" pitchFamily="34" charset="0"/>
              <a:buChar char="•"/>
              <a:defRPr/>
            </a:pPr>
            <a:endParaRPr lang="en-US" sz="2000" dirty="0" smtClean="0">
              <a:latin typeface="+mj-lt"/>
            </a:endParaRPr>
          </a:p>
          <a:p>
            <a:pPr eaLnBrk="1" fontAlgn="auto" hangingPunct="1">
              <a:lnSpc>
                <a:spcPct val="120000"/>
              </a:lnSpc>
              <a:spcAft>
                <a:spcPts val="0"/>
              </a:spcAft>
              <a:buFont typeface="Arial" pitchFamily="34" charset="0"/>
              <a:buChar char="•"/>
              <a:defRPr/>
            </a:pPr>
            <a:endParaRPr lang="en-US" sz="2000" dirty="0" smtClean="0">
              <a:latin typeface="+mj-lt"/>
            </a:endParaRPr>
          </a:p>
          <a:p>
            <a:pPr eaLnBrk="1" fontAlgn="auto" hangingPunct="1">
              <a:lnSpc>
                <a:spcPct val="120000"/>
              </a:lnSpc>
              <a:spcAft>
                <a:spcPts val="0"/>
              </a:spcAft>
              <a:buFont typeface="Arial" pitchFamily="34" charset="0"/>
              <a:buChar char="•"/>
              <a:defRPr/>
            </a:pPr>
            <a:endParaRPr lang="en-US" sz="2000" dirty="0" smtClean="0">
              <a:latin typeface="+mj-lt"/>
            </a:endParaRPr>
          </a:p>
          <a:p>
            <a:pPr eaLnBrk="1" fontAlgn="auto" hangingPunct="1">
              <a:lnSpc>
                <a:spcPct val="120000"/>
              </a:lnSpc>
              <a:spcAft>
                <a:spcPts val="0"/>
              </a:spcAft>
              <a:buFont typeface="Arial" pitchFamily="34" charset="0"/>
              <a:buChar char="•"/>
              <a:defRPr/>
            </a:pPr>
            <a:endParaRPr lang="en-US" sz="2000" dirty="0" smtClean="0">
              <a:latin typeface="+mj-lt"/>
            </a:endParaRPr>
          </a:p>
          <a:p>
            <a:pPr eaLnBrk="1" fontAlgn="auto" hangingPunct="1">
              <a:lnSpc>
                <a:spcPct val="120000"/>
              </a:lnSpc>
              <a:spcAft>
                <a:spcPts val="0"/>
              </a:spcAft>
              <a:buFont typeface="Arial" pitchFamily="34" charset="0"/>
              <a:buChar char="•"/>
              <a:defRPr/>
            </a:pPr>
            <a:endParaRPr lang="en-US" sz="2000" dirty="0" smtClean="0">
              <a:latin typeface="+mj-lt"/>
            </a:endParaRPr>
          </a:p>
        </p:txBody>
      </p:sp>
      <p:sp>
        <p:nvSpPr>
          <p:cNvPr id="8195" name="Title 1"/>
          <p:cNvSpPr>
            <a:spLocks noGrp="1"/>
          </p:cNvSpPr>
          <p:nvPr>
            <p:ph type="title"/>
          </p:nvPr>
        </p:nvSpPr>
        <p:spPr>
          <a:xfrm>
            <a:off x="304800" y="428625"/>
            <a:ext cx="8839200" cy="942975"/>
          </a:xfrm>
        </p:spPr>
        <p:txBody>
          <a:bodyPr/>
          <a:lstStyle/>
          <a:p>
            <a:pPr eaLnBrk="1" hangingPunct="1"/>
            <a:r>
              <a:rPr lang="en-US" b="1" smtClean="0"/>
              <a:t>Strukturalna diskriminacija</a:t>
            </a:r>
          </a:p>
        </p:txBody>
      </p:sp>
      <p:pic>
        <p:nvPicPr>
          <p:cNvPr id="8196" name="Picture 5" descr="Slika na MojBlogu"/>
          <p:cNvPicPr>
            <a:picLocks noChangeAspect="1" noChangeArrowheads="1"/>
          </p:cNvPicPr>
          <p:nvPr/>
        </p:nvPicPr>
        <p:blipFill>
          <a:blip r:embed="rId2" cstate="print"/>
          <a:srcRect/>
          <a:stretch>
            <a:fillRect/>
          </a:stretch>
        </p:blipFill>
        <p:spPr bwMode="auto">
          <a:xfrm>
            <a:off x="2895600" y="4902200"/>
            <a:ext cx="3087688" cy="1955800"/>
          </a:xfrm>
          <a:prstGeom prst="rect">
            <a:avLst/>
          </a:prstGeom>
          <a:noFill/>
          <a:ln w="9525">
            <a:noFill/>
            <a:miter lim="800000"/>
            <a:headEnd/>
            <a:tailEnd/>
          </a:ln>
        </p:spPr>
      </p:pic>
      <p:pic>
        <p:nvPicPr>
          <p:cNvPr id="8197" name="Picture 8" descr="http://www.b92.net/news/pics/2009/07/2811815164a716ae7c736d171904265_368x246.jpg"/>
          <p:cNvPicPr>
            <a:picLocks noChangeAspect="1" noChangeArrowheads="1"/>
          </p:cNvPicPr>
          <p:nvPr/>
        </p:nvPicPr>
        <p:blipFill>
          <a:blip r:embed="rId3" cstate="print"/>
          <a:srcRect/>
          <a:stretch>
            <a:fillRect/>
          </a:stretch>
        </p:blipFill>
        <p:spPr bwMode="auto">
          <a:xfrm>
            <a:off x="6019800" y="4887913"/>
            <a:ext cx="2743200" cy="1970087"/>
          </a:xfrm>
          <a:prstGeom prst="rect">
            <a:avLst/>
          </a:prstGeom>
          <a:noFill/>
          <a:ln w="9525">
            <a:noFill/>
            <a:miter lim="800000"/>
            <a:headEnd/>
            <a:tailEnd/>
          </a:ln>
        </p:spPr>
      </p:pic>
      <p:pic>
        <p:nvPicPr>
          <p:cNvPr id="8198" name="Picture 2" descr="Image result for zivot roma"/>
          <p:cNvPicPr>
            <a:picLocks noChangeAspect="1" noChangeArrowheads="1"/>
          </p:cNvPicPr>
          <p:nvPr/>
        </p:nvPicPr>
        <p:blipFill>
          <a:blip r:embed="rId4" cstate="print"/>
          <a:srcRect/>
          <a:stretch>
            <a:fillRect/>
          </a:stretch>
        </p:blipFill>
        <p:spPr bwMode="auto">
          <a:xfrm>
            <a:off x="76200" y="4921250"/>
            <a:ext cx="2751138" cy="1936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14400"/>
          </a:xfrm>
        </p:spPr>
        <p:txBody>
          <a:bodyPr rtlCol="0">
            <a:normAutofit/>
          </a:bodyPr>
          <a:lstStyle/>
          <a:p>
            <a:pPr algn="ctr" eaLnBrk="1" fontAlgn="auto" hangingPunct="1">
              <a:spcAft>
                <a:spcPts val="0"/>
              </a:spcAft>
              <a:defRPr/>
            </a:pPr>
            <a:r>
              <a:rPr lang="sr-Latn-RS" dirty="0" smtClean="0"/>
              <a:t>Društveni kontekst</a:t>
            </a:r>
            <a:endParaRPr lang="en-US" dirty="0" smtClean="0"/>
          </a:p>
        </p:txBody>
      </p:sp>
      <p:pic>
        <p:nvPicPr>
          <p:cNvPr id="9219" name="Picture 5" descr="d10.jpg"/>
          <p:cNvPicPr>
            <a:picLocks noChangeAspect="1"/>
          </p:cNvPicPr>
          <p:nvPr/>
        </p:nvPicPr>
        <p:blipFill>
          <a:blip r:embed="rId2" cstate="print"/>
          <a:srcRect/>
          <a:stretch>
            <a:fillRect/>
          </a:stretch>
        </p:blipFill>
        <p:spPr bwMode="auto">
          <a:xfrm>
            <a:off x="3581400" y="2057400"/>
            <a:ext cx="2195513" cy="2328863"/>
          </a:xfrm>
          <a:prstGeom prst="rect">
            <a:avLst/>
          </a:prstGeom>
          <a:noFill/>
          <a:ln w="9525">
            <a:noFill/>
            <a:miter lim="800000"/>
            <a:headEnd/>
            <a:tailEnd/>
          </a:ln>
        </p:spPr>
      </p:pic>
      <p:pic>
        <p:nvPicPr>
          <p:cNvPr id="9220" name="Picture 3" descr="B65D3429-B5D4-49B8-9321-D42717F8D99A_w640_r1_s_cx0_cy11_cw0.jpg"/>
          <p:cNvPicPr>
            <a:picLocks noChangeAspect="1"/>
          </p:cNvPicPr>
          <p:nvPr/>
        </p:nvPicPr>
        <p:blipFill>
          <a:blip r:embed="rId3" cstate="print"/>
          <a:srcRect/>
          <a:stretch>
            <a:fillRect/>
          </a:stretch>
        </p:blipFill>
        <p:spPr bwMode="auto">
          <a:xfrm>
            <a:off x="0" y="4953000"/>
            <a:ext cx="3551238" cy="1998663"/>
          </a:xfrm>
          <a:prstGeom prst="rect">
            <a:avLst/>
          </a:prstGeom>
          <a:noFill/>
          <a:ln w="9525">
            <a:noFill/>
            <a:miter lim="800000"/>
            <a:headEnd/>
            <a:tailEnd/>
          </a:ln>
        </p:spPr>
      </p:pic>
      <p:pic>
        <p:nvPicPr>
          <p:cNvPr id="9221" name="Picture 6" descr="http://www.hrvatskarijec.rs/datoteke/images/Vesti/aktualno%20-%20grafiti%20mrznje-1.jpg"/>
          <p:cNvPicPr>
            <a:picLocks noChangeAspect="1" noChangeArrowheads="1"/>
          </p:cNvPicPr>
          <p:nvPr/>
        </p:nvPicPr>
        <p:blipFill>
          <a:blip r:embed="rId4" cstate="print"/>
          <a:srcRect/>
          <a:stretch>
            <a:fillRect/>
          </a:stretch>
        </p:blipFill>
        <p:spPr bwMode="auto">
          <a:xfrm>
            <a:off x="0" y="1905000"/>
            <a:ext cx="3697288" cy="2395538"/>
          </a:xfrm>
          <a:prstGeom prst="rect">
            <a:avLst/>
          </a:prstGeom>
          <a:noFill/>
          <a:ln w="9525">
            <a:noFill/>
            <a:miter lim="800000"/>
            <a:headEnd/>
            <a:tailEnd/>
          </a:ln>
        </p:spPr>
      </p:pic>
      <p:pic>
        <p:nvPicPr>
          <p:cNvPr id="9222" name="Picture 3" descr="C:\Users\poverenik10\AppData\Local\Microsoft\Windows\Temporary Internet Files\Content.Outlook\WG3BFG7O\invalid_kolica_339652S1.jpg"/>
          <p:cNvPicPr>
            <a:picLocks noChangeAspect="1" noChangeArrowheads="1"/>
          </p:cNvPicPr>
          <p:nvPr/>
        </p:nvPicPr>
        <p:blipFill>
          <a:blip r:embed="rId5" cstate="print"/>
          <a:srcRect/>
          <a:stretch>
            <a:fillRect/>
          </a:stretch>
        </p:blipFill>
        <p:spPr bwMode="auto">
          <a:xfrm>
            <a:off x="4038600" y="4800600"/>
            <a:ext cx="4267200" cy="2057400"/>
          </a:xfrm>
          <a:prstGeom prst="rect">
            <a:avLst/>
          </a:prstGeom>
          <a:noFill/>
          <a:ln w="9525">
            <a:noFill/>
            <a:miter lim="800000"/>
            <a:headEnd/>
            <a:tailEnd/>
          </a:ln>
        </p:spPr>
      </p:pic>
      <p:pic>
        <p:nvPicPr>
          <p:cNvPr id="9223" name="Picture 3"/>
          <p:cNvPicPr>
            <a:picLocks noChangeAspect="1" noChangeArrowheads="1"/>
          </p:cNvPicPr>
          <p:nvPr/>
        </p:nvPicPr>
        <p:blipFill>
          <a:blip r:embed="rId6" cstate="print"/>
          <a:srcRect/>
          <a:stretch>
            <a:fillRect/>
          </a:stretch>
        </p:blipFill>
        <p:spPr bwMode="auto">
          <a:xfrm>
            <a:off x="5867400" y="1981200"/>
            <a:ext cx="2840038" cy="2143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rtlCol="0">
            <a:normAutofit fontScale="90000"/>
          </a:bodyPr>
          <a:lstStyle/>
          <a:p>
            <a:pPr eaLnBrk="1" fontAlgn="auto" hangingPunct="1">
              <a:spcAft>
                <a:spcPts val="0"/>
              </a:spcAft>
              <a:defRPr/>
            </a:pPr>
            <a:r>
              <a:rPr lang="sr-Latn-RS" b="1" dirty="0" smtClean="0">
                <a:latin typeface="+mn-lt"/>
                <a:cs typeface="Tahoma" pitchFamily="34" charset="0"/>
              </a:rPr>
              <a:t>Neposredna diskriminacija</a:t>
            </a:r>
            <a:endParaRPr lang="sr-Cyrl-CS" b="1" dirty="0">
              <a:latin typeface="+mn-lt"/>
              <a:cs typeface="Tahoma" pitchFamily="34" charset="0"/>
            </a:endParaRPr>
          </a:p>
        </p:txBody>
      </p:sp>
      <p:pic>
        <p:nvPicPr>
          <p:cNvPr id="10243" name="Picture 7"/>
          <p:cNvPicPr>
            <a:picLocks noGrp="1" noChangeAspect="1" noChangeArrowheads="1"/>
          </p:cNvPicPr>
          <p:nvPr>
            <p:ph idx="1"/>
          </p:nvPr>
        </p:nvPicPr>
        <p:blipFill>
          <a:blip r:embed="rId3" cstate="print"/>
          <a:srcRect/>
          <a:stretch>
            <a:fillRect/>
          </a:stretch>
        </p:blipFill>
        <p:spPr>
          <a:xfrm>
            <a:off x="0" y="2971800"/>
            <a:ext cx="2514600" cy="2998788"/>
          </a:xfrm>
          <a:noFill/>
        </p:spPr>
      </p:pic>
      <p:pic>
        <p:nvPicPr>
          <p:cNvPr id="10244" name="Picture 2"/>
          <p:cNvPicPr>
            <a:picLocks noChangeAspect="1" noChangeArrowheads="1"/>
          </p:cNvPicPr>
          <p:nvPr/>
        </p:nvPicPr>
        <p:blipFill>
          <a:blip r:embed="rId4" cstate="print"/>
          <a:srcRect/>
          <a:stretch>
            <a:fillRect/>
          </a:stretch>
        </p:blipFill>
        <p:spPr bwMode="auto">
          <a:xfrm>
            <a:off x="5715000" y="2362200"/>
            <a:ext cx="3241675" cy="2097088"/>
          </a:xfrm>
          <a:prstGeom prst="rect">
            <a:avLst/>
          </a:prstGeom>
          <a:noFill/>
          <a:ln w="9525">
            <a:noFill/>
            <a:miter lim="800000"/>
            <a:headEnd/>
            <a:tailEnd/>
          </a:ln>
        </p:spPr>
      </p:pic>
      <p:pic>
        <p:nvPicPr>
          <p:cNvPr id="10245" name="Picture 4" descr="jednake plate.JPG"/>
          <p:cNvPicPr>
            <a:picLocks noChangeAspect="1"/>
          </p:cNvPicPr>
          <p:nvPr/>
        </p:nvPicPr>
        <p:blipFill>
          <a:blip r:embed="rId5" cstate="print"/>
          <a:srcRect/>
          <a:stretch>
            <a:fillRect/>
          </a:stretch>
        </p:blipFill>
        <p:spPr bwMode="auto">
          <a:xfrm>
            <a:off x="2743200" y="3276600"/>
            <a:ext cx="2809875" cy="2819400"/>
          </a:xfrm>
          <a:prstGeom prst="rect">
            <a:avLst/>
          </a:prstGeom>
          <a:noFill/>
          <a:ln w="9525">
            <a:noFill/>
            <a:miter lim="800000"/>
            <a:headEnd/>
            <a:tailEnd/>
          </a:ln>
        </p:spPr>
      </p:pic>
      <p:sp>
        <p:nvSpPr>
          <p:cNvPr id="10" name="TextBox 9"/>
          <p:cNvSpPr txBox="1"/>
          <p:nvPr/>
        </p:nvSpPr>
        <p:spPr>
          <a:xfrm>
            <a:off x="1447800" y="1219200"/>
            <a:ext cx="6477000" cy="5238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sr-Latn-RS" sz="2800" dirty="0">
                <a:latin typeface="+mj-lt"/>
              </a:rPr>
              <a:t>Nejednako postupanje prema jednakima!</a:t>
            </a:r>
            <a:endParaRPr lang="en-US" sz="2800" dirty="0">
              <a:latin typeface="+mj-lt"/>
            </a:endParaRPr>
          </a:p>
        </p:txBody>
      </p:sp>
      <p:pic>
        <p:nvPicPr>
          <p:cNvPr id="10247" name="Picture 9" descr="Image result for grafiti mrznje"/>
          <p:cNvPicPr>
            <a:picLocks noChangeAspect="1" noChangeArrowheads="1"/>
          </p:cNvPicPr>
          <p:nvPr/>
        </p:nvPicPr>
        <p:blipFill>
          <a:blip r:embed="rId6" cstate="print"/>
          <a:srcRect/>
          <a:stretch>
            <a:fillRect/>
          </a:stretch>
        </p:blipFill>
        <p:spPr bwMode="auto">
          <a:xfrm>
            <a:off x="5791200" y="4800600"/>
            <a:ext cx="28575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TotalTime>
  <Words>2012</Words>
  <Application>Microsoft Office PowerPoint</Application>
  <PresentationFormat>On-screen Show (4:3)</PresentationFormat>
  <Paragraphs>201</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Verdana</vt:lpstr>
      <vt:lpstr>Arial</vt:lpstr>
      <vt:lpstr>Calibri</vt:lpstr>
      <vt:lpstr>Tahoma</vt:lpstr>
      <vt:lpstr>Cambria</vt:lpstr>
      <vt:lpstr>Wingdings 2</vt:lpstr>
      <vt:lpstr>Wingdings</vt:lpstr>
      <vt:lpstr>Office Theme</vt:lpstr>
      <vt:lpstr>PRAVNI POJAM, ELEMENTI I OBLICI DISKRIMINACIJE</vt:lpstr>
      <vt:lpstr>Slide 2</vt:lpstr>
      <vt:lpstr>Princip ravnopravnosti i nediskriminacije</vt:lpstr>
      <vt:lpstr>Šta je diskriminacija? </vt:lpstr>
      <vt:lpstr>Vrste/tipovi diskriminacije </vt:lpstr>
      <vt:lpstr>Vrste diskriminacije </vt:lpstr>
      <vt:lpstr>Strukturalna diskriminacija</vt:lpstr>
      <vt:lpstr>Društveni kontekst</vt:lpstr>
      <vt:lpstr>Neposredna diskriminacija</vt:lpstr>
      <vt:lpstr>Elementi neposredne diskriminacije </vt:lpstr>
      <vt:lpstr>Šta je lično svojstvo?</vt:lpstr>
      <vt:lpstr>Uzročno-posledična veza</vt:lpstr>
      <vt:lpstr>Primeri de iure i de facto neposredne diskriminacije </vt:lpstr>
      <vt:lpstr>Poredna diskriminacija</vt:lpstr>
      <vt:lpstr>Elementi posredne diskriminacije </vt:lpstr>
      <vt:lpstr>Razlike između neposredne i posredne diskriminacije </vt:lpstr>
      <vt:lpstr>Primeri posredne diskriminacije </vt:lpstr>
      <vt:lpstr>Praksa ESLJP</vt:lpstr>
      <vt:lpstr>Uznemiravanje  (čl. 4. st.1. ZZD)  </vt:lpstr>
      <vt:lpstr>Uznemiravanje - napomene</vt:lpstr>
      <vt:lpstr>Primeri uznemiravanja </vt:lpstr>
      <vt:lpstr>Spolno uznemiravanje  (čl. 4. st. 2. ZZD)</vt:lpstr>
      <vt:lpstr>Mobing  (čl. 4. st. 3. ZZD) </vt:lpstr>
      <vt:lpstr>Segregacija (čl. 4. st. 4. ZZD)</vt:lpstr>
      <vt:lpstr>Nalog, pomaganje i podsticanje na diskriminaciju (čl. 4. st. 5. ZZD)</vt:lpstr>
      <vt:lpstr>Teži oblici diskriminacije </vt:lpstr>
      <vt:lpstr>Slide 27</vt:lpstr>
      <vt:lpstr>Slide 28</vt:lpstr>
    </vt:vector>
  </TitlesOfParts>
  <Company>azc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«Nasilje u porodici – prepreka razvoju»  - saradnja sa pravosudnim institucijama u prevenciji i zaštiti od nasilja u porodici</dc:title>
  <dc:creator>justicija</dc:creator>
  <cp:lastModifiedBy>ba-guest4</cp:lastModifiedBy>
  <cp:revision>52</cp:revision>
  <dcterms:created xsi:type="dcterms:W3CDTF">2006-02-15T11:54:52Z</dcterms:created>
  <dcterms:modified xsi:type="dcterms:W3CDTF">2018-10-31T11:00:45Z</dcterms:modified>
</cp:coreProperties>
</file>