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7">
  <p:sldMasterIdLst>
    <p:sldMasterId id="2147483660" r:id="rId1"/>
  </p:sldMasterIdLst>
  <p:notesMasterIdLst>
    <p:notesMasterId r:id="rId31"/>
  </p:notesMasterIdLst>
  <p:handoutMasterIdLst>
    <p:handoutMasterId r:id="rId32"/>
  </p:handoutMasterIdLst>
  <p:sldIdLst>
    <p:sldId id="301" r:id="rId2"/>
    <p:sldId id="307" r:id="rId3"/>
    <p:sldId id="302" r:id="rId4"/>
    <p:sldId id="310" r:id="rId5"/>
    <p:sldId id="309"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08" r:id="rId24"/>
    <p:sldId id="328" r:id="rId25"/>
    <p:sldId id="329" r:id="rId26"/>
    <p:sldId id="330" r:id="rId27"/>
    <p:sldId id="331" r:id="rId28"/>
    <p:sldId id="332" r:id="rId29"/>
    <p:sldId id="306" r:id="rId30"/>
  </p:sldIdLst>
  <p:sldSz cx="9144000" cy="6858000" type="screen4x3"/>
  <p:notesSz cx="6761163" cy="9942513"/>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56728" autoAdjust="0"/>
  </p:normalViewPr>
  <p:slideViewPr>
    <p:cSldViewPr snapToGrid="0" snapToObjects="1">
      <p:cViewPr varScale="1">
        <p:scale>
          <a:sx n="46" d="100"/>
          <a:sy n="46" d="100"/>
        </p:scale>
        <p:origin x="121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69FD5535-97CD-43B1-BD85-7BEF2BE26601}" type="datetime1">
              <a:rPr lang="en-US" smtClean="0"/>
              <a:t>11/27/2018</a:t>
            </a:fld>
            <a:endParaRPr lang="en-US"/>
          </a:p>
        </p:txBody>
      </p:sp>
      <p:sp>
        <p:nvSpPr>
          <p:cNvPr id="4" name="Footer Placeholder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2DC85DCE-579F-4ECD-A229-581540E64455}" type="slidenum">
              <a:rPr lang="en-US" smtClean="0"/>
              <a:t>‹#›</a:t>
            </a:fld>
            <a:endParaRPr lang="en-US"/>
          </a:p>
        </p:txBody>
      </p:sp>
    </p:spTree>
    <p:extLst>
      <p:ext uri="{BB962C8B-B14F-4D97-AF65-F5344CB8AC3E}">
        <p14:creationId xmlns:p14="http://schemas.microsoft.com/office/powerpoint/2010/main" val="242474330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78BB6456-F2C4-416E-B189-ECD3B5A6E277}" type="datetime1">
              <a:rPr lang="en-US" smtClean="0"/>
              <a:t>11/27/2018</a:t>
            </a:fld>
            <a:endParaRPr lang="en-US"/>
          </a:p>
        </p:txBody>
      </p:sp>
      <p:sp>
        <p:nvSpPr>
          <p:cNvPr id="4" name="Slide Image Placeholder 3"/>
          <p:cNvSpPr>
            <a:spLocks noGrp="1" noRot="1" noChangeAspect="1"/>
          </p:cNvSpPr>
          <p:nvPr>
            <p:ph type="sldImg" idx="2"/>
          </p:nvPr>
        </p:nvSpPr>
        <p:spPr>
          <a:xfrm>
            <a:off x="1143000" y="1243013"/>
            <a:ext cx="4475163"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4F1C5F1E-CA46-4778-A7D8-D87411100CB6}" type="slidenum">
              <a:rPr lang="en-US" smtClean="0"/>
              <a:t>‹#›</a:t>
            </a:fld>
            <a:endParaRPr lang="en-US"/>
          </a:p>
        </p:txBody>
      </p:sp>
    </p:spTree>
    <p:extLst>
      <p:ext uri="{BB962C8B-B14F-4D97-AF65-F5344CB8AC3E}">
        <p14:creationId xmlns:p14="http://schemas.microsoft.com/office/powerpoint/2010/main" val="313141920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u="sng" kern="1200" dirty="0" smtClean="0">
                <a:solidFill>
                  <a:schemeClr val="tx1"/>
                </a:solidFill>
                <a:effectLst/>
                <a:latin typeface="+mn-lt"/>
                <a:ea typeface="+mn-ea"/>
                <a:cs typeface="+mn-cs"/>
              </a:rPr>
              <a:t>Važeći Zakon</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o javnom redu i miru </a:t>
            </a:r>
            <a:r>
              <a:rPr lang="sr-Latn-BA" sz="1200" kern="1200" dirty="0" err="1" smtClean="0">
                <a:solidFill>
                  <a:schemeClr val="tx1"/>
                </a:solidFill>
                <a:effectLst/>
                <a:latin typeface="+mn-lt"/>
                <a:ea typeface="+mn-ea"/>
                <a:cs typeface="+mn-cs"/>
              </a:rPr>
              <a:t>objavljenen</a:t>
            </a:r>
            <a:r>
              <a:rPr lang="sr-Latn-BA" sz="1200" kern="1200" dirty="0" smtClean="0">
                <a:solidFill>
                  <a:schemeClr val="tx1"/>
                </a:solidFill>
                <a:effectLst/>
                <a:latin typeface="+mn-lt"/>
                <a:ea typeface="+mn-ea"/>
                <a:cs typeface="+mn-cs"/>
              </a:rPr>
              <a:t> je u Službenom glasniku Republike Srpske broj 11/15 dana 17.02.2015.godine a </a:t>
            </a:r>
            <a:r>
              <a:rPr lang="sr-Latn-BA" sz="1200" u="sng" kern="1200" dirty="0" smtClean="0">
                <a:solidFill>
                  <a:schemeClr val="tx1"/>
                </a:solidFill>
                <a:effectLst/>
                <a:latin typeface="+mn-lt"/>
                <a:ea typeface="+mn-ea"/>
                <a:cs typeface="+mn-cs"/>
              </a:rPr>
              <a:t>stupio je na snagu dana 25.02.2015.godine</a:t>
            </a:r>
            <a:r>
              <a:rPr lang="sr-Latn-B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prekršaje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propisane</a:t>
            </a:r>
            <a:r>
              <a:rPr lang="en-US" sz="1200" kern="1200" dirty="0" smtClean="0">
                <a:solidFill>
                  <a:schemeClr val="tx1"/>
                </a:solidFill>
                <a:effectLst/>
                <a:latin typeface="+mn-lt"/>
                <a:ea typeface="+mn-ea"/>
                <a:cs typeface="+mn-cs"/>
              </a:rPr>
              <a:t> ZJRM </a:t>
            </a:r>
            <a:r>
              <a:rPr lang="en-US" sz="1200" kern="1200" dirty="0" err="1" smtClean="0">
                <a:solidFill>
                  <a:schemeClr val="tx1"/>
                </a:solidFill>
                <a:effectLst/>
                <a:latin typeface="+mn-lt"/>
                <a:ea typeface="+mn-ea"/>
                <a:cs typeface="+mn-cs"/>
              </a:rPr>
              <a:t>izriču</a:t>
            </a:r>
            <a:r>
              <a:rPr lang="en-US" sz="1200" kern="1200" dirty="0" smtClean="0">
                <a:solidFill>
                  <a:schemeClr val="tx1"/>
                </a:solidFill>
                <a:effectLst/>
                <a:latin typeface="+mn-lt"/>
                <a:ea typeface="+mn-ea"/>
                <a:cs typeface="+mn-cs"/>
              </a:rPr>
              <a:t> se </a:t>
            </a:r>
            <a:r>
              <a:rPr lang="en-US" sz="1200" u="sng" kern="1200" dirty="0" err="1" smtClean="0">
                <a:solidFill>
                  <a:schemeClr val="tx1"/>
                </a:solidFill>
                <a:effectLst/>
                <a:latin typeface="+mn-lt"/>
                <a:ea typeface="+mn-ea"/>
                <a:cs typeface="+mn-cs"/>
              </a:rPr>
              <a:t>kazna</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zatvora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novčana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zaštitne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mjere</a:t>
            </a:r>
            <a:r>
              <a:rPr lang="en-US" sz="1200" kern="1200" dirty="0" smtClean="0">
                <a:solidFill>
                  <a:schemeClr val="tx1"/>
                </a:solidFill>
                <a:effectLst/>
                <a:latin typeface="+mn-lt"/>
                <a:ea typeface="+mn-ea"/>
                <a:cs typeface="+mn-cs"/>
              </a:rPr>
              <a:t> (čl.3.ZJRM)</a:t>
            </a:r>
          </a:p>
          <a:p>
            <a:r>
              <a:rPr lang="sr-Latn-BA" sz="1200" kern="1200" dirty="0" smtClean="0">
                <a:solidFill>
                  <a:schemeClr val="tx1"/>
                </a:solidFill>
                <a:effectLst/>
                <a:latin typeface="+mn-lt"/>
                <a:ea typeface="+mn-ea"/>
                <a:cs typeface="+mn-cs"/>
              </a:rPr>
              <a:t>Propisivanjem kazne zatvora Zakon o javnom redu i miru je usklađen u pogledu sankcija sa Zakonom o prekršajima Republike Srpske (Službeni glasnik RS, br.63/14)</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Skupštine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gradova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opština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svojim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odlukama</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skladu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čl</a:t>
            </a:r>
            <a:r>
              <a:rPr lang="en-US" sz="1200" kern="1200" dirty="0" smtClean="0">
                <a:solidFill>
                  <a:schemeClr val="tx1"/>
                </a:solidFill>
                <a:effectLst/>
                <a:latin typeface="+mn-lt"/>
                <a:ea typeface="+mn-ea"/>
                <a:cs typeface="+mn-cs"/>
              </a:rPr>
              <a:t>. 1.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2.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propisati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prekršaje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javnog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mira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propisani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zakonom</a:t>
            </a:r>
            <a:r>
              <a:rPr lang="en-US" sz="1200" kern="1200" dirty="0" smtClean="0">
                <a:solidFill>
                  <a:schemeClr val="tx1"/>
                </a:solidFill>
                <a:effectLst/>
                <a:latin typeface="+mn-lt"/>
                <a:ea typeface="+mn-ea"/>
                <a:cs typeface="+mn-cs"/>
              </a:rPr>
              <a:t>. (čl.34.ZJRM).</a:t>
            </a:r>
          </a:p>
          <a:p>
            <a:endParaRPr lang="en-US" dirty="0"/>
          </a:p>
        </p:txBody>
      </p:sp>
      <p:sp>
        <p:nvSpPr>
          <p:cNvPr id="4" name="Slide Number Placeholder 3"/>
          <p:cNvSpPr>
            <a:spLocks noGrp="1"/>
          </p:cNvSpPr>
          <p:nvPr>
            <p:ph type="sldNum" sz="quarter" idx="10"/>
          </p:nvPr>
        </p:nvSpPr>
        <p:spPr/>
        <p:txBody>
          <a:bodyPr/>
          <a:lstStyle/>
          <a:p>
            <a:fld id="{4F1C5F1E-CA46-4778-A7D8-D87411100CB6}" type="slidenum">
              <a:rPr lang="en-US" smtClean="0"/>
              <a:t>3</a:t>
            </a:fld>
            <a:endParaRPr lang="en-US"/>
          </a:p>
        </p:txBody>
      </p:sp>
      <p:sp>
        <p:nvSpPr>
          <p:cNvPr id="5" name="Date Placeholder 4"/>
          <p:cNvSpPr>
            <a:spLocks noGrp="1"/>
          </p:cNvSpPr>
          <p:nvPr>
            <p:ph type="dt" idx="11"/>
          </p:nvPr>
        </p:nvSpPr>
        <p:spPr/>
        <p:txBody>
          <a:bodyPr/>
          <a:lstStyle/>
          <a:p>
            <a:fld id="{11105256-BF81-4ADE-BABB-7660EFB67013}"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4264784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Za prekršaj iz ovog člana </a:t>
            </a:r>
            <a:r>
              <a:rPr lang="sr-Latn-BA" sz="1200" b="1" u="sng" kern="1200" dirty="0" smtClean="0">
                <a:solidFill>
                  <a:schemeClr val="tx1"/>
                </a:solidFill>
                <a:effectLst/>
                <a:latin typeface="+mn-lt"/>
                <a:ea typeface="+mn-ea"/>
                <a:cs typeface="+mn-cs"/>
              </a:rPr>
              <a:t>može se izreći zaštitna mjera obavezno liječenje zavisnika</a:t>
            </a:r>
            <a:r>
              <a:rPr lang="sr-Latn-BA" sz="1200" kern="1200" dirty="0" smtClean="0">
                <a:solidFill>
                  <a:schemeClr val="tx1"/>
                </a:solidFill>
                <a:effectLst/>
                <a:latin typeface="+mn-lt"/>
                <a:ea typeface="+mn-ea"/>
                <a:cs typeface="+mn-cs"/>
              </a:rPr>
              <a:t> stavom 4. člana 32. ovog zakona.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.17.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a:t>
            </a:r>
            <a:r>
              <a:rPr lang="sr-Latn-BA" sz="1200" kern="1200" dirty="0" smtClean="0">
                <a:solidFill>
                  <a:schemeClr val="tx1"/>
                </a:solidFill>
                <a:effectLst/>
                <a:latin typeface="+mn-lt"/>
                <a:ea typeface="+mn-ea"/>
                <a:cs typeface="+mn-cs"/>
              </a:rPr>
              <a:t>ž</a:t>
            </a:r>
            <a:r>
              <a:rPr lang="en-US" sz="1200" kern="1200" dirty="0" smtClean="0">
                <a:solidFill>
                  <a:schemeClr val="tx1"/>
                </a:solidFill>
                <a:effectLst/>
                <a:latin typeface="+mn-lt"/>
                <a:ea typeface="+mn-ea"/>
                <a:cs typeface="+mn-cs"/>
              </a:rPr>
              <a:t>e se </a:t>
            </a:r>
            <a:r>
              <a:rPr lang="en-US" sz="1200" kern="1200" dirty="0" err="1" smtClean="0">
                <a:solidFill>
                  <a:schemeClr val="tx1"/>
                </a:solidFill>
                <a:effectLst/>
                <a:latin typeface="+mn-lt"/>
                <a:ea typeface="+mn-ea"/>
                <a:cs typeface="+mn-cs"/>
              </a:rPr>
              <a:t>izre</a:t>
            </a:r>
            <a:r>
              <a:rPr lang="sr-Latn-BA" sz="1200" kern="1200" dirty="0" smtClean="0">
                <a:solidFill>
                  <a:schemeClr val="tx1"/>
                </a:solidFill>
                <a:effectLst/>
                <a:latin typeface="+mn-lt"/>
                <a:ea typeface="+mn-ea"/>
                <a:cs typeface="+mn-cs"/>
              </a:rPr>
              <a:t>ć</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titna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mjera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oduzimanje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predmeta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upotrijebljeni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namijenjeni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osnovu</a:t>
            </a:r>
            <a:r>
              <a:rPr lang="sr-Latn-BA" sz="1200" kern="1200" dirty="0" smtClean="0">
                <a:solidFill>
                  <a:schemeClr val="tx1"/>
                </a:solidFill>
                <a:effectLst/>
                <a:latin typeface="+mn-lt"/>
                <a:ea typeface="+mn-ea"/>
                <a:cs typeface="+mn-cs"/>
              </a:rPr>
              <a:t> stava 3. člana 32. ovog zakona.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12</a:t>
            </a:fld>
            <a:endParaRPr lang="en-US"/>
          </a:p>
        </p:txBody>
      </p:sp>
      <p:sp>
        <p:nvSpPr>
          <p:cNvPr id="5" name="Date Placeholder 4"/>
          <p:cNvSpPr>
            <a:spLocks noGrp="1"/>
          </p:cNvSpPr>
          <p:nvPr>
            <p:ph type="dt" idx="11"/>
          </p:nvPr>
        </p:nvSpPr>
        <p:spPr/>
        <p:txBody>
          <a:bodyPr/>
          <a:lstStyle/>
          <a:p>
            <a:fld id="{CDB54763-3EA0-441A-98BA-F34D7E8A0394}"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369767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Za prekršaj iz ovog člana propisano je </a:t>
            </a:r>
            <a:r>
              <a:rPr lang="sr-Latn-BA" sz="1200" b="1" u="sng" kern="1200" dirty="0" smtClean="0">
                <a:solidFill>
                  <a:schemeClr val="tx1"/>
                </a:solidFill>
                <a:effectLst/>
                <a:latin typeface="+mn-lt"/>
                <a:ea typeface="+mn-ea"/>
                <a:cs typeface="+mn-cs"/>
              </a:rPr>
              <a:t>obavezno izricanje zaštitne mjere zabrani </a:t>
            </a:r>
            <a:r>
              <a:rPr lang="en-US" sz="1200" b="1" u="sng" kern="1200" dirty="0" err="1" smtClean="0">
                <a:solidFill>
                  <a:schemeClr val="tx1"/>
                </a:solidFill>
                <a:effectLst/>
                <a:latin typeface="+mn-lt"/>
                <a:ea typeface="+mn-ea"/>
                <a:cs typeface="+mn-cs"/>
              </a:rPr>
              <a:t>vr</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enja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poziva</a:t>
            </a:r>
            <a:r>
              <a:rPr lang="sr-Latn-BA"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djelatnosti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ili</a:t>
            </a:r>
            <a:r>
              <a:rPr lang="en-US" sz="1200" b="1" u="sng" kern="1200" dirty="0" smtClean="0">
                <a:solidFill>
                  <a:schemeClr val="tx1"/>
                </a:solidFill>
                <a:effectLst/>
                <a:latin typeface="+mn-lt"/>
                <a:ea typeface="+mn-ea"/>
                <a:cs typeface="+mn-cs"/>
              </a:rPr>
              <a:t> du</a:t>
            </a:r>
            <a:r>
              <a:rPr lang="sr-Latn-BA" sz="1200" b="1" u="sng" kern="1200" dirty="0" smtClean="0">
                <a:solidFill>
                  <a:schemeClr val="tx1"/>
                </a:solidFill>
                <a:effectLst/>
                <a:latin typeface="+mn-lt"/>
                <a:ea typeface="+mn-ea"/>
                <a:cs typeface="+mn-cs"/>
              </a:rPr>
              <a:t>ž</a:t>
            </a:r>
            <a:r>
              <a:rPr lang="en-US" sz="1200" b="1" u="sng" kern="1200" dirty="0" err="1" smtClean="0">
                <a:solidFill>
                  <a:schemeClr val="tx1"/>
                </a:solidFill>
                <a:effectLst/>
                <a:latin typeface="+mn-lt"/>
                <a:ea typeface="+mn-ea"/>
                <a:cs typeface="+mn-cs"/>
              </a:rPr>
              <a:t>nosti</a:t>
            </a:r>
            <a:r>
              <a:rPr lang="sr-Latn-BA" sz="1200" kern="1200" dirty="0" smtClean="0">
                <a:solidFill>
                  <a:schemeClr val="tx1"/>
                </a:solidFill>
                <a:effectLst/>
                <a:latin typeface="+mn-lt"/>
                <a:ea typeface="+mn-ea"/>
                <a:cs typeface="+mn-cs"/>
              </a:rPr>
              <a:t> stavom 2. člana 32. ovog zakona, pod uslovom sa je lice u toku </a:t>
            </a:r>
            <a:r>
              <a:rPr lang="sr-Latn-BA" sz="1200" kern="1200" dirty="0" err="1" smtClean="0">
                <a:solidFill>
                  <a:schemeClr val="tx1"/>
                </a:solidFill>
                <a:effectLst/>
                <a:latin typeface="+mn-lt"/>
                <a:ea typeface="+mn-ea"/>
                <a:cs typeface="+mn-cs"/>
              </a:rPr>
              <a:t>poslednje</a:t>
            </a:r>
            <a:r>
              <a:rPr lang="sr-Latn-BA" sz="1200" kern="1200" dirty="0" smtClean="0">
                <a:solidFill>
                  <a:schemeClr val="tx1"/>
                </a:solidFill>
                <a:effectLst/>
                <a:latin typeface="+mn-lt"/>
                <a:ea typeface="+mn-ea"/>
                <a:cs typeface="+mn-cs"/>
              </a:rPr>
              <a:t> 2 godine kažnjeno za određene prekršaje, a utvrđivanje ranije </a:t>
            </a:r>
            <a:r>
              <a:rPr lang="sr-Latn-BA" sz="1200" kern="1200" dirty="0" err="1" smtClean="0">
                <a:solidFill>
                  <a:schemeClr val="tx1"/>
                </a:solidFill>
                <a:effectLst/>
                <a:latin typeface="+mn-lt"/>
                <a:ea typeface="+mn-ea"/>
                <a:cs typeface="+mn-cs"/>
              </a:rPr>
              <a:t>kažnjavanosti</a:t>
            </a:r>
            <a:r>
              <a:rPr lang="sr-Latn-BA" sz="1200" kern="1200" dirty="0" smtClean="0">
                <a:solidFill>
                  <a:schemeClr val="tx1"/>
                </a:solidFill>
                <a:effectLst/>
                <a:latin typeface="+mn-lt"/>
                <a:ea typeface="+mn-ea"/>
                <a:cs typeface="+mn-cs"/>
              </a:rPr>
              <a:t> vrši sud po službenoj dužnosti uvidom u Registar novčanih kazni i prekršajnih evidencija ili dostavljanjem dokaza od strane ovlaštenog organa. </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Propuštanjem prijavljivanja neće se smatrati ako je neko drugi prijavio narušavanje javnog reda i mira u lokalu, prije vlasnika ili lica kome je povjereno vođenje objekta, ako je nakon prijave trećeg lica uslijedila prijava i vlasnika, odnosno lica kojem je povjereno vođenje objekta, osim u slučaju kada su policijski službenici već došli na lice mjesta po prijavi trećih lica. Neće se raditi o </a:t>
            </a:r>
            <a:r>
              <a:rPr lang="sr-Latn-BA" sz="1200" kern="1200" dirty="0" err="1" smtClean="0">
                <a:solidFill>
                  <a:schemeClr val="tx1"/>
                </a:solidFill>
                <a:effectLst/>
                <a:latin typeface="+mn-lt"/>
                <a:ea typeface="+mn-ea"/>
                <a:cs typeface="+mn-cs"/>
              </a:rPr>
              <a:t>prekrpšaju</a:t>
            </a:r>
            <a:r>
              <a:rPr lang="sr-Latn-BA" sz="1200" kern="1200" dirty="0" smtClean="0">
                <a:solidFill>
                  <a:schemeClr val="tx1"/>
                </a:solidFill>
                <a:effectLst/>
                <a:latin typeface="+mn-lt"/>
                <a:ea typeface="+mn-ea"/>
                <a:cs typeface="+mn-cs"/>
              </a:rPr>
              <a:t> ni u slučaju kada su policijski </a:t>
            </a:r>
            <a:r>
              <a:rPr lang="sr-Latn-BA" sz="1200" kern="1200" dirty="0" err="1" smtClean="0">
                <a:solidFill>
                  <a:schemeClr val="tx1"/>
                </a:solidFill>
                <a:effectLst/>
                <a:latin typeface="+mn-lt"/>
                <a:ea typeface="+mn-ea"/>
                <a:cs typeface="+mn-cs"/>
              </a:rPr>
              <a:t>službnici</a:t>
            </a:r>
            <a:r>
              <a:rPr lang="sr-Latn-BA" sz="1200" kern="1200" dirty="0" smtClean="0">
                <a:solidFill>
                  <a:schemeClr val="tx1"/>
                </a:solidFill>
                <a:effectLst/>
                <a:latin typeface="+mn-lt"/>
                <a:ea typeface="+mn-ea"/>
                <a:cs typeface="+mn-cs"/>
              </a:rPr>
              <a:t> bili veoma blizu ugostiteljskog objekta pa sami uočili narušavanje javnog reda i mira, pa realno nije bilo dovoljno </a:t>
            </a:r>
            <a:r>
              <a:rPr lang="sr-Latn-BA" sz="1200" kern="1200" dirty="0" err="1" smtClean="0">
                <a:solidFill>
                  <a:schemeClr val="tx1"/>
                </a:solidFill>
                <a:effectLst/>
                <a:latin typeface="+mn-lt"/>
                <a:ea typeface="+mn-ea"/>
                <a:cs typeface="+mn-cs"/>
              </a:rPr>
              <a:t>vremena</a:t>
            </a:r>
            <a:r>
              <a:rPr lang="sr-Latn-BA" sz="1200" kern="1200" dirty="0" smtClean="0">
                <a:solidFill>
                  <a:schemeClr val="tx1"/>
                </a:solidFill>
                <a:effectLst/>
                <a:latin typeface="+mn-lt"/>
                <a:ea typeface="+mn-ea"/>
                <a:cs typeface="+mn-cs"/>
              </a:rPr>
              <a:t> da vlasnik objekta ili bilo ko drugi prijavi narušavanje javnog reda i mira u objektu. Vlasnik ugostiteljskog objekta odgovara za ovaj prekršaj samo ukoliko je bio prisutan u ugostiteljskom objektu u vrijeme narušavanja javnog reda i mira, kao i </a:t>
            </a:r>
            <a:r>
              <a:rPr lang="sr-Latn-BA" sz="1200" kern="1200" dirty="0" err="1" smtClean="0">
                <a:solidFill>
                  <a:schemeClr val="tx1"/>
                </a:solidFill>
                <a:effectLst/>
                <a:latin typeface="+mn-lt"/>
                <a:ea typeface="+mn-ea"/>
                <a:cs typeface="+mn-cs"/>
              </a:rPr>
              <a:t>uslučaju</a:t>
            </a:r>
            <a:r>
              <a:rPr lang="sr-Latn-BA" sz="1200" kern="1200" dirty="0" smtClean="0">
                <a:solidFill>
                  <a:schemeClr val="tx1"/>
                </a:solidFill>
                <a:effectLst/>
                <a:latin typeface="+mn-lt"/>
                <a:ea typeface="+mn-ea"/>
                <a:cs typeface="+mn-cs"/>
              </a:rPr>
              <a:t> kada je odsutan a nije odredio lice, odnosno povjerio drugom licu vođenje ugostiteljskog objekta u njegovom odsustvu.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13</a:t>
            </a:fld>
            <a:endParaRPr lang="en-US"/>
          </a:p>
        </p:txBody>
      </p:sp>
      <p:sp>
        <p:nvSpPr>
          <p:cNvPr id="5" name="Date Placeholder 4"/>
          <p:cNvSpPr>
            <a:spLocks noGrp="1"/>
          </p:cNvSpPr>
          <p:nvPr>
            <p:ph type="dt" idx="11"/>
          </p:nvPr>
        </p:nvSpPr>
        <p:spPr/>
        <p:txBody>
          <a:bodyPr/>
          <a:lstStyle/>
          <a:p>
            <a:fld id="{EBCE3435-D579-4880-8AD3-5DAF3D373F33}"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443405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.22.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mo</a:t>
            </a:r>
            <a:r>
              <a:rPr lang="sr-Latn-BA" sz="1200" b="1" u="sng" kern="1200" dirty="0" smtClean="0">
                <a:solidFill>
                  <a:schemeClr val="tx1"/>
                </a:solidFill>
                <a:effectLst/>
                <a:latin typeface="+mn-lt"/>
                <a:ea typeface="+mn-ea"/>
                <a:cs typeface="+mn-cs"/>
              </a:rPr>
              <a:t>ž</a:t>
            </a:r>
            <a:r>
              <a:rPr lang="en-US" sz="1200" b="1" u="sng" kern="1200" dirty="0" smtClean="0">
                <a:solidFill>
                  <a:schemeClr val="tx1"/>
                </a:solidFill>
                <a:effectLst/>
                <a:latin typeface="+mn-lt"/>
                <a:ea typeface="+mn-ea"/>
                <a:cs typeface="+mn-cs"/>
              </a:rPr>
              <a:t>e se </a:t>
            </a:r>
            <a:r>
              <a:rPr lang="en-US" sz="1200" b="1" u="sng" kern="1200" dirty="0" err="1" smtClean="0">
                <a:solidFill>
                  <a:schemeClr val="tx1"/>
                </a:solidFill>
                <a:effectLst/>
                <a:latin typeface="+mn-lt"/>
                <a:ea typeface="+mn-ea"/>
                <a:cs typeface="+mn-cs"/>
              </a:rPr>
              <a:t>izre</a:t>
            </a:r>
            <a:r>
              <a:rPr lang="sr-Latn-BA" sz="1200" b="1" u="sng" kern="1200" dirty="0" smtClean="0">
                <a:solidFill>
                  <a:schemeClr val="tx1"/>
                </a:solidFill>
                <a:effectLst/>
                <a:latin typeface="+mn-lt"/>
                <a:ea typeface="+mn-ea"/>
                <a:cs typeface="+mn-cs"/>
              </a:rPr>
              <a:t>ć</a:t>
            </a:r>
            <a:r>
              <a:rPr lang="en-US" sz="1200" b="1" u="sng" kern="1200" dirty="0" err="1" smtClean="0">
                <a:solidFill>
                  <a:schemeClr val="tx1"/>
                </a:solidFill>
                <a:effectLst/>
                <a:latin typeface="+mn-lt"/>
                <a:ea typeface="+mn-ea"/>
                <a:cs typeface="+mn-cs"/>
              </a:rPr>
              <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za</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titna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mjera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oduzimanje</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predmet</a:t>
            </a:r>
            <a:r>
              <a:rPr lang="en-US" sz="1200" b="1" kern="1200" dirty="0" err="1" smtClean="0">
                <a:solidFill>
                  <a:schemeClr val="tx1"/>
                </a:solidFill>
                <a:effectLst/>
                <a:latin typeface="+mn-lt"/>
                <a:ea typeface="+mn-ea"/>
                <a:cs typeface="+mn-cs"/>
              </a:rPr>
              <a:t>a</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upotrijebljeni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namijenjeni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osnovu</a:t>
            </a:r>
            <a:r>
              <a:rPr lang="sr-Latn-BA" sz="1200" kern="1200" dirty="0" smtClean="0">
                <a:solidFill>
                  <a:schemeClr val="tx1"/>
                </a:solidFill>
                <a:effectLst/>
                <a:latin typeface="+mn-lt"/>
                <a:ea typeface="+mn-ea"/>
                <a:cs typeface="+mn-cs"/>
              </a:rPr>
              <a:t> stava 3. člana 32. ovog zakona.</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Kada se radi o pismenoj naredbi ili rješenju nadležnog organa </a:t>
            </a:r>
            <a:r>
              <a:rPr lang="sr-Latn-BA" sz="1200" kern="1200" dirty="0" err="1" smtClean="0">
                <a:solidFill>
                  <a:schemeClr val="tx1"/>
                </a:solidFill>
                <a:effectLst/>
                <a:latin typeface="+mn-lt"/>
                <a:ea typeface="+mn-ea"/>
                <a:cs typeface="+mn-cs"/>
              </a:rPr>
              <a:t>npr.pojačane</a:t>
            </a:r>
            <a:r>
              <a:rPr lang="sr-Latn-BA" sz="1200" kern="1200" dirty="0" smtClean="0">
                <a:solidFill>
                  <a:schemeClr val="tx1"/>
                </a:solidFill>
                <a:effectLst/>
                <a:latin typeface="+mn-lt"/>
                <a:ea typeface="+mn-ea"/>
                <a:cs typeface="+mn-cs"/>
              </a:rPr>
              <a:t> mjere </a:t>
            </a:r>
            <a:r>
              <a:rPr lang="sr-Latn-BA" sz="1200" kern="1200" dirty="0" err="1" smtClean="0">
                <a:solidFill>
                  <a:schemeClr val="tx1"/>
                </a:solidFill>
                <a:effectLst/>
                <a:latin typeface="+mn-lt"/>
                <a:ea typeface="+mn-ea"/>
                <a:cs typeface="+mn-cs"/>
              </a:rPr>
              <a:t>bezbijednosti</a:t>
            </a:r>
            <a:r>
              <a:rPr lang="sr-Latn-BA" sz="1200" kern="1200" dirty="0" smtClean="0">
                <a:solidFill>
                  <a:schemeClr val="tx1"/>
                </a:solidFill>
                <a:effectLst/>
                <a:latin typeface="+mn-lt"/>
                <a:ea typeface="+mn-ea"/>
                <a:cs typeface="+mn-cs"/>
              </a:rPr>
              <a:t> zbog održavanja utakmice, neophodno je </a:t>
            </a:r>
            <a:r>
              <a:rPr lang="sr-Latn-BA" sz="1200" kern="1200" dirty="0" err="1" smtClean="0">
                <a:solidFill>
                  <a:schemeClr val="tx1"/>
                </a:solidFill>
                <a:effectLst/>
                <a:latin typeface="+mn-lt"/>
                <a:ea typeface="+mn-ea"/>
                <a:cs typeface="+mn-cs"/>
              </a:rPr>
              <a:t>pred</a:t>
            </a:r>
            <a:r>
              <a:rPr lang="sr-Latn-BA" sz="1200" kern="1200" dirty="0" smtClean="0">
                <a:solidFill>
                  <a:schemeClr val="tx1"/>
                </a:solidFill>
                <a:effectLst/>
                <a:latin typeface="+mn-lt"/>
                <a:ea typeface="+mn-ea"/>
                <a:cs typeface="+mn-cs"/>
              </a:rPr>
              <a:t> sudom </a:t>
            </a:r>
            <a:r>
              <a:rPr lang="sr-Latn-BA" sz="1200" b="1" u="sng" kern="1200" dirty="0" err="1" smtClean="0">
                <a:solidFill>
                  <a:schemeClr val="tx1"/>
                </a:solidFill>
                <a:effectLst/>
                <a:latin typeface="+mn-lt"/>
                <a:ea typeface="+mn-ea"/>
                <a:cs typeface="+mn-cs"/>
              </a:rPr>
              <a:t>obezbijediti</a:t>
            </a:r>
            <a:r>
              <a:rPr lang="sr-Latn-BA" sz="1200" b="1" u="sng" kern="1200" dirty="0" smtClean="0">
                <a:solidFill>
                  <a:schemeClr val="tx1"/>
                </a:solidFill>
                <a:effectLst/>
                <a:latin typeface="+mn-lt"/>
                <a:ea typeface="+mn-ea"/>
                <a:cs typeface="+mn-cs"/>
              </a:rPr>
              <a:t> tu naredbu ili rješenje</a:t>
            </a:r>
            <a:r>
              <a:rPr lang="sr-Latn-BA" sz="1200" kern="1200" dirty="0" smtClean="0">
                <a:solidFill>
                  <a:schemeClr val="tx1"/>
                </a:solidFill>
                <a:effectLst/>
                <a:latin typeface="+mn-lt"/>
                <a:ea typeface="+mn-ea"/>
                <a:cs typeface="+mn-cs"/>
              </a:rPr>
              <a:t>, jer je dokazivanje postojanja iste obavezan elemenat bića prekršaja.</a:t>
            </a:r>
            <a:endParaRPr lang="en-US" sz="1200" kern="1200" dirty="0" smtClean="0">
              <a:solidFill>
                <a:schemeClr val="tx1"/>
              </a:solidFill>
              <a:effectLst/>
              <a:latin typeface="+mn-lt"/>
              <a:ea typeface="+mn-ea"/>
              <a:cs typeface="+mn-cs"/>
            </a:endParaRPr>
          </a:p>
          <a:p>
            <a:r>
              <a:rPr lang="sr-Latn-BA" sz="1200" b="1" kern="1200" dirty="0" smtClean="0">
                <a:solidFill>
                  <a:schemeClr val="tx1"/>
                </a:solidFill>
                <a:effectLst/>
                <a:latin typeface="+mn-lt"/>
                <a:ea typeface="+mn-ea"/>
                <a:cs typeface="+mn-cs"/>
              </a:rPr>
              <a:t>Zakonitost i ustavnost ove odredbe osporavana </a:t>
            </a:r>
            <a:r>
              <a:rPr lang="sr-Latn-BA" sz="1200" kern="1200" dirty="0" smtClean="0">
                <a:solidFill>
                  <a:schemeClr val="tx1"/>
                </a:solidFill>
                <a:effectLst/>
                <a:latin typeface="+mn-lt"/>
                <a:ea typeface="+mn-ea"/>
                <a:cs typeface="+mn-cs"/>
              </a:rPr>
              <a:t>je </a:t>
            </a:r>
            <a:r>
              <a:rPr lang="sr-Latn-BA" sz="1200" kern="1200" dirty="0" err="1" smtClean="0">
                <a:solidFill>
                  <a:schemeClr val="tx1"/>
                </a:solidFill>
                <a:effectLst/>
                <a:latin typeface="+mn-lt"/>
                <a:ea typeface="+mn-ea"/>
                <a:cs typeface="+mn-cs"/>
              </a:rPr>
              <a:t>pred</a:t>
            </a:r>
            <a:r>
              <a:rPr lang="sr-Latn-BA" sz="1200" kern="1200" dirty="0" smtClean="0">
                <a:solidFill>
                  <a:schemeClr val="tx1"/>
                </a:solidFill>
                <a:effectLst/>
                <a:latin typeface="+mn-lt"/>
                <a:ea typeface="+mn-ea"/>
                <a:cs typeface="+mn-cs"/>
              </a:rPr>
              <a:t> Ustavnim sudom RS koji je svojom Odlukom broj U-26/15 od 22.06.2016. godine odbio prijedlog za ocjenjivanje ustavnosti člana 22. ZJRM (Odluka objavljena u SG RS br.55/16).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14</a:t>
            </a:fld>
            <a:endParaRPr lang="en-US"/>
          </a:p>
        </p:txBody>
      </p:sp>
      <p:sp>
        <p:nvSpPr>
          <p:cNvPr id="5" name="Date Placeholder 4"/>
          <p:cNvSpPr>
            <a:spLocks noGrp="1"/>
          </p:cNvSpPr>
          <p:nvPr>
            <p:ph type="dt" idx="11"/>
          </p:nvPr>
        </p:nvSpPr>
        <p:spPr/>
        <p:txBody>
          <a:bodyPr/>
          <a:lstStyle/>
          <a:p>
            <a:fld id="{315BCF8E-C916-4A5C-B13D-DCFCBAE36751}"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71810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Za postojanje ovog prekršaja bitno je da je ovlašteno službeno lice ometano u vršenju službene radnje, pa bi prije dokazivanja ometanja uvijek trebalo </a:t>
            </a:r>
            <a:r>
              <a:rPr lang="sr-Latn-BA" sz="1200" b="1" u="sng" kern="1200" dirty="0" smtClean="0">
                <a:solidFill>
                  <a:schemeClr val="tx1"/>
                </a:solidFill>
                <a:effectLst/>
                <a:latin typeface="+mn-lt"/>
                <a:ea typeface="+mn-ea"/>
                <a:cs typeface="+mn-cs"/>
              </a:rPr>
              <a:t>utvrditi o kojoj službenoj radnji je bilo riječ</a:t>
            </a:r>
            <a:r>
              <a:rPr lang="sr-Latn-BA" sz="1200" kern="1200" dirty="0" smtClean="0">
                <a:solidFill>
                  <a:schemeClr val="tx1"/>
                </a:solidFill>
                <a:effectLst/>
                <a:latin typeface="+mn-lt"/>
                <a:ea typeface="+mn-ea"/>
                <a:cs typeface="+mn-cs"/>
              </a:rPr>
              <a:t>, naročito ako se radi o </a:t>
            </a:r>
            <a:r>
              <a:rPr lang="sr-Latn-BA" sz="1200" kern="1200" dirty="0" err="1" smtClean="0">
                <a:solidFill>
                  <a:schemeClr val="tx1"/>
                </a:solidFill>
                <a:effectLst/>
                <a:latin typeface="+mn-lt"/>
                <a:ea typeface="+mn-ea"/>
                <a:cs typeface="+mn-cs"/>
              </a:rPr>
              <a:t>nepostupanju</a:t>
            </a:r>
            <a:r>
              <a:rPr lang="sr-Latn-BA" sz="1200" kern="1200" dirty="0" smtClean="0">
                <a:solidFill>
                  <a:schemeClr val="tx1"/>
                </a:solidFill>
                <a:effectLst/>
                <a:latin typeface="+mn-lt"/>
                <a:ea typeface="+mn-ea"/>
                <a:cs typeface="+mn-cs"/>
              </a:rPr>
              <a:t> po zahtjevu ili naredbi ovlaštenog lica a radi utvrđivanja zakonitosti zahtjeva ili naredbe, a neophodno je utvrditi</a:t>
            </a:r>
            <a:r>
              <a:rPr lang="sr-Latn-BA" sz="1200" b="1" kern="1200" dirty="0" smtClean="0">
                <a:solidFill>
                  <a:schemeClr val="tx1"/>
                </a:solidFill>
                <a:effectLst/>
                <a:latin typeface="+mn-lt"/>
                <a:ea typeface="+mn-ea"/>
                <a:cs typeface="+mn-cs"/>
              </a:rPr>
              <a:t> </a:t>
            </a:r>
            <a:r>
              <a:rPr lang="sr-Latn-BA" sz="1200" b="1" u="sng" kern="1200" dirty="0" smtClean="0">
                <a:solidFill>
                  <a:schemeClr val="tx1"/>
                </a:solidFill>
                <a:effectLst/>
                <a:latin typeface="+mn-lt"/>
                <a:ea typeface="+mn-ea"/>
                <a:cs typeface="+mn-cs"/>
              </a:rPr>
              <a:t>i kojim je to konkretnim radnjama </a:t>
            </a:r>
            <a:r>
              <a:rPr lang="sr-Latn-BA" sz="1200" b="1" u="sng" kern="1200" dirty="0" err="1" smtClean="0">
                <a:solidFill>
                  <a:schemeClr val="tx1"/>
                </a:solidFill>
                <a:effectLst/>
                <a:latin typeface="+mn-lt"/>
                <a:ea typeface="+mn-ea"/>
                <a:cs typeface="+mn-cs"/>
              </a:rPr>
              <a:t>činenja</a:t>
            </a:r>
            <a:r>
              <a:rPr lang="sr-Latn-BA" sz="1200" b="1" u="sng" kern="1200" dirty="0" smtClean="0">
                <a:solidFill>
                  <a:schemeClr val="tx1"/>
                </a:solidFill>
                <a:effectLst/>
                <a:latin typeface="+mn-lt"/>
                <a:ea typeface="+mn-ea"/>
                <a:cs typeface="+mn-cs"/>
              </a:rPr>
              <a:t> ili nečinjenja ometanje izvršeno</a:t>
            </a:r>
            <a:r>
              <a:rPr lang="sr-Latn-BA"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sr-Latn-CS" sz="1200" kern="1200" dirty="0" smtClean="0">
                <a:solidFill>
                  <a:schemeClr val="tx1"/>
                </a:solidFill>
                <a:effectLst/>
                <a:latin typeface="+mn-lt"/>
                <a:ea typeface="+mn-ea"/>
                <a:cs typeface="+mn-cs"/>
              </a:rPr>
              <a:t>Prekršaj ometanjem službene radnje </a:t>
            </a:r>
            <a:r>
              <a:rPr lang="sr-Latn-CS" sz="1200" b="1" kern="1200" dirty="0" smtClean="0">
                <a:solidFill>
                  <a:schemeClr val="tx1"/>
                </a:solidFill>
                <a:effectLst/>
                <a:latin typeface="+mn-lt"/>
                <a:ea typeface="+mn-ea"/>
                <a:cs typeface="+mn-cs"/>
              </a:rPr>
              <a:t>može biti učinjen samo </a:t>
            </a:r>
            <a:r>
              <a:rPr lang="sr-Latn-CS" sz="1200" b="1" u="sng" kern="1200" dirty="0" smtClean="0">
                <a:solidFill>
                  <a:schemeClr val="tx1"/>
                </a:solidFill>
                <a:effectLst/>
                <a:latin typeface="+mn-lt"/>
                <a:ea typeface="+mn-ea"/>
                <a:cs typeface="+mn-cs"/>
              </a:rPr>
              <a:t>u toku izvođenja službene radnje</a:t>
            </a:r>
            <a:r>
              <a:rPr lang="sr-Latn-CS" sz="1200" b="1"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preduzete na osnovu zakona. Ukoliko je kasnije došlo do ometanja, onda će, zavisno od okolnosti i težine ometanja, postojati prekršaj nepristojnog ponašanja ili neki od kvalifikovanih oblika tog prekršaja</a:t>
            </a:r>
            <a:r>
              <a:rPr lang="bs-Latn-B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sr-Latn-CS" sz="1200" kern="1200" dirty="0" smtClean="0">
                <a:solidFill>
                  <a:schemeClr val="tx1"/>
                </a:solidFill>
                <a:effectLst/>
                <a:latin typeface="+mn-lt"/>
                <a:ea typeface="+mn-ea"/>
                <a:cs typeface="+mn-cs"/>
              </a:rPr>
              <a:t>Neophodno je da kod učinioca postoji </a:t>
            </a:r>
            <a:r>
              <a:rPr lang="sr-Latn-CS" sz="1200" b="1" u="sng" kern="1200" dirty="0" err="1" smtClean="0">
                <a:solidFill>
                  <a:schemeClr val="tx1"/>
                </a:solidFill>
                <a:effectLst/>
                <a:latin typeface="+mn-lt"/>
                <a:ea typeface="+mn-ea"/>
                <a:cs typeface="+mn-cs"/>
              </a:rPr>
              <a:t>svijest</a:t>
            </a:r>
            <a:r>
              <a:rPr lang="sr-Latn-CS" sz="1200" b="1" u="sng" kern="1200" dirty="0" smtClean="0">
                <a:solidFill>
                  <a:schemeClr val="tx1"/>
                </a:solidFill>
                <a:effectLst/>
                <a:latin typeface="+mn-lt"/>
                <a:ea typeface="+mn-ea"/>
                <a:cs typeface="+mn-cs"/>
              </a:rPr>
              <a:t> o svojstvu službenog lica</a:t>
            </a:r>
            <a:r>
              <a:rPr lang="sr-Latn-CS" sz="1200" kern="1200" dirty="0" smtClean="0">
                <a:solidFill>
                  <a:schemeClr val="tx1"/>
                </a:solidFill>
                <a:effectLst/>
                <a:latin typeface="+mn-lt"/>
                <a:ea typeface="+mn-ea"/>
                <a:cs typeface="+mn-cs"/>
              </a:rPr>
              <a:t>, jer će se u suprotnom raditi o nekom drugom prekršaju, </a:t>
            </a:r>
            <a:r>
              <a:rPr lang="sr-Latn-CS" sz="1200" kern="1200" dirty="0" err="1" smtClean="0">
                <a:solidFill>
                  <a:schemeClr val="tx1"/>
                </a:solidFill>
                <a:effectLst/>
                <a:latin typeface="+mn-lt"/>
                <a:ea typeface="+mn-ea"/>
                <a:cs typeface="+mn-cs"/>
              </a:rPr>
              <a:t>najvjerovatnije</a:t>
            </a:r>
            <a:r>
              <a:rPr lang="sr-Latn-CS" sz="1200" kern="1200" dirty="0" smtClean="0">
                <a:solidFill>
                  <a:schemeClr val="tx1"/>
                </a:solidFill>
                <a:effectLst/>
                <a:latin typeface="+mn-lt"/>
                <a:ea typeface="+mn-ea"/>
                <a:cs typeface="+mn-cs"/>
              </a:rPr>
              <a:t> o nepristojnom ili drskom ponašanju.</a:t>
            </a:r>
            <a:endParaRPr lang="en-US" sz="1200" kern="1200" dirty="0" smtClean="0">
              <a:solidFill>
                <a:schemeClr val="tx1"/>
              </a:solidFill>
              <a:effectLst/>
              <a:latin typeface="+mn-lt"/>
              <a:ea typeface="+mn-ea"/>
              <a:cs typeface="+mn-cs"/>
            </a:endParaRPr>
          </a:p>
          <a:p>
            <a:r>
              <a:rPr lang="sr-Latn-CS" sz="1200" kern="1200" dirty="0" smtClean="0">
                <a:solidFill>
                  <a:schemeClr val="tx1"/>
                </a:solidFill>
                <a:effectLst/>
                <a:latin typeface="+mn-lt"/>
                <a:ea typeface="+mn-ea"/>
                <a:cs typeface="+mn-cs"/>
              </a:rPr>
              <a:t>Ukoliko je </a:t>
            </a:r>
            <a:r>
              <a:rPr lang="sr-Latn-CS" sz="1200" b="1" u="sng" kern="1200" dirty="0" smtClean="0">
                <a:solidFill>
                  <a:schemeClr val="tx1"/>
                </a:solidFill>
                <a:effectLst/>
                <a:latin typeface="+mn-lt"/>
                <a:ea typeface="+mn-ea"/>
                <a:cs typeface="+mn-cs"/>
              </a:rPr>
              <a:t>umišljaj učinioca upravljen na </a:t>
            </a:r>
            <a:r>
              <a:rPr lang="sr-Latn-CS" sz="1200" b="1" u="sng" kern="1200" dirty="0" err="1" smtClean="0">
                <a:solidFill>
                  <a:schemeClr val="tx1"/>
                </a:solidFill>
                <a:effectLst/>
                <a:latin typeface="+mn-lt"/>
                <a:ea typeface="+mn-ea"/>
                <a:cs typeface="+mn-cs"/>
              </a:rPr>
              <a:t>sprječavanje</a:t>
            </a:r>
            <a:r>
              <a:rPr lang="sr-Latn-CS" sz="1200" b="1" u="sng" kern="1200" dirty="0" smtClean="0">
                <a:solidFill>
                  <a:schemeClr val="tx1"/>
                </a:solidFill>
                <a:effectLst/>
                <a:latin typeface="+mn-lt"/>
                <a:ea typeface="+mn-ea"/>
                <a:cs typeface="+mn-cs"/>
              </a:rPr>
              <a:t> službenog lica</a:t>
            </a:r>
            <a:r>
              <a:rPr lang="sr-Latn-CS" sz="1200" b="1"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da izvrši neku službenu radnju, </a:t>
            </a:r>
            <a:r>
              <a:rPr lang="sr-Latn-CS" sz="1200" b="1" u="sng" kern="1200" dirty="0" smtClean="0">
                <a:solidFill>
                  <a:schemeClr val="tx1"/>
                </a:solidFill>
                <a:effectLst/>
                <a:latin typeface="+mn-lt"/>
                <a:ea typeface="+mn-ea"/>
                <a:cs typeface="+mn-cs"/>
              </a:rPr>
              <a:t>moglo bi se raditi i o krivičnom </a:t>
            </a:r>
            <a:r>
              <a:rPr lang="sr-Latn-CS" sz="1200" b="1" u="sng" kern="1200" dirty="0" err="1" smtClean="0">
                <a:solidFill>
                  <a:schemeClr val="tx1"/>
                </a:solidFill>
                <a:effectLst/>
                <a:latin typeface="+mn-lt"/>
                <a:ea typeface="+mn-ea"/>
                <a:cs typeface="+mn-cs"/>
              </a:rPr>
              <a:t>djelu</a:t>
            </a:r>
            <a:r>
              <a:rPr lang="sr-Latn-CS" sz="1200" kern="1200" dirty="0" smtClean="0">
                <a:solidFill>
                  <a:schemeClr val="tx1"/>
                </a:solidFill>
                <a:effectLst/>
                <a:latin typeface="+mn-lt"/>
                <a:ea typeface="+mn-ea"/>
                <a:cs typeface="+mn-cs"/>
              </a:rPr>
              <a:t>, bez obzira što učinilac nije ostvario svoju </a:t>
            </a:r>
            <a:r>
              <a:rPr lang="sr-Latn-CS" sz="1200" kern="1200" dirty="0" err="1" smtClean="0">
                <a:solidFill>
                  <a:schemeClr val="tx1"/>
                </a:solidFill>
                <a:effectLst/>
                <a:latin typeface="+mn-lt"/>
                <a:ea typeface="+mn-ea"/>
                <a:cs typeface="+mn-cs"/>
              </a:rPr>
              <a:t>namjeru</a:t>
            </a:r>
            <a:r>
              <a:rPr lang="sr-Latn-C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Za postojanje ovog prekršaja, počinjenog ometanjem službenog lica u vršenju javnog ovlašćenja, potrebno je da bude učinjena neka konkretna radnja kojom se to lice neposredno ometa u obavljanju svog posla, pa se taj prekršaj </a:t>
            </a:r>
            <a:r>
              <a:rPr lang="sr-Latn-BA" sz="1200" b="1" u="sng" kern="1200" dirty="0" smtClean="0">
                <a:solidFill>
                  <a:schemeClr val="tx1"/>
                </a:solidFill>
                <a:effectLst/>
                <a:latin typeface="+mn-lt"/>
                <a:ea typeface="+mn-ea"/>
                <a:cs typeface="+mn-cs"/>
              </a:rPr>
              <a:t>ne može izvršiti verbalnim putem</a:t>
            </a:r>
            <a:r>
              <a:rPr lang="sr-Latn-BA" sz="1200" b="1" kern="1200" dirty="0" smtClean="0">
                <a:solidFill>
                  <a:schemeClr val="tx1"/>
                </a:solidFill>
                <a:effectLst/>
                <a:latin typeface="+mn-lt"/>
                <a:ea typeface="+mn-ea"/>
                <a:cs typeface="+mn-cs"/>
              </a:rPr>
              <a:t>,</a:t>
            </a:r>
            <a:r>
              <a:rPr lang="sr-Latn-BA" sz="1200" kern="1200" dirty="0" smtClean="0">
                <a:solidFill>
                  <a:schemeClr val="tx1"/>
                </a:solidFill>
                <a:effectLst/>
                <a:latin typeface="+mn-lt"/>
                <a:ea typeface="+mn-ea"/>
                <a:cs typeface="+mn-cs"/>
              </a:rPr>
              <a:t> (sudska praksa Upravnog suda Republike Crne Gore, UPV.br. 7/2007 i 10/2007, od 21.11.2007. godine)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15</a:t>
            </a:fld>
            <a:endParaRPr lang="en-US"/>
          </a:p>
        </p:txBody>
      </p:sp>
      <p:sp>
        <p:nvSpPr>
          <p:cNvPr id="5" name="Date Placeholder 4"/>
          <p:cNvSpPr>
            <a:spLocks noGrp="1"/>
          </p:cNvSpPr>
          <p:nvPr>
            <p:ph type="dt" idx="11"/>
          </p:nvPr>
        </p:nvSpPr>
        <p:spPr/>
        <p:txBody>
          <a:bodyPr/>
          <a:lstStyle/>
          <a:p>
            <a:fld id="{C8B7A8A9-23AF-4655-B599-4E8A83082114}"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4178336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b="1" u="sng" kern="1200" dirty="0" smtClean="0">
                <a:solidFill>
                  <a:schemeClr val="tx1"/>
                </a:solidFill>
                <a:effectLst/>
                <a:latin typeface="+mn-lt"/>
                <a:ea typeface="+mn-ea"/>
                <a:cs typeface="+mn-cs"/>
              </a:rPr>
              <a:t>Činjenica da se radi o očigledno pijanom licu dokazuje se izjavama svjedoka, a ne </a:t>
            </a:r>
            <a:r>
              <a:rPr lang="sr-Latn-BA" sz="1200" b="1" u="sng" kern="1200" dirty="0" err="1" smtClean="0">
                <a:solidFill>
                  <a:schemeClr val="tx1"/>
                </a:solidFill>
                <a:effectLst/>
                <a:latin typeface="+mn-lt"/>
                <a:ea typeface="+mn-ea"/>
                <a:cs typeface="+mn-cs"/>
              </a:rPr>
              <a:t>alkotestiranjem</a:t>
            </a:r>
            <a:r>
              <a:rPr lang="sr-Latn-BA" sz="1200" kern="1200" dirty="0" smtClean="0">
                <a:solidFill>
                  <a:schemeClr val="tx1"/>
                </a:solidFill>
                <a:effectLst/>
                <a:latin typeface="+mn-lt"/>
                <a:ea typeface="+mn-ea"/>
                <a:cs typeface="+mn-cs"/>
              </a:rPr>
              <a:t>, jer zakon ne propisuje granice </a:t>
            </a:r>
            <a:r>
              <a:rPr lang="sr-Latn-BA" sz="1200" kern="1200" dirty="0" err="1" smtClean="0">
                <a:solidFill>
                  <a:schemeClr val="tx1"/>
                </a:solidFill>
                <a:effectLst/>
                <a:latin typeface="+mn-lt"/>
                <a:ea typeface="+mn-ea"/>
                <a:cs typeface="+mn-cs"/>
              </a:rPr>
              <a:t>alkoholisanosti</a:t>
            </a:r>
            <a:r>
              <a:rPr lang="sr-Latn-BA" sz="1200" kern="1200" dirty="0" smtClean="0">
                <a:solidFill>
                  <a:schemeClr val="tx1"/>
                </a:solidFill>
                <a:effectLst/>
                <a:latin typeface="+mn-lt"/>
                <a:ea typeface="+mn-ea"/>
                <a:cs typeface="+mn-cs"/>
              </a:rPr>
              <a:t> (određeni nivo promila alkohola u krvi), nego zakon propisuje zabranu točenja očigledno pijanom licu, pa se očigledno pijanstvo ogleda u gestikulaciji, pokretima, održavanju ravnoteže i slično a ne u količini </a:t>
            </a:r>
            <a:r>
              <a:rPr lang="sr-Latn-BA" sz="1200" kern="1200" dirty="0" err="1" smtClean="0">
                <a:solidFill>
                  <a:schemeClr val="tx1"/>
                </a:solidFill>
                <a:effectLst/>
                <a:latin typeface="+mn-lt"/>
                <a:ea typeface="+mn-ea"/>
                <a:cs typeface="+mn-cs"/>
              </a:rPr>
              <a:t>popijenog</a:t>
            </a:r>
            <a:r>
              <a:rPr lang="sr-Latn-BA" sz="1200" kern="1200" dirty="0" smtClean="0">
                <a:solidFill>
                  <a:schemeClr val="tx1"/>
                </a:solidFill>
                <a:effectLst/>
                <a:latin typeface="+mn-lt"/>
                <a:ea typeface="+mn-ea"/>
                <a:cs typeface="+mn-cs"/>
              </a:rPr>
              <a:t> alkohola. Bitno je naglasiti da se mora dokazati </a:t>
            </a:r>
            <a:r>
              <a:rPr lang="sr-Latn-BA" sz="1200" b="1" u="sng" kern="1200" dirty="0" smtClean="0">
                <a:solidFill>
                  <a:schemeClr val="tx1"/>
                </a:solidFill>
                <a:effectLst/>
                <a:latin typeface="+mn-lt"/>
                <a:ea typeface="+mn-ea"/>
                <a:cs typeface="+mn-cs"/>
              </a:rPr>
              <a:t>momenat da li je u vrijeme točenja alkohola lice bilo očigledno pijano</a:t>
            </a:r>
            <a:r>
              <a:rPr lang="sr-Latn-BA" sz="1200" kern="1200" dirty="0" smtClean="0">
                <a:solidFill>
                  <a:schemeClr val="tx1"/>
                </a:solidFill>
                <a:effectLst/>
                <a:latin typeface="+mn-lt"/>
                <a:ea typeface="+mn-ea"/>
                <a:cs typeface="+mn-cs"/>
              </a:rPr>
              <a:t>, pri čemu je nebitno da li je do očiglednog </a:t>
            </a:r>
            <a:r>
              <a:rPr lang="sr-Latn-BA" sz="1200" kern="1200" dirty="0" err="1" smtClean="0">
                <a:solidFill>
                  <a:schemeClr val="tx1"/>
                </a:solidFill>
                <a:effectLst/>
                <a:latin typeface="+mn-lt"/>
                <a:ea typeface="+mn-ea"/>
                <a:cs typeface="+mn-cs"/>
              </a:rPr>
              <a:t>pijasnstva</a:t>
            </a:r>
            <a:r>
              <a:rPr lang="sr-Latn-BA" sz="1200" kern="1200" dirty="0" smtClean="0">
                <a:solidFill>
                  <a:schemeClr val="tx1"/>
                </a:solidFill>
                <a:effectLst/>
                <a:latin typeface="+mn-lt"/>
                <a:ea typeface="+mn-ea"/>
                <a:cs typeface="+mn-cs"/>
              </a:rPr>
              <a:t> došlo u tom ili nekom drugom lokalu.</a:t>
            </a:r>
            <a:endParaRPr lang="en-US" sz="1200" kern="1200" dirty="0" smtClean="0">
              <a:solidFill>
                <a:schemeClr val="tx1"/>
              </a:solidFill>
              <a:effectLst/>
              <a:latin typeface="+mn-lt"/>
              <a:ea typeface="+mn-ea"/>
              <a:cs typeface="+mn-cs"/>
            </a:endParaRPr>
          </a:p>
          <a:p>
            <a:r>
              <a:rPr lang="sr-Latn-BA" sz="1200" b="1" kern="1200" dirty="0" smtClean="0">
                <a:solidFill>
                  <a:schemeClr val="tx1"/>
                </a:solidFill>
                <a:effectLst/>
                <a:latin typeface="+mn-lt"/>
                <a:ea typeface="+mn-ea"/>
                <a:cs typeface="+mn-cs"/>
              </a:rPr>
              <a:t>Zabrana točenja alkoholnih pića propisana je i </a:t>
            </a:r>
            <a:r>
              <a:rPr lang="sr-Latn-BA" sz="1200" b="1" kern="1200" dirty="0" err="1" smtClean="0">
                <a:solidFill>
                  <a:schemeClr val="tx1"/>
                </a:solidFill>
                <a:effectLst/>
                <a:latin typeface="+mn-lt"/>
                <a:ea typeface="+mn-ea"/>
                <a:cs typeface="+mn-cs"/>
              </a:rPr>
              <a:t>Urdedbom</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o zabrani prodaje, upotrebe i usluživanja alkoholnih pića licima mlađim od 18 godina u ugostiteljskim objektima (Službeni glasnik RS, br.50/11 i 41/15) čije provođenje i nadzor je </a:t>
            </a:r>
            <a:r>
              <a:rPr lang="sr-Latn-BA" sz="1200" kern="1200" dirty="0" err="1" smtClean="0">
                <a:solidFill>
                  <a:schemeClr val="tx1"/>
                </a:solidFill>
                <a:effectLst/>
                <a:latin typeface="+mn-lt"/>
                <a:ea typeface="+mn-ea"/>
                <a:cs typeface="+mn-cs"/>
              </a:rPr>
              <a:t>vešila</a:t>
            </a:r>
            <a:r>
              <a:rPr lang="sr-Latn-BA" sz="1200" kern="1200" dirty="0" smtClean="0">
                <a:solidFill>
                  <a:schemeClr val="tx1"/>
                </a:solidFill>
                <a:effectLst/>
                <a:latin typeface="+mn-lt"/>
                <a:ea typeface="+mn-ea"/>
                <a:cs typeface="+mn-cs"/>
              </a:rPr>
              <a:t> tržišna inspekcija koja je propisivala kažnjavanje i maloljetnika i lica koje toči alkohol maloljetniku. Izmjenama objavljenim u SG RS br.41/15 brisana je odredba o kažnjavanju maloljetnika.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16</a:t>
            </a:fld>
            <a:endParaRPr lang="en-US"/>
          </a:p>
        </p:txBody>
      </p:sp>
      <p:sp>
        <p:nvSpPr>
          <p:cNvPr id="5" name="Date Placeholder 4"/>
          <p:cNvSpPr>
            <a:spLocks noGrp="1"/>
          </p:cNvSpPr>
          <p:nvPr>
            <p:ph type="dt" idx="11"/>
          </p:nvPr>
        </p:nvSpPr>
        <p:spPr/>
        <p:txBody>
          <a:bodyPr/>
          <a:lstStyle/>
          <a:p>
            <a:fld id="{98241801-7B51-4A95-989C-ED9C0122AD92}"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358430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sr-Latn-BA" sz="1200" kern="1200" dirty="0" smtClean="0">
                <a:solidFill>
                  <a:schemeClr val="tx1"/>
                </a:solidFill>
                <a:effectLst/>
                <a:latin typeface="+mn-lt"/>
                <a:ea typeface="+mn-ea"/>
                <a:cs typeface="+mn-cs"/>
              </a:rPr>
              <a:t>Iako ovim članom </a:t>
            </a:r>
            <a:r>
              <a:rPr lang="sr-Latn-BA" sz="1200" b="1" kern="1200" dirty="0" smtClean="0">
                <a:solidFill>
                  <a:schemeClr val="tx1"/>
                </a:solidFill>
                <a:effectLst/>
                <a:latin typeface="+mn-lt"/>
                <a:ea typeface="+mn-ea"/>
                <a:cs typeface="+mn-cs"/>
              </a:rPr>
              <a:t>nije posebno propisano </a:t>
            </a:r>
            <a:r>
              <a:rPr lang="sr-Latn-BA" sz="1200" kern="1200" dirty="0" smtClean="0">
                <a:solidFill>
                  <a:schemeClr val="tx1"/>
                </a:solidFill>
                <a:effectLst/>
                <a:latin typeface="+mn-lt"/>
                <a:ea typeface="+mn-ea"/>
                <a:cs typeface="+mn-cs"/>
              </a:rPr>
              <a:t>podrazumijeva se da se kod ovakvih prekršaja uvijek izrekne </a:t>
            </a:r>
            <a:r>
              <a:rPr lang="sr-Latn-BA" sz="1200" b="1" u="sng" kern="1200" dirty="0" smtClean="0">
                <a:solidFill>
                  <a:schemeClr val="tx1"/>
                </a:solidFill>
                <a:effectLst/>
                <a:latin typeface="+mn-lt"/>
                <a:ea typeface="+mn-ea"/>
                <a:cs typeface="+mn-cs"/>
              </a:rPr>
              <a:t>zaštitna mjera oduzimanja predmeta prekršaja</a:t>
            </a:r>
            <a:r>
              <a:rPr lang="sr-Latn-BA" sz="1200" kern="1200" dirty="0" smtClean="0">
                <a:solidFill>
                  <a:schemeClr val="tx1"/>
                </a:solidFill>
                <a:effectLst/>
                <a:latin typeface="+mn-lt"/>
                <a:ea typeface="+mn-ea"/>
                <a:cs typeface="+mn-cs"/>
              </a:rPr>
              <a:t>, odnosno zatečeni novac i to po dva osnova: nova koji je bio njegov i koji je držao u ruci da pokaže da ga već ima da bi </a:t>
            </a:r>
            <a:r>
              <a:rPr lang="sr-Latn-BA" sz="1200" kern="1200" dirty="0" err="1" smtClean="0">
                <a:solidFill>
                  <a:schemeClr val="tx1"/>
                </a:solidFill>
                <a:effectLst/>
                <a:latin typeface="+mn-lt"/>
                <a:ea typeface="+mn-ea"/>
                <a:cs typeface="+mn-cs"/>
              </a:rPr>
              <a:t>privolio</a:t>
            </a:r>
            <a:r>
              <a:rPr lang="sr-Latn-BA" sz="1200" kern="1200" dirty="0" smtClean="0">
                <a:solidFill>
                  <a:schemeClr val="tx1"/>
                </a:solidFill>
                <a:effectLst/>
                <a:latin typeface="+mn-lt"/>
                <a:ea typeface="+mn-ea"/>
                <a:cs typeface="+mn-cs"/>
              </a:rPr>
              <a:t> i druge da ga daju ili da pokaže da mu navodno nedostaje izvjesna suma oduzima se kao predmet prekršaja, dok se novac koji je dobio od drugih lica dok je prosjačio oduzima kao protivpravno </a:t>
            </a:r>
            <a:r>
              <a:rPr lang="sr-Latn-BA" sz="1200" kern="1200" dirty="0" err="1" smtClean="0">
                <a:solidFill>
                  <a:schemeClr val="tx1"/>
                </a:solidFill>
                <a:effectLst/>
                <a:latin typeface="+mn-lt"/>
                <a:ea typeface="+mn-ea"/>
                <a:cs typeface="+mn-cs"/>
              </a:rPr>
              <a:t>setečena</a:t>
            </a:r>
            <a:r>
              <a:rPr lang="sr-Latn-BA" sz="1200" kern="1200" dirty="0" smtClean="0">
                <a:solidFill>
                  <a:schemeClr val="tx1"/>
                </a:solidFill>
                <a:effectLst/>
                <a:latin typeface="+mn-lt"/>
                <a:ea typeface="+mn-ea"/>
                <a:cs typeface="+mn-cs"/>
              </a:rPr>
              <a:t> dobit.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17</a:t>
            </a:fld>
            <a:endParaRPr lang="en-US"/>
          </a:p>
        </p:txBody>
      </p:sp>
      <p:sp>
        <p:nvSpPr>
          <p:cNvPr id="5" name="Date Placeholder 4"/>
          <p:cNvSpPr>
            <a:spLocks noGrp="1"/>
          </p:cNvSpPr>
          <p:nvPr>
            <p:ph type="dt" idx="11"/>
          </p:nvPr>
        </p:nvSpPr>
        <p:spPr/>
        <p:txBody>
          <a:bodyPr/>
          <a:lstStyle/>
          <a:p>
            <a:fld id="{E59FF390-882A-4C25-A775-58398D68F1B7}"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372485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postojanje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nu</a:t>
            </a:r>
            <a:r>
              <a:rPr lang="sr-Latn-BA" sz="1200" kern="1200" dirty="0" smtClean="0">
                <a:solidFill>
                  <a:schemeClr val="tx1"/>
                </a:solidFill>
                <a:effectLst/>
                <a:latin typeface="+mn-lt"/>
                <a:ea typeface="+mn-ea"/>
                <a:cs typeface="+mn-cs"/>
              </a:rPr>
              <a:t>ž</a:t>
            </a:r>
            <a:r>
              <a:rPr lang="en-US" sz="1200" kern="1200" dirty="0" smtClean="0">
                <a:solidFill>
                  <a:schemeClr val="tx1"/>
                </a:solidFill>
                <a:effectLst/>
                <a:latin typeface="+mn-lt"/>
                <a:ea typeface="+mn-ea"/>
                <a:cs typeface="+mn-cs"/>
              </a:rPr>
              <a:t>no je </a:t>
            </a:r>
            <a:r>
              <a:rPr lang="en-US" sz="1200" b="1" kern="1200" dirty="0" err="1" smtClean="0">
                <a:solidFill>
                  <a:schemeClr val="tx1"/>
                </a:solidFill>
                <a:effectLst/>
                <a:latin typeface="+mn-lt"/>
                <a:ea typeface="+mn-ea"/>
                <a:cs typeface="+mn-cs"/>
              </a:rPr>
              <a:t>dokazati</a:t>
            </a:r>
            <a:r>
              <a:rPr lang="en-US" sz="1200" b="1"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mogu</a:t>
            </a:r>
            <a:r>
              <a:rPr lang="sr-Latn-BA" sz="1200" b="1" u="sng" kern="1200" dirty="0" smtClean="0">
                <a:solidFill>
                  <a:schemeClr val="tx1"/>
                </a:solidFill>
                <a:effectLst/>
                <a:latin typeface="+mn-lt"/>
                <a:ea typeface="+mn-ea"/>
                <a:cs typeface="+mn-cs"/>
              </a:rPr>
              <a:t>ć</a:t>
            </a:r>
            <a:r>
              <a:rPr lang="en-US" sz="1200" b="1" u="sng" kern="1200" dirty="0" err="1" smtClean="0">
                <a:solidFill>
                  <a:schemeClr val="tx1"/>
                </a:solidFill>
                <a:effectLst/>
                <a:latin typeface="+mn-lt"/>
                <a:ea typeface="+mn-ea"/>
                <a:cs typeface="+mn-cs"/>
              </a:rPr>
              <a:t>nost</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vr</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enja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nadzora</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od </a:t>
            </a:r>
            <a:r>
              <a:rPr lang="en-US" sz="1200" kern="1200" dirty="0" err="1" smtClean="0">
                <a:solidFill>
                  <a:schemeClr val="tx1"/>
                </a:solidFill>
                <a:effectLst/>
                <a:latin typeface="+mn-lt"/>
                <a:ea typeface="+mn-ea"/>
                <a:cs typeface="+mn-cs"/>
              </a:rPr>
              <a:t>strane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okrivljenog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lica</a:t>
            </a:r>
            <a:r>
              <a:rPr lang="sr-Latn-BA" sz="1200" kern="1200" dirty="0" smtClean="0">
                <a:solidFill>
                  <a:schemeClr val="tx1"/>
                </a:solidFill>
                <a:effectLst/>
                <a:latin typeface="+mn-lt"/>
                <a:ea typeface="+mn-ea"/>
                <a:cs typeface="+mn-cs"/>
              </a:rPr>
              <a:t>, </a:t>
            </a:r>
            <a:r>
              <a:rPr lang="sr-Latn-BA" sz="1200" kern="1200" dirty="0" err="1" smtClean="0">
                <a:solidFill>
                  <a:schemeClr val="tx1"/>
                </a:solidFill>
                <a:effectLst/>
                <a:latin typeface="+mn-lt"/>
                <a:ea typeface="+mn-ea"/>
                <a:cs typeface="+mn-cs"/>
              </a:rPr>
              <a:t>npr.neće</a:t>
            </a:r>
            <a:r>
              <a:rPr lang="sr-Latn-BA" sz="1200" kern="1200" dirty="0" smtClean="0">
                <a:solidFill>
                  <a:schemeClr val="tx1"/>
                </a:solidFill>
                <a:effectLst/>
                <a:latin typeface="+mn-lt"/>
                <a:ea typeface="+mn-ea"/>
                <a:cs typeface="+mn-cs"/>
              </a:rPr>
              <a:t> odgovarati otac maloljetnika, nego majka ako je otac u vrijeme činjenja prekršaja od strane maloljetnika bio na poslu, a majka bila kod kuće i mogla vršiti nadzor, odnosno uvijek će odgovarati ono lice koje je bilo u mogućnosti vršiti nadzor, odnosno lice kome je staranje o maloljetniku povjereno.</a:t>
            </a:r>
            <a:endParaRPr lang="en-US" sz="1200" kern="1200" dirty="0" smtClean="0">
              <a:solidFill>
                <a:schemeClr val="tx1"/>
              </a:solidFill>
              <a:effectLst/>
              <a:latin typeface="+mn-lt"/>
              <a:ea typeface="+mn-ea"/>
              <a:cs typeface="+mn-cs"/>
            </a:endParaRPr>
          </a:p>
          <a:p>
            <a:pPr algn="just"/>
            <a:r>
              <a:rPr lang="sr-Latn-BA" sz="1200" kern="1200" dirty="0" smtClean="0">
                <a:solidFill>
                  <a:schemeClr val="tx1"/>
                </a:solidFill>
                <a:effectLst/>
                <a:latin typeface="+mn-lt"/>
                <a:ea typeface="+mn-ea"/>
                <a:cs typeface="+mn-cs"/>
              </a:rPr>
              <a:t>Za prekršaj iz stava dva </a:t>
            </a:r>
            <a:r>
              <a:rPr lang="sr-Latn-BA" sz="1200" b="1" kern="1200" dirty="0" smtClean="0">
                <a:solidFill>
                  <a:schemeClr val="tx1"/>
                </a:solidFill>
                <a:effectLst/>
                <a:latin typeface="+mn-lt"/>
                <a:ea typeface="+mn-ea"/>
                <a:cs typeface="+mn-cs"/>
              </a:rPr>
              <a:t>nije nužno vršenje nadzora</a:t>
            </a:r>
            <a:r>
              <a:rPr lang="sr-Latn-BA" sz="1200" kern="1200" dirty="0" smtClean="0">
                <a:solidFill>
                  <a:schemeClr val="tx1"/>
                </a:solidFill>
                <a:effectLst/>
                <a:latin typeface="+mn-lt"/>
                <a:ea typeface="+mn-ea"/>
                <a:cs typeface="+mn-cs"/>
              </a:rPr>
              <a:t>, dovoljno je samo činjenje prekršaja od strane maloljetnika u navedenom vremenskom intervalu, dok se mogućnost i obaveza vršenja nadzora pretpostavljaju i ne uslovljavaju za postojanje prekršaja, jer se radi o vremenskim intervalima kada bi maloljetnici morali biti kod kuće i pod nadzorom roditelja.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18</a:t>
            </a:fld>
            <a:endParaRPr lang="en-US"/>
          </a:p>
        </p:txBody>
      </p:sp>
      <p:sp>
        <p:nvSpPr>
          <p:cNvPr id="5" name="Date Placeholder 4"/>
          <p:cNvSpPr>
            <a:spLocks noGrp="1"/>
          </p:cNvSpPr>
          <p:nvPr>
            <p:ph type="dt" idx="11"/>
          </p:nvPr>
        </p:nvSpPr>
        <p:spPr/>
        <p:txBody>
          <a:bodyPr/>
          <a:lstStyle/>
          <a:p>
            <a:fld id="{67A10DBA-EE46-41BE-B149-C20DB8866868}"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952394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kern="1200" dirty="0" smtClean="0">
                <a:solidFill>
                  <a:schemeClr val="tx1"/>
                </a:solidFill>
                <a:effectLst/>
                <a:latin typeface="+mn-lt"/>
                <a:ea typeface="+mn-ea"/>
                <a:cs typeface="+mn-cs"/>
              </a:rPr>
              <a:t>U </a:t>
            </a:r>
            <a:r>
              <a:rPr lang="en-US" sz="1200" kern="1200" dirty="0" err="1" smtClean="0">
                <a:solidFill>
                  <a:schemeClr val="tx1"/>
                </a:solidFill>
                <a:effectLst/>
                <a:latin typeface="+mn-lt"/>
                <a:ea typeface="+mn-ea"/>
                <a:cs typeface="+mn-cs"/>
              </a:rPr>
              <a:t>poslednje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vrijeme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iako</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ovi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prekršaju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gotovo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ne </a:t>
            </a:r>
            <a:r>
              <a:rPr lang="en-US" sz="1200" kern="1200" dirty="0" err="1" smtClean="0">
                <a:solidFill>
                  <a:schemeClr val="tx1"/>
                </a:solidFill>
                <a:effectLst/>
                <a:latin typeface="+mn-lt"/>
                <a:ea typeface="+mn-ea"/>
                <a:cs typeface="+mn-cs"/>
              </a:rPr>
              <a:t>procesuiraju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sve</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češća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situacija</a:t>
            </a:r>
            <a:r>
              <a:rPr lang="en-US" sz="1200" kern="1200" dirty="0" smtClean="0">
                <a:solidFill>
                  <a:schemeClr val="tx1"/>
                </a:solidFill>
                <a:effectLst/>
                <a:latin typeface="+mn-lt"/>
                <a:ea typeface="+mn-ea"/>
                <a:cs typeface="+mn-cs"/>
              </a:rPr>
              <a:t> da se </a:t>
            </a:r>
            <a:r>
              <a:rPr lang="en-US" sz="1200" b="1" kern="1200" dirty="0" err="1" smtClean="0">
                <a:solidFill>
                  <a:schemeClr val="tx1"/>
                </a:solidFill>
                <a:effectLst/>
                <a:latin typeface="+mn-lt"/>
                <a:ea typeface="+mn-ea"/>
                <a:cs typeface="+mn-cs"/>
              </a:rPr>
              <a:t>putem</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društvenih</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mreža</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(Facebook) </a:t>
            </a:r>
            <a:r>
              <a:rPr lang="en-US" sz="1200" kern="1200" dirty="0" err="1" smtClean="0">
                <a:solidFill>
                  <a:schemeClr val="tx1"/>
                </a:solidFill>
                <a:effectLst/>
                <a:latin typeface="+mn-lt"/>
                <a:ea typeface="+mn-ea"/>
                <a:cs typeface="+mn-cs"/>
              </a:rPr>
              <a:t>nudi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prodaja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ulaznica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koncerte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slično</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što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predsavlja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jedan</a:t>
            </a:r>
            <a:r>
              <a:rPr lang="en-US" sz="1200" kern="1200" dirty="0" smtClean="0">
                <a:solidFill>
                  <a:schemeClr val="tx1"/>
                </a:solidFill>
                <a:effectLst/>
                <a:latin typeface="+mn-lt"/>
                <a:ea typeface="+mn-ea"/>
                <a:cs typeface="+mn-cs"/>
              </a:rPr>
              <a:t> od </a:t>
            </a:r>
            <a:r>
              <a:rPr lang="en-US" sz="1200" kern="1200" dirty="0" err="1" smtClean="0">
                <a:solidFill>
                  <a:schemeClr val="tx1"/>
                </a:solidFill>
                <a:effectLst/>
                <a:latin typeface="+mn-lt"/>
                <a:ea typeface="+mn-ea"/>
                <a:cs typeface="+mn-cs"/>
              </a:rPr>
              <a:t>modernih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oblika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prekršaja</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19</a:t>
            </a:fld>
            <a:endParaRPr lang="en-US"/>
          </a:p>
        </p:txBody>
      </p:sp>
      <p:sp>
        <p:nvSpPr>
          <p:cNvPr id="5" name="Date Placeholder 4"/>
          <p:cNvSpPr>
            <a:spLocks noGrp="1"/>
          </p:cNvSpPr>
          <p:nvPr>
            <p:ph type="dt" idx="11"/>
          </p:nvPr>
        </p:nvSpPr>
        <p:spPr/>
        <p:txBody>
          <a:bodyPr/>
          <a:lstStyle/>
          <a:p>
            <a:fld id="{C4981EF6-D66D-4CD6-B9CA-D8055DF3C8AF}"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814771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postojanje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prekršaja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prije</a:t>
            </a:r>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svega</a:t>
            </a:r>
            <a:r>
              <a:rPr lang="en-US" sz="1200" u="sng"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rPr>
              <a:t>mora se </a:t>
            </a:r>
            <a:r>
              <a:rPr lang="en-US" sz="1200" b="1" u="sng" kern="1200" dirty="0" err="1" smtClean="0">
                <a:solidFill>
                  <a:schemeClr val="tx1"/>
                </a:solidFill>
                <a:effectLst/>
                <a:latin typeface="+mn-lt"/>
                <a:ea typeface="+mn-ea"/>
                <a:cs typeface="+mn-cs"/>
              </a:rPr>
              <a:t>dokazati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odnosno</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utvrditi</a:t>
            </a:r>
            <a:r>
              <a:rPr lang="en-US" sz="1200" b="1" u="sng" kern="1200" dirty="0" smtClean="0">
                <a:solidFill>
                  <a:schemeClr val="tx1"/>
                </a:solidFill>
                <a:effectLst/>
                <a:latin typeface="+mn-lt"/>
                <a:ea typeface="+mn-ea"/>
                <a:cs typeface="+mn-cs"/>
              </a:rPr>
              <a:t> da se </a:t>
            </a:r>
            <a:r>
              <a:rPr lang="en-US" sz="1200" b="1" u="sng" kern="1200" dirty="0" err="1" smtClean="0">
                <a:solidFill>
                  <a:schemeClr val="tx1"/>
                </a:solidFill>
                <a:effectLst/>
                <a:latin typeface="+mn-lt"/>
                <a:ea typeface="+mn-ea"/>
                <a:cs typeface="+mn-cs"/>
              </a:rPr>
              <a:t>radi</a:t>
            </a:r>
            <a:r>
              <a:rPr lang="en-US" sz="1200" b="1" u="sng" kern="1200" dirty="0" smtClean="0">
                <a:solidFill>
                  <a:schemeClr val="tx1"/>
                </a:solidFill>
                <a:effectLst/>
                <a:latin typeface="+mn-lt"/>
                <a:ea typeface="+mn-ea"/>
                <a:cs typeface="+mn-cs"/>
              </a:rPr>
              <a:t> o „</a:t>
            </a:r>
            <a:r>
              <a:rPr lang="en-US" sz="1200" b="1" u="sng" kern="1200" dirty="0" err="1" smtClean="0">
                <a:solidFill>
                  <a:schemeClr val="tx1"/>
                </a:solidFill>
                <a:effectLst/>
                <a:latin typeface="+mn-lt"/>
                <a:ea typeface="+mn-ea"/>
                <a:cs typeface="+mn-cs"/>
              </a:rPr>
              <a:t>opasnoj</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životinji</a:t>
            </a:r>
            <a:r>
              <a:rPr lang="en-US" sz="1200" b="1" u="sng"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odnosno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prekršaj</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može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počiniti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samo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životinjom</a:t>
            </a:r>
            <a:r>
              <a:rPr lang="en-US" sz="1200" kern="1200" dirty="0" smtClean="0">
                <a:solidFill>
                  <a:schemeClr val="tx1"/>
                </a:solidFill>
                <a:effectLst/>
                <a:latin typeface="+mn-lt"/>
                <a:ea typeface="+mn-ea"/>
                <a:cs typeface="+mn-cs"/>
              </a:rPr>
              <a:t>, pa se  </a:t>
            </a:r>
            <a:r>
              <a:rPr lang="sr-Latn-CS" sz="1200" kern="1200" dirty="0" smtClean="0">
                <a:solidFill>
                  <a:schemeClr val="tx1"/>
                </a:solidFill>
                <a:effectLst/>
                <a:latin typeface="+mn-lt"/>
                <a:ea typeface="+mn-ea"/>
                <a:cs typeface="+mn-cs"/>
              </a:rPr>
              <a:t>u svakom konkretnom slučaju mora </a:t>
            </a:r>
            <a:r>
              <a:rPr lang="sr-Latn-CS" sz="1200" kern="1200" dirty="0" err="1" smtClean="0">
                <a:solidFill>
                  <a:schemeClr val="tx1"/>
                </a:solidFill>
                <a:effectLst/>
                <a:latin typeface="+mn-lt"/>
                <a:ea typeface="+mn-ea"/>
                <a:cs typeface="+mn-cs"/>
              </a:rPr>
              <a:t>cijeniti</a:t>
            </a:r>
            <a:r>
              <a:rPr lang="sr-Latn-CS" sz="1200" kern="1200" dirty="0" smtClean="0">
                <a:solidFill>
                  <a:schemeClr val="tx1"/>
                </a:solidFill>
                <a:effectLst/>
                <a:latin typeface="+mn-lt"/>
                <a:ea typeface="+mn-ea"/>
                <a:cs typeface="+mn-cs"/>
              </a:rPr>
              <a:t> da li je u pitanju opasna životinja, koju </a:t>
            </a:r>
            <a:r>
              <a:rPr lang="sr-Latn-CS" sz="1200" kern="1200" dirty="0" err="1" smtClean="0">
                <a:solidFill>
                  <a:schemeClr val="tx1"/>
                </a:solidFill>
                <a:effectLst/>
                <a:latin typeface="+mn-lt"/>
                <a:ea typeface="+mn-ea"/>
                <a:cs typeface="+mn-cs"/>
              </a:rPr>
              <a:t>ocjenu</a:t>
            </a:r>
            <a:r>
              <a:rPr lang="sr-Latn-CS" sz="1200" kern="1200" dirty="0" smtClean="0">
                <a:solidFill>
                  <a:schemeClr val="tx1"/>
                </a:solidFill>
                <a:effectLst/>
                <a:latin typeface="+mn-lt"/>
                <a:ea typeface="+mn-ea"/>
                <a:cs typeface="+mn-cs"/>
              </a:rPr>
              <a:t> može dati samo stručno lice </a:t>
            </a:r>
            <a:r>
              <a:rPr lang="sr-Latn-CS" sz="1200" kern="1200" dirty="0" err="1" smtClean="0">
                <a:solidFill>
                  <a:schemeClr val="tx1"/>
                </a:solidFill>
                <a:effectLst/>
                <a:latin typeface="+mn-lt"/>
                <a:ea typeface="+mn-ea"/>
                <a:cs typeface="+mn-cs"/>
              </a:rPr>
              <a:t>vještak</a:t>
            </a:r>
            <a:r>
              <a:rPr lang="sr-Latn-CS" sz="1200" kern="1200" dirty="0" smtClean="0">
                <a:solidFill>
                  <a:schemeClr val="tx1"/>
                </a:solidFill>
                <a:effectLst/>
                <a:latin typeface="+mn-lt"/>
                <a:ea typeface="+mn-ea"/>
                <a:cs typeface="+mn-cs"/>
              </a:rPr>
              <a:t> </a:t>
            </a:r>
            <a:r>
              <a:rPr lang="sr-Latn-CS" sz="1200" kern="1200" dirty="0" err="1" smtClean="0">
                <a:solidFill>
                  <a:schemeClr val="tx1"/>
                </a:solidFill>
                <a:effectLst/>
                <a:latin typeface="+mn-lt"/>
                <a:ea typeface="+mn-ea"/>
                <a:cs typeface="+mn-cs"/>
              </a:rPr>
              <a:t>odgvarajuće</a:t>
            </a:r>
            <a:r>
              <a:rPr lang="sr-Latn-CS" sz="1200" kern="1200" dirty="0" smtClean="0">
                <a:solidFill>
                  <a:schemeClr val="tx1"/>
                </a:solidFill>
                <a:effectLst/>
                <a:latin typeface="+mn-lt"/>
                <a:ea typeface="+mn-ea"/>
                <a:cs typeface="+mn-cs"/>
              </a:rPr>
              <a:t> struke (kinolog).  </a:t>
            </a:r>
            <a:endParaRPr lang="en-US" sz="1200" kern="1200" dirty="0" smtClean="0">
              <a:solidFill>
                <a:schemeClr val="tx1"/>
              </a:solidFill>
              <a:effectLst/>
              <a:latin typeface="+mn-lt"/>
              <a:ea typeface="+mn-ea"/>
              <a:cs typeface="+mn-cs"/>
            </a:endParaRPr>
          </a:p>
          <a:p>
            <a:pPr algn="just"/>
            <a:r>
              <a:rPr lang="sr-Latn-BA" sz="1200" b="1" kern="1200" dirty="0" smtClean="0">
                <a:solidFill>
                  <a:schemeClr val="tx1"/>
                </a:solidFill>
                <a:effectLst/>
                <a:latin typeface="+mn-lt"/>
                <a:ea typeface="+mn-ea"/>
                <a:cs typeface="+mn-cs"/>
              </a:rPr>
              <a:t>Životinje mogu biti opasne po prirodi ili to svojstvo mogu steći </a:t>
            </a:r>
            <a:r>
              <a:rPr lang="sr-Latn-BA" sz="1200" kern="1200" dirty="0" smtClean="0">
                <a:solidFill>
                  <a:schemeClr val="tx1"/>
                </a:solidFill>
                <a:effectLst/>
                <a:latin typeface="+mn-lt"/>
                <a:ea typeface="+mn-ea"/>
                <a:cs typeface="+mn-cs"/>
              </a:rPr>
              <a:t>napadom na nekoga i upisom u odgovarajući registar nadležnog organa, a potom se mora dokazati </a:t>
            </a:r>
            <a:r>
              <a:rPr lang="en-US" sz="1200" kern="1200" dirty="0" smtClean="0">
                <a:solidFill>
                  <a:schemeClr val="tx1"/>
                </a:solidFill>
                <a:effectLst/>
                <a:latin typeface="+mn-lt"/>
                <a:ea typeface="+mn-ea"/>
                <a:cs typeface="+mn-cs"/>
              </a:rPr>
              <a:t>da ta </a:t>
            </a:r>
            <a:r>
              <a:rPr lang="en-US" sz="1200" kern="1200" dirty="0" err="1" smtClean="0">
                <a:solidFill>
                  <a:schemeClr val="tx1"/>
                </a:solidFill>
                <a:effectLst/>
                <a:latin typeface="+mn-lt"/>
                <a:ea typeface="+mn-ea"/>
                <a:cs typeface="+mn-cs"/>
              </a:rPr>
              <a:t>opasna</a:t>
            </a:r>
            <a:r>
              <a:rPr lang="sr-Latn-BA" sz="1200" kern="1200" dirty="0" smtClean="0">
                <a:solidFill>
                  <a:schemeClr val="tx1"/>
                </a:solidFill>
                <a:effectLst/>
                <a:latin typeface="+mn-lt"/>
                <a:ea typeface="+mn-ea"/>
                <a:cs typeface="+mn-cs"/>
              </a:rPr>
              <a:t> ž</a:t>
            </a:r>
            <a:r>
              <a:rPr lang="en-US" sz="1200" kern="1200" dirty="0" err="1" smtClean="0">
                <a:solidFill>
                  <a:schemeClr val="tx1"/>
                </a:solidFill>
                <a:effectLst/>
                <a:latin typeface="+mn-lt"/>
                <a:ea typeface="+mn-ea"/>
                <a:cs typeface="+mn-cs"/>
              </a:rPr>
              <a:t>ivotinja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a:t>
            </a:r>
            <a:r>
              <a:rPr lang="sr-Latn-BA" sz="1200" kern="1200" dirty="0" smtClean="0">
                <a:solidFill>
                  <a:schemeClr val="tx1"/>
                </a:solidFill>
                <a:effectLst/>
                <a:latin typeface="+mn-lt"/>
                <a:ea typeface="+mn-ea"/>
                <a:cs typeface="+mn-cs"/>
              </a:rPr>
              <a:t>ž</a:t>
            </a:r>
            <a:r>
              <a:rPr lang="en-US" sz="1200" kern="1200" dirty="0" smtClean="0">
                <a:solidFill>
                  <a:schemeClr val="tx1"/>
                </a:solidFill>
                <a:effectLst/>
                <a:latin typeface="+mn-lt"/>
                <a:ea typeface="+mn-ea"/>
                <a:cs typeface="+mn-cs"/>
              </a:rPr>
              <a:t>e da </a:t>
            </a:r>
            <a:r>
              <a:rPr lang="en-US" sz="1200" kern="1200" dirty="0" err="1" smtClean="0">
                <a:solidFill>
                  <a:schemeClr val="tx1"/>
                </a:solidFill>
                <a:effectLst/>
                <a:latin typeface="+mn-lt"/>
                <a:ea typeface="+mn-ea"/>
                <a:cs typeface="+mn-cs"/>
              </a:rPr>
              <a:t>prestra</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povrijedi</a:t>
            </a:r>
            <a:r>
              <a:rPr lang="sr-Latn-BA" sz="1200" kern="1200" dirty="0" smtClean="0">
                <a:solidFill>
                  <a:schemeClr val="tx1"/>
                </a:solidFill>
                <a:effectLst/>
                <a:latin typeface="+mn-lt"/>
                <a:ea typeface="+mn-ea"/>
                <a:cs typeface="+mn-cs"/>
              </a:rPr>
              <a:t>. Ne čini ovaj prekršaj lice koje drži kućnog ljubimca ili ga vodi ako kućni ljubimac ne spada u kategorije opasnih životinja ili to svojstvo nisu stekle upisom u odgovarajući registar opasnih životinja.</a:t>
            </a:r>
            <a:endParaRPr lang="en-US" sz="1200" kern="1200" dirty="0" smtClean="0">
              <a:solidFill>
                <a:schemeClr val="tx1"/>
              </a:solidFill>
              <a:effectLst/>
              <a:latin typeface="+mn-lt"/>
              <a:ea typeface="+mn-ea"/>
              <a:cs typeface="+mn-cs"/>
            </a:endParaRPr>
          </a:p>
          <a:p>
            <a:pPr algn="just"/>
            <a:r>
              <a:rPr lang="sr-Latn-BA" sz="1200" b="1" kern="1200" dirty="0" smtClean="0">
                <a:solidFill>
                  <a:schemeClr val="tx1"/>
                </a:solidFill>
                <a:effectLst/>
                <a:latin typeface="+mn-lt"/>
                <a:ea typeface="+mn-ea"/>
                <a:cs typeface="+mn-cs"/>
              </a:rPr>
              <a:t>Zakonom prekršajima RS </a:t>
            </a:r>
            <a:r>
              <a:rPr lang="sr-Latn-BA" sz="1200" kern="1200" dirty="0" smtClean="0">
                <a:solidFill>
                  <a:schemeClr val="tx1"/>
                </a:solidFill>
                <a:effectLst/>
                <a:latin typeface="+mn-lt"/>
                <a:ea typeface="+mn-ea"/>
                <a:cs typeface="+mn-cs"/>
              </a:rPr>
              <a:t>(Službeni glasnik RS, br.63/14) </a:t>
            </a:r>
            <a:r>
              <a:rPr lang="sr-Latn-BA" sz="1200" b="1" kern="1200" dirty="0" smtClean="0">
                <a:solidFill>
                  <a:schemeClr val="tx1"/>
                </a:solidFill>
                <a:effectLst/>
                <a:latin typeface="+mn-lt"/>
                <a:ea typeface="+mn-ea"/>
                <a:cs typeface="+mn-cs"/>
              </a:rPr>
              <a:t>propisana je i zaštitna mjera Zabrana držanja i oduzimanja životinja </a:t>
            </a:r>
            <a:r>
              <a:rPr lang="sr-Latn-BA" sz="1200" kern="1200" dirty="0" smtClean="0">
                <a:solidFill>
                  <a:schemeClr val="tx1"/>
                </a:solidFill>
                <a:effectLst/>
                <a:latin typeface="+mn-lt"/>
                <a:ea typeface="+mn-ea"/>
                <a:cs typeface="+mn-cs"/>
              </a:rPr>
              <a:t>pa pri </a:t>
            </a:r>
            <a:r>
              <a:rPr lang="sr-Latn-BA" sz="1200" kern="1200" dirty="0" err="1" smtClean="0">
                <a:solidFill>
                  <a:schemeClr val="tx1"/>
                </a:solidFill>
                <a:effectLst/>
                <a:latin typeface="+mn-lt"/>
                <a:ea typeface="+mn-ea"/>
                <a:cs typeface="+mn-cs"/>
              </a:rPr>
              <a:t>procesuiranju</a:t>
            </a:r>
            <a:r>
              <a:rPr lang="sr-Latn-BA" sz="1200" kern="1200" dirty="0" smtClean="0">
                <a:solidFill>
                  <a:schemeClr val="tx1"/>
                </a:solidFill>
                <a:effectLst/>
                <a:latin typeface="+mn-lt"/>
                <a:ea typeface="+mn-ea"/>
                <a:cs typeface="+mn-cs"/>
              </a:rPr>
              <a:t> ovakvih prekršaja imati u vidu da li treba predložiti i ovu zaštitnu mjeru (čl.67.ZOP RS).</a:t>
            </a:r>
            <a:endParaRPr lang="en-US" sz="1200" kern="1200" dirty="0" smtClean="0">
              <a:solidFill>
                <a:schemeClr val="tx1"/>
              </a:solidFill>
              <a:effectLst/>
              <a:latin typeface="+mn-lt"/>
              <a:ea typeface="+mn-ea"/>
              <a:cs typeface="+mn-cs"/>
            </a:endParaRPr>
          </a:p>
          <a:p>
            <a:pPr algn="just"/>
            <a:r>
              <a:rPr lang="sr-Latn-BA" sz="1200" kern="1200" dirty="0" smtClean="0">
                <a:solidFill>
                  <a:schemeClr val="tx1"/>
                </a:solidFill>
                <a:effectLst/>
                <a:latin typeface="+mn-lt"/>
                <a:ea typeface="+mn-ea"/>
                <a:cs typeface="+mn-cs"/>
              </a:rPr>
              <a:t>Ovaj prekršaj se </a:t>
            </a:r>
            <a:r>
              <a:rPr lang="sr-Latn-BA" sz="1200" b="1" kern="1200" dirty="0" smtClean="0">
                <a:solidFill>
                  <a:schemeClr val="tx1"/>
                </a:solidFill>
                <a:effectLst/>
                <a:latin typeface="+mn-lt"/>
                <a:ea typeface="+mn-ea"/>
                <a:cs typeface="+mn-cs"/>
              </a:rPr>
              <a:t>može izvršiti sa više radnji činjenja</a:t>
            </a:r>
            <a:r>
              <a:rPr lang="sr-Latn-BA" sz="1200" kern="1200" dirty="0" smtClean="0">
                <a:solidFill>
                  <a:schemeClr val="tx1"/>
                </a:solidFill>
                <a:effectLst/>
                <a:latin typeface="+mn-lt"/>
                <a:ea typeface="+mn-ea"/>
                <a:cs typeface="+mn-cs"/>
              </a:rPr>
              <a:t>, tako da se može počiniti na sledeće načine.</a:t>
            </a:r>
            <a:endParaRPr lang="en-US" sz="1200" kern="1200" dirty="0" smtClean="0">
              <a:solidFill>
                <a:schemeClr val="tx1"/>
              </a:solidFill>
              <a:effectLst/>
              <a:latin typeface="+mn-lt"/>
              <a:ea typeface="+mn-ea"/>
              <a:cs typeface="+mn-cs"/>
            </a:endParaRP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nadzora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prestraše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nadzora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povrijede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nadzora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vodi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prestraše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nadzora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vodi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povrijede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zaštitnih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prestraše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zaštitnih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povrijede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zaštitnih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vodi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prestraše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bez </a:t>
            </a:r>
            <a:r>
              <a:rPr lang="en-US" sz="1200" kern="1200" dirty="0" err="1" smtClean="0">
                <a:solidFill>
                  <a:schemeClr val="tx1"/>
                </a:solidFill>
                <a:effectLst/>
                <a:latin typeface="+mn-lt"/>
                <a:ea typeface="+mn-ea"/>
                <a:cs typeface="+mn-cs"/>
              </a:rPr>
              <a:t>zaštitnih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vodi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opasne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povrijede</a:t>
            </a:r>
            <a:r>
              <a:rPr lang="en-US" sz="1200" kern="1200" dirty="0" smtClean="0">
                <a:solidFill>
                  <a:schemeClr val="tx1"/>
                </a:solidFill>
                <a:effectLst/>
                <a:latin typeface="+mn-lt"/>
                <a:ea typeface="+mn-ea"/>
                <a:cs typeface="+mn-cs"/>
              </a:rPr>
              <a:t>;</a:t>
            </a:r>
          </a:p>
          <a:p>
            <a:pPr lvl="0" algn="just"/>
            <a:r>
              <a:rPr lang="en-US" sz="1200" kern="1200" dirty="0" err="1" smtClean="0">
                <a:solidFill>
                  <a:schemeClr val="tx1"/>
                </a:solidFill>
                <a:effectLst/>
                <a:latin typeface="+mn-lt"/>
                <a:ea typeface="+mn-ea"/>
                <a:cs typeface="+mn-cs"/>
              </a:rPr>
              <a:t>Ko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javnom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mjestu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zlostavlja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životinje</a:t>
            </a:r>
            <a:r>
              <a:rPr lang="en-US" sz="1200" kern="1200" dirty="0" smtClean="0">
                <a:solidFill>
                  <a:schemeClr val="tx1"/>
                </a:solidFill>
                <a:effectLst/>
                <a:latin typeface="+mn-lt"/>
                <a:ea typeface="+mn-ea"/>
                <a:cs typeface="+mn-cs"/>
              </a:rPr>
              <a:t>.</a:t>
            </a:r>
          </a:p>
          <a:p>
            <a:pPr algn="just"/>
            <a:r>
              <a:rPr lang="sr-Latn-BA" sz="1200" b="1" kern="1200" dirty="0" smtClean="0">
                <a:solidFill>
                  <a:schemeClr val="tx1"/>
                </a:solidFill>
                <a:effectLst/>
                <a:latin typeface="+mn-lt"/>
                <a:ea typeface="+mn-ea"/>
                <a:cs typeface="+mn-cs"/>
              </a:rPr>
              <a:t>Uslov</a:t>
            </a:r>
            <a:r>
              <a:rPr lang="sr-Latn-BA" sz="1200" kern="1200" dirty="0" smtClean="0">
                <a:solidFill>
                  <a:schemeClr val="tx1"/>
                </a:solidFill>
                <a:effectLst/>
                <a:latin typeface="+mn-lt"/>
                <a:ea typeface="+mn-ea"/>
                <a:cs typeface="+mn-cs"/>
              </a:rPr>
              <a:t> za primjenu ovog člana je prije svega upisivanje </a:t>
            </a:r>
            <a:r>
              <a:rPr lang="sr-Latn-BA" sz="1200" b="1" kern="1200" dirty="0" smtClean="0">
                <a:solidFill>
                  <a:schemeClr val="tx1"/>
                </a:solidFill>
                <a:effectLst/>
                <a:latin typeface="+mn-lt"/>
                <a:ea typeface="+mn-ea"/>
                <a:cs typeface="+mn-cs"/>
              </a:rPr>
              <a:t>i evidentiranje svih životinja </a:t>
            </a:r>
            <a:r>
              <a:rPr lang="sr-Latn-BA" sz="1200" kern="1200" dirty="0" smtClean="0">
                <a:solidFill>
                  <a:schemeClr val="tx1"/>
                </a:solidFill>
                <a:effectLst/>
                <a:latin typeface="+mn-lt"/>
                <a:ea typeface="+mn-ea"/>
                <a:cs typeface="+mn-cs"/>
              </a:rPr>
              <a:t>koje su napale ili povrijedile čovjeka u Centralni registar opasnih životinja, a što se vrši putem nadležnih organa.</a:t>
            </a:r>
            <a:endParaRPr lang="en-US" sz="1200" kern="1200" dirty="0" smtClean="0">
              <a:solidFill>
                <a:schemeClr val="tx1"/>
              </a:solidFill>
              <a:effectLst/>
              <a:latin typeface="+mn-lt"/>
              <a:ea typeface="+mn-ea"/>
              <a:cs typeface="+mn-cs"/>
            </a:endParaRPr>
          </a:p>
          <a:p>
            <a:pPr algn="just"/>
            <a:r>
              <a:rPr lang="sr-Latn-BA" sz="1200" b="1" kern="1200" dirty="0" smtClean="0">
                <a:solidFill>
                  <a:schemeClr val="tx1"/>
                </a:solidFill>
                <a:effectLst/>
                <a:latin typeface="+mn-lt"/>
                <a:ea typeface="+mn-ea"/>
                <a:cs typeface="+mn-cs"/>
              </a:rPr>
              <a:t>Ovlašteni policijski službenici </a:t>
            </a:r>
            <a:r>
              <a:rPr lang="sr-Latn-BA" sz="1200" kern="1200" dirty="0" smtClean="0">
                <a:solidFill>
                  <a:schemeClr val="tx1"/>
                </a:solidFill>
                <a:effectLst/>
                <a:latin typeface="+mn-lt"/>
                <a:ea typeface="+mn-ea"/>
                <a:cs typeface="+mn-cs"/>
              </a:rPr>
              <a:t>bi po pravilu u svim slučajevima gdje ocijene da se radi o opasnoj životinji </a:t>
            </a:r>
            <a:r>
              <a:rPr lang="sr-Latn-BA" sz="1200" b="1" kern="1200" dirty="0" smtClean="0">
                <a:solidFill>
                  <a:schemeClr val="tx1"/>
                </a:solidFill>
                <a:effectLst/>
                <a:latin typeface="+mn-lt"/>
                <a:ea typeface="+mn-ea"/>
                <a:cs typeface="+mn-cs"/>
              </a:rPr>
              <a:t>postupati u saradnji sa Komunalnom policijom i Veterinarskom inspekcijom</a:t>
            </a:r>
            <a:r>
              <a:rPr lang="sr-Latn-BA" sz="1200" kern="1200" dirty="0" smtClean="0">
                <a:solidFill>
                  <a:schemeClr val="tx1"/>
                </a:solidFill>
                <a:effectLst/>
                <a:latin typeface="+mn-lt"/>
                <a:ea typeface="+mn-ea"/>
                <a:cs typeface="+mn-cs"/>
              </a:rPr>
              <a:t>, pa tek nakon preduzimanja potrebnih radnji od tih organa i konsultacije sa tim organima pokretati prekršajni postupak i </a:t>
            </a:r>
            <a:r>
              <a:rPr lang="sr-Latn-BA" sz="1200" kern="1200" dirty="0" err="1" smtClean="0">
                <a:solidFill>
                  <a:schemeClr val="tx1"/>
                </a:solidFill>
                <a:effectLst/>
                <a:latin typeface="+mn-lt"/>
                <a:ea typeface="+mn-ea"/>
                <a:cs typeface="+mn-cs"/>
              </a:rPr>
              <a:t>procesuiranje</a:t>
            </a:r>
            <a:r>
              <a:rPr lang="sr-Latn-BA" sz="1200" kern="1200" dirty="0" smtClean="0">
                <a:solidFill>
                  <a:schemeClr val="tx1"/>
                </a:solidFill>
                <a:effectLst/>
                <a:latin typeface="+mn-lt"/>
                <a:ea typeface="+mn-ea"/>
                <a:cs typeface="+mn-cs"/>
              </a:rPr>
              <a:t> slučaja </a:t>
            </a:r>
            <a:r>
              <a:rPr lang="sr-Latn-BA" sz="1200" kern="1200" dirty="0" err="1" smtClean="0">
                <a:solidFill>
                  <a:schemeClr val="tx1"/>
                </a:solidFill>
                <a:effectLst/>
                <a:latin typeface="+mn-lt"/>
                <a:ea typeface="+mn-ea"/>
                <a:cs typeface="+mn-cs"/>
              </a:rPr>
              <a:t>pred</a:t>
            </a:r>
            <a:r>
              <a:rPr lang="sr-Latn-BA" sz="1200" kern="1200" dirty="0" smtClean="0">
                <a:solidFill>
                  <a:schemeClr val="tx1"/>
                </a:solidFill>
                <a:effectLst/>
                <a:latin typeface="+mn-lt"/>
                <a:ea typeface="+mn-ea"/>
                <a:cs typeface="+mn-cs"/>
              </a:rPr>
              <a:t> sudom ili izdati prekršajni nalog kada utvrde da se radi o prekršaju iz njihove nadležnosti i da su prikupili dovoljno dokaza o počinjenom prekršaju. Prije svega potrebno je utvrditi ko je </a:t>
            </a:r>
            <a:r>
              <a:rPr lang="sr-Latn-BA" sz="1200" kern="1200" dirty="0" err="1" smtClean="0">
                <a:solidFill>
                  <a:schemeClr val="tx1"/>
                </a:solidFill>
                <a:effectLst/>
                <a:latin typeface="+mn-lt"/>
                <a:ea typeface="+mn-ea"/>
                <a:cs typeface="+mn-cs"/>
              </a:rPr>
              <a:t>vasnik</a:t>
            </a:r>
            <a:r>
              <a:rPr lang="sr-Latn-BA" sz="1200" kern="1200" dirty="0" smtClean="0">
                <a:solidFill>
                  <a:schemeClr val="tx1"/>
                </a:solidFill>
                <a:effectLst/>
                <a:latin typeface="+mn-lt"/>
                <a:ea typeface="+mn-ea"/>
                <a:cs typeface="+mn-cs"/>
              </a:rPr>
              <a:t> opasne životinje i da li je ona registrovana u skladu sa zakonskim propisima i o tome </a:t>
            </a:r>
            <a:r>
              <a:rPr lang="sr-Latn-BA" sz="1200" kern="1200" dirty="0" err="1" smtClean="0">
                <a:solidFill>
                  <a:schemeClr val="tx1"/>
                </a:solidFill>
                <a:effectLst/>
                <a:latin typeface="+mn-lt"/>
                <a:ea typeface="+mn-ea"/>
                <a:cs typeface="+mn-cs"/>
              </a:rPr>
              <a:t>obavijetiti</a:t>
            </a:r>
            <a:r>
              <a:rPr lang="sr-Latn-BA" sz="1200" kern="1200" dirty="0" smtClean="0">
                <a:solidFill>
                  <a:schemeClr val="tx1"/>
                </a:solidFill>
                <a:effectLst/>
                <a:latin typeface="+mn-lt"/>
                <a:ea typeface="+mn-ea"/>
                <a:cs typeface="+mn-cs"/>
              </a:rPr>
              <a:t> veterinarskog inspektora radi preduzimanja radnji iz njihove nadležnosti.</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20</a:t>
            </a:fld>
            <a:endParaRPr lang="en-US"/>
          </a:p>
        </p:txBody>
      </p:sp>
      <p:sp>
        <p:nvSpPr>
          <p:cNvPr id="5" name="Date Placeholder 4"/>
          <p:cNvSpPr>
            <a:spLocks noGrp="1"/>
          </p:cNvSpPr>
          <p:nvPr>
            <p:ph type="dt" idx="11"/>
          </p:nvPr>
        </p:nvSpPr>
        <p:spPr/>
        <p:txBody>
          <a:bodyPr/>
          <a:lstStyle/>
          <a:p>
            <a:fld id="{0EC01A4E-F958-4733-9AC6-715599CD44FD}"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929145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sr-Latn-BA" b="1" dirty="0" smtClean="0"/>
              <a:t>D</a:t>
            </a:r>
            <a:r>
              <a:rPr lang="sr-Latn-CS" b="1" dirty="0" err="1" smtClean="0"/>
              <a:t>ruštvene</a:t>
            </a:r>
            <a:r>
              <a:rPr lang="sr-Latn-CS" b="1" dirty="0" smtClean="0"/>
              <a:t> mreže na </a:t>
            </a:r>
            <a:r>
              <a:rPr lang="sr-Latn-CS" b="1" dirty="0" err="1" smtClean="0"/>
              <a:t>interentu</a:t>
            </a:r>
            <a:r>
              <a:rPr lang="sr-Latn-CS" b="1" dirty="0" smtClean="0"/>
              <a:t> </a:t>
            </a:r>
            <a:r>
              <a:rPr lang="sr-Latn-CS" dirty="0" smtClean="0"/>
              <a:t>preko kojih se vrše </a:t>
            </a:r>
            <a:r>
              <a:rPr lang="sr-Latn-CS" b="1" dirty="0" smtClean="0"/>
              <a:t>organizovanja određenih prekršaja javnog reda i mira </a:t>
            </a:r>
            <a:r>
              <a:rPr lang="sr-Latn-CS" dirty="0" smtClean="0"/>
              <a:t>(pozivanje na protivzakonito okupljanje, organizovanje i </a:t>
            </a:r>
            <a:r>
              <a:rPr lang="sr-Latn-CS" dirty="0" err="1" smtClean="0"/>
              <a:t>djelovanje</a:t>
            </a:r>
            <a:r>
              <a:rPr lang="sr-Latn-CS" dirty="0" smtClean="0"/>
              <a:t>) često su </a:t>
            </a:r>
            <a:r>
              <a:rPr lang="sr-Latn-CS" dirty="0" err="1" smtClean="0"/>
              <a:t>mjesto</a:t>
            </a:r>
            <a:r>
              <a:rPr lang="sr-Latn-CS" dirty="0" smtClean="0"/>
              <a:t> na kome se veći broj lica udružuje ili organizuje u vršenju prekršaja pa je nužno bilo definisati i pojam grupe, što raniji Zakon o javnom redu i miru nije definisao iako je u praksi bilo prekršaja počinjenih u grupi, pa iako nije bilo propisanih kvalifikovanih oblika prekršaja počinjenih u grupi, u praksi je ova okolnost </a:t>
            </a:r>
            <a:r>
              <a:rPr lang="sr-Latn-CS" dirty="0" err="1" smtClean="0"/>
              <a:t>uvijek</a:t>
            </a:r>
            <a:r>
              <a:rPr lang="sr-Latn-CS" dirty="0" smtClean="0"/>
              <a:t> bila otežavajuća okolnost kod </a:t>
            </a:r>
            <a:r>
              <a:rPr lang="sr-Latn-CS" dirty="0" err="1" smtClean="0"/>
              <a:t>odmjeravanja</a:t>
            </a:r>
            <a:r>
              <a:rPr lang="sr-Latn-CS" dirty="0" smtClean="0"/>
              <a:t> vrste i visine sankcije. </a:t>
            </a:r>
            <a:endParaRPr lang="bs-Latn-BA" dirty="0"/>
          </a:p>
        </p:txBody>
      </p:sp>
      <p:sp>
        <p:nvSpPr>
          <p:cNvPr id="4" name="Slide Number Placeholder 3"/>
          <p:cNvSpPr>
            <a:spLocks noGrp="1"/>
          </p:cNvSpPr>
          <p:nvPr>
            <p:ph type="sldNum" sz="quarter" idx="10"/>
          </p:nvPr>
        </p:nvSpPr>
        <p:spPr/>
        <p:txBody>
          <a:bodyPr/>
          <a:lstStyle/>
          <a:p>
            <a:fld id="{4F1C5F1E-CA46-4778-A7D8-D87411100CB6}" type="slidenum">
              <a:rPr lang="en-US" smtClean="0"/>
              <a:t>21</a:t>
            </a:fld>
            <a:endParaRPr lang="en-US"/>
          </a:p>
        </p:txBody>
      </p:sp>
      <p:sp>
        <p:nvSpPr>
          <p:cNvPr id="5" name="Date Placeholder 4"/>
          <p:cNvSpPr>
            <a:spLocks noGrp="1"/>
          </p:cNvSpPr>
          <p:nvPr>
            <p:ph type="dt" idx="11"/>
          </p:nvPr>
        </p:nvSpPr>
        <p:spPr/>
        <p:txBody>
          <a:bodyPr/>
          <a:lstStyle/>
          <a:p>
            <a:fld id="{F892CE1F-EE1B-48A0-A3D7-05F73E50DB6C}"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28180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sr-Latn-BA" sz="100" b="1" kern="1200" dirty="0" smtClean="0">
                <a:solidFill>
                  <a:schemeClr val="tx1"/>
                </a:solidFill>
                <a:effectLst/>
                <a:latin typeface="+mn-lt"/>
                <a:ea typeface="+mn-ea"/>
                <a:cs typeface="+mn-cs"/>
              </a:rPr>
              <a:t>Određenje javnog mjesta na ovakav način </a:t>
            </a:r>
            <a:r>
              <a:rPr lang="sr-Latn-BA" sz="100" kern="1200" dirty="0" smtClean="0">
                <a:solidFill>
                  <a:schemeClr val="tx1"/>
                </a:solidFill>
                <a:effectLst/>
                <a:latin typeface="+mn-lt"/>
                <a:ea typeface="+mn-ea"/>
                <a:cs typeface="+mn-cs"/>
              </a:rPr>
              <a:t>(proširenjem i na prostorije državnog organa, privrednog društva, drugog pravnog lica i drugih mjesta kada je, </a:t>
            </a:r>
            <a:r>
              <a:rPr lang="sr-Latn-BA" sz="100" kern="1200" dirty="0" err="1" smtClean="0">
                <a:solidFill>
                  <a:schemeClr val="tx1"/>
                </a:solidFill>
                <a:effectLst/>
                <a:latin typeface="+mn-lt"/>
                <a:ea typeface="+mn-ea"/>
                <a:cs typeface="+mn-cs"/>
              </a:rPr>
              <a:t>usljed</a:t>
            </a:r>
            <a:r>
              <a:rPr lang="sr-Latn-BA" sz="100" kern="1200" dirty="0" smtClean="0">
                <a:solidFill>
                  <a:schemeClr val="tx1"/>
                </a:solidFill>
                <a:effectLst/>
                <a:latin typeface="+mn-lt"/>
                <a:ea typeface="+mn-ea"/>
                <a:cs typeface="+mn-cs"/>
              </a:rPr>
              <a:t> blizine ili izloženosti vidiku ili </a:t>
            </a:r>
            <a:r>
              <a:rPr lang="sr-Latn-BA" sz="100" kern="1200" dirty="0" err="1" smtClean="0">
                <a:solidFill>
                  <a:schemeClr val="tx1"/>
                </a:solidFill>
                <a:effectLst/>
                <a:latin typeface="+mn-lt"/>
                <a:ea typeface="+mn-ea"/>
                <a:cs typeface="+mn-cs"/>
              </a:rPr>
              <a:t>čujnosti</a:t>
            </a:r>
            <a:r>
              <a:rPr lang="sr-Latn-BA" sz="100" kern="1200" dirty="0" smtClean="0">
                <a:solidFill>
                  <a:schemeClr val="tx1"/>
                </a:solidFill>
                <a:effectLst/>
                <a:latin typeface="+mn-lt"/>
                <a:ea typeface="+mn-ea"/>
                <a:cs typeface="+mn-cs"/>
              </a:rPr>
              <a:t>, izvršenom radnjom došlo do uznemiravanja ili negodovanja građana) </a:t>
            </a:r>
            <a:r>
              <a:rPr lang="sr-Latn-BA" sz="100" b="1" kern="1200" dirty="0" smtClean="0">
                <a:solidFill>
                  <a:schemeClr val="tx1"/>
                </a:solidFill>
                <a:effectLst/>
                <a:latin typeface="+mn-lt"/>
                <a:ea typeface="+mn-ea"/>
                <a:cs typeface="+mn-cs"/>
              </a:rPr>
              <a:t>bilo je prisutno i u ranijem ZJRM </a:t>
            </a:r>
            <a:r>
              <a:rPr lang="sr-Latn-BA" sz="100" kern="1200" dirty="0" smtClean="0">
                <a:solidFill>
                  <a:schemeClr val="tx1"/>
                </a:solidFill>
                <a:effectLst/>
                <a:latin typeface="+mn-lt"/>
                <a:ea typeface="+mn-ea"/>
                <a:cs typeface="+mn-cs"/>
              </a:rPr>
              <a:t>(Službeni glasnik RS, br.20/07), dok ZJRM (Službeni glasnik RS, br.25/02) nije imao ovo </a:t>
            </a:r>
            <a:r>
              <a:rPr lang="sr-Latn-BA" sz="100" kern="1200" dirty="0" err="1" smtClean="0">
                <a:solidFill>
                  <a:schemeClr val="tx1"/>
                </a:solidFill>
                <a:effectLst/>
                <a:latin typeface="+mn-lt"/>
                <a:ea typeface="+mn-ea"/>
                <a:cs typeface="+mn-cs"/>
              </a:rPr>
              <a:t>prošreno</a:t>
            </a:r>
            <a:r>
              <a:rPr lang="sr-Latn-BA" sz="100" kern="1200" dirty="0" smtClean="0">
                <a:solidFill>
                  <a:schemeClr val="tx1"/>
                </a:solidFill>
                <a:effectLst/>
                <a:latin typeface="+mn-lt"/>
                <a:ea typeface="+mn-ea"/>
                <a:cs typeface="+mn-cs"/>
              </a:rPr>
              <a:t> određenje javnog mjesta.</a:t>
            </a:r>
            <a:endParaRPr lang="en-US" sz="100" kern="1200" dirty="0" smtClean="0">
              <a:solidFill>
                <a:schemeClr val="tx1"/>
              </a:solidFill>
              <a:effectLst/>
              <a:latin typeface="+mn-lt"/>
              <a:ea typeface="+mn-ea"/>
              <a:cs typeface="+mn-cs"/>
            </a:endParaRPr>
          </a:p>
          <a:p>
            <a:pPr algn="just"/>
            <a:r>
              <a:rPr lang="sr-Latn-CS" sz="100" b="1" kern="1200" dirty="0" err="1" smtClean="0">
                <a:solidFill>
                  <a:schemeClr val="tx1"/>
                </a:solidFill>
                <a:effectLst/>
                <a:latin typeface="+mn-lt"/>
                <a:ea typeface="+mn-ea"/>
                <a:cs typeface="+mn-cs"/>
              </a:rPr>
              <a:t>Mjesto</a:t>
            </a:r>
            <a:r>
              <a:rPr lang="sr-Latn-CS" sz="100" b="1" kern="1200" dirty="0" smtClean="0">
                <a:solidFill>
                  <a:schemeClr val="tx1"/>
                </a:solidFill>
                <a:effectLst/>
                <a:latin typeface="+mn-lt"/>
                <a:ea typeface="+mn-ea"/>
                <a:cs typeface="+mn-cs"/>
              </a:rPr>
              <a:t> prekršaja je propisano </a:t>
            </a:r>
            <a:r>
              <a:rPr lang="sr-Latn-CS" sz="100" kern="1200" dirty="0" smtClean="0">
                <a:solidFill>
                  <a:schemeClr val="tx1"/>
                </a:solidFill>
                <a:effectLst/>
                <a:latin typeface="+mn-lt"/>
                <a:ea typeface="+mn-ea"/>
                <a:cs typeface="+mn-cs"/>
              </a:rPr>
              <a:t>i definisano članom </a:t>
            </a:r>
            <a:r>
              <a:rPr lang="sr-Latn-CS" sz="100" kern="1200" baseline="0" dirty="0" smtClean="0">
                <a:solidFill>
                  <a:schemeClr val="tx1"/>
                </a:solidFill>
                <a:effectLst/>
                <a:latin typeface="+mn-lt"/>
                <a:ea typeface="+mn-ea"/>
                <a:cs typeface="+mn-cs"/>
              </a:rPr>
              <a:t>16. Zakona o prekršajima </a:t>
            </a:r>
            <a:r>
              <a:rPr lang="sr-Latn-CS" sz="100" kern="1200" dirty="0" smtClean="0">
                <a:solidFill>
                  <a:schemeClr val="tx1"/>
                </a:solidFill>
                <a:effectLst/>
                <a:latin typeface="+mn-lt"/>
                <a:ea typeface="+mn-ea"/>
                <a:cs typeface="+mn-cs"/>
              </a:rPr>
              <a:t>Republike Srpske (Službeni glasnik RS, br.63/14) kao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gd</a:t>
            </a:r>
            <a:r>
              <a:rPr lang="bs-Cyrl-BA" sz="100" kern="1200" dirty="0" smtClean="0">
                <a:solidFill>
                  <a:schemeClr val="tx1"/>
                </a:solidFill>
                <a:effectLst/>
                <a:latin typeface="+mn-lt"/>
                <a:ea typeface="+mn-ea"/>
                <a:cs typeface="+mn-cs"/>
              </a:rPr>
              <a:t>j</a:t>
            </a:r>
            <a:r>
              <a:rPr lang="sr-Latn-CS" sz="100" kern="1200" dirty="0" smtClean="0">
                <a:solidFill>
                  <a:schemeClr val="tx1"/>
                </a:solidFill>
                <a:effectLst/>
                <a:latin typeface="+mn-lt"/>
                <a:ea typeface="+mn-ea"/>
                <a:cs typeface="+mn-cs"/>
              </a:rPr>
              <a:t>e je počinilac radio ili bio dužan da radi, </a:t>
            </a:r>
            <a:r>
              <a:rPr lang="bs-Cyrl-BA" sz="100" kern="1200" dirty="0" smtClean="0">
                <a:solidFill>
                  <a:schemeClr val="tx1"/>
                </a:solidFill>
                <a:effectLst/>
                <a:latin typeface="+mn-lt"/>
                <a:ea typeface="+mn-ea"/>
                <a:cs typeface="+mn-cs"/>
              </a:rPr>
              <a:t>ali</a:t>
            </a:r>
            <a:r>
              <a:rPr lang="sr-Latn-CS" sz="100" kern="1200" dirty="0" smtClean="0">
                <a:solidFill>
                  <a:schemeClr val="tx1"/>
                </a:solidFill>
                <a:effectLst/>
                <a:latin typeface="+mn-lt"/>
                <a:ea typeface="+mn-ea"/>
                <a:cs typeface="+mn-cs"/>
              </a:rPr>
              <a:t> i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gd</a:t>
            </a:r>
            <a:r>
              <a:rPr lang="bs-Cyrl-BA" sz="100" kern="1200" dirty="0" smtClean="0">
                <a:solidFill>
                  <a:schemeClr val="tx1"/>
                </a:solidFill>
                <a:effectLst/>
                <a:latin typeface="+mn-lt"/>
                <a:ea typeface="+mn-ea"/>
                <a:cs typeface="+mn-cs"/>
              </a:rPr>
              <a:t>j</a:t>
            </a:r>
            <a:r>
              <a:rPr lang="sr-Latn-CS" sz="100" kern="1200" dirty="0" smtClean="0">
                <a:solidFill>
                  <a:schemeClr val="tx1"/>
                </a:solidFill>
                <a:effectLst/>
                <a:latin typeface="+mn-lt"/>
                <a:ea typeface="+mn-ea"/>
                <a:cs typeface="+mn-cs"/>
              </a:rPr>
              <a:t>e je </a:t>
            </a:r>
            <a:r>
              <a:rPr lang="sr-Latn-CS" sz="100" kern="1200" dirty="0" err="1" smtClean="0">
                <a:solidFill>
                  <a:schemeClr val="tx1"/>
                </a:solidFill>
                <a:effectLst/>
                <a:latin typeface="+mn-lt"/>
                <a:ea typeface="+mn-ea"/>
                <a:cs typeface="+mn-cs"/>
              </a:rPr>
              <a:t>pos</a:t>
            </a:r>
            <a:r>
              <a:rPr lang="sr-Cyrl-BA" sz="100" kern="1200" dirty="0" err="1" smtClean="0">
                <a:solidFill>
                  <a:schemeClr val="tx1"/>
                </a:solidFill>
                <a:effectLst/>
                <a:latin typeface="+mn-lt"/>
                <a:ea typeface="+mn-ea"/>
                <a:cs typeface="+mn-cs"/>
              </a:rPr>
              <a:t>lj</a:t>
            </a:r>
            <a:r>
              <a:rPr lang="sr-Latn-CS" sz="100" kern="1200" dirty="0" err="1" smtClean="0">
                <a:solidFill>
                  <a:schemeClr val="tx1"/>
                </a:solidFill>
                <a:effectLst/>
                <a:latin typeface="+mn-lt"/>
                <a:ea typeface="+mn-ea"/>
                <a:cs typeface="+mn-cs"/>
              </a:rPr>
              <a:t>edica</a:t>
            </a:r>
            <a:r>
              <a:rPr lang="sr-Latn-CS" sz="100" kern="1200" dirty="0" smtClean="0">
                <a:solidFill>
                  <a:schemeClr val="tx1"/>
                </a:solidFill>
                <a:effectLst/>
                <a:latin typeface="+mn-lt"/>
                <a:ea typeface="+mn-ea"/>
                <a:cs typeface="+mn-cs"/>
              </a:rPr>
              <a:t> nastupila, a prostorno važenje prekršaja propisano je članom 7. Zakona o prekršajima Republike Srpske tako da Zakon o prekršajima Republike Srpske </a:t>
            </a:r>
            <a:r>
              <a:rPr lang="sr-Latn-CS" sz="100" kern="1200" dirty="0" err="1" smtClean="0">
                <a:solidFill>
                  <a:schemeClr val="tx1"/>
                </a:solidFill>
                <a:effectLst/>
                <a:latin typeface="+mn-lt"/>
                <a:ea typeface="+mn-ea"/>
                <a:cs typeface="+mn-cs"/>
              </a:rPr>
              <a:t>važ</a:t>
            </a:r>
            <a:r>
              <a:rPr lang="sr-Cyrl-BA" sz="100" kern="1200" dirty="0" smtClean="0">
                <a:solidFill>
                  <a:schemeClr val="tx1"/>
                </a:solidFill>
                <a:effectLst/>
                <a:latin typeface="+mn-lt"/>
                <a:ea typeface="+mn-ea"/>
                <a:cs typeface="+mn-cs"/>
              </a:rPr>
              <a:t>i</a:t>
            </a:r>
            <a:r>
              <a:rPr lang="sr-Latn-CS" sz="100" kern="1200" dirty="0" smtClean="0">
                <a:solidFill>
                  <a:schemeClr val="tx1"/>
                </a:solidFill>
                <a:effectLst/>
                <a:latin typeface="+mn-lt"/>
                <a:ea typeface="+mn-ea"/>
                <a:cs typeface="+mn-cs"/>
              </a:rPr>
              <a:t> na teritoriji Republike Srpske </a:t>
            </a:r>
            <a:r>
              <a:rPr lang="sr-Cyrl-CS" sz="100" kern="1200" dirty="0" err="1" smtClean="0">
                <a:solidFill>
                  <a:schemeClr val="tx1"/>
                </a:solidFill>
                <a:effectLst/>
                <a:latin typeface="+mn-lt"/>
                <a:ea typeface="+mn-ea"/>
                <a:cs typeface="+mn-cs"/>
              </a:rPr>
              <a:t>ako</a:t>
            </a:r>
            <a:r>
              <a:rPr lang="sr-Cyrl-CS" sz="100" kern="1200" dirty="0" smtClean="0">
                <a:solidFill>
                  <a:schemeClr val="tx1"/>
                </a:solidFill>
                <a:effectLst/>
                <a:latin typeface="+mn-lt"/>
                <a:ea typeface="+mn-ea"/>
                <a:cs typeface="+mn-cs"/>
              </a:rPr>
              <a:t> </a:t>
            </a:r>
            <a:r>
              <a:rPr lang="sr-Latn-CS" sz="100" kern="1200" dirty="0" smtClean="0">
                <a:solidFill>
                  <a:schemeClr val="tx1"/>
                </a:solidFill>
                <a:effectLst/>
                <a:latin typeface="+mn-lt"/>
                <a:ea typeface="+mn-ea"/>
                <a:cs typeface="+mn-cs"/>
              </a:rPr>
              <a:t>su </a:t>
            </a:r>
            <a:r>
              <a:rPr lang="sr-Cyrl-BA" sz="100" kern="1200" dirty="0" err="1" smtClean="0">
                <a:solidFill>
                  <a:schemeClr val="tx1"/>
                </a:solidFill>
                <a:effectLst/>
                <a:latin typeface="+mn-lt"/>
                <a:ea typeface="+mn-ea"/>
                <a:cs typeface="+mn-cs"/>
              </a:rPr>
              <a:t>prekršaji</a:t>
            </a:r>
            <a:r>
              <a:rPr lang="sr-Cyrl-BA" sz="100" kern="1200" dirty="0" smtClean="0">
                <a:solidFill>
                  <a:schemeClr val="tx1"/>
                </a:solidFill>
                <a:effectLst/>
                <a:latin typeface="+mn-lt"/>
                <a:ea typeface="+mn-ea"/>
                <a:cs typeface="+mn-cs"/>
              </a:rPr>
              <a:t> </a:t>
            </a:r>
            <a:r>
              <a:rPr lang="sr-Latn-CS" sz="100" kern="1200" dirty="0" smtClean="0">
                <a:solidFill>
                  <a:schemeClr val="tx1"/>
                </a:solidFill>
                <a:effectLst/>
                <a:latin typeface="+mn-lt"/>
                <a:ea typeface="+mn-ea"/>
                <a:cs typeface="+mn-cs"/>
              </a:rPr>
              <a:t>propisan</a:t>
            </a:r>
            <a:r>
              <a:rPr lang="sr-Cyrl-BA" sz="100" kern="1200" dirty="0" smtClean="0">
                <a:solidFill>
                  <a:schemeClr val="tx1"/>
                </a:solidFill>
                <a:effectLst/>
                <a:latin typeface="+mn-lt"/>
                <a:ea typeface="+mn-ea"/>
                <a:cs typeface="+mn-cs"/>
              </a:rPr>
              <a:t>i</a:t>
            </a:r>
            <a:r>
              <a:rPr lang="sr-Latn-CS" sz="100" kern="1200" dirty="0" smtClean="0">
                <a:solidFill>
                  <a:schemeClr val="tx1"/>
                </a:solidFill>
                <a:effectLst/>
                <a:latin typeface="+mn-lt"/>
                <a:ea typeface="+mn-ea"/>
                <a:cs typeface="+mn-cs"/>
              </a:rPr>
              <a:t> zakonima i drugim propisima Bosne i Hercegovine, Republike Srpske, gradova i opština, a koji su</a:t>
            </a:r>
            <a:r>
              <a:rPr lang="sr-Cyrl-CS" sz="100" kern="1200" dirty="0" smtClean="0">
                <a:solidFill>
                  <a:schemeClr val="tx1"/>
                </a:solidFill>
                <a:effectLst/>
                <a:latin typeface="+mn-lt"/>
                <a:ea typeface="+mn-ea"/>
                <a:cs typeface="+mn-cs"/>
              </a:rPr>
              <a:t> i </a:t>
            </a:r>
            <a:r>
              <a:rPr lang="sr-Cyrl-CS" sz="100" kern="1200" dirty="0" err="1" smtClean="0">
                <a:solidFill>
                  <a:schemeClr val="tx1"/>
                </a:solidFill>
                <a:effectLst/>
                <a:latin typeface="+mn-lt"/>
                <a:ea typeface="+mn-ea"/>
                <a:cs typeface="+mn-cs"/>
              </a:rPr>
              <a:t>izvršeni</a:t>
            </a:r>
            <a:r>
              <a:rPr lang="sr-Cyrl-CS" sz="100" kern="1200" dirty="0" smtClean="0">
                <a:solidFill>
                  <a:schemeClr val="tx1"/>
                </a:solidFill>
                <a:effectLst/>
                <a:latin typeface="+mn-lt"/>
                <a:ea typeface="+mn-ea"/>
                <a:cs typeface="+mn-cs"/>
              </a:rPr>
              <a:t> </a:t>
            </a:r>
            <a:r>
              <a:rPr lang="sr-Latn-CS" sz="100" kern="1200" dirty="0" smtClean="0">
                <a:solidFill>
                  <a:schemeClr val="tx1"/>
                </a:solidFill>
                <a:effectLst/>
                <a:latin typeface="+mn-lt"/>
                <a:ea typeface="+mn-ea"/>
                <a:cs typeface="+mn-cs"/>
              </a:rPr>
              <a:t>na teritoriji Republike Srpske ili ako je prekršaj počinjen na domaćem brodu ili vazduhoplovu dok se nalazi van teritorije Republike Srpske ili ako je prekršaj počinjen na internetu ili </a:t>
            </a:r>
            <a:r>
              <a:rPr lang="bs-Cyrl-BA" sz="100" kern="1200" dirty="0" smtClean="0">
                <a:solidFill>
                  <a:schemeClr val="tx1"/>
                </a:solidFill>
                <a:effectLst/>
                <a:latin typeface="+mn-lt"/>
                <a:ea typeface="+mn-ea"/>
                <a:cs typeface="+mn-cs"/>
              </a:rPr>
              <a:t>veb</a:t>
            </a:r>
            <a:r>
              <a:rPr lang="sr-Latn-CS" sz="100" kern="1200" dirty="0" smtClean="0">
                <a:solidFill>
                  <a:schemeClr val="tx1"/>
                </a:solidFill>
                <a:effectLst/>
                <a:latin typeface="+mn-lt"/>
                <a:ea typeface="+mn-ea"/>
                <a:cs typeface="+mn-cs"/>
              </a:rPr>
              <a:t> okruženju kada je </a:t>
            </a:r>
            <a:r>
              <a:rPr lang="sr-Latn-CS" sz="100" kern="1200" dirty="0" err="1" smtClean="0">
                <a:solidFill>
                  <a:schemeClr val="tx1"/>
                </a:solidFill>
                <a:effectLst/>
                <a:latin typeface="+mn-lt"/>
                <a:ea typeface="+mn-ea"/>
                <a:cs typeface="+mn-cs"/>
              </a:rPr>
              <a:t>pos</a:t>
            </a:r>
            <a:r>
              <a:rPr lang="bs-Cyrl-BA" sz="100" kern="1200" dirty="0" smtClean="0">
                <a:solidFill>
                  <a:schemeClr val="tx1"/>
                </a:solidFill>
                <a:effectLst/>
                <a:latin typeface="+mn-lt"/>
                <a:ea typeface="+mn-ea"/>
                <a:cs typeface="+mn-cs"/>
              </a:rPr>
              <a:t>lj</a:t>
            </a:r>
            <a:r>
              <a:rPr lang="sr-Latn-CS" sz="100" kern="1200" dirty="0" err="1" smtClean="0">
                <a:solidFill>
                  <a:schemeClr val="tx1"/>
                </a:solidFill>
                <a:effectLst/>
                <a:latin typeface="+mn-lt"/>
                <a:ea typeface="+mn-ea"/>
                <a:cs typeface="+mn-cs"/>
              </a:rPr>
              <a:t>edica</a:t>
            </a:r>
            <a:r>
              <a:rPr lang="sr-Latn-CS" sz="100" kern="1200" dirty="0" smtClean="0">
                <a:solidFill>
                  <a:schemeClr val="tx1"/>
                </a:solidFill>
                <a:effectLst/>
                <a:latin typeface="+mn-lt"/>
                <a:ea typeface="+mn-ea"/>
                <a:cs typeface="+mn-cs"/>
              </a:rPr>
              <a:t> nastupila na teritoriji Republike Srpske ili serverima provajdera u Republici Srpskoj. Ovo prostorno određenje reguliše slučajeve činjenja prekršaja </a:t>
            </a:r>
            <a:r>
              <a:rPr lang="sr-Latn-CS" sz="100" kern="1200" dirty="0" err="1" smtClean="0">
                <a:solidFill>
                  <a:schemeClr val="tx1"/>
                </a:solidFill>
                <a:effectLst/>
                <a:latin typeface="+mn-lt"/>
                <a:ea typeface="+mn-ea"/>
                <a:cs typeface="+mn-cs"/>
              </a:rPr>
              <a:t>gdje</a:t>
            </a:r>
            <a:r>
              <a:rPr lang="sr-Latn-CS" sz="100" kern="1200" dirty="0" smtClean="0">
                <a:solidFill>
                  <a:schemeClr val="tx1"/>
                </a:solidFill>
                <a:effectLst/>
                <a:latin typeface="+mn-lt"/>
                <a:ea typeface="+mn-ea"/>
                <a:cs typeface="+mn-cs"/>
              </a:rPr>
              <a:t> se internet koristi kao sredstvo,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i način izvršenja. U praksi su sve češće prisutni slučajevi činjenja prekršaja putem društvenih mreža (</a:t>
            </a:r>
            <a:r>
              <a:rPr lang="sr-Latn-CS" sz="100" kern="1200" dirty="0" err="1" smtClean="0">
                <a:solidFill>
                  <a:schemeClr val="tx1"/>
                </a:solidFill>
                <a:effectLst/>
                <a:latin typeface="+mn-lt"/>
                <a:ea typeface="+mn-ea"/>
                <a:cs typeface="+mn-cs"/>
              </a:rPr>
              <a:t>Facebook</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Twiter</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Google</a:t>
            </a:r>
            <a:r>
              <a:rPr lang="sr-Latn-CS" sz="100" kern="1200" dirty="0" smtClean="0">
                <a:solidFill>
                  <a:schemeClr val="tx1"/>
                </a:solidFill>
                <a:effectLst/>
                <a:latin typeface="+mn-lt"/>
                <a:ea typeface="+mn-ea"/>
                <a:cs typeface="+mn-cs"/>
              </a:rPr>
              <a:t>+), priređivanja igara na sreću putem interneta, trgovina internetom. Vezanje posledice prekršaja za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činjenja prekršaja je bio osnov i za proširenje definicije pojma javnog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u ovom zakonu, pa je proširenje pojma javnog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u ovom zakonu, samo usklađivanje ovog zakona sa Zakonom o prekršajima Republike Srpske.</a:t>
            </a:r>
            <a:r>
              <a:rPr lang="sr-Latn-CS" sz="100" b="1" kern="1200" dirty="0" smtClean="0">
                <a:solidFill>
                  <a:schemeClr val="tx1"/>
                </a:solidFill>
                <a:effectLst/>
                <a:latin typeface="+mn-lt"/>
                <a:ea typeface="+mn-ea"/>
                <a:cs typeface="+mn-cs"/>
              </a:rPr>
              <a:t> </a:t>
            </a:r>
            <a:r>
              <a:rPr lang="sr-Latn-CS" sz="100" kern="1200" dirty="0" smtClean="0">
                <a:solidFill>
                  <a:schemeClr val="tx1"/>
                </a:solidFill>
                <a:effectLst/>
                <a:latin typeface="+mn-lt"/>
                <a:ea typeface="+mn-ea"/>
                <a:cs typeface="+mn-cs"/>
              </a:rPr>
              <a:t>Kada javnost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nije sporna a kada okrivljeni prekršaj iz javnog reda i mira počini </a:t>
            </a:r>
            <a:r>
              <a:rPr lang="sr-Latn-CS" sz="100" kern="1200" dirty="0" err="1" smtClean="0">
                <a:solidFill>
                  <a:schemeClr val="tx1"/>
                </a:solidFill>
                <a:effectLst/>
                <a:latin typeface="+mn-lt"/>
                <a:ea typeface="+mn-ea"/>
                <a:cs typeface="+mn-cs"/>
              </a:rPr>
              <a:t>vrijeđanjem</a:t>
            </a:r>
            <a:r>
              <a:rPr lang="sr-Latn-CS" sz="100" kern="1200" dirty="0" smtClean="0">
                <a:solidFill>
                  <a:schemeClr val="tx1"/>
                </a:solidFill>
                <a:effectLst/>
                <a:latin typeface="+mn-lt"/>
                <a:ea typeface="+mn-ea"/>
                <a:cs typeface="+mn-cs"/>
              </a:rPr>
              <a:t> ili </a:t>
            </a:r>
            <a:r>
              <a:rPr lang="sr-Latn-CS" sz="100" kern="1200" dirty="0" err="1" smtClean="0">
                <a:solidFill>
                  <a:schemeClr val="tx1"/>
                </a:solidFill>
                <a:effectLst/>
                <a:latin typeface="+mn-lt"/>
                <a:ea typeface="+mn-ea"/>
                <a:cs typeface="+mn-cs"/>
              </a:rPr>
              <a:t>prijetnjom</a:t>
            </a:r>
            <a:r>
              <a:rPr lang="sr-Latn-CS" sz="100" kern="1200" dirty="0" smtClean="0">
                <a:solidFill>
                  <a:schemeClr val="tx1"/>
                </a:solidFill>
                <a:effectLst/>
                <a:latin typeface="+mn-lt"/>
                <a:ea typeface="+mn-ea"/>
                <a:cs typeface="+mn-cs"/>
              </a:rPr>
              <a:t> putem mobilnog ili fiksnog telefona ili na </a:t>
            </a:r>
            <a:r>
              <a:rPr lang="sr-Latn-CS" sz="100" kern="1200" dirty="0" err="1" smtClean="0">
                <a:solidFill>
                  <a:schemeClr val="tx1"/>
                </a:solidFill>
                <a:effectLst/>
                <a:latin typeface="+mn-lt"/>
                <a:ea typeface="+mn-ea"/>
                <a:cs typeface="+mn-cs"/>
              </a:rPr>
              <a:t>društevnoj</a:t>
            </a:r>
            <a:r>
              <a:rPr lang="sr-Latn-CS" sz="100" kern="1200" dirty="0" smtClean="0">
                <a:solidFill>
                  <a:schemeClr val="tx1"/>
                </a:solidFill>
                <a:effectLst/>
                <a:latin typeface="+mn-lt"/>
                <a:ea typeface="+mn-ea"/>
                <a:cs typeface="+mn-cs"/>
              </a:rPr>
              <a:t> mreži putem </a:t>
            </a:r>
            <a:r>
              <a:rPr lang="sr-Latn-CS" sz="100" kern="1200" dirty="0" err="1" smtClean="0">
                <a:solidFill>
                  <a:schemeClr val="tx1"/>
                </a:solidFill>
                <a:effectLst/>
                <a:latin typeface="+mn-lt"/>
                <a:ea typeface="+mn-ea"/>
                <a:cs typeface="+mn-cs"/>
              </a:rPr>
              <a:t>intereneta</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mjesno</a:t>
            </a:r>
            <a:r>
              <a:rPr lang="sr-Latn-CS" sz="100" kern="1200" dirty="0" smtClean="0">
                <a:solidFill>
                  <a:schemeClr val="tx1"/>
                </a:solidFill>
                <a:effectLst/>
                <a:latin typeface="+mn-lt"/>
                <a:ea typeface="+mn-ea"/>
                <a:cs typeface="+mn-cs"/>
              </a:rPr>
              <a:t> nadležan sud je, kako sud sa čijeg područja je okrivljeni zvao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gdje</a:t>
            </a:r>
            <a:r>
              <a:rPr lang="sr-Latn-CS" sz="100" kern="1200" dirty="0" smtClean="0">
                <a:solidFill>
                  <a:schemeClr val="tx1"/>
                </a:solidFill>
                <a:effectLst/>
                <a:latin typeface="+mn-lt"/>
                <a:ea typeface="+mn-ea"/>
                <a:cs typeface="+mn-cs"/>
              </a:rPr>
              <a:t> su radnje preduzete) tako i sud na čije područje je </a:t>
            </a:r>
            <a:r>
              <a:rPr lang="sr-Latn-CS" sz="100" kern="1200" dirty="0" err="1" smtClean="0">
                <a:solidFill>
                  <a:schemeClr val="tx1"/>
                </a:solidFill>
                <a:effectLst/>
                <a:latin typeface="+mn-lt"/>
                <a:ea typeface="+mn-ea"/>
                <a:cs typeface="+mn-cs"/>
              </a:rPr>
              <a:t>prijetnja</a:t>
            </a:r>
            <a:r>
              <a:rPr lang="sr-Latn-CS" sz="100" kern="1200" dirty="0" smtClean="0">
                <a:solidFill>
                  <a:schemeClr val="tx1"/>
                </a:solidFill>
                <a:effectLst/>
                <a:latin typeface="+mn-lt"/>
                <a:ea typeface="+mn-ea"/>
                <a:cs typeface="+mn-cs"/>
              </a:rPr>
              <a:t> upućena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nastupanja posledice), isto pravilo važi i kada je javnost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činjenja prekršaja sporna i kada nastupanje posledice na javnom </a:t>
            </a:r>
            <a:r>
              <a:rPr lang="sr-Latn-CS" sz="100" kern="1200" dirty="0" err="1" smtClean="0">
                <a:solidFill>
                  <a:schemeClr val="tx1"/>
                </a:solidFill>
                <a:effectLst/>
                <a:latin typeface="+mn-lt"/>
                <a:ea typeface="+mn-ea"/>
                <a:cs typeface="+mn-cs"/>
              </a:rPr>
              <a:t>mjestu</a:t>
            </a:r>
            <a:r>
              <a:rPr lang="sr-Latn-CS" sz="100" kern="1200" dirty="0" smtClean="0">
                <a:solidFill>
                  <a:schemeClr val="tx1"/>
                </a:solidFill>
                <a:effectLst/>
                <a:latin typeface="+mn-lt"/>
                <a:ea typeface="+mn-ea"/>
                <a:cs typeface="+mn-cs"/>
              </a:rPr>
              <a:t>, određenom </a:t>
            </a:r>
            <a:r>
              <a:rPr lang="sr-Latn-CS" sz="100" kern="1200" dirty="0" err="1" smtClean="0">
                <a:solidFill>
                  <a:schemeClr val="tx1"/>
                </a:solidFill>
                <a:effectLst/>
                <a:latin typeface="+mn-lt"/>
                <a:ea typeface="+mn-ea"/>
                <a:cs typeface="+mn-cs"/>
              </a:rPr>
              <a:t>mjestu</a:t>
            </a:r>
            <a:r>
              <a:rPr lang="sr-Latn-CS" sz="100" kern="1200" dirty="0" smtClean="0">
                <a:solidFill>
                  <a:schemeClr val="tx1"/>
                </a:solidFill>
                <a:effectLst/>
                <a:latin typeface="+mn-lt"/>
                <a:ea typeface="+mn-ea"/>
                <a:cs typeface="+mn-cs"/>
              </a:rPr>
              <a:t> daje karakter javnog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mjesno</a:t>
            </a:r>
            <a:r>
              <a:rPr lang="sr-Latn-CS" sz="100" kern="1200" dirty="0" smtClean="0">
                <a:solidFill>
                  <a:schemeClr val="tx1"/>
                </a:solidFill>
                <a:effectLst/>
                <a:latin typeface="+mn-lt"/>
                <a:ea typeface="+mn-ea"/>
                <a:cs typeface="+mn-cs"/>
              </a:rPr>
              <a:t> nadležan je kako sud </a:t>
            </a:r>
            <a:r>
              <a:rPr lang="sr-Latn-CS" sz="100" kern="1200" dirty="0" err="1" smtClean="0">
                <a:solidFill>
                  <a:schemeClr val="tx1"/>
                </a:solidFill>
                <a:effectLst/>
                <a:latin typeface="+mn-lt"/>
                <a:ea typeface="+mn-ea"/>
                <a:cs typeface="+mn-cs"/>
              </a:rPr>
              <a:t>gdje</a:t>
            </a:r>
            <a:r>
              <a:rPr lang="sr-Latn-CS" sz="100" kern="1200" dirty="0" smtClean="0">
                <a:solidFill>
                  <a:schemeClr val="tx1"/>
                </a:solidFill>
                <a:effectLst/>
                <a:latin typeface="+mn-lt"/>
                <a:ea typeface="+mn-ea"/>
                <a:cs typeface="+mn-cs"/>
              </a:rPr>
              <a:t> je počinilac radio ili bio dužan da radi tako i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gdje</a:t>
            </a:r>
            <a:r>
              <a:rPr lang="sr-Latn-CS" sz="100" kern="1200" dirty="0" smtClean="0">
                <a:solidFill>
                  <a:schemeClr val="tx1"/>
                </a:solidFill>
                <a:effectLst/>
                <a:latin typeface="+mn-lt"/>
                <a:ea typeface="+mn-ea"/>
                <a:cs typeface="+mn-cs"/>
              </a:rPr>
              <a:t> je posledica nastupila.</a:t>
            </a:r>
          </a:p>
          <a:p>
            <a:pPr algn="just"/>
            <a:r>
              <a:rPr lang="sr-Latn-BA" sz="100" kern="1200" dirty="0" smtClean="0">
                <a:solidFill>
                  <a:schemeClr val="tx1"/>
                </a:solidFill>
                <a:effectLst/>
                <a:latin typeface="+mn-lt"/>
                <a:ea typeface="+mn-ea"/>
                <a:cs typeface="+mn-cs"/>
              </a:rPr>
              <a:t>Ovom odredbom je </a:t>
            </a:r>
            <a:r>
              <a:rPr lang="sr-Latn-BA" sz="100" b="1" kern="1200" dirty="0" smtClean="0">
                <a:solidFill>
                  <a:schemeClr val="tx1"/>
                </a:solidFill>
                <a:effectLst/>
                <a:latin typeface="+mn-lt"/>
                <a:ea typeface="+mn-ea"/>
                <a:cs typeface="+mn-cs"/>
              </a:rPr>
              <a:t>zakonodavac dodatno proširio pojam javnog </a:t>
            </a:r>
            <a:r>
              <a:rPr lang="sr-Latn-BA" sz="100" kern="1200" dirty="0" smtClean="0">
                <a:solidFill>
                  <a:schemeClr val="tx1"/>
                </a:solidFill>
                <a:effectLst/>
                <a:latin typeface="+mn-lt"/>
                <a:ea typeface="+mn-ea"/>
                <a:cs typeface="+mn-cs"/>
              </a:rPr>
              <a:t>mjesta na sva mjesta na kojima se prekršaj može počiniti, uz uslov da je </a:t>
            </a:r>
            <a:r>
              <a:rPr lang="sr-Latn-BA" sz="100" kern="1200" dirty="0" err="1" smtClean="0">
                <a:solidFill>
                  <a:schemeClr val="tx1"/>
                </a:solidFill>
                <a:effectLst/>
                <a:latin typeface="+mn-lt"/>
                <a:ea typeface="+mn-ea"/>
                <a:cs typeface="+mn-cs"/>
              </a:rPr>
              <a:t>posledica</a:t>
            </a:r>
            <a:r>
              <a:rPr lang="sr-Latn-BA" sz="100" kern="1200" dirty="0" smtClean="0">
                <a:solidFill>
                  <a:schemeClr val="tx1"/>
                </a:solidFill>
                <a:effectLst/>
                <a:latin typeface="+mn-lt"/>
                <a:ea typeface="+mn-ea"/>
                <a:cs typeface="+mn-cs"/>
              </a:rPr>
              <a:t> prekršaja nastupila na javnom mjestu, dakle počinilac prekršaja može prekršaj počiniti na bilo kom mjestu, bez obzira da li je javno ili ne, jer nastupanje </a:t>
            </a:r>
            <a:r>
              <a:rPr lang="sr-Latn-BA" sz="100" kern="1200" dirty="0" err="1" smtClean="0">
                <a:solidFill>
                  <a:schemeClr val="tx1"/>
                </a:solidFill>
                <a:effectLst/>
                <a:latin typeface="+mn-lt"/>
                <a:ea typeface="+mn-ea"/>
                <a:cs typeface="+mn-cs"/>
              </a:rPr>
              <a:t>posledice</a:t>
            </a:r>
            <a:r>
              <a:rPr lang="sr-Latn-BA" sz="100" kern="1200" dirty="0" smtClean="0">
                <a:solidFill>
                  <a:schemeClr val="tx1"/>
                </a:solidFill>
                <a:effectLst/>
                <a:latin typeface="+mn-lt"/>
                <a:ea typeface="+mn-ea"/>
                <a:cs typeface="+mn-cs"/>
              </a:rPr>
              <a:t> na javnom mjestu, tom mjestu daje karakter javnog mjesta. </a:t>
            </a:r>
            <a:endParaRPr lang="en-US" sz="100" kern="1200" dirty="0" smtClean="0">
              <a:solidFill>
                <a:schemeClr val="tx1"/>
              </a:solidFill>
              <a:effectLst/>
              <a:latin typeface="+mn-lt"/>
              <a:ea typeface="+mn-ea"/>
              <a:cs typeface="+mn-cs"/>
            </a:endParaRPr>
          </a:p>
          <a:p>
            <a:pPr algn="just"/>
            <a:r>
              <a:rPr lang="sr-Latn-BA" sz="100" kern="1200" dirty="0" smtClean="0">
                <a:solidFill>
                  <a:schemeClr val="tx1"/>
                </a:solidFill>
                <a:effectLst/>
                <a:latin typeface="+mn-lt"/>
                <a:ea typeface="+mn-ea"/>
                <a:cs typeface="+mn-cs"/>
              </a:rPr>
              <a:t>Određenje javnog mjesta na ovakav način (</a:t>
            </a:r>
            <a:r>
              <a:rPr lang="sr-Latn-BA" sz="100" b="1" kern="1200" dirty="0" smtClean="0">
                <a:solidFill>
                  <a:schemeClr val="tx1"/>
                </a:solidFill>
                <a:effectLst/>
                <a:latin typeface="+mn-lt"/>
                <a:ea typeface="+mn-ea"/>
                <a:cs typeface="+mn-cs"/>
              </a:rPr>
              <a:t>proširenjem i na svako drugo mjesto </a:t>
            </a:r>
            <a:r>
              <a:rPr lang="sr-Latn-BA" sz="100" kern="1200" dirty="0" smtClean="0">
                <a:solidFill>
                  <a:schemeClr val="tx1"/>
                </a:solidFill>
                <a:effectLst/>
                <a:latin typeface="+mn-lt"/>
                <a:ea typeface="+mn-ea"/>
                <a:cs typeface="+mn-cs"/>
              </a:rPr>
              <a:t>na kojem je počinjen prekršaj, a </a:t>
            </a:r>
            <a:r>
              <a:rPr lang="sr-Latn-BA" sz="100" b="1" kern="1200" dirty="0" smtClean="0">
                <a:solidFill>
                  <a:schemeClr val="tx1"/>
                </a:solidFill>
                <a:effectLst/>
                <a:latin typeface="+mn-lt"/>
                <a:ea typeface="+mn-ea"/>
                <a:cs typeface="+mn-cs"/>
              </a:rPr>
              <a:t>posljedica je nastupila na javnom mjestu</a:t>
            </a:r>
            <a:r>
              <a:rPr lang="sr-Latn-BA" sz="100" kern="1200" dirty="0" smtClean="0">
                <a:solidFill>
                  <a:schemeClr val="tx1"/>
                </a:solidFill>
                <a:effectLst/>
                <a:latin typeface="+mn-lt"/>
                <a:ea typeface="+mn-ea"/>
                <a:cs typeface="+mn-cs"/>
              </a:rPr>
              <a:t>) je </a:t>
            </a:r>
            <a:r>
              <a:rPr lang="sr-Latn-BA" sz="100" b="1" kern="1200" dirty="0" smtClean="0">
                <a:solidFill>
                  <a:schemeClr val="tx1"/>
                </a:solidFill>
                <a:effectLst/>
                <a:latin typeface="+mn-lt"/>
                <a:ea typeface="+mn-ea"/>
                <a:cs typeface="+mn-cs"/>
              </a:rPr>
              <a:t>novina u zakonu </a:t>
            </a:r>
            <a:r>
              <a:rPr lang="sr-Latn-BA" sz="100" kern="1200" dirty="0" smtClean="0">
                <a:solidFill>
                  <a:schemeClr val="tx1"/>
                </a:solidFill>
                <a:effectLst/>
                <a:latin typeface="+mn-lt"/>
                <a:ea typeface="+mn-ea"/>
                <a:cs typeface="+mn-cs"/>
              </a:rPr>
              <a:t>i nije bilo prisutno ni u jednom ranijem ZJRM.</a:t>
            </a:r>
            <a:r>
              <a:rPr lang="bs-Latn-BA" sz="100" kern="1200" baseline="0" dirty="0" smtClean="0">
                <a:solidFill>
                  <a:schemeClr val="tx1"/>
                </a:solidFill>
                <a:effectLst/>
                <a:latin typeface="+mn-lt"/>
                <a:ea typeface="+mn-ea"/>
                <a:cs typeface="+mn-cs"/>
              </a:rPr>
              <a:t> </a:t>
            </a:r>
            <a:r>
              <a:rPr lang="sr-Latn-BA" sz="100" b="1" kern="1200" dirty="0" smtClean="0">
                <a:solidFill>
                  <a:schemeClr val="tx1"/>
                </a:solidFill>
                <a:effectLst/>
                <a:latin typeface="+mn-lt"/>
                <a:ea typeface="+mn-ea"/>
                <a:cs typeface="+mn-cs"/>
              </a:rPr>
              <a:t>Dakle nekom mjestu karakter javnog mjesta daje posebnost i određenost u zakonu</a:t>
            </a:r>
            <a:r>
              <a:rPr lang="sr-Latn-BA" sz="100" kern="1200" dirty="0" smtClean="0">
                <a:solidFill>
                  <a:schemeClr val="tx1"/>
                </a:solidFill>
                <a:effectLst/>
                <a:latin typeface="+mn-lt"/>
                <a:ea typeface="+mn-ea"/>
                <a:cs typeface="+mn-cs"/>
              </a:rPr>
              <a:t>, odnosno nekom mjesto može biti javno po samim svojim karakteristikama što je definisano stavom 3.  člana 3. Zakona o javnom redu i miru, dok drugim mjestima karakter javnosti daje nastupanje </a:t>
            </a:r>
            <a:r>
              <a:rPr lang="sr-Latn-BA" sz="100" kern="1200" dirty="0" err="1" smtClean="0">
                <a:solidFill>
                  <a:schemeClr val="tx1"/>
                </a:solidFill>
                <a:effectLst/>
                <a:latin typeface="+mn-lt"/>
                <a:ea typeface="+mn-ea"/>
                <a:cs typeface="+mn-cs"/>
              </a:rPr>
              <a:t>posledice</a:t>
            </a:r>
            <a:r>
              <a:rPr lang="sr-Latn-BA" sz="100" kern="1200" dirty="0" smtClean="0">
                <a:solidFill>
                  <a:schemeClr val="tx1"/>
                </a:solidFill>
                <a:effectLst/>
                <a:latin typeface="+mn-lt"/>
                <a:ea typeface="+mn-ea"/>
                <a:cs typeface="+mn-cs"/>
              </a:rPr>
              <a:t> na javnom mjestu, što znači da nastupanje </a:t>
            </a:r>
            <a:r>
              <a:rPr lang="sr-Latn-BA" sz="100" kern="1200" dirty="0" err="1" smtClean="0">
                <a:solidFill>
                  <a:schemeClr val="tx1"/>
                </a:solidFill>
                <a:effectLst/>
                <a:latin typeface="+mn-lt"/>
                <a:ea typeface="+mn-ea"/>
                <a:cs typeface="+mn-cs"/>
              </a:rPr>
              <a:t>posledice</a:t>
            </a:r>
            <a:r>
              <a:rPr lang="sr-Latn-BA" sz="100" kern="1200" dirty="0" smtClean="0">
                <a:solidFill>
                  <a:schemeClr val="tx1"/>
                </a:solidFill>
                <a:effectLst/>
                <a:latin typeface="+mn-lt"/>
                <a:ea typeface="+mn-ea"/>
                <a:cs typeface="+mn-cs"/>
              </a:rPr>
              <a:t> na javnom mjestu daje bilo kom mjestu karakter javnog mjesta u smislu stava 4. člana 3. Zakona o javnom redu i miru, pa se javnim mjestom smatraju i sva ostala mjesta koja nisu javna mjesta po definiciji, dakle i privatni posjed, </a:t>
            </a:r>
            <a:r>
              <a:rPr lang="sr-Latn-BA" sz="100" kern="1200" dirty="0" err="1" smtClean="0">
                <a:solidFill>
                  <a:schemeClr val="tx1"/>
                </a:solidFill>
                <a:effectLst/>
                <a:latin typeface="+mn-lt"/>
                <a:ea typeface="+mn-ea"/>
                <a:cs typeface="+mn-cs"/>
              </a:rPr>
              <a:t>interenet</a:t>
            </a:r>
            <a:r>
              <a:rPr lang="sr-Latn-BA" sz="100" kern="1200" dirty="0" smtClean="0">
                <a:solidFill>
                  <a:schemeClr val="tx1"/>
                </a:solidFill>
                <a:effectLst/>
                <a:latin typeface="+mn-lt"/>
                <a:ea typeface="+mn-ea"/>
                <a:cs typeface="+mn-cs"/>
              </a:rPr>
              <a:t>, društvene mreže, kuće, stanovi, ali samo pod uslovom da je </a:t>
            </a:r>
            <a:r>
              <a:rPr lang="sr-Latn-BA" sz="100" kern="1200" dirty="0" err="1" smtClean="0">
                <a:solidFill>
                  <a:schemeClr val="tx1"/>
                </a:solidFill>
                <a:effectLst/>
                <a:latin typeface="+mn-lt"/>
                <a:ea typeface="+mn-ea"/>
                <a:cs typeface="+mn-cs"/>
              </a:rPr>
              <a:t>posledica</a:t>
            </a:r>
            <a:r>
              <a:rPr lang="sr-Latn-BA" sz="100" kern="1200" dirty="0" smtClean="0">
                <a:solidFill>
                  <a:schemeClr val="tx1"/>
                </a:solidFill>
                <a:effectLst/>
                <a:latin typeface="+mn-lt"/>
                <a:ea typeface="+mn-ea"/>
                <a:cs typeface="+mn-cs"/>
              </a:rPr>
              <a:t> počinjenog prekršaja na takvom mjestu nastupila na javnom mjestu. Da bi neko počinio prekršaj iz javnog reda i mira uslov je da je počinilac radio na javnom mjestu ili da je samo </a:t>
            </a:r>
            <a:r>
              <a:rPr lang="sr-Latn-BA" sz="100" kern="1200" dirty="0" err="1" smtClean="0">
                <a:solidFill>
                  <a:schemeClr val="tx1"/>
                </a:solidFill>
                <a:effectLst/>
                <a:latin typeface="+mn-lt"/>
                <a:ea typeface="+mn-ea"/>
                <a:cs typeface="+mn-cs"/>
              </a:rPr>
              <a:t>posledica</a:t>
            </a:r>
            <a:r>
              <a:rPr lang="sr-Latn-BA" sz="100" kern="1200" dirty="0" smtClean="0">
                <a:solidFill>
                  <a:schemeClr val="tx1"/>
                </a:solidFill>
                <a:effectLst/>
                <a:latin typeface="+mn-lt"/>
                <a:ea typeface="+mn-ea"/>
                <a:cs typeface="+mn-cs"/>
              </a:rPr>
              <a:t> nastupila na javnom mjestu tako da lice sjedeći za kompjuterom u svom stanu i objavljujući </a:t>
            </a:r>
            <a:r>
              <a:rPr lang="sr-Latn-BA" sz="100" kern="1200" dirty="0" err="1" smtClean="0">
                <a:solidFill>
                  <a:schemeClr val="tx1"/>
                </a:solidFill>
                <a:effectLst/>
                <a:latin typeface="+mn-lt"/>
                <a:ea typeface="+mn-ea"/>
                <a:cs typeface="+mn-cs"/>
              </a:rPr>
              <a:t>uvredljive</a:t>
            </a:r>
            <a:r>
              <a:rPr lang="sr-Latn-BA" sz="100" kern="1200" dirty="0" smtClean="0">
                <a:solidFill>
                  <a:schemeClr val="tx1"/>
                </a:solidFill>
                <a:effectLst/>
                <a:latin typeface="+mn-lt"/>
                <a:ea typeface="+mn-ea"/>
                <a:cs typeface="+mn-cs"/>
              </a:rPr>
              <a:t> sadržaje drugom licu ili pozivajući mobilnim ili fiksnim telefonom drugo lice i upućivanjem prijetnji tom licu na nekoj udaljenoj lokaciji, a koji stan kao mjesto izvršenja prekršaja ne ispunjava uslove javnog mjesta iz stava 3. člana 3. ovog zakona, čini prekršaj, odnosno narušiće javni red i mir ukoliko </a:t>
            </a:r>
            <a:r>
              <a:rPr lang="sr-Latn-BA" sz="100" kern="1200" dirty="0" err="1" smtClean="0">
                <a:solidFill>
                  <a:schemeClr val="tx1"/>
                </a:solidFill>
                <a:effectLst/>
                <a:latin typeface="+mn-lt"/>
                <a:ea typeface="+mn-ea"/>
                <a:cs typeface="+mn-cs"/>
              </a:rPr>
              <a:t>posledica</a:t>
            </a:r>
            <a:r>
              <a:rPr lang="sr-Latn-BA" sz="100" kern="1200" dirty="0" smtClean="0">
                <a:solidFill>
                  <a:schemeClr val="tx1"/>
                </a:solidFill>
                <a:effectLst/>
                <a:latin typeface="+mn-lt"/>
                <a:ea typeface="+mn-ea"/>
                <a:cs typeface="+mn-cs"/>
              </a:rPr>
              <a:t> (</a:t>
            </a:r>
            <a:r>
              <a:rPr lang="sr-Latn-BA" sz="100" kern="1200" dirty="0" err="1" smtClean="0">
                <a:solidFill>
                  <a:schemeClr val="tx1"/>
                </a:solidFill>
                <a:effectLst/>
                <a:latin typeface="+mn-lt"/>
                <a:ea typeface="+mn-ea"/>
                <a:cs typeface="+mn-cs"/>
              </a:rPr>
              <a:t>npr.uznemirenost</a:t>
            </a:r>
            <a:r>
              <a:rPr lang="sr-Latn-BA" sz="100" kern="1200" dirty="0" smtClean="0">
                <a:solidFill>
                  <a:schemeClr val="tx1"/>
                </a:solidFill>
                <a:effectLst/>
                <a:latin typeface="+mn-lt"/>
                <a:ea typeface="+mn-ea"/>
                <a:cs typeface="+mn-cs"/>
              </a:rPr>
              <a:t> građana) nastupi na javnom mjestu (internetu, društvenoj mreži, na ulici i sl.).</a:t>
            </a:r>
            <a:endParaRPr lang="en-US" sz="100" kern="1200" dirty="0" smtClean="0">
              <a:solidFill>
                <a:schemeClr val="tx1"/>
              </a:solidFill>
              <a:effectLst/>
              <a:latin typeface="+mn-lt"/>
              <a:ea typeface="+mn-ea"/>
              <a:cs typeface="+mn-cs"/>
            </a:endParaRPr>
          </a:p>
          <a:p>
            <a:pPr algn="just"/>
            <a:r>
              <a:rPr lang="sr-Latn-CS" sz="100" b="1" kern="1200" dirty="0" smtClean="0">
                <a:solidFill>
                  <a:schemeClr val="tx1"/>
                </a:solidFill>
                <a:effectLst/>
                <a:latin typeface="+mn-lt"/>
                <a:ea typeface="+mn-ea"/>
                <a:cs typeface="+mn-cs"/>
              </a:rPr>
              <a:t>U vezi sa nastupanjem posljedice na javnom </a:t>
            </a:r>
            <a:r>
              <a:rPr lang="sr-Latn-CS" sz="100" b="1" kern="1200" dirty="0" err="1" smtClean="0">
                <a:solidFill>
                  <a:schemeClr val="tx1"/>
                </a:solidFill>
                <a:effectLst/>
                <a:latin typeface="+mn-lt"/>
                <a:ea typeface="+mn-ea"/>
                <a:cs typeface="+mn-cs"/>
              </a:rPr>
              <a:t>mjestu</a:t>
            </a:r>
            <a:r>
              <a:rPr lang="sr-Latn-CS" sz="100" kern="1200" dirty="0" smtClean="0">
                <a:solidFill>
                  <a:schemeClr val="tx1"/>
                </a:solidFill>
                <a:effectLst/>
                <a:latin typeface="+mn-lt"/>
                <a:ea typeface="+mn-ea"/>
                <a:cs typeface="+mn-cs"/>
              </a:rPr>
              <a:t>, kao i utvrđivanja elementa javnosti, bez obzira na zakonsku definiciju javnog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pojavljuju se u praksi određena sporna pitanja, kao što je pitanje da li je, ako se oštećeno lice obrati za </a:t>
            </a:r>
            <a:r>
              <a:rPr lang="sr-Latn-CS" sz="100" kern="1200" dirty="0" err="1" smtClean="0">
                <a:solidFill>
                  <a:schemeClr val="tx1"/>
                </a:solidFill>
                <a:effectLst/>
                <a:latin typeface="+mn-lt"/>
                <a:ea typeface="+mn-ea"/>
                <a:cs typeface="+mn-cs"/>
              </a:rPr>
              <a:t>ljekarsku</a:t>
            </a:r>
            <a:r>
              <a:rPr lang="sr-Latn-CS" sz="100" kern="1200" dirty="0" smtClean="0">
                <a:solidFill>
                  <a:schemeClr val="tx1"/>
                </a:solidFill>
                <a:effectLst/>
                <a:latin typeface="+mn-lt"/>
                <a:ea typeface="+mn-ea"/>
                <a:cs typeface="+mn-cs"/>
              </a:rPr>
              <a:t> pomoć, policijsku zaštitu ili centru za socijalni rad, nastupila tada posljedica na javnom </a:t>
            </a:r>
            <a:r>
              <a:rPr lang="sr-Latn-CS" sz="100" kern="1200" dirty="0" err="1" smtClean="0">
                <a:solidFill>
                  <a:schemeClr val="tx1"/>
                </a:solidFill>
                <a:effectLst/>
                <a:latin typeface="+mn-lt"/>
                <a:ea typeface="+mn-ea"/>
                <a:cs typeface="+mn-cs"/>
              </a:rPr>
              <a:t>mjestu</a:t>
            </a:r>
            <a:r>
              <a:rPr lang="sr-Latn-CS" sz="100" kern="1200" dirty="0" smtClean="0">
                <a:solidFill>
                  <a:schemeClr val="tx1"/>
                </a:solidFill>
                <a:effectLst/>
                <a:latin typeface="+mn-lt"/>
                <a:ea typeface="+mn-ea"/>
                <a:cs typeface="+mn-cs"/>
              </a:rPr>
              <a:t>, kao i pitanje da li je dovoljno da </a:t>
            </a:r>
            <a:r>
              <a:rPr lang="sr-Latn-CS" sz="100" kern="1200" dirty="0" err="1" smtClean="0">
                <a:solidFill>
                  <a:schemeClr val="tx1"/>
                </a:solidFill>
                <a:effectLst/>
                <a:latin typeface="+mn-lt"/>
                <a:ea typeface="+mn-ea"/>
                <a:cs typeface="+mn-cs"/>
              </a:rPr>
              <a:t>mjesto</a:t>
            </a:r>
            <a:r>
              <a:rPr lang="sr-Latn-CS" sz="100" kern="1200" dirty="0" smtClean="0">
                <a:solidFill>
                  <a:schemeClr val="tx1"/>
                </a:solidFill>
                <a:effectLst/>
                <a:latin typeface="+mn-lt"/>
                <a:ea typeface="+mn-ea"/>
                <a:cs typeface="+mn-cs"/>
              </a:rPr>
              <a:t>, na kome je izvršen prekršaj, bude dostupno pogledu i </a:t>
            </a:r>
            <a:r>
              <a:rPr lang="sr-Latn-CS" sz="100" kern="1200" dirty="0" err="1" smtClean="0">
                <a:solidFill>
                  <a:schemeClr val="tx1"/>
                </a:solidFill>
                <a:effectLst/>
                <a:latin typeface="+mn-lt"/>
                <a:ea typeface="+mn-ea"/>
                <a:cs typeface="+mn-cs"/>
              </a:rPr>
              <a:t>čujnosti</a:t>
            </a:r>
            <a:r>
              <a:rPr lang="sr-Latn-CS" sz="100" kern="1200" dirty="0" smtClean="0">
                <a:solidFill>
                  <a:schemeClr val="tx1"/>
                </a:solidFill>
                <a:effectLst/>
                <a:latin typeface="+mn-lt"/>
                <a:ea typeface="+mn-ea"/>
                <a:cs typeface="+mn-cs"/>
              </a:rPr>
              <a:t> sa javnog </a:t>
            </a:r>
            <a:r>
              <a:rPr lang="sr-Latn-CS" sz="100" kern="1200" dirty="0" err="1" smtClean="0">
                <a:solidFill>
                  <a:schemeClr val="tx1"/>
                </a:solidFill>
                <a:effectLst/>
                <a:latin typeface="+mn-lt"/>
                <a:ea typeface="+mn-ea"/>
                <a:cs typeface="+mn-cs"/>
              </a:rPr>
              <a:t>mjesta</a:t>
            </a:r>
            <a:r>
              <a:rPr lang="sr-Latn-CS" sz="100" kern="1200" dirty="0" smtClean="0">
                <a:solidFill>
                  <a:schemeClr val="tx1"/>
                </a:solidFill>
                <a:effectLst/>
                <a:latin typeface="+mn-lt"/>
                <a:ea typeface="+mn-ea"/>
                <a:cs typeface="+mn-cs"/>
              </a:rPr>
              <a:t> ili je neophodno da je taj događaj neko zaista </a:t>
            </a:r>
            <a:r>
              <a:rPr lang="sr-Latn-CS" sz="100" kern="1200" dirty="0" err="1" smtClean="0">
                <a:solidFill>
                  <a:schemeClr val="tx1"/>
                </a:solidFill>
                <a:effectLst/>
                <a:latin typeface="+mn-lt"/>
                <a:ea typeface="+mn-ea"/>
                <a:cs typeface="+mn-cs"/>
              </a:rPr>
              <a:t>vidio</a:t>
            </a:r>
            <a:r>
              <a:rPr lang="sr-Latn-CS" sz="100" kern="1200" dirty="0" smtClean="0">
                <a:solidFill>
                  <a:schemeClr val="tx1"/>
                </a:solidFill>
                <a:effectLst/>
                <a:latin typeface="+mn-lt"/>
                <a:ea typeface="+mn-ea"/>
                <a:cs typeface="+mn-cs"/>
              </a:rPr>
              <a:t> i čuo (lica koja su u vezi određenog događaja intervenisala, kao na </a:t>
            </a:r>
            <a:r>
              <a:rPr lang="sr-Latn-CS" sz="100" kern="1200" dirty="0" err="1" smtClean="0">
                <a:solidFill>
                  <a:schemeClr val="tx1"/>
                </a:solidFill>
                <a:effectLst/>
                <a:latin typeface="+mn-lt"/>
                <a:ea typeface="+mn-ea"/>
                <a:cs typeface="+mn-cs"/>
              </a:rPr>
              <a:t>primjer</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ljekar</a:t>
            </a:r>
            <a:r>
              <a:rPr lang="sr-Latn-CS" sz="100" kern="1200" dirty="0" smtClean="0">
                <a:solidFill>
                  <a:schemeClr val="tx1"/>
                </a:solidFill>
                <a:effectLst/>
                <a:latin typeface="+mn-lt"/>
                <a:ea typeface="+mn-ea"/>
                <a:cs typeface="+mn-cs"/>
              </a:rPr>
              <a:t>, policajac ili radnik centra za socijalni rad, ne mogu predstavljati javnost u smislu ovog zakona jer obavljaju službene radnje pa je izloženost ovakvim prizorima </a:t>
            </a:r>
            <a:r>
              <a:rPr lang="sr-Latn-CS" sz="100" kern="1200" dirty="0" err="1" smtClean="0">
                <a:solidFill>
                  <a:schemeClr val="tx1"/>
                </a:solidFill>
                <a:effectLst/>
                <a:latin typeface="+mn-lt"/>
                <a:ea typeface="+mn-ea"/>
                <a:cs typeface="+mn-cs"/>
              </a:rPr>
              <a:t>dio</a:t>
            </a:r>
            <a:r>
              <a:rPr lang="sr-Latn-CS" sz="100" kern="1200" dirty="0" smtClean="0">
                <a:solidFill>
                  <a:schemeClr val="tx1"/>
                </a:solidFill>
                <a:effectLst/>
                <a:latin typeface="+mn-lt"/>
                <a:ea typeface="+mn-ea"/>
                <a:cs typeface="+mn-cs"/>
              </a:rPr>
              <a:t> posla koji obavljaju). S obzirom na mogućnost velikog broja različitih situacija, koje se ne mogu </a:t>
            </a:r>
            <a:r>
              <a:rPr lang="sr-Latn-CS" sz="100" kern="1200" dirty="0" err="1" smtClean="0">
                <a:solidFill>
                  <a:schemeClr val="tx1"/>
                </a:solidFill>
                <a:effectLst/>
                <a:latin typeface="+mn-lt"/>
                <a:ea typeface="+mn-ea"/>
                <a:cs typeface="+mn-cs"/>
              </a:rPr>
              <a:t>unaprijed</a:t>
            </a:r>
            <a:r>
              <a:rPr lang="sr-Latn-CS" sz="100" kern="1200" dirty="0" smtClean="0">
                <a:solidFill>
                  <a:schemeClr val="tx1"/>
                </a:solidFill>
                <a:effectLst/>
                <a:latin typeface="+mn-lt"/>
                <a:ea typeface="+mn-ea"/>
                <a:cs typeface="+mn-cs"/>
              </a:rPr>
              <a:t> </a:t>
            </a:r>
            <a:r>
              <a:rPr lang="sr-Latn-CS" sz="100" kern="1200" dirty="0" err="1" smtClean="0">
                <a:solidFill>
                  <a:schemeClr val="tx1"/>
                </a:solidFill>
                <a:effectLst/>
                <a:latin typeface="+mn-lt"/>
                <a:ea typeface="+mn-ea"/>
                <a:cs typeface="+mn-cs"/>
              </a:rPr>
              <a:t>predvidjeti</a:t>
            </a:r>
            <a:r>
              <a:rPr lang="sr-Latn-CS" sz="100" kern="1200" dirty="0" smtClean="0">
                <a:solidFill>
                  <a:schemeClr val="tx1"/>
                </a:solidFill>
                <a:effectLst/>
                <a:latin typeface="+mn-lt"/>
                <a:ea typeface="+mn-ea"/>
                <a:cs typeface="+mn-cs"/>
              </a:rPr>
              <a:t>, sudska praksa pokazuje da </a:t>
            </a:r>
            <a:r>
              <a:rPr lang="sr-Latn-CS" sz="100" u="sng" kern="1200" dirty="0" smtClean="0">
                <a:solidFill>
                  <a:schemeClr val="tx1"/>
                </a:solidFill>
                <a:effectLst/>
                <a:latin typeface="+mn-lt"/>
                <a:ea typeface="+mn-ea"/>
                <a:cs typeface="+mn-cs"/>
              </a:rPr>
              <a:t>u svakom konkretnom slučaju sud </a:t>
            </a:r>
            <a:r>
              <a:rPr lang="sr-Latn-CS" sz="100" u="sng" kern="1200" dirty="0" err="1" smtClean="0">
                <a:solidFill>
                  <a:schemeClr val="tx1"/>
                </a:solidFill>
                <a:effectLst/>
                <a:latin typeface="+mn-lt"/>
                <a:ea typeface="+mn-ea"/>
                <a:cs typeface="+mn-cs"/>
              </a:rPr>
              <a:t>ocjenjuje</a:t>
            </a:r>
            <a:r>
              <a:rPr lang="sr-Latn-CS" sz="100" u="sng" kern="1200" dirty="0" smtClean="0">
                <a:solidFill>
                  <a:schemeClr val="tx1"/>
                </a:solidFill>
                <a:effectLst/>
                <a:latin typeface="+mn-lt"/>
                <a:ea typeface="+mn-ea"/>
                <a:cs typeface="+mn-cs"/>
              </a:rPr>
              <a:t> da li ima elemenata javnosti</a:t>
            </a:r>
            <a:r>
              <a:rPr lang="sr-Latn-CS" sz="100" kern="1200" dirty="0" smtClean="0">
                <a:solidFill>
                  <a:schemeClr val="tx1"/>
                </a:solidFill>
                <a:effectLst/>
                <a:latin typeface="+mn-lt"/>
                <a:ea typeface="+mn-ea"/>
                <a:cs typeface="+mn-cs"/>
              </a:rPr>
              <a:t> u i u skladu sa tim donosi odluku.</a:t>
            </a:r>
            <a:endParaRPr lang="en-US" sz="100" kern="1200" dirty="0" smtClean="0">
              <a:solidFill>
                <a:schemeClr val="tx1"/>
              </a:solidFill>
              <a:effectLst/>
              <a:latin typeface="+mn-lt"/>
              <a:ea typeface="+mn-ea"/>
              <a:cs typeface="+mn-cs"/>
            </a:endParaRPr>
          </a:p>
          <a:p>
            <a:pPr algn="just"/>
            <a:r>
              <a:rPr lang="sr-Latn-CS" sz="100" kern="1200" dirty="0" smtClean="0">
                <a:solidFill>
                  <a:schemeClr val="tx1"/>
                </a:solidFill>
                <a:effectLst/>
                <a:latin typeface="+mn-lt"/>
                <a:ea typeface="+mn-ea"/>
                <a:cs typeface="+mn-cs"/>
              </a:rPr>
              <a:t>Za postojanje prekršaja za koje se ne propisuje elemenat javnosti, </a:t>
            </a:r>
            <a:r>
              <a:rPr lang="sr-Latn-CS" sz="100" b="1" u="sng" kern="1200" dirty="0" smtClean="0">
                <a:solidFill>
                  <a:schemeClr val="tx1"/>
                </a:solidFill>
                <a:effectLst/>
                <a:latin typeface="+mn-lt"/>
                <a:ea typeface="+mn-ea"/>
                <a:cs typeface="+mn-cs"/>
              </a:rPr>
              <a:t>ta se okolnost, može uzeti kao otežavajuća</a:t>
            </a:r>
            <a:r>
              <a:rPr lang="sr-Latn-CS" sz="100" kern="1200" dirty="0" smtClean="0">
                <a:solidFill>
                  <a:schemeClr val="tx1"/>
                </a:solidFill>
                <a:effectLst/>
                <a:latin typeface="+mn-lt"/>
                <a:ea typeface="+mn-ea"/>
                <a:cs typeface="+mn-cs"/>
              </a:rPr>
              <a:t>, ukoliko je do izvršenja došlo na javnom </a:t>
            </a:r>
            <a:r>
              <a:rPr lang="sr-Latn-CS" sz="100" kern="1200" dirty="0" err="1" smtClean="0">
                <a:solidFill>
                  <a:schemeClr val="tx1"/>
                </a:solidFill>
                <a:effectLst/>
                <a:latin typeface="+mn-lt"/>
                <a:ea typeface="+mn-ea"/>
                <a:cs typeface="+mn-cs"/>
              </a:rPr>
              <a:t>mjestu</a:t>
            </a:r>
            <a:r>
              <a:rPr lang="sr-Latn-CS" sz="100" kern="1200" dirty="0" smtClean="0">
                <a:solidFill>
                  <a:schemeClr val="tx1"/>
                </a:solidFill>
                <a:effectLst/>
                <a:latin typeface="+mn-lt"/>
                <a:ea typeface="+mn-ea"/>
                <a:cs typeface="+mn-cs"/>
              </a:rPr>
              <a:t>.</a:t>
            </a:r>
            <a:endParaRPr lang="en-US" sz="100" kern="1200" dirty="0" smtClean="0">
              <a:solidFill>
                <a:schemeClr val="tx1"/>
              </a:solidFill>
              <a:effectLst/>
              <a:latin typeface="+mn-lt"/>
              <a:ea typeface="+mn-ea"/>
              <a:cs typeface="+mn-cs"/>
            </a:endParaRPr>
          </a:p>
          <a:p>
            <a:pPr algn="just"/>
            <a:r>
              <a:rPr lang="sr-Latn-BA" sz="100" b="1" kern="1200" dirty="0" smtClean="0">
                <a:solidFill>
                  <a:schemeClr val="tx1"/>
                </a:solidFill>
                <a:effectLst/>
                <a:latin typeface="+mn-lt"/>
                <a:ea typeface="+mn-ea"/>
                <a:cs typeface="+mn-cs"/>
              </a:rPr>
              <a:t>U pravnoj teoriji i sudskoj praksi</a:t>
            </a:r>
            <a:r>
              <a:rPr lang="sr-Latn-BA" sz="100" kern="1200" dirty="0" smtClean="0">
                <a:solidFill>
                  <a:schemeClr val="tx1"/>
                </a:solidFill>
                <a:effectLst/>
                <a:latin typeface="+mn-lt"/>
                <a:ea typeface="+mn-ea"/>
                <a:cs typeface="+mn-cs"/>
              </a:rPr>
              <a:t> je zauzet stav da je </a:t>
            </a:r>
            <a:r>
              <a:rPr lang="sr-Latn-BA" sz="100" b="1" kern="1200" dirty="0" smtClean="0">
                <a:solidFill>
                  <a:schemeClr val="tx1"/>
                </a:solidFill>
                <a:effectLst/>
                <a:latin typeface="+mn-lt"/>
                <a:ea typeface="+mn-ea"/>
                <a:cs typeface="+mn-cs"/>
              </a:rPr>
              <a:t>javno mjesto</a:t>
            </a:r>
            <a:r>
              <a:rPr lang="sr-Latn-BA" sz="100" kern="1200" dirty="0" smtClean="0">
                <a:solidFill>
                  <a:schemeClr val="tx1"/>
                </a:solidFill>
                <a:effectLst/>
                <a:latin typeface="+mn-lt"/>
                <a:ea typeface="+mn-ea"/>
                <a:cs typeface="+mn-cs"/>
              </a:rPr>
              <a:t> ono mjesto gdje  je pristup moguć neograničenom i neodređenom broju lica (javno mjesto </a:t>
            </a:r>
            <a:r>
              <a:rPr lang="sr-Latn-BA" sz="100" b="1" kern="1200" dirty="0" smtClean="0">
                <a:solidFill>
                  <a:schemeClr val="tx1"/>
                </a:solidFill>
                <a:effectLst/>
                <a:latin typeface="+mn-lt"/>
                <a:ea typeface="+mn-ea"/>
                <a:cs typeface="+mn-cs"/>
              </a:rPr>
              <a:t>u užem smislu– realno javno mjesto</a:t>
            </a:r>
            <a:r>
              <a:rPr lang="sr-Latn-BA" sz="100" kern="1200" dirty="0" smtClean="0">
                <a:solidFill>
                  <a:schemeClr val="tx1"/>
                </a:solidFill>
                <a:effectLst/>
                <a:latin typeface="+mn-lt"/>
                <a:ea typeface="+mn-ea"/>
                <a:cs typeface="+mn-cs"/>
              </a:rPr>
              <a:t>), ali i ono mjesto koje nije dostupno neograničenom i neodređenom  broju lica, ali je radnja djela ili su posljedice djela dostupne javnosti (</a:t>
            </a:r>
            <a:r>
              <a:rPr lang="sr-Latn-BA" sz="100" b="1" kern="1200" dirty="0" smtClean="0">
                <a:solidFill>
                  <a:schemeClr val="tx1"/>
                </a:solidFill>
                <a:effectLst/>
                <a:latin typeface="+mn-lt"/>
                <a:ea typeface="+mn-ea"/>
                <a:cs typeface="+mn-cs"/>
              </a:rPr>
              <a:t>javno mjesto u širem smislu – fiktivno javno mjesto</a:t>
            </a:r>
            <a:r>
              <a:rPr lang="sr-Latn-BA" sz="100" kern="1200" dirty="0" smtClean="0">
                <a:solidFill>
                  <a:schemeClr val="tx1"/>
                </a:solidFill>
                <a:effectLst/>
                <a:latin typeface="+mn-lt"/>
                <a:ea typeface="+mn-ea"/>
                <a:cs typeface="+mn-cs"/>
              </a:rPr>
              <a:t>).</a:t>
            </a:r>
            <a:endParaRPr lang="en-US" sz="100" kern="1200" dirty="0" smtClean="0">
              <a:solidFill>
                <a:schemeClr val="tx1"/>
              </a:solidFill>
              <a:effectLst/>
              <a:latin typeface="+mn-lt"/>
              <a:ea typeface="+mn-ea"/>
              <a:cs typeface="+mn-cs"/>
            </a:endParaRPr>
          </a:p>
          <a:p>
            <a:pPr algn="just"/>
            <a:r>
              <a:rPr lang="sr-Latn-BA" sz="100" b="1" kern="1200" dirty="0" smtClean="0">
                <a:solidFill>
                  <a:schemeClr val="tx1"/>
                </a:solidFill>
                <a:effectLst/>
                <a:latin typeface="+mn-lt"/>
                <a:ea typeface="+mn-ea"/>
                <a:cs typeface="+mn-cs"/>
              </a:rPr>
              <a:t>Kod privatnih stanova </a:t>
            </a:r>
            <a:r>
              <a:rPr lang="sr-Latn-BA" sz="100" kern="1200" dirty="0" smtClean="0">
                <a:solidFill>
                  <a:schemeClr val="tx1"/>
                </a:solidFill>
                <a:effectLst/>
                <a:latin typeface="+mn-lt"/>
                <a:ea typeface="+mn-ea"/>
                <a:cs typeface="+mn-cs"/>
              </a:rPr>
              <a:t>mogu se smatrati javnim mjestom dvorišta, otvorene terase i balkoni  izloženi vidiku prolaznika. Mogli bi se smatrati prekršajima počinjenim na  javnom  mjestu i  izgredi počinjeni u privatnom stanu pod takvim okolnostima da su u konkretnom  slučaju bili pristupačni zapažanju prolaznika, npr.  neredi u stanovima kod otvorenih prozora  do ulice, koji  su zbog svoje bučnosti  izazvali  skupljanje prolaznika. Za ocjenu postojanja  prekršaja s obzirom na "javno mjesto" odlučno je li u određenom momentu zaista izvršenom radnjom došlo do uznemiravanja ili negodovanja građana.</a:t>
            </a:r>
            <a:endParaRPr lang="en-US" sz="100" kern="1200" dirty="0" smtClean="0">
              <a:solidFill>
                <a:schemeClr val="tx1"/>
              </a:solidFill>
              <a:effectLst/>
              <a:latin typeface="+mn-lt"/>
              <a:ea typeface="+mn-ea"/>
              <a:cs typeface="+mn-cs"/>
            </a:endParaRPr>
          </a:p>
          <a:p>
            <a:pPr algn="just"/>
            <a:r>
              <a:rPr lang="sr-Latn-BA" sz="100" b="1" kern="1200" dirty="0" smtClean="0">
                <a:solidFill>
                  <a:schemeClr val="tx1"/>
                </a:solidFill>
                <a:effectLst/>
                <a:latin typeface="+mn-lt"/>
                <a:ea typeface="+mn-ea"/>
                <a:cs typeface="+mn-cs"/>
              </a:rPr>
              <a:t>Sudska praksa: Visoki prekršajni sud Republike Hrvatske</a:t>
            </a:r>
            <a:r>
              <a:rPr lang="sr-Latn-BA" sz="100" kern="1200" dirty="0" smtClean="0">
                <a:solidFill>
                  <a:schemeClr val="tx1"/>
                </a:solidFill>
                <a:effectLst/>
                <a:latin typeface="+mn-lt"/>
                <a:ea typeface="+mn-ea"/>
                <a:cs typeface="+mn-cs"/>
              </a:rPr>
              <a:t>, u presudi broj Jž-2364/08 od 6. listopada  2009. g., zauzeo je jasan stav o privatnom stanu kao fiktivnom javnom mjestu: U  konkretnom slučaju je okrivljeni, što je navedeno i u optužnom prijedlogu, jakom muzikom  ometao noćni mir okolnih stanara, pa samim tim i stan u konkretnom slučaju dobija elemente  javnog mjesta. </a:t>
            </a:r>
            <a:r>
              <a:rPr lang="sr-Latn-BA" sz="100" b="1" kern="1200" dirty="0" smtClean="0">
                <a:solidFill>
                  <a:schemeClr val="tx1"/>
                </a:solidFill>
                <a:effectLst/>
                <a:latin typeface="+mn-lt"/>
                <a:ea typeface="+mn-ea"/>
                <a:cs typeface="+mn-cs"/>
              </a:rPr>
              <a:t>Visoki prekršajni sud Republike Hrvatske</a:t>
            </a:r>
            <a:r>
              <a:rPr lang="sr-Latn-BA" sz="100" kern="1200" dirty="0" smtClean="0">
                <a:solidFill>
                  <a:schemeClr val="tx1"/>
                </a:solidFill>
                <a:effectLst/>
                <a:latin typeface="+mn-lt"/>
                <a:ea typeface="+mn-ea"/>
                <a:cs typeface="+mn-cs"/>
              </a:rPr>
              <a:t>, u presudi broj: Jž-2806/2011 od 30. listopada 2013. g., zauzeo je stav o garaži stambene zgrade kao fiktivnom javnom mjestu:  (…) garaža  stambene  zgrade  kao  kategorizaciji  javnih mjesta,  spada  u  tzv. </a:t>
            </a:r>
            <a:r>
              <a:rPr lang="sr-Latn-BA" sz="100" kern="1200" dirty="0" err="1" smtClean="0">
                <a:solidFill>
                  <a:schemeClr val="tx1"/>
                </a:solidFill>
                <a:effectLst/>
                <a:latin typeface="+mn-lt"/>
                <a:ea typeface="+mn-ea"/>
                <a:cs typeface="+mn-cs"/>
              </a:rPr>
              <a:t>fikktivna</a:t>
            </a:r>
            <a:r>
              <a:rPr lang="sr-Latn-BA" sz="100" kern="1200" dirty="0" smtClean="0">
                <a:solidFill>
                  <a:schemeClr val="tx1"/>
                </a:solidFill>
                <a:effectLst/>
                <a:latin typeface="+mn-lt"/>
                <a:ea typeface="+mn-ea"/>
                <a:cs typeface="+mn-cs"/>
              </a:rPr>
              <a:t>  javna  mjesta, tj. ona mjesta koja po svojoj namjeni nisu javna mjesta, ali pod određenim uslovima to mogu biti. Uslovi koji čine takva mjesta javnima, </a:t>
            </a:r>
            <a:r>
              <a:rPr lang="sr-Latn-BA" sz="100" kern="1200" dirty="0" err="1" smtClean="0">
                <a:solidFill>
                  <a:schemeClr val="tx1"/>
                </a:solidFill>
                <a:effectLst/>
                <a:latin typeface="+mn-lt"/>
                <a:ea typeface="+mn-ea"/>
                <a:cs typeface="+mn-cs"/>
              </a:rPr>
              <a:t>prvostepeni</a:t>
            </a:r>
            <a:r>
              <a:rPr lang="sr-Latn-BA" sz="100" kern="1200" dirty="0" smtClean="0">
                <a:solidFill>
                  <a:schemeClr val="tx1"/>
                </a:solidFill>
                <a:effectLst/>
                <a:latin typeface="+mn-lt"/>
                <a:ea typeface="+mn-ea"/>
                <a:cs typeface="+mn-cs"/>
              </a:rPr>
              <a:t> sud nije ni pokušao utvrditi, olako navodeći da je predmetna garaža dostupna javnosti, a sve one okolnosti koje bi postojale u vrijeme izvršenja prekršaja i koje bi kao takve činile navedeno mjesto javnim,  ostale su, kao potencijalno moguće, </a:t>
            </a:r>
            <a:r>
              <a:rPr lang="sr-Latn-BA" sz="100" kern="1200" dirty="0" err="1" smtClean="0">
                <a:solidFill>
                  <a:schemeClr val="tx1"/>
                </a:solidFill>
                <a:effectLst/>
                <a:latin typeface="+mn-lt"/>
                <a:ea typeface="+mn-ea"/>
                <a:cs typeface="+mn-cs"/>
              </a:rPr>
              <a:t>neutvrđene</a:t>
            </a:r>
            <a:r>
              <a:rPr lang="sr-Latn-BA" sz="100" kern="1200" dirty="0" smtClean="0">
                <a:solidFill>
                  <a:schemeClr val="tx1"/>
                </a:solidFill>
                <a:effectLst/>
                <a:latin typeface="+mn-lt"/>
                <a:ea typeface="+mn-ea"/>
                <a:cs typeface="+mn-cs"/>
              </a:rPr>
              <a:t>, jer kod određivanja javnosti nekog mjesta,  nije dovoljno samo navesti da je određeno mjesto moglo biti dostupno javnosti, već je potrebno utvrditi da li se radnja prekršaja zaista reflektovala na javnom mjestu.</a:t>
            </a:r>
            <a:r>
              <a:rPr lang="bs-Latn-BA" sz="100" kern="1200" baseline="0" dirty="0" smtClean="0">
                <a:solidFill>
                  <a:schemeClr val="tx1"/>
                </a:solidFill>
                <a:effectLst/>
                <a:latin typeface="+mn-lt"/>
                <a:ea typeface="+mn-ea"/>
                <a:cs typeface="+mn-cs"/>
              </a:rPr>
              <a:t> </a:t>
            </a:r>
            <a:r>
              <a:rPr lang="en-US" sz="100" b="1" kern="1200" dirty="0" err="1" smtClean="0">
                <a:solidFill>
                  <a:schemeClr val="tx1"/>
                </a:solidFill>
                <a:effectLst/>
                <a:latin typeface="+mn-lt"/>
                <a:ea typeface="+mn-ea"/>
                <a:cs typeface="+mn-cs"/>
              </a:rPr>
              <a:t>Grupa</a:t>
            </a:r>
            <a:r>
              <a:rPr lang="en-US" sz="100" b="1" kern="1200" dirty="0" smtClean="0">
                <a:solidFill>
                  <a:schemeClr val="tx1"/>
                </a:solidFill>
                <a:effectLst/>
                <a:latin typeface="+mn-lt"/>
                <a:ea typeface="+mn-ea"/>
                <a:cs typeface="+mn-cs"/>
              </a:rPr>
              <a:t>, </a:t>
            </a:r>
            <a:r>
              <a:rPr lang="en-US" sz="100" kern="1200" dirty="0" smtClean="0">
                <a:solidFill>
                  <a:schemeClr val="tx1"/>
                </a:solidFill>
                <a:effectLst/>
                <a:latin typeface="+mn-lt"/>
                <a:ea typeface="+mn-ea"/>
                <a:cs typeface="+mn-cs"/>
              </a:rPr>
              <a:t>u </a:t>
            </a:r>
            <a:r>
              <a:rPr lang="en-US" sz="100" kern="1200" dirty="0" err="1" smtClean="0">
                <a:solidFill>
                  <a:schemeClr val="tx1"/>
                </a:solidFill>
                <a:effectLst/>
                <a:latin typeface="+mn-lt"/>
                <a:ea typeface="+mn-ea"/>
                <a:cs typeface="+mn-cs"/>
              </a:rPr>
              <a:t>smislu</a:t>
            </a:r>
            <a:r>
              <a:rPr lang="en-US" sz="100" kern="1200" dirty="0" smtClean="0">
                <a:solidFill>
                  <a:schemeClr val="tx1"/>
                </a:solidFill>
                <a:effectLst/>
                <a:latin typeface="+mn-lt"/>
                <a:ea typeface="+mn-ea"/>
                <a:cs typeface="+mn-cs"/>
              </a:rPr>
              <a:t> ZJRM, </a:t>
            </a:r>
            <a:r>
              <a:rPr lang="en-US" sz="100" kern="1200" dirty="0" err="1" smtClean="0">
                <a:solidFill>
                  <a:schemeClr val="tx1"/>
                </a:solidFill>
                <a:effectLst/>
                <a:latin typeface="+mn-lt"/>
                <a:ea typeface="+mn-ea"/>
                <a:cs typeface="+mn-cs"/>
              </a:rPr>
              <a:t>jeste</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najmanje</a:t>
            </a:r>
            <a:r>
              <a:rPr lang="en-US" sz="100" kern="1200" dirty="0" smtClean="0">
                <a:solidFill>
                  <a:schemeClr val="tx1"/>
                </a:solidFill>
                <a:effectLst/>
                <a:latin typeface="+mn-lt"/>
                <a:ea typeface="+mn-ea"/>
                <a:cs typeface="+mn-cs"/>
              </a:rPr>
              <a:t> tri </a:t>
            </a:r>
            <a:r>
              <a:rPr lang="en-US" sz="100" kern="1200" dirty="0" err="1" smtClean="0">
                <a:solidFill>
                  <a:schemeClr val="tx1"/>
                </a:solidFill>
                <a:effectLst/>
                <a:latin typeface="+mn-lt"/>
                <a:ea typeface="+mn-ea"/>
                <a:cs typeface="+mn-cs"/>
              </a:rPr>
              <a:t>ili</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više</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lica</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koja</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zajednički</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počine</a:t>
            </a:r>
            <a:r>
              <a:rPr lang="en-US" sz="100" kern="1200" dirty="0" smtClean="0">
                <a:solidFill>
                  <a:schemeClr val="tx1"/>
                </a:solidFill>
                <a:effectLst/>
                <a:latin typeface="+mn-lt"/>
                <a:ea typeface="+mn-ea"/>
                <a:cs typeface="+mn-cs"/>
              </a:rPr>
              <a:t> </a:t>
            </a:r>
            <a:r>
              <a:rPr lang="en-US" sz="100" kern="1200" dirty="0" err="1" smtClean="0">
                <a:solidFill>
                  <a:schemeClr val="tx1"/>
                </a:solidFill>
                <a:effectLst/>
                <a:latin typeface="+mn-lt"/>
                <a:ea typeface="+mn-ea"/>
                <a:cs typeface="+mn-cs"/>
              </a:rPr>
              <a:t>prekršaj</a:t>
            </a:r>
            <a:r>
              <a:rPr lang="en-US" sz="100" kern="1200" dirty="0" smtClean="0">
                <a:solidFill>
                  <a:schemeClr val="tx1"/>
                </a:solidFill>
                <a:effectLst/>
                <a:latin typeface="+mn-lt"/>
                <a:ea typeface="+mn-ea"/>
                <a:cs typeface="+mn-cs"/>
              </a:rPr>
              <a:t> (čl.2.st.5.ZJRM)</a:t>
            </a:r>
            <a:r>
              <a:rPr lang="bs-Latn-BA" sz="100" kern="1200" dirty="0" smtClean="0">
                <a:solidFill>
                  <a:schemeClr val="tx1"/>
                </a:solidFill>
                <a:effectLst/>
                <a:latin typeface="+mn-lt"/>
                <a:ea typeface="+mn-ea"/>
                <a:cs typeface="+mn-cs"/>
              </a:rPr>
              <a:t>.</a:t>
            </a:r>
            <a:r>
              <a:rPr lang="bs-Latn-BA" sz="100" kern="1200" baseline="0" dirty="0" smtClean="0">
                <a:solidFill>
                  <a:schemeClr val="tx1"/>
                </a:solidFill>
                <a:effectLst/>
                <a:latin typeface="+mn-lt"/>
                <a:ea typeface="+mn-ea"/>
                <a:cs typeface="+mn-cs"/>
              </a:rPr>
              <a:t> </a:t>
            </a:r>
            <a:r>
              <a:rPr lang="sr-Latn-BA" sz="100" kern="1200" dirty="0" smtClean="0">
                <a:solidFill>
                  <a:schemeClr val="tx1"/>
                </a:solidFill>
                <a:effectLst/>
                <a:latin typeface="+mn-lt"/>
                <a:ea typeface="+mn-ea"/>
                <a:cs typeface="+mn-cs"/>
              </a:rPr>
              <a:t>Više o značaju pojma grupe kod odredbi o dvostrukom kažnjavanju.</a:t>
            </a:r>
            <a:endParaRPr lang="en-US" sz="1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4</a:t>
            </a:fld>
            <a:endParaRPr lang="en-US"/>
          </a:p>
        </p:txBody>
      </p:sp>
      <p:sp>
        <p:nvSpPr>
          <p:cNvPr id="5" name="Date Placeholder 4"/>
          <p:cNvSpPr>
            <a:spLocks noGrp="1"/>
          </p:cNvSpPr>
          <p:nvPr>
            <p:ph type="dt" idx="11"/>
          </p:nvPr>
        </p:nvSpPr>
        <p:spPr/>
        <p:txBody>
          <a:bodyPr/>
          <a:lstStyle/>
          <a:p>
            <a:fld id="{C0A89B17-8BE5-48AB-AA25-DA3C256AD090}"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462568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sr-Latn-BA" sz="1200" kern="1200" dirty="0" smtClean="0">
                <a:solidFill>
                  <a:schemeClr val="tx1"/>
                </a:solidFill>
                <a:effectLst/>
                <a:latin typeface="+mn-lt"/>
                <a:ea typeface="+mn-ea"/>
                <a:cs typeface="+mn-cs"/>
              </a:rPr>
              <a:t>Izricanje zaštitne mjere </a:t>
            </a:r>
            <a:r>
              <a:rPr lang="sr-Latn-BA" sz="1200" b="1" kern="1200" dirty="0" smtClean="0">
                <a:solidFill>
                  <a:schemeClr val="tx1"/>
                </a:solidFill>
                <a:effectLst/>
                <a:latin typeface="+mn-lt"/>
                <a:ea typeface="+mn-ea"/>
                <a:cs typeface="+mn-cs"/>
              </a:rPr>
              <a:t>po stavu jedan nije obavezno </a:t>
            </a:r>
            <a:r>
              <a:rPr lang="sr-Latn-BA" sz="1200" kern="1200" dirty="0" smtClean="0">
                <a:solidFill>
                  <a:schemeClr val="tx1"/>
                </a:solidFill>
                <a:effectLst/>
                <a:latin typeface="+mn-lt"/>
                <a:ea typeface="+mn-ea"/>
                <a:cs typeface="+mn-cs"/>
              </a:rPr>
              <a:t>i sud će cijeniti da li je zaštitna mjera neophodna uz drugu sankciju.</a:t>
            </a:r>
            <a:endParaRPr lang="en-US" sz="1200" kern="1200" dirty="0" smtClean="0">
              <a:solidFill>
                <a:schemeClr val="tx1"/>
              </a:solidFill>
              <a:effectLst/>
              <a:latin typeface="+mn-lt"/>
              <a:ea typeface="+mn-ea"/>
              <a:cs typeface="+mn-cs"/>
            </a:endParaRPr>
          </a:p>
          <a:p>
            <a:pPr algn="just"/>
            <a:r>
              <a:rPr lang="sr-Latn-BA" sz="1200" kern="1200" dirty="0" smtClean="0">
                <a:solidFill>
                  <a:schemeClr val="tx1"/>
                </a:solidFill>
                <a:effectLst/>
                <a:latin typeface="+mn-lt"/>
                <a:ea typeface="+mn-ea"/>
                <a:cs typeface="+mn-cs"/>
              </a:rPr>
              <a:t>Za prekršaj </a:t>
            </a:r>
            <a:r>
              <a:rPr lang="sr-Latn-BA" sz="1200" b="1" kern="1200" dirty="0" smtClean="0">
                <a:solidFill>
                  <a:schemeClr val="tx1"/>
                </a:solidFill>
                <a:effectLst/>
                <a:latin typeface="+mn-lt"/>
                <a:ea typeface="+mn-ea"/>
                <a:cs typeface="+mn-cs"/>
              </a:rPr>
              <a:t>iz stava 2. člana 32. ovog zakona izricanje zaštitne mjere je obavezno</a:t>
            </a:r>
            <a:r>
              <a:rPr lang="sr-Latn-BA" sz="1200" kern="1200" dirty="0" smtClean="0">
                <a:solidFill>
                  <a:schemeClr val="tx1"/>
                </a:solidFill>
                <a:effectLst/>
                <a:latin typeface="+mn-lt"/>
                <a:ea typeface="+mn-ea"/>
                <a:cs typeface="+mn-cs"/>
              </a:rPr>
              <a:t>, pod uslovom sa je lice u toku </a:t>
            </a:r>
            <a:r>
              <a:rPr lang="sr-Latn-BA" sz="1200" kern="1200" dirty="0" err="1" smtClean="0">
                <a:solidFill>
                  <a:schemeClr val="tx1"/>
                </a:solidFill>
                <a:effectLst/>
                <a:latin typeface="+mn-lt"/>
                <a:ea typeface="+mn-ea"/>
                <a:cs typeface="+mn-cs"/>
              </a:rPr>
              <a:t>poslednje</a:t>
            </a:r>
            <a:r>
              <a:rPr lang="sr-Latn-BA" sz="1200" kern="1200" dirty="0" smtClean="0">
                <a:solidFill>
                  <a:schemeClr val="tx1"/>
                </a:solidFill>
                <a:effectLst/>
                <a:latin typeface="+mn-lt"/>
                <a:ea typeface="+mn-ea"/>
                <a:cs typeface="+mn-cs"/>
              </a:rPr>
              <a:t> 2 godine kažnjeno za određene prekršaje, a utvrđivanje ranije </a:t>
            </a:r>
            <a:r>
              <a:rPr lang="sr-Latn-BA" sz="1200" kern="1200" dirty="0" err="1" smtClean="0">
                <a:solidFill>
                  <a:schemeClr val="tx1"/>
                </a:solidFill>
                <a:effectLst/>
                <a:latin typeface="+mn-lt"/>
                <a:ea typeface="+mn-ea"/>
                <a:cs typeface="+mn-cs"/>
              </a:rPr>
              <a:t>kažnjavanosti</a:t>
            </a:r>
            <a:r>
              <a:rPr lang="sr-Latn-BA" sz="1200" kern="1200" dirty="0" smtClean="0">
                <a:solidFill>
                  <a:schemeClr val="tx1"/>
                </a:solidFill>
                <a:effectLst/>
                <a:latin typeface="+mn-lt"/>
                <a:ea typeface="+mn-ea"/>
                <a:cs typeface="+mn-cs"/>
              </a:rPr>
              <a:t> vrši sud po službenoj dužnosti uvidom u Registar novčanih kazni i prekršajnih evidencija ili dostavljanjem dokaza od strane ovlaštenog organa. Bitno je naglasiti da se rješenje o zabrani </a:t>
            </a:r>
            <a:r>
              <a:rPr lang="en-US" sz="1200" kern="1200" dirty="0" err="1" smtClean="0">
                <a:solidFill>
                  <a:schemeClr val="tx1"/>
                </a:solidFill>
                <a:effectLst/>
                <a:latin typeface="+mn-lt"/>
                <a:ea typeface="+mn-ea"/>
                <a:cs typeface="+mn-cs"/>
              </a:rPr>
              <a:t>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poziva</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djelatnosti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du</a:t>
            </a:r>
            <a:r>
              <a:rPr lang="sr-Latn-BA" sz="1200" kern="1200" dirty="0" smtClean="0">
                <a:solidFill>
                  <a:schemeClr val="tx1"/>
                </a:solidFill>
                <a:effectLst/>
                <a:latin typeface="+mn-lt"/>
                <a:ea typeface="+mn-ea"/>
                <a:cs typeface="+mn-cs"/>
              </a:rPr>
              <a:t>ž</a:t>
            </a:r>
            <a:r>
              <a:rPr lang="en-US" sz="1200" kern="1200" dirty="0" err="1" smtClean="0">
                <a:solidFill>
                  <a:schemeClr val="tx1"/>
                </a:solidFill>
                <a:effectLst/>
                <a:latin typeface="+mn-lt"/>
                <a:ea typeface="+mn-ea"/>
                <a:cs typeface="+mn-cs"/>
              </a:rPr>
              <a:t>nosti</a:t>
            </a:r>
            <a:r>
              <a:rPr lang="en-US" sz="1200" kern="1200" dirty="0" smtClean="0">
                <a:solidFill>
                  <a:schemeClr val="tx1"/>
                </a:solidFill>
                <a:effectLst/>
                <a:latin typeface="+mn-lt"/>
                <a:ea typeface="+mn-ea"/>
                <a:cs typeface="+mn-cs"/>
              </a:rPr>
              <a:t> mora </a:t>
            </a:r>
            <a:r>
              <a:rPr lang="en-US" sz="1200" kern="1200" dirty="0" err="1" smtClean="0">
                <a:solidFill>
                  <a:schemeClr val="tx1"/>
                </a:solidFill>
                <a:effectLst/>
                <a:latin typeface="+mn-lt"/>
                <a:ea typeface="+mn-ea"/>
                <a:cs typeface="+mn-cs"/>
              </a:rPr>
              <a:t>dostaviti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nadle</a:t>
            </a:r>
            <a:r>
              <a:rPr lang="sr-Latn-BA" sz="1200" kern="1200" dirty="0" smtClean="0">
                <a:solidFill>
                  <a:schemeClr val="tx1"/>
                </a:solidFill>
                <a:effectLst/>
                <a:latin typeface="+mn-lt"/>
                <a:ea typeface="+mn-ea"/>
                <a:cs typeface="+mn-cs"/>
              </a:rPr>
              <a:t>ž</a:t>
            </a:r>
            <a:r>
              <a:rPr lang="en-US" sz="1200" kern="1200" dirty="0" smtClean="0">
                <a:solidFill>
                  <a:schemeClr val="tx1"/>
                </a:solidFill>
                <a:effectLst/>
                <a:latin typeface="+mn-lt"/>
                <a:ea typeface="+mn-ea"/>
                <a:cs typeface="+mn-cs"/>
              </a:rPr>
              <a:t>nom </a:t>
            </a:r>
            <a:r>
              <a:rPr lang="en-US" sz="1200" kern="1200" dirty="0" err="1" smtClean="0">
                <a:solidFill>
                  <a:schemeClr val="tx1"/>
                </a:solidFill>
                <a:effectLst/>
                <a:latin typeface="+mn-lt"/>
                <a:ea typeface="+mn-ea"/>
                <a:cs typeface="+mn-cs"/>
              </a:rPr>
              <a:t>organu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registraciju</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privrednom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sudu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jedinici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lokalne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zajednice</a:t>
            </a:r>
            <a:r>
              <a:rPr lang="sr-Latn-BA" sz="1200" kern="1200" dirty="0" smtClean="0">
                <a:solidFill>
                  <a:schemeClr val="tx1"/>
                </a:solidFill>
                <a:effectLst/>
                <a:latin typeface="+mn-lt"/>
                <a:ea typeface="+mn-ea"/>
                <a:cs typeface="+mn-cs"/>
              </a:rPr>
              <a:t>) kako bi se ista mjera mogla izvršiti.</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22</a:t>
            </a:fld>
            <a:endParaRPr lang="en-US"/>
          </a:p>
        </p:txBody>
      </p:sp>
      <p:sp>
        <p:nvSpPr>
          <p:cNvPr id="5" name="Date Placeholder 4"/>
          <p:cNvSpPr>
            <a:spLocks noGrp="1"/>
          </p:cNvSpPr>
          <p:nvPr>
            <p:ph type="dt" idx="11"/>
          </p:nvPr>
        </p:nvSpPr>
        <p:spPr/>
        <p:txBody>
          <a:bodyPr/>
          <a:lstStyle/>
          <a:p>
            <a:fld id="{C9B7050E-C7D4-4141-BB3F-AEAA3C0C36C7}"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687020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sr-Latn-BA" dirty="0" smtClean="0"/>
              <a:t>U suštini veći dio problema u primjeni ZJRM odnosi se na adekvatno provođenje zakona, od strane pokretača prekršajnih postupaka.</a:t>
            </a:r>
            <a:endParaRPr lang="en-US" dirty="0" smtClean="0"/>
          </a:p>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24</a:t>
            </a:fld>
            <a:endParaRPr lang="en-US"/>
          </a:p>
        </p:txBody>
      </p:sp>
      <p:sp>
        <p:nvSpPr>
          <p:cNvPr id="5" name="Date Placeholder 4"/>
          <p:cNvSpPr>
            <a:spLocks noGrp="1"/>
          </p:cNvSpPr>
          <p:nvPr>
            <p:ph type="dt" idx="11"/>
          </p:nvPr>
        </p:nvSpPr>
        <p:spPr/>
        <p:txBody>
          <a:bodyPr/>
          <a:lstStyle/>
          <a:p>
            <a:fld id="{94F7A2CF-EDEE-4733-8A48-4ED38F11C76E}"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472075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sr-Latn-CS" sz="1200" kern="1200" dirty="0" smtClean="0">
                <a:solidFill>
                  <a:schemeClr val="tx1"/>
                </a:solidFill>
                <a:effectLst/>
                <a:latin typeface="+mn-lt"/>
                <a:ea typeface="+mn-ea"/>
                <a:cs typeface="+mn-cs"/>
              </a:rPr>
              <a:t>U odnosu na ranije ZJRM </a:t>
            </a:r>
            <a:r>
              <a:rPr lang="sr-Latn-CS" sz="1200" b="1" kern="1200" dirty="0" smtClean="0">
                <a:solidFill>
                  <a:schemeClr val="tx1"/>
                </a:solidFill>
                <a:effectLst/>
                <a:latin typeface="+mn-lt"/>
                <a:ea typeface="+mn-ea"/>
                <a:cs typeface="+mn-cs"/>
              </a:rPr>
              <a:t>važeći ZJRM je potpuniji i precizniji</a:t>
            </a:r>
            <a:r>
              <a:rPr lang="sr-Latn-CS" sz="1200" kern="1200" dirty="0" smtClean="0">
                <a:solidFill>
                  <a:schemeClr val="tx1"/>
                </a:solidFill>
                <a:effectLst/>
                <a:latin typeface="+mn-lt"/>
                <a:ea typeface="+mn-ea"/>
                <a:cs typeface="+mn-cs"/>
              </a:rPr>
              <a:t>, jer je zakonodavac u više odredbi </a:t>
            </a:r>
            <a:r>
              <a:rPr lang="sr-Latn-CS" sz="1200" b="1" kern="1200" dirty="0" smtClean="0">
                <a:solidFill>
                  <a:schemeClr val="tx1"/>
                </a:solidFill>
                <a:effectLst/>
                <a:latin typeface="+mn-lt"/>
                <a:ea typeface="+mn-ea"/>
                <a:cs typeface="+mn-cs"/>
              </a:rPr>
              <a:t>dopunio i precizirao </a:t>
            </a:r>
            <a:r>
              <a:rPr lang="sr-Latn-CS" sz="1200" kern="1200" dirty="0" smtClean="0">
                <a:solidFill>
                  <a:schemeClr val="tx1"/>
                </a:solidFill>
                <a:effectLst/>
                <a:latin typeface="+mn-lt"/>
                <a:ea typeface="+mn-ea"/>
                <a:cs typeface="+mn-cs"/>
              </a:rPr>
              <a:t>kako javno </a:t>
            </a:r>
            <a:r>
              <a:rPr lang="sr-Latn-CS" sz="1200" kern="1200" dirty="0" err="1" smtClean="0">
                <a:solidFill>
                  <a:schemeClr val="tx1"/>
                </a:solidFill>
                <a:effectLst/>
                <a:latin typeface="+mn-lt"/>
                <a:ea typeface="+mn-ea"/>
                <a:cs typeface="+mn-cs"/>
              </a:rPr>
              <a:t>mjesto</a:t>
            </a:r>
            <a:r>
              <a:rPr lang="sr-Latn-CS" sz="1200" kern="1200" dirty="0" smtClean="0">
                <a:solidFill>
                  <a:schemeClr val="tx1"/>
                </a:solidFill>
                <a:effectLst/>
                <a:latin typeface="+mn-lt"/>
                <a:ea typeface="+mn-ea"/>
                <a:cs typeface="+mn-cs"/>
              </a:rPr>
              <a:t> tako i biće pojedinih </a:t>
            </a:r>
            <a:r>
              <a:rPr lang="sr-Latn-CS" sz="1200" kern="1200" dirty="0" err="1" smtClean="0">
                <a:solidFill>
                  <a:schemeClr val="tx1"/>
                </a:solidFill>
                <a:effectLst/>
                <a:latin typeface="+mn-lt"/>
                <a:ea typeface="+mn-ea"/>
                <a:cs typeface="+mn-cs"/>
              </a:rPr>
              <a:t>preršaja</a:t>
            </a:r>
            <a:r>
              <a:rPr lang="sr-Latn-CS" sz="1200" kern="1200" dirty="0" smtClean="0">
                <a:solidFill>
                  <a:schemeClr val="tx1"/>
                </a:solidFill>
                <a:effectLst/>
                <a:latin typeface="+mn-lt"/>
                <a:ea typeface="+mn-ea"/>
                <a:cs typeface="+mn-cs"/>
              </a:rPr>
              <a:t> (</a:t>
            </a:r>
            <a:r>
              <a:rPr lang="sr-Latn-CS" sz="1200" kern="1200" dirty="0" err="1" smtClean="0">
                <a:solidFill>
                  <a:schemeClr val="tx1"/>
                </a:solidFill>
                <a:effectLst/>
                <a:latin typeface="+mn-lt"/>
                <a:ea typeface="+mn-ea"/>
                <a:cs typeface="+mn-cs"/>
              </a:rPr>
              <a:t>npr.detaljnije</a:t>
            </a:r>
            <a:r>
              <a:rPr lang="sr-Latn-CS" sz="1200" kern="1200" dirty="0" smtClean="0">
                <a:solidFill>
                  <a:schemeClr val="tx1"/>
                </a:solidFill>
                <a:effectLst/>
                <a:latin typeface="+mn-lt"/>
                <a:ea typeface="+mn-ea"/>
                <a:cs typeface="+mn-cs"/>
              </a:rPr>
              <a:t> opisana procedura kod prikupljanja dobrovoljnih priloga, preciziranje osnova grubog </a:t>
            </a:r>
            <a:r>
              <a:rPr lang="sr-Latn-CS" sz="1200" kern="1200" dirty="0" err="1" smtClean="0">
                <a:solidFill>
                  <a:schemeClr val="tx1"/>
                </a:solidFill>
                <a:effectLst/>
                <a:latin typeface="+mn-lt"/>
                <a:ea typeface="+mn-ea"/>
                <a:cs typeface="+mn-cs"/>
              </a:rPr>
              <a:t>vrijeđanja</a:t>
            </a:r>
            <a:r>
              <a:rPr lang="sr-Latn-CS" sz="1200" kern="1200" dirty="0" smtClean="0">
                <a:solidFill>
                  <a:schemeClr val="tx1"/>
                </a:solidFill>
                <a:effectLst/>
                <a:latin typeface="+mn-lt"/>
                <a:ea typeface="+mn-ea"/>
                <a:cs typeface="+mn-cs"/>
              </a:rPr>
              <a:t>, propisivanje kvalifikovanih oblika prekršaja počinjenih u grupi ili maskiranjem).</a:t>
            </a:r>
            <a:endParaRPr lang="en-US" sz="1200" kern="1200" dirty="0" smtClean="0">
              <a:solidFill>
                <a:schemeClr val="tx1"/>
              </a:solidFill>
              <a:effectLst/>
              <a:latin typeface="+mn-lt"/>
              <a:ea typeface="+mn-ea"/>
              <a:cs typeface="+mn-cs"/>
            </a:endParaRPr>
          </a:p>
          <a:p>
            <a:pPr algn="just"/>
            <a:r>
              <a:rPr lang="sr-Latn-CS" sz="1200" b="1" kern="1200" dirty="0" smtClean="0">
                <a:solidFill>
                  <a:schemeClr val="tx1"/>
                </a:solidFill>
                <a:effectLst/>
                <a:latin typeface="+mn-lt"/>
                <a:ea typeface="+mn-ea"/>
                <a:cs typeface="+mn-cs"/>
              </a:rPr>
              <a:t>Jedna od najvećih </a:t>
            </a:r>
            <a:r>
              <a:rPr lang="sr-Latn-CS" sz="1200" b="1" kern="1200" dirty="0" err="1" smtClean="0">
                <a:solidFill>
                  <a:schemeClr val="tx1"/>
                </a:solidFill>
                <a:effectLst/>
                <a:latin typeface="+mn-lt"/>
                <a:ea typeface="+mn-ea"/>
                <a:cs typeface="+mn-cs"/>
              </a:rPr>
              <a:t>zamjerki</a:t>
            </a:r>
            <a:r>
              <a:rPr lang="sr-Latn-CS" sz="1200" b="1"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kada je u pitanju ZJRM jeste nedovoljna usklađenost sa odredbama zakona koji propisuje krivična </a:t>
            </a:r>
            <a:r>
              <a:rPr lang="sr-Latn-CS" sz="1200" kern="1200" dirty="0" err="1" smtClean="0">
                <a:solidFill>
                  <a:schemeClr val="tx1"/>
                </a:solidFill>
                <a:effectLst/>
                <a:latin typeface="+mn-lt"/>
                <a:ea typeface="+mn-ea"/>
                <a:cs typeface="+mn-cs"/>
              </a:rPr>
              <a:t>djela</a:t>
            </a:r>
            <a:r>
              <a:rPr lang="sr-Latn-CS" sz="1200" kern="1200" dirty="0" smtClean="0">
                <a:solidFill>
                  <a:schemeClr val="tx1"/>
                </a:solidFill>
                <a:effectLst/>
                <a:latin typeface="+mn-lt"/>
                <a:ea typeface="+mn-ea"/>
                <a:cs typeface="+mn-cs"/>
              </a:rPr>
              <a:t>. </a:t>
            </a:r>
            <a:r>
              <a:rPr lang="sr-Latn-CS" sz="1200" b="1" kern="1200" dirty="0" smtClean="0">
                <a:solidFill>
                  <a:schemeClr val="tx1"/>
                </a:solidFill>
                <a:effectLst/>
                <a:latin typeface="+mn-lt"/>
                <a:ea typeface="+mn-ea"/>
                <a:cs typeface="+mn-cs"/>
              </a:rPr>
              <a:t>Krivični zakonik u članu 362. kojim propisuje </a:t>
            </a:r>
            <a:r>
              <a:rPr lang="sr-Latn-CS" sz="1200" b="1" kern="1200" dirty="0" err="1" smtClean="0">
                <a:solidFill>
                  <a:schemeClr val="tx1"/>
                </a:solidFill>
                <a:effectLst/>
                <a:latin typeface="+mn-lt"/>
                <a:ea typeface="+mn-ea"/>
                <a:cs typeface="+mn-cs"/>
              </a:rPr>
              <a:t>krivičo</a:t>
            </a:r>
            <a:r>
              <a:rPr lang="sr-Latn-CS" sz="1200" b="1" kern="1200" dirty="0" smtClean="0">
                <a:solidFill>
                  <a:schemeClr val="tx1"/>
                </a:solidFill>
                <a:effectLst/>
                <a:latin typeface="+mn-lt"/>
                <a:ea typeface="+mn-ea"/>
                <a:cs typeface="+mn-cs"/>
              </a:rPr>
              <a:t> </a:t>
            </a:r>
            <a:r>
              <a:rPr lang="sr-Latn-CS" sz="1200" b="1" kern="1200" dirty="0" err="1" smtClean="0">
                <a:solidFill>
                  <a:schemeClr val="tx1"/>
                </a:solidFill>
                <a:effectLst/>
                <a:latin typeface="+mn-lt"/>
                <a:ea typeface="+mn-ea"/>
                <a:cs typeface="+mn-cs"/>
              </a:rPr>
              <a:t>djelo</a:t>
            </a:r>
            <a:r>
              <a:rPr lang="sr-Latn-CS" sz="1200" b="1" kern="1200" dirty="0" smtClean="0">
                <a:solidFill>
                  <a:schemeClr val="tx1"/>
                </a:solidFill>
                <a:effectLst/>
                <a:latin typeface="+mn-lt"/>
                <a:ea typeface="+mn-ea"/>
                <a:cs typeface="+mn-cs"/>
              </a:rPr>
              <a:t> „</a:t>
            </a:r>
            <a:r>
              <a:rPr lang="sr-Latn-BA" sz="1200" b="1" kern="1200" dirty="0" smtClean="0">
                <a:solidFill>
                  <a:schemeClr val="tx1"/>
                </a:solidFill>
                <a:effectLst/>
                <a:latin typeface="+mn-lt"/>
                <a:ea typeface="+mn-ea"/>
                <a:cs typeface="+mn-cs"/>
              </a:rPr>
              <a:t>Nasilničko ponašanje“ </a:t>
            </a:r>
            <a:r>
              <a:rPr lang="sr-Latn-BA" sz="1200" kern="1200" dirty="0" smtClean="0">
                <a:solidFill>
                  <a:schemeClr val="tx1"/>
                </a:solidFill>
                <a:effectLst/>
                <a:latin typeface="+mn-lt"/>
                <a:ea typeface="+mn-ea"/>
                <a:cs typeface="+mn-cs"/>
              </a:rPr>
              <a:t>(Ko grubim vrijeđanjem ili zlostavljanjem drugog, vršenjem nasilja, izazivanjem tuče ili na drugi način značajnije ugrožava spokojstvo građana ili teže remeti javni red i mir, kazniće se novčanom kaznom ili kaznom zatvora do tri godine</a:t>
            </a:r>
            <a:r>
              <a:rPr lang="sr-Latn-BA" sz="1200" u="sng" kern="1200" dirty="0" smtClean="0">
                <a:solidFill>
                  <a:schemeClr val="tx1"/>
                </a:solidFill>
                <a:effectLst/>
                <a:latin typeface="+mn-lt"/>
                <a:ea typeface="+mn-ea"/>
                <a:cs typeface="+mn-cs"/>
              </a:rPr>
              <a:t>), pri opisu djela koristi termin </a:t>
            </a:r>
            <a:r>
              <a:rPr lang="sr-Latn-BA" sz="1200" b="1" kern="1200" dirty="0" smtClean="0">
                <a:solidFill>
                  <a:schemeClr val="tx1"/>
                </a:solidFill>
                <a:effectLst/>
                <a:latin typeface="+mn-lt"/>
                <a:ea typeface="+mn-ea"/>
                <a:cs typeface="+mn-cs"/>
              </a:rPr>
              <a:t>„teže remećenje javnog reda i mira“ koji uopšte nije definisan samim ZJRM</a:t>
            </a:r>
            <a:r>
              <a:rPr lang="sr-Latn-BA" sz="1200" kern="1200" dirty="0" smtClean="0">
                <a:solidFill>
                  <a:schemeClr val="tx1"/>
                </a:solidFill>
                <a:effectLst/>
                <a:latin typeface="+mn-lt"/>
                <a:ea typeface="+mn-ea"/>
                <a:cs typeface="+mn-cs"/>
              </a:rPr>
              <a:t>, </a:t>
            </a:r>
            <a:r>
              <a:rPr lang="sr-Latn-BA" sz="1200" u="sng" kern="1200" dirty="0" smtClean="0">
                <a:solidFill>
                  <a:schemeClr val="tx1"/>
                </a:solidFill>
                <a:effectLst/>
                <a:latin typeface="+mn-lt"/>
                <a:ea typeface="+mn-ea"/>
                <a:cs typeface="+mn-cs"/>
              </a:rPr>
              <a:t>niti su pojedini prekršaji iz ZJRM</a:t>
            </a:r>
            <a:r>
              <a:rPr lang="sr-Latn-BA" sz="1200" kern="1200" dirty="0" smtClean="0">
                <a:solidFill>
                  <a:schemeClr val="tx1"/>
                </a:solidFill>
                <a:effectLst/>
                <a:latin typeface="+mn-lt"/>
                <a:ea typeface="+mn-ea"/>
                <a:cs typeface="+mn-cs"/>
              </a:rPr>
              <a:t> </a:t>
            </a:r>
            <a:r>
              <a:rPr lang="sr-Latn-BA" sz="1200" u="sng" kern="1200" dirty="0" smtClean="0">
                <a:solidFill>
                  <a:schemeClr val="tx1"/>
                </a:solidFill>
                <a:effectLst/>
                <a:latin typeface="+mn-lt"/>
                <a:ea typeface="+mn-ea"/>
                <a:cs typeface="+mn-cs"/>
              </a:rPr>
              <a:t>kvalifikovani kao teže remećenje javnog reda  i mira</a:t>
            </a:r>
            <a:r>
              <a:rPr lang="sr-Latn-BA" sz="1200" kern="1200" dirty="0" smtClean="0">
                <a:solidFill>
                  <a:schemeClr val="tx1"/>
                </a:solidFill>
                <a:effectLst/>
                <a:latin typeface="+mn-lt"/>
                <a:ea typeface="+mn-ea"/>
                <a:cs typeface="+mn-cs"/>
              </a:rPr>
              <a:t>, zbog čega se kod </a:t>
            </a:r>
            <a:r>
              <a:rPr lang="sr-Latn-BA" sz="1200" kern="1200" dirty="0" err="1" smtClean="0">
                <a:solidFill>
                  <a:schemeClr val="tx1"/>
                </a:solidFill>
                <a:effectLst/>
                <a:latin typeface="+mn-lt"/>
                <a:ea typeface="+mn-ea"/>
                <a:cs typeface="+mn-cs"/>
              </a:rPr>
              <a:t>dokazvanj</a:t>
            </a:r>
            <a:r>
              <a:rPr lang="sr-Latn-BA" sz="1200" kern="1200" dirty="0" smtClean="0">
                <a:solidFill>
                  <a:schemeClr val="tx1"/>
                </a:solidFill>
                <a:effectLst/>
                <a:latin typeface="+mn-lt"/>
                <a:ea typeface="+mn-ea"/>
                <a:cs typeface="+mn-cs"/>
              </a:rPr>
              <a:t> ovog krivičnog djela mora u svakom konkretnom slučaju cijeniti da li je kršenje javnog reda i mira u kome je počinjeno krivično djelo bilo teže, pa tek tada bi se </a:t>
            </a:r>
            <a:r>
              <a:rPr lang="sr-Latn-BA" sz="1200" kern="1200" dirty="0" err="1" smtClean="0">
                <a:solidFill>
                  <a:schemeClr val="tx1"/>
                </a:solidFill>
                <a:effectLst/>
                <a:latin typeface="+mn-lt"/>
                <a:ea typeface="+mn-ea"/>
                <a:cs typeface="+mn-cs"/>
              </a:rPr>
              <a:t>se</a:t>
            </a:r>
            <a:r>
              <a:rPr lang="sr-Latn-BA" sz="1200" kern="1200" dirty="0" smtClean="0">
                <a:solidFill>
                  <a:schemeClr val="tx1"/>
                </a:solidFill>
                <a:effectLst/>
                <a:latin typeface="+mn-lt"/>
                <a:ea typeface="+mn-ea"/>
                <a:cs typeface="+mn-cs"/>
              </a:rPr>
              <a:t> moglo raditi krivičnom djelu nasilničkog ponašanja, a koje utvrđenje i obrazloženje često izostaje u </a:t>
            </a:r>
            <a:r>
              <a:rPr lang="sr-Latn-BA" sz="1200" kern="1200" dirty="0" err="1" smtClean="0">
                <a:solidFill>
                  <a:schemeClr val="tx1"/>
                </a:solidFill>
                <a:effectLst/>
                <a:latin typeface="+mn-lt"/>
                <a:ea typeface="+mn-ea"/>
                <a:cs typeface="+mn-cs"/>
              </a:rPr>
              <a:t>prvostepenim</a:t>
            </a:r>
            <a:r>
              <a:rPr lang="sr-Latn-BA" sz="1200" kern="1200" dirty="0" smtClean="0">
                <a:solidFill>
                  <a:schemeClr val="tx1"/>
                </a:solidFill>
                <a:effectLst/>
                <a:latin typeface="+mn-lt"/>
                <a:ea typeface="+mn-ea"/>
                <a:cs typeface="+mn-cs"/>
              </a:rPr>
              <a:t> krivičnim odlukama kada je u pitanju ovo krivično djelo, a što je direktna </a:t>
            </a:r>
            <a:r>
              <a:rPr lang="sr-Latn-BA" sz="1200" kern="1200" dirty="0" err="1" smtClean="0">
                <a:solidFill>
                  <a:schemeClr val="tx1"/>
                </a:solidFill>
                <a:effectLst/>
                <a:latin typeface="+mn-lt"/>
                <a:ea typeface="+mn-ea"/>
                <a:cs typeface="+mn-cs"/>
              </a:rPr>
              <a:t>posledica</a:t>
            </a:r>
            <a:r>
              <a:rPr lang="sr-Latn-BA" sz="1200" kern="1200" dirty="0" smtClean="0">
                <a:solidFill>
                  <a:schemeClr val="tx1"/>
                </a:solidFill>
                <a:effectLst/>
                <a:latin typeface="+mn-lt"/>
                <a:ea typeface="+mn-ea"/>
                <a:cs typeface="+mn-cs"/>
              </a:rPr>
              <a:t> neusklađenosti ZJRM i KZ. </a:t>
            </a:r>
            <a:endParaRPr lang="en-US" sz="1200" kern="1200" dirty="0" smtClean="0">
              <a:solidFill>
                <a:schemeClr val="tx1"/>
              </a:solidFill>
              <a:effectLst/>
              <a:latin typeface="+mn-lt"/>
              <a:ea typeface="+mn-ea"/>
              <a:cs typeface="+mn-cs"/>
            </a:endParaRPr>
          </a:p>
          <a:p>
            <a:pPr algn="just"/>
            <a:r>
              <a:rPr lang="sr-Latn-CS" sz="1200" b="1" kern="1200" dirty="0" smtClean="0">
                <a:solidFill>
                  <a:schemeClr val="tx1"/>
                </a:solidFill>
                <a:effectLst/>
                <a:latin typeface="+mn-lt"/>
                <a:ea typeface="+mn-ea"/>
                <a:cs typeface="+mn-cs"/>
              </a:rPr>
              <a:t>Neki prekršaji iz ZJRM imaju elemente krivičnih </a:t>
            </a:r>
            <a:r>
              <a:rPr lang="sr-Latn-CS" sz="1200" b="1" kern="1200" dirty="0" err="1" smtClean="0">
                <a:solidFill>
                  <a:schemeClr val="tx1"/>
                </a:solidFill>
                <a:effectLst/>
                <a:latin typeface="+mn-lt"/>
                <a:ea typeface="+mn-ea"/>
                <a:cs typeface="+mn-cs"/>
              </a:rPr>
              <a:t>djela</a:t>
            </a:r>
            <a:r>
              <a:rPr lang="sr-Latn-CS" sz="1200" b="1"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pa dolazi do preklapanja prekršaja i krivičnog </a:t>
            </a:r>
            <a:r>
              <a:rPr lang="sr-Latn-CS" sz="1200" kern="1200" dirty="0" err="1" smtClean="0">
                <a:solidFill>
                  <a:schemeClr val="tx1"/>
                </a:solidFill>
                <a:effectLst/>
                <a:latin typeface="+mn-lt"/>
                <a:ea typeface="+mn-ea"/>
                <a:cs typeface="+mn-cs"/>
              </a:rPr>
              <a:t>djela</a:t>
            </a:r>
            <a:r>
              <a:rPr lang="sr-Latn-CS" sz="1200" kern="1200" dirty="0" smtClean="0">
                <a:solidFill>
                  <a:schemeClr val="tx1"/>
                </a:solidFill>
                <a:effectLst/>
                <a:latin typeface="+mn-lt"/>
                <a:ea typeface="+mn-ea"/>
                <a:cs typeface="+mn-cs"/>
              </a:rPr>
              <a:t> (</a:t>
            </a:r>
            <a:r>
              <a:rPr lang="sr-Latn-CS" sz="1200" kern="1200" dirty="0" err="1" smtClean="0">
                <a:solidFill>
                  <a:schemeClr val="tx1"/>
                </a:solidFill>
                <a:effectLst/>
                <a:latin typeface="+mn-lt"/>
                <a:ea typeface="+mn-ea"/>
                <a:cs typeface="+mn-cs"/>
              </a:rPr>
              <a:t>prosjačenje</a:t>
            </a:r>
            <a:r>
              <a:rPr lang="sr-Latn-CS" sz="1200" kern="1200" dirty="0" smtClean="0">
                <a:solidFill>
                  <a:schemeClr val="tx1"/>
                </a:solidFill>
                <a:effectLst/>
                <a:latin typeface="+mn-lt"/>
                <a:ea typeface="+mn-ea"/>
                <a:cs typeface="+mn-cs"/>
              </a:rPr>
              <a:t>, prostitucija, zloupotreba droga), što dovodi do pogrešnih kvalifikacija </a:t>
            </a:r>
            <a:r>
              <a:rPr lang="sr-Latn-CS" sz="1200" kern="1200" dirty="0" err="1" smtClean="0">
                <a:solidFill>
                  <a:schemeClr val="tx1"/>
                </a:solidFill>
                <a:effectLst/>
                <a:latin typeface="+mn-lt"/>
                <a:ea typeface="+mn-ea"/>
                <a:cs typeface="+mn-cs"/>
              </a:rPr>
              <a:t>djela</a:t>
            </a:r>
            <a:r>
              <a:rPr lang="sr-Latn-CS" sz="1200" kern="1200" dirty="0" smtClean="0">
                <a:solidFill>
                  <a:schemeClr val="tx1"/>
                </a:solidFill>
                <a:effectLst/>
                <a:latin typeface="+mn-lt"/>
                <a:ea typeface="+mn-ea"/>
                <a:cs typeface="+mn-cs"/>
              </a:rPr>
              <a:t> kao prekršaja ili krivičnog </a:t>
            </a:r>
            <a:r>
              <a:rPr lang="sr-Latn-CS" sz="1200" kern="1200" dirty="0" err="1" smtClean="0">
                <a:solidFill>
                  <a:schemeClr val="tx1"/>
                </a:solidFill>
                <a:effectLst/>
                <a:latin typeface="+mn-lt"/>
                <a:ea typeface="+mn-ea"/>
                <a:cs typeface="+mn-cs"/>
              </a:rPr>
              <a:t>djela</a:t>
            </a:r>
            <a:r>
              <a:rPr lang="sr-Latn-C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25</a:t>
            </a:fld>
            <a:endParaRPr lang="en-US"/>
          </a:p>
        </p:txBody>
      </p:sp>
      <p:sp>
        <p:nvSpPr>
          <p:cNvPr id="5" name="Date Placeholder 4"/>
          <p:cNvSpPr>
            <a:spLocks noGrp="1"/>
          </p:cNvSpPr>
          <p:nvPr>
            <p:ph type="dt" idx="11"/>
          </p:nvPr>
        </p:nvSpPr>
        <p:spPr/>
        <p:txBody>
          <a:bodyPr/>
          <a:lstStyle/>
          <a:p>
            <a:fld id="{D5841ED9-3D00-4D53-85AB-C27069E958E7}"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927110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sr-Latn-BA" dirty="0" smtClean="0"/>
              <a:t>Naime, iako sam ZJRM </a:t>
            </a:r>
            <a:r>
              <a:rPr lang="sr-Latn-BA" b="1" dirty="0" smtClean="0"/>
              <a:t>ne propisuje umišljaj kao biće prekršaja </a:t>
            </a:r>
            <a:r>
              <a:rPr lang="sr-Latn-BA" dirty="0" smtClean="0"/>
              <a:t>iz ZJRM (iako </a:t>
            </a:r>
            <a:r>
              <a:rPr lang="sr-Latn-BA" b="1" dirty="0" smtClean="0"/>
              <a:t>to proizilazi iz opisa prekršaja</a:t>
            </a:r>
            <a:r>
              <a:rPr lang="sr-Latn-BA" dirty="0" smtClean="0"/>
              <a:t>), </a:t>
            </a:r>
            <a:r>
              <a:rPr lang="sr-Latn-BA" u="sng" dirty="0" smtClean="0"/>
              <a:t>većina prekršaja iz ZJRM čini se sa umišljajem</a:t>
            </a:r>
            <a:r>
              <a:rPr lang="sr-Latn-BA" dirty="0" smtClean="0"/>
              <a:t>, pa je to činjenica koju treba utvrditi i navesti u činjeničnom opisu prekršaja, jer iako umišljaj nije elemenat  bića prekršaja, isti </a:t>
            </a:r>
            <a:r>
              <a:rPr lang="sr-Latn-BA" u="sng" dirty="0" smtClean="0"/>
              <a:t>može biti kvalifikatorna okolnosti </a:t>
            </a:r>
            <a:r>
              <a:rPr lang="sr-Latn-BA" dirty="0" smtClean="0"/>
              <a:t>i kvalifikovati prekršaj kao teži oblik prekršaja te vrste. U većini slučajeva </a:t>
            </a:r>
            <a:r>
              <a:rPr lang="sr-Latn-BA" u="sng" dirty="0" smtClean="0"/>
              <a:t>nehatne radnje nisu prekršaji iz JRM </a:t>
            </a:r>
            <a:r>
              <a:rPr lang="sr-Latn-BA" dirty="0" smtClean="0"/>
              <a:t>(npr. nehatno obaranje čaše u lokalu, vika kao očekivana </a:t>
            </a:r>
            <a:r>
              <a:rPr lang="sr-Latn-BA" dirty="0" err="1" smtClean="0"/>
              <a:t>rekacija</a:t>
            </a:r>
            <a:r>
              <a:rPr lang="sr-Latn-BA" dirty="0" smtClean="0"/>
              <a:t> na neku opasnost, nepostojanje svijesti o statusu ili svojstvu nekog lica).</a:t>
            </a:r>
            <a:endParaRPr lang="en-US" dirty="0"/>
          </a:p>
        </p:txBody>
      </p:sp>
      <p:sp>
        <p:nvSpPr>
          <p:cNvPr id="4" name="Slide Number Placeholder 3"/>
          <p:cNvSpPr>
            <a:spLocks noGrp="1"/>
          </p:cNvSpPr>
          <p:nvPr>
            <p:ph type="sldNum" sz="quarter" idx="10"/>
          </p:nvPr>
        </p:nvSpPr>
        <p:spPr/>
        <p:txBody>
          <a:bodyPr/>
          <a:lstStyle/>
          <a:p>
            <a:fld id="{4F1C5F1E-CA46-4778-A7D8-D87411100CB6}" type="slidenum">
              <a:rPr lang="en-US" smtClean="0"/>
              <a:t>26</a:t>
            </a:fld>
            <a:endParaRPr lang="en-US"/>
          </a:p>
        </p:txBody>
      </p:sp>
      <p:sp>
        <p:nvSpPr>
          <p:cNvPr id="5" name="Date Placeholder 4"/>
          <p:cNvSpPr>
            <a:spLocks noGrp="1"/>
          </p:cNvSpPr>
          <p:nvPr>
            <p:ph type="dt" idx="11"/>
          </p:nvPr>
        </p:nvSpPr>
        <p:spPr/>
        <p:txBody>
          <a:bodyPr/>
          <a:lstStyle/>
          <a:p>
            <a:fld id="{34FBBBDA-3D10-4B9E-BE79-A938803D6368}"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4062624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sr-Latn-BA" dirty="0" smtClean="0"/>
              <a:t>	Ovaj problem nastaje gotovo kod svih prekršaja i ZJRM gdje su ovlaštena lica došla na lice mjesta po izvjesnom </a:t>
            </a:r>
            <a:r>
              <a:rPr lang="sr-Latn-BA" dirty="0" err="1" smtClean="0"/>
              <a:t>proteku</a:t>
            </a:r>
            <a:r>
              <a:rPr lang="sr-Latn-BA" dirty="0" smtClean="0"/>
              <a:t> </a:t>
            </a:r>
            <a:r>
              <a:rPr lang="sr-Latn-BA" dirty="0" err="1" smtClean="0"/>
              <a:t>vremena</a:t>
            </a:r>
            <a:r>
              <a:rPr lang="sr-Latn-BA" dirty="0" smtClean="0"/>
              <a:t>, kada je prekršajna radnja već završena i kada su dokazi sklonjeni a </a:t>
            </a:r>
            <a:r>
              <a:rPr lang="sr-Latn-BA" dirty="0" err="1" smtClean="0"/>
              <a:t>očevidci</a:t>
            </a:r>
            <a:r>
              <a:rPr lang="sr-Latn-BA" dirty="0" smtClean="0"/>
              <a:t> se razišli, pa se dokazi svode samo na one koje </a:t>
            </a:r>
            <a:r>
              <a:rPr lang="sr-Latn-BA" dirty="0" err="1" smtClean="0"/>
              <a:t>obezbijedi</a:t>
            </a:r>
            <a:r>
              <a:rPr lang="sr-Latn-BA" dirty="0" smtClean="0"/>
              <a:t> oštećeni. </a:t>
            </a:r>
            <a:endParaRPr lang="en-US" dirty="0"/>
          </a:p>
        </p:txBody>
      </p:sp>
      <p:sp>
        <p:nvSpPr>
          <p:cNvPr id="4" name="Slide Number Placeholder 3"/>
          <p:cNvSpPr>
            <a:spLocks noGrp="1"/>
          </p:cNvSpPr>
          <p:nvPr>
            <p:ph type="sldNum" sz="quarter" idx="10"/>
          </p:nvPr>
        </p:nvSpPr>
        <p:spPr/>
        <p:txBody>
          <a:bodyPr/>
          <a:lstStyle/>
          <a:p>
            <a:fld id="{4F1C5F1E-CA46-4778-A7D8-D87411100CB6}" type="slidenum">
              <a:rPr lang="en-US" smtClean="0"/>
              <a:t>27</a:t>
            </a:fld>
            <a:endParaRPr lang="en-US"/>
          </a:p>
        </p:txBody>
      </p:sp>
      <p:sp>
        <p:nvSpPr>
          <p:cNvPr id="5" name="Date Placeholder 4"/>
          <p:cNvSpPr>
            <a:spLocks noGrp="1"/>
          </p:cNvSpPr>
          <p:nvPr>
            <p:ph type="dt" idx="11"/>
          </p:nvPr>
        </p:nvSpPr>
        <p:spPr/>
        <p:txBody>
          <a:bodyPr/>
          <a:lstStyle/>
          <a:p>
            <a:fld id="{B79F7349-0693-4CD2-8CAF-8EE11BE8FB59}"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438913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sr-Latn-BA" sz="1200" kern="1200" dirty="0" smtClean="0">
                <a:solidFill>
                  <a:schemeClr val="tx1"/>
                </a:solidFill>
                <a:effectLst/>
                <a:latin typeface="+mn-lt"/>
                <a:ea typeface="+mn-ea"/>
                <a:cs typeface="+mn-cs"/>
              </a:rPr>
              <a:t>Pokretači prekršajnih postupaka, a naročito policijski službenici koji najčešće pokreću prekršaje iz oblasti ZJRM, </a:t>
            </a:r>
            <a:r>
              <a:rPr lang="sr-Latn-BA" sz="1200" b="1" kern="1200" dirty="0" smtClean="0">
                <a:solidFill>
                  <a:schemeClr val="tx1"/>
                </a:solidFill>
                <a:effectLst/>
                <a:latin typeface="+mn-lt"/>
                <a:ea typeface="+mn-ea"/>
                <a:cs typeface="+mn-cs"/>
              </a:rPr>
              <a:t>gotovo i da ne koriste svoja ovlašćenja tužilaca koja su im dodijeljena odredbama Zakona o prekršajima RS</a:t>
            </a:r>
            <a:r>
              <a:rPr lang="sr-Latn-BA" sz="1200" kern="1200" dirty="0" smtClean="0">
                <a:solidFill>
                  <a:schemeClr val="tx1"/>
                </a:solidFill>
                <a:effectLst/>
                <a:latin typeface="+mn-lt"/>
                <a:ea typeface="+mn-ea"/>
                <a:cs typeface="+mn-cs"/>
              </a:rPr>
              <a:t>. </a:t>
            </a:r>
          </a:p>
          <a:p>
            <a:pPr algn="just"/>
            <a:r>
              <a:rPr lang="sr-Latn-CS" sz="1200" b="1" kern="1200" dirty="0" smtClean="0">
                <a:solidFill>
                  <a:schemeClr val="tx1"/>
                </a:solidFill>
                <a:effectLst/>
                <a:latin typeface="+mn-lt"/>
                <a:ea typeface="+mn-ea"/>
                <a:cs typeface="+mn-cs"/>
              </a:rPr>
              <a:t>U</a:t>
            </a:r>
            <a:r>
              <a:rPr lang="sr-Latn-BA" sz="1200" b="1" kern="1200" dirty="0" smtClean="0">
                <a:solidFill>
                  <a:schemeClr val="tx1"/>
                </a:solidFill>
                <a:effectLst/>
                <a:latin typeface="+mn-lt"/>
                <a:ea typeface="+mn-ea"/>
                <a:cs typeface="+mn-cs"/>
              </a:rPr>
              <a:t>glavnom</a:t>
            </a:r>
            <a:r>
              <a:rPr lang="sr-Latn-BA" sz="1200" kern="1200" dirty="0" smtClean="0">
                <a:solidFill>
                  <a:schemeClr val="tx1"/>
                </a:solidFill>
                <a:effectLst/>
                <a:latin typeface="+mn-lt"/>
                <a:ea typeface="+mn-ea"/>
                <a:cs typeface="+mn-cs"/>
              </a:rPr>
              <a:t> kao dokazna sredstva za prekršaje iz ZJRM </a:t>
            </a:r>
            <a:r>
              <a:rPr lang="sr-Latn-BA" sz="1200" b="1" kern="1200" dirty="0" smtClean="0">
                <a:solidFill>
                  <a:schemeClr val="tx1"/>
                </a:solidFill>
                <a:effectLst/>
                <a:latin typeface="+mn-lt"/>
                <a:ea typeface="+mn-ea"/>
                <a:cs typeface="+mn-cs"/>
              </a:rPr>
              <a:t>koriste svjedoke i materijalne dokaze u vidu službenih zabilješki</a:t>
            </a:r>
            <a:r>
              <a:rPr lang="sr-Latn-BA" sz="1200" kern="1200" dirty="0" smtClean="0">
                <a:solidFill>
                  <a:schemeClr val="tx1"/>
                </a:solidFill>
                <a:effectLst/>
                <a:latin typeface="+mn-lt"/>
                <a:ea typeface="+mn-ea"/>
                <a:cs typeface="+mn-cs"/>
              </a:rPr>
              <a:t>, a </a:t>
            </a:r>
            <a:r>
              <a:rPr lang="sr-Latn-BA" sz="1200" u="sng" kern="1200" dirty="0" smtClean="0">
                <a:solidFill>
                  <a:schemeClr val="tx1"/>
                </a:solidFill>
                <a:effectLst/>
                <a:latin typeface="+mn-lt"/>
                <a:ea typeface="+mn-ea"/>
                <a:cs typeface="+mn-cs"/>
              </a:rPr>
              <a:t>rjeđe uviđaj i vještačenje, pretresanje lica i stvari i privremeno oduzimanje predmeta</a:t>
            </a:r>
            <a:r>
              <a:rPr lang="sr-Latn-BA" sz="1200" kern="1200" dirty="0" smtClean="0">
                <a:solidFill>
                  <a:schemeClr val="tx1"/>
                </a:solidFill>
                <a:effectLst/>
                <a:latin typeface="+mn-lt"/>
                <a:ea typeface="+mn-ea"/>
                <a:cs typeface="+mn-cs"/>
              </a:rPr>
              <a:t>. </a:t>
            </a:r>
          </a:p>
          <a:p>
            <a:pPr algn="just"/>
            <a:r>
              <a:rPr lang="sr-Latn-BA" sz="1200" kern="1200" dirty="0" smtClean="0">
                <a:solidFill>
                  <a:schemeClr val="tx1"/>
                </a:solidFill>
                <a:effectLst/>
                <a:latin typeface="+mn-lt"/>
                <a:ea typeface="+mn-ea"/>
                <a:cs typeface="+mn-cs"/>
              </a:rPr>
              <a:t>Pored problema </a:t>
            </a:r>
            <a:r>
              <a:rPr lang="sr-Latn-BA" sz="1200" kern="1200" dirty="0" err="1" smtClean="0">
                <a:solidFill>
                  <a:schemeClr val="tx1"/>
                </a:solidFill>
                <a:effectLst/>
                <a:latin typeface="+mn-lt"/>
                <a:ea typeface="+mn-ea"/>
                <a:cs typeface="+mn-cs"/>
              </a:rPr>
              <a:t>nekorišćenja</a:t>
            </a:r>
            <a:r>
              <a:rPr lang="sr-Latn-BA" sz="1200" kern="1200" dirty="0" smtClean="0">
                <a:solidFill>
                  <a:schemeClr val="tx1"/>
                </a:solidFill>
                <a:effectLst/>
                <a:latin typeface="+mn-lt"/>
                <a:ea typeface="+mn-ea"/>
                <a:cs typeface="+mn-cs"/>
              </a:rPr>
              <a:t> zakonskih ovlašćenja za dokazivanje prekršaja iz ZJRM ovlašćeni policijski službenici, često i ona ovlašćenja koja koriste, </a:t>
            </a:r>
            <a:r>
              <a:rPr lang="sr-Latn-BA" sz="1200" u="sng" kern="1200" dirty="0" smtClean="0">
                <a:solidFill>
                  <a:schemeClr val="tx1"/>
                </a:solidFill>
                <a:effectLst/>
                <a:latin typeface="+mn-lt"/>
                <a:ea typeface="+mn-ea"/>
                <a:cs typeface="+mn-cs"/>
              </a:rPr>
              <a:t>koriste bez obezbjeđenja procesnih garancija, </a:t>
            </a:r>
            <a:r>
              <a:rPr lang="sr-Latn-BA" sz="1200" kern="1200" dirty="0" smtClean="0">
                <a:solidFill>
                  <a:schemeClr val="tx1"/>
                </a:solidFill>
                <a:effectLst/>
                <a:latin typeface="+mn-lt"/>
                <a:ea typeface="+mn-ea"/>
                <a:cs typeface="+mn-cs"/>
              </a:rPr>
              <a:t>odnosno poštovanja zakonom tačno propisanih uslova (uzimanje izjava od svjedoka ili osumnjičenog suprotno zakonskoj proceduri, </a:t>
            </a:r>
            <a:r>
              <a:rPr lang="sr-Latn-BA" sz="1200" kern="1200" dirty="0" err="1" smtClean="0">
                <a:solidFill>
                  <a:schemeClr val="tx1"/>
                </a:solidFill>
                <a:effectLst/>
                <a:latin typeface="+mn-lt"/>
                <a:ea typeface="+mn-ea"/>
                <a:cs typeface="+mn-cs"/>
              </a:rPr>
              <a:t>npr.službene</a:t>
            </a:r>
            <a:r>
              <a:rPr lang="sr-Latn-BA" sz="1200" kern="1200" dirty="0" smtClean="0">
                <a:solidFill>
                  <a:schemeClr val="tx1"/>
                </a:solidFill>
                <a:effectLst/>
                <a:latin typeface="+mn-lt"/>
                <a:ea typeface="+mn-ea"/>
                <a:cs typeface="+mn-cs"/>
              </a:rPr>
              <a:t> zabilješke umjesto zapisnika sa propisanim upozorenjima). </a:t>
            </a:r>
          </a:p>
          <a:p>
            <a:pPr algn="just"/>
            <a:r>
              <a:rPr lang="sr-Latn-BA" sz="1200" kern="1200" dirty="0" smtClean="0">
                <a:solidFill>
                  <a:schemeClr val="tx1"/>
                </a:solidFill>
                <a:effectLst/>
                <a:latin typeface="+mn-lt"/>
                <a:ea typeface="+mn-ea"/>
                <a:cs typeface="+mn-cs"/>
              </a:rPr>
              <a:t>Ovi propusti se često pravdaju činjenicom da </a:t>
            </a:r>
            <a:r>
              <a:rPr lang="sr-Latn-BA" sz="1200" u="sng" kern="1200" dirty="0" smtClean="0">
                <a:solidFill>
                  <a:schemeClr val="tx1"/>
                </a:solidFill>
                <a:effectLst/>
                <a:latin typeface="+mn-lt"/>
                <a:ea typeface="+mn-ea"/>
                <a:cs typeface="+mn-cs"/>
              </a:rPr>
              <a:t>preduzimaju navedene istražne radnje samo po naredbi tužioca, zaboravljajući da su upravo oni tužioci u prekršajnom postupk</a:t>
            </a:r>
            <a:r>
              <a:rPr lang="sr-Latn-BA" sz="1200" kern="1200" dirty="0" smtClean="0">
                <a:solidFill>
                  <a:schemeClr val="tx1"/>
                </a:solidFill>
                <a:effectLst/>
                <a:latin typeface="+mn-lt"/>
                <a:ea typeface="+mn-ea"/>
                <a:cs typeface="+mn-cs"/>
              </a:rPr>
              <a:t>u te da te dokazne radnje, odnosno prekršajnu istragu mogu provoditi </a:t>
            </a:r>
            <a:r>
              <a:rPr lang="sr-Latn-BA" sz="1200" kern="1200" dirty="0" err="1" smtClean="0">
                <a:solidFill>
                  <a:schemeClr val="tx1"/>
                </a:solidFill>
                <a:effectLst/>
                <a:latin typeface="+mn-lt"/>
                <a:ea typeface="+mn-ea"/>
                <a:cs typeface="+mn-cs"/>
              </a:rPr>
              <a:t>samonicijativno</a:t>
            </a:r>
            <a:r>
              <a:rPr lang="sr-Latn-BA" sz="1200" kern="1200" dirty="0" smtClean="0">
                <a:solidFill>
                  <a:schemeClr val="tx1"/>
                </a:solidFill>
                <a:effectLst/>
                <a:latin typeface="+mn-lt"/>
                <a:ea typeface="+mn-ea"/>
                <a:cs typeface="+mn-cs"/>
              </a:rPr>
              <a:t> bez naredbe tužioca.</a:t>
            </a:r>
            <a:endParaRPr lang="en-US" sz="1200" kern="1200" dirty="0" smtClean="0">
              <a:solidFill>
                <a:schemeClr val="tx1"/>
              </a:solidFill>
              <a:effectLst/>
              <a:latin typeface="+mn-lt"/>
              <a:ea typeface="+mn-ea"/>
              <a:cs typeface="+mn-cs"/>
            </a:endParaRPr>
          </a:p>
          <a:p>
            <a:pPr algn="just"/>
            <a:r>
              <a:rPr lang="sr-Latn-BA" sz="1200" kern="1200" dirty="0" err="1" smtClean="0">
                <a:solidFill>
                  <a:schemeClr val="tx1"/>
                </a:solidFill>
                <a:effectLst/>
                <a:latin typeface="+mn-lt"/>
                <a:ea typeface="+mn-ea"/>
                <a:cs typeface="+mn-cs"/>
              </a:rPr>
              <a:t>Npr.prekršaji</a:t>
            </a:r>
            <a:r>
              <a:rPr lang="sr-Latn-BA" sz="1200" kern="1200" dirty="0" smtClean="0">
                <a:solidFill>
                  <a:schemeClr val="tx1"/>
                </a:solidFill>
                <a:effectLst/>
                <a:latin typeface="+mn-lt"/>
                <a:ea typeface="+mn-ea"/>
                <a:cs typeface="+mn-cs"/>
              </a:rPr>
              <a:t> počinjeni sredstvima komunikacije (telefon, elektronski mediji) često su nedokazivi zbog odsustva primjene naredbe </a:t>
            </a:r>
            <a:r>
              <a:rPr lang="sr-Cyrl-CS" sz="1200" kern="1200" dirty="0" err="1" smtClean="0">
                <a:solidFill>
                  <a:schemeClr val="tx1"/>
                </a:solidFill>
                <a:effectLst/>
                <a:latin typeface="+mn-lt"/>
                <a:ea typeface="+mn-ea"/>
                <a:cs typeface="+mn-cs"/>
              </a:rPr>
              <a:t>operateru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telekomunikacija</a:t>
            </a:r>
            <a:r>
              <a:rPr lang="sr-Cyrl-CS" sz="1200"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u prekršajnom postupku za </a:t>
            </a:r>
            <a:r>
              <a:rPr lang="sr-Latn-BA" sz="1200" kern="1200" dirty="0" err="1" smtClean="0">
                <a:solidFill>
                  <a:schemeClr val="tx1"/>
                </a:solidFill>
                <a:effectLst/>
                <a:latin typeface="+mn-lt"/>
                <a:ea typeface="+mn-ea"/>
                <a:cs typeface="+mn-cs"/>
              </a:rPr>
              <a:t>dosavljanje</a:t>
            </a:r>
            <a:r>
              <a:rPr lang="sr-Latn-BA" sz="1200" kern="1200" dirty="0" smtClean="0">
                <a:solidFill>
                  <a:schemeClr val="tx1"/>
                </a:solidFill>
                <a:effectLst/>
                <a:latin typeface="+mn-lt"/>
                <a:ea typeface="+mn-ea"/>
                <a:cs typeface="+mn-cs"/>
              </a:rPr>
              <a:t> izvještaja (čl.137.KZ-</a:t>
            </a:r>
            <a:r>
              <a:rPr lang="sr-Cyrl-CS" sz="1200" kern="1200" dirty="0" err="1" smtClean="0">
                <a:solidFill>
                  <a:schemeClr val="tx1"/>
                </a:solidFill>
                <a:effectLst/>
                <a:latin typeface="+mn-lt"/>
                <a:ea typeface="+mn-ea"/>
                <a:cs typeface="+mn-cs"/>
              </a:rPr>
              <a:t>Ako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postoje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osnovi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sumnje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neko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lice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počinilo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krivično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djelo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sud</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može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na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osnovu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prijedloga</a:t>
            </a:r>
            <a:r>
              <a:rPr lang="sr-Cyrl-CS" sz="1200"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javnog tužioca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ili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na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prijedlog</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ovlašćenih</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službenih</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lica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koja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su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dobila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odobrenje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od</a:t>
            </a:r>
            <a:r>
              <a:rPr lang="sr-Cyrl-CS" sz="1200"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javnog tužioca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narediti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operater</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telekomunikacija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ili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drugo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pravno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lice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koje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vrši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pružanje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telekomunikacionih</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usluga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dostavi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podatke</a:t>
            </a:r>
            <a:r>
              <a:rPr lang="sr-Cyrl-CS" sz="1200" kern="1200" dirty="0" smtClean="0">
                <a:solidFill>
                  <a:schemeClr val="tx1"/>
                </a:solidFill>
                <a:effectLst/>
                <a:latin typeface="+mn-lt"/>
                <a:ea typeface="+mn-ea"/>
                <a:cs typeface="+mn-cs"/>
              </a:rPr>
              <a:t> o </a:t>
            </a:r>
            <a:r>
              <a:rPr lang="sr-Cyrl-CS" sz="1200" kern="1200" dirty="0" err="1" smtClean="0">
                <a:solidFill>
                  <a:schemeClr val="tx1"/>
                </a:solidFill>
                <a:effectLst/>
                <a:latin typeface="+mn-lt"/>
                <a:ea typeface="+mn-ea"/>
                <a:cs typeface="+mn-cs"/>
              </a:rPr>
              <a:t>korišćenju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telekomunikacionih</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usluga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tog</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lica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ako</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bi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takvi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podaci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mogli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budu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dokaz</a:t>
            </a:r>
            <a:r>
              <a:rPr lang="sr-Cyrl-CS" sz="1200" kern="1200" dirty="0" smtClean="0">
                <a:solidFill>
                  <a:schemeClr val="tx1"/>
                </a:solidFill>
                <a:effectLst/>
                <a:latin typeface="+mn-lt"/>
                <a:ea typeface="+mn-ea"/>
                <a:cs typeface="+mn-cs"/>
              </a:rPr>
              <a:t> u </a:t>
            </a:r>
            <a:r>
              <a:rPr lang="sr-Cyrl-CS" sz="1200" kern="1200" dirty="0" err="1" smtClean="0">
                <a:solidFill>
                  <a:schemeClr val="tx1"/>
                </a:solidFill>
                <a:effectLst/>
                <a:latin typeface="+mn-lt"/>
                <a:ea typeface="+mn-ea"/>
                <a:cs typeface="+mn-cs"/>
              </a:rPr>
              <a:t>krivičnom</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postupku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ili</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posluže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za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prikupljanje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informacija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koje</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mogu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da</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budu</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od</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koristi</a:t>
            </a:r>
            <a:r>
              <a:rPr lang="sr-Cyrl-CS" sz="1200" kern="1200" dirty="0" smtClean="0">
                <a:solidFill>
                  <a:schemeClr val="tx1"/>
                </a:solidFill>
                <a:effectLst/>
                <a:latin typeface="+mn-lt"/>
                <a:ea typeface="+mn-ea"/>
                <a:cs typeface="+mn-cs"/>
              </a:rPr>
              <a:t> u </a:t>
            </a:r>
            <a:r>
              <a:rPr lang="sr-Cyrl-CS" sz="1200" kern="1200" dirty="0" err="1" smtClean="0">
                <a:solidFill>
                  <a:schemeClr val="tx1"/>
                </a:solidFill>
                <a:effectLst/>
                <a:latin typeface="+mn-lt"/>
                <a:ea typeface="+mn-ea"/>
                <a:cs typeface="+mn-cs"/>
              </a:rPr>
              <a:t>krivičnom</a:t>
            </a:r>
            <a:r>
              <a:rPr lang="sr-Cyrl-CS" sz="1200" kern="1200" dirty="0" smtClean="0">
                <a:solidFill>
                  <a:schemeClr val="tx1"/>
                </a:solidFill>
                <a:effectLst/>
                <a:latin typeface="+mn-lt"/>
                <a:ea typeface="+mn-ea"/>
                <a:cs typeface="+mn-cs"/>
              </a:rPr>
              <a:t> </a:t>
            </a:r>
            <a:r>
              <a:rPr lang="sr-Cyrl-CS" sz="1200" kern="1200" dirty="0" err="1" smtClean="0">
                <a:solidFill>
                  <a:schemeClr val="tx1"/>
                </a:solidFill>
                <a:effectLst/>
                <a:latin typeface="+mn-lt"/>
                <a:ea typeface="+mn-ea"/>
                <a:cs typeface="+mn-cs"/>
              </a:rPr>
              <a:t>postupku</a:t>
            </a:r>
            <a:r>
              <a:rPr lang="sr-Latn-BA" sz="1200" kern="1200" dirty="0" smtClean="0">
                <a:solidFill>
                  <a:schemeClr val="tx1"/>
                </a:solidFill>
                <a:effectLst/>
                <a:latin typeface="+mn-lt"/>
                <a:ea typeface="+mn-ea"/>
                <a:cs typeface="+mn-cs"/>
              </a:rPr>
              <a:t>), a koje odredbe se primjenjuju u prekršajnom postupku. </a:t>
            </a:r>
            <a:endParaRPr lang="en-US" sz="1200" kern="1200" dirty="0" smtClean="0">
              <a:solidFill>
                <a:schemeClr val="tx1"/>
              </a:solidFill>
              <a:effectLst/>
              <a:latin typeface="+mn-lt"/>
              <a:ea typeface="+mn-ea"/>
              <a:cs typeface="+mn-cs"/>
            </a:endParaRPr>
          </a:p>
          <a:p>
            <a:pPr algn="just"/>
            <a:r>
              <a:rPr lang="sr-Latn-BA" sz="1200" b="1" kern="1200" dirty="0" smtClean="0">
                <a:solidFill>
                  <a:schemeClr val="tx1"/>
                </a:solidFill>
                <a:effectLst/>
                <a:latin typeface="+mn-lt"/>
                <a:ea typeface="+mn-ea"/>
                <a:cs typeface="+mn-cs"/>
              </a:rPr>
              <a:t>Prevazilaženje ovih problema </a:t>
            </a:r>
            <a:r>
              <a:rPr lang="sr-Latn-BA" sz="1200" kern="1200" dirty="0" smtClean="0">
                <a:solidFill>
                  <a:schemeClr val="tx1"/>
                </a:solidFill>
                <a:effectLst/>
                <a:latin typeface="+mn-lt"/>
                <a:ea typeface="+mn-ea"/>
                <a:cs typeface="+mn-cs"/>
              </a:rPr>
              <a:t>moguće je putem zajedničkih </a:t>
            </a:r>
            <a:r>
              <a:rPr lang="sr-Latn-BA" sz="1200" kern="1200" dirty="0" err="1" smtClean="0">
                <a:solidFill>
                  <a:schemeClr val="tx1"/>
                </a:solidFill>
                <a:effectLst/>
                <a:latin typeface="+mn-lt"/>
                <a:ea typeface="+mn-ea"/>
                <a:cs typeface="+mn-cs"/>
              </a:rPr>
              <a:t>dukacija</a:t>
            </a:r>
            <a:r>
              <a:rPr lang="sr-Latn-BA" sz="1200" kern="1200" dirty="0" smtClean="0">
                <a:solidFill>
                  <a:schemeClr val="tx1"/>
                </a:solidFill>
                <a:effectLst/>
                <a:latin typeface="+mn-lt"/>
                <a:ea typeface="+mn-ea"/>
                <a:cs typeface="+mn-cs"/>
              </a:rPr>
              <a:t> </a:t>
            </a:r>
            <a:r>
              <a:rPr lang="sr-Latn-BA" sz="1200" kern="1200" dirty="0" err="1" smtClean="0">
                <a:solidFill>
                  <a:schemeClr val="tx1"/>
                </a:solidFill>
                <a:effectLst/>
                <a:latin typeface="+mn-lt"/>
                <a:ea typeface="+mn-ea"/>
                <a:cs typeface="+mn-cs"/>
              </a:rPr>
              <a:t>sudja</a:t>
            </a:r>
            <a:r>
              <a:rPr lang="sr-Latn-BA" sz="1200" kern="1200" dirty="0" smtClean="0">
                <a:solidFill>
                  <a:schemeClr val="tx1"/>
                </a:solidFill>
                <a:effectLst/>
                <a:latin typeface="+mn-lt"/>
                <a:ea typeface="+mn-ea"/>
                <a:cs typeface="+mn-cs"/>
              </a:rPr>
              <a:t>, tužilaca i ovlašćenih pokretača prekršajnih postupaka, što se realizuje </a:t>
            </a:r>
            <a:r>
              <a:rPr lang="sr-Latn-BA" sz="1200" b="1" kern="1200" dirty="0" smtClean="0">
                <a:solidFill>
                  <a:schemeClr val="tx1"/>
                </a:solidFill>
                <a:effectLst/>
                <a:latin typeface="+mn-lt"/>
                <a:ea typeface="+mn-ea"/>
                <a:cs typeface="+mn-cs"/>
              </a:rPr>
              <a:t>kroz prekršajna savjetovanja </a:t>
            </a:r>
            <a:r>
              <a:rPr lang="sr-Latn-BA" sz="1200" kern="1200" dirty="0" smtClean="0">
                <a:solidFill>
                  <a:schemeClr val="tx1"/>
                </a:solidFill>
                <a:effectLst/>
                <a:latin typeface="+mn-lt"/>
                <a:ea typeface="+mn-ea"/>
                <a:cs typeface="+mn-cs"/>
              </a:rPr>
              <a:t>koja se organizuju jednom godišnje, jer je to jedina prilika gdje ovlašćeni pokretači postupka mogu imati zajedničku edukaciju sa sudijama i tužiocima, </a:t>
            </a:r>
            <a:r>
              <a:rPr lang="sr-Latn-BA" sz="1200" u="sng" kern="1200" dirty="0" smtClean="0">
                <a:solidFill>
                  <a:schemeClr val="tx1"/>
                </a:solidFill>
                <a:effectLst/>
                <a:latin typeface="+mn-lt"/>
                <a:ea typeface="+mn-ea"/>
                <a:cs typeface="+mn-cs"/>
              </a:rPr>
              <a:t>jer su rijetki seminari na kojima mogu prisustvovati sa sudijama i tužiocima.</a:t>
            </a:r>
            <a:endParaRPr lang="en-US" u="sng" dirty="0"/>
          </a:p>
        </p:txBody>
      </p:sp>
      <p:sp>
        <p:nvSpPr>
          <p:cNvPr id="4" name="Slide Number Placeholder 3"/>
          <p:cNvSpPr>
            <a:spLocks noGrp="1"/>
          </p:cNvSpPr>
          <p:nvPr>
            <p:ph type="sldNum" sz="quarter" idx="10"/>
          </p:nvPr>
        </p:nvSpPr>
        <p:spPr/>
        <p:txBody>
          <a:bodyPr/>
          <a:lstStyle/>
          <a:p>
            <a:fld id="{4F1C5F1E-CA46-4778-A7D8-D87411100CB6}" type="slidenum">
              <a:rPr lang="en-US" smtClean="0"/>
              <a:t>28</a:t>
            </a:fld>
            <a:endParaRPr lang="en-US"/>
          </a:p>
        </p:txBody>
      </p:sp>
      <p:sp>
        <p:nvSpPr>
          <p:cNvPr id="5" name="Date Placeholder 4"/>
          <p:cNvSpPr>
            <a:spLocks noGrp="1"/>
          </p:cNvSpPr>
          <p:nvPr>
            <p:ph type="dt" idx="11"/>
          </p:nvPr>
        </p:nvSpPr>
        <p:spPr/>
        <p:txBody>
          <a:bodyPr/>
          <a:lstStyle/>
          <a:p>
            <a:fld id="{7CC98C9B-7FA6-459B-8EED-90D854059BC7}"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405589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1C5F1E-CA46-4778-A7D8-D87411100CB6}" type="slidenum">
              <a:rPr lang="en-US" smtClean="0"/>
              <a:t>5</a:t>
            </a:fld>
            <a:endParaRPr lang="en-US"/>
          </a:p>
        </p:txBody>
      </p:sp>
      <p:sp>
        <p:nvSpPr>
          <p:cNvPr id="5" name="Date Placeholder 4"/>
          <p:cNvSpPr>
            <a:spLocks noGrp="1"/>
          </p:cNvSpPr>
          <p:nvPr>
            <p:ph type="dt" idx="11"/>
          </p:nvPr>
        </p:nvSpPr>
        <p:spPr/>
        <p:txBody>
          <a:bodyPr/>
          <a:lstStyle/>
          <a:p>
            <a:fld id="{EE28A0A1-4607-4476-98AD-2EAAB461BACA}"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468088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Ovaj prekršaj </a:t>
            </a:r>
            <a:r>
              <a:rPr lang="sr-Latn-BA" sz="1200" b="1" u="sng" kern="1200" dirty="0" smtClean="0">
                <a:solidFill>
                  <a:schemeClr val="tx1"/>
                </a:solidFill>
                <a:effectLst/>
                <a:latin typeface="+mn-lt"/>
                <a:ea typeface="+mn-ea"/>
                <a:cs typeface="+mn-cs"/>
              </a:rPr>
              <a:t>nije uslovljen javnim mjestom</a:t>
            </a:r>
            <a:r>
              <a:rPr lang="sr-Latn-BA" sz="1200" kern="1200" dirty="0" smtClean="0">
                <a:solidFill>
                  <a:schemeClr val="tx1"/>
                </a:solidFill>
                <a:effectLst/>
                <a:latin typeface="+mn-lt"/>
                <a:ea typeface="+mn-ea"/>
                <a:cs typeface="+mn-cs"/>
              </a:rPr>
              <a:t>, pa prekršaj je počinjen na bilo kom mjestu, bez obzira da li je to mjesto javno ili ne (</a:t>
            </a:r>
            <a:r>
              <a:rPr lang="sr-Latn-BA" sz="1200" kern="1200" dirty="0" err="1" smtClean="0">
                <a:solidFill>
                  <a:schemeClr val="tx1"/>
                </a:solidFill>
                <a:effectLst/>
                <a:latin typeface="+mn-lt"/>
                <a:ea typeface="+mn-ea"/>
                <a:cs typeface="+mn-cs"/>
              </a:rPr>
              <a:t>npr.objava</a:t>
            </a:r>
            <a:r>
              <a:rPr lang="sr-Latn-BA" sz="1200" kern="1200" dirty="0" smtClean="0">
                <a:solidFill>
                  <a:schemeClr val="tx1"/>
                </a:solidFill>
                <a:effectLst/>
                <a:latin typeface="+mn-lt"/>
                <a:ea typeface="+mn-ea"/>
                <a:cs typeface="+mn-cs"/>
              </a:rPr>
              <a:t> na društvenim mrežama), obzirom da sam zakon ne propisuje kao uslov da je grubo vrijeđanje bilo na javnom mjestu, kao što je to propisao za druge </a:t>
            </a:r>
            <a:r>
              <a:rPr lang="sr-Latn-BA" sz="1200" kern="1200" dirty="0" err="1" smtClean="0">
                <a:solidFill>
                  <a:schemeClr val="tx1"/>
                </a:solidFill>
                <a:effectLst/>
                <a:latin typeface="+mn-lt"/>
                <a:ea typeface="+mn-ea"/>
                <a:cs typeface="+mn-cs"/>
              </a:rPr>
              <a:t>prkršaje</a:t>
            </a:r>
            <a:r>
              <a:rPr lang="sr-Latn-BA" sz="1200" kern="1200" dirty="0" smtClean="0">
                <a:solidFill>
                  <a:schemeClr val="tx1"/>
                </a:solidFill>
                <a:effectLst/>
                <a:latin typeface="+mn-lt"/>
                <a:ea typeface="+mn-ea"/>
                <a:cs typeface="+mn-cs"/>
              </a:rPr>
              <a:t> iz oblasti javnog reda i mira (čl.9., 13., 15., 17., 22. i 30).</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Za postojanje ovog prekršaja </a:t>
            </a:r>
            <a:r>
              <a:rPr lang="sr-Latn-BA" sz="1200" b="1" u="sng" kern="1200" dirty="0" smtClean="0">
                <a:solidFill>
                  <a:schemeClr val="tx1"/>
                </a:solidFill>
                <a:effectLst/>
                <a:latin typeface="+mn-lt"/>
                <a:ea typeface="+mn-ea"/>
                <a:cs typeface="+mn-cs"/>
              </a:rPr>
              <a:t>nije postavljen kao uslov i nastupanje konkretne </a:t>
            </a:r>
            <a:r>
              <a:rPr lang="sr-Latn-BA" sz="1200" b="1" u="sng" kern="1200" dirty="0" err="1" smtClean="0">
                <a:solidFill>
                  <a:schemeClr val="tx1"/>
                </a:solidFill>
                <a:effectLst/>
                <a:latin typeface="+mn-lt"/>
                <a:ea typeface="+mn-ea"/>
                <a:cs typeface="+mn-cs"/>
              </a:rPr>
              <a:t>posledice</a:t>
            </a:r>
            <a:r>
              <a:rPr lang="sr-Latn-BA" sz="1200" b="1" u="sng" kern="1200" dirty="0" smtClean="0">
                <a:solidFill>
                  <a:schemeClr val="tx1"/>
                </a:solidFill>
                <a:effectLst/>
                <a:latin typeface="+mn-lt"/>
                <a:ea typeface="+mn-ea"/>
                <a:cs typeface="+mn-cs"/>
              </a:rPr>
              <a:t> u odnosu na određeno lice</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dovoljno je da je navedenim radnjama narušen javni red i mir kao zaštitni objekat, dakle </a:t>
            </a:r>
            <a:r>
              <a:rPr lang="sr-Latn-BA" sz="1200" b="1" u="sng" kern="1200" dirty="0" smtClean="0">
                <a:solidFill>
                  <a:schemeClr val="tx1"/>
                </a:solidFill>
                <a:effectLst/>
                <a:latin typeface="+mn-lt"/>
                <a:ea typeface="+mn-ea"/>
                <a:cs typeface="+mn-cs"/>
              </a:rPr>
              <a:t>ne mora biti konkretno oštećenog ili uznemirenog lica</a:t>
            </a:r>
            <a:r>
              <a:rPr lang="sr-Latn-BA" sz="1200" b="1" kern="1200" dirty="0" smtClean="0">
                <a:solidFill>
                  <a:schemeClr val="tx1"/>
                </a:solidFill>
                <a:effectLst/>
                <a:latin typeface="+mn-lt"/>
                <a:ea typeface="+mn-ea"/>
                <a:cs typeface="+mn-cs"/>
              </a:rPr>
              <a:t> </a:t>
            </a:r>
            <a:r>
              <a:rPr lang="sr-Latn-BA" sz="1200" b="0" kern="1200" dirty="0" smtClean="0">
                <a:solidFill>
                  <a:schemeClr val="tx1"/>
                </a:solidFill>
                <a:effectLst/>
                <a:latin typeface="+mn-lt"/>
                <a:ea typeface="+mn-ea"/>
                <a:cs typeface="+mn-cs"/>
              </a:rPr>
              <a:t>(</a:t>
            </a:r>
            <a:r>
              <a:rPr lang="sr-Latn-BA" sz="1200" b="0" u="sng" kern="1200" dirty="0" smtClean="0">
                <a:solidFill>
                  <a:schemeClr val="tx1"/>
                </a:solidFill>
                <a:effectLst/>
                <a:latin typeface="+mn-lt"/>
                <a:ea typeface="+mn-ea"/>
                <a:cs typeface="+mn-cs"/>
              </a:rPr>
              <a:t>ne postavlja se uslov uznemirenosti građana</a:t>
            </a:r>
            <a:r>
              <a:rPr lang="sr-Latn-BA" sz="1200" b="1" kern="1200" dirty="0" smtClean="0">
                <a:solidFill>
                  <a:schemeClr val="tx1"/>
                </a:solidFill>
                <a:effectLst/>
                <a:latin typeface="+mn-lt"/>
                <a:ea typeface="+mn-ea"/>
                <a:cs typeface="+mn-cs"/>
              </a:rPr>
              <a:t>). </a:t>
            </a:r>
            <a:r>
              <a:rPr lang="sr-Latn-BA" sz="1200" b="1" u="sng" kern="1200" dirty="0" smtClean="0">
                <a:solidFill>
                  <a:schemeClr val="tx1"/>
                </a:solidFill>
                <a:effectLst/>
                <a:latin typeface="+mn-lt"/>
                <a:ea typeface="+mn-ea"/>
                <a:cs typeface="+mn-cs"/>
              </a:rPr>
              <a:t>Nepristojno ili drsko ponašanje</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je ponašanje suprotno uobičajenim obrascima i pravilima ponašanja i isto se cijeni od slučaja do slučaja i treba ga razlikovati od očekivane reakcije, jer nije svako nepristojno i drsko ponašanje kažnjivo, a naročito ne ono koje je izazvano i koje predstavlja očekivanu reakciju na prethodne radnje drugog lica. Drsko bi bilo samovoljno posluživanje iako je na snazi zabrana posluživanja ili posluživanju prethodi prijava ili odobrenje, ili makar obzir da se prije bilo kakvog posluživanja na nekom javnom mjestu javi ili upita zaduženi radnik tim stvarima, bez obzira što se ta stvar ne plaća (</a:t>
            </a:r>
            <a:r>
              <a:rPr lang="sr-Latn-BA" sz="1200" kern="1200" dirty="0" err="1" smtClean="0">
                <a:solidFill>
                  <a:schemeClr val="tx1"/>
                </a:solidFill>
                <a:effectLst/>
                <a:latin typeface="+mn-lt"/>
                <a:ea typeface="+mn-ea"/>
                <a:cs typeface="+mn-cs"/>
              </a:rPr>
              <a:t>npr.obrazac</a:t>
            </a:r>
            <a:r>
              <a:rPr lang="sr-Latn-BA" sz="1200" kern="1200" dirty="0" smtClean="0">
                <a:solidFill>
                  <a:schemeClr val="tx1"/>
                </a:solidFill>
                <a:effectLst/>
                <a:latin typeface="+mn-lt"/>
                <a:ea typeface="+mn-ea"/>
                <a:cs typeface="+mn-cs"/>
              </a:rPr>
              <a:t> na šalteru, posluživanje na benzinskoj pumpi i točenje goriva iako stoji natpis da se gorivo ne toči bez prisustva radnika pumpe, odnosno obrasci ili reklamni </a:t>
            </a:r>
            <a:r>
              <a:rPr lang="sr-Latn-BA" sz="1200" kern="1200" dirty="0" err="1" smtClean="0">
                <a:solidFill>
                  <a:schemeClr val="tx1"/>
                </a:solidFill>
                <a:effectLst/>
                <a:latin typeface="+mn-lt"/>
                <a:ea typeface="+mn-ea"/>
                <a:cs typeface="+mn-cs"/>
              </a:rPr>
              <a:t>materijaln</a:t>
            </a:r>
            <a:r>
              <a:rPr lang="sr-Latn-BA" sz="1200" kern="1200" dirty="0" smtClean="0">
                <a:solidFill>
                  <a:schemeClr val="tx1"/>
                </a:solidFill>
                <a:effectLst/>
                <a:latin typeface="+mn-lt"/>
                <a:ea typeface="+mn-ea"/>
                <a:cs typeface="+mn-cs"/>
              </a:rPr>
              <a:t> ne uzimaju bez prethodnog javljanja zaduženom licu i sl.).</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U odnosu na ranije Zakone o javnom redu i miru ovaj </a:t>
            </a:r>
            <a:r>
              <a:rPr lang="sr-Latn-BA" sz="1200" b="1" u="sng" kern="1200" dirty="0" smtClean="0">
                <a:solidFill>
                  <a:schemeClr val="tx1"/>
                </a:solidFill>
                <a:effectLst/>
                <a:latin typeface="+mn-lt"/>
                <a:ea typeface="+mn-ea"/>
                <a:cs typeface="+mn-cs"/>
              </a:rPr>
              <a:t>zakon od kažnjavanja izuzima</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one </a:t>
            </a:r>
            <a:r>
              <a:rPr lang="en-US" sz="1200" kern="1200" dirty="0" err="1" smtClean="0">
                <a:solidFill>
                  <a:schemeClr val="tx1"/>
                </a:solidFill>
                <a:effectLst/>
                <a:latin typeface="+mn-lt"/>
                <a:ea typeface="+mn-ea"/>
                <a:cs typeface="+mn-cs"/>
              </a:rPr>
              <a:t>radnje</a:t>
            </a:r>
            <a:r>
              <a:rPr lang="sr-Latn-BA" sz="1200" kern="1200" dirty="0" smtClean="0">
                <a:solidFill>
                  <a:schemeClr val="tx1"/>
                </a:solidFill>
                <a:effectLst/>
                <a:latin typeface="+mn-lt"/>
                <a:ea typeface="+mn-ea"/>
                <a:cs typeface="+mn-cs"/>
              </a:rPr>
              <a:t> i ponašanja </a:t>
            </a:r>
            <a:r>
              <a:rPr lang="en-US" sz="1200" kern="1200" dirty="0" err="1" smtClean="0">
                <a:solidFill>
                  <a:schemeClr val="tx1"/>
                </a:solidFill>
                <a:effectLst/>
                <a:latin typeface="+mn-lt"/>
                <a:ea typeface="+mn-ea"/>
                <a:cs typeface="+mn-cs"/>
              </a:rPr>
              <a:t>koja</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odnose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javno</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izneseno</a:t>
            </a:r>
            <a:r>
              <a:rPr lang="en-US" sz="1200" b="1" u="sng" kern="1200" dirty="0" smtClean="0">
                <a:solidFill>
                  <a:schemeClr val="tx1"/>
                </a:solidFill>
                <a:effectLst/>
                <a:latin typeface="+mn-lt"/>
                <a:ea typeface="+mn-ea"/>
                <a:cs typeface="+mn-cs"/>
              </a:rPr>
              <a:t> mi</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ljenje</a:t>
            </a:r>
            <a:r>
              <a:rPr lang="en-US" sz="1200" b="1" u="sng" kern="1200" dirty="0" smtClean="0">
                <a:solidFill>
                  <a:schemeClr val="tx1"/>
                </a:solidFill>
                <a:effectLst/>
                <a:latin typeface="+mn-lt"/>
                <a:ea typeface="+mn-ea"/>
                <a:cs typeface="+mn-cs"/>
              </a:rPr>
              <a:t> o </a:t>
            </a:r>
            <a:r>
              <a:rPr lang="en-US" sz="1200" b="1" u="sng" kern="1200" dirty="0" err="1" smtClean="0">
                <a:solidFill>
                  <a:schemeClr val="tx1"/>
                </a:solidFill>
                <a:effectLst/>
                <a:latin typeface="+mn-lt"/>
                <a:ea typeface="+mn-ea"/>
                <a:cs typeface="+mn-cs"/>
              </a:rPr>
              <a:t>radu</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dr</a:t>
            </a:r>
            <a:r>
              <a:rPr lang="sr-Latn-BA" sz="1200" b="1" u="sng" kern="1200" dirty="0" smtClean="0">
                <a:solidFill>
                  <a:schemeClr val="tx1"/>
                </a:solidFill>
                <a:effectLst/>
                <a:latin typeface="+mn-lt"/>
                <a:ea typeface="+mn-ea"/>
                <a:cs typeface="+mn-cs"/>
              </a:rPr>
              <a:t>ž</a:t>
            </a:r>
            <a:r>
              <a:rPr lang="en-US" sz="1200" b="1" u="sng" kern="1200" dirty="0" err="1" smtClean="0">
                <a:solidFill>
                  <a:schemeClr val="tx1"/>
                </a:solidFill>
                <a:effectLst/>
                <a:latin typeface="+mn-lt"/>
                <a:ea typeface="+mn-ea"/>
                <a:cs typeface="+mn-cs"/>
              </a:rPr>
              <a:t>avnih</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organa</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organa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organizacija</a:t>
            </a:r>
            <a:r>
              <a:rPr lang="sr-Latn-BA" sz="1200" kern="1200" dirty="0" smtClean="0">
                <a:solidFill>
                  <a:schemeClr val="tx1"/>
                </a:solidFill>
                <a:effectLst/>
                <a:latin typeface="+mn-lt"/>
                <a:ea typeface="+mn-ea"/>
                <a:cs typeface="+mn-cs"/>
              </a:rPr>
              <a:t>, čime se štiti sloboda govora i iznošenja javnog mišljenja o radu državnih, javnih organa i organizacija. Da bi se radilo o situaciji da neko navedeno ponašanje nije </a:t>
            </a:r>
            <a:r>
              <a:rPr lang="sr-Latn-BA" sz="1200" kern="1200" dirty="0" err="1" smtClean="0">
                <a:solidFill>
                  <a:schemeClr val="tx1"/>
                </a:solidFill>
                <a:effectLst/>
                <a:latin typeface="+mn-lt"/>
                <a:ea typeface="+mn-ea"/>
                <a:cs typeface="+mn-cs"/>
              </a:rPr>
              <a:t>kažjnivo</a:t>
            </a:r>
            <a:r>
              <a:rPr lang="sr-Latn-BA" sz="1200" kern="1200" dirty="0" smtClean="0">
                <a:solidFill>
                  <a:schemeClr val="tx1"/>
                </a:solidFill>
                <a:effectLst/>
                <a:latin typeface="+mn-lt"/>
                <a:ea typeface="+mn-ea"/>
                <a:cs typeface="+mn-cs"/>
              </a:rPr>
              <a:t> potrebno je da je to ponašanje </a:t>
            </a:r>
            <a:r>
              <a:rPr lang="sr-Latn-BA" sz="1200" kern="1200" dirty="0" err="1" smtClean="0">
                <a:solidFill>
                  <a:schemeClr val="tx1"/>
                </a:solidFill>
                <a:effectLst/>
                <a:latin typeface="+mn-lt"/>
                <a:ea typeface="+mn-ea"/>
                <a:cs typeface="+mn-cs"/>
              </a:rPr>
              <a:t>usmjenereno</a:t>
            </a:r>
            <a:r>
              <a:rPr lang="sr-Latn-BA" sz="1200" kern="1200" dirty="0" smtClean="0">
                <a:solidFill>
                  <a:schemeClr val="tx1"/>
                </a:solidFill>
                <a:effectLst/>
                <a:latin typeface="+mn-lt"/>
                <a:ea typeface="+mn-ea"/>
                <a:cs typeface="+mn-cs"/>
              </a:rPr>
              <a:t> na rad državnih/javnih organa/organizacija, odnosno da se ne odnosi na konkretno lice ili radnika tog organa (</a:t>
            </a:r>
            <a:r>
              <a:rPr lang="sr-Latn-BA" sz="1200" kern="1200" dirty="0" err="1" smtClean="0">
                <a:solidFill>
                  <a:schemeClr val="tx1"/>
                </a:solidFill>
                <a:effectLst/>
                <a:latin typeface="+mn-lt"/>
                <a:ea typeface="+mn-ea"/>
                <a:cs typeface="+mn-cs"/>
              </a:rPr>
              <a:t>npr.revolt</a:t>
            </a:r>
            <a:r>
              <a:rPr lang="sr-Latn-BA" sz="1200" kern="1200" dirty="0" smtClean="0">
                <a:solidFill>
                  <a:schemeClr val="tx1"/>
                </a:solidFill>
                <a:effectLst/>
                <a:latin typeface="+mn-lt"/>
                <a:ea typeface="+mn-ea"/>
                <a:cs typeface="+mn-cs"/>
              </a:rPr>
              <a:t> kojim se ne ometa rad državnog organa, nego se samo iznosi javno mišljenje ili nezadovoljstvo radom državnog organa).</a:t>
            </a:r>
            <a:endParaRPr lang="en-US" sz="1200" kern="1200" dirty="0" smtClean="0">
              <a:solidFill>
                <a:schemeClr val="tx1"/>
              </a:solidFill>
              <a:effectLst/>
              <a:latin typeface="+mn-lt"/>
              <a:ea typeface="+mn-ea"/>
              <a:cs typeface="+mn-cs"/>
            </a:endParaRPr>
          </a:p>
          <a:p>
            <a:r>
              <a:rPr lang="sr-Latn-BA" sz="1200" b="1" kern="1200" dirty="0" smtClean="0">
                <a:solidFill>
                  <a:schemeClr val="tx1"/>
                </a:solidFill>
                <a:effectLst/>
                <a:latin typeface="+mn-lt"/>
                <a:ea typeface="+mn-ea"/>
                <a:cs typeface="+mn-cs"/>
              </a:rPr>
              <a:t>Zakonitost i ustavnost ove odredbe osporavana je </a:t>
            </a:r>
            <a:r>
              <a:rPr lang="sr-Latn-BA" sz="1200" b="1" kern="1200" dirty="0" err="1" smtClean="0">
                <a:solidFill>
                  <a:schemeClr val="tx1"/>
                </a:solidFill>
                <a:effectLst/>
                <a:latin typeface="+mn-lt"/>
                <a:ea typeface="+mn-ea"/>
                <a:cs typeface="+mn-cs"/>
              </a:rPr>
              <a:t>pred</a:t>
            </a:r>
            <a:r>
              <a:rPr lang="sr-Latn-BA" sz="1200" b="1" kern="1200" dirty="0" smtClean="0">
                <a:solidFill>
                  <a:schemeClr val="tx1"/>
                </a:solidFill>
                <a:effectLst/>
                <a:latin typeface="+mn-lt"/>
                <a:ea typeface="+mn-ea"/>
                <a:cs typeface="+mn-cs"/>
              </a:rPr>
              <a:t> Ustavnim sudom RS </a:t>
            </a:r>
            <a:r>
              <a:rPr lang="sr-Latn-BA" sz="1200" kern="1200" dirty="0" smtClean="0">
                <a:solidFill>
                  <a:schemeClr val="tx1"/>
                </a:solidFill>
                <a:effectLst/>
                <a:latin typeface="+mn-lt"/>
                <a:ea typeface="+mn-ea"/>
                <a:cs typeface="+mn-cs"/>
              </a:rPr>
              <a:t>koji je svojom Odlukom broj U-26/15 od 22.06.2016. godine odbio prijedlog za ocjenjivanje ustavnosti člana 7. ZJRM (Odluka objavljena u SG RS br.55/16).</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6</a:t>
            </a:fld>
            <a:endParaRPr lang="en-US"/>
          </a:p>
        </p:txBody>
      </p:sp>
      <p:sp>
        <p:nvSpPr>
          <p:cNvPr id="5" name="Date Placeholder 4"/>
          <p:cNvSpPr>
            <a:spLocks noGrp="1"/>
          </p:cNvSpPr>
          <p:nvPr>
            <p:ph type="dt" idx="11"/>
          </p:nvPr>
        </p:nvSpPr>
        <p:spPr/>
        <p:txBody>
          <a:bodyPr/>
          <a:lstStyle/>
          <a:p>
            <a:fld id="{C539EB14-D62E-4C20-BE57-03ECF2B1BC54}"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676582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Ovaj prekršaj </a:t>
            </a:r>
            <a:r>
              <a:rPr lang="sr-Latn-BA" sz="1200" b="1" u="sng" kern="1200" dirty="0" smtClean="0">
                <a:solidFill>
                  <a:schemeClr val="tx1"/>
                </a:solidFill>
                <a:effectLst/>
                <a:latin typeface="+mn-lt"/>
                <a:ea typeface="+mn-ea"/>
                <a:cs typeface="+mn-cs"/>
              </a:rPr>
              <a:t>nije uslovljen javnim mjestom</a:t>
            </a:r>
            <a:r>
              <a:rPr lang="sr-Latn-BA" sz="1200" kern="1200" dirty="0" smtClean="0">
                <a:solidFill>
                  <a:schemeClr val="tx1"/>
                </a:solidFill>
                <a:effectLst/>
                <a:latin typeface="+mn-lt"/>
                <a:ea typeface="+mn-ea"/>
                <a:cs typeface="+mn-cs"/>
              </a:rPr>
              <a:t>, pa prekršaj je počinjen na bilo kom mjestu, bez obzira da li je to mjesto javno ili ne (</a:t>
            </a:r>
            <a:r>
              <a:rPr lang="sr-Latn-BA" sz="1200" kern="1200" dirty="0" err="1" smtClean="0">
                <a:solidFill>
                  <a:schemeClr val="tx1"/>
                </a:solidFill>
                <a:effectLst/>
                <a:latin typeface="+mn-lt"/>
                <a:ea typeface="+mn-ea"/>
                <a:cs typeface="+mn-cs"/>
              </a:rPr>
              <a:t>npr.grubo</a:t>
            </a:r>
            <a:r>
              <a:rPr lang="sr-Latn-BA" sz="1200" kern="1200" dirty="0" smtClean="0">
                <a:solidFill>
                  <a:schemeClr val="tx1"/>
                </a:solidFill>
                <a:effectLst/>
                <a:latin typeface="+mn-lt"/>
                <a:ea typeface="+mn-ea"/>
                <a:cs typeface="+mn-cs"/>
              </a:rPr>
              <a:t> vrijeđanje telefonom ili SMS porukama, e-</a:t>
            </a:r>
            <a:r>
              <a:rPr lang="sr-Latn-BA" sz="1200" kern="1200" dirty="0" err="1" smtClean="0">
                <a:solidFill>
                  <a:schemeClr val="tx1"/>
                </a:solidFill>
                <a:effectLst/>
                <a:latin typeface="+mn-lt"/>
                <a:ea typeface="+mn-ea"/>
                <a:cs typeface="+mn-cs"/>
              </a:rPr>
              <a:t>mailom</a:t>
            </a:r>
            <a:r>
              <a:rPr lang="sr-Latn-BA" sz="1200" kern="1200" dirty="0" smtClean="0">
                <a:solidFill>
                  <a:schemeClr val="tx1"/>
                </a:solidFill>
                <a:effectLst/>
                <a:latin typeface="+mn-lt"/>
                <a:ea typeface="+mn-ea"/>
                <a:cs typeface="+mn-cs"/>
              </a:rPr>
              <a:t>), obzirom da sam zakon ne propisuje kao uslov da je grubo vrijeđanje bilo na javnom mjestu, kao što je to propisao za druge </a:t>
            </a:r>
            <a:r>
              <a:rPr lang="sr-Latn-BA" sz="1200" kern="1200" dirty="0" err="1" smtClean="0">
                <a:solidFill>
                  <a:schemeClr val="tx1"/>
                </a:solidFill>
                <a:effectLst/>
                <a:latin typeface="+mn-lt"/>
                <a:ea typeface="+mn-ea"/>
                <a:cs typeface="+mn-cs"/>
              </a:rPr>
              <a:t>prkršaje</a:t>
            </a:r>
            <a:r>
              <a:rPr lang="sr-Latn-BA" sz="1200" kern="1200" dirty="0" smtClean="0">
                <a:solidFill>
                  <a:schemeClr val="tx1"/>
                </a:solidFill>
                <a:effectLst/>
                <a:latin typeface="+mn-lt"/>
                <a:ea typeface="+mn-ea"/>
                <a:cs typeface="+mn-cs"/>
              </a:rPr>
              <a:t> iz oblasti javnog reda i mira (čl.9., 13., 15., 17., 22. i 30).</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Ovaj prekršaj je </a:t>
            </a:r>
            <a:r>
              <a:rPr lang="sr-Latn-BA" sz="1200" b="1" u="sng" kern="1200" dirty="0" smtClean="0">
                <a:solidFill>
                  <a:schemeClr val="tx1"/>
                </a:solidFill>
                <a:effectLst/>
                <a:latin typeface="+mn-lt"/>
                <a:ea typeface="+mn-ea"/>
                <a:cs typeface="+mn-cs"/>
              </a:rPr>
              <a:t>uslovljen </a:t>
            </a:r>
            <a:r>
              <a:rPr lang="en-US" sz="1200" b="1" u="sng" kern="1200" dirty="0" err="1" smtClean="0">
                <a:solidFill>
                  <a:schemeClr val="tx1"/>
                </a:solidFill>
                <a:effectLst/>
                <a:latin typeface="+mn-lt"/>
                <a:ea typeface="+mn-ea"/>
                <a:cs typeface="+mn-cs"/>
              </a:rPr>
              <a:t>izazivanjem</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osje</a:t>
            </a:r>
            <a:r>
              <a:rPr lang="sr-Latn-BA" sz="1200" b="1" u="sng" kern="1200" dirty="0" smtClean="0">
                <a:solidFill>
                  <a:schemeClr val="tx1"/>
                </a:solidFill>
                <a:effectLst/>
                <a:latin typeface="+mn-lt"/>
                <a:ea typeface="+mn-ea"/>
                <a:cs typeface="+mn-cs"/>
              </a:rPr>
              <a:t>ć</a:t>
            </a:r>
            <a:r>
              <a:rPr lang="en-US" sz="1200" b="1" u="sng" kern="1200" dirty="0" err="1" smtClean="0">
                <a:solidFill>
                  <a:schemeClr val="tx1"/>
                </a:solidFill>
                <a:effectLst/>
                <a:latin typeface="+mn-lt"/>
                <a:ea typeface="+mn-ea"/>
                <a:cs typeface="+mn-cs"/>
              </a:rPr>
              <a:t>anja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fizi</a:t>
            </a:r>
            <a:r>
              <a:rPr lang="sr-Latn-BA" sz="1200" b="1" u="sng" kern="1200" dirty="0" smtClean="0">
                <a:solidFill>
                  <a:schemeClr val="tx1"/>
                </a:solidFill>
                <a:effectLst/>
                <a:latin typeface="+mn-lt"/>
                <a:ea typeface="+mn-ea"/>
                <a:cs typeface="+mn-cs"/>
              </a:rPr>
              <a:t>č</a:t>
            </a:r>
            <a:r>
              <a:rPr lang="en-US" sz="1200" b="1" u="sng" kern="1200" dirty="0" err="1" smtClean="0">
                <a:solidFill>
                  <a:schemeClr val="tx1"/>
                </a:solidFill>
                <a:effectLst/>
                <a:latin typeface="+mn-lt"/>
                <a:ea typeface="+mn-ea"/>
                <a:cs typeface="+mn-cs"/>
              </a:rPr>
              <a:t>ke</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ugro</a:t>
            </a:r>
            <a:r>
              <a:rPr lang="sr-Latn-BA" sz="1200" b="1" u="sng" kern="1200" dirty="0" smtClean="0">
                <a:solidFill>
                  <a:schemeClr val="tx1"/>
                </a:solidFill>
                <a:effectLst/>
                <a:latin typeface="+mn-lt"/>
                <a:ea typeface="+mn-ea"/>
                <a:cs typeface="+mn-cs"/>
              </a:rPr>
              <a:t>ž</a:t>
            </a:r>
            <a:r>
              <a:rPr lang="en-US" sz="1200" b="1" u="sng" kern="1200" dirty="0" err="1" smtClean="0">
                <a:solidFill>
                  <a:schemeClr val="tx1"/>
                </a:solidFill>
                <a:effectLst/>
                <a:latin typeface="+mn-lt"/>
                <a:ea typeface="+mn-ea"/>
                <a:cs typeface="+mn-cs"/>
              </a:rPr>
              <a:t>enosti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ili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uznemirenosti</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nekog</a:t>
            </a:r>
            <a:r>
              <a:rPr lang="en-US" sz="1200"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konkretno</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odre</a:t>
            </a:r>
            <a:r>
              <a:rPr lang="sr-Latn-BA" sz="1200" b="1" u="sng" kern="1200" dirty="0" smtClean="0">
                <a:solidFill>
                  <a:schemeClr val="tx1"/>
                </a:solidFill>
                <a:effectLst/>
                <a:latin typeface="+mn-lt"/>
                <a:ea typeface="+mn-ea"/>
                <a:cs typeface="+mn-cs"/>
              </a:rPr>
              <a:t>đ</a:t>
            </a:r>
            <a:r>
              <a:rPr lang="en-US" sz="1200" b="1" u="sng" kern="1200" dirty="0" err="1" smtClean="0">
                <a:solidFill>
                  <a:schemeClr val="tx1"/>
                </a:solidFill>
                <a:effectLst/>
                <a:latin typeface="+mn-lt"/>
                <a:ea typeface="+mn-ea"/>
                <a:cs typeface="+mn-cs"/>
              </a:rPr>
              <a:t>enog</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lica</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pa bi postupanje bez ovog elementa, predstavljalo prekršaj iz člana 7. Zakona o javnom redu i miru koji kažnjivo ponašanje ne uslovljava izazivanjem ugroženosti ili uznemirenosti konkretnog lica.</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Novina u zakonu je i dodatno preciziranje </a:t>
            </a:r>
            <a:r>
              <a:rPr lang="sr-Latn-BA" sz="1200" b="1" u="sng" kern="1200" dirty="0" smtClean="0">
                <a:solidFill>
                  <a:schemeClr val="tx1"/>
                </a:solidFill>
                <a:effectLst/>
                <a:latin typeface="+mn-lt"/>
                <a:ea typeface="+mn-ea"/>
                <a:cs typeface="+mn-cs"/>
              </a:rPr>
              <a:t>osnova grubog vrijeđanja</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i to: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političkoj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vjerskoj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nacionalnoj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osnovi</a:t>
            </a:r>
            <a:r>
              <a:rPr lang="en-US" sz="1200" kern="1200" dirty="0" smtClean="0">
                <a:solidFill>
                  <a:schemeClr val="tx1"/>
                </a:solidFill>
                <a:effectLst/>
                <a:latin typeface="+mn-lt"/>
                <a:ea typeface="+mn-ea"/>
                <a:cs typeface="+mn-cs"/>
              </a:rPr>
              <a:t>, pa </a:t>
            </a:r>
            <a:r>
              <a:rPr lang="en-US" sz="1200" kern="1200" dirty="0" err="1" smtClean="0">
                <a:solidFill>
                  <a:schemeClr val="tx1"/>
                </a:solidFill>
                <a:effectLst/>
                <a:latin typeface="+mn-lt"/>
                <a:ea typeface="+mn-ea"/>
                <a:cs typeface="+mn-cs"/>
              </a:rPr>
              <a:t>i</a:t>
            </a:r>
            <a:r>
              <a:rPr lang="sr-Latn-CS" sz="1200" kern="1200" dirty="0" err="1" smtClean="0">
                <a:solidFill>
                  <a:schemeClr val="tx1"/>
                </a:solidFill>
                <a:effectLst/>
                <a:latin typeface="+mn-lt"/>
                <a:ea typeface="+mn-ea"/>
                <a:cs typeface="+mn-cs"/>
              </a:rPr>
              <a:t>zvršilac</a:t>
            </a:r>
            <a:r>
              <a:rPr lang="sr-Latn-CS" sz="1200" kern="1200" dirty="0" smtClean="0">
                <a:solidFill>
                  <a:schemeClr val="tx1"/>
                </a:solidFill>
                <a:effectLst/>
                <a:latin typeface="+mn-lt"/>
                <a:ea typeface="+mn-ea"/>
                <a:cs typeface="+mn-cs"/>
              </a:rPr>
              <a:t> ovog prekršaja ne može biti iste političke partije, nacionalnosti ili </a:t>
            </a:r>
            <a:r>
              <a:rPr lang="sr-Latn-CS" sz="1200" kern="1200" dirty="0" err="1" smtClean="0">
                <a:solidFill>
                  <a:schemeClr val="tx1"/>
                </a:solidFill>
                <a:effectLst/>
                <a:latin typeface="+mn-lt"/>
                <a:ea typeface="+mn-ea"/>
                <a:cs typeface="+mn-cs"/>
              </a:rPr>
              <a:t>vjere</a:t>
            </a:r>
            <a:r>
              <a:rPr lang="sr-Latn-CS" sz="1200" kern="1200" dirty="0" smtClean="0">
                <a:solidFill>
                  <a:schemeClr val="tx1"/>
                </a:solidFill>
                <a:effectLst/>
                <a:latin typeface="+mn-lt"/>
                <a:ea typeface="+mn-ea"/>
                <a:cs typeface="+mn-cs"/>
              </a:rPr>
              <a:t> kao oštećeni. Za postojanje ovog prekršaja neophodno je utvrditi ne samo što je okrivljeni rekao, nego i u kakvom kontekstu razgovora je to učinio, jer se pravi smisao izgovorenih </a:t>
            </a:r>
            <a:r>
              <a:rPr lang="sr-Latn-CS" sz="1200" kern="1200" dirty="0" err="1" smtClean="0">
                <a:solidFill>
                  <a:schemeClr val="tx1"/>
                </a:solidFill>
                <a:effectLst/>
                <a:latin typeface="+mn-lt"/>
                <a:ea typeface="+mn-ea"/>
                <a:cs typeface="+mn-cs"/>
              </a:rPr>
              <a:t>riječi</a:t>
            </a:r>
            <a:r>
              <a:rPr lang="sr-Latn-CS" sz="1200" kern="1200" dirty="0" smtClean="0">
                <a:solidFill>
                  <a:schemeClr val="tx1"/>
                </a:solidFill>
                <a:effectLst/>
                <a:latin typeface="+mn-lt"/>
                <a:ea typeface="+mn-ea"/>
                <a:cs typeface="+mn-cs"/>
              </a:rPr>
              <a:t> može utvrditi samo ukoliko su poznati i ostali </a:t>
            </a:r>
            <a:r>
              <a:rPr lang="sr-Latn-CS" sz="1200" kern="1200" dirty="0" err="1" smtClean="0">
                <a:solidFill>
                  <a:schemeClr val="tx1"/>
                </a:solidFill>
                <a:effectLst/>
                <a:latin typeface="+mn-lt"/>
                <a:ea typeface="+mn-ea"/>
                <a:cs typeface="+mn-cs"/>
              </a:rPr>
              <a:t>djelovi</a:t>
            </a:r>
            <a:r>
              <a:rPr lang="sr-Latn-CS" sz="1200" kern="1200" dirty="0" smtClean="0">
                <a:solidFill>
                  <a:schemeClr val="tx1"/>
                </a:solidFill>
                <a:effectLst/>
                <a:latin typeface="+mn-lt"/>
                <a:ea typeface="+mn-ea"/>
                <a:cs typeface="+mn-cs"/>
              </a:rPr>
              <a:t> razgovora. Mada je kod ovog prekršaja motiv učinioca teško utvrditi, trebalo bi obavezno pokušati da se okrivljeni izjasni iz kojih je motiva učinio prekršaj, jer bi ova činjenica, ukoliko se utvrdi, bila posebno značajna prilikom odlučivanja o kazni.</a:t>
            </a:r>
            <a:endParaRPr lang="en-US" sz="1200" kern="1200" dirty="0" smtClean="0">
              <a:solidFill>
                <a:schemeClr val="tx1"/>
              </a:solidFill>
              <a:effectLst/>
              <a:latin typeface="+mn-lt"/>
              <a:ea typeface="+mn-ea"/>
              <a:cs typeface="+mn-cs"/>
            </a:endParaRPr>
          </a:p>
          <a:p>
            <a:r>
              <a:rPr lang="en-US" sz="1200" b="1" u="sng" kern="1200" dirty="0" err="1" smtClean="0">
                <a:solidFill>
                  <a:schemeClr val="tx1"/>
                </a:solidFill>
                <a:effectLst/>
                <a:latin typeface="+mn-lt"/>
                <a:ea typeface="+mn-ea"/>
                <a:cs typeface="+mn-cs"/>
              </a:rPr>
              <a:t>Sudska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praksa</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en-US" sz="1200" kern="1200" dirty="0" smtClean="0">
                <a:solidFill>
                  <a:schemeClr val="tx1"/>
                </a:solidFill>
                <a:effectLst/>
                <a:latin typeface="+mn-lt"/>
                <a:ea typeface="+mn-ea"/>
                <a:cs typeface="+mn-cs"/>
              </a:rPr>
              <a:t> ZJRM </a:t>
            </a:r>
            <a:r>
              <a:rPr lang="en-US" sz="1200" kern="1200" dirty="0" err="1" smtClean="0">
                <a:solidFill>
                  <a:schemeClr val="tx1"/>
                </a:solidFill>
                <a:effectLst/>
                <a:latin typeface="+mn-lt"/>
                <a:ea typeface="+mn-ea"/>
                <a:cs typeface="+mn-cs"/>
              </a:rPr>
              <a:t>nije</a:t>
            </a:r>
            <a:r>
              <a:rPr lang="en-US" sz="1200" kern="1200" dirty="0" smtClean="0">
                <a:solidFill>
                  <a:schemeClr val="tx1"/>
                </a:solidFill>
                <a:effectLst/>
                <a:latin typeface="+mn-lt"/>
                <a:ea typeface="+mn-ea"/>
                <a:cs typeface="+mn-cs"/>
              </a:rPr>
              <a:t> nu</a:t>
            </a:r>
            <a:r>
              <a:rPr lang="sr-Latn-BA" sz="1200" kern="1200" dirty="0" smtClean="0">
                <a:solidFill>
                  <a:schemeClr val="tx1"/>
                </a:solidFill>
                <a:effectLst/>
                <a:latin typeface="+mn-lt"/>
                <a:ea typeface="+mn-ea"/>
                <a:cs typeface="+mn-cs"/>
              </a:rPr>
              <a:t>ž</a:t>
            </a:r>
            <a:r>
              <a:rPr lang="en-US" sz="1200" kern="1200" dirty="0" smtClean="0">
                <a:solidFill>
                  <a:schemeClr val="tx1"/>
                </a:solidFill>
                <a:effectLst/>
                <a:latin typeface="+mn-lt"/>
                <a:ea typeface="+mn-ea"/>
                <a:cs typeface="+mn-cs"/>
              </a:rPr>
              <a:t>no da se </a:t>
            </a:r>
            <a:r>
              <a:rPr lang="en-US" sz="1200" kern="1200" dirty="0" err="1" smtClean="0">
                <a:solidFill>
                  <a:schemeClr val="tx1"/>
                </a:solidFill>
                <a:effectLst/>
                <a:latin typeface="+mn-lt"/>
                <a:ea typeface="+mn-ea"/>
                <a:cs typeface="+mn-cs"/>
              </a:rPr>
              <a:t>izaziva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neraspolo</a:t>
            </a:r>
            <a:r>
              <a:rPr lang="sr-Latn-BA" sz="1200" kern="1200" dirty="0" smtClean="0">
                <a:solidFill>
                  <a:schemeClr val="tx1"/>
                </a:solidFill>
                <a:effectLst/>
                <a:latin typeface="+mn-lt"/>
                <a:ea typeface="+mn-ea"/>
                <a:cs typeface="+mn-cs"/>
              </a:rPr>
              <a:t>ž</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uznemirenje</a:t>
            </a:r>
            <a:r>
              <a:rPr lang="en-US" sz="1200" kern="1200" dirty="0" smtClean="0">
                <a:solidFill>
                  <a:schemeClr val="tx1"/>
                </a:solidFill>
                <a:effectLst/>
                <a:latin typeface="+mn-lt"/>
                <a:ea typeface="+mn-ea"/>
                <a:cs typeface="+mn-cs"/>
              </a:rPr>
              <a:t> vi</a:t>
            </a:r>
            <a:r>
              <a:rPr lang="sr-Latn-BA" sz="1200" kern="1200" dirty="0" smtClean="0">
                <a:solidFill>
                  <a:schemeClr val="tx1"/>
                </a:solidFill>
                <a:effectLst/>
                <a:latin typeface="+mn-lt"/>
                <a:ea typeface="+mn-ea"/>
                <a:cs typeface="+mn-cs"/>
              </a:rPr>
              <a:t>š</a:t>
            </a:r>
            <a:r>
              <a:rPr lang="en-US" sz="1200" kern="1200" dirty="0" smtClean="0">
                <a:solidFill>
                  <a:schemeClr val="tx1"/>
                </a:solidFill>
                <a:effectLst/>
                <a:latin typeface="+mn-lt"/>
                <a:ea typeface="+mn-ea"/>
                <a:cs typeface="+mn-cs"/>
              </a:rPr>
              <a:t>e </a:t>
            </a:r>
            <a:r>
              <a:rPr lang="en-US" sz="1200" kern="1200" dirty="0" err="1" smtClean="0">
                <a:solidFill>
                  <a:schemeClr val="tx1"/>
                </a:solidFill>
                <a:effectLst/>
                <a:latin typeface="+mn-lt"/>
                <a:ea typeface="+mn-ea"/>
                <a:cs typeface="+mn-cs"/>
              </a:rPr>
              <a:t>gra</a:t>
            </a:r>
            <a:r>
              <a:rPr lang="sr-Latn-BA" sz="1200" kern="1200" dirty="0" smtClean="0">
                <a:solidFill>
                  <a:schemeClr val="tx1"/>
                </a:solidFill>
                <a:effectLst/>
                <a:latin typeface="+mn-lt"/>
                <a:ea typeface="+mn-ea"/>
                <a:cs typeface="+mn-cs"/>
              </a:rPr>
              <a:t>đ</a:t>
            </a:r>
            <a:r>
              <a:rPr lang="en-US" sz="1200" kern="1200" dirty="0" err="1" smtClean="0">
                <a:solidFill>
                  <a:schemeClr val="tx1"/>
                </a:solidFill>
                <a:effectLst/>
                <a:latin typeface="+mn-lt"/>
                <a:ea typeface="+mn-ea"/>
                <a:cs typeface="+mn-cs"/>
              </a:rPr>
              <a:t>ana</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Naime</a:t>
            </a:r>
            <a:r>
              <a:rPr lang="sr-Latn-BA"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dovoljno</a:t>
            </a:r>
            <a:r>
              <a:rPr lang="en-US" sz="1200" u="sng" kern="1200" dirty="0" smtClean="0">
                <a:solidFill>
                  <a:schemeClr val="tx1"/>
                </a:solidFill>
                <a:effectLst/>
                <a:latin typeface="+mn-lt"/>
                <a:ea typeface="+mn-ea"/>
                <a:cs typeface="+mn-cs"/>
              </a:rPr>
              <a:t> je da to </a:t>
            </a:r>
            <a:r>
              <a:rPr lang="en-US" sz="1200" u="sng" kern="1200" dirty="0" err="1" smtClean="0">
                <a:solidFill>
                  <a:schemeClr val="tx1"/>
                </a:solidFill>
                <a:effectLst/>
                <a:latin typeface="+mn-lt"/>
                <a:ea typeface="+mn-ea"/>
                <a:cs typeface="+mn-cs"/>
              </a:rPr>
              <a:t>bude</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i</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jedan</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gra</a:t>
            </a:r>
            <a:r>
              <a:rPr lang="sr-Latn-BA" sz="1200" u="sng" kern="1200" dirty="0" smtClean="0">
                <a:solidFill>
                  <a:schemeClr val="tx1"/>
                </a:solidFill>
                <a:effectLst/>
                <a:latin typeface="+mn-lt"/>
                <a:ea typeface="+mn-ea"/>
                <a:cs typeface="+mn-cs"/>
              </a:rPr>
              <a:t>đ</a:t>
            </a:r>
            <a:r>
              <a:rPr lang="en-US" sz="1200" u="sng" kern="1200" dirty="0" err="1" smtClean="0">
                <a:solidFill>
                  <a:schemeClr val="tx1"/>
                </a:solidFill>
                <a:effectLst/>
                <a:latin typeface="+mn-lt"/>
                <a:ea typeface="+mn-ea"/>
                <a:cs typeface="+mn-cs"/>
              </a:rPr>
              <a:t>anin</a:t>
            </a:r>
            <a:r>
              <a:rPr lang="sr-Latn-BA" sz="1200" kern="1200" dirty="0" smtClean="0">
                <a:solidFill>
                  <a:schemeClr val="tx1"/>
                </a:solidFill>
                <a:effectLst/>
                <a:latin typeface="+mn-lt"/>
                <a:ea typeface="+mn-ea"/>
                <a:cs typeface="+mn-cs"/>
              </a:rPr>
              <a:t> č</a:t>
            </a:r>
            <a:r>
              <a:rPr lang="en-US" sz="1200" kern="1200" dirty="0" err="1" smtClean="0">
                <a:solidFill>
                  <a:schemeClr val="tx1"/>
                </a:solidFill>
                <a:effectLst/>
                <a:latin typeface="+mn-lt"/>
                <a:ea typeface="+mn-ea"/>
                <a:cs typeface="+mn-cs"/>
              </a:rPr>
              <a:t>ije</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neraspolo</a:t>
            </a:r>
            <a:r>
              <a:rPr lang="sr-Latn-BA" sz="1200" kern="1200" dirty="0" smtClean="0">
                <a:solidFill>
                  <a:schemeClr val="tx1"/>
                </a:solidFill>
                <a:effectLst/>
                <a:latin typeface="+mn-lt"/>
                <a:ea typeface="+mn-ea"/>
                <a:cs typeface="+mn-cs"/>
              </a:rPr>
              <a:t>ž</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uznemirenje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izaziva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sr-Latn-BA" sz="1200" kern="1200" dirty="0" smtClean="0">
                <a:solidFill>
                  <a:schemeClr val="tx1"/>
                </a:solidFill>
                <a:effectLst/>
                <a:latin typeface="+mn-lt"/>
                <a:ea typeface="+mn-ea"/>
                <a:cs typeface="+mn-cs"/>
              </a:rPr>
              <a:t>č</a:t>
            </a:r>
            <a:r>
              <a:rPr lang="en-US" sz="1200" kern="1200" dirty="0" smtClean="0">
                <a:solidFill>
                  <a:schemeClr val="tx1"/>
                </a:solidFill>
                <a:effectLst/>
                <a:latin typeface="+mn-lt"/>
                <a:ea typeface="+mn-ea"/>
                <a:cs typeface="+mn-cs"/>
              </a:rPr>
              <a:t>in</a:t>
            </a:r>
            <a:r>
              <a:rPr lang="sr-Latn-BA"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Presuda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Vrhovnog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Srbije</a:t>
            </a:r>
            <a:r>
              <a:rPr lang="en-US" sz="1200" kern="1200" dirty="0" smtClean="0">
                <a:solidFill>
                  <a:schemeClr val="tx1"/>
                </a:solidFill>
                <a:effectLst/>
                <a:latin typeface="+mn-lt"/>
                <a:ea typeface="+mn-ea"/>
                <a:cs typeface="+mn-cs"/>
              </a:rPr>
              <a:t> Up. 975/84)</a:t>
            </a:r>
          </a:p>
          <a:p>
            <a:r>
              <a:rPr lang="sr-Latn-BA" sz="1200" b="1" kern="1200" dirty="0" smtClean="0">
                <a:solidFill>
                  <a:schemeClr val="tx1"/>
                </a:solidFill>
                <a:effectLst/>
                <a:latin typeface="+mn-lt"/>
                <a:ea typeface="+mn-ea"/>
                <a:cs typeface="+mn-cs"/>
              </a:rPr>
              <a:t>Zakonitost i ustavnost ove odredbe osporavana </a:t>
            </a:r>
            <a:r>
              <a:rPr lang="sr-Latn-BA" sz="1200" kern="1200" dirty="0" smtClean="0">
                <a:solidFill>
                  <a:schemeClr val="tx1"/>
                </a:solidFill>
                <a:effectLst/>
                <a:latin typeface="+mn-lt"/>
                <a:ea typeface="+mn-ea"/>
                <a:cs typeface="+mn-cs"/>
              </a:rPr>
              <a:t>je </a:t>
            </a:r>
            <a:r>
              <a:rPr lang="sr-Latn-BA" sz="1200" kern="1200" dirty="0" err="1" smtClean="0">
                <a:solidFill>
                  <a:schemeClr val="tx1"/>
                </a:solidFill>
                <a:effectLst/>
                <a:latin typeface="+mn-lt"/>
                <a:ea typeface="+mn-ea"/>
                <a:cs typeface="+mn-cs"/>
              </a:rPr>
              <a:t>pred</a:t>
            </a:r>
            <a:r>
              <a:rPr lang="sr-Latn-BA" sz="1200" kern="1200" dirty="0" smtClean="0">
                <a:solidFill>
                  <a:schemeClr val="tx1"/>
                </a:solidFill>
                <a:effectLst/>
                <a:latin typeface="+mn-lt"/>
                <a:ea typeface="+mn-ea"/>
                <a:cs typeface="+mn-cs"/>
              </a:rPr>
              <a:t> Ustavnim sudom RS koji je svojom Odlukom broj U-26/15 od 22.06.2016. godine odbio prijedlog za ocjenjivanje ustavnosti člana 8. ZJRM (Odluka objavljena u SG RS br.55/16).</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7</a:t>
            </a:fld>
            <a:endParaRPr lang="en-US"/>
          </a:p>
        </p:txBody>
      </p:sp>
      <p:sp>
        <p:nvSpPr>
          <p:cNvPr id="5" name="Date Placeholder 4"/>
          <p:cNvSpPr>
            <a:spLocks noGrp="1"/>
          </p:cNvSpPr>
          <p:nvPr>
            <p:ph type="dt" idx="11"/>
          </p:nvPr>
        </p:nvSpPr>
        <p:spPr/>
        <p:txBody>
          <a:bodyPr/>
          <a:lstStyle/>
          <a:p>
            <a:fld id="{B254B163-0520-4B04-A773-F58B7AD1D200}"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716950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Ovaj </a:t>
            </a:r>
            <a:r>
              <a:rPr lang="sr-Latn-BA" sz="1200" b="1" kern="1200" dirty="0" smtClean="0">
                <a:solidFill>
                  <a:schemeClr val="tx1"/>
                </a:solidFill>
                <a:effectLst/>
                <a:latin typeface="+mn-lt"/>
                <a:ea typeface="+mn-ea"/>
                <a:cs typeface="+mn-cs"/>
              </a:rPr>
              <a:t>prekršaj </a:t>
            </a:r>
            <a:r>
              <a:rPr lang="sr-Latn-BA" sz="1200" b="1" u="sng" kern="1200" dirty="0" smtClean="0">
                <a:solidFill>
                  <a:schemeClr val="tx1"/>
                </a:solidFill>
                <a:effectLst/>
                <a:latin typeface="+mn-lt"/>
                <a:ea typeface="+mn-ea"/>
                <a:cs typeface="+mn-cs"/>
              </a:rPr>
              <a:t>nije uslovljen javnim mjestom</a:t>
            </a:r>
            <a:r>
              <a:rPr lang="sr-Latn-BA" sz="1200" kern="1200" dirty="0" smtClean="0">
                <a:solidFill>
                  <a:schemeClr val="tx1"/>
                </a:solidFill>
                <a:effectLst/>
                <a:latin typeface="+mn-lt"/>
                <a:ea typeface="+mn-ea"/>
                <a:cs typeface="+mn-cs"/>
              </a:rPr>
              <a:t>, pa prekršaj je počinjen na bilo kom mjestu, bez obzira da li je to mjesto javno ili ne (</a:t>
            </a:r>
            <a:r>
              <a:rPr lang="sr-Latn-BA" sz="1200" kern="1200" dirty="0" err="1" smtClean="0">
                <a:solidFill>
                  <a:schemeClr val="tx1"/>
                </a:solidFill>
                <a:effectLst/>
                <a:latin typeface="+mn-lt"/>
                <a:ea typeface="+mn-ea"/>
                <a:cs typeface="+mn-cs"/>
              </a:rPr>
              <a:t>npr.prijetnja</a:t>
            </a:r>
            <a:r>
              <a:rPr lang="sr-Latn-BA" sz="1200" kern="1200" dirty="0" smtClean="0">
                <a:solidFill>
                  <a:schemeClr val="tx1"/>
                </a:solidFill>
                <a:effectLst/>
                <a:latin typeface="+mn-lt"/>
                <a:ea typeface="+mn-ea"/>
                <a:cs typeface="+mn-cs"/>
              </a:rPr>
              <a:t> telefonom ili SMS porukama, e-</a:t>
            </a:r>
            <a:r>
              <a:rPr lang="sr-Latn-BA" sz="1200" kern="1200" dirty="0" err="1" smtClean="0">
                <a:solidFill>
                  <a:schemeClr val="tx1"/>
                </a:solidFill>
                <a:effectLst/>
                <a:latin typeface="+mn-lt"/>
                <a:ea typeface="+mn-ea"/>
                <a:cs typeface="+mn-cs"/>
              </a:rPr>
              <a:t>mailom</a:t>
            </a:r>
            <a:r>
              <a:rPr lang="sr-Latn-BA" sz="1200" kern="1200" dirty="0" smtClean="0">
                <a:solidFill>
                  <a:schemeClr val="tx1"/>
                </a:solidFill>
                <a:effectLst/>
                <a:latin typeface="+mn-lt"/>
                <a:ea typeface="+mn-ea"/>
                <a:cs typeface="+mn-cs"/>
              </a:rPr>
              <a:t>), obzirom da sam zakon ne propisuje kao uslov da je radnja (prijetnja upućena) na javnom mjestu, kao što je to propisao za druge </a:t>
            </a:r>
            <a:r>
              <a:rPr lang="sr-Latn-BA" sz="1200" kern="1200" dirty="0" err="1" smtClean="0">
                <a:solidFill>
                  <a:schemeClr val="tx1"/>
                </a:solidFill>
                <a:effectLst/>
                <a:latin typeface="+mn-lt"/>
                <a:ea typeface="+mn-ea"/>
                <a:cs typeface="+mn-cs"/>
              </a:rPr>
              <a:t>prkršaje</a:t>
            </a:r>
            <a:r>
              <a:rPr lang="sr-Latn-BA" sz="1200" kern="1200" dirty="0" smtClean="0">
                <a:solidFill>
                  <a:schemeClr val="tx1"/>
                </a:solidFill>
                <a:effectLst/>
                <a:latin typeface="+mn-lt"/>
                <a:ea typeface="+mn-ea"/>
                <a:cs typeface="+mn-cs"/>
              </a:rPr>
              <a:t> iz oblasti javnog reda i mira (čl.9., 13., 15., 17., 22. i 30), </a:t>
            </a:r>
            <a:r>
              <a:rPr lang="sr-Latn-BA" sz="1200" b="1" u="sng" kern="1200" dirty="0" smtClean="0">
                <a:solidFill>
                  <a:schemeClr val="tx1"/>
                </a:solidFill>
                <a:effectLst/>
                <a:latin typeface="+mn-lt"/>
                <a:ea typeface="+mn-ea"/>
                <a:cs typeface="+mn-cs"/>
              </a:rPr>
              <a:t>niti je</a:t>
            </a:r>
            <a:r>
              <a:rPr lang="sr-Latn-BA" sz="1200" kern="1200" dirty="0" smtClean="0">
                <a:solidFill>
                  <a:schemeClr val="tx1"/>
                </a:solidFill>
                <a:effectLst/>
                <a:latin typeface="+mn-lt"/>
                <a:ea typeface="+mn-ea"/>
                <a:cs typeface="+mn-cs"/>
              </a:rPr>
              <a:t> ovaj prekršaj </a:t>
            </a:r>
            <a:r>
              <a:rPr lang="sr-Latn-BA" sz="1200" b="1" u="sng" kern="1200" dirty="0" smtClean="0">
                <a:solidFill>
                  <a:schemeClr val="tx1"/>
                </a:solidFill>
                <a:effectLst/>
                <a:latin typeface="+mn-lt"/>
                <a:ea typeface="+mn-ea"/>
                <a:cs typeface="+mn-cs"/>
              </a:rPr>
              <a:t>uslovljen ozbiljnom prijetnjom</a:t>
            </a:r>
            <a:r>
              <a:rPr lang="sr-Latn-BA" sz="1200" kern="1200" dirty="0" smtClean="0">
                <a:solidFill>
                  <a:schemeClr val="tx1"/>
                </a:solidFill>
                <a:effectLst/>
                <a:latin typeface="+mn-lt"/>
                <a:ea typeface="+mn-ea"/>
                <a:cs typeface="+mn-cs"/>
              </a:rPr>
              <a:t>, dovoljno je da je prijetnja upućena i da je kod drugog lica izazvala osjećanje ugroženosti (obična prijetnja), bez obzira na vrstu prijetnje, dok je </a:t>
            </a:r>
            <a:r>
              <a:rPr lang="sr-Latn-BA" sz="1200" b="1" u="sng" kern="1200" dirty="0" smtClean="0">
                <a:solidFill>
                  <a:schemeClr val="tx1"/>
                </a:solidFill>
                <a:effectLst/>
                <a:latin typeface="+mn-lt"/>
                <a:ea typeface="+mn-ea"/>
                <a:cs typeface="+mn-cs"/>
              </a:rPr>
              <a:t>ozbiljna prijetnja uslov i elemenat krivičnog djela Ugrožavanja sigurnosti</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iz člana 150. Krivičnog zakonika (Službeni glasnik RS, br.64/17 koji propisuje - Ko ugrozi sigurnost nekog lica ozbiljnom prijetnjom da će njega ili njemu blisko lice lišiti života, teško tjelesno povrijediti, lišiti slobode ili oteti, ili nanijeti zlo podmetanjem požara, eksplozijom ili nekom drugom </a:t>
            </a:r>
            <a:r>
              <a:rPr lang="sr-Latn-BA" sz="1200" kern="1200" dirty="0" err="1" smtClean="0">
                <a:solidFill>
                  <a:schemeClr val="tx1"/>
                </a:solidFill>
                <a:effectLst/>
                <a:latin typeface="+mn-lt"/>
                <a:ea typeface="+mn-ea"/>
                <a:cs typeface="+mn-cs"/>
              </a:rPr>
              <a:t>opšteopasnom</a:t>
            </a:r>
            <a:r>
              <a:rPr lang="sr-Latn-BA" sz="1200" kern="1200" dirty="0" smtClean="0">
                <a:solidFill>
                  <a:schemeClr val="tx1"/>
                </a:solidFill>
                <a:effectLst/>
                <a:latin typeface="+mn-lt"/>
                <a:ea typeface="+mn-ea"/>
                <a:cs typeface="+mn-cs"/>
              </a:rPr>
              <a:t> radnjom ili sredstvom, kazniće se novčanom kaznom ili kaznom zatvora do dvije godine,  </a:t>
            </a:r>
            <a:r>
              <a:rPr lang="sr-Latn-BA" sz="1200" b="1" u="sng" kern="1200" dirty="0" smtClean="0">
                <a:solidFill>
                  <a:schemeClr val="tx1"/>
                </a:solidFill>
                <a:effectLst/>
                <a:latin typeface="+mn-lt"/>
                <a:ea typeface="+mn-ea"/>
                <a:cs typeface="+mn-cs"/>
              </a:rPr>
              <a:t>gonjenje se preduzima po prijedlogu</a:t>
            </a:r>
            <a:r>
              <a:rPr lang="sr-Latn-BA" sz="1200" u="sng" kern="1200" dirty="0" smtClean="0">
                <a:solidFill>
                  <a:schemeClr val="tx1"/>
                </a:solidFill>
                <a:effectLst/>
                <a:latin typeface="+mn-lt"/>
                <a:ea typeface="+mn-ea"/>
                <a:cs typeface="+mn-cs"/>
              </a:rPr>
              <a:t>)</a:t>
            </a:r>
            <a:r>
              <a:rPr lang="sr-Latn-B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Članom 31. ovog zakona propisan je </a:t>
            </a:r>
            <a:r>
              <a:rPr lang="sr-Latn-BA" sz="1200" b="1" u="sng" kern="1200" dirty="0" smtClean="0">
                <a:solidFill>
                  <a:schemeClr val="tx1"/>
                </a:solidFill>
                <a:effectLst/>
                <a:latin typeface="+mn-lt"/>
                <a:ea typeface="+mn-ea"/>
                <a:cs typeface="+mn-cs"/>
              </a:rPr>
              <a:t>kvalifikovani oblik ovog prekršaja</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i </a:t>
            </a:r>
            <a:r>
              <a:rPr lang="sr-Latn-BA" sz="1200" kern="1200" dirty="0" err="1" smtClean="0">
                <a:solidFill>
                  <a:schemeClr val="tx1"/>
                </a:solidFill>
                <a:effectLst/>
                <a:latin typeface="+mn-lt"/>
                <a:ea typeface="+mn-ea"/>
                <a:cs typeface="+mn-cs"/>
              </a:rPr>
              <a:t>strožije</a:t>
            </a:r>
            <a:r>
              <a:rPr lang="sr-Latn-BA" sz="1200" kern="1200" dirty="0" smtClean="0">
                <a:solidFill>
                  <a:schemeClr val="tx1"/>
                </a:solidFill>
                <a:effectLst/>
                <a:latin typeface="+mn-lt"/>
                <a:ea typeface="+mn-ea"/>
                <a:cs typeface="+mn-cs"/>
              </a:rPr>
              <a:t> kažnjavanje </a:t>
            </a:r>
            <a:r>
              <a:rPr lang="en-US" sz="1200" kern="1200" dirty="0" err="1" smtClean="0">
                <a:solidFill>
                  <a:schemeClr val="tx1"/>
                </a:solidFill>
                <a:effectLst/>
                <a:latin typeface="+mn-lt"/>
                <a:ea typeface="+mn-ea"/>
                <a:cs typeface="+mn-cs"/>
              </a:rPr>
              <a:t>kada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 11, 12. </a:t>
            </a:r>
            <a:r>
              <a:rPr lang="en-US" sz="1200" kern="1200" dirty="0" err="1" smtClean="0">
                <a:solidFill>
                  <a:schemeClr val="tx1"/>
                </a:solidFill>
                <a:effectLst/>
                <a:latin typeface="+mn-lt"/>
                <a:ea typeface="+mn-ea"/>
                <a:cs typeface="+mn-cs"/>
              </a:rPr>
              <a:t>i</a:t>
            </a:r>
            <a:r>
              <a:rPr lang="sr-Latn-BA" sz="1200" kern="1200" dirty="0" smtClean="0">
                <a:solidFill>
                  <a:schemeClr val="tx1"/>
                </a:solidFill>
                <a:effectLst/>
                <a:latin typeface="+mn-lt"/>
                <a:ea typeface="+mn-ea"/>
                <a:cs typeface="+mn-cs"/>
              </a:rPr>
              <a:t> 24.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ini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grupa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po</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inilac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upotrebom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maske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predmeta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maskira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prikrivanja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identiteta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kazni</a:t>
            </a:r>
            <a:r>
              <a:rPr lang="sr-Latn-BA" sz="1200" kern="1200" dirty="0" smtClean="0">
                <a:solidFill>
                  <a:schemeClr val="tx1"/>
                </a:solidFill>
                <a:effectLst/>
                <a:latin typeface="+mn-lt"/>
                <a:ea typeface="+mn-ea"/>
                <a:cs typeface="+mn-cs"/>
              </a:rPr>
              <a:t>ć</a:t>
            </a:r>
            <a:r>
              <a:rPr lang="en-US" sz="1200" kern="1200" dirty="0" smtClean="0">
                <a:solidFill>
                  <a:schemeClr val="tx1"/>
                </a:solidFill>
                <a:effectLst/>
                <a:latin typeface="+mn-lt"/>
                <a:ea typeface="+mn-ea"/>
                <a:cs typeface="+mn-cs"/>
              </a:rPr>
              <a:t>e se </a:t>
            </a:r>
            <a:r>
              <a:rPr lang="en-US" sz="1200" kern="1200" dirty="0" err="1" smtClean="0">
                <a:solidFill>
                  <a:schemeClr val="tx1"/>
                </a:solidFill>
                <a:effectLst/>
                <a:latin typeface="+mn-lt"/>
                <a:ea typeface="+mn-ea"/>
                <a:cs typeface="+mn-cs"/>
              </a:rPr>
              <a:t>nov</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anom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kaznom</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dvostrukom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iznosu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nov</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propisane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zatvora</a:t>
            </a:r>
            <a:r>
              <a:rPr lang="en-US" sz="1200" kern="1200" dirty="0" smtClean="0">
                <a:solidFill>
                  <a:schemeClr val="tx1"/>
                </a:solidFill>
                <a:effectLst/>
                <a:latin typeface="+mn-lt"/>
                <a:ea typeface="+mn-ea"/>
                <a:cs typeface="+mn-cs"/>
              </a:rPr>
              <a:t> od</a:t>
            </a:r>
            <a:r>
              <a:rPr lang="sr-Latn-BA" sz="1200" kern="1200" dirty="0" smtClean="0">
                <a:solidFill>
                  <a:schemeClr val="tx1"/>
                </a:solidFill>
                <a:effectLst/>
                <a:latin typeface="+mn-lt"/>
                <a:ea typeface="+mn-ea"/>
                <a:cs typeface="+mn-cs"/>
              </a:rPr>
              <a:t> 60 </a:t>
            </a:r>
            <a:r>
              <a:rPr lang="en-US" sz="1200" kern="1200" dirty="0" smtClean="0">
                <a:solidFill>
                  <a:schemeClr val="tx1"/>
                </a:solidFill>
                <a:effectLst/>
                <a:latin typeface="+mn-lt"/>
                <a:ea typeface="+mn-ea"/>
                <a:cs typeface="+mn-cs"/>
              </a:rPr>
              <a:t>dana</a:t>
            </a:r>
          </a:p>
          <a:p>
            <a:r>
              <a:rPr lang="sr-Latn-CS" sz="1200" kern="1200" dirty="0" smtClean="0">
                <a:solidFill>
                  <a:schemeClr val="tx1"/>
                </a:solidFill>
                <a:effectLst/>
                <a:latin typeface="+mn-lt"/>
                <a:ea typeface="+mn-ea"/>
                <a:cs typeface="+mn-cs"/>
              </a:rPr>
              <a:t>Za postojanje ovog prekršaja, </a:t>
            </a:r>
            <a:r>
              <a:rPr lang="sr-Latn-CS" sz="1200" b="1" u="sng" kern="1200" dirty="0" smtClean="0">
                <a:solidFill>
                  <a:schemeClr val="tx1"/>
                </a:solidFill>
                <a:effectLst/>
                <a:latin typeface="+mn-lt"/>
                <a:ea typeface="+mn-ea"/>
                <a:cs typeface="+mn-cs"/>
              </a:rPr>
              <a:t>bez uticaja je da li je oštećeni saznao za </a:t>
            </a:r>
            <a:r>
              <a:rPr lang="sr-Latn-CS" sz="1200" b="1" u="sng" kern="1200" dirty="0" err="1" smtClean="0">
                <a:solidFill>
                  <a:schemeClr val="tx1"/>
                </a:solidFill>
                <a:effectLst/>
                <a:latin typeface="+mn-lt"/>
                <a:ea typeface="+mn-ea"/>
                <a:cs typeface="+mn-cs"/>
              </a:rPr>
              <a:t>prijetnju</a:t>
            </a:r>
            <a:r>
              <a:rPr lang="sr-Latn-CS" sz="1200" kern="1200" dirty="0" smtClean="0">
                <a:solidFill>
                  <a:schemeClr val="tx1"/>
                </a:solidFill>
                <a:effectLst/>
                <a:latin typeface="+mn-lt"/>
                <a:ea typeface="+mn-ea"/>
                <a:cs typeface="+mn-cs"/>
              </a:rPr>
              <a:t>, jer je prekršaj učinjen onda kada je bilo koje lice saznalo za </a:t>
            </a:r>
            <a:r>
              <a:rPr lang="sr-Latn-CS" sz="1200" kern="1200" dirty="0" err="1" smtClean="0">
                <a:solidFill>
                  <a:schemeClr val="tx1"/>
                </a:solidFill>
                <a:effectLst/>
                <a:latin typeface="+mn-lt"/>
                <a:ea typeface="+mn-ea"/>
                <a:cs typeface="+mn-cs"/>
              </a:rPr>
              <a:t>prijetnju</a:t>
            </a:r>
            <a:r>
              <a:rPr lang="sr-Latn-CS" sz="1200" kern="1200" dirty="0" smtClean="0">
                <a:solidFill>
                  <a:schemeClr val="tx1"/>
                </a:solidFill>
                <a:effectLst/>
                <a:latin typeface="+mn-lt"/>
                <a:ea typeface="+mn-ea"/>
                <a:cs typeface="+mn-cs"/>
              </a:rPr>
              <a:t>, kao što je bez uticaja </a:t>
            </a:r>
            <a:r>
              <a:rPr lang="sr-Latn-CS" sz="1200" b="1" u="sng" kern="1200" dirty="0" smtClean="0">
                <a:solidFill>
                  <a:schemeClr val="tx1"/>
                </a:solidFill>
                <a:effectLst/>
                <a:latin typeface="+mn-lt"/>
                <a:ea typeface="+mn-ea"/>
                <a:cs typeface="+mn-cs"/>
              </a:rPr>
              <a:t>i da li je učinilac ozbiljno mislio ili se samo šalio</a:t>
            </a:r>
            <a:r>
              <a:rPr lang="sr-Latn-C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8</a:t>
            </a:fld>
            <a:endParaRPr lang="en-US"/>
          </a:p>
        </p:txBody>
      </p:sp>
      <p:sp>
        <p:nvSpPr>
          <p:cNvPr id="5" name="Date Placeholder 4"/>
          <p:cNvSpPr>
            <a:spLocks noGrp="1"/>
          </p:cNvSpPr>
          <p:nvPr>
            <p:ph type="dt" idx="11"/>
          </p:nvPr>
        </p:nvSpPr>
        <p:spPr/>
        <p:txBody>
          <a:bodyPr/>
          <a:lstStyle/>
          <a:p>
            <a:fld id="{5F54B9D6-C990-470B-95AB-C80A03C28E8E}"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813501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b="1" u="sng" kern="1200" dirty="0" smtClean="0">
                <a:solidFill>
                  <a:schemeClr val="tx1"/>
                </a:solidFill>
                <a:effectLst/>
                <a:latin typeface="+mn-lt"/>
                <a:ea typeface="+mn-ea"/>
                <a:cs typeface="+mn-cs"/>
              </a:rPr>
              <a:t>Novina u zakonu</a:t>
            </a:r>
            <a:r>
              <a:rPr lang="sr-Latn-BA" sz="1200" kern="1200" dirty="0" smtClean="0">
                <a:solidFill>
                  <a:schemeClr val="tx1"/>
                </a:solidFill>
                <a:effectLst/>
                <a:latin typeface="+mn-lt"/>
                <a:ea typeface="+mn-ea"/>
                <a:cs typeface="+mn-cs"/>
              </a:rPr>
              <a:t>, ovim je zakonodavac </a:t>
            </a:r>
            <a:r>
              <a:rPr lang="sr-Latn-BA" sz="1200" b="1" kern="1200" dirty="0" smtClean="0">
                <a:solidFill>
                  <a:schemeClr val="tx1"/>
                </a:solidFill>
                <a:effectLst/>
                <a:latin typeface="+mn-lt"/>
                <a:ea typeface="+mn-ea"/>
                <a:cs typeface="+mn-cs"/>
              </a:rPr>
              <a:t>proširio krug radnji </a:t>
            </a:r>
            <a:r>
              <a:rPr lang="sr-Latn-BA" sz="1200" kern="1200" dirty="0" smtClean="0">
                <a:solidFill>
                  <a:schemeClr val="tx1"/>
                </a:solidFill>
                <a:effectLst/>
                <a:latin typeface="+mn-lt"/>
                <a:ea typeface="+mn-ea"/>
                <a:cs typeface="+mn-cs"/>
              </a:rPr>
              <a:t>vezan za tuču i fizički napad, uvođenjem kvalifikovanog oblika ovog prekršaja koji čini </a:t>
            </a:r>
            <a:r>
              <a:rPr lang="sr-Latn-BA" sz="1200" b="1" kern="1200" dirty="0" smtClean="0">
                <a:solidFill>
                  <a:schemeClr val="tx1"/>
                </a:solidFill>
                <a:effectLst/>
                <a:latin typeface="+mn-lt"/>
                <a:ea typeface="+mn-ea"/>
                <a:cs typeface="+mn-cs"/>
              </a:rPr>
              <a:t>lice koje na bilo koji način organizuje tuču, bez obzira da li je do iste došlo </a:t>
            </a:r>
            <a:r>
              <a:rPr lang="sr-Latn-BA" sz="1200" kern="1200" dirty="0" smtClean="0">
                <a:solidFill>
                  <a:schemeClr val="tx1"/>
                </a:solidFill>
                <a:effectLst/>
                <a:latin typeface="+mn-lt"/>
                <a:ea typeface="+mn-ea"/>
                <a:cs typeface="+mn-cs"/>
              </a:rPr>
              <a:t>propisujući </a:t>
            </a:r>
            <a:r>
              <a:rPr lang="sr-Latn-BA" sz="1200" kern="1200" dirty="0" err="1" smtClean="0">
                <a:solidFill>
                  <a:schemeClr val="tx1"/>
                </a:solidFill>
                <a:effectLst/>
                <a:latin typeface="+mn-lt"/>
                <a:ea typeface="+mn-ea"/>
                <a:cs typeface="+mn-cs"/>
              </a:rPr>
              <a:t>strožije</a:t>
            </a:r>
            <a:r>
              <a:rPr lang="sr-Latn-BA" sz="1200" kern="1200" dirty="0" smtClean="0">
                <a:solidFill>
                  <a:schemeClr val="tx1"/>
                </a:solidFill>
                <a:effectLst/>
                <a:latin typeface="+mn-lt"/>
                <a:ea typeface="+mn-ea"/>
                <a:cs typeface="+mn-cs"/>
              </a:rPr>
              <a:t> kažnjavanje za ovaj kvalifikovani oblik prekršaja.</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Članom 31. ovog zakona propisan je </a:t>
            </a:r>
            <a:r>
              <a:rPr lang="sr-Latn-BA" sz="1200" b="1" u="sng" kern="1200" dirty="0" smtClean="0">
                <a:solidFill>
                  <a:schemeClr val="tx1"/>
                </a:solidFill>
                <a:effectLst/>
                <a:latin typeface="+mn-lt"/>
                <a:ea typeface="+mn-ea"/>
                <a:cs typeface="+mn-cs"/>
              </a:rPr>
              <a:t>kvalifikovani oblik ovog prekršaja</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i </a:t>
            </a:r>
            <a:r>
              <a:rPr lang="sr-Latn-BA" sz="1200" kern="1200" dirty="0" err="1" smtClean="0">
                <a:solidFill>
                  <a:schemeClr val="tx1"/>
                </a:solidFill>
                <a:effectLst/>
                <a:latin typeface="+mn-lt"/>
                <a:ea typeface="+mn-ea"/>
                <a:cs typeface="+mn-cs"/>
              </a:rPr>
              <a:t>strožije</a:t>
            </a:r>
            <a:r>
              <a:rPr lang="sr-Latn-BA" sz="1200" kern="1200" dirty="0" smtClean="0">
                <a:solidFill>
                  <a:schemeClr val="tx1"/>
                </a:solidFill>
                <a:effectLst/>
                <a:latin typeface="+mn-lt"/>
                <a:ea typeface="+mn-ea"/>
                <a:cs typeface="+mn-cs"/>
              </a:rPr>
              <a:t> kažnjavanje </a:t>
            </a:r>
            <a:r>
              <a:rPr lang="en-US" sz="1200" kern="1200" dirty="0" err="1" smtClean="0">
                <a:solidFill>
                  <a:schemeClr val="tx1"/>
                </a:solidFill>
                <a:effectLst/>
                <a:latin typeface="+mn-lt"/>
                <a:ea typeface="+mn-ea"/>
                <a:cs typeface="+mn-cs"/>
              </a:rPr>
              <a:t>kada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 11, 12. </a:t>
            </a:r>
            <a:r>
              <a:rPr lang="en-US" sz="1200" kern="1200" dirty="0" err="1" smtClean="0">
                <a:solidFill>
                  <a:schemeClr val="tx1"/>
                </a:solidFill>
                <a:effectLst/>
                <a:latin typeface="+mn-lt"/>
                <a:ea typeface="+mn-ea"/>
                <a:cs typeface="+mn-cs"/>
              </a:rPr>
              <a:t>i</a:t>
            </a:r>
            <a:r>
              <a:rPr lang="sr-Latn-BA" sz="1200" kern="1200" dirty="0" smtClean="0">
                <a:solidFill>
                  <a:schemeClr val="tx1"/>
                </a:solidFill>
                <a:effectLst/>
                <a:latin typeface="+mn-lt"/>
                <a:ea typeface="+mn-ea"/>
                <a:cs typeface="+mn-cs"/>
              </a:rPr>
              <a:t> 24.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ini</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grupa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po</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inilac</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upotrebom</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maske</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predmeta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maskira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prikrivanja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identiteta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kazni</a:t>
            </a:r>
            <a:r>
              <a:rPr lang="sr-Latn-BA" sz="1200" kern="1200" dirty="0" smtClean="0">
                <a:solidFill>
                  <a:schemeClr val="tx1"/>
                </a:solidFill>
                <a:effectLst/>
                <a:latin typeface="+mn-lt"/>
                <a:ea typeface="+mn-ea"/>
                <a:cs typeface="+mn-cs"/>
              </a:rPr>
              <a:t>ć</a:t>
            </a:r>
            <a:r>
              <a:rPr lang="en-US" sz="1200" kern="1200" dirty="0" smtClean="0">
                <a:solidFill>
                  <a:schemeClr val="tx1"/>
                </a:solidFill>
                <a:effectLst/>
                <a:latin typeface="+mn-lt"/>
                <a:ea typeface="+mn-ea"/>
                <a:cs typeface="+mn-cs"/>
              </a:rPr>
              <a:t>e se </a:t>
            </a:r>
            <a:r>
              <a:rPr lang="en-US" sz="1200" kern="1200" dirty="0" err="1" smtClean="0">
                <a:solidFill>
                  <a:schemeClr val="tx1"/>
                </a:solidFill>
                <a:effectLst/>
                <a:latin typeface="+mn-lt"/>
                <a:ea typeface="+mn-ea"/>
                <a:cs typeface="+mn-cs"/>
              </a:rPr>
              <a:t>nov</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anom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kaznom</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dvostrukom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iznosu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nov</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propisane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kaznom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zatvora</a:t>
            </a:r>
            <a:r>
              <a:rPr lang="en-US" sz="1200" kern="1200" dirty="0" smtClean="0">
                <a:solidFill>
                  <a:schemeClr val="tx1"/>
                </a:solidFill>
                <a:effectLst/>
                <a:latin typeface="+mn-lt"/>
                <a:ea typeface="+mn-ea"/>
                <a:cs typeface="+mn-cs"/>
              </a:rPr>
              <a:t> od</a:t>
            </a:r>
            <a:r>
              <a:rPr lang="sr-Latn-BA" sz="1200" kern="1200" dirty="0" smtClean="0">
                <a:solidFill>
                  <a:schemeClr val="tx1"/>
                </a:solidFill>
                <a:effectLst/>
                <a:latin typeface="+mn-lt"/>
                <a:ea typeface="+mn-ea"/>
                <a:cs typeface="+mn-cs"/>
              </a:rPr>
              <a:t> 60 </a:t>
            </a:r>
            <a:r>
              <a:rPr lang="en-US" sz="1200" kern="1200" dirty="0" smtClean="0">
                <a:solidFill>
                  <a:schemeClr val="tx1"/>
                </a:solidFill>
                <a:effectLst/>
                <a:latin typeface="+mn-lt"/>
                <a:ea typeface="+mn-ea"/>
                <a:cs typeface="+mn-cs"/>
              </a:rPr>
              <a:t>dana</a:t>
            </a:r>
          </a:p>
          <a:p>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.12.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m</a:t>
            </a:r>
            <a:r>
              <a:rPr lang="en-US" sz="1200" b="1" u="sng" kern="1200" dirty="0" err="1" smtClean="0">
                <a:solidFill>
                  <a:schemeClr val="tx1"/>
                </a:solidFill>
                <a:effectLst/>
                <a:latin typeface="+mn-lt"/>
                <a:ea typeface="+mn-ea"/>
                <a:cs typeface="+mn-cs"/>
              </a:rPr>
              <a:t>o</a:t>
            </a:r>
            <a:r>
              <a:rPr lang="sr-Latn-BA" sz="1200" b="1" u="sng" kern="1200" dirty="0" smtClean="0">
                <a:solidFill>
                  <a:schemeClr val="tx1"/>
                </a:solidFill>
                <a:effectLst/>
                <a:latin typeface="+mn-lt"/>
                <a:ea typeface="+mn-ea"/>
                <a:cs typeface="+mn-cs"/>
              </a:rPr>
              <a:t>ž</a:t>
            </a:r>
            <a:r>
              <a:rPr lang="en-US" sz="1200" b="1" u="sng" kern="1200" dirty="0" smtClean="0">
                <a:solidFill>
                  <a:schemeClr val="tx1"/>
                </a:solidFill>
                <a:effectLst/>
                <a:latin typeface="+mn-lt"/>
                <a:ea typeface="+mn-ea"/>
                <a:cs typeface="+mn-cs"/>
              </a:rPr>
              <a:t>e se </a:t>
            </a:r>
            <a:r>
              <a:rPr lang="en-US" sz="1200" b="1" u="sng" kern="1200" dirty="0" err="1" smtClean="0">
                <a:solidFill>
                  <a:schemeClr val="tx1"/>
                </a:solidFill>
                <a:effectLst/>
                <a:latin typeface="+mn-lt"/>
                <a:ea typeface="+mn-ea"/>
                <a:cs typeface="+mn-cs"/>
              </a:rPr>
              <a:t>izre</a:t>
            </a:r>
            <a:r>
              <a:rPr lang="sr-Latn-BA" sz="1200" b="1" u="sng" kern="1200" dirty="0" smtClean="0">
                <a:solidFill>
                  <a:schemeClr val="tx1"/>
                </a:solidFill>
                <a:effectLst/>
                <a:latin typeface="+mn-lt"/>
                <a:ea typeface="+mn-ea"/>
                <a:cs typeface="+mn-cs"/>
              </a:rPr>
              <a:t>ć</a:t>
            </a:r>
            <a:r>
              <a:rPr lang="en-US" sz="1200" b="1" u="sng" kern="1200" dirty="0" err="1" smtClean="0">
                <a:solidFill>
                  <a:schemeClr val="tx1"/>
                </a:solidFill>
                <a:effectLst/>
                <a:latin typeface="+mn-lt"/>
                <a:ea typeface="+mn-ea"/>
                <a:cs typeface="+mn-cs"/>
              </a:rPr>
              <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za</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titna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mjera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oduzimanje</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predmeta</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upotrijebljeni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namijenjeni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osnovu</a:t>
            </a:r>
            <a:r>
              <a:rPr lang="sr-Latn-BA" sz="1200" kern="1200" dirty="0" smtClean="0">
                <a:solidFill>
                  <a:schemeClr val="tx1"/>
                </a:solidFill>
                <a:effectLst/>
                <a:latin typeface="+mn-lt"/>
                <a:ea typeface="+mn-ea"/>
                <a:cs typeface="+mn-cs"/>
              </a:rPr>
              <a:t> stava 3. člana 32. ovog zakona.</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Biće ovog prekršaja čini </a:t>
            </a:r>
            <a:r>
              <a:rPr lang="en-US" sz="1200" b="1" kern="1200" dirty="0" err="1" smtClean="0">
                <a:solidFill>
                  <a:schemeClr val="tx1"/>
                </a:solidFill>
                <a:effectLst/>
                <a:latin typeface="+mn-lt"/>
                <a:ea typeface="+mn-ea"/>
                <a:cs typeface="+mn-cs"/>
              </a:rPr>
              <a:t>izazivanje</a:t>
            </a:r>
            <a:r>
              <a:rPr lang="sr-Latn-BA"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podstrekavanje</a:t>
            </a:r>
            <a:r>
              <a:rPr lang="sr-Latn-BA"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u</a:t>
            </a:r>
            <a:r>
              <a:rPr lang="sr-Latn-BA" sz="1200" b="1" kern="1200" dirty="0" smtClean="0">
                <a:solidFill>
                  <a:schemeClr val="tx1"/>
                </a:solidFill>
                <a:effectLst/>
                <a:latin typeface="+mn-lt"/>
                <a:ea typeface="+mn-ea"/>
                <a:cs typeface="+mn-cs"/>
              </a:rPr>
              <a:t>č</a:t>
            </a:r>
            <a:r>
              <a:rPr lang="en-US" sz="1200" b="1" kern="1200" dirty="0" err="1" smtClean="0">
                <a:solidFill>
                  <a:schemeClr val="tx1"/>
                </a:solidFill>
                <a:effectLst/>
                <a:latin typeface="+mn-lt"/>
                <a:ea typeface="+mn-ea"/>
                <a:cs typeface="+mn-cs"/>
              </a:rPr>
              <a:t>estvovanje</a:t>
            </a:r>
            <a:r>
              <a:rPr lang="en-US" sz="1200" b="1" kern="1200" dirty="0" smtClean="0">
                <a:solidFill>
                  <a:schemeClr val="tx1"/>
                </a:solidFill>
                <a:effectLst/>
                <a:latin typeface="+mn-lt"/>
                <a:ea typeface="+mn-ea"/>
                <a:cs typeface="+mn-cs"/>
              </a:rPr>
              <a:t> u </a:t>
            </a:r>
            <a:r>
              <a:rPr lang="en-US" sz="1200" b="1" kern="1200" dirty="0" err="1" smtClean="0">
                <a:solidFill>
                  <a:schemeClr val="tx1"/>
                </a:solidFill>
                <a:effectLst/>
                <a:latin typeface="+mn-lt"/>
                <a:ea typeface="+mn-ea"/>
                <a:cs typeface="+mn-cs"/>
              </a:rPr>
              <a:t>tu</a:t>
            </a:r>
            <a:r>
              <a:rPr lang="sr-Latn-BA" sz="1200" b="1" kern="1200" dirty="0" smtClean="0">
                <a:solidFill>
                  <a:schemeClr val="tx1"/>
                </a:solidFill>
                <a:effectLst/>
                <a:latin typeface="+mn-lt"/>
                <a:ea typeface="+mn-ea"/>
                <a:cs typeface="+mn-cs"/>
              </a:rPr>
              <a:t>č</a:t>
            </a:r>
            <a:r>
              <a:rPr lang="en-US" sz="1200" b="1" kern="1200" dirty="0" err="1" smtClean="0">
                <a:solidFill>
                  <a:schemeClr val="tx1"/>
                </a:solidFill>
                <a:effectLst/>
                <a:latin typeface="+mn-lt"/>
                <a:ea typeface="+mn-ea"/>
                <a:cs typeface="+mn-cs"/>
              </a:rPr>
              <a:t>i</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ili</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fizi</a:t>
            </a:r>
            <a:r>
              <a:rPr lang="sr-Latn-BA" sz="1200" b="1" kern="1200" dirty="0" smtClean="0">
                <a:solidFill>
                  <a:schemeClr val="tx1"/>
                </a:solidFill>
                <a:effectLst/>
                <a:latin typeface="+mn-lt"/>
                <a:ea typeface="+mn-ea"/>
                <a:cs typeface="+mn-cs"/>
              </a:rPr>
              <a:t>č</a:t>
            </a:r>
            <a:r>
              <a:rPr lang="en-US" sz="1200" b="1" kern="1200" dirty="0" err="1" smtClean="0">
                <a:solidFill>
                  <a:schemeClr val="tx1"/>
                </a:solidFill>
                <a:effectLst/>
                <a:latin typeface="+mn-lt"/>
                <a:ea typeface="+mn-ea"/>
                <a:cs typeface="+mn-cs"/>
              </a:rPr>
              <a:t>ki</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napad</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na</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drugoga</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pa je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t>
            </a:r>
            <a:r>
              <a:rPr lang="en-US" sz="1200"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dovoljna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jedna</a:t>
            </a:r>
            <a:r>
              <a:rPr lang="en-US" sz="1200" b="1" u="sng" kern="1200" dirty="0" smtClean="0">
                <a:solidFill>
                  <a:schemeClr val="tx1"/>
                </a:solidFill>
                <a:effectLst/>
                <a:latin typeface="+mn-lt"/>
                <a:ea typeface="+mn-ea"/>
                <a:cs typeface="+mn-cs"/>
              </a:rPr>
              <a:t> od </a:t>
            </a:r>
            <a:r>
              <a:rPr lang="en-US" sz="1200" b="1" u="sng" kern="1200" dirty="0" err="1" smtClean="0">
                <a:solidFill>
                  <a:schemeClr val="tx1"/>
                </a:solidFill>
                <a:effectLst/>
                <a:latin typeface="+mn-lt"/>
                <a:ea typeface="+mn-ea"/>
                <a:cs typeface="+mn-cs"/>
              </a:rPr>
              <a:t>ovih</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radnji</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da bi se </a:t>
            </a:r>
            <a:r>
              <a:rPr lang="en-US" sz="1200" kern="1200" dirty="0" err="1" smtClean="0">
                <a:solidFill>
                  <a:schemeClr val="tx1"/>
                </a:solidFill>
                <a:effectLst/>
                <a:latin typeface="+mn-lt"/>
                <a:ea typeface="+mn-ea"/>
                <a:cs typeface="+mn-cs"/>
              </a:rPr>
              <a:t>ostvarilo</a:t>
            </a:r>
            <a:r>
              <a:rPr lang="en-US" sz="1200" kern="1200" dirty="0" smtClean="0">
                <a:solidFill>
                  <a:schemeClr val="tx1"/>
                </a:solidFill>
                <a:effectLst/>
                <a:latin typeface="+mn-lt"/>
                <a:ea typeface="+mn-ea"/>
                <a:cs typeface="+mn-cs"/>
              </a:rPr>
              <a:t> bi</a:t>
            </a:r>
            <a:r>
              <a:rPr lang="sr-Latn-BA" sz="1200" kern="1200" dirty="0" smtClean="0">
                <a:solidFill>
                  <a:schemeClr val="tx1"/>
                </a:solidFill>
                <a:effectLst/>
                <a:latin typeface="+mn-lt"/>
                <a:ea typeface="+mn-ea"/>
                <a:cs typeface="+mn-cs"/>
              </a:rPr>
              <a:t>ć</a:t>
            </a:r>
            <a:r>
              <a:rPr lang="en-US" sz="1200" kern="1200" dirty="0" smtClean="0">
                <a:solidFill>
                  <a:schemeClr val="tx1"/>
                </a:solidFill>
                <a:effectLst/>
                <a:latin typeface="+mn-lt"/>
                <a:ea typeface="+mn-ea"/>
                <a:cs typeface="+mn-cs"/>
              </a:rPr>
              <a:t>e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npr</a:t>
            </a:r>
            <a:r>
              <a:rPr lang="sr-Latn-BA"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dovoljno</a:t>
            </a:r>
            <a:r>
              <a:rPr lang="en-US" sz="1200" kern="1200" dirty="0" smtClean="0">
                <a:solidFill>
                  <a:schemeClr val="tx1"/>
                </a:solidFill>
                <a:effectLst/>
                <a:latin typeface="+mn-lt"/>
                <a:ea typeface="+mn-ea"/>
                <a:cs typeface="+mn-cs"/>
              </a:rPr>
              <a:t> je da je </a:t>
            </a:r>
            <a:r>
              <a:rPr lang="en-US" sz="1200" kern="1200" dirty="0" err="1" smtClean="0">
                <a:solidFill>
                  <a:schemeClr val="tx1"/>
                </a:solidFill>
                <a:effectLst/>
                <a:latin typeface="+mn-lt"/>
                <a:ea typeface="+mn-ea"/>
                <a:cs typeface="+mn-cs"/>
              </a:rPr>
              <a:t>neko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izazvao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podstrekavao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tuu</a:t>
            </a:r>
            <a:r>
              <a:rPr lang="sr-Latn-BA" sz="1200" kern="1200" dirty="0" smtClean="0">
                <a:solidFill>
                  <a:schemeClr val="tx1"/>
                </a:solidFill>
                <a:effectLst/>
                <a:latin typeface="+mn-lt"/>
                <a:ea typeface="+mn-ea"/>
                <a:cs typeface="+mn-cs"/>
              </a:rPr>
              <a:t>č</a:t>
            </a:r>
            <a:r>
              <a:rPr lang="en-US" sz="1200" kern="1200" dirty="0" smtClean="0">
                <a:solidFill>
                  <a:schemeClr val="tx1"/>
                </a:solidFill>
                <a:effectLst/>
                <a:latin typeface="+mn-lt"/>
                <a:ea typeface="+mn-ea"/>
                <a:cs typeface="+mn-cs"/>
              </a:rPr>
              <a:t>u</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prihvatio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tu</a:t>
            </a:r>
            <a:r>
              <a:rPr lang="sr-Latn-BA" sz="1200" kern="1200" dirty="0" smtClean="0">
                <a:solidFill>
                  <a:schemeClr val="tx1"/>
                </a:solidFill>
                <a:effectLst/>
                <a:latin typeface="+mn-lt"/>
                <a:ea typeface="+mn-ea"/>
                <a:cs typeface="+mn-cs"/>
              </a:rPr>
              <a:t>č</a:t>
            </a:r>
            <a:r>
              <a:rPr lang="en-US" sz="1200" kern="1200" dirty="0" smtClean="0">
                <a:solidFill>
                  <a:schemeClr val="tx1"/>
                </a:solidFill>
                <a:effectLst/>
                <a:latin typeface="+mn-lt"/>
                <a:ea typeface="+mn-ea"/>
                <a:cs typeface="+mn-cs"/>
              </a:rPr>
              <a:t>u</a:t>
            </a:r>
            <a:r>
              <a:rPr lang="sr-Latn-BA" sz="1200" kern="1200" dirty="0" smtClean="0">
                <a:solidFill>
                  <a:schemeClr val="tx1"/>
                </a:solidFill>
                <a:effectLst/>
                <a:latin typeface="+mn-lt"/>
                <a:ea typeface="+mn-ea"/>
                <a:cs typeface="+mn-cs"/>
              </a:rPr>
              <a:t> koju je neko drugi podstrekavao ili izazvao pa učestvovao u istoj ili da je neko lice fizički napalo na drugo lice). Ovaj prekršaj isključuje postupanje u nužnoj odbrani ili krajnjoj nuždi koje postupanje mora dokazati sam okrivljeni, pa je to izuzetak od opšteg pravila u prekršajnom postupku da je teret dokazivanja na ovlaštenom organu, jer se ovdje radi o dokazivanju instituta koji isključuju prekršajnu odgovornost, a ne dokazivanju odgovornosti koje je na teretu ovlaštenog organa</a:t>
            </a:r>
            <a:endParaRPr lang="en-US" sz="1200" kern="1200" dirty="0" smtClean="0">
              <a:solidFill>
                <a:schemeClr val="tx1"/>
              </a:solidFill>
              <a:effectLst/>
              <a:latin typeface="+mn-lt"/>
              <a:ea typeface="+mn-ea"/>
              <a:cs typeface="+mn-cs"/>
            </a:endParaRPr>
          </a:p>
          <a:p>
            <a:r>
              <a:rPr lang="sr-Latn-CS" sz="1200" b="1" u="sng" kern="1200" dirty="0" smtClean="0">
                <a:solidFill>
                  <a:schemeClr val="tx1"/>
                </a:solidFill>
                <a:effectLst/>
                <a:latin typeface="+mn-lt"/>
                <a:ea typeface="+mn-ea"/>
                <a:cs typeface="+mn-cs"/>
              </a:rPr>
              <a:t>Podstrekavanje</a:t>
            </a:r>
            <a:r>
              <a:rPr lang="sr-Latn-CS" sz="1200" kern="1200" dirty="0" smtClean="0">
                <a:solidFill>
                  <a:schemeClr val="tx1"/>
                </a:solidFill>
                <a:effectLst/>
                <a:latin typeface="+mn-lt"/>
                <a:ea typeface="+mn-ea"/>
                <a:cs typeface="+mn-cs"/>
              </a:rPr>
              <a:t> drugog na tuču, predstavljalo bi i podsticanje drugog za vršenje tog prekršaja, a sastoji se u navođenju ili nagovaranju drugog radi stvaranja odluke da to učini.</a:t>
            </a:r>
            <a:endParaRPr lang="en-US" sz="1200" kern="1200" dirty="0" smtClean="0">
              <a:solidFill>
                <a:schemeClr val="tx1"/>
              </a:solidFill>
              <a:effectLst/>
              <a:latin typeface="+mn-lt"/>
              <a:ea typeface="+mn-ea"/>
              <a:cs typeface="+mn-cs"/>
            </a:endParaRPr>
          </a:p>
          <a:p>
            <a:r>
              <a:rPr lang="sr-Latn-CS" sz="1200" b="1" u="sng" kern="1200" dirty="0" smtClean="0">
                <a:solidFill>
                  <a:schemeClr val="tx1"/>
                </a:solidFill>
                <a:effectLst/>
                <a:latin typeface="+mn-lt"/>
                <a:ea typeface="+mn-ea"/>
                <a:cs typeface="+mn-cs"/>
              </a:rPr>
              <a:t>Izazivanje drugog na tuču</a:t>
            </a:r>
            <a:r>
              <a:rPr lang="sr-Latn-CS" sz="1200" b="1" kern="1200" dirty="0" smtClean="0">
                <a:solidFill>
                  <a:schemeClr val="tx1"/>
                </a:solidFill>
                <a:effectLst/>
                <a:latin typeface="+mn-lt"/>
                <a:ea typeface="+mn-ea"/>
                <a:cs typeface="+mn-cs"/>
              </a:rPr>
              <a:t> </a:t>
            </a:r>
            <a:r>
              <a:rPr lang="sr-Latn-CS" sz="1200" kern="1200" dirty="0" smtClean="0">
                <a:solidFill>
                  <a:schemeClr val="tx1"/>
                </a:solidFill>
                <a:effectLst/>
                <a:latin typeface="+mn-lt"/>
                <a:ea typeface="+mn-ea"/>
                <a:cs typeface="+mn-cs"/>
              </a:rPr>
              <a:t>predstavlja prekršaj samo ukoliko nije došlo do fizičkog obračuna, što znači da se može učiniti samo </a:t>
            </a:r>
            <a:r>
              <a:rPr lang="sr-Latn-CS" sz="1200" kern="1200" dirty="0" err="1" smtClean="0">
                <a:solidFill>
                  <a:schemeClr val="tx1"/>
                </a:solidFill>
                <a:effectLst/>
                <a:latin typeface="+mn-lt"/>
                <a:ea typeface="+mn-ea"/>
                <a:cs typeface="+mn-cs"/>
              </a:rPr>
              <a:t>riječima</a:t>
            </a:r>
            <a:r>
              <a:rPr lang="sr-Latn-CS" sz="1200" kern="1200" dirty="0" smtClean="0">
                <a:solidFill>
                  <a:schemeClr val="tx1"/>
                </a:solidFill>
                <a:effectLst/>
                <a:latin typeface="+mn-lt"/>
                <a:ea typeface="+mn-ea"/>
                <a:cs typeface="+mn-cs"/>
              </a:rPr>
              <a:t> ili nekom </a:t>
            </a:r>
            <a:r>
              <a:rPr lang="sr-Latn-CS" sz="1200" kern="1200" dirty="0" err="1" smtClean="0">
                <a:solidFill>
                  <a:schemeClr val="tx1"/>
                </a:solidFill>
                <a:effectLst/>
                <a:latin typeface="+mn-lt"/>
                <a:ea typeface="+mn-ea"/>
                <a:cs typeface="+mn-cs"/>
              </a:rPr>
              <a:t>konkludentnom</a:t>
            </a:r>
            <a:r>
              <a:rPr lang="sr-Latn-CS" sz="1200" kern="1200" dirty="0" smtClean="0">
                <a:solidFill>
                  <a:schemeClr val="tx1"/>
                </a:solidFill>
                <a:effectLst/>
                <a:latin typeface="+mn-lt"/>
                <a:ea typeface="+mn-ea"/>
                <a:cs typeface="+mn-cs"/>
              </a:rPr>
              <a:t> radnjom. U suprotnom, ukoliko je izazivanje dovelo do fizičkog obračuna, učinilac će odgovarati zbog fizičkog napada.</a:t>
            </a:r>
            <a:endParaRPr lang="en-US" sz="1200" kern="1200" dirty="0" smtClean="0">
              <a:solidFill>
                <a:schemeClr val="tx1"/>
              </a:solidFill>
              <a:effectLst/>
              <a:latin typeface="+mn-lt"/>
              <a:ea typeface="+mn-ea"/>
              <a:cs typeface="+mn-cs"/>
            </a:endParaRPr>
          </a:p>
          <a:p>
            <a:r>
              <a:rPr lang="sr-Latn-CS" sz="1200" kern="1200" dirty="0" smtClean="0">
                <a:solidFill>
                  <a:schemeClr val="tx1"/>
                </a:solidFill>
                <a:effectLst/>
                <a:latin typeface="+mn-lt"/>
                <a:ea typeface="+mn-ea"/>
                <a:cs typeface="+mn-cs"/>
              </a:rPr>
              <a:t>Pod </a:t>
            </a:r>
            <a:r>
              <a:rPr lang="sr-Latn-CS" sz="1200" b="1" u="sng" kern="1200" dirty="0" smtClean="0">
                <a:solidFill>
                  <a:schemeClr val="tx1"/>
                </a:solidFill>
                <a:effectLst/>
                <a:latin typeface="+mn-lt"/>
                <a:ea typeface="+mn-ea"/>
                <a:cs typeface="+mn-cs"/>
              </a:rPr>
              <a:t>fizičkim napadom</a:t>
            </a:r>
            <a:r>
              <a:rPr lang="sr-Latn-CS" sz="1200" kern="1200" dirty="0" smtClean="0">
                <a:solidFill>
                  <a:schemeClr val="tx1"/>
                </a:solidFill>
                <a:effectLst/>
                <a:latin typeface="+mn-lt"/>
                <a:ea typeface="+mn-ea"/>
                <a:cs typeface="+mn-cs"/>
              </a:rPr>
              <a:t>, </a:t>
            </a:r>
            <a:r>
              <a:rPr lang="sr-Latn-CS" sz="1200" kern="1200" dirty="0" err="1" smtClean="0">
                <a:solidFill>
                  <a:schemeClr val="tx1"/>
                </a:solidFill>
                <a:effectLst/>
                <a:latin typeface="+mn-lt"/>
                <a:ea typeface="+mn-ea"/>
                <a:cs typeface="+mn-cs"/>
              </a:rPr>
              <a:t>podrazumijeva</a:t>
            </a:r>
            <a:r>
              <a:rPr lang="sr-Latn-CS" sz="1200" kern="1200" dirty="0" smtClean="0">
                <a:solidFill>
                  <a:schemeClr val="tx1"/>
                </a:solidFill>
                <a:effectLst/>
                <a:latin typeface="+mn-lt"/>
                <a:ea typeface="+mn-ea"/>
                <a:cs typeface="+mn-cs"/>
              </a:rPr>
              <a:t> se svako fizičko </a:t>
            </a:r>
            <a:r>
              <a:rPr lang="sr-Latn-CS" sz="1200" kern="1200" dirty="0" err="1" smtClean="0">
                <a:solidFill>
                  <a:schemeClr val="tx1"/>
                </a:solidFill>
                <a:effectLst/>
                <a:latin typeface="+mn-lt"/>
                <a:ea typeface="+mn-ea"/>
                <a:cs typeface="+mn-cs"/>
              </a:rPr>
              <a:t>djelovanje</a:t>
            </a:r>
            <a:r>
              <a:rPr lang="sr-Latn-CS" sz="1200" kern="1200" dirty="0" smtClean="0">
                <a:solidFill>
                  <a:schemeClr val="tx1"/>
                </a:solidFill>
                <a:effectLst/>
                <a:latin typeface="+mn-lt"/>
                <a:ea typeface="+mn-ea"/>
                <a:cs typeface="+mn-cs"/>
              </a:rPr>
              <a:t> na drugog (udaranje, guranje, vučenje), ukoliko je usmjereno na fizički napad i ukoliko njime nisu ostvareni elementi nekog drugog prekršaja. Fizički napad može se izvršiti i posrednim putem: korišćenjem psa, umobolnog lica ili </a:t>
            </a:r>
            <a:r>
              <a:rPr lang="sr-Latn-CS" sz="1200" kern="1200" dirty="0" err="1" smtClean="0">
                <a:solidFill>
                  <a:schemeClr val="tx1"/>
                </a:solidFill>
                <a:effectLst/>
                <a:latin typeface="+mn-lt"/>
                <a:ea typeface="+mn-ea"/>
                <a:cs typeface="+mn-cs"/>
              </a:rPr>
              <a:t>djece</a:t>
            </a:r>
            <a:r>
              <a:rPr lang="sr-Latn-CS" sz="1200" kern="1200" dirty="0" smtClean="0">
                <a:solidFill>
                  <a:schemeClr val="tx1"/>
                </a:solidFill>
                <a:effectLst/>
                <a:latin typeface="+mn-lt"/>
                <a:ea typeface="+mn-ea"/>
                <a:cs typeface="+mn-cs"/>
              </a:rPr>
              <a:t>. Prilikom utvrđivanja odgovornosti za fizički napad </a:t>
            </a:r>
            <a:r>
              <a:rPr lang="sr-Latn-CS" sz="1200" kern="1200" dirty="0" err="1" smtClean="0">
                <a:solidFill>
                  <a:schemeClr val="tx1"/>
                </a:solidFill>
                <a:effectLst/>
                <a:latin typeface="+mn-lt"/>
                <a:ea typeface="+mn-ea"/>
                <a:cs typeface="+mn-cs"/>
              </a:rPr>
              <a:t>teba</a:t>
            </a:r>
            <a:r>
              <a:rPr lang="sr-Latn-CS" sz="1200" kern="1200" dirty="0" smtClean="0">
                <a:solidFill>
                  <a:schemeClr val="tx1"/>
                </a:solidFill>
                <a:effectLst/>
                <a:latin typeface="+mn-lt"/>
                <a:ea typeface="+mn-ea"/>
                <a:cs typeface="+mn-cs"/>
              </a:rPr>
              <a:t> voditi računa o elementima nužne odbrane ili o eventualnom njenom prekoračenju. O fizičkom napadu radi se kada je </a:t>
            </a:r>
            <a:r>
              <a:rPr lang="sr-Latn-CS" sz="1200" b="1" u="sng" kern="1200" dirty="0" smtClean="0">
                <a:solidFill>
                  <a:schemeClr val="tx1"/>
                </a:solidFill>
                <a:effectLst/>
                <a:latin typeface="+mn-lt"/>
                <a:ea typeface="+mn-ea"/>
                <a:cs typeface="+mn-cs"/>
              </a:rPr>
              <a:t>obračun </a:t>
            </a:r>
            <a:r>
              <a:rPr lang="sr-Latn-CS" sz="1200" b="1" u="sng" kern="1200" dirty="0" err="1" smtClean="0">
                <a:solidFill>
                  <a:schemeClr val="tx1"/>
                </a:solidFill>
                <a:effectLst/>
                <a:latin typeface="+mn-lt"/>
                <a:ea typeface="+mn-ea"/>
                <a:cs typeface="+mn-cs"/>
              </a:rPr>
              <a:t>htjela</a:t>
            </a:r>
            <a:r>
              <a:rPr lang="sr-Latn-CS" sz="1200" b="1" u="sng" kern="1200" dirty="0" smtClean="0">
                <a:solidFill>
                  <a:schemeClr val="tx1"/>
                </a:solidFill>
                <a:effectLst/>
                <a:latin typeface="+mn-lt"/>
                <a:ea typeface="+mn-ea"/>
                <a:cs typeface="+mn-cs"/>
              </a:rPr>
              <a:t> samo jedna strana</a:t>
            </a:r>
            <a:r>
              <a:rPr lang="sr-Latn-CS" sz="1200" kern="1200" dirty="0" smtClean="0">
                <a:solidFill>
                  <a:schemeClr val="tx1"/>
                </a:solidFill>
                <a:effectLst/>
                <a:latin typeface="+mn-lt"/>
                <a:ea typeface="+mn-ea"/>
                <a:cs typeface="+mn-cs"/>
              </a:rPr>
              <a:t>, bilo da je u fizičkom napadu uzelo učešća jedno ili više lica. </a:t>
            </a:r>
            <a:endParaRPr lang="en-US" sz="1200" kern="1200" dirty="0" smtClean="0">
              <a:solidFill>
                <a:schemeClr val="tx1"/>
              </a:solidFill>
              <a:effectLst/>
              <a:latin typeface="+mn-lt"/>
              <a:ea typeface="+mn-ea"/>
              <a:cs typeface="+mn-cs"/>
            </a:endParaRPr>
          </a:p>
          <a:p>
            <a:r>
              <a:rPr lang="sr-Latn-CS" sz="1200" kern="1200" dirty="0" smtClean="0">
                <a:solidFill>
                  <a:schemeClr val="tx1"/>
                </a:solidFill>
                <a:effectLst/>
                <a:latin typeface="+mn-lt"/>
                <a:ea typeface="+mn-ea"/>
                <a:cs typeface="+mn-cs"/>
              </a:rPr>
              <a:t> Postavlja se i pitanje da li su svađa i vika, do koje dođe neposredno prije, u toku ili poslije fizičkog napada, poseban prekršaj i da li učesnici u fizičkom napadu odgovaraju i za taj prekršaj nepristojnog ponašanja. Prema dosadašnjoj praksi, radi se o jednom prekršaju, jer prekršaj fizičkog napada na drugog kao teži, konzumiraju nepristojno ponašanje vikom i svađom kao lakše prekršaje.</a:t>
            </a:r>
            <a:endParaRPr lang="en-US" sz="1200" kern="1200" dirty="0" smtClean="0">
              <a:solidFill>
                <a:schemeClr val="tx1"/>
              </a:solidFill>
              <a:effectLst/>
              <a:latin typeface="+mn-lt"/>
              <a:ea typeface="+mn-ea"/>
              <a:cs typeface="+mn-cs"/>
            </a:endParaRPr>
          </a:p>
          <a:p>
            <a:r>
              <a:rPr lang="sr-Latn-CS" sz="1200" kern="1200" dirty="0" smtClean="0">
                <a:solidFill>
                  <a:schemeClr val="tx1"/>
                </a:solidFill>
                <a:effectLst/>
                <a:latin typeface="+mn-lt"/>
                <a:ea typeface="+mn-ea"/>
                <a:cs typeface="+mn-cs"/>
              </a:rPr>
              <a:t>Treba imati u vidu da nanošenje </a:t>
            </a:r>
            <a:r>
              <a:rPr lang="sr-Latn-CS" sz="1200" kern="1200" dirty="0" err="1" smtClean="0">
                <a:solidFill>
                  <a:schemeClr val="tx1"/>
                </a:solidFill>
                <a:effectLst/>
                <a:latin typeface="+mn-lt"/>
                <a:ea typeface="+mn-ea"/>
                <a:cs typeface="+mn-cs"/>
              </a:rPr>
              <a:t>tjelesnih</a:t>
            </a:r>
            <a:r>
              <a:rPr lang="sr-Latn-CS" sz="1200" kern="1200" dirty="0" smtClean="0">
                <a:solidFill>
                  <a:schemeClr val="tx1"/>
                </a:solidFill>
                <a:effectLst/>
                <a:latin typeface="+mn-lt"/>
                <a:ea typeface="+mn-ea"/>
                <a:cs typeface="+mn-cs"/>
              </a:rPr>
              <a:t> povreda fizičkim napadom, fizičkim napadom u kome je neko teško ili lako </a:t>
            </a:r>
            <a:r>
              <a:rPr lang="sr-Latn-CS" sz="1200" kern="1200" dirty="0" err="1" smtClean="0">
                <a:solidFill>
                  <a:schemeClr val="tx1"/>
                </a:solidFill>
                <a:effectLst/>
                <a:latin typeface="+mn-lt"/>
                <a:ea typeface="+mn-ea"/>
                <a:cs typeface="+mn-cs"/>
              </a:rPr>
              <a:t>tjelesno</a:t>
            </a:r>
            <a:r>
              <a:rPr lang="sr-Latn-CS" sz="1200" kern="1200" dirty="0" smtClean="0">
                <a:solidFill>
                  <a:schemeClr val="tx1"/>
                </a:solidFill>
                <a:effectLst/>
                <a:latin typeface="+mn-lt"/>
                <a:ea typeface="+mn-ea"/>
                <a:cs typeface="+mn-cs"/>
              </a:rPr>
              <a:t> </a:t>
            </a:r>
            <a:r>
              <a:rPr lang="sr-Latn-CS" sz="1200" kern="1200" dirty="0" err="1" smtClean="0">
                <a:solidFill>
                  <a:schemeClr val="tx1"/>
                </a:solidFill>
                <a:effectLst/>
                <a:latin typeface="+mn-lt"/>
                <a:ea typeface="+mn-ea"/>
                <a:cs typeface="+mn-cs"/>
              </a:rPr>
              <a:t>povrijeđen</a:t>
            </a:r>
            <a:r>
              <a:rPr lang="sr-Latn-CS" sz="1200" kern="1200" dirty="0" smtClean="0">
                <a:solidFill>
                  <a:schemeClr val="tx1"/>
                </a:solidFill>
                <a:effectLst/>
                <a:latin typeface="+mn-lt"/>
                <a:ea typeface="+mn-ea"/>
                <a:cs typeface="+mn-cs"/>
              </a:rPr>
              <a:t>, ugrožavanje opasnim oruđem i fizički napad na službeno lice u vršenju poslova javne </a:t>
            </a:r>
            <a:r>
              <a:rPr lang="sr-Latn-CS" sz="1200" kern="1200" dirty="0" err="1" smtClean="0">
                <a:solidFill>
                  <a:schemeClr val="tx1"/>
                </a:solidFill>
                <a:effectLst/>
                <a:latin typeface="+mn-lt"/>
                <a:ea typeface="+mn-ea"/>
                <a:cs typeface="+mn-cs"/>
              </a:rPr>
              <a:t>bezbjednosti</a:t>
            </a:r>
            <a:r>
              <a:rPr lang="sr-Latn-CS" sz="1200" kern="1200" dirty="0" smtClean="0">
                <a:solidFill>
                  <a:schemeClr val="tx1"/>
                </a:solidFill>
                <a:effectLst/>
                <a:latin typeface="+mn-lt"/>
                <a:ea typeface="+mn-ea"/>
                <a:cs typeface="+mn-cs"/>
              </a:rPr>
              <a:t>, predstavljaju krivična </a:t>
            </a:r>
            <a:r>
              <a:rPr lang="sr-Latn-CS" sz="1200" kern="1200" dirty="0" err="1" smtClean="0">
                <a:solidFill>
                  <a:schemeClr val="tx1"/>
                </a:solidFill>
                <a:effectLst/>
                <a:latin typeface="+mn-lt"/>
                <a:ea typeface="+mn-ea"/>
                <a:cs typeface="+mn-cs"/>
              </a:rPr>
              <a:t>djela</a:t>
            </a:r>
            <a:r>
              <a:rPr lang="sr-Latn-CS" sz="1200" kern="1200" dirty="0" smtClean="0">
                <a:solidFill>
                  <a:schemeClr val="tx1"/>
                </a:solidFill>
                <a:effectLst/>
                <a:latin typeface="+mn-lt"/>
                <a:ea typeface="+mn-ea"/>
                <a:cs typeface="+mn-cs"/>
              </a:rPr>
              <a:t> a ne prekršaje.</a:t>
            </a:r>
            <a:endParaRPr lang="en-US" sz="1200" kern="1200" dirty="0" smtClean="0">
              <a:solidFill>
                <a:schemeClr val="tx1"/>
              </a:solidFill>
              <a:effectLst/>
              <a:latin typeface="+mn-lt"/>
              <a:ea typeface="+mn-ea"/>
              <a:cs typeface="+mn-cs"/>
            </a:endParaRPr>
          </a:p>
          <a:p>
            <a:r>
              <a:rPr lang="sr-Latn-BA" sz="1200" b="1" u="sng" kern="1200" dirty="0" smtClean="0">
                <a:solidFill>
                  <a:schemeClr val="tx1"/>
                </a:solidFill>
                <a:effectLst/>
                <a:latin typeface="+mn-lt"/>
                <a:ea typeface="+mn-ea"/>
                <a:cs typeface="+mn-cs"/>
              </a:rPr>
              <a:t>Sudska praksa</a:t>
            </a:r>
            <a:r>
              <a:rPr lang="sr-Latn-BA"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izazivanja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tu</a:t>
            </a:r>
            <a:r>
              <a:rPr lang="sr-Latn-BA" sz="1200" kern="1200" dirty="0" smtClean="0">
                <a:solidFill>
                  <a:schemeClr val="tx1"/>
                </a:solidFill>
                <a:effectLst/>
                <a:latin typeface="+mn-lt"/>
                <a:ea typeface="+mn-ea"/>
                <a:cs typeface="+mn-cs"/>
              </a:rPr>
              <a:t>č</a:t>
            </a:r>
            <a:r>
              <a:rPr lang="en-US" sz="1200" kern="1200" dirty="0" smtClean="0">
                <a:solidFill>
                  <a:schemeClr val="tx1"/>
                </a:solidFill>
                <a:effectLst/>
                <a:latin typeface="+mn-lt"/>
                <a:ea typeface="+mn-ea"/>
                <a:cs typeface="+mn-cs"/>
              </a:rPr>
              <a:t>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u</a:t>
            </a:r>
            <a:r>
              <a:rPr lang="sr-Latn-BA" sz="1200" kern="1200" dirty="0" smtClean="0">
                <a:solidFill>
                  <a:schemeClr val="tx1"/>
                </a:solidFill>
                <a:effectLst/>
                <a:latin typeface="+mn-lt"/>
                <a:ea typeface="+mn-ea"/>
                <a:cs typeface="+mn-cs"/>
              </a:rPr>
              <a:t>č</a:t>
            </a:r>
            <a:r>
              <a:rPr lang="en-US" sz="1200" kern="1200" dirty="0" err="1" smtClean="0">
                <a:solidFill>
                  <a:schemeClr val="tx1"/>
                </a:solidFill>
                <a:effectLst/>
                <a:latin typeface="+mn-lt"/>
                <a:ea typeface="+mn-ea"/>
                <a:cs typeface="+mn-cs"/>
              </a:rPr>
              <a:t>estvovanja</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istoj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izme</a:t>
            </a:r>
            <a:r>
              <a:rPr lang="sr-Latn-BA" sz="1200" kern="1200" dirty="0" smtClean="0">
                <a:solidFill>
                  <a:schemeClr val="tx1"/>
                </a:solidFill>
                <a:effectLst/>
                <a:latin typeface="+mn-lt"/>
                <a:ea typeface="+mn-ea"/>
                <a:cs typeface="+mn-cs"/>
              </a:rPr>
              <a:t>đ</a:t>
            </a:r>
            <a:r>
              <a:rPr lang="en-US" sz="1200" kern="1200" dirty="0" smtClean="0">
                <a:solidFill>
                  <a:schemeClr val="tx1"/>
                </a:solidFill>
                <a:effectLst/>
                <a:latin typeface="+mn-lt"/>
                <a:ea typeface="+mn-ea"/>
                <a:cs typeface="+mn-cs"/>
              </a:rPr>
              <a:t>u </a:t>
            </a:r>
            <a:r>
              <a:rPr lang="en-US" sz="1200" kern="1200" dirty="0" err="1" smtClean="0">
                <a:solidFill>
                  <a:schemeClr val="tx1"/>
                </a:solidFill>
                <a:effectLst/>
                <a:latin typeface="+mn-lt"/>
                <a:ea typeface="+mn-ea"/>
                <a:cs typeface="+mn-cs"/>
              </a:rPr>
              <a:t>gra</a:t>
            </a:r>
            <a:r>
              <a:rPr lang="sr-Latn-BA" sz="1200" kern="1200" dirty="0" smtClean="0">
                <a:solidFill>
                  <a:schemeClr val="tx1"/>
                </a:solidFill>
                <a:effectLst/>
                <a:latin typeface="+mn-lt"/>
                <a:ea typeface="+mn-ea"/>
                <a:cs typeface="+mn-cs"/>
              </a:rPr>
              <a:t>đ</a:t>
            </a:r>
            <a:r>
              <a:rPr lang="en-US" sz="1200" kern="1200" dirty="0" err="1" smtClean="0">
                <a:solidFill>
                  <a:schemeClr val="tx1"/>
                </a:solidFill>
                <a:effectLst/>
                <a:latin typeface="+mn-lt"/>
                <a:ea typeface="+mn-ea"/>
                <a:cs typeface="+mn-cs"/>
              </a:rPr>
              <a:t>ana</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jedne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strane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milicionera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strane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milicioneri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preduzimaju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odre</a:t>
            </a:r>
            <a:r>
              <a:rPr lang="sr-Latn-BA" sz="1200" kern="1200" dirty="0" smtClean="0">
                <a:solidFill>
                  <a:schemeClr val="tx1"/>
                </a:solidFill>
                <a:effectLst/>
                <a:latin typeface="+mn-lt"/>
                <a:ea typeface="+mn-ea"/>
                <a:cs typeface="+mn-cs"/>
              </a:rPr>
              <a:t>đ</a:t>
            </a:r>
            <a:r>
              <a:rPr lang="en-US" sz="1200" kern="1200" dirty="0" err="1" smtClean="0">
                <a:solidFill>
                  <a:schemeClr val="tx1"/>
                </a:solidFill>
                <a:effectLst/>
                <a:latin typeface="+mn-lt"/>
                <a:ea typeface="+mn-ea"/>
                <a:cs typeface="+mn-cs"/>
              </a:rPr>
              <a:t>enu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radnju</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okviru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svojih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ovla</a:t>
            </a:r>
            <a:r>
              <a:rPr lang="sr-Latn-BA" sz="1200" kern="1200" dirty="0" err="1" smtClean="0">
                <a:solidFill>
                  <a:schemeClr val="tx1"/>
                </a:solidFill>
                <a:effectLst/>
                <a:latin typeface="+mn-lt"/>
                <a:ea typeface="+mn-ea"/>
                <a:cs typeface="+mn-cs"/>
              </a:rPr>
              <a:t>šć</a:t>
            </a:r>
            <a:r>
              <a:rPr lang="en-US" sz="1200" kern="1200" dirty="0" err="1" smtClean="0">
                <a:solidFill>
                  <a:schemeClr val="tx1"/>
                </a:solidFill>
                <a:effectLst/>
                <a:latin typeface="+mn-lt"/>
                <a:ea typeface="+mn-ea"/>
                <a:cs typeface="+mn-cs"/>
              </a:rPr>
              <a:t>enja</a:t>
            </a:r>
            <a:r>
              <a:rPr lang="sr-Latn-BA" sz="1200" kern="1200" dirty="0" smtClean="0">
                <a:solidFill>
                  <a:schemeClr val="tx1"/>
                </a:solidFill>
                <a:effectLst/>
                <a:latin typeface="+mn-lt"/>
                <a:ea typeface="+mn-ea"/>
                <a:cs typeface="+mn-cs"/>
              </a:rPr>
              <a:t>, jer se u tom slučaju radi o krivičnom djelu.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Presuda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Vrhovnog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Srbije</a:t>
            </a:r>
            <a:r>
              <a:rPr lang="en-US" sz="1200" kern="1200" dirty="0" smtClean="0">
                <a:solidFill>
                  <a:schemeClr val="tx1"/>
                </a:solidFill>
                <a:effectLst/>
                <a:latin typeface="+mn-lt"/>
                <a:ea typeface="+mn-ea"/>
                <a:cs typeface="+mn-cs"/>
              </a:rPr>
              <a:t> Up. 894/69 od 21. 7. 1970. </a:t>
            </a:r>
            <a:r>
              <a:rPr lang="en-US" sz="1200" kern="1200" dirty="0" err="1" smtClean="0">
                <a:solidFill>
                  <a:schemeClr val="tx1"/>
                </a:solidFill>
                <a:effectLst/>
                <a:latin typeface="+mn-lt"/>
                <a:ea typeface="+mn-ea"/>
                <a:cs typeface="+mn-cs"/>
              </a:rPr>
              <a:t>godine</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9</a:t>
            </a:fld>
            <a:endParaRPr lang="en-US"/>
          </a:p>
        </p:txBody>
      </p:sp>
      <p:sp>
        <p:nvSpPr>
          <p:cNvPr id="5" name="Date Placeholder 4"/>
          <p:cNvSpPr>
            <a:spLocks noGrp="1"/>
          </p:cNvSpPr>
          <p:nvPr>
            <p:ph type="dt" idx="11"/>
          </p:nvPr>
        </p:nvSpPr>
        <p:spPr/>
        <p:txBody>
          <a:bodyPr/>
          <a:lstStyle/>
          <a:p>
            <a:fld id="{7DDC0FAD-5E57-420C-8FAC-F3346BC7040B}"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69179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b="1" kern="1200" dirty="0" smtClean="0">
                <a:solidFill>
                  <a:schemeClr val="tx1"/>
                </a:solidFill>
                <a:effectLst/>
                <a:latin typeface="+mn-lt"/>
                <a:ea typeface="+mn-ea"/>
                <a:cs typeface="+mn-cs"/>
              </a:rPr>
              <a:t>Ovaj prekršaj čini </a:t>
            </a:r>
            <a:r>
              <a:rPr lang="sr-Latn-BA" sz="1200" kern="1200" dirty="0" smtClean="0">
                <a:solidFill>
                  <a:schemeClr val="tx1"/>
                </a:solidFill>
                <a:effectLst/>
                <a:latin typeface="+mn-lt"/>
                <a:ea typeface="+mn-ea"/>
                <a:cs typeface="+mn-cs"/>
              </a:rPr>
              <a:t>ono lice koje stvara buku, odnosno </a:t>
            </a:r>
            <a:r>
              <a:rPr lang="sr-Latn-BA" sz="1200" b="1" u="sng" kern="1200" dirty="0" smtClean="0">
                <a:solidFill>
                  <a:schemeClr val="tx1"/>
                </a:solidFill>
                <a:effectLst/>
                <a:latin typeface="+mn-lt"/>
                <a:ea typeface="+mn-ea"/>
                <a:cs typeface="+mn-cs"/>
              </a:rPr>
              <a:t>direktni izvršilac, osim ako to lice ne postupa po nalogu drugog lica</a:t>
            </a:r>
            <a:r>
              <a:rPr lang="sr-Latn-BA" sz="1200" b="1" kern="1200" dirty="0" smtClean="0">
                <a:solidFill>
                  <a:schemeClr val="tx1"/>
                </a:solidFill>
                <a:effectLst/>
                <a:latin typeface="+mn-lt"/>
                <a:ea typeface="+mn-ea"/>
                <a:cs typeface="+mn-cs"/>
              </a:rPr>
              <a:t> </a:t>
            </a:r>
            <a:r>
              <a:rPr lang="sr-Latn-BA" sz="1200" kern="1200" dirty="0" err="1" smtClean="0">
                <a:solidFill>
                  <a:schemeClr val="tx1"/>
                </a:solidFill>
                <a:effectLst/>
                <a:latin typeface="+mn-lt"/>
                <a:ea typeface="+mn-ea"/>
                <a:cs typeface="+mn-cs"/>
              </a:rPr>
              <a:t>npr.angažovani</a:t>
            </a:r>
            <a:r>
              <a:rPr lang="sr-Latn-BA" sz="1200" kern="1200" dirty="0" smtClean="0">
                <a:solidFill>
                  <a:schemeClr val="tx1"/>
                </a:solidFill>
                <a:effectLst/>
                <a:latin typeface="+mn-lt"/>
                <a:ea typeface="+mn-ea"/>
                <a:cs typeface="+mn-cs"/>
              </a:rPr>
              <a:t> muzičari, u kom slučaju bi angažovani muzičari na veselju bili samo sredstvo izvršenja prekršaja, ali ne i počinioci, dok bi za prekršaj odgovarao naručilac muzike, odnosno domaćin koji je muziku uživo angažovao.</a:t>
            </a:r>
            <a:endParaRPr lang="en-US" sz="1200" kern="1200" dirty="0" smtClean="0">
              <a:solidFill>
                <a:schemeClr val="tx1"/>
              </a:solidFill>
              <a:effectLst/>
              <a:latin typeface="+mn-lt"/>
              <a:ea typeface="+mn-ea"/>
              <a:cs typeface="+mn-cs"/>
            </a:endParaRPr>
          </a:p>
          <a:p>
            <a:r>
              <a:rPr lang="sr-Latn-BA" sz="1200" b="1" u="sng" kern="1200" dirty="0" smtClean="0">
                <a:solidFill>
                  <a:schemeClr val="tx1"/>
                </a:solidFill>
                <a:effectLst/>
                <a:latin typeface="+mn-lt"/>
                <a:ea typeface="+mn-ea"/>
                <a:cs typeface="+mn-cs"/>
              </a:rPr>
              <a:t>Biće</a:t>
            </a:r>
            <a:r>
              <a:rPr lang="sr-Latn-BA" sz="1200" kern="1200" dirty="0" smtClean="0">
                <a:solidFill>
                  <a:schemeClr val="tx1"/>
                </a:solidFill>
                <a:effectLst/>
                <a:latin typeface="+mn-lt"/>
                <a:ea typeface="+mn-ea"/>
                <a:cs typeface="+mn-cs"/>
              </a:rPr>
              <a:t> ovog prekršaja čini </a:t>
            </a:r>
            <a:r>
              <a:rPr lang="sr-Latn-BA" sz="1200" b="1" u="sng" kern="1200" dirty="0" smtClean="0">
                <a:solidFill>
                  <a:schemeClr val="tx1"/>
                </a:solidFill>
                <a:effectLst/>
                <a:latin typeface="+mn-lt"/>
                <a:ea typeface="+mn-ea"/>
                <a:cs typeface="+mn-cs"/>
              </a:rPr>
              <a:t>narušeni mir drugih u tačno određenim vremenskim intervalima</a:t>
            </a:r>
            <a:r>
              <a:rPr lang="sr-Latn-BA" sz="1200" kern="1200" dirty="0" smtClean="0">
                <a:solidFill>
                  <a:schemeClr val="tx1"/>
                </a:solidFill>
                <a:effectLst/>
                <a:latin typeface="+mn-lt"/>
                <a:ea typeface="+mn-ea"/>
                <a:cs typeface="+mn-cs"/>
              </a:rPr>
              <a:t>, pri čemu </a:t>
            </a:r>
            <a:r>
              <a:rPr lang="sr-Latn-BA" sz="1200" b="1" u="sng" kern="1200" dirty="0" smtClean="0">
                <a:solidFill>
                  <a:schemeClr val="tx1"/>
                </a:solidFill>
                <a:effectLst/>
                <a:latin typeface="+mn-lt"/>
                <a:ea typeface="+mn-ea"/>
                <a:cs typeface="+mn-cs"/>
              </a:rPr>
              <a:t>intenzitet buke nije uslovljen određenom jačinom</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pa je mjerenje nivoa buke </a:t>
            </a:r>
            <a:r>
              <a:rPr lang="sr-Latn-BA" sz="1200" kern="1200" dirty="0" err="1" smtClean="0">
                <a:solidFill>
                  <a:schemeClr val="tx1"/>
                </a:solidFill>
                <a:effectLst/>
                <a:latin typeface="+mn-lt"/>
                <a:ea typeface="+mn-ea"/>
                <a:cs typeface="+mn-cs"/>
              </a:rPr>
              <a:t>tzv.bukomjerima</a:t>
            </a:r>
            <a:r>
              <a:rPr lang="sr-Latn-BA" sz="1200" kern="1200" dirty="0" smtClean="0">
                <a:solidFill>
                  <a:schemeClr val="tx1"/>
                </a:solidFill>
                <a:effectLst/>
                <a:latin typeface="+mn-lt"/>
                <a:ea typeface="+mn-ea"/>
                <a:cs typeface="+mn-cs"/>
              </a:rPr>
              <a:t> suvišno i nepotrebno kod dokazivanja ovog prekršaja, obzirom da su zaštitni objekti ovog prekršaja mir građana na javnom mjestu, pa kako su građani zaštitni objekat a tolerancija na buku subjektivnog karaktera, postojanje ovog prekršaja dokazuje se izjavama svjedoka čiji mir je narušen, pri čemu treba imati u vidu da javni mir čuvaju ovlaštena službena lica policijski službenici koji su u slučaju otkrivanja ovog prekršaja ovlašteni sankcionisati počinioce, bez obzira što građani nisu prijavili uznemiravanje, jer ovakvim postupanjem se štiti javni red kao zaštitni objekat, pa je za dokazivanje ovog prekršaja </a:t>
            </a:r>
            <a:r>
              <a:rPr lang="sr-Latn-BA" sz="1200" kern="1200" dirty="0" err="1" smtClean="0">
                <a:solidFill>
                  <a:schemeClr val="tx1"/>
                </a:solidFill>
                <a:effectLst/>
                <a:latin typeface="+mn-lt"/>
                <a:ea typeface="+mn-ea"/>
                <a:cs typeface="+mn-cs"/>
              </a:rPr>
              <a:t>dovolja</a:t>
            </a:r>
            <a:r>
              <a:rPr lang="sr-Latn-BA" sz="1200" kern="1200" dirty="0" smtClean="0">
                <a:solidFill>
                  <a:schemeClr val="tx1"/>
                </a:solidFill>
                <a:effectLst/>
                <a:latin typeface="+mn-lt"/>
                <a:ea typeface="+mn-ea"/>
                <a:cs typeface="+mn-cs"/>
              </a:rPr>
              <a:t> i izjava i ocjena policijskog službenika da li je intenzitet buke koji je dopirao izvan objekta takvog karaktera da je njime narušen javni red i mir. Kada su u pitanju stambene zgrade ili privatne kuće komšije su dužne da se u navedenim terminima uzdržavaju od bilo kakve buke, jer je to zakonom određeno vrijeme za odmor, odnosno zakonom garantovano vrijeme u kome je mir građana zaštićen od bilo kakvog nabrojanog stvaranja buke, pa neće isključiti prekršaj činjenica da muzika nije bila glasna, da se radilo o slavlju, a uputno bi bilo da se komšije unaprijed obavijeste o mogućem uznemiravanju bukom </a:t>
            </a:r>
            <a:r>
              <a:rPr lang="sr-Latn-BA" sz="1200" kern="1200" dirty="0" err="1" smtClean="0">
                <a:solidFill>
                  <a:schemeClr val="tx1"/>
                </a:solidFill>
                <a:effectLst/>
                <a:latin typeface="+mn-lt"/>
                <a:ea typeface="+mn-ea"/>
                <a:cs typeface="+mn-cs"/>
              </a:rPr>
              <a:t>usled</a:t>
            </a:r>
            <a:r>
              <a:rPr lang="sr-Latn-BA" sz="1200" kern="1200" dirty="0" smtClean="0">
                <a:solidFill>
                  <a:schemeClr val="tx1"/>
                </a:solidFill>
                <a:effectLst/>
                <a:latin typeface="+mn-lt"/>
                <a:ea typeface="+mn-ea"/>
                <a:cs typeface="+mn-cs"/>
              </a:rPr>
              <a:t> radova ili veselja a naročito u periodu tom periodu.</a:t>
            </a:r>
            <a:endParaRPr lang="en-US" sz="1200" kern="1200" dirty="0" smtClean="0">
              <a:solidFill>
                <a:schemeClr val="tx1"/>
              </a:solidFill>
              <a:effectLst/>
              <a:latin typeface="+mn-lt"/>
              <a:ea typeface="+mn-ea"/>
              <a:cs typeface="+mn-cs"/>
            </a:endParaRPr>
          </a:p>
          <a:p>
            <a:r>
              <a:rPr lang="sr-Latn-BA" sz="1200" kern="1200" dirty="0" smtClean="0">
                <a:solidFill>
                  <a:schemeClr val="tx1"/>
                </a:solidFill>
                <a:effectLst/>
                <a:latin typeface="+mn-lt"/>
                <a:ea typeface="+mn-ea"/>
                <a:cs typeface="+mn-cs"/>
              </a:rPr>
              <a:t>Za prekršaj iz ovog člana propisano je </a:t>
            </a:r>
            <a:r>
              <a:rPr lang="sr-Latn-BA" sz="1200" b="1" kern="1200" dirty="0" smtClean="0">
                <a:solidFill>
                  <a:schemeClr val="tx1"/>
                </a:solidFill>
                <a:effectLst/>
                <a:latin typeface="+mn-lt"/>
                <a:ea typeface="+mn-ea"/>
                <a:cs typeface="+mn-cs"/>
              </a:rPr>
              <a:t>o</a:t>
            </a:r>
            <a:r>
              <a:rPr lang="sr-Latn-BA" sz="1200" b="1" u="sng" kern="1200" dirty="0" smtClean="0">
                <a:solidFill>
                  <a:schemeClr val="tx1"/>
                </a:solidFill>
                <a:effectLst/>
                <a:latin typeface="+mn-lt"/>
                <a:ea typeface="+mn-ea"/>
                <a:cs typeface="+mn-cs"/>
              </a:rPr>
              <a:t>bavezno izricanje zaštitne mjere zabrani </a:t>
            </a:r>
            <a:r>
              <a:rPr lang="en-US" sz="1200" b="1" u="sng" kern="1200" dirty="0" err="1" smtClean="0">
                <a:solidFill>
                  <a:schemeClr val="tx1"/>
                </a:solidFill>
                <a:effectLst/>
                <a:latin typeface="+mn-lt"/>
                <a:ea typeface="+mn-ea"/>
                <a:cs typeface="+mn-cs"/>
              </a:rPr>
              <a:t>vr</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enja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poziva</a:t>
            </a:r>
            <a:r>
              <a:rPr lang="sr-Latn-BA"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djelatnosti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ili</a:t>
            </a:r>
            <a:r>
              <a:rPr lang="en-US" sz="1200" b="1" u="sng" kern="1200" dirty="0" smtClean="0">
                <a:solidFill>
                  <a:schemeClr val="tx1"/>
                </a:solidFill>
                <a:effectLst/>
                <a:latin typeface="+mn-lt"/>
                <a:ea typeface="+mn-ea"/>
                <a:cs typeface="+mn-cs"/>
              </a:rPr>
              <a:t> du</a:t>
            </a:r>
            <a:r>
              <a:rPr lang="sr-Latn-BA" sz="1200" b="1" u="sng" kern="1200" dirty="0" smtClean="0">
                <a:solidFill>
                  <a:schemeClr val="tx1"/>
                </a:solidFill>
                <a:effectLst/>
                <a:latin typeface="+mn-lt"/>
                <a:ea typeface="+mn-ea"/>
                <a:cs typeface="+mn-cs"/>
              </a:rPr>
              <a:t>ž</a:t>
            </a:r>
            <a:r>
              <a:rPr lang="en-US" sz="1200" b="1" u="sng" kern="1200" dirty="0" err="1" smtClean="0">
                <a:solidFill>
                  <a:schemeClr val="tx1"/>
                </a:solidFill>
                <a:effectLst/>
                <a:latin typeface="+mn-lt"/>
                <a:ea typeface="+mn-ea"/>
                <a:cs typeface="+mn-cs"/>
              </a:rPr>
              <a:t>nosti</a:t>
            </a:r>
            <a:r>
              <a:rPr lang="en-US" sz="1200" b="1" u="sng"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stavom 2. člana 32. ovog zakona, pod uslovom sa je lice u toku </a:t>
            </a:r>
            <a:r>
              <a:rPr lang="sr-Latn-BA" sz="1200" kern="1200" dirty="0" err="1" smtClean="0">
                <a:solidFill>
                  <a:schemeClr val="tx1"/>
                </a:solidFill>
                <a:effectLst/>
                <a:latin typeface="+mn-lt"/>
                <a:ea typeface="+mn-ea"/>
                <a:cs typeface="+mn-cs"/>
              </a:rPr>
              <a:t>poslednje</a:t>
            </a:r>
            <a:r>
              <a:rPr lang="sr-Latn-BA" sz="1200" kern="1200" dirty="0" smtClean="0">
                <a:solidFill>
                  <a:schemeClr val="tx1"/>
                </a:solidFill>
                <a:effectLst/>
                <a:latin typeface="+mn-lt"/>
                <a:ea typeface="+mn-ea"/>
                <a:cs typeface="+mn-cs"/>
              </a:rPr>
              <a:t> 2 godine kažnjeno za određene prekršaje, a utvrđivanje ranije </a:t>
            </a:r>
            <a:r>
              <a:rPr lang="sr-Latn-BA" sz="1200" kern="1200" dirty="0" err="1" smtClean="0">
                <a:solidFill>
                  <a:schemeClr val="tx1"/>
                </a:solidFill>
                <a:effectLst/>
                <a:latin typeface="+mn-lt"/>
                <a:ea typeface="+mn-ea"/>
                <a:cs typeface="+mn-cs"/>
              </a:rPr>
              <a:t>kažnjavanosti</a:t>
            </a:r>
            <a:r>
              <a:rPr lang="sr-Latn-BA" sz="1200" kern="1200" dirty="0" smtClean="0">
                <a:solidFill>
                  <a:schemeClr val="tx1"/>
                </a:solidFill>
                <a:effectLst/>
                <a:latin typeface="+mn-lt"/>
                <a:ea typeface="+mn-ea"/>
                <a:cs typeface="+mn-cs"/>
              </a:rPr>
              <a:t> vrši sud po službenoj dužnosti uvidom u Registar novčanih kazni i prekršajnih evidencija ili dostavljanjem dokaza od strane ovlaštenog organa.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.15.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a:t>
            </a:r>
            <a:r>
              <a:rPr lang="sr-Latn-BA" sz="1200" kern="1200" dirty="0" smtClean="0">
                <a:solidFill>
                  <a:schemeClr val="tx1"/>
                </a:solidFill>
                <a:effectLst/>
                <a:latin typeface="+mn-lt"/>
                <a:ea typeface="+mn-ea"/>
                <a:cs typeface="+mn-cs"/>
              </a:rPr>
              <a:t>ž</a:t>
            </a:r>
            <a:r>
              <a:rPr lang="en-US" sz="1200" kern="1200" dirty="0" smtClean="0">
                <a:solidFill>
                  <a:schemeClr val="tx1"/>
                </a:solidFill>
                <a:effectLst/>
                <a:latin typeface="+mn-lt"/>
                <a:ea typeface="+mn-ea"/>
                <a:cs typeface="+mn-cs"/>
              </a:rPr>
              <a:t>e se </a:t>
            </a:r>
            <a:r>
              <a:rPr lang="en-US" sz="1200" kern="1200" dirty="0" err="1" smtClean="0">
                <a:solidFill>
                  <a:schemeClr val="tx1"/>
                </a:solidFill>
                <a:effectLst/>
                <a:latin typeface="+mn-lt"/>
                <a:ea typeface="+mn-ea"/>
                <a:cs typeface="+mn-cs"/>
              </a:rPr>
              <a:t>izre</a:t>
            </a:r>
            <a:r>
              <a:rPr lang="sr-Latn-BA" sz="1200" kern="1200" dirty="0" smtClean="0">
                <a:solidFill>
                  <a:schemeClr val="tx1"/>
                </a:solidFill>
                <a:effectLst/>
                <a:latin typeface="+mn-lt"/>
                <a:ea typeface="+mn-ea"/>
                <a:cs typeface="+mn-cs"/>
              </a:rPr>
              <a:t>ć</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titna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mjera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oduzimanje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predmeta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upotrijebljeni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namijenjeni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a:t>
            </a:r>
          </a:p>
          <a:p>
            <a:r>
              <a:rPr lang="sr-Latn-BA" sz="1200" b="1" kern="1200" dirty="0" smtClean="0">
                <a:solidFill>
                  <a:schemeClr val="tx1"/>
                </a:solidFill>
                <a:effectLst/>
                <a:latin typeface="+mn-lt"/>
                <a:ea typeface="+mn-ea"/>
                <a:cs typeface="+mn-cs"/>
              </a:rPr>
              <a:t>Zakonitost i ustavnost ove odredbe osporavana </a:t>
            </a:r>
            <a:r>
              <a:rPr lang="sr-Latn-BA" sz="1200" kern="1200" dirty="0" smtClean="0">
                <a:solidFill>
                  <a:schemeClr val="tx1"/>
                </a:solidFill>
                <a:effectLst/>
                <a:latin typeface="+mn-lt"/>
                <a:ea typeface="+mn-ea"/>
                <a:cs typeface="+mn-cs"/>
              </a:rPr>
              <a:t>je </a:t>
            </a:r>
            <a:r>
              <a:rPr lang="sr-Latn-BA" sz="1200" kern="1200" dirty="0" err="1" smtClean="0">
                <a:solidFill>
                  <a:schemeClr val="tx1"/>
                </a:solidFill>
                <a:effectLst/>
                <a:latin typeface="+mn-lt"/>
                <a:ea typeface="+mn-ea"/>
                <a:cs typeface="+mn-cs"/>
              </a:rPr>
              <a:t>pred</a:t>
            </a:r>
            <a:r>
              <a:rPr lang="sr-Latn-BA" sz="1200" kern="1200" dirty="0" smtClean="0">
                <a:solidFill>
                  <a:schemeClr val="tx1"/>
                </a:solidFill>
                <a:effectLst/>
                <a:latin typeface="+mn-lt"/>
                <a:ea typeface="+mn-ea"/>
                <a:cs typeface="+mn-cs"/>
              </a:rPr>
              <a:t> Ustavnim sudom RS koji svojom Odlukom broj U-75/15 od 28.12.2016. godine nije prihvatio </a:t>
            </a:r>
            <a:r>
              <a:rPr lang="sr-Latn-BA" sz="1200" kern="1200" dirty="0" err="1" smtClean="0">
                <a:solidFill>
                  <a:schemeClr val="tx1"/>
                </a:solidFill>
                <a:effectLst/>
                <a:latin typeface="+mn-lt"/>
                <a:ea typeface="+mn-ea"/>
                <a:cs typeface="+mn-cs"/>
              </a:rPr>
              <a:t>inicijartivu</a:t>
            </a:r>
            <a:r>
              <a:rPr lang="sr-Latn-BA" sz="1200" kern="1200" dirty="0" smtClean="0">
                <a:solidFill>
                  <a:schemeClr val="tx1"/>
                </a:solidFill>
                <a:effectLst/>
                <a:latin typeface="+mn-lt"/>
                <a:ea typeface="+mn-ea"/>
                <a:cs typeface="+mn-cs"/>
              </a:rPr>
              <a:t> za ocjenjivanje ustavnosti člana 15. st.4.. ZJRM (Odluka objavljena u SG RS br.5/17)</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10</a:t>
            </a:fld>
            <a:endParaRPr lang="en-US"/>
          </a:p>
        </p:txBody>
      </p:sp>
      <p:sp>
        <p:nvSpPr>
          <p:cNvPr id="5" name="Date Placeholder 4"/>
          <p:cNvSpPr>
            <a:spLocks noGrp="1"/>
          </p:cNvSpPr>
          <p:nvPr>
            <p:ph type="dt" idx="11"/>
          </p:nvPr>
        </p:nvSpPr>
        <p:spPr/>
        <p:txBody>
          <a:bodyPr/>
          <a:lstStyle/>
          <a:p>
            <a:fld id="{64C666F4-725D-48C0-B78B-004CC2FA0337}"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659513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BA" sz="1200" kern="1200" dirty="0" smtClean="0">
                <a:solidFill>
                  <a:schemeClr val="tx1"/>
                </a:solidFill>
                <a:effectLst/>
                <a:latin typeface="+mn-lt"/>
                <a:ea typeface="+mn-ea"/>
                <a:cs typeface="+mn-cs"/>
              </a:rPr>
              <a:t>Činjenje ovog prekršaja </a:t>
            </a:r>
            <a:r>
              <a:rPr lang="sr-Latn-BA" sz="1200" b="1" u="sng" kern="1200" dirty="0" smtClean="0">
                <a:solidFill>
                  <a:schemeClr val="tx1"/>
                </a:solidFill>
                <a:effectLst/>
                <a:latin typeface="+mn-lt"/>
                <a:ea typeface="+mn-ea"/>
                <a:cs typeface="+mn-cs"/>
              </a:rPr>
              <a:t>nije uslovljeno javnim mjestom</a:t>
            </a:r>
            <a:r>
              <a:rPr lang="sr-Latn-BA" sz="1200" kern="1200" dirty="0" smtClean="0">
                <a:solidFill>
                  <a:schemeClr val="tx1"/>
                </a:solidFill>
                <a:effectLst/>
                <a:latin typeface="+mn-lt"/>
                <a:ea typeface="+mn-ea"/>
                <a:cs typeface="+mn-cs"/>
              </a:rPr>
              <a:t>, dakle ovaj prekršaj čini bilo ko </a:t>
            </a:r>
            <a:r>
              <a:rPr lang="sr-Latn-BA" sz="1200" kern="1200" dirty="0" err="1" smtClean="0">
                <a:solidFill>
                  <a:schemeClr val="tx1"/>
                </a:solidFill>
                <a:effectLst/>
                <a:latin typeface="+mn-lt"/>
                <a:ea typeface="+mn-ea"/>
                <a:cs typeface="+mn-cs"/>
              </a:rPr>
              <a:t>ko</a:t>
            </a:r>
            <a:r>
              <a:rPr lang="sr-Latn-BA" sz="1200" kern="1200" dirty="0" smtClean="0">
                <a:solidFill>
                  <a:schemeClr val="tx1"/>
                </a:solidFill>
                <a:effectLst/>
                <a:latin typeface="+mn-lt"/>
                <a:ea typeface="+mn-ea"/>
                <a:cs typeface="+mn-cs"/>
              </a:rPr>
              <a:t> neovlašteno upotrijebi oružje bez obzira da li je ta upotreba bila na javnom mjestu ili ne.</a:t>
            </a:r>
            <a:endParaRPr lang="en-US" sz="1200" kern="1200" dirty="0" smtClean="0">
              <a:solidFill>
                <a:schemeClr val="tx1"/>
              </a:solidFill>
              <a:effectLst/>
              <a:latin typeface="+mn-lt"/>
              <a:ea typeface="+mn-ea"/>
              <a:cs typeface="+mn-cs"/>
            </a:endParaRPr>
          </a:p>
          <a:p>
            <a:r>
              <a:rPr lang="sr-Latn-BA" sz="1200" b="1" u="sng" kern="1200" dirty="0" smtClean="0">
                <a:solidFill>
                  <a:schemeClr val="tx1"/>
                </a:solidFill>
                <a:effectLst/>
                <a:latin typeface="+mn-lt"/>
                <a:ea typeface="+mn-ea"/>
                <a:cs typeface="+mn-cs"/>
              </a:rPr>
              <a:t>Sudska praksa:</a:t>
            </a:r>
            <a:r>
              <a:rPr lang="sr-Latn-BA" sz="1200" b="1" kern="1200" dirty="0" smtClean="0">
                <a:solidFill>
                  <a:schemeClr val="tx1"/>
                </a:solidFill>
                <a:effectLst/>
                <a:latin typeface="+mn-lt"/>
                <a:ea typeface="+mn-ea"/>
                <a:cs typeface="+mn-cs"/>
              </a:rPr>
              <a:t> </a:t>
            </a:r>
            <a:r>
              <a:rPr lang="sr-Latn-BA" sz="1200" kern="1200" dirty="0" smtClean="0">
                <a:solidFill>
                  <a:schemeClr val="tx1"/>
                </a:solidFill>
                <a:effectLst/>
                <a:latin typeface="+mn-lt"/>
                <a:ea typeface="+mn-ea"/>
                <a:cs typeface="+mn-cs"/>
              </a:rPr>
              <a:t>Za postojanje prekršaja iz Zakona o prekršajima protiv javnog reda i mira učinjenog neovlašćenim pucanjem iz vatrenog oružja, nije bitno da je to učinjeno na javnom </a:t>
            </a:r>
            <a:r>
              <a:rPr lang="sr-Latn-BA" sz="1200" kern="1200" dirty="0" err="1" smtClean="0">
                <a:solidFill>
                  <a:schemeClr val="tx1"/>
                </a:solidFill>
                <a:effectLst/>
                <a:latin typeface="+mn-lt"/>
                <a:ea typeface="+mn-ea"/>
                <a:cs typeface="+mn-cs"/>
              </a:rPr>
              <a:t>mestu</a:t>
            </a:r>
            <a:r>
              <a:rPr lang="sr-Latn-BA" sz="1200" kern="1200" dirty="0" smtClean="0">
                <a:solidFill>
                  <a:schemeClr val="tx1"/>
                </a:solidFill>
                <a:effectLst/>
                <a:latin typeface="+mn-lt"/>
                <a:ea typeface="+mn-ea"/>
                <a:cs typeface="+mn-cs"/>
              </a:rPr>
              <a:t> i da je time narušen mir i sigurnost građana.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Vrhovni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Srbije</a:t>
            </a:r>
            <a:r>
              <a:rPr lang="en-US" sz="1200" kern="1200" dirty="0" smtClean="0">
                <a:solidFill>
                  <a:schemeClr val="tx1"/>
                </a:solidFill>
                <a:effectLst/>
                <a:latin typeface="+mn-lt"/>
                <a:ea typeface="+mn-ea"/>
                <a:cs typeface="+mn-cs"/>
              </a:rPr>
              <a:t>, Beograd UZZ. 5/77).</a:t>
            </a:r>
          </a:p>
          <a:p>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sr-Latn-BA" sz="1200" kern="1200" dirty="0" smtClean="0">
                <a:solidFill>
                  <a:schemeClr val="tx1"/>
                </a:solidFill>
                <a:effectLst/>
                <a:latin typeface="+mn-lt"/>
                <a:ea typeface="+mn-ea"/>
                <a:cs typeface="+mn-cs"/>
              </a:rPr>
              <a:t> č</a:t>
            </a:r>
            <a:r>
              <a:rPr lang="en-US" sz="1200" kern="1200" dirty="0" smtClean="0">
                <a:solidFill>
                  <a:schemeClr val="tx1"/>
                </a:solidFill>
                <a:effectLst/>
                <a:latin typeface="+mn-lt"/>
                <a:ea typeface="+mn-ea"/>
                <a:cs typeface="+mn-cs"/>
              </a:rPr>
              <a:t>l</a:t>
            </a:r>
            <a:r>
              <a:rPr lang="sr-Latn-BA" sz="1200" kern="1200" dirty="0" smtClean="0">
                <a:solidFill>
                  <a:schemeClr val="tx1"/>
                </a:solidFill>
                <a:effectLst/>
                <a:latin typeface="+mn-lt"/>
                <a:ea typeface="+mn-ea"/>
                <a:cs typeface="+mn-cs"/>
              </a:rPr>
              <a:t>.16. </a:t>
            </a:r>
            <a:r>
              <a:rPr lang="en-US" sz="1200" kern="1200" dirty="0" err="1" smtClean="0">
                <a:solidFill>
                  <a:schemeClr val="tx1"/>
                </a:solidFill>
                <a:effectLst/>
                <a:latin typeface="+mn-lt"/>
                <a:ea typeface="+mn-ea"/>
                <a:cs typeface="+mn-cs"/>
              </a:rPr>
              <a:t>ovog</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zakona</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mo</a:t>
            </a:r>
            <a:r>
              <a:rPr lang="sr-Latn-BA" sz="1200" b="1" kern="1200" dirty="0" smtClean="0">
                <a:solidFill>
                  <a:schemeClr val="tx1"/>
                </a:solidFill>
                <a:effectLst/>
                <a:latin typeface="+mn-lt"/>
                <a:ea typeface="+mn-ea"/>
                <a:cs typeface="+mn-cs"/>
              </a:rPr>
              <a:t>ž</a:t>
            </a:r>
            <a:r>
              <a:rPr lang="en-US" sz="1200" b="1" kern="1200" dirty="0" smtClean="0">
                <a:solidFill>
                  <a:schemeClr val="tx1"/>
                </a:solidFill>
                <a:effectLst/>
                <a:latin typeface="+mn-lt"/>
                <a:ea typeface="+mn-ea"/>
                <a:cs typeface="+mn-cs"/>
              </a:rPr>
              <a:t>e </a:t>
            </a:r>
            <a:r>
              <a:rPr lang="en-US" sz="1200" b="1" u="sng" kern="1200" dirty="0" smtClean="0">
                <a:solidFill>
                  <a:schemeClr val="tx1"/>
                </a:solidFill>
                <a:effectLst/>
                <a:latin typeface="+mn-lt"/>
                <a:ea typeface="+mn-ea"/>
                <a:cs typeface="+mn-cs"/>
              </a:rPr>
              <a:t>se </a:t>
            </a:r>
            <a:r>
              <a:rPr lang="en-US" sz="1200" b="1" u="sng" kern="1200" dirty="0" err="1" smtClean="0">
                <a:solidFill>
                  <a:schemeClr val="tx1"/>
                </a:solidFill>
                <a:effectLst/>
                <a:latin typeface="+mn-lt"/>
                <a:ea typeface="+mn-ea"/>
                <a:cs typeface="+mn-cs"/>
              </a:rPr>
              <a:t>izre</a:t>
            </a:r>
            <a:r>
              <a:rPr lang="sr-Latn-BA" sz="1200" b="1" u="sng" kern="1200" dirty="0" smtClean="0">
                <a:solidFill>
                  <a:schemeClr val="tx1"/>
                </a:solidFill>
                <a:effectLst/>
                <a:latin typeface="+mn-lt"/>
                <a:ea typeface="+mn-ea"/>
                <a:cs typeface="+mn-cs"/>
              </a:rPr>
              <a:t>ć</a:t>
            </a:r>
            <a:r>
              <a:rPr lang="en-US" sz="1200" b="1" u="sng" kern="1200" dirty="0" err="1" smtClean="0">
                <a:solidFill>
                  <a:schemeClr val="tx1"/>
                </a:solidFill>
                <a:effectLst/>
                <a:latin typeface="+mn-lt"/>
                <a:ea typeface="+mn-ea"/>
                <a:cs typeface="+mn-cs"/>
              </a:rPr>
              <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i</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za</a:t>
            </a:r>
            <a:r>
              <a:rPr lang="sr-Latn-BA" sz="1200" b="1" u="sng" kern="1200" dirty="0" smtClean="0">
                <a:solidFill>
                  <a:schemeClr val="tx1"/>
                </a:solidFill>
                <a:effectLst/>
                <a:latin typeface="+mn-lt"/>
                <a:ea typeface="+mn-ea"/>
                <a:cs typeface="+mn-cs"/>
              </a:rPr>
              <a:t>š</a:t>
            </a:r>
            <a:r>
              <a:rPr lang="en-US" sz="1200" b="1" u="sng" kern="1200" dirty="0" err="1" smtClean="0">
                <a:solidFill>
                  <a:schemeClr val="tx1"/>
                </a:solidFill>
                <a:effectLst/>
                <a:latin typeface="+mn-lt"/>
                <a:ea typeface="+mn-ea"/>
                <a:cs typeface="+mn-cs"/>
              </a:rPr>
              <a:t>titna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mjera</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oduzimanje</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predme</a:t>
            </a:r>
            <a:r>
              <a:rPr lang="en-US" sz="1200" b="1" kern="1200" dirty="0" err="1" smtClean="0">
                <a:solidFill>
                  <a:schemeClr val="tx1"/>
                </a:solidFill>
                <a:effectLst/>
                <a:latin typeface="+mn-lt"/>
                <a:ea typeface="+mn-ea"/>
                <a:cs typeface="+mn-cs"/>
              </a:rPr>
              <a:t>ta</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upotrijebljeni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namijenjeni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izvr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enjem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prekr</a:t>
            </a:r>
            <a:r>
              <a:rPr lang="sr-Latn-BA" sz="1200" kern="1200" dirty="0" smtClean="0">
                <a:solidFill>
                  <a:schemeClr val="tx1"/>
                </a:solidFill>
                <a:effectLst/>
                <a:latin typeface="+mn-lt"/>
                <a:ea typeface="+mn-ea"/>
                <a:cs typeface="+mn-cs"/>
              </a:rPr>
              <a:t>š</a:t>
            </a:r>
            <a:r>
              <a:rPr lang="en-US" sz="1200" kern="1200" dirty="0" err="1" smtClean="0">
                <a:solidFill>
                  <a:schemeClr val="tx1"/>
                </a:solidFill>
                <a:effectLst/>
                <a:latin typeface="+mn-lt"/>
                <a:ea typeface="+mn-ea"/>
                <a:cs typeface="+mn-cs"/>
              </a:rPr>
              <a:t>aja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osnovu</a:t>
            </a:r>
            <a:r>
              <a:rPr lang="sr-Latn-BA" sz="1200" kern="1200" dirty="0" smtClean="0">
                <a:solidFill>
                  <a:schemeClr val="tx1"/>
                </a:solidFill>
                <a:effectLst/>
                <a:latin typeface="+mn-lt"/>
                <a:ea typeface="+mn-ea"/>
                <a:cs typeface="+mn-cs"/>
              </a:rPr>
              <a:t> stava 3. člana 32. ovog zakona.</a:t>
            </a:r>
            <a:endParaRPr lang="en-US" sz="1200" kern="1200" dirty="0" smtClean="0">
              <a:solidFill>
                <a:schemeClr val="tx1"/>
              </a:solidFill>
              <a:effectLst/>
              <a:latin typeface="+mn-lt"/>
              <a:ea typeface="+mn-ea"/>
              <a:cs typeface="+mn-cs"/>
            </a:endParaRPr>
          </a:p>
          <a:p>
            <a:r>
              <a:rPr lang="en-US" sz="1200" b="1" u="sng" kern="1200" dirty="0" err="1" smtClean="0">
                <a:solidFill>
                  <a:schemeClr val="tx1"/>
                </a:solidFill>
                <a:effectLst/>
                <a:latin typeface="+mn-lt"/>
                <a:ea typeface="+mn-ea"/>
                <a:cs typeface="+mn-cs"/>
              </a:rPr>
              <a:t>Vatreno</a:t>
            </a:r>
            <a:r>
              <a:rPr lang="en-US" sz="1200" b="1" u="sng" kern="1200" dirty="0" smtClean="0">
                <a:solidFill>
                  <a:schemeClr val="tx1"/>
                </a:solidFill>
                <a:effectLst/>
                <a:latin typeface="+mn-lt"/>
                <a:ea typeface="+mn-ea"/>
                <a:cs typeface="+mn-cs"/>
              </a:rPr>
              <a:t> </a:t>
            </a:r>
            <a:r>
              <a:rPr lang="en-US" sz="1200" b="1" u="sng" kern="1200" dirty="0" err="1" smtClean="0">
                <a:solidFill>
                  <a:schemeClr val="tx1"/>
                </a:solidFill>
                <a:effectLst/>
                <a:latin typeface="+mn-lt"/>
                <a:ea typeface="+mn-ea"/>
                <a:cs typeface="+mn-cs"/>
              </a:rPr>
              <a:t>oružje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puške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pištolji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revolveri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naprava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izbacuju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projektil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zrno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kuglu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sačmu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potiskom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barutnih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gasova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nastalih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proizvod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sagorijevanja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pogonske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materije</a:t>
            </a:r>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Vazdušno</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sve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pušaka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pištolja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potiskom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vazduha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sabijenog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gasa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izbacuje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projektil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dijabolu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kuglu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dr.). </a:t>
            </a:r>
            <a:r>
              <a:rPr lang="en-US" sz="1200" u="sng" kern="1200" dirty="0" err="1" smtClean="0">
                <a:solidFill>
                  <a:schemeClr val="tx1"/>
                </a:solidFill>
                <a:effectLst/>
                <a:latin typeface="+mn-lt"/>
                <a:ea typeface="+mn-ea"/>
                <a:cs typeface="+mn-cs"/>
              </a:rPr>
              <a:t>Rasprskavajuće</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rasprskava</a:t>
            </a:r>
            <a:r>
              <a:rPr lang="en-US" sz="1200" kern="1200" dirty="0" smtClean="0">
                <a:solidFill>
                  <a:schemeClr val="tx1"/>
                </a:solidFill>
                <a:effectLst/>
                <a:latin typeface="+mn-lt"/>
                <a:ea typeface="+mn-ea"/>
                <a:cs typeface="+mn-cs"/>
              </a:rPr>
              <a:t> pod </a:t>
            </a:r>
            <a:r>
              <a:rPr lang="en-US" sz="1200" kern="1200" dirty="0" err="1" smtClean="0">
                <a:solidFill>
                  <a:schemeClr val="tx1"/>
                </a:solidFill>
                <a:effectLst/>
                <a:latin typeface="+mn-lt"/>
                <a:ea typeface="+mn-ea"/>
                <a:cs typeface="+mn-cs"/>
              </a:rPr>
              <a:t>dejstvom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eksplozivnih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materija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odnosno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naprava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konstruisana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prepravljena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namijenjena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izbacivanju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oružja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se </a:t>
            </a:r>
            <a:r>
              <a:rPr lang="en-US" sz="1200" kern="1200" dirty="0" err="1" smtClean="0">
                <a:solidFill>
                  <a:schemeClr val="tx1"/>
                </a:solidFill>
                <a:effectLst/>
                <a:latin typeface="+mn-lt"/>
                <a:ea typeface="+mn-ea"/>
                <a:cs typeface="+mn-cs"/>
              </a:rPr>
              <a:t>rasprskava</a:t>
            </a:r>
            <a:r>
              <a:rPr lang="en-US" sz="1200" kern="1200" dirty="0" smtClean="0">
                <a:solidFill>
                  <a:schemeClr val="tx1"/>
                </a:solidFill>
                <a:effectLst/>
                <a:latin typeface="+mn-lt"/>
                <a:ea typeface="+mn-ea"/>
                <a:cs typeface="+mn-cs"/>
              </a:rPr>
              <a:t> pod </a:t>
            </a:r>
            <a:r>
              <a:rPr lang="en-US" sz="1200" kern="1200" dirty="0" err="1" smtClean="0">
                <a:solidFill>
                  <a:schemeClr val="tx1"/>
                </a:solidFill>
                <a:effectLst/>
                <a:latin typeface="+mn-lt"/>
                <a:ea typeface="+mn-ea"/>
                <a:cs typeface="+mn-cs"/>
              </a:rPr>
              <a:t>dejstvom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eksplozivnih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materija</a:t>
            </a:r>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Gasno</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izbacuje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ispušta</a:t>
            </a:r>
            <a:r>
              <a:rPr lang="en-US" sz="1200" kern="1200" dirty="0" smtClean="0">
                <a:solidFill>
                  <a:schemeClr val="tx1"/>
                </a:solidFill>
                <a:effectLst/>
                <a:latin typeface="+mn-lt"/>
                <a:ea typeface="+mn-ea"/>
                <a:cs typeface="+mn-cs"/>
              </a:rPr>
              <a:t> gas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supstance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štetne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zdravlje</a:t>
            </a:r>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Hladno</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a:t>
            </a:r>
            <a:r>
              <a:rPr lang="en-US" sz="1200" b="1"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bokser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bodež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sablja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bajonet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predmeti</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kojima</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napad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osnovna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namjena</a:t>
            </a:r>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Oružje</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sa</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tetivom</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potiskom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tetive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elastične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materije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izbacuje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strijelu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projektil</a:t>
            </a:r>
            <a:r>
              <a:rPr lang="en-US" sz="1200"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Posebno</a:t>
            </a:r>
            <a:r>
              <a:rPr lang="en-US" sz="1200" u="sng" kern="1200" dirty="0" smtClean="0">
                <a:solidFill>
                  <a:schemeClr val="tx1"/>
                </a:solidFill>
                <a:effectLst/>
                <a:latin typeface="+mn-lt"/>
                <a:ea typeface="+mn-ea"/>
                <a:cs typeface="+mn-cs"/>
              </a:rPr>
              <a:t> </a:t>
            </a:r>
            <a:r>
              <a:rPr lang="en-US" sz="1200" u="sng"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smislu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Zakona</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oružju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municiji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pod </a:t>
            </a:r>
            <a:r>
              <a:rPr lang="en-US" sz="1200" kern="1200" dirty="0" err="1" smtClean="0">
                <a:solidFill>
                  <a:schemeClr val="tx1"/>
                </a:solidFill>
                <a:effectLst/>
                <a:latin typeface="+mn-lt"/>
                <a:ea typeface="+mn-ea"/>
                <a:cs typeface="+mn-cs"/>
              </a:rPr>
              <a:t>pritiskom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eksplozivne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gasne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materije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izbacuje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anestetičko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sredstvo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sredstvo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proizvodi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zvučni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svjetlosni</a:t>
            </a:r>
            <a:r>
              <a:rPr lang="en-US" sz="1200" kern="1200" dirty="0" smtClean="0">
                <a:solidFill>
                  <a:schemeClr val="tx1"/>
                </a:solidFill>
                <a:effectLst/>
                <a:latin typeface="+mn-lt"/>
                <a:ea typeface="+mn-ea"/>
                <a:cs typeface="+mn-cs"/>
              </a:rPr>
              <a:t> signal, </a:t>
            </a:r>
            <a:r>
              <a:rPr lang="en-US" sz="1200" kern="1200" dirty="0" err="1" smtClean="0">
                <a:solidFill>
                  <a:schemeClr val="tx1"/>
                </a:solidFill>
                <a:effectLst/>
                <a:latin typeface="+mn-lt"/>
                <a:ea typeface="+mn-ea"/>
                <a:cs typeface="+mn-cs"/>
              </a:rPr>
              <a:t>kao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oružje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oslobađa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električni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napon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većeg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intenziteta</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C5F1E-CA46-4778-A7D8-D87411100CB6}" type="slidenum">
              <a:rPr lang="en-US" smtClean="0"/>
              <a:t>11</a:t>
            </a:fld>
            <a:endParaRPr lang="en-US"/>
          </a:p>
        </p:txBody>
      </p:sp>
      <p:sp>
        <p:nvSpPr>
          <p:cNvPr id="5" name="Date Placeholder 4"/>
          <p:cNvSpPr>
            <a:spLocks noGrp="1"/>
          </p:cNvSpPr>
          <p:nvPr>
            <p:ph type="dt" idx="11"/>
          </p:nvPr>
        </p:nvSpPr>
        <p:spPr/>
        <p:txBody>
          <a:bodyPr/>
          <a:lstStyle/>
          <a:p>
            <a:fld id="{7AF527F7-804B-4C25-81B4-5A5203DEFD57}" type="datetime1">
              <a:rPr lang="en-US" smtClean="0"/>
              <a:t>11/27/2018</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261196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x-none"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fld id="{640A7E99-CBB1-4A97-87F0-4D1E6BACA46B}"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93AAC2-F051-482C-81F0-ACE20A7517D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x-none"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73B8D-AFDF-4F90-B427-339CFE432E42}" type="datetimeFigureOut">
              <a:rPr lang="en-US"/>
              <a:pPr>
                <a:defRPr/>
              </a:pPr>
              <a:t>11/27/2018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E69A93-4768-40EB-B13D-854E9459FD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x-none"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420D764E-8E1D-44C7-865E-5CF476E36CE3}" type="datetimeFigureOut">
              <a:rPr lang="en-US"/>
              <a:pPr>
                <a:defRPr/>
              </a:pPr>
              <a:t>11/27/2018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x-none"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fld id="{B0F18290-8BBE-4AD3-9949-987EFEA58D3B}" type="datetimeFigureOut">
              <a:rPr lang="en-US"/>
              <a:pPr>
                <a:defRPr/>
              </a:pPr>
              <a:t>11/27/2018</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x-none"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fld id="{C27466AE-B1C0-44C7-8B97-09705853B172}" type="datetimeFigureOut">
              <a:rPr lang="en-US"/>
              <a:pPr>
                <a:defRPr/>
              </a:pPr>
              <a:t>11/27/2018</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37C2DBAE-7A07-4179-BD43-C6B05732D2C2}"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680809-44AB-4020-A45C-ACCE0E3C656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x-none"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AD5564FC-EC48-4ED5-82C4-F70B22660974}"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6D471C-8F9D-494D-9D73-C3CF77F940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71F6A5BD-CCDF-42CC-BECB-8CA26B7DEEA1}"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E41624-11FC-422A-B3AE-6E74A82B9F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x-none"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x-none"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16B32771-7FCC-4F40-9B06-CDC02CD03636}" type="datetimeFigureOut">
              <a:rPr lang="en-US"/>
              <a:pPr>
                <a:defRPr/>
              </a:pPr>
              <a:t>11/27/2018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x-none"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897894-862F-4BE0-B5E2-978239529539}" type="datetimeFigureOut">
              <a:rPr lang="en-US"/>
              <a:pPr>
                <a:defRPr/>
              </a:pPr>
              <a:t>11/27/2018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692896-64B8-4C60-8505-AE095EFF95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C72E28F4-7253-4166-945B-F8412C68171A}" type="datetimeFigureOut">
              <a:rPr lang="en-US"/>
              <a:pPr>
                <a:defRPr/>
              </a:pPr>
              <a:t>11/27/2018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4006D5-E149-4DBA-A0B4-2950C4B37D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3" name="Date Placeholder 6"/>
          <p:cNvSpPr>
            <a:spLocks noGrp="1"/>
          </p:cNvSpPr>
          <p:nvPr>
            <p:ph type="dt" sz="half" idx="10"/>
          </p:nvPr>
        </p:nvSpPr>
        <p:spPr/>
        <p:txBody>
          <a:bodyPr/>
          <a:lstStyle>
            <a:lvl1pPr>
              <a:defRPr/>
            </a:lvl1pPr>
          </a:lstStyle>
          <a:p>
            <a:pPr>
              <a:defRPr/>
            </a:pPr>
            <a:fld id="{74324614-C14B-4800-8B2C-71DF46AD6E6C}" type="datetimeFigureOut">
              <a:rPr lang="en-US"/>
              <a:pPr>
                <a:defRPr/>
              </a:pPr>
              <a:t>11/27/2018</a:t>
            </a:fld>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BC085FAF-C188-4F6F-9D6C-25C29BEE8A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D010F804-4AAF-4D0F-BA65-BEA225ACAD02}" type="datetimeFigureOut">
              <a:rPr lang="en-US"/>
              <a:pPr>
                <a:defRPr/>
              </a:pPr>
              <a:t>11/27/2018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3981B1-E0B3-412F-AEA3-D09F8F3B2B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0F1C6F-A1B6-498A-ACAF-6FB02A3D98A5}" type="datetimeFigureOut">
              <a:rPr lang="en-US"/>
              <a:pPr>
                <a:defRPr/>
              </a:pPr>
              <a:t>11/27/2018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FB7720-43BF-4999-AE47-761D8A4527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x-none"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796A95-28C6-47AC-AF2F-54B5C10FCAF1}" type="datetimeFigureOut">
              <a:rPr lang="en-US"/>
              <a:pPr>
                <a:defRPr/>
              </a:pPr>
              <a:t>11/27/2018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6DF585-26D7-4E4C-947A-9A40C651811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lumMod val="65000"/>
                    <a:lumOff val="35000"/>
                  </a:schemeClr>
                </a:solidFill>
                <a:latin typeface="+mn-lt"/>
              </a:defRPr>
            </a:lvl1pPr>
          </a:lstStyle>
          <a:p>
            <a:pPr>
              <a:defRPr/>
            </a:pPr>
            <a:fld id="{523C3CE0-BDD0-4976-A38D-DAC1EFE1D9BD}" type="datetimeFigureOut">
              <a:rPr lang="en-US"/>
              <a:pPr>
                <a:defRPr/>
              </a:pPr>
              <a:t>11/27/2018</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65000"/>
                    <a:lumOff val="3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lumMod val="65000"/>
                    <a:lumOff val="35000"/>
                  </a:schemeClr>
                </a:solidFill>
                <a:latin typeface="+mn-lt"/>
              </a:defRPr>
            </a:lvl1pPr>
          </a:lstStyle>
          <a:p>
            <a:pPr>
              <a:defRPr/>
            </a:pPr>
            <a:fld id="{25B185E2-F7AD-4360-AED7-B5FE880ADB27}" type="slidenum">
              <a:rPr lang="en-US"/>
              <a:pPr>
                <a:defRPr/>
              </a:pPr>
              <a:t>‹#›</a:t>
            </a:fld>
            <a:endParaRPr 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76" r:id="rId3"/>
    <p:sldLayoutId id="2147483668" r:id="rId4"/>
    <p:sldLayoutId id="2147483669" r:id="rId5"/>
    <p:sldLayoutId id="2147483677" r:id="rId6"/>
    <p:sldLayoutId id="2147483670" r:id="rId7"/>
    <p:sldLayoutId id="2147483671" r:id="rId8"/>
    <p:sldLayoutId id="2147483672" r:id="rId9"/>
    <p:sldLayoutId id="2147483673" r:id="rId10"/>
    <p:sldLayoutId id="2147483678" r:id="rId11"/>
    <p:sldLayoutId id="2147483679" r:id="rId12"/>
    <p:sldLayoutId id="2147483680" r:id="rId13"/>
    <p:sldLayoutId id="2147483674" r:id="rId14"/>
    <p:sldLayoutId id="2147483675" r:id="rId15"/>
  </p:sldLayoutIdLst>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Century Gothic" pitchFamily="34" charset="0"/>
        </a:defRPr>
      </a:lvl2pPr>
      <a:lvl3pPr algn="l" rtl="0" eaLnBrk="0" fontAlgn="base" hangingPunct="0">
        <a:spcBef>
          <a:spcPct val="0"/>
        </a:spcBef>
        <a:spcAft>
          <a:spcPct val="0"/>
        </a:spcAft>
        <a:defRPr sz="3600">
          <a:solidFill>
            <a:schemeClr val="bg1"/>
          </a:solidFill>
          <a:latin typeface="Century Gothic" pitchFamily="34" charset="0"/>
        </a:defRPr>
      </a:lvl3pPr>
      <a:lvl4pPr algn="l" rtl="0" eaLnBrk="0" fontAlgn="base" hangingPunct="0">
        <a:spcBef>
          <a:spcPct val="0"/>
        </a:spcBef>
        <a:spcAft>
          <a:spcPct val="0"/>
        </a:spcAft>
        <a:defRPr sz="3600">
          <a:solidFill>
            <a:schemeClr val="bg1"/>
          </a:solidFill>
          <a:latin typeface="Century Gothic" pitchFamily="34" charset="0"/>
        </a:defRPr>
      </a:lvl4pPr>
      <a:lvl5pPr algn="l" rtl="0" eaLnBrk="0" fontAlgn="base" hangingPunct="0">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eaLnBrk="0" fontAlgn="base" hangingPunct="0">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eaLnBrk="0" fontAlgn="base" hangingPunct="0">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2pPr>
      <a:lvl3pPr marL="1035050" indent="-349250" algn="l" rtl="0" eaLnBrk="0" fontAlgn="base" hangingPunct="0">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3pPr>
      <a:lvl4pPr marL="1371600" indent="-336550" algn="l" rtl="0" eaLnBrk="0" fontAlgn="base" hangingPunct="0">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4pPr>
      <a:lvl5pPr marL="1720850" indent="-349250" algn="l" rtl="0" eaLnBrk="0" fontAlgn="base" hangingPunct="0">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530225"/>
            <a:ext cx="9144000" cy="2587625"/>
          </a:xfrm>
          <a:solidFill>
            <a:srgbClr val="333399">
              <a:alpha val="90979"/>
            </a:srgbClr>
          </a:solidFill>
        </p:spPr>
        <p:txBody>
          <a:bodyPr/>
          <a:lstStyle/>
          <a:p>
            <a:pPr algn="ctr"/>
            <a:r>
              <a:rPr lang="sr-Latn-CS" sz="3200" b="1" dirty="0" smtClean="0"/>
              <a:t>Primjena</a:t>
            </a:r>
            <a:br>
              <a:rPr lang="sr-Latn-CS" sz="3200" b="1" dirty="0" smtClean="0"/>
            </a:br>
            <a:r>
              <a:rPr lang="sr-Latn-CS" sz="3200" b="1" dirty="0" smtClean="0"/>
              <a:t>Zakona </a:t>
            </a:r>
            <a:r>
              <a:rPr lang="sr-Latn-CS" sz="3200" b="1" dirty="0"/>
              <a:t>o </a:t>
            </a:r>
            <a:r>
              <a:rPr lang="sr-Latn-CS" sz="3200" b="1" dirty="0" smtClean="0"/>
              <a:t>Javnom redu i miru</a:t>
            </a:r>
            <a:endParaRPr lang="en-US" sz="3200" dirty="0"/>
          </a:p>
        </p:txBody>
      </p:sp>
      <p:sp>
        <p:nvSpPr>
          <p:cNvPr id="3" name="Subtitle 2"/>
          <p:cNvSpPr>
            <a:spLocks noGrp="1"/>
          </p:cNvSpPr>
          <p:nvPr>
            <p:ph type="subTitle" idx="1"/>
          </p:nvPr>
        </p:nvSpPr>
        <p:spPr>
          <a:xfrm>
            <a:off x="914400" y="3549650"/>
            <a:ext cx="8001000" cy="3308350"/>
          </a:xfrm>
        </p:spPr>
        <p:txBody>
          <a:bodyPr/>
          <a:lstStyle/>
          <a:p>
            <a:pPr algn="r">
              <a:lnSpc>
                <a:spcPct val="80000"/>
              </a:lnSpc>
            </a:pPr>
            <a:endParaRPr lang="sr-Latn-CS" sz="2000" dirty="0" smtClean="0">
              <a:solidFill>
                <a:srgbClr val="595959"/>
              </a:solidFill>
              <a:latin typeface="Arial" charset="0"/>
            </a:endParaRPr>
          </a:p>
          <a:p>
            <a:pPr algn="r">
              <a:lnSpc>
                <a:spcPct val="80000"/>
              </a:lnSpc>
            </a:pPr>
            <a:endParaRPr lang="sr-Latn-CS" sz="2000" dirty="0" smtClean="0">
              <a:solidFill>
                <a:srgbClr val="595959"/>
              </a:solidFill>
              <a:latin typeface="Arial" charset="0"/>
            </a:endParaRPr>
          </a:p>
          <a:p>
            <a:pPr algn="r">
              <a:lnSpc>
                <a:spcPct val="80000"/>
              </a:lnSpc>
            </a:pPr>
            <a:endParaRPr lang="sr-Latn-CS" sz="2000" dirty="0">
              <a:solidFill>
                <a:srgbClr val="595959"/>
              </a:solidFill>
              <a:latin typeface="Arial" charset="0"/>
            </a:endParaRPr>
          </a:p>
          <a:p>
            <a:pPr algn="r">
              <a:lnSpc>
                <a:spcPct val="80000"/>
              </a:lnSpc>
            </a:pPr>
            <a:r>
              <a:rPr lang="sr-Latn-CS" sz="2000" dirty="0" smtClean="0">
                <a:solidFill>
                  <a:srgbClr val="595959"/>
                </a:solidFill>
                <a:latin typeface="Arial" charset="0"/>
              </a:rPr>
              <a:t>Dragoslav </a:t>
            </a:r>
            <a:r>
              <a:rPr lang="sr-Latn-CS" sz="2000" dirty="0" err="1" smtClean="0">
                <a:solidFill>
                  <a:srgbClr val="595959"/>
                </a:solidFill>
                <a:latin typeface="Arial" charset="0"/>
              </a:rPr>
              <a:t>Erdelić</a:t>
            </a:r>
            <a:r>
              <a:rPr lang="sr-Latn-CS" sz="2000" dirty="0" smtClean="0">
                <a:solidFill>
                  <a:srgbClr val="595959"/>
                </a:solidFill>
                <a:latin typeface="Arial" charset="0"/>
              </a:rPr>
              <a:t>, mr</a:t>
            </a:r>
          </a:p>
          <a:p>
            <a:pPr algn="r" eaLnBrk="0" hangingPunct="0">
              <a:lnSpc>
                <a:spcPct val="80000"/>
              </a:lnSpc>
            </a:pPr>
            <a:r>
              <a:rPr lang="pl-PL" sz="2000" dirty="0" smtClean="0">
                <a:solidFill>
                  <a:srgbClr val="595959"/>
                </a:solidFill>
                <a:latin typeface="Arial" charset="0"/>
              </a:rPr>
              <a:t>sudija Okružnog suda u Bijeljini</a:t>
            </a:r>
          </a:p>
          <a:p>
            <a:pPr algn="r">
              <a:lnSpc>
                <a:spcPct val="80000"/>
              </a:lnSpc>
            </a:pPr>
            <a:r>
              <a:rPr lang="sr-Latn-CS" sz="2000" dirty="0" smtClean="0">
                <a:solidFill>
                  <a:srgbClr val="595959"/>
                </a:solidFill>
                <a:latin typeface="Arial" charset="0"/>
              </a:rPr>
              <a:t>Banja Luka, 28.11.2018</a:t>
            </a:r>
            <a:r>
              <a:rPr lang="en-US" sz="2000" dirty="0" smtClean="0">
                <a:solidFill>
                  <a:srgbClr val="595959"/>
                </a:solidFill>
                <a:latin typeface="Calibri" pitchFamily="34" charset="0"/>
              </a:rPr>
              <a:t>. </a:t>
            </a:r>
            <a:r>
              <a:rPr lang="en-US" sz="2000" dirty="0" err="1" smtClean="0">
                <a:solidFill>
                  <a:srgbClr val="595959"/>
                </a:solidFill>
                <a:latin typeface="Calibri" pitchFamily="34" charset="0"/>
              </a:rPr>
              <a:t>godine</a:t>
            </a:r>
            <a:endParaRPr lang="en-US" sz="2000" dirty="0" smtClean="0">
              <a:solidFill>
                <a:srgbClr val="595959"/>
              </a:solidFill>
              <a:latin typeface="Calibri" pitchFamily="34" charset="0"/>
            </a:endParaRPr>
          </a:p>
          <a:p>
            <a:pPr>
              <a:lnSpc>
                <a:spcPct val="80000"/>
              </a:lnSpc>
            </a:pPr>
            <a:endParaRPr lang="en-US" sz="2000" dirty="0" smtClean="0">
              <a:solidFill>
                <a:srgbClr val="595959"/>
              </a:solidFill>
              <a:latin typeface="Calibri" pitchFamily="34" charset="0"/>
            </a:endParaRPr>
          </a:p>
        </p:txBody>
      </p:sp>
      <p:pic>
        <p:nvPicPr>
          <p:cNvPr id="17411" name="Picture 3" descr="scales-of-justice1.jpg"/>
          <p:cNvPicPr>
            <a:picLocks noChangeAspect="1"/>
          </p:cNvPicPr>
          <p:nvPr/>
        </p:nvPicPr>
        <p:blipFill>
          <a:blip r:embed="rId2"/>
          <a:srcRect/>
          <a:stretch>
            <a:fillRect/>
          </a:stretch>
        </p:blipFill>
        <p:spPr bwMode="auto">
          <a:xfrm>
            <a:off x="6350" y="4759325"/>
            <a:ext cx="2506663" cy="2085975"/>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B93AAC2-F051-482C-81F0-ACE20A7517D1}" type="slidenum">
              <a:rPr lang="en-US" smtClean="0"/>
              <a:pPr>
                <a:defRPr/>
              </a:pPr>
              <a:t>1</a:t>
            </a:fld>
            <a:endParaRPr lang="en-US"/>
          </a:p>
        </p:txBody>
      </p:sp>
    </p:spTree>
    <p:extLst>
      <p:ext uri="{BB962C8B-B14F-4D97-AF65-F5344CB8AC3E}">
        <p14:creationId xmlns:p14="http://schemas.microsoft.com/office/powerpoint/2010/main" val="4040653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070860"/>
            <a:ext cx="8664496" cy="4232740"/>
          </a:xfrm>
        </p:spPr>
        <p:txBody>
          <a:bodyPr/>
          <a:lstStyle/>
          <a:p>
            <a:pPr marL="0" indent="0" algn="ctr">
              <a:buNone/>
            </a:pPr>
            <a:r>
              <a:rPr lang="en-US" sz="1800" b="1" dirty="0" err="1"/>
              <a:t>Uznemiravanje</a:t>
            </a:r>
            <a:r>
              <a:rPr lang="en-US" sz="1800" b="1" dirty="0"/>
              <a:t> </a:t>
            </a:r>
            <a:r>
              <a:rPr lang="en-US" sz="1800" b="1" dirty="0" err="1"/>
              <a:t>građana</a:t>
            </a:r>
            <a:r>
              <a:rPr lang="en-US" sz="1800" b="1" dirty="0"/>
              <a:t> </a:t>
            </a:r>
            <a:r>
              <a:rPr lang="en-US" sz="1800" b="1" dirty="0" err="1"/>
              <a:t>bukom</a:t>
            </a:r>
            <a:r>
              <a:rPr lang="en-US" sz="1800" b="1" dirty="0"/>
              <a:t> (čl.15.ZJRM)</a:t>
            </a:r>
            <a:endParaRPr lang="en-US" sz="1800" dirty="0"/>
          </a:p>
          <a:p>
            <a:pPr marL="0" indent="0" algn="just">
              <a:buNone/>
            </a:pPr>
            <a:r>
              <a:rPr lang="bs-Latn-BA" sz="1800" dirty="0" smtClean="0"/>
              <a:t>	</a:t>
            </a:r>
            <a:r>
              <a:rPr lang="en-US" sz="1800" dirty="0" smtClean="0"/>
              <a:t>(</a:t>
            </a:r>
            <a:r>
              <a:rPr lang="en-US" sz="1800" dirty="0"/>
              <a:t>1) </a:t>
            </a:r>
            <a:r>
              <a:rPr lang="en-US" sz="1800" u="sng" dirty="0" err="1"/>
              <a:t>Ko</a:t>
            </a:r>
            <a:r>
              <a:rPr lang="en-US" sz="1800" dirty="0"/>
              <a:t> </a:t>
            </a:r>
            <a:r>
              <a:rPr lang="en-US" sz="1800" dirty="0" err="1"/>
              <a:t>narušava</a:t>
            </a:r>
            <a:r>
              <a:rPr lang="en-US" sz="1800" dirty="0"/>
              <a:t> </a:t>
            </a:r>
            <a:r>
              <a:rPr lang="en-US" sz="1800" dirty="0" err="1"/>
              <a:t>mir</a:t>
            </a:r>
            <a:r>
              <a:rPr lang="en-US" sz="1800" dirty="0"/>
              <a:t> </a:t>
            </a:r>
            <a:r>
              <a:rPr lang="en-US" sz="1800" dirty="0" err="1"/>
              <a:t>drugih</a:t>
            </a:r>
            <a:r>
              <a:rPr lang="en-US" sz="1800" dirty="0"/>
              <a:t> </a:t>
            </a:r>
            <a:r>
              <a:rPr lang="en-US" sz="1800" dirty="0" err="1"/>
              <a:t>na</a:t>
            </a:r>
            <a:r>
              <a:rPr lang="en-US" sz="1800" dirty="0"/>
              <a:t> </a:t>
            </a:r>
            <a:r>
              <a:rPr lang="en-US" sz="1800" dirty="0" err="1"/>
              <a:t>javnom</a:t>
            </a:r>
            <a:r>
              <a:rPr lang="en-US" sz="1800" dirty="0"/>
              <a:t> </a:t>
            </a:r>
            <a:r>
              <a:rPr lang="en-US" sz="1800" dirty="0" err="1"/>
              <a:t>mjestu</a:t>
            </a:r>
            <a:r>
              <a:rPr lang="en-US" sz="1800" dirty="0"/>
              <a:t> u </a:t>
            </a:r>
            <a:r>
              <a:rPr lang="en-US" sz="1800" dirty="0" err="1"/>
              <a:t>vremenu</a:t>
            </a:r>
            <a:r>
              <a:rPr lang="en-US" sz="1800" dirty="0"/>
              <a:t> od 15.00 do 17.00 </a:t>
            </a:r>
            <a:r>
              <a:rPr lang="en-US" sz="1800" dirty="0" err="1"/>
              <a:t>časova</a:t>
            </a:r>
            <a:r>
              <a:rPr lang="en-US" sz="1800" dirty="0"/>
              <a:t> </a:t>
            </a:r>
            <a:r>
              <a:rPr lang="en-US" sz="1800" dirty="0" err="1"/>
              <a:t>i</a:t>
            </a:r>
            <a:r>
              <a:rPr lang="en-US" sz="1800" dirty="0"/>
              <a:t> od 22.00 do 6.00 </a:t>
            </a:r>
            <a:r>
              <a:rPr lang="en-US" sz="1800" dirty="0" err="1"/>
              <a:t>časova</a:t>
            </a:r>
            <a:r>
              <a:rPr lang="en-US" sz="1800" dirty="0"/>
              <a:t> </a:t>
            </a:r>
            <a:r>
              <a:rPr lang="en-US" sz="1800" dirty="0" err="1"/>
              <a:t>izvođenjem</a:t>
            </a:r>
            <a:r>
              <a:rPr lang="en-US" sz="1800" dirty="0"/>
              <a:t> </a:t>
            </a:r>
            <a:r>
              <a:rPr lang="en-US" sz="1800" dirty="0" err="1"/>
              <a:t>muzičkih</a:t>
            </a:r>
            <a:r>
              <a:rPr lang="en-US" sz="1800" dirty="0"/>
              <a:t> </a:t>
            </a:r>
            <a:r>
              <a:rPr lang="en-US" sz="1800" dirty="0" err="1"/>
              <a:t>i</a:t>
            </a:r>
            <a:r>
              <a:rPr lang="en-US" sz="1800" dirty="0"/>
              <a:t> </a:t>
            </a:r>
            <a:r>
              <a:rPr lang="en-US" sz="1800" dirty="0" err="1"/>
              <a:t>drugih</a:t>
            </a:r>
            <a:r>
              <a:rPr lang="en-US" sz="1800" dirty="0"/>
              <a:t> </a:t>
            </a:r>
            <a:r>
              <a:rPr lang="en-US" sz="1800" dirty="0" err="1"/>
              <a:t>sadržaja</a:t>
            </a:r>
            <a:r>
              <a:rPr lang="en-US" sz="1800" dirty="0"/>
              <a:t>, </a:t>
            </a:r>
            <a:r>
              <a:rPr lang="en-US" sz="1800" dirty="0" err="1"/>
              <a:t>korišćenjem</a:t>
            </a:r>
            <a:r>
              <a:rPr lang="en-US" sz="1800" dirty="0"/>
              <a:t> </a:t>
            </a:r>
            <a:r>
              <a:rPr lang="en-US" sz="1800" dirty="0" err="1"/>
              <a:t>muzičkih</a:t>
            </a:r>
            <a:r>
              <a:rPr lang="en-US" sz="1800" dirty="0"/>
              <a:t> </a:t>
            </a:r>
            <a:r>
              <a:rPr lang="en-US" sz="1800" dirty="0" err="1"/>
              <a:t>instrumenata</a:t>
            </a:r>
            <a:r>
              <a:rPr lang="en-US" sz="1800" dirty="0"/>
              <a:t>, radio </a:t>
            </a:r>
            <a:r>
              <a:rPr lang="en-US" sz="1800" dirty="0" err="1"/>
              <a:t>i</a:t>
            </a:r>
            <a:r>
              <a:rPr lang="en-US" sz="1800" dirty="0"/>
              <a:t> </a:t>
            </a:r>
            <a:r>
              <a:rPr lang="en-US" sz="1800" dirty="0" err="1"/>
              <a:t>televizijskih</a:t>
            </a:r>
            <a:r>
              <a:rPr lang="en-US" sz="1800" dirty="0"/>
              <a:t> </a:t>
            </a:r>
            <a:r>
              <a:rPr lang="en-US" sz="1800" dirty="0" err="1"/>
              <a:t>prijemnika</a:t>
            </a:r>
            <a:r>
              <a:rPr lang="en-US" sz="1800" dirty="0"/>
              <a:t> </a:t>
            </a:r>
            <a:r>
              <a:rPr lang="en-US" sz="1800" dirty="0" err="1"/>
              <a:t>i</a:t>
            </a:r>
            <a:r>
              <a:rPr lang="en-US" sz="1800" dirty="0"/>
              <a:t> </a:t>
            </a:r>
            <a:r>
              <a:rPr lang="en-US" sz="1800" dirty="0" err="1"/>
              <a:t>drugih</a:t>
            </a:r>
            <a:r>
              <a:rPr lang="en-US" sz="1800" dirty="0"/>
              <a:t> </a:t>
            </a:r>
            <a:r>
              <a:rPr lang="en-US" sz="1800" dirty="0" err="1"/>
              <a:t>zvučnih</a:t>
            </a:r>
            <a:r>
              <a:rPr lang="en-US" sz="1800" dirty="0"/>
              <a:t> </a:t>
            </a:r>
            <a:r>
              <a:rPr lang="en-US" sz="1800" dirty="0" err="1"/>
              <a:t>uređaja</a:t>
            </a:r>
            <a:r>
              <a:rPr lang="en-US" sz="1800" dirty="0"/>
              <a:t>, </a:t>
            </a:r>
            <a:r>
              <a:rPr lang="en-US" sz="1800" dirty="0" err="1"/>
              <a:t>kao</a:t>
            </a:r>
            <a:r>
              <a:rPr lang="en-US" sz="1800" dirty="0"/>
              <a:t> </a:t>
            </a:r>
            <a:r>
              <a:rPr lang="en-US" sz="1800" dirty="0" err="1"/>
              <a:t>i</a:t>
            </a:r>
            <a:r>
              <a:rPr lang="en-US" sz="1800" dirty="0"/>
              <a:t> </a:t>
            </a:r>
            <a:r>
              <a:rPr lang="en-US" sz="1800" dirty="0" err="1"/>
              <a:t>mehaničkih</a:t>
            </a:r>
            <a:r>
              <a:rPr lang="en-US" sz="1800" dirty="0"/>
              <a:t> </a:t>
            </a:r>
            <a:r>
              <a:rPr lang="en-US" sz="1800" dirty="0" err="1"/>
              <a:t>izvora</a:t>
            </a:r>
            <a:r>
              <a:rPr lang="en-US" sz="1800" dirty="0"/>
              <a:t> buke </a:t>
            </a:r>
            <a:r>
              <a:rPr lang="en-US" sz="1800" dirty="0" err="1"/>
              <a:t>i</a:t>
            </a:r>
            <a:r>
              <a:rPr lang="en-US" sz="1800" dirty="0"/>
              <a:t> </a:t>
            </a:r>
            <a:r>
              <a:rPr lang="en-US" sz="1800" dirty="0" err="1"/>
              <a:t>zvučnih</a:t>
            </a:r>
            <a:r>
              <a:rPr lang="en-US" sz="1800" dirty="0"/>
              <a:t> </a:t>
            </a:r>
            <a:r>
              <a:rPr lang="en-US" sz="1800" dirty="0" err="1"/>
              <a:t>signala</a:t>
            </a:r>
            <a:r>
              <a:rPr lang="en-US" sz="1800" dirty="0"/>
              <a:t> (</a:t>
            </a:r>
            <a:r>
              <a:rPr lang="en-US" sz="1800" dirty="0" err="1"/>
              <a:t>motora</a:t>
            </a:r>
            <a:r>
              <a:rPr lang="en-US" sz="1800" dirty="0"/>
              <a:t> </a:t>
            </a:r>
            <a:r>
              <a:rPr lang="en-US" sz="1800" dirty="0" err="1"/>
              <a:t>i</a:t>
            </a:r>
            <a:r>
              <a:rPr lang="en-US" sz="1800" dirty="0"/>
              <a:t> sl.), </a:t>
            </a:r>
            <a:r>
              <a:rPr lang="en-US" sz="1800" dirty="0" err="1"/>
              <a:t>kazniće</a:t>
            </a:r>
            <a:r>
              <a:rPr lang="en-US" sz="1800" dirty="0"/>
              <a:t> se </a:t>
            </a:r>
            <a:r>
              <a:rPr lang="en-US" sz="1800" dirty="0" err="1"/>
              <a:t>novčanom</a:t>
            </a:r>
            <a:r>
              <a:rPr lang="en-US" sz="1800" dirty="0"/>
              <a:t> </a:t>
            </a:r>
            <a:r>
              <a:rPr lang="en-US" sz="1800" dirty="0" err="1"/>
              <a:t>kaznom</a:t>
            </a:r>
            <a:r>
              <a:rPr lang="en-US" sz="1800" dirty="0"/>
              <a:t> od 400 KM do 1.200 KM.</a:t>
            </a:r>
          </a:p>
          <a:p>
            <a:pPr marL="0" indent="0" algn="just">
              <a:buNone/>
            </a:pPr>
            <a:r>
              <a:rPr lang="bs-Latn-BA" sz="1800" dirty="0" smtClean="0"/>
              <a:t>	</a:t>
            </a:r>
            <a:r>
              <a:rPr lang="en-US" sz="1800" dirty="0" smtClean="0"/>
              <a:t>(</a:t>
            </a:r>
            <a:r>
              <a:rPr lang="en-US" sz="1800" dirty="0"/>
              <a:t>2) </a:t>
            </a:r>
            <a:r>
              <a:rPr lang="en-US" sz="1800" dirty="0" err="1"/>
              <a:t>Za</a:t>
            </a:r>
            <a:r>
              <a:rPr lang="en-US" sz="1800" dirty="0"/>
              <a:t> </a:t>
            </a:r>
            <a:r>
              <a:rPr lang="en-US" sz="1800" dirty="0" err="1"/>
              <a:t>prekršaje</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kazniće</a:t>
            </a:r>
            <a:r>
              <a:rPr lang="en-US" sz="1800" dirty="0"/>
              <a:t> se </a:t>
            </a:r>
            <a:r>
              <a:rPr lang="en-US" sz="1800" dirty="0" err="1"/>
              <a:t>privredno</a:t>
            </a:r>
            <a:r>
              <a:rPr lang="en-US" sz="1800" dirty="0"/>
              <a:t> </a:t>
            </a:r>
            <a:r>
              <a:rPr lang="en-US" sz="1800" dirty="0" err="1"/>
              <a:t>društvo</a:t>
            </a:r>
            <a:r>
              <a:rPr lang="en-US" sz="1800" dirty="0"/>
              <a:t> </a:t>
            </a:r>
            <a:r>
              <a:rPr lang="en-US" sz="1800" dirty="0" err="1"/>
              <a:t>i</a:t>
            </a:r>
            <a:r>
              <a:rPr lang="en-US" sz="1800" dirty="0"/>
              <a:t> </a:t>
            </a:r>
            <a:r>
              <a:rPr lang="en-US" sz="1800" dirty="0" err="1"/>
              <a:t>drugo</a:t>
            </a:r>
            <a:r>
              <a:rPr lang="en-US" sz="1800" dirty="0"/>
              <a:t> </a:t>
            </a:r>
            <a:r>
              <a:rPr lang="en-US" sz="1800" dirty="0" err="1"/>
              <a:t>pravno</a:t>
            </a:r>
            <a:r>
              <a:rPr lang="en-US" sz="1800" dirty="0"/>
              <a:t> lice </a:t>
            </a:r>
            <a:r>
              <a:rPr lang="en-US" sz="1800" dirty="0" err="1"/>
              <a:t>novčanom</a:t>
            </a:r>
            <a:r>
              <a:rPr lang="en-US" sz="1800" dirty="0"/>
              <a:t> </a:t>
            </a:r>
            <a:r>
              <a:rPr lang="en-US" sz="1800" dirty="0" err="1"/>
              <a:t>kaznom</a:t>
            </a:r>
            <a:r>
              <a:rPr lang="en-US" sz="1800" dirty="0"/>
              <a:t> od 3.000 KM do 9.000 KM.</a:t>
            </a:r>
            <a:r>
              <a:rPr lang="en-US" sz="1800" b="1" baseline="30000" dirty="0"/>
              <a:t> </a:t>
            </a:r>
            <a:endParaRPr lang="en-US" sz="1800" dirty="0"/>
          </a:p>
          <a:p>
            <a:pPr marL="0" indent="0" algn="just">
              <a:buNone/>
            </a:pPr>
            <a:r>
              <a:rPr lang="bs-Latn-BA" sz="1800" dirty="0" smtClean="0"/>
              <a:t>	</a:t>
            </a:r>
            <a:r>
              <a:rPr lang="en-US" sz="1800" dirty="0" smtClean="0"/>
              <a:t>(</a:t>
            </a:r>
            <a:r>
              <a:rPr lang="en-US" sz="1800" dirty="0"/>
              <a:t>3) </a:t>
            </a:r>
            <a:r>
              <a:rPr lang="en-US" sz="1800" dirty="0" err="1"/>
              <a:t>Odgovorno</a:t>
            </a:r>
            <a:r>
              <a:rPr lang="en-US" sz="1800" dirty="0"/>
              <a:t> lice u </a:t>
            </a:r>
            <a:r>
              <a:rPr lang="en-US" sz="1800" dirty="0" err="1"/>
              <a:t>privrednom</a:t>
            </a:r>
            <a:r>
              <a:rPr lang="en-US" sz="1800" dirty="0"/>
              <a:t> </a:t>
            </a:r>
            <a:r>
              <a:rPr lang="en-US" sz="1800" dirty="0" err="1"/>
              <a:t>društvu</a:t>
            </a:r>
            <a:r>
              <a:rPr lang="en-US" sz="1800" dirty="0"/>
              <a:t> </a:t>
            </a:r>
            <a:r>
              <a:rPr lang="en-US" sz="1800" dirty="0" err="1"/>
              <a:t>i</a:t>
            </a:r>
            <a:r>
              <a:rPr lang="en-US" sz="1800" dirty="0"/>
              <a:t> </a:t>
            </a:r>
            <a:r>
              <a:rPr lang="en-US" sz="1800" dirty="0" err="1"/>
              <a:t>drugom</a:t>
            </a:r>
            <a:r>
              <a:rPr lang="en-US" sz="1800" dirty="0"/>
              <a:t> </a:t>
            </a:r>
            <a:r>
              <a:rPr lang="en-US" sz="1800" dirty="0" err="1"/>
              <a:t>pravnom</a:t>
            </a:r>
            <a:r>
              <a:rPr lang="en-US" sz="1800" dirty="0"/>
              <a:t> </a:t>
            </a:r>
            <a:r>
              <a:rPr lang="en-US" sz="1800" dirty="0" err="1"/>
              <a:t>licu</a:t>
            </a:r>
            <a:r>
              <a:rPr lang="en-US" sz="1800" dirty="0"/>
              <a:t> </a:t>
            </a:r>
            <a:r>
              <a:rPr lang="en-US" sz="1800" dirty="0" err="1"/>
              <a:t>kazniće</a:t>
            </a:r>
            <a:r>
              <a:rPr lang="en-US" sz="1800" dirty="0"/>
              <a:t> se </a:t>
            </a:r>
            <a:r>
              <a:rPr lang="en-US" sz="1800" dirty="0" err="1"/>
              <a:t>za</a:t>
            </a:r>
            <a:r>
              <a:rPr lang="en-US" sz="1800" dirty="0"/>
              <a:t> </a:t>
            </a:r>
            <a:r>
              <a:rPr lang="en-US" sz="1800" dirty="0" err="1"/>
              <a:t>prekršaj</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novčanom</a:t>
            </a:r>
            <a:r>
              <a:rPr lang="en-US" sz="1800" dirty="0"/>
              <a:t> </a:t>
            </a:r>
            <a:r>
              <a:rPr lang="en-US" sz="1800" dirty="0" err="1"/>
              <a:t>kaznom</a:t>
            </a:r>
            <a:r>
              <a:rPr lang="en-US" sz="1800" dirty="0"/>
              <a:t> od 500 KM do 1.300 KM.</a:t>
            </a:r>
          </a:p>
          <a:p>
            <a:pPr marL="0" indent="0" algn="just">
              <a:buNone/>
            </a:pPr>
            <a:r>
              <a:rPr lang="bs-Latn-BA" sz="1800" dirty="0" smtClean="0"/>
              <a:t>	</a:t>
            </a:r>
            <a:r>
              <a:rPr lang="en-US" sz="1800" dirty="0" smtClean="0"/>
              <a:t>(</a:t>
            </a:r>
            <a:r>
              <a:rPr lang="en-US" sz="1800" dirty="0"/>
              <a:t>4) Ne </a:t>
            </a:r>
            <a:r>
              <a:rPr lang="en-US" sz="1800" dirty="0" err="1"/>
              <a:t>smatraju</a:t>
            </a:r>
            <a:r>
              <a:rPr lang="en-US" sz="1800" dirty="0"/>
              <a:t> se </a:t>
            </a:r>
            <a:r>
              <a:rPr lang="en-US" sz="1800" dirty="0" err="1"/>
              <a:t>prekršajima</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redovne</a:t>
            </a:r>
            <a:r>
              <a:rPr lang="en-US" sz="1800" dirty="0"/>
              <a:t> </a:t>
            </a:r>
            <a:r>
              <a:rPr lang="en-US" sz="1800" dirty="0" err="1"/>
              <a:t>aktivnosti</a:t>
            </a:r>
            <a:r>
              <a:rPr lang="en-US" sz="1800" dirty="0"/>
              <a:t> </a:t>
            </a:r>
            <a:r>
              <a:rPr lang="en-US" sz="1800" dirty="0" err="1"/>
              <a:t>vjerskih</a:t>
            </a:r>
            <a:r>
              <a:rPr lang="en-US" sz="1800" dirty="0"/>
              <a:t> </a:t>
            </a:r>
            <a:r>
              <a:rPr lang="en-US" sz="1800" dirty="0" err="1"/>
              <a:t>zajednica</a:t>
            </a:r>
            <a:r>
              <a:rPr lang="en-US" sz="1800" dirty="0"/>
              <a:t>.</a:t>
            </a:r>
          </a:p>
          <a:p>
            <a:pPr algn="just" eaLnBrk="1" hangingPunct="1">
              <a:spcBef>
                <a:spcPct val="0"/>
              </a:spcBef>
              <a:buClrTx/>
              <a:buFontTx/>
              <a:buNone/>
            </a:pPr>
            <a:endParaRPr lang="en-US" sz="18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556433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070860"/>
            <a:ext cx="8664496" cy="4232740"/>
          </a:xfrm>
        </p:spPr>
        <p:txBody>
          <a:bodyPr/>
          <a:lstStyle/>
          <a:p>
            <a:pPr marL="0" indent="0" algn="ctr">
              <a:buNone/>
            </a:pPr>
            <a:r>
              <a:rPr lang="en-US" sz="1800" b="1" dirty="0" err="1"/>
              <a:t>Neovlašćena</a:t>
            </a:r>
            <a:r>
              <a:rPr lang="en-US" sz="1800" b="1" dirty="0"/>
              <a:t> </a:t>
            </a:r>
            <a:r>
              <a:rPr lang="en-US" sz="1800" b="1" dirty="0" err="1"/>
              <a:t>upotreba</a:t>
            </a:r>
            <a:r>
              <a:rPr lang="en-US" sz="1800" b="1" dirty="0"/>
              <a:t> </a:t>
            </a:r>
            <a:r>
              <a:rPr lang="en-US" sz="1800" b="1" dirty="0" err="1"/>
              <a:t>oružja</a:t>
            </a:r>
            <a:r>
              <a:rPr lang="en-US" sz="1800" b="1" dirty="0"/>
              <a:t> (čl.16.ZJRM)</a:t>
            </a:r>
            <a:endParaRPr lang="en-US" sz="1800" dirty="0"/>
          </a:p>
          <a:p>
            <a:pPr marL="0" indent="0" algn="just">
              <a:buNone/>
            </a:pPr>
            <a:r>
              <a:rPr lang="bs-Latn-BA" sz="1800" dirty="0" smtClean="0"/>
              <a:t>	</a:t>
            </a:r>
            <a:r>
              <a:rPr lang="en-US" sz="1800" dirty="0" smtClean="0"/>
              <a:t>(</a:t>
            </a:r>
            <a:r>
              <a:rPr lang="en-US" sz="1800" dirty="0"/>
              <a:t>1) </a:t>
            </a:r>
            <a:r>
              <a:rPr lang="en-US" sz="1800" dirty="0" err="1"/>
              <a:t>Ko</a:t>
            </a:r>
            <a:r>
              <a:rPr lang="en-US" sz="1800" dirty="0"/>
              <a:t> </a:t>
            </a:r>
            <a:r>
              <a:rPr lang="en-US" sz="1800" dirty="0" err="1"/>
              <a:t>neovlašćeno</a:t>
            </a:r>
            <a:r>
              <a:rPr lang="en-US" sz="1800" dirty="0"/>
              <a:t> </a:t>
            </a:r>
            <a:r>
              <a:rPr lang="en-US" sz="1800" dirty="0" err="1"/>
              <a:t>upotrijebi</a:t>
            </a:r>
            <a:r>
              <a:rPr lang="en-US" sz="1800" dirty="0"/>
              <a:t> </a:t>
            </a:r>
            <a:r>
              <a:rPr lang="en-US" sz="1800" dirty="0" err="1"/>
              <a:t>oružje</a:t>
            </a:r>
            <a:r>
              <a:rPr lang="en-US" sz="1800" dirty="0"/>
              <a:t> </a:t>
            </a:r>
            <a:r>
              <a:rPr lang="en-US" sz="1800" dirty="0" err="1"/>
              <a:t>kazniće</a:t>
            </a:r>
            <a:r>
              <a:rPr lang="en-US" sz="1800" dirty="0"/>
              <a:t> se </a:t>
            </a:r>
            <a:r>
              <a:rPr lang="en-US" sz="1800" dirty="0" err="1"/>
              <a:t>novčanom</a:t>
            </a:r>
            <a:r>
              <a:rPr lang="en-US" sz="1800" dirty="0"/>
              <a:t> </a:t>
            </a:r>
            <a:r>
              <a:rPr lang="en-US" sz="1800" dirty="0" err="1"/>
              <a:t>kaznom</a:t>
            </a:r>
            <a:r>
              <a:rPr lang="en-US" sz="1800" dirty="0"/>
              <a:t> od 400 KM do 1.200 KM </a:t>
            </a:r>
            <a:r>
              <a:rPr lang="en-US" sz="1800" dirty="0" err="1"/>
              <a:t>ili</a:t>
            </a:r>
            <a:r>
              <a:rPr lang="en-US" sz="1800" dirty="0"/>
              <a:t> </a:t>
            </a:r>
            <a:r>
              <a:rPr lang="en-US" sz="1800" dirty="0" err="1"/>
              <a:t>kaznom</a:t>
            </a:r>
            <a:r>
              <a:rPr lang="en-US" sz="1800" dirty="0"/>
              <a:t> </a:t>
            </a:r>
            <a:r>
              <a:rPr lang="en-US" sz="1800" dirty="0" err="1"/>
              <a:t>zatvora</a:t>
            </a:r>
            <a:r>
              <a:rPr lang="en-US" sz="1800" dirty="0"/>
              <a:t> do 40 dana.</a:t>
            </a:r>
          </a:p>
          <a:p>
            <a:pPr marL="0" indent="0" algn="just">
              <a:buNone/>
            </a:pPr>
            <a:r>
              <a:rPr lang="bs-Latn-BA" sz="1800" dirty="0" smtClean="0"/>
              <a:t>	</a:t>
            </a:r>
            <a:r>
              <a:rPr lang="en-US" sz="1800" dirty="0" smtClean="0"/>
              <a:t>(</a:t>
            </a:r>
            <a:r>
              <a:rPr lang="en-US" sz="1800" dirty="0"/>
              <a:t>2) </a:t>
            </a:r>
            <a:r>
              <a:rPr lang="en-US" sz="1800" dirty="0" err="1"/>
              <a:t>Neovlašćenom</a:t>
            </a:r>
            <a:r>
              <a:rPr lang="en-US" sz="1800" dirty="0"/>
              <a:t> </a:t>
            </a:r>
            <a:r>
              <a:rPr lang="en-US" sz="1800" dirty="0" err="1"/>
              <a:t>upotrebom</a:t>
            </a:r>
            <a:r>
              <a:rPr lang="en-US" sz="1800" dirty="0"/>
              <a:t> </a:t>
            </a:r>
            <a:r>
              <a:rPr lang="en-US" sz="1800" dirty="0" err="1"/>
              <a:t>oružja</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smatra</a:t>
            </a:r>
            <a:r>
              <a:rPr lang="en-US" sz="1800" dirty="0"/>
              <a:t> se: </a:t>
            </a:r>
            <a:r>
              <a:rPr lang="en-US" sz="1800" dirty="0" err="1"/>
              <a:t>ispaljivanje</a:t>
            </a:r>
            <a:r>
              <a:rPr lang="en-US" sz="1800" dirty="0"/>
              <a:t> </a:t>
            </a:r>
            <a:r>
              <a:rPr lang="en-US" sz="1800" dirty="0" err="1"/>
              <a:t>hitaca</a:t>
            </a:r>
            <a:r>
              <a:rPr lang="en-US" sz="1800" dirty="0"/>
              <a:t> </a:t>
            </a:r>
            <a:r>
              <a:rPr lang="en-US" sz="1800" dirty="0" err="1"/>
              <a:t>iz</a:t>
            </a:r>
            <a:r>
              <a:rPr lang="en-US" sz="1800" dirty="0"/>
              <a:t> </a:t>
            </a:r>
            <a:r>
              <a:rPr lang="en-US" sz="1800" dirty="0" err="1"/>
              <a:t>oružja</a:t>
            </a:r>
            <a:r>
              <a:rPr lang="en-US" sz="1800" dirty="0"/>
              <a:t>, </a:t>
            </a:r>
            <a:r>
              <a:rPr lang="en-US" sz="1800" dirty="0" err="1"/>
              <a:t>pokazivanje</a:t>
            </a:r>
            <a:r>
              <a:rPr lang="en-US" sz="1800" dirty="0"/>
              <a:t> </a:t>
            </a:r>
            <a:r>
              <a:rPr lang="en-US" sz="1800" dirty="0" err="1"/>
              <a:t>oružja</a:t>
            </a:r>
            <a:r>
              <a:rPr lang="en-US" sz="1800" dirty="0"/>
              <a:t> </a:t>
            </a:r>
            <a:r>
              <a:rPr lang="en-US" sz="1800" dirty="0" err="1"/>
              <a:t>na</a:t>
            </a:r>
            <a:r>
              <a:rPr lang="en-US" sz="1800" dirty="0"/>
              <a:t> </a:t>
            </a:r>
            <a:r>
              <a:rPr lang="en-US" sz="1800" dirty="0" err="1"/>
              <a:t>javnom</a:t>
            </a:r>
            <a:r>
              <a:rPr lang="en-US" sz="1800" dirty="0"/>
              <a:t> </a:t>
            </a:r>
            <a:r>
              <a:rPr lang="en-US" sz="1800" dirty="0" err="1"/>
              <a:t>mjestu</a:t>
            </a:r>
            <a:r>
              <a:rPr lang="en-US" sz="1800" dirty="0"/>
              <a:t> </a:t>
            </a:r>
            <a:r>
              <a:rPr lang="en-US" sz="1800" dirty="0" err="1"/>
              <a:t>ili</a:t>
            </a:r>
            <a:r>
              <a:rPr lang="en-US" sz="1800" dirty="0"/>
              <a:t> </a:t>
            </a:r>
            <a:r>
              <a:rPr lang="en-US" sz="1800" dirty="0" err="1"/>
              <a:t>rukovanje</a:t>
            </a:r>
            <a:r>
              <a:rPr lang="en-US" sz="1800" dirty="0"/>
              <a:t> </a:t>
            </a:r>
            <a:r>
              <a:rPr lang="en-US" sz="1800" dirty="0" err="1"/>
              <a:t>oružjem</a:t>
            </a:r>
            <a:r>
              <a:rPr lang="en-US" sz="1800" dirty="0"/>
              <a:t> </a:t>
            </a:r>
            <a:r>
              <a:rPr lang="en-US" sz="1800" dirty="0" err="1"/>
              <a:t>na</a:t>
            </a:r>
            <a:r>
              <a:rPr lang="en-US" sz="1800" dirty="0"/>
              <a:t> </a:t>
            </a:r>
            <a:r>
              <a:rPr lang="en-US" sz="1800" dirty="0" err="1"/>
              <a:t>način</a:t>
            </a:r>
            <a:r>
              <a:rPr lang="en-US" sz="1800" dirty="0"/>
              <a:t> </a:t>
            </a:r>
            <a:r>
              <a:rPr lang="en-US" sz="1800" dirty="0" err="1"/>
              <a:t>kojim</a:t>
            </a:r>
            <a:r>
              <a:rPr lang="en-US" sz="1800" dirty="0"/>
              <a:t> se </a:t>
            </a:r>
            <a:r>
              <a:rPr lang="en-US" sz="1800" dirty="0" err="1"/>
              <a:t>može</a:t>
            </a:r>
            <a:r>
              <a:rPr lang="en-US" sz="1800" dirty="0"/>
              <a:t> </a:t>
            </a:r>
            <a:r>
              <a:rPr lang="en-US" sz="1800" dirty="0" err="1"/>
              <a:t>izazvati</a:t>
            </a:r>
            <a:r>
              <a:rPr lang="en-US" sz="1800" dirty="0"/>
              <a:t> </a:t>
            </a:r>
            <a:r>
              <a:rPr lang="en-US" sz="1800" dirty="0" err="1"/>
              <a:t>zastrašivanje</a:t>
            </a:r>
            <a:r>
              <a:rPr lang="en-US" sz="1800" dirty="0"/>
              <a:t> </a:t>
            </a:r>
            <a:r>
              <a:rPr lang="en-US" sz="1800" dirty="0" err="1"/>
              <a:t>ili</a:t>
            </a:r>
            <a:r>
              <a:rPr lang="en-US" sz="1800" dirty="0"/>
              <a:t> </a:t>
            </a:r>
            <a:r>
              <a:rPr lang="en-US" sz="1800" dirty="0" err="1"/>
              <a:t>uznemirenost</a:t>
            </a:r>
            <a:r>
              <a:rPr lang="en-US" sz="1800" dirty="0"/>
              <a:t> </a:t>
            </a:r>
            <a:r>
              <a:rPr lang="en-US" sz="1800" dirty="0" err="1"/>
              <a:t>građana</a:t>
            </a:r>
            <a:r>
              <a:rPr lang="en-US" sz="1800" dirty="0"/>
              <a:t>.</a:t>
            </a:r>
          </a:p>
          <a:p>
            <a:pPr marL="0" indent="0" algn="just">
              <a:buNone/>
            </a:pPr>
            <a:r>
              <a:rPr lang="bs-Latn-BA" sz="1800" dirty="0" smtClean="0"/>
              <a:t>	</a:t>
            </a:r>
            <a:r>
              <a:rPr lang="en-US" sz="1800" dirty="0" smtClean="0"/>
              <a:t>(</a:t>
            </a:r>
            <a:r>
              <a:rPr lang="en-US" sz="1800" dirty="0"/>
              <a:t>3) Pod </a:t>
            </a:r>
            <a:r>
              <a:rPr lang="en-US" sz="1800" dirty="0" err="1"/>
              <a:t>oružjem</a:t>
            </a:r>
            <a:r>
              <a:rPr lang="en-US" sz="1800" dirty="0"/>
              <a:t>, u </a:t>
            </a:r>
            <a:r>
              <a:rPr lang="en-US" sz="1800" dirty="0" err="1"/>
              <a:t>smislu</a:t>
            </a:r>
            <a:r>
              <a:rPr lang="en-US" sz="1800" dirty="0"/>
              <a:t> </a:t>
            </a:r>
            <a:r>
              <a:rPr lang="en-US" sz="1800" dirty="0" err="1"/>
              <a:t>ovog</a:t>
            </a:r>
            <a:r>
              <a:rPr lang="en-US" sz="1800" dirty="0"/>
              <a:t> </a:t>
            </a:r>
            <a:r>
              <a:rPr lang="en-US" sz="1800" dirty="0" err="1"/>
              <a:t>člana</a:t>
            </a:r>
            <a:r>
              <a:rPr lang="en-US" sz="1800" dirty="0"/>
              <a:t>, </a:t>
            </a:r>
            <a:r>
              <a:rPr lang="en-US" sz="1800" dirty="0" err="1"/>
              <a:t>podrazumijeva</a:t>
            </a:r>
            <a:r>
              <a:rPr lang="en-US" sz="1800" dirty="0"/>
              <a:t> se: </a:t>
            </a:r>
            <a:r>
              <a:rPr lang="en-US" sz="1800" dirty="0" err="1"/>
              <a:t>vatreno</a:t>
            </a:r>
            <a:r>
              <a:rPr lang="en-US" sz="1800" dirty="0"/>
              <a:t> </a:t>
            </a:r>
            <a:r>
              <a:rPr lang="en-US" sz="1800" dirty="0" err="1"/>
              <a:t>oružje</a:t>
            </a:r>
            <a:r>
              <a:rPr lang="en-US" sz="1800" dirty="0"/>
              <a:t>, </a:t>
            </a:r>
            <a:r>
              <a:rPr lang="en-US" sz="1800" dirty="0" err="1"/>
              <a:t>vazdušno</a:t>
            </a:r>
            <a:r>
              <a:rPr lang="en-US" sz="1800" dirty="0"/>
              <a:t> </a:t>
            </a:r>
            <a:r>
              <a:rPr lang="en-US" sz="1800" dirty="0" err="1"/>
              <a:t>oružje</a:t>
            </a:r>
            <a:r>
              <a:rPr lang="en-US" sz="1800" dirty="0"/>
              <a:t>,  </a:t>
            </a:r>
            <a:r>
              <a:rPr lang="en-US" sz="1800" dirty="0" err="1"/>
              <a:t>rasprskavajuće</a:t>
            </a:r>
            <a:r>
              <a:rPr lang="en-US" sz="1800" dirty="0"/>
              <a:t> </a:t>
            </a:r>
            <a:r>
              <a:rPr lang="en-US" sz="1800" dirty="0" err="1"/>
              <a:t>i</a:t>
            </a:r>
            <a:r>
              <a:rPr lang="en-US" sz="1800" dirty="0"/>
              <a:t> </a:t>
            </a:r>
            <a:r>
              <a:rPr lang="en-US" sz="1800" dirty="0" err="1"/>
              <a:t>gasno</a:t>
            </a:r>
            <a:r>
              <a:rPr lang="en-US" sz="1800" dirty="0"/>
              <a:t> </a:t>
            </a:r>
            <a:r>
              <a:rPr lang="en-US" sz="1800" dirty="0" err="1"/>
              <a:t>oružje</a:t>
            </a:r>
            <a:r>
              <a:rPr lang="en-US" sz="1800" dirty="0"/>
              <a:t>, </a:t>
            </a:r>
            <a:r>
              <a:rPr lang="en-US" sz="1800" dirty="0" err="1"/>
              <a:t>hladno</a:t>
            </a:r>
            <a:r>
              <a:rPr lang="en-US" sz="1800" dirty="0"/>
              <a:t> </a:t>
            </a:r>
            <a:r>
              <a:rPr lang="en-US" sz="1800" dirty="0" err="1"/>
              <a:t>oružje</a:t>
            </a:r>
            <a:r>
              <a:rPr lang="en-US" sz="1800" dirty="0"/>
              <a:t>,</a:t>
            </a:r>
            <a:r>
              <a:rPr lang="en-US" sz="1800" b="1" dirty="0"/>
              <a:t> </a:t>
            </a:r>
            <a:r>
              <a:rPr lang="en-US" sz="1800" dirty="0" err="1"/>
              <a:t>oružje</a:t>
            </a:r>
            <a:r>
              <a:rPr lang="en-US" sz="1800" dirty="0"/>
              <a:t> </a:t>
            </a:r>
            <a:r>
              <a:rPr lang="en-US" sz="1800" dirty="0" err="1"/>
              <a:t>sa</a:t>
            </a:r>
            <a:r>
              <a:rPr lang="en-US" sz="1800" dirty="0"/>
              <a:t> </a:t>
            </a:r>
            <a:r>
              <a:rPr lang="en-US" sz="1800" dirty="0" err="1"/>
              <a:t>tetivom</a:t>
            </a:r>
            <a:r>
              <a:rPr lang="en-US" sz="1800" dirty="0"/>
              <a:t> </a:t>
            </a:r>
            <a:r>
              <a:rPr lang="en-US" sz="1800" dirty="0" err="1"/>
              <a:t>i</a:t>
            </a:r>
            <a:r>
              <a:rPr lang="en-US" sz="1800" dirty="0"/>
              <a:t> </a:t>
            </a:r>
            <a:r>
              <a:rPr lang="en-US" sz="1800" dirty="0" err="1"/>
              <a:t>posebno</a:t>
            </a:r>
            <a:r>
              <a:rPr lang="en-US" sz="1800" dirty="0"/>
              <a:t> </a:t>
            </a:r>
            <a:r>
              <a:rPr lang="en-US" sz="1800" dirty="0" err="1"/>
              <a:t>oružje</a:t>
            </a:r>
            <a:r>
              <a:rPr lang="en-US" sz="1800" dirty="0"/>
              <a:t>.</a:t>
            </a:r>
          </a:p>
          <a:p>
            <a:pPr marL="0" indent="0" algn="just">
              <a:buNone/>
            </a:pPr>
            <a:r>
              <a:rPr lang="bs-Latn-BA" sz="1800" dirty="0"/>
              <a:t>	</a:t>
            </a:r>
            <a:r>
              <a:rPr lang="en-US" sz="1800" dirty="0" err="1" smtClean="0"/>
              <a:t>Raniji</a:t>
            </a:r>
            <a:r>
              <a:rPr lang="en-US" sz="1800" dirty="0" smtClean="0"/>
              <a:t> </a:t>
            </a:r>
            <a:r>
              <a:rPr lang="en-US" sz="1800" dirty="0" err="1"/>
              <a:t>Zakon</a:t>
            </a:r>
            <a:r>
              <a:rPr lang="en-US" sz="1800" dirty="0"/>
              <a:t> o </a:t>
            </a:r>
            <a:r>
              <a:rPr lang="en-US" sz="1800" dirty="0" err="1"/>
              <a:t>javnom</a:t>
            </a:r>
            <a:r>
              <a:rPr lang="en-US" sz="1800" dirty="0"/>
              <a:t> </a:t>
            </a:r>
            <a:r>
              <a:rPr lang="en-US" sz="1800" dirty="0" err="1"/>
              <a:t>redu</a:t>
            </a:r>
            <a:r>
              <a:rPr lang="en-US" sz="1800" dirty="0"/>
              <a:t> </a:t>
            </a:r>
            <a:r>
              <a:rPr lang="en-US" sz="1800" dirty="0" err="1"/>
              <a:t>i</a:t>
            </a:r>
            <a:r>
              <a:rPr lang="en-US" sz="1800" dirty="0"/>
              <a:t> </a:t>
            </a:r>
            <a:r>
              <a:rPr lang="en-US" sz="1800" dirty="0" err="1"/>
              <a:t>miru</a:t>
            </a:r>
            <a:r>
              <a:rPr lang="sr-Latn-BA" sz="1800" dirty="0"/>
              <a:t> (</a:t>
            </a:r>
            <a:r>
              <a:rPr lang="en-US" sz="1800" dirty="0" err="1"/>
              <a:t>Slu</a:t>
            </a:r>
            <a:r>
              <a:rPr lang="sr-Latn-BA" sz="1800" dirty="0"/>
              <a:t>ž</a:t>
            </a:r>
            <a:r>
              <a:rPr lang="en-US" sz="1800" dirty="0" err="1"/>
              <a:t>beni</a:t>
            </a:r>
            <a:r>
              <a:rPr lang="en-US" sz="1800" dirty="0"/>
              <a:t> </a:t>
            </a:r>
            <a:r>
              <a:rPr lang="en-US" sz="1800" dirty="0" err="1"/>
              <a:t>glasnik</a:t>
            </a:r>
            <a:r>
              <a:rPr lang="en-US" sz="1800" dirty="0"/>
              <a:t> RS</a:t>
            </a:r>
            <a:r>
              <a:rPr lang="sr-Latn-BA" sz="1800" dirty="0"/>
              <a:t>, </a:t>
            </a:r>
            <a:r>
              <a:rPr lang="en-US" sz="1800" dirty="0" err="1"/>
              <a:t>br</a:t>
            </a:r>
            <a:r>
              <a:rPr lang="sr-Latn-BA" sz="1800" dirty="0"/>
              <a:t>.25/02) </a:t>
            </a:r>
            <a:r>
              <a:rPr lang="en-US" sz="1800" dirty="0" err="1"/>
              <a:t>propisivao</a:t>
            </a:r>
            <a:r>
              <a:rPr lang="en-US" sz="1800" dirty="0"/>
              <a:t> je </a:t>
            </a:r>
            <a:r>
              <a:rPr lang="en-US" sz="1800" dirty="0" err="1"/>
              <a:t>za</a:t>
            </a:r>
            <a:r>
              <a:rPr lang="en-US" sz="1800" dirty="0"/>
              <a:t> </a:t>
            </a:r>
            <a:r>
              <a:rPr lang="en-US" sz="1800" dirty="0" err="1"/>
              <a:t>ovaj</a:t>
            </a:r>
            <a:r>
              <a:rPr lang="en-US" sz="1800" dirty="0"/>
              <a:t> </a:t>
            </a:r>
            <a:r>
              <a:rPr lang="en-US" sz="1800" dirty="0" err="1"/>
              <a:t>prekr</a:t>
            </a:r>
            <a:r>
              <a:rPr lang="sr-Latn-BA" sz="1800" dirty="0"/>
              <a:t>š</a:t>
            </a:r>
            <a:r>
              <a:rPr lang="en-US" sz="1800" dirty="0" err="1"/>
              <a:t>aj</a:t>
            </a:r>
            <a:r>
              <a:rPr lang="en-US" sz="1800" dirty="0"/>
              <a:t> </a:t>
            </a:r>
            <a:r>
              <a:rPr lang="en-US" sz="1800" dirty="0" err="1"/>
              <a:t>nov</a:t>
            </a:r>
            <a:r>
              <a:rPr lang="sr-Latn-BA" sz="1800" dirty="0"/>
              <a:t>č</a:t>
            </a:r>
            <a:r>
              <a:rPr lang="en-US" sz="1800" dirty="0" err="1"/>
              <a:t>anu</a:t>
            </a:r>
            <a:r>
              <a:rPr lang="en-US" sz="1800" dirty="0"/>
              <a:t> </a:t>
            </a:r>
            <a:r>
              <a:rPr lang="en-US" sz="1800" dirty="0" err="1"/>
              <a:t>kaznu</a:t>
            </a:r>
            <a:r>
              <a:rPr lang="en-US" sz="1800" dirty="0"/>
              <a:t> do</a:t>
            </a:r>
            <a:r>
              <a:rPr lang="sr-Latn-BA" sz="1800" dirty="0"/>
              <a:t> 1.000,00 </a:t>
            </a:r>
            <a:r>
              <a:rPr lang="en-US" sz="1800" dirty="0"/>
              <a:t>KM </a:t>
            </a:r>
            <a:r>
              <a:rPr lang="en-US" sz="1800" dirty="0" err="1"/>
              <a:t>i</a:t>
            </a:r>
            <a:r>
              <a:rPr lang="en-US" sz="1800" dirty="0"/>
              <a:t> </a:t>
            </a:r>
            <a:r>
              <a:rPr lang="en-US" sz="1800" dirty="0" err="1"/>
              <a:t>kaznu</a:t>
            </a:r>
            <a:r>
              <a:rPr lang="en-US" sz="1800" dirty="0"/>
              <a:t> </a:t>
            </a:r>
            <a:r>
              <a:rPr lang="en-US" sz="1800" dirty="0" err="1"/>
              <a:t>zatvora</a:t>
            </a:r>
            <a:r>
              <a:rPr lang="en-US" sz="1800" dirty="0"/>
              <a:t> do</a:t>
            </a:r>
            <a:r>
              <a:rPr lang="sr-Latn-BA" sz="1800" dirty="0"/>
              <a:t> 40 </a:t>
            </a:r>
            <a:r>
              <a:rPr lang="en-US" sz="1800" dirty="0"/>
              <a:t>dana</a:t>
            </a:r>
            <a:r>
              <a:rPr lang="sr-Latn-BA" sz="1800" dirty="0"/>
              <a:t>.</a:t>
            </a:r>
            <a:endParaRPr lang="en-US" sz="18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820463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070860"/>
            <a:ext cx="8664496" cy="4232740"/>
          </a:xfrm>
        </p:spPr>
        <p:txBody>
          <a:bodyPr/>
          <a:lstStyle/>
          <a:p>
            <a:pPr marL="0" indent="0">
              <a:buNone/>
            </a:pPr>
            <a:endParaRPr lang="bs-Latn-BA" b="1" dirty="0" smtClean="0"/>
          </a:p>
          <a:p>
            <a:pPr marL="0" indent="0" algn="ctr">
              <a:buNone/>
            </a:pPr>
            <a:r>
              <a:rPr lang="en-US" b="1" dirty="0" err="1" smtClean="0"/>
              <a:t>Konzumiranje</a:t>
            </a:r>
            <a:r>
              <a:rPr lang="en-US" b="1" dirty="0" smtClean="0"/>
              <a:t> </a:t>
            </a:r>
            <a:r>
              <a:rPr lang="en-US" b="1" dirty="0" err="1"/>
              <a:t>opojne</a:t>
            </a:r>
            <a:r>
              <a:rPr lang="en-US" b="1" dirty="0"/>
              <a:t> </a:t>
            </a:r>
            <a:r>
              <a:rPr lang="en-US" b="1" dirty="0" err="1"/>
              <a:t>droge</a:t>
            </a:r>
            <a:r>
              <a:rPr lang="en-US" b="1" dirty="0"/>
              <a:t> (čl.17.ZJRM)</a:t>
            </a:r>
            <a:endParaRPr lang="en-US" dirty="0"/>
          </a:p>
          <a:p>
            <a:pPr marL="0" indent="0" algn="just">
              <a:buNone/>
            </a:pPr>
            <a:r>
              <a:rPr lang="bs-Latn-BA" dirty="0" smtClean="0"/>
              <a:t>	</a:t>
            </a:r>
            <a:r>
              <a:rPr lang="en-US" dirty="0" err="1" smtClean="0"/>
              <a:t>Ko</a:t>
            </a:r>
            <a:r>
              <a:rPr lang="en-US" dirty="0" smtClean="0"/>
              <a:t> </a:t>
            </a:r>
            <a:r>
              <a:rPr lang="en-US" dirty="0" err="1"/>
              <a:t>konzumira</a:t>
            </a:r>
            <a:r>
              <a:rPr lang="en-US" dirty="0"/>
              <a:t> </a:t>
            </a:r>
            <a:r>
              <a:rPr lang="en-US" dirty="0" err="1"/>
              <a:t>opojnu</a:t>
            </a:r>
            <a:r>
              <a:rPr lang="en-US" dirty="0"/>
              <a:t> </a:t>
            </a:r>
            <a:r>
              <a:rPr lang="en-US" dirty="0" err="1"/>
              <a:t>drogu</a:t>
            </a:r>
            <a:r>
              <a:rPr lang="en-US" dirty="0"/>
              <a:t> </a:t>
            </a:r>
            <a:r>
              <a:rPr lang="en-US" dirty="0" err="1"/>
              <a:t>ili</a:t>
            </a:r>
            <a:r>
              <a:rPr lang="en-US" dirty="0"/>
              <a:t> </a:t>
            </a:r>
            <a:r>
              <a:rPr lang="en-US" dirty="0" err="1"/>
              <a:t>psihoaktivne</a:t>
            </a:r>
            <a:r>
              <a:rPr lang="en-US" dirty="0"/>
              <a:t> </a:t>
            </a:r>
            <a:r>
              <a:rPr lang="en-US" dirty="0" err="1"/>
              <a:t>supstance</a:t>
            </a:r>
            <a:r>
              <a:rPr lang="en-US" dirty="0"/>
              <a:t> </a:t>
            </a:r>
            <a:r>
              <a:rPr lang="en-US" dirty="0" err="1"/>
              <a:t>na</a:t>
            </a:r>
            <a:r>
              <a:rPr lang="en-US" dirty="0"/>
              <a:t> </a:t>
            </a:r>
            <a:r>
              <a:rPr lang="en-US" dirty="0" err="1"/>
              <a:t>javnom</a:t>
            </a:r>
            <a:r>
              <a:rPr lang="en-US" dirty="0"/>
              <a:t> </a:t>
            </a:r>
            <a:r>
              <a:rPr lang="en-US" dirty="0" err="1"/>
              <a:t>mjestu</a:t>
            </a:r>
            <a:r>
              <a:rPr lang="en-US" dirty="0"/>
              <a:t> </a:t>
            </a:r>
            <a:r>
              <a:rPr lang="en-US" dirty="0" err="1"/>
              <a:t>kazniće</a:t>
            </a:r>
            <a:r>
              <a:rPr lang="en-US" dirty="0"/>
              <a:t> se </a:t>
            </a:r>
            <a:r>
              <a:rPr lang="en-US" dirty="0" err="1"/>
              <a:t>novčanom</a:t>
            </a:r>
            <a:r>
              <a:rPr lang="en-US" dirty="0"/>
              <a:t> </a:t>
            </a:r>
            <a:r>
              <a:rPr lang="en-US" dirty="0" err="1"/>
              <a:t>kaznom</a:t>
            </a:r>
            <a:r>
              <a:rPr lang="en-US" dirty="0"/>
              <a:t> od 700 KM do 1.700 KM.</a:t>
            </a:r>
          </a:p>
          <a:p>
            <a:pPr marL="0" indent="0" algn="just">
              <a:buNone/>
            </a:pPr>
            <a:endParaRPr lang="sr-Latn-BA" i="1" dirty="0"/>
          </a:p>
          <a:p>
            <a:pPr marL="0" indent="0" algn="just">
              <a:buNone/>
            </a:pPr>
            <a:r>
              <a:rPr lang="sr-Latn-BA" i="1" dirty="0"/>
              <a:t>	</a:t>
            </a:r>
            <a:r>
              <a:rPr lang="en-US" dirty="0" err="1" smtClean="0"/>
              <a:t>Raniji</a:t>
            </a:r>
            <a:r>
              <a:rPr lang="en-US" dirty="0" smtClean="0"/>
              <a:t> </a:t>
            </a:r>
            <a:r>
              <a:rPr lang="en-US" dirty="0" err="1"/>
              <a:t>Zakon</a:t>
            </a:r>
            <a:r>
              <a:rPr lang="en-US" dirty="0"/>
              <a:t> o </a:t>
            </a:r>
            <a:r>
              <a:rPr lang="en-US" dirty="0" err="1"/>
              <a:t>javnom</a:t>
            </a:r>
            <a:r>
              <a:rPr lang="en-US" dirty="0"/>
              <a:t> </a:t>
            </a:r>
            <a:r>
              <a:rPr lang="en-US" dirty="0" err="1"/>
              <a:t>redu</a:t>
            </a:r>
            <a:r>
              <a:rPr lang="en-US" dirty="0"/>
              <a:t> </a:t>
            </a:r>
            <a:r>
              <a:rPr lang="en-US" dirty="0" err="1"/>
              <a:t>i</a:t>
            </a:r>
            <a:r>
              <a:rPr lang="en-US" dirty="0"/>
              <a:t> </a:t>
            </a:r>
            <a:r>
              <a:rPr lang="en-US" dirty="0" err="1"/>
              <a:t>miru</a:t>
            </a:r>
            <a:r>
              <a:rPr lang="sr-Latn-BA" dirty="0"/>
              <a:t> (</a:t>
            </a:r>
            <a:r>
              <a:rPr lang="en-US" dirty="0" err="1"/>
              <a:t>Slu</a:t>
            </a:r>
            <a:r>
              <a:rPr lang="sr-Latn-BA" dirty="0"/>
              <a:t>ž</a:t>
            </a:r>
            <a:r>
              <a:rPr lang="en-US" dirty="0" err="1"/>
              <a:t>beni</a:t>
            </a:r>
            <a:r>
              <a:rPr lang="en-US" dirty="0"/>
              <a:t> </a:t>
            </a:r>
            <a:r>
              <a:rPr lang="en-US" dirty="0" err="1"/>
              <a:t>glasnik</a:t>
            </a:r>
            <a:r>
              <a:rPr lang="en-US" dirty="0"/>
              <a:t> RS</a:t>
            </a:r>
            <a:r>
              <a:rPr lang="sr-Latn-BA" dirty="0"/>
              <a:t>, </a:t>
            </a:r>
            <a:r>
              <a:rPr lang="en-US" dirty="0" err="1"/>
              <a:t>br</a:t>
            </a:r>
            <a:r>
              <a:rPr lang="sr-Latn-BA" dirty="0"/>
              <a:t>.25/02) </a:t>
            </a:r>
            <a:r>
              <a:rPr lang="en-US" dirty="0" err="1"/>
              <a:t>propisivao</a:t>
            </a:r>
            <a:r>
              <a:rPr lang="en-US" dirty="0"/>
              <a:t> je </a:t>
            </a:r>
            <a:r>
              <a:rPr lang="en-US" dirty="0" err="1"/>
              <a:t>za</a:t>
            </a:r>
            <a:r>
              <a:rPr lang="en-US" dirty="0"/>
              <a:t> </a:t>
            </a:r>
            <a:r>
              <a:rPr lang="en-US" dirty="0" err="1"/>
              <a:t>ovaj</a:t>
            </a:r>
            <a:r>
              <a:rPr lang="en-US" dirty="0"/>
              <a:t> </a:t>
            </a:r>
            <a:r>
              <a:rPr lang="en-US" dirty="0" err="1"/>
              <a:t>prekr</a:t>
            </a:r>
            <a:r>
              <a:rPr lang="sr-Latn-BA" dirty="0"/>
              <a:t>š</a:t>
            </a:r>
            <a:r>
              <a:rPr lang="en-US" dirty="0" err="1"/>
              <a:t>aj</a:t>
            </a:r>
            <a:r>
              <a:rPr lang="en-US" dirty="0"/>
              <a:t> </a:t>
            </a:r>
            <a:r>
              <a:rPr lang="en-US" dirty="0" err="1"/>
              <a:t>kaznu</a:t>
            </a:r>
            <a:r>
              <a:rPr lang="en-US" dirty="0"/>
              <a:t> </a:t>
            </a:r>
            <a:r>
              <a:rPr lang="en-US" dirty="0" err="1"/>
              <a:t>zatvora</a:t>
            </a:r>
            <a:r>
              <a:rPr lang="en-US" dirty="0"/>
              <a:t> do</a:t>
            </a:r>
            <a:r>
              <a:rPr lang="sr-Latn-BA" dirty="0"/>
              <a:t> 60 </a:t>
            </a:r>
            <a:r>
              <a:rPr lang="en-US" dirty="0"/>
              <a:t>dana</a:t>
            </a:r>
            <a:r>
              <a:rPr lang="sr-Latn-BA" dirty="0"/>
              <a:t>.</a:t>
            </a:r>
            <a:endParaRPr lang="en-US"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613691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070860"/>
            <a:ext cx="8664496" cy="4232740"/>
          </a:xfrm>
        </p:spPr>
        <p:txBody>
          <a:bodyPr/>
          <a:lstStyle/>
          <a:p>
            <a:pPr marL="0" indent="0">
              <a:buNone/>
            </a:pPr>
            <a:endParaRPr lang="bs-Latn-BA" b="1" dirty="0" smtClean="0"/>
          </a:p>
          <a:p>
            <a:pPr marL="0" indent="0" algn="ctr">
              <a:buNone/>
            </a:pPr>
            <a:r>
              <a:rPr lang="en-US" b="1" dirty="0" err="1"/>
              <a:t>Propuštanje</a:t>
            </a:r>
            <a:r>
              <a:rPr lang="en-US" b="1" dirty="0"/>
              <a:t> </a:t>
            </a:r>
            <a:r>
              <a:rPr lang="en-US" b="1" dirty="0" err="1"/>
              <a:t>prijavljivanja</a:t>
            </a:r>
            <a:r>
              <a:rPr lang="en-US" b="1" dirty="0"/>
              <a:t> </a:t>
            </a:r>
            <a:r>
              <a:rPr lang="en-US" b="1" dirty="0" err="1"/>
              <a:t>narušavanja</a:t>
            </a:r>
            <a:r>
              <a:rPr lang="en-US" b="1" dirty="0"/>
              <a:t> </a:t>
            </a:r>
            <a:r>
              <a:rPr lang="en-US" b="1" dirty="0" err="1"/>
              <a:t>javnog</a:t>
            </a:r>
            <a:r>
              <a:rPr lang="en-US" b="1" dirty="0"/>
              <a:t> </a:t>
            </a:r>
            <a:r>
              <a:rPr lang="en-US" b="1" dirty="0" err="1"/>
              <a:t>reda</a:t>
            </a:r>
            <a:r>
              <a:rPr lang="en-US" b="1" dirty="0"/>
              <a:t> </a:t>
            </a:r>
            <a:r>
              <a:rPr lang="en-US" b="1" dirty="0" err="1"/>
              <a:t>i</a:t>
            </a:r>
            <a:r>
              <a:rPr lang="en-US" b="1" dirty="0"/>
              <a:t> </a:t>
            </a:r>
            <a:r>
              <a:rPr lang="en-US" b="1" dirty="0" err="1"/>
              <a:t>mira</a:t>
            </a:r>
            <a:r>
              <a:rPr lang="en-US" b="1" dirty="0"/>
              <a:t> u </a:t>
            </a:r>
            <a:r>
              <a:rPr lang="en-US" b="1" dirty="0" err="1"/>
              <a:t>ugostiteljskom</a:t>
            </a:r>
            <a:r>
              <a:rPr lang="en-US" b="1" dirty="0"/>
              <a:t> </a:t>
            </a:r>
            <a:r>
              <a:rPr lang="en-US" b="1" dirty="0" err="1"/>
              <a:t>objektu</a:t>
            </a:r>
            <a:r>
              <a:rPr lang="en-US" b="1" dirty="0"/>
              <a:t> (čl.18.ZJRM)</a:t>
            </a:r>
            <a:endParaRPr lang="en-US" dirty="0"/>
          </a:p>
          <a:p>
            <a:pPr marL="0" indent="0" algn="just">
              <a:buNone/>
            </a:pPr>
            <a:r>
              <a:rPr lang="bs-Latn-BA" dirty="0" smtClean="0"/>
              <a:t>	</a:t>
            </a:r>
            <a:r>
              <a:rPr lang="en-US" dirty="0" err="1" smtClean="0"/>
              <a:t>Vlasnik</a:t>
            </a:r>
            <a:r>
              <a:rPr lang="en-US" dirty="0" smtClean="0"/>
              <a:t> </a:t>
            </a:r>
            <a:r>
              <a:rPr lang="en-US" dirty="0" err="1"/>
              <a:t>ugostiteljskog</a:t>
            </a:r>
            <a:r>
              <a:rPr lang="en-US" dirty="0"/>
              <a:t> </a:t>
            </a:r>
            <a:r>
              <a:rPr lang="en-US" dirty="0" err="1"/>
              <a:t>objekta</a:t>
            </a:r>
            <a:r>
              <a:rPr lang="en-US" dirty="0"/>
              <a:t> </a:t>
            </a:r>
            <a:r>
              <a:rPr lang="en-US" dirty="0" err="1"/>
              <a:t>ili</a:t>
            </a:r>
            <a:r>
              <a:rPr lang="en-US" dirty="0"/>
              <a:t> lice </a:t>
            </a:r>
            <a:r>
              <a:rPr lang="en-US" dirty="0" err="1"/>
              <a:t>kome</a:t>
            </a:r>
            <a:r>
              <a:rPr lang="en-US" dirty="0"/>
              <a:t> je </a:t>
            </a:r>
            <a:r>
              <a:rPr lang="en-US" dirty="0" err="1"/>
              <a:t>povjereno</a:t>
            </a:r>
            <a:r>
              <a:rPr lang="en-US" dirty="0"/>
              <a:t> </a:t>
            </a:r>
            <a:r>
              <a:rPr lang="en-US" dirty="0" err="1"/>
              <a:t>vođenje</a:t>
            </a:r>
            <a:r>
              <a:rPr lang="en-US" dirty="0"/>
              <a:t> </a:t>
            </a:r>
            <a:r>
              <a:rPr lang="en-US" dirty="0" err="1"/>
              <a:t>ugostiteljskog</a:t>
            </a:r>
            <a:r>
              <a:rPr lang="en-US" dirty="0"/>
              <a:t> </a:t>
            </a:r>
            <a:r>
              <a:rPr lang="en-US" dirty="0" err="1"/>
              <a:t>objekta</a:t>
            </a:r>
            <a:r>
              <a:rPr lang="en-US" dirty="0"/>
              <a:t> </a:t>
            </a:r>
            <a:r>
              <a:rPr lang="en-US" dirty="0" err="1"/>
              <a:t>koje</a:t>
            </a:r>
            <a:r>
              <a:rPr lang="en-US" dirty="0"/>
              <a:t> </a:t>
            </a:r>
            <a:r>
              <a:rPr lang="en-US" dirty="0" err="1"/>
              <a:t>propusti</a:t>
            </a:r>
            <a:r>
              <a:rPr lang="en-US" dirty="0"/>
              <a:t> da </a:t>
            </a:r>
            <a:r>
              <a:rPr lang="en-US" dirty="0" err="1"/>
              <a:t>nadležnom</a:t>
            </a:r>
            <a:r>
              <a:rPr lang="en-US" dirty="0"/>
              <a:t> </a:t>
            </a:r>
            <a:r>
              <a:rPr lang="en-US" dirty="0" err="1"/>
              <a:t>organu</a:t>
            </a:r>
            <a:r>
              <a:rPr lang="en-US" dirty="0"/>
              <a:t> </a:t>
            </a:r>
            <a:r>
              <a:rPr lang="en-US" dirty="0" err="1"/>
              <a:t>prijavi</a:t>
            </a:r>
            <a:r>
              <a:rPr lang="en-US" dirty="0"/>
              <a:t> </a:t>
            </a:r>
            <a:r>
              <a:rPr lang="en-US" dirty="0" err="1"/>
              <a:t>narušavanje</a:t>
            </a:r>
            <a:r>
              <a:rPr lang="en-US" dirty="0"/>
              <a:t> </a:t>
            </a:r>
            <a:r>
              <a:rPr lang="en-US" dirty="0" err="1"/>
              <a:t>javnog</a:t>
            </a:r>
            <a:r>
              <a:rPr lang="en-US" dirty="0"/>
              <a:t> </a:t>
            </a:r>
            <a:r>
              <a:rPr lang="en-US" dirty="0" err="1"/>
              <a:t>reda</a:t>
            </a:r>
            <a:r>
              <a:rPr lang="en-US" dirty="0"/>
              <a:t> </a:t>
            </a:r>
            <a:r>
              <a:rPr lang="en-US" dirty="0" err="1"/>
              <a:t>i</a:t>
            </a:r>
            <a:r>
              <a:rPr lang="en-US" dirty="0"/>
              <a:t> </a:t>
            </a:r>
            <a:r>
              <a:rPr lang="en-US" dirty="0" err="1"/>
              <a:t>mira</a:t>
            </a:r>
            <a:r>
              <a:rPr lang="en-US" dirty="0"/>
              <a:t> u </a:t>
            </a:r>
            <a:r>
              <a:rPr lang="en-US" dirty="0" err="1"/>
              <a:t>ugostiteljskom</a:t>
            </a:r>
            <a:r>
              <a:rPr lang="en-US" dirty="0"/>
              <a:t> </a:t>
            </a:r>
            <a:r>
              <a:rPr lang="en-US" dirty="0" err="1"/>
              <a:t>objektu</a:t>
            </a:r>
            <a:r>
              <a:rPr lang="en-US" dirty="0"/>
              <a:t> </a:t>
            </a:r>
            <a:r>
              <a:rPr lang="en-US" dirty="0" err="1"/>
              <a:t>kazniće</a:t>
            </a:r>
            <a:r>
              <a:rPr lang="en-US" dirty="0"/>
              <a:t> se </a:t>
            </a:r>
            <a:r>
              <a:rPr lang="en-US" dirty="0" err="1"/>
              <a:t>novčanom</a:t>
            </a:r>
            <a:r>
              <a:rPr lang="en-US" dirty="0"/>
              <a:t> </a:t>
            </a:r>
            <a:r>
              <a:rPr lang="en-US" dirty="0" err="1"/>
              <a:t>kaznom</a:t>
            </a:r>
            <a:r>
              <a:rPr lang="en-US" dirty="0"/>
              <a:t> od 200 do 800 KM.</a:t>
            </a: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080437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a:t>Prekršaji</a:t>
            </a:r>
            <a:r>
              <a:rPr lang="en-US" sz="2400" b="1" dirty="0"/>
              <a:t> </a:t>
            </a:r>
            <a:r>
              <a:rPr lang="en-US" sz="2400" b="1" dirty="0" err="1"/>
              <a:t>protiv</a:t>
            </a:r>
            <a:r>
              <a:rPr lang="en-US" sz="2400" b="1" dirty="0"/>
              <a:t> </a:t>
            </a:r>
            <a:r>
              <a:rPr lang="en-US" sz="2400" b="1" dirty="0" err="1"/>
              <a:t>funkcionisanja</a:t>
            </a:r>
            <a:r>
              <a:rPr lang="en-US" sz="2400" b="1" dirty="0"/>
              <a:t> </a:t>
            </a:r>
            <a:r>
              <a:rPr lang="en-US" sz="2400" b="1" dirty="0" err="1"/>
              <a:t>državnih</a:t>
            </a:r>
            <a:r>
              <a:rPr lang="en-US" sz="2400" b="1" dirty="0"/>
              <a:t> </a:t>
            </a:r>
            <a:r>
              <a:rPr lang="en-US" sz="2400" b="1" dirty="0" err="1"/>
              <a:t>organa</a:t>
            </a:r>
            <a:r>
              <a:rPr lang="en-US" sz="2400" b="1" dirty="0"/>
              <a:t> </a:t>
            </a:r>
            <a:r>
              <a:rPr lang="en-US" sz="2400" b="1" dirty="0" err="1"/>
              <a:t>i</a:t>
            </a:r>
            <a:r>
              <a:rPr lang="en-US" sz="2400" b="1" dirty="0"/>
              <a:t> </a:t>
            </a:r>
            <a:r>
              <a:rPr lang="en-US" sz="2400" b="1" dirty="0" err="1"/>
              <a:t>javnih</a:t>
            </a:r>
            <a:r>
              <a:rPr lang="en-US" sz="2400" b="1" dirty="0"/>
              <a:t> </a:t>
            </a:r>
            <a:r>
              <a:rPr lang="en-US" sz="2400" b="1" dirty="0" err="1"/>
              <a:t>službi</a:t>
            </a:r>
            <a:r>
              <a:rPr lang="en-US" sz="2400" b="1" dirty="0"/>
              <a:t> (čl.21-24. ZJRM)</a:t>
            </a:r>
            <a:endParaRPr lang="en-US" sz="2400" dirty="0"/>
          </a:p>
        </p:txBody>
      </p:sp>
      <p:sp>
        <p:nvSpPr>
          <p:cNvPr id="19458" name="Rectangle 8"/>
          <p:cNvSpPr>
            <a:spLocks noGrp="1" noChangeArrowheads="1"/>
          </p:cNvSpPr>
          <p:nvPr>
            <p:ph type="body" idx="4294967295"/>
          </p:nvPr>
        </p:nvSpPr>
        <p:spPr>
          <a:xfrm>
            <a:off x="234176" y="2070860"/>
            <a:ext cx="8664496" cy="4232740"/>
          </a:xfrm>
        </p:spPr>
        <p:txBody>
          <a:bodyPr/>
          <a:lstStyle/>
          <a:p>
            <a:pPr marL="0" indent="0">
              <a:buNone/>
            </a:pPr>
            <a:endParaRPr lang="bs-Latn-BA" b="1" dirty="0" smtClean="0"/>
          </a:p>
          <a:p>
            <a:pPr marL="0" indent="0" algn="ctr">
              <a:buNone/>
            </a:pPr>
            <a:r>
              <a:rPr lang="en-US" b="1" dirty="0" err="1"/>
              <a:t>Ograničenje</a:t>
            </a:r>
            <a:r>
              <a:rPr lang="en-US" b="1" dirty="0"/>
              <a:t> </a:t>
            </a:r>
            <a:r>
              <a:rPr lang="en-US" b="1" dirty="0" err="1"/>
              <a:t>kretanja</a:t>
            </a:r>
            <a:r>
              <a:rPr lang="en-US" b="1" dirty="0"/>
              <a:t> </a:t>
            </a:r>
            <a:r>
              <a:rPr lang="en-US" b="1" dirty="0" err="1"/>
              <a:t>na</a:t>
            </a:r>
            <a:r>
              <a:rPr lang="en-US" b="1" dirty="0"/>
              <a:t> </a:t>
            </a:r>
            <a:r>
              <a:rPr lang="en-US" b="1" dirty="0" err="1"/>
              <a:t>određenom</a:t>
            </a:r>
            <a:r>
              <a:rPr lang="en-US" b="1" dirty="0"/>
              <a:t> </a:t>
            </a:r>
            <a:r>
              <a:rPr lang="en-US" b="1" dirty="0" err="1"/>
              <a:t>prostoru</a:t>
            </a:r>
            <a:r>
              <a:rPr lang="en-US" b="1" dirty="0"/>
              <a:t> (čl.22. ZJRM)</a:t>
            </a:r>
            <a:endParaRPr lang="en-US" dirty="0"/>
          </a:p>
          <a:p>
            <a:pPr marL="0" indent="0" algn="just">
              <a:buNone/>
            </a:pPr>
            <a:r>
              <a:rPr lang="bs-Latn-BA" dirty="0" smtClean="0"/>
              <a:t>	</a:t>
            </a:r>
            <a:r>
              <a:rPr lang="en-US" dirty="0" err="1" smtClean="0"/>
              <a:t>Ko</a:t>
            </a:r>
            <a:r>
              <a:rPr lang="en-US" dirty="0" smtClean="0"/>
              <a:t> </a:t>
            </a:r>
            <a:r>
              <a:rPr lang="en-US" dirty="0"/>
              <a:t>ne </a:t>
            </a:r>
            <a:r>
              <a:rPr lang="en-US" dirty="0" err="1"/>
              <a:t>postupi</a:t>
            </a:r>
            <a:r>
              <a:rPr lang="en-US" dirty="0"/>
              <a:t> </a:t>
            </a:r>
            <a:r>
              <a:rPr lang="en-US" dirty="0" err="1"/>
              <a:t>po</a:t>
            </a:r>
            <a:r>
              <a:rPr lang="en-US" dirty="0"/>
              <a:t> </a:t>
            </a:r>
            <a:r>
              <a:rPr lang="en-US" dirty="0" err="1"/>
              <a:t>naredbi</a:t>
            </a:r>
            <a:r>
              <a:rPr lang="en-US" dirty="0"/>
              <a:t> </a:t>
            </a:r>
            <a:r>
              <a:rPr lang="en-US" dirty="0" err="1"/>
              <a:t>ili</a:t>
            </a:r>
            <a:r>
              <a:rPr lang="en-US" dirty="0"/>
              <a:t> </a:t>
            </a:r>
            <a:r>
              <a:rPr lang="en-US" dirty="0" err="1"/>
              <a:t>rješenjudržavnog</a:t>
            </a:r>
            <a:r>
              <a:rPr lang="en-US" dirty="0"/>
              <a:t> </a:t>
            </a:r>
            <a:r>
              <a:rPr lang="en-US" dirty="0" err="1"/>
              <a:t>organa</a:t>
            </a:r>
            <a:r>
              <a:rPr lang="en-US" dirty="0"/>
              <a:t> u </a:t>
            </a:r>
            <a:r>
              <a:rPr lang="en-US" dirty="0" err="1"/>
              <a:t>vezi</a:t>
            </a:r>
            <a:r>
              <a:rPr lang="en-US" dirty="0"/>
              <a:t> </a:t>
            </a:r>
            <a:r>
              <a:rPr lang="en-US" dirty="0" err="1"/>
              <a:t>sa</a:t>
            </a:r>
            <a:r>
              <a:rPr lang="en-US" dirty="0"/>
              <a:t> </a:t>
            </a:r>
            <a:r>
              <a:rPr lang="en-US" dirty="0" err="1"/>
              <a:t>ograničenjem</a:t>
            </a:r>
            <a:r>
              <a:rPr lang="en-US" dirty="0"/>
              <a:t> </a:t>
            </a:r>
            <a:r>
              <a:rPr lang="en-US" dirty="0" err="1"/>
              <a:t>ili</a:t>
            </a:r>
            <a:r>
              <a:rPr lang="en-US" dirty="0"/>
              <a:t> </a:t>
            </a:r>
            <a:r>
              <a:rPr lang="en-US" dirty="0" err="1"/>
              <a:t>zabranom</a:t>
            </a:r>
            <a:r>
              <a:rPr lang="en-US" dirty="0"/>
              <a:t> </a:t>
            </a:r>
            <a:r>
              <a:rPr lang="en-US" dirty="0" err="1"/>
              <a:t>kretanja</a:t>
            </a:r>
            <a:r>
              <a:rPr lang="en-US" dirty="0"/>
              <a:t> </a:t>
            </a:r>
            <a:r>
              <a:rPr lang="en-US" dirty="0" err="1"/>
              <a:t>ili</a:t>
            </a:r>
            <a:r>
              <a:rPr lang="en-US" dirty="0"/>
              <a:t> </a:t>
            </a:r>
            <a:r>
              <a:rPr lang="en-US" dirty="0" err="1"/>
              <a:t>zadržavanja</a:t>
            </a:r>
            <a:r>
              <a:rPr lang="en-US" dirty="0"/>
              <a:t> </a:t>
            </a:r>
            <a:r>
              <a:rPr lang="en-US" dirty="0" err="1"/>
              <a:t>lica</a:t>
            </a:r>
            <a:r>
              <a:rPr lang="en-US" dirty="0"/>
              <a:t> </a:t>
            </a:r>
            <a:r>
              <a:rPr lang="en-US" dirty="0" err="1"/>
              <a:t>na</a:t>
            </a:r>
            <a:r>
              <a:rPr lang="en-US" dirty="0"/>
              <a:t> </a:t>
            </a:r>
            <a:r>
              <a:rPr lang="en-US" dirty="0" err="1"/>
              <a:t>određenim</a:t>
            </a:r>
            <a:r>
              <a:rPr lang="en-US" dirty="0"/>
              <a:t> </a:t>
            </a:r>
            <a:r>
              <a:rPr lang="en-US" dirty="0" err="1"/>
              <a:t>javnim</a:t>
            </a:r>
            <a:r>
              <a:rPr lang="en-US" dirty="0"/>
              <a:t> </a:t>
            </a:r>
            <a:r>
              <a:rPr lang="en-US" dirty="0" err="1"/>
              <a:t>mjestima</a:t>
            </a:r>
            <a:r>
              <a:rPr lang="en-US" dirty="0"/>
              <a:t> </a:t>
            </a:r>
            <a:r>
              <a:rPr lang="en-US" dirty="0" err="1"/>
              <a:t>ili</a:t>
            </a:r>
            <a:r>
              <a:rPr lang="en-US" dirty="0"/>
              <a:t> </a:t>
            </a:r>
            <a:r>
              <a:rPr lang="en-US" dirty="0" err="1"/>
              <a:t>područjima</a:t>
            </a:r>
            <a:r>
              <a:rPr lang="en-US" dirty="0"/>
              <a:t>, </a:t>
            </a:r>
            <a:r>
              <a:rPr lang="en-US" dirty="0" err="1"/>
              <a:t>ili</a:t>
            </a:r>
            <a:r>
              <a:rPr lang="en-US" dirty="0"/>
              <a:t> </a:t>
            </a:r>
            <a:r>
              <a:rPr lang="en-US" dirty="0" err="1"/>
              <a:t>ko</a:t>
            </a:r>
            <a:r>
              <a:rPr lang="en-US" dirty="0"/>
              <a:t> se ne </a:t>
            </a:r>
            <a:r>
              <a:rPr lang="en-US" dirty="0" err="1"/>
              <a:t>udalji</a:t>
            </a:r>
            <a:r>
              <a:rPr lang="en-US" dirty="0"/>
              <a:t> </a:t>
            </a:r>
            <a:r>
              <a:rPr lang="en-US" dirty="0" err="1"/>
              <a:t>iz</a:t>
            </a:r>
            <a:r>
              <a:rPr lang="en-US" dirty="0"/>
              <a:t> </a:t>
            </a:r>
            <a:r>
              <a:rPr lang="en-US" dirty="0" err="1"/>
              <a:t>grupe</a:t>
            </a:r>
            <a:r>
              <a:rPr lang="en-US" dirty="0"/>
              <a:t> </a:t>
            </a:r>
            <a:r>
              <a:rPr lang="en-US" dirty="0" err="1"/>
              <a:t>koju</a:t>
            </a:r>
            <a:r>
              <a:rPr lang="en-US" dirty="0"/>
              <a:t> je </a:t>
            </a:r>
            <a:r>
              <a:rPr lang="en-US" dirty="0" err="1"/>
              <a:t>ovlašćeni</a:t>
            </a:r>
            <a:r>
              <a:rPr lang="en-US" dirty="0"/>
              <a:t> </a:t>
            </a:r>
            <a:r>
              <a:rPr lang="en-US" dirty="0" err="1"/>
              <a:t>policijski</a:t>
            </a:r>
            <a:r>
              <a:rPr lang="en-US" dirty="0"/>
              <a:t> </a:t>
            </a:r>
            <a:r>
              <a:rPr lang="en-US" dirty="0" err="1"/>
              <a:t>službenik</a:t>
            </a:r>
            <a:r>
              <a:rPr lang="en-US" dirty="0"/>
              <a:t> </a:t>
            </a:r>
            <a:r>
              <a:rPr lang="en-US" dirty="0" err="1"/>
              <a:t>upozorio</a:t>
            </a:r>
            <a:r>
              <a:rPr lang="en-US" dirty="0"/>
              <a:t> da se </a:t>
            </a:r>
            <a:r>
              <a:rPr lang="en-US" dirty="0" err="1"/>
              <a:t>raziđe</a:t>
            </a:r>
            <a:r>
              <a:rPr lang="en-US" dirty="0"/>
              <a:t>, </a:t>
            </a:r>
            <a:r>
              <a:rPr lang="en-US" dirty="0" err="1"/>
              <a:t>kazniće</a:t>
            </a:r>
            <a:r>
              <a:rPr lang="en-US" dirty="0"/>
              <a:t> se </a:t>
            </a:r>
            <a:r>
              <a:rPr lang="en-US" dirty="0" err="1"/>
              <a:t>novčanom</a:t>
            </a:r>
            <a:r>
              <a:rPr lang="en-US" dirty="0"/>
              <a:t> </a:t>
            </a:r>
            <a:r>
              <a:rPr lang="en-US" dirty="0" err="1"/>
              <a:t>kaznom</a:t>
            </a:r>
            <a:r>
              <a:rPr lang="en-US" dirty="0"/>
              <a:t> od 500 KM do 1.500 KM.</a:t>
            </a:r>
          </a:p>
          <a:p>
            <a:pPr marL="0" indent="0" algn="just">
              <a:buNone/>
            </a:pPr>
            <a:r>
              <a:rPr lang="bs-Latn-BA" dirty="0"/>
              <a:t>	</a:t>
            </a:r>
            <a:endParaRPr lang="bs-Latn-BA" dirty="0" smtClean="0"/>
          </a:p>
          <a:p>
            <a:pPr marL="0" indent="0" algn="just">
              <a:buNone/>
            </a:pPr>
            <a:r>
              <a:rPr lang="bs-Latn-BA" dirty="0"/>
              <a:t>	</a:t>
            </a:r>
            <a:r>
              <a:rPr lang="en-US" dirty="0" err="1" smtClean="0"/>
              <a:t>Raniji</a:t>
            </a:r>
            <a:r>
              <a:rPr lang="en-US" dirty="0" smtClean="0"/>
              <a:t> </a:t>
            </a:r>
            <a:r>
              <a:rPr lang="en-US" dirty="0" err="1"/>
              <a:t>Zakon</a:t>
            </a:r>
            <a:r>
              <a:rPr lang="en-US" dirty="0"/>
              <a:t> o </a:t>
            </a:r>
            <a:r>
              <a:rPr lang="en-US" dirty="0" err="1"/>
              <a:t>javnom</a:t>
            </a:r>
            <a:r>
              <a:rPr lang="en-US" dirty="0"/>
              <a:t> </a:t>
            </a:r>
            <a:r>
              <a:rPr lang="en-US" dirty="0" err="1"/>
              <a:t>redu</a:t>
            </a:r>
            <a:r>
              <a:rPr lang="en-US" dirty="0"/>
              <a:t> </a:t>
            </a:r>
            <a:r>
              <a:rPr lang="en-US" dirty="0" err="1"/>
              <a:t>i</a:t>
            </a:r>
            <a:r>
              <a:rPr lang="en-US" dirty="0"/>
              <a:t> </a:t>
            </a:r>
            <a:r>
              <a:rPr lang="en-US" dirty="0" err="1"/>
              <a:t>miru</a:t>
            </a:r>
            <a:r>
              <a:rPr lang="sr-Latn-BA" dirty="0"/>
              <a:t> (</a:t>
            </a:r>
            <a:r>
              <a:rPr lang="en-US" dirty="0" err="1"/>
              <a:t>Slu</a:t>
            </a:r>
            <a:r>
              <a:rPr lang="sr-Latn-BA" dirty="0"/>
              <a:t>ž</a:t>
            </a:r>
            <a:r>
              <a:rPr lang="en-US" dirty="0" err="1"/>
              <a:t>beni</a:t>
            </a:r>
            <a:r>
              <a:rPr lang="en-US" dirty="0"/>
              <a:t> </a:t>
            </a:r>
            <a:r>
              <a:rPr lang="en-US" dirty="0" err="1"/>
              <a:t>glasnik</a:t>
            </a:r>
            <a:r>
              <a:rPr lang="en-US" dirty="0"/>
              <a:t> RS</a:t>
            </a:r>
            <a:r>
              <a:rPr lang="sr-Latn-BA" dirty="0"/>
              <a:t>, </a:t>
            </a:r>
            <a:r>
              <a:rPr lang="en-US" dirty="0" err="1"/>
              <a:t>br</a:t>
            </a:r>
            <a:r>
              <a:rPr lang="sr-Latn-BA" dirty="0"/>
              <a:t>.25/02) </a:t>
            </a:r>
            <a:r>
              <a:rPr lang="en-US" dirty="0" err="1"/>
              <a:t>propisivao</a:t>
            </a:r>
            <a:r>
              <a:rPr lang="en-US" dirty="0"/>
              <a:t> je </a:t>
            </a:r>
            <a:r>
              <a:rPr lang="en-US" dirty="0" err="1"/>
              <a:t>za</a:t>
            </a:r>
            <a:r>
              <a:rPr lang="en-US" dirty="0"/>
              <a:t> </a:t>
            </a:r>
            <a:r>
              <a:rPr lang="en-US" dirty="0" err="1"/>
              <a:t>ovaj</a:t>
            </a:r>
            <a:r>
              <a:rPr lang="en-US" dirty="0"/>
              <a:t> </a:t>
            </a:r>
            <a:r>
              <a:rPr lang="en-US" dirty="0" err="1"/>
              <a:t>prekr</a:t>
            </a:r>
            <a:r>
              <a:rPr lang="sr-Latn-BA" dirty="0"/>
              <a:t>š</a:t>
            </a:r>
            <a:r>
              <a:rPr lang="en-US" dirty="0" err="1"/>
              <a:t>aj</a:t>
            </a:r>
            <a:r>
              <a:rPr lang="en-US" dirty="0"/>
              <a:t> </a:t>
            </a:r>
            <a:r>
              <a:rPr lang="en-US" dirty="0" err="1"/>
              <a:t>kaznu</a:t>
            </a:r>
            <a:r>
              <a:rPr lang="en-US" dirty="0"/>
              <a:t> </a:t>
            </a:r>
            <a:r>
              <a:rPr lang="en-US" dirty="0" err="1"/>
              <a:t>zatvora</a:t>
            </a:r>
            <a:r>
              <a:rPr lang="en-US" dirty="0"/>
              <a:t> do</a:t>
            </a:r>
            <a:r>
              <a:rPr lang="sr-Latn-BA" dirty="0"/>
              <a:t> 60 </a:t>
            </a:r>
            <a:r>
              <a:rPr lang="en-US" dirty="0"/>
              <a:t>dana</a:t>
            </a:r>
            <a:r>
              <a:rPr lang="sr-Latn-BA" dirty="0"/>
              <a:t>.</a:t>
            </a:r>
            <a:endParaRPr lang="en-US"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843059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a:t>Prekršaji</a:t>
            </a:r>
            <a:r>
              <a:rPr lang="en-US" sz="2400" b="1" dirty="0"/>
              <a:t> </a:t>
            </a:r>
            <a:r>
              <a:rPr lang="en-US" sz="2400" b="1" dirty="0" err="1"/>
              <a:t>protiv</a:t>
            </a:r>
            <a:r>
              <a:rPr lang="en-US" sz="2400" b="1" dirty="0"/>
              <a:t> </a:t>
            </a:r>
            <a:r>
              <a:rPr lang="en-US" sz="2400" b="1" dirty="0" err="1"/>
              <a:t>funkcionisanja</a:t>
            </a:r>
            <a:r>
              <a:rPr lang="en-US" sz="2400" b="1" dirty="0"/>
              <a:t> </a:t>
            </a:r>
            <a:r>
              <a:rPr lang="en-US" sz="2400" b="1" dirty="0" err="1"/>
              <a:t>državnih</a:t>
            </a:r>
            <a:r>
              <a:rPr lang="en-US" sz="2400" b="1" dirty="0"/>
              <a:t> </a:t>
            </a:r>
            <a:r>
              <a:rPr lang="en-US" sz="2400" b="1" dirty="0" err="1"/>
              <a:t>organa</a:t>
            </a:r>
            <a:r>
              <a:rPr lang="en-US" sz="2400" b="1" dirty="0"/>
              <a:t> </a:t>
            </a:r>
            <a:r>
              <a:rPr lang="en-US" sz="2400" b="1" dirty="0" err="1"/>
              <a:t>i</a:t>
            </a:r>
            <a:r>
              <a:rPr lang="en-US" sz="2400" b="1" dirty="0"/>
              <a:t> </a:t>
            </a:r>
            <a:r>
              <a:rPr lang="en-US" sz="2400" b="1" dirty="0" err="1"/>
              <a:t>javnih</a:t>
            </a:r>
            <a:r>
              <a:rPr lang="en-US" sz="2400" b="1" dirty="0"/>
              <a:t> </a:t>
            </a:r>
            <a:r>
              <a:rPr lang="en-US" sz="2400" b="1" dirty="0" err="1"/>
              <a:t>službi</a:t>
            </a:r>
            <a:r>
              <a:rPr lang="en-US" sz="2400" b="1" dirty="0"/>
              <a:t> (čl.21-24. ZJRM)</a:t>
            </a:r>
            <a:endParaRPr lang="en-US" sz="2400" dirty="0"/>
          </a:p>
        </p:txBody>
      </p:sp>
      <p:sp>
        <p:nvSpPr>
          <p:cNvPr id="19458" name="Rectangle 8"/>
          <p:cNvSpPr>
            <a:spLocks noGrp="1" noChangeArrowheads="1"/>
          </p:cNvSpPr>
          <p:nvPr>
            <p:ph type="body" idx="4294967295"/>
          </p:nvPr>
        </p:nvSpPr>
        <p:spPr>
          <a:xfrm>
            <a:off x="234176" y="2215238"/>
            <a:ext cx="8664496" cy="4232740"/>
          </a:xfrm>
        </p:spPr>
        <p:txBody>
          <a:bodyPr/>
          <a:lstStyle/>
          <a:p>
            <a:pPr marL="0" indent="0" algn="ctr">
              <a:buNone/>
            </a:pPr>
            <a:r>
              <a:rPr lang="en-US" sz="1800" b="1" dirty="0" err="1" smtClean="0"/>
              <a:t>Ometanje</a:t>
            </a:r>
            <a:r>
              <a:rPr lang="en-US" sz="1800" b="1" dirty="0" smtClean="0"/>
              <a:t> </a:t>
            </a:r>
            <a:r>
              <a:rPr lang="en-US" sz="1800" b="1" dirty="0" err="1"/>
              <a:t>državnih</a:t>
            </a:r>
            <a:r>
              <a:rPr lang="en-US" sz="1800" b="1" dirty="0"/>
              <a:t> </a:t>
            </a:r>
            <a:r>
              <a:rPr lang="en-US" sz="1800" b="1" dirty="0" err="1"/>
              <a:t>organa</a:t>
            </a:r>
            <a:r>
              <a:rPr lang="en-US" sz="1800" b="1" dirty="0"/>
              <a:t>, </a:t>
            </a:r>
            <a:r>
              <a:rPr lang="en-US" sz="1800" b="1" dirty="0" err="1"/>
              <a:t>privrednih</a:t>
            </a:r>
            <a:r>
              <a:rPr lang="en-US" sz="1800" b="1" dirty="0"/>
              <a:t> </a:t>
            </a:r>
            <a:r>
              <a:rPr lang="en-US" sz="1800" b="1" dirty="0" err="1"/>
              <a:t>društava</a:t>
            </a:r>
            <a:r>
              <a:rPr lang="en-US" sz="1800" b="1" dirty="0"/>
              <a:t> </a:t>
            </a:r>
            <a:r>
              <a:rPr lang="en-US" sz="1800" b="1" dirty="0" err="1"/>
              <a:t>i</a:t>
            </a:r>
            <a:r>
              <a:rPr lang="en-US" sz="1800" b="1" dirty="0"/>
              <a:t> </a:t>
            </a:r>
            <a:r>
              <a:rPr lang="en-US" sz="1800" b="1" dirty="0" err="1"/>
              <a:t>drugih</a:t>
            </a:r>
            <a:r>
              <a:rPr lang="en-US" sz="1800" b="1" dirty="0"/>
              <a:t> </a:t>
            </a:r>
            <a:r>
              <a:rPr lang="en-US" sz="1800" b="1" dirty="0" err="1"/>
              <a:t>pravnih</a:t>
            </a:r>
            <a:r>
              <a:rPr lang="en-US" sz="1800" b="1" dirty="0"/>
              <a:t> </a:t>
            </a:r>
            <a:r>
              <a:rPr lang="en-US" sz="1800" b="1" dirty="0" err="1"/>
              <a:t>lica</a:t>
            </a:r>
            <a:r>
              <a:rPr lang="en-US" sz="1800" b="1" dirty="0"/>
              <a:t> u </a:t>
            </a:r>
            <a:r>
              <a:rPr lang="en-US" sz="1800" b="1" dirty="0" err="1"/>
              <a:t>vršenju</a:t>
            </a:r>
            <a:r>
              <a:rPr lang="en-US" sz="1800" b="1" dirty="0"/>
              <a:t> </a:t>
            </a:r>
            <a:r>
              <a:rPr lang="en-US" sz="1800" b="1" dirty="0" err="1"/>
              <a:t>javnih</a:t>
            </a:r>
            <a:r>
              <a:rPr lang="en-US" sz="1800" b="1" dirty="0"/>
              <a:t> </a:t>
            </a:r>
            <a:r>
              <a:rPr lang="en-US" sz="1800" b="1" dirty="0" err="1"/>
              <a:t>funkcija</a:t>
            </a:r>
            <a:r>
              <a:rPr lang="en-US" sz="1800" b="1" dirty="0"/>
              <a:t> (čl.24.ZJRM)</a:t>
            </a:r>
            <a:endParaRPr lang="en-US" sz="1800" dirty="0"/>
          </a:p>
          <a:p>
            <a:pPr marL="0" indent="0" algn="just">
              <a:buNone/>
            </a:pPr>
            <a:r>
              <a:rPr lang="bs-Latn-BA" sz="1800" dirty="0" smtClean="0"/>
              <a:t>	</a:t>
            </a:r>
            <a:r>
              <a:rPr lang="en-US" sz="1800" dirty="0" err="1" smtClean="0"/>
              <a:t>Ko</a:t>
            </a:r>
            <a:r>
              <a:rPr lang="en-US" sz="1800" dirty="0" smtClean="0"/>
              <a:t> </a:t>
            </a:r>
            <a:r>
              <a:rPr lang="en-US" sz="1800" dirty="0" err="1"/>
              <a:t>ometa</a:t>
            </a:r>
            <a:r>
              <a:rPr lang="en-US" sz="1800" dirty="0"/>
              <a:t> </a:t>
            </a:r>
            <a:r>
              <a:rPr lang="en-US" sz="1800" dirty="0" err="1"/>
              <a:t>ili</a:t>
            </a:r>
            <a:r>
              <a:rPr lang="en-US" sz="1800" dirty="0"/>
              <a:t> </a:t>
            </a:r>
            <a:r>
              <a:rPr lang="en-US" sz="1800" dirty="0" err="1"/>
              <a:t>sprečava</a:t>
            </a:r>
            <a:r>
              <a:rPr lang="en-US" sz="1800" dirty="0"/>
              <a:t> </a:t>
            </a:r>
            <a:r>
              <a:rPr lang="en-US" sz="1800" dirty="0" err="1"/>
              <a:t>djelovanje</a:t>
            </a:r>
            <a:r>
              <a:rPr lang="en-US" sz="1800" dirty="0"/>
              <a:t> </a:t>
            </a:r>
            <a:r>
              <a:rPr lang="en-US" sz="1800" dirty="0" err="1"/>
              <a:t>državnih</a:t>
            </a:r>
            <a:r>
              <a:rPr lang="en-US" sz="1800" dirty="0"/>
              <a:t> </a:t>
            </a:r>
            <a:r>
              <a:rPr lang="en-US" sz="1800" dirty="0" err="1"/>
              <a:t>organa</a:t>
            </a:r>
            <a:r>
              <a:rPr lang="en-US" sz="1800" dirty="0"/>
              <a:t>, </a:t>
            </a:r>
            <a:r>
              <a:rPr lang="en-US" sz="1800" dirty="0" err="1"/>
              <a:t>privrednih</a:t>
            </a:r>
            <a:r>
              <a:rPr lang="en-US" sz="1800" dirty="0"/>
              <a:t> </a:t>
            </a:r>
            <a:r>
              <a:rPr lang="en-US" sz="1800" dirty="0" err="1"/>
              <a:t>društava</a:t>
            </a:r>
            <a:r>
              <a:rPr lang="en-US" sz="1800" dirty="0"/>
              <a:t> </a:t>
            </a:r>
            <a:r>
              <a:rPr lang="en-US" sz="1800" dirty="0" err="1"/>
              <a:t>i</a:t>
            </a:r>
            <a:r>
              <a:rPr lang="en-US" sz="1800" dirty="0"/>
              <a:t> </a:t>
            </a:r>
            <a:r>
              <a:rPr lang="en-US" sz="1800" dirty="0" err="1"/>
              <a:t>drugih</a:t>
            </a:r>
            <a:r>
              <a:rPr lang="en-US" sz="1800" dirty="0"/>
              <a:t> </a:t>
            </a:r>
            <a:r>
              <a:rPr lang="en-US" sz="1800" dirty="0" err="1"/>
              <a:t>pravnih</a:t>
            </a:r>
            <a:r>
              <a:rPr lang="en-US" sz="1800" dirty="0"/>
              <a:t> </a:t>
            </a:r>
            <a:r>
              <a:rPr lang="en-US" sz="1800" dirty="0" err="1"/>
              <a:t>lica</a:t>
            </a:r>
            <a:r>
              <a:rPr lang="en-US" sz="1800" dirty="0"/>
              <a:t> </a:t>
            </a:r>
            <a:r>
              <a:rPr lang="en-US" sz="1800" dirty="0" err="1"/>
              <a:t>koja</a:t>
            </a:r>
            <a:r>
              <a:rPr lang="en-US" sz="1800" dirty="0"/>
              <a:t> </a:t>
            </a:r>
            <a:r>
              <a:rPr lang="en-US" sz="1800" dirty="0" err="1"/>
              <a:t>vrše</a:t>
            </a:r>
            <a:r>
              <a:rPr lang="en-US" sz="1800" dirty="0"/>
              <a:t> </a:t>
            </a:r>
            <a:r>
              <a:rPr lang="en-US" sz="1800" dirty="0" err="1"/>
              <a:t>javna</a:t>
            </a:r>
            <a:r>
              <a:rPr lang="en-US" sz="1800" dirty="0"/>
              <a:t> </a:t>
            </a:r>
            <a:r>
              <a:rPr lang="en-US" sz="1800" dirty="0" err="1"/>
              <a:t>ovlašćenja</a:t>
            </a:r>
            <a:r>
              <a:rPr lang="en-US" sz="1800" dirty="0"/>
              <a:t> </a:t>
            </a:r>
            <a:r>
              <a:rPr lang="en-US" sz="1800" dirty="0" err="1"/>
              <a:t>ili</a:t>
            </a:r>
            <a:r>
              <a:rPr lang="en-US" sz="1800" dirty="0"/>
              <a:t> </a:t>
            </a:r>
            <a:r>
              <a:rPr lang="en-US" sz="1800" dirty="0" err="1"/>
              <a:t>njihove</a:t>
            </a:r>
            <a:r>
              <a:rPr lang="en-US" sz="1800" dirty="0"/>
              <a:t> </a:t>
            </a:r>
            <a:r>
              <a:rPr lang="en-US" sz="1800" dirty="0" err="1"/>
              <a:t>službenike</a:t>
            </a:r>
            <a:r>
              <a:rPr lang="en-US" sz="1800" dirty="0"/>
              <a:t> da </a:t>
            </a:r>
            <a:r>
              <a:rPr lang="en-US" sz="1800" dirty="0" err="1"/>
              <a:t>vrše</a:t>
            </a:r>
            <a:r>
              <a:rPr lang="en-US" sz="1800" dirty="0"/>
              <a:t> </a:t>
            </a:r>
            <a:r>
              <a:rPr lang="en-US" sz="1800" dirty="0" err="1"/>
              <a:t>svoje</a:t>
            </a:r>
            <a:r>
              <a:rPr lang="en-US" sz="1800" dirty="0"/>
              <a:t> </a:t>
            </a:r>
            <a:r>
              <a:rPr lang="en-US" sz="1800" dirty="0" err="1"/>
              <a:t>funkcije</a:t>
            </a:r>
            <a:r>
              <a:rPr lang="en-US" sz="1800" dirty="0"/>
              <a:t>, </a:t>
            </a:r>
            <a:r>
              <a:rPr lang="en-US" sz="1800" dirty="0" err="1"/>
              <a:t>ili</a:t>
            </a:r>
            <a:r>
              <a:rPr lang="en-US" sz="1800" dirty="0"/>
              <a:t> </a:t>
            </a:r>
            <a:r>
              <a:rPr lang="en-US" sz="1800" dirty="0" err="1"/>
              <a:t>ko</a:t>
            </a:r>
            <a:r>
              <a:rPr lang="en-US" sz="1800" dirty="0"/>
              <a:t> ne </a:t>
            </a:r>
            <a:r>
              <a:rPr lang="en-US" sz="1800" dirty="0" err="1"/>
              <a:t>postupi</a:t>
            </a:r>
            <a:r>
              <a:rPr lang="en-US" sz="1800" dirty="0"/>
              <a:t> </a:t>
            </a:r>
            <a:r>
              <a:rPr lang="en-US" sz="1800" dirty="0" err="1"/>
              <a:t>na</a:t>
            </a:r>
            <a:r>
              <a:rPr lang="en-US" sz="1800" dirty="0"/>
              <a:t> </a:t>
            </a:r>
            <a:r>
              <a:rPr lang="en-US" sz="1800" dirty="0" err="1"/>
              <a:t>licu</a:t>
            </a:r>
            <a:r>
              <a:rPr lang="en-US" sz="1800" dirty="0"/>
              <a:t> </a:t>
            </a:r>
            <a:r>
              <a:rPr lang="en-US" sz="1800" dirty="0" err="1"/>
              <a:t>mjesta</a:t>
            </a:r>
            <a:r>
              <a:rPr lang="en-US" sz="1800" dirty="0"/>
              <a:t> </a:t>
            </a:r>
            <a:r>
              <a:rPr lang="en-US" sz="1800" dirty="0" err="1"/>
              <a:t>po</a:t>
            </a:r>
            <a:r>
              <a:rPr lang="en-US" sz="1800" dirty="0"/>
              <a:t> </a:t>
            </a:r>
            <a:r>
              <a:rPr lang="en-US" sz="1800" dirty="0" err="1"/>
              <a:t>zakonitom</a:t>
            </a:r>
            <a:r>
              <a:rPr lang="en-US" sz="1800" dirty="0"/>
              <a:t> </a:t>
            </a:r>
            <a:r>
              <a:rPr lang="en-US" sz="1800" dirty="0" err="1"/>
              <a:t>zahtjevu</a:t>
            </a:r>
            <a:r>
              <a:rPr lang="en-US" sz="1800" dirty="0"/>
              <a:t> </a:t>
            </a:r>
            <a:r>
              <a:rPr lang="en-US" sz="1800" dirty="0" err="1"/>
              <a:t>ili</a:t>
            </a:r>
            <a:r>
              <a:rPr lang="en-US" sz="1800" dirty="0"/>
              <a:t> </a:t>
            </a:r>
            <a:r>
              <a:rPr lang="en-US" sz="1800" dirty="0" err="1"/>
              <a:t>naređenju</a:t>
            </a:r>
            <a:r>
              <a:rPr lang="en-US" sz="1800" dirty="0"/>
              <a:t> </a:t>
            </a:r>
            <a:r>
              <a:rPr lang="en-US" sz="1800" dirty="0" err="1"/>
              <a:t>njihovog</a:t>
            </a:r>
            <a:r>
              <a:rPr lang="en-US" sz="1800" dirty="0"/>
              <a:t> </a:t>
            </a:r>
            <a:r>
              <a:rPr lang="en-US" sz="1800" dirty="0" err="1"/>
              <a:t>službenog</a:t>
            </a:r>
            <a:r>
              <a:rPr lang="en-US" sz="1800" dirty="0"/>
              <a:t> </a:t>
            </a:r>
            <a:r>
              <a:rPr lang="en-US" sz="1800" dirty="0" err="1"/>
              <a:t>lica</a:t>
            </a:r>
            <a:r>
              <a:rPr lang="en-US" sz="1800" dirty="0"/>
              <a:t> </a:t>
            </a:r>
            <a:r>
              <a:rPr lang="en-US" sz="1800" dirty="0" err="1"/>
              <a:t>kazniće</a:t>
            </a:r>
            <a:r>
              <a:rPr lang="en-US" sz="1800" dirty="0"/>
              <a:t> se </a:t>
            </a:r>
            <a:r>
              <a:rPr lang="en-US" sz="1800" dirty="0" err="1"/>
              <a:t>novčanom</a:t>
            </a:r>
            <a:r>
              <a:rPr lang="en-US" sz="1800" dirty="0"/>
              <a:t> </a:t>
            </a:r>
            <a:r>
              <a:rPr lang="en-US" sz="1800" dirty="0" err="1"/>
              <a:t>kaznom</a:t>
            </a:r>
            <a:r>
              <a:rPr lang="en-US" sz="1800" dirty="0"/>
              <a:t> od 500 KM do 1.500 KM </a:t>
            </a:r>
            <a:r>
              <a:rPr lang="en-US" sz="1800" dirty="0" err="1"/>
              <a:t>ili</a:t>
            </a:r>
            <a:r>
              <a:rPr lang="en-US" sz="1800" dirty="0"/>
              <a:t> </a:t>
            </a:r>
            <a:r>
              <a:rPr lang="en-US" sz="1800" dirty="0" err="1"/>
              <a:t>kaznom</a:t>
            </a:r>
            <a:r>
              <a:rPr lang="en-US" sz="1800" dirty="0"/>
              <a:t> </a:t>
            </a:r>
            <a:r>
              <a:rPr lang="en-US" sz="1800" dirty="0" err="1"/>
              <a:t>zatvora</a:t>
            </a:r>
            <a:r>
              <a:rPr lang="en-US" sz="1800" dirty="0"/>
              <a:t> do 60 dana.</a:t>
            </a:r>
          </a:p>
          <a:p>
            <a:pPr marL="0" indent="0" algn="just">
              <a:buNone/>
            </a:pPr>
            <a:r>
              <a:rPr lang="sr-Latn-BA" sz="1800" i="1" dirty="0"/>
              <a:t>	</a:t>
            </a:r>
            <a:r>
              <a:rPr lang="sr-Latn-BA" sz="1800" dirty="0" smtClean="0"/>
              <a:t>Članom </a:t>
            </a:r>
            <a:r>
              <a:rPr lang="sr-Latn-BA" sz="1800" dirty="0"/>
              <a:t>31. ovog zakona propisan je </a:t>
            </a:r>
            <a:r>
              <a:rPr lang="sr-Latn-BA" sz="1800" u="sng" dirty="0"/>
              <a:t>kvalifikovani oblik ovog prekršaja</a:t>
            </a:r>
            <a:r>
              <a:rPr lang="sr-Latn-BA" sz="1800" dirty="0"/>
              <a:t> i </a:t>
            </a:r>
            <a:r>
              <a:rPr lang="sr-Latn-BA" sz="1800" dirty="0" err="1"/>
              <a:t>strožije</a:t>
            </a:r>
            <a:r>
              <a:rPr lang="sr-Latn-BA" sz="1800" dirty="0"/>
              <a:t> kažnjavanje </a:t>
            </a:r>
            <a:r>
              <a:rPr lang="en-US" sz="1800" dirty="0" err="1"/>
              <a:t>kada</a:t>
            </a:r>
            <a:r>
              <a:rPr lang="en-US" sz="1800" dirty="0"/>
              <a:t> </a:t>
            </a:r>
            <a:r>
              <a:rPr lang="en-US" sz="1800" dirty="0" err="1"/>
              <a:t>prekr</a:t>
            </a:r>
            <a:r>
              <a:rPr lang="sr-Latn-BA" sz="1800" dirty="0"/>
              <a:t>š</a:t>
            </a:r>
            <a:r>
              <a:rPr lang="en-US" sz="1800" dirty="0" err="1"/>
              <a:t>aj</a:t>
            </a:r>
            <a:r>
              <a:rPr lang="en-US" sz="1800" dirty="0"/>
              <a:t> </a:t>
            </a:r>
            <a:r>
              <a:rPr lang="en-US" sz="1800" dirty="0" err="1"/>
              <a:t>iz</a:t>
            </a:r>
            <a:r>
              <a:rPr lang="sr-Latn-BA" sz="1800" dirty="0"/>
              <a:t> č</a:t>
            </a:r>
            <a:r>
              <a:rPr lang="en-US" sz="1800" dirty="0"/>
              <a:t>l</a:t>
            </a:r>
            <a:r>
              <a:rPr lang="sr-Latn-BA" sz="1800" dirty="0"/>
              <a:t>. 11, 12. </a:t>
            </a:r>
            <a:r>
              <a:rPr lang="en-US" sz="1800" dirty="0" err="1"/>
              <a:t>i</a:t>
            </a:r>
            <a:r>
              <a:rPr lang="sr-Latn-BA" sz="1800" dirty="0"/>
              <a:t> 24. </a:t>
            </a:r>
            <a:r>
              <a:rPr lang="en-US" sz="1800" dirty="0" err="1"/>
              <a:t>ovog</a:t>
            </a:r>
            <a:r>
              <a:rPr lang="en-US" sz="1800" dirty="0"/>
              <a:t> </a:t>
            </a:r>
            <a:r>
              <a:rPr lang="en-US" sz="1800" dirty="0" err="1"/>
              <a:t>zakona</a:t>
            </a:r>
            <a:r>
              <a:rPr lang="en-US" sz="1800" dirty="0"/>
              <a:t> </a:t>
            </a:r>
            <a:r>
              <a:rPr lang="en-US" sz="1800" dirty="0" err="1"/>
              <a:t>po</a:t>
            </a:r>
            <a:r>
              <a:rPr lang="sr-Latn-BA" sz="1800" dirty="0"/>
              <a:t>č</a:t>
            </a:r>
            <a:r>
              <a:rPr lang="en-US" sz="1800" dirty="0" err="1"/>
              <a:t>ini</a:t>
            </a:r>
            <a:r>
              <a:rPr lang="en-US" sz="1800" dirty="0"/>
              <a:t> </a:t>
            </a:r>
            <a:r>
              <a:rPr lang="en-US" sz="1800" dirty="0" err="1"/>
              <a:t>grupa</a:t>
            </a:r>
            <a:r>
              <a:rPr lang="en-US" sz="1800" dirty="0"/>
              <a:t> </a:t>
            </a:r>
            <a:r>
              <a:rPr lang="en-US" sz="1800" dirty="0" err="1"/>
              <a:t>ili</a:t>
            </a:r>
            <a:r>
              <a:rPr lang="en-US" sz="1800" dirty="0"/>
              <a:t> se </a:t>
            </a:r>
            <a:r>
              <a:rPr lang="en-US" sz="1800" dirty="0" err="1"/>
              <a:t>po</a:t>
            </a:r>
            <a:r>
              <a:rPr lang="sr-Latn-BA" sz="1800" dirty="0"/>
              <a:t>č</a:t>
            </a:r>
            <a:r>
              <a:rPr lang="en-US" sz="1800" dirty="0" err="1"/>
              <a:t>inilac</a:t>
            </a:r>
            <a:r>
              <a:rPr lang="en-US" sz="1800" dirty="0"/>
              <a:t> </a:t>
            </a:r>
            <a:r>
              <a:rPr lang="en-US" sz="1800" dirty="0" err="1"/>
              <a:t>upotrebom</a:t>
            </a:r>
            <a:r>
              <a:rPr lang="en-US" sz="1800" dirty="0"/>
              <a:t> </a:t>
            </a:r>
            <a:r>
              <a:rPr lang="en-US" sz="1800" dirty="0" err="1"/>
              <a:t>maske</a:t>
            </a:r>
            <a:r>
              <a:rPr lang="en-US" sz="1800" dirty="0"/>
              <a:t> </a:t>
            </a:r>
            <a:r>
              <a:rPr lang="en-US" sz="1800" dirty="0" err="1"/>
              <a:t>ili</a:t>
            </a:r>
            <a:r>
              <a:rPr lang="en-US" sz="1800" dirty="0"/>
              <a:t> </a:t>
            </a:r>
            <a:r>
              <a:rPr lang="en-US" sz="1800" dirty="0" err="1"/>
              <a:t>drugog</a:t>
            </a:r>
            <a:r>
              <a:rPr lang="en-US" sz="1800" dirty="0"/>
              <a:t> </a:t>
            </a:r>
            <a:r>
              <a:rPr lang="en-US" sz="1800" dirty="0" err="1"/>
              <a:t>predmeta</a:t>
            </a:r>
            <a:r>
              <a:rPr lang="en-US" sz="1800" dirty="0"/>
              <a:t> </a:t>
            </a:r>
            <a:r>
              <a:rPr lang="en-US" sz="1800" dirty="0" err="1"/>
              <a:t>maskira</a:t>
            </a:r>
            <a:r>
              <a:rPr lang="en-US" sz="1800" dirty="0"/>
              <a:t> </a:t>
            </a:r>
            <a:r>
              <a:rPr lang="en-US" sz="1800" dirty="0" err="1"/>
              <a:t>radi</a:t>
            </a:r>
            <a:r>
              <a:rPr lang="en-US" sz="1800" dirty="0"/>
              <a:t> </a:t>
            </a:r>
            <a:r>
              <a:rPr lang="en-US" sz="1800" dirty="0" err="1"/>
              <a:t>prikrivanja</a:t>
            </a:r>
            <a:r>
              <a:rPr lang="en-US" sz="1800" dirty="0"/>
              <a:t> </a:t>
            </a:r>
            <a:r>
              <a:rPr lang="en-US" sz="1800" dirty="0" err="1"/>
              <a:t>identiteta</a:t>
            </a:r>
            <a:r>
              <a:rPr lang="en-US" sz="1800" dirty="0"/>
              <a:t> </a:t>
            </a:r>
            <a:r>
              <a:rPr lang="en-US" sz="1800" dirty="0" err="1"/>
              <a:t>kazni</a:t>
            </a:r>
            <a:r>
              <a:rPr lang="sr-Latn-BA" sz="1800" dirty="0"/>
              <a:t>ć</a:t>
            </a:r>
            <a:r>
              <a:rPr lang="en-US" sz="1800" dirty="0"/>
              <a:t>e se </a:t>
            </a:r>
            <a:r>
              <a:rPr lang="en-US" sz="1800" dirty="0" err="1"/>
              <a:t>nov</a:t>
            </a:r>
            <a:r>
              <a:rPr lang="sr-Latn-BA" sz="1800" dirty="0"/>
              <a:t>č</a:t>
            </a:r>
            <a:r>
              <a:rPr lang="en-US" sz="1800" dirty="0" err="1"/>
              <a:t>anom</a:t>
            </a:r>
            <a:r>
              <a:rPr lang="en-US" sz="1800" dirty="0"/>
              <a:t> </a:t>
            </a:r>
            <a:r>
              <a:rPr lang="en-US" sz="1800" dirty="0" err="1"/>
              <a:t>kaznom</a:t>
            </a:r>
            <a:r>
              <a:rPr lang="en-US" sz="1800" dirty="0"/>
              <a:t> u </a:t>
            </a:r>
            <a:r>
              <a:rPr lang="en-US" sz="1800" dirty="0" err="1"/>
              <a:t>dvostrukom</a:t>
            </a:r>
            <a:r>
              <a:rPr lang="en-US" sz="1800" dirty="0"/>
              <a:t> </a:t>
            </a:r>
            <a:r>
              <a:rPr lang="en-US" sz="1800" dirty="0" err="1"/>
              <a:t>iznosu</a:t>
            </a:r>
            <a:r>
              <a:rPr lang="en-US" sz="1800" dirty="0"/>
              <a:t> </a:t>
            </a:r>
            <a:r>
              <a:rPr lang="en-US" sz="1800" dirty="0" err="1"/>
              <a:t>nov</a:t>
            </a:r>
            <a:r>
              <a:rPr lang="sr-Latn-BA" sz="1800" dirty="0"/>
              <a:t>č</a:t>
            </a:r>
            <a:r>
              <a:rPr lang="en-US" sz="1800" dirty="0" err="1"/>
              <a:t>ane</a:t>
            </a:r>
            <a:r>
              <a:rPr lang="en-US" sz="1800" dirty="0"/>
              <a:t> </a:t>
            </a:r>
            <a:r>
              <a:rPr lang="en-US" sz="1800" dirty="0" err="1"/>
              <a:t>kazne</a:t>
            </a:r>
            <a:r>
              <a:rPr lang="en-US" sz="1800" dirty="0"/>
              <a:t> </a:t>
            </a:r>
            <a:r>
              <a:rPr lang="en-US" sz="1800" dirty="0" err="1"/>
              <a:t>propisane</a:t>
            </a:r>
            <a:r>
              <a:rPr lang="en-US" sz="1800" dirty="0"/>
              <a:t> </a:t>
            </a:r>
            <a:r>
              <a:rPr lang="en-US" sz="1800" dirty="0" err="1"/>
              <a:t>za</a:t>
            </a:r>
            <a:r>
              <a:rPr lang="en-US" sz="1800" dirty="0"/>
              <a:t> </a:t>
            </a:r>
            <a:r>
              <a:rPr lang="en-US" sz="1800" dirty="0" err="1"/>
              <a:t>taj</a:t>
            </a:r>
            <a:r>
              <a:rPr lang="en-US" sz="1800" dirty="0"/>
              <a:t> </a:t>
            </a:r>
            <a:r>
              <a:rPr lang="en-US" sz="1800" dirty="0" err="1"/>
              <a:t>prekr</a:t>
            </a:r>
            <a:r>
              <a:rPr lang="sr-Latn-BA" sz="1800" dirty="0"/>
              <a:t>š</a:t>
            </a:r>
            <a:r>
              <a:rPr lang="en-US" sz="1800" dirty="0" err="1"/>
              <a:t>aj</a:t>
            </a:r>
            <a:r>
              <a:rPr lang="en-US" sz="1800" dirty="0"/>
              <a:t> </a:t>
            </a:r>
            <a:r>
              <a:rPr lang="en-US" sz="1800" dirty="0" err="1"/>
              <a:t>ili</a:t>
            </a:r>
            <a:r>
              <a:rPr lang="en-US" sz="1800" dirty="0"/>
              <a:t> </a:t>
            </a:r>
            <a:r>
              <a:rPr lang="en-US" sz="1800" dirty="0" err="1"/>
              <a:t>kaznom</a:t>
            </a:r>
            <a:r>
              <a:rPr lang="en-US" sz="1800" dirty="0"/>
              <a:t> </a:t>
            </a:r>
            <a:r>
              <a:rPr lang="en-US" sz="1800" dirty="0" err="1"/>
              <a:t>zatvora</a:t>
            </a:r>
            <a:r>
              <a:rPr lang="en-US" sz="1800" dirty="0"/>
              <a:t> od</a:t>
            </a:r>
            <a:r>
              <a:rPr lang="sr-Latn-BA" sz="1800" dirty="0"/>
              <a:t> 60 </a:t>
            </a:r>
            <a:r>
              <a:rPr lang="en-US" sz="1800" dirty="0"/>
              <a:t>dana.</a:t>
            </a: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3174314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720249"/>
            <a:ext cx="9144000" cy="1189037"/>
          </a:xfrm>
          <a:solidFill>
            <a:srgbClr val="333399">
              <a:alpha val="90979"/>
            </a:srgbClr>
          </a:solidFill>
        </p:spPr>
        <p:txBody>
          <a:bodyPr/>
          <a:lstStyle/>
          <a:p>
            <a:pPr marL="0" indent="0" algn="ctr">
              <a:buNone/>
            </a:pPr>
            <a:r>
              <a:rPr lang="en-US" sz="2400" b="1" dirty="0" err="1"/>
              <a:t>Prekršaji</a:t>
            </a:r>
            <a:r>
              <a:rPr lang="en-US" sz="2400" b="1" dirty="0"/>
              <a:t> </a:t>
            </a:r>
            <a:r>
              <a:rPr lang="en-US" sz="2400" b="1" dirty="0" err="1"/>
              <a:t>protiv</a:t>
            </a:r>
            <a:r>
              <a:rPr lang="en-US" sz="2400" b="1" dirty="0"/>
              <a:t> </a:t>
            </a:r>
            <a:r>
              <a:rPr lang="en-US" sz="2400" b="1" dirty="0" err="1"/>
              <a:t>interesa</a:t>
            </a:r>
            <a:r>
              <a:rPr lang="en-US" sz="2400" b="1" dirty="0"/>
              <a:t> </a:t>
            </a:r>
            <a:r>
              <a:rPr lang="en-US" sz="2400" b="1" dirty="0" err="1"/>
              <a:t>maloljetnika</a:t>
            </a:r>
            <a:r>
              <a:rPr lang="en-US" sz="2400" b="1" dirty="0"/>
              <a:t> </a:t>
            </a:r>
            <a:r>
              <a:rPr lang="en-US" sz="2400" b="1" dirty="0" err="1"/>
              <a:t>i</a:t>
            </a:r>
            <a:r>
              <a:rPr lang="en-US" sz="2400" b="1" dirty="0"/>
              <a:t> </a:t>
            </a:r>
            <a:r>
              <a:rPr lang="en-US" sz="2400" b="1" dirty="0" err="1"/>
              <a:t>drugih</a:t>
            </a:r>
            <a:r>
              <a:rPr lang="en-US" sz="2400" b="1" dirty="0"/>
              <a:t> </a:t>
            </a:r>
            <a:r>
              <a:rPr lang="en-US" sz="2400" b="1" dirty="0" err="1"/>
              <a:t>kategorija</a:t>
            </a:r>
            <a:r>
              <a:rPr lang="en-US" sz="2400" b="1" dirty="0"/>
              <a:t> </a:t>
            </a:r>
            <a:r>
              <a:rPr lang="en-US" sz="2400" b="1" dirty="0" err="1" smtClean="0"/>
              <a:t>lica</a:t>
            </a:r>
            <a:r>
              <a:rPr lang="bs-Latn-BA" sz="2400" b="1" dirty="0" smtClean="0"/>
              <a:t> </a:t>
            </a:r>
            <a:r>
              <a:rPr lang="en-US" sz="2400" b="1" dirty="0"/>
              <a:t>(</a:t>
            </a:r>
            <a:r>
              <a:rPr lang="en-US" sz="2400" b="1" dirty="0" err="1" smtClean="0"/>
              <a:t>čl</a:t>
            </a:r>
            <a:r>
              <a:rPr lang="en-US" sz="2400" b="1" dirty="0" smtClean="0"/>
              <a:t>.</a:t>
            </a:r>
            <a:r>
              <a:rPr lang="bs-Latn-BA" sz="2400" b="1" dirty="0" smtClean="0"/>
              <a:t>25</a:t>
            </a:r>
            <a:r>
              <a:rPr lang="en-US" sz="2400" b="1" dirty="0" smtClean="0"/>
              <a:t>-2</a:t>
            </a:r>
            <a:r>
              <a:rPr lang="bs-Latn-BA" sz="2400" b="1" dirty="0" smtClean="0"/>
              <a:t>7</a:t>
            </a:r>
            <a:r>
              <a:rPr lang="en-US" sz="2400" b="1" dirty="0" smtClean="0"/>
              <a:t>. </a:t>
            </a:r>
            <a:r>
              <a:rPr lang="en-US" sz="2400" b="1" dirty="0"/>
              <a:t>ZJRM)</a:t>
            </a:r>
            <a:endParaRPr lang="en-US" sz="2400" dirty="0"/>
          </a:p>
        </p:txBody>
      </p:sp>
      <p:sp>
        <p:nvSpPr>
          <p:cNvPr id="19458" name="Rectangle 8"/>
          <p:cNvSpPr>
            <a:spLocks noGrp="1" noChangeArrowheads="1"/>
          </p:cNvSpPr>
          <p:nvPr>
            <p:ph type="body" idx="4294967295"/>
          </p:nvPr>
        </p:nvSpPr>
        <p:spPr>
          <a:xfrm>
            <a:off x="234176" y="1949238"/>
            <a:ext cx="8664496" cy="4232740"/>
          </a:xfrm>
        </p:spPr>
        <p:txBody>
          <a:bodyPr/>
          <a:lstStyle/>
          <a:p>
            <a:pPr marL="0" indent="0" algn="ctr">
              <a:buNone/>
            </a:pPr>
            <a:r>
              <a:rPr lang="en-US" sz="1800" b="1" dirty="0" err="1" smtClean="0"/>
              <a:t>Posluživanje</a:t>
            </a:r>
            <a:r>
              <a:rPr lang="en-US" sz="1800" b="1" dirty="0" smtClean="0"/>
              <a:t> </a:t>
            </a:r>
            <a:r>
              <a:rPr lang="en-US" sz="1800" b="1" dirty="0" err="1"/>
              <a:t>alkoholom</a:t>
            </a:r>
            <a:r>
              <a:rPr lang="en-US" sz="1800" b="1" dirty="0"/>
              <a:t> (čl.25.ZJRM)</a:t>
            </a:r>
            <a:endParaRPr lang="en-US" sz="1800" dirty="0"/>
          </a:p>
          <a:p>
            <a:pPr marL="0" indent="0" algn="just">
              <a:buNone/>
            </a:pPr>
            <a:r>
              <a:rPr lang="bs-Latn-BA" sz="1800" dirty="0" smtClean="0"/>
              <a:t>	</a:t>
            </a:r>
            <a:r>
              <a:rPr lang="en-US" sz="1800" dirty="0" smtClean="0"/>
              <a:t>(</a:t>
            </a:r>
            <a:r>
              <a:rPr lang="en-US" sz="1800" dirty="0"/>
              <a:t>1) </a:t>
            </a:r>
            <a:r>
              <a:rPr lang="en-US" sz="1800" dirty="0" err="1"/>
              <a:t>Ko</a:t>
            </a:r>
            <a:r>
              <a:rPr lang="en-US" sz="1800" dirty="0"/>
              <a:t> </a:t>
            </a:r>
            <a:r>
              <a:rPr lang="en-US" sz="1800" dirty="0" err="1"/>
              <a:t>pri</a:t>
            </a:r>
            <a:r>
              <a:rPr lang="en-US" sz="1800" dirty="0"/>
              <a:t> </a:t>
            </a:r>
            <a:r>
              <a:rPr lang="en-US" sz="1800" dirty="0" err="1"/>
              <a:t>prometu</a:t>
            </a:r>
            <a:r>
              <a:rPr lang="en-US" sz="1800" dirty="0"/>
              <a:t> </a:t>
            </a:r>
            <a:r>
              <a:rPr lang="en-US" sz="1800" dirty="0" err="1"/>
              <a:t>alkoholnih</a:t>
            </a:r>
            <a:r>
              <a:rPr lang="en-US" sz="1800" dirty="0"/>
              <a:t> </a:t>
            </a:r>
            <a:r>
              <a:rPr lang="en-US" sz="1800" dirty="0" err="1"/>
              <a:t>pića</a:t>
            </a:r>
            <a:r>
              <a:rPr lang="en-US" sz="1800" dirty="0"/>
              <a:t> </a:t>
            </a:r>
            <a:r>
              <a:rPr lang="en-US" sz="1800" dirty="0" err="1"/>
              <a:t>koja</a:t>
            </a:r>
            <a:r>
              <a:rPr lang="en-US" sz="1800" dirty="0"/>
              <a:t> se </a:t>
            </a:r>
            <a:r>
              <a:rPr lang="en-US" sz="1800" dirty="0" err="1"/>
              <a:t>troše</a:t>
            </a:r>
            <a:r>
              <a:rPr lang="en-US" sz="1800" dirty="0"/>
              <a:t> </a:t>
            </a:r>
            <a:r>
              <a:rPr lang="en-US" sz="1800" dirty="0" err="1"/>
              <a:t>na</a:t>
            </a:r>
            <a:r>
              <a:rPr lang="en-US" sz="1800" dirty="0"/>
              <a:t> </a:t>
            </a:r>
            <a:r>
              <a:rPr lang="en-US" sz="1800" dirty="0" err="1"/>
              <a:t>licu</a:t>
            </a:r>
            <a:r>
              <a:rPr lang="en-US" sz="1800" dirty="0"/>
              <a:t> </a:t>
            </a:r>
            <a:r>
              <a:rPr lang="en-US" sz="1800" dirty="0" err="1"/>
              <a:t>mjesta</a:t>
            </a:r>
            <a:r>
              <a:rPr lang="en-US" sz="1800" dirty="0"/>
              <a:t> </a:t>
            </a:r>
            <a:r>
              <a:rPr lang="en-US" sz="1800" dirty="0" err="1"/>
              <a:t>daje</a:t>
            </a:r>
            <a:r>
              <a:rPr lang="en-US" sz="1800" dirty="0"/>
              <a:t> </a:t>
            </a:r>
            <a:r>
              <a:rPr lang="en-US" sz="1800" dirty="0" err="1"/>
              <a:t>alkoholna</a:t>
            </a:r>
            <a:r>
              <a:rPr lang="en-US" sz="1800" dirty="0"/>
              <a:t> </a:t>
            </a:r>
            <a:r>
              <a:rPr lang="en-US" sz="1800" dirty="0" err="1"/>
              <a:t>pića</a:t>
            </a:r>
            <a:r>
              <a:rPr lang="en-US" sz="1800" dirty="0"/>
              <a:t> </a:t>
            </a:r>
            <a:r>
              <a:rPr lang="en-US" sz="1800" dirty="0" err="1"/>
              <a:t>očigledno</a:t>
            </a:r>
            <a:r>
              <a:rPr lang="en-US" sz="1800" dirty="0"/>
              <a:t> </a:t>
            </a:r>
            <a:r>
              <a:rPr lang="en-US" sz="1800" dirty="0" err="1"/>
              <a:t>pijanom</a:t>
            </a:r>
            <a:r>
              <a:rPr lang="en-US" sz="1800" dirty="0"/>
              <a:t> </a:t>
            </a:r>
            <a:r>
              <a:rPr lang="en-US" sz="1800" dirty="0" err="1"/>
              <a:t>licu</a:t>
            </a:r>
            <a:r>
              <a:rPr lang="en-US" sz="1800" dirty="0"/>
              <a:t>, </a:t>
            </a:r>
            <a:r>
              <a:rPr lang="en-US" sz="1800" dirty="0" err="1"/>
              <a:t>maloljetniku</a:t>
            </a:r>
            <a:r>
              <a:rPr lang="en-US" sz="1800" dirty="0"/>
              <a:t>, </a:t>
            </a:r>
            <a:r>
              <a:rPr lang="en-US" sz="1800" dirty="0" err="1"/>
              <a:t>duševno</a:t>
            </a:r>
            <a:r>
              <a:rPr lang="en-US" sz="1800" dirty="0"/>
              <a:t> </a:t>
            </a:r>
            <a:r>
              <a:rPr lang="en-US" sz="1800" dirty="0" err="1"/>
              <a:t>bolesnom</a:t>
            </a:r>
            <a:r>
              <a:rPr lang="en-US" sz="1800" dirty="0"/>
              <a:t> </a:t>
            </a:r>
            <a:r>
              <a:rPr lang="en-US" sz="1800" dirty="0" err="1"/>
              <a:t>licu</a:t>
            </a:r>
            <a:r>
              <a:rPr lang="en-US" sz="1800" dirty="0"/>
              <a:t> </a:t>
            </a:r>
            <a:r>
              <a:rPr lang="en-US" sz="1800" dirty="0" err="1"/>
              <a:t>ili</a:t>
            </a:r>
            <a:r>
              <a:rPr lang="en-US" sz="1800" dirty="0"/>
              <a:t> </a:t>
            </a:r>
            <a:r>
              <a:rPr lang="en-US" sz="1800" dirty="0" err="1"/>
              <a:t>licu</a:t>
            </a:r>
            <a:r>
              <a:rPr lang="en-US" sz="1800" dirty="0"/>
              <a:t> </a:t>
            </a:r>
            <a:r>
              <a:rPr lang="en-US" sz="1800" dirty="0" err="1"/>
              <a:t>zaostalog</a:t>
            </a:r>
            <a:r>
              <a:rPr lang="en-US" sz="1800" dirty="0"/>
              <a:t> </a:t>
            </a:r>
            <a:r>
              <a:rPr lang="en-US" sz="1800" dirty="0" err="1"/>
              <a:t>duševnog</a:t>
            </a:r>
            <a:r>
              <a:rPr lang="en-US" sz="1800" dirty="0"/>
              <a:t> </a:t>
            </a:r>
            <a:r>
              <a:rPr lang="en-US" sz="1800" dirty="0" err="1"/>
              <a:t>razvoja</a:t>
            </a:r>
            <a:r>
              <a:rPr lang="en-US" sz="1800" dirty="0"/>
              <a:t>, </a:t>
            </a:r>
            <a:r>
              <a:rPr lang="en-US" sz="1800" dirty="0" err="1"/>
              <a:t>ili</a:t>
            </a:r>
            <a:r>
              <a:rPr lang="en-US" sz="1800" dirty="0"/>
              <a:t> </a:t>
            </a:r>
            <a:r>
              <a:rPr lang="en-US" sz="1800" dirty="0" err="1"/>
              <a:t>ko</a:t>
            </a:r>
            <a:r>
              <a:rPr lang="en-US" sz="1800" dirty="0"/>
              <a:t> </a:t>
            </a:r>
            <a:r>
              <a:rPr lang="en-US" sz="1800" dirty="0" err="1"/>
              <a:t>podstiče</a:t>
            </a:r>
            <a:r>
              <a:rPr lang="en-US" sz="1800" dirty="0"/>
              <a:t> ova </a:t>
            </a:r>
            <a:r>
              <a:rPr lang="en-US" sz="1800" dirty="0" err="1"/>
              <a:t>lica</a:t>
            </a:r>
            <a:r>
              <a:rPr lang="en-US" sz="1800" dirty="0"/>
              <a:t> </a:t>
            </a:r>
            <a:r>
              <a:rPr lang="en-US" sz="1800" dirty="0" err="1"/>
              <a:t>na</a:t>
            </a:r>
            <a:r>
              <a:rPr lang="en-US" sz="1800" dirty="0"/>
              <a:t> </a:t>
            </a:r>
            <a:r>
              <a:rPr lang="en-US" sz="1800" dirty="0" err="1"/>
              <a:t>uzimanje</a:t>
            </a:r>
            <a:r>
              <a:rPr lang="en-US" sz="1800" dirty="0"/>
              <a:t> </a:t>
            </a:r>
            <a:r>
              <a:rPr lang="en-US" sz="1800" dirty="0" err="1"/>
              <a:t>alkohola</a:t>
            </a:r>
            <a:r>
              <a:rPr lang="en-US" sz="1800" dirty="0"/>
              <a:t> </a:t>
            </a:r>
            <a:r>
              <a:rPr lang="en-US" sz="1800" dirty="0" err="1"/>
              <a:t>kazniće</a:t>
            </a:r>
            <a:r>
              <a:rPr lang="en-US" sz="1800" dirty="0"/>
              <a:t> se </a:t>
            </a:r>
            <a:r>
              <a:rPr lang="en-US" sz="1800" dirty="0" err="1"/>
              <a:t>novčanom</a:t>
            </a:r>
            <a:r>
              <a:rPr lang="en-US" sz="1800" dirty="0"/>
              <a:t> </a:t>
            </a:r>
            <a:r>
              <a:rPr lang="en-US" sz="1800" dirty="0" err="1"/>
              <a:t>kaznom</a:t>
            </a:r>
            <a:r>
              <a:rPr lang="en-US" sz="1800" dirty="0"/>
              <a:t> od 400 KM do 1.200 KM.</a:t>
            </a:r>
            <a:r>
              <a:rPr lang="en-US" sz="1800" b="1" baseline="30000" dirty="0"/>
              <a:t> </a:t>
            </a:r>
            <a:endParaRPr lang="en-US" sz="1800" dirty="0"/>
          </a:p>
          <a:p>
            <a:pPr marL="0" indent="0" algn="just">
              <a:buNone/>
            </a:pPr>
            <a:r>
              <a:rPr lang="bs-Latn-BA" sz="1800" dirty="0" smtClean="0"/>
              <a:t>	</a:t>
            </a:r>
            <a:r>
              <a:rPr lang="en-US" sz="1800" dirty="0" smtClean="0"/>
              <a:t>(</a:t>
            </a:r>
            <a:r>
              <a:rPr lang="en-US" sz="1800" dirty="0"/>
              <a:t>2) </a:t>
            </a:r>
            <a:r>
              <a:rPr lang="en-US" sz="1800" dirty="0" err="1"/>
              <a:t>Za</a:t>
            </a:r>
            <a:r>
              <a:rPr lang="en-US" sz="1800" dirty="0"/>
              <a:t> </a:t>
            </a:r>
            <a:r>
              <a:rPr lang="en-US" sz="1800" dirty="0" err="1"/>
              <a:t>prekršaj</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kazniće</a:t>
            </a:r>
            <a:r>
              <a:rPr lang="en-US" sz="1800" dirty="0"/>
              <a:t> se </a:t>
            </a:r>
            <a:r>
              <a:rPr lang="en-US" sz="1800" dirty="0" err="1"/>
              <a:t>privredno</a:t>
            </a:r>
            <a:r>
              <a:rPr lang="en-US" sz="1800" dirty="0"/>
              <a:t> </a:t>
            </a:r>
            <a:r>
              <a:rPr lang="en-US" sz="1800" dirty="0" err="1"/>
              <a:t>društvo</a:t>
            </a:r>
            <a:r>
              <a:rPr lang="en-US" sz="1800" dirty="0"/>
              <a:t> </a:t>
            </a:r>
            <a:r>
              <a:rPr lang="en-US" sz="1800" dirty="0" err="1"/>
              <a:t>i</a:t>
            </a:r>
            <a:r>
              <a:rPr lang="en-US" sz="1800" dirty="0"/>
              <a:t> </a:t>
            </a:r>
            <a:r>
              <a:rPr lang="en-US" sz="1800" dirty="0" err="1"/>
              <a:t>drugo</a:t>
            </a:r>
            <a:r>
              <a:rPr lang="en-US" sz="1800" dirty="0"/>
              <a:t> </a:t>
            </a:r>
            <a:r>
              <a:rPr lang="en-US" sz="1800" dirty="0" err="1"/>
              <a:t>pravno</a:t>
            </a:r>
            <a:r>
              <a:rPr lang="en-US" sz="1800" dirty="0"/>
              <a:t> lice </a:t>
            </a:r>
            <a:r>
              <a:rPr lang="en-US" sz="1800" dirty="0" err="1"/>
              <a:t>novčanom</a:t>
            </a:r>
            <a:r>
              <a:rPr lang="en-US" sz="1800" dirty="0"/>
              <a:t> </a:t>
            </a:r>
            <a:r>
              <a:rPr lang="en-US" sz="1800" dirty="0" err="1"/>
              <a:t>kaznom</a:t>
            </a:r>
            <a:r>
              <a:rPr lang="en-US" sz="1800" dirty="0"/>
              <a:t> od 3.000 KM do 9.000 KM.</a:t>
            </a:r>
          </a:p>
          <a:p>
            <a:pPr marL="0" indent="0" algn="just">
              <a:buNone/>
            </a:pPr>
            <a:r>
              <a:rPr lang="bs-Latn-BA" sz="1800" dirty="0" smtClean="0"/>
              <a:t>	</a:t>
            </a:r>
            <a:r>
              <a:rPr lang="en-US" sz="1800" dirty="0" smtClean="0"/>
              <a:t>(</a:t>
            </a:r>
            <a:r>
              <a:rPr lang="en-US" sz="1800" dirty="0"/>
              <a:t>3) </a:t>
            </a:r>
            <a:r>
              <a:rPr lang="en-US" sz="1800" dirty="0" err="1"/>
              <a:t>Odgovorno</a:t>
            </a:r>
            <a:r>
              <a:rPr lang="en-US" sz="1800" dirty="0"/>
              <a:t> lice u </a:t>
            </a:r>
            <a:r>
              <a:rPr lang="en-US" sz="1800" dirty="0" err="1"/>
              <a:t>privrednom</a:t>
            </a:r>
            <a:r>
              <a:rPr lang="en-US" sz="1800" dirty="0"/>
              <a:t> </a:t>
            </a:r>
            <a:r>
              <a:rPr lang="en-US" sz="1800" dirty="0" err="1"/>
              <a:t>društvu</a:t>
            </a:r>
            <a:r>
              <a:rPr lang="en-US" sz="1800" dirty="0"/>
              <a:t> </a:t>
            </a:r>
            <a:r>
              <a:rPr lang="en-US" sz="1800" dirty="0" err="1"/>
              <a:t>i</a:t>
            </a:r>
            <a:r>
              <a:rPr lang="en-US" sz="1800" dirty="0"/>
              <a:t> </a:t>
            </a:r>
            <a:r>
              <a:rPr lang="en-US" sz="1800" dirty="0" err="1"/>
              <a:t>drugom</a:t>
            </a:r>
            <a:r>
              <a:rPr lang="en-US" sz="1800" dirty="0"/>
              <a:t> </a:t>
            </a:r>
            <a:r>
              <a:rPr lang="en-US" sz="1800" dirty="0" err="1"/>
              <a:t>pravnom</a:t>
            </a:r>
            <a:r>
              <a:rPr lang="en-US" sz="1800" dirty="0"/>
              <a:t> </a:t>
            </a:r>
            <a:r>
              <a:rPr lang="en-US" sz="1800" dirty="0" err="1"/>
              <a:t>licu</a:t>
            </a:r>
            <a:r>
              <a:rPr lang="en-US" sz="1800" dirty="0"/>
              <a:t>, </a:t>
            </a:r>
            <a:r>
              <a:rPr lang="en-US" sz="1800" dirty="0" err="1"/>
              <a:t>odnosno</a:t>
            </a:r>
            <a:r>
              <a:rPr lang="en-US" sz="1800" dirty="0"/>
              <a:t> </a:t>
            </a:r>
            <a:r>
              <a:rPr lang="en-US" sz="1800" dirty="0" err="1"/>
              <a:t>vlasnik</a:t>
            </a:r>
            <a:r>
              <a:rPr lang="en-US" sz="1800" dirty="0"/>
              <a:t> </a:t>
            </a:r>
            <a:r>
              <a:rPr lang="en-US" sz="1800" dirty="0" err="1"/>
              <a:t>ugostiteljskog</a:t>
            </a:r>
            <a:r>
              <a:rPr lang="en-US" sz="1800" dirty="0"/>
              <a:t> </a:t>
            </a:r>
            <a:r>
              <a:rPr lang="en-US" sz="1800" dirty="0" err="1"/>
              <a:t>objekta</a:t>
            </a:r>
            <a:r>
              <a:rPr lang="en-US" sz="1800" dirty="0"/>
              <a:t> </a:t>
            </a:r>
            <a:r>
              <a:rPr lang="en-US" sz="1800" dirty="0" err="1"/>
              <a:t>ili</a:t>
            </a:r>
            <a:r>
              <a:rPr lang="en-US" sz="1800" dirty="0"/>
              <a:t> lice </a:t>
            </a:r>
            <a:r>
              <a:rPr lang="en-US" sz="1800" dirty="0" err="1"/>
              <a:t>kome</a:t>
            </a:r>
            <a:r>
              <a:rPr lang="en-US" sz="1800" dirty="0"/>
              <a:t> je </a:t>
            </a:r>
            <a:r>
              <a:rPr lang="en-US" sz="1800" dirty="0" err="1"/>
              <a:t>povjereno</a:t>
            </a:r>
            <a:r>
              <a:rPr lang="en-US" sz="1800" dirty="0"/>
              <a:t> </a:t>
            </a:r>
            <a:r>
              <a:rPr lang="en-US" sz="1800" dirty="0" err="1"/>
              <a:t>vođenje</a:t>
            </a:r>
            <a:r>
              <a:rPr lang="en-US" sz="1800" dirty="0"/>
              <a:t> </a:t>
            </a:r>
            <a:r>
              <a:rPr lang="en-US" sz="1800" dirty="0" err="1"/>
              <a:t>ugostiteljskog</a:t>
            </a:r>
            <a:r>
              <a:rPr lang="en-US" sz="1800" dirty="0"/>
              <a:t> </a:t>
            </a:r>
            <a:r>
              <a:rPr lang="en-US" sz="1800" dirty="0" err="1"/>
              <a:t>objekta</a:t>
            </a:r>
            <a:r>
              <a:rPr lang="en-US" sz="1800" dirty="0"/>
              <a:t> </a:t>
            </a:r>
            <a:r>
              <a:rPr lang="en-US" sz="1800" dirty="0" err="1"/>
              <a:t>kazniće</a:t>
            </a:r>
            <a:r>
              <a:rPr lang="en-US" sz="1800" dirty="0"/>
              <a:t> se </a:t>
            </a:r>
            <a:r>
              <a:rPr lang="en-US" sz="1800" dirty="0" err="1"/>
              <a:t>za</a:t>
            </a:r>
            <a:r>
              <a:rPr lang="en-US" sz="1800" dirty="0"/>
              <a:t> </a:t>
            </a:r>
            <a:r>
              <a:rPr lang="en-US" sz="1800" dirty="0" err="1"/>
              <a:t>prekršaj</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novčanom</a:t>
            </a:r>
            <a:r>
              <a:rPr lang="en-US" sz="1800" dirty="0"/>
              <a:t> </a:t>
            </a:r>
            <a:r>
              <a:rPr lang="en-US" sz="1800" dirty="0" err="1"/>
              <a:t>kaznom</a:t>
            </a:r>
            <a:r>
              <a:rPr lang="en-US" sz="1800" dirty="0"/>
              <a:t> od 500 KM do 1.300 KM.</a:t>
            </a:r>
          </a:p>
          <a:p>
            <a:pPr marL="0" indent="0" algn="just">
              <a:buNone/>
            </a:pPr>
            <a:r>
              <a:rPr lang="bs-Latn-BA" sz="1800" dirty="0" smtClean="0"/>
              <a:t>	</a:t>
            </a:r>
            <a:r>
              <a:rPr lang="en-US" sz="1800" dirty="0" err="1" smtClean="0"/>
              <a:t>Raniji</a:t>
            </a:r>
            <a:r>
              <a:rPr lang="en-US" sz="1800" dirty="0" smtClean="0"/>
              <a:t> </a:t>
            </a:r>
            <a:r>
              <a:rPr lang="en-US" sz="1800" dirty="0" err="1"/>
              <a:t>Zakon</a:t>
            </a:r>
            <a:r>
              <a:rPr lang="en-US" sz="1800" dirty="0"/>
              <a:t> o </a:t>
            </a:r>
            <a:r>
              <a:rPr lang="en-US" sz="1800" dirty="0" err="1"/>
              <a:t>javnom</a:t>
            </a:r>
            <a:r>
              <a:rPr lang="en-US" sz="1800" dirty="0"/>
              <a:t> </a:t>
            </a:r>
            <a:r>
              <a:rPr lang="en-US" sz="1800" dirty="0" err="1"/>
              <a:t>redu</a:t>
            </a:r>
            <a:r>
              <a:rPr lang="en-US" sz="1800" dirty="0"/>
              <a:t> </a:t>
            </a:r>
            <a:r>
              <a:rPr lang="en-US" sz="1800" dirty="0" err="1"/>
              <a:t>i</a:t>
            </a:r>
            <a:r>
              <a:rPr lang="en-US" sz="1800" dirty="0"/>
              <a:t> </a:t>
            </a:r>
            <a:r>
              <a:rPr lang="en-US" sz="1800" dirty="0" err="1"/>
              <a:t>miru</a:t>
            </a:r>
            <a:r>
              <a:rPr lang="sr-Latn-BA" sz="1800" dirty="0"/>
              <a:t> (</a:t>
            </a:r>
            <a:r>
              <a:rPr lang="en-US" sz="1800" dirty="0" err="1"/>
              <a:t>Slu</a:t>
            </a:r>
            <a:r>
              <a:rPr lang="sr-Latn-BA" sz="1800" dirty="0"/>
              <a:t>ž</a:t>
            </a:r>
            <a:r>
              <a:rPr lang="en-US" sz="1800" dirty="0" err="1"/>
              <a:t>beni</a:t>
            </a:r>
            <a:r>
              <a:rPr lang="en-US" sz="1800" dirty="0"/>
              <a:t> </a:t>
            </a:r>
            <a:r>
              <a:rPr lang="en-US" sz="1800" dirty="0" err="1"/>
              <a:t>glasnik</a:t>
            </a:r>
            <a:r>
              <a:rPr lang="en-US" sz="1800" dirty="0"/>
              <a:t> RS</a:t>
            </a:r>
            <a:r>
              <a:rPr lang="sr-Latn-BA" sz="1800" dirty="0"/>
              <a:t>, </a:t>
            </a:r>
            <a:r>
              <a:rPr lang="en-US" sz="1800" dirty="0" err="1"/>
              <a:t>br</a:t>
            </a:r>
            <a:r>
              <a:rPr lang="sr-Latn-BA" sz="1800" dirty="0"/>
              <a:t>.25/02) </a:t>
            </a:r>
            <a:r>
              <a:rPr lang="en-US" sz="1800" dirty="0" err="1"/>
              <a:t>propisivao</a:t>
            </a:r>
            <a:r>
              <a:rPr lang="en-US" sz="1800" dirty="0"/>
              <a:t> je </a:t>
            </a:r>
            <a:r>
              <a:rPr lang="en-US" sz="1800" dirty="0" err="1"/>
              <a:t>za</a:t>
            </a:r>
            <a:r>
              <a:rPr lang="en-US" sz="1800" dirty="0"/>
              <a:t> </a:t>
            </a:r>
            <a:r>
              <a:rPr lang="en-US" sz="1800" dirty="0" err="1"/>
              <a:t>ovaj</a:t>
            </a:r>
            <a:r>
              <a:rPr lang="en-US" sz="1800" dirty="0"/>
              <a:t> </a:t>
            </a:r>
            <a:r>
              <a:rPr lang="en-US" sz="1800" dirty="0" err="1"/>
              <a:t>prekr</a:t>
            </a:r>
            <a:r>
              <a:rPr lang="sr-Latn-BA" sz="1800" dirty="0"/>
              <a:t>š</a:t>
            </a:r>
            <a:r>
              <a:rPr lang="en-US" sz="1800" dirty="0" err="1"/>
              <a:t>aj</a:t>
            </a:r>
            <a:r>
              <a:rPr lang="sr-Latn-BA" sz="1800" dirty="0"/>
              <a:t> novčanu kaznu do 1.500,00 KM ili </a:t>
            </a:r>
            <a:r>
              <a:rPr lang="en-US" sz="1800" dirty="0" err="1"/>
              <a:t>kaznu</a:t>
            </a:r>
            <a:r>
              <a:rPr lang="en-US" sz="1800" dirty="0"/>
              <a:t> </a:t>
            </a:r>
            <a:r>
              <a:rPr lang="en-US" sz="1800" dirty="0" err="1"/>
              <a:t>zatvora</a:t>
            </a:r>
            <a:r>
              <a:rPr lang="en-US" sz="1800" dirty="0"/>
              <a:t> do</a:t>
            </a:r>
            <a:r>
              <a:rPr lang="sr-Latn-BA" sz="1800" dirty="0"/>
              <a:t> 60 </a:t>
            </a:r>
            <a:r>
              <a:rPr lang="en-US" sz="1800" dirty="0"/>
              <a:t>dana</a:t>
            </a:r>
            <a:r>
              <a:rPr lang="sr-Latn-BA" sz="1800" dirty="0"/>
              <a:t>.</a:t>
            </a:r>
            <a:endParaRPr lang="en-US" sz="1800" dirty="0"/>
          </a:p>
          <a:p>
            <a:pPr marL="0" indent="0" algn="just">
              <a:buNone/>
            </a:pPr>
            <a:r>
              <a:rPr lang="bs-Latn-BA" sz="1800" dirty="0" smtClean="0"/>
              <a:t>	</a:t>
            </a:r>
            <a:r>
              <a:rPr lang="en-US" sz="1800" dirty="0" err="1" smtClean="0"/>
              <a:t>Za</a:t>
            </a:r>
            <a:r>
              <a:rPr lang="en-US" sz="1800" dirty="0" smtClean="0"/>
              <a:t> </a:t>
            </a:r>
            <a:r>
              <a:rPr lang="en-US" sz="1800" dirty="0" err="1"/>
              <a:t>prekr</a:t>
            </a:r>
            <a:r>
              <a:rPr lang="sr-Latn-BA" sz="1800" dirty="0"/>
              <a:t>š</a:t>
            </a:r>
            <a:r>
              <a:rPr lang="en-US" sz="1800" dirty="0" err="1"/>
              <a:t>aje</a:t>
            </a:r>
            <a:r>
              <a:rPr lang="en-US" sz="1800" dirty="0"/>
              <a:t> </a:t>
            </a:r>
            <a:r>
              <a:rPr lang="en-US" sz="1800" dirty="0" err="1"/>
              <a:t>iz</a:t>
            </a:r>
            <a:r>
              <a:rPr lang="sr-Latn-BA" sz="1800" dirty="0"/>
              <a:t> č</a:t>
            </a:r>
            <a:r>
              <a:rPr lang="en-US" sz="1800" dirty="0"/>
              <a:t>l</a:t>
            </a:r>
            <a:r>
              <a:rPr lang="sr-Latn-BA" sz="1800" dirty="0"/>
              <a:t>.25. </a:t>
            </a:r>
            <a:r>
              <a:rPr lang="en-US" sz="1800" dirty="0" err="1"/>
              <a:t>ovog</a:t>
            </a:r>
            <a:r>
              <a:rPr lang="en-US" sz="1800" dirty="0"/>
              <a:t> </a:t>
            </a:r>
            <a:r>
              <a:rPr lang="en-US" sz="1800" dirty="0" err="1"/>
              <a:t>zakona</a:t>
            </a:r>
            <a:r>
              <a:rPr lang="en-US" sz="1800" dirty="0"/>
              <a:t> </a:t>
            </a:r>
            <a:r>
              <a:rPr lang="en-US" sz="1800" dirty="0" err="1"/>
              <a:t>mo</a:t>
            </a:r>
            <a:r>
              <a:rPr lang="sr-Latn-BA" sz="1800" dirty="0"/>
              <a:t>ž</a:t>
            </a:r>
            <a:r>
              <a:rPr lang="en-US" sz="1800" dirty="0"/>
              <a:t>e se </a:t>
            </a:r>
            <a:r>
              <a:rPr lang="en-US" sz="1800" u="sng" dirty="0" err="1"/>
              <a:t>izre</a:t>
            </a:r>
            <a:r>
              <a:rPr lang="sr-Latn-BA" sz="1800" u="sng" dirty="0"/>
              <a:t>ć</a:t>
            </a:r>
            <a:r>
              <a:rPr lang="en-US" sz="1800" u="sng" dirty="0" err="1"/>
              <a:t>i</a:t>
            </a:r>
            <a:r>
              <a:rPr lang="en-US" sz="1800" u="sng" dirty="0"/>
              <a:t> </a:t>
            </a:r>
            <a:r>
              <a:rPr lang="en-US" sz="1800" u="sng" dirty="0" err="1"/>
              <a:t>i</a:t>
            </a:r>
            <a:r>
              <a:rPr lang="en-US" sz="1800" u="sng" dirty="0"/>
              <a:t> </a:t>
            </a:r>
            <a:r>
              <a:rPr lang="en-US" sz="1800" u="sng" dirty="0" err="1"/>
              <a:t>za</a:t>
            </a:r>
            <a:r>
              <a:rPr lang="sr-Latn-BA" sz="1800" u="sng" dirty="0"/>
              <a:t>š</a:t>
            </a:r>
            <a:r>
              <a:rPr lang="en-US" sz="1800" u="sng" dirty="0" err="1"/>
              <a:t>titna</a:t>
            </a:r>
            <a:r>
              <a:rPr lang="en-US" sz="1800" u="sng" dirty="0"/>
              <a:t> </a:t>
            </a:r>
            <a:r>
              <a:rPr lang="en-US" sz="1800" u="sng" dirty="0" err="1"/>
              <a:t>mjera</a:t>
            </a:r>
            <a:r>
              <a:rPr lang="en-US" sz="1800" u="sng" dirty="0"/>
              <a:t> </a:t>
            </a:r>
            <a:r>
              <a:rPr lang="en-US" sz="1800" u="sng" dirty="0" err="1"/>
              <a:t>oduzimanje</a:t>
            </a:r>
            <a:r>
              <a:rPr lang="en-US" sz="1800" u="sng" dirty="0"/>
              <a:t> </a:t>
            </a:r>
            <a:r>
              <a:rPr lang="en-US" sz="1800" u="sng" dirty="0" err="1"/>
              <a:t>predmeta</a:t>
            </a:r>
            <a:r>
              <a:rPr lang="en-US" sz="1800" dirty="0"/>
              <a:t> </a:t>
            </a:r>
            <a:r>
              <a:rPr lang="en-US" sz="1800" dirty="0" err="1"/>
              <a:t>koji</a:t>
            </a:r>
            <a:r>
              <a:rPr lang="en-US" sz="1800" dirty="0"/>
              <a:t> </a:t>
            </a:r>
            <a:r>
              <a:rPr lang="en-US" sz="1800" dirty="0" err="1"/>
              <a:t>su</a:t>
            </a:r>
            <a:r>
              <a:rPr lang="en-US" sz="1800" dirty="0"/>
              <a:t> </a:t>
            </a:r>
            <a:r>
              <a:rPr lang="en-US" sz="1800" dirty="0" err="1"/>
              <a:t>upotrijebljeni</a:t>
            </a:r>
            <a:r>
              <a:rPr lang="en-US" sz="1800" dirty="0"/>
              <a:t> </a:t>
            </a:r>
            <a:r>
              <a:rPr lang="en-US" sz="1800" dirty="0" err="1"/>
              <a:t>ili</a:t>
            </a:r>
            <a:r>
              <a:rPr lang="en-US" sz="1800" dirty="0"/>
              <a:t> </a:t>
            </a:r>
            <a:r>
              <a:rPr lang="en-US" sz="1800" dirty="0" err="1"/>
              <a:t>su</a:t>
            </a:r>
            <a:r>
              <a:rPr lang="en-US" sz="1800" dirty="0"/>
              <a:t> </a:t>
            </a:r>
            <a:r>
              <a:rPr lang="en-US" sz="1800" dirty="0" err="1"/>
              <a:t>bili</a:t>
            </a:r>
            <a:r>
              <a:rPr lang="en-US" sz="1800" dirty="0"/>
              <a:t> </a:t>
            </a:r>
            <a:r>
              <a:rPr lang="en-US" sz="1800" dirty="0" err="1"/>
              <a:t>namijenjeni</a:t>
            </a:r>
            <a:r>
              <a:rPr lang="en-US" sz="1800" dirty="0"/>
              <a:t> </a:t>
            </a:r>
            <a:r>
              <a:rPr lang="en-US" sz="1800" dirty="0" err="1"/>
              <a:t>za</a:t>
            </a:r>
            <a:r>
              <a:rPr lang="en-US" sz="1800" dirty="0"/>
              <a:t> </a:t>
            </a:r>
            <a:r>
              <a:rPr lang="en-US" sz="1800" dirty="0" err="1"/>
              <a:t>izvr</a:t>
            </a:r>
            <a:r>
              <a:rPr lang="sr-Latn-BA" sz="1800" dirty="0"/>
              <a:t>š</a:t>
            </a:r>
            <a:r>
              <a:rPr lang="en-US" sz="1800" dirty="0" err="1"/>
              <a:t>enje</a:t>
            </a:r>
            <a:r>
              <a:rPr lang="en-US" sz="1800" dirty="0"/>
              <a:t> </a:t>
            </a:r>
            <a:r>
              <a:rPr lang="en-US" sz="1800" dirty="0" err="1"/>
              <a:t>prekr</a:t>
            </a:r>
            <a:r>
              <a:rPr lang="sr-Latn-BA" sz="1800" dirty="0"/>
              <a:t>š</a:t>
            </a:r>
            <a:r>
              <a:rPr lang="en-US" sz="1800" dirty="0" err="1"/>
              <a:t>aja</a:t>
            </a:r>
            <a:r>
              <a:rPr lang="en-US" sz="1800" dirty="0"/>
              <a:t> </a:t>
            </a:r>
            <a:r>
              <a:rPr lang="en-US" sz="1800" dirty="0" err="1"/>
              <a:t>ili</a:t>
            </a:r>
            <a:r>
              <a:rPr lang="en-US" sz="1800" dirty="0"/>
              <a:t> </a:t>
            </a:r>
            <a:r>
              <a:rPr lang="en-US" sz="1800" dirty="0" err="1"/>
              <a:t>su</a:t>
            </a:r>
            <a:r>
              <a:rPr lang="en-US" sz="1800" dirty="0"/>
              <a:t> </a:t>
            </a:r>
            <a:r>
              <a:rPr lang="en-US" sz="1800" dirty="0" err="1"/>
              <a:t>nastali</a:t>
            </a:r>
            <a:r>
              <a:rPr lang="en-US" sz="1800" dirty="0"/>
              <a:t> </a:t>
            </a:r>
            <a:r>
              <a:rPr lang="en-US" sz="1800" dirty="0" err="1"/>
              <a:t>izvr</a:t>
            </a:r>
            <a:r>
              <a:rPr lang="sr-Latn-BA" sz="1800" dirty="0"/>
              <a:t>š</a:t>
            </a:r>
            <a:r>
              <a:rPr lang="en-US" sz="1800" dirty="0" err="1"/>
              <a:t>enjem</a:t>
            </a:r>
            <a:r>
              <a:rPr lang="en-US" sz="1800" dirty="0"/>
              <a:t> </a:t>
            </a:r>
            <a:r>
              <a:rPr lang="en-US" sz="1800" dirty="0" err="1"/>
              <a:t>prekr</a:t>
            </a:r>
            <a:r>
              <a:rPr lang="sr-Latn-BA" sz="1800" dirty="0"/>
              <a:t>š</a:t>
            </a:r>
            <a:r>
              <a:rPr lang="en-US" sz="1800" dirty="0" err="1"/>
              <a:t>aja</a:t>
            </a:r>
            <a:r>
              <a:rPr lang="en-US" sz="1800" dirty="0"/>
              <a:t> </a:t>
            </a:r>
            <a:r>
              <a:rPr lang="en-US" sz="1800" dirty="0" err="1"/>
              <a:t>na</a:t>
            </a:r>
            <a:r>
              <a:rPr lang="en-US" sz="1800" dirty="0"/>
              <a:t> </a:t>
            </a:r>
            <a:r>
              <a:rPr lang="en-US" sz="1800" dirty="0" err="1"/>
              <a:t>osnovu</a:t>
            </a:r>
            <a:r>
              <a:rPr lang="sr-Latn-BA" sz="1800" dirty="0"/>
              <a:t> stava 3. člana 32. ovog zakona.</a:t>
            </a:r>
            <a:endParaRPr lang="en-US" sz="1800"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326740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720249"/>
            <a:ext cx="9144000" cy="1189037"/>
          </a:xfrm>
          <a:solidFill>
            <a:srgbClr val="333399">
              <a:alpha val="90979"/>
            </a:srgbClr>
          </a:solidFill>
        </p:spPr>
        <p:txBody>
          <a:bodyPr/>
          <a:lstStyle/>
          <a:p>
            <a:pPr marL="0" indent="0" algn="ctr">
              <a:buNone/>
            </a:pPr>
            <a:r>
              <a:rPr lang="en-US" sz="2400" b="1" dirty="0" err="1"/>
              <a:t>Prekršaji</a:t>
            </a:r>
            <a:r>
              <a:rPr lang="en-US" sz="2400" b="1" dirty="0"/>
              <a:t> </a:t>
            </a:r>
            <a:r>
              <a:rPr lang="en-US" sz="2400" b="1" dirty="0" err="1"/>
              <a:t>protiv</a:t>
            </a:r>
            <a:r>
              <a:rPr lang="en-US" sz="2400" b="1" dirty="0"/>
              <a:t> </a:t>
            </a:r>
            <a:r>
              <a:rPr lang="en-US" sz="2400" b="1" dirty="0" err="1"/>
              <a:t>interesa</a:t>
            </a:r>
            <a:r>
              <a:rPr lang="en-US" sz="2400" b="1" dirty="0"/>
              <a:t> </a:t>
            </a:r>
            <a:r>
              <a:rPr lang="en-US" sz="2400" b="1" dirty="0" err="1"/>
              <a:t>maloljetnika</a:t>
            </a:r>
            <a:r>
              <a:rPr lang="en-US" sz="2400" b="1" dirty="0"/>
              <a:t> </a:t>
            </a:r>
            <a:r>
              <a:rPr lang="en-US" sz="2400" b="1" dirty="0" err="1"/>
              <a:t>i</a:t>
            </a:r>
            <a:r>
              <a:rPr lang="en-US" sz="2400" b="1" dirty="0"/>
              <a:t> </a:t>
            </a:r>
            <a:r>
              <a:rPr lang="en-US" sz="2400" b="1" dirty="0" err="1"/>
              <a:t>drugih</a:t>
            </a:r>
            <a:r>
              <a:rPr lang="en-US" sz="2400" b="1" dirty="0"/>
              <a:t> </a:t>
            </a:r>
            <a:r>
              <a:rPr lang="en-US" sz="2400" b="1" dirty="0" err="1"/>
              <a:t>kategorija</a:t>
            </a:r>
            <a:r>
              <a:rPr lang="en-US" sz="2400" b="1" dirty="0"/>
              <a:t> </a:t>
            </a:r>
            <a:r>
              <a:rPr lang="en-US" sz="2400" b="1" dirty="0" err="1" smtClean="0"/>
              <a:t>lica</a:t>
            </a:r>
            <a:r>
              <a:rPr lang="bs-Latn-BA" sz="2400" b="1" dirty="0" smtClean="0"/>
              <a:t> </a:t>
            </a:r>
            <a:r>
              <a:rPr lang="en-US" sz="2400" b="1" dirty="0"/>
              <a:t>(</a:t>
            </a:r>
            <a:r>
              <a:rPr lang="en-US" sz="2400" b="1" dirty="0" err="1"/>
              <a:t>čl</a:t>
            </a:r>
            <a:r>
              <a:rPr lang="en-US" sz="2400" b="1" dirty="0"/>
              <a:t>.</a:t>
            </a:r>
            <a:r>
              <a:rPr lang="bs-Latn-BA" sz="2400" b="1" dirty="0"/>
              <a:t>25</a:t>
            </a:r>
            <a:r>
              <a:rPr lang="en-US" sz="2400" b="1" dirty="0" smtClean="0"/>
              <a:t>-2</a:t>
            </a:r>
            <a:r>
              <a:rPr lang="bs-Latn-BA" sz="2400" b="1" dirty="0" smtClean="0"/>
              <a:t>7</a:t>
            </a:r>
            <a:r>
              <a:rPr lang="en-US" sz="2400" b="1" dirty="0" smtClean="0"/>
              <a:t>. </a:t>
            </a:r>
            <a:r>
              <a:rPr lang="en-US" sz="2400" b="1" dirty="0"/>
              <a:t>ZJRM)</a:t>
            </a:r>
            <a:endParaRPr lang="en-US" sz="2400" dirty="0"/>
          </a:p>
        </p:txBody>
      </p:sp>
      <p:sp>
        <p:nvSpPr>
          <p:cNvPr id="19458" name="Rectangle 8"/>
          <p:cNvSpPr>
            <a:spLocks noGrp="1" noChangeArrowheads="1"/>
          </p:cNvSpPr>
          <p:nvPr>
            <p:ph type="body" idx="4294967295"/>
          </p:nvPr>
        </p:nvSpPr>
        <p:spPr>
          <a:xfrm>
            <a:off x="234176" y="1949238"/>
            <a:ext cx="8664496" cy="4232740"/>
          </a:xfrm>
        </p:spPr>
        <p:txBody>
          <a:bodyPr/>
          <a:lstStyle/>
          <a:p>
            <a:pPr marL="0" indent="0" algn="ctr">
              <a:buNone/>
            </a:pPr>
            <a:endParaRPr lang="bs-Latn-BA" b="1" dirty="0" smtClean="0"/>
          </a:p>
          <a:p>
            <a:pPr marL="0" indent="0" algn="ctr">
              <a:buNone/>
            </a:pPr>
            <a:r>
              <a:rPr lang="en-US" b="1" dirty="0" err="1" smtClean="0"/>
              <a:t>Prosjačenje</a:t>
            </a:r>
            <a:r>
              <a:rPr lang="en-US" b="1" dirty="0" smtClean="0"/>
              <a:t> </a:t>
            </a:r>
            <a:r>
              <a:rPr lang="en-US" b="1" dirty="0"/>
              <a:t>(čl.26.ZJRM)</a:t>
            </a:r>
            <a:endParaRPr lang="en-US" dirty="0"/>
          </a:p>
          <a:p>
            <a:pPr marL="0" indent="0" algn="just">
              <a:buNone/>
            </a:pPr>
            <a:r>
              <a:rPr lang="bs-Latn-BA" dirty="0" smtClean="0"/>
              <a:t>	</a:t>
            </a:r>
            <a:r>
              <a:rPr lang="en-US" dirty="0" smtClean="0"/>
              <a:t>(</a:t>
            </a:r>
            <a:r>
              <a:rPr lang="en-US" dirty="0"/>
              <a:t>1) </a:t>
            </a:r>
            <a:r>
              <a:rPr lang="en-US" dirty="0" err="1"/>
              <a:t>Ko</a:t>
            </a:r>
            <a:r>
              <a:rPr lang="en-US" dirty="0"/>
              <a:t> </a:t>
            </a:r>
            <a:r>
              <a:rPr lang="en-US" dirty="0" err="1"/>
              <a:t>prosjači</a:t>
            </a:r>
            <a:r>
              <a:rPr lang="en-US" dirty="0"/>
              <a:t> </a:t>
            </a:r>
            <a:r>
              <a:rPr lang="en-US" dirty="0" err="1"/>
              <a:t>ili</a:t>
            </a:r>
            <a:r>
              <a:rPr lang="en-US" dirty="0"/>
              <a:t> </a:t>
            </a:r>
            <a:r>
              <a:rPr lang="en-US" dirty="0" err="1"/>
              <a:t>navodi</a:t>
            </a:r>
            <a:r>
              <a:rPr lang="en-US" dirty="0"/>
              <a:t> </a:t>
            </a:r>
            <a:r>
              <a:rPr lang="en-US" dirty="0" err="1"/>
              <a:t>drugog</a:t>
            </a:r>
            <a:r>
              <a:rPr lang="en-US" dirty="0"/>
              <a:t> </a:t>
            </a:r>
            <a:r>
              <a:rPr lang="en-US" dirty="0" err="1"/>
              <a:t>na</a:t>
            </a:r>
            <a:r>
              <a:rPr lang="en-US" dirty="0"/>
              <a:t> </a:t>
            </a:r>
            <a:r>
              <a:rPr lang="en-US" dirty="0" err="1"/>
              <a:t>prosjačenje</a:t>
            </a:r>
            <a:r>
              <a:rPr lang="en-US" dirty="0"/>
              <a:t> </a:t>
            </a:r>
            <a:r>
              <a:rPr lang="en-US" dirty="0" err="1"/>
              <a:t>kazniće</a:t>
            </a:r>
            <a:r>
              <a:rPr lang="en-US" dirty="0"/>
              <a:t> se </a:t>
            </a:r>
            <a:r>
              <a:rPr lang="en-US" dirty="0" err="1"/>
              <a:t>novčanom</a:t>
            </a:r>
            <a:r>
              <a:rPr lang="en-US" dirty="0"/>
              <a:t> </a:t>
            </a:r>
            <a:r>
              <a:rPr lang="en-US" dirty="0" err="1"/>
              <a:t>kaznom</a:t>
            </a:r>
            <a:r>
              <a:rPr lang="en-US" dirty="0"/>
              <a:t> od 200 KM do 800 KM.</a:t>
            </a:r>
          </a:p>
          <a:p>
            <a:pPr marL="0" indent="0" algn="just">
              <a:buNone/>
            </a:pPr>
            <a:r>
              <a:rPr lang="bs-Latn-BA" dirty="0" smtClean="0"/>
              <a:t>	</a:t>
            </a:r>
            <a:r>
              <a:rPr lang="en-US" dirty="0" smtClean="0"/>
              <a:t>(</a:t>
            </a:r>
            <a:r>
              <a:rPr lang="en-US" dirty="0"/>
              <a:t>2) </a:t>
            </a:r>
            <a:r>
              <a:rPr lang="en-US" dirty="0" err="1"/>
              <a:t>Ko</a:t>
            </a:r>
            <a:r>
              <a:rPr lang="en-US" dirty="0"/>
              <a:t> </a:t>
            </a:r>
            <a:r>
              <a:rPr lang="en-US" dirty="0" err="1"/>
              <a:t>na</a:t>
            </a:r>
            <a:r>
              <a:rPr lang="en-US" dirty="0"/>
              <a:t> </a:t>
            </a:r>
            <a:r>
              <a:rPr lang="en-US" dirty="0" err="1"/>
              <a:t>prosjačenje</a:t>
            </a:r>
            <a:r>
              <a:rPr lang="en-US" dirty="0"/>
              <a:t> </a:t>
            </a:r>
            <a:r>
              <a:rPr lang="en-US" dirty="0" err="1"/>
              <a:t>navodi</a:t>
            </a:r>
            <a:r>
              <a:rPr lang="en-US" dirty="0"/>
              <a:t> </a:t>
            </a:r>
            <a:r>
              <a:rPr lang="en-US" dirty="0" err="1"/>
              <a:t>maloljetnika</a:t>
            </a:r>
            <a:r>
              <a:rPr lang="en-US" dirty="0"/>
              <a:t>, </a:t>
            </a:r>
            <a:r>
              <a:rPr lang="en-US" dirty="0" err="1"/>
              <a:t>duševno</a:t>
            </a:r>
            <a:r>
              <a:rPr lang="en-US" dirty="0"/>
              <a:t> </a:t>
            </a:r>
            <a:r>
              <a:rPr lang="en-US" dirty="0" err="1"/>
              <a:t>bolesno</a:t>
            </a:r>
            <a:r>
              <a:rPr lang="en-US" dirty="0"/>
              <a:t> lice </a:t>
            </a:r>
            <a:r>
              <a:rPr lang="en-US" dirty="0" err="1"/>
              <a:t>ili</a:t>
            </a:r>
            <a:r>
              <a:rPr lang="en-US" dirty="0"/>
              <a:t> lice </a:t>
            </a:r>
            <a:r>
              <a:rPr lang="en-US" dirty="0" err="1"/>
              <a:t>zaostalog</a:t>
            </a:r>
            <a:r>
              <a:rPr lang="en-US" dirty="0"/>
              <a:t> </a:t>
            </a:r>
            <a:r>
              <a:rPr lang="en-US" dirty="0" err="1"/>
              <a:t>duševnog</a:t>
            </a:r>
            <a:r>
              <a:rPr lang="en-US" dirty="0"/>
              <a:t> </a:t>
            </a:r>
            <a:r>
              <a:rPr lang="en-US" dirty="0" err="1"/>
              <a:t>razvoja</a:t>
            </a:r>
            <a:r>
              <a:rPr lang="en-US" dirty="0"/>
              <a:t> </a:t>
            </a:r>
            <a:r>
              <a:rPr lang="en-US" dirty="0" err="1"/>
              <a:t>kazniće</a:t>
            </a:r>
            <a:r>
              <a:rPr lang="en-US" dirty="0"/>
              <a:t> se </a:t>
            </a:r>
            <a:r>
              <a:rPr lang="en-US" dirty="0" err="1"/>
              <a:t>novčanom</a:t>
            </a:r>
            <a:r>
              <a:rPr lang="en-US" dirty="0"/>
              <a:t> </a:t>
            </a:r>
            <a:r>
              <a:rPr lang="en-US" dirty="0" err="1"/>
              <a:t>kaznom</a:t>
            </a:r>
            <a:r>
              <a:rPr lang="en-US" dirty="0"/>
              <a:t> od 400 KM do 1.200 KM </a:t>
            </a:r>
            <a:r>
              <a:rPr lang="en-US" dirty="0" err="1"/>
              <a:t>ili</a:t>
            </a:r>
            <a:r>
              <a:rPr lang="en-US" dirty="0"/>
              <a:t> </a:t>
            </a:r>
            <a:r>
              <a:rPr lang="en-US" dirty="0" err="1"/>
              <a:t>kaznom</a:t>
            </a:r>
            <a:r>
              <a:rPr lang="en-US" dirty="0"/>
              <a:t> </a:t>
            </a:r>
            <a:r>
              <a:rPr lang="en-US" dirty="0" err="1"/>
              <a:t>zatvora</a:t>
            </a:r>
            <a:r>
              <a:rPr lang="en-US" dirty="0"/>
              <a:t> do 40 dana.</a:t>
            </a:r>
          </a:p>
          <a:p>
            <a:pPr marL="0" indent="0" algn="just">
              <a:buNone/>
            </a:pPr>
            <a:r>
              <a:rPr lang="bs-Latn-BA" dirty="0" smtClean="0"/>
              <a:t>	</a:t>
            </a:r>
            <a:r>
              <a:rPr lang="en-US" dirty="0" err="1" smtClean="0"/>
              <a:t>Za</a:t>
            </a:r>
            <a:r>
              <a:rPr lang="en-US" dirty="0" smtClean="0"/>
              <a:t> </a:t>
            </a:r>
            <a:r>
              <a:rPr lang="en-US" dirty="0" err="1"/>
              <a:t>prekr</a:t>
            </a:r>
            <a:r>
              <a:rPr lang="sr-Latn-BA" dirty="0"/>
              <a:t>š</a:t>
            </a:r>
            <a:r>
              <a:rPr lang="en-US" dirty="0" err="1"/>
              <a:t>aje</a:t>
            </a:r>
            <a:r>
              <a:rPr lang="en-US" dirty="0"/>
              <a:t> </a:t>
            </a:r>
            <a:r>
              <a:rPr lang="en-US" dirty="0" err="1"/>
              <a:t>iz</a:t>
            </a:r>
            <a:r>
              <a:rPr lang="sr-Latn-BA" dirty="0"/>
              <a:t> č</a:t>
            </a:r>
            <a:r>
              <a:rPr lang="en-US" dirty="0"/>
              <a:t>l</a:t>
            </a:r>
            <a:r>
              <a:rPr lang="sr-Latn-BA" dirty="0"/>
              <a:t>.25. </a:t>
            </a:r>
            <a:r>
              <a:rPr lang="en-US" dirty="0" err="1"/>
              <a:t>ovog</a:t>
            </a:r>
            <a:r>
              <a:rPr lang="en-US" dirty="0"/>
              <a:t> </a:t>
            </a:r>
            <a:r>
              <a:rPr lang="en-US" dirty="0" err="1"/>
              <a:t>zakona</a:t>
            </a:r>
            <a:r>
              <a:rPr lang="en-US" dirty="0"/>
              <a:t> </a:t>
            </a:r>
            <a:r>
              <a:rPr lang="en-US" dirty="0" err="1"/>
              <a:t>mo</a:t>
            </a:r>
            <a:r>
              <a:rPr lang="sr-Latn-BA" dirty="0"/>
              <a:t>ž</a:t>
            </a:r>
            <a:r>
              <a:rPr lang="en-US" dirty="0"/>
              <a:t>e se </a:t>
            </a:r>
            <a:r>
              <a:rPr lang="en-US" u="sng" dirty="0" err="1"/>
              <a:t>izre</a:t>
            </a:r>
            <a:r>
              <a:rPr lang="sr-Latn-BA" u="sng" dirty="0"/>
              <a:t>ć</a:t>
            </a:r>
            <a:r>
              <a:rPr lang="en-US" u="sng" dirty="0" err="1"/>
              <a:t>i</a:t>
            </a:r>
            <a:r>
              <a:rPr lang="en-US" u="sng" dirty="0"/>
              <a:t> </a:t>
            </a:r>
            <a:r>
              <a:rPr lang="en-US" u="sng" dirty="0" err="1"/>
              <a:t>i</a:t>
            </a:r>
            <a:r>
              <a:rPr lang="en-US" u="sng" dirty="0"/>
              <a:t> </a:t>
            </a:r>
            <a:r>
              <a:rPr lang="en-US" u="sng" dirty="0" err="1"/>
              <a:t>za</a:t>
            </a:r>
            <a:r>
              <a:rPr lang="sr-Latn-BA" u="sng" dirty="0"/>
              <a:t>š</a:t>
            </a:r>
            <a:r>
              <a:rPr lang="en-US" u="sng" dirty="0" err="1"/>
              <a:t>titna</a:t>
            </a:r>
            <a:r>
              <a:rPr lang="en-US" u="sng" dirty="0"/>
              <a:t> </a:t>
            </a:r>
            <a:r>
              <a:rPr lang="en-US" u="sng" dirty="0" err="1"/>
              <a:t>mjera</a:t>
            </a:r>
            <a:r>
              <a:rPr lang="en-US" u="sng" dirty="0"/>
              <a:t> </a:t>
            </a:r>
            <a:r>
              <a:rPr lang="en-US" u="sng" dirty="0" err="1"/>
              <a:t>oduzimanje</a:t>
            </a:r>
            <a:r>
              <a:rPr lang="en-US" u="sng" dirty="0"/>
              <a:t> </a:t>
            </a:r>
            <a:r>
              <a:rPr lang="en-US" u="sng" dirty="0" err="1"/>
              <a:t>predmeta</a:t>
            </a:r>
            <a:r>
              <a:rPr lang="en-US" dirty="0"/>
              <a:t> </a:t>
            </a:r>
            <a:r>
              <a:rPr lang="en-US" dirty="0" err="1"/>
              <a:t>koji</a:t>
            </a:r>
            <a:r>
              <a:rPr lang="en-US" dirty="0"/>
              <a:t> </a:t>
            </a:r>
            <a:r>
              <a:rPr lang="en-US" dirty="0" err="1"/>
              <a:t>su</a:t>
            </a:r>
            <a:r>
              <a:rPr lang="en-US" dirty="0"/>
              <a:t> </a:t>
            </a:r>
            <a:r>
              <a:rPr lang="en-US" dirty="0" err="1"/>
              <a:t>upotrijebljeni</a:t>
            </a:r>
            <a:r>
              <a:rPr lang="en-US" dirty="0"/>
              <a:t> </a:t>
            </a:r>
            <a:r>
              <a:rPr lang="en-US" dirty="0" err="1"/>
              <a:t>ili</a:t>
            </a:r>
            <a:r>
              <a:rPr lang="en-US" dirty="0"/>
              <a:t> </a:t>
            </a:r>
            <a:r>
              <a:rPr lang="en-US" dirty="0" err="1"/>
              <a:t>su</a:t>
            </a:r>
            <a:r>
              <a:rPr lang="en-US" dirty="0"/>
              <a:t> </a:t>
            </a:r>
            <a:r>
              <a:rPr lang="en-US" dirty="0" err="1"/>
              <a:t>bili</a:t>
            </a:r>
            <a:r>
              <a:rPr lang="en-US" dirty="0"/>
              <a:t> </a:t>
            </a:r>
            <a:r>
              <a:rPr lang="en-US" dirty="0" err="1"/>
              <a:t>namijenjeni</a:t>
            </a:r>
            <a:r>
              <a:rPr lang="en-US" dirty="0"/>
              <a:t> </a:t>
            </a:r>
            <a:r>
              <a:rPr lang="en-US" dirty="0" err="1"/>
              <a:t>za</a:t>
            </a:r>
            <a:r>
              <a:rPr lang="en-US" dirty="0"/>
              <a:t> </a:t>
            </a:r>
            <a:r>
              <a:rPr lang="en-US" dirty="0" err="1"/>
              <a:t>izvr</a:t>
            </a:r>
            <a:r>
              <a:rPr lang="sr-Latn-BA" dirty="0"/>
              <a:t>š</a:t>
            </a:r>
            <a:r>
              <a:rPr lang="en-US" dirty="0" err="1"/>
              <a:t>enje</a:t>
            </a:r>
            <a:r>
              <a:rPr lang="en-US" dirty="0"/>
              <a:t> </a:t>
            </a:r>
            <a:r>
              <a:rPr lang="en-US" dirty="0" err="1"/>
              <a:t>prekr</a:t>
            </a:r>
            <a:r>
              <a:rPr lang="sr-Latn-BA" dirty="0"/>
              <a:t>š</a:t>
            </a:r>
            <a:r>
              <a:rPr lang="en-US" dirty="0" err="1"/>
              <a:t>aja</a:t>
            </a:r>
            <a:r>
              <a:rPr lang="en-US" dirty="0"/>
              <a:t> </a:t>
            </a:r>
            <a:r>
              <a:rPr lang="en-US" dirty="0" err="1"/>
              <a:t>ili</a:t>
            </a:r>
            <a:r>
              <a:rPr lang="en-US" dirty="0"/>
              <a:t> </a:t>
            </a:r>
            <a:r>
              <a:rPr lang="en-US" dirty="0" err="1"/>
              <a:t>su</a:t>
            </a:r>
            <a:r>
              <a:rPr lang="en-US" dirty="0"/>
              <a:t> </a:t>
            </a:r>
            <a:r>
              <a:rPr lang="en-US" dirty="0" err="1"/>
              <a:t>nastali</a:t>
            </a:r>
            <a:r>
              <a:rPr lang="en-US" dirty="0"/>
              <a:t> </a:t>
            </a:r>
            <a:r>
              <a:rPr lang="en-US" dirty="0" err="1"/>
              <a:t>izvr</a:t>
            </a:r>
            <a:r>
              <a:rPr lang="sr-Latn-BA" dirty="0"/>
              <a:t>š</a:t>
            </a:r>
            <a:r>
              <a:rPr lang="en-US" dirty="0" err="1"/>
              <a:t>enjem</a:t>
            </a:r>
            <a:r>
              <a:rPr lang="en-US" dirty="0"/>
              <a:t> </a:t>
            </a:r>
            <a:r>
              <a:rPr lang="en-US" dirty="0" err="1"/>
              <a:t>prekr</a:t>
            </a:r>
            <a:r>
              <a:rPr lang="sr-Latn-BA" dirty="0"/>
              <a:t>š</a:t>
            </a:r>
            <a:r>
              <a:rPr lang="en-US" dirty="0" err="1"/>
              <a:t>aja</a:t>
            </a:r>
            <a:r>
              <a:rPr lang="en-US" dirty="0"/>
              <a:t> </a:t>
            </a:r>
            <a:r>
              <a:rPr lang="en-US" dirty="0" err="1"/>
              <a:t>na</a:t>
            </a:r>
            <a:r>
              <a:rPr lang="en-US" dirty="0"/>
              <a:t> </a:t>
            </a:r>
            <a:r>
              <a:rPr lang="en-US" dirty="0" err="1"/>
              <a:t>osnovu</a:t>
            </a:r>
            <a:r>
              <a:rPr lang="sr-Latn-BA" dirty="0"/>
              <a:t> stava 3. člana 32. ovog zakona.</a:t>
            </a:r>
            <a:endParaRPr lang="en-US"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2765284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720249"/>
            <a:ext cx="9144000" cy="1189037"/>
          </a:xfrm>
          <a:solidFill>
            <a:srgbClr val="333399">
              <a:alpha val="90979"/>
            </a:srgbClr>
          </a:solidFill>
        </p:spPr>
        <p:txBody>
          <a:bodyPr/>
          <a:lstStyle/>
          <a:p>
            <a:pPr marL="0" indent="0" algn="ctr">
              <a:buNone/>
            </a:pPr>
            <a:r>
              <a:rPr lang="en-US" sz="2400" b="1" dirty="0" err="1"/>
              <a:t>Prekršaji</a:t>
            </a:r>
            <a:r>
              <a:rPr lang="en-US" sz="2400" b="1" dirty="0"/>
              <a:t> </a:t>
            </a:r>
            <a:r>
              <a:rPr lang="en-US" sz="2400" b="1" dirty="0" err="1"/>
              <a:t>protiv</a:t>
            </a:r>
            <a:r>
              <a:rPr lang="en-US" sz="2400" b="1" dirty="0"/>
              <a:t> </a:t>
            </a:r>
            <a:r>
              <a:rPr lang="en-US" sz="2400" b="1" dirty="0" err="1"/>
              <a:t>interesa</a:t>
            </a:r>
            <a:r>
              <a:rPr lang="en-US" sz="2400" b="1" dirty="0"/>
              <a:t> </a:t>
            </a:r>
            <a:r>
              <a:rPr lang="en-US" sz="2400" b="1" dirty="0" err="1"/>
              <a:t>maloljetnika</a:t>
            </a:r>
            <a:r>
              <a:rPr lang="en-US" sz="2400" b="1" dirty="0"/>
              <a:t> </a:t>
            </a:r>
            <a:r>
              <a:rPr lang="en-US" sz="2400" b="1" dirty="0" err="1"/>
              <a:t>i</a:t>
            </a:r>
            <a:r>
              <a:rPr lang="en-US" sz="2400" b="1" dirty="0"/>
              <a:t> </a:t>
            </a:r>
            <a:r>
              <a:rPr lang="en-US" sz="2400" b="1" dirty="0" err="1"/>
              <a:t>drugih</a:t>
            </a:r>
            <a:r>
              <a:rPr lang="en-US" sz="2400" b="1" dirty="0"/>
              <a:t> </a:t>
            </a:r>
            <a:r>
              <a:rPr lang="en-US" sz="2400" b="1" dirty="0" err="1"/>
              <a:t>kategorija</a:t>
            </a:r>
            <a:r>
              <a:rPr lang="en-US" sz="2400" b="1" dirty="0"/>
              <a:t> </a:t>
            </a:r>
            <a:r>
              <a:rPr lang="en-US" sz="2400" b="1" dirty="0" err="1" smtClean="0"/>
              <a:t>lica</a:t>
            </a:r>
            <a:r>
              <a:rPr lang="bs-Latn-BA" sz="2400" b="1" dirty="0" smtClean="0"/>
              <a:t> </a:t>
            </a:r>
            <a:r>
              <a:rPr lang="en-US" sz="2400" b="1" dirty="0"/>
              <a:t>(</a:t>
            </a:r>
            <a:r>
              <a:rPr lang="en-US" sz="2400" b="1" dirty="0" err="1"/>
              <a:t>čl</a:t>
            </a:r>
            <a:r>
              <a:rPr lang="en-US" sz="2400" b="1" dirty="0"/>
              <a:t>.</a:t>
            </a:r>
            <a:r>
              <a:rPr lang="bs-Latn-BA" sz="2400" b="1" dirty="0"/>
              <a:t>25</a:t>
            </a:r>
            <a:r>
              <a:rPr lang="en-US" sz="2400" b="1" dirty="0" smtClean="0"/>
              <a:t>-2</a:t>
            </a:r>
            <a:r>
              <a:rPr lang="bs-Latn-BA" sz="2400" b="1" dirty="0" smtClean="0"/>
              <a:t>7</a:t>
            </a:r>
            <a:r>
              <a:rPr lang="en-US" sz="2400" b="1" dirty="0" smtClean="0"/>
              <a:t>. </a:t>
            </a:r>
            <a:r>
              <a:rPr lang="en-US" sz="2400" b="1" dirty="0"/>
              <a:t>ZJRM)</a:t>
            </a:r>
            <a:endParaRPr lang="en-US" sz="2400" dirty="0"/>
          </a:p>
        </p:txBody>
      </p:sp>
      <p:sp>
        <p:nvSpPr>
          <p:cNvPr id="19458" name="Rectangle 8"/>
          <p:cNvSpPr>
            <a:spLocks noGrp="1" noChangeArrowheads="1"/>
          </p:cNvSpPr>
          <p:nvPr>
            <p:ph type="body" idx="4294967295"/>
          </p:nvPr>
        </p:nvSpPr>
        <p:spPr>
          <a:xfrm>
            <a:off x="234176" y="1949238"/>
            <a:ext cx="8664496" cy="4232740"/>
          </a:xfrm>
        </p:spPr>
        <p:txBody>
          <a:bodyPr/>
          <a:lstStyle/>
          <a:p>
            <a:pPr marL="0" indent="0" algn="ctr">
              <a:buNone/>
            </a:pPr>
            <a:endParaRPr lang="bs-Latn-BA" b="1" dirty="0" smtClean="0"/>
          </a:p>
          <a:p>
            <a:pPr marL="0" indent="0" algn="ctr">
              <a:buNone/>
            </a:pPr>
            <a:r>
              <a:rPr lang="en-US" b="1" dirty="0" err="1"/>
              <a:t>Propuštanje</a:t>
            </a:r>
            <a:r>
              <a:rPr lang="en-US" b="1" dirty="0"/>
              <a:t> </a:t>
            </a:r>
            <a:r>
              <a:rPr lang="en-US" b="1" dirty="0" err="1"/>
              <a:t>obaveze</a:t>
            </a:r>
            <a:r>
              <a:rPr lang="en-US" b="1" dirty="0"/>
              <a:t> </a:t>
            </a:r>
            <a:r>
              <a:rPr lang="en-US" b="1" dirty="0" err="1"/>
              <a:t>brige</a:t>
            </a:r>
            <a:r>
              <a:rPr lang="en-US" b="1" dirty="0"/>
              <a:t> o </a:t>
            </a:r>
            <a:r>
              <a:rPr lang="en-US" b="1" dirty="0" err="1"/>
              <a:t>maloljetniku</a:t>
            </a:r>
            <a:r>
              <a:rPr lang="en-US" b="1" dirty="0"/>
              <a:t> (čl.27.ZJRM).</a:t>
            </a:r>
            <a:endParaRPr lang="en-US" dirty="0"/>
          </a:p>
          <a:p>
            <a:pPr marL="0" indent="0" algn="just">
              <a:buNone/>
            </a:pPr>
            <a:r>
              <a:rPr lang="bs-Latn-BA" dirty="0" smtClean="0"/>
              <a:t>	</a:t>
            </a:r>
            <a:r>
              <a:rPr lang="en-US" dirty="0" smtClean="0"/>
              <a:t>(</a:t>
            </a:r>
            <a:r>
              <a:rPr lang="en-US" dirty="0"/>
              <a:t>1) </a:t>
            </a:r>
            <a:r>
              <a:rPr lang="en-US" dirty="0" err="1"/>
              <a:t>Roditelj</a:t>
            </a:r>
            <a:r>
              <a:rPr lang="en-US" dirty="0"/>
              <a:t>, </a:t>
            </a:r>
            <a:r>
              <a:rPr lang="en-US" dirty="0" err="1"/>
              <a:t>usvojilac</a:t>
            </a:r>
            <a:r>
              <a:rPr lang="en-US" dirty="0"/>
              <a:t>, </a:t>
            </a:r>
            <a:r>
              <a:rPr lang="en-US" dirty="0" err="1"/>
              <a:t>odnosno</a:t>
            </a:r>
            <a:r>
              <a:rPr lang="en-US" dirty="0"/>
              <a:t> </a:t>
            </a:r>
            <a:r>
              <a:rPr lang="en-US" dirty="0" err="1"/>
              <a:t>staralac</a:t>
            </a:r>
            <a:r>
              <a:rPr lang="en-US" dirty="0"/>
              <a:t> </a:t>
            </a:r>
            <a:r>
              <a:rPr lang="en-US" dirty="0" err="1"/>
              <a:t>maloljetnika</a:t>
            </a:r>
            <a:r>
              <a:rPr lang="en-US" dirty="0"/>
              <a:t> </a:t>
            </a:r>
            <a:r>
              <a:rPr lang="en-US" dirty="0" err="1"/>
              <a:t>koji</a:t>
            </a:r>
            <a:r>
              <a:rPr lang="en-US" dirty="0"/>
              <a:t> je </a:t>
            </a:r>
            <a:r>
              <a:rPr lang="en-US" dirty="0" err="1"/>
              <a:t>počinio</a:t>
            </a:r>
            <a:r>
              <a:rPr lang="en-US" dirty="0"/>
              <a:t> </a:t>
            </a:r>
            <a:r>
              <a:rPr lang="en-US" dirty="0" err="1"/>
              <a:t>prekršaj</a:t>
            </a:r>
            <a:r>
              <a:rPr lang="en-US" dirty="0"/>
              <a:t> </a:t>
            </a:r>
            <a:r>
              <a:rPr lang="en-US" dirty="0" err="1"/>
              <a:t>javnog</a:t>
            </a:r>
            <a:r>
              <a:rPr lang="en-US" dirty="0"/>
              <a:t> </a:t>
            </a:r>
            <a:r>
              <a:rPr lang="en-US" dirty="0" err="1"/>
              <a:t>reda</a:t>
            </a:r>
            <a:r>
              <a:rPr lang="en-US" dirty="0"/>
              <a:t> </a:t>
            </a:r>
            <a:r>
              <a:rPr lang="en-US" dirty="0" err="1"/>
              <a:t>i</a:t>
            </a:r>
            <a:r>
              <a:rPr lang="en-US" dirty="0"/>
              <a:t> </a:t>
            </a:r>
            <a:r>
              <a:rPr lang="en-US" dirty="0" err="1"/>
              <a:t>mira</a:t>
            </a:r>
            <a:r>
              <a:rPr lang="en-US" dirty="0"/>
              <a:t> </a:t>
            </a:r>
            <a:r>
              <a:rPr lang="en-US" dirty="0" err="1"/>
              <a:t>propisan</a:t>
            </a:r>
            <a:r>
              <a:rPr lang="en-US" dirty="0"/>
              <a:t> </a:t>
            </a:r>
            <a:r>
              <a:rPr lang="en-US" dirty="0" err="1"/>
              <a:t>ovim</a:t>
            </a:r>
            <a:r>
              <a:rPr lang="en-US" dirty="0"/>
              <a:t> </a:t>
            </a:r>
            <a:r>
              <a:rPr lang="en-US" dirty="0" err="1"/>
              <a:t>zakonom</a:t>
            </a:r>
            <a:r>
              <a:rPr lang="en-US" dirty="0"/>
              <a:t>, </a:t>
            </a:r>
            <a:r>
              <a:rPr lang="en-US" dirty="0" err="1"/>
              <a:t>ako</a:t>
            </a:r>
            <a:r>
              <a:rPr lang="en-US" dirty="0"/>
              <a:t> je </a:t>
            </a:r>
            <a:r>
              <a:rPr lang="en-US" dirty="0" err="1"/>
              <a:t>izvršenje</a:t>
            </a:r>
            <a:r>
              <a:rPr lang="en-US" dirty="0"/>
              <a:t> </a:t>
            </a:r>
            <a:r>
              <a:rPr lang="en-US" dirty="0" err="1"/>
              <a:t>prekršaja</a:t>
            </a:r>
            <a:r>
              <a:rPr lang="en-US" dirty="0"/>
              <a:t> </a:t>
            </a:r>
            <a:r>
              <a:rPr lang="en-US" dirty="0" err="1"/>
              <a:t>posljedica</a:t>
            </a:r>
            <a:r>
              <a:rPr lang="en-US" dirty="0"/>
              <a:t> </a:t>
            </a:r>
            <a:r>
              <a:rPr lang="en-US" dirty="0" err="1"/>
              <a:t>njihovog</a:t>
            </a:r>
            <a:r>
              <a:rPr lang="en-US" dirty="0"/>
              <a:t> </a:t>
            </a:r>
            <a:r>
              <a:rPr lang="en-US" dirty="0" err="1"/>
              <a:t>propuštanja</a:t>
            </a:r>
            <a:r>
              <a:rPr lang="en-US" dirty="0"/>
              <a:t> </a:t>
            </a:r>
            <a:r>
              <a:rPr lang="en-US" dirty="0" err="1"/>
              <a:t>dužne</a:t>
            </a:r>
            <a:r>
              <a:rPr lang="en-US" dirty="0"/>
              <a:t> </a:t>
            </a:r>
            <a:r>
              <a:rPr lang="en-US" dirty="0" err="1"/>
              <a:t>brige</a:t>
            </a:r>
            <a:r>
              <a:rPr lang="en-US" dirty="0"/>
              <a:t> o </a:t>
            </a:r>
            <a:r>
              <a:rPr lang="en-US" dirty="0" err="1"/>
              <a:t>maloljetniku</a:t>
            </a:r>
            <a:r>
              <a:rPr lang="en-US" dirty="0"/>
              <a:t>, a u </a:t>
            </a:r>
            <a:r>
              <a:rPr lang="en-US" dirty="0" err="1"/>
              <a:t>mogućnosti</a:t>
            </a:r>
            <a:r>
              <a:rPr lang="en-US" dirty="0"/>
              <a:t> </a:t>
            </a:r>
            <a:r>
              <a:rPr lang="en-US" dirty="0" err="1"/>
              <a:t>su</a:t>
            </a:r>
            <a:r>
              <a:rPr lang="en-US" dirty="0"/>
              <a:t> da </a:t>
            </a:r>
            <a:r>
              <a:rPr lang="en-US" dirty="0" err="1"/>
              <a:t>takav</a:t>
            </a:r>
            <a:r>
              <a:rPr lang="en-US" dirty="0"/>
              <a:t> </a:t>
            </a:r>
            <a:r>
              <a:rPr lang="en-US" dirty="0" err="1"/>
              <a:t>nadzor</a:t>
            </a:r>
            <a:r>
              <a:rPr lang="en-US" dirty="0"/>
              <a:t> </a:t>
            </a:r>
            <a:r>
              <a:rPr lang="en-US" dirty="0" err="1"/>
              <a:t>vrše</a:t>
            </a:r>
            <a:r>
              <a:rPr lang="en-US" dirty="0"/>
              <a:t>, </a:t>
            </a:r>
            <a:r>
              <a:rPr lang="en-US" dirty="0" err="1"/>
              <a:t>kazniće</a:t>
            </a:r>
            <a:r>
              <a:rPr lang="en-US" dirty="0"/>
              <a:t> se </a:t>
            </a:r>
            <a:r>
              <a:rPr lang="en-US" dirty="0" err="1"/>
              <a:t>novčanom</a:t>
            </a:r>
            <a:r>
              <a:rPr lang="en-US" dirty="0"/>
              <a:t> </a:t>
            </a:r>
            <a:r>
              <a:rPr lang="en-US" dirty="0" err="1"/>
              <a:t>kaznom</a:t>
            </a:r>
            <a:r>
              <a:rPr lang="en-US" dirty="0"/>
              <a:t> od 400 KM do 1.200 KM.</a:t>
            </a:r>
          </a:p>
          <a:p>
            <a:pPr marL="0" indent="0" algn="just">
              <a:buNone/>
            </a:pPr>
            <a:r>
              <a:rPr lang="bs-Latn-BA" dirty="0" smtClean="0"/>
              <a:t>	</a:t>
            </a:r>
            <a:r>
              <a:rPr lang="en-US" dirty="0" smtClean="0"/>
              <a:t>(</a:t>
            </a:r>
            <a:r>
              <a:rPr lang="en-US" dirty="0"/>
              <a:t>2) </a:t>
            </a:r>
            <a:r>
              <a:rPr lang="en-US" dirty="0" err="1"/>
              <a:t>Za</a:t>
            </a:r>
            <a:r>
              <a:rPr lang="en-US" dirty="0"/>
              <a:t> </a:t>
            </a:r>
            <a:r>
              <a:rPr lang="en-US" dirty="0" err="1"/>
              <a:t>prekršaj</a:t>
            </a:r>
            <a:r>
              <a:rPr lang="en-US" dirty="0"/>
              <a:t> </a:t>
            </a:r>
            <a:r>
              <a:rPr lang="en-US" dirty="0" err="1"/>
              <a:t>javnog</a:t>
            </a:r>
            <a:r>
              <a:rPr lang="en-US" dirty="0"/>
              <a:t> </a:t>
            </a:r>
            <a:r>
              <a:rPr lang="en-US" dirty="0" err="1"/>
              <a:t>reda</a:t>
            </a:r>
            <a:r>
              <a:rPr lang="en-US" dirty="0"/>
              <a:t> </a:t>
            </a:r>
            <a:r>
              <a:rPr lang="en-US" dirty="0" err="1"/>
              <a:t>i</a:t>
            </a:r>
            <a:r>
              <a:rPr lang="en-US" dirty="0"/>
              <a:t> </a:t>
            </a:r>
            <a:r>
              <a:rPr lang="en-US" dirty="0" err="1"/>
              <a:t>mira</a:t>
            </a:r>
            <a:r>
              <a:rPr lang="en-US" dirty="0"/>
              <a:t> </a:t>
            </a:r>
            <a:r>
              <a:rPr lang="en-US" dirty="0" err="1"/>
              <a:t>koji</a:t>
            </a:r>
            <a:r>
              <a:rPr lang="en-US" dirty="0"/>
              <a:t> </a:t>
            </a:r>
            <a:r>
              <a:rPr lang="en-US" dirty="0" err="1"/>
              <a:t>maloljetnik</a:t>
            </a:r>
            <a:r>
              <a:rPr lang="en-US" dirty="0"/>
              <a:t> </a:t>
            </a:r>
            <a:r>
              <a:rPr lang="en-US" dirty="0" err="1"/>
              <a:t>počini</a:t>
            </a:r>
            <a:r>
              <a:rPr lang="en-US" dirty="0"/>
              <a:t> u </a:t>
            </a:r>
            <a:r>
              <a:rPr lang="en-US" dirty="0" err="1"/>
              <a:t>periodu</a:t>
            </a:r>
            <a:r>
              <a:rPr lang="en-US" dirty="0"/>
              <a:t> od 23.00 </a:t>
            </a:r>
            <a:r>
              <a:rPr lang="en-US" dirty="0" err="1"/>
              <a:t>časa</a:t>
            </a:r>
            <a:r>
              <a:rPr lang="en-US" dirty="0"/>
              <a:t> do 6.00 </a:t>
            </a:r>
            <a:r>
              <a:rPr lang="en-US" dirty="0" err="1"/>
              <a:t>časova</a:t>
            </a:r>
            <a:r>
              <a:rPr lang="en-US" dirty="0"/>
              <a:t> </a:t>
            </a:r>
            <a:r>
              <a:rPr lang="en-US" dirty="0" err="1"/>
              <a:t>kazniće</a:t>
            </a:r>
            <a:r>
              <a:rPr lang="en-US" dirty="0"/>
              <a:t> se </a:t>
            </a:r>
            <a:r>
              <a:rPr lang="en-US" dirty="0" err="1"/>
              <a:t>roditelj</a:t>
            </a:r>
            <a:r>
              <a:rPr lang="en-US" dirty="0"/>
              <a:t>, </a:t>
            </a:r>
            <a:r>
              <a:rPr lang="en-US" dirty="0" err="1"/>
              <a:t>usvojilac</a:t>
            </a:r>
            <a:r>
              <a:rPr lang="en-US" dirty="0"/>
              <a:t>, </a:t>
            </a:r>
            <a:r>
              <a:rPr lang="en-US" dirty="0" err="1"/>
              <a:t>odnosno</a:t>
            </a:r>
            <a:r>
              <a:rPr lang="en-US" dirty="0"/>
              <a:t> </a:t>
            </a:r>
            <a:r>
              <a:rPr lang="en-US" dirty="0" err="1"/>
              <a:t>staralac</a:t>
            </a:r>
            <a:r>
              <a:rPr lang="en-US" dirty="0"/>
              <a:t> </a:t>
            </a:r>
            <a:r>
              <a:rPr lang="en-US" dirty="0" err="1"/>
              <a:t>maloljetnika</a:t>
            </a:r>
            <a:r>
              <a:rPr lang="en-US" dirty="0"/>
              <a:t> </a:t>
            </a:r>
            <a:r>
              <a:rPr lang="en-US" dirty="0" err="1"/>
              <a:t>novčanom</a:t>
            </a:r>
            <a:r>
              <a:rPr lang="en-US" dirty="0"/>
              <a:t> </a:t>
            </a:r>
            <a:r>
              <a:rPr lang="en-US" dirty="0" err="1"/>
              <a:t>kaznom</a:t>
            </a:r>
            <a:r>
              <a:rPr lang="en-US" dirty="0"/>
              <a:t> od 500 KM do 1.500 KM.</a:t>
            </a: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2245805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720249"/>
            <a:ext cx="9144000" cy="1189037"/>
          </a:xfrm>
          <a:solidFill>
            <a:srgbClr val="333399">
              <a:alpha val="90979"/>
            </a:srgbClr>
          </a:solidFill>
        </p:spPr>
        <p:txBody>
          <a:bodyPr/>
          <a:lstStyle/>
          <a:p>
            <a:pPr marL="0" indent="0" algn="ctr">
              <a:buNone/>
            </a:pPr>
            <a:r>
              <a:rPr lang="en-US" sz="2400" b="1" dirty="0" err="1"/>
              <a:t>Ostali</a:t>
            </a:r>
            <a:r>
              <a:rPr lang="en-US" sz="2400" b="1" dirty="0"/>
              <a:t> </a:t>
            </a:r>
            <a:r>
              <a:rPr lang="en-US" sz="2400" b="1" dirty="0" err="1"/>
              <a:t>prekršaji</a:t>
            </a:r>
            <a:r>
              <a:rPr lang="en-US" sz="2400" b="1" dirty="0"/>
              <a:t> </a:t>
            </a:r>
            <a:r>
              <a:rPr lang="en-US" sz="2400" b="1" dirty="0" err="1"/>
              <a:t>javnog</a:t>
            </a:r>
            <a:r>
              <a:rPr lang="en-US" sz="2400" b="1" dirty="0"/>
              <a:t> </a:t>
            </a:r>
            <a:r>
              <a:rPr lang="en-US" sz="2400" b="1" dirty="0" err="1"/>
              <a:t>reda</a:t>
            </a:r>
            <a:r>
              <a:rPr lang="en-US" sz="2400" b="1" dirty="0"/>
              <a:t> </a:t>
            </a:r>
            <a:r>
              <a:rPr lang="en-US" sz="2400" b="1" dirty="0" err="1"/>
              <a:t>i</a:t>
            </a:r>
            <a:r>
              <a:rPr lang="en-US" sz="2400" b="1" dirty="0"/>
              <a:t> </a:t>
            </a:r>
            <a:r>
              <a:rPr lang="en-US" sz="2400" b="1" dirty="0" err="1"/>
              <a:t>mira</a:t>
            </a:r>
            <a:r>
              <a:rPr lang="bs-Latn-BA" sz="2400" b="1" dirty="0"/>
              <a:t> </a:t>
            </a:r>
            <a:r>
              <a:rPr lang="en-US" sz="2400" b="1" dirty="0"/>
              <a:t>(</a:t>
            </a:r>
            <a:r>
              <a:rPr lang="en-US" sz="2400" b="1" dirty="0" err="1"/>
              <a:t>čl</a:t>
            </a:r>
            <a:r>
              <a:rPr lang="en-US" sz="2400" b="1" dirty="0"/>
              <a:t>.</a:t>
            </a:r>
            <a:r>
              <a:rPr lang="bs-Latn-BA" sz="2400" b="1" dirty="0"/>
              <a:t>28</a:t>
            </a:r>
            <a:r>
              <a:rPr lang="en-US" sz="2400" b="1" dirty="0"/>
              <a:t>-</a:t>
            </a:r>
            <a:r>
              <a:rPr lang="bs-Latn-BA" sz="2400" b="1" dirty="0"/>
              <a:t>30</a:t>
            </a:r>
            <a:r>
              <a:rPr lang="en-US" sz="2400" b="1" dirty="0"/>
              <a:t>. ZJRM)</a:t>
            </a:r>
            <a:endParaRPr lang="en-US" sz="2400" dirty="0"/>
          </a:p>
        </p:txBody>
      </p:sp>
      <p:sp>
        <p:nvSpPr>
          <p:cNvPr id="19458" name="Rectangle 8"/>
          <p:cNvSpPr>
            <a:spLocks noGrp="1" noChangeArrowheads="1"/>
          </p:cNvSpPr>
          <p:nvPr>
            <p:ph type="body" idx="4294967295"/>
          </p:nvPr>
        </p:nvSpPr>
        <p:spPr>
          <a:xfrm>
            <a:off x="234176" y="1949238"/>
            <a:ext cx="8664496" cy="4232740"/>
          </a:xfrm>
        </p:spPr>
        <p:txBody>
          <a:bodyPr/>
          <a:lstStyle/>
          <a:p>
            <a:pPr marL="0" indent="0" algn="ctr">
              <a:buNone/>
            </a:pPr>
            <a:r>
              <a:rPr lang="en-US" sz="1800" b="1" dirty="0" err="1" smtClean="0"/>
              <a:t>Preprodaja</a:t>
            </a:r>
            <a:r>
              <a:rPr lang="en-US" sz="1800" b="1" dirty="0" smtClean="0"/>
              <a:t> </a:t>
            </a:r>
            <a:r>
              <a:rPr lang="en-US" sz="1800" b="1" dirty="0" err="1"/>
              <a:t>ulaznica</a:t>
            </a:r>
            <a:r>
              <a:rPr lang="en-US" sz="1800" b="1" dirty="0"/>
              <a:t> (čl.28.ZJRM)</a:t>
            </a:r>
            <a:r>
              <a:rPr lang="en-US" sz="1800" b="1" baseline="30000" dirty="0"/>
              <a:t> </a:t>
            </a:r>
            <a:endParaRPr lang="en-US" sz="1800" dirty="0"/>
          </a:p>
          <a:p>
            <a:pPr marL="0" indent="0" algn="just">
              <a:buNone/>
            </a:pPr>
            <a:r>
              <a:rPr lang="bs-Latn-BA" sz="1800" dirty="0" smtClean="0"/>
              <a:t>	</a:t>
            </a:r>
            <a:r>
              <a:rPr lang="en-US" sz="1800" dirty="0" smtClean="0"/>
              <a:t>(</a:t>
            </a:r>
            <a:r>
              <a:rPr lang="en-US" sz="1800" dirty="0"/>
              <a:t>1) </a:t>
            </a:r>
            <a:r>
              <a:rPr lang="en-US" sz="1800" dirty="0" err="1"/>
              <a:t>Ko</a:t>
            </a:r>
            <a:r>
              <a:rPr lang="en-US" sz="1800" dirty="0"/>
              <a:t> </a:t>
            </a:r>
            <a:r>
              <a:rPr lang="en-US" sz="1800" dirty="0" err="1"/>
              <a:t>vrši</a:t>
            </a:r>
            <a:r>
              <a:rPr lang="en-US" sz="1800" dirty="0"/>
              <a:t>, </a:t>
            </a:r>
            <a:r>
              <a:rPr lang="en-US" sz="1800" dirty="0" err="1"/>
              <a:t>organizuje</a:t>
            </a:r>
            <a:r>
              <a:rPr lang="en-US" sz="1800" dirty="0"/>
              <a:t> </a:t>
            </a:r>
            <a:r>
              <a:rPr lang="en-US" sz="1800" dirty="0" err="1"/>
              <a:t>ili</a:t>
            </a:r>
            <a:r>
              <a:rPr lang="en-US" sz="1800" dirty="0"/>
              <a:t> </a:t>
            </a:r>
            <a:r>
              <a:rPr lang="en-US" sz="1800" dirty="0" err="1"/>
              <a:t>omogućava</a:t>
            </a:r>
            <a:r>
              <a:rPr lang="en-US" sz="1800" dirty="0"/>
              <a:t> </a:t>
            </a:r>
            <a:r>
              <a:rPr lang="en-US" sz="1800" dirty="0" err="1"/>
              <a:t>preprodaju</a:t>
            </a:r>
            <a:r>
              <a:rPr lang="en-US" sz="1800" dirty="0"/>
              <a:t> </a:t>
            </a:r>
            <a:r>
              <a:rPr lang="en-US" sz="1800" dirty="0" err="1"/>
              <a:t>ulaznica</a:t>
            </a:r>
            <a:r>
              <a:rPr lang="en-US" sz="1800" dirty="0"/>
              <a:t> </a:t>
            </a:r>
            <a:r>
              <a:rPr lang="en-US" sz="1800" dirty="0" err="1"/>
              <a:t>za</a:t>
            </a:r>
            <a:r>
              <a:rPr lang="en-US" sz="1800" dirty="0"/>
              <a:t> </a:t>
            </a:r>
            <a:r>
              <a:rPr lang="en-US" sz="1800" dirty="0" err="1"/>
              <a:t>sportske</a:t>
            </a:r>
            <a:r>
              <a:rPr lang="en-US" sz="1800" dirty="0"/>
              <a:t> </a:t>
            </a:r>
            <a:r>
              <a:rPr lang="en-US" sz="1800" dirty="0" err="1"/>
              <a:t>i</a:t>
            </a:r>
            <a:r>
              <a:rPr lang="en-US" sz="1800" dirty="0"/>
              <a:t> </a:t>
            </a:r>
            <a:r>
              <a:rPr lang="en-US" sz="1800" dirty="0" err="1"/>
              <a:t>druge</a:t>
            </a:r>
            <a:r>
              <a:rPr lang="en-US" sz="1800" dirty="0"/>
              <a:t> </a:t>
            </a:r>
            <a:r>
              <a:rPr lang="en-US" sz="1800" dirty="0" err="1"/>
              <a:t>priredbe</a:t>
            </a:r>
            <a:r>
              <a:rPr lang="en-US" sz="1800" dirty="0"/>
              <a:t> </a:t>
            </a:r>
            <a:r>
              <a:rPr lang="en-US" sz="1800" dirty="0" err="1"/>
              <a:t>po</a:t>
            </a:r>
            <a:r>
              <a:rPr lang="en-US" sz="1800" dirty="0"/>
              <a:t> </a:t>
            </a:r>
            <a:r>
              <a:rPr lang="en-US" sz="1800" dirty="0" err="1"/>
              <a:t>cijeni</a:t>
            </a:r>
            <a:r>
              <a:rPr lang="en-US" sz="1800" dirty="0"/>
              <a:t> </a:t>
            </a:r>
            <a:r>
              <a:rPr lang="en-US" sz="1800" dirty="0" err="1"/>
              <a:t>većoj</a:t>
            </a:r>
            <a:r>
              <a:rPr lang="en-US" sz="1800" dirty="0"/>
              <a:t> od </a:t>
            </a:r>
            <a:r>
              <a:rPr lang="en-US" sz="1800" dirty="0" err="1"/>
              <a:t>stvarne</a:t>
            </a:r>
            <a:r>
              <a:rPr lang="en-US" sz="1800" dirty="0"/>
              <a:t> </a:t>
            </a:r>
            <a:r>
              <a:rPr lang="en-US" sz="1800" dirty="0" err="1"/>
              <a:t>cijene</a:t>
            </a:r>
            <a:r>
              <a:rPr lang="en-US" sz="1800" dirty="0"/>
              <a:t> </a:t>
            </a:r>
            <a:r>
              <a:rPr lang="en-US" sz="1800" dirty="0" err="1"/>
              <a:t>ulaznice</a:t>
            </a:r>
            <a:r>
              <a:rPr lang="en-US" sz="1800" dirty="0"/>
              <a:t> </a:t>
            </a:r>
            <a:r>
              <a:rPr lang="en-US" sz="1800" dirty="0" err="1"/>
              <a:t>kazniće</a:t>
            </a:r>
            <a:r>
              <a:rPr lang="en-US" sz="1800" dirty="0"/>
              <a:t> se </a:t>
            </a:r>
            <a:r>
              <a:rPr lang="en-US" sz="1800" dirty="0" err="1"/>
              <a:t>novčanom</a:t>
            </a:r>
            <a:r>
              <a:rPr lang="en-US" sz="1800" dirty="0"/>
              <a:t> </a:t>
            </a:r>
            <a:r>
              <a:rPr lang="en-US" sz="1800" dirty="0" err="1"/>
              <a:t>kaznom</a:t>
            </a:r>
            <a:r>
              <a:rPr lang="en-US" sz="1800" dirty="0"/>
              <a:t> od 300 KM do 900 KM.</a:t>
            </a:r>
          </a:p>
          <a:p>
            <a:pPr marL="0" indent="0" algn="just">
              <a:buNone/>
            </a:pPr>
            <a:r>
              <a:rPr lang="bs-Latn-BA" sz="1800" dirty="0" smtClean="0"/>
              <a:t>	</a:t>
            </a:r>
            <a:r>
              <a:rPr lang="en-US" sz="1800" dirty="0" smtClean="0"/>
              <a:t>(</a:t>
            </a:r>
            <a:r>
              <a:rPr lang="en-US" sz="1800" dirty="0"/>
              <a:t>2) </a:t>
            </a:r>
            <a:r>
              <a:rPr lang="en-US" sz="1800" dirty="0" err="1"/>
              <a:t>Za</a:t>
            </a:r>
            <a:r>
              <a:rPr lang="en-US" sz="1800" dirty="0"/>
              <a:t> </a:t>
            </a:r>
            <a:r>
              <a:rPr lang="en-US" sz="1800" dirty="0" err="1"/>
              <a:t>prekršaj</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kazniće</a:t>
            </a:r>
            <a:r>
              <a:rPr lang="en-US" sz="1800" dirty="0"/>
              <a:t> se </a:t>
            </a:r>
            <a:r>
              <a:rPr lang="en-US" sz="1800" dirty="0" err="1"/>
              <a:t>privredno</a:t>
            </a:r>
            <a:r>
              <a:rPr lang="en-US" sz="1800" dirty="0"/>
              <a:t> </a:t>
            </a:r>
            <a:r>
              <a:rPr lang="en-US" sz="1800" dirty="0" err="1"/>
              <a:t>društvo</a:t>
            </a:r>
            <a:r>
              <a:rPr lang="en-US" sz="1800" dirty="0"/>
              <a:t> </a:t>
            </a:r>
            <a:r>
              <a:rPr lang="en-US" sz="1800" dirty="0" err="1"/>
              <a:t>ili</a:t>
            </a:r>
            <a:r>
              <a:rPr lang="en-US" sz="1800" dirty="0"/>
              <a:t> </a:t>
            </a:r>
            <a:r>
              <a:rPr lang="en-US" sz="1800" dirty="0" err="1"/>
              <a:t>drugo</a:t>
            </a:r>
            <a:r>
              <a:rPr lang="en-US" sz="1800" dirty="0"/>
              <a:t> </a:t>
            </a:r>
            <a:r>
              <a:rPr lang="en-US" sz="1800" dirty="0" err="1"/>
              <a:t>pravno</a:t>
            </a:r>
            <a:r>
              <a:rPr lang="en-US" sz="1800" dirty="0"/>
              <a:t> lice </a:t>
            </a:r>
            <a:r>
              <a:rPr lang="en-US" sz="1800" dirty="0" err="1"/>
              <a:t>novčanom</a:t>
            </a:r>
            <a:r>
              <a:rPr lang="en-US" sz="1800" dirty="0"/>
              <a:t> </a:t>
            </a:r>
            <a:r>
              <a:rPr lang="en-US" sz="1800" dirty="0" err="1"/>
              <a:t>kaznom</a:t>
            </a:r>
            <a:r>
              <a:rPr lang="en-US" sz="1800" dirty="0"/>
              <a:t> od 2.000 KM do 6.000 KM.</a:t>
            </a:r>
          </a:p>
          <a:p>
            <a:pPr marL="0" indent="0" algn="just">
              <a:buNone/>
            </a:pPr>
            <a:r>
              <a:rPr lang="bs-Latn-BA" sz="1800" dirty="0" smtClean="0"/>
              <a:t>	</a:t>
            </a:r>
            <a:r>
              <a:rPr lang="en-US" sz="1800" dirty="0" smtClean="0"/>
              <a:t>(</a:t>
            </a:r>
            <a:r>
              <a:rPr lang="en-US" sz="1800" dirty="0"/>
              <a:t>3) </a:t>
            </a:r>
            <a:r>
              <a:rPr lang="en-US" sz="1800" dirty="0" err="1"/>
              <a:t>Odgovorno</a:t>
            </a:r>
            <a:r>
              <a:rPr lang="en-US" sz="1800" dirty="0"/>
              <a:t> lice u </a:t>
            </a:r>
            <a:r>
              <a:rPr lang="en-US" sz="1800" dirty="0" err="1"/>
              <a:t>privrednom</a:t>
            </a:r>
            <a:r>
              <a:rPr lang="en-US" sz="1800" dirty="0"/>
              <a:t> </a:t>
            </a:r>
            <a:r>
              <a:rPr lang="en-US" sz="1800" dirty="0" err="1"/>
              <a:t>društvu</a:t>
            </a:r>
            <a:r>
              <a:rPr lang="en-US" sz="1800" dirty="0"/>
              <a:t> </a:t>
            </a:r>
            <a:r>
              <a:rPr lang="en-US" sz="1800" dirty="0" err="1"/>
              <a:t>i</a:t>
            </a:r>
            <a:r>
              <a:rPr lang="en-US" sz="1800" dirty="0"/>
              <a:t> </a:t>
            </a:r>
            <a:r>
              <a:rPr lang="en-US" sz="1800" dirty="0" err="1"/>
              <a:t>drugom</a:t>
            </a:r>
            <a:r>
              <a:rPr lang="en-US" sz="1800" dirty="0"/>
              <a:t> </a:t>
            </a:r>
            <a:r>
              <a:rPr lang="en-US" sz="1800" dirty="0" err="1"/>
              <a:t>pravnom</a:t>
            </a:r>
            <a:r>
              <a:rPr lang="en-US" sz="1800" dirty="0"/>
              <a:t> </a:t>
            </a:r>
            <a:r>
              <a:rPr lang="en-US" sz="1800" dirty="0" err="1"/>
              <a:t>licu</a:t>
            </a:r>
            <a:r>
              <a:rPr lang="en-US" sz="1800" dirty="0"/>
              <a:t> </a:t>
            </a:r>
            <a:r>
              <a:rPr lang="en-US" sz="1800" dirty="0" err="1"/>
              <a:t>kazniće</a:t>
            </a:r>
            <a:r>
              <a:rPr lang="en-US" sz="1800" dirty="0"/>
              <a:t> se </a:t>
            </a:r>
            <a:r>
              <a:rPr lang="en-US" sz="1800" dirty="0" err="1"/>
              <a:t>za</a:t>
            </a:r>
            <a:r>
              <a:rPr lang="en-US" sz="1800" dirty="0"/>
              <a:t> </a:t>
            </a:r>
            <a:r>
              <a:rPr lang="en-US" sz="1800" dirty="0" err="1"/>
              <a:t>prekršaj</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dirty="0" err="1"/>
              <a:t>novčanom</a:t>
            </a:r>
            <a:r>
              <a:rPr lang="en-US" sz="1800" dirty="0"/>
              <a:t> </a:t>
            </a:r>
            <a:r>
              <a:rPr lang="en-US" sz="1800" dirty="0" err="1"/>
              <a:t>kaznom</a:t>
            </a:r>
            <a:r>
              <a:rPr lang="en-US" sz="1800" dirty="0"/>
              <a:t> od 400 KM do 1.000 KM.</a:t>
            </a:r>
          </a:p>
          <a:p>
            <a:pPr marL="0" indent="0" algn="just">
              <a:buNone/>
            </a:pPr>
            <a:r>
              <a:rPr lang="bs-Latn-BA" sz="1800" dirty="0"/>
              <a:t>	</a:t>
            </a:r>
            <a:r>
              <a:rPr lang="en-US" sz="1800" dirty="0" err="1" smtClean="0"/>
              <a:t>Za</a:t>
            </a:r>
            <a:r>
              <a:rPr lang="en-US" sz="1800" dirty="0" smtClean="0"/>
              <a:t> </a:t>
            </a:r>
            <a:r>
              <a:rPr lang="en-US" sz="1800" dirty="0" err="1"/>
              <a:t>prekr</a:t>
            </a:r>
            <a:r>
              <a:rPr lang="sr-Latn-BA" sz="1800" dirty="0"/>
              <a:t>š</a:t>
            </a:r>
            <a:r>
              <a:rPr lang="en-US" sz="1800" dirty="0" err="1"/>
              <a:t>aje</a:t>
            </a:r>
            <a:r>
              <a:rPr lang="en-US" sz="1800" dirty="0"/>
              <a:t> </a:t>
            </a:r>
            <a:r>
              <a:rPr lang="en-US" sz="1800" dirty="0" err="1"/>
              <a:t>iz</a:t>
            </a:r>
            <a:r>
              <a:rPr lang="sr-Latn-BA" sz="1800" dirty="0"/>
              <a:t> č</a:t>
            </a:r>
            <a:r>
              <a:rPr lang="en-US" sz="1800" dirty="0"/>
              <a:t>l</a:t>
            </a:r>
            <a:r>
              <a:rPr lang="sr-Latn-BA" sz="1800" dirty="0"/>
              <a:t>.28. </a:t>
            </a:r>
            <a:r>
              <a:rPr lang="en-US" sz="1800" dirty="0" err="1"/>
              <a:t>ovog</a:t>
            </a:r>
            <a:r>
              <a:rPr lang="en-US" sz="1800" dirty="0"/>
              <a:t> </a:t>
            </a:r>
            <a:r>
              <a:rPr lang="en-US" sz="1800" dirty="0" err="1"/>
              <a:t>zakona</a:t>
            </a:r>
            <a:r>
              <a:rPr lang="en-US" sz="1800" dirty="0"/>
              <a:t> </a:t>
            </a:r>
            <a:r>
              <a:rPr lang="en-US" sz="1800" u="sng" dirty="0" err="1"/>
              <a:t>mo</a:t>
            </a:r>
            <a:r>
              <a:rPr lang="sr-Latn-BA" sz="1800" u="sng" dirty="0"/>
              <a:t>ž</a:t>
            </a:r>
            <a:r>
              <a:rPr lang="en-US" sz="1800" u="sng" dirty="0"/>
              <a:t>e se </a:t>
            </a:r>
            <a:r>
              <a:rPr lang="en-US" sz="1800" u="sng" dirty="0" err="1"/>
              <a:t>izre</a:t>
            </a:r>
            <a:r>
              <a:rPr lang="sr-Latn-BA" sz="1800" u="sng" dirty="0"/>
              <a:t>ć</a:t>
            </a:r>
            <a:r>
              <a:rPr lang="en-US" sz="1800" u="sng" dirty="0" err="1"/>
              <a:t>i</a:t>
            </a:r>
            <a:r>
              <a:rPr lang="en-US" sz="1800" u="sng" dirty="0"/>
              <a:t> </a:t>
            </a:r>
            <a:r>
              <a:rPr lang="en-US" sz="1800" u="sng" dirty="0" err="1"/>
              <a:t>i</a:t>
            </a:r>
            <a:r>
              <a:rPr lang="en-US" sz="1800" u="sng" dirty="0"/>
              <a:t> </a:t>
            </a:r>
            <a:r>
              <a:rPr lang="en-US" sz="1800" u="sng" dirty="0" err="1"/>
              <a:t>za</a:t>
            </a:r>
            <a:r>
              <a:rPr lang="sr-Latn-BA" sz="1800" u="sng" dirty="0"/>
              <a:t>š</a:t>
            </a:r>
            <a:r>
              <a:rPr lang="en-US" sz="1800" u="sng" dirty="0" err="1"/>
              <a:t>titna</a:t>
            </a:r>
            <a:r>
              <a:rPr lang="en-US" sz="1800" u="sng" dirty="0"/>
              <a:t> </a:t>
            </a:r>
            <a:r>
              <a:rPr lang="en-US" sz="1800" u="sng" dirty="0" err="1"/>
              <a:t>mjera</a:t>
            </a:r>
            <a:r>
              <a:rPr lang="en-US" sz="1800" u="sng" dirty="0"/>
              <a:t> </a:t>
            </a:r>
            <a:r>
              <a:rPr lang="en-US" sz="1800" u="sng" dirty="0" err="1"/>
              <a:t>oduzimanje</a:t>
            </a:r>
            <a:r>
              <a:rPr lang="en-US" sz="1800" u="sng" dirty="0"/>
              <a:t> </a:t>
            </a:r>
            <a:r>
              <a:rPr lang="en-US" sz="1800" u="sng" dirty="0" err="1"/>
              <a:t>predmeta</a:t>
            </a:r>
            <a:r>
              <a:rPr lang="en-US" sz="1800" dirty="0"/>
              <a:t> </a:t>
            </a:r>
            <a:r>
              <a:rPr lang="en-US" sz="1800" dirty="0" err="1"/>
              <a:t>koji</a:t>
            </a:r>
            <a:r>
              <a:rPr lang="en-US" sz="1800" dirty="0"/>
              <a:t> </a:t>
            </a:r>
            <a:r>
              <a:rPr lang="en-US" sz="1800" dirty="0" err="1"/>
              <a:t>su</a:t>
            </a:r>
            <a:r>
              <a:rPr lang="en-US" sz="1800" dirty="0"/>
              <a:t> </a:t>
            </a:r>
            <a:r>
              <a:rPr lang="en-US" sz="1800" dirty="0" err="1"/>
              <a:t>upotrijebljeni</a:t>
            </a:r>
            <a:r>
              <a:rPr lang="en-US" sz="1800" dirty="0"/>
              <a:t> </a:t>
            </a:r>
            <a:r>
              <a:rPr lang="en-US" sz="1800" dirty="0" err="1"/>
              <a:t>ili</a:t>
            </a:r>
            <a:r>
              <a:rPr lang="en-US" sz="1800" dirty="0"/>
              <a:t> </a:t>
            </a:r>
            <a:r>
              <a:rPr lang="en-US" sz="1800" dirty="0" err="1"/>
              <a:t>su</a:t>
            </a:r>
            <a:r>
              <a:rPr lang="en-US" sz="1800" dirty="0"/>
              <a:t> </a:t>
            </a:r>
            <a:r>
              <a:rPr lang="en-US" sz="1800" dirty="0" err="1"/>
              <a:t>bili</a:t>
            </a:r>
            <a:r>
              <a:rPr lang="en-US" sz="1800" dirty="0"/>
              <a:t> </a:t>
            </a:r>
            <a:r>
              <a:rPr lang="en-US" sz="1800" dirty="0" err="1"/>
              <a:t>namijenjeni</a:t>
            </a:r>
            <a:r>
              <a:rPr lang="en-US" sz="1800" dirty="0"/>
              <a:t> </a:t>
            </a:r>
            <a:r>
              <a:rPr lang="en-US" sz="1800" dirty="0" err="1"/>
              <a:t>za</a:t>
            </a:r>
            <a:r>
              <a:rPr lang="en-US" sz="1800" dirty="0"/>
              <a:t> </a:t>
            </a:r>
            <a:r>
              <a:rPr lang="en-US" sz="1800" dirty="0" err="1"/>
              <a:t>izvr</a:t>
            </a:r>
            <a:r>
              <a:rPr lang="sr-Latn-BA" sz="1800" dirty="0"/>
              <a:t>š</a:t>
            </a:r>
            <a:r>
              <a:rPr lang="en-US" sz="1800" dirty="0" err="1"/>
              <a:t>enje</a:t>
            </a:r>
            <a:r>
              <a:rPr lang="en-US" sz="1800" dirty="0"/>
              <a:t> </a:t>
            </a:r>
            <a:r>
              <a:rPr lang="en-US" sz="1800" dirty="0" err="1"/>
              <a:t>prekr</a:t>
            </a:r>
            <a:r>
              <a:rPr lang="sr-Latn-BA" sz="1800" dirty="0"/>
              <a:t>š</a:t>
            </a:r>
            <a:r>
              <a:rPr lang="en-US" sz="1800" dirty="0" err="1"/>
              <a:t>aja</a:t>
            </a:r>
            <a:r>
              <a:rPr lang="en-US" sz="1800" dirty="0"/>
              <a:t> </a:t>
            </a:r>
            <a:r>
              <a:rPr lang="en-US" sz="1800" dirty="0" err="1"/>
              <a:t>ili</a:t>
            </a:r>
            <a:r>
              <a:rPr lang="en-US" sz="1800" dirty="0"/>
              <a:t> </a:t>
            </a:r>
            <a:r>
              <a:rPr lang="en-US" sz="1800" dirty="0" err="1"/>
              <a:t>su</a:t>
            </a:r>
            <a:r>
              <a:rPr lang="en-US" sz="1800" dirty="0"/>
              <a:t> </a:t>
            </a:r>
            <a:r>
              <a:rPr lang="en-US" sz="1800" dirty="0" err="1"/>
              <a:t>nastali</a:t>
            </a:r>
            <a:r>
              <a:rPr lang="en-US" sz="1800" dirty="0"/>
              <a:t> </a:t>
            </a:r>
            <a:r>
              <a:rPr lang="en-US" sz="1800" dirty="0" err="1"/>
              <a:t>izvr</a:t>
            </a:r>
            <a:r>
              <a:rPr lang="sr-Latn-BA" sz="1800" dirty="0"/>
              <a:t>š</a:t>
            </a:r>
            <a:r>
              <a:rPr lang="en-US" sz="1800" dirty="0" err="1"/>
              <a:t>enjem</a:t>
            </a:r>
            <a:r>
              <a:rPr lang="en-US" sz="1800" dirty="0"/>
              <a:t> </a:t>
            </a:r>
            <a:r>
              <a:rPr lang="en-US" sz="1800" dirty="0" err="1"/>
              <a:t>prekr</a:t>
            </a:r>
            <a:r>
              <a:rPr lang="sr-Latn-BA" sz="1800" dirty="0"/>
              <a:t>š</a:t>
            </a:r>
            <a:r>
              <a:rPr lang="en-US" sz="1800" dirty="0" err="1"/>
              <a:t>aja</a:t>
            </a:r>
            <a:r>
              <a:rPr lang="en-US" sz="1800" dirty="0"/>
              <a:t> </a:t>
            </a:r>
            <a:r>
              <a:rPr lang="en-US" sz="1800" dirty="0" err="1"/>
              <a:t>na</a:t>
            </a:r>
            <a:r>
              <a:rPr lang="en-US" sz="1800" dirty="0"/>
              <a:t> </a:t>
            </a:r>
            <a:r>
              <a:rPr lang="en-US" sz="1800" dirty="0" err="1"/>
              <a:t>osnovu</a:t>
            </a:r>
            <a:r>
              <a:rPr lang="sr-Latn-BA" sz="1800" dirty="0"/>
              <a:t> stava 3. člana 32. ovog zakona.</a:t>
            </a:r>
            <a:endParaRPr lang="en-US" sz="1800"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67184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530225"/>
            <a:ext cx="9144000" cy="2587625"/>
          </a:xfrm>
          <a:solidFill>
            <a:srgbClr val="333399">
              <a:alpha val="90979"/>
            </a:srgbClr>
          </a:solidFill>
        </p:spPr>
        <p:txBody>
          <a:bodyPr/>
          <a:lstStyle/>
          <a:p>
            <a:pPr algn="ctr"/>
            <a:r>
              <a:rPr lang="sr-Latn-CS" sz="3200" b="1" dirty="0"/>
              <a:t>Aktuelna pitanja </a:t>
            </a:r>
            <a:r>
              <a:rPr lang="sr-Latn-CS" sz="3200" b="1" dirty="0" smtClean="0"/>
              <a:t>u primjeni </a:t>
            </a:r>
            <a:br>
              <a:rPr lang="sr-Latn-CS" sz="3200" b="1" dirty="0" smtClean="0"/>
            </a:br>
            <a:r>
              <a:rPr lang="sr-Latn-CS" sz="3200" b="1" dirty="0" smtClean="0"/>
              <a:t>Zakona </a:t>
            </a:r>
            <a:r>
              <a:rPr lang="sr-Latn-CS" sz="3200" b="1" dirty="0"/>
              <a:t>o </a:t>
            </a:r>
            <a:r>
              <a:rPr lang="sr-Latn-CS" sz="3200" b="1" dirty="0" smtClean="0"/>
              <a:t>Javnom redu i miru</a:t>
            </a:r>
            <a:endParaRPr lang="en-US" sz="3200" dirty="0"/>
          </a:p>
        </p:txBody>
      </p:sp>
      <p:sp>
        <p:nvSpPr>
          <p:cNvPr id="3" name="Subtitle 2"/>
          <p:cNvSpPr>
            <a:spLocks noGrp="1"/>
          </p:cNvSpPr>
          <p:nvPr>
            <p:ph type="subTitle" idx="1"/>
          </p:nvPr>
        </p:nvSpPr>
        <p:spPr>
          <a:xfrm>
            <a:off x="914400" y="3549650"/>
            <a:ext cx="8001000" cy="3308350"/>
          </a:xfrm>
        </p:spPr>
        <p:txBody>
          <a:bodyPr/>
          <a:lstStyle/>
          <a:p>
            <a:pPr algn="r">
              <a:lnSpc>
                <a:spcPct val="80000"/>
              </a:lnSpc>
            </a:pPr>
            <a:endParaRPr lang="sr-Latn-CS" sz="2000" dirty="0" smtClean="0">
              <a:solidFill>
                <a:srgbClr val="595959"/>
              </a:solidFill>
              <a:latin typeface="Arial" charset="0"/>
            </a:endParaRPr>
          </a:p>
          <a:p>
            <a:pPr algn="r">
              <a:lnSpc>
                <a:spcPct val="80000"/>
              </a:lnSpc>
            </a:pPr>
            <a:endParaRPr lang="sr-Latn-CS" sz="2000" dirty="0" smtClean="0">
              <a:solidFill>
                <a:srgbClr val="595959"/>
              </a:solidFill>
              <a:latin typeface="Arial" charset="0"/>
            </a:endParaRPr>
          </a:p>
          <a:p>
            <a:pPr algn="r">
              <a:lnSpc>
                <a:spcPct val="80000"/>
              </a:lnSpc>
            </a:pPr>
            <a:endParaRPr lang="sr-Latn-CS" sz="2000" dirty="0">
              <a:solidFill>
                <a:srgbClr val="595959"/>
              </a:solidFill>
              <a:latin typeface="Arial" charset="0"/>
            </a:endParaRPr>
          </a:p>
          <a:p>
            <a:pPr algn="r">
              <a:lnSpc>
                <a:spcPct val="80000"/>
              </a:lnSpc>
            </a:pPr>
            <a:r>
              <a:rPr lang="sr-Latn-CS" sz="2000" dirty="0" smtClean="0">
                <a:solidFill>
                  <a:srgbClr val="595959"/>
                </a:solidFill>
                <a:latin typeface="Arial" charset="0"/>
              </a:rPr>
              <a:t>Dragoslav </a:t>
            </a:r>
            <a:r>
              <a:rPr lang="sr-Latn-CS" sz="2000" dirty="0" err="1" smtClean="0">
                <a:solidFill>
                  <a:srgbClr val="595959"/>
                </a:solidFill>
                <a:latin typeface="Arial" charset="0"/>
              </a:rPr>
              <a:t>Erdelić</a:t>
            </a:r>
            <a:r>
              <a:rPr lang="sr-Latn-CS" sz="2000" dirty="0" smtClean="0">
                <a:solidFill>
                  <a:srgbClr val="595959"/>
                </a:solidFill>
                <a:latin typeface="Arial" charset="0"/>
              </a:rPr>
              <a:t>, mr</a:t>
            </a:r>
          </a:p>
          <a:p>
            <a:pPr algn="r" eaLnBrk="0" hangingPunct="0">
              <a:lnSpc>
                <a:spcPct val="80000"/>
              </a:lnSpc>
            </a:pPr>
            <a:r>
              <a:rPr lang="pl-PL" sz="2000" dirty="0" smtClean="0">
                <a:solidFill>
                  <a:srgbClr val="595959"/>
                </a:solidFill>
                <a:latin typeface="Arial" charset="0"/>
              </a:rPr>
              <a:t>sudija Okružnog suda u Bijeljini</a:t>
            </a:r>
          </a:p>
          <a:p>
            <a:pPr algn="r">
              <a:lnSpc>
                <a:spcPct val="80000"/>
              </a:lnSpc>
            </a:pPr>
            <a:r>
              <a:rPr lang="sr-Latn-CS" sz="2000" dirty="0" smtClean="0">
                <a:solidFill>
                  <a:srgbClr val="595959"/>
                </a:solidFill>
                <a:latin typeface="Arial" charset="0"/>
              </a:rPr>
              <a:t>Banja Luka, 28.11.2018</a:t>
            </a:r>
            <a:r>
              <a:rPr lang="en-US" sz="2000" dirty="0" smtClean="0">
                <a:solidFill>
                  <a:srgbClr val="595959"/>
                </a:solidFill>
                <a:latin typeface="Calibri" pitchFamily="34" charset="0"/>
              </a:rPr>
              <a:t>. </a:t>
            </a:r>
            <a:r>
              <a:rPr lang="en-US" sz="2000" dirty="0" err="1" smtClean="0">
                <a:solidFill>
                  <a:srgbClr val="595959"/>
                </a:solidFill>
                <a:latin typeface="Calibri" pitchFamily="34" charset="0"/>
              </a:rPr>
              <a:t>godine</a:t>
            </a:r>
            <a:endParaRPr lang="en-US" sz="2000" dirty="0" smtClean="0">
              <a:solidFill>
                <a:srgbClr val="595959"/>
              </a:solidFill>
              <a:latin typeface="Calibri" pitchFamily="34" charset="0"/>
            </a:endParaRPr>
          </a:p>
          <a:p>
            <a:pPr>
              <a:lnSpc>
                <a:spcPct val="80000"/>
              </a:lnSpc>
            </a:pPr>
            <a:endParaRPr lang="en-US" sz="2000" dirty="0" smtClean="0">
              <a:solidFill>
                <a:srgbClr val="595959"/>
              </a:solidFill>
              <a:latin typeface="Calibri" pitchFamily="34" charset="0"/>
            </a:endParaRPr>
          </a:p>
        </p:txBody>
      </p:sp>
      <p:pic>
        <p:nvPicPr>
          <p:cNvPr id="17411" name="Picture 3" descr="scales-of-justice1.jpg"/>
          <p:cNvPicPr>
            <a:picLocks noChangeAspect="1"/>
          </p:cNvPicPr>
          <p:nvPr/>
        </p:nvPicPr>
        <p:blipFill>
          <a:blip r:embed="rId2"/>
          <a:srcRect/>
          <a:stretch>
            <a:fillRect/>
          </a:stretch>
        </p:blipFill>
        <p:spPr bwMode="auto">
          <a:xfrm>
            <a:off x="6350" y="4759325"/>
            <a:ext cx="2506663" cy="2085975"/>
          </a:xfrm>
          <a:prstGeom prst="rect">
            <a:avLst/>
          </a:prstGeom>
          <a:noFill/>
          <a:ln w="9525">
            <a:noFill/>
            <a:miter lim="800000"/>
            <a:headEnd/>
            <a:tailEnd/>
          </a:ln>
        </p:spPr>
      </p:pic>
    </p:spTree>
    <p:extLst>
      <p:ext uri="{BB962C8B-B14F-4D97-AF65-F5344CB8AC3E}">
        <p14:creationId xmlns:p14="http://schemas.microsoft.com/office/powerpoint/2010/main" val="4040653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537374"/>
            <a:ext cx="9144000" cy="1189037"/>
          </a:xfrm>
          <a:solidFill>
            <a:srgbClr val="333399">
              <a:alpha val="90979"/>
            </a:srgbClr>
          </a:solidFill>
        </p:spPr>
        <p:txBody>
          <a:bodyPr/>
          <a:lstStyle/>
          <a:p>
            <a:pPr algn="ctr"/>
            <a:r>
              <a:rPr lang="en-US" sz="2400" b="1" dirty="0" err="1"/>
              <a:t>Ostali</a:t>
            </a:r>
            <a:r>
              <a:rPr lang="en-US" sz="2400" b="1" dirty="0"/>
              <a:t> </a:t>
            </a:r>
            <a:r>
              <a:rPr lang="en-US" sz="2400" b="1" dirty="0" err="1"/>
              <a:t>prekršaji</a:t>
            </a:r>
            <a:r>
              <a:rPr lang="en-US" sz="2400" b="1" dirty="0"/>
              <a:t> </a:t>
            </a:r>
            <a:r>
              <a:rPr lang="en-US" sz="2400" b="1" dirty="0" err="1"/>
              <a:t>javnog</a:t>
            </a:r>
            <a:r>
              <a:rPr lang="en-US" sz="2400" b="1" dirty="0"/>
              <a:t> </a:t>
            </a:r>
            <a:r>
              <a:rPr lang="en-US" sz="2400" b="1" dirty="0" err="1"/>
              <a:t>reda</a:t>
            </a:r>
            <a:r>
              <a:rPr lang="en-US" sz="2400" b="1" dirty="0"/>
              <a:t> </a:t>
            </a:r>
            <a:r>
              <a:rPr lang="en-US" sz="2400" b="1" dirty="0" err="1"/>
              <a:t>i</a:t>
            </a:r>
            <a:r>
              <a:rPr lang="en-US" sz="2400" b="1" dirty="0"/>
              <a:t> </a:t>
            </a:r>
            <a:r>
              <a:rPr lang="en-US" sz="2400" b="1" dirty="0" err="1" smtClean="0"/>
              <a:t>mira</a:t>
            </a:r>
            <a:r>
              <a:rPr lang="bs-Latn-BA" sz="2400" b="1" dirty="0" smtClean="0"/>
              <a:t> </a:t>
            </a:r>
            <a:r>
              <a:rPr lang="en-US" sz="2400" b="1" dirty="0"/>
              <a:t>(</a:t>
            </a:r>
            <a:r>
              <a:rPr lang="en-US" sz="2400" b="1" dirty="0" err="1"/>
              <a:t>čl</a:t>
            </a:r>
            <a:r>
              <a:rPr lang="en-US" sz="2400" b="1" dirty="0"/>
              <a:t>.</a:t>
            </a:r>
            <a:r>
              <a:rPr lang="bs-Latn-BA" sz="2400" b="1" dirty="0" smtClean="0"/>
              <a:t>28</a:t>
            </a:r>
            <a:r>
              <a:rPr lang="en-US" sz="2400" b="1" dirty="0" smtClean="0"/>
              <a:t>-</a:t>
            </a:r>
            <a:r>
              <a:rPr lang="bs-Latn-BA" sz="2400" b="1" dirty="0" smtClean="0"/>
              <a:t>30</a:t>
            </a:r>
            <a:r>
              <a:rPr lang="en-US" sz="2400" b="1" dirty="0" smtClean="0"/>
              <a:t>. </a:t>
            </a:r>
            <a:r>
              <a:rPr lang="en-US" sz="2400" b="1" dirty="0"/>
              <a:t>ZJRM)</a:t>
            </a:r>
            <a:endParaRPr lang="en-US" sz="2400" dirty="0"/>
          </a:p>
        </p:txBody>
      </p:sp>
      <p:sp>
        <p:nvSpPr>
          <p:cNvPr id="19458" name="Rectangle 8"/>
          <p:cNvSpPr>
            <a:spLocks noGrp="1" noChangeArrowheads="1"/>
          </p:cNvSpPr>
          <p:nvPr>
            <p:ph type="body" idx="4294967295"/>
          </p:nvPr>
        </p:nvSpPr>
        <p:spPr>
          <a:xfrm>
            <a:off x="234176" y="1749738"/>
            <a:ext cx="8664496" cy="4232740"/>
          </a:xfrm>
        </p:spPr>
        <p:txBody>
          <a:bodyPr/>
          <a:lstStyle/>
          <a:p>
            <a:pPr marL="0" indent="0" algn="ctr">
              <a:buNone/>
            </a:pPr>
            <a:r>
              <a:rPr lang="en-US" b="1" dirty="0" err="1"/>
              <a:t>Držanje</a:t>
            </a:r>
            <a:r>
              <a:rPr lang="en-US" b="1" dirty="0"/>
              <a:t> </a:t>
            </a:r>
            <a:r>
              <a:rPr lang="en-US" b="1" dirty="0" err="1"/>
              <a:t>opasnih</a:t>
            </a:r>
            <a:r>
              <a:rPr lang="en-US" b="1" dirty="0"/>
              <a:t> </a:t>
            </a:r>
            <a:r>
              <a:rPr lang="en-US" b="1" dirty="0" err="1"/>
              <a:t>životinja</a:t>
            </a:r>
            <a:r>
              <a:rPr lang="en-US" b="1" dirty="0"/>
              <a:t> bez </a:t>
            </a:r>
            <a:r>
              <a:rPr lang="en-US" b="1" dirty="0" err="1"/>
              <a:t>nadzora</a:t>
            </a:r>
            <a:r>
              <a:rPr lang="en-US" b="1" dirty="0"/>
              <a:t> (čl.30)</a:t>
            </a:r>
            <a:endParaRPr lang="en-US" dirty="0"/>
          </a:p>
          <a:p>
            <a:pPr marL="0" indent="0" algn="just">
              <a:buNone/>
            </a:pPr>
            <a:r>
              <a:rPr lang="bs-Latn-BA" sz="1600" dirty="0" smtClean="0">
                <a:solidFill>
                  <a:schemeClr val="tx1"/>
                </a:solidFill>
              </a:rPr>
              <a:t>	</a:t>
            </a:r>
            <a:r>
              <a:rPr lang="en-US" sz="1600" dirty="0" err="1" smtClean="0">
                <a:solidFill>
                  <a:schemeClr val="tx1"/>
                </a:solidFill>
              </a:rPr>
              <a:t>Ko</a:t>
            </a:r>
            <a:r>
              <a:rPr lang="en-US" sz="1600" dirty="0" smtClean="0">
                <a:solidFill>
                  <a:schemeClr val="tx1"/>
                </a:solidFill>
              </a:rPr>
              <a:t> </a:t>
            </a:r>
            <a:r>
              <a:rPr lang="en-US" sz="1600" dirty="0">
                <a:solidFill>
                  <a:schemeClr val="tx1"/>
                </a:solidFill>
              </a:rPr>
              <a:t>bez </a:t>
            </a:r>
            <a:r>
              <a:rPr lang="en-US" sz="1600" dirty="0" err="1">
                <a:solidFill>
                  <a:schemeClr val="tx1"/>
                </a:solidFill>
              </a:rPr>
              <a:t>nadzora</a:t>
            </a:r>
            <a:r>
              <a:rPr lang="en-US" sz="1600" dirty="0">
                <a:solidFill>
                  <a:schemeClr val="tx1"/>
                </a:solidFill>
              </a:rPr>
              <a:t> </a:t>
            </a:r>
            <a:r>
              <a:rPr lang="en-US" sz="1600" dirty="0" err="1">
                <a:solidFill>
                  <a:schemeClr val="tx1"/>
                </a:solidFill>
              </a:rPr>
              <a:t>ili</a:t>
            </a:r>
            <a:r>
              <a:rPr lang="en-US" sz="1600" dirty="0">
                <a:solidFill>
                  <a:schemeClr val="tx1"/>
                </a:solidFill>
              </a:rPr>
              <a:t> </a:t>
            </a:r>
            <a:r>
              <a:rPr lang="en-US" sz="1600" dirty="0" err="1">
                <a:solidFill>
                  <a:schemeClr val="tx1"/>
                </a:solidFill>
              </a:rPr>
              <a:t>zaštitnih</a:t>
            </a:r>
            <a:r>
              <a:rPr lang="en-US" sz="1600" dirty="0">
                <a:solidFill>
                  <a:schemeClr val="tx1"/>
                </a:solidFill>
              </a:rPr>
              <a:t> </a:t>
            </a:r>
            <a:r>
              <a:rPr lang="en-US" sz="1600" dirty="0" err="1">
                <a:solidFill>
                  <a:schemeClr val="tx1"/>
                </a:solidFill>
              </a:rPr>
              <a:t>sredstava</a:t>
            </a:r>
            <a:r>
              <a:rPr lang="en-US" sz="1600" dirty="0">
                <a:solidFill>
                  <a:schemeClr val="tx1"/>
                </a:solidFill>
              </a:rPr>
              <a:t> </a:t>
            </a:r>
            <a:r>
              <a:rPr lang="en-US" sz="1600" dirty="0" err="1">
                <a:solidFill>
                  <a:schemeClr val="tx1"/>
                </a:solidFill>
              </a:rPr>
              <a:t>drži</a:t>
            </a:r>
            <a:r>
              <a:rPr lang="en-US" sz="1600" dirty="0">
                <a:solidFill>
                  <a:schemeClr val="tx1"/>
                </a:solidFill>
              </a:rPr>
              <a:t> </a:t>
            </a:r>
            <a:r>
              <a:rPr lang="en-US" sz="1600" dirty="0" err="1">
                <a:solidFill>
                  <a:schemeClr val="tx1"/>
                </a:solidFill>
              </a:rPr>
              <a:t>ili</a:t>
            </a:r>
            <a:r>
              <a:rPr lang="en-US" sz="1600" dirty="0">
                <a:solidFill>
                  <a:schemeClr val="tx1"/>
                </a:solidFill>
              </a:rPr>
              <a:t> </a:t>
            </a:r>
            <a:r>
              <a:rPr lang="en-US" sz="1600" dirty="0" err="1">
                <a:solidFill>
                  <a:schemeClr val="tx1"/>
                </a:solidFill>
              </a:rPr>
              <a:t>vodi</a:t>
            </a:r>
            <a:r>
              <a:rPr lang="en-US" sz="1600" dirty="0">
                <a:solidFill>
                  <a:schemeClr val="tx1"/>
                </a:solidFill>
              </a:rPr>
              <a:t> </a:t>
            </a:r>
            <a:r>
              <a:rPr lang="en-US" sz="1600" dirty="0" err="1">
                <a:solidFill>
                  <a:schemeClr val="tx1"/>
                </a:solidFill>
              </a:rPr>
              <a:t>opasne</a:t>
            </a:r>
            <a:r>
              <a:rPr lang="en-US" sz="1600" dirty="0">
                <a:solidFill>
                  <a:schemeClr val="tx1"/>
                </a:solidFill>
              </a:rPr>
              <a:t> </a:t>
            </a:r>
            <a:r>
              <a:rPr lang="en-US" sz="1600" dirty="0" err="1">
                <a:solidFill>
                  <a:schemeClr val="tx1"/>
                </a:solidFill>
              </a:rPr>
              <a:t>životinje</a:t>
            </a:r>
            <a:r>
              <a:rPr lang="en-US" sz="1600" dirty="0">
                <a:solidFill>
                  <a:schemeClr val="tx1"/>
                </a:solidFill>
              </a:rPr>
              <a:t> </a:t>
            </a:r>
            <a:r>
              <a:rPr lang="en-US" sz="1600" dirty="0" err="1">
                <a:solidFill>
                  <a:schemeClr val="tx1"/>
                </a:solidFill>
              </a:rPr>
              <a:t>koje</a:t>
            </a:r>
            <a:r>
              <a:rPr lang="en-US" sz="1600" dirty="0">
                <a:solidFill>
                  <a:schemeClr val="tx1"/>
                </a:solidFill>
              </a:rPr>
              <a:t> </a:t>
            </a:r>
            <a:r>
              <a:rPr lang="en-US" sz="1600" dirty="0" err="1">
                <a:solidFill>
                  <a:schemeClr val="tx1"/>
                </a:solidFill>
              </a:rPr>
              <a:t>drugog</a:t>
            </a:r>
            <a:r>
              <a:rPr lang="en-US" sz="1600" dirty="0">
                <a:solidFill>
                  <a:schemeClr val="tx1"/>
                </a:solidFill>
              </a:rPr>
              <a:t> </a:t>
            </a:r>
            <a:r>
              <a:rPr lang="en-US" sz="1600" dirty="0" err="1">
                <a:solidFill>
                  <a:schemeClr val="tx1"/>
                </a:solidFill>
              </a:rPr>
              <a:t>mogu</a:t>
            </a:r>
            <a:r>
              <a:rPr lang="en-US" sz="1600" dirty="0">
                <a:solidFill>
                  <a:schemeClr val="tx1"/>
                </a:solidFill>
              </a:rPr>
              <a:t> da </a:t>
            </a:r>
            <a:r>
              <a:rPr lang="en-US" sz="1600" dirty="0" err="1">
                <a:solidFill>
                  <a:schemeClr val="tx1"/>
                </a:solidFill>
              </a:rPr>
              <a:t>prestraše</a:t>
            </a:r>
            <a:r>
              <a:rPr lang="en-US" sz="1600" dirty="0">
                <a:solidFill>
                  <a:schemeClr val="tx1"/>
                </a:solidFill>
              </a:rPr>
              <a:t> </a:t>
            </a:r>
            <a:r>
              <a:rPr lang="en-US" sz="1600" dirty="0" err="1">
                <a:solidFill>
                  <a:schemeClr val="tx1"/>
                </a:solidFill>
              </a:rPr>
              <a:t>ili</a:t>
            </a:r>
            <a:r>
              <a:rPr lang="en-US" sz="1600" dirty="0">
                <a:solidFill>
                  <a:schemeClr val="tx1"/>
                </a:solidFill>
              </a:rPr>
              <a:t> </a:t>
            </a:r>
            <a:r>
              <a:rPr lang="en-US" sz="1600" dirty="0" err="1">
                <a:solidFill>
                  <a:schemeClr val="tx1"/>
                </a:solidFill>
              </a:rPr>
              <a:t>povrijede</a:t>
            </a:r>
            <a:r>
              <a:rPr lang="en-US" sz="1600" dirty="0">
                <a:solidFill>
                  <a:schemeClr val="tx1"/>
                </a:solidFill>
              </a:rPr>
              <a:t> </a:t>
            </a:r>
            <a:r>
              <a:rPr lang="en-US" sz="1600" dirty="0" err="1">
                <a:solidFill>
                  <a:schemeClr val="tx1"/>
                </a:solidFill>
              </a:rPr>
              <a:t>ili</a:t>
            </a:r>
            <a:r>
              <a:rPr lang="en-US" sz="1600" dirty="0">
                <a:solidFill>
                  <a:schemeClr val="tx1"/>
                </a:solidFill>
              </a:rPr>
              <a:t> </a:t>
            </a:r>
            <a:r>
              <a:rPr lang="en-US" sz="1600" dirty="0" err="1">
                <a:solidFill>
                  <a:schemeClr val="tx1"/>
                </a:solidFill>
              </a:rPr>
              <a:t>ko</a:t>
            </a:r>
            <a:r>
              <a:rPr lang="en-US" sz="1600" dirty="0">
                <a:solidFill>
                  <a:schemeClr val="tx1"/>
                </a:solidFill>
              </a:rPr>
              <a:t> </a:t>
            </a:r>
            <a:r>
              <a:rPr lang="en-US" sz="1600" dirty="0" err="1">
                <a:solidFill>
                  <a:schemeClr val="tx1"/>
                </a:solidFill>
              </a:rPr>
              <a:t>na</a:t>
            </a:r>
            <a:r>
              <a:rPr lang="en-US" sz="1600" dirty="0">
                <a:solidFill>
                  <a:schemeClr val="tx1"/>
                </a:solidFill>
              </a:rPr>
              <a:t> </a:t>
            </a:r>
            <a:r>
              <a:rPr lang="en-US" sz="1600" dirty="0" err="1">
                <a:solidFill>
                  <a:schemeClr val="tx1"/>
                </a:solidFill>
              </a:rPr>
              <a:t>javnom</a:t>
            </a:r>
            <a:r>
              <a:rPr lang="en-US" sz="1600" dirty="0">
                <a:solidFill>
                  <a:schemeClr val="tx1"/>
                </a:solidFill>
              </a:rPr>
              <a:t> </a:t>
            </a:r>
            <a:r>
              <a:rPr lang="en-US" sz="1600" dirty="0" err="1">
                <a:solidFill>
                  <a:schemeClr val="tx1"/>
                </a:solidFill>
              </a:rPr>
              <a:t>mjestu</a:t>
            </a:r>
            <a:r>
              <a:rPr lang="en-US" sz="1600" dirty="0">
                <a:solidFill>
                  <a:schemeClr val="tx1"/>
                </a:solidFill>
              </a:rPr>
              <a:t> </a:t>
            </a:r>
            <a:r>
              <a:rPr lang="en-US" sz="1600" dirty="0" err="1">
                <a:solidFill>
                  <a:schemeClr val="tx1"/>
                </a:solidFill>
              </a:rPr>
              <a:t>zlostavlja</a:t>
            </a:r>
            <a:r>
              <a:rPr lang="en-US" sz="1600" dirty="0">
                <a:solidFill>
                  <a:schemeClr val="tx1"/>
                </a:solidFill>
              </a:rPr>
              <a:t> </a:t>
            </a:r>
            <a:r>
              <a:rPr lang="en-US" sz="1600" dirty="0" err="1">
                <a:solidFill>
                  <a:schemeClr val="tx1"/>
                </a:solidFill>
              </a:rPr>
              <a:t>životinje</a:t>
            </a:r>
            <a:r>
              <a:rPr lang="en-US" sz="1600" dirty="0">
                <a:solidFill>
                  <a:schemeClr val="tx1"/>
                </a:solidFill>
              </a:rPr>
              <a:t> </a:t>
            </a:r>
            <a:r>
              <a:rPr lang="en-US" sz="1600" dirty="0" err="1">
                <a:solidFill>
                  <a:schemeClr val="tx1"/>
                </a:solidFill>
              </a:rPr>
              <a:t>kazniće</a:t>
            </a:r>
            <a:r>
              <a:rPr lang="en-US" sz="1600" dirty="0">
                <a:solidFill>
                  <a:schemeClr val="tx1"/>
                </a:solidFill>
              </a:rPr>
              <a:t> se </a:t>
            </a:r>
            <a:r>
              <a:rPr lang="en-US" sz="1600" dirty="0" err="1">
                <a:solidFill>
                  <a:schemeClr val="tx1"/>
                </a:solidFill>
              </a:rPr>
              <a:t>novčanom</a:t>
            </a:r>
            <a:r>
              <a:rPr lang="en-US" sz="1600" dirty="0">
                <a:solidFill>
                  <a:schemeClr val="tx1"/>
                </a:solidFill>
              </a:rPr>
              <a:t> </a:t>
            </a:r>
            <a:r>
              <a:rPr lang="en-US" sz="1600" dirty="0" err="1">
                <a:solidFill>
                  <a:schemeClr val="tx1"/>
                </a:solidFill>
              </a:rPr>
              <a:t>kaznom</a:t>
            </a:r>
            <a:r>
              <a:rPr lang="en-US" sz="1600" dirty="0">
                <a:solidFill>
                  <a:schemeClr val="tx1"/>
                </a:solidFill>
              </a:rPr>
              <a:t> od 300 KM do 900 KM.</a:t>
            </a:r>
          </a:p>
          <a:p>
            <a:pPr marL="0" indent="0" algn="just">
              <a:buNone/>
            </a:pPr>
            <a:r>
              <a:rPr lang="sr-Latn-BA" sz="1600" i="1" dirty="0">
                <a:solidFill>
                  <a:schemeClr val="tx1"/>
                </a:solidFill>
              </a:rPr>
              <a:t>	</a:t>
            </a:r>
            <a:r>
              <a:rPr lang="en-US" sz="1600" dirty="0" err="1" smtClean="0">
                <a:solidFill>
                  <a:schemeClr val="tx1"/>
                </a:solidFill>
              </a:rPr>
              <a:t>Raniji</a:t>
            </a:r>
            <a:r>
              <a:rPr lang="en-US" sz="1600" dirty="0" smtClean="0">
                <a:solidFill>
                  <a:schemeClr val="tx1"/>
                </a:solidFill>
              </a:rPr>
              <a:t> </a:t>
            </a:r>
            <a:r>
              <a:rPr lang="en-US" sz="1600" dirty="0" err="1">
                <a:solidFill>
                  <a:schemeClr val="tx1"/>
                </a:solidFill>
              </a:rPr>
              <a:t>Zakon</a:t>
            </a:r>
            <a:r>
              <a:rPr lang="en-US" sz="1600" dirty="0">
                <a:solidFill>
                  <a:schemeClr val="tx1"/>
                </a:solidFill>
              </a:rPr>
              <a:t> o </a:t>
            </a:r>
            <a:r>
              <a:rPr lang="en-US" sz="1600" dirty="0" err="1">
                <a:solidFill>
                  <a:schemeClr val="tx1"/>
                </a:solidFill>
              </a:rPr>
              <a:t>javnom</a:t>
            </a:r>
            <a:r>
              <a:rPr lang="en-US" sz="1600" dirty="0">
                <a:solidFill>
                  <a:schemeClr val="tx1"/>
                </a:solidFill>
              </a:rPr>
              <a:t> </a:t>
            </a:r>
            <a:r>
              <a:rPr lang="en-US" sz="1600" dirty="0" err="1">
                <a:solidFill>
                  <a:schemeClr val="tx1"/>
                </a:solidFill>
              </a:rPr>
              <a:t>redu</a:t>
            </a:r>
            <a:r>
              <a:rPr lang="en-US" sz="1600" dirty="0">
                <a:solidFill>
                  <a:schemeClr val="tx1"/>
                </a:solidFill>
              </a:rPr>
              <a:t> </a:t>
            </a:r>
            <a:r>
              <a:rPr lang="en-US" sz="1600" dirty="0" err="1">
                <a:solidFill>
                  <a:schemeClr val="tx1"/>
                </a:solidFill>
              </a:rPr>
              <a:t>i</a:t>
            </a:r>
            <a:r>
              <a:rPr lang="en-US" sz="1600" dirty="0">
                <a:solidFill>
                  <a:schemeClr val="tx1"/>
                </a:solidFill>
              </a:rPr>
              <a:t> </a:t>
            </a:r>
            <a:r>
              <a:rPr lang="en-US" sz="1600" dirty="0" err="1">
                <a:solidFill>
                  <a:schemeClr val="tx1"/>
                </a:solidFill>
              </a:rPr>
              <a:t>miru</a:t>
            </a:r>
            <a:r>
              <a:rPr lang="sr-Latn-BA" sz="1600" dirty="0">
                <a:solidFill>
                  <a:schemeClr val="tx1"/>
                </a:solidFill>
              </a:rPr>
              <a:t> (</a:t>
            </a:r>
            <a:r>
              <a:rPr lang="en-US" sz="1600" dirty="0" err="1">
                <a:solidFill>
                  <a:schemeClr val="tx1"/>
                </a:solidFill>
              </a:rPr>
              <a:t>Slu</a:t>
            </a:r>
            <a:r>
              <a:rPr lang="sr-Latn-BA" sz="1600" dirty="0">
                <a:solidFill>
                  <a:schemeClr val="tx1"/>
                </a:solidFill>
              </a:rPr>
              <a:t>ž</a:t>
            </a:r>
            <a:r>
              <a:rPr lang="en-US" sz="1600" dirty="0" err="1">
                <a:solidFill>
                  <a:schemeClr val="tx1"/>
                </a:solidFill>
              </a:rPr>
              <a:t>beni</a:t>
            </a:r>
            <a:r>
              <a:rPr lang="en-US" sz="1600" dirty="0">
                <a:solidFill>
                  <a:schemeClr val="tx1"/>
                </a:solidFill>
              </a:rPr>
              <a:t> </a:t>
            </a:r>
            <a:r>
              <a:rPr lang="en-US" sz="1600" dirty="0" err="1">
                <a:solidFill>
                  <a:schemeClr val="tx1"/>
                </a:solidFill>
              </a:rPr>
              <a:t>glasnik</a:t>
            </a:r>
            <a:r>
              <a:rPr lang="en-US" sz="1600" dirty="0">
                <a:solidFill>
                  <a:schemeClr val="tx1"/>
                </a:solidFill>
              </a:rPr>
              <a:t> RS</a:t>
            </a:r>
            <a:r>
              <a:rPr lang="sr-Latn-BA" sz="1600" dirty="0">
                <a:solidFill>
                  <a:schemeClr val="tx1"/>
                </a:solidFill>
              </a:rPr>
              <a:t>, </a:t>
            </a:r>
            <a:r>
              <a:rPr lang="en-US" sz="1600" dirty="0" err="1">
                <a:solidFill>
                  <a:schemeClr val="tx1"/>
                </a:solidFill>
              </a:rPr>
              <a:t>br</a:t>
            </a:r>
            <a:r>
              <a:rPr lang="sr-Latn-BA" sz="1600" dirty="0">
                <a:solidFill>
                  <a:schemeClr val="tx1"/>
                </a:solidFill>
              </a:rPr>
              <a:t>.25/02) </a:t>
            </a:r>
            <a:r>
              <a:rPr lang="en-US" sz="1600" dirty="0" err="1">
                <a:solidFill>
                  <a:schemeClr val="tx1"/>
                </a:solidFill>
              </a:rPr>
              <a:t>propisivao</a:t>
            </a:r>
            <a:r>
              <a:rPr lang="en-US" sz="1600" dirty="0">
                <a:solidFill>
                  <a:schemeClr val="tx1"/>
                </a:solidFill>
              </a:rPr>
              <a:t> je </a:t>
            </a:r>
            <a:r>
              <a:rPr lang="en-US" sz="1600" dirty="0" err="1">
                <a:solidFill>
                  <a:schemeClr val="tx1"/>
                </a:solidFill>
              </a:rPr>
              <a:t>za</a:t>
            </a:r>
            <a:r>
              <a:rPr lang="en-US" sz="1600" dirty="0">
                <a:solidFill>
                  <a:schemeClr val="tx1"/>
                </a:solidFill>
              </a:rPr>
              <a:t> </a:t>
            </a:r>
            <a:r>
              <a:rPr lang="en-US" sz="1600" dirty="0" err="1">
                <a:solidFill>
                  <a:schemeClr val="tx1"/>
                </a:solidFill>
              </a:rPr>
              <a:t>ovaj</a:t>
            </a:r>
            <a:r>
              <a:rPr lang="en-US" sz="1600" dirty="0">
                <a:solidFill>
                  <a:schemeClr val="tx1"/>
                </a:solidFill>
              </a:rPr>
              <a:t> </a:t>
            </a:r>
            <a:r>
              <a:rPr lang="en-US" sz="1600" dirty="0" err="1">
                <a:solidFill>
                  <a:schemeClr val="tx1"/>
                </a:solidFill>
              </a:rPr>
              <a:t>prekr</a:t>
            </a:r>
            <a:r>
              <a:rPr lang="sr-Latn-BA" sz="1600" dirty="0">
                <a:solidFill>
                  <a:schemeClr val="tx1"/>
                </a:solidFill>
              </a:rPr>
              <a:t>š</a:t>
            </a:r>
            <a:r>
              <a:rPr lang="en-US" sz="1600" dirty="0" err="1">
                <a:solidFill>
                  <a:schemeClr val="tx1"/>
                </a:solidFill>
              </a:rPr>
              <a:t>aj</a:t>
            </a:r>
            <a:r>
              <a:rPr lang="en-US" sz="1600" dirty="0">
                <a:solidFill>
                  <a:schemeClr val="tx1"/>
                </a:solidFill>
              </a:rPr>
              <a:t> </a:t>
            </a:r>
            <a:r>
              <a:rPr lang="en-US" sz="1600" dirty="0" err="1">
                <a:solidFill>
                  <a:schemeClr val="tx1"/>
                </a:solidFill>
              </a:rPr>
              <a:t>kaznu</a:t>
            </a:r>
            <a:r>
              <a:rPr lang="en-US" sz="1600" dirty="0">
                <a:solidFill>
                  <a:schemeClr val="tx1"/>
                </a:solidFill>
              </a:rPr>
              <a:t> </a:t>
            </a:r>
            <a:r>
              <a:rPr lang="en-US" sz="1600" dirty="0" err="1">
                <a:solidFill>
                  <a:schemeClr val="tx1"/>
                </a:solidFill>
              </a:rPr>
              <a:t>zatvora</a:t>
            </a:r>
            <a:r>
              <a:rPr lang="en-US" sz="1600" dirty="0">
                <a:solidFill>
                  <a:schemeClr val="tx1"/>
                </a:solidFill>
              </a:rPr>
              <a:t> do</a:t>
            </a:r>
            <a:r>
              <a:rPr lang="sr-Latn-BA" sz="1600" dirty="0">
                <a:solidFill>
                  <a:schemeClr val="tx1"/>
                </a:solidFill>
              </a:rPr>
              <a:t> 30 </a:t>
            </a:r>
            <a:r>
              <a:rPr lang="en-US" sz="1600" dirty="0">
                <a:solidFill>
                  <a:schemeClr val="tx1"/>
                </a:solidFill>
              </a:rPr>
              <a:t>dana</a:t>
            </a:r>
            <a:r>
              <a:rPr lang="sr-Latn-BA" sz="1600" dirty="0">
                <a:solidFill>
                  <a:schemeClr val="tx1"/>
                </a:solidFill>
              </a:rPr>
              <a:t>.</a:t>
            </a:r>
            <a:endParaRPr lang="en-US" sz="1600" dirty="0">
              <a:solidFill>
                <a:schemeClr val="tx1"/>
              </a:solidFill>
            </a:endParaRPr>
          </a:p>
          <a:p>
            <a:pPr marL="0" indent="0" algn="just">
              <a:buNone/>
            </a:pPr>
            <a:r>
              <a:rPr lang="sr-Latn-BA" sz="1600" dirty="0">
                <a:solidFill>
                  <a:schemeClr val="tx1"/>
                </a:solidFill>
              </a:rPr>
              <a:t>	</a:t>
            </a:r>
            <a:r>
              <a:rPr lang="sr-Latn-BA" sz="1600" dirty="0" smtClean="0">
                <a:solidFill>
                  <a:schemeClr val="tx1"/>
                </a:solidFill>
              </a:rPr>
              <a:t>Pojam </a:t>
            </a:r>
            <a:r>
              <a:rPr lang="sr-Latn-BA" sz="1600" dirty="0">
                <a:solidFill>
                  <a:schemeClr val="tx1"/>
                </a:solidFill>
              </a:rPr>
              <a:t>opasne životinje definisan je i propisan Pravilnikom o držanju i zaštiti kućnih ljubimaca (Službeni glasnik RS, br.117/14) i Pravilnikom o držanju opasnih životinja (Službeni glasnik BiH, br.26/10), dok su pravila i uslovi držanja domaćih i opasnih životinja regulisana </a:t>
            </a:r>
            <a:r>
              <a:rPr lang="sr-Latn-BA" sz="1600" dirty="0" smtClean="0">
                <a:solidFill>
                  <a:schemeClr val="tx1"/>
                </a:solidFill>
              </a:rPr>
              <a:t>Zakonom </a:t>
            </a:r>
            <a:r>
              <a:rPr lang="sr-Latn-BA" sz="1600" dirty="0">
                <a:solidFill>
                  <a:schemeClr val="tx1"/>
                </a:solidFill>
              </a:rPr>
              <a:t>o zaštiti i dobrobiti životinja (Službeni glasnik RS br.111/08), i Zakon o zaštiti i dobrobiti životinja (Službeni glasnik BiH br.25/09), Pravilnikom o držanju i zaštiti kućnih ljubimaca (Službeni glasnik RS, br.117/14), Pravilnikom o zaštiti životinja za držanje i uslovima koje moraju da ispunjavaju objekti za držanje životinja (Službeni glasnik RS, br.93/12</a:t>
            </a:r>
            <a:r>
              <a:rPr lang="sr-Latn-BA" sz="1600" dirty="0" smtClean="0">
                <a:solidFill>
                  <a:schemeClr val="tx1"/>
                </a:solidFill>
              </a:rPr>
              <a:t>)</a:t>
            </a:r>
            <a:r>
              <a:rPr lang="bs-Latn-BA" sz="1600" dirty="0" smtClean="0">
                <a:solidFill>
                  <a:schemeClr val="tx1"/>
                </a:solidFill>
              </a:rPr>
              <a:t> kalo i</a:t>
            </a:r>
            <a:r>
              <a:rPr lang="sr-Latn-BA" sz="1600" dirty="0" smtClean="0">
                <a:solidFill>
                  <a:schemeClr val="tx1"/>
                </a:solidFill>
              </a:rPr>
              <a:t> </a:t>
            </a:r>
            <a:r>
              <a:rPr lang="sr-Latn-BA" sz="1600" dirty="0">
                <a:solidFill>
                  <a:schemeClr val="tx1"/>
                </a:solidFill>
              </a:rPr>
              <a:t>opštinskim odlukama (</a:t>
            </a:r>
            <a:r>
              <a:rPr lang="sr-Latn-BA" sz="1600" dirty="0" err="1">
                <a:solidFill>
                  <a:schemeClr val="tx1"/>
                </a:solidFill>
              </a:rPr>
              <a:t>npr.Odluka</a:t>
            </a:r>
            <a:r>
              <a:rPr lang="sr-Latn-BA" sz="1600" dirty="0">
                <a:solidFill>
                  <a:schemeClr val="tx1"/>
                </a:solidFill>
              </a:rPr>
              <a:t> o zaštiti i držanju domaćih životinja na području opštine Bijeljina Službeni glasnik opštine Bijeljina br.22/06).</a:t>
            </a:r>
            <a:endParaRPr lang="en-US" sz="1600" dirty="0">
              <a:solidFill>
                <a:schemeClr val="tx1"/>
              </a:solidFill>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625560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537374"/>
            <a:ext cx="9144000" cy="1189037"/>
          </a:xfrm>
          <a:solidFill>
            <a:srgbClr val="333399">
              <a:alpha val="90979"/>
            </a:srgbClr>
          </a:solidFill>
        </p:spPr>
        <p:txBody>
          <a:bodyPr/>
          <a:lstStyle/>
          <a:p>
            <a:pPr algn="ctr"/>
            <a:r>
              <a:rPr lang="bs-Latn-BA" sz="2400" b="1" dirty="0" smtClean="0"/>
              <a:t>Kvalifikovani prekršaji iz ZJRM</a:t>
            </a:r>
            <a:endParaRPr lang="en-US" sz="2400" dirty="0"/>
          </a:p>
        </p:txBody>
      </p:sp>
      <p:sp>
        <p:nvSpPr>
          <p:cNvPr id="19458" name="Rectangle 8"/>
          <p:cNvSpPr>
            <a:spLocks noGrp="1" noChangeArrowheads="1"/>
          </p:cNvSpPr>
          <p:nvPr>
            <p:ph type="body" idx="4294967295"/>
          </p:nvPr>
        </p:nvSpPr>
        <p:spPr>
          <a:xfrm>
            <a:off x="234176" y="1749738"/>
            <a:ext cx="8664496" cy="4232740"/>
          </a:xfrm>
        </p:spPr>
        <p:txBody>
          <a:bodyPr/>
          <a:lstStyle/>
          <a:p>
            <a:pPr marL="0" indent="0" algn="ctr">
              <a:buNone/>
            </a:pPr>
            <a:r>
              <a:rPr lang="en-US" b="1" dirty="0" err="1"/>
              <a:t>Kažnjavanje</a:t>
            </a:r>
            <a:r>
              <a:rPr lang="en-US" b="1" dirty="0"/>
              <a:t> u </a:t>
            </a:r>
            <a:r>
              <a:rPr lang="en-US" b="1" dirty="0" err="1"/>
              <a:t>dvostrukom</a:t>
            </a:r>
            <a:r>
              <a:rPr lang="en-US" b="1" dirty="0"/>
              <a:t> </a:t>
            </a:r>
            <a:r>
              <a:rPr lang="en-US" b="1" dirty="0" err="1"/>
              <a:t>iznosu</a:t>
            </a:r>
            <a:r>
              <a:rPr lang="en-US" b="1" dirty="0"/>
              <a:t> (čl.31.ZJRM)</a:t>
            </a:r>
            <a:endParaRPr lang="en-US" dirty="0"/>
          </a:p>
          <a:p>
            <a:pPr marL="0" indent="0" algn="just">
              <a:buNone/>
            </a:pPr>
            <a:r>
              <a:rPr lang="bs-Latn-BA" dirty="0" smtClean="0"/>
              <a:t>	</a:t>
            </a:r>
            <a:r>
              <a:rPr lang="en-US" dirty="0" err="1" smtClean="0"/>
              <a:t>Kada</a:t>
            </a:r>
            <a:r>
              <a:rPr lang="en-US" dirty="0" smtClean="0"/>
              <a:t> </a:t>
            </a:r>
            <a:r>
              <a:rPr lang="en-US" dirty="0" err="1"/>
              <a:t>prekršaj</a:t>
            </a:r>
            <a:r>
              <a:rPr lang="en-US" dirty="0"/>
              <a:t> </a:t>
            </a:r>
            <a:r>
              <a:rPr lang="en-US" dirty="0" err="1"/>
              <a:t>iz</a:t>
            </a:r>
            <a:r>
              <a:rPr lang="en-US" dirty="0"/>
              <a:t> </a:t>
            </a:r>
            <a:r>
              <a:rPr lang="en-US" dirty="0" err="1"/>
              <a:t>čl</a:t>
            </a:r>
            <a:r>
              <a:rPr lang="en-US" dirty="0"/>
              <a:t>. 11, 12. </a:t>
            </a:r>
            <a:r>
              <a:rPr lang="en-US" dirty="0" err="1"/>
              <a:t>i</a:t>
            </a:r>
            <a:r>
              <a:rPr lang="en-US" dirty="0"/>
              <a:t> 24. </a:t>
            </a:r>
            <a:r>
              <a:rPr lang="en-US" dirty="0" err="1"/>
              <a:t>ovog</a:t>
            </a:r>
            <a:r>
              <a:rPr lang="en-US" dirty="0"/>
              <a:t> </a:t>
            </a:r>
            <a:r>
              <a:rPr lang="en-US" dirty="0" err="1"/>
              <a:t>zakona</a:t>
            </a:r>
            <a:r>
              <a:rPr lang="en-US" dirty="0"/>
              <a:t> </a:t>
            </a:r>
            <a:r>
              <a:rPr lang="en-US" dirty="0" err="1"/>
              <a:t>počini</a:t>
            </a:r>
            <a:r>
              <a:rPr lang="en-US" dirty="0"/>
              <a:t> </a:t>
            </a:r>
            <a:r>
              <a:rPr lang="en-US" u="sng" dirty="0" err="1"/>
              <a:t>grupa</a:t>
            </a:r>
            <a:r>
              <a:rPr lang="en-US" dirty="0"/>
              <a:t> </a:t>
            </a:r>
            <a:r>
              <a:rPr lang="en-US" dirty="0" err="1"/>
              <a:t>ili</a:t>
            </a:r>
            <a:r>
              <a:rPr lang="en-US" dirty="0"/>
              <a:t> se </a:t>
            </a:r>
            <a:r>
              <a:rPr lang="en-US" dirty="0" err="1"/>
              <a:t>počinilac</a:t>
            </a:r>
            <a:r>
              <a:rPr lang="en-US" dirty="0"/>
              <a:t> </a:t>
            </a:r>
            <a:r>
              <a:rPr lang="en-US" dirty="0" err="1"/>
              <a:t>upotrebom</a:t>
            </a:r>
            <a:r>
              <a:rPr lang="en-US" dirty="0"/>
              <a:t> </a:t>
            </a:r>
            <a:r>
              <a:rPr lang="en-US" dirty="0" err="1"/>
              <a:t>maske</a:t>
            </a:r>
            <a:r>
              <a:rPr lang="en-US" dirty="0"/>
              <a:t> </a:t>
            </a:r>
            <a:r>
              <a:rPr lang="en-US" dirty="0" err="1"/>
              <a:t>ili</a:t>
            </a:r>
            <a:r>
              <a:rPr lang="en-US" dirty="0"/>
              <a:t> </a:t>
            </a:r>
            <a:r>
              <a:rPr lang="en-US" dirty="0" err="1"/>
              <a:t>drugog</a:t>
            </a:r>
            <a:r>
              <a:rPr lang="en-US" dirty="0"/>
              <a:t> </a:t>
            </a:r>
            <a:r>
              <a:rPr lang="en-US" dirty="0" err="1"/>
              <a:t>predmeta</a:t>
            </a:r>
            <a:r>
              <a:rPr lang="en-US" dirty="0"/>
              <a:t> </a:t>
            </a:r>
            <a:r>
              <a:rPr lang="en-US" u="sng" dirty="0" err="1"/>
              <a:t>maskira</a:t>
            </a:r>
            <a:r>
              <a:rPr lang="en-US" dirty="0"/>
              <a:t> </a:t>
            </a:r>
            <a:r>
              <a:rPr lang="en-US" dirty="0" err="1"/>
              <a:t>radi</a:t>
            </a:r>
            <a:r>
              <a:rPr lang="en-US" dirty="0"/>
              <a:t> </a:t>
            </a:r>
            <a:r>
              <a:rPr lang="en-US" dirty="0" err="1"/>
              <a:t>prikrivanja</a:t>
            </a:r>
            <a:r>
              <a:rPr lang="en-US" dirty="0"/>
              <a:t> </a:t>
            </a:r>
            <a:r>
              <a:rPr lang="en-US" dirty="0" err="1"/>
              <a:t>identiteta</a:t>
            </a:r>
            <a:r>
              <a:rPr lang="en-US" dirty="0"/>
              <a:t> </a:t>
            </a:r>
            <a:r>
              <a:rPr lang="en-US" dirty="0" err="1"/>
              <a:t>kazniće</a:t>
            </a:r>
            <a:r>
              <a:rPr lang="en-US" dirty="0"/>
              <a:t> se </a:t>
            </a:r>
            <a:r>
              <a:rPr lang="en-US" dirty="0" err="1"/>
              <a:t>novčanom</a:t>
            </a:r>
            <a:r>
              <a:rPr lang="en-US" dirty="0"/>
              <a:t> </a:t>
            </a:r>
            <a:r>
              <a:rPr lang="en-US" dirty="0" err="1"/>
              <a:t>kaznom</a:t>
            </a:r>
            <a:r>
              <a:rPr lang="en-US" dirty="0"/>
              <a:t> u </a:t>
            </a:r>
            <a:r>
              <a:rPr lang="en-US" dirty="0" err="1"/>
              <a:t>dvostrukom</a:t>
            </a:r>
            <a:r>
              <a:rPr lang="en-US" dirty="0"/>
              <a:t> </a:t>
            </a:r>
            <a:r>
              <a:rPr lang="en-US" dirty="0" err="1"/>
              <a:t>iznosu</a:t>
            </a:r>
            <a:r>
              <a:rPr lang="en-US" dirty="0"/>
              <a:t> </a:t>
            </a:r>
            <a:r>
              <a:rPr lang="en-US" dirty="0" err="1"/>
              <a:t>novčane</a:t>
            </a:r>
            <a:r>
              <a:rPr lang="en-US" dirty="0"/>
              <a:t> </a:t>
            </a:r>
            <a:r>
              <a:rPr lang="en-US" dirty="0" err="1"/>
              <a:t>kazne</a:t>
            </a:r>
            <a:r>
              <a:rPr lang="en-US" dirty="0"/>
              <a:t> </a:t>
            </a:r>
            <a:r>
              <a:rPr lang="en-US" dirty="0" err="1"/>
              <a:t>propisane</a:t>
            </a:r>
            <a:r>
              <a:rPr lang="en-US" dirty="0"/>
              <a:t> </a:t>
            </a:r>
            <a:r>
              <a:rPr lang="en-US" dirty="0" err="1"/>
              <a:t>za</a:t>
            </a:r>
            <a:r>
              <a:rPr lang="en-US" dirty="0"/>
              <a:t> </a:t>
            </a:r>
            <a:r>
              <a:rPr lang="en-US" dirty="0" err="1"/>
              <a:t>taj</a:t>
            </a:r>
            <a:r>
              <a:rPr lang="en-US" dirty="0"/>
              <a:t> </a:t>
            </a:r>
            <a:r>
              <a:rPr lang="en-US" dirty="0" err="1"/>
              <a:t>prekršaj</a:t>
            </a:r>
            <a:r>
              <a:rPr lang="en-US" dirty="0"/>
              <a:t> </a:t>
            </a:r>
            <a:r>
              <a:rPr lang="en-US" dirty="0" err="1"/>
              <a:t>ili</a:t>
            </a:r>
            <a:r>
              <a:rPr lang="en-US" dirty="0"/>
              <a:t> </a:t>
            </a:r>
            <a:r>
              <a:rPr lang="en-US" dirty="0" err="1"/>
              <a:t>kaznom</a:t>
            </a:r>
            <a:r>
              <a:rPr lang="en-US" dirty="0"/>
              <a:t> </a:t>
            </a:r>
            <a:r>
              <a:rPr lang="en-US" dirty="0" err="1"/>
              <a:t>zatvora</a:t>
            </a:r>
            <a:r>
              <a:rPr lang="en-US" dirty="0"/>
              <a:t> od 60 dana</a:t>
            </a:r>
            <a:r>
              <a:rPr lang="en-US" dirty="0" smtClean="0"/>
              <a:t>.</a:t>
            </a:r>
            <a:endParaRPr lang="bs-Latn-BA" dirty="0" smtClean="0"/>
          </a:p>
          <a:p>
            <a:pPr marL="0" indent="0">
              <a:buNone/>
            </a:pPr>
            <a:r>
              <a:rPr lang="bs-Latn-BA" dirty="0" smtClean="0"/>
              <a:t>	</a:t>
            </a:r>
            <a:r>
              <a:rPr lang="en-US" dirty="0" err="1" smtClean="0"/>
              <a:t>Ovo</a:t>
            </a:r>
            <a:r>
              <a:rPr lang="en-US" dirty="0" smtClean="0"/>
              <a:t> </a:t>
            </a:r>
            <a:r>
              <a:rPr lang="en-US" dirty="0"/>
              <a:t>je </a:t>
            </a:r>
            <a:r>
              <a:rPr lang="en-US" dirty="0" err="1"/>
              <a:t>novina</a:t>
            </a:r>
            <a:r>
              <a:rPr lang="en-US" dirty="0"/>
              <a:t> u </a:t>
            </a:r>
            <a:r>
              <a:rPr lang="en-US" dirty="0" err="1"/>
              <a:t>zakonu</a:t>
            </a:r>
            <a:r>
              <a:rPr lang="en-US" dirty="0"/>
              <a:t> </a:t>
            </a:r>
            <a:r>
              <a:rPr lang="en-US" dirty="0" err="1"/>
              <a:t>i</a:t>
            </a:r>
            <a:r>
              <a:rPr lang="en-US" dirty="0"/>
              <a:t> </a:t>
            </a:r>
            <a:r>
              <a:rPr lang="en-US" dirty="0" err="1"/>
              <a:t>odnosi</a:t>
            </a:r>
            <a:r>
              <a:rPr lang="en-US" dirty="0"/>
              <a:t> se </a:t>
            </a:r>
            <a:r>
              <a:rPr lang="en-US" dirty="0" err="1"/>
              <a:t>na</a:t>
            </a:r>
            <a:r>
              <a:rPr lang="en-US" dirty="0"/>
              <a:t> </a:t>
            </a:r>
            <a:r>
              <a:rPr lang="en-US" dirty="0" err="1"/>
              <a:t>prekršaje</a:t>
            </a:r>
            <a:r>
              <a:rPr lang="en-US" dirty="0"/>
              <a:t> </a:t>
            </a:r>
            <a:r>
              <a:rPr lang="en-US" dirty="0" err="1"/>
              <a:t>kvalifikovane</a:t>
            </a:r>
            <a:r>
              <a:rPr lang="en-US" dirty="0"/>
              <a:t> </a:t>
            </a:r>
            <a:r>
              <a:rPr lang="en-US" dirty="0" err="1"/>
              <a:t>otežavajućim</a:t>
            </a:r>
            <a:r>
              <a:rPr lang="en-US" dirty="0"/>
              <a:t> </a:t>
            </a:r>
            <a:r>
              <a:rPr lang="en-US" dirty="0" err="1"/>
              <a:t>okolnostima</a:t>
            </a:r>
            <a:r>
              <a:rPr lang="en-US" dirty="0"/>
              <a:t> ”</a:t>
            </a:r>
            <a:r>
              <a:rPr lang="en-US" u="sng" dirty="0" err="1"/>
              <a:t>činjenje</a:t>
            </a:r>
            <a:r>
              <a:rPr lang="en-US" u="sng" dirty="0"/>
              <a:t> </a:t>
            </a:r>
            <a:r>
              <a:rPr lang="en-US" u="sng" dirty="0" err="1"/>
              <a:t>prekršaja</a:t>
            </a:r>
            <a:r>
              <a:rPr lang="en-US" u="sng" dirty="0"/>
              <a:t> u </a:t>
            </a:r>
            <a:r>
              <a:rPr lang="en-US" u="sng" dirty="0" err="1"/>
              <a:t>grupi</a:t>
            </a:r>
            <a:r>
              <a:rPr lang="en-US" dirty="0"/>
              <a:t>” (</a:t>
            </a:r>
            <a:r>
              <a:rPr lang="en-US" dirty="0" err="1"/>
              <a:t>npr.učestvovanje</a:t>
            </a:r>
            <a:r>
              <a:rPr lang="en-US" dirty="0"/>
              <a:t> u </a:t>
            </a:r>
            <a:r>
              <a:rPr lang="en-US" dirty="0" err="1"/>
              <a:t>tuči</a:t>
            </a:r>
            <a:r>
              <a:rPr lang="en-US" dirty="0"/>
              <a:t> </a:t>
            </a:r>
            <a:r>
              <a:rPr lang="en-US" dirty="0" err="1"/>
              <a:t>kao</a:t>
            </a:r>
            <a:r>
              <a:rPr lang="en-US" dirty="0"/>
              <a:t> </a:t>
            </a:r>
            <a:r>
              <a:rPr lang="en-US" dirty="0" err="1"/>
              <a:t>pripadnik</a:t>
            </a:r>
            <a:r>
              <a:rPr lang="en-US" dirty="0"/>
              <a:t> </a:t>
            </a:r>
            <a:r>
              <a:rPr lang="en-US" dirty="0" err="1"/>
              <a:t>grupe</a:t>
            </a:r>
            <a:r>
              <a:rPr lang="en-US" dirty="0"/>
              <a:t>) </a:t>
            </a:r>
            <a:r>
              <a:rPr lang="en-US" dirty="0" err="1"/>
              <a:t>i</a:t>
            </a:r>
            <a:r>
              <a:rPr lang="en-US" dirty="0"/>
              <a:t> ”</a:t>
            </a:r>
            <a:r>
              <a:rPr lang="en-US" u="sng" dirty="0" err="1"/>
              <a:t>maskiranje</a:t>
            </a:r>
            <a:r>
              <a:rPr lang="en-US" dirty="0"/>
              <a:t>” (</a:t>
            </a:r>
            <a:r>
              <a:rPr lang="en-US" dirty="0" err="1"/>
              <a:t>npr.prekrivanje</a:t>
            </a:r>
            <a:r>
              <a:rPr lang="en-US" dirty="0"/>
              <a:t> </a:t>
            </a:r>
            <a:r>
              <a:rPr lang="en-US" dirty="0" err="1"/>
              <a:t>lica</a:t>
            </a:r>
            <a:r>
              <a:rPr lang="en-US" dirty="0"/>
              <a:t> </a:t>
            </a:r>
            <a:r>
              <a:rPr lang="en-US" dirty="0" err="1"/>
              <a:t>majicom</a:t>
            </a:r>
            <a:r>
              <a:rPr lang="en-US" dirty="0"/>
              <a:t>, </a:t>
            </a:r>
            <a:r>
              <a:rPr lang="en-US" dirty="0" err="1"/>
              <a:t>kapuljačom</a:t>
            </a:r>
            <a:r>
              <a:rPr lang="en-US" dirty="0"/>
              <a:t> </a:t>
            </a:r>
            <a:r>
              <a:rPr lang="en-US" dirty="0" err="1"/>
              <a:t>ili</a:t>
            </a:r>
            <a:r>
              <a:rPr lang="en-US" dirty="0"/>
              <a:t> </a:t>
            </a:r>
            <a:r>
              <a:rPr lang="en-US" dirty="0" err="1"/>
              <a:t>kapom</a:t>
            </a:r>
            <a:r>
              <a:rPr lang="en-US" dirty="0"/>
              <a:t> </a:t>
            </a:r>
            <a:r>
              <a:rPr lang="en-US" dirty="0" err="1"/>
              <a:t>pri</a:t>
            </a:r>
            <a:r>
              <a:rPr lang="en-US" dirty="0"/>
              <a:t> </a:t>
            </a:r>
            <a:r>
              <a:rPr lang="en-US" dirty="0" err="1"/>
              <a:t>neredima</a:t>
            </a:r>
            <a:r>
              <a:rPr lang="en-US" dirty="0"/>
              <a:t> </a:t>
            </a:r>
            <a:r>
              <a:rPr lang="en-US" dirty="0" err="1"/>
              <a:t>na</a:t>
            </a:r>
            <a:r>
              <a:rPr lang="en-US" dirty="0"/>
              <a:t> </a:t>
            </a:r>
            <a:r>
              <a:rPr lang="en-US" dirty="0" err="1"/>
              <a:t>sportskim</a:t>
            </a:r>
            <a:r>
              <a:rPr lang="en-US" dirty="0"/>
              <a:t> </a:t>
            </a:r>
            <a:r>
              <a:rPr lang="en-US" dirty="0" err="1"/>
              <a:t>priredbama</a:t>
            </a:r>
            <a:r>
              <a:rPr lang="en-US" dirty="0"/>
              <a:t> od </a:t>
            </a:r>
            <a:r>
              <a:rPr lang="en-US" dirty="0" err="1"/>
              <a:t>strane</a:t>
            </a:r>
            <a:r>
              <a:rPr lang="en-US" dirty="0"/>
              <a:t> </a:t>
            </a:r>
            <a:r>
              <a:rPr lang="en-US" dirty="0" err="1"/>
              <a:t>navijača</a:t>
            </a:r>
            <a:r>
              <a:rPr lang="en-US" dirty="0"/>
              <a:t>).</a:t>
            </a:r>
          </a:p>
          <a:p>
            <a:pPr marL="0" indent="0">
              <a:buNone/>
            </a:pPr>
            <a:r>
              <a:rPr lang="bs-Latn-BA" dirty="0"/>
              <a:t>	</a:t>
            </a:r>
            <a:r>
              <a:rPr lang="sr-Latn-CS" dirty="0" smtClean="0"/>
              <a:t>Kod </a:t>
            </a:r>
            <a:r>
              <a:rPr lang="sr-Latn-CS" dirty="0"/>
              <a:t>pojma grupe bitno je naglasiti da </a:t>
            </a:r>
            <a:r>
              <a:rPr lang="sr-Latn-CS" u="sng" dirty="0"/>
              <a:t>grupa mora </a:t>
            </a:r>
            <a:r>
              <a:rPr lang="sr-Latn-CS" u="sng" dirty="0" err="1"/>
              <a:t>djelovati</a:t>
            </a:r>
            <a:r>
              <a:rPr lang="sr-Latn-CS" u="sng" dirty="0"/>
              <a:t> zajednički</a:t>
            </a:r>
            <a:r>
              <a:rPr lang="sr-Latn-CS" dirty="0"/>
              <a:t>, odnosno počiniti prekršaj zajednički </a:t>
            </a:r>
            <a:r>
              <a:rPr lang="sr-Latn-CS" u="sng" dirty="0"/>
              <a:t>u odnosu na zaštićeni objekat</a:t>
            </a:r>
            <a:r>
              <a:rPr lang="sr-Latn-CS" dirty="0"/>
              <a:t>.</a:t>
            </a:r>
            <a:endParaRPr lang="bs-Latn-BA" dirty="0"/>
          </a:p>
          <a:p>
            <a:pPr marL="0" indent="0" algn="just">
              <a:buNone/>
            </a:pPr>
            <a:endParaRPr lang="en-US"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2822405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304624"/>
            <a:ext cx="9144000" cy="1189037"/>
          </a:xfrm>
          <a:solidFill>
            <a:srgbClr val="333399">
              <a:alpha val="90979"/>
            </a:srgbClr>
          </a:solidFill>
        </p:spPr>
        <p:txBody>
          <a:bodyPr/>
          <a:lstStyle/>
          <a:p>
            <a:pPr algn="ctr"/>
            <a:r>
              <a:rPr lang="bs-Latn-BA" sz="2400" b="1" dirty="0" smtClean="0"/>
              <a:t>Zaštitne mjere</a:t>
            </a:r>
            <a:endParaRPr lang="en-US" sz="2400" dirty="0"/>
          </a:p>
        </p:txBody>
      </p:sp>
      <p:sp>
        <p:nvSpPr>
          <p:cNvPr id="19458" name="Rectangle 8"/>
          <p:cNvSpPr>
            <a:spLocks noGrp="1" noChangeArrowheads="1"/>
          </p:cNvSpPr>
          <p:nvPr>
            <p:ph type="body" idx="4294967295"/>
          </p:nvPr>
        </p:nvSpPr>
        <p:spPr>
          <a:xfrm>
            <a:off x="234176" y="1550238"/>
            <a:ext cx="8664496" cy="4232740"/>
          </a:xfrm>
        </p:spPr>
        <p:txBody>
          <a:bodyPr/>
          <a:lstStyle/>
          <a:p>
            <a:pPr marL="0" indent="0" algn="ctr">
              <a:buNone/>
            </a:pPr>
            <a:r>
              <a:rPr lang="en-US" sz="1800" b="1" dirty="0" err="1"/>
              <a:t>Izricanje</a:t>
            </a:r>
            <a:r>
              <a:rPr lang="en-US" sz="1800" b="1" dirty="0"/>
              <a:t> </a:t>
            </a:r>
            <a:r>
              <a:rPr lang="en-US" sz="1800" b="1" dirty="0" err="1"/>
              <a:t>zaštitnih</a:t>
            </a:r>
            <a:r>
              <a:rPr lang="en-US" sz="1800" b="1" dirty="0"/>
              <a:t> </a:t>
            </a:r>
            <a:r>
              <a:rPr lang="en-US" sz="1800" b="1" dirty="0" err="1"/>
              <a:t>mjera</a:t>
            </a:r>
            <a:r>
              <a:rPr lang="en-US" sz="1800" b="1" dirty="0"/>
              <a:t> (čl.31.ZJRM)</a:t>
            </a:r>
            <a:endParaRPr lang="en-US" sz="1800" dirty="0"/>
          </a:p>
          <a:p>
            <a:pPr marL="0" indent="0" algn="just">
              <a:buNone/>
            </a:pPr>
            <a:r>
              <a:rPr lang="bs-Latn-BA" sz="1800" dirty="0" smtClean="0"/>
              <a:t>	</a:t>
            </a:r>
            <a:r>
              <a:rPr lang="en-US" sz="1800" dirty="0" smtClean="0"/>
              <a:t>(</a:t>
            </a:r>
            <a:r>
              <a:rPr lang="en-US" sz="1800" dirty="0"/>
              <a:t>1) </a:t>
            </a:r>
            <a:r>
              <a:rPr lang="en-US" sz="1800" dirty="0" err="1"/>
              <a:t>Privrednom</a:t>
            </a:r>
            <a:r>
              <a:rPr lang="en-US" sz="1800" dirty="0"/>
              <a:t> </a:t>
            </a:r>
            <a:r>
              <a:rPr lang="en-US" sz="1800" dirty="0" err="1"/>
              <a:t>društvu</a:t>
            </a:r>
            <a:r>
              <a:rPr lang="en-US" sz="1800" dirty="0"/>
              <a:t> </a:t>
            </a:r>
            <a:r>
              <a:rPr lang="en-US" sz="1800" dirty="0" err="1"/>
              <a:t>ili</a:t>
            </a:r>
            <a:r>
              <a:rPr lang="en-US" sz="1800" dirty="0"/>
              <a:t> </a:t>
            </a:r>
            <a:r>
              <a:rPr lang="en-US" sz="1800" dirty="0" err="1"/>
              <a:t>drugom</a:t>
            </a:r>
            <a:r>
              <a:rPr lang="en-US" sz="1800" dirty="0"/>
              <a:t> </a:t>
            </a:r>
            <a:r>
              <a:rPr lang="en-US" sz="1800" dirty="0" err="1"/>
              <a:t>pravnom</a:t>
            </a:r>
            <a:r>
              <a:rPr lang="en-US" sz="1800" dirty="0"/>
              <a:t> </a:t>
            </a:r>
            <a:r>
              <a:rPr lang="en-US" sz="1800" dirty="0" err="1"/>
              <a:t>licu</a:t>
            </a:r>
            <a:r>
              <a:rPr lang="en-US" sz="1800" dirty="0"/>
              <a:t> </a:t>
            </a:r>
            <a:r>
              <a:rPr lang="en-US" sz="1800" dirty="0" err="1"/>
              <a:t>koje</a:t>
            </a:r>
            <a:r>
              <a:rPr lang="en-US" sz="1800" dirty="0"/>
              <a:t> se </a:t>
            </a:r>
            <a:r>
              <a:rPr lang="en-US" sz="1800" dirty="0" err="1"/>
              <a:t>bavi</a:t>
            </a:r>
            <a:r>
              <a:rPr lang="en-US" sz="1800" dirty="0"/>
              <a:t> </a:t>
            </a:r>
            <a:r>
              <a:rPr lang="en-US" sz="1800" dirty="0" err="1"/>
              <a:t>ugostiteljskom</a:t>
            </a:r>
            <a:r>
              <a:rPr lang="en-US" sz="1800" dirty="0"/>
              <a:t> </a:t>
            </a:r>
            <a:r>
              <a:rPr lang="en-US" sz="1800" dirty="0" err="1"/>
              <a:t>djelatnošću</a:t>
            </a:r>
            <a:r>
              <a:rPr lang="en-US" sz="1800" dirty="0"/>
              <a:t>, </a:t>
            </a:r>
            <a:r>
              <a:rPr lang="en-US" sz="1800" dirty="0" err="1"/>
              <a:t>njihovom</a:t>
            </a:r>
            <a:r>
              <a:rPr lang="en-US" sz="1800" dirty="0"/>
              <a:t> </a:t>
            </a:r>
            <a:r>
              <a:rPr lang="en-US" sz="1800" dirty="0" err="1"/>
              <a:t>odgovornom</a:t>
            </a:r>
            <a:r>
              <a:rPr lang="en-US" sz="1800" dirty="0"/>
              <a:t> </a:t>
            </a:r>
            <a:r>
              <a:rPr lang="en-US" sz="1800" dirty="0" err="1"/>
              <a:t>licu</a:t>
            </a:r>
            <a:r>
              <a:rPr lang="en-US" sz="1800" dirty="0"/>
              <a:t>, </a:t>
            </a:r>
            <a:r>
              <a:rPr lang="en-US" sz="1800" dirty="0" err="1"/>
              <a:t>odnosno</a:t>
            </a:r>
            <a:r>
              <a:rPr lang="en-US" sz="1800" dirty="0"/>
              <a:t> </a:t>
            </a:r>
            <a:r>
              <a:rPr lang="en-US" sz="1800" dirty="0" err="1"/>
              <a:t>vlasniku</a:t>
            </a:r>
            <a:r>
              <a:rPr lang="en-US" sz="1800" dirty="0"/>
              <a:t> </a:t>
            </a:r>
            <a:r>
              <a:rPr lang="en-US" sz="1800" dirty="0" err="1"/>
              <a:t>ugostiteljskog</a:t>
            </a:r>
            <a:r>
              <a:rPr lang="en-US" sz="1800" dirty="0"/>
              <a:t> </a:t>
            </a:r>
            <a:r>
              <a:rPr lang="en-US" sz="1800" dirty="0" err="1"/>
              <a:t>objekta</a:t>
            </a:r>
            <a:r>
              <a:rPr lang="en-US" sz="1800" dirty="0"/>
              <a:t> </a:t>
            </a:r>
            <a:r>
              <a:rPr lang="en-US" sz="1800" dirty="0" err="1"/>
              <a:t>ili</a:t>
            </a:r>
            <a:r>
              <a:rPr lang="en-US" sz="1800" dirty="0"/>
              <a:t> </a:t>
            </a:r>
            <a:r>
              <a:rPr lang="en-US" sz="1800" dirty="0" err="1"/>
              <a:t>licu</a:t>
            </a:r>
            <a:r>
              <a:rPr lang="en-US" sz="1800" dirty="0"/>
              <a:t> </a:t>
            </a:r>
            <a:r>
              <a:rPr lang="en-US" sz="1800" dirty="0" err="1"/>
              <a:t>kome</a:t>
            </a:r>
            <a:r>
              <a:rPr lang="en-US" sz="1800" dirty="0"/>
              <a:t> je </a:t>
            </a:r>
            <a:r>
              <a:rPr lang="en-US" sz="1800" dirty="0" err="1"/>
              <a:t>povjereno</a:t>
            </a:r>
            <a:r>
              <a:rPr lang="en-US" sz="1800" dirty="0"/>
              <a:t> </a:t>
            </a:r>
            <a:r>
              <a:rPr lang="en-US" sz="1800" dirty="0" err="1"/>
              <a:t>vođenje</a:t>
            </a:r>
            <a:r>
              <a:rPr lang="en-US" sz="1800" dirty="0"/>
              <a:t> </a:t>
            </a:r>
            <a:r>
              <a:rPr lang="en-US" sz="1800" dirty="0" err="1"/>
              <a:t>ugostiteljskog</a:t>
            </a:r>
            <a:r>
              <a:rPr lang="en-US" sz="1800" dirty="0"/>
              <a:t> </a:t>
            </a:r>
            <a:r>
              <a:rPr lang="en-US" sz="1800" dirty="0" err="1"/>
              <a:t>objekta</a:t>
            </a:r>
            <a:r>
              <a:rPr lang="en-US" sz="1800" dirty="0"/>
              <a:t> </a:t>
            </a:r>
            <a:r>
              <a:rPr lang="en-US" sz="1800" dirty="0" err="1"/>
              <a:t>za</a:t>
            </a:r>
            <a:r>
              <a:rPr lang="en-US" sz="1800" dirty="0"/>
              <a:t> </a:t>
            </a:r>
            <a:r>
              <a:rPr lang="en-US" sz="1800" dirty="0" err="1"/>
              <a:t>prekršaje</a:t>
            </a:r>
            <a:r>
              <a:rPr lang="en-US" sz="1800" dirty="0"/>
              <a:t> </a:t>
            </a:r>
            <a:r>
              <a:rPr lang="en-US" sz="1800" dirty="0" err="1"/>
              <a:t>iz</a:t>
            </a:r>
            <a:r>
              <a:rPr lang="en-US" sz="1800" dirty="0"/>
              <a:t> </a:t>
            </a:r>
            <a:r>
              <a:rPr lang="en-US" sz="1800" dirty="0" err="1"/>
              <a:t>čl</a:t>
            </a:r>
            <a:r>
              <a:rPr lang="en-US" sz="1800" dirty="0"/>
              <a:t>. 13, 14, 15, 18, 19. </a:t>
            </a:r>
            <a:r>
              <a:rPr lang="en-US" sz="1800" dirty="0" err="1"/>
              <a:t>i</a:t>
            </a:r>
            <a:r>
              <a:rPr lang="en-US" sz="1800" dirty="0"/>
              <a:t> 20. </a:t>
            </a:r>
            <a:r>
              <a:rPr lang="en-US" sz="1800" dirty="0" err="1"/>
              <a:t>ovog</a:t>
            </a:r>
            <a:r>
              <a:rPr lang="en-US" sz="1800" dirty="0"/>
              <a:t> </a:t>
            </a:r>
            <a:r>
              <a:rPr lang="en-US" sz="1800" dirty="0" err="1"/>
              <a:t>zakona</a:t>
            </a:r>
            <a:r>
              <a:rPr lang="en-US" sz="1800" dirty="0"/>
              <a:t> </a:t>
            </a:r>
            <a:r>
              <a:rPr lang="en-US" sz="1800" dirty="0" err="1"/>
              <a:t>može</a:t>
            </a:r>
            <a:r>
              <a:rPr lang="en-US" sz="1800" dirty="0"/>
              <a:t> se </a:t>
            </a:r>
            <a:r>
              <a:rPr lang="en-US" sz="1800" dirty="0" err="1"/>
              <a:t>izreći</a:t>
            </a:r>
            <a:r>
              <a:rPr lang="en-US" sz="1800" dirty="0"/>
              <a:t> </a:t>
            </a:r>
            <a:r>
              <a:rPr lang="en-US" sz="1800" dirty="0" err="1"/>
              <a:t>zaštitna</a:t>
            </a:r>
            <a:r>
              <a:rPr lang="en-US" sz="1800" dirty="0"/>
              <a:t> </a:t>
            </a:r>
            <a:r>
              <a:rPr lang="en-US" sz="1800" dirty="0" err="1"/>
              <a:t>mjera</a:t>
            </a:r>
            <a:r>
              <a:rPr lang="en-US" sz="1800" dirty="0"/>
              <a:t> - </a:t>
            </a:r>
            <a:r>
              <a:rPr lang="en-US" sz="1800" dirty="0" err="1"/>
              <a:t>zabrana</a:t>
            </a:r>
            <a:r>
              <a:rPr lang="en-US" sz="1800" dirty="0"/>
              <a:t> </a:t>
            </a:r>
            <a:r>
              <a:rPr lang="en-US" sz="1800" dirty="0" err="1"/>
              <a:t>vršenja</a:t>
            </a:r>
            <a:r>
              <a:rPr lang="en-US" sz="1800" dirty="0"/>
              <a:t> </a:t>
            </a:r>
            <a:r>
              <a:rPr lang="en-US" sz="1800" dirty="0" err="1"/>
              <a:t>poziva</a:t>
            </a:r>
            <a:r>
              <a:rPr lang="en-US" sz="1800" dirty="0"/>
              <a:t>, </a:t>
            </a:r>
            <a:r>
              <a:rPr lang="en-US" sz="1800" dirty="0" err="1"/>
              <a:t>djelatnosti</a:t>
            </a:r>
            <a:r>
              <a:rPr lang="en-US" sz="1800" dirty="0"/>
              <a:t> </a:t>
            </a:r>
            <a:r>
              <a:rPr lang="en-US" sz="1800" dirty="0" err="1"/>
              <a:t>ili</a:t>
            </a:r>
            <a:r>
              <a:rPr lang="en-US" sz="1800" dirty="0"/>
              <a:t> </a:t>
            </a:r>
            <a:r>
              <a:rPr lang="en-US" sz="1800" dirty="0" err="1"/>
              <a:t>dužnosti</a:t>
            </a:r>
            <a:r>
              <a:rPr lang="en-US" sz="1800" dirty="0"/>
              <a:t> do </a:t>
            </a:r>
            <a:r>
              <a:rPr lang="en-US" sz="1800" dirty="0" err="1"/>
              <a:t>šest</a:t>
            </a:r>
            <a:r>
              <a:rPr lang="en-US" sz="1800" dirty="0"/>
              <a:t> </a:t>
            </a:r>
            <a:r>
              <a:rPr lang="en-US" sz="1800" dirty="0" err="1"/>
              <a:t>mjeseci</a:t>
            </a:r>
            <a:r>
              <a:rPr lang="en-US" sz="1800" dirty="0"/>
              <a:t>.</a:t>
            </a:r>
          </a:p>
          <a:p>
            <a:pPr marL="0" indent="0" algn="just">
              <a:buNone/>
            </a:pPr>
            <a:r>
              <a:rPr lang="bs-Latn-BA" sz="1800" dirty="0" smtClean="0"/>
              <a:t>	</a:t>
            </a:r>
            <a:r>
              <a:rPr lang="en-US" sz="1800" dirty="0" smtClean="0"/>
              <a:t>(</a:t>
            </a:r>
            <a:r>
              <a:rPr lang="en-US" sz="1800" dirty="0"/>
              <a:t>2) </a:t>
            </a:r>
            <a:r>
              <a:rPr lang="en-US" sz="1800" dirty="0" err="1"/>
              <a:t>Ako</a:t>
            </a:r>
            <a:r>
              <a:rPr lang="en-US" sz="1800" dirty="0"/>
              <a:t> se </a:t>
            </a:r>
            <a:r>
              <a:rPr lang="en-US" sz="1800" dirty="0" err="1"/>
              <a:t>prilikom</a:t>
            </a:r>
            <a:r>
              <a:rPr lang="en-US" sz="1800" dirty="0"/>
              <a:t> </a:t>
            </a:r>
            <a:r>
              <a:rPr lang="en-US" sz="1800" dirty="0" err="1"/>
              <a:t>izricanja</a:t>
            </a:r>
            <a:r>
              <a:rPr lang="en-US" sz="1800" dirty="0"/>
              <a:t> </a:t>
            </a:r>
            <a:r>
              <a:rPr lang="en-US" sz="1800" dirty="0" err="1"/>
              <a:t>kazni</a:t>
            </a:r>
            <a:r>
              <a:rPr lang="en-US" sz="1800" dirty="0"/>
              <a:t> </a:t>
            </a:r>
            <a:r>
              <a:rPr lang="en-US" sz="1800" dirty="0" err="1"/>
              <a:t>za</a:t>
            </a:r>
            <a:r>
              <a:rPr lang="en-US" sz="1800" dirty="0"/>
              <a:t> </a:t>
            </a:r>
            <a:r>
              <a:rPr lang="en-US" sz="1800" dirty="0" err="1"/>
              <a:t>prekršaje</a:t>
            </a:r>
            <a:r>
              <a:rPr lang="en-US" sz="1800" dirty="0"/>
              <a:t> </a:t>
            </a:r>
            <a:r>
              <a:rPr lang="en-US" sz="1800" dirty="0" err="1"/>
              <a:t>iz</a:t>
            </a:r>
            <a:r>
              <a:rPr lang="en-US" sz="1800" dirty="0"/>
              <a:t> </a:t>
            </a:r>
            <a:r>
              <a:rPr lang="en-US" sz="1800" dirty="0" err="1"/>
              <a:t>čl</a:t>
            </a:r>
            <a:r>
              <a:rPr lang="en-US" sz="1800" dirty="0"/>
              <a:t>. 13, 15, 18, 19. </a:t>
            </a:r>
            <a:r>
              <a:rPr lang="en-US" sz="1800" dirty="0" err="1"/>
              <a:t>i</a:t>
            </a:r>
            <a:r>
              <a:rPr lang="en-US" sz="1800" dirty="0"/>
              <a:t> 20. </a:t>
            </a:r>
            <a:r>
              <a:rPr lang="en-US" sz="1800" dirty="0" err="1"/>
              <a:t>ovog</a:t>
            </a:r>
            <a:r>
              <a:rPr lang="en-US" sz="1800" dirty="0"/>
              <a:t> </a:t>
            </a:r>
            <a:r>
              <a:rPr lang="en-US" sz="1800" dirty="0" err="1"/>
              <a:t>zakona</a:t>
            </a:r>
            <a:r>
              <a:rPr lang="en-US" sz="1800" dirty="0"/>
              <a:t> </a:t>
            </a:r>
            <a:r>
              <a:rPr lang="en-US" sz="1800" dirty="0" err="1"/>
              <a:t>utvrdi</a:t>
            </a:r>
            <a:r>
              <a:rPr lang="en-US" sz="1800" dirty="0"/>
              <a:t> da je lice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 </a:t>
            </a:r>
            <a:r>
              <a:rPr lang="en-US" sz="1800" u="sng" dirty="0"/>
              <a:t>u </a:t>
            </a:r>
            <a:r>
              <a:rPr lang="en-US" sz="1800" u="sng" dirty="0" err="1"/>
              <a:t>toku</a:t>
            </a:r>
            <a:r>
              <a:rPr lang="en-US" sz="1800" u="sng" dirty="0"/>
              <a:t> </a:t>
            </a:r>
            <a:r>
              <a:rPr lang="en-US" sz="1800" u="sng" dirty="0" err="1"/>
              <a:t>posljednje</a:t>
            </a:r>
            <a:r>
              <a:rPr lang="en-US" sz="1800" u="sng" dirty="0"/>
              <a:t> </a:t>
            </a:r>
            <a:r>
              <a:rPr lang="en-US" sz="1800" u="sng" dirty="0" err="1"/>
              <a:t>dvije</a:t>
            </a:r>
            <a:r>
              <a:rPr lang="en-US" sz="1800" u="sng" dirty="0"/>
              <a:t> </a:t>
            </a:r>
            <a:r>
              <a:rPr lang="en-US" sz="1800" u="sng" dirty="0" err="1"/>
              <a:t>godine</a:t>
            </a:r>
            <a:r>
              <a:rPr lang="en-US" sz="1800" u="sng" dirty="0"/>
              <a:t> </a:t>
            </a:r>
            <a:r>
              <a:rPr lang="en-US" sz="1800" u="sng" dirty="0" err="1"/>
              <a:t>bilo</a:t>
            </a:r>
            <a:r>
              <a:rPr lang="en-US" sz="1800" u="sng" dirty="0"/>
              <a:t> </a:t>
            </a:r>
            <a:r>
              <a:rPr lang="en-US" sz="1800" u="sng" dirty="0" err="1"/>
              <a:t>pravosnažno</a:t>
            </a:r>
            <a:r>
              <a:rPr lang="en-US" sz="1800" u="sng" dirty="0"/>
              <a:t> </a:t>
            </a:r>
            <a:r>
              <a:rPr lang="en-US" sz="1800" u="sng" dirty="0" err="1"/>
              <a:t>kažnjeno</a:t>
            </a:r>
            <a:r>
              <a:rPr lang="en-US" sz="1800" dirty="0"/>
              <a:t> </a:t>
            </a:r>
            <a:r>
              <a:rPr lang="en-US" sz="1800" dirty="0" err="1"/>
              <a:t>za</a:t>
            </a:r>
            <a:r>
              <a:rPr lang="en-US" sz="1800" dirty="0"/>
              <a:t> </a:t>
            </a:r>
            <a:r>
              <a:rPr lang="en-US" sz="1800" dirty="0" err="1"/>
              <a:t>neki</a:t>
            </a:r>
            <a:r>
              <a:rPr lang="en-US" sz="1800" dirty="0"/>
              <a:t> od </a:t>
            </a:r>
            <a:r>
              <a:rPr lang="en-US" sz="1800" dirty="0" err="1"/>
              <a:t>prekršaja</a:t>
            </a:r>
            <a:r>
              <a:rPr lang="en-US" sz="1800" dirty="0"/>
              <a:t> </a:t>
            </a:r>
            <a:r>
              <a:rPr lang="en-US" sz="1800" dirty="0" err="1"/>
              <a:t>predviđen</a:t>
            </a:r>
            <a:r>
              <a:rPr lang="en-US" sz="1800" dirty="0"/>
              <a:t> u </a:t>
            </a:r>
            <a:r>
              <a:rPr lang="en-US" sz="1800" dirty="0" err="1"/>
              <a:t>navedenim</a:t>
            </a:r>
            <a:r>
              <a:rPr lang="en-US" sz="1800" dirty="0"/>
              <a:t> </a:t>
            </a:r>
            <a:r>
              <a:rPr lang="en-US" sz="1800" dirty="0" err="1"/>
              <a:t>članovima</a:t>
            </a:r>
            <a:r>
              <a:rPr lang="en-US" sz="1800" dirty="0"/>
              <a:t>, tom </a:t>
            </a:r>
            <a:r>
              <a:rPr lang="en-US" sz="1800" dirty="0" err="1"/>
              <a:t>licu</a:t>
            </a:r>
            <a:r>
              <a:rPr lang="en-US" sz="1800" dirty="0"/>
              <a:t> </a:t>
            </a:r>
            <a:r>
              <a:rPr lang="en-US" sz="1800" dirty="0" err="1"/>
              <a:t>će</a:t>
            </a:r>
            <a:r>
              <a:rPr lang="en-US" sz="1800" dirty="0"/>
              <a:t> se </a:t>
            </a:r>
            <a:r>
              <a:rPr lang="en-US" sz="1800" u="sng" dirty="0" err="1"/>
              <a:t>obavezno</a:t>
            </a:r>
            <a:r>
              <a:rPr lang="en-US" sz="1800" u="sng" dirty="0"/>
              <a:t> </a:t>
            </a:r>
            <a:r>
              <a:rPr lang="en-US" sz="1800" u="sng" dirty="0" err="1"/>
              <a:t>izreći</a:t>
            </a:r>
            <a:r>
              <a:rPr lang="en-US" sz="1800" dirty="0"/>
              <a:t> </a:t>
            </a:r>
            <a:r>
              <a:rPr lang="en-US" sz="1800" dirty="0" err="1"/>
              <a:t>zaštitna</a:t>
            </a:r>
            <a:r>
              <a:rPr lang="en-US" sz="1800" dirty="0"/>
              <a:t> </a:t>
            </a:r>
            <a:r>
              <a:rPr lang="en-US" sz="1800" dirty="0" err="1"/>
              <a:t>mjera</a:t>
            </a:r>
            <a:r>
              <a:rPr lang="en-US" sz="1800" dirty="0"/>
              <a:t> </a:t>
            </a:r>
            <a:r>
              <a:rPr lang="en-US" sz="1800" dirty="0" err="1"/>
              <a:t>iz</a:t>
            </a:r>
            <a:r>
              <a:rPr lang="en-US" sz="1800" dirty="0"/>
              <a:t> </a:t>
            </a:r>
            <a:r>
              <a:rPr lang="en-US" sz="1800" dirty="0" err="1"/>
              <a:t>stava</a:t>
            </a:r>
            <a:r>
              <a:rPr lang="en-US" sz="1800" dirty="0"/>
              <a:t> 1. </a:t>
            </a:r>
            <a:r>
              <a:rPr lang="en-US" sz="1800" dirty="0" err="1"/>
              <a:t>ovog</a:t>
            </a:r>
            <a:r>
              <a:rPr lang="en-US" sz="1800" dirty="0"/>
              <a:t> </a:t>
            </a:r>
            <a:r>
              <a:rPr lang="en-US" sz="1800" dirty="0" err="1"/>
              <a:t>člana</a:t>
            </a:r>
            <a:r>
              <a:rPr lang="en-US" sz="1800" dirty="0"/>
              <a:t>.</a:t>
            </a:r>
          </a:p>
          <a:p>
            <a:pPr marL="0" indent="0" algn="just">
              <a:buNone/>
            </a:pPr>
            <a:r>
              <a:rPr lang="bs-Latn-BA" sz="1800" dirty="0" smtClean="0"/>
              <a:t>	</a:t>
            </a:r>
            <a:r>
              <a:rPr lang="en-US" sz="1800" dirty="0" smtClean="0"/>
              <a:t>(</a:t>
            </a:r>
            <a:r>
              <a:rPr lang="en-US" sz="1800" dirty="0"/>
              <a:t>3) </a:t>
            </a:r>
            <a:r>
              <a:rPr lang="en-US" sz="1800" dirty="0" err="1"/>
              <a:t>Za</a:t>
            </a:r>
            <a:r>
              <a:rPr lang="en-US" sz="1800" dirty="0"/>
              <a:t> </a:t>
            </a:r>
            <a:r>
              <a:rPr lang="en-US" sz="1800" dirty="0" err="1"/>
              <a:t>prekršaje</a:t>
            </a:r>
            <a:r>
              <a:rPr lang="en-US" sz="1800" dirty="0"/>
              <a:t> </a:t>
            </a:r>
            <a:r>
              <a:rPr lang="en-US" sz="1800" dirty="0" err="1"/>
              <a:t>iz</a:t>
            </a:r>
            <a:r>
              <a:rPr lang="en-US" sz="1800" dirty="0"/>
              <a:t> </a:t>
            </a:r>
            <a:r>
              <a:rPr lang="en-US" sz="1800" dirty="0" err="1"/>
              <a:t>čl</a:t>
            </a:r>
            <a:r>
              <a:rPr lang="en-US" sz="1800" dirty="0"/>
              <a:t>. 10, 12, 13, 14, 15, 16, 17, 21, 22, 25. </a:t>
            </a:r>
            <a:r>
              <a:rPr lang="en-US" sz="1800" dirty="0" err="1"/>
              <a:t>i</a:t>
            </a:r>
            <a:r>
              <a:rPr lang="en-US" sz="1800" dirty="0"/>
              <a:t> 28. </a:t>
            </a:r>
            <a:r>
              <a:rPr lang="en-US" sz="1800" dirty="0" err="1"/>
              <a:t>ovog</a:t>
            </a:r>
            <a:r>
              <a:rPr lang="en-US" sz="1800" dirty="0"/>
              <a:t> </a:t>
            </a:r>
            <a:r>
              <a:rPr lang="en-US" sz="1800" dirty="0" err="1"/>
              <a:t>zakona</a:t>
            </a:r>
            <a:r>
              <a:rPr lang="en-US" sz="1800" dirty="0"/>
              <a:t> </a:t>
            </a:r>
            <a:r>
              <a:rPr lang="en-US" sz="1800" dirty="0" err="1"/>
              <a:t>može</a:t>
            </a:r>
            <a:r>
              <a:rPr lang="en-US" sz="1800" dirty="0"/>
              <a:t> se </a:t>
            </a:r>
            <a:r>
              <a:rPr lang="en-US" sz="1800" dirty="0" err="1"/>
              <a:t>izreći</a:t>
            </a:r>
            <a:r>
              <a:rPr lang="en-US" sz="1800" dirty="0"/>
              <a:t> </a:t>
            </a:r>
            <a:r>
              <a:rPr lang="en-US" sz="1800" dirty="0" err="1"/>
              <a:t>i</a:t>
            </a:r>
            <a:r>
              <a:rPr lang="en-US" sz="1800" dirty="0"/>
              <a:t> </a:t>
            </a:r>
            <a:r>
              <a:rPr lang="en-US" sz="1800" dirty="0" err="1"/>
              <a:t>zaštitna</a:t>
            </a:r>
            <a:r>
              <a:rPr lang="en-US" sz="1800" dirty="0"/>
              <a:t> </a:t>
            </a:r>
            <a:r>
              <a:rPr lang="en-US" sz="1800" dirty="0" err="1"/>
              <a:t>mjera</a:t>
            </a:r>
            <a:r>
              <a:rPr lang="en-US" sz="1800" dirty="0"/>
              <a:t> </a:t>
            </a:r>
            <a:r>
              <a:rPr lang="en-US" sz="1800" dirty="0" err="1"/>
              <a:t>oduzimanje</a:t>
            </a:r>
            <a:r>
              <a:rPr lang="en-US" sz="1800" dirty="0"/>
              <a:t> </a:t>
            </a:r>
            <a:r>
              <a:rPr lang="en-US" sz="1800" dirty="0" err="1"/>
              <a:t>predmeta</a:t>
            </a:r>
            <a:r>
              <a:rPr lang="en-US" sz="1800" dirty="0"/>
              <a:t> </a:t>
            </a:r>
            <a:r>
              <a:rPr lang="en-US" sz="1800" dirty="0" err="1"/>
              <a:t>koji</a:t>
            </a:r>
            <a:r>
              <a:rPr lang="en-US" sz="1800" dirty="0"/>
              <a:t> </a:t>
            </a:r>
            <a:r>
              <a:rPr lang="en-US" sz="1800" dirty="0" err="1"/>
              <a:t>su</a:t>
            </a:r>
            <a:r>
              <a:rPr lang="en-US" sz="1800" dirty="0"/>
              <a:t> </a:t>
            </a:r>
            <a:r>
              <a:rPr lang="en-US" sz="1800" dirty="0" err="1"/>
              <a:t>upotrijebljeni</a:t>
            </a:r>
            <a:r>
              <a:rPr lang="en-US" sz="1800" dirty="0"/>
              <a:t> </a:t>
            </a:r>
            <a:r>
              <a:rPr lang="en-US" sz="1800" dirty="0" err="1"/>
              <a:t>ili</a:t>
            </a:r>
            <a:r>
              <a:rPr lang="en-US" sz="1800" dirty="0"/>
              <a:t> </a:t>
            </a:r>
            <a:r>
              <a:rPr lang="en-US" sz="1800" dirty="0" err="1"/>
              <a:t>su</a:t>
            </a:r>
            <a:r>
              <a:rPr lang="en-US" sz="1800" dirty="0"/>
              <a:t> </a:t>
            </a:r>
            <a:r>
              <a:rPr lang="en-US" sz="1800" dirty="0" err="1"/>
              <a:t>bili</a:t>
            </a:r>
            <a:r>
              <a:rPr lang="en-US" sz="1800" dirty="0"/>
              <a:t> </a:t>
            </a:r>
            <a:r>
              <a:rPr lang="en-US" sz="1800" dirty="0" err="1"/>
              <a:t>namijenjeni</a:t>
            </a:r>
            <a:r>
              <a:rPr lang="en-US" sz="1800" dirty="0"/>
              <a:t> </a:t>
            </a:r>
            <a:r>
              <a:rPr lang="en-US" sz="1800" dirty="0" err="1"/>
              <a:t>za</a:t>
            </a:r>
            <a:r>
              <a:rPr lang="en-US" sz="1800" dirty="0"/>
              <a:t> </a:t>
            </a:r>
            <a:r>
              <a:rPr lang="en-US" sz="1800" dirty="0" err="1"/>
              <a:t>izvršenje</a:t>
            </a:r>
            <a:r>
              <a:rPr lang="en-US" sz="1800" dirty="0"/>
              <a:t> </a:t>
            </a:r>
            <a:r>
              <a:rPr lang="en-US" sz="1800" dirty="0" err="1"/>
              <a:t>prekršaja</a:t>
            </a:r>
            <a:r>
              <a:rPr lang="en-US" sz="1800" dirty="0"/>
              <a:t> </a:t>
            </a:r>
            <a:r>
              <a:rPr lang="en-US" sz="1800" dirty="0" err="1"/>
              <a:t>ili</a:t>
            </a:r>
            <a:r>
              <a:rPr lang="en-US" sz="1800" dirty="0"/>
              <a:t> </a:t>
            </a:r>
            <a:r>
              <a:rPr lang="en-US" sz="1800" dirty="0" err="1"/>
              <a:t>su</a:t>
            </a:r>
            <a:r>
              <a:rPr lang="en-US" sz="1800" dirty="0"/>
              <a:t> </a:t>
            </a:r>
            <a:r>
              <a:rPr lang="en-US" sz="1800" dirty="0" err="1"/>
              <a:t>nastali</a:t>
            </a:r>
            <a:r>
              <a:rPr lang="en-US" sz="1800" dirty="0"/>
              <a:t> </a:t>
            </a:r>
            <a:r>
              <a:rPr lang="en-US" sz="1800" dirty="0" err="1"/>
              <a:t>izvršenjem</a:t>
            </a:r>
            <a:r>
              <a:rPr lang="en-US" sz="1800" dirty="0"/>
              <a:t> </a:t>
            </a:r>
            <a:r>
              <a:rPr lang="en-US" sz="1800" dirty="0" err="1"/>
              <a:t>prekršaja</a:t>
            </a:r>
            <a:r>
              <a:rPr lang="en-US" sz="1800" dirty="0"/>
              <a:t>.</a:t>
            </a:r>
          </a:p>
          <a:p>
            <a:pPr marL="0" indent="0" algn="just">
              <a:buNone/>
            </a:pPr>
            <a:r>
              <a:rPr lang="bs-Latn-BA" sz="1800" dirty="0" smtClean="0"/>
              <a:t>	</a:t>
            </a:r>
            <a:r>
              <a:rPr lang="en-US" sz="1800" dirty="0" smtClean="0"/>
              <a:t>(</a:t>
            </a:r>
            <a:r>
              <a:rPr lang="en-US" sz="1800" dirty="0"/>
              <a:t>4) </a:t>
            </a:r>
            <a:r>
              <a:rPr lang="en-US" sz="1800" dirty="0" err="1"/>
              <a:t>Za</a:t>
            </a:r>
            <a:r>
              <a:rPr lang="en-US" sz="1800" dirty="0"/>
              <a:t> </a:t>
            </a:r>
            <a:r>
              <a:rPr lang="en-US" sz="1800" dirty="0" err="1"/>
              <a:t>prekršaj</a:t>
            </a:r>
            <a:r>
              <a:rPr lang="en-US" sz="1800" dirty="0"/>
              <a:t> </a:t>
            </a:r>
            <a:r>
              <a:rPr lang="en-US" sz="1800" dirty="0" err="1"/>
              <a:t>iz</a:t>
            </a:r>
            <a:r>
              <a:rPr lang="en-US" sz="1800" dirty="0"/>
              <a:t> </a:t>
            </a:r>
            <a:r>
              <a:rPr lang="en-US" sz="1800" dirty="0" err="1"/>
              <a:t>člana</a:t>
            </a:r>
            <a:r>
              <a:rPr lang="en-US" sz="1800" dirty="0"/>
              <a:t> 17. </a:t>
            </a:r>
            <a:r>
              <a:rPr lang="en-US" sz="1800" dirty="0" err="1"/>
              <a:t>ovog</a:t>
            </a:r>
            <a:r>
              <a:rPr lang="en-US" sz="1800" dirty="0"/>
              <a:t> </a:t>
            </a:r>
            <a:r>
              <a:rPr lang="en-US" sz="1800" dirty="0" err="1"/>
              <a:t>zakona</a:t>
            </a:r>
            <a:r>
              <a:rPr lang="en-US" sz="1800" dirty="0"/>
              <a:t> </a:t>
            </a:r>
            <a:r>
              <a:rPr lang="en-US" sz="1800" dirty="0" err="1"/>
              <a:t>može</a:t>
            </a:r>
            <a:r>
              <a:rPr lang="en-US" sz="1800" dirty="0"/>
              <a:t> se </a:t>
            </a:r>
            <a:r>
              <a:rPr lang="en-US" sz="1800" dirty="0" err="1"/>
              <a:t>izreći</a:t>
            </a:r>
            <a:r>
              <a:rPr lang="en-US" sz="1800" dirty="0"/>
              <a:t> </a:t>
            </a:r>
            <a:r>
              <a:rPr lang="en-US" sz="1800" dirty="0" err="1"/>
              <a:t>i</a:t>
            </a:r>
            <a:r>
              <a:rPr lang="en-US" sz="1800" dirty="0"/>
              <a:t> </a:t>
            </a:r>
            <a:r>
              <a:rPr lang="en-US" sz="1800" dirty="0" err="1"/>
              <a:t>zaštitna</a:t>
            </a:r>
            <a:r>
              <a:rPr lang="en-US" sz="1800" dirty="0"/>
              <a:t> </a:t>
            </a:r>
            <a:r>
              <a:rPr lang="en-US" sz="1800" dirty="0" err="1"/>
              <a:t>mjera</a:t>
            </a:r>
            <a:r>
              <a:rPr lang="en-US" sz="1800" dirty="0"/>
              <a:t> - </a:t>
            </a:r>
            <a:r>
              <a:rPr lang="en-US" sz="1800" dirty="0" err="1"/>
              <a:t>obavezno</a:t>
            </a:r>
            <a:r>
              <a:rPr lang="en-US" sz="1800" dirty="0"/>
              <a:t> </a:t>
            </a:r>
            <a:r>
              <a:rPr lang="en-US" sz="1800" dirty="0" err="1"/>
              <a:t>liječenje</a:t>
            </a:r>
            <a:r>
              <a:rPr lang="en-US" sz="1800" dirty="0"/>
              <a:t> </a:t>
            </a:r>
            <a:r>
              <a:rPr lang="en-US" sz="1800" dirty="0" err="1"/>
              <a:t>zavisnika</a:t>
            </a:r>
            <a:r>
              <a:rPr lang="en-US" sz="1800" dirty="0"/>
              <a:t>.</a:t>
            </a:r>
          </a:p>
          <a:p>
            <a:pPr marL="0" indent="0" algn="just">
              <a:buNone/>
            </a:pPr>
            <a:r>
              <a:rPr lang="bs-Latn-BA" sz="1800" dirty="0" smtClean="0"/>
              <a:t>	</a:t>
            </a:r>
            <a:r>
              <a:rPr lang="en-US" sz="1800" dirty="0" smtClean="0"/>
              <a:t>(</a:t>
            </a:r>
            <a:r>
              <a:rPr lang="en-US" sz="1800" dirty="0"/>
              <a:t>5) </a:t>
            </a:r>
            <a:r>
              <a:rPr lang="en-US" sz="1800" dirty="0" err="1"/>
              <a:t>Zaštitne</a:t>
            </a:r>
            <a:r>
              <a:rPr lang="en-US" sz="1800" dirty="0"/>
              <a:t> </a:t>
            </a:r>
            <a:r>
              <a:rPr lang="en-US" sz="1800" dirty="0" err="1"/>
              <a:t>mjere</a:t>
            </a:r>
            <a:r>
              <a:rPr lang="en-US" sz="1800" dirty="0"/>
              <a:t> </a:t>
            </a:r>
            <a:r>
              <a:rPr lang="en-US" sz="1800" dirty="0" err="1"/>
              <a:t>po</a:t>
            </a:r>
            <a:r>
              <a:rPr lang="en-US" sz="1800" dirty="0"/>
              <a:t> </a:t>
            </a:r>
            <a:r>
              <a:rPr lang="en-US" sz="1800" dirty="0" err="1"/>
              <a:t>odredbama</a:t>
            </a:r>
            <a:r>
              <a:rPr lang="en-US" sz="1800" dirty="0"/>
              <a:t> </a:t>
            </a:r>
            <a:r>
              <a:rPr lang="en-US" sz="1800" dirty="0" err="1"/>
              <a:t>st.</a:t>
            </a:r>
            <a:r>
              <a:rPr lang="en-US" sz="1800" dirty="0"/>
              <a:t> 1, 2, 3. </a:t>
            </a:r>
            <a:r>
              <a:rPr lang="en-US" sz="1800" dirty="0" err="1"/>
              <a:t>i</a:t>
            </a:r>
            <a:r>
              <a:rPr lang="en-US" sz="1800" dirty="0"/>
              <a:t> 4. </a:t>
            </a:r>
            <a:r>
              <a:rPr lang="en-US" sz="1800" dirty="0" err="1"/>
              <a:t>ovog</a:t>
            </a:r>
            <a:r>
              <a:rPr lang="en-US" sz="1800" dirty="0"/>
              <a:t> </a:t>
            </a:r>
            <a:r>
              <a:rPr lang="en-US" sz="1800" dirty="0" err="1"/>
              <a:t>člana</a:t>
            </a:r>
            <a:r>
              <a:rPr lang="en-US" sz="1800" dirty="0"/>
              <a:t> </a:t>
            </a:r>
            <a:r>
              <a:rPr lang="en-US" sz="1800" dirty="0" err="1"/>
              <a:t>mogu</a:t>
            </a:r>
            <a:r>
              <a:rPr lang="en-US" sz="1800" dirty="0"/>
              <a:t> se </a:t>
            </a:r>
            <a:r>
              <a:rPr lang="en-US" sz="1800" dirty="0" err="1"/>
              <a:t>izreći</a:t>
            </a:r>
            <a:r>
              <a:rPr lang="en-US" sz="1800" dirty="0"/>
              <a:t> </a:t>
            </a:r>
            <a:r>
              <a:rPr lang="en-US" sz="1800" dirty="0" err="1"/>
              <a:t>i</a:t>
            </a:r>
            <a:r>
              <a:rPr lang="en-US" sz="1800" dirty="0"/>
              <a:t> </a:t>
            </a:r>
            <a:r>
              <a:rPr lang="en-US" sz="1800" dirty="0" err="1"/>
              <a:t>ako</a:t>
            </a:r>
            <a:r>
              <a:rPr lang="en-US" sz="1800" dirty="0"/>
              <a:t> </a:t>
            </a:r>
            <a:r>
              <a:rPr lang="en-US" sz="1800" dirty="0" err="1"/>
              <a:t>kazna</a:t>
            </a:r>
            <a:r>
              <a:rPr lang="en-US" sz="1800" dirty="0"/>
              <a:t> </a:t>
            </a:r>
            <a:r>
              <a:rPr lang="en-US" sz="1800" dirty="0" err="1"/>
              <a:t>za</a:t>
            </a:r>
            <a:r>
              <a:rPr lang="en-US" sz="1800" dirty="0"/>
              <a:t> </a:t>
            </a:r>
            <a:r>
              <a:rPr lang="en-US" sz="1800" dirty="0" err="1"/>
              <a:t>prekršaj</a:t>
            </a:r>
            <a:r>
              <a:rPr lang="en-US" sz="1800" dirty="0"/>
              <a:t> </a:t>
            </a:r>
            <a:r>
              <a:rPr lang="en-US" sz="1800" dirty="0" err="1"/>
              <a:t>nije</a:t>
            </a:r>
            <a:r>
              <a:rPr lang="en-US" sz="1800" dirty="0"/>
              <a:t> </a:t>
            </a:r>
            <a:r>
              <a:rPr lang="en-US" sz="1800" dirty="0" err="1"/>
              <a:t>izrečena</a:t>
            </a:r>
            <a:r>
              <a:rPr lang="en-US" sz="1800" dirty="0"/>
              <a:t>.</a:t>
            </a:r>
          </a:p>
          <a:p>
            <a:pPr marL="0" indent="0" algn="just">
              <a:buNone/>
            </a:pPr>
            <a:r>
              <a:rPr lang="bs-Latn-BA" sz="1800" dirty="0"/>
              <a:t>	</a:t>
            </a:r>
            <a:r>
              <a:rPr lang="sr-Latn-BA" sz="1800" dirty="0" err="1" smtClean="0"/>
              <a:t>Nepostupanje</a:t>
            </a:r>
            <a:r>
              <a:rPr lang="sr-Latn-BA" sz="1800" dirty="0" smtClean="0"/>
              <a:t> </a:t>
            </a:r>
            <a:r>
              <a:rPr lang="sr-Latn-BA" sz="1800" dirty="0"/>
              <a:t>po izrečenoj zaštitnoj mjeri po ovom zakonu kažnjivo je članom 33. ovog zakona </a:t>
            </a:r>
            <a:r>
              <a:rPr lang="en-US" sz="1800" dirty="0" err="1"/>
              <a:t>nov</a:t>
            </a:r>
            <a:r>
              <a:rPr lang="sr-Latn-BA" sz="1800" dirty="0"/>
              <a:t>č</a:t>
            </a:r>
            <a:r>
              <a:rPr lang="en-US" sz="1800" dirty="0" err="1"/>
              <a:t>anom</a:t>
            </a:r>
            <a:r>
              <a:rPr lang="en-US" sz="1800" dirty="0"/>
              <a:t> </a:t>
            </a:r>
            <a:r>
              <a:rPr lang="en-US" sz="1800" dirty="0" err="1"/>
              <a:t>kaznom</a:t>
            </a:r>
            <a:r>
              <a:rPr lang="en-US" sz="1800" dirty="0"/>
              <a:t> od</a:t>
            </a:r>
            <a:r>
              <a:rPr lang="sr-Latn-BA" sz="1800" dirty="0"/>
              <a:t> 500 </a:t>
            </a:r>
            <a:r>
              <a:rPr lang="en-US" sz="1800" dirty="0"/>
              <a:t>KM do</a:t>
            </a:r>
            <a:r>
              <a:rPr lang="sr-Latn-BA" sz="1800" dirty="0"/>
              <a:t> 1.500 </a:t>
            </a:r>
            <a:r>
              <a:rPr lang="en-US" sz="1800" dirty="0"/>
              <a:t>KM</a:t>
            </a:r>
            <a:r>
              <a:rPr lang="sr-Latn-BA" sz="1800" dirty="0"/>
              <a:t>.</a:t>
            </a:r>
            <a:endParaRPr lang="en-US" sz="1800" dirty="0"/>
          </a:p>
          <a:p>
            <a:pPr marL="0" indent="0" algn="just">
              <a:buNone/>
            </a:pPr>
            <a:endParaRPr lang="en-US" sz="1800" dirty="0"/>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4006104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530225"/>
            <a:ext cx="9144000" cy="2587625"/>
          </a:xfrm>
          <a:solidFill>
            <a:srgbClr val="333399">
              <a:alpha val="90979"/>
            </a:srgbClr>
          </a:solidFill>
        </p:spPr>
        <p:txBody>
          <a:bodyPr/>
          <a:lstStyle/>
          <a:p>
            <a:pPr algn="ctr"/>
            <a:r>
              <a:rPr lang="sr-Latn-CS" sz="3200" b="1" dirty="0" smtClean="0"/>
              <a:t>Problemi u primjeni </a:t>
            </a:r>
            <a:br>
              <a:rPr lang="sr-Latn-CS" sz="3200" b="1" dirty="0" smtClean="0"/>
            </a:br>
            <a:r>
              <a:rPr lang="sr-Latn-CS" sz="3200" b="1" dirty="0" smtClean="0"/>
              <a:t>Zakona </a:t>
            </a:r>
            <a:r>
              <a:rPr lang="sr-Latn-CS" sz="3200" b="1" dirty="0"/>
              <a:t>o </a:t>
            </a:r>
            <a:r>
              <a:rPr lang="sr-Latn-CS" sz="3200" b="1" dirty="0" smtClean="0"/>
              <a:t>Javnom redu i miru</a:t>
            </a:r>
            <a:endParaRPr lang="en-US" sz="3200" dirty="0"/>
          </a:p>
        </p:txBody>
      </p:sp>
      <p:sp>
        <p:nvSpPr>
          <p:cNvPr id="3" name="Subtitle 2"/>
          <p:cNvSpPr>
            <a:spLocks noGrp="1"/>
          </p:cNvSpPr>
          <p:nvPr>
            <p:ph type="subTitle" idx="1"/>
          </p:nvPr>
        </p:nvSpPr>
        <p:spPr>
          <a:xfrm>
            <a:off x="914400" y="3549650"/>
            <a:ext cx="8001000" cy="3308350"/>
          </a:xfrm>
        </p:spPr>
        <p:txBody>
          <a:bodyPr/>
          <a:lstStyle/>
          <a:p>
            <a:pPr algn="r">
              <a:lnSpc>
                <a:spcPct val="80000"/>
              </a:lnSpc>
            </a:pPr>
            <a:endParaRPr lang="sr-Latn-CS" sz="2000" dirty="0" smtClean="0">
              <a:solidFill>
                <a:srgbClr val="595959"/>
              </a:solidFill>
              <a:latin typeface="Arial" charset="0"/>
            </a:endParaRPr>
          </a:p>
          <a:p>
            <a:pPr algn="r">
              <a:lnSpc>
                <a:spcPct val="80000"/>
              </a:lnSpc>
            </a:pPr>
            <a:endParaRPr lang="sr-Latn-CS" sz="2000" dirty="0" smtClean="0">
              <a:solidFill>
                <a:srgbClr val="595959"/>
              </a:solidFill>
              <a:latin typeface="Arial" charset="0"/>
            </a:endParaRPr>
          </a:p>
          <a:p>
            <a:pPr algn="r">
              <a:lnSpc>
                <a:spcPct val="80000"/>
              </a:lnSpc>
            </a:pPr>
            <a:endParaRPr lang="sr-Latn-CS" sz="2000" dirty="0">
              <a:solidFill>
                <a:srgbClr val="595959"/>
              </a:solidFill>
              <a:latin typeface="Arial" charset="0"/>
            </a:endParaRPr>
          </a:p>
          <a:p>
            <a:pPr algn="r">
              <a:lnSpc>
                <a:spcPct val="80000"/>
              </a:lnSpc>
            </a:pPr>
            <a:r>
              <a:rPr lang="sr-Latn-CS" sz="2000" dirty="0" smtClean="0">
                <a:solidFill>
                  <a:srgbClr val="595959"/>
                </a:solidFill>
                <a:latin typeface="Arial" charset="0"/>
              </a:rPr>
              <a:t>Dragoslav </a:t>
            </a:r>
            <a:r>
              <a:rPr lang="sr-Latn-CS" sz="2000" dirty="0" err="1" smtClean="0">
                <a:solidFill>
                  <a:srgbClr val="595959"/>
                </a:solidFill>
                <a:latin typeface="Arial" charset="0"/>
              </a:rPr>
              <a:t>Erdelić</a:t>
            </a:r>
            <a:r>
              <a:rPr lang="sr-Latn-CS" sz="2000" dirty="0" smtClean="0">
                <a:solidFill>
                  <a:srgbClr val="595959"/>
                </a:solidFill>
                <a:latin typeface="Arial" charset="0"/>
              </a:rPr>
              <a:t>, mr</a:t>
            </a:r>
          </a:p>
          <a:p>
            <a:pPr algn="r" eaLnBrk="0" hangingPunct="0">
              <a:lnSpc>
                <a:spcPct val="80000"/>
              </a:lnSpc>
            </a:pPr>
            <a:r>
              <a:rPr lang="pl-PL" sz="2000" dirty="0" smtClean="0">
                <a:solidFill>
                  <a:srgbClr val="595959"/>
                </a:solidFill>
                <a:latin typeface="Arial" charset="0"/>
              </a:rPr>
              <a:t>sudija Okružnog suda u Bijeljini</a:t>
            </a:r>
          </a:p>
          <a:p>
            <a:pPr algn="r">
              <a:lnSpc>
                <a:spcPct val="80000"/>
              </a:lnSpc>
            </a:pPr>
            <a:r>
              <a:rPr lang="sr-Latn-CS" sz="2000" dirty="0" smtClean="0">
                <a:solidFill>
                  <a:srgbClr val="595959"/>
                </a:solidFill>
                <a:latin typeface="Arial" charset="0"/>
              </a:rPr>
              <a:t>Banja Luka, 28.11.2018</a:t>
            </a:r>
            <a:r>
              <a:rPr lang="en-US" sz="2000" dirty="0" smtClean="0">
                <a:solidFill>
                  <a:srgbClr val="595959"/>
                </a:solidFill>
                <a:latin typeface="Calibri" pitchFamily="34" charset="0"/>
              </a:rPr>
              <a:t>. </a:t>
            </a:r>
            <a:r>
              <a:rPr lang="en-US" sz="2000" dirty="0" err="1" smtClean="0">
                <a:solidFill>
                  <a:srgbClr val="595959"/>
                </a:solidFill>
                <a:latin typeface="Calibri" pitchFamily="34" charset="0"/>
              </a:rPr>
              <a:t>godine</a:t>
            </a:r>
            <a:endParaRPr lang="en-US" sz="2000" dirty="0" smtClean="0">
              <a:solidFill>
                <a:srgbClr val="595959"/>
              </a:solidFill>
              <a:latin typeface="Calibri" pitchFamily="34" charset="0"/>
            </a:endParaRPr>
          </a:p>
          <a:p>
            <a:pPr>
              <a:lnSpc>
                <a:spcPct val="80000"/>
              </a:lnSpc>
            </a:pPr>
            <a:endParaRPr lang="en-US" sz="2000" dirty="0" smtClean="0">
              <a:solidFill>
                <a:srgbClr val="595959"/>
              </a:solidFill>
              <a:latin typeface="Calibri" pitchFamily="34" charset="0"/>
            </a:endParaRPr>
          </a:p>
        </p:txBody>
      </p:sp>
      <p:pic>
        <p:nvPicPr>
          <p:cNvPr id="17411" name="Picture 3" descr="scales-of-justice1.jpg"/>
          <p:cNvPicPr>
            <a:picLocks noChangeAspect="1"/>
          </p:cNvPicPr>
          <p:nvPr/>
        </p:nvPicPr>
        <p:blipFill>
          <a:blip r:embed="rId2"/>
          <a:srcRect/>
          <a:stretch>
            <a:fillRect/>
          </a:stretch>
        </p:blipFill>
        <p:spPr bwMode="auto">
          <a:xfrm>
            <a:off x="6350" y="4759325"/>
            <a:ext cx="2506663" cy="2085975"/>
          </a:xfrm>
          <a:prstGeom prst="rect">
            <a:avLst/>
          </a:prstGeom>
          <a:noFill/>
          <a:ln w="9525">
            <a:noFill/>
            <a:miter lim="800000"/>
            <a:headEnd/>
            <a:tailEnd/>
          </a:ln>
        </p:spPr>
      </p:pic>
    </p:spTree>
    <p:extLst>
      <p:ext uri="{BB962C8B-B14F-4D97-AF65-F5344CB8AC3E}">
        <p14:creationId xmlns:p14="http://schemas.microsoft.com/office/powerpoint/2010/main" val="4040653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304624"/>
            <a:ext cx="9144000" cy="1189037"/>
          </a:xfrm>
          <a:solidFill>
            <a:srgbClr val="333399">
              <a:alpha val="90979"/>
            </a:srgbClr>
          </a:solidFill>
        </p:spPr>
        <p:txBody>
          <a:bodyPr/>
          <a:lstStyle/>
          <a:p>
            <a:pPr algn="ctr"/>
            <a:r>
              <a:rPr lang="sr-Latn-CS" sz="2400" b="1" dirty="0"/>
              <a:t>Problemi u </a:t>
            </a:r>
            <a:r>
              <a:rPr lang="sr-Latn-CS" sz="2400" b="1" dirty="0" err="1"/>
              <a:t>primjeni</a:t>
            </a:r>
            <a:r>
              <a:rPr lang="sr-Latn-CS" sz="2400" b="1" dirty="0"/>
              <a:t> Zakona o Javnom redu i miru</a:t>
            </a:r>
            <a:endParaRPr lang="en-US" sz="2400" dirty="0"/>
          </a:p>
        </p:txBody>
      </p:sp>
      <p:sp>
        <p:nvSpPr>
          <p:cNvPr id="19458" name="Rectangle 8"/>
          <p:cNvSpPr>
            <a:spLocks noGrp="1" noChangeArrowheads="1"/>
          </p:cNvSpPr>
          <p:nvPr>
            <p:ph type="body" idx="4294967295"/>
          </p:nvPr>
        </p:nvSpPr>
        <p:spPr>
          <a:xfrm>
            <a:off x="234176" y="1550238"/>
            <a:ext cx="8664496" cy="4232740"/>
          </a:xfrm>
        </p:spPr>
        <p:txBody>
          <a:bodyPr/>
          <a:lstStyle/>
          <a:p>
            <a:pPr lvl="0"/>
            <a:endParaRPr lang="sr-Latn-BA" dirty="0" smtClean="0"/>
          </a:p>
          <a:p>
            <a:pPr lvl="0" algn="just"/>
            <a:r>
              <a:rPr lang="sr-Latn-BA" dirty="0" smtClean="0"/>
              <a:t>Nedorečenost </a:t>
            </a:r>
            <a:r>
              <a:rPr lang="sr-Latn-BA" dirty="0"/>
              <a:t>pojedinih zakonskih odredbi u ZJRM,</a:t>
            </a:r>
            <a:endParaRPr lang="en-US" dirty="0"/>
          </a:p>
          <a:p>
            <a:pPr lvl="0" algn="just"/>
            <a:r>
              <a:rPr lang="sr-Latn-BA" dirty="0"/>
              <a:t>Nepotpuni činjenični opisi prekršaja iz ZJRM u nalogu i zahtjevu,</a:t>
            </a:r>
            <a:endParaRPr lang="en-US" dirty="0"/>
          </a:p>
          <a:p>
            <a:pPr lvl="0" algn="just"/>
            <a:r>
              <a:rPr lang="sr-Latn-BA" dirty="0"/>
              <a:t>Nemogućnost obezbjeđenja dokaza za pojedine prekršaje iz ZJRM i</a:t>
            </a:r>
            <a:endParaRPr lang="en-US" dirty="0"/>
          </a:p>
          <a:p>
            <a:pPr lvl="0" algn="just"/>
            <a:r>
              <a:rPr lang="sr-Latn-BA" dirty="0"/>
              <a:t>Nedovoljno korišćenje zakonskih ovlašćenja od strane pokretača prekršajnih postupaka.</a:t>
            </a:r>
            <a:endParaRPr lang="en-US" dirty="0"/>
          </a:p>
          <a:p>
            <a:pPr marL="0" indent="0" algn="just">
              <a:buNone/>
            </a:pPr>
            <a:r>
              <a:rPr lang="sr-Latn-BA" dirty="0" smtClean="0"/>
              <a:t>	</a:t>
            </a:r>
            <a:endParaRPr lang="en-US" sz="1800" dirty="0"/>
          </a:p>
        </p:txBody>
      </p:sp>
      <p:pic>
        <p:nvPicPr>
          <p:cNvPr id="19459" name="Picture 4" descr="scales-of-justice1.jpg"/>
          <p:cNvPicPr>
            <a:picLocks noChangeAspect="1"/>
          </p:cNvPicPr>
          <p:nvPr/>
        </p:nvPicPr>
        <p:blipFill>
          <a:blip r:embed="rId3"/>
          <a:srcRect/>
          <a:stretch>
            <a:fillRect/>
          </a:stretch>
        </p:blipFill>
        <p:spPr bwMode="auto">
          <a:xfrm>
            <a:off x="8245373" y="0"/>
            <a:ext cx="898627" cy="748145"/>
          </a:xfrm>
          <a:prstGeom prst="rect">
            <a:avLst/>
          </a:prstGeom>
          <a:noFill/>
          <a:ln w="9525">
            <a:noFill/>
            <a:miter lim="800000"/>
            <a:headEnd/>
            <a:tailEnd/>
          </a:ln>
        </p:spPr>
      </p:pic>
    </p:spTree>
    <p:extLst>
      <p:ext uri="{BB962C8B-B14F-4D97-AF65-F5344CB8AC3E}">
        <p14:creationId xmlns:p14="http://schemas.microsoft.com/office/powerpoint/2010/main" val="2653171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304624"/>
            <a:ext cx="9144000" cy="1189037"/>
          </a:xfrm>
          <a:solidFill>
            <a:srgbClr val="333399">
              <a:alpha val="90979"/>
            </a:srgbClr>
          </a:solidFill>
        </p:spPr>
        <p:txBody>
          <a:bodyPr/>
          <a:lstStyle/>
          <a:p>
            <a:pPr algn="ctr"/>
            <a:r>
              <a:rPr lang="sr-Latn-BA" sz="2400" b="1" dirty="0"/>
              <a:t>Nedorečenost pojedinih zakonskih odredbi ZJRM</a:t>
            </a:r>
            <a:endParaRPr lang="en-US" sz="2400" dirty="0"/>
          </a:p>
        </p:txBody>
      </p:sp>
      <p:sp>
        <p:nvSpPr>
          <p:cNvPr id="19458" name="Rectangle 8"/>
          <p:cNvSpPr>
            <a:spLocks noGrp="1" noChangeArrowheads="1"/>
          </p:cNvSpPr>
          <p:nvPr>
            <p:ph type="body" idx="4294967295"/>
          </p:nvPr>
        </p:nvSpPr>
        <p:spPr>
          <a:xfrm>
            <a:off x="234176" y="1550237"/>
            <a:ext cx="8664496" cy="5016817"/>
          </a:xfrm>
        </p:spPr>
        <p:txBody>
          <a:bodyPr/>
          <a:lstStyle/>
          <a:p>
            <a:pPr lvl="0"/>
            <a:endParaRPr lang="sr-Latn-BA" dirty="0" smtClean="0"/>
          </a:p>
          <a:p>
            <a:pPr marL="0" indent="0" algn="just">
              <a:buNone/>
            </a:pPr>
            <a:r>
              <a:rPr lang="sr-Latn-BA" dirty="0" smtClean="0">
                <a:solidFill>
                  <a:schemeClr val="tx1"/>
                </a:solidFill>
              </a:rPr>
              <a:t>	Nedorečenost </a:t>
            </a:r>
            <a:r>
              <a:rPr lang="sr-Latn-BA" dirty="0">
                <a:solidFill>
                  <a:schemeClr val="tx1"/>
                </a:solidFill>
              </a:rPr>
              <a:t>pojedinih odredbi ZJRM ogleda se nedovoljnom zakonskom opisu bića prekršaja, kao i načina izvršenja prekršaja, odnosno modaliteta i kvalifikovanih oblika izvršenja pojedinih prekršaja, što </a:t>
            </a:r>
            <a:r>
              <a:rPr lang="sr-Latn-BA" dirty="0" err="1">
                <a:solidFill>
                  <a:schemeClr val="tx1"/>
                </a:solidFill>
              </a:rPr>
              <a:t>sprečava</a:t>
            </a:r>
            <a:r>
              <a:rPr lang="sr-Latn-BA" dirty="0">
                <a:solidFill>
                  <a:schemeClr val="tx1"/>
                </a:solidFill>
              </a:rPr>
              <a:t> primjenu odredbi o produženom prekršaju (prekršaji počinjeni prema istom oštećenom) zbog nemogućnosti adekvatnog kvalifikovanja prekršaja, pa kako za svaki prekršaj iz ZJRM nije propisan osnovni i kvalifikovani oblik, ne mogu se </a:t>
            </a:r>
            <a:r>
              <a:rPr lang="sr-Latn-BA" dirty="0" err="1">
                <a:solidFill>
                  <a:schemeClr val="tx1"/>
                </a:solidFill>
              </a:rPr>
              <a:t>primjeniti</a:t>
            </a:r>
            <a:r>
              <a:rPr lang="sr-Latn-BA" dirty="0">
                <a:solidFill>
                  <a:schemeClr val="tx1"/>
                </a:solidFill>
              </a:rPr>
              <a:t> odredbe iz člana 49. st.4.ZOP RS (</a:t>
            </a:r>
            <a:r>
              <a:rPr lang="sr-Latn-CS" dirty="0">
                <a:solidFill>
                  <a:schemeClr val="tx1"/>
                </a:solidFill>
              </a:rPr>
              <a:t>Ako prekršaj u produženom trajanju obuhvata različite oblike istog prekršaja, produženi prekršaj se pravno </a:t>
            </a:r>
            <a:r>
              <a:rPr lang="sr-Latn-CS" dirty="0" err="1">
                <a:solidFill>
                  <a:schemeClr val="tx1"/>
                </a:solidFill>
              </a:rPr>
              <a:t>kvalifik</a:t>
            </a:r>
            <a:r>
              <a:rPr lang="sr-Cyrl-BA" dirty="0" err="1">
                <a:solidFill>
                  <a:schemeClr val="tx1"/>
                </a:solidFill>
              </a:rPr>
              <a:t>uje</a:t>
            </a:r>
            <a:r>
              <a:rPr lang="sr-Latn-CS" dirty="0">
                <a:solidFill>
                  <a:schemeClr val="tx1"/>
                </a:solidFill>
              </a:rPr>
              <a:t> kao najteži</a:t>
            </a:r>
            <a:r>
              <a:rPr lang="sr-Cyrl-BA" dirty="0">
                <a:solidFill>
                  <a:schemeClr val="tx1"/>
                </a:solidFill>
              </a:rPr>
              <a:t> </a:t>
            </a:r>
            <a:r>
              <a:rPr lang="sr-Cyrl-BA" dirty="0" err="1">
                <a:solidFill>
                  <a:schemeClr val="tx1"/>
                </a:solidFill>
              </a:rPr>
              <a:t>oblik</a:t>
            </a:r>
            <a:r>
              <a:rPr lang="sr-Latn-CS" dirty="0">
                <a:solidFill>
                  <a:schemeClr val="tx1"/>
                </a:solidFill>
              </a:rPr>
              <a:t> od tih prekršaja</a:t>
            </a:r>
            <a:r>
              <a:rPr lang="sr-Latn-CS" dirty="0" smtClean="0">
                <a:solidFill>
                  <a:schemeClr val="tx1"/>
                </a:solidFill>
              </a:rPr>
              <a:t>).</a:t>
            </a:r>
          </a:p>
          <a:p>
            <a:pPr marL="0" indent="0" algn="just">
              <a:buNone/>
            </a:pPr>
            <a:r>
              <a:rPr lang="sr-Latn-CS" dirty="0" smtClean="0">
                <a:solidFill>
                  <a:schemeClr val="tx1"/>
                </a:solidFill>
              </a:rPr>
              <a:t>	Nedovoljna </a:t>
            </a:r>
            <a:r>
              <a:rPr lang="sr-Latn-CS" dirty="0">
                <a:solidFill>
                  <a:schemeClr val="tx1"/>
                </a:solidFill>
              </a:rPr>
              <a:t>usklađenost sa odredbama zakona koji propisuje krivična </a:t>
            </a:r>
            <a:r>
              <a:rPr lang="sr-Latn-CS" dirty="0" err="1">
                <a:solidFill>
                  <a:schemeClr val="tx1"/>
                </a:solidFill>
              </a:rPr>
              <a:t>djela</a:t>
            </a:r>
            <a:endParaRPr lang="sr-Latn-CS" dirty="0" smtClean="0">
              <a:solidFill>
                <a:schemeClr val="tx1"/>
              </a:solidFill>
            </a:endParaRPr>
          </a:p>
          <a:p>
            <a:pPr marL="0" indent="0" algn="just">
              <a:buNone/>
            </a:pPr>
            <a:endParaRPr lang="en-US" dirty="0">
              <a:solidFill>
                <a:schemeClr val="tx1"/>
              </a:solidFill>
            </a:endParaRPr>
          </a:p>
          <a:p>
            <a:pPr marL="0" indent="0" algn="just">
              <a:buNone/>
            </a:pPr>
            <a:r>
              <a:rPr lang="sr-Latn-BA" dirty="0" smtClean="0"/>
              <a:t>	</a:t>
            </a:r>
            <a:endParaRPr lang="en-US" sz="1800" dirty="0"/>
          </a:p>
        </p:txBody>
      </p:sp>
      <p:pic>
        <p:nvPicPr>
          <p:cNvPr id="19459" name="Picture 4" descr="scales-of-justice1.jpg"/>
          <p:cNvPicPr>
            <a:picLocks noChangeAspect="1"/>
          </p:cNvPicPr>
          <p:nvPr/>
        </p:nvPicPr>
        <p:blipFill>
          <a:blip r:embed="rId3"/>
          <a:srcRect/>
          <a:stretch>
            <a:fillRect/>
          </a:stretch>
        </p:blipFill>
        <p:spPr bwMode="auto">
          <a:xfrm>
            <a:off x="8245373" y="0"/>
            <a:ext cx="898627" cy="748145"/>
          </a:xfrm>
          <a:prstGeom prst="rect">
            <a:avLst/>
          </a:prstGeom>
          <a:noFill/>
          <a:ln w="9525">
            <a:noFill/>
            <a:miter lim="800000"/>
            <a:headEnd/>
            <a:tailEnd/>
          </a:ln>
        </p:spPr>
      </p:pic>
    </p:spTree>
    <p:extLst>
      <p:ext uri="{BB962C8B-B14F-4D97-AF65-F5344CB8AC3E}">
        <p14:creationId xmlns:p14="http://schemas.microsoft.com/office/powerpoint/2010/main" val="3483327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304624"/>
            <a:ext cx="9144000" cy="1189037"/>
          </a:xfrm>
          <a:solidFill>
            <a:srgbClr val="333399">
              <a:alpha val="90979"/>
            </a:srgbClr>
          </a:solidFill>
        </p:spPr>
        <p:txBody>
          <a:bodyPr/>
          <a:lstStyle/>
          <a:p>
            <a:pPr algn="ctr"/>
            <a:r>
              <a:rPr lang="sr-Latn-BA" sz="2400" b="1" dirty="0"/>
              <a:t>Nepotpuni činjenični opisi prekršaja iz ZJRM u nalogu i zahtjevu</a:t>
            </a:r>
            <a:endParaRPr lang="en-US" sz="2400" dirty="0"/>
          </a:p>
        </p:txBody>
      </p:sp>
      <p:sp>
        <p:nvSpPr>
          <p:cNvPr id="19458" name="Rectangle 8"/>
          <p:cNvSpPr>
            <a:spLocks noGrp="1" noChangeArrowheads="1"/>
          </p:cNvSpPr>
          <p:nvPr>
            <p:ph type="body" idx="4294967295"/>
          </p:nvPr>
        </p:nvSpPr>
        <p:spPr>
          <a:xfrm>
            <a:off x="234176" y="1550237"/>
            <a:ext cx="8664496" cy="5016817"/>
          </a:xfrm>
        </p:spPr>
        <p:txBody>
          <a:bodyPr/>
          <a:lstStyle/>
          <a:p>
            <a:pPr marL="0" indent="0" algn="just">
              <a:buNone/>
            </a:pPr>
            <a:r>
              <a:rPr lang="sr-Latn-BA" dirty="0">
                <a:solidFill>
                  <a:schemeClr val="tx1"/>
                </a:solidFill>
              </a:rPr>
              <a:t>	</a:t>
            </a:r>
            <a:endParaRPr lang="sr-Latn-BA" dirty="0" smtClean="0">
              <a:solidFill>
                <a:schemeClr val="tx1"/>
              </a:solidFill>
            </a:endParaRPr>
          </a:p>
          <a:p>
            <a:pPr marL="0" indent="0" algn="just">
              <a:buNone/>
            </a:pPr>
            <a:r>
              <a:rPr lang="sr-Latn-BA" dirty="0">
                <a:solidFill>
                  <a:schemeClr val="tx1"/>
                </a:solidFill>
              </a:rPr>
              <a:t>	</a:t>
            </a:r>
            <a:r>
              <a:rPr lang="sr-Latn-BA" dirty="0" smtClean="0"/>
              <a:t>Ovi </a:t>
            </a:r>
            <a:r>
              <a:rPr lang="sr-Latn-BA" dirty="0"/>
              <a:t>problemi su </a:t>
            </a:r>
            <a:r>
              <a:rPr lang="sr-Latn-BA" dirty="0" err="1"/>
              <a:t>posledica</a:t>
            </a:r>
            <a:r>
              <a:rPr lang="sr-Latn-BA" dirty="0"/>
              <a:t> nedovoljne edukovanosti pokretača prekršajnih postupaka. </a:t>
            </a:r>
            <a:endParaRPr lang="en-US" dirty="0"/>
          </a:p>
          <a:p>
            <a:pPr marL="0" indent="0" algn="just">
              <a:buNone/>
            </a:pPr>
            <a:r>
              <a:rPr lang="sr-Latn-BA" dirty="0"/>
              <a:t>	</a:t>
            </a:r>
            <a:r>
              <a:rPr lang="sr-Latn-BA" dirty="0" smtClean="0"/>
              <a:t>Često </a:t>
            </a:r>
            <a:r>
              <a:rPr lang="sr-Latn-BA" dirty="0"/>
              <a:t>pokretači postupka umjesto činjeničnog opisa navedu samo zakonsku formulaciju prekršaja, bez konkretizovanja radnji izvršenja prekršaja, odnosno navođenja konkretnih radnji kojima je prekršaj izvršen, kao i od koga i prema kome, pod kojim okolnostima, te da li je prekršajna radnja počinjena sa umišljajem. </a:t>
            </a:r>
            <a:endParaRPr lang="en-US" dirty="0">
              <a:solidFill>
                <a:schemeClr val="tx1"/>
              </a:solidFill>
            </a:endParaRPr>
          </a:p>
          <a:p>
            <a:pPr marL="0" indent="0" algn="just">
              <a:buNone/>
            </a:pPr>
            <a:r>
              <a:rPr lang="sr-Latn-BA" dirty="0" smtClean="0"/>
              <a:t>	</a:t>
            </a:r>
            <a:endParaRPr lang="en-US" sz="1800" dirty="0"/>
          </a:p>
        </p:txBody>
      </p:sp>
      <p:pic>
        <p:nvPicPr>
          <p:cNvPr id="19459" name="Picture 4" descr="scales-of-justice1.jpg"/>
          <p:cNvPicPr>
            <a:picLocks noChangeAspect="1"/>
          </p:cNvPicPr>
          <p:nvPr/>
        </p:nvPicPr>
        <p:blipFill>
          <a:blip r:embed="rId3"/>
          <a:srcRect/>
          <a:stretch>
            <a:fillRect/>
          </a:stretch>
        </p:blipFill>
        <p:spPr bwMode="auto">
          <a:xfrm>
            <a:off x="8465037" y="0"/>
            <a:ext cx="678963" cy="565265"/>
          </a:xfrm>
          <a:prstGeom prst="rect">
            <a:avLst/>
          </a:prstGeom>
          <a:noFill/>
          <a:ln w="9525">
            <a:noFill/>
            <a:miter lim="800000"/>
            <a:headEnd/>
            <a:tailEnd/>
          </a:ln>
        </p:spPr>
      </p:pic>
    </p:spTree>
    <p:extLst>
      <p:ext uri="{BB962C8B-B14F-4D97-AF65-F5344CB8AC3E}">
        <p14:creationId xmlns:p14="http://schemas.microsoft.com/office/powerpoint/2010/main" val="4290008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304624"/>
            <a:ext cx="9144000" cy="1189037"/>
          </a:xfrm>
          <a:solidFill>
            <a:srgbClr val="333399">
              <a:alpha val="90979"/>
            </a:srgbClr>
          </a:solidFill>
        </p:spPr>
        <p:txBody>
          <a:bodyPr/>
          <a:lstStyle/>
          <a:p>
            <a:pPr algn="ctr"/>
            <a:r>
              <a:rPr lang="sr-Latn-BA" sz="2400" b="1" dirty="0"/>
              <a:t>Nemogućnost obezbjeđenja dokaza za pojedine prekršaje iz ZJRM</a:t>
            </a:r>
            <a:endParaRPr lang="en-US" sz="2400" dirty="0"/>
          </a:p>
        </p:txBody>
      </p:sp>
      <p:sp>
        <p:nvSpPr>
          <p:cNvPr id="19458" name="Rectangle 8"/>
          <p:cNvSpPr>
            <a:spLocks noGrp="1" noChangeArrowheads="1"/>
          </p:cNvSpPr>
          <p:nvPr>
            <p:ph type="body" idx="4294967295"/>
          </p:nvPr>
        </p:nvSpPr>
        <p:spPr>
          <a:xfrm>
            <a:off x="234176" y="1550237"/>
            <a:ext cx="8664496" cy="5016817"/>
          </a:xfrm>
        </p:spPr>
        <p:txBody>
          <a:bodyPr/>
          <a:lstStyle/>
          <a:p>
            <a:pPr marL="0" indent="0" algn="just">
              <a:buNone/>
            </a:pPr>
            <a:r>
              <a:rPr lang="sr-Latn-BA" dirty="0">
                <a:solidFill>
                  <a:schemeClr val="tx1"/>
                </a:solidFill>
              </a:rPr>
              <a:t>	</a:t>
            </a:r>
            <a:r>
              <a:rPr lang="sr-Latn-BA" dirty="0" smtClean="0"/>
              <a:t>Priroda </a:t>
            </a:r>
            <a:r>
              <a:rPr lang="sr-Latn-BA" dirty="0"/>
              <a:t>prekršaja iz oblasti javnog reda i mira čini ih teško dokazivim, jer često nema očevidaca ili </a:t>
            </a:r>
            <a:r>
              <a:rPr lang="sr-Latn-BA" dirty="0" err="1"/>
              <a:t>očevidci</a:t>
            </a:r>
            <a:r>
              <a:rPr lang="sr-Latn-BA" dirty="0"/>
              <a:t> ne žele da svjedoče, čemu doprinose i zakonska rješenja iz krivičnog </a:t>
            </a:r>
            <a:r>
              <a:rPr lang="sr-Latn-BA" dirty="0" err="1"/>
              <a:t>postuka</a:t>
            </a:r>
            <a:r>
              <a:rPr lang="sr-Latn-BA" dirty="0"/>
              <a:t> koja se primjenjuju i u prekršajnom postupku (pravo odbijanja svjedočenja). </a:t>
            </a:r>
            <a:endParaRPr lang="sr-Latn-BA" dirty="0" smtClean="0"/>
          </a:p>
          <a:p>
            <a:pPr marL="0" indent="0" algn="just">
              <a:buNone/>
            </a:pPr>
            <a:r>
              <a:rPr lang="sr-Latn-BA" dirty="0"/>
              <a:t>	</a:t>
            </a:r>
            <a:r>
              <a:rPr lang="sr-Latn-BA" dirty="0" smtClean="0"/>
              <a:t>Prekršaji </a:t>
            </a:r>
            <a:r>
              <a:rPr lang="sr-Latn-BA" dirty="0"/>
              <a:t>počinjeni na društvenim mrežama (</a:t>
            </a:r>
            <a:r>
              <a:rPr lang="sr-Latn-BA" dirty="0" err="1"/>
              <a:t>Facebook</a:t>
            </a:r>
            <a:r>
              <a:rPr lang="sr-Latn-BA" dirty="0"/>
              <a:t>) </a:t>
            </a:r>
            <a:r>
              <a:rPr lang="sr-Latn-BA" dirty="0" smtClean="0"/>
              <a:t>objavama, </a:t>
            </a:r>
            <a:r>
              <a:rPr lang="sr-Latn-BA" dirty="0"/>
              <a:t>često budu počinjeni objavom u kratkom trajanju, a potom skidanju i brisanju sa društvene mreže te objave, pa ako oštećeni nije odštampao tu objavu ista se kasnije ne može ni </a:t>
            </a:r>
            <a:r>
              <a:rPr lang="sr-Latn-BA" dirty="0" err="1"/>
              <a:t>pronači</a:t>
            </a:r>
            <a:r>
              <a:rPr lang="sr-Latn-BA" dirty="0"/>
              <a:t> niti se u istu ne može izvršiti uvid. </a:t>
            </a:r>
            <a:endParaRPr lang="en-US" dirty="0"/>
          </a:p>
          <a:p>
            <a:pPr marL="0" indent="0" algn="just">
              <a:buNone/>
            </a:pPr>
            <a:r>
              <a:rPr lang="sr-Latn-BA" dirty="0"/>
              <a:t>	</a:t>
            </a:r>
            <a:r>
              <a:rPr lang="sr-Latn-BA" dirty="0" smtClean="0"/>
              <a:t>Pored </a:t>
            </a:r>
            <a:r>
              <a:rPr lang="sr-Latn-BA" dirty="0"/>
              <a:t>nemogućnosti prikupljanja dokaza, često dolazi i do propuštanja prikupljanja dokaza (oslanjanje na izjave očevidaca za prekršaje koji su dokumentovani uređajima) ili neblagovremenog predlaganja dokaza (predlaganje dokaza tek na glavnom pretresu ili uz žalbu.</a:t>
            </a:r>
            <a:endParaRPr lang="en-US" dirty="0"/>
          </a:p>
        </p:txBody>
      </p:sp>
      <p:pic>
        <p:nvPicPr>
          <p:cNvPr id="19459" name="Picture 4" descr="scales-of-justice1.jpg"/>
          <p:cNvPicPr>
            <a:picLocks noChangeAspect="1"/>
          </p:cNvPicPr>
          <p:nvPr/>
        </p:nvPicPr>
        <p:blipFill>
          <a:blip r:embed="rId3"/>
          <a:srcRect/>
          <a:stretch>
            <a:fillRect/>
          </a:stretch>
        </p:blipFill>
        <p:spPr bwMode="auto">
          <a:xfrm>
            <a:off x="8465037" y="0"/>
            <a:ext cx="678963" cy="565265"/>
          </a:xfrm>
          <a:prstGeom prst="rect">
            <a:avLst/>
          </a:prstGeom>
          <a:noFill/>
          <a:ln w="9525">
            <a:noFill/>
            <a:miter lim="800000"/>
            <a:headEnd/>
            <a:tailEnd/>
          </a:ln>
        </p:spPr>
      </p:pic>
    </p:spTree>
    <p:extLst>
      <p:ext uri="{BB962C8B-B14F-4D97-AF65-F5344CB8AC3E}">
        <p14:creationId xmlns:p14="http://schemas.microsoft.com/office/powerpoint/2010/main" val="16063786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304624"/>
            <a:ext cx="9144000" cy="1189037"/>
          </a:xfrm>
          <a:solidFill>
            <a:srgbClr val="333399">
              <a:alpha val="90979"/>
            </a:srgbClr>
          </a:solidFill>
        </p:spPr>
        <p:txBody>
          <a:bodyPr/>
          <a:lstStyle/>
          <a:p>
            <a:pPr algn="ctr"/>
            <a:r>
              <a:rPr lang="sr-Latn-BA" sz="2400" b="1" dirty="0"/>
              <a:t>Nedovoljno korišćenje zakonskih ovlašćenja od strane pokretača prekršajnih postupaka</a:t>
            </a:r>
            <a:endParaRPr lang="en-US" sz="2400" dirty="0"/>
          </a:p>
        </p:txBody>
      </p:sp>
      <p:sp>
        <p:nvSpPr>
          <p:cNvPr id="19458" name="Rectangle 8"/>
          <p:cNvSpPr>
            <a:spLocks noGrp="1" noChangeArrowheads="1"/>
          </p:cNvSpPr>
          <p:nvPr>
            <p:ph type="body" idx="4294967295"/>
          </p:nvPr>
        </p:nvSpPr>
        <p:spPr>
          <a:xfrm>
            <a:off x="234176" y="1550237"/>
            <a:ext cx="8664496" cy="5016817"/>
          </a:xfrm>
        </p:spPr>
        <p:txBody>
          <a:bodyPr/>
          <a:lstStyle/>
          <a:p>
            <a:pPr marL="0" indent="0" algn="just">
              <a:buNone/>
            </a:pPr>
            <a:r>
              <a:rPr lang="sr-Latn-BA" dirty="0">
                <a:solidFill>
                  <a:schemeClr val="tx1"/>
                </a:solidFill>
              </a:rPr>
              <a:t>	</a:t>
            </a:r>
            <a:r>
              <a:rPr lang="sr-Latn-BA" dirty="0" err="1">
                <a:solidFill>
                  <a:schemeClr val="tx1"/>
                </a:solidFill>
              </a:rPr>
              <a:t>P</a:t>
            </a:r>
            <a:r>
              <a:rPr lang="sr-Latn-BA" dirty="0" err="1" smtClean="0">
                <a:solidFill>
                  <a:schemeClr val="tx1"/>
                </a:solidFill>
              </a:rPr>
              <a:t>osledica</a:t>
            </a:r>
            <a:r>
              <a:rPr lang="sr-Latn-BA" dirty="0" smtClean="0">
                <a:solidFill>
                  <a:schemeClr val="tx1"/>
                </a:solidFill>
              </a:rPr>
              <a:t> </a:t>
            </a:r>
            <a:r>
              <a:rPr lang="sr-Latn-BA" dirty="0">
                <a:solidFill>
                  <a:schemeClr val="tx1"/>
                </a:solidFill>
              </a:rPr>
              <a:t>nedovoljne edukovanosti pokretača prekršajnih </a:t>
            </a:r>
            <a:r>
              <a:rPr lang="sr-Latn-BA" dirty="0" smtClean="0">
                <a:solidFill>
                  <a:schemeClr val="tx1"/>
                </a:solidFill>
              </a:rPr>
              <a:t>postupaka.</a:t>
            </a:r>
          </a:p>
          <a:p>
            <a:pPr marL="0" indent="0" algn="just">
              <a:buNone/>
            </a:pPr>
            <a:r>
              <a:rPr lang="sr-Latn-BA" dirty="0" smtClean="0">
                <a:solidFill>
                  <a:schemeClr val="tx1"/>
                </a:solidFill>
              </a:rPr>
              <a:t>	OSL često </a:t>
            </a:r>
            <a:r>
              <a:rPr lang="sr-Latn-BA" dirty="0">
                <a:solidFill>
                  <a:schemeClr val="tx1"/>
                </a:solidFill>
              </a:rPr>
              <a:t>u prekršajnom postupku ne koriste data ovlašćenja tužioca iz krivičnog postupka, nego koriste samo redovna policijska </a:t>
            </a:r>
            <a:r>
              <a:rPr lang="sr-Latn-BA" dirty="0" smtClean="0">
                <a:solidFill>
                  <a:schemeClr val="tx1"/>
                </a:solidFill>
              </a:rPr>
              <a:t>ovlašćenja</a:t>
            </a:r>
            <a:endParaRPr lang="sr-Latn-BA" dirty="0">
              <a:solidFill>
                <a:schemeClr val="tx1"/>
              </a:solidFill>
            </a:endParaRPr>
          </a:p>
          <a:p>
            <a:pPr marL="0" indent="0" algn="just">
              <a:buNone/>
            </a:pPr>
            <a:r>
              <a:rPr lang="sr-Latn-BA" dirty="0" smtClean="0">
                <a:solidFill>
                  <a:schemeClr val="tx1"/>
                </a:solidFill>
              </a:rPr>
              <a:t>	Ne </a:t>
            </a:r>
            <a:r>
              <a:rPr lang="sr-Latn-BA" dirty="0">
                <a:solidFill>
                  <a:schemeClr val="tx1"/>
                </a:solidFill>
              </a:rPr>
              <a:t>koriste </a:t>
            </a:r>
            <a:r>
              <a:rPr lang="sr-Latn-BA" dirty="0" smtClean="0">
                <a:solidFill>
                  <a:schemeClr val="tx1"/>
                </a:solidFill>
              </a:rPr>
              <a:t>ili neadekvatno koriste ovlašćenja </a:t>
            </a:r>
            <a:r>
              <a:rPr lang="sr-Latn-BA" dirty="0">
                <a:solidFill>
                  <a:schemeClr val="tx1"/>
                </a:solidFill>
              </a:rPr>
              <a:t>iz istrage, odnosno radnje dokazivanja iz istrage (</a:t>
            </a:r>
            <a:r>
              <a:rPr lang="sr-Latn-CS" dirty="0">
                <a:solidFill>
                  <a:schemeClr val="tx1"/>
                </a:solidFill>
              </a:rPr>
              <a:t>Pretresanje stana, prostorija i lica, Privremeno oduzimanje predmeta i imovine, Postupak sa sumnjivim stvarima, Ispitivanje osumnjičenog, Saslušanje </a:t>
            </a:r>
            <a:r>
              <a:rPr lang="sr-Latn-CS" dirty="0" err="1">
                <a:solidFill>
                  <a:schemeClr val="tx1"/>
                </a:solidFill>
              </a:rPr>
              <a:t>svjedoka</a:t>
            </a:r>
            <a:r>
              <a:rPr lang="sr-Latn-CS" dirty="0">
                <a:solidFill>
                  <a:schemeClr val="tx1"/>
                </a:solidFill>
              </a:rPr>
              <a:t>, Uviđaj i rekonstrukcija, </a:t>
            </a:r>
            <a:r>
              <a:rPr lang="sr-Latn-CS" dirty="0" err="1" smtClean="0">
                <a:solidFill>
                  <a:schemeClr val="tx1"/>
                </a:solidFill>
              </a:rPr>
              <a:t>Vještačenje</a:t>
            </a:r>
            <a:r>
              <a:rPr lang="sr-Latn-CS" dirty="0" smtClean="0">
                <a:solidFill>
                  <a:schemeClr val="tx1"/>
                </a:solidFill>
              </a:rPr>
              <a:t>).</a:t>
            </a:r>
          </a:p>
          <a:p>
            <a:pPr marL="0" indent="0" algn="just">
              <a:buNone/>
            </a:pPr>
            <a:r>
              <a:rPr lang="sr-Latn-BA" dirty="0" smtClean="0">
                <a:solidFill>
                  <a:schemeClr val="tx1"/>
                </a:solidFill>
              </a:rPr>
              <a:t>	Prevazilaženje </a:t>
            </a:r>
            <a:r>
              <a:rPr lang="sr-Latn-BA" dirty="0">
                <a:solidFill>
                  <a:schemeClr val="tx1"/>
                </a:solidFill>
              </a:rPr>
              <a:t>ovih problema moguće je putem zajedničkih </a:t>
            </a:r>
            <a:r>
              <a:rPr lang="sr-Latn-BA" dirty="0" err="1">
                <a:solidFill>
                  <a:schemeClr val="tx1"/>
                </a:solidFill>
              </a:rPr>
              <a:t>dukacija</a:t>
            </a:r>
            <a:r>
              <a:rPr lang="sr-Latn-BA" dirty="0">
                <a:solidFill>
                  <a:schemeClr val="tx1"/>
                </a:solidFill>
              </a:rPr>
              <a:t> </a:t>
            </a:r>
            <a:r>
              <a:rPr lang="sr-Latn-BA" dirty="0" err="1">
                <a:solidFill>
                  <a:schemeClr val="tx1"/>
                </a:solidFill>
              </a:rPr>
              <a:t>sudja</a:t>
            </a:r>
            <a:r>
              <a:rPr lang="sr-Latn-BA" dirty="0">
                <a:solidFill>
                  <a:schemeClr val="tx1"/>
                </a:solidFill>
              </a:rPr>
              <a:t>, tužilaca i ovlašćenih pokretača prekršajnih postupaka, što se realizuje kroz prekršajna </a:t>
            </a:r>
            <a:r>
              <a:rPr lang="sr-Latn-BA" dirty="0" smtClean="0">
                <a:solidFill>
                  <a:schemeClr val="tx1"/>
                </a:solidFill>
              </a:rPr>
              <a:t>savjetovanja.</a:t>
            </a:r>
            <a:endParaRPr lang="en-US" dirty="0"/>
          </a:p>
        </p:txBody>
      </p:sp>
      <p:pic>
        <p:nvPicPr>
          <p:cNvPr id="19459" name="Picture 4" descr="scales-of-justice1.jpg"/>
          <p:cNvPicPr>
            <a:picLocks noChangeAspect="1"/>
          </p:cNvPicPr>
          <p:nvPr/>
        </p:nvPicPr>
        <p:blipFill>
          <a:blip r:embed="rId3"/>
          <a:srcRect/>
          <a:stretch>
            <a:fillRect/>
          </a:stretch>
        </p:blipFill>
        <p:spPr bwMode="auto">
          <a:xfrm>
            <a:off x="8465037" y="0"/>
            <a:ext cx="678963" cy="565265"/>
          </a:xfrm>
          <a:prstGeom prst="rect">
            <a:avLst/>
          </a:prstGeom>
          <a:noFill/>
          <a:ln w="9525">
            <a:noFill/>
            <a:miter lim="800000"/>
            <a:headEnd/>
            <a:tailEnd/>
          </a:ln>
        </p:spPr>
      </p:pic>
    </p:spTree>
    <p:extLst>
      <p:ext uri="{BB962C8B-B14F-4D97-AF65-F5344CB8AC3E}">
        <p14:creationId xmlns:p14="http://schemas.microsoft.com/office/powerpoint/2010/main" val="279988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solidFill>
            <a:srgbClr val="333399">
              <a:alpha val="89803"/>
            </a:srgbClr>
          </a:solidFill>
        </p:spPr>
        <p:txBody>
          <a:bodyPr/>
          <a:lstStyle/>
          <a:p>
            <a:pPr algn="ctr" eaLnBrk="1" hangingPunct="1"/>
            <a:r>
              <a:rPr lang="en-US" sz="4000" smtClean="0">
                <a:latin typeface="Calibri" pitchFamily="34" charset="0"/>
              </a:rPr>
              <a:t>Hvala na pažnji!</a:t>
            </a:r>
          </a:p>
        </p:txBody>
      </p:sp>
      <p:pic>
        <p:nvPicPr>
          <p:cNvPr id="26626" name="Picture 3" descr="scales-of-justice1.jpg"/>
          <p:cNvPicPr>
            <a:picLocks noChangeAspect="1"/>
          </p:cNvPicPr>
          <p:nvPr/>
        </p:nvPicPr>
        <p:blipFill>
          <a:blip r:embed="rId2"/>
          <a:srcRect/>
          <a:stretch>
            <a:fillRect/>
          </a:stretch>
        </p:blipFill>
        <p:spPr bwMode="auto">
          <a:xfrm>
            <a:off x="1970088" y="2325688"/>
            <a:ext cx="5332412" cy="4438650"/>
          </a:xfrm>
          <a:prstGeom prst="rect">
            <a:avLst/>
          </a:prstGeom>
          <a:noFill/>
          <a:ln w="9525">
            <a:noFill/>
            <a:miter lim="800000"/>
            <a:headEnd/>
            <a:tailEnd/>
          </a:ln>
        </p:spPr>
      </p:pic>
    </p:spTree>
    <p:extLst>
      <p:ext uri="{BB962C8B-B14F-4D97-AF65-F5344CB8AC3E}">
        <p14:creationId xmlns:p14="http://schemas.microsoft.com/office/powerpoint/2010/main" val="2619026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title"/>
          </p:nvPr>
        </p:nvSpPr>
        <p:spPr>
          <a:solidFill>
            <a:srgbClr val="333399">
              <a:alpha val="90979"/>
            </a:srgbClr>
          </a:solidFill>
        </p:spPr>
        <p:txBody>
          <a:bodyPr/>
          <a:lstStyle/>
          <a:p>
            <a:pPr algn="ctr" eaLnBrk="1" hangingPunct="1"/>
            <a:r>
              <a:rPr lang="bs-Latn-BA" sz="2400" b="1" dirty="0" smtClean="0"/>
              <a:t>Zakon o javnom redu i miru</a:t>
            </a:r>
            <a:endParaRPr lang="en-US" sz="2400" b="1" dirty="0" smtClean="0"/>
          </a:p>
        </p:txBody>
      </p:sp>
      <p:sp>
        <p:nvSpPr>
          <p:cNvPr id="18434" name="Rectangle 8"/>
          <p:cNvSpPr>
            <a:spLocks noGrp="1" noChangeArrowheads="1"/>
          </p:cNvSpPr>
          <p:nvPr>
            <p:ph type="body" idx="1"/>
          </p:nvPr>
        </p:nvSpPr>
        <p:spPr>
          <a:xfrm>
            <a:off x="766763" y="2038350"/>
            <a:ext cx="8147050" cy="4716773"/>
          </a:xfrm>
        </p:spPr>
        <p:txBody>
          <a:bodyPr/>
          <a:lstStyle/>
          <a:p>
            <a:pPr algn="just" eaLnBrk="1" hangingPunct="1">
              <a:lnSpc>
                <a:spcPct val="80000"/>
              </a:lnSpc>
              <a:spcBef>
                <a:spcPct val="0"/>
              </a:spcBef>
              <a:buClrTx/>
              <a:buFontTx/>
              <a:buNone/>
            </a:pPr>
            <a:endParaRPr lang="en-US" dirty="0" smtClean="0">
              <a:latin typeface="Calibri" pitchFamily="34" charset="0"/>
            </a:endParaRPr>
          </a:p>
          <a:p>
            <a:pPr marL="0" indent="0" algn="just">
              <a:spcBef>
                <a:spcPts val="0"/>
              </a:spcBef>
              <a:buNone/>
            </a:pPr>
            <a:r>
              <a:rPr lang="sr-Latn-CS" dirty="0" smtClean="0"/>
              <a:t>	</a:t>
            </a:r>
            <a:r>
              <a:rPr lang="sr-Latn-BA" dirty="0" smtClean="0"/>
              <a:t>Zaštita javnog reda i mira na prostoru Republike Srpske bila je regulisana sa više zakona:</a:t>
            </a:r>
            <a:endParaRPr lang="sr-Latn-CS" dirty="0" smtClean="0"/>
          </a:p>
          <a:p>
            <a:pPr marL="0" indent="0" algn="just">
              <a:spcBef>
                <a:spcPts val="0"/>
              </a:spcBef>
              <a:buNone/>
            </a:pPr>
            <a:endParaRPr lang="sr-Latn-CS" dirty="0" smtClean="0"/>
          </a:p>
          <a:p>
            <a:pPr>
              <a:spcBef>
                <a:spcPts val="0"/>
              </a:spcBef>
            </a:pPr>
            <a:r>
              <a:rPr lang="sr-Latn-CS" dirty="0" smtClean="0"/>
              <a:t>Zakon o javnom redu i miru (Službeni list SR BiH,42/90 i 14/91),</a:t>
            </a:r>
          </a:p>
          <a:p>
            <a:pPr>
              <a:spcBef>
                <a:spcPts val="0"/>
              </a:spcBef>
            </a:pPr>
            <a:r>
              <a:rPr lang="sr-Latn-CS" dirty="0" smtClean="0"/>
              <a:t>Zakon o javnom redu i miru (Službeni glasnik Repunlike Srpske, br.10/98),</a:t>
            </a:r>
            <a:endParaRPr lang="sr-Latn-CS" dirty="0"/>
          </a:p>
          <a:p>
            <a:pPr>
              <a:spcBef>
                <a:spcPts val="0"/>
              </a:spcBef>
            </a:pPr>
            <a:r>
              <a:rPr lang="sr-Latn-CS" dirty="0" smtClean="0"/>
              <a:t>Zakon </a:t>
            </a:r>
            <a:r>
              <a:rPr lang="sr-Latn-CS" dirty="0"/>
              <a:t>o </a:t>
            </a:r>
            <a:r>
              <a:rPr lang="sr-Latn-CS" dirty="0" smtClean="0"/>
              <a:t>javnom redu m iru (Službeni glasnik Repunlike Srpske, br.25/02),</a:t>
            </a:r>
          </a:p>
          <a:p>
            <a:pPr>
              <a:spcBef>
                <a:spcPts val="0"/>
              </a:spcBef>
            </a:pPr>
            <a:r>
              <a:rPr lang="sr-Latn-CS" dirty="0" smtClean="0"/>
              <a:t>Zakon o javnom redu m iru (Službeni glasnik Repunlike Srpske, br.20/07),</a:t>
            </a:r>
          </a:p>
          <a:p>
            <a:pPr>
              <a:spcBef>
                <a:spcPts val="0"/>
              </a:spcBef>
            </a:pPr>
            <a:r>
              <a:rPr lang="sr-Latn-CS" dirty="0" smtClean="0"/>
              <a:t>Zakon o javnom redu m iru (Službeni glasnik Repunlike Srpske, br.11/15),</a:t>
            </a:r>
          </a:p>
          <a:p>
            <a:pPr lvl="0">
              <a:buNone/>
            </a:pPr>
            <a:endParaRPr lang="en-US" sz="1400" dirty="0"/>
          </a:p>
          <a:p>
            <a:pPr marL="0" indent="0" algn="just">
              <a:lnSpc>
                <a:spcPct val="80000"/>
              </a:lnSpc>
              <a:buNone/>
            </a:pPr>
            <a:endParaRPr lang="sr-Latn-CS" sz="1400" dirty="0" smtClean="0"/>
          </a:p>
        </p:txBody>
      </p:sp>
      <p:pic>
        <p:nvPicPr>
          <p:cNvPr id="18435"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370871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1112838"/>
            <a:ext cx="9144000" cy="1189037"/>
          </a:xfrm>
          <a:solidFill>
            <a:srgbClr val="333399">
              <a:alpha val="90979"/>
            </a:srgbClr>
          </a:solidFill>
        </p:spPr>
        <p:txBody>
          <a:bodyPr/>
          <a:lstStyle/>
          <a:p>
            <a:pPr algn="ctr" eaLnBrk="1" hangingPunct="1"/>
            <a:r>
              <a:rPr lang="pl-PL" sz="2400" b="1" dirty="0" smtClean="0"/>
              <a:t>Javno mjesto u smislu ZJRM</a:t>
            </a:r>
            <a:endParaRPr lang="en-US" sz="2400" b="1" dirty="0" smtClean="0"/>
          </a:p>
        </p:txBody>
      </p:sp>
      <p:sp>
        <p:nvSpPr>
          <p:cNvPr id="19458" name="Rectangle 8"/>
          <p:cNvSpPr>
            <a:spLocks noGrp="1" noChangeArrowheads="1"/>
          </p:cNvSpPr>
          <p:nvPr>
            <p:ph type="body" idx="4294967295"/>
          </p:nvPr>
        </p:nvSpPr>
        <p:spPr>
          <a:xfrm>
            <a:off x="234176" y="1946323"/>
            <a:ext cx="8664496" cy="4232740"/>
          </a:xfrm>
        </p:spPr>
        <p:txBody>
          <a:bodyPr/>
          <a:lstStyle/>
          <a:p>
            <a:pPr marL="0" indent="0" algn="just">
              <a:lnSpc>
                <a:spcPct val="80000"/>
              </a:lnSpc>
              <a:buNone/>
            </a:pPr>
            <a:endParaRPr lang="bs-Latn-BA" sz="1600" dirty="0">
              <a:latin typeface="Calibri" pitchFamily="34" charset="0"/>
            </a:endParaRPr>
          </a:p>
          <a:p>
            <a:pPr marL="0" indent="0" algn="just">
              <a:lnSpc>
                <a:spcPct val="80000"/>
              </a:lnSpc>
              <a:buNone/>
            </a:pPr>
            <a:r>
              <a:rPr lang="bs-Latn-BA" sz="1600" dirty="0" smtClean="0">
                <a:latin typeface="Calibri" pitchFamily="34" charset="0"/>
              </a:rPr>
              <a:t>	</a:t>
            </a:r>
            <a:r>
              <a:rPr lang="sr-Latn-BA" sz="1800" dirty="0" smtClean="0"/>
              <a:t>Javno mjesto, u smislu ZJRM, jeste mjesto na kojem je slobodan pristup pojedinačno neodređenim licima bez uslova ili pod određenim uslovima, kao i prostorije državnog organa, privrednog društva, drugog pravnog lica i drugih mjesta kada je, usljed blizine ili izloženosti vidiku ili čujnosti, izvršenom radnjom došlo do uznemiravanja ili negodovanja građana (čl.2.st.3.ZJRM). </a:t>
            </a:r>
          </a:p>
          <a:p>
            <a:pPr marL="0" indent="0" algn="just">
              <a:lnSpc>
                <a:spcPct val="80000"/>
              </a:lnSpc>
              <a:buNone/>
            </a:pPr>
            <a:r>
              <a:rPr lang="sr-Latn-BA" sz="1800" dirty="0" smtClean="0"/>
              <a:t>	Javno mjesto, u smislu ZJRM, jeste i svako drugo </a:t>
            </a:r>
            <a:r>
              <a:rPr lang="sr-Latn-BA" sz="1800" u="sng" dirty="0" smtClean="0"/>
              <a:t>mjesto</a:t>
            </a:r>
            <a:r>
              <a:rPr lang="sr-Latn-BA" sz="1800" dirty="0" smtClean="0"/>
              <a:t> na kojem je počinjen prekršaj, a </a:t>
            </a:r>
            <a:r>
              <a:rPr lang="sr-Latn-BA" sz="1800" u="sng" dirty="0" smtClean="0"/>
              <a:t>posljedica</a:t>
            </a:r>
            <a:r>
              <a:rPr lang="sr-Latn-BA" sz="1800" dirty="0" smtClean="0"/>
              <a:t> je nastupila na javnom mjestu (čl.2.st.4.ZJRM</a:t>
            </a:r>
            <a:r>
              <a:rPr lang="sr-Latn-BA" sz="1800" dirty="0" smtClean="0"/>
              <a:t>).</a:t>
            </a:r>
          </a:p>
          <a:p>
            <a:pPr marL="0" indent="0" algn="just">
              <a:lnSpc>
                <a:spcPct val="80000"/>
              </a:lnSpc>
              <a:buNone/>
            </a:pPr>
            <a:r>
              <a:rPr lang="sr-Latn-BA" sz="1800" dirty="0" smtClean="0"/>
              <a:t>	Nisu </a:t>
            </a:r>
            <a:r>
              <a:rPr lang="sr-Latn-BA" sz="1800" dirty="0"/>
              <a:t>svi prekršaji iz Zakona o javnom redu i miru uslovljeni javnim mjestom, obzirom da sam zakon ne propisuje kao uslov da je zabranjeno ponašanje bilo na javnom mjestu (prekršaji iz člana 7., 8., 10., 11., 12., 14., 16., 18., 19., 20., 21., 23., 24., 25., 26., 27., 28. i 29.), dok je za određene prekršaje iz oblasti javnog reda i mira zakon propisao javnost kao elemenat bića djela (čl.9. </a:t>
            </a:r>
            <a:r>
              <a:rPr lang="en-US" sz="1800" dirty="0" err="1"/>
              <a:t>Vršenje</a:t>
            </a:r>
            <a:r>
              <a:rPr lang="en-US" sz="1800" dirty="0"/>
              <a:t> </a:t>
            </a:r>
            <a:r>
              <a:rPr lang="en-US" sz="1800" dirty="0" err="1"/>
              <a:t>fizioloških</a:t>
            </a:r>
            <a:r>
              <a:rPr lang="en-US" sz="1800" dirty="0"/>
              <a:t> </a:t>
            </a:r>
            <a:r>
              <a:rPr lang="en-US" sz="1800" dirty="0" err="1"/>
              <a:t>potreba</a:t>
            </a:r>
            <a:r>
              <a:rPr lang="en-US" sz="1800" dirty="0"/>
              <a:t> </a:t>
            </a:r>
            <a:r>
              <a:rPr lang="en-US" sz="1800" dirty="0" err="1"/>
              <a:t>i</a:t>
            </a:r>
            <a:r>
              <a:rPr lang="en-US" sz="1800" dirty="0"/>
              <a:t> </a:t>
            </a:r>
            <a:r>
              <a:rPr lang="en-US" sz="1800" dirty="0" err="1"/>
              <a:t>pokazivanje</a:t>
            </a:r>
            <a:r>
              <a:rPr lang="en-US" sz="1800" dirty="0"/>
              <a:t> </a:t>
            </a:r>
            <a:r>
              <a:rPr lang="en-US" sz="1800" dirty="0" err="1"/>
              <a:t>polnog</a:t>
            </a:r>
            <a:r>
              <a:rPr lang="en-US" sz="1800" dirty="0"/>
              <a:t> </a:t>
            </a:r>
            <a:r>
              <a:rPr lang="en-US" sz="1800" dirty="0" err="1"/>
              <a:t>organa</a:t>
            </a:r>
            <a:r>
              <a:rPr lang="sr-Latn-BA" sz="1800" dirty="0"/>
              <a:t>, 13. </a:t>
            </a:r>
            <a:r>
              <a:rPr lang="en-US" sz="1800" dirty="0" err="1"/>
              <a:t>Kockanje</a:t>
            </a:r>
            <a:r>
              <a:rPr lang="sr-Latn-BA" sz="1800" dirty="0"/>
              <a:t>, 15. </a:t>
            </a:r>
            <a:r>
              <a:rPr lang="en-US" sz="1800" dirty="0" err="1"/>
              <a:t>Uznemiravanje</a:t>
            </a:r>
            <a:r>
              <a:rPr lang="en-US" sz="1800" dirty="0"/>
              <a:t> </a:t>
            </a:r>
            <a:r>
              <a:rPr lang="en-US" sz="1800" dirty="0" err="1"/>
              <a:t>građana</a:t>
            </a:r>
            <a:r>
              <a:rPr lang="en-US" sz="1800" dirty="0"/>
              <a:t> </a:t>
            </a:r>
            <a:r>
              <a:rPr lang="en-US" sz="1800" dirty="0" err="1"/>
              <a:t>bukom</a:t>
            </a:r>
            <a:r>
              <a:rPr lang="sr-Latn-BA" sz="1800" dirty="0"/>
              <a:t>, 17. </a:t>
            </a:r>
            <a:r>
              <a:rPr lang="en-US" sz="1800" dirty="0" err="1"/>
              <a:t>Konzumiranje</a:t>
            </a:r>
            <a:r>
              <a:rPr lang="en-US" sz="1800" dirty="0"/>
              <a:t> </a:t>
            </a:r>
            <a:r>
              <a:rPr lang="en-US" sz="1800" dirty="0" err="1"/>
              <a:t>opojne</a:t>
            </a:r>
            <a:r>
              <a:rPr lang="en-US" sz="1800" dirty="0"/>
              <a:t> </a:t>
            </a:r>
            <a:r>
              <a:rPr lang="en-US" sz="1800" dirty="0" err="1"/>
              <a:t>droge</a:t>
            </a:r>
            <a:r>
              <a:rPr lang="sr-Latn-BA" sz="1800" dirty="0"/>
              <a:t>, 22. </a:t>
            </a:r>
            <a:r>
              <a:rPr lang="en-US" sz="1800" dirty="0" err="1"/>
              <a:t>Ograničenje</a:t>
            </a:r>
            <a:r>
              <a:rPr lang="en-US" sz="1800" dirty="0"/>
              <a:t> </a:t>
            </a:r>
            <a:r>
              <a:rPr lang="en-US" sz="1800" dirty="0" err="1"/>
              <a:t>kretanja</a:t>
            </a:r>
            <a:r>
              <a:rPr lang="en-US" sz="1800" dirty="0"/>
              <a:t> </a:t>
            </a:r>
            <a:r>
              <a:rPr lang="en-US" sz="1800" dirty="0" err="1"/>
              <a:t>na</a:t>
            </a:r>
            <a:r>
              <a:rPr lang="en-US" sz="1800" dirty="0"/>
              <a:t> </a:t>
            </a:r>
            <a:r>
              <a:rPr lang="en-US" sz="1800" dirty="0" err="1"/>
              <a:t>određenom</a:t>
            </a:r>
            <a:r>
              <a:rPr lang="en-US" sz="1800" dirty="0"/>
              <a:t> </a:t>
            </a:r>
            <a:r>
              <a:rPr lang="en-US" sz="1800" dirty="0" err="1"/>
              <a:t>prostoru</a:t>
            </a:r>
            <a:r>
              <a:rPr lang="sr-Latn-BA" sz="1800" dirty="0"/>
              <a:t> i 30. </a:t>
            </a:r>
            <a:r>
              <a:rPr lang="en-US" sz="1800" dirty="0" err="1"/>
              <a:t>Držanje</a:t>
            </a:r>
            <a:r>
              <a:rPr lang="en-US" sz="1800" dirty="0"/>
              <a:t> </a:t>
            </a:r>
            <a:r>
              <a:rPr lang="en-US" sz="1800" dirty="0" err="1"/>
              <a:t>opasnih</a:t>
            </a:r>
            <a:r>
              <a:rPr lang="en-US" sz="1800" dirty="0"/>
              <a:t> </a:t>
            </a:r>
            <a:r>
              <a:rPr lang="en-US" sz="1800" dirty="0" err="1"/>
              <a:t>životinja</a:t>
            </a:r>
            <a:r>
              <a:rPr lang="en-US" sz="1800" dirty="0"/>
              <a:t> bez </a:t>
            </a:r>
            <a:r>
              <a:rPr lang="en-US" sz="1800" dirty="0" err="1"/>
              <a:t>nadzora</a:t>
            </a:r>
            <a:r>
              <a:rPr lang="sr-Latn-BA" sz="1800" dirty="0"/>
              <a:t>).</a:t>
            </a:r>
            <a:endParaRPr lang="en-US" sz="1800" dirty="0"/>
          </a:p>
          <a:p>
            <a:pPr marL="0" indent="0" algn="just">
              <a:lnSpc>
                <a:spcPct val="80000"/>
              </a:lnSpc>
              <a:buNone/>
            </a:pPr>
            <a:endParaRPr lang="sr-Latn-CS" sz="1600" dirty="0"/>
          </a:p>
          <a:p>
            <a:pPr algn="just" eaLnBrk="1" hangingPunct="1">
              <a:spcBef>
                <a:spcPct val="0"/>
              </a:spcBef>
              <a:buClrTx/>
              <a:buFontTx/>
              <a:buNone/>
            </a:pPr>
            <a:endParaRPr lang="en-US" sz="16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747665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1112838"/>
            <a:ext cx="9144000" cy="1189037"/>
          </a:xfrm>
          <a:solidFill>
            <a:srgbClr val="333399">
              <a:alpha val="90979"/>
            </a:srgbClr>
          </a:solidFill>
        </p:spPr>
        <p:txBody>
          <a:bodyPr/>
          <a:lstStyle/>
          <a:p>
            <a:pPr algn="ctr" eaLnBrk="1" hangingPunct="1"/>
            <a:r>
              <a:rPr lang="pl-PL" sz="2400" b="1" dirty="0" smtClean="0"/>
              <a:t>Prekršaji javnog reda i mira</a:t>
            </a:r>
            <a:endParaRPr lang="en-US" sz="2400" b="1" dirty="0" smtClean="0"/>
          </a:p>
        </p:txBody>
      </p:sp>
      <p:sp>
        <p:nvSpPr>
          <p:cNvPr id="19458" name="Rectangle 8"/>
          <p:cNvSpPr>
            <a:spLocks noGrp="1" noChangeArrowheads="1"/>
          </p:cNvSpPr>
          <p:nvPr>
            <p:ph type="body" idx="4294967295"/>
          </p:nvPr>
        </p:nvSpPr>
        <p:spPr>
          <a:xfrm>
            <a:off x="234176" y="2295448"/>
            <a:ext cx="8664496" cy="4232740"/>
          </a:xfrm>
        </p:spPr>
        <p:txBody>
          <a:bodyPr/>
          <a:lstStyle/>
          <a:p>
            <a:pPr marL="0" indent="0" algn="just">
              <a:lnSpc>
                <a:spcPct val="80000"/>
              </a:lnSpc>
              <a:buNone/>
            </a:pPr>
            <a:endParaRPr lang="bs-Latn-BA" sz="1600" dirty="0">
              <a:latin typeface="Calibri" pitchFamily="34" charset="0"/>
            </a:endParaRPr>
          </a:p>
          <a:p>
            <a:r>
              <a:rPr lang="en-US" dirty="0" smtClean="0"/>
              <a:t>1</a:t>
            </a:r>
            <a:r>
              <a:rPr lang="en-US" dirty="0"/>
              <a:t>. </a:t>
            </a:r>
            <a:r>
              <a:rPr lang="en-US" dirty="0" err="1"/>
              <a:t>Osnovni</a:t>
            </a:r>
            <a:r>
              <a:rPr lang="en-US" dirty="0"/>
              <a:t> </a:t>
            </a:r>
            <a:r>
              <a:rPr lang="en-US" dirty="0" err="1"/>
              <a:t>prekršaji</a:t>
            </a:r>
            <a:r>
              <a:rPr lang="en-US" dirty="0"/>
              <a:t> </a:t>
            </a:r>
            <a:r>
              <a:rPr lang="en-US" dirty="0" err="1"/>
              <a:t>javnog</a:t>
            </a:r>
            <a:r>
              <a:rPr lang="en-US" dirty="0"/>
              <a:t> </a:t>
            </a:r>
            <a:r>
              <a:rPr lang="en-US" dirty="0" err="1"/>
              <a:t>reda</a:t>
            </a:r>
            <a:r>
              <a:rPr lang="en-US" dirty="0"/>
              <a:t> </a:t>
            </a:r>
            <a:r>
              <a:rPr lang="en-US" dirty="0" err="1"/>
              <a:t>i</a:t>
            </a:r>
            <a:r>
              <a:rPr lang="en-US" dirty="0"/>
              <a:t> </a:t>
            </a:r>
            <a:r>
              <a:rPr lang="en-US" dirty="0" err="1"/>
              <a:t>mira</a:t>
            </a:r>
            <a:r>
              <a:rPr lang="en-US" dirty="0"/>
              <a:t> (čl.7-20. ZJRM)</a:t>
            </a:r>
          </a:p>
          <a:p>
            <a:r>
              <a:rPr lang="en-US" dirty="0"/>
              <a:t>2. </a:t>
            </a:r>
            <a:r>
              <a:rPr lang="en-US" dirty="0" err="1"/>
              <a:t>Prekršaji</a:t>
            </a:r>
            <a:r>
              <a:rPr lang="en-US" dirty="0"/>
              <a:t> </a:t>
            </a:r>
            <a:r>
              <a:rPr lang="en-US" dirty="0" err="1"/>
              <a:t>protiv</a:t>
            </a:r>
            <a:r>
              <a:rPr lang="en-US" dirty="0"/>
              <a:t> </a:t>
            </a:r>
            <a:r>
              <a:rPr lang="en-US" dirty="0" err="1"/>
              <a:t>funkcionisanja</a:t>
            </a:r>
            <a:r>
              <a:rPr lang="en-US" dirty="0"/>
              <a:t> </a:t>
            </a:r>
            <a:r>
              <a:rPr lang="en-US" dirty="0" err="1"/>
              <a:t>državnih</a:t>
            </a:r>
            <a:r>
              <a:rPr lang="en-US" dirty="0"/>
              <a:t> </a:t>
            </a:r>
            <a:r>
              <a:rPr lang="en-US" dirty="0" err="1"/>
              <a:t>organa</a:t>
            </a:r>
            <a:r>
              <a:rPr lang="en-US" dirty="0"/>
              <a:t> </a:t>
            </a:r>
            <a:r>
              <a:rPr lang="en-US" dirty="0" err="1"/>
              <a:t>i</a:t>
            </a:r>
            <a:r>
              <a:rPr lang="en-US" dirty="0"/>
              <a:t> </a:t>
            </a:r>
            <a:r>
              <a:rPr lang="en-US" dirty="0" err="1"/>
              <a:t>javnih</a:t>
            </a:r>
            <a:r>
              <a:rPr lang="en-US" dirty="0"/>
              <a:t> </a:t>
            </a:r>
            <a:r>
              <a:rPr lang="en-US" dirty="0" err="1"/>
              <a:t>službi</a:t>
            </a:r>
            <a:r>
              <a:rPr lang="en-US" dirty="0"/>
              <a:t> (čl.21-24. ZJRM)</a:t>
            </a:r>
          </a:p>
          <a:p>
            <a:r>
              <a:rPr lang="en-US" dirty="0"/>
              <a:t>3. </a:t>
            </a:r>
            <a:r>
              <a:rPr lang="en-US" dirty="0" err="1"/>
              <a:t>Prekršaji</a:t>
            </a:r>
            <a:r>
              <a:rPr lang="en-US" dirty="0"/>
              <a:t> </a:t>
            </a:r>
            <a:r>
              <a:rPr lang="en-US" dirty="0" err="1"/>
              <a:t>protiv</a:t>
            </a:r>
            <a:r>
              <a:rPr lang="en-US" dirty="0"/>
              <a:t> </a:t>
            </a:r>
            <a:r>
              <a:rPr lang="en-US" dirty="0" err="1"/>
              <a:t>interesa</a:t>
            </a:r>
            <a:r>
              <a:rPr lang="en-US" dirty="0"/>
              <a:t> </a:t>
            </a:r>
            <a:r>
              <a:rPr lang="en-US" dirty="0" err="1"/>
              <a:t>maloljetnika</a:t>
            </a:r>
            <a:r>
              <a:rPr lang="en-US" dirty="0"/>
              <a:t> </a:t>
            </a:r>
            <a:r>
              <a:rPr lang="en-US" dirty="0" err="1"/>
              <a:t>i</a:t>
            </a:r>
            <a:r>
              <a:rPr lang="en-US" dirty="0"/>
              <a:t> </a:t>
            </a:r>
            <a:r>
              <a:rPr lang="en-US" dirty="0" err="1"/>
              <a:t>drugih</a:t>
            </a:r>
            <a:r>
              <a:rPr lang="en-US" dirty="0"/>
              <a:t> </a:t>
            </a:r>
            <a:r>
              <a:rPr lang="en-US" dirty="0" err="1"/>
              <a:t>kategorija</a:t>
            </a:r>
            <a:r>
              <a:rPr lang="en-US" dirty="0"/>
              <a:t> </a:t>
            </a:r>
            <a:r>
              <a:rPr lang="en-US" dirty="0" err="1"/>
              <a:t>lica</a:t>
            </a:r>
            <a:r>
              <a:rPr lang="en-US" dirty="0"/>
              <a:t> (</a:t>
            </a:r>
            <a:r>
              <a:rPr lang="en-US" dirty="0" smtClean="0"/>
              <a:t>čl.25-2</a:t>
            </a:r>
            <a:r>
              <a:rPr lang="bs-Latn-BA" dirty="0" smtClean="0"/>
              <a:t>7</a:t>
            </a:r>
            <a:r>
              <a:rPr lang="en-US" dirty="0" smtClean="0"/>
              <a:t>. </a:t>
            </a:r>
            <a:r>
              <a:rPr lang="en-US" dirty="0"/>
              <a:t>ZJRM)</a:t>
            </a:r>
          </a:p>
          <a:p>
            <a:r>
              <a:rPr lang="en-US" dirty="0"/>
              <a:t>4. </a:t>
            </a:r>
            <a:r>
              <a:rPr lang="en-US" dirty="0" err="1"/>
              <a:t>Ostali</a:t>
            </a:r>
            <a:r>
              <a:rPr lang="en-US" dirty="0"/>
              <a:t> </a:t>
            </a:r>
            <a:r>
              <a:rPr lang="en-US" dirty="0" err="1"/>
              <a:t>prekršaji</a:t>
            </a:r>
            <a:r>
              <a:rPr lang="en-US" dirty="0"/>
              <a:t> </a:t>
            </a:r>
            <a:r>
              <a:rPr lang="en-US" dirty="0" err="1"/>
              <a:t>javnog</a:t>
            </a:r>
            <a:r>
              <a:rPr lang="en-US" dirty="0"/>
              <a:t> </a:t>
            </a:r>
            <a:r>
              <a:rPr lang="en-US" dirty="0" err="1"/>
              <a:t>reda</a:t>
            </a:r>
            <a:r>
              <a:rPr lang="en-US" dirty="0"/>
              <a:t> </a:t>
            </a:r>
            <a:r>
              <a:rPr lang="en-US" dirty="0" err="1"/>
              <a:t>i</a:t>
            </a:r>
            <a:r>
              <a:rPr lang="en-US" dirty="0"/>
              <a:t> </a:t>
            </a:r>
            <a:r>
              <a:rPr lang="en-US" dirty="0" err="1"/>
              <a:t>mira</a:t>
            </a:r>
            <a:r>
              <a:rPr lang="en-US" dirty="0"/>
              <a:t> (čl.28-30. ZJRM)</a:t>
            </a:r>
          </a:p>
          <a:p>
            <a:pPr algn="just" eaLnBrk="1" hangingPunct="1">
              <a:spcBef>
                <a:spcPct val="0"/>
              </a:spcBef>
              <a:buClrTx/>
              <a:buFontTx/>
              <a:buNone/>
            </a:pPr>
            <a:endParaRPr lang="en-US" sz="16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889829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1112838"/>
            <a:ext cx="9144000" cy="1189037"/>
          </a:xfrm>
          <a:solidFill>
            <a:srgbClr val="333399">
              <a:alpha val="90979"/>
            </a:srgbClr>
          </a:solidFill>
        </p:spPr>
        <p:txBody>
          <a:bodyPr/>
          <a:lstStyle/>
          <a:p>
            <a:pPr algn="ctr"/>
            <a:r>
              <a:rPr lang="en-US" sz="2400" b="1" dirty="0" err="1"/>
              <a:t>Osnovni</a:t>
            </a:r>
            <a:r>
              <a:rPr lang="en-US" sz="2400" b="1" dirty="0"/>
              <a:t> </a:t>
            </a:r>
            <a:r>
              <a:rPr lang="en-US" sz="2400" b="1" dirty="0" err="1"/>
              <a:t>prekršaji</a:t>
            </a:r>
            <a:r>
              <a:rPr lang="en-US" sz="2400" b="1" dirty="0"/>
              <a:t> </a:t>
            </a:r>
            <a:r>
              <a:rPr lang="en-US" sz="2400" b="1" dirty="0" err="1"/>
              <a:t>javnog</a:t>
            </a:r>
            <a:r>
              <a:rPr lang="en-US" sz="2400" b="1" dirty="0"/>
              <a:t> </a:t>
            </a:r>
            <a:r>
              <a:rPr lang="en-US" sz="2400" b="1" dirty="0" err="1"/>
              <a:t>reda</a:t>
            </a:r>
            <a:r>
              <a:rPr lang="en-US" sz="2400" b="1" dirty="0"/>
              <a:t> </a:t>
            </a:r>
            <a:r>
              <a:rPr lang="en-US" sz="2400" b="1" dirty="0" err="1"/>
              <a:t>i</a:t>
            </a:r>
            <a:r>
              <a:rPr lang="en-US" sz="2400" b="1" dirty="0"/>
              <a:t> </a:t>
            </a:r>
            <a:r>
              <a:rPr lang="en-US" sz="2400" b="1" dirty="0" err="1" smtClean="0"/>
              <a:t>mira</a:t>
            </a:r>
            <a:r>
              <a:rPr lang="bs-Latn-BA" sz="2400" b="1" dirty="0" smtClean="0"/>
              <a:t> </a:t>
            </a:r>
            <a:r>
              <a:rPr lang="en-US" sz="2400" b="1" dirty="0"/>
              <a:t>(čl.7-20. ZJRM)</a:t>
            </a:r>
          </a:p>
        </p:txBody>
      </p:sp>
      <p:sp>
        <p:nvSpPr>
          <p:cNvPr id="19458" name="Rectangle 8"/>
          <p:cNvSpPr>
            <a:spLocks noGrp="1" noChangeArrowheads="1"/>
          </p:cNvSpPr>
          <p:nvPr>
            <p:ph type="body" idx="4294967295"/>
          </p:nvPr>
        </p:nvSpPr>
        <p:spPr>
          <a:xfrm>
            <a:off x="234176" y="2295448"/>
            <a:ext cx="8664496" cy="4232740"/>
          </a:xfrm>
        </p:spPr>
        <p:txBody>
          <a:bodyPr/>
          <a:lstStyle/>
          <a:p>
            <a:pPr marL="0" indent="0" algn="just">
              <a:lnSpc>
                <a:spcPct val="80000"/>
              </a:lnSpc>
              <a:buNone/>
            </a:pPr>
            <a:endParaRPr lang="bs-Latn-BA" sz="1600" dirty="0">
              <a:latin typeface="Calibri" pitchFamily="34" charset="0"/>
            </a:endParaRPr>
          </a:p>
          <a:p>
            <a:pPr marL="0" indent="0" algn="ctr">
              <a:buNone/>
            </a:pPr>
            <a:r>
              <a:rPr lang="en-US" b="1" dirty="0" err="1"/>
              <a:t>Svađa</a:t>
            </a:r>
            <a:r>
              <a:rPr lang="en-US" b="1" dirty="0"/>
              <a:t>, </a:t>
            </a:r>
            <a:r>
              <a:rPr lang="en-US" b="1" dirty="0" err="1"/>
              <a:t>vika</a:t>
            </a:r>
            <a:r>
              <a:rPr lang="en-US" b="1" dirty="0"/>
              <a:t>, </a:t>
            </a:r>
            <a:r>
              <a:rPr lang="en-US" b="1" dirty="0" err="1"/>
              <a:t>vriska</a:t>
            </a:r>
            <a:r>
              <a:rPr lang="en-US" b="1" dirty="0"/>
              <a:t> </a:t>
            </a:r>
            <a:r>
              <a:rPr lang="en-US" b="1" dirty="0" err="1"/>
              <a:t>i</a:t>
            </a:r>
            <a:r>
              <a:rPr lang="en-US" b="1" dirty="0"/>
              <a:t> </a:t>
            </a:r>
            <a:r>
              <a:rPr lang="en-US" b="1" dirty="0" err="1"/>
              <a:t>nepristojno</a:t>
            </a:r>
            <a:r>
              <a:rPr lang="en-US" b="1" dirty="0"/>
              <a:t> </a:t>
            </a:r>
            <a:r>
              <a:rPr lang="en-US" b="1" dirty="0" err="1"/>
              <a:t>ponašanje</a:t>
            </a:r>
            <a:r>
              <a:rPr lang="en-US" b="1" dirty="0"/>
              <a:t> (</a:t>
            </a:r>
            <a:r>
              <a:rPr lang="en-US" b="1" dirty="0" err="1"/>
              <a:t>čl</a:t>
            </a:r>
            <a:r>
              <a:rPr lang="en-US" b="1" dirty="0"/>
              <a:t>. 7.ZJRM)</a:t>
            </a:r>
            <a:endParaRPr lang="en-US" dirty="0"/>
          </a:p>
          <a:p>
            <a:pPr marL="0" indent="0" algn="just">
              <a:buNone/>
            </a:pPr>
            <a:r>
              <a:rPr lang="bs-Latn-BA" dirty="0" smtClean="0"/>
              <a:t>	</a:t>
            </a:r>
            <a:r>
              <a:rPr lang="en-US" dirty="0" err="1" smtClean="0"/>
              <a:t>Ko</a:t>
            </a:r>
            <a:r>
              <a:rPr lang="en-US" dirty="0" smtClean="0"/>
              <a:t> </a:t>
            </a:r>
            <a:r>
              <a:rPr lang="en-US" dirty="0" err="1"/>
              <a:t>narušava</a:t>
            </a:r>
            <a:r>
              <a:rPr lang="en-US" dirty="0"/>
              <a:t> </a:t>
            </a:r>
            <a:r>
              <a:rPr lang="en-US" dirty="0" err="1"/>
              <a:t>javni</a:t>
            </a:r>
            <a:r>
              <a:rPr lang="en-US" dirty="0"/>
              <a:t> red </a:t>
            </a:r>
            <a:r>
              <a:rPr lang="en-US" dirty="0" err="1"/>
              <a:t>i</a:t>
            </a:r>
            <a:r>
              <a:rPr lang="en-US" dirty="0"/>
              <a:t> </a:t>
            </a:r>
            <a:r>
              <a:rPr lang="en-US" dirty="0" err="1"/>
              <a:t>mir</a:t>
            </a:r>
            <a:r>
              <a:rPr lang="en-US" dirty="0"/>
              <a:t> </a:t>
            </a:r>
            <a:r>
              <a:rPr lang="en-US" dirty="0" err="1"/>
              <a:t>svađom</a:t>
            </a:r>
            <a:r>
              <a:rPr lang="en-US" dirty="0"/>
              <a:t>, </a:t>
            </a:r>
            <a:r>
              <a:rPr lang="en-US" dirty="0" err="1"/>
              <a:t>vikom</a:t>
            </a:r>
            <a:r>
              <a:rPr lang="en-US" dirty="0"/>
              <a:t>, </a:t>
            </a:r>
            <a:r>
              <a:rPr lang="en-US" dirty="0" err="1"/>
              <a:t>vriskom</a:t>
            </a:r>
            <a:r>
              <a:rPr lang="en-US" dirty="0"/>
              <a:t>, </a:t>
            </a:r>
            <a:r>
              <a:rPr lang="en-US" dirty="0" err="1"/>
              <a:t>izvođenjem</a:t>
            </a:r>
            <a:r>
              <a:rPr lang="en-US" dirty="0"/>
              <a:t> </a:t>
            </a:r>
            <a:r>
              <a:rPr lang="en-US" dirty="0" err="1"/>
              <a:t>ili</a:t>
            </a:r>
            <a:r>
              <a:rPr lang="en-US" dirty="0"/>
              <a:t> </a:t>
            </a:r>
            <a:r>
              <a:rPr lang="en-US" dirty="0" err="1"/>
              <a:t>reprodukcijom</a:t>
            </a:r>
            <a:r>
              <a:rPr lang="en-US" dirty="0"/>
              <a:t> </a:t>
            </a:r>
            <a:r>
              <a:rPr lang="en-US" dirty="0" err="1"/>
              <a:t>muzičkih</a:t>
            </a:r>
            <a:r>
              <a:rPr lang="en-US" dirty="0"/>
              <a:t> </a:t>
            </a:r>
            <a:r>
              <a:rPr lang="en-US" dirty="0" err="1"/>
              <a:t>sadržaja</a:t>
            </a:r>
            <a:r>
              <a:rPr lang="en-US" dirty="0"/>
              <a:t> </a:t>
            </a:r>
            <a:r>
              <a:rPr lang="en-US" dirty="0" err="1"/>
              <a:t>ili</a:t>
            </a:r>
            <a:r>
              <a:rPr lang="en-US" dirty="0"/>
              <a:t> </a:t>
            </a:r>
            <a:r>
              <a:rPr lang="en-US" dirty="0" err="1"/>
              <a:t>tekstova</a:t>
            </a:r>
            <a:r>
              <a:rPr lang="en-US" dirty="0"/>
              <a:t>, </a:t>
            </a:r>
            <a:r>
              <a:rPr lang="en-US" dirty="0" err="1"/>
              <a:t>nošenjem</a:t>
            </a:r>
            <a:r>
              <a:rPr lang="en-US" dirty="0"/>
              <a:t> </a:t>
            </a:r>
            <a:r>
              <a:rPr lang="en-US" dirty="0" err="1"/>
              <a:t>ili</a:t>
            </a:r>
            <a:r>
              <a:rPr lang="en-US" dirty="0"/>
              <a:t> </a:t>
            </a:r>
            <a:r>
              <a:rPr lang="en-US" dirty="0" err="1"/>
              <a:t>isticanjem</a:t>
            </a:r>
            <a:r>
              <a:rPr lang="en-US" dirty="0"/>
              <a:t> </a:t>
            </a:r>
            <a:r>
              <a:rPr lang="en-US" dirty="0" err="1"/>
              <a:t>simbola</a:t>
            </a:r>
            <a:r>
              <a:rPr lang="en-US" dirty="0"/>
              <a:t>, </a:t>
            </a:r>
            <a:r>
              <a:rPr lang="en-US" dirty="0" err="1"/>
              <a:t>slika</a:t>
            </a:r>
            <a:r>
              <a:rPr lang="en-US" dirty="0"/>
              <a:t>, </a:t>
            </a:r>
            <a:r>
              <a:rPr lang="en-US" dirty="0" err="1"/>
              <a:t>crteža</a:t>
            </a:r>
            <a:r>
              <a:rPr lang="en-US" dirty="0"/>
              <a:t> </a:t>
            </a:r>
            <a:r>
              <a:rPr lang="en-US" dirty="0" err="1"/>
              <a:t>ili</a:t>
            </a:r>
            <a:r>
              <a:rPr lang="en-US" dirty="0"/>
              <a:t> </a:t>
            </a:r>
            <a:r>
              <a:rPr lang="en-US" dirty="0" err="1"/>
              <a:t>tekstova</a:t>
            </a:r>
            <a:r>
              <a:rPr lang="en-US" dirty="0"/>
              <a:t> </a:t>
            </a:r>
            <a:r>
              <a:rPr lang="en-US" dirty="0" err="1"/>
              <a:t>nepristojnog</a:t>
            </a:r>
            <a:r>
              <a:rPr lang="en-US" dirty="0"/>
              <a:t>, </a:t>
            </a:r>
            <a:r>
              <a:rPr lang="en-US" dirty="0" err="1"/>
              <a:t>uvredljivog</a:t>
            </a:r>
            <a:r>
              <a:rPr lang="en-US" dirty="0"/>
              <a:t> </a:t>
            </a:r>
            <a:r>
              <a:rPr lang="en-US" dirty="0" err="1"/>
              <a:t>ili</a:t>
            </a:r>
            <a:r>
              <a:rPr lang="en-US" dirty="0"/>
              <a:t> </a:t>
            </a:r>
            <a:r>
              <a:rPr lang="en-US" dirty="0" err="1"/>
              <a:t>uznemiravajućeg</a:t>
            </a:r>
            <a:r>
              <a:rPr lang="en-US" dirty="0"/>
              <a:t> </a:t>
            </a:r>
            <a:r>
              <a:rPr lang="en-US" dirty="0" err="1"/>
              <a:t>sadržaja</a:t>
            </a:r>
            <a:r>
              <a:rPr lang="en-US" dirty="0"/>
              <a:t> </a:t>
            </a:r>
            <a:r>
              <a:rPr lang="en-US" dirty="0" err="1"/>
              <a:t>i</a:t>
            </a:r>
            <a:r>
              <a:rPr lang="en-US" dirty="0"/>
              <a:t> </a:t>
            </a:r>
            <a:r>
              <a:rPr lang="en-US" dirty="0" err="1"/>
              <a:t>drugim</a:t>
            </a:r>
            <a:r>
              <a:rPr lang="en-US" dirty="0"/>
              <a:t> </a:t>
            </a:r>
            <a:r>
              <a:rPr lang="en-US" dirty="0" err="1"/>
              <a:t>nepristojnim</a:t>
            </a:r>
            <a:r>
              <a:rPr lang="en-US" dirty="0"/>
              <a:t> </a:t>
            </a:r>
            <a:r>
              <a:rPr lang="en-US" dirty="0" err="1"/>
              <a:t>ili</a:t>
            </a:r>
            <a:r>
              <a:rPr lang="en-US" dirty="0"/>
              <a:t> </a:t>
            </a:r>
            <a:r>
              <a:rPr lang="en-US" dirty="0" err="1"/>
              <a:t>drskim</a:t>
            </a:r>
            <a:r>
              <a:rPr lang="en-US" dirty="0"/>
              <a:t> </a:t>
            </a:r>
            <a:r>
              <a:rPr lang="en-US" dirty="0" err="1"/>
              <a:t>ponašanjem</a:t>
            </a:r>
            <a:r>
              <a:rPr lang="en-US" dirty="0"/>
              <a:t>, </a:t>
            </a:r>
            <a:r>
              <a:rPr lang="en-US" dirty="0" err="1"/>
              <a:t>osim</a:t>
            </a:r>
            <a:r>
              <a:rPr lang="en-US" dirty="0"/>
              <a:t> </a:t>
            </a:r>
            <a:r>
              <a:rPr lang="en-US" dirty="0" err="1"/>
              <a:t>ako</a:t>
            </a:r>
            <a:r>
              <a:rPr lang="en-US" dirty="0"/>
              <a:t> se </a:t>
            </a:r>
            <a:r>
              <a:rPr lang="en-US" dirty="0" err="1"/>
              <a:t>navedeno</a:t>
            </a:r>
            <a:r>
              <a:rPr lang="en-US" dirty="0"/>
              <a:t> ne </a:t>
            </a:r>
            <a:r>
              <a:rPr lang="en-US" dirty="0" err="1"/>
              <a:t>odnosi</a:t>
            </a:r>
            <a:r>
              <a:rPr lang="en-US" dirty="0"/>
              <a:t> </a:t>
            </a:r>
            <a:r>
              <a:rPr lang="en-US" dirty="0" err="1"/>
              <a:t>na</a:t>
            </a:r>
            <a:r>
              <a:rPr lang="en-US" dirty="0"/>
              <a:t> </a:t>
            </a:r>
            <a:r>
              <a:rPr lang="en-US" dirty="0" err="1"/>
              <a:t>javno</a:t>
            </a:r>
            <a:r>
              <a:rPr lang="en-US" dirty="0"/>
              <a:t> </a:t>
            </a:r>
            <a:r>
              <a:rPr lang="en-US" dirty="0" err="1"/>
              <a:t>izneseno</a:t>
            </a:r>
            <a:r>
              <a:rPr lang="en-US" dirty="0"/>
              <a:t> </a:t>
            </a:r>
            <a:r>
              <a:rPr lang="en-US" dirty="0" err="1"/>
              <a:t>mišljenje</a:t>
            </a:r>
            <a:r>
              <a:rPr lang="en-US" dirty="0"/>
              <a:t> o </a:t>
            </a:r>
            <a:r>
              <a:rPr lang="en-US" dirty="0" err="1"/>
              <a:t>radu</a:t>
            </a:r>
            <a:r>
              <a:rPr lang="en-US" dirty="0"/>
              <a:t> </a:t>
            </a:r>
            <a:r>
              <a:rPr lang="en-US" dirty="0" err="1"/>
              <a:t>državnih</a:t>
            </a:r>
            <a:r>
              <a:rPr lang="en-US" dirty="0"/>
              <a:t> </a:t>
            </a:r>
            <a:r>
              <a:rPr lang="en-US" dirty="0" err="1"/>
              <a:t>organa</a:t>
            </a:r>
            <a:r>
              <a:rPr lang="en-US" dirty="0"/>
              <a:t>, </a:t>
            </a:r>
            <a:r>
              <a:rPr lang="en-US" dirty="0" err="1"/>
              <a:t>te</a:t>
            </a:r>
            <a:r>
              <a:rPr lang="en-US" dirty="0"/>
              <a:t> </a:t>
            </a:r>
            <a:r>
              <a:rPr lang="en-US" dirty="0" err="1"/>
              <a:t>drugih</a:t>
            </a:r>
            <a:r>
              <a:rPr lang="en-US" dirty="0"/>
              <a:t> </a:t>
            </a:r>
            <a:r>
              <a:rPr lang="en-US" dirty="0" err="1"/>
              <a:t>javnih</a:t>
            </a:r>
            <a:r>
              <a:rPr lang="en-US" dirty="0"/>
              <a:t> </a:t>
            </a:r>
            <a:r>
              <a:rPr lang="en-US" dirty="0" err="1"/>
              <a:t>organa</a:t>
            </a:r>
            <a:r>
              <a:rPr lang="en-US" dirty="0"/>
              <a:t> </a:t>
            </a:r>
            <a:r>
              <a:rPr lang="en-US" dirty="0" err="1"/>
              <a:t>i</a:t>
            </a:r>
            <a:r>
              <a:rPr lang="en-US" dirty="0"/>
              <a:t> </a:t>
            </a:r>
            <a:r>
              <a:rPr lang="en-US" dirty="0" err="1"/>
              <a:t>organizacija</a:t>
            </a:r>
            <a:r>
              <a:rPr lang="en-US" dirty="0"/>
              <a:t> </a:t>
            </a:r>
            <a:r>
              <a:rPr lang="en-US" dirty="0" err="1"/>
              <a:t>kazniće</a:t>
            </a:r>
            <a:r>
              <a:rPr lang="en-US" dirty="0"/>
              <a:t> se </a:t>
            </a:r>
            <a:r>
              <a:rPr lang="en-US" dirty="0" err="1"/>
              <a:t>novčanom</a:t>
            </a:r>
            <a:r>
              <a:rPr lang="en-US" dirty="0"/>
              <a:t> </a:t>
            </a:r>
            <a:r>
              <a:rPr lang="en-US" dirty="0" err="1"/>
              <a:t>kaznom</a:t>
            </a:r>
            <a:r>
              <a:rPr lang="en-US" dirty="0"/>
              <a:t> od 100 KM do 300 KM.</a:t>
            </a:r>
          </a:p>
          <a:p>
            <a:pPr algn="just" eaLnBrk="1" hangingPunct="1">
              <a:spcBef>
                <a:spcPct val="0"/>
              </a:spcBef>
              <a:buClrTx/>
              <a:buFontTx/>
              <a:buNone/>
            </a:pPr>
            <a:endParaRPr lang="en-US" sz="16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1196801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1112838"/>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295448"/>
            <a:ext cx="8664496" cy="4232740"/>
          </a:xfrm>
        </p:spPr>
        <p:txBody>
          <a:bodyPr/>
          <a:lstStyle/>
          <a:p>
            <a:pPr marL="0" indent="0" algn="just">
              <a:lnSpc>
                <a:spcPct val="80000"/>
              </a:lnSpc>
              <a:buNone/>
            </a:pPr>
            <a:endParaRPr lang="bs-Latn-BA" sz="1600" dirty="0">
              <a:latin typeface="Calibri" pitchFamily="34" charset="0"/>
            </a:endParaRPr>
          </a:p>
          <a:p>
            <a:pPr marL="0" indent="0" algn="ctr">
              <a:buNone/>
            </a:pPr>
            <a:r>
              <a:rPr lang="en-US" b="1" dirty="0" err="1"/>
              <a:t>Vrijeđanje</a:t>
            </a:r>
            <a:r>
              <a:rPr lang="en-US" b="1" dirty="0"/>
              <a:t> (čl.8.ZJRM)</a:t>
            </a:r>
            <a:endParaRPr lang="en-US" dirty="0"/>
          </a:p>
          <a:p>
            <a:pPr marL="0" indent="0" algn="just">
              <a:buNone/>
            </a:pPr>
            <a:r>
              <a:rPr lang="bs-Latn-BA" dirty="0" smtClean="0"/>
              <a:t>	</a:t>
            </a:r>
            <a:r>
              <a:rPr lang="en-US" dirty="0" err="1" smtClean="0">
                <a:solidFill>
                  <a:schemeClr val="tx1"/>
                </a:solidFill>
              </a:rPr>
              <a:t>Ko</a:t>
            </a:r>
            <a:r>
              <a:rPr lang="en-US" dirty="0" smtClean="0">
                <a:solidFill>
                  <a:schemeClr val="tx1"/>
                </a:solidFill>
              </a:rPr>
              <a:t> </a:t>
            </a:r>
            <a:r>
              <a:rPr lang="en-US" dirty="0" err="1">
                <a:solidFill>
                  <a:schemeClr val="tx1"/>
                </a:solidFill>
              </a:rPr>
              <a:t>grubim</a:t>
            </a:r>
            <a:r>
              <a:rPr lang="en-US" dirty="0">
                <a:solidFill>
                  <a:schemeClr val="tx1"/>
                </a:solidFill>
              </a:rPr>
              <a:t> </a:t>
            </a:r>
            <a:r>
              <a:rPr lang="en-US" dirty="0" err="1">
                <a:solidFill>
                  <a:schemeClr val="tx1"/>
                </a:solidFill>
              </a:rPr>
              <a:t>vrijeđanjem</a:t>
            </a:r>
            <a:r>
              <a:rPr lang="en-US" dirty="0">
                <a:solidFill>
                  <a:schemeClr val="tx1"/>
                </a:solidFill>
              </a:rPr>
              <a:t> </a:t>
            </a:r>
            <a:r>
              <a:rPr lang="en-US" dirty="0" err="1">
                <a:solidFill>
                  <a:schemeClr val="tx1"/>
                </a:solidFill>
              </a:rPr>
              <a:t>drugog</a:t>
            </a:r>
            <a:r>
              <a:rPr lang="en-US" dirty="0">
                <a:solidFill>
                  <a:schemeClr val="tx1"/>
                </a:solidFill>
              </a:rPr>
              <a:t> </a:t>
            </a:r>
            <a:r>
              <a:rPr lang="en-US" dirty="0" err="1">
                <a:solidFill>
                  <a:schemeClr val="tx1"/>
                </a:solidFill>
              </a:rPr>
              <a:t>lica</a:t>
            </a:r>
            <a:r>
              <a:rPr lang="en-US" dirty="0">
                <a:solidFill>
                  <a:schemeClr val="tx1"/>
                </a:solidFill>
              </a:rPr>
              <a:t> </a:t>
            </a:r>
            <a:r>
              <a:rPr lang="en-US" dirty="0" err="1">
                <a:solidFill>
                  <a:schemeClr val="tx1"/>
                </a:solidFill>
              </a:rPr>
              <a:t>na</a:t>
            </a:r>
            <a:r>
              <a:rPr lang="en-US" dirty="0">
                <a:solidFill>
                  <a:schemeClr val="tx1"/>
                </a:solidFill>
              </a:rPr>
              <a:t> </a:t>
            </a:r>
            <a:r>
              <a:rPr lang="en-US" dirty="0" err="1">
                <a:solidFill>
                  <a:schemeClr val="tx1"/>
                </a:solidFill>
              </a:rPr>
              <a:t>političkoj</a:t>
            </a:r>
            <a:r>
              <a:rPr lang="en-US" dirty="0">
                <a:solidFill>
                  <a:schemeClr val="tx1"/>
                </a:solidFill>
              </a:rPr>
              <a:t>, </a:t>
            </a:r>
            <a:r>
              <a:rPr lang="en-US" dirty="0" err="1">
                <a:solidFill>
                  <a:schemeClr val="tx1"/>
                </a:solidFill>
              </a:rPr>
              <a:t>vjerskoj</a:t>
            </a:r>
            <a:r>
              <a:rPr lang="en-US" dirty="0">
                <a:solidFill>
                  <a:schemeClr val="tx1"/>
                </a:solidFill>
              </a:rPr>
              <a:t> </a:t>
            </a:r>
            <a:r>
              <a:rPr lang="en-US" dirty="0" err="1">
                <a:solidFill>
                  <a:schemeClr val="tx1"/>
                </a:solidFill>
              </a:rPr>
              <a:t>ili</a:t>
            </a:r>
            <a:r>
              <a:rPr lang="en-US" dirty="0">
                <a:solidFill>
                  <a:schemeClr val="tx1"/>
                </a:solidFill>
              </a:rPr>
              <a:t> </a:t>
            </a:r>
            <a:r>
              <a:rPr lang="en-US" dirty="0" err="1">
                <a:solidFill>
                  <a:schemeClr val="tx1"/>
                </a:solidFill>
              </a:rPr>
              <a:t>nacionalnoj</a:t>
            </a:r>
            <a:r>
              <a:rPr lang="en-US" dirty="0">
                <a:solidFill>
                  <a:schemeClr val="tx1"/>
                </a:solidFill>
              </a:rPr>
              <a:t> </a:t>
            </a:r>
            <a:r>
              <a:rPr lang="en-US" dirty="0" err="1">
                <a:solidFill>
                  <a:schemeClr val="tx1"/>
                </a:solidFill>
              </a:rPr>
              <a:t>osnovi</a:t>
            </a:r>
            <a:r>
              <a:rPr lang="en-US" dirty="0">
                <a:solidFill>
                  <a:schemeClr val="tx1"/>
                </a:solidFill>
              </a:rPr>
              <a:t> </a:t>
            </a:r>
            <a:r>
              <a:rPr lang="en-US" dirty="0" err="1">
                <a:solidFill>
                  <a:schemeClr val="tx1"/>
                </a:solidFill>
              </a:rPr>
              <a:t>ili</a:t>
            </a:r>
            <a:r>
              <a:rPr lang="en-US" dirty="0">
                <a:solidFill>
                  <a:schemeClr val="tx1"/>
                </a:solidFill>
              </a:rPr>
              <a:t> </a:t>
            </a:r>
            <a:r>
              <a:rPr lang="en-US" dirty="0" err="1">
                <a:solidFill>
                  <a:schemeClr val="tx1"/>
                </a:solidFill>
              </a:rPr>
              <a:t>drugim</a:t>
            </a:r>
            <a:r>
              <a:rPr lang="en-US" dirty="0">
                <a:solidFill>
                  <a:schemeClr val="tx1"/>
                </a:solidFill>
              </a:rPr>
              <a:t> </a:t>
            </a:r>
            <a:r>
              <a:rPr lang="en-US" dirty="0" err="1">
                <a:solidFill>
                  <a:schemeClr val="tx1"/>
                </a:solidFill>
              </a:rPr>
              <a:t>bezobzirnim</a:t>
            </a:r>
            <a:r>
              <a:rPr lang="en-US" dirty="0">
                <a:solidFill>
                  <a:schemeClr val="tx1"/>
                </a:solidFill>
              </a:rPr>
              <a:t> </a:t>
            </a:r>
            <a:r>
              <a:rPr lang="en-US" dirty="0" err="1">
                <a:solidFill>
                  <a:schemeClr val="tx1"/>
                </a:solidFill>
              </a:rPr>
              <a:t>ponašanjem</a:t>
            </a:r>
            <a:r>
              <a:rPr lang="en-US" dirty="0">
                <a:solidFill>
                  <a:schemeClr val="tx1"/>
                </a:solidFill>
              </a:rPr>
              <a:t> </a:t>
            </a:r>
            <a:r>
              <a:rPr lang="en-US" dirty="0" err="1">
                <a:solidFill>
                  <a:schemeClr val="tx1"/>
                </a:solidFill>
              </a:rPr>
              <a:t>izazove</a:t>
            </a:r>
            <a:r>
              <a:rPr lang="en-US" dirty="0">
                <a:solidFill>
                  <a:schemeClr val="tx1"/>
                </a:solidFill>
              </a:rPr>
              <a:t> </a:t>
            </a:r>
            <a:r>
              <a:rPr lang="en-US" dirty="0" err="1">
                <a:solidFill>
                  <a:schemeClr val="tx1"/>
                </a:solidFill>
              </a:rPr>
              <a:t>osjećanje</a:t>
            </a:r>
            <a:r>
              <a:rPr lang="en-US" dirty="0">
                <a:solidFill>
                  <a:schemeClr val="tx1"/>
                </a:solidFill>
              </a:rPr>
              <a:t> </a:t>
            </a:r>
            <a:r>
              <a:rPr lang="en-US" dirty="0" err="1">
                <a:solidFill>
                  <a:schemeClr val="tx1"/>
                </a:solidFill>
              </a:rPr>
              <a:t>fizičke</a:t>
            </a:r>
            <a:r>
              <a:rPr lang="en-US" dirty="0">
                <a:solidFill>
                  <a:schemeClr val="tx1"/>
                </a:solidFill>
              </a:rPr>
              <a:t> </a:t>
            </a:r>
            <a:r>
              <a:rPr lang="en-US" dirty="0" err="1">
                <a:solidFill>
                  <a:schemeClr val="tx1"/>
                </a:solidFill>
              </a:rPr>
              <a:t>ugroženosti</a:t>
            </a:r>
            <a:r>
              <a:rPr lang="en-US" dirty="0">
                <a:solidFill>
                  <a:schemeClr val="tx1"/>
                </a:solidFill>
              </a:rPr>
              <a:t> </a:t>
            </a:r>
            <a:r>
              <a:rPr lang="en-US" dirty="0" err="1">
                <a:solidFill>
                  <a:schemeClr val="tx1"/>
                </a:solidFill>
              </a:rPr>
              <a:t>ili</a:t>
            </a:r>
            <a:r>
              <a:rPr lang="en-US" dirty="0">
                <a:solidFill>
                  <a:schemeClr val="tx1"/>
                </a:solidFill>
              </a:rPr>
              <a:t> </a:t>
            </a:r>
            <a:r>
              <a:rPr lang="en-US" dirty="0" err="1">
                <a:solidFill>
                  <a:schemeClr val="tx1"/>
                </a:solidFill>
              </a:rPr>
              <a:t>uznemirenosti</a:t>
            </a:r>
            <a:r>
              <a:rPr lang="en-US" dirty="0">
                <a:solidFill>
                  <a:schemeClr val="tx1"/>
                </a:solidFill>
              </a:rPr>
              <a:t> </a:t>
            </a:r>
            <a:r>
              <a:rPr lang="en-US" dirty="0" err="1">
                <a:solidFill>
                  <a:schemeClr val="tx1"/>
                </a:solidFill>
              </a:rPr>
              <a:t>građana</a:t>
            </a:r>
            <a:r>
              <a:rPr lang="en-US" dirty="0">
                <a:solidFill>
                  <a:schemeClr val="tx1"/>
                </a:solidFill>
              </a:rPr>
              <a:t> </a:t>
            </a:r>
            <a:r>
              <a:rPr lang="en-US" dirty="0" err="1">
                <a:solidFill>
                  <a:schemeClr val="tx1"/>
                </a:solidFill>
              </a:rPr>
              <a:t>kazniće</a:t>
            </a:r>
            <a:r>
              <a:rPr lang="en-US" dirty="0">
                <a:solidFill>
                  <a:schemeClr val="tx1"/>
                </a:solidFill>
              </a:rPr>
              <a:t> se </a:t>
            </a:r>
            <a:r>
              <a:rPr lang="en-US" dirty="0" err="1">
                <a:solidFill>
                  <a:schemeClr val="tx1"/>
                </a:solidFill>
              </a:rPr>
              <a:t>novčanom</a:t>
            </a:r>
            <a:r>
              <a:rPr lang="en-US" dirty="0">
                <a:solidFill>
                  <a:schemeClr val="tx1"/>
                </a:solidFill>
              </a:rPr>
              <a:t> </a:t>
            </a:r>
            <a:r>
              <a:rPr lang="en-US" dirty="0" err="1">
                <a:solidFill>
                  <a:schemeClr val="tx1"/>
                </a:solidFill>
              </a:rPr>
              <a:t>kaznom</a:t>
            </a:r>
            <a:r>
              <a:rPr lang="en-US" dirty="0">
                <a:solidFill>
                  <a:schemeClr val="tx1"/>
                </a:solidFill>
              </a:rPr>
              <a:t> od 200 KM do 800 KM</a:t>
            </a:r>
            <a:r>
              <a:rPr lang="en-US" dirty="0" smtClean="0">
                <a:solidFill>
                  <a:schemeClr val="tx1"/>
                </a:solidFill>
              </a:rPr>
              <a:t>.</a:t>
            </a:r>
            <a:endParaRPr lang="bs-Latn-BA" dirty="0" smtClean="0">
              <a:solidFill>
                <a:schemeClr val="tx1"/>
              </a:solidFill>
            </a:endParaRPr>
          </a:p>
          <a:p>
            <a:pPr marL="0" indent="0" algn="just">
              <a:buNone/>
            </a:pPr>
            <a:r>
              <a:rPr lang="bs-Latn-BA" dirty="0" smtClean="0">
                <a:solidFill>
                  <a:schemeClr val="tx1"/>
                </a:solidFill>
              </a:rPr>
              <a:t>	</a:t>
            </a:r>
            <a:r>
              <a:rPr lang="en-US" dirty="0" err="1" smtClean="0">
                <a:solidFill>
                  <a:schemeClr val="tx1"/>
                </a:solidFill>
              </a:rPr>
              <a:t>Raniji</a:t>
            </a:r>
            <a:r>
              <a:rPr lang="en-US" dirty="0" smtClean="0">
                <a:solidFill>
                  <a:schemeClr val="tx1"/>
                </a:solidFill>
              </a:rPr>
              <a:t> </a:t>
            </a:r>
            <a:r>
              <a:rPr lang="en-US" dirty="0" err="1">
                <a:solidFill>
                  <a:schemeClr val="tx1"/>
                </a:solidFill>
              </a:rPr>
              <a:t>Zakon</a:t>
            </a:r>
            <a:r>
              <a:rPr lang="en-US" dirty="0">
                <a:solidFill>
                  <a:schemeClr val="tx1"/>
                </a:solidFill>
              </a:rPr>
              <a:t> o </a:t>
            </a:r>
            <a:r>
              <a:rPr lang="en-US" dirty="0" err="1">
                <a:solidFill>
                  <a:schemeClr val="tx1"/>
                </a:solidFill>
              </a:rPr>
              <a:t>javnom</a:t>
            </a:r>
            <a:r>
              <a:rPr lang="en-US" dirty="0">
                <a:solidFill>
                  <a:schemeClr val="tx1"/>
                </a:solidFill>
              </a:rPr>
              <a:t> </a:t>
            </a:r>
            <a:r>
              <a:rPr lang="en-US" dirty="0" err="1">
                <a:solidFill>
                  <a:schemeClr val="tx1"/>
                </a:solidFill>
              </a:rPr>
              <a:t>redu</a:t>
            </a:r>
            <a:r>
              <a:rPr lang="en-US" dirty="0">
                <a:solidFill>
                  <a:schemeClr val="tx1"/>
                </a:solidFill>
              </a:rPr>
              <a:t> </a:t>
            </a:r>
            <a:r>
              <a:rPr lang="en-US" dirty="0" err="1">
                <a:solidFill>
                  <a:schemeClr val="tx1"/>
                </a:solidFill>
              </a:rPr>
              <a:t>i</a:t>
            </a:r>
            <a:r>
              <a:rPr lang="en-US" dirty="0">
                <a:solidFill>
                  <a:schemeClr val="tx1"/>
                </a:solidFill>
              </a:rPr>
              <a:t> </a:t>
            </a:r>
            <a:r>
              <a:rPr lang="en-US" dirty="0" err="1">
                <a:solidFill>
                  <a:schemeClr val="tx1"/>
                </a:solidFill>
              </a:rPr>
              <a:t>miru</a:t>
            </a:r>
            <a:r>
              <a:rPr lang="en-US" dirty="0">
                <a:solidFill>
                  <a:schemeClr val="tx1"/>
                </a:solidFill>
              </a:rPr>
              <a:t> (</a:t>
            </a:r>
            <a:r>
              <a:rPr lang="en-US" dirty="0" err="1">
                <a:solidFill>
                  <a:schemeClr val="tx1"/>
                </a:solidFill>
              </a:rPr>
              <a:t>Službeni</a:t>
            </a:r>
            <a:r>
              <a:rPr lang="en-US" dirty="0">
                <a:solidFill>
                  <a:schemeClr val="tx1"/>
                </a:solidFill>
              </a:rPr>
              <a:t> </a:t>
            </a:r>
            <a:r>
              <a:rPr lang="en-US" dirty="0" err="1">
                <a:solidFill>
                  <a:schemeClr val="tx1"/>
                </a:solidFill>
              </a:rPr>
              <a:t>glasnik</a:t>
            </a:r>
            <a:r>
              <a:rPr lang="en-US" dirty="0">
                <a:solidFill>
                  <a:schemeClr val="tx1"/>
                </a:solidFill>
              </a:rPr>
              <a:t> RS, br.25/02) </a:t>
            </a:r>
            <a:r>
              <a:rPr lang="en-US" dirty="0" err="1">
                <a:solidFill>
                  <a:schemeClr val="tx1"/>
                </a:solidFill>
              </a:rPr>
              <a:t>propisivao</a:t>
            </a:r>
            <a:r>
              <a:rPr lang="en-US" dirty="0">
                <a:solidFill>
                  <a:schemeClr val="tx1"/>
                </a:solidFill>
              </a:rPr>
              <a:t> je </a:t>
            </a:r>
            <a:r>
              <a:rPr lang="en-US" dirty="0" err="1">
                <a:solidFill>
                  <a:schemeClr val="tx1"/>
                </a:solidFill>
              </a:rPr>
              <a:t>za</a:t>
            </a:r>
            <a:r>
              <a:rPr lang="en-US" dirty="0">
                <a:solidFill>
                  <a:schemeClr val="tx1"/>
                </a:solidFill>
              </a:rPr>
              <a:t> </a:t>
            </a:r>
            <a:r>
              <a:rPr lang="en-US" dirty="0" err="1">
                <a:solidFill>
                  <a:schemeClr val="tx1"/>
                </a:solidFill>
              </a:rPr>
              <a:t>ovaj</a:t>
            </a:r>
            <a:r>
              <a:rPr lang="en-US" dirty="0">
                <a:solidFill>
                  <a:schemeClr val="tx1"/>
                </a:solidFill>
              </a:rPr>
              <a:t> </a:t>
            </a:r>
            <a:r>
              <a:rPr lang="en-US" dirty="0" err="1">
                <a:solidFill>
                  <a:schemeClr val="tx1"/>
                </a:solidFill>
              </a:rPr>
              <a:t>prekršaj</a:t>
            </a:r>
            <a:r>
              <a:rPr lang="en-US" dirty="0">
                <a:solidFill>
                  <a:schemeClr val="tx1"/>
                </a:solidFill>
              </a:rPr>
              <a:t> </a:t>
            </a:r>
            <a:r>
              <a:rPr lang="en-US" dirty="0" err="1">
                <a:solidFill>
                  <a:schemeClr val="tx1"/>
                </a:solidFill>
              </a:rPr>
              <a:t>novčanu</a:t>
            </a:r>
            <a:r>
              <a:rPr lang="en-US" dirty="0">
                <a:solidFill>
                  <a:schemeClr val="tx1"/>
                </a:solidFill>
              </a:rPr>
              <a:t> </a:t>
            </a:r>
            <a:r>
              <a:rPr lang="en-US" dirty="0" err="1">
                <a:solidFill>
                  <a:schemeClr val="tx1"/>
                </a:solidFill>
              </a:rPr>
              <a:t>kaznu</a:t>
            </a:r>
            <a:r>
              <a:rPr lang="en-US" dirty="0">
                <a:solidFill>
                  <a:schemeClr val="tx1"/>
                </a:solidFill>
              </a:rPr>
              <a:t> do 1.000,00 KM </a:t>
            </a:r>
            <a:r>
              <a:rPr lang="en-US" dirty="0" err="1">
                <a:solidFill>
                  <a:schemeClr val="tx1"/>
                </a:solidFill>
              </a:rPr>
              <a:t>i</a:t>
            </a:r>
            <a:r>
              <a:rPr lang="en-US" dirty="0">
                <a:solidFill>
                  <a:schemeClr val="tx1"/>
                </a:solidFill>
              </a:rPr>
              <a:t> </a:t>
            </a:r>
            <a:r>
              <a:rPr lang="en-US" dirty="0" err="1">
                <a:solidFill>
                  <a:schemeClr val="tx1"/>
                </a:solidFill>
              </a:rPr>
              <a:t>kaznu</a:t>
            </a:r>
            <a:r>
              <a:rPr lang="en-US" dirty="0">
                <a:solidFill>
                  <a:schemeClr val="tx1"/>
                </a:solidFill>
              </a:rPr>
              <a:t> </a:t>
            </a:r>
            <a:r>
              <a:rPr lang="en-US" dirty="0" err="1">
                <a:solidFill>
                  <a:schemeClr val="tx1"/>
                </a:solidFill>
              </a:rPr>
              <a:t>zatvora</a:t>
            </a:r>
            <a:r>
              <a:rPr lang="en-US" dirty="0">
                <a:solidFill>
                  <a:schemeClr val="tx1"/>
                </a:solidFill>
              </a:rPr>
              <a:t> do 40 dana.</a:t>
            </a:r>
          </a:p>
          <a:p>
            <a:pPr marL="0" indent="0" algn="just">
              <a:buNone/>
            </a:pPr>
            <a:endParaRPr lang="en-US" dirty="0"/>
          </a:p>
          <a:p>
            <a:pPr algn="just" eaLnBrk="1" hangingPunct="1">
              <a:spcBef>
                <a:spcPct val="0"/>
              </a:spcBef>
              <a:buClrTx/>
              <a:buFontTx/>
              <a:buNone/>
            </a:pPr>
            <a:endParaRPr lang="en-US" sz="16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3971256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1112838"/>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295448"/>
            <a:ext cx="8664496" cy="4232740"/>
          </a:xfrm>
        </p:spPr>
        <p:txBody>
          <a:bodyPr/>
          <a:lstStyle/>
          <a:p>
            <a:pPr marL="0" indent="0" algn="just">
              <a:lnSpc>
                <a:spcPct val="80000"/>
              </a:lnSpc>
              <a:buNone/>
            </a:pPr>
            <a:endParaRPr lang="bs-Latn-BA" sz="1600" dirty="0">
              <a:latin typeface="Calibri" pitchFamily="34" charset="0"/>
            </a:endParaRPr>
          </a:p>
          <a:p>
            <a:pPr marL="0" indent="0" algn="ctr">
              <a:buNone/>
            </a:pPr>
            <a:r>
              <a:rPr lang="en-US" b="1" dirty="0" err="1"/>
              <a:t>Ugrožavanje</a:t>
            </a:r>
            <a:r>
              <a:rPr lang="en-US" b="1" dirty="0"/>
              <a:t> </a:t>
            </a:r>
            <a:r>
              <a:rPr lang="en-US" b="1" dirty="0" err="1"/>
              <a:t>bezbjednosti</a:t>
            </a:r>
            <a:r>
              <a:rPr lang="en-US" b="1" dirty="0"/>
              <a:t> </a:t>
            </a:r>
            <a:r>
              <a:rPr lang="en-US" b="1" dirty="0" err="1"/>
              <a:t>prijetnjom</a:t>
            </a:r>
            <a:r>
              <a:rPr lang="en-US" b="1" dirty="0"/>
              <a:t> </a:t>
            </a:r>
            <a:r>
              <a:rPr lang="en-US" b="1" dirty="0" err="1"/>
              <a:t>napada</a:t>
            </a:r>
            <a:r>
              <a:rPr lang="en-US" b="1" dirty="0"/>
              <a:t> </a:t>
            </a:r>
            <a:r>
              <a:rPr lang="en-US" b="1" dirty="0" err="1"/>
              <a:t>na</a:t>
            </a:r>
            <a:r>
              <a:rPr lang="en-US" b="1" dirty="0"/>
              <a:t> </a:t>
            </a:r>
            <a:r>
              <a:rPr lang="en-US" b="1" dirty="0" err="1"/>
              <a:t>život</a:t>
            </a:r>
            <a:r>
              <a:rPr lang="en-US" b="1" dirty="0"/>
              <a:t>, </a:t>
            </a:r>
            <a:r>
              <a:rPr lang="en-US" b="1" dirty="0" err="1"/>
              <a:t>tijelo</a:t>
            </a:r>
            <a:r>
              <a:rPr lang="en-US" b="1" dirty="0"/>
              <a:t> </a:t>
            </a:r>
            <a:r>
              <a:rPr lang="en-US" b="1" dirty="0" err="1"/>
              <a:t>ili</a:t>
            </a:r>
            <a:r>
              <a:rPr lang="en-US" b="1" dirty="0"/>
              <a:t> </a:t>
            </a:r>
            <a:r>
              <a:rPr lang="en-US" b="1" dirty="0" err="1"/>
              <a:t>imovinu</a:t>
            </a:r>
            <a:r>
              <a:rPr lang="en-US" b="1" dirty="0"/>
              <a:t> (čl.11.ZJRM)</a:t>
            </a:r>
            <a:endParaRPr lang="en-US" dirty="0"/>
          </a:p>
          <a:p>
            <a:pPr marL="0" indent="0" algn="just">
              <a:buNone/>
            </a:pPr>
            <a:r>
              <a:rPr lang="bs-Latn-BA" dirty="0" smtClean="0"/>
              <a:t>	</a:t>
            </a:r>
            <a:r>
              <a:rPr lang="en-US" dirty="0" err="1" smtClean="0"/>
              <a:t>Ko</a:t>
            </a:r>
            <a:r>
              <a:rPr lang="en-US" dirty="0" smtClean="0"/>
              <a:t> </a:t>
            </a:r>
            <a:r>
              <a:rPr lang="en-US" dirty="0" err="1"/>
              <a:t>ugrožava</a:t>
            </a:r>
            <a:r>
              <a:rPr lang="en-US" dirty="0"/>
              <a:t> </a:t>
            </a:r>
            <a:r>
              <a:rPr lang="en-US" dirty="0" err="1"/>
              <a:t>bezbjednost</a:t>
            </a:r>
            <a:r>
              <a:rPr lang="en-US" dirty="0"/>
              <a:t> </a:t>
            </a:r>
            <a:r>
              <a:rPr lang="en-US" dirty="0" err="1"/>
              <a:t>ili</a:t>
            </a:r>
            <a:r>
              <a:rPr lang="en-US" dirty="0"/>
              <a:t> </a:t>
            </a:r>
            <a:r>
              <a:rPr lang="en-US" dirty="0" err="1"/>
              <a:t>izaziva</a:t>
            </a:r>
            <a:r>
              <a:rPr lang="en-US" dirty="0"/>
              <a:t> </a:t>
            </a:r>
            <a:r>
              <a:rPr lang="en-US" dirty="0" err="1"/>
              <a:t>osjećanje</a:t>
            </a:r>
            <a:r>
              <a:rPr lang="en-US" dirty="0"/>
              <a:t> </a:t>
            </a:r>
            <a:r>
              <a:rPr lang="en-US" dirty="0" err="1"/>
              <a:t>ugroženosti</a:t>
            </a:r>
            <a:r>
              <a:rPr lang="en-US" dirty="0"/>
              <a:t> </a:t>
            </a:r>
            <a:r>
              <a:rPr lang="en-US" dirty="0" err="1"/>
              <a:t>drugog</a:t>
            </a:r>
            <a:r>
              <a:rPr lang="en-US" dirty="0"/>
              <a:t> </a:t>
            </a:r>
            <a:r>
              <a:rPr lang="en-US" dirty="0" err="1"/>
              <a:t>prijetnjom</a:t>
            </a:r>
            <a:r>
              <a:rPr lang="en-US" dirty="0"/>
              <a:t> da </a:t>
            </a:r>
            <a:r>
              <a:rPr lang="en-US" dirty="0" err="1"/>
              <a:t>će</a:t>
            </a:r>
            <a:r>
              <a:rPr lang="en-US" dirty="0"/>
              <a:t> </a:t>
            </a:r>
            <a:r>
              <a:rPr lang="en-US" dirty="0" err="1"/>
              <a:t>napasti</a:t>
            </a:r>
            <a:r>
              <a:rPr lang="en-US" dirty="0"/>
              <a:t> </a:t>
            </a:r>
            <a:r>
              <a:rPr lang="en-US" dirty="0" err="1"/>
              <a:t>na</a:t>
            </a:r>
            <a:r>
              <a:rPr lang="en-US" dirty="0"/>
              <a:t> </a:t>
            </a:r>
            <a:r>
              <a:rPr lang="en-US" dirty="0" err="1"/>
              <a:t>njegov</a:t>
            </a:r>
            <a:r>
              <a:rPr lang="en-US" dirty="0"/>
              <a:t> </a:t>
            </a:r>
            <a:r>
              <a:rPr lang="en-US" dirty="0" err="1"/>
              <a:t>život</a:t>
            </a:r>
            <a:r>
              <a:rPr lang="en-US" dirty="0"/>
              <a:t>, </a:t>
            </a:r>
            <a:r>
              <a:rPr lang="en-US" dirty="0" err="1"/>
              <a:t>tijelo</a:t>
            </a:r>
            <a:r>
              <a:rPr lang="en-US" dirty="0"/>
              <a:t> </a:t>
            </a:r>
            <a:r>
              <a:rPr lang="en-US" dirty="0" err="1"/>
              <a:t>ili</a:t>
            </a:r>
            <a:r>
              <a:rPr lang="en-US" dirty="0"/>
              <a:t> </a:t>
            </a:r>
            <a:r>
              <a:rPr lang="en-US" dirty="0" err="1"/>
              <a:t>imovinu</a:t>
            </a:r>
            <a:r>
              <a:rPr lang="en-US" dirty="0"/>
              <a:t> </a:t>
            </a:r>
            <a:r>
              <a:rPr lang="en-US" dirty="0" err="1"/>
              <a:t>ili</a:t>
            </a:r>
            <a:r>
              <a:rPr lang="en-US" dirty="0"/>
              <a:t> </a:t>
            </a:r>
            <a:r>
              <a:rPr lang="en-US" dirty="0" err="1"/>
              <a:t>život</a:t>
            </a:r>
            <a:r>
              <a:rPr lang="en-US" dirty="0"/>
              <a:t>, </a:t>
            </a:r>
            <a:r>
              <a:rPr lang="en-US" dirty="0" err="1"/>
              <a:t>tijelo</a:t>
            </a:r>
            <a:r>
              <a:rPr lang="en-US" dirty="0"/>
              <a:t> </a:t>
            </a:r>
            <a:r>
              <a:rPr lang="en-US" dirty="0" err="1"/>
              <a:t>ili</a:t>
            </a:r>
            <a:r>
              <a:rPr lang="en-US" dirty="0"/>
              <a:t> </a:t>
            </a:r>
            <a:r>
              <a:rPr lang="en-US" dirty="0" err="1"/>
              <a:t>imovinu</a:t>
            </a:r>
            <a:r>
              <a:rPr lang="en-US" dirty="0"/>
              <a:t> </a:t>
            </a:r>
            <a:r>
              <a:rPr lang="en-US" dirty="0" err="1"/>
              <a:t>njemu</a:t>
            </a:r>
            <a:r>
              <a:rPr lang="en-US" dirty="0"/>
              <a:t> </a:t>
            </a:r>
            <a:r>
              <a:rPr lang="en-US" dirty="0" err="1"/>
              <a:t>bliskog</a:t>
            </a:r>
            <a:r>
              <a:rPr lang="en-US" dirty="0"/>
              <a:t> </a:t>
            </a:r>
            <a:r>
              <a:rPr lang="en-US" dirty="0" err="1"/>
              <a:t>lica</a:t>
            </a:r>
            <a:r>
              <a:rPr lang="en-US" dirty="0"/>
              <a:t> </a:t>
            </a:r>
            <a:r>
              <a:rPr lang="en-US" dirty="0" err="1"/>
              <a:t>kazniće</a:t>
            </a:r>
            <a:r>
              <a:rPr lang="en-US" dirty="0"/>
              <a:t> se </a:t>
            </a:r>
            <a:r>
              <a:rPr lang="en-US" dirty="0" err="1"/>
              <a:t>novčanom</a:t>
            </a:r>
            <a:r>
              <a:rPr lang="en-US" dirty="0"/>
              <a:t> </a:t>
            </a:r>
            <a:r>
              <a:rPr lang="en-US" dirty="0" err="1"/>
              <a:t>kaznom</a:t>
            </a:r>
            <a:r>
              <a:rPr lang="en-US" dirty="0"/>
              <a:t> od 300 KM do 900 KM </a:t>
            </a:r>
            <a:r>
              <a:rPr lang="en-US" dirty="0" err="1"/>
              <a:t>ili</a:t>
            </a:r>
            <a:r>
              <a:rPr lang="en-US" dirty="0"/>
              <a:t> </a:t>
            </a:r>
            <a:r>
              <a:rPr lang="en-US" dirty="0" err="1"/>
              <a:t>kaznom</a:t>
            </a:r>
            <a:r>
              <a:rPr lang="en-US" dirty="0"/>
              <a:t> </a:t>
            </a:r>
            <a:r>
              <a:rPr lang="en-US" dirty="0" err="1"/>
              <a:t>zatvora</a:t>
            </a:r>
            <a:r>
              <a:rPr lang="en-US" dirty="0"/>
              <a:t> do 30 dana</a:t>
            </a:r>
            <a:r>
              <a:rPr lang="en-US" dirty="0" smtClean="0"/>
              <a:t>.</a:t>
            </a:r>
            <a:endParaRPr lang="bs-Latn-BA" dirty="0" smtClean="0"/>
          </a:p>
          <a:p>
            <a:pPr marL="0" indent="0" algn="just">
              <a:buNone/>
            </a:pPr>
            <a:r>
              <a:rPr lang="bs-Latn-BA" dirty="0" smtClean="0"/>
              <a:t>	</a:t>
            </a:r>
            <a:r>
              <a:rPr lang="en-US" dirty="0" err="1" smtClean="0"/>
              <a:t>Raniji</a:t>
            </a:r>
            <a:r>
              <a:rPr lang="en-US" dirty="0" smtClean="0"/>
              <a:t> </a:t>
            </a:r>
            <a:r>
              <a:rPr lang="en-US" dirty="0" err="1"/>
              <a:t>Zakon</a:t>
            </a:r>
            <a:r>
              <a:rPr lang="en-US" dirty="0"/>
              <a:t> o </a:t>
            </a:r>
            <a:r>
              <a:rPr lang="en-US" dirty="0" err="1"/>
              <a:t>javnom</a:t>
            </a:r>
            <a:r>
              <a:rPr lang="en-US" dirty="0"/>
              <a:t> </a:t>
            </a:r>
            <a:r>
              <a:rPr lang="en-US" dirty="0" err="1"/>
              <a:t>redu</a:t>
            </a:r>
            <a:r>
              <a:rPr lang="en-US" dirty="0"/>
              <a:t> </a:t>
            </a:r>
            <a:r>
              <a:rPr lang="en-US" dirty="0" err="1"/>
              <a:t>i</a:t>
            </a:r>
            <a:r>
              <a:rPr lang="en-US" dirty="0"/>
              <a:t> </a:t>
            </a:r>
            <a:r>
              <a:rPr lang="en-US" dirty="0" err="1"/>
              <a:t>miru</a:t>
            </a:r>
            <a:r>
              <a:rPr lang="sr-Latn-BA" dirty="0"/>
              <a:t> (</a:t>
            </a:r>
            <a:r>
              <a:rPr lang="en-US" dirty="0" err="1"/>
              <a:t>Slu</a:t>
            </a:r>
            <a:r>
              <a:rPr lang="sr-Latn-BA" dirty="0"/>
              <a:t>ž</a:t>
            </a:r>
            <a:r>
              <a:rPr lang="en-US" dirty="0" err="1"/>
              <a:t>beni</a:t>
            </a:r>
            <a:r>
              <a:rPr lang="en-US" dirty="0"/>
              <a:t> </a:t>
            </a:r>
            <a:r>
              <a:rPr lang="en-US" dirty="0" err="1"/>
              <a:t>glasnik</a:t>
            </a:r>
            <a:r>
              <a:rPr lang="en-US" dirty="0"/>
              <a:t> RS</a:t>
            </a:r>
            <a:r>
              <a:rPr lang="sr-Latn-BA" dirty="0"/>
              <a:t>, </a:t>
            </a:r>
            <a:r>
              <a:rPr lang="en-US" dirty="0" err="1"/>
              <a:t>br</a:t>
            </a:r>
            <a:r>
              <a:rPr lang="sr-Latn-BA" dirty="0"/>
              <a:t>.25/02) </a:t>
            </a:r>
            <a:r>
              <a:rPr lang="en-US" dirty="0" err="1"/>
              <a:t>propisivao</a:t>
            </a:r>
            <a:r>
              <a:rPr lang="en-US" dirty="0"/>
              <a:t> je </a:t>
            </a:r>
            <a:r>
              <a:rPr lang="en-US" dirty="0" err="1"/>
              <a:t>za</a:t>
            </a:r>
            <a:r>
              <a:rPr lang="en-US" dirty="0"/>
              <a:t> </a:t>
            </a:r>
            <a:r>
              <a:rPr lang="en-US" dirty="0" err="1"/>
              <a:t>ovaj</a:t>
            </a:r>
            <a:r>
              <a:rPr lang="en-US" dirty="0"/>
              <a:t> </a:t>
            </a:r>
            <a:r>
              <a:rPr lang="en-US" dirty="0" err="1"/>
              <a:t>prekr</a:t>
            </a:r>
            <a:r>
              <a:rPr lang="sr-Latn-BA" dirty="0"/>
              <a:t>š</a:t>
            </a:r>
            <a:r>
              <a:rPr lang="en-US" dirty="0" err="1"/>
              <a:t>aj</a:t>
            </a:r>
            <a:r>
              <a:rPr lang="en-US" dirty="0"/>
              <a:t> </a:t>
            </a:r>
            <a:r>
              <a:rPr lang="en-US" dirty="0" err="1"/>
              <a:t>nov</a:t>
            </a:r>
            <a:r>
              <a:rPr lang="sr-Latn-BA" dirty="0"/>
              <a:t>č</a:t>
            </a:r>
            <a:r>
              <a:rPr lang="en-US" dirty="0" err="1"/>
              <a:t>anu</a:t>
            </a:r>
            <a:r>
              <a:rPr lang="en-US" dirty="0"/>
              <a:t> </a:t>
            </a:r>
            <a:r>
              <a:rPr lang="en-US" dirty="0" err="1"/>
              <a:t>kaznu</a:t>
            </a:r>
            <a:r>
              <a:rPr lang="en-US" dirty="0"/>
              <a:t> do</a:t>
            </a:r>
            <a:r>
              <a:rPr lang="sr-Latn-BA" dirty="0"/>
              <a:t> 1.500,00 </a:t>
            </a:r>
            <a:r>
              <a:rPr lang="en-US" dirty="0"/>
              <a:t>KM </a:t>
            </a:r>
            <a:r>
              <a:rPr lang="en-US" dirty="0" err="1"/>
              <a:t>i</a:t>
            </a:r>
            <a:r>
              <a:rPr lang="en-US" dirty="0"/>
              <a:t> </a:t>
            </a:r>
            <a:r>
              <a:rPr lang="en-US" dirty="0" err="1"/>
              <a:t>kaznu</a:t>
            </a:r>
            <a:r>
              <a:rPr lang="en-US" dirty="0"/>
              <a:t> </a:t>
            </a:r>
            <a:r>
              <a:rPr lang="en-US" dirty="0" err="1"/>
              <a:t>zatvora</a:t>
            </a:r>
            <a:r>
              <a:rPr lang="en-US" dirty="0"/>
              <a:t> do</a:t>
            </a:r>
            <a:r>
              <a:rPr lang="sr-Latn-BA" dirty="0"/>
              <a:t> 60 </a:t>
            </a:r>
            <a:r>
              <a:rPr lang="en-US" dirty="0"/>
              <a:t>dana</a:t>
            </a:r>
            <a:r>
              <a:rPr lang="sr-Latn-BA" dirty="0"/>
              <a:t>.</a:t>
            </a:r>
            <a:endParaRPr lang="en-US" dirty="0"/>
          </a:p>
          <a:p>
            <a:pPr algn="just" eaLnBrk="1" hangingPunct="1">
              <a:spcBef>
                <a:spcPct val="0"/>
              </a:spcBef>
              <a:buClrTx/>
              <a:buFontTx/>
              <a:buNone/>
            </a:pPr>
            <a:endParaRPr lang="en-US" sz="16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4205263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title" idx="4294967295"/>
          </p:nvPr>
        </p:nvSpPr>
        <p:spPr>
          <a:xfrm>
            <a:off x="0" y="936376"/>
            <a:ext cx="9144000" cy="1189037"/>
          </a:xfrm>
          <a:solidFill>
            <a:srgbClr val="333399">
              <a:alpha val="90979"/>
            </a:srgbClr>
          </a:solidFill>
        </p:spPr>
        <p:txBody>
          <a:bodyPr/>
          <a:lstStyle/>
          <a:p>
            <a:pPr algn="ctr"/>
            <a:r>
              <a:rPr lang="en-US" sz="2400" b="1" dirty="0" err="1" smtClean="0"/>
              <a:t>Osnovni</a:t>
            </a:r>
            <a:r>
              <a:rPr lang="en-US" sz="2400" b="1" dirty="0" smtClean="0"/>
              <a:t> </a:t>
            </a:r>
            <a:r>
              <a:rPr lang="en-US" sz="2400" b="1" dirty="0" err="1" smtClean="0"/>
              <a:t>prekršaji</a:t>
            </a:r>
            <a:r>
              <a:rPr lang="en-US" sz="2400" b="1" dirty="0" smtClean="0"/>
              <a:t> </a:t>
            </a:r>
            <a:r>
              <a:rPr lang="en-US" sz="2400" b="1" dirty="0" err="1" smtClean="0"/>
              <a:t>javnog</a:t>
            </a:r>
            <a:r>
              <a:rPr lang="en-US" sz="2400" b="1" dirty="0" smtClean="0"/>
              <a:t> </a:t>
            </a:r>
            <a:r>
              <a:rPr lang="en-US" sz="2400" b="1" dirty="0" err="1" smtClean="0"/>
              <a:t>reda</a:t>
            </a:r>
            <a:r>
              <a:rPr lang="en-US" sz="2400" b="1" dirty="0" smtClean="0"/>
              <a:t> </a:t>
            </a:r>
            <a:r>
              <a:rPr lang="en-US" sz="2400" b="1" dirty="0" err="1" smtClean="0"/>
              <a:t>i</a:t>
            </a:r>
            <a:r>
              <a:rPr lang="en-US" sz="2400" b="1" dirty="0" smtClean="0"/>
              <a:t> </a:t>
            </a:r>
            <a:r>
              <a:rPr lang="en-US" sz="2400" b="1" dirty="0" err="1" smtClean="0"/>
              <a:t>mira</a:t>
            </a:r>
            <a:r>
              <a:rPr lang="bs-Latn-BA" sz="2400" b="1" dirty="0" smtClean="0"/>
              <a:t> </a:t>
            </a:r>
            <a:r>
              <a:rPr lang="en-US" sz="2400" b="1" dirty="0"/>
              <a:t>(čl.7-20. ZJRM)</a:t>
            </a:r>
            <a:endParaRPr lang="en-US" sz="2400" dirty="0"/>
          </a:p>
        </p:txBody>
      </p:sp>
      <p:sp>
        <p:nvSpPr>
          <p:cNvPr id="19458" name="Rectangle 8"/>
          <p:cNvSpPr>
            <a:spLocks noGrp="1" noChangeArrowheads="1"/>
          </p:cNvSpPr>
          <p:nvPr>
            <p:ph type="body" idx="4294967295"/>
          </p:nvPr>
        </p:nvSpPr>
        <p:spPr>
          <a:xfrm>
            <a:off x="234176" y="2118986"/>
            <a:ext cx="8664496" cy="4232740"/>
          </a:xfrm>
        </p:spPr>
        <p:txBody>
          <a:bodyPr/>
          <a:lstStyle/>
          <a:p>
            <a:pPr marL="0" indent="0" algn="ctr">
              <a:buNone/>
            </a:pPr>
            <a:r>
              <a:rPr lang="en-US" b="1" dirty="0" err="1" smtClean="0"/>
              <a:t>Tuča</a:t>
            </a:r>
            <a:r>
              <a:rPr lang="en-US" b="1" dirty="0" smtClean="0"/>
              <a:t> </a:t>
            </a:r>
            <a:r>
              <a:rPr lang="en-US" b="1" dirty="0" err="1"/>
              <a:t>i</a:t>
            </a:r>
            <a:r>
              <a:rPr lang="en-US" b="1" dirty="0"/>
              <a:t> </a:t>
            </a:r>
            <a:r>
              <a:rPr lang="en-US" b="1" dirty="0" err="1"/>
              <a:t>fizički</a:t>
            </a:r>
            <a:r>
              <a:rPr lang="en-US" b="1" dirty="0"/>
              <a:t> </a:t>
            </a:r>
            <a:r>
              <a:rPr lang="en-US" b="1" dirty="0" err="1"/>
              <a:t>napad</a:t>
            </a:r>
            <a:r>
              <a:rPr lang="en-US" b="1" dirty="0"/>
              <a:t> (čl.12.ZJRM)</a:t>
            </a:r>
            <a:endParaRPr lang="en-US" dirty="0"/>
          </a:p>
          <a:p>
            <a:pPr marL="0" indent="0">
              <a:buNone/>
            </a:pPr>
            <a:r>
              <a:rPr lang="bs-Latn-BA" dirty="0" smtClean="0"/>
              <a:t>	</a:t>
            </a:r>
            <a:r>
              <a:rPr lang="en-US" dirty="0" smtClean="0"/>
              <a:t>(1</a:t>
            </a:r>
            <a:r>
              <a:rPr lang="en-US" dirty="0"/>
              <a:t>) </a:t>
            </a:r>
            <a:r>
              <a:rPr lang="en-US" dirty="0" err="1"/>
              <a:t>Ko</a:t>
            </a:r>
            <a:r>
              <a:rPr lang="en-US" dirty="0"/>
              <a:t> </a:t>
            </a:r>
            <a:r>
              <a:rPr lang="en-US" dirty="0" err="1"/>
              <a:t>narušava</a:t>
            </a:r>
            <a:r>
              <a:rPr lang="en-US" dirty="0"/>
              <a:t> </a:t>
            </a:r>
            <a:r>
              <a:rPr lang="en-US" dirty="0" err="1"/>
              <a:t>javni</a:t>
            </a:r>
            <a:r>
              <a:rPr lang="en-US" dirty="0"/>
              <a:t> red </a:t>
            </a:r>
            <a:r>
              <a:rPr lang="en-US" dirty="0" err="1"/>
              <a:t>i</a:t>
            </a:r>
            <a:r>
              <a:rPr lang="en-US" dirty="0"/>
              <a:t> </a:t>
            </a:r>
            <a:r>
              <a:rPr lang="en-US" dirty="0" err="1"/>
              <a:t>mir</a:t>
            </a:r>
            <a:r>
              <a:rPr lang="en-US" dirty="0"/>
              <a:t> </a:t>
            </a:r>
            <a:r>
              <a:rPr lang="en-US" dirty="0" err="1"/>
              <a:t>izazivanjem</a:t>
            </a:r>
            <a:r>
              <a:rPr lang="en-US" dirty="0"/>
              <a:t>, </a:t>
            </a:r>
            <a:r>
              <a:rPr lang="en-US" dirty="0" err="1"/>
              <a:t>podstrekavanjem</a:t>
            </a:r>
            <a:r>
              <a:rPr lang="en-US" dirty="0"/>
              <a:t>, </a:t>
            </a:r>
            <a:r>
              <a:rPr lang="en-US" dirty="0" err="1"/>
              <a:t>učestvovanjem</a:t>
            </a:r>
            <a:r>
              <a:rPr lang="en-US" dirty="0"/>
              <a:t> u </a:t>
            </a:r>
            <a:r>
              <a:rPr lang="en-US" dirty="0" err="1"/>
              <a:t>tuči</a:t>
            </a:r>
            <a:r>
              <a:rPr lang="en-US" dirty="0"/>
              <a:t> </a:t>
            </a:r>
            <a:r>
              <a:rPr lang="en-US" dirty="0" err="1"/>
              <a:t>ili</a:t>
            </a:r>
            <a:r>
              <a:rPr lang="en-US" dirty="0"/>
              <a:t> </a:t>
            </a:r>
            <a:r>
              <a:rPr lang="en-US" dirty="0" err="1"/>
              <a:t>fizičkim</a:t>
            </a:r>
            <a:r>
              <a:rPr lang="en-US" dirty="0"/>
              <a:t> </a:t>
            </a:r>
            <a:r>
              <a:rPr lang="en-US" dirty="0" err="1"/>
              <a:t>napadom</a:t>
            </a:r>
            <a:r>
              <a:rPr lang="en-US" dirty="0"/>
              <a:t> </a:t>
            </a:r>
            <a:r>
              <a:rPr lang="en-US" dirty="0" err="1"/>
              <a:t>na</a:t>
            </a:r>
            <a:r>
              <a:rPr lang="en-US" dirty="0"/>
              <a:t> </a:t>
            </a:r>
            <a:r>
              <a:rPr lang="en-US" dirty="0" err="1"/>
              <a:t>drugoga</a:t>
            </a:r>
            <a:r>
              <a:rPr lang="en-US" dirty="0"/>
              <a:t> </a:t>
            </a:r>
            <a:r>
              <a:rPr lang="en-US" dirty="0" err="1"/>
              <a:t>kazniće</a:t>
            </a:r>
            <a:r>
              <a:rPr lang="en-US" dirty="0"/>
              <a:t> se </a:t>
            </a:r>
            <a:r>
              <a:rPr lang="en-US" dirty="0" err="1"/>
              <a:t>novčanom</a:t>
            </a:r>
            <a:r>
              <a:rPr lang="en-US" dirty="0"/>
              <a:t> </a:t>
            </a:r>
            <a:r>
              <a:rPr lang="en-US" dirty="0" err="1"/>
              <a:t>kaznom</a:t>
            </a:r>
            <a:r>
              <a:rPr lang="en-US" dirty="0"/>
              <a:t> od 400 KM do 1.200 KM </a:t>
            </a:r>
            <a:r>
              <a:rPr lang="en-US" dirty="0" err="1"/>
              <a:t>ili</a:t>
            </a:r>
            <a:r>
              <a:rPr lang="en-US" dirty="0"/>
              <a:t> </a:t>
            </a:r>
            <a:r>
              <a:rPr lang="en-US" dirty="0" err="1"/>
              <a:t>kaznom</a:t>
            </a:r>
            <a:r>
              <a:rPr lang="en-US" dirty="0"/>
              <a:t> </a:t>
            </a:r>
            <a:r>
              <a:rPr lang="en-US" dirty="0" err="1"/>
              <a:t>zatvora</a:t>
            </a:r>
            <a:r>
              <a:rPr lang="en-US" dirty="0"/>
              <a:t> do 40 dana. </a:t>
            </a:r>
          </a:p>
          <a:p>
            <a:pPr marL="0" indent="0">
              <a:buNone/>
            </a:pPr>
            <a:r>
              <a:rPr lang="bs-Latn-BA" dirty="0" smtClean="0"/>
              <a:t>	</a:t>
            </a:r>
            <a:r>
              <a:rPr lang="en-US" dirty="0" smtClean="0"/>
              <a:t>(</a:t>
            </a:r>
            <a:r>
              <a:rPr lang="en-US" dirty="0"/>
              <a:t>2) </a:t>
            </a:r>
            <a:r>
              <a:rPr lang="en-US" dirty="0" err="1"/>
              <a:t>Ko</a:t>
            </a:r>
            <a:r>
              <a:rPr lang="en-US" dirty="0"/>
              <a:t> </a:t>
            </a:r>
            <a:r>
              <a:rPr lang="en-US" dirty="0" err="1"/>
              <a:t>na</a:t>
            </a:r>
            <a:r>
              <a:rPr lang="en-US" dirty="0"/>
              <a:t> </a:t>
            </a:r>
            <a:r>
              <a:rPr lang="en-US" dirty="0" err="1"/>
              <a:t>bilo</a:t>
            </a:r>
            <a:r>
              <a:rPr lang="en-US" dirty="0"/>
              <a:t> </a:t>
            </a:r>
            <a:r>
              <a:rPr lang="en-US" dirty="0" err="1"/>
              <a:t>koji</a:t>
            </a:r>
            <a:r>
              <a:rPr lang="en-US" dirty="0"/>
              <a:t> </a:t>
            </a:r>
            <a:r>
              <a:rPr lang="en-US" dirty="0" err="1"/>
              <a:t>način</a:t>
            </a:r>
            <a:r>
              <a:rPr lang="en-US" dirty="0"/>
              <a:t> </a:t>
            </a:r>
            <a:r>
              <a:rPr lang="en-US" dirty="0" err="1"/>
              <a:t>organizuje</a:t>
            </a:r>
            <a:r>
              <a:rPr lang="en-US" dirty="0"/>
              <a:t> </a:t>
            </a:r>
            <a:r>
              <a:rPr lang="en-US" dirty="0" err="1"/>
              <a:t>tuču</a:t>
            </a:r>
            <a:r>
              <a:rPr lang="en-US" dirty="0"/>
              <a:t> </a:t>
            </a:r>
            <a:r>
              <a:rPr lang="en-US" dirty="0" err="1"/>
              <a:t>ili</a:t>
            </a:r>
            <a:r>
              <a:rPr lang="en-US" dirty="0"/>
              <a:t> </a:t>
            </a:r>
            <a:r>
              <a:rPr lang="en-US" dirty="0" err="1"/>
              <a:t>fizičk</a:t>
            </a:r>
            <a:r>
              <a:rPr lang="en-US" dirty="0"/>
              <a:t> </a:t>
            </a:r>
            <a:r>
              <a:rPr lang="en-US" dirty="0" err="1"/>
              <a:t>inapad</a:t>
            </a:r>
            <a:r>
              <a:rPr lang="en-US" dirty="0"/>
              <a:t> </a:t>
            </a:r>
            <a:r>
              <a:rPr lang="en-US" dirty="0" err="1"/>
              <a:t>na</a:t>
            </a:r>
            <a:r>
              <a:rPr lang="en-US" dirty="0"/>
              <a:t> </a:t>
            </a:r>
            <a:r>
              <a:rPr lang="en-US" dirty="0" err="1"/>
              <a:t>drugog</a:t>
            </a:r>
            <a:r>
              <a:rPr lang="en-US" dirty="0"/>
              <a:t>, bez </a:t>
            </a:r>
            <a:r>
              <a:rPr lang="en-US" dirty="0" err="1"/>
              <a:t>obzira</a:t>
            </a:r>
            <a:r>
              <a:rPr lang="en-US" dirty="0"/>
              <a:t> </a:t>
            </a:r>
            <a:r>
              <a:rPr lang="en-US" dirty="0" err="1"/>
              <a:t>na</a:t>
            </a:r>
            <a:r>
              <a:rPr lang="en-US" dirty="0"/>
              <a:t> to da li je do </a:t>
            </a:r>
            <a:r>
              <a:rPr lang="en-US" dirty="0" err="1"/>
              <a:t>tuče</a:t>
            </a:r>
            <a:r>
              <a:rPr lang="en-US" dirty="0"/>
              <a:t> </a:t>
            </a:r>
            <a:r>
              <a:rPr lang="en-US" dirty="0" err="1"/>
              <a:t>ili</a:t>
            </a:r>
            <a:r>
              <a:rPr lang="en-US" dirty="0"/>
              <a:t> </a:t>
            </a:r>
            <a:r>
              <a:rPr lang="en-US" dirty="0" err="1"/>
              <a:t>fizičkog</a:t>
            </a:r>
            <a:r>
              <a:rPr lang="en-US" dirty="0"/>
              <a:t> </a:t>
            </a:r>
            <a:r>
              <a:rPr lang="en-US" dirty="0" err="1"/>
              <a:t>napada</a:t>
            </a:r>
            <a:r>
              <a:rPr lang="en-US" dirty="0"/>
              <a:t> </a:t>
            </a:r>
            <a:r>
              <a:rPr lang="en-US" dirty="0" err="1"/>
              <a:t>došlo</a:t>
            </a:r>
            <a:r>
              <a:rPr lang="en-US" dirty="0"/>
              <a:t>, </a:t>
            </a:r>
            <a:r>
              <a:rPr lang="en-US" dirty="0" err="1"/>
              <a:t>kazniće</a:t>
            </a:r>
            <a:r>
              <a:rPr lang="en-US" dirty="0"/>
              <a:t> se </a:t>
            </a:r>
            <a:r>
              <a:rPr lang="en-US" dirty="0" err="1"/>
              <a:t>novčanom</a:t>
            </a:r>
            <a:r>
              <a:rPr lang="en-US" dirty="0"/>
              <a:t> </a:t>
            </a:r>
            <a:r>
              <a:rPr lang="en-US" dirty="0" err="1"/>
              <a:t>kaznom</a:t>
            </a:r>
            <a:r>
              <a:rPr lang="en-US" dirty="0"/>
              <a:t> od 800 KM do 1.600 KM </a:t>
            </a:r>
            <a:r>
              <a:rPr lang="en-US" dirty="0" err="1"/>
              <a:t>ili</a:t>
            </a:r>
            <a:r>
              <a:rPr lang="en-US" dirty="0"/>
              <a:t> </a:t>
            </a:r>
            <a:r>
              <a:rPr lang="en-US" dirty="0" err="1"/>
              <a:t>kaznom</a:t>
            </a:r>
            <a:r>
              <a:rPr lang="en-US" dirty="0"/>
              <a:t> </a:t>
            </a:r>
            <a:r>
              <a:rPr lang="en-US" dirty="0" err="1"/>
              <a:t>zatvora</a:t>
            </a:r>
            <a:r>
              <a:rPr lang="en-US" dirty="0"/>
              <a:t> do 60 dana.</a:t>
            </a:r>
          </a:p>
          <a:p>
            <a:pPr marL="0" indent="0" algn="just">
              <a:buNone/>
            </a:pPr>
            <a:r>
              <a:rPr lang="bs-Latn-BA" dirty="0" smtClean="0"/>
              <a:t>	</a:t>
            </a:r>
            <a:r>
              <a:rPr lang="en-US" dirty="0" err="1" smtClean="0"/>
              <a:t>Raniji</a:t>
            </a:r>
            <a:r>
              <a:rPr lang="en-US" dirty="0" smtClean="0"/>
              <a:t> </a:t>
            </a:r>
            <a:r>
              <a:rPr lang="en-US" dirty="0" err="1"/>
              <a:t>Zakon</a:t>
            </a:r>
            <a:r>
              <a:rPr lang="en-US" dirty="0"/>
              <a:t> o </a:t>
            </a:r>
            <a:r>
              <a:rPr lang="en-US" dirty="0" err="1"/>
              <a:t>javnom</a:t>
            </a:r>
            <a:r>
              <a:rPr lang="en-US" dirty="0"/>
              <a:t> </a:t>
            </a:r>
            <a:r>
              <a:rPr lang="en-US" dirty="0" err="1"/>
              <a:t>redu</a:t>
            </a:r>
            <a:r>
              <a:rPr lang="en-US" dirty="0"/>
              <a:t> </a:t>
            </a:r>
            <a:r>
              <a:rPr lang="en-US" dirty="0" err="1"/>
              <a:t>i</a:t>
            </a:r>
            <a:r>
              <a:rPr lang="en-US" dirty="0"/>
              <a:t> </a:t>
            </a:r>
            <a:r>
              <a:rPr lang="en-US" dirty="0" err="1"/>
              <a:t>miru</a:t>
            </a:r>
            <a:r>
              <a:rPr lang="sr-Latn-BA" dirty="0"/>
              <a:t> (</a:t>
            </a:r>
            <a:r>
              <a:rPr lang="en-US" dirty="0" err="1"/>
              <a:t>Slu</a:t>
            </a:r>
            <a:r>
              <a:rPr lang="sr-Latn-BA" dirty="0"/>
              <a:t>ž</a:t>
            </a:r>
            <a:r>
              <a:rPr lang="en-US" dirty="0" err="1"/>
              <a:t>beni</a:t>
            </a:r>
            <a:r>
              <a:rPr lang="en-US" dirty="0"/>
              <a:t> </a:t>
            </a:r>
            <a:r>
              <a:rPr lang="en-US" dirty="0" err="1"/>
              <a:t>glasnik</a:t>
            </a:r>
            <a:r>
              <a:rPr lang="en-US" dirty="0"/>
              <a:t> RS</a:t>
            </a:r>
            <a:r>
              <a:rPr lang="sr-Latn-BA" dirty="0"/>
              <a:t>, </a:t>
            </a:r>
            <a:r>
              <a:rPr lang="en-US" dirty="0" err="1"/>
              <a:t>br</a:t>
            </a:r>
            <a:r>
              <a:rPr lang="sr-Latn-BA" dirty="0"/>
              <a:t>.25/02) </a:t>
            </a:r>
            <a:r>
              <a:rPr lang="en-US" dirty="0" err="1"/>
              <a:t>propisivao</a:t>
            </a:r>
            <a:r>
              <a:rPr lang="en-US" dirty="0"/>
              <a:t> je </a:t>
            </a:r>
            <a:r>
              <a:rPr lang="en-US" dirty="0" err="1"/>
              <a:t>za</a:t>
            </a:r>
            <a:r>
              <a:rPr lang="en-US" dirty="0"/>
              <a:t> </a:t>
            </a:r>
            <a:r>
              <a:rPr lang="en-US" dirty="0" err="1"/>
              <a:t>ovaj</a:t>
            </a:r>
            <a:r>
              <a:rPr lang="en-US" dirty="0"/>
              <a:t> </a:t>
            </a:r>
            <a:r>
              <a:rPr lang="en-US" dirty="0" err="1"/>
              <a:t>prekr</a:t>
            </a:r>
            <a:r>
              <a:rPr lang="sr-Latn-BA" dirty="0"/>
              <a:t>š</a:t>
            </a:r>
            <a:r>
              <a:rPr lang="en-US" dirty="0" err="1"/>
              <a:t>aj</a:t>
            </a:r>
            <a:r>
              <a:rPr lang="en-US" dirty="0"/>
              <a:t> </a:t>
            </a:r>
            <a:r>
              <a:rPr lang="en-US" dirty="0" err="1"/>
              <a:t>nov</a:t>
            </a:r>
            <a:r>
              <a:rPr lang="sr-Latn-BA" dirty="0"/>
              <a:t>č</a:t>
            </a:r>
            <a:r>
              <a:rPr lang="en-US" dirty="0" err="1"/>
              <a:t>anu</a:t>
            </a:r>
            <a:r>
              <a:rPr lang="en-US" dirty="0"/>
              <a:t> </a:t>
            </a:r>
            <a:r>
              <a:rPr lang="en-US" dirty="0" err="1"/>
              <a:t>kaznu</a:t>
            </a:r>
            <a:r>
              <a:rPr lang="en-US" dirty="0"/>
              <a:t> do</a:t>
            </a:r>
            <a:r>
              <a:rPr lang="sr-Latn-BA" dirty="0"/>
              <a:t> 1.500,00 </a:t>
            </a:r>
            <a:r>
              <a:rPr lang="en-US" dirty="0"/>
              <a:t>KM </a:t>
            </a:r>
            <a:r>
              <a:rPr lang="en-US" dirty="0" err="1"/>
              <a:t>i</a:t>
            </a:r>
            <a:r>
              <a:rPr lang="en-US" dirty="0"/>
              <a:t> </a:t>
            </a:r>
            <a:r>
              <a:rPr lang="en-US" dirty="0" err="1"/>
              <a:t>kaznu</a:t>
            </a:r>
            <a:r>
              <a:rPr lang="en-US" dirty="0"/>
              <a:t> </a:t>
            </a:r>
            <a:r>
              <a:rPr lang="en-US" dirty="0" err="1"/>
              <a:t>zatvora</a:t>
            </a:r>
            <a:r>
              <a:rPr lang="en-US" dirty="0"/>
              <a:t> do</a:t>
            </a:r>
            <a:r>
              <a:rPr lang="sr-Latn-BA" dirty="0"/>
              <a:t> 60 </a:t>
            </a:r>
            <a:r>
              <a:rPr lang="en-US" dirty="0" smtClean="0"/>
              <a:t>dana</a:t>
            </a:r>
            <a:r>
              <a:rPr lang="sr-Latn-BA" dirty="0" smtClean="0"/>
              <a:t>.</a:t>
            </a:r>
            <a:endParaRPr lang="en-US" dirty="0"/>
          </a:p>
          <a:p>
            <a:pPr algn="just" eaLnBrk="1" hangingPunct="1">
              <a:spcBef>
                <a:spcPct val="0"/>
              </a:spcBef>
              <a:buClrTx/>
              <a:buFontTx/>
              <a:buNone/>
            </a:pPr>
            <a:endParaRPr lang="en-US" sz="1600" dirty="0" smtClean="0">
              <a:latin typeface="Calibri" pitchFamily="34" charset="0"/>
            </a:endParaRPr>
          </a:p>
        </p:txBody>
      </p:sp>
      <p:pic>
        <p:nvPicPr>
          <p:cNvPr id="19459" name="Picture 4" descr="scales-of-justice1.jpg"/>
          <p:cNvPicPr>
            <a:picLocks noChangeAspect="1"/>
          </p:cNvPicPr>
          <p:nvPr/>
        </p:nvPicPr>
        <p:blipFill>
          <a:blip r:embed="rId3"/>
          <a:srcRect/>
          <a:stretch>
            <a:fillRect/>
          </a:stretch>
        </p:blipFill>
        <p:spPr bwMode="auto">
          <a:xfrm>
            <a:off x="7807325" y="0"/>
            <a:ext cx="1336675" cy="1112838"/>
          </a:xfrm>
          <a:prstGeom prst="rect">
            <a:avLst/>
          </a:prstGeom>
          <a:noFill/>
          <a:ln w="9525">
            <a:noFill/>
            <a:miter lim="800000"/>
            <a:headEnd/>
            <a:tailEnd/>
          </a:ln>
        </p:spPr>
      </p:pic>
    </p:spTree>
    <p:extLst>
      <p:ext uri="{BB962C8B-B14F-4D97-AF65-F5344CB8AC3E}">
        <p14:creationId xmlns:p14="http://schemas.microsoft.com/office/powerpoint/2010/main" val="239903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Perception.thmx</Template>
  <TotalTime>1395</TotalTime>
  <Words>7053</Words>
  <Application>Microsoft Office PowerPoint</Application>
  <PresentationFormat>On-screen Show (4:3)</PresentationFormat>
  <Paragraphs>305</Paragraphs>
  <Slides>29</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Wingdings 2</vt:lpstr>
      <vt:lpstr>Perception</vt:lpstr>
      <vt:lpstr>Primjena Zakona o Javnom redu i miru</vt:lpstr>
      <vt:lpstr>Aktuelna pitanja u primjeni  Zakona o Javnom redu i miru</vt:lpstr>
      <vt:lpstr>Zakon o javnom redu i miru</vt:lpstr>
      <vt:lpstr>Javno mjesto u smislu ZJRM</vt:lpstr>
      <vt:lpstr>Prekršaji javnog reda i mira</vt:lpstr>
      <vt:lpstr>Osnovni prekršaji javnog reda i mira (čl.7-20. ZJRM)</vt:lpstr>
      <vt:lpstr>Osnovni prekršaji javnog reda i mira (čl.7-20. ZJRM)</vt:lpstr>
      <vt:lpstr>Osnovni prekršaji javnog reda i mira (čl.7-20. ZJRM)</vt:lpstr>
      <vt:lpstr>Osnovni prekršaji javnog reda i mira (čl.7-20. ZJRM)</vt:lpstr>
      <vt:lpstr>Osnovni prekršaji javnog reda i mira (čl.7-20. ZJRM)</vt:lpstr>
      <vt:lpstr>Osnovni prekršaji javnog reda i mira (čl.7-20. ZJRM)</vt:lpstr>
      <vt:lpstr>Osnovni prekršaji javnog reda i mira (čl.7-20. ZJRM)</vt:lpstr>
      <vt:lpstr>Osnovni prekršaji javnog reda i mira (čl.7-20. ZJRM)</vt:lpstr>
      <vt:lpstr>Prekršaji protiv funkcionisanja državnih organa i javnih službi (čl.21-24. ZJRM)</vt:lpstr>
      <vt:lpstr>Prekršaji protiv funkcionisanja državnih organa i javnih službi (čl.21-24. ZJRM)</vt:lpstr>
      <vt:lpstr>Prekršaji protiv interesa maloljetnika i drugih kategorija lica (čl.25-27. ZJRM)</vt:lpstr>
      <vt:lpstr>Prekršaji protiv interesa maloljetnika i drugih kategorija lica (čl.25-27. ZJRM)</vt:lpstr>
      <vt:lpstr>Prekršaji protiv interesa maloljetnika i drugih kategorija lica (čl.25-27. ZJRM)</vt:lpstr>
      <vt:lpstr>Ostali prekršaji javnog reda i mira (čl.28-30. ZJRM)</vt:lpstr>
      <vt:lpstr>Ostali prekršaji javnog reda i mira (čl.28-30. ZJRM)</vt:lpstr>
      <vt:lpstr>Kvalifikovani prekršaji iz ZJRM</vt:lpstr>
      <vt:lpstr>Zaštitne mjere</vt:lpstr>
      <vt:lpstr>Problemi u primjeni  Zakona o Javnom redu i miru</vt:lpstr>
      <vt:lpstr>Problemi u primjeni Zakona o Javnom redu i miru</vt:lpstr>
      <vt:lpstr>Nedorečenost pojedinih zakonskih odredbi ZJRM</vt:lpstr>
      <vt:lpstr>Nepotpuni činjenični opisi prekršaja iz ZJRM u nalogu i zahtjevu</vt:lpstr>
      <vt:lpstr>Nemogućnost obezbjeđenja dokaza za pojedine prekršaje iz ZJRM</vt:lpstr>
      <vt:lpstr>Nedovoljno korišćenje zakonskih ovlašćenja od strane pokretača prekršajnih postupaka</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Načini otkrivanja i vođenja istrage za krivična djela organizovanog kriminala i korupcije</dc:title>
  <dc:creator>Lejla Alidzanovic</dc:creator>
  <cp:lastModifiedBy>Dragoslav Erdelic</cp:lastModifiedBy>
  <cp:revision>86</cp:revision>
  <cp:lastPrinted>2018-11-27T12:57:56Z</cp:lastPrinted>
  <dcterms:created xsi:type="dcterms:W3CDTF">2016-05-28T12:35:47Z</dcterms:created>
  <dcterms:modified xsi:type="dcterms:W3CDTF">2018-11-27T13:09:07Z</dcterms:modified>
</cp:coreProperties>
</file>