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sldIdLst>
    <p:sldId id="256" r:id="rId2"/>
    <p:sldId id="257" r:id="rId3"/>
    <p:sldId id="258" r:id="rId4"/>
    <p:sldId id="356" r:id="rId5"/>
    <p:sldId id="357" r:id="rId6"/>
    <p:sldId id="358" r:id="rId7"/>
    <p:sldId id="259" r:id="rId8"/>
    <p:sldId id="271" r:id="rId9"/>
    <p:sldId id="260" r:id="rId10"/>
    <p:sldId id="272" r:id="rId11"/>
    <p:sldId id="262" r:id="rId12"/>
    <p:sldId id="359" r:id="rId13"/>
    <p:sldId id="267" r:id="rId14"/>
    <p:sldId id="273" r:id="rId15"/>
    <p:sldId id="275"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89"/>
    <p:restoredTop sz="94643"/>
  </p:normalViewPr>
  <p:slideViewPr>
    <p:cSldViewPr snapToGrid="0" snapToObjects="1">
      <p:cViewPr varScale="1">
        <p:scale>
          <a:sx n="80" d="100"/>
          <a:sy n="80" d="100"/>
        </p:scale>
        <p:origin x="200"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5A448-2E5B-1C42-9C67-35A3BB05371C}" type="datetimeFigureOut">
              <a:rPr lang="en-US" smtClean="0"/>
              <a:t>10/11/18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B07C2-6550-0941-8191-1267E0503A8A}" type="slidenum">
              <a:rPr lang="en-US" smtClean="0"/>
              <a:t>‹#›</a:t>
            </a:fld>
            <a:endParaRPr lang="en-US"/>
          </a:p>
        </p:txBody>
      </p:sp>
    </p:spTree>
    <p:extLst>
      <p:ext uri="{BB962C8B-B14F-4D97-AF65-F5344CB8AC3E}">
        <p14:creationId xmlns:p14="http://schemas.microsoft.com/office/powerpoint/2010/main" val="4271103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10/11/18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10/11/18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10/11/18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10/11/18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image" Target="../media/image13.png"/><Relationship Id="rId12" Type="http://schemas.openxmlformats.org/officeDocument/2006/relationships/image" Target="../media/image14.png"/><Relationship Id="rId1" Type="http://schemas.openxmlformats.org/officeDocument/2006/relationships/slideLayout" Target="../slideLayouts/slideLayout8.xml"/><Relationship Id="rId2" Type="http://schemas.openxmlformats.org/officeDocument/2006/relationships/image" Target="../media/image4.jp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sz="3600"/>
              <a:t>Pregled praktičnih razmatranja u presuđivanju prekograničnih sporova</a:t>
            </a:r>
          </a:p>
        </p:txBody>
      </p:sp>
      <p:sp>
        <p:nvSpPr>
          <p:cNvPr id="3" name="Subtitle 2"/>
          <p:cNvSpPr>
            <a:spLocks noGrp="1"/>
          </p:cNvSpPr>
          <p:nvPr>
            <p:ph type="subTitle" idx="1"/>
          </p:nvPr>
        </p:nvSpPr>
        <p:spPr>
          <a:xfrm>
            <a:off x="807522" y="3429000"/>
            <a:ext cx="7564582" cy="1752600"/>
          </a:xfrm>
        </p:spPr>
        <p:txBody>
          <a:bodyPr/>
          <a:lstStyle/>
          <a:p>
            <a:r>
              <a:rPr lang="bs-Latn-BA"/>
              <a:t>Primjenjivost međunarodnih ugovora i konvencija</a:t>
            </a:r>
          </a:p>
          <a:p>
            <a:r>
              <a:rPr lang="bs-Latn-BA"/>
              <a:t>Primjenjivost međunarodnih komercijalnih načela i "mekog" prava</a:t>
            </a:r>
          </a:p>
        </p:txBody>
      </p:sp>
    </p:spTree>
    <p:extLst>
      <p:ext uri="{BB962C8B-B14F-4D97-AF65-F5344CB8AC3E}">
        <p14:creationId xmlns:p14="http://schemas.microsoft.com/office/powerpoint/2010/main" val="181407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Jurisdikcija</a:t>
            </a:r>
          </a:p>
        </p:txBody>
      </p:sp>
      <p:sp>
        <p:nvSpPr>
          <p:cNvPr id="3" name="Content Placeholder 2"/>
          <p:cNvSpPr>
            <a:spLocks noGrp="1"/>
          </p:cNvSpPr>
          <p:nvPr>
            <p:ph sz="quarter" idx="1"/>
          </p:nvPr>
        </p:nvSpPr>
        <p:spPr/>
        <p:txBody>
          <a:bodyPr>
            <a:normAutofit lnSpcReduction="10000"/>
          </a:bodyPr>
          <a:lstStyle/>
          <a:p>
            <a:r>
              <a:rPr lang="bs-Latn-BA"/>
              <a:t>Većina Država daje pravo stranama da se dogovore o arbitraži sporova</a:t>
            </a:r>
          </a:p>
          <a:p>
            <a:pPr lvl="2">
              <a:spcAft>
                <a:spcPts val="900"/>
              </a:spcAft>
            </a:pPr>
            <a:r>
              <a:rPr lang="bs-Latn-BA"/>
              <a:t>Osnove za sudsku reviziju arbitražnih odluka</a:t>
            </a:r>
          </a:p>
          <a:p>
            <a:pPr>
              <a:spcBef>
                <a:spcPts val="1248"/>
              </a:spcBef>
            </a:pPr>
            <a:r>
              <a:rPr lang="bs-Latn-BA"/>
              <a:t>Osim toga, pojedine države daju pravo stranama da se dogovore o tome sudovi koje države će rješavati njihove međusobne sporove</a:t>
            </a:r>
          </a:p>
          <a:p>
            <a:pPr lvl="2">
              <a:spcAft>
                <a:spcPts val="900"/>
              </a:spcAft>
            </a:pPr>
            <a:r>
              <a:rPr lang="bs-Latn-BA"/>
              <a:t>Strane se efektivno slažu da se odriču mogućnosti da biraju između različitih foruma</a:t>
            </a:r>
          </a:p>
          <a:p>
            <a:pPr>
              <a:spcBef>
                <a:spcPts val="1248"/>
              </a:spcBef>
            </a:pPr>
            <a:r>
              <a:rPr lang="bs-Latn-BA"/>
              <a:t>Razlozi za (kao i ograničenja) autonomije strane slični su onima koji se odnose na izbor prava</a:t>
            </a:r>
          </a:p>
        </p:txBody>
      </p:sp>
    </p:spTree>
    <p:extLst>
      <p:ext uri="{BB962C8B-B14F-4D97-AF65-F5344CB8AC3E}">
        <p14:creationId xmlns:p14="http://schemas.microsoft.com/office/powerpoint/2010/main" val="2385086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Strane biraju sud</a:t>
            </a:r>
          </a:p>
        </p:txBody>
      </p:sp>
      <p:sp>
        <p:nvSpPr>
          <p:cNvPr id="3" name="Content Placeholder 2"/>
          <p:cNvSpPr>
            <a:spLocks noGrp="1"/>
          </p:cNvSpPr>
          <p:nvPr>
            <p:ph idx="1"/>
          </p:nvPr>
        </p:nvSpPr>
        <p:spPr/>
        <p:txBody>
          <a:bodyPr>
            <a:normAutofit fontScale="92500"/>
          </a:bodyPr>
          <a:lstStyle/>
          <a:p>
            <a:pPr marL="350838" lvl="1" indent="0">
              <a:buNone/>
            </a:pPr>
            <a:r>
              <a:rPr lang="bs-Latn-BA" sz="2800" dirty="0"/>
              <a:t>Haška konvencija o izboru suda, 2005.</a:t>
            </a:r>
          </a:p>
          <a:p>
            <a:pPr lvl="1"/>
            <a:r>
              <a:rPr lang="bs-Latn-BA" dirty="0"/>
              <a:t>Osigurava pravnu sigurnost i predvidljivost za prekogranične komercijalne transakcije</a:t>
            </a:r>
          </a:p>
          <a:p>
            <a:pPr lvl="1"/>
            <a:r>
              <a:rPr lang="bs-Latn-BA" dirty="0"/>
              <a:t>Parnični ekvivalent Njujorške konvencije</a:t>
            </a:r>
          </a:p>
          <a:p>
            <a:pPr lvl="1"/>
            <a:r>
              <a:rPr lang="bs-Latn-BA" dirty="0" smtClean="0"/>
              <a:t>Obuhvata </a:t>
            </a:r>
            <a:r>
              <a:rPr lang="bs-Latn-BA" u="sng" dirty="0"/>
              <a:t>isključivo</a:t>
            </a:r>
            <a:r>
              <a:rPr lang="bs-Latn-BA" dirty="0"/>
              <a:t> sporazume o izboru suda kojim se određuje sud države ugovornice i koji se zaključuju u građanskim i trgovačkim pitanjima</a:t>
            </a:r>
          </a:p>
          <a:p>
            <a:pPr lvl="1"/>
            <a:r>
              <a:rPr lang="bs-Latn-BA" dirty="0" smtClean="0"/>
              <a:t>Provodi </a:t>
            </a:r>
            <a:r>
              <a:rPr lang="bs-Latn-BA" dirty="0"/>
              <a:t>se izbor suda koji izvrše strane</a:t>
            </a:r>
          </a:p>
          <a:p>
            <a:pPr lvl="1"/>
            <a:r>
              <a:rPr lang="bs-Latn-BA" dirty="0"/>
              <a:t>Naknadne presude priznate i izvršene</a:t>
            </a:r>
          </a:p>
          <a:p>
            <a:pPr lvl="1"/>
            <a:r>
              <a:rPr lang="bs-Latn-BA" dirty="0"/>
              <a:t>Ograničeni su izuzeci od obuhvata i obaveze iz Konvencije</a:t>
            </a:r>
          </a:p>
          <a:p>
            <a:pPr lvl="1"/>
            <a:endParaRPr lang="en-US" dirty="0"/>
          </a:p>
        </p:txBody>
      </p:sp>
    </p:spTree>
    <p:extLst>
      <p:ext uri="{BB962C8B-B14F-4D97-AF65-F5344CB8AC3E}">
        <p14:creationId xmlns:p14="http://schemas.microsoft.com/office/powerpoint/2010/main" val="22392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93986B-C2ED-8547-9DBA-601C9B07E832}"/>
              </a:ext>
            </a:extLst>
          </p:cNvPr>
          <p:cNvSpPr>
            <a:spLocks noGrp="1"/>
          </p:cNvSpPr>
          <p:nvPr>
            <p:ph type="title"/>
          </p:nvPr>
        </p:nvSpPr>
        <p:spPr/>
        <p:txBody>
          <a:bodyPr/>
          <a:lstStyle/>
          <a:p>
            <a:r>
              <a:rPr lang="bs-Latn-BA"/>
              <a:t>Tri osnovna pravila</a:t>
            </a:r>
          </a:p>
        </p:txBody>
      </p:sp>
      <p:sp>
        <p:nvSpPr>
          <p:cNvPr id="3" name="Content Placeholder 2">
            <a:extLst>
              <a:ext uri="{FF2B5EF4-FFF2-40B4-BE49-F238E27FC236}">
                <a16:creationId xmlns="" xmlns:a16="http://schemas.microsoft.com/office/drawing/2014/main" id="{E87012D8-9AAC-914A-B6C3-6183C96FC039}"/>
              </a:ext>
            </a:extLst>
          </p:cNvPr>
          <p:cNvSpPr>
            <a:spLocks noGrp="1"/>
          </p:cNvSpPr>
          <p:nvPr>
            <p:ph idx="1"/>
          </p:nvPr>
        </p:nvSpPr>
        <p:spPr/>
        <p:txBody>
          <a:bodyPr>
            <a:normAutofit/>
          </a:bodyPr>
          <a:lstStyle/>
          <a:p>
            <a:r>
              <a:rPr lang="bs-Latn-BA" dirty="0"/>
              <a:t>Član 5: Odabrani sud će voditi pretres </a:t>
            </a:r>
            <a:r>
              <a:rPr lang="bs-Latn-BA" dirty="0" smtClean="0"/>
              <a:t>spora.</a:t>
            </a:r>
            <a:endParaRPr lang="bs-Latn-BA" dirty="0"/>
          </a:p>
          <a:p>
            <a:r>
              <a:rPr lang="bs-Latn-BA" dirty="0"/>
              <a:t>Član 6: Svaki sud koji nije izabrani sud će obustaviti </a:t>
            </a:r>
            <a:r>
              <a:rPr lang="bs-Latn-BA" dirty="0" smtClean="0"/>
              <a:t>odnosno </a:t>
            </a:r>
            <a:r>
              <a:rPr lang="bs-Latn-BA" dirty="0"/>
              <a:t>odbaciti </a:t>
            </a:r>
            <a:r>
              <a:rPr lang="bs-Latn-BA" dirty="0" smtClean="0"/>
              <a:t>postupak.</a:t>
            </a:r>
            <a:endParaRPr lang="bs-Latn-BA" dirty="0"/>
          </a:p>
          <a:p>
            <a:r>
              <a:rPr lang="bs-Latn-BA" dirty="0"/>
              <a:t>Član 8: Presuda koju donese izabrani sud se priznaje i izvršava.</a:t>
            </a:r>
          </a:p>
          <a:p>
            <a:r>
              <a:rPr lang="bs-Latn-BA" dirty="0"/>
              <a:t>Konvencija ne </a:t>
            </a:r>
            <a:r>
              <a:rPr lang="bs-Latn-BA" dirty="0" err="1"/>
              <a:t>ograničava</a:t>
            </a:r>
            <a:r>
              <a:rPr lang="bs-Latn-BA" dirty="0"/>
              <a:t> priznanje i </a:t>
            </a:r>
            <a:r>
              <a:rPr lang="bs-Latn-BA" dirty="0" err="1"/>
              <a:t>izvršenje</a:t>
            </a:r>
            <a:r>
              <a:rPr lang="bs-Latn-BA" dirty="0"/>
              <a:t> prema domaćem pravu.</a:t>
            </a:r>
          </a:p>
          <a:p>
            <a:endParaRPr lang="en-US" dirty="0"/>
          </a:p>
        </p:txBody>
      </p:sp>
    </p:spTree>
    <p:extLst>
      <p:ext uri="{BB962C8B-B14F-4D97-AF65-F5344CB8AC3E}">
        <p14:creationId xmlns:p14="http://schemas.microsoft.com/office/powerpoint/2010/main" val="3488474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927" y="830182"/>
            <a:ext cx="9039139" cy="410115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907630" y="260561"/>
            <a:ext cx="1531199" cy="1836318"/>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965875" y="247862"/>
            <a:ext cx="1431925" cy="685800"/>
          </a:xfrm>
          <a:prstGeom prst="rect">
            <a:avLst/>
          </a:prstGeom>
        </p:spPr>
        <p:txBody>
          <a:bodyPr vert="horz" wrap="square" lIns="0" tIns="12700" rIns="0" bIns="0" rtlCol="0">
            <a:spAutoFit/>
          </a:bodyPr>
          <a:lstStyle/>
          <a:p>
            <a:pPr marL="42545">
              <a:lnSpc>
                <a:spcPts val="1639"/>
              </a:lnSpc>
              <a:spcBef>
                <a:spcPts val="100"/>
              </a:spcBef>
            </a:pPr>
            <a:r>
              <a:rPr lang="bs-Latn-BA" sz="1400" b="1">
                <a:solidFill>
                  <a:srgbClr val="FFFFFF"/>
                </a:solidFill>
                <a:latin typeface="Verdana"/>
                <a:cs typeface="Verdana"/>
              </a:rPr>
              <a:t>Sjedinjene Države</a:t>
            </a:r>
          </a:p>
          <a:p>
            <a:pPr marL="12700" marR="5080" algn="ctr">
              <a:lnSpc>
                <a:spcPts val="1200"/>
              </a:lnSpc>
            </a:pPr>
            <a:r>
              <a:rPr lang="bs-Latn-BA" sz="1000">
                <a:solidFill>
                  <a:srgbClr val="FFFFFF"/>
                </a:solidFill>
                <a:latin typeface="Verdana"/>
                <a:cs typeface="Verdana"/>
              </a:rPr>
              <a:t>Potpisale (2009); Implementacija na Državnom ili saveznom nivou?</a:t>
            </a:r>
          </a:p>
        </p:txBody>
      </p:sp>
      <p:sp>
        <p:nvSpPr>
          <p:cNvPr id="5" name="object 5"/>
          <p:cNvSpPr/>
          <p:nvPr/>
        </p:nvSpPr>
        <p:spPr>
          <a:xfrm>
            <a:off x="72472" y="334058"/>
            <a:ext cx="1426845" cy="646430"/>
          </a:xfrm>
          <a:custGeom>
            <a:avLst/>
            <a:gdLst/>
            <a:ahLst/>
            <a:cxnLst/>
            <a:rect l="l" t="t" r="r" b="b"/>
            <a:pathLst>
              <a:path w="1426845" h="646430">
                <a:moveTo>
                  <a:pt x="0" y="646114"/>
                </a:moveTo>
                <a:lnTo>
                  <a:pt x="1426695" y="646114"/>
                </a:lnTo>
                <a:lnTo>
                  <a:pt x="1426695" y="0"/>
                </a:lnTo>
                <a:lnTo>
                  <a:pt x="0" y="0"/>
                </a:lnTo>
                <a:lnTo>
                  <a:pt x="0" y="646114"/>
                </a:lnTo>
                <a:close/>
              </a:path>
            </a:pathLst>
          </a:custGeom>
          <a:solidFill>
            <a:srgbClr val="40959C"/>
          </a:solidFill>
        </p:spPr>
        <p:txBody>
          <a:bodyPr wrap="square" lIns="0" tIns="0" rIns="0" bIns="0" rtlCol="0"/>
          <a:lstStyle/>
          <a:p>
            <a:endParaRPr/>
          </a:p>
        </p:txBody>
      </p:sp>
      <p:sp>
        <p:nvSpPr>
          <p:cNvPr id="6" name="object 6"/>
          <p:cNvSpPr txBox="1"/>
          <p:nvPr/>
        </p:nvSpPr>
        <p:spPr>
          <a:xfrm>
            <a:off x="279610" y="321358"/>
            <a:ext cx="1017905" cy="533400"/>
          </a:xfrm>
          <a:prstGeom prst="rect">
            <a:avLst/>
          </a:prstGeom>
        </p:spPr>
        <p:txBody>
          <a:bodyPr vert="horz" wrap="square" lIns="0" tIns="12700" rIns="0" bIns="0" rtlCol="0">
            <a:spAutoFit/>
          </a:bodyPr>
          <a:lstStyle/>
          <a:p>
            <a:pPr marL="140335">
              <a:lnSpc>
                <a:spcPts val="1639"/>
              </a:lnSpc>
              <a:spcBef>
                <a:spcPts val="100"/>
              </a:spcBef>
            </a:pPr>
            <a:r>
              <a:rPr lang="bs-Latn-BA" sz="1400" b="1">
                <a:solidFill>
                  <a:srgbClr val="FFFFFF"/>
                </a:solidFill>
                <a:latin typeface="Verdana"/>
                <a:cs typeface="Verdana"/>
              </a:rPr>
              <a:t>Kanada</a:t>
            </a:r>
          </a:p>
          <a:p>
            <a:pPr marL="12065" marR="5080" algn="ctr">
              <a:lnSpc>
                <a:spcPts val="1200"/>
              </a:lnSpc>
            </a:pPr>
            <a:r>
              <a:rPr lang="bs-Latn-BA" sz="1000">
                <a:solidFill>
                  <a:srgbClr val="FFFFFF"/>
                </a:solidFill>
                <a:latin typeface="Verdana"/>
                <a:cs typeface="Verdana"/>
              </a:rPr>
              <a:t>Implementirana u Ontariju (2017)</a:t>
            </a:r>
          </a:p>
        </p:txBody>
      </p:sp>
      <p:sp>
        <p:nvSpPr>
          <p:cNvPr id="7" name="object 7"/>
          <p:cNvSpPr/>
          <p:nvPr/>
        </p:nvSpPr>
        <p:spPr>
          <a:xfrm>
            <a:off x="2267680" y="4474460"/>
            <a:ext cx="1832851" cy="412512"/>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794056" y="4504941"/>
            <a:ext cx="1250950" cy="3810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Argentina</a:t>
            </a:r>
          </a:p>
          <a:p>
            <a:pPr algn="ctr">
              <a:lnSpc>
                <a:spcPts val="1160"/>
              </a:lnSpc>
            </a:pPr>
            <a:r>
              <a:rPr lang="bs-Latn-BA" sz="1000">
                <a:solidFill>
                  <a:srgbClr val="FFFFFF"/>
                </a:solidFill>
                <a:latin typeface="Verdana"/>
                <a:cs typeface="Verdana"/>
              </a:rPr>
              <a:t>Razmatra mogućnost pristupanja</a:t>
            </a:r>
          </a:p>
        </p:txBody>
      </p:sp>
      <p:sp>
        <p:nvSpPr>
          <p:cNvPr id="9" name="object 9"/>
          <p:cNvSpPr/>
          <p:nvPr/>
        </p:nvSpPr>
        <p:spPr>
          <a:xfrm>
            <a:off x="0" y="2837351"/>
            <a:ext cx="1330325" cy="369570"/>
          </a:xfrm>
          <a:custGeom>
            <a:avLst/>
            <a:gdLst/>
            <a:ahLst/>
            <a:cxnLst/>
            <a:rect l="l" t="t" r="r" b="b"/>
            <a:pathLst>
              <a:path w="1330325" h="369569">
                <a:moveTo>
                  <a:pt x="0" y="369332"/>
                </a:moveTo>
                <a:lnTo>
                  <a:pt x="1330196" y="369332"/>
                </a:lnTo>
                <a:lnTo>
                  <a:pt x="1330196" y="0"/>
                </a:lnTo>
                <a:lnTo>
                  <a:pt x="0" y="0"/>
                </a:lnTo>
                <a:lnTo>
                  <a:pt x="0" y="369332"/>
                </a:lnTo>
                <a:close/>
              </a:path>
            </a:pathLst>
          </a:custGeom>
          <a:solidFill>
            <a:srgbClr val="143134"/>
          </a:solidFill>
        </p:spPr>
        <p:txBody>
          <a:bodyPr wrap="square" lIns="0" tIns="0" rIns="0" bIns="0" rtlCol="0"/>
          <a:lstStyle/>
          <a:p>
            <a:endParaRPr/>
          </a:p>
        </p:txBody>
      </p:sp>
      <p:sp>
        <p:nvSpPr>
          <p:cNvPr id="10" name="object 10"/>
          <p:cNvSpPr txBox="1"/>
          <p:nvPr/>
        </p:nvSpPr>
        <p:spPr>
          <a:xfrm>
            <a:off x="130630" y="2824651"/>
            <a:ext cx="1036955" cy="3810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Meksiko</a:t>
            </a:r>
          </a:p>
          <a:p>
            <a:pPr algn="ctr">
              <a:lnSpc>
                <a:spcPts val="1160"/>
              </a:lnSpc>
            </a:pPr>
            <a:r>
              <a:rPr lang="bs-Latn-BA" sz="1000">
                <a:solidFill>
                  <a:srgbClr val="FFFFFF"/>
                </a:solidFill>
                <a:latin typeface="Verdana"/>
                <a:cs typeface="Verdana"/>
              </a:rPr>
              <a:t>Pistupio (2007)</a:t>
            </a:r>
          </a:p>
        </p:txBody>
      </p:sp>
      <p:sp>
        <p:nvSpPr>
          <p:cNvPr id="11" name="object 11"/>
          <p:cNvSpPr/>
          <p:nvPr/>
        </p:nvSpPr>
        <p:spPr>
          <a:xfrm>
            <a:off x="1499167" y="657114"/>
            <a:ext cx="211454" cy="629285"/>
          </a:xfrm>
          <a:custGeom>
            <a:avLst/>
            <a:gdLst/>
            <a:ahLst/>
            <a:cxnLst/>
            <a:rect l="l" t="t" r="r" b="b"/>
            <a:pathLst>
              <a:path w="211455" h="629285">
                <a:moveTo>
                  <a:pt x="0" y="0"/>
                </a:moveTo>
                <a:lnTo>
                  <a:pt x="39687" y="15081"/>
                </a:lnTo>
                <a:lnTo>
                  <a:pt x="77787" y="56356"/>
                </a:lnTo>
                <a:lnTo>
                  <a:pt x="113506" y="120649"/>
                </a:lnTo>
                <a:lnTo>
                  <a:pt x="130175" y="160337"/>
                </a:lnTo>
                <a:lnTo>
                  <a:pt x="146049" y="204787"/>
                </a:lnTo>
                <a:lnTo>
                  <a:pt x="173037" y="303212"/>
                </a:lnTo>
                <a:lnTo>
                  <a:pt x="193674" y="413543"/>
                </a:lnTo>
                <a:lnTo>
                  <a:pt x="207168" y="531812"/>
                </a:lnTo>
                <a:lnTo>
                  <a:pt x="210942" y="628669"/>
                </a:lnTo>
              </a:path>
            </a:pathLst>
          </a:custGeom>
          <a:ln w="25399">
            <a:solidFill>
              <a:srgbClr val="26575B"/>
            </a:solidFill>
          </a:ln>
        </p:spPr>
        <p:txBody>
          <a:bodyPr wrap="square" lIns="0" tIns="0" rIns="0" bIns="0" rtlCol="0"/>
          <a:lstStyle/>
          <a:p>
            <a:endParaRPr/>
          </a:p>
        </p:txBody>
      </p:sp>
      <p:sp>
        <p:nvSpPr>
          <p:cNvPr id="12" name="object 12"/>
          <p:cNvSpPr/>
          <p:nvPr/>
        </p:nvSpPr>
        <p:spPr>
          <a:xfrm>
            <a:off x="1670061" y="1233539"/>
            <a:ext cx="76200" cy="78105"/>
          </a:xfrm>
          <a:custGeom>
            <a:avLst/>
            <a:gdLst/>
            <a:ahLst/>
            <a:cxnLst/>
            <a:rect l="l" t="t" r="r" b="b"/>
            <a:pathLst>
              <a:path w="76200" h="78105">
                <a:moveTo>
                  <a:pt x="76141" y="0"/>
                </a:moveTo>
                <a:lnTo>
                  <a:pt x="0" y="2966"/>
                </a:lnTo>
                <a:lnTo>
                  <a:pt x="41037" y="77624"/>
                </a:lnTo>
                <a:lnTo>
                  <a:pt x="76141" y="0"/>
                </a:lnTo>
                <a:close/>
              </a:path>
            </a:pathLst>
          </a:custGeom>
          <a:solidFill>
            <a:srgbClr val="26575B"/>
          </a:solidFill>
        </p:spPr>
        <p:txBody>
          <a:bodyPr wrap="square" lIns="0" tIns="0" rIns="0" bIns="0" rtlCol="0"/>
          <a:lstStyle/>
          <a:p>
            <a:endParaRPr/>
          </a:p>
        </p:txBody>
      </p:sp>
      <p:sp>
        <p:nvSpPr>
          <p:cNvPr id="13" name="object 13"/>
          <p:cNvSpPr/>
          <p:nvPr/>
        </p:nvSpPr>
        <p:spPr>
          <a:xfrm>
            <a:off x="646778" y="2540566"/>
            <a:ext cx="313690" cy="297180"/>
          </a:xfrm>
          <a:custGeom>
            <a:avLst/>
            <a:gdLst/>
            <a:ahLst/>
            <a:cxnLst/>
            <a:rect l="l" t="t" r="r" b="b"/>
            <a:pathLst>
              <a:path w="313690" h="297180">
                <a:moveTo>
                  <a:pt x="0" y="296784"/>
                </a:moveTo>
                <a:lnTo>
                  <a:pt x="3645" y="258478"/>
                </a:lnTo>
                <a:lnTo>
                  <a:pt x="13841" y="221586"/>
                </a:lnTo>
                <a:lnTo>
                  <a:pt x="29549" y="186581"/>
                </a:lnTo>
                <a:lnTo>
                  <a:pt x="49821" y="153869"/>
                </a:lnTo>
                <a:lnTo>
                  <a:pt x="73799" y="123784"/>
                </a:lnTo>
                <a:lnTo>
                  <a:pt x="100703" y="96602"/>
                </a:lnTo>
                <a:lnTo>
                  <a:pt x="130637" y="71941"/>
                </a:lnTo>
                <a:lnTo>
                  <a:pt x="162289" y="50715"/>
                </a:lnTo>
                <a:lnTo>
                  <a:pt x="195974" y="32624"/>
                </a:lnTo>
                <a:lnTo>
                  <a:pt x="231277" y="18033"/>
                </a:lnTo>
                <a:lnTo>
                  <a:pt x="268757" y="7080"/>
                </a:lnTo>
                <a:lnTo>
                  <a:pt x="307054" y="594"/>
                </a:lnTo>
                <a:lnTo>
                  <a:pt x="312990" y="17"/>
                </a:lnTo>
                <a:lnTo>
                  <a:pt x="313397" y="0"/>
                </a:lnTo>
              </a:path>
            </a:pathLst>
          </a:custGeom>
          <a:ln w="25399">
            <a:solidFill>
              <a:srgbClr val="26575B"/>
            </a:solidFill>
          </a:ln>
        </p:spPr>
        <p:txBody>
          <a:bodyPr wrap="square" lIns="0" tIns="0" rIns="0" bIns="0" rtlCol="0"/>
          <a:lstStyle/>
          <a:p>
            <a:endParaRPr/>
          </a:p>
        </p:txBody>
      </p:sp>
      <p:sp>
        <p:nvSpPr>
          <p:cNvPr id="14" name="object 14"/>
          <p:cNvSpPr/>
          <p:nvPr/>
        </p:nvSpPr>
        <p:spPr>
          <a:xfrm>
            <a:off x="907751" y="2504734"/>
            <a:ext cx="78105" cy="76200"/>
          </a:xfrm>
          <a:custGeom>
            <a:avLst/>
            <a:gdLst/>
            <a:ahLst/>
            <a:cxnLst/>
            <a:rect l="l" t="t" r="r" b="b"/>
            <a:pathLst>
              <a:path w="78105" h="76200">
                <a:moveTo>
                  <a:pt x="0" y="0"/>
                </a:moveTo>
                <a:lnTo>
                  <a:pt x="3347" y="76126"/>
                </a:lnTo>
                <a:lnTo>
                  <a:pt x="77800" y="34716"/>
                </a:lnTo>
                <a:lnTo>
                  <a:pt x="0" y="0"/>
                </a:lnTo>
                <a:close/>
              </a:path>
            </a:pathLst>
          </a:custGeom>
          <a:solidFill>
            <a:srgbClr val="26575B"/>
          </a:solidFill>
        </p:spPr>
        <p:txBody>
          <a:bodyPr wrap="square" lIns="0" tIns="0" rIns="0" bIns="0" rtlCol="0"/>
          <a:lstStyle/>
          <a:p>
            <a:endParaRPr/>
          </a:p>
        </p:txBody>
      </p:sp>
      <p:sp>
        <p:nvSpPr>
          <p:cNvPr id="15" name="object 15"/>
          <p:cNvSpPr/>
          <p:nvPr/>
        </p:nvSpPr>
        <p:spPr>
          <a:xfrm>
            <a:off x="832877" y="3022653"/>
            <a:ext cx="577850" cy="528320"/>
          </a:xfrm>
          <a:custGeom>
            <a:avLst/>
            <a:gdLst/>
            <a:ahLst/>
            <a:cxnLst/>
            <a:rect l="l" t="t" r="r" b="b"/>
            <a:pathLst>
              <a:path w="577850" h="528320">
                <a:moveTo>
                  <a:pt x="0" y="527920"/>
                </a:moveTo>
                <a:lnTo>
                  <a:pt x="107949" y="521570"/>
                </a:lnTo>
                <a:lnTo>
                  <a:pt x="211931" y="504108"/>
                </a:lnTo>
                <a:lnTo>
                  <a:pt x="309562" y="477120"/>
                </a:lnTo>
                <a:lnTo>
                  <a:pt x="397668" y="441402"/>
                </a:lnTo>
                <a:lnTo>
                  <a:pt x="471487" y="399333"/>
                </a:lnTo>
                <a:lnTo>
                  <a:pt x="527843" y="352502"/>
                </a:lnTo>
                <a:lnTo>
                  <a:pt x="565149" y="302495"/>
                </a:lnTo>
                <a:lnTo>
                  <a:pt x="577849" y="250902"/>
                </a:lnTo>
                <a:lnTo>
                  <a:pt x="577056" y="149302"/>
                </a:lnTo>
                <a:lnTo>
                  <a:pt x="576262" y="102470"/>
                </a:lnTo>
                <a:lnTo>
                  <a:pt x="575468" y="61195"/>
                </a:lnTo>
                <a:lnTo>
                  <a:pt x="574674" y="25477"/>
                </a:lnTo>
                <a:lnTo>
                  <a:pt x="572684" y="0"/>
                </a:lnTo>
              </a:path>
            </a:pathLst>
          </a:custGeom>
          <a:ln w="25399">
            <a:solidFill>
              <a:srgbClr val="26575B"/>
            </a:solidFill>
          </a:ln>
        </p:spPr>
        <p:txBody>
          <a:bodyPr wrap="square" lIns="0" tIns="0" rIns="0" bIns="0" rtlCol="0"/>
          <a:lstStyle/>
          <a:p>
            <a:endParaRPr/>
          </a:p>
        </p:txBody>
      </p:sp>
      <p:sp>
        <p:nvSpPr>
          <p:cNvPr id="16" name="object 16"/>
          <p:cNvSpPr/>
          <p:nvPr/>
        </p:nvSpPr>
        <p:spPr>
          <a:xfrm>
            <a:off x="1371535" y="2997330"/>
            <a:ext cx="76200" cy="79375"/>
          </a:xfrm>
          <a:custGeom>
            <a:avLst/>
            <a:gdLst/>
            <a:ahLst/>
            <a:cxnLst/>
            <a:rect l="l" t="t" r="r" b="b"/>
            <a:pathLst>
              <a:path w="76200" h="79375">
                <a:moveTo>
                  <a:pt x="32048" y="0"/>
                </a:moveTo>
                <a:lnTo>
                  <a:pt x="0" y="78935"/>
                </a:lnTo>
                <a:lnTo>
                  <a:pt x="75967" y="73000"/>
                </a:lnTo>
                <a:lnTo>
                  <a:pt x="32048" y="0"/>
                </a:lnTo>
                <a:close/>
              </a:path>
            </a:pathLst>
          </a:custGeom>
          <a:solidFill>
            <a:srgbClr val="26575B"/>
          </a:solidFill>
        </p:spPr>
        <p:txBody>
          <a:bodyPr wrap="square" lIns="0" tIns="0" rIns="0" bIns="0" rtlCol="0"/>
          <a:lstStyle/>
          <a:p>
            <a:endParaRPr/>
          </a:p>
        </p:txBody>
      </p:sp>
      <p:sp>
        <p:nvSpPr>
          <p:cNvPr id="17" name="object 17"/>
          <p:cNvSpPr/>
          <p:nvPr/>
        </p:nvSpPr>
        <p:spPr>
          <a:xfrm>
            <a:off x="7274235" y="4390502"/>
            <a:ext cx="176530" cy="309245"/>
          </a:xfrm>
          <a:custGeom>
            <a:avLst/>
            <a:gdLst/>
            <a:ahLst/>
            <a:cxnLst/>
            <a:rect l="l" t="t" r="r" b="b"/>
            <a:pathLst>
              <a:path w="176529" h="309245">
                <a:moveTo>
                  <a:pt x="0" y="308820"/>
                </a:moveTo>
                <a:lnTo>
                  <a:pt x="65087" y="280245"/>
                </a:lnTo>
                <a:lnTo>
                  <a:pt x="95249" y="246908"/>
                </a:lnTo>
                <a:lnTo>
                  <a:pt x="122237" y="204045"/>
                </a:lnTo>
                <a:lnTo>
                  <a:pt x="145256" y="153245"/>
                </a:lnTo>
                <a:lnTo>
                  <a:pt x="162718" y="96889"/>
                </a:lnTo>
                <a:lnTo>
                  <a:pt x="173831" y="36564"/>
                </a:lnTo>
                <a:lnTo>
                  <a:pt x="176175" y="0"/>
                </a:lnTo>
              </a:path>
            </a:pathLst>
          </a:custGeom>
          <a:ln w="25399">
            <a:solidFill>
              <a:srgbClr val="26575B"/>
            </a:solidFill>
          </a:ln>
        </p:spPr>
        <p:txBody>
          <a:bodyPr wrap="square" lIns="0" tIns="0" rIns="0" bIns="0" rtlCol="0"/>
          <a:lstStyle/>
          <a:p>
            <a:endParaRPr/>
          </a:p>
        </p:txBody>
      </p:sp>
      <p:sp>
        <p:nvSpPr>
          <p:cNvPr id="18" name="object 18"/>
          <p:cNvSpPr/>
          <p:nvPr/>
        </p:nvSpPr>
        <p:spPr>
          <a:xfrm>
            <a:off x="7409138" y="4365155"/>
            <a:ext cx="76200" cy="78740"/>
          </a:xfrm>
          <a:custGeom>
            <a:avLst/>
            <a:gdLst/>
            <a:ahLst/>
            <a:cxnLst/>
            <a:rect l="l" t="t" r="r" b="b"/>
            <a:pathLst>
              <a:path w="76200" h="78739">
                <a:moveTo>
                  <a:pt x="42896" y="0"/>
                </a:moveTo>
                <a:lnTo>
                  <a:pt x="0" y="73606"/>
                </a:lnTo>
                <a:lnTo>
                  <a:pt x="76043" y="78480"/>
                </a:lnTo>
                <a:lnTo>
                  <a:pt x="42896" y="0"/>
                </a:lnTo>
                <a:close/>
              </a:path>
            </a:pathLst>
          </a:custGeom>
          <a:solidFill>
            <a:srgbClr val="26575B"/>
          </a:solidFill>
        </p:spPr>
        <p:txBody>
          <a:bodyPr wrap="square" lIns="0" tIns="0" rIns="0" bIns="0" rtlCol="0"/>
          <a:lstStyle/>
          <a:p>
            <a:endParaRPr/>
          </a:p>
        </p:txBody>
      </p:sp>
      <p:sp>
        <p:nvSpPr>
          <p:cNvPr id="19" name="object 19"/>
          <p:cNvSpPr/>
          <p:nvPr/>
        </p:nvSpPr>
        <p:spPr>
          <a:xfrm>
            <a:off x="8159800" y="4581161"/>
            <a:ext cx="192776" cy="444759"/>
          </a:xfrm>
          <a:prstGeom prst="rect">
            <a:avLst/>
          </a:prstGeom>
          <a:blipFill>
            <a:blip r:embed="rId5" cstate="print"/>
            <a:stretch>
              <a:fillRect/>
            </a:stretch>
          </a:blipFill>
        </p:spPr>
        <p:txBody>
          <a:bodyPr wrap="square" lIns="0" tIns="0" rIns="0" bIns="0" rtlCol="0"/>
          <a:lstStyle/>
          <a:p>
            <a:endParaRPr/>
          </a:p>
        </p:txBody>
      </p:sp>
      <p:sp>
        <p:nvSpPr>
          <p:cNvPr id="20" name="object 20"/>
          <p:cNvSpPr/>
          <p:nvPr/>
        </p:nvSpPr>
        <p:spPr>
          <a:xfrm>
            <a:off x="3886097" y="549924"/>
            <a:ext cx="302777" cy="790786"/>
          </a:xfrm>
          <a:prstGeom prst="rect">
            <a:avLst/>
          </a:prstGeom>
          <a:blipFill>
            <a:blip r:embed="rId6" cstate="print"/>
            <a:stretch>
              <a:fillRect/>
            </a:stretch>
          </a:blipFill>
        </p:spPr>
        <p:txBody>
          <a:bodyPr wrap="square" lIns="0" tIns="0" rIns="0" bIns="0" rtlCol="0"/>
          <a:lstStyle/>
          <a:p>
            <a:endParaRPr/>
          </a:p>
        </p:txBody>
      </p:sp>
      <p:sp>
        <p:nvSpPr>
          <p:cNvPr id="21" name="object 21"/>
          <p:cNvSpPr/>
          <p:nvPr/>
        </p:nvSpPr>
        <p:spPr>
          <a:xfrm>
            <a:off x="6803490" y="480205"/>
            <a:ext cx="2254214" cy="929767"/>
          </a:xfrm>
          <a:prstGeom prst="rect">
            <a:avLst/>
          </a:prstGeom>
          <a:blipFill>
            <a:blip r:embed="rId7" cstate="print"/>
            <a:stretch>
              <a:fillRect/>
            </a:stretch>
          </a:blipFill>
        </p:spPr>
        <p:txBody>
          <a:bodyPr wrap="square" lIns="0" tIns="0" rIns="0" bIns="0" rtlCol="0"/>
          <a:lstStyle/>
          <a:p>
            <a:endParaRPr/>
          </a:p>
        </p:txBody>
      </p:sp>
      <p:sp>
        <p:nvSpPr>
          <p:cNvPr id="22" name="object 22"/>
          <p:cNvSpPr txBox="1"/>
          <p:nvPr/>
        </p:nvSpPr>
        <p:spPr>
          <a:xfrm>
            <a:off x="7633754" y="467504"/>
            <a:ext cx="1250950" cy="596900"/>
          </a:xfrm>
          <a:prstGeom prst="rect">
            <a:avLst/>
          </a:prstGeom>
        </p:spPr>
        <p:txBody>
          <a:bodyPr vert="horz" wrap="square" lIns="0" tIns="27939" rIns="0" bIns="0" rtlCol="0">
            <a:spAutoFit/>
          </a:bodyPr>
          <a:lstStyle/>
          <a:p>
            <a:pPr marL="88265" marR="80645" algn="ctr">
              <a:lnSpc>
                <a:spcPts val="1600"/>
              </a:lnSpc>
              <a:spcBef>
                <a:spcPts val="219"/>
              </a:spcBef>
            </a:pPr>
            <a:r>
              <a:rPr lang="bs-Latn-BA" sz="1400" b="1">
                <a:solidFill>
                  <a:srgbClr val="FFFFFF"/>
                </a:solidFill>
                <a:latin typeface="Verdana"/>
                <a:cs typeface="Verdana"/>
              </a:rPr>
              <a:t>Ruska Federacija</a:t>
            </a:r>
          </a:p>
          <a:p>
            <a:pPr algn="ctr">
              <a:lnSpc>
                <a:spcPts val="1180"/>
              </a:lnSpc>
            </a:pPr>
            <a:r>
              <a:rPr lang="bs-Latn-BA" sz="1000">
                <a:solidFill>
                  <a:srgbClr val="FFFFFF"/>
                </a:solidFill>
                <a:latin typeface="Verdana"/>
                <a:cs typeface="Verdana"/>
              </a:rPr>
              <a:t>Razmatra mogućnost pristupanja</a:t>
            </a:r>
          </a:p>
        </p:txBody>
      </p:sp>
      <p:sp>
        <p:nvSpPr>
          <p:cNvPr id="23" name="object 23"/>
          <p:cNvSpPr/>
          <p:nvPr/>
        </p:nvSpPr>
        <p:spPr>
          <a:xfrm>
            <a:off x="3635869" y="76373"/>
            <a:ext cx="2055495" cy="605155"/>
          </a:xfrm>
          <a:custGeom>
            <a:avLst/>
            <a:gdLst/>
            <a:ahLst/>
            <a:cxnLst/>
            <a:rect l="l" t="t" r="r" b="b"/>
            <a:pathLst>
              <a:path w="2055495" h="605155">
                <a:moveTo>
                  <a:pt x="0" y="604741"/>
                </a:moveTo>
                <a:lnTo>
                  <a:pt x="2055275" y="604741"/>
                </a:lnTo>
                <a:lnTo>
                  <a:pt x="2055275" y="0"/>
                </a:lnTo>
                <a:lnTo>
                  <a:pt x="0" y="0"/>
                </a:lnTo>
                <a:lnTo>
                  <a:pt x="0" y="604741"/>
                </a:lnTo>
                <a:close/>
              </a:path>
            </a:pathLst>
          </a:custGeom>
          <a:solidFill>
            <a:srgbClr val="143134"/>
          </a:solidFill>
        </p:spPr>
        <p:txBody>
          <a:bodyPr wrap="square" lIns="0" tIns="0" rIns="0" bIns="0" rtlCol="0"/>
          <a:lstStyle/>
          <a:p>
            <a:endParaRPr/>
          </a:p>
        </p:txBody>
      </p:sp>
      <p:sp>
        <p:nvSpPr>
          <p:cNvPr id="24" name="object 24"/>
          <p:cNvSpPr txBox="1">
            <a:spLocks noGrp="1"/>
          </p:cNvSpPr>
          <p:nvPr>
            <p:ph type="title" idx="4294967295"/>
          </p:nvPr>
        </p:nvSpPr>
        <p:spPr>
          <a:xfrm>
            <a:off x="7529513" y="63500"/>
            <a:ext cx="1614487" cy="239713"/>
          </a:xfrm>
          <a:prstGeom prst="rect">
            <a:avLst/>
          </a:prstGeom>
        </p:spPr>
        <p:txBody>
          <a:bodyPr vert="horz" wrap="square" lIns="0" tIns="12700" rIns="0" bIns="0" rtlCol="0">
            <a:spAutoFit/>
          </a:bodyPr>
          <a:lstStyle/>
          <a:p>
            <a:pPr marL="12700">
              <a:lnSpc>
                <a:spcPct val="100000"/>
              </a:lnSpc>
              <a:spcBef>
                <a:spcPts val="100"/>
              </a:spcBef>
            </a:pPr>
            <a:r>
              <a:rPr lang="bs-Latn-BA" sz="1400" b="1">
                <a:latin typeface="Verdana"/>
                <a:cs typeface="Verdana"/>
              </a:rPr>
              <a:t>Evropska unija</a:t>
            </a:r>
          </a:p>
        </p:txBody>
      </p:sp>
      <p:sp>
        <p:nvSpPr>
          <p:cNvPr id="25" name="object 25"/>
          <p:cNvSpPr txBox="1"/>
          <p:nvPr/>
        </p:nvSpPr>
        <p:spPr>
          <a:xfrm>
            <a:off x="3683407" y="190672"/>
            <a:ext cx="1965960" cy="482600"/>
          </a:xfrm>
          <a:prstGeom prst="rect">
            <a:avLst/>
          </a:prstGeom>
        </p:spPr>
        <p:txBody>
          <a:bodyPr vert="horz" wrap="square" lIns="0" tIns="88900" rIns="0" bIns="0" rtlCol="0">
            <a:spAutoFit/>
          </a:bodyPr>
          <a:lstStyle/>
          <a:p>
            <a:pPr algn="ctr">
              <a:lnSpc>
                <a:spcPct val="100000"/>
              </a:lnSpc>
              <a:spcBef>
                <a:spcPts val="700"/>
              </a:spcBef>
            </a:pPr>
            <a:r>
              <a:rPr lang="bs-Latn-BA" sz="1000">
                <a:solidFill>
                  <a:srgbClr val="FFFFFF"/>
                </a:solidFill>
                <a:latin typeface="Verdana"/>
                <a:cs typeface="Verdana"/>
              </a:rPr>
              <a:t>Potpisana (2009), ratifikovana (2015)</a:t>
            </a:r>
          </a:p>
          <a:p>
            <a:pPr algn="ctr">
              <a:lnSpc>
                <a:spcPct val="100000"/>
              </a:lnSpc>
              <a:spcBef>
                <a:spcPts val="600"/>
              </a:spcBef>
            </a:pPr>
            <a:r>
              <a:rPr lang="bs-Latn-BA" sz="1000">
                <a:solidFill>
                  <a:srgbClr val="FFFFFF"/>
                </a:solidFill>
                <a:latin typeface="Verdana"/>
                <a:cs typeface="Verdana"/>
              </a:rPr>
              <a:t>Danska pristupila (2018)</a:t>
            </a:r>
          </a:p>
        </p:txBody>
      </p:sp>
      <p:sp>
        <p:nvSpPr>
          <p:cNvPr id="26" name="object 26"/>
          <p:cNvSpPr/>
          <p:nvPr/>
        </p:nvSpPr>
        <p:spPr>
          <a:xfrm>
            <a:off x="6804311" y="2860602"/>
            <a:ext cx="2167331" cy="516425"/>
          </a:xfrm>
          <a:prstGeom prst="rect">
            <a:avLst/>
          </a:prstGeom>
          <a:blipFill>
            <a:blip r:embed="rId8" cstate="print"/>
            <a:stretch>
              <a:fillRect/>
            </a:stretch>
          </a:blipFill>
        </p:spPr>
        <p:txBody>
          <a:bodyPr wrap="square" lIns="0" tIns="0" rIns="0" bIns="0" rtlCol="0"/>
          <a:lstStyle/>
          <a:p>
            <a:endParaRPr/>
          </a:p>
        </p:txBody>
      </p:sp>
      <p:sp>
        <p:nvSpPr>
          <p:cNvPr id="27" name="object 27"/>
          <p:cNvSpPr txBox="1"/>
          <p:nvPr/>
        </p:nvSpPr>
        <p:spPr>
          <a:xfrm>
            <a:off x="7773069" y="2847903"/>
            <a:ext cx="1035685" cy="533400"/>
          </a:xfrm>
          <a:prstGeom prst="rect">
            <a:avLst/>
          </a:prstGeom>
        </p:spPr>
        <p:txBody>
          <a:bodyPr vert="horz" wrap="square" lIns="0" tIns="12700" rIns="0" bIns="0" rtlCol="0">
            <a:spAutoFit/>
          </a:bodyPr>
          <a:lstStyle/>
          <a:p>
            <a:pPr marL="12700">
              <a:lnSpc>
                <a:spcPts val="1639"/>
              </a:lnSpc>
              <a:spcBef>
                <a:spcPts val="100"/>
              </a:spcBef>
            </a:pPr>
            <a:r>
              <a:rPr lang="bs-Latn-BA" sz="1400" b="1">
                <a:solidFill>
                  <a:srgbClr val="FFFFFF"/>
                </a:solidFill>
                <a:latin typeface="Verdana"/>
                <a:cs typeface="Verdana"/>
              </a:rPr>
              <a:t>Singapur</a:t>
            </a:r>
          </a:p>
          <a:p>
            <a:pPr marL="34925">
              <a:lnSpc>
                <a:spcPts val="1160"/>
              </a:lnSpc>
            </a:pPr>
            <a:r>
              <a:rPr lang="bs-Latn-BA" sz="1000">
                <a:solidFill>
                  <a:srgbClr val="FFFFFF"/>
                </a:solidFill>
                <a:latin typeface="Verdana"/>
                <a:cs typeface="Verdana"/>
              </a:rPr>
              <a:t>Potpisao (2015)</a:t>
            </a:r>
          </a:p>
          <a:p>
            <a:pPr marL="52069">
              <a:lnSpc>
                <a:spcPct val="100000"/>
              </a:lnSpc>
            </a:pPr>
            <a:r>
              <a:rPr lang="bs-Latn-BA" sz="1000">
                <a:solidFill>
                  <a:srgbClr val="FFFFFF"/>
                </a:solidFill>
                <a:latin typeface="Verdana"/>
                <a:cs typeface="Verdana"/>
              </a:rPr>
              <a:t>Ratifikovao (2016)</a:t>
            </a:r>
          </a:p>
        </p:txBody>
      </p:sp>
      <p:sp>
        <p:nvSpPr>
          <p:cNvPr id="28" name="object 28"/>
          <p:cNvSpPr/>
          <p:nvPr/>
        </p:nvSpPr>
        <p:spPr>
          <a:xfrm>
            <a:off x="2262606" y="1609600"/>
            <a:ext cx="2185468" cy="2135071"/>
          </a:xfrm>
          <a:prstGeom prst="rect">
            <a:avLst/>
          </a:prstGeom>
          <a:blipFill>
            <a:blip r:embed="rId9" cstate="print"/>
            <a:stretch>
              <a:fillRect/>
            </a:stretch>
          </a:blipFill>
        </p:spPr>
        <p:txBody>
          <a:bodyPr wrap="square" lIns="0" tIns="0" rIns="0" bIns="0" rtlCol="0"/>
          <a:lstStyle/>
          <a:p>
            <a:endParaRPr/>
          </a:p>
        </p:txBody>
      </p:sp>
      <p:sp>
        <p:nvSpPr>
          <p:cNvPr id="29" name="object 29"/>
          <p:cNvSpPr txBox="1"/>
          <p:nvPr/>
        </p:nvSpPr>
        <p:spPr>
          <a:xfrm>
            <a:off x="3141200" y="3208751"/>
            <a:ext cx="775970" cy="533400"/>
          </a:xfrm>
          <a:prstGeom prst="rect">
            <a:avLst/>
          </a:prstGeom>
        </p:spPr>
        <p:txBody>
          <a:bodyPr vert="horz" wrap="square" lIns="0" tIns="12700" rIns="0" bIns="0" rtlCol="0">
            <a:spAutoFit/>
          </a:bodyPr>
          <a:lstStyle/>
          <a:p>
            <a:pPr marL="69215">
              <a:lnSpc>
                <a:spcPts val="1639"/>
              </a:lnSpc>
              <a:spcBef>
                <a:spcPts val="100"/>
              </a:spcBef>
            </a:pPr>
            <a:r>
              <a:rPr lang="bs-Latn-BA" sz="1400" b="1">
                <a:solidFill>
                  <a:srgbClr val="FFFFFF"/>
                </a:solidFill>
                <a:latin typeface="Verdana"/>
                <a:cs typeface="Verdana"/>
              </a:rPr>
              <a:t>Srbija</a:t>
            </a:r>
          </a:p>
          <a:p>
            <a:pPr marL="172720" marR="5080" indent="-160655">
              <a:lnSpc>
                <a:spcPts val="1200"/>
              </a:lnSpc>
            </a:pPr>
            <a:r>
              <a:rPr lang="bs-Latn-BA" sz="1000">
                <a:solidFill>
                  <a:srgbClr val="FFFFFF"/>
                </a:solidFill>
                <a:latin typeface="Verdana"/>
                <a:cs typeface="Verdana"/>
              </a:rPr>
              <a:t>Razmatra mogućnost pristupanja</a:t>
            </a:r>
          </a:p>
        </p:txBody>
      </p:sp>
      <p:sp>
        <p:nvSpPr>
          <p:cNvPr id="30" name="object 30"/>
          <p:cNvSpPr/>
          <p:nvPr/>
        </p:nvSpPr>
        <p:spPr>
          <a:xfrm>
            <a:off x="7164358" y="1772770"/>
            <a:ext cx="1872260" cy="800218"/>
          </a:xfrm>
          <a:prstGeom prst="rect">
            <a:avLst/>
          </a:prstGeom>
          <a:blipFill>
            <a:blip r:embed="rId10" cstate="print"/>
            <a:stretch>
              <a:fillRect/>
            </a:stretch>
          </a:blipFill>
        </p:spPr>
        <p:txBody>
          <a:bodyPr wrap="square" lIns="0" tIns="0" rIns="0" bIns="0" rtlCol="0"/>
          <a:lstStyle/>
          <a:p>
            <a:endParaRPr/>
          </a:p>
        </p:txBody>
      </p:sp>
      <p:sp>
        <p:nvSpPr>
          <p:cNvPr id="31" name="object 31"/>
          <p:cNvSpPr txBox="1"/>
          <p:nvPr/>
        </p:nvSpPr>
        <p:spPr>
          <a:xfrm>
            <a:off x="7784610" y="1760070"/>
            <a:ext cx="1141730" cy="812800"/>
          </a:xfrm>
          <a:prstGeom prst="rect">
            <a:avLst/>
          </a:prstGeom>
        </p:spPr>
        <p:txBody>
          <a:bodyPr vert="horz" wrap="square" lIns="0" tIns="16510" rIns="0" bIns="0" rtlCol="0">
            <a:spAutoFit/>
          </a:bodyPr>
          <a:lstStyle/>
          <a:p>
            <a:pPr marL="12700" marR="5080" algn="ctr">
              <a:lnSpc>
                <a:spcPct val="98200"/>
              </a:lnSpc>
              <a:spcBef>
                <a:spcPts val="130"/>
              </a:spcBef>
            </a:pPr>
            <a:r>
              <a:rPr lang="bs-Latn-BA" sz="1400" b="1">
                <a:solidFill>
                  <a:srgbClr val="FFFFFF"/>
                </a:solidFill>
                <a:latin typeface="Verdana"/>
                <a:cs typeface="Verdana"/>
              </a:rPr>
              <a:t>Narodna Republika Kina</a:t>
            </a:r>
          </a:p>
          <a:p>
            <a:pPr algn="ctr">
              <a:lnSpc>
                <a:spcPct val="100000"/>
              </a:lnSpc>
              <a:spcBef>
                <a:spcPts val="20"/>
              </a:spcBef>
            </a:pPr>
            <a:r>
              <a:rPr lang="bs-Latn-BA" sz="1000">
                <a:solidFill>
                  <a:srgbClr val="FFFFFF"/>
                </a:solidFill>
                <a:latin typeface="Verdana"/>
                <a:cs typeface="Verdana"/>
              </a:rPr>
              <a:t>Potpisala (2017)</a:t>
            </a:r>
          </a:p>
        </p:txBody>
      </p:sp>
      <p:sp>
        <p:nvSpPr>
          <p:cNvPr id="32" name="object 32"/>
          <p:cNvSpPr txBox="1"/>
          <p:nvPr/>
        </p:nvSpPr>
        <p:spPr>
          <a:xfrm>
            <a:off x="5875892" y="4437714"/>
            <a:ext cx="1398905" cy="523240"/>
          </a:xfrm>
          <a:prstGeom prst="rect">
            <a:avLst/>
          </a:prstGeom>
          <a:solidFill>
            <a:srgbClr val="40959C"/>
          </a:solidFill>
        </p:spPr>
        <p:txBody>
          <a:bodyPr vert="horz" wrap="square" lIns="0" tIns="0" rIns="0" bIns="0" rtlCol="0">
            <a:spAutoFit/>
          </a:bodyPr>
          <a:lstStyle/>
          <a:p>
            <a:pPr marL="252095">
              <a:lnSpc>
                <a:spcPts val="1639"/>
              </a:lnSpc>
            </a:pPr>
            <a:r>
              <a:rPr lang="bs-Latn-BA" sz="1400" b="1">
                <a:solidFill>
                  <a:srgbClr val="FFFFFF"/>
                </a:solidFill>
                <a:latin typeface="Verdana"/>
                <a:cs typeface="Verdana"/>
              </a:rPr>
              <a:t>Australija</a:t>
            </a:r>
          </a:p>
          <a:p>
            <a:pPr marL="102870" marR="90170" indent="153035">
              <a:lnSpc>
                <a:spcPts val="1200"/>
              </a:lnSpc>
            </a:pPr>
            <a:r>
              <a:rPr lang="bs-Latn-BA" sz="1000">
                <a:solidFill>
                  <a:srgbClr val="FFFFFF"/>
                </a:solidFill>
                <a:latin typeface="Verdana"/>
                <a:cs typeface="Verdana"/>
              </a:rPr>
              <a:t>Očekuje se usvajanje podzakonskih akata</a:t>
            </a:r>
          </a:p>
        </p:txBody>
      </p:sp>
      <p:sp>
        <p:nvSpPr>
          <p:cNvPr id="33" name="object 33"/>
          <p:cNvSpPr/>
          <p:nvPr/>
        </p:nvSpPr>
        <p:spPr>
          <a:xfrm>
            <a:off x="4508578" y="334057"/>
            <a:ext cx="2835137" cy="3105375"/>
          </a:xfrm>
          <a:prstGeom prst="rect">
            <a:avLst/>
          </a:prstGeom>
          <a:blipFill>
            <a:blip r:embed="rId11" cstate="print"/>
            <a:stretch>
              <a:fillRect/>
            </a:stretch>
          </a:blipFill>
        </p:spPr>
        <p:txBody>
          <a:bodyPr wrap="square" lIns="0" tIns="0" rIns="0" bIns="0" rtlCol="0"/>
          <a:lstStyle/>
          <a:p>
            <a:endParaRPr/>
          </a:p>
        </p:txBody>
      </p:sp>
      <p:sp>
        <p:nvSpPr>
          <p:cNvPr id="34" name="object 34"/>
          <p:cNvSpPr txBox="1"/>
          <p:nvPr/>
        </p:nvSpPr>
        <p:spPr>
          <a:xfrm>
            <a:off x="5975097" y="321358"/>
            <a:ext cx="1250950" cy="3810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Tadžikistan</a:t>
            </a:r>
          </a:p>
          <a:p>
            <a:pPr algn="ctr">
              <a:lnSpc>
                <a:spcPts val="1160"/>
              </a:lnSpc>
            </a:pPr>
            <a:r>
              <a:rPr lang="bs-Latn-BA" sz="1000">
                <a:solidFill>
                  <a:srgbClr val="FFFFFF"/>
                </a:solidFill>
                <a:latin typeface="Verdana"/>
                <a:cs typeface="Verdana"/>
              </a:rPr>
              <a:t>Razmatra mogućnost pristupanja</a:t>
            </a:r>
          </a:p>
        </p:txBody>
      </p:sp>
      <p:sp>
        <p:nvSpPr>
          <p:cNvPr id="35" name="object 35"/>
          <p:cNvSpPr/>
          <p:nvPr/>
        </p:nvSpPr>
        <p:spPr>
          <a:xfrm>
            <a:off x="50893" y="3550573"/>
            <a:ext cx="1564005" cy="369570"/>
          </a:xfrm>
          <a:custGeom>
            <a:avLst/>
            <a:gdLst/>
            <a:ahLst/>
            <a:cxnLst/>
            <a:rect l="l" t="t" r="r" b="b"/>
            <a:pathLst>
              <a:path w="1564005" h="369570">
                <a:moveTo>
                  <a:pt x="0" y="369331"/>
                </a:moveTo>
                <a:lnTo>
                  <a:pt x="1563966" y="369331"/>
                </a:lnTo>
                <a:lnTo>
                  <a:pt x="1563966" y="0"/>
                </a:lnTo>
                <a:lnTo>
                  <a:pt x="0" y="0"/>
                </a:lnTo>
                <a:lnTo>
                  <a:pt x="0" y="369331"/>
                </a:lnTo>
                <a:close/>
              </a:path>
            </a:pathLst>
          </a:custGeom>
          <a:solidFill>
            <a:srgbClr val="40959C"/>
          </a:solidFill>
        </p:spPr>
        <p:txBody>
          <a:bodyPr wrap="square" lIns="0" tIns="0" rIns="0" bIns="0" rtlCol="0"/>
          <a:lstStyle/>
          <a:p>
            <a:endParaRPr/>
          </a:p>
        </p:txBody>
      </p:sp>
      <p:sp>
        <p:nvSpPr>
          <p:cNvPr id="36" name="object 36"/>
          <p:cNvSpPr txBox="1"/>
          <p:nvPr/>
        </p:nvSpPr>
        <p:spPr>
          <a:xfrm>
            <a:off x="210474" y="3537874"/>
            <a:ext cx="1250950" cy="3810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Kosarika</a:t>
            </a:r>
          </a:p>
          <a:p>
            <a:pPr algn="ctr">
              <a:lnSpc>
                <a:spcPts val="1160"/>
              </a:lnSpc>
            </a:pPr>
            <a:r>
              <a:rPr lang="bs-Latn-BA" sz="1000">
                <a:solidFill>
                  <a:srgbClr val="FFFFFF"/>
                </a:solidFill>
                <a:latin typeface="Verdana"/>
                <a:cs typeface="Verdana"/>
              </a:rPr>
              <a:t>Razmatra mogućnost pristupanja</a:t>
            </a:r>
          </a:p>
        </p:txBody>
      </p:sp>
      <p:sp>
        <p:nvSpPr>
          <p:cNvPr id="37" name="object 37"/>
          <p:cNvSpPr txBox="1"/>
          <p:nvPr/>
        </p:nvSpPr>
        <p:spPr>
          <a:xfrm>
            <a:off x="4716677" y="809908"/>
            <a:ext cx="944244" cy="3810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Ukrajina</a:t>
            </a:r>
          </a:p>
          <a:p>
            <a:pPr algn="ctr">
              <a:lnSpc>
                <a:spcPts val="1160"/>
              </a:lnSpc>
            </a:pPr>
            <a:r>
              <a:rPr lang="bs-Latn-BA" sz="1000">
                <a:solidFill>
                  <a:srgbClr val="FFFFFF"/>
                </a:solidFill>
                <a:latin typeface="Verdana"/>
                <a:cs typeface="Verdana"/>
              </a:rPr>
              <a:t>Potpisala (2016)</a:t>
            </a:r>
          </a:p>
        </p:txBody>
      </p:sp>
      <p:sp>
        <p:nvSpPr>
          <p:cNvPr id="38" name="object 38"/>
          <p:cNvSpPr txBox="1"/>
          <p:nvPr/>
        </p:nvSpPr>
        <p:spPr>
          <a:xfrm>
            <a:off x="5271147" y="3057401"/>
            <a:ext cx="1250950" cy="381000"/>
          </a:xfrm>
          <a:prstGeom prst="rect">
            <a:avLst/>
          </a:prstGeom>
        </p:spPr>
        <p:txBody>
          <a:bodyPr vert="horz" wrap="square" lIns="0" tIns="12700" rIns="0" bIns="0" rtlCol="0">
            <a:spAutoFit/>
          </a:bodyPr>
          <a:lstStyle/>
          <a:p>
            <a:pPr marL="45720">
              <a:lnSpc>
                <a:spcPts val="1639"/>
              </a:lnSpc>
              <a:spcBef>
                <a:spcPts val="100"/>
              </a:spcBef>
            </a:pPr>
            <a:r>
              <a:rPr lang="bs-Latn-BA" sz="1400" b="1">
                <a:solidFill>
                  <a:srgbClr val="FFFFFF"/>
                </a:solidFill>
                <a:latin typeface="Verdana"/>
                <a:cs typeface="Verdana"/>
              </a:rPr>
              <a:t>Kazahstan</a:t>
            </a:r>
          </a:p>
          <a:p>
            <a:pPr marL="12700">
              <a:lnSpc>
                <a:spcPts val="1160"/>
              </a:lnSpc>
            </a:pPr>
            <a:r>
              <a:rPr lang="bs-Latn-BA" sz="1000">
                <a:solidFill>
                  <a:srgbClr val="FFFFFF"/>
                </a:solidFill>
                <a:latin typeface="Verdana"/>
                <a:cs typeface="Verdana"/>
              </a:rPr>
              <a:t>Razmatra mogućnost pristupanja</a:t>
            </a:r>
          </a:p>
        </p:txBody>
      </p:sp>
      <p:sp>
        <p:nvSpPr>
          <p:cNvPr id="39" name="object 39"/>
          <p:cNvSpPr txBox="1"/>
          <p:nvPr/>
        </p:nvSpPr>
        <p:spPr>
          <a:xfrm>
            <a:off x="2307949" y="1596900"/>
            <a:ext cx="1221740" cy="1155700"/>
          </a:xfrm>
          <a:prstGeom prst="rect">
            <a:avLst/>
          </a:prstGeom>
        </p:spPr>
        <p:txBody>
          <a:bodyPr vert="horz" wrap="square" lIns="0" tIns="12700" rIns="0" bIns="0" rtlCol="0">
            <a:spAutoFit/>
          </a:bodyPr>
          <a:lstStyle/>
          <a:p>
            <a:pPr algn="ctr">
              <a:lnSpc>
                <a:spcPts val="1639"/>
              </a:lnSpc>
              <a:spcBef>
                <a:spcPts val="100"/>
              </a:spcBef>
            </a:pPr>
            <a:r>
              <a:rPr lang="bs-Latn-BA" sz="1400" b="1">
                <a:solidFill>
                  <a:srgbClr val="FFFFFF"/>
                </a:solidFill>
                <a:latin typeface="Verdana"/>
                <a:cs typeface="Verdana"/>
              </a:rPr>
              <a:t>Crna Gora</a:t>
            </a:r>
          </a:p>
          <a:p>
            <a:pPr marL="127635">
              <a:lnSpc>
                <a:spcPts val="1160"/>
              </a:lnSpc>
            </a:pPr>
            <a:r>
              <a:rPr lang="bs-Latn-BA" sz="1000">
                <a:solidFill>
                  <a:srgbClr val="FFFFFF"/>
                </a:solidFill>
                <a:latin typeface="Verdana"/>
                <a:cs typeface="Verdana"/>
              </a:rPr>
              <a:t>Potpisala (2017)</a:t>
            </a:r>
          </a:p>
          <a:p>
            <a:pPr marL="128270">
              <a:lnSpc>
                <a:spcPct val="100000"/>
              </a:lnSpc>
            </a:pPr>
            <a:r>
              <a:rPr lang="bs-Latn-BA" sz="1000">
                <a:solidFill>
                  <a:srgbClr val="FFFFFF"/>
                </a:solidFill>
                <a:latin typeface="Verdana"/>
                <a:cs typeface="Verdana"/>
              </a:rPr>
              <a:t>Ratifikovala (2018)</a:t>
            </a:r>
          </a:p>
          <a:p>
            <a:pPr marL="131445">
              <a:lnSpc>
                <a:spcPts val="1639"/>
              </a:lnSpc>
              <a:spcBef>
                <a:spcPts val="894"/>
              </a:spcBef>
            </a:pPr>
            <a:r>
              <a:rPr lang="bs-Latn-BA" sz="1400" b="1">
                <a:solidFill>
                  <a:srgbClr val="FFFFFF"/>
                </a:solidFill>
                <a:latin typeface="Verdana"/>
                <a:cs typeface="Verdana"/>
              </a:rPr>
              <a:t>Tunis</a:t>
            </a:r>
          </a:p>
          <a:p>
            <a:pPr marL="276225" marR="346075" indent="-160655">
              <a:lnSpc>
                <a:spcPts val="1200"/>
              </a:lnSpc>
            </a:pPr>
            <a:r>
              <a:rPr lang="bs-Latn-BA" sz="1000">
                <a:solidFill>
                  <a:srgbClr val="FFFFFF"/>
                </a:solidFill>
                <a:latin typeface="Verdana"/>
                <a:cs typeface="Verdana"/>
              </a:rPr>
              <a:t>Razmatra mogućnost pristupanja</a:t>
            </a:r>
          </a:p>
        </p:txBody>
      </p:sp>
      <p:sp>
        <p:nvSpPr>
          <p:cNvPr id="40" name="object 40"/>
          <p:cNvSpPr/>
          <p:nvPr/>
        </p:nvSpPr>
        <p:spPr>
          <a:xfrm>
            <a:off x="2699740" y="3875461"/>
            <a:ext cx="1410147" cy="523220"/>
          </a:xfrm>
          <a:prstGeom prst="rect">
            <a:avLst/>
          </a:prstGeom>
          <a:blipFill>
            <a:blip r:embed="rId12" cstate="print"/>
            <a:stretch>
              <a:fillRect/>
            </a:stretch>
          </a:blipFill>
        </p:spPr>
        <p:txBody>
          <a:bodyPr wrap="square" lIns="0" tIns="0" rIns="0" bIns="0" rtlCol="0"/>
          <a:lstStyle/>
          <a:p>
            <a:endParaRPr/>
          </a:p>
        </p:txBody>
      </p:sp>
      <p:sp>
        <p:nvSpPr>
          <p:cNvPr id="41" name="object 41"/>
          <p:cNvSpPr txBox="1"/>
          <p:nvPr/>
        </p:nvSpPr>
        <p:spPr>
          <a:xfrm>
            <a:off x="3150556" y="3862761"/>
            <a:ext cx="1093672" cy="679673"/>
          </a:xfrm>
          <a:prstGeom prst="rect">
            <a:avLst/>
          </a:prstGeom>
        </p:spPr>
        <p:txBody>
          <a:bodyPr vert="horz" wrap="square" lIns="0" tIns="12700" rIns="0" bIns="0" rtlCol="0">
            <a:spAutoFit/>
          </a:bodyPr>
          <a:lstStyle/>
          <a:p>
            <a:pPr marL="102235">
              <a:lnSpc>
                <a:spcPts val="1639"/>
              </a:lnSpc>
              <a:spcBef>
                <a:spcPts val="100"/>
              </a:spcBef>
            </a:pPr>
            <a:r>
              <a:rPr lang="bs-Latn-BA" sz="1400" b="1" dirty="0">
                <a:solidFill>
                  <a:srgbClr val="FFFFFF"/>
                </a:solidFill>
                <a:latin typeface="Verdana"/>
                <a:cs typeface="Verdana"/>
              </a:rPr>
              <a:t>Brazil</a:t>
            </a:r>
          </a:p>
          <a:p>
            <a:pPr marL="12065" marR="5080" algn="ctr">
              <a:lnSpc>
                <a:spcPts val="1200"/>
              </a:lnSpc>
            </a:pPr>
            <a:r>
              <a:rPr lang="bs-Latn-BA" sz="1000" dirty="0">
                <a:solidFill>
                  <a:srgbClr val="FFFFFF"/>
                </a:solidFill>
                <a:latin typeface="Verdana"/>
                <a:cs typeface="Verdana"/>
              </a:rPr>
              <a:t>Razmatra </a:t>
            </a:r>
            <a:r>
              <a:rPr lang="bs-Latn-BA" sz="1000" dirty="0" err="1">
                <a:solidFill>
                  <a:srgbClr val="FFFFFF"/>
                </a:solidFill>
                <a:latin typeface="Verdana"/>
                <a:cs typeface="Verdana"/>
              </a:rPr>
              <a:t>mogućnost</a:t>
            </a:r>
            <a:r>
              <a:rPr lang="bs-Latn-BA" sz="1000" dirty="0">
                <a:solidFill>
                  <a:srgbClr val="FFFFFF"/>
                </a:solidFill>
                <a:latin typeface="Verdana"/>
                <a:cs typeface="Verdana"/>
              </a:rPr>
              <a:t> pristupanja</a:t>
            </a:r>
          </a:p>
        </p:txBody>
      </p:sp>
      <p:sp>
        <p:nvSpPr>
          <p:cNvPr id="42" name="object 42"/>
          <p:cNvSpPr/>
          <p:nvPr/>
        </p:nvSpPr>
        <p:spPr>
          <a:xfrm>
            <a:off x="0" y="5445279"/>
            <a:ext cx="9144000" cy="1412875"/>
          </a:xfrm>
          <a:custGeom>
            <a:avLst/>
            <a:gdLst/>
            <a:ahLst/>
            <a:cxnLst/>
            <a:rect l="l" t="t" r="r" b="b"/>
            <a:pathLst>
              <a:path w="9144000" h="1412875">
                <a:moveTo>
                  <a:pt x="0" y="1412720"/>
                </a:moveTo>
                <a:lnTo>
                  <a:pt x="9143998" y="1412720"/>
                </a:lnTo>
                <a:lnTo>
                  <a:pt x="9143998" y="0"/>
                </a:lnTo>
                <a:lnTo>
                  <a:pt x="0" y="0"/>
                </a:lnTo>
                <a:lnTo>
                  <a:pt x="0" y="1412720"/>
                </a:lnTo>
                <a:close/>
              </a:path>
            </a:pathLst>
          </a:custGeom>
          <a:solidFill>
            <a:srgbClr val="26575B"/>
          </a:solidFill>
        </p:spPr>
        <p:txBody>
          <a:bodyPr wrap="square" lIns="0" tIns="0" rIns="0" bIns="0" rtlCol="0"/>
          <a:lstStyle/>
          <a:p>
            <a:endParaRPr/>
          </a:p>
        </p:txBody>
      </p:sp>
      <p:sp>
        <p:nvSpPr>
          <p:cNvPr id="43" name="object 43"/>
          <p:cNvSpPr txBox="1"/>
          <p:nvPr/>
        </p:nvSpPr>
        <p:spPr>
          <a:xfrm>
            <a:off x="661276" y="5304085"/>
            <a:ext cx="8373745" cy="1459865"/>
          </a:xfrm>
          <a:prstGeom prst="rect">
            <a:avLst/>
          </a:prstGeom>
        </p:spPr>
        <p:txBody>
          <a:bodyPr vert="horz" wrap="square" lIns="0" tIns="21590" rIns="0" bIns="0" rtlCol="0">
            <a:spAutoFit/>
          </a:bodyPr>
          <a:lstStyle/>
          <a:p>
            <a:pPr marL="12700">
              <a:lnSpc>
                <a:spcPct val="100000"/>
              </a:lnSpc>
              <a:spcBef>
                <a:spcPts val="170"/>
              </a:spcBef>
            </a:pPr>
            <a:r>
              <a:rPr lang="bs-Latn-BA" sz="500" i="1">
                <a:solidFill>
                  <a:srgbClr val="1E4649"/>
                </a:solidFill>
                <a:latin typeface="Verdana"/>
                <a:cs typeface="Verdana"/>
              </a:rPr>
              <a:t>NB: Granice na ovoj mapi se zasnivaju na granicama koje koristi UN katrografski odjel. Broj Država prikazuje Potpisnice prema evidenciji Depozitara (NL MFA). Ni jedno se ne treba shvatiti da implicira zvanično podržavanje ili priznavanje.</a:t>
            </a:r>
          </a:p>
          <a:p>
            <a:pPr>
              <a:lnSpc>
                <a:spcPct val="100000"/>
              </a:lnSpc>
              <a:spcBef>
                <a:spcPts val="30"/>
              </a:spcBef>
            </a:pPr>
            <a:endParaRPr sz="650" dirty="0">
              <a:latin typeface="Times New Roman"/>
              <a:cs typeface="Times New Roman"/>
            </a:endParaRPr>
          </a:p>
          <a:p>
            <a:pPr marL="4209415" marR="5080" indent="-1245870">
              <a:lnSpc>
                <a:spcPts val="5000"/>
              </a:lnSpc>
              <a:tabLst>
                <a:tab pos="6106795" algn="l"/>
              </a:tabLst>
            </a:pPr>
            <a:r>
              <a:rPr lang="bs-Latn-BA" sz="4200">
                <a:solidFill>
                  <a:srgbClr val="FFFFFF"/>
                </a:solidFill>
                <a:latin typeface="Arial Unicode MS"/>
                <a:cs typeface="Arial Unicode MS"/>
              </a:rPr>
              <a:t>Status Konvencije o izboru suda</a:t>
            </a:r>
          </a:p>
        </p:txBody>
      </p:sp>
      <p:sp>
        <p:nvSpPr>
          <p:cNvPr id="44" name="object 44"/>
          <p:cNvSpPr/>
          <p:nvPr/>
        </p:nvSpPr>
        <p:spPr>
          <a:xfrm>
            <a:off x="7376312" y="4877680"/>
            <a:ext cx="1697989" cy="369570"/>
          </a:xfrm>
          <a:custGeom>
            <a:avLst/>
            <a:gdLst/>
            <a:ahLst/>
            <a:cxnLst/>
            <a:rect l="l" t="t" r="r" b="b"/>
            <a:pathLst>
              <a:path w="1697990" h="369570">
                <a:moveTo>
                  <a:pt x="0" y="369331"/>
                </a:moveTo>
                <a:lnTo>
                  <a:pt x="1697408" y="369331"/>
                </a:lnTo>
                <a:lnTo>
                  <a:pt x="1697408" y="0"/>
                </a:lnTo>
                <a:lnTo>
                  <a:pt x="0" y="0"/>
                </a:lnTo>
                <a:lnTo>
                  <a:pt x="0" y="369331"/>
                </a:lnTo>
                <a:close/>
              </a:path>
            </a:pathLst>
          </a:custGeom>
          <a:solidFill>
            <a:srgbClr val="40959C"/>
          </a:solidFill>
        </p:spPr>
        <p:txBody>
          <a:bodyPr wrap="square" lIns="0" tIns="0" rIns="0" bIns="0" rtlCol="0"/>
          <a:lstStyle/>
          <a:p>
            <a:endParaRPr/>
          </a:p>
        </p:txBody>
      </p:sp>
      <p:sp>
        <p:nvSpPr>
          <p:cNvPr id="45" name="object 45"/>
          <p:cNvSpPr txBox="1"/>
          <p:nvPr/>
        </p:nvSpPr>
        <p:spPr>
          <a:xfrm>
            <a:off x="7568350" y="4864981"/>
            <a:ext cx="1319530" cy="381000"/>
          </a:xfrm>
          <a:prstGeom prst="rect">
            <a:avLst/>
          </a:prstGeom>
        </p:spPr>
        <p:txBody>
          <a:bodyPr vert="horz" wrap="square" lIns="0" tIns="12700" rIns="0" bIns="0" rtlCol="0">
            <a:spAutoFit/>
          </a:bodyPr>
          <a:lstStyle/>
          <a:p>
            <a:pPr marL="12700">
              <a:lnSpc>
                <a:spcPts val="1639"/>
              </a:lnSpc>
              <a:spcBef>
                <a:spcPts val="100"/>
              </a:spcBef>
            </a:pPr>
            <a:r>
              <a:rPr lang="bs-Latn-BA" sz="1400" b="1">
                <a:solidFill>
                  <a:srgbClr val="FFFFFF"/>
                </a:solidFill>
                <a:latin typeface="Verdana"/>
                <a:cs typeface="Verdana"/>
              </a:rPr>
              <a:t>Novi Zeland</a:t>
            </a:r>
          </a:p>
          <a:p>
            <a:pPr marL="46355">
              <a:lnSpc>
                <a:spcPts val="1160"/>
              </a:lnSpc>
            </a:pPr>
            <a:r>
              <a:rPr lang="bs-Latn-BA" sz="1000">
                <a:solidFill>
                  <a:srgbClr val="FFFFFF"/>
                </a:solidFill>
                <a:latin typeface="Verdana"/>
                <a:cs typeface="Verdana"/>
              </a:rPr>
              <a:t>Razmatra mogućnost pristupanja</a:t>
            </a:r>
          </a:p>
        </p:txBody>
      </p:sp>
      <p:sp>
        <p:nvSpPr>
          <p:cNvPr id="46" name="TextBox 45">
            <a:extLst>
              <a:ext uri="{FF2B5EF4-FFF2-40B4-BE49-F238E27FC236}">
                <a16:creationId xmlns="" xmlns:a16="http://schemas.microsoft.com/office/drawing/2014/main" id="{A6B01565-4F2C-1C48-988C-B47E6D9665BE}"/>
              </a:ext>
            </a:extLst>
          </p:cNvPr>
          <p:cNvSpPr txBox="1"/>
          <p:nvPr/>
        </p:nvSpPr>
        <p:spPr>
          <a:xfrm>
            <a:off x="-24722" y="6207317"/>
            <a:ext cx="3554411" cy="584775"/>
          </a:xfrm>
          <a:prstGeom prst="rect">
            <a:avLst/>
          </a:prstGeom>
          <a:noFill/>
        </p:spPr>
        <p:txBody>
          <a:bodyPr wrap="square" rtlCol="0">
            <a:spAutoFit/>
          </a:bodyPr>
          <a:lstStyle/>
          <a:p>
            <a:r>
              <a:rPr lang="bs-Latn-BA" sz="160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(Zahvaljujući Haškoj konferenciji; Avgust 2018).</a:t>
            </a:r>
          </a:p>
        </p:txBody>
      </p:sp>
    </p:spTree>
    <p:extLst>
      <p:ext uri="{BB962C8B-B14F-4D97-AF65-F5344CB8AC3E}">
        <p14:creationId xmlns:p14="http://schemas.microsoft.com/office/powerpoint/2010/main" val="1708205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6401D8-925F-8F42-9814-CA3EC20D54F5}"/>
              </a:ext>
            </a:extLst>
          </p:cNvPr>
          <p:cNvSpPr>
            <a:spLocks noGrp="1"/>
          </p:cNvSpPr>
          <p:nvPr>
            <p:ph type="title"/>
          </p:nvPr>
        </p:nvSpPr>
        <p:spPr>
          <a:xfrm>
            <a:off x="760020" y="244158"/>
            <a:ext cx="7707085" cy="1339850"/>
          </a:xfrm>
        </p:spPr>
        <p:txBody>
          <a:bodyPr>
            <a:normAutofit/>
          </a:bodyPr>
          <a:lstStyle/>
          <a:p>
            <a:r>
              <a:rPr lang="bs-Latn-BA" sz="4000" dirty="0"/>
              <a:t>Izvori materijalnog međunarodnog trgovačkog prava</a:t>
            </a:r>
          </a:p>
        </p:txBody>
      </p:sp>
      <p:sp>
        <p:nvSpPr>
          <p:cNvPr id="3" name="Content Placeholder 2">
            <a:extLst>
              <a:ext uri="{FF2B5EF4-FFF2-40B4-BE49-F238E27FC236}">
                <a16:creationId xmlns="" xmlns:a16="http://schemas.microsoft.com/office/drawing/2014/main" id="{6EA187D5-5076-D545-9EA2-CEE2F188CB0D}"/>
              </a:ext>
            </a:extLst>
          </p:cNvPr>
          <p:cNvSpPr>
            <a:spLocks noGrp="1"/>
          </p:cNvSpPr>
          <p:nvPr>
            <p:ph sz="quarter" idx="1"/>
          </p:nvPr>
        </p:nvSpPr>
        <p:spPr>
          <a:xfrm>
            <a:off x="900112" y="2133601"/>
            <a:ext cx="7345363" cy="3931920"/>
          </a:xfrm>
        </p:spPr>
        <p:txBody>
          <a:bodyPr>
            <a:normAutofit fontScale="92500" lnSpcReduction="20000"/>
          </a:bodyPr>
          <a:lstStyle/>
          <a:p>
            <a:r>
              <a:rPr lang="bs-Latn-BA" dirty="0"/>
              <a:t>UNCITRAL i UNIDROIT proizvodi materijalnog prava</a:t>
            </a:r>
          </a:p>
          <a:p>
            <a:pPr lvl="1"/>
            <a:r>
              <a:rPr lang="bs-Latn-BA" dirty="0"/>
              <a:t>Ugovori ili konvencije</a:t>
            </a:r>
          </a:p>
          <a:p>
            <a:pPr lvl="2"/>
            <a:r>
              <a:rPr lang="bs-Latn-BA" dirty="0"/>
              <a:t>Njujorška konvencija 1958.</a:t>
            </a:r>
          </a:p>
          <a:p>
            <a:pPr lvl="2"/>
            <a:r>
              <a:rPr lang="bs-Latn-BA" dirty="0"/>
              <a:t>CISG</a:t>
            </a:r>
          </a:p>
          <a:p>
            <a:pPr lvl="1"/>
            <a:r>
              <a:rPr lang="bs-Latn-BA" dirty="0"/>
              <a:t>Model zakona</a:t>
            </a:r>
          </a:p>
          <a:p>
            <a:pPr lvl="2"/>
            <a:r>
              <a:rPr lang="bs-Latn-BA" dirty="0"/>
              <a:t>UNCITRAL Model zakon o međunarodnoj komercijalnoj arbitraži</a:t>
            </a:r>
          </a:p>
          <a:p>
            <a:pPr lvl="1"/>
            <a:r>
              <a:rPr lang="bs-Latn-BA" dirty="0"/>
              <a:t>"Meki zakon": Principi, smjernice, standardni obrasci, ugovorne klauzule</a:t>
            </a:r>
          </a:p>
          <a:p>
            <a:pPr>
              <a:spcBef>
                <a:spcPts val="1224"/>
              </a:spcBef>
            </a:pPr>
            <a:r>
              <a:rPr lang="bs-Latn-BA" dirty="0"/>
              <a:t>Pravila koja izrađuju privatna tijela</a:t>
            </a:r>
          </a:p>
          <a:p>
            <a:pPr lvl="1"/>
            <a:r>
              <a:rPr lang="bs-Latn-BA" dirty="0"/>
              <a:t>Međunarodna trgovinska komora</a:t>
            </a:r>
          </a:p>
          <a:p>
            <a:pPr lvl="2"/>
            <a:r>
              <a:rPr lang="bs-Latn-BA" dirty="0"/>
              <a:t>INCOTERMS; UCP 600</a:t>
            </a:r>
          </a:p>
        </p:txBody>
      </p:sp>
    </p:spTree>
    <p:extLst>
      <p:ext uri="{BB962C8B-B14F-4D97-AF65-F5344CB8AC3E}">
        <p14:creationId xmlns:p14="http://schemas.microsoft.com/office/powerpoint/2010/main" val="61905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B316B1-3821-DC4C-9F8B-05619AA55153}"/>
              </a:ext>
            </a:extLst>
          </p:cNvPr>
          <p:cNvSpPr>
            <a:spLocks noGrp="1"/>
          </p:cNvSpPr>
          <p:nvPr>
            <p:ph type="title"/>
          </p:nvPr>
        </p:nvSpPr>
        <p:spPr>
          <a:xfrm>
            <a:off x="368134" y="244158"/>
            <a:ext cx="8467107" cy="1339850"/>
          </a:xfrm>
        </p:spPr>
        <p:txBody>
          <a:bodyPr>
            <a:normAutofit/>
          </a:bodyPr>
          <a:lstStyle/>
          <a:p>
            <a:r>
              <a:rPr lang="bs-Latn-BA"/>
              <a:t>Komercijalni ugovori</a:t>
            </a:r>
          </a:p>
        </p:txBody>
      </p:sp>
      <p:sp>
        <p:nvSpPr>
          <p:cNvPr id="3" name="Content Placeholder 2">
            <a:extLst>
              <a:ext uri="{FF2B5EF4-FFF2-40B4-BE49-F238E27FC236}">
                <a16:creationId xmlns="" xmlns:a16="http://schemas.microsoft.com/office/drawing/2014/main" id="{77A6071B-60CA-5142-B2F3-4059BF17E75A}"/>
              </a:ext>
            </a:extLst>
          </p:cNvPr>
          <p:cNvSpPr>
            <a:spLocks noGrp="1"/>
          </p:cNvSpPr>
          <p:nvPr>
            <p:ph sz="quarter" idx="1"/>
          </p:nvPr>
        </p:nvSpPr>
        <p:spPr/>
        <p:txBody>
          <a:bodyPr>
            <a:normAutofit fontScale="70000" lnSpcReduction="20000"/>
          </a:bodyPr>
          <a:lstStyle/>
          <a:p>
            <a:pPr marL="274320" lvl="1" indent="0">
              <a:buNone/>
            </a:pPr>
            <a:endParaRPr lang="en-US" dirty="0"/>
          </a:p>
          <a:p>
            <a:r>
              <a:rPr lang="bs-Latn-BA" dirty="0"/>
              <a:t>UNIDROIT principi međunarodnih komercijalnih ugovora (izdanje 2016.)</a:t>
            </a:r>
          </a:p>
          <a:p>
            <a:pPr lvl="1">
              <a:lnSpc>
                <a:spcPct val="120000"/>
              </a:lnSpc>
            </a:pPr>
            <a:r>
              <a:rPr lang="bs-Latn-BA" sz="2700" u="sng" dirty="0"/>
              <a:t>Preambula</a:t>
            </a:r>
          </a:p>
          <a:p>
            <a:pPr marL="350838" lvl="1" indent="0">
              <a:lnSpc>
                <a:spcPct val="120000"/>
              </a:lnSpc>
              <a:buNone/>
            </a:pPr>
            <a:endParaRPr lang="en-US" dirty="0"/>
          </a:p>
          <a:p>
            <a:pPr marL="0" indent="0">
              <a:spcBef>
                <a:spcPts val="0"/>
              </a:spcBef>
              <a:spcAft>
                <a:spcPts val="600"/>
              </a:spcAft>
              <a:buNone/>
            </a:pPr>
            <a:r>
              <a:rPr lang="bs-Latn-BA" dirty="0"/>
              <a:t>Primjenjuju se kada se strane </a:t>
            </a:r>
            <a:r>
              <a:rPr lang="bs-Latn-BA" dirty="0" smtClean="0"/>
              <a:t>sporazumiju </a:t>
            </a:r>
            <a:r>
              <a:rPr lang="bs-Latn-BA" dirty="0"/>
              <a:t>da će se primjenjivati na njihove ugovore </a:t>
            </a:r>
            <a:br>
              <a:rPr lang="bs-Latn-BA" dirty="0"/>
            </a:br>
            <a:r>
              <a:rPr lang="bs-Latn-BA" dirty="0"/>
              <a:t>Mogu se primjenjivati kada se strane </a:t>
            </a:r>
            <a:r>
              <a:rPr lang="bs-Latn-BA" dirty="0" smtClean="0"/>
              <a:t>sporazumiju </a:t>
            </a:r>
            <a:r>
              <a:rPr lang="bs-Latn-BA" dirty="0"/>
              <a:t>da će se na njihove ugovore primjenjivati </a:t>
            </a:r>
            <a:r>
              <a:rPr lang="bs-Latn-BA" dirty="0" err="1"/>
              <a:t>opšti</a:t>
            </a:r>
            <a:r>
              <a:rPr lang="bs-Latn-BA" dirty="0"/>
              <a:t> principi prava, </a:t>
            </a:r>
            <a:r>
              <a:rPr lang="bs-Latn-BA" dirty="0" err="1"/>
              <a:t>lex</a:t>
            </a:r>
            <a:r>
              <a:rPr lang="bs-Latn-BA" dirty="0"/>
              <a:t> </a:t>
            </a:r>
            <a:r>
              <a:rPr lang="bs-Latn-BA" dirty="0" err="1"/>
              <a:t>mercatoria</a:t>
            </a:r>
            <a:r>
              <a:rPr lang="bs-Latn-BA" dirty="0"/>
              <a:t> ili slično. </a:t>
            </a:r>
            <a:br>
              <a:rPr lang="bs-Latn-BA" dirty="0"/>
            </a:br>
            <a:r>
              <a:rPr lang="bs-Latn-BA" dirty="0"/>
              <a:t>Mogu se primjenjivati kada strane nisu odabrale niti jedan zakon kao zakon koji će se primjenjivati na njihove međusobne ugovore. </a:t>
            </a:r>
            <a:br>
              <a:rPr lang="bs-Latn-BA" dirty="0"/>
            </a:br>
            <a:r>
              <a:rPr lang="bs-Latn-BA" dirty="0"/>
              <a:t>Mogu se koristiti za tumačenje ili dopunu međunarodnih pravnih instrumenata ***</a:t>
            </a:r>
          </a:p>
          <a:p>
            <a:pPr marL="0" indent="0">
              <a:spcBef>
                <a:spcPts val="0"/>
              </a:spcBef>
              <a:spcAft>
                <a:spcPts val="600"/>
              </a:spcAft>
              <a:buNone/>
            </a:pPr>
            <a:r>
              <a:rPr lang="bs-Latn-BA" dirty="0"/>
              <a:t/>
            </a:r>
            <a:br>
              <a:rPr lang="bs-Latn-BA" dirty="0"/>
            </a:br>
            <a:r>
              <a:rPr lang="bs-Latn-BA" dirty="0"/>
              <a:t>UNIDROIT: Model ugovornih klauzula za korištenje UPICC</a:t>
            </a:r>
          </a:p>
        </p:txBody>
      </p:sp>
    </p:spTree>
    <p:extLst>
      <p:ext uri="{BB962C8B-B14F-4D97-AF65-F5344CB8AC3E}">
        <p14:creationId xmlns:p14="http://schemas.microsoft.com/office/powerpoint/2010/main" val="743179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BCC97-B390-6544-8D5D-B644A835E39A}"/>
              </a:ext>
            </a:extLst>
          </p:cNvPr>
          <p:cNvSpPr>
            <a:spLocks noGrp="1"/>
          </p:cNvSpPr>
          <p:nvPr>
            <p:ph type="title"/>
          </p:nvPr>
        </p:nvSpPr>
        <p:spPr/>
        <p:txBody>
          <a:bodyPr/>
          <a:lstStyle/>
          <a:p>
            <a:r>
              <a:rPr lang="bs-Latn-BA"/>
              <a:t>Arbitraža</a:t>
            </a:r>
          </a:p>
        </p:txBody>
      </p:sp>
      <p:sp>
        <p:nvSpPr>
          <p:cNvPr id="3" name="Content Placeholder 2">
            <a:extLst>
              <a:ext uri="{FF2B5EF4-FFF2-40B4-BE49-F238E27FC236}">
                <a16:creationId xmlns="" xmlns:a16="http://schemas.microsoft.com/office/drawing/2014/main" id="{23B2238B-0D48-8644-8C88-98A923AE399A}"/>
              </a:ext>
            </a:extLst>
          </p:cNvPr>
          <p:cNvSpPr>
            <a:spLocks noGrp="1"/>
          </p:cNvSpPr>
          <p:nvPr>
            <p:ph sz="quarter" idx="1"/>
          </p:nvPr>
        </p:nvSpPr>
        <p:spPr/>
        <p:txBody>
          <a:bodyPr>
            <a:normAutofit/>
          </a:bodyPr>
          <a:lstStyle/>
          <a:p>
            <a:r>
              <a:rPr lang="bs-Latn-BA" dirty="0"/>
              <a:t>UNCITRAL</a:t>
            </a:r>
          </a:p>
          <a:p>
            <a:pPr lvl="1"/>
            <a:r>
              <a:rPr lang="bs-Latn-BA" dirty="0"/>
              <a:t>Njujorška konvencija, Model zakona, </a:t>
            </a:r>
            <a:r>
              <a:rPr lang="bs-Latn-BA" dirty="0" err="1"/>
              <a:t>Rezume</a:t>
            </a:r>
            <a:r>
              <a:rPr lang="bs-Latn-BA" dirty="0"/>
              <a:t> slučajeva</a:t>
            </a:r>
          </a:p>
          <a:p>
            <a:pPr lvl="1"/>
            <a:r>
              <a:rPr lang="bs-Latn-BA" dirty="0"/>
              <a:t>Pravila o arbitraži, </a:t>
            </a:r>
            <a:r>
              <a:rPr lang="bs-Latn-BA" dirty="0" smtClean="0"/>
              <a:t>rješavanje spora koje</a:t>
            </a:r>
            <a:r>
              <a:rPr lang="bs-Latn-BA" dirty="0" smtClean="0"/>
              <a:t> </a:t>
            </a:r>
            <a:r>
              <a:rPr lang="bs-Latn-BA" dirty="0"/>
              <a:t>imaju usvojiti strane u svojim ugovorima</a:t>
            </a:r>
          </a:p>
          <a:p>
            <a:pPr lvl="1"/>
            <a:r>
              <a:rPr lang="bs-Latn-BA" dirty="0"/>
              <a:t>Nacrt ugovora o </a:t>
            </a:r>
            <a:r>
              <a:rPr lang="bs-Latn-BA" dirty="0" err="1"/>
              <a:t>izvršenju</a:t>
            </a:r>
            <a:r>
              <a:rPr lang="bs-Latn-BA" dirty="0"/>
              <a:t> poravnanja zasnovanog na medijaciji</a:t>
            </a:r>
          </a:p>
          <a:p>
            <a:r>
              <a:rPr lang="bs-Latn-BA" dirty="0"/>
              <a:t>Administrativni organi: Pravila</a:t>
            </a:r>
          </a:p>
          <a:p>
            <a:pPr lvl="1"/>
            <a:r>
              <a:rPr lang="bs-Latn-BA" dirty="0"/>
              <a:t>Npr. Međunarodna trgovinska komora</a:t>
            </a:r>
          </a:p>
        </p:txBody>
      </p:sp>
    </p:spTree>
    <p:extLst>
      <p:ext uri="{BB962C8B-B14F-4D97-AF65-F5344CB8AC3E}">
        <p14:creationId xmlns:p14="http://schemas.microsoft.com/office/powerpoint/2010/main" val="2081465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550708-4044-B646-8002-0AFE1F31ABD1}"/>
              </a:ext>
            </a:extLst>
          </p:cNvPr>
          <p:cNvSpPr>
            <a:spLocks noGrp="1"/>
          </p:cNvSpPr>
          <p:nvPr>
            <p:ph type="title"/>
          </p:nvPr>
        </p:nvSpPr>
        <p:spPr/>
        <p:txBody>
          <a:bodyPr/>
          <a:lstStyle/>
          <a:p>
            <a:r>
              <a:rPr lang="bs-Latn-BA"/>
              <a:t>Ugovori o prodaji</a:t>
            </a:r>
          </a:p>
        </p:txBody>
      </p:sp>
      <p:sp>
        <p:nvSpPr>
          <p:cNvPr id="3" name="Content Placeholder 2">
            <a:extLst>
              <a:ext uri="{FF2B5EF4-FFF2-40B4-BE49-F238E27FC236}">
                <a16:creationId xmlns="" xmlns:a16="http://schemas.microsoft.com/office/drawing/2014/main" id="{200F39B7-8004-E74E-84D9-9C6EEDDEBA6A}"/>
              </a:ext>
            </a:extLst>
          </p:cNvPr>
          <p:cNvSpPr>
            <a:spLocks noGrp="1"/>
          </p:cNvSpPr>
          <p:nvPr>
            <p:ph sz="quarter" idx="1"/>
          </p:nvPr>
        </p:nvSpPr>
        <p:spPr/>
        <p:txBody>
          <a:bodyPr/>
          <a:lstStyle/>
          <a:p>
            <a:r>
              <a:rPr lang="bs-Latn-BA" dirty="0"/>
              <a:t>U.N. Konvencija o ugovorima u međunarodnoj prodaji roba (CISG)</a:t>
            </a:r>
          </a:p>
          <a:p>
            <a:pPr lvl="1"/>
            <a:r>
              <a:rPr lang="bs-Latn-BA" dirty="0"/>
              <a:t>U.N. Konvencija </a:t>
            </a:r>
            <a:r>
              <a:rPr lang="bs-Latn-BA"/>
              <a:t>o </a:t>
            </a:r>
            <a:r>
              <a:rPr lang="bs-Latn-BA" smtClean="0"/>
              <a:t>zastari</a:t>
            </a:r>
            <a:endParaRPr lang="bs-Latn-BA" dirty="0"/>
          </a:p>
          <a:p>
            <a:pPr lvl="1"/>
            <a:r>
              <a:rPr lang="bs-Latn-BA" dirty="0"/>
              <a:t>Sudska praksa</a:t>
            </a:r>
          </a:p>
          <a:p>
            <a:pPr lvl="2"/>
            <a:r>
              <a:rPr lang="bs-Latn-BA" dirty="0"/>
              <a:t>UNCITRAL "CLOUT" objavljuje sažetke na UN jezicima</a:t>
            </a:r>
          </a:p>
          <a:p>
            <a:pPr lvl="2"/>
            <a:r>
              <a:rPr lang="bs-Latn-BA" dirty="0"/>
              <a:t>UNCITRAL sažetak sudske prakse CISG</a:t>
            </a:r>
          </a:p>
          <a:p>
            <a:pPr>
              <a:spcBef>
                <a:spcPts val="1824"/>
              </a:spcBef>
            </a:pPr>
            <a:r>
              <a:rPr lang="bs-Latn-BA" dirty="0"/>
              <a:t>VIS međunarodno takmičenje simulacija suđenja</a:t>
            </a:r>
          </a:p>
        </p:txBody>
      </p:sp>
    </p:spTree>
    <p:extLst>
      <p:ext uri="{BB962C8B-B14F-4D97-AF65-F5344CB8AC3E}">
        <p14:creationId xmlns:p14="http://schemas.microsoft.com/office/powerpoint/2010/main" val="399319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Mjerodavno pravo</a:t>
            </a:r>
          </a:p>
        </p:txBody>
      </p:sp>
      <p:sp>
        <p:nvSpPr>
          <p:cNvPr id="3" name="Content Placeholder 2"/>
          <p:cNvSpPr>
            <a:spLocks noGrp="1"/>
          </p:cNvSpPr>
          <p:nvPr>
            <p:ph idx="1"/>
          </p:nvPr>
        </p:nvSpPr>
        <p:spPr>
          <a:xfrm>
            <a:off x="900113" y="2133601"/>
            <a:ext cx="7345362" cy="3801978"/>
          </a:xfrm>
        </p:spPr>
        <p:txBody>
          <a:bodyPr>
            <a:normAutofit fontScale="92500" lnSpcReduction="20000"/>
          </a:bodyPr>
          <a:lstStyle/>
          <a:p>
            <a:r>
              <a:rPr lang="bs-Latn-BA" dirty="0"/>
              <a:t>Regionalno pravo</a:t>
            </a:r>
          </a:p>
          <a:p>
            <a:pPr lvl="1"/>
            <a:r>
              <a:rPr lang="bs-Latn-BA" dirty="0"/>
              <a:t>Evropska unija Uredba Rim I</a:t>
            </a:r>
          </a:p>
          <a:p>
            <a:pPr lvl="2"/>
            <a:r>
              <a:rPr lang="bs-Latn-BA" dirty="0"/>
              <a:t>Čl. 3: primjenjuje se pravo za koje su se odlučile ugovorne strane</a:t>
            </a:r>
          </a:p>
          <a:p>
            <a:pPr lvl="2"/>
            <a:r>
              <a:rPr lang="bs-Latn-BA" dirty="0"/>
              <a:t>Čl. 4: ako strane nisu izabrale </a:t>
            </a:r>
            <a:r>
              <a:rPr lang="bs-Latn-BA" dirty="0" smtClean="0"/>
              <a:t>koje </a:t>
            </a:r>
            <a:r>
              <a:rPr lang="bs-Latn-BA" dirty="0" smtClean="0"/>
              <a:t>će se pravo primjenjivati</a:t>
            </a:r>
            <a:r>
              <a:rPr lang="bs-Latn-BA" dirty="0" smtClean="0"/>
              <a:t>, </a:t>
            </a:r>
            <a:r>
              <a:rPr lang="bs-Latn-BA" dirty="0"/>
              <a:t>primjenjuju se specifična pravila za različite ugovore</a:t>
            </a:r>
          </a:p>
          <a:p>
            <a:r>
              <a:rPr lang="bs-Latn-BA" dirty="0"/>
              <a:t>SAD </a:t>
            </a:r>
            <a:r>
              <a:rPr lang="bs-Latn-BA" dirty="0" smtClean="0"/>
              <a:t>2. Zbornik </a:t>
            </a:r>
            <a:r>
              <a:rPr lang="bs-Latn-BA" dirty="0"/>
              <a:t>sudske prakse (</a:t>
            </a:r>
            <a:r>
              <a:rPr lang="bs-Latn-BA" dirty="0" err="1" smtClean="0"/>
              <a:t>Restatement</a:t>
            </a:r>
            <a:r>
              <a:rPr lang="bs-Latn-BA" dirty="0" smtClean="0"/>
              <a:t> 2</a:t>
            </a:r>
            <a:r>
              <a:rPr lang="bs-Latn-BA" dirty="0" smtClean="0"/>
              <a:t>nd</a:t>
            </a:r>
            <a:r>
              <a:rPr lang="bs-Latn-BA" dirty="0" smtClean="0"/>
              <a:t>) </a:t>
            </a:r>
            <a:r>
              <a:rPr lang="bs-Latn-BA" dirty="0"/>
              <a:t>Sukoba </a:t>
            </a:r>
            <a:r>
              <a:rPr lang="bs-Latn-BA" dirty="0" err="1"/>
              <a:t>interesa</a:t>
            </a:r>
            <a:r>
              <a:rPr lang="bs-Latn-BA" dirty="0"/>
              <a:t> </a:t>
            </a:r>
          </a:p>
          <a:p>
            <a:pPr lvl="2"/>
            <a:r>
              <a:rPr lang="bs-Latn-BA" dirty="0"/>
              <a:t>Čl. 187: primjenjuje se pravo </a:t>
            </a:r>
            <a:r>
              <a:rPr lang="bs-Latn-BA" dirty="0" smtClean="0"/>
              <a:t>koje </a:t>
            </a:r>
            <a:r>
              <a:rPr lang="bs-Latn-BA" dirty="0"/>
              <a:t>su odabrale strane</a:t>
            </a:r>
          </a:p>
          <a:p>
            <a:pPr lvl="2"/>
            <a:r>
              <a:rPr lang="bs-Latn-BA" dirty="0"/>
              <a:t>Čl. 188: ako strane nisu dogovorile koje će se pravo primjenjivati, </a:t>
            </a:r>
            <a:r>
              <a:rPr lang="bs-Latn-BA" dirty="0" err="1"/>
              <a:t>jurisdikcija</a:t>
            </a:r>
            <a:r>
              <a:rPr lang="bs-Latn-BA" dirty="0"/>
              <a:t> </a:t>
            </a:r>
            <a:r>
              <a:rPr lang="bs-Latn-BA" dirty="0" smtClean="0"/>
              <a:t>koja, </a:t>
            </a:r>
            <a:r>
              <a:rPr lang="bs-Latn-BA" dirty="0"/>
              <a:t>u pogledu tog pitanja, ima najznačajniji odnos sa transakcijom i stranama... </a:t>
            </a:r>
          </a:p>
        </p:txBody>
      </p:sp>
    </p:spTree>
    <p:extLst>
      <p:ext uri="{BB962C8B-B14F-4D97-AF65-F5344CB8AC3E}">
        <p14:creationId xmlns:p14="http://schemas.microsoft.com/office/powerpoint/2010/main" val="43529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Primjeri:</a:t>
            </a:r>
          </a:p>
        </p:txBody>
      </p:sp>
      <p:sp>
        <p:nvSpPr>
          <p:cNvPr id="3" name="Content Placeholder 2"/>
          <p:cNvSpPr>
            <a:spLocks noGrp="1"/>
          </p:cNvSpPr>
          <p:nvPr>
            <p:ph idx="1"/>
          </p:nvPr>
        </p:nvSpPr>
        <p:spPr/>
        <p:txBody>
          <a:bodyPr>
            <a:normAutofit/>
          </a:bodyPr>
          <a:lstStyle/>
          <a:p>
            <a:r>
              <a:rPr lang="bs-Latn-BA" dirty="0"/>
              <a:t>Uredba Rim I, čl. 3(1)</a:t>
            </a:r>
          </a:p>
          <a:p>
            <a:pPr marL="0" indent="0" algn="just">
              <a:buNone/>
            </a:pPr>
            <a:r>
              <a:rPr lang="bs-Latn-BA" sz="1600" dirty="0"/>
              <a:t>Na ugovor će se primjenjivati pravo koje odaberu strane. Izbor se vrši izrekom, ili je jasno prepoznatljiv </a:t>
            </a:r>
            <a:r>
              <a:rPr lang="bs-Latn-BA" sz="1600" dirty="0" smtClean="0"/>
              <a:t>iz uslova </a:t>
            </a:r>
            <a:r>
              <a:rPr lang="bs-Latn-BA" sz="1600" dirty="0"/>
              <a:t>ugovora ili </a:t>
            </a:r>
            <a:r>
              <a:rPr lang="bs-Latn-BA" sz="1600" dirty="0" smtClean="0"/>
              <a:t>okolnosti </a:t>
            </a:r>
            <a:r>
              <a:rPr lang="bs-Latn-BA" sz="1600" dirty="0"/>
              <a:t>predmeta. Svojim izborom, strane mogu odabrati zakon koji se primjenjuje na cjelinu, ili na samo jedan dio mjerodavnog prava za stranu.</a:t>
            </a:r>
          </a:p>
          <a:p>
            <a:r>
              <a:rPr lang="bs-Latn-BA" dirty="0"/>
              <a:t>Uredba Rim I, čl. 4(1) (a):</a:t>
            </a:r>
          </a:p>
          <a:p>
            <a:pPr marL="0" indent="0">
              <a:buNone/>
            </a:pPr>
            <a:r>
              <a:rPr lang="bs-Latn-BA" sz="1600" dirty="0"/>
              <a:t>Pravo koje se primjenjuje na ugovor se određuje na slijedeći način: (a) na ugovor o prodaji roba primjenjuje se zakon zemlje u kojoj prodavač ima </a:t>
            </a:r>
            <a:r>
              <a:rPr lang="bs-Latn-BA" sz="1600" dirty="0" smtClean="0"/>
              <a:t>uobičajeno </a:t>
            </a:r>
            <a:r>
              <a:rPr lang="bs-Latn-BA" sz="1600" dirty="0"/>
              <a:t>boravište. </a:t>
            </a:r>
          </a:p>
        </p:txBody>
      </p:sp>
    </p:spTree>
    <p:extLst>
      <p:ext uri="{BB962C8B-B14F-4D97-AF65-F5344CB8AC3E}">
        <p14:creationId xmlns:p14="http://schemas.microsoft.com/office/powerpoint/2010/main" val="339769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1ED8E6-4705-7A44-95CD-14AD5C41F49A}"/>
              </a:ext>
            </a:extLst>
          </p:cNvPr>
          <p:cNvSpPr>
            <a:spLocks noGrp="1"/>
          </p:cNvSpPr>
          <p:nvPr>
            <p:ph type="title"/>
          </p:nvPr>
        </p:nvSpPr>
        <p:spPr/>
        <p:txBody>
          <a:bodyPr/>
          <a:lstStyle/>
          <a:p>
            <a:r>
              <a:rPr lang="bs-Latn-BA"/>
              <a:t>Primjeri:</a:t>
            </a:r>
          </a:p>
        </p:txBody>
      </p:sp>
      <p:sp>
        <p:nvSpPr>
          <p:cNvPr id="3" name="Content Placeholder 2">
            <a:extLst>
              <a:ext uri="{FF2B5EF4-FFF2-40B4-BE49-F238E27FC236}">
                <a16:creationId xmlns="" xmlns:a16="http://schemas.microsoft.com/office/drawing/2014/main" id="{02BBF701-9B91-8D49-BA63-6357F52D48C0}"/>
              </a:ext>
            </a:extLst>
          </p:cNvPr>
          <p:cNvSpPr>
            <a:spLocks noGrp="1"/>
          </p:cNvSpPr>
          <p:nvPr>
            <p:ph idx="1"/>
          </p:nvPr>
        </p:nvSpPr>
        <p:spPr>
          <a:xfrm>
            <a:off x="900113" y="1852551"/>
            <a:ext cx="7495742" cy="4405745"/>
          </a:xfrm>
        </p:spPr>
        <p:txBody>
          <a:bodyPr>
            <a:normAutofit fontScale="77500" lnSpcReduction="20000"/>
          </a:bodyPr>
          <a:lstStyle/>
          <a:p>
            <a:r>
              <a:rPr lang="bs-Latn-BA" dirty="0"/>
              <a:t>SAD: </a:t>
            </a:r>
            <a:r>
              <a:rPr lang="bs-Latn-BA" dirty="0" smtClean="0"/>
              <a:t>2. Zbornik </a:t>
            </a:r>
            <a:r>
              <a:rPr lang="bs-Latn-BA" dirty="0"/>
              <a:t>sudske prakse (</a:t>
            </a:r>
            <a:r>
              <a:rPr lang="bs-Latn-BA" dirty="0" err="1" smtClean="0"/>
              <a:t>Restatement</a:t>
            </a:r>
            <a:r>
              <a:rPr lang="bs-Latn-BA" dirty="0" smtClean="0"/>
              <a:t> 2</a:t>
            </a:r>
            <a:r>
              <a:rPr lang="bs-Latn-BA" dirty="0" smtClean="0"/>
              <a:t>nd</a:t>
            </a:r>
            <a:r>
              <a:rPr lang="bs-Latn-BA" dirty="0" smtClean="0"/>
              <a:t>) </a:t>
            </a:r>
            <a:r>
              <a:rPr lang="bs-Latn-BA" dirty="0"/>
              <a:t>Sukoba </a:t>
            </a:r>
            <a:r>
              <a:rPr lang="bs-Latn-BA" dirty="0" err="1"/>
              <a:t>interesa</a:t>
            </a:r>
            <a:r>
              <a:rPr lang="bs-Latn-BA" dirty="0"/>
              <a:t> </a:t>
            </a:r>
            <a:br>
              <a:rPr lang="bs-Latn-BA" dirty="0"/>
            </a:br>
            <a:r>
              <a:rPr lang="bs-Latn-BA" dirty="0" err="1"/>
              <a:t>Opšta</a:t>
            </a:r>
            <a:r>
              <a:rPr lang="bs-Latn-BA" dirty="0"/>
              <a:t> načela, Ugovori</a:t>
            </a:r>
          </a:p>
          <a:p>
            <a:pPr marL="350838" lvl="1" indent="0">
              <a:buNone/>
            </a:pPr>
            <a:endParaRPr lang="en-US" dirty="0"/>
          </a:p>
          <a:p>
            <a:pPr marL="350838" lvl="1" indent="0">
              <a:buNone/>
            </a:pPr>
            <a:r>
              <a:rPr lang="bs-Latn-BA" dirty="0"/>
              <a:t>Odjeljak 6. Principi izbora prava</a:t>
            </a:r>
          </a:p>
          <a:p>
            <a:pPr marL="350838" lvl="1" indent="0">
              <a:buNone/>
            </a:pPr>
            <a:r>
              <a:rPr lang="bs-Latn-BA" dirty="0"/>
              <a:t>(1) Sud će, uvažavajući </a:t>
            </a:r>
            <a:r>
              <a:rPr lang="bs-Latn-BA" dirty="0" smtClean="0"/>
              <a:t>ustavna </a:t>
            </a:r>
            <a:r>
              <a:rPr lang="bs-Latn-BA" dirty="0"/>
              <a:t>ograničenja, primjenjivati zakonske odredbe svoje države koje se odnose na izbor prava.</a:t>
            </a:r>
          </a:p>
          <a:p>
            <a:pPr marL="350838" lvl="1" indent="0">
              <a:buNone/>
            </a:pPr>
            <a:r>
              <a:rPr lang="bs-Latn-BA" dirty="0"/>
              <a:t>(2) Kada ne postoje takve odredbe, faktori koji su relevantni za izbor mjerodavnog prava uključuju</a:t>
            </a:r>
          </a:p>
          <a:p>
            <a:pPr marL="579438" lvl="2" indent="0">
              <a:buNone/>
            </a:pPr>
            <a:r>
              <a:rPr lang="bs-Latn-BA" dirty="0"/>
              <a:t>(a) potrebe međudržavnih (države SAD) i međunarodnih sistema,</a:t>
            </a:r>
          </a:p>
          <a:p>
            <a:pPr marL="579438" lvl="2" indent="0">
              <a:buNone/>
            </a:pPr>
            <a:r>
              <a:rPr lang="bs-Latn-BA" dirty="0"/>
              <a:t>(b) relevantne politike foruma,</a:t>
            </a:r>
          </a:p>
          <a:p>
            <a:pPr marL="579438" lvl="2" indent="0">
              <a:buNone/>
            </a:pPr>
            <a:r>
              <a:rPr lang="bs-Latn-BA" dirty="0"/>
              <a:t>(c) relevantne politike drugih zainteresovanih država i odnosne </a:t>
            </a:r>
            <a:r>
              <a:rPr lang="bs-Latn-BA" dirty="0" err="1"/>
              <a:t>interese</a:t>
            </a:r>
            <a:r>
              <a:rPr lang="bs-Latn-BA" dirty="0"/>
              <a:t> tih država u rješavanju određenog pitanja,</a:t>
            </a:r>
          </a:p>
          <a:p>
            <a:pPr marL="579438" lvl="2" indent="0">
              <a:buNone/>
            </a:pPr>
            <a:r>
              <a:rPr lang="bs-Latn-BA" dirty="0"/>
              <a:t>(d) zaštita opravdanih </a:t>
            </a:r>
            <a:r>
              <a:rPr lang="bs-Latn-BA" dirty="0" err="1"/>
              <a:t>očekivanja</a:t>
            </a:r>
            <a:r>
              <a:rPr lang="bs-Latn-BA" dirty="0"/>
              <a:t>, </a:t>
            </a:r>
          </a:p>
          <a:p>
            <a:pPr marL="579438" lvl="2" indent="0">
              <a:buNone/>
            </a:pPr>
            <a:r>
              <a:rPr lang="bs-Latn-BA" dirty="0"/>
              <a:t>(e) osnovne politike na koje se oslanja određeno polje prava, </a:t>
            </a:r>
          </a:p>
          <a:p>
            <a:pPr marL="579438" lvl="2" indent="0">
              <a:buNone/>
            </a:pPr>
            <a:r>
              <a:rPr lang="bs-Latn-BA" dirty="0"/>
              <a:t>(f) sigurnost, predvidljivost i uniformnost rezultata, i </a:t>
            </a:r>
          </a:p>
          <a:p>
            <a:pPr marL="579438" lvl="2" indent="0">
              <a:buNone/>
            </a:pPr>
            <a:r>
              <a:rPr lang="bs-Latn-BA" dirty="0"/>
              <a:t>(g) lakoća utvrđivanja i primjene zakona koji će se primjenjivati. </a:t>
            </a:r>
          </a:p>
        </p:txBody>
      </p:sp>
    </p:spTree>
    <p:extLst>
      <p:ext uri="{BB962C8B-B14F-4D97-AF65-F5344CB8AC3E}">
        <p14:creationId xmlns:p14="http://schemas.microsoft.com/office/powerpoint/2010/main" val="168857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870CEF-99CF-974F-A032-06B77EAC207E}"/>
              </a:ext>
            </a:extLst>
          </p:cNvPr>
          <p:cNvSpPr>
            <a:spLocks noGrp="1"/>
          </p:cNvSpPr>
          <p:nvPr>
            <p:ph type="title"/>
          </p:nvPr>
        </p:nvSpPr>
        <p:spPr/>
        <p:txBody>
          <a:bodyPr/>
          <a:lstStyle/>
          <a:p>
            <a:r>
              <a:rPr lang="bs-Latn-BA"/>
              <a:t>Primjeri:</a:t>
            </a:r>
          </a:p>
        </p:txBody>
      </p:sp>
      <p:sp>
        <p:nvSpPr>
          <p:cNvPr id="3" name="Content Placeholder 2">
            <a:extLst>
              <a:ext uri="{FF2B5EF4-FFF2-40B4-BE49-F238E27FC236}">
                <a16:creationId xmlns="" xmlns:a16="http://schemas.microsoft.com/office/drawing/2014/main" id="{25045F6A-51CA-1F4D-8369-83BBCA08D3A5}"/>
              </a:ext>
            </a:extLst>
          </p:cNvPr>
          <p:cNvSpPr>
            <a:spLocks noGrp="1"/>
          </p:cNvSpPr>
          <p:nvPr>
            <p:ph idx="1"/>
          </p:nvPr>
        </p:nvSpPr>
        <p:spPr>
          <a:xfrm>
            <a:off x="900113" y="1793175"/>
            <a:ext cx="7345362" cy="4405745"/>
          </a:xfrm>
        </p:spPr>
        <p:txBody>
          <a:bodyPr>
            <a:normAutofit fontScale="92500" lnSpcReduction="20000"/>
          </a:bodyPr>
          <a:lstStyle/>
          <a:p>
            <a:r>
              <a:rPr lang="bs-Latn-BA" sz="2200" dirty="0"/>
              <a:t>SAD: </a:t>
            </a:r>
            <a:r>
              <a:rPr lang="bs-Latn-BA" sz="2200" dirty="0" err="1" smtClean="0"/>
              <a:t>w</a:t>
            </a:r>
            <a:r>
              <a:rPr lang="bs-Latn-BA" sz="2200" dirty="0" smtClean="0"/>
              <a:t>. Zbornik </a:t>
            </a:r>
            <a:r>
              <a:rPr lang="bs-Latn-BA" sz="2200" dirty="0"/>
              <a:t>sudske prakse (</a:t>
            </a:r>
            <a:r>
              <a:rPr lang="bs-Latn-BA" sz="2200" dirty="0" err="1" smtClean="0"/>
              <a:t>Restatement</a:t>
            </a:r>
            <a:r>
              <a:rPr lang="bs-Latn-BA" sz="2200" dirty="0"/>
              <a:t> </a:t>
            </a:r>
            <a:r>
              <a:rPr lang="bs-Latn-BA" sz="2200" dirty="0" smtClean="0"/>
              <a:t>2nd) </a:t>
            </a:r>
            <a:r>
              <a:rPr lang="bs-Latn-BA" sz="2200" dirty="0"/>
              <a:t>Sukoba </a:t>
            </a:r>
            <a:r>
              <a:rPr lang="bs-Latn-BA" sz="2200" dirty="0" err="1"/>
              <a:t>interesa</a:t>
            </a:r>
            <a:r>
              <a:rPr lang="bs-Latn-BA" sz="2200" dirty="0"/>
              <a:t> </a:t>
            </a:r>
            <a:br>
              <a:rPr lang="bs-Latn-BA" sz="2200" dirty="0"/>
            </a:br>
            <a:r>
              <a:rPr lang="bs-Latn-BA" sz="2200" dirty="0" err="1"/>
              <a:t>Opšta</a:t>
            </a:r>
            <a:r>
              <a:rPr lang="bs-Latn-BA" sz="2200" dirty="0"/>
              <a:t> načela, Ugovori</a:t>
            </a:r>
          </a:p>
          <a:p>
            <a:pPr marL="350838" lvl="1" indent="0">
              <a:buNone/>
            </a:pPr>
            <a:endParaRPr lang="en-US" sz="2100" dirty="0"/>
          </a:p>
          <a:p>
            <a:pPr marL="350838" lvl="1" indent="0">
              <a:buNone/>
            </a:pPr>
            <a:r>
              <a:rPr lang="bs-Latn-BA" sz="2100" dirty="0"/>
              <a:t>Odjeljak 187. Zakon države koju su odabrale Strane</a:t>
            </a:r>
          </a:p>
          <a:p>
            <a:pPr marL="350838" lvl="1" indent="0">
              <a:buNone/>
            </a:pPr>
            <a:r>
              <a:rPr lang="bs-Latn-BA" sz="2100" dirty="0"/>
              <a:t>(2) Primjenjuje se zakon države koju su odabrale Strane da reguliše njihova ugovorna prava i </a:t>
            </a:r>
            <a:r>
              <a:rPr lang="bs-Latn-BA" sz="2100" dirty="0" smtClean="0"/>
              <a:t>obaveze . </a:t>
            </a:r>
            <a:r>
              <a:rPr lang="bs-Latn-BA" sz="2100" dirty="0"/>
              <a:t>. . osim kada </a:t>
            </a:r>
          </a:p>
          <a:p>
            <a:pPr marL="579438" lvl="2" indent="0">
              <a:buNone/>
            </a:pPr>
            <a:r>
              <a:rPr lang="bs-Latn-BA" sz="1800" dirty="0"/>
              <a:t>	(a) izabrana država nema materijalni odnos sa stranama ili transakcijom, i ne postoji druga razumna osnova </a:t>
            </a:r>
            <a:r>
              <a:rPr lang="bs-Latn-BA" sz="1800" dirty="0" smtClean="0"/>
              <a:t>za takav </a:t>
            </a:r>
            <a:r>
              <a:rPr lang="bs-Latn-BA" sz="1800" dirty="0"/>
              <a:t>izbor strana; ili</a:t>
            </a:r>
          </a:p>
          <a:p>
            <a:pPr marL="579438" lvl="2" indent="0">
              <a:buNone/>
            </a:pPr>
            <a:r>
              <a:rPr lang="bs-Latn-BA" sz="1800" dirty="0"/>
              <a:t>	(b) primjena prava izabrane države bi bila u suprotnosti sa temeljnom politikom države koja ima materijalno veći </a:t>
            </a:r>
            <a:r>
              <a:rPr lang="bs-Latn-BA" sz="1800" dirty="0" err="1"/>
              <a:t>interes</a:t>
            </a:r>
            <a:r>
              <a:rPr lang="bs-Latn-BA" sz="1800" dirty="0"/>
              <a:t> nego odabrana država za rješavanje određenog pitanja i koja bi, u skladu sa pravilom </a:t>
            </a:r>
            <a:r>
              <a:rPr lang="bs-Latn-BA" sz="1800" dirty="0" smtClean="0"/>
              <a:t>čl. </a:t>
            </a:r>
            <a:r>
              <a:rPr lang="bs-Latn-BA" sz="1800" dirty="0"/>
              <a:t>188, bila država mjerodavnog prava da strane nisu efektivno izvršile izbor prava. </a:t>
            </a:r>
          </a:p>
          <a:p>
            <a:pPr marL="350838" lvl="1" indent="0">
              <a:buNone/>
            </a:pPr>
            <a:r>
              <a:rPr lang="bs-Latn-BA" sz="2100" dirty="0"/>
              <a:t>(3) U nedostatku protivnih pokazatelja namjere, referira se domaće pravo države odabranog prava. </a:t>
            </a:r>
          </a:p>
        </p:txBody>
      </p:sp>
    </p:spTree>
    <p:extLst>
      <p:ext uri="{BB962C8B-B14F-4D97-AF65-F5344CB8AC3E}">
        <p14:creationId xmlns:p14="http://schemas.microsoft.com/office/powerpoint/2010/main" val="336971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C172E6-9258-9047-8631-F49727262AAA}"/>
              </a:ext>
            </a:extLst>
          </p:cNvPr>
          <p:cNvSpPr>
            <a:spLocks noGrp="1"/>
          </p:cNvSpPr>
          <p:nvPr>
            <p:ph type="title"/>
          </p:nvPr>
        </p:nvSpPr>
        <p:spPr/>
        <p:txBody>
          <a:bodyPr/>
          <a:lstStyle/>
          <a:p>
            <a:r>
              <a:rPr lang="bs-Latn-BA"/>
              <a:t>Primjeri:</a:t>
            </a:r>
          </a:p>
        </p:txBody>
      </p:sp>
      <p:sp>
        <p:nvSpPr>
          <p:cNvPr id="4" name="Content Placeholder 2">
            <a:extLst>
              <a:ext uri="{FF2B5EF4-FFF2-40B4-BE49-F238E27FC236}">
                <a16:creationId xmlns="" xmlns:a16="http://schemas.microsoft.com/office/drawing/2014/main" id="{A95042E2-3A6D-584C-8164-1E599101A77F}"/>
              </a:ext>
            </a:extLst>
          </p:cNvPr>
          <p:cNvSpPr txBox="1">
            <a:spLocks/>
          </p:cNvSpPr>
          <p:nvPr/>
        </p:nvSpPr>
        <p:spPr>
          <a:xfrm>
            <a:off x="900113" y="1793175"/>
            <a:ext cx="7345362" cy="4405745"/>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r>
              <a:rPr lang="bs-Latn-BA" sz="2200" dirty="0"/>
              <a:t>SAD: </a:t>
            </a:r>
            <a:r>
              <a:rPr lang="bs-Latn-BA" sz="2200" dirty="0" smtClean="0"/>
              <a:t>2. Zbornik </a:t>
            </a:r>
            <a:r>
              <a:rPr lang="bs-Latn-BA" sz="2200" dirty="0"/>
              <a:t>sudske prakse (</a:t>
            </a:r>
            <a:r>
              <a:rPr lang="bs-Latn-BA" sz="2200" dirty="0" err="1" smtClean="0"/>
              <a:t>Restatement</a:t>
            </a:r>
            <a:r>
              <a:rPr lang="bs-Latn-BA" sz="2200" dirty="0" smtClean="0"/>
              <a:t> 2</a:t>
            </a:r>
            <a:r>
              <a:rPr lang="bs-Latn-BA" sz="2200" dirty="0" smtClean="0"/>
              <a:t>nd</a:t>
            </a:r>
            <a:r>
              <a:rPr lang="bs-Latn-BA" sz="2200" dirty="0" smtClean="0"/>
              <a:t>) </a:t>
            </a:r>
            <a:r>
              <a:rPr lang="bs-Latn-BA" sz="2200" dirty="0"/>
              <a:t>Sukoba </a:t>
            </a:r>
            <a:r>
              <a:rPr lang="bs-Latn-BA" sz="2200" dirty="0" err="1"/>
              <a:t>interesa</a:t>
            </a:r>
            <a:r>
              <a:rPr lang="bs-Latn-BA" sz="2200" dirty="0"/>
              <a:t> </a:t>
            </a:r>
            <a:br>
              <a:rPr lang="bs-Latn-BA" sz="2200" dirty="0"/>
            </a:br>
            <a:r>
              <a:rPr lang="bs-Latn-BA" sz="2200" dirty="0" err="1"/>
              <a:t>Opšta</a:t>
            </a:r>
            <a:r>
              <a:rPr lang="bs-Latn-BA" sz="2200" dirty="0"/>
              <a:t> načela, Ugovori</a:t>
            </a:r>
          </a:p>
          <a:p>
            <a:pPr marL="350838" lvl="1" indent="0">
              <a:buFont typeface="Arial" pitchFamily="34" charset="0"/>
              <a:buNone/>
            </a:pPr>
            <a:endParaRPr lang="en-US" sz="2100" dirty="0"/>
          </a:p>
          <a:p>
            <a:pPr marL="350838" lvl="1" indent="0">
              <a:buFont typeface="Arial" pitchFamily="34" charset="0"/>
              <a:buNone/>
            </a:pPr>
            <a:r>
              <a:rPr lang="bs-Latn-BA" sz="2100" dirty="0"/>
              <a:t>Odjeljak 188. Mjerodavno pravo u slučaju da strane nisu izvršile efektivan izbor</a:t>
            </a:r>
          </a:p>
          <a:p>
            <a:pPr marL="350838" lvl="1" indent="0">
              <a:buFont typeface="Arial" pitchFamily="34" charset="0"/>
              <a:buNone/>
            </a:pPr>
            <a:r>
              <a:rPr lang="bs-Latn-BA" sz="2100" dirty="0"/>
              <a:t>(1) Prava i obaveze strana u pogledu određenog pitanja iz ugovora reguliše lokalni zakon države koja, u odnosu na to pitanje, ima najznačajniji odnos sa transakcijom i stranama u skladu sa načelima navedenim u Čl. 6.</a:t>
            </a:r>
          </a:p>
          <a:p>
            <a:pPr marL="350838" lvl="1" indent="0">
              <a:buNone/>
            </a:pPr>
            <a:r>
              <a:rPr lang="bs-Latn-BA" sz="2100" dirty="0"/>
              <a:t>(3) Ako su mjesto gdje se pregovara ugovor i mjesto </a:t>
            </a:r>
            <a:r>
              <a:rPr lang="bs-Latn-BA" sz="2100" dirty="0" err="1"/>
              <a:t>izvršenja</a:t>
            </a:r>
            <a:r>
              <a:rPr lang="bs-Latn-BA" sz="2100" dirty="0"/>
              <a:t> ugovora u istoj državi, obično se primjenjuje lokalni zakon te države, osim kada je </a:t>
            </a:r>
            <a:r>
              <a:rPr lang="bs-Latn-BA" sz="2100" dirty="0" smtClean="0"/>
              <a:t>propisano drugačije </a:t>
            </a:r>
            <a:r>
              <a:rPr lang="bs-Latn-BA" sz="2100" dirty="0"/>
              <a:t>u </a:t>
            </a:r>
            <a:r>
              <a:rPr lang="bs-Latn-BA" sz="2100" dirty="0"/>
              <a:t>čl. 189-99 i 203.</a:t>
            </a:r>
          </a:p>
        </p:txBody>
      </p:sp>
    </p:spTree>
    <p:extLst>
      <p:ext uri="{BB962C8B-B14F-4D97-AF65-F5344CB8AC3E}">
        <p14:creationId xmlns:p14="http://schemas.microsoft.com/office/powerpoint/2010/main" val="1460142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Principi mjerodavnog prava</a:t>
            </a:r>
          </a:p>
        </p:txBody>
      </p:sp>
      <p:sp>
        <p:nvSpPr>
          <p:cNvPr id="3" name="Content Placeholder 2"/>
          <p:cNvSpPr>
            <a:spLocks noGrp="1"/>
          </p:cNvSpPr>
          <p:nvPr>
            <p:ph idx="1"/>
          </p:nvPr>
        </p:nvSpPr>
        <p:spPr/>
        <p:txBody>
          <a:bodyPr>
            <a:normAutofit fontScale="92500" lnSpcReduction="20000"/>
          </a:bodyPr>
          <a:lstStyle/>
          <a:p>
            <a:pPr marL="0" indent="0">
              <a:buNone/>
            </a:pPr>
            <a:r>
              <a:rPr lang="bs-Latn-BA" dirty="0"/>
              <a:t>Haški principi izbora prava u međunarodnim komercijalnim ugovorima (2015).</a:t>
            </a:r>
          </a:p>
          <a:p>
            <a:r>
              <a:rPr lang="bs-Latn-BA" dirty="0"/>
              <a:t>Primjenjuje se pravo koje su odabrale strane; tekst ne nudi principe </a:t>
            </a:r>
            <a:r>
              <a:rPr lang="bs-Latn-BA" dirty="0" smtClean="0"/>
              <a:t>koji se primjenjuju </a:t>
            </a:r>
            <a:r>
              <a:rPr lang="bs-Latn-BA" dirty="0"/>
              <a:t>kada strane ne naprave taj izbor</a:t>
            </a:r>
          </a:p>
          <a:p>
            <a:r>
              <a:rPr lang="bs-Latn-BA" dirty="0"/>
              <a:t>Kvalifikovano priznavanje prava koje nije pravo te države</a:t>
            </a:r>
          </a:p>
          <a:p>
            <a:r>
              <a:rPr lang="bs-Latn-BA" dirty="0"/>
              <a:t>Ograničenja izbora prepoznata</a:t>
            </a:r>
          </a:p>
          <a:p>
            <a:pPr lvl="1"/>
            <a:r>
              <a:rPr lang="bs-Latn-BA" dirty="0"/>
              <a:t>Strane se moraju dogovoriti; posebne odredbe o razmjeni formi</a:t>
            </a:r>
          </a:p>
          <a:p>
            <a:pPr lvl="1"/>
            <a:r>
              <a:rPr lang="bs-Latn-BA" dirty="0"/>
              <a:t>Čl. 11: </a:t>
            </a:r>
            <a:r>
              <a:rPr lang="bs-Latn-BA" dirty="0" smtClean="0"/>
              <a:t>obavezna </a:t>
            </a:r>
            <a:r>
              <a:rPr lang="bs-Latn-BA" dirty="0"/>
              <a:t>pravila i javna </a:t>
            </a:r>
            <a:r>
              <a:rPr lang="bs-Latn-BA" dirty="0" smtClean="0"/>
              <a:t>politika imaju jaču snagu</a:t>
            </a:r>
            <a:endParaRPr lang="bs-Latn-BA" dirty="0"/>
          </a:p>
        </p:txBody>
      </p:sp>
    </p:spTree>
    <p:extLst>
      <p:ext uri="{BB962C8B-B14F-4D97-AF65-F5344CB8AC3E}">
        <p14:creationId xmlns:p14="http://schemas.microsoft.com/office/powerpoint/2010/main" val="344962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a:t>Mjerodavni zakon kod arbitraže</a:t>
            </a:r>
          </a:p>
        </p:txBody>
      </p:sp>
      <p:sp>
        <p:nvSpPr>
          <p:cNvPr id="3" name="Content Placeholder 2"/>
          <p:cNvSpPr>
            <a:spLocks noGrp="1"/>
          </p:cNvSpPr>
          <p:nvPr>
            <p:ph idx="1"/>
          </p:nvPr>
        </p:nvSpPr>
        <p:spPr/>
        <p:txBody>
          <a:bodyPr>
            <a:normAutofit fontScale="92500" lnSpcReduction="10000"/>
          </a:bodyPr>
          <a:lstStyle/>
          <a:p>
            <a:r>
              <a:rPr lang="bs-Latn-BA" dirty="0"/>
              <a:t>Domaći zakoni obično propisuju da arbitri primjenjuju pravo koje odaberu strane; u nedostatku takvog izbora, arbitri mogu odrediti odgovarajući zakon</a:t>
            </a:r>
          </a:p>
          <a:p>
            <a:pPr lvl="2"/>
            <a:r>
              <a:rPr lang="bs-Latn-BA" dirty="0"/>
              <a:t>Vidjeti UNCITRAL Model zakon o međunarodnoj komercijalnoj arbitraži, Čl. 28</a:t>
            </a:r>
          </a:p>
          <a:p>
            <a:pPr lvl="2"/>
            <a:r>
              <a:rPr lang="bs-Latn-BA" dirty="0" smtClean="0"/>
              <a:t>Isto tako, pravila </a:t>
            </a:r>
            <a:r>
              <a:rPr lang="bs-Latn-BA" dirty="0"/>
              <a:t>institucionalnih centara za arbitražu </a:t>
            </a:r>
            <a:r>
              <a:rPr lang="bs-Latn-BA" dirty="0" err="1" smtClean="0"/>
              <a:t>predviđaju</a:t>
            </a:r>
            <a:r>
              <a:rPr lang="bs-Latn-BA" dirty="0" smtClean="0"/>
              <a:t> </a:t>
            </a:r>
            <a:r>
              <a:rPr lang="bs-Latn-BA" dirty="0"/>
              <a:t>slična pravila o mjerodavnom pravu</a:t>
            </a:r>
          </a:p>
          <a:p>
            <a:pPr>
              <a:spcBef>
                <a:spcPts val="1248"/>
              </a:spcBef>
            </a:pPr>
            <a:r>
              <a:rPr lang="bs-Latn-BA" dirty="0"/>
              <a:t>Pitanja mjerodavnog prava koja </a:t>
            </a:r>
            <a:r>
              <a:rPr lang="bs-Latn-BA" dirty="0" smtClean="0"/>
              <a:t>su predmet izbora </a:t>
            </a:r>
            <a:r>
              <a:rPr lang="bs-Latn-BA" dirty="0"/>
              <a:t>strana</a:t>
            </a:r>
          </a:p>
          <a:p>
            <a:pPr lvl="2">
              <a:spcBef>
                <a:spcPts val="648"/>
              </a:spcBef>
            </a:pPr>
            <a:r>
              <a:rPr lang="bs-Latn-BA" dirty="0"/>
              <a:t>Mjerodavno pravo za dogovor da se ide na arbitražu </a:t>
            </a:r>
          </a:p>
          <a:p>
            <a:pPr lvl="2">
              <a:spcBef>
                <a:spcPts val="648"/>
              </a:spcBef>
            </a:pPr>
            <a:r>
              <a:rPr lang="bs-Latn-BA" dirty="0"/>
              <a:t>Mjerodavno pravo za  procedure arbitraže</a:t>
            </a:r>
          </a:p>
          <a:p>
            <a:pPr lvl="2">
              <a:spcBef>
                <a:spcPts val="648"/>
              </a:spcBef>
            </a:pPr>
            <a:r>
              <a:rPr lang="bs-Latn-BA" dirty="0"/>
              <a:t>Mjerodavno pravo za sporno pitanje</a:t>
            </a:r>
          </a:p>
          <a:p>
            <a:pPr lvl="2">
              <a:spcBef>
                <a:spcPts val="1848"/>
              </a:spcBef>
            </a:pPr>
            <a:endParaRPr lang="en-US" dirty="0"/>
          </a:p>
        </p:txBody>
      </p:sp>
    </p:spTree>
    <p:extLst>
      <p:ext uri="{BB962C8B-B14F-4D97-AF65-F5344CB8AC3E}">
        <p14:creationId xmlns:p14="http://schemas.microsoft.com/office/powerpoint/2010/main" val="3095262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Jurisdikcija</a:t>
            </a:r>
          </a:p>
        </p:txBody>
      </p:sp>
      <p:sp>
        <p:nvSpPr>
          <p:cNvPr id="3" name="Content Placeholder 2"/>
          <p:cNvSpPr>
            <a:spLocks noGrp="1"/>
          </p:cNvSpPr>
          <p:nvPr>
            <p:ph idx="1"/>
          </p:nvPr>
        </p:nvSpPr>
        <p:spPr/>
        <p:txBody>
          <a:bodyPr/>
          <a:lstStyle/>
          <a:p>
            <a:r>
              <a:rPr lang="bs-Latn-BA"/>
              <a:t>Regionalna pravila</a:t>
            </a:r>
          </a:p>
          <a:p>
            <a:pPr lvl="1"/>
            <a:r>
              <a:rPr lang="bs-Latn-BA"/>
              <a:t>EU uredba Brisel I (pročišćeni tekst), 2012</a:t>
            </a:r>
          </a:p>
          <a:p>
            <a:pPr lvl="2"/>
            <a:r>
              <a:rPr lang="bs-Latn-BA"/>
              <a:t>Opšta i posebna pravila o jurisdikciji sudova u zemljama članicama EU</a:t>
            </a:r>
          </a:p>
          <a:p>
            <a:pPr lvl="2"/>
            <a:r>
              <a:rPr lang="bs-Latn-BA"/>
              <a:t>Presude drugih zemalja članica se izvršavaju bez posebnih procedura</a:t>
            </a:r>
          </a:p>
          <a:p>
            <a:pPr lvl="2"/>
            <a:r>
              <a:rPr lang="bs-Latn-BA"/>
              <a:t>Čl. 25: strane mogu dogovoriti forum</a:t>
            </a:r>
          </a:p>
          <a:p>
            <a:r>
              <a:rPr lang="bs-Latn-BA"/>
              <a:t>SAD pravila i ustavni koncepti</a:t>
            </a:r>
          </a:p>
        </p:txBody>
      </p:sp>
    </p:spTree>
    <p:extLst>
      <p:ext uri="{BB962C8B-B14F-4D97-AF65-F5344CB8AC3E}">
        <p14:creationId xmlns:p14="http://schemas.microsoft.com/office/powerpoint/2010/main" val="4166831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0</TotalTime>
  <Words>970</Words>
  <Application>Microsoft Macintosh PowerPoint</Application>
  <PresentationFormat>On-screen Show (4:3)</PresentationFormat>
  <Paragraphs>159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Brush Script MT</vt:lpstr>
      <vt:lpstr>Calibri</vt:lpstr>
      <vt:lpstr>Calisto MT</vt:lpstr>
      <vt:lpstr>Times New Roman</vt:lpstr>
      <vt:lpstr>Verdana</vt:lpstr>
      <vt:lpstr>Arial</vt:lpstr>
      <vt:lpstr>Capital</vt:lpstr>
      <vt:lpstr>Pregled praktičnih razmatranja u presuđivanju prekograničnih sporova</vt:lpstr>
      <vt:lpstr>Mjerodavno pravo</vt:lpstr>
      <vt:lpstr>Primjeri:</vt:lpstr>
      <vt:lpstr>Primjeri:</vt:lpstr>
      <vt:lpstr>Primjeri:</vt:lpstr>
      <vt:lpstr>Primjeri:</vt:lpstr>
      <vt:lpstr>Principi mjerodavnog prava</vt:lpstr>
      <vt:lpstr>Mjerodavni zakon kod arbitraže</vt:lpstr>
      <vt:lpstr>Jurisdikcija</vt:lpstr>
      <vt:lpstr>Jurisdikcija</vt:lpstr>
      <vt:lpstr>Strane biraju sud</vt:lpstr>
      <vt:lpstr>Tri osnovna pravila</vt:lpstr>
      <vt:lpstr>Evropska unija</vt:lpstr>
      <vt:lpstr>Izvori materijalnog međunarodnog trgovačkog prava</vt:lpstr>
      <vt:lpstr>Komercijalni ugovori</vt:lpstr>
      <vt:lpstr>Arbitraža</vt:lpstr>
      <vt:lpstr>Ugovori o prodaji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2018-10-05T20:39:03Z</dcterms:created>
  <dcterms:modified xsi:type="dcterms:W3CDTF">2018-10-11T19:15:50Z</dcterms:modified>
</cp:coreProperties>
</file>