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6" r:id="rId2"/>
    <p:sldId id="404" r:id="rId3"/>
    <p:sldId id="439" r:id="rId4"/>
    <p:sldId id="452" r:id="rId5"/>
    <p:sldId id="463" r:id="rId6"/>
    <p:sldId id="447" r:id="rId7"/>
    <p:sldId id="464" r:id="rId8"/>
    <p:sldId id="465" r:id="rId9"/>
    <p:sldId id="466" r:id="rId10"/>
    <p:sldId id="435" r:id="rId11"/>
    <p:sldId id="444" r:id="rId12"/>
    <p:sldId id="450" r:id="rId13"/>
    <p:sldId id="369" r:id="rId14"/>
    <p:sldId id="445" r:id="rId15"/>
    <p:sldId id="441" r:id="rId16"/>
    <p:sldId id="446" r:id="rId17"/>
    <p:sldId id="449" r:id="rId18"/>
    <p:sldId id="451" r:id="rId19"/>
    <p:sldId id="453" r:id="rId20"/>
    <p:sldId id="454" r:id="rId21"/>
    <p:sldId id="455" r:id="rId22"/>
    <p:sldId id="456" r:id="rId23"/>
    <p:sldId id="457" r:id="rId24"/>
    <p:sldId id="458" r:id="rId25"/>
    <p:sldId id="459" r:id="rId26"/>
    <p:sldId id="460" r:id="rId27"/>
    <p:sldId id="461" r:id="rId28"/>
    <p:sldId id="462" r:id="rId29"/>
    <p:sldId id="267"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082E51-2BC7-4F16-8F25-16CD6B5F6B32}" type="datetimeFigureOut">
              <a:rPr lang="en-GB" smtClean="0"/>
              <a:pPr/>
              <a:t>27/09/2018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9C576D-2503-4B50-990C-F4C35684776A}"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ED9ADE3-75CA-4162-A253-98393F67982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GB" dirty="0" smtClean="0"/>
          </a:p>
        </p:txBody>
      </p:sp>
      <p:sp>
        <p:nvSpPr>
          <p:cNvPr id="32772" name="Slide Number Placeholder 3"/>
          <p:cNvSpPr>
            <a:spLocks noGrp="1"/>
          </p:cNvSpPr>
          <p:nvPr>
            <p:ph type="sldNum" sz="quarter" idx="5"/>
          </p:nvPr>
        </p:nvSpPr>
        <p:spPr>
          <a:noFill/>
        </p:spPr>
        <p:txBody>
          <a:bodyPr/>
          <a:lstStyle/>
          <a:p>
            <a:fld id="{7E400DB2-1463-4137-A37F-B5E846E5B657}"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D9ADE3-75CA-4162-A253-98393F67982E}"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ED9ADE3-75CA-4162-A253-98393F67982E}"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113B6E-BC3E-4A98-AEB0-0E9A341F692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37B1A1-6F01-4D85-810F-DC839565055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3D0507-F552-479B-A281-582F39D7EC4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AEEE95-9759-4EBD-8F11-3A009E1CCD4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33C996-4A9A-45D5-AC48-F477D753E74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A65E41-901E-481B-B170-DF3380BC75E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01D9B82-47DB-4703-8C67-228ADCBE2CF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7DB0EBC-ACB1-41BF-9E00-E3DA1319A27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4D0890E-D259-445F-98B6-07E7963D256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52717CD-DAAD-49D4-AA54-03BA025325A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22CC05-70A1-47C0-921C-322F28C9F6C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4D76DF1-598F-463E-8B08-5CCC85B532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dirty="0" smtClean="0">
                <a:solidFill>
                  <a:srgbClr val="0070C0"/>
                </a:solidFill>
              </a:rPr>
              <a:t>Data Protection in Europe</a:t>
            </a:r>
            <a:br>
              <a:rPr lang="en-GB" dirty="0" smtClean="0">
                <a:solidFill>
                  <a:srgbClr val="0070C0"/>
                </a:solidFill>
              </a:rPr>
            </a:br>
            <a:r>
              <a:rPr lang="en-GB" dirty="0" smtClean="0">
                <a:solidFill>
                  <a:srgbClr val="0070C0"/>
                </a:solidFill>
              </a:rPr>
              <a:t>  </a:t>
            </a:r>
            <a:endParaRPr lang="en-US" dirty="0">
              <a:solidFill>
                <a:srgbClr val="0070C0"/>
              </a:solidFill>
            </a:endParaRPr>
          </a:p>
        </p:txBody>
      </p:sp>
      <p:sp>
        <p:nvSpPr>
          <p:cNvPr id="2051" name="Rectangle 3"/>
          <p:cNvSpPr>
            <a:spLocks noGrp="1" noChangeArrowheads="1"/>
          </p:cNvSpPr>
          <p:nvPr>
            <p:ph type="subTitle" idx="1"/>
          </p:nvPr>
        </p:nvSpPr>
        <p:spPr/>
        <p:txBody>
          <a:bodyPr/>
          <a:lstStyle/>
          <a:p>
            <a:r>
              <a:rPr lang="en-GB" dirty="0"/>
              <a:t>Graham </a:t>
            </a:r>
            <a:r>
              <a:rPr lang="en-GB" dirty="0" smtClean="0"/>
              <a:t>Sutton</a:t>
            </a:r>
          </a:p>
          <a:p>
            <a:endParaRPr lang="en-GB" sz="2400" dirty="0"/>
          </a:p>
          <a:p>
            <a:endParaRPr lang="en-GB"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ECHR</a:t>
            </a:r>
            <a:endParaRPr lang="en-GB" dirty="0">
              <a:solidFill>
                <a:srgbClr val="0070C0"/>
              </a:solidFill>
            </a:endParaRPr>
          </a:p>
        </p:txBody>
      </p:sp>
      <p:sp>
        <p:nvSpPr>
          <p:cNvPr id="3" name="Content Placeholder 2"/>
          <p:cNvSpPr>
            <a:spLocks noGrp="1"/>
          </p:cNvSpPr>
          <p:nvPr>
            <p:ph idx="1"/>
          </p:nvPr>
        </p:nvSpPr>
        <p:spPr/>
        <p:txBody>
          <a:bodyPr/>
          <a:lstStyle/>
          <a:p>
            <a:r>
              <a:rPr lang="en-GB" dirty="0" smtClean="0"/>
              <a:t>1950 European Convention on Human Rights</a:t>
            </a:r>
          </a:p>
          <a:p>
            <a:pPr lvl="1"/>
            <a:r>
              <a:rPr lang="en-GB" dirty="0" smtClean="0"/>
              <a:t>Article 8.1: “ Everyone has the right to respect for his private and family life, his home and his correspondence.”</a:t>
            </a:r>
          </a:p>
          <a:p>
            <a:r>
              <a:rPr lang="en-GB" dirty="0" smtClean="0"/>
              <a:t>No express reference to data protection</a:t>
            </a:r>
          </a:p>
        </p:txBody>
      </p:sp>
      <p:sp>
        <p:nvSpPr>
          <p:cNvPr id="4" name="Slide Number Placeholder 3"/>
          <p:cNvSpPr>
            <a:spLocks noGrp="1"/>
          </p:cNvSpPr>
          <p:nvPr>
            <p:ph type="sldNum" sz="quarter" idx="12"/>
          </p:nvPr>
        </p:nvSpPr>
        <p:spPr/>
        <p:txBody>
          <a:bodyPr/>
          <a:lstStyle/>
          <a:p>
            <a:fld id="{5BAEEE95-9759-4EBD-8F11-3A009E1CCD4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Council of Europe (1)</a:t>
            </a:r>
            <a:endParaRPr lang="en-GB" dirty="0">
              <a:solidFill>
                <a:srgbClr val="0070C0"/>
              </a:solidFill>
            </a:endParaRPr>
          </a:p>
        </p:txBody>
      </p:sp>
      <p:sp>
        <p:nvSpPr>
          <p:cNvPr id="3" name="Content Placeholder 2"/>
          <p:cNvSpPr>
            <a:spLocks noGrp="1"/>
          </p:cNvSpPr>
          <p:nvPr>
            <p:ph idx="1"/>
          </p:nvPr>
        </p:nvSpPr>
        <p:spPr/>
        <p:txBody>
          <a:bodyPr/>
          <a:lstStyle/>
          <a:p>
            <a:r>
              <a:rPr lang="en-GB" dirty="0" smtClean="0"/>
              <a:t>1981 Convention 108</a:t>
            </a:r>
          </a:p>
          <a:p>
            <a:pPr lvl="1"/>
            <a:r>
              <a:rPr lang="en-GB" dirty="0" smtClean="0"/>
              <a:t>Sets main rules</a:t>
            </a:r>
          </a:p>
          <a:p>
            <a:r>
              <a:rPr lang="en-GB" dirty="0" smtClean="0"/>
              <a:t>2001 Additional Protocol</a:t>
            </a:r>
          </a:p>
          <a:p>
            <a:pPr lvl="1"/>
            <a:r>
              <a:rPr lang="en-GB" dirty="0" smtClean="0"/>
              <a:t>Supervisory authority</a:t>
            </a:r>
          </a:p>
          <a:p>
            <a:pPr lvl="1"/>
            <a:r>
              <a:rPr lang="en-GB" dirty="0" err="1" smtClean="0"/>
              <a:t>Transborder</a:t>
            </a:r>
            <a:r>
              <a:rPr lang="en-GB" dirty="0" smtClean="0"/>
              <a:t> data flows</a:t>
            </a:r>
          </a:p>
          <a:p>
            <a:r>
              <a:rPr lang="en-GB" dirty="0" smtClean="0"/>
              <a:t>Open for ratification worldwide</a:t>
            </a:r>
          </a:p>
          <a:p>
            <a:pPr lvl="1"/>
            <a:r>
              <a:rPr lang="en-GB" dirty="0" smtClean="0"/>
              <a:t>Over 50 countries have ratified including </a:t>
            </a:r>
            <a:r>
              <a:rPr lang="en-GB" dirty="0" err="1" smtClean="0"/>
              <a:t>BiH</a:t>
            </a:r>
            <a:endParaRPr lang="en-GB"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Council of Europe (2)</a:t>
            </a:r>
            <a:endParaRPr lang="en-GB" dirty="0"/>
          </a:p>
        </p:txBody>
      </p:sp>
      <p:sp>
        <p:nvSpPr>
          <p:cNvPr id="3" name="Content Placeholder 2"/>
          <p:cNvSpPr>
            <a:spLocks noGrp="1"/>
          </p:cNvSpPr>
          <p:nvPr>
            <p:ph idx="1"/>
          </p:nvPr>
        </p:nvSpPr>
        <p:spPr/>
        <p:txBody>
          <a:bodyPr/>
          <a:lstStyle/>
          <a:p>
            <a:r>
              <a:rPr lang="en-GB" dirty="0" smtClean="0"/>
              <a:t>Modernised Convention adopted May 2018</a:t>
            </a:r>
          </a:p>
          <a:p>
            <a:r>
              <a:rPr lang="en-GB" dirty="0" smtClean="0"/>
              <a:t>Brings together existing Convention and Additional Protocol with some new elements in line with EU reforms</a:t>
            </a:r>
          </a:p>
          <a:p>
            <a:r>
              <a:rPr lang="en-GB" dirty="0" smtClean="0"/>
              <a:t>Existing Convention remains in force</a:t>
            </a:r>
            <a:endParaRPr lang="en-GB"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EU treaty provision</a:t>
            </a:r>
            <a:endParaRPr lang="en-GB" dirty="0">
              <a:solidFill>
                <a:srgbClr val="0070C0"/>
              </a:solidFill>
            </a:endParaRPr>
          </a:p>
        </p:txBody>
      </p:sp>
      <p:sp>
        <p:nvSpPr>
          <p:cNvPr id="3" name="Content Placeholder 2"/>
          <p:cNvSpPr>
            <a:spLocks noGrp="1"/>
          </p:cNvSpPr>
          <p:nvPr>
            <p:ph idx="1"/>
          </p:nvPr>
        </p:nvSpPr>
        <p:spPr/>
        <p:txBody>
          <a:bodyPr/>
          <a:lstStyle/>
          <a:p>
            <a:pPr algn="ctr">
              <a:buNone/>
            </a:pPr>
            <a:r>
              <a:rPr lang="en-GB" sz="2800" dirty="0" smtClean="0"/>
              <a:t>2007 Lisbon Treaty</a:t>
            </a:r>
          </a:p>
          <a:p>
            <a:pPr>
              <a:buNone/>
            </a:pPr>
            <a:endParaRPr lang="en-GB" sz="2800" dirty="0" smtClean="0"/>
          </a:p>
          <a:p>
            <a:pPr>
              <a:buNone/>
            </a:pPr>
            <a:r>
              <a:rPr lang="en-GB" sz="2800" dirty="0" smtClean="0"/>
              <a:t>	“Everyone has the right to the protection of personal data concerning them”</a:t>
            </a:r>
          </a:p>
          <a:p>
            <a:pPr>
              <a:buNone/>
            </a:pPr>
            <a:r>
              <a:rPr lang="en-GB" sz="2800" dirty="0" smtClean="0"/>
              <a:t>	</a:t>
            </a:r>
          </a:p>
          <a:p>
            <a:pPr>
              <a:buNone/>
            </a:pPr>
            <a:r>
              <a:rPr lang="en-GB" sz="2800" dirty="0" smtClean="0"/>
              <a:t>	</a:t>
            </a:r>
            <a:r>
              <a:rPr lang="en-GB" sz="2000" i="1" dirty="0" smtClean="0"/>
              <a:t>Article 16.1 : Treaty on the functioning of the European Union</a:t>
            </a:r>
          </a:p>
          <a:p>
            <a:pPr>
              <a:buNone/>
            </a:pPr>
            <a:r>
              <a:rPr lang="en-GB" sz="2800" dirty="0" smtClean="0"/>
              <a:t>	</a:t>
            </a:r>
          </a:p>
        </p:txBody>
      </p:sp>
      <p:sp>
        <p:nvSpPr>
          <p:cNvPr id="4" name="Slide Number Placeholder 3"/>
          <p:cNvSpPr>
            <a:spLocks noGrp="1"/>
          </p:cNvSpPr>
          <p:nvPr>
            <p:ph type="sldNum" sz="quarter" idx="12"/>
          </p:nvPr>
        </p:nvSpPr>
        <p:spPr/>
        <p:txBody>
          <a:bodyPr/>
          <a:lstStyle/>
          <a:p>
            <a:fld id="{5BAEEE95-9759-4EBD-8F11-3A009E1CCD47}"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2000 EU Charter of Rights</a:t>
            </a:r>
            <a:endParaRPr lang="en-GB" dirty="0"/>
          </a:p>
        </p:txBody>
      </p:sp>
      <p:sp>
        <p:nvSpPr>
          <p:cNvPr id="3" name="Content Placeholder 2"/>
          <p:cNvSpPr>
            <a:spLocks noGrp="1"/>
          </p:cNvSpPr>
          <p:nvPr>
            <p:ph idx="1"/>
          </p:nvPr>
        </p:nvSpPr>
        <p:spPr/>
        <p:txBody>
          <a:bodyPr/>
          <a:lstStyle/>
          <a:p>
            <a:r>
              <a:rPr lang="en-GB" dirty="0" smtClean="0"/>
              <a:t>Article 7: Respect for private and family life</a:t>
            </a:r>
          </a:p>
          <a:p>
            <a:r>
              <a:rPr lang="en-GB" dirty="0" smtClean="0"/>
              <a:t>Article 8: Protection of personal data</a:t>
            </a:r>
          </a:p>
          <a:p>
            <a:r>
              <a:rPr lang="en-GB" dirty="0" smtClean="0"/>
              <a:t>Article 8 mentions</a:t>
            </a:r>
          </a:p>
          <a:p>
            <a:pPr lvl="1"/>
            <a:r>
              <a:rPr lang="en-GB" dirty="0" smtClean="0"/>
              <a:t>General right to data protection</a:t>
            </a:r>
          </a:p>
          <a:p>
            <a:pPr lvl="1"/>
            <a:r>
              <a:rPr lang="en-GB" dirty="0" smtClean="0"/>
              <a:t>Need for fairness and lawfulness</a:t>
            </a:r>
          </a:p>
          <a:p>
            <a:pPr lvl="1"/>
            <a:r>
              <a:rPr lang="en-GB" dirty="0" smtClean="0"/>
              <a:t>Right of access and rectification</a:t>
            </a:r>
          </a:p>
          <a:p>
            <a:pPr lvl="1"/>
            <a:r>
              <a:rPr lang="en-GB" dirty="0" smtClean="0"/>
              <a:t>Need for independent supervision</a:t>
            </a:r>
          </a:p>
          <a:p>
            <a:endParaRPr lang="en-GB"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0070C0"/>
                </a:solidFill>
              </a:rPr>
              <a:t>Specific EU legal instruments</a:t>
            </a:r>
            <a:endParaRPr lang="en-GB" sz="3600" dirty="0">
              <a:solidFill>
                <a:srgbClr val="0070C0"/>
              </a:solidFill>
            </a:endParaRPr>
          </a:p>
        </p:txBody>
      </p:sp>
      <p:sp>
        <p:nvSpPr>
          <p:cNvPr id="3" name="Content Placeholder 2"/>
          <p:cNvSpPr>
            <a:spLocks noGrp="1"/>
          </p:cNvSpPr>
          <p:nvPr>
            <p:ph idx="1"/>
          </p:nvPr>
        </p:nvSpPr>
        <p:spPr/>
        <p:txBody>
          <a:bodyPr/>
          <a:lstStyle/>
          <a:p>
            <a:r>
              <a:rPr lang="en-GB" sz="2800" dirty="0" smtClean="0"/>
              <a:t>1995 General data protection directive</a:t>
            </a:r>
            <a:r>
              <a:rPr lang="en-GB" sz="2800" i="1" dirty="0" smtClean="0"/>
              <a:t> (Now repealed)</a:t>
            </a:r>
          </a:p>
          <a:p>
            <a:r>
              <a:rPr lang="en-GB" sz="2800" dirty="0" smtClean="0"/>
              <a:t>2001 Regulation applying to EU institutions and bodies </a:t>
            </a:r>
          </a:p>
          <a:p>
            <a:r>
              <a:rPr lang="en-GB" sz="2800" dirty="0" smtClean="0"/>
              <a:t>2002 Communications data protection directive (amended in 2009)</a:t>
            </a:r>
          </a:p>
          <a:p>
            <a:r>
              <a:rPr lang="en-GB" sz="2800" dirty="0" smtClean="0"/>
              <a:t>2008 Council framework decision on data protection in the area of police and judicial co-operation in criminal matters </a:t>
            </a:r>
            <a:r>
              <a:rPr lang="en-GB" sz="2800" i="1" dirty="0" smtClean="0"/>
              <a:t>(Now repealed)</a:t>
            </a:r>
          </a:p>
        </p:txBody>
      </p:sp>
      <p:sp>
        <p:nvSpPr>
          <p:cNvPr id="4" name="Slide Number Placeholder 3"/>
          <p:cNvSpPr>
            <a:spLocks noGrp="1"/>
          </p:cNvSpPr>
          <p:nvPr>
            <p:ph type="sldNum" sz="quarter" idx="12"/>
          </p:nvPr>
        </p:nvSpPr>
        <p:spPr/>
        <p:txBody>
          <a:bodyPr/>
          <a:lstStyle/>
          <a:p>
            <a:fld id="{5BAEEE95-9759-4EBD-8F11-3A009E1CCD47}"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New EU legal instruments</a:t>
            </a:r>
            <a:endParaRPr lang="en-GB" dirty="0"/>
          </a:p>
        </p:txBody>
      </p:sp>
      <p:sp>
        <p:nvSpPr>
          <p:cNvPr id="3" name="Content Placeholder 2"/>
          <p:cNvSpPr>
            <a:spLocks noGrp="1"/>
          </p:cNvSpPr>
          <p:nvPr>
            <p:ph idx="1"/>
          </p:nvPr>
        </p:nvSpPr>
        <p:spPr/>
        <p:txBody>
          <a:bodyPr/>
          <a:lstStyle/>
          <a:p>
            <a:r>
              <a:rPr lang="en-GB" dirty="0" smtClean="0"/>
              <a:t>2016 General Data Protection Regulation</a:t>
            </a:r>
          </a:p>
          <a:p>
            <a:r>
              <a:rPr lang="en-GB" dirty="0" smtClean="0"/>
              <a:t>2016 Directive on data protection and enforcement of the criminal law</a:t>
            </a:r>
          </a:p>
          <a:p>
            <a:pPr lvl="1"/>
            <a:r>
              <a:rPr lang="en-GB" dirty="0" smtClean="0"/>
              <a:t>Both applicable from May 2018</a:t>
            </a:r>
          </a:p>
          <a:p>
            <a:pPr>
              <a:buNone/>
            </a:pPr>
            <a:endParaRPr lang="en-GB"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Objectives of EU Reform</a:t>
            </a:r>
            <a:endParaRPr lang="en-GB" dirty="0">
              <a:solidFill>
                <a:srgbClr val="0070C0"/>
              </a:solidFill>
            </a:endParaRPr>
          </a:p>
        </p:txBody>
      </p:sp>
      <p:sp>
        <p:nvSpPr>
          <p:cNvPr id="3" name="Content Placeholder 2"/>
          <p:cNvSpPr>
            <a:spLocks noGrp="1"/>
          </p:cNvSpPr>
          <p:nvPr>
            <p:ph idx="1"/>
          </p:nvPr>
        </p:nvSpPr>
        <p:spPr/>
        <p:txBody>
          <a:bodyPr/>
          <a:lstStyle/>
          <a:p>
            <a:r>
              <a:rPr lang="en-GB" sz="2400" dirty="0" smtClean="0"/>
              <a:t>Regulation</a:t>
            </a:r>
          </a:p>
          <a:p>
            <a:pPr lvl="1"/>
            <a:r>
              <a:rPr lang="en-GB" sz="2400" dirty="0" smtClean="0"/>
              <a:t>To give citizens back control over their own data</a:t>
            </a:r>
          </a:p>
          <a:p>
            <a:pPr lvl="1"/>
            <a:r>
              <a:rPr lang="en-GB" sz="2400" dirty="0" smtClean="0"/>
              <a:t>To simplify the regulatory environment for business</a:t>
            </a:r>
          </a:p>
          <a:p>
            <a:r>
              <a:rPr lang="en-GB" sz="2400" dirty="0" smtClean="0"/>
              <a:t>Directive</a:t>
            </a:r>
          </a:p>
          <a:p>
            <a:pPr lvl="1"/>
            <a:r>
              <a:rPr lang="en-GB" sz="2400" dirty="0" smtClean="0"/>
              <a:t>To ensure proper protection of data of victims, witnesses and suspects</a:t>
            </a:r>
          </a:p>
          <a:p>
            <a:pPr lvl="1"/>
            <a:r>
              <a:rPr lang="en-GB" sz="2400" dirty="0" smtClean="0"/>
              <a:t>To facilitate cross-border co-operation and help combat crime and terrorism more effectively in Europe</a:t>
            </a:r>
          </a:p>
          <a:p>
            <a:endParaRPr lang="en-GB" sz="2400" dirty="0" smtClean="0"/>
          </a:p>
          <a:p>
            <a:endParaRPr lang="en-GB" sz="2400" dirty="0" smtClean="0"/>
          </a:p>
          <a:p>
            <a:endParaRPr lang="en-GB" sz="2400" dirty="0" smtClean="0"/>
          </a:p>
          <a:p>
            <a:pPr lvl="1">
              <a:buNone/>
            </a:pPr>
            <a:endParaRPr lang="en-GB" sz="24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Content of new instruments </a:t>
            </a:r>
            <a:endParaRPr lang="en-GB" dirty="0">
              <a:solidFill>
                <a:srgbClr val="0070C0"/>
              </a:solidFill>
            </a:endParaRPr>
          </a:p>
        </p:txBody>
      </p:sp>
      <p:sp>
        <p:nvSpPr>
          <p:cNvPr id="3" name="Content Placeholder 2"/>
          <p:cNvSpPr>
            <a:spLocks noGrp="1"/>
          </p:cNvSpPr>
          <p:nvPr>
            <p:ph idx="1"/>
          </p:nvPr>
        </p:nvSpPr>
        <p:spPr>
          <a:xfrm>
            <a:off x="539552" y="1628800"/>
            <a:ext cx="8229600" cy="4525963"/>
          </a:xfrm>
        </p:spPr>
        <p:txBody>
          <a:bodyPr/>
          <a:lstStyle/>
          <a:p>
            <a:r>
              <a:rPr lang="en-GB" sz="2000" dirty="0" smtClean="0"/>
              <a:t>Essentials of Regulation broadly similar to previous Directive but much more detail, and some new features</a:t>
            </a:r>
          </a:p>
          <a:p>
            <a:r>
              <a:rPr lang="en-GB" sz="2000" dirty="0" smtClean="0"/>
              <a:t>New features include</a:t>
            </a:r>
          </a:p>
          <a:p>
            <a:pPr lvl="1"/>
            <a:r>
              <a:rPr lang="en-GB" sz="2000" dirty="0" smtClean="0"/>
              <a:t>Additional rights (</a:t>
            </a:r>
            <a:r>
              <a:rPr lang="en-GB" sz="2000" dirty="0" err="1" smtClean="0"/>
              <a:t>eg</a:t>
            </a:r>
            <a:r>
              <a:rPr lang="en-GB" sz="2000" dirty="0" smtClean="0"/>
              <a:t> right to be forgotten)</a:t>
            </a:r>
          </a:p>
          <a:p>
            <a:pPr lvl="1"/>
            <a:r>
              <a:rPr lang="en-GB" sz="2000" dirty="0" smtClean="0"/>
              <a:t>Data Protection by design and by default</a:t>
            </a:r>
          </a:p>
          <a:p>
            <a:pPr lvl="1"/>
            <a:r>
              <a:rPr lang="en-GB" sz="2000" dirty="0" smtClean="0"/>
              <a:t>Breach notification</a:t>
            </a:r>
          </a:p>
          <a:p>
            <a:pPr lvl="1"/>
            <a:r>
              <a:rPr lang="en-GB" sz="2000" dirty="0" smtClean="0"/>
              <a:t>Data protection impact assessments</a:t>
            </a:r>
          </a:p>
          <a:p>
            <a:pPr lvl="1"/>
            <a:r>
              <a:rPr lang="en-GB" sz="2000" dirty="0" smtClean="0"/>
              <a:t>Data protection officers</a:t>
            </a:r>
          </a:p>
          <a:p>
            <a:pPr lvl="1"/>
            <a:r>
              <a:rPr lang="en-GB" sz="2000" dirty="0" smtClean="0"/>
              <a:t>Data Protection Board</a:t>
            </a:r>
          </a:p>
          <a:p>
            <a:r>
              <a:rPr lang="en-GB" sz="2000" dirty="0" smtClean="0"/>
              <a:t>Content of Directive similar</a:t>
            </a:r>
          </a:p>
          <a:p>
            <a:pPr lvl="1"/>
            <a:r>
              <a:rPr lang="en-GB" sz="2000" dirty="0" smtClean="0"/>
              <a:t>Entirely new in application to law enforcement sector</a:t>
            </a:r>
          </a:p>
          <a:p>
            <a:pPr>
              <a:buNone/>
            </a:pPr>
            <a:endParaRPr lang="en-GB" sz="2000" dirty="0" smtClean="0"/>
          </a:p>
        </p:txBody>
      </p:sp>
      <p:sp>
        <p:nvSpPr>
          <p:cNvPr id="4" name="Slide Number Placeholder 3"/>
          <p:cNvSpPr>
            <a:spLocks noGrp="1"/>
          </p:cNvSpPr>
          <p:nvPr>
            <p:ph type="sldNum" sz="quarter" idx="12"/>
          </p:nvPr>
        </p:nvSpPr>
        <p:spPr/>
        <p:txBody>
          <a:bodyPr/>
          <a:lstStyle/>
          <a:p>
            <a:fld id="{5BAEEE95-9759-4EBD-8F11-3A009E1CCD47}"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0070C0"/>
                </a:solidFill>
              </a:rPr>
              <a:t>European Court of Human Rights: Jurisprudence</a:t>
            </a:r>
            <a:endParaRPr lang="en-GB" sz="4000" dirty="0">
              <a:solidFill>
                <a:srgbClr val="0070C0"/>
              </a:solidFill>
            </a:endParaRPr>
          </a:p>
        </p:txBody>
      </p:sp>
      <p:sp>
        <p:nvSpPr>
          <p:cNvPr id="3" name="Content Placeholder 2"/>
          <p:cNvSpPr>
            <a:spLocks noGrp="1"/>
          </p:cNvSpPr>
          <p:nvPr>
            <p:ph idx="1"/>
          </p:nvPr>
        </p:nvSpPr>
        <p:spPr/>
        <p:txBody>
          <a:bodyPr/>
          <a:lstStyle/>
          <a:p>
            <a:r>
              <a:rPr lang="en-GB" sz="2800" dirty="0" smtClean="0"/>
              <a:t>European Court of Human Rights has no direct jurisdiction over DP Convention, but case law does refer to the Convention</a:t>
            </a:r>
          </a:p>
          <a:p>
            <a:r>
              <a:rPr lang="en-GB" sz="2800" dirty="0" smtClean="0"/>
              <a:t>Data protection case law comes (indirectly) from the Court’s consideration of cases under Article 8 of ECHR</a:t>
            </a:r>
          </a:p>
          <a:p>
            <a:r>
              <a:rPr lang="en-GB" sz="2800" dirty="0" smtClean="0"/>
              <a:t>Consider a small selection of important decisions</a:t>
            </a:r>
          </a:p>
          <a:p>
            <a:r>
              <a:rPr lang="en-GB" sz="2800" dirty="0" smtClean="0"/>
              <a:t>The decisions are complex.  These summaries are simplistic.</a:t>
            </a:r>
            <a:endParaRPr lang="en-GB" sz="28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Purpose of Presentation</a:t>
            </a:r>
            <a:endParaRPr lang="en-GB" dirty="0">
              <a:solidFill>
                <a:srgbClr val="0070C0"/>
              </a:solidFill>
            </a:endParaRPr>
          </a:p>
        </p:txBody>
      </p:sp>
      <p:sp>
        <p:nvSpPr>
          <p:cNvPr id="3" name="Content Placeholder 2"/>
          <p:cNvSpPr>
            <a:spLocks noGrp="1"/>
          </p:cNvSpPr>
          <p:nvPr>
            <p:ph idx="1"/>
          </p:nvPr>
        </p:nvSpPr>
        <p:spPr/>
        <p:txBody>
          <a:bodyPr/>
          <a:lstStyle/>
          <a:p>
            <a:pPr>
              <a:buFont typeface="Arial" pitchFamily="34" charset="0"/>
              <a:buChar char="•"/>
            </a:pPr>
            <a:r>
              <a:rPr lang="en-GB" dirty="0" smtClean="0"/>
              <a:t>To look at the legal framework for data protection in Europe, and its main features</a:t>
            </a:r>
          </a:p>
          <a:p>
            <a:pPr>
              <a:buFont typeface="Arial" pitchFamily="34" charset="0"/>
              <a:buChar char="•"/>
            </a:pPr>
            <a:r>
              <a:rPr lang="en-GB" dirty="0" smtClean="0"/>
              <a:t>To look at a few cases from the European Court of Human Rights</a:t>
            </a:r>
          </a:p>
          <a:p>
            <a:pPr>
              <a:buNone/>
            </a:pPr>
            <a:endParaRPr lang="en-GB"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628800"/>
          </a:xfrm>
        </p:spPr>
        <p:txBody>
          <a:bodyPr/>
          <a:lstStyle/>
          <a:p>
            <a:r>
              <a:rPr lang="en-GB" sz="4000" dirty="0" smtClean="0"/>
              <a:t/>
            </a:r>
            <a:br>
              <a:rPr lang="en-GB" sz="4000" dirty="0" smtClean="0"/>
            </a:br>
            <a:r>
              <a:rPr lang="en-GB" sz="4000" dirty="0" smtClean="0">
                <a:solidFill>
                  <a:srgbClr val="0070C0"/>
                </a:solidFill>
              </a:rPr>
              <a:t>Interference with right to private life</a:t>
            </a:r>
            <a:br>
              <a:rPr lang="en-GB" sz="4000" dirty="0" smtClean="0">
                <a:solidFill>
                  <a:srgbClr val="0070C0"/>
                </a:solidFill>
              </a:rPr>
            </a:br>
            <a:r>
              <a:rPr lang="en-GB" sz="2000" i="1" dirty="0" smtClean="0">
                <a:solidFill>
                  <a:srgbClr val="0070C0"/>
                </a:solidFill>
              </a:rPr>
              <a:t>Leander v Sweden:1987</a:t>
            </a:r>
            <a:r>
              <a:rPr lang="en-GB" sz="4000" i="1" dirty="0" smtClean="0"/>
              <a:t/>
            </a:r>
            <a:br>
              <a:rPr lang="en-GB" sz="4000" i="1" dirty="0" smtClean="0"/>
            </a:br>
            <a:endParaRPr lang="en-GB" sz="4000" dirty="0"/>
          </a:p>
        </p:txBody>
      </p:sp>
      <p:sp>
        <p:nvSpPr>
          <p:cNvPr id="3" name="Content Placeholder 2"/>
          <p:cNvSpPr>
            <a:spLocks noGrp="1"/>
          </p:cNvSpPr>
          <p:nvPr>
            <p:ph idx="1"/>
          </p:nvPr>
        </p:nvSpPr>
        <p:spPr>
          <a:xfrm>
            <a:off x="611560" y="1700808"/>
            <a:ext cx="7200800" cy="3816424"/>
          </a:xfrm>
        </p:spPr>
        <p:txBody>
          <a:bodyPr/>
          <a:lstStyle/>
          <a:p>
            <a:r>
              <a:rPr lang="en-GB" sz="2800" dirty="0" smtClean="0"/>
              <a:t>Applicant sought employment in a museum on a naval base.  After a security check, he was refused employment but not told why or allowed to comment.</a:t>
            </a:r>
          </a:p>
          <a:p>
            <a:r>
              <a:rPr lang="en-GB" sz="2800" dirty="0" smtClean="0"/>
              <a:t>The </a:t>
            </a:r>
            <a:r>
              <a:rPr lang="en-GB" sz="2800" dirty="0" err="1" smtClean="0"/>
              <a:t>ECtHR</a:t>
            </a:r>
            <a:r>
              <a:rPr lang="en-GB" sz="2800" dirty="0" smtClean="0"/>
              <a:t> found that storing and release by security police of information about applicant’s private life was an interference with his right to private life</a:t>
            </a:r>
            <a:endParaRPr lang="en-GB" sz="28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0070C0"/>
                </a:solidFill>
              </a:rPr>
              <a:t>Subject access: independent supervision</a:t>
            </a:r>
            <a:br>
              <a:rPr lang="en-GB" sz="3200" dirty="0" smtClean="0">
                <a:solidFill>
                  <a:srgbClr val="0070C0"/>
                </a:solidFill>
              </a:rPr>
            </a:br>
            <a:r>
              <a:rPr lang="en-GB" sz="2000" i="1" dirty="0" smtClean="0">
                <a:solidFill>
                  <a:srgbClr val="0070C0"/>
                </a:solidFill>
              </a:rPr>
              <a:t>Gaskin v UK:1989</a:t>
            </a:r>
            <a:endParaRPr lang="en-GB" sz="3200" i="1" dirty="0">
              <a:solidFill>
                <a:srgbClr val="0070C0"/>
              </a:solidFill>
            </a:endParaRPr>
          </a:p>
        </p:txBody>
      </p:sp>
      <p:sp>
        <p:nvSpPr>
          <p:cNvPr id="3" name="Content Placeholder 2"/>
          <p:cNvSpPr>
            <a:spLocks noGrp="1"/>
          </p:cNvSpPr>
          <p:nvPr>
            <p:ph idx="1"/>
          </p:nvPr>
        </p:nvSpPr>
        <p:spPr/>
        <p:txBody>
          <a:bodyPr/>
          <a:lstStyle/>
          <a:p>
            <a:r>
              <a:rPr lang="en-GB" sz="2400" dirty="0" smtClean="0"/>
              <a:t>Applicant had been in care as a child.  As an adult, he sought access to his care records.  He was given some, but refused others where the authors objected.  There was no opportunity to seek an independent review.  </a:t>
            </a:r>
          </a:p>
          <a:p>
            <a:r>
              <a:rPr lang="en-GB" sz="2400" dirty="0" smtClean="0"/>
              <a:t>The Court found that the applicant had a vital interest in receiving the information about his early development.  Refusal by the authors could be compatible with Article 8, but the principle of proportionality required that an independent authority be able to arbitrate.</a:t>
            </a:r>
            <a:endParaRPr lang="en-GB" sz="24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0070C0"/>
                </a:solidFill>
              </a:rPr>
              <a:t>Private life at work</a:t>
            </a:r>
            <a:br>
              <a:rPr lang="en-GB" sz="4000" dirty="0" smtClean="0">
                <a:solidFill>
                  <a:srgbClr val="0070C0"/>
                </a:solidFill>
              </a:rPr>
            </a:br>
            <a:r>
              <a:rPr lang="en-GB" sz="2000" i="1" dirty="0" err="1" smtClean="0">
                <a:solidFill>
                  <a:srgbClr val="0070C0"/>
                </a:solidFill>
              </a:rPr>
              <a:t>Niemitz</a:t>
            </a:r>
            <a:r>
              <a:rPr lang="en-GB" sz="2000" i="1" dirty="0" smtClean="0">
                <a:solidFill>
                  <a:srgbClr val="0070C0"/>
                </a:solidFill>
              </a:rPr>
              <a:t> v Germany :1992</a:t>
            </a:r>
            <a:endParaRPr lang="en-GB" sz="4000" i="1" dirty="0">
              <a:solidFill>
                <a:srgbClr val="0070C0"/>
              </a:solidFill>
            </a:endParaRPr>
          </a:p>
        </p:txBody>
      </p:sp>
      <p:sp>
        <p:nvSpPr>
          <p:cNvPr id="3" name="Content Placeholder 2"/>
          <p:cNvSpPr>
            <a:spLocks noGrp="1"/>
          </p:cNvSpPr>
          <p:nvPr>
            <p:ph idx="1"/>
          </p:nvPr>
        </p:nvSpPr>
        <p:spPr/>
        <p:txBody>
          <a:bodyPr/>
          <a:lstStyle/>
          <a:p>
            <a:endParaRPr lang="en-GB" sz="2400" dirty="0" smtClean="0"/>
          </a:p>
          <a:p>
            <a:r>
              <a:rPr lang="en-GB" sz="2400" dirty="0" smtClean="0"/>
              <a:t>The applicant’s office was searched, under warrant, for incriminating documents in a criminal case.</a:t>
            </a:r>
          </a:p>
          <a:p>
            <a:r>
              <a:rPr lang="en-GB" sz="2400" dirty="0" smtClean="0"/>
              <a:t>The court found that the search of the applicant’s workplace involved interference with his rights under Article 8.  The derogations might be more far-reaching in such cases.</a:t>
            </a:r>
            <a:endParaRPr lang="en-GB" sz="24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0070C0"/>
                </a:solidFill>
              </a:rPr>
              <a:t>Fundamental importance of data protection:</a:t>
            </a:r>
            <a:br>
              <a:rPr lang="en-GB" sz="3200" dirty="0" smtClean="0">
                <a:solidFill>
                  <a:srgbClr val="0070C0"/>
                </a:solidFill>
              </a:rPr>
            </a:br>
            <a:r>
              <a:rPr lang="en-GB" sz="3200" dirty="0" smtClean="0">
                <a:solidFill>
                  <a:srgbClr val="0070C0"/>
                </a:solidFill>
              </a:rPr>
              <a:t>Particular sensitivity of HIV information</a:t>
            </a:r>
            <a:br>
              <a:rPr lang="en-GB" sz="3200" dirty="0" smtClean="0">
                <a:solidFill>
                  <a:srgbClr val="0070C0"/>
                </a:solidFill>
              </a:rPr>
            </a:br>
            <a:r>
              <a:rPr lang="en-GB" sz="2000" i="1" dirty="0" smtClean="0">
                <a:solidFill>
                  <a:srgbClr val="0070C0"/>
                </a:solidFill>
              </a:rPr>
              <a:t>Z v Finland: 1997</a:t>
            </a:r>
            <a:endParaRPr lang="en-GB" sz="3200" dirty="0">
              <a:solidFill>
                <a:srgbClr val="0070C0"/>
              </a:solidFill>
            </a:endParaRPr>
          </a:p>
        </p:txBody>
      </p:sp>
      <p:sp>
        <p:nvSpPr>
          <p:cNvPr id="3" name="Content Placeholder 2"/>
          <p:cNvSpPr>
            <a:spLocks noGrp="1"/>
          </p:cNvSpPr>
          <p:nvPr>
            <p:ph idx="1"/>
          </p:nvPr>
        </p:nvSpPr>
        <p:spPr/>
        <p:txBody>
          <a:bodyPr/>
          <a:lstStyle/>
          <a:p>
            <a:r>
              <a:rPr lang="en-GB" sz="2400" dirty="0" smtClean="0"/>
              <a:t>The case involved a criminal trial in which both the defendant and his wife were HIV positive.  During the trial, doctors were compelled to disclose both the husband’s and the wife’s medical records. </a:t>
            </a:r>
          </a:p>
          <a:p>
            <a:r>
              <a:rPr lang="en-GB" sz="2400" dirty="0" smtClean="0"/>
              <a:t>The </a:t>
            </a:r>
            <a:r>
              <a:rPr lang="en-GB" sz="2400" dirty="0" err="1" smtClean="0"/>
              <a:t>ECtHR</a:t>
            </a:r>
            <a:r>
              <a:rPr lang="en-GB" sz="2400" dirty="0" smtClean="0"/>
              <a:t> found that there had been interference with the wife’s right to private life.  In considering whether it was proportionate, it took into account that </a:t>
            </a:r>
            <a:r>
              <a:rPr lang="en-GB" sz="2400" i="1" dirty="0" smtClean="0"/>
              <a:t>data protection was of fundamental importance to the right to private life.  </a:t>
            </a:r>
            <a:r>
              <a:rPr lang="en-GB" sz="2400" dirty="0" smtClean="0"/>
              <a:t>The need to protect confidentiality was of particular importance where HIV was involved.  Interference could be justified only by an overriding requirement in the public interest.</a:t>
            </a:r>
            <a:endParaRPr lang="en-GB" sz="24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0070C0"/>
                </a:solidFill>
              </a:rPr>
              <a:t>The need for safeguards</a:t>
            </a:r>
            <a:br>
              <a:rPr lang="en-GB" sz="3600" dirty="0" smtClean="0">
                <a:solidFill>
                  <a:srgbClr val="0070C0"/>
                </a:solidFill>
              </a:rPr>
            </a:br>
            <a:r>
              <a:rPr lang="en-GB" sz="2000" i="1" dirty="0" err="1" smtClean="0">
                <a:solidFill>
                  <a:srgbClr val="0070C0"/>
                </a:solidFill>
              </a:rPr>
              <a:t>Rotaru</a:t>
            </a:r>
            <a:r>
              <a:rPr lang="en-GB" sz="2000" i="1" dirty="0" smtClean="0">
                <a:solidFill>
                  <a:srgbClr val="0070C0"/>
                </a:solidFill>
              </a:rPr>
              <a:t> v Romania: 2000</a:t>
            </a:r>
            <a:endParaRPr lang="en-GB" sz="3600" dirty="0">
              <a:solidFill>
                <a:srgbClr val="0070C0"/>
              </a:solidFill>
            </a:endParaRPr>
          </a:p>
        </p:txBody>
      </p:sp>
      <p:sp>
        <p:nvSpPr>
          <p:cNvPr id="3" name="Content Placeholder 2"/>
          <p:cNvSpPr>
            <a:spLocks noGrp="1"/>
          </p:cNvSpPr>
          <p:nvPr>
            <p:ph idx="1"/>
          </p:nvPr>
        </p:nvSpPr>
        <p:spPr/>
        <p:txBody>
          <a:bodyPr/>
          <a:lstStyle/>
          <a:p>
            <a:r>
              <a:rPr lang="en-GB" sz="2400" dirty="0" smtClean="0"/>
              <a:t>The applicant complained that the Romanian Intelligence Service held information on his private life, some of it 50 years old, and he could not refute the untrue information.</a:t>
            </a:r>
          </a:p>
          <a:p>
            <a:r>
              <a:rPr lang="en-GB" sz="2400" dirty="0" smtClean="0"/>
              <a:t>The </a:t>
            </a:r>
            <a:r>
              <a:rPr lang="en-GB" sz="2400" dirty="0" err="1" smtClean="0"/>
              <a:t>ECtHR</a:t>
            </a:r>
            <a:r>
              <a:rPr lang="en-GB" sz="2400" dirty="0" smtClean="0"/>
              <a:t> found that there was an interference with the applicant’s private life, and that there was a basis in domestic law.  However, the law provided insufficient limits on the powers available: for example, the kind of information collected; the period for which it was kept; the people able to consult it; the purposes for which it may be used. </a:t>
            </a:r>
            <a:endParaRPr lang="en-GB" sz="24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0070C0"/>
                </a:solidFill>
              </a:rPr>
              <a:t>The need to inform data subjects</a:t>
            </a:r>
            <a:br>
              <a:rPr lang="en-GB" sz="4000" dirty="0" smtClean="0">
                <a:solidFill>
                  <a:srgbClr val="0070C0"/>
                </a:solidFill>
              </a:rPr>
            </a:br>
            <a:r>
              <a:rPr lang="en-GB" sz="2000" i="1" dirty="0" smtClean="0">
                <a:solidFill>
                  <a:srgbClr val="0070C0"/>
                </a:solidFill>
              </a:rPr>
              <a:t>Perry v UK: 2003</a:t>
            </a:r>
            <a:endParaRPr lang="en-GB" sz="4000" dirty="0">
              <a:solidFill>
                <a:srgbClr val="0070C0"/>
              </a:solidFill>
            </a:endParaRPr>
          </a:p>
        </p:txBody>
      </p:sp>
      <p:sp>
        <p:nvSpPr>
          <p:cNvPr id="3" name="Content Placeholder 2"/>
          <p:cNvSpPr>
            <a:spLocks noGrp="1"/>
          </p:cNvSpPr>
          <p:nvPr>
            <p:ph idx="1"/>
          </p:nvPr>
        </p:nvSpPr>
        <p:spPr/>
        <p:txBody>
          <a:bodyPr/>
          <a:lstStyle/>
          <a:p>
            <a:r>
              <a:rPr lang="en-GB" sz="2400" dirty="0" smtClean="0"/>
              <a:t>The police made a covert video-recording of a suspect who refused to take part in an identity parade.   They showed the video, along with others, to witnesses in place of an identity parade.</a:t>
            </a:r>
          </a:p>
          <a:p>
            <a:r>
              <a:rPr lang="en-GB" sz="2400" dirty="0" smtClean="0"/>
              <a:t>The </a:t>
            </a:r>
            <a:r>
              <a:rPr lang="en-GB" sz="2400" dirty="0" err="1" smtClean="0"/>
              <a:t>ECtHR</a:t>
            </a:r>
            <a:r>
              <a:rPr lang="en-GB" sz="2400" dirty="0" smtClean="0"/>
              <a:t> found that there had been an unjustified interference with the applicant’s right to private life.   The police had not obtained his consent to the recording, informed him that it was being made, or informed him of his rights.</a:t>
            </a:r>
            <a:endParaRPr lang="en-GB" sz="24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0070C0"/>
                </a:solidFill>
              </a:rPr>
              <a:t>Disclosure of personal data in court</a:t>
            </a:r>
            <a:br>
              <a:rPr lang="en-GB" sz="3600" dirty="0" smtClean="0">
                <a:solidFill>
                  <a:srgbClr val="0070C0"/>
                </a:solidFill>
              </a:rPr>
            </a:br>
            <a:r>
              <a:rPr lang="en-GB" sz="2000" i="1" dirty="0" smtClean="0">
                <a:solidFill>
                  <a:srgbClr val="0070C0"/>
                </a:solidFill>
              </a:rPr>
              <a:t>L.L. V France: 2006</a:t>
            </a:r>
            <a:endParaRPr lang="en-GB" sz="3600" dirty="0">
              <a:solidFill>
                <a:srgbClr val="0070C0"/>
              </a:solidFill>
            </a:endParaRPr>
          </a:p>
        </p:txBody>
      </p:sp>
      <p:sp>
        <p:nvSpPr>
          <p:cNvPr id="3" name="Content Placeholder 2"/>
          <p:cNvSpPr>
            <a:spLocks noGrp="1"/>
          </p:cNvSpPr>
          <p:nvPr>
            <p:ph idx="1"/>
          </p:nvPr>
        </p:nvSpPr>
        <p:spPr/>
        <p:txBody>
          <a:bodyPr/>
          <a:lstStyle/>
          <a:p>
            <a:r>
              <a:rPr lang="en-GB" sz="2400" dirty="0" smtClean="0"/>
              <a:t>The applicant had been involved in divorce proceedings.  His wife produced a medical report about him which he said she had obtained fraudulently.  The case went to appeal and the appeal court quoted from the report.</a:t>
            </a:r>
          </a:p>
          <a:p>
            <a:r>
              <a:rPr lang="en-GB" sz="2400" dirty="0" smtClean="0"/>
              <a:t>The </a:t>
            </a:r>
            <a:r>
              <a:rPr lang="en-GB" sz="2400" dirty="0" err="1" smtClean="0"/>
              <a:t>ECtHR</a:t>
            </a:r>
            <a:r>
              <a:rPr lang="en-GB" sz="2400" dirty="0" smtClean="0"/>
              <a:t> found that the appeal court had disclosed personal data about the applicant.  The appeal court could have based its decision on other evidence, the report being only of subsidiary use.  The interference with the applicant’s right to private life, in view of</a:t>
            </a:r>
            <a:r>
              <a:rPr lang="en-GB" sz="2400" dirty="0" smtClean="0">
                <a:solidFill>
                  <a:srgbClr val="FF0000"/>
                </a:solidFill>
              </a:rPr>
              <a:t> </a:t>
            </a:r>
            <a:r>
              <a:rPr lang="en-GB" sz="2400" i="1" dirty="0" smtClean="0"/>
              <a:t>the fundamental importance of the protection of personal data, </a:t>
            </a:r>
            <a:r>
              <a:rPr lang="en-GB" sz="2400" dirty="0" smtClean="0"/>
              <a:t>was not proportionate.</a:t>
            </a:r>
            <a:endParaRPr lang="en-GB" sz="24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0070C0"/>
                </a:solidFill>
              </a:rPr>
              <a:t>Protection of private life on internet</a:t>
            </a:r>
            <a:br>
              <a:rPr lang="en-GB" sz="4000" dirty="0" smtClean="0">
                <a:solidFill>
                  <a:srgbClr val="0070C0"/>
                </a:solidFill>
              </a:rPr>
            </a:br>
            <a:r>
              <a:rPr lang="en-GB" sz="2000" i="1" dirty="0" smtClean="0">
                <a:solidFill>
                  <a:srgbClr val="0070C0"/>
                </a:solidFill>
              </a:rPr>
              <a:t>KU v Finland: 2008</a:t>
            </a:r>
            <a:endParaRPr lang="en-GB" sz="4000" dirty="0">
              <a:solidFill>
                <a:srgbClr val="0070C0"/>
              </a:solidFill>
            </a:endParaRPr>
          </a:p>
        </p:txBody>
      </p:sp>
      <p:sp>
        <p:nvSpPr>
          <p:cNvPr id="3" name="Content Placeholder 2"/>
          <p:cNvSpPr>
            <a:spLocks noGrp="1"/>
          </p:cNvSpPr>
          <p:nvPr>
            <p:ph idx="1"/>
          </p:nvPr>
        </p:nvSpPr>
        <p:spPr/>
        <p:txBody>
          <a:bodyPr/>
          <a:lstStyle/>
          <a:p>
            <a:r>
              <a:rPr lang="en-GB" sz="2000" dirty="0" smtClean="0"/>
              <a:t>A message on an on-line dating site about the alleged availability of the applicant, a 12 year old boy, was posted anonymously.  The ISP would not reveal the identity of the originator of the message, to allow charges to be brought, because of the law on confidentiality of communications.  The Finnish courts agreed.</a:t>
            </a:r>
          </a:p>
          <a:p>
            <a:r>
              <a:rPr lang="en-GB" sz="2000" dirty="0" smtClean="0"/>
              <a:t>The </a:t>
            </a:r>
            <a:r>
              <a:rPr lang="en-GB" sz="2000" dirty="0" err="1" smtClean="0"/>
              <a:t>ECtHR</a:t>
            </a:r>
            <a:r>
              <a:rPr lang="en-GB" sz="2000" dirty="0" smtClean="0"/>
              <a:t> found that there had been a violation of the boy’s right to private life.   Freedom of expression and confidentiality of communications were primary considerations.  Users of internet services must have a guarantee that their own privacy and freedom of expression will be respected.  But such guarantee cannot be absolute and must sometimes give way to other legitimate concerns, including the protection of the rights and freedoms of others</a:t>
            </a:r>
            <a:endParaRPr lang="en-GB" sz="20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0070C0"/>
                </a:solidFill>
              </a:rPr>
              <a:t>Unrestricted retention of DNA etc</a:t>
            </a:r>
            <a:br>
              <a:rPr lang="en-GB" sz="3200" dirty="0" smtClean="0">
                <a:solidFill>
                  <a:srgbClr val="0070C0"/>
                </a:solidFill>
              </a:rPr>
            </a:br>
            <a:r>
              <a:rPr lang="en-GB" sz="2000" i="1" dirty="0" err="1" smtClean="0">
                <a:solidFill>
                  <a:srgbClr val="0070C0"/>
                </a:solidFill>
              </a:rPr>
              <a:t>S.and</a:t>
            </a:r>
            <a:r>
              <a:rPr lang="en-GB" sz="2000" i="1" dirty="0" smtClean="0">
                <a:solidFill>
                  <a:srgbClr val="0070C0"/>
                </a:solidFill>
              </a:rPr>
              <a:t> </a:t>
            </a:r>
            <a:r>
              <a:rPr lang="en-GB" sz="2000" i="1" dirty="0" err="1" smtClean="0">
                <a:solidFill>
                  <a:srgbClr val="0070C0"/>
                </a:solidFill>
              </a:rPr>
              <a:t>Marper</a:t>
            </a:r>
            <a:r>
              <a:rPr lang="en-GB" sz="2000" i="1" dirty="0" smtClean="0">
                <a:solidFill>
                  <a:srgbClr val="0070C0"/>
                </a:solidFill>
              </a:rPr>
              <a:t> v UK: 2008</a:t>
            </a:r>
            <a:endParaRPr lang="en-GB" sz="3200" i="1" dirty="0">
              <a:solidFill>
                <a:srgbClr val="0070C0"/>
              </a:solidFill>
            </a:endParaRPr>
          </a:p>
        </p:txBody>
      </p:sp>
      <p:sp>
        <p:nvSpPr>
          <p:cNvPr id="3" name="Content Placeholder 2"/>
          <p:cNvSpPr>
            <a:spLocks noGrp="1"/>
          </p:cNvSpPr>
          <p:nvPr>
            <p:ph idx="1"/>
          </p:nvPr>
        </p:nvSpPr>
        <p:spPr/>
        <p:txBody>
          <a:bodyPr/>
          <a:lstStyle/>
          <a:p>
            <a:r>
              <a:rPr lang="en-GB" sz="2400" dirty="0" smtClean="0"/>
              <a:t>DNA profiles, cellular samples and fingerprints of the  applicants, one a minor, were retained indefinitely after their criminal trials had resulted in no finding of guilt.</a:t>
            </a:r>
          </a:p>
          <a:p>
            <a:r>
              <a:rPr lang="en-GB" sz="2400" dirty="0" smtClean="0"/>
              <a:t>The </a:t>
            </a:r>
            <a:r>
              <a:rPr lang="en-GB" sz="2400" dirty="0" err="1" smtClean="0"/>
              <a:t>ECtHR</a:t>
            </a:r>
            <a:r>
              <a:rPr lang="en-GB" sz="2400" dirty="0" smtClean="0"/>
              <a:t> found that retaining all three categories of information was an interference with the right to private life.  There was a risk of stigmatisation in treating the information of convicted and </a:t>
            </a:r>
            <a:r>
              <a:rPr lang="en-GB" sz="2400" dirty="0" err="1" smtClean="0"/>
              <a:t>unconvicted</a:t>
            </a:r>
            <a:r>
              <a:rPr lang="en-GB" sz="2400" dirty="0" smtClean="0"/>
              <a:t> people in the same way.  This could be especially harmful in the case of minors.  The retention of the data did not strike a fair balance between public and private interests. </a:t>
            </a:r>
            <a:endParaRPr lang="en-GB" sz="24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54F1CFB-52E7-4664-85E5-5F74DB99B4C9}" type="slidenum">
              <a:rPr lang="en-US"/>
              <a:pPr/>
              <a:t>29</a:t>
            </a:fld>
            <a:endParaRPr lang="en-US"/>
          </a:p>
        </p:txBody>
      </p:sp>
      <p:sp>
        <p:nvSpPr>
          <p:cNvPr id="17413" name="Rectangle 5"/>
          <p:cNvSpPr>
            <a:spLocks noGrp="1" noChangeArrowheads="1"/>
          </p:cNvSpPr>
          <p:nvPr>
            <p:ph type="title"/>
          </p:nvPr>
        </p:nvSpPr>
        <p:spPr/>
        <p:txBody>
          <a:bodyPr/>
          <a:lstStyle/>
          <a:p>
            <a:endParaRPr lang="en-US"/>
          </a:p>
        </p:txBody>
      </p:sp>
      <p:sp>
        <p:nvSpPr>
          <p:cNvPr id="17414" name="Rectangle 6"/>
          <p:cNvSpPr>
            <a:spLocks noGrp="1" noChangeArrowheads="1"/>
          </p:cNvSpPr>
          <p:nvPr>
            <p:ph type="body" idx="1"/>
          </p:nvPr>
        </p:nvSpPr>
        <p:spPr/>
        <p:txBody>
          <a:bodyPr/>
          <a:lstStyle/>
          <a:p>
            <a:pPr algn="ctr">
              <a:buFontTx/>
              <a:buNone/>
            </a:pPr>
            <a:endParaRPr lang="en-GB" dirty="0"/>
          </a:p>
          <a:p>
            <a:pPr algn="ctr">
              <a:buFontTx/>
              <a:buNone/>
            </a:pPr>
            <a:r>
              <a:rPr lang="en-GB" sz="4400" dirty="0">
                <a:solidFill>
                  <a:srgbClr val="0070C0"/>
                </a:solidFill>
              </a:rPr>
              <a:t>Thank you </a:t>
            </a:r>
            <a:endParaRPr lang="en-GB" sz="4400" dirty="0" smtClean="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What is data protection?</a:t>
            </a:r>
            <a:endParaRPr lang="en-GB" dirty="0">
              <a:solidFill>
                <a:srgbClr val="0070C0"/>
              </a:solidFill>
            </a:endParaRPr>
          </a:p>
        </p:txBody>
      </p:sp>
      <p:sp>
        <p:nvSpPr>
          <p:cNvPr id="3" name="Content Placeholder 2"/>
          <p:cNvSpPr>
            <a:spLocks noGrp="1"/>
          </p:cNvSpPr>
          <p:nvPr>
            <p:ph idx="1"/>
          </p:nvPr>
        </p:nvSpPr>
        <p:spPr>
          <a:xfrm>
            <a:off x="467544" y="1844824"/>
            <a:ext cx="8229600" cy="4525963"/>
          </a:xfrm>
        </p:spPr>
        <p:txBody>
          <a:bodyPr/>
          <a:lstStyle/>
          <a:p>
            <a:pPr eaLnBrk="1" hangingPunct="1"/>
            <a:r>
              <a:rPr lang="en-GB" sz="2800" dirty="0" smtClean="0"/>
              <a:t>Data protection on the European model comprises a set of legislative rules which regulate the way in which information about individuals is handled.</a:t>
            </a:r>
          </a:p>
          <a:p>
            <a:r>
              <a:rPr lang="en-GB" sz="2800" dirty="0" smtClean="0"/>
              <a:t>It can be considered as a sub-set of privacy: “personal information privacy” </a:t>
            </a:r>
            <a:endParaRPr lang="en-GB" sz="28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Data Protection: Purpose</a:t>
            </a:r>
            <a:r>
              <a:rPr lang="en-GB" sz="4000" dirty="0" smtClean="0">
                <a:solidFill>
                  <a:srgbClr val="0070C0"/>
                </a:solidFill>
              </a:rPr>
              <a:t/>
            </a:r>
            <a:br>
              <a:rPr lang="en-GB" sz="4000" dirty="0" smtClean="0">
                <a:solidFill>
                  <a:srgbClr val="0070C0"/>
                </a:solidFill>
              </a:rPr>
            </a:br>
            <a:r>
              <a:rPr lang="en-GB" sz="2000" dirty="0" smtClean="0">
                <a:solidFill>
                  <a:srgbClr val="0070C0"/>
                </a:solidFill>
              </a:rPr>
              <a:t>Modernised Data Protection Convention: Article 1</a:t>
            </a:r>
            <a:endParaRPr lang="en-GB" sz="2000" dirty="0">
              <a:solidFill>
                <a:srgbClr val="0070C0"/>
              </a:solidFill>
            </a:endParaRPr>
          </a:p>
        </p:txBody>
      </p:sp>
      <p:sp>
        <p:nvSpPr>
          <p:cNvPr id="3" name="Content Placeholder 2"/>
          <p:cNvSpPr>
            <a:spLocks noGrp="1"/>
          </p:cNvSpPr>
          <p:nvPr>
            <p:ph idx="1"/>
          </p:nvPr>
        </p:nvSpPr>
        <p:spPr>
          <a:xfrm>
            <a:off x="428596" y="2071678"/>
            <a:ext cx="8229600" cy="4525963"/>
          </a:xfrm>
        </p:spPr>
        <p:txBody>
          <a:bodyPr/>
          <a:lstStyle/>
          <a:p>
            <a:pPr>
              <a:buNone/>
            </a:pPr>
            <a:r>
              <a:rPr lang="en-GB" sz="2400" dirty="0" smtClean="0"/>
              <a:t>	</a:t>
            </a:r>
            <a:r>
              <a:rPr lang="en-GB" dirty="0" smtClean="0"/>
              <a:t>“ The purpose of this Convention is to protect every individual, whatever his or her nationality or residence, with regard to the processing of their personal data, thereby contributing to respect for his or her human rights and fundamental freedoms, and in particular the right to privacy.”</a:t>
            </a:r>
          </a:p>
          <a:p>
            <a:endParaRPr lang="en-GB" sz="2400" dirty="0" smtClean="0"/>
          </a:p>
        </p:txBody>
      </p:sp>
      <p:sp>
        <p:nvSpPr>
          <p:cNvPr id="4" name="Slide Number Placeholder 3"/>
          <p:cNvSpPr>
            <a:spLocks noGrp="1"/>
          </p:cNvSpPr>
          <p:nvPr>
            <p:ph type="sldNum" sz="quarter" idx="12"/>
          </p:nvPr>
        </p:nvSpPr>
        <p:spPr/>
        <p:txBody>
          <a:bodyPr/>
          <a:lstStyle/>
          <a:p>
            <a:fld id="{5BAEEE95-9759-4EBD-8F11-3A009E1CCD47}"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Some important terms</a:t>
            </a:r>
            <a:endParaRPr lang="en-GB" dirty="0">
              <a:solidFill>
                <a:srgbClr val="0070C0"/>
              </a:solidFill>
            </a:endParaRPr>
          </a:p>
        </p:txBody>
      </p:sp>
      <p:sp>
        <p:nvSpPr>
          <p:cNvPr id="3" name="Content Placeholder 2"/>
          <p:cNvSpPr>
            <a:spLocks noGrp="1"/>
          </p:cNvSpPr>
          <p:nvPr>
            <p:ph idx="1"/>
          </p:nvPr>
        </p:nvSpPr>
        <p:spPr/>
        <p:txBody>
          <a:bodyPr/>
          <a:lstStyle/>
          <a:p>
            <a:r>
              <a:rPr lang="en-GB" sz="2800" dirty="0" smtClean="0"/>
              <a:t>Personal data: information about an identifiable (living) individual</a:t>
            </a:r>
          </a:p>
          <a:p>
            <a:r>
              <a:rPr lang="en-GB" sz="2800" dirty="0" smtClean="0"/>
              <a:t>Data subject: the individual whose data are processed</a:t>
            </a:r>
          </a:p>
          <a:p>
            <a:r>
              <a:rPr lang="en-GB" sz="2800" dirty="0" smtClean="0"/>
              <a:t>Processing: anything done with personal data</a:t>
            </a:r>
          </a:p>
          <a:p>
            <a:r>
              <a:rPr lang="en-GB" sz="2800" dirty="0" smtClean="0"/>
              <a:t>Controller: the decision-maker/the person in charge of processing</a:t>
            </a:r>
          </a:p>
          <a:p>
            <a:r>
              <a:rPr lang="en-GB" sz="2800" dirty="0" smtClean="0"/>
              <a:t>Processor: a sub-contractor to the controller</a:t>
            </a:r>
            <a:endParaRPr lang="en-GB" sz="28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58A8E2AC-96EC-45F6-B6E1-094180283F1D}" type="slidenum">
              <a:rPr lang="en-US" smtClean="0"/>
              <a:pPr/>
              <a:t>6</a:t>
            </a:fld>
            <a:endParaRPr lang="en-US" smtClean="0"/>
          </a:p>
        </p:txBody>
      </p:sp>
      <p:sp>
        <p:nvSpPr>
          <p:cNvPr id="11267" name="Rectangle 2"/>
          <p:cNvSpPr>
            <a:spLocks noGrp="1" noChangeArrowheads="1"/>
          </p:cNvSpPr>
          <p:nvPr>
            <p:ph type="title"/>
          </p:nvPr>
        </p:nvSpPr>
        <p:spPr/>
        <p:txBody>
          <a:bodyPr/>
          <a:lstStyle/>
          <a:p>
            <a:pPr eaLnBrk="1" hangingPunct="1"/>
            <a:r>
              <a:rPr lang="en-GB" dirty="0" smtClean="0">
                <a:solidFill>
                  <a:srgbClr val="0070C0"/>
                </a:solidFill>
              </a:rPr>
              <a:t>Data Protection: Essential Elements</a:t>
            </a:r>
            <a:endParaRPr lang="en-US" dirty="0" smtClean="0">
              <a:solidFill>
                <a:srgbClr val="0070C0"/>
              </a:solidFill>
            </a:endParaRPr>
          </a:p>
        </p:txBody>
      </p:sp>
      <p:sp>
        <p:nvSpPr>
          <p:cNvPr id="11268" name="Rectangle 3"/>
          <p:cNvSpPr>
            <a:spLocks noGrp="1" noChangeArrowheads="1"/>
          </p:cNvSpPr>
          <p:nvPr>
            <p:ph type="body" idx="1"/>
          </p:nvPr>
        </p:nvSpPr>
        <p:spPr/>
        <p:txBody>
          <a:bodyPr/>
          <a:lstStyle/>
          <a:p>
            <a:pPr eaLnBrk="1" hangingPunct="1"/>
            <a:r>
              <a:rPr lang="en-GB" sz="2800" dirty="0" smtClean="0"/>
              <a:t>Rules governing handling of personal data – known as the “data protection principles</a:t>
            </a:r>
            <a:r>
              <a:rPr lang="en-GB" sz="2800" dirty="0" smtClean="0"/>
              <a:t>”*</a:t>
            </a:r>
            <a:endParaRPr lang="en-GB" sz="2800" dirty="0" smtClean="0"/>
          </a:p>
          <a:p>
            <a:pPr eaLnBrk="1" hangingPunct="1"/>
            <a:r>
              <a:rPr lang="en-GB" sz="2800" dirty="0" smtClean="0"/>
              <a:t>Special rules for sensitive data</a:t>
            </a:r>
          </a:p>
          <a:p>
            <a:pPr eaLnBrk="1" hangingPunct="1"/>
            <a:r>
              <a:rPr lang="en-GB" sz="2800" dirty="0" smtClean="0"/>
              <a:t>Transparency</a:t>
            </a:r>
          </a:p>
          <a:p>
            <a:pPr eaLnBrk="1" hangingPunct="1"/>
            <a:r>
              <a:rPr lang="en-GB" sz="2800" dirty="0" smtClean="0"/>
              <a:t>Good security</a:t>
            </a:r>
          </a:p>
          <a:p>
            <a:pPr eaLnBrk="1" hangingPunct="1"/>
            <a:r>
              <a:rPr lang="en-GB" sz="2800" dirty="0" smtClean="0"/>
              <a:t>Rights for </a:t>
            </a:r>
            <a:r>
              <a:rPr lang="en-GB" sz="2800" dirty="0" smtClean="0"/>
              <a:t>individuals*</a:t>
            </a:r>
            <a:endParaRPr lang="en-GB" sz="2800" dirty="0" smtClean="0"/>
          </a:p>
          <a:p>
            <a:pPr eaLnBrk="1" hangingPunct="1"/>
            <a:r>
              <a:rPr lang="en-GB" sz="2800" dirty="0" smtClean="0"/>
              <a:t>Effective sanctions and remedies</a:t>
            </a:r>
          </a:p>
          <a:p>
            <a:pPr eaLnBrk="1" hangingPunct="1"/>
            <a:r>
              <a:rPr lang="en-GB" sz="2800" dirty="0" smtClean="0"/>
              <a:t>Independent supervisory </a:t>
            </a:r>
            <a:r>
              <a:rPr lang="en-GB" sz="2800" dirty="0" smtClean="0"/>
              <a:t>authority*</a:t>
            </a:r>
            <a:endParaRPr lang="en-GB" sz="2800" dirty="0" smtClean="0"/>
          </a:p>
          <a:p>
            <a:pPr eaLnBrk="1" hangingPunct="1"/>
            <a:r>
              <a:rPr lang="en-GB" sz="2800" dirty="0" smtClean="0"/>
              <a:t>Controls on transfers to third countries</a:t>
            </a:r>
            <a:endParaRPr lang="en-US" sz="2800" dirty="0" smtClean="0"/>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Data Protection Principles</a:t>
            </a:r>
            <a:endParaRPr lang="en-GB" dirty="0">
              <a:solidFill>
                <a:srgbClr val="0070C0"/>
              </a:solidFill>
            </a:endParaRPr>
          </a:p>
        </p:txBody>
      </p:sp>
      <p:sp>
        <p:nvSpPr>
          <p:cNvPr id="3" name="Content Placeholder 2"/>
          <p:cNvSpPr>
            <a:spLocks noGrp="1"/>
          </p:cNvSpPr>
          <p:nvPr>
            <p:ph idx="1"/>
          </p:nvPr>
        </p:nvSpPr>
        <p:spPr/>
        <p:txBody>
          <a:bodyPr/>
          <a:lstStyle/>
          <a:p>
            <a:r>
              <a:rPr lang="en-GB" sz="2800" dirty="0" smtClean="0"/>
              <a:t>Processed lawfully, fairly, transparently</a:t>
            </a:r>
          </a:p>
          <a:p>
            <a:r>
              <a:rPr lang="en-GB" sz="2800" dirty="0" smtClean="0"/>
              <a:t>Collected for specified, explicit and legitimate purposes and not further processed incompatibly</a:t>
            </a:r>
          </a:p>
          <a:p>
            <a:r>
              <a:rPr lang="en-GB" sz="2800" dirty="0" smtClean="0"/>
              <a:t>Adequate, relevant and necessary for the purpose</a:t>
            </a:r>
          </a:p>
          <a:p>
            <a:r>
              <a:rPr lang="en-GB" sz="2800" dirty="0" smtClean="0"/>
              <a:t>Accurate and where necessary kept up to date</a:t>
            </a:r>
          </a:p>
          <a:p>
            <a:r>
              <a:rPr lang="en-GB" sz="2800" dirty="0" smtClean="0"/>
              <a:t>Not kept longer than necessary for the purpose</a:t>
            </a:r>
          </a:p>
          <a:p>
            <a:r>
              <a:rPr lang="en-GB" sz="2800" dirty="0" smtClean="0"/>
              <a:t>Processed securely</a:t>
            </a:r>
            <a:endParaRPr lang="en-GB" sz="2800"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Individuals’ rights</a:t>
            </a:r>
            <a:endParaRPr lang="en-GB" dirty="0">
              <a:solidFill>
                <a:srgbClr val="0070C0"/>
              </a:solidFill>
            </a:endParaRPr>
          </a:p>
        </p:txBody>
      </p:sp>
      <p:sp>
        <p:nvSpPr>
          <p:cNvPr id="3" name="Content Placeholder 2"/>
          <p:cNvSpPr>
            <a:spLocks noGrp="1"/>
          </p:cNvSpPr>
          <p:nvPr>
            <p:ph idx="1"/>
          </p:nvPr>
        </p:nvSpPr>
        <p:spPr/>
        <p:txBody>
          <a:bodyPr/>
          <a:lstStyle/>
          <a:p>
            <a:r>
              <a:rPr lang="en-GB" dirty="0" smtClean="0"/>
              <a:t>To be informed about processing</a:t>
            </a:r>
          </a:p>
          <a:p>
            <a:r>
              <a:rPr lang="en-GB" dirty="0" smtClean="0"/>
              <a:t>To gain access to the data processed</a:t>
            </a:r>
          </a:p>
          <a:p>
            <a:r>
              <a:rPr lang="en-GB" dirty="0" smtClean="0"/>
              <a:t>To have inaccurate data rectified</a:t>
            </a:r>
          </a:p>
          <a:p>
            <a:r>
              <a:rPr lang="en-GB" dirty="0" smtClean="0"/>
              <a:t>To complain to a supervisory authority</a:t>
            </a:r>
          </a:p>
          <a:p>
            <a:r>
              <a:rPr lang="en-GB" dirty="0" smtClean="0"/>
              <a:t>To have remedy in law</a:t>
            </a:r>
            <a:endParaRPr lang="en-GB"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Supervisory authority</a:t>
            </a:r>
            <a:endParaRPr lang="en-GB" dirty="0">
              <a:solidFill>
                <a:srgbClr val="0070C0"/>
              </a:solidFill>
            </a:endParaRPr>
          </a:p>
        </p:txBody>
      </p:sp>
      <p:sp>
        <p:nvSpPr>
          <p:cNvPr id="3" name="Content Placeholder 2"/>
          <p:cNvSpPr>
            <a:spLocks noGrp="1"/>
          </p:cNvSpPr>
          <p:nvPr>
            <p:ph idx="1"/>
          </p:nvPr>
        </p:nvSpPr>
        <p:spPr/>
        <p:txBody>
          <a:bodyPr/>
          <a:lstStyle/>
          <a:p>
            <a:r>
              <a:rPr lang="en-GB" dirty="0" smtClean="0"/>
              <a:t>Total independence</a:t>
            </a:r>
          </a:p>
          <a:p>
            <a:r>
              <a:rPr lang="en-GB" dirty="0" smtClean="0"/>
              <a:t>Duty to assist individuals</a:t>
            </a:r>
          </a:p>
          <a:p>
            <a:r>
              <a:rPr lang="en-GB" dirty="0" smtClean="0"/>
              <a:t>Power to investigate</a:t>
            </a:r>
          </a:p>
          <a:p>
            <a:r>
              <a:rPr lang="en-GB" dirty="0" smtClean="0"/>
              <a:t>Power to intervene</a:t>
            </a:r>
          </a:p>
          <a:p>
            <a:r>
              <a:rPr lang="en-GB" dirty="0" smtClean="0"/>
              <a:t>Effective sanctions</a:t>
            </a:r>
          </a:p>
          <a:p>
            <a:r>
              <a:rPr lang="en-GB" dirty="0" smtClean="0"/>
              <a:t>Duty to promote public awareness</a:t>
            </a:r>
          </a:p>
          <a:p>
            <a:endParaRPr lang="en-GB" dirty="0" smtClean="0"/>
          </a:p>
          <a:p>
            <a:endParaRPr lang="en-GB" dirty="0"/>
          </a:p>
        </p:txBody>
      </p:sp>
      <p:sp>
        <p:nvSpPr>
          <p:cNvPr id="4" name="Slide Number Placeholder 3"/>
          <p:cNvSpPr>
            <a:spLocks noGrp="1"/>
          </p:cNvSpPr>
          <p:nvPr>
            <p:ph type="sldNum" sz="quarter" idx="12"/>
          </p:nvPr>
        </p:nvSpPr>
        <p:spPr/>
        <p:txBody>
          <a:bodyPr/>
          <a:lstStyle/>
          <a:p>
            <a:fld id="{5BAEEE95-9759-4EBD-8F11-3A009E1CCD47}" type="slidenum">
              <a:rPr lang="en-US" smtClean="0"/>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2966</TotalTime>
  <Words>1583</Words>
  <Application>Microsoft Office PowerPoint</Application>
  <PresentationFormat>On-screen Show (4:3)</PresentationFormat>
  <Paragraphs>191</Paragraphs>
  <Slides>29</Slides>
  <Notes>23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Data Protection in Europe   </vt:lpstr>
      <vt:lpstr>Purpose of Presentation</vt:lpstr>
      <vt:lpstr>What is data protection?</vt:lpstr>
      <vt:lpstr>Data Protection: Purpose Modernised Data Protection Convention: Article 1</vt:lpstr>
      <vt:lpstr>Some important terms</vt:lpstr>
      <vt:lpstr>Data Protection: Essential Elements</vt:lpstr>
      <vt:lpstr>Data Protection Principles</vt:lpstr>
      <vt:lpstr>Individuals’ rights</vt:lpstr>
      <vt:lpstr>Supervisory authority</vt:lpstr>
      <vt:lpstr>ECHR</vt:lpstr>
      <vt:lpstr>Council of Europe (1)</vt:lpstr>
      <vt:lpstr>Council of Europe (2)</vt:lpstr>
      <vt:lpstr>EU treaty provision</vt:lpstr>
      <vt:lpstr>2000 EU Charter of Rights</vt:lpstr>
      <vt:lpstr>Specific EU legal instruments</vt:lpstr>
      <vt:lpstr>New EU legal instruments</vt:lpstr>
      <vt:lpstr>Objectives of EU Reform</vt:lpstr>
      <vt:lpstr>Content of new instruments </vt:lpstr>
      <vt:lpstr>European Court of Human Rights: Jurisprudence</vt:lpstr>
      <vt:lpstr> Interference with right to private life Leander v Sweden:1987 </vt:lpstr>
      <vt:lpstr>Subject access: independent supervision Gaskin v UK:1989</vt:lpstr>
      <vt:lpstr>Private life at work Niemitz v Germany :1992</vt:lpstr>
      <vt:lpstr>Fundamental importance of data protection: Particular sensitivity of HIV information Z v Finland: 1997</vt:lpstr>
      <vt:lpstr>The need for safeguards Rotaru v Romania: 2000</vt:lpstr>
      <vt:lpstr>The need to inform data subjects Perry v UK: 2003</vt:lpstr>
      <vt:lpstr>Disclosure of personal data in court L.L. V France: 2006</vt:lpstr>
      <vt:lpstr>Protection of private life on internet KU v Finland: 2008</vt:lpstr>
      <vt:lpstr>Unrestricted retention of DNA etc S.and Marper v UK: 2008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day in the life</dc:title>
  <dc:creator>Graham</dc:creator>
  <cp:lastModifiedBy>User</cp:lastModifiedBy>
  <cp:revision>327</cp:revision>
  <dcterms:created xsi:type="dcterms:W3CDTF">2007-06-07T10:14:01Z</dcterms:created>
  <dcterms:modified xsi:type="dcterms:W3CDTF">2018-09-27T14:41:15Z</dcterms:modified>
</cp:coreProperties>
</file>