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20" y="-228"/>
      </p:cViewPr>
      <p:guideLst>
        <p:guide orient="horz" pos="2160"/>
        <p:guide pos="3840"/>
      </p:guideLst>
    </p:cSldViewPr>
  </p:slideViewPr>
  <p:notesTextViewPr>
    <p:cViewPr>
      <p:scale>
        <a:sx n="1" d="1"/>
        <a:sy n="1" d="1"/>
      </p:scale>
      <p:origin x="0" y="0"/>
    </p:cViewPr>
  </p:notesTextViewPr>
  <p:sorterViewPr>
    <p:cViewPr>
      <p:scale>
        <a:sx n="100" d="100"/>
        <a:sy n="100" d="100"/>
      </p:scale>
      <p:origin x="0" y="-719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2745F2-F121-4E18-A2AA-A19E392FB4C0}"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5B9C2-9F20-478A-A93D-17C0EE845C09}" type="slidenum">
              <a:rPr lang="en-US" smtClean="0"/>
              <a:t>‹#›</a:t>
            </a:fld>
            <a:endParaRPr lang="en-US"/>
          </a:p>
        </p:txBody>
      </p:sp>
    </p:spTree>
    <p:extLst>
      <p:ext uri="{BB962C8B-B14F-4D97-AF65-F5344CB8AC3E}">
        <p14:creationId xmlns:p14="http://schemas.microsoft.com/office/powerpoint/2010/main" val="3388165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2745F2-F121-4E18-A2AA-A19E392FB4C0}"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5B9C2-9F20-478A-A93D-17C0EE845C09}" type="slidenum">
              <a:rPr lang="en-US" smtClean="0"/>
              <a:t>‹#›</a:t>
            </a:fld>
            <a:endParaRPr lang="en-US"/>
          </a:p>
        </p:txBody>
      </p:sp>
    </p:spTree>
    <p:extLst>
      <p:ext uri="{BB962C8B-B14F-4D97-AF65-F5344CB8AC3E}">
        <p14:creationId xmlns:p14="http://schemas.microsoft.com/office/powerpoint/2010/main" val="369584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2745F2-F121-4E18-A2AA-A19E392FB4C0}"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5B9C2-9F20-478A-A93D-17C0EE845C09}" type="slidenum">
              <a:rPr lang="en-US" smtClean="0"/>
              <a:t>‹#›</a:t>
            </a:fld>
            <a:endParaRPr lang="en-US"/>
          </a:p>
        </p:txBody>
      </p:sp>
    </p:spTree>
    <p:extLst>
      <p:ext uri="{BB962C8B-B14F-4D97-AF65-F5344CB8AC3E}">
        <p14:creationId xmlns:p14="http://schemas.microsoft.com/office/powerpoint/2010/main" val="2006905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2745F2-F121-4E18-A2AA-A19E392FB4C0}"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5B9C2-9F20-478A-A93D-17C0EE845C09}" type="slidenum">
              <a:rPr lang="en-US" smtClean="0"/>
              <a:t>‹#›</a:t>
            </a:fld>
            <a:endParaRPr lang="en-US"/>
          </a:p>
        </p:txBody>
      </p:sp>
    </p:spTree>
    <p:extLst>
      <p:ext uri="{BB962C8B-B14F-4D97-AF65-F5344CB8AC3E}">
        <p14:creationId xmlns:p14="http://schemas.microsoft.com/office/powerpoint/2010/main" val="3595979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2745F2-F121-4E18-A2AA-A19E392FB4C0}"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5B9C2-9F20-478A-A93D-17C0EE845C09}" type="slidenum">
              <a:rPr lang="en-US" smtClean="0"/>
              <a:t>‹#›</a:t>
            </a:fld>
            <a:endParaRPr lang="en-US"/>
          </a:p>
        </p:txBody>
      </p:sp>
    </p:spTree>
    <p:extLst>
      <p:ext uri="{BB962C8B-B14F-4D97-AF65-F5344CB8AC3E}">
        <p14:creationId xmlns:p14="http://schemas.microsoft.com/office/powerpoint/2010/main" val="757876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2745F2-F121-4E18-A2AA-A19E392FB4C0}"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5B9C2-9F20-478A-A93D-17C0EE845C09}" type="slidenum">
              <a:rPr lang="en-US" smtClean="0"/>
              <a:t>‹#›</a:t>
            </a:fld>
            <a:endParaRPr lang="en-US"/>
          </a:p>
        </p:txBody>
      </p:sp>
    </p:spTree>
    <p:extLst>
      <p:ext uri="{BB962C8B-B14F-4D97-AF65-F5344CB8AC3E}">
        <p14:creationId xmlns:p14="http://schemas.microsoft.com/office/powerpoint/2010/main" val="144928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2745F2-F121-4E18-A2AA-A19E392FB4C0}" type="datetimeFigureOut">
              <a:rPr lang="en-US" smtClean="0"/>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05B9C2-9F20-478A-A93D-17C0EE845C09}" type="slidenum">
              <a:rPr lang="en-US" smtClean="0"/>
              <a:t>‹#›</a:t>
            </a:fld>
            <a:endParaRPr lang="en-US"/>
          </a:p>
        </p:txBody>
      </p:sp>
    </p:spTree>
    <p:extLst>
      <p:ext uri="{BB962C8B-B14F-4D97-AF65-F5344CB8AC3E}">
        <p14:creationId xmlns:p14="http://schemas.microsoft.com/office/powerpoint/2010/main" val="1515061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2745F2-F121-4E18-A2AA-A19E392FB4C0}" type="datetimeFigureOut">
              <a:rPr lang="en-US" smtClean="0"/>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05B9C2-9F20-478A-A93D-17C0EE845C09}" type="slidenum">
              <a:rPr lang="en-US" smtClean="0"/>
              <a:t>‹#›</a:t>
            </a:fld>
            <a:endParaRPr lang="en-US"/>
          </a:p>
        </p:txBody>
      </p:sp>
    </p:spTree>
    <p:extLst>
      <p:ext uri="{BB962C8B-B14F-4D97-AF65-F5344CB8AC3E}">
        <p14:creationId xmlns:p14="http://schemas.microsoft.com/office/powerpoint/2010/main" val="3676921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745F2-F121-4E18-A2AA-A19E392FB4C0}" type="datetimeFigureOut">
              <a:rPr lang="en-US" smtClean="0"/>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05B9C2-9F20-478A-A93D-17C0EE845C09}" type="slidenum">
              <a:rPr lang="en-US" smtClean="0"/>
              <a:t>‹#›</a:t>
            </a:fld>
            <a:endParaRPr lang="en-US"/>
          </a:p>
        </p:txBody>
      </p:sp>
    </p:spTree>
    <p:extLst>
      <p:ext uri="{BB962C8B-B14F-4D97-AF65-F5344CB8AC3E}">
        <p14:creationId xmlns:p14="http://schemas.microsoft.com/office/powerpoint/2010/main" val="315252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2745F2-F121-4E18-A2AA-A19E392FB4C0}"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5B9C2-9F20-478A-A93D-17C0EE845C09}" type="slidenum">
              <a:rPr lang="en-US" smtClean="0"/>
              <a:t>‹#›</a:t>
            </a:fld>
            <a:endParaRPr lang="en-US"/>
          </a:p>
        </p:txBody>
      </p:sp>
    </p:spTree>
    <p:extLst>
      <p:ext uri="{BB962C8B-B14F-4D97-AF65-F5344CB8AC3E}">
        <p14:creationId xmlns:p14="http://schemas.microsoft.com/office/powerpoint/2010/main" val="162257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2745F2-F121-4E18-A2AA-A19E392FB4C0}"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5B9C2-9F20-478A-A93D-17C0EE845C09}" type="slidenum">
              <a:rPr lang="en-US" smtClean="0"/>
              <a:t>‹#›</a:t>
            </a:fld>
            <a:endParaRPr lang="en-US"/>
          </a:p>
        </p:txBody>
      </p:sp>
    </p:spTree>
    <p:extLst>
      <p:ext uri="{BB962C8B-B14F-4D97-AF65-F5344CB8AC3E}">
        <p14:creationId xmlns:p14="http://schemas.microsoft.com/office/powerpoint/2010/main" val="1444523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745F2-F121-4E18-A2AA-A19E392FB4C0}" type="datetimeFigureOut">
              <a:rPr lang="en-US" smtClean="0"/>
              <a:t>10/3/2018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5B9C2-9F20-478A-A93D-17C0EE845C09}" type="slidenum">
              <a:rPr lang="en-US" smtClean="0"/>
              <a:t>‹#›</a:t>
            </a:fld>
            <a:endParaRPr lang="en-US"/>
          </a:p>
        </p:txBody>
      </p:sp>
    </p:spTree>
    <p:extLst>
      <p:ext uri="{BB962C8B-B14F-4D97-AF65-F5344CB8AC3E}">
        <p14:creationId xmlns:p14="http://schemas.microsoft.com/office/powerpoint/2010/main" val="2390980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BA" dirty="0" smtClean="0"/>
              <a:t>AKTUELNA SUDSKA PRAKSA VRHOVNOG SUDA</a:t>
            </a:r>
            <a:endParaRPr lang="en-US" dirty="0"/>
          </a:p>
        </p:txBody>
      </p:sp>
      <p:sp>
        <p:nvSpPr>
          <p:cNvPr id="3" name="Subtitle 2"/>
          <p:cNvSpPr>
            <a:spLocks noGrp="1"/>
          </p:cNvSpPr>
          <p:nvPr>
            <p:ph type="subTitle" idx="1"/>
          </p:nvPr>
        </p:nvSpPr>
        <p:spPr/>
        <p:txBody>
          <a:bodyPr/>
          <a:lstStyle/>
          <a:p>
            <a:r>
              <a:rPr lang="sr-Latn-BA" dirty="0" smtClean="0"/>
              <a:t>Sudija Strahinja </a:t>
            </a:r>
            <a:r>
              <a:rPr lang="sr-Latn-BA" dirty="0" err="1" smtClean="0"/>
              <a:t>Ćurković</a:t>
            </a:r>
            <a:endParaRPr lang="en-US" dirty="0"/>
          </a:p>
        </p:txBody>
      </p:sp>
    </p:spTree>
    <p:extLst>
      <p:ext uri="{BB962C8B-B14F-4D97-AF65-F5344CB8AC3E}">
        <p14:creationId xmlns:p14="http://schemas.microsoft.com/office/powerpoint/2010/main" val="2019395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                         Zahtjev tužioca</a:t>
            </a:r>
            <a:endParaRPr lang="en-US" dirty="0"/>
          </a:p>
        </p:txBody>
      </p:sp>
      <p:sp>
        <p:nvSpPr>
          <p:cNvPr id="3" name="Content Placeholder 2"/>
          <p:cNvSpPr>
            <a:spLocks noGrp="1"/>
          </p:cNvSpPr>
          <p:nvPr>
            <p:ph idx="1"/>
          </p:nvPr>
        </p:nvSpPr>
        <p:spPr/>
        <p:txBody>
          <a:bodyPr/>
          <a:lstStyle/>
          <a:p>
            <a:pPr algn="just"/>
            <a:r>
              <a:rPr lang="bs-Latn-BA" dirty="0"/>
              <a:t>Z</a:t>
            </a:r>
            <a:r>
              <a:rPr lang="bs-Latn-BA" dirty="0" smtClean="0"/>
              <a:t>bog </a:t>
            </a:r>
            <a:r>
              <a:rPr lang="bs-Latn-BA" dirty="0"/>
              <a:t>povrede materijalnog propisa. </a:t>
            </a:r>
            <a:endParaRPr lang="bs-Latn-BA" dirty="0" smtClean="0"/>
          </a:p>
          <a:p>
            <a:pPr algn="just"/>
            <a:r>
              <a:rPr lang="bs-Latn-BA" dirty="0" smtClean="0"/>
              <a:t>Ističe </a:t>
            </a:r>
            <a:r>
              <a:rPr lang="bs-Latn-BA" dirty="0"/>
              <a:t>da ni sud nije pravilno primijenio odredbe ZOSPI, jer tuženi u smislu člana 9 tog zakona nije proveo test javnosti, čime se obezbjeđuje dvostruki kontrolni mehanizam koji je garancija da je ispoštovan zakon, a on podrazumijeva da tuženi organ razmotri okolnosti koje se odnose na nepoštivanje zakonske obaveze, postojanje bilo kakvog prestupa, zloupotrebe vlasti ili nemara u obavljanju službene dužnosti, neovlašćeno </a:t>
            </a:r>
            <a:r>
              <a:rPr lang="bs-Latn-BA" dirty="0" err="1"/>
              <a:t>korišćenje</a:t>
            </a:r>
            <a:r>
              <a:rPr lang="bs-Latn-BA" dirty="0"/>
              <a:t> javnih fondova i </a:t>
            </a:r>
            <a:r>
              <a:rPr lang="bs-Latn-BA" dirty="0" smtClean="0"/>
              <a:t>sl.</a:t>
            </a:r>
            <a:endParaRPr lang="en-US" dirty="0"/>
          </a:p>
        </p:txBody>
      </p:sp>
    </p:spTree>
    <p:extLst>
      <p:ext uri="{BB962C8B-B14F-4D97-AF65-F5344CB8AC3E}">
        <p14:creationId xmlns:p14="http://schemas.microsoft.com/office/powerpoint/2010/main" val="3936877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Zahtjev tužioca</a:t>
            </a:r>
            <a:endParaRPr lang="en-US" dirty="0"/>
          </a:p>
        </p:txBody>
      </p:sp>
      <p:sp>
        <p:nvSpPr>
          <p:cNvPr id="3" name="Content Placeholder 2"/>
          <p:cNvSpPr>
            <a:spLocks noGrp="1"/>
          </p:cNvSpPr>
          <p:nvPr>
            <p:ph idx="1"/>
          </p:nvPr>
        </p:nvSpPr>
        <p:spPr/>
        <p:txBody>
          <a:bodyPr/>
          <a:lstStyle/>
          <a:p>
            <a:pPr algn="just"/>
            <a:r>
              <a:rPr lang="bs-Latn-BA" dirty="0"/>
              <a:t>To dalje znači da organ</a:t>
            </a:r>
            <a:r>
              <a:rPr lang="sr-Cyrl-BA" dirty="0"/>
              <a:t>, </a:t>
            </a:r>
            <a:r>
              <a:rPr lang="bs-Latn-BA" dirty="0"/>
              <a:t>kojem je upućen zahtjev za slobodan pristup informacijama</a:t>
            </a:r>
            <a:r>
              <a:rPr lang="sr-Cyrl-BA" dirty="0"/>
              <a:t>, </a:t>
            </a:r>
            <a:r>
              <a:rPr lang="bs-Latn-BA" dirty="0"/>
              <a:t>treba da ispita da li tražena informacija predstavlja izuzetak i da li je objavljivanje ili neobjavljivanje tražene informacije podložno </a:t>
            </a:r>
            <a:r>
              <a:rPr lang="bs-Latn-BA" dirty="0" err="1"/>
              <a:t>kriterijumima</a:t>
            </a:r>
            <a:r>
              <a:rPr lang="bs-Latn-BA" dirty="0"/>
              <a:t> iz člana 9 ZOSPI, a ne treća strana kao što je ovdje slučaj, jer je to isključivo zadatak nadležnog javnog organa; da se iz obrazloženja presude jasno vidi da tuženi nije proveo test javnosti, jer se </a:t>
            </a:r>
            <a:r>
              <a:rPr lang="bs-Latn-BA" dirty="0" smtClean="0"/>
              <a:t>navodi: „iz </a:t>
            </a:r>
            <a:r>
              <a:rPr lang="bs-Latn-BA" dirty="0" err="1"/>
              <a:t>izjašnjenja</a:t>
            </a:r>
            <a:r>
              <a:rPr lang="bs-Latn-BA" dirty="0"/>
              <a:t> treće strane nesumnjivo proizlazi da bi moglo doći do </a:t>
            </a:r>
            <a:r>
              <a:rPr lang="bs-Latn-BA" dirty="0" smtClean="0"/>
              <a:t>štete“, </a:t>
            </a:r>
            <a:r>
              <a:rPr lang="bs-Latn-BA" dirty="0"/>
              <a:t>o kakvoj šteti se radi ne </a:t>
            </a:r>
            <a:r>
              <a:rPr lang="bs-Latn-BA" dirty="0" err="1"/>
              <a:t>izjašnjava</a:t>
            </a:r>
            <a:r>
              <a:rPr lang="bs-Latn-BA" dirty="0"/>
              <a:t> se ni tuženi</a:t>
            </a:r>
            <a:r>
              <a:rPr lang="sr-Cyrl-BA" dirty="0"/>
              <a:t>, a </a:t>
            </a:r>
            <a:r>
              <a:rPr lang="bs-Latn-BA" dirty="0"/>
              <a:t>ni sud. Ako bi se prihvatio ovakav stav iz presude, onda bi o tome</a:t>
            </a:r>
            <a:r>
              <a:rPr lang="sr-Cyrl-BA" dirty="0"/>
              <a:t>, </a:t>
            </a:r>
            <a:r>
              <a:rPr lang="bs-Latn-BA" dirty="0"/>
              <a:t>da li će se neka informacija objaviti</a:t>
            </a:r>
            <a:r>
              <a:rPr lang="sr-Cyrl-BA" dirty="0"/>
              <a:t>, </a:t>
            </a:r>
            <a:r>
              <a:rPr lang="bs-Latn-BA" dirty="0"/>
              <a:t>odlučivala treća strana, a ne nadležni javni organ, a to nije svrha ZOSPI.</a:t>
            </a:r>
            <a:endParaRPr lang="en-US" dirty="0"/>
          </a:p>
        </p:txBody>
      </p:sp>
    </p:spTree>
    <p:extLst>
      <p:ext uri="{BB962C8B-B14F-4D97-AF65-F5344CB8AC3E}">
        <p14:creationId xmlns:p14="http://schemas.microsoft.com/office/powerpoint/2010/main" val="1754163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Zahtjev tužioca</a:t>
            </a:r>
            <a:endParaRPr lang="en-US" dirty="0"/>
          </a:p>
        </p:txBody>
      </p:sp>
      <p:sp>
        <p:nvSpPr>
          <p:cNvPr id="3" name="Content Placeholder 2"/>
          <p:cNvSpPr>
            <a:spLocks noGrp="1"/>
          </p:cNvSpPr>
          <p:nvPr>
            <p:ph idx="1"/>
          </p:nvPr>
        </p:nvSpPr>
        <p:spPr/>
        <p:txBody>
          <a:bodyPr>
            <a:normAutofit lnSpcReduction="10000"/>
          </a:bodyPr>
          <a:lstStyle/>
          <a:p>
            <a:pPr algn="just"/>
            <a:r>
              <a:rPr lang="bs-Latn-BA" dirty="0"/>
              <a:t>Sama činjenica da određena informacija potpada pod izuzetak ne znači automatski da se ne može objaviti jer je cilj zakona koji je sadržan u članu 1 </a:t>
            </a:r>
            <a:r>
              <a:rPr lang="bs-Latn-BA" dirty="0" smtClean="0"/>
              <a:t>ZOSPI da </a:t>
            </a:r>
            <a:r>
              <a:rPr lang="bs-Latn-BA" dirty="0"/>
              <a:t>svako lice ima pravo na pristup informacijama u najvećoj mogućoj mjeri u skladu sa javnim </a:t>
            </a:r>
            <a:r>
              <a:rPr lang="bs-Latn-BA" dirty="0" err="1"/>
              <a:t>interesom</a:t>
            </a:r>
            <a:r>
              <a:rPr lang="bs-Latn-BA" dirty="0"/>
              <a:t>, te da javni organi imaju obavezu da objave informacije iz kog razloga se i provodi test javnog </a:t>
            </a:r>
            <a:r>
              <a:rPr lang="bs-Latn-BA" dirty="0" err="1"/>
              <a:t>interesa</a:t>
            </a:r>
            <a:r>
              <a:rPr lang="bs-Latn-BA" dirty="0"/>
              <a:t>. Pošto se radi o pitanju koncesije, javni organ mora da bude posebno oprezan kada uskraćuje određene informacije, jer se radi o koncesionim ugovorima po kojima privredni subjekti imaju pravo na eksploataciju prirodnog bogatstva koje pripada određenoj državi, pa samim tim i narodu, odnosno građanima te države koji su zainteresovani da znaju kako i pod kojim uslovima treća strana koristi ta prirodna </a:t>
            </a:r>
            <a:r>
              <a:rPr lang="bs-Latn-BA" dirty="0" err="1" smtClean="0"/>
              <a:t>bogadstva</a:t>
            </a:r>
            <a:r>
              <a:rPr lang="bs-Latn-BA" dirty="0" smtClean="0"/>
              <a:t>.</a:t>
            </a:r>
            <a:endParaRPr lang="en-US" dirty="0"/>
          </a:p>
        </p:txBody>
      </p:sp>
    </p:spTree>
    <p:extLst>
      <p:ext uri="{BB962C8B-B14F-4D97-AF65-F5344CB8AC3E}">
        <p14:creationId xmlns:p14="http://schemas.microsoft.com/office/powerpoint/2010/main" val="66891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Odluka Vrhovnog suda</a:t>
            </a:r>
            <a:endParaRPr lang="en-US" dirty="0"/>
          </a:p>
        </p:txBody>
      </p:sp>
      <p:sp>
        <p:nvSpPr>
          <p:cNvPr id="3" name="Content Placeholder 2"/>
          <p:cNvSpPr>
            <a:spLocks noGrp="1"/>
          </p:cNvSpPr>
          <p:nvPr>
            <p:ph idx="1"/>
          </p:nvPr>
        </p:nvSpPr>
        <p:spPr/>
        <p:txBody>
          <a:bodyPr/>
          <a:lstStyle/>
          <a:p>
            <a:r>
              <a:rPr lang="sr-Latn-BA" dirty="0" smtClean="0"/>
              <a:t>Vrhovni sud je </a:t>
            </a:r>
            <a:r>
              <a:rPr lang="hr-HR" dirty="0" smtClean="0"/>
              <a:t>povodom </a:t>
            </a:r>
            <a:r>
              <a:rPr lang="hr-HR" dirty="0"/>
              <a:t>zahtjeva </a:t>
            </a:r>
            <a:r>
              <a:rPr lang="sr-Cyrl-BA" dirty="0" err="1"/>
              <a:t>tužioca</a:t>
            </a:r>
            <a:r>
              <a:rPr lang="sr-Cyrl-BA" dirty="0"/>
              <a:t>, a </a:t>
            </a:r>
            <a:r>
              <a:rPr lang="sr-Cyrl-BA" dirty="0" err="1"/>
              <a:t>po</a:t>
            </a:r>
            <a:r>
              <a:rPr lang="sr-Cyrl-BA" dirty="0"/>
              <a:t> </a:t>
            </a:r>
            <a:r>
              <a:rPr lang="sr-Cyrl-BA" dirty="0" err="1"/>
              <a:t>službenoj</a:t>
            </a:r>
            <a:r>
              <a:rPr lang="sr-Cyrl-BA" dirty="0"/>
              <a:t> </a:t>
            </a:r>
            <a:r>
              <a:rPr lang="sr-Cyrl-BA" dirty="0" err="1"/>
              <a:t>dužnosti</a:t>
            </a:r>
            <a:r>
              <a:rPr lang="sr-Cyrl-BA" dirty="0"/>
              <a:t>, </a:t>
            </a:r>
            <a:r>
              <a:rPr lang="sr-Cyrl-BA" dirty="0" err="1" smtClean="0"/>
              <a:t>presud</a:t>
            </a:r>
            <a:r>
              <a:rPr lang="sr-Latn-BA" dirty="0" smtClean="0"/>
              <a:t>u</a:t>
            </a:r>
            <a:r>
              <a:rPr lang="sr-Cyrl-BA" dirty="0" smtClean="0"/>
              <a:t> </a:t>
            </a:r>
            <a:r>
              <a:rPr lang="hr-HR" dirty="0"/>
              <a:t>Okružnog suda u </a:t>
            </a:r>
            <a:r>
              <a:rPr lang="hr-HR" dirty="0" err="1"/>
              <a:t>Banjoj</a:t>
            </a:r>
            <a:r>
              <a:rPr lang="hr-HR" dirty="0"/>
              <a:t> Luci broj 11 0 U 013920 14 U od 20.5.2015. godine,  </a:t>
            </a:r>
            <a:r>
              <a:rPr lang="sr-Cyrl-BA" dirty="0" err="1" smtClean="0"/>
              <a:t>uki</a:t>
            </a:r>
            <a:r>
              <a:rPr lang="sr-Latn-BA" dirty="0" err="1" smtClean="0"/>
              <a:t>nuo</a:t>
            </a:r>
            <a:r>
              <a:rPr lang="sr-Cyrl-BA" dirty="0" smtClean="0"/>
              <a:t> </a:t>
            </a:r>
            <a:r>
              <a:rPr lang="sr-Cyrl-BA" dirty="0"/>
              <a:t>i </a:t>
            </a:r>
            <a:r>
              <a:rPr lang="sr-Cyrl-BA" dirty="0" err="1"/>
              <a:t>predmet</a:t>
            </a:r>
            <a:r>
              <a:rPr lang="sr-Cyrl-BA" dirty="0"/>
              <a:t> </a:t>
            </a:r>
            <a:r>
              <a:rPr lang="sr-Cyrl-BA" dirty="0" err="1" smtClean="0"/>
              <a:t>vra</a:t>
            </a:r>
            <a:r>
              <a:rPr lang="sr-Latn-BA" dirty="0" err="1" smtClean="0"/>
              <a:t>tio</a:t>
            </a:r>
            <a:r>
              <a:rPr lang="sr-Cyrl-BA" dirty="0" smtClean="0"/>
              <a:t> </a:t>
            </a:r>
            <a:r>
              <a:rPr lang="sr-Cyrl-BA" dirty="0" err="1"/>
              <a:t>na</a:t>
            </a:r>
            <a:r>
              <a:rPr lang="sr-Cyrl-BA" dirty="0"/>
              <a:t> </a:t>
            </a:r>
            <a:r>
              <a:rPr lang="sr-Cyrl-BA" dirty="0" err="1"/>
              <a:t>ponovno</a:t>
            </a:r>
            <a:r>
              <a:rPr lang="sr-Cyrl-BA" dirty="0"/>
              <a:t> </a:t>
            </a:r>
            <a:r>
              <a:rPr lang="sr-Latn-BA" dirty="0" smtClean="0"/>
              <a:t>suđenje</a:t>
            </a:r>
            <a:r>
              <a:rPr lang="sr-Cyrl-BA" dirty="0" smtClean="0"/>
              <a:t>.</a:t>
            </a:r>
            <a:endParaRPr lang="en-US" dirty="0"/>
          </a:p>
          <a:p>
            <a:r>
              <a:rPr lang="hr-HR" dirty="0"/>
              <a:t> </a:t>
            </a:r>
            <a:endParaRPr lang="en-US" dirty="0"/>
          </a:p>
          <a:p>
            <a:endParaRPr lang="en-US" dirty="0" err="1"/>
          </a:p>
        </p:txBody>
      </p:sp>
    </p:spTree>
    <p:extLst>
      <p:ext uri="{BB962C8B-B14F-4D97-AF65-F5344CB8AC3E}">
        <p14:creationId xmlns:p14="http://schemas.microsoft.com/office/powerpoint/2010/main" val="2302826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Činjenično stanje</a:t>
            </a:r>
            <a:endParaRPr lang="en-US" dirty="0"/>
          </a:p>
        </p:txBody>
      </p:sp>
      <p:sp>
        <p:nvSpPr>
          <p:cNvPr id="3" name="Content Placeholder 2"/>
          <p:cNvSpPr>
            <a:spLocks noGrp="1"/>
          </p:cNvSpPr>
          <p:nvPr>
            <p:ph idx="1"/>
          </p:nvPr>
        </p:nvSpPr>
        <p:spPr/>
        <p:txBody>
          <a:bodyPr>
            <a:normAutofit lnSpcReduction="10000"/>
          </a:bodyPr>
          <a:lstStyle/>
          <a:p>
            <a:pPr algn="just"/>
            <a:r>
              <a:rPr lang="sr-Cyrl-BA" dirty="0" err="1"/>
              <a:t>Iz</a:t>
            </a:r>
            <a:r>
              <a:rPr lang="sr-Cyrl-BA" dirty="0"/>
              <a:t> </a:t>
            </a:r>
            <a:r>
              <a:rPr lang="sr-Cyrl-BA" dirty="0" err="1"/>
              <a:t>podataka</a:t>
            </a:r>
            <a:r>
              <a:rPr lang="sr-Cyrl-BA" dirty="0"/>
              <a:t> </a:t>
            </a:r>
            <a:r>
              <a:rPr lang="sr-Cyrl-BA" dirty="0" err="1"/>
              <a:t>spisa</a:t>
            </a:r>
            <a:r>
              <a:rPr lang="sr-Cyrl-BA" dirty="0"/>
              <a:t> </a:t>
            </a:r>
            <a:r>
              <a:rPr lang="sr-Cyrl-BA" dirty="0" err="1"/>
              <a:t>proizlazi</a:t>
            </a:r>
            <a:r>
              <a:rPr lang="sr-Cyrl-BA" dirty="0"/>
              <a:t> </a:t>
            </a:r>
            <a:r>
              <a:rPr lang="sr-Cyrl-BA" dirty="0" err="1"/>
              <a:t>da</a:t>
            </a:r>
            <a:r>
              <a:rPr lang="sr-Cyrl-BA" dirty="0"/>
              <a:t> </a:t>
            </a:r>
            <a:r>
              <a:rPr lang="sr-Cyrl-BA" dirty="0" err="1"/>
              <a:t>je</a:t>
            </a:r>
            <a:r>
              <a:rPr lang="sr-Cyrl-BA" dirty="0"/>
              <a:t> </a:t>
            </a:r>
            <a:r>
              <a:rPr lang="sr-Cyrl-BA" dirty="0" err="1"/>
              <a:t>tuženi</a:t>
            </a:r>
            <a:r>
              <a:rPr lang="sr-Cyrl-BA" dirty="0"/>
              <a:t> </a:t>
            </a:r>
            <a:r>
              <a:rPr lang="sr-Cyrl-BA" dirty="0" err="1"/>
              <a:t>organ</a:t>
            </a:r>
            <a:r>
              <a:rPr lang="sr-Cyrl-BA" dirty="0"/>
              <a:t>, </a:t>
            </a:r>
            <a:r>
              <a:rPr lang="sr-Cyrl-BA" dirty="0" err="1"/>
              <a:t>nakon</a:t>
            </a:r>
            <a:r>
              <a:rPr lang="sr-Cyrl-BA" dirty="0"/>
              <a:t> </a:t>
            </a:r>
            <a:r>
              <a:rPr lang="sr-Cyrl-BA" dirty="0" err="1"/>
              <a:t>što</a:t>
            </a:r>
            <a:r>
              <a:rPr lang="sr-Cyrl-BA" dirty="0"/>
              <a:t> </a:t>
            </a:r>
            <a:r>
              <a:rPr lang="sr-Cyrl-BA" dirty="0" err="1"/>
              <a:t>je</a:t>
            </a:r>
            <a:r>
              <a:rPr lang="sr-Cyrl-BA" dirty="0"/>
              <a:t> </a:t>
            </a:r>
            <a:r>
              <a:rPr lang="sr-Cyrl-BA" dirty="0" err="1"/>
              <a:t>rješenjem</a:t>
            </a:r>
            <a:r>
              <a:rPr lang="sr-Cyrl-BA" dirty="0"/>
              <a:t>  </a:t>
            </a:r>
            <a:r>
              <a:rPr lang="sr-Cyrl-BA" dirty="0" err="1"/>
              <a:t>broj</a:t>
            </a:r>
            <a:r>
              <a:rPr lang="sr-Cyrl-BA" dirty="0"/>
              <a:t> 05.05/053-13-7/14 </a:t>
            </a:r>
            <a:r>
              <a:rPr lang="sr-Cyrl-BA" dirty="0" err="1"/>
              <a:t>od</a:t>
            </a:r>
            <a:r>
              <a:rPr lang="sr-Cyrl-BA" dirty="0"/>
              <a:t> 12.3.2014. </a:t>
            </a:r>
            <a:r>
              <a:rPr lang="sr-Cyrl-BA" dirty="0" err="1"/>
              <a:t>godine</a:t>
            </a:r>
            <a:r>
              <a:rPr lang="sr-Cyrl-BA" dirty="0"/>
              <a:t> </a:t>
            </a:r>
            <a:r>
              <a:rPr lang="sr-Cyrl-BA" dirty="0" err="1"/>
              <a:t>utvrdio</a:t>
            </a:r>
            <a:r>
              <a:rPr lang="sr-Cyrl-BA" dirty="0"/>
              <a:t> </a:t>
            </a:r>
            <a:r>
              <a:rPr lang="sr-Cyrl-BA" dirty="0" err="1"/>
              <a:t>izuzetak</a:t>
            </a:r>
            <a:r>
              <a:rPr lang="sr-Cyrl-BA" dirty="0"/>
              <a:t> </a:t>
            </a:r>
            <a:r>
              <a:rPr lang="sr-Cyrl-BA" dirty="0" err="1"/>
              <a:t>od</a:t>
            </a:r>
            <a:r>
              <a:rPr lang="sr-Cyrl-BA" dirty="0"/>
              <a:t> </a:t>
            </a:r>
            <a:r>
              <a:rPr lang="sr-Cyrl-BA" dirty="0" err="1"/>
              <a:t>objavljivanja</a:t>
            </a:r>
            <a:r>
              <a:rPr lang="sr-Cyrl-BA" dirty="0"/>
              <a:t> </a:t>
            </a:r>
            <a:r>
              <a:rPr lang="sr-Cyrl-BA" dirty="0" err="1"/>
              <a:t>informacija</a:t>
            </a:r>
            <a:r>
              <a:rPr lang="sr-Cyrl-BA" dirty="0"/>
              <a:t> </a:t>
            </a:r>
            <a:r>
              <a:rPr lang="sr-Cyrl-BA" dirty="0" err="1"/>
              <a:t>koje</a:t>
            </a:r>
            <a:r>
              <a:rPr lang="sr-Cyrl-BA" dirty="0"/>
              <a:t> </a:t>
            </a:r>
            <a:r>
              <a:rPr lang="sr-Cyrl-BA" dirty="0" err="1"/>
              <a:t>se</a:t>
            </a:r>
            <a:r>
              <a:rPr lang="sr-Cyrl-BA" dirty="0"/>
              <a:t> </a:t>
            </a:r>
            <a:r>
              <a:rPr lang="sr-Cyrl-BA" dirty="0" err="1"/>
              <a:t>odnose</a:t>
            </a:r>
            <a:r>
              <a:rPr lang="sr-Cyrl-BA" dirty="0"/>
              <a:t> </a:t>
            </a:r>
            <a:r>
              <a:rPr lang="sr-Cyrl-BA" dirty="0" err="1"/>
              <a:t>na</a:t>
            </a:r>
            <a:r>
              <a:rPr lang="sr-Cyrl-BA" dirty="0"/>
              <a:t> </a:t>
            </a:r>
            <a:r>
              <a:rPr lang="sr-Cyrl-BA" dirty="0" err="1"/>
              <a:t>dostavljanje</a:t>
            </a:r>
            <a:r>
              <a:rPr lang="sr-Cyrl-BA" dirty="0"/>
              <a:t> </a:t>
            </a:r>
            <a:r>
              <a:rPr lang="sr-Cyrl-BA" dirty="0" err="1"/>
              <a:t>kopija</a:t>
            </a:r>
            <a:r>
              <a:rPr lang="sr-Cyrl-BA" dirty="0"/>
              <a:t> </a:t>
            </a:r>
            <a:r>
              <a:rPr lang="sr-Cyrl-BA" dirty="0" err="1"/>
              <a:t>ugovora</a:t>
            </a:r>
            <a:r>
              <a:rPr lang="sr-Cyrl-BA" dirty="0"/>
              <a:t> </a:t>
            </a:r>
            <a:r>
              <a:rPr lang="hr-HR" dirty="0"/>
              <a:t>o koncesiji za istraživanje i eksploataciju pitke i industrijske vode na ležištu </a:t>
            </a:r>
            <a:r>
              <a:rPr lang="hr-HR" dirty="0" smtClean="0"/>
              <a:t>„</a:t>
            </a:r>
            <a:r>
              <a:rPr lang="hr-HR" dirty="0" err="1" smtClean="0"/>
              <a:t>Dragalovci</a:t>
            </a:r>
            <a:r>
              <a:rPr lang="hr-HR" dirty="0" smtClean="0"/>
              <a:t>”, </a:t>
            </a:r>
            <a:r>
              <a:rPr lang="hr-HR" dirty="0" err="1"/>
              <a:t>opština</a:t>
            </a:r>
            <a:r>
              <a:rPr lang="hr-HR" dirty="0"/>
              <a:t> </a:t>
            </a:r>
            <a:r>
              <a:rPr lang="hr-HR" dirty="0" err="1"/>
              <a:t>Doboj</a:t>
            </a:r>
            <a:r>
              <a:rPr lang="hr-HR" dirty="0"/>
              <a:t>; ugovora o koncesiji za izgradnju i </a:t>
            </a:r>
            <a:r>
              <a:rPr lang="hr-HR" dirty="0" err="1"/>
              <a:t>korišćenje</a:t>
            </a:r>
            <a:r>
              <a:rPr lang="hr-HR" dirty="0"/>
              <a:t> TE </a:t>
            </a:r>
            <a:r>
              <a:rPr lang="hr-HR" dirty="0" smtClean="0"/>
              <a:t>„Stanari” </a:t>
            </a:r>
            <a:r>
              <a:rPr lang="hr-HR" dirty="0"/>
              <a:t>i ugovora o koncesiji za izgradnju i </a:t>
            </a:r>
            <a:r>
              <a:rPr lang="hr-HR" dirty="0" err="1"/>
              <a:t>korišćenje</a:t>
            </a:r>
            <a:r>
              <a:rPr lang="hr-HR" dirty="0"/>
              <a:t> HE </a:t>
            </a:r>
            <a:r>
              <a:rPr lang="hr-HR" dirty="0" smtClean="0"/>
              <a:t>„Ulog” </a:t>
            </a:r>
            <a:r>
              <a:rPr lang="hr-HR" dirty="0"/>
              <a:t>sa zaključenim aneksima </a:t>
            </a:r>
            <a:r>
              <a:rPr lang="hr-HR" dirty="0" smtClean="0"/>
              <a:t>na </a:t>
            </a:r>
            <a:r>
              <a:rPr lang="hr-HR" dirty="0"/>
              <a:t>te ugovore</a:t>
            </a:r>
            <a:r>
              <a:rPr lang="sr-Cyrl-BA" dirty="0"/>
              <a:t>, </a:t>
            </a:r>
            <a:r>
              <a:rPr lang="sr-Cyrl-BA" dirty="0" err="1"/>
              <a:t>donio</a:t>
            </a:r>
            <a:r>
              <a:rPr lang="sr-Cyrl-BA" dirty="0"/>
              <a:t> </a:t>
            </a:r>
            <a:r>
              <a:rPr lang="sr-Cyrl-BA" dirty="0" err="1" smtClean="0"/>
              <a:t>obavještenje</a:t>
            </a:r>
            <a:r>
              <a:rPr lang="sr-Cyrl-BA" dirty="0" smtClean="0"/>
              <a:t> </a:t>
            </a:r>
            <a:r>
              <a:rPr lang="sr-Cyrl-BA" dirty="0" err="1"/>
              <a:t>broj</a:t>
            </a:r>
            <a:r>
              <a:rPr lang="sr-Cyrl-BA" dirty="0"/>
              <a:t> 05/05/053-13-6/14 </a:t>
            </a:r>
            <a:r>
              <a:rPr lang="sr-Cyrl-BA" dirty="0" err="1"/>
              <a:t>od</a:t>
            </a:r>
            <a:r>
              <a:rPr lang="sr-Cyrl-BA" dirty="0"/>
              <a:t> 12.3.2014. </a:t>
            </a:r>
            <a:r>
              <a:rPr lang="sr-Cyrl-BA" dirty="0" err="1"/>
              <a:t>godine</a:t>
            </a:r>
            <a:r>
              <a:rPr lang="sr-Cyrl-BA" dirty="0"/>
              <a:t> </a:t>
            </a:r>
            <a:r>
              <a:rPr lang="sr-Cyrl-BA" dirty="0" err="1"/>
              <a:t>kojim</a:t>
            </a:r>
            <a:r>
              <a:rPr lang="sr-Cyrl-BA" dirty="0"/>
              <a:t> </a:t>
            </a:r>
            <a:r>
              <a:rPr lang="sr-Cyrl-BA" dirty="0" err="1"/>
              <a:t>je</a:t>
            </a:r>
            <a:r>
              <a:rPr lang="sr-Cyrl-BA" dirty="0"/>
              <a:t> </a:t>
            </a:r>
            <a:r>
              <a:rPr lang="sr-Cyrl-BA" dirty="0" err="1"/>
              <a:t>odlučio</a:t>
            </a:r>
            <a:r>
              <a:rPr lang="sr-Cyrl-BA" dirty="0"/>
              <a:t> o </a:t>
            </a:r>
            <a:r>
              <a:rPr lang="sr-Cyrl-BA" dirty="0" err="1"/>
              <a:t>zahtjevu</a:t>
            </a:r>
            <a:r>
              <a:rPr lang="sr-Cyrl-BA" dirty="0"/>
              <a:t> </a:t>
            </a:r>
            <a:r>
              <a:rPr lang="sr-Cyrl-BA" dirty="0" err="1"/>
              <a:t>tužioca</a:t>
            </a:r>
            <a:r>
              <a:rPr lang="sr-Cyrl-BA" dirty="0"/>
              <a:t> </a:t>
            </a:r>
            <a:r>
              <a:rPr lang="sr-Cyrl-BA" dirty="0" err="1"/>
              <a:t>kao</a:t>
            </a:r>
            <a:r>
              <a:rPr lang="sr-Cyrl-BA" dirty="0"/>
              <a:t> </a:t>
            </a:r>
            <a:r>
              <a:rPr lang="sr-Cyrl-BA" dirty="0" err="1"/>
              <a:t>podnosioca</a:t>
            </a:r>
            <a:r>
              <a:rPr lang="sr-Cyrl-BA" dirty="0"/>
              <a:t> </a:t>
            </a:r>
            <a:r>
              <a:rPr lang="sr-Cyrl-BA" dirty="0" err="1"/>
              <a:t>za</a:t>
            </a:r>
            <a:r>
              <a:rPr lang="sr-Cyrl-BA" dirty="0"/>
              <a:t> </a:t>
            </a:r>
            <a:r>
              <a:rPr lang="sr-Cyrl-BA" dirty="0" err="1"/>
              <a:t>pristup</a:t>
            </a:r>
            <a:r>
              <a:rPr lang="sr-Cyrl-BA" dirty="0"/>
              <a:t> </a:t>
            </a:r>
            <a:r>
              <a:rPr lang="sr-Cyrl-BA" dirty="0" err="1"/>
              <a:t>traženim</a:t>
            </a:r>
            <a:r>
              <a:rPr lang="sr-Cyrl-BA" dirty="0"/>
              <a:t> </a:t>
            </a:r>
            <a:r>
              <a:rPr lang="sr-Cyrl-BA" dirty="0" err="1"/>
              <a:t>informacijama</a:t>
            </a:r>
            <a:r>
              <a:rPr lang="sr-Cyrl-BA" dirty="0"/>
              <a:t>. </a:t>
            </a:r>
            <a:endParaRPr lang="en-US" dirty="0"/>
          </a:p>
          <a:p>
            <a:pPr marL="0" indent="0" algn="just">
              <a:buNone/>
            </a:pPr>
            <a:r>
              <a:rPr lang="sr-Cyrl-BA" dirty="0"/>
              <a:t> </a:t>
            </a:r>
            <a:endParaRPr lang="en-US" dirty="0"/>
          </a:p>
          <a:p>
            <a:pPr algn="just"/>
            <a:endParaRPr lang="en-US" dirty="0"/>
          </a:p>
        </p:txBody>
      </p:sp>
    </p:spTree>
    <p:extLst>
      <p:ext uri="{BB962C8B-B14F-4D97-AF65-F5344CB8AC3E}">
        <p14:creationId xmlns:p14="http://schemas.microsoft.com/office/powerpoint/2010/main" val="2401395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Razlozi presude VS</a:t>
            </a:r>
            <a:endParaRPr lang="en-US" dirty="0"/>
          </a:p>
        </p:txBody>
      </p:sp>
      <p:sp>
        <p:nvSpPr>
          <p:cNvPr id="3" name="Content Placeholder 2"/>
          <p:cNvSpPr>
            <a:spLocks noGrp="1"/>
          </p:cNvSpPr>
          <p:nvPr>
            <p:ph idx="1"/>
          </p:nvPr>
        </p:nvSpPr>
        <p:spPr/>
        <p:txBody>
          <a:bodyPr>
            <a:normAutofit lnSpcReduction="10000"/>
          </a:bodyPr>
          <a:lstStyle/>
          <a:p>
            <a:pPr algn="just"/>
            <a:r>
              <a:rPr lang="sr-Latn-BA" dirty="0" smtClean="0"/>
              <a:t>Vrhovni sud je istakao da je u</a:t>
            </a:r>
            <a:r>
              <a:rPr lang="sr-Cyrl-BA" dirty="0" smtClean="0"/>
              <a:t> </a:t>
            </a:r>
            <a:r>
              <a:rPr lang="sr-Cyrl-BA" dirty="0" err="1"/>
              <a:t>navedenom</a:t>
            </a:r>
            <a:r>
              <a:rPr lang="sr-Cyrl-BA" dirty="0"/>
              <a:t> </a:t>
            </a:r>
            <a:r>
              <a:rPr lang="sr-Cyrl-BA" dirty="0" err="1"/>
              <a:t>obavještenju</a:t>
            </a:r>
            <a:r>
              <a:rPr lang="sr-Cyrl-BA" dirty="0"/>
              <a:t> </a:t>
            </a:r>
            <a:r>
              <a:rPr lang="sr-Cyrl-BA" dirty="0" err="1" smtClean="0"/>
              <a:t>tuženi</a:t>
            </a:r>
            <a:r>
              <a:rPr lang="sr-Cyrl-BA" dirty="0" smtClean="0"/>
              <a:t> </a:t>
            </a:r>
            <a:r>
              <a:rPr lang="sr-Cyrl-BA" dirty="0" err="1"/>
              <a:t>dostavio</a:t>
            </a:r>
            <a:r>
              <a:rPr lang="sr-Cyrl-BA" dirty="0"/>
              <a:t> </a:t>
            </a:r>
            <a:r>
              <a:rPr lang="sr-Cyrl-BA" dirty="0" err="1"/>
              <a:t>informacije</a:t>
            </a:r>
            <a:r>
              <a:rPr lang="sr-Cyrl-BA" dirty="0"/>
              <a:t> </a:t>
            </a:r>
            <a:r>
              <a:rPr lang="sr-Cyrl-BA" dirty="0" err="1"/>
              <a:t>tražene</a:t>
            </a:r>
            <a:r>
              <a:rPr lang="sr-Cyrl-BA" dirty="0"/>
              <a:t> </a:t>
            </a:r>
            <a:r>
              <a:rPr lang="sr-Cyrl-BA" dirty="0" err="1"/>
              <a:t>pod</a:t>
            </a:r>
            <a:r>
              <a:rPr lang="sr-Cyrl-BA" dirty="0"/>
              <a:t> </a:t>
            </a:r>
            <a:r>
              <a:rPr lang="sr-Cyrl-BA" dirty="0" err="1"/>
              <a:t>tačkom</a:t>
            </a:r>
            <a:r>
              <a:rPr lang="sr-Cyrl-BA" dirty="0"/>
              <a:t> 1, 3, 4 i 8. </a:t>
            </a:r>
            <a:r>
              <a:rPr lang="sr-Cyrl-BA" dirty="0" err="1"/>
              <a:t>zahtjeva</a:t>
            </a:r>
            <a:r>
              <a:rPr lang="sr-Cyrl-BA" dirty="0"/>
              <a:t>, a </a:t>
            </a:r>
            <a:r>
              <a:rPr lang="sr-Cyrl-BA" dirty="0" err="1"/>
              <a:t>za</a:t>
            </a:r>
            <a:r>
              <a:rPr lang="sr-Cyrl-BA" dirty="0"/>
              <a:t> </a:t>
            </a:r>
            <a:r>
              <a:rPr lang="sr-Cyrl-BA" dirty="0" err="1"/>
              <a:t>informacije</a:t>
            </a:r>
            <a:r>
              <a:rPr lang="sr-Cyrl-BA" dirty="0"/>
              <a:t> </a:t>
            </a:r>
            <a:r>
              <a:rPr lang="sr-Cyrl-BA" dirty="0" err="1"/>
              <a:t>navedene</a:t>
            </a:r>
            <a:r>
              <a:rPr lang="sr-Cyrl-BA" dirty="0"/>
              <a:t> </a:t>
            </a:r>
            <a:r>
              <a:rPr lang="sr-Cyrl-BA" dirty="0" err="1"/>
              <a:t>pod</a:t>
            </a:r>
            <a:r>
              <a:rPr lang="sr-Cyrl-BA" dirty="0"/>
              <a:t> </a:t>
            </a:r>
            <a:r>
              <a:rPr lang="sr-Cyrl-BA" dirty="0" err="1"/>
              <a:t>tačkom</a:t>
            </a:r>
            <a:r>
              <a:rPr lang="sr-Cyrl-BA" dirty="0"/>
              <a:t> 2, 5, 6 i 7 </a:t>
            </a:r>
            <a:r>
              <a:rPr lang="sr-Cyrl-BA" dirty="0" err="1"/>
              <a:t>zahtjeva</a:t>
            </a:r>
            <a:r>
              <a:rPr lang="sr-Cyrl-BA" dirty="0"/>
              <a:t> </a:t>
            </a:r>
            <a:r>
              <a:rPr lang="sr-Cyrl-BA" dirty="0" err="1"/>
              <a:t>je</a:t>
            </a:r>
            <a:r>
              <a:rPr lang="sr-Cyrl-BA" dirty="0"/>
              <a:t> </a:t>
            </a:r>
            <a:r>
              <a:rPr lang="sr-Cyrl-BA" dirty="0" err="1"/>
              <a:t>istakao</a:t>
            </a:r>
            <a:r>
              <a:rPr lang="sr-Cyrl-BA" dirty="0"/>
              <a:t> </a:t>
            </a:r>
            <a:r>
              <a:rPr lang="sr-Cyrl-BA" dirty="0" err="1"/>
              <a:t>da</a:t>
            </a:r>
            <a:r>
              <a:rPr lang="sr-Cyrl-BA" dirty="0"/>
              <a:t> </a:t>
            </a:r>
            <a:r>
              <a:rPr lang="sr-Cyrl-BA" dirty="0" err="1"/>
              <a:t>je</a:t>
            </a:r>
            <a:r>
              <a:rPr lang="sr-Cyrl-BA" dirty="0"/>
              <a:t> u </a:t>
            </a:r>
            <a:r>
              <a:rPr lang="sr-Cyrl-BA" dirty="0" err="1"/>
              <a:t>pogledu</a:t>
            </a:r>
            <a:r>
              <a:rPr lang="sr-Cyrl-BA" dirty="0"/>
              <a:t> </a:t>
            </a:r>
            <a:r>
              <a:rPr lang="sr-Cyrl-BA" dirty="0" err="1"/>
              <a:t>tih</a:t>
            </a:r>
            <a:r>
              <a:rPr lang="sr-Cyrl-BA" dirty="0"/>
              <a:t> </a:t>
            </a:r>
            <a:r>
              <a:rPr lang="sr-Cyrl-BA" dirty="0" err="1"/>
              <a:t>informacija</a:t>
            </a:r>
            <a:r>
              <a:rPr lang="sr-Cyrl-BA" dirty="0"/>
              <a:t> </a:t>
            </a:r>
            <a:r>
              <a:rPr lang="sr-Cyrl-BA" dirty="0" err="1"/>
              <a:t>utvrdio</a:t>
            </a:r>
            <a:r>
              <a:rPr lang="sr-Cyrl-BA" dirty="0"/>
              <a:t> </a:t>
            </a:r>
            <a:r>
              <a:rPr lang="sr-Cyrl-BA" dirty="0" err="1"/>
              <a:t>izuzetak</a:t>
            </a:r>
            <a:r>
              <a:rPr lang="sr-Cyrl-BA" dirty="0"/>
              <a:t> u </a:t>
            </a:r>
            <a:r>
              <a:rPr lang="sr-Cyrl-BA" dirty="0" err="1"/>
              <a:t>smislu</a:t>
            </a:r>
            <a:r>
              <a:rPr lang="sr-Cyrl-BA" dirty="0"/>
              <a:t> </a:t>
            </a:r>
            <a:r>
              <a:rPr lang="sr-Cyrl-BA" dirty="0" err="1"/>
              <a:t>člana</a:t>
            </a:r>
            <a:r>
              <a:rPr lang="sr-Cyrl-BA" dirty="0"/>
              <a:t> </a:t>
            </a:r>
            <a:r>
              <a:rPr lang="sr-Cyrl-BA" dirty="0" smtClean="0"/>
              <a:t>7 </a:t>
            </a:r>
            <a:r>
              <a:rPr lang="sr-Cyrl-BA" dirty="0"/>
              <a:t>ZOSPI, </a:t>
            </a:r>
            <a:r>
              <a:rPr lang="sr-Cyrl-BA" dirty="0" err="1"/>
              <a:t>jer</a:t>
            </a:r>
            <a:r>
              <a:rPr lang="sr-Cyrl-BA" dirty="0"/>
              <a:t> </a:t>
            </a:r>
            <a:r>
              <a:rPr lang="sr-Cyrl-BA" dirty="0" err="1"/>
              <a:t>te</a:t>
            </a:r>
            <a:r>
              <a:rPr lang="sr-Cyrl-BA" dirty="0"/>
              <a:t> </a:t>
            </a:r>
            <a:r>
              <a:rPr lang="sr-Cyrl-BA" dirty="0" err="1"/>
              <a:t>informacije</a:t>
            </a:r>
            <a:r>
              <a:rPr lang="sr-Cyrl-BA" dirty="0"/>
              <a:t> </a:t>
            </a:r>
            <a:r>
              <a:rPr lang="sr-Cyrl-BA" dirty="0" err="1"/>
              <a:t>sadrže</a:t>
            </a:r>
            <a:r>
              <a:rPr lang="sr-Cyrl-BA" dirty="0"/>
              <a:t> </a:t>
            </a:r>
            <a:r>
              <a:rPr lang="sr-Cyrl-BA" dirty="0" err="1"/>
              <a:t>povjerljive</a:t>
            </a:r>
            <a:r>
              <a:rPr lang="sr-Cyrl-BA" dirty="0"/>
              <a:t> </a:t>
            </a:r>
            <a:r>
              <a:rPr lang="sr-Cyrl-BA" dirty="0" err="1"/>
              <a:t>komercijalne</a:t>
            </a:r>
            <a:r>
              <a:rPr lang="sr-Cyrl-BA" dirty="0"/>
              <a:t> </a:t>
            </a:r>
            <a:r>
              <a:rPr lang="sr-Cyrl-BA" dirty="0" err="1"/>
              <a:t>interese</a:t>
            </a:r>
            <a:r>
              <a:rPr lang="sr-Cyrl-BA" dirty="0"/>
              <a:t> </a:t>
            </a:r>
            <a:r>
              <a:rPr lang="sr-Cyrl-BA" dirty="0" err="1"/>
              <a:t>treće</a:t>
            </a:r>
            <a:r>
              <a:rPr lang="sr-Cyrl-BA" dirty="0"/>
              <a:t> </a:t>
            </a:r>
            <a:r>
              <a:rPr lang="sr-Cyrl-BA" dirty="0" err="1"/>
              <a:t>strane</a:t>
            </a:r>
            <a:r>
              <a:rPr lang="sr-Cyrl-BA" dirty="0"/>
              <a:t>. </a:t>
            </a:r>
            <a:r>
              <a:rPr lang="sr-Cyrl-BA" dirty="0" err="1"/>
              <a:t>Pošto</a:t>
            </a:r>
            <a:r>
              <a:rPr lang="sr-Cyrl-BA" dirty="0"/>
              <a:t> </a:t>
            </a:r>
            <a:r>
              <a:rPr lang="sr-Cyrl-BA" dirty="0" err="1"/>
              <a:t>je</a:t>
            </a:r>
            <a:r>
              <a:rPr lang="sr-Cyrl-BA" dirty="0"/>
              <a:t> </a:t>
            </a:r>
            <a:r>
              <a:rPr lang="sr-Cyrl-BA" dirty="0" err="1"/>
              <a:t>ovim</a:t>
            </a:r>
            <a:r>
              <a:rPr lang="sr-Cyrl-BA" dirty="0"/>
              <a:t> </a:t>
            </a:r>
            <a:r>
              <a:rPr lang="sr-Cyrl-BA" dirty="0" err="1"/>
              <a:t>obavještenjem</a:t>
            </a:r>
            <a:r>
              <a:rPr lang="sr-Cyrl-BA" dirty="0"/>
              <a:t> </a:t>
            </a:r>
            <a:r>
              <a:rPr lang="sr-Cyrl-BA" dirty="0" err="1"/>
              <a:t>tuženog</a:t>
            </a:r>
            <a:r>
              <a:rPr lang="sr-Cyrl-BA" dirty="0"/>
              <a:t> </a:t>
            </a:r>
            <a:r>
              <a:rPr lang="sr-Cyrl-BA" dirty="0" err="1"/>
              <a:t>odlučeno</a:t>
            </a:r>
            <a:r>
              <a:rPr lang="sr-Cyrl-BA" dirty="0"/>
              <a:t> o </a:t>
            </a:r>
            <a:r>
              <a:rPr lang="sr-Cyrl-BA" dirty="0" err="1"/>
              <a:t>zahtjevu</a:t>
            </a:r>
            <a:r>
              <a:rPr lang="sr-Cyrl-BA" dirty="0"/>
              <a:t> </a:t>
            </a:r>
            <a:r>
              <a:rPr lang="sr-Cyrl-BA" dirty="0" err="1"/>
              <a:t>tužioca</a:t>
            </a:r>
            <a:r>
              <a:rPr lang="sr-Cyrl-BA" dirty="0"/>
              <a:t>, </a:t>
            </a:r>
            <a:r>
              <a:rPr lang="sr-Cyrl-BA" dirty="0" err="1"/>
              <a:t>onda</a:t>
            </a:r>
            <a:r>
              <a:rPr lang="sr-Cyrl-BA" dirty="0"/>
              <a:t> </a:t>
            </a:r>
            <a:r>
              <a:rPr lang="sr-Cyrl-BA" dirty="0" err="1"/>
              <a:t>to</a:t>
            </a:r>
            <a:r>
              <a:rPr lang="sr-Cyrl-BA" dirty="0"/>
              <a:t> </a:t>
            </a:r>
            <a:r>
              <a:rPr lang="sr-Cyrl-BA" dirty="0" err="1"/>
              <a:t>obavještenje</a:t>
            </a:r>
            <a:r>
              <a:rPr lang="sr-Cyrl-BA" dirty="0"/>
              <a:t> u </a:t>
            </a:r>
            <a:r>
              <a:rPr lang="sr-Cyrl-BA" dirty="0" err="1"/>
              <a:t>smislu</a:t>
            </a:r>
            <a:r>
              <a:rPr lang="sr-Cyrl-BA" dirty="0"/>
              <a:t> </a:t>
            </a:r>
            <a:r>
              <a:rPr lang="sr-Cyrl-BA" dirty="0" err="1"/>
              <a:t>odredbe</a:t>
            </a:r>
            <a:r>
              <a:rPr lang="sr-Cyrl-BA" dirty="0"/>
              <a:t> </a:t>
            </a:r>
            <a:r>
              <a:rPr lang="sr-Cyrl-BA" dirty="0" err="1"/>
              <a:t>člana</a:t>
            </a:r>
            <a:r>
              <a:rPr lang="sr-Cyrl-BA" dirty="0"/>
              <a:t> 14 </a:t>
            </a:r>
            <a:r>
              <a:rPr lang="sr-Cyrl-BA" dirty="0" err="1"/>
              <a:t>stav</a:t>
            </a:r>
            <a:r>
              <a:rPr lang="sr-Cyrl-BA" dirty="0"/>
              <a:t> 3 ZOSPI i </a:t>
            </a:r>
            <a:r>
              <a:rPr lang="sr-Cyrl-BA" dirty="0" err="1"/>
              <a:t>odredbe</a:t>
            </a:r>
            <a:r>
              <a:rPr lang="sr-Cyrl-BA" dirty="0"/>
              <a:t> </a:t>
            </a:r>
            <a:r>
              <a:rPr lang="sr-Cyrl-BA" dirty="0" err="1"/>
              <a:t>člana</a:t>
            </a:r>
            <a:r>
              <a:rPr lang="sr-Cyrl-BA" dirty="0"/>
              <a:t> 7 </a:t>
            </a:r>
            <a:r>
              <a:rPr lang="sr-Cyrl-BA" dirty="0" err="1"/>
              <a:t>stav</a:t>
            </a:r>
            <a:r>
              <a:rPr lang="sr-Cyrl-BA" dirty="0"/>
              <a:t> 1 ZUS </a:t>
            </a:r>
            <a:r>
              <a:rPr lang="sr-Cyrl-BA" dirty="0" err="1"/>
              <a:t>predstavlja</a:t>
            </a:r>
            <a:r>
              <a:rPr lang="sr-Cyrl-BA" dirty="0"/>
              <a:t> </a:t>
            </a:r>
            <a:r>
              <a:rPr lang="sr-Cyrl-BA" dirty="0" err="1"/>
              <a:t>akt</a:t>
            </a:r>
            <a:r>
              <a:rPr lang="sr-Cyrl-BA" dirty="0"/>
              <a:t> </a:t>
            </a:r>
            <a:r>
              <a:rPr lang="sr-Cyrl-BA" dirty="0" err="1"/>
              <a:t>protiv</a:t>
            </a:r>
            <a:r>
              <a:rPr lang="sr-Cyrl-BA" dirty="0"/>
              <a:t> </a:t>
            </a:r>
            <a:r>
              <a:rPr lang="sr-Cyrl-BA" dirty="0" err="1"/>
              <a:t>kojeg</a:t>
            </a:r>
            <a:r>
              <a:rPr lang="sr-Cyrl-BA" dirty="0"/>
              <a:t> </a:t>
            </a:r>
            <a:r>
              <a:rPr lang="sr-Cyrl-BA" dirty="0" err="1"/>
              <a:t>je</a:t>
            </a:r>
            <a:r>
              <a:rPr lang="sr-Cyrl-BA" dirty="0"/>
              <a:t> </a:t>
            </a:r>
            <a:r>
              <a:rPr lang="sr-Cyrl-BA" dirty="0" err="1"/>
              <a:t>moguće</a:t>
            </a:r>
            <a:r>
              <a:rPr lang="sr-Cyrl-BA" dirty="0"/>
              <a:t> </a:t>
            </a:r>
            <a:r>
              <a:rPr lang="sr-Cyrl-BA" dirty="0" err="1"/>
              <a:t>podnijeti</a:t>
            </a:r>
            <a:r>
              <a:rPr lang="sr-Cyrl-BA" dirty="0"/>
              <a:t> </a:t>
            </a:r>
            <a:r>
              <a:rPr lang="sr-Cyrl-BA" dirty="0" err="1"/>
              <a:t>tužbu</a:t>
            </a:r>
            <a:r>
              <a:rPr lang="sr-Cyrl-BA" dirty="0"/>
              <a:t> i </a:t>
            </a:r>
            <a:r>
              <a:rPr lang="sr-Cyrl-BA" dirty="0" err="1"/>
              <a:t>pokrenuti</a:t>
            </a:r>
            <a:r>
              <a:rPr lang="sr-Cyrl-BA" dirty="0"/>
              <a:t> </a:t>
            </a:r>
            <a:r>
              <a:rPr lang="sr-Cyrl-BA" dirty="0" err="1"/>
              <a:t>upravni</a:t>
            </a:r>
            <a:r>
              <a:rPr lang="sr-Cyrl-BA" dirty="0"/>
              <a:t> </a:t>
            </a:r>
            <a:r>
              <a:rPr lang="sr-Cyrl-BA" dirty="0" err="1"/>
              <a:t>spor</a:t>
            </a:r>
            <a:r>
              <a:rPr lang="sr-Cyrl-BA" dirty="0"/>
              <a:t>, </a:t>
            </a:r>
            <a:r>
              <a:rPr lang="sr-Cyrl-BA" dirty="0" err="1"/>
              <a:t>kako</a:t>
            </a:r>
            <a:r>
              <a:rPr lang="sr-Cyrl-BA" dirty="0"/>
              <a:t> </a:t>
            </a:r>
            <a:r>
              <a:rPr lang="sr-Cyrl-BA" dirty="0" err="1"/>
              <a:t>je</a:t>
            </a:r>
            <a:r>
              <a:rPr lang="sr-Cyrl-BA" dirty="0"/>
              <a:t> </a:t>
            </a:r>
            <a:r>
              <a:rPr lang="sr-Cyrl-BA" dirty="0" err="1"/>
              <a:t>to</a:t>
            </a:r>
            <a:r>
              <a:rPr lang="sr-Cyrl-BA" dirty="0"/>
              <a:t> </a:t>
            </a:r>
            <a:r>
              <a:rPr lang="sr-Cyrl-BA" dirty="0" err="1"/>
              <a:t>pravilno</a:t>
            </a:r>
            <a:r>
              <a:rPr lang="sr-Cyrl-BA" dirty="0"/>
              <a:t> </a:t>
            </a:r>
            <a:r>
              <a:rPr lang="sr-Cyrl-BA" dirty="0" err="1"/>
              <a:t>navedeno</a:t>
            </a:r>
            <a:r>
              <a:rPr lang="sr-Cyrl-BA" dirty="0"/>
              <a:t> u </a:t>
            </a:r>
            <a:r>
              <a:rPr lang="sr-Cyrl-BA" dirty="0" err="1"/>
              <a:t>pravnoj</a:t>
            </a:r>
            <a:r>
              <a:rPr lang="sr-Cyrl-BA" dirty="0"/>
              <a:t> </a:t>
            </a:r>
            <a:r>
              <a:rPr lang="sr-Cyrl-BA" dirty="0" err="1"/>
              <a:t>pouci</a:t>
            </a:r>
            <a:r>
              <a:rPr lang="sr-Cyrl-BA" dirty="0"/>
              <a:t> </a:t>
            </a:r>
            <a:r>
              <a:rPr lang="sr-Cyrl-BA" dirty="0" err="1"/>
              <a:t>tog</a:t>
            </a:r>
            <a:r>
              <a:rPr lang="sr-Cyrl-BA" dirty="0"/>
              <a:t> </a:t>
            </a:r>
            <a:r>
              <a:rPr lang="sr-Cyrl-BA" dirty="0" err="1"/>
              <a:t>obavještenja</a:t>
            </a:r>
            <a:r>
              <a:rPr lang="sr-Cyrl-BA" dirty="0"/>
              <a:t>.</a:t>
            </a:r>
            <a:endParaRPr lang="en-US" dirty="0"/>
          </a:p>
          <a:p>
            <a:pPr marL="0" indent="0">
              <a:buNone/>
            </a:pPr>
            <a:r>
              <a:rPr lang="sr-Cyrl-BA" dirty="0"/>
              <a:t> </a:t>
            </a:r>
            <a:endParaRPr lang="en-US" dirty="0"/>
          </a:p>
          <a:p>
            <a:endParaRPr lang="en-US" dirty="0"/>
          </a:p>
        </p:txBody>
      </p:sp>
    </p:spTree>
    <p:extLst>
      <p:ext uri="{BB962C8B-B14F-4D97-AF65-F5344CB8AC3E}">
        <p14:creationId xmlns:p14="http://schemas.microsoft.com/office/powerpoint/2010/main" val="87924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Razlozi presude VS</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Cyrl-BA" dirty="0" err="1"/>
              <a:t>Međutim</a:t>
            </a:r>
            <a:r>
              <a:rPr lang="sr-Cyrl-BA" dirty="0"/>
              <a:t>, </a:t>
            </a:r>
            <a:r>
              <a:rPr lang="sr-Cyrl-BA" dirty="0" err="1"/>
              <a:t>tužilac</a:t>
            </a:r>
            <a:r>
              <a:rPr lang="sr-Cyrl-BA" dirty="0"/>
              <a:t> </a:t>
            </a:r>
            <a:r>
              <a:rPr lang="sr-Cyrl-BA" dirty="0" err="1"/>
              <a:t>je</a:t>
            </a:r>
            <a:r>
              <a:rPr lang="sr-Cyrl-BA" dirty="0"/>
              <a:t> </a:t>
            </a:r>
            <a:r>
              <a:rPr lang="sr-Cyrl-BA" dirty="0" err="1"/>
              <a:t>tužbu</a:t>
            </a:r>
            <a:r>
              <a:rPr lang="sr-Cyrl-BA" dirty="0"/>
              <a:t> </a:t>
            </a:r>
            <a:r>
              <a:rPr lang="sr-Cyrl-BA" dirty="0" err="1"/>
              <a:t>podnio</a:t>
            </a:r>
            <a:r>
              <a:rPr lang="sr-Cyrl-BA" dirty="0"/>
              <a:t> </a:t>
            </a:r>
            <a:r>
              <a:rPr lang="sr-Cyrl-BA" dirty="0" err="1"/>
              <a:t>protiv</a:t>
            </a:r>
            <a:r>
              <a:rPr lang="sr-Cyrl-BA" dirty="0"/>
              <a:t> </a:t>
            </a:r>
            <a:r>
              <a:rPr lang="sr-Cyrl-BA" dirty="0" err="1"/>
              <a:t>rješenja</a:t>
            </a:r>
            <a:r>
              <a:rPr lang="sr-Cyrl-BA" dirty="0"/>
              <a:t> </a:t>
            </a:r>
            <a:r>
              <a:rPr lang="sr-Cyrl-BA" dirty="0" err="1"/>
              <a:t>tuženog</a:t>
            </a:r>
            <a:r>
              <a:rPr lang="sr-Cyrl-BA" dirty="0"/>
              <a:t> </a:t>
            </a:r>
            <a:r>
              <a:rPr lang="sr-Cyrl-BA" dirty="0" err="1"/>
              <a:t>kojim</a:t>
            </a:r>
            <a:r>
              <a:rPr lang="sr-Cyrl-BA" dirty="0"/>
              <a:t> </a:t>
            </a:r>
            <a:r>
              <a:rPr lang="sr-Cyrl-BA" dirty="0" err="1"/>
              <a:t>je</a:t>
            </a:r>
            <a:r>
              <a:rPr lang="sr-Cyrl-BA" dirty="0"/>
              <a:t> </a:t>
            </a:r>
            <a:r>
              <a:rPr lang="sr-Cyrl-BA" dirty="0" err="1"/>
              <a:t>utvrđen</a:t>
            </a:r>
            <a:r>
              <a:rPr lang="sr-Cyrl-BA" dirty="0"/>
              <a:t> </a:t>
            </a:r>
            <a:r>
              <a:rPr lang="sr-Cyrl-BA" dirty="0" err="1"/>
              <a:t>izuzetak</a:t>
            </a:r>
            <a:r>
              <a:rPr lang="sr-Cyrl-BA" dirty="0"/>
              <a:t> </a:t>
            </a:r>
            <a:r>
              <a:rPr lang="sr-Cyrl-BA" dirty="0" err="1"/>
              <a:t>od</a:t>
            </a:r>
            <a:r>
              <a:rPr lang="sr-Cyrl-BA" dirty="0"/>
              <a:t> </a:t>
            </a:r>
            <a:r>
              <a:rPr lang="sr-Cyrl-BA" dirty="0" err="1"/>
              <a:t>objavljivanja</a:t>
            </a:r>
            <a:r>
              <a:rPr lang="sr-Cyrl-BA" dirty="0"/>
              <a:t> </a:t>
            </a:r>
            <a:r>
              <a:rPr lang="sr-Cyrl-BA" dirty="0" err="1"/>
              <a:t>tražene</a:t>
            </a:r>
            <a:r>
              <a:rPr lang="sr-Cyrl-BA" dirty="0"/>
              <a:t> </a:t>
            </a:r>
            <a:r>
              <a:rPr lang="sr-Cyrl-BA" dirty="0" err="1"/>
              <a:t>informacije</a:t>
            </a:r>
            <a:r>
              <a:rPr lang="sr-Cyrl-BA" dirty="0"/>
              <a:t> i </a:t>
            </a:r>
            <a:r>
              <a:rPr lang="sr-Cyrl-BA" dirty="0" err="1"/>
              <a:t>to</a:t>
            </a:r>
            <a:r>
              <a:rPr lang="sr-Cyrl-BA" dirty="0"/>
              <a:t> </a:t>
            </a:r>
            <a:r>
              <a:rPr lang="sr-Cyrl-BA" dirty="0" err="1"/>
              <a:t>rješenje</a:t>
            </a:r>
            <a:r>
              <a:rPr lang="sr-Cyrl-BA" dirty="0"/>
              <a:t>, </a:t>
            </a:r>
            <a:r>
              <a:rPr lang="sr-Cyrl-BA" dirty="0" err="1"/>
              <a:t>bez</a:t>
            </a:r>
            <a:r>
              <a:rPr lang="sr-Cyrl-BA" dirty="0"/>
              <a:t> </a:t>
            </a:r>
            <a:r>
              <a:rPr lang="sr-Cyrl-BA" dirty="0" err="1"/>
              <a:t>obzira</a:t>
            </a:r>
            <a:r>
              <a:rPr lang="sr-Cyrl-BA" dirty="0"/>
              <a:t> </a:t>
            </a:r>
            <a:r>
              <a:rPr lang="sr-Cyrl-BA" dirty="0" err="1"/>
              <a:t>što</a:t>
            </a:r>
            <a:r>
              <a:rPr lang="sr-Cyrl-BA" dirty="0"/>
              <a:t> </a:t>
            </a:r>
            <a:r>
              <a:rPr lang="sr-Cyrl-BA" dirty="0" err="1"/>
              <a:t>je</a:t>
            </a:r>
            <a:r>
              <a:rPr lang="sr-Cyrl-BA" dirty="0"/>
              <a:t> u </a:t>
            </a:r>
            <a:r>
              <a:rPr lang="sr-Cyrl-BA" dirty="0" err="1"/>
              <a:t>njemu</a:t>
            </a:r>
            <a:r>
              <a:rPr lang="sr-Cyrl-BA" dirty="0"/>
              <a:t> </a:t>
            </a:r>
            <a:r>
              <a:rPr lang="sr-Cyrl-BA" dirty="0" err="1"/>
              <a:t>navedena</a:t>
            </a:r>
            <a:r>
              <a:rPr lang="sr-Cyrl-BA" dirty="0"/>
              <a:t> </a:t>
            </a:r>
            <a:r>
              <a:rPr lang="sr-Cyrl-BA" dirty="0" err="1"/>
              <a:t>pravna</a:t>
            </a:r>
            <a:r>
              <a:rPr lang="sr-Cyrl-BA" dirty="0"/>
              <a:t> </a:t>
            </a:r>
            <a:r>
              <a:rPr lang="sr-Cyrl-BA" dirty="0" err="1"/>
              <a:t>pouka</a:t>
            </a:r>
            <a:r>
              <a:rPr lang="sr-Cyrl-BA" dirty="0"/>
              <a:t> </a:t>
            </a:r>
            <a:r>
              <a:rPr lang="sr-Cyrl-BA" dirty="0" err="1"/>
              <a:t>da</a:t>
            </a:r>
            <a:r>
              <a:rPr lang="sr-Cyrl-BA" dirty="0"/>
              <a:t> </a:t>
            </a:r>
            <a:r>
              <a:rPr lang="sr-Cyrl-BA" dirty="0" err="1"/>
              <a:t>je</a:t>
            </a:r>
            <a:r>
              <a:rPr lang="sr-Cyrl-BA" dirty="0"/>
              <a:t> </a:t>
            </a:r>
            <a:r>
              <a:rPr lang="sr-Cyrl-BA" dirty="0" err="1"/>
              <a:t>protiv</a:t>
            </a:r>
            <a:r>
              <a:rPr lang="sr-Cyrl-BA" dirty="0"/>
              <a:t> </a:t>
            </a:r>
            <a:r>
              <a:rPr lang="sr-Cyrl-BA" dirty="0" err="1"/>
              <a:t>istog</a:t>
            </a:r>
            <a:r>
              <a:rPr lang="sr-Cyrl-BA" dirty="0"/>
              <a:t> </a:t>
            </a:r>
            <a:r>
              <a:rPr lang="sr-Cyrl-BA" dirty="0" err="1"/>
              <a:t>dozvoljen</a:t>
            </a:r>
            <a:r>
              <a:rPr lang="sr-Cyrl-BA" dirty="0"/>
              <a:t> </a:t>
            </a:r>
            <a:r>
              <a:rPr lang="sr-Cyrl-BA" dirty="0" err="1"/>
              <a:t>upravni</a:t>
            </a:r>
            <a:r>
              <a:rPr lang="sr-Cyrl-BA" dirty="0"/>
              <a:t> </a:t>
            </a:r>
            <a:r>
              <a:rPr lang="sr-Cyrl-BA" dirty="0" err="1"/>
              <a:t>spor</a:t>
            </a:r>
            <a:r>
              <a:rPr lang="sr-Cyrl-BA" dirty="0"/>
              <a:t>, </a:t>
            </a:r>
            <a:r>
              <a:rPr lang="sr-Cyrl-BA" dirty="0" err="1"/>
              <a:t>ne</a:t>
            </a:r>
            <a:r>
              <a:rPr lang="sr-Cyrl-BA" dirty="0"/>
              <a:t> </a:t>
            </a:r>
            <a:r>
              <a:rPr lang="sr-Cyrl-BA" dirty="0" err="1"/>
              <a:t>predstavlja</a:t>
            </a:r>
            <a:r>
              <a:rPr lang="sr-Cyrl-BA" dirty="0"/>
              <a:t> </a:t>
            </a:r>
            <a:r>
              <a:rPr lang="sr-Cyrl-BA" dirty="0" err="1"/>
              <a:t>odluku</a:t>
            </a:r>
            <a:r>
              <a:rPr lang="sr-Cyrl-BA" dirty="0"/>
              <a:t> u </a:t>
            </a:r>
            <a:r>
              <a:rPr lang="sr-Cyrl-BA" dirty="0" err="1"/>
              <a:t>smislu</a:t>
            </a:r>
            <a:r>
              <a:rPr lang="sr-Cyrl-BA" dirty="0"/>
              <a:t> </a:t>
            </a:r>
            <a:r>
              <a:rPr lang="sr-Cyrl-BA" dirty="0" err="1"/>
              <a:t>člana</a:t>
            </a:r>
            <a:r>
              <a:rPr lang="sr-Cyrl-BA" dirty="0"/>
              <a:t> 14 </a:t>
            </a:r>
            <a:r>
              <a:rPr lang="sr-Cyrl-BA" dirty="0" err="1"/>
              <a:t>stav</a:t>
            </a:r>
            <a:r>
              <a:rPr lang="sr-Cyrl-BA" dirty="0"/>
              <a:t> 3 ZOSPI u </a:t>
            </a:r>
            <a:r>
              <a:rPr lang="sr-Cyrl-BA" dirty="0" err="1"/>
              <a:t>vezi</a:t>
            </a:r>
            <a:r>
              <a:rPr lang="sr-Cyrl-BA" dirty="0"/>
              <a:t> </a:t>
            </a:r>
            <a:r>
              <a:rPr lang="sr-Cyrl-BA" dirty="0" err="1"/>
              <a:t>člana</a:t>
            </a:r>
            <a:r>
              <a:rPr lang="sr-Cyrl-BA" dirty="0"/>
              <a:t> 7 </a:t>
            </a:r>
            <a:r>
              <a:rPr lang="sr-Cyrl-BA" dirty="0" err="1"/>
              <a:t>stav</a:t>
            </a:r>
            <a:r>
              <a:rPr lang="sr-Cyrl-BA" dirty="0"/>
              <a:t> 1 ZUS, </a:t>
            </a:r>
            <a:r>
              <a:rPr lang="sr-Cyrl-BA" dirty="0" err="1"/>
              <a:t>protiv</a:t>
            </a:r>
            <a:r>
              <a:rPr lang="sr-Cyrl-BA" dirty="0"/>
              <a:t> </a:t>
            </a:r>
            <a:r>
              <a:rPr lang="sr-Cyrl-BA" dirty="0" err="1"/>
              <a:t>koje</a:t>
            </a:r>
            <a:r>
              <a:rPr lang="sr-Cyrl-BA" dirty="0"/>
              <a:t> </a:t>
            </a:r>
            <a:r>
              <a:rPr lang="sr-Cyrl-BA" dirty="0" err="1"/>
              <a:t>je</a:t>
            </a:r>
            <a:r>
              <a:rPr lang="sr-Cyrl-BA" dirty="0"/>
              <a:t> </a:t>
            </a:r>
            <a:r>
              <a:rPr lang="sr-Cyrl-BA" dirty="0" err="1"/>
              <a:t>dozvoljeno</a:t>
            </a:r>
            <a:r>
              <a:rPr lang="sr-Cyrl-BA" dirty="0"/>
              <a:t> </a:t>
            </a:r>
            <a:r>
              <a:rPr lang="sr-Cyrl-BA" dirty="0" err="1"/>
              <a:t>pokretanje</a:t>
            </a:r>
            <a:r>
              <a:rPr lang="sr-Cyrl-BA" dirty="0"/>
              <a:t> </a:t>
            </a:r>
            <a:r>
              <a:rPr lang="sr-Cyrl-BA" dirty="0" err="1"/>
              <a:t>upravnog</a:t>
            </a:r>
            <a:r>
              <a:rPr lang="sr-Cyrl-BA" dirty="0"/>
              <a:t> </a:t>
            </a:r>
            <a:r>
              <a:rPr lang="sr-Cyrl-BA" dirty="0" err="1"/>
              <a:t>spora</a:t>
            </a:r>
            <a:r>
              <a:rPr lang="sr-Cyrl-BA" dirty="0"/>
              <a:t>. </a:t>
            </a:r>
            <a:r>
              <a:rPr lang="sr-Cyrl-BA" dirty="0" err="1"/>
              <a:t>Navedeno</a:t>
            </a:r>
            <a:r>
              <a:rPr lang="sr-Cyrl-BA" dirty="0"/>
              <a:t> </a:t>
            </a:r>
            <a:r>
              <a:rPr lang="sr-Cyrl-BA" dirty="0" err="1"/>
              <a:t>rješenje</a:t>
            </a:r>
            <a:r>
              <a:rPr lang="sr-Cyrl-BA" dirty="0"/>
              <a:t> </a:t>
            </a:r>
            <a:r>
              <a:rPr lang="sr-Cyrl-BA" dirty="0" err="1"/>
              <a:t>predstavlja</a:t>
            </a:r>
            <a:r>
              <a:rPr lang="sr-Cyrl-BA" dirty="0"/>
              <a:t> </a:t>
            </a:r>
            <a:r>
              <a:rPr lang="sr-Cyrl-BA" dirty="0" err="1"/>
              <a:t>procesni</a:t>
            </a:r>
            <a:r>
              <a:rPr lang="sr-Cyrl-BA" dirty="0"/>
              <a:t> </a:t>
            </a:r>
            <a:r>
              <a:rPr lang="sr-Cyrl-BA" dirty="0" err="1"/>
              <a:t>akt</a:t>
            </a:r>
            <a:r>
              <a:rPr lang="sr-Cyrl-BA" dirty="0"/>
              <a:t> </a:t>
            </a:r>
            <a:r>
              <a:rPr lang="sr-Cyrl-BA" dirty="0" err="1"/>
              <a:t>tuženog</a:t>
            </a:r>
            <a:r>
              <a:rPr lang="sr-Cyrl-BA" dirty="0"/>
              <a:t> </a:t>
            </a:r>
            <a:r>
              <a:rPr lang="sr-Cyrl-BA" dirty="0" err="1"/>
              <a:t>koji</a:t>
            </a:r>
            <a:r>
              <a:rPr lang="sr-Cyrl-BA" dirty="0"/>
              <a:t> </a:t>
            </a:r>
            <a:r>
              <a:rPr lang="sr-Cyrl-BA" dirty="0" err="1"/>
              <a:t>on</a:t>
            </a:r>
            <a:r>
              <a:rPr lang="sr-Cyrl-BA" dirty="0"/>
              <a:t> </a:t>
            </a:r>
            <a:r>
              <a:rPr lang="sr-Cyrl-BA" dirty="0" err="1"/>
              <a:t>donosi</a:t>
            </a:r>
            <a:r>
              <a:rPr lang="sr-Cyrl-BA" dirty="0"/>
              <a:t> </a:t>
            </a:r>
            <a:r>
              <a:rPr lang="sr-Cyrl-BA" dirty="0" err="1"/>
              <a:t>po</a:t>
            </a:r>
            <a:r>
              <a:rPr lang="sr-Cyrl-BA" dirty="0"/>
              <a:t> </a:t>
            </a:r>
            <a:r>
              <a:rPr lang="sr-Cyrl-BA" dirty="0" err="1"/>
              <a:t>odredbi</a:t>
            </a:r>
            <a:r>
              <a:rPr lang="sr-Cyrl-BA" dirty="0"/>
              <a:t> </a:t>
            </a:r>
            <a:r>
              <a:rPr lang="sr-Cyrl-BA" dirty="0" err="1" smtClean="0"/>
              <a:t>člana</a:t>
            </a:r>
            <a:r>
              <a:rPr lang="sr-Cyrl-BA" dirty="0" smtClean="0"/>
              <a:t> 7</a:t>
            </a:r>
            <a:r>
              <a:rPr lang="sr-Latn-BA" dirty="0" smtClean="0"/>
              <a:t>, i 8 </a:t>
            </a:r>
            <a:r>
              <a:rPr lang="sr-Cyrl-BA" dirty="0" smtClean="0"/>
              <a:t>ZOSPI </a:t>
            </a:r>
            <a:r>
              <a:rPr lang="sr-Cyrl-BA" dirty="0"/>
              <a:t>i </a:t>
            </a:r>
            <a:r>
              <a:rPr lang="sr-Cyrl-BA" dirty="0" err="1"/>
              <a:t>taj</a:t>
            </a:r>
            <a:r>
              <a:rPr lang="sr-Cyrl-BA" dirty="0"/>
              <a:t> </a:t>
            </a:r>
            <a:r>
              <a:rPr lang="sr-Cyrl-BA" dirty="0" err="1"/>
              <a:t>akt</a:t>
            </a:r>
            <a:r>
              <a:rPr lang="sr-Cyrl-BA" dirty="0"/>
              <a:t> </a:t>
            </a:r>
            <a:r>
              <a:rPr lang="sr-Latn-BA" dirty="0" smtClean="0"/>
              <a:t>nema karakter odlučivanja po zahtjevu pa prema tome ni svojstvo upravnog akta.</a:t>
            </a:r>
          </a:p>
          <a:p>
            <a:pPr algn="just"/>
            <a:r>
              <a:rPr lang="sr-Cyrl-BA" dirty="0" err="1" smtClean="0"/>
              <a:t>Tim</a:t>
            </a:r>
            <a:r>
              <a:rPr lang="sr-Cyrl-BA" dirty="0" smtClean="0"/>
              <a:t> </a:t>
            </a:r>
            <a:r>
              <a:rPr lang="sr-Cyrl-BA" dirty="0" err="1"/>
              <a:t>aktom</a:t>
            </a:r>
            <a:r>
              <a:rPr lang="sr-Cyrl-BA" dirty="0"/>
              <a:t> </a:t>
            </a:r>
            <a:r>
              <a:rPr lang="sr-Cyrl-BA" dirty="0" err="1"/>
              <a:t>nadležni</a:t>
            </a:r>
            <a:r>
              <a:rPr lang="sr-Cyrl-BA" dirty="0"/>
              <a:t> </a:t>
            </a:r>
            <a:r>
              <a:rPr lang="sr-Cyrl-BA" dirty="0" err="1"/>
              <a:t>javni</a:t>
            </a:r>
            <a:r>
              <a:rPr lang="sr-Cyrl-BA" dirty="0"/>
              <a:t> </a:t>
            </a:r>
            <a:r>
              <a:rPr lang="sr-Cyrl-BA" dirty="0" err="1"/>
              <a:t>organ</a:t>
            </a:r>
            <a:r>
              <a:rPr lang="sr-Cyrl-BA" dirty="0"/>
              <a:t> </a:t>
            </a:r>
            <a:r>
              <a:rPr lang="sr-Cyrl-BA" dirty="0" err="1"/>
              <a:t>odlučuje</a:t>
            </a:r>
            <a:r>
              <a:rPr lang="sr-Cyrl-BA" dirty="0"/>
              <a:t> </a:t>
            </a:r>
            <a:r>
              <a:rPr lang="sr-Cyrl-BA" dirty="0" err="1"/>
              <a:t>da</a:t>
            </a:r>
            <a:r>
              <a:rPr lang="sr-Cyrl-BA" dirty="0"/>
              <a:t> </a:t>
            </a:r>
            <a:r>
              <a:rPr lang="sr-Cyrl-BA" dirty="0" err="1"/>
              <a:t>određene</a:t>
            </a:r>
            <a:r>
              <a:rPr lang="sr-Cyrl-BA" dirty="0"/>
              <a:t> </a:t>
            </a:r>
            <a:r>
              <a:rPr lang="sr-Cyrl-BA" dirty="0" err="1"/>
              <a:t>informacije</a:t>
            </a:r>
            <a:r>
              <a:rPr lang="sr-Cyrl-BA" dirty="0"/>
              <a:t> </a:t>
            </a:r>
            <a:r>
              <a:rPr lang="sr-Cyrl-BA" dirty="0" err="1"/>
              <a:t>predstavljaju</a:t>
            </a:r>
            <a:r>
              <a:rPr lang="sr-Cyrl-BA" dirty="0"/>
              <a:t> </a:t>
            </a:r>
            <a:r>
              <a:rPr lang="sr-Cyrl-BA" dirty="0" err="1"/>
              <a:t>izuzetak</a:t>
            </a:r>
            <a:r>
              <a:rPr lang="sr-Cyrl-BA" dirty="0"/>
              <a:t> </a:t>
            </a:r>
            <a:r>
              <a:rPr lang="sr-Cyrl-BA" dirty="0" err="1"/>
              <a:t>na</a:t>
            </a:r>
            <a:r>
              <a:rPr lang="sr-Cyrl-BA" dirty="0"/>
              <a:t> </a:t>
            </a:r>
            <a:r>
              <a:rPr lang="sr-Cyrl-BA" dirty="0" err="1"/>
              <a:t>osnovu</a:t>
            </a:r>
            <a:r>
              <a:rPr lang="sr-Cyrl-BA" dirty="0"/>
              <a:t> </a:t>
            </a:r>
            <a:r>
              <a:rPr lang="sr-Cyrl-BA" dirty="0" err="1"/>
              <a:t>izjašnjenja</a:t>
            </a:r>
            <a:r>
              <a:rPr lang="sr-Cyrl-BA" dirty="0"/>
              <a:t> </a:t>
            </a:r>
            <a:r>
              <a:rPr lang="sr-Cyrl-BA" dirty="0" err="1"/>
              <a:t>treće</a:t>
            </a:r>
            <a:r>
              <a:rPr lang="sr-Cyrl-BA" dirty="0"/>
              <a:t> </a:t>
            </a:r>
            <a:r>
              <a:rPr lang="sr-Cyrl-BA" dirty="0" err="1"/>
              <a:t>strane</a:t>
            </a:r>
            <a:r>
              <a:rPr lang="sr-Cyrl-BA" dirty="0"/>
              <a:t>, </a:t>
            </a:r>
            <a:r>
              <a:rPr lang="sr-Cyrl-BA" dirty="0" err="1"/>
              <a:t>jer</a:t>
            </a:r>
            <a:r>
              <a:rPr lang="sr-Cyrl-BA" dirty="0"/>
              <a:t> </a:t>
            </a:r>
            <a:r>
              <a:rPr lang="sr-Cyrl-BA" dirty="0" err="1"/>
              <a:t>sadrže</a:t>
            </a:r>
            <a:r>
              <a:rPr lang="sr-Cyrl-BA" dirty="0"/>
              <a:t> </a:t>
            </a:r>
            <a:r>
              <a:rPr lang="sr-Cyrl-BA" dirty="0" err="1"/>
              <a:t>povjerljive</a:t>
            </a:r>
            <a:r>
              <a:rPr lang="sr-Cyrl-BA" dirty="0"/>
              <a:t> </a:t>
            </a:r>
            <a:r>
              <a:rPr lang="sr-Cyrl-BA" dirty="0" err="1"/>
              <a:t>komercijalne</a:t>
            </a:r>
            <a:r>
              <a:rPr lang="sr-Cyrl-BA" dirty="0"/>
              <a:t> </a:t>
            </a:r>
            <a:r>
              <a:rPr lang="sr-Cyrl-BA" dirty="0" err="1"/>
              <a:t>interese</a:t>
            </a:r>
            <a:r>
              <a:rPr lang="sr-Cyrl-BA" dirty="0"/>
              <a:t> </a:t>
            </a:r>
            <a:r>
              <a:rPr lang="sr-Cyrl-BA" dirty="0" err="1"/>
              <a:t>treće</a:t>
            </a:r>
            <a:r>
              <a:rPr lang="sr-Cyrl-BA" dirty="0"/>
              <a:t> </a:t>
            </a:r>
            <a:r>
              <a:rPr lang="sr-Cyrl-BA" dirty="0" err="1"/>
              <a:t>strane</a:t>
            </a:r>
            <a:r>
              <a:rPr lang="sr-Cyrl-BA" dirty="0"/>
              <a:t> i </a:t>
            </a:r>
            <a:r>
              <a:rPr lang="sr-Cyrl-BA" dirty="0" err="1"/>
              <a:t>njime</a:t>
            </a:r>
            <a:r>
              <a:rPr lang="sr-Cyrl-BA" dirty="0"/>
              <a:t> </a:t>
            </a:r>
            <a:r>
              <a:rPr lang="sr-Cyrl-BA" dirty="0" err="1"/>
              <a:t>se</a:t>
            </a:r>
            <a:r>
              <a:rPr lang="sr-Cyrl-BA" dirty="0"/>
              <a:t> </a:t>
            </a:r>
            <a:r>
              <a:rPr lang="sr-Cyrl-BA" dirty="0" err="1"/>
              <a:t>ne</a:t>
            </a:r>
            <a:r>
              <a:rPr lang="sr-Cyrl-BA" dirty="0"/>
              <a:t> </a:t>
            </a:r>
            <a:r>
              <a:rPr lang="sr-Cyrl-BA" dirty="0" err="1"/>
              <a:t>odlučuje</a:t>
            </a:r>
            <a:r>
              <a:rPr lang="sr-Cyrl-BA" dirty="0"/>
              <a:t> o </a:t>
            </a:r>
            <a:r>
              <a:rPr lang="sr-Cyrl-BA" dirty="0" err="1"/>
              <a:t>zahtjevu</a:t>
            </a:r>
            <a:r>
              <a:rPr lang="sr-Cyrl-BA" dirty="0"/>
              <a:t> </a:t>
            </a:r>
            <a:r>
              <a:rPr lang="sr-Cyrl-BA" dirty="0" err="1"/>
              <a:t>podnosioca</a:t>
            </a:r>
            <a:r>
              <a:rPr lang="sr-Cyrl-BA" dirty="0"/>
              <a:t> </a:t>
            </a:r>
            <a:r>
              <a:rPr lang="sr-Cyrl-BA" dirty="0" err="1"/>
              <a:t>za</a:t>
            </a:r>
            <a:r>
              <a:rPr lang="sr-Cyrl-BA" dirty="0"/>
              <a:t> </a:t>
            </a:r>
            <a:r>
              <a:rPr lang="sr-Cyrl-BA" dirty="0" err="1"/>
              <a:t>pristup</a:t>
            </a:r>
            <a:r>
              <a:rPr lang="sr-Cyrl-BA" dirty="0"/>
              <a:t> </a:t>
            </a:r>
            <a:r>
              <a:rPr lang="sr-Cyrl-BA" dirty="0" err="1"/>
              <a:t>informacijama</a:t>
            </a:r>
            <a:r>
              <a:rPr lang="sr-Cyrl-BA" dirty="0"/>
              <a:t>. </a:t>
            </a:r>
            <a:endParaRPr lang="en-US" dirty="0"/>
          </a:p>
          <a:p>
            <a:pPr algn="just"/>
            <a:endParaRPr lang="en-US" dirty="0"/>
          </a:p>
        </p:txBody>
      </p:sp>
    </p:spTree>
    <p:extLst>
      <p:ext uri="{BB962C8B-B14F-4D97-AF65-F5344CB8AC3E}">
        <p14:creationId xmlns:p14="http://schemas.microsoft.com/office/powerpoint/2010/main" val="983983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Razlozi presude VS</a:t>
            </a:r>
            <a:endParaRPr lang="en-US" dirty="0"/>
          </a:p>
        </p:txBody>
      </p:sp>
      <p:sp>
        <p:nvSpPr>
          <p:cNvPr id="3" name="Content Placeholder 2"/>
          <p:cNvSpPr>
            <a:spLocks noGrp="1"/>
          </p:cNvSpPr>
          <p:nvPr>
            <p:ph idx="1"/>
          </p:nvPr>
        </p:nvSpPr>
        <p:spPr/>
        <p:txBody>
          <a:bodyPr/>
          <a:lstStyle/>
          <a:p>
            <a:pPr algn="just"/>
            <a:r>
              <a:rPr lang="sr-Cyrl-BA" dirty="0" err="1"/>
              <a:t>Dakle</a:t>
            </a:r>
            <a:r>
              <a:rPr lang="sr-Cyrl-BA" dirty="0"/>
              <a:t>, </a:t>
            </a:r>
            <a:r>
              <a:rPr lang="sr-Cyrl-BA" dirty="0" err="1"/>
              <a:t>organ</a:t>
            </a:r>
            <a:r>
              <a:rPr lang="sr-Cyrl-BA" dirty="0"/>
              <a:t> </a:t>
            </a:r>
            <a:r>
              <a:rPr lang="sr-Cyrl-BA" dirty="0" err="1"/>
              <a:t>nakon</a:t>
            </a:r>
            <a:r>
              <a:rPr lang="sr-Cyrl-BA" dirty="0"/>
              <a:t> </a:t>
            </a:r>
            <a:r>
              <a:rPr lang="sr-Cyrl-BA" dirty="0" err="1"/>
              <a:t>što</a:t>
            </a:r>
            <a:r>
              <a:rPr lang="sr-Cyrl-BA" dirty="0"/>
              <a:t> </a:t>
            </a:r>
            <a:r>
              <a:rPr lang="sr-Cyrl-BA" dirty="0" err="1"/>
              <a:t>utvrdi</a:t>
            </a:r>
            <a:r>
              <a:rPr lang="sr-Cyrl-BA" dirty="0"/>
              <a:t> </a:t>
            </a:r>
            <a:r>
              <a:rPr lang="sr-Cyrl-BA" dirty="0" err="1"/>
              <a:t>da</a:t>
            </a:r>
            <a:r>
              <a:rPr lang="sr-Cyrl-BA" dirty="0"/>
              <a:t> </a:t>
            </a:r>
            <a:r>
              <a:rPr lang="sr-Cyrl-BA" dirty="0" err="1"/>
              <a:t>postoji</a:t>
            </a:r>
            <a:r>
              <a:rPr lang="sr-Cyrl-BA" dirty="0"/>
              <a:t> </a:t>
            </a:r>
            <a:r>
              <a:rPr lang="sr-Cyrl-BA" dirty="0" err="1"/>
              <a:t>izuzetak</a:t>
            </a:r>
            <a:r>
              <a:rPr lang="sr-Cyrl-BA" dirty="0"/>
              <a:t> </a:t>
            </a:r>
            <a:r>
              <a:rPr lang="sr-Cyrl-BA" dirty="0" err="1"/>
              <a:t>od</a:t>
            </a:r>
            <a:r>
              <a:rPr lang="sr-Cyrl-BA" dirty="0"/>
              <a:t> </a:t>
            </a:r>
            <a:r>
              <a:rPr lang="sr-Cyrl-BA" dirty="0" err="1"/>
              <a:t>objavljivanja</a:t>
            </a:r>
            <a:r>
              <a:rPr lang="sr-Cyrl-BA" dirty="0"/>
              <a:t> </a:t>
            </a:r>
            <a:r>
              <a:rPr lang="sr-Cyrl-BA" dirty="0" err="1"/>
              <a:t>tražene</a:t>
            </a:r>
            <a:r>
              <a:rPr lang="sr-Cyrl-BA" dirty="0"/>
              <a:t> </a:t>
            </a:r>
            <a:r>
              <a:rPr lang="sr-Cyrl-BA" dirty="0" err="1"/>
              <a:t>informacije</a:t>
            </a:r>
            <a:r>
              <a:rPr lang="sr-Cyrl-BA" dirty="0"/>
              <a:t>, </a:t>
            </a:r>
            <a:r>
              <a:rPr lang="sr-Latn-BA" dirty="0" smtClean="0"/>
              <a:t>provodi test javnog interesa po članu 9. ZOSPI i nakon toga </a:t>
            </a:r>
            <a:r>
              <a:rPr lang="sr-Cyrl-BA" dirty="0" err="1" smtClean="0"/>
              <a:t>donosi</a:t>
            </a:r>
            <a:r>
              <a:rPr lang="sr-Cyrl-BA" dirty="0" smtClean="0"/>
              <a:t> </a:t>
            </a:r>
            <a:r>
              <a:rPr lang="sr-Cyrl-BA" dirty="0" err="1"/>
              <a:t>odluku</a:t>
            </a:r>
            <a:r>
              <a:rPr lang="sr-Cyrl-BA" dirty="0"/>
              <a:t> u </a:t>
            </a:r>
            <a:r>
              <a:rPr lang="sr-Cyrl-BA" dirty="0" err="1" smtClean="0"/>
              <a:t>formi</a:t>
            </a:r>
            <a:r>
              <a:rPr lang="sr-Cyrl-BA" dirty="0" smtClean="0"/>
              <a:t> </a:t>
            </a:r>
            <a:r>
              <a:rPr lang="sr-Cyrl-BA" dirty="0" err="1" smtClean="0"/>
              <a:t>dopisa</a:t>
            </a:r>
            <a:r>
              <a:rPr lang="sr-Cyrl-BA" dirty="0" smtClean="0"/>
              <a:t> </a:t>
            </a:r>
            <a:r>
              <a:rPr lang="sr-Latn-BA" dirty="0" smtClean="0"/>
              <a:t>(pravilno bi bilo</a:t>
            </a:r>
            <a:r>
              <a:rPr lang="sr-Cyrl-BA" dirty="0" smtClean="0"/>
              <a:t> </a:t>
            </a:r>
            <a:r>
              <a:rPr lang="sr-Cyrl-BA" dirty="0" err="1" smtClean="0"/>
              <a:t>rješenja</a:t>
            </a:r>
            <a:r>
              <a:rPr lang="sr-Latn-BA" dirty="0" smtClean="0"/>
              <a:t>)</a:t>
            </a:r>
            <a:r>
              <a:rPr lang="sr-Cyrl-BA" dirty="0" smtClean="0"/>
              <a:t> </a:t>
            </a:r>
            <a:r>
              <a:rPr lang="sr-Cyrl-BA" dirty="0" err="1"/>
              <a:t>kojim</a:t>
            </a:r>
            <a:r>
              <a:rPr lang="sr-Cyrl-BA" dirty="0"/>
              <a:t> </a:t>
            </a:r>
            <a:r>
              <a:rPr lang="sr-Cyrl-BA" dirty="0" err="1"/>
              <a:t>odlučuje</a:t>
            </a:r>
            <a:r>
              <a:rPr lang="sr-Cyrl-BA" dirty="0"/>
              <a:t> o </a:t>
            </a:r>
            <a:r>
              <a:rPr lang="sr-Cyrl-BA" dirty="0" err="1"/>
              <a:t>zahtjevu</a:t>
            </a:r>
            <a:r>
              <a:rPr lang="sr-Cyrl-BA" dirty="0"/>
              <a:t> </a:t>
            </a:r>
            <a:r>
              <a:rPr lang="sr-Cyrl-BA" dirty="0" err="1"/>
              <a:t>podnosioca</a:t>
            </a:r>
            <a:r>
              <a:rPr lang="sr-Cyrl-BA" dirty="0"/>
              <a:t> i </a:t>
            </a:r>
            <a:r>
              <a:rPr lang="sr-Cyrl-BA" dirty="0" err="1"/>
              <a:t>protiv</a:t>
            </a:r>
            <a:r>
              <a:rPr lang="sr-Cyrl-BA" dirty="0"/>
              <a:t> </a:t>
            </a:r>
            <a:r>
              <a:rPr lang="sr-Cyrl-BA" dirty="0" err="1"/>
              <a:t>tog</a:t>
            </a:r>
            <a:r>
              <a:rPr lang="sr-Cyrl-BA" dirty="0"/>
              <a:t> </a:t>
            </a:r>
            <a:r>
              <a:rPr lang="sr-Cyrl-BA" dirty="0" err="1"/>
              <a:t>akta</a:t>
            </a:r>
            <a:r>
              <a:rPr lang="sr-Cyrl-BA" dirty="0"/>
              <a:t> </a:t>
            </a:r>
            <a:r>
              <a:rPr lang="sr-Cyrl-BA" dirty="0" err="1"/>
              <a:t>podnosilac</a:t>
            </a:r>
            <a:r>
              <a:rPr lang="sr-Cyrl-BA" dirty="0"/>
              <a:t> </a:t>
            </a:r>
            <a:r>
              <a:rPr lang="sr-Cyrl-BA" dirty="0" err="1"/>
              <a:t>zahtjeva</a:t>
            </a:r>
            <a:r>
              <a:rPr lang="sr-Cyrl-BA" dirty="0"/>
              <a:t> </a:t>
            </a:r>
            <a:r>
              <a:rPr lang="sr-Cyrl-BA" dirty="0" err="1"/>
              <a:t>ima</a:t>
            </a:r>
            <a:r>
              <a:rPr lang="sr-Cyrl-BA" dirty="0"/>
              <a:t> </a:t>
            </a:r>
            <a:r>
              <a:rPr lang="sr-Cyrl-BA" dirty="0" err="1"/>
              <a:t>pravo</a:t>
            </a:r>
            <a:r>
              <a:rPr lang="sr-Cyrl-BA" dirty="0"/>
              <a:t> </a:t>
            </a:r>
            <a:r>
              <a:rPr lang="sr-Cyrl-BA" dirty="0" err="1"/>
              <a:t>žalbe</a:t>
            </a:r>
            <a:r>
              <a:rPr lang="sr-Cyrl-BA" dirty="0"/>
              <a:t> </a:t>
            </a:r>
            <a:r>
              <a:rPr lang="sr-Cyrl-BA" dirty="0" err="1"/>
              <a:t>rukovodiocu</a:t>
            </a:r>
            <a:r>
              <a:rPr lang="sr-Cyrl-BA" dirty="0"/>
              <a:t> </a:t>
            </a:r>
            <a:r>
              <a:rPr lang="sr-Cyrl-BA" dirty="0" err="1" smtClean="0"/>
              <a:t>organa</a:t>
            </a:r>
            <a:r>
              <a:rPr lang="sr-Cyrl-BA" dirty="0" smtClean="0"/>
              <a:t>, </a:t>
            </a:r>
            <a:r>
              <a:rPr lang="sr-Cyrl-BA" dirty="0" err="1" smtClean="0"/>
              <a:t>ako</a:t>
            </a:r>
            <a:r>
              <a:rPr lang="sr-Cyrl-BA" dirty="0" smtClean="0"/>
              <a:t> </a:t>
            </a:r>
            <a:r>
              <a:rPr lang="sr-Cyrl-BA" dirty="0" err="1" smtClean="0"/>
              <a:t>je</a:t>
            </a:r>
            <a:r>
              <a:rPr lang="sr-Cyrl-BA" dirty="0" smtClean="0"/>
              <a:t> </a:t>
            </a:r>
            <a:r>
              <a:rPr lang="sr-Cyrl-BA" dirty="0" err="1" smtClean="0"/>
              <a:t>žalba</a:t>
            </a:r>
            <a:r>
              <a:rPr lang="sr-Cyrl-BA" dirty="0" smtClean="0"/>
              <a:t> </a:t>
            </a:r>
            <a:r>
              <a:rPr lang="sr-Cyrl-BA" dirty="0" err="1" smtClean="0"/>
              <a:t>dozvoljena</a:t>
            </a:r>
            <a:r>
              <a:rPr lang="sr-Cyrl-BA" dirty="0" smtClean="0"/>
              <a:t> </a:t>
            </a:r>
            <a:r>
              <a:rPr lang="sr-Cyrl-BA" dirty="0" err="1" smtClean="0"/>
              <a:t>protiv</a:t>
            </a:r>
            <a:r>
              <a:rPr lang="sr-Cyrl-BA" dirty="0" smtClean="0"/>
              <a:t> </a:t>
            </a:r>
            <a:r>
              <a:rPr lang="sr-Cyrl-BA" dirty="0" err="1" smtClean="0"/>
              <a:t>odluke</a:t>
            </a:r>
            <a:r>
              <a:rPr lang="sr-Cyrl-BA" dirty="0" smtClean="0"/>
              <a:t> </a:t>
            </a:r>
            <a:r>
              <a:rPr lang="sr-Cyrl-BA" dirty="0" err="1" smtClean="0"/>
              <a:t>prvostepenog</a:t>
            </a:r>
            <a:r>
              <a:rPr lang="sr-Cyrl-BA" dirty="0" smtClean="0"/>
              <a:t> </a:t>
            </a:r>
            <a:r>
              <a:rPr lang="sr-Cyrl-BA" dirty="0" err="1" smtClean="0"/>
              <a:t>organa</a:t>
            </a:r>
            <a:r>
              <a:rPr lang="sr-Cyrl-BA" dirty="0" smtClean="0"/>
              <a:t>, a </a:t>
            </a:r>
            <a:r>
              <a:rPr lang="sr-Cyrl-BA" dirty="0" err="1" smtClean="0"/>
              <a:t>ako</a:t>
            </a:r>
            <a:r>
              <a:rPr lang="sr-Cyrl-BA" dirty="0" smtClean="0"/>
              <a:t> </a:t>
            </a:r>
            <a:r>
              <a:rPr lang="sr-Cyrl-BA" dirty="0" err="1" smtClean="0"/>
              <a:t>žalba</a:t>
            </a:r>
            <a:r>
              <a:rPr lang="sr-Cyrl-BA" dirty="0" smtClean="0"/>
              <a:t> </a:t>
            </a:r>
            <a:r>
              <a:rPr lang="sr-Cyrl-BA" dirty="0" err="1" smtClean="0"/>
              <a:t>nije</a:t>
            </a:r>
            <a:r>
              <a:rPr lang="sr-Cyrl-BA" dirty="0" smtClean="0"/>
              <a:t> </a:t>
            </a:r>
            <a:r>
              <a:rPr lang="sr-Cyrl-BA" dirty="0" err="1" smtClean="0"/>
              <a:t>dozvoljena</a:t>
            </a:r>
            <a:r>
              <a:rPr lang="sr-Cyrl-BA" dirty="0" smtClean="0"/>
              <a:t>, </a:t>
            </a:r>
            <a:r>
              <a:rPr lang="sr-Cyrl-BA" dirty="0" err="1"/>
              <a:t>onda</a:t>
            </a:r>
            <a:r>
              <a:rPr lang="sr-Cyrl-BA" dirty="0"/>
              <a:t> </a:t>
            </a:r>
            <a:r>
              <a:rPr lang="sr-Cyrl-BA" dirty="0" err="1"/>
              <a:t>protiv</a:t>
            </a:r>
            <a:r>
              <a:rPr lang="sr-Cyrl-BA" dirty="0"/>
              <a:t> </a:t>
            </a:r>
            <a:r>
              <a:rPr lang="sr-Cyrl-BA" dirty="0" err="1"/>
              <a:t>tog</a:t>
            </a:r>
            <a:r>
              <a:rPr lang="sr-Cyrl-BA" dirty="0"/>
              <a:t> </a:t>
            </a:r>
            <a:r>
              <a:rPr lang="sr-Cyrl-BA" dirty="0" err="1"/>
              <a:t>akta</a:t>
            </a:r>
            <a:r>
              <a:rPr lang="sr-Cyrl-BA" dirty="0"/>
              <a:t> </a:t>
            </a:r>
            <a:r>
              <a:rPr lang="sr-Cyrl-BA" dirty="0" err="1"/>
              <a:t>stranka</a:t>
            </a:r>
            <a:r>
              <a:rPr lang="sr-Cyrl-BA" dirty="0"/>
              <a:t> </a:t>
            </a:r>
            <a:r>
              <a:rPr lang="sr-Cyrl-BA" dirty="0" err="1"/>
              <a:t>ima</a:t>
            </a:r>
            <a:r>
              <a:rPr lang="sr-Cyrl-BA" dirty="0"/>
              <a:t> </a:t>
            </a:r>
            <a:r>
              <a:rPr lang="sr-Cyrl-BA" dirty="0" err="1"/>
              <a:t>pravo</a:t>
            </a:r>
            <a:r>
              <a:rPr lang="sr-Cyrl-BA" dirty="0"/>
              <a:t> </a:t>
            </a:r>
            <a:r>
              <a:rPr lang="sr-Cyrl-BA" dirty="0" err="1"/>
              <a:t>pokretanja</a:t>
            </a:r>
            <a:r>
              <a:rPr lang="sr-Cyrl-BA" dirty="0"/>
              <a:t> </a:t>
            </a:r>
            <a:r>
              <a:rPr lang="sr-Cyrl-BA" dirty="0" err="1"/>
              <a:t>upravnog</a:t>
            </a:r>
            <a:r>
              <a:rPr lang="sr-Cyrl-BA" dirty="0"/>
              <a:t> </a:t>
            </a:r>
            <a:r>
              <a:rPr lang="sr-Cyrl-BA" dirty="0" err="1"/>
              <a:t>spora</a:t>
            </a:r>
            <a:r>
              <a:rPr lang="sr-Cyrl-BA" dirty="0" smtClean="0"/>
              <a:t>.</a:t>
            </a:r>
            <a:endParaRPr lang="sr-Latn-BA" dirty="0" smtClean="0"/>
          </a:p>
          <a:p>
            <a:pPr algn="just"/>
            <a:r>
              <a:rPr lang="sr-Latn-BA" dirty="0" smtClean="0"/>
              <a:t>Ovdje je bila specifična situacija jer je </a:t>
            </a:r>
            <a:r>
              <a:rPr lang="sr-Latn-BA" dirty="0" err="1" smtClean="0"/>
              <a:t>obavještewe</a:t>
            </a:r>
            <a:r>
              <a:rPr lang="sr-Latn-BA" dirty="0" smtClean="0"/>
              <a:t> donio ministar.</a:t>
            </a:r>
            <a:endParaRPr lang="en-US" dirty="0"/>
          </a:p>
          <a:p>
            <a:pPr algn="just"/>
            <a:endParaRPr lang="en-US" dirty="0"/>
          </a:p>
        </p:txBody>
      </p:sp>
    </p:spTree>
    <p:extLst>
      <p:ext uri="{BB962C8B-B14F-4D97-AF65-F5344CB8AC3E}">
        <p14:creationId xmlns:p14="http://schemas.microsoft.com/office/powerpoint/2010/main" val="2571447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Zaključna razmatranja</a:t>
            </a:r>
            <a:endParaRPr lang="en-US" dirty="0"/>
          </a:p>
        </p:txBody>
      </p:sp>
      <p:sp>
        <p:nvSpPr>
          <p:cNvPr id="3" name="Content Placeholder 2"/>
          <p:cNvSpPr>
            <a:spLocks noGrp="1"/>
          </p:cNvSpPr>
          <p:nvPr>
            <p:ph idx="1"/>
          </p:nvPr>
        </p:nvSpPr>
        <p:spPr/>
        <p:txBody>
          <a:bodyPr/>
          <a:lstStyle/>
          <a:p>
            <a:pPr algn="just"/>
            <a:r>
              <a:rPr lang="sr-Cyrl-BA" dirty="0" err="1"/>
              <a:t>Prema</a:t>
            </a:r>
            <a:r>
              <a:rPr lang="sr-Cyrl-BA" dirty="0"/>
              <a:t> </a:t>
            </a:r>
            <a:r>
              <a:rPr lang="sr-Cyrl-BA" dirty="0" err="1"/>
              <a:t>tome</a:t>
            </a:r>
            <a:r>
              <a:rPr lang="sr-Cyrl-BA" dirty="0"/>
              <a:t>, </a:t>
            </a:r>
            <a:r>
              <a:rPr lang="sr-Cyrl-BA" dirty="0" err="1"/>
              <a:t>akt</a:t>
            </a:r>
            <a:r>
              <a:rPr lang="sr-Cyrl-BA" dirty="0"/>
              <a:t> o </a:t>
            </a:r>
            <a:r>
              <a:rPr lang="sr-Cyrl-BA" dirty="0" err="1"/>
              <a:t>kojem</a:t>
            </a:r>
            <a:r>
              <a:rPr lang="sr-Cyrl-BA" dirty="0"/>
              <a:t> </a:t>
            </a:r>
            <a:r>
              <a:rPr lang="sr-Cyrl-BA" dirty="0" err="1"/>
              <a:t>je</a:t>
            </a:r>
            <a:r>
              <a:rPr lang="sr-Cyrl-BA" dirty="0"/>
              <a:t> </a:t>
            </a:r>
            <a:r>
              <a:rPr lang="sr-Cyrl-BA" dirty="0" err="1"/>
              <a:t>odlučeno</a:t>
            </a:r>
            <a:r>
              <a:rPr lang="sr-Cyrl-BA" dirty="0"/>
              <a:t> u </a:t>
            </a:r>
            <a:r>
              <a:rPr lang="sr-Cyrl-BA" dirty="0" err="1"/>
              <a:t>ovoj</a:t>
            </a:r>
            <a:r>
              <a:rPr lang="sr-Cyrl-BA" dirty="0"/>
              <a:t> </a:t>
            </a:r>
            <a:r>
              <a:rPr lang="sr-Cyrl-BA" dirty="0" err="1"/>
              <a:t>konkretnoj</a:t>
            </a:r>
            <a:r>
              <a:rPr lang="sr-Cyrl-BA" dirty="0"/>
              <a:t> </a:t>
            </a:r>
            <a:r>
              <a:rPr lang="sr-Cyrl-BA" dirty="0" err="1"/>
              <a:t>upravnoj</a:t>
            </a:r>
            <a:r>
              <a:rPr lang="sr-Cyrl-BA" dirty="0"/>
              <a:t> </a:t>
            </a:r>
            <a:r>
              <a:rPr lang="sr-Cyrl-BA" dirty="0" err="1"/>
              <a:t>stvari</a:t>
            </a:r>
            <a:r>
              <a:rPr lang="sr-Cyrl-BA" dirty="0"/>
              <a:t>, o </a:t>
            </a:r>
            <a:r>
              <a:rPr lang="sr-Cyrl-BA" dirty="0" err="1"/>
              <a:t>podnijetom</a:t>
            </a:r>
            <a:r>
              <a:rPr lang="sr-Cyrl-BA" dirty="0"/>
              <a:t> </a:t>
            </a:r>
            <a:r>
              <a:rPr lang="sr-Cyrl-BA" dirty="0" err="1"/>
              <a:t>zahtjevu</a:t>
            </a:r>
            <a:r>
              <a:rPr lang="sr-Cyrl-BA" dirty="0"/>
              <a:t> </a:t>
            </a:r>
            <a:r>
              <a:rPr lang="sr-Cyrl-BA" dirty="0" err="1"/>
              <a:t>za</a:t>
            </a:r>
            <a:r>
              <a:rPr lang="sr-Cyrl-BA" dirty="0"/>
              <a:t> </a:t>
            </a:r>
            <a:r>
              <a:rPr lang="sr-Cyrl-BA" dirty="0" err="1"/>
              <a:t>pristup</a:t>
            </a:r>
            <a:r>
              <a:rPr lang="sr-Cyrl-BA" dirty="0"/>
              <a:t> </a:t>
            </a:r>
            <a:r>
              <a:rPr lang="sr-Cyrl-BA" dirty="0" err="1"/>
              <a:t>informacijama</a:t>
            </a:r>
            <a:r>
              <a:rPr lang="sr-Cyrl-BA" dirty="0"/>
              <a:t> </a:t>
            </a:r>
            <a:r>
              <a:rPr lang="sr-Cyrl-BA" dirty="0" err="1"/>
              <a:t>je</a:t>
            </a:r>
            <a:r>
              <a:rPr lang="sr-Cyrl-BA" dirty="0"/>
              <a:t> </a:t>
            </a:r>
            <a:r>
              <a:rPr lang="sr-Cyrl-BA" dirty="0" err="1"/>
              <a:t>obavještenje</a:t>
            </a:r>
            <a:r>
              <a:rPr lang="sr-Cyrl-BA" dirty="0"/>
              <a:t> </a:t>
            </a:r>
            <a:r>
              <a:rPr lang="sr-Cyrl-BA" dirty="0" err="1"/>
              <a:t>tuženog</a:t>
            </a:r>
            <a:r>
              <a:rPr lang="sr-Cyrl-BA" dirty="0"/>
              <a:t> </a:t>
            </a:r>
            <a:r>
              <a:rPr lang="sr-Cyrl-BA" dirty="0" err="1"/>
              <a:t>broj</a:t>
            </a:r>
            <a:r>
              <a:rPr lang="sr-Cyrl-BA" dirty="0"/>
              <a:t> 05.05/053-13-6/14 </a:t>
            </a:r>
            <a:r>
              <a:rPr lang="sr-Cyrl-BA" dirty="0" err="1"/>
              <a:t>od</a:t>
            </a:r>
            <a:r>
              <a:rPr lang="sr-Cyrl-BA" dirty="0"/>
              <a:t> 12.3.2014. </a:t>
            </a:r>
            <a:r>
              <a:rPr lang="sr-Cyrl-BA" dirty="0" err="1"/>
              <a:t>godine</a:t>
            </a:r>
            <a:r>
              <a:rPr lang="sr-Cyrl-BA" dirty="0"/>
              <a:t>, a </a:t>
            </a:r>
            <a:r>
              <a:rPr lang="sr-Cyrl-BA" dirty="0" err="1"/>
              <a:t>ne</a:t>
            </a:r>
            <a:r>
              <a:rPr lang="sr-Cyrl-BA" dirty="0"/>
              <a:t> </a:t>
            </a:r>
            <a:r>
              <a:rPr lang="sr-Cyrl-BA" dirty="0" err="1"/>
              <a:t>rješenje</a:t>
            </a:r>
            <a:r>
              <a:rPr lang="sr-Cyrl-BA" dirty="0"/>
              <a:t> </a:t>
            </a:r>
            <a:r>
              <a:rPr lang="sr-Cyrl-BA" dirty="0" err="1"/>
              <a:t>kojim</a:t>
            </a:r>
            <a:r>
              <a:rPr lang="sr-Cyrl-BA" dirty="0"/>
              <a:t> </a:t>
            </a:r>
            <a:r>
              <a:rPr lang="sr-Cyrl-BA" dirty="0" err="1"/>
              <a:t>je</a:t>
            </a:r>
            <a:r>
              <a:rPr lang="sr-Cyrl-BA" dirty="0"/>
              <a:t> </a:t>
            </a:r>
            <a:r>
              <a:rPr lang="sr-Cyrl-BA" dirty="0" err="1"/>
              <a:t>utvrđen</a:t>
            </a:r>
            <a:r>
              <a:rPr lang="sr-Cyrl-BA" dirty="0"/>
              <a:t> </a:t>
            </a:r>
            <a:r>
              <a:rPr lang="sr-Cyrl-BA" dirty="0" err="1"/>
              <a:t>izuzetak</a:t>
            </a:r>
            <a:r>
              <a:rPr lang="sr-Cyrl-BA" dirty="0"/>
              <a:t>, </a:t>
            </a:r>
            <a:r>
              <a:rPr lang="sr-Cyrl-BA" dirty="0" err="1"/>
              <a:t>pa</a:t>
            </a:r>
            <a:r>
              <a:rPr lang="sr-Cyrl-BA" dirty="0"/>
              <a:t> </a:t>
            </a:r>
            <a:r>
              <a:rPr lang="sr-Cyrl-BA" dirty="0" err="1"/>
              <a:t>budući</a:t>
            </a:r>
            <a:r>
              <a:rPr lang="sr-Cyrl-BA" dirty="0"/>
              <a:t> </a:t>
            </a:r>
            <a:r>
              <a:rPr lang="sr-Cyrl-BA" dirty="0" err="1"/>
              <a:t>da</a:t>
            </a:r>
            <a:r>
              <a:rPr lang="sr-Cyrl-BA" dirty="0"/>
              <a:t> </a:t>
            </a:r>
            <a:r>
              <a:rPr lang="sr-Cyrl-BA" dirty="0" err="1"/>
              <a:t>je</a:t>
            </a:r>
            <a:r>
              <a:rPr lang="sr-Cyrl-BA" dirty="0"/>
              <a:t> </a:t>
            </a:r>
            <a:r>
              <a:rPr lang="sr-Cyrl-BA" dirty="0" err="1"/>
              <a:t>tužba</a:t>
            </a:r>
            <a:r>
              <a:rPr lang="sr-Cyrl-BA" dirty="0"/>
              <a:t> </a:t>
            </a:r>
            <a:r>
              <a:rPr lang="sr-Cyrl-BA" dirty="0" err="1"/>
              <a:t>podnijeta</a:t>
            </a:r>
            <a:r>
              <a:rPr lang="sr-Cyrl-BA" dirty="0"/>
              <a:t> </a:t>
            </a:r>
            <a:r>
              <a:rPr lang="sr-Cyrl-BA" dirty="0" err="1"/>
              <a:t>protiv</a:t>
            </a:r>
            <a:r>
              <a:rPr lang="sr-Cyrl-BA" dirty="0"/>
              <a:t> </a:t>
            </a:r>
            <a:r>
              <a:rPr lang="sr-Cyrl-BA" dirty="0" err="1"/>
              <a:t>rješenja</a:t>
            </a:r>
            <a:r>
              <a:rPr lang="sr-Cyrl-BA" dirty="0"/>
              <a:t> </a:t>
            </a:r>
            <a:r>
              <a:rPr lang="sr-Cyrl-BA" dirty="0" err="1"/>
              <a:t>kojim</a:t>
            </a:r>
            <a:r>
              <a:rPr lang="sr-Cyrl-BA" dirty="0"/>
              <a:t> </a:t>
            </a:r>
            <a:r>
              <a:rPr lang="sr-Cyrl-BA" dirty="0" err="1"/>
              <a:t>je</a:t>
            </a:r>
            <a:r>
              <a:rPr lang="sr-Cyrl-BA" dirty="0"/>
              <a:t> </a:t>
            </a:r>
            <a:r>
              <a:rPr lang="sr-Cyrl-BA" dirty="0" err="1"/>
              <a:t>utvrđen</a:t>
            </a:r>
            <a:r>
              <a:rPr lang="sr-Cyrl-BA" dirty="0"/>
              <a:t> </a:t>
            </a:r>
            <a:r>
              <a:rPr lang="sr-Cyrl-BA" dirty="0" err="1"/>
              <a:t>izuzetak</a:t>
            </a:r>
            <a:r>
              <a:rPr lang="sr-Cyrl-BA" dirty="0"/>
              <a:t> i </a:t>
            </a:r>
            <a:r>
              <a:rPr lang="sr-Cyrl-BA" dirty="0" err="1"/>
              <a:t>da</a:t>
            </a:r>
            <a:r>
              <a:rPr lang="sr-Cyrl-BA" dirty="0"/>
              <a:t> </a:t>
            </a:r>
            <a:r>
              <a:rPr lang="sr-Cyrl-BA" dirty="0" err="1"/>
              <a:t>je</a:t>
            </a:r>
            <a:r>
              <a:rPr lang="sr-Cyrl-BA" dirty="0"/>
              <a:t> </a:t>
            </a:r>
            <a:r>
              <a:rPr lang="sr-Cyrl-BA" dirty="0" err="1"/>
              <a:t>nižestepeni</a:t>
            </a:r>
            <a:r>
              <a:rPr lang="sr-Cyrl-BA" dirty="0"/>
              <a:t> sud </a:t>
            </a:r>
            <a:r>
              <a:rPr lang="sr-Cyrl-BA" dirty="0" err="1"/>
              <a:t>odlučivao</a:t>
            </a:r>
            <a:r>
              <a:rPr lang="sr-Cyrl-BA" dirty="0"/>
              <a:t> o </a:t>
            </a:r>
            <a:r>
              <a:rPr lang="sr-Cyrl-BA" dirty="0" err="1"/>
              <a:t>zakonitosti</a:t>
            </a:r>
            <a:r>
              <a:rPr lang="sr-Cyrl-BA" dirty="0"/>
              <a:t> </a:t>
            </a:r>
            <a:r>
              <a:rPr lang="sr-Cyrl-BA" dirty="0" err="1"/>
              <a:t>tog</a:t>
            </a:r>
            <a:r>
              <a:rPr lang="sr-Cyrl-BA" dirty="0"/>
              <a:t> </a:t>
            </a:r>
            <a:r>
              <a:rPr lang="sr-Cyrl-BA" dirty="0" err="1"/>
              <a:t>rješenja</a:t>
            </a:r>
            <a:r>
              <a:rPr lang="sr-Cyrl-BA" dirty="0"/>
              <a:t>, </a:t>
            </a:r>
            <a:r>
              <a:rPr lang="sr-Cyrl-BA" dirty="0" err="1"/>
              <a:t>to</a:t>
            </a:r>
            <a:r>
              <a:rPr lang="sr-Cyrl-BA" dirty="0"/>
              <a:t> </a:t>
            </a:r>
            <a:r>
              <a:rPr lang="sr-Cyrl-BA" dirty="0" err="1"/>
              <a:t>je</a:t>
            </a:r>
            <a:r>
              <a:rPr lang="sr-Cyrl-BA" dirty="0"/>
              <a:t> </a:t>
            </a:r>
            <a:r>
              <a:rPr lang="sr-Cyrl-BA" dirty="0" err="1"/>
              <a:t>pobijana</a:t>
            </a:r>
            <a:r>
              <a:rPr lang="sr-Cyrl-BA" dirty="0"/>
              <a:t> </a:t>
            </a:r>
            <a:r>
              <a:rPr lang="sr-Cyrl-BA" dirty="0" err="1"/>
              <a:t>presuda</a:t>
            </a:r>
            <a:r>
              <a:rPr lang="sr-Cyrl-BA" dirty="0"/>
              <a:t> </a:t>
            </a:r>
            <a:r>
              <a:rPr lang="sr-Cyrl-BA" dirty="0" err="1"/>
              <a:t>zahvaćena</a:t>
            </a:r>
            <a:r>
              <a:rPr lang="sr-Cyrl-BA" dirty="0"/>
              <a:t> </a:t>
            </a:r>
            <a:r>
              <a:rPr lang="sr-Cyrl-BA" dirty="0" err="1"/>
              <a:t>povredama</a:t>
            </a:r>
            <a:r>
              <a:rPr lang="sr-Cyrl-BA" dirty="0"/>
              <a:t> </a:t>
            </a:r>
            <a:r>
              <a:rPr lang="sr-Cyrl-BA" dirty="0" smtClean="0"/>
              <a:t> </a:t>
            </a:r>
            <a:r>
              <a:rPr lang="sr-Cyrl-BA" dirty="0" err="1"/>
              <a:t>pravila</a:t>
            </a:r>
            <a:r>
              <a:rPr lang="sr-Cyrl-BA" dirty="0"/>
              <a:t> </a:t>
            </a:r>
            <a:r>
              <a:rPr lang="sr-Cyrl-BA" dirty="0" err="1" smtClean="0"/>
              <a:t>postupka</a:t>
            </a:r>
            <a:r>
              <a:rPr lang="sr-Latn-BA" dirty="0" smtClean="0"/>
              <a:t> i zasnovana na nepravilnoj primjeni materijalnog prava</a:t>
            </a:r>
            <a:r>
              <a:rPr lang="sr-Cyrl-BA" dirty="0" smtClean="0"/>
              <a:t>. </a:t>
            </a:r>
            <a:endParaRPr lang="en-US" dirty="0"/>
          </a:p>
          <a:p>
            <a:pPr marL="0" indent="0" algn="just">
              <a:buNone/>
            </a:pPr>
            <a:r>
              <a:rPr lang="sr-Cyrl-BA" dirty="0"/>
              <a:t> </a:t>
            </a:r>
            <a:endParaRPr lang="en-US" dirty="0"/>
          </a:p>
          <a:p>
            <a:pPr algn="just"/>
            <a:endParaRPr lang="en-US" dirty="0"/>
          </a:p>
        </p:txBody>
      </p:sp>
    </p:spTree>
    <p:extLst>
      <p:ext uri="{BB962C8B-B14F-4D97-AF65-F5344CB8AC3E}">
        <p14:creationId xmlns:p14="http://schemas.microsoft.com/office/powerpoint/2010/main" val="563662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Primjer 2.- ZOSPI</a:t>
            </a:r>
            <a:endParaRPr lang="en-US" dirty="0"/>
          </a:p>
        </p:txBody>
      </p:sp>
      <p:sp>
        <p:nvSpPr>
          <p:cNvPr id="3" name="Content Placeholder 2"/>
          <p:cNvSpPr>
            <a:spLocks noGrp="1"/>
          </p:cNvSpPr>
          <p:nvPr>
            <p:ph idx="1"/>
          </p:nvPr>
        </p:nvSpPr>
        <p:spPr/>
        <p:txBody>
          <a:bodyPr/>
          <a:lstStyle/>
          <a:p>
            <a:pPr algn="just"/>
            <a:r>
              <a:rPr lang="sr-Latn-BA" dirty="0" smtClean="0"/>
              <a:t>U predmetu broj 11 0 U 014631 14 U </a:t>
            </a:r>
            <a:r>
              <a:rPr lang="sr-Latn-BA" dirty="0" err="1" smtClean="0"/>
              <a:t>nižestepeni</a:t>
            </a:r>
            <a:r>
              <a:rPr lang="sr-Latn-BA" dirty="0" smtClean="0"/>
              <a:t> sud je odbio tužbu protiv osporenog akta kojim je </a:t>
            </a:r>
            <a:r>
              <a:rPr lang="hr-BA" dirty="0" smtClean="0"/>
              <a:t>odbijena </a:t>
            </a:r>
            <a:r>
              <a:rPr lang="hr-BA" dirty="0"/>
              <a:t>žalba tužioca izjavljena protiv odluke Odjeljenja za odnose sa javnošću Ministarstva unutrašnjih poslova </a:t>
            </a:r>
            <a:r>
              <a:rPr lang="bs-Latn-BA" dirty="0"/>
              <a:t>Republike Srpske</a:t>
            </a:r>
            <a:r>
              <a:rPr lang="hr-BA" dirty="0"/>
              <a:t> broj: C/M-053-90/14 od 20.05.2014. godine. Tom odlukom odbijen je zahtjev tužioca za pristup informacijama sa kojima raspolaže Ministarstvo unutrašnjih poslova </a:t>
            </a:r>
            <a:r>
              <a:rPr lang="bs-Latn-BA" dirty="0"/>
              <a:t>Republike Srpske (MUP RS)</a:t>
            </a:r>
            <a:r>
              <a:rPr lang="hr-BA" dirty="0"/>
              <a:t>, odnosno, za dostavu </a:t>
            </a:r>
            <a:r>
              <a:rPr lang="hr-BA" dirty="0" smtClean="0"/>
              <a:t>kopija </a:t>
            </a:r>
            <a:r>
              <a:rPr lang="hr-BA" dirty="0"/>
              <a:t>ugovora o djelu koje je MUP RS zaključio u toku 2012. i 2013. </a:t>
            </a:r>
            <a:r>
              <a:rPr lang="hr-BA" dirty="0" smtClean="0"/>
              <a:t>godine.</a:t>
            </a:r>
            <a:endParaRPr lang="en-US" dirty="0"/>
          </a:p>
        </p:txBody>
      </p:sp>
    </p:spTree>
    <p:extLst>
      <p:ext uri="{BB962C8B-B14F-4D97-AF65-F5344CB8AC3E}">
        <p14:creationId xmlns:p14="http://schemas.microsoft.com/office/powerpoint/2010/main" val="1580855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Primjer 1.-ZOSPI</a:t>
            </a:r>
            <a:endParaRPr lang="en-US" dirty="0"/>
          </a:p>
        </p:txBody>
      </p:sp>
      <p:sp>
        <p:nvSpPr>
          <p:cNvPr id="3" name="Content Placeholder 2"/>
          <p:cNvSpPr>
            <a:spLocks noGrp="1"/>
          </p:cNvSpPr>
          <p:nvPr>
            <p:ph idx="1"/>
          </p:nvPr>
        </p:nvSpPr>
        <p:spPr/>
        <p:txBody>
          <a:bodyPr/>
          <a:lstStyle/>
          <a:p>
            <a:pPr algn="just"/>
            <a:r>
              <a:rPr lang="sr-Latn-BA" dirty="0" smtClean="0"/>
              <a:t>U predmetu broj 11 0 U 013920 14 U </a:t>
            </a:r>
            <a:r>
              <a:rPr lang="sr-Latn-BA" dirty="0" err="1" smtClean="0"/>
              <a:t>nižestepeni</a:t>
            </a:r>
            <a:r>
              <a:rPr lang="sr-Latn-BA" dirty="0" smtClean="0"/>
              <a:t> sud je odbio tužbu protiv osporenog akta </a:t>
            </a:r>
            <a:r>
              <a:rPr lang="hr-HR" dirty="0" smtClean="0"/>
              <a:t>kojim je utvrđen </a:t>
            </a:r>
            <a:r>
              <a:rPr lang="hr-HR" dirty="0"/>
              <a:t>izuzetak od objavljivanja informacija koje uključuju povjerljive komercijalne interese iz: Ugovora o koncesiji za </a:t>
            </a:r>
            <a:r>
              <a:rPr lang="hr-HR" dirty="0" err="1"/>
              <a:t>korišćenje</a:t>
            </a:r>
            <a:r>
              <a:rPr lang="hr-HR" dirty="0"/>
              <a:t>-eksploataciju uglja na </a:t>
            </a:r>
            <a:r>
              <a:rPr lang="hr-HR" dirty="0" err="1"/>
              <a:t>eksploatacionim</a:t>
            </a:r>
            <a:r>
              <a:rPr lang="hr-HR" dirty="0"/>
              <a:t> poljima ležišta </a:t>
            </a:r>
            <a:r>
              <a:rPr lang="hr-HR" dirty="0" err="1"/>
              <a:t>Raškovac</a:t>
            </a:r>
            <a:r>
              <a:rPr lang="hr-HR" dirty="0"/>
              <a:t>, </a:t>
            </a:r>
            <a:r>
              <a:rPr lang="hr-HR" dirty="0" err="1"/>
              <a:t>Dragalovci</a:t>
            </a:r>
            <a:r>
              <a:rPr lang="hr-HR" dirty="0"/>
              <a:t> i </a:t>
            </a:r>
            <a:r>
              <a:rPr lang="hr-HR" dirty="0" err="1"/>
              <a:t>Ostružnja</a:t>
            </a:r>
            <a:r>
              <a:rPr lang="hr-HR" dirty="0"/>
              <a:t> u Stanarima, </a:t>
            </a:r>
            <a:r>
              <a:rPr lang="hr-HR" dirty="0" err="1"/>
              <a:t>opština</a:t>
            </a:r>
            <a:r>
              <a:rPr lang="hr-HR" dirty="0"/>
              <a:t> </a:t>
            </a:r>
            <a:r>
              <a:rPr lang="hr-HR" dirty="0" err="1"/>
              <a:t>Doboj</a:t>
            </a:r>
            <a:r>
              <a:rPr lang="hr-HR" dirty="0"/>
              <a:t>, Ugovora o koncesiji za istraživanje i eksploataciju pitke i industrijske vode na ležištu „</a:t>
            </a:r>
            <a:r>
              <a:rPr lang="hr-HR" dirty="0" err="1"/>
              <a:t>Dragalovci</a:t>
            </a:r>
            <a:r>
              <a:rPr lang="hr-HR" dirty="0"/>
              <a:t>“ </a:t>
            </a:r>
            <a:r>
              <a:rPr lang="hr-HR" dirty="0" err="1"/>
              <a:t>opština</a:t>
            </a:r>
            <a:r>
              <a:rPr lang="hr-HR" dirty="0"/>
              <a:t> </a:t>
            </a:r>
            <a:r>
              <a:rPr lang="hr-HR" dirty="0" err="1"/>
              <a:t>Doboj</a:t>
            </a:r>
            <a:r>
              <a:rPr lang="hr-HR" dirty="0"/>
              <a:t>, Ugovora o koncesiji za izgradnju i </a:t>
            </a:r>
            <a:r>
              <a:rPr lang="hr-HR" dirty="0" err="1"/>
              <a:t>korišćenje</a:t>
            </a:r>
            <a:r>
              <a:rPr lang="hr-HR" dirty="0"/>
              <a:t> TE „Stanari“ i ugovora o koncesiji za izgradnju i </a:t>
            </a:r>
            <a:r>
              <a:rPr lang="hr-HR" dirty="0" err="1"/>
              <a:t>korišćenje</a:t>
            </a:r>
            <a:r>
              <a:rPr lang="hr-HR" dirty="0"/>
              <a:t> HE „Ulog“, sa zaključenim aneksima na te ugovore.</a:t>
            </a:r>
            <a:endParaRPr lang="en-US" dirty="0"/>
          </a:p>
          <a:p>
            <a:endParaRPr lang="en-US" dirty="0"/>
          </a:p>
        </p:txBody>
      </p:sp>
    </p:spTree>
    <p:extLst>
      <p:ext uri="{BB962C8B-B14F-4D97-AF65-F5344CB8AC3E}">
        <p14:creationId xmlns:p14="http://schemas.microsoft.com/office/powerpoint/2010/main" val="2940231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Obrazloženje </a:t>
            </a:r>
            <a:r>
              <a:rPr lang="sr-Latn-BA" dirty="0" err="1"/>
              <a:t>nižestepene</a:t>
            </a:r>
            <a:r>
              <a:rPr lang="sr-Latn-BA" dirty="0"/>
              <a:t> presude</a:t>
            </a:r>
            <a:endParaRPr lang="en-US" dirty="0"/>
          </a:p>
        </p:txBody>
      </p:sp>
      <p:sp>
        <p:nvSpPr>
          <p:cNvPr id="3" name="Content Placeholder 2"/>
          <p:cNvSpPr>
            <a:spLocks noGrp="1"/>
          </p:cNvSpPr>
          <p:nvPr>
            <p:ph idx="1"/>
          </p:nvPr>
        </p:nvSpPr>
        <p:spPr/>
        <p:txBody>
          <a:bodyPr/>
          <a:lstStyle/>
          <a:p>
            <a:pPr algn="just"/>
            <a:r>
              <a:rPr lang="sr-Latn-BA" dirty="0" smtClean="0"/>
              <a:t>U obrazloženju sud se pozvao na </a:t>
            </a:r>
            <a:r>
              <a:rPr lang="bs-Latn-BA" dirty="0" smtClean="0"/>
              <a:t>član </a:t>
            </a:r>
            <a:r>
              <a:rPr lang="bs-Latn-BA" dirty="0"/>
              <a:t>5 </a:t>
            </a:r>
            <a:r>
              <a:rPr lang="bs-Latn-BA" dirty="0" smtClean="0"/>
              <a:t>Zakona o zaštiti ličnih podataka </a:t>
            </a:r>
            <a:r>
              <a:rPr lang="bs-Latn-BA" dirty="0"/>
              <a:t>kojim je propisano da kontrolor, u ovom slučaju MUP RS, može obrađivati lične podatke samo uz saglasnost nosioca podataka, a članom 6 </a:t>
            </a:r>
            <a:r>
              <a:rPr lang="bs-Latn-BA" dirty="0" smtClean="0"/>
              <a:t>ZOSPI </a:t>
            </a:r>
            <a:r>
              <a:rPr lang="bs-Latn-BA" dirty="0"/>
              <a:t>nije propisan izuzetak od primjene odredbe člana </a:t>
            </a:r>
            <a:r>
              <a:rPr lang="bs-Latn-BA" dirty="0" smtClean="0"/>
              <a:t>5 Zakona o zaštiti ličnih podataka, </a:t>
            </a:r>
            <a:r>
              <a:rPr lang="bs-Latn-BA" dirty="0"/>
              <a:t>koji bi se mogao primijeniti na zahtjev podnosioca, u smislu davanja ličnih podataka, bez saglasnosti nosioca.</a:t>
            </a:r>
            <a:endParaRPr lang="en-US" dirty="0"/>
          </a:p>
        </p:txBody>
      </p:sp>
    </p:spTree>
    <p:extLst>
      <p:ext uri="{BB962C8B-B14F-4D97-AF65-F5344CB8AC3E}">
        <p14:creationId xmlns:p14="http://schemas.microsoft.com/office/powerpoint/2010/main" val="3144753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Obrazloženje </a:t>
            </a:r>
            <a:r>
              <a:rPr lang="sr-Latn-BA" dirty="0" err="1"/>
              <a:t>nižestepene</a:t>
            </a:r>
            <a:r>
              <a:rPr lang="sr-Latn-BA" dirty="0"/>
              <a:t> presude</a:t>
            </a:r>
            <a:endParaRPr lang="en-US" dirty="0"/>
          </a:p>
        </p:txBody>
      </p:sp>
      <p:sp>
        <p:nvSpPr>
          <p:cNvPr id="3" name="Content Placeholder 2"/>
          <p:cNvSpPr>
            <a:spLocks noGrp="1"/>
          </p:cNvSpPr>
          <p:nvPr>
            <p:ph idx="1"/>
          </p:nvPr>
        </p:nvSpPr>
        <p:spPr/>
        <p:txBody>
          <a:bodyPr/>
          <a:lstStyle/>
          <a:p>
            <a:pPr algn="just"/>
            <a:r>
              <a:rPr lang="bs-Latn-BA" dirty="0" err="1"/>
              <a:t>Takođe</a:t>
            </a:r>
            <a:r>
              <a:rPr lang="bs-Latn-BA" dirty="0"/>
              <a:t>, </a:t>
            </a:r>
            <a:r>
              <a:rPr lang="bs-Latn-BA" dirty="0" smtClean="0"/>
              <a:t>se pozvao i </a:t>
            </a:r>
            <a:r>
              <a:rPr lang="bs-Latn-BA" dirty="0"/>
              <a:t>na član 11 stav 3 </a:t>
            </a:r>
            <a:r>
              <a:rPr lang="bs-Latn-BA" dirty="0" smtClean="0"/>
              <a:t>ZOSPI, </a:t>
            </a:r>
            <a:r>
              <a:rPr lang="bs-Latn-BA" dirty="0"/>
              <a:t>kojim je propisano da u slučaju kada se zahtjev  za pristup informacijama odnosi na lične informacije isti mora biti sačinjen od strane lica na koje se zahtjev odnosi, njegovog zakonskog zastupnika ili lica koje je u pismenoj formi ovlašteno za pristup informacijama. Kako navedene zakonske odredbe uslovljavaju davanje podataka postojanjem saglasnosti nosioca </a:t>
            </a:r>
            <a:r>
              <a:rPr lang="bs-Latn-BA" dirty="0" smtClean="0"/>
              <a:t>ličnih podataka</a:t>
            </a:r>
            <a:r>
              <a:rPr lang="bs-Latn-BA" dirty="0"/>
              <a:t>, a koja saglasnost u konkretnoj pravnoj stvari nije data, to je tuženi </a:t>
            </a:r>
            <a:r>
              <a:rPr lang="bs-Latn-BA" dirty="0" err="1"/>
              <a:t>zaključio</a:t>
            </a:r>
            <a:r>
              <a:rPr lang="bs-Latn-BA" dirty="0"/>
              <a:t> da je prvostepeni organ pravilno postupio kada je odbio zahtjev tužioca za pristup informacijama. </a:t>
            </a:r>
            <a:endParaRPr lang="en-US" dirty="0"/>
          </a:p>
        </p:txBody>
      </p:sp>
    </p:spTree>
    <p:extLst>
      <p:ext uri="{BB962C8B-B14F-4D97-AF65-F5344CB8AC3E}">
        <p14:creationId xmlns:p14="http://schemas.microsoft.com/office/powerpoint/2010/main" val="1664409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Obrazloženje </a:t>
            </a:r>
            <a:r>
              <a:rPr lang="sr-Latn-BA" dirty="0" err="1"/>
              <a:t>nižestepene</a:t>
            </a:r>
            <a:r>
              <a:rPr lang="sr-Latn-BA" dirty="0"/>
              <a:t> presude</a:t>
            </a:r>
            <a:endParaRPr lang="en-US" dirty="0"/>
          </a:p>
        </p:txBody>
      </p:sp>
      <p:sp>
        <p:nvSpPr>
          <p:cNvPr id="3" name="Content Placeholder 2"/>
          <p:cNvSpPr>
            <a:spLocks noGrp="1"/>
          </p:cNvSpPr>
          <p:nvPr>
            <p:ph idx="1"/>
          </p:nvPr>
        </p:nvSpPr>
        <p:spPr/>
        <p:txBody>
          <a:bodyPr/>
          <a:lstStyle/>
          <a:p>
            <a:pPr algn="just"/>
            <a:r>
              <a:rPr lang="bs-Latn-BA" dirty="0" err="1" smtClean="0"/>
              <a:t>Nižestepeni</a:t>
            </a:r>
            <a:r>
              <a:rPr lang="bs-Latn-BA" dirty="0" smtClean="0"/>
              <a:t> sud je pri tom </a:t>
            </a:r>
            <a:r>
              <a:rPr lang="bs-Latn-BA" dirty="0"/>
              <a:t>našao, da nije osnovan navod tužioca da nije jasno zašto prvostepeni organ nije postupio u smislu člana 10 </a:t>
            </a:r>
            <a:r>
              <a:rPr lang="hr-BA" dirty="0"/>
              <a:t>Zakona o slobodi pristupa informacijama</a:t>
            </a:r>
            <a:r>
              <a:rPr lang="bs-Latn-BA" dirty="0"/>
              <a:t>, budući da su svi zaključeni ugovori o djelu, zaključeni sa fizičkim licima, tako da svi sadrže lične podatke, zbog čega se nije mogla dati djelimična informacija. </a:t>
            </a:r>
            <a:endParaRPr lang="en-US" dirty="0"/>
          </a:p>
        </p:txBody>
      </p:sp>
    </p:spTree>
    <p:extLst>
      <p:ext uri="{BB962C8B-B14F-4D97-AF65-F5344CB8AC3E}">
        <p14:creationId xmlns:p14="http://schemas.microsoft.com/office/powerpoint/2010/main" val="198647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Zahtjev tužioca</a:t>
            </a:r>
            <a:endParaRPr lang="en-US" dirty="0"/>
          </a:p>
        </p:txBody>
      </p:sp>
      <p:sp>
        <p:nvSpPr>
          <p:cNvPr id="3" name="Content Placeholder 2"/>
          <p:cNvSpPr>
            <a:spLocks noGrp="1"/>
          </p:cNvSpPr>
          <p:nvPr>
            <p:ph idx="1"/>
          </p:nvPr>
        </p:nvSpPr>
        <p:spPr/>
        <p:txBody>
          <a:bodyPr/>
          <a:lstStyle/>
          <a:p>
            <a:pPr algn="just"/>
            <a:r>
              <a:rPr lang="en-US" dirty="0"/>
              <a:t> </a:t>
            </a:r>
            <a:r>
              <a:rPr lang="bs-Latn-BA" dirty="0"/>
              <a:t>Z</a:t>
            </a:r>
            <a:r>
              <a:rPr lang="bs-Latn-BA" dirty="0" smtClean="0"/>
              <a:t>bog </a:t>
            </a:r>
            <a:r>
              <a:rPr lang="bs-Latn-BA" dirty="0"/>
              <a:t>pogrešne primjene ZOSPI</a:t>
            </a:r>
            <a:r>
              <a:rPr lang="bs-Latn-BA" dirty="0" smtClean="0"/>
              <a:t>.</a:t>
            </a:r>
          </a:p>
          <a:p>
            <a:pPr algn="just"/>
            <a:r>
              <a:rPr lang="bs-Latn-BA" dirty="0" smtClean="0"/>
              <a:t> </a:t>
            </a:r>
            <a:r>
              <a:rPr lang="bs-Latn-BA" dirty="0"/>
              <a:t>Ističe da tužilac nije tražio dostavu ličnih podataka, već je tražio dostavu javnih </a:t>
            </a:r>
            <a:r>
              <a:rPr lang="bs-Latn-BA" dirty="0" smtClean="0"/>
              <a:t>informacija </a:t>
            </a:r>
            <a:r>
              <a:rPr lang="bs-Latn-BA" dirty="0"/>
              <a:t>– kopije ugovora o djelu zaključene u 2012. i 2013. godini za koje su iz budžeta plaćeni određeni iznosi za te namjene, pa je Ministarstvo dužno, za </a:t>
            </a:r>
            <a:r>
              <a:rPr lang="bs-Latn-BA" dirty="0" smtClean="0"/>
              <a:t>radi </a:t>
            </a:r>
            <a:r>
              <a:rPr lang="bs-Latn-BA" dirty="0"/>
              <a:t>javnog </a:t>
            </a:r>
            <a:r>
              <a:rPr lang="bs-Latn-BA" dirty="0" err="1"/>
              <a:t>interesa</a:t>
            </a:r>
            <a:r>
              <a:rPr lang="bs-Latn-BA" dirty="0"/>
              <a:t>, da dostavi tražene </a:t>
            </a:r>
            <a:r>
              <a:rPr lang="sr-Latn-BA" dirty="0"/>
              <a:t>informacije; da tužilac nije tražio od javnog organa dostavljanje ličnih informacija kao što su izvodi iz Matične knjige rođenih ili vjenčanih, pa da mu treba posebno ovlašćenje od nosioca ličnih podataka u smislu odredbe člana 11 stav 3 </a:t>
            </a:r>
            <a:r>
              <a:rPr lang="sr-Latn-BA" dirty="0" smtClean="0"/>
              <a:t>ZOSPI.</a:t>
            </a:r>
            <a:endParaRPr lang="en-US" dirty="0"/>
          </a:p>
        </p:txBody>
      </p:sp>
    </p:spTree>
    <p:extLst>
      <p:ext uri="{BB962C8B-B14F-4D97-AF65-F5344CB8AC3E}">
        <p14:creationId xmlns:p14="http://schemas.microsoft.com/office/powerpoint/2010/main" val="808702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Zahtjev tužioca</a:t>
            </a:r>
            <a:endParaRPr lang="en-US" dirty="0"/>
          </a:p>
        </p:txBody>
      </p:sp>
      <p:sp>
        <p:nvSpPr>
          <p:cNvPr id="3" name="Content Placeholder 2"/>
          <p:cNvSpPr>
            <a:spLocks noGrp="1"/>
          </p:cNvSpPr>
          <p:nvPr>
            <p:ph idx="1"/>
          </p:nvPr>
        </p:nvSpPr>
        <p:spPr/>
        <p:txBody>
          <a:bodyPr>
            <a:normAutofit/>
          </a:bodyPr>
          <a:lstStyle/>
          <a:p>
            <a:pPr algn="just"/>
            <a:r>
              <a:rPr lang="sr-Latn-BA" dirty="0"/>
              <a:t>D</a:t>
            </a:r>
            <a:r>
              <a:rPr lang="sr-Latn-BA" dirty="0" smtClean="0"/>
              <a:t>a </a:t>
            </a:r>
            <a:r>
              <a:rPr lang="sr-Latn-BA" dirty="0"/>
              <a:t>ocjenu javnog interesa treba da izvrši organ koji postupa po zahtjevu za pristup informacijama, a ne podnosilac zahtjeva kako to pogrešno zaključuje sud, a što potvrđuje i Evropski sud za ljudska prava u predmetu </a:t>
            </a:r>
            <a:r>
              <a:rPr lang="sr-Latn-BA" dirty="0" err="1"/>
              <a:t>Társaság</a:t>
            </a:r>
            <a:r>
              <a:rPr lang="sr-Latn-BA" dirty="0"/>
              <a:t> a </a:t>
            </a:r>
            <a:r>
              <a:rPr lang="sr-Latn-BA" dirty="0" err="1"/>
              <a:t>Szababságjogokért</a:t>
            </a:r>
            <a:r>
              <a:rPr lang="sr-Latn-BA" dirty="0"/>
              <a:t> protiv Mađarske; ukoliko je tuženi smatrao da traženi podaci sadrže određene lične podatke onda je mogao da primijeni član 10 ZOSPI, kojim je predviđeno da ako je dio traženih informacija utvrđen kao izuzetak (član 6, 7 i 8) javni organ će izdvojiti takav dio i objaviti ostatak informacije, a ne u potpunosti odbiti pristup informacijama, jer lični podaci koji se navode u ugovorima nisu bili predmet interesovanja tužioca; </a:t>
            </a:r>
            <a:endParaRPr lang="en-US" dirty="0"/>
          </a:p>
        </p:txBody>
      </p:sp>
    </p:spTree>
    <p:extLst>
      <p:ext uri="{BB962C8B-B14F-4D97-AF65-F5344CB8AC3E}">
        <p14:creationId xmlns:p14="http://schemas.microsoft.com/office/powerpoint/2010/main" val="1103431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Zahtjev tužioca</a:t>
            </a:r>
            <a:endParaRPr lang="en-US" dirty="0"/>
          </a:p>
        </p:txBody>
      </p:sp>
      <p:sp>
        <p:nvSpPr>
          <p:cNvPr id="3" name="Content Placeholder 2"/>
          <p:cNvSpPr>
            <a:spLocks noGrp="1"/>
          </p:cNvSpPr>
          <p:nvPr>
            <p:ph idx="1"/>
          </p:nvPr>
        </p:nvSpPr>
        <p:spPr/>
        <p:txBody>
          <a:bodyPr>
            <a:normAutofit lnSpcReduction="10000"/>
          </a:bodyPr>
          <a:lstStyle/>
          <a:p>
            <a:pPr algn="just"/>
            <a:r>
              <a:rPr lang="sr-Latn-BA" dirty="0"/>
              <a:t>D</a:t>
            </a:r>
            <a:r>
              <a:rPr lang="sr-Latn-BA" dirty="0" smtClean="0"/>
              <a:t>a </a:t>
            </a:r>
            <a:r>
              <a:rPr lang="sr-Latn-BA" dirty="0"/>
              <a:t>ne stoji navod iz pobijane presude da je tužilac tek u tužbi naveo da lični podaci, koji se navode u ugovorima o djelu, nisu predmet njegovog interesovanja, jer je to naveo i u žalbi iako nije ni morao to navoditi jer nadležni javni organ mora postupiti po </a:t>
            </a:r>
            <a:r>
              <a:rPr lang="sr-Latn-BA" dirty="0" smtClean="0"/>
              <a:t>ZOSPI</a:t>
            </a:r>
            <a:r>
              <a:rPr lang="sr-Latn-BA" dirty="0"/>
              <a:t>;</a:t>
            </a:r>
            <a:endParaRPr lang="sr-Latn-BA" dirty="0" smtClean="0"/>
          </a:p>
          <a:p>
            <a:pPr algn="just"/>
            <a:r>
              <a:rPr lang="sr-Latn-BA" dirty="0"/>
              <a:t>D</a:t>
            </a:r>
            <a:r>
              <a:rPr lang="sr-Latn-BA" dirty="0" smtClean="0"/>
              <a:t>a </a:t>
            </a:r>
            <a:r>
              <a:rPr lang="sr-Latn-BA" dirty="0"/>
              <a:t>nije tačan i osnovan zaključak </a:t>
            </a:r>
            <a:r>
              <a:rPr lang="sr-Latn-BA" dirty="0" err="1"/>
              <a:t>nižestepenog</a:t>
            </a:r>
            <a:r>
              <a:rPr lang="sr-Latn-BA" dirty="0"/>
              <a:t> suda da bi izdvajanje ličnih podataka traženu informaciju učinilo nerazumljivom, kao i da je neosnovan stav </a:t>
            </a:r>
            <a:r>
              <a:rPr lang="sr-Latn-BA" dirty="0" err="1"/>
              <a:t>nižestepenog</a:t>
            </a:r>
            <a:r>
              <a:rPr lang="sr-Latn-BA" dirty="0"/>
              <a:t> suda da je tuženi u dopisu od 20.5.2014. godine obavijestio tužioca</a:t>
            </a:r>
            <a:r>
              <a:rPr lang="sr-Cyrl-BA" dirty="0"/>
              <a:t>, </a:t>
            </a:r>
            <a:r>
              <a:rPr lang="sr-Latn-BA" dirty="0"/>
              <a:t>kao podnosioca zahtjeva</a:t>
            </a:r>
            <a:r>
              <a:rPr lang="sr-Cyrl-BA" dirty="0"/>
              <a:t>, </a:t>
            </a:r>
            <a:r>
              <a:rPr lang="sr-Latn-BA" dirty="0"/>
              <a:t>da može dostaviti statističke podatke o broju zaključenih ugovora, jer je nadležni organ dužan postupiti po zahtjevu podnosioca  kako je to traženo zahtjevom, a tužilac je tražio kopije ugovora o djelu, a ne statističke podatke;</a:t>
            </a:r>
            <a:endParaRPr lang="en-US" dirty="0"/>
          </a:p>
          <a:p>
            <a:pPr algn="just"/>
            <a:endParaRPr lang="en-US" dirty="0"/>
          </a:p>
        </p:txBody>
      </p:sp>
    </p:spTree>
    <p:extLst>
      <p:ext uri="{BB962C8B-B14F-4D97-AF65-F5344CB8AC3E}">
        <p14:creationId xmlns:p14="http://schemas.microsoft.com/office/powerpoint/2010/main" val="263717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Zahtjev tužioca</a:t>
            </a:r>
            <a:endParaRPr lang="en-US" dirty="0"/>
          </a:p>
        </p:txBody>
      </p:sp>
      <p:sp>
        <p:nvSpPr>
          <p:cNvPr id="3" name="Content Placeholder 2"/>
          <p:cNvSpPr>
            <a:spLocks noGrp="1"/>
          </p:cNvSpPr>
          <p:nvPr>
            <p:ph idx="1"/>
          </p:nvPr>
        </p:nvSpPr>
        <p:spPr/>
        <p:txBody>
          <a:bodyPr/>
          <a:lstStyle/>
          <a:p>
            <a:pPr algn="just"/>
            <a:r>
              <a:rPr lang="sr-Latn-BA" dirty="0"/>
              <a:t>da je tuženi povrijedio odredbe ZOSPI, jer nije naveo nijedan član zakona na osnovu kojeg je utvrdio izuzetak od objavljivanja traženih informacija, a nije ni provodio test javnog interesa; da pobijana presuda ne samo što toleriše kršenje ZOSPI, nego i kršenje člana 10 Konvencije koji predviđa da svako ima pravo na slobodu izražavanja, a koje pravo uključuje slobodu primanja i prenošenja informacija i ideja bez miješanja javne vlasti i bez obzira na granice. Uz zahtjev je priložio presudu Evropskog suda za ljudska prava broj 48135/06 od 23.6.2013. godine u predmetu „Inicijativa mladih za ljudska prava“ protiv Srbije.</a:t>
            </a:r>
            <a:endParaRPr lang="en-US" dirty="0"/>
          </a:p>
        </p:txBody>
      </p:sp>
    </p:spTree>
    <p:extLst>
      <p:ext uri="{BB962C8B-B14F-4D97-AF65-F5344CB8AC3E}">
        <p14:creationId xmlns:p14="http://schemas.microsoft.com/office/powerpoint/2010/main" val="2322432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Odluka Vrhovnog suda</a:t>
            </a:r>
            <a:endParaRPr lang="en-US" dirty="0"/>
          </a:p>
        </p:txBody>
      </p:sp>
      <p:sp>
        <p:nvSpPr>
          <p:cNvPr id="3" name="Content Placeholder 2"/>
          <p:cNvSpPr>
            <a:spLocks noGrp="1"/>
          </p:cNvSpPr>
          <p:nvPr>
            <p:ph idx="1"/>
          </p:nvPr>
        </p:nvSpPr>
        <p:spPr/>
        <p:txBody>
          <a:bodyPr/>
          <a:lstStyle/>
          <a:p>
            <a:r>
              <a:rPr lang="sr-Latn-BA" dirty="0" smtClean="0"/>
              <a:t>Vrhovni sud je zahtjev uvažio, pobijanu presudu preinačio na način da je tužbu uvažio i poništio osporeni akt.</a:t>
            </a:r>
            <a:endParaRPr lang="en-US" dirty="0"/>
          </a:p>
        </p:txBody>
      </p:sp>
    </p:spTree>
    <p:extLst>
      <p:ext uri="{BB962C8B-B14F-4D97-AF65-F5344CB8AC3E}">
        <p14:creationId xmlns:p14="http://schemas.microsoft.com/office/powerpoint/2010/main" val="126214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Činjenično stanje </a:t>
            </a:r>
            <a:endParaRPr lang="en-US" dirty="0"/>
          </a:p>
        </p:txBody>
      </p:sp>
      <p:sp>
        <p:nvSpPr>
          <p:cNvPr id="3" name="Content Placeholder 2"/>
          <p:cNvSpPr>
            <a:spLocks noGrp="1"/>
          </p:cNvSpPr>
          <p:nvPr>
            <p:ph idx="1"/>
          </p:nvPr>
        </p:nvSpPr>
        <p:spPr/>
        <p:txBody>
          <a:bodyPr/>
          <a:lstStyle/>
          <a:p>
            <a:pPr algn="just"/>
            <a:r>
              <a:rPr lang="bs-Latn-BA" dirty="0"/>
              <a:t>Iz podataka spisa proizlazi da se tužilac obratio tuženom da mu dostavi kopije ugovora o djelu zaključene u 2012. i 2013. godini; da je MUP RS, Služba ministra, Odjeljenje za odnose sa javnošću broj C/M-053-90/14 od 20.5.2014. godine obavijestio tužioca da ne može dostaviti tražene informacije, jer ugovori sadrže lične podatke, odnosno informacije na osnovu kojih se može utvrditi identitet lica, te da podnosilac zahtjeva uz zahtjev nije priložio </a:t>
            </a:r>
            <a:r>
              <a:rPr lang="bs-Latn-BA" dirty="0" err="1"/>
              <a:t>ovlašćenje</a:t>
            </a:r>
            <a:r>
              <a:rPr lang="bs-Latn-BA" dirty="0"/>
              <a:t> nosilaca tih informacija za pristup ličnim podacima. </a:t>
            </a:r>
            <a:endParaRPr lang="en-US" dirty="0"/>
          </a:p>
        </p:txBody>
      </p:sp>
    </p:spTree>
    <p:extLst>
      <p:ext uri="{BB962C8B-B14F-4D97-AF65-F5344CB8AC3E}">
        <p14:creationId xmlns:p14="http://schemas.microsoft.com/office/powerpoint/2010/main" val="2560627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Razlozi presude Vrhovnog suda</a:t>
            </a:r>
            <a:endParaRPr lang="en-US" dirty="0"/>
          </a:p>
        </p:txBody>
      </p:sp>
      <p:sp>
        <p:nvSpPr>
          <p:cNvPr id="3" name="Content Placeholder 2"/>
          <p:cNvSpPr>
            <a:spLocks noGrp="1"/>
          </p:cNvSpPr>
          <p:nvPr>
            <p:ph idx="1"/>
          </p:nvPr>
        </p:nvSpPr>
        <p:spPr/>
        <p:txBody>
          <a:bodyPr/>
          <a:lstStyle/>
          <a:p>
            <a:pPr algn="just"/>
            <a:r>
              <a:rPr lang="sr-Latn-BA" dirty="0" smtClean="0"/>
              <a:t>Vrhovni sud je prvo ukazao na </a:t>
            </a:r>
            <a:r>
              <a:rPr lang="bs-Latn-BA" dirty="0"/>
              <a:t>R</a:t>
            </a:r>
            <a:r>
              <a:rPr lang="bs-Latn-BA" dirty="0" smtClean="0"/>
              <a:t>ezoluciju </a:t>
            </a:r>
            <a:r>
              <a:rPr lang="bs-Latn-BA" dirty="0"/>
              <a:t>iz 1946. godine Generalne skupštine Ujedinjenih nacija </a:t>
            </a:r>
            <a:r>
              <a:rPr lang="bs-Latn-BA" dirty="0" smtClean="0"/>
              <a:t>u kojoj se </a:t>
            </a:r>
            <a:r>
              <a:rPr lang="bs-Latn-BA" dirty="0"/>
              <a:t>kaže da je pravo na informaciju osnovno ljudsko pravo i mjerilo svih prava kojima su Ujedinjene nacije posvećene, dok se u članu 19 Univerzalne deklaracije o ljudskim pravima iz 1948. godine navodi da svako ima pravo na slobodu mišljenja i </a:t>
            </a:r>
            <a:r>
              <a:rPr lang="bs-Latn-BA" dirty="0" err="1"/>
              <a:t>izražavanja</a:t>
            </a:r>
            <a:r>
              <a:rPr lang="bs-Latn-BA" dirty="0"/>
              <a:t> što obuhvata i pravo da ne bude uznemiravan zbog svog mišljenja, kao i pravo da traži, prima i daje informacije i ideje bilo kojim sredstvima i bez obzira na granice.</a:t>
            </a:r>
            <a:endParaRPr lang="en-US" dirty="0"/>
          </a:p>
          <a:p>
            <a:pPr marL="0" indent="0">
              <a:buNone/>
            </a:pPr>
            <a:r>
              <a:rPr lang="sr-Latn-BA" dirty="0" smtClean="0"/>
              <a:t> </a:t>
            </a:r>
            <a:endParaRPr lang="en-US" dirty="0"/>
          </a:p>
        </p:txBody>
      </p:sp>
    </p:spTree>
    <p:extLst>
      <p:ext uri="{BB962C8B-B14F-4D97-AF65-F5344CB8AC3E}">
        <p14:creationId xmlns:p14="http://schemas.microsoft.com/office/powerpoint/2010/main" val="2461221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Obrazloženje </a:t>
            </a:r>
            <a:r>
              <a:rPr lang="sr-Latn-BA" dirty="0" err="1" smtClean="0"/>
              <a:t>nižestepene</a:t>
            </a:r>
            <a:r>
              <a:rPr lang="sr-Latn-BA" dirty="0" smtClean="0"/>
              <a:t> presude</a:t>
            </a:r>
            <a:endParaRPr lang="en-US" dirty="0"/>
          </a:p>
        </p:txBody>
      </p:sp>
      <p:sp>
        <p:nvSpPr>
          <p:cNvPr id="3" name="Content Placeholder 2"/>
          <p:cNvSpPr>
            <a:spLocks noGrp="1"/>
          </p:cNvSpPr>
          <p:nvPr>
            <p:ph idx="1"/>
          </p:nvPr>
        </p:nvSpPr>
        <p:spPr/>
        <p:txBody>
          <a:bodyPr/>
          <a:lstStyle/>
          <a:p>
            <a:pPr algn="just"/>
            <a:r>
              <a:rPr lang="sr-Latn-BA" dirty="0" err="1" smtClean="0"/>
              <a:t>Nižestepeni</a:t>
            </a:r>
            <a:r>
              <a:rPr lang="sr-Latn-BA" dirty="0" smtClean="0"/>
              <a:t> sud se pozvao na odredbu člana </a:t>
            </a:r>
            <a:r>
              <a:rPr lang="hr-HR" dirty="0" smtClean="0"/>
              <a:t>5</a:t>
            </a:r>
            <a:r>
              <a:rPr lang="hr-HR" dirty="0"/>
              <a:t>. Zakona o slobodi pristupa informacijama („Službeni glasnik Republike Srpske“ broj 20/01-u daljem tekstu: </a:t>
            </a:r>
            <a:r>
              <a:rPr lang="hr-HR" dirty="0" smtClean="0"/>
              <a:t>ZOSPI) kojom je </a:t>
            </a:r>
            <a:r>
              <a:rPr lang="hr-HR" dirty="0"/>
              <a:t>propisano da se izuzetak od objavljivanja tražene informacije utvrđuje samo u slučajevima kada nadležni javni organ: a) utvrdi izuzetak u smislu člana 6., 7. ili 8. </a:t>
            </a:r>
            <a:r>
              <a:rPr lang="hr-HR" dirty="0" smtClean="0"/>
              <a:t>ovog zakona za </a:t>
            </a:r>
            <a:r>
              <a:rPr lang="hr-HR" dirty="0"/>
              <a:t>cijelu </a:t>
            </a:r>
            <a:r>
              <a:rPr lang="hr-HR" dirty="0" smtClean="0"/>
              <a:t>informaciju ili dio informacije </a:t>
            </a:r>
            <a:r>
              <a:rPr lang="hr-HR" dirty="0"/>
              <a:t>i  b) odredi, nakon obavljenog ispitivanja javnog interesa u smislu člana 9</a:t>
            </a:r>
            <a:r>
              <a:rPr lang="hr-HR" dirty="0" smtClean="0"/>
              <a:t>. ZOSPI, </a:t>
            </a:r>
            <a:r>
              <a:rPr lang="hr-HR" dirty="0"/>
              <a:t>da objavljivanje informacije nije od javnog interesa,</a:t>
            </a:r>
            <a:endParaRPr lang="en-US" dirty="0"/>
          </a:p>
        </p:txBody>
      </p:sp>
    </p:spTree>
    <p:extLst>
      <p:ext uri="{BB962C8B-B14F-4D97-AF65-F5344CB8AC3E}">
        <p14:creationId xmlns:p14="http://schemas.microsoft.com/office/powerpoint/2010/main" val="1845609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Razlozi presude Vrhovnog suda</a:t>
            </a:r>
            <a:endParaRPr lang="en-US" dirty="0"/>
          </a:p>
        </p:txBody>
      </p:sp>
      <p:sp>
        <p:nvSpPr>
          <p:cNvPr id="3" name="Content Placeholder 2"/>
          <p:cNvSpPr>
            <a:spLocks noGrp="1"/>
          </p:cNvSpPr>
          <p:nvPr>
            <p:ph idx="1"/>
          </p:nvPr>
        </p:nvSpPr>
        <p:spPr/>
        <p:txBody>
          <a:bodyPr/>
          <a:lstStyle/>
          <a:p>
            <a:pPr algn="just"/>
            <a:r>
              <a:rPr lang="sr-Latn-BA" dirty="0" smtClean="0"/>
              <a:t>Ta načela se prihvaćena u BiH i ugrađena u odredbe ZOSPI na svim nivoima, pa je tako</a:t>
            </a:r>
            <a:r>
              <a:rPr lang="bs-Latn-BA" dirty="0" smtClean="0"/>
              <a:t> članom </a:t>
            </a:r>
            <a:r>
              <a:rPr lang="bs-Latn-BA" dirty="0"/>
              <a:t>4. </a:t>
            </a:r>
            <a:r>
              <a:rPr lang="bs-Latn-BA" dirty="0" smtClean="0"/>
              <a:t>ZOSPI </a:t>
            </a:r>
            <a:r>
              <a:rPr lang="bs-Latn-BA" dirty="0"/>
              <a:t>propisano da svako fizičko i pravno lice ima pravo pristupa informacijama koje su pod kontrolom javnog organa, a svaki javni organ ima odgovarajuću obavezu da objavi takve informacije. Ovo pravo pristupa podliježe samo formalnim radnjama i ograničenjima kako je utvrđeno u ovom zakonu (član 6, 7, i 8). </a:t>
            </a:r>
            <a:endParaRPr lang="en-US" dirty="0"/>
          </a:p>
          <a:p>
            <a:endParaRPr lang="en-US" dirty="0"/>
          </a:p>
        </p:txBody>
      </p:sp>
    </p:spTree>
    <p:extLst>
      <p:ext uri="{BB962C8B-B14F-4D97-AF65-F5344CB8AC3E}">
        <p14:creationId xmlns:p14="http://schemas.microsoft.com/office/powerpoint/2010/main" val="9298096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Razlozi presude Vrhovnog suda</a:t>
            </a:r>
            <a:endParaRPr lang="en-US" dirty="0"/>
          </a:p>
        </p:txBody>
      </p:sp>
      <p:sp>
        <p:nvSpPr>
          <p:cNvPr id="3" name="Content Placeholder 2"/>
          <p:cNvSpPr>
            <a:spLocks noGrp="1"/>
          </p:cNvSpPr>
          <p:nvPr>
            <p:ph idx="1"/>
          </p:nvPr>
        </p:nvSpPr>
        <p:spPr/>
        <p:txBody>
          <a:bodyPr/>
          <a:lstStyle/>
          <a:p>
            <a:pPr algn="just"/>
            <a:r>
              <a:rPr lang="bs-Latn-BA" dirty="0"/>
              <a:t>Tuženi se u dopisu</a:t>
            </a:r>
            <a:r>
              <a:rPr lang="sr-Cyrl-BA" dirty="0"/>
              <a:t>, </a:t>
            </a:r>
            <a:r>
              <a:rPr lang="bs-Latn-BA" dirty="0"/>
              <a:t>dostavljenom tužiocu</a:t>
            </a:r>
            <a:r>
              <a:rPr lang="sr-Cyrl-BA" dirty="0"/>
              <a:t>, </a:t>
            </a:r>
            <a:r>
              <a:rPr lang="bs-Latn-BA" dirty="0"/>
              <a:t>kojim ga odbija sa zahtjevom za pristup traženim informacijama i osporenom </a:t>
            </a:r>
            <a:r>
              <a:rPr lang="bs-Latn-BA" dirty="0" err="1"/>
              <a:t>ak</a:t>
            </a:r>
            <a:r>
              <a:rPr lang="sr-Cyrl-BA" dirty="0"/>
              <a:t>t</a:t>
            </a:r>
            <a:r>
              <a:rPr lang="bs-Latn-BA" dirty="0"/>
              <a:t>u</a:t>
            </a:r>
            <a:r>
              <a:rPr lang="sr-Cyrl-BA" dirty="0"/>
              <a:t>, </a:t>
            </a:r>
            <a:r>
              <a:rPr lang="bs-Latn-BA" dirty="0"/>
              <a:t>kojim se odbija njegova žalba</a:t>
            </a:r>
            <a:r>
              <a:rPr lang="sr-Cyrl-BA" dirty="0"/>
              <a:t>, </a:t>
            </a:r>
            <a:r>
              <a:rPr lang="bs-Latn-BA" dirty="0"/>
              <a:t>poziva na odredbu člana 5 Zakona o zaštiti ličnih podataka po kojoj kontrolor može da obrađuje lične podatke uz saglasnost nosioca podataka i član 54 tog zakona kojim je </a:t>
            </a:r>
            <a:r>
              <a:rPr lang="bs-Latn-BA" dirty="0" err="1"/>
              <a:t>regulisano</a:t>
            </a:r>
            <a:r>
              <a:rPr lang="bs-Latn-BA" dirty="0"/>
              <a:t> da će se uzeti u obzir odredbe ovog zakona prilikom primjene ZOSPI, te na odredbu člana 11 stav 3 ZOSPI po kojoj ako se zahtjev odnosi na ličnu informaciju onda zahtjev mora biti sačinjen od strane fizičkog lica na koje</a:t>
            </a:r>
            <a:r>
              <a:rPr lang="sr-Cyrl-BA" dirty="0"/>
              <a:t>g </a:t>
            </a:r>
            <a:r>
              <a:rPr lang="bs-Latn-BA" dirty="0"/>
              <a:t>se zahtjev odnosi, njegovog zakonskog zastupnika ili lica koje je u pisanoj formi ovlašćeno za pristup informacijama. </a:t>
            </a:r>
            <a:endParaRPr lang="en-US" dirty="0"/>
          </a:p>
        </p:txBody>
      </p:sp>
    </p:spTree>
    <p:extLst>
      <p:ext uri="{BB962C8B-B14F-4D97-AF65-F5344CB8AC3E}">
        <p14:creationId xmlns:p14="http://schemas.microsoft.com/office/powerpoint/2010/main" val="3842860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6276"/>
            <a:ext cx="10515600" cy="1325563"/>
          </a:xfrm>
        </p:spPr>
        <p:txBody>
          <a:bodyPr/>
          <a:lstStyle/>
          <a:p>
            <a:pPr algn="ctr"/>
            <a:r>
              <a:rPr lang="sr-Latn-BA" dirty="0"/>
              <a:t>Razlozi presude Vrhovnog suda</a:t>
            </a:r>
            <a:endParaRPr lang="en-US" dirty="0"/>
          </a:p>
        </p:txBody>
      </p:sp>
      <p:sp>
        <p:nvSpPr>
          <p:cNvPr id="3" name="Content Placeholder 2"/>
          <p:cNvSpPr>
            <a:spLocks noGrp="1"/>
          </p:cNvSpPr>
          <p:nvPr>
            <p:ph idx="1"/>
          </p:nvPr>
        </p:nvSpPr>
        <p:spPr/>
        <p:txBody>
          <a:bodyPr/>
          <a:lstStyle/>
          <a:p>
            <a:pPr algn="just"/>
            <a:r>
              <a:rPr lang="bs-Latn-BA" dirty="0"/>
              <a:t>Da bi se utvrdio izuzetak i </a:t>
            </a:r>
            <a:r>
              <a:rPr lang="bs-Latn-BA" dirty="0" err="1"/>
              <a:t>ograničio</a:t>
            </a:r>
            <a:r>
              <a:rPr lang="bs-Latn-BA" dirty="0"/>
              <a:t> pristup informacijama nije dovoljno se pozvati na odredbu člana 54 </a:t>
            </a:r>
            <a:r>
              <a:rPr lang="bs-Latn-BA" dirty="0" smtClean="0"/>
              <a:t>Zakona o zaštiti ličnih podataka </a:t>
            </a:r>
            <a:r>
              <a:rPr lang="bs-Latn-BA" dirty="0"/>
              <a:t>jer ta odredba govori </a:t>
            </a:r>
            <a:r>
              <a:rPr lang="sr-Cyrl-BA" dirty="0" err="1"/>
              <a:t>samo</a:t>
            </a:r>
            <a:r>
              <a:rPr lang="sr-Cyrl-BA" dirty="0"/>
              <a:t> </a:t>
            </a:r>
            <a:r>
              <a:rPr lang="sr-Cyrl-BA" dirty="0" err="1"/>
              <a:t>to</a:t>
            </a:r>
            <a:r>
              <a:rPr lang="sr-Cyrl-BA" dirty="0"/>
              <a:t> </a:t>
            </a:r>
            <a:r>
              <a:rPr lang="bs-Latn-BA" dirty="0"/>
              <a:t>da će se uzeti u obzir odredbe ovog zakona prilikom primjene ZOSPI</a:t>
            </a:r>
            <a:r>
              <a:rPr lang="sr-Cyrl-BA" dirty="0"/>
              <a:t>, a </a:t>
            </a:r>
            <a:r>
              <a:rPr lang="bs-Latn-BA" dirty="0"/>
              <a:t>ne isključuje primjenu odredaba ZOSPI. To dalje znači da se Zakon o zaštiti ličnih podataka</a:t>
            </a:r>
            <a:r>
              <a:rPr lang="sr-Cyrl-BA" dirty="0"/>
              <a:t>, </a:t>
            </a:r>
            <a:r>
              <a:rPr lang="bs-Latn-BA" dirty="0"/>
              <a:t>kao i drugi zakoni kojima je ograničen pristup informacijama, mora</a:t>
            </a:r>
            <a:r>
              <a:rPr lang="sr-Cyrl-BA" dirty="0" err="1"/>
              <a:t>ju</a:t>
            </a:r>
            <a:r>
              <a:rPr lang="sr-Cyrl-BA" dirty="0"/>
              <a:t> </a:t>
            </a:r>
            <a:r>
              <a:rPr lang="bs-Latn-BA" dirty="0"/>
              <a:t>primjenjivati na način konzistentan sa slobodom pristupa informacijama garantovanom gore navedenim međunarodnim dokumentima, Ustavom BiH, Ustavom RS i ZOSPI.</a:t>
            </a:r>
            <a:endParaRPr lang="en-US" dirty="0"/>
          </a:p>
        </p:txBody>
      </p:sp>
    </p:spTree>
    <p:extLst>
      <p:ext uri="{BB962C8B-B14F-4D97-AF65-F5344CB8AC3E}">
        <p14:creationId xmlns:p14="http://schemas.microsoft.com/office/powerpoint/2010/main" val="3323535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Razlozi presude Vrhovnog suda</a:t>
            </a:r>
            <a:endParaRPr lang="en-US" dirty="0"/>
          </a:p>
        </p:txBody>
      </p:sp>
      <p:sp>
        <p:nvSpPr>
          <p:cNvPr id="3" name="Content Placeholder 2"/>
          <p:cNvSpPr>
            <a:spLocks noGrp="1"/>
          </p:cNvSpPr>
          <p:nvPr>
            <p:ph idx="1"/>
          </p:nvPr>
        </p:nvSpPr>
        <p:spPr/>
        <p:txBody>
          <a:bodyPr>
            <a:normAutofit lnSpcReduction="10000"/>
          </a:bodyPr>
          <a:lstStyle/>
          <a:p>
            <a:pPr algn="just"/>
            <a:r>
              <a:rPr lang="bs-Latn-BA" dirty="0" smtClean="0"/>
              <a:t>Da je </a:t>
            </a:r>
            <a:r>
              <a:rPr lang="bs-Latn-BA" dirty="0"/>
              <a:t>odredbom člana 8 ZOSPI određeno da će nadležni javni organ utvrditi izuzetak kada opravdano utvrdi da tražene informacije uključuju lične </a:t>
            </a:r>
            <a:r>
              <a:rPr lang="bs-Latn-BA" dirty="0" err="1"/>
              <a:t>interese</a:t>
            </a:r>
            <a:r>
              <a:rPr lang="bs-Latn-BA" dirty="0"/>
              <a:t> koji se odnose na privatnost trećeg lica, a odredbom člana </a:t>
            </a:r>
            <a:r>
              <a:rPr lang="bs-Latn-BA" dirty="0" smtClean="0"/>
              <a:t>10 </a:t>
            </a:r>
            <a:r>
              <a:rPr lang="bs-Latn-BA" dirty="0"/>
              <a:t>tog zakona je </a:t>
            </a:r>
            <a:r>
              <a:rPr lang="bs-Latn-BA" dirty="0" err="1"/>
              <a:t>regulisano</a:t>
            </a:r>
            <a:r>
              <a:rPr lang="bs-Latn-BA" dirty="0"/>
              <a:t> ako je dio traženih informacija utvrđen kao izuzetak nadležni javni organ će izdvojiti takav dio i objaviti ostatak informacije, osim ako</a:t>
            </a:r>
            <a:r>
              <a:rPr lang="sr-Cyrl-BA" dirty="0"/>
              <a:t>, </a:t>
            </a:r>
            <a:r>
              <a:rPr lang="bs-Latn-BA" dirty="0"/>
              <a:t>zbog ovog razdvajanja</a:t>
            </a:r>
            <a:r>
              <a:rPr lang="sr-Cyrl-BA" dirty="0"/>
              <a:t>, </a:t>
            </a:r>
            <a:r>
              <a:rPr lang="bs-Latn-BA" dirty="0"/>
              <a:t>informacije nisu postale nerazumljive. </a:t>
            </a:r>
            <a:endParaRPr lang="en-US" dirty="0"/>
          </a:p>
          <a:p>
            <a:pPr algn="just"/>
            <a:r>
              <a:rPr lang="bs-Latn-BA" dirty="0"/>
              <a:t> Shodno odredbi člana 9 stav 1 ZOSPI nadležni javni organ će objaviti traženu informaciju, bez obzira na utvrđeni izuzetak, ako je to opravdano javnim </a:t>
            </a:r>
            <a:r>
              <a:rPr lang="bs-Latn-BA" dirty="0" err="1"/>
              <a:t>interesom</a:t>
            </a:r>
            <a:r>
              <a:rPr lang="bs-Latn-BA" dirty="0"/>
              <a:t> i uzeti u obzir svaku korist i svaku štetu koje mogu proisteći iz toga.</a:t>
            </a:r>
            <a:endParaRPr lang="en-US" dirty="0"/>
          </a:p>
          <a:p>
            <a:endParaRPr lang="en-US" dirty="0"/>
          </a:p>
          <a:p>
            <a:endParaRPr lang="en-US" dirty="0"/>
          </a:p>
        </p:txBody>
      </p:sp>
    </p:spTree>
    <p:extLst>
      <p:ext uri="{BB962C8B-B14F-4D97-AF65-F5344CB8AC3E}">
        <p14:creationId xmlns:p14="http://schemas.microsoft.com/office/powerpoint/2010/main" val="20181907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Razlozi presude Vrhovnog suda</a:t>
            </a:r>
            <a:endParaRPr lang="en-US" dirty="0"/>
          </a:p>
        </p:txBody>
      </p:sp>
      <p:sp>
        <p:nvSpPr>
          <p:cNvPr id="3" name="Content Placeholder 2"/>
          <p:cNvSpPr>
            <a:spLocks noGrp="1"/>
          </p:cNvSpPr>
          <p:nvPr>
            <p:ph idx="1"/>
          </p:nvPr>
        </p:nvSpPr>
        <p:spPr/>
        <p:txBody>
          <a:bodyPr>
            <a:normAutofit lnSpcReduction="10000"/>
          </a:bodyPr>
          <a:lstStyle/>
          <a:p>
            <a:pPr algn="just"/>
            <a:r>
              <a:rPr lang="bs-Latn-BA" dirty="0"/>
              <a:t>Iz navedenih odredaba ZOSPI proizlazi obaveza nadležnog javnog organa ako utvrdi da informacija u cjelini ili dio informacije predstavlja izuzetak po odredbama ovog zakona, </a:t>
            </a:r>
            <a:r>
              <a:rPr lang="sr-Cyrl-BA" dirty="0" err="1"/>
              <a:t>da</a:t>
            </a:r>
            <a:r>
              <a:rPr lang="sr-Cyrl-BA" dirty="0"/>
              <a:t> </a:t>
            </a:r>
            <a:r>
              <a:rPr lang="bs-Latn-BA" dirty="0"/>
              <a:t>utvrdi postojanje tog izuzetka provodeći test </a:t>
            </a:r>
            <a:r>
              <a:rPr lang="bs-Latn-BA" dirty="0" smtClean="0"/>
              <a:t>javnog </a:t>
            </a:r>
            <a:r>
              <a:rPr lang="bs-Latn-BA" dirty="0" err="1" smtClean="0"/>
              <a:t>interesa</a:t>
            </a:r>
            <a:r>
              <a:rPr lang="bs-Latn-BA" dirty="0" smtClean="0"/>
              <a:t> </a:t>
            </a:r>
            <a:r>
              <a:rPr lang="bs-Latn-BA" dirty="0"/>
              <a:t>i nakon toga </a:t>
            </a:r>
            <a:r>
              <a:rPr lang="sr-Cyrl-BA" dirty="0" err="1"/>
              <a:t>da</a:t>
            </a:r>
            <a:r>
              <a:rPr lang="sr-Cyrl-BA" dirty="0"/>
              <a:t> </a:t>
            </a:r>
            <a:r>
              <a:rPr lang="bs-Latn-BA" dirty="0"/>
              <a:t>odluči o tome da li će podnosiocu zahtjeva dostaviti traženu informaciju u cjelini ili djelimično ili će odbiti njegov zahtjev. </a:t>
            </a:r>
            <a:endParaRPr lang="en-US" dirty="0"/>
          </a:p>
          <a:p>
            <a:pPr algn="just"/>
            <a:r>
              <a:rPr lang="bs-Latn-BA" dirty="0"/>
              <a:t>Dakle, nadležni javni organ je obavezan, prije nego što odbije podnosioca sa zahtjevom, da utvrdi da li</a:t>
            </a:r>
            <a:r>
              <a:rPr lang="sr-Cyrl-BA" dirty="0"/>
              <a:t>, </a:t>
            </a:r>
            <a:r>
              <a:rPr lang="bs-Latn-BA" dirty="0"/>
              <a:t>i pored toga što tražena informacija predstavlja izuzetak u smislu odredbi člana 6, 7 i 8 ovog zakona, preteže javni </a:t>
            </a:r>
            <a:r>
              <a:rPr lang="bs-Latn-BA" dirty="0" err="1"/>
              <a:t>interes</a:t>
            </a:r>
            <a:r>
              <a:rPr lang="bs-Latn-BA" dirty="0"/>
              <a:t> da se ta informacija objavi djelimično ili u cjelini. Ako utvrdi da </a:t>
            </a:r>
            <a:r>
              <a:rPr lang="sr-Cyrl-BA" dirty="0" err="1"/>
              <a:t>javni</a:t>
            </a:r>
            <a:r>
              <a:rPr lang="sr-Cyrl-BA" dirty="0"/>
              <a:t> </a:t>
            </a:r>
            <a:r>
              <a:rPr lang="sr-Cyrl-BA" dirty="0" err="1"/>
              <a:t>interes</a:t>
            </a:r>
            <a:r>
              <a:rPr lang="sr-Cyrl-BA" dirty="0"/>
              <a:t> </a:t>
            </a:r>
            <a:r>
              <a:rPr lang="sr-Cyrl-BA" dirty="0" err="1"/>
              <a:t>nadilazi</a:t>
            </a:r>
            <a:r>
              <a:rPr lang="sr-Cyrl-BA" dirty="0"/>
              <a:t> </a:t>
            </a:r>
            <a:r>
              <a:rPr lang="sr-Cyrl-BA" dirty="0" err="1"/>
              <a:t>moguću</a:t>
            </a:r>
            <a:r>
              <a:rPr lang="sr-Cyrl-BA" dirty="0"/>
              <a:t> </a:t>
            </a:r>
            <a:r>
              <a:rPr lang="sr-Cyrl-BA" dirty="0" err="1"/>
              <a:t>štetu</a:t>
            </a:r>
            <a:r>
              <a:rPr lang="sr-Cyrl-BA" dirty="0"/>
              <a:t>, </a:t>
            </a:r>
            <a:r>
              <a:rPr lang="sr-Cyrl-BA" dirty="0" err="1"/>
              <a:t>odobriće</a:t>
            </a:r>
            <a:r>
              <a:rPr lang="sr-Cyrl-BA" dirty="0"/>
              <a:t> </a:t>
            </a:r>
            <a:r>
              <a:rPr lang="sr-Cyrl-BA" dirty="0" err="1"/>
              <a:t>pristup</a:t>
            </a:r>
            <a:r>
              <a:rPr lang="sr-Cyrl-BA" dirty="0"/>
              <a:t> </a:t>
            </a:r>
            <a:r>
              <a:rPr lang="sr-Cyrl-BA" dirty="0" err="1"/>
              <a:t>traženoj</a:t>
            </a:r>
            <a:r>
              <a:rPr lang="sr-Cyrl-BA" dirty="0"/>
              <a:t> </a:t>
            </a:r>
            <a:r>
              <a:rPr lang="sr-Cyrl-BA" dirty="0" err="1"/>
              <a:t>informaciji</a:t>
            </a:r>
            <a:r>
              <a:rPr lang="sr-Cyrl-BA" dirty="0"/>
              <a:t>.</a:t>
            </a:r>
            <a:endParaRPr lang="en-US" dirty="0"/>
          </a:p>
          <a:p>
            <a:pPr algn="just"/>
            <a:endParaRPr lang="en-US" dirty="0"/>
          </a:p>
        </p:txBody>
      </p:sp>
    </p:spTree>
    <p:extLst>
      <p:ext uri="{BB962C8B-B14F-4D97-AF65-F5344CB8AC3E}">
        <p14:creationId xmlns:p14="http://schemas.microsoft.com/office/powerpoint/2010/main" val="3608586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Razlozi presude Vrhovnog suda</a:t>
            </a:r>
            <a:endParaRPr lang="en-US" dirty="0"/>
          </a:p>
        </p:txBody>
      </p:sp>
      <p:sp>
        <p:nvSpPr>
          <p:cNvPr id="3" name="Content Placeholder 2"/>
          <p:cNvSpPr>
            <a:spLocks noGrp="1"/>
          </p:cNvSpPr>
          <p:nvPr>
            <p:ph idx="1"/>
          </p:nvPr>
        </p:nvSpPr>
        <p:spPr/>
        <p:txBody>
          <a:bodyPr>
            <a:normAutofit fontScale="92500" lnSpcReduction="10000"/>
          </a:bodyPr>
          <a:lstStyle/>
          <a:p>
            <a:pPr algn="just"/>
            <a:r>
              <a:rPr lang="bs-Latn-BA" dirty="0"/>
              <a:t>Ako se zahtjev odnosi na dostavljanje informacije koja sadrži i lične podatke, odnosno da je zahtijevana informacija u vezi sa drugom osobom čija privatnost može biti ugrožena ako se takva informacija objavi, onda će javni organ postupiti u skladu sa odredbom člana 10 ZOSPI. Pošto privatnost u smislu člana 8 tog zakona može biti legitimni izuzetak za </a:t>
            </a:r>
            <a:r>
              <a:rPr lang="bs-Latn-BA" dirty="0" err="1"/>
              <a:t>dobijanje</a:t>
            </a:r>
            <a:r>
              <a:rPr lang="bs-Latn-BA" dirty="0"/>
              <a:t> pristupa informacijama, u tom slučaju nadležni javni organ, shodno odredbi člana 7 ZOSPI, može tražiti pristanak te osobe koja je navedena u dokumentu (u ovom slučaju u ugovoru) pa ako dobije njenu saglasnost </a:t>
            </a:r>
            <a:r>
              <a:rPr lang="sr-Cyrl-BA" dirty="0" err="1"/>
              <a:t>onda</a:t>
            </a:r>
            <a:r>
              <a:rPr lang="sr-Cyrl-BA" dirty="0"/>
              <a:t> </a:t>
            </a:r>
            <a:r>
              <a:rPr lang="sr-Cyrl-BA" dirty="0" err="1"/>
              <a:t>će</a:t>
            </a:r>
            <a:r>
              <a:rPr lang="sr-Cyrl-BA" dirty="0"/>
              <a:t> </a:t>
            </a:r>
            <a:r>
              <a:rPr lang="bs-Latn-BA" dirty="0"/>
              <a:t>objavi</a:t>
            </a:r>
            <a:r>
              <a:rPr lang="sr-Cyrl-BA" dirty="0" err="1"/>
              <a:t>ti</a:t>
            </a:r>
            <a:r>
              <a:rPr lang="sr-Cyrl-BA" dirty="0"/>
              <a:t> </a:t>
            </a:r>
            <a:r>
              <a:rPr lang="sr-Cyrl-BA" dirty="0" err="1"/>
              <a:t>traženu</a:t>
            </a:r>
            <a:r>
              <a:rPr lang="sr-Cyrl-BA" dirty="0"/>
              <a:t> </a:t>
            </a:r>
            <a:r>
              <a:rPr lang="bs-Latn-BA" dirty="0"/>
              <a:t>informaciju u cjelini</a:t>
            </a:r>
            <a:r>
              <a:rPr lang="sr-Cyrl-BA" dirty="0"/>
              <a:t>, a </a:t>
            </a:r>
            <a:r>
              <a:rPr lang="bs-Latn-BA" dirty="0"/>
              <a:t>ako ne dobije njenu saglasnost</a:t>
            </a:r>
            <a:r>
              <a:rPr lang="sr-Cyrl-BA" dirty="0"/>
              <a:t>, </a:t>
            </a:r>
            <a:r>
              <a:rPr lang="sr-Cyrl-BA" dirty="0" err="1"/>
              <a:t>onda</a:t>
            </a:r>
            <a:r>
              <a:rPr lang="sr-Cyrl-BA" dirty="0"/>
              <a:t> </a:t>
            </a:r>
            <a:r>
              <a:rPr lang="sr-Cyrl-BA" dirty="0" err="1"/>
              <a:t>će</a:t>
            </a:r>
            <a:r>
              <a:rPr lang="sr-Cyrl-BA" dirty="0"/>
              <a:t> </a:t>
            </a:r>
            <a:r>
              <a:rPr lang="bs-Latn-BA" dirty="0"/>
              <a:t>traženu informaciju objavi</a:t>
            </a:r>
            <a:r>
              <a:rPr lang="sr-Cyrl-BA" dirty="0" err="1"/>
              <a:t>ti</a:t>
            </a:r>
            <a:r>
              <a:rPr lang="sr-Cyrl-BA" dirty="0"/>
              <a:t> </a:t>
            </a:r>
            <a:r>
              <a:rPr lang="bs-Latn-BA" dirty="0"/>
              <a:t>bez ličnih podataka te osobe</a:t>
            </a:r>
            <a:r>
              <a:rPr lang="sr-Cyrl-BA" dirty="0"/>
              <a:t>, </a:t>
            </a:r>
            <a:r>
              <a:rPr lang="sr-Cyrl-BA" dirty="0" err="1"/>
              <a:t>ako</a:t>
            </a:r>
            <a:r>
              <a:rPr lang="sr-Cyrl-BA" dirty="0"/>
              <a:t>, </a:t>
            </a:r>
            <a:r>
              <a:rPr lang="sr-Cyrl-BA" dirty="0" err="1"/>
              <a:t>provodeći</a:t>
            </a:r>
            <a:r>
              <a:rPr lang="sr-Cyrl-BA" dirty="0"/>
              <a:t> </a:t>
            </a:r>
            <a:r>
              <a:rPr lang="sr-Cyrl-BA" dirty="0" err="1"/>
              <a:t>test</a:t>
            </a:r>
            <a:r>
              <a:rPr lang="sr-Cyrl-BA" dirty="0"/>
              <a:t> </a:t>
            </a:r>
            <a:r>
              <a:rPr lang="sr-Cyrl-BA" dirty="0" err="1"/>
              <a:t>javnog</a:t>
            </a:r>
            <a:r>
              <a:rPr lang="sr-Cyrl-BA" dirty="0"/>
              <a:t> </a:t>
            </a:r>
            <a:r>
              <a:rPr lang="sr-Cyrl-BA" dirty="0" err="1"/>
              <a:t>interesa</a:t>
            </a:r>
            <a:r>
              <a:rPr lang="sr-Cyrl-BA" dirty="0"/>
              <a:t>, </a:t>
            </a:r>
            <a:r>
              <a:rPr lang="sr-Cyrl-BA" dirty="0" err="1"/>
              <a:t>zaključi</a:t>
            </a:r>
            <a:r>
              <a:rPr lang="sr-Cyrl-BA" dirty="0"/>
              <a:t> </a:t>
            </a:r>
            <a:r>
              <a:rPr lang="sr-Cyrl-BA" dirty="0" err="1"/>
              <a:t>da</a:t>
            </a:r>
            <a:r>
              <a:rPr lang="sr-Cyrl-BA" dirty="0"/>
              <a:t> </a:t>
            </a:r>
            <a:r>
              <a:rPr lang="sr-Cyrl-BA" dirty="0" err="1"/>
              <a:t>bi</a:t>
            </a:r>
            <a:r>
              <a:rPr lang="sr-Cyrl-BA" dirty="0"/>
              <a:t> </a:t>
            </a:r>
            <a:r>
              <a:rPr lang="sr-Cyrl-BA" dirty="0" err="1"/>
              <a:t>objavljivanje</a:t>
            </a:r>
            <a:r>
              <a:rPr lang="sr-Cyrl-BA" dirty="0"/>
              <a:t> </a:t>
            </a:r>
            <a:r>
              <a:rPr lang="sr-Cyrl-BA" dirty="0" err="1"/>
              <a:t>tražene</a:t>
            </a:r>
            <a:r>
              <a:rPr lang="sr-Cyrl-BA" dirty="0"/>
              <a:t> </a:t>
            </a:r>
            <a:r>
              <a:rPr lang="sr-Cyrl-BA" dirty="0" err="1"/>
              <a:t>informacije</a:t>
            </a:r>
            <a:r>
              <a:rPr lang="sr-Cyrl-BA" dirty="0"/>
              <a:t> </a:t>
            </a:r>
            <a:r>
              <a:rPr lang="sr-Cyrl-BA" dirty="0" err="1"/>
              <a:t>bilo</a:t>
            </a:r>
            <a:r>
              <a:rPr lang="sr-Cyrl-BA" dirty="0"/>
              <a:t> u </a:t>
            </a:r>
            <a:r>
              <a:rPr lang="sr-Cyrl-BA" dirty="0" err="1"/>
              <a:t>interesu</a:t>
            </a:r>
            <a:r>
              <a:rPr lang="sr-Cyrl-BA" dirty="0"/>
              <a:t> </a:t>
            </a:r>
            <a:r>
              <a:rPr lang="sr-Cyrl-BA" dirty="0" err="1"/>
              <a:t>javnosti</a:t>
            </a:r>
            <a:r>
              <a:rPr lang="bs-Latn-BA" dirty="0" smtClean="0"/>
              <a:t>.</a:t>
            </a:r>
            <a:r>
              <a:rPr lang="bs-Latn-BA" dirty="0"/>
              <a:t> </a:t>
            </a:r>
            <a:endParaRPr lang="en-US" dirty="0"/>
          </a:p>
          <a:p>
            <a:pPr algn="just"/>
            <a:endParaRPr lang="en-US" dirty="0"/>
          </a:p>
        </p:txBody>
      </p:sp>
    </p:spTree>
    <p:extLst>
      <p:ext uri="{BB962C8B-B14F-4D97-AF65-F5344CB8AC3E}">
        <p14:creationId xmlns:p14="http://schemas.microsoft.com/office/powerpoint/2010/main" val="3656160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Razlozi presude Vrhovnog suda</a:t>
            </a:r>
            <a:endParaRPr lang="en-US" dirty="0"/>
          </a:p>
        </p:txBody>
      </p:sp>
      <p:sp>
        <p:nvSpPr>
          <p:cNvPr id="3" name="Content Placeholder 2"/>
          <p:cNvSpPr>
            <a:spLocks noGrp="1"/>
          </p:cNvSpPr>
          <p:nvPr>
            <p:ph idx="1"/>
          </p:nvPr>
        </p:nvSpPr>
        <p:spPr/>
        <p:txBody>
          <a:bodyPr>
            <a:normAutofit lnSpcReduction="10000"/>
          </a:bodyPr>
          <a:lstStyle/>
          <a:p>
            <a:pPr algn="just"/>
            <a:r>
              <a:rPr lang="sr-Cyrl-BA" dirty="0" err="1"/>
              <a:t>Sama</a:t>
            </a:r>
            <a:r>
              <a:rPr lang="sr-Cyrl-BA" dirty="0"/>
              <a:t> </a:t>
            </a:r>
            <a:r>
              <a:rPr lang="sr-Cyrl-BA" dirty="0" err="1"/>
              <a:t>činjenica</a:t>
            </a:r>
            <a:r>
              <a:rPr lang="sr-Cyrl-BA" dirty="0"/>
              <a:t> </a:t>
            </a:r>
            <a:r>
              <a:rPr lang="sr-Cyrl-BA" dirty="0" err="1"/>
              <a:t>da</a:t>
            </a:r>
            <a:r>
              <a:rPr lang="sr-Cyrl-BA" dirty="0"/>
              <a:t> </a:t>
            </a:r>
            <a:r>
              <a:rPr lang="sr-Cyrl-BA" dirty="0" err="1"/>
              <a:t>postoji</a:t>
            </a:r>
            <a:r>
              <a:rPr lang="sr-Cyrl-BA" dirty="0"/>
              <a:t> </a:t>
            </a:r>
            <a:r>
              <a:rPr lang="sr-Cyrl-BA" dirty="0" err="1"/>
              <a:t>izuzetak</a:t>
            </a:r>
            <a:r>
              <a:rPr lang="sr-Cyrl-BA" dirty="0"/>
              <a:t> </a:t>
            </a:r>
            <a:r>
              <a:rPr lang="sr-Cyrl-BA" dirty="0" err="1"/>
              <a:t>od</a:t>
            </a:r>
            <a:r>
              <a:rPr lang="sr-Cyrl-BA" dirty="0"/>
              <a:t> </a:t>
            </a:r>
            <a:r>
              <a:rPr lang="sr-Cyrl-BA" dirty="0" err="1"/>
              <a:t>otkrivanja</a:t>
            </a:r>
            <a:r>
              <a:rPr lang="sr-Cyrl-BA" dirty="0"/>
              <a:t> </a:t>
            </a:r>
            <a:r>
              <a:rPr lang="sr-Cyrl-BA" dirty="0" err="1"/>
              <a:t>informacija</a:t>
            </a:r>
            <a:r>
              <a:rPr lang="sr-Cyrl-BA" dirty="0"/>
              <a:t> </a:t>
            </a:r>
            <a:r>
              <a:rPr lang="sr-Cyrl-BA" dirty="0" err="1"/>
              <a:t>ne</a:t>
            </a:r>
            <a:r>
              <a:rPr lang="sr-Cyrl-BA" dirty="0"/>
              <a:t> </a:t>
            </a:r>
            <a:r>
              <a:rPr lang="sr-Cyrl-BA" dirty="0" err="1"/>
              <a:t>znači</a:t>
            </a:r>
            <a:r>
              <a:rPr lang="sr-Cyrl-BA" dirty="0"/>
              <a:t> </a:t>
            </a:r>
            <a:r>
              <a:rPr lang="sr-Cyrl-BA" dirty="0" err="1"/>
              <a:t>automatski</a:t>
            </a:r>
            <a:r>
              <a:rPr lang="sr-Cyrl-BA" dirty="0"/>
              <a:t> </a:t>
            </a:r>
            <a:r>
              <a:rPr lang="sr-Cyrl-BA" dirty="0" err="1"/>
              <a:t>da</a:t>
            </a:r>
            <a:r>
              <a:rPr lang="sr-Cyrl-BA" dirty="0"/>
              <a:t> </a:t>
            </a:r>
            <a:r>
              <a:rPr lang="sr-Cyrl-BA" dirty="0" err="1"/>
              <a:t>se</a:t>
            </a:r>
            <a:r>
              <a:rPr lang="sr-Cyrl-BA" dirty="0"/>
              <a:t> </a:t>
            </a:r>
            <a:r>
              <a:rPr lang="sr-Cyrl-BA" dirty="0" err="1"/>
              <a:t>tražena</a:t>
            </a:r>
            <a:r>
              <a:rPr lang="sr-Cyrl-BA" dirty="0"/>
              <a:t> </a:t>
            </a:r>
            <a:r>
              <a:rPr lang="sr-Cyrl-BA" dirty="0" err="1"/>
              <a:t>informacija</a:t>
            </a:r>
            <a:r>
              <a:rPr lang="sr-Cyrl-BA" dirty="0"/>
              <a:t> </a:t>
            </a:r>
            <a:r>
              <a:rPr lang="sr-Cyrl-BA" dirty="0" err="1"/>
              <a:t>neće</a:t>
            </a:r>
            <a:r>
              <a:rPr lang="sr-Cyrl-BA" dirty="0"/>
              <a:t> </a:t>
            </a:r>
            <a:r>
              <a:rPr lang="sr-Cyrl-BA" dirty="0" err="1"/>
              <a:t>objaviti</a:t>
            </a:r>
            <a:r>
              <a:rPr lang="sr-Cyrl-BA" dirty="0"/>
              <a:t>, </a:t>
            </a:r>
            <a:r>
              <a:rPr lang="sr-Cyrl-BA" dirty="0" err="1"/>
              <a:t>već</a:t>
            </a:r>
            <a:r>
              <a:rPr lang="sr-Cyrl-BA" dirty="0"/>
              <a:t> </a:t>
            </a:r>
            <a:r>
              <a:rPr lang="sr-Cyrl-BA" dirty="0" err="1"/>
              <a:t>će</a:t>
            </a:r>
            <a:r>
              <a:rPr lang="sr-Cyrl-BA" dirty="0"/>
              <a:t> </a:t>
            </a:r>
            <a:r>
              <a:rPr lang="sr-Cyrl-BA" dirty="0" err="1"/>
              <a:t>se</a:t>
            </a:r>
            <a:r>
              <a:rPr lang="sr-Cyrl-BA" dirty="0"/>
              <a:t> </a:t>
            </a:r>
            <a:r>
              <a:rPr lang="sr-Cyrl-BA" dirty="0" err="1"/>
              <a:t>provesti</a:t>
            </a:r>
            <a:r>
              <a:rPr lang="sr-Cyrl-BA" dirty="0"/>
              <a:t> </a:t>
            </a:r>
            <a:r>
              <a:rPr lang="sr-Cyrl-BA" dirty="0" err="1"/>
              <a:t>ispitivanje</a:t>
            </a:r>
            <a:r>
              <a:rPr lang="sr-Cyrl-BA" dirty="0"/>
              <a:t> </a:t>
            </a:r>
            <a:r>
              <a:rPr lang="sr-Cyrl-BA" dirty="0" err="1"/>
              <a:t>javnog</a:t>
            </a:r>
            <a:r>
              <a:rPr lang="sr-Cyrl-BA" dirty="0"/>
              <a:t> </a:t>
            </a:r>
            <a:r>
              <a:rPr lang="sr-Cyrl-BA" dirty="0" err="1"/>
              <a:t>interesa</a:t>
            </a:r>
            <a:r>
              <a:rPr lang="sr-Cyrl-BA" dirty="0"/>
              <a:t> u </a:t>
            </a:r>
            <a:r>
              <a:rPr lang="sr-Cyrl-BA" dirty="0" err="1"/>
              <a:t>smislu</a:t>
            </a:r>
            <a:r>
              <a:rPr lang="sr-Cyrl-BA" dirty="0"/>
              <a:t> </a:t>
            </a:r>
            <a:r>
              <a:rPr lang="sr-Cyrl-BA" dirty="0" err="1"/>
              <a:t>člana</a:t>
            </a:r>
            <a:r>
              <a:rPr lang="sr-Cyrl-BA" dirty="0"/>
              <a:t> 9 ZOSPI, </a:t>
            </a:r>
            <a:r>
              <a:rPr lang="sr-Cyrl-BA" dirty="0" err="1"/>
              <a:t>pa</a:t>
            </a:r>
            <a:r>
              <a:rPr lang="sr-Cyrl-BA" dirty="0"/>
              <a:t> </a:t>
            </a:r>
            <a:r>
              <a:rPr lang="sr-Cyrl-BA" dirty="0" err="1"/>
              <a:t>ako</a:t>
            </a:r>
            <a:r>
              <a:rPr lang="sr-Cyrl-BA" dirty="0"/>
              <a:t> </a:t>
            </a:r>
            <a:r>
              <a:rPr lang="sr-Cyrl-BA" dirty="0" err="1"/>
              <a:t>se</a:t>
            </a:r>
            <a:r>
              <a:rPr lang="sr-Cyrl-BA" dirty="0"/>
              <a:t> </a:t>
            </a:r>
            <a:r>
              <a:rPr lang="sr-Cyrl-BA" dirty="0" err="1"/>
              <a:t>utvrdi</a:t>
            </a:r>
            <a:r>
              <a:rPr lang="sr-Cyrl-BA" dirty="0"/>
              <a:t> </a:t>
            </a:r>
            <a:r>
              <a:rPr lang="sr-Cyrl-BA" dirty="0" err="1"/>
              <a:t>da</a:t>
            </a:r>
            <a:r>
              <a:rPr lang="sr-Cyrl-BA" dirty="0"/>
              <a:t> </a:t>
            </a:r>
            <a:r>
              <a:rPr lang="sr-Cyrl-BA" dirty="0" err="1"/>
              <a:t>je</a:t>
            </a:r>
            <a:r>
              <a:rPr lang="sr-Cyrl-BA" dirty="0"/>
              <a:t> </a:t>
            </a:r>
            <a:r>
              <a:rPr lang="sr-Cyrl-BA" dirty="0" err="1"/>
              <a:t>javni</a:t>
            </a:r>
            <a:r>
              <a:rPr lang="sr-Cyrl-BA" dirty="0"/>
              <a:t> </a:t>
            </a:r>
            <a:r>
              <a:rPr lang="sr-Cyrl-BA" dirty="0" err="1"/>
              <a:t>interes</a:t>
            </a:r>
            <a:r>
              <a:rPr lang="sr-Cyrl-BA" dirty="0"/>
              <a:t> </a:t>
            </a:r>
            <a:r>
              <a:rPr lang="sr-Cyrl-BA" dirty="0" err="1"/>
              <a:t>za</a:t>
            </a:r>
            <a:r>
              <a:rPr lang="sr-Cyrl-BA" dirty="0"/>
              <a:t> </a:t>
            </a:r>
            <a:r>
              <a:rPr lang="sr-Cyrl-BA" dirty="0" err="1"/>
              <a:t>objavljivanje</a:t>
            </a:r>
            <a:r>
              <a:rPr lang="sr-Cyrl-BA" dirty="0"/>
              <a:t> </a:t>
            </a:r>
            <a:r>
              <a:rPr lang="sr-Cyrl-BA" dirty="0" err="1"/>
              <a:t>informacije</a:t>
            </a:r>
            <a:r>
              <a:rPr lang="sr-Cyrl-BA" dirty="0"/>
              <a:t> </a:t>
            </a:r>
            <a:r>
              <a:rPr lang="sr-Cyrl-BA" dirty="0" err="1"/>
              <a:t>veći</a:t>
            </a:r>
            <a:r>
              <a:rPr lang="sr-Cyrl-BA" dirty="0"/>
              <a:t> </a:t>
            </a:r>
            <a:r>
              <a:rPr lang="sr-Cyrl-BA" dirty="0" err="1"/>
              <a:t>od</a:t>
            </a:r>
            <a:r>
              <a:rPr lang="sr-Cyrl-BA" dirty="0"/>
              <a:t> </a:t>
            </a:r>
            <a:r>
              <a:rPr lang="sr-Cyrl-BA" dirty="0" err="1"/>
              <a:t>štete</a:t>
            </a:r>
            <a:r>
              <a:rPr lang="sr-Cyrl-BA" dirty="0"/>
              <a:t> </a:t>
            </a:r>
            <a:r>
              <a:rPr lang="sr-Cyrl-BA" dirty="0" err="1"/>
              <a:t>proistekle</a:t>
            </a:r>
            <a:r>
              <a:rPr lang="sr-Cyrl-BA" dirty="0"/>
              <a:t> </a:t>
            </a:r>
            <a:r>
              <a:rPr lang="sr-Cyrl-BA" dirty="0" err="1"/>
              <a:t>njenim</a:t>
            </a:r>
            <a:r>
              <a:rPr lang="sr-Cyrl-BA" dirty="0"/>
              <a:t> </a:t>
            </a:r>
            <a:r>
              <a:rPr lang="sr-Cyrl-BA" dirty="0" err="1"/>
              <a:t>objavljivanjem</a:t>
            </a:r>
            <a:r>
              <a:rPr lang="sr-Cyrl-BA" dirty="0"/>
              <a:t>, </a:t>
            </a:r>
            <a:r>
              <a:rPr lang="sr-Cyrl-BA" dirty="0" err="1"/>
              <a:t>tražena</a:t>
            </a:r>
            <a:r>
              <a:rPr lang="sr-Cyrl-BA" dirty="0"/>
              <a:t> </a:t>
            </a:r>
            <a:r>
              <a:rPr lang="sr-Cyrl-BA" dirty="0" err="1"/>
              <a:t>informacija</a:t>
            </a:r>
            <a:r>
              <a:rPr lang="sr-Cyrl-BA" dirty="0"/>
              <a:t> </a:t>
            </a:r>
            <a:r>
              <a:rPr lang="sr-Cyrl-BA" dirty="0" err="1"/>
              <a:t>će</a:t>
            </a:r>
            <a:r>
              <a:rPr lang="sr-Cyrl-BA" dirty="0"/>
              <a:t> </a:t>
            </a:r>
            <a:r>
              <a:rPr lang="sr-Cyrl-BA" dirty="0" err="1"/>
              <a:t>se</a:t>
            </a:r>
            <a:r>
              <a:rPr lang="sr-Cyrl-BA" dirty="0"/>
              <a:t> </a:t>
            </a:r>
            <a:r>
              <a:rPr lang="sr-Cyrl-BA" dirty="0" err="1"/>
              <a:t>objaviti</a:t>
            </a:r>
            <a:r>
              <a:rPr lang="sr-Cyrl-BA" dirty="0"/>
              <a:t>. </a:t>
            </a:r>
            <a:endParaRPr lang="en-US" dirty="0"/>
          </a:p>
          <a:p>
            <a:pPr algn="just"/>
            <a:r>
              <a:rPr lang="sr-Cyrl-BA" dirty="0" err="1"/>
              <a:t>Ukoliko</a:t>
            </a:r>
            <a:r>
              <a:rPr lang="sr-Cyrl-BA" dirty="0"/>
              <a:t> </a:t>
            </a:r>
            <a:r>
              <a:rPr lang="sr-Cyrl-BA" dirty="0" err="1"/>
              <a:t>se</a:t>
            </a:r>
            <a:r>
              <a:rPr lang="sr-Cyrl-BA" dirty="0"/>
              <a:t> </a:t>
            </a:r>
            <a:r>
              <a:rPr lang="sr-Cyrl-BA" dirty="0" err="1"/>
              <a:t>radi</a:t>
            </a:r>
            <a:r>
              <a:rPr lang="sr-Cyrl-BA" dirty="0"/>
              <a:t> o </a:t>
            </a:r>
            <a:r>
              <a:rPr lang="sr-Cyrl-BA" dirty="0" err="1"/>
              <a:t>dijelovima</a:t>
            </a:r>
            <a:r>
              <a:rPr lang="sr-Cyrl-BA" dirty="0"/>
              <a:t> </a:t>
            </a:r>
            <a:r>
              <a:rPr lang="sr-Cyrl-BA" dirty="0" err="1"/>
              <a:t>informacije</a:t>
            </a:r>
            <a:r>
              <a:rPr lang="sr-Cyrl-BA" dirty="0"/>
              <a:t> </a:t>
            </a:r>
            <a:r>
              <a:rPr lang="sr-Cyrl-BA" dirty="0" err="1"/>
              <a:t>koje</a:t>
            </a:r>
            <a:r>
              <a:rPr lang="sr-Cyrl-BA" dirty="0"/>
              <a:t> </a:t>
            </a:r>
            <a:r>
              <a:rPr lang="sr-Cyrl-BA" dirty="0" err="1"/>
              <a:t>ne</a:t>
            </a:r>
            <a:r>
              <a:rPr lang="sr-Cyrl-BA" dirty="0"/>
              <a:t> </a:t>
            </a:r>
            <a:r>
              <a:rPr lang="sr-Cyrl-BA" dirty="0" err="1"/>
              <a:t>predstavljaju</a:t>
            </a:r>
            <a:r>
              <a:rPr lang="sr-Cyrl-BA" dirty="0"/>
              <a:t> </a:t>
            </a:r>
            <a:r>
              <a:rPr lang="sr-Cyrl-BA" dirty="0" err="1"/>
              <a:t>jedan</a:t>
            </a:r>
            <a:r>
              <a:rPr lang="sr-Cyrl-BA" dirty="0"/>
              <a:t> </a:t>
            </a:r>
            <a:r>
              <a:rPr lang="sr-Cyrl-BA" dirty="0" err="1"/>
              <a:t>od</a:t>
            </a:r>
            <a:r>
              <a:rPr lang="sr-Cyrl-BA" dirty="0"/>
              <a:t> </a:t>
            </a:r>
            <a:r>
              <a:rPr lang="sr-Cyrl-BA" dirty="0" err="1"/>
              <a:t>izuzetaka</a:t>
            </a:r>
            <a:r>
              <a:rPr lang="sr-Cyrl-BA" dirty="0"/>
              <a:t> </a:t>
            </a:r>
            <a:r>
              <a:rPr lang="sr-Cyrl-BA" dirty="0" err="1"/>
              <a:t>navedenih</a:t>
            </a:r>
            <a:r>
              <a:rPr lang="sr-Cyrl-BA" dirty="0"/>
              <a:t> u </a:t>
            </a:r>
            <a:r>
              <a:rPr lang="sr-Cyrl-BA" dirty="0" err="1"/>
              <a:t>članu</a:t>
            </a:r>
            <a:r>
              <a:rPr lang="sr-Cyrl-BA" dirty="0"/>
              <a:t> 6, 7 i 8 ZOSPI, </a:t>
            </a:r>
            <a:r>
              <a:rPr lang="sr-Cyrl-BA" dirty="0" err="1"/>
              <a:t>onda</a:t>
            </a:r>
            <a:r>
              <a:rPr lang="sr-Cyrl-BA" dirty="0"/>
              <a:t> </a:t>
            </a:r>
            <a:r>
              <a:rPr lang="sr-Cyrl-BA" dirty="0" err="1"/>
              <a:t>će</a:t>
            </a:r>
            <a:r>
              <a:rPr lang="sr-Cyrl-BA" dirty="0"/>
              <a:t> </a:t>
            </a:r>
            <a:r>
              <a:rPr lang="bs-Latn-BA" dirty="0"/>
              <a:t>nadležni javni organ</a:t>
            </a:r>
            <a:r>
              <a:rPr lang="sr-Cyrl-BA" dirty="0"/>
              <a:t>, p</a:t>
            </a:r>
            <a:r>
              <a:rPr lang="bs-Latn-BA" dirty="0" err="1"/>
              <a:t>ostupajući</a:t>
            </a:r>
            <a:r>
              <a:rPr lang="bs-Latn-BA" dirty="0"/>
              <a:t> na način razdvajanja informacija, jednostavno izbrisati </a:t>
            </a:r>
            <a:r>
              <a:rPr lang="sr-Cyrl-BA" dirty="0"/>
              <a:t>(</a:t>
            </a:r>
            <a:r>
              <a:rPr lang="sr-Cyrl-BA" dirty="0" err="1"/>
              <a:t>izostaviti</a:t>
            </a:r>
            <a:r>
              <a:rPr lang="sr-Cyrl-BA" dirty="0"/>
              <a:t>) </a:t>
            </a:r>
            <a:r>
              <a:rPr lang="bs-Latn-BA" dirty="0"/>
              <a:t>dijelove informacije koji se odnose na lične podatke i podnosiocu zahtjeva dostaviti preostali dio informacije, prosto izostavljajući dijelove informacije koji su sadržavali privatne informacije, odnosno lične podatke.</a:t>
            </a:r>
            <a:endParaRPr lang="en-US" dirty="0"/>
          </a:p>
          <a:p>
            <a:endParaRPr lang="en-US" dirty="0"/>
          </a:p>
        </p:txBody>
      </p:sp>
    </p:spTree>
    <p:extLst>
      <p:ext uri="{BB962C8B-B14F-4D97-AF65-F5344CB8AC3E}">
        <p14:creationId xmlns:p14="http://schemas.microsoft.com/office/powerpoint/2010/main" val="38309377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Razlozi presude Vrhovnog suda</a:t>
            </a:r>
            <a:endParaRPr lang="en-US" dirty="0"/>
          </a:p>
        </p:txBody>
      </p:sp>
      <p:sp>
        <p:nvSpPr>
          <p:cNvPr id="3" name="Content Placeholder 2"/>
          <p:cNvSpPr>
            <a:spLocks noGrp="1"/>
          </p:cNvSpPr>
          <p:nvPr>
            <p:ph idx="1"/>
          </p:nvPr>
        </p:nvSpPr>
        <p:spPr/>
        <p:txBody>
          <a:bodyPr/>
          <a:lstStyle/>
          <a:p>
            <a:pPr algn="just"/>
            <a:r>
              <a:rPr lang="bs-Latn-BA" dirty="0" smtClean="0"/>
              <a:t>Vrhovni sud je ukazao da je ovakvim </a:t>
            </a:r>
            <a:r>
              <a:rPr lang="bs-Latn-BA" dirty="0"/>
              <a:t>postupanjem, suprotno mišljenju tuženog i </a:t>
            </a:r>
            <a:r>
              <a:rPr lang="bs-Latn-BA" dirty="0" err="1"/>
              <a:t>nižestepenog</a:t>
            </a:r>
            <a:r>
              <a:rPr lang="bs-Latn-BA" dirty="0"/>
              <a:t> </a:t>
            </a:r>
            <a:r>
              <a:rPr lang="bs-Latn-BA" dirty="0" smtClean="0"/>
              <a:t>suda, </a:t>
            </a:r>
            <a:r>
              <a:rPr lang="bs-Latn-BA" dirty="0"/>
              <a:t>dostavljene informacije ne bi bile nerazumljive, već naprotiv, ovim bi bila zaštićena privatnost trećih lica, jer podnosiocu zahtjeva ne bi bili dostavljeni lični podaci na osnovu kojih bi bilo moguće utvrditi identitet lica koji su </a:t>
            </a:r>
            <a:r>
              <a:rPr lang="bs-Latn-BA" dirty="0" err="1"/>
              <a:t>zaključili</a:t>
            </a:r>
            <a:r>
              <a:rPr lang="bs-Latn-BA" dirty="0"/>
              <a:t> ugovor o djelu sa tuženim u 2012. i 2013. godini, a podnosiocu zahtjeva bi bile dostavljene tražene informacije i ispunjene zakonske obaveze od strane javnog organa u čijem posjedu se nalaze tražene informacije. </a:t>
            </a:r>
            <a:endParaRPr lang="en-US" dirty="0"/>
          </a:p>
          <a:p>
            <a:pPr algn="just"/>
            <a:endParaRPr lang="en-US" dirty="0"/>
          </a:p>
        </p:txBody>
      </p:sp>
    </p:spTree>
    <p:extLst>
      <p:ext uri="{BB962C8B-B14F-4D97-AF65-F5344CB8AC3E}">
        <p14:creationId xmlns:p14="http://schemas.microsoft.com/office/powerpoint/2010/main" val="2507654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Razlozi presude Vrhovnog suda</a:t>
            </a:r>
            <a:endParaRPr lang="en-US" dirty="0"/>
          </a:p>
        </p:txBody>
      </p:sp>
      <p:sp>
        <p:nvSpPr>
          <p:cNvPr id="3" name="Content Placeholder 2"/>
          <p:cNvSpPr>
            <a:spLocks noGrp="1"/>
          </p:cNvSpPr>
          <p:nvPr>
            <p:ph idx="1"/>
          </p:nvPr>
        </p:nvSpPr>
        <p:spPr/>
        <p:txBody>
          <a:bodyPr/>
          <a:lstStyle/>
          <a:p>
            <a:pPr algn="just"/>
            <a:r>
              <a:rPr lang="bs-Latn-BA" dirty="0" smtClean="0"/>
              <a:t>Stoga tužilac </a:t>
            </a:r>
            <a:r>
              <a:rPr lang="bs-Latn-BA" dirty="0"/>
              <a:t>pravilno ukazuje da on nije ni tražio dostavljanje ličnih podataka za lica koja su sa tuženim </a:t>
            </a:r>
            <a:r>
              <a:rPr lang="bs-Latn-BA" dirty="0" err="1"/>
              <a:t>zaključila</a:t>
            </a:r>
            <a:r>
              <a:rPr lang="bs-Latn-BA" dirty="0"/>
              <a:t> ugovore o djelu u 2012. i 2013. godini, već je tražio dostavljanje kopija ugovora o djelu kako bi se javnost upoznala sa činjenicom koliko je sredstava iz budžeta tuženog organa, koji se finansira iz javnog budžeta, isplaćeno za te namjene, jer javnost ima razloga da se upozna kako se troši javni novac od strane organa uprave koji se finansiraju sredstvima poreskih obveznika. </a:t>
            </a:r>
            <a:endParaRPr lang="en-US" dirty="0"/>
          </a:p>
          <a:p>
            <a:endParaRPr lang="en-US" dirty="0"/>
          </a:p>
        </p:txBody>
      </p:sp>
    </p:spTree>
    <p:extLst>
      <p:ext uri="{BB962C8B-B14F-4D97-AF65-F5344CB8AC3E}">
        <p14:creationId xmlns:p14="http://schemas.microsoft.com/office/powerpoint/2010/main" val="5920268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Razlozi presude Vrhovnog suda</a:t>
            </a:r>
            <a:endParaRPr lang="en-US" dirty="0"/>
          </a:p>
        </p:txBody>
      </p:sp>
      <p:sp>
        <p:nvSpPr>
          <p:cNvPr id="3" name="Content Placeholder 2"/>
          <p:cNvSpPr>
            <a:spLocks noGrp="1"/>
          </p:cNvSpPr>
          <p:nvPr>
            <p:ph idx="1"/>
          </p:nvPr>
        </p:nvSpPr>
        <p:spPr/>
        <p:txBody>
          <a:bodyPr>
            <a:normAutofit lnSpcReduction="10000"/>
          </a:bodyPr>
          <a:lstStyle/>
          <a:p>
            <a:pPr algn="just"/>
            <a:r>
              <a:rPr lang="bs-Latn-BA" dirty="0"/>
              <a:t>U tom pravcu, tužilac pravilno upućuje na presudu Evropskog suda za ljudska prava broj 48135/06 od 25.6.2013. godine u predmetu „Inicijativa mladih za zaštitu ljudskih prava“ protiv Srbije u kojoj je Sud ukazao da pravo na pristup informacijama, koje su u posjedu državnih organa, jeste osnovno ljudsko pravo kome bi trebalo dati značaj na nacionalnom nivou kroz sveobuhvatno zakonodavstvo (npr. ZOSPI) na osnovu načela pune otvorenosti koje utvrđuje pretpostavku da su sve informacije dostupne i da podliježu samo uskom sistemu izuzetaka. Uz to se još navodi da javni organi, bilo nacionalni, bilo međunarodni, ne čuvaju informacije za sebe, već u ime javnosti i oni bi trebalo, samo uz ograničene izuzetke, da </a:t>
            </a:r>
            <a:r>
              <a:rPr lang="bs-Latn-BA" dirty="0" err="1"/>
              <a:t>omoguće</a:t>
            </a:r>
            <a:r>
              <a:rPr lang="bs-Latn-BA" dirty="0"/>
              <a:t> pristup tim informacijama. </a:t>
            </a:r>
            <a:endParaRPr lang="en-US" dirty="0"/>
          </a:p>
          <a:p>
            <a:pPr algn="just"/>
            <a:r>
              <a:rPr lang="bs-Latn-BA" dirty="0"/>
              <a:t> </a:t>
            </a:r>
            <a:endParaRPr lang="en-US" dirty="0"/>
          </a:p>
          <a:p>
            <a:endParaRPr lang="en-US" dirty="0"/>
          </a:p>
        </p:txBody>
      </p:sp>
    </p:spTree>
    <p:extLst>
      <p:ext uri="{BB962C8B-B14F-4D97-AF65-F5344CB8AC3E}">
        <p14:creationId xmlns:p14="http://schemas.microsoft.com/office/powerpoint/2010/main" val="51888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Obrazloženje </a:t>
            </a:r>
            <a:r>
              <a:rPr lang="sr-Latn-BA" dirty="0" err="1" smtClean="0"/>
              <a:t>nižestepene</a:t>
            </a:r>
            <a:r>
              <a:rPr lang="sr-Latn-BA" dirty="0" smtClean="0"/>
              <a:t> presude</a:t>
            </a:r>
            <a:endParaRPr lang="en-US" dirty="0"/>
          </a:p>
        </p:txBody>
      </p:sp>
      <p:sp>
        <p:nvSpPr>
          <p:cNvPr id="3" name="Content Placeholder 2"/>
          <p:cNvSpPr>
            <a:spLocks noGrp="1"/>
          </p:cNvSpPr>
          <p:nvPr>
            <p:ph idx="1"/>
          </p:nvPr>
        </p:nvSpPr>
        <p:spPr/>
        <p:txBody>
          <a:bodyPr/>
          <a:lstStyle/>
          <a:p>
            <a:pPr algn="just"/>
            <a:r>
              <a:rPr lang="sr-Latn-BA" dirty="0" smtClean="0"/>
              <a:t>Te član 7.</a:t>
            </a:r>
            <a:r>
              <a:rPr lang="hr-HR" dirty="0"/>
              <a:t> stav 1. istog zakona </a:t>
            </a:r>
            <a:r>
              <a:rPr lang="hr-HR" dirty="0" smtClean="0"/>
              <a:t>kojim je </a:t>
            </a:r>
            <a:r>
              <a:rPr lang="hr-HR" dirty="0"/>
              <a:t>propisano kada nadležni javni organ opravdano utvrdi da zahtjev za pristup informacijama uključuje povjerljive komercijalne interese treće strane, nadležni javni organ će dopisom po hitnom postupku </a:t>
            </a:r>
            <a:r>
              <a:rPr lang="hr-HR" dirty="0" err="1"/>
              <a:t>obavjestiti</a:t>
            </a:r>
            <a:r>
              <a:rPr lang="hr-HR" dirty="0"/>
              <a:t> treću stranu o pojedinostima zahtjeva, a stavom 2. je propisano da se treća strana </a:t>
            </a:r>
            <a:r>
              <a:rPr lang="hr-HR" dirty="0" err="1"/>
              <a:t>informiše</a:t>
            </a:r>
            <a:r>
              <a:rPr lang="hr-HR" dirty="0"/>
              <a:t> o neposrednom objavljivanju informacija, osim ako treća strana u roku od 15 dana od dana prijema ovog dopisa ne odgovori u pisanoj formi da takve informacije smatra povjerljivim i navede razloge za štetu koja bi proistekla iz objavljivanja informacija</a:t>
            </a:r>
            <a:endParaRPr lang="en-US" dirty="0"/>
          </a:p>
        </p:txBody>
      </p:sp>
    </p:spTree>
    <p:extLst>
      <p:ext uri="{BB962C8B-B14F-4D97-AF65-F5344CB8AC3E}">
        <p14:creationId xmlns:p14="http://schemas.microsoft.com/office/powerpoint/2010/main" val="8744305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a:t>Razlozi presude Vrhovnog suda</a:t>
            </a:r>
            <a:endParaRPr lang="en-US" dirty="0"/>
          </a:p>
        </p:txBody>
      </p:sp>
      <p:sp>
        <p:nvSpPr>
          <p:cNvPr id="3" name="Content Placeholder 2"/>
          <p:cNvSpPr>
            <a:spLocks noGrp="1"/>
          </p:cNvSpPr>
          <p:nvPr>
            <p:ph idx="1"/>
          </p:nvPr>
        </p:nvSpPr>
        <p:spPr/>
        <p:txBody>
          <a:bodyPr/>
          <a:lstStyle/>
          <a:p>
            <a:pPr algn="just"/>
            <a:r>
              <a:rPr lang="bs-Latn-BA" dirty="0" smtClean="0"/>
              <a:t>Na kraju je Vrhovni sud </a:t>
            </a:r>
            <a:r>
              <a:rPr lang="bs-Latn-BA" dirty="0" err="1" smtClean="0"/>
              <a:t>zaključio</a:t>
            </a:r>
            <a:r>
              <a:rPr lang="bs-Latn-BA" dirty="0" smtClean="0"/>
              <a:t> da je pravo </a:t>
            </a:r>
            <a:r>
              <a:rPr lang="bs-Latn-BA" dirty="0"/>
              <a:t>na pristup informacijama sadržano u članu 10 Konvencije, te polazeći od odredbe člana 2 tačka 2 Ustava BiH da se Konvencija i njeni protokoli direktno primjenjuju u Bosni i Hercegovini i da odredbe Konvencije i Protokola imaju prioritet nad svim drugim zakonima, a pod primjenom Konvencije podrazumijeva se i primjena jurisprudencije Evropskog suda za ljudska prava, to je nadležni javni organ dužan </a:t>
            </a:r>
            <a:r>
              <a:rPr lang="bs-Latn-BA" dirty="0" err="1"/>
              <a:t>omogućiti</a:t>
            </a:r>
            <a:r>
              <a:rPr lang="bs-Latn-BA" dirty="0"/>
              <a:t> pristup informacijama uz ograničene izuzetke propisane članom 6, 7 i 8 ZOSPI u vezi člana 54 Zakona o zaštiti ličnih podataka, jer se u suprotnom </a:t>
            </a:r>
            <a:r>
              <a:rPr lang="bs-Latn-BA" dirty="0" err="1"/>
              <a:t>krše</a:t>
            </a:r>
            <a:r>
              <a:rPr lang="bs-Latn-BA" dirty="0"/>
              <a:t> odredbe člana 10 Konvencije i odredbe člana 2 tačka 2 Ustava BiH. </a:t>
            </a:r>
            <a:endParaRPr lang="en-US" dirty="0"/>
          </a:p>
        </p:txBody>
      </p:sp>
    </p:spTree>
    <p:extLst>
      <p:ext uri="{BB962C8B-B14F-4D97-AF65-F5344CB8AC3E}">
        <p14:creationId xmlns:p14="http://schemas.microsoft.com/office/powerpoint/2010/main" val="35179707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Zaključna razmatranja</a:t>
            </a:r>
            <a:endParaRPr lang="en-US" dirty="0"/>
          </a:p>
        </p:txBody>
      </p:sp>
      <p:sp>
        <p:nvSpPr>
          <p:cNvPr id="3" name="Content Placeholder 2"/>
          <p:cNvSpPr>
            <a:spLocks noGrp="1"/>
          </p:cNvSpPr>
          <p:nvPr>
            <p:ph idx="1"/>
          </p:nvPr>
        </p:nvSpPr>
        <p:spPr/>
        <p:txBody>
          <a:bodyPr/>
          <a:lstStyle/>
          <a:p>
            <a:pPr algn="just"/>
            <a:r>
              <a:rPr lang="sr-Latn-BA" dirty="0" smtClean="0"/>
              <a:t>Iz ovog primjera vidimo da ni tuženi, a ni </a:t>
            </a:r>
            <a:r>
              <a:rPr lang="sr-Latn-BA" dirty="0" err="1" smtClean="0"/>
              <a:t>nižestepeni</a:t>
            </a:r>
            <a:r>
              <a:rPr lang="sr-Latn-BA" dirty="0" smtClean="0"/>
              <a:t> sud nisu vodili računa o mogućnosti dostavljanja djelimične informacije ukoliko javni organ u postupku odlučivanja po zahtjevu podnosioca utvrdi da postoji izuzetak od objavljivanja tražene informacije u cjelini na način kako je zahtjevom traženo jer</a:t>
            </a:r>
            <a:r>
              <a:rPr lang="bs-Latn-BA" dirty="0" smtClean="0"/>
              <a:t> </a:t>
            </a:r>
            <a:r>
              <a:rPr lang="bs-Latn-BA" dirty="0"/>
              <a:t>u tom pravcu </a:t>
            </a:r>
            <a:r>
              <a:rPr lang="bs-Latn-BA" dirty="0" smtClean="0"/>
              <a:t>nije provodio </a:t>
            </a:r>
            <a:r>
              <a:rPr lang="bs-Latn-BA" dirty="0"/>
              <a:t>test javno</a:t>
            </a:r>
            <a:r>
              <a:rPr lang="sr-Cyrl-BA" dirty="0"/>
              <a:t>g </a:t>
            </a:r>
            <a:r>
              <a:rPr lang="sr-Cyrl-BA" dirty="0" err="1"/>
              <a:t>interesa</a:t>
            </a:r>
            <a:r>
              <a:rPr lang="sr-Cyrl-BA" dirty="0"/>
              <a:t>, </a:t>
            </a:r>
            <a:r>
              <a:rPr lang="bs-Latn-BA" dirty="0"/>
              <a:t>na što pravilno ukazuje tužilac u zahtjevu, </a:t>
            </a:r>
            <a:r>
              <a:rPr lang="bs-Latn-BA" dirty="0" smtClean="0"/>
              <a:t>s obzirom da je </a:t>
            </a:r>
            <a:r>
              <a:rPr lang="bs-Latn-BA" dirty="0"/>
              <a:t>utvrđivanje javnog </a:t>
            </a:r>
            <a:r>
              <a:rPr lang="bs-Latn-BA" dirty="0" err="1"/>
              <a:t>interesa</a:t>
            </a:r>
            <a:r>
              <a:rPr lang="bs-Latn-BA" dirty="0"/>
              <a:t> za obznanjivanje određenih </a:t>
            </a:r>
            <a:r>
              <a:rPr lang="bs-Latn-BA" dirty="0" smtClean="0"/>
              <a:t>informacija </a:t>
            </a:r>
            <a:r>
              <a:rPr lang="bs-Latn-BA" dirty="0"/>
              <a:t>na strani javnog organa, a ne na podnosiocu zahtjeva, kako to pogrešno zaključuju tuženi i </a:t>
            </a:r>
            <a:r>
              <a:rPr lang="bs-Latn-BA" dirty="0" err="1"/>
              <a:t>nižestepeni</a:t>
            </a:r>
            <a:r>
              <a:rPr lang="bs-Latn-BA" dirty="0"/>
              <a:t> sud. </a:t>
            </a:r>
            <a:endParaRPr lang="en-US" dirty="0"/>
          </a:p>
          <a:p>
            <a:pPr marL="0" indent="0">
              <a:buNone/>
            </a:pPr>
            <a:r>
              <a:rPr lang="bs-Latn-BA" b="1" dirty="0" smtClean="0"/>
              <a:t> </a:t>
            </a:r>
            <a:endParaRPr lang="en-US" dirty="0"/>
          </a:p>
        </p:txBody>
      </p:sp>
    </p:spTree>
    <p:extLst>
      <p:ext uri="{BB962C8B-B14F-4D97-AF65-F5344CB8AC3E}">
        <p14:creationId xmlns:p14="http://schemas.microsoft.com/office/powerpoint/2010/main" val="4477448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Primjer </a:t>
            </a:r>
            <a:r>
              <a:rPr lang="sr-Latn-BA" dirty="0" smtClean="0"/>
              <a:t>3.- </a:t>
            </a:r>
            <a:r>
              <a:rPr lang="sr-Latn-BA" dirty="0"/>
              <a:t>ZOSPI</a:t>
            </a:r>
            <a:endParaRPr lang="en-US" dirty="0"/>
          </a:p>
        </p:txBody>
      </p:sp>
      <p:sp>
        <p:nvSpPr>
          <p:cNvPr id="3" name="Content Placeholder 2"/>
          <p:cNvSpPr>
            <a:spLocks noGrp="1"/>
          </p:cNvSpPr>
          <p:nvPr>
            <p:ph idx="1"/>
          </p:nvPr>
        </p:nvSpPr>
        <p:spPr/>
        <p:txBody>
          <a:bodyPr/>
          <a:lstStyle/>
          <a:p>
            <a:pPr algn="just"/>
            <a:r>
              <a:rPr lang="sr-Latn-BA" dirty="0" smtClean="0"/>
              <a:t>U predmetu 11 0 U 009611 14 </a:t>
            </a:r>
            <a:r>
              <a:rPr lang="sr-Latn-BA" dirty="0" err="1" smtClean="0"/>
              <a:t>Uvp</a:t>
            </a:r>
            <a:r>
              <a:rPr lang="sr-Latn-BA" dirty="0" smtClean="0"/>
              <a:t> </a:t>
            </a:r>
            <a:r>
              <a:rPr lang="sr-Latn-BA" dirty="0" err="1" smtClean="0"/>
              <a:t>nižestepeni</a:t>
            </a:r>
            <a:r>
              <a:rPr lang="sr-Latn-BA" dirty="0" smtClean="0"/>
              <a:t> sud je odbio tužbu Udruženja građana </a:t>
            </a:r>
            <a:r>
              <a:rPr lang="sr-Latn-BA" dirty="0" err="1" smtClean="0"/>
              <a:t>Re:akcija</a:t>
            </a:r>
            <a:r>
              <a:rPr lang="sr-Latn-BA" dirty="0" smtClean="0"/>
              <a:t> građanska inicijativa za Banjaluku </a:t>
            </a:r>
            <a:r>
              <a:rPr lang="sr-Latn-BA" dirty="0"/>
              <a:t>kojim je </a:t>
            </a:r>
            <a:r>
              <a:rPr lang="hr-BA" dirty="0"/>
              <a:t>odbijena žalba tužioca izjavljena protiv </a:t>
            </a:r>
            <a:r>
              <a:rPr lang="hr-BA" dirty="0" smtClean="0"/>
              <a:t>dopisa Kabineta Gradonačelnika Grada Banjaluka od 22.2.2012. godine, a tim dopisom je Kabinet Gradonačelnika postupajući po zahtjevu tužioca za pristup informacijama obavijestio tužioca u vezi sa konkursom i izborom idejnog rješenja revitalizacije i </a:t>
            </a:r>
            <a:r>
              <a:rPr lang="hr-BA" dirty="0" err="1" smtClean="0"/>
              <a:t>remodelacije</a:t>
            </a:r>
            <a:r>
              <a:rPr lang="hr-BA" dirty="0" smtClean="0"/>
              <a:t> tvrđave </a:t>
            </a:r>
            <a:r>
              <a:rPr lang="hr-BA" dirty="0" err="1" smtClean="0"/>
              <a:t>Kastel</a:t>
            </a:r>
            <a:r>
              <a:rPr lang="hr-BA" dirty="0" smtClean="0"/>
              <a:t> i da za spisak članova komisije koja vrši izbor idejnog rješenja i za zapisnike za održane sastanke komisije shodno članu 6. točka v) ZOSPI utvrđuje izuzetak.</a:t>
            </a:r>
            <a:endParaRPr lang="en-US" dirty="0"/>
          </a:p>
        </p:txBody>
      </p:sp>
    </p:spTree>
    <p:extLst>
      <p:ext uri="{BB962C8B-B14F-4D97-AF65-F5344CB8AC3E}">
        <p14:creationId xmlns:p14="http://schemas.microsoft.com/office/powerpoint/2010/main" val="34032582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Sadržaj dopisa</a:t>
            </a:r>
            <a:endParaRPr lang="en-US" dirty="0"/>
          </a:p>
        </p:txBody>
      </p:sp>
      <p:sp>
        <p:nvSpPr>
          <p:cNvPr id="3" name="Content Placeholder 2"/>
          <p:cNvSpPr>
            <a:spLocks noGrp="1"/>
          </p:cNvSpPr>
          <p:nvPr>
            <p:ph idx="1"/>
          </p:nvPr>
        </p:nvSpPr>
        <p:spPr/>
        <p:txBody>
          <a:bodyPr/>
          <a:lstStyle/>
          <a:p>
            <a:pPr algn="just"/>
            <a:r>
              <a:rPr lang="sr-Latn-BA" dirty="0" smtClean="0"/>
              <a:t>Dalje se kaže da je konkurs za izradu idejnog rješenja objavljen u „Službenom glasniku BiH“ od 7.8.2006. godine, a da je Odjeljenje za prostorno uređenje Grada Banjaluka zaduženo da uradi konačnu verziju idejnog projekta do kojeg se dođe na osnovu idejnih rješenja ponuđenih u provedenom konkursu i predoči Skupštini radi informisanja uz obavezu da se taj idejni projekat preuzme prilikom izrade Regulacionog plana za uređenje obale Vrbasa. </a:t>
            </a:r>
            <a:endParaRPr lang="en-US" dirty="0"/>
          </a:p>
        </p:txBody>
      </p:sp>
    </p:spTree>
    <p:extLst>
      <p:ext uri="{BB962C8B-B14F-4D97-AF65-F5344CB8AC3E}">
        <p14:creationId xmlns:p14="http://schemas.microsoft.com/office/powerpoint/2010/main" val="13281127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Sadržaj dopisa</a:t>
            </a:r>
            <a:endParaRPr lang="en-US" dirty="0"/>
          </a:p>
        </p:txBody>
      </p:sp>
      <p:sp>
        <p:nvSpPr>
          <p:cNvPr id="3" name="Content Placeholder 2"/>
          <p:cNvSpPr>
            <a:spLocks noGrp="1"/>
          </p:cNvSpPr>
          <p:nvPr>
            <p:ph idx="1"/>
          </p:nvPr>
        </p:nvSpPr>
        <p:spPr/>
        <p:txBody>
          <a:bodyPr/>
          <a:lstStyle/>
          <a:p>
            <a:pPr algn="just"/>
            <a:r>
              <a:rPr lang="sr-Latn-BA" dirty="0" smtClean="0"/>
              <a:t>Da je zaključak od 20.9.2007. godine realizovan od strane Odjeljenja za prostorno uređenje na 54. </a:t>
            </a:r>
            <a:r>
              <a:rPr lang="sr-Latn-BA" dirty="0" err="1" smtClean="0"/>
              <a:t>Sjedinci</a:t>
            </a:r>
            <a:r>
              <a:rPr lang="sr-Latn-BA" dirty="0" smtClean="0"/>
              <a:t> Skupštine Grada Banjaluka koja je održana 5.2.2008. godine kada je prezentovana konačna verzija idejnog projekta revitalizacije i remodelacije Tvrđave Kastel u Banjaluci, a po njegovoj verifikaciji dostavljen je kao programski element nosiocu izrade tog Regulacionog plana. </a:t>
            </a:r>
          </a:p>
          <a:p>
            <a:pPr algn="just"/>
            <a:r>
              <a:rPr lang="sr-Latn-BA" dirty="0" smtClean="0"/>
              <a:t>U vezi sa zahtjevom u vezi dostavljanja kopije ugovora sa Evropskom unijom odgovoreno je da je potrebno sa tim zahtjevom obratiti se Ministarstvu civilnih poslova BiH.</a:t>
            </a:r>
            <a:endParaRPr lang="en-US" dirty="0"/>
          </a:p>
        </p:txBody>
      </p:sp>
    </p:spTree>
    <p:extLst>
      <p:ext uri="{BB962C8B-B14F-4D97-AF65-F5344CB8AC3E}">
        <p14:creationId xmlns:p14="http://schemas.microsoft.com/office/powerpoint/2010/main" val="32815769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Sadržaj dopisa</a:t>
            </a:r>
            <a:endParaRPr lang="en-US" dirty="0"/>
          </a:p>
        </p:txBody>
      </p:sp>
      <p:sp>
        <p:nvSpPr>
          <p:cNvPr id="3" name="Content Placeholder 2"/>
          <p:cNvSpPr>
            <a:spLocks noGrp="1"/>
          </p:cNvSpPr>
          <p:nvPr>
            <p:ph idx="1"/>
          </p:nvPr>
        </p:nvSpPr>
        <p:spPr/>
        <p:txBody>
          <a:bodyPr/>
          <a:lstStyle/>
          <a:p>
            <a:pPr algn="just"/>
            <a:r>
              <a:rPr lang="sr-Latn-BA" dirty="0" smtClean="0"/>
              <a:t>U vezi sa traženom informacijom o tome na koji način su građani bili uključeni u izbor idejnog rješenja, da li je sprovedena javna rasprava i ako jeste, na koji način, navedeno da je nakon izložbe </a:t>
            </a:r>
            <a:r>
              <a:rPr lang="sr-Latn-BA" dirty="0" err="1" smtClean="0"/>
              <a:t>prispjelih</a:t>
            </a:r>
            <a:r>
              <a:rPr lang="sr-Latn-BA" dirty="0" smtClean="0"/>
              <a:t> radova u Muzeju </a:t>
            </a:r>
            <a:r>
              <a:rPr lang="sr-Latn-BA" dirty="0" err="1" smtClean="0"/>
              <a:t>savremene</a:t>
            </a:r>
            <a:r>
              <a:rPr lang="sr-Latn-BA" dirty="0" smtClean="0"/>
              <a:t> umjetnosti koja je bila otvorena za javnost od 13.3.-23.3.2007. godine po rezultatima predmetnog konkursa organizovana i debata u vidu okruglog stola na temu Principi i mogućnosti remodelacije i revitalizacije Tvrđave Kastel u Banjaluci u Muzeju </a:t>
            </a:r>
            <a:r>
              <a:rPr lang="sr-Latn-BA" dirty="0" err="1" smtClean="0"/>
              <a:t>savremene</a:t>
            </a:r>
            <a:r>
              <a:rPr lang="sr-Latn-BA" dirty="0" smtClean="0"/>
              <a:t> umjetnosti 23.3.2008. godine na koju je pozvana sva stručna i druga javnost putem medija, novina, Nezavisne novine od 20.2.2007. godine. </a:t>
            </a:r>
            <a:endParaRPr lang="en-US" dirty="0"/>
          </a:p>
        </p:txBody>
      </p:sp>
    </p:spTree>
    <p:extLst>
      <p:ext uri="{BB962C8B-B14F-4D97-AF65-F5344CB8AC3E}">
        <p14:creationId xmlns:p14="http://schemas.microsoft.com/office/powerpoint/2010/main" val="41923428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Obrazloženje </a:t>
            </a:r>
            <a:r>
              <a:rPr lang="sr-Latn-BA" dirty="0" err="1" smtClean="0"/>
              <a:t>nižestepene</a:t>
            </a:r>
            <a:r>
              <a:rPr lang="sr-Latn-BA" dirty="0" smtClean="0"/>
              <a:t> presude</a:t>
            </a:r>
            <a:endParaRPr lang="en-US" dirty="0"/>
          </a:p>
        </p:txBody>
      </p:sp>
      <p:sp>
        <p:nvSpPr>
          <p:cNvPr id="3" name="Content Placeholder 2"/>
          <p:cNvSpPr>
            <a:spLocks noGrp="1"/>
          </p:cNvSpPr>
          <p:nvPr>
            <p:ph idx="1"/>
          </p:nvPr>
        </p:nvSpPr>
        <p:spPr/>
        <p:txBody>
          <a:bodyPr/>
          <a:lstStyle/>
          <a:p>
            <a:pPr algn="just"/>
            <a:r>
              <a:rPr lang="sr-Latn-BA" dirty="0" smtClean="0"/>
              <a:t>Odbijanje tužbe obrazloženo je pozivom na odredbu člana 6. tačka v) ZOSPI kojom su propisani izuzeci od prava za pristup informacijama u slučajevima kada se otkrivanje informacije osnovano može očekivati izazivanje značajne štete po legitimne ciljeve javnih organa u cilju zaštite procesa donošenja odluke, kada se daje mišljenje, savjet ili preporuka od strane zaposlenih lica u javnom organu ili svakog lica koji vrši aktivnost za, ili u ime javnog organa, ali se ne radi o činjeničnim, statističkim, naučnim ili tehničkim informacijama.</a:t>
            </a:r>
            <a:endParaRPr lang="en-US" dirty="0"/>
          </a:p>
        </p:txBody>
      </p:sp>
    </p:spTree>
    <p:extLst>
      <p:ext uri="{BB962C8B-B14F-4D97-AF65-F5344CB8AC3E}">
        <p14:creationId xmlns:p14="http://schemas.microsoft.com/office/powerpoint/2010/main" val="26981741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Obrazloženje </a:t>
            </a:r>
            <a:r>
              <a:rPr lang="sr-Latn-BA" dirty="0" err="1"/>
              <a:t>nižestepene</a:t>
            </a:r>
            <a:r>
              <a:rPr lang="sr-Latn-BA" dirty="0"/>
              <a:t> presude</a:t>
            </a:r>
            <a:endParaRPr lang="en-US" dirty="0"/>
          </a:p>
        </p:txBody>
      </p:sp>
      <p:sp>
        <p:nvSpPr>
          <p:cNvPr id="3" name="Content Placeholder 2"/>
          <p:cNvSpPr>
            <a:spLocks noGrp="1"/>
          </p:cNvSpPr>
          <p:nvPr>
            <p:ph idx="1"/>
          </p:nvPr>
        </p:nvSpPr>
        <p:spPr/>
        <p:txBody>
          <a:bodyPr/>
          <a:lstStyle/>
          <a:p>
            <a:pPr algn="just"/>
            <a:r>
              <a:rPr lang="sr-Latn-BA" dirty="0" smtClean="0"/>
              <a:t>Da je članom 9. ZOSPI propisano da se može objaviti tražena informacija i bez obzira na utvrđeni izuzetak ako je to opravdano javnim interesom, ali se tada uzima u obzir svaka korist i svaka šteta koja može </a:t>
            </a:r>
            <a:r>
              <a:rPr lang="sr-Latn-BA" dirty="0" err="1" smtClean="0"/>
              <a:t>proisteči</a:t>
            </a:r>
            <a:r>
              <a:rPr lang="sr-Latn-BA" dirty="0" smtClean="0"/>
              <a:t> iz toga, da shodno navedenom iz zahtjeva tužioca nije jasno, a ni obrazloženo zašto bi javnost imala interes da zna ko su članovi komisije i zbog čega bi se trebala upoznati sa sadržajem datih mišljenja, niti je tužilac opravdanost takvog interesa dokazao.</a:t>
            </a:r>
            <a:endParaRPr lang="en-US" dirty="0"/>
          </a:p>
        </p:txBody>
      </p:sp>
    </p:spTree>
    <p:extLst>
      <p:ext uri="{BB962C8B-B14F-4D97-AF65-F5344CB8AC3E}">
        <p14:creationId xmlns:p14="http://schemas.microsoft.com/office/powerpoint/2010/main" val="3844591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Obrazloženje </a:t>
            </a:r>
            <a:r>
              <a:rPr lang="sr-Latn-BA" dirty="0" err="1"/>
              <a:t>nižestepene</a:t>
            </a:r>
            <a:r>
              <a:rPr lang="sr-Latn-BA" dirty="0"/>
              <a:t> presude</a:t>
            </a:r>
            <a:endParaRPr lang="en-US" dirty="0"/>
          </a:p>
        </p:txBody>
      </p:sp>
      <p:sp>
        <p:nvSpPr>
          <p:cNvPr id="3" name="Content Placeholder 2"/>
          <p:cNvSpPr>
            <a:spLocks noGrp="1"/>
          </p:cNvSpPr>
          <p:nvPr>
            <p:ph idx="1"/>
          </p:nvPr>
        </p:nvSpPr>
        <p:spPr/>
        <p:txBody>
          <a:bodyPr/>
          <a:lstStyle/>
          <a:p>
            <a:pPr algn="just"/>
            <a:r>
              <a:rPr lang="sr-Latn-BA" dirty="0" smtClean="0"/>
              <a:t>Proizlazi da je pravilno utvrđen izuzetak u zaštiti procesa donošenja odluke od strane javnog organa u davanju mišljenja, savjeta ili preporuka dok su svi ostali podaci transparentni, uz navođenje da kada javni organ objavljuje traženu informaciju za koju je utvrđen izuzetak mora utvrđivati opravdanost javnog interesa, kako je to propisano članom 9. ZOSPI. U konkretnom slučaju tuženi je zaključio da se podaci u vezi sa članovima komisije i zapisnicima odnose na izuzetke u vezi sa funkcijama javnih organa u smislu člana 6. tačka v) Zakona, te u tom dijelu nije dostavio informacije tužiocu, a dostavio je ostale informacije u skladu sa članom 10. toga Zakona. </a:t>
            </a:r>
            <a:endParaRPr lang="en-US" dirty="0"/>
          </a:p>
        </p:txBody>
      </p:sp>
    </p:spTree>
    <p:extLst>
      <p:ext uri="{BB962C8B-B14F-4D97-AF65-F5344CB8AC3E}">
        <p14:creationId xmlns:p14="http://schemas.microsoft.com/office/powerpoint/2010/main" val="2858476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Zahtjev tužioca</a:t>
            </a:r>
            <a:endParaRPr lang="en-US" dirty="0"/>
          </a:p>
        </p:txBody>
      </p:sp>
      <p:sp>
        <p:nvSpPr>
          <p:cNvPr id="3" name="Content Placeholder 2"/>
          <p:cNvSpPr>
            <a:spLocks noGrp="1"/>
          </p:cNvSpPr>
          <p:nvPr>
            <p:ph idx="1"/>
          </p:nvPr>
        </p:nvSpPr>
        <p:spPr/>
        <p:txBody>
          <a:bodyPr/>
          <a:lstStyle/>
          <a:p>
            <a:pPr algn="just"/>
            <a:r>
              <a:rPr lang="sr-Latn-BA" dirty="0" smtClean="0"/>
              <a:t>U zahtjevu ističe da je tuženi organ djelimično odbio njegov zahtjev za pristup informacijama, te utvrdio kao izuzetak dostavu informacije – spiska članova komisije koja vrši izbor idejnog rješenja revitalizacije Tvrđave Kastel i zapisnika sa održanih sastanaka te komisije u smislu člana 6. tačka v) Zakona, što je neosnovano, jer ova informacija ne bi trebala biti proglašena izuzetkom, s obzirom da se radio o informaciji koja nije u vezi sa narušavanjem legitimnih ciljeva Republike Srpske, pa podaci o članovima komisije koja je bila zadužena da izvrši izbor idejnog rješenja ne može da izazove štetu po legitimne ciljeve. </a:t>
            </a:r>
            <a:endParaRPr lang="en-US" dirty="0"/>
          </a:p>
        </p:txBody>
      </p:sp>
    </p:spTree>
    <p:extLst>
      <p:ext uri="{BB962C8B-B14F-4D97-AF65-F5344CB8AC3E}">
        <p14:creationId xmlns:p14="http://schemas.microsoft.com/office/powerpoint/2010/main" val="5366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Obrazloženje </a:t>
            </a:r>
            <a:r>
              <a:rPr lang="sr-Latn-BA" dirty="0" err="1" smtClean="0"/>
              <a:t>nižestepene</a:t>
            </a:r>
            <a:r>
              <a:rPr lang="sr-Latn-BA" dirty="0" smtClean="0"/>
              <a:t> presude</a:t>
            </a:r>
            <a:endParaRPr lang="en-US" dirty="0"/>
          </a:p>
        </p:txBody>
      </p:sp>
      <p:sp>
        <p:nvSpPr>
          <p:cNvPr id="3" name="Content Placeholder 2"/>
          <p:cNvSpPr>
            <a:spLocks noGrp="1"/>
          </p:cNvSpPr>
          <p:nvPr>
            <p:ph idx="1"/>
          </p:nvPr>
        </p:nvSpPr>
        <p:spPr/>
        <p:txBody>
          <a:bodyPr/>
          <a:lstStyle/>
          <a:p>
            <a:pPr algn="just"/>
            <a:r>
              <a:rPr lang="hr-HR" dirty="0"/>
              <a:t> </a:t>
            </a:r>
            <a:r>
              <a:rPr lang="hr-HR" dirty="0" smtClean="0"/>
              <a:t>Na odredbu </a:t>
            </a:r>
            <a:r>
              <a:rPr lang="hr-HR" dirty="0"/>
              <a:t>člana 9. stav 1. </a:t>
            </a:r>
            <a:r>
              <a:rPr lang="hr-HR" dirty="0" smtClean="0"/>
              <a:t>ZOSPI kojom je propisano </a:t>
            </a:r>
            <a:r>
              <a:rPr lang="hr-HR" dirty="0"/>
              <a:t>da će nadležni javni organ objaviti traženu informaciju, bez obzira na utvrđeni izuzetak, ako je to opravdano javnim interesom i uzeti u obzir svaku korist i svaku štetu </a:t>
            </a:r>
            <a:r>
              <a:rPr lang="hr-HR" dirty="0" smtClean="0"/>
              <a:t>koja može nastati iz </a:t>
            </a:r>
            <a:r>
              <a:rPr lang="hr-HR" dirty="0"/>
              <a:t>toga, a stavom 2. istog člana je propisano da u donošenju odluke da li je objavljivanje informacija opravdano javnim interesom, nadležni javni organ će razmotriti okolnosti kao što su (ali nisu ograničene na), svako nepoštovanje zakonske </a:t>
            </a:r>
            <a:r>
              <a:rPr lang="hr-HR" dirty="0" smtClean="0"/>
              <a:t>obaveze, postojanja </a:t>
            </a:r>
            <a:r>
              <a:rPr lang="hr-HR" dirty="0"/>
              <a:t>bilo kakvog prestupa, sudsku pogrešku, zloupotrebu </a:t>
            </a:r>
            <a:r>
              <a:rPr lang="hr-HR" dirty="0" smtClean="0"/>
              <a:t>vlasti </a:t>
            </a:r>
            <a:r>
              <a:rPr lang="hr-HR" dirty="0"/>
              <a:t>ili nemar u obavljanju službene dužnosti, </a:t>
            </a:r>
            <a:r>
              <a:rPr lang="hr-HR" dirty="0" err="1" smtClean="0"/>
              <a:t>neovlašćeno</a:t>
            </a:r>
            <a:r>
              <a:rPr lang="hr-HR" dirty="0" smtClean="0"/>
              <a:t> </a:t>
            </a:r>
            <a:r>
              <a:rPr lang="hr-HR" dirty="0" err="1"/>
              <a:t>korišćenje</a:t>
            </a:r>
            <a:r>
              <a:rPr lang="hr-HR" dirty="0"/>
              <a:t> javnih fondova, ili opasnost po zdravlje ili bezbjednost pojedinca, javnosti ili okoline.</a:t>
            </a:r>
            <a:endParaRPr lang="en-US" dirty="0"/>
          </a:p>
        </p:txBody>
      </p:sp>
    </p:spTree>
    <p:extLst>
      <p:ext uri="{BB962C8B-B14F-4D97-AF65-F5344CB8AC3E}">
        <p14:creationId xmlns:p14="http://schemas.microsoft.com/office/powerpoint/2010/main" val="41469268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Zahtjev tužioca</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BA" dirty="0" smtClean="0"/>
              <a:t>Dalje navodi ako bi se prihvatilo obrazloženje tuženog onda bi od javnosti trebalo sakriti podatke o svim licima koja za ime i račun tih organa učestvuju u postupcima donošenja bilo kakvih odluka, bilo one zakonodavne, izvršne ili sudske, pa se u takvoj situaciji niko od donosilaca odluka ne može pozvati na odgovornost, jer da javnost bez obzira što finansira rad javnih organa ima pravo da zna ko i kako u njeno ime odlučuje; da kada bi se te informacije smatrale izuzetkom, ostaje nejasno kako je sud došao do zaključka da se test javnog interesa sprovodi samo onda kada javni organ objavljuje traženu informaciju za koju je utvrđen izuzetak, kada je odredbom člana 5. a) i b) Zakona propisano da je javni organ obavezan da sprovede test javnog interesa za informaciju koju je utvrdio kao izuzetak bez obzira da li će istu objaviti ili neće objaviti. </a:t>
            </a:r>
            <a:endParaRPr lang="en-US" dirty="0"/>
          </a:p>
        </p:txBody>
      </p:sp>
    </p:spTree>
    <p:extLst>
      <p:ext uri="{BB962C8B-B14F-4D97-AF65-F5344CB8AC3E}">
        <p14:creationId xmlns:p14="http://schemas.microsoft.com/office/powerpoint/2010/main" val="5729620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Zahtjev tužioca</a:t>
            </a:r>
            <a:endParaRPr lang="en-US" dirty="0"/>
          </a:p>
        </p:txBody>
      </p:sp>
      <p:sp>
        <p:nvSpPr>
          <p:cNvPr id="3" name="Content Placeholder 2"/>
          <p:cNvSpPr>
            <a:spLocks noGrp="1"/>
          </p:cNvSpPr>
          <p:nvPr>
            <p:ph idx="1"/>
          </p:nvPr>
        </p:nvSpPr>
        <p:spPr/>
        <p:txBody>
          <a:bodyPr/>
          <a:lstStyle/>
          <a:p>
            <a:pPr algn="just"/>
            <a:r>
              <a:rPr lang="sr-Latn-BA" dirty="0" smtClean="0"/>
              <a:t>Smatra da u konkretnom slučaju test javnog interesa nije </a:t>
            </a:r>
            <a:r>
              <a:rPr lang="sr-Latn-BA" dirty="0" err="1" smtClean="0"/>
              <a:t>sporoveden</a:t>
            </a:r>
            <a:r>
              <a:rPr lang="sr-Latn-BA" dirty="0" smtClean="0"/>
              <a:t> u skladu sa članom 9., jer pri donošenju odluke da li je objavljivanje informacije opravdano javnim interesom, nadležni organ je obavezan da razmotri okolnosti iz člana 9. stav 2. Zakona, jer ispitivanje javnog interesa predstavlja svojevrstan garant podnosiocima zahtjev za pristup informacijama da javni organ neće po automatizmu utvrđivati izuzetke već će to razmatrati u svakom konkretnom slučaju, a što ovdje nije učinjeno.</a:t>
            </a:r>
            <a:endParaRPr lang="en-US" dirty="0"/>
          </a:p>
        </p:txBody>
      </p:sp>
    </p:spTree>
    <p:extLst>
      <p:ext uri="{BB962C8B-B14F-4D97-AF65-F5344CB8AC3E}">
        <p14:creationId xmlns:p14="http://schemas.microsoft.com/office/powerpoint/2010/main" val="35295903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Odluka Vrhovnog suda</a:t>
            </a:r>
            <a:endParaRPr lang="en-US" dirty="0"/>
          </a:p>
        </p:txBody>
      </p:sp>
      <p:sp>
        <p:nvSpPr>
          <p:cNvPr id="3" name="Content Placeholder 2"/>
          <p:cNvSpPr>
            <a:spLocks noGrp="1"/>
          </p:cNvSpPr>
          <p:nvPr>
            <p:ph idx="1"/>
          </p:nvPr>
        </p:nvSpPr>
        <p:spPr/>
        <p:txBody>
          <a:bodyPr/>
          <a:lstStyle/>
          <a:p>
            <a:r>
              <a:rPr lang="sr-Latn-BA" dirty="0" smtClean="0"/>
              <a:t>Vrhovni sud je zahtjev odbio. </a:t>
            </a:r>
            <a:endParaRPr lang="en-US" dirty="0"/>
          </a:p>
        </p:txBody>
      </p:sp>
    </p:spTree>
    <p:extLst>
      <p:ext uri="{BB962C8B-B14F-4D97-AF65-F5344CB8AC3E}">
        <p14:creationId xmlns:p14="http://schemas.microsoft.com/office/powerpoint/2010/main" val="31185076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Činjenično stanje</a:t>
            </a:r>
            <a:endParaRPr lang="en-US" dirty="0"/>
          </a:p>
        </p:txBody>
      </p:sp>
      <p:sp>
        <p:nvSpPr>
          <p:cNvPr id="3" name="Content Placeholder 2"/>
          <p:cNvSpPr>
            <a:spLocks noGrp="1"/>
          </p:cNvSpPr>
          <p:nvPr>
            <p:ph idx="1"/>
          </p:nvPr>
        </p:nvSpPr>
        <p:spPr/>
        <p:txBody>
          <a:bodyPr/>
          <a:lstStyle/>
          <a:p>
            <a:pPr algn="just"/>
            <a:r>
              <a:rPr lang="sr-Latn-BA" dirty="0" smtClean="0"/>
              <a:t>Tužilac je 13.02.2012. godine podnio zahtjev </a:t>
            </a:r>
            <a:r>
              <a:rPr lang="sr-Latn-BA" dirty="0" err="1" smtClean="0"/>
              <a:t>prvostepenom</a:t>
            </a:r>
            <a:r>
              <a:rPr lang="sr-Latn-BA" dirty="0" smtClean="0"/>
              <a:t> organu tuženog za pristup informacijama koje su se odnosile na dostavljanje spiska članova komisije koja je vršila izbor idejnog rješenja za revitalizaciju i remodelaciju Tvrđave Kastel; zapisnike sa održanih sastanaka komisije; poziv za konkurs za izradu idejnog rješenja; informacije koje je Odjeljenje za prostorno uređenje bilo obavezno da sačini za Skupštinu grada, a na osnovu zaključka Skupštine od 20.9.2007. godine; kopiju ugovora sa EU na osnovu kojeg je Gradu Banjaluka kroz IPA fond odobreno 2,5 miliona evra za realizaciju projekta i informaciju o tome na koji način su građani bili upućeni u izbor idejnog rješenja. </a:t>
            </a:r>
            <a:endParaRPr lang="en-US" dirty="0"/>
          </a:p>
        </p:txBody>
      </p:sp>
    </p:spTree>
    <p:extLst>
      <p:ext uri="{BB962C8B-B14F-4D97-AF65-F5344CB8AC3E}">
        <p14:creationId xmlns:p14="http://schemas.microsoft.com/office/powerpoint/2010/main" val="29674225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Činjenično stanje</a:t>
            </a:r>
            <a:endParaRPr lang="en-US" dirty="0"/>
          </a:p>
        </p:txBody>
      </p:sp>
      <p:sp>
        <p:nvSpPr>
          <p:cNvPr id="3" name="Content Placeholder 2"/>
          <p:cNvSpPr>
            <a:spLocks noGrp="1"/>
          </p:cNvSpPr>
          <p:nvPr>
            <p:ph idx="1"/>
          </p:nvPr>
        </p:nvSpPr>
        <p:spPr/>
        <p:txBody>
          <a:bodyPr/>
          <a:lstStyle/>
          <a:p>
            <a:pPr algn="just"/>
            <a:r>
              <a:rPr lang="sr-Latn-BA" dirty="0" err="1" smtClean="0"/>
              <a:t>Prvostepeni</a:t>
            </a:r>
            <a:r>
              <a:rPr lang="sr-Latn-BA" dirty="0" smtClean="0"/>
              <a:t> organ je dopisom od 28.02.2012. godine obavijestio tužioca da je utvrdio izuzetak u pogledu zahtjeva za objavljivanje spiska članova komisije koja je vršila izbor idejnog rješenja revitalizacije i remodelacije Tvrđave Kastel i zapisnika sa održanih sastanaka, a u vezi sa dostavljanjem kopije ugovora sa EU tužioca je uputio da se sa takvim zahtjevom obrati Ministarstvu civilnih poslova BiH, a ostale tražene informacije je dostavio. </a:t>
            </a:r>
            <a:endParaRPr lang="en-US" dirty="0"/>
          </a:p>
        </p:txBody>
      </p:sp>
    </p:spTree>
    <p:extLst>
      <p:ext uri="{BB962C8B-B14F-4D97-AF65-F5344CB8AC3E}">
        <p14:creationId xmlns:p14="http://schemas.microsoft.com/office/powerpoint/2010/main" val="16265796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Činjenično stanje</a:t>
            </a:r>
            <a:endParaRPr lang="en-US" dirty="0"/>
          </a:p>
        </p:txBody>
      </p:sp>
      <p:sp>
        <p:nvSpPr>
          <p:cNvPr id="3" name="Content Placeholder 2"/>
          <p:cNvSpPr>
            <a:spLocks noGrp="1"/>
          </p:cNvSpPr>
          <p:nvPr>
            <p:ph idx="1"/>
          </p:nvPr>
        </p:nvSpPr>
        <p:spPr/>
        <p:txBody>
          <a:bodyPr/>
          <a:lstStyle/>
          <a:p>
            <a:pPr algn="just"/>
            <a:r>
              <a:rPr lang="sr-Latn-BA" dirty="0" smtClean="0"/>
              <a:t>Tužilac je nakon prijema ovog obavještenja zahtijevao donošenje upravnog akta smatrajući da je to potrebno jer je </a:t>
            </a:r>
            <a:r>
              <a:rPr lang="sr-Latn-BA" dirty="0" err="1" smtClean="0"/>
              <a:t>prvostepeni</a:t>
            </a:r>
            <a:r>
              <a:rPr lang="sr-Latn-BA" dirty="0" smtClean="0"/>
              <a:t> organ dijelom odbio traženu informaciju, pa da ga je trebao poučiti o pravu podnošenja žalbe. Smatra da mu je uskraćeno pravo na slobodan pristup informacijama te da su postupanjem na takav način povrijeđene odredbe člana 9., 13., 14. i 25. Zakona, kao i odredba člana 13. Zakona u vezi sa zahtjevom za dostavljanjem kopije ugovora EU. </a:t>
            </a:r>
            <a:endParaRPr lang="en-US" dirty="0"/>
          </a:p>
        </p:txBody>
      </p:sp>
    </p:spTree>
    <p:extLst>
      <p:ext uri="{BB962C8B-B14F-4D97-AF65-F5344CB8AC3E}">
        <p14:creationId xmlns:p14="http://schemas.microsoft.com/office/powerpoint/2010/main" val="6553125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Razlozi presude</a:t>
            </a:r>
            <a:endParaRPr lang="en-US" dirty="0"/>
          </a:p>
        </p:txBody>
      </p:sp>
      <p:sp>
        <p:nvSpPr>
          <p:cNvPr id="3" name="Content Placeholder 2"/>
          <p:cNvSpPr>
            <a:spLocks noGrp="1"/>
          </p:cNvSpPr>
          <p:nvPr>
            <p:ph idx="1"/>
          </p:nvPr>
        </p:nvSpPr>
        <p:spPr/>
        <p:txBody>
          <a:bodyPr/>
          <a:lstStyle/>
          <a:p>
            <a:pPr algn="just"/>
            <a:r>
              <a:rPr lang="sr-Latn-BA" dirty="0" smtClean="0"/>
              <a:t>Vrhovni sud je istakao da je tuženi ovaj zahtjev tužioca pravilno smatrao žalbom i tako otklonio propust </a:t>
            </a:r>
            <a:r>
              <a:rPr lang="sr-Latn-BA" dirty="0" err="1" smtClean="0"/>
              <a:t>prvostepenog</a:t>
            </a:r>
            <a:r>
              <a:rPr lang="sr-Latn-BA" dirty="0" smtClean="0"/>
              <a:t> organa i </a:t>
            </a:r>
            <a:r>
              <a:rPr lang="sr-Latn-BA" dirty="0" err="1" smtClean="0"/>
              <a:t>povredu</a:t>
            </a:r>
            <a:r>
              <a:rPr lang="sr-Latn-BA" dirty="0" smtClean="0"/>
              <a:t> odredbe člana 14. Zakona kojim navedenom obavještenju nije poučio tužioca o pravu i roku za podnošenje žalbe. Takođe je pravilno žalbu odbio kao neosnovanu jer objavljivanje takvih informacija predstavlja izuzetak predviđen članom 6. v) Zakona s obzirom da se radi o stavovima i mišljenjima pojedinaca izraženih u procesu donošenja odluke izbora idejnog rješenja čije bi objavljivanje predstavljalo </a:t>
            </a:r>
            <a:r>
              <a:rPr lang="sr-Latn-BA" dirty="0" err="1" smtClean="0"/>
              <a:t>povredu</a:t>
            </a:r>
            <a:r>
              <a:rPr lang="sr-Latn-BA" dirty="0" smtClean="0"/>
              <a:t> procesa donošenje odluke koja je zaštićena zakonom i koja ne uključuje javnost. </a:t>
            </a:r>
            <a:endParaRPr lang="en-US" dirty="0"/>
          </a:p>
        </p:txBody>
      </p:sp>
    </p:spTree>
    <p:extLst>
      <p:ext uri="{BB962C8B-B14F-4D97-AF65-F5344CB8AC3E}">
        <p14:creationId xmlns:p14="http://schemas.microsoft.com/office/powerpoint/2010/main" val="8435543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Razlozi presude</a:t>
            </a:r>
            <a:endParaRPr lang="en-US" dirty="0"/>
          </a:p>
        </p:txBody>
      </p:sp>
      <p:sp>
        <p:nvSpPr>
          <p:cNvPr id="3" name="Content Placeholder 2"/>
          <p:cNvSpPr>
            <a:spLocks noGrp="1"/>
          </p:cNvSpPr>
          <p:nvPr>
            <p:ph idx="1"/>
          </p:nvPr>
        </p:nvSpPr>
        <p:spPr/>
        <p:txBody>
          <a:bodyPr/>
          <a:lstStyle/>
          <a:p>
            <a:pPr algn="just"/>
            <a:r>
              <a:rPr lang="sr-Latn-BA" dirty="0" smtClean="0"/>
              <a:t>Dalje sud ističe da javnost nije uključena ni u procesu donošenja neke druge odluke javnog organa osim ako to nije posebno propisano, pa se navod tužioca na tu okolnost ukazuje neosnovanim. Naglašava da je javnost u potpunosti upoznata sa izborom idejnog rješenja remodelacije i revitalizacije Tvrđave Kastel o čemu je i tužilac obaviješten. Osim toga, tužilac ni u zahtjevu, a ni u toku postupka navodi razloge zbog kojih bi javnost imala interesa da ima saznanje o imenima članova te komisije i zbog čega bi se trebala upoznati sa sadržajem datih mišljenja. </a:t>
            </a:r>
            <a:endParaRPr lang="en-US" dirty="0"/>
          </a:p>
        </p:txBody>
      </p:sp>
    </p:spTree>
    <p:extLst>
      <p:ext uri="{BB962C8B-B14F-4D97-AF65-F5344CB8AC3E}">
        <p14:creationId xmlns:p14="http://schemas.microsoft.com/office/powerpoint/2010/main" val="3505871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Razlozi presude</a:t>
            </a:r>
            <a:endParaRPr lang="en-US" dirty="0"/>
          </a:p>
        </p:txBody>
      </p:sp>
      <p:sp>
        <p:nvSpPr>
          <p:cNvPr id="3" name="Content Placeholder 2"/>
          <p:cNvSpPr>
            <a:spLocks noGrp="1"/>
          </p:cNvSpPr>
          <p:nvPr>
            <p:ph idx="1"/>
          </p:nvPr>
        </p:nvSpPr>
        <p:spPr/>
        <p:txBody>
          <a:bodyPr/>
          <a:lstStyle/>
          <a:p>
            <a:pPr algn="just"/>
            <a:r>
              <a:rPr lang="sr-Latn-BA" dirty="0" smtClean="0"/>
              <a:t>Navodi da nema </a:t>
            </a:r>
            <a:r>
              <a:rPr lang="sr-Latn-BA" dirty="0" err="1" smtClean="0"/>
              <a:t>povrede</a:t>
            </a:r>
            <a:r>
              <a:rPr lang="sr-Latn-BA" dirty="0" smtClean="0"/>
              <a:t> odredbe člana 9. Zakona jer ispitivanje opravdanosti javnim interesima potrebno onda kada javni organ objavljuje traženu informaciju za koju je utvrđen izuzetak, a ne u svakom slučaju kako to pogrešno zaključuje tužilac. Ističe da nije </a:t>
            </a:r>
            <a:r>
              <a:rPr lang="sr-Latn-BA" dirty="0" err="1" smtClean="0"/>
              <a:t>povređena</a:t>
            </a:r>
            <a:r>
              <a:rPr lang="sr-Latn-BA" dirty="0" smtClean="0"/>
              <a:t> ni odredba člana 13. Zakona u smislu navoda tužioca da je tuženi imao obavezu da njegov zahtjev u odnosu na informaciju u vezi sa ugovorom koji je zaključen sa EU proslijedi Ministarstvu civilnih poslova, jer ugovor ne postoji, a radi se o sredstvima prve komponente kako je tuženi naveo u obrazloženju osporenog akta i na taj način odgovorio na ovaj žalbeni navod. </a:t>
            </a:r>
            <a:endParaRPr lang="en-US" dirty="0"/>
          </a:p>
        </p:txBody>
      </p:sp>
    </p:spTree>
    <p:extLst>
      <p:ext uri="{BB962C8B-B14F-4D97-AF65-F5344CB8AC3E}">
        <p14:creationId xmlns:p14="http://schemas.microsoft.com/office/powerpoint/2010/main" val="30556450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Primjer 4. - ZOSPI</a:t>
            </a:r>
            <a:endParaRPr lang="en-US" dirty="0"/>
          </a:p>
        </p:txBody>
      </p:sp>
      <p:sp>
        <p:nvSpPr>
          <p:cNvPr id="3" name="Content Placeholder 2"/>
          <p:cNvSpPr>
            <a:spLocks noGrp="1"/>
          </p:cNvSpPr>
          <p:nvPr>
            <p:ph idx="1"/>
          </p:nvPr>
        </p:nvSpPr>
        <p:spPr/>
        <p:txBody>
          <a:bodyPr/>
          <a:lstStyle/>
          <a:p>
            <a:pPr algn="just"/>
            <a:r>
              <a:rPr lang="sr-Latn-BA" dirty="0" smtClean="0"/>
              <a:t>U predmetu 11 0 U 010673 16 </a:t>
            </a:r>
            <a:r>
              <a:rPr lang="sr-Latn-BA" dirty="0" err="1" smtClean="0"/>
              <a:t>Uvp</a:t>
            </a:r>
            <a:r>
              <a:rPr lang="sr-Latn-BA" dirty="0" smtClean="0"/>
              <a:t> 2 </a:t>
            </a:r>
            <a:r>
              <a:rPr lang="sr-Latn-BA" dirty="0" err="1" smtClean="0"/>
              <a:t>nižestepeni</a:t>
            </a:r>
            <a:r>
              <a:rPr lang="sr-Latn-BA" dirty="0" smtClean="0"/>
              <a:t> sud je odbio tužbu protiv akta Gradonačelnika Grada Banjaluka kojim je odbijena žalba izjavljena protiv dopisa Kabineta Gradonačelnika od 02.4.2012. godine, a tim dopisom je tuženi obavijestio tužioca da Grad Banjaluka ne posjeduje dokumentaciju nastalu u radu Inspekcije rada u periodu od 1996. do 1999. godine, te da u tom smislu nije bilo moguće udovoljiti njegovom zahtjevu za pristup informacijama. </a:t>
            </a:r>
            <a:endParaRPr lang="en-US" dirty="0"/>
          </a:p>
        </p:txBody>
      </p:sp>
    </p:spTree>
    <p:extLst>
      <p:ext uri="{BB962C8B-B14F-4D97-AF65-F5344CB8AC3E}">
        <p14:creationId xmlns:p14="http://schemas.microsoft.com/office/powerpoint/2010/main" val="4083562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Obrazloženje </a:t>
            </a:r>
            <a:r>
              <a:rPr lang="sr-Latn-BA" dirty="0" err="1" smtClean="0"/>
              <a:t>nižestepene</a:t>
            </a:r>
            <a:r>
              <a:rPr lang="sr-Latn-BA" dirty="0" smtClean="0"/>
              <a:t> presude</a:t>
            </a:r>
            <a:endParaRPr lang="en-US" dirty="0"/>
          </a:p>
        </p:txBody>
      </p:sp>
      <p:sp>
        <p:nvSpPr>
          <p:cNvPr id="3" name="Content Placeholder 2"/>
          <p:cNvSpPr>
            <a:spLocks noGrp="1"/>
          </p:cNvSpPr>
          <p:nvPr>
            <p:ph idx="1"/>
          </p:nvPr>
        </p:nvSpPr>
        <p:spPr/>
        <p:txBody>
          <a:bodyPr/>
          <a:lstStyle/>
          <a:p>
            <a:pPr algn="just"/>
            <a:r>
              <a:rPr lang="hr-HR" dirty="0" smtClean="0"/>
              <a:t>Da iz </a:t>
            </a:r>
            <a:r>
              <a:rPr lang="hr-HR" dirty="0"/>
              <a:t>navedenih zakonskih odredbi </a:t>
            </a:r>
            <a:r>
              <a:rPr lang="hr-HR" dirty="0" smtClean="0"/>
              <a:t>nesporno se  </a:t>
            </a:r>
            <a:r>
              <a:rPr lang="hr-HR" dirty="0"/>
              <a:t>izvodi zaključak da je tuženi postupio shodno navedenim zakonskim odredbama i to da je pribavio </a:t>
            </a:r>
            <a:r>
              <a:rPr lang="hr-HR" dirty="0" smtClean="0"/>
              <a:t>izjašnjenja </a:t>
            </a:r>
            <a:r>
              <a:rPr lang="hr-HR" dirty="0"/>
              <a:t>treće strane, da je na osnovu tako pribavljenih izjašnjenja utvrdio da se radi o povjerljivim i komercijalnim informacijama, da bi se objavljivanjem takvih informacija povrijedile odredbe navedenih ugovora i mogla prouzrokovati šteta, a to je da bi moglo doći do raskidanja ugovora o kreditu, kao i ranije prispjele obaveze po ugovoru koje bi nastupile raskidanjem </a:t>
            </a:r>
            <a:r>
              <a:rPr lang="hr-HR" dirty="0" smtClean="0"/>
              <a:t>ugovora.</a:t>
            </a:r>
            <a:endParaRPr lang="en-US" dirty="0"/>
          </a:p>
        </p:txBody>
      </p:sp>
    </p:spTree>
    <p:extLst>
      <p:ext uri="{BB962C8B-B14F-4D97-AF65-F5344CB8AC3E}">
        <p14:creationId xmlns:p14="http://schemas.microsoft.com/office/powerpoint/2010/main" val="10417486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Obrazloženje </a:t>
            </a:r>
            <a:r>
              <a:rPr lang="sr-Latn-BA" dirty="0" err="1"/>
              <a:t>nižestepene</a:t>
            </a:r>
            <a:r>
              <a:rPr lang="sr-Latn-BA" dirty="0"/>
              <a:t> presude</a:t>
            </a:r>
            <a:endParaRPr lang="en-US" dirty="0"/>
          </a:p>
        </p:txBody>
      </p:sp>
      <p:sp>
        <p:nvSpPr>
          <p:cNvPr id="3" name="Content Placeholder 2"/>
          <p:cNvSpPr>
            <a:spLocks noGrp="1"/>
          </p:cNvSpPr>
          <p:nvPr>
            <p:ph idx="1"/>
          </p:nvPr>
        </p:nvSpPr>
        <p:spPr/>
        <p:txBody>
          <a:bodyPr/>
          <a:lstStyle/>
          <a:p>
            <a:pPr algn="just"/>
            <a:r>
              <a:rPr lang="sr-Latn-BA" dirty="0" smtClean="0"/>
              <a:t>U obrazloženju se navodi da se tužilac sa istim zahtjevom već obraćao kada mu je i odgovoreno da je za materijal nastao u radu Inspekcije rada za koji je tužilac podnio zahtjev uništen zbog </a:t>
            </a:r>
            <a:r>
              <a:rPr lang="sr-Latn-BA" dirty="0" err="1" smtClean="0"/>
              <a:t>proteka</a:t>
            </a:r>
            <a:r>
              <a:rPr lang="sr-Latn-BA" dirty="0" smtClean="0"/>
              <a:t> propisanog roka od 5 godina za njegovo čuvanje u skladu sa Zakonom i podzakonskim aktima, te Listom </a:t>
            </a:r>
            <a:r>
              <a:rPr lang="sr-Latn-BA" dirty="0" err="1" smtClean="0"/>
              <a:t>registraturskog</a:t>
            </a:r>
            <a:r>
              <a:rPr lang="sr-Latn-BA" dirty="0" smtClean="0"/>
              <a:t> materijalnog materijala o čemu je tužilac i obaviješten, pa da se nije moglo udovoljiti njegovom zahtjevu za pristup informacijama zbog čega je ponovo zahtjev tužioca utvrđen kao bespredmetan.</a:t>
            </a:r>
            <a:endParaRPr lang="en-US" dirty="0"/>
          </a:p>
        </p:txBody>
      </p:sp>
    </p:spTree>
    <p:extLst>
      <p:ext uri="{BB962C8B-B14F-4D97-AF65-F5344CB8AC3E}">
        <p14:creationId xmlns:p14="http://schemas.microsoft.com/office/powerpoint/2010/main" val="29396726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Obrazloženje </a:t>
            </a:r>
            <a:r>
              <a:rPr lang="sr-Latn-BA" dirty="0" err="1"/>
              <a:t>nižestepene</a:t>
            </a:r>
            <a:r>
              <a:rPr lang="sr-Latn-BA" dirty="0"/>
              <a:t> presude</a:t>
            </a:r>
            <a:endParaRPr lang="en-US" dirty="0"/>
          </a:p>
        </p:txBody>
      </p:sp>
      <p:sp>
        <p:nvSpPr>
          <p:cNvPr id="3" name="Content Placeholder 2"/>
          <p:cNvSpPr>
            <a:spLocks noGrp="1"/>
          </p:cNvSpPr>
          <p:nvPr>
            <p:ph idx="1"/>
          </p:nvPr>
        </p:nvSpPr>
        <p:spPr/>
        <p:txBody>
          <a:bodyPr>
            <a:normAutofit lnSpcReduction="10000"/>
          </a:bodyPr>
          <a:lstStyle/>
          <a:p>
            <a:pPr algn="just"/>
            <a:r>
              <a:rPr lang="sr-Latn-BA" dirty="0" smtClean="0"/>
              <a:t>Vezano za dio zahtjeva koji se odnosi na fotokopije odgovarajućih akata iz kojih se vidi da je odobreno i izvršeno izlučivanje, tužiocu je dostavljeno prethodno pomenuto rješenje Arhiva RS, spisak bezvrijednog </a:t>
            </a:r>
            <a:r>
              <a:rPr lang="sr-Latn-BA" dirty="0" err="1" smtClean="0"/>
              <a:t>registraturskog</a:t>
            </a:r>
            <a:r>
              <a:rPr lang="sr-Latn-BA" dirty="0" smtClean="0"/>
              <a:t> materijala i zapisnik iz 2004. godine, pa je zaključeno da se radilo o bezvrijednom </a:t>
            </a:r>
            <a:r>
              <a:rPr lang="sr-Latn-BA" dirty="0" err="1" smtClean="0"/>
              <a:t>registraturskom</a:t>
            </a:r>
            <a:r>
              <a:rPr lang="sr-Latn-BA" dirty="0" smtClean="0"/>
              <a:t> materijalu nastalo u radu Opštinske uprave Banjaluka u periodu od 1996. do 2000. godine koji je uništen po prethodno utvrđenom spisku bezvrijednog </a:t>
            </a:r>
            <a:r>
              <a:rPr lang="sr-Latn-BA" dirty="0" err="1" smtClean="0"/>
              <a:t>regitraturskog</a:t>
            </a:r>
            <a:r>
              <a:rPr lang="sr-Latn-BA" dirty="0" smtClean="0"/>
              <a:t> materijala predviđenog za uništenje na osnovu rješenja od 01.3.2004. godine Arhiva RS, pa da se zbog toga nije moglo postupiti po zahtjevu tužioca, jer tražene informacije o postupanju Inspekcije rada u periodu od 1996. do 1999. godine ne postoji. </a:t>
            </a:r>
            <a:endParaRPr lang="en-US" dirty="0"/>
          </a:p>
        </p:txBody>
      </p:sp>
    </p:spTree>
    <p:extLst>
      <p:ext uri="{BB962C8B-B14F-4D97-AF65-F5344CB8AC3E}">
        <p14:creationId xmlns:p14="http://schemas.microsoft.com/office/powerpoint/2010/main" val="6356719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Obrazloženje </a:t>
            </a:r>
            <a:r>
              <a:rPr lang="sr-Latn-BA" dirty="0" err="1"/>
              <a:t>nižestepene</a:t>
            </a:r>
            <a:r>
              <a:rPr lang="sr-Latn-BA" dirty="0"/>
              <a:t> presude</a:t>
            </a:r>
            <a:endParaRPr lang="en-US" dirty="0"/>
          </a:p>
        </p:txBody>
      </p:sp>
      <p:sp>
        <p:nvSpPr>
          <p:cNvPr id="3" name="Content Placeholder 2"/>
          <p:cNvSpPr>
            <a:spLocks noGrp="1"/>
          </p:cNvSpPr>
          <p:nvPr>
            <p:ph idx="1"/>
          </p:nvPr>
        </p:nvSpPr>
        <p:spPr/>
        <p:txBody>
          <a:bodyPr/>
          <a:lstStyle/>
          <a:p>
            <a:pPr algn="just"/>
            <a:r>
              <a:rPr lang="sr-Latn-BA" dirty="0" smtClean="0"/>
              <a:t>Da je u postavljenom zahtjevu tužioca </a:t>
            </a:r>
            <a:r>
              <a:rPr lang="sr-Latn-BA" dirty="0" err="1" smtClean="0"/>
              <a:t>udovoljeno</a:t>
            </a:r>
            <a:r>
              <a:rPr lang="sr-Latn-BA" dirty="0" smtClean="0"/>
              <a:t> u dijelu u kojem je organ mogao udovoljiti dostavljajući mu prethodno pomenutu dokumentaciju iz 2004. godine. Da nije osnovan navod da tuženi nije ispoštovao proceduru vezanu za slobodu pristupa informacijama, jer se ta procedura ne provodi u situaciji kada traženi materijal ne postoji, niti je organ dužan da čuva dokumente po isteku roka za njihovo čuvanje, niti njihove kopije, a što proizlazi iz Zakona o arhivskoj djelatnosti.</a:t>
            </a:r>
            <a:endParaRPr lang="en-US" dirty="0"/>
          </a:p>
        </p:txBody>
      </p:sp>
    </p:spTree>
    <p:extLst>
      <p:ext uri="{BB962C8B-B14F-4D97-AF65-F5344CB8AC3E}">
        <p14:creationId xmlns:p14="http://schemas.microsoft.com/office/powerpoint/2010/main" val="39823922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Zahtjev tužioca</a:t>
            </a:r>
            <a:endParaRPr lang="en-US" dirty="0"/>
          </a:p>
        </p:txBody>
      </p:sp>
      <p:sp>
        <p:nvSpPr>
          <p:cNvPr id="3" name="Content Placeholder 2"/>
          <p:cNvSpPr>
            <a:spLocks noGrp="1"/>
          </p:cNvSpPr>
          <p:nvPr>
            <p:ph idx="1"/>
          </p:nvPr>
        </p:nvSpPr>
        <p:spPr/>
        <p:txBody>
          <a:bodyPr/>
          <a:lstStyle/>
          <a:p>
            <a:pPr algn="just"/>
            <a:r>
              <a:rPr lang="sr-Latn-BA" dirty="0" smtClean="0"/>
              <a:t>Navodi da je Kabinet Gradonačelnika u predmetnoj upravnoj stvari postupio isto kao i po prethodno podnesenom zahtjevu, tako što je samostalno obradio njihov zahtjev i svojim dopisom koji je nepotpun sa stanovišta elemenata koje mora da sadrži obavijestio ga da se zahtjevu ne može udovoljiti u cjelosti jer su uništeni dokumenti koji su predmet zahtjeva za pristup informacijama, pa da je trebalo postupiti po članu 13. Zakona i zahtjev uputiti na obradu i rješavanje nadležnom odjeljenju, pa je ovakvim postupanjem povrijeđeno načelo dvostepenosti, što je razlog za poništenje osporenog akta, a što nije sankcionisano presudom </a:t>
            </a:r>
            <a:r>
              <a:rPr lang="sr-Latn-BA" dirty="0" err="1" smtClean="0"/>
              <a:t>nižestepenog</a:t>
            </a:r>
            <a:r>
              <a:rPr lang="sr-Latn-BA" dirty="0" smtClean="0"/>
              <a:t> suda.</a:t>
            </a:r>
            <a:endParaRPr lang="en-US" dirty="0"/>
          </a:p>
        </p:txBody>
      </p:sp>
    </p:spTree>
    <p:extLst>
      <p:ext uri="{BB962C8B-B14F-4D97-AF65-F5344CB8AC3E}">
        <p14:creationId xmlns:p14="http://schemas.microsoft.com/office/powerpoint/2010/main" val="14642967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Zahtjev tužioca</a:t>
            </a:r>
            <a:endParaRPr lang="en-US" dirty="0"/>
          </a:p>
        </p:txBody>
      </p:sp>
      <p:sp>
        <p:nvSpPr>
          <p:cNvPr id="3" name="Content Placeholder 2"/>
          <p:cNvSpPr>
            <a:spLocks noGrp="1"/>
          </p:cNvSpPr>
          <p:nvPr>
            <p:ph idx="1"/>
          </p:nvPr>
        </p:nvSpPr>
        <p:spPr/>
        <p:txBody>
          <a:bodyPr/>
          <a:lstStyle/>
          <a:p>
            <a:pPr algn="just"/>
            <a:r>
              <a:rPr lang="sr-Latn-BA" dirty="0" smtClean="0"/>
              <a:t>Da postupak uništenja dokumenata nije sproveden u skladu sa vodičem i indeksom registra jer za slučaj omaškom uništenih dokumenata postoji zakonom propisana obaveza organa da pokrene postupak obnove dokumenata, a što je istaknuto u tužbi na koje navode se nije očitovao sud. Da sud nije cijenio brižljivo i savjesno predočene dokaze, već proizvoljno tvrdi da iz spiska bezvrijednog </a:t>
            </a:r>
            <a:r>
              <a:rPr lang="sr-Latn-BA" dirty="0" err="1" smtClean="0"/>
              <a:t>registratskog</a:t>
            </a:r>
            <a:r>
              <a:rPr lang="sr-Latn-BA" dirty="0" smtClean="0"/>
              <a:t> materijala proizlazi da je uništen materijal kome se traži pristup, pa da se nije moglo postupiti po njegovom zahtjevu, jer da ne postoji informacija o postupanju Inspekcije rada u periodu od 1996. do 1999. godine. </a:t>
            </a:r>
            <a:endParaRPr lang="en-US" dirty="0"/>
          </a:p>
        </p:txBody>
      </p:sp>
    </p:spTree>
    <p:extLst>
      <p:ext uri="{BB962C8B-B14F-4D97-AF65-F5344CB8AC3E}">
        <p14:creationId xmlns:p14="http://schemas.microsoft.com/office/powerpoint/2010/main" val="33976105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Zahtjev tužioca</a:t>
            </a:r>
            <a:endParaRPr lang="en-US" dirty="0"/>
          </a:p>
        </p:txBody>
      </p:sp>
      <p:sp>
        <p:nvSpPr>
          <p:cNvPr id="3" name="Content Placeholder 2"/>
          <p:cNvSpPr>
            <a:spLocks noGrp="1"/>
          </p:cNvSpPr>
          <p:nvPr>
            <p:ph idx="1"/>
          </p:nvPr>
        </p:nvSpPr>
        <p:spPr/>
        <p:txBody>
          <a:bodyPr/>
          <a:lstStyle/>
          <a:p>
            <a:pPr algn="just"/>
            <a:r>
              <a:rPr lang="sr-Latn-BA" dirty="0" smtClean="0"/>
              <a:t>Iako se iz navedenog spiska jasno vidi da je za uništenje izdvojen samo materijal iz 1997. godine, a nije izdvojen nijedan dio materijala iz rada Inspekcije iz 1996., 1998. i 1999. godine, a da prema njegovom saznanju takav materijal nije ni kreiran, ali tuženi to ne </a:t>
            </a:r>
            <a:r>
              <a:rPr lang="sr-Latn-BA" dirty="0" err="1" smtClean="0"/>
              <a:t>želi</a:t>
            </a:r>
            <a:r>
              <a:rPr lang="sr-Latn-BA" dirty="0" smtClean="0"/>
              <a:t> da prizna iako nema nijedan dokaz da je takav materijal i postojao.</a:t>
            </a:r>
            <a:endParaRPr lang="en-US" dirty="0"/>
          </a:p>
        </p:txBody>
      </p:sp>
    </p:spTree>
    <p:extLst>
      <p:ext uri="{BB962C8B-B14F-4D97-AF65-F5344CB8AC3E}">
        <p14:creationId xmlns:p14="http://schemas.microsoft.com/office/powerpoint/2010/main" val="12524219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Odluka Vrhovnog suda</a:t>
            </a:r>
            <a:endParaRPr lang="en-US" dirty="0"/>
          </a:p>
        </p:txBody>
      </p:sp>
      <p:sp>
        <p:nvSpPr>
          <p:cNvPr id="3" name="Content Placeholder 2"/>
          <p:cNvSpPr>
            <a:spLocks noGrp="1"/>
          </p:cNvSpPr>
          <p:nvPr>
            <p:ph idx="1"/>
          </p:nvPr>
        </p:nvSpPr>
        <p:spPr/>
        <p:txBody>
          <a:bodyPr/>
          <a:lstStyle/>
          <a:p>
            <a:r>
              <a:rPr lang="sr-Latn-BA" dirty="0" smtClean="0"/>
              <a:t>Vrhovni sud je zahtjev odbio.</a:t>
            </a:r>
            <a:endParaRPr lang="en-US" dirty="0"/>
          </a:p>
        </p:txBody>
      </p:sp>
    </p:spTree>
    <p:extLst>
      <p:ext uri="{BB962C8B-B14F-4D97-AF65-F5344CB8AC3E}">
        <p14:creationId xmlns:p14="http://schemas.microsoft.com/office/powerpoint/2010/main" val="27125127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Činjenično stanje</a:t>
            </a:r>
            <a:endParaRPr lang="en-US" dirty="0"/>
          </a:p>
        </p:txBody>
      </p:sp>
      <p:sp>
        <p:nvSpPr>
          <p:cNvPr id="3" name="Content Placeholder 2"/>
          <p:cNvSpPr>
            <a:spLocks noGrp="1"/>
          </p:cNvSpPr>
          <p:nvPr>
            <p:ph idx="1"/>
          </p:nvPr>
        </p:nvSpPr>
        <p:spPr/>
        <p:txBody>
          <a:bodyPr/>
          <a:lstStyle/>
          <a:p>
            <a:pPr algn="just"/>
            <a:r>
              <a:rPr lang="sr-Latn-BA" dirty="0" smtClean="0"/>
              <a:t>Iz podataka spisa proizlazi da je tužilac 20.3.2012. godine podnio tuženom zahtjev za pristup informacijama u kome je naveo da je takav zahtjev i ranije podnosio te da je rješenjem tuženog od 8.7.2011. godine odlučeno da se ne može udovoljiti ovom zahtjevu jer da ne raspolaže podacima nastalim u radu Inspekcije rada u 1996., 1997., 1988. i 199. godinu za koje se i tražilo objavljivanje informacija vezanih za nadzor za primjenu člana 44. Zakona o radnim odnosima, jer da je istekao rok za čuvanje materijala nastalog u radu te Inspekcije, pa da je materijal uništen. </a:t>
            </a:r>
          </a:p>
        </p:txBody>
      </p:sp>
    </p:spTree>
    <p:extLst>
      <p:ext uri="{BB962C8B-B14F-4D97-AF65-F5344CB8AC3E}">
        <p14:creationId xmlns:p14="http://schemas.microsoft.com/office/powerpoint/2010/main" val="38206005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Činjenično stanje</a:t>
            </a:r>
            <a:endParaRPr lang="en-US" dirty="0"/>
          </a:p>
        </p:txBody>
      </p:sp>
      <p:sp>
        <p:nvSpPr>
          <p:cNvPr id="3" name="Content Placeholder 2"/>
          <p:cNvSpPr>
            <a:spLocks noGrp="1"/>
          </p:cNvSpPr>
          <p:nvPr>
            <p:ph idx="1"/>
          </p:nvPr>
        </p:nvSpPr>
        <p:spPr/>
        <p:txBody>
          <a:bodyPr/>
          <a:lstStyle/>
          <a:p>
            <a:pPr algn="just"/>
            <a:r>
              <a:rPr lang="sr-Latn-BA" dirty="0" smtClean="0"/>
              <a:t>S obzirom da su alternativno ponuđeni dokumenti (informacije) da su ti materijali kvalifikovani kao bezvrijedni, ovim zahtjevom je zatražio da mu se dostave fotokopije odgovarajućih akata iz kojih se vidi koja evidencija je bila dužna i koje je vodila Inspekcija rada, te za koje materijale je odobreno i izvršeno izlučivanje dokumentacije, te izvršeno uništavanje tih dokumenata i evidencija bezvrijednog materijala za koji se navodi da zbog uništavanja ne posjeduje. </a:t>
            </a:r>
            <a:endParaRPr lang="en-US" dirty="0"/>
          </a:p>
        </p:txBody>
      </p:sp>
    </p:spTree>
    <p:extLst>
      <p:ext uri="{BB962C8B-B14F-4D97-AF65-F5344CB8AC3E}">
        <p14:creationId xmlns:p14="http://schemas.microsoft.com/office/powerpoint/2010/main" val="19376521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Razlozi presude</a:t>
            </a:r>
            <a:endParaRPr lang="en-US" dirty="0"/>
          </a:p>
        </p:txBody>
      </p:sp>
      <p:sp>
        <p:nvSpPr>
          <p:cNvPr id="3" name="Content Placeholder 2"/>
          <p:cNvSpPr>
            <a:spLocks noGrp="1"/>
          </p:cNvSpPr>
          <p:nvPr>
            <p:ph idx="1"/>
          </p:nvPr>
        </p:nvSpPr>
        <p:spPr/>
        <p:txBody>
          <a:bodyPr/>
          <a:lstStyle/>
          <a:p>
            <a:pPr algn="just"/>
            <a:r>
              <a:rPr lang="sr-Latn-BA" dirty="0" smtClean="0"/>
              <a:t>Vrhovni sud se pozvao na odredbu člana 2. Zakona kojom je propisano da se tim zakonom olakšava i promoviše u najvećoj mjeri i bez odlaganja objavljivanje informacija koje se nalaze pod kontrolom javnog organa po najnižoj prihvatljivoj cijeni, te na član 3. Zakona kojim je informacija definisana kao svaki materijal kojim se prenose činjenice, mišljenja, podaci ili bilo koji drugi sadržaji uključujući svaku kopiju ili njen dio, te da se pod javnim organom smatra svaki republički, gradski, opštinski ili bilo koji drugi organ u Republici </a:t>
            </a:r>
            <a:r>
              <a:rPr lang="sr-Latn-BA" dirty="0" err="1" smtClean="0"/>
              <a:t>Srpkoj</a:t>
            </a:r>
            <a:r>
              <a:rPr lang="sr-Latn-BA" dirty="0" smtClean="0"/>
              <a:t>, izvršni organ, zakonodavni organ i pravosudni organ. </a:t>
            </a:r>
            <a:endParaRPr lang="en-US" dirty="0"/>
          </a:p>
        </p:txBody>
      </p:sp>
    </p:spTree>
    <p:extLst>
      <p:ext uri="{BB962C8B-B14F-4D97-AF65-F5344CB8AC3E}">
        <p14:creationId xmlns:p14="http://schemas.microsoft.com/office/powerpoint/2010/main" val="3883740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Obrazloženje </a:t>
            </a:r>
            <a:r>
              <a:rPr lang="sr-Latn-BA" dirty="0" err="1" smtClean="0"/>
              <a:t>nižestepene</a:t>
            </a:r>
            <a:r>
              <a:rPr lang="sr-Latn-BA" dirty="0" smtClean="0"/>
              <a:t> presude</a:t>
            </a:r>
            <a:endParaRPr lang="en-US" dirty="0"/>
          </a:p>
        </p:txBody>
      </p:sp>
      <p:sp>
        <p:nvSpPr>
          <p:cNvPr id="3" name="Content Placeholder 2"/>
          <p:cNvSpPr>
            <a:spLocks noGrp="1"/>
          </p:cNvSpPr>
          <p:nvPr>
            <p:ph idx="1"/>
          </p:nvPr>
        </p:nvSpPr>
        <p:spPr/>
        <p:txBody>
          <a:bodyPr/>
          <a:lstStyle/>
          <a:p>
            <a:pPr algn="just"/>
            <a:r>
              <a:rPr lang="hr-HR" dirty="0"/>
              <a:t>Dakle, u konkretnom slučaju pravilno je tuženi postupio kada je u smislu člana 10. </a:t>
            </a:r>
            <a:r>
              <a:rPr lang="hr-HR" dirty="0" smtClean="0"/>
              <a:t>ZOSPI </a:t>
            </a:r>
            <a:r>
              <a:rPr lang="hr-HR" dirty="0"/>
              <a:t>izvršio razdvajanje informacija na dijelove, pa je u pogledu zahtjeva navedenih pod tačkom 2., 5., 6. i 7. utvrdio izuzetak od objavljivanja informacija, </a:t>
            </a:r>
            <a:r>
              <a:rPr lang="hr-HR" dirty="0" smtClean="0"/>
              <a:t>s obzirom </a:t>
            </a:r>
            <a:r>
              <a:rPr lang="hr-HR" dirty="0"/>
              <a:t>da </a:t>
            </a:r>
            <a:r>
              <a:rPr lang="hr-HR" dirty="0" smtClean="0"/>
              <a:t>uključuju </a:t>
            </a:r>
            <a:r>
              <a:rPr lang="hr-HR" dirty="0"/>
              <a:t>povjerljive komercijalne interese, a </a:t>
            </a:r>
            <a:r>
              <a:rPr lang="hr-HR" dirty="0" err="1"/>
              <a:t>takođe</a:t>
            </a:r>
            <a:r>
              <a:rPr lang="hr-HR" dirty="0"/>
              <a:t> je pravilno </a:t>
            </a:r>
            <a:r>
              <a:rPr lang="hr-HR" dirty="0" smtClean="0"/>
              <a:t>dopisom </a:t>
            </a:r>
            <a:r>
              <a:rPr lang="hr-HR" dirty="0"/>
              <a:t>broj 05.05/053-13-6/14 od 12.03.2014. </a:t>
            </a:r>
            <a:r>
              <a:rPr lang="hr-HR" dirty="0" smtClean="0"/>
              <a:t>godine </a:t>
            </a:r>
            <a:r>
              <a:rPr lang="hr-HR" dirty="0"/>
              <a:t>dostavio obavještenje u pogledu zahtjeva </a:t>
            </a:r>
            <a:r>
              <a:rPr lang="hr-HR" dirty="0" smtClean="0"/>
              <a:t>navedenih </a:t>
            </a:r>
            <a:r>
              <a:rPr lang="hr-HR" dirty="0"/>
              <a:t>pod tačkama 1., 3., 4. i 8. sa navedenim </a:t>
            </a:r>
            <a:r>
              <a:rPr lang="hr-HR" dirty="0" smtClean="0"/>
              <a:t>informacijama u </a:t>
            </a:r>
            <a:r>
              <a:rPr lang="hr-HR" dirty="0"/>
              <a:t>pogledu postupka dodjele </a:t>
            </a:r>
            <a:r>
              <a:rPr lang="hr-HR" dirty="0" smtClean="0"/>
              <a:t>koncesije (</a:t>
            </a:r>
            <a:r>
              <a:rPr lang="hr-HR" dirty="0"/>
              <a:t>samoinicijativna ponuda),  uplata </a:t>
            </a:r>
            <a:r>
              <a:rPr lang="hr-HR" dirty="0" err="1"/>
              <a:t>koncesionih</a:t>
            </a:r>
            <a:r>
              <a:rPr lang="hr-HR" dirty="0"/>
              <a:t> naknada, te visini uplata, navedenim procentima koji se odnose na naknadu za </a:t>
            </a:r>
            <a:r>
              <a:rPr lang="hr-HR" dirty="0" err="1"/>
              <a:t>korišćenje</a:t>
            </a:r>
            <a:r>
              <a:rPr lang="hr-HR" dirty="0"/>
              <a:t> predmeta koncesije.</a:t>
            </a:r>
            <a:endParaRPr lang="en-US" dirty="0"/>
          </a:p>
        </p:txBody>
      </p:sp>
    </p:spTree>
    <p:extLst>
      <p:ext uri="{BB962C8B-B14F-4D97-AF65-F5344CB8AC3E}">
        <p14:creationId xmlns:p14="http://schemas.microsoft.com/office/powerpoint/2010/main" val="15875943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Razlozi presude</a:t>
            </a:r>
            <a:endParaRPr lang="en-US" dirty="0"/>
          </a:p>
        </p:txBody>
      </p:sp>
      <p:sp>
        <p:nvSpPr>
          <p:cNvPr id="3" name="Content Placeholder 2"/>
          <p:cNvSpPr>
            <a:spLocks noGrp="1"/>
          </p:cNvSpPr>
          <p:nvPr>
            <p:ph idx="1"/>
          </p:nvPr>
        </p:nvSpPr>
        <p:spPr/>
        <p:txBody>
          <a:bodyPr/>
          <a:lstStyle/>
          <a:p>
            <a:pPr algn="just"/>
            <a:r>
              <a:rPr lang="sr-Latn-BA" dirty="0" smtClean="0"/>
              <a:t>Dalje sud ističe da prema citiranim odredbama jedan od uslova za objavljivanje informacije jeste da javni organ raspolaže traženu informaciju. U konkretnom slučaju tuženi kao javni organ od kojeg je tužilac zatražio da mu se dostave fotokopije odgovarajućih akata iz kojih vidi koja je agencija bila dužna i koji je vodila Inspekcija rada u 1996., 1997., 1998. i 199. godini ne raspolaže tom dokumentacijom o čemu je tužilac obaviješten i po njegovom ranijem podnesenom zahtjevu.</a:t>
            </a:r>
            <a:endParaRPr lang="en-US" dirty="0"/>
          </a:p>
        </p:txBody>
      </p:sp>
    </p:spTree>
    <p:extLst>
      <p:ext uri="{BB962C8B-B14F-4D97-AF65-F5344CB8AC3E}">
        <p14:creationId xmlns:p14="http://schemas.microsoft.com/office/powerpoint/2010/main" val="14817048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Razlozi presude</a:t>
            </a:r>
            <a:endParaRPr lang="en-US" dirty="0"/>
          </a:p>
        </p:txBody>
      </p:sp>
      <p:sp>
        <p:nvSpPr>
          <p:cNvPr id="3" name="Content Placeholder 2"/>
          <p:cNvSpPr>
            <a:spLocks noGrp="1"/>
          </p:cNvSpPr>
          <p:nvPr>
            <p:ph idx="1"/>
          </p:nvPr>
        </p:nvSpPr>
        <p:spPr/>
        <p:txBody>
          <a:bodyPr/>
          <a:lstStyle/>
          <a:p>
            <a:pPr algn="just"/>
            <a:r>
              <a:rPr lang="sr-Latn-BA" dirty="0" smtClean="0"/>
              <a:t>Vrhovni sud napominje da se prvobitno podneseni zahtjev tužioca odnosio na dokumentaciju o radu Inspekcije rada i objavljivanje informacija vezanih za nadzor za primjenu člana 64. Zakona o radnim odnosima, a koja je uništena zbog </a:t>
            </a:r>
            <a:r>
              <a:rPr lang="sr-Latn-BA" dirty="0" err="1" smtClean="0"/>
              <a:t>proteka</a:t>
            </a:r>
            <a:r>
              <a:rPr lang="sr-Latn-BA" dirty="0" smtClean="0"/>
              <a:t> roka za njeno čuvanje u skladu sa Listom registarskog materijala na osnovu Zakona o arhivskoj djelatnosti, Uredbe o kancelarijskom poslovanju republičkih organa uprave, te Pravilnika o postupku odabiranja arhivske građe, kriterijuma i načina njegovog vrednovanja. </a:t>
            </a:r>
            <a:endParaRPr lang="en-US" dirty="0"/>
          </a:p>
        </p:txBody>
      </p:sp>
    </p:spTree>
    <p:extLst>
      <p:ext uri="{BB962C8B-B14F-4D97-AF65-F5344CB8AC3E}">
        <p14:creationId xmlns:p14="http://schemas.microsoft.com/office/powerpoint/2010/main" val="32826834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Razlozi presude</a:t>
            </a:r>
            <a:endParaRPr lang="en-US" dirty="0"/>
          </a:p>
        </p:txBody>
      </p:sp>
      <p:sp>
        <p:nvSpPr>
          <p:cNvPr id="3" name="Content Placeholder 2"/>
          <p:cNvSpPr>
            <a:spLocks noGrp="1"/>
          </p:cNvSpPr>
          <p:nvPr>
            <p:ph idx="1"/>
          </p:nvPr>
        </p:nvSpPr>
        <p:spPr/>
        <p:txBody>
          <a:bodyPr/>
          <a:lstStyle/>
          <a:p>
            <a:pPr algn="just"/>
            <a:r>
              <a:rPr lang="sr-Latn-BA" dirty="0" smtClean="0"/>
              <a:t>Sud je istakao da tuženi ne posjeduje ni dokumentaciju traženu ni ovim zahtjevom iz kojeg će se vidjeti koje evidencije je bila dužna i koje je vodila Inspekcija rada o čemu je obaviješten dopisom tuženog od 02.4.2012. godine, zbog čega mu nije mogla biti dostavljena. Pri tome nije od značaja činjenica koju ističe tužilac da li je ta dokumentacija uništena ili nije ni formirana, jer u oba slučaja traženi materijal ne postoji, pa prema tome nije ni mogao biti dostavljen tužiocu. </a:t>
            </a:r>
            <a:endParaRPr lang="en-US" dirty="0"/>
          </a:p>
        </p:txBody>
      </p:sp>
    </p:spTree>
    <p:extLst>
      <p:ext uri="{BB962C8B-B14F-4D97-AF65-F5344CB8AC3E}">
        <p14:creationId xmlns:p14="http://schemas.microsoft.com/office/powerpoint/2010/main" val="10365116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Razlozi presude</a:t>
            </a:r>
            <a:endParaRPr lang="en-US" dirty="0"/>
          </a:p>
        </p:txBody>
      </p:sp>
      <p:sp>
        <p:nvSpPr>
          <p:cNvPr id="3" name="Content Placeholder 2"/>
          <p:cNvSpPr>
            <a:spLocks noGrp="1"/>
          </p:cNvSpPr>
          <p:nvPr>
            <p:ph idx="1"/>
          </p:nvPr>
        </p:nvSpPr>
        <p:spPr/>
        <p:txBody>
          <a:bodyPr/>
          <a:lstStyle/>
          <a:p>
            <a:pPr algn="just"/>
            <a:r>
              <a:rPr lang="sr-Latn-BA" dirty="0" smtClean="0"/>
              <a:t>Dodaje da je tužiocu dostavljeno rješenje Arhiva od 01.3.2004. godine u kome se odobrava uništenje bezvrijednog registarskog materijala nastalog u radu Opštinske uprave u periodu od 1996. do 2000. godine, spisak bezvrijednog materijala predloženog za uništenje i zapisnik od 01.3.2004. godine o </a:t>
            </a:r>
            <a:r>
              <a:rPr lang="sr-Latn-BA" dirty="0" err="1" smtClean="0"/>
              <a:t>pregledu</a:t>
            </a:r>
            <a:r>
              <a:rPr lang="sr-Latn-BA" dirty="0" smtClean="0"/>
              <a:t> tog materijala, dakle, postupljeno je u dijelu zahtjeva kojim je tražio informaciju za koje je materijale odobreno i izvršeno izlučivanje, te je izvršeno uništavanje tih dokumenata i evidencija bezvrijednog materijala. </a:t>
            </a:r>
            <a:endParaRPr lang="en-US" dirty="0"/>
          </a:p>
        </p:txBody>
      </p:sp>
    </p:spTree>
    <p:extLst>
      <p:ext uri="{BB962C8B-B14F-4D97-AF65-F5344CB8AC3E}">
        <p14:creationId xmlns:p14="http://schemas.microsoft.com/office/powerpoint/2010/main" val="9993686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a:t>Primjer </a:t>
            </a:r>
            <a:r>
              <a:rPr lang="sr-Latn-BA" dirty="0" smtClean="0"/>
              <a:t>5.- </a:t>
            </a:r>
            <a:r>
              <a:rPr lang="sr-Latn-BA" dirty="0"/>
              <a:t>ZOSPI</a:t>
            </a:r>
            <a:endParaRPr lang="en-US" dirty="0"/>
          </a:p>
        </p:txBody>
      </p:sp>
      <p:sp>
        <p:nvSpPr>
          <p:cNvPr id="3" name="Content Placeholder 2"/>
          <p:cNvSpPr>
            <a:spLocks noGrp="1"/>
          </p:cNvSpPr>
          <p:nvPr>
            <p:ph idx="1"/>
          </p:nvPr>
        </p:nvSpPr>
        <p:spPr/>
        <p:txBody>
          <a:bodyPr/>
          <a:lstStyle/>
          <a:p>
            <a:pPr algn="just"/>
            <a:r>
              <a:rPr lang="sr-Latn-BA" dirty="0" smtClean="0"/>
              <a:t>U predmetu 11 0 U 014965 15 </a:t>
            </a:r>
            <a:r>
              <a:rPr lang="sr-Latn-BA" dirty="0" err="1" smtClean="0"/>
              <a:t>Uvp</a:t>
            </a:r>
            <a:r>
              <a:rPr lang="sr-Latn-BA" dirty="0" smtClean="0"/>
              <a:t> </a:t>
            </a:r>
            <a:r>
              <a:rPr lang="sr-Latn-BA" dirty="0" err="1" smtClean="0"/>
              <a:t>nižestepeni</a:t>
            </a:r>
            <a:r>
              <a:rPr lang="sr-Latn-BA" dirty="0" smtClean="0"/>
              <a:t> sud je odbio tužbu protiv akta Gradonačelnika Grada Banjaluka, a kojim je odbijena žalba tužioca izjavljena protiv akta Kabineta gradonačelnika od 10.4.2013. godine. Tim aktom tužilac je obaviješten da mu se odobrava uvid u kompletnu dokumentaciju koja se nalazi u predmetu Odjeljenja za prostorno uređenje broj 03-3601-152/13 razgledanje i fotokopiranje dokumentacije, osim izvoda iz Knjige uloženih ugovora o otkupu stambenih zgrada i stanova ŽO podnosioca zahtjeva za legalizaciju izgrađenog potkrovlja u zgradi u ul. Kralja </a:t>
            </a:r>
            <a:r>
              <a:rPr lang="sr-Latn-BA" dirty="0" err="1" smtClean="0"/>
              <a:t>Alfonsa</a:t>
            </a:r>
            <a:r>
              <a:rPr lang="sr-Latn-BA" dirty="0" smtClean="0"/>
              <a:t> XIII broj 13.</a:t>
            </a:r>
            <a:endParaRPr lang="en-US" dirty="0"/>
          </a:p>
        </p:txBody>
      </p:sp>
    </p:spTree>
    <p:extLst>
      <p:ext uri="{BB962C8B-B14F-4D97-AF65-F5344CB8AC3E}">
        <p14:creationId xmlns:p14="http://schemas.microsoft.com/office/powerpoint/2010/main" val="20766048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Obrazloženje </a:t>
            </a:r>
            <a:r>
              <a:rPr lang="sr-Latn-BA" dirty="0" err="1" smtClean="0"/>
              <a:t>nižestepene</a:t>
            </a:r>
            <a:r>
              <a:rPr lang="sr-Latn-BA" dirty="0" smtClean="0"/>
              <a:t> presude</a:t>
            </a:r>
            <a:endParaRPr lang="en-US" dirty="0"/>
          </a:p>
        </p:txBody>
      </p:sp>
      <p:sp>
        <p:nvSpPr>
          <p:cNvPr id="3" name="Content Placeholder 2"/>
          <p:cNvSpPr>
            <a:spLocks noGrp="1"/>
          </p:cNvSpPr>
          <p:nvPr>
            <p:ph idx="1"/>
          </p:nvPr>
        </p:nvSpPr>
        <p:spPr/>
        <p:txBody>
          <a:bodyPr/>
          <a:lstStyle/>
          <a:p>
            <a:pPr algn="just"/>
            <a:r>
              <a:rPr lang="sr-Latn-BA" dirty="0" smtClean="0"/>
              <a:t>U obrazloženju presude </a:t>
            </a:r>
            <a:r>
              <a:rPr lang="sr-Latn-BA" dirty="0" err="1" smtClean="0"/>
              <a:t>nižestepeni</a:t>
            </a:r>
            <a:r>
              <a:rPr lang="sr-Latn-BA" dirty="0" smtClean="0"/>
              <a:t> sud se pozvao na odredbe člana 5., 6., 7. i 8. Zakona u skladu sa kojim je postupio tuženi i utvrdio da tražene informacije upućuju lične interese koje se odnose na privatnost trećeg lica, posebno u odnosu na zahtjev za uvid u Izvod iz Knjige uloženih ugovora ŽO podnosioca zahtjeva za legalizaciju izgrađenog potkrovlja u zgradi u ul. Kralja </a:t>
            </a:r>
            <a:r>
              <a:rPr lang="sr-Latn-BA" dirty="0" err="1" smtClean="0"/>
              <a:t>Alfonska</a:t>
            </a:r>
            <a:r>
              <a:rPr lang="sr-Latn-BA" dirty="0" smtClean="0"/>
              <a:t> XIII broj 13 u čiji izvod tužilac zahtijeva uvid. </a:t>
            </a:r>
            <a:endParaRPr lang="en-US" dirty="0"/>
          </a:p>
        </p:txBody>
      </p:sp>
    </p:spTree>
    <p:extLst>
      <p:ext uri="{BB962C8B-B14F-4D97-AF65-F5344CB8AC3E}">
        <p14:creationId xmlns:p14="http://schemas.microsoft.com/office/powerpoint/2010/main" val="28177316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Zahtjev tužioca</a:t>
            </a:r>
            <a:endParaRPr lang="en-US" dirty="0"/>
          </a:p>
        </p:txBody>
      </p:sp>
      <p:sp>
        <p:nvSpPr>
          <p:cNvPr id="3" name="Content Placeholder 2"/>
          <p:cNvSpPr>
            <a:spLocks noGrp="1"/>
          </p:cNvSpPr>
          <p:nvPr>
            <p:ph idx="1"/>
          </p:nvPr>
        </p:nvSpPr>
        <p:spPr/>
        <p:txBody>
          <a:bodyPr/>
          <a:lstStyle/>
          <a:p>
            <a:pPr algn="just"/>
            <a:r>
              <a:rPr lang="sr-Latn-BA" dirty="0" smtClean="0"/>
              <a:t>U zahtjevu ističe da su u postupku ignorisane sve relevantne činjenice i da je na taj način favorizovana suprotna strana, a da se iz razloga pobijane presude ne može utvrditi na osnovu čega je sud zaključio da je činjenično stanje pravilno i potpuno utvrđeno i da je njemu odobren uvid u kompletnu dokumentaciju, jer da to nije slučaj, s obzirom da mu nije dozvoljen ni uvid, a ni fotokopiranje spornog izvoda iz Knjige uloženih ugovora ŽO čime se direktno krše odredbe Zakona. </a:t>
            </a:r>
            <a:endParaRPr lang="en-US" dirty="0"/>
          </a:p>
        </p:txBody>
      </p:sp>
    </p:spTree>
    <p:extLst>
      <p:ext uri="{BB962C8B-B14F-4D97-AF65-F5344CB8AC3E}">
        <p14:creationId xmlns:p14="http://schemas.microsoft.com/office/powerpoint/2010/main" val="132517255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Zahtjev tužioca</a:t>
            </a:r>
            <a:endParaRPr lang="en-US" dirty="0"/>
          </a:p>
        </p:txBody>
      </p:sp>
      <p:sp>
        <p:nvSpPr>
          <p:cNvPr id="3" name="Content Placeholder 2"/>
          <p:cNvSpPr>
            <a:spLocks noGrp="1"/>
          </p:cNvSpPr>
          <p:nvPr>
            <p:ph idx="1"/>
          </p:nvPr>
        </p:nvSpPr>
        <p:spPr/>
        <p:txBody>
          <a:bodyPr/>
          <a:lstStyle/>
          <a:p>
            <a:pPr algn="just"/>
            <a:r>
              <a:rPr lang="sr-Latn-BA" dirty="0" smtClean="0"/>
              <a:t>Smatra da je tuženi pogrešno utvrdio izuzetak iz razloga što Izvod sadrži informacije koje se odnose na privatnost trećeg lica koji zaključak nema zakonskog uporišta niti u jednoj odredbi pomenutog Zakona, a da se u aktu tuženog, a ni u presudi ne navodi koji su to podaci lične prirode zbog kojih se može primijeniti član 8. Zakona, tj. Kakve to podatke sadrže pomenuti dokument  i kako bi se uvidom u istog ugrozila privatnost trećeg lica kada je opšte poznato da je u istima navedeno samo ko je vlasnik nepokretnosti, koja je veličina te nepokretnosti i od kada je ta nepokretnost postala svojina upisanog lica. </a:t>
            </a:r>
            <a:endParaRPr lang="en-US" dirty="0"/>
          </a:p>
        </p:txBody>
      </p:sp>
    </p:spTree>
    <p:extLst>
      <p:ext uri="{BB962C8B-B14F-4D97-AF65-F5344CB8AC3E}">
        <p14:creationId xmlns:p14="http://schemas.microsoft.com/office/powerpoint/2010/main" val="11167940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Zahtjev tužioca</a:t>
            </a:r>
            <a:endParaRPr lang="en-US" dirty="0"/>
          </a:p>
        </p:txBody>
      </p:sp>
      <p:sp>
        <p:nvSpPr>
          <p:cNvPr id="3" name="Content Placeholder 2"/>
          <p:cNvSpPr>
            <a:spLocks noGrp="1"/>
          </p:cNvSpPr>
          <p:nvPr>
            <p:ph idx="1"/>
          </p:nvPr>
        </p:nvSpPr>
        <p:spPr/>
        <p:txBody>
          <a:bodyPr/>
          <a:lstStyle/>
          <a:p>
            <a:pPr algn="just"/>
            <a:r>
              <a:rPr lang="sr-Latn-BA" dirty="0" smtClean="0"/>
              <a:t>Navodi da tuženi, a i sud očigledno namjerno ne žele da prikažu pravo činjenično stanje i ne žele da sam postupak rješavanja predmeta bude javan i transparentan, a sve u cilju zaštite investitora nelegalne izgradnje. Ističe da u konkretnom slučaju nema mjesta primjene člana 8. Zakona jer se ovdje ne radi o narušavanju privatnosti trećih lica, nego o dokazivanju da li nelegalni graditelj ima pravo da prisvaja zajedničke dijelove zgradi, tj. da li je on etažni vlasnik i da li može podnijeti zahtjev za legalizaciju. </a:t>
            </a:r>
            <a:endParaRPr lang="en-US" dirty="0"/>
          </a:p>
        </p:txBody>
      </p:sp>
    </p:spTree>
    <p:extLst>
      <p:ext uri="{BB962C8B-B14F-4D97-AF65-F5344CB8AC3E}">
        <p14:creationId xmlns:p14="http://schemas.microsoft.com/office/powerpoint/2010/main" val="40569335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Zahtjev tužioca</a:t>
            </a:r>
            <a:endParaRPr lang="en-US" dirty="0"/>
          </a:p>
        </p:txBody>
      </p:sp>
      <p:sp>
        <p:nvSpPr>
          <p:cNvPr id="3" name="Content Placeholder 2"/>
          <p:cNvSpPr>
            <a:spLocks noGrp="1"/>
          </p:cNvSpPr>
          <p:nvPr>
            <p:ph idx="1"/>
          </p:nvPr>
        </p:nvSpPr>
        <p:spPr/>
        <p:txBody>
          <a:bodyPr/>
          <a:lstStyle/>
          <a:p>
            <a:pPr algn="just"/>
            <a:r>
              <a:rPr lang="sr-Latn-BA" dirty="0" smtClean="0"/>
              <a:t>Da su to razlozi od javnog interesa da se takva informacija objavi, jer bi u suprotnom javni organ prekršio njegova prava kao etažnog vlasnika u predmetnoj zgradi, što je i učinio ne dajući mu na uvid tu traženu informaciju. Ne spori da Katastar vodi evidenciju takve vrste, ali da njega konkretno zanima da li je traženi izvod koji se nalazi u spisu predmeta pravno valjan dokument i kada je isti izdat, što ne može da sazna u katastarskom </a:t>
            </a:r>
            <a:r>
              <a:rPr lang="sr-Latn-BA" dirty="0" err="1" smtClean="0"/>
              <a:t>operatu</a:t>
            </a:r>
            <a:r>
              <a:rPr lang="sr-Latn-BA" dirty="0" smtClean="0"/>
              <a:t>.</a:t>
            </a:r>
            <a:endParaRPr lang="en-US" dirty="0"/>
          </a:p>
        </p:txBody>
      </p:sp>
    </p:spTree>
    <p:extLst>
      <p:ext uri="{BB962C8B-B14F-4D97-AF65-F5344CB8AC3E}">
        <p14:creationId xmlns:p14="http://schemas.microsoft.com/office/powerpoint/2010/main" val="4023846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Obrazloženje </a:t>
            </a:r>
            <a:r>
              <a:rPr lang="sr-Latn-BA" dirty="0" err="1" smtClean="0"/>
              <a:t>nižestepene</a:t>
            </a:r>
            <a:r>
              <a:rPr lang="sr-Latn-BA" dirty="0" smtClean="0"/>
              <a:t> presude</a:t>
            </a:r>
            <a:endParaRPr lang="en-US" dirty="0"/>
          </a:p>
        </p:txBody>
      </p:sp>
      <p:sp>
        <p:nvSpPr>
          <p:cNvPr id="3" name="Content Placeholder 2"/>
          <p:cNvSpPr>
            <a:spLocks noGrp="1"/>
          </p:cNvSpPr>
          <p:nvPr>
            <p:ph idx="1"/>
          </p:nvPr>
        </p:nvSpPr>
        <p:spPr/>
        <p:txBody>
          <a:bodyPr/>
          <a:lstStyle/>
          <a:p>
            <a:pPr algn="just"/>
            <a:r>
              <a:rPr lang="hr-HR" dirty="0"/>
              <a:t>Nije sporno da je u interesu društvene zajednice javnost rada organa, sve zbog smanjenja </a:t>
            </a:r>
            <a:r>
              <a:rPr lang="hr-HR" dirty="0" smtClean="0"/>
              <a:t>(</a:t>
            </a:r>
            <a:r>
              <a:rPr lang="hr-HR" dirty="0" err="1" smtClean="0"/>
              <a:t>eliminisanja</a:t>
            </a:r>
            <a:r>
              <a:rPr lang="hr-HR" dirty="0" smtClean="0"/>
              <a:t>) pogrešnog </a:t>
            </a:r>
            <a:r>
              <a:rPr lang="hr-HR" dirty="0"/>
              <a:t>rada organa ili zloupotrebe rada organa posebno kada je u pitanju eksploatacija prirodnog dobra koje pripada svim građanima. Međutim, zakonom su propisani izuzeci to jest kad pristup informacijama uključuje povjerljive komercijalne interese treće strane,  tada organ utvrđuje izuzetke po prethodno provedenoj proceduri.</a:t>
            </a:r>
            <a:endParaRPr lang="en-US" dirty="0"/>
          </a:p>
        </p:txBody>
      </p:sp>
    </p:spTree>
    <p:extLst>
      <p:ext uri="{BB962C8B-B14F-4D97-AF65-F5344CB8AC3E}">
        <p14:creationId xmlns:p14="http://schemas.microsoft.com/office/powerpoint/2010/main" val="276404857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Odluka Vrhovnog suda</a:t>
            </a:r>
            <a:endParaRPr lang="en-US" dirty="0"/>
          </a:p>
        </p:txBody>
      </p:sp>
      <p:sp>
        <p:nvSpPr>
          <p:cNvPr id="3" name="Content Placeholder 2"/>
          <p:cNvSpPr>
            <a:spLocks noGrp="1"/>
          </p:cNvSpPr>
          <p:nvPr>
            <p:ph idx="1"/>
          </p:nvPr>
        </p:nvSpPr>
        <p:spPr/>
        <p:txBody>
          <a:bodyPr/>
          <a:lstStyle/>
          <a:p>
            <a:r>
              <a:rPr lang="sr-Latn-BA" dirty="0" smtClean="0"/>
              <a:t>Vrhovni sud je zahtjev odbio.</a:t>
            </a:r>
            <a:endParaRPr lang="en-US" dirty="0"/>
          </a:p>
        </p:txBody>
      </p:sp>
    </p:spTree>
    <p:extLst>
      <p:ext uri="{BB962C8B-B14F-4D97-AF65-F5344CB8AC3E}">
        <p14:creationId xmlns:p14="http://schemas.microsoft.com/office/powerpoint/2010/main" val="41906014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Činjenično stanje</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BA" dirty="0" smtClean="0"/>
              <a:t>Iz stanja spisa proizlazi da je tužilac 01.8.2013. godine podnio tuženom zahtjev za pristup informacijama u kojem je tražio da mu se kao zainteresovanoj stranci u postupku dozvoli uvid u kompletnu dokumentaciju u gore navedenom predmetu koji se vodi kod Odjeljenja za prostorno uređenje i da mu se ta dokumentacija fotokopira. Dopisom tuženog od 10.4.2014. godine tužilac je obaviješten da mu se odobrava uvid i fotokopiranje tražene dokumentacije osim izvoda iz Knjige uloženih ugovora na ime podnosioca zahtjeva za legalizaciju ŽO uz obrazloženje da je u odnosu da taj izvod nakon razmatranja svih činjenica i okolnosti od značaja za odluku po zahtjevu utvrđen izuzetak kod objavljivanja u smislu člana 8. jer tražene informacije uključuju lične interese koji se odnose na privatnost trećeg lica. </a:t>
            </a:r>
            <a:endParaRPr lang="en-US" dirty="0"/>
          </a:p>
        </p:txBody>
      </p:sp>
    </p:spTree>
    <p:extLst>
      <p:ext uri="{BB962C8B-B14F-4D97-AF65-F5344CB8AC3E}">
        <p14:creationId xmlns:p14="http://schemas.microsoft.com/office/powerpoint/2010/main" val="378705955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Činjenično stanje</a:t>
            </a:r>
            <a:endParaRPr lang="en-US" dirty="0"/>
          </a:p>
        </p:txBody>
      </p:sp>
      <p:sp>
        <p:nvSpPr>
          <p:cNvPr id="3" name="Content Placeholder 2"/>
          <p:cNvSpPr>
            <a:spLocks noGrp="1"/>
          </p:cNvSpPr>
          <p:nvPr>
            <p:ph idx="1"/>
          </p:nvPr>
        </p:nvSpPr>
        <p:spPr/>
        <p:txBody>
          <a:bodyPr/>
          <a:lstStyle/>
          <a:p>
            <a:pPr algn="just"/>
            <a:r>
              <a:rPr lang="sr-Latn-BA" dirty="0" smtClean="0"/>
              <a:t>Protiv navedenog akta tužilac je izjavio žalbu, koja je odbijena uz obrazloženje da nema mogućnosti da se dozvoli fotokopiranje izvoda iz Knjige uloženih ugovora na ime ŽO, odnosno da nisu povrijeđena prava tužioca zagarantovana ZOSPI.</a:t>
            </a:r>
            <a:endParaRPr lang="en-US" dirty="0"/>
          </a:p>
        </p:txBody>
      </p:sp>
    </p:spTree>
    <p:extLst>
      <p:ext uri="{BB962C8B-B14F-4D97-AF65-F5344CB8AC3E}">
        <p14:creationId xmlns:p14="http://schemas.microsoft.com/office/powerpoint/2010/main" val="327461310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Razlozi presude</a:t>
            </a:r>
            <a:endParaRPr lang="en-US" dirty="0"/>
          </a:p>
        </p:txBody>
      </p:sp>
      <p:sp>
        <p:nvSpPr>
          <p:cNvPr id="3" name="Content Placeholder 2"/>
          <p:cNvSpPr>
            <a:spLocks noGrp="1"/>
          </p:cNvSpPr>
          <p:nvPr>
            <p:ph idx="1"/>
          </p:nvPr>
        </p:nvSpPr>
        <p:spPr/>
        <p:txBody>
          <a:bodyPr/>
          <a:lstStyle/>
          <a:p>
            <a:pPr algn="just"/>
            <a:r>
              <a:rPr lang="sr-Latn-BA" dirty="0" smtClean="0"/>
              <a:t>U razlozima Vrhovni sud se pozvao na odredbu člana 5. ZOSPI po kojoj svako fizičko i pravno lice ima pravo pristupa informacijama koje su pod kontrolom javnog organa, a svaki javni organ ima odgovarajuću obavezu da odgovori na zahtjeve građana koji se odnose na pristup informacijama, kao i da dostavi informacije od važnog javnog interesa koje se odnose na djelovanje i rad javnih organa. Izuzetak od te obaveze za javne organe propisan je u članu 6., 7. i 8. ZOSPI, a postupak izuzeća u odredbi člana 9. po kojem postoji mogućnost objavljivanja i informacija bez obzira na utvrđeni izuzetak, a da je to opravdano javnim interesom. </a:t>
            </a:r>
            <a:endParaRPr lang="en-US" dirty="0"/>
          </a:p>
        </p:txBody>
      </p:sp>
    </p:spTree>
    <p:extLst>
      <p:ext uri="{BB962C8B-B14F-4D97-AF65-F5344CB8AC3E}">
        <p14:creationId xmlns:p14="http://schemas.microsoft.com/office/powerpoint/2010/main" val="421198556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Razlozi presude</a:t>
            </a:r>
            <a:endParaRPr lang="en-US" dirty="0"/>
          </a:p>
        </p:txBody>
      </p:sp>
      <p:sp>
        <p:nvSpPr>
          <p:cNvPr id="3" name="Content Placeholder 2"/>
          <p:cNvSpPr>
            <a:spLocks noGrp="1"/>
          </p:cNvSpPr>
          <p:nvPr>
            <p:ph idx="1"/>
          </p:nvPr>
        </p:nvSpPr>
        <p:spPr/>
        <p:txBody>
          <a:bodyPr/>
          <a:lstStyle/>
          <a:p>
            <a:pPr algn="just"/>
            <a:r>
              <a:rPr lang="sr-Latn-BA" dirty="0" smtClean="0"/>
              <a:t>Da je pravilan zaključak tuženog o odbijanju dostavljanja traženih informacija koje se odnosile na dostavljanje izvoda Knjige uloženih ugovora jer traženi podaci predstavljaju lične interese, odnosno podatke o licu koje je zaključilo ugovor o otkupu stana, odnosno jedinstveni matični broj, adresu stanovanja, način sticanja stana, a čija je zaštita regulisana Zakonom o zaštiti ličnih podataka BiH zbog čega je u konkretnom slučaju bilo mjesta primjeni člana 8. ZOSPI, pa da se navod tužioca na okolnost pogrešne primjene materijalnog prava ukazuje neosnovanim. </a:t>
            </a:r>
            <a:endParaRPr lang="en-US" dirty="0"/>
          </a:p>
        </p:txBody>
      </p:sp>
    </p:spTree>
    <p:extLst>
      <p:ext uri="{BB962C8B-B14F-4D97-AF65-F5344CB8AC3E}">
        <p14:creationId xmlns:p14="http://schemas.microsoft.com/office/powerpoint/2010/main" val="19965168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Razlozi presude</a:t>
            </a:r>
            <a:endParaRPr lang="en-US" dirty="0"/>
          </a:p>
        </p:txBody>
      </p:sp>
      <p:sp>
        <p:nvSpPr>
          <p:cNvPr id="3" name="Content Placeholder 2"/>
          <p:cNvSpPr>
            <a:spLocks noGrp="1"/>
          </p:cNvSpPr>
          <p:nvPr>
            <p:ph idx="1"/>
          </p:nvPr>
        </p:nvSpPr>
        <p:spPr/>
        <p:txBody>
          <a:bodyPr/>
          <a:lstStyle/>
          <a:p>
            <a:pPr algn="just"/>
            <a:r>
              <a:rPr lang="sr-Latn-BA" dirty="0"/>
              <a:t>Da je pravilno u konkretnom slučaju </a:t>
            </a:r>
            <a:r>
              <a:rPr lang="sr-Latn-BA" dirty="0" smtClean="0"/>
              <a:t>zaključeno da se u konkretnom slučaju ne radi o značajnom javnom interesu već o interesu tužioca kao etažnog vlasnika stana u predmetnoj zgradi, a što proizlazi iz sadržaja predmetnog zahtjeva. Budući da je tužiocu omogućen uvid i fotokopiranje preostalog dijela traženog spisa predmeta, to je pravilno zaključeno da osporenim aktom nije povrijeđena ni odredba </a:t>
            </a:r>
            <a:r>
              <a:rPr lang="bs-Latn-BA" dirty="0"/>
              <a:t>člana 1. stav 1. tačka a) i u vezi sa članom 4. ZOSPI, pa je u </a:t>
            </a:r>
            <a:r>
              <a:rPr lang="bs-Latn-BA" dirty="0" err="1"/>
              <a:t>pomenutom</a:t>
            </a:r>
            <a:r>
              <a:rPr lang="bs-Latn-BA" dirty="0"/>
              <a:t> dijelu zahtjev tužioca za fotokopiranje izvoda iz Knjige </a:t>
            </a:r>
            <a:r>
              <a:rPr lang="bs-Latn-BA" dirty="0" err="1"/>
              <a:t>uloženih</a:t>
            </a:r>
            <a:r>
              <a:rPr lang="bs-Latn-BA" dirty="0"/>
              <a:t> ugovora pravilno odbijen kao </a:t>
            </a:r>
            <a:r>
              <a:rPr lang="bs-Latn-BA" dirty="0" smtClean="0"/>
              <a:t>neosnovan.</a:t>
            </a:r>
            <a:endParaRPr lang="en-US" dirty="0"/>
          </a:p>
        </p:txBody>
      </p:sp>
    </p:spTree>
    <p:extLst>
      <p:ext uri="{BB962C8B-B14F-4D97-AF65-F5344CB8AC3E}">
        <p14:creationId xmlns:p14="http://schemas.microsoft.com/office/powerpoint/2010/main" val="3951761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Obrazloženje </a:t>
            </a:r>
            <a:r>
              <a:rPr lang="sr-Latn-BA" dirty="0" err="1" smtClean="0"/>
              <a:t>nižestepene</a:t>
            </a:r>
            <a:r>
              <a:rPr lang="sr-Latn-BA" dirty="0" smtClean="0"/>
              <a:t> presude</a:t>
            </a:r>
            <a:endParaRPr lang="en-US" dirty="0"/>
          </a:p>
        </p:txBody>
      </p:sp>
      <p:sp>
        <p:nvSpPr>
          <p:cNvPr id="3" name="Content Placeholder 2"/>
          <p:cNvSpPr>
            <a:spLocks noGrp="1"/>
          </p:cNvSpPr>
          <p:nvPr>
            <p:ph idx="1"/>
          </p:nvPr>
        </p:nvSpPr>
        <p:spPr/>
        <p:txBody>
          <a:bodyPr/>
          <a:lstStyle/>
          <a:p>
            <a:pPr algn="just"/>
            <a:r>
              <a:rPr lang="hr-HR" dirty="0"/>
              <a:t>U konkretnom slučaju iz izjašnjenja treće strane nesumnjivo proizlazi da bi moglo doći do štete  koja bi nastala u vezi gore navedenih ugovora o kreditu, osporenim aktom pravilno su obrazloženi razlozi za postojanje </a:t>
            </a:r>
            <a:r>
              <a:rPr lang="hr-HR" dirty="0" err="1"/>
              <a:t>uslova</a:t>
            </a:r>
            <a:r>
              <a:rPr lang="hr-HR" dirty="0"/>
              <a:t> za </a:t>
            </a:r>
            <a:r>
              <a:rPr lang="hr-HR" dirty="0" smtClean="0"/>
              <a:t>utvrđivanje izuzetka </a:t>
            </a:r>
            <a:r>
              <a:rPr lang="hr-HR" dirty="0"/>
              <a:t>kod povjerljivih komercijalnih informacija. </a:t>
            </a:r>
            <a:endParaRPr lang="en-US" dirty="0"/>
          </a:p>
          <a:p>
            <a:endParaRPr lang="en-US" dirty="0"/>
          </a:p>
        </p:txBody>
      </p:sp>
    </p:spTree>
    <p:extLst>
      <p:ext uri="{BB962C8B-B14F-4D97-AF65-F5344CB8AC3E}">
        <p14:creationId xmlns:p14="http://schemas.microsoft.com/office/powerpoint/2010/main" val="2557363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TotalTime>
  <Words>7969</Words>
  <Application>Microsoft Office PowerPoint</Application>
  <PresentationFormat>Custom</PresentationFormat>
  <Paragraphs>186</Paragraphs>
  <Slides>85</Slides>
  <Notes>0</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Office Theme</vt:lpstr>
      <vt:lpstr>AKTUELNA SUDSKA PRAKSA VRHOVNOG SUDA</vt:lpstr>
      <vt:lpstr>Primjer 1.-ZOSPI</vt:lpstr>
      <vt:lpstr>Obrazloženje nižestepene presude</vt:lpstr>
      <vt:lpstr>Obrazloženje nižestepene presude</vt:lpstr>
      <vt:lpstr>Obrazloženje nižestepene presude</vt:lpstr>
      <vt:lpstr>Obrazloženje nižestepene presude</vt:lpstr>
      <vt:lpstr>Obrazloženje nižestepene presude</vt:lpstr>
      <vt:lpstr>Obrazloženje nižestepene presude</vt:lpstr>
      <vt:lpstr>Obrazloženje nižestepene presude</vt:lpstr>
      <vt:lpstr>                         Zahtjev tužioca</vt:lpstr>
      <vt:lpstr>Zahtjev tužioca</vt:lpstr>
      <vt:lpstr>Zahtjev tužioca</vt:lpstr>
      <vt:lpstr>Odluka Vrhovnog suda</vt:lpstr>
      <vt:lpstr>Činjenično stanje</vt:lpstr>
      <vt:lpstr>Razlozi presude VS</vt:lpstr>
      <vt:lpstr>Razlozi presude VS</vt:lpstr>
      <vt:lpstr>Razlozi presude VS</vt:lpstr>
      <vt:lpstr>Zaključna razmatranja</vt:lpstr>
      <vt:lpstr>Primjer 2.- ZOSPI</vt:lpstr>
      <vt:lpstr>Obrazloženje nižestepene presude</vt:lpstr>
      <vt:lpstr>Obrazloženje nižestepene presude</vt:lpstr>
      <vt:lpstr>Obrazloženje nižestepene presude</vt:lpstr>
      <vt:lpstr>Zahtjev tužioca</vt:lpstr>
      <vt:lpstr>Zahtjev tužioca</vt:lpstr>
      <vt:lpstr>Zahtjev tužioca</vt:lpstr>
      <vt:lpstr>Zahtjev tužioca</vt:lpstr>
      <vt:lpstr>Odluka Vrhovnog suda</vt:lpstr>
      <vt:lpstr>Činjenično stanje </vt:lpstr>
      <vt:lpstr>Razlozi presude Vrhovnog suda</vt:lpstr>
      <vt:lpstr>Razlozi presude Vrhovnog suda</vt:lpstr>
      <vt:lpstr>Razlozi presude Vrhovnog suda</vt:lpstr>
      <vt:lpstr>Razlozi presude Vrhovnog suda</vt:lpstr>
      <vt:lpstr>Razlozi presude Vrhovnog suda</vt:lpstr>
      <vt:lpstr>Razlozi presude Vrhovnog suda</vt:lpstr>
      <vt:lpstr>Razlozi presude Vrhovnog suda</vt:lpstr>
      <vt:lpstr>Razlozi presude Vrhovnog suda</vt:lpstr>
      <vt:lpstr>Razlozi presude Vrhovnog suda</vt:lpstr>
      <vt:lpstr>Razlozi presude Vrhovnog suda</vt:lpstr>
      <vt:lpstr>Razlozi presude Vrhovnog suda</vt:lpstr>
      <vt:lpstr>Razlozi presude Vrhovnog suda</vt:lpstr>
      <vt:lpstr>Zaključna razmatranja</vt:lpstr>
      <vt:lpstr>Primjer 3.- ZOSPI</vt:lpstr>
      <vt:lpstr>Sadržaj dopisa</vt:lpstr>
      <vt:lpstr>Sadržaj dopisa</vt:lpstr>
      <vt:lpstr>Sadržaj dopisa</vt:lpstr>
      <vt:lpstr>Obrazloženje nižestepene presude</vt:lpstr>
      <vt:lpstr>Obrazloženje nižestepene presude</vt:lpstr>
      <vt:lpstr>Obrazloženje nižestepene presude</vt:lpstr>
      <vt:lpstr>Zahtjev tužioca</vt:lpstr>
      <vt:lpstr>Zahtjev tužioca</vt:lpstr>
      <vt:lpstr>Zahtjev tužioca</vt:lpstr>
      <vt:lpstr>Odluka Vrhovnog suda</vt:lpstr>
      <vt:lpstr>Činjenično stanje</vt:lpstr>
      <vt:lpstr>Činjenično stanje</vt:lpstr>
      <vt:lpstr>Činjenično stanje</vt:lpstr>
      <vt:lpstr>Razlozi presude</vt:lpstr>
      <vt:lpstr>Razlozi presude</vt:lpstr>
      <vt:lpstr>Razlozi presude</vt:lpstr>
      <vt:lpstr>Primjer 4. - ZOSPI</vt:lpstr>
      <vt:lpstr>Obrazloženje nižestepene presude</vt:lpstr>
      <vt:lpstr>Obrazloženje nižestepene presude</vt:lpstr>
      <vt:lpstr>Obrazloženje nižestepene presude</vt:lpstr>
      <vt:lpstr>Zahtjev tužioca</vt:lpstr>
      <vt:lpstr>Zahtjev tužioca</vt:lpstr>
      <vt:lpstr>Zahtjev tužioca</vt:lpstr>
      <vt:lpstr>Odluka Vrhovnog suda</vt:lpstr>
      <vt:lpstr>Činjenično stanje</vt:lpstr>
      <vt:lpstr>Činjenično stanje</vt:lpstr>
      <vt:lpstr>Razlozi presude</vt:lpstr>
      <vt:lpstr>Razlozi presude</vt:lpstr>
      <vt:lpstr>Razlozi presude</vt:lpstr>
      <vt:lpstr>Razlozi presude</vt:lpstr>
      <vt:lpstr>Razlozi presude</vt:lpstr>
      <vt:lpstr>Primjer 5.- ZOSPI</vt:lpstr>
      <vt:lpstr>Obrazloženje nižestepene presude</vt:lpstr>
      <vt:lpstr>Zahtjev tužioca</vt:lpstr>
      <vt:lpstr>Zahtjev tužioca</vt:lpstr>
      <vt:lpstr>Zahtjev tužioca</vt:lpstr>
      <vt:lpstr>Zahtjev tužioca</vt:lpstr>
      <vt:lpstr>Odluka Vrhovnog suda</vt:lpstr>
      <vt:lpstr>Činjenično stanje</vt:lpstr>
      <vt:lpstr>Činjenično stanje</vt:lpstr>
      <vt:lpstr>Razlozi presude</vt:lpstr>
      <vt:lpstr>Razlozi presude</vt:lpstr>
      <vt:lpstr>Razlozi presude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AKTUELNA SUDSKA PRAKSA VRHOVNOG SUDA</dc:title>
  <dc:creator>Strahinja Curkovic</dc:creator>
  <cp:lastModifiedBy>CEST RS</cp:lastModifiedBy>
  <cp:revision>140</cp:revision>
  <dcterms:created xsi:type="dcterms:W3CDTF">2018-07-12T12:12:44Z</dcterms:created>
  <dcterms:modified xsi:type="dcterms:W3CDTF">2018-10-03T07:59:20Z</dcterms:modified>
</cp:coreProperties>
</file>