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8" r:id="rId3"/>
    <p:sldId id="259" r:id="rId4"/>
    <p:sldId id="277" r:id="rId5"/>
    <p:sldId id="260" r:id="rId6"/>
    <p:sldId id="281" r:id="rId7"/>
    <p:sldId id="278" r:id="rId8"/>
    <p:sldId id="279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6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9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8483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80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5092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08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08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7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71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1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3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81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6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3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3297" y="1381259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НАСИЉЕ У ПОРОДИЦИ – ОБУКА ЗА СУДИЈЕ И ТУЖИОЦЕ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803725"/>
          </a:xfrm>
        </p:spPr>
        <p:txBody>
          <a:bodyPr>
            <a:noAutofit/>
          </a:bodyPr>
          <a:lstStyle/>
          <a:p>
            <a:r>
              <a:rPr lang="sr-Cyrl-RS" sz="4800" dirty="0" smtClean="0">
                <a:solidFill>
                  <a:srgbClr val="FF0000"/>
                </a:solidFill>
              </a:rPr>
              <a:t>мр САЊА СУМОЊА</a:t>
            </a:r>
          </a:p>
          <a:p>
            <a:r>
              <a:rPr lang="sr-Cyrl-RS" sz="4800" dirty="0" smtClean="0">
                <a:solidFill>
                  <a:srgbClr val="FF0000"/>
                </a:solidFill>
              </a:rPr>
              <a:t>МУП РС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3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ЗАКЉУЧЦИ И ПРЕПОРУКЕ ПОЛИЦИЈСКИХ СЛУЖБЕНИКА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2133599"/>
            <a:ext cx="11053851" cy="4524778"/>
          </a:xfrm>
        </p:spPr>
        <p:txBody>
          <a:bodyPr>
            <a:normAutofit/>
          </a:bodyPr>
          <a:lstStyle/>
          <a:p>
            <a:pPr marL="342900" lvl="3" indent="-342900"/>
            <a:r>
              <a:rPr lang="sr-Cyrl-RS" sz="2400" dirty="0"/>
              <a:t>П</a:t>
            </a:r>
            <a:r>
              <a:rPr lang="sr-Cyrl-RS" sz="2400" dirty="0" smtClean="0"/>
              <a:t>осебан </a:t>
            </a:r>
            <a:r>
              <a:rPr lang="sr-Cyrl-RS" sz="2400" dirty="0"/>
              <a:t>допринос пројекту </a:t>
            </a:r>
            <a:r>
              <a:rPr lang="sr-Cyrl-RS" sz="2400" dirty="0" smtClean="0"/>
              <a:t>дало је </a:t>
            </a:r>
            <a:r>
              <a:rPr lang="sr-Cyrl-RS" sz="2400" dirty="0"/>
              <a:t>учешће тужиоца у улози предавача, </a:t>
            </a:r>
            <a:r>
              <a:rPr lang="sr-Cyrl-RS" sz="2400" dirty="0" smtClean="0"/>
              <a:t>изражена потреба </a:t>
            </a:r>
            <a:r>
              <a:rPr lang="sr-Cyrl-RS" sz="2400" dirty="0"/>
              <a:t>за дужим трајањем </a:t>
            </a:r>
            <a:r>
              <a:rPr lang="sr-Cyrl-RS" sz="2400" dirty="0" smtClean="0"/>
              <a:t>едукација са учешћем поступајућих тужилаца  ради излагања проблематике </a:t>
            </a:r>
            <a:r>
              <a:rPr lang="sr-Cyrl-RS" sz="2400" dirty="0"/>
              <a:t>у поступању код конкретних, специфичних предмета насиља у породици, те </a:t>
            </a:r>
            <a:r>
              <a:rPr lang="sr-Cyrl-RS" sz="2400" dirty="0" smtClean="0"/>
              <a:t>добитјања конкретних упута </a:t>
            </a:r>
            <a:r>
              <a:rPr lang="sr-Cyrl-RS" sz="2400" dirty="0"/>
              <a:t>и </a:t>
            </a:r>
            <a:r>
              <a:rPr lang="sr-Cyrl-RS" sz="2400" dirty="0" smtClean="0"/>
              <a:t>сугестија </a:t>
            </a:r>
            <a:r>
              <a:rPr lang="sr-Cyrl-RS" sz="2400" dirty="0"/>
              <a:t>за </a:t>
            </a:r>
            <a:r>
              <a:rPr lang="sr-Cyrl-RS" sz="2400" dirty="0" smtClean="0"/>
              <a:t>поступање од </a:t>
            </a:r>
            <a:r>
              <a:rPr lang="sr-Cyrl-RS" sz="2400" dirty="0"/>
              <a:t>тужилаца лично</a:t>
            </a:r>
            <a:r>
              <a:rPr lang="sr-Cyrl-RS" sz="2400" dirty="0" smtClean="0"/>
              <a:t>;</a:t>
            </a:r>
          </a:p>
          <a:p>
            <a:pPr marL="342900" lvl="3" indent="-342900"/>
            <a:r>
              <a:rPr lang="sr-Cyrl-RS" sz="2400" dirty="0"/>
              <a:t>Ф</a:t>
            </a:r>
            <a:r>
              <a:rPr lang="sr-Cyrl-RS" sz="2400" dirty="0" smtClean="0"/>
              <a:t>ормирање </a:t>
            </a:r>
            <a:r>
              <a:rPr lang="sr-Cyrl-RS" sz="2400" dirty="0"/>
              <a:t>посебних одсјека у оквиру полицијских станица који би се бавили проблематиком кривичних дјела из области брака и породице, те малољетницима као жртвама и извршиоцима кривичних дјела, будући да су ови сегменти рада кроз полицијску праксу веома уско </a:t>
            </a:r>
            <a:r>
              <a:rPr lang="sr-Cyrl-RS" sz="2400" dirty="0" smtClean="0"/>
              <a:t>повезани;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ЗАКЉУЧЦИ И ПРЕПОРУКЕ ПОЛИЦИЈСКИХ СЛУЖБЕНИКА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1905000"/>
            <a:ext cx="11053851" cy="4753377"/>
          </a:xfrm>
        </p:spPr>
        <p:txBody>
          <a:bodyPr>
            <a:normAutofit fontScale="92500" lnSpcReduction="10000"/>
          </a:bodyPr>
          <a:lstStyle/>
          <a:p>
            <a:pPr marL="342900" lvl="3" indent="-342900"/>
            <a:r>
              <a:rPr lang="sr-Cyrl-RS" sz="2400" dirty="0"/>
              <a:t>Потенцирана је стресност рада полицијског службеника у случајевима насиља у породици, посебно кад су жртве дјеца, као и недостатак психолога с којим би полицијски службеници били у могућности да обаве разговор. Препорука је да се за полицијске службенике у полицијским станицама који се баве проблематиком насиља у породици, посебно са малољетницим жртвама ових кривичних дјела, обезбиједи барем периодично присуство психолога (запосленог у МУП РС или ванинституционално ангажованог) са којим би полицијски службеници били у могућности да повремено обаве разговор ради психолошког растерећења у вези са задацима и пословима које обављају</a:t>
            </a:r>
            <a:r>
              <a:rPr lang="sr-Cyrl-RS" sz="2400" dirty="0" smtClean="0"/>
              <a:t>;</a:t>
            </a:r>
          </a:p>
          <a:p>
            <a:pPr marL="342900" lvl="3" indent="-342900"/>
            <a:r>
              <a:rPr lang="sr-Cyrl-RS" sz="2400" dirty="0" smtClean="0"/>
              <a:t>Предложено </a:t>
            </a:r>
            <a:r>
              <a:rPr lang="sr-Cyrl-RS" sz="2400" dirty="0"/>
              <a:t>је да се иницира да казнена политика према починиоцима кривичних дјела и прекршаја насиља у породици буде строжија. Није утврђено на који начин и од кога би ова иницијатива потекла; </a:t>
            </a:r>
            <a:endParaRPr lang="en-US" sz="2400" dirty="0"/>
          </a:p>
          <a:p>
            <a:pPr marL="342900" lvl="3" indent="-342900"/>
            <a:endParaRPr lang="en-US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8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ЗАКЉУЧЦИ И ПРЕПОРУКЕ ПОЛИЦИЈСКИХ СЛУЖБЕНИКА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1905000"/>
            <a:ext cx="11053851" cy="4753377"/>
          </a:xfrm>
        </p:spPr>
        <p:txBody>
          <a:bodyPr>
            <a:noAutofit/>
          </a:bodyPr>
          <a:lstStyle/>
          <a:p>
            <a:pPr marL="342900" lvl="3" indent="-342900"/>
            <a:r>
              <a:rPr lang="sr-Cyrl-RS" sz="2400" dirty="0"/>
              <a:t>На препоруку тужиоца едукатора да полицијски службеници прате судске процесе, односно суђења у предметима у којима су исти поступали, полицијски службеници су се изјаснили да они не прате суђења из објективних разлога који се углавном односе на то да их од стране судова и тужилаштава не обавјештавају кад су суђења заказана, затим због недостатка времена, удаљености суда од полицијских станица (некад и по више десетина километара у једном правцу). С тим у вези је и препорука да се у наредном периоду изнађе начин (путем сугестије у виду дописа и сл.) руководним радницима да у оквиру својих полицијских станица размотре могућност увођења праксе да се полицијским службеницима који раде на предметима насиља у породици омогући присуство суђењима у овим предметима;</a:t>
            </a:r>
          </a:p>
          <a:p>
            <a:pPr marL="0" lvl="3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271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ЗАКЉУЧЦИ И ПРЕПОРУКЕ ПОЛИЦИЈСКИХ СЛУЖБЕНИКА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1905000"/>
            <a:ext cx="11053851" cy="4753377"/>
          </a:xfrm>
        </p:spPr>
        <p:txBody>
          <a:bodyPr>
            <a:normAutofit/>
          </a:bodyPr>
          <a:lstStyle/>
          <a:p>
            <a:pPr marL="342900" lvl="3" indent="-342900"/>
            <a:r>
              <a:rPr lang="sr-Cyrl-RS" sz="2400" dirty="0" smtClean="0"/>
              <a:t>Од </a:t>
            </a:r>
            <a:r>
              <a:rPr lang="sr-Cyrl-RS" sz="2400" dirty="0"/>
              <a:t>стране полицијских службеника указивано и на </a:t>
            </a:r>
            <a:r>
              <a:rPr lang="sr-Cyrl-BA" sz="2400" dirty="0"/>
              <a:t>проблеме у заступању прекршајних предмета, посебно у погледу потребне стручности радника који заступа захтјев за покретање прекршајног поступка.</a:t>
            </a:r>
            <a:r>
              <a:rPr lang="sr-Cyrl-RS" sz="2400" dirty="0"/>
              <a:t> С тим у вези препорука је да се у полицијским станицама одреде полицијски службеници који ће се додатно усавршити и који ће на најбољи могући начин заступати прекршајне предмете из области насиља у породици на судовима</a:t>
            </a:r>
            <a:r>
              <a:rPr lang="sr-Cyrl-RS" sz="2400" dirty="0" smtClean="0"/>
              <a:t>;</a:t>
            </a:r>
          </a:p>
          <a:p>
            <a:pPr marL="342900" lvl="3" indent="-342900"/>
            <a:r>
              <a:rPr lang="sr-Cyrl-RS" sz="2400" dirty="0" smtClean="0"/>
              <a:t>Да </a:t>
            </a:r>
            <a:r>
              <a:rPr lang="sr-Cyrl-RS" sz="2400" dirty="0"/>
              <a:t>руководни радници у полицијским станицама обавезно требају проћи овакав вид обуке и да би то у многоме дало резултате код ефектности и ефикасности у </a:t>
            </a:r>
            <a:r>
              <a:rPr lang="sr-Cyrl-RS" sz="2400" dirty="0" smtClean="0"/>
              <a:t>поступању;</a:t>
            </a:r>
          </a:p>
          <a:p>
            <a:pPr marL="342900" lvl="3" indent="-342900"/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94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ЗАКЉУЧЦИ ПОЛИЦИЈСКИХ СЛУЖБЕНИКА – РУКОВОДНИ КАДАР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2202287"/>
            <a:ext cx="11053851" cy="4456090"/>
          </a:xfrm>
        </p:spPr>
        <p:txBody>
          <a:bodyPr>
            <a:normAutofit/>
          </a:bodyPr>
          <a:lstStyle/>
          <a:p>
            <a:pPr lvl="0"/>
            <a:r>
              <a:rPr lang="sr-Cyrl-RS" sz="2400" dirty="0"/>
              <a:t>Иако је чланом 12 став 4 Закона о заштити од насиља у породици предвиђено да о извршеном насиљу полиција одмах обавјештава надлежног тужиоца и уз извјештај доставља прикупљене доказе и обавјештења о томе, представници неких ОЈТ сматрају да о насиљу у породици нема потребе да се одмах обавјештава тужилац, посебно кад су у питању касни ноћни сати, што код поступајућих полицијских службеника ствара проблем одговорности о томе да исти „сами себи дају за право да суде о тежини почињеног насиља и квалификовања истог“;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78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2202287"/>
            <a:ext cx="11053851" cy="4456090"/>
          </a:xfrm>
        </p:spPr>
        <p:txBody>
          <a:bodyPr>
            <a:normAutofit/>
          </a:bodyPr>
          <a:lstStyle/>
          <a:p>
            <a:r>
              <a:rPr lang="sr-Cyrl-RS" sz="2400" dirty="0"/>
              <a:t>Горе наведена ситуација доводи и до проблема приликом лишења слободе лица које је починило насиље у породици – да ли је разлог лишења слободе прекршај или кривично дјело што доводи до практичних проблема – ако лице лишено слободе због околности које указују да ће поновити прекршај или довршити покушани прекршај, полиција не може одмах привести у суд, починилац прекршаја се може задржати најдуже до 12 часова. Кад је у питању извршење кривичног дјела, лице лишено слободе може се задржати до 24 часа;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ЗАКЉУЧЦИ ПОЛИЦИЈСКИХ СЛУЖБЕНИКА – РУКОВОДНИ КАДАР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2202287"/>
            <a:ext cx="11053851" cy="4456090"/>
          </a:xfrm>
        </p:spPr>
        <p:txBody>
          <a:bodyPr>
            <a:normAutofit/>
          </a:bodyPr>
          <a:lstStyle/>
          <a:p>
            <a:r>
              <a:rPr lang="sr-Cyrl-RS" sz="2400" dirty="0"/>
              <a:t>Дакле проблем је у недостатку комуникације између тужилаштва и полиције, у смислу да полицајци једноставно не знају када и у којим ситуацијама треба да одмах зову тужиоце а када не. Приједлог рјешења је састанак шефова тужилаштва и полиције, да се договори уједначено поступање;</a:t>
            </a:r>
            <a:endParaRPr lang="en-US" sz="2400" dirty="0"/>
          </a:p>
          <a:p>
            <a:r>
              <a:rPr lang="sr-Cyrl-RS" sz="2400" dirty="0" smtClean="0"/>
              <a:t>Највећи </a:t>
            </a:r>
            <a:r>
              <a:rPr lang="sr-Cyrl-RS" sz="2400" dirty="0"/>
              <a:t>проблем полиције је квалификовање НуП као КД или прекршаја, због чињенице да је то у нашем законодавству ријешено на такав начин. Ту дилему требају отклонити тужилаштва и полиција, односно тужилаштва треба да прецизирају полицији разлике између КД и прекршаја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ЗАКЉУЧЦИ ПОЛИЦИЈСКИХ СЛУЖБЕНИКА – РУКОВОДНИ КАДАР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3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2202287"/>
            <a:ext cx="11053851" cy="4456090"/>
          </a:xfrm>
        </p:spPr>
        <p:txBody>
          <a:bodyPr>
            <a:normAutofit/>
          </a:bodyPr>
          <a:lstStyle/>
          <a:p>
            <a:r>
              <a:rPr lang="sr-Cyrl-RS" sz="2400" dirty="0"/>
              <a:t>Законом о заштити од насиља у породици, потписаним протоколом субјеката заштите, Правилницима и другим подзаконским актима, јасно и прецизно су дефинисане обавезе и улоге субјеката заштите, између осталих и припадника МУП-а РС од самог почетка односно запримања пријаве до реализације заштитних мјера. И поред наведеног а кроз реализоване семинаре и обуке полицијских службеника, евидентно је различито поступање које се манифестује од једне до друге полицијске управе, односно од полицијске станице до полицијске станице различитих градова;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ЗАКЉУЧЦИ ПОЛИЦИЈСКИХ СЛУЖБЕНИКА – РУКОВОДНИ КАДАР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2202287"/>
            <a:ext cx="11053851" cy="4456090"/>
          </a:xfrm>
        </p:spPr>
        <p:txBody>
          <a:bodyPr>
            <a:normAutofit/>
          </a:bodyPr>
          <a:lstStyle/>
          <a:p>
            <a:r>
              <a:rPr lang="sr-Cyrl-RS" sz="2400" dirty="0"/>
              <a:t>Кроз присутну инетеракцију са полазницима семинара (средњи и нижи руководни кадар) уочава се непринципијелност у поступању а која се првенствено огледа у следећем: по пријавама насиља у породици негдје поступају униформисани полицијски службеници а негдје криминалистички инспектори, о запримљеној пријави и утврђеним чињеницама негдје се обавијештава ОЈТ а негдје не обавјештава телефоном већ се исти обавјештавају подношењем извјештаја, полицијски службеници самостално врше процјену и доносе одлуке да ли се ради о прекршају или кривичном дјелу, у складу са тим без </a:t>
            </a:r>
            <a:r>
              <a:rPr lang="sr-Cyrl-RS" sz="2400" dirty="0" smtClean="0"/>
              <a:t>обавјештавања </a:t>
            </a:r>
            <a:r>
              <a:rPr lang="sr-Cyrl-RS" sz="2400" dirty="0"/>
              <a:t>тужилаштва подносе Захтјеве за покретање прекршајних </a:t>
            </a:r>
            <a:r>
              <a:rPr lang="sr-Cyrl-RS" sz="2400" dirty="0" smtClean="0"/>
              <a:t>поступака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ЗАКЉУЧЦИ ПОЛИЦИЈСКИХ СЛУЖБЕНИКА – РУКОВОДНИ КАДАР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24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2202287"/>
            <a:ext cx="11053851" cy="4456090"/>
          </a:xfrm>
        </p:spPr>
        <p:txBody>
          <a:bodyPr>
            <a:normAutofit/>
          </a:bodyPr>
          <a:lstStyle/>
          <a:p>
            <a:pPr marL="342900" lvl="3" indent="-342900">
              <a:buFontTx/>
              <a:buChar char="-"/>
            </a:pPr>
            <a:r>
              <a:rPr lang="sr-Cyrl-RS" sz="2400" dirty="0" smtClean="0"/>
              <a:t>Полицијски </a:t>
            </a:r>
            <a:r>
              <a:rPr lang="sr-Cyrl-RS" sz="2400" dirty="0"/>
              <a:t>службеници веома заинтересовани за </a:t>
            </a:r>
            <a:r>
              <a:rPr lang="sr-Cyrl-RS" sz="2400" dirty="0" smtClean="0"/>
              <a:t>обуке </a:t>
            </a:r>
            <a:r>
              <a:rPr lang="sr-Cyrl-RS" sz="2400" dirty="0"/>
              <a:t>које морају имати елементе континуираности, гдје се истима </a:t>
            </a:r>
            <a:r>
              <a:rPr lang="sr-Cyrl-RS" sz="2400" dirty="0" smtClean="0"/>
              <a:t>пружа </a:t>
            </a:r>
            <a:r>
              <a:rPr lang="sr-Cyrl-RS" sz="2400" dirty="0"/>
              <a:t>могућност разговора са тужиоцима и другим предавачима на семинару у циљу непосредног разјашњења недоумица које су имали у досадашњем раду и размјену искустава која је од непроцјењивог значаја</a:t>
            </a:r>
            <a:r>
              <a:rPr lang="sr-Cyrl-RS" sz="2400" dirty="0" smtClean="0"/>
              <a:t>;</a:t>
            </a:r>
          </a:p>
          <a:p>
            <a:pPr marL="342900" lvl="3" indent="-342900">
              <a:buFontTx/>
              <a:buChar char="-"/>
            </a:pPr>
            <a:r>
              <a:rPr lang="sr-Cyrl-RS" sz="2400" dirty="0"/>
              <a:t>Обавезно одржати или по потреби одржавати састанке између главних тужилаца, шефова одјељења у тужилаштвима и руководних радника полицијских управа, како би се у директној координацији разријешиле недоумице у поступању полицијских службеника те формирала униформна правна пракса;</a:t>
            </a:r>
            <a:endParaRPr lang="en-US" sz="2400" dirty="0"/>
          </a:p>
          <a:p>
            <a:pPr marL="342900" lvl="3" indent="-342900"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ПРЕПОРУКЕ ПОЛИЦИЈСКИХ СЛУЖБЕНИКА – РУКОВОДНИ КАДАР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008189" y="452439"/>
            <a:ext cx="7056437" cy="960437"/>
          </a:xfrm>
        </p:spPr>
        <p:txBody>
          <a:bodyPr/>
          <a:lstStyle/>
          <a:p>
            <a:pPr algn="ctr"/>
            <a:r>
              <a:rPr lang="sr-Cyrl-RS" altLang="sr-Latn-RS" sz="2800">
                <a:latin typeface="Arial" panose="020B0604020202020204" pitchFamily="34" charset="0"/>
                <a:cs typeface="Arial" panose="020B0604020202020204" pitchFamily="34" charset="0"/>
              </a:rPr>
              <a:t>АНАЛИТИЧКИ ПОКАЗАТЕЉИ МУП РС ЗА ПЕРИОД 2015-2017. ГОД.</a:t>
            </a:r>
            <a:endParaRPr lang="en-US" altLang="sr-Latn-R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351088" y="1776413"/>
          <a:ext cx="6711950" cy="639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390">
                  <a:extLst>
                    <a:ext uri="{9D8B030D-6E8A-4147-A177-3AD203B41FA5}"/>
                  </a:extLst>
                </a:gridCol>
                <a:gridCol w="2834570">
                  <a:extLst>
                    <a:ext uri="{9D8B030D-6E8A-4147-A177-3AD203B41FA5}"/>
                  </a:extLst>
                </a:gridCol>
                <a:gridCol w="864096">
                  <a:extLst>
                    <a:ext uri="{9D8B030D-6E8A-4147-A177-3AD203B41FA5}"/>
                  </a:extLst>
                </a:gridCol>
                <a:gridCol w="792088">
                  <a:extLst>
                    <a:ext uri="{9D8B030D-6E8A-4147-A177-3AD203B41FA5}"/>
                  </a:extLst>
                </a:gridCol>
                <a:gridCol w="878806">
                  <a:extLst>
                    <a:ext uri="{9D8B030D-6E8A-4147-A177-3AD203B41FA5}"/>
                  </a:extLst>
                </a:gridCol>
              </a:tblGrid>
              <a:tr h="639762">
                <a:tc>
                  <a:txBody>
                    <a:bodyPr/>
                    <a:lstStyle/>
                    <a:p>
                      <a:pPr algn="ctr"/>
                      <a:r>
                        <a:rPr lang="sr-Cyrl-R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РБ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Насиље у породици (КД и прекршаји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2015.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2016.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2017.   </a:t>
                      </a:r>
                    </a:p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1" marB="4566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280744"/>
              </p:ext>
            </p:extLst>
          </p:nvPr>
        </p:nvGraphicFramePr>
        <p:xfrm>
          <a:off x="2351088" y="2446338"/>
          <a:ext cx="6711950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390">
                  <a:extLst>
                    <a:ext uri="{9D8B030D-6E8A-4147-A177-3AD203B41FA5}"/>
                  </a:extLst>
                </a:gridCol>
                <a:gridCol w="2834568">
                  <a:extLst>
                    <a:ext uri="{9D8B030D-6E8A-4147-A177-3AD203B41FA5}"/>
                  </a:extLst>
                </a:gridCol>
                <a:gridCol w="864096">
                  <a:extLst>
                    <a:ext uri="{9D8B030D-6E8A-4147-A177-3AD203B41FA5}"/>
                  </a:extLst>
                </a:gridCol>
                <a:gridCol w="792088">
                  <a:extLst>
                    <a:ext uri="{9D8B030D-6E8A-4147-A177-3AD203B41FA5}"/>
                  </a:extLst>
                </a:gridCol>
                <a:gridCol w="878808">
                  <a:extLst>
                    <a:ext uri="{9D8B030D-6E8A-4147-A177-3AD203B41FA5}"/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RS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Бр.случајева (КД и прекршаја)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1.178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1.199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1.155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RS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Бр. КД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403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411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RS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Бр. прекршаја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848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796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744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644813"/>
              </p:ext>
            </p:extLst>
          </p:nvPr>
        </p:nvGraphicFramePr>
        <p:xfrm>
          <a:off x="2346325" y="4076701"/>
          <a:ext cx="6711950" cy="2225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390">
                  <a:extLst>
                    <a:ext uri="{9D8B030D-6E8A-4147-A177-3AD203B41FA5}"/>
                  </a:extLst>
                </a:gridCol>
                <a:gridCol w="2834570">
                  <a:extLst>
                    <a:ext uri="{9D8B030D-6E8A-4147-A177-3AD203B41FA5}"/>
                  </a:extLst>
                </a:gridCol>
                <a:gridCol w="864096">
                  <a:extLst>
                    <a:ext uri="{9D8B030D-6E8A-4147-A177-3AD203B41FA5}"/>
                  </a:extLst>
                </a:gridCol>
                <a:gridCol w="792088">
                  <a:extLst>
                    <a:ext uri="{9D8B030D-6E8A-4147-A177-3AD203B41FA5}"/>
                  </a:extLst>
                </a:gridCol>
                <a:gridCol w="878806">
                  <a:extLst>
                    <a:ext uri="{9D8B030D-6E8A-4147-A177-3AD203B41FA5}"/>
                  </a:extLst>
                </a:gridCol>
              </a:tblGrid>
              <a:tr h="579285">
                <a:tc>
                  <a:txBody>
                    <a:bodyPr/>
                    <a:lstStyle/>
                    <a:p>
                      <a:r>
                        <a:rPr lang="sr-Cyrl-R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РБ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sr-Cyrl-R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Број изречених хитних</a:t>
                      </a:r>
                      <a:r>
                        <a:rPr lang="sr-Cyrl-R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мјера заштите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sr-Cyrl-RS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2015.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sr-Cyrl-RS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2016.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sr-Cyrl-RS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2017.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3" marB="45733"/>
                </a:tc>
                <a:extLst>
                  <a:ext uri="{0D108BD9-81ED-4DB2-BD59-A6C34878D82A}"/>
                </a:extLst>
              </a:tr>
              <a:tr h="823195">
                <a:tc>
                  <a:txBody>
                    <a:bodyPr/>
                    <a:lstStyle/>
                    <a:p>
                      <a:r>
                        <a:rPr lang="sr-Cyrl-RS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sr-Cyrl-RS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Удаљење учиниоца из стана, куће или др. стамбеног простора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3" marB="45733"/>
                </a:tc>
                <a:extLst>
                  <a:ext uri="{0D108BD9-81ED-4DB2-BD59-A6C34878D82A}"/>
                </a:extLst>
              </a:tr>
              <a:tr h="823195">
                <a:tc>
                  <a:txBody>
                    <a:bodyPr/>
                    <a:lstStyle/>
                    <a:p>
                      <a:r>
                        <a:rPr lang="sr-Cyrl-RS" sz="1600" dirty="0" smtClean="0">
                          <a:solidFill>
                            <a:srgbClr val="FF0000"/>
                          </a:solidFill>
                        </a:rPr>
                        <a:t>2.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sr-Cyrl-RS" sz="1600" dirty="0" smtClean="0">
                          <a:solidFill>
                            <a:srgbClr val="FF0000"/>
                          </a:solidFill>
                        </a:rPr>
                        <a:t>Забрана приближавања и контактирања</a:t>
                      </a:r>
                      <a:r>
                        <a:rPr lang="sr-Cyrl-RS" sz="1600" baseline="0" dirty="0" smtClean="0">
                          <a:solidFill>
                            <a:srgbClr val="FF0000"/>
                          </a:solidFill>
                        </a:rPr>
                        <a:t> учиниоца и жртве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1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2202287"/>
            <a:ext cx="11053851" cy="4456090"/>
          </a:xfrm>
        </p:spPr>
        <p:txBody>
          <a:bodyPr>
            <a:normAutofit fontScale="92500"/>
          </a:bodyPr>
          <a:lstStyle/>
          <a:p>
            <a:pPr marL="342900" lvl="3" indent="-342900">
              <a:buFontTx/>
              <a:buChar char="-"/>
            </a:pPr>
            <a:r>
              <a:rPr lang="sr-Cyrl-RS" sz="2400" dirty="0"/>
              <a:t>Организовати едукације полицијских службеника по разним линијама рада, гдје би искључиви предавачи били тужиоци из надлежних тужилаштава а који иначе најчешће поступају по извјештајима које подносе поједине организационе јединице МУП-а (едукацију за инспекторе са крвних и сексуалних деликата да држе тужиоци који најчешће раде по тим предметима и сл</a:t>
            </a:r>
            <a:r>
              <a:rPr lang="sr-Cyrl-RS" sz="2400" dirty="0" smtClean="0"/>
              <a:t>.);</a:t>
            </a:r>
            <a:endParaRPr lang="sr-Cyrl-RS" sz="2400" dirty="0"/>
          </a:p>
          <a:p>
            <a:pPr marL="342900" lvl="3" indent="-342900">
              <a:buFontTx/>
              <a:buChar char="-"/>
            </a:pPr>
            <a:r>
              <a:rPr lang="sr-Cyrl-RS" sz="2400" dirty="0"/>
              <a:t>Организовати и инсистирати на обавезном присуству полицијских службеника суђењима која се одржавају, нарочито у ситуацијама када је оптужница подигнута на основу извјештаја одређене организационе јединице. Све ово је битно како би полицијски службеници у судницама могли видјети гдје најчешће гријеше и на који начин браниоци „нападају“ њихов рад, како би касније предуприједили такве или сличне грешке;</a:t>
            </a:r>
            <a:endParaRPr lang="en-US" sz="2400" dirty="0"/>
          </a:p>
          <a:p>
            <a:pPr marL="342900" lvl="3" indent="-342900"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ПРЕПОРУКЕ ПОЛИЦИЈСКИХ СЛУЖБЕНИКА – РУКОВОДНИ КАДАР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2202287"/>
            <a:ext cx="11053851" cy="4456090"/>
          </a:xfrm>
        </p:spPr>
        <p:txBody>
          <a:bodyPr>
            <a:normAutofit lnSpcReduction="10000"/>
          </a:bodyPr>
          <a:lstStyle/>
          <a:p>
            <a:pPr marL="342900" lvl="3" indent="-342900">
              <a:buFontTx/>
              <a:buChar char="-"/>
            </a:pPr>
            <a:r>
              <a:rPr lang="sr-Cyrl-RS" sz="2400" dirty="0"/>
              <a:t>Подстицати непосреднију сарадњу између тужилаца и полицијских инспектора у смислу изналажења могућности да тужиоци, што је чешће могуће присуствују истражним радњама које обављају полицијски службеници по њиховим наредбама (нпр. присуствовање препознавањима лица и предмета организованим у сједиштима полицијских управа, саслушањима свједока и узимањима изјава од осумњичених и слично) а све како би тужиоци на лицу мјеста били у могућности да надгледају законитост и ефикасност провођења појединих мјера те да сугеришу на које начине да се поправи предузимање истих. Све ово би било од великог значаја у успостављању једнаке праксе у поступању;</a:t>
            </a:r>
            <a:endParaRPr lang="en-US" sz="2400" dirty="0"/>
          </a:p>
          <a:p>
            <a:pPr marL="342900" lvl="3" indent="-342900"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ПРЕПОРУКЕ ПОЛИЦИЈСКИХ СЛУЖБЕНИКА – РУКОВОДНИ КАДАР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9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2202287"/>
            <a:ext cx="11053851" cy="4456090"/>
          </a:xfrm>
        </p:spPr>
        <p:txBody>
          <a:bodyPr>
            <a:normAutofit/>
          </a:bodyPr>
          <a:lstStyle/>
          <a:p>
            <a:pPr marL="342900" lvl="3" indent="-342900">
              <a:buFontTx/>
              <a:buChar char="-"/>
            </a:pPr>
            <a:r>
              <a:rPr lang="sr-Cyrl-RS" sz="2400" dirty="0"/>
              <a:t>Лицима којима се изрекну новчане казне због прекршаја Насиља у породици, када наведену не плате иста се евидентира у регистру неплаћених казни и послије пет година се брише, тако да фактичка санкција извршиоцима за наведени прекршај буде немогућност регистровања возила, продужења возачке дозволе итд. Да би се ово избјегло и да би изречена новчана санкција постигла своју сврху треба предложити измјене законских прописа у смислу да судови код изрицања новчане казне одређују рок у којем је исту обавезно платити уз пријетњу да ће се иста након наведеног рока замијенити казном затвора;</a:t>
            </a:r>
            <a:endParaRPr lang="en-US" sz="2400" dirty="0"/>
          </a:p>
          <a:p>
            <a:pPr marL="342900" lvl="3" indent="-342900"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ПРЕПОРУКЕ ПОЛИЦИЈСКИХ СЛУЖБЕНИКА – РУКОВОДНИ КАДАР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0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2202287"/>
            <a:ext cx="11053851" cy="4456090"/>
          </a:xfrm>
        </p:spPr>
        <p:txBody>
          <a:bodyPr>
            <a:normAutofit/>
          </a:bodyPr>
          <a:lstStyle/>
          <a:p>
            <a:pPr marL="342900" lvl="3" indent="-342900">
              <a:buFontTx/>
              <a:buChar char="-"/>
            </a:pPr>
            <a:r>
              <a:rPr lang="sr-Cyrl-RS" sz="2400" dirty="0"/>
              <a:t>С обзиром на чињеницу да над извршиоцима прекршаја насиља у породици који имају пребивалиште у Федерацији БиХ а наведени прекршај изврше на територији Републике Српске, није могуће принудно извршити новчану казну јер то одбијају надлежни органи ФБиХ, због неусклађености законских прописа који то не дозвољавају у ФБиХ, потребно је упутити иницијативу надлежним органима ФБиХ ради измјене прописа како би наведени проблем био превазиђен;</a:t>
            </a:r>
            <a:endParaRPr lang="en-US" sz="2400" dirty="0"/>
          </a:p>
          <a:p>
            <a:pPr marL="0" lvl="3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ПРЕПОРУКЕ ПОЛИЦИЈСКИХ СЛУЖБЕНИКА – РУКОВОДНИ КАДАР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91696" y="1352280"/>
            <a:ext cx="7418231" cy="3709117"/>
          </a:xfrm>
        </p:spPr>
        <p:txBody>
          <a:bodyPr>
            <a:normAutofit/>
          </a:bodyPr>
          <a:lstStyle/>
          <a:p>
            <a:r>
              <a:rPr lang="sr-Cyrl-RS" dirty="0" smtClean="0"/>
              <a:t>ХВАЛА НА ПАЖЊИ!!!</a:t>
            </a:r>
            <a:br>
              <a:rPr lang="sr-Cyrl-RS" dirty="0" smtClean="0"/>
            </a:br>
            <a:r>
              <a:rPr lang="sr-Cyrl-RS" dirty="0" smtClean="0"/>
              <a:t>КОМЕНТАРИ,</a:t>
            </a:r>
            <a:br>
              <a:rPr lang="sr-Cyrl-RS" dirty="0" smtClean="0"/>
            </a:br>
            <a:r>
              <a:rPr lang="sr-Cyrl-RS" dirty="0" smtClean="0"/>
              <a:t>СУГЕСТИЈЕ</a:t>
            </a:r>
            <a:br>
              <a:rPr lang="sr-Cyrl-RS" dirty="0" smtClean="0"/>
            </a:br>
            <a:r>
              <a:rPr lang="sr-Cyrl-RS" dirty="0" smtClean="0"/>
              <a:t>ПРИЈЕДЛОЗИ....</a:t>
            </a:r>
            <a:endParaRPr lang="en-US" dirty="0"/>
          </a:p>
        </p:txBody>
      </p:sp>
      <p:pic>
        <p:nvPicPr>
          <p:cNvPr id="1026" name="Picture 2" descr="Image result for to bow after presentati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8"/>
            <a:ext cx="4086225" cy="67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547878"/>
              </p:ext>
            </p:extLst>
          </p:nvPr>
        </p:nvGraphicFramePr>
        <p:xfrm>
          <a:off x="2711451" y="1989138"/>
          <a:ext cx="66389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785">
                  <a:extLst>
                    <a:ext uri="{9D8B030D-6E8A-4147-A177-3AD203B41FA5}"/>
                  </a:extLst>
                </a:gridCol>
                <a:gridCol w="2704142">
                  <a:extLst>
                    <a:ext uri="{9D8B030D-6E8A-4147-A177-3AD203B41FA5}"/>
                  </a:extLst>
                </a:gridCol>
                <a:gridCol w="864096">
                  <a:extLst>
                    <a:ext uri="{9D8B030D-6E8A-4147-A177-3AD203B41FA5}"/>
                  </a:extLst>
                </a:gridCol>
                <a:gridCol w="864096">
                  <a:extLst>
                    <a:ext uri="{9D8B030D-6E8A-4147-A177-3AD203B41FA5}"/>
                  </a:extLst>
                </a:gridCol>
                <a:gridCol w="878806">
                  <a:extLst>
                    <a:ext uri="{9D8B030D-6E8A-4147-A177-3AD203B41FA5}"/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sr-Cyrl-R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РБ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sr-Cyrl-R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Број изречених заштитних мјера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2015.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2016.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2017.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Удаљење из стана, куће или др.стамбеног простора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Cyrl-RS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sr-Cyrl-R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Cyrl-RS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sr-Cyrl-R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Cyrl-RS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sr-Cyrl-R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>
                          <a:solidFill>
                            <a:srgbClr val="FF0000"/>
                          </a:solidFill>
                        </a:rPr>
                        <a:t>2.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Забрана приближавања жртви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Забрана узнемиравања или ухођења жртве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98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Убацити статистику муп са вибера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6" y="0"/>
            <a:ext cx="11388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7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КАКО ПОСМАТРАМО НАСИЉЕ У ПОРОДИЦИ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Да ли се кривично дјело „Насиље у породици или породичној заједници“ из члана 190 КЗ РС од стране одговорних представника институција третира једнако као и друга кривична дјела...?</a:t>
            </a:r>
          </a:p>
          <a:p>
            <a:r>
              <a:rPr lang="sr-Cyrl-RS" dirty="0" smtClean="0"/>
              <a:t>Предузимање мјера и радњи </a:t>
            </a:r>
          </a:p>
          <a:p>
            <a:r>
              <a:rPr lang="sr-Cyrl-RS" dirty="0" smtClean="0"/>
              <a:t>Примјери из праксе</a:t>
            </a:r>
          </a:p>
          <a:p>
            <a:r>
              <a:rPr lang="sr-Cyrl-RS" dirty="0" smtClean="0"/>
              <a:t>Да ли се остала КД из групе кривичних дјела против брака и породице третирају једнако као и друга КД....?</a:t>
            </a:r>
            <a:r>
              <a:rPr lang="sr-Latn-BA" dirty="0" smtClean="0"/>
              <a:t> </a:t>
            </a:r>
          </a:p>
          <a:p>
            <a:r>
              <a:rPr lang="sr-Cyrl-RS" dirty="0" smtClean="0"/>
              <a:t>Примјери из праксе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5306"/>
            <a:ext cx="8229600" cy="918693"/>
          </a:xfrm>
        </p:spPr>
        <p:txBody>
          <a:bodyPr/>
          <a:lstStyle/>
          <a:p>
            <a:pPr algn="ctr"/>
            <a:r>
              <a:rPr lang="sr-Cyrl-BA" dirty="0" smtClean="0">
                <a:latin typeface="+mn-lt"/>
              </a:rPr>
              <a:t>ДОКАЗИ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75008"/>
            <a:ext cx="9523412" cy="53962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FontTx/>
              <a:buChar char="-"/>
            </a:pPr>
            <a:r>
              <a:rPr lang="sr-Cyrl-BA" sz="2900" dirty="0" smtClean="0"/>
              <a:t>Искази оштећених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sr-Cyrl-BA" sz="2900" dirty="0" smtClean="0"/>
              <a:t>Искази свједока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sr-Cyrl-BA" sz="2900" dirty="0" smtClean="0"/>
              <a:t>Записник о увиђају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sr-Cyrl-BA" sz="2900" dirty="0" smtClean="0"/>
              <a:t>Фотодокументација лица мјеста и повреда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sr-Cyrl-BA" sz="2900" dirty="0" smtClean="0"/>
              <a:t>Медицинска документација оштећених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sr-Cyrl-BA" sz="2900" dirty="0"/>
              <a:t>Судско-медицинско вјештачење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sr-Cyrl-BA" sz="2900" dirty="0"/>
              <a:t>Психијатријско </a:t>
            </a:r>
            <a:r>
              <a:rPr lang="sr-Cyrl-BA" sz="2900" dirty="0" smtClean="0"/>
              <a:t>вјештачење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sr-Cyrl-BA" sz="2900" dirty="0" smtClean="0"/>
              <a:t>Налази вјештачења крви осумњиченог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sr-Cyrl-BA" sz="2900" dirty="0" smtClean="0"/>
              <a:t>Имовинско-правни захтјев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sr-Cyrl-BA" sz="2900" dirty="0" smtClean="0"/>
              <a:t>Службене забиљешке </a:t>
            </a:r>
            <a:r>
              <a:rPr lang="sr-Cyrl-BA" sz="2900" dirty="0" smtClean="0"/>
              <a:t>о ранијим пријавама...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sr-Cyrl-BA" sz="2900" dirty="0" smtClean="0"/>
              <a:t>Раније изрицане прекршајне санкције и заштитне мјере...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sr-Cyrl-BA" sz="2900" dirty="0" smtClean="0"/>
              <a:t>Извод из казнене евиденције за осумњиченог</a:t>
            </a:r>
            <a:endParaRPr lang="sr-Cyrl-BA" sz="2900" dirty="0"/>
          </a:p>
          <a:p>
            <a:pPr>
              <a:buFontTx/>
              <a:buChar char="-"/>
            </a:pPr>
            <a:endParaRPr lang="sr-Cyrl-BA" dirty="0" smtClean="0"/>
          </a:p>
          <a:p>
            <a:pPr>
              <a:buFontTx/>
              <a:buChar char="-"/>
            </a:pPr>
            <a:endParaRPr lang="sr-Cyrl-BA" dirty="0" smtClean="0"/>
          </a:p>
          <a:p>
            <a:pPr>
              <a:buFontTx/>
              <a:buChar char="-"/>
            </a:pPr>
            <a:endParaRPr lang="sr-Cyrl-BA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8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152400"/>
            <a:ext cx="8964613" cy="2197100"/>
          </a:xfrm>
        </p:spPr>
        <p:txBody>
          <a:bodyPr/>
          <a:lstStyle/>
          <a:p>
            <a:pPr eaLnBrk="1" hangingPunct="1"/>
            <a:r>
              <a:rPr lang="sr-Cyrl-RS" altLang="sr-Latn-R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Упутство за поступање у кривичним и прекршајним предметима у ситуацијама када постоји могућност повреде начела </a:t>
            </a:r>
            <a:r>
              <a:rPr lang="sr-Latn-RS" altLang="sr-Latn-RS" sz="3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ne bis in idem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631065" y="2349500"/>
            <a:ext cx="10354614" cy="4248150"/>
          </a:xfrm>
        </p:spPr>
        <p:txBody>
          <a:bodyPr rtlCol="0">
            <a:normAutofit fontScale="92500"/>
          </a:bodyPr>
          <a:lstStyle/>
          <a:p>
            <a:pPr marL="514350" indent="-514350" algn="just" defTabSz="457207">
              <a:lnSpc>
                <a:spcPct val="90000"/>
              </a:lnSpc>
              <a:buClr>
                <a:schemeClr val="bg2">
                  <a:lumMod val="40000"/>
                  <a:lumOff val="60000"/>
                </a:schemeClr>
              </a:buClr>
              <a:buFont typeface="+mj-lt"/>
              <a:buAutoNum type="arabicPeriod"/>
              <a:defRPr/>
            </a:pPr>
            <a:r>
              <a:rPr lang="sr-Latn-BA" sz="2400" dirty="0" smtClean="0">
                <a:latin typeface="+mj-lt"/>
                <a:cs typeface="Arial" panose="020B0604020202020204" pitchFamily="34" charset="0"/>
              </a:rPr>
              <a:t>- </a:t>
            </a:r>
            <a:r>
              <a:rPr lang="sr-Cyrl-RS" sz="2400" dirty="0" smtClean="0">
                <a:cs typeface="Arial" panose="020B0604020202020204" pitchFamily="34" charset="0"/>
              </a:rPr>
              <a:t>ПС </a:t>
            </a:r>
            <a:r>
              <a:rPr lang="sr-Cyrl-RS" sz="2400" dirty="0">
                <a:cs typeface="Arial" panose="020B0604020202020204" pitchFamily="34" charset="0"/>
              </a:rPr>
              <a:t>ће по сазнању и оцјени да један догађај истовремено има обиљежја КД и прекршаја одмах обавијестити надлежног тужиоца у циљу доношења наредбе о спровођењу истраге или о неспровођењу истраге, и неће покретати прекршајни поступак до доношења одлуке </a:t>
            </a:r>
            <a:r>
              <a:rPr lang="sr-Cyrl-RS" sz="2400" dirty="0" smtClean="0">
                <a:cs typeface="Arial" panose="020B0604020202020204" pitchFamily="34" charset="0"/>
              </a:rPr>
              <a:t>тужиоца</a:t>
            </a:r>
            <a:r>
              <a:rPr lang="sr-Latn-BA" sz="2400" dirty="0" smtClean="0">
                <a:cs typeface="Arial" panose="020B0604020202020204" pitchFamily="34" charset="0"/>
              </a:rPr>
              <a:t>;</a:t>
            </a:r>
            <a:endParaRPr lang="sr-Cyrl-RS" sz="2400" dirty="0">
              <a:cs typeface="Arial" panose="020B0604020202020204" pitchFamily="34" charset="0"/>
            </a:endParaRPr>
          </a:p>
          <a:p>
            <a:pPr marL="514350" indent="-514350" algn="just" defTabSz="457207">
              <a:lnSpc>
                <a:spcPct val="90000"/>
              </a:lnSpc>
              <a:buClr>
                <a:schemeClr val="bg2">
                  <a:lumMod val="40000"/>
                  <a:lumOff val="60000"/>
                </a:schemeClr>
              </a:buClr>
              <a:buFont typeface="+mj-lt"/>
              <a:buAutoNum type="arabicPeriod"/>
              <a:defRPr/>
            </a:pPr>
            <a:r>
              <a:rPr lang="sr-Latn-BA" sz="2400" dirty="0" smtClean="0">
                <a:cs typeface="Arial" panose="020B0604020202020204" pitchFamily="34" charset="0"/>
              </a:rPr>
              <a:t>- </a:t>
            </a:r>
            <a:r>
              <a:rPr lang="sr-Cyrl-RS" sz="2400" dirty="0" smtClean="0">
                <a:cs typeface="Arial" panose="020B0604020202020204" pitchFamily="34" charset="0"/>
              </a:rPr>
              <a:t>ПС </a:t>
            </a:r>
            <a:r>
              <a:rPr lang="sr-Cyrl-RS" sz="2400" dirty="0">
                <a:cs typeface="Arial" panose="020B0604020202020204" pitchFamily="34" charset="0"/>
              </a:rPr>
              <a:t>ће обавијестити тужиоца да ли су испуњени услови за покретање </a:t>
            </a:r>
            <a:r>
              <a:rPr lang="sr-Cyrl-RS" sz="2400" dirty="0" smtClean="0">
                <a:cs typeface="Arial" panose="020B0604020202020204" pitchFamily="34" charset="0"/>
              </a:rPr>
              <a:t>ПП</a:t>
            </a:r>
            <a:r>
              <a:rPr lang="sr-Latn-BA" sz="2400" dirty="0" smtClean="0">
                <a:cs typeface="Arial" panose="020B0604020202020204" pitchFamily="34" charset="0"/>
              </a:rPr>
              <a:t>;</a:t>
            </a:r>
            <a:endParaRPr lang="sr-Cyrl-RS" sz="2400" dirty="0">
              <a:cs typeface="Arial" panose="020B0604020202020204" pitchFamily="34" charset="0"/>
            </a:endParaRPr>
          </a:p>
          <a:p>
            <a:pPr marL="514350" indent="-514350" algn="just" defTabSz="457207">
              <a:lnSpc>
                <a:spcPct val="90000"/>
              </a:lnSpc>
              <a:buClr>
                <a:schemeClr val="bg2">
                  <a:lumMod val="40000"/>
                  <a:lumOff val="60000"/>
                </a:schemeClr>
              </a:buClr>
              <a:buFont typeface="+mj-lt"/>
              <a:buAutoNum type="arabicPeriod"/>
              <a:defRPr/>
            </a:pPr>
            <a:r>
              <a:rPr lang="sr-Latn-BA" sz="2400" dirty="0" smtClean="0">
                <a:cs typeface="Arial" panose="020B0604020202020204" pitchFamily="34" charset="0"/>
              </a:rPr>
              <a:t>- </a:t>
            </a:r>
            <a:r>
              <a:rPr lang="sr-Cyrl-RS" sz="2400" dirty="0" smtClean="0">
                <a:cs typeface="Arial" panose="020B0604020202020204" pitchFamily="34" charset="0"/>
              </a:rPr>
              <a:t>Надлежни </a:t>
            </a:r>
            <a:r>
              <a:rPr lang="sr-Cyrl-RS" sz="2400" dirty="0">
                <a:cs typeface="Arial" panose="020B0604020202020204" pitchFamily="34" charset="0"/>
              </a:rPr>
              <a:t>тужилац ће у што краћем року, водећи рачуна о роковима застарјелости за покретање и вођење ПП, донијети наредбу о спровођењу истраге или неспровођењу и исту доставити ПС, а у сложеним случајевима наредбу ће донијети најкасније у року 6мј од дана када је извршено </a:t>
            </a:r>
            <a:r>
              <a:rPr lang="sr-Cyrl-RS" sz="2400" dirty="0" smtClean="0">
                <a:cs typeface="Arial" panose="020B0604020202020204" pitchFamily="34" charset="0"/>
              </a:rPr>
              <a:t>КД/прекршај</a:t>
            </a:r>
            <a:r>
              <a:rPr lang="sr-Latn-BA" sz="2400" dirty="0" smtClean="0">
                <a:cs typeface="Arial" panose="020B0604020202020204" pitchFamily="34" charset="0"/>
              </a:rPr>
              <a:t>;</a:t>
            </a:r>
            <a:endParaRPr lang="en-US" sz="3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462" y="908050"/>
            <a:ext cx="9079227" cy="5340350"/>
          </a:xfrm>
        </p:spPr>
        <p:txBody>
          <a:bodyPr rtlCol="0">
            <a:normAutofit lnSpcReduction="10000"/>
          </a:bodyPr>
          <a:lstStyle/>
          <a:p>
            <a:pPr marL="0" indent="0" algn="just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sr-Latn-BA" sz="2400" dirty="0" smtClean="0">
                <a:cs typeface="Arial" panose="020B0604020202020204" pitchFamily="34" charset="0"/>
              </a:rPr>
              <a:t>- </a:t>
            </a:r>
            <a:r>
              <a:rPr lang="sr-Cyrl-RS" sz="2400" dirty="0" smtClean="0">
                <a:cs typeface="Arial" panose="020B0604020202020204" pitchFamily="34" charset="0"/>
              </a:rPr>
              <a:t>По </a:t>
            </a:r>
            <a:r>
              <a:rPr lang="sr-Cyrl-RS" sz="2400" dirty="0">
                <a:cs typeface="Arial" panose="020B0604020202020204" pitchFamily="34" charset="0"/>
              </a:rPr>
              <a:t>добијању наредбе о неспровођењу истраге ПС ће покренути прекршајни поступак</a:t>
            </a:r>
          </a:p>
          <a:p>
            <a:pPr marL="0" indent="0" algn="just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sr-Latn-BA" sz="2400" dirty="0" smtClean="0">
                <a:cs typeface="Arial" panose="020B0604020202020204" pitchFamily="34" charset="0"/>
              </a:rPr>
              <a:t>- </a:t>
            </a:r>
            <a:r>
              <a:rPr lang="sr-Cyrl-RS" sz="2400" dirty="0" smtClean="0">
                <a:cs typeface="Arial" panose="020B0604020202020204" pitchFamily="34" charset="0"/>
              </a:rPr>
              <a:t>Уколико </a:t>
            </a:r>
            <a:r>
              <a:rPr lang="sr-Cyrl-RS" sz="2400" dirty="0">
                <a:cs typeface="Arial" panose="020B0604020202020204" pitchFamily="34" charset="0"/>
              </a:rPr>
              <a:t>се, након подношења захтјева за ПП или након издавања ПН и затраженог судског одлучивања, накнадно утврди да исти догађај има обиљежја и КД, ПС ће прије окончања прекршајног поступка одмах обавијестити надлежни суд за прекршаје у циљу одгађања прекршајног поступка до доношења одлуке тужиоца</a:t>
            </a:r>
          </a:p>
          <a:p>
            <a:pPr marL="0" indent="0" algn="just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sr-Latn-BA" sz="2400" dirty="0" smtClean="0">
                <a:cs typeface="Arial" panose="020B0604020202020204" pitchFamily="34" charset="0"/>
              </a:rPr>
              <a:t>- </a:t>
            </a:r>
            <a:r>
              <a:rPr lang="sr-Cyrl-RS" sz="2400" dirty="0" smtClean="0">
                <a:cs typeface="Arial" panose="020B0604020202020204" pitchFamily="34" charset="0"/>
              </a:rPr>
              <a:t>У </a:t>
            </a:r>
            <a:r>
              <a:rPr lang="sr-Cyrl-RS" sz="2400" dirty="0">
                <a:cs typeface="Arial" panose="020B0604020202020204" pitchFamily="34" charset="0"/>
              </a:rPr>
              <a:t>случају да се ради о догађају из тачке 1. </a:t>
            </a:r>
            <a:r>
              <a:rPr lang="sr-Cyrl-RS" sz="2400" dirty="0">
                <a:cs typeface="Arial" panose="020B0604020202020204" pitchFamily="34" charset="0"/>
              </a:rPr>
              <a:t>ПС ће, у складу са одредбама кривично процесних закона, предузети радње доказивања под надзором тужиоца, а када постоји опасност од одлагања ПС ће самостално предузети радње доказивања уз накнадно обавјештавање тужиоца.</a:t>
            </a:r>
            <a:endParaRPr 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9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Активности МУП РС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2400" dirty="0" smtClean="0"/>
              <a:t>Едукације полицијских службеника на тему насиља у породици</a:t>
            </a:r>
          </a:p>
          <a:p>
            <a:r>
              <a:rPr lang="sr-Cyrl-RS" sz="2400" dirty="0" smtClean="0"/>
              <a:t>Едукација на територији свих ПУ МУП РС</a:t>
            </a:r>
          </a:p>
          <a:p>
            <a:r>
              <a:rPr lang="sr-Cyrl-RS" sz="2400" dirty="0" smtClean="0"/>
              <a:t>Едукатори тужилац, представник Службе за заштиту интегритета и законитости у раду и психолог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4235</TotalTime>
  <Words>1956</Words>
  <Application>Microsoft Office PowerPoint</Application>
  <PresentationFormat>Widescreen</PresentationFormat>
  <Paragraphs>133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Wisp</vt:lpstr>
      <vt:lpstr>НАСИЉЕ У ПОРОДИЦИ – ОБУКА ЗА СУДИЈЕ И ТУЖИОЦЕ</vt:lpstr>
      <vt:lpstr>АНАЛИТИЧКИ ПОКАЗАТЕЉИ МУП РС ЗА ПЕРИОД 2015-2017. ГОД.</vt:lpstr>
      <vt:lpstr>PowerPoint Presentation</vt:lpstr>
      <vt:lpstr>PowerPoint Presentation</vt:lpstr>
      <vt:lpstr>КАКО ПОСМАТРАМО НАСИЉЕ У ПОРОДИЦИ</vt:lpstr>
      <vt:lpstr>ДОКАЗИ</vt:lpstr>
      <vt:lpstr>Упутство за поступање у кривичним и прекршајним предметима у ситуацијама када постоји могућност повреде начела ne bis in idem</vt:lpstr>
      <vt:lpstr>PowerPoint Presentation</vt:lpstr>
      <vt:lpstr>Активности МУП РС </vt:lpstr>
      <vt:lpstr>ЗАКЉУЧЦИ И ПРЕПОРУКЕ ПОЛИЦИЈСКИХ СЛУЖБЕНИКА</vt:lpstr>
      <vt:lpstr>ЗАКЉУЧЦИ И ПРЕПОРУКЕ ПОЛИЦИЈСКИХ СЛУЖБЕНИКА</vt:lpstr>
      <vt:lpstr>ЗАКЉУЧЦИ И ПРЕПОРУКЕ ПОЛИЦИЈСКИХ СЛУЖБЕНИКА</vt:lpstr>
      <vt:lpstr>ЗАКЉУЧЦИ И ПРЕПОРУКЕ ПОЛИЦИЈСКИХ СЛУЖБЕНИКА</vt:lpstr>
      <vt:lpstr>ЗАКЉУЧЦИ ПОЛИЦИЈСКИХ СЛУЖБЕНИКА – РУКОВОДНИ КАДАР</vt:lpstr>
      <vt:lpstr>ЗАКЉУЧЦИ ПОЛИЦИЈСКИХ СЛУЖБЕНИКА – РУКОВОДНИ КАДАР</vt:lpstr>
      <vt:lpstr>ЗАКЉУЧЦИ ПОЛИЦИЈСКИХ СЛУЖБЕНИКА – РУКОВОДНИ КАДАР</vt:lpstr>
      <vt:lpstr>ЗАКЉУЧЦИ ПОЛИЦИЈСКИХ СЛУЖБЕНИКА – РУКОВОДНИ КАДАР</vt:lpstr>
      <vt:lpstr>ЗАКЉУЧЦИ ПОЛИЦИЈСКИХ СЛУЖБЕНИКА – РУКОВОДНИ КАДАР</vt:lpstr>
      <vt:lpstr>ПРЕПОРУКЕ ПОЛИЦИЈСКИХ СЛУЖБЕНИКА – РУКОВОДНИ КАДАР</vt:lpstr>
      <vt:lpstr>ПРЕПОРУКЕ ПОЛИЦИЈСКИХ СЛУЖБЕНИКА – РУКОВОДНИ КАДАР</vt:lpstr>
      <vt:lpstr>ПРЕПОРУКЕ ПОЛИЦИЈСКИХ СЛУЖБЕНИКА – РУКОВОДНИ КАДАР</vt:lpstr>
      <vt:lpstr>ПРЕПОРУКЕ ПОЛИЦИЈСКИХ СЛУЖБЕНИКА – РУКОВОДНИ КАДАР</vt:lpstr>
      <vt:lpstr>ПРЕПОРУКЕ ПОЛИЦИЈСКИХ СЛУЖБЕНИКА – РУКОВОДНИ КАДАР</vt:lpstr>
      <vt:lpstr>ХВАЛА НА ПАЖЊИ!!! КОМЕНТАРИ, СУГЕСТИЈЕ ПРИЈЕДЛОЗИ....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НАСИЉЕ У ПОРОДИЦИ – ОБУКА ЗА СУДИЈЕ И ТУЖИОЦЕ</dc:title>
  <dc:creator>Toshiba</dc:creator>
  <cp:lastModifiedBy>Toshiba</cp:lastModifiedBy>
  <cp:revision>16</cp:revision>
  <dcterms:created xsi:type="dcterms:W3CDTF">2018-06-22T13:12:57Z</dcterms:created>
  <dcterms:modified xsi:type="dcterms:W3CDTF">2018-06-25T11:48:55Z</dcterms:modified>
</cp:coreProperties>
</file>