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3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0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1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6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48448-68E9-4644-BBE5-4308528A8E4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EB14-66D5-454D-A040-B0AA7D00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Konvencija Savjeta Evrope </a:t>
            </a:r>
            <a:b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sprečavanju i suzbijanju nasilja nad ženama i u porodici</a:t>
            </a:r>
            <a:b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 Stranke će osigurati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prov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ođenje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odredaba ove Konvencije, 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mjera za zaštitu prava žrtava, bez diskriminacije po bilo kojoj osnovi kao što su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, rod, rasa, boja kože, jezik, vjera, političko ili drugo uvjerenje, nacionalno ili socijalno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rijeklo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pripadnost nacionalnim manjinama, imovinsko stanje, rođenje, seksualna orijentacija, rodni identitet, dob, zdravstveno stanje, invaliditet, bračno stanje, migrantski, izbjeglički ili drugi status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rodno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utemeljenog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diskriminacijom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24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5. – </a:t>
            </a:r>
            <a:r>
              <a:rPr lang="sr-Latn-BA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dužna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pažnja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suzdržati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učestvovanja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predstavnici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postupaju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djelovale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dužnu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sprečavanju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istraživanju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kažnjavanju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obuhvaćena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nedržavni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6. –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osjetljive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rodne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perspektive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procjenu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učinka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prom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ovisati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efikasnu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osnaživanje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32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nn-NO" sz="29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nn-NO" sz="2900" dirty="0">
                <a:latin typeface="Times New Roman" pitchFamily="18" charset="0"/>
                <a:cs typeface="Times New Roman" pitchFamily="18" charset="0"/>
              </a:rPr>
              <a:t>7. –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n-NO" sz="2900" dirty="0" smtClean="0">
                <a:latin typeface="Times New Roman" pitchFamily="18" charset="0"/>
                <a:cs typeface="Times New Roman" pitchFamily="18" charset="0"/>
              </a:rPr>
              <a:t>veobuhvatne </a:t>
            </a:r>
            <a:r>
              <a:rPr lang="nn-NO" sz="29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nn-NO" sz="2900" dirty="0" smtClean="0">
                <a:latin typeface="Times New Roman" pitchFamily="18" charset="0"/>
                <a:cs typeface="Times New Roman" pitchFamily="18" charset="0"/>
              </a:rPr>
              <a:t>koordini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n-NO" sz="2900" dirty="0" smtClean="0">
                <a:latin typeface="Times New Roman" pitchFamily="18" charset="0"/>
                <a:cs typeface="Times New Roman" pitchFamily="18" charset="0"/>
              </a:rPr>
              <a:t>ane </a:t>
            </a:r>
            <a:r>
              <a:rPr lang="nn-NO" sz="2900" dirty="0">
                <a:latin typeface="Times New Roman" pitchFamily="18" charset="0"/>
                <a:cs typeface="Times New Roman" pitchFamily="18" charset="0"/>
              </a:rPr>
              <a:t>politike </a:t>
            </a:r>
            <a:endParaRPr lang="sr-Latn-BA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nn-NO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efikasnih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sveobuhvatnih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koordini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cijele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obuhva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značajne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borbu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osiguravaju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potpuni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stavljaju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središte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da se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efikasne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nadležnih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duzete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članom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uključivat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relevantne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subjekte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vladina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regionalne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parlamente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civilnog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ijski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resursi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ijske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resurse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integri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borbu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one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nevladine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civilno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evladine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civilno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prepoznati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ticati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podržavati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nivoima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nevladinih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civilnog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aktivnih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borbi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efikasnu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771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10.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Tijelo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za koordinaciju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osnovati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službenih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odgovornih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koordinaciju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nadzor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procjenu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borbu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koordinirat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11.,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analizirati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distribuirati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rezultate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 Stranke će osigurati da tijela određena ili osnovana u skladu s ovim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članom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primaju informacije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prirode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mjerama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duzetima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skladu s Poglavljem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3. Stranke će osigurati da tijela određena ili osnovana u skladu s ovim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članom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imaju mogućnost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direktne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komunikacije i osnaživanja odnosa sa sličnim tijelima u drugim strankama.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2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11. –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Prikupljanje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podataka i istraživanje 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provedbe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razvrstanih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značajnih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statističkih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pravilnim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vremenskim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razmacima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podrške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istraživanjima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proučili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njegovi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ishodišni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uzroci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učinci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učestalost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kažnjavanja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djelotvornost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duzetih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2. Stranke će nastojati provoditi istraživanja među stanovništvom u pravilnim vremenskim razmacima radi utvrđivanja učestalosti i trendova svih oblika nasilja obuhvaćenih područjem primjene ove Konvencije. </a:t>
            </a:r>
          </a:p>
          <a:p>
            <a:pPr marL="0" indent="0" algn="just">
              <a:buNone/>
            </a:pP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3. Stranke će pružiti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grupi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stručnih osoba, kako je navedeno u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članu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66. ove Konvencije, informacije prikupljene u skladu s ovim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članom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kako bi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taknule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međunarodnu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radnju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i omogućile međunarodnu usporedivost. 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osigura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ti 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prikupljene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članom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dostupne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javnosti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52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Poglavlje III</a:t>
            </a:r>
          </a:p>
          <a:p>
            <a:pPr marL="0" indent="0" algn="ctr">
              <a:buNone/>
            </a:pP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Prevencija </a:t>
            </a:r>
          </a:p>
          <a:p>
            <a:pPr marL="0" indent="0" algn="ctr">
              <a:buNone/>
            </a:pPr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12. –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šte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prom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ovisanje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društvenim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kulturnim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obrascima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iskorjenjivanja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predrasuda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običaja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tradicija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postupanja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temelje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ideji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stereotipnim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ulogama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fizičke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pravne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duzete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poglavljem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uzet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odnosit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specifične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postale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ranjive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uslijed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posebnih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središte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staviti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67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ticanje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osobito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dječaka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aktivno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pridonesu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kultura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običaji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tradicija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takozvana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čast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opravdanjem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prom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ovis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osnaživanje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13.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odizanje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odsticati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provoditi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nivoima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kampanje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podizanja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ravnopravnost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civilnog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nevladinim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podizanja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razumijevanja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javnosti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različitim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manifestacijama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široko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distribuiranje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javnosti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1014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14.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brazovanje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, kada je to primjereno, potrebne korake kako bi nastavne materijale o pitanjima kao što su ravnopravnost žena i muškaraca, nestereotipne rodne uloge, uzajamno poštovanje, nenasilno rješavanje sukoba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ličnim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, rodno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zasnovano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nasilje nad ženama i pravo na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polni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integritet, prilagođeno razvojnim sposobnostima učenika, uključile u redovni nastavni plan i program i na svim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nivoima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obrazovanja.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korake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prom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ovisanje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neformalnim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obrazovnim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okruženjima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sportskim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kulturnim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okruženjima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okruženjima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medijima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091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Međunarodni ugovor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sastavljen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pod okriljem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Savjeta Evrope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koji je potpisan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2011.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god.u Istanbulu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zbog čega je poznat još i kao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Istanbulska konvencija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januara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2018. godine potpisalo ju je 46 država te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Evropska unija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Bosna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Hercegovina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je ratifikovala Konvenciju.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Konvencija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je stupila na snagu 1. kolovoza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2014.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god.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15. – 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savršavanje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stručnih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osnažiti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usavršavanje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stručnih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ocima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sprečavanju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otkrivanju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takvog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potrebama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 o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načinima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sprečavanja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sekundarne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viktimizacije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2. Stranke će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ticati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da usavršavanje iz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stava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1. uključuje usavršavanje o koordiniranoj međuresornoj suradnji kako bi se omogućilo sveobuhvatno i odgovarajuće postupanje s predstavkama u slučajevima nasilja obuhvaćenih područjem primjene ove Konvencije.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18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16.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Preventivna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intervencija i terapijski programi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za uspostavljanje ili pružanje potpore programima usmjerenim podučavanju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nasilja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usvajanju nenasilnog ponašanja u međuljudskim odnosima u cilju sprečavanja daljnjeg nasilja i promjene nasilnih obrazaca ponašanja.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terapijskim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usmjerenim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laca,posebno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laca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seksualnih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delikata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ponovnog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delikta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U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duzimanju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i 2.,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primarne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važnosti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uspostavljeni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uskoj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koordinaciji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specijaliziranim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službama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potpore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6466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17.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Učestvovanje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medija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ticati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informacijske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komunikacijske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tehnologije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medije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dužno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poštovanje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izražavanja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eza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učestvovanje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provedbi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donošenju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smjernica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autonomnih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standarda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odgovornog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povećavanje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poštovanja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dostojanstva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 Stranke će razvijati 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prom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ovisati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radnji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sa subjektima iz privatnog sektora, vještine među djecom, roditeljima i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vaspitačima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 načinima suočavanja s informacijskim i komunikacijskim okruženjem koje omogućuje pristup omalovažavajućim sadržajima seksualne ili nasilne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koji mogu biti štetni.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18. –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veze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daljnjih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unutr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mehanizama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efikasnu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nadležnih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sudstvo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tužioce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nadležna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lokalna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regionalna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nevladine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nadležne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pružanju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svjedocima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upućivanje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specijaliz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ovane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službe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navedeno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20. i 22.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duzete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poglavljem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utemeljene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razumijevanju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rodno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zasnovanog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usredotočene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budu utemeljene na sveobuhvatnom pristupu koji uzima u obzir odnose između žrtava, počini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laca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djece i njihovoga šireg društvenog okruženja;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izbjegavanje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sekundarne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viktimizacije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osnaživanje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eza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visnost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omogućuju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smještanje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većeg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službi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prostorima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rješavaju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specifične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ranjivih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djecu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dostupne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smije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visiti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spremnosti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podigne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tužbu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svjedoči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5. Stranke će p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duzeti odgovarajuće mjere za pružanje konzularne i druge zaštite i po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svojim državljanima i drugim žrtvama koje imaju pravo na takvu zaštitu u skladu sa svojim ob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vezama prema međunarodnom pravu.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1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Član19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nformacije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prime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pravovremene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dostupnim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jeziku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razumiju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20. –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olakšavaju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oporavak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trebale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uključivati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psihološko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savjetovanje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stanovanje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osposobljavanje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pronalaženju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zaposlenja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zdravstvenim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socijalnim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službama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službe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opremljene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stručne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osposobljene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upućivanje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odgovarajućim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službama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1226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21.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Pomoć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u pojedinačnim/skupnim pritužbama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osigurati da žrtve dobiju informacije i pristup primjenjivim regionalnim i međunarodnim mehanizmima pojedinačnih/skupnih pritužbi.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odsticati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pružanje osjetljive i stručne pomoći žrtvama u podnošenju takvih pritužbi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22.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pecijaliz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geografski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ravnomjerno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rasprostranjene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trenutne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kratkoročne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dugoročne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specijaliz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svakoj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izloženoj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specijaliz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3825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23. – </a:t>
            </a:r>
            <a:r>
              <a:rPr lang="sr-Latn-BA" sz="42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kloništa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42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osnivanje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dovoljnog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dostupnih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skloništa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omogućavanja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sigurnog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smještaja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proaktivne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osobito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djeci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42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24. – </a:t>
            </a:r>
            <a:r>
              <a:rPr lang="pl-PL" sz="4200" dirty="0" smtClean="0">
                <a:latin typeface="Times New Roman" pitchFamily="18" charset="0"/>
                <a:cs typeface="Times New Roman" pitchFamily="18" charset="0"/>
              </a:rPr>
              <a:t>Telefonske </a:t>
            </a:r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linije za pomoć </a:t>
            </a:r>
            <a:endParaRPr lang="pl-PL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42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osnivanje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stalno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otvorenih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(24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sata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dnevno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, 7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4200" dirty="0" smtClean="0">
                <a:latin typeface="Times New Roman" pitchFamily="18" charset="0"/>
                <a:cs typeface="Times New Roman" pitchFamily="18" charset="0"/>
              </a:rPr>
              <a:t>sedmici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besplatnih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telefonskih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linija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pokrivaju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državno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područje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cijele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savjeta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sr-Latn-BA" sz="4200" dirty="0" smtClean="0">
                <a:latin typeface="Times New Roman" pitchFamily="18" charset="0"/>
                <a:cs typeface="Times New Roman" pitchFamily="18" charset="0"/>
              </a:rPr>
              <a:t>ocima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povjerljivo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dužno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poštovanje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anonimnosti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obuhvaćenim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5278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25. – 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seksualnog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osnivanje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dovoljnog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dostupnih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kriznih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centara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silovanja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seksualnog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osiguravanja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medicinskih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forenzičkih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pregleda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doživljenu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traumu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savjetovanje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26. –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Zaštita 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pomoć 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za djecu svjedoke 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pružanju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dužna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ažnja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posveti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potrebama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svjedoka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opsegom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duzete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članom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uključuju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psihološko-socijalno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savjetovanje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dobi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svjedoka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pridavanje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dužne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pažnje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najboljim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interesima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4864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27.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rijavljivanje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svjedočila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opravdana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vjerovati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očekivati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daljnja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prijavi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nadležnim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Članak 28.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Prijavljivanje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od strane stručnih osoba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mjere kako bi osigurale da pravila povjerljivosti koja su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unut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raš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njim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pravom nametnuta određenim stručnim osobama ne predstavljaju prepreku za mogućnost prijavljivanja, pod odgovarajućim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slovima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nadležnim organizacijama ili tijelima ako imaju opravdana razloga vjerovati da je počinjeno teško djelo nasilja obuhvaćeno područjem primjene ove Konvencije i da se mogu očekivati daljnja teška djela nasilja.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4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Sadržaj Konvencije</a:t>
            </a:r>
            <a:br>
              <a:rPr lang="sr-Latn-BA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07342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Preambula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Svrha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definicije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ravnopravnost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nediskriminacija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II.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Integri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ane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III.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Prevencija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IV.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Materijalno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VI.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Istraga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rivični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rocesno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zaštitne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VII.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Migracija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azil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Poglavlje VIII. </a:t>
            </a:r>
            <a:r>
              <a:rPr lang="vi-VN" sz="3800" i="1" dirty="0">
                <a:latin typeface="Times New Roman" pitchFamily="18" charset="0"/>
                <a:cs typeface="Times New Roman" pitchFamily="18" charset="0"/>
              </a:rPr>
              <a:t>Međunarodna </a:t>
            </a:r>
            <a:r>
              <a:rPr lang="vi-VN" sz="3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3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800" i="1" dirty="0" smtClean="0">
                <a:latin typeface="Times New Roman" pitchFamily="18" charset="0"/>
                <a:cs typeface="Times New Roman" pitchFamily="18" charset="0"/>
              </a:rPr>
              <a:t>radnja </a:t>
            </a:r>
            <a:endParaRPr lang="vi-VN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IX.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Mehanizam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nadzora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3800" dirty="0">
                <a:latin typeface="Times New Roman" pitchFamily="18" charset="0"/>
                <a:cs typeface="Times New Roman" pitchFamily="18" charset="0"/>
              </a:rPr>
              <a:t>Poglavlje X. </a:t>
            </a:r>
            <a:r>
              <a:rPr lang="pl-PL" sz="3800" i="1" dirty="0">
                <a:latin typeface="Times New Roman" pitchFamily="18" charset="0"/>
                <a:cs typeface="Times New Roman" pitchFamily="18" charset="0"/>
              </a:rPr>
              <a:t>Odnos prema drugim međunarodnim instrumentima </a:t>
            </a:r>
            <a:endParaRPr lang="pl-PL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XI.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Izmjene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dopune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XII.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Završne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29.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rađanske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tužbe i pravna sredstva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žrtvama osigurale odgovarajuća građanskopravna sredstva protiv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laca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da žrtvama osiguraju,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načelima međunarodnog prava, odgovarajuća građanskopravna sredstva protiv državnih vlasti koje nisu izvršile svoju dužnost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duzimanja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potrebnih preventivnih ili zaštitnih mjera u okviru svojih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ovla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štenja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96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30. – 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aknada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potrebne zakonodavne ili druge mjere kako bi osigurale žrtvama pravo traženja naknade štete od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za bilo koje od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djela utvrđenih u skladu s ovom Konvencijom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Odgovarajuća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dodjeljuje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onima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pretrpjeli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teške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tjelesne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ozljede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oštećenje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zdravlja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šteta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pokrivena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izvora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državna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zdravstvo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socijalnu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ne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sprečava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zatraže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povrat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dodijeljene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pridaje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dužna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pažnja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sigurnosti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duzete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stavom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osigurat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dodjelu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razumnom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5357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31. –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Briga</a:t>
            </a:r>
            <a:r>
              <a:rPr lang="sr-Latn-BA" sz="2900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jeci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, pravo na viđanje djece i sigurnost </a:t>
            </a:r>
            <a:endParaRPr lang="sr-Latn-BA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vi-VN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potrebne zakonodavne ili druge mjere kako bi osigurale da se, pri određivanju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brige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o djeci i prava na viđanje djece, uzmu u obzir pojave nasilja obuhvaćene područjem primjene ove Konvencije. </a:t>
            </a:r>
          </a:p>
          <a:p>
            <a:pPr marL="0" indent="0" algn="just">
              <a:buNone/>
            </a:pP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2. Stranke će 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potrebne zakonodavne ili druge mjere kako bi osigurale da ostvarivanje bilo kojeg prava na viđanje djece ili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brige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o djeci ne ugrožava prava i sigurnost žrtve ili djece. </a:t>
            </a:r>
            <a:endParaRPr lang="sr-Latn-BA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vi-VN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32. – 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rađanske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posljedice prisilnih brakova </a:t>
            </a:r>
            <a:endParaRPr lang="sr-Latn-BA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vi-VN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prisilno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sklopljeni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brakovi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proglašeni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nevaljanim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poništeni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razvedeni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nepotrebnih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sr-Latn-BA" sz="2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ijskih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administrativnih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poteškoća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žrtvu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289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33.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sihičko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teškog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oštećivanja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psihičkog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integriteta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nude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prijetnji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34. –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hođenje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namjernoga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ponavljanja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prijetećeg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usmjerenog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uzrokuje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35.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jelesno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tjelesnog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7659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36. – 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eksualno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silovanje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sljedećih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namjernih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vaginalna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analna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oralna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penetracija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seksualne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dijelom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predmetom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tijelo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pristanka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b. druge radnje seksualne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prirode 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s drugom osobom bez pristanka te osobe; 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utj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canje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svoga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pristanka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radnjama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seksualne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trećom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osobom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Pristanak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dobrovoljan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slobodne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volje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procjenjuje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slučaja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primjenjuju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počinjena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štetu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bivših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sadašnjih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bračnih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drugova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partnera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klad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priznaje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unutr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16611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37.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risilni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prisiljavanja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odrasle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sklapanje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braka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mamljenja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odrasle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odrasla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dijete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prebiva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prisiljavanja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odrasle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sklapanje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02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38. –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akaćenje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spolnih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sljedećih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odstranjivanje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obrezivanje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sakaćenja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cijelih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velikih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stidnih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stidnih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klitorisa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prisiljavanje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podvrgne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t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a.;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ticanje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prisiljavanje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djevojčicu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podvrgne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t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39.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Prisilni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pobačaj i prisilna sterilizacija 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sljedećih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pobačaja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njezinoga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prethodnog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pristanka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operacije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svrha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prekid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prirodnu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reprodukciju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njezinoga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prethodnog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pristanka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razumijevanja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postupka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40.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eksualno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uznemiravanje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neželjenoga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verbalnog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neverbalnog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tjelesnog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seksualne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učinkom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povrede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dostojanstva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zastrašujuće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neprijateljsko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degradirajuće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ponižavajuće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uvredljivo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kruženje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sankcija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22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41.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Pomaganje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podsticanje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te pokušaj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da propišu kao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djelo namjerno pomaganje ili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ticanje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počinjenja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 utvrđenih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33., 34., 35., 36., 37., 38.a. i 39. ove Konvencije.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da propišu kao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 namjerne pokušaje počinjenja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 utvrđenih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35., 36., 37., 38.a. i 39. ove Konvencije.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42. – 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eprihvatljiva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opravdanja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sr-Latn-BA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počinjena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takozvane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časti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” </a:t>
            </a:r>
            <a:endParaRPr lang="sr-Latn-BA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5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da se, u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pokrenutim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rivičnim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postupcima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obuhvaćenog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kultura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običaji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vjera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tradicija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takozvana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čast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opravdanjem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takva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obuhva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tvrdnje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prekršila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kulturne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vjerske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tradicionalne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norme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običaje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prikladnog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ticanje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počinjenje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stavu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umanjiti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rivičnu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počinjena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43. – </a:t>
            </a:r>
            <a:r>
              <a:rPr lang="sr-Latn-BA" sz="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rimjenjivost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5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000" dirty="0">
                <a:latin typeface="Times New Roman" pitchFamily="18" charset="0"/>
                <a:cs typeface="Times New Roman" pitchFamily="18" charset="0"/>
              </a:rPr>
              <a:t>djela propisana u skladu s ovom Konvencijom primjenjiva su 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visno </a:t>
            </a:r>
            <a:r>
              <a:rPr lang="vi-VN" sz="5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prirodi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000" dirty="0">
                <a:latin typeface="Times New Roman" pitchFamily="18" charset="0"/>
                <a:cs typeface="Times New Roman" pitchFamily="18" charset="0"/>
              </a:rPr>
              <a:t>odnosa između žrtve i 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50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Poglavlje I</a:t>
            </a: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onvencije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Svrha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ove Konvencije jest: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spriječiti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progoniti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ukloniti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pridonijeti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suzbijanju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prom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ovisati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ravnopravnost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osnaživanje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izraditi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sveobuhvatni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okvir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nasilja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nad ženama i nasilja 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porodici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ovisati m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eđunarodnu s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radnju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radi suzbijanja nasilja nad ženama i nasilja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44.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adležnost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uspostavile nadležnost nad bilo kojim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djelom utvrđenim u skladu s ovom Konvencijom, ako 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djelo počinjeno: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b. na brodu pod njihovom zastavom; ili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zrakoplovu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registr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d.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državljanina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prebivalište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nastojati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nadležnosti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djelom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državljanina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prebivalište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3831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 Radi progona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djela utvrđenih u skladu s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36., 37., 38. i 39. ove Konvencije, Stranke će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potrebne zakonodavne ili druge mjere kako bi osigurale da njihova nadležnost nije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slovljena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time da se radi o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inkrimini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anim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djelima na državnom području na kojem su počinjena. </a:t>
            </a:r>
          </a:p>
          <a:p>
            <a:pPr marL="0" indent="0" algn="just">
              <a:buNone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4. Radi progona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djela utvrđenih u skladu s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36., 37., 38. i 39. ove Konvencije Stranke će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potrebne zakonodavne ili druge mjere kako bi osigurale da njihova nadležnost u pogledu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čaka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d. i e.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stava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1. nije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slovljena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time da se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rivični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progon može započeti tek nakon prijave od strane žrtve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rivičnog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djela ili dostave informacija od strane države u kojoj je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rivično d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jelo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počinjeno. </a:t>
            </a:r>
          </a:p>
          <a:p>
            <a:pPr marL="0" indent="0" algn="just">
              <a:buNone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5. Stranke će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potrebne zakonodavne ili druge mjere kako bi uspostavile nadležnost nad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rivičnim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djelima utvrđenima u skladu s ovom Konvencijom, u slučajevima kad se navodni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nalazi na njihovom državnom području i kad ga ne izručuju drugoj stranci isključivo na 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njegovog ili njezinog državljanstva.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159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 Kad više Stranaka ima nadležnost nad navodnim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rivičnim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djelom utvrđenim u skladu s ovom Konvencijom, uključene stranke će se, kad je to primjereno, međusobno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kon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ult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ovati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radi utvrđivanja najprikladnije nadležnosti za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progon.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7. Ne dovodeći u pitanje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pravila međunarodnog prava, ova Konvencija ne isključuje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nadležnost neke Stranke u skladu s njezinim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unutr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njim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pravom.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52469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45. 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Sankcije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i druge mjere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propisana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Konvencijom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efikasnim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odvraćajućim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sankcijama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uzimajući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težinu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sankcije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oduzimanje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izručenja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praćenje ili nadzor osuđenih osoba;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oduzimanje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roditeljskih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uključivati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zajamčiti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113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46.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Otežavajuće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okolnosti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osigurale da se sljedeće okolnosti, ako već ne čine sastavni dio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rivičnog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djela, mogu, u skladu s mjerodavnim odredbama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unut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raš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njeg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prava, uzeti u obzir kao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ote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žavajuće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okolnosti pri određivanju kazne u vezi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djelima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utvrđenim u skladu s ovom Konvencijom: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bivšim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sadašnjim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bračnim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partnerom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sklad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u 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priznaje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unut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raš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živi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zloupotrijebila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autoritet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 djelo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srodna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povratu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087281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počinjeno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osobom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ranjiva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uslijed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posebnih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počinjeno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djetetom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njegovoj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prisutnosti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e.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zajedničkim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djelovanjem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f.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prethodilo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praćeno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nasiljem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jačeg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intenziteta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g.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počinjeno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upo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prijetnju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oružjem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h.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posljedicu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tešku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tjelesnu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psihičku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traumu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žrtvu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i. ako je počini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ranije osuđivan za k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rivična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djela slične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883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47.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Presude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koje je donijela druga Stranka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prilikom donošenja presude omogućile uzimanje u obzir konačnih presuda koje je druga Stranka donijela povodom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 djela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utvrđenih u skladu s ovom Konvencijom.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48.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abrana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veznih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alternativnih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postupaka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rješavanja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sporova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zabranile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vezne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alternativne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postupke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rješavanja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sporova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medijaciju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mirenje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naloži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dužnom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pažnjom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podmiri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ijske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9437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rocesno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49.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osigurale da se istrage i sudski postupci u vezi sa svim oblicima nasilja obuhvaćenim područjem primjene ove Konvencije provode bez nepotrebnih odgađanja uzimajući u obzir prava žrtve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okom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svih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faza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rivičnog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postupka. </a:t>
            </a:r>
          </a:p>
          <a:p>
            <a:pPr marL="0" indent="0" algn="just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reduzeti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mjere, u skladu s temeljnim načelima ljudskih prava i uzimajući u obzir rodno razumijevanje nasilja, kako bi osigurale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efikasnu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istragu i progon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djela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utvrđenih u skladu s ovom Konvencijom.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931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50.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renutni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odgovorna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hitro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primjerenu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trenutnu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odgovorna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hitro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preventivnih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operativnih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dokaza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886969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51.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Procjena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opasnosti i upravljanje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rizikom</a:t>
            </a: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procjena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opasnosti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nastupanja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ozbiljnosti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opasnosti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ponovljenog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nadležnih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upravljalo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rizikom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koordinirana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2.Stranke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opasnosti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1.,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fazama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valjano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činjenica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obuhvaćeni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posjeduju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vatrenom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oružju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546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dršku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nadležnim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efikasnom s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radnjom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usvajanja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sveobuhvatnog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suzbijanju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efikasne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provedbe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njezinih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Stranaka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specifičan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mehanizam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nadzora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52.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Hitni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nalozi za udaljavanje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nadležna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situacijama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neposredne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opasnosti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ovla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narediti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napusti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izložene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vremensko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razdoblje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zabraniti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ulazak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kontakta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izloženom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poduzete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sigurnosti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izloženim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7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61662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53. –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Nalozi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o zabrani pristupa ili nalozi o zaštiti </a:t>
            </a:r>
            <a:endParaRPr lang="pl-PL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odgovarajući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nalozi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nalozi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dostupni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obuhvaćenih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područjem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nalozi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nalozi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1.: </a:t>
            </a:r>
          </a:p>
          <a:p>
            <a:pPr marL="0" indent="0" algn="just"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dostupni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neposrednu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nepotrebnih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finan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ijskih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administrativnih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žrtvu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sz="8000" dirty="0">
                <a:latin typeface="Times New Roman" pitchFamily="18" charset="0"/>
                <a:cs typeface="Times New Roman" pitchFamily="18" charset="0"/>
              </a:rPr>
              <a:t>- budu doneseni na određeno vremensko razdoblje ili do promjene ili ukidanja; </a:t>
            </a:r>
          </a:p>
          <a:p>
            <a:pPr marL="0" indent="0" algn="just"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izdani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ex parte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direktan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učinak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- budu dostupni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nezavisno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o drugim pravnim postupcima ili dodatno uz druge pravne postupke; </a:t>
            </a:r>
          </a:p>
          <a:p>
            <a:pPr marL="0" indent="0" algn="just">
              <a:buNone/>
            </a:pP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- mogu biti uvedeni u kasnijim pravnim postupcima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osigurale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povrede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doneseni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stavom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1.,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podložne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rivičnim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zakonskim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sankcijama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8000" dirty="0" smtClean="0">
                <a:latin typeface="Times New Roman" pitchFamily="18" charset="0"/>
                <a:cs typeface="Times New Roman" pitchFamily="18" charset="0"/>
              </a:rPr>
              <a:t>efikasne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razmjerne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odvraćaju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14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9144000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54.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Istrage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 dokazi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osigurale da će, u svim građanskim ili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postupcima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, dokazi vezani uz seksualnu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istoriju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 ponašanje žrtve biti dopušteni samo kad je to važno i nužno.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55.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ostupci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ex parte i ex officio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Stranke će osigurati da istrage ili progon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djela, utvrđenih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35., 36., 37., 38. i 39. ove Konvencije, ne smiju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visiti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potpunosti o prijavi ili pritužbi koju je podnijela žrtva, ako 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djelo počinjeno u cijelosti ili djelomično na njihovom državnom području te da se postupak može nastaviti čak i ako žrtva povuče svoju izjavu ili pritužbu.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 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osigurale,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slovima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predviđenim njihovim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unutr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njim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pravom, mogućnost da vladine i nevladine organizacije te savjetnici za nasilje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pomognu i/ili pruže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žrtvama, na njihov zahtjev,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kom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istraga i sudskih postupaka vezanih uz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 utvrđena u skladu s ovom Konvencijom.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637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56.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interese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svjedoka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fazama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sudskog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postupka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osiguravajući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svjedoka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zastrašivanja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osvete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ponovne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viktimizacije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osiguravajući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obaviještenost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barem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opasnosti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bijegu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privremenom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konačnom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puštanju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slobodu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c. obavještavajući ih,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slovima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predviđenim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unut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rašnjim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pravom, o njihovim pravima i uslugama koje su im na raspolaganju te o razvoju događaja povodom njihove pritužbe, optužbe, 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em 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ku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istrage ili postupka i o njihovoj ulozi u tome, kao i o ishodu njihovog slučaja;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omogućujući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roces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pravilima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unutr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njeg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saslušane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podnesu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dokaze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iskažu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stavove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razmotreni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osiguravajući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interesi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pravilno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predstavljeni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osiguravajući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usvajanja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ugleda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g. osiguravajući da se, kad god je moguće, izbjegne kontakt između žrtava 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prostorijama suda i prostorijama tijela za provedbu zakona; 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osiguravajući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ne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zav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kompetentne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tumače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postupku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podnose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dokaze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i. omogućujući žrtvama da svjedoče, u skladu s pravilima predviđenim njihovim unutr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njim pravom, bez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ličnog prisustva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u sudnici ili barem bez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prisustva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navodnog počini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, upo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bom odgovarajućih komunikacijskih tehnologija tamo gdje one postoje. </a:t>
            </a:r>
            <a:endParaRPr lang="sr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Djetetu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djetetu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svjedoku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uzimajući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najbolje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interese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852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ravna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osigurati pravo na pravnu pomoć i na besplatnu pravnu pomoć žrtvama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slovima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predviđenim njihovim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unutr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aš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njim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pravom. </a:t>
            </a:r>
          </a:p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58.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Stranke 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duzeti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potrebne zakonodavne ili druge mjere kako bi osigurale da rok zastare za pokretanje bilo kojeg pravnog postupka u pogledu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rivičnih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 utvrđenih u skladu s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36., 37., 38. i 39. ove Konvencije nastavlja teći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kom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vremenskog razdoblja koje je dovoljno dugo i odgovara težini odnosnog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rivičnog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djela kako bi se omogućilo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efikasno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pokretanje postupka nakon što žrtva postane punoljetna.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22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Poglavlje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-XII</a:t>
            </a:r>
          </a:p>
          <a:p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Migracija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azil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Međunarodna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radnja 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Mehanizam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nadzora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Odnos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prema drugim međunarodnim instrumentima 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Izmjene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dopune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Završne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1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odručje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onvencije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Ova Konvencija primjenjivat će se na sve oblike nasilja nad ženama, uključujući i nasilje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koje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razmjerno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pogađa žene.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tiču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primjenjuju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posvetiti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ažnju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rodno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zasnovanog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Ova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primjenjivat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sukoba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34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– </a:t>
            </a:r>
            <a:r>
              <a:rPr lang="sr-Latn-BA" sz="2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efinicije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kršenjem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rodno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zasnovanog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posljedicu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vjerojatno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posljedicu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fizičku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seksualnu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psihičku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štetu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patnju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prijetnje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nudu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oduzimanje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pojavljuju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javnom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životu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b. “nasilje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označava sva djela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seksualnog, psihičkog ili ekonomskog nasilja koja se događaju u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porodici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domaćinstvu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ili između bivših ili sadašnjih bračnih drugova ili partnera,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visno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 tome dijeli li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ili je dijelio isto prebivalište sa žrtvom;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BA" dirty="0" smtClean="0">
              <a:latin typeface="+mj-lt"/>
            </a:endParaRPr>
          </a:p>
          <a:p>
            <a:pPr marL="0" indent="0" algn="just">
              <a:buNone/>
            </a:pPr>
            <a:r>
              <a:rPr lang="vi-VN" sz="2200" dirty="0" smtClean="0">
                <a:latin typeface="+mj-lt"/>
              </a:rPr>
              <a:t>c</a:t>
            </a:r>
            <a:r>
              <a:rPr lang="vi-VN" sz="2000" dirty="0">
                <a:latin typeface="+mj-lt"/>
              </a:rPr>
              <a:t>. “rod” označava društveno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formirane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vi-VN" sz="2000" dirty="0">
                <a:latin typeface="+mj-lt"/>
              </a:rPr>
              <a:t>, ponašanja, aktivnosti i osobine koje određeno društvo smatra prikladnima za žene i muškarce; </a:t>
            </a:r>
          </a:p>
          <a:p>
            <a:pPr marL="0" indent="0" algn="just">
              <a:buNone/>
            </a:pPr>
            <a:r>
              <a:rPr lang="vi-VN" sz="2000" dirty="0">
                <a:latin typeface="+mj-lt"/>
              </a:rPr>
              <a:t>d. “rodno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zasnovano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+mj-lt"/>
              </a:rPr>
              <a:t>nasilje nad ženama” označava nasilje usmjereno na ženu zbog toga što je žena ili koje </a:t>
            </a:r>
            <a:r>
              <a:rPr lang="vi-VN" sz="2000" dirty="0" smtClean="0">
                <a:latin typeface="+mj-lt"/>
              </a:rPr>
              <a:t>ne</a:t>
            </a:r>
            <a:r>
              <a:rPr lang="sr-Latn-BA" sz="2000" dirty="0" smtClean="0">
                <a:latin typeface="+mj-lt"/>
              </a:rPr>
              <a:t>s</a:t>
            </a:r>
            <a:r>
              <a:rPr lang="vi-VN" sz="2000" dirty="0" smtClean="0">
                <a:latin typeface="+mj-lt"/>
              </a:rPr>
              <a:t>razmjerno </a:t>
            </a:r>
            <a:r>
              <a:rPr lang="vi-VN" sz="2000" dirty="0">
                <a:latin typeface="+mj-lt"/>
              </a:rPr>
              <a:t>pogađa žene;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fizičku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izložena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navedenom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čkama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i b.; </a:t>
            </a:r>
          </a:p>
          <a:p>
            <a:pPr marL="0" indent="0" algn="just">
              <a:buNone/>
            </a:pPr>
            <a:r>
              <a:rPr lang="vi-VN" sz="2000" dirty="0">
                <a:latin typeface="+mj-lt"/>
              </a:rPr>
              <a:t>f. “žene” uključuje i djevojčice mlađe od 18 godina. </a:t>
            </a:r>
            <a:r>
              <a:rPr lang="vi-VN" sz="2000" dirty="0" smtClean="0">
                <a:latin typeface="+mj-lt"/>
              </a:rPr>
              <a:t> </a:t>
            </a:r>
            <a:endParaRPr lang="vi-VN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99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4. –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ravnopravnost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nediskriminacija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duzeti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prom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ovisanje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javnoj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sferi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 Stranke osuđuju sve oblike diskriminacije žena 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duzimaju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, bez odgode, potrebne zakonodavne i druge mjere kako bi je spriječile, a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uvrštenjem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ustave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zakonodavstvo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osiguravanje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praktičnog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ostvarenja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zabranom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primjenu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sankcija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primjereno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ukidanjem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diskrimi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nšu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6855</Words>
  <Application>Microsoft Office PowerPoint</Application>
  <PresentationFormat>On-screen Show (4:3)</PresentationFormat>
  <Paragraphs>371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   Konvencija Savjeta Evrope  o sprečavanju i suzbijanju nasilja nad ženama i u porodici  </vt:lpstr>
      <vt:lpstr>PowerPoint Presentation</vt:lpstr>
      <vt:lpstr>Sadržaj Konvencije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Usklađenost domaćeg zakonodavstva sa  Konvencijom o sprečavanju i suzbijanju nasilja nad ženama i u porodici</dc:title>
  <dc:creator>PC</dc:creator>
  <cp:lastModifiedBy>PC</cp:lastModifiedBy>
  <cp:revision>41</cp:revision>
  <dcterms:created xsi:type="dcterms:W3CDTF">2018-06-28T10:26:13Z</dcterms:created>
  <dcterms:modified xsi:type="dcterms:W3CDTF">2018-07-02T04:39:12Z</dcterms:modified>
</cp:coreProperties>
</file>