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7" r:id="rId4"/>
    <p:sldId id="265" r:id="rId5"/>
    <p:sldId id="271" r:id="rId6"/>
    <p:sldId id="273" r:id="rId7"/>
    <p:sldId id="259" r:id="rId8"/>
    <p:sldId id="266" r:id="rId9"/>
    <p:sldId id="269" r:id="rId10"/>
    <p:sldId id="270" r:id="rId11"/>
    <p:sldId id="272" r:id="rId12"/>
    <p:sldId id="268"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31.5.2018.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4056688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31.5.2018.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289013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31.5.2018.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71335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BD56A5F1-0341-4D71-97C1-DC8B83DF219B}" type="datetimeFigureOut">
              <a:rPr lang="hr-HR" smtClean="0"/>
              <a:t>31.5.2018.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41887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56A5F1-0341-4D71-97C1-DC8B83DF219B}" type="datetimeFigureOut">
              <a:rPr lang="hr-HR" smtClean="0"/>
              <a:t>31.5.2018.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91039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BD56A5F1-0341-4D71-97C1-DC8B83DF219B}" type="datetimeFigureOut">
              <a:rPr lang="hr-HR" smtClean="0"/>
              <a:t>31.5.2018.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74401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BD56A5F1-0341-4D71-97C1-DC8B83DF219B}" type="datetimeFigureOut">
              <a:rPr lang="hr-HR" smtClean="0"/>
              <a:t>31.5.2018.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79472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BD56A5F1-0341-4D71-97C1-DC8B83DF219B}" type="datetimeFigureOut">
              <a:rPr lang="hr-HR" smtClean="0"/>
              <a:t>31.5.2018.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1326468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6A5F1-0341-4D71-97C1-DC8B83DF219B}" type="datetimeFigureOut">
              <a:rPr lang="hr-HR" smtClean="0"/>
              <a:t>31.5.2018.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584681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56A5F1-0341-4D71-97C1-DC8B83DF219B}" type="datetimeFigureOut">
              <a:rPr lang="hr-HR" smtClean="0"/>
              <a:t>31.5.2018.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1242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56A5F1-0341-4D71-97C1-DC8B83DF219B}" type="datetimeFigureOut">
              <a:rPr lang="hr-HR" smtClean="0"/>
              <a:t>31.5.2018.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587DBC3-8500-4A33-BC86-C5C404E32BB6}" type="slidenum">
              <a:rPr lang="hr-HR" smtClean="0"/>
              <a:t>‹#›</a:t>
            </a:fld>
            <a:endParaRPr lang="hr-HR"/>
          </a:p>
        </p:txBody>
      </p:sp>
    </p:spTree>
    <p:extLst>
      <p:ext uri="{BB962C8B-B14F-4D97-AF65-F5344CB8AC3E}">
        <p14:creationId xmlns:p14="http://schemas.microsoft.com/office/powerpoint/2010/main" val="371646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6A5F1-0341-4D71-97C1-DC8B83DF219B}" type="datetimeFigureOut">
              <a:rPr lang="hr-HR" smtClean="0"/>
              <a:t>31.5.2018.</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7DBC3-8500-4A33-BC86-C5C404E32BB6}" type="slidenum">
              <a:rPr lang="hr-HR" smtClean="0"/>
              <a:t>‹#›</a:t>
            </a:fld>
            <a:endParaRPr lang="hr-HR"/>
          </a:p>
        </p:txBody>
      </p:sp>
    </p:spTree>
    <p:extLst>
      <p:ext uri="{BB962C8B-B14F-4D97-AF65-F5344CB8AC3E}">
        <p14:creationId xmlns:p14="http://schemas.microsoft.com/office/powerpoint/2010/main" val="365799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7064" y="1019644"/>
            <a:ext cx="10157970" cy="2825750"/>
          </a:xfrm>
        </p:spPr>
        <p:txBody>
          <a:bodyPr>
            <a:normAutofit/>
          </a:bodyPr>
          <a:lstStyle/>
          <a:p>
            <a:pPr>
              <a:defRPr/>
            </a:pPr>
            <a:r>
              <a:rPr lang="en-US" sz="5000" b="1" dirty="0" err="1">
                <a:solidFill>
                  <a:srgbClr val="C00000"/>
                </a:solidFill>
              </a:rPr>
              <a:t>Uvod</a:t>
            </a:r>
            <a:r>
              <a:rPr lang="en-US" sz="5000" b="1" dirty="0">
                <a:solidFill>
                  <a:srgbClr val="C00000"/>
                </a:solidFill>
              </a:rPr>
              <a:t> u </a:t>
            </a:r>
            <a:r>
              <a:rPr lang="en-US" sz="5000" b="1" dirty="0" err="1">
                <a:solidFill>
                  <a:srgbClr val="C00000"/>
                </a:solidFill>
              </a:rPr>
              <a:t>materiju</a:t>
            </a:r>
            <a:r>
              <a:rPr lang="en-US" sz="5000" b="1" dirty="0">
                <a:solidFill>
                  <a:srgbClr val="C00000"/>
                </a:solidFill>
              </a:rPr>
              <a:t> </a:t>
            </a:r>
            <a:r>
              <a:rPr lang="en-US" sz="5000" b="1" dirty="0" err="1">
                <a:solidFill>
                  <a:srgbClr val="C00000"/>
                </a:solidFill>
              </a:rPr>
              <a:t>oduzimanja</a:t>
            </a:r>
            <a:r>
              <a:rPr lang="en-US" sz="5000" b="1" dirty="0">
                <a:solidFill>
                  <a:srgbClr val="C00000"/>
                </a:solidFill>
              </a:rPr>
              <a:t> </a:t>
            </a:r>
            <a:r>
              <a:rPr lang="en-US" sz="5000" b="1" dirty="0" err="1">
                <a:solidFill>
                  <a:srgbClr val="C00000"/>
                </a:solidFill>
              </a:rPr>
              <a:t>imovinske</a:t>
            </a:r>
            <a:r>
              <a:rPr lang="en-US" sz="5000" b="1" dirty="0">
                <a:solidFill>
                  <a:srgbClr val="C00000"/>
                </a:solidFill>
              </a:rPr>
              <a:t> </a:t>
            </a:r>
            <a:r>
              <a:rPr lang="en-US" sz="5000" b="1" dirty="0" err="1">
                <a:solidFill>
                  <a:srgbClr val="C00000"/>
                </a:solidFill>
              </a:rPr>
              <a:t>koristi</a:t>
            </a:r>
            <a:r>
              <a:rPr lang="en-US" sz="5000" b="1" dirty="0">
                <a:solidFill>
                  <a:srgbClr val="C00000"/>
                </a:solidFill>
              </a:rPr>
              <a:t> </a:t>
            </a:r>
            <a:r>
              <a:rPr lang="en-US" sz="5000" b="1" dirty="0" err="1">
                <a:solidFill>
                  <a:srgbClr val="C00000"/>
                </a:solidFill>
              </a:rPr>
              <a:t>pribavljene</a:t>
            </a:r>
            <a:r>
              <a:rPr lang="en-US" sz="5000" b="1" dirty="0">
                <a:solidFill>
                  <a:srgbClr val="C00000"/>
                </a:solidFill>
              </a:rPr>
              <a:t> </a:t>
            </a:r>
            <a:r>
              <a:rPr lang="en-US" sz="5000" b="1" dirty="0" err="1">
                <a:solidFill>
                  <a:srgbClr val="C00000"/>
                </a:solidFill>
              </a:rPr>
              <a:t>kaznenim</a:t>
            </a:r>
            <a:r>
              <a:rPr lang="en-US" sz="5000" b="1" dirty="0">
                <a:solidFill>
                  <a:srgbClr val="C00000"/>
                </a:solidFill>
              </a:rPr>
              <a:t> </a:t>
            </a:r>
            <a:r>
              <a:rPr lang="en-US" sz="5000" b="1" dirty="0" err="1">
                <a:solidFill>
                  <a:srgbClr val="C00000"/>
                </a:solidFill>
              </a:rPr>
              <a:t>djelom</a:t>
            </a:r>
            <a:endParaRPr lang="bs-Latn-BA" sz="5000" dirty="0">
              <a:solidFill>
                <a:srgbClr val="C00000"/>
              </a:solidFill>
            </a:endParaRPr>
          </a:p>
        </p:txBody>
      </p:sp>
      <p:sp>
        <p:nvSpPr>
          <p:cNvPr id="6147" name="Subtitle 2"/>
          <p:cNvSpPr>
            <a:spLocks noGrp="1"/>
          </p:cNvSpPr>
          <p:nvPr>
            <p:ph type="subTitle" idx="1"/>
          </p:nvPr>
        </p:nvSpPr>
        <p:spPr>
          <a:xfrm>
            <a:off x="956930" y="3976418"/>
            <a:ext cx="10749515" cy="1336675"/>
          </a:xfrm>
        </p:spPr>
        <p:txBody>
          <a:bodyPr/>
          <a:lstStyle/>
          <a:p>
            <a:pPr algn="just" eaLnBrk="1" hangingPunct="1"/>
            <a:r>
              <a:rPr lang="hr-HR" altLang="sr-Latn-RS" sz="2200" dirty="0">
                <a:solidFill>
                  <a:schemeClr val="tx1">
                    <a:lumMod val="65000"/>
                    <a:lumOff val="35000"/>
                  </a:schemeClr>
                </a:solidFill>
              </a:rPr>
              <a:t>Prof. dr. Darko </a:t>
            </a:r>
            <a:r>
              <a:rPr lang="hr-HR" altLang="sr-Latn-RS" sz="2200" dirty="0" err="1">
                <a:solidFill>
                  <a:schemeClr val="tx1">
                    <a:lumMod val="65000"/>
                    <a:lumOff val="35000"/>
                  </a:schemeClr>
                </a:solidFill>
              </a:rPr>
              <a:t>Datzer</a:t>
            </a:r>
            <a:r>
              <a:rPr lang="hr-HR" altLang="sr-Latn-RS" sz="2200" dirty="0">
                <a:solidFill>
                  <a:schemeClr val="tx1">
                    <a:lumMod val="65000"/>
                    <a:lumOff val="35000"/>
                  </a:schemeClr>
                </a:solidFill>
              </a:rPr>
              <a:t>, Fakultet za kriminalistiku, kriminologiju i sigurnosne studije/</a:t>
            </a:r>
            <a:r>
              <a:rPr lang="hr-HR" altLang="sr-Latn-RS" sz="2200" dirty="0" err="1">
                <a:solidFill>
                  <a:schemeClr val="tx1">
                    <a:lumMod val="65000"/>
                    <a:lumOff val="35000"/>
                  </a:schemeClr>
                </a:solidFill>
              </a:rPr>
              <a:t>Lucid</a:t>
            </a:r>
            <a:r>
              <a:rPr lang="hr-HR" altLang="sr-Latn-RS" sz="2200" dirty="0">
                <a:solidFill>
                  <a:schemeClr val="tx1">
                    <a:lumMod val="65000"/>
                    <a:lumOff val="35000"/>
                  </a:schemeClr>
                </a:solidFill>
              </a:rPr>
              <a:t> </a:t>
            </a:r>
            <a:r>
              <a:rPr lang="hr-HR" altLang="sr-Latn-RS" sz="2200" dirty="0" err="1">
                <a:solidFill>
                  <a:schemeClr val="tx1">
                    <a:lumMod val="65000"/>
                    <a:lumOff val="35000"/>
                  </a:schemeClr>
                </a:solidFill>
              </a:rPr>
              <a:t>Linx</a:t>
            </a:r>
            <a:endParaRPr lang="bs-Latn-BA" altLang="sr-Latn-RS" sz="2200" dirty="0">
              <a:solidFill>
                <a:schemeClr val="tx1">
                  <a:lumMod val="65000"/>
                  <a:lumOff val="35000"/>
                </a:schemeClr>
              </a:solidFill>
            </a:endParaRPr>
          </a:p>
          <a:p>
            <a:pPr eaLnBrk="1" hangingPunct="1"/>
            <a:endParaRPr lang="bs-Latn-BA" altLang="sr-Latn-RS" dirty="0"/>
          </a:p>
        </p:txBody>
      </p:sp>
      <p:sp>
        <p:nvSpPr>
          <p:cNvPr id="4" name="Rectangle 3">
            <a:extLst>
              <a:ext uri="{FF2B5EF4-FFF2-40B4-BE49-F238E27FC236}">
                <a16:creationId xmlns:a16="http://schemas.microsoft.com/office/drawing/2014/main" xmlns="" id="{0C075715-2559-431A-919E-512542E985E3}"/>
              </a:ext>
            </a:extLst>
          </p:cNvPr>
          <p:cNvSpPr/>
          <p:nvPr/>
        </p:nvSpPr>
        <p:spPr>
          <a:xfrm>
            <a:off x="216666" y="1068769"/>
            <a:ext cx="11758668" cy="296876"/>
          </a:xfrm>
          <a:prstGeom prst="rect">
            <a:avLst/>
          </a:prstGeom>
        </p:spPr>
        <p:txBody>
          <a:bodyPr wrap="square">
            <a:spAutoFit/>
          </a:bodyPr>
          <a:lstStyle/>
          <a:p>
            <a:pPr algn="ctr">
              <a:lnSpc>
                <a:spcPct val="107000"/>
              </a:lnSpc>
            </a:pPr>
            <a:r>
              <a:rPr lang="sr-Latn-BA" sz="1300" dirty="0">
                <a:latin typeface="Calibri" panose="020F0502020204030204" pitchFamily="34" charset="0"/>
                <a:ea typeface="Calibri" panose="020F0502020204030204" pitchFamily="34" charset="0"/>
                <a:cs typeface="Times New Roman" panose="02020603050405020304" pitchFamily="18" charset="0"/>
              </a:rPr>
              <a:t>Obuka se provodi u okviru projekta „Podrška vladama Republike Srpske i Federacije BiH u borbi protiv korupcije“ koji finansira Vlada Ujedinjenog Kraljevstva putem UK </a:t>
            </a:r>
            <a:r>
              <a:rPr lang="sr-Latn-BA" sz="1300" dirty="0" err="1">
                <a:latin typeface="Calibri" panose="020F0502020204030204" pitchFamily="34" charset="0"/>
                <a:ea typeface="Calibri" panose="020F0502020204030204" pitchFamily="34" charset="0"/>
                <a:cs typeface="Times New Roman" panose="02020603050405020304" pitchFamily="18" charset="0"/>
              </a:rPr>
              <a:t>Aid</a:t>
            </a:r>
            <a:r>
              <a:rPr lang="sr-Latn-BA" sz="13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5" name="Picture 4">
            <a:extLst>
              <a:ext uri="{FF2B5EF4-FFF2-40B4-BE49-F238E27FC236}">
                <a16:creationId xmlns:a16="http://schemas.microsoft.com/office/drawing/2014/main" xmlns="" id="{E295435B-4D45-45C0-9BD5-BAAA5EBAE0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488" y="344739"/>
            <a:ext cx="1569299" cy="543881"/>
          </a:xfrm>
          <a:prstGeom prst="rect">
            <a:avLst/>
          </a:prstGeom>
          <a:noFill/>
        </p:spPr>
      </p:pic>
      <p:pic>
        <p:nvPicPr>
          <p:cNvPr id="6" name="Picture 5">
            <a:extLst>
              <a:ext uri="{FF2B5EF4-FFF2-40B4-BE49-F238E27FC236}">
                <a16:creationId xmlns:a16="http://schemas.microsoft.com/office/drawing/2014/main" xmlns="" id="{8EA14670-C87B-48DF-9524-6A4E5DCE9A87}"/>
              </a:ext>
            </a:extLst>
          </p:cNvPr>
          <p:cNvPicPr/>
          <p:nvPr/>
        </p:nvPicPr>
        <p:blipFill rotWithShape="1">
          <a:blip r:embed="rId3" cstate="print">
            <a:extLst>
              <a:ext uri="{28A0092B-C50C-407E-A947-70E740481C1C}">
                <a14:useLocalDpi xmlns:a14="http://schemas.microsoft.com/office/drawing/2010/main" val="0"/>
              </a:ext>
            </a:extLst>
          </a:blip>
          <a:srcRect t="16617" b="19940"/>
          <a:stretch/>
        </p:blipFill>
        <p:spPr bwMode="auto">
          <a:xfrm>
            <a:off x="3689518" y="363375"/>
            <a:ext cx="2229285" cy="507519"/>
          </a:xfrm>
          <a:prstGeom prst="rect">
            <a:avLst/>
          </a:prstGeom>
          <a:noFill/>
          <a:ln>
            <a:noFill/>
          </a:ln>
          <a:extLst>
            <a:ext uri="{53640926-AAD7-44D8-BBD7-CCE9431645EC}">
              <a14:shadowObscured xmlns:a14="http://schemas.microsoft.com/office/drawing/2010/main"/>
            </a:ext>
          </a:extLst>
        </p:spPr>
      </p:pic>
      <p:pic>
        <p:nvPicPr>
          <p:cNvPr id="7" name="Picture 6" descr="S:\Political, Projects, Press\Press and Public Affairs\Branding\LOGO Other\GGF branding\LOGO UK AID\UK-AID-Standard-RGB.JPG">
            <a:extLst>
              <a:ext uri="{FF2B5EF4-FFF2-40B4-BE49-F238E27FC236}">
                <a16:creationId xmlns:a16="http://schemas.microsoft.com/office/drawing/2014/main" xmlns="" id="{EBCFCE66-8CB5-4CBC-82F0-1237B26146FD}"/>
              </a:ext>
            </a:extLst>
          </p:cNvPr>
          <p:cNvPicPr/>
          <p:nvPr/>
        </p:nvPicPr>
        <p:blipFill rotWithShape="1">
          <a:blip r:embed="rId4" cstate="print"/>
          <a:srcRect t="10471" b="8377"/>
          <a:stretch/>
        </p:blipFill>
        <p:spPr bwMode="auto">
          <a:xfrm>
            <a:off x="7499222" y="344738"/>
            <a:ext cx="783355" cy="665996"/>
          </a:xfrm>
          <a:prstGeom prst="rect">
            <a:avLst/>
          </a:prstGeom>
          <a:noFill/>
          <a:ln>
            <a:noFill/>
          </a:ln>
          <a:extLst>
            <a:ext uri="{53640926-AAD7-44D8-BBD7-CCE9431645EC}">
              <a14:shadowObscured xmlns:a14="http://schemas.microsoft.com/office/drawing/2010/main"/>
            </a:ext>
          </a:extLst>
        </p:spPr>
      </p:pic>
      <p:pic>
        <p:nvPicPr>
          <p:cNvPr id="8" name="Picture 7">
            <a:extLst>
              <a:ext uri="{FF2B5EF4-FFF2-40B4-BE49-F238E27FC236}">
                <a16:creationId xmlns:a16="http://schemas.microsoft.com/office/drawing/2014/main" xmlns="" id="{CE8AB3BE-3DF1-4E63-AD51-880399A8C71A}"/>
              </a:ext>
            </a:extLst>
          </p:cNvPr>
          <p:cNvPicPr/>
          <p:nvPr/>
        </p:nvPicPr>
        <p:blipFill rotWithShape="1">
          <a:blip r:embed="rId5" cstate="print">
            <a:extLst>
              <a:ext uri="{28A0092B-C50C-407E-A947-70E740481C1C}">
                <a14:useLocalDpi xmlns:a14="http://schemas.microsoft.com/office/drawing/2010/main" val="0"/>
              </a:ext>
            </a:extLst>
          </a:blip>
          <a:srcRect t="10189" b="10566"/>
          <a:stretch/>
        </p:blipFill>
        <p:spPr bwMode="auto">
          <a:xfrm>
            <a:off x="10262311" y="274994"/>
            <a:ext cx="1138752" cy="744650"/>
          </a:xfrm>
          <a:prstGeom prst="rect">
            <a:avLst/>
          </a:prstGeom>
          <a:ln>
            <a:noFill/>
          </a:ln>
          <a:extLst>
            <a:ext uri="{53640926-AAD7-44D8-BBD7-CCE9431645EC}">
              <a14:shadowObscured xmlns:a14="http://schemas.microsoft.com/office/drawing/2010/main"/>
            </a:ext>
          </a:extLst>
        </p:spPr>
      </p:pic>
      <p:sp>
        <p:nvSpPr>
          <p:cNvPr id="9" name="Rectangle 7">
            <a:extLst>
              <a:ext uri="{FF2B5EF4-FFF2-40B4-BE49-F238E27FC236}">
                <a16:creationId xmlns:a16="http://schemas.microsoft.com/office/drawing/2014/main" xmlns="" id="{0A88B314-504C-43AA-9728-F89387D3E09F}"/>
              </a:ext>
            </a:extLst>
          </p:cNvPr>
          <p:cNvSpPr>
            <a:spLocks noChangeArrowheads="1"/>
          </p:cNvSpPr>
          <p:nvPr/>
        </p:nvSpPr>
        <p:spPr bwMode="auto">
          <a:xfrm>
            <a:off x="0" y="6494625"/>
            <a:ext cx="12192000" cy="363375"/>
          </a:xfrm>
          <a:prstGeom prst="rect">
            <a:avLst/>
          </a:prstGeom>
          <a:solidFill>
            <a:srgbClr val="C00000"/>
          </a:solidFill>
          <a:ln w="9525">
            <a:solidFill>
              <a:srgbClr val="C00000"/>
            </a:solidFill>
            <a:miter lim="800000"/>
            <a:headEnd type="none" w="sm" len="sm"/>
            <a:tailEnd type="none" w="sm" len="sm"/>
          </a:ln>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dirty="0"/>
          </a:p>
        </p:txBody>
      </p:sp>
    </p:spTree>
    <p:extLst>
      <p:ext uri="{BB962C8B-B14F-4D97-AF65-F5344CB8AC3E}">
        <p14:creationId xmlns:p14="http://schemas.microsoft.com/office/powerpoint/2010/main" val="330659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0810"/>
            <a:ext cx="10515600" cy="1325563"/>
          </a:xfrm>
        </p:spPr>
        <p:txBody>
          <a:bodyPr>
            <a:noAutofit/>
          </a:bodyPr>
          <a:lstStyle/>
          <a:p>
            <a:r>
              <a:rPr lang="hr-HR" dirty="0">
                <a:solidFill>
                  <a:srgbClr val="C00000"/>
                </a:solidFill>
              </a:rPr>
              <a:t>Pojam imovinske koristi prema Nacrtu ZOOI (čl. 4.)(2018)</a:t>
            </a:r>
            <a:br>
              <a:rPr lang="hr-HR" dirty="0">
                <a:solidFill>
                  <a:srgbClr val="C00000"/>
                </a:solidFill>
              </a:rPr>
            </a:br>
            <a:endParaRPr lang="hr-HR" dirty="0">
              <a:solidFill>
                <a:srgbClr val="C00000"/>
              </a:solidFill>
            </a:endParaRPr>
          </a:p>
        </p:txBody>
      </p:sp>
      <p:sp>
        <p:nvSpPr>
          <p:cNvPr id="3" name="Content Placeholder 2"/>
          <p:cNvSpPr>
            <a:spLocks noGrp="1"/>
          </p:cNvSpPr>
          <p:nvPr>
            <p:ph idx="1"/>
          </p:nvPr>
        </p:nvSpPr>
        <p:spPr>
          <a:xfrm>
            <a:off x="762000" y="2006373"/>
            <a:ext cx="10515600" cy="4351338"/>
          </a:xfrm>
        </p:spPr>
        <p:txBody>
          <a:bodyPr/>
          <a:lstStyle/>
          <a:p>
            <a:pPr algn="just"/>
            <a:r>
              <a:rPr lang="hr-HR" dirty="0"/>
              <a:t>Imovinom se smatra dobro svake vrste, materijalno ili nematerijalno, pokretno ili nepokretno, udjeli u pravnom licu, pravni dokumenti ili isprave u bilo kojoj formi kojima se dokazuje pravo ili interes u odnosu na takvo dobro, kao i prihod ili druga korist ostvarena neposredno ili posredno iz krivičnog djela, kao i dobro u koje je ona pretvorena ili sa kojim je pomiješana</a:t>
            </a:r>
          </a:p>
          <a:p>
            <a:pPr algn="just"/>
            <a:r>
              <a:rPr lang="hr-HR" dirty="0"/>
              <a:t>Imovinom koja je proistekla izvršenjem krivičnog djela smatra se imovina vlasnika koja je u očiglednoj </a:t>
            </a:r>
            <a:r>
              <a:rPr lang="hr-HR" dirty="0" err="1"/>
              <a:t>nesrazmjeri</a:t>
            </a:r>
            <a:r>
              <a:rPr lang="hr-HR" dirty="0"/>
              <a:t> sa njegovim zakonitim prihodima</a:t>
            </a:r>
          </a:p>
          <a:p>
            <a:pPr algn="just"/>
            <a:endParaRPr lang="hr-HR" dirty="0"/>
          </a:p>
        </p:txBody>
      </p:sp>
    </p:spTree>
    <p:extLst>
      <p:ext uri="{BB962C8B-B14F-4D97-AF65-F5344CB8AC3E}">
        <p14:creationId xmlns:p14="http://schemas.microsoft.com/office/powerpoint/2010/main" val="308495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C00000"/>
                </a:solidFill>
              </a:rPr>
              <a:t>Redoviti postupak za oduzimanje imovinske koristi </a:t>
            </a:r>
          </a:p>
        </p:txBody>
      </p:sp>
      <p:sp>
        <p:nvSpPr>
          <p:cNvPr id="3" name="Content Placeholder 2"/>
          <p:cNvSpPr>
            <a:spLocks noGrp="1"/>
          </p:cNvSpPr>
          <p:nvPr>
            <p:ph idx="1"/>
          </p:nvPr>
        </p:nvSpPr>
        <p:spPr/>
        <p:txBody>
          <a:bodyPr>
            <a:noAutofit/>
          </a:bodyPr>
          <a:lstStyle/>
          <a:p>
            <a:pPr algn="just"/>
            <a:r>
              <a:rPr lang="hr-HR" dirty="0"/>
              <a:t>Adhezijski (pridruženi) postupak koji sud vodi u okviru kaznenog postupka </a:t>
            </a:r>
          </a:p>
          <a:p>
            <a:pPr algn="just"/>
            <a:r>
              <a:rPr lang="hr-HR" dirty="0"/>
              <a:t>Kada je korist pribavljena kaznenim djelom, ne bi trebalo raspravljati o oportunosti izricanja mjere, nego ju uvijek izricati, </a:t>
            </a:r>
            <a:r>
              <a:rPr lang="pl-PL" dirty="0"/>
              <a:t>bez </a:t>
            </a:r>
            <a:r>
              <a:rPr lang="pl-PL" dirty="0" err="1"/>
              <a:t>obzira</a:t>
            </a:r>
            <a:r>
              <a:rPr lang="pl-PL" dirty="0"/>
              <a:t> na </a:t>
            </a:r>
            <a:r>
              <a:rPr lang="pl-PL" dirty="0" err="1"/>
              <a:t>osobu</a:t>
            </a:r>
            <a:r>
              <a:rPr lang="pl-PL" dirty="0"/>
              <a:t> </a:t>
            </a:r>
            <a:r>
              <a:rPr lang="pl-PL" dirty="0" err="1"/>
              <a:t>počinitelja</a:t>
            </a:r>
            <a:endParaRPr lang="pl-PL" dirty="0"/>
          </a:p>
          <a:p>
            <a:pPr algn="just"/>
            <a:r>
              <a:rPr lang="hr-HR" dirty="0"/>
              <a:t>U dijelu presude koji tretira oduzimanje imovinske </a:t>
            </a:r>
            <a:r>
              <a:rPr lang="hr-HR"/>
              <a:t>koristi treba </a:t>
            </a:r>
            <a:r>
              <a:rPr lang="hr-HR" dirty="0"/>
              <a:t>biti i obrazloženje na osnovi kojih dokaza i utvrđenih činjenica sud nalazi dokazanim da je optuženik počinjenjem kaznenog djela pribavio imovinsku korist u nekom obliku, tj. točno određenom iznosu</a:t>
            </a:r>
          </a:p>
          <a:p>
            <a:pPr marL="0" indent="0" algn="just">
              <a:buNone/>
            </a:pPr>
            <a:r>
              <a:rPr lang="hr-HR" dirty="0"/>
              <a:t> </a:t>
            </a:r>
            <a:br>
              <a:rPr lang="hr-HR" dirty="0"/>
            </a:br>
            <a:r>
              <a:rPr lang="hr-HR" dirty="0"/>
              <a:t/>
            </a:r>
            <a:br>
              <a:rPr lang="hr-HR" dirty="0"/>
            </a:br>
            <a:endParaRPr lang="pl-PL" dirty="0"/>
          </a:p>
          <a:p>
            <a:pPr algn="just"/>
            <a:endParaRPr lang="pl-PL" dirty="0"/>
          </a:p>
          <a:p>
            <a:pPr marL="0" indent="0" algn="just">
              <a:buNone/>
            </a:pPr>
            <a:r>
              <a:rPr lang="pl-PL" dirty="0"/>
              <a:t> </a:t>
            </a:r>
            <a:br>
              <a:rPr lang="pl-PL" dirty="0"/>
            </a:br>
            <a:r>
              <a:rPr lang="hr-HR" dirty="0"/>
              <a:t/>
            </a:r>
            <a:br>
              <a:rPr lang="hr-HR" dirty="0"/>
            </a:br>
            <a:endParaRPr lang="hr-HR" dirty="0"/>
          </a:p>
        </p:txBody>
      </p:sp>
    </p:spTree>
    <p:extLst>
      <p:ext uri="{BB962C8B-B14F-4D97-AF65-F5344CB8AC3E}">
        <p14:creationId xmlns:p14="http://schemas.microsoft.com/office/powerpoint/2010/main" val="2787148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C00000"/>
                </a:solidFill>
              </a:rPr>
              <a:t>Posebni (tzv. samostalni objektivni) postupak za oduzimanje imovinske koristi</a:t>
            </a:r>
          </a:p>
        </p:txBody>
      </p:sp>
      <p:sp>
        <p:nvSpPr>
          <p:cNvPr id="3" name="Content Placeholder 2"/>
          <p:cNvSpPr>
            <a:spLocks noGrp="1"/>
          </p:cNvSpPr>
          <p:nvPr>
            <p:ph idx="1"/>
          </p:nvPr>
        </p:nvSpPr>
        <p:spPr>
          <a:xfrm>
            <a:off x="838200" y="2130425"/>
            <a:ext cx="10515600" cy="4351338"/>
          </a:xfrm>
        </p:spPr>
        <p:txBody>
          <a:bodyPr/>
          <a:lstStyle/>
          <a:p>
            <a:pPr algn="just"/>
            <a:r>
              <a:rPr lang="hr-HR" dirty="0"/>
              <a:t>Ne postoji u svim pravnim sistemima</a:t>
            </a:r>
          </a:p>
          <a:p>
            <a:pPr algn="just"/>
            <a:r>
              <a:rPr lang="hr-HR" dirty="0"/>
              <a:t>Različite okolnosti trebaju biti prisutne (npr. smrt osumnjičenika/ okrivljenika/optuženika, bijeg, amnestija, pomilovanje, imunitet, i dr.)</a:t>
            </a:r>
          </a:p>
          <a:p>
            <a:pPr algn="just"/>
            <a:r>
              <a:rPr lang="hr-HR" dirty="0"/>
              <a:t>O prijedlogu/zahtjevu odlučuje sud nadležan za suđenje u kaznenom postupku za djelo iz kojeg je pribavljena korist</a:t>
            </a:r>
          </a:p>
          <a:p>
            <a:pPr marL="0" indent="0" algn="just">
              <a:buNone/>
            </a:pPr>
            <a:r>
              <a:rPr lang="hr-HR" dirty="0"/>
              <a:t> </a:t>
            </a:r>
            <a:br>
              <a:rPr lang="hr-HR" dirty="0"/>
            </a:br>
            <a:r>
              <a:rPr lang="hr-HR" dirty="0"/>
              <a:t> </a:t>
            </a:r>
          </a:p>
        </p:txBody>
      </p:sp>
    </p:spTree>
    <p:extLst>
      <p:ext uri="{BB962C8B-B14F-4D97-AF65-F5344CB8AC3E}">
        <p14:creationId xmlns:p14="http://schemas.microsoft.com/office/powerpoint/2010/main" val="375589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4773" y="1584889"/>
            <a:ext cx="9705975" cy="1071562"/>
          </a:xfrm>
        </p:spPr>
        <p:txBody>
          <a:bodyPr>
            <a:noAutofit/>
          </a:bodyPr>
          <a:lstStyle/>
          <a:p>
            <a:pPr algn="just" eaLnBrk="1" fontAlgn="auto" hangingPunct="1">
              <a:lnSpc>
                <a:spcPct val="100000"/>
              </a:lnSpc>
              <a:spcAft>
                <a:spcPts val="0"/>
              </a:spcAft>
              <a:defRPr/>
            </a:pPr>
            <a:r>
              <a:rPr lang="hr-HR" sz="4000" dirty="0">
                <a:solidFill>
                  <a:srgbClr val="C00000"/>
                </a:solidFill>
              </a:rPr>
              <a:t>Kriminalno-politički razlozi za efikasnim uređenjem sistema za oduzimanje imovinske koristi pribavljene kaznenim djelima</a:t>
            </a:r>
            <a:r>
              <a:rPr lang="hr-HR" sz="4000" dirty="0">
                <a:solidFill>
                  <a:schemeClr val="tx1"/>
                </a:solidFill>
              </a:rPr>
              <a:t/>
            </a:r>
            <a:br>
              <a:rPr lang="hr-HR" sz="4000" dirty="0">
                <a:solidFill>
                  <a:schemeClr val="tx1"/>
                </a:solidFill>
              </a:rPr>
            </a:br>
            <a:r>
              <a:rPr lang="hr-HR" sz="4000" dirty="0">
                <a:solidFill>
                  <a:schemeClr val="tx1"/>
                </a:solidFill>
              </a:rPr>
              <a:t/>
            </a:r>
            <a:br>
              <a:rPr lang="hr-HR" sz="4000" dirty="0">
                <a:solidFill>
                  <a:schemeClr val="tx1"/>
                </a:solidFill>
              </a:rPr>
            </a:br>
            <a:r>
              <a:rPr lang="hr-HR" sz="4000" dirty="0">
                <a:solidFill>
                  <a:schemeClr val="tx1"/>
                </a:solidFill>
              </a:rPr>
              <a:t/>
            </a:r>
            <a:br>
              <a:rPr lang="hr-HR" sz="4000" dirty="0">
                <a:solidFill>
                  <a:schemeClr val="tx1"/>
                </a:solidFill>
              </a:rPr>
            </a:br>
            <a:endParaRPr lang="bs-Latn-BA" sz="4000" dirty="0">
              <a:solidFill>
                <a:schemeClr val="tx1"/>
              </a:solidFill>
            </a:endParaRPr>
          </a:p>
        </p:txBody>
      </p:sp>
      <p:sp>
        <p:nvSpPr>
          <p:cNvPr id="3" name="Text Placeholder 2"/>
          <p:cNvSpPr>
            <a:spLocks noGrp="1"/>
          </p:cNvSpPr>
          <p:nvPr>
            <p:ph type="body" idx="1"/>
          </p:nvPr>
        </p:nvSpPr>
        <p:spPr>
          <a:xfrm>
            <a:off x="1374773" y="2830623"/>
            <a:ext cx="9705975" cy="5230812"/>
          </a:xfrm>
        </p:spPr>
        <p:txBody>
          <a:bodyPr rtlCol="0">
            <a:normAutofit/>
          </a:bodyPr>
          <a:lstStyle/>
          <a:p>
            <a:pPr marL="0" indent="0" algn="just" eaLnBrk="1" fontAlgn="auto" hangingPunct="1">
              <a:lnSpc>
                <a:spcPct val="114000"/>
              </a:lnSpc>
              <a:spcBef>
                <a:spcPts val="0"/>
              </a:spcBef>
              <a:spcAft>
                <a:spcPts val="0"/>
              </a:spcAft>
              <a:buNone/>
              <a:defRPr/>
            </a:pPr>
            <a:r>
              <a:rPr lang="bs-Latn-BA" dirty="0">
                <a:solidFill>
                  <a:schemeClr val="tx1"/>
                </a:solidFill>
              </a:rPr>
              <a:t>Oduzimanjem imovinske koristi pribavljene kaznenim djelima  </a:t>
            </a:r>
          </a:p>
          <a:p>
            <a:pPr marL="342900" indent="-342900" algn="just" eaLnBrk="1" fontAlgn="auto" hangingPunct="1">
              <a:lnSpc>
                <a:spcPct val="114000"/>
              </a:lnSpc>
              <a:spcBef>
                <a:spcPts val="0"/>
              </a:spcBef>
              <a:spcAft>
                <a:spcPts val="0"/>
              </a:spcAft>
              <a:buFont typeface="Arial" panose="020B0604020202020204" pitchFamily="34" charset="0"/>
              <a:buChar char="•"/>
              <a:defRPr/>
            </a:pPr>
            <a:r>
              <a:rPr lang="bs-Latn-BA" dirty="0">
                <a:solidFill>
                  <a:schemeClr val="tx1"/>
                </a:solidFill>
              </a:rPr>
              <a:t>postiže se učinak na </a:t>
            </a:r>
            <a:r>
              <a:rPr lang="bs-Latn-BA" dirty="0" err="1">
                <a:solidFill>
                  <a:schemeClr val="tx1"/>
                </a:solidFill>
              </a:rPr>
              <a:t>specijalnopreventivnoj</a:t>
            </a:r>
            <a:r>
              <a:rPr lang="bs-Latn-BA" dirty="0">
                <a:solidFill>
                  <a:schemeClr val="tx1"/>
                </a:solidFill>
              </a:rPr>
              <a:t> ravni</a:t>
            </a:r>
          </a:p>
          <a:p>
            <a:pPr marL="342900" indent="-342900" algn="just" eaLnBrk="1" fontAlgn="auto" hangingPunct="1">
              <a:lnSpc>
                <a:spcPct val="114000"/>
              </a:lnSpc>
              <a:spcBef>
                <a:spcPts val="0"/>
              </a:spcBef>
              <a:spcAft>
                <a:spcPts val="0"/>
              </a:spcAft>
              <a:buFont typeface="Arial" panose="020B0604020202020204" pitchFamily="34" charset="0"/>
              <a:buChar char="•"/>
              <a:defRPr/>
            </a:pPr>
            <a:r>
              <a:rPr lang="hr-HR" dirty="0">
                <a:solidFill>
                  <a:schemeClr val="tx1"/>
                </a:solidFill>
              </a:rPr>
              <a:t>organizirane zločinačke skupine se obeshrabruju za činjenje daljnjih kaznenih djela i lišava ih se sredstava za infiltriranje u zakonite aktivnosti</a:t>
            </a:r>
          </a:p>
          <a:p>
            <a:pPr marL="342900" indent="-342900" algn="just" eaLnBrk="1" fontAlgn="auto" hangingPunct="1">
              <a:lnSpc>
                <a:spcPct val="114000"/>
              </a:lnSpc>
              <a:spcBef>
                <a:spcPts val="0"/>
              </a:spcBef>
              <a:spcAft>
                <a:spcPts val="0"/>
              </a:spcAft>
              <a:buFont typeface="Arial" panose="020B0604020202020204" pitchFamily="34" charset="0"/>
              <a:buChar char="•"/>
              <a:defRPr/>
            </a:pPr>
            <a:r>
              <a:rPr lang="hr-HR" dirty="0">
                <a:solidFill>
                  <a:schemeClr val="tx1"/>
                </a:solidFill>
              </a:rPr>
              <a:t>ostvaruje se </a:t>
            </a:r>
            <a:r>
              <a:rPr lang="hr-HR" dirty="0" err="1">
                <a:solidFill>
                  <a:schemeClr val="tx1"/>
                </a:solidFill>
              </a:rPr>
              <a:t>generalnopreventivna</a:t>
            </a:r>
            <a:r>
              <a:rPr lang="hr-HR" dirty="0">
                <a:solidFill>
                  <a:schemeClr val="tx1"/>
                </a:solidFill>
              </a:rPr>
              <a:t> funkcija kaznenoga prava. </a:t>
            </a:r>
          </a:p>
          <a:p>
            <a:pPr algn="just" eaLnBrk="1" fontAlgn="auto" hangingPunct="1">
              <a:lnSpc>
                <a:spcPct val="114000"/>
              </a:lnSpc>
              <a:spcBef>
                <a:spcPts val="0"/>
              </a:spcBef>
              <a:spcAft>
                <a:spcPts val="0"/>
              </a:spcAft>
              <a:defRPr/>
            </a:pPr>
            <a:endParaRPr lang="hr-HR" dirty="0">
              <a:solidFill>
                <a:schemeClr val="tx1"/>
              </a:solidFill>
            </a:endParaRPr>
          </a:p>
          <a:p>
            <a:pPr marL="342900" indent="-342900" algn="just" eaLnBrk="1" fontAlgn="auto" hangingPunct="1">
              <a:spcAft>
                <a:spcPts val="0"/>
              </a:spcAft>
              <a:buFont typeface="Arial" panose="020B0604020202020204" pitchFamily="34" charset="0"/>
              <a:buChar char="•"/>
              <a:defRPr/>
            </a:pPr>
            <a:endParaRPr lang="hr-HR" dirty="0">
              <a:solidFill>
                <a:schemeClr val="tx1"/>
              </a:solidFill>
            </a:endParaRPr>
          </a:p>
          <a:p>
            <a:pPr algn="just" eaLnBrk="1" fontAlgn="auto" hangingPunct="1">
              <a:spcAft>
                <a:spcPts val="0"/>
              </a:spcAft>
              <a:defRPr/>
            </a:pPr>
            <a:endParaRPr lang="bs-Latn-BA" dirty="0">
              <a:solidFill>
                <a:schemeClr val="tx1"/>
              </a:solidFill>
            </a:endParaRPr>
          </a:p>
        </p:txBody>
      </p:sp>
    </p:spTree>
    <p:extLst>
      <p:ext uri="{BB962C8B-B14F-4D97-AF65-F5344CB8AC3E}">
        <p14:creationId xmlns:p14="http://schemas.microsoft.com/office/powerpoint/2010/main" val="425035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hr-HR" dirty="0">
                <a:solidFill>
                  <a:srgbClr val="C00000"/>
                </a:solidFill>
              </a:rPr>
              <a:t>Narav instituta</a:t>
            </a:r>
            <a:r>
              <a:rPr lang="hr-HR" dirty="0"/>
              <a:t/>
            </a:r>
            <a:br>
              <a:rPr lang="hr-HR" dirty="0"/>
            </a:br>
            <a:endParaRPr lang="hr-HR" dirty="0"/>
          </a:p>
        </p:txBody>
      </p:sp>
      <p:sp>
        <p:nvSpPr>
          <p:cNvPr id="3" name="Content Placeholder 2"/>
          <p:cNvSpPr>
            <a:spLocks noGrp="1"/>
          </p:cNvSpPr>
          <p:nvPr>
            <p:ph idx="1"/>
          </p:nvPr>
        </p:nvSpPr>
        <p:spPr>
          <a:xfrm>
            <a:off x="838200" y="2098894"/>
            <a:ext cx="10515600" cy="4351338"/>
          </a:xfrm>
        </p:spPr>
        <p:txBody>
          <a:bodyPr/>
          <a:lstStyle/>
          <a:p>
            <a:pPr marL="342900" indent="-342900" algn="just">
              <a:defRPr/>
            </a:pPr>
            <a:r>
              <a:rPr lang="hr-HR" dirty="0"/>
              <a:t>1) U nekim zakonodavstvima se smatra kaznenopravnom sankcijom (kaznom ili nekom drugom sankcijom); </a:t>
            </a:r>
          </a:p>
          <a:p>
            <a:pPr marL="342900" indent="-342900" algn="just">
              <a:defRPr/>
            </a:pPr>
            <a:r>
              <a:rPr lang="hr-HR" dirty="0"/>
              <a:t>2) u nekima posebnom pravnom posljedicom pravne osude, a</a:t>
            </a:r>
          </a:p>
          <a:p>
            <a:pPr marL="342900" indent="-342900" algn="just">
              <a:defRPr/>
            </a:pPr>
            <a:r>
              <a:rPr lang="hr-HR" dirty="0"/>
              <a:t>3) u trećima kaznenopravnim institutom </a:t>
            </a:r>
            <a:r>
              <a:rPr lang="hr-HR" i="1" dirty="0" err="1"/>
              <a:t>sui</a:t>
            </a:r>
            <a:r>
              <a:rPr lang="hr-HR" i="1" dirty="0"/>
              <a:t> </a:t>
            </a:r>
            <a:r>
              <a:rPr lang="hr-HR" i="1" dirty="0" err="1"/>
              <a:t>generis</a:t>
            </a:r>
            <a:r>
              <a:rPr lang="hr-HR" i="1" dirty="0"/>
              <a:t>. </a:t>
            </a:r>
            <a:endParaRPr lang="hr-HR" dirty="0"/>
          </a:p>
          <a:p>
            <a:endParaRPr lang="hr-HR" dirty="0"/>
          </a:p>
        </p:txBody>
      </p:sp>
    </p:spTree>
    <p:extLst>
      <p:ext uri="{BB962C8B-B14F-4D97-AF65-F5344CB8AC3E}">
        <p14:creationId xmlns:p14="http://schemas.microsoft.com/office/powerpoint/2010/main" val="316541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C00000"/>
                </a:solidFill>
              </a:rPr>
              <a:t>Imovinska korist u teoriji </a:t>
            </a:r>
          </a:p>
        </p:txBody>
      </p:sp>
      <p:sp>
        <p:nvSpPr>
          <p:cNvPr id="3" name="Content Placeholder 2"/>
          <p:cNvSpPr>
            <a:spLocks noGrp="1"/>
          </p:cNvSpPr>
          <p:nvPr>
            <p:ph idx="1"/>
          </p:nvPr>
        </p:nvSpPr>
        <p:spPr/>
        <p:txBody>
          <a:bodyPr>
            <a:normAutofit lnSpcReduction="10000"/>
          </a:bodyPr>
          <a:lstStyle/>
          <a:p>
            <a:pPr algn="just"/>
            <a:r>
              <a:rPr lang="hr-HR" dirty="0">
                <a:solidFill>
                  <a:schemeClr val="tx1"/>
                </a:solidFill>
              </a:rPr>
              <a:t>Imovinska korist pribavljena kaznenim djelom je </a:t>
            </a:r>
            <a:r>
              <a:rPr lang="hr-HR" b="1" dirty="0">
                <a:solidFill>
                  <a:schemeClr val="tx1"/>
                </a:solidFill>
              </a:rPr>
              <a:t>materijalna korist do koje je izvršenjem kaznenog djela došao bilo koji sudionik u ostvarenju djela (počinitelj, supočinitelj, poticatelj, </a:t>
            </a:r>
            <a:r>
              <a:rPr lang="hr-HR" b="1" dirty="0" err="1">
                <a:solidFill>
                  <a:schemeClr val="tx1"/>
                </a:solidFill>
              </a:rPr>
              <a:t>pomagatelj</a:t>
            </a:r>
            <a:r>
              <a:rPr lang="hr-HR" b="1" dirty="0">
                <a:solidFill>
                  <a:schemeClr val="tx1"/>
                </a:solidFill>
              </a:rPr>
              <a:t>) i koja je u kauzalnom odnosu s izvršenjem djela</a:t>
            </a:r>
            <a:r>
              <a:rPr lang="hr-HR" dirty="0">
                <a:solidFill>
                  <a:schemeClr val="tx1"/>
                </a:solidFill>
              </a:rPr>
              <a:t> (Bačić, 1998) </a:t>
            </a:r>
          </a:p>
          <a:p>
            <a:pPr algn="just"/>
            <a:r>
              <a:rPr lang="hr-HR" altLang="sr-Latn-RS" dirty="0"/>
              <a:t>Pojam koristi valja razlikovati od pojmova predmeta koji su uporabljeni ili namijenjeni izvršenju kaznenoga djela (</a:t>
            </a:r>
            <a:r>
              <a:rPr lang="hr-HR" altLang="sr-Latn-RS" i="1" dirty="0"/>
              <a:t>instrumenta </a:t>
            </a:r>
            <a:r>
              <a:rPr lang="hr-HR" altLang="sr-Latn-RS" i="1" dirty="0" err="1"/>
              <a:t>sceleris</a:t>
            </a:r>
            <a:r>
              <a:rPr lang="hr-HR" altLang="sr-Latn-RS" dirty="0"/>
              <a:t>) i predmeta koji su nastali izvršenjem kaznenoga djela (</a:t>
            </a:r>
            <a:r>
              <a:rPr lang="hr-HR" altLang="sr-Latn-RS" i="1" dirty="0" err="1"/>
              <a:t>producta</a:t>
            </a:r>
            <a:r>
              <a:rPr lang="hr-HR" altLang="sr-Latn-RS" i="1" dirty="0"/>
              <a:t> </a:t>
            </a:r>
            <a:r>
              <a:rPr lang="hr-HR" altLang="sr-Latn-RS" i="1" dirty="0" err="1"/>
              <a:t>sceleris</a:t>
            </a:r>
            <a:r>
              <a:rPr lang="hr-HR" altLang="sr-Latn-RS" dirty="0"/>
              <a:t>)</a:t>
            </a:r>
          </a:p>
          <a:p>
            <a:pPr algn="just"/>
            <a:r>
              <a:rPr lang="hr-HR" altLang="sr-Latn-RS" dirty="0"/>
              <a:t>Ne radi se niti o </a:t>
            </a:r>
            <a:r>
              <a:rPr lang="hr-BA" dirty="0"/>
              <a:t>s</a:t>
            </a:r>
            <a:r>
              <a:rPr lang="hr-HR" dirty="0"/>
              <a:t>tvarima koje su privremeno oduzete i poslužile su kao dokaz, te se po završetku postupka vraćaju vlasniku, a niti o imovinskopravnome zahtjevu</a:t>
            </a:r>
            <a:endParaRPr lang="hr-HR" altLang="sr-Latn-RS" dirty="0"/>
          </a:p>
          <a:p>
            <a:pPr algn="just"/>
            <a:endParaRPr lang="hr-HR" dirty="0">
              <a:solidFill>
                <a:schemeClr val="tx1"/>
              </a:solidFill>
            </a:endParaRPr>
          </a:p>
          <a:p>
            <a:pPr algn="just"/>
            <a:endParaRPr lang="hr-HR" dirty="0"/>
          </a:p>
        </p:txBody>
      </p:sp>
    </p:spTree>
    <p:extLst>
      <p:ext uri="{BB962C8B-B14F-4D97-AF65-F5344CB8AC3E}">
        <p14:creationId xmlns:p14="http://schemas.microsoft.com/office/powerpoint/2010/main" val="49080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C00000"/>
                </a:solidFill>
              </a:rPr>
              <a:t>Imovinska korist u međunarodnim konvencijskim i drugim dokumentima </a:t>
            </a:r>
          </a:p>
        </p:txBody>
      </p:sp>
      <p:sp>
        <p:nvSpPr>
          <p:cNvPr id="3" name="Content Placeholder 2"/>
          <p:cNvSpPr>
            <a:spLocks noGrp="1"/>
          </p:cNvSpPr>
          <p:nvPr>
            <p:ph idx="1"/>
          </p:nvPr>
        </p:nvSpPr>
        <p:spPr/>
        <p:txBody>
          <a:bodyPr>
            <a:normAutofit/>
          </a:bodyPr>
          <a:lstStyle/>
          <a:p>
            <a:pPr algn="just"/>
            <a:r>
              <a:rPr lang="hr-HR" dirty="0"/>
              <a:t>Imovinska korist znači svaka ekonomska korist od kaznenih djela, neizravna ili izravna; ona se može sastojati od bilo kojeg oblika imovine i uključuje svako naknadno </a:t>
            </a:r>
            <a:r>
              <a:rPr lang="hr-HR" dirty="0" err="1"/>
              <a:t>reinvestiranje</a:t>
            </a:r>
            <a:r>
              <a:rPr lang="hr-HR" dirty="0"/>
              <a:t> ili preoblikovanje izravne imovinske koristi i svaku novčanu pogodnost</a:t>
            </a:r>
          </a:p>
          <a:p>
            <a:pPr algn="just"/>
            <a:r>
              <a:rPr lang="hr-HR" dirty="0"/>
              <a:t>Imovina znači imovina bilo koje vrste, neovisno o tome je li materijalna ili nematerijalna, pokretna ili nepokretna, odnosno pravni dokumenti ili instrumenti kojima se dokazuje pravo na ili interes za takvu imovinu</a:t>
            </a:r>
          </a:p>
          <a:p>
            <a:pPr marL="0" indent="0" algn="just">
              <a:buNone/>
            </a:pPr>
            <a:r>
              <a:rPr lang="hr-HR" dirty="0"/>
              <a:t> </a:t>
            </a:r>
            <a:br>
              <a:rPr lang="hr-HR" dirty="0"/>
            </a:br>
            <a:endParaRPr lang="hr-HR" dirty="0"/>
          </a:p>
        </p:txBody>
      </p:sp>
    </p:spTree>
    <p:extLst>
      <p:ext uri="{BB962C8B-B14F-4D97-AF65-F5344CB8AC3E}">
        <p14:creationId xmlns:p14="http://schemas.microsoft.com/office/powerpoint/2010/main" val="1156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299" y="450984"/>
            <a:ext cx="9705975" cy="741362"/>
          </a:xfrm>
        </p:spPr>
        <p:txBody>
          <a:bodyPr/>
          <a:lstStyle/>
          <a:p>
            <a:pPr eaLnBrk="1" fontAlgn="auto" hangingPunct="1">
              <a:spcAft>
                <a:spcPts val="0"/>
              </a:spcAft>
              <a:defRPr/>
            </a:pPr>
            <a:r>
              <a:rPr lang="hr-BA" dirty="0">
                <a:solidFill>
                  <a:srgbClr val="C00000"/>
                </a:solidFill>
              </a:rPr>
              <a:t>Prošireno oduzimanje imovinske koristi</a:t>
            </a:r>
            <a:endParaRPr lang="bs-Latn-BA" dirty="0">
              <a:solidFill>
                <a:srgbClr val="C00000"/>
              </a:solidFill>
            </a:endParaRPr>
          </a:p>
        </p:txBody>
      </p:sp>
      <p:sp>
        <p:nvSpPr>
          <p:cNvPr id="3" name="Text Placeholder 2"/>
          <p:cNvSpPr>
            <a:spLocks noGrp="1"/>
          </p:cNvSpPr>
          <p:nvPr>
            <p:ph type="body" idx="1"/>
          </p:nvPr>
        </p:nvSpPr>
        <p:spPr>
          <a:xfrm>
            <a:off x="1384300" y="1474038"/>
            <a:ext cx="9705975" cy="5230812"/>
          </a:xfrm>
        </p:spPr>
        <p:txBody>
          <a:bodyPr rtlCol="0">
            <a:normAutofit fontScale="77500" lnSpcReduction="20000"/>
          </a:bodyPr>
          <a:lstStyle/>
          <a:p>
            <a:pPr marL="342900" indent="-342900" algn="just">
              <a:defRPr/>
            </a:pPr>
            <a:r>
              <a:rPr lang="hr-BA" sz="3100" b="1" dirty="0">
                <a:solidFill>
                  <a:schemeClr val="tx1"/>
                </a:solidFill>
              </a:rPr>
              <a:t>Proširenim se oduzimanjem </a:t>
            </a:r>
            <a:r>
              <a:rPr lang="hr-BA" sz="3100" dirty="0">
                <a:solidFill>
                  <a:schemeClr val="tx1"/>
                </a:solidFill>
              </a:rPr>
              <a:t>imovinske koristi pribavljene kaznenim djelom smatra oduzimanje koristi ne samo iz kaznenoga djela povodom kojega se vodi konkretan kazneni postupak, nego i svaka korist za koju se pretpostavlja da potječe iz drugih kaznenih djela koja su prethodila ili  </a:t>
            </a:r>
            <a:r>
              <a:rPr lang="hr-BA" sz="3100" dirty="0"/>
              <a:t>koincidirala sa istim </a:t>
            </a:r>
          </a:p>
          <a:p>
            <a:pPr marL="342900" indent="-342900" algn="just">
              <a:defRPr/>
            </a:pPr>
            <a:r>
              <a:rPr lang="hr-BA" sz="3100" dirty="0">
                <a:solidFill>
                  <a:schemeClr val="tx1"/>
                </a:solidFill>
              </a:rPr>
              <a:t>Mnogo država (npr. Finska, R Hrvatska, SR Njemačka, Francuska, Italija, UK) prepoznaje prošireno oduzimanje kao poseban oblik oduzimanja imovinske koristi pribavljene kaznenim djelima</a:t>
            </a:r>
          </a:p>
          <a:p>
            <a:pPr marL="342900" indent="-342900" algn="just">
              <a:defRPr/>
            </a:pPr>
            <a:r>
              <a:rPr lang="hr-HR" sz="3100" dirty="0"/>
              <a:t>Preduvjeti za prošireno oduzimanje imovinske koristi:</a:t>
            </a:r>
          </a:p>
          <a:p>
            <a:pPr marL="514350" indent="-155575" algn="just">
              <a:buAutoNum type="arabicParenR"/>
              <a:defRPr/>
            </a:pPr>
            <a:r>
              <a:rPr lang="hr-HR" sz="3100" dirty="0"/>
              <a:t> osuda za teško kazneno djelo (organiziranoga kriminala i sl.)</a:t>
            </a:r>
          </a:p>
          <a:p>
            <a:pPr marL="514350" indent="-155575" algn="just">
              <a:buNone/>
              <a:defRPr/>
            </a:pPr>
            <a:r>
              <a:rPr lang="hr-HR" sz="3100" dirty="0"/>
              <a:t>2) okolnosti koje upućuju na mogućnost postojanja i druge imovine pribavljene (neodređenim) kaznenim djelima</a:t>
            </a:r>
          </a:p>
          <a:p>
            <a:pPr marL="514350" indent="-155575" algn="just">
              <a:buNone/>
              <a:defRPr/>
            </a:pPr>
            <a:r>
              <a:rPr lang="hr-HR" sz="3100" dirty="0"/>
              <a:t>3) neuspjeh optuženika, odnosno držatelja stvari ili prava u objašnjavanju zakonitoga podrijetla imovine</a:t>
            </a:r>
          </a:p>
          <a:p>
            <a:pPr marL="0" indent="0" algn="just">
              <a:buNone/>
              <a:defRPr/>
            </a:pPr>
            <a:r>
              <a:rPr lang="hr-HR" dirty="0"/>
              <a:t/>
            </a:r>
            <a:br>
              <a:rPr lang="hr-HR" dirty="0"/>
            </a:br>
            <a:endParaRPr lang="hr-BA" dirty="0">
              <a:solidFill>
                <a:schemeClr val="tx1"/>
              </a:solidFill>
            </a:endParaRPr>
          </a:p>
          <a:p>
            <a:pPr algn="just" eaLnBrk="1" fontAlgn="auto" hangingPunct="1">
              <a:spcAft>
                <a:spcPts val="0"/>
              </a:spcAft>
              <a:defRPr/>
            </a:pPr>
            <a:endParaRPr lang="bs-Latn-BA" dirty="0">
              <a:solidFill>
                <a:schemeClr val="tx1"/>
              </a:solidFill>
            </a:endParaRPr>
          </a:p>
        </p:txBody>
      </p:sp>
    </p:spTree>
    <p:extLst>
      <p:ext uri="{BB962C8B-B14F-4D97-AF65-F5344CB8AC3E}">
        <p14:creationId xmlns:p14="http://schemas.microsoft.com/office/powerpoint/2010/main" val="402162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300" y="257402"/>
            <a:ext cx="9705975" cy="741362"/>
          </a:xfrm>
        </p:spPr>
        <p:txBody>
          <a:bodyPr>
            <a:normAutofit fontScale="90000"/>
          </a:bodyPr>
          <a:lstStyle/>
          <a:p>
            <a:pPr eaLnBrk="1" fontAlgn="auto" hangingPunct="1">
              <a:spcAft>
                <a:spcPts val="0"/>
              </a:spcAft>
              <a:defRPr/>
            </a:pPr>
            <a:r>
              <a:rPr lang="hr-BA" dirty="0">
                <a:solidFill>
                  <a:srgbClr val="C00000"/>
                </a:solidFill>
              </a:rPr>
              <a:t>Oblici imovinske koristi koja podliježe oduzimanju</a:t>
            </a:r>
            <a:endParaRPr lang="bs-Latn-BA" dirty="0">
              <a:solidFill>
                <a:srgbClr val="C00000"/>
              </a:solidFill>
            </a:endParaRPr>
          </a:p>
        </p:txBody>
      </p:sp>
      <p:sp>
        <p:nvSpPr>
          <p:cNvPr id="8195" name="Text Placeholder 2"/>
          <p:cNvSpPr>
            <a:spLocks noGrp="1"/>
          </p:cNvSpPr>
          <p:nvPr>
            <p:ph type="body" idx="1"/>
          </p:nvPr>
        </p:nvSpPr>
        <p:spPr>
          <a:xfrm>
            <a:off x="1384300" y="1338942"/>
            <a:ext cx="9705975" cy="4833257"/>
          </a:xfrm>
        </p:spPr>
        <p:txBody>
          <a:bodyPr/>
          <a:lstStyle/>
          <a:p>
            <a:pPr marL="0" indent="0" eaLnBrk="1" hangingPunct="1">
              <a:buNone/>
            </a:pPr>
            <a:endParaRPr lang="bs-Latn-BA" altLang="sr-Latn-RS" dirty="0">
              <a:solidFill>
                <a:srgbClr val="595959"/>
              </a:solidFill>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925" y="1506310"/>
            <a:ext cx="9658350"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4552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solidFill>
                  <a:srgbClr val="C00000"/>
                </a:solidFill>
              </a:rPr>
              <a:t>Pojam imovinske koristi prema KZ RS (čl. 123.)</a:t>
            </a:r>
            <a:r>
              <a:rPr lang="hr-HR" dirty="0"/>
              <a:t/>
            </a:r>
            <a:br>
              <a:rPr lang="hr-HR" dirty="0"/>
            </a:br>
            <a:endParaRPr lang="hr-HR" dirty="0"/>
          </a:p>
        </p:txBody>
      </p:sp>
      <p:sp>
        <p:nvSpPr>
          <p:cNvPr id="3" name="Content Placeholder 2"/>
          <p:cNvSpPr>
            <a:spLocks noGrp="1"/>
          </p:cNvSpPr>
          <p:nvPr>
            <p:ph idx="1"/>
          </p:nvPr>
        </p:nvSpPr>
        <p:spPr/>
        <p:txBody>
          <a:bodyPr>
            <a:normAutofit fontScale="92500" lnSpcReduction="20000"/>
          </a:bodyPr>
          <a:lstStyle/>
          <a:p>
            <a:pPr algn="just"/>
            <a:r>
              <a:rPr lang="hr-HR" dirty="0"/>
              <a:t>Imovinska korist od krivičnog djela je neposredna imovinska korist od krivičnog djela koja se sastoji od svakog uvećanja ili sprečavanja umanjenja imovine do koje je došlo izvršenjem krivičnog djela tako i imovina u koju je pretvorena ili promijenjena neposredna imovinska korist od krivičnog djela, kao i svaka druga korist koja je </a:t>
            </a:r>
            <a:r>
              <a:rPr lang="hr-HR" dirty="0" err="1"/>
              <a:t>dobijena</a:t>
            </a:r>
            <a:r>
              <a:rPr lang="hr-HR" dirty="0"/>
              <a:t> od neposredne imovinske koristi od krivičnog djela ili imovine u koju je promijenjena ili pretvorena neposredna imovinska korist od krivičnog djela, bez obzira na to da li se nalazi na teritoriji Republike Srpske ili van nje</a:t>
            </a:r>
          </a:p>
          <a:p>
            <a:pPr algn="just"/>
            <a:r>
              <a:rPr lang="hr-HR" dirty="0"/>
              <a:t>Imovinom se smatra imovina bilo koje vrste, nezavisno od toga da li je materijalna ili nematerijalna, pokretna ili nepokretna, odnosno pravni dokumenti ili instrumenti kojima se dokazuje pravo na takvu imovinu</a:t>
            </a:r>
          </a:p>
          <a:p>
            <a:pPr marL="0" indent="0" algn="just">
              <a:buNone/>
            </a:pPr>
            <a:r>
              <a:rPr lang="hr-HR" dirty="0"/>
              <a:t> </a:t>
            </a:r>
            <a:br>
              <a:rPr lang="hr-HR" dirty="0"/>
            </a:br>
            <a:endParaRPr lang="hr-HR" dirty="0"/>
          </a:p>
        </p:txBody>
      </p:sp>
    </p:spTree>
    <p:extLst>
      <p:ext uri="{BB962C8B-B14F-4D97-AF65-F5344CB8AC3E}">
        <p14:creationId xmlns:p14="http://schemas.microsoft.com/office/powerpoint/2010/main" val="18500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7268"/>
            <a:ext cx="10889512" cy="1325563"/>
          </a:xfrm>
        </p:spPr>
        <p:txBody>
          <a:bodyPr>
            <a:noAutofit/>
          </a:bodyPr>
          <a:lstStyle/>
          <a:p>
            <a:r>
              <a:rPr lang="hr-HR" sz="4200" dirty="0">
                <a:solidFill>
                  <a:srgbClr val="C00000"/>
                </a:solidFill>
              </a:rPr>
              <a:t>Pojam imovinske koristi prema ZOOI (čl.3.)(2010)</a:t>
            </a:r>
            <a:br>
              <a:rPr lang="hr-HR" sz="4200" dirty="0">
                <a:solidFill>
                  <a:srgbClr val="C00000"/>
                </a:solidFill>
              </a:rPr>
            </a:br>
            <a:endParaRPr lang="hr-HR" sz="4200" dirty="0">
              <a:solidFill>
                <a:srgbClr val="C00000"/>
              </a:solidFill>
            </a:endParaRPr>
          </a:p>
        </p:txBody>
      </p:sp>
      <p:sp>
        <p:nvSpPr>
          <p:cNvPr id="3" name="Content Placeholder 2"/>
          <p:cNvSpPr>
            <a:spLocks noGrp="1"/>
          </p:cNvSpPr>
          <p:nvPr>
            <p:ph idx="1"/>
          </p:nvPr>
        </p:nvSpPr>
        <p:spPr>
          <a:xfrm>
            <a:off x="689344" y="1686136"/>
            <a:ext cx="10515600" cy="4351338"/>
          </a:xfrm>
        </p:spPr>
        <p:txBody>
          <a:bodyPr>
            <a:normAutofit fontScale="92500" lnSpcReduction="10000"/>
          </a:bodyPr>
          <a:lstStyle/>
          <a:p>
            <a:pPr algn="just"/>
            <a:r>
              <a:rPr lang="hr-HR" dirty="0"/>
              <a:t>Imovina je skup imovinskih prava i obaveza vlasnika imovine na nepokretnim i pokretnim stvarima. Imovinom se smatra i prihod ili druga korist ostvarena neposredno ili posredno iz krivičnog djela, kao i dobro u koje je ona pretvorena ili sa kojim je pomiješana</a:t>
            </a:r>
          </a:p>
          <a:p>
            <a:pPr algn="just"/>
            <a:r>
              <a:rPr lang="hr-HR" dirty="0"/>
              <a:t>Imovinom stečenom izvršenjem krivičnog djela smatra se imovina učinioca krivičnog djela vlasnika imovine, stečena prije pokretanja postupka za krivično djelo iz člana 2. zakona koja je u očiglednoj </a:t>
            </a:r>
            <a:r>
              <a:rPr lang="hr-HR" dirty="0" err="1"/>
              <a:t>nesrazmjeri</a:t>
            </a:r>
            <a:r>
              <a:rPr lang="hr-HR" dirty="0"/>
              <a:t> sa njegovim zakonitim prihodima. Zakoniti prihodi su</a:t>
            </a:r>
            <a:br>
              <a:rPr lang="hr-HR" dirty="0"/>
            </a:br>
            <a:r>
              <a:rPr lang="hr-HR" dirty="0"/>
              <a:t>raspoloživa </a:t>
            </a:r>
            <a:r>
              <a:rPr lang="hr-HR" dirty="0" err="1"/>
              <a:t>finansijska</a:t>
            </a:r>
            <a:r>
              <a:rPr lang="hr-HR" dirty="0"/>
              <a:t> sredstva vlasnika imovine za koje je moguće utvrditi zakonitost </a:t>
            </a:r>
            <a:r>
              <a:rPr lang="hr-HR" dirty="0" err="1"/>
              <a:t>sticanja</a:t>
            </a:r>
            <a:endParaRPr lang="hr-HR" dirty="0"/>
          </a:p>
          <a:p>
            <a:pPr marL="0" indent="0" algn="just">
              <a:buNone/>
            </a:pPr>
            <a:r>
              <a:rPr lang="hr-HR" dirty="0"/>
              <a:t> </a:t>
            </a:r>
            <a:br>
              <a:rPr lang="hr-HR" dirty="0"/>
            </a:br>
            <a:endParaRPr lang="hr-HR" dirty="0"/>
          </a:p>
        </p:txBody>
      </p:sp>
    </p:spTree>
    <p:extLst>
      <p:ext uri="{BB962C8B-B14F-4D97-AF65-F5344CB8AC3E}">
        <p14:creationId xmlns:p14="http://schemas.microsoft.com/office/powerpoint/2010/main" val="2895326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944</Words>
  <Application>Microsoft Office PowerPoint</Application>
  <PresentationFormat>Custom</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Uvod u materiju oduzimanja imovinske koristi pribavljene kaznenim djelom</vt:lpstr>
      <vt:lpstr>Kriminalno-politički razlozi za efikasnim uređenjem sistema za oduzimanje imovinske koristi pribavljene kaznenim djelima   </vt:lpstr>
      <vt:lpstr>Narav instituta </vt:lpstr>
      <vt:lpstr>Imovinska korist u teoriji </vt:lpstr>
      <vt:lpstr>Imovinska korist u međunarodnim konvencijskim i drugim dokumentima </vt:lpstr>
      <vt:lpstr>Prošireno oduzimanje imovinske koristi</vt:lpstr>
      <vt:lpstr>Oblici imovinske koristi koja podliježe oduzimanju</vt:lpstr>
      <vt:lpstr>Pojam imovinske koristi prema KZ RS (čl. 123.) </vt:lpstr>
      <vt:lpstr>Pojam imovinske koristi prema ZOOI (čl.3.)(2010) </vt:lpstr>
      <vt:lpstr>Pojam imovinske koristi prema Nacrtu ZOOI (čl. 4.)(2018) </vt:lpstr>
      <vt:lpstr>Redoviti postupak za oduzimanje imovinske koristi </vt:lpstr>
      <vt:lpstr>Posebni (tzv. samostalni objektivni) postupak za oduzimanje imovinske koristi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Uvod u materiju oduzimanja imovinske koristi pribavljene kaznenim djelom</dc:title>
  <dc:creator>Windows User</dc:creator>
  <cp:lastModifiedBy>nermin</cp:lastModifiedBy>
  <cp:revision>34</cp:revision>
  <dcterms:created xsi:type="dcterms:W3CDTF">2018-05-15T20:20:16Z</dcterms:created>
  <dcterms:modified xsi:type="dcterms:W3CDTF">2018-05-31T10:56:26Z</dcterms:modified>
</cp:coreProperties>
</file>