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7" r:id="rId2"/>
    <p:sldId id="263" r:id="rId3"/>
    <p:sldId id="265" r:id="rId4"/>
    <p:sldId id="268" r:id="rId5"/>
    <p:sldId id="269" r:id="rId6"/>
    <p:sldId id="270" r:id="rId7"/>
    <p:sldId id="267" r:id="rId8"/>
    <p:sldId id="271" r:id="rId9"/>
    <p:sldId id="272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7035800" cy="9321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3165" autoAdjust="0"/>
  </p:normalViewPr>
  <p:slideViewPr>
    <p:cSldViewPr>
      <p:cViewPr>
        <p:scale>
          <a:sx n="60" d="100"/>
          <a:sy n="60" d="100"/>
        </p:scale>
        <p:origin x="298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4625" y="0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23.1.2018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5225"/>
            <a:ext cx="4194175" cy="3146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s-Latn-B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3263" y="4486275"/>
            <a:ext cx="5629275" cy="367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s-Latn-B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4625" y="8855075"/>
            <a:ext cx="30495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Kvantitativna</a:t>
            </a:r>
            <a:r>
              <a:rPr lang="en-GB" dirty="0" smtClean="0"/>
              <a:t> </a:t>
            </a:r>
            <a:r>
              <a:rPr lang="en-GB" dirty="0" err="1" smtClean="0"/>
              <a:t>analiza</a:t>
            </a:r>
            <a:r>
              <a:rPr lang="en-GB" dirty="0" smtClean="0"/>
              <a:t> je </a:t>
            </a:r>
            <a:r>
              <a:rPr lang="en-GB" dirty="0" err="1" smtClean="0"/>
              <a:t>ukazala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b="1" dirty="0" err="1" smtClean="0"/>
              <a:t>relativno</a:t>
            </a:r>
            <a:r>
              <a:rPr lang="en-GB" b="1" dirty="0" smtClean="0"/>
              <a:t> </a:t>
            </a:r>
            <a:r>
              <a:rPr lang="en-GB" b="1" dirty="0" err="1" smtClean="0"/>
              <a:t>veliki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</a:t>
            </a:r>
            <a:r>
              <a:rPr lang="en-GB" b="1" dirty="0" err="1" smtClean="0"/>
              <a:t>oslobađajućih</a:t>
            </a:r>
            <a:r>
              <a:rPr lang="en-GB" b="1" dirty="0" smtClean="0"/>
              <a:t> </a:t>
            </a:r>
            <a:r>
              <a:rPr lang="en-GB" b="1" dirty="0" err="1" smtClean="0"/>
              <a:t>presuda</a:t>
            </a:r>
            <a:r>
              <a:rPr lang="en-GB" b="1" dirty="0" smtClean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predmetima</a:t>
            </a:r>
            <a:r>
              <a:rPr lang="en-GB" dirty="0" smtClean="0"/>
              <a:t> </a:t>
            </a:r>
            <a:r>
              <a:rPr lang="en-GB" dirty="0" err="1" smtClean="0"/>
              <a:t>koruptivnih</a:t>
            </a:r>
            <a:r>
              <a:rPr lang="en-GB" dirty="0" smtClean="0"/>
              <a:t> </a:t>
            </a:r>
            <a:r>
              <a:rPr lang="en-GB" dirty="0" err="1" smtClean="0"/>
              <a:t>krivičnih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. </a:t>
            </a:r>
            <a:r>
              <a:rPr lang="en-GB" dirty="0" err="1" smtClean="0"/>
              <a:t>Radi</a:t>
            </a:r>
            <a:r>
              <a:rPr lang="en-GB" dirty="0" smtClean="0"/>
              <a:t> se </a:t>
            </a:r>
            <a:r>
              <a:rPr lang="en-GB" dirty="0" err="1" smtClean="0"/>
              <a:t>gotovo</a:t>
            </a:r>
            <a:r>
              <a:rPr lang="en-GB" dirty="0" smtClean="0"/>
              <a:t> o </a:t>
            </a:r>
            <a:r>
              <a:rPr lang="en-GB" dirty="0" err="1" smtClean="0"/>
              <a:t>jednoj</a:t>
            </a:r>
            <a:r>
              <a:rPr lang="en-GB" dirty="0" smtClean="0"/>
              <a:t> </a:t>
            </a:r>
            <a:r>
              <a:rPr lang="en-GB" dirty="0" err="1" smtClean="0"/>
              <a:t>četvrtini</a:t>
            </a:r>
            <a:r>
              <a:rPr lang="en-GB" dirty="0" smtClean="0"/>
              <a:t> </a:t>
            </a:r>
            <a:r>
              <a:rPr lang="en-GB" dirty="0" err="1" smtClean="0"/>
              <a:t>ukupno</a:t>
            </a:r>
            <a:r>
              <a:rPr lang="en-GB" dirty="0" smtClean="0"/>
              <a:t> </a:t>
            </a:r>
            <a:r>
              <a:rPr lang="en-GB" dirty="0" err="1" smtClean="0"/>
              <a:t>procesuiranih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, u </a:t>
            </a:r>
            <a:r>
              <a:rPr lang="en-GB" dirty="0" err="1" smtClean="0"/>
              <a:t>ukupnom</a:t>
            </a:r>
            <a:r>
              <a:rPr lang="en-GB" dirty="0" smtClean="0"/>
              <a:t> </a:t>
            </a:r>
            <a:r>
              <a:rPr lang="en-GB" dirty="0" err="1" smtClean="0"/>
              <a:t>prikazu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pravosuđe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svim</a:t>
            </a:r>
            <a:r>
              <a:rPr lang="en-GB" dirty="0" smtClean="0"/>
              <a:t> </a:t>
            </a:r>
            <a:r>
              <a:rPr lang="en-GB" dirty="0" err="1" smtClean="0"/>
              <a:t>nivoima</a:t>
            </a:r>
            <a:r>
              <a:rPr lang="en-GB" dirty="0" smtClean="0"/>
              <a:t> u BiH. </a:t>
            </a:r>
            <a:endParaRPr lang="bs-Latn-BA" dirty="0" smtClean="0"/>
          </a:p>
          <a:p>
            <a:endParaRPr lang="bs-Latn-BA" dirty="0" smtClean="0"/>
          </a:p>
          <a:p>
            <a:r>
              <a:rPr lang="bs-Latn-BA" dirty="0" smtClean="0"/>
              <a:t>Ovo je prikaz prvostepenih</a:t>
            </a:r>
            <a:r>
              <a:rPr lang="bs-Latn-BA" baseline="0" dirty="0" smtClean="0"/>
              <a:t> i drugostepenih presuda. </a:t>
            </a:r>
            <a:r>
              <a:rPr lang="en-GB" dirty="0" smtClean="0"/>
              <a:t>U </a:t>
            </a:r>
            <a:r>
              <a:rPr lang="en-GB" dirty="0" err="1" smtClean="0"/>
              <a:t>poređenju</a:t>
            </a:r>
            <a:r>
              <a:rPr lang="en-GB" dirty="0" smtClean="0"/>
              <a:t> s </a:t>
            </a:r>
            <a:r>
              <a:rPr lang="en-GB" dirty="0" err="1" smtClean="0"/>
              <a:t>prvostepenim</a:t>
            </a:r>
            <a:r>
              <a:rPr lang="en-GB" dirty="0" smtClean="0"/>
              <a:t> </a:t>
            </a:r>
            <a:r>
              <a:rPr lang="en-GB" dirty="0" err="1" smtClean="0"/>
              <a:t>postupcima</a:t>
            </a:r>
            <a:r>
              <a:rPr lang="en-GB" dirty="0" smtClean="0"/>
              <a:t>, </a:t>
            </a:r>
            <a:r>
              <a:rPr lang="en-GB" dirty="0" err="1" smtClean="0"/>
              <a:t>analiza</a:t>
            </a:r>
            <a:r>
              <a:rPr lang="en-GB" dirty="0" smtClean="0"/>
              <a:t> </a:t>
            </a:r>
            <a:r>
              <a:rPr lang="en-GB" dirty="0" err="1" smtClean="0"/>
              <a:t>odluka</a:t>
            </a:r>
            <a:r>
              <a:rPr lang="en-GB" dirty="0" smtClean="0"/>
              <a:t> </a:t>
            </a:r>
            <a:r>
              <a:rPr lang="en-GB" dirty="0" err="1" smtClean="0"/>
              <a:t>donesenih</a:t>
            </a:r>
            <a:r>
              <a:rPr lang="en-GB" dirty="0" smtClean="0"/>
              <a:t> u </a:t>
            </a:r>
            <a:r>
              <a:rPr lang="en-GB" dirty="0" err="1" smtClean="0"/>
              <a:t>drugom</a:t>
            </a:r>
            <a:r>
              <a:rPr lang="en-GB" dirty="0" smtClean="0"/>
              <a:t> </a:t>
            </a:r>
            <a:r>
              <a:rPr lang="en-GB" dirty="0" err="1" smtClean="0"/>
              <a:t>stepenu</a:t>
            </a:r>
            <a:r>
              <a:rPr lang="en-GB" dirty="0" smtClean="0"/>
              <a:t> je </a:t>
            </a:r>
            <a:r>
              <a:rPr lang="en-GB" dirty="0" err="1" smtClean="0"/>
              <a:t>pokazala</a:t>
            </a:r>
            <a:r>
              <a:rPr lang="en-GB" dirty="0" smtClean="0"/>
              <a:t> </a:t>
            </a:r>
            <a:r>
              <a:rPr lang="en-GB" dirty="0" err="1" smtClean="0"/>
              <a:t>još</a:t>
            </a:r>
            <a:r>
              <a:rPr lang="en-GB" dirty="0" smtClean="0"/>
              <a:t> </a:t>
            </a:r>
            <a:r>
              <a:rPr lang="en-GB" dirty="0" err="1" smtClean="0"/>
              <a:t>manji</a:t>
            </a:r>
            <a:r>
              <a:rPr lang="en-GB" dirty="0" smtClean="0"/>
              <a:t> </a:t>
            </a:r>
            <a:r>
              <a:rPr lang="en-GB" dirty="0" err="1" smtClean="0"/>
              <a:t>stepen</a:t>
            </a:r>
            <a:r>
              <a:rPr lang="en-GB" dirty="0" smtClean="0"/>
              <a:t> </a:t>
            </a:r>
            <a:r>
              <a:rPr lang="en-GB" dirty="0" err="1" smtClean="0"/>
              <a:t>osuđivanosti</a:t>
            </a:r>
            <a:r>
              <a:rPr lang="en-GB" dirty="0" smtClean="0"/>
              <a:t> u </a:t>
            </a:r>
            <a:r>
              <a:rPr lang="en-GB" dirty="0" err="1" smtClean="0"/>
              <a:t>odnosu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odluke</a:t>
            </a:r>
            <a:r>
              <a:rPr lang="en-GB" dirty="0" smtClean="0"/>
              <a:t> </a:t>
            </a:r>
            <a:r>
              <a:rPr lang="en-GB" dirty="0" err="1" smtClean="0"/>
              <a:t>donesene</a:t>
            </a:r>
            <a:r>
              <a:rPr lang="en-GB" dirty="0" smtClean="0"/>
              <a:t> u </a:t>
            </a:r>
            <a:r>
              <a:rPr lang="en-GB" dirty="0" err="1" smtClean="0"/>
              <a:t>prvom</a:t>
            </a:r>
            <a:r>
              <a:rPr lang="en-GB" dirty="0" smtClean="0"/>
              <a:t> </a:t>
            </a:r>
            <a:r>
              <a:rPr lang="en-GB" dirty="0" err="1" smtClean="0"/>
              <a:t>stepenu</a:t>
            </a:r>
            <a:r>
              <a:rPr lang="bs-Latn-BA" dirty="0" smtClean="0"/>
              <a:t>,</a:t>
            </a:r>
            <a:r>
              <a:rPr lang="bs-Latn-BA" baseline="0" dirty="0" smtClean="0"/>
              <a:t> i on iznosi svega 54%.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09875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Jedan</a:t>
            </a:r>
            <a:r>
              <a:rPr lang="en-GB" dirty="0" smtClean="0"/>
              <a:t> od </a:t>
            </a:r>
            <a:r>
              <a:rPr lang="en-GB" dirty="0" err="1" smtClean="0"/>
              <a:t>zanimljivih</a:t>
            </a:r>
            <a:r>
              <a:rPr lang="en-GB" dirty="0" smtClean="0"/>
              <a:t> </a:t>
            </a:r>
            <a:r>
              <a:rPr lang="en-GB" dirty="0" err="1" smtClean="0"/>
              <a:t>aspekata</a:t>
            </a:r>
            <a:r>
              <a:rPr lang="en-GB" dirty="0" smtClean="0"/>
              <a:t> </a:t>
            </a:r>
            <a:r>
              <a:rPr lang="en-GB" dirty="0" err="1" smtClean="0"/>
              <a:t>analize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je </a:t>
            </a:r>
            <a:r>
              <a:rPr lang="en-GB" dirty="0" err="1" smtClean="0"/>
              <a:t>takođe</a:t>
            </a:r>
            <a:r>
              <a:rPr lang="en-GB" dirty="0" smtClean="0"/>
              <a:t> </a:t>
            </a:r>
            <a:r>
              <a:rPr lang="en-GB" dirty="0" err="1" smtClean="0"/>
              <a:t>izračunavanje</a:t>
            </a:r>
            <a:r>
              <a:rPr lang="en-GB" dirty="0" smtClean="0"/>
              <a:t> </a:t>
            </a:r>
            <a:r>
              <a:rPr lang="en-GB" dirty="0" err="1" smtClean="0"/>
              <a:t>procenta</a:t>
            </a:r>
            <a:r>
              <a:rPr lang="en-GB" dirty="0" smtClean="0"/>
              <a:t> </a:t>
            </a:r>
            <a:r>
              <a:rPr lang="en-GB" dirty="0" err="1" smtClean="0"/>
              <a:t>osuđivanosti</a:t>
            </a:r>
            <a:r>
              <a:rPr lang="en-GB" dirty="0" smtClean="0"/>
              <a:t> u </a:t>
            </a:r>
            <a:r>
              <a:rPr lang="en-GB" dirty="0" err="1" smtClean="0"/>
              <a:t>zavisnosti</a:t>
            </a:r>
            <a:r>
              <a:rPr lang="en-GB" dirty="0" smtClean="0"/>
              <a:t> od </a:t>
            </a:r>
            <a:r>
              <a:rPr lang="en-GB" dirty="0" err="1" smtClean="0"/>
              <a:t>pozicije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en-GB" dirty="0" smtClean="0"/>
              <a:t> </a:t>
            </a:r>
            <a:r>
              <a:rPr lang="bs-Latn-BA" dirty="0" smtClean="0"/>
              <a:t>protiv kojeg</a:t>
            </a:r>
            <a:r>
              <a:rPr lang="bs-Latn-BA" baseline="0" dirty="0" smtClean="0"/>
              <a:t> se vodi postupak.</a:t>
            </a:r>
          </a:p>
          <a:p>
            <a:endParaRPr lang="bs-Latn-BA" baseline="0" dirty="0" smtClean="0"/>
          </a:p>
          <a:p>
            <a:r>
              <a:rPr lang="bs-Latn-BA" dirty="0" smtClean="0"/>
              <a:t>Pa</a:t>
            </a:r>
            <a:r>
              <a:rPr lang="bs-Latn-BA" baseline="0" dirty="0" smtClean="0"/>
              <a:t> su tako r</a:t>
            </a:r>
            <a:r>
              <a:rPr lang="en-GB" dirty="0" err="1" smtClean="0"/>
              <a:t>ezultati</a:t>
            </a:r>
            <a:r>
              <a:rPr lang="en-GB" dirty="0" smtClean="0"/>
              <a:t> </a:t>
            </a:r>
            <a:r>
              <a:rPr lang="en-GB" dirty="0" err="1" smtClean="0"/>
              <a:t>istraživanja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pokazali</a:t>
            </a:r>
            <a:r>
              <a:rPr lang="en-GB" dirty="0" smtClean="0"/>
              <a:t> da,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radi</a:t>
            </a:r>
            <a:r>
              <a:rPr lang="en-GB" baseline="0" dirty="0" smtClean="0"/>
              <a:t>, </a:t>
            </a:r>
            <a:r>
              <a:rPr lang="en-GB" b="1" dirty="0" smtClean="0"/>
              <a:t>trend </a:t>
            </a:r>
            <a:r>
              <a:rPr lang="en-GB" b="1" dirty="0" err="1" smtClean="0"/>
              <a:t>osuđivanosti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nižepozicionirane</a:t>
            </a:r>
            <a:r>
              <a:rPr lang="en-GB" b="1" dirty="0" smtClean="0"/>
              <a:t> </a:t>
            </a:r>
            <a:r>
              <a:rPr lang="en-GB" b="1" dirty="0" err="1" smtClean="0"/>
              <a:t>počinioce</a:t>
            </a:r>
            <a:r>
              <a:rPr lang="en-GB" b="1" dirty="0" smtClean="0"/>
              <a:t> u </a:t>
            </a:r>
            <a:r>
              <a:rPr lang="en-GB" b="1" dirty="0" err="1" smtClean="0"/>
              <a:t>prvostepenim</a:t>
            </a:r>
            <a:r>
              <a:rPr lang="en-GB" b="1" dirty="0" smtClean="0"/>
              <a:t> </a:t>
            </a:r>
            <a:r>
              <a:rPr lang="en-GB" b="1" dirty="0" err="1" smtClean="0"/>
              <a:t>presudama</a:t>
            </a:r>
            <a:r>
              <a:rPr lang="en-GB" b="1" dirty="0" smtClean="0"/>
              <a:t> </a:t>
            </a:r>
            <a:r>
              <a:rPr lang="en-GB" b="1" dirty="0" err="1" smtClean="0"/>
              <a:t>iznosi</a:t>
            </a:r>
            <a:r>
              <a:rPr lang="en-GB" b="1" dirty="0" smtClean="0"/>
              <a:t> 84%, </a:t>
            </a:r>
            <a:r>
              <a:rPr lang="en-GB" dirty="0" err="1" smtClean="0"/>
              <a:t>dok</a:t>
            </a:r>
            <a:r>
              <a:rPr lang="en-GB" dirty="0" smtClean="0"/>
              <a:t> je on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srednjepozicionirane</a:t>
            </a:r>
            <a:r>
              <a:rPr lang="en-GB" b="1" dirty="0" smtClean="0"/>
              <a:t> </a:t>
            </a:r>
            <a:r>
              <a:rPr lang="en-GB" b="1" dirty="0" err="1" smtClean="0"/>
              <a:t>počinioce</a:t>
            </a:r>
            <a:r>
              <a:rPr lang="en-GB" b="1" dirty="0" smtClean="0"/>
              <a:t> </a:t>
            </a:r>
            <a:r>
              <a:rPr lang="en-GB" b="1" dirty="0" err="1" smtClean="0"/>
              <a:t>znatno</a:t>
            </a:r>
            <a:r>
              <a:rPr lang="en-GB" b="1" dirty="0" smtClean="0"/>
              <a:t> </a:t>
            </a:r>
            <a:r>
              <a:rPr lang="en-GB" b="1" dirty="0" err="1" smtClean="0"/>
              <a:t>manji</a:t>
            </a:r>
            <a:r>
              <a:rPr lang="en-GB" b="1" dirty="0" smtClean="0"/>
              <a:t> i </a:t>
            </a:r>
            <a:r>
              <a:rPr lang="en-GB" b="1" dirty="0" err="1" smtClean="0"/>
              <a:t>iznosi</a:t>
            </a:r>
            <a:r>
              <a:rPr lang="en-GB" b="1" dirty="0" smtClean="0"/>
              <a:t> 52%. </a:t>
            </a:r>
          </a:p>
          <a:p>
            <a:r>
              <a:rPr lang="en-GB" dirty="0" err="1" smtClean="0"/>
              <a:t>Slično</a:t>
            </a:r>
            <a:r>
              <a:rPr lang="en-GB" dirty="0" smtClean="0"/>
              <a:t> je </a:t>
            </a:r>
            <a:r>
              <a:rPr lang="bs-Latn-BA" dirty="0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drugostepenim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presudama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11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62141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 smtClean="0"/>
              <a:t>Analiza ukazuje na b</a:t>
            </a:r>
            <a:r>
              <a:rPr lang="en-GB" dirty="0" smtClean="0"/>
              <a:t>lag</a:t>
            </a:r>
            <a:r>
              <a:rPr lang="bs-Latn-BA" dirty="0" smtClean="0"/>
              <a:t>u</a:t>
            </a:r>
            <a:r>
              <a:rPr lang="en-GB" dirty="0" smtClean="0"/>
              <a:t> </a:t>
            </a:r>
            <a:r>
              <a:rPr lang="en-GB" dirty="0" err="1" smtClean="0"/>
              <a:t>kaznen</a:t>
            </a:r>
            <a:r>
              <a:rPr lang="bs-Latn-BA" dirty="0" smtClean="0"/>
              <a:t>u</a:t>
            </a:r>
            <a:r>
              <a:rPr lang="en-GB" dirty="0" smtClean="0"/>
              <a:t> </a:t>
            </a:r>
            <a:r>
              <a:rPr lang="en-GB" dirty="0" err="1" smtClean="0"/>
              <a:t>politik</a:t>
            </a:r>
            <a:r>
              <a:rPr lang="bs-Latn-BA" dirty="0" smtClean="0"/>
              <a:t>u</a:t>
            </a:r>
            <a:r>
              <a:rPr lang="bs-Latn-BA" baseline="0" dirty="0" smtClean="0"/>
              <a:t> u oblasti korupcije. </a:t>
            </a:r>
            <a:r>
              <a:rPr lang="en-GB" dirty="0" smtClean="0"/>
              <a:t>S </a:t>
            </a:r>
            <a:r>
              <a:rPr lang="en-GB" dirty="0" err="1" smtClean="0"/>
              <a:t>obzirom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to da se </a:t>
            </a:r>
            <a:r>
              <a:rPr lang="en-GB" dirty="0" err="1" smtClean="0"/>
              <a:t>radi</a:t>
            </a:r>
            <a:r>
              <a:rPr lang="en-GB" dirty="0" smtClean="0"/>
              <a:t> o </a:t>
            </a:r>
            <a:r>
              <a:rPr lang="en-GB" dirty="0" err="1" smtClean="0"/>
              <a:t>krivičnim</a:t>
            </a:r>
            <a:r>
              <a:rPr lang="en-GB" dirty="0" smtClean="0"/>
              <a:t> </a:t>
            </a:r>
            <a:r>
              <a:rPr lang="en-GB" dirty="0" err="1" smtClean="0"/>
              <a:t>djelima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predstavljaju</a:t>
            </a:r>
            <a:r>
              <a:rPr lang="en-GB" dirty="0" smtClean="0"/>
              <a:t> </a:t>
            </a:r>
            <a:r>
              <a:rPr lang="en-GB" b="1" dirty="0" err="1" smtClean="0"/>
              <a:t>posebnu</a:t>
            </a:r>
            <a:r>
              <a:rPr lang="en-GB" b="1" dirty="0" smtClean="0"/>
              <a:t> </a:t>
            </a:r>
            <a:r>
              <a:rPr lang="en-GB" b="1" dirty="0" err="1" smtClean="0"/>
              <a:t>društvenu</a:t>
            </a:r>
            <a:r>
              <a:rPr lang="en-GB" b="1" dirty="0" smtClean="0"/>
              <a:t> </a:t>
            </a:r>
            <a:r>
              <a:rPr lang="en-GB" b="1" dirty="0" err="1" smtClean="0"/>
              <a:t>opasnost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</a:t>
            </a:r>
            <a:r>
              <a:rPr lang="en-GB" b="1" dirty="0" err="1" smtClean="0"/>
              <a:t>napadaju</a:t>
            </a:r>
            <a:r>
              <a:rPr lang="en-GB" b="1" dirty="0" smtClean="0"/>
              <a:t> </a:t>
            </a:r>
            <a:r>
              <a:rPr lang="en-GB" b="1" dirty="0" err="1" smtClean="0"/>
              <a:t>temeljne</a:t>
            </a:r>
            <a:r>
              <a:rPr lang="en-GB" b="1" dirty="0" smtClean="0"/>
              <a:t> </a:t>
            </a:r>
            <a:r>
              <a:rPr lang="en-GB" b="1" dirty="0" err="1" smtClean="0"/>
              <a:t>moralne</a:t>
            </a:r>
            <a:r>
              <a:rPr lang="en-GB" b="1" dirty="0" smtClean="0"/>
              <a:t> </a:t>
            </a:r>
            <a:r>
              <a:rPr lang="en-GB" b="1" dirty="0" err="1" smtClean="0"/>
              <a:t>vrijednosti</a:t>
            </a:r>
            <a:r>
              <a:rPr lang="en-GB" b="1" dirty="0" smtClean="0"/>
              <a:t> </a:t>
            </a:r>
            <a:r>
              <a:rPr lang="en-GB" b="1" dirty="0" err="1" smtClean="0"/>
              <a:t>jednog</a:t>
            </a:r>
            <a:r>
              <a:rPr lang="en-GB" b="1" dirty="0" smtClean="0"/>
              <a:t> </a:t>
            </a:r>
            <a:r>
              <a:rPr lang="en-GB" b="1" dirty="0" err="1" smtClean="0"/>
              <a:t>društva</a:t>
            </a:r>
            <a:r>
              <a:rPr lang="en-GB" b="1" dirty="0" smtClean="0"/>
              <a:t>, i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koja</a:t>
            </a:r>
            <a:r>
              <a:rPr lang="en-GB" b="1" dirty="0" smtClean="0"/>
              <a:t> je </a:t>
            </a:r>
            <a:r>
              <a:rPr lang="en-GB" b="1" dirty="0" err="1" smtClean="0"/>
              <a:t>propisana</a:t>
            </a:r>
            <a:r>
              <a:rPr lang="en-GB" b="1" dirty="0" smtClean="0"/>
              <a:t> </a:t>
            </a:r>
            <a:r>
              <a:rPr lang="en-GB" b="1" dirty="0" err="1" smtClean="0"/>
              <a:t>kazna</a:t>
            </a:r>
            <a:r>
              <a:rPr lang="en-GB" b="1" dirty="0" smtClean="0"/>
              <a:t> </a:t>
            </a:r>
            <a:r>
              <a:rPr lang="en-GB" b="1" dirty="0" err="1" smtClean="0"/>
              <a:t>zatvora</a:t>
            </a:r>
            <a:r>
              <a:rPr lang="en-GB" b="1" dirty="0" smtClean="0"/>
              <a:t>, </a:t>
            </a:r>
            <a:r>
              <a:rPr lang="en-GB" b="1" dirty="0" err="1" smtClean="0"/>
              <a:t>indikativna</a:t>
            </a:r>
            <a:r>
              <a:rPr lang="en-GB" b="1" dirty="0" smtClean="0"/>
              <a:t> je </a:t>
            </a:r>
            <a:r>
              <a:rPr lang="en-GB" b="1" dirty="0" err="1" smtClean="0"/>
              <a:t>statistika</a:t>
            </a:r>
            <a:r>
              <a:rPr lang="en-GB" b="1" dirty="0" smtClean="0"/>
              <a:t> </a:t>
            </a:r>
            <a:r>
              <a:rPr lang="en-GB" b="1" dirty="0" err="1" smtClean="0"/>
              <a:t>koja</a:t>
            </a:r>
            <a:r>
              <a:rPr lang="en-GB" b="1" dirty="0" smtClean="0"/>
              <a:t> </a:t>
            </a:r>
            <a:r>
              <a:rPr lang="en-GB" b="1" dirty="0" err="1" smtClean="0"/>
              <a:t>pokazuje</a:t>
            </a:r>
            <a:r>
              <a:rPr lang="en-GB" b="1" dirty="0" smtClean="0"/>
              <a:t> da se </a:t>
            </a:r>
            <a:r>
              <a:rPr lang="en-GB" b="1" dirty="0" err="1" smtClean="0"/>
              <a:t>kazna</a:t>
            </a:r>
            <a:r>
              <a:rPr lang="en-GB" b="1" dirty="0" smtClean="0"/>
              <a:t> </a:t>
            </a:r>
            <a:r>
              <a:rPr lang="en-GB" b="1" dirty="0" err="1" smtClean="0"/>
              <a:t>zatvora</a:t>
            </a:r>
            <a:r>
              <a:rPr lang="en-GB" b="1" dirty="0" smtClean="0"/>
              <a:t> </a:t>
            </a:r>
            <a:r>
              <a:rPr lang="en-GB" b="1" dirty="0" err="1" smtClean="0"/>
              <a:t>izriče</a:t>
            </a:r>
            <a:r>
              <a:rPr lang="en-GB" b="1" dirty="0" smtClean="0"/>
              <a:t> u </a:t>
            </a:r>
            <a:r>
              <a:rPr lang="en-GB" b="1" dirty="0" err="1" smtClean="0"/>
              <a:t>manje</a:t>
            </a:r>
            <a:r>
              <a:rPr lang="en-GB" b="1" dirty="0" smtClean="0"/>
              <a:t> od 1/3 </a:t>
            </a:r>
            <a:r>
              <a:rPr lang="en-GB" b="1" dirty="0" err="1" smtClean="0"/>
              <a:t>predmeta</a:t>
            </a:r>
            <a:r>
              <a:rPr lang="en-GB" b="1" dirty="0" smtClean="0"/>
              <a:t>, pa i </a:t>
            </a:r>
            <a:r>
              <a:rPr lang="en-GB" b="1" dirty="0" err="1" smtClean="0"/>
              <a:t>onda</a:t>
            </a:r>
            <a:r>
              <a:rPr lang="en-GB" b="1" dirty="0" smtClean="0"/>
              <a:t> </a:t>
            </a:r>
            <a:r>
              <a:rPr lang="en-GB" b="1" dirty="0" err="1" smtClean="0"/>
              <a:t>kada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optuženi</a:t>
            </a:r>
            <a:r>
              <a:rPr lang="en-GB" b="1" dirty="0" smtClean="0"/>
              <a:t> </a:t>
            </a:r>
            <a:r>
              <a:rPr lang="en-GB" b="1" dirty="0" err="1" smtClean="0"/>
              <a:t>osuđeni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kaznu</a:t>
            </a:r>
            <a:r>
              <a:rPr lang="en-GB" b="1" dirty="0" smtClean="0"/>
              <a:t> </a:t>
            </a:r>
            <a:r>
              <a:rPr lang="en-GB" b="1" dirty="0" err="1" smtClean="0"/>
              <a:t>zatvora</a:t>
            </a:r>
            <a:r>
              <a:rPr lang="en-GB" b="1" dirty="0" smtClean="0"/>
              <a:t>, </a:t>
            </a:r>
            <a:r>
              <a:rPr lang="en-GB" b="1" dirty="0" err="1" smtClean="0"/>
              <a:t>riječ</a:t>
            </a:r>
            <a:r>
              <a:rPr lang="en-GB" b="1" dirty="0" smtClean="0"/>
              <a:t> je o </a:t>
            </a:r>
            <a:r>
              <a:rPr lang="en-GB" b="1" dirty="0" err="1" smtClean="0"/>
              <a:t>relativno</a:t>
            </a:r>
            <a:r>
              <a:rPr lang="en-GB" b="1" dirty="0" smtClean="0"/>
              <a:t> </a:t>
            </a:r>
            <a:r>
              <a:rPr lang="en-GB" b="1" dirty="0" err="1" smtClean="0"/>
              <a:t>kratkim</a:t>
            </a:r>
            <a:r>
              <a:rPr lang="en-GB" b="1" dirty="0" smtClean="0"/>
              <a:t>, </a:t>
            </a:r>
            <a:r>
              <a:rPr lang="en-GB" b="1" dirty="0" err="1" smtClean="0"/>
              <a:t>odnosno</a:t>
            </a:r>
            <a:r>
              <a:rPr lang="en-GB" b="1" dirty="0" smtClean="0"/>
              <a:t> </a:t>
            </a:r>
            <a:r>
              <a:rPr lang="en-GB" b="1" dirty="0" err="1" smtClean="0"/>
              <a:t>blagim</a:t>
            </a:r>
            <a:r>
              <a:rPr lang="en-GB" b="1" dirty="0" smtClean="0"/>
              <a:t> </a:t>
            </a:r>
            <a:r>
              <a:rPr lang="en-GB" b="1" dirty="0" err="1" smtClean="0"/>
              <a:t>kaznama</a:t>
            </a:r>
            <a:endParaRPr lang="en-GB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s-Latn-BA" dirty="0" smtClean="0"/>
          </a:p>
          <a:p>
            <a:r>
              <a:rPr lang="en-GB" dirty="0" err="1" smtClean="0"/>
              <a:t>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posmatramo</a:t>
            </a:r>
            <a:r>
              <a:rPr lang="en-GB" baseline="0" dirty="0" smtClean="0"/>
              <a:t> </a:t>
            </a:r>
            <a:r>
              <a:rPr lang="bs-Latn-BA" baseline="0" dirty="0" smtClean="0"/>
              <a:t>npr.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prvostepene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presude</a:t>
            </a:r>
            <a:r>
              <a:rPr lang="en-GB" baseline="0" dirty="0" smtClean="0"/>
              <a:t>, o</a:t>
            </a:r>
            <a:r>
              <a:rPr lang="en-GB" dirty="0" smtClean="0"/>
              <a:t>d </a:t>
            </a:r>
            <a:r>
              <a:rPr lang="en-GB" dirty="0" err="1" smtClean="0"/>
              <a:t>analiziranih</a:t>
            </a:r>
            <a:r>
              <a:rPr lang="en-GB" dirty="0" smtClean="0"/>
              <a:t> 413 </a:t>
            </a:r>
            <a:r>
              <a:rPr lang="en-GB" dirty="0" err="1" smtClean="0"/>
              <a:t>osuđujućih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, </a:t>
            </a:r>
            <a:r>
              <a:rPr lang="en-GB" b="1" dirty="0" err="1" smtClean="0"/>
              <a:t>najčešće</a:t>
            </a:r>
            <a:r>
              <a:rPr lang="en-GB" b="1" dirty="0" smtClean="0"/>
              <a:t> </a:t>
            </a:r>
            <a:r>
              <a:rPr lang="en-GB" b="1" dirty="0" err="1" smtClean="0"/>
              <a:t>izrečena</a:t>
            </a:r>
            <a:r>
              <a:rPr lang="en-GB" b="1" dirty="0" smtClean="0"/>
              <a:t> </a:t>
            </a:r>
            <a:r>
              <a:rPr lang="en-GB" b="1" dirty="0" err="1" smtClean="0"/>
              <a:t>sankcija</a:t>
            </a:r>
            <a:r>
              <a:rPr lang="en-GB" b="1" dirty="0" smtClean="0"/>
              <a:t> </a:t>
            </a:r>
            <a:r>
              <a:rPr lang="en-GB" b="1" dirty="0" err="1" smtClean="0"/>
              <a:t>bila</a:t>
            </a:r>
            <a:r>
              <a:rPr lang="en-GB" b="1" dirty="0" smtClean="0"/>
              <a:t> je </a:t>
            </a:r>
            <a:r>
              <a:rPr lang="en-GB" b="1" dirty="0" err="1" smtClean="0"/>
              <a:t>uslovna</a:t>
            </a:r>
            <a:r>
              <a:rPr lang="en-GB" b="1" dirty="0" smtClean="0"/>
              <a:t> </a:t>
            </a:r>
            <a:r>
              <a:rPr lang="en-GB" b="1" dirty="0" err="1" smtClean="0"/>
              <a:t>osuda</a:t>
            </a:r>
            <a:r>
              <a:rPr lang="en-GB" b="1" dirty="0" smtClean="0"/>
              <a:t> i to u </a:t>
            </a:r>
            <a:r>
              <a:rPr lang="en-GB" b="1" dirty="0" err="1" smtClean="0"/>
              <a:t>procentu</a:t>
            </a:r>
            <a:r>
              <a:rPr lang="en-GB" b="1" dirty="0" smtClean="0"/>
              <a:t> od </a:t>
            </a:r>
            <a:r>
              <a:rPr lang="en-GB" b="1" dirty="0" err="1" smtClean="0"/>
              <a:t>čak</a:t>
            </a:r>
            <a:r>
              <a:rPr lang="en-GB" b="1" dirty="0" smtClean="0"/>
              <a:t> 62%.</a:t>
            </a:r>
            <a:r>
              <a:rPr lang="bs-Latn-BA" b="1" dirty="0" smtClean="0"/>
              <a:t> </a:t>
            </a:r>
            <a:r>
              <a:rPr lang="en-GB" b="1" dirty="0" err="1" smtClean="0"/>
              <a:t>Dok</a:t>
            </a:r>
            <a:r>
              <a:rPr lang="en-GB" b="1" baseline="0" dirty="0" smtClean="0"/>
              <a:t> je od </a:t>
            </a:r>
            <a:r>
              <a:rPr lang="en-GB" b="1" baseline="0" dirty="0" err="1" smtClean="0"/>
              <a:t>ukupno</a:t>
            </a:r>
            <a:r>
              <a:rPr lang="en-GB" b="1" baseline="0" dirty="0" smtClean="0"/>
              <a:t> 29 % </a:t>
            </a:r>
            <a:r>
              <a:rPr lang="en-GB" b="1" baseline="0" dirty="0" err="1" smtClean="0"/>
              <a:t>zatvorskih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kazni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njih</a:t>
            </a:r>
            <a:r>
              <a:rPr lang="en-GB" b="0" baseline="0" dirty="0" smtClean="0"/>
              <a:t> </a:t>
            </a:r>
            <a:r>
              <a:rPr lang="en-GB" b="1" dirty="0" smtClean="0"/>
              <a:t>43%, </a:t>
            </a:r>
            <a:r>
              <a:rPr lang="en-GB" b="1" dirty="0" err="1" smtClean="0"/>
              <a:t>izrečeno</a:t>
            </a:r>
            <a:r>
              <a:rPr lang="en-GB" b="1" baseline="0" dirty="0" smtClean="0"/>
              <a:t> u </a:t>
            </a:r>
            <a:r>
              <a:rPr lang="en-GB" b="1" baseline="0" dirty="0" err="1" smtClean="0"/>
              <a:t>trajanju</a:t>
            </a:r>
            <a:r>
              <a:rPr lang="en-GB" b="1" baseline="0" dirty="0" smtClean="0"/>
              <a:t> do</a:t>
            </a:r>
            <a:r>
              <a:rPr lang="en-GB" b="1" dirty="0" smtClean="0"/>
              <a:t> </a:t>
            </a:r>
            <a:r>
              <a:rPr lang="en-GB" b="1" dirty="0" err="1" smtClean="0"/>
              <a:t>šest</a:t>
            </a:r>
            <a:r>
              <a:rPr lang="en-GB" b="1" dirty="0" smtClean="0"/>
              <a:t> </a:t>
            </a:r>
            <a:r>
              <a:rPr lang="en-GB" b="1" dirty="0" err="1" smtClean="0"/>
              <a:t>mjeseci</a:t>
            </a:r>
            <a:r>
              <a:rPr lang="bs-Latn-BA" b="1" dirty="0" smtClean="0"/>
              <a:t>.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dirty="0" smtClean="0"/>
              <a:t>31% </a:t>
            </a:r>
            <a:r>
              <a:rPr lang="en-GB" dirty="0" err="1" smtClean="0"/>
              <a:t>izrečeno</a:t>
            </a:r>
            <a:r>
              <a:rPr lang="en-GB" dirty="0" smtClean="0"/>
              <a:t> je </a:t>
            </a:r>
            <a:r>
              <a:rPr lang="bs-Latn-BA" dirty="0" smtClean="0"/>
              <a:t>u trajanju</a:t>
            </a:r>
            <a:r>
              <a:rPr lang="en-GB" dirty="0" smtClean="0"/>
              <a:t> od </a:t>
            </a:r>
            <a:r>
              <a:rPr lang="en-GB" dirty="0" err="1" smtClean="0"/>
              <a:t>šest</a:t>
            </a:r>
            <a:r>
              <a:rPr lang="en-GB" dirty="0" smtClean="0"/>
              <a:t> </a:t>
            </a:r>
            <a:r>
              <a:rPr lang="en-GB" dirty="0" err="1" smtClean="0"/>
              <a:t>mjeseci</a:t>
            </a:r>
            <a:r>
              <a:rPr lang="en-GB" dirty="0" smtClean="0"/>
              <a:t> do </a:t>
            </a:r>
            <a:r>
              <a:rPr lang="en-GB" dirty="0" err="1" smtClean="0"/>
              <a:t>godinu</a:t>
            </a:r>
            <a:r>
              <a:rPr lang="en-GB" dirty="0" smtClean="0"/>
              <a:t> dana</a:t>
            </a:r>
          </a:p>
          <a:p>
            <a:endParaRPr lang="en-GB" dirty="0" smtClean="0"/>
          </a:p>
          <a:p>
            <a:r>
              <a:rPr lang="en-GB" dirty="0" err="1" smtClean="0"/>
              <a:t>Svega</a:t>
            </a:r>
            <a:r>
              <a:rPr lang="en-GB" dirty="0" smtClean="0"/>
              <a:t> 23% </a:t>
            </a:r>
            <a:r>
              <a:rPr lang="en-GB" dirty="0" err="1" smtClean="0"/>
              <a:t>izrečeno</a:t>
            </a:r>
            <a:r>
              <a:rPr lang="en-GB" dirty="0" smtClean="0"/>
              <a:t> je u </a:t>
            </a:r>
            <a:r>
              <a:rPr lang="bs-Latn-BA" dirty="0" smtClean="0"/>
              <a:t>trajanju od </a:t>
            </a:r>
            <a:r>
              <a:rPr lang="en-GB" dirty="0" err="1" smtClean="0"/>
              <a:t>jedne</a:t>
            </a:r>
            <a:r>
              <a:rPr lang="en-GB" dirty="0" smtClean="0"/>
              <a:t> do </a:t>
            </a:r>
            <a:r>
              <a:rPr lang="en-GB" dirty="0" err="1" smtClean="0"/>
              <a:t>dvije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. </a:t>
            </a:r>
            <a:endParaRPr lang="bs-Latn-BA" dirty="0" smtClean="0"/>
          </a:p>
          <a:p>
            <a:endParaRPr lang="en-GB" dirty="0" smtClean="0"/>
          </a:p>
          <a:p>
            <a:r>
              <a:rPr lang="en-GB" dirty="0" smtClean="0"/>
              <a:t>U </a:t>
            </a:r>
            <a:r>
              <a:rPr lang="en-GB" b="1" dirty="0" err="1" smtClean="0"/>
              <a:t>rasponu</a:t>
            </a:r>
            <a:r>
              <a:rPr lang="en-GB" b="1" dirty="0" smtClean="0"/>
              <a:t> od </a:t>
            </a:r>
            <a:r>
              <a:rPr lang="en-GB" b="1" dirty="0" err="1" smtClean="0"/>
              <a:t>dvije</a:t>
            </a:r>
            <a:r>
              <a:rPr lang="en-GB" b="1" dirty="0" smtClean="0"/>
              <a:t> do </a:t>
            </a:r>
            <a:r>
              <a:rPr lang="en-GB" b="1" dirty="0" err="1" smtClean="0"/>
              <a:t>četiri</a:t>
            </a:r>
            <a:r>
              <a:rPr lang="en-GB" b="1" dirty="0" smtClean="0"/>
              <a:t> </a:t>
            </a:r>
            <a:r>
              <a:rPr lang="en-GB" b="1" dirty="0" err="1" smtClean="0"/>
              <a:t>godine</a:t>
            </a:r>
            <a:r>
              <a:rPr lang="en-GB" b="1" dirty="0" smtClean="0"/>
              <a:t> </a:t>
            </a:r>
            <a:r>
              <a:rPr lang="en-GB" b="1" dirty="0" err="1" smtClean="0"/>
              <a:t>bilo</a:t>
            </a:r>
            <a:r>
              <a:rPr lang="en-GB" b="1" dirty="0" smtClean="0"/>
              <a:t> je </a:t>
            </a:r>
            <a:r>
              <a:rPr lang="en-GB" b="1" dirty="0" err="1" smtClean="0"/>
              <a:t>samo</a:t>
            </a:r>
            <a:r>
              <a:rPr lang="en-GB" b="1" dirty="0" smtClean="0"/>
              <a:t> 3% </a:t>
            </a:r>
            <a:r>
              <a:rPr lang="en-GB" b="1" dirty="0" err="1" smtClean="0"/>
              <a:t>izrečenih</a:t>
            </a:r>
            <a:r>
              <a:rPr lang="en-GB" b="1" dirty="0" smtClean="0"/>
              <a:t> </a:t>
            </a:r>
            <a:r>
              <a:rPr lang="en-GB" b="1" dirty="0" err="1" smtClean="0"/>
              <a:t>kazni</a:t>
            </a:r>
            <a:endParaRPr lang="en-GB" b="1" dirty="0" smtClean="0"/>
          </a:p>
          <a:p>
            <a:pPr>
              <a:spcBef>
                <a:spcPts val="0"/>
              </a:spcBef>
            </a:pPr>
            <a:endParaRPr lang="en-GB" b="1" dirty="0" smtClean="0"/>
          </a:p>
          <a:p>
            <a:r>
              <a:rPr lang="bs-Latn-BA" b="1" dirty="0" smtClean="0"/>
              <a:t>U </a:t>
            </a:r>
            <a:r>
              <a:rPr lang="en-GB" b="1" dirty="0" err="1" smtClean="0"/>
              <a:t>svega</a:t>
            </a:r>
            <a:r>
              <a:rPr lang="en-GB" b="1" dirty="0" smtClean="0"/>
              <a:t> </a:t>
            </a:r>
            <a:r>
              <a:rPr lang="en-GB" b="1" dirty="0" err="1" smtClean="0"/>
              <a:t>jednoj</a:t>
            </a:r>
            <a:r>
              <a:rPr lang="en-GB" b="1" dirty="0" smtClean="0"/>
              <a:t> </a:t>
            </a:r>
            <a:r>
              <a:rPr lang="en-GB" b="1" dirty="0" err="1" smtClean="0"/>
              <a:t>odluka</a:t>
            </a:r>
            <a:r>
              <a:rPr lang="en-GB" b="1" dirty="0" smtClean="0"/>
              <a:t> </a:t>
            </a:r>
            <a:r>
              <a:rPr lang="en-GB" b="1" dirty="0" err="1" smtClean="0"/>
              <a:t>izrečena</a:t>
            </a:r>
            <a:r>
              <a:rPr lang="en-GB" b="1" dirty="0" smtClean="0"/>
              <a:t> </a:t>
            </a:r>
            <a:r>
              <a:rPr lang="en-GB" b="1" dirty="0" err="1" smtClean="0"/>
              <a:t>zatvorska</a:t>
            </a:r>
            <a:r>
              <a:rPr lang="en-GB" b="1" dirty="0" smtClean="0"/>
              <a:t> </a:t>
            </a:r>
            <a:r>
              <a:rPr lang="en-GB" b="1" dirty="0" err="1" smtClean="0"/>
              <a:t>kazna</a:t>
            </a:r>
            <a:r>
              <a:rPr lang="en-GB" b="1" dirty="0" smtClean="0"/>
              <a:t> u </a:t>
            </a:r>
            <a:r>
              <a:rPr lang="en-GB" b="1" dirty="0" err="1" smtClean="0"/>
              <a:t>trajanju</a:t>
            </a:r>
            <a:r>
              <a:rPr lang="en-GB" b="1" dirty="0" smtClean="0"/>
              <a:t> od 10 </a:t>
            </a:r>
            <a:r>
              <a:rPr lang="en-GB" b="1" dirty="0" err="1" smtClean="0"/>
              <a:t>godina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. </a:t>
            </a:r>
            <a:endParaRPr lang="bs-Latn-BA" b="1" dirty="0" smtClean="0"/>
          </a:p>
          <a:p>
            <a:endParaRPr lang="en-GB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Jedan</a:t>
            </a:r>
            <a:r>
              <a:rPr lang="en-GB" dirty="0" smtClean="0"/>
              <a:t> od </a:t>
            </a:r>
            <a:r>
              <a:rPr lang="en-GB" dirty="0" err="1" smtClean="0"/>
              <a:t>razloga</a:t>
            </a:r>
            <a:r>
              <a:rPr lang="en-GB" dirty="0" smtClean="0"/>
              <a:t> </a:t>
            </a:r>
            <a:r>
              <a:rPr lang="en-GB" dirty="0" err="1" smtClean="0"/>
              <a:t>blage</a:t>
            </a:r>
            <a:r>
              <a:rPr lang="en-GB" dirty="0" smtClean="0"/>
              <a:t> </a:t>
            </a:r>
            <a:r>
              <a:rPr lang="en-GB" dirty="0" err="1" smtClean="0"/>
              <a:t>kaznene</a:t>
            </a:r>
            <a:r>
              <a:rPr lang="en-GB" dirty="0" smtClean="0"/>
              <a:t> </a:t>
            </a:r>
            <a:r>
              <a:rPr lang="en-GB" dirty="0" err="1" smtClean="0"/>
              <a:t>politike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praksu</a:t>
            </a:r>
            <a:r>
              <a:rPr lang="en-GB" dirty="0" smtClean="0"/>
              <a:t> </a:t>
            </a:r>
            <a:r>
              <a:rPr lang="en-GB" dirty="0" err="1" smtClean="0"/>
              <a:t>sudova</a:t>
            </a:r>
            <a:r>
              <a:rPr lang="en-GB" dirty="0" smtClean="0"/>
              <a:t> se </a:t>
            </a:r>
            <a:r>
              <a:rPr lang="en-GB" dirty="0" err="1" smtClean="0"/>
              <a:t>ogleda</a:t>
            </a:r>
            <a:r>
              <a:rPr lang="en-GB" dirty="0" smtClean="0"/>
              <a:t> i u tome da je </a:t>
            </a:r>
            <a:r>
              <a:rPr lang="en-GB" dirty="0" err="1" smtClean="0"/>
              <a:t>procentualno</a:t>
            </a:r>
            <a:r>
              <a:rPr lang="en-GB" dirty="0" smtClean="0"/>
              <a:t> </a:t>
            </a:r>
            <a:r>
              <a:rPr lang="en-GB" b="1" dirty="0" err="1" smtClean="0"/>
              <a:t>veliki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</a:t>
            </a:r>
            <a:r>
              <a:rPr lang="en-GB" b="1" dirty="0" err="1" smtClean="0"/>
              <a:t>predmeta</a:t>
            </a:r>
            <a:r>
              <a:rPr lang="en-GB" b="1" dirty="0" smtClean="0"/>
              <a:t> u </a:t>
            </a:r>
            <a:r>
              <a:rPr lang="en-GB" b="1" dirty="0" err="1" smtClean="0"/>
              <a:t>kojima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sankcije</a:t>
            </a:r>
            <a:r>
              <a:rPr lang="en-GB" b="1" dirty="0" smtClean="0"/>
              <a:t> </a:t>
            </a:r>
            <a:r>
              <a:rPr lang="en-GB" b="1" dirty="0" err="1" smtClean="0"/>
              <a:t>izrečene</a:t>
            </a:r>
            <a:r>
              <a:rPr lang="en-GB" b="1" dirty="0" smtClean="0"/>
              <a:t> </a:t>
            </a:r>
            <a:r>
              <a:rPr lang="en-GB" b="1" dirty="0" err="1" smtClean="0"/>
              <a:t>po</a:t>
            </a:r>
            <a:r>
              <a:rPr lang="en-GB" b="1" dirty="0" smtClean="0"/>
              <a:t> </a:t>
            </a:r>
            <a:r>
              <a:rPr lang="en-GB" b="1" dirty="0" err="1" smtClean="0"/>
              <a:t>osnovu</a:t>
            </a:r>
            <a:r>
              <a:rPr lang="en-GB" b="1" dirty="0" smtClean="0"/>
              <a:t> </a:t>
            </a:r>
            <a:r>
              <a:rPr lang="en-GB" b="1" dirty="0" err="1" smtClean="0"/>
              <a:t>sporazuma</a:t>
            </a:r>
            <a:r>
              <a:rPr lang="en-GB" b="1" dirty="0" smtClean="0"/>
              <a:t> o </a:t>
            </a:r>
            <a:r>
              <a:rPr lang="en-GB" b="1" dirty="0" err="1" smtClean="0"/>
              <a:t>priznanju</a:t>
            </a:r>
            <a:r>
              <a:rPr lang="en-GB" b="1" dirty="0" smtClean="0"/>
              <a:t> </a:t>
            </a:r>
            <a:r>
              <a:rPr lang="en-GB" b="1" dirty="0" err="1" smtClean="0"/>
              <a:t>krivnje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kaznenih</a:t>
            </a:r>
            <a:r>
              <a:rPr lang="en-GB" b="1" dirty="0" smtClean="0"/>
              <a:t> </a:t>
            </a:r>
            <a:r>
              <a:rPr lang="en-GB" b="1" dirty="0" err="1" smtClean="0"/>
              <a:t>naloga</a:t>
            </a:r>
            <a:r>
              <a:rPr lang="en-GB" b="1" dirty="0" smtClean="0"/>
              <a:t>. </a:t>
            </a:r>
            <a:endParaRPr lang="bs-Latn-BA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err="1" smtClean="0"/>
              <a:t>Kod</a:t>
            </a:r>
            <a:r>
              <a:rPr lang="en-GB" b="1" dirty="0" smtClean="0"/>
              <a:t> </a:t>
            </a:r>
            <a:r>
              <a:rPr lang="en-GB" b="1" dirty="0" err="1" smtClean="0"/>
              <a:t>zaključenja</a:t>
            </a:r>
            <a:r>
              <a:rPr lang="en-GB" b="1" dirty="0" smtClean="0"/>
              <a:t> </a:t>
            </a:r>
            <a:r>
              <a:rPr lang="en-GB" b="1" dirty="0" err="1" smtClean="0"/>
              <a:t>sporazuma</a:t>
            </a:r>
            <a:r>
              <a:rPr lang="en-GB" b="1" dirty="0" smtClean="0"/>
              <a:t> o </a:t>
            </a:r>
            <a:r>
              <a:rPr lang="en-GB" b="1" dirty="0" err="1" smtClean="0"/>
              <a:t>priznanju</a:t>
            </a:r>
            <a:r>
              <a:rPr lang="en-GB" b="1" dirty="0" smtClean="0"/>
              <a:t> </a:t>
            </a:r>
            <a:r>
              <a:rPr lang="en-GB" b="1" dirty="0" err="1" smtClean="0"/>
              <a:t>krivnje</a:t>
            </a:r>
            <a:r>
              <a:rPr lang="en-GB" b="1" dirty="0" smtClean="0"/>
              <a:t> </a:t>
            </a:r>
            <a:r>
              <a:rPr lang="en-GB" b="1" dirty="0" err="1" smtClean="0"/>
              <a:t>ekstenzivno</a:t>
            </a:r>
            <a:r>
              <a:rPr lang="en-GB" b="1" dirty="0" smtClean="0"/>
              <a:t> se </a:t>
            </a:r>
            <a:r>
              <a:rPr lang="en-GB" b="1" dirty="0" err="1" smtClean="0"/>
              <a:t>koriste</a:t>
            </a:r>
            <a:r>
              <a:rPr lang="en-GB" b="1" dirty="0" smtClean="0"/>
              <a:t> </a:t>
            </a:r>
            <a:r>
              <a:rPr lang="en-GB" b="1" dirty="0" err="1" smtClean="0"/>
              <a:t>prednosti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ovaj</a:t>
            </a:r>
            <a:r>
              <a:rPr lang="en-GB" b="1" dirty="0" smtClean="0"/>
              <a:t> </a:t>
            </a:r>
            <a:r>
              <a:rPr lang="en-GB" b="1" dirty="0" err="1" smtClean="0"/>
              <a:t>institut</a:t>
            </a:r>
            <a:r>
              <a:rPr lang="en-GB" b="1" dirty="0" smtClean="0"/>
              <a:t> </a:t>
            </a:r>
            <a:r>
              <a:rPr lang="en-GB" b="1" dirty="0" err="1" smtClean="0"/>
              <a:t>omogućava</a:t>
            </a:r>
            <a:r>
              <a:rPr lang="en-GB" b="1" dirty="0" smtClean="0"/>
              <a:t> u </a:t>
            </a:r>
            <a:r>
              <a:rPr lang="en-GB" b="1" dirty="0" err="1" smtClean="0"/>
              <a:t>pogledu</a:t>
            </a:r>
            <a:r>
              <a:rPr lang="en-GB" b="1" dirty="0" smtClean="0"/>
              <a:t> </a:t>
            </a:r>
            <a:r>
              <a:rPr lang="en-GB" b="1" dirty="0" err="1" smtClean="0"/>
              <a:t>izricanja</a:t>
            </a:r>
            <a:r>
              <a:rPr lang="en-GB" b="1" dirty="0" smtClean="0"/>
              <a:t> </a:t>
            </a:r>
            <a:r>
              <a:rPr lang="en-GB" b="1" dirty="0" err="1" smtClean="0"/>
              <a:t>kazne</a:t>
            </a:r>
            <a:r>
              <a:rPr lang="en-GB" b="1" dirty="0" smtClean="0"/>
              <a:t> </a:t>
            </a:r>
            <a:r>
              <a:rPr lang="en-GB" b="1" dirty="0" err="1" smtClean="0"/>
              <a:t>ispod</a:t>
            </a:r>
            <a:r>
              <a:rPr lang="en-GB" b="1" dirty="0" smtClean="0"/>
              <a:t> </a:t>
            </a:r>
            <a:r>
              <a:rPr lang="en-GB" b="1" dirty="0" err="1" smtClean="0"/>
              <a:t>zakonskog</a:t>
            </a:r>
            <a:r>
              <a:rPr lang="en-GB" b="1" dirty="0" smtClean="0"/>
              <a:t> </a:t>
            </a:r>
            <a:r>
              <a:rPr lang="en-GB" b="1" dirty="0" err="1" smtClean="0"/>
              <a:t>minimuma</a:t>
            </a:r>
            <a:r>
              <a:rPr lang="en-GB" dirty="0" smtClean="0"/>
              <a:t>. </a:t>
            </a:r>
            <a:r>
              <a:rPr lang="en-GB" i="1" dirty="0" err="1" smtClean="0"/>
              <a:t>Najčešće</a:t>
            </a:r>
            <a:r>
              <a:rPr lang="en-GB" i="1" dirty="0" smtClean="0"/>
              <a:t> se u </a:t>
            </a:r>
            <a:r>
              <a:rPr lang="en-GB" i="1" dirty="0" err="1" smtClean="0"/>
              <a:t>takvim</a:t>
            </a:r>
            <a:r>
              <a:rPr lang="en-GB" i="1" dirty="0" smtClean="0"/>
              <a:t> </a:t>
            </a:r>
            <a:r>
              <a:rPr lang="en-GB" i="1" dirty="0" err="1" smtClean="0"/>
              <a:t>predmetima</a:t>
            </a:r>
            <a:r>
              <a:rPr lang="en-GB" i="1" dirty="0" smtClean="0"/>
              <a:t> </a:t>
            </a:r>
            <a:r>
              <a:rPr lang="en-GB" i="1" dirty="0" err="1" smtClean="0"/>
              <a:t>sporazumom</a:t>
            </a:r>
            <a:r>
              <a:rPr lang="en-GB" i="1" dirty="0" smtClean="0"/>
              <a:t> i </a:t>
            </a:r>
            <a:r>
              <a:rPr lang="en-GB" i="1" dirty="0" err="1" smtClean="0"/>
              <a:t>predviđa</a:t>
            </a:r>
            <a:r>
              <a:rPr lang="en-GB" i="1" dirty="0" smtClean="0"/>
              <a:t> </a:t>
            </a:r>
            <a:r>
              <a:rPr lang="en-GB" i="1" dirty="0" err="1" smtClean="0"/>
              <a:t>izricanje</a:t>
            </a:r>
            <a:r>
              <a:rPr lang="en-GB" i="1" dirty="0" smtClean="0"/>
              <a:t> </a:t>
            </a:r>
            <a:r>
              <a:rPr lang="en-GB" i="1" dirty="0" err="1" smtClean="0"/>
              <a:t>kazne</a:t>
            </a:r>
            <a:r>
              <a:rPr lang="en-GB" i="1" dirty="0" smtClean="0"/>
              <a:t> </a:t>
            </a:r>
            <a:r>
              <a:rPr lang="en-GB" i="1" dirty="0" err="1" smtClean="0"/>
              <a:t>ispod</a:t>
            </a:r>
            <a:r>
              <a:rPr lang="en-GB" i="1" dirty="0" smtClean="0"/>
              <a:t> </a:t>
            </a:r>
            <a:r>
              <a:rPr lang="en-GB" i="1" dirty="0" err="1" smtClean="0"/>
              <a:t>zakonskog</a:t>
            </a:r>
            <a:r>
              <a:rPr lang="en-GB" i="1" dirty="0" smtClean="0"/>
              <a:t> </a:t>
            </a:r>
            <a:r>
              <a:rPr lang="en-GB" i="1" dirty="0" err="1" smtClean="0"/>
              <a:t>minimuma</a:t>
            </a:r>
            <a:r>
              <a:rPr lang="en-GB" i="1" dirty="0" smtClean="0"/>
              <a:t> </a:t>
            </a:r>
            <a:r>
              <a:rPr lang="en-GB" i="1" dirty="0" err="1" smtClean="0"/>
              <a:t>predviđenog</a:t>
            </a:r>
            <a:r>
              <a:rPr lang="en-GB" i="1" dirty="0" smtClean="0"/>
              <a:t> </a:t>
            </a:r>
            <a:r>
              <a:rPr lang="en-GB" i="1" dirty="0" err="1" smtClean="0"/>
              <a:t>odgovarajućim</a:t>
            </a:r>
            <a:r>
              <a:rPr lang="en-GB" i="1" dirty="0" smtClean="0"/>
              <a:t> </a:t>
            </a:r>
            <a:r>
              <a:rPr lang="en-GB" i="1" dirty="0" err="1" smtClean="0"/>
              <a:t>članom</a:t>
            </a:r>
            <a:r>
              <a:rPr lang="en-GB" i="1" dirty="0" smtClean="0"/>
              <a:t> </a:t>
            </a:r>
            <a:r>
              <a:rPr lang="en-GB" i="1" dirty="0" err="1" smtClean="0"/>
              <a:t>krivičnog</a:t>
            </a:r>
            <a:r>
              <a:rPr lang="en-GB" i="1" dirty="0" smtClean="0"/>
              <a:t> </a:t>
            </a:r>
            <a:r>
              <a:rPr lang="en-GB" i="1" dirty="0" err="1" smtClean="0"/>
              <a:t>zakona</a:t>
            </a:r>
            <a:r>
              <a:rPr lang="en-GB" i="1" dirty="0" smtClean="0"/>
              <a:t> </a:t>
            </a:r>
            <a:r>
              <a:rPr lang="en-GB" i="1" dirty="0" err="1" smtClean="0"/>
              <a:t>ili</a:t>
            </a:r>
            <a:r>
              <a:rPr lang="en-GB" i="1" dirty="0" smtClean="0"/>
              <a:t> se </a:t>
            </a:r>
            <a:r>
              <a:rPr lang="en-GB" i="1" dirty="0" err="1" smtClean="0"/>
              <a:t>predlaže</a:t>
            </a:r>
            <a:r>
              <a:rPr lang="en-GB" i="1" dirty="0" smtClean="0"/>
              <a:t> </a:t>
            </a:r>
            <a:r>
              <a:rPr lang="en-GB" i="1" dirty="0" err="1" smtClean="0"/>
              <a:t>izricanje</a:t>
            </a:r>
            <a:r>
              <a:rPr lang="en-GB" i="1" dirty="0" smtClean="0"/>
              <a:t> </a:t>
            </a:r>
            <a:r>
              <a:rPr lang="en-GB" i="1" dirty="0" err="1" smtClean="0"/>
              <a:t>uslovne</a:t>
            </a:r>
            <a:r>
              <a:rPr lang="en-GB" i="1" dirty="0" smtClean="0"/>
              <a:t> </a:t>
            </a:r>
            <a:r>
              <a:rPr lang="en-GB" i="1" dirty="0" err="1" smtClean="0"/>
              <a:t>osude</a:t>
            </a:r>
            <a:endParaRPr lang="bs-Latn-BA" i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s-Latn-BA" dirty="0" smtClean="0"/>
          </a:p>
          <a:p>
            <a:endParaRPr lang="en-GB" i="1" dirty="0" smtClean="0"/>
          </a:p>
          <a:p>
            <a:endParaRPr lang="en-GB" dirty="0" smtClean="0"/>
          </a:p>
          <a:p>
            <a:endParaRPr lang="en-GB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12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188743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 smtClean="0"/>
              <a:t>Nakon</a:t>
            </a:r>
            <a:r>
              <a:rPr lang="en-GB" b="1" dirty="0" smtClean="0"/>
              <a:t> </a:t>
            </a:r>
            <a:r>
              <a:rPr lang="en-GB" b="1" dirty="0" err="1" smtClean="0"/>
              <a:t>predstavljanja</a:t>
            </a:r>
            <a:r>
              <a:rPr lang="en-GB" b="1" dirty="0" smtClean="0"/>
              <a:t> </a:t>
            </a:r>
            <a:r>
              <a:rPr lang="en-GB" b="1" dirty="0" err="1" smtClean="0"/>
              <a:t>nekih</a:t>
            </a:r>
            <a:r>
              <a:rPr lang="en-GB" b="1" dirty="0" smtClean="0"/>
              <a:t> od </a:t>
            </a:r>
            <a:r>
              <a:rPr lang="en-GB" b="1" dirty="0" err="1" smtClean="0"/>
              <a:t>trendova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preći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ćemo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na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tzv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kvalitativne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aspekte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ove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Analize</a:t>
            </a:r>
            <a:r>
              <a:rPr lang="en-GB" b="1" baseline="0" dirty="0" smtClean="0"/>
              <a:t>, </a:t>
            </a:r>
            <a:r>
              <a:rPr lang="en-GB" b="1" baseline="0" dirty="0" err="1" smtClean="0"/>
              <a:t>koji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su</a:t>
            </a:r>
            <a:r>
              <a:rPr lang="en-GB" b="1" baseline="0" dirty="0" smtClean="0"/>
              <a:t> i </a:t>
            </a:r>
            <a:r>
              <a:rPr lang="en-GB" b="1" baseline="0" dirty="0" err="1" smtClean="0"/>
              <a:t>najvažniji</a:t>
            </a:r>
            <a:r>
              <a:rPr lang="en-GB" b="1" baseline="0" dirty="0" smtClean="0"/>
              <a:t>. </a:t>
            </a:r>
            <a:endParaRPr lang="bs-Latn-BA" b="1" baseline="0" dirty="0" smtClean="0"/>
          </a:p>
          <a:p>
            <a:endParaRPr lang="en-GB" baseline="0" dirty="0" smtClean="0"/>
          </a:p>
          <a:p>
            <a:r>
              <a:rPr lang="en-GB" b="1" baseline="0" dirty="0" err="1" smtClean="0"/>
              <a:t>Nastojalo</a:t>
            </a:r>
            <a:r>
              <a:rPr lang="en-GB" b="1" baseline="0" dirty="0" smtClean="0"/>
              <a:t> se </a:t>
            </a:r>
            <a:r>
              <a:rPr lang="en-GB" b="1" baseline="0" dirty="0" err="1" smtClean="0"/>
              <a:t>temeljitom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obradom</a:t>
            </a:r>
            <a:r>
              <a:rPr lang="en-GB" b="1" baseline="0" dirty="0" smtClean="0"/>
              <a:t> 56 </a:t>
            </a:r>
            <a:r>
              <a:rPr lang="en-GB" b="1" baseline="0" dirty="0" err="1" smtClean="0"/>
              <a:t>pravosnažnih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predmeta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prikazati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koja</a:t>
            </a:r>
            <a:r>
              <a:rPr lang="en-GB" b="1" baseline="0" dirty="0" smtClean="0"/>
              <a:t> se to </a:t>
            </a:r>
            <a:r>
              <a:rPr lang="en-GB" b="1" baseline="0" dirty="0" err="1" smtClean="0"/>
              <a:t>dokazna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građa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prezentira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sudu</a:t>
            </a:r>
            <a:r>
              <a:rPr lang="en-GB" b="1" baseline="0" dirty="0" smtClean="0"/>
              <a:t>, </a:t>
            </a:r>
            <a:r>
              <a:rPr lang="bs-Latn-BA" b="1" baseline="0" dirty="0" smtClean="0"/>
              <a:t>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koji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su</a:t>
            </a:r>
            <a:r>
              <a:rPr lang="en-GB" b="1" baseline="0" dirty="0" smtClean="0"/>
              <a:t> problem</a:t>
            </a:r>
            <a:r>
              <a:rPr lang="bs-Latn-BA" b="1" baseline="0" dirty="0" smtClean="0"/>
              <a:t>i</a:t>
            </a:r>
            <a:r>
              <a:rPr lang="en-GB" b="1" baseline="0" dirty="0" smtClean="0"/>
              <a:t> u </a:t>
            </a:r>
            <a:r>
              <a:rPr lang="en-GB" b="1" baseline="0" dirty="0" err="1" smtClean="0"/>
              <a:t>procesu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dokazivanja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uočeni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kroz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obrazloženja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sudskih</a:t>
            </a:r>
            <a:r>
              <a:rPr lang="bs-Latn-BA" b="1" baseline="0" dirty="0" smtClean="0"/>
              <a:t> presuda</a:t>
            </a:r>
            <a:r>
              <a:rPr lang="en-GB" b="1" baseline="0" dirty="0" smtClean="0"/>
              <a:t>.</a:t>
            </a:r>
            <a:endParaRPr lang="bs-Latn-BA" b="1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Kao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rečeno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početku</a:t>
            </a:r>
            <a:r>
              <a:rPr lang="en-GB" baseline="0" dirty="0" smtClean="0"/>
              <a:t>, u </a:t>
            </a:r>
            <a:r>
              <a:rPr lang="en-GB" baseline="0" dirty="0" err="1" smtClean="0"/>
              <a:t>fokusu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primarno</a:t>
            </a:r>
            <a:r>
              <a:rPr lang="en-GB" baseline="0" dirty="0" smtClean="0"/>
              <a:t> tri </a:t>
            </a:r>
            <a:r>
              <a:rPr lang="bs-Latn-BA" baseline="0" dirty="0" smtClean="0"/>
              <a:t>odabrana krivična </a:t>
            </a:r>
            <a:r>
              <a:rPr lang="en-GB" baseline="0" dirty="0" err="1" smtClean="0"/>
              <a:t>djela</a:t>
            </a:r>
            <a:r>
              <a:rPr lang="bs-Latn-BA" baseline="0" dirty="0" smtClean="0"/>
              <a:t> </a:t>
            </a:r>
            <a:r>
              <a:rPr lang="bs-Latn-BA" i="1" baseline="0" dirty="0" smtClean="0"/>
              <a:t>(</a:t>
            </a:r>
            <a:r>
              <a:rPr lang="en-GB" i="1" baseline="0" dirty="0" err="1" smtClean="0"/>
              <a:t>zloupotreba</a:t>
            </a:r>
            <a:r>
              <a:rPr lang="en-GB" i="1" baseline="0" dirty="0" smtClean="0"/>
              <a:t> </a:t>
            </a:r>
            <a:r>
              <a:rPr lang="en-GB" i="1" baseline="0" dirty="0" err="1" smtClean="0"/>
              <a:t>službenog</a:t>
            </a:r>
            <a:r>
              <a:rPr lang="en-GB" i="1" baseline="0" dirty="0" smtClean="0"/>
              <a:t> </a:t>
            </a:r>
            <a:r>
              <a:rPr lang="en-GB" i="1" baseline="0" dirty="0" err="1" smtClean="0"/>
              <a:t>položaja</a:t>
            </a:r>
            <a:r>
              <a:rPr lang="en-GB" i="1" baseline="0" dirty="0" smtClean="0"/>
              <a:t> </a:t>
            </a:r>
            <a:r>
              <a:rPr lang="en-GB" i="1" baseline="0" dirty="0" err="1" smtClean="0"/>
              <a:t>ili</a:t>
            </a:r>
            <a:r>
              <a:rPr lang="en-GB" i="1" baseline="0" dirty="0" smtClean="0"/>
              <a:t> </a:t>
            </a:r>
            <a:r>
              <a:rPr lang="en-GB" i="1" baseline="0" dirty="0" err="1" smtClean="0"/>
              <a:t>ovlaštenja</a:t>
            </a:r>
            <a:r>
              <a:rPr lang="en-GB" i="1" baseline="0" dirty="0" smtClean="0"/>
              <a:t>, </a:t>
            </a:r>
            <a:r>
              <a:rPr lang="en-GB" i="1" baseline="0" dirty="0" err="1" smtClean="0"/>
              <a:t>nesavjestan</a:t>
            </a:r>
            <a:r>
              <a:rPr lang="en-GB" i="1" baseline="0" dirty="0" smtClean="0"/>
              <a:t> rad u </a:t>
            </a:r>
            <a:r>
              <a:rPr lang="en-GB" i="1" baseline="0" dirty="0" err="1" smtClean="0"/>
              <a:t>službi</a:t>
            </a:r>
            <a:r>
              <a:rPr lang="en-GB" i="1" baseline="0" dirty="0" smtClean="0"/>
              <a:t> i </a:t>
            </a:r>
            <a:r>
              <a:rPr lang="en-GB" i="1" baseline="0" dirty="0" err="1" smtClean="0"/>
              <a:t>primanje</a:t>
            </a:r>
            <a:r>
              <a:rPr lang="en-GB" i="1" baseline="0" dirty="0" smtClean="0"/>
              <a:t> </a:t>
            </a:r>
            <a:r>
              <a:rPr lang="en-GB" i="1" baseline="0" dirty="0" err="1" smtClean="0"/>
              <a:t>mita</a:t>
            </a:r>
            <a:r>
              <a:rPr lang="bs-Latn-BA" i="1" baseline="0" dirty="0" smtClean="0"/>
              <a:t>).</a:t>
            </a:r>
          </a:p>
          <a:p>
            <a:r>
              <a:rPr lang="bs-Latn-BA" b="1" i="0" u="none" baseline="0" dirty="0" smtClean="0"/>
              <a:t>U</a:t>
            </a:r>
            <a:r>
              <a:rPr lang="en-GB" b="1" baseline="0" dirty="0" smtClean="0"/>
              <a:t> </a:t>
            </a:r>
            <a:r>
              <a:rPr lang="bs-Latn-BA" b="1" baseline="0" dirty="0" smtClean="0"/>
              <a:t>A</a:t>
            </a:r>
            <a:r>
              <a:rPr lang="en-GB" b="1" baseline="0" dirty="0" err="1" smtClean="0"/>
              <a:t>nalizi</a:t>
            </a:r>
            <a:r>
              <a:rPr lang="en-GB" b="1" baseline="0" dirty="0" smtClean="0"/>
              <a:t> je </a:t>
            </a:r>
            <a:r>
              <a:rPr lang="en-GB" b="1" baseline="0" dirty="0" err="1" smtClean="0"/>
              <a:t>svako</a:t>
            </a:r>
            <a:r>
              <a:rPr lang="en-GB" b="1" baseline="0" dirty="0" smtClean="0"/>
              <a:t> od </a:t>
            </a:r>
            <a:r>
              <a:rPr lang="en-GB" b="1" baseline="0" dirty="0" err="1" smtClean="0"/>
              <a:t>ovih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djela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obrađeno</a:t>
            </a:r>
            <a:r>
              <a:rPr lang="en-GB" b="1" baseline="0" dirty="0" smtClean="0"/>
              <a:t> u </a:t>
            </a:r>
            <a:r>
              <a:rPr lang="en-GB" b="1" baseline="0" dirty="0" err="1" smtClean="0"/>
              <a:t>odvojenom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poglavlju</a:t>
            </a:r>
            <a:r>
              <a:rPr lang="en-GB" b="1" baseline="0" dirty="0" smtClean="0"/>
              <a:t>, </a:t>
            </a:r>
            <a:r>
              <a:rPr lang="en-GB" b="1" baseline="0" dirty="0" err="1" smtClean="0"/>
              <a:t>na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osnovu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uzorka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presuda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samo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za</a:t>
            </a:r>
            <a:r>
              <a:rPr lang="en-GB" b="1" baseline="0" dirty="0" smtClean="0"/>
              <a:t> to </a:t>
            </a:r>
            <a:r>
              <a:rPr lang="en-GB" b="1" baseline="0" dirty="0" err="1" smtClean="0"/>
              <a:t>djelo</a:t>
            </a:r>
            <a:r>
              <a:rPr lang="en-GB" b="1" baseline="0" dirty="0" smtClean="0"/>
              <a:t>, i to </a:t>
            </a:r>
            <a:r>
              <a:rPr lang="en-GB" b="1" baseline="0" dirty="0" err="1" smtClean="0"/>
              <a:t>prolazeći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kroz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bitne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elemente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koje</a:t>
            </a:r>
            <a:r>
              <a:rPr lang="en-GB" b="1" baseline="0" dirty="0" smtClean="0"/>
              <a:t> je </a:t>
            </a:r>
            <a:r>
              <a:rPr lang="en-GB" b="1" baseline="0" dirty="0" err="1" smtClean="0"/>
              <a:t>potrebno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dokazati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kako</a:t>
            </a:r>
            <a:r>
              <a:rPr lang="en-GB" b="1" baseline="0" dirty="0" smtClean="0"/>
              <a:t> bi se </a:t>
            </a:r>
            <a:r>
              <a:rPr lang="en-GB" b="1" baseline="0" dirty="0" err="1" smtClean="0"/>
              <a:t>utvrdila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krivnja</a:t>
            </a:r>
            <a:r>
              <a:rPr lang="en-GB" b="1" baseline="0" dirty="0" smtClean="0"/>
              <a:t> </a:t>
            </a:r>
            <a:r>
              <a:rPr lang="bs-Latn-BA" b="1" baseline="0" dirty="0" smtClean="0"/>
              <a:t>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donijela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osuđujuća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presuda</a:t>
            </a:r>
            <a:r>
              <a:rPr lang="en-GB" b="1" baseline="0" dirty="0" smtClean="0"/>
              <a:t>. </a:t>
            </a:r>
            <a:endParaRPr lang="bs-Latn-BA" b="1" baseline="0" dirty="0" smtClean="0"/>
          </a:p>
          <a:p>
            <a:endParaRPr lang="en-GB" b="1" baseline="0" dirty="0" smtClean="0"/>
          </a:p>
          <a:p>
            <a:r>
              <a:rPr lang="en-GB" b="1" baseline="0" dirty="0" smtClean="0"/>
              <a:t>Na </a:t>
            </a:r>
            <a:r>
              <a:rPr lang="en-GB" b="1" baseline="0" dirty="0" err="1" smtClean="0"/>
              <a:t>kraju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zbirno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prikazana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zapažanja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koja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prozilaze</a:t>
            </a:r>
            <a:r>
              <a:rPr lang="en-GB" b="1" baseline="0" dirty="0" smtClean="0"/>
              <a:t> z </a:t>
            </a:r>
            <a:r>
              <a:rPr lang="en-GB" b="1" baseline="0" dirty="0" err="1" smtClean="0"/>
              <a:t>analize</a:t>
            </a:r>
            <a:r>
              <a:rPr lang="en-GB" b="1" baseline="0" dirty="0" smtClean="0"/>
              <a:t> SVA TRI  </a:t>
            </a:r>
            <a:r>
              <a:rPr lang="en-GB" b="1" baseline="0" dirty="0" err="1" smtClean="0"/>
              <a:t>djela</a:t>
            </a:r>
            <a:r>
              <a:rPr lang="en-GB" b="1" baseline="0" dirty="0" smtClean="0"/>
              <a:t>, </a:t>
            </a:r>
            <a:r>
              <a:rPr lang="bs-Latn-BA" b="1" baseline="0" dirty="0" smtClean="0"/>
              <a:t>ja </a:t>
            </a:r>
            <a:r>
              <a:rPr lang="en-GB" b="1" baseline="0" dirty="0" err="1" smtClean="0"/>
              <a:t>ću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sada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predstaviti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koje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su</a:t>
            </a:r>
            <a:r>
              <a:rPr lang="en-GB" b="1" baseline="0" dirty="0" smtClean="0"/>
              <a:t> to </a:t>
            </a:r>
            <a:r>
              <a:rPr lang="en-GB" b="1" baseline="0" dirty="0" err="1" smtClean="0"/>
              <a:t>pojave</a:t>
            </a:r>
            <a:r>
              <a:rPr lang="en-GB" b="1" baseline="0" dirty="0" smtClean="0"/>
              <a:t>:</a:t>
            </a:r>
          </a:p>
          <a:p>
            <a:pPr marL="0" indent="0">
              <a:buNone/>
            </a:pPr>
            <a:endParaRPr lang="bs-Latn-BA" b="1" u="sng" baseline="0" dirty="0" smtClean="0"/>
          </a:p>
          <a:p>
            <a:pPr marL="228600" indent="-228600">
              <a:buAutoNum type="arabicPeriod"/>
            </a:pPr>
            <a:r>
              <a:rPr lang="en-GB" b="1" u="sng" baseline="0" dirty="0" err="1" smtClean="0"/>
              <a:t>Kvalitet</a:t>
            </a:r>
            <a:r>
              <a:rPr lang="en-GB" b="1" u="sng" baseline="0" dirty="0" smtClean="0"/>
              <a:t> </a:t>
            </a:r>
            <a:r>
              <a:rPr lang="en-GB" b="1" u="sng" baseline="0" dirty="0" err="1" smtClean="0"/>
              <a:t>obrazloženja</a:t>
            </a:r>
            <a:r>
              <a:rPr lang="en-GB" b="1" u="sng" baseline="0" dirty="0" smtClean="0"/>
              <a:t> </a:t>
            </a:r>
            <a:r>
              <a:rPr lang="en-GB" b="1" u="sng" baseline="0" dirty="0" err="1" smtClean="0"/>
              <a:t>sudskih</a:t>
            </a:r>
            <a:r>
              <a:rPr lang="en-GB" b="1" u="sng" baseline="0" dirty="0" smtClean="0"/>
              <a:t> </a:t>
            </a:r>
            <a:r>
              <a:rPr lang="en-GB" b="1" u="sng" baseline="0" dirty="0" err="1" smtClean="0"/>
              <a:t>odluka</a:t>
            </a:r>
            <a:r>
              <a:rPr lang="en-GB" b="1" u="sng" baseline="0" dirty="0" smtClean="0"/>
              <a:t> </a:t>
            </a:r>
            <a:endParaRPr lang="bs-Latn-BA" b="1" u="sng" baseline="0" dirty="0" smtClean="0"/>
          </a:p>
          <a:p>
            <a:pPr marL="228600" indent="-228600">
              <a:buAutoNum type="arabicPeriod"/>
            </a:pPr>
            <a:endParaRPr lang="en-GB" b="1" u="sng" baseline="0" dirty="0" smtClean="0"/>
          </a:p>
          <a:p>
            <a:pPr marL="0" indent="0">
              <a:buNone/>
            </a:pPr>
            <a:r>
              <a:rPr lang="en-GB" b="0" u="none" baseline="0" dirty="0" err="1" smtClean="0"/>
              <a:t>Uočen</a:t>
            </a:r>
            <a:r>
              <a:rPr lang="en-GB" b="0" u="none" baseline="0" dirty="0" smtClean="0"/>
              <a:t> je </a:t>
            </a:r>
            <a:r>
              <a:rPr lang="en-GB" b="0" u="none" baseline="0" dirty="0" err="1" smtClean="0"/>
              <a:t>nedostatak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adekvatnog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obrazloženja</a:t>
            </a:r>
            <a:r>
              <a:rPr lang="en-GB" b="0" u="none" baseline="0" dirty="0" smtClean="0"/>
              <a:t> u </a:t>
            </a:r>
            <a:r>
              <a:rPr lang="en-GB" b="0" u="none" baseline="0" dirty="0" err="1" smtClean="0"/>
              <a:t>sudskim</a:t>
            </a:r>
            <a:r>
              <a:rPr lang="en-GB" b="0" u="none" baseline="0" dirty="0" smtClean="0"/>
              <a:t> </a:t>
            </a:r>
            <a:r>
              <a:rPr lang="bs-Latn-BA" b="0" u="none" baseline="0" dirty="0" smtClean="0"/>
              <a:t>presudam</a:t>
            </a:r>
            <a:r>
              <a:rPr lang="en-GB" b="0" u="none" baseline="0" dirty="0" smtClean="0"/>
              <a:t>a</a:t>
            </a:r>
            <a:r>
              <a:rPr lang="en-GB" b="0" u="none" baseline="0" dirty="0" smtClean="0"/>
              <a:t>, </a:t>
            </a:r>
            <a:r>
              <a:rPr lang="en-GB" b="0" u="none" baseline="0" dirty="0" err="1" smtClean="0"/>
              <a:t>kako</a:t>
            </a:r>
            <a:r>
              <a:rPr lang="en-GB" b="0" u="none" baseline="0" dirty="0" smtClean="0"/>
              <a:t> </a:t>
            </a:r>
            <a:r>
              <a:rPr lang="en-GB" dirty="0" err="1" smtClean="0"/>
              <a:t>prvostepenim</a:t>
            </a:r>
            <a:r>
              <a:rPr lang="en-GB" dirty="0" smtClean="0"/>
              <a:t> </a:t>
            </a:r>
            <a:r>
              <a:rPr lang="en-GB" dirty="0" err="1" smtClean="0"/>
              <a:t>tako</a:t>
            </a:r>
            <a:r>
              <a:rPr lang="en-GB" dirty="0" smtClean="0"/>
              <a:t> I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drugostepenim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</a:t>
            </a:r>
            <a:r>
              <a:rPr lang="en-GB" dirty="0" err="1" smtClean="0"/>
              <a:t>resudama</a:t>
            </a:r>
            <a:r>
              <a:rPr lang="en-GB" dirty="0" smtClean="0"/>
              <a:t>.</a:t>
            </a:r>
            <a:r>
              <a:rPr lang="en-GB" baseline="0" dirty="0" smtClean="0"/>
              <a:t> </a:t>
            </a:r>
            <a:r>
              <a:rPr lang="en-GB" b="1" baseline="0" dirty="0" err="1" smtClean="0"/>
              <a:t>Do</a:t>
            </a:r>
            <a:r>
              <a:rPr lang="en-GB" b="1" dirty="0" err="1" smtClean="0"/>
              <a:t>sta</a:t>
            </a:r>
            <a:r>
              <a:rPr lang="en-GB" b="1" dirty="0" smtClean="0"/>
              <a:t> </a:t>
            </a:r>
            <a:r>
              <a:rPr lang="en-GB" b="1" dirty="0" err="1" smtClean="0"/>
              <a:t>često</a:t>
            </a:r>
            <a:r>
              <a:rPr lang="en-GB" b="1" dirty="0" smtClean="0"/>
              <a:t> </a:t>
            </a:r>
            <a:r>
              <a:rPr lang="en-GB" b="1" dirty="0" err="1" smtClean="0"/>
              <a:t>daje</a:t>
            </a:r>
            <a:r>
              <a:rPr lang="en-GB" b="1" dirty="0" smtClean="0"/>
              <a:t> </a:t>
            </a:r>
            <a:r>
              <a:rPr lang="en-GB" b="1" dirty="0" err="1" smtClean="0"/>
              <a:t>paušalno</a:t>
            </a:r>
            <a:r>
              <a:rPr lang="en-GB" b="1" dirty="0" smtClean="0"/>
              <a:t> </a:t>
            </a:r>
            <a:r>
              <a:rPr lang="en-GB" b="1" dirty="0" err="1" smtClean="0"/>
              <a:t>obrazloženje</a:t>
            </a:r>
            <a:r>
              <a:rPr lang="en-GB" b="1" dirty="0" smtClean="0"/>
              <a:t> u </a:t>
            </a:r>
            <a:r>
              <a:rPr lang="en-GB" b="1" dirty="0" err="1" smtClean="0"/>
              <a:t>pogledu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bitnih</a:t>
            </a:r>
            <a:r>
              <a:rPr lang="en-GB" b="1" dirty="0" smtClean="0"/>
              <a:t> </a:t>
            </a:r>
            <a:r>
              <a:rPr lang="en-GB" b="1" dirty="0" err="1" smtClean="0"/>
              <a:t>elemenata</a:t>
            </a:r>
            <a:r>
              <a:rPr lang="en-GB" b="1" dirty="0" smtClean="0"/>
              <a:t> </a:t>
            </a:r>
            <a:r>
              <a:rPr lang="en-GB" b="1" dirty="0" err="1" smtClean="0"/>
              <a:t>krivičnog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, da </a:t>
            </a:r>
            <a:r>
              <a:rPr lang="en-GB" b="1" dirty="0" err="1" smtClean="0"/>
              <a:t>nedostaju</a:t>
            </a:r>
            <a:r>
              <a:rPr lang="en-GB" b="1" dirty="0" smtClean="0"/>
              <a:t> </a:t>
            </a:r>
            <a:r>
              <a:rPr lang="en-GB" b="1" dirty="0" err="1" smtClean="0"/>
              <a:t>razlozi</a:t>
            </a:r>
            <a:r>
              <a:rPr lang="en-GB" b="1" dirty="0" smtClean="0"/>
              <a:t> o </a:t>
            </a:r>
            <a:r>
              <a:rPr lang="en-GB" b="1" dirty="0" err="1" smtClean="0"/>
              <a:t>odlučnim</a:t>
            </a:r>
            <a:r>
              <a:rPr lang="en-GB" b="1" dirty="0" smtClean="0"/>
              <a:t> </a:t>
            </a:r>
            <a:r>
              <a:rPr lang="en-GB" b="1" dirty="0" err="1" smtClean="0"/>
              <a:t>činjenicama</a:t>
            </a:r>
            <a:r>
              <a:rPr lang="en-GB" b="1" dirty="0" smtClean="0"/>
              <a:t>, </a:t>
            </a:r>
            <a:r>
              <a:rPr lang="en-GB" b="1" dirty="0" err="1" smtClean="0"/>
              <a:t>te</a:t>
            </a:r>
            <a:r>
              <a:rPr lang="en-GB" b="1" dirty="0" smtClean="0"/>
              <a:t> da se </a:t>
            </a:r>
            <a:r>
              <a:rPr lang="en-GB" b="1" dirty="0" err="1" smtClean="0"/>
              <a:t>obrazloženje</a:t>
            </a:r>
            <a:r>
              <a:rPr lang="en-GB" b="1" dirty="0" smtClean="0"/>
              <a:t> </a:t>
            </a:r>
            <a:r>
              <a:rPr lang="en-GB" b="1" dirty="0" err="1" smtClean="0"/>
              <a:t>presude</a:t>
            </a:r>
            <a:r>
              <a:rPr lang="en-GB" b="1" dirty="0" smtClean="0"/>
              <a:t> </a:t>
            </a:r>
            <a:r>
              <a:rPr lang="en-GB" b="1" dirty="0" err="1" smtClean="0"/>
              <a:t>svodi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prepričavanje</a:t>
            </a:r>
            <a:r>
              <a:rPr lang="en-GB" b="1" dirty="0" smtClean="0"/>
              <a:t> </a:t>
            </a:r>
            <a:r>
              <a:rPr lang="en-GB" b="1" dirty="0" err="1" smtClean="0"/>
              <a:t>iskaza</a:t>
            </a:r>
            <a:r>
              <a:rPr lang="en-GB" b="1" dirty="0" smtClean="0"/>
              <a:t> </a:t>
            </a:r>
            <a:r>
              <a:rPr lang="en-GB" b="1" dirty="0" err="1" smtClean="0"/>
              <a:t>svjedoka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samo</a:t>
            </a:r>
            <a:r>
              <a:rPr lang="en-GB" b="1" dirty="0" smtClean="0"/>
              <a:t> </a:t>
            </a:r>
            <a:r>
              <a:rPr lang="en-GB" b="1" dirty="0" err="1" smtClean="0"/>
              <a:t>iznošenje</a:t>
            </a:r>
            <a:r>
              <a:rPr lang="en-GB" b="1" dirty="0" smtClean="0"/>
              <a:t> </a:t>
            </a:r>
            <a:r>
              <a:rPr lang="en-GB" b="1" dirty="0" err="1" smtClean="0"/>
              <a:t>zaključaka</a:t>
            </a:r>
            <a:r>
              <a:rPr lang="en-GB" b="1" dirty="0" smtClean="0"/>
              <a:t>, bez da se </a:t>
            </a:r>
            <a:r>
              <a:rPr lang="en-GB" b="1" dirty="0" err="1" smtClean="0"/>
              <a:t>daju</a:t>
            </a:r>
            <a:r>
              <a:rPr lang="en-GB" b="1" dirty="0" smtClean="0"/>
              <a:t> </a:t>
            </a:r>
            <a:r>
              <a:rPr lang="en-GB" b="1" dirty="0" err="1" smtClean="0"/>
              <a:t>stvarni</a:t>
            </a:r>
            <a:r>
              <a:rPr lang="en-GB" b="1" dirty="0" smtClean="0"/>
              <a:t> </a:t>
            </a:r>
            <a:r>
              <a:rPr lang="en-GB" b="1" dirty="0" err="1" smtClean="0"/>
              <a:t>razlozi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da se u </a:t>
            </a:r>
            <a:r>
              <a:rPr lang="en-GB" b="1" dirty="0" err="1" smtClean="0"/>
              <a:t>obrazloženje</a:t>
            </a:r>
            <a:r>
              <a:rPr lang="en-GB" b="1" dirty="0" smtClean="0"/>
              <a:t> </a:t>
            </a:r>
            <a:r>
              <a:rPr lang="en-GB" b="1" dirty="0" err="1" smtClean="0"/>
              <a:t>presude</a:t>
            </a:r>
            <a:r>
              <a:rPr lang="en-GB" b="1" dirty="0" smtClean="0"/>
              <a:t> </a:t>
            </a:r>
            <a:r>
              <a:rPr lang="en-GB" b="1" dirty="0" err="1" smtClean="0"/>
              <a:t>unese</a:t>
            </a:r>
            <a:r>
              <a:rPr lang="en-GB" b="1" dirty="0" smtClean="0"/>
              <a:t> </a:t>
            </a:r>
            <a:r>
              <a:rPr lang="en-GB" b="1" dirty="0" err="1" smtClean="0"/>
              <a:t>sve</a:t>
            </a:r>
            <a:r>
              <a:rPr lang="en-GB" b="1" dirty="0" smtClean="0"/>
              <a:t> ono </a:t>
            </a:r>
            <a:r>
              <a:rPr lang="en-GB" b="1" dirty="0" err="1" smtClean="0"/>
              <a:t>što</a:t>
            </a:r>
            <a:r>
              <a:rPr lang="en-GB" b="1" dirty="0" smtClean="0"/>
              <a:t> je </a:t>
            </a:r>
            <a:r>
              <a:rPr lang="en-GB" b="1" dirty="0" err="1" smtClean="0"/>
              <a:t>zakonom</a:t>
            </a:r>
            <a:r>
              <a:rPr lang="en-GB" b="1" dirty="0" smtClean="0"/>
              <a:t> </a:t>
            </a:r>
            <a:r>
              <a:rPr lang="en-GB" b="1" dirty="0" err="1" smtClean="0"/>
              <a:t>propisano</a:t>
            </a:r>
            <a:r>
              <a:rPr lang="en-GB" b="1" dirty="0" smtClean="0"/>
              <a:t>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neophodno</a:t>
            </a:r>
            <a:r>
              <a:rPr lang="en-GB" b="1" dirty="0" smtClean="0"/>
              <a:t>. Time se </a:t>
            </a:r>
            <a:r>
              <a:rPr lang="en-GB" b="1" dirty="0" err="1" smtClean="0"/>
              <a:t>dovodi</a:t>
            </a:r>
            <a:r>
              <a:rPr lang="en-GB" b="1" dirty="0" smtClean="0"/>
              <a:t> u </a:t>
            </a:r>
            <a:r>
              <a:rPr lang="en-GB" b="1" dirty="0" err="1" smtClean="0"/>
              <a:t>pitanje</a:t>
            </a:r>
            <a:r>
              <a:rPr lang="en-GB" b="1" dirty="0" smtClean="0"/>
              <a:t> </a:t>
            </a:r>
            <a:r>
              <a:rPr lang="en-GB" b="1" dirty="0" err="1" smtClean="0"/>
              <a:t>pravo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obrazloženu</a:t>
            </a:r>
            <a:r>
              <a:rPr lang="en-GB" b="1" dirty="0" smtClean="0"/>
              <a:t> </a:t>
            </a:r>
            <a:r>
              <a:rPr lang="en-GB" b="1" dirty="0" err="1" smtClean="0"/>
              <a:t>sudsku</a:t>
            </a:r>
            <a:r>
              <a:rPr lang="en-GB" b="1" dirty="0" smtClean="0"/>
              <a:t> </a:t>
            </a:r>
            <a:r>
              <a:rPr lang="en-GB" b="1" dirty="0" err="1" smtClean="0"/>
              <a:t>odluku</a:t>
            </a:r>
            <a:r>
              <a:rPr lang="en-GB" b="1" dirty="0" smtClean="0"/>
              <a:t>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dio</a:t>
            </a:r>
            <a:r>
              <a:rPr lang="en-GB" b="1" dirty="0" smtClean="0"/>
              <a:t> </a:t>
            </a:r>
            <a:r>
              <a:rPr lang="en-GB" b="1" dirty="0" err="1" smtClean="0"/>
              <a:t>prava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pravično</a:t>
            </a:r>
            <a:r>
              <a:rPr lang="en-GB" b="1" dirty="0" smtClean="0"/>
              <a:t> </a:t>
            </a:r>
            <a:r>
              <a:rPr lang="en-GB" b="1" dirty="0" err="1" smtClean="0"/>
              <a:t>suđenje</a:t>
            </a:r>
            <a:r>
              <a:rPr lang="en-GB" b="1" dirty="0" smtClean="0"/>
              <a:t>,</a:t>
            </a:r>
            <a:r>
              <a:rPr lang="en-GB" b="1" baseline="0" dirty="0" smtClean="0"/>
              <a:t> </a:t>
            </a:r>
            <a:r>
              <a:rPr lang="en-GB" b="0" baseline="0" dirty="0" err="1" smtClean="0"/>
              <a:t>kao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temelj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krivičnog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postupka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kojeg</a:t>
            </a:r>
            <a:r>
              <a:rPr lang="en-GB" b="0" baseline="0" dirty="0" smtClean="0"/>
              <a:t> </a:t>
            </a:r>
            <a:r>
              <a:rPr lang="en-GB" b="0" baseline="0" dirty="0" err="1" smtClean="0"/>
              <a:t>garantuje</a:t>
            </a:r>
            <a:r>
              <a:rPr lang="en-GB" b="0" baseline="0" dirty="0" smtClean="0"/>
              <a:t> EKLJP.</a:t>
            </a:r>
            <a:r>
              <a:rPr lang="en-GB" b="0" i="1" u="none" baseline="0" dirty="0" smtClean="0"/>
              <a:t> (</a:t>
            </a:r>
            <a:r>
              <a:rPr lang="en-GB" b="0" i="1" u="none" baseline="0" dirty="0" err="1" smtClean="0"/>
              <a:t>Mjerila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za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kvalitet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sudskih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odluka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izražena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su</a:t>
            </a:r>
            <a:r>
              <a:rPr lang="en-GB" b="0" i="1" u="none" baseline="0" dirty="0" smtClean="0"/>
              <a:t> u </a:t>
            </a:r>
            <a:r>
              <a:rPr lang="en-GB" b="0" i="1" u="none" baseline="0" dirty="0" err="1" smtClean="0"/>
              <a:t>Mišljenju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Konsultativnog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vijeća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evropskih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sudija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iz</a:t>
            </a:r>
            <a:r>
              <a:rPr lang="en-GB" b="0" i="1" u="none" baseline="0" dirty="0" smtClean="0"/>
              <a:t> 2008 </a:t>
            </a:r>
            <a:r>
              <a:rPr lang="en-GB" b="0" i="1" u="none" baseline="0" dirty="0" err="1" smtClean="0"/>
              <a:t>koje</a:t>
            </a:r>
            <a:r>
              <a:rPr lang="en-GB" b="0" i="1" u="none" baseline="0" dirty="0" smtClean="0"/>
              <a:t> je </a:t>
            </a:r>
            <a:r>
              <a:rPr lang="en-GB" b="0" i="1" u="none" baseline="0" dirty="0" err="1" smtClean="0"/>
              <a:t>služilo</a:t>
            </a:r>
            <a:r>
              <a:rPr lang="en-GB" b="0" i="1" u="none" baseline="0" dirty="0" smtClean="0"/>
              <a:t> I </a:t>
            </a:r>
            <a:r>
              <a:rPr lang="en-GB" b="0" i="1" u="none" baseline="0" dirty="0" err="1" smtClean="0"/>
              <a:t>kao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mjerilo</a:t>
            </a:r>
            <a:r>
              <a:rPr lang="en-GB" b="0" i="1" u="none" baseline="0" dirty="0" smtClean="0"/>
              <a:t> u </a:t>
            </a:r>
            <a:r>
              <a:rPr lang="en-GB" b="0" i="1" u="none" baseline="0" dirty="0" err="1" smtClean="0"/>
              <a:t>ovoj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analizi</a:t>
            </a:r>
            <a:r>
              <a:rPr lang="en-GB" b="0" i="1" u="none" baseline="0" dirty="0" smtClean="0"/>
              <a:t>. </a:t>
            </a:r>
            <a:r>
              <a:rPr lang="en-GB" b="0" i="1" u="none" baseline="0" dirty="0" err="1" smtClean="0"/>
              <a:t>Obrazloženje</a:t>
            </a:r>
            <a:r>
              <a:rPr lang="en-GB" b="0" i="1" u="none" baseline="0" dirty="0" smtClean="0"/>
              <a:t> mora </a:t>
            </a:r>
            <a:r>
              <a:rPr lang="en-GB" b="0" i="1" u="none" baseline="0" dirty="0" err="1" smtClean="0"/>
              <a:t>dati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razloge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za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svaki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aspekt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odluke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suda</a:t>
            </a:r>
            <a:r>
              <a:rPr lang="en-GB" b="0" i="1" u="none" baseline="0" dirty="0" smtClean="0"/>
              <a:t>, </a:t>
            </a:r>
            <a:r>
              <a:rPr lang="en-GB" b="0" i="1" u="none" baseline="0" dirty="0" err="1" smtClean="0"/>
              <a:t>na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jasan</a:t>
            </a:r>
            <a:r>
              <a:rPr lang="en-GB" b="0" i="1" u="none" baseline="0" dirty="0" smtClean="0"/>
              <a:t> I </a:t>
            </a:r>
            <a:r>
              <a:rPr lang="en-GB" b="0" i="1" u="none" baseline="0" dirty="0" err="1" smtClean="0"/>
              <a:t>razumljiv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način</a:t>
            </a:r>
            <a:r>
              <a:rPr lang="en-GB" b="0" i="1" u="none" baseline="0" dirty="0" smtClean="0"/>
              <a:t>, </a:t>
            </a:r>
            <a:r>
              <a:rPr lang="en-GB" b="0" i="1" u="none" baseline="0" dirty="0" err="1" smtClean="0"/>
              <a:t>kako</a:t>
            </a:r>
            <a:r>
              <a:rPr lang="en-GB" b="0" i="1" u="none" baseline="0" dirty="0" smtClean="0"/>
              <a:t> bi </a:t>
            </a:r>
            <a:r>
              <a:rPr lang="en-GB" b="0" i="1" u="none" baseline="0" dirty="0" err="1" smtClean="0"/>
              <a:t>bilo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garancija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protiv</a:t>
            </a:r>
            <a:r>
              <a:rPr lang="en-GB" b="0" i="1" u="none" baseline="0" dirty="0" smtClean="0"/>
              <a:t> </a:t>
            </a:r>
            <a:r>
              <a:rPr lang="en-GB" b="0" i="1" u="none" baseline="0" dirty="0" err="1" smtClean="0"/>
              <a:t>arbitrarnosti</a:t>
            </a:r>
            <a:r>
              <a:rPr lang="en-GB" b="0" i="1" u="none" baseline="0" dirty="0" smtClean="0"/>
              <a:t>.)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0" u="none" baseline="0" dirty="0" err="1" smtClean="0"/>
              <a:t>Primjer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paušalnog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sudskog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obrazloženja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nalazimo</a:t>
            </a:r>
            <a:r>
              <a:rPr lang="en-GB" b="0" u="none" baseline="0" dirty="0" smtClean="0"/>
              <a:t> u </a:t>
            </a:r>
            <a:r>
              <a:rPr lang="en-GB" b="0" u="none" baseline="0" dirty="0" err="1" smtClean="0"/>
              <a:t>jednoj</a:t>
            </a:r>
            <a:r>
              <a:rPr lang="en-GB" b="0" u="none" baseline="0" dirty="0" smtClean="0"/>
              <a:t> od </a:t>
            </a:r>
            <a:r>
              <a:rPr lang="en-GB" b="0" u="none" baseline="0" dirty="0" err="1" smtClean="0"/>
              <a:t>odluka</a:t>
            </a:r>
            <a:r>
              <a:rPr lang="en-GB" b="0" u="none" baseline="0" dirty="0" smtClean="0"/>
              <a:t> (</a:t>
            </a:r>
            <a:r>
              <a:rPr lang="en-GB" b="0" u="none" baseline="0" dirty="0" err="1" smtClean="0"/>
              <a:t>na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kakav</a:t>
            </a:r>
            <a:r>
              <a:rPr lang="en-GB" b="0" u="none" baseline="0" dirty="0" smtClean="0"/>
              <a:t> se </a:t>
            </a:r>
            <a:r>
              <a:rPr lang="en-GB" b="0" u="none" baseline="0" dirty="0" err="1" smtClean="0"/>
              <a:t>često</a:t>
            </a:r>
            <a:r>
              <a:rPr lang="en-GB" b="0" u="none" baseline="0" dirty="0" smtClean="0"/>
              <a:t> </a:t>
            </a:r>
            <a:r>
              <a:rPr lang="en-GB" b="0" u="none" baseline="0" dirty="0" err="1" smtClean="0"/>
              <a:t>nailazi</a:t>
            </a:r>
            <a:r>
              <a:rPr lang="en-GB" b="0" u="none" baseline="0" dirty="0" smtClean="0"/>
              <a:t> u </a:t>
            </a:r>
            <a:r>
              <a:rPr lang="en-GB" b="0" u="none" baseline="0" dirty="0" err="1" smtClean="0"/>
              <a:t>presudama</a:t>
            </a:r>
            <a:r>
              <a:rPr lang="en-GB" b="0" u="none" baseline="0" dirty="0" smtClean="0"/>
              <a:t>) </a:t>
            </a:r>
            <a:r>
              <a:rPr lang="en-GB" b="0" u="none" baseline="0" dirty="0" err="1" smtClean="0"/>
              <a:t>gdje</a:t>
            </a:r>
            <a:r>
              <a:rPr lang="en-GB" b="0" u="none" baseline="0" dirty="0" smtClean="0"/>
              <a:t> </a:t>
            </a:r>
            <a:r>
              <a:rPr lang="en-GB" dirty="0" err="1" smtClean="0"/>
              <a:t>sud</a:t>
            </a:r>
            <a:r>
              <a:rPr lang="en-GB" dirty="0" smtClean="0"/>
              <a:t> </a:t>
            </a:r>
            <a:r>
              <a:rPr lang="en-GB" dirty="0" err="1" smtClean="0"/>
              <a:t>nakon</a:t>
            </a:r>
            <a:r>
              <a:rPr lang="en-GB" dirty="0" smtClean="0"/>
              <a:t> </a:t>
            </a:r>
            <a:r>
              <a:rPr lang="en-GB" dirty="0" err="1" smtClean="0"/>
              <a:t>parafraziranja</a:t>
            </a:r>
            <a:r>
              <a:rPr lang="en-GB" dirty="0" smtClean="0"/>
              <a:t> </a:t>
            </a:r>
            <a:r>
              <a:rPr lang="en-GB" dirty="0" err="1" smtClean="0"/>
              <a:t>sadržaja</a:t>
            </a:r>
            <a:r>
              <a:rPr lang="en-GB" dirty="0" smtClean="0"/>
              <a:t> </a:t>
            </a:r>
            <a:r>
              <a:rPr lang="en-GB" dirty="0" err="1" smtClean="0"/>
              <a:t>iskaza</a:t>
            </a:r>
            <a:r>
              <a:rPr lang="en-GB" dirty="0" smtClean="0"/>
              <a:t> </a:t>
            </a:r>
            <a:r>
              <a:rPr lang="en-GB" dirty="0" err="1" smtClean="0"/>
              <a:t>svjedoka</a:t>
            </a:r>
            <a:r>
              <a:rPr lang="en-GB" dirty="0" smtClean="0"/>
              <a:t> </a:t>
            </a:r>
            <a:r>
              <a:rPr lang="en-GB" dirty="0" err="1" smtClean="0"/>
              <a:t>iznosi</a:t>
            </a:r>
            <a:r>
              <a:rPr lang="en-GB" dirty="0" smtClean="0"/>
              <a:t> </a:t>
            </a:r>
            <a:r>
              <a:rPr lang="en-GB" dirty="0" err="1" smtClean="0"/>
              <a:t>zaključak</a:t>
            </a:r>
            <a:r>
              <a:rPr lang="en-GB" dirty="0" smtClean="0"/>
              <a:t>: “[</a:t>
            </a:r>
            <a:r>
              <a:rPr lang="en-GB" b="1" dirty="0" smtClean="0"/>
              <a:t>N]</a:t>
            </a:r>
            <a:r>
              <a:rPr lang="en-GB" b="1" dirty="0" err="1" smtClean="0"/>
              <a:t>akon</a:t>
            </a:r>
            <a:r>
              <a:rPr lang="en-GB" b="1" dirty="0" smtClean="0"/>
              <a:t> </a:t>
            </a:r>
            <a:r>
              <a:rPr lang="en-GB" b="1" dirty="0" err="1" smtClean="0"/>
              <a:t>svestrane</a:t>
            </a:r>
            <a:r>
              <a:rPr lang="en-GB" b="1" dirty="0" smtClean="0"/>
              <a:t>, </a:t>
            </a:r>
            <a:r>
              <a:rPr lang="en-GB" b="1" dirty="0" err="1" smtClean="0"/>
              <a:t>detaljne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savjesne</a:t>
            </a:r>
            <a:r>
              <a:rPr lang="en-GB" b="1" dirty="0" smtClean="0"/>
              <a:t> </a:t>
            </a:r>
            <a:r>
              <a:rPr lang="en-GB" b="1" dirty="0" err="1" smtClean="0"/>
              <a:t>ocjene</a:t>
            </a:r>
            <a:r>
              <a:rPr lang="en-GB" b="1" dirty="0" smtClean="0"/>
              <a:t> </a:t>
            </a:r>
            <a:r>
              <a:rPr lang="en-GB" b="1" dirty="0" err="1" smtClean="0"/>
              <a:t>svih</a:t>
            </a:r>
            <a:r>
              <a:rPr lang="en-GB" b="1" dirty="0" smtClean="0"/>
              <a:t> </a:t>
            </a:r>
            <a:r>
              <a:rPr lang="en-GB" b="1" dirty="0" err="1" smtClean="0"/>
              <a:t>izvedenih</a:t>
            </a:r>
            <a:r>
              <a:rPr lang="en-GB" b="1" dirty="0" smtClean="0"/>
              <a:t> </a:t>
            </a:r>
            <a:r>
              <a:rPr lang="en-GB" b="1" dirty="0" err="1" smtClean="0"/>
              <a:t>dokaza</a:t>
            </a:r>
            <a:r>
              <a:rPr lang="en-GB" b="1" dirty="0" smtClean="0"/>
              <a:t>, </a:t>
            </a:r>
            <a:r>
              <a:rPr lang="en-GB" b="1" dirty="0" err="1" smtClean="0"/>
              <a:t>kako</a:t>
            </a:r>
            <a:r>
              <a:rPr lang="en-GB" b="1" dirty="0" smtClean="0"/>
              <a:t> </a:t>
            </a:r>
            <a:r>
              <a:rPr lang="en-GB" b="1" dirty="0" err="1" smtClean="0"/>
              <a:t>pojedinačno</a:t>
            </a:r>
            <a:r>
              <a:rPr lang="en-GB" b="1" dirty="0" smtClean="0"/>
              <a:t>, </a:t>
            </a:r>
            <a:r>
              <a:rPr lang="en-GB" b="1" dirty="0" err="1" smtClean="0"/>
              <a:t>tako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u </a:t>
            </a:r>
            <a:r>
              <a:rPr lang="en-GB" b="1" dirty="0" err="1" smtClean="0"/>
              <a:t>njihovoj</a:t>
            </a:r>
            <a:r>
              <a:rPr lang="en-GB" b="1" dirty="0" smtClean="0"/>
              <a:t> </a:t>
            </a:r>
            <a:r>
              <a:rPr lang="en-GB" b="1" dirty="0" err="1" smtClean="0"/>
              <a:t>međusobnoj</a:t>
            </a:r>
            <a:r>
              <a:rPr lang="en-GB" b="1" dirty="0" smtClean="0"/>
              <a:t> </a:t>
            </a:r>
            <a:r>
              <a:rPr lang="en-GB" b="1" dirty="0" err="1" smtClean="0"/>
              <a:t>uzajamnoj</a:t>
            </a:r>
            <a:r>
              <a:rPr lang="en-GB" b="1" dirty="0" smtClean="0"/>
              <a:t> </a:t>
            </a:r>
            <a:r>
              <a:rPr lang="en-GB" b="1" dirty="0" err="1" smtClean="0"/>
              <a:t>vezi</a:t>
            </a:r>
            <a:r>
              <a:rPr lang="en-GB" b="1" dirty="0" smtClean="0"/>
              <a:t>, </a:t>
            </a:r>
            <a:r>
              <a:rPr lang="en-GB" b="1" dirty="0" err="1" smtClean="0"/>
              <a:t>sud</a:t>
            </a:r>
            <a:r>
              <a:rPr lang="en-GB" b="1" dirty="0" smtClean="0"/>
              <a:t> je </a:t>
            </a:r>
            <a:r>
              <a:rPr lang="en-GB" b="1" dirty="0" err="1" smtClean="0"/>
              <a:t>došao</a:t>
            </a:r>
            <a:r>
              <a:rPr lang="en-GB" b="1" dirty="0" smtClean="0"/>
              <a:t> do </a:t>
            </a:r>
            <a:r>
              <a:rPr lang="en-GB" b="1" dirty="0" err="1" smtClean="0"/>
              <a:t>zaključka</a:t>
            </a:r>
            <a:r>
              <a:rPr lang="en-GB" b="1" dirty="0" smtClean="0"/>
              <a:t> da </a:t>
            </a:r>
            <a:r>
              <a:rPr lang="en-GB" b="1" dirty="0" err="1" smtClean="0"/>
              <a:t>izvedeni</a:t>
            </a:r>
            <a:r>
              <a:rPr lang="en-GB" b="1" dirty="0" smtClean="0"/>
              <a:t> </a:t>
            </a:r>
            <a:r>
              <a:rPr lang="en-GB" b="1" dirty="0" err="1" smtClean="0"/>
              <a:t>dokazi</a:t>
            </a:r>
            <a:r>
              <a:rPr lang="en-GB" b="1" dirty="0" smtClean="0"/>
              <a:t>,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rezultati</a:t>
            </a:r>
            <a:r>
              <a:rPr lang="en-GB" b="1" dirty="0" smtClean="0"/>
              <a:t> </a:t>
            </a:r>
            <a:r>
              <a:rPr lang="en-GB" b="1" dirty="0" err="1" smtClean="0"/>
              <a:t>kompletnog</a:t>
            </a:r>
            <a:r>
              <a:rPr lang="en-GB" b="1" dirty="0" smtClean="0"/>
              <a:t> </a:t>
            </a:r>
            <a:r>
              <a:rPr lang="en-GB" b="1" dirty="0" err="1" smtClean="0"/>
              <a:t>dokaznog</a:t>
            </a:r>
            <a:r>
              <a:rPr lang="en-GB" b="1" dirty="0" smtClean="0"/>
              <a:t> </a:t>
            </a:r>
            <a:r>
              <a:rPr lang="en-GB" b="1" dirty="0" err="1" smtClean="0"/>
              <a:t>postupka</a:t>
            </a:r>
            <a:r>
              <a:rPr lang="en-GB" b="1" dirty="0" smtClean="0"/>
              <a:t> </a:t>
            </a:r>
            <a:r>
              <a:rPr lang="en-GB" b="1" dirty="0" err="1" smtClean="0"/>
              <a:t>daju</a:t>
            </a:r>
            <a:r>
              <a:rPr lang="en-GB" b="1" dirty="0" smtClean="0"/>
              <a:t> </a:t>
            </a:r>
            <a:r>
              <a:rPr lang="en-GB" b="1" dirty="0" err="1" smtClean="0"/>
              <a:t>sudu</a:t>
            </a:r>
            <a:r>
              <a:rPr lang="en-GB" b="1" dirty="0" smtClean="0"/>
              <a:t> </a:t>
            </a:r>
            <a:r>
              <a:rPr lang="en-GB" b="1" dirty="0" err="1" smtClean="0"/>
              <a:t>pouzdan</a:t>
            </a:r>
            <a:r>
              <a:rPr lang="en-GB" b="1" dirty="0" smtClean="0"/>
              <a:t> </a:t>
            </a:r>
            <a:r>
              <a:rPr lang="en-GB" b="1" dirty="0" err="1" smtClean="0"/>
              <a:t>osnov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zaključak</a:t>
            </a:r>
            <a:r>
              <a:rPr lang="en-GB" b="1" dirty="0" smtClean="0"/>
              <a:t> da </a:t>
            </a:r>
            <a:r>
              <a:rPr lang="en-GB" b="1" dirty="0" err="1" smtClean="0"/>
              <a:t>optuženog</a:t>
            </a:r>
            <a:r>
              <a:rPr lang="en-GB" b="1" dirty="0" smtClean="0"/>
              <a:t> </a:t>
            </a:r>
            <a:r>
              <a:rPr lang="en-GB" b="1" dirty="0" err="1" smtClean="0"/>
              <a:t>oglasi</a:t>
            </a:r>
            <a:r>
              <a:rPr lang="en-GB" b="1" dirty="0" smtClean="0"/>
              <a:t> </a:t>
            </a:r>
            <a:r>
              <a:rPr lang="en-GB" b="1" dirty="0" err="1" smtClean="0"/>
              <a:t>krivim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krivično</a:t>
            </a:r>
            <a:r>
              <a:rPr lang="en-GB" b="1" dirty="0" smtClean="0"/>
              <a:t>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se </a:t>
            </a:r>
            <a:r>
              <a:rPr lang="en-GB" b="1" dirty="0" err="1" smtClean="0"/>
              <a:t>tereti</a:t>
            </a:r>
            <a:r>
              <a:rPr lang="en-GB" b="1" dirty="0" smtClean="0"/>
              <a:t>. </a:t>
            </a:r>
            <a:r>
              <a:rPr lang="en-GB" b="1" dirty="0" err="1" smtClean="0"/>
              <a:t>Provedenim</a:t>
            </a:r>
            <a:r>
              <a:rPr lang="en-GB" b="1" dirty="0" smtClean="0"/>
              <a:t> </a:t>
            </a:r>
            <a:r>
              <a:rPr lang="en-GB" b="1" dirty="0" err="1" smtClean="0"/>
              <a:t>dokazima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glavnom</a:t>
            </a:r>
            <a:r>
              <a:rPr lang="en-GB" b="1" dirty="0" smtClean="0"/>
              <a:t> </a:t>
            </a:r>
            <a:r>
              <a:rPr lang="en-GB" b="1" dirty="0" err="1" smtClean="0"/>
              <a:t>pretresu</a:t>
            </a:r>
            <a:r>
              <a:rPr lang="en-GB" b="1" dirty="0" smtClean="0"/>
              <a:t> </a:t>
            </a:r>
            <a:r>
              <a:rPr lang="en-GB" b="1" dirty="0" err="1" smtClean="0"/>
              <a:t>nedvojbeno</a:t>
            </a:r>
            <a:r>
              <a:rPr lang="en-GB" b="1" dirty="0" smtClean="0"/>
              <a:t> je </a:t>
            </a:r>
            <a:r>
              <a:rPr lang="en-GB" b="1" dirty="0" err="1" smtClean="0"/>
              <a:t>utvrđeno</a:t>
            </a:r>
            <a:r>
              <a:rPr lang="en-GB" b="1" dirty="0" smtClean="0"/>
              <a:t> da je </a:t>
            </a:r>
            <a:r>
              <a:rPr lang="en-GB" b="1" dirty="0" err="1" smtClean="0"/>
              <a:t>optuženi</a:t>
            </a:r>
            <a:r>
              <a:rPr lang="en-GB" b="1" dirty="0" smtClean="0"/>
              <a:t> </a:t>
            </a:r>
            <a:r>
              <a:rPr lang="en-GB" b="1" dirty="0" err="1" smtClean="0"/>
              <a:t>izvršio</a:t>
            </a:r>
            <a:r>
              <a:rPr lang="en-GB" b="1" dirty="0" smtClean="0"/>
              <a:t> </a:t>
            </a:r>
            <a:r>
              <a:rPr lang="en-GB" b="1" dirty="0" err="1" smtClean="0"/>
              <a:t>sve</a:t>
            </a:r>
            <a:r>
              <a:rPr lang="en-GB" b="1" dirty="0" smtClean="0"/>
              <a:t> </a:t>
            </a:r>
            <a:r>
              <a:rPr lang="en-GB" b="1" dirty="0" err="1" smtClean="0"/>
              <a:t>radnje</a:t>
            </a:r>
            <a:r>
              <a:rPr lang="en-GB" b="1" dirty="0" smtClean="0"/>
              <a:t> </a:t>
            </a:r>
            <a:r>
              <a:rPr lang="en-GB" b="1" dirty="0" err="1" smtClean="0"/>
              <a:t>činjenično</a:t>
            </a:r>
            <a:r>
              <a:rPr lang="en-GB" b="1" dirty="0" smtClean="0"/>
              <a:t> </a:t>
            </a:r>
            <a:r>
              <a:rPr lang="en-GB" b="1" dirty="0" err="1" smtClean="0"/>
              <a:t>opisane</a:t>
            </a:r>
            <a:r>
              <a:rPr lang="en-GB" b="1" dirty="0" smtClean="0"/>
              <a:t> u </a:t>
            </a:r>
            <a:r>
              <a:rPr lang="en-GB" b="1" dirty="0" err="1" smtClean="0"/>
              <a:t>optužnici</a:t>
            </a:r>
            <a:r>
              <a:rPr lang="en-GB" b="1" dirty="0" smtClean="0"/>
              <a:t>, </a:t>
            </a:r>
            <a:r>
              <a:rPr lang="en-GB" b="1" dirty="0" err="1" smtClean="0"/>
              <a:t>odnosno</a:t>
            </a:r>
            <a:r>
              <a:rPr lang="en-GB" b="1" dirty="0" smtClean="0"/>
              <a:t> u </a:t>
            </a:r>
            <a:r>
              <a:rPr lang="en-GB" b="1" dirty="0" err="1" smtClean="0"/>
              <a:t>izreci</a:t>
            </a:r>
            <a:r>
              <a:rPr lang="en-GB" b="1" dirty="0" smtClean="0"/>
              <a:t> </a:t>
            </a:r>
            <a:r>
              <a:rPr lang="en-GB" b="1" dirty="0" err="1" smtClean="0"/>
              <a:t>ove</a:t>
            </a:r>
            <a:r>
              <a:rPr lang="en-GB" b="1" dirty="0" smtClean="0"/>
              <a:t> </a:t>
            </a:r>
            <a:r>
              <a:rPr lang="en-GB" b="1" dirty="0" err="1" smtClean="0"/>
              <a:t>presude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da je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ovaj</a:t>
            </a:r>
            <a:r>
              <a:rPr lang="en-GB" b="1" dirty="0" smtClean="0"/>
              <a:t> </a:t>
            </a:r>
            <a:r>
              <a:rPr lang="en-GB" b="1" dirty="0" err="1" smtClean="0"/>
              <a:t>način</a:t>
            </a:r>
            <a:r>
              <a:rPr lang="en-GB" b="1" dirty="0" smtClean="0"/>
              <a:t> </a:t>
            </a:r>
            <a:r>
              <a:rPr lang="en-GB" b="1" dirty="0" err="1" smtClean="0"/>
              <a:t>dokazano</a:t>
            </a:r>
            <a:r>
              <a:rPr lang="en-GB" b="1" dirty="0" smtClean="0"/>
              <a:t> da je </a:t>
            </a:r>
            <a:r>
              <a:rPr lang="en-GB" b="1" dirty="0" err="1" smtClean="0"/>
              <a:t>optuženi</a:t>
            </a:r>
            <a:r>
              <a:rPr lang="en-GB" b="1" dirty="0" smtClean="0"/>
              <a:t> </a:t>
            </a:r>
            <a:r>
              <a:rPr lang="en-GB" b="1" dirty="0" err="1" smtClean="0"/>
              <a:t>počinio</a:t>
            </a:r>
            <a:r>
              <a:rPr lang="en-GB" b="1" dirty="0" smtClean="0"/>
              <a:t> </a:t>
            </a:r>
            <a:r>
              <a:rPr lang="en-GB" b="1" dirty="0" err="1" smtClean="0"/>
              <a:t>krivično</a:t>
            </a:r>
            <a:r>
              <a:rPr lang="en-GB" b="1" dirty="0" smtClean="0"/>
              <a:t>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je </a:t>
            </a:r>
            <a:r>
              <a:rPr lang="en-GB" b="1" dirty="0" err="1" smtClean="0"/>
              <a:t>oglašen</a:t>
            </a:r>
            <a:r>
              <a:rPr lang="en-GB" b="1" dirty="0" smtClean="0"/>
              <a:t> </a:t>
            </a:r>
            <a:r>
              <a:rPr lang="en-GB" b="1" dirty="0" err="1" smtClean="0"/>
              <a:t>krivim</a:t>
            </a:r>
            <a:r>
              <a:rPr lang="en-GB" dirty="0" smtClean="0"/>
              <a:t>.“ </a:t>
            </a:r>
            <a:r>
              <a:rPr lang="en-GB" b="1" dirty="0" err="1" smtClean="0"/>
              <a:t>Ovakva</a:t>
            </a:r>
            <a:r>
              <a:rPr lang="en-GB" b="1" dirty="0" smtClean="0"/>
              <a:t> </a:t>
            </a:r>
            <a:r>
              <a:rPr lang="en-GB" b="1" dirty="0" err="1" smtClean="0"/>
              <a:t>obrazloženja</a:t>
            </a:r>
            <a:r>
              <a:rPr lang="en-GB" b="1" dirty="0" smtClean="0"/>
              <a:t> </a:t>
            </a:r>
            <a:r>
              <a:rPr lang="en-GB" b="1" dirty="0" err="1" smtClean="0"/>
              <a:t>ni</a:t>
            </a:r>
            <a:r>
              <a:rPr lang="en-GB" b="1" dirty="0" smtClean="0"/>
              <a:t> u </a:t>
            </a:r>
            <a:r>
              <a:rPr lang="en-GB" b="1" dirty="0" err="1" smtClean="0"/>
              <a:t>kojem</a:t>
            </a:r>
            <a:r>
              <a:rPr lang="en-GB" b="1" dirty="0" smtClean="0"/>
              <a:t> </a:t>
            </a:r>
            <a:r>
              <a:rPr lang="en-GB" b="1" dirty="0" err="1" smtClean="0"/>
              <a:t>slučaju</a:t>
            </a:r>
            <a:r>
              <a:rPr lang="en-GB" b="1" dirty="0" smtClean="0"/>
              <a:t> ne </a:t>
            </a:r>
            <a:r>
              <a:rPr lang="en-GB" b="1" dirty="0" err="1" smtClean="0"/>
              <a:t>zadovoljavaju</a:t>
            </a:r>
            <a:r>
              <a:rPr lang="en-GB" b="1" dirty="0" smtClean="0"/>
              <a:t> standard </a:t>
            </a:r>
            <a:r>
              <a:rPr lang="en-GB" b="1" dirty="0" err="1" smtClean="0"/>
              <a:t>obrazložene</a:t>
            </a:r>
            <a:r>
              <a:rPr lang="en-GB" b="1" dirty="0" smtClean="0"/>
              <a:t> </a:t>
            </a:r>
            <a:r>
              <a:rPr lang="en-GB" b="1" dirty="0" err="1" smtClean="0"/>
              <a:t>sudske</a:t>
            </a:r>
            <a:r>
              <a:rPr lang="en-GB" b="1" dirty="0" smtClean="0"/>
              <a:t> </a:t>
            </a:r>
            <a:r>
              <a:rPr lang="en-GB" b="1" dirty="0" err="1" smtClean="0"/>
              <a:t>odluke</a:t>
            </a:r>
            <a:r>
              <a:rPr lang="en-GB" b="1" dirty="0" smtClean="0"/>
              <a:t>,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osnovu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stranke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javnost</a:t>
            </a:r>
            <a:r>
              <a:rPr lang="en-GB" b="1" dirty="0" smtClean="0"/>
              <a:t> </a:t>
            </a:r>
            <a:r>
              <a:rPr lang="en-GB" b="1" dirty="0" err="1" smtClean="0"/>
              <a:t>mogu</a:t>
            </a:r>
            <a:r>
              <a:rPr lang="en-GB" b="1" dirty="0" smtClean="0"/>
              <a:t> da </a:t>
            </a:r>
            <a:r>
              <a:rPr lang="en-GB" b="1" dirty="0" err="1" smtClean="0"/>
              <a:t>razumiju</a:t>
            </a:r>
            <a:r>
              <a:rPr lang="en-GB" b="1" dirty="0" smtClean="0"/>
              <a:t> </a:t>
            </a:r>
            <a:r>
              <a:rPr lang="en-GB" b="1" dirty="0" err="1" smtClean="0"/>
              <a:t>tačne</a:t>
            </a:r>
            <a:r>
              <a:rPr lang="en-GB" b="1" dirty="0" smtClean="0"/>
              <a:t> </a:t>
            </a:r>
            <a:r>
              <a:rPr lang="en-GB" b="1" dirty="0" err="1" smtClean="0"/>
              <a:t>razloge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sudijsko</a:t>
            </a:r>
            <a:r>
              <a:rPr lang="en-GB" b="1" dirty="0" smtClean="0"/>
              <a:t> </a:t>
            </a:r>
            <a:r>
              <a:rPr lang="en-GB" b="1" dirty="0" err="1" smtClean="0"/>
              <a:t>uvjerenje</a:t>
            </a:r>
            <a:r>
              <a:rPr lang="en-GB" b="1" dirty="0" smtClean="0"/>
              <a:t> o </a:t>
            </a:r>
            <a:r>
              <a:rPr lang="en-GB" b="1" dirty="0" err="1" smtClean="0"/>
              <a:t>krivnji</a:t>
            </a:r>
            <a:r>
              <a:rPr lang="en-GB" b="1" dirty="0" smtClean="0"/>
              <a:t> u </a:t>
            </a:r>
            <a:r>
              <a:rPr lang="en-GB" b="1" dirty="0" err="1" smtClean="0"/>
              <a:t>konkretnom</a:t>
            </a:r>
            <a:r>
              <a:rPr lang="en-GB" b="1" dirty="0" smtClean="0"/>
              <a:t> </a:t>
            </a:r>
            <a:r>
              <a:rPr lang="en-GB" b="1" dirty="0" err="1" smtClean="0"/>
              <a:t>predmetu</a:t>
            </a:r>
            <a:r>
              <a:rPr lang="en-GB" b="1" dirty="0" smtClean="0"/>
              <a:t>. </a:t>
            </a:r>
            <a:r>
              <a:rPr lang="en-GB" i="1" dirty="0" err="1" smtClean="0"/>
              <a:t>Kako</a:t>
            </a:r>
            <a:r>
              <a:rPr lang="en-GB" i="1" dirty="0" smtClean="0"/>
              <a:t> to </a:t>
            </a:r>
            <a:r>
              <a:rPr lang="en-GB" i="1" dirty="0" err="1" smtClean="0"/>
              <a:t>nalaže</a:t>
            </a:r>
            <a:r>
              <a:rPr lang="en-GB" i="1" dirty="0" smtClean="0"/>
              <a:t> </a:t>
            </a:r>
            <a:r>
              <a:rPr lang="en-GB" i="1" dirty="0" err="1" smtClean="0"/>
              <a:t>citirano</a:t>
            </a:r>
            <a:r>
              <a:rPr lang="en-GB" i="1" dirty="0" smtClean="0"/>
              <a:t> </a:t>
            </a:r>
            <a:r>
              <a:rPr lang="en-GB" i="1" dirty="0" err="1" smtClean="0"/>
              <a:t>Mišljenje</a:t>
            </a:r>
            <a:r>
              <a:rPr lang="en-GB" i="1" dirty="0" smtClean="0"/>
              <a:t> CCJE: </a:t>
            </a:r>
            <a:r>
              <a:rPr lang="en-GB" i="1" dirty="0" err="1" smtClean="0"/>
              <a:t>obrazloženje</a:t>
            </a:r>
            <a:r>
              <a:rPr lang="en-GB" i="1" dirty="0" smtClean="0"/>
              <a:t>, pored toga </a:t>
            </a:r>
            <a:r>
              <a:rPr lang="en-GB" i="1" dirty="0" err="1" smtClean="0"/>
              <a:t>što</a:t>
            </a:r>
            <a:r>
              <a:rPr lang="en-GB" i="1" dirty="0" smtClean="0"/>
              <a:t> </a:t>
            </a:r>
            <a:r>
              <a:rPr lang="en-GB" i="1" dirty="0" err="1" smtClean="0"/>
              <a:t>pomaže</a:t>
            </a:r>
            <a:r>
              <a:rPr lang="en-GB" i="1" dirty="0" smtClean="0"/>
              <a:t> </a:t>
            </a:r>
            <a:r>
              <a:rPr lang="en-GB" i="1" dirty="0" err="1" smtClean="0"/>
              <a:t>strankama</a:t>
            </a:r>
            <a:r>
              <a:rPr lang="en-GB" i="1" dirty="0" smtClean="0"/>
              <a:t> da </a:t>
            </a:r>
            <a:r>
              <a:rPr lang="en-GB" i="1" dirty="0" err="1" smtClean="0"/>
              <a:t>razumiju</a:t>
            </a:r>
            <a:r>
              <a:rPr lang="en-GB" i="1" dirty="0" smtClean="0"/>
              <a:t> </a:t>
            </a:r>
            <a:r>
              <a:rPr lang="en-GB" i="1" dirty="0" err="1" smtClean="0"/>
              <a:t>odluku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štiti</a:t>
            </a:r>
            <a:r>
              <a:rPr lang="en-GB" i="1" dirty="0" smtClean="0"/>
              <a:t> </a:t>
            </a:r>
            <a:r>
              <a:rPr lang="en-GB" i="1" dirty="0" err="1" smtClean="0"/>
              <a:t>ih</a:t>
            </a:r>
            <a:r>
              <a:rPr lang="en-GB" i="1" dirty="0" smtClean="0"/>
              <a:t> od </a:t>
            </a:r>
            <a:r>
              <a:rPr lang="en-GB" i="1" dirty="0" err="1" smtClean="0"/>
              <a:t>arbitrarnosti</a:t>
            </a:r>
            <a:r>
              <a:rPr lang="en-GB" i="1" dirty="0" smtClean="0"/>
              <a:t>, </a:t>
            </a:r>
            <a:r>
              <a:rPr lang="en-GB" i="1" dirty="0" err="1" smtClean="0"/>
              <a:t>takođe</a:t>
            </a:r>
            <a:r>
              <a:rPr lang="en-GB" i="1" dirty="0" smtClean="0"/>
              <a:t>: “ono </a:t>
            </a:r>
            <a:r>
              <a:rPr lang="en-GB" i="1" dirty="0" err="1" smtClean="0"/>
              <a:t>obavezuje</a:t>
            </a:r>
            <a:r>
              <a:rPr lang="en-GB" i="1" dirty="0" smtClean="0"/>
              <a:t> </a:t>
            </a:r>
            <a:r>
              <a:rPr lang="en-GB" i="1" dirty="0" err="1" smtClean="0"/>
              <a:t>sudiju</a:t>
            </a:r>
            <a:r>
              <a:rPr lang="en-GB" i="1" dirty="0" smtClean="0"/>
              <a:t> da </a:t>
            </a:r>
            <a:r>
              <a:rPr lang="en-GB" i="1" dirty="0" err="1" smtClean="0"/>
              <a:t>odgovori</a:t>
            </a:r>
            <a:r>
              <a:rPr lang="en-GB" i="1" dirty="0" smtClean="0"/>
              <a:t>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podneske</a:t>
            </a:r>
            <a:r>
              <a:rPr lang="en-GB" i="1" dirty="0" smtClean="0"/>
              <a:t> </a:t>
            </a:r>
            <a:r>
              <a:rPr lang="en-GB" i="1" dirty="0" err="1" smtClean="0"/>
              <a:t>stranaka</a:t>
            </a:r>
            <a:r>
              <a:rPr lang="en-GB" i="1" dirty="0" smtClean="0"/>
              <a:t> </a:t>
            </a:r>
            <a:r>
              <a:rPr lang="en-GB" i="1" dirty="0" err="1" smtClean="0"/>
              <a:t>te</a:t>
            </a:r>
            <a:r>
              <a:rPr lang="en-GB" i="1" dirty="0" smtClean="0"/>
              <a:t> da </a:t>
            </a:r>
            <a:r>
              <a:rPr lang="en-GB" i="1" dirty="0" err="1" smtClean="0"/>
              <a:t>specificira</a:t>
            </a:r>
            <a:r>
              <a:rPr lang="en-GB" i="1" dirty="0" smtClean="0"/>
              <a:t> </a:t>
            </a:r>
            <a:r>
              <a:rPr lang="en-GB" i="1" dirty="0" err="1" smtClean="0"/>
              <a:t>tačke</a:t>
            </a:r>
            <a:r>
              <a:rPr lang="en-GB" i="1" dirty="0" smtClean="0"/>
              <a:t> </a:t>
            </a:r>
            <a:r>
              <a:rPr lang="en-GB" i="1" dirty="0" err="1" smtClean="0"/>
              <a:t>kojima</a:t>
            </a:r>
            <a:r>
              <a:rPr lang="en-GB" i="1" dirty="0" smtClean="0"/>
              <a:t> se </a:t>
            </a:r>
            <a:r>
              <a:rPr lang="en-GB" i="1" dirty="0" err="1" smtClean="0"/>
              <a:t>odluka</a:t>
            </a:r>
            <a:r>
              <a:rPr lang="en-GB" i="1" dirty="0" smtClean="0"/>
              <a:t> </a:t>
            </a:r>
            <a:r>
              <a:rPr lang="en-GB" i="1" dirty="0" err="1" smtClean="0"/>
              <a:t>opravdava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koje</a:t>
            </a:r>
            <a:r>
              <a:rPr lang="en-GB" i="1" dirty="0" smtClean="0"/>
              <a:t> je </a:t>
            </a:r>
            <a:r>
              <a:rPr lang="en-GB" i="1" dirty="0" err="1" smtClean="0"/>
              <a:t>čine</a:t>
            </a:r>
            <a:r>
              <a:rPr lang="en-GB" i="1" dirty="0" smtClean="0"/>
              <a:t> </a:t>
            </a:r>
            <a:r>
              <a:rPr lang="en-GB" i="1" dirty="0" err="1" smtClean="0"/>
              <a:t>zakonitom</a:t>
            </a:r>
            <a:r>
              <a:rPr lang="en-GB" i="1" dirty="0" smtClean="0"/>
              <a:t>; </a:t>
            </a:r>
            <a:r>
              <a:rPr lang="en-GB" i="1" dirty="0" err="1" smtClean="0"/>
              <a:t>drugo</a:t>
            </a:r>
            <a:r>
              <a:rPr lang="en-GB" i="1" dirty="0" smtClean="0"/>
              <a:t>, ono </a:t>
            </a:r>
            <a:r>
              <a:rPr lang="en-GB" i="1" dirty="0" err="1" smtClean="0"/>
              <a:t>omogućava</a:t>
            </a:r>
            <a:r>
              <a:rPr lang="en-GB" i="1" dirty="0" smtClean="0"/>
              <a:t> </a:t>
            </a:r>
            <a:r>
              <a:rPr lang="en-GB" i="1" dirty="0" err="1" smtClean="0"/>
              <a:t>društvu</a:t>
            </a:r>
            <a:r>
              <a:rPr lang="en-GB" i="1" dirty="0" smtClean="0"/>
              <a:t> da </a:t>
            </a:r>
            <a:r>
              <a:rPr lang="en-GB" i="1" dirty="0" err="1" smtClean="0"/>
              <a:t>razumije</a:t>
            </a:r>
            <a:r>
              <a:rPr lang="en-GB" i="1" dirty="0" smtClean="0"/>
              <a:t> </a:t>
            </a:r>
            <a:r>
              <a:rPr lang="en-GB" i="1" dirty="0" err="1" smtClean="0"/>
              <a:t>funkcionisanje</a:t>
            </a:r>
            <a:r>
              <a:rPr lang="en-GB" i="1" dirty="0" smtClean="0"/>
              <a:t> </a:t>
            </a:r>
            <a:r>
              <a:rPr lang="en-GB" i="1" dirty="0" err="1" smtClean="0"/>
              <a:t>pravosudnoga</a:t>
            </a:r>
            <a:r>
              <a:rPr lang="en-GB" i="1" dirty="0" smtClean="0"/>
              <a:t> </a:t>
            </a:r>
            <a:r>
              <a:rPr lang="en-GB" i="1" dirty="0" err="1" smtClean="0"/>
              <a:t>sistema</a:t>
            </a:r>
            <a:r>
              <a:rPr lang="en-GB" i="1" dirty="0" smtClean="0"/>
              <a:t>.”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dirty="0" smtClean="0"/>
              <a:t>Problem je </a:t>
            </a:r>
            <a:r>
              <a:rPr lang="en-GB" dirty="0" err="1" smtClean="0"/>
              <a:t>naročito</a:t>
            </a:r>
            <a:r>
              <a:rPr lang="en-GB" dirty="0" smtClean="0"/>
              <a:t> </a:t>
            </a:r>
            <a:r>
              <a:rPr lang="en-GB" dirty="0" err="1" smtClean="0"/>
              <a:t>izražen</a:t>
            </a:r>
            <a:r>
              <a:rPr lang="en-GB" dirty="0" smtClean="0"/>
              <a:t> u </a:t>
            </a:r>
            <a:r>
              <a:rPr lang="en-GB" dirty="0" err="1" smtClean="0"/>
              <a:t>dijelu</a:t>
            </a:r>
            <a:r>
              <a:rPr lang="en-GB" dirty="0" smtClean="0"/>
              <a:t> </a:t>
            </a:r>
            <a:r>
              <a:rPr lang="en-GB" dirty="0" err="1" smtClean="0"/>
              <a:t>presude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odnosi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odmjeravanje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krivičnopravne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sankcije</a:t>
            </a:r>
            <a:r>
              <a:rPr lang="en-GB" baseline="0" dirty="0" smtClean="0"/>
              <a:t>. </a:t>
            </a:r>
            <a:r>
              <a:rPr lang="en-GB" dirty="0" err="1" smtClean="0"/>
              <a:t>obrazloženja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površna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paušalna</a:t>
            </a:r>
            <a:r>
              <a:rPr lang="en-GB" dirty="0" smtClean="0"/>
              <a:t>, bez </a:t>
            </a:r>
            <a:r>
              <a:rPr lang="en-GB" dirty="0" err="1" smtClean="0"/>
              <a:t>stvarnih</a:t>
            </a:r>
            <a:r>
              <a:rPr lang="en-GB" dirty="0" smtClean="0"/>
              <a:t> </a:t>
            </a:r>
            <a:r>
              <a:rPr lang="en-GB" dirty="0" err="1" smtClean="0"/>
              <a:t>razloga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odmjeravanje</a:t>
            </a:r>
            <a:r>
              <a:rPr lang="en-GB" dirty="0" smtClean="0"/>
              <a:t> </a:t>
            </a:r>
            <a:r>
              <a:rPr lang="en-GB" dirty="0" err="1" smtClean="0"/>
              <a:t>konkretne</a:t>
            </a:r>
            <a:r>
              <a:rPr lang="en-GB" dirty="0" smtClean="0"/>
              <a:t> </a:t>
            </a:r>
            <a:r>
              <a:rPr lang="en-GB" dirty="0" err="1" smtClean="0"/>
              <a:t>sankcije</a:t>
            </a:r>
            <a:r>
              <a:rPr lang="en-GB" dirty="0" smtClean="0"/>
              <a:t>. </a:t>
            </a:r>
            <a:r>
              <a:rPr lang="en-GB" dirty="0" err="1" smtClean="0"/>
              <a:t>Tako</a:t>
            </a:r>
            <a:r>
              <a:rPr lang="en-GB" dirty="0" smtClean="0"/>
              <a:t> se u </a:t>
            </a:r>
            <a:r>
              <a:rPr lang="en-GB" dirty="0" err="1" smtClean="0"/>
              <a:t>jednoj</a:t>
            </a:r>
            <a:r>
              <a:rPr lang="en-GB" dirty="0" smtClean="0"/>
              <a:t> od </a:t>
            </a:r>
            <a:r>
              <a:rPr lang="en-GB" dirty="0" err="1" smtClean="0"/>
              <a:t>odluka</a:t>
            </a:r>
            <a:r>
              <a:rPr lang="en-GB" dirty="0" smtClean="0"/>
              <a:t> </a:t>
            </a:r>
            <a:r>
              <a:rPr lang="en-GB" dirty="0" err="1" smtClean="0"/>
              <a:t>konstatuje</a:t>
            </a:r>
            <a:r>
              <a:rPr lang="en-GB" dirty="0" smtClean="0"/>
              <a:t>: “</a:t>
            </a:r>
            <a:r>
              <a:rPr lang="en-GB" dirty="0" err="1" smtClean="0"/>
              <a:t>Sud</a:t>
            </a:r>
            <a:r>
              <a:rPr lang="en-GB" dirty="0" smtClean="0"/>
              <a:t> je … </a:t>
            </a:r>
            <a:r>
              <a:rPr lang="en-GB" dirty="0" err="1" smtClean="0"/>
              <a:t>optuženoj</a:t>
            </a:r>
            <a:r>
              <a:rPr lang="en-GB" dirty="0" smtClean="0"/>
              <a:t> </a:t>
            </a:r>
            <a:r>
              <a:rPr lang="en-GB" dirty="0" err="1" smtClean="0"/>
              <a:t>izrekao</a:t>
            </a:r>
            <a:r>
              <a:rPr lang="en-GB" dirty="0" smtClean="0"/>
              <a:t> </a:t>
            </a:r>
            <a:r>
              <a:rPr lang="en-GB" dirty="0" err="1" smtClean="0"/>
              <a:t>uslovnu</a:t>
            </a:r>
            <a:r>
              <a:rPr lang="en-GB" dirty="0" smtClean="0"/>
              <a:t> </a:t>
            </a:r>
            <a:r>
              <a:rPr lang="en-GB" dirty="0" err="1" smtClean="0"/>
              <a:t>osudu</a:t>
            </a:r>
            <a:r>
              <a:rPr lang="en-GB" dirty="0" smtClean="0"/>
              <a:t> </a:t>
            </a:r>
            <a:r>
              <a:rPr lang="en-GB" dirty="0" err="1" smtClean="0"/>
              <a:t>kojom</a:t>
            </a:r>
            <a:r>
              <a:rPr lang="en-GB" dirty="0" smtClean="0"/>
              <a:t> je </a:t>
            </a:r>
            <a:r>
              <a:rPr lang="en-GB" dirty="0" err="1" smtClean="0"/>
              <a:t>utvrđena</a:t>
            </a:r>
            <a:r>
              <a:rPr lang="en-GB" dirty="0" smtClean="0"/>
              <a:t> </a:t>
            </a:r>
            <a:r>
              <a:rPr lang="en-GB" dirty="0" err="1" smtClean="0"/>
              <a:t>kazna</a:t>
            </a:r>
            <a:r>
              <a:rPr lang="en-GB" dirty="0" smtClean="0"/>
              <a:t> </a:t>
            </a:r>
            <a:r>
              <a:rPr lang="en-GB" dirty="0" err="1" smtClean="0"/>
              <a:t>zatvora</a:t>
            </a:r>
            <a:r>
              <a:rPr lang="en-GB" dirty="0" smtClean="0"/>
              <a:t> u </a:t>
            </a:r>
            <a:r>
              <a:rPr lang="en-GB" dirty="0" err="1" smtClean="0"/>
              <a:t>trajanju</a:t>
            </a:r>
            <a:r>
              <a:rPr lang="en-GB" dirty="0" smtClean="0"/>
              <a:t> od tri </a:t>
            </a:r>
            <a:r>
              <a:rPr lang="en-GB" dirty="0" err="1" smtClean="0"/>
              <a:t>mjeseca</a:t>
            </a:r>
            <a:r>
              <a:rPr lang="en-GB" dirty="0" smtClean="0"/>
              <a:t>, a </a:t>
            </a:r>
            <a:r>
              <a:rPr lang="en-GB" dirty="0" err="1" smtClean="0"/>
              <a:t>čije</a:t>
            </a:r>
            <a:r>
              <a:rPr lang="en-GB" dirty="0" smtClean="0"/>
              <a:t> </a:t>
            </a:r>
            <a:r>
              <a:rPr lang="en-GB" dirty="0" err="1" smtClean="0"/>
              <a:t>izvršenje</a:t>
            </a:r>
            <a:r>
              <a:rPr lang="en-GB" dirty="0" smtClean="0"/>
              <a:t> je </a:t>
            </a:r>
            <a:r>
              <a:rPr lang="en-GB" dirty="0" err="1" smtClean="0"/>
              <a:t>odloženo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rok</a:t>
            </a:r>
            <a:r>
              <a:rPr lang="en-GB" dirty="0" smtClean="0"/>
              <a:t> </a:t>
            </a:r>
            <a:r>
              <a:rPr lang="en-GB" dirty="0" err="1" smtClean="0"/>
              <a:t>provjeravanja</a:t>
            </a:r>
            <a:r>
              <a:rPr lang="en-GB" dirty="0" smtClean="0"/>
              <a:t> od </a:t>
            </a:r>
            <a:r>
              <a:rPr lang="en-GB" dirty="0" err="1" smtClean="0"/>
              <a:t>jedne</a:t>
            </a:r>
            <a:r>
              <a:rPr lang="en-GB" dirty="0" smtClean="0"/>
              <a:t> </a:t>
            </a:r>
            <a:r>
              <a:rPr lang="en-GB" dirty="0" err="1" smtClean="0"/>
              <a:t>godine</a:t>
            </a:r>
            <a:r>
              <a:rPr lang="en-GB" dirty="0" smtClean="0"/>
              <a:t>. </a:t>
            </a:r>
            <a:r>
              <a:rPr lang="en-GB" b="1" dirty="0" err="1" smtClean="0"/>
              <a:t>Sud</a:t>
            </a:r>
            <a:r>
              <a:rPr lang="en-GB" b="1" dirty="0" smtClean="0"/>
              <a:t> </a:t>
            </a:r>
            <a:r>
              <a:rPr lang="en-GB" b="1" dirty="0" err="1" smtClean="0"/>
              <a:t>smatra</a:t>
            </a:r>
            <a:r>
              <a:rPr lang="en-GB" b="1" dirty="0" smtClean="0"/>
              <a:t> da </a:t>
            </a:r>
            <a:r>
              <a:rPr lang="en-GB" b="1" dirty="0" err="1" smtClean="0"/>
              <a:t>će</a:t>
            </a:r>
            <a:r>
              <a:rPr lang="en-GB" b="1" dirty="0" smtClean="0"/>
              <a:t> se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sa</a:t>
            </a:r>
            <a:r>
              <a:rPr lang="en-GB" b="1" dirty="0" smtClean="0"/>
              <a:t> </a:t>
            </a:r>
            <a:r>
              <a:rPr lang="en-GB" b="1" dirty="0" err="1" smtClean="0"/>
              <a:t>ovakvom</a:t>
            </a:r>
            <a:r>
              <a:rPr lang="en-GB" b="1" dirty="0" smtClean="0"/>
              <a:t> </a:t>
            </a:r>
            <a:r>
              <a:rPr lang="en-GB" b="1" dirty="0" err="1" smtClean="0"/>
              <a:t>vrstom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visinom</a:t>
            </a:r>
            <a:r>
              <a:rPr lang="en-GB" b="1" dirty="0" smtClean="0"/>
              <a:t> </a:t>
            </a:r>
            <a:r>
              <a:rPr lang="en-GB" b="1" dirty="0" err="1" smtClean="0"/>
              <a:t>krivične</a:t>
            </a:r>
            <a:r>
              <a:rPr lang="en-GB" b="1" dirty="0" smtClean="0"/>
              <a:t> </a:t>
            </a:r>
            <a:r>
              <a:rPr lang="en-GB" b="1" dirty="0" err="1" smtClean="0"/>
              <a:t>sankcije</a:t>
            </a:r>
            <a:r>
              <a:rPr lang="en-GB" b="1" dirty="0" smtClean="0"/>
              <a:t> u </a:t>
            </a:r>
            <a:r>
              <a:rPr lang="en-GB" b="1" dirty="0" err="1" smtClean="0"/>
              <a:t>cijelosti</a:t>
            </a:r>
            <a:r>
              <a:rPr lang="en-GB" b="1" dirty="0" smtClean="0"/>
              <a:t> </a:t>
            </a:r>
            <a:r>
              <a:rPr lang="en-GB" b="1" dirty="0" err="1" smtClean="0"/>
              <a:t>postići</a:t>
            </a:r>
            <a:r>
              <a:rPr lang="en-GB" b="1" dirty="0" smtClean="0"/>
              <a:t> </a:t>
            </a:r>
            <a:r>
              <a:rPr lang="en-GB" b="1" dirty="0" err="1" smtClean="0"/>
              <a:t>svrha</a:t>
            </a:r>
            <a:r>
              <a:rPr lang="en-GB" b="1" dirty="0" smtClean="0"/>
              <a:t> </a:t>
            </a:r>
            <a:r>
              <a:rPr lang="en-GB" b="1" dirty="0" err="1" smtClean="0"/>
              <a:t>kažnjavanja</a:t>
            </a:r>
            <a:r>
              <a:rPr lang="en-GB" b="1" dirty="0" smtClean="0"/>
              <a:t>…</a:t>
            </a:r>
            <a:r>
              <a:rPr lang="en-GB" dirty="0" smtClean="0"/>
              <a:t>.“ </a:t>
            </a:r>
            <a:r>
              <a:rPr lang="en-GB" dirty="0" err="1" smtClean="0"/>
              <a:t>Pri</a:t>
            </a:r>
            <a:r>
              <a:rPr lang="en-GB" dirty="0" smtClean="0"/>
              <a:t> tome se</a:t>
            </a:r>
            <a:r>
              <a:rPr lang="en-GB" b="1" dirty="0" smtClean="0"/>
              <a:t> ne </a:t>
            </a:r>
            <a:r>
              <a:rPr lang="en-GB" b="1" dirty="0" err="1" smtClean="0"/>
              <a:t>može</a:t>
            </a:r>
            <a:r>
              <a:rPr lang="en-GB" b="1" dirty="0" smtClean="0"/>
              <a:t> </a:t>
            </a:r>
            <a:r>
              <a:rPr lang="en-GB" b="1" dirty="0" err="1" smtClean="0"/>
              <a:t>vidjeti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osnovu</a:t>
            </a:r>
            <a:r>
              <a:rPr lang="en-GB" b="1" dirty="0" smtClean="0"/>
              <a:t> </a:t>
            </a:r>
            <a:r>
              <a:rPr lang="en-GB" b="1" dirty="0" err="1" smtClean="0"/>
              <a:t>čega</a:t>
            </a:r>
            <a:r>
              <a:rPr lang="en-GB" b="1" dirty="0" smtClean="0"/>
              <a:t> je </a:t>
            </a:r>
            <a:r>
              <a:rPr lang="en-GB" b="1" dirty="0" err="1" smtClean="0"/>
              <a:t>sud</a:t>
            </a:r>
            <a:r>
              <a:rPr lang="en-GB" b="1" dirty="0" smtClean="0"/>
              <a:t> </a:t>
            </a:r>
            <a:r>
              <a:rPr lang="en-GB" b="1" dirty="0" err="1" smtClean="0"/>
              <a:t>utvrdio</a:t>
            </a:r>
            <a:r>
              <a:rPr lang="en-GB" b="1" dirty="0" smtClean="0"/>
              <a:t> da je </a:t>
            </a:r>
            <a:r>
              <a:rPr lang="en-GB" b="1" dirty="0" err="1" smtClean="0"/>
              <a:t>izrečena</a:t>
            </a:r>
            <a:r>
              <a:rPr lang="en-GB" b="1" dirty="0" smtClean="0"/>
              <a:t> </a:t>
            </a:r>
            <a:r>
              <a:rPr lang="en-GB" b="1" dirty="0" err="1" smtClean="0"/>
              <a:t>sankcija</a:t>
            </a:r>
            <a:r>
              <a:rPr lang="en-GB" b="1" dirty="0" smtClean="0"/>
              <a:t> </a:t>
            </a:r>
            <a:r>
              <a:rPr lang="en-GB" b="1" dirty="0" err="1" smtClean="0"/>
              <a:t>adekvatna</a:t>
            </a:r>
            <a:r>
              <a:rPr lang="en-GB" b="1" dirty="0" smtClean="0"/>
              <a:t> </a:t>
            </a:r>
            <a:r>
              <a:rPr lang="en-GB" b="1" dirty="0" err="1" smtClean="0"/>
              <a:t>okolnostima</a:t>
            </a:r>
            <a:r>
              <a:rPr lang="en-GB" b="1" dirty="0" smtClean="0"/>
              <a:t> tog </a:t>
            </a:r>
            <a:r>
              <a:rPr lang="en-GB" b="1" dirty="0" err="1" smtClean="0"/>
              <a:t>konkretnog</a:t>
            </a:r>
            <a:r>
              <a:rPr lang="en-GB" b="1" dirty="0" smtClean="0"/>
              <a:t> </a:t>
            </a:r>
            <a:r>
              <a:rPr lang="en-GB" b="1" dirty="0" err="1" smtClean="0"/>
              <a:t>slučaja</a:t>
            </a:r>
            <a:r>
              <a:rPr lang="en-GB" b="1" dirty="0" smtClean="0"/>
              <a:t>, </a:t>
            </a:r>
            <a:r>
              <a:rPr lang="en-GB" b="1" dirty="0" err="1" smtClean="0"/>
              <a:t>odnosno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osnovu</a:t>
            </a:r>
            <a:r>
              <a:rPr lang="en-GB" b="1" dirty="0" smtClean="0"/>
              <a:t> </a:t>
            </a:r>
            <a:r>
              <a:rPr lang="en-GB" b="1" dirty="0" err="1" smtClean="0"/>
              <a:t>čega</a:t>
            </a:r>
            <a:r>
              <a:rPr lang="en-GB" b="1" dirty="0" smtClean="0"/>
              <a:t> je </a:t>
            </a:r>
            <a:r>
              <a:rPr lang="en-GB" b="1" dirty="0" err="1" smtClean="0"/>
              <a:t>utvrđeno</a:t>
            </a:r>
            <a:r>
              <a:rPr lang="en-GB" b="1" dirty="0" smtClean="0"/>
              <a:t> da </a:t>
            </a:r>
            <a:r>
              <a:rPr lang="en-GB" b="1" dirty="0" err="1" smtClean="0"/>
              <a:t>će</a:t>
            </a:r>
            <a:r>
              <a:rPr lang="en-GB" b="1" dirty="0" smtClean="0"/>
              <a:t> se </a:t>
            </a:r>
            <a:r>
              <a:rPr lang="en-GB" b="1" dirty="0" err="1" smtClean="0"/>
              <a:t>postići</a:t>
            </a:r>
            <a:r>
              <a:rPr lang="en-GB" b="1" dirty="0" smtClean="0"/>
              <a:t> </a:t>
            </a:r>
            <a:r>
              <a:rPr lang="en-GB" b="1" dirty="0" err="1" smtClean="0"/>
              <a:t>svrha</a:t>
            </a:r>
            <a:r>
              <a:rPr lang="en-GB" b="1" dirty="0" smtClean="0"/>
              <a:t> </a:t>
            </a:r>
            <a:r>
              <a:rPr lang="en-GB" b="1" dirty="0" err="1" smtClean="0"/>
              <a:t>kažnjavanja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b="0" u="none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78110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Uočeno</a:t>
            </a:r>
            <a:r>
              <a:rPr lang="en-GB" dirty="0" smtClean="0"/>
              <a:t> je </a:t>
            </a:r>
            <a:r>
              <a:rPr lang="en-GB" dirty="0" err="1" smtClean="0"/>
              <a:t>i</a:t>
            </a:r>
            <a:r>
              <a:rPr lang="en-GB" dirty="0" smtClean="0"/>
              <a:t> da se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oslobađajuća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 </a:t>
            </a:r>
            <a:r>
              <a:rPr lang="en-GB" dirty="0" err="1" smtClean="0"/>
              <a:t>donosi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propusta</a:t>
            </a:r>
            <a:r>
              <a:rPr lang="en-GB" dirty="0" smtClean="0"/>
              <a:t> u </a:t>
            </a:r>
            <a:r>
              <a:rPr lang="en-GB" dirty="0" err="1" smtClean="0"/>
              <a:t>dokazivanju</a:t>
            </a:r>
            <a:r>
              <a:rPr lang="en-GB" dirty="0" smtClean="0"/>
              <a:t> </a:t>
            </a:r>
            <a:r>
              <a:rPr lang="en-GB" dirty="0" err="1" smtClean="0"/>
              <a:t>namjere</a:t>
            </a:r>
            <a:r>
              <a:rPr lang="en-GB" dirty="0" smtClean="0"/>
              <a:t> </a:t>
            </a:r>
            <a:r>
              <a:rPr lang="en-GB" dirty="0" err="1" smtClean="0"/>
              <a:t>odnosno</a:t>
            </a:r>
            <a:r>
              <a:rPr lang="en-GB" dirty="0" smtClean="0"/>
              <a:t> </a:t>
            </a:r>
            <a:r>
              <a:rPr lang="en-GB" dirty="0" err="1" smtClean="0"/>
              <a:t>umišljaja</a:t>
            </a:r>
            <a:endParaRPr lang="en-GB" dirty="0" smtClean="0"/>
          </a:p>
          <a:p>
            <a:r>
              <a:rPr lang="bs-Latn-BA" dirty="0" smtClean="0"/>
              <a:t>Kod</a:t>
            </a:r>
            <a:r>
              <a:rPr lang="bs-Latn-BA" baseline="0" dirty="0" smtClean="0"/>
              <a:t> </a:t>
            </a:r>
            <a:r>
              <a:rPr lang="en-GB" dirty="0" err="1" smtClean="0"/>
              <a:t>koruptivnih</a:t>
            </a:r>
            <a:r>
              <a:rPr lang="en-GB" dirty="0" smtClean="0"/>
              <a:t> </a:t>
            </a:r>
            <a:r>
              <a:rPr lang="en-GB" dirty="0" err="1" smtClean="0"/>
              <a:t>krivičnih</a:t>
            </a:r>
            <a:r>
              <a:rPr lang="bs-Latn-BA" dirty="0" smtClean="0"/>
              <a:t>,</a:t>
            </a:r>
            <a:r>
              <a:rPr lang="bs-Latn-BA" baseline="0" dirty="0" smtClean="0"/>
              <a:t> o</a:t>
            </a:r>
            <a:r>
              <a:rPr lang="en-GB" dirty="0" smtClean="0"/>
              <a:t>d </a:t>
            </a:r>
            <a:r>
              <a:rPr lang="en-GB" dirty="0" err="1" smtClean="0"/>
              <a:t>postojanja</a:t>
            </a:r>
            <a:r>
              <a:rPr lang="en-GB" dirty="0" smtClean="0"/>
              <a:t> </a:t>
            </a:r>
            <a:r>
              <a:rPr lang="en-GB" dirty="0" err="1" smtClean="0"/>
              <a:t>namjere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ostvarenje</a:t>
            </a:r>
            <a:r>
              <a:rPr lang="en-GB" dirty="0" smtClean="0"/>
              <a:t> </a:t>
            </a:r>
            <a:r>
              <a:rPr lang="en-GB" dirty="0" err="1" smtClean="0"/>
              <a:t>imovinske</a:t>
            </a:r>
            <a:r>
              <a:rPr lang="en-GB" dirty="0" smtClean="0"/>
              <a:t> </a:t>
            </a:r>
            <a:r>
              <a:rPr lang="en-GB" dirty="0" err="1" smtClean="0"/>
              <a:t>koristi</a:t>
            </a:r>
            <a:r>
              <a:rPr lang="en-GB" dirty="0" smtClean="0"/>
              <a:t> </a:t>
            </a:r>
            <a:r>
              <a:rPr lang="en-GB" dirty="0" err="1" smtClean="0"/>
              <a:t>sebi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drugome</a:t>
            </a:r>
            <a:r>
              <a:rPr lang="en-GB" dirty="0" smtClean="0"/>
              <a:t>,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namjere</a:t>
            </a:r>
            <a:r>
              <a:rPr lang="en-GB" dirty="0" smtClean="0"/>
              <a:t> da se </a:t>
            </a:r>
            <a:r>
              <a:rPr lang="en-GB" dirty="0" err="1" smtClean="0"/>
              <a:t>drugome</a:t>
            </a:r>
            <a:r>
              <a:rPr lang="en-GB" dirty="0" smtClean="0"/>
              <a:t> </a:t>
            </a:r>
            <a:r>
              <a:rPr lang="en-GB" dirty="0" err="1" smtClean="0"/>
              <a:t>prouzrokuje</a:t>
            </a:r>
            <a:r>
              <a:rPr lang="en-GB" dirty="0" smtClean="0"/>
              <a:t> </a:t>
            </a:r>
            <a:r>
              <a:rPr lang="en-GB" dirty="0" err="1" smtClean="0"/>
              <a:t>šteta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povrijede</a:t>
            </a:r>
            <a:r>
              <a:rPr lang="en-GB" dirty="0" smtClean="0"/>
              <a:t> </a:t>
            </a:r>
            <a:r>
              <a:rPr lang="en-GB" dirty="0" err="1" smtClean="0"/>
              <a:t>prava</a:t>
            </a:r>
            <a:r>
              <a:rPr lang="en-GB" dirty="0" smtClean="0"/>
              <a:t>, </a:t>
            </a:r>
            <a:r>
              <a:rPr lang="en-GB" dirty="0" err="1" smtClean="0"/>
              <a:t>zavisno</a:t>
            </a:r>
            <a:r>
              <a:rPr lang="en-GB" dirty="0" smtClean="0"/>
              <a:t> od </a:t>
            </a:r>
            <a:r>
              <a:rPr lang="en-GB" dirty="0" err="1" smtClean="0"/>
              <a:t>dispozicije</a:t>
            </a:r>
            <a:r>
              <a:rPr lang="en-GB" dirty="0" smtClean="0"/>
              <a:t> </a:t>
            </a:r>
            <a:r>
              <a:rPr lang="en-GB" dirty="0" err="1" smtClean="0"/>
              <a:t>pojedinog</a:t>
            </a:r>
            <a:r>
              <a:rPr lang="en-GB" dirty="0" smtClean="0"/>
              <a:t> </a:t>
            </a:r>
            <a:r>
              <a:rPr lang="en-GB" dirty="0" err="1" smtClean="0"/>
              <a:t>krivičnog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, </a:t>
            </a:r>
            <a:r>
              <a:rPr lang="en-GB" b="1" dirty="0" err="1" smtClean="0"/>
              <a:t>zavisit</a:t>
            </a:r>
            <a:r>
              <a:rPr lang="en-GB" b="1" dirty="0" smtClean="0"/>
              <a:t> </a:t>
            </a:r>
            <a:r>
              <a:rPr lang="en-GB" b="1" dirty="0" err="1" smtClean="0"/>
              <a:t>će</a:t>
            </a:r>
            <a:r>
              <a:rPr lang="en-GB" b="1" dirty="0" smtClean="0"/>
              <a:t> i </a:t>
            </a:r>
            <a:r>
              <a:rPr lang="en-GB" b="1" dirty="0" err="1" smtClean="0"/>
              <a:t>postojanje</a:t>
            </a:r>
            <a:r>
              <a:rPr lang="en-GB" b="1" dirty="0" smtClean="0"/>
              <a:t> </a:t>
            </a:r>
            <a:r>
              <a:rPr lang="en-GB" b="1" dirty="0" err="1" smtClean="0"/>
              <a:t>krivičnog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. </a:t>
            </a:r>
            <a:r>
              <a:rPr lang="en-GB" dirty="0" err="1" smtClean="0"/>
              <a:t>Stoga</a:t>
            </a:r>
            <a:r>
              <a:rPr lang="en-GB" dirty="0" smtClean="0"/>
              <a:t>, </a:t>
            </a:r>
            <a:r>
              <a:rPr lang="en-GB" b="1" dirty="0" err="1" smtClean="0"/>
              <a:t>paušalne</a:t>
            </a:r>
            <a:r>
              <a:rPr lang="en-GB" b="1" dirty="0" smtClean="0"/>
              <a:t> </a:t>
            </a:r>
            <a:r>
              <a:rPr lang="en-GB" b="1" dirty="0" err="1" smtClean="0"/>
              <a:t>tvrdnje</a:t>
            </a:r>
            <a:r>
              <a:rPr lang="en-GB" b="1" dirty="0" smtClean="0"/>
              <a:t> da je </a:t>
            </a:r>
            <a:r>
              <a:rPr lang="en-GB" b="1" dirty="0" err="1" smtClean="0"/>
              <a:t>optuženi</a:t>
            </a:r>
            <a:r>
              <a:rPr lang="en-GB" b="1" dirty="0" smtClean="0"/>
              <a:t> </a:t>
            </a:r>
            <a:r>
              <a:rPr lang="en-GB" b="1" dirty="0" err="1" smtClean="0"/>
              <a:t>postupao</a:t>
            </a:r>
            <a:r>
              <a:rPr lang="en-GB" b="1" dirty="0" smtClean="0"/>
              <a:t> </a:t>
            </a:r>
            <a:r>
              <a:rPr lang="en-GB" b="1" dirty="0" err="1" smtClean="0"/>
              <a:t>sa</a:t>
            </a:r>
            <a:r>
              <a:rPr lang="en-GB" b="1" dirty="0" smtClean="0"/>
              <a:t> </a:t>
            </a:r>
            <a:r>
              <a:rPr lang="en-GB" b="1" dirty="0" err="1" smtClean="0"/>
              <a:t>određenom</a:t>
            </a:r>
            <a:r>
              <a:rPr lang="en-GB" b="1" dirty="0" smtClean="0"/>
              <a:t> </a:t>
            </a:r>
            <a:r>
              <a:rPr lang="en-GB" b="1" dirty="0" err="1" smtClean="0"/>
              <a:t>namjerom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propust</a:t>
            </a:r>
            <a:r>
              <a:rPr lang="en-GB" b="1" dirty="0" smtClean="0"/>
              <a:t> da se </a:t>
            </a:r>
            <a:r>
              <a:rPr lang="en-GB" b="1" dirty="0" err="1" smtClean="0"/>
              <a:t>uopšte</a:t>
            </a:r>
            <a:r>
              <a:rPr lang="en-GB" b="1" dirty="0" smtClean="0"/>
              <a:t> </a:t>
            </a:r>
            <a:r>
              <a:rPr lang="en-GB" b="1" dirty="0" err="1" smtClean="0"/>
              <a:t>dokazuju</a:t>
            </a:r>
            <a:r>
              <a:rPr lang="en-GB" b="1" dirty="0" smtClean="0"/>
              <a:t> </a:t>
            </a:r>
            <a:r>
              <a:rPr lang="en-GB" b="1" dirty="0" err="1" smtClean="0"/>
              <a:t>ovi</a:t>
            </a:r>
            <a:r>
              <a:rPr lang="en-GB" b="1" dirty="0" smtClean="0"/>
              <a:t> </a:t>
            </a:r>
            <a:r>
              <a:rPr lang="en-GB" b="1" dirty="0" err="1" smtClean="0"/>
              <a:t>elementi</a:t>
            </a:r>
            <a:r>
              <a:rPr lang="en-GB" b="1" dirty="0" smtClean="0"/>
              <a:t> </a:t>
            </a:r>
            <a:r>
              <a:rPr lang="en-GB" b="1" dirty="0" err="1" smtClean="0"/>
              <a:t>bića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rezultiraju</a:t>
            </a:r>
            <a:r>
              <a:rPr lang="en-GB" b="1" dirty="0" smtClean="0"/>
              <a:t> time da </a:t>
            </a:r>
            <a:r>
              <a:rPr lang="en-GB" b="1" dirty="0" err="1" smtClean="0"/>
              <a:t>postojanje</a:t>
            </a:r>
            <a:r>
              <a:rPr lang="en-GB" b="1" dirty="0" smtClean="0"/>
              <a:t> </a:t>
            </a:r>
            <a:r>
              <a:rPr lang="en-GB" b="1" dirty="0" err="1" smtClean="0"/>
              <a:t>krivičnog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ostane</a:t>
            </a:r>
            <a:r>
              <a:rPr lang="en-GB" b="1" dirty="0" smtClean="0"/>
              <a:t> </a:t>
            </a:r>
            <a:r>
              <a:rPr lang="en-GB" b="1" dirty="0" err="1" smtClean="0"/>
              <a:t>nedokazano</a:t>
            </a:r>
            <a:r>
              <a:rPr lang="en-GB" dirty="0" smtClean="0"/>
              <a:t>.</a:t>
            </a:r>
            <a:endParaRPr lang="bs-Latn-BA" dirty="0" smtClean="0"/>
          </a:p>
          <a:p>
            <a:endParaRPr lang="bs-Latn-BA" dirty="0" smtClean="0"/>
          </a:p>
          <a:p>
            <a:r>
              <a:rPr lang="en-GB" dirty="0" err="1" smtClean="0"/>
              <a:t>Često</a:t>
            </a:r>
            <a:r>
              <a:rPr lang="en-GB" baseline="0" dirty="0" smtClean="0"/>
              <a:t> </a:t>
            </a:r>
            <a:r>
              <a:rPr lang="en-GB" baseline="0" dirty="0" smtClean="0"/>
              <a:t>u </a:t>
            </a:r>
            <a:r>
              <a:rPr lang="en-GB" baseline="0" dirty="0" err="1" smtClean="0"/>
              <a:t>odlukama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</a:t>
            </a:r>
            <a:r>
              <a:rPr lang="en-GB" dirty="0" err="1" smtClean="0"/>
              <a:t>udovi</a:t>
            </a:r>
            <a:r>
              <a:rPr lang="en-GB" dirty="0" smtClean="0"/>
              <a:t> </a:t>
            </a:r>
            <a:r>
              <a:rPr lang="en-GB" dirty="0" err="1" smtClean="0"/>
              <a:t>ukazuju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propuste</a:t>
            </a:r>
            <a:r>
              <a:rPr lang="en-GB" dirty="0" smtClean="0"/>
              <a:t> u </a:t>
            </a:r>
            <a:r>
              <a:rPr lang="en-GB" dirty="0" err="1" smtClean="0"/>
              <a:t>postupanju</a:t>
            </a:r>
            <a:r>
              <a:rPr lang="en-GB" dirty="0" smtClean="0"/>
              <a:t> </a:t>
            </a:r>
            <a:r>
              <a:rPr lang="en-GB" dirty="0" err="1" smtClean="0"/>
              <a:t>tužilaštva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dokazivanja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namjere</a:t>
            </a:r>
            <a:r>
              <a:rPr lang="bs-Latn-BA" baseline="0" dirty="0" smtClean="0"/>
              <a:t>.</a:t>
            </a:r>
            <a:r>
              <a:rPr lang="en-GB" b="1" dirty="0" smtClean="0"/>
              <a:t> </a:t>
            </a:r>
            <a:r>
              <a:rPr lang="en-GB" b="1" dirty="0" err="1" smtClean="0"/>
              <a:t>Tužilaštvo</a:t>
            </a:r>
            <a:r>
              <a:rPr lang="en-GB" b="1" dirty="0" smtClean="0"/>
              <a:t> </a:t>
            </a:r>
            <a:r>
              <a:rPr lang="en-GB" b="1" dirty="0" err="1" smtClean="0"/>
              <a:t>ovu</a:t>
            </a:r>
            <a:r>
              <a:rPr lang="en-GB" b="1" dirty="0" smtClean="0"/>
              <a:t> </a:t>
            </a:r>
            <a:r>
              <a:rPr lang="en-GB" b="1" dirty="0" err="1" smtClean="0"/>
              <a:t>okolnost</a:t>
            </a:r>
            <a:r>
              <a:rPr lang="en-GB" b="1" dirty="0" smtClean="0"/>
              <a:t> mora </a:t>
            </a:r>
            <a:r>
              <a:rPr lang="en-GB" b="1" dirty="0" err="1" smtClean="0"/>
              <a:t>dokazivati</a:t>
            </a:r>
            <a:r>
              <a:rPr lang="en-GB" b="1" dirty="0" smtClean="0"/>
              <a:t> </a:t>
            </a:r>
            <a:r>
              <a:rPr lang="en-GB" b="1" dirty="0" err="1" smtClean="0"/>
              <a:t>kao</a:t>
            </a:r>
            <a:r>
              <a:rPr lang="en-GB" b="1" dirty="0" smtClean="0"/>
              <a:t> i </a:t>
            </a:r>
            <a:r>
              <a:rPr lang="en-GB" b="1" dirty="0" err="1" smtClean="0"/>
              <a:t>svaki</a:t>
            </a:r>
            <a:r>
              <a:rPr lang="en-GB" b="1" dirty="0" smtClean="0"/>
              <a:t> </a:t>
            </a:r>
            <a:r>
              <a:rPr lang="en-GB" b="1" dirty="0" err="1" smtClean="0"/>
              <a:t>drugi</a:t>
            </a:r>
            <a:r>
              <a:rPr lang="en-GB" b="1" dirty="0" smtClean="0"/>
              <a:t> element </a:t>
            </a:r>
            <a:r>
              <a:rPr lang="en-GB" b="1" dirty="0" err="1" smtClean="0"/>
              <a:t>bića</a:t>
            </a:r>
            <a:r>
              <a:rPr lang="en-GB" b="1" dirty="0" smtClean="0"/>
              <a:t> </a:t>
            </a:r>
            <a:r>
              <a:rPr lang="en-GB" b="1" dirty="0" err="1" smtClean="0"/>
              <a:t>krivičnog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i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svaku</a:t>
            </a:r>
            <a:r>
              <a:rPr lang="en-GB" b="1" dirty="0" smtClean="0"/>
              <a:t> </a:t>
            </a:r>
            <a:r>
              <a:rPr lang="en-GB" b="1" dirty="0" err="1" smtClean="0"/>
              <a:t>drugu</a:t>
            </a:r>
            <a:r>
              <a:rPr lang="en-GB" b="1" dirty="0" smtClean="0"/>
              <a:t> </a:t>
            </a:r>
            <a:r>
              <a:rPr lang="en-GB" b="1" dirty="0" err="1" smtClean="0"/>
              <a:t>činjenicu</a:t>
            </a:r>
            <a:r>
              <a:rPr lang="en-GB" b="1" dirty="0" smtClean="0"/>
              <a:t>,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jasno</a:t>
            </a:r>
            <a:r>
              <a:rPr lang="en-GB" b="1" dirty="0" smtClean="0"/>
              <a:t> </a:t>
            </a:r>
            <a:r>
              <a:rPr lang="en-GB" b="1" dirty="0" err="1" smtClean="0"/>
              <a:t>ukazati</a:t>
            </a:r>
            <a:r>
              <a:rPr lang="bs-Latn-BA" b="1" dirty="0" smtClean="0"/>
              <a:t>,</a:t>
            </a:r>
            <a:r>
              <a:rPr lang="bs-Latn-BA" b="1" baseline="0" dirty="0" smtClean="0"/>
              <a:t> </a:t>
            </a:r>
            <a:r>
              <a:rPr lang="en-GB" b="1" dirty="0" err="1" smtClean="0"/>
              <a:t>već</a:t>
            </a:r>
            <a:r>
              <a:rPr lang="en-GB" b="1" dirty="0" smtClean="0"/>
              <a:t> u </a:t>
            </a:r>
            <a:r>
              <a:rPr lang="en-GB" b="1" dirty="0" err="1" smtClean="0"/>
              <a:t>činjeničnom</a:t>
            </a:r>
            <a:r>
              <a:rPr lang="en-GB" b="1" dirty="0" smtClean="0"/>
              <a:t> </a:t>
            </a:r>
            <a:r>
              <a:rPr lang="en-GB" b="1" dirty="0" err="1" smtClean="0"/>
              <a:t>opisu</a:t>
            </a:r>
            <a:r>
              <a:rPr lang="en-GB" b="1" dirty="0" smtClean="0"/>
              <a:t> </a:t>
            </a:r>
            <a:r>
              <a:rPr lang="en-GB" b="1" dirty="0" err="1" smtClean="0"/>
              <a:t>optužnice</a:t>
            </a:r>
            <a:r>
              <a:rPr lang="bs-Latn-BA" b="1" dirty="0" smtClean="0"/>
              <a:t>,</a:t>
            </a:r>
            <a:r>
              <a:rPr lang="bs-Latn-BA" b="1" baseline="0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dokaze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niz</a:t>
            </a:r>
            <a:r>
              <a:rPr lang="en-GB" b="1" dirty="0" smtClean="0"/>
              <a:t> </a:t>
            </a:r>
            <a:r>
              <a:rPr lang="en-GB" b="1" dirty="0" err="1" smtClean="0"/>
              <a:t>dokaza</a:t>
            </a:r>
            <a:r>
              <a:rPr lang="en-GB" b="1" dirty="0" smtClean="0"/>
              <a:t> se </a:t>
            </a:r>
            <a:r>
              <a:rPr lang="en-GB" b="1" dirty="0" err="1" smtClean="0"/>
              <a:t>oslanja</a:t>
            </a:r>
            <a:r>
              <a:rPr lang="en-GB" b="1" dirty="0" smtClean="0"/>
              <a:t> </a:t>
            </a:r>
            <a:r>
              <a:rPr lang="en-GB" b="1" dirty="0" err="1" smtClean="0"/>
              <a:t>kada</a:t>
            </a:r>
            <a:r>
              <a:rPr lang="en-GB" b="1" dirty="0" smtClean="0"/>
              <a:t> </a:t>
            </a:r>
            <a:r>
              <a:rPr lang="en-GB" b="1" dirty="0" err="1" smtClean="0"/>
              <a:t>tvrdi</a:t>
            </a:r>
            <a:r>
              <a:rPr lang="en-GB" b="1" dirty="0" smtClean="0"/>
              <a:t> da je </a:t>
            </a:r>
            <a:r>
              <a:rPr lang="en-GB" b="1" dirty="0" err="1" smtClean="0"/>
              <a:t>kod</a:t>
            </a:r>
            <a:r>
              <a:rPr lang="en-GB" b="1" dirty="0" smtClean="0"/>
              <a:t> </a:t>
            </a:r>
            <a:r>
              <a:rPr lang="en-GB" b="1" dirty="0" err="1" smtClean="0"/>
              <a:t>optuženog</a:t>
            </a:r>
            <a:r>
              <a:rPr lang="en-GB" b="1" dirty="0" smtClean="0"/>
              <a:t> </a:t>
            </a:r>
            <a:r>
              <a:rPr lang="en-GB" b="1" dirty="0" err="1" smtClean="0"/>
              <a:t>postojao</a:t>
            </a:r>
            <a:r>
              <a:rPr lang="en-GB" b="1" dirty="0" smtClean="0"/>
              <a:t> </a:t>
            </a:r>
            <a:r>
              <a:rPr lang="en-GB" b="1" dirty="0" err="1" smtClean="0"/>
              <a:t>umišljaj</a:t>
            </a:r>
            <a:r>
              <a:rPr lang="en-GB" b="1" dirty="0" smtClean="0"/>
              <a:t>.</a:t>
            </a:r>
          </a:p>
          <a:p>
            <a:endParaRPr lang="en-GB" b="1" dirty="0" smtClean="0"/>
          </a:p>
          <a:p>
            <a:r>
              <a:rPr lang="en-GB" b="1" dirty="0" smtClean="0"/>
              <a:t>U </a:t>
            </a:r>
            <a:r>
              <a:rPr lang="en-GB" b="1" dirty="0" err="1" smtClean="0"/>
              <a:t>predmetima</a:t>
            </a:r>
            <a:r>
              <a:rPr lang="en-GB" b="1" dirty="0" smtClean="0"/>
              <a:t> </a:t>
            </a:r>
            <a:r>
              <a:rPr lang="en-GB" b="1" dirty="0" err="1" smtClean="0"/>
              <a:t>korupcije</a:t>
            </a:r>
            <a:r>
              <a:rPr lang="en-GB" b="1" dirty="0" smtClean="0"/>
              <a:t> </a:t>
            </a:r>
            <a:r>
              <a:rPr lang="en-GB" b="1" dirty="0" err="1" smtClean="0"/>
              <a:t>rijetko</a:t>
            </a:r>
            <a:r>
              <a:rPr lang="en-GB" b="1" dirty="0" smtClean="0"/>
              <a:t> je </a:t>
            </a:r>
            <a:r>
              <a:rPr lang="en-GB" b="1" dirty="0" err="1" smtClean="0"/>
              <a:t>moguće</a:t>
            </a:r>
            <a:r>
              <a:rPr lang="en-GB" b="1" dirty="0" smtClean="0"/>
              <a:t> </a:t>
            </a:r>
            <a:r>
              <a:rPr lang="en-GB" b="1" dirty="0" err="1" smtClean="0"/>
              <a:t>dokazati</a:t>
            </a:r>
            <a:r>
              <a:rPr lang="en-GB" b="1" dirty="0" smtClean="0"/>
              <a:t> </a:t>
            </a:r>
            <a:r>
              <a:rPr lang="en-GB" b="1" dirty="0" err="1" smtClean="0"/>
              <a:t>namjeru</a:t>
            </a:r>
            <a:r>
              <a:rPr lang="en-GB" b="1" dirty="0" smtClean="0"/>
              <a:t> </a:t>
            </a:r>
            <a:r>
              <a:rPr lang="en-GB" b="1" dirty="0" err="1" smtClean="0"/>
              <a:t>putem</a:t>
            </a:r>
            <a:r>
              <a:rPr lang="en-GB" b="1" dirty="0" smtClean="0"/>
              <a:t> </a:t>
            </a:r>
            <a:r>
              <a:rPr lang="en-GB" b="1" dirty="0" err="1" smtClean="0"/>
              <a:t>jednog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više</a:t>
            </a:r>
            <a:r>
              <a:rPr lang="en-GB" b="1" dirty="0" smtClean="0"/>
              <a:t> </a:t>
            </a:r>
            <a:r>
              <a:rPr lang="en-GB" b="1" dirty="0" err="1" smtClean="0"/>
              <a:t>direktnih</a:t>
            </a:r>
            <a:r>
              <a:rPr lang="en-GB" b="1" dirty="0" smtClean="0"/>
              <a:t> </a:t>
            </a:r>
            <a:r>
              <a:rPr lang="en-GB" b="1" dirty="0" err="1" smtClean="0"/>
              <a:t>dokaza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osnovu</a:t>
            </a:r>
            <a:r>
              <a:rPr lang="en-GB" b="1" dirty="0" smtClean="0"/>
              <a:t> </a:t>
            </a:r>
            <a:r>
              <a:rPr lang="en-GB" b="1" dirty="0" err="1" smtClean="0"/>
              <a:t>kojih</a:t>
            </a:r>
            <a:r>
              <a:rPr lang="en-GB" b="1" dirty="0" smtClean="0"/>
              <a:t> se </a:t>
            </a:r>
            <a:r>
              <a:rPr lang="en-GB" b="1" dirty="0" err="1" smtClean="0"/>
              <a:t>može</a:t>
            </a:r>
            <a:r>
              <a:rPr lang="en-GB" b="1" dirty="0" smtClean="0"/>
              <a:t> </a:t>
            </a:r>
            <a:r>
              <a:rPr lang="en-GB" b="1" dirty="0" err="1" smtClean="0"/>
              <a:t>izvući</a:t>
            </a:r>
            <a:r>
              <a:rPr lang="en-GB" b="1" dirty="0" smtClean="0"/>
              <a:t> </a:t>
            </a:r>
            <a:r>
              <a:rPr lang="en-GB" b="1" dirty="0" err="1" smtClean="0"/>
              <a:t>nesumnjiv</a:t>
            </a:r>
            <a:r>
              <a:rPr lang="en-GB" b="1" dirty="0" smtClean="0"/>
              <a:t> </a:t>
            </a:r>
            <a:r>
              <a:rPr lang="en-GB" b="1" dirty="0" err="1" smtClean="0"/>
              <a:t>zaključak</a:t>
            </a:r>
            <a:r>
              <a:rPr lang="en-GB" b="1" dirty="0" smtClean="0"/>
              <a:t> o </a:t>
            </a:r>
            <a:r>
              <a:rPr lang="en-GB" b="1" dirty="0" err="1" smtClean="0"/>
              <a:t>svijesti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volji</a:t>
            </a:r>
            <a:r>
              <a:rPr lang="en-GB" b="1" dirty="0" smtClean="0"/>
              <a:t> </a:t>
            </a:r>
            <a:r>
              <a:rPr lang="en-GB" b="1" dirty="0" err="1" smtClean="0"/>
              <a:t>optuženog</a:t>
            </a:r>
            <a:r>
              <a:rPr lang="en-GB" b="1" dirty="0" smtClean="0"/>
              <a:t>. </a:t>
            </a:r>
            <a:r>
              <a:rPr lang="en-GB" b="1" dirty="0" err="1" smtClean="0"/>
              <a:t>Mnogo</a:t>
            </a:r>
            <a:r>
              <a:rPr lang="en-GB" b="1" dirty="0" smtClean="0"/>
              <a:t> </a:t>
            </a:r>
            <a:r>
              <a:rPr lang="en-GB" b="1" dirty="0" err="1" smtClean="0"/>
              <a:t>češće</a:t>
            </a:r>
            <a:r>
              <a:rPr lang="en-GB" b="1" dirty="0" smtClean="0"/>
              <a:t> se </a:t>
            </a:r>
            <a:r>
              <a:rPr lang="en-GB" b="1" dirty="0" err="1" smtClean="0"/>
              <a:t>namjera</a:t>
            </a:r>
            <a:r>
              <a:rPr lang="en-GB" b="1" dirty="0" smtClean="0"/>
              <a:t> </a:t>
            </a:r>
            <a:r>
              <a:rPr lang="en-GB" b="1" dirty="0" err="1" smtClean="0"/>
              <a:t>dokazuje</a:t>
            </a:r>
            <a:r>
              <a:rPr lang="en-GB" b="1" dirty="0" smtClean="0"/>
              <a:t> </a:t>
            </a:r>
            <a:r>
              <a:rPr lang="en-GB" b="1" dirty="0" err="1" smtClean="0"/>
              <a:t>putem</a:t>
            </a:r>
            <a:r>
              <a:rPr lang="en-GB" b="1" dirty="0" smtClean="0"/>
              <a:t> </a:t>
            </a:r>
            <a:r>
              <a:rPr lang="en-GB" b="1" dirty="0" err="1" smtClean="0"/>
              <a:t>niza</a:t>
            </a:r>
            <a:r>
              <a:rPr lang="en-GB" b="1" dirty="0" smtClean="0"/>
              <a:t> </a:t>
            </a:r>
            <a:r>
              <a:rPr lang="en-GB" b="1" dirty="0" err="1" smtClean="0"/>
              <a:t>povezanih</a:t>
            </a:r>
            <a:r>
              <a:rPr lang="en-GB" b="1" dirty="0" smtClean="0"/>
              <a:t> </a:t>
            </a:r>
            <a:r>
              <a:rPr lang="en-GB" b="1" dirty="0" err="1" smtClean="0"/>
              <a:t>indirektnih</a:t>
            </a:r>
            <a:r>
              <a:rPr lang="en-GB" b="1" dirty="0" smtClean="0"/>
              <a:t> </a:t>
            </a:r>
            <a:r>
              <a:rPr lang="en-GB" b="1" dirty="0" err="1" smtClean="0"/>
              <a:t>dokaza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indicija</a:t>
            </a:r>
            <a:r>
              <a:rPr lang="en-GB" b="1" dirty="0" smtClean="0"/>
              <a:t>, </a:t>
            </a:r>
            <a:r>
              <a:rPr lang="en-GB" b="1" dirty="0" err="1" smtClean="0"/>
              <a:t>poput</a:t>
            </a:r>
            <a:r>
              <a:rPr lang="en-GB" b="1" dirty="0" smtClean="0"/>
              <a:t> </a:t>
            </a:r>
            <a:r>
              <a:rPr lang="en-GB" b="1" dirty="0" err="1" smtClean="0"/>
              <a:t>iskaza</a:t>
            </a:r>
            <a:r>
              <a:rPr lang="en-GB" b="1" dirty="0" smtClean="0"/>
              <a:t> </a:t>
            </a:r>
            <a:r>
              <a:rPr lang="en-GB" b="1" dirty="0" err="1" smtClean="0"/>
              <a:t>svjedoka</a:t>
            </a:r>
            <a:r>
              <a:rPr lang="en-GB" b="1" dirty="0" smtClean="0"/>
              <a:t>, </a:t>
            </a:r>
            <a:r>
              <a:rPr lang="en-GB" b="1" dirty="0" err="1" smtClean="0"/>
              <a:t>pozicije</a:t>
            </a:r>
            <a:r>
              <a:rPr lang="en-GB" b="1" dirty="0" smtClean="0"/>
              <a:t> </a:t>
            </a:r>
            <a:r>
              <a:rPr lang="en-GB" b="1" dirty="0" err="1" smtClean="0"/>
              <a:t>optuženog</a:t>
            </a:r>
            <a:r>
              <a:rPr lang="en-GB" b="1" dirty="0" smtClean="0"/>
              <a:t>, </a:t>
            </a:r>
            <a:r>
              <a:rPr lang="en-GB" b="1" dirty="0" err="1" smtClean="0"/>
              <a:t>prirode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učestalosti</a:t>
            </a:r>
            <a:r>
              <a:rPr lang="en-GB" b="1" dirty="0" smtClean="0"/>
              <a:t> </a:t>
            </a:r>
            <a:r>
              <a:rPr lang="en-GB" b="1" dirty="0" err="1" smtClean="0"/>
              <a:t>radnji</a:t>
            </a:r>
            <a:r>
              <a:rPr lang="en-GB" b="1" dirty="0" smtClean="0"/>
              <a:t> </a:t>
            </a:r>
            <a:r>
              <a:rPr lang="en-GB" b="1" dirty="0" err="1" smtClean="0"/>
              <a:t>optuženog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slično</a:t>
            </a:r>
            <a:r>
              <a:rPr lang="en-GB" b="1" dirty="0" smtClean="0"/>
              <a:t>. </a:t>
            </a:r>
            <a:r>
              <a:rPr lang="en-GB" b="1" dirty="0" err="1" smtClean="0"/>
              <a:t>Dakle</a:t>
            </a:r>
            <a:r>
              <a:rPr lang="en-GB" b="1" dirty="0" smtClean="0"/>
              <a:t>, </a:t>
            </a:r>
            <a:r>
              <a:rPr lang="en-GB" b="1" dirty="0" err="1" smtClean="0"/>
              <a:t>sudovi</a:t>
            </a:r>
            <a:r>
              <a:rPr lang="en-GB" b="1" dirty="0" smtClean="0"/>
              <a:t> se </a:t>
            </a:r>
            <a:r>
              <a:rPr lang="en-GB" b="1" dirty="0" err="1" smtClean="0"/>
              <a:t>kod</a:t>
            </a:r>
            <a:r>
              <a:rPr lang="en-GB" b="1" dirty="0" smtClean="0"/>
              <a:t> </a:t>
            </a:r>
            <a:r>
              <a:rPr lang="en-GB" b="1" dirty="0" err="1" smtClean="0"/>
              <a:t>dokazivanja</a:t>
            </a:r>
            <a:r>
              <a:rPr lang="en-GB" b="1" dirty="0" smtClean="0"/>
              <a:t> </a:t>
            </a:r>
            <a:r>
              <a:rPr lang="en-GB" b="1" dirty="0" err="1" smtClean="0"/>
              <a:t>namjere</a:t>
            </a:r>
            <a:r>
              <a:rPr lang="en-GB" b="1" dirty="0" smtClean="0"/>
              <a:t> u </a:t>
            </a:r>
            <a:r>
              <a:rPr lang="en-GB" b="1" dirty="0" err="1" smtClean="0"/>
              <a:t>ovim</a:t>
            </a:r>
            <a:r>
              <a:rPr lang="en-GB" b="1" dirty="0" smtClean="0"/>
              <a:t> </a:t>
            </a:r>
            <a:r>
              <a:rPr lang="en-GB" b="1" dirty="0" err="1" smtClean="0"/>
              <a:t>predmetima</a:t>
            </a:r>
            <a:r>
              <a:rPr lang="en-GB" b="1" dirty="0" smtClean="0"/>
              <a:t> </a:t>
            </a:r>
            <a:r>
              <a:rPr lang="en-GB" b="1" dirty="0" err="1" smtClean="0"/>
              <a:t>mogu</a:t>
            </a:r>
            <a:r>
              <a:rPr lang="en-GB" b="1" dirty="0" smtClean="0"/>
              <a:t> </a:t>
            </a:r>
            <a:r>
              <a:rPr lang="en-GB" b="1" dirty="0" err="1" smtClean="0"/>
              <a:t>češće</a:t>
            </a:r>
            <a:r>
              <a:rPr lang="en-GB" b="1" dirty="0" smtClean="0"/>
              <a:t> </a:t>
            </a:r>
            <a:r>
              <a:rPr lang="en-GB" b="1" dirty="0" err="1" smtClean="0"/>
              <a:t>oslanjati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indicije</a:t>
            </a:r>
            <a:r>
              <a:rPr lang="en-GB" b="1" dirty="0" smtClean="0"/>
              <a:t>, </a:t>
            </a:r>
            <a:r>
              <a:rPr lang="en-GB" b="1" dirty="0" err="1" smtClean="0"/>
              <a:t>odnosno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skup</a:t>
            </a:r>
            <a:r>
              <a:rPr lang="en-GB" b="1" dirty="0" smtClean="0"/>
              <a:t> </a:t>
            </a:r>
            <a:r>
              <a:rPr lang="en-GB" b="1" dirty="0" err="1" smtClean="0"/>
              <a:t>indicija</a:t>
            </a:r>
            <a:r>
              <a:rPr lang="en-GB" b="1" dirty="0" smtClean="0"/>
              <a:t>, pa </a:t>
            </a:r>
            <a:r>
              <a:rPr lang="en-GB" b="1" dirty="0" err="1" smtClean="0"/>
              <a:t>kada</a:t>
            </a:r>
            <a:r>
              <a:rPr lang="en-GB" b="1" dirty="0" smtClean="0"/>
              <a:t> one </a:t>
            </a:r>
            <a:r>
              <a:rPr lang="en-GB" b="1" dirty="0" err="1" smtClean="0"/>
              <a:t>čine</a:t>
            </a:r>
            <a:r>
              <a:rPr lang="en-GB" b="1" dirty="0" smtClean="0"/>
              <a:t> </a:t>
            </a:r>
            <a:r>
              <a:rPr lang="en-GB" b="1" dirty="0" err="1" smtClean="0"/>
              <a:t>zatvoreni</a:t>
            </a:r>
            <a:r>
              <a:rPr lang="en-GB" b="1" dirty="0" smtClean="0"/>
              <a:t> </a:t>
            </a:r>
            <a:r>
              <a:rPr lang="en-GB" b="1" dirty="0" err="1" smtClean="0"/>
              <a:t>krug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upućuje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samo</a:t>
            </a:r>
            <a:r>
              <a:rPr lang="en-GB" b="1" dirty="0" smtClean="0"/>
              <a:t> </a:t>
            </a:r>
            <a:r>
              <a:rPr lang="en-GB" b="1" dirty="0" err="1" smtClean="0"/>
              <a:t>jedan</a:t>
            </a:r>
            <a:r>
              <a:rPr lang="en-GB" b="1" dirty="0" smtClean="0"/>
              <a:t> </a:t>
            </a:r>
            <a:r>
              <a:rPr lang="en-GB" b="1" dirty="0" err="1" smtClean="0"/>
              <a:t>mogući</a:t>
            </a:r>
            <a:r>
              <a:rPr lang="en-GB" b="1" dirty="0" smtClean="0"/>
              <a:t> </a:t>
            </a:r>
            <a:r>
              <a:rPr lang="en-GB" b="1" dirty="0" err="1" smtClean="0"/>
              <a:t>zaključak</a:t>
            </a:r>
            <a:r>
              <a:rPr lang="en-GB" b="1" dirty="0" smtClean="0"/>
              <a:t>, </a:t>
            </a:r>
            <a:r>
              <a:rPr lang="en-GB" b="1" dirty="0" err="1" smtClean="0"/>
              <a:t>onda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temelju</a:t>
            </a:r>
            <a:r>
              <a:rPr lang="en-GB" b="1" dirty="0" smtClean="0"/>
              <a:t> </a:t>
            </a:r>
            <a:r>
              <a:rPr lang="en-GB" b="1" dirty="0" err="1" smtClean="0"/>
              <a:t>takvih</a:t>
            </a:r>
            <a:r>
              <a:rPr lang="en-GB" b="1" dirty="0" smtClean="0"/>
              <a:t> </a:t>
            </a:r>
            <a:r>
              <a:rPr lang="en-GB" b="1" dirty="0" err="1" smtClean="0"/>
              <a:t>dokaza</a:t>
            </a:r>
            <a:r>
              <a:rPr lang="en-GB" b="1" dirty="0" smtClean="0"/>
              <a:t> </a:t>
            </a:r>
            <a:r>
              <a:rPr lang="en-GB" b="1" dirty="0" err="1" smtClean="0"/>
              <a:t>donijeti</a:t>
            </a:r>
            <a:r>
              <a:rPr lang="en-GB" b="1" dirty="0" smtClean="0"/>
              <a:t> </a:t>
            </a:r>
            <a:r>
              <a:rPr lang="en-GB" b="1" dirty="0" err="1" smtClean="0"/>
              <a:t>ocjenu</a:t>
            </a:r>
            <a:r>
              <a:rPr lang="en-GB" b="1" dirty="0" smtClean="0"/>
              <a:t> o </a:t>
            </a:r>
            <a:r>
              <a:rPr lang="en-GB" b="1" dirty="0" err="1" smtClean="0"/>
              <a:t>postojanju</a:t>
            </a:r>
            <a:r>
              <a:rPr lang="en-GB" b="1" dirty="0" smtClean="0"/>
              <a:t> </a:t>
            </a:r>
            <a:r>
              <a:rPr lang="en-GB" b="1" dirty="0" err="1" smtClean="0"/>
              <a:t>namjere</a:t>
            </a:r>
            <a:r>
              <a:rPr lang="en-GB" b="1" dirty="0" smtClean="0"/>
              <a:t>.</a:t>
            </a:r>
          </a:p>
          <a:p>
            <a:endParaRPr lang="en-GB" b="1" dirty="0" smtClean="0"/>
          </a:p>
          <a:p>
            <a:r>
              <a:rPr lang="en-GB" dirty="0" err="1" smtClean="0"/>
              <a:t>Međutim</a:t>
            </a:r>
            <a:r>
              <a:rPr lang="en-GB" dirty="0" smtClean="0"/>
              <a:t>, </a:t>
            </a:r>
            <a:r>
              <a:rPr lang="en-GB" dirty="0" err="1" smtClean="0"/>
              <a:t>analizirani</a:t>
            </a:r>
            <a:r>
              <a:rPr lang="en-GB" dirty="0" smtClean="0"/>
              <a:t> </a:t>
            </a:r>
            <a:r>
              <a:rPr lang="en-GB" dirty="0" err="1" smtClean="0"/>
              <a:t>uzorak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 </a:t>
            </a:r>
            <a:r>
              <a:rPr lang="en-GB" dirty="0" err="1" smtClean="0"/>
              <a:t>ukazuje</a:t>
            </a:r>
            <a:r>
              <a:rPr lang="en-GB" dirty="0" smtClean="0"/>
              <a:t> </a:t>
            </a:r>
            <a:r>
              <a:rPr lang="bs-Latn-BA" dirty="0" smtClean="0"/>
              <a:t>i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manjkavosti</a:t>
            </a:r>
            <a:r>
              <a:rPr lang="en-GB" dirty="0" smtClean="0"/>
              <a:t> </a:t>
            </a:r>
            <a:r>
              <a:rPr lang="en-GB" dirty="0" err="1" smtClean="0"/>
              <a:t>obrazloženja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 u </a:t>
            </a:r>
            <a:r>
              <a:rPr lang="en-GB" dirty="0" err="1" smtClean="0"/>
              <a:t>pogledu</a:t>
            </a:r>
            <a:r>
              <a:rPr lang="en-GB" dirty="0" smtClean="0"/>
              <a:t> </a:t>
            </a:r>
            <a:r>
              <a:rPr lang="en-GB" dirty="0" err="1" smtClean="0"/>
              <a:t>dokazanosti</a:t>
            </a:r>
            <a:r>
              <a:rPr lang="en-GB" dirty="0" smtClean="0"/>
              <a:t> </a:t>
            </a:r>
            <a:r>
              <a:rPr lang="en-GB" dirty="0" err="1" smtClean="0"/>
              <a:t>elementa</a:t>
            </a:r>
            <a:r>
              <a:rPr lang="en-GB" dirty="0" smtClean="0"/>
              <a:t> </a:t>
            </a:r>
            <a:r>
              <a:rPr lang="en-GB" dirty="0" err="1" smtClean="0"/>
              <a:t>namjere</a:t>
            </a:r>
            <a:r>
              <a:rPr lang="bs-Latn-BA" dirty="0" smtClean="0"/>
              <a:t>.</a:t>
            </a:r>
            <a:r>
              <a:rPr lang="bs-Latn-BA" baseline="0" dirty="0" smtClean="0"/>
              <a:t> Tako </a:t>
            </a:r>
            <a:r>
              <a:rPr lang="en-GB" dirty="0" smtClean="0"/>
              <a:t>se </a:t>
            </a:r>
            <a:r>
              <a:rPr lang="en-GB" dirty="0" err="1" smtClean="0"/>
              <a:t>dosta</a:t>
            </a:r>
            <a:r>
              <a:rPr lang="en-GB" dirty="0" smtClean="0"/>
              <a:t> </a:t>
            </a: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b="1" dirty="0" err="1" smtClean="0"/>
              <a:t>samo</a:t>
            </a:r>
            <a:r>
              <a:rPr lang="en-GB" b="1" dirty="0" smtClean="0"/>
              <a:t> </a:t>
            </a:r>
            <a:r>
              <a:rPr lang="en-GB" b="1" dirty="0" err="1" smtClean="0"/>
              <a:t>doslovno</a:t>
            </a:r>
            <a:r>
              <a:rPr lang="en-GB" b="1" dirty="0" smtClean="0"/>
              <a:t> </a:t>
            </a:r>
            <a:r>
              <a:rPr lang="en-GB" b="1" dirty="0" err="1" smtClean="0"/>
              <a:t>prepisuju</a:t>
            </a:r>
            <a:r>
              <a:rPr lang="en-GB" b="1" dirty="0" smtClean="0"/>
              <a:t> </a:t>
            </a:r>
            <a:r>
              <a:rPr lang="en-GB" b="1" dirty="0" err="1" smtClean="0"/>
              <a:t>relevantne</a:t>
            </a:r>
            <a:r>
              <a:rPr lang="en-GB" b="1" dirty="0" smtClean="0"/>
              <a:t> </a:t>
            </a:r>
            <a:r>
              <a:rPr lang="en-GB" b="1" dirty="0" err="1" smtClean="0"/>
              <a:t>odredbe</a:t>
            </a:r>
            <a:r>
              <a:rPr lang="en-GB" b="1" dirty="0" smtClean="0"/>
              <a:t> </a:t>
            </a:r>
            <a:r>
              <a:rPr lang="en-GB" b="1" dirty="0" err="1" smtClean="0"/>
              <a:t>krivičnog</a:t>
            </a:r>
            <a:r>
              <a:rPr lang="en-GB" b="1" dirty="0" smtClean="0"/>
              <a:t> </a:t>
            </a:r>
            <a:r>
              <a:rPr lang="en-GB" b="1" dirty="0" err="1" smtClean="0"/>
              <a:t>zakona</a:t>
            </a:r>
            <a:r>
              <a:rPr lang="bs-Latn-BA" b="0" baseline="0" dirty="0" smtClean="0"/>
              <a:t> pa se u </a:t>
            </a:r>
            <a:r>
              <a:rPr lang="en-GB" dirty="0" err="1" smtClean="0"/>
              <a:t>presudama</a:t>
            </a:r>
            <a:r>
              <a:rPr lang="en-GB" dirty="0" smtClean="0"/>
              <a:t> </a:t>
            </a:r>
            <a:r>
              <a:rPr lang="en-GB" dirty="0" err="1" smtClean="0"/>
              <a:t>navodi</a:t>
            </a:r>
            <a:r>
              <a:rPr lang="en-GB" dirty="0" smtClean="0"/>
              <a:t> da je </a:t>
            </a:r>
            <a:r>
              <a:rPr lang="en-GB" b="1" dirty="0" err="1" smtClean="0"/>
              <a:t>umišljaj</a:t>
            </a:r>
            <a:r>
              <a:rPr lang="en-GB" b="1" dirty="0" smtClean="0"/>
              <a:t> </a:t>
            </a:r>
            <a:r>
              <a:rPr lang="en-GB" b="1" dirty="0" err="1" smtClean="0"/>
              <a:t>postojao</a:t>
            </a:r>
            <a:r>
              <a:rPr lang="en-GB" b="1" dirty="0" smtClean="0"/>
              <a:t> </a:t>
            </a:r>
            <a:r>
              <a:rPr lang="en-GB" b="1" dirty="0" err="1" smtClean="0"/>
              <a:t>jer</a:t>
            </a:r>
            <a:r>
              <a:rPr lang="en-GB" b="1" dirty="0" smtClean="0"/>
              <a:t> je </a:t>
            </a:r>
            <a:r>
              <a:rPr lang="en-GB" b="1" dirty="0" err="1" smtClean="0"/>
              <a:t>optuženi</a:t>
            </a:r>
            <a:r>
              <a:rPr lang="en-GB" b="1" dirty="0" smtClean="0"/>
              <a:t> bio </a:t>
            </a:r>
            <a:r>
              <a:rPr lang="en-GB" b="1" dirty="0" err="1" smtClean="0"/>
              <a:t>svjestan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i </a:t>
            </a:r>
            <a:r>
              <a:rPr lang="en-GB" b="1" dirty="0" err="1" smtClean="0"/>
              <a:t>htio</a:t>
            </a:r>
            <a:r>
              <a:rPr lang="en-GB" b="1" dirty="0" smtClean="0"/>
              <a:t> </a:t>
            </a:r>
            <a:r>
              <a:rPr lang="en-GB" b="1" dirty="0" err="1" smtClean="0"/>
              <a:t>njegovo</a:t>
            </a:r>
            <a:r>
              <a:rPr lang="en-GB" b="1" dirty="0" smtClean="0"/>
              <a:t> </a:t>
            </a:r>
            <a:r>
              <a:rPr lang="en-GB" b="1" dirty="0" err="1" smtClean="0"/>
              <a:t>činjenje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pristao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nastupanje</a:t>
            </a:r>
            <a:r>
              <a:rPr lang="en-GB" b="1" dirty="0" smtClean="0"/>
              <a:t> </a:t>
            </a:r>
            <a:r>
              <a:rPr lang="en-GB" b="1" dirty="0" err="1" smtClean="0"/>
              <a:t>posljedice</a:t>
            </a:r>
            <a:r>
              <a:rPr lang="en-GB" dirty="0" smtClean="0"/>
              <a:t>, a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zakonsko</a:t>
            </a:r>
            <a:r>
              <a:rPr lang="en-GB" dirty="0" smtClean="0"/>
              <a:t> </a:t>
            </a:r>
            <a:r>
              <a:rPr lang="en-GB" dirty="0" err="1" smtClean="0"/>
              <a:t>pojašnjenje</a:t>
            </a:r>
            <a:r>
              <a:rPr lang="en-GB" dirty="0" smtClean="0"/>
              <a:t> </a:t>
            </a:r>
            <a:r>
              <a:rPr lang="en-GB" dirty="0" err="1" smtClean="0"/>
              <a:t>pojma</a:t>
            </a:r>
            <a:r>
              <a:rPr lang="en-GB" dirty="0" smtClean="0"/>
              <a:t> </a:t>
            </a:r>
            <a:r>
              <a:rPr lang="en-GB" dirty="0" err="1" smtClean="0"/>
              <a:t>umišljaja</a:t>
            </a:r>
            <a:r>
              <a:rPr lang="en-GB" dirty="0" smtClean="0"/>
              <a:t>, bez da se </a:t>
            </a:r>
            <a:r>
              <a:rPr lang="en-GB" dirty="0" err="1" smtClean="0"/>
              <a:t>suštinski</a:t>
            </a:r>
            <a:r>
              <a:rPr lang="en-GB" dirty="0" smtClean="0"/>
              <a:t> </a:t>
            </a:r>
            <a:r>
              <a:rPr lang="en-GB" dirty="0" err="1" smtClean="0"/>
              <a:t>daju</a:t>
            </a:r>
            <a:r>
              <a:rPr lang="en-GB" dirty="0" smtClean="0"/>
              <a:t> </a:t>
            </a:r>
            <a:r>
              <a:rPr lang="en-GB" dirty="0" err="1" smtClean="0"/>
              <a:t>razlozi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je </a:t>
            </a:r>
            <a:r>
              <a:rPr lang="en-GB" dirty="0" err="1" smtClean="0"/>
              <a:t>sud</a:t>
            </a:r>
            <a:r>
              <a:rPr lang="en-GB" dirty="0" smtClean="0"/>
              <a:t> </a:t>
            </a:r>
            <a:r>
              <a:rPr lang="en-GB" dirty="0" err="1" smtClean="0"/>
              <a:t>došao</a:t>
            </a:r>
            <a:r>
              <a:rPr lang="en-GB" dirty="0" smtClean="0"/>
              <a:t> do </a:t>
            </a:r>
            <a:r>
              <a:rPr lang="en-GB" dirty="0" err="1" smtClean="0"/>
              <a:t>takvog</a:t>
            </a:r>
            <a:r>
              <a:rPr lang="en-GB" dirty="0" smtClean="0"/>
              <a:t> </a:t>
            </a:r>
            <a:r>
              <a:rPr lang="en-GB" dirty="0" err="1" smtClean="0"/>
              <a:t>zaključka</a:t>
            </a:r>
            <a:r>
              <a:rPr lang="en-GB" dirty="0" smtClean="0"/>
              <a:t>. </a:t>
            </a:r>
            <a:r>
              <a:rPr lang="en-GB" dirty="0" err="1" smtClean="0"/>
              <a:t>Ov</a:t>
            </a:r>
            <a:r>
              <a:rPr lang="bs-Latn-BA" dirty="0" smtClean="0"/>
              <a:t>akva</a:t>
            </a:r>
            <a:r>
              <a:rPr lang="en-GB" dirty="0" smtClean="0"/>
              <a:t> </a:t>
            </a:r>
            <a:r>
              <a:rPr lang="en-GB" dirty="0" err="1" smtClean="0"/>
              <a:t>obrazloženj</a:t>
            </a:r>
            <a:r>
              <a:rPr lang="bs-Latn-BA" dirty="0" smtClean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ni</a:t>
            </a:r>
            <a:r>
              <a:rPr lang="bs-Latn-BA" dirty="0" smtClean="0"/>
              <a:t>su</a:t>
            </a:r>
            <a:r>
              <a:rPr lang="bs-Latn-BA" baseline="0" dirty="0" smtClean="0"/>
              <a:t> </a:t>
            </a:r>
            <a:r>
              <a:rPr lang="en-GB" dirty="0" err="1" smtClean="0"/>
              <a:t>prihvatljiv</a:t>
            </a:r>
            <a:r>
              <a:rPr lang="bs-Latn-BA" dirty="0" smtClean="0"/>
              <a:t>a</a:t>
            </a:r>
            <a:r>
              <a:rPr lang="en-GB" dirty="0" smtClean="0"/>
              <a:t> </a:t>
            </a:r>
            <a:r>
              <a:rPr lang="bs-Latn-BA" dirty="0" smtClean="0"/>
              <a:t>i</a:t>
            </a:r>
            <a:r>
              <a:rPr lang="en-GB" dirty="0" smtClean="0"/>
              <a:t> </a:t>
            </a:r>
            <a:r>
              <a:rPr lang="en-GB" dirty="0" smtClean="0"/>
              <a:t>ne </a:t>
            </a:r>
            <a:r>
              <a:rPr lang="en-GB" dirty="0" err="1" smtClean="0"/>
              <a:t>zadovoljava</a:t>
            </a:r>
            <a:r>
              <a:rPr lang="bs-Latn-BA" dirty="0" smtClean="0"/>
              <a:t>ju</a:t>
            </a:r>
            <a:r>
              <a:rPr lang="en-GB" baseline="0" dirty="0" smtClean="0"/>
              <a:t> </a:t>
            </a:r>
            <a:r>
              <a:rPr lang="en-GB" baseline="0" dirty="0" smtClean="0"/>
              <a:t>standard </a:t>
            </a:r>
            <a:r>
              <a:rPr lang="en-GB" baseline="0" dirty="0" err="1" smtClean="0"/>
              <a:t>obrazložene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sudske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odluke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doprinos</a:t>
            </a:r>
            <a:r>
              <a:rPr lang="bs-Latn-BA" baseline="0" dirty="0" smtClean="0"/>
              <a:t>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sudske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prakse</a:t>
            </a:r>
            <a:r>
              <a:rPr lang="en-GB" baseline="0" dirty="0" smtClean="0"/>
              <a:t>. </a:t>
            </a:r>
            <a:endParaRPr lang="bs-Latn-BA" baseline="0" dirty="0" smtClean="0"/>
          </a:p>
          <a:p>
            <a:endParaRPr lang="bs-Latn-BA" baseline="0" dirty="0" smtClean="0"/>
          </a:p>
          <a:p>
            <a:r>
              <a:rPr lang="bs-Latn-B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Ono što bi pomoglo realizaciji zahtjevnog zadatka ujednačavanja sudske prakse u pogledu standarda dokazivanja a posebno kad je u pitanju element namjere, svakako bi bila uspostava odgovarajuće baze relevantne sudske prakse kojom bi se omogućilo praćenje odluka u ovoj oblasti i analiziranje pravnih shvatanja svih sudova u BiH. Ovakav alat osigurao bi sudijama,</a:t>
            </a:r>
            <a:r>
              <a:rPr lang="bs-Latn-BA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tužiocima i odbrani</a:t>
            </a:r>
            <a:r>
              <a:rPr lang="bs-Latn-B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brz i direktan uvid u stavove sudova kako sa istog, tako i sa viših nivoa sudovanja. Nadležni tužioci bili bi u mogućnosti bolje usmjeriti svoje napore u istrazi prilikom prikupljanja dokaza, ali i u fazi optuženja kada je neophodno na pravilan način formulisati činjenični opis u optužnicama. 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Posebno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bi se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taj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način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vrhovnim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sudovima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odnedavno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imaju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uspostavljena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odjeljenja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evidenciju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sudske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prakse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omogućila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alatka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rad 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vršenje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njihove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veoma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značajne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funkcije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pravosuđu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zbog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čijeg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nedostatka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dijelom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došlo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uspostavljanja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različitih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standarda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dokazivanja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897647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 </a:t>
            </a:r>
            <a:r>
              <a:rPr lang="en-GB" dirty="0" err="1" smtClean="0"/>
              <a:t>obzirom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to da se </a:t>
            </a:r>
            <a:r>
              <a:rPr lang="en-GB" dirty="0" err="1" smtClean="0"/>
              <a:t>radi</a:t>
            </a:r>
            <a:r>
              <a:rPr lang="en-GB" dirty="0" smtClean="0"/>
              <a:t> o </a:t>
            </a:r>
            <a:r>
              <a:rPr lang="en-GB" dirty="0" err="1" smtClean="0"/>
              <a:t>elementu</a:t>
            </a:r>
            <a:r>
              <a:rPr lang="en-GB" dirty="0" smtClean="0"/>
              <a:t> </a:t>
            </a:r>
            <a:r>
              <a:rPr lang="en-GB" dirty="0" err="1" smtClean="0"/>
              <a:t>bića</a:t>
            </a:r>
            <a:r>
              <a:rPr lang="en-GB" dirty="0" smtClean="0"/>
              <a:t> </a:t>
            </a:r>
            <a:r>
              <a:rPr lang="en-GB" dirty="0" err="1" smtClean="0"/>
              <a:t>krivičnog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, </a:t>
            </a:r>
            <a:r>
              <a:rPr lang="en-GB" dirty="0" err="1" smtClean="0"/>
              <a:t>potrebno</a:t>
            </a:r>
            <a:r>
              <a:rPr lang="en-GB" dirty="0" smtClean="0"/>
              <a:t> je da se </a:t>
            </a:r>
            <a:r>
              <a:rPr lang="en-GB" dirty="0" err="1" smtClean="0"/>
              <a:t>dovoljno</a:t>
            </a:r>
            <a:r>
              <a:rPr lang="en-GB" dirty="0" smtClean="0"/>
              <a:t> </a:t>
            </a:r>
            <a:r>
              <a:rPr lang="en-GB" dirty="0" err="1" smtClean="0"/>
              <a:t>pažnje</a:t>
            </a:r>
            <a:r>
              <a:rPr lang="en-GB" dirty="0" smtClean="0"/>
              <a:t> </a:t>
            </a:r>
            <a:r>
              <a:rPr lang="en-GB" dirty="0" err="1" smtClean="0"/>
              <a:t>posveti</a:t>
            </a:r>
            <a:r>
              <a:rPr lang="en-GB" dirty="0" smtClean="0"/>
              <a:t> </a:t>
            </a:r>
            <a:r>
              <a:rPr lang="en-GB" dirty="0" err="1" smtClean="0"/>
              <a:t>utvrđivanju</a:t>
            </a:r>
            <a:r>
              <a:rPr lang="en-GB" dirty="0" smtClean="0"/>
              <a:t> </a:t>
            </a:r>
            <a:r>
              <a:rPr lang="bs-Latn-BA" dirty="0" smtClean="0"/>
              <a:t>svojstva počinioca krivičnog djela kao</a:t>
            </a:r>
            <a:r>
              <a:rPr lang="en-GB" dirty="0" smtClean="0"/>
              <a:t> </a:t>
            </a:r>
            <a:r>
              <a:rPr lang="en-GB" dirty="0" err="1" smtClean="0"/>
              <a:t>bitn</a:t>
            </a:r>
            <a:r>
              <a:rPr lang="bs-Latn-BA" dirty="0" smtClean="0"/>
              <a:t>og</a:t>
            </a:r>
            <a:r>
              <a:rPr lang="bs-Latn-BA" baseline="0" dirty="0" smtClean="0"/>
              <a:t> elementa djela,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aspekta</a:t>
            </a:r>
            <a:r>
              <a:rPr lang="en-GB" dirty="0" smtClean="0"/>
              <a:t> </a:t>
            </a:r>
            <a:r>
              <a:rPr lang="en-GB" dirty="0" err="1" smtClean="0"/>
              <a:t>dokazivanja</a:t>
            </a:r>
            <a:r>
              <a:rPr lang="en-GB" dirty="0" smtClean="0"/>
              <a:t> od </a:t>
            </a:r>
            <a:r>
              <a:rPr lang="en-GB" dirty="0" err="1" smtClean="0"/>
              <a:t>strane</a:t>
            </a:r>
            <a:r>
              <a:rPr lang="en-GB" dirty="0" smtClean="0"/>
              <a:t> </a:t>
            </a:r>
            <a:r>
              <a:rPr lang="en-GB" dirty="0" err="1" smtClean="0"/>
              <a:t>tužilaštva</a:t>
            </a:r>
            <a:r>
              <a:rPr lang="en-GB" dirty="0" smtClean="0"/>
              <a:t>, </a:t>
            </a:r>
            <a:r>
              <a:rPr lang="en-GB" dirty="0" err="1" smtClean="0"/>
              <a:t>tako</a:t>
            </a:r>
            <a:r>
              <a:rPr lang="en-GB" dirty="0" smtClean="0"/>
              <a:t> i od </a:t>
            </a:r>
            <a:r>
              <a:rPr lang="en-GB" dirty="0" err="1" smtClean="0"/>
              <a:t>strane</a:t>
            </a:r>
            <a:r>
              <a:rPr lang="en-GB" dirty="0" smtClean="0"/>
              <a:t> </a:t>
            </a:r>
            <a:r>
              <a:rPr lang="en-GB" dirty="0" err="1" smtClean="0"/>
              <a:t>sudova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odluke</a:t>
            </a:r>
            <a:r>
              <a:rPr lang="en-GB" dirty="0" smtClean="0"/>
              <a:t> </a:t>
            </a:r>
            <a:r>
              <a:rPr lang="en-GB" dirty="0" err="1" smtClean="0"/>
              <a:t>trebaju</a:t>
            </a:r>
            <a:r>
              <a:rPr lang="en-GB" dirty="0" smtClean="0"/>
              <a:t> da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iscrpan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obrazlože</a:t>
            </a:r>
            <a:r>
              <a:rPr lang="en-GB" dirty="0" smtClean="0"/>
              <a:t> </a:t>
            </a:r>
            <a:r>
              <a:rPr lang="en-GB" dirty="0" err="1" smtClean="0"/>
              <a:t>svoje</a:t>
            </a:r>
            <a:r>
              <a:rPr lang="en-GB" dirty="0" smtClean="0"/>
              <a:t> </a:t>
            </a:r>
            <a:r>
              <a:rPr lang="en-GB" dirty="0" err="1" smtClean="0"/>
              <a:t>zaključke</a:t>
            </a:r>
            <a:r>
              <a:rPr lang="en-GB" dirty="0" smtClean="0"/>
              <a:t>.</a:t>
            </a:r>
            <a:r>
              <a:rPr lang="bs-Latn-BA" dirty="0" smtClean="0"/>
              <a:t> Ono što je uočeno je da sudovi naprotiv </a:t>
            </a: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konstatujući</a:t>
            </a:r>
            <a:r>
              <a:rPr lang="en-GB" dirty="0" smtClean="0"/>
              <a:t> da je </a:t>
            </a:r>
            <a:r>
              <a:rPr lang="en-GB" dirty="0" err="1" smtClean="0"/>
              <a:t>optuženo</a:t>
            </a:r>
            <a:r>
              <a:rPr lang="en-GB" dirty="0" smtClean="0"/>
              <a:t> lice </a:t>
            </a:r>
            <a:r>
              <a:rPr lang="en-GB" dirty="0" err="1" smtClean="0"/>
              <a:t>imalo</a:t>
            </a:r>
            <a:r>
              <a:rPr lang="en-GB" dirty="0" smtClean="0"/>
              <a:t> </a:t>
            </a:r>
            <a:r>
              <a:rPr lang="en-GB" dirty="0" err="1" smtClean="0"/>
              <a:t>određeni</a:t>
            </a:r>
            <a:r>
              <a:rPr lang="en-GB" dirty="0" smtClean="0"/>
              <a:t> </a:t>
            </a:r>
            <a:r>
              <a:rPr lang="en-GB" dirty="0" err="1" smtClean="0"/>
              <a:t>položaj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svojstvo</a:t>
            </a:r>
            <a:r>
              <a:rPr lang="en-GB" dirty="0" smtClean="0"/>
              <a:t>. </a:t>
            </a:r>
            <a:endParaRPr lang="bs-Latn-BA" dirty="0" smtClean="0"/>
          </a:p>
          <a:p>
            <a:endParaRPr lang="bs-Latn-BA" dirty="0" smtClean="0"/>
          </a:p>
          <a:p>
            <a:r>
              <a:rPr lang="bs-Latn-BA" dirty="0" smtClean="0"/>
              <a:t>S</a:t>
            </a:r>
            <a:r>
              <a:rPr lang="en-GB" dirty="0" err="1" smtClean="0"/>
              <a:t>vojstvo</a:t>
            </a:r>
            <a:r>
              <a:rPr lang="en-GB" dirty="0" smtClean="0"/>
              <a:t> </a:t>
            </a:r>
            <a:r>
              <a:rPr lang="en-GB" dirty="0" err="1" smtClean="0"/>
              <a:t>izvršioca</a:t>
            </a:r>
            <a:r>
              <a:rPr lang="en-GB" dirty="0" smtClean="0"/>
              <a:t> </a:t>
            </a:r>
            <a:r>
              <a:rPr lang="en-GB" dirty="0" err="1" smtClean="0"/>
              <a:t>najčešće</a:t>
            </a:r>
            <a:r>
              <a:rPr lang="en-GB" dirty="0" smtClean="0"/>
              <a:t> </a:t>
            </a:r>
            <a:r>
              <a:rPr lang="en-GB" dirty="0" err="1" smtClean="0"/>
              <a:t>dokazuje</a:t>
            </a:r>
            <a:r>
              <a:rPr lang="en-GB" dirty="0" smtClean="0"/>
              <a:t> </a:t>
            </a:r>
            <a:r>
              <a:rPr lang="en-GB" dirty="0" err="1" smtClean="0"/>
              <a:t>materijalnim</a:t>
            </a:r>
            <a:r>
              <a:rPr lang="en-GB" dirty="0" smtClean="0"/>
              <a:t> </a:t>
            </a:r>
            <a:r>
              <a:rPr lang="en-GB" dirty="0" err="1" smtClean="0"/>
              <a:t>dokazima</a:t>
            </a:r>
            <a:r>
              <a:rPr lang="en-GB" dirty="0" smtClean="0"/>
              <a:t>, a </a:t>
            </a:r>
            <a:r>
              <a:rPr lang="en-GB" dirty="0" err="1" smtClean="0"/>
              <a:t>rjeđe</a:t>
            </a:r>
            <a:r>
              <a:rPr lang="en-GB" dirty="0" smtClean="0"/>
              <a:t> </a:t>
            </a:r>
            <a:r>
              <a:rPr lang="en-GB" dirty="0" err="1" smtClean="0"/>
              <a:t>dokazima</a:t>
            </a:r>
            <a:r>
              <a:rPr lang="en-GB" dirty="0" smtClean="0"/>
              <a:t> </a:t>
            </a:r>
            <a:r>
              <a:rPr lang="en-GB" dirty="0" err="1" smtClean="0"/>
              <a:t>subjektivne</a:t>
            </a:r>
            <a:r>
              <a:rPr lang="en-GB" dirty="0" smtClean="0"/>
              <a:t> </a:t>
            </a:r>
            <a:r>
              <a:rPr lang="en-GB" dirty="0" err="1" smtClean="0"/>
              <a:t>prirode</a:t>
            </a:r>
            <a:r>
              <a:rPr lang="en-GB" dirty="0" smtClean="0"/>
              <a:t>. </a:t>
            </a:r>
            <a:r>
              <a:rPr lang="en-GB" dirty="0" err="1" smtClean="0"/>
              <a:t>Ugovori</a:t>
            </a:r>
            <a:r>
              <a:rPr lang="en-GB" dirty="0" smtClean="0"/>
              <a:t> o </a:t>
            </a:r>
            <a:r>
              <a:rPr lang="en-GB" dirty="0" err="1" smtClean="0"/>
              <a:t>radu</a:t>
            </a:r>
            <a:r>
              <a:rPr lang="en-GB" dirty="0" smtClean="0"/>
              <a:t>, </a:t>
            </a:r>
            <a:r>
              <a:rPr lang="en-GB" dirty="0" err="1" smtClean="0"/>
              <a:t>rješenja</a:t>
            </a:r>
            <a:r>
              <a:rPr lang="en-GB" dirty="0" smtClean="0"/>
              <a:t> o </a:t>
            </a:r>
            <a:r>
              <a:rPr lang="en-GB" dirty="0" err="1" smtClean="0"/>
              <a:t>imenovanju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slični</a:t>
            </a:r>
            <a:r>
              <a:rPr lang="en-GB" dirty="0" smtClean="0"/>
              <a:t> </a:t>
            </a:r>
            <a:r>
              <a:rPr lang="en-GB" dirty="0" err="1" smtClean="0"/>
              <a:t>dokumenti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kojih</a:t>
            </a:r>
            <a:r>
              <a:rPr lang="en-GB" dirty="0" smtClean="0"/>
              <a:t> je </a:t>
            </a:r>
            <a:r>
              <a:rPr lang="en-GB" dirty="0" err="1" smtClean="0"/>
              <a:t>jasno</a:t>
            </a:r>
            <a:r>
              <a:rPr lang="en-GB" dirty="0" smtClean="0"/>
              <a:t> </a:t>
            </a:r>
            <a:r>
              <a:rPr lang="en-GB" dirty="0" err="1" smtClean="0"/>
              <a:t>vidljivo</a:t>
            </a:r>
            <a:r>
              <a:rPr lang="en-GB" dirty="0" smtClean="0"/>
              <a:t> da je </a:t>
            </a:r>
            <a:r>
              <a:rPr lang="en-GB" dirty="0" err="1" smtClean="0"/>
              <a:t>određeno</a:t>
            </a:r>
            <a:r>
              <a:rPr lang="en-GB" dirty="0" smtClean="0"/>
              <a:t> lice </a:t>
            </a:r>
            <a:r>
              <a:rPr lang="en-GB" dirty="0" err="1" smtClean="0"/>
              <a:t>imalo</a:t>
            </a:r>
            <a:r>
              <a:rPr lang="en-GB" dirty="0" smtClean="0"/>
              <a:t> </a:t>
            </a:r>
            <a:r>
              <a:rPr lang="en-GB" dirty="0" err="1" smtClean="0"/>
              <a:t>određeno</a:t>
            </a:r>
            <a:r>
              <a:rPr lang="en-GB" dirty="0" smtClean="0"/>
              <a:t> </a:t>
            </a:r>
            <a:r>
              <a:rPr lang="en-GB" dirty="0" err="1" smtClean="0"/>
              <a:t>svojstvo</a:t>
            </a:r>
            <a:r>
              <a:rPr lang="en-GB" dirty="0" smtClean="0"/>
              <a:t>, </a:t>
            </a:r>
            <a:r>
              <a:rPr lang="en-GB" dirty="0" err="1" smtClean="0"/>
              <a:t>zauzimalo</a:t>
            </a:r>
            <a:r>
              <a:rPr lang="en-GB" dirty="0" smtClean="0"/>
              <a:t> </a:t>
            </a:r>
            <a:r>
              <a:rPr lang="en-GB" dirty="0" err="1" smtClean="0"/>
              <a:t>određeni</a:t>
            </a:r>
            <a:r>
              <a:rPr lang="en-GB" dirty="0" smtClean="0"/>
              <a:t> </a:t>
            </a:r>
            <a:r>
              <a:rPr lang="en-GB" dirty="0" err="1" smtClean="0"/>
              <a:t>položaj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osnovu</a:t>
            </a:r>
            <a:r>
              <a:rPr lang="en-GB" dirty="0" smtClean="0"/>
              <a:t> </a:t>
            </a:r>
            <a:r>
              <a:rPr lang="en-GB" dirty="0" err="1" smtClean="0"/>
              <a:t>kojeg</a:t>
            </a:r>
            <a:r>
              <a:rPr lang="en-GB" dirty="0" smtClean="0"/>
              <a:t> je </a:t>
            </a:r>
            <a:r>
              <a:rPr lang="en-GB" dirty="0" err="1" smtClean="0"/>
              <a:t>imalo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ovlaštenje</a:t>
            </a:r>
            <a:r>
              <a:rPr lang="en-GB" dirty="0" smtClean="0"/>
              <a:t>, </a:t>
            </a:r>
            <a:r>
              <a:rPr lang="en-GB" dirty="0" err="1" smtClean="0"/>
              <a:t>najčešće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dokazno</a:t>
            </a:r>
            <a:r>
              <a:rPr lang="en-GB" dirty="0" smtClean="0"/>
              <a:t> </a:t>
            </a:r>
            <a:r>
              <a:rPr lang="en-GB" dirty="0" err="1" smtClean="0"/>
              <a:t>sredstvo</a:t>
            </a:r>
            <a:r>
              <a:rPr lang="en-GB" dirty="0" smtClean="0"/>
              <a:t>,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ostavlja</a:t>
            </a:r>
            <a:r>
              <a:rPr lang="en-GB" dirty="0" smtClean="0"/>
              <a:t> </a:t>
            </a:r>
            <a:r>
              <a:rPr lang="en-GB" dirty="0" err="1" smtClean="0"/>
              <a:t>vrlo</a:t>
            </a:r>
            <a:r>
              <a:rPr lang="en-GB" dirty="0" smtClean="0"/>
              <a:t> </a:t>
            </a:r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nimalo</a:t>
            </a:r>
            <a:r>
              <a:rPr lang="en-GB" dirty="0" smtClean="0"/>
              <a:t> </a:t>
            </a:r>
            <a:r>
              <a:rPr lang="en-GB" dirty="0" err="1" smtClean="0"/>
              <a:t>sumnje</a:t>
            </a:r>
            <a:r>
              <a:rPr lang="en-GB" dirty="0" smtClean="0"/>
              <a:t> u </a:t>
            </a:r>
            <a:r>
              <a:rPr lang="en-GB" dirty="0" err="1" smtClean="0"/>
              <a:t>pogledu</a:t>
            </a:r>
            <a:r>
              <a:rPr lang="en-GB" dirty="0" smtClean="0"/>
              <a:t> </a:t>
            </a:r>
            <a:r>
              <a:rPr lang="en-GB" dirty="0" err="1" smtClean="0"/>
              <a:t>zadovoljenja</a:t>
            </a:r>
            <a:r>
              <a:rPr lang="en-GB" dirty="0" smtClean="0"/>
              <a:t> </a:t>
            </a:r>
            <a:r>
              <a:rPr lang="en-GB" dirty="0" err="1" smtClean="0"/>
              <a:t>ovog</a:t>
            </a:r>
            <a:r>
              <a:rPr lang="en-GB" dirty="0" smtClean="0"/>
              <a:t> </a:t>
            </a:r>
            <a:r>
              <a:rPr lang="en-GB" dirty="0" err="1" smtClean="0"/>
              <a:t>elementa</a:t>
            </a:r>
            <a:r>
              <a:rPr lang="en-GB" dirty="0" smtClean="0"/>
              <a:t> </a:t>
            </a:r>
            <a:r>
              <a:rPr lang="en-GB" dirty="0" err="1" smtClean="0"/>
              <a:t>bića</a:t>
            </a:r>
            <a:r>
              <a:rPr lang="en-GB" dirty="0" smtClean="0"/>
              <a:t> </a:t>
            </a:r>
            <a:r>
              <a:rPr lang="en-GB" dirty="0" err="1" smtClean="0"/>
              <a:t>krivičnog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791701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 smtClean="0"/>
              <a:t>Ovo</a:t>
            </a:r>
            <a:r>
              <a:rPr lang="en-GB" b="1" dirty="0" smtClean="0"/>
              <a:t> je </a:t>
            </a:r>
            <a:r>
              <a:rPr lang="en-GB" b="1" dirty="0" err="1" smtClean="0"/>
              <a:t>jedno</a:t>
            </a:r>
            <a:r>
              <a:rPr lang="en-GB" b="1" dirty="0" smtClean="0"/>
              <a:t> od </a:t>
            </a:r>
            <a:r>
              <a:rPr lang="en-GB" b="1" dirty="0" err="1" smtClean="0"/>
              <a:t>pitanja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</a:t>
            </a:r>
            <a:r>
              <a:rPr lang="en-GB" b="1" dirty="0" err="1" smtClean="0"/>
              <a:t>zavređuje</a:t>
            </a:r>
            <a:r>
              <a:rPr lang="en-GB" b="1" dirty="0" smtClean="0"/>
              <a:t> </a:t>
            </a:r>
            <a:r>
              <a:rPr lang="en-GB" b="1" dirty="0" err="1" smtClean="0"/>
              <a:t>posebnu</a:t>
            </a:r>
            <a:r>
              <a:rPr lang="en-GB" b="1" dirty="0" smtClean="0"/>
              <a:t> </a:t>
            </a:r>
            <a:r>
              <a:rPr lang="en-GB" b="1" dirty="0" err="1" smtClean="0"/>
              <a:t>pažnju</a:t>
            </a:r>
            <a:r>
              <a:rPr lang="en-GB" b="1" dirty="0" smtClean="0"/>
              <a:t>. </a:t>
            </a:r>
            <a:r>
              <a:rPr lang="en-GB" b="1" dirty="0" err="1" smtClean="0"/>
              <a:t>Ogroman</a:t>
            </a:r>
            <a:r>
              <a:rPr lang="en-GB" b="1" dirty="0" smtClean="0"/>
              <a:t> je </a:t>
            </a:r>
            <a:r>
              <a:rPr lang="en-GB" b="1" dirty="0" err="1" smtClean="0"/>
              <a:t>značaj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ima</a:t>
            </a:r>
            <a:r>
              <a:rPr lang="en-GB" b="1" dirty="0" smtClean="0"/>
              <a:t> </a:t>
            </a:r>
            <a:r>
              <a:rPr lang="en-GB" b="1" dirty="0" err="1" smtClean="0"/>
              <a:t>faza</a:t>
            </a:r>
            <a:r>
              <a:rPr lang="en-GB" b="1" dirty="0" smtClean="0"/>
              <a:t> </a:t>
            </a:r>
            <a:r>
              <a:rPr lang="en-GB" b="1" dirty="0" err="1" smtClean="0"/>
              <a:t>potvrđivanja</a:t>
            </a:r>
            <a:r>
              <a:rPr lang="en-GB" b="1" dirty="0" smtClean="0"/>
              <a:t> </a:t>
            </a:r>
            <a:r>
              <a:rPr lang="en-GB" b="1" dirty="0" err="1" smtClean="0"/>
              <a:t>optužnice</a:t>
            </a:r>
            <a:r>
              <a:rPr lang="en-GB" b="1" dirty="0" smtClean="0"/>
              <a:t> u </a:t>
            </a:r>
            <a:r>
              <a:rPr lang="en-GB" b="1" dirty="0" err="1" smtClean="0"/>
              <a:t>krivičnom</a:t>
            </a:r>
            <a:r>
              <a:rPr lang="en-GB" b="1" dirty="0" smtClean="0"/>
              <a:t> </a:t>
            </a:r>
            <a:r>
              <a:rPr lang="en-GB" b="1" dirty="0" err="1" smtClean="0"/>
              <a:t>postupku</a:t>
            </a:r>
            <a:r>
              <a:rPr lang="en-GB" b="1" dirty="0" smtClean="0"/>
              <a:t>. U </a:t>
            </a:r>
            <a:r>
              <a:rPr lang="en-GB" b="1" dirty="0" err="1" smtClean="0"/>
              <a:t>njoj</a:t>
            </a:r>
            <a:r>
              <a:rPr lang="en-GB" b="1" dirty="0" smtClean="0"/>
              <a:t> </a:t>
            </a:r>
            <a:r>
              <a:rPr lang="en-GB" b="1" dirty="0" err="1" smtClean="0"/>
              <a:t>sudija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prethodno</a:t>
            </a:r>
            <a:r>
              <a:rPr lang="en-GB" b="1" dirty="0" smtClean="0"/>
              <a:t> </a:t>
            </a:r>
            <a:r>
              <a:rPr lang="en-GB" b="1" dirty="0" err="1" smtClean="0"/>
              <a:t>saslušanje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pregleda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optužnicu</a:t>
            </a:r>
            <a:r>
              <a:rPr lang="en-GB" b="1" baseline="0" dirty="0" smtClean="0"/>
              <a:t>, </a:t>
            </a:r>
            <a:r>
              <a:rPr lang="en-GB" b="1" baseline="0" dirty="0" err="1" smtClean="0"/>
              <a:t>njen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dispozitiv</a:t>
            </a:r>
            <a:r>
              <a:rPr lang="en-GB" b="1" baseline="0" dirty="0" smtClean="0"/>
              <a:t>, </a:t>
            </a:r>
            <a:r>
              <a:rPr lang="en-GB" b="1" baseline="0" dirty="0" err="1" smtClean="0"/>
              <a:t>materijale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dostavljene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uz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nju</a:t>
            </a:r>
            <a:r>
              <a:rPr lang="en-GB" b="1" baseline="0" dirty="0" smtClean="0"/>
              <a:t>, </a:t>
            </a:r>
            <a:r>
              <a:rPr lang="en-GB" b="1" baseline="0" dirty="0" err="1" smtClean="0"/>
              <a:t>kako</a:t>
            </a:r>
            <a:r>
              <a:rPr lang="en-GB" b="1" baseline="0" dirty="0" smtClean="0"/>
              <a:t> bi </a:t>
            </a:r>
            <a:r>
              <a:rPr lang="en-GB" b="1" baseline="0" dirty="0" err="1" smtClean="0"/>
              <a:t>već</a:t>
            </a:r>
            <a:r>
              <a:rPr lang="en-GB" b="1" baseline="0" dirty="0" smtClean="0"/>
              <a:t> u </a:t>
            </a:r>
            <a:r>
              <a:rPr lang="en-GB" b="1" baseline="0" dirty="0" err="1" smtClean="0"/>
              <a:t>ovoj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fazi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otklonio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nedostatke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koji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mogu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uticati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na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cjelokupnih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ishod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postupka</a:t>
            </a:r>
            <a:r>
              <a:rPr lang="en-GB" b="1" baseline="0" dirty="0" smtClean="0"/>
              <a:t>. Time se </a:t>
            </a:r>
            <a:r>
              <a:rPr lang="en-GB" b="1" baseline="0" dirty="0" err="1" smtClean="0"/>
              <a:t>sprečava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raspravljanje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pred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sudom</a:t>
            </a:r>
            <a:r>
              <a:rPr lang="en-GB" b="1" baseline="0" dirty="0" smtClean="0"/>
              <a:t> o </a:t>
            </a:r>
            <a:r>
              <a:rPr lang="en-GB" b="1" baseline="0" dirty="0" err="1" smtClean="0"/>
              <a:t>neosnovanim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optužbama</a:t>
            </a:r>
            <a:r>
              <a:rPr lang="en-GB" b="1" baseline="0" dirty="0" smtClean="0"/>
              <a:t>, </a:t>
            </a:r>
            <a:r>
              <a:rPr lang="en-GB" b="1" baseline="0" dirty="0" err="1" smtClean="0"/>
              <a:t>smanjuju</a:t>
            </a:r>
            <a:r>
              <a:rPr lang="en-GB" b="1" baseline="0" dirty="0" smtClean="0"/>
              <a:t> se </a:t>
            </a:r>
            <a:r>
              <a:rPr lang="en-GB" b="1" baseline="0" dirty="0" err="1" smtClean="0"/>
              <a:t>troškovi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postupka</a:t>
            </a:r>
            <a:r>
              <a:rPr lang="en-GB" b="1" baseline="0" dirty="0" smtClean="0"/>
              <a:t>, I </a:t>
            </a:r>
            <a:r>
              <a:rPr lang="en-GB" b="1" baseline="0" dirty="0" err="1" smtClean="0"/>
              <a:t>što</a:t>
            </a:r>
            <a:r>
              <a:rPr lang="en-GB" b="1" baseline="0" dirty="0" smtClean="0"/>
              <a:t> je </a:t>
            </a:r>
            <a:r>
              <a:rPr lang="en-GB" b="1" baseline="0" dirty="0" err="1" smtClean="0"/>
              <a:t>najvažnije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štite</a:t>
            </a:r>
            <a:r>
              <a:rPr lang="en-GB" b="1" baseline="0" dirty="0" smtClean="0"/>
              <a:t> se </a:t>
            </a:r>
            <a:r>
              <a:rPr lang="en-GB" b="1" baseline="0" dirty="0" err="1" smtClean="0"/>
              <a:t>građani</a:t>
            </a:r>
            <a:r>
              <a:rPr lang="en-GB" b="1" baseline="0" dirty="0" smtClean="0"/>
              <a:t> od </a:t>
            </a:r>
            <a:r>
              <a:rPr lang="en-GB" b="1" baseline="0" dirty="0" err="1" smtClean="0"/>
              <a:t>neosnovanog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optuženja</a:t>
            </a:r>
            <a:r>
              <a:rPr lang="en-GB" b="1" baseline="0" dirty="0" smtClean="0"/>
              <a:t>. </a:t>
            </a:r>
            <a:endParaRPr lang="bs-Latn-BA" b="1" baseline="0" dirty="0" smtClean="0"/>
          </a:p>
          <a:p>
            <a:endParaRPr lang="en-GB" b="1" baseline="0" dirty="0" smtClean="0"/>
          </a:p>
          <a:p>
            <a:r>
              <a:rPr lang="en-GB" baseline="0" dirty="0" err="1" smtClean="0"/>
              <a:t>Analiza</a:t>
            </a:r>
            <a:r>
              <a:rPr lang="en-GB" baseline="0" dirty="0" smtClean="0"/>
              <a:t> </a:t>
            </a:r>
            <a:r>
              <a:rPr lang="en-GB" b="1" baseline="0" dirty="0" err="1" smtClean="0"/>
              <a:t>preporučuje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osnaživanje</a:t>
            </a:r>
            <a:r>
              <a:rPr lang="en-GB" b="1" baseline="0" dirty="0" smtClean="0"/>
              <a:t> </a:t>
            </a:r>
            <a:r>
              <a:rPr lang="bs-Latn-BA" b="1" baseline="0" dirty="0" smtClean="0"/>
              <a:t>ove </a:t>
            </a:r>
            <a:r>
              <a:rPr lang="en-GB" b="1" baseline="0" dirty="0" smtClean="0"/>
              <a:t>faze </a:t>
            </a:r>
            <a:r>
              <a:rPr lang="en-GB" b="1" baseline="0" dirty="0" err="1" smtClean="0"/>
              <a:t>postupka</a:t>
            </a:r>
            <a:r>
              <a:rPr lang="bs-Latn-BA" b="1" baseline="0" dirty="0" smtClean="0"/>
              <a:t>. </a:t>
            </a:r>
            <a:r>
              <a:rPr lang="en-GB" dirty="0" err="1" smtClean="0"/>
              <a:t>Nažalost</a:t>
            </a:r>
            <a:r>
              <a:rPr lang="en-GB" dirty="0" smtClean="0"/>
              <a:t>, u </a:t>
            </a:r>
            <a:r>
              <a:rPr lang="en-GB" b="1" dirty="0" err="1" smtClean="0"/>
              <a:t>praksi</a:t>
            </a:r>
            <a:r>
              <a:rPr lang="en-GB" b="1" dirty="0" smtClean="0"/>
              <a:t> se </a:t>
            </a:r>
            <a:r>
              <a:rPr lang="en-GB" b="1" dirty="0" err="1" smtClean="0"/>
              <a:t>kontrola</a:t>
            </a:r>
            <a:r>
              <a:rPr lang="en-GB" b="1" dirty="0" smtClean="0"/>
              <a:t> </a:t>
            </a:r>
            <a:r>
              <a:rPr lang="en-GB" b="1" dirty="0" err="1" smtClean="0"/>
              <a:t>optužnice</a:t>
            </a:r>
            <a:r>
              <a:rPr lang="en-GB" b="1" dirty="0" smtClean="0"/>
              <a:t> </a:t>
            </a:r>
            <a:r>
              <a:rPr lang="en-GB" b="1" dirty="0" err="1" smtClean="0"/>
              <a:t>često</a:t>
            </a:r>
            <a:r>
              <a:rPr lang="en-GB" b="1" dirty="0" smtClean="0"/>
              <a:t> </a:t>
            </a:r>
            <a:r>
              <a:rPr lang="en-GB" b="1" dirty="0" err="1" smtClean="0"/>
              <a:t>svodi</a:t>
            </a:r>
            <a:r>
              <a:rPr lang="en-GB" b="1" dirty="0" smtClean="0"/>
              <a:t> </a:t>
            </a:r>
            <a:r>
              <a:rPr lang="en-GB" b="1" dirty="0" err="1" smtClean="0"/>
              <a:t>samo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formalnu</a:t>
            </a:r>
            <a:r>
              <a:rPr lang="en-GB" b="1" dirty="0" smtClean="0"/>
              <a:t> </a:t>
            </a:r>
            <a:r>
              <a:rPr lang="en-GB" b="1" dirty="0" err="1" smtClean="0"/>
              <a:t>kontrolu</a:t>
            </a:r>
            <a:r>
              <a:rPr lang="en-GB" b="1" dirty="0" smtClean="0"/>
              <a:t> </a:t>
            </a:r>
            <a:r>
              <a:rPr lang="en-GB" b="1" dirty="0" err="1" smtClean="0"/>
              <a:t>elemenata</a:t>
            </a:r>
            <a:r>
              <a:rPr lang="en-GB" b="1" dirty="0" smtClean="0"/>
              <a:t> </a:t>
            </a:r>
            <a:r>
              <a:rPr lang="en-GB" b="1" dirty="0" err="1" smtClean="0"/>
              <a:t>optužnice</a:t>
            </a:r>
            <a:r>
              <a:rPr lang="en-GB" b="1" dirty="0" smtClean="0"/>
              <a:t>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rješavanja</a:t>
            </a:r>
            <a:r>
              <a:rPr lang="en-GB" b="1" dirty="0" smtClean="0"/>
              <a:t> o </a:t>
            </a:r>
            <a:r>
              <a:rPr lang="en-GB" b="1" dirty="0" err="1" smtClean="0"/>
              <a:t>prethodnim</a:t>
            </a:r>
            <a:r>
              <a:rPr lang="en-GB" b="1" dirty="0" smtClean="0"/>
              <a:t> </a:t>
            </a:r>
            <a:r>
              <a:rPr lang="en-GB" b="1" dirty="0" err="1" smtClean="0"/>
              <a:t>prigovorima</a:t>
            </a:r>
            <a:r>
              <a:rPr lang="en-GB" b="1" dirty="0" smtClean="0"/>
              <a:t> </a:t>
            </a:r>
            <a:r>
              <a:rPr lang="en-GB" b="1" dirty="0" err="1" smtClean="0"/>
              <a:t>odbrane</a:t>
            </a:r>
            <a:r>
              <a:rPr lang="bs-Latn-BA" b="1" dirty="0" smtClean="0"/>
              <a:t>.</a:t>
            </a:r>
            <a:r>
              <a:rPr lang="bs-Latn-BA" b="1" baseline="0" dirty="0" smtClean="0"/>
              <a:t> </a:t>
            </a:r>
            <a:r>
              <a:rPr lang="en-GB" dirty="0" err="1" smtClean="0"/>
              <a:t>Optužnice</a:t>
            </a:r>
            <a:r>
              <a:rPr lang="en-GB" dirty="0" smtClean="0"/>
              <a:t> </a:t>
            </a:r>
            <a:r>
              <a:rPr lang="en-GB" dirty="0" smtClean="0"/>
              <a:t>se </a:t>
            </a:r>
            <a:r>
              <a:rPr lang="en-GB" dirty="0" err="1" smtClean="0"/>
              <a:t>ponekad</a:t>
            </a:r>
            <a:r>
              <a:rPr lang="en-GB" dirty="0" smtClean="0"/>
              <a:t> </a:t>
            </a:r>
            <a:r>
              <a:rPr lang="en-GB" dirty="0" err="1" smtClean="0"/>
              <a:t>potvrđuju</a:t>
            </a:r>
            <a:r>
              <a:rPr lang="en-GB" dirty="0" smtClean="0"/>
              <a:t> </a:t>
            </a:r>
            <a:r>
              <a:rPr lang="en-GB" dirty="0" err="1" smtClean="0"/>
              <a:t>istog</a:t>
            </a:r>
            <a:r>
              <a:rPr lang="en-GB" dirty="0" smtClean="0"/>
              <a:t> dana </a:t>
            </a:r>
            <a:r>
              <a:rPr lang="en-GB" dirty="0" err="1" smtClean="0"/>
              <a:t>kada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sudiji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prethodno</a:t>
            </a:r>
            <a:r>
              <a:rPr lang="en-GB" dirty="0" smtClean="0"/>
              <a:t> </a:t>
            </a:r>
            <a:r>
              <a:rPr lang="en-GB" dirty="0" err="1" smtClean="0"/>
              <a:t>saslušanje</a:t>
            </a:r>
            <a:r>
              <a:rPr lang="en-GB" dirty="0" smtClean="0"/>
              <a:t> i </a:t>
            </a:r>
            <a:r>
              <a:rPr lang="en-GB" dirty="0" err="1" smtClean="0"/>
              <a:t>dostavljene</a:t>
            </a:r>
            <a:r>
              <a:rPr lang="en-GB" dirty="0" smtClean="0"/>
              <a:t>, pa </a:t>
            </a:r>
            <a:r>
              <a:rPr lang="en-GB" dirty="0" err="1" smtClean="0"/>
              <a:t>čak</a:t>
            </a:r>
            <a:r>
              <a:rPr lang="en-GB" dirty="0" smtClean="0"/>
              <a:t> i u </a:t>
            </a:r>
            <a:r>
              <a:rPr lang="en-GB" dirty="0" err="1" smtClean="0"/>
              <a:t>naročito</a:t>
            </a:r>
            <a:r>
              <a:rPr lang="en-GB" dirty="0" smtClean="0"/>
              <a:t> </a:t>
            </a:r>
            <a:r>
              <a:rPr lang="en-GB" dirty="0" err="1" smtClean="0"/>
              <a:t>složenim</a:t>
            </a:r>
            <a:r>
              <a:rPr lang="en-GB" dirty="0" smtClean="0"/>
              <a:t> </a:t>
            </a:r>
            <a:r>
              <a:rPr lang="en-GB" dirty="0" err="1" smtClean="0"/>
              <a:t>predmetima</a:t>
            </a:r>
            <a:r>
              <a:rPr lang="en-GB" dirty="0" smtClean="0"/>
              <a:t> – </a:t>
            </a:r>
            <a:r>
              <a:rPr lang="en-GB" dirty="0" err="1" smtClean="0"/>
              <a:t>uključujući</a:t>
            </a:r>
            <a:r>
              <a:rPr lang="en-GB" dirty="0" smtClean="0"/>
              <a:t> i </a:t>
            </a:r>
            <a:r>
              <a:rPr lang="en-GB" dirty="0" err="1" smtClean="0"/>
              <a:t>koruptivna</a:t>
            </a:r>
            <a:r>
              <a:rPr lang="en-GB" dirty="0" smtClean="0"/>
              <a:t> </a:t>
            </a:r>
            <a:r>
              <a:rPr lang="en-GB" dirty="0" err="1" smtClean="0"/>
              <a:t>krivična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obimnom</a:t>
            </a:r>
            <a:r>
              <a:rPr lang="en-GB" dirty="0" smtClean="0"/>
              <a:t> </a:t>
            </a:r>
            <a:r>
              <a:rPr lang="en-GB" dirty="0" err="1" smtClean="0"/>
              <a:t>dokaznom</a:t>
            </a:r>
            <a:r>
              <a:rPr lang="en-GB" dirty="0" smtClean="0"/>
              <a:t> </a:t>
            </a:r>
            <a:r>
              <a:rPr lang="en-GB" dirty="0" err="1" smtClean="0"/>
              <a:t>građom</a:t>
            </a:r>
            <a:r>
              <a:rPr lang="en-GB" dirty="0" smtClean="0"/>
              <a:t>. </a:t>
            </a:r>
            <a:endParaRPr lang="bs-Latn-BA" dirty="0" smtClean="0"/>
          </a:p>
          <a:p>
            <a:endParaRPr lang="en-GB" baseline="0" dirty="0" smtClean="0"/>
          </a:p>
          <a:p>
            <a:r>
              <a:rPr lang="bs-Latn-BA" b="1" baseline="0" dirty="0" smtClean="0"/>
              <a:t>Najčešći nedostaci </a:t>
            </a:r>
            <a:r>
              <a:rPr lang="en-GB" b="1" dirty="0" smtClean="0"/>
              <a:t>U SADRŽAJU ČINJENIČNOG OPISA OPTUŽNICE</a:t>
            </a:r>
            <a:r>
              <a:rPr lang="bs-Latn-BA" b="1" baseline="0" dirty="0" smtClean="0"/>
              <a:t>, koji mogu imati</a:t>
            </a:r>
            <a:r>
              <a:rPr lang="en-GB" b="1" dirty="0" smtClean="0"/>
              <a:t> </a:t>
            </a:r>
            <a:r>
              <a:rPr lang="en-GB" b="1" dirty="0" err="1" smtClean="0"/>
              <a:t>krajnje</a:t>
            </a:r>
            <a:r>
              <a:rPr lang="en-GB" b="1" dirty="0" smtClean="0"/>
              <a:t> </a:t>
            </a:r>
            <a:r>
              <a:rPr lang="en-GB" b="1" dirty="0" err="1" smtClean="0"/>
              <a:t>negativne</a:t>
            </a:r>
            <a:r>
              <a:rPr lang="en-GB" b="1" dirty="0" smtClean="0"/>
              <a:t> </a:t>
            </a:r>
            <a:r>
              <a:rPr lang="en-GB" b="1" dirty="0" err="1" smtClean="0"/>
              <a:t>posljedice</a:t>
            </a:r>
            <a:r>
              <a:rPr lang="en-GB" b="1" dirty="0" smtClean="0"/>
              <a:t> </a:t>
            </a:r>
            <a:r>
              <a:rPr lang="en-GB" b="1" dirty="0" err="1" smtClean="0"/>
              <a:t>po</a:t>
            </a:r>
            <a:r>
              <a:rPr lang="en-GB" b="1" dirty="0" smtClean="0"/>
              <a:t> </a:t>
            </a:r>
            <a:r>
              <a:rPr lang="en-GB" b="1" dirty="0" err="1" smtClean="0"/>
              <a:t>konačni</a:t>
            </a:r>
            <a:r>
              <a:rPr lang="en-GB" b="1" dirty="0" smtClean="0"/>
              <a:t> </a:t>
            </a:r>
            <a:r>
              <a:rPr lang="en-GB" b="1" dirty="0" err="1" smtClean="0"/>
              <a:t>ishod</a:t>
            </a:r>
            <a:r>
              <a:rPr lang="en-GB" b="1" dirty="0" smtClean="0"/>
              <a:t> </a:t>
            </a:r>
            <a:r>
              <a:rPr lang="en-GB" b="1" dirty="0" err="1" smtClean="0"/>
              <a:t>postupka</a:t>
            </a:r>
            <a:r>
              <a:rPr lang="en-GB" b="1" dirty="0" smtClean="0"/>
              <a:t>, </a:t>
            </a:r>
            <a:r>
              <a:rPr lang="bs-Latn-BA" b="1" dirty="0" smtClean="0"/>
              <a:t>a mogu </a:t>
            </a:r>
            <a:r>
              <a:rPr lang="bs-Latn-BA" b="1" baseline="0" dirty="0" smtClean="0"/>
              <a:t>biti otklonjeni u fazi potvrđivanja su:</a:t>
            </a:r>
          </a:p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bs-Latn-BA" b="1" dirty="0" smtClean="0"/>
          </a:p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dirty="0" err="1" smtClean="0"/>
              <a:t>izostavljanje</a:t>
            </a:r>
            <a:r>
              <a:rPr lang="en-GB" b="1" dirty="0" smtClean="0"/>
              <a:t> </a:t>
            </a:r>
            <a:r>
              <a:rPr lang="en-GB" b="1" dirty="0" smtClean="0"/>
              <a:t>u </a:t>
            </a:r>
            <a:r>
              <a:rPr lang="en-GB" b="1" dirty="0" err="1" smtClean="0"/>
              <a:t>činjeničnom</a:t>
            </a:r>
            <a:r>
              <a:rPr lang="en-GB" b="1" dirty="0" smtClean="0"/>
              <a:t> </a:t>
            </a:r>
            <a:r>
              <a:rPr lang="en-GB" b="1" dirty="0" err="1" smtClean="0"/>
              <a:t>opisu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optužnice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relevantnih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propisa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kojima</a:t>
            </a:r>
            <a:r>
              <a:rPr lang="en-GB" b="1" baseline="0" dirty="0" smtClean="0"/>
              <a:t> se </a:t>
            </a:r>
            <a:r>
              <a:rPr lang="en-GB" b="1" baseline="0" dirty="0" err="1" smtClean="0"/>
              <a:t>upotpunjujue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norma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blanketnog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karaktera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kojom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propisano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krivično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djelo</a:t>
            </a:r>
            <a:r>
              <a:rPr lang="en-GB" baseline="0" dirty="0" smtClean="0"/>
              <a:t>. </a:t>
            </a:r>
            <a:r>
              <a:rPr lang="en-GB" b="1" dirty="0" err="1" smtClean="0"/>
              <a:t>Propust</a:t>
            </a:r>
            <a:r>
              <a:rPr lang="en-GB" b="1" dirty="0" smtClean="0"/>
              <a:t> </a:t>
            </a:r>
            <a:r>
              <a:rPr lang="en-GB" b="1" dirty="0" err="1" smtClean="0"/>
              <a:t>ove</a:t>
            </a:r>
            <a:r>
              <a:rPr lang="en-GB" b="1" dirty="0" smtClean="0"/>
              <a:t> </a:t>
            </a:r>
            <a:r>
              <a:rPr lang="en-GB" b="1" dirty="0" err="1" smtClean="0"/>
              <a:t>vrste</a:t>
            </a:r>
            <a:r>
              <a:rPr lang="en-GB" b="1" dirty="0" smtClean="0"/>
              <a:t> </a:t>
            </a:r>
            <a:r>
              <a:rPr lang="en-GB" b="1" dirty="0" err="1" smtClean="0"/>
              <a:t>vod</a:t>
            </a:r>
            <a:r>
              <a:rPr lang="bs-Latn-BA" b="1" dirty="0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ka</a:t>
            </a:r>
            <a:r>
              <a:rPr lang="en-GB" b="1" dirty="0" smtClean="0"/>
              <a:t> tome da </a:t>
            </a:r>
            <a:r>
              <a:rPr lang="en-GB" b="1" dirty="0" err="1" smtClean="0"/>
              <a:t>činjenični</a:t>
            </a:r>
            <a:r>
              <a:rPr lang="en-GB" b="1" dirty="0" smtClean="0"/>
              <a:t> </a:t>
            </a:r>
            <a:r>
              <a:rPr lang="en-GB" b="1" dirty="0" err="1" smtClean="0"/>
              <a:t>opis</a:t>
            </a:r>
            <a:r>
              <a:rPr lang="en-GB" b="1" dirty="0" smtClean="0"/>
              <a:t> ne </a:t>
            </a:r>
            <a:r>
              <a:rPr lang="en-GB" b="1" dirty="0" err="1" smtClean="0"/>
              <a:t>sadrži</a:t>
            </a:r>
            <a:r>
              <a:rPr lang="en-GB" b="1" dirty="0" smtClean="0"/>
              <a:t> </a:t>
            </a:r>
            <a:r>
              <a:rPr lang="en-GB" b="1" dirty="0" err="1" smtClean="0"/>
              <a:t>opis</a:t>
            </a:r>
            <a:r>
              <a:rPr lang="en-GB" b="1" dirty="0" smtClean="0"/>
              <a:t> </a:t>
            </a:r>
            <a:r>
              <a:rPr lang="en-GB" b="1" dirty="0" err="1" smtClean="0"/>
              <a:t>svih</a:t>
            </a:r>
            <a:r>
              <a:rPr lang="en-GB" b="1" dirty="0" smtClean="0"/>
              <a:t> </a:t>
            </a:r>
            <a:r>
              <a:rPr lang="en-GB" b="1" dirty="0" err="1" smtClean="0"/>
              <a:t>elemenata</a:t>
            </a:r>
            <a:r>
              <a:rPr lang="en-GB" b="1" dirty="0" smtClean="0"/>
              <a:t> </a:t>
            </a:r>
            <a:r>
              <a:rPr lang="en-GB" b="1" dirty="0" err="1" smtClean="0"/>
              <a:t>bića</a:t>
            </a:r>
            <a:r>
              <a:rPr lang="en-GB" b="1" dirty="0" smtClean="0"/>
              <a:t> </a:t>
            </a:r>
            <a:r>
              <a:rPr lang="en-GB" b="1" dirty="0" err="1" smtClean="0"/>
              <a:t>krivičnog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, a </a:t>
            </a:r>
            <a:r>
              <a:rPr lang="en-GB" b="1" dirty="0" err="1" smtClean="0"/>
              <a:t>što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posljedicu</a:t>
            </a:r>
            <a:r>
              <a:rPr lang="en-GB" b="1" dirty="0" smtClean="0"/>
              <a:t> </a:t>
            </a:r>
            <a:r>
              <a:rPr lang="en-GB" b="1" dirty="0" err="1" smtClean="0"/>
              <a:t>ima</a:t>
            </a:r>
            <a:r>
              <a:rPr lang="en-GB" b="1" dirty="0" smtClean="0"/>
              <a:t> da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je </a:t>
            </a:r>
            <a:r>
              <a:rPr lang="en-GB" b="1" dirty="0" err="1" smtClean="0"/>
              <a:t>opisano</a:t>
            </a:r>
            <a:r>
              <a:rPr lang="en-GB" b="1" dirty="0" smtClean="0"/>
              <a:t> </a:t>
            </a:r>
            <a:r>
              <a:rPr lang="en-GB" b="1" dirty="0" err="1" smtClean="0"/>
              <a:t>nije</a:t>
            </a:r>
            <a:r>
              <a:rPr lang="en-GB" b="1" dirty="0" smtClean="0"/>
              <a:t> </a:t>
            </a:r>
            <a:r>
              <a:rPr lang="en-GB" b="1" dirty="0" err="1" smtClean="0"/>
              <a:t>krivično</a:t>
            </a:r>
            <a:r>
              <a:rPr lang="en-GB" b="1" dirty="0" smtClean="0"/>
              <a:t> </a:t>
            </a:r>
            <a:r>
              <a:rPr lang="en-GB" b="1" dirty="0" err="1" smtClean="0"/>
              <a:t>djelo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te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može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dovesti</a:t>
            </a:r>
            <a:r>
              <a:rPr lang="en-GB" b="1" baseline="0" dirty="0" smtClean="0"/>
              <a:t> do </a:t>
            </a:r>
            <a:r>
              <a:rPr lang="en-GB" b="1" baseline="0" dirty="0" err="1" smtClean="0"/>
              <a:t>oslobađajuće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presude</a:t>
            </a:r>
            <a:r>
              <a:rPr lang="en-GB" baseline="0" dirty="0" smtClean="0"/>
              <a:t>.</a:t>
            </a:r>
            <a:r>
              <a:rPr lang="en-GB" dirty="0" smtClean="0"/>
              <a:t> </a:t>
            </a:r>
            <a:r>
              <a:rPr lang="bs-Latn-BA" baseline="0" dirty="0" smtClean="0"/>
              <a:t>U</a:t>
            </a:r>
            <a:r>
              <a:rPr lang="en-GB" baseline="0" dirty="0" smtClean="0"/>
              <a:t> </a:t>
            </a:r>
            <a:r>
              <a:rPr lang="bs-Latn-BA" baseline="0" dirty="0" smtClean="0"/>
              <a:t>A</a:t>
            </a:r>
            <a:r>
              <a:rPr lang="en-GB" baseline="0" dirty="0" err="1" smtClean="0"/>
              <a:t>nalizi</a:t>
            </a:r>
            <a:r>
              <a:rPr lang="en-GB" baseline="0" dirty="0" smtClean="0"/>
              <a:t> </a:t>
            </a:r>
            <a:r>
              <a:rPr lang="bs-Latn-BA" baseline="0" dirty="0" smtClean="0"/>
              <a:t>se p</a:t>
            </a:r>
            <a:r>
              <a:rPr lang="en-GB" dirty="0" err="1" smtClean="0"/>
              <a:t>reporučuje</a:t>
            </a:r>
            <a:r>
              <a:rPr lang="en-GB" dirty="0" smtClean="0"/>
              <a:t> da </a:t>
            </a:r>
            <a:r>
              <a:rPr lang="en-GB" dirty="0" err="1" smtClean="0"/>
              <a:t>tužilac</a:t>
            </a:r>
            <a:r>
              <a:rPr lang="en-GB" dirty="0" smtClean="0"/>
              <a:t> s </a:t>
            </a:r>
            <a:r>
              <a:rPr lang="en-GB" dirty="0" err="1" smtClean="0"/>
              <a:t>dodatnim</a:t>
            </a:r>
            <a:r>
              <a:rPr lang="en-GB" dirty="0" smtClean="0"/>
              <a:t> </a:t>
            </a:r>
            <a:r>
              <a:rPr lang="en-GB" dirty="0" err="1" smtClean="0"/>
              <a:t>oprezom</a:t>
            </a:r>
            <a:r>
              <a:rPr lang="en-GB" dirty="0" smtClean="0"/>
              <a:t> </a:t>
            </a:r>
            <a:r>
              <a:rPr lang="en-GB" dirty="0" err="1" smtClean="0"/>
              <a:t>pristupi</a:t>
            </a:r>
            <a:r>
              <a:rPr lang="en-GB" dirty="0" smtClean="0"/>
              <a:t>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optužnice</a:t>
            </a:r>
            <a:r>
              <a:rPr lang="en-GB" dirty="0" smtClean="0"/>
              <a:t>, </a:t>
            </a:r>
            <a:r>
              <a:rPr lang="en-GB" dirty="0" err="1" smtClean="0"/>
              <a:t>uz</a:t>
            </a:r>
            <a:r>
              <a:rPr lang="en-GB" dirty="0" smtClean="0"/>
              <a:t> </a:t>
            </a:r>
            <a:r>
              <a:rPr lang="en-GB" b="1" dirty="0" err="1" smtClean="0"/>
              <a:t>preciziranje</a:t>
            </a:r>
            <a:r>
              <a:rPr lang="en-GB" b="1" dirty="0" smtClean="0"/>
              <a:t> </a:t>
            </a:r>
            <a:r>
              <a:rPr lang="en-GB" b="1" dirty="0" err="1" smtClean="0"/>
              <a:t>naziva</a:t>
            </a:r>
            <a:r>
              <a:rPr lang="en-GB" b="1" dirty="0" smtClean="0"/>
              <a:t> </a:t>
            </a:r>
            <a:r>
              <a:rPr lang="bs-Latn-BA" b="1" dirty="0" smtClean="0"/>
              <a:t>blanketnog</a:t>
            </a:r>
            <a:r>
              <a:rPr lang="bs-Latn-BA" b="1" baseline="0" dirty="0" smtClean="0"/>
              <a:t> propisa, </a:t>
            </a:r>
            <a:r>
              <a:rPr lang="en-GB" b="1" dirty="0" err="1" smtClean="0"/>
              <a:t>uz</a:t>
            </a:r>
            <a:r>
              <a:rPr lang="en-GB" b="1" dirty="0" smtClean="0"/>
              <a:t> </a:t>
            </a:r>
            <a:r>
              <a:rPr lang="en-GB" b="1" dirty="0" err="1" smtClean="0"/>
              <a:t>navođenje</a:t>
            </a:r>
            <a:r>
              <a:rPr lang="en-GB" b="1" dirty="0" smtClean="0"/>
              <a:t> </a:t>
            </a:r>
            <a:r>
              <a:rPr lang="en-GB" b="1" dirty="0" err="1" smtClean="0"/>
              <a:t>tačnog</a:t>
            </a:r>
            <a:r>
              <a:rPr lang="en-GB" b="1" dirty="0" smtClean="0"/>
              <a:t> </a:t>
            </a:r>
            <a:r>
              <a:rPr lang="en-GB" b="1" dirty="0" err="1" smtClean="0"/>
              <a:t>člana</a:t>
            </a:r>
            <a:r>
              <a:rPr lang="en-GB" b="1" dirty="0" smtClean="0"/>
              <a:t>, </a:t>
            </a:r>
            <a:r>
              <a:rPr lang="en-GB" b="1" dirty="0" err="1" smtClean="0"/>
              <a:t>stava</a:t>
            </a:r>
            <a:r>
              <a:rPr lang="en-GB" b="1" dirty="0" smtClean="0"/>
              <a:t> i </a:t>
            </a:r>
            <a:r>
              <a:rPr lang="en-GB" b="1" dirty="0" err="1" smtClean="0"/>
              <a:t>tačke</a:t>
            </a:r>
            <a:r>
              <a:rPr lang="bs-Latn-BA" b="1" dirty="0" smtClean="0"/>
              <a:t> zakona</a:t>
            </a:r>
            <a:r>
              <a:rPr lang="bs-Latn-BA" b="1" baseline="0" dirty="0" smtClean="0"/>
              <a:t> ili podzakonskog akta</a:t>
            </a:r>
            <a:r>
              <a:rPr lang="en-GB" b="1" dirty="0" smtClean="0"/>
              <a:t>, </a:t>
            </a:r>
            <a:r>
              <a:rPr lang="en-GB" b="1" dirty="0" err="1" smtClean="0"/>
              <a:t>kako</a:t>
            </a:r>
            <a:r>
              <a:rPr lang="en-GB" b="1" dirty="0" smtClean="0"/>
              <a:t> bi se </a:t>
            </a:r>
            <a:r>
              <a:rPr lang="en-GB" b="1" dirty="0" err="1" smtClean="0"/>
              <a:t>izbjeglo</a:t>
            </a:r>
            <a:r>
              <a:rPr lang="en-GB" b="1" dirty="0" smtClean="0"/>
              <a:t> </a:t>
            </a:r>
            <a:r>
              <a:rPr lang="en-GB" b="1" dirty="0" err="1" smtClean="0"/>
              <a:t>vođenje</a:t>
            </a:r>
            <a:r>
              <a:rPr lang="en-GB" b="1" dirty="0" smtClean="0"/>
              <a:t> </a:t>
            </a:r>
            <a:r>
              <a:rPr lang="en-GB" b="1" dirty="0" err="1" smtClean="0"/>
              <a:t>glavnog</a:t>
            </a:r>
            <a:r>
              <a:rPr lang="en-GB" b="1" dirty="0" smtClean="0"/>
              <a:t> </a:t>
            </a:r>
            <a:r>
              <a:rPr lang="en-GB" b="1" dirty="0" err="1" smtClean="0"/>
              <a:t>pretresa</a:t>
            </a:r>
            <a:r>
              <a:rPr lang="en-GB" b="1" dirty="0" smtClean="0"/>
              <a:t> </a:t>
            </a:r>
            <a:r>
              <a:rPr lang="en-GB" b="1" dirty="0" err="1" smtClean="0"/>
              <a:t>po</a:t>
            </a:r>
            <a:r>
              <a:rPr lang="en-GB" b="1" dirty="0" smtClean="0"/>
              <a:t> </a:t>
            </a:r>
            <a:r>
              <a:rPr lang="en-GB" b="1" dirty="0" err="1" smtClean="0"/>
              <a:t>optužnicama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se </a:t>
            </a:r>
            <a:r>
              <a:rPr lang="en-GB" b="1" dirty="0" err="1" smtClean="0"/>
              <a:t>mogu</a:t>
            </a:r>
            <a:r>
              <a:rPr lang="en-GB" b="1" dirty="0" smtClean="0"/>
              <a:t> </a:t>
            </a:r>
            <a:r>
              <a:rPr lang="bs-Latn-BA" b="1" dirty="0" smtClean="0"/>
              <a:t>okarakterisati</a:t>
            </a:r>
            <a:r>
              <a:rPr lang="en-GB" b="1" dirty="0" smtClean="0"/>
              <a:t>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neosnovane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neodržive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i </a:t>
            </a:r>
            <a:r>
              <a:rPr lang="en-GB" dirty="0" err="1" smtClean="0"/>
              <a:t>donošenje</a:t>
            </a:r>
            <a:r>
              <a:rPr lang="en-GB" dirty="0" smtClean="0"/>
              <a:t> </a:t>
            </a:r>
            <a:r>
              <a:rPr lang="en-GB" dirty="0" err="1" smtClean="0"/>
              <a:t>oslobađajućih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isključivog</a:t>
            </a:r>
            <a:r>
              <a:rPr lang="en-GB" dirty="0" smtClean="0"/>
              <a:t> </a:t>
            </a:r>
            <a:r>
              <a:rPr lang="en-GB" dirty="0" err="1" smtClean="0"/>
              <a:t>propusta</a:t>
            </a:r>
            <a:r>
              <a:rPr lang="en-GB" dirty="0" smtClean="0"/>
              <a:t> </a:t>
            </a:r>
            <a:r>
              <a:rPr lang="en-GB" dirty="0" err="1" smtClean="0"/>
              <a:t>tužilaštva</a:t>
            </a:r>
            <a:r>
              <a:rPr lang="en-GB" dirty="0" smtClean="0"/>
              <a:t> </a:t>
            </a:r>
            <a:r>
              <a:rPr lang="en-GB" dirty="0" err="1" smtClean="0"/>
              <a:t>izostavljanjem</a:t>
            </a:r>
            <a:r>
              <a:rPr lang="en-GB" dirty="0" smtClean="0"/>
              <a:t> </a:t>
            </a:r>
            <a:r>
              <a:rPr lang="en-GB" dirty="0" err="1" smtClean="0"/>
              <a:t>blanketnog</a:t>
            </a:r>
            <a:r>
              <a:rPr lang="en-GB" dirty="0" smtClean="0"/>
              <a:t> </a:t>
            </a:r>
            <a:r>
              <a:rPr lang="en-GB" dirty="0" err="1" smtClean="0"/>
              <a:t>propisa</a:t>
            </a:r>
            <a:r>
              <a:rPr lang="en-GB" dirty="0" smtClean="0"/>
              <a:t>.</a:t>
            </a:r>
            <a:endParaRPr lang="bs-Latn-BA" dirty="0" smtClean="0"/>
          </a:p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 smtClean="0"/>
          </a:p>
          <a:p>
            <a:pPr marL="1714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 smtClean="0"/>
              <a:t>Slično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bs-Latn-BA" dirty="0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pitanju</a:t>
            </a:r>
            <a:r>
              <a:rPr lang="en-GB" dirty="0" smtClean="0"/>
              <a:t> </a:t>
            </a:r>
            <a:r>
              <a:rPr lang="en-GB" dirty="0" err="1" smtClean="0"/>
              <a:t>svojstva</a:t>
            </a:r>
            <a:r>
              <a:rPr lang="en-GB" dirty="0" smtClean="0"/>
              <a:t> </a:t>
            </a:r>
            <a:r>
              <a:rPr lang="en-GB" dirty="0" err="1" smtClean="0"/>
              <a:t>optuženog</a:t>
            </a:r>
            <a:r>
              <a:rPr lang="en-GB" dirty="0" smtClean="0"/>
              <a:t>, </a:t>
            </a:r>
            <a:r>
              <a:rPr lang="en-GB" b="1" dirty="0" smtClean="0"/>
              <a:t>u </a:t>
            </a:r>
            <a:r>
              <a:rPr lang="en-GB" b="1" dirty="0" err="1" smtClean="0"/>
              <a:t>mnogim</a:t>
            </a:r>
            <a:r>
              <a:rPr lang="en-GB" b="1" dirty="0" smtClean="0"/>
              <a:t> od </a:t>
            </a:r>
            <a:r>
              <a:rPr lang="en-GB" b="1" dirty="0" err="1" smtClean="0"/>
              <a:t>analiziranih</a:t>
            </a:r>
            <a:r>
              <a:rPr lang="en-GB" b="1" dirty="0" smtClean="0"/>
              <a:t> </a:t>
            </a:r>
            <a:r>
              <a:rPr lang="en-GB" b="1" dirty="0" err="1" smtClean="0"/>
              <a:t>predmeta</a:t>
            </a:r>
            <a:r>
              <a:rPr lang="en-GB" b="1" dirty="0" smtClean="0"/>
              <a:t> </a:t>
            </a:r>
            <a:r>
              <a:rPr lang="en-GB" b="1" dirty="0" err="1" smtClean="0"/>
              <a:t>radnja</a:t>
            </a:r>
            <a:r>
              <a:rPr lang="en-GB" b="1" dirty="0" smtClean="0"/>
              <a:t> </a:t>
            </a:r>
            <a:r>
              <a:rPr lang="en-GB" b="1" dirty="0" err="1" smtClean="0"/>
              <a:t>nije</a:t>
            </a:r>
            <a:r>
              <a:rPr lang="en-GB" b="1" dirty="0" smtClean="0"/>
              <a:t> </a:t>
            </a:r>
            <a:r>
              <a:rPr lang="en-GB" b="1" dirty="0" err="1" smtClean="0"/>
              <a:t>precizirana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način</a:t>
            </a:r>
            <a:r>
              <a:rPr lang="en-GB" b="1" dirty="0" smtClean="0"/>
              <a:t> da </a:t>
            </a:r>
            <a:r>
              <a:rPr lang="en-GB" b="1" dirty="0" err="1" smtClean="0"/>
              <a:t>sudu</a:t>
            </a:r>
            <a:r>
              <a:rPr lang="en-GB" b="1" dirty="0" smtClean="0"/>
              <a:t> </a:t>
            </a:r>
            <a:r>
              <a:rPr lang="en-GB" b="1" baseline="0" dirty="0" smtClean="0"/>
              <a:t> da </a:t>
            </a:r>
            <a:r>
              <a:rPr lang="en-GB" b="1" baseline="0" dirty="0" err="1" smtClean="0"/>
              <a:t>precizno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određenje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djela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kako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ga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zakon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propisuje</a:t>
            </a:r>
            <a:r>
              <a:rPr lang="en-GB" b="1" baseline="0" dirty="0" smtClean="0"/>
              <a:t>. </a:t>
            </a:r>
            <a:r>
              <a:rPr lang="en-GB" dirty="0" err="1" smtClean="0"/>
              <a:t>Presuda</a:t>
            </a:r>
            <a:r>
              <a:rPr lang="en-GB" dirty="0" smtClean="0"/>
              <a:t> </a:t>
            </a:r>
            <a:r>
              <a:rPr lang="en-GB" dirty="0" smtClean="0"/>
              <a:t>se </a:t>
            </a:r>
            <a:r>
              <a:rPr lang="en-GB" dirty="0" err="1" smtClean="0"/>
              <a:t>vezuje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činjenični</a:t>
            </a:r>
            <a:r>
              <a:rPr lang="en-GB" dirty="0" smtClean="0"/>
              <a:t> </a:t>
            </a:r>
            <a:r>
              <a:rPr lang="en-GB" dirty="0" err="1" smtClean="0"/>
              <a:t>opis</a:t>
            </a:r>
            <a:r>
              <a:rPr lang="en-GB" dirty="0" smtClean="0"/>
              <a:t> </a:t>
            </a:r>
            <a:r>
              <a:rPr lang="en-GB" dirty="0" err="1" smtClean="0"/>
              <a:t>dat</a:t>
            </a:r>
            <a:r>
              <a:rPr lang="en-GB" dirty="0" smtClean="0"/>
              <a:t> u </a:t>
            </a:r>
            <a:r>
              <a:rPr lang="en-GB" dirty="0" err="1" smtClean="0"/>
              <a:t>optužnici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je </a:t>
            </a:r>
            <a:r>
              <a:rPr lang="en-GB" dirty="0" err="1" smtClean="0"/>
              <a:t>sud</a:t>
            </a:r>
            <a:r>
              <a:rPr lang="en-GB" dirty="0" smtClean="0"/>
              <a:t> </a:t>
            </a:r>
            <a:r>
              <a:rPr lang="en-GB" dirty="0" err="1" smtClean="0"/>
              <a:t>stoga</a:t>
            </a:r>
            <a:r>
              <a:rPr lang="en-GB" dirty="0" smtClean="0"/>
              <a:t> </a:t>
            </a:r>
            <a:r>
              <a:rPr lang="en-GB" dirty="0" err="1" smtClean="0"/>
              <a:t>ograničen</a:t>
            </a:r>
            <a:r>
              <a:rPr lang="en-GB" dirty="0" smtClean="0"/>
              <a:t> </a:t>
            </a:r>
            <a:r>
              <a:rPr lang="en-GB" dirty="0" err="1" smtClean="0"/>
              <a:t>onim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tužilaštvo</a:t>
            </a:r>
            <a:r>
              <a:rPr lang="en-GB" dirty="0" smtClean="0"/>
              <a:t> </a:t>
            </a:r>
            <a:r>
              <a:rPr lang="en-GB" dirty="0" err="1" smtClean="0"/>
              <a:t>ponudi</a:t>
            </a:r>
            <a:r>
              <a:rPr lang="en-GB" dirty="0" smtClean="0"/>
              <a:t> u </a:t>
            </a:r>
            <a:r>
              <a:rPr lang="en-GB" dirty="0" err="1" smtClean="0"/>
              <a:t>optužnici</a:t>
            </a:r>
            <a:r>
              <a:rPr lang="en-GB" dirty="0" smtClean="0"/>
              <a:t>. U </a:t>
            </a:r>
            <a:r>
              <a:rPr lang="en-GB" dirty="0" err="1" smtClean="0"/>
              <a:t>suprotnom</a:t>
            </a:r>
            <a:r>
              <a:rPr lang="en-GB" dirty="0" smtClean="0"/>
              <a:t>, </a:t>
            </a:r>
            <a:r>
              <a:rPr lang="en-GB" dirty="0" err="1" smtClean="0"/>
              <a:t>intervencijama</a:t>
            </a:r>
            <a:r>
              <a:rPr lang="en-GB" dirty="0" smtClean="0"/>
              <a:t> </a:t>
            </a:r>
            <a:r>
              <a:rPr lang="en-GB" dirty="0" err="1" smtClean="0"/>
              <a:t>suda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doći</a:t>
            </a:r>
            <a:r>
              <a:rPr lang="en-GB" dirty="0" smtClean="0"/>
              <a:t> u </a:t>
            </a:r>
            <a:r>
              <a:rPr lang="en-GB" dirty="0" err="1" smtClean="0"/>
              <a:t>pitanje</a:t>
            </a:r>
            <a:r>
              <a:rPr lang="en-GB" dirty="0" smtClean="0"/>
              <a:t> </a:t>
            </a:r>
            <a:r>
              <a:rPr lang="en-GB" dirty="0" err="1" smtClean="0"/>
              <a:t>očuvanje</a:t>
            </a:r>
            <a:r>
              <a:rPr lang="en-GB" dirty="0" smtClean="0"/>
              <a:t> </a:t>
            </a:r>
            <a:r>
              <a:rPr lang="en-GB" dirty="0" err="1" smtClean="0"/>
              <a:t>objektivnog</a:t>
            </a:r>
            <a:r>
              <a:rPr lang="en-GB" dirty="0" smtClean="0"/>
              <a:t> </a:t>
            </a:r>
            <a:r>
              <a:rPr lang="en-GB" dirty="0" err="1" smtClean="0"/>
              <a:t>identiteta</a:t>
            </a:r>
            <a:r>
              <a:rPr lang="en-GB" dirty="0" smtClean="0"/>
              <a:t> </a:t>
            </a:r>
            <a:r>
              <a:rPr lang="en-GB" dirty="0" err="1" smtClean="0"/>
              <a:t>optužbe</a:t>
            </a:r>
            <a:r>
              <a:rPr lang="en-GB" dirty="0" smtClean="0"/>
              <a:t>.</a:t>
            </a:r>
            <a:r>
              <a:rPr lang="bs-Latn-BA" dirty="0" smtClean="0"/>
              <a:t> </a:t>
            </a:r>
            <a:r>
              <a:rPr lang="en-GB" dirty="0" smtClean="0"/>
              <a:t>Pored </a:t>
            </a:r>
            <a:r>
              <a:rPr lang="en-GB" dirty="0" smtClean="0"/>
              <a:t>toga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činjenični</a:t>
            </a:r>
            <a:r>
              <a:rPr lang="en-GB" dirty="0" smtClean="0"/>
              <a:t> </a:t>
            </a:r>
            <a:r>
              <a:rPr lang="en-GB" dirty="0" err="1" smtClean="0"/>
              <a:t>opis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da </a:t>
            </a:r>
            <a:r>
              <a:rPr lang="en-GB" dirty="0" err="1" smtClean="0"/>
              <a:t>sadrži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neophodne</a:t>
            </a:r>
            <a:r>
              <a:rPr lang="en-GB" dirty="0" smtClean="0"/>
              <a:t> </a:t>
            </a:r>
            <a:r>
              <a:rPr lang="en-GB" dirty="0" err="1" smtClean="0"/>
              <a:t>elemente</a:t>
            </a:r>
            <a:r>
              <a:rPr lang="en-GB" dirty="0" smtClean="0"/>
              <a:t>, </a:t>
            </a:r>
            <a:r>
              <a:rPr lang="en-GB" dirty="0" err="1" smtClean="0"/>
              <a:t>bitno</a:t>
            </a:r>
            <a:r>
              <a:rPr lang="en-GB" dirty="0" smtClean="0"/>
              <a:t> je i da on ne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opterećen</a:t>
            </a:r>
            <a:r>
              <a:rPr lang="en-GB" dirty="0" smtClean="0"/>
              <a:t> </a:t>
            </a:r>
            <a:r>
              <a:rPr lang="en-GB" dirty="0" err="1" smtClean="0"/>
              <a:t>nepotrebnim</a:t>
            </a:r>
            <a:r>
              <a:rPr lang="en-GB" dirty="0" smtClean="0"/>
              <a:t> </a:t>
            </a:r>
            <a:r>
              <a:rPr lang="en-GB" dirty="0" err="1" smtClean="0"/>
              <a:t>podacima</a:t>
            </a:r>
            <a:r>
              <a:rPr lang="en-GB" dirty="0" smtClean="0"/>
              <a:t>,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</a:t>
            </a:r>
            <a:r>
              <a:rPr lang="en-GB" dirty="0" err="1" smtClean="0"/>
              <a:t>zakonska</a:t>
            </a:r>
            <a:r>
              <a:rPr lang="en-GB" dirty="0" smtClean="0"/>
              <a:t> </a:t>
            </a:r>
            <a:r>
              <a:rPr lang="en-GB" dirty="0" err="1" smtClean="0"/>
              <a:t>obilježja</a:t>
            </a:r>
            <a:r>
              <a:rPr lang="en-GB" dirty="0" smtClean="0"/>
              <a:t> </a:t>
            </a:r>
            <a:r>
              <a:rPr lang="en-GB" dirty="0" err="1" smtClean="0"/>
              <a:t>krivičnog</a:t>
            </a:r>
            <a:r>
              <a:rPr lang="en-GB" dirty="0" smtClean="0"/>
              <a:t> </a:t>
            </a:r>
            <a:r>
              <a:rPr lang="en-GB" dirty="0" err="1" smtClean="0"/>
              <a:t>djel</a:t>
            </a:r>
            <a:r>
              <a:rPr lang="bs-Latn-BA" dirty="0" smtClean="0"/>
              <a:t>a.</a:t>
            </a:r>
            <a:endParaRPr lang="en-GB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967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eoma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rijetko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skladu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imperativnim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odredbama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krivičnih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nalažu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obavezu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utvrđivanja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oduzimanja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ostvarene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izvršenjem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krivičnog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bs-Latn-BA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s-Latn-B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Svi</a:t>
            </a:r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propisuju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obavezu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optuženog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već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od</a:t>
            </a:r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ta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prenesena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nesavjestan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način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zakonodavstvo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pretrpilo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dodatne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izmjene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dijelu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ciljem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uvođenja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mogućnosti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tzv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proširenog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oduzimanja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imovine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koje se u praksi gotovo i ne primjenjuje. 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Nadalje,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procesnim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zakonodavstvom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jasno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ustanovljene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obaveze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tužioca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pogledu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prikupljanja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dokaza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vezanih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imovinskopravni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stečenu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krivičnim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ali se </a:t>
            </a:r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 praksi se one vrlo često u cijelosti zanemaruju.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ivična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korupcije</a:t>
            </a:r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motivisana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koristoljubljem</a:t>
            </a:r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važno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ustrajniji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pogledu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oduzimanja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protivpravno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stečene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kako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 se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prije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svega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onemogućilo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nezakonito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bogaćenje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vršenjem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krivičnih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izbjegao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dojam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it-IT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nepravičnosti i slabosti represivnog aparata.</a:t>
            </a:r>
            <a:endParaRPr lang="bs-Latn-BA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s-Latn-BA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ijetko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provode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dokazi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okolnost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postavljenog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imovinskopravnog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upuštanje u odlučivanje o istom od strane suda je prije izuzetak nego pravilo</a:t>
            </a: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udovi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pribjegavaju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upućivanju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parnicu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stečeni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uslovi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se o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imovinskopravnom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cijelosti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odluči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bez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opasnosti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doći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njegovog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neopravdanog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odugovlačenja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bs-Latn-B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bs-Latn-B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praksu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neophodno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napustiti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odlučiti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postavljenom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imovinskopravnom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zahtjevu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oštećenih strana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god je</a:t>
            </a:r>
            <a:r>
              <a:rPr lang="bs-Latn-BA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Izostankom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primjene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imperativnih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odstupa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od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ostvarenja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osnovnih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načela</a:t>
            </a:r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dovodi u pitanje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ostvarenje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svrhe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gonjenja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10887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 smtClean="0"/>
              <a:t>Analiza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da </a:t>
            </a:r>
            <a:r>
              <a:rPr lang="en-GB" dirty="0" err="1" smtClean="0"/>
              <a:t>posluži</a:t>
            </a:r>
            <a:r>
              <a:rPr lang="en-GB" dirty="0" smtClean="0"/>
              <a:t> </a:t>
            </a:r>
            <a:r>
              <a:rPr lang="en-GB" b="1" dirty="0" err="1" smtClean="0"/>
              <a:t>praktičarima</a:t>
            </a:r>
            <a:r>
              <a:rPr lang="en-GB" b="1" dirty="0" smtClean="0"/>
              <a:t> i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svojevrsni</a:t>
            </a:r>
            <a:r>
              <a:rPr lang="en-GB" b="1" dirty="0" smtClean="0"/>
              <a:t> </a:t>
            </a:r>
            <a:r>
              <a:rPr lang="en-GB" b="1" dirty="0" err="1" smtClean="0"/>
              <a:t>vodič</a:t>
            </a:r>
            <a:r>
              <a:rPr lang="en-GB" b="1" dirty="0" smtClean="0"/>
              <a:t> </a:t>
            </a:r>
            <a:r>
              <a:rPr lang="en-GB" b="1" dirty="0" err="1" smtClean="0"/>
              <a:t>kroz</a:t>
            </a:r>
            <a:r>
              <a:rPr lang="en-GB" b="1" dirty="0" smtClean="0"/>
              <a:t> </a:t>
            </a:r>
            <a:r>
              <a:rPr lang="en-GB" b="1" dirty="0" err="1" smtClean="0"/>
              <a:t>značajniju</a:t>
            </a:r>
            <a:r>
              <a:rPr lang="en-GB" b="1" dirty="0" smtClean="0"/>
              <a:t> </a:t>
            </a:r>
            <a:r>
              <a:rPr lang="en-GB" b="1" dirty="0" err="1" smtClean="0"/>
              <a:t>sudsku</a:t>
            </a:r>
            <a:r>
              <a:rPr lang="en-GB" b="1" dirty="0" smtClean="0"/>
              <a:t> </a:t>
            </a:r>
            <a:r>
              <a:rPr lang="en-GB" b="1" dirty="0" err="1" smtClean="0"/>
              <a:t>praksu</a:t>
            </a:r>
            <a:r>
              <a:rPr lang="en-GB" b="1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je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predmet</a:t>
            </a:r>
            <a:r>
              <a:rPr lang="en-GB" dirty="0" smtClean="0"/>
              <a:t> </a:t>
            </a:r>
            <a:r>
              <a:rPr lang="en-GB" dirty="0" err="1" smtClean="0"/>
              <a:t>razmatranja</a:t>
            </a:r>
            <a:r>
              <a:rPr lang="en-GB" dirty="0" smtClean="0"/>
              <a:t>.</a:t>
            </a:r>
            <a:endParaRPr lang="bs-Latn-BA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bs-Latn-BA" dirty="0" smtClean="0"/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S </a:t>
            </a:r>
            <a:r>
              <a:rPr lang="en-GB" dirty="0" err="1" smtClean="0"/>
              <a:t>obzirom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mandat</a:t>
            </a:r>
            <a:r>
              <a:rPr lang="en-GB" dirty="0" smtClean="0"/>
              <a:t> </a:t>
            </a:r>
            <a:r>
              <a:rPr lang="en-GB" dirty="0" err="1" smtClean="0"/>
              <a:t>projekta</a:t>
            </a:r>
            <a:r>
              <a:rPr lang="en-GB" dirty="0" smtClean="0"/>
              <a:t>, </a:t>
            </a:r>
            <a:r>
              <a:rPr lang="en-GB" dirty="0" err="1" smtClean="0"/>
              <a:t>fokus</a:t>
            </a:r>
            <a:r>
              <a:rPr lang="en-GB" dirty="0" smtClean="0"/>
              <a:t> je </a:t>
            </a:r>
            <a:r>
              <a:rPr lang="en-GB" dirty="0" err="1" smtClean="0"/>
              <a:t>stavljen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b="1" dirty="0" err="1" smtClean="0"/>
              <a:t>razmatranje</a:t>
            </a:r>
            <a:r>
              <a:rPr lang="en-GB" b="1" dirty="0" smtClean="0"/>
              <a:t> </a:t>
            </a:r>
            <a:r>
              <a:rPr lang="en-GB" b="1" dirty="0" err="1" smtClean="0"/>
              <a:t>uspjeha</a:t>
            </a:r>
            <a:r>
              <a:rPr lang="en-GB" b="1" dirty="0" smtClean="0"/>
              <a:t> s </a:t>
            </a:r>
            <a:r>
              <a:rPr lang="en-GB" b="1" dirty="0" err="1" smtClean="0"/>
              <a:t>kojim</a:t>
            </a:r>
            <a:r>
              <a:rPr lang="en-GB" b="1" dirty="0" smtClean="0"/>
              <a:t> </a:t>
            </a:r>
            <a:r>
              <a:rPr lang="en-GB" b="1" dirty="0" err="1" smtClean="0"/>
              <a:t>tužioci</a:t>
            </a:r>
            <a:r>
              <a:rPr lang="en-GB" b="1" dirty="0" smtClean="0"/>
              <a:t> </a:t>
            </a:r>
            <a:r>
              <a:rPr lang="en-GB" b="1" dirty="0" err="1" smtClean="0"/>
              <a:t>pred</a:t>
            </a:r>
            <a:r>
              <a:rPr lang="en-GB" b="1" dirty="0" smtClean="0"/>
              <a:t> </a:t>
            </a:r>
            <a:r>
              <a:rPr lang="en-GB" b="1" dirty="0" err="1" smtClean="0"/>
              <a:t>sudom</a:t>
            </a:r>
            <a:r>
              <a:rPr lang="en-GB" b="1" dirty="0" smtClean="0"/>
              <a:t> </a:t>
            </a:r>
            <a:r>
              <a:rPr lang="en-GB" b="1" dirty="0" err="1" smtClean="0"/>
              <a:t>dokazuju</a:t>
            </a:r>
            <a:r>
              <a:rPr lang="en-GB" b="1" dirty="0" smtClean="0"/>
              <a:t> </a:t>
            </a:r>
            <a:r>
              <a:rPr lang="en-GB" b="1" dirty="0" err="1" smtClean="0"/>
              <a:t>ključne</a:t>
            </a:r>
            <a:r>
              <a:rPr lang="en-GB" b="1" dirty="0" smtClean="0"/>
              <a:t> </a:t>
            </a:r>
            <a:r>
              <a:rPr lang="en-GB" b="1" dirty="0" err="1" smtClean="0"/>
              <a:t>elemente</a:t>
            </a:r>
            <a:r>
              <a:rPr lang="en-GB" b="1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čine</a:t>
            </a:r>
            <a:r>
              <a:rPr lang="en-GB" dirty="0" smtClean="0"/>
              <a:t> </a:t>
            </a:r>
            <a:r>
              <a:rPr lang="en-GB" dirty="0" err="1" smtClean="0"/>
              <a:t>obilježja</a:t>
            </a:r>
            <a:r>
              <a:rPr lang="en-GB" dirty="0" smtClean="0"/>
              <a:t> </a:t>
            </a:r>
            <a:r>
              <a:rPr lang="en-GB" dirty="0" err="1" smtClean="0"/>
              <a:t>krivičnih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korupcije</a:t>
            </a:r>
            <a:r>
              <a:rPr lang="en-GB" dirty="0" smtClean="0"/>
              <a:t>, a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presudno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donošenje</a:t>
            </a:r>
            <a:r>
              <a:rPr lang="en-GB" dirty="0" smtClean="0"/>
              <a:t> </a:t>
            </a:r>
            <a:r>
              <a:rPr lang="en-GB" dirty="0" err="1" smtClean="0"/>
              <a:t>osuđujućih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bs-Latn-BA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 smtClean="0"/>
              <a:t>Jedan</a:t>
            </a:r>
            <a:r>
              <a:rPr lang="en-GB" dirty="0" smtClean="0"/>
              <a:t> </a:t>
            </a:r>
            <a:r>
              <a:rPr lang="en-GB" dirty="0" smtClean="0"/>
              <a:t>od </a:t>
            </a:r>
            <a:r>
              <a:rPr lang="en-GB" dirty="0" err="1" smtClean="0"/>
              <a:t>važnih</a:t>
            </a:r>
            <a:r>
              <a:rPr lang="en-GB" dirty="0" smtClean="0"/>
              <a:t> </a:t>
            </a:r>
            <a:r>
              <a:rPr lang="en-GB" dirty="0" err="1" smtClean="0"/>
              <a:t>ciljeva</a:t>
            </a:r>
            <a:r>
              <a:rPr lang="en-GB" dirty="0" smtClean="0"/>
              <a:t> </a:t>
            </a:r>
            <a:r>
              <a:rPr lang="en-GB" dirty="0" err="1" smtClean="0"/>
              <a:t>Analize</a:t>
            </a:r>
            <a:r>
              <a:rPr lang="en-GB" dirty="0" smtClean="0"/>
              <a:t> je da se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ovaj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prepoznaju</a:t>
            </a:r>
            <a:r>
              <a:rPr lang="en-GB" dirty="0" smtClean="0"/>
              <a:t> </a:t>
            </a:r>
            <a:r>
              <a:rPr lang="en-GB" dirty="0" err="1" smtClean="0"/>
              <a:t>područja</a:t>
            </a:r>
            <a:r>
              <a:rPr lang="en-GB" dirty="0" smtClean="0"/>
              <a:t> u </a:t>
            </a:r>
            <a:r>
              <a:rPr lang="en-GB" dirty="0" err="1" smtClean="0"/>
              <a:t>kojima</a:t>
            </a:r>
            <a:r>
              <a:rPr lang="en-GB" dirty="0" smtClean="0"/>
              <a:t> je </a:t>
            </a:r>
            <a:r>
              <a:rPr lang="en-GB" dirty="0" err="1" smtClean="0"/>
              <a:t>najpotrebnije</a:t>
            </a:r>
            <a:r>
              <a:rPr lang="en-GB" dirty="0" smtClean="0"/>
              <a:t> </a:t>
            </a:r>
            <a:r>
              <a:rPr lang="en-GB" b="1" dirty="0" err="1" smtClean="0"/>
              <a:t>stručno</a:t>
            </a:r>
            <a:r>
              <a:rPr lang="en-GB" b="1" dirty="0" smtClean="0"/>
              <a:t> </a:t>
            </a:r>
            <a:r>
              <a:rPr lang="en-GB" b="1" dirty="0" err="1" smtClean="0"/>
              <a:t>usavršavanje</a:t>
            </a:r>
            <a:r>
              <a:rPr lang="en-GB" b="1" dirty="0" smtClean="0"/>
              <a:t> </a:t>
            </a:r>
            <a:r>
              <a:rPr lang="en-GB" b="1" dirty="0" err="1" smtClean="0"/>
              <a:t>tužilaca</a:t>
            </a:r>
            <a:r>
              <a:rPr lang="bs-Latn-BA" b="1" dirty="0" smtClean="0"/>
              <a:t> ali</a:t>
            </a:r>
            <a:r>
              <a:rPr lang="en-GB" b="1" dirty="0" smtClean="0"/>
              <a:t> i </a:t>
            </a:r>
            <a:r>
              <a:rPr lang="en-GB" b="1" dirty="0" err="1" smtClean="0"/>
              <a:t>sudija</a:t>
            </a:r>
            <a:r>
              <a:rPr lang="en-GB" b="1" dirty="0" smtClean="0"/>
              <a:t> </a:t>
            </a:r>
            <a:r>
              <a:rPr lang="en-GB" dirty="0" smtClean="0"/>
              <a:t>u BiH </a:t>
            </a:r>
            <a:r>
              <a:rPr lang="en-GB" dirty="0" err="1" smtClean="0"/>
              <a:t>kako</a:t>
            </a:r>
            <a:r>
              <a:rPr lang="en-GB" dirty="0" smtClean="0"/>
              <a:t> bi se </a:t>
            </a:r>
            <a:r>
              <a:rPr lang="en-GB" dirty="0" err="1" smtClean="0"/>
              <a:t>koruptivna</a:t>
            </a:r>
            <a:r>
              <a:rPr lang="en-GB" dirty="0" smtClean="0"/>
              <a:t> </a:t>
            </a:r>
            <a:r>
              <a:rPr lang="en-GB" dirty="0" err="1" smtClean="0"/>
              <a:t>krivična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, </a:t>
            </a:r>
            <a:r>
              <a:rPr lang="en-GB" dirty="0" err="1" smtClean="0"/>
              <a:t>posebno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oblasti</a:t>
            </a:r>
            <a:r>
              <a:rPr lang="en-GB" dirty="0" smtClean="0"/>
              <a:t> </a:t>
            </a:r>
            <a:r>
              <a:rPr lang="en-GB" dirty="0" err="1" smtClean="0"/>
              <a:t>privrednog</a:t>
            </a:r>
            <a:r>
              <a:rPr lang="en-GB" dirty="0" smtClean="0"/>
              <a:t> </a:t>
            </a:r>
            <a:r>
              <a:rPr lang="en-GB" dirty="0" err="1" smtClean="0"/>
              <a:t>kriminaliteta</a:t>
            </a:r>
            <a:r>
              <a:rPr lang="en-GB" dirty="0" smtClean="0"/>
              <a:t>, </a:t>
            </a:r>
            <a:r>
              <a:rPr lang="en-GB" b="1" dirty="0" err="1" smtClean="0"/>
              <a:t>bolje</a:t>
            </a:r>
            <a:r>
              <a:rPr lang="en-GB" b="1" dirty="0" smtClean="0"/>
              <a:t> </a:t>
            </a:r>
            <a:r>
              <a:rPr lang="en-GB" b="1" dirty="0" err="1" smtClean="0"/>
              <a:t>razumjela</a:t>
            </a:r>
            <a:r>
              <a:rPr lang="en-GB" b="1" dirty="0" smtClean="0"/>
              <a:t> i </a:t>
            </a:r>
            <a:r>
              <a:rPr lang="en-GB" b="1" dirty="0" err="1" smtClean="0"/>
              <a:t>uspješnije</a:t>
            </a:r>
            <a:r>
              <a:rPr lang="en-GB" b="1" dirty="0" smtClean="0"/>
              <a:t> </a:t>
            </a:r>
            <a:r>
              <a:rPr lang="en-GB" b="1" dirty="0" err="1" smtClean="0"/>
              <a:t>procesuirala</a:t>
            </a:r>
            <a:r>
              <a:rPr lang="en-GB" b="1" dirty="0" smtClean="0"/>
              <a:t> </a:t>
            </a:r>
            <a:r>
              <a:rPr lang="en-GB" dirty="0" err="1" smtClean="0"/>
              <a:t>donošenjem</a:t>
            </a:r>
            <a:r>
              <a:rPr lang="en-GB" dirty="0" smtClean="0"/>
              <a:t> </a:t>
            </a:r>
            <a:r>
              <a:rPr lang="en-GB" dirty="0" err="1" smtClean="0"/>
              <a:t>većeg</a:t>
            </a:r>
            <a:r>
              <a:rPr lang="en-GB" dirty="0" smtClean="0"/>
              <a:t> </a:t>
            </a:r>
            <a:r>
              <a:rPr lang="en-GB" dirty="0" err="1" smtClean="0"/>
              <a:t>broja</a:t>
            </a:r>
            <a:r>
              <a:rPr lang="en-GB" dirty="0" smtClean="0"/>
              <a:t> </a:t>
            </a:r>
            <a:r>
              <a:rPr lang="en-GB" dirty="0" err="1" smtClean="0"/>
              <a:t>osuđujućih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.</a:t>
            </a:r>
            <a:endParaRPr lang="bs-Latn-BA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bs-Latn-BA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 smtClean="0"/>
              <a:t>Zapažanja</a:t>
            </a:r>
            <a:r>
              <a:rPr lang="en-GB" dirty="0" smtClean="0"/>
              <a:t> i </a:t>
            </a:r>
            <a:r>
              <a:rPr lang="en-GB" dirty="0" err="1" smtClean="0"/>
              <a:t>preporuke</a:t>
            </a:r>
            <a:r>
              <a:rPr lang="en-GB" dirty="0" smtClean="0"/>
              <a:t> </a:t>
            </a:r>
            <a:r>
              <a:rPr lang="en-GB" dirty="0" err="1" smtClean="0"/>
              <a:t>sadržane</a:t>
            </a:r>
            <a:r>
              <a:rPr lang="en-GB" dirty="0" smtClean="0"/>
              <a:t> u </a:t>
            </a:r>
            <a:r>
              <a:rPr lang="en-GB" dirty="0" err="1" smtClean="0"/>
              <a:t>Analizi</a:t>
            </a:r>
            <a:r>
              <a:rPr lang="en-GB" dirty="0" smtClean="0"/>
              <a:t> </a:t>
            </a:r>
            <a:r>
              <a:rPr lang="en-GB" dirty="0" err="1" smtClean="0"/>
              <a:t>takođe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da </a:t>
            </a:r>
            <a:r>
              <a:rPr lang="en-GB" dirty="0" err="1" smtClean="0"/>
              <a:t>posluže</a:t>
            </a:r>
            <a:r>
              <a:rPr lang="en-GB" dirty="0" smtClean="0"/>
              <a:t> </a:t>
            </a:r>
            <a:r>
              <a:rPr lang="bs-Latn-BA" b="1" dirty="0" smtClean="0"/>
              <a:t>kreatorima politika u pravosuđu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osnov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bs-Latn-BA" dirty="0" smtClean="0"/>
              <a:t>: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 smtClean="0"/>
              <a:t>pravilan</a:t>
            </a:r>
            <a:r>
              <a:rPr lang="en-GB" dirty="0" smtClean="0"/>
              <a:t> </a:t>
            </a:r>
            <a:r>
              <a:rPr lang="en-GB" b="1" dirty="0" err="1" smtClean="0"/>
              <a:t>strateški</a:t>
            </a:r>
            <a:r>
              <a:rPr lang="en-GB" b="1" dirty="0" smtClean="0"/>
              <a:t> </a:t>
            </a:r>
            <a:r>
              <a:rPr lang="en-GB" b="1" dirty="0" err="1" smtClean="0"/>
              <a:t>pristup</a:t>
            </a:r>
            <a:r>
              <a:rPr lang="en-GB" b="1" dirty="0" smtClean="0"/>
              <a:t> </a:t>
            </a:r>
            <a:r>
              <a:rPr lang="en-GB" b="1" dirty="0" err="1" smtClean="0"/>
              <a:t>borbi</a:t>
            </a:r>
            <a:r>
              <a:rPr lang="en-GB" b="1" dirty="0" smtClean="0"/>
              <a:t> </a:t>
            </a:r>
            <a:r>
              <a:rPr lang="en-GB" b="1" dirty="0" err="1" smtClean="0"/>
              <a:t>protiv</a:t>
            </a:r>
            <a:r>
              <a:rPr lang="en-GB" b="1" dirty="0" smtClean="0"/>
              <a:t> </a:t>
            </a:r>
            <a:r>
              <a:rPr lang="en-GB" b="1" dirty="0" err="1" smtClean="0"/>
              <a:t>korupcije</a:t>
            </a:r>
            <a:endParaRPr lang="bs-Latn-BA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1" dirty="0" err="1" smtClean="0"/>
              <a:t>usmjeravanj</a:t>
            </a:r>
            <a:r>
              <a:rPr lang="bs-Latn-BA" b="1" dirty="0" smtClean="0"/>
              <a:t>e</a:t>
            </a:r>
            <a:r>
              <a:rPr lang="en-GB" b="1" dirty="0" smtClean="0"/>
              <a:t> </a:t>
            </a:r>
            <a:r>
              <a:rPr lang="en-GB" b="1" dirty="0" err="1" smtClean="0"/>
              <a:t>kaznene</a:t>
            </a:r>
            <a:r>
              <a:rPr lang="en-GB" b="1" dirty="0" smtClean="0"/>
              <a:t> </a:t>
            </a:r>
            <a:r>
              <a:rPr lang="en-GB" b="1" dirty="0" err="1" smtClean="0"/>
              <a:t>politike</a:t>
            </a:r>
            <a:r>
              <a:rPr lang="en-GB" b="1" dirty="0" smtClean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ovoj</a:t>
            </a:r>
            <a:r>
              <a:rPr lang="en-GB" dirty="0" smtClean="0"/>
              <a:t> </a:t>
            </a:r>
            <a:r>
              <a:rPr lang="en-GB" dirty="0" err="1" smtClean="0"/>
              <a:t>oblasti</a:t>
            </a:r>
            <a:endParaRPr lang="bs-Latn-BA" dirty="0" smtClean="0"/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 smtClean="0"/>
              <a:t>razvoj</a:t>
            </a:r>
            <a:r>
              <a:rPr lang="en-GB" dirty="0" smtClean="0"/>
              <a:t> i </a:t>
            </a:r>
            <a:r>
              <a:rPr lang="en-GB" dirty="0" err="1" smtClean="0"/>
              <a:t>promociju</a:t>
            </a:r>
            <a:r>
              <a:rPr lang="en-GB" dirty="0" smtClean="0"/>
              <a:t> </a:t>
            </a:r>
            <a:r>
              <a:rPr lang="en-GB" b="1" dirty="0" err="1" smtClean="0"/>
              <a:t>konzistentnijih</a:t>
            </a:r>
            <a:r>
              <a:rPr lang="en-GB" b="1" dirty="0" smtClean="0"/>
              <a:t> </a:t>
            </a:r>
            <a:r>
              <a:rPr lang="en-GB" b="1" dirty="0" err="1" smtClean="0"/>
              <a:t>praksi</a:t>
            </a:r>
            <a:r>
              <a:rPr lang="en-GB" b="1" dirty="0" smtClean="0"/>
              <a:t> </a:t>
            </a:r>
            <a:r>
              <a:rPr lang="en-GB" b="1" dirty="0" err="1" smtClean="0"/>
              <a:t>postupanja</a:t>
            </a:r>
            <a:r>
              <a:rPr lang="en-GB" b="1" dirty="0" smtClean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sudskim</a:t>
            </a:r>
            <a:r>
              <a:rPr lang="en-GB" dirty="0" smtClean="0"/>
              <a:t> </a:t>
            </a:r>
            <a:r>
              <a:rPr lang="en-GB" dirty="0" err="1" smtClean="0"/>
              <a:t>slučajevima</a:t>
            </a:r>
            <a:r>
              <a:rPr lang="en-GB" dirty="0" smtClean="0"/>
              <a:t> s </a:t>
            </a:r>
            <a:r>
              <a:rPr lang="en-GB" dirty="0" err="1" smtClean="0"/>
              <a:t>elementima</a:t>
            </a:r>
            <a:r>
              <a:rPr lang="en-GB" dirty="0" smtClean="0"/>
              <a:t> </a:t>
            </a:r>
            <a:r>
              <a:rPr lang="en-GB" dirty="0" err="1" smtClean="0"/>
              <a:t>korupcije</a:t>
            </a:r>
            <a:r>
              <a:rPr lang="en-GB" dirty="0" smtClean="0"/>
              <a:t>. </a:t>
            </a:r>
            <a:r>
              <a:rPr lang="bs-Latn-BA" dirty="0" smtClean="0"/>
              <a:t>Jer</a:t>
            </a:r>
            <a:r>
              <a:rPr lang="bs-Latn-BA" baseline="0" dirty="0" smtClean="0"/>
              <a:t> je i p</a:t>
            </a:r>
            <a:r>
              <a:rPr lang="en-GB" altLang="sr-Latn-RS" dirty="0" err="1" smtClean="0"/>
              <a:t>olazna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osnova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za</a:t>
            </a:r>
            <a:r>
              <a:rPr lang="en-GB" altLang="sr-Latn-RS" baseline="0" dirty="0" smtClean="0"/>
              <a:t> </a:t>
            </a:r>
            <a:r>
              <a:rPr lang="bs-Latn-BA" altLang="sr-Latn-RS" baseline="0" dirty="0" smtClean="0"/>
              <a:t>analizu </a:t>
            </a:r>
            <a:r>
              <a:rPr lang="en-GB" altLang="sr-Latn-RS" baseline="0" dirty="0" smtClean="0"/>
              <a:t>bio je rad s </a:t>
            </a:r>
            <a:r>
              <a:rPr lang="en-GB" altLang="sr-Latn-RS" baseline="0" dirty="0" err="1" smtClean="0"/>
              <a:t>tužilaštvima</a:t>
            </a:r>
            <a:r>
              <a:rPr lang="en-GB" altLang="sr-Latn-RS" baseline="0" dirty="0" smtClean="0"/>
              <a:t> i </a:t>
            </a:r>
            <a:r>
              <a:rPr lang="en-GB" altLang="sr-Latn-RS" baseline="0" dirty="0" err="1" smtClean="0"/>
              <a:t>uvriježeno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mišljenje</a:t>
            </a:r>
            <a:r>
              <a:rPr lang="en-GB" altLang="sr-Latn-RS" baseline="0" dirty="0" smtClean="0"/>
              <a:t>, da ne </a:t>
            </a:r>
            <a:r>
              <a:rPr lang="en-GB" altLang="sr-Latn-RS" baseline="0" dirty="0" err="1" smtClean="0"/>
              <a:t>postoji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konzistentna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praksa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odlučivanja</a:t>
            </a:r>
            <a:r>
              <a:rPr lang="en-GB" altLang="sr-Latn-RS" baseline="0" dirty="0" smtClean="0"/>
              <a:t> </a:t>
            </a:r>
            <a:r>
              <a:rPr lang="bs-Latn-BA" altLang="sr-Latn-RS" baseline="0" dirty="0" smtClean="0"/>
              <a:t>u predmetima korupcijskog kriminala te da pristup često zavisi od sudije kojem je predmet dodijeljen u rad. Neki od stavova bili su da je određena djela koruptivne prirode gotovo nemoguće dokazati s obzirom na standard koji je ustanovio sud, pa tako tužioci ponekad </a:t>
            </a:r>
            <a:r>
              <a:rPr lang="bs-Latn-BA" altLang="sr-Latn-RS" b="1" baseline="0" dirty="0" smtClean="0"/>
              <a:t>čak i odustaju od optuženja</a:t>
            </a:r>
            <a:r>
              <a:rPr lang="bs-Latn-BA" altLang="sr-Latn-RS" baseline="0" dirty="0" smtClean="0"/>
              <a:t>, vjerujući da će ishod biti oslobađajuća presuda.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bs-Latn-BA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2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dirty="0" err="1" smtClean="0"/>
              <a:t>Uzorak</a:t>
            </a:r>
            <a:r>
              <a:rPr lang="en-GB" dirty="0" smtClean="0"/>
              <a:t> </a:t>
            </a:r>
            <a:r>
              <a:rPr lang="en-GB" dirty="0" err="1" smtClean="0"/>
              <a:t>analiziranih</a:t>
            </a:r>
            <a:r>
              <a:rPr lang="en-GB" dirty="0" smtClean="0"/>
              <a:t> </a:t>
            </a:r>
            <a:r>
              <a:rPr lang="en-GB" dirty="0" err="1" smtClean="0"/>
              <a:t>sudskih</a:t>
            </a:r>
            <a:r>
              <a:rPr lang="en-GB" dirty="0" smtClean="0"/>
              <a:t> </a:t>
            </a:r>
            <a:r>
              <a:rPr lang="en-GB" dirty="0" err="1" smtClean="0"/>
              <a:t>odluka</a:t>
            </a:r>
            <a:r>
              <a:rPr lang="en-GB" dirty="0" smtClean="0"/>
              <a:t> </a:t>
            </a:r>
            <a:r>
              <a:rPr lang="en-GB" dirty="0" err="1" smtClean="0"/>
              <a:t>obuhvata</a:t>
            </a:r>
            <a:r>
              <a:rPr lang="en-GB" dirty="0" smtClean="0"/>
              <a:t> </a:t>
            </a:r>
            <a:r>
              <a:rPr lang="en-GB" dirty="0" err="1" smtClean="0"/>
              <a:t>ukupno</a:t>
            </a:r>
            <a:r>
              <a:rPr lang="en-GB" dirty="0" smtClean="0"/>
              <a:t> </a:t>
            </a:r>
            <a:r>
              <a:rPr lang="en-GB" b="1" dirty="0" smtClean="0"/>
              <a:t>614 </a:t>
            </a:r>
            <a:r>
              <a:rPr lang="en-GB" b="1" dirty="0" err="1" smtClean="0"/>
              <a:t>presuda</a:t>
            </a:r>
            <a:r>
              <a:rPr lang="en-GB" b="1" dirty="0" smtClean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predmetima</a:t>
            </a:r>
            <a:r>
              <a:rPr lang="en-GB" dirty="0" smtClean="0"/>
              <a:t> s </a:t>
            </a:r>
            <a:r>
              <a:rPr lang="en-GB" dirty="0" err="1" smtClean="0"/>
              <a:t>koruptivnim</a:t>
            </a:r>
            <a:r>
              <a:rPr lang="en-GB" dirty="0" smtClean="0"/>
              <a:t> </a:t>
            </a:r>
            <a:r>
              <a:rPr lang="en-GB" dirty="0" err="1" smtClean="0"/>
              <a:t>elementima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donesene</a:t>
            </a:r>
            <a:r>
              <a:rPr lang="en-GB" dirty="0" smtClean="0"/>
              <a:t> od </a:t>
            </a:r>
            <a:r>
              <a:rPr lang="en-GB" dirty="0" err="1" smtClean="0"/>
              <a:t>strane</a:t>
            </a:r>
            <a:r>
              <a:rPr lang="en-GB" dirty="0" smtClean="0"/>
              <a:t> </a:t>
            </a:r>
            <a:r>
              <a:rPr lang="en-GB" dirty="0" err="1" smtClean="0"/>
              <a:t>sudova</a:t>
            </a:r>
            <a:r>
              <a:rPr lang="en-GB" dirty="0" smtClean="0"/>
              <a:t> u </a:t>
            </a:r>
            <a:r>
              <a:rPr lang="en-GB" dirty="0" err="1" smtClean="0"/>
              <a:t>BiH</a:t>
            </a:r>
            <a:r>
              <a:rPr lang="en-GB" dirty="0" smtClean="0"/>
              <a:t> u </a:t>
            </a:r>
            <a:r>
              <a:rPr lang="en-GB" dirty="0" err="1" smtClean="0"/>
              <a:t>periodu</a:t>
            </a:r>
            <a:r>
              <a:rPr lang="en-GB" dirty="0" smtClean="0"/>
              <a:t> od tri </a:t>
            </a:r>
            <a:r>
              <a:rPr lang="en-GB" dirty="0" err="1" smtClean="0"/>
              <a:t>godine</a:t>
            </a:r>
            <a:r>
              <a:rPr lang="en-GB" dirty="0" smtClean="0"/>
              <a:t> (</a:t>
            </a:r>
            <a:r>
              <a:rPr lang="en-GB" b="1" dirty="0" smtClean="0"/>
              <a:t>2013, 2014. </a:t>
            </a:r>
            <a:r>
              <a:rPr lang="en-GB" b="1" dirty="0" err="1" smtClean="0"/>
              <a:t>i</a:t>
            </a:r>
            <a:r>
              <a:rPr lang="en-GB" b="1" dirty="0" smtClean="0"/>
              <a:t> 2015. </a:t>
            </a:r>
            <a:r>
              <a:rPr lang="en-GB" b="1" dirty="0" err="1" smtClean="0"/>
              <a:t>godina</a:t>
            </a:r>
            <a:r>
              <a:rPr lang="en-GB" dirty="0" smtClean="0"/>
              <a:t>)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dostavljene</a:t>
            </a:r>
            <a:r>
              <a:rPr lang="en-GB" dirty="0" smtClean="0"/>
              <a:t> </a:t>
            </a:r>
            <a:r>
              <a:rPr lang="en-GB" dirty="0" err="1" smtClean="0"/>
              <a:t>Projektu</a:t>
            </a:r>
            <a:r>
              <a:rPr lang="en-GB" dirty="0" smtClean="0"/>
              <a:t> u </a:t>
            </a:r>
            <a:r>
              <a:rPr lang="en-GB" dirty="0" err="1" smtClean="0"/>
              <a:t>procesu</a:t>
            </a:r>
            <a:r>
              <a:rPr lang="en-GB" dirty="0" smtClean="0"/>
              <a:t> </a:t>
            </a:r>
            <a:r>
              <a:rPr lang="en-GB" dirty="0" err="1" smtClean="0"/>
              <a:t>prikupljanja</a:t>
            </a:r>
            <a:r>
              <a:rPr lang="en-GB" dirty="0" smtClean="0"/>
              <a:t> </a:t>
            </a:r>
            <a:r>
              <a:rPr lang="en-GB" dirty="0" err="1" smtClean="0"/>
              <a:t>odluka</a:t>
            </a:r>
            <a:r>
              <a:rPr lang="en-GB" dirty="0" smtClean="0"/>
              <a:t>. </a:t>
            </a:r>
            <a:r>
              <a:rPr lang="en-GB" dirty="0" err="1" smtClean="0"/>
              <a:t>Ovaj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obuhvata</a:t>
            </a:r>
            <a:r>
              <a:rPr lang="en-GB" dirty="0" smtClean="0"/>
              <a:t> </a:t>
            </a:r>
            <a:r>
              <a:rPr lang="en-GB" dirty="0" err="1" smtClean="0"/>
              <a:t>prvostepene</a:t>
            </a:r>
            <a:r>
              <a:rPr lang="en-GB" dirty="0" smtClean="0"/>
              <a:t>, </a:t>
            </a:r>
            <a:r>
              <a:rPr lang="en-GB" dirty="0" err="1" smtClean="0"/>
              <a:t>drugostepene</a:t>
            </a:r>
            <a:r>
              <a:rPr lang="en-GB" dirty="0" smtClean="0"/>
              <a:t> i </a:t>
            </a:r>
            <a:r>
              <a:rPr lang="en-GB" dirty="0" err="1" smtClean="0"/>
              <a:t>trećestepene</a:t>
            </a:r>
            <a:r>
              <a:rPr lang="en-GB" dirty="0" smtClean="0"/>
              <a:t> </a:t>
            </a:r>
            <a:r>
              <a:rPr lang="en-GB" dirty="0" err="1" smtClean="0"/>
              <a:t>presude</a:t>
            </a:r>
            <a:r>
              <a:rPr lang="bs-Latn-BA" dirty="0" smtClean="0"/>
              <a:t>, i rješenja o ukidanju</a:t>
            </a:r>
            <a:r>
              <a:rPr lang="bs-Latn-BA" baseline="0" dirty="0" smtClean="0"/>
              <a:t> presude,</a:t>
            </a:r>
            <a:r>
              <a:rPr lang="en-GB" dirty="0" smtClean="0"/>
              <a:t> </a:t>
            </a:r>
            <a:r>
              <a:rPr lang="en-GB" dirty="0" err="1" smtClean="0"/>
              <a:t>donesene</a:t>
            </a:r>
            <a:r>
              <a:rPr lang="en-GB" dirty="0" smtClean="0"/>
              <a:t> u </a:t>
            </a:r>
            <a:r>
              <a:rPr lang="en-GB" dirty="0" err="1" smtClean="0"/>
              <a:t>navedenom</a:t>
            </a:r>
            <a:r>
              <a:rPr lang="en-GB" dirty="0" smtClean="0"/>
              <a:t> </a:t>
            </a:r>
            <a:r>
              <a:rPr lang="en-GB" dirty="0" err="1" smtClean="0"/>
              <a:t>periodu</a:t>
            </a:r>
            <a:r>
              <a:rPr lang="en-GB" dirty="0" smtClean="0"/>
              <a:t>, a </a:t>
            </a:r>
            <a:r>
              <a:rPr lang="en-GB" dirty="0" err="1" smtClean="0"/>
              <a:t>odnose</a:t>
            </a:r>
            <a:r>
              <a:rPr lang="en-GB" dirty="0" smtClean="0"/>
              <a:t> se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ukupan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od 416 </a:t>
            </a:r>
            <a:r>
              <a:rPr lang="en-GB" dirty="0" err="1" smtClean="0"/>
              <a:t>različitih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.</a:t>
            </a:r>
          </a:p>
          <a:p>
            <a:pPr>
              <a:spcBef>
                <a:spcPct val="0"/>
              </a:spcBef>
            </a:pPr>
            <a:endParaRPr lang="en-GB" dirty="0" smtClean="0"/>
          </a:p>
          <a:p>
            <a:pPr>
              <a:spcBef>
                <a:spcPct val="0"/>
              </a:spcBef>
            </a:pPr>
            <a:r>
              <a:rPr lang="en-GB" dirty="0" err="1" smtClean="0"/>
              <a:t>Važno</a:t>
            </a:r>
            <a:r>
              <a:rPr lang="en-GB" dirty="0" smtClean="0"/>
              <a:t> je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napomenuti</a:t>
            </a:r>
            <a:r>
              <a:rPr lang="en-GB" dirty="0" smtClean="0"/>
              <a:t> da se </a:t>
            </a:r>
            <a:r>
              <a:rPr lang="en-GB" dirty="0" err="1" smtClean="0"/>
              <a:t>Projekat</a:t>
            </a:r>
            <a:r>
              <a:rPr lang="en-GB" dirty="0" smtClean="0"/>
              <a:t> </a:t>
            </a:r>
            <a:r>
              <a:rPr lang="en-GB" dirty="0" err="1" smtClean="0"/>
              <a:t>odlučio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prikupljanje</a:t>
            </a:r>
            <a:r>
              <a:rPr lang="en-GB" dirty="0" smtClean="0"/>
              <a:t> </a:t>
            </a:r>
            <a:r>
              <a:rPr lang="en-GB" b="1" dirty="0" err="1" smtClean="0"/>
              <a:t>isključivo</a:t>
            </a:r>
            <a:r>
              <a:rPr lang="en-GB" b="1" dirty="0" smtClean="0"/>
              <a:t> </a:t>
            </a:r>
            <a:r>
              <a:rPr lang="en-GB" b="1" dirty="0" err="1" smtClean="0"/>
              <a:t>sudskih</a:t>
            </a:r>
            <a:r>
              <a:rPr lang="en-GB" b="1" dirty="0" smtClean="0"/>
              <a:t> </a:t>
            </a:r>
            <a:r>
              <a:rPr lang="en-GB" b="1" dirty="0" err="1" smtClean="0"/>
              <a:t>odluka</a:t>
            </a:r>
            <a:r>
              <a:rPr lang="en-GB" b="1" dirty="0" smtClean="0"/>
              <a:t>, </a:t>
            </a:r>
            <a:r>
              <a:rPr lang="en-GB" b="1" dirty="0" err="1" smtClean="0"/>
              <a:t>tj</a:t>
            </a:r>
            <a:r>
              <a:rPr lang="en-GB" b="1" dirty="0" smtClean="0"/>
              <a:t>. </a:t>
            </a:r>
            <a:r>
              <a:rPr lang="en-GB" b="1" dirty="0" err="1" smtClean="0"/>
              <a:t>presuda</a:t>
            </a:r>
            <a:r>
              <a:rPr lang="en-GB" b="1" dirty="0" smtClean="0"/>
              <a:t>, a ne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tužilačkih</a:t>
            </a:r>
            <a:r>
              <a:rPr lang="en-GB" b="1" dirty="0" smtClean="0"/>
              <a:t> </a:t>
            </a:r>
            <a:r>
              <a:rPr lang="en-GB" b="1" dirty="0" err="1" smtClean="0"/>
              <a:t>odluka</a:t>
            </a:r>
            <a:r>
              <a:rPr lang="en-GB" b="1" dirty="0" smtClean="0"/>
              <a:t>, </a:t>
            </a:r>
            <a:r>
              <a:rPr lang="en-GB" b="1" dirty="0" err="1" smtClean="0"/>
              <a:t>tj</a:t>
            </a:r>
            <a:r>
              <a:rPr lang="en-GB" b="1" dirty="0" smtClean="0"/>
              <a:t>. </a:t>
            </a:r>
            <a:r>
              <a:rPr lang="en-GB" b="1" dirty="0" err="1" smtClean="0"/>
              <a:t>optužnica</a:t>
            </a:r>
            <a:r>
              <a:rPr lang="en-GB" b="1" dirty="0" smtClean="0"/>
              <a:t>.</a:t>
            </a:r>
            <a:r>
              <a:rPr lang="en-GB" b="1" baseline="0" dirty="0" smtClean="0"/>
              <a:t> </a:t>
            </a:r>
            <a:r>
              <a:rPr lang="en-GB" baseline="0" dirty="0" err="1" smtClean="0"/>
              <a:t>U</a:t>
            </a:r>
            <a:r>
              <a:rPr lang="en-GB" dirty="0" err="1" smtClean="0"/>
              <a:t>zimajući</a:t>
            </a:r>
            <a:r>
              <a:rPr lang="en-GB" dirty="0" smtClean="0"/>
              <a:t> u </a:t>
            </a:r>
            <a:r>
              <a:rPr lang="en-GB" dirty="0" err="1" smtClean="0"/>
              <a:t>obzir</a:t>
            </a:r>
            <a:r>
              <a:rPr lang="en-GB" dirty="0" smtClean="0"/>
              <a:t> </a:t>
            </a:r>
            <a:r>
              <a:rPr lang="en-GB" dirty="0" err="1" smtClean="0"/>
              <a:t>ciljeve</a:t>
            </a:r>
            <a:r>
              <a:rPr lang="en-GB" dirty="0" smtClean="0"/>
              <a:t> </a:t>
            </a:r>
            <a:r>
              <a:rPr lang="en-GB" dirty="0" err="1" smtClean="0"/>
              <a:t>Analize</a:t>
            </a:r>
            <a:r>
              <a:rPr lang="en-GB" dirty="0" smtClean="0"/>
              <a:t>, </a:t>
            </a:r>
            <a:r>
              <a:rPr lang="en-GB" dirty="0" err="1" smtClean="0"/>
              <a:t>svi</a:t>
            </a:r>
            <a:r>
              <a:rPr lang="en-GB" dirty="0" smtClean="0"/>
              <a:t> </a:t>
            </a:r>
            <a:r>
              <a:rPr lang="en-GB" dirty="0" err="1" smtClean="0"/>
              <a:t>neophodni</a:t>
            </a:r>
            <a:r>
              <a:rPr lang="en-GB" dirty="0" smtClean="0"/>
              <a:t> </a:t>
            </a:r>
            <a:r>
              <a:rPr lang="en-GB" dirty="0" err="1" smtClean="0"/>
              <a:t>podaci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njenu</a:t>
            </a:r>
            <a:r>
              <a:rPr lang="en-GB" dirty="0" smtClean="0"/>
              <a:t> </a:t>
            </a:r>
            <a:r>
              <a:rPr lang="en-GB" dirty="0" err="1" smtClean="0"/>
              <a:t>izradu</a:t>
            </a:r>
            <a:r>
              <a:rPr lang="en-GB" dirty="0" smtClean="0"/>
              <a:t> </a:t>
            </a:r>
            <a:r>
              <a:rPr lang="en-GB" dirty="0" err="1" smtClean="0"/>
              <a:t>mogli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prikupljeni</a:t>
            </a:r>
            <a:r>
              <a:rPr lang="en-GB" dirty="0" smtClean="0"/>
              <a:t> </a:t>
            </a:r>
            <a:r>
              <a:rPr lang="en-GB" dirty="0" err="1" smtClean="0"/>
              <a:t>pregledom</a:t>
            </a:r>
            <a:r>
              <a:rPr lang="en-GB" dirty="0" smtClean="0"/>
              <a:t> </a:t>
            </a:r>
            <a:r>
              <a:rPr lang="en-GB" dirty="0" err="1" smtClean="0"/>
              <a:t>sudskih</a:t>
            </a:r>
            <a:r>
              <a:rPr lang="en-GB" dirty="0" smtClean="0"/>
              <a:t> </a:t>
            </a:r>
            <a:r>
              <a:rPr lang="en-GB" dirty="0" err="1" smtClean="0"/>
              <a:t>odluka</a:t>
            </a:r>
            <a:r>
              <a:rPr lang="en-GB" dirty="0" smtClean="0"/>
              <a:t>, a </a:t>
            </a:r>
            <a:r>
              <a:rPr lang="en-GB" dirty="0" err="1" smtClean="0"/>
              <a:t>imajući</a:t>
            </a:r>
            <a:r>
              <a:rPr lang="en-GB" dirty="0" smtClean="0"/>
              <a:t> u </a:t>
            </a:r>
            <a:r>
              <a:rPr lang="en-GB" dirty="0" err="1" smtClean="0"/>
              <a:t>vidu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</a:t>
            </a:r>
            <a:r>
              <a:rPr lang="en-GB" dirty="0" err="1" smtClean="0"/>
              <a:t>sudskih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.</a:t>
            </a:r>
          </a:p>
          <a:p>
            <a:pPr>
              <a:spcBef>
                <a:spcPct val="0"/>
              </a:spcBef>
            </a:pPr>
            <a:endParaRPr lang="bs-Latn-BA" dirty="0" smtClean="0"/>
          </a:p>
          <a:p>
            <a:pPr>
              <a:spcBef>
                <a:spcPct val="0"/>
              </a:spcBef>
            </a:pPr>
            <a:r>
              <a:rPr lang="en-GB" i="1" dirty="0" smtClean="0"/>
              <a:t>(</a:t>
            </a:r>
            <a:r>
              <a:rPr lang="bs-Latn-BA" i="1" dirty="0" smtClean="0"/>
              <a:t>Proces prikupljanja</a:t>
            </a:r>
            <a:r>
              <a:rPr lang="bs-Latn-BA" i="1" baseline="0" dirty="0" smtClean="0"/>
              <a:t> odluka bio je dosta zahtjevan i podrazumijevao prije svega dobivanje podataka o predmetima od strane VSTV, a zatim upućivanje pojedinačnih zahtjeva svakom sudu u BiH radi dobijanja kopija odluka. </a:t>
            </a:r>
          </a:p>
          <a:p>
            <a:pPr>
              <a:spcBef>
                <a:spcPct val="0"/>
              </a:spcBef>
            </a:pPr>
            <a:r>
              <a:rPr lang="bs-Latn-BA" i="1" baseline="0" dirty="0" smtClean="0"/>
              <a:t>S obzirom na period, i činjenicu da je lista krivičnih djela korupcije usvojena od strane VSTV tek u aprilu 2015. godine, identifikacija djela s koruptivnim elementima je do tog momenta u mnogome zavisila od samih sudova, tj njihove procjene.</a:t>
            </a:r>
            <a:endParaRPr lang="en-GB" i="1" baseline="0" dirty="0" smtClean="0"/>
          </a:p>
          <a:p>
            <a:pPr>
              <a:spcBef>
                <a:spcPct val="0"/>
              </a:spcBef>
            </a:pPr>
            <a:r>
              <a:rPr lang="bs-Latn-BA" i="1" baseline="0" dirty="0" smtClean="0"/>
              <a:t>S druge strane, nakon usvajanja Liste, njena primjena nije uvijek bila dosljedna, te je i to uticalo na uzorak, no ono što je važno je da je uzorak u velikoj mjeri pouzdan i sveobuhvatan.</a:t>
            </a:r>
            <a:r>
              <a:rPr lang="en-GB" i="1" baseline="0" dirty="0" smtClean="0"/>
              <a:t>)</a:t>
            </a:r>
          </a:p>
          <a:p>
            <a:pPr>
              <a:spcBef>
                <a:spcPct val="0"/>
              </a:spcBef>
            </a:pPr>
            <a:endParaRPr lang="bs-Latn-BA" dirty="0" smtClean="0"/>
          </a:p>
          <a:p>
            <a:pPr>
              <a:spcBef>
                <a:spcPct val="0"/>
              </a:spcBef>
            </a:pPr>
            <a:r>
              <a:rPr lang="bs-Latn-BA" altLang="sr-Latn-RS" dirty="0" smtClean="0"/>
              <a:t>Usvajanje Liste</a:t>
            </a:r>
            <a:r>
              <a:rPr lang="bs-Latn-BA" altLang="sr-Latn-RS" baseline="0" dirty="0" smtClean="0"/>
              <a:t> </a:t>
            </a:r>
            <a:r>
              <a:rPr lang="bs-Latn-BA" altLang="sr-Latn-RS" b="1" baseline="0" dirty="0" smtClean="0"/>
              <a:t>je značajno uticalo na način evidentiranja predmeta korupcije i vođenja statistika o njima te je jedna od važnih preporuka u Analizi usaglašavanje liste na svim nivoima </a:t>
            </a:r>
            <a:r>
              <a:rPr lang="bs-Latn-BA" altLang="sr-Latn-RS" baseline="0" dirty="0" smtClean="0"/>
              <a:t>(Sud BiH koristi modifikovanu listu), njeno ažuriranje u skladu sa trendovima</a:t>
            </a:r>
            <a:r>
              <a:rPr lang="en-GB" altLang="sr-Latn-RS" baseline="0" dirty="0" smtClean="0"/>
              <a:t> (</a:t>
            </a:r>
            <a:r>
              <a:rPr lang="en-GB" altLang="sr-Latn-RS" baseline="0" dirty="0" err="1" smtClean="0"/>
              <a:t>npr</a:t>
            </a:r>
            <a:r>
              <a:rPr lang="en-GB" altLang="sr-Latn-RS" baseline="0" dirty="0" smtClean="0"/>
              <a:t>. </a:t>
            </a:r>
            <a:r>
              <a:rPr lang="en-GB" altLang="sr-Latn-RS" baseline="0" dirty="0" err="1" smtClean="0"/>
              <a:t>Nesavjestan</a:t>
            </a:r>
            <a:r>
              <a:rPr lang="en-GB" altLang="sr-Latn-RS" baseline="0" dirty="0" smtClean="0"/>
              <a:t> rad u </a:t>
            </a:r>
            <a:r>
              <a:rPr lang="en-GB" altLang="sr-Latn-RS" baseline="0" dirty="0" err="1" smtClean="0"/>
              <a:t>službi</a:t>
            </a:r>
            <a:r>
              <a:rPr lang="en-GB" altLang="sr-Latn-RS" baseline="0" dirty="0" smtClean="0"/>
              <a:t>, </a:t>
            </a:r>
            <a:r>
              <a:rPr lang="en-GB" altLang="sr-Latn-RS" baseline="0" dirty="0" err="1" smtClean="0"/>
              <a:t>iako</a:t>
            </a:r>
            <a:r>
              <a:rPr lang="en-GB" altLang="sr-Latn-RS" baseline="0" dirty="0" smtClean="0"/>
              <a:t> se u </a:t>
            </a:r>
            <a:r>
              <a:rPr lang="en-GB" altLang="sr-Latn-RS" baseline="0" dirty="0" err="1" smtClean="0"/>
              <a:t>krivičnim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zakonima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nalazi</a:t>
            </a:r>
            <a:r>
              <a:rPr lang="en-GB" altLang="sr-Latn-RS" baseline="0" dirty="0" smtClean="0"/>
              <a:t> u </a:t>
            </a:r>
            <a:r>
              <a:rPr lang="en-GB" altLang="sr-Latn-RS" baseline="0" dirty="0" err="1" smtClean="0"/>
              <a:t>poglavlju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posvećenom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djelima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korupcije</a:t>
            </a:r>
            <a:r>
              <a:rPr lang="en-GB" altLang="sr-Latn-RS" baseline="0" dirty="0" smtClean="0"/>
              <a:t> </a:t>
            </a:r>
            <a:r>
              <a:rPr lang="bs-Latn-BA" altLang="sr-Latn-RS" baseline="0" dirty="0" smtClean="0"/>
              <a:t>i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protiv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službene</a:t>
            </a:r>
            <a:r>
              <a:rPr lang="en-GB" altLang="sr-Latn-RS" baseline="0" dirty="0" smtClean="0"/>
              <a:t> </a:t>
            </a:r>
            <a:r>
              <a:rPr lang="en-GB" altLang="sr-Latn-RS" baseline="0" dirty="0" err="1" smtClean="0"/>
              <a:t>dužnosti</a:t>
            </a:r>
            <a:r>
              <a:rPr lang="en-GB" altLang="sr-Latn-RS" baseline="0" dirty="0" smtClean="0"/>
              <a:t>)</a:t>
            </a:r>
            <a:r>
              <a:rPr lang="bs-Latn-BA" altLang="sr-Latn-RS" baseline="0" dirty="0" smtClean="0"/>
              <a:t>, izmjenama krivičnih zakona, ali iznad svega njena dosljedna primjena u svim tužilaštvima i sudovima.</a:t>
            </a:r>
          </a:p>
          <a:p>
            <a:pPr>
              <a:spcBef>
                <a:spcPct val="0"/>
              </a:spcBef>
            </a:pPr>
            <a:endParaRPr lang="bs-Latn-BA" altLang="sr-Latn-R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bs-Latn-BA" dirty="0" smtClean="0"/>
              <a:t>Statistički trendovi na cjelokupnom uzorku ( 614 odluka tj 416 predmeta)</a:t>
            </a:r>
          </a:p>
          <a:p>
            <a:pPr lvl="1"/>
            <a:endParaRPr lang="bs-Latn-BA" dirty="0" smtClean="0"/>
          </a:p>
          <a:p>
            <a:pPr lvl="1"/>
            <a:r>
              <a:rPr lang="bs-Latn-BA" dirty="0" smtClean="0"/>
              <a:t>Ekstrahovanje informacija iz presuda u dvije baze podataka: po licima i po odlukama </a:t>
            </a:r>
          </a:p>
          <a:p>
            <a:pPr lvl="1"/>
            <a:endParaRPr lang="bs-Latn-BA" dirty="0" smtClean="0"/>
          </a:p>
          <a:p>
            <a:pPr lvl="1"/>
            <a:r>
              <a:rPr lang="bs-Latn-BA" dirty="0" smtClean="0"/>
              <a:t>Izvlačenje trendova - Svrha: pokazati broj, tipove i vrstu donesenih presuda, trendove uspjeha krivičnog gonjenja, stepen osuđivanosti, kaznenu politiku, oduzimanje imovine.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4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172698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Od</a:t>
            </a:r>
            <a:r>
              <a:rPr lang="en-GB" dirty="0" smtClean="0"/>
              <a:t> </a:t>
            </a:r>
            <a:r>
              <a:rPr lang="en-GB" dirty="0" err="1" smtClean="0"/>
              <a:t>ukupnog</a:t>
            </a:r>
            <a:r>
              <a:rPr lang="en-GB" dirty="0" smtClean="0"/>
              <a:t> </a:t>
            </a:r>
            <a:r>
              <a:rPr lang="en-GB" dirty="0" err="1" smtClean="0"/>
              <a:t>broja</a:t>
            </a:r>
            <a:r>
              <a:rPr lang="en-GB" dirty="0" smtClean="0"/>
              <a:t> od 416 </a:t>
            </a:r>
            <a:r>
              <a:rPr lang="en-GB" dirty="0" err="1" smtClean="0"/>
              <a:t>predmeta</a:t>
            </a:r>
            <a:r>
              <a:rPr lang="en-GB" dirty="0" smtClean="0"/>
              <a:t> </a:t>
            </a:r>
            <a:r>
              <a:rPr lang="en-GB" dirty="0" err="1" smtClean="0"/>
              <a:t>izdvojeno</a:t>
            </a:r>
            <a:r>
              <a:rPr lang="en-GB" dirty="0" smtClean="0"/>
              <a:t> je 56 </a:t>
            </a:r>
            <a:r>
              <a:rPr lang="en-GB" dirty="0" err="1" smtClean="0"/>
              <a:t>pravosnažno</a:t>
            </a:r>
            <a:r>
              <a:rPr lang="en-GB" dirty="0" smtClean="0"/>
              <a:t> </a:t>
            </a:r>
            <a:r>
              <a:rPr lang="en-GB" dirty="0" err="1" smtClean="0"/>
              <a:t>okončanih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analizirani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podrobniji</a:t>
            </a:r>
            <a:r>
              <a:rPr lang="en-GB" dirty="0" smtClean="0"/>
              <a:t> </a:t>
            </a:r>
            <a:r>
              <a:rPr lang="en-GB" dirty="0" err="1" smtClean="0"/>
              <a:t>način</a:t>
            </a:r>
            <a:r>
              <a:rPr lang="bs-Latn-BA" dirty="0" smtClean="0"/>
              <a:t>. 140 odluka</a:t>
            </a:r>
            <a:r>
              <a:rPr lang="en-GB" dirty="0" smtClean="0"/>
              <a:t>.</a:t>
            </a:r>
            <a:r>
              <a:rPr lang="en-GB" baseline="0" dirty="0" smtClean="0"/>
              <a:t> </a:t>
            </a:r>
          </a:p>
          <a:p>
            <a:r>
              <a:rPr lang="en-GB" dirty="0" err="1" smtClean="0"/>
              <a:t>Vodilo</a:t>
            </a:r>
            <a:r>
              <a:rPr lang="en-GB" dirty="0" smtClean="0"/>
              <a:t> se </a:t>
            </a:r>
            <a:r>
              <a:rPr lang="en-GB" dirty="0" err="1" smtClean="0"/>
              <a:t>računa</a:t>
            </a:r>
            <a:r>
              <a:rPr lang="en-GB" dirty="0" smtClean="0"/>
              <a:t> da to </a:t>
            </a:r>
            <a:r>
              <a:rPr lang="en-GB" dirty="0" err="1" smtClean="0"/>
              <a:t>budu</a:t>
            </a:r>
            <a:r>
              <a:rPr lang="en-GB" dirty="0" smtClean="0"/>
              <a:t> </a:t>
            </a:r>
            <a:r>
              <a:rPr lang="en-GB" dirty="0" err="1" smtClean="0"/>
              <a:t>predmeti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se </a:t>
            </a:r>
            <a:r>
              <a:rPr lang="en-GB" dirty="0" err="1" smtClean="0"/>
              <a:t>odnose</a:t>
            </a:r>
            <a:r>
              <a:rPr lang="en-GB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najznačajnije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najzastupljenije</a:t>
            </a:r>
            <a:r>
              <a:rPr lang="en-GB" b="1" dirty="0" smtClean="0"/>
              <a:t> </a:t>
            </a:r>
            <a:r>
              <a:rPr lang="en-GB" b="1" dirty="0" err="1" smtClean="0"/>
              <a:t>oblike</a:t>
            </a:r>
            <a:r>
              <a:rPr lang="en-GB" b="1" dirty="0" smtClean="0"/>
              <a:t> </a:t>
            </a:r>
            <a:r>
              <a:rPr lang="en-GB" b="1" dirty="0" err="1" smtClean="0"/>
              <a:t>koruptivnih</a:t>
            </a:r>
            <a:r>
              <a:rPr lang="en-GB" b="1" dirty="0" smtClean="0"/>
              <a:t> </a:t>
            </a:r>
            <a:r>
              <a:rPr lang="en-GB" b="1" dirty="0" err="1" smtClean="0"/>
              <a:t>krivičnih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, s </a:t>
            </a:r>
            <a:r>
              <a:rPr lang="en-GB" b="1" dirty="0" err="1" smtClean="0"/>
              <a:t>fokusom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počinioce</a:t>
            </a:r>
            <a:r>
              <a:rPr lang="en-GB" b="1" dirty="0" smtClean="0"/>
              <a:t> </a:t>
            </a:r>
            <a:r>
              <a:rPr lang="en-GB" b="1" dirty="0" err="1" smtClean="0"/>
              <a:t>takvih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obavljaju</a:t>
            </a:r>
            <a:r>
              <a:rPr lang="en-GB" b="1" dirty="0" smtClean="0"/>
              <a:t> </a:t>
            </a:r>
            <a:r>
              <a:rPr lang="en-GB" b="1" dirty="0" err="1" smtClean="0"/>
              <a:t>javne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odgovorne</a:t>
            </a:r>
            <a:r>
              <a:rPr lang="en-GB" b="1" dirty="0" smtClean="0"/>
              <a:t> </a:t>
            </a:r>
            <a:r>
              <a:rPr lang="en-GB" b="1" dirty="0" err="1" smtClean="0"/>
              <a:t>funkcije</a:t>
            </a:r>
            <a:r>
              <a:rPr lang="en-GB" b="1" dirty="0" smtClean="0"/>
              <a:t>.</a:t>
            </a:r>
          </a:p>
          <a:p>
            <a:endParaRPr lang="bs-Latn-BA" dirty="0" smtClean="0"/>
          </a:p>
          <a:p>
            <a:r>
              <a:rPr lang="en-GB" dirty="0" err="1" smtClean="0"/>
              <a:t>Predmeti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kvalitativnu</a:t>
            </a:r>
            <a:r>
              <a:rPr lang="en-GB" dirty="0" smtClean="0"/>
              <a:t> </a:t>
            </a:r>
            <a:r>
              <a:rPr lang="en-GB" dirty="0" err="1" smtClean="0"/>
              <a:t>analizu</a:t>
            </a:r>
            <a:r>
              <a:rPr lang="en-GB" dirty="0" smtClean="0"/>
              <a:t> </a:t>
            </a:r>
            <a:r>
              <a:rPr lang="en-GB" dirty="0" err="1" smtClean="0"/>
              <a:t>odabrani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b="1" dirty="0" err="1" smtClean="0"/>
              <a:t>pažljivo</a:t>
            </a:r>
            <a:r>
              <a:rPr lang="en-GB" b="1" dirty="0" smtClean="0"/>
              <a:t> </a:t>
            </a:r>
            <a:r>
              <a:rPr lang="en-GB" b="1" dirty="0" err="1" smtClean="0"/>
              <a:t>vodeći</a:t>
            </a:r>
            <a:r>
              <a:rPr lang="en-GB" b="1" dirty="0" smtClean="0"/>
              <a:t> </a:t>
            </a:r>
            <a:r>
              <a:rPr lang="en-GB" b="1" dirty="0" err="1" smtClean="0"/>
              <a:t>računa</a:t>
            </a:r>
            <a:r>
              <a:rPr lang="en-GB" b="1" dirty="0" smtClean="0"/>
              <a:t> da </a:t>
            </a:r>
            <a:r>
              <a:rPr lang="en-GB" b="1" dirty="0" err="1" smtClean="0"/>
              <a:t>budu</a:t>
            </a:r>
            <a:r>
              <a:rPr lang="en-GB" b="1" dirty="0" smtClean="0"/>
              <a:t> </a:t>
            </a:r>
            <a:r>
              <a:rPr lang="en-GB" b="1" dirty="0" err="1" smtClean="0"/>
              <a:t>dovoljno</a:t>
            </a:r>
            <a:r>
              <a:rPr lang="en-GB" b="1" dirty="0" smtClean="0"/>
              <a:t> </a:t>
            </a:r>
            <a:r>
              <a:rPr lang="en-GB" b="1" dirty="0" err="1" smtClean="0"/>
              <a:t>sadržajni</a:t>
            </a:r>
            <a:r>
              <a:rPr lang="en-GB" b="1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bi se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osnovu</a:t>
            </a:r>
            <a:r>
              <a:rPr lang="en-GB" dirty="0" smtClean="0"/>
              <a:t> </a:t>
            </a:r>
            <a:r>
              <a:rPr lang="en-GB" dirty="0" err="1" smtClean="0"/>
              <a:t>njih</a:t>
            </a:r>
            <a:r>
              <a:rPr lang="en-GB" dirty="0" smtClean="0"/>
              <a:t>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izvući</a:t>
            </a:r>
            <a:r>
              <a:rPr lang="en-GB" dirty="0" smtClean="0"/>
              <a:t> </a:t>
            </a:r>
            <a:r>
              <a:rPr lang="en-GB" dirty="0" err="1" smtClean="0"/>
              <a:t>zaključci</a:t>
            </a:r>
            <a:r>
              <a:rPr lang="en-GB" dirty="0" smtClean="0"/>
              <a:t> </a:t>
            </a:r>
            <a:r>
              <a:rPr lang="en-GB" dirty="0" err="1" smtClean="0"/>
              <a:t>važni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b="1" dirty="0" err="1" smtClean="0"/>
              <a:t>ovu</a:t>
            </a:r>
            <a:r>
              <a:rPr lang="en-GB" b="1" dirty="0" smtClean="0"/>
              <a:t> </a:t>
            </a:r>
            <a:r>
              <a:rPr lang="en-GB" b="1" dirty="0" err="1" smtClean="0"/>
              <a:t>vrstu</a:t>
            </a:r>
            <a:r>
              <a:rPr lang="en-GB" b="1" dirty="0" smtClean="0"/>
              <a:t> </a:t>
            </a:r>
            <a:r>
              <a:rPr lang="en-GB" b="1" dirty="0" err="1" smtClean="0"/>
              <a:t>analize</a:t>
            </a:r>
            <a:r>
              <a:rPr lang="en-GB" dirty="0" smtClean="0"/>
              <a:t>. S </a:t>
            </a:r>
            <a:r>
              <a:rPr lang="en-GB" dirty="0" err="1" smtClean="0"/>
              <a:t>tim</a:t>
            </a:r>
            <a:r>
              <a:rPr lang="en-GB" dirty="0" smtClean="0"/>
              <a:t> u </a:t>
            </a:r>
            <a:r>
              <a:rPr lang="en-GB" dirty="0" err="1" smtClean="0"/>
              <a:t>vezi</a:t>
            </a:r>
            <a:r>
              <a:rPr lang="en-GB" dirty="0" smtClean="0"/>
              <a:t>, u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b="1" dirty="0" err="1" smtClean="0"/>
              <a:t>maloj</a:t>
            </a:r>
            <a:r>
              <a:rPr lang="en-GB" b="1" dirty="0" smtClean="0"/>
              <a:t> </a:t>
            </a:r>
            <a:r>
              <a:rPr lang="en-GB" b="1" dirty="0" err="1" smtClean="0"/>
              <a:t>mjeri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korištene</a:t>
            </a:r>
            <a:r>
              <a:rPr lang="en-GB" b="1" dirty="0" smtClean="0"/>
              <a:t> </a:t>
            </a:r>
            <a:r>
              <a:rPr lang="en-GB" b="1" dirty="0" err="1" smtClean="0"/>
              <a:t>presude</a:t>
            </a:r>
            <a:r>
              <a:rPr lang="en-GB" b="1" dirty="0" smtClean="0"/>
              <a:t> </a:t>
            </a:r>
            <a:r>
              <a:rPr lang="en-GB" b="1" dirty="0" err="1" smtClean="0"/>
              <a:t>po</a:t>
            </a:r>
            <a:r>
              <a:rPr lang="en-GB" b="1" dirty="0" smtClean="0"/>
              <a:t> </a:t>
            </a:r>
            <a:r>
              <a:rPr lang="en-GB" b="1" dirty="0" err="1" smtClean="0"/>
              <a:t>sporazumu</a:t>
            </a:r>
            <a:r>
              <a:rPr lang="en-GB" dirty="0" smtClean="0"/>
              <a:t> o </a:t>
            </a:r>
            <a:r>
              <a:rPr lang="en-GB" dirty="0" err="1" smtClean="0"/>
              <a:t>priznanju</a:t>
            </a:r>
            <a:r>
              <a:rPr lang="en-GB" dirty="0" smtClean="0"/>
              <a:t> </a:t>
            </a:r>
            <a:r>
              <a:rPr lang="en-GB" dirty="0" err="1" smtClean="0"/>
              <a:t>krivice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presude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izjave</a:t>
            </a:r>
            <a:r>
              <a:rPr lang="en-GB" dirty="0" smtClean="0"/>
              <a:t> o </a:t>
            </a:r>
            <a:r>
              <a:rPr lang="en-GB" dirty="0" err="1" smtClean="0"/>
              <a:t>priznanju</a:t>
            </a:r>
            <a:r>
              <a:rPr lang="en-GB" dirty="0" smtClean="0"/>
              <a:t> </a:t>
            </a:r>
            <a:r>
              <a:rPr lang="en-GB" dirty="0" err="1" smtClean="0"/>
              <a:t>krivnje</a:t>
            </a:r>
            <a:r>
              <a:rPr lang="en-GB" dirty="0" smtClean="0"/>
              <a:t> date </a:t>
            </a:r>
            <a:r>
              <a:rPr lang="en-GB" dirty="0" err="1" smtClean="0"/>
              <a:t>pred</a:t>
            </a:r>
            <a:r>
              <a:rPr lang="en-GB" dirty="0" smtClean="0"/>
              <a:t> </a:t>
            </a:r>
            <a:r>
              <a:rPr lang="en-GB" dirty="0" err="1" smtClean="0"/>
              <a:t>sudom</a:t>
            </a:r>
            <a:r>
              <a:rPr lang="en-GB" dirty="0" smtClean="0"/>
              <a:t>, </a:t>
            </a:r>
            <a:r>
              <a:rPr lang="en-GB" dirty="0" err="1" smtClean="0"/>
              <a:t>imajući</a:t>
            </a:r>
            <a:r>
              <a:rPr lang="en-GB" dirty="0" smtClean="0"/>
              <a:t> u </a:t>
            </a:r>
            <a:r>
              <a:rPr lang="en-GB" dirty="0" err="1" smtClean="0"/>
              <a:t>vidu</a:t>
            </a:r>
            <a:r>
              <a:rPr lang="en-GB" dirty="0" smtClean="0"/>
              <a:t> da se u </a:t>
            </a:r>
            <a:r>
              <a:rPr lang="en-GB" dirty="0" err="1" smtClean="0"/>
              <a:t>njima</a:t>
            </a:r>
            <a:r>
              <a:rPr lang="en-GB" dirty="0" smtClean="0"/>
              <a:t> ne </a:t>
            </a:r>
            <a:r>
              <a:rPr lang="en-GB" dirty="0" err="1" smtClean="0"/>
              <a:t>daje</a:t>
            </a:r>
            <a:r>
              <a:rPr lang="en-GB" dirty="0" smtClean="0"/>
              <a:t> </a:t>
            </a:r>
            <a:r>
              <a:rPr lang="en-GB" dirty="0" err="1" smtClean="0"/>
              <a:t>dovoljno</a:t>
            </a:r>
            <a:r>
              <a:rPr lang="en-GB" dirty="0" smtClean="0"/>
              <a:t> </a:t>
            </a:r>
            <a:r>
              <a:rPr lang="en-GB" dirty="0" err="1" smtClean="0"/>
              <a:t>detaljno</a:t>
            </a:r>
            <a:r>
              <a:rPr lang="en-GB" dirty="0" smtClean="0"/>
              <a:t> </a:t>
            </a:r>
            <a:r>
              <a:rPr lang="en-GB" dirty="0" err="1" smtClean="0"/>
              <a:t>obrazloženje</a:t>
            </a:r>
            <a:r>
              <a:rPr lang="en-GB" dirty="0" smtClean="0"/>
              <a:t> </a:t>
            </a:r>
            <a:r>
              <a:rPr lang="en-GB" dirty="0" err="1" smtClean="0"/>
              <a:t>razloga</a:t>
            </a:r>
            <a:r>
              <a:rPr lang="en-GB" dirty="0" smtClean="0"/>
              <a:t> u </a:t>
            </a:r>
            <a:r>
              <a:rPr lang="en-GB" dirty="0" err="1" smtClean="0"/>
              <a:t>pogledu</a:t>
            </a:r>
            <a:r>
              <a:rPr lang="en-GB" dirty="0" smtClean="0"/>
              <a:t> </a:t>
            </a:r>
            <a:r>
              <a:rPr lang="en-GB" dirty="0" err="1" smtClean="0"/>
              <a:t>dokazanosti</a:t>
            </a:r>
            <a:r>
              <a:rPr lang="en-GB" dirty="0" smtClean="0"/>
              <a:t> </a:t>
            </a:r>
            <a:r>
              <a:rPr lang="en-GB" dirty="0" err="1" smtClean="0"/>
              <a:t>pojedinih</a:t>
            </a:r>
            <a:r>
              <a:rPr lang="en-GB" dirty="0" smtClean="0"/>
              <a:t> </a:t>
            </a:r>
            <a:r>
              <a:rPr lang="en-GB" dirty="0" err="1" smtClean="0"/>
              <a:t>elemenata</a:t>
            </a:r>
            <a:r>
              <a:rPr lang="en-GB" dirty="0" smtClean="0"/>
              <a:t> </a:t>
            </a:r>
            <a:r>
              <a:rPr lang="en-GB" dirty="0" err="1" smtClean="0"/>
              <a:t>krivičnog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. </a:t>
            </a:r>
            <a:r>
              <a:rPr lang="en-GB" dirty="0" err="1" smtClean="0"/>
              <a:t>Bilo</a:t>
            </a:r>
            <a:r>
              <a:rPr lang="en-GB" dirty="0" smtClean="0"/>
              <a:t> je </a:t>
            </a:r>
            <a:r>
              <a:rPr lang="en-GB" dirty="0" err="1" smtClean="0"/>
              <a:t>važno</a:t>
            </a:r>
            <a:r>
              <a:rPr lang="en-GB" dirty="0" smtClean="0"/>
              <a:t> da </a:t>
            </a:r>
            <a:r>
              <a:rPr lang="en-GB" dirty="0" err="1" smtClean="0"/>
              <a:t>svaka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je </a:t>
            </a:r>
            <a:r>
              <a:rPr lang="en-GB" dirty="0" err="1" smtClean="0"/>
              <a:t>bila</a:t>
            </a:r>
            <a:r>
              <a:rPr lang="en-GB" dirty="0" smtClean="0"/>
              <a:t> </a:t>
            </a:r>
            <a:r>
              <a:rPr lang="en-GB" dirty="0" err="1" smtClean="0"/>
              <a:t>predmetom</a:t>
            </a:r>
            <a:r>
              <a:rPr lang="en-GB" dirty="0" smtClean="0"/>
              <a:t> </a:t>
            </a:r>
            <a:r>
              <a:rPr lang="en-GB" dirty="0" err="1" smtClean="0"/>
              <a:t>kvalitativne</a:t>
            </a:r>
            <a:r>
              <a:rPr lang="en-GB" dirty="0" smtClean="0"/>
              <a:t> </a:t>
            </a:r>
            <a:r>
              <a:rPr lang="en-GB" dirty="0" err="1" smtClean="0"/>
              <a:t>stručne</a:t>
            </a:r>
            <a:r>
              <a:rPr lang="en-GB" dirty="0" smtClean="0"/>
              <a:t> </a:t>
            </a:r>
            <a:r>
              <a:rPr lang="en-GB" dirty="0" err="1" smtClean="0"/>
              <a:t>analize</a:t>
            </a:r>
            <a:r>
              <a:rPr lang="en-GB" dirty="0" smtClean="0"/>
              <a:t> </a:t>
            </a:r>
            <a:r>
              <a:rPr lang="en-GB" dirty="0" err="1" smtClean="0"/>
              <a:t>sadrži</a:t>
            </a:r>
            <a:r>
              <a:rPr lang="en-GB" dirty="0" smtClean="0"/>
              <a:t> </a:t>
            </a:r>
            <a:r>
              <a:rPr lang="en-GB" b="1" dirty="0" err="1" smtClean="0"/>
              <a:t>dovoljno</a:t>
            </a:r>
            <a:r>
              <a:rPr lang="en-GB" b="1" dirty="0" smtClean="0"/>
              <a:t> </a:t>
            </a:r>
            <a:r>
              <a:rPr lang="en-GB" b="1" dirty="0" err="1" smtClean="0"/>
              <a:t>detaljno</a:t>
            </a:r>
            <a:r>
              <a:rPr lang="en-GB" b="1" dirty="0" smtClean="0"/>
              <a:t> </a:t>
            </a:r>
            <a:r>
              <a:rPr lang="en-GB" b="1" dirty="0" err="1" smtClean="0"/>
              <a:t>obrazloženje</a:t>
            </a:r>
            <a:r>
              <a:rPr lang="en-GB" b="1" dirty="0" smtClean="0"/>
              <a:t> </a:t>
            </a:r>
            <a:r>
              <a:rPr lang="en-GB" b="1" dirty="0" err="1" smtClean="0"/>
              <a:t>razloga</a:t>
            </a:r>
            <a:r>
              <a:rPr lang="en-GB" b="1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bi se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nje</a:t>
            </a:r>
            <a:r>
              <a:rPr lang="en-GB" dirty="0" smtClean="0"/>
              <a:t>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izvući</a:t>
            </a:r>
            <a:r>
              <a:rPr lang="en-GB" dirty="0" smtClean="0"/>
              <a:t> </a:t>
            </a:r>
            <a:r>
              <a:rPr lang="en-GB" dirty="0" err="1" smtClean="0"/>
              <a:t>jasni</a:t>
            </a:r>
            <a:r>
              <a:rPr lang="en-GB" dirty="0" smtClean="0"/>
              <a:t> </a:t>
            </a:r>
            <a:r>
              <a:rPr lang="en-GB" dirty="0" err="1" smtClean="0"/>
              <a:t>zaključci</a:t>
            </a:r>
            <a:r>
              <a:rPr lang="en-GB" dirty="0" smtClean="0"/>
              <a:t>.</a:t>
            </a:r>
            <a:endParaRPr lang="bs-Latn-BA" dirty="0" smtClean="0"/>
          </a:p>
          <a:p>
            <a:r>
              <a:rPr lang="en-GB" dirty="0" err="1" smtClean="0"/>
              <a:t>Takođe</a:t>
            </a:r>
            <a:r>
              <a:rPr lang="en-GB" dirty="0" smtClean="0"/>
              <a:t>, u </a:t>
            </a:r>
            <a:r>
              <a:rPr lang="en-GB" dirty="0" err="1" smtClean="0"/>
              <a:t>mjeri</a:t>
            </a:r>
            <a:r>
              <a:rPr lang="en-GB" dirty="0" smtClean="0"/>
              <a:t> u </a:t>
            </a:r>
            <a:r>
              <a:rPr lang="en-GB" dirty="0" err="1" smtClean="0"/>
              <a:t>kojoj</a:t>
            </a:r>
            <a:r>
              <a:rPr lang="en-GB" dirty="0" smtClean="0"/>
              <a:t> je to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moguće</a:t>
            </a:r>
            <a:r>
              <a:rPr lang="en-GB" dirty="0" smtClean="0"/>
              <a:t>, </a:t>
            </a:r>
            <a:r>
              <a:rPr lang="en-GB" b="1" dirty="0" err="1" smtClean="0"/>
              <a:t>nastojali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se </a:t>
            </a:r>
            <a:r>
              <a:rPr lang="en-GB" b="1" dirty="0" err="1" smtClean="0"/>
              <a:t>analizirati</a:t>
            </a:r>
            <a:r>
              <a:rPr lang="en-GB" b="1" dirty="0" smtClean="0"/>
              <a:t> </a:t>
            </a:r>
            <a:r>
              <a:rPr lang="en-GB" b="1" dirty="0" err="1" smtClean="0"/>
              <a:t>predmeti</a:t>
            </a:r>
            <a:r>
              <a:rPr lang="en-GB" b="1" dirty="0" smtClean="0"/>
              <a:t> </a:t>
            </a:r>
            <a:r>
              <a:rPr lang="en-GB" b="1" dirty="0" err="1" smtClean="0"/>
              <a:t>protiv</a:t>
            </a:r>
            <a:r>
              <a:rPr lang="en-GB" b="1" dirty="0" smtClean="0"/>
              <a:t> </a:t>
            </a:r>
            <a:r>
              <a:rPr lang="en-GB" b="1" dirty="0" err="1" smtClean="0"/>
              <a:t>odgovornih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javnim</a:t>
            </a:r>
            <a:r>
              <a:rPr lang="en-GB" b="1" dirty="0" smtClean="0"/>
              <a:t> </a:t>
            </a:r>
            <a:r>
              <a:rPr lang="en-GB" b="1" dirty="0" err="1" smtClean="0"/>
              <a:t>funkcijama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u </a:t>
            </a:r>
            <a:r>
              <a:rPr lang="en-GB" b="1" dirty="0" err="1" smtClean="0"/>
              <a:t>sudskim</a:t>
            </a:r>
            <a:r>
              <a:rPr lang="en-GB" b="1" dirty="0" smtClean="0"/>
              <a:t> </a:t>
            </a:r>
            <a:r>
              <a:rPr lang="en-GB" b="1" dirty="0" err="1" smtClean="0"/>
              <a:t>postupcima</a:t>
            </a:r>
            <a:r>
              <a:rPr lang="en-GB" b="1" dirty="0" smtClean="0"/>
              <a:t> </a:t>
            </a:r>
            <a:r>
              <a:rPr lang="en-GB" b="1" dirty="0" err="1" smtClean="0"/>
              <a:t>završili</a:t>
            </a:r>
            <a:r>
              <a:rPr lang="en-GB" b="1" dirty="0" smtClean="0"/>
              <a:t> </a:t>
            </a:r>
            <a:r>
              <a:rPr lang="en-GB" b="1" dirty="0" err="1" smtClean="0"/>
              <a:t>oslobađajućim</a:t>
            </a:r>
            <a:r>
              <a:rPr lang="en-GB" b="1" dirty="0" smtClean="0"/>
              <a:t> </a:t>
            </a:r>
            <a:r>
              <a:rPr lang="en-GB" b="1" dirty="0" err="1" smtClean="0"/>
              <a:t>presudama</a:t>
            </a:r>
            <a:r>
              <a:rPr lang="en-GB" b="1" dirty="0" smtClean="0"/>
              <a:t> </a:t>
            </a:r>
            <a:r>
              <a:rPr lang="en-GB" b="1" dirty="0" err="1" smtClean="0"/>
              <a:t>kako</a:t>
            </a:r>
            <a:r>
              <a:rPr lang="en-GB" b="1" dirty="0" smtClean="0"/>
              <a:t> bi se </a:t>
            </a:r>
            <a:r>
              <a:rPr lang="en-GB" b="1" dirty="0" err="1" smtClean="0"/>
              <a:t>ušlo</a:t>
            </a:r>
            <a:r>
              <a:rPr lang="en-GB" b="1" dirty="0" smtClean="0"/>
              <a:t> u </a:t>
            </a:r>
            <a:r>
              <a:rPr lang="en-GB" b="1" dirty="0" err="1" smtClean="0"/>
              <a:t>trag</a:t>
            </a:r>
            <a:r>
              <a:rPr lang="en-GB" b="1" dirty="0" smtClean="0"/>
              <a:t> </a:t>
            </a:r>
            <a:r>
              <a:rPr lang="en-GB" b="1" dirty="0" err="1" smtClean="0"/>
              <a:t>razlozima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vode</a:t>
            </a:r>
            <a:r>
              <a:rPr lang="en-GB" b="1" dirty="0" smtClean="0"/>
              <a:t> do </a:t>
            </a:r>
            <a:r>
              <a:rPr lang="en-GB" b="1" dirty="0" err="1" smtClean="0"/>
              <a:t>takvih</a:t>
            </a:r>
            <a:r>
              <a:rPr lang="en-GB" b="1" dirty="0" smtClean="0"/>
              <a:t> </a:t>
            </a:r>
            <a:r>
              <a:rPr lang="en-GB" b="1" dirty="0" err="1" smtClean="0"/>
              <a:t>ishoda</a:t>
            </a:r>
            <a:r>
              <a:rPr lang="en-GB" dirty="0" smtClean="0"/>
              <a:t>. </a:t>
            </a:r>
            <a:endParaRPr lang="bs-Latn-BA" dirty="0" smtClean="0"/>
          </a:p>
          <a:p>
            <a:r>
              <a:rPr lang="bs-Latn-BA" i="1" dirty="0" smtClean="0"/>
              <a:t>(Cilj</a:t>
            </a:r>
            <a:r>
              <a:rPr lang="bs-Latn-BA" i="1" baseline="0" dirty="0" smtClean="0"/>
              <a:t> je bio </a:t>
            </a:r>
            <a:r>
              <a:rPr lang="en-GB" i="1" dirty="0" smtClean="0"/>
              <a:t>da se </a:t>
            </a:r>
            <a:r>
              <a:rPr lang="en-GB" i="1" dirty="0" err="1" smtClean="0"/>
              <a:t>identifikuju</a:t>
            </a:r>
            <a:r>
              <a:rPr lang="en-GB" i="1" dirty="0" smtClean="0"/>
              <a:t> </a:t>
            </a:r>
            <a:r>
              <a:rPr lang="en-GB" i="1" dirty="0" err="1" smtClean="0"/>
              <a:t>problemi</a:t>
            </a:r>
            <a:r>
              <a:rPr lang="en-GB" i="1" dirty="0" smtClean="0"/>
              <a:t> </a:t>
            </a:r>
            <a:r>
              <a:rPr lang="en-GB" i="1" dirty="0" err="1" smtClean="0"/>
              <a:t>pravilne</a:t>
            </a:r>
            <a:r>
              <a:rPr lang="en-GB" i="1" dirty="0" smtClean="0"/>
              <a:t> </a:t>
            </a:r>
            <a:r>
              <a:rPr lang="en-GB" i="1" dirty="0" err="1" smtClean="0"/>
              <a:t>pravne</a:t>
            </a:r>
            <a:r>
              <a:rPr lang="en-GB" i="1" dirty="0" smtClean="0"/>
              <a:t> </a:t>
            </a:r>
            <a:r>
              <a:rPr lang="en-GB" i="1" dirty="0" err="1" smtClean="0"/>
              <a:t>kvalifikacije</a:t>
            </a:r>
            <a:r>
              <a:rPr lang="en-GB" i="1" dirty="0" smtClean="0"/>
              <a:t> </a:t>
            </a:r>
            <a:r>
              <a:rPr lang="en-GB" i="1" dirty="0" err="1" smtClean="0"/>
              <a:t>djela</a:t>
            </a:r>
            <a:r>
              <a:rPr lang="en-GB" i="1" dirty="0" smtClean="0"/>
              <a:t> i </a:t>
            </a:r>
            <a:r>
              <a:rPr lang="en-GB" i="1" dirty="0" err="1" smtClean="0"/>
              <a:t>sačinjavanja</a:t>
            </a:r>
            <a:r>
              <a:rPr lang="en-GB" i="1" dirty="0" smtClean="0"/>
              <a:t> </a:t>
            </a:r>
            <a:r>
              <a:rPr lang="en-GB" i="1" dirty="0" err="1" smtClean="0"/>
              <a:t>optužnice</a:t>
            </a:r>
            <a:r>
              <a:rPr lang="en-GB" i="1" dirty="0" smtClean="0"/>
              <a:t>, </a:t>
            </a:r>
            <a:r>
              <a:rPr lang="en-GB" i="1" dirty="0" err="1" smtClean="0"/>
              <a:t>kao</a:t>
            </a:r>
            <a:r>
              <a:rPr lang="en-GB" i="1" dirty="0" smtClean="0"/>
              <a:t> i </a:t>
            </a:r>
            <a:r>
              <a:rPr lang="en-GB" i="1" dirty="0" err="1" smtClean="0"/>
              <a:t>kontrole</a:t>
            </a:r>
            <a:r>
              <a:rPr lang="en-GB" i="1" dirty="0" smtClean="0"/>
              <a:t> </a:t>
            </a:r>
            <a:r>
              <a:rPr lang="en-GB" i="1" dirty="0" err="1" smtClean="0"/>
              <a:t>iste</a:t>
            </a:r>
            <a:r>
              <a:rPr lang="en-GB" i="1" dirty="0" smtClean="0"/>
              <a:t> od </a:t>
            </a:r>
            <a:r>
              <a:rPr lang="en-GB" i="1" dirty="0" err="1" smtClean="0"/>
              <a:t>strane</a:t>
            </a:r>
            <a:r>
              <a:rPr lang="en-GB" i="1" dirty="0" smtClean="0"/>
              <a:t> </a:t>
            </a:r>
            <a:r>
              <a:rPr lang="en-GB" i="1" dirty="0" err="1" smtClean="0"/>
              <a:t>sudije</a:t>
            </a:r>
            <a:r>
              <a:rPr lang="en-GB" i="1" dirty="0" smtClean="0"/>
              <a:t> </a:t>
            </a:r>
            <a:r>
              <a:rPr lang="en-GB" i="1" dirty="0" err="1" smtClean="0"/>
              <a:t>za</a:t>
            </a:r>
            <a:r>
              <a:rPr lang="en-GB" i="1" dirty="0" smtClean="0"/>
              <a:t> </a:t>
            </a:r>
            <a:r>
              <a:rPr lang="en-GB" i="1" dirty="0" err="1" smtClean="0"/>
              <a:t>prethodno</a:t>
            </a:r>
            <a:r>
              <a:rPr lang="en-GB" i="1" dirty="0" smtClean="0"/>
              <a:t> </a:t>
            </a:r>
            <a:r>
              <a:rPr lang="en-GB" i="1" dirty="0" err="1" smtClean="0"/>
              <a:t>saslušanje</a:t>
            </a:r>
            <a:r>
              <a:rPr lang="en-GB" i="1" dirty="0" smtClean="0"/>
              <a:t>. </a:t>
            </a:r>
            <a:r>
              <a:rPr lang="en-GB" i="1" dirty="0" err="1" smtClean="0"/>
              <a:t>Stručna</a:t>
            </a:r>
            <a:r>
              <a:rPr lang="en-GB" i="1" dirty="0" smtClean="0"/>
              <a:t> </a:t>
            </a:r>
            <a:r>
              <a:rPr lang="en-GB" i="1" dirty="0" err="1" smtClean="0"/>
              <a:t>analiza</a:t>
            </a:r>
            <a:r>
              <a:rPr lang="en-GB" i="1" dirty="0" smtClean="0"/>
              <a:t> </a:t>
            </a:r>
            <a:r>
              <a:rPr lang="en-GB" i="1" dirty="0" err="1" smtClean="0"/>
              <a:t>predmeta</a:t>
            </a:r>
            <a:r>
              <a:rPr lang="en-GB" i="1" dirty="0" smtClean="0"/>
              <a:t> </a:t>
            </a:r>
            <a:r>
              <a:rPr lang="en-GB" i="1" dirty="0" err="1" smtClean="0"/>
              <a:t>rađena</a:t>
            </a:r>
            <a:r>
              <a:rPr lang="en-GB" i="1" dirty="0" smtClean="0"/>
              <a:t> je </a:t>
            </a:r>
            <a:r>
              <a:rPr lang="en-GB" i="1" dirty="0" err="1" smtClean="0"/>
              <a:t>uz</a:t>
            </a:r>
            <a:r>
              <a:rPr lang="en-GB" i="1" dirty="0" smtClean="0"/>
              <a:t> </a:t>
            </a:r>
            <a:r>
              <a:rPr lang="en-GB" i="1" dirty="0" err="1" smtClean="0"/>
              <a:t>pomoć</a:t>
            </a:r>
            <a:r>
              <a:rPr lang="en-GB" i="1" dirty="0" smtClean="0"/>
              <a:t> </a:t>
            </a:r>
            <a:r>
              <a:rPr lang="en-GB" i="1" dirty="0" err="1" smtClean="0"/>
              <a:t>eksperata</a:t>
            </a:r>
            <a:r>
              <a:rPr lang="en-GB" i="1" dirty="0" smtClean="0"/>
              <a:t> </a:t>
            </a:r>
            <a:r>
              <a:rPr lang="en-GB" i="1" dirty="0" err="1" smtClean="0"/>
              <a:t>angažovanih</a:t>
            </a:r>
            <a:r>
              <a:rPr lang="en-GB" i="1" dirty="0" smtClean="0"/>
              <a:t> od </a:t>
            </a:r>
            <a:r>
              <a:rPr lang="en-GB" i="1" dirty="0" err="1" smtClean="0"/>
              <a:t>strane</a:t>
            </a:r>
            <a:r>
              <a:rPr lang="en-GB" i="1" dirty="0" smtClean="0"/>
              <a:t> </a:t>
            </a:r>
            <a:r>
              <a:rPr lang="en-GB" i="1" dirty="0" err="1" smtClean="0"/>
              <a:t>projekta</a:t>
            </a:r>
            <a:r>
              <a:rPr lang="en-GB" i="1" dirty="0" smtClean="0"/>
              <a:t>, </a:t>
            </a:r>
            <a:r>
              <a:rPr lang="en-GB" i="1" dirty="0" err="1" smtClean="0"/>
              <a:t>koji</a:t>
            </a:r>
            <a:r>
              <a:rPr lang="en-GB" i="1" dirty="0" smtClean="0"/>
              <a:t> </a:t>
            </a:r>
            <a:r>
              <a:rPr lang="en-GB" i="1" dirty="0" err="1" smtClean="0"/>
              <a:t>su</a:t>
            </a:r>
            <a:r>
              <a:rPr lang="en-GB" i="1" dirty="0" smtClean="0"/>
              <a:t> </a:t>
            </a:r>
            <a:r>
              <a:rPr lang="en-GB" i="1" dirty="0" err="1" smtClean="0"/>
              <a:t>prilikom</a:t>
            </a:r>
            <a:r>
              <a:rPr lang="en-GB" i="1" dirty="0" smtClean="0"/>
              <a:t> </a:t>
            </a:r>
            <a:r>
              <a:rPr lang="en-GB" i="1" dirty="0" err="1" smtClean="0"/>
              <a:t>analize</a:t>
            </a:r>
            <a:r>
              <a:rPr lang="en-GB" i="1" dirty="0" smtClean="0"/>
              <a:t> </a:t>
            </a:r>
            <a:r>
              <a:rPr lang="en-GB" i="1" dirty="0" err="1" smtClean="0"/>
              <a:t>svakog</a:t>
            </a:r>
            <a:r>
              <a:rPr lang="en-GB" i="1" dirty="0" smtClean="0"/>
              <a:t> </a:t>
            </a:r>
            <a:r>
              <a:rPr lang="en-GB" i="1" dirty="0" err="1" smtClean="0"/>
              <a:t>pojedinog</a:t>
            </a:r>
            <a:r>
              <a:rPr lang="en-GB" i="1" dirty="0" smtClean="0"/>
              <a:t> </a:t>
            </a:r>
            <a:r>
              <a:rPr lang="en-GB" i="1" dirty="0" err="1" smtClean="0"/>
              <a:t>slučaja</a:t>
            </a:r>
            <a:r>
              <a:rPr lang="en-GB" i="1" dirty="0" smtClean="0"/>
              <a:t> </a:t>
            </a:r>
            <a:r>
              <a:rPr lang="en-GB" i="1" dirty="0" err="1" smtClean="0"/>
              <a:t>koristili</a:t>
            </a:r>
            <a:r>
              <a:rPr lang="en-GB" i="1" dirty="0" smtClean="0"/>
              <a:t> </a:t>
            </a:r>
            <a:r>
              <a:rPr lang="en-GB" i="1" dirty="0" err="1" smtClean="0"/>
              <a:t>jedinstvenu</a:t>
            </a:r>
            <a:r>
              <a:rPr lang="en-GB" i="1" dirty="0" smtClean="0"/>
              <a:t> </a:t>
            </a:r>
            <a:r>
              <a:rPr lang="en-GB" i="1" dirty="0" err="1" smtClean="0"/>
              <a:t>matricu</a:t>
            </a:r>
            <a:r>
              <a:rPr lang="en-GB" i="1" dirty="0" smtClean="0"/>
              <a:t> </a:t>
            </a:r>
            <a:r>
              <a:rPr lang="en-GB" i="1" dirty="0" err="1" smtClean="0"/>
              <a:t>za</a:t>
            </a:r>
            <a:r>
              <a:rPr lang="en-GB" i="1" dirty="0" smtClean="0"/>
              <a:t> </a:t>
            </a:r>
            <a:r>
              <a:rPr lang="en-GB" i="1" dirty="0" err="1" smtClean="0"/>
              <a:t>analizu</a:t>
            </a:r>
            <a:r>
              <a:rPr lang="en-GB" i="1" dirty="0" smtClean="0"/>
              <a:t>. Ova </a:t>
            </a:r>
            <a:r>
              <a:rPr lang="en-GB" i="1" dirty="0" err="1" smtClean="0"/>
              <a:t>matrica</a:t>
            </a:r>
            <a:r>
              <a:rPr lang="en-GB" i="1" dirty="0" smtClean="0"/>
              <a:t> </a:t>
            </a:r>
            <a:r>
              <a:rPr lang="en-GB" i="1" dirty="0" err="1" smtClean="0"/>
              <a:t>uključivala</a:t>
            </a:r>
            <a:r>
              <a:rPr lang="en-GB" i="1" dirty="0" smtClean="0"/>
              <a:t> je </a:t>
            </a:r>
            <a:r>
              <a:rPr lang="en-GB" i="1" dirty="0" err="1" smtClean="0"/>
              <a:t>parametre</a:t>
            </a:r>
            <a:r>
              <a:rPr lang="en-GB" i="1" dirty="0" smtClean="0"/>
              <a:t> </a:t>
            </a:r>
            <a:r>
              <a:rPr lang="en-GB" i="1" dirty="0" err="1" smtClean="0"/>
              <a:t>koji</a:t>
            </a:r>
            <a:r>
              <a:rPr lang="en-GB" i="1" dirty="0" smtClean="0"/>
              <a:t> </a:t>
            </a:r>
            <a:r>
              <a:rPr lang="en-GB" i="1" dirty="0" err="1" smtClean="0"/>
              <a:t>predstavljaju</a:t>
            </a:r>
            <a:r>
              <a:rPr lang="en-GB" i="1" dirty="0" smtClean="0"/>
              <a:t> </a:t>
            </a:r>
            <a:r>
              <a:rPr lang="en-GB" i="1" dirty="0" err="1" smtClean="0"/>
              <a:t>obilježja</a:t>
            </a:r>
            <a:r>
              <a:rPr lang="en-GB" i="1" dirty="0" smtClean="0"/>
              <a:t> </a:t>
            </a:r>
            <a:r>
              <a:rPr lang="en-GB" i="1" dirty="0" err="1" smtClean="0"/>
              <a:t>krivičnih</a:t>
            </a:r>
            <a:r>
              <a:rPr lang="en-GB" i="1" dirty="0" smtClean="0"/>
              <a:t> </a:t>
            </a:r>
            <a:r>
              <a:rPr lang="en-GB" i="1" dirty="0" err="1" smtClean="0"/>
              <a:t>djela</a:t>
            </a:r>
            <a:r>
              <a:rPr lang="en-GB" i="1" dirty="0" smtClean="0"/>
              <a:t>, </a:t>
            </a:r>
            <a:r>
              <a:rPr lang="en-GB" i="1" dirty="0" err="1" smtClean="0"/>
              <a:t>kao</a:t>
            </a:r>
            <a:r>
              <a:rPr lang="en-GB" i="1" dirty="0" smtClean="0"/>
              <a:t> </a:t>
            </a:r>
            <a:r>
              <a:rPr lang="en-GB" i="1" dirty="0" err="1" smtClean="0"/>
              <a:t>što</a:t>
            </a:r>
            <a:r>
              <a:rPr lang="en-GB" i="1" dirty="0" smtClean="0"/>
              <a:t> </a:t>
            </a:r>
            <a:r>
              <a:rPr lang="en-GB" i="1" dirty="0" err="1" smtClean="0"/>
              <a:t>su</a:t>
            </a:r>
            <a:r>
              <a:rPr lang="en-GB" i="1" dirty="0" smtClean="0"/>
              <a:t> </a:t>
            </a:r>
            <a:r>
              <a:rPr lang="en-GB" i="1" dirty="0" err="1" smtClean="0"/>
              <a:t>svojstvo</a:t>
            </a:r>
            <a:r>
              <a:rPr lang="en-GB" i="1" dirty="0" smtClean="0"/>
              <a:t> </a:t>
            </a:r>
            <a:r>
              <a:rPr lang="en-GB" i="1" dirty="0" err="1" smtClean="0"/>
              <a:t>učinioca</a:t>
            </a:r>
            <a:r>
              <a:rPr lang="en-GB" i="1" dirty="0" smtClean="0"/>
              <a:t>, </a:t>
            </a:r>
            <a:r>
              <a:rPr lang="en-GB" i="1" dirty="0" err="1" smtClean="0"/>
              <a:t>radnja</a:t>
            </a:r>
            <a:r>
              <a:rPr lang="en-GB" i="1" dirty="0" smtClean="0"/>
              <a:t> </a:t>
            </a:r>
            <a:r>
              <a:rPr lang="en-GB" i="1" dirty="0" err="1" smtClean="0"/>
              <a:t>učinjenja</a:t>
            </a:r>
            <a:r>
              <a:rPr lang="en-GB" i="1" dirty="0" smtClean="0"/>
              <a:t>, </a:t>
            </a:r>
            <a:r>
              <a:rPr lang="en-GB" i="1" dirty="0" err="1" smtClean="0"/>
              <a:t>namjera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posljedica</a:t>
            </a:r>
            <a:r>
              <a:rPr lang="en-GB" i="1" dirty="0" smtClean="0"/>
              <a:t>, </a:t>
            </a:r>
            <a:r>
              <a:rPr lang="en-GB" i="1" dirty="0" err="1" smtClean="0"/>
              <a:t>uz</a:t>
            </a:r>
            <a:r>
              <a:rPr lang="en-GB" i="1" dirty="0" smtClean="0"/>
              <a:t> </a:t>
            </a:r>
            <a:r>
              <a:rPr lang="en-GB" i="1" dirty="0" err="1" smtClean="0"/>
              <a:t>razlike</a:t>
            </a:r>
            <a:r>
              <a:rPr lang="en-GB" i="1" dirty="0" smtClean="0"/>
              <a:t> </a:t>
            </a:r>
            <a:r>
              <a:rPr lang="en-GB" i="1" dirty="0" err="1" smtClean="0"/>
              <a:t>koje</a:t>
            </a:r>
            <a:r>
              <a:rPr lang="en-GB" i="1" dirty="0" smtClean="0"/>
              <a:t> se </a:t>
            </a:r>
            <a:r>
              <a:rPr lang="en-GB" i="1" dirty="0" err="1" smtClean="0"/>
              <a:t>mogu</a:t>
            </a:r>
            <a:r>
              <a:rPr lang="en-GB" i="1" dirty="0" smtClean="0"/>
              <a:t> </a:t>
            </a:r>
            <a:r>
              <a:rPr lang="en-GB" i="1" dirty="0" err="1" smtClean="0"/>
              <a:t>pojaviti</a:t>
            </a:r>
            <a:r>
              <a:rPr lang="en-GB" i="1" dirty="0" smtClean="0"/>
              <a:t> </a:t>
            </a:r>
            <a:r>
              <a:rPr lang="en-GB" i="1" dirty="0" err="1" smtClean="0"/>
              <a:t>kao</a:t>
            </a:r>
            <a:r>
              <a:rPr lang="en-GB" i="1" dirty="0" smtClean="0"/>
              <a:t> </a:t>
            </a:r>
            <a:r>
              <a:rPr lang="en-GB" i="1" dirty="0" err="1" smtClean="0"/>
              <a:t>rezultat</a:t>
            </a:r>
            <a:r>
              <a:rPr lang="en-GB" i="1" dirty="0" smtClean="0"/>
              <a:t> </a:t>
            </a:r>
            <a:r>
              <a:rPr lang="en-GB" i="1" dirty="0" err="1" smtClean="0"/>
              <a:t>specifičnosti</a:t>
            </a:r>
            <a:r>
              <a:rPr lang="en-GB" i="1" dirty="0" smtClean="0"/>
              <a:t> </a:t>
            </a:r>
            <a:r>
              <a:rPr lang="en-GB" i="1" dirty="0" err="1" smtClean="0"/>
              <a:t>obilježja</a:t>
            </a:r>
            <a:r>
              <a:rPr lang="en-GB" i="1" dirty="0" smtClean="0"/>
              <a:t> </a:t>
            </a:r>
            <a:r>
              <a:rPr lang="en-GB" i="1" dirty="0" err="1" smtClean="0"/>
              <a:t>nekog</a:t>
            </a:r>
            <a:r>
              <a:rPr lang="en-GB" i="1" dirty="0" smtClean="0"/>
              <a:t> od </a:t>
            </a:r>
            <a:r>
              <a:rPr lang="en-GB" i="1" dirty="0" err="1" smtClean="0"/>
              <a:t>djela</a:t>
            </a:r>
            <a:r>
              <a:rPr lang="en-GB" i="1" dirty="0" smtClean="0"/>
              <a:t>. </a:t>
            </a:r>
            <a:r>
              <a:rPr lang="en-GB" i="1" dirty="0" err="1" smtClean="0"/>
              <a:t>Takođe</a:t>
            </a:r>
            <a:r>
              <a:rPr lang="en-GB" i="1" dirty="0" smtClean="0"/>
              <a:t> je u </a:t>
            </a:r>
            <a:r>
              <a:rPr lang="en-GB" i="1" dirty="0" err="1" smtClean="0"/>
              <a:t>svim</a:t>
            </a:r>
            <a:r>
              <a:rPr lang="en-GB" i="1" dirty="0" smtClean="0"/>
              <a:t> </a:t>
            </a:r>
            <a:r>
              <a:rPr lang="en-GB" i="1" dirty="0" err="1" smtClean="0"/>
              <a:t>predmetima</a:t>
            </a:r>
            <a:r>
              <a:rPr lang="en-GB" i="1" dirty="0" smtClean="0"/>
              <a:t> </a:t>
            </a:r>
            <a:r>
              <a:rPr lang="en-GB" i="1" dirty="0" err="1" smtClean="0"/>
              <a:t>analizirana</a:t>
            </a:r>
            <a:r>
              <a:rPr lang="en-GB" i="1" dirty="0" smtClean="0"/>
              <a:t> </a:t>
            </a:r>
            <a:r>
              <a:rPr lang="en-GB" i="1" dirty="0" err="1" smtClean="0"/>
              <a:t>kaznena</a:t>
            </a:r>
            <a:r>
              <a:rPr lang="en-GB" i="1" dirty="0" smtClean="0"/>
              <a:t> </a:t>
            </a:r>
            <a:r>
              <a:rPr lang="en-GB" i="1" dirty="0" err="1" smtClean="0"/>
              <a:t>politika</a:t>
            </a:r>
            <a:r>
              <a:rPr lang="en-GB" i="1" dirty="0" smtClean="0"/>
              <a:t>, </a:t>
            </a:r>
            <a:r>
              <a:rPr lang="en-GB" i="1" dirty="0" err="1" smtClean="0"/>
              <a:t>kao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praksa</a:t>
            </a:r>
            <a:r>
              <a:rPr lang="en-GB" i="1" dirty="0" smtClean="0"/>
              <a:t> </a:t>
            </a:r>
            <a:r>
              <a:rPr lang="en-GB" i="1" dirty="0" err="1" smtClean="0"/>
              <a:t>izricanja</a:t>
            </a:r>
            <a:r>
              <a:rPr lang="en-GB" i="1" dirty="0" smtClean="0"/>
              <a:t> </a:t>
            </a:r>
            <a:r>
              <a:rPr lang="en-GB" i="1" dirty="0" err="1" smtClean="0"/>
              <a:t>mjere</a:t>
            </a:r>
            <a:r>
              <a:rPr lang="en-GB" i="1" dirty="0" smtClean="0"/>
              <a:t> </a:t>
            </a:r>
            <a:r>
              <a:rPr lang="en-GB" i="1" dirty="0" err="1" smtClean="0"/>
              <a:t>oduzimanja</a:t>
            </a:r>
            <a:r>
              <a:rPr lang="en-GB" i="1" dirty="0" smtClean="0"/>
              <a:t> </a:t>
            </a:r>
            <a:r>
              <a:rPr lang="en-GB" i="1" dirty="0" err="1" smtClean="0"/>
              <a:t>imovinske</a:t>
            </a:r>
            <a:r>
              <a:rPr lang="en-GB" i="1" dirty="0" smtClean="0"/>
              <a:t> </a:t>
            </a:r>
            <a:r>
              <a:rPr lang="en-GB" i="1" dirty="0" err="1" smtClean="0"/>
              <a:t>koristi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dosuđenja</a:t>
            </a:r>
            <a:r>
              <a:rPr lang="en-GB" i="1" dirty="0" smtClean="0"/>
              <a:t> </a:t>
            </a:r>
            <a:r>
              <a:rPr lang="en-GB" i="1" dirty="0" err="1" smtClean="0"/>
              <a:t>imovinskopravnog</a:t>
            </a:r>
            <a:r>
              <a:rPr lang="en-GB" i="1" dirty="0" smtClean="0"/>
              <a:t> </a:t>
            </a:r>
            <a:r>
              <a:rPr lang="en-GB" i="1" dirty="0" err="1" smtClean="0"/>
              <a:t>zahtjeva</a:t>
            </a:r>
            <a:r>
              <a:rPr lang="bs-Latn-BA" i="1" dirty="0" smtClean="0"/>
              <a:t> </a:t>
            </a:r>
            <a:endParaRPr lang="en-GB" i="1" dirty="0" smtClean="0"/>
          </a:p>
          <a:p>
            <a:endParaRPr lang="en-GB" dirty="0" smtClean="0"/>
          </a:p>
          <a:p>
            <a:r>
              <a:rPr lang="en-GB" dirty="0" err="1" smtClean="0"/>
              <a:t>Kako</a:t>
            </a:r>
            <a:r>
              <a:rPr lang="en-GB" dirty="0" smtClean="0"/>
              <a:t> bi se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dovoljnom</a:t>
            </a:r>
            <a:r>
              <a:rPr lang="en-GB" dirty="0" smtClean="0"/>
              <a:t> </a:t>
            </a:r>
            <a:r>
              <a:rPr lang="en-GB" dirty="0" err="1" smtClean="0"/>
              <a:t>broju</a:t>
            </a:r>
            <a:r>
              <a:rPr lang="en-GB" dirty="0" smtClean="0"/>
              <a:t> </a:t>
            </a:r>
            <a:r>
              <a:rPr lang="en-GB" dirty="0" err="1" smtClean="0"/>
              <a:t>primjera</a:t>
            </a:r>
            <a:r>
              <a:rPr lang="en-GB" dirty="0" smtClean="0"/>
              <a:t>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izvesti</a:t>
            </a:r>
            <a:r>
              <a:rPr lang="en-GB" dirty="0" smtClean="0"/>
              <a:t> i </a:t>
            </a:r>
            <a:r>
              <a:rPr lang="en-GB" dirty="0" err="1" smtClean="0"/>
              <a:t>određeni</a:t>
            </a:r>
            <a:r>
              <a:rPr lang="en-GB" dirty="0" smtClean="0"/>
              <a:t> </a:t>
            </a:r>
            <a:r>
              <a:rPr lang="en-GB" dirty="0" err="1" smtClean="0"/>
              <a:t>zaključci</a:t>
            </a:r>
            <a:r>
              <a:rPr lang="en-GB" dirty="0" smtClean="0"/>
              <a:t>, </a:t>
            </a:r>
            <a:r>
              <a:rPr lang="en-GB" b="1" u="none" dirty="0" err="1" smtClean="0"/>
              <a:t>izabrana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su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za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detaljniju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analizu</a:t>
            </a:r>
            <a:r>
              <a:rPr lang="en-GB" b="1" u="none" dirty="0" smtClean="0"/>
              <a:t> tri </a:t>
            </a:r>
            <a:r>
              <a:rPr lang="en-GB" b="1" u="none" dirty="0" err="1" smtClean="0"/>
              <a:t>krivična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djela</a:t>
            </a:r>
            <a:r>
              <a:rPr lang="en-GB" b="1" u="none" dirty="0" smtClean="0"/>
              <a:t>, i to: </a:t>
            </a:r>
            <a:r>
              <a:rPr lang="en-GB" b="1" u="none" dirty="0" err="1" smtClean="0"/>
              <a:t>zloupotreba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položaja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ili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ovlasti</a:t>
            </a:r>
            <a:r>
              <a:rPr lang="en-GB" b="1" u="none" dirty="0" smtClean="0"/>
              <a:t>, </a:t>
            </a:r>
            <a:r>
              <a:rPr lang="en-GB" b="1" u="none" dirty="0" err="1" smtClean="0"/>
              <a:t>primanje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dara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ili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drugih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oblika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koristi</a:t>
            </a:r>
            <a:r>
              <a:rPr lang="en-GB" b="1" u="none" dirty="0" smtClean="0"/>
              <a:t> (</a:t>
            </a:r>
            <a:r>
              <a:rPr lang="en-GB" b="1" u="none" dirty="0" err="1" smtClean="0"/>
              <a:t>odnosno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primanje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mita</a:t>
            </a:r>
            <a:r>
              <a:rPr lang="en-GB" b="1" u="none" dirty="0" smtClean="0"/>
              <a:t>) </a:t>
            </a:r>
            <a:r>
              <a:rPr lang="en-GB" b="1" u="none" dirty="0" err="1" smtClean="0"/>
              <a:t>te</a:t>
            </a:r>
            <a:r>
              <a:rPr lang="en-GB" b="1" u="none" dirty="0" smtClean="0"/>
              <a:t> </a:t>
            </a:r>
            <a:r>
              <a:rPr lang="en-GB" b="1" u="none" dirty="0" err="1" smtClean="0"/>
              <a:t>nesavjestan</a:t>
            </a:r>
            <a:r>
              <a:rPr lang="en-GB" b="1" u="none" dirty="0" smtClean="0"/>
              <a:t> rad u </a:t>
            </a:r>
            <a:r>
              <a:rPr lang="en-GB" b="1" u="none" dirty="0" err="1" smtClean="0"/>
              <a:t>službi</a:t>
            </a:r>
            <a:r>
              <a:rPr lang="bs-Latn-BA" b="1" u="none" dirty="0" smtClean="0"/>
              <a:t>:</a:t>
            </a:r>
            <a:endParaRPr lang="bs-Latn-BA" dirty="0" smtClean="0"/>
          </a:p>
          <a:p>
            <a:pPr marL="228600" indent="-228600">
              <a:buFont typeface="+mj-lt"/>
              <a:buAutoNum type="arabicPeriod"/>
            </a:pPr>
            <a:r>
              <a:rPr lang="en-GB" dirty="0" err="1" smtClean="0"/>
              <a:t>Predmeti</a:t>
            </a:r>
            <a:r>
              <a:rPr lang="en-GB" dirty="0" smtClean="0"/>
              <a:t> </a:t>
            </a:r>
            <a:r>
              <a:rPr lang="en-GB" b="1" dirty="0" err="1" smtClean="0"/>
              <a:t>zloupotrebe</a:t>
            </a:r>
            <a:r>
              <a:rPr lang="en-GB" b="1" dirty="0" smtClean="0"/>
              <a:t> </a:t>
            </a:r>
            <a:r>
              <a:rPr lang="en-GB" b="1" dirty="0" err="1" smtClean="0"/>
              <a:t>položaja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ovlasti</a:t>
            </a:r>
            <a:r>
              <a:rPr lang="en-GB" dirty="0" smtClean="0"/>
              <a:t> </a:t>
            </a:r>
            <a:r>
              <a:rPr lang="en-GB" b="1" dirty="0" err="1" smtClean="0"/>
              <a:t>najzastupljeniji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 </a:t>
            </a:r>
            <a:r>
              <a:rPr lang="en-GB" dirty="0" err="1" smtClean="0"/>
              <a:t>prikupljenom</a:t>
            </a:r>
            <a:r>
              <a:rPr lang="en-GB" dirty="0" smtClean="0"/>
              <a:t> </a:t>
            </a:r>
            <a:r>
              <a:rPr lang="en-GB" dirty="0" err="1" smtClean="0"/>
              <a:t>uzorku</a:t>
            </a:r>
            <a:r>
              <a:rPr lang="en-GB" dirty="0" smtClean="0"/>
              <a:t> </a:t>
            </a:r>
            <a:r>
              <a:rPr lang="en-GB" dirty="0" err="1" smtClean="0"/>
              <a:t>presuda</a:t>
            </a:r>
            <a:r>
              <a:rPr lang="bs-Latn-BA" dirty="0" smtClean="0"/>
              <a:t>,</a:t>
            </a:r>
            <a:r>
              <a:rPr lang="bs-Latn-BA" baseline="0" dirty="0" smtClean="0"/>
              <a:t> </a:t>
            </a:r>
            <a:r>
              <a:rPr lang="en-GB" b="1" dirty="0" smtClean="0"/>
              <a:t>34% </a:t>
            </a:r>
            <a:endParaRPr lang="bs-Latn-BA" b="1" dirty="0" smtClean="0"/>
          </a:p>
          <a:p>
            <a:pPr marL="228600" indent="-228600">
              <a:buFont typeface="+mj-lt"/>
              <a:buAutoNum type="arabicPeriod"/>
            </a:pPr>
            <a:r>
              <a:rPr lang="bs-Latn-BA" b="1" dirty="0" smtClean="0"/>
              <a:t>P</a:t>
            </a:r>
            <a:r>
              <a:rPr lang="en-GB" b="1" dirty="0" err="1" smtClean="0"/>
              <a:t>rimanje</a:t>
            </a:r>
            <a:r>
              <a:rPr lang="en-GB" b="1" dirty="0" smtClean="0"/>
              <a:t> </a:t>
            </a:r>
            <a:r>
              <a:rPr lang="en-GB" b="1" dirty="0" err="1" smtClean="0"/>
              <a:t>mita</a:t>
            </a:r>
            <a:r>
              <a:rPr lang="bs-Latn-BA" b="1" dirty="0" smtClean="0"/>
              <a:t> </a:t>
            </a:r>
            <a:r>
              <a:rPr lang="bs-Latn-BA" b="0" dirty="0" smtClean="0"/>
              <a:t>(zajedno</a:t>
            </a:r>
            <a:r>
              <a:rPr lang="bs-Latn-BA" b="0" baseline="0" dirty="0" smtClean="0"/>
              <a:t> sa zloupotrebom položaja)</a:t>
            </a:r>
            <a:r>
              <a:rPr lang="en-GB" dirty="0" smtClean="0"/>
              <a:t> </a:t>
            </a:r>
            <a:r>
              <a:rPr lang="en-GB" dirty="0" err="1" smtClean="0"/>
              <a:t>predstavlja</a:t>
            </a:r>
            <a:r>
              <a:rPr lang="en-GB" dirty="0" smtClean="0"/>
              <a:t> </a:t>
            </a:r>
            <a:r>
              <a:rPr lang="en-GB" dirty="0" err="1" smtClean="0"/>
              <a:t>najtipičnij</a:t>
            </a:r>
            <a:r>
              <a:rPr lang="bs-Latn-BA" dirty="0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oblike</a:t>
            </a:r>
            <a:r>
              <a:rPr lang="en-GB" dirty="0" smtClean="0"/>
              <a:t> </a:t>
            </a:r>
            <a:r>
              <a:rPr lang="en-GB" dirty="0" err="1" smtClean="0"/>
              <a:t>korupcijskog</a:t>
            </a:r>
            <a:r>
              <a:rPr lang="en-GB" dirty="0" smtClean="0"/>
              <a:t> </a:t>
            </a:r>
            <a:r>
              <a:rPr lang="en-GB" dirty="0" err="1" smtClean="0"/>
              <a:t>kriminalnog</a:t>
            </a:r>
            <a:r>
              <a:rPr lang="en-GB" dirty="0" smtClean="0"/>
              <a:t> </a:t>
            </a:r>
            <a:r>
              <a:rPr lang="en-GB" dirty="0" err="1" smtClean="0"/>
              <a:t>ponašanja</a:t>
            </a:r>
            <a:r>
              <a:rPr lang="en-GB" dirty="0" smtClean="0"/>
              <a:t>, </a:t>
            </a:r>
            <a:r>
              <a:rPr lang="en-GB" b="1" dirty="0" err="1" smtClean="0"/>
              <a:t>kažnjivog</a:t>
            </a:r>
            <a:r>
              <a:rPr lang="en-GB" b="1" dirty="0" smtClean="0"/>
              <a:t> u </a:t>
            </a:r>
            <a:r>
              <a:rPr lang="en-GB" b="1" dirty="0" err="1" smtClean="0"/>
              <a:t>svakoj</a:t>
            </a:r>
            <a:r>
              <a:rPr lang="en-GB" b="1" dirty="0" smtClean="0"/>
              <a:t> </a:t>
            </a:r>
            <a:r>
              <a:rPr lang="en-GB" b="1" dirty="0" err="1" smtClean="0"/>
              <a:t>modernoj</a:t>
            </a:r>
            <a:r>
              <a:rPr lang="en-GB" b="1" dirty="0" smtClean="0"/>
              <a:t> </a:t>
            </a:r>
            <a:r>
              <a:rPr lang="en-GB" b="1" dirty="0" err="1" smtClean="0"/>
              <a:t>državi</a:t>
            </a:r>
            <a:r>
              <a:rPr lang="bs-Latn-BA" b="0" dirty="0" smtClean="0"/>
              <a:t>,</a:t>
            </a:r>
            <a:r>
              <a:rPr lang="bs-Latn-BA" b="0" baseline="0" dirty="0" smtClean="0"/>
              <a:t> pa je zato ovo djelo odabrano iako je ono u uzorku zastupljeno sa </a:t>
            </a:r>
            <a:r>
              <a:rPr lang="en-GB" dirty="0" smtClean="0"/>
              <a:t> 4%</a:t>
            </a:r>
            <a:r>
              <a:rPr lang="bs-Latn-BA" dirty="0" smtClean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bs-Latn-BA" dirty="0" smtClean="0"/>
              <a:t>Kr</a:t>
            </a:r>
            <a:r>
              <a:rPr lang="en-GB" dirty="0" err="1" smtClean="0"/>
              <a:t>ivično</a:t>
            </a:r>
            <a:r>
              <a:rPr lang="en-GB" dirty="0" smtClean="0"/>
              <a:t> </a:t>
            </a:r>
            <a:r>
              <a:rPr lang="en-GB" dirty="0" err="1" smtClean="0"/>
              <a:t>djelo</a:t>
            </a:r>
            <a:r>
              <a:rPr lang="en-GB" dirty="0" smtClean="0"/>
              <a:t> </a:t>
            </a:r>
            <a:r>
              <a:rPr lang="en-GB" b="1" dirty="0" err="1" smtClean="0"/>
              <a:t>nesavjestan</a:t>
            </a:r>
            <a:r>
              <a:rPr lang="en-GB" b="1" dirty="0" smtClean="0"/>
              <a:t> rad u </a:t>
            </a:r>
            <a:r>
              <a:rPr lang="en-GB" b="1" dirty="0" err="1" smtClean="0"/>
              <a:t>službi</a:t>
            </a:r>
            <a:r>
              <a:rPr lang="en-GB" b="1" dirty="0" smtClean="0"/>
              <a:t> </a:t>
            </a:r>
            <a:r>
              <a:rPr lang="en-GB" b="1" dirty="0" err="1" smtClean="0"/>
              <a:t>odabrano</a:t>
            </a:r>
            <a:r>
              <a:rPr lang="en-GB" b="1" dirty="0" smtClean="0"/>
              <a:t> je </a:t>
            </a:r>
            <a:r>
              <a:rPr lang="en-GB" b="1" dirty="0" err="1" smtClean="0"/>
              <a:t>zbog</a:t>
            </a:r>
            <a:r>
              <a:rPr lang="en-GB" b="1" dirty="0" smtClean="0"/>
              <a:t> </a:t>
            </a:r>
            <a:r>
              <a:rPr lang="en-GB" b="1" dirty="0" err="1" smtClean="0"/>
              <a:t>činjenice</a:t>
            </a:r>
            <a:r>
              <a:rPr lang="en-GB" b="1" dirty="0" smtClean="0"/>
              <a:t> da je </a:t>
            </a:r>
            <a:r>
              <a:rPr lang="en-GB" b="1" dirty="0" err="1" smtClean="0"/>
              <a:t>krivičnim</a:t>
            </a:r>
            <a:r>
              <a:rPr lang="en-GB" b="1" dirty="0" smtClean="0"/>
              <a:t> </a:t>
            </a:r>
            <a:r>
              <a:rPr lang="en-GB" b="1" dirty="0" err="1" smtClean="0"/>
              <a:t>zakonima</a:t>
            </a:r>
            <a:r>
              <a:rPr lang="en-GB" b="1" dirty="0" smtClean="0"/>
              <a:t> </a:t>
            </a:r>
            <a:r>
              <a:rPr lang="en-GB" b="1" dirty="0" err="1" smtClean="0"/>
              <a:t>okarakterisano</a:t>
            </a:r>
            <a:r>
              <a:rPr lang="en-GB" b="1" dirty="0" smtClean="0"/>
              <a:t> </a:t>
            </a:r>
            <a:r>
              <a:rPr lang="en-GB" b="1" dirty="0" err="1" smtClean="0"/>
              <a:t>kao</a:t>
            </a:r>
            <a:r>
              <a:rPr lang="en-GB" b="1" dirty="0" smtClean="0"/>
              <a:t> </a:t>
            </a:r>
            <a:r>
              <a:rPr lang="en-GB" b="1" dirty="0" err="1" smtClean="0"/>
              <a:t>koruptivno</a:t>
            </a:r>
            <a:r>
              <a:rPr lang="bs-Latn-BA" b="1" dirty="0" smtClean="0"/>
              <a:t> (premda ono nije na</a:t>
            </a:r>
            <a:r>
              <a:rPr lang="bs-Latn-BA" b="1" baseline="0" dirty="0" smtClean="0"/>
              <a:t> Listi VSTV-a, a jeste na listi Suda BiH)</a:t>
            </a:r>
            <a:r>
              <a:rPr lang="en-GB" dirty="0" smtClean="0"/>
              <a:t>, a u </a:t>
            </a:r>
            <a:r>
              <a:rPr lang="en-GB" dirty="0" err="1" smtClean="0"/>
              <a:t>prikupljenom</a:t>
            </a:r>
            <a:r>
              <a:rPr lang="en-GB" dirty="0" smtClean="0"/>
              <a:t> </a:t>
            </a:r>
            <a:r>
              <a:rPr lang="en-GB" dirty="0" err="1" smtClean="0"/>
              <a:t>uzorku</a:t>
            </a:r>
            <a:r>
              <a:rPr lang="en-GB" dirty="0" smtClean="0"/>
              <a:t> </a:t>
            </a:r>
            <a:r>
              <a:rPr lang="en-GB" dirty="0" err="1" smtClean="0"/>
              <a:t>javlja</a:t>
            </a:r>
            <a:r>
              <a:rPr lang="en-GB" dirty="0" smtClean="0"/>
              <a:t> se u </a:t>
            </a:r>
            <a:r>
              <a:rPr lang="en-GB" dirty="0" err="1" smtClean="0"/>
              <a:t>značajnom</a:t>
            </a:r>
            <a:r>
              <a:rPr lang="en-GB" dirty="0" smtClean="0"/>
              <a:t> </a:t>
            </a:r>
            <a:r>
              <a:rPr lang="en-GB" dirty="0" err="1" smtClean="0"/>
              <a:t>broju</a:t>
            </a:r>
            <a:r>
              <a:rPr lang="en-GB" dirty="0" smtClean="0"/>
              <a:t>. Pored toga, </a:t>
            </a:r>
            <a:r>
              <a:rPr lang="en-GB" dirty="0" err="1" smtClean="0"/>
              <a:t>uvidom</a:t>
            </a:r>
            <a:r>
              <a:rPr lang="en-GB" dirty="0" smtClean="0"/>
              <a:t> u </a:t>
            </a:r>
            <a:r>
              <a:rPr lang="en-GB" dirty="0" err="1" smtClean="0"/>
              <a:t>prikupljene</a:t>
            </a:r>
            <a:r>
              <a:rPr lang="en-GB" dirty="0" smtClean="0"/>
              <a:t> </a:t>
            </a:r>
            <a:r>
              <a:rPr lang="en-GB" dirty="0" err="1" smtClean="0"/>
              <a:t>odluke</a:t>
            </a:r>
            <a:r>
              <a:rPr lang="en-GB" dirty="0" smtClean="0"/>
              <a:t> </a:t>
            </a:r>
            <a:r>
              <a:rPr lang="en-GB" dirty="0" err="1" smtClean="0"/>
              <a:t>primijećeno</a:t>
            </a:r>
            <a:r>
              <a:rPr lang="en-GB" dirty="0" smtClean="0"/>
              <a:t> je da se u </a:t>
            </a:r>
            <a:r>
              <a:rPr lang="en-GB" dirty="0" err="1" smtClean="0"/>
              <a:t>predmetima</a:t>
            </a:r>
            <a:r>
              <a:rPr lang="en-GB" dirty="0" smtClean="0"/>
              <a:t> u </a:t>
            </a:r>
            <a:r>
              <a:rPr lang="en-GB" dirty="0" err="1" smtClean="0"/>
              <a:t>kojima</a:t>
            </a:r>
            <a:r>
              <a:rPr lang="en-GB" dirty="0" smtClean="0"/>
              <a:t> se </a:t>
            </a:r>
            <a:r>
              <a:rPr lang="en-GB" dirty="0" err="1" smtClean="0"/>
              <a:t>optuženima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teret</a:t>
            </a:r>
            <a:r>
              <a:rPr lang="en-GB" dirty="0" smtClean="0"/>
              <a:t> </a:t>
            </a:r>
            <a:r>
              <a:rPr lang="en-GB" dirty="0" err="1" smtClean="0"/>
              <a:t>stavljalo</a:t>
            </a:r>
            <a:r>
              <a:rPr lang="en-GB" dirty="0" smtClean="0"/>
              <a:t> </a:t>
            </a:r>
            <a:r>
              <a:rPr lang="en-GB" dirty="0" err="1" smtClean="0"/>
              <a:t>krivično</a:t>
            </a:r>
            <a:r>
              <a:rPr lang="en-GB" dirty="0" smtClean="0"/>
              <a:t> </a:t>
            </a:r>
            <a:r>
              <a:rPr lang="en-GB" dirty="0" err="1" smtClean="0"/>
              <a:t>djelo</a:t>
            </a:r>
            <a:r>
              <a:rPr lang="en-GB" dirty="0" smtClean="0"/>
              <a:t> </a:t>
            </a:r>
            <a:r>
              <a:rPr lang="en-GB" dirty="0" err="1" smtClean="0"/>
              <a:t>nesavjesnog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u </a:t>
            </a:r>
            <a:r>
              <a:rPr lang="en-GB" dirty="0" err="1" smtClean="0"/>
              <a:t>službi</a:t>
            </a:r>
            <a:r>
              <a:rPr lang="en-GB" dirty="0" smtClean="0"/>
              <a:t> </a:t>
            </a:r>
            <a:r>
              <a:rPr lang="en-GB" dirty="0" err="1" smtClean="0"/>
              <a:t>donosi</a:t>
            </a:r>
            <a:r>
              <a:rPr lang="en-GB" dirty="0" smtClean="0"/>
              <a:t> </a:t>
            </a:r>
            <a:r>
              <a:rPr lang="en-GB" b="1" dirty="0" err="1" smtClean="0"/>
              <a:t>značajan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</a:t>
            </a:r>
            <a:r>
              <a:rPr lang="en-GB" b="1" dirty="0" err="1" smtClean="0"/>
              <a:t>oslobađajućih</a:t>
            </a:r>
            <a:r>
              <a:rPr lang="en-GB" b="1" dirty="0" smtClean="0"/>
              <a:t> </a:t>
            </a:r>
            <a:r>
              <a:rPr lang="en-GB" b="1" dirty="0" err="1" smtClean="0"/>
              <a:t>presuda</a:t>
            </a:r>
            <a:r>
              <a:rPr lang="en-GB" b="1" dirty="0" smtClean="0"/>
              <a:t> (u </a:t>
            </a:r>
            <a:r>
              <a:rPr lang="en-GB" b="1" dirty="0" err="1" smtClean="0"/>
              <a:t>procentu</a:t>
            </a:r>
            <a:r>
              <a:rPr lang="en-GB" b="1" dirty="0" smtClean="0"/>
              <a:t> od 53% u </a:t>
            </a:r>
            <a:r>
              <a:rPr lang="en-GB" b="1" dirty="0" err="1" smtClean="0"/>
              <a:t>prvostepenim</a:t>
            </a:r>
            <a:r>
              <a:rPr lang="en-GB" b="1" dirty="0" smtClean="0"/>
              <a:t> i </a:t>
            </a:r>
            <a:r>
              <a:rPr lang="en-GB" b="1" dirty="0" err="1" smtClean="0"/>
              <a:t>čak</a:t>
            </a:r>
            <a:r>
              <a:rPr lang="en-GB" b="1" dirty="0" smtClean="0"/>
              <a:t> 64% </a:t>
            </a:r>
            <a:r>
              <a:rPr lang="en-GB" dirty="0" smtClean="0"/>
              <a:t>u </a:t>
            </a:r>
            <a:r>
              <a:rPr lang="en-GB" dirty="0" err="1" smtClean="0"/>
              <a:t>drugostepenim</a:t>
            </a:r>
            <a:r>
              <a:rPr lang="en-GB" dirty="0" smtClean="0"/>
              <a:t> </a:t>
            </a:r>
            <a:r>
              <a:rPr lang="en-GB" dirty="0" err="1" smtClean="0"/>
              <a:t>presudama</a:t>
            </a:r>
            <a:r>
              <a:rPr lang="en-GB" dirty="0" smtClean="0"/>
              <a:t>).</a:t>
            </a:r>
            <a:r>
              <a:rPr lang="bs-Latn-BA" dirty="0" smtClean="0"/>
              <a:t> </a:t>
            </a:r>
            <a:endParaRPr lang="en-GB" dirty="0" smtClean="0"/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bs-Latn-BA" dirty="0" smtClean="0"/>
          </a:p>
          <a:p>
            <a:pPr marL="228600" indent="-228600">
              <a:buFont typeface="+mj-lt"/>
              <a:buAutoNum type="arabicPeriod"/>
            </a:pPr>
            <a:r>
              <a:rPr lang="en-GB" dirty="0" err="1" smtClean="0"/>
              <a:t>Napravljen</a:t>
            </a:r>
            <a:r>
              <a:rPr lang="en-GB" dirty="0" smtClean="0"/>
              <a:t> je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kratak</a:t>
            </a:r>
            <a:r>
              <a:rPr lang="en-GB" dirty="0" smtClean="0"/>
              <a:t> </a:t>
            </a:r>
            <a:r>
              <a:rPr lang="en-GB" dirty="0" err="1" smtClean="0"/>
              <a:t>osvrt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krivično</a:t>
            </a:r>
            <a:r>
              <a:rPr lang="en-GB" dirty="0" smtClean="0"/>
              <a:t> </a:t>
            </a:r>
            <a:r>
              <a:rPr lang="en-GB" dirty="0" err="1" smtClean="0"/>
              <a:t>djelo</a:t>
            </a:r>
            <a:r>
              <a:rPr lang="en-GB" dirty="0" smtClean="0"/>
              <a:t> </a:t>
            </a:r>
            <a:r>
              <a:rPr lang="en-GB" b="1" dirty="0" err="1" smtClean="0"/>
              <a:t>pronevjere</a:t>
            </a:r>
            <a:r>
              <a:rPr lang="en-GB" b="1" dirty="0" smtClean="0"/>
              <a:t> </a:t>
            </a:r>
            <a:r>
              <a:rPr lang="en-GB" dirty="0" smtClean="0"/>
              <a:t>u </a:t>
            </a:r>
            <a:r>
              <a:rPr lang="en-GB" dirty="0" err="1" smtClean="0"/>
              <a:t>službi</a:t>
            </a:r>
            <a:r>
              <a:rPr lang="en-GB" dirty="0" smtClean="0"/>
              <a:t>, </a:t>
            </a:r>
            <a:r>
              <a:rPr lang="en-GB" dirty="0" err="1" smtClean="0"/>
              <a:t>iako</a:t>
            </a:r>
            <a:r>
              <a:rPr lang="en-GB" dirty="0" smtClean="0"/>
              <a:t> ono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analizirano</a:t>
            </a:r>
            <a:r>
              <a:rPr lang="en-GB" dirty="0" smtClean="0"/>
              <a:t> </a:t>
            </a:r>
            <a:r>
              <a:rPr lang="en-GB" dirty="0" err="1" smtClean="0"/>
              <a:t>podjednako</a:t>
            </a:r>
            <a:r>
              <a:rPr lang="en-GB" dirty="0" smtClean="0"/>
              <a:t> </a:t>
            </a:r>
            <a:r>
              <a:rPr lang="en-GB" dirty="0" err="1" smtClean="0"/>
              <a:t>detaljno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prethodna</a:t>
            </a:r>
            <a:r>
              <a:rPr lang="en-GB" dirty="0" smtClean="0"/>
              <a:t> tri. I </a:t>
            </a:r>
            <a:r>
              <a:rPr lang="en-GB" dirty="0" err="1" smtClean="0"/>
              <a:t>ovo</a:t>
            </a:r>
            <a:r>
              <a:rPr lang="en-GB" dirty="0" smtClean="0"/>
              <a:t> </a:t>
            </a:r>
            <a:r>
              <a:rPr lang="en-GB" dirty="0" err="1" smtClean="0"/>
              <a:t>djelo</a:t>
            </a:r>
            <a:r>
              <a:rPr lang="en-GB" dirty="0" smtClean="0"/>
              <a:t> je u </a:t>
            </a:r>
            <a:r>
              <a:rPr lang="en-GB" dirty="0" err="1" smtClean="0"/>
              <a:t>krivičnim</a:t>
            </a:r>
            <a:r>
              <a:rPr lang="en-GB" dirty="0" smtClean="0"/>
              <a:t> </a:t>
            </a:r>
            <a:r>
              <a:rPr lang="en-GB" dirty="0" err="1" smtClean="0"/>
              <a:t>zakonima</a:t>
            </a:r>
            <a:r>
              <a:rPr lang="en-GB" dirty="0" smtClean="0"/>
              <a:t> </a:t>
            </a:r>
            <a:r>
              <a:rPr lang="en-GB" dirty="0" err="1" smtClean="0"/>
              <a:t>okarakterisano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koruptivno</a:t>
            </a:r>
            <a:r>
              <a:rPr lang="en-GB" dirty="0" smtClean="0"/>
              <a:t> i </a:t>
            </a:r>
            <a:r>
              <a:rPr lang="en-GB" b="1" dirty="0" err="1" smtClean="0"/>
              <a:t>postoji</a:t>
            </a:r>
            <a:r>
              <a:rPr lang="en-GB" b="1" dirty="0" smtClean="0"/>
              <a:t> </a:t>
            </a:r>
            <a:r>
              <a:rPr lang="en-GB" b="1" dirty="0" err="1" smtClean="0"/>
              <a:t>velika</a:t>
            </a:r>
            <a:r>
              <a:rPr lang="en-GB" b="1" dirty="0" smtClean="0"/>
              <a:t> </a:t>
            </a:r>
            <a:r>
              <a:rPr lang="en-GB" b="1" dirty="0" err="1" smtClean="0"/>
              <a:t>učestalost</a:t>
            </a:r>
            <a:r>
              <a:rPr lang="en-GB" b="1" dirty="0" smtClean="0"/>
              <a:t> </a:t>
            </a:r>
            <a:r>
              <a:rPr lang="en-GB" b="1" dirty="0" err="1" smtClean="0"/>
              <a:t>njegovog</a:t>
            </a:r>
            <a:r>
              <a:rPr lang="en-GB" b="1" dirty="0" smtClean="0"/>
              <a:t> </a:t>
            </a:r>
            <a:r>
              <a:rPr lang="en-GB" b="1" dirty="0" err="1" smtClean="0"/>
              <a:t>procesuiranja</a:t>
            </a:r>
            <a:r>
              <a:rPr lang="en-GB" b="1" dirty="0" smtClean="0"/>
              <a:t>, u </a:t>
            </a:r>
            <a:r>
              <a:rPr lang="en-GB" b="1" dirty="0" err="1" smtClean="0"/>
              <a:t>iznosu</a:t>
            </a:r>
            <a:r>
              <a:rPr lang="en-GB" b="1" dirty="0" smtClean="0"/>
              <a:t> od </a:t>
            </a:r>
            <a:r>
              <a:rPr lang="en-GB" b="1" dirty="0" err="1" smtClean="0"/>
              <a:t>čak</a:t>
            </a:r>
            <a:r>
              <a:rPr lang="en-GB" b="1" dirty="0" smtClean="0"/>
              <a:t> 29% </a:t>
            </a:r>
            <a:r>
              <a:rPr lang="bs-Latn-BA" dirty="0" smtClean="0"/>
              <a:t>odmah nakon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zloupotrebe</a:t>
            </a:r>
            <a:r>
              <a:rPr lang="en-GB" dirty="0" smtClean="0"/>
              <a:t> </a:t>
            </a:r>
            <a:r>
              <a:rPr lang="en-GB" dirty="0" err="1" smtClean="0"/>
              <a:t>položaja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ovlasti</a:t>
            </a:r>
            <a:r>
              <a:rPr lang="en-GB" dirty="0" smtClean="0"/>
              <a:t>. </a:t>
            </a:r>
            <a:r>
              <a:rPr lang="bs-Latn-BA" dirty="0" smtClean="0"/>
              <a:t>S</a:t>
            </a:r>
            <a:r>
              <a:rPr lang="en-GB" dirty="0" err="1" smtClean="0"/>
              <a:t>tepen</a:t>
            </a:r>
            <a:r>
              <a:rPr lang="en-GB" dirty="0" smtClean="0"/>
              <a:t> </a:t>
            </a:r>
            <a:r>
              <a:rPr lang="en-GB" dirty="0" err="1" smtClean="0"/>
              <a:t>osuđivanosti</a:t>
            </a:r>
            <a:r>
              <a:rPr lang="bs-Latn-BA" dirty="0" smtClean="0"/>
              <a:t> za ovo djelo </a:t>
            </a:r>
            <a:r>
              <a:rPr lang="en-GB" dirty="0" smtClean="0"/>
              <a:t>(88% </a:t>
            </a:r>
            <a:r>
              <a:rPr lang="en-GB" dirty="0" err="1" smtClean="0"/>
              <a:t>presuda</a:t>
            </a:r>
            <a:r>
              <a:rPr lang="en-GB" dirty="0" smtClean="0"/>
              <a:t> u </a:t>
            </a:r>
            <a:r>
              <a:rPr lang="en-GB" dirty="0" err="1" smtClean="0"/>
              <a:t>prvom</a:t>
            </a:r>
            <a:r>
              <a:rPr lang="en-GB" dirty="0" smtClean="0"/>
              <a:t> </a:t>
            </a:r>
            <a:r>
              <a:rPr lang="en-GB" dirty="0" err="1" smtClean="0"/>
              <a:t>stepenu</a:t>
            </a:r>
            <a:r>
              <a:rPr lang="en-GB" dirty="0" smtClean="0"/>
              <a:t>, </a:t>
            </a:r>
            <a:r>
              <a:rPr lang="en-GB" dirty="0" err="1" smtClean="0"/>
              <a:t>te</a:t>
            </a:r>
            <a:r>
              <a:rPr lang="en-GB" dirty="0" smtClean="0"/>
              <a:t> 83% </a:t>
            </a:r>
            <a:r>
              <a:rPr lang="bs-Latn-BA" dirty="0" smtClean="0"/>
              <a:t>u</a:t>
            </a:r>
            <a:r>
              <a:rPr lang="en-GB" dirty="0" smtClean="0"/>
              <a:t> </a:t>
            </a:r>
            <a:r>
              <a:rPr lang="en-GB" dirty="0" err="1" smtClean="0"/>
              <a:t>drugom</a:t>
            </a:r>
            <a:r>
              <a:rPr lang="en-GB" dirty="0" smtClean="0"/>
              <a:t> </a:t>
            </a:r>
            <a:r>
              <a:rPr lang="en-GB" dirty="0" err="1" smtClean="0"/>
              <a:t>stepenu</a:t>
            </a:r>
            <a:r>
              <a:rPr lang="en-GB" dirty="0" smtClean="0"/>
              <a:t>) </a:t>
            </a:r>
            <a:r>
              <a:rPr lang="en-GB" dirty="0" err="1" smtClean="0"/>
              <a:t>ukazuje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to da </a:t>
            </a:r>
            <a:r>
              <a:rPr lang="en-GB" b="1" dirty="0" smtClean="0"/>
              <a:t>ne </a:t>
            </a:r>
            <a:r>
              <a:rPr lang="en-GB" b="1" dirty="0" err="1" smtClean="0"/>
              <a:t>postoje</a:t>
            </a:r>
            <a:r>
              <a:rPr lang="en-GB" b="1" dirty="0" smtClean="0"/>
              <a:t> </a:t>
            </a:r>
            <a:r>
              <a:rPr lang="en-GB" b="1" dirty="0" err="1" smtClean="0"/>
              <a:t>veće</a:t>
            </a:r>
            <a:r>
              <a:rPr lang="en-GB" b="1" dirty="0" smtClean="0"/>
              <a:t> </a:t>
            </a:r>
            <a:r>
              <a:rPr lang="en-GB" b="1" dirty="0" err="1" smtClean="0"/>
              <a:t>poteškoće</a:t>
            </a:r>
            <a:r>
              <a:rPr lang="en-GB" b="1" dirty="0" smtClean="0"/>
              <a:t> u </a:t>
            </a:r>
            <a:r>
              <a:rPr lang="en-GB" b="1" dirty="0" err="1" smtClean="0"/>
              <a:t>dokazivanju</a:t>
            </a:r>
            <a:r>
              <a:rPr lang="en-GB" b="1" dirty="0" smtClean="0"/>
              <a:t> </a:t>
            </a:r>
            <a:r>
              <a:rPr lang="en-GB" b="1" dirty="0" err="1" smtClean="0"/>
              <a:t>obilježja</a:t>
            </a:r>
            <a:r>
              <a:rPr lang="en-GB" b="1" dirty="0" smtClean="0"/>
              <a:t> </a:t>
            </a:r>
            <a:r>
              <a:rPr lang="en-GB" b="1" dirty="0" err="1" smtClean="0"/>
              <a:t>ovog</a:t>
            </a:r>
            <a:r>
              <a:rPr lang="en-GB" b="1" dirty="0" smtClean="0"/>
              <a:t> </a:t>
            </a:r>
            <a:r>
              <a:rPr lang="en-GB" b="1" dirty="0" err="1" smtClean="0"/>
              <a:t>krivičnog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dirty="0" smtClean="0"/>
              <a:t>, </a:t>
            </a:r>
            <a:r>
              <a:rPr lang="en-GB" b="1" dirty="0" smtClean="0"/>
              <a:t>a </a:t>
            </a:r>
            <a:r>
              <a:rPr lang="en-GB" b="1" dirty="0" err="1" smtClean="0"/>
              <a:t>najčešće</a:t>
            </a:r>
            <a:r>
              <a:rPr lang="en-GB" b="1" dirty="0" smtClean="0"/>
              <a:t> </a:t>
            </a:r>
            <a:r>
              <a:rPr lang="en-GB" b="1" dirty="0" err="1" smtClean="0"/>
              <a:t>optužena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ovo</a:t>
            </a:r>
            <a:r>
              <a:rPr lang="en-GB" b="1" dirty="0" smtClean="0"/>
              <a:t> </a:t>
            </a:r>
            <a:r>
              <a:rPr lang="en-GB" b="1" dirty="0" err="1" smtClean="0"/>
              <a:t>krivično</a:t>
            </a:r>
            <a:r>
              <a:rPr lang="en-GB" b="1" dirty="0" smtClean="0"/>
              <a:t>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nižepozicionirana</a:t>
            </a:r>
            <a:r>
              <a:rPr lang="en-GB" b="1" dirty="0" smtClean="0"/>
              <a:t> </a:t>
            </a:r>
            <a:r>
              <a:rPr lang="en-GB" b="1" dirty="0" err="1" smtClean="0"/>
              <a:t>službena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odgovorna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u </a:t>
            </a:r>
            <a:r>
              <a:rPr lang="en-GB" b="1" dirty="0" err="1" smtClean="0"/>
              <a:t>preduzećima</a:t>
            </a:r>
            <a:r>
              <a:rPr lang="en-GB" b="1" dirty="0" smtClean="0"/>
              <a:t>, </a:t>
            </a:r>
            <a:r>
              <a:rPr lang="bs-Latn-BA" b="1" dirty="0" smtClean="0"/>
              <a:t>sa najnižim </a:t>
            </a:r>
            <a:r>
              <a:rPr lang="en-GB" b="1" dirty="0" err="1" smtClean="0"/>
              <a:t>stepen</a:t>
            </a:r>
            <a:r>
              <a:rPr lang="bs-Latn-BA" b="1" dirty="0" smtClean="0"/>
              <a:t>om</a:t>
            </a:r>
            <a:r>
              <a:rPr lang="en-GB" b="1" dirty="0" smtClean="0"/>
              <a:t> </a:t>
            </a:r>
            <a:r>
              <a:rPr lang="en-GB" b="1" dirty="0" err="1" smtClean="0"/>
              <a:t>odgovornosti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ovlaštenja</a:t>
            </a:r>
            <a:r>
              <a:rPr lang="en-GB" b="1" dirty="0" smtClean="0"/>
              <a:t> </a:t>
            </a:r>
            <a:r>
              <a:rPr lang="bs-Latn-BA" b="0" dirty="0" smtClean="0"/>
              <a:t>Ipak,</a:t>
            </a:r>
            <a:r>
              <a:rPr lang="bs-Latn-BA" b="0" baseline="0" dirty="0" smtClean="0"/>
              <a:t> </a:t>
            </a:r>
            <a:r>
              <a:rPr lang="en-GB" dirty="0" err="1" smtClean="0"/>
              <a:t>zbog</a:t>
            </a:r>
            <a:r>
              <a:rPr lang="en-GB" dirty="0" smtClean="0"/>
              <a:t> </a:t>
            </a:r>
            <a:r>
              <a:rPr lang="en-GB" dirty="0" err="1" smtClean="0"/>
              <a:t>zastupljenosti</a:t>
            </a:r>
            <a:r>
              <a:rPr lang="en-GB" b="1" dirty="0" smtClean="0"/>
              <a:t>, </a:t>
            </a:r>
            <a:r>
              <a:rPr lang="en-GB" b="1" dirty="0" err="1" smtClean="0"/>
              <a:t>uticaj</a:t>
            </a:r>
            <a:r>
              <a:rPr lang="en-GB" b="1" dirty="0" smtClean="0"/>
              <a:t> </a:t>
            </a:r>
            <a:r>
              <a:rPr lang="en-GB" b="1" dirty="0" err="1" smtClean="0"/>
              <a:t>ovog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ukupne</a:t>
            </a:r>
            <a:r>
              <a:rPr lang="en-GB" b="1" dirty="0" smtClean="0"/>
              <a:t> </a:t>
            </a:r>
            <a:r>
              <a:rPr lang="en-GB" b="1" dirty="0" err="1" smtClean="0"/>
              <a:t>statistike</a:t>
            </a:r>
            <a:r>
              <a:rPr lang="en-GB" b="1" dirty="0" smtClean="0"/>
              <a:t> </a:t>
            </a:r>
            <a:r>
              <a:rPr lang="en-GB" dirty="0" smtClean="0"/>
              <a:t>o </a:t>
            </a:r>
            <a:r>
              <a:rPr lang="en-GB" dirty="0" err="1" smtClean="0"/>
              <a:t>procesuiranju</a:t>
            </a:r>
            <a:r>
              <a:rPr lang="en-GB" dirty="0" smtClean="0"/>
              <a:t> </a:t>
            </a:r>
            <a:r>
              <a:rPr lang="en-GB" dirty="0" err="1" smtClean="0"/>
              <a:t>korupcije</a:t>
            </a:r>
            <a:r>
              <a:rPr lang="en-GB" dirty="0" smtClean="0"/>
              <a:t> u BiH je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dirty="0" err="1" smtClean="0"/>
              <a:t>značajan</a:t>
            </a:r>
            <a:r>
              <a:rPr lang="en-GB" dirty="0" smtClean="0"/>
              <a:t> pa </a:t>
            </a:r>
            <a:r>
              <a:rPr lang="en-GB" dirty="0" err="1" smtClean="0"/>
              <a:t>čak</a:t>
            </a:r>
            <a:r>
              <a:rPr lang="en-GB" dirty="0" smtClean="0"/>
              <a:t> </a:t>
            </a:r>
            <a:r>
              <a:rPr lang="en-GB" dirty="0" err="1" smtClean="0"/>
              <a:t>može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i </a:t>
            </a:r>
            <a:r>
              <a:rPr lang="en-GB" dirty="0" err="1" smtClean="0"/>
              <a:t>presudan</a:t>
            </a:r>
            <a:r>
              <a:rPr lang="en-GB" dirty="0" smtClean="0"/>
              <a:t>, </a:t>
            </a:r>
            <a:r>
              <a:rPr lang="en-GB" dirty="0" err="1" smtClean="0"/>
              <a:t>te</a:t>
            </a:r>
            <a:r>
              <a:rPr lang="en-GB" dirty="0" smtClean="0"/>
              <a:t> je </a:t>
            </a:r>
            <a:r>
              <a:rPr lang="en-GB" dirty="0" err="1" smtClean="0"/>
              <a:t>zbog</a:t>
            </a:r>
            <a:r>
              <a:rPr lang="en-GB" dirty="0" smtClean="0"/>
              <a:t> toga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veoma</a:t>
            </a:r>
            <a:r>
              <a:rPr lang="en-GB" dirty="0" smtClean="0"/>
              <a:t> </a:t>
            </a:r>
            <a:r>
              <a:rPr lang="en-GB" dirty="0" err="1" smtClean="0"/>
              <a:t>važno</a:t>
            </a:r>
            <a:r>
              <a:rPr lang="en-GB" dirty="0" smtClean="0"/>
              <a:t> </a:t>
            </a:r>
            <a:r>
              <a:rPr lang="en-GB" dirty="0" err="1" smtClean="0"/>
              <a:t>skrenuti</a:t>
            </a:r>
            <a:r>
              <a:rPr lang="en-GB" dirty="0" smtClean="0"/>
              <a:t> </a:t>
            </a:r>
            <a:r>
              <a:rPr lang="en-GB" dirty="0" err="1" smtClean="0"/>
              <a:t>pažnju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pravilno</a:t>
            </a:r>
            <a:r>
              <a:rPr lang="en-GB" dirty="0" smtClean="0"/>
              <a:t> </a:t>
            </a:r>
            <a:r>
              <a:rPr lang="en-GB" dirty="0" err="1" smtClean="0"/>
              <a:t>analiziranje</a:t>
            </a:r>
            <a:r>
              <a:rPr lang="en-GB" dirty="0" smtClean="0"/>
              <a:t> </a:t>
            </a:r>
            <a:r>
              <a:rPr lang="en-GB" dirty="0" err="1" smtClean="0"/>
              <a:t>predočenih</a:t>
            </a:r>
            <a:r>
              <a:rPr lang="en-GB" dirty="0" smtClean="0"/>
              <a:t> </a:t>
            </a:r>
            <a:r>
              <a:rPr lang="en-GB" dirty="0" err="1" smtClean="0"/>
              <a:t>podataka</a:t>
            </a:r>
            <a:r>
              <a:rPr lang="en-GB" dirty="0" smtClean="0"/>
              <a:t> o </a:t>
            </a:r>
            <a:r>
              <a:rPr lang="en-GB" dirty="0" err="1" smtClean="0"/>
              <a:t>procesuiranju</a:t>
            </a:r>
            <a:r>
              <a:rPr lang="en-GB" dirty="0" smtClean="0"/>
              <a:t> </a:t>
            </a:r>
            <a:r>
              <a:rPr lang="en-GB" dirty="0" err="1" smtClean="0"/>
              <a:t>korupcije</a:t>
            </a:r>
            <a:r>
              <a:rPr lang="en-GB" dirty="0" smtClean="0"/>
              <a:t> u BiH.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5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1756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Sada ćemo preći na predstavljanje ključnih nalaza</a:t>
            </a:r>
            <a:r>
              <a:rPr lang="bs-Latn-BA" baseline="0" dirty="0" smtClean="0"/>
              <a:t> do kojih se došlo Analizom.</a:t>
            </a:r>
          </a:p>
          <a:p>
            <a:endParaRPr lang="bs-Latn-BA" baseline="0" dirty="0" smtClean="0"/>
          </a:p>
          <a:p>
            <a:r>
              <a:rPr lang="bs-Latn-BA" baseline="0" dirty="0" smtClean="0"/>
              <a:t>Krenut ćemo od nekih statističkih pokazatelja. Za ovu priliku izdvojili smo njih par koji se čine važnim:</a:t>
            </a:r>
            <a:endParaRPr lang="bs-Latn-BA" dirty="0" smtClean="0"/>
          </a:p>
          <a:p>
            <a:endParaRPr lang="bs-Latn-BA" dirty="0" smtClean="0"/>
          </a:p>
          <a:p>
            <a:r>
              <a:rPr lang="bs-Latn-BA" dirty="0" smtClean="0"/>
              <a:t>Prije</a:t>
            </a:r>
            <a:r>
              <a:rPr lang="bs-Latn-BA" baseline="0" dirty="0" smtClean="0"/>
              <a:t> svega, v</a:t>
            </a:r>
            <a:r>
              <a:rPr lang="en-GB" dirty="0" err="1" smtClean="0"/>
              <a:t>ažan</a:t>
            </a:r>
            <a:r>
              <a:rPr lang="en-GB" dirty="0" smtClean="0"/>
              <a:t> </a:t>
            </a:r>
            <a:r>
              <a:rPr lang="en-GB" b="1" dirty="0" err="1" smtClean="0"/>
              <a:t>indikator</a:t>
            </a:r>
            <a:r>
              <a:rPr lang="en-GB" b="1" dirty="0" smtClean="0"/>
              <a:t> </a:t>
            </a:r>
            <a:r>
              <a:rPr lang="en-GB" b="1" dirty="0" err="1" smtClean="0"/>
              <a:t>složenosti</a:t>
            </a:r>
            <a:r>
              <a:rPr lang="en-GB" b="1" dirty="0" smtClean="0"/>
              <a:t> </a:t>
            </a:r>
            <a:r>
              <a:rPr lang="en-GB" b="1" dirty="0" err="1" smtClean="0"/>
              <a:t>predmeta</a:t>
            </a:r>
            <a:r>
              <a:rPr lang="en-GB" b="1" dirty="0" smtClean="0"/>
              <a:t> </a:t>
            </a:r>
            <a:r>
              <a:rPr lang="en-GB" b="1" dirty="0" err="1" smtClean="0"/>
              <a:t>korupcije</a:t>
            </a:r>
            <a:r>
              <a:rPr lang="en-GB" b="1" dirty="0" smtClean="0"/>
              <a:t> </a:t>
            </a:r>
            <a:r>
              <a:rPr lang="en-GB" b="1" dirty="0" err="1" smtClean="0"/>
              <a:t>jeste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</a:t>
            </a:r>
            <a:r>
              <a:rPr lang="en-GB" b="1" dirty="0" err="1" smtClean="0"/>
              <a:t>optuženih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koje</a:t>
            </a:r>
            <a:r>
              <a:rPr lang="en-GB" b="1" dirty="0" smtClean="0"/>
              <a:t> se </a:t>
            </a:r>
            <a:r>
              <a:rPr lang="en-GB" b="1" dirty="0" err="1" smtClean="0"/>
              <a:t>vodi</a:t>
            </a:r>
            <a:r>
              <a:rPr lang="en-GB" b="1" dirty="0" smtClean="0"/>
              <a:t> </a:t>
            </a:r>
            <a:r>
              <a:rPr lang="en-GB" b="1" dirty="0" err="1" smtClean="0"/>
              <a:t>postupak</a:t>
            </a:r>
            <a:r>
              <a:rPr lang="en-GB" dirty="0" smtClean="0"/>
              <a:t>. </a:t>
            </a:r>
            <a:r>
              <a:rPr lang="en-GB" dirty="0" err="1" smtClean="0"/>
              <a:t>Veći</a:t>
            </a:r>
            <a:r>
              <a:rPr lang="en-GB" dirty="0" smtClean="0"/>
              <a:t>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en-GB" dirty="0" smtClean="0"/>
              <a:t> </a:t>
            </a:r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ukazuje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kompleksnija</a:t>
            </a:r>
            <a:r>
              <a:rPr lang="en-GB" dirty="0" smtClean="0"/>
              <a:t> </a:t>
            </a:r>
            <a:r>
              <a:rPr lang="en-GB" dirty="0" err="1" smtClean="0"/>
              <a:t>krivična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zahtjevnije</a:t>
            </a:r>
            <a:r>
              <a:rPr lang="en-GB" dirty="0" smtClean="0"/>
              <a:t> </a:t>
            </a:r>
            <a:r>
              <a:rPr lang="en-GB" dirty="0" err="1" smtClean="0"/>
              <a:t>postupke</a:t>
            </a:r>
            <a:r>
              <a:rPr lang="en-GB" dirty="0" smtClean="0"/>
              <a:t>, u </a:t>
            </a:r>
            <a:r>
              <a:rPr lang="en-GB" dirty="0" err="1" smtClean="0"/>
              <a:t>kojima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nerijetko</a:t>
            </a:r>
            <a:r>
              <a:rPr lang="en-GB" dirty="0" smtClean="0"/>
              <a:t> </a:t>
            </a:r>
            <a:r>
              <a:rPr lang="en-GB" dirty="0" err="1" smtClean="0"/>
              <a:t>potrebne</a:t>
            </a:r>
            <a:r>
              <a:rPr lang="en-GB" dirty="0" smtClean="0"/>
              <a:t> </a:t>
            </a:r>
            <a:r>
              <a:rPr lang="en-GB" dirty="0" err="1" smtClean="0"/>
              <a:t>naprednije</a:t>
            </a:r>
            <a:r>
              <a:rPr lang="en-GB" dirty="0" smtClean="0"/>
              <a:t> </a:t>
            </a:r>
            <a:r>
              <a:rPr lang="en-GB" dirty="0" err="1" smtClean="0"/>
              <a:t>vještine</a:t>
            </a:r>
            <a:r>
              <a:rPr lang="en-GB" dirty="0" smtClean="0"/>
              <a:t> </a:t>
            </a:r>
            <a:r>
              <a:rPr lang="en-GB" dirty="0" err="1" smtClean="0"/>
              <a:t>vođenja</a:t>
            </a:r>
            <a:r>
              <a:rPr lang="en-GB" dirty="0" smtClean="0"/>
              <a:t> </a:t>
            </a:r>
            <a:r>
              <a:rPr lang="en-GB" dirty="0" err="1" smtClean="0"/>
              <a:t>tužilačke</a:t>
            </a:r>
            <a:r>
              <a:rPr lang="en-GB" dirty="0" smtClean="0"/>
              <a:t> </a:t>
            </a:r>
            <a:r>
              <a:rPr lang="en-GB" dirty="0" err="1" smtClean="0"/>
              <a:t>istrage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osmišljavanja</a:t>
            </a:r>
            <a:r>
              <a:rPr lang="en-GB" dirty="0" smtClean="0"/>
              <a:t> </a:t>
            </a:r>
            <a:r>
              <a:rPr lang="en-GB" dirty="0" err="1" smtClean="0"/>
              <a:t>tužilačke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r>
              <a:rPr lang="en-GB" dirty="0" smtClean="0"/>
              <a:t>, </a:t>
            </a:r>
            <a:r>
              <a:rPr lang="en-GB" dirty="0" err="1" smtClean="0"/>
              <a:t>kao</a:t>
            </a:r>
            <a:r>
              <a:rPr lang="en-GB" dirty="0" smtClean="0"/>
              <a:t> i </a:t>
            </a:r>
            <a:r>
              <a:rPr lang="en-GB" dirty="0" err="1" smtClean="0"/>
              <a:t>stručna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vezana</a:t>
            </a:r>
            <a:r>
              <a:rPr lang="en-GB" dirty="0" smtClean="0"/>
              <a:t> </a:t>
            </a:r>
            <a:r>
              <a:rPr lang="en-GB" dirty="0" err="1" smtClean="0"/>
              <a:t>uz</a:t>
            </a:r>
            <a:r>
              <a:rPr lang="en-GB" dirty="0" smtClean="0"/>
              <a:t> to. </a:t>
            </a:r>
            <a:endParaRPr lang="bs-Latn-BA" dirty="0" smtClean="0"/>
          </a:p>
          <a:p>
            <a:endParaRPr lang="bs-Latn-BA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 </a:t>
            </a:r>
            <a:r>
              <a:rPr lang="en-GB" dirty="0" err="1" smtClean="0"/>
              <a:t>analiziranom</a:t>
            </a:r>
            <a:r>
              <a:rPr lang="en-GB" dirty="0" smtClean="0"/>
              <a:t> </a:t>
            </a:r>
            <a:r>
              <a:rPr lang="en-GB" dirty="0" err="1" smtClean="0"/>
              <a:t>uzorku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 </a:t>
            </a:r>
            <a:r>
              <a:rPr lang="en-GB" dirty="0" err="1" smtClean="0"/>
              <a:t>procesuiranih</a:t>
            </a:r>
            <a:r>
              <a:rPr lang="en-GB" dirty="0" smtClean="0"/>
              <a:t> u </a:t>
            </a:r>
            <a:r>
              <a:rPr lang="en-GB" dirty="0" err="1" smtClean="0"/>
              <a:t>trogodišnjem</a:t>
            </a:r>
            <a:r>
              <a:rPr lang="en-GB" dirty="0" smtClean="0"/>
              <a:t> </a:t>
            </a:r>
            <a:r>
              <a:rPr lang="en-GB" dirty="0" err="1" smtClean="0"/>
              <a:t>periodu</a:t>
            </a:r>
            <a:r>
              <a:rPr lang="en-GB" dirty="0" smtClean="0"/>
              <a:t> </a:t>
            </a:r>
            <a:r>
              <a:rPr lang="en-GB" b="1" dirty="0" err="1" smtClean="0"/>
              <a:t>mali</a:t>
            </a:r>
            <a:r>
              <a:rPr lang="en-GB" b="1" dirty="0" smtClean="0"/>
              <a:t> je </a:t>
            </a:r>
            <a:r>
              <a:rPr lang="en-GB" b="1" dirty="0" err="1" smtClean="0"/>
              <a:t>broj</a:t>
            </a:r>
            <a:r>
              <a:rPr lang="en-GB" b="1" dirty="0" smtClean="0"/>
              <a:t> </a:t>
            </a:r>
            <a:r>
              <a:rPr lang="en-GB" b="1" dirty="0" err="1" smtClean="0"/>
              <a:t>onih</a:t>
            </a:r>
            <a:r>
              <a:rPr lang="en-GB" b="1" dirty="0" smtClean="0"/>
              <a:t> u </a:t>
            </a:r>
            <a:r>
              <a:rPr lang="en-GB" b="1" dirty="0" err="1" smtClean="0"/>
              <a:t>kojima</a:t>
            </a:r>
            <a:r>
              <a:rPr lang="en-GB" b="1" dirty="0" smtClean="0"/>
              <a:t> je </a:t>
            </a:r>
            <a:r>
              <a:rPr lang="en-GB" b="1" dirty="0" err="1" smtClean="0"/>
              <a:t>broj</a:t>
            </a:r>
            <a:r>
              <a:rPr lang="en-GB" b="1" dirty="0" smtClean="0"/>
              <a:t> </a:t>
            </a:r>
            <a:r>
              <a:rPr lang="en-GB" b="1" dirty="0" err="1" smtClean="0"/>
              <a:t>optuženih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veći</a:t>
            </a:r>
            <a:r>
              <a:rPr lang="en-GB" b="1" dirty="0" smtClean="0"/>
              <a:t> od </a:t>
            </a:r>
            <a:r>
              <a:rPr lang="en-GB" b="1" dirty="0" err="1" smtClean="0"/>
              <a:t>jednog</a:t>
            </a:r>
            <a:r>
              <a:rPr lang="en-GB" b="1" dirty="0" smtClean="0"/>
              <a:t>. </a:t>
            </a:r>
            <a:r>
              <a:rPr lang="en-GB" dirty="0" err="1" smtClean="0"/>
              <a:t>Tačnije</a:t>
            </a:r>
            <a:r>
              <a:rPr lang="en-GB" b="1" dirty="0" smtClean="0"/>
              <a:t>, od </a:t>
            </a:r>
            <a:r>
              <a:rPr lang="en-GB" b="1" dirty="0" err="1" smtClean="0"/>
              <a:t>posmatranih</a:t>
            </a:r>
            <a:r>
              <a:rPr lang="en-GB" b="1" dirty="0" smtClean="0"/>
              <a:t> 416 </a:t>
            </a:r>
            <a:r>
              <a:rPr lang="en-GB" b="1" dirty="0" err="1" smtClean="0"/>
              <a:t>predmeta</a:t>
            </a:r>
            <a:r>
              <a:rPr lang="en-GB" b="1" dirty="0" smtClean="0"/>
              <a:t>, 85% (354 </a:t>
            </a:r>
            <a:r>
              <a:rPr lang="en-GB" b="1" dirty="0" err="1" smtClean="0"/>
              <a:t>predmeta</a:t>
            </a:r>
            <a:r>
              <a:rPr lang="en-GB" b="1" dirty="0" smtClean="0"/>
              <a:t>) </a:t>
            </a:r>
            <a:r>
              <a:rPr lang="en-GB" dirty="0" err="1" smtClean="0"/>
              <a:t>odnosilo</a:t>
            </a:r>
            <a:r>
              <a:rPr lang="en-GB" dirty="0" smtClean="0"/>
              <a:t> se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jednog</a:t>
            </a:r>
            <a:r>
              <a:rPr lang="en-GB" dirty="0" smtClean="0"/>
              <a:t> </a:t>
            </a:r>
            <a:r>
              <a:rPr lang="en-GB" dirty="0" err="1" smtClean="0"/>
              <a:t>optuženog</a:t>
            </a:r>
            <a:r>
              <a:rPr lang="en-GB" dirty="0" smtClean="0"/>
              <a:t>, </a:t>
            </a:r>
            <a:r>
              <a:rPr lang="en-GB" b="1" dirty="0" err="1" smtClean="0"/>
              <a:t>tek</a:t>
            </a:r>
            <a:r>
              <a:rPr lang="en-GB" b="1" dirty="0" smtClean="0"/>
              <a:t> 10% (43 </a:t>
            </a:r>
            <a:r>
              <a:rPr lang="en-GB" b="1" dirty="0" err="1" smtClean="0"/>
              <a:t>predmeta</a:t>
            </a:r>
            <a:r>
              <a:rPr lang="en-GB" b="1" dirty="0" smtClean="0"/>
              <a:t>) </a:t>
            </a:r>
            <a:r>
              <a:rPr lang="en-GB" b="1" dirty="0" err="1" smtClean="0"/>
              <a:t>odnosilo</a:t>
            </a:r>
            <a:r>
              <a:rPr lang="en-GB" b="1" dirty="0" smtClean="0"/>
              <a:t> se </a:t>
            </a:r>
            <a:r>
              <a:rPr lang="en-GB" b="1" dirty="0" err="1" smtClean="0"/>
              <a:t>na</a:t>
            </a:r>
            <a:r>
              <a:rPr lang="en-GB" b="1" dirty="0" smtClean="0"/>
              <a:t> 2 </a:t>
            </a:r>
            <a:r>
              <a:rPr lang="en-GB" b="1" dirty="0" err="1" smtClean="0"/>
              <a:t>optužena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bs-Latn-BA" b="1" dirty="0" smtClean="0"/>
              <a:t>, a ostali procenti</a:t>
            </a:r>
            <a:r>
              <a:rPr lang="bs-Latn-BA" b="1" baseline="0" dirty="0" smtClean="0"/>
              <a:t> su zanemarivi </a:t>
            </a:r>
            <a:r>
              <a:rPr lang="bs-Latn-BA" b="0" baseline="0" dirty="0" smtClean="0"/>
              <a:t>(</a:t>
            </a:r>
            <a:r>
              <a:rPr lang="en-GB" dirty="0" smtClean="0"/>
              <a:t>1% </a:t>
            </a:r>
            <a:r>
              <a:rPr lang="en-GB" dirty="0" err="1" smtClean="0"/>
              <a:t>odnosilo</a:t>
            </a:r>
            <a:r>
              <a:rPr lang="en-GB" dirty="0" smtClean="0"/>
              <a:t> se </a:t>
            </a:r>
            <a:r>
              <a:rPr lang="en-GB" dirty="0" err="1" smtClean="0"/>
              <a:t>na</a:t>
            </a:r>
            <a:r>
              <a:rPr lang="en-GB" dirty="0" smtClean="0"/>
              <a:t> 4 </a:t>
            </a:r>
            <a:r>
              <a:rPr lang="en-GB" dirty="0" err="1" smtClean="0"/>
              <a:t>optužena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en-GB" dirty="0" smtClean="0"/>
              <a:t> i 1 </a:t>
            </a:r>
            <a:r>
              <a:rPr lang="en-GB" dirty="0" err="1" smtClean="0"/>
              <a:t>predmet</a:t>
            </a:r>
            <a:r>
              <a:rPr lang="en-GB" dirty="0" smtClean="0"/>
              <a:t> </a:t>
            </a:r>
            <a:r>
              <a:rPr lang="bs-Latn-BA" dirty="0" smtClean="0"/>
              <a:t>ili manje od 1% </a:t>
            </a:r>
            <a:r>
              <a:rPr lang="en-GB" dirty="0" smtClean="0"/>
              <a:t>se </a:t>
            </a:r>
            <a:r>
              <a:rPr lang="en-GB" dirty="0" err="1" smtClean="0"/>
              <a:t>odnosio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6 </a:t>
            </a:r>
            <a:r>
              <a:rPr lang="en-GB" dirty="0" err="1" smtClean="0"/>
              <a:t>optuženih</a:t>
            </a:r>
            <a:r>
              <a:rPr lang="en-GB" dirty="0" smtClean="0"/>
              <a:t> </a:t>
            </a:r>
            <a:r>
              <a:rPr lang="en-GB" dirty="0" err="1" smtClean="0"/>
              <a:t>lica</a:t>
            </a:r>
            <a:r>
              <a:rPr lang="bs-Latn-BA" dirty="0" smtClean="0"/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r>
              <a:rPr lang="bs-Latn-BA" dirty="0" smtClean="0"/>
              <a:t>U uzorku presuda za analizu </a:t>
            </a:r>
            <a:r>
              <a:rPr lang="en-GB" b="1" dirty="0" err="1" smtClean="0"/>
              <a:t>nije</a:t>
            </a:r>
            <a:r>
              <a:rPr lang="en-GB" b="1" dirty="0" smtClean="0"/>
              <a:t> </a:t>
            </a:r>
            <a:r>
              <a:rPr lang="en-GB" b="1" dirty="0" err="1" smtClean="0"/>
              <a:t>zabilježen</a:t>
            </a:r>
            <a:r>
              <a:rPr lang="en-GB" b="1" dirty="0" smtClean="0"/>
              <a:t> </a:t>
            </a:r>
            <a:r>
              <a:rPr lang="en-GB" b="1" dirty="0" err="1" smtClean="0"/>
              <a:t>niti</a:t>
            </a:r>
            <a:r>
              <a:rPr lang="en-GB" b="1" dirty="0" smtClean="0"/>
              <a:t> </a:t>
            </a:r>
            <a:r>
              <a:rPr lang="en-GB" b="1" dirty="0" err="1" smtClean="0"/>
              <a:t>dostavljen</a:t>
            </a:r>
            <a:r>
              <a:rPr lang="en-GB" b="1" dirty="0" smtClean="0"/>
              <a:t> </a:t>
            </a:r>
            <a:r>
              <a:rPr lang="en-GB" b="1" dirty="0" err="1" smtClean="0"/>
              <a:t>niti</a:t>
            </a:r>
            <a:r>
              <a:rPr lang="en-GB" b="1" dirty="0" smtClean="0"/>
              <a:t> </a:t>
            </a:r>
            <a:r>
              <a:rPr lang="en-GB" b="1" dirty="0" err="1" smtClean="0"/>
              <a:t>jedan</a:t>
            </a:r>
            <a:r>
              <a:rPr lang="en-GB" b="1" dirty="0" smtClean="0"/>
              <a:t> </a:t>
            </a:r>
            <a:r>
              <a:rPr lang="en-GB" b="1" dirty="0" err="1" smtClean="0"/>
              <a:t>predmet</a:t>
            </a:r>
            <a:r>
              <a:rPr lang="en-GB" b="1" dirty="0" smtClean="0"/>
              <a:t> </a:t>
            </a:r>
            <a:r>
              <a:rPr lang="en-GB" b="1" dirty="0" err="1" smtClean="0"/>
              <a:t>organizovanog</a:t>
            </a:r>
            <a:r>
              <a:rPr lang="en-GB" b="1" dirty="0" smtClean="0"/>
              <a:t> </a:t>
            </a:r>
            <a:r>
              <a:rPr lang="en-GB" b="1" dirty="0" err="1" smtClean="0"/>
              <a:t>kriminala</a:t>
            </a:r>
            <a:r>
              <a:rPr lang="en-GB" b="1" dirty="0" smtClean="0"/>
              <a:t> od </a:t>
            </a:r>
            <a:r>
              <a:rPr lang="en-GB" b="1" dirty="0" err="1" smtClean="0"/>
              <a:t>strane</a:t>
            </a:r>
            <a:r>
              <a:rPr lang="en-GB" b="1" dirty="0" smtClean="0"/>
              <a:t> </a:t>
            </a:r>
            <a:r>
              <a:rPr lang="en-GB" b="1" dirty="0" err="1" smtClean="0"/>
              <a:t>bilo</a:t>
            </a:r>
            <a:r>
              <a:rPr lang="en-GB" b="1" dirty="0" smtClean="0"/>
              <a:t> </a:t>
            </a:r>
            <a:r>
              <a:rPr lang="en-GB" b="1" dirty="0" err="1" smtClean="0"/>
              <a:t>kojeg</a:t>
            </a:r>
            <a:r>
              <a:rPr lang="en-GB" b="1" dirty="0" smtClean="0"/>
              <a:t> </a:t>
            </a:r>
            <a:r>
              <a:rPr lang="en-GB" b="1" dirty="0" err="1" smtClean="0"/>
              <a:t>suda</a:t>
            </a:r>
            <a:r>
              <a:rPr lang="en-GB" b="1" dirty="0" smtClean="0"/>
              <a:t>, a </a:t>
            </a:r>
            <a:r>
              <a:rPr lang="en-GB" b="1" dirty="0" err="1" smtClean="0"/>
              <a:t>koji</a:t>
            </a:r>
            <a:r>
              <a:rPr lang="en-GB" b="1" dirty="0" smtClean="0"/>
              <a:t> se </a:t>
            </a:r>
            <a:r>
              <a:rPr lang="en-GB" b="1" dirty="0" err="1" smtClean="0"/>
              <a:t>odnosio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neko</a:t>
            </a:r>
            <a:r>
              <a:rPr lang="en-GB" b="1" dirty="0" smtClean="0"/>
              <a:t> od </a:t>
            </a:r>
            <a:r>
              <a:rPr lang="en-GB" b="1" dirty="0" err="1" smtClean="0"/>
              <a:t>krivičnih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korupcije</a:t>
            </a:r>
            <a:r>
              <a:rPr lang="en-GB" b="1" dirty="0" smtClean="0"/>
              <a:t>. </a:t>
            </a:r>
            <a:r>
              <a:rPr lang="bs-Latn-BA" dirty="0" smtClean="0"/>
              <a:t>To se odnosi na </a:t>
            </a:r>
            <a:r>
              <a:rPr lang="en-GB" dirty="0" err="1" smtClean="0"/>
              <a:t>trogodišnji</a:t>
            </a:r>
            <a:r>
              <a:rPr lang="en-GB" dirty="0" smtClean="0"/>
              <a:t> period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obuhvata</a:t>
            </a:r>
            <a:r>
              <a:rPr lang="en-GB" dirty="0" smtClean="0"/>
              <a:t> 2013 - 2015. </a:t>
            </a:r>
            <a:r>
              <a:rPr lang="en-GB" dirty="0" err="1" smtClean="0"/>
              <a:t>godine</a:t>
            </a:r>
            <a:r>
              <a:rPr lang="bs-Latn-BA" dirty="0" smtClean="0"/>
              <a:t>, u kojima</a:t>
            </a:r>
            <a:r>
              <a:rPr lang="bs-Latn-BA" baseline="0" dirty="0" smtClean="0"/>
              <a:t> dakle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slučajeva</a:t>
            </a:r>
            <a:r>
              <a:rPr lang="en-GB" dirty="0" smtClean="0"/>
              <a:t> u </a:t>
            </a:r>
            <a:r>
              <a:rPr lang="en-GB" dirty="0" err="1" smtClean="0"/>
              <a:t>kojima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optuženi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članovi</a:t>
            </a:r>
            <a:r>
              <a:rPr lang="en-GB" dirty="0" smtClean="0"/>
              <a:t> </a:t>
            </a:r>
            <a:r>
              <a:rPr lang="en-GB" dirty="0" err="1" smtClean="0"/>
              <a:t>organizovane</a:t>
            </a:r>
            <a:r>
              <a:rPr lang="en-GB" dirty="0" smtClean="0"/>
              <a:t> </a:t>
            </a:r>
            <a:r>
              <a:rPr lang="en-GB" dirty="0" err="1" smtClean="0"/>
              <a:t>grupe</a:t>
            </a:r>
            <a:r>
              <a:rPr lang="en-GB" dirty="0" smtClean="0"/>
              <a:t> </a:t>
            </a:r>
            <a:r>
              <a:rPr lang="en-GB" dirty="0" err="1" smtClean="0"/>
              <a:t>počinili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od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se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okarakterisati</a:t>
            </a:r>
            <a:r>
              <a:rPr lang="en-GB" dirty="0" smtClean="0"/>
              <a:t> </a:t>
            </a:r>
            <a:r>
              <a:rPr lang="en-GB" dirty="0" err="1" smtClean="0"/>
              <a:t>kao</a:t>
            </a:r>
            <a:r>
              <a:rPr lang="en-GB" dirty="0" smtClean="0"/>
              <a:t> </a:t>
            </a:r>
            <a:r>
              <a:rPr lang="en-GB" dirty="0" err="1" smtClean="0"/>
              <a:t>koruptivni</a:t>
            </a:r>
            <a:r>
              <a:rPr lang="en-GB" dirty="0" smtClean="0"/>
              <a:t> </a:t>
            </a:r>
            <a:r>
              <a:rPr lang="en-GB" dirty="0" err="1" smtClean="0"/>
              <a:t>kriminal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75479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 smtClean="0"/>
              <a:t>Drugi</a:t>
            </a:r>
            <a:r>
              <a:rPr lang="en-GB" b="1" dirty="0" smtClean="0"/>
              <a:t> </a:t>
            </a:r>
            <a:r>
              <a:rPr lang="en-GB" b="1" dirty="0" err="1" smtClean="0"/>
              <a:t>veoma</a:t>
            </a:r>
            <a:r>
              <a:rPr lang="en-GB" b="1" dirty="0" smtClean="0"/>
              <a:t> </a:t>
            </a:r>
            <a:r>
              <a:rPr lang="en-GB" b="1" dirty="0" err="1" smtClean="0"/>
              <a:t>važan</a:t>
            </a:r>
            <a:r>
              <a:rPr lang="en-GB" b="1" dirty="0" smtClean="0"/>
              <a:t> </a:t>
            </a:r>
            <a:r>
              <a:rPr lang="en-GB" b="1" dirty="0" err="1" smtClean="0"/>
              <a:t>pokazatelj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</a:t>
            </a:r>
            <a:r>
              <a:rPr lang="en-GB" b="1" dirty="0" err="1" smtClean="0"/>
              <a:t>ukazuje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strukturu</a:t>
            </a:r>
            <a:r>
              <a:rPr lang="en-GB" b="1" dirty="0" smtClean="0"/>
              <a:t> </a:t>
            </a:r>
            <a:r>
              <a:rPr lang="en-GB" b="1" dirty="0" err="1" smtClean="0"/>
              <a:t>korupcijskih</a:t>
            </a:r>
            <a:r>
              <a:rPr lang="en-GB" b="1" dirty="0" smtClean="0"/>
              <a:t> </a:t>
            </a:r>
            <a:r>
              <a:rPr lang="en-GB" b="1" dirty="0" err="1" smtClean="0"/>
              <a:t>predmeta</a:t>
            </a:r>
            <a:r>
              <a:rPr lang="en-GB" b="1" dirty="0" smtClean="0"/>
              <a:t> </a:t>
            </a:r>
            <a:r>
              <a:rPr lang="en-GB" b="1" dirty="0" err="1" smtClean="0"/>
              <a:t>kojima</a:t>
            </a:r>
            <a:r>
              <a:rPr lang="en-GB" b="1" dirty="0" smtClean="0"/>
              <a:t> se </a:t>
            </a:r>
            <a:r>
              <a:rPr lang="en-GB" b="1" dirty="0" err="1" smtClean="0"/>
              <a:t>bavi</a:t>
            </a:r>
            <a:r>
              <a:rPr lang="en-GB" b="1" dirty="0" smtClean="0"/>
              <a:t> </a:t>
            </a:r>
            <a:r>
              <a:rPr lang="en-GB" b="1" dirty="0" err="1" smtClean="0"/>
              <a:t>bh</a:t>
            </a:r>
            <a:r>
              <a:rPr lang="en-GB" b="1" dirty="0" smtClean="0"/>
              <a:t>. </a:t>
            </a:r>
            <a:r>
              <a:rPr lang="en-GB" b="1" dirty="0" err="1" smtClean="0"/>
              <a:t>pravosuđe</a:t>
            </a:r>
            <a:r>
              <a:rPr lang="en-GB" b="1" dirty="0" smtClean="0"/>
              <a:t> </a:t>
            </a:r>
            <a:r>
              <a:rPr lang="en-GB" b="1" dirty="0" err="1" smtClean="0"/>
              <a:t>jeste</a:t>
            </a:r>
            <a:r>
              <a:rPr lang="en-GB" b="1" dirty="0" smtClean="0"/>
              <a:t> </a:t>
            </a:r>
            <a:r>
              <a:rPr lang="en-GB" b="1" dirty="0" err="1" smtClean="0"/>
              <a:t>kategorija</a:t>
            </a:r>
            <a:r>
              <a:rPr lang="en-GB" b="1" dirty="0" smtClean="0"/>
              <a:t> </a:t>
            </a:r>
            <a:r>
              <a:rPr lang="en-GB" b="1" dirty="0" err="1" smtClean="0"/>
              <a:t>optuženih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u </a:t>
            </a:r>
            <a:r>
              <a:rPr lang="en-GB" b="1" dirty="0" err="1" smtClean="0"/>
              <a:t>kontekstu</a:t>
            </a:r>
            <a:r>
              <a:rPr lang="en-GB" b="1" dirty="0" smtClean="0"/>
              <a:t> </a:t>
            </a:r>
            <a:r>
              <a:rPr lang="en-GB" b="1" dirty="0" err="1" smtClean="0"/>
              <a:t>pozicije</a:t>
            </a:r>
            <a:r>
              <a:rPr lang="en-GB" b="1" dirty="0" smtClean="0"/>
              <a:t> </a:t>
            </a:r>
            <a:r>
              <a:rPr lang="en-GB" b="1" dirty="0" err="1" smtClean="0"/>
              <a:t>moći</a:t>
            </a:r>
            <a:r>
              <a:rPr lang="en-GB" b="1" dirty="0" smtClean="0"/>
              <a:t>, </a:t>
            </a:r>
            <a:r>
              <a:rPr lang="en-GB" b="1" dirty="0" err="1" smtClean="0"/>
              <a:t>svojstva</a:t>
            </a:r>
            <a:r>
              <a:rPr lang="en-GB" b="1" dirty="0" smtClean="0"/>
              <a:t> u </a:t>
            </a:r>
            <a:r>
              <a:rPr lang="en-GB" b="1" dirty="0" err="1" smtClean="0"/>
              <a:t>kojem</a:t>
            </a:r>
            <a:r>
              <a:rPr lang="en-GB" b="1" dirty="0" smtClean="0"/>
              <a:t> </a:t>
            </a:r>
            <a:r>
              <a:rPr lang="en-GB" b="1" dirty="0" err="1" smtClean="0"/>
              <a:t>vrši</a:t>
            </a:r>
            <a:r>
              <a:rPr lang="en-GB" b="1" dirty="0" smtClean="0"/>
              <a:t> </a:t>
            </a:r>
            <a:r>
              <a:rPr lang="en-GB" b="1" dirty="0" err="1" smtClean="0"/>
              <a:t>krivično</a:t>
            </a:r>
            <a:r>
              <a:rPr lang="en-GB" b="1" dirty="0" smtClean="0"/>
              <a:t>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eventualne</a:t>
            </a:r>
            <a:r>
              <a:rPr lang="en-GB" b="1" dirty="0" smtClean="0"/>
              <a:t> </a:t>
            </a:r>
            <a:r>
              <a:rPr lang="en-GB" b="1" dirty="0" err="1" smtClean="0"/>
              <a:t>javne</a:t>
            </a:r>
            <a:r>
              <a:rPr lang="en-GB" b="1" dirty="0" smtClean="0"/>
              <a:t> </a:t>
            </a:r>
            <a:r>
              <a:rPr lang="en-GB" b="1" dirty="0" err="1" smtClean="0"/>
              <a:t>funkcije</a:t>
            </a:r>
            <a:r>
              <a:rPr lang="en-GB" b="1" dirty="0" smtClean="0"/>
              <a:t> </a:t>
            </a:r>
            <a:r>
              <a:rPr lang="en-GB" b="1" dirty="0" err="1" smtClean="0"/>
              <a:t>koju</a:t>
            </a:r>
            <a:r>
              <a:rPr lang="en-GB" b="1" dirty="0" smtClean="0"/>
              <a:t> </a:t>
            </a:r>
            <a:r>
              <a:rPr lang="en-GB" b="1" dirty="0" err="1" smtClean="0"/>
              <a:t>obavlja</a:t>
            </a:r>
            <a:r>
              <a:rPr lang="en-GB" b="1" dirty="0" smtClean="0"/>
              <a:t>.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potrebe</a:t>
            </a:r>
            <a:r>
              <a:rPr lang="en-GB" b="1" dirty="0" smtClean="0"/>
              <a:t> </a:t>
            </a:r>
            <a:r>
              <a:rPr lang="en-GB" b="1" dirty="0" err="1" smtClean="0"/>
              <a:t>ove</a:t>
            </a:r>
            <a:r>
              <a:rPr lang="en-GB" b="1" dirty="0" smtClean="0"/>
              <a:t> </a:t>
            </a:r>
            <a:r>
              <a:rPr lang="en-GB" b="1" dirty="0" err="1" smtClean="0"/>
              <a:t>Analize</a:t>
            </a:r>
            <a:r>
              <a:rPr lang="en-GB" b="1" dirty="0" smtClean="0"/>
              <a:t> </a:t>
            </a:r>
            <a:r>
              <a:rPr lang="en-GB" b="1" dirty="0" err="1" smtClean="0"/>
              <a:t>urađena</a:t>
            </a:r>
            <a:r>
              <a:rPr lang="en-GB" b="1" dirty="0" smtClean="0"/>
              <a:t> je </a:t>
            </a:r>
            <a:r>
              <a:rPr lang="en-GB" b="1" dirty="0" err="1" smtClean="0"/>
              <a:t>kategorizacija</a:t>
            </a:r>
            <a:r>
              <a:rPr lang="en-GB" b="1" dirty="0" smtClean="0"/>
              <a:t> </a:t>
            </a:r>
            <a:r>
              <a:rPr lang="en-GB" b="1" dirty="0" err="1" smtClean="0"/>
              <a:t>počinilaca</a:t>
            </a:r>
            <a:r>
              <a:rPr lang="en-GB" b="1" dirty="0" smtClean="0"/>
              <a:t> </a:t>
            </a:r>
            <a:r>
              <a:rPr lang="en-GB" b="1" dirty="0" err="1" smtClean="0"/>
              <a:t>krivičnih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prema</a:t>
            </a:r>
            <a:r>
              <a:rPr lang="en-GB" b="1" dirty="0" smtClean="0"/>
              <a:t> </a:t>
            </a:r>
            <a:r>
              <a:rPr lang="en-GB" b="1" dirty="0" err="1" smtClean="0"/>
              <a:t>njihovim</a:t>
            </a:r>
            <a:r>
              <a:rPr lang="en-GB" b="1" dirty="0" smtClean="0"/>
              <a:t> </a:t>
            </a:r>
            <a:r>
              <a:rPr lang="en-GB" b="1" dirty="0" err="1" smtClean="0"/>
              <a:t>svojstvima</a:t>
            </a:r>
            <a:r>
              <a:rPr lang="en-GB" b="1" dirty="0" smtClean="0"/>
              <a:t> </a:t>
            </a:r>
            <a:r>
              <a:rPr lang="en-GB" b="1" dirty="0" err="1" smtClean="0"/>
              <a:t>odnosno</a:t>
            </a:r>
            <a:r>
              <a:rPr lang="en-GB" b="1" dirty="0" smtClean="0"/>
              <a:t> </a:t>
            </a:r>
            <a:r>
              <a:rPr lang="en-GB" b="1" dirty="0" err="1" smtClean="0"/>
              <a:t>pozicijama</a:t>
            </a:r>
            <a:r>
              <a:rPr lang="en-GB" b="1" dirty="0" smtClean="0"/>
              <a:t>, </a:t>
            </a:r>
            <a:r>
              <a:rPr lang="en-GB" b="1" dirty="0" err="1" smtClean="0"/>
              <a:t>uvažavajući</a:t>
            </a:r>
            <a:r>
              <a:rPr lang="en-GB" b="1" dirty="0" smtClean="0"/>
              <a:t> </a:t>
            </a:r>
            <a:r>
              <a:rPr lang="en-GB" b="1" dirty="0" err="1" smtClean="0"/>
              <a:t>pojmovna</a:t>
            </a:r>
            <a:r>
              <a:rPr lang="en-GB" b="1" dirty="0" smtClean="0"/>
              <a:t> </a:t>
            </a:r>
            <a:r>
              <a:rPr lang="en-GB" b="1" dirty="0" err="1" smtClean="0"/>
              <a:t>određenja</a:t>
            </a:r>
            <a:r>
              <a:rPr lang="en-GB" b="1" dirty="0" smtClean="0"/>
              <a:t> </a:t>
            </a:r>
            <a:r>
              <a:rPr lang="en-GB" b="1" dirty="0" err="1" smtClean="0"/>
              <a:t>usvojena</a:t>
            </a:r>
            <a:r>
              <a:rPr lang="en-GB" b="1" dirty="0" smtClean="0"/>
              <a:t> u </a:t>
            </a:r>
            <a:r>
              <a:rPr lang="en-GB" b="1" dirty="0" err="1" smtClean="0"/>
              <a:t>krivičnim</a:t>
            </a:r>
            <a:r>
              <a:rPr lang="en-GB" b="1" dirty="0" smtClean="0"/>
              <a:t> </a:t>
            </a:r>
            <a:r>
              <a:rPr lang="en-GB" b="1" dirty="0" err="1" smtClean="0"/>
              <a:t>zakonima</a:t>
            </a:r>
            <a:r>
              <a:rPr lang="en-GB" b="1" dirty="0" smtClean="0"/>
              <a:t> u BIH, </a:t>
            </a:r>
            <a:r>
              <a:rPr lang="en-GB" b="1" dirty="0" err="1" smtClean="0"/>
              <a:t>naročito</a:t>
            </a:r>
            <a:r>
              <a:rPr lang="en-GB" b="1" dirty="0" smtClean="0"/>
              <a:t> u </a:t>
            </a:r>
            <a:r>
              <a:rPr lang="en-GB" b="1" dirty="0" err="1" smtClean="0"/>
              <a:t>pogledu</a:t>
            </a:r>
            <a:r>
              <a:rPr lang="en-GB" b="1" dirty="0" smtClean="0"/>
              <a:t> </a:t>
            </a:r>
            <a:r>
              <a:rPr lang="en-GB" b="1" dirty="0" err="1" smtClean="0"/>
              <a:t>pojmova</a:t>
            </a:r>
            <a:r>
              <a:rPr lang="en-GB" b="1" dirty="0" smtClean="0"/>
              <a:t> </a:t>
            </a:r>
            <a:r>
              <a:rPr lang="en-GB" b="1" dirty="0" err="1" smtClean="0"/>
              <a:t>službeno</a:t>
            </a:r>
            <a:r>
              <a:rPr lang="en-GB" b="1" dirty="0" smtClean="0"/>
              <a:t> i </a:t>
            </a:r>
            <a:r>
              <a:rPr lang="en-GB" b="1" dirty="0" err="1" smtClean="0"/>
              <a:t>odgovorno</a:t>
            </a:r>
            <a:r>
              <a:rPr lang="en-GB" b="1" dirty="0" smtClean="0"/>
              <a:t> lice.</a:t>
            </a:r>
            <a:endParaRPr lang="bs-Latn-BA" b="1" dirty="0" smtClean="0"/>
          </a:p>
          <a:p>
            <a:endParaRPr lang="en-GB" b="1" dirty="0" smtClean="0"/>
          </a:p>
          <a:p>
            <a:r>
              <a:rPr lang="en-GB" dirty="0" err="1" smtClean="0"/>
              <a:t>Kategorizacija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je </a:t>
            </a:r>
            <a:r>
              <a:rPr lang="en-GB" dirty="0" err="1" smtClean="0"/>
              <a:t>korištena</a:t>
            </a:r>
            <a:r>
              <a:rPr lang="en-GB" dirty="0" smtClean="0"/>
              <a:t> </a:t>
            </a:r>
            <a:r>
              <a:rPr lang="en-GB" dirty="0" err="1" smtClean="0"/>
              <a:t>dijeli</a:t>
            </a:r>
            <a:r>
              <a:rPr lang="en-GB" dirty="0" smtClean="0"/>
              <a:t> </a:t>
            </a:r>
            <a:r>
              <a:rPr lang="en-GB" dirty="0" err="1" smtClean="0"/>
              <a:t>optužene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baseline="0" dirty="0" smtClean="0"/>
              <a:t> tri </a:t>
            </a:r>
            <a:r>
              <a:rPr lang="en-GB" baseline="0" dirty="0" err="1" smtClean="0"/>
              <a:t>kategorije</a:t>
            </a:r>
            <a:r>
              <a:rPr lang="en-GB" baseline="0" dirty="0" smtClean="0"/>
              <a:t>:</a:t>
            </a:r>
          </a:p>
          <a:p>
            <a:r>
              <a:rPr lang="en-GB" b="1" baseline="0" dirty="0" err="1" smtClean="0"/>
              <a:t>Visokopozicionirani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počinioci</a:t>
            </a:r>
            <a:r>
              <a:rPr lang="bs-Latn-BA" b="1" baseline="0" dirty="0" smtClean="0"/>
              <a:t> </a:t>
            </a:r>
            <a:r>
              <a:rPr lang="bs-Latn-BA" b="0" i="1" baseline="0" dirty="0" smtClean="0"/>
              <a:t>(npr. član VM, predsjedništva, premijeri entiteta, članovi parlamenata na BiH i entitetskom nivou, ministri u entitetskim vladama)</a:t>
            </a:r>
            <a:endParaRPr lang="en-GB" b="1" baseline="0" dirty="0" smtClean="0"/>
          </a:p>
          <a:p>
            <a:r>
              <a:rPr lang="en-GB" b="1" baseline="0" dirty="0" err="1" smtClean="0"/>
              <a:t>Srednjepozicionirani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počinioci</a:t>
            </a:r>
            <a:r>
              <a:rPr lang="bs-Latn-BA" b="1" baseline="0" dirty="0" smtClean="0"/>
              <a:t> </a:t>
            </a:r>
            <a:r>
              <a:rPr lang="bs-Latn-BA" b="0" i="1" baseline="0" dirty="0" smtClean="0"/>
              <a:t>(ministar u kantonalnoj vladi, zamjenik ili pomoćnih ministra na bilo kojem nivou vlasti, član skupštine kantona, šef sektora u ministarstvu, načelnik opštine, savjetnik ministra, direktor javnog ili javn-priv. preduzeća i članove uprave ovih preduzeća)</a:t>
            </a:r>
            <a:endParaRPr lang="en-GB" b="1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 err="1" smtClean="0"/>
              <a:t>Nižepozicionirani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počiniociu</a:t>
            </a:r>
            <a:r>
              <a:rPr lang="bs-Latn-BA" b="1" baseline="0" dirty="0" smtClean="0"/>
              <a:t> </a:t>
            </a:r>
            <a:r>
              <a:rPr lang="bs-Latn-BA" b="0" i="1" baseline="0" dirty="0" smtClean="0"/>
              <a:t>(granični policajac, policajac, inspektor, poštar, stručni saradnik ili referent u ministarstvu, poreskoj upravi ili upravnom organu, blagajnik ili kreditni službenik, čuvar šume, trgovac i dr)</a:t>
            </a:r>
            <a:endParaRPr lang="en-GB" b="1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Visokopozicioniranih</a:t>
            </a:r>
            <a:r>
              <a:rPr lang="en-GB" dirty="0" smtClean="0"/>
              <a:t> </a:t>
            </a:r>
            <a:r>
              <a:rPr lang="en-GB" dirty="0" err="1" smtClean="0"/>
              <a:t>počinilaca</a:t>
            </a:r>
            <a:r>
              <a:rPr lang="en-GB" dirty="0" smtClean="0"/>
              <a:t> </a:t>
            </a:r>
            <a:r>
              <a:rPr lang="en-GB" dirty="0" err="1" smtClean="0"/>
              <a:t>krivičnih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korupcije</a:t>
            </a:r>
            <a:r>
              <a:rPr lang="en-GB" dirty="0" smtClean="0"/>
              <a:t> </a:t>
            </a:r>
            <a:r>
              <a:rPr lang="en-GB" b="1" dirty="0" err="1" smtClean="0"/>
              <a:t>nije</a:t>
            </a:r>
            <a:r>
              <a:rPr lang="en-GB" b="1" dirty="0" smtClean="0"/>
              <a:t> </a:t>
            </a:r>
            <a:r>
              <a:rPr lang="en-GB" b="1" dirty="0" err="1" smtClean="0"/>
              <a:t>bilo</a:t>
            </a:r>
            <a:r>
              <a:rPr lang="en-GB" b="1" dirty="0" smtClean="0"/>
              <a:t> u </a:t>
            </a:r>
            <a:r>
              <a:rPr lang="en-GB" b="1" dirty="0" err="1" smtClean="0"/>
              <a:t>analiziranom</a:t>
            </a:r>
            <a:r>
              <a:rPr lang="en-GB" b="1" dirty="0" smtClean="0"/>
              <a:t> </a:t>
            </a:r>
            <a:r>
              <a:rPr lang="en-GB" dirty="0" err="1" smtClean="0"/>
              <a:t>uzorku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izabranim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imenovanim</a:t>
            </a:r>
            <a:r>
              <a:rPr lang="en-GB" b="1" dirty="0" smtClean="0"/>
              <a:t> </a:t>
            </a:r>
            <a:r>
              <a:rPr lang="en-GB" b="1" dirty="0" err="1" smtClean="0"/>
              <a:t>funkcijama</a:t>
            </a:r>
            <a:r>
              <a:rPr lang="en-GB" b="1" dirty="0" smtClean="0"/>
              <a:t> u </a:t>
            </a:r>
            <a:r>
              <a:rPr lang="en-GB" b="1" dirty="0" err="1" smtClean="0"/>
              <a:t>organima</a:t>
            </a:r>
            <a:r>
              <a:rPr lang="en-GB" b="1" dirty="0" smtClean="0"/>
              <a:t> </a:t>
            </a:r>
            <a:r>
              <a:rPr lang="en-GB" b="1" dirty="0" err="1" smtClean="0"/>
              <a:t>zakonodavne</a:t>
            </a:r>
            <a:r>
              <a:rPr lang="en-GB" b="1" dirty="0" smtClean="0"/>
              <a:t>, </a:t>
            </a:r>
            <a:r>
              <a:rPr lang="en-GB" b="1" dirty="0" err="1" smtClean="0"/>
              <a:t>izvršne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sudske</a:t>
            </a:r>
            <a:r>
              <a:rPr lang="en-GB" b="1" dirty="0" smtClean="0"/>
              <a:t> </a:t>
            </a:r>
            <a:r>
              <a:rPr lang="en-GB" b="1" dirty="0" err="1" smtClean="0"/>
              <a:t>vlasti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nivou</a:t>
            </a:r>
            <a:r>
              <a:rPr lang="en-GB" b="1" dirty="0" smtClean="0"/>
              <a:t> </a:t>
            </a:r>
            <a:r>
              <a:rPr lang="en-GB" b="1" dirty="0" err="1" smtClean="0"/>
              <a:t>bilo</a:t>
            </a:r>
            <a:r>
              <a:rPr lang="en-GB" b="1" dirty="0" smtClean="0"/>
              <a:t> </a:t>
            </a:r>
            <a:r>
              <a:rPr lang="en-GB" b="1" dirty="0" err="1" smtClean="0"/>
              <a:t>kojeg</a:t>
            </a:r>
            <a:r>
              <a:rPr lang="en-GB" b="1" dirty="0" smtClean="0"/>
              <a:t> od </a:t>
            </a:r>
            <a:r>
              <a:rPr lang="en-GB" b="1" dirty="0" err="1" smtClean="0"/>
              <a:t>entiteta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državnom</a:t>
            </a:r>
            <a:r>
              <a:rPr lang="en-GB" b="1" dirty="0" smtClean="0"/>
              <a:t> </a:t>
            </a:r>
            <a:r>
              <a:rPr lang="en-GB" b="1" dirty="0" err="1" smtClean="0"/>
              <a:t>nivou</a:t>
            </a:r>
            <a:r>
              <a:rPr lang="en-GB" b="1" dirty="0" smtClean="0"/>
              <a:t>, </a:t>
            </a:r>
            <a:r>
              <a:rPr lang="en-GB" b="1" dirty="0" err="1" smtClean="0"/>
              <a:t>gdje</a:t>
            </a:r>
            <a:r>
              <a:rPr lang="en-GB" b="1" dirty="0" smtClean="0"/>
              <a:t> </a:t>
            </a:r>
            <a:r>
              <a:rPr lang="en-GB" b="1" dirty="0" err="1" smtClean="0"/>
              <a:t>obavljaju</a:t>
            </a:r>
            <a:r>
              <a:rPr lang="en-GB" b="1" dirty="0" smtClean="0"/>
              <a:t> </a:t>
            </a:r>
            <a:r>
              <a:rPr lang="en-GB" b="1" dirty="0" err="1" smtClean="0"/>
              <a:t>najviše</a:t>
            </a:r>
            <a:r>
              <a:rPr lang="en-GB" b="1" dirty="0" smtClean="0"/>
              <a:t> </a:t>
            </a:r>
            <a:r>
              <a:rPr lang="en-GB" b="1" dirty="0" err="1" smtClean="0"/>
              <a:t>funkcije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imaju</a:t>
            </a:r>
            <a:r>
              <a:rPr lang="en-GB" b="1" dirty="0" smtClean="0"/>
              <a:t> </a:t>
            </a:r>
            <a:r>
              <a:rPr lang="en-GB" b="1" dirty="0" err="1" smtClean="0"/>
              <a:t>najviši</a:t>
            </a:r>
            <a:r>
              <a:rPr lang="en-GB" b="1" dirty="0" smtClean="0"/>
              <a:t> </a:t>
            </a:r>
            <a:r>
              <a:rPr lang="en-GB" b="1" dirty="0" err="1" smtClean="0"/>
              <a:t>stepen</a:t>
            </a:r>
            <a:r>
              <a:rPr lang="en-GB" b="1" dirty="0" smtClean="0"/>
              <a:t> </a:t>
            </a:r>
            <a:r>
              <a:rPr lang="en-GB" b="1" dirty="0" err="1" smtClean="0"/>
              <a:t>odgovornosti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ovlaštenja</a:t>
            </a:r>
            <a:r>
              <a:rPr lang="bs-Latn-BA" b="1" dirty="0" smtClean="0"/>
              <a:t>, poput premijera na</a:t>
            </a:r>
            <a:r>
              <a:rPr lang="bs-Latn-BA" b="1" baseline="0" dirty="0" smtClean="0"/>
              <a:t> državnom ili entitetskom nivou, </a:t>
            </a:r>
            <a:r>
              <a:rPr lang="bs-Latn-BA" b="1" dirty="0" smtClean="0"/>
              <a:t>članova parlamenata na BiH ili entitetskom nivou, ministara</a:t>
            </a:r>
            <a:r>
              <a:rPr lang="bs-Latn-BA" b="1" baseline="0" dirty="0" smtClean="0"/>
              <a:t> </a:t>
            </a:r>
            <a:r>
              <a:rPr lang="bs-Latn-BA" b="1" dirty="0" smtClean="0"/>
              <a:t>u vladama na ovim</a:t>
            </a:r>
            <a:r>
              <a:rPr lang="bs-Latn-BA" b="1" baseline="0" dirty="0" smtClean="0"/>
              <a:t> nivoima</a:t>
            </a:r>
            <a:r>
              <a:rPr lang="en-GB" dirty="0" smtClean="0"/>
              <a:t>. </a:t>
            </a:r>
            <a:r>
              <a:rPr lang="en-GB" dirty="0" err="1" smtClean="0"/>
              <a:t>Isto</a:t>
            </a:r>
            <a:r>
              <a:rPr lang="en-GB" dirty="0" smtClean="0"/>
              <a:t> </a:t>
            </a:r>
            <a:r>
              <a:rPr lang="en-GB" dirty="0" err="1" smtClean="0"/>
              <a:t>tako</a:t>
            </a:r>
            <a:r>
              <a:rPr lang="en-GB" dirty="0" smtClean="0"/>
              <a:t> u </a:t>
            </a:r>
            <a:r>
              <a:rPr lang="en-GB" dirty="0" err="1" smtClean="0"/>
              <a:t>uzorku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postupaka</a:t>
            </a:r>
            <a:r>
              <a:rPr lang="en-GB" dirty="0" smtClean="0"/>
              <a:t> </a:t>
            </a:r>
            <a:r>
              <a:rPr lang="en-GB" dirty="0" err="1" smtClean="0"/>
              <a:t>protiv</a:t>
            </a:r>
            <a:r>
              <a:rPr lang="en-GB" dirty="0" smtClean="0"/>
              <a:t> </a:t>
            </a:r>
            <a:r>
              <a:rPr lang="en-GB" b="1" dirty="0" err="1" smtClean="0"/>
              <a:t>nosilaca</a:t>
            </a:r>
            <a:r>
              <a:rPr lang="en-GB" b="1" dirty="0" smtClean="0"/>
              <a:t> </a:t>
            </a:r>
            <a:r>
              <a:rPr lang="en-GB" b="1" dirty="0" err="1" smtClean="0"/>
              <a:t>pravosudne</a:t>
            </a:r>
            <a:r>
              <a:rPr lang="en-GB" b="1" dirty="0" smtClean="0"/>
              <a:t> </a:t>
            </a:r>
            <a:r>
              <a:rPr lang="en-GB" b="1" dirty="0" err="1" smtClean="0"/>
              <a:t>funkcije</a:t>
            </a:r>
            <a:r>
              <a:rPr lang="en-GB" b="1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kojem</a:t>
            </a:r>
            <a:r>
              <a:rPr lang="en-GB" dirty="0" smtClean="0"/>
              <a:t> </a:t>
            </a:r>
            <a:r>
              <a:rPr lang="en-GB" dirty="0" err="1" smtClean="0"/>
              <a:t>nivou</a:t>
            </a:r>
            <a:r>
              <a:rPr lang="en-GB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Na </a:t>
            </a:r>
            <a:r>
              <a:rPr lang="en-GB" dirty="0" err="1" smtClean="0"/>
              <a:t>osnovu</a:t>
            </a:r>
            <a:r>
              <a:rPr lang="en-GB" dirty="0" smtClean="0"/>
              <a:t> </a:t>
            </a:r>
            <a:r>
              <a:rPr lang="en-GB" dirty="0" err="1" smtClean="0"/>
              <a:t>analiziranog</a:t>
            </a:r>
            <a:r>
              <a:rPr lang="en-GB" dirty="0" smtClean="0"/>
              <a:t> </a:t>
            </a:r>
            <a:r>
              <a:rPr lang="en-GB" dirty="0" err="1" smtClean="0"/>
              <a:t>uzorka</a:t>
            </a:r>
            <a:r>
              <a:rPr lang="en-GB" dirty="0" smtClean="0"/>
              <a:t> </a:t>
            </a:r>
            <a:r>
              <a:rPr lang="en-GB" dirty="0" err="1" smtClean="0"/>
              <a:t>takođe</a:t>
            </a:r>
            <a:r>
              <a:rPr lang="en-GB" dirty="0" smtClean="0"/>
              <a:t> se </a:t>
            </a:r>
            <a:r>
              <a:rPr lang="en-GB" dirty="0" err="1" smtClean="0"/>
              <a:t>došlo</a:t>
            </a:r>
            <a:r>
              <a:rPr lang="en-GB" dirty="0" smtClean="0"/>
              <a:t> do </a:t>
            </a:r>
            <a:r>
              <a:rPr lang="en-GB" dirty="0" err="1" smtClean="0"/>
              <a:t>zaključka</a:t>
            </a:r>
            <a:r>
              <a:rPr lang="en-GB" dirty="0" smtClean="0"/>
              <a:t> da </a:t>
            </a:r>
            <a:r>
              <a:rPr lang="en-GB" b="1" dirty="0" err="1" smtClean="0"/>
              <a:t>veoma</a:t>
            </a:r>
            <a:r>
              <a:rPr lang="en-GB" b="1" dirty="0" smtClean="0"/>
              <a:t> </a:t>
            </a:r>
            <a:r>
              <a:rPr lang="en-GB" b="1" dirty="0" err="1" smtClean="0"/>
              <a:t>značajan</a:t>
            </a:r>
            <a:r>
              <a:rPr lang="en-GB" b="1" dirty="0" smtClean="0"/>
              <a:t> </a:t>
            </a:r>
            <a:r>
              <a:rPr lang="en-GB" b="1" dirty="0" err="1" smtClean="0"/>
              <a:t>broj</a:t>
            </a:r>
            <a:r>
              <a:rPr lang="en-GB" b="1" dirty="0" smtClean="0"/>
              <a:t> </a:t>
            </a:r>
            <a:r>
              <a:rPr lang="en-GB" b="1" dirty="0" err="1" smtClean="0"/>
              <a:t>procesuiranih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koruptivna</a:t>
            </a:r>
            <a:r>
              <a:rPr lang="en-GB" b="1" dirty="0" smtClean="0"/>
              <a:t> </a:t>
            </a:r>
            <a:r>
              <a:rPr lang="en-GB" b="1" dirty="0" err="1" smtClean="0"/>
              <a:t>krivična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čine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iz</a:t>
            </a:r>
            <a:r>
              <a:rPr lang="en-GB" b="1" dirty="0" smtClean="0"/>
              <a:t> </a:t>
            </a:r>
            <a:r>
              <a:rPr lang="en-GB" b="1" dirty="0" err="1" smtClean="0"/>
              <a:t>realnog</a:t>
            </a:r>
            <a:r>
              <a:rPr lang="en-GB" b="1" dirty="0" smtClean="0"/>
              <a:t> </a:t>
            </a:r>
            <a:r>
              <a:rPr lang="en-GB" b="1" dirty="0" err="1" smtClean="0"/>
              <a:t>sektora</a:t>
            </a:r>
            <a:r>
              <a:rPr lang="en-GB" b="1" dirty="0" smtClean="0"/>
              <a:t>, </a:t>
            </a:r>
            <a:r>
              <a:rPr lang="en-GB" b="1" dirty="0" err="1" smtClean="0"/>
              <a:t>tj</a:t>
            </a:r>
            <a:r>
              <a:rPr lang="en-GB" b="1" dirty="0" smtClean="0"/>
              <a:t>. </a:t>
            </a:r>
            <a:r>
              <a:rPr lang="en-GB" b="1" dirty="0" err="1" smtClean="0"/>
              <a:t>ona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koja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imala</a:t>
            </a:r>
            <a:r>
              <a:rPr lang="en-GB" b="1" dirty="0" smtClean="0"/>
              <a:t> </a:t>
            </a:r>
            <a:r>
              <a:rPr lang="en-GB" b="1" dirty="0" err="1" smtClean="0"/>
              <a:t>svojstvo</a:t>
            </a:r>
            <a:r>
              <a:rPr lang="en-GB" b="1" dirty="0" smtClean="0"/>
              <a:t> </a:t>
            </a:r>
            <a:r>
              <a:rPr lang="en-GB" b="1" dirty="0" err="1" smtClean="0"/>
              <a:t>odgovornog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u </a:t>
            </a:r>
            <a:r>
              <a:rPr lang="en-GB" b="1" dirty="0" err="1" smtClean="0"/>
              <a:t>privrednim</a:t>
            </a:r>
            <a:r>
              <a:rPr lang="en-GB" b="1" dirty="0" smtClean="0"/>
              <a:t> </a:t>
            </a:r>
            <a:r>
              <a:rPr lang="en-GB" b="1" dirty="0" err="1" smtClean="0"/>
              <a:t>društvima</a:t>
            </a:r>
            <a:r>
              <a:rPr lang="en-GB" b="1" dirty="0" smtClean="0"/>
              <a:t>, </a:t>
            </a:r>
            <a:r>
              <a:rPr lang="en-GB" b="1" dirty="0" err="1" smtClean="0"/>
              <a:t>dok</a:t>
            </a:r>
            <a:r>
              <a:rPr lang="en-GB" b="1" dirty="0" smtClean="0"/>
              <a:t> je </a:t>
            </a:r>
            <a:r>
              <a:rPr lang="en-GB" b="1" dirty="0" err="1" smtClean="0"/>
              <a:t>procentualno</a:t>
            </a:r>
            <a:r>
              <a:rPr lang="en-GB" b="1" dirty="0" smtClean="0"/>
              <a:t> </a:t>
            </a:r>
            <a:r>
              <a:rPr lang="en-GB" b="1" dirty="0" err="1" smtClean="0"/>
              <a:t>značajno</a:t>
            </a:r>
            <a:r>
              <a:rPr lang="en-GB" b="1" dirty="0" smtClean="0"/>
              <a:t> </a:t>
            </a:r>
            <a:r>
              <a:rPr lang="en-GB" b="1" dirty="0" err="1" smtClean="0"/>
              <a:t>manji</a:t>
            </a:r>
            <a:r>
              <a:rPr lang="en-GB" b="1" dirty="0" smtClean="0"/>
              <a:t> </a:t>
            </a:r>
            <a:r>
              <a:rPr lang="en-GB" b="1" dirty="0" err="1" smtClean="0"/>
              <a:t>udio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</a:t>
            </a:r>
            <a:r>
              <a:rPr lang="en-GB" b="1" dirty="0" err="1" smtClean="0"/>
              <a:t>koja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obavljala</a:t>
            </a:r>
            <a:r>
              <a:rPr lang="en-GB" b="1" dirty="0" smtClean="0"/>
              <a:t> </a:t>
            </a:r>
            <a:r>
              <a:rPr lang="en-GB" b="1" dirty="0" err="1" smtClean="0"/>
              <a:t>određenu</a:t>
            </a:r>
            <a:r>
              <a:rPr lang="en-GB" b="1" dirty="0" smtClean="0"/>
              <a:t> </a:t>
            </a:r>
            <a:r>
              <a:rPr lang="en-GB" b="1" dirty="0" err="1" smtClean="0"/>
              <a:t>službenu</a:t>
            </a:r>
            <a:r>
              <a:rPr lang="en-GB" b="1" dirty="0" smtClean="0"/>
              <a:t> </a:t>
            </a:r>
            <a:r>
              <a:rPr lang="en-GB" b="1" dirty="0" err="1" smtClean="0"/>
              <a:t>dužnost</a:t>
            </a:r>
            <a:r>
              <a:rPr lang="en-GB" b="1" dirty="0" smtClean="0"/>
              <a:t> u </a:t>
            </a:r>
            <a:r>
              <a:rPr lang="en-GB" b="1" dirty="0" err="1" smtClean="0"/>
              <a:t>državnim</a:t>
            </a:r>
            <a:r>
              <a:rPr lang="en-GB" b="1" dirty="0" smtClean="0"/>
              <a:t> </a:t>
            </a:r>
            <a:r>
              <a:rPr lang="en-GB" b="1" dirty="0" err="1" smtClean="0"/>
              <a:t>ustanovama</a:t>
            </a:r>
            <a:r>
              <a:rPr lang="en-GB" b="1" dirty="0" smtClean="0"/>
              <a:t> i </a:t>
            </a:r>
            <a:r>
              <a:rPr lang="en-GB" b="1" dirty="0" err="1" smtClean="0"/>
              <a:t>institucijama</a:t>
            </a:r>
            <a:r>
              <a:rPr lang="en-GB" dirty="0" smtClean="0"/>
              <a:t>.</a:t>
            </a:r>
            <a:endParaRPr lang="bs-Latn-BA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s-Latn-BA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Kao </a:t>
            </a:r>
            <a:r>
              <a:rPr lang="en-GB" dirty="0" err="1" smtClean="0"/>
              <a:t>što</a:t>
            </a:r>
            <a:r>
              <a:rPr lang="en-GB" dirty="0" smtClean="0"/>
              <a:t> je </a:t>
            </a:r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ukaz</a:t>
            </a:r>
            <a:r>
              <a:rPr lang="bs-Latn-BA" dirty="0" smtClean="0"/>
              <a:t>ano</a:t>
            </a:r>
            <a:r>
              <a:rPr lang="bs-Latn-BA" baseline="0" dirty="0" smtClean="0"/>
              <a:t> </a:t>
            </a:r>
            <a:r>
              <a:rPr lang="en-GB" b="1" dirty="0" err="1" smtClean="0"/>
              <a:t>uključivanje</a:t>
            </a:r>
            <a:r>
              <a:rPr lang="en-GB" b="1" dirty="0" smtClean="0"/>
              <a:t> </a:t>
            </a:r>
            <a:r>
              <a:rPr lang="en-GB" b="1" dirty="0" err="1" smtClean="0"/>
              <a:t>pojedinih</a:t>
            </a:r>
            <a:r>
              <a:rPr lang="en-GB" b="1" dirty="0" smtClean="0"/>
              <a:t> </a:t>
            </a:r>
            <a:r>
              <a:rPr lang="en-GB" b="1" dirty="0" err="1" smtClean="0"/>
              <a:t>krivičnih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, </a:t>
            </a:r>
            <a:r>
              <a:rPr lang="en-GB" b="1" dirty="0" err="1" smtClean="0"/>
              <a:t>poput</a:t>
            </a:r>
            <a:r>
              <a:rPr lang="en-GB" b="1" dirty="0" smtClean="0"/>
              <a:t> </a:t>
            </a:r>
            <a:r>
              <a:rPr lang="en-GB" b="1" dirty="0" err="1" smtClean="0"/>
              <a:t>pronevjere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nesavjesnog</a:t>
            </a:r>
            <a:r>
              <a:rPr lang="en-GB" b="1" dirty="0" smtClean="0"/>
              <a:t> </a:t>
            </a:r>
            <a:r>
              <a:rPr lang="en-GB" b="1" dirty="0" err="1" smtClean="0"/>
              <a:t>rada</a:t>
            </a:r>
            <a:r>
              <a:rPr lang="en-GB" b="1" dirty="0" smtClean="0"/>
              <a:t> u </a:t>
            </a:r>
            <a:r>
              <a:rPr lang="en-GB" b="1" dirty="0" err="1" smtClean="0"/>
              <a:t>službi</a:t>
            </a:r>
            <a:r>
              <a:rPr lang="en-GB" b="1" dirty="0" smtClean="0"/>
              <a:t>,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listu</a:t>
            </a:r>
            <a:r>
              <a:rPr lang="en-GB" b="1" dirty="0" smtClean="0"/>
              <a:t> </a:t>
            </a:r>
            <a:r>
              <a:rPr lang="en-GB" b="1" dirty="0" err="1" smtClean="0"/>
              <a:t>koruptivnih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, </a:t>
            </a:r>
            <a:r>
              <a:rPr lang="en-GB" b="1" dirty="0" err="1" smtClean="0"/>
              <a:t>gdje</a:t>
            </a:r>
            <a:r>
              <a:rPr lang="en-GB" b="1" dirty="0" smtClean="0"/>
              <a:t> se u </a:t>
            </a:r>
            <a:r>
              <a:rPr lang="en-GB" b="1" dirty="0" err="1" smtClean="0"/>
              <a:t>najvećoj</a:t>
            </a:r>
            <a:r>
              <a:rPr lang="en-GB" b="1" dirty="0" smtClean="0"/>
              <a:t> </a:t>
            </a:r>
            <a:r>
              <a:rPr lang="en-GB" b="1" dirty="0" err="1" smtClean="0"/>
              <a:t>mjeri</a:t>
            </a:r>
            <a:r>
              <a:rPr lang="en-GB" b="1" dirty="0" smtClean="0"/>
              <a:t> </a:t>
            </a:r>
            <a:r>
              <a:rPr lang="en-GB" b="1" dirty="0" err="1" smtClean="0"/>
              <a:t>procesuiraju</a:t>
            </a:r>
            <a:r>
              <a:rPr lang="en-GB" b="1" dirty="0" smtClean="0"/>
              <a:t> </a:t>
            </a:r>
            <a:r>
              <a:rPr lang="en-GB" b="1" dirty="0" err="1" smtClean="0"/>
              <a:t>odgovorna</a:t>
            </a:r>
            <a:r>
              <a:rPr lang="en-GB" b="1" dirty="0" smtClean="0"/>
              <a:t> </a:t>
            </a:r>
            <a:r>
              <a:rPr lang="en-GB" b="1" dirty="0" err="1" smtClean="0"/>
              <a:t>lica</a:t>
            </a:r>
            <a:r>
              <a:rPr lang="en-GB" b="1" dirty="0" smtClean="0"/>
              <a:t> u </a:t>
            </a:r>
            <a:r>
              <a:rPr lang="en-GB" b="1" dirty="0" err="1" smtClean="0"/>
              <a:t>privrednim</a:t>
            </a:r>
            <a:r>
              <a:rPr lang="en-GB" b="1" dirty="0" smtClean="0"/>
              <a:t> </a:t>
            </a:r>
            <a:r>
              <a:rPr lang="en-GB" b="1" dirty="0" err="1" smtClean="0"/>
              <a:t>društvima</a:t>
            </a:r>
            <a:r>
              <a:rPr lang="en-GB" b="1" dirty="0" smtClean="0"/>
              <a:t>, </a:t>
            </a:r>
            <a:r>
              <a:rPr lang="en-GB" b="1" dirty="0" err="1" smtClean="0"/>
              <a:t>značajno</a:t>
            </a:r>
            <a:r>
              <a:rPr lang="en-GB" b="1" dirty="0" smtClean="0"/>
              <a:t> </a:t>
            </a:r>
            <a:r>
              <a:rPr lang="en-GB" b="1" dirty="0" err="1" smtClean="0"/>
              <a:t>utiče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uvećanje</a:t>
            </a:r>
            <a:r>
              <a:rPr lang="en-GB" b="1" dirty="0" smtClean="0"/>
              <a:t> </a:t>
            </a:r>
            <a:r>
              <a:rPr lang="en-GB" b="1" dirty="0" err="1" smtClean="0"/>
              <a:t>prikaza</a:t>
            </a:r>
            <a:r>
              <a:rPr lang="en-GB" b="1" dirty="0" smtClean="0"/>
              <a:t> </a:t>
            </a:r>
            <a:r>
              <a:rPr lang="en-GB" b="1" dirty="0" err="1" smtClean="0"/>
              <a:t>broja</a:t>
            </a:r>
            <a:r>
              <a:rPr lang="en-GB" b="1" dirty="0" smtClean="0"/>
              <a:t> </a:t>
            </a:r>
            <a:r>
              <a:rPr lang="en-GB" b="1" dirty="0" err="1" smtClean="0"/>
              <a:t>predmeta</a:t>
            </a:r>
            <a:r>
              <a:rPr lang="en-GB" b="1" dirty="0" smtClean="0"/>
              <a:t>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koruptivna</a:t>
            </a:r>
            <a:r>
              <a:rPr lang="en-GB" b="1" dirty="0" smtClean="0"/>
              <a:t> </a:t>
            </a:r>
            <a:r>
              <a:rPr lang="en-GB" b="1" dirty="0" err="1" smtClean="0"/>
              <a:t>krivična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koji</a:t>
            </a:r>
            <a:r>
              <a:rPr lang="en-GB" b="1" dirty="0" smtClean="0"/>
              <a:t> se </a:t>
            </a:r>
            <a:r>
              <a:rPr lang="en-GB" b="1" dirty="0" err="1" smtClean="0"/>
              <a:t>procesuiraju</a:t>
            </a:r>
            <a:r>
              <a:rPr lang="en-GB" b="1" dirty="0" smtClean="0"/>
              <a:t> </a:t>
            </a:r>
            <a:r>
              <a:rPr lang="en-GB" b="1" dirty="0" err="1" smtClean="0"/>
              <a:t>pred</a:t>
            </a:r>
            <a:r>
              <a:rPr lang="en-GB" b="1" dirty="0" smtClean="0"/>
              <a:t> </a:t>
            </a:r>
            <a:r>
              <a:rPr lang="en-GB" b="1" dirty="0" err="1" smtClean="0"/>
              <a:t>sudovima</a:t>
            </a:r>
            <a:r>
              <a:rPr lang="en-GB" b="1" dirty="0" smtClean="0"/>
              <a:t> u BiH.</a:t>
            </a:r>
            <a:endParaRPr lang="en-GB" b="1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20117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Ovdje</a:t>
            </a:r>
            <a:r>
              <a:rPr lang="en-GB" dirty="0" smtClean="0"/>
              <a:t> </a:t>
            </a:r>
            <a:r>
              <a:rPr lang="en-GB" dirty="0" err="1" smtClean="0"/>
              <a:t>vidite</a:t>
            </a:r>
            <a:r>
              <a:rPr lang="en-GB" dirty="0" smtClean="0"/>
              <a:t> </a:t>
            </a:r>
            <a:r>
              <a:rPr lang="en-GB" dirty="0" err="1" smtClean="0"/>
              <a:t>procente</a:t>
            </a:r>
            <a:r>
              <a:rPr lang="en-GB" dirty="0" smtClean="0"/>
              <a:t> </a:t>
            </a:r>
            <a:r>
              <a:rPr lang="en-GB" dirty="0" err="1" smtClean="0"/>
              <a:t>zastupljenosti</a:t>
            </a:r>
            <a:r>
              <a:rPr lang="en-GB" dirty="0" smtClean="0"/>
              <a:t> </a:t>
            </a:r>
            <a:r>
              <a:rPr lang="en-GB" dirty="0" err="1" smtClean="0"/>
              <a:t>krivičnih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korupcije</a:t>
            </a:r>
            <a:r>
              <a:rPr lang="en-GB" dirty="0" smtClean="0"/>
              <a:t> u </a:t>
            </a:r>
            <a:r>
              <a:rPr lang="en-GB" dirty="0" err="1" smtClean="0"/>
              <a:t>uzorku</a:t>
            </a:r>
            <a:r>
              <a:rPr lang="en-GB" b="1" dirty="0" smtClean="0"/>
              <a:t>, </a:t>
            </a:r>
            <a:r>
              <a:rPr lang="en-GB" b="1" dirty="0" err="1" smtClean="0"/>
              <a:t>Najzastupljenije</a:t>
            </a:r>
            <a:r>
              <a:rPr lang="en-GB" b="1" dirty="0" smtClean="0"/>
              <a:t>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na</a:t>
            </a:r>
            <a:r>
              <a:rPr lang="en-GB" b="1" dirty="0" smtClean="0"/>
              <a:t> </a:t>
            </a:r>
            <a:r>
              <a:rPr lang="en-GB" b="1" dirty="0" err="1" smtClean="0"/>
              <a:t>sva</a:t>
            </a:r>
            <a:r>
              <a:rPr lang="en-GB" b="1" dirty="0" smtClean="0"/>
              <a:t> </a:t>
            </a:r>
            <a:r>
              <a:rPr lang="en-GB" b="1" dirty="0" err="1" smtClean="0"/>
              <a:t>četiri</a:t>
            </a:r>
            <a:r>
              <a:rPr lang="en-GB" b="1" dirty="0" smtClean="0"/>
              <a:t> </a:t>
            </a:r>
            <a:r>
              <a:rPr lang="en-GB" b="1" dirty="0" err="1" smtClean="0"/>
              <a:t>nivoa</a:t>
            </a:r>
            <a:r>
              <a:rPr lang="en-GB" b="1" dirty="0" smtClean="0"/>
              <a:t> </a:t>
            </a:r>
            <a:r>
              <a:rPr lang="en-GB" b="1" dirty="0" err="1" smtClean="0"/>
              <a:t>pravosuđa</a:t>
            </a:r>
            <a:r>
              <a:rPr lang="en-GB" b="1" dirty="0" smtClean="0"/>
              <a:t> </a:t>
            </a:r>
            <a:r>
              <a:rPr lang="en-GB" b="1" dirty="0" err="1" smtClean="0"/>
              <a:t>bilo</a:t>
            </a:r>
            <a:r>
              <a:rPr lang="en-GB" b="1" dirty="0" smtClean="0"/>
              <a:t> je </a:t>
            </a:r>
            <a:r>
              <a:rPr lang="en-GB" b="1" dirty="0" err="1" smtClean="0"/>
              <a:t>zloupotreba</a:t>
            </a:r>
            <a:r>
              <a:rPr lang="en-GB" b="1" dirty="0" smtClean="0"/>
              <a:t> </a:t>
            </a:r>
            <a:r>
              <a:rPr lang="en-GB" b="1" dirty="0" err="1" smtClean="0"/>
              <a:t>položaja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ovlaštenja</a:t>
            </a:r>
            <a:r>
              <a:rPr lang="en-GB" b="1" dirty="0" smtClean="0"/>
              <a:t>, </a:t>
            </a:r>
            <a:r>
              <a:rPr lang="en-GB" b="1" dirty="0" err="1" smtClean="0"/>
              <a:t>zatim</a:t>
            </a:r>
            <a:r>
              <a:rPr lang="en-GB" b="1" dirty="0" smtClean="0"/>
              <a:t> </a:t>
            </a:r>
            <a:r>
              <a:rPr lang="en-GB" b="1" dirty="0" err="1" smtClean="0"/>
              <a:t>slijedi</a:t>
            </a:r>
            <a:r>
              <a:rPr lang="en-GB" b="1" dirty="0" smtClean="0"/>
              <a:t> </a:t>
            </a:r>
            <a:r>
              <a:rPr lang="en-GB" b="1" dirty="0" err="1" smtClean="0"/>
              <a:t>krivično</a:t>
            </a:r>
            <a:r>
              <a:rPr lang="en-GB" b="1" dirty="0" smtClean="0"/>
              <a:t>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pronevjere</a:t>
            </a:r>
            <a:r>
              <a:rPr lang="en-GB" b="1" dirty="0" smtClean="0"/>
              <a:t> u </a:t>
            </a:r>
            <a:r>
              <a:rPr lang="en-GB" b="1" dirty="0" err="1" smtClean="0"/>
              <a:t>službi</a:t>
            </a:r>
            <a:r>
              <a:rPr lang="en-GB" b="1" dirty="0" smtClean="0"/>
              <a:t>, pa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nesavjestan</a:t>
            </a:r>
            <a:r>
              <a:rPr lang="en-GB" b="1" dirty="0" smtClean="0"/>
              <a:t> rad u </a:t>
            </a:r>
            <a:r>
              <a:rPr lang="en-GB" b="1" dirty="0" err="1" smtClean="0"/>
              <a:t>službi</a:t>
            </a:r>
            <a:r>
              <a:rPr lang="en-GB" b="1" dirty="0" smtClean="0"/>
              <a:t>, </a:t>
            </a:r>
            <a:r>
              <a:rPr lang="en-GB" b="1" dirty="0" err="1" smtClean="0"/>
              <a:t>dok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 </a:t>
            </a:r>
            <a:r>
              <a:rPr lang="en-GB" b="1" dirty="0" err="1" smtClean="0"/>
              <a:t>zloupotreba</a:t>
            </a:r>
            <a:r>
              <a:rPr lang="en-GB" b="1" dirty="0" smtClean="0"/>
              <a:t> </a:t>
            </a:r>
            <a:r>
              <a:rPr lang="en-GB" b="1" dirty="0" err="1" smtClean="0"/>
              <a:t>ovlaštenja</a:t>
            </a:r>
            <a:r>
              <a:rPr lang="en-GB" b="1" dirty="0" smtClean="0"/>
              <a:t> u </a:t>
            </a:r>
            <a:r>
              <a:rPr lang="en-GB" b="1" dirty="0" err="1" smtClean="0"/>
              <a:t>privredi</a:t>
            </a:r>
            <a:r>
              <a:rPr lang="en-GB" b="1" dirty="0" smtClean="0"/>
              <a:t>, </a:t>
            </a:r>
            <a:r>
              <a:rPr lang="en-GB" b="1" dirty="0" err="1" smtClean="0"/>
              <a:t>davanje</a:t>
            </a:r>
            <a:r>
              <a:rPr lang="en-GB" b="1" dirty="0" smtClean="0"/>
              <a:t> </a:t>
            </a:r>
            <a:r>
              <a:rPr lang="en-GB" b="1" dirty="0" err="1" smtClean="0"/>
              <a:t>mita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primanje</a:t>
            </a:r>
            <a:r>
              <a:rPr lang="en-GB" b="1" dirty="0" smtClean="0"/>
              <a:t> </a:t>
            </a:r>
            <a:r>
              <a:rPr lang="en-GB" b="1" dirty="0" err="1" smtClean="0"/>
              <a:t>mita</a:t>
            </a:r>
            <a:r>
              <a:rPr lang="en-GB" b="1" dirty="0" smtClean="0"/>
              <a:t> </a:t>
            </a:r>
            <a:r>
              <a:rPr lang="en-GB" b="1" dirty="0" err="1" smtClean="0"/>
              <a:t>zastupljena</a:t>
            </a:r>
            <a:r>
              <a:rPr lang="en-GB" b="1" dirty="0" smtClean="0"/>
              <a:t> u </a:t>
            </a:r>
            <a:r>
              <a:rPr lang="en-GB" b="1" dirty="0" err="1" smtClean="0"/>
              <a:t>jednakom</a:t>
            </a:r>
            <a:r>
              <a:rPr lang="en-GB" b="1" dirty="0" smtClean="0"/>
              <a:t> </a:t>
            </a:r>
            <a:r>
              <a:rPr lang="en-GB" b="1" dirty="0" err="1" smtClean="0"/>
              <a:t>omjeru</a:t>
            </a:r>
            <a:r>
              <a:rPr lang="en-GB" b="1" dirty="0" smtClean="0"/>
              <a:t> od 4% </a:t>
            </a:r>
            <a:r>
              <a:rPr lang="en-GB" b="1" dirty="0" err="1" smtClean="0"/>
              <a:t>za</a:t>
            </a:r>
            <a:r>
              <a:rPr lang="en-GB" b="1" dirty="0" smtClean="0"/>
              <a:t> </a:t>
            </a:r>
            <a:r>
              <a:rPr lang="en-GB" b="1" dirty="0" err="1" smtClean="0"/>
              <a:t>svako</a:t>
            </a:r>
            <a:r>
              <a:rPr lang="en-GB" b="1" dirty="0" smtClean="0"/>
              <a:t> od </a:t>
            </a:r>
            <a:r>
              <a:rPr lang="en-GB" b="1" dirty="0" err="1" smtClean="0"/>
              <a:t>tih</a:t>
            </a:r>
            <a:r>
              <a:rPr lang="en-GB" b="1" dirty="0" smtClean="0"/>
              <a:t> </a:t>
            </a:r>
            <a:r>
              <a:rPr lang="en-GB" b="1" dirty="0" err="1" smtClean="0"/>
              <a:t>djela</a:t>
            </a:r>
            <a:r>
              <a:rPr lang="en-GB" b="1" dirty="0" smtClean="0"/>
              <a:t>. </a:t>
            </a:r>
          </a:p>
          <a:p>
            <a:endParaRPr lang="en-GB" b="1" dirty="0" smtClean="0"/>
          </a:p>
          <a:p>
            <a:endParaRPr lang="en-GB" dirty="0" smtClean="0"/>
          </a:p>
          <a:p>
            <a:r>
              <a:rPr lang="en-GB" b="0" dirty="0" err="1" smtClean="0"/>
              <a:t>Procenat</a:t>
            </a:r>
            <a:r>
              <a:rPr lang="en-GB" b="0" dirty="0" smtClean="0"/>
              <a:t> od 17% </a:t>
            </a:r>
            <a:r>
              <a:rPr lang="en-GB" b="0" dirty="0" err="1" smtClean="0"/>
              <a:t>raspoređen</a:t>
            </a:r>
            <a:r>
              <a:rPr lang="en-GB" b="0" dirty="0" smtClean="0"/>
              <a:t> je </a:t>
            </a:r>
            <a:r>
              <a:rPr lang="en-GB" b="0" dirty="0" err="1" smtClean="0"/>
              <a:t>na</a:t>
            </a:r>
            <a:r>
              <a:rPr lang="en-GB" b="0" dirty="0" smtClean="0"/>
              <a:t> </a:t>
            </a:r>
            <a:r>
              <a:rPr lang="en-GB" b="0" dirty="0" err="1" smtClean="0"/>
              <a:t>preostale</a:t>
            </a:r>
            <a:r>
              <a:rPr lang="en-GB" b="0" dirty="0" smtClean="0"/>
              <a:t> 34 </a:t>
            </a:r>
            <a:r>
              <a:rPr lang="en-GB" b="0" dirty="0" err="1" smtClean="0"/>
              <a:t>vrste</a:t>
            </a:r>
            <a:r>
              <a:rPr lang="en-GB" b="0" dirty="0" smtClean="0"/>
              <a:t> </a:t>
            </a:r>
            <a:r>
              <a:rPr lang="en-GB" b="0" dirty="0" err="1" smtClean="0"/>
              <a:t>krivičnih</a:t>
            </a:r>
            <a:r>
              <a:rPr lang="en-GB" b="0" dirty="0" smtClean="0"/>
              <a:t> </a:t>
            </a:r>
            <a:r>
              <a:rPr lang="en-GB" b="0" dirty="0" err="1" smtClean="0"/>
              <a:t>djela</a:t>
            </a:r>
            <a:r>
              <a:rPr lang="en-GB" b="0" dirty="0" smtClean="0"/>
              <a:t> </a:t>
            </a:r>
            <a:r>
              <a:rPr lang="en-GB" b="0" dirty="0" err="1" smtClean="0"/>
              <a:t>koja</a:t>
            </a:r>
            <a:r>
              <a:rPr lang="en-GB" b="0" dirty="0" smtClean="0"/>
              <a:t> </a:t>
            </a:r>
            <a:r>
              <a:rPr lang="en-GB" b="0" dirty="0" err="1" smtClean="0"/>
              <a:t>su</a:t>
            </a:r>
            <a:r>
              <a:rPr lang="en-GB" b="0" dirty="0" smtClean="0"/>
              <a:t> se </a:t>
            </a:r>
            <a:r>
              <a:rPr lang="en-GB" b="0" dirty="0" err="1" smtClean="0"/>
              <a:t>pojavila</a:t>
            </a:r>
            <a:r>
              <a:rPr lang="en-GB" b="0" dirty="0" smtClean="0"/>
              <a:t> u </a:t>
            </a:r>
            <a:r>
              <a:rPr lang="en-GB" b="0" dirty="0" err="1" smtClean="0"/>
              <a:t>uzorku</a:t>
            </a:r>
            <a:r>
              <a:rPr lang="en-GB" b="0" dirty="0" smtClean="0"/>
              <a:t>, u </a:t>
            </a:r>
            <a:r>
              <a:rPr lang="en-GB" b="0" dirty="0" err="1" smtClean="0"/>
              <a:t>manjim</a:t>
            </a:r>
            <a:r>
              <a:rPr lang="en-GB" b="0" dirty="0" smtClean="0"/>
              <a:t> </a:t>
            </a:r>
            <a:r>
              <a:rPr lang="en-GB" b="0" dirty="0" err="1" smtClean="0"/>
              <a:t>procentima</a:t>
            </a:r>
            <a:endParaRPr lang="en-GB" b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i="1" dirty="0" smtClean="0"/>
              <a:t>(U </a:t>
            </a:r>
            <a:r>
              <a:rPr lang="en-GB" i="1" dirty="0" err="1" smtClean="0"/>
              <a:t>krivična</a:t>
            </a:r>
            <a:r>
              <a:rPr lang="en-GB" i="1" dirty="0" smtClean="0"/>
              <a:t> </a:t>
            </a:r>
            <a:r>
              <a:rPr lang="en-GB" i="1" dirty="0" err="1" smtClean="0"/>
              <a:t>djela</a:t>
            </a:r>
            <a:r>
              <a:rPr lang="en-GB" i="1" dirty="0" smtClean="0"/>
              <a:t> </a:t>
            </a:r>
            <a:r>
              <a:rPr lang="en-GB" i="1" dirty="0" err="1" smtClean="0"/>
              <a:t>za</a:t>
            </a:r>
            <a:r>
              <a:rPr lang="en-GB" i="1" dirty="0" smtClean="0"/>
              <a:t> </a:t>
            </a:r>
            <a:r>
              <a:rPr lang="en-GB" i="1" dirty="0" err="1" smtClean="0"/>
              <a:t>koja</a:t>
            </a:r>
            <a:r>
              <a:rPr lang="en-GB" i="1" dirty="0" smtClean="0"/>
              <a:t> </a:t>
            </a:r>
            <a:r>
              <a:rPr lang="en-GB" i="1" dirty="0" err="1" smtClean="0"/>
              <a:t>su</a:t>
            </a:r>
            <a:r>
              <a:rPr lang="en-GB" i="1" dirty="0" smtClean="0"/>
              <a:t> </a:t>
            </a:r>
            <a:r>
              <a:rPr lang="en-GB" i="1" dirty="0" err="1" smtClean="0"/>
              <a:t>dostavljene</a:t>
            </a:r>
            <a:r>
              <a:rPr lang="en-GB" i="1" dirty="0" smtClean="0"/>
              <a:t> </a:t>
            </a:r>
            <a:r>
              <a:rPr lang="en-GB" i="1" dirty="0" err="1" smtClean="0"/>
              <a:t>presude</a:t>
            </a:r>
            <a:r>
              <a:rPr lang="en-GB" i="1" dirty="0" smtClean="0"/>
              <a:t> u </a:t>
            </a:r>
            <a:r>
              <a:rPr lang="en-GB" i="1" dirty="0" err="1" smtClean="0"/>
              <a:t>analiziranom</a:t>
            </a:r>
            <a:r>
              <a:rPr lang="en-GB" i="1" dirty="0" smtClean="0"/>
              <a:t> </a:t>
            </a:r>
            <a:r>
              <a:rPr lang="en-GB" i="1" dirty="0" err="1" smtClean="0"/>
              <a:t>uzorku</a:t>
            </a:r>
            <a:r>
              <a:rPr lang="en-GB" i="1" dirty="0" smtClean="0"/>
              <a:t>, pored </a:t>
            </a:r>
            <a:r>
              <a:rPr lang="en-GB" i="1" dirty="0" err="1" smtClean="0"/>
              <a:t>navedenih</a:t>
            </a:r>
            <a:r>
              <a:rPr lang="en-GB" i="1" dirty="0" smtClean="0"/>
              <a:t> 8 </a:t>
            </a:r>
            <a:r>
              <a:rPr lang="en-GB" i="1" dirty="0" err="1" smtClean="0"/>
              <a:t>iz</a:t>
            </a:r>
            <a:r>
              <a:rPr lang="en-GB" i="1" dirty="0" smtClean="0"/>
              <a:t> </a:t>
            </a:r>
            <a:r>
              <a:rPr lang="en-GB" i="1" dirty="0" err="1" smtClean="0"/>
              <a:t>gornje</a:t>
            </a:r>
            <a:r>
              <a:rPr lang="en-GB" i="1" dirty="0" smtClean="0"/>
              <a:t> </a:t>
            </a:r>
            <a:r>
              <a:rPr lang="en-GB" i="1" dirty="0" err="1" smtClean="0"/>
              <a:t>tabele</a:t>
            </a:r>
            <a:r>
              <a:rPr lang="en-GB" i="1" dirty="0" smtClean="0"/>
              <a:t>, </a:t>
            </a:r>
            <a:r>
              <a:rPr lang="en-GB" i="1" dirty="0" err="1" smtClean="0"/>
              <a:t>uključeni</a:t>
            </a:r>
            <a:r>
              <a:rPr lang="en-GB" i="1" dirty="0" smtClean="0"/>
              <a:t> </a:t>
            </a:r>
            <a:r>
              <a:rPr lang="en-GB" i="1" dirty="0" err="1" smtClean="0"/>
              <a:t>su</a:t>
            </a:r>
            <a:r>
              <a:rPr lang="en-GB" i="1" dirty="0" smtClean="0"/>
              <a:t>: </a:t>
            </a:r>
            <a:r>
              <a:rPr lang="en-GB" i="1" dirty="0" err="1" smtClean="0"/>
              <a:t>utaja</a:t>
            </a:r>
            <a:r>
              <a:rPr lang="en-GB" i="1" dirty="0" smtClean="0"/>
              <a:t>, </a:t>
            </a:r>
            <a:r>
              <a:rPr lang="en-GB" i="1" dirty="0" err="1" smtClean="0"/>
              <a:t>prevara</a:t>
            </a:r>
            <a:r>
              <a:rPr lang="en-GB" i="1" dirty="0" smtClean="0"/>
              <a:t>, </a:t>
            </a:r>
            <a:r>
              <a:rPr lang="en-GB" i="1" dirty="0" err="1" smtClean="0"/>
              <a:t>zloupotreba</a:t>
            </a:r>
            <a:r>
              <a:rPr lang="en-GB" i="1" dirty="0" smtClean="0"/>
              <a:t> </a:t>
            </a:r>
            <a:r>
              <a:rPr lang="en-GB" i="1" dirty="0" err="1" smtClean="0"/>
              <a:t>povjerenja</a:t>
            </a:r>
            <a:r>
              <a:rPr lang="en-GB" i="1" dirty="0" smtClean="0"/>
              <a:t>, </a:t>
            </a:r>
            <a:r>
              <a:rPr lang="en-GB" i="1" dirty="0" err="1" smtClean="0"/>
              <a:t>nesavjesno</a:t>
            </a:r>
            <a:r>
              <a:rPr lang="en-GB" i="1" dirty="0" smtClean="0"/>
              <a:t> </a:t>
            </a:r>
            <a:r>
              <a:rPr lang="en-GB" i="1" dirty="0" err="1" smtClean="0"/>
              <a:t>privredno</a:t>
            </a:r>
            <a:r>
              <a:rPr lang="en-GB" i="1" dirty="0" smtClean="0"/>
              <a:t> </a:t>
            </a:r>
            <a:r>
              <a:rPr lang="en-GB" i="1" dirty="0" err="1" smtClean="0"/>
              <a:t>poslovanje</a:t>
            </a:r>
            <a:r>
              <a:rPr lang="en-GB" i="1" dirty="0" smtClean="0"/>
              <a:t>, </a:t>
            </a:r>
            <a:r>
              <a:rPr lang="en-GB" i="1" dirty="0" err="1" smtClean="0"/>
              <a:t>zaključenje</a:t>
            </a:r>
            <a:r>
              <a:rPr lang="en-GB" i="1" dirty="0" smtClean="0"/>
              <a:t> </a:t>
            </a:r>
            <a:r>
              <a:rPr lang="en-GB" i="1" dirty="0" err="1" smtClean="0"/>
              <a:t>štetnog</a:t>
            </a:r>
            <a:r>
              <a:rPr lang="en-GB" i="1" dirty="0" smtClean="0"/>
              <a:t> </a:t>
            </a:r>
            <a:r>
              <a:rPr lang="en-GB" i="1" dirty="0" err="1" smtClean="0"/>
              <a:t>ugovora</a:t>
            </a:r>
            <a:r>
              <a:rPr lang="en-GB" i="1" dirty="0" smtClean="0"/>
              <a:t>, </a:t>
            </a:r>
            <a:r>
              <a:rPr lang="en-GB" i="1" dirty="0" err="1" smtClean="0"/>
              <a:t>obmana</a:t>
            </a:r>
            <a:r>
              <a:rPr lang="en-GB" i="1" dirty="0" smtClean="0"/>
              <a:t> </a:t>
            </a:r>
            <a:r>
              <a:rPr lang="en-GB" i="1" dirty="0" err="1" smtClean="0"/>
              <a:t>pri</a:t>
            </a:r>
            <a:r>
              <a:rPr lang="en-GB" i="1" dirty="0" smtClean="0"/>
              <a:t> </a:t>
            </a:r>
            <a:r>
              <a:rPr lang="en-GB" i="1" dirty="0" err="1" smtClean="0"/>
              <a:t>dobijanju</a:t>
            </a:r>
            <a:r>
              <a:rPr lang="en-GB" i="1" dirty="0" smtClean="0"/>
              <a:t> </a:t>
            </a:r>
            <a:r>
              <a:rPr lang="en-GB" i="1" dirty="0" err="1" smtClean="0"/>
              <a:t>kredita</a:t>
            </a:r>
            <a:r>
              <a:rPr lang="en-GB" i="1" dirty="0" smtClean="0"/>
              <a:t> </a:t>
            </a:r>
            <a:r>
              <a:rPr lang="en-GB" i="1" dirty="0" err="1" smtClean="0"/>
              <a:t>ili</a:t>
            </a:r>
            <a:r>
              <a:rPr lang="en-GB" i="1" dirty="0" smtClean="0"/>
              <a:t> </a:t>
            </a:r>
            <a:r>
              <a:rPr lang="en-GB" i="1" dirty="0" err="1" smtClean="0"/>
              <a:t>drugih</a:t>
            </a:r>
            <a:r>
              <a:rPr lang="en-GB" i="1" dirty="0" smtClean="0"/>
              <a:t> </a:t>
            </a:r>
            <a:r>
              <a:rPr lang="en-GB" i="1" dirty="0" err="1" smtClean="0"/>
              <a:t>pogodnosti</a:t>
            </a:r>
            <a:r>
              <a:rPr lang="en-GB" i="1" dirty="0" smtClean="0"/>
              <a:t>, </a:t>
            </a:r>
            <a:r>
              <a:rPr lang="en-GB" i="1" dirty="0" err="1" smtClean="0"/>
              <a:t>povreda</a:t>
            </a:r>
            <a:r>
              <a:rPr lang="en-GB" i="1" dirty="0" smtClean="0"/>
              <a:t> </a:t>
            </a:r>
            <a:r>
              <a:rPr lang="en-GB" i="1" dirty="0" err="1" smtClean="0"/>
              <a:t>slobode</a:t>
            </a:r>
            <a:r>
              <a:rPr lang="en-GB" i="1" dirty="0" smtClean="0"/>
              <a:t> </a:t>
            </a:r>
            <a:r>
              <a:rPr lang="en-GB" i="1" dirty="0" err="1" smtClean="0"/>
              <a:t>opredjeljenja</a:t>
            </a:r>
            <a:r>
              <a:rPr lang="en-GB" i="1" dirty="0" smtClean="0"/>
              <a:t> </a:t>
            </a:r>
            <a:r>
              <a:rPr lang="en-GB" i="1" dirty="0" err="1" smtClean="0"/>
              <a:t>birača</a:t>
            </a:r>
            <a:r>
              <a:rPr lang="en-GB" i="1" dirty="0" smtClean="0"/>
              <a:t>, </a:t>
            </a:r>
            <a:r>
              <a:rPr lang="en-GB" i="1" dirty="0" err="1" smtClean="0"/>
              <a:t>davanje</a:t>
            </a:r>
            <a:r>
              <a:rPr lang="en-GB" i="1" dirty="0" smtClean="0"/>
              <a:t> </a:t>
            </a:r>
            <a:r>
              <a:rPr lang="en-GB" i="1" dirty="0" err="1" smtClean="0"/>
              <a:t>lažnog</a:t>
            </a:r>
            <a:r>
              <a:rPr lang="en-GB" i="1" dirty="0" smtClean="0"/>
              <a:t> </a:t>
            </a:r>
            <a:r>
              <a:rPr lang="en-GB" i="1" dirty="0" err="1" smtClean="0"/>
              <a:t>iskaza</a:t>
            </a:r>
            <a:r>
              <a:rPr lang="en-GB" i="1" dirty="0" smtClean="0"/>
              <a:t>, </a:t>
            </a:r>
            <a:r>
              <a:rPr lang="en-GB" i="1" dirty="0" err="1" smtClean="0"/>
              <a:t>protuzakonito</a:t>
            </a:r>
            <a:r>
              <a:rPr lang="en-GB" i="1" dirty="0" smtClean="0"/>
              <a:t> </a:t>
            </a:r>
            <a:r>
              <a:rPr lang="en-GB" i="1" dirty="0" err="1" smtClean="0"/>
              <a:t>posredovanje</a:t>
            </a:r>
            <a:r>
              <a:rPr lang="en-GB" i="1" dirty="0" smtClean="0"/>
              <a:t>, </a:t>
            </a:r>
            <a:r>
              <a:rPr lang="en-GB" i="1" dirty="0" err="1" smtClean="0"/>
              <a:t>protuzakonita</a:t>
            </a:r>
            <a:r>
              <a:rPr lang="en-GB" i="1" dirty="0" smtClean="0"/>
              <a:t> </a:t>
            </a:r>
            <a:r>
              <a:rPr lang="en-GB" i="1" dirty="0" err="1" smtClean="0"/>
              <a:t>naplata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isplata</a:t>
            </a:r>
            <a:r>
              <a:rPr lang="en-GB" i="1" dirty="0" smtClean="0"/>
              <a:t>, </a:t>
            </a:r>
            <a:r>
              <a:rPr lang="en-GB" i="1" dirty="0" err="1" smtClean="0"/>
              <a:t>posluga</a:t>
            </a:r>
            <a:r>
              <a:rPr lang="en-GB" i="1" dirty="0" smtClean="0"/>
              <a:t>, </a:t>
            </a:r>
            <a:r>
              <a:rPr lang="en-GB" i="1" dirty="0" err="1" smtClean="0"/>
              <a:t>posluga</a:t>
            </a:r>
            <a:r>
              <a:rPr lang="en-GB" i="1" dirty="0" smtClean="0"/>
              <a:t> u </a:t>
            </a:r>
            <a:r>
              <a:rPr lang="en-GB" i="1" dirty="0" err="1" smtClean="0"/>
              <a:t>službi</a:t>
            </a:r>
            <a:r>
              <a:rPr lang="en-GB" i="1" dirty="0" smtClean="0"/>
              <a:t>, </a:t>
            </a:r>
            <a:r>
              <a:rPr lang="en-GB" i="1" dirty="0" err="1" smtClean="0"/>
              <a:t>falsifikovanje</a:t>
            </a:r>
            <a:r>
              <a:rPr lang="en-GB" i="1" dirty="0" smtClean="0"/>
              <a:t> </a:t>
            </a:r>
            <a:r>
              <a:rPr lang="en-GB" i="1" dirty="0" err="1" smtClean="0"/>
              <a:t>službene</a:t>
            </a:r>
            <a:r>
              <a:rPr lang="en-GB" i="1" dirty="0" smtClean="0"/>
              <a:t> </a:t>
            </a:r>
            <a:r>
              <a:rPr lang="en-GB" i="1" dirty="0" err="1" smtClean="0"/>
              <a:t>isprave</a:t>
            </a:r>
            <a:r>
              <a:rPr lang="en-GB" i="1" dirty="0" smtClean="0"/>
              <a:t>, </a:t>
            </a:r>
            <a:r>
              <a:rPr lang="en-GB" i="1" dirty="0" err="1" smtClean="0"/>
              <a:t>protuzakonito</a:t>
            </a:r>
            <a:r>
              <a:rPr lang="en-GB" i="1" dirty="0" smtClean="0"/>
              <a:t> </a:t>
            </a:r>
            <a:r>
              <a:rPr lang="en-GB" i="1" dirty="0" err="1" smtClean="0"/>
              <a:t>oslobođenje</a:t>
            </a:r>
            <a:r>
              <a:rPr lang="en-GB" i="1" dirty="0" smtClean="0"/>
              <a:t> </a:t>
            </a:r>
            <a:r>
              <a:rPr lang="en-GB" i="1" dirty="0" err="1" smtClean="0"/>
              <a:t>osobe</a:t>
            </a:r>
            <a:r>
              <a:rPr lang="en-GB" i="1" dirty="0" smtClean="0"/>
              <a:t> </a:t>
            </a:r>
            <a:r>
              <a:rPr lang="en-GB" i="1" dirty="0" err="1" smtClean="0"/>
              <a:t>lišene</a:t>
            </a:r>
            <a:r>
              <a:rPr lang="en-GB" i="1" dirty="0" smtClean="0"/>
              <a:t> </a:t>
            </a:r>
            <a:r>
              <a:rPr lang="en-GB" i="1" dirty="0" err="1" smtClean="0"/>
              <a:t>slobode</a:t>
            </a:r>
            <a:r>
              <a:rPr lang="en-GB" i="1" dirty="0" smtClean="0"/>
              <a:t>, </a:t>
            </a:r>
            <a:r>
              <a:rPr lang="en-GB" i="1" dirty="0" err="1" smtClean="0"/>
              <a:t>samovlašće</a:t>
            </a:r>
            <a:r>
              <a:rPr lang="en-GB" i="1" dirty="0" smtClean="0"/>
              <a:t>, </a:t>
            </a:r>
            <a:r>
              <a:rPr lang="en-GB" i="1" dirty="0" err="1" smtClean="0"/>
              <a:t>povreda</a:t>
            </a:r>
            <a:r>
              <a:rPr lang="en-GB" i="1" dirty="0" smtClean="0"/>
              <a:t> </a:t>
            </a:r>
            <a:r>
              <a:rPr lang="en-GB" i="1" dirty="0" err="1" smtClean="0"/>
              <a:t>ljudskog</a:t>
            </a:r>
            <a:r>
              <a:rPr lang="en-GB" i="1" dirty="0" smtClean="0"/>
              <a:t> </a:t>
            </a:r>
            <a:r>
              <a:rPr lang="en-GB" i="1" dirty="0" err="1" smtClean="0"/>
              <a:t>dostojanstva</a:t>
            </a:r>
            <a:r>
              <a:rPr lang="en-GB" i="1" dirty="0" smtClean="0"/>
              <a:t> </a:t>
            </a:r>
            <a:r>
              <a:rPr lang="en-GB" i="1" dirty="0" err="1" smtClean="0"/>
              <a:t>zloupotrebom</a:t>
            </a:r>
            <a:r>
              <a:rPr lang="en-GB" i="1" dirty="0" smtClean="0"/>
              <a:t> </a:t>
            </a:r>
            <a:r>
              <a:rPr lang="en-GB" i="1" dirty="0" err="1" smtClean="0"/>
              <a:t>službenog</a:t>
            </a:r>
            <a:r>
              <a:rPr lang="en-GB" i="1" dirty="0" smtClean="0"/>
              <a:t> </a:t>
            </a:r>
            <a:r>
              <a:rPr lang="en-GB" i="1" dirty="0" err="1" smtClean="0"/>
              <a:t>položaja</a:t>
            </a:r>
            <a:r>
              <a:rPr lang="en-GB" i="1" dirty="0" smtClean="0"/>
              <a:t> </a:t>
            </a:r>
            <a:r>
              <a:rPr lang="en-GB" i="1" dirty="0" err="1" smtClean="0"/>
              <a:t>ili</a:t>
            </a:r>
            <a:r>
              <a:rPr lang="en-GB" i="1" dirty="0" smtClean="0"/>
              <a:t> </a:t>
            </a:r>
            <a:r>
              <a:rPr lang="en-GB" i="1" dirty="0" err="1" smtClean="0"/>
              <a:t>ovlaštenja</a:t>
            </a:r>
            <a:r>
              <a:rPr lang="en-GB" i="1" dirty="0" smtClean="0"/>
              <a:t> I</a:t>
            </a:r>
            <a:r>
              <a:rPr lang="en-GB" i="1" baseline="0" dirty="0" smtClean="0"/>
              <a:t> dr.)</a:t>
            </a:r>
            <a:endParaRPr lang="en-GB" i="1" dirty="0" smtClean="0"/>
          </a:p>
          <a:p>
            <a:endParaRPr lang="en-GB" dirty="0" smtClean="0"/>
          </a:p>
          <a:p>
            <a:r>
              <a:rPr lang="en-GB" dirty="0" err="1" smtClean="0"/>
              <a:t>Istovremeno</a:t>
            </a:r>
            <a:r>
              <a:rPr lang="en-GB" dirty="0" smtClean="0"/>
              <a:t>, </a:t>
            </a:r>
            <a:r>
              <a:rPr lang="en-GB" dirty="0" err="1" smtClean="0"/>
              <a:t>značajan</a:t>
            </a:r>
            <a:r>
              <a:rPr lang="en-GB" dirty="0" smtClean="0"/>
              <a:t> je </a:t>
            </a:r>
            <a:r>
              <a:rPr lang="en-GB" dirty="0" err="1" smtClean="0"/>
              <a:t>broj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se </a:t>
            </a:r>
            <a:r>
              <a:rPr lang="en-GB" dirty="0" err="1" smtClean="0"/>
              <a:t>nalaze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listi</a:t>
            </a:r>
            <a:r>
              <a:rPr lang="en-GB" dirty="0" smtClean="0"/>
              <a:t>, </a:t>
            </a:r>
            <a:r>
              <a:rPr lang="bs-Latn-BA" b="1" i="0" dirty="0" smtClean="0"/>
              <a:t>a </a:t>
            </a:r>
            <a:r>
              <a:rPr lang="en-GB" b="1" i="0" dirty="0" smtClean="0"/>
              <a:t>ne </a:t>
            </a:r>
            <a:r>
              <a:rPr lang="en-GB" b="1" i="0" dirty="0" err="1" smtClean="0"/>
              <a:t>pojavljuju</a:t>
            </a:r>
            <a:r>
              <a:rPr lang="en-GB" b="1" i="0" dirty="0" smtClean="0"/>
              <a:t> se u </a:t>
            </a:r>
            <a:r>
              <a:rPr lang="en-GB" b="1" i="0" dirty="0" err="1" smtClean="0"/>
              <a:t>uzorku</a:t>
            </a:r>
            <a:r>
              <a:rPr lang="en-GB" b="1" i="0" dirty="0" smtClean="0"/>
              <a:t> </a:t>
            </a:r>
            <a:r>
              <a:rPr lang="en-GB" b="1" i="0" dirty="0" err="1" smtClean="0"/>
              <a:t>prikupljenih</a:t>
            </a:r>
            <a:r>
              <a:rPr lang="en-GB" b="1" i="0" dirty="0" smtClean="0"/>
              <a:t> </a:t>
            </a:r>
            <a:r>
              <a:rPr lang="en-GB" b="1" i="0" dirty="0" err="1" smtClean="0"/>
              <a:t>presuda</a:t>
            </a:r>
            <a:r>
              <a:rPr lang="en-GB" dirty="0" smtClean="0"/>
              <a:t>, </a:t>
            </a:r>
            <a:r>
              <a:rPr lang="bs-Latn-BA" b="1" dirty="0" smtClean="0"/>
              <a:t>dakle</a:t>
            </a:r>
            <a:r>
              <a:rPr lang="bs-Latn-BA" b="1" baseline="0" dirty="0" smtClean="0"/>
              <a:t> ona se ne procesuiraju, a među njima su djela</a:t>
            </a:r>
            <a:r>
              <a:rPr lang="en-GB" b="1" dirty="0" smtClean="0"/>
              <a:t>: </a:t>
            </a:r>
            <a:r>
              <a:rPr lang="en-GB" b="1" dirty="0" err="1" smtClean="0"/>
              <a:t>zloupotreba</a:t>
            </a:r>
            <a:r>
              <a:rPr lang="en-GB" b="1" dirty="0" smtClean="0"/>
              <a:t> u </a:t>
            </a:r>
            <a:r>
              <a:rPr lang="en-GB" b="1" dirty="0" err="1" smtClean="0"/>
              <a:t>postupku</a:t>
            </a:r>
            <a:r>
              <a:rPr lang="en-GB" b="1" dirty="0" smtClean="0"/>
              <a:t> </a:t>
            </a:r>
            <a:r>
              <a:rPr lang="en-GB" b="1" dirty="0" err="1" smtClean="0"/>
              <a:t>privatizacije</a:t>
            </a:r>
            <a:r>
              <a:rPr lang="en-GB" b="1" dirty="0" smtClean="0"/>
              <a:t>, </a:t>
            </a:r>
            <a:r>
              <a:rPr lang="en-GB" b="1" dirty="0" err="1" smtClean="0"/>
              <a:t>zloupotreba</a:t>
            </a:r>
            <a:r>
              <a:rPr lang="en-GB" b="1" dirty="0" smtClean="0"/>
              <a:t> u </a:t>
            </a:r>
            <a:r>
              <a:rPr lang="en-GB" b="1" dirty="0" err="1" smtClean="0"/>
              <a:t>stečajnom</a:t>
            </a:r>
            <a:r>
              <a:rPr lang="en-GB" b="1" dirty="0" smtClean="0"/>
              <a:t> </a:t>
            </a:r>
            <a:r>
              <a:rPr lang="en-GB" b="1" dirty="0" err="1" smtClean="0"/>
              <a:t>postupku</a:t>
            </a:r>
            <a:r>
              <a:rPr lang="en-GB" b="1" dirty="0" smtClean="0"/>
              <a:t>, </a:t>
            </a:r>
            <a:r>
              <a:rPr lang="en-GB" b="1" dirty="0" err="1" smtClean="0"/>
              <a:t>podmićivanje</a:t>
            </a:r>
            <a:r>
              <a:rPr lang="en-GB" b="1" dirty="0" smtClean="0"/>
              <a:t> </a:t>
            </a:r>
            <a:r>
              <a:rPr lang="en-GB" b="1" dirty="0" err="1" smtClean="0"/>
              <a:t>pri</a:t>
            </a:r>
            <a:r>
              <a:rPr lang="en-GB" b="1" dirty="0" smtClean="0"/>
              <a:t> </a:t>
            </a:r>
            <a:r>
              <a:rPr lang="en-GB" b="1" dirty="0" err="1" smtClean="0"/>
              <a:t>izborima</a:t>
            </a:r>
            <a:r>
              <a:rPr lang="en-GB" b="1" dirty="0" smtClean="0"/>
              <a:t> </a:t>
            </a:r>
            <a:r>
              <a:rPr lang="en-GB" b="1" dirty="0" err="1" smtClean="0"/>
              <a:t>ili</a:t>
            </a:r>
            <a:r>
              <a:rPr lang="en-GB" b="1" dirty="0" smtClean="0"/>
              <a:t> </a:t>
            </a:r>
            <a:r>
              <a:rPr lang="en-GB" b="1" dirty="0" err="1" smtClean="0"/>
              <a:t>glasanju</a:t>
            </a:r>
            <a:r>
              <a:rPr lang="en-GB" b="1" dirty="0" smtClean="0"/>
              <a:t>, </a:t>
            </a:r>
            <a:r>
              <a:rPr lang="en-GB" b="1" dirty="0" err="1" smtClean="0"/>
              <a:t>zloupotreba</a:t>
            </a:r>
            <a:r>
              <a:rPr lang="en-GB" b="1" dirty="0" smtClean="0"/>
              <a:t> </a:t>
            </a:r>
            <a:r>
              <a:rPr lang="en-GB" b="1" dirty="0" err="1" smtClean="0"/>
              <a:t>procjene</a:t>
            </a:r>
            <a:r>
              <a:rPr lang="en-GB" b="1" dirty="0" smtClean="0"/>
              <a:t> i dr.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8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1117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Zanimljiv</a:t>
            </a:r>
            <a:r>
              <a:rPr lang="en-GB" baseline="0" dirty="0" smtClean="0"/>
              <a:t> je trend </a:t>
            </a:r>
            <a:r>
              <a:rPr lang="en-GB" b="1" baseline="0" dirty="0" err="1" smtClean="0"/>
              <a:t>zastupljenosti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kategorija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počinilaca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pozicijama</a:t>
            </a:r>
            <a:r>
              <a:rPr lang="en-GB" b="1" baseline="0" dirty="0" smtClean="0"/>
              <a:t> u </a:t>
            </a:r>
            <a:r>
              <a:rPr lang="en-GB" b="1" baseline="0" dirty="0" err="1" smtClean="0"/>
              <a:t>odnosu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na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određene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oblike</a:t>
            </a:r>
            <a:r>
              <a:rPr lang="en-GB" b="1" baseline="0" dirty="0" smtClean="0"/>
              <a:t> </a:t>
            </a:r>
            <a:r>
              <a:rPr lang="en-GB" b="1" baseline="0" dirty="0" err="1" smtClean="0"/>
              <a:t>korupcije</a:t>
            </a:r>
            <a:r>
              <a:rPr lang="en-GB" b="1" baseline="0" dirty="0" smtClean="0"/>
              <a:t>. </a:t>
            </a:r>
            <a:endParaRPr lang="en-GB" b="1" dirty="0" smtClean="0"/>
          </a:p>
          <a:p>
            <a:endParaRPr lang="en-GB" dirty="0" smtClean="0"/>
          </a:p>
          <a:p>
            <a:r>
              <a:rPr lang="en-GB" dirty="0" err="1" smtClean="0"/>
              <a:t>Kada</a:t>
            </a:r>
            <a:r>
              <a:rPr lang="en-GB" dirty="0" smtClean="0"/>
              <a:t> je </a:t>
            </a:r>
            <a:r>
              <a:rPr lang="en-GB" dirty="0" err="1" smtClean="0"/>
              <a:t>riječ</a:t>
            </a:r>
            <a:r>
              <a:rPr lang="en-GB" dirty="0" smtClean="0"/>
              <a:t> o </a:t>
            </a:r>
            <a:r>
              <a:rPr lang="en-GB" dirty="0" err="1" smtClean="0"/>
              <a:t>krivičnom</a:t>
            </a:r>
            <a:r>
              <a:rPr lang="en-GB" dirty="0" smtClean="0"/>
              <a:t> </a:t>
            </a:r>
            <a:r>
              <a:rPr lang="en-GB" dirty="0" err="1" smtClean="0"/>
              <a:t>djelu</a:t>
            </a:r>
            <a:r>
              <a:rPr lang="en-GB" dirty="0" smtClean="0"/>
              <a:t> </a:t>
            </a:r>
            <a:r>
              <a:rPr lang="en-GB" b="1" dirty="0" err="1" smtClean="0"/>
              <a:t>pronevjera</a:t>
            </a:r>
            <a:r>
              <a:rPr lang="en-GB" b="1" dirty="0" smtClean="0"/>
              <a:t> u </a:t>
            </a:r>
            <a:r>
              <a:rPr lang="en-GB" b="1" dirty="0" err="1" smtClean="0"/>
              <a:t>službi</a:t>
            </a:r>
            <a:r>
              <a:rPr lang="bs-Latn-BA" b="1" dirty="0" smtClean="0"/>
              <a:t> </a:t>
            </a:r>
            <a:r>
              <a:rPr lang="en-GB" b="1" dirty="0" smtClean="0"/>
              <a:t> </a:t>
            </a:r>
            <a:r>
              <a:rPr lang="bs-Latn-BA" b="1" dirty="0" smtClean="0"/>
              <a:t>koje je na drugom</a:t>
            </a:r>
            <a:r>
              <a:rPr lang="bs-Latn-BA" b="1" baseline="0" dirty="0" smtClean="0"/>
              <a:t> mjestu prema zastupljenosti u uzorku, </a:t>
            </a:r>
            <a:r>
              <a:rPr lang="en-GB" b="1" dirty="0" err="1" smtClean="0"/>
              <a:t>za</a:t>
            </a:r>
            <a:r>
              <a:rPr lang="en-GB" b="1" dirty="0" smtClean="0"/>
              <a:t> to </a:t>
            </a:r>
            <a:r>
              <a:rPr lang="en-GB" b="1" dirty="0" err="1" smtClean="0"/>
              <a:t>djelo</a:t>
            </a:r>
            <a:r>
              <a:rPr lang="en-GB" b="1" dirty="0" smtClean="0"/>
              <a:t> </a:t>
            </a:r>
            <a:r>
              <a:rPr lang="en-GB" b="1" dirty="0" err="1" smtClean="0"/>
              <a:t>su</a:t>
            </a:r>
            <a:r>
              <a:rPr lang="en-GB" b="1" dirty="0" smtClean="0"/>
              <a:t> u </a:t>
            </a:r>
            <a:r>
              <a:rPr lang="en-GB" b="1" dirty="0" err="1" smtClean="0"/>
              <a:t>analiziranim</a:t>
            </a:r>
            <a:r>
              <a:rPr lang="en-GB" b="1" dirty="0" smtClean="0"/>
              <a:t> </a:t>
            </a:r>
            <a:r>
              <a:rPr lang="en-GB" b="1" dirty="0" err="1" smtClean="0"/>
              <a:t>presudama</a:t>
            </a:r>
            <a:r>
              <a:rPr lang="en-GB" b="1" dirty="0" smtClean="0"/>
              <a:t> </a:t>
            </a:r>
            <a:r>
              <a:rPr lang="en-GB" b="1" dirty="0" err="1" smtClean="0"/>
              <a:t>ubjedljivo</a:t>
            </a:r>
            <a:r>
              <a:rPr lang="en-GB" b="1" dirty="0" smtClean="0"/>
              <a:t> </a:t>
            </a:r>
            <a:r>
              <a:rPr lang="en-GB" b="1" dirty="0" err="1" smtClean="0"/>
              <a:t>najčešće</a:t>
            </a:r>
            <a:r>
              <a:rPr lang="en-GB" b="1" dirty="0" smtClean="0"/>
              <a:t> </a:t>
            </a:r>
            <a:r>
              <a:rPr lang="en-GB" b="1" dirty="0" err="1" smtClean="0"/>
              <a:t>odgovarali</a:t>
            </a:r>
            <a:r>
              <a:rPr lang="en-GB" b="1" dirty="0" smtClean="0"/>
              <a:t> </a:t>
            </a:r>
            <a:r>
              <a:rPr lang="en-GB" b="1" dirty="0" err="1" smtClean="0"/>
              <a:t>nižepozicionirani</a:t>
            </a:r>
            <a:r>
              <a:rPr lang="en-GB" b="1" dirty="0" smtClean="0"/>
              <a:t> </a:t>
            </a:r>
            <a:r>
              <a:rPr lang="en-GB" b="1" dirty="0" err="1" smtClean="0"/>
              <a:t>počinioci</a:t>
            </a:r>
            <a:r>
              <a:rPr lang="en-GB" b="1" dirty="0" smtClean="0"/>
              <a:t> </a:t>
            </a:r>
            <a:r>
              <a:rPr lang="en-GB" dirty="0" smtClean="0"/>
              <a:t>bez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kakvih</a:t>
            </a:r>
            <a:r>
              <a:rPr lang="en-GB" dirty="0" smtClean="0"/>
              <a:t> </a:t>
            </a:r>
            <a:r>
              <a:rPr lang="en-GB" dirty="0" err="1" smtClean="0"/>
              <a:t>javnih</a:t>
            </a:r>
            <a:r>
              <a:rPr lang="en-GB" dirty="0" smtClean="0"/>
              <a:t> </a:t>
            </a:r>
            <a:r>
              <a:rPr lang="en-GB" dirty="0" err="1" smtClean="0"/>
              <a:t>ovlaštenja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najnižim</a:t>
            </a:r>
            <a:r>
              <a:rPr lang="en-GB" dirty="0" smtClean="0"/>
              <a:t> </a:t>
            </a:r>
            <a:r>
              <a:rPr lang="en-GB" dirty="0" err="1" smtClean="0"/>
              <a:t>stepenom</a:t>
            </a:r>
            <a:r>
              <a:rPr lang="en-GB" dirty="0" smtClean="0"/>
              <a:t> </a:t>
            </a:r>
            <a:r>
              <a:rPr lang="en-GB" dirty="0" err="1" smtClean="0"/>
              <a:t>odgovornosti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ovlaštenja</a:t>
            </a:r>
            <a:r>
              <a:rPr lang="en-GB" dirty="0" smtClean="0"/>
              <a:t> – </a:t>
            </a:r>
            <a:r>
              <a:rPr lang="en-GB" b="1" dirty="0" smtClean="0"/>
              <a:t>u </a:t>
            </a:r>
            <a:r>
              <a:rPr lang="bs-Latn-BA" b="1" dirty="0" smtClean="0"/>
              <a:t>P</a:t>
            </a:r>
            <a:r>
              <a:rPr lang="en-GB" b="1" dirty="0" err="1" smtClean="0"/>
              <a:t>rocentu</a:t>
            </a:r>
            <a:r>
              <a:rPr lang="en-GB" b="1" baseline="0" dirty="0" smtClean="0"/>
              <a:t> od  99%</a:t>
            </a:r>
            <a:endParaRPr lang="en-GB" b="1" dirty="0" smtClean="0"/>
          </a:p>
          <a:p>
            <a:endParaRPr lang="en-GB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djelo</a:t>
            </a:r>
            <a:r>
              <a:rPr lang="en-GB" dirty="0" smtClean="0"/>
              <a:t> </a:t>
            </a:r>
            <a:r>
              <a:rPr lang="en-GB" b="1" dirty="0" err="1" smtClean="0"/>
              <a:t>nesavjestan</a:t>
            </a:r>
            <a:r>
              <a:rPr lang="en-GB" b="1" dirty="0" smtClean="0"/>
              <a:t> rad u </a:t>
            </a:r>
            <a:r>
              <a:rPr lang="en-GB" b="1" dirty="0" err="1" smtClean="0"/>
              <a:t>službi</a:t>
            </a:r>
            <a:r>
              <a:rPr lang="en-GB" dirty="0" smtClean="0"/>
              <a:t>, </a:t>
            </a:r>
            <a:r>
              <a:rPr lang="en-GB" dirty="0" err="1" smtClean="0"/>
              <a:t>koje</a:t>
            </a:r>
            <a:r>
              <a:rPr lang="en-GB" dirty="0" smtClean="0"/>
              <a:t> je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trećem</a:t>
            </a:r>
            <a:r>
              <a:rPr lang="en-GB" dirty="0" smtClean="0"/>
              <a:t> </a:t>
            </a:r>
            <a:r>
              <a:rPr lang="en-GB" dirty="0" err="1" smtClean="0"/>
              <a:t>mjestu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zastupljenosti</a:t>
            </a:r>
            <a:r>
              <a:rPr lang="en-GB" dirty="0" smtClean="0"/>
              <a:t> u </a:t>
            </a:r>
            <a:r>
              <a:rPr lang="en-GB" dirty="0" err="1" smtClean="0"/>
              <a:t>uzorku</a:t>
            </a:r>
            <a:r>
              <a:rPr lang="en-GB" dirty="0" smtClean="0"/>
              <a:t>, </a:t>
            </a:r>
            <a:r>
              <a:rPr lang="en-GB" dirty="0" err="1" smtClean="0"/>
              <a:t>takođe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 </a:t>
            </a:r>
            <a:r>
              <a:rPr lang="en-GB" dirty="0" err="1" smtClean="0"/>
              <a:t>najvećem</a:t>
            </a:r>
            <a:r>
              <a:rPr lang="en-GB" dirty="0" smtClean="0"/>
              <a:t> </a:t>
            </a:r>
            <a:r>
              <a:rPr lang="en-GB" dirty="0" err="1" smtClean="0"/>
              <a:t>procentu</a:t>
            </a:r>
            <a:r>
              <a:rPr lang="en-GB" dirty="0" smtClean="0"/>
              <a:t> </a:t>
            </a:r>
            <a:r>
              <a:rPr lang="en-GB" dirty="0" err="1" smtClean="0"/>
              <a:t>odgovarali</a:t>
            </a:r>
            <a:r>
              <a:rPr lang="en-GB" dirty="0" smtClean="0"/>
              <a:t> </a:t>
            </a:r>
            <a:r>
              <a:rPr lang="en-GB" dirty="0" err="1" smtClean="0"/>
              <a:t>nižepozicionirani</a:t>
            </a:r>
            <a:r>
              <a:rPr lang="en-GB" dirty="0" smtClean="0"/>
              <a:t> </a:t>
            </a:r>
            <a:r>
              <a:rPr lang="en-GB" dirty="0" err="1" smtClean="0"/>
              <a:t>počinioci</a:t>
            </a:r>
            <a:r>
              <a:rPr lang="en-GB" dirty="0" smtClean="0"/>
              <a:t>, </a:t>
            </a:r>
            <a:r>
              <a:rPr lang="en-GB" dirty="0" err="1" smtClean="0"/>
              <a:t>tj</a:t>
            </a:r>
            <a:r>
              <a:rPr lang="en-GB" dirty="0" smtClean="0"/>
              <a:t>. </a:t>
            </a:r>
            <a:r>
              <a:rPr lang="en-GB" dirty="0" err="1" smtClean="0"/>
              <a:t>lica</a:t>
            </a:r>
            <a:r>
              <a:rPr lang="en-GB" dirty="0" smtClean="0"/>
              <a:t> bez </a:t>
            </a:r>
            <a:r>
              <a:rPr lang="en-GB" dirty="0" err="1" smtClean="0"/>
              <a:t>bilo</a:t>
            </a:r>
            <a:r>
              <a:rPr lang="en-GB" dirty="0" smtClean="0"/>
              <a:t> </a:t>
            </a:r>
            <a:r>
              <a:rPr lang="en-GB" dirty="0" err="1" smtClean="0"/>
              <a:t>kakvih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najnižim</a:t>
            </a:r>
            <a:r>
              <a:rPr lang="en-GB" dirty="0" smtClean="0"/>
              <a:t> </a:t>
            </a:r>
            <a:r>
              <a:rPr lang="en-GB" dirty="0" err="1" smtClean="0"/>
              <a:t>stepenom</a:t>
            </a:r>
            <a:r>
              <a:rPr lang="en-GB" dirty="0" smtClean="0"/>
              <a:t> </a:t>
            </a:r>
            <a:r>
              <a:rPr lang="en-GB" dirty="0" err="1" smtClean="0"/>
              <a:t>javnih</a:t>
            </a:r>
            <a:r>
              <a:rPr lang="en-GB" dirty="0" smtClean="0"/>
              <a:t> </a:t>
            </a:r>
            <a:r>
              <a:rPr lang="en-GB" dirty="0" err="1" smtClean="0"/>
              <a:t>ovlaštenja</a:t>
            </a:r>
            <a:r>
              <a:rPr lang="en-GB" dirty="0" smtClean="0"/>
              <a:t> – u </a:t>
            </a:r>
            <a:r>
              <a:rPr lang="en-GB" dirty="0" err="1" smtClean="0"/>
              <a:t>procentu</a:t>
            </a:r>
            <a:r>
              <a:rPr lang="en-GB" dirty="0" smtClean="0"/>
              <a:t> od 71%</a:t>
            </a:r>
            <a:endParaRPr lang="bs-Latn-BA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s-Latn-BA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 smtClean="0"/>
              <a:t>Konačno,</a:t>
            </a:r>
            <a:r>
              <a:rPr lang="bs-Latn-BA" baseline="0" dirty="0" smtClean="0"/>
              <a:t> za </a:t>
            </a:r>
            <a:r>
              <a:rPr lang="bs-Latn-BA" b="1" baseline="0" dirty="0" smtClean="0"/>
              <a:t>krivično djelo zloupotreba položaja ili ovlasti kao najzastupljenijem krivičnom djelu korupcije , takođe su u najvećem procentu, od 72% odgovarali nižepozicionirani počinioci. </a:t>
            </a:r>
            <a:endParaRPr lang="en-GB" b="1" dirty="0" smtClean="0"/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735DD4-DC24-48F6-A747-49919B4CE7AD}" type="slidenum">
              <a:rPr lang="bs-Latn-BA" smtClean="0"/>
              <a:pPr>
                <a:defRPr/>
              </a:pPr>
              <a:t>9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22745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7" name="Picture 2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45E865-A8D1-44DF-854C-B74674E8ACCA}" type="slidenum">
              <a:rPr lang="en-US" altLang="sr-Latn-RS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7885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9E1F1-3CB6-4AFB-88FD-A85FBF41F234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332340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47800"/>
            <a:ext cx="19431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47800"/>
            <a:ext cx="56769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32CEC-580B-48EB-8CBA-7AE38D41F8F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87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7AD20-7C26-4FD4-AA40-7B84FEFCFB5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90108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1B7D-7E02-4346-AAF9-C7EECB382469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6674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5F114-0B84-49FD-BB42-A9B6B9550315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0330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5EF2-DA20-453F-B6B7-8A4B1A6701BE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4702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32D51-CE93-470E-A354-6F02BEFAE0BD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48906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F7C3-9D78-4E6E-B32C-25DC41A6CDB3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54775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BA04F-27B0-42F6-B809-D2FE46E6F277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6117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DD50-B8A7-4CF0-B370-BD32FD8676DB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61392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1032" name="Rectangle 11"/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1033" name="Picture 2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3276600" y="5562600"/>
            <a:ext cx="2109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sr-Latn-RS" sz="1600" b="0" dirty="0" smtClean="0"/>
              <a:t>25. </a:t>
            </a:r>
            <a:r>
              <a:rPr lang="en-US" altLang="sr-Latn-RS" sz="1600" b="0" dirty="0" err="1"/>
              <a:t>j</a:t>
            </a:r>
            <a:r>
              <a:rPr lang="en-US" altLang="sr-Latn-RS" sz="1600" b="0" dirty="0" err="1" smtClean="0"/>
              <a:t>anuar</a:t>
            </a:r>
            <a:r>
              <a:rPr lang="en-US" altLang="sr-Latn-RS" sz="1600" b="0" dirty="0" smtClean="0"/>
              <a:t> 2018.</a:t>
            </a:r>
            <a:endParaRPr lang="en-US" altLang="sr-Latn-RS" sz="16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696200" cy="1295400"/>
          </a:xfrm>
        </p:spPr>
        <p:txBody>
          <a:bodyPr/>
          <a:lstStyle/>
          <a:p>
            <a:r>
              <a:rPr lang="en-US" altLang="sr-Latn-RS" sz="3500" dirty="0" smtClean="0"/>
              <a:t>“ANALIZA PROCESUIRANJA KORUPTIVNIH KRIVIČNIH DJELA U BIH</a:t>
            </a:r>
            <a:r>
              <a:rPr lang="en-US" altLang="sr-Latn-RS" sz="5400" dirty="0" smtClean="0"/>
              <a:t/>
            </a:r>
            <a:br>
              <a:rPr lang="en-US" altLang="sr-Latn-RS" sz="5400" dirty="0" smtClean="0"/>
            </a:br>
            <a:r>
              <a:rPr lang="en-US" altLang="sr-Latn-RS" sz="3000" dirty="0" err="1" smtClean="0"/>
              <a:t>kroz</a:t>
            </a:r>
            <a:r>
              <a:rPr lang="en-US" altLang="sr-Latn-RS" sz="3000" dirty="0" smtClean="0"/>
              <a:t> </a:t>
            </a:r>
            <a:r>
              <a:rPr lang="en-US" altLang="sr-Latn-RS" sz="3000" dirty="0" err="1" smtClean="0"/>
              <a:t>prikaz</a:t>
            </a:r>
            <a:r>
              <a:rPr lang="en-US" altLang="sr-Latn-RS" sz="3000" dirty="0" smtClean="0"/>
              <a:t> </a:t>
            </a:r>
            <a:r>
              <a:rPr lang="en-US" altLang="sr-Latn-RS" sz="3000" dirty="0" err="1" smtClean="0"/>
              <a:t>odabrane</a:t>
            </a:r>
            <a:r>
              <a:rPr lang="en-US" altLang="sr-Latn-RS" sz="3000" dirty="0" smtClean="0"/>
              <a:t> </a:t>
            </a:r>
            <a:r>
              <a:rPr lang="en-US" altLang="sr-Latn-RS" sz="3000" dirty="0" err="1" smtClean="0"/>
              <a:t>sudske</a:t>
            </a:r>
            <a:r>
              <a:rPr lang="en-US" altLang="sr-Latn-RS" sz="3000" dirty="0" smtClean="0"/>
              <a:t> </a:t>
            </a:r>
            <a:r>
              <a:rPr lang="en-US" altLang="sr-Latn-RS" sz="3000" dirty="0" err="1" smtClean="0"/>
              <a:t>prakse</a:t>
            </a:r>
            <a:r>
              <a:rPr lang="en-US" altLang="sr-Latn-RS" sz="3000" dirty="0" smtClean="0"/>
              <a:t>” </a:t>
            </a:r>
            <a:r>
              <a:rPr lang="en-US" altLang="sr-Latn-RS" sz="3000" i="1" dirty="0" smtClean="0"/>
              <a:t/>
            </a:r>
            <a:br>
              <a:rPr lang="en-US" altLang="sr-Latn-RS" sz="3000" i="1" dirty="0" smtClean="0"/>
            </a:br>
            <a:r>
              <a:rPr lang="en-US" altLang="sr-Latn-RS" sz="3000" i="1" dirty="0" smtClean="0"/>
              <a:t/>
            </a:r>
            <a:br>
              <a:rPr lang="en-US" altLang="sr-Latn-RS" sz="3000" i="1" dirty="0" smtClean="0"/>
            </a:br>
            <a:r>
              <a:rPr lang="en-US" altLang="sr-Latn-RS" sz="3000" i="1" dirty="0" smtClean="0"/>
              <a:t>PREGLED KLJUČNIH NALAZA</a:t>
            </a:r>
            <a:r>
              <a:rPr lang="en-US" altLang="sr-Latn-RS" sz="3000" i="1" dirty="0"/>
              <a:t/>
            </a:r>
            <a:br>
              <a:rPr lang="en-US" altLang="sr-Latn-RS" sz="3000" i="1" dirty="0"/>
            </a:br>
            <a:r>
              <a:rPr lang="en-US" altLang="sr-Latn-RS" sz="3000" i="1" dirty="0" smtClean="0"/>
              <a:t/>
            </a:r>
            <a:br>
              <a:rPr lang="en-US" altLang="sr-Latn-RS" sz="3000" i="1" dirty="0" smtClean="0"/>
            </a:br>
            <a:endParaRPr lang="en-US" altLang="sr-Latn-RS" sz="3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1270394"/>
            <a:ext cx="7772400" cy="609600"/>
          </a:xfrm>
        </p:spPr>
        <p:txBody>
          <a:bodyPr/>
          <a:lstStyle/>
          <a:p>
            <a:pPr algn="ctr"/>
            <a:r>
              <a:rPr lang="en-GB" dirty="0" smtClean="0"/>
              <a:t>TRENDOVI U KAZNENOJ POLITICI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marL="0" indent="0" algn="ctr">
              <a:buNone/>
            </a:pPr>
            <a:r>
              <a:rPr lang="en-GB" sz="2300" dirty="0" smtClean="0"/>
              <a:t>TREND OSLOBAĐAJUĆIH PRESUDA</a:t>
            </a:r>
            <a:endParaRPr lang="en-GB" sz="2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101098"/>
            <a:ext cx="2819400" cy="31043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953721"/>
            <a:ext cx="3127166" cy="33990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25146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latin typeface="+mn-lt"/>
              </a:rPr>
              <a:t>PRVOSTEPENI POSTUPCI </a:t>
            </a:r>
            <a:endParaRPr lang="en-GB" sz="2000" b="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63982" y="2496851"/>
            <a:ext cx="369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latin typeface="+mn-lt"/>
              </a:rPr>
              <a:t>DRUGOSTEPENI POSTUPCI </a:t>
            </a:r>
            <a:endParaRPr lang="en-GB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566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algn="ctr"/>
            <a:r>
              <a:rPr lang="en-GB" dirty="0" smtClean="0"/>
              <a:t>TREND OSLOBAĐAJUĆIH PRESUDA PREMA POZICIJI POČINILACA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28600" y="2652486"/>
            <a:ext cx="4038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kern="0" dirty="0" smtClean="0"/>
              <a:t>NIŽEPOZICIONIRANI</a:t>
            </a:r>
            <a:endParaRPr lang="en-GB" kern="0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191000" y="2652486"/>
            <a:ext cx="481285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en-GB" kern="0" dirty="0" smtClean="0"/>
              <a:t>SREDNJEPOZICIONIRANI</a:t>
            </a:r>
            <a:endParaRPr lang="en-GB" kern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3262086"/>
            <a:ext cx="3000640" cy="33485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799" y="3505200"/>
            <a:ext cx="2891211" cy="318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915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BLAGE KRIVIČNE SANKCIJE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53875"/>
            <a:ext cx="4953000" cy="34548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32104"/>
            <a:ext cx="3352800" cy="3313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69543" y="23622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latin typeface="+mn-lt"/>
              </a:rPr>
              <a:t>RASPON ZATVORSKIH KAZNI U PRVOSTEPENIM PRESUDAMA</a:t>
            </a:r>
            <a:endParaRPr lang="en-GB" sz="2000" b="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373086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 dirty="0" smtClean="0">
                <a:latin typeface="+mn-lt"/>
              </a:rPr>
              <a:t>PRVOSTEPENE OSUĐUJUĆE PRESUDE</a:t>
            </a:r>
            <a:endParaRPr lang="en-GB" sz="20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74982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492" y="2484065"/>
            <a:ext cx="7730398" cy="64013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124200"/>
            <a:ext cx="7772400" cy="38862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Nedostatak</a:t>
            </a:r>
            <a:r>
              <a:rPr lang="en-GB" dirty="0" smtClean="0"/>
              <a:t> </a:t>
            </a:r>
            <a:r>
              <a:rPr lang="en-GB" dirty="0" err="1"/>
              <a:t>adekvatnog</a:t>
            </a:r>
            <a:r>
              <a:rPr lang="en-GB" dirty="0"/>
              <a:t> </a:t>
            </a:r>
            <a:r>
              <a:rPr lang="en-GB" dirty="0" err="1" smtClean="0"/>
              <a:t>obrazloženja</a:t>
            </a:r>
            <a:endParaRPr lang="en-GB" dirty="0"/>
          </a:p>
          <a:p>
            <a:r>
              <a:rPr lang="en-GB" dirty="0"/>
              <a:t>EKLJP, ZKP, </a:t>
            </a:r>
            <a:r>
              <a:rPr lang="en-GB" dirty="0" err="1"/>
              <a:t>Ustavni</a:t>
            </a:r>
            <a:r>
              <a:rPr lang="en-GB" dirty="0"/>
              <a:t> </a:t>
            </a:r>
            <a:r>
              <a:rPr lang="en-GB" dirty="0" err="1"/>
              <a:t>sud</a:t>
            </a:r>
            <a:r>
              <a:rPr lang="en-GB" dirty="0"/>
              <a:t> </a:t>
            </a:r>
            <a:r>
              <a:rPr lang="en-GB" dirty="0" err="1"/>
              <a:t>BiH</a:t>
            </a:r>
            <a:r>
              <a:rPr lang="en-GB" dirty="0"/>
              <a:t> – </a:t>
            </a:r>
            <a:r>
              <a:rPr lang="en-GB" dirty="0" err="1"/>
              <a:t>garancija</a:t>
            </a:r>
            <a:r>
              <a:rPr lang="en-GB" dirty="0"/>
              <a:t> </a:t>
            </a:r>
            <a:r>
              <a:rPr lang="en-GB" dirty="0" err="1"/>
              <a:t>prava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obrazloženu</a:t>
            </a:r>
            <a:r>
              <a:rPr lang="en-GB" dirty="0"/>
              <a:t> </a:t>
            </a:r>
            <a:r>
              <a:rPr lang="en-GB" dirty="0" err="1"/>
              <a:t>sudsku</a:t>
            </a:r>
            <a:r>
              <a:rPr lang="en-GB" dirty="0"/>
              <a:t> </a:t>
            </a:r>
            <a:r>
              <a:rPr lang="en-GB" dirty="0" err="1"/>
              <a:t>odluku</a:t>
            </a:r>
            <a:endParaRPr lang="en-GB" dirty="0"/>
          </a:p>
          <a:p>
            <a:r>
              <a:rPr lang="en-GB" dirty="0" err="1"/>
              <a:t>Paušalna</a:t>
            </a:r>
            <a:r>
              <a:rPr lang="en-GB" dirty="0"/>
              <a:t> </a:t>
            </a:r>
            <a:r>
              <a:rPr lang="en-GB" dirty="0" err="1"/>
              <a:t>obrazloženja</a:t>
            </a:r>
            <a:endParaRPr lang="en-GB" dirty="0"/>
          </a:p>
          <a:p>
            <a:r>
              <a:rPr lang="en-GB" dirty="0" err="1"/>
              <a:t>Naročito</a:t>
            </a:r>
            <a:r>
              <a:rPr lang="en-GB" dirty="0"/>
              <a:t> u </a:t>
            </a:r>
            <a:r>
              <a:rPr lang="en-GB" dirty="0" err="1"/>
              <a:t>pogledu</a:t>
            </a:r>
            <a:r>
              <a:rPr lang="en-GB" dirty="0"/>
              <a:t> </a:t>
            </a:r>
            <a:r>
              <a:rPr lang="en-GB" dirty="0" err="1"/>
              <a:t>izrečene</a:t>
            </a:r>
            <a:r>
              <a:rPr lang="en-GB" dirty="0"/>
              <a:t> </a:t>
            </a:r>
            <a:r>
              <a:rPr lang="en-GB" dirty="0" err="1"/>
              <a:t>sankcije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51246" y="1388866"/>
            <a:ext cx="8070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KVALITATIVNI ASPEKTI PROCESUIRANJA – OSNOVNA ZAPAŽANJA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7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2. PROPUSTI U DOKAZIVANJU UMIŠLJAJA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Čest</a:t>
            </a:r>
            <a:r>
              <a:rPr lang="en-GB" dirty="0" smtClean="0"/>
              <a:t> </a:t>
            </a:r>
            <a:r>
              <a:rPr lang="en-GB" dirty="0" err="1" smtClean="0"/>
              <a:t>razlog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oslobađajuću</a:t>
            </a:r>
            <a:r>
              <a:rPr lang="en-GB" dirty="0" smtClean="0"/>
              <a:t> </a:t>
            </a:r>
            <a:r>
              <a:rPr lang="en-GB" dirty="0" err="1" smtClean="0"/>
              <a:t>presudu</a:t>
            </a:r>
            <a:endParaRPr lang="en-GB" dirty="0" smtClean="0"/>
          </a:p>
          <a:p>
            <a:r>
              <a:rPr lang="en-GB" dirty="0" err="1" smtClean="0"/>
              <a:t>Poseban</a:t>
            </a:r>
            <a:r>
              <a:rPr lang="en-GB" dirty="0" smtClean="0"/>
              <a:t> </a:t>
            </a:r>
            <a:r>
              <a:rPr lang="en-GB" dirty="0" err="1" smtClean="0"/>
              <a:t>izazov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koruptivnih</a:t>
            </a:r>
            <a:r>
              <a:rPr lang="en-GB" dirty="0" smtClean="0"/>
              <a:t> </a:t>
            </a:r>
            <a:r>
              <a:rPr lang="en-GB" dirty="0" err="1" smtClean="0"/>
              <a:t>krivičnih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endParaRPr lang="en-GB" dirty="0" smtClean="0"/>
          </a:p>
          <a:p>
            <a:r>
              <a:rPr lang="en-GB" dirty="0" err="1" smtClean="0"/>
              <a:t>Namjera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uvijek</a:t>
            </a:r>
            <a:r>
              <a:rPr lang="en-GB" dirty="0" smtClean="0"/>
              <a:t> </a:t>
            </a:r>
            <a:r>
              <a:rPr lang="en-GB" dirty="0" err="1" smtClean="0"/>
              <a:t>jasno</a:t>
            </a:r>
            <a:r>
              <a:rPr lang="en-GB" dirty="0" smtClean="0"/>
              <a:t> </a:t>
            </a:r>
            <a:r>
              <a:rPr lang="en-GB" dirty="0" err="1" smtClean="0"/>
              <a:t>manifestovana</a:t>
            </a:r>
            <a:endParaRPr lang="en-GB" dirty="0"/>
          </a:p>
          <a:p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obratiti</a:t>
            </a:r>
            <a:r>
              <a:rPr lang="en-GB" dirty="0" smtClean="0"/>
              <a:t> </a:t>
            </a:r>
            <a:r>
              <a:rPr lang="en-GB" dirty="0" err="1" smtClean="0"/>
              <a:t>pažnju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pisanja</a:t>
            </a:r>
            <a:r>
              <a:rPr lang="en-GB" dirty="0" smtClean="0"/>
              <a:t> </a:t>
            </a:r>
            <a:r>
              <a:rPr lang="en-GB" dirty="0" err="1" smtClean="0"/>
              <a:t>činjeničnog</a:t>
            </a:r>
            <a:r>
              <a:rPr lang="en-GB" dirty="0" smtClean="0"/>
              <a:t> </a:t>
            </a:r>
            <a:r>
              <a:rPr lang="en-GB" dirty="0" err="1" smtClean="0"/>
              <a:t>opisa</a:t>
            </a:r>
            <a:r>
              <a:rPr lang="en-GB" dirty="0" smtClean="0"/>
              <a:t> </a:t>
            </a:r>
            <a:r>
              <a:rPr lang="en-GB" dirty="0" err="1" smtClean="0"/>
              <a:t>optužnice</a:t>
            </a:r>
            <a:endParaRPr lang="en-GB" dirty="0" smtClean="0"/>
          </a:p>
          <a:p>
            <a:r>
              <a:rPr lang="en-GB" dirty="0" err="1" smtClean="0"/>
              <a:t>Često</a:t>
            </a:r>
            <a:r>
              <a:rPr lang="en-GB" dirty="0" smtClean="0"/>
              <a:t> </a:t>
            </a:r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dokazivati</a:t>
            </a:r>
            <a:r>
              <a:rPr lang="en-GB" dirty="0"/>
              <a:t> </a:t>
            </a:r>
            <a:r>
              <a:rPr lang="en-GB" dirty="0" err="1" smtClean="0"/>
              <a:t>nizom</a:t>
            </a:r>
            <a:r>
              <a:rPr lang="en-GB" dirty="0" smtClean="0"/>
              <a:t> </a:t>
            </a:r>
            <a:r>
              <a:rPr lang="en-GB" dirty="0" err="1" smtClean="0"/>
              <a:t>posrednih</a:t>
            </a:r>
            <a:r>
              <a:rPr lang="en-GB" dirty="0" smtClean="0"/>
              <a:t> </a:t>
            </a:r>
            <a:r>
              <a:rPr lang="en-GB" dirty="0" err="1" smtClean="0"/>
              <a:t>dokaza</a:t>
            </a:r>
            <a:endParaRPr lang="en-GB" dirty="0"/>
          </a:p>
          <a:p>
            <a:r>
              <a:rPr lang="en-GB" dirty="0" err="1" smtClean="0"/>
              <a:t>Posebno</a:t>
            </a:r>
            <a:r>
              <a:rPr lang="en-GB" dirty="0" smtClean="0"/>
              <a:t> </a:t>
            </a:r>
            <a:r>
              <a:rPr lang="en-GB" dirty="0" err="1" smtClean="0"/>
              <a:t>izraženo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detaljnije</a:t>
            </a:r>
            <a:r>
              <a:rPr lang="en-GB" dirty="0" smtClean="0"/>
              <a:t> </a:t>
            </a:r>
            <a:r>
              <a:rPr lang="en-GB" dirty="0" err="1" smtClean="0"/>
              <a:t>analizirano</a:t>
            </a:r>
            <a:r>
              <a:rPr lang="en-GB" dirty="0" smtClean="0"/>
              <a:t> </a:t>
            </a:r>
            <a:r>
              <a:rPr lang="en-GB" dirty="0" err="1" smtClean="0"/>
              <a:t>kod</a:t>
            </a:r>
            <a:r>
              <a:rPr lang="en-GB" dirty="0" smtClean="0"/>
              <a:t> </a:t>
            </a:r>
            <a:r>
              <a:rPr lang="en-GB" dirty="0" err="1" smtClean="0"/>
              <a:t>krivičnog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r>
              <a:rPr lang="en-GB" dirty="0" smtClean="0"/>
              <a:t> </a:t>
            </a:r>
            <a:r>
              <a:rPr lang="en-GB" dirty="0" err="1" smtClean="0"/>
              <a:t>zloupotreba</a:t>
            </a:r>
            <a:r>
              <a:rPr lang="en-GB" dirty="0" smtClean="0"/>
              <a:t> </a:t>
            </a:r>
            <a:r>
              <a:rPr lang="en-GB" dirty="0" err="1" smtClean="0"/>
              <a:t>službenog</a:t>
            </a:r>
            <a:r>
              <a:rPr lang="en-GB" dirty="0" smtClean="0"/>
              <a:t> </a:t>
            </a:r>
            <a:r>
              <a:rPr lang="en-GB" dirty="0" err="1" smtClean="0"/>
              <a:t>položaja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ovlasti</a:t>
            </a:r>
            <a:endParaRPr lang="en-GB" dirty="0" smtClean="0"/>
          </a:p>
          <a:p>
            <a:r>
              <a:rPr lang="en-GB" dirty="0" err="1" smtClean="0"/>
              <a:t>Potreba</a:t>
            </a:r>
            <a:r>
              <a:rPr lang="en-GB" dirty="0" smtClean="0"/>
              <a:t> </a:t>
            </a:r>
            <a:r>
              <a:rPr lang="en-GB" dirty="0" err="1" smtClean="0"/>
              <a:t>uspostave</a:t>
            </a:r>
            <a:r>
              <a:rPr lang="en-GB" dirty="0" smtClean="0"/>
              <a:t> </a:t>
            </a:r>
            <a:r>
              <a:rPr lang="en-GB" dirty="0" err="1" smtClean="0"/>
              <a:t>baze</a:t>
            </a:r>
            <a:r>
              <a:rPr lang="en-GB" dirty="0" smtClean="0"/>
              <a:t> </a:t>
            </a:r>
            <a:r>
              <a:rPr lang="en-GB" dirty="0" err="1" smtClean="0"/>
              <a:t>relevantne</a:t>
            </a:r>
            <a:r>
              <a:rPr lang="en-GB" dirty="0" smtClean="0"/>
              <a:t> </a:t>
            </a:r>
            <a:r>
              <a:rPr lang="en-GB" dirty="0" err="1" smtClean="0"/>
              <a:t>sudske</a:t>
            </a:r>
            <a:r>
              <a:rPr lang="en-GB" dirty="0" smtClean="0"/>
              <a:t> </a:t>
            </a:r>
            <a:r>
              <a:rPr lang="en-GB" dirty="0" err="1" smtClean="0"/>
              <a:t>prakse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665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DOKAZIVANJE SVOJSTVA IZVRŠIOCA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Malo</a:t>
            </a:r>
            <a:r>
              <a:rPr lang="en-GB" dirty="0" smtClean="0"/>
              <a:t> </a:t>
            </a:r>
            <a:r>
              <a:rPr lang="en-GB" dirty="0" err="1" smtClean="0"/>
              <a:t>pažnje</a:t>
            </a:r>
            <a:r>
              <a:rPr lang="en-GB" dirty="0" smtClean="0"/>
              <a:t> se </a:t>
            </a:r>
            <a:r>
              <a:rPr lang="en-GB" dirty="0" err="1" smtClean="0"/>
              <a:t>posvećuje</a:t>
            </a:r>
            <a:r>
              <a:rPr lang="en-GB" dirty="0" smtClean="0"/>
              <a:t> tom </a:t>
            </a:r>
            <a:r>
              <a:rPr lang="en-GB" dirty="0" err="1" smtClean="0"/>
              <a:t>elementu</a:t>
            </a:r>
            <a:endParaRPr lang="en-GB" dirty="0" smtClean="0"/>
          </a:p>
          <a:p>
            <a:r>
              <a:rPr lang="en-GB" dirty="0" smtClean="0"/>
              <a:t>Od </a:t>
            </a:r>
            <a:r>
              <a:rPr lang="en-GB" dirty="0" err="1" smtClean="0"/>
              <a:t>svojstva</a:t>
            </a:r>
            <a:r>
              <a:rPr lang="en-GB" dirty="0" smtClean="0"/>
              <a:t> </a:t>
            </a:r>
            <a:r>
              <a:rPr lang="en-GB" dirty="0" err="1" smtClean="0"/>
              <a:t>optuženog</a:t>
            </a:r>
            <a:r>
              <a:rPr lang="en-GB" dirty="0" smtClean="0"/>
              <a:t> </a:t>
            </a:r>
            <a:r>
              <a:rPr lang="en-GB" dirty="0" err="1" smtClean="0"/>
              <a:t>zavisi</a:t>
            </a:r>
            <a:r>
              <a:rPr lang="en-GB" dirty="0" smtClean="0"/>
              <a:t> </a:t>
            </a:r>
            <a:r>
              <a:rPr lang="en-GB" dirty="0" err="1" smtClean="0"/>
              <a:t>postojanje</a:t>
            </a:r>
            <a:r>
              <a:rPr lang="en-GB" dirty="0" smtClean="0"/>
              <a:t> </a:t>
            </a:r>
            <a:r>
              <a:rPr lang="en-GB" dirty="0" err="1" smtClean="0"/>
              <a:t>krivičnog</a:t>
            </a:r>
            <a:r>
              <a:rPr lang="en-GB" dirty="0" smtClean="0"/>
              <a:t> </a:t>
            </a:r>
            <a:r>
              <a:rPr lang="en-GB" dirty="0" err="1" smtClean="0"/>
              <a:t>djela</a:t>
            </a:r>
            <a:endParaRPr lang="en-GB" dirty="0" smtClean="0"/>
          </a:p>
          <a:p>
            <a:r>
              <a:rPr lang="en-GB" dirty="0" err="1" smtClean="0"/>
              <a:t>Potrebno</a:t>
            </a:r>
            <a:r>
              <a:rPr lang="en-GB" dirty="0" smtClean="0"/>
              <a:t> </a:t>
            </a:r>
            <a:r>
              <a:rPr lang="en-GB" dirty="0" err="1" smtClean="0"/>
              <a:t>dokazivati</a:t>
            </a:r>
            <a:r>
              <a:rPr lang="en-GB" dirty="0"/>
              <a:t> </a:t>
            </a:r>
            <a:r>
              <a:rPr lang="en-GB" dirty="0" err="1" smtClean="0"/>
              <a:t>najčešće</a:t>
            </a:r>
            <a:r>
              <a:rPr lang="en-GB" dirty="0" smtClean="0"/>
              <a:t> </a:t>
            </a:r>
            <a:r>
              <a:rPr lang="en-GB" dirty="0" err="1" smtClean="0"/>
              <a:t>dokazima</a:t>
            </a:r>
            <a:r>
              <a:rPr lang="en-GB" dirty="0" smtClean="0"/>
              <a:t> </a:t>
            </a:r>
            <a:r>
              <a:rPr lang="en-GB" dirty="0" err="1" smtClean="0"/>
              <a:t>materijalne</a:t>
            </a:r>
            <a:r>
              <a:rPr lang="en-GB" dirty="0" smtClean="0"/>
              <a:t> </a:t>
            </a:r>
            <a:r>
              <a:rPr lang="en-GB" dirty="0" err="1" smtClean="0"/>
              <a:t>prirode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5049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VAŽNOST KONTROLE KVALITETA OPTUŽNICA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Zaštita</a:t>
            </a:r>
            <a:r>
              <a:rPr lang="en-GB" dirty="0" smtClean="0"/>
              <a:t> od </a:t>
            </a:r>
            <a:r>
              <a:rPr lang="en-GB" dirty="0" err="1" smtClean="0"/>
              <a:t>neosnovanih</a:t>
            </a:r>
            <a:r>
              <a:rPr lang="en-GB" dirty="0" smtClean="0"/>
              <a:t> </a:t>
            </a:r>
            <a:r>
              <a:rPr lang="en-GB" dirty="0" err="1" smtClean="0"/>
              <a:t>optuženja</a:t>
            </a:r>
            <a:endParaRPr lang="en-GB" dirty="0" smtClean="0"/>
          </a:p>
          <a:p>
            <a:r>
              <a:rPr lang="en-GB" dirty="0" err="1" smtClean="0"/>
              <a:t>Povećanje</a:t>
            </a:r>
            <a:r>
              <a:rPr lang="en-GB" dirty="0" smtClean="0"/>
              <a:t> </a:t>
            </a:r>
            <a:r>
              <a:rPr lang="en-GB" dirty="0" err="1" smtClean="0"/>
              <a:t>efikasnosti</a:t>
            </a:r>
            <a:r>
              <a:rPr lang="en-GB" dirty="0" smtClean="0"/>
              <a:t> /</a:t>
            </a:r>
            <a:r>
              <a:rPr lang="en-GB" dirty="0" err="1" smtClean="0"/>
              <a:t>smanjenje</a:t>
            </a:r>
            <a:r>
              <a:rPr lang="en-GB" dirty="0" smtClean="0"/>
              <a:t> </a:t>
            </a:r>
            <a:r>
              <a:rPr lang="en-GB" dirty="0" err="1" smtClean="0"/>
              <a:t>troškova</a:t>
            </a:r>
            <a:endParaRPr lang="en-GB" dirty="0" smtClean="0"/>
          </a:p>
          <a:p>
            <a:r>
              <a:rPr lang="en-GB" dirty="0" err="1" smtClean="0"/>
              <a:t>Rano</a:t>
            </a:r>
            <a:r>
              <a:rPr lang="en-GB" dirty="0" smtClean="0"/>
              <a:t> </a:t>
            </a:r>
            <a:r>
              <a:rPr lang="en-GB" dirty="0" err="1" smtClean="0"/>
              <a:t>otklanjanje</a:t>
            </a:r>
            <a:r>
              <a:rPr lang="en-GB" dirty="0" smtClean="0"/>
              <a:t> </a:t>
            </a:r>
            <a:r>
              <a:rPr lang="en-GB" dirty="0" err="1" smtClean="0"/>
              <a:t>nedostataka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utiču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ishod</a:t>
            </a:r>
            <a:endParaRPr lang="en-GB" dirty="0" smtClean="0"/>
          </a:p>
          <a:p>
            <a:r>
              <a:rPr lang="en-GB" dirty="0" err="1" smtClean="0"/>
              <a:t>Izgradnja</a:t>
            </a:r>
            <a:r>
              <a:rPr lang="en-GB" dirty="0" smtClean="0"/>
              <a:t> </a:t>
            </a:r>
            <a:r>
              <a:rPr lang="en-GB" dirty="0" err="1" smtClean="0"/>
              <a:t>povjerenja</a:t>
            </a:r>
            <a:r>
              <a:rPr lang="en-GB" dirty="0" smtClean="0"/>
              <a:t> u </a:t>
            </a:r>
            <a:r>
              <a:rPr lang="en-GB" dirty="0" err="1" smtClean="0"/>
              <a:t>pravosuđe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NEDOSTACI </a:t>
            </a:r>
            <a:r>
              <a:rPr lang="en-GB" dirty="0" smtClean="0"/>
              <a:t>U SADRŽAJU ČINJENIČNOG OPISA OPTUŽNICE </a:t>
            </a:r>
          </a:p>
          <a:p>
            <a:pPr marL="457200" lvl="1" indent="0">
              <a:buNone/>
            </a:pPr>
            <a:r>
              <a:rPr lang="en-GB" dirty="0" smtClean="0"/>
              <a:t>IZOSTAVLJANJE </a:t>
            </a:r>
            <a:r>
              <a:rPr lang="en-GB" dirty="0"/>
              <a:t>BLANKETNOG PROPISA </a:t>
            </a:r>
            <a:endParaRPr lang="en-GB" dirty="0" smtClean="0"/>
          </a:p>
          <a:p>
            <a:pPr marL="457200" lvl="1" indent="0">
              <a:buNone/>
            </a:pPr>
            <a:r>
              <a:rPr lang="en-GB" dirty="0" smtClean="0"/>
              <a:t>PRECIZIRANJE </a:t>
            </a:r>
            <a:r>
              <a:rPr lang="en-GB" dirty="0"/>
              <a:t>RADNJE IZVRŠENJA 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542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ODU</a:t>
            </a:r>
            <a:r>
              <a:rPr lang="bs-Latn-BA" dirty="0" smtClean="0"/>
              <a:t>ZIMANJE IMOVINSKE KORISTI I ODLUČIVANJE O IMOVINSKOPRAVNOM ZAHTJEVU (IPZ)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Rijetko dolazi do oduzimanja imovine stečene krivičnim djelom</a:t>
            </a:r>
          </a:p>
          <a:p>
            <a:r>
              <a:rPr lang="bs-Latn-BA" dirty="0" smtClean="0"/>
              <a:t>Uprkos imperativnim normama krivičnih zakona o prikupljanju dokaza vezanih za oduzimanje imovinske koristi i IPZ</a:t>
            </a:r>
          </a:p>
          <a:p>
            <a:r>
              <a:rPr lang="bs-Latn-BA" dirty="0" smtClean="0"/>
              <a:t>Rijetko se provode dokazi na okolnost postavljenog IPZ</a:t>
            </a:r>
          </a:p>
          <a:p>
            <a:r>
              <a:rPr lang="bs-Latn-BA" dirty="0" smtClean="0"/>
              <a:t>Prečesto pribjegavanje sudova upućivanju na parnicu radi ostvarenja IPZ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76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114300" indent="0" algn="ctr">
              <a:buNone/>
            </a:pPr>
            <a:r>
              <a:rPr lang="hr-HR" sz="3600" dirty="0"/>
              <a:t>HVALA NA PAŽNJI!</a:t>
            </a:r>
            <a:r>
              <a:rPr lang="hr-HR" sz="2800" dirty="0"/>
              <a:t>                                       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4E6FE980-2D48-4C5C-B831-40B389378A8D}"/>
              </a:ext>
            </a:extLst>
          </p:cNvPr>
          <p:cNvSpPr txBox="1">
            <a:spLocks/>
          </p:cNvSpPr>
          <p:nvPr/>
        </p:nvSpPr>
        <p:spPr>
          <a:xfrm>
            <a:off x="1115616" y="4437112"/>
            <a:ext cx="6912768" cy="15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s-Latn-BA" sz="1600" b="0" dirty="0">
                <a:solidFill>
                  <a:srgbClr val="000000"/>
                </a:solidFill>
              </a:rPr>
              <a:t>Izjava o ograničenju odgovornosti:</a:t>
            </a:r>
          </a:p>
          <a:p>
            <a:r>
              <a:rPr lang="bs-Latn-BA" altLang="en-US" sz="1600" b="0" dirty="0">
                <a:solidFill>
                  <a:srgbClr val="000000">
                    <a:lumMod val="25000"/>
                  </a:srgbClr>
                </a:solidFill>
                <a:latin typeface="Gill Sans MT" panose="020B0502020104020203" pitchFamily="34" charset="0"/>
              </a:rPr>
              <a:t>Stavovi i mišljenja sadržani u ovoj prezentaciji, ne odražavaju nužno stavove i mišljenja USAID-a ili Vlade SAD-a</a:t>
            </a:r>
            <a:endParaRPr lang="en-GB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7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sr-Latn-RS" dirty="0" smtClean="0"/>
              <a:t>KOME JE NAMIJENJENA ANALIZA?</a:t>
            </a:r>
            <a:endParaRPr lang="bs-Latn-BA" altLang="sr-Latn-R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altLang="sr-Latn-RS" b="1" dirty="0" smtClean="0"/>
              <a:t>Praktičarima </a:t>
            </a:r>
            <a:r>
              <a:rPr lang="bs-Latn-BA" altLang="sr-Latn-RS" dirty="0" smtClean="0"/>
              <a:t>– primarno </a:t>
            </a:r>
            <a:r>
              <a:rPr lang="bs-Latn-BA" altLang="sr-Latn-RS" b="1" dirty="0" smtClean="0"/>
              <a:t>tužiocima</a:t>
            </a:r>
            <a:r>
              <a:rPr lang="bs-Latn-BA" altLang="sr-Latn-RS" dirty="0" smtClean="0"/>
              <a:t>, ali i sudijama</a:t>
            </a:r>
          </a:p>
          <a:p>
            <a:pPr marL="914400" lvl="1" indent="-514350">
              <a:buFont typeface="+mj-lt"/>
              <a:buAutoNum type="romanLcPeriod"/>
            </a:pPr>
            <a:r>
              <a:rPr lang="bs-Latn-BA" altLang="sr-Latn-RS" dirty="0" smtClean="0"/>
              <a:t>Bolje razumijevanje koruptivnih krivičnih djela</a:t>
            </a:r>
          </a:p>
          <a:p>
            <a:pPr marL="914400" lvl="1" indent="-514350">
              <a:buFont typeface="+mj-lt"/>
              <a:buAutoNum type="romanLcPeriod"/>
            </a:pPr>
            <a:r>
              <a:rPr lang="bs-Latn-BA" altLang="sr-Latn-RS" dirty="0" smtClean="0"/>
              <a:t>Identikacija oblasti za usavršavanje</a:t>
            </a:r>
          </a:p>
          <a:p>
            <a:r>
              <a:rPr lang="bs-Latn-BA" altLang="sr-Latn-RS" b="1" dirty="0" smtClean="0"/>
              <a:t>Kreatorima politika </a:t>
            </a:r>
            <a:r>
              <a:rPr lang="bs-Latn-BA" altLang="sr-Latn-RS" dirty="0" smtClean="0"/>
              <a:t>u oblasti pravosuđa, za:</a:t>
            </a:r>
          </a:p>
          <a:p>
            <a:pPr marL="914400" lvl="1" indent="-514350">
              <a:buFont typeface="+mj-lt"/>
              <a:buAutoNum type="romanLcPeriod"/>
            </a:pPr>
            <a:r>
              <a:rPr lang="bs-Latn-BA" altLang="sr-Latn-RS" dirty="0" smtClean="0"/>
              <a:t>Pravilan </a:t>
            </a:r>
            <a:r>
              <a:rPr lang="bs-Latn-BA" altLang="sr-Latn-RS" b="1" dirty="0" smtClean="0"/>
              <a:t>strateški pristup </a:t>
            </a:r>
            <a:r>
              <a:rPr lang="bs-Latn-BA" altLang="sr-Latn-RS" dirty="0" smtClean="0"/>
              <a:t>borbi protiv korupcije</a:t>
            </a:r>
          </a:p>
          <a:p>
            <a:pPr marL="914400" lvl="1" indent="-514350">
              <a:buFont typeface="+mj-lt"/>
              <a:buAutoNum type="romanLcPeriod"/>
            </a:pPr>
            <a:r>
              <a:rPr lang="bs-Latn-BA" altLang="sr-Latn-RS" dirty="0" smtClean="0"/>
              <a:t>Usmjeravanje </a:t>
            </a:r>
            <a:r>
              <a:rPr lang="bs-Latn-BA" altLang="sr-Latn-RS" b="1" dirty="0" smtClean="0"/>
              <a:t>kaznene politike</a:t>
            </a:r>
          </a:p>
          <a:p>
            <a:pPr marL="914400" lvl="1" indent="-514350">
              <a:buFont typeface="+mj-lt"/>
              <a:buAutoNum type="romanLcPeriod"/>
            </a:pPr>
            <a:r>
              <a:rPr lang="bs-Latn-BA" altLang="sr-Latn-RS" dirty="0" smtClean="0"/>
              <a:t>Promocija </a:t>
            </a:r>
            <a:r>
              <a:rPr lang="bs-Latn-BA" altLang="sr-Latn-RS" b="1" dirty="0" smtClean="0"/>
              <a:t>konzistentnijih praksi </a:t>
            </a:r>
            <a:r>
              <a:rPr lang="bs-Latn-BA" altLang="sr-Latn-RS" dirty="0" smtClean="0"/>
              <a:t>postupanja</a:t>
            </a:r>
          </a:p>
          <a:p>
            <a:pPr marL="914400" lvl="1" indent="-514350">
              <a:buFont typeface="+mj-lt"/>
              <a:buAutoNum type="romanLcPeriod"/>
            </a:pPr>
            <a:r>
              <a:rPr lang="bs-Latn-BA" altLang="sr-Latn-RS" dirty="0" smtClean="0"/>
              <a:t>Unapređenje mehanizama za </a:t>
            </a:r>
            <a:r>
              <a:rPr lang="bs-Latn-BA" altLang="sr-Latn-RS" b="1" dirty="0" smtClean="0"/>
              <a:t>efikasnost </a:t>
            </a:r>
          </a:p>
          <a:p>
            <a:pPr marL="914400" lvl="1" indent="-514350">
              <a:buFont typeface="+mj-lt"/>
              <a:buAutoNum type="romanLcPeriod"/>
            </a:pPr>
            <a:r>
              <a:rPr lang="bs-Latn-BA" altLang="sr-Latn-RS" dirty="0" smtClean="0"/>
              <a:t>Podloga za neophodne izmjene zakonodavstva</a:t>
            </a:r>
          </a:p>
          <a:p>
            <a:pPr marL="514350" indent="-514350">
              <a:buFont typeface="+mj-lt"/>
              <a:buAutoNum type="romanLcPeriod"/>
            </a:pPr>
            <a:endParaRPr lang="bs-Latn-BA" altLang="sr-Latn-RS" dirty="0" smtClean="0"/>
          </a:p>
          <a:p>
            <a:endParaRPr lang="bs-Latn-BA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sr-Latn-RS" dirty="0" smtClean="0"/>
              <a:t>UZORAK SUDSKIH ODLUKA ZA ANALIZU</a:t>
            </a:r>
            <a:endParaRPr lang="bs-Latn-BA" altLang="sr-Latn-R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sr-Latn-RS" b="1" dirty="0" smtClean="0"/>
              <a:t>614 </a:t>
            </a:r>
            <a:r>
              <a:rPr lang="en-GB" altLang="sr-Latn-RS" dirty="0" err="1" smtClean="0"/>
              <a:t>odluka</a:t>
            </a:r>
            <a:r>
              <a:rPr lang="en-GB" altLang="sr-Latn-RS" dirty="0" smtClean="0"/>
              <a:t> u </a:t>
            </a:r>
            <a:r>
              <a:rPr lang="en-GB" altLang="sr-Latn-RS" dirty="0" err="1" smtClean="0"/>
              <a:t>trogodišnjem</a:t>
            </a:r>
            <a:r>
              <a:rPr lang="en-GB" altLang="sr-Latn-RS" dirty="0" smtClean="0"/>
              <a:t> </a:t>
            </a:r>
            <a:r>
              <a:rPr lang="en-GB" altLang="sr-Latn-RS" dirty="0" err="1" smtClean="0"/>
              <a:t>periodu</a:t>
            </a:r>
            <a:r>
              <a:rPr lang="bs-Latn-BA" altLang="sr-Latn-RS" dirty="0" smtClean="0"/>
              <a:t> (2013 – 2015)</a:t>
            </a:r>
          </a:p>
          <a:p>
            <a:r>
              <a:rPr lang="bs-Latn-BA" altLang="sr-Latn-RS" b="1" dirty="0" smtClean="0"/>
              <a:t>416</a:t>
            </a:r>
            <a:r>
              <a:rPr lang="bs-Latn-BA" altLang="sr-Latn-RS" dirty="0" smtClean="0"/>
              <a:t> predmeta (svi nivoi pravosuđa u BiH)</a:t>
            </a:r>
            <a:endParaRPr lang="bs-Latn-BA" altLang="sr-Latn-RS" dirty="0"/>
          </a:p>
          <a:p>
            <a:r>
              <a:rPr lang="bs-Latn-BA" altLang="sr-Latn-RS" b="1" dirty="0"/>
              <a:t>2015 – </a:t>
            </a:r>
            <a:r>
              <a:rPr lang="bs-Latn-BA" altLang="sr-Latn-RS" b="1" dirty="0" smtClean="0"/>
              <a:t>2017  </a:t>
            </a:r>
            <a:r>
              <a:rPr lang="bs-Latn-BA" altLang="sr-Latn-RS" dirty="0" smtClean="0"/>
              <a:t>- proces prikupljanja i </a:t>
            </a:r>
            <a:r>
              <a:rPr lang="bs-Latn-BA" altLang="sr-Latn-RS" b="1" dirty="0" smtClean="0"/>
              <a:t>rada na Analizi </a:t>
            </a:r>
          </a:p>
          <a:p>
            <a:r>
              <a:rPr lang="bs-Latn-BA" altLang="sr-Latn-RS" dirty="0" smtClean="0"/>
              <a:t>April 2015 – usvojena Lista koruptivnih krivičnih djela (VSTV)</a:t>
            </a:r>
          </a:p>
          <a:p>
            <a:pPr lvl="1"/>
            <a:r>
              <a:rPr lang="bs-Latn-BA" altLang="sr-Latn-RS" dirty="0" smtClean="0"/>
              <a:t>Važnost jedinstvene primjene i ažurnosti Liste</a:t>
            </a:r>
          </a:p>
          <a:p>
            <a:pPr lvl="1"/>
            <a:endParaRPr lang="bs-Latn-BA" altLang="sr-Latn-RS" dirty="0" smtClean="0"/>
          </a:p>
          <a:p>
            <a:endParaRPr lang="bs-Latn-BA" altLang="sr-Latn-RS" dirty="0" smtClean="0"/>
          </a:p>
          <a:p>
            <a:endParaRPr lang="bs-Latn-BA" altLang="sr-Latn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METODOLOGIJA ISTRAŽIVANJA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b="1" dirty="0" smtClean="0"/>
              <a:t>KVANTITATIVNI ASPEKTI</a:t>
            </a:r>
          </a:p>
          <a:p>
            <a:pPr lvl="1"/>
            <a:r>
              <a:rPr lang="bs-Latn-BA" dirty="0" smtClean="0"/>
              <a:t>Statistički trendovi na cjelokupnom uzorku ( 614 odluka tj 416 predmeta)</a:t>
            </a:r>
          </a:p>
          <a:p>
            <a:pPr lvl="1"/>
            <a:r>
              <a:rPr lang="bs-Latn-BA" dirty="0" smtClean="0"/>
              <a:t>Ekstrahovanje informacija iz presuda u dvije baze podataka: po licima i po odlukama </a:t>
            </a:r>
          </a:p>
          <a:p>
            <a:pPr lvl="1"/>
            <a:r>
              <a:rPr lang="bs-Latn-BA" dirty="0" smtClean="0"/>
              <a:t>Izvlačenje trendova</a:t>
            </a:r>
            <a:r>
              <a:rPr lang="en-GB" dirty="0" smtClean="0"/>
              <a:t>, </a:t>
            </a:r>
            <a:r>
              <a:rPr lang="en-GB" dirty="0" err="1" smtClean="0"/>
              <a:t>čiji</a:t>
            </a:r>
            <a:r>
              <a:rPr lang="en-GB" dirty="0" smtClean="0"/>
              <a:t> je </a:t>
            </a:r>
            <a:r>
              <a:rPr lang="en-GB" dirty="0" err="1" smtClean="0"/>
              <a:t>cilj</a:t>
            </a:r>
            <a:r>
              <a:rPr lang="en-GB" dirty="0"/>
              <a:t>:</a:t>
            </a:r>
            <a:r>
              <a:rPr lang="bs-Latn-BA" dirty="0" smtClean="0"/>
              <a:t> pokazati broj, tipove i vrstu donesenih presuda, trendove uspjeha krivičnog gonjenja, stepen osuđivanosti, kaznenu politiku</a:t>
            </a:r>
            <a:r>
              <a:rPr lang="en-GB" dirty="0" smtClean="0"/>
              <a:t>/</a:t>
            </a:r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izrečenih</a:t>
            </a:r>
            <a:r>
              <a:rPr lang="en-GB" dirty="0" smtClean="0"/>
              <a:t> </a:t>
            </a:r>
            <a:r>
              <a:rPr lang="en-GB" dirty="0" err="1" smtClean="0"/>
              <a:t>sankcija</a:t>
            </a:r>
            <a:r>
              <a:rPr lang="bs-Latn-BA" dirty="0" smtClean="0"/>
              <a:t>, oduzimanje imovine. </a:t>
            </a:r>
          </a:p>
        </p:txBody>
      </p:sp>
    </p:spTree>
    <p:extLst>
      <p:ext uri="{BB962C8B-B14F-4D97-AF65-F5344CB8AC3E}">
        <p14:creationId xmlns:p14="http://schemas.microsoft.com/office/powerpoint/2010/main" val="346228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KVALITATIVNI ASPEKTI ANALIZE</a:t>
            </a:r>
            <a:br>
              <a:rPr lang="bs-Latn-BA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bs-Latn-BA" b="1" dirty="0" smtClean="0"/>
              <a:t>Pojedinačna </a:t>
            </a:r>
            <a:r>
              <a:rPr lang="bs-Latn-BA" b="1" dirty="0"/>
              <a:t>stručna analiza odabranog </a:t>
            </a:r>
            <a:r>
              <a:rPr lang="bs-Latn-BA" b="1" dirty="0" smtClean="0"/>
              <a:t>uzorka </a:t>
            </a:r>
            <a:endParaRPr lang="bs-Latn-BA" b="1" dirty="0"/>
          </a:p>
          <a:p>
            <a:pPr lvl="1"/>
            <a:r>
              <a:rPr lang="bs-Latn-BA" b="1" dirty="0" smtClean="0"/>
              <a:t>56 </a:t>
            </a:r>
            <a:r>
              <a:rPr lang="bs-Latn-BA" b="1" dirty="0"/>
              <a:t>pravosnažnih </a:t>
            </a:r>
            <a:r>
              <a:rPr lang="bs-Latn-BA" dirty="0"/>
              <a:t>predmeta (ukupno 140 odluka) </a:t>
            </a:r>
          </a:p>
          <a:p>
            <a:pPr lvl="1"/>
            <a:r>
              <a:rPr lang="en-GB" dirty="0" err="1" smtClean="0"/>
              <a:t>Analiza</a:t>
            </a:r>
            <a:r>
              <a:rPr lang="en-GB" dirty="0" smtClean="0"/>
              <a:t> je </a:t>
            </a:r>
            <a:r>
              <a:rPr lang="en-GB" dirty="0" err="1" smtClean="0"/>
              <a:t>rađena</a:t>
            </a:r>
            <a:r>
              <a:rPr lang="en-GB" dirty="0" smtClean="0"/>
              <a:t> </a:t>
            </a:r>
            <a:r>
              <a:rPr lang="en-GB" dirty="0" err="1" smtClean="0"/>
              <a:t>kroz</a:t>
            </a:r>
            <a:r>
              <a:rPr lang="en-GB" dirty="0" smtClean="0"/>
              <a:t> </a:t>
            </a:r>
            <a:r>
              <a:rPr lang="en-GB" dirty="0" err="1" smtClean="0"/>
              <a:t>prikaz</a:t>
            </a:r>
            <a:r>
              <a:rPr lang="en-GB" dirty="0" smtClean="0"/>
              <a:t> </a:t>
            </a:r>
            <a:r>
              <a:rPr lang="bs-Latn-BA" b="1" dirty="0" smtClean="0"/>
              <a:t>stavov</a:t>
            </a:r>
            <a:r>
              <a:rPr lang="en-GB" b="1" dirty="0" smtClean="0"/>
              <a:t>a</a:t>
            </a:r>
            <a:r>
              <a:rPr lang="bs-Latn-BA" b="1" dirty="0" smtClean="0"/>
              <a:t> </a:t>
            </a:r>
            <a:r>
              <a:rPr lang="bs-Latn-BA" b="1" dirty="0"/>
              <a:t>viših </a:t>
            </a:r>
            <a:r>
              <a:rPr lang="bs-Latn-BA" b="1" dirty="0" smtClean="0"/>
              <a:t>sudova</a:t>
            </a:r>
            <a:r>
              <a:rPr lang="en-GB" b="1" dirty="0" smtClean="0"/>
              <a:t>,</a:t>
            </a:r>
            <a:r>
              <a:rPr lang="bs-Latn-BA" b="1" dirty="0" smtClean="0"/>
              <a:t> </a:t>
            </a:r>
            <a:r>
              <a:rPr lang="bs-Latn-BA" dirty="0" smtClean="0"/>
              <a:t>prateći </a:t>
            </a:r>
            <a:r>
              <a:rPr lang="bs-Latn-BA" b="1" dirty="0" smtClean="0"/>
              <a:t>bitne elemente</a:t>
            </a:r>
            <a:r>
              <a:rPr lang="bs-Latn-BA" dirty="0" smtClean="0"/>
              <a:t> krivičnih djela (</a:t>
            </a:r>
            <a:r>
              <a:rPr lang="bs-Latn-BA" i="1" dirty="0" smtClean="0"/>
              <a:t>svojstvo učinioca, radnja učinjenja, namjera, posljedica..</a:t>
            </a:r>
            <a:r>
              <a:rPr lang="bs-Latn-BA" dirty="0" smtClean="0"/>
              <a:t>), kaznenu politiku, mjeru oduzimanja imovine, IPZ.</a:t>
            </a:r>
            <a:endParaRPr lang="bs-Latn-BA" i="1" dirty="0"/>
          </a:p>
          <a:p>
            <a:pPr marL="457200" lvl="1" indent="0">
              <a:buNone/>
            </a:pPr>
            <a:r>
              <a:rPr lang="bs-Latn-BA" b="1" dirty="0" smtClean="0"/>
              <a:t>Analizirana krivična djela i njihov odabir:</a:t>
            </a:r>
          </a:p>
          <a:p>
            <a:pPr marL="914400" lvl="1" indent="-457200">
              <a:buFont typeface="+mj-lt"/>
              <a:buAutoNum type="arabicPeriod"/>
            </a:pPr>
            <a:r>
              <a:rPr lang="bs-Latn-BA" i="1" dirty="0" smtClean="0"/>
              <a:t>Zloupotreba službenog položaja ili ovlaštenja</a:t>
            </a:r>
          </a:p>
          <a:p>
            <a:pPr marL="914400" lvl="1" indent="-457200">
              <a:buFont typeface="+mj-lt"/>
              <a:buAutoNum type="arabicPeriod"/>
            </a:pPr>
            <a:r>
              <a:rPr lang="bs-Latn-BA" i="1" dirty="0" smtClean="0"/>
              <a:t>Primanje dara ili drugih oblika koristi</a:t>
            </a:r>
          </a:p>
          <a:p>
            <a:pPr marL="914400" lvl="1" indent="-457200">
              <a:buFont typeface="+mj-lt"/>
              <a:buAutoNum type="arabicPeriod"/>
            </a:pPr>
            <a:r>
              <a:rPr lang="bs-Latn-BA" i="1" dirty="0" smtClean="0"/>
              <a:t>Nesavjestan rad u službi</a:t>
            </a:r>
          </a:p>
          <a:p>
            <a:pPr marL="914400" lvl="1" indent="-457200">
              <a:buFont typeface="+mj-lt"/>
              <a:buAutoNum type="arabicPeriod"/>
            </a:pPr>
            <a:r>
              <a:rPr lang="bs-Latn-BA" dirty="0" smtClean="0"/>
              <a:t>Kratak osvrt na djelo </a:t>
            </a:r>
            <a:r>
              <a:rPr lang="bs-Latn-BA" i="1" dirty="0" smtClean="0"/>
              <a:t>Pronevjera u službi</a:t>
            </a:r>
            <a:endParaRPr lang="bs-Latn-BA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99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772400" cy="609600"/>
          </a:xfrm>
        </p:spPr>
        <p:txBody>
          <a:bodyPr/>
          <a:lstStyle/>
          <a:p>
            <a:pPr algn="ctr"/>
            <a:r>
              <a:rPr lang="bs-Latn-BA" dirty="0" smtClean="0"/>
              <a:t>PRIKAZ </a:t>
            </a:r>
            <a:r>
              <a:rPr lang="en-GB" dirty="0" smtClean="0"/>
              <a:t>ODABRANIH</a:t>
            </a:r>
            <a:r>
              <a:rPr lang="bs-Latn-BA" dirty="0" smtClean="0"/>
              <a:t> TRENDOVA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91" y="1981200"/>
            <a:ext cx="9004536" cy="4648200"/>
          </a:xfrm>
        </p:spPr>
      </p:pic>
    </p:spTree>
    <p:extLst>
      <p:ext uri="{BB962C8B-B14F-4D97-AF65-F5344CB8AC3E}">
        <p14:creationId xmlns:p14="http://schemas.microsoft.com/office/powerpoint/2010/main" val="255716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71600"/>
            <a:ext cx="5715000" cy="4908504"/>
          </a:xfrm>
        </p:spPr>
      </p:pic>
    </p:spTree>
    <p:extLst>
      <p:ext uri="{BB962C8B-B14F-4D97-AF65-F5344CB8AC3E}">
        <p14:creationId xmlns:p14="http://schemas.microsoft.com/office/powerpoint/2010/main" val="309466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22" y="1295400"/>
            <a:ext cx="7772400" cy="609600"/>
          </a:xfrm>
        </p:spPr>
        <p:txBody>
          <a:bodyPr/>
          <a:lstStyle/>
          <a:p>
            <a:pPr algn="ctr"/>
            <a:r>
              <a:rPr lang="en-GB" dirty="0" smtClean="0"/>
              <a:t>KOJA KRIVIČNA DJELA SE NAJVIŠE PROCESUIRAJU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800"/>
            <a:ext cx="8757811" cy="4343400"/>
          </a:xfrm>
        </p:spPr>
      </p:pic>
    </p:spTree>
    <p:extLst>
      <p:ext uri="{BB962C8B-B14F-4D97-AF65-F5344CB8AC3E}">
        <p14:creationId xmlns:p14="http://schemas.microsoft.com/office/powerpoint/2010/main" val="223803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413" y="1269015"/>
            <a:ext cx="31505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500" dirty="0" smtClean="0">
                <a:latin typeface="+mn-lt"/>
              </a:rPr>
              <a:t>NESAVJESTAN RAD U SLUŽBI </a:t>
            </a:r>
            <a:endParaRPr lang="en-US" sz="1500" dirty="0">
              <a:latin typeface="+mn-lt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482" y="1553674"/>
            <a:ext cx="3808386" cy="2709322"/>
          </a:xfrm>
        </p:spPr>
      </p:pic>
      <p:sp>
        <p:nvSpPr>
          <p:cNvPr id="8" name="TextBox 7"/>
          <p:cNvSpPr txBox="1"/>
          <p:nvPr/>
        </p:nvSpPr>
        <p:spPr>
          <a:xfrm>
            <a:off x="247938" y="1269014"/>
            <a:ext cx="2529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500" dirty="0" smtClean="0">
                <a:latin typeface="+mn-lt"/>
              </a:rPr>
              <a:t>PRONEVJERA U SLUŽBI </a:t>
            </a:r>
            <a:endParaRPr lang="en-US" sz="1500" dirty="0">
              <a:latin typeface="+mn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38" y="1608159"/>
            <a:ext cx="3962400" cy="29493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475091" y="3605731"/>
            <a:ext cx="206355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1500" dirty="0" smtClean="0">
                <a:latin typeface="+mn-lt"/>
              </a:rPr>
              <a:t>ZLOUPOTREBA POLOŽAJA ILI OVLASTI</a:t>
            </a:r>
            <a:endParaRPr lang="en-US" sz="1500" dirty="0">
              <a:latin typeface="+mn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194" y="4387790"/>
            <a:ext cx="2511110" cy="247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8095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5184814A-9ECF-40A1-8E7D-18C8CCF2136A}" vid="{16CD00C5-D280-42CC-A04D-524917EA95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USAID JP PowerPoint_template</Template>
  <TotalTime>657</TotalTime>
  <Words>5208</Words>
  <Application>Microsoft Office PowerPoint</Application>
  <PresentationFormat>On-screen Show (4:3)</PresentationFormat>
  <Paragraphs>251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Times</vt:lpstr>
      <vt:lpstr>Blank</vt:lpstr>
      <vt:lpstr>“ANALIZA PROCESUIRANJA KORUPTIVNIH KRIVIČNIH DJELA U BIH kroz prikaz odabrane sudske prakse”   PREGLED KLJUČNIH NALAZA  </vt:lpstr>
      <vt:lpstr>KOME JE NAMIJENJENA ANALIZA?</vt:lpstr>
      <vt:lpstr>UZORAK SUDSKIH ODLUKA ZA ANALIZU</vt:lpstr>
      <vt:lpstr>METODOLOGIJA ISTRAŽIVANJA</vt:lpstr>
      <vt:lpstr>KVALITATIVNI ASPEKTI ANALIZE </vt:lpstr>
      <vt:lpstr>PRIKAZ ODABRANIH TRENDOVA </vt:lpstr>
      <vt:lpstr>PowerPoint Presentation</vt:lpstr>
      <vt:lpstr>KOJA KRIVIČNA DJELA SE NAJVIŠE PROCESUIRAJU</vt:lpstr>
      <vt:lpstr>PowerPoint Presentation</vt:lpstr>
      <vt:lpstr>TRENDOVI U KAZNENOJ POLITICI</vt:lpstr>
      <vt:lpstr>TREND OSLOBAĐAJUĆIH PRESUDA PREMA POZICIJI POČINILACA</vt:lpstr>
      <vt:lpstr>BLAGE KRIVIČNE SANKCIJE</vt:lpstr>
      <vt:lpstr>PowerPoint Presentation</vt:lpstr>
      <vt:lpstr>2. PROPUSTI U DOKAZIVANJU UMIŠLJAJA</vt:lpstr>
      <vt:lpstr>3. DOKAZIVANJE SVOJSTVA IZVRŠIOCA </vt:lpstr>
      <vt:lpstr>4. VAŽNOST KONTROLE KVALITETA OPTUŽNICA</vt:lpstr>
      <vt:lpstr>ODUZIMANJE IMOVINSKE KORISTI I ODLUČIVANJE O IMOVINSKOPRAVNOM ZAHTJEVU (IPZ)</vt:lpstr>
      <vt:lpstr>PowerPoint Presentation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Maja Kapetanović</cp:lastModifiedBy>
  <cp:revision>58</cp:revision>
  <cp:lastPrinted>2004-09-30T16:41:33Z</cp:lastPrinted>
  <dcterms:created xsi:type="dcterms:W3CDTF">2018-01-22T08:40:43Z</dcterms:created>
  <dcterms:modified xsi:type="dcterms:W3CDTF">2018-01-23T17:01:50Z</dcterms:modified>
</cp:coreProperties>
</file>