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6" r:id="rId2"/>
    <p:sldId id="257" r:id="rId3"/>
    <p:sldId id="365" r:id="rId4"/>
    <p:sldId id="258" r:id="rId5"/>
    <p:sldId id="259" r:id="rId6"/>
    <p:sldId id="260" r:id="rId7"/>
    <p:sldId id="261" r:id="rId8"/>
    <p:sldId id="363" r:id="rId9"/>
    <p:sldId id="262" r:id="rId10"/>
    <p:sldId id="366" r:id="rId11"/>
    <p:sldId id="367" r:id="rId12"/>
    <p:sldId id="368" r:id="rId13"/>
    <p:sldId id="370" r:id="rId14"/>
    <p:sldId id="369" r:id="rId15"/>
    <p:sldId id="371" r:id="rId16"/>
    <p:sldId id="372" r:id="rId17"/>
    <p:sldId id="374" r:id="rId18"/>
    <p:sldId id="373" r:id="rId19"/>
    <p:sldId id="375" r:id="rId20"/>
    <p:sldId id="376" r:id="rId21"/>
    <p:sldId id="377" r:id="rId22"/>
    <p:sldId id="378" r:id="rId23"/>
    <p:sldId id="379" r:id="rId24"/>
    <p:sldId id="364" r:id="rId25"/>
  </p:sldIdLst>
  <p:sldSz cx="9144000" cy="6858000" type="screen4x3"/>
  <p:notesSz cx="6858000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18" d="100"/>
          <a:sy n="118" d="100"/>
        </p:scale>
        <p:origin x="-72" y="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10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6971E-5200-4FBC-A00B-28DE00E501D1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6B59E-A274-4405-BAE1-3955C3F9D7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83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C3C881-AA5C-4816-86D9-8DF229247052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15" name="Rectangle 10">
            <a:extLst>
              <a:ext uri="{FF2B5EF4-FFF2-40B4-BE49-F238E27FC236}">
                <a16:creationId xmlns="" xmlns:a16="http://schemas.microsoft.com/office/drawing/2014/main" id="{6B67B51C-7A3B-4C89-9C20-0086FE4DB86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6" name="Rectangle 11">
            <a:extLst>
              <a:ext uri="{FF2B5EF4-FFF2-40B4-BE49-F238E27FC236}">
                <a16:creationId xmlns="" xmlns:a16="http://schemas.microsoft.com/office/drawing/2014/main" id="{5B0B149D-9AE9-498D-A9FC-40227203927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7145D3D6-9E80-4EC2-B424-A3992BB8E9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2546"/>
            <a:ext cx="4681728" cy="886968"/>
          </a:xfrm>
          <a:prstGeom prst="rect">
            <a:avLst/>
          </a:prstGeom>
        </p:spPr>
      </p:pic>
      <p:sp>
        <p:nvSpPr>
          <p:cNvPr id="19" name="Text Placeholder 2">
            <a:extLst>
              <a:ext uri="{FF2B5EF4-FFF2-40B4-BE49-F238E27FC236}">
                <a16:creationId xmlns="" xmlns:a16="http://schemas.microsoft.com/office/drawing/2014/main" id="{DB8FE9D0-8E5E-4660-8F7B-124759EFE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7015"/>
            <a:ext cx="8229600" cy="3629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45" y="1266129"/>
            <a:ext cx="8260672" cy="57869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4904"/>
            <a:ext cx="8229600" cy="3561259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C3C881-AA5C-4816-86D9-8DF229247052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  <a:prstGeom prst="rect">
            <a:avLst/>
          </a:prstGeom>
        </p:spPr>
        <p:txBody>
          <a:bodyPr vert="eaVert"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C3C881-AA5C-4816-86D9-8DF229247052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1309453"/>
            <a:ext cx="8260672" cy="535371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C3C881-AA5C-4816-86D9-8DF229247052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C3C881-AA5C-4816-86D9-8DF229247052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400" kern="1200" cap="all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1309453"/>
            <a:ext cx="8260672" cy="103942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2420887"/>
            <a:ext cx="4038600" cy="370559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0887"/>
            <a:ext cx="4038600" cy="37055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C3C881-AA5C-4816-86D9-8DF229247052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053" y="1265968"/>
            <a:ext cx="8260672" cy="50684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2055847"/>
            <a:ext cx="4040188" cy="638908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924944"/>
            <a:ext cx="4040188" cy="320121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55847"/>
            <a:ext cx="4041775" cy="638908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24944"/>
            <a:ext cx="4041775" cy="320121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C3C881-AA5C-4816-86D9-8DF229247052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1237445"/>
            <a:ext cx="8260672" cy="53537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C3C881-AA5C-4816-86D9-8DF229247052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C3C881-AA5C-4816-86D9-8DF229247052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C3C881-AA5C-4816-86D9-8DF229247052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C3C881-AA5C-4816-86D9-8DF229247052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  <a:prstGeom prst="rect">
            <a:avLst/>
          </a:prstGeo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76872"/>
            <a:ext cx="8229600" cy="3849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7E09750C-E74B-4729-B929-10C007754D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468D7D35-7C76-42E1-B2D1-9A69A5F9164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A37C1F09-BA1C-4ADE-99F4-3793BB3BA02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448"/>
            <a:ext cx="4681728" cy="8869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1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idx="4294967295"/>
          </p:nvPr>
        </p:nvSpPr>
        <p:spPr>
          <a:xfrm>
            <a:off x="1115219" y="2708920"/>
            <a:ext cx="6913563" cy="2591743"/>
          </a:xfrm>
          <a:prstGeom prst="rect">
            <a:avLst/>
          </a:prstGeom>
        </p:spPr>
        <p:txBody>
          <a:bodyPr/>
          <a:lstStyle/>
          <a:p>
            <a:r>
              <a:rPr lang="hr-HR" sz="2800" b="1" dirty="0">
                <a:solidFill>
                  <a:srgbClr val="C00000"/>
                </a:solidFill>
              </a:rPr>
              <a:t>PRAKTIČNA ISKUSTVA U KORIŠTENJU REVIZORSKIH NALAZA I SURADNJA SA REVIZORIMA U RH </a:t>
            </a:r>
          </a:p>
        </p:txBody>
      </p:sp>
    </p:spTree>
    <p:extLst>
      <p:ext uri="{BB962C8B-B14F-4D97-AF65-F5344CB8AC3E}">
        <p14:creationId xmlns:p14="http://schemas.microsoft.com/office/powerpoint/2010/main" val="426059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vi-VN" sz="2000" dirty="0"/>
          </a:p>
          <a:p>
            <a:pPr marL="114300" indent="0">
              <a:buClr>
                <a:srgbClr val="FF0000"/>
              </a:buClr>
              <a:buNone/>
            </a:pPr>
            <a:endParaRPr lang="hr-HR" sz="2000" b="1" dirty="0" smtClean="0">
              <a:solidFill>
                <a:srgbClr val="FF0000"/>
              </a:solidFill>
              <a:ea typeface="Gulim" panose="020B0600000101010101" pitchFamily="34" charset="-127"/>
              <a:cs typeface="Verdana" panose="020B0604030504040204" pitchFamily="34" charset="0"/>
            </a:endParaRPr>
          </a:p>
          <a:p>
            <a:pPr marL="114300" indent="0" algn="ctr">
              <a:buClr>
                <a:srgbClr val="FF0000"/>
              </a:buClr>
              <a:buNone/>
            </a:pPr>
            <a:endParaRPr lang="hr-HR" sz="2000" b="1" dirty="0">
              <a:solidFill>
                <a:srgbClr val="C00000"/>
              </a:solidFill>
              <a:ea typeface="Gulim" panose="020B0600000101010101" pitchFamily="34" charset="-127"/>
              <a:cs typeface="Verdana" panose="020B0604030504040204" pitchFamily="34" charset="0"/>
            </a:endParaRPr>
          </a:p>
          <a:p>
            <a:pPr marL="114300" indent="0" algn="ctr">
              <a:buClr>
                <a:srgbClr val="FF0000"/>
              </a:buClr>
              <a:buNone/>
            </a:pPr>
            <a:r>
              <a:rPr lang="hr-HR" sz="2000" b="1" dirty="0" smtClean="0">
                <a:solidFill>
                  <a:srgbClr val="C00000"/>
                </a:solidFill>
                <a:ea typeface="Gulim" panose="020B0600000101010101" pitchFamily="34" charset="-127"/>
                <a:cs typeface="Verdana" panose="020B0604030504040204" pitchFamily="34" charset="0"/>
              </a:rPr>
              <a:t>PROCESUIRANJE K. DJELA U VEZI SA JAVNIM NABAVKAMA</a:t>
            </a:r>
          </a:p>
          <a:p>
            <a:pPr marL="114300" indent="0" algn="ctr">
              <a:buClr>
                <a:srgbClr val="FF0000"/>
              </a:buClr>
              <a:buNone/>
            </a:pPr>
            <a:endParaRPr lang="hr-HR" sz="2000" b="1" dirty="0" smtClean="0">
              <a:solidFill>
                <a:srgbClr val="C00000"/>
              </a:solidFill>
              <a:ea typeface="Gulim" panose="020B0600000101010101" pitchFamily="34" charset="-127"/>
              <a:cs typeface="Verdana" panose="020B0604030504040204" pitchFamily="34" charset="0"/>
            </a:endParaRPr>
          </a:p>
          <a:p>
            <a:pPr marL="114300" indent="0" algn="ctr">
              <a:buClr>
                <a:srgbClr val="FF0000"/>
              </a:buClr>
              <a:buNone/>
            </a:pPr>
            <a:r>
              <a:rPr lang="hr-HR" sz="2000" b="1" dirty="0" smtClean="0">
                <a:solidFill>
                  <a:srgbClr val="C00000"/>
                </a:solidFill>
                <a:ea typeface="Gulim" panose="020B0600000101010101" pitchFamily="34" charset="-127"/>
                <a:cs typeface="Verdana" panose="020B0604030504040204" pitchFamily="34" charset="0"/>
              </a:rPr>
              <a:t>KORUPCIJA U JAVNOM SEKTORU – ISKUSTVA I IZAZOVI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hr-HR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None/>
            </a:pPr>
            <a:endParaRPr lang="hr-HR" sz="2000" dirty="0"/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42306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Ožujak 2016. – Institut RAND Europe </a:t>
            </a:r>
            <a:r>
              <a:rPr lang="hr-HR" sz="2000" i="1" dirty="0" smtClean="0">
                <a:solidFill>
                  <a:schemeClr val="tx1"/>
                </a:solidFill>
              </a:rPr>
              <a:t>(</a:t>
            </a:r>
            <a:r>
              <a:rPr lang="hr-HR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neprofitna organizacija koja razvija rješenja za javne politike kako bi pomogla u pronalasku poboljšanja</a:t>
            </a:r>
            <a:r>
              <a:rPr lang="hr-HR" sz="2000" i="1" dirty="0" smtClean="0">
                <a:solidFill>
                  <a:schemeClr val="tx1"/>
                </a:solidFill>
              </a:rPr>
              <a:t>)  </a:t>
            </a:r>
            <a:r>
              <a:rPr lang="hr-HR" sz="2000" dirty="0" smtClean="0">
                <a:solidFill>
                  <a:schemeClr val="tx1"/>
                </a:solidFill>
              </a:rPr>
              <a:t>proveo je istraživanje koje je naručio Europski parlament:</a:t>
            </a:r>
          </a:p>
          <a:p>
            <a:pPr marL="114300" indent="0">
              <a:buNone/>
            </a:pPr>
            <a:endParaRPr lang="hr-HR" sz="2000" dirty="0" smtClean="0"/>
          </a:p>
          <a:p>
            <a:pPr marL="114300" indent="0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Rezultat:</a:t>
            </a:r>
            <a:endParaRPr lang="hr-HR" sz="2000" dirty="0">
              <a:solidFill>
                <a:schemeClr val="tx1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</a:rPr>
              <a:t>Hrvatska je članica EU s najvećom razinom korupcije u javnoj nabavi te s Rumunjskom i Bugarskom spada u najkorumpiranije države EU.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</a:rPr>
              <a:t>Hrvatska, Rumunjska i Bugarska predvode skupinu od 14 zemalja EU koje imaju iznadprosječnu razinu korupcije.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</a:rPr>
              <a:t>Hrvatska, Bugarska, Rumunjska i Latvija zbog korupcije godišnje izgube oko 15% BDP-a.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vi-VN" sz="2000" dirty="0"/>
          </a:p>
          <a:p>
            <a:pPr marL="114300" indent="0">
              <a:buClr>
                <a:srgbClr val="FF0000"/>
              </a:buClr>
              <a:buNone/>
            </a:pPr>
            <a:endParaRPr lang="hr-HR" sz="2000" b="1" dirty="0" smtClean="0">
              <a:solidFill>
                <a:srgbClr val="FF0000"/>
              </a:solidFill>
              <a:ea typeface="Gulim" panose="020B0600000101010101" pitchFamily="34" charset="-127"/>
              <a:cs typeface="Verdana" panose="020B0604030504040204" pitchFamily="34" charset="0"/>
            </a:endParaRPr>
          </a:p>
          <a:p>
            <a:pPr marL="114300" indent="0">
              <a:buNone/>
            </a:pPr>
            <a:endParaRPr lang="hr-HR" sz="2000" dirty="0"/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82684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Institut RAND Europe predlaže:</a:t>
            </a:r>
          </a:p>
          <a:p>
            <a:pPr marL="114300" indent="0">
              <a:buNone/>
            </a:pPr>
            <a:endParaRPr lang="hr-HR" sz="2000" dirty="0" smtClean="0"/>
          </a:p>
          <a:p>
            <a:pPr marL="571500" indent="-457200">
              <a:buClr>
                <a:srgbClr val="FF0000"/>
              </a:buClr>
              <a:buFont typeface="+mj-lt"/>
              <a:buAutoNum type="arabicPeriod"/>
            </a:pPr>
            <a:r>
              <a:rPr lang="hr-HR" sz="2000" dirty="0" smtClean="0">
                <a:solidFill>
                  <a:schemeClr val="tx1"/>
                </a:solidFill>
              </a:rPr>
              <a:t>Zakonske i regulatorne mjere na državnim razinama, a jedna od njih je proširenje zaštitnog Mehanizma suradnje i provjere (CVM) na veći broj EU članica.  CVM mehanizam je mjera koju je pokrenula EU uoči ulaska Rumunjske i Bugarske 2007.  u EU kako bi pomogla tamošnjim pravosudnim reformama te borbi protiv korupcije i organiziranog </a:t>
            </a:r>
            <a:r>
              <a:rPr lang="hr-HR" sz="2000" dirty="0" smtClean="0">
                <a:solidFill>
                  <a:schemeClr val="tx1"/>
                </a:solidFill>
              </a:rPr>
              <a:t>kriminala (tzv. </a:t>
            </a:r>
            <a:r>
              <a:rPr lang="hr-HR" sz="2000" dirty="0" err="1" smtClean="0">
                <a:solidFill>
                  <a:schemeClr val="tx1"/>
                </a:solidFill>
              </a:rPr>
              <a:t>Monitoring</a:t>
            </a:r>
            <a:r>
              <a:rPr lang="hr-HR" sz="2000" dirty="0" smtClean="0">
                <a:solidFill>
                  <a:schemeClr val="tx1"/>
                </a:solidFill>
              </a:rPr>
              <a:t>).</a:t>
            </a:r>
            <a:endParaRPr lang="hr-HR" sz="2000" dirty="0" smtClean="0">
              <a:solidFill>
                <a:schemeClr val="tx1"/>
              </a:solidFill>
            </a:endParaRPr>
          </a:p>
          <a:p>
            <a:pPr marL="571500" indent="-457200">
              <a:buClr>
                <a:srgbClr val="FF0000"/>
              </a:buClr>
              <a:buFont typeface="+mj-lt"/>
              <a:buAutoNum type="arabicPeriod"/>
            </a:pPr>
            <a:r>
              <a:rPr lang="hr-HR" sz="2000" dirty="0" smtClean="0">
                <a:solidFill>
                  <a:schemeClr val="tx1"/>
                </a:solidFill>
              </a:rPr>
              <a:t>Osnivanje Europskog javnog tužitelja koji bi proširio ograničeno područje OLAF-a (Europskog ureda za suzbijanje prevara) </a:t>
            </a:r>
          </a:p>
          <a:p>
            <a:pPr marL="571500" indent="-457200">
              <a:buClr>
                <a:srgbClr val="FF0000"/>
              </a:buClr>
              <a:buFont typeface="+mj-lt"/>
              <a:buAutoNum type="arabicPeriod"/>
            </a:pPr>
            <a:r>
              <a:rPr lang="hr-HR" sz="2000" dirty="0" smtClean="0">
                <a:solidFill>
                  <a:schemeClr val="tx1"/>
                </a:solidFill>
              </a:rPr>
              <a:t>Uvođenje javnog sustava nabave (e-</a:t>
            </a:r>
            <a:r>
              <a:rPr lang="hr-HR" sz="2000" dirty="0" err="1" smtClean="0">
                <a:solidFill>
                  <a:schemeClr val="tx1"/>
                </a:solidFill>
              </a:rPr>
              <a:t>procurement</a:t>
            </a:r>
            <a:r>
              <a:rPr lang="hr-HR" sz="2000" dirty="0" smtClean="0">
                <a:solidFill>
                  <a:schemeClr val="tx1"/>
                </a:solidFill>
              </a:rPr>
              <a:t>)</a:t>
            </a:r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77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- ISKUSTVA USKOKA </a:t>
            </a:r>
            <a:r>
              <a:rPr lang="hr-HR" sz="2000" dirty="0" smtClean="0"/>
              <a:t>–</a:t>
            </a:r>
          </a:p>
          <a:p>
            <a:pPr algn="ctr">
              <a:buFontTx/>
              <a:buChar char="-"/>
            </a:pPr>
            <a:endParaRPr lang="hr-HR" sz="2000" dirty="0" smtClean="0"/>
          </a:p>
          <a:p>
            <a:pPr marL="114300" indent="0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Kako dokazati korupciju u javnoj nabavi?</a:t>
            </a:r>
          </a:p>
          <a:p>
            <a:pPr marL="114300" indent="0">
              <a:buNone/>
            </a:pPr>
            <a:endParaRPr lang="hr-HR" sz="2000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Klasična obrada ili  posebne dokazne radnje?</a:t>
            </a:r>
          </a:p>
          <a:p>
            <a:pPr marL="114300" indent="0">
              <a:buNone/>
            </a:pPr>
            <a:endParaRPr lang="hr-HR" sz="2000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U svakom slučaju </a:t>
            </a:r>
            <a:r>
              <a:rPr lang="hr-HR" sz="2000" dirty="0">
                <a:solidFill>
                  <a:schemeClr val="tx1"/>
                </a:solidFill>
              </a:rPr>
              <a:t> </a:t>
            </a:r>
            <a:r>
              <a:rPr lang="hr-HR" sz="2000" dirty="0" smtClean="0">
                <a:solidFill>
                  <a:schemeClr val="tx1"/>
                </a:solidFill>
              </a:rPr>
              <a:t>rezultati su slabi i  malo je predmeta u kojima je donesena pravomoćna presuda.</a:t>
            </a:r>
          </a:p>
          <a:p>
            <a:pPr marL="114300" indent="0">
              <a:buNone/>
            </a:pPr>
            <a:endParaRPr lang="hr-HR" sz="2000" dirty="0"/>
          </a:p>
          <a:p>
            <a:pPr marL="114300" indent="0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Zašto? </a:t>
            </a:r>
            <a:r>
              <a:rPr lang="hr-HR" sz="2000" dirty="0" smtClean="0">
                <a:solidFill>
                  <a:schemeClr val="tx1"/>
                </a:solidFill>
              </a:rPr>
              <a:t>  Koje </a:t>
            </a:r>
            <a:r>
              <a:rPr lang="hr-HR" sz="2000" dirty="0" smtClean="0">
                <a:solidFill>
                  <a:schemeClr val="tx1"/>
                </a:solidFill>
              </a:rPr>
              <a:t>su prepreke? </a:t>
            </a:r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84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13732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r-HR" sz="2000" b="1" dirty="0" smtClean="0"/>
              <a:t>PRIMJER 1: </a:t>
            </a:r>
            <a:endParaRPr lang="hr-HR" sz="2000" b="1" dirty="0"/>
          </a:p>
          <a:p>
            <a:pPr marL="114300" indent="0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Pasivno podmićivanje u postupcima javne nabave u cestogradnji </a:t>
            </a:r>
            <a:r>
              <a:rPr lang="hr-HR" sz="2000" i="1" dirty="0" smtClean="0"/>
              <a:t>(javni naručitelj iznuđuje naknadu od ponuditelja kako ga ne bi isključio s tržišta javnih nabavi)</a:t>
            </a:r>
          </a:p>
          <a:p>
            <a:pPr marL="114300" indent="0">
              <a:buNone/>
            </a:pPr>
            <a:endParaRPr lang="hr-HR" sz="2000" i="1" dirty="0" smtClean="0"/>
          </a:p>
          <a:p>
            <a:pPr marL="114300" indent="0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Ministar prometa, državni tajnik i Uprava Hrvatskih </a:t>
            </a:r>
            <a:r>
              <a:rPr lang="hr-HR" sz="2000" dirty="0" smtClean="0">
                <a:solidFill>
                  <a:schemeClr val="tx1"/>
                </a:solidFill>
              </a:rPr>
              <a:t>autocesta d.d. </a:t>
            </a:r>
            <a:r>
              <a:rPr lang="hr-HR" sz="2000" dirty="0" smtClean="0">
                <a:solidFill>
                  <a:schemeClr val="tx1"/>
                </a:solidFill>
              </a:rPr>
              <a:t>i Hrvatskih cesta </a:t>
            </a:r>
            <a:r>
              <a:rPr lang="hr-HR" sz="2000" dirty="0" smtClean="0">
                <a:solidFill>
                  <a:schemeClr val="tx1"/>
                </a:solidFill>
              </a:rPr>
              <a:t>d.d.- </a:t>
            </a:r>
            <a:r>
              <a:rPr lang="vi-VN" sz="2000" dirty="0" smtClean="0">
                <a:solidFill>
                  <a:schemeClr val="tx1"/>
                </a:solidFill>
              </a:rPr>
              <a:t>dogovorno </a:t>
            </a:r>
            <a:r>
              <a:rPr lang="vi-VN" sz="2000" dirty="0">
                <a:solidFill>
                  <a:schemeClr val="tx1"/>
                </a:solidFill>
              </a:rPr>
              <a:t>realizirali izvlačenje novca iz </a:t>
            </a:r>
            <a:r>
              <a:rPr lang="hr-HR" sz="2000" dirty="0" smtClean="0">
                <a:solidFill>
                  <a:schemeClr val="tx1"/>
                </a:solidFill>
              </a:rPr>
              <a:t>navedenih </a:t>
            </a:r>
            <a:r>
              <a:rPr lang="vi-VN" sz="2000" dirty="0" smtClean="0">
                <a:solidFill>
                  <a:schemeClr val="tx1"/>
                </a:solidFill>
              </a:rPr>
              <a:t>društava putem </a:t>
            </a:r>
            <a:r>
              <a:rPr lang="vi-VN" sz="2000" dirty="0">
                <a:solidFill>
                  <a:schemeClr val="tx1"/>
                </a:solidFill>
              </a:rPr>
              <a:t>angažiranih </a:t>
            </a:r>
            <a:r>
              <a:rPr lang="vi-VN" sz="2000" dirty="0" smtClean="0">
                <a:solidFill>
                  <a:schemeClr val="tx1"/>
                </a:solidFill>
              </a:rPr>
              <a:t>izvođača</a:t>
            </a:r>
            <a:r>
              <a:rPr lang="hr-HR" sz="2000" dirty="0" smtClean="0">
                <a:solidFill>
                  <a:schemeClr val="tx1"/>
                </a:solidFill>
              </a:rPr>
              <a:t> radova, </a:t>
            </a:r>
            <a:r>
              <a:rPr lang="vi-VN" sz="2000" dirty="0" smtClean="0">
                <a:solidFill>
                  <a:schemeClr val="tx1"/>
                </a:solidFill>
              </a:rPr>
              <a:t>koristeći </a:t>
            </a:r>
            <a:r>
              <a:rPr lang="vi-VN" sz="2000" dirty="0">
                <a:solidFill>
                  <a:schemeClr val="tx1"/>
                </a:solidFill>
              </a:rPr>
              <a:t>autoritet investitora te stavljanjem u izgled pogodnosti </a:t>
            </a:r>
            <a:r>
              <a:rPr lang="hr-HR" sz="2000" dirty="0" smtClean="0">
                <a:solidFill>
                  <a:schemeClr val="tx1"/>
                </a:solidFill>
              </a:rPr>
              <a:t>sudjelovanja u podjeli poslova,  te tražili od </a:t>
            </a:r>
            <a:r>
              <a:rPr lang="vi-VN" sz="2000" dirty="0" smtClean="0">
                <a:solidFill>
                  <a:schemeClr val="tx1"/>
                </a:solidFill>
              </a:rPr>
              <a:t> </a:t>
            </a:r>
            <a:r>
              <a:rPr lang="vi-VN" sz="2000" dirty="0">
                <a:solidFill>
                  <a:schemeClr val="tx1"/>
                </a:solidFill>
              </a:rPr>
              <a:t>izvođača </a:t>
            </a:r>
            <a:r>
              <a:rPr lang="vi-VN" sz="2000" dirty="0" smtClean="0">
                <a:solidFill>
                  <a:schemeClr val="tx1"/>
                </a:solidFill>
              </a:rPr>
              <a:t>isplatu </a:t>
            </a:r>
            <a:r>
              <a:rPr lang="hr-HR" sz="2000" dirty="0" smtClean="0">
                <a:solidFill>
                  <a:schemeClr val="tx1"/>
                </a:solidFill>
              </a:rPr>
              <a:t>k</a:t>
            </a:r>
            <a:r>
              <a:rPr lang="vi-VN" sz="2000" dirty="0" smtClean="0">
                <a:solidFill>
                  <a:schemeClr val="tx1"/>
                </a:solidFill>
              </a:rPr>
              <a:t>oja </a:t>
            </a:r>
            <a:r>
              <a:rPr lang="hr-HR" sz="2000" dirty="0" smtClean="0">
                <a:solidFill>
                  <a:schemeClr val="tx1"/>
                </a:solidFill>
              </a:rPr>
              <a:t>je</a:t>
            </a:r>
            <a:r>
              <a:rPr lang="vi-VN" sz="2000" dirty="0" smtClean="0">
                <a:solidFill>
                  <a:schemeClr val="tx1"/>
                </a:solidFill>
              </a:rPr>
              <a:t> </a:t>
            </a:r>
            <a:r>
              <a:rPr lang="vi-VN" sz="2000" dirty="0">
                <a:solidFill>
                  <a:schemeClr val="tx1"/>
                </a:solidFill>
              </a:rPr>
              <a:t>dijelom isplaćivana u </a:t>
            </a:r>
            <a:r>
              <a:rPr lang="vi-VN" sz="2000" dirty="0" smtClean="0">
                <a:solidFill>
                  <a:schemeClr val="tx1"/>
                </a:solidFill>
              </a:rPr>
              <a:t>gotovini</a:t>
            </a:r>
            <a:r>
              <a:rPr lang="hr-HR" sz="2000" dirty="0" smtClean="0">
                <a:solidFill>
                  <a:schemeClr val="tx1"/>
                </a:solidFill>
              </a:rPr>
              <a:t>,  a veći dio </a:t>
            </a:r>
            <a:r>
              <a:rPr lang="vi-VN" sz="2000" dirty="0" smtClean="0">
                <a:solidFill>
                  <a:schemeClr val="tx1"/>
                </a:solidFill>
              </a:rPr>
              <a:t>putem </a:t>
            </a:r>
            <a:r>
              <a:rPr lang="hr-HR" sz="2000" dirty="0" smtClean="0">
                <a:solidFill>
                  <a:schemeClr val="tx1"/>
                </a:solidFill>
              </a:rPr>
              <a:t>fiktivnih </a:t>
            </a:r>
            <a:r>
              <a:rPr lang="vi-VN" sz="2000" dirty="0" smtClean="0">
                <a:solidFill>
                  <a:schemeClr val="tx1"/>
                </a:solidFill>
              </a:rPr>
              <a:t>društava </a:t>
            </a:r>
            <a:r>
              <a:rPr lang="hr-HR" sz="2000" dirty="0" smtClean="0">
                <a:solidFill>
                  <a:schemeClr val="tx1"/>
                </a:solidFill>
              </a:rPr>
              <a:t>iz RH i Češkoj, te </a:t>
            </a:r>
            <a:r>
              <a:rPr lang="hr-HR" sz="2000" dirty="0" smtClean="0">
                <a:solidFill>
                  <a:schemeClr val="tx1"/>
                </a:solidFill>
              </a:rPr>
              <a:t>su</a:t>
            </a:r>
            <a:r>
              <a:rPr lang="hr-HR" sz="2000" dirty="0" smtClean="0">
                <a:solidFill>
                  <a:schemeClr val="tx1"/>
                </a:solidFill>
              </a:rPr>
              <a:t> </a:t>
            </a:r>
            <a:r>
              <a:rPr lang="hr-HR" sz="2000" dirty="0" smtClean="0">
                <a:solidFill>
                  <a:schemeClr val="tx1"/>
                </a:solidFill>
              </a:rPr>
              <a:t>na taj način </a:t>
            </a:r>
            <a:r>
              <a:rPr lang="hr-HR" sz="2000" dirty="0" smtClean="0">
                <a:solidFill>
                  <a:schemeClr val="tx1"/>
                </a:solidFill>
              </a:rPr>
              <a:t>pribavili korist od oko </a:t>
            </a:r>
            <a:r>
              <a:rPr lang="hr-HR" sz="2000" dirty="0" smtClean="0">
                <a:solidFill>
                  <a:schemeClr val="tx1"/>
                </a:solidFill>
              </a:rPr>
              <a:t>21 </a:t>
            </a:r>
            <a:r>
              <a:rPr lang="hr-HR" sz="2000" dirty="0" err="1" smtClean="0">
                <a:solidFill>
                  <a:schemeClr val="tx1"/>
                </a:solidFill>
              </a:rPr>
              <a:t>mil</a:t>
            </a:r>
            <a:r>
              <a:rPr lang="hr-HR" sz="2000" dirty="0" smtClean="0">
                <a:solidFill>
                  <a:schemeClr val="tx1"/>
                </a:solidFill>
              </a:rPr>
              <a:t> </a:t>
            </a:r>
            <a:r>
              <a:rPr lang="hr-HR" sz="2000" dirty="0" smtClean="0">
                <a:solidFill>
                  <a:schemeClr val="tx1"/>
                </a:solidFill>
              </a:rPr>
              <a:t>kuna  </a:t>
            </a:r>
            <a:endParaRPr lang="hr-HR" sz="2000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hr-HR" sz="2000" i="1" dirty="0"/>
          </a:p>
        </p:txBody>
      </p:sp>
    </p:spTree>
    <p:extLst>
      <p:ext uri="{BB962C8B-B14F-4D97-AF65-F5344CB8AC3E}">
        <p14:creationId xmlns:p14="http://schemas.microsoft.com/office/powerpoint/2010/main" val="317793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46449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Kako su to radili</a:t>
            </a:r>
            <a:r>
              <a:rPr lang="hr-HR" sz="2000" dirty="0" smtClean="0">
                <a:solidFill>
                  <a:schemeClr val="tx1"/>
                </a:solidFill>
              </a:rPr>
              <a:t>?</a:t>
            </a:r>
          </a:p>
          <a:p>
            <a:pPr marL="114300" indent="0">
              <a:buNone/>
            </a:pPr>
            <a:endParaRPr lang="hr-HR" sz="2000" dirty="0" smtClean="0">
              <a:solidFill>
                <a:schemeClr val="tx1"/>
              </a:solidFill>
            </a:endParaRPr>
          </a:p>
          <a:p>
            <a:pPr marL="571500" indent="-457200" algn="just">
              <a:buClr>
                <a:srgbClr val="FF0000"/>
              </a:buClr>
              <a:buFont typeface="+mj-lt"/>
              <a:buAutoNum type="arabicPeriod"/>
            </a:pPr>
            <a:r>
              <a:rPr lang="vi-VN" sz="2000" dirty="0" smtClean="0">
                <a:solidFill>
                  <a:schemeClr val="tx1"/>
                </a:solidFill>
              </a:rPr>
              <a:t>Od  </a:t>
            </a:r>
            <a:r>
              <a:rPr lang="vi-VN" sz="2000" dirty="0">
                <a:solidFill>
                  <a:schemeClr val="tx1"/>
                </a:solidFill>
              </a:rPr>
              <a:t>direktora </a:t>
            </a:r>
            <a:r>
              <a:rPr lang="hr-HR" sz="2000" dirty="0" smtClean="0">
                <a:solidFill>
                  <a:schemeClr val="tx1"/>
                </a:solidFill>
              </a:rPr>
              <a:t>jednog </a:t>
            </a:r>
            <a:r>
              <a:rPr lang="vi-VN" sz="2000" dirty="0" smtClean="0">
                <a:solidFill>
                  <a:schemeClr val="tx1"/>
                </a:solidFill>
              </a:rPr>
              <a:t>društva zatražili </a:t>
            </a:r>
            <a:r>
              <a:rPr lang="vi-VN" sz="2000" dirty="0">
                <a:solidFill>
                  <a:schemeClr val="tx1"/>
                </a:solidFill>
              </a:rPr>
              <a:t>da im plati određeni novčani iznos kako bi bio </a:t>
            </a:r>
            <a:r>
              <a:rPr lang="vi-VN" sz="2000" b="1" dirty="0"/>
              <a:t>„prijatelj firme“ </a:t>
            </a:r>
            <a:r>
              <a:rPr lang="vi-VN" sz="2000" dirty="0">
                <a:solidFill>
                  <a:schemeClr val="tx1"/>
                </a:solidFill>
              </a:rPr>
              <a:t>i </a:t>
            </a:r>
            <a:r>
              <a:rPr lang="vi-VN" sz="2000" dirty="0" smtClean="0">
                <a:solidFill>
                  <a:schemeClr val="tx1"/>
                </a:solidFill>
              </a:rPr>
              <a:t>to</a:t>
            </a:r>
            <a:r>
              <a:rPr lang="hr-HR" sz="2000" dirty="0" smtClean="0">
                <a:solidFill>
                  <a:schemeClr val="tx1"/>
                </a:solidFill>
              </a:rPr>
              <a:t> 1</a:t>
            </a:r>
            <a:r>
              <a:rPr lang="vi-VN" sz="2000" dirty="0" smtClean="0">
                <a:solidFill>
                  <a:schemeClr val="tx1"/>
                </a:solidFill>
              </a:rPr>
              <a:t> </a:t>
            </a:r>
            <a:r>
              <a:rPr lang="vi-VN" sz="2000" dirty="0">
                <a:solidFill>
                  <a:schemeClr val="tx1"/>
                </a:solidFill>
              </a:rPr>
              <a:t>mil kn u gotovini, a kao daljnji način plaćanja dogovoreno da zaključi fiktivne ugovore o konzaltingu sa </a:t>
            </a:r>
            <a:r>
              <a:rPr lang="hr-HR" sz="2000" dirty="0" smtClean="0">
                <a:solidFill>
                  <a:schemeClr val="tx1"/>
                </a:solidFill>
              </a:rPr>
              <a:t>fiktivnim </a:t>
            </a:r>
            <a:r>
              <a:rPr lang="vi-VN" sz="2000" dirty="0" smtClean="0">
                <a:solidFill>
                  <a:schemeClr val="tx1"/>
                </a:solidFill>
              </a:rPr>
              <a:t>društvom </a:t>
            </a:r>
            <a:r>
              <a:rPr lang="hr-HR" sz="2000" dirty="0" smtClean="0">
                <a:solidFill>
                  <a:schemeClr val="tx1"/>
                </a:solidFill>
              </a:rPr>
              <a:t> u RH </a:t>
            </a:r>
            <a:r>
              <a:rPr lang="vi-VN" sz="2000" dirty="0" smtClean="0">
                <a:solidFill>
                  <a:schemeClr val="tx1"/>
                </a:solidFill>
              </a:rPr>
              <a:t>u </a:t>
            </a:r>
            <a:r>
              <a:rPr lang="vi-VN" sz="2000" dirty="0">
                <a:solidFill>
                  <a:schemeClr val="tx1"/>
                </a:solidFill>
              </a:rPr>
              <a:t>iznosu od  225.000,00 </a:t>
            </a:r>
            <a:r>
              <a:rPr lang="vi-VN" sz="2000" dirty="0" smtClean="0">
                <a:solidFill>
                  <a:schemeClr val="tx1"/>
                </a:solidFill>
              </a:rPr>
              <a:t>kn</a:t>
            </a:r>
            <a:r>
              <a:rPr lang="hr-HR" sz="2000" dirty="0" smtClean="0">
                <a:solidFill>
                  <a:schemeClr val="tx1"/>
                </a:solidFill>
              </a:rPr>
              <a:t>. N</a:t>
            </a:r>
            <a:r>
              <a:rPr lang="vi-VN" sz="2000" dirty="0" smtClean="0">
                <a:solidFill>
                  <a:schemeClr val="tx1"/>
                </a:solidFill>
              </a:rPr>
              <a:t>ovac </a:t>
            </a:r>
            <a:r>
              <a:rPr lang="vi-VN" sz="2000" dirty="0">
                <a:solidFill>
                  <a:schemeClr val="tx1"/>
                </a:solidFill>
              </a:rPr>
              <a:t>se uplaćuje </a:t>
            </a:r>
            <a:r>
              <a:rPr lang="hr-HR" sz="2000" dirty="0" smtClean="0">
                <a:solidFill>
                  <a:schemeClr val="tx1"/>
                </a:solidFill>
              </a:rPr>
              <a:t>na račun u RH, potom na račun u Austriji koji je otvoren od strane fiktivnog društva iz Češke. Direktor tih firmi odlazi u Austriju, podiže novac uzima svoju proviziju i ostatak u gotovini predaje </a:t>
            </a:r>
            <a:r>
              <a:rPr lang="hr-HR" sz="2000" dirty="0" smtClean="0">
                <a:solidFill>
                  <a:schemeClr val="tx1"/>
                </a:solidFill>
              </a:rPr>
              <a:t>okrivljenima</a:t>
            </a:r>
          </a:p>
          <a:p>
            <a:pPr marL="571500" indent="-457200">
              <a:buClr>
                <a:srgbClr val="FF0000"/>
              </a:buClr>
              <a:buFont typeface="+mj-lt"/>
              <a:buAutoNum type="arabicPeriod"/>
            </a:pPr>
            <a:endParaRPr lang="hr-HR" sz="2000" dirty="0" smtClean="0">
              <a:solidFill>
                <a:schemeClr val="tx1"/>
              </a:solidFill>
            </a:endParaRPr>
          </a:p>
          <a:p>
            <a:pPr marL="571500" indent="-457200" algn="just">
              <a:buClr>
                <a:srgbClr val="FF0000"/>
              </a:buClr>
              <a:buFont typeface="+mj-lt"/>
              <a:buAutoNum type="arabicPeriod"/>
            </a:pPr>
            <a:r>
              <a:rPr lang="hr-HR" sz="2000" dirty="0" smtClean="0">
                <a:solidFill>
                  <a:schemeClr val="tx1"/>
                </a:solidFill>
              </a:rPr>
              <a:t>Dogovaraju da se društvo </a:t>
            </a:r>
            <a:r>
              <a:rPr lang="hr-HR" sz="2000" dirty="0" smtClean="0">
                <a:solidFill>
                  <a:schemeClr val="tx1"/>
                </a:solidFill>
              </a:rPr>
              <a:t>povuče </a:t>
            </a:r>
            <a:r>
              <a:rPr lang="hr-HR" sz="2000" dirty="0" smtClean="0">
                <a:solidFill>
                  <a:schemeClr val="tx1"/>
                </a:solidFill>
              </a:rPr>
              <a:t>iz javnog natječaja, a kako bi ga obeštetili dogovorili </a:t>
            </a:r>
            <a:r>
              <a:rPr lang="hr-HR" sz="2000" dirty="0">
                <a:solidFill>
                  <a:schemeClr val="tx1"/>
                </a:solidFill>
              </a:rPr>
              <a:t>da mu se priznaju </a:t>
            </a:r>
            <a:r>
              <a:rPr lang="hr-HR" sz="2000" dirty="0" err="1" smtClean="0">
                <a:solidFill>
                  <a:schemeClr val="tx1"/>
                </a:solidFill>
              </a:rPr>
              <a:t>vantroškovničke</a:t>
            </a:r>
            <a:r>
              <a:rPr lang="hr-HR" sz="2000" dirty="0" smtClean="0">
                <a:solidFill>
                  <a:schemeClr val="tx1"/>
                </a:solidFill>
              </a:rPr>
              <a:t> radove </a:t>
            </a:r>
            <a:r>
              <a:rPr lang="hr-HR" sz="2000" dirty="0">
                <a:solidFill>
                  <a:schemeClr val="tx1"/>
                </a:solidFill>
              </a:rPr>
              <a:t>u visini od 12 </a:t>
            </a:r>
            <a:r>
              <a:rPr lang="hr-HR" sz="2000" dirty="0" err="1">
                <a:solidFill>
                  <a:schemeClr val="tx1"/>
                </a:solidFill>
              </a:rPr>
              <a:t>mil</a:t>
            </a:r>
            <a:r>
              <a:rPr lang="hr-HR" sz="2000" dirty="0">
                <a:solidFill>
                  <a:schemeClr val="tx1"/>
                </a:solidFill>
              </a:rPr>
              <a:t> kn na poslovima na kojima je do tada bio </a:t>
            </a:r>
            <a:r>
              <a:rPr lang="hr-HR" sz="2000" dirty="0" smtClean="0">
                <a:solidFill>
                  <a:schemeClr val="tx1"/>
                </a:solidFill>
              </a:rPr>
              <a:t>angažiran i traže dio toga </a:t>
            </a:r>
          </a:p>
          <a:p>
            <a:pPr marL="114300" indent="0">
              <a:buClr>
                <a:srgbClr val="FF0000"/>
              </a:buClr>
              <a:buNone/>
            </a:pPr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54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137323"/>
          </a:xfrm>
        </p:spPr>
        <p:txBody>
          <a:bodyPr>
            <a:normAutofit/>
          </a:bodyPr>
          <a:lstStyle/>
          <a:p>
            <a:pPr marL="114300" indent="0" algn="just">
              <a:buClr>
                <a:srgbClr val="FF0000"/>
              </a:buClr>
              <a:buNone/>
            </a:pPr>
            <a:r>
              <a:rPr lang="hr-HR" sz="2000" dirty="0" smtClean="0">
                <a:solidFill>
                  <a:srgbClr val="FF0000"/>
                </a:solidFill>
              </a:rPr>
              <a:t>3. </a:t>
            </a:r>
            <a:r>
              <a:rPr lang="hr-HR" sz="2000" dirty="0" smtClean="0">
                <a:solidFill>
                  <a:schemeClr val="tx1"/>
                </a:solidFill>
              </a:rPr>
              <a:t>	S direktorom jednog društva dogovorili da za o</a:t>
            </a:r>
            <a:r>
              <a:rPr lang="hr-HR" sz="2000" dirty="0" smtClean="0">
                <a:solidFill>
                  <a:schemeClr val="tx1"/>
                </a:solidFill>
              </a:rPr>
              <a:t>siguranje dobivanja posla</a:t>
            </a:r>
            <a:r>
              <a:rPr lang="hr-HR" sz="2000" dirty="0">
                <a:solidFill>
                  <a:schemeClr val="tx1"/>
                </a:solidFill>
              </a:rPr>
              <a:t> </a:t>
            </a:r>
            <a:r>
              <a:rPr lang="hr-HR" sz="2000" dirty="0" smtClean="0">
                <a:solidFill>
                  <a:schemeClr val="tx1"/>
                </a:solidFill>
              </a:rPr>
              <a:t>to društvo isplaćuje p</a:t>
            </a:r>
            <a:r>
              <a:rPr lang="hr-HR" sz="2000" dirty="0" smtClean="0">
                <a:solidFill>
                  <a:schemeClr val="tx1"/>
                </a:solidFill>
              </a:rPr>
              <a:t>ostotak </a:t>
            </a:r>
            <a:r>
              <a:rPr lang="hr-HR" sz="2000" dirty="0">
                <a:solidFill>
                  <a:schemeClr val="tx1"/>
                </a:solidFill>
              </a:rPr>
              <a:t>od ugovorene cijene radova, na način da se </a:t>
            </a:r>
            <a:r>
              <a:rPr lang="hr-HR" sz="2000" dirty="0" smtClean="0">
                <a:solidFill>
                  <a:schemeClr val="tx1"/>
                </a:solidFill>
              </a:rPr>
              <a:t>samostalno </a:t>
            </a:r>
            <a:r>
              <a:rPr lang="hr-HR" sz="2000" dirty="0">
                <a:solidFill>
                  <a:schemeClr val="tx1"/>
                </a:solidFill>
              </a:rPr>
              <a:t>javi na natječaj a ne kao dio Poslovne udruge, što su </a:t>
            </a:r>
            <a:r>
              <a:rPr lang="hr-HR" sz="2000" dirty="0" smtClean="0">
                <a:solidFill>
                  <a:schemeClr val="tx1"/>
                </a:solidFill>
              </a:rPr>
              <a:t>prenijeli </a:t>
            </a:r>
            <a:r>
              <a:rPr lang="hr-HR" sz="2000" dirty="0">
                <a:solidFill>
                  <a:schemeClr val="tx1"/>
                </a:solidFill>
              </a:rPr>
              <a:t>drugim članovima Udruge obećavši da će im to nadoknaditi kroz druge poslove a da oni usklade ponude sa </a:t>
            </a:r>
            <a:r>
              <a:rPr lang="hr-HR" sz="2000" dirty="0" smtClean="0">
                <a:solidFill>
                  <a:schemeClr val="tx1"/>
                </a:solidFill>
              </a:rPr>
              <a:t>privilegiranim društvom, </a:t>
            </a:r>
            <a:r>
              <a:rPr lang="hr-HR" sz="2000" dirty="0">
                <a:solidFill>
                  <a:schemeClr val="tx1"/>
                </a:solidFill>
              </a:rPr>
              <a:t>a nakon što je </a:t>
            </a:r>
            <a:r>
              <a:rPr lang="hr-HR" sz="2000" dirty="0" smtClean="0">
                <a:solidFill>
                  <a:schemeClr val="tx1"/>
                </a:solidFill>
              </a:rPr>
              <a:t>ono dobilo </a:t>
            </a:r>
            <a:r>
              <a:rPr lang="hr-HR" sz="2000" dirty="0">
                <a:solidFill>
                  <a:schemeClr val="tx1"/>
                </a:solidFill>
              </a:rPr>
              <a:t>posao </a:t>
            </a:r>
            <a:r>
              <a:rPr lang="hr-HR" sz="2000" dirty="0" smtClean="0">
                <a:solidFill>
                  <a:schemeClr val="tx1"/>
                </a:solidFill>
              </a:rPr>
              <a:t>zatražili </a:t>
            </a:r>
            <a:r>
              <a:rPr lang="hr-HR" sz="2000" dirty="0">
                <a:solidFill>
                  <a:schemeClr val="tx1"/>
                </a:solidFill>
              </a:rPr>
              <a:t>da zaključi fiktivne ugovore o </a:t>
            </a:r>
            <a:r>
              <a:rPr lang="hr-HR" sz="2000" dirty="0" smtClean="0">
                <a:solidFill>
                  <a:schemeClr val="tx1"/>
                </a:solidFill>
              </a:rPr>
              <a:t>konzaltingu </a:t>
            </a:r>
            <a:r>
              <a:rPr lang="hr-HR" sz="2000" dirty="0">
                <a:solidFill>
                  <a:schemeClr val="tx1"/>
                </a:solidFill>
              </a:rPr>
              <a:t>sa </a:t>
            </a:r>
            <a:r>
              <a:rPr lang="hr-HR" sz="2000" dirty="0" smtClean="0">
                <a:solidFill>
                  <a:schemeClr val="tx1"/>
                </a:solidFill>
              </a:rPr>
              <a:t>fiktivnim društvima </a:t>
            </a:r>
            <a:r>
              <a:rPr lang="hr-HR" sz="2000" dirty="0" smtClean="0">
                <a:solidFill>
                  <a:schemeClr val="tx1"/>
                </a:solidFill>
              </a:rPr>
              <a:t>iz RH i </a:t>
            </a:r>
            <a:r>
              <a:rPr lang="hr-HR" sz="2000" dirty="0">
                <a:solidFill>
                  <a:schemeClr val="tx1"/>
                </a:solidFill>
              </a:rPr>
              <a:t>to u visini 5 % od ukupne vrijednosti ugovorenih radova, </a:t>
            </a:r>
            <a:r>
              <a:rPr lang="hr-HR" sz="2000" dirty="0" smtClean="0">
                <a:solidFill>
                  <a:schemeClr val="tx1"/>
                </a:solidFill>
              </a:rPr>
              <a:t>što je i učinjeno, te je u konačnici </a:t>
            </a:r>
            <a:r>
              <a:rPr lang="hr-HR" sz="2000" dirty="0" smtClean="0">
                <a:solidFill>
                  <a:schemeClr val="tx1"/>
                </a:solidFill>
              </a:rPr>
              <a:t>po ovom dogovoru </a:t>
            </a:r>
            <a:r>
              <a:rPr lang="hr-HR" sz="2000" dirty="0" smtClean="0">
                <a:solidFill>
                  <a:schemeClr val="tx1"/>
                </a:solidFill>
              </a:rPr>
              <a:t>isplaćeno 18,9 </a:t>
            </a:r>
            <a:r>
              <a:rPr lang="hr-HR" sz="2000" dirty="0" err="1">
                <a:solidFill>
                  <a:schemeClr val="tx1"/>
                </a:solidFill>
              </a:rPr>
              <a:t>mil</a:t>
            </a:r>
            <a:r>
              <a:rPr lang="hr-HR" sz="2000" dirty="0">
                <a:solidFill>
                  <a:schemeClr val="tx1"/>
                </a:solidFill>
              </a:rPr>
              <a:t> kuna </a:t>
            </a:r>
            <a:r>
              <a:rPr lang="hr-HR" sz="2000" dirty="0" smtClean="0">
                <a:solidFill>
                  <a:schemeClr val="tx1"/>
                </a:solidFill>
              </a:rPr>
              <a:t>provizije</a:t>
            </a:r>
            <a:endParaRPr lang="hr-HR" sz="2000" dirty="0" smtClean="0">
              <a:solidFill>
                <a:schemeClr val="tx1"/>
              </a:solidFill>
            </a:endParaRPr>
          </a:p>
          <a:p>
            <a:pPr marL="571500" indent="-457200">
              <a:buClr>
                <a:srgbClr val="FF0000"/>
              </a:buClr>
              <a:buFont typeface="+mj-lt"/>
              <a:buAutoNum type="arabicPeriod"/>
            </a:pPr>
            <a:endParaRPr lang="hr-HR" sz="2000" dirty="0" smtClean="0">
              <a:solidFill>
                <a:schemeClr val="tx1"/>
              </a:solidFill>
            </a:endParaRPr>
          </a:p>
          <a:p>
            <a:pPr marL="114300" indent="0">
              <a:buClr>
                <a:srgbClr val="FF0000"/>
              </a:buClr>
              <a:buNone/>
            </a:pPr>
            <a:r>
              <a:rPr lang="hr-HR" sz="2000" dirty="0" smtClean="0">
                <a:solidFill>
                  <a:srgbClr val="FF0000"/>
                </a:solidFill>
              </a:rPr>
              <a:t>4. </a:t>
            </a:r>
            <a:r>
              <a:rPr lang="hr-HR" sz="2000" dirty="0" smtClean="0">
                <a:solidFill>
                  <a:schemeClr val="tx1"/>
                </a:solidFill>
              </a:rPr>
              <a:t>	Od </a:t>
            </a:r>
            <a:r>
              <a:rPr lang="hr-HR" sz="2000" dirty="0" smtClean="0">
                <a:solidFill>
                  <a:schemeClr val="tx1"/>
                </a:solidFill>
              </a:rPr>
              <a:t>niza društava </a:t>
            </a:r>
            <a:r>
              <a:rPr lang="hr-HR" sz="2000" dirty="0" smtClean="0">
                <a:solidFill>
                  <a:schemeClr val="tx1"/>
                </a:solidFill>
              </a:rPr>
              <a:t>podizvođača </a:t>
            </a:r>
            <a:r>
              <a:rPr lang="hr-HR" sz="2000" dirty="0" smtClean="0">
                <a:solidFill>
                  <a:schemeClr val="tx1"/>
                </a:solidFill>
              </a:rPr>
              <a:t>tražili </a:t>
            </a:r>
            <a:r>
              <a:rPr lang="hr-HR" sz="2000" dirty="0">
                <a:solidFill>
                  <a:schemeClr val="tx1"/>
                </a:solidFill>
              </a:rPr>
              <a:t>naknadu za </a:t>
            </a:r>
            <a:r>
              <a:rPr lang="hr-HR" sz="2000" dirty="0" smtClean="0">
                <a:solidFill>
                  <a:schemeClr val="tx1"/>
                </a:solidFill>
              </a:rPr>
              <a:t>nastavak </a:t>
            </a:r>
            <a:r>
              <a:rPr lang="hr-HR" sz="2000" dirty="0">
                <a:solidFill>
                  <a:schemeClr val="tx1"/>
                </a:solidFill>
              </a:rPr>
              <a:t>suradnje, pogodovanje u dodjeli posla i osiguravanje </a:t>
            </a:r>
            <a:r>
              <a:rPr lang="hr-HR" sz="2000" dirty="0" smtClean="0">
                <a:solidFill>
                  <a:schemeClr val="tx1"/>
                </a:solidFill>
              </a:rPr>
              <a:t>posla.</a:t>
            </a:r>
            <a:endParaRPr lang="hr-HR" sz="2000" dirty="0">
              <a:solidFill>
                <a:schemeClr val="tx1"/>
              </a:solidFill>
            </a:endParaRPr>
          </a:p>
          <a:p>
            <a:pPr marL="571500" indent="-457200">
              <a:buFont typeface="+mj-lt"/>
              <a:buAutoNum type="arabicPeriod"/>
            </a:pPr>
            <a:endParaRPr lang="hr-HR" sz="2000" dirty="0" smtClean="0"/>
          </a:p>
        </p:txBody>
      </p:sp>
    </p:spTree>
    <p:extLst>
      <p:ext uri="{BB962C8B-B14F-4D97-AF65-F5344CB8AC3E}">
        <p14:creationId xmlns:p14="http://schemas.microsoft.com/office/powerpoint/2010/main" val="237157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13732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Kako su osiguravali da „prijatelji firme” dobiju posao? </a:t>
            </a:r>
          </a:p>
          <a:p>
            <a:pPr marL="114300" indent="0">
              <a:buNone/>
            </a:pPr>
            <a:endParaRPr lang="hr-HR" sz="20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</a:rPr>
              <a:t>Sa 6 najvećih građevinskih tvrtki  RH dogovorili da se podijele u dvije „Poslovne udruge”  i da se odvojeno javljaju na natječaje, na način da jedni drugima ne budu konkurencija.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hr-HR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</a:rPr>
              <a:t>Na taj način sve najveće tvrtke u RH su gotovo ravnomjerno sudjelovale u poslovima cestogradnje u RH </a:t>
            </a:r>
            <a:r>
              <a:rPr lang="hr-HR" sz="2000" i="1" dirty="0" smtClean="0"/>
              <a:t>(tako su izbjegli povredu načela tržišnog natjecanja a ujedno su postigli poštivanje </a:t>
            </a:r>
            <a:r>
              <a:rPr lang="hr-HR" sz="2000" i="1" dirty="0" smtClean="0"/>
              <a:t>procedure javne nabave)  </a:t>
            </a:r>
            <a:endParaRPr lang="hr-HR" sz="2000" i="1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hr-HR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</a:rPr>
              <a:t>Dogovorili su i podizvođače koje će pojedina „Poslovna udruga” koristiti </a:t>
            </a:r>
            <a:r>
              <a:rPr lang="hr-HR" sz="2000" i="1" dirty="0" smtClean="0"/>
              <a:t>(također ravnomjerno)</a:t>
            </a:r>
          </a:p>
          <a:p>
            <a:pPr marL="114300" indent="0">
              <a:buNone/>
            </a:pPr>
            <a:endParaRPr lang="hr-HR" sz="2000" dirty="0" smtClean="0"/>
          </a:p>
          <a:p>
            <a:pPr marL="571500" indent="-457200">
              <a:buAutoNum type="arabicPeriod" startAt="2"/>
            </a:pPr>
            <a:endParaRPr lang="hr-HR" sz="2000" dirty="0" smtClean="0"/>
          </a:p>
        </p:txBody>
      </p:sp>
    </p:spTree>
    <p:extLst>
      <p:ext uri="{BB962C8B-B14F-4D97-AF65-F5344CB8AC3E}">
        <p14:creationId xmlns:p14="http://schemas.microsoft.com/office/powerpoint/2010/main" val="83149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5334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Kako </a:t>
            </a:r>
            <a:r>
              <a:rPr lang="hr-HR" sz="2000" dirty="0" smtClean="0">
                <a:solidFill>
                  <a:schemeClr val="tx1"/>
                </a:solidFill>
              </a:rPr>
              <a:t>smo prikupili dokaze? </a:t>
            </a:r>
          </a:p>
          <a:p>
            <a:pPr marL="114300" indent="0">
              <a:buNone/>
            </a:pPr>
            <a:endParaRPr lang="hr-HR" sz="2000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Osnivač </a:t>
            </a:r>
            <a:r>
              <a:rPr lang="hr-HR" sz="2000" dirty="0" smtClean="0">
                <a:solidFill>
                  <a:schemeClr val="tx1"/>
                </a:solidFill>
              </a:rPr>
              <a:t>i direktor fiktivnih društava </a:t>
            </a:r>
            <a:r>
              <a:rPr lang="hr-HR" sz="2000" dirty="0" smtClean="0">
                <a:solidFill>
                  <a:schemeClr val="tx1"/>
                </a:solidFill>
              </a:rPr>
              <a:t>načelniku </a:t>
            </a:r>
            <a:r>
              <a:rPr lang="hr-HR" sz="2000" dirty="0" smtClean="0">
                <a:solidFill>
                  <a:schemeClr val="tx1"/>
                </a:solidFill>
              </a:rPr>
              <a:t>PNUSKOK-a </a:t>
            </a:r>
            <a:r>
              <a:rPr lang="hr-HR" sz="2000" dirty="0">
                <a:solidFill>
                  <a:schemeClr val="tx1"/>
                </a:solidFill>
              </a:rPr>
              <a:t>sve ispričao </a:t>
            </a:r>
            <a:r>
              <a:rPr lang="hr-HR" sz="2000" dirty="0" smtClean="0">
                <a:solidFill>
                  <a:schemeClr val="tx1"/>
                </a:solidFill>
              </a:rPr>
              <a:t>o poslovanju fiktivnih društava, </a:t>
            </a:r>
            <a:r>
              <a:rPr lang="hr-HR" sz="2000" dirty="0" smtClean="0">
                <a:solidFill>
                  <a:schemeClr val="tx1"/>
                </a:solidFill>
              </a:rPr>
              <a:t>predao poslovnu dokumentaciju i bilježnicu </a:t>
            </a:r>
            <a:r>
              <a:rPr lang="hr-HR" sz="2000" dirty="0" smtClean="0">
                <a:solidFill>
                  <a:schemeClr val="tx1"/>
                </a:solidFill>
              </a:rPr>
              <a:t>u kojoj je bilježio podizanje novca i iznose svoje provizije!!!</a:t>
            </a:r>
          </a:p>
          <a:p>
            <a:pPr marL="114300" indent="0">
              <a:buNone/>
            </a:pPr>
            <a:r>
              <a:rPr lang="hr-HR" sz="2000" dirty="0" smtClean="0"/>
              <a:t> </a:t>
            </a:r>
          </a:p>
          <a:p>
            <a:pPr marL="114300" indent="0">
              <a:buNone/>
            </a:pPr>
            <a:r>
              <a:rPr lang="hr-HR" sz="2000" dirty="0" smtClean="0">
                <a:solidFill>
                  <a:srgbClr val="7030A0"/>
                </a:solidFill>
              </a:rPr>
              <a:t>Zašto je to učinio?  Proradila mu savjest? </a:t>
            </a:r>
            <a:endParaRPr lang="hr-HR" sz="20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endParaRPr lang="hr-HR" sz="2000" dirty="0" smtClean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Jedan direktor društva „prijatelja firme” u zamjenu za „</a:t>
            </a:r>
            <a:r>
              <a:rPr lang="vi-VN" sz="2000" dirty="0" smtClean="0">
                <a:solidFill>
                  <a:schemeClr val="tx1"/>
                </a:solidFill>
              </a:rPr>
              <a:t>nepoduzimanj</a:t>
            </a:r>
            <a:r>
              <a:rPr lang="hr-HR" sz="2000" dirty="0" smtClean="0">
                <a:solidFill>
                  <a:schemeClr val="tx1"/>
                </a:solidFill>
              </a:rPr>
              <a:t>e</a:t>
            </a:r>
            <a:r>
              <a:rPr lang="vi-VN" sz="2000" dirty="0" smtClean="0">
                <a:solidFill>
                  <a:schemeClr val="tx1"/>
                </a:solidFill>
              </a:rPr>
              <a:t> </a:t>
            </a:r>
            <a:r>
              <a:rPr lang="vi-VN" sz="2000" dirty="0">
                <a:solidFill>
                  <a:schemeClr val="tx1"/>
                </a:solidFill>
              </a:rPr>
              <a:t>kaznenog </a:t>
            </a:r>
            <a:r>
              <a:rPr lang="vi-VN" sz="2000" dirty="0" smtClean="0">
                <a:solidFill>
                  <a:schemeClr val="tx1"/>
                </a:solidFill>
              </a:rPr>
              <a:t>progona</a:t>
            </a:r>
            <a:r>
              <a:rPr lang="hr-HR" sz="2000" dirty="0" smtClean="0">
                <a:solidFill>
                  <a:schemeClr val="tx1"/>
                </a:solidFill>
              </a:rPr>
              <a:t>”</a:t>
            </a:r>
            <a:r>
              <a:rPr lang="vi-VN" sz="2000" dirty="0" smtClean="0">
                <a:solidFill>
                  <a:schemeClr val="tx1"/>
                </a:solidFill>
              </a:rPr>
              <a:t> </a:t>
            </a:r>
            <a:r>
              <a:rPr lang="hr-H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(tzv. </a:t>
            </a:r>
            <a:r>
              <a:rPr lang="hr-H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Oprosnica</a:t>
            </a:r>
            <a:r>
              <a:rPr lang="hr-HR" sz="2000" dirty="0" smtClean="0">
                <a:solidFill>
                  <a:schemeClr val="tx1"/>
                </a:solidFill>
              </a:rPr>
              <a:t>)</a:t>
            </a:r>
            <a:r>
              <a:rPr lang="hr-HR" sz="2000" dirty="0" smtClean="0">
                <a:solidFill>
                  <a:schemeClr val="tx1"/>
                </a:solidFill>
              </a:rPr>
              <a:t> otkrio način namještanja natječaja, dogovor oko formiranja „Poslovnih udruga”, te uloge okrivljenika.</a:t>
            </a:r>
          </a:p>
        </p:txBody>
      </p:sp>
    </p:spTree>
    <p:extLst>
      <p:ext uri="{BB962C8B-B14F-4D97-AF65-F5344CB8AC3E}">
        <p14:creationId xmlns:p14="http://schemas.microsoft.com/office/powerpoint/2010/main" val="371047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137323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endParaRPr lang="hr-HR" sz="20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</a:rPr>
              <a:t>Optužnica </a:t>
            </a:r>
            <a:r>
              <a:rPr lang="hr-HR" sz="2000" dirty="0" smtClean="0">
                <a:solidFill>
                  <a:schemeClr val="tx1"/>
                </a:solidFill>
              </a:rPr>
              <a:t>podignuta </a:t>
            </a:r>
            <a:r>
              <a:rPr lang="hr-HR" sz="2000" dirty="0" smtClean="0">
                <a:solidFill>
                  <a:schemeClr val="tx1"/>
                </a:solidFill>
              </a:rPr>
              <a:t>protiv 13 osoba, </a:t>
            </a:r>
            <a:r>
              <a:rPr lang="hr-HR" sz="2000" dirty="0" smtClean="0">
                <a:solidFill>
                  <a:schemeClr val="tx1"/>
                </a:solidFill>
              </a:rPr>
              <a:t>potvrđena je i u </a:t>
            </a:r>
            <a:r>
              <a:rPr lang="hr-HR" sz="2000" dirty="0" smtClean="0">
                <a:solidFill>
                  <a:schemeClr val="tx1"/>
                </a:solidFill>
              </a:rPr>
              <a:t>tijeku </a:t>
            </a:r>
            <a:r>
              <a:rPr lang="hr-HR" sz="2000" dirty="0" smtClean="0">
                <a:solidFill>
                  <a:schemeClr val="tx1"/>
                </a:solidFill>
              </a:rPr>
              <a:t>je rasprava </a:t>
            </a:r>
            <a:r>
              <a:rPr lang="hr-HR" sz="2000" dirty="0" smtClean="0">
                <a:solidFill>
                  <a:schemeClr val="tx1"/>
                </a:solidFill>
              </a:rPr>
              <a:t>pred sudom. </a:t>
            </a:r>
          </a:p>
          <a:p>
            <a:pPr marL="114300" indent="0">
              <a:buClr>
                <a:srgbClr val="FF0000"/>
              </a:buClr>
              <a:buNone/>
            </a:pPr>
            <a:endParaRPr lang="hr-HR" sz="2000" dirty="0">
              <a:solidFill>
                <a:schemeClr val="tx1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</a:rPr>
              <a:t>Prije potvrđivanja optužnice troje okrivljenika zaključili Sporazum</a:t>
            </a:r>
          </a:p>
          <a:p>
            <a:pPr marL="114300" indent="0">
              <a:buClr>
                <a:srgbClr val="FF0000"/>
              </a:buClr>
              <a:buNone/>
            </a:pPr>
            <a:endParaRPr lang="hr-HR" sz="2000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Oduzeta je imovinska korist kako slijedi: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000" dirty="0" smtClean="0">
                <a:solidFill>
                  <a:schemeClr val="tx1"/>
                </a:solidFill>
              </a:rPr>
              <a:t>direktor fiktivnih društava –naloženo mu da ukupnu korist uplati u državni proračun, </a:t>
            </a:r>
            <a:r>
              <a:rPr lang="hr-HR" sz="2000" dirty="0">
                <a:solidFill>
                  <a:schemeClr val="tx1"/>
                </a:solidFill>
              </a:rPr>
              <a:t>nismo pronašli </a:t>
            </a:r>
            <a:r>
              <a:rPr lang="hr-HR" sz="2000" dirty="0" smtClean="0">
                <a:solidFill>
                  <a:schemeClr val="tx1"/>
                </a:solidFill>
              </a:rPr>
              <a:t>nikakvu imovinu,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000" dirty="0" smtClean="0">
                <a:solidFill>
                  <a:schemeClr val="tx1"/>
                </a:solidFill>
              </a:rPr>
              <a:t>član Uprave Hrvatske autoceste – ukupna korist od oko 730.000 kuna pronađena na računima, osigurana i oduzeta presudom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000" dirty="0" smtClean="0">
                <a:solidFill>
                  <a:schemeClr val="tx1"/>
                </a:solidFill>
              </a:rPr>
              <a:t>član Uprave Hrvatske autoceste – od ukupne koristi od 5 </a:t>
            </a:r>
            <a:r>
              <a:rPr lang="hr-HR" sz="2000" dirty="0" err="1" smtClean="0">
                <a:solidFill>
                  <a:schemeClr val="tx1"/>
                </a:solidFill>
              </a:rPr>
              <a:t>mil</a:t>
            </a:r>
            <a:r>
              <a:rPr lang="hr-HR" sz="2000" dirty="0" smtClean="0">
                <a:solidFill>
                  <a:schemeClr val="tx1"/>
                </a:solidFill>
              </a:rPr>
              <a:t> kn, 2, 1 </a:t>
            </a:r>
            <a:r>
              <a:rPr lang="hr-HR" sz="2000" dirty="0" err="1" smtClean="0">
                <a:solidFill>
                  <a:schemeClr val="tx1"/>
                </a:solidFill>
              </a:rPr>
              <a:t>mil</a:t>
            </a:r>
            <a:r>
              <a:rPr lang="hr-HR" sz="2000" dirty="0" smtClean="0">
                <a:solidFill>
                  <a:schemeClr val="tx1"/>
                </a:solidFill>
              </a:rPr>
              <a:t> kn je oduzet u nekretninama, a ostalo je naloženo da uplati u proračun</a:t>
            </a:r>
            <a:endParaRPr lang="hr-HR" sz="2000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416264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solidFill>
                  <a:srgbClr val="C00000"/>
                </a:solidFill>
              </a:rPr>
              <a:t>UVODNO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vi-VN" sz="2000" dirty="0" smtClean="0"/>
              <a:t> </a:t>
            </a:r>
            <a:r>
              <a:rPr lang="hr-HR" sz="2000" dirty="0" smtClean="0"/>
              <a:t>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Zakon o državnom uredu za revizij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samostalno i neovisno tijelo</a:t>
            </a: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Zakon o kaznenom postupku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državni odvjetnik može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zahtijevati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dostavu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podataka,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dokumentacije ili provođenje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kontrole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 nadležnosti Državnog ureda za reviziju</a:t>
            </a: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Državni ured za reviziju izvještaje dostavlja i Državnom odvjetništvu RH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 bez 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kaznene prijave</a:t>
            </a:r>
          </a:p>
          <a:p>
            <a:endParaRPr lang="vi-VN" sz="2400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951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13732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r-HR" sz="2000" b="1" dirty="0" smtClean="0"/>
              <a:t>PRIMJER 2:</a:t>
            </a:r>
          </a:p>
          <a:p>
            <a:pPr marL="114300" indent="0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FIMI MEDIA  (</a:t>
            </a:r>
            <a:r>
              <a:rPr lang="hr-HR" sz="2000" dirty="0" err="1" smtClean="0">
                <a:solidFill>
                  <a:schemeClr val="tx1"/>
                </a:solidFill>
              </a:rPr>
              <a:t>okr</a:t>
            </a:r>
            <a:r>
              <a:rPr lang="hr-HR" sz="2000" dirty="0" smtClean="0">
                <a:solidFill>
                  <a:schemeClr val="tx1"/>
                </a:solidFill>
              </a:rPr>
              <a:t>. Sanader) – namještanje natječaja od strane ministarstava i javnih tvrtki u korist društva FIMI </a:t>
            </a:r>
            <a:r>
              <a:rPr lang="hr-HR" sz="2000" dirty="0" smtClean="0">
                <a:solidFill>
                  <a:schemeClr val="tx1"/>
                </a:solidFill>
              </a:rPr>
              <a:t>MEDIA </a:t>
            </a:r>
          </a:p>
          <a:p>
            <a:pPr marL="114300" indent="0">
              <a:buNone/>
            </a:pPr>
            <a:endParaRPr lang="hr-HR" sz="2000" dirty="0"/>
          </a:p>
          <a:p>
            <a:pPr marL="114300" indent="0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Kako smo otkrili ovu korupciju?</a:t>
            </a:r>
          </a:p>
          <a:p>
            <a:pPr marL="114300" indent="0">
              <a:buNone/>
            </a:pPr>
            <a:endParaRPr lang="hr-HR" sz="2000" dirty="0" smtClean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Član Uprave društva u vlasništvu RH koji je bio na sastanku u Vladi RH na kojem je od strane blagajnika HDZ-a, ujedno čelnika Carine i u prisutnosti  </a:t>
            </a:r>
            <a:r>
              <a:rPr lang="hr-HR" sz="2000" dirty="0" err="1" smtClean="0">
                <a:solidFill>
                  <a:schemeClr val="tx1"/>
                </a:solidFill>
              </a:rPr>
              <a:t>okr</a:t>
            </a:r>
            <a:r>
              <a:rPr lang="hr-HR" sz="2000" dirty="0" smtClean="0">
                <a:solidFill>
                  <a:schemeClr val="tx1"/>
                </a:solidFill>
              </a:rPr>
              <a:t>. Ivo Sanadera rečeno da se zaključe poslovi sa FIMI MEDIA (marketing, promidžba, konzultantske usluge i dr.) javio se Glavnom državnom odvjetniku i sve ispričao!!! </a:t>
            </a:r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24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13732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r-HR" sz="2000" b="1" dirty="0" smtClean="0"/>
              <a:t>PRIMJER 3: </a:t>
            </a:r>
            <a:r>
              <a:rPr lang="hr-HR" sz="2000" dirty="0" smtClean="0">
                <a:solidFill>
                  <a:schemeClr val="tx1"/>
                </a:solidFill>
              </a:rPr>
              <a:t>u </a:t>
            </a:r>
            <a:r>
              <a:rPr lang="hr-HR" sz="2000" dirty="0" smtClean="0">
                <a:solidFill>
                  <a:schemeClr val="tx1"/>
                </a:solidFill>
              </a:rPr>
              <a:t>kojima smo imali </a:t>
            </a:r>
            <a:r>
              <a:rPr lang="hr-HR" sz="2000" dirty="0" err="1" smtClean="0">
                <a:solidFill>
                  <a:schemeClr val="tx1"/>
                </a:solidFill>
              </a:rPr>
              <a:t>osnov</a:t>
            </a:r>
            <a:r>
              <a:rPr lang="hr-HR" sz="2000" dirty="0" smtClean="0">
                <a:solidFill>
                  <a:schemeClr val="tx1"/>
                </a:solidFill>
              </a:rPr>
              <a:t> sumnje ali nismo prikupili dovoljno dokaza: </a:t>
            </a:r>
          </a:p>
          <a:p>
            <a:pPr marL="114300" indent="0">
              <a:buNone/>
            </a:pPr>
            <a:r>
              <a:rPr lang="hr-HR" sz="2000" dirty="0"/>
              <a:t>	</a:t>
            </a:r>
            <a:r>
              <a:rPr lang="hr-HR" sz="2000" b="1" dirty="0"/>
              <a:t>Uvjetovanje specifikacija prema traženom </a:t>
            </a:r>
            <a:r>
              <a:rPr lang="hr-HR" sz="2000" b="1" dirty="0" smtClean="0"/>
              <a:t>proizvodu</a:t>
            </a:r>
          </a:p>
          <a:p>
            <a:pPr marL="114300" indent="0">
              <a:buNone/>
            </a:pPr>
            <a:endParaRPr lang="hr-HR" sz="2000" b="1" dirty="0"/>
          </a:p>
          <a:p>
            <a:pPr marL="114300" indent="0">
              <a:buNone/>
            </a:pPr>
            <a:r>
              <a:rPr lang="hr-HR" sz="2000" dirty="0"/>
              <a:t>• </a:t>
            </a:r>
            <a:r>
              <a:rPr lang="hr-HR" sz="2000" dirty="0">
                <a:solidFill>
                  <a:schemeClr val="tx1"/>
                </a:solidFill>
              </a:rPr>
              <a:t>Muzička akademija u Zagrebu na javnoj je nabavi tražila glasovir s 92 tipke umjesto s 88, koji proizvodi jedino njemački </a:t>
            </a:r>
            <a:r>
              <a:rPr lang="hr-HR" sz="2000" dirty="0" err="1">
                <a:solidFill>
                  <a:schemeClr val="tx1"/>
                </a:solidFill>
              </a:rPr>
              <a:t>Bösendorfer</a:t>
            </a:r>
            <a:r>
              <a:rPr lang="hr-HR" sz="2000" dirty="0">
                <a:solidFill>
                  <a:schemeClr val="tx1"/>
                </a:solidFill>
              </a:rPr>
              <a:t>, a koji u Hrvatskoj nudi samo Euro-</a:t>
            </a:r>
            <a:r>
              <a:rPr lang="hr-HR" sz="2000" dirty="0" err="1">
                <a:solidFill>
                  <a:schemeClr val="tx1"/>
                </a:solidFill>
              </a:rPr>
              <a:t>unit</a:t>
            </a:r>
            <a:r>
              <a:rPr lang="hr-HR" sz="2000" dirty="0">
                <a:solidFill>
                  <a:schemeClr val="tx1"/>
                </a:solidFill>
              </a:rPr>
              <a:t> iz Čakovca, ovlašteni zastupnik klavira </a:t>
            </a:r>
            <a:r>
              <a:rPr lang="hr-HR" sz="2000" dirty="0" err="1">
                <a:solidFill>
                  <a:schemeClr val="tx1"/>
                </a:solidFill>
              </a:rPr>
              <a:t>Bösendorfer</a:t>
            </a:r>
            <a:r>
              <a:rPr lang="hr-HR" sz="2000" dirty="0">
                <a:solidFill>
                  <a:schemeClr val="tx1"/>
                </a:solidFill>
              </a:rPr>
              <a:t>, pa su svi ostali nepravedno ispali iz igre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</a:p>
          <a:p>
            <a:pPr marL="114300" indent="0">
              <a:buNone/>
            </a:pPr>
            <a:endParaRPr lang="hr-HR" sz="2000" dirty="0"/>
          </a:p>
          <a:p>
            <a:pPr marL="114300" indent="0">
              <a:buNone/>
            </a:pPr>
            <a:r>
              <a:rPr lang="hr-HR" sz="2000" dirty="0"/>
              <a:t>• </a:t>
            </a:r>
            <a:r>
              <a:rPr lang="hr-HR" sz="2000" dirty="0">
                <a:solidFill>
                  <a:schemeClr val="tx1"/>
                </a:solidFill>
              </a:rPr>
              <a:t>Vlada </a:t>
            </a:r>
            <a:r>
              <a:rPr lang="hr-HR" sz="2000" dirty="0" smtClean="0">
                <a:solidFill>
                  <a:schemeClr val="tx1"/>
                </a:solidFill>
              </a:rPr>
              <a:t>RH je </a:t>
            </a:r>
            <a:r>
              <a:rPr lang="hr-HR" sz="2000" dirty="0">
                <a:solidFill>
                  <a:schemeClr val="tx1"/>
                </a:solidFill>
              </a:rPr>
              <a:t>na javnom natječaju tražila </a:t>
            </a:r>
            <a:r>
              <a:rPr lang="hr-HR" sz="2000" dirty="0" err="1">
                <a:solidFill>
                  <a:schemeClr val="tx1"/>
                </a:solidFill>
              </a:rPr>
              <a:t>laptope</a:t>
            </a:r>
            <a:r>
              <a:rPr lang="hr-HR" sz="2000" dirty="0">
                <a:solidFill>
                  <a:schemeClr val="tx1"/>
                </a:solidFill>
              </a:rPr>
              <a:t> s prepisanim specifikacijama prijenosnih računala </a:t>
            </a:r>
            <a:r>
              <a:rPr lang="hr-HR" sz="2000" dirty="0" err="1">
                <a:solidFill>
                  <a:schemeClr val="tx1"/>
                </a:solidFill>
              </a:rPr>
              <a:t>Lenovo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875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137323"/>
          </a:xfrm>
        </p:spPr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r>
              <a:rPr lang="hr-HR" sz="2000" dirty="0"/>
              <a:t>	</a:t>
            </a:r>
            <a:endParaRPr lang="hr-HR" sz="2000" dirty="0" smtClean="0"/>
          </a:p>
          <a:p>
            <a:pPr marL="114300" indent="0" algn="ctr">
              <a:buNone/>
            </a:pPr>
            <a:r>
              <a:rPr lang="vi-VN" sz="2000" b="1" dirty="0" smtClean="0"/>
              <a:t>Favoriziranje </a:t>
            </a:r>
            <a:r>
              <a:rPr lang="vi-VN" sz="2000" b="1" dirty="0"/>
              <a:t>određenih </a:t>
            </a:r>
            <a:r>
              <a:rPr lang="vi-VN" sz="2000" b="1" dirty="0" smtClean="0"/>
              <a:t>proizvođača</a:t>
            </a:r>
            <a:endParaRPr lang="hr-HR" sz="2000" b="1" dirty="0" smtClean="0"/>
          </a:p>
          <a:p>
            <a:pPr marL="114300" indent="0" algn="ctr">
              <a:buNone/>
            </a:pPr>
            <a:endParaRPr lang="vi-VN" sz="2000" b="1" dirty="0"/>
          </a:p>
          <a:p>
            <a:pPr marL="114300" indent="0">
              <a:buNone/>
            </a:pPr>
            <a:r>
              <a:rPr lang="vi-VN" sz="2000" dirty="0">
                <a:solidFill>
                  <a:schemeClr val="tx1"/>
                </a:solidFill>
              </a:rPr>
              <a:t>• Na natječaju za opremanje svojih prostorija </a:t>
            </a:r>
            <a:r>
              <a:rPr lang="vi-VN" sz="2000" dirty="0" smtClean="0">
                <a:solidFill>
                  <a:schemeClr val="tx1"/>
                </a:solidFill>
              </a:rPr>
              <a:t>Ustavni </a:t>
            </a:r>
            <a:r>
              <a:rPr lang="vi-VN" sz="2000" dirty="0">
                <a:solidFill>
                  <a:schemeClr val="tx1"/>
                </a:solidFill>
              </a:rPr>
              <a:t>sud </a:t>
            </a:r>
            <a:r>
              <a:rPr lang="hr-HR" sz="2000" dirty="0" smtClean="0">
                <a:solidFill>
                  <a:schemeClr val="tx1"/>
                </a:solidFill>
              </a:rPr>
              <a:t>RH </a:t>
            </a:r>
            <a:r>
              <a:rPr lang="vi-VN" sz="2000" dirty="0" smtClean="0">
                <a:solidFill>
                  <a:schemeClr val="tx1"/>
                </a:solidFill>
              </a:rPr>
              <a:t>tražio </a:t>
            </a:r>
            <a:r>
              <a:rPr lang="vi-VN" sz="2000" dirty="0">
                <a:solidFill>
                  <a:schemeClr val="tx1"/>
                </a:solidFill>
              </a:rPr>
              <a:t>je umjesto standardnog uredskog namještaja skupocjene komade namještaja od ebanovine s točnim specifikacijama kakve ima i namještaj koji izrađuje </a:t>
            </a:r>
            <a:r>
              <a:rPr lang="vi-VN" sz="2000" dirty="0" smtClean="0">
                <a:solidFill>
                  <a:schemeClr val="tx1"/>
                </a:solidFill>
              </a:rPr>
              <a:t>talijanski </a:t>
            </a:r>
            <a:r>
              <a:rPr lang="vi-VN" sz="2000" dirty="0">
                <a:solidFill>
                  <a:schemeClr val="tx1"/>
                </a:solidFill>
              </a:rPr>
              <a:t>brend Giorgetti. Vrijednost tog natječaja bila je pet milijuna kuna</a:t>
            </a:r>
            <a:r>
              <a:rPr lang="vi-VN" sz="2000" dirty="0" smtClean="0">
                <a:solidFill>
                  <a:schemeClr val="tx1"/>
                </a:solidFill>
              </a:rPr>
              <a:t>.</a:t>
            </a:r>
            <a:endParaRPr lang="hr-HR" sz="2000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hr-HR" sz="2000" dirty="0"/>
          </a:p>
          <a:p>
            <a:pPr marL="114300" indent="0" algn="ctr">
              <a:buNone/>
            </a:pPr>
            <a:r>
              <a:rPr lang="vi-VN" sz="2000" dirty="0"/>
              <a:t>	</a:t>
            </a:r>
            <a:r>
              <a:rPr lang="vi-VN" sz="2000" b="1" dirty="0"/>
              <a:t>Favoriziranje postojećih ugovorenih </a:t>
            </a:r>
            <a:r>
              <a:rPr lang="vi-VN" sz="2000" b="1" dirty="0" smtClean="0"/>
              <a:t>subjekata</a:t>
            </a:r>
            <a:endParaRPr lang="hr-HR" sz="2000" b="1" dirty="0" smtClean="0"/>
          </a:p>
          <a:p>
            <a:pPr marL="114300" indent="0" algn="ctr">
              <a:buNone/>
            </a:pPr>
            <a:endParaRPr lang="vi-VN" sz="2000" b="1" dirty="0"/>
          </a:p>
          <a:p>
            <a:pPr marL="114300" indent="0">
              <a:buNone/>
            </a:pPr>
            <a:r>
              <a:rPr lang="vi-VN" sz="2000" dirty="0"/>
              <a:t>• </a:t>
            </a:r>
            <a:r>
              <a:rPr lang="vi-VN" sz="2000" dirty="0">
                <a:solidFill>
                  <a:schemeClr val="tx1"/>
                </a:solidFill>
              </a:rPr>
              <a:t>Velika Gorica u listopadu je tražila usluge prijevoza za učenike osnovnih škola, a jedan od uvjeta za potencijalne ponuditelje bila je već registrirana županijska autobusna linija na tom području, čime se pogodovalo samo dotadašnjem prijevozniku.</a:t>
            </a:r>
          </a:p>
          <a:p>
            <a:pPr marL="114300" indent="0">
              <a:buNone/>
            </a:pPr>
            <a:endParaRPr lang="vi-VN" sz="2000" dirty="0"/>
          </a:p>
        </p:txBody>
      </p:sp>
    </p:spTree>
    <p:extLst>
      <p:ext uri="{BB962C8B-B14F-4D97-AF65-F5344CB8AC3E}">
        <p14:creationId xmlns:p14="http://schemas.microsoft.com/office/powerpoint/2010/main" val="428096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137323"/>
          </a:xfrm>
        </p:spPr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r>
              <a:rPr lang="hr-HR" sz="2000" dirty="0"/>
              <a:t>	</a:t>
            </a:r>
            <a:endParaRPr lang="hr-HR" sz="2000" dirty="0" smtClean="0"/>
          </a:p>
          <a:p>
            <a:pPr marL="114300" indent="0" algn="ctr">
              <a:buNone/>
            </a:pPr>
            <a:r>
              <a:rPr lang="vi-VN" sz="2000" b="1" dirty="0" smtClean="0"/>
              <a:t>Uvjetovanje </a:t>
            </a:r>
            <a:r>
              <a:rPr lang="vi-VN" sz="2000" b="1" dirty="0"/>
              <a:t>posla radnim </a:t>
            </a:r>
            <a:r>
              <a:rPr lang="vi-VN" sz="2000" b="1" dirty="0" smtClean="0"/>
              <a:t>iskustvom</a:t>
            </a:r>
            <a:endParaRPr lang="hr-HR" sz="2000" b="1" dirty="0" smtClean="0"/>
          </a:p>
          <a:p>
            <a:pPr marL="114300" indent="0" algn="ctr">
              <a:buNone/>
            </a:pPr>
            <a:endParaRPr lang="vi-VN" sz="2000" b="1" dirty="0"/>
          </a:p>
          <a:p>
            <a:pPr marL="114300" indent="0" algn="just">
              <a:buNone/>
            </a:pPr>
            <a:r>
              <a:rPr lang="vi-VN" sz="2000" b="1" dirty="0" smtClean="0"/>
              <a:t>•</a:t>
            </a:r>
            <a:r>
              <a:rPr lang="hr-HR" sz="2000" b="1" dirty="0" smtClean="0"/>
              <a:t>	</a:t>
            </a:r>
            <a:r>
              <a:rPr lang="vi-VN" sz="2000" dirty="0" smtClean="0">
                <a:solidFill>
                  <a:schemeClr val="tx1"/>
                </a:solidFill>
              </a:rPr>
              <a:t>Zračna </a:t>
            </a:r>
            <a:r>
              <a:rPr lang="vi-VN" sz="2000" dirty="0">
                <a:solidFill>
                  <a:schemeClr val="tx1"/>
                </a:solidFill>
              </a:rPr>
              <a:t>luka Split </a:t>
            </a:r>
            <a:r>
              <a:rPr lang="vi-VN" sz="2000" dirty="0" smtClean="0">
                <a:solidFill>
                  <a:schemeClr val="tx1"/>
                </a:solidFill>
              </a:rPr>
              <a:t>traži </a:t>
            </a:r>
            <a:r>
              <a:rPr lang="vi-VN" sz="2000" dirty="0">
                <a:solidFill>
                  <a:schemeClr val="tx1"/>
                </a:solidFill>
              </a:rPr>
              <a:t>usluge ispomoći čišćenja zrakoplova i dijela objekata. Jedan od glavnih uvjeta prijave na natječaj jest dokaz da je tvrtka već obavljala ‘isti ili sličan predmet nabave’ te da je na tom ‘istom ili sličnom’ poslu u posljednje tri godine radilo 50 obučenih zaposlenika</a:t>
            </a:r>
            <a:r>
              <a:rPr lang="vi-VN" sz="2000" dirty="0" smtClean="0">
                <a:solidFill>
                  <a:schemeClr val="tx1"/>
                </a:solidFill>
              </a:rPr>
              <a:t>.</a:t>
            </a:r>
            <a:endParaRPr lang="hr-HR" sz="2000" dirty="0" smtClean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endParaRPr lang="hr-HR" sz="2000" dirty="0"/>
          </a:p>
          <a:p>
            <a:pPr marL="114300" indent="0" algn="just">
              <a:buNone/>
            </a:pPr>
            <a:r>
              <a:rPr lang="vi-VN" sz="2000" dirty="0"/>
              <a:t>	</a:t>
            </a:r>
            <a:r>
              <a:rPr lang="vi-VN" sz="2000" b="1" dirty="0" smtClean="0"/>
              <a:t>Inzistiranje </a:t>
            </a:r>
            <a:r>
              <a:rPr lang="vi-VN" sz="2000" b="1" dirty="0"/>
              <a:t>na određenim servisnim </a:t>
            </a:r>
            <a:r>
              <a:rPr lang="vi-VN" sz="2000" b="1" dirty="0" smtClean="0"/>
              <a:t>karakteristikama</a:t>
            </a:r>
            <a:endParaRPr lang="hr-HR" sz="2000" b="1" dirty="0" smtClean="0"/>
          </a:p>
          <a:p>
            <a:pPr marL="114300" indent="0" algn="just">
              <a:buNone/>
            </a:pPr>
            <a:endParaRPr lang="vi-VN" sz="2000" b="1" dirty="0"/>
          </a:p>
          <a:p>
            <a:pPr marL="114300" indent="0" algn="just">
              <a:buNone/>
            </a:pPr>
            <a:r>
              <a:rPr lang="vi-VN" sz="2000" b="1" dirty="0"/>
              <a:t>• </a:t>
            </a:r>
            <a:r>
              <a:rPr lang="hr-HR" sz="2000" b="1" dirty="0" smtClean="0"/>
              <a:t>	</a:t>
            </a:r>
            <a:r>
              <a:rPr lang="vi-VN" sz="2000" dirty="0" smtClean="0">
                <a:solidFill>
                  <a:schemeClr val="tx1"/>
                </a:solidFill>
              </a:rPr>
              <a:t>Grad </a:t>
            </a:r>
            <a:r>
              <a:rPr lang="vi-VN" sz="2000" dirty="0">
                <a:solidFill>
                  <a:schemeClr val="tx1"/>
                </a:solidFill>
              </a:rPr>
              <a:t>Zagreb naručivao je za Nastavni zavod za javno </a:t>
            </a:r>
            <a:r>
              <a:rPr lang="vi-VN" sz="2000" dirty="0" smtClean="0">
                <a:solidFill>
                  <a:schemeClr val="tx1"/>
                </a:solidFill>
              </a:rPr>
              <a:t>zdravstvo </a:t>
            </a:r>
            <a:r>
              <a:rPr lang="vi-VN" sz="2000" dirty="0">
                <a:solidFill>
                  <a:schemeClr val="tx1"/>
                </a:solidFill>
              </a:rPr>
              <a:t>RTG mamograf koji će, među ostalim, servisirati osoba s isključivo hrvatskim kvalifikacijama. Budući da se takvi uređaji ne proizvode </a:t>
            </a:r>
            <a:r>
              <a:rPr lang="hr-HR" sz="2000" dirty="0" smtClean="0">
                <a:solidFill>
                  <a:schemeClr val="tx1"/>
                </a:solidFill>
              </a:rPr>
              <a:t>u RH</a:t>
            </a:r>
            <a:r>
              <a:rPr lang="vi-VN" sz="2000" dirty="0" smtClean="0">
                <a:solidFill>
                  <a:schemeClr val="tx1"/>
                </a:solidFill>
              </a:rPr>
              <a:t>, </a:t>
            </a:r>
            <a:r>
              <a:rPr lang="vi-VN" sz="2000" dirty="0">
                <a:solidFill>
                  <a:schemeClr val="tx1"/>
                </a:solidFill>
              </a:rPr>
              <a:t>gotovo svi dobavljači servisere obučavaju u inozemstvu, zbog čega su </a:t>
            </a:r>
            <a:r>
              <a:rPr lang="hr-HR" sz="2000" dirty="0" smtClean="0">
                <a:solidFill>
                  <a:schemeClr val="tx1"/>
                </a:solidFill>
              </a:rPr>
              <a:t>se na natječaj moglo javiti samo nekoliko osoba</a:t>
            </a:r>
            <a:r>
              <a:rPr lang="vi-VN" sz="2000" dirty="0" smtClean="0">
                <a:solidFill>
                  <a:schemeClr val="tx1"/>
                </a:solidFill>
              </a:rPr>
              <a:t>.</a:t>
            </a:r>
            <a:endParaRPr lang="vi-VN" sz="2000" dirty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endParaRPr lang="vi-VN" sz="2000" dirty="0"/>
          </a:p>
          <a:p>
            <a:pPr marL="114300" indent="0">
              <a:buNone/>
            </a:pPr>
            <a:endParaRPr lang="vi-VN" sz="2000" dirty="0"/>
          </a:p>
          <a:p>
            <a:pPr marL="114300" indent="0">
              <a:buNone/>
            </a:pPr>
            <a:endParaRPr lang="vi-VN" sz="2000" dirty="0"/>
          </a:p>
        </p:txBody>
      </p:sp>
    </p:spTree>
    <p:extLst>
      <p:ext uri="{BB962C8B-B14F-4D97-AF65-F5344CB8AC3E}">
        <p14:creationId xmlns:p14="http://schemas.microsoft.com/office/powerpoint/2010/main" val="32107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sz="2000" dirty="0"/>
          </a:p>
          <a:p>
            <a:pPr marL="114300" indent="0">
              <a:buNone/>
            </a:pPr>
            <a:endParaRPr lang="hr-HR" sz="2000" dirty="0" smtClean="0"/>
          </a:p>
          <a:p>
            <a:pPr marL="114300" indent="0">
              <a:buNone/>
            </a:pPr>
            <a:endParaRPr lang="hr-HR" sz="2000" dirty="0"/>
          </a:p>
          <a:p>
            <a:pPr marL="114300" indent="0" algn="ctr">
              <a:buNone/>
            </a:pPr>
            <a:endParaRPr lang="hr-HR" sz="2000" dirty="0" smtClean="0">
              <a:solidFill>
                <a:srgbClr val="C00000"/>
              </a:solidFill>
            </a:endParaRPr>
          </a:p>
          <a:p>
            <a:pPr marL="114300" indent="0" algn="ctr">
              <a:buNone/>
            </a:pPr>
            <a:r>
              <a:rPr lang="hr-HR" sz="2000" dirty="0" smtClean="0">
                <a:solidFill>
                  <a:srgbClr val="C00000"/>
                </a:solidFill>
              </a:rPr>
              <a:t>HVALA NA PAŽNJI! </a:t>
            </a:r>
            <a:endParaRPr lang="hr-HR" sz="2000" dirty="0">
              <a:solidFill>
                <a:srgbClr val="C00000"/>
              </a:solidFill>
            </a:endParaRPr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3776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PRIMJER NE/SURADNJE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USKOK temeljem ZKP-a uputio </a:t>
            </a:r>
            <a:r>
              <a:rPr lang="nn-NO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zahtjev  </a:t>
            </a:r>
            <a:r>
              <a:rPr lang="nn-NO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provođenje kontrole revizije i poslovanja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TD Croatia </a:t>
            </a:r>
            <a:r>
              <a:rPr lang="hr-HR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airlines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d.d.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Državni ured za reviziju odgovara:</a:t>
            </a:r>
          </a:p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„G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odišnjim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programom i planom rada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razdoblje od listopada 2011. do rujna 2012. nije planirana financijska revizija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predmetnog TD,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stoga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možemo p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ostupati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Vašem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zahtjevu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te ukazujemo da je Državni ured za reviziju samostalno i neovisno tijelo sukladno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čl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54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Ustava Republike Hrvatske te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čl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Zakona o Državnom uredu za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reviziju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.”</a:t>
            </a:r>
            <a:endParaRPr lang="vi-VN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32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PRIMJER SURADNJE 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C00000"/>
                </a:solidFill>
              </a:rPr>
              <a:t>iz 2009.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vi-VN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Državni </a:t>
            </a:r>
            <a:r>
              <a:rPr lang="vi-VN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ured za reviziju obavio je </a:t>
            </a:r>
            <a:r>
              <a:rPr lang="vi-VN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revizij</a:t>
            </a:r>
            <a:r>
              <a:rPr lang="hr-HR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lang="vi-VN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financijskih izvještaja i poslovanja Ministarstva gospodarstva, rada i poduzetništva za 2008., te je</a:t>
            </a:r>
            <a:r>
              <a:rPr lang="vi-VN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izrazio uvjetno </a:t>
            </a:r>
            <a:r>
              <a:rPr lang="vi-VN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mišljenje</a:t>
            </a:r>
            <a:r>
              <a:rPr lang="hr-H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zbog  sljedećeg:</a:t>
            </a:r>
            <a:endParaRPr lang="vi-VN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None/>
            </a:pPr>
            <a:endParaRPr lang="vi-VN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vi-VN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vi-VN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određenom broju slučajeva rashodi nisu evidentirani na računima propisanim računskim planom.</a:t>
            </a:r>
            <a:endParaRPr lang="hr-HR" sz="2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Rashodi za održavanje, čišćenje i protupožarnu zaštitu poslovne zgrade povjerene su jednom </a:t>
            </a:r>
            <a:r>
              <a:rPr lang="vi-VN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izvoditelju </a:t>
            </a:r>
            <a:r>
              <a:rPr lang="vi-VN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temelju ugovora iz 2007., a izvršeni rashodi veći su za 22,8% od ugovorom utvrđenog iznosa</a:t>
            </a:r>
            <a:r>
              <a:rPr lang="vi-VN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hr-HR" sz="2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Tijekom 2008. nabavljene su robe i usluge u vrijednosti 3.763.621,00 kn u pregovaračkim postupcima javne nabave, pozivajući se na žurnost, iako nisu postojali razlozi za provođenje postupaka žurne nabave</a:t>
            </a:r>
            <a:r>
              <a:rPr lang="vi-VN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hr-HR" sz="2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U pregovaračkom postupku nabave, pozivajući se na nabavu odvjetničkih usluga, nabavljene su usluge izrade studije „Konvalidacija radnog staža i mirovina stečenih na području RH pod upravom i mandatom UN“ u vrijednosti 500.000,00 kn, iako se ne radi o odvjetničkim uslugama. </a:t>
            </a: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47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PRIMJER </a:t>
            </a:r>
            <a:r>
              <a:rPr lang="hr-HR" dirty="0" smtClean="0">
                <a:solidFill>
                  <a:srgbClr val="C00000"/>
                </a:solidFill>
              </a:rPr>
              <a:t>suradnje iz </a:t>
            </a:r>
            <a:r>
              <a:rPr lang="hr-HR" dirty="0">
                <a:solidFill>
                  <a:srgbClr val="C00000"/>
                </a:solidFill>
              </a:rPr>
              <a:t>2009.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vi-VN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inistar osuđen </a:t>
            </a:r>
            <a:r>
              <a:rPr lang="vi-VN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</a:t>
            </a:r>
            <a:r>
              <a:rPr lang="vi-VN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hr-HR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vi-VN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djelo </a:t>
            </a:r>
            <a:r>
              <a:rPr lang="vi-VN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zlouporabe položaja i ovlasti jer je odvjetniku isplatio 500.000,00 kuna za predmetnu studiju </a:t>
            </a:r>
            <a:r>
              <a:rPr lang="hr-HR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114300" indent="0">
              <a:buClr>
                <a:srgbClr val="FF0000"/>
              </a:buClr>
              <a:buNone/>
            </a:pPr>
            <a:endParaRPr lang="hr-HR" sz="2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vi-VN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Utvrđeno </a:t>
            </a:r>
            <a:r>
              <a:rPr lang="vi-VN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ista nije bila potrebna Ministarstvu jer su problemi iz te sfere već bili riješeni.  </a:t>
            </a:r>
            <a:endParaRPr lang="hr-HR" sz="2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FF0000"/>
              </a:buClr>
              <a:buNone/>
            </a:pPr>
            <a:endParaRPr lang="hr-HR" sz="2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vi-VN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Radilo </a:t>
            </a:r>
            <a:r>
              <a:rPr lang="vi-VN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o </a:t>
            </a:r>
            <a:r>
              <a:rPr lang="hr-HR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studiji od </a:t>
            </a:r>
            <a:r>
              <a:rPr lang="vi-VN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 </a:t>
            </a:r>
            <a:r>
              <a:rPr lang="vi-VN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stranica, od čega se samo 5 stranica odnosilo na </a:t>
            </a:r>
            <a:r>
              <a:rPr lang="vi-VN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</a:t>
            </a:r>
            <a:r>
              <a:rPr lang="hr-HR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lang="vi-VN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vi-VN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od </a:t>
            </a:r>
            <a:r>
              <a:rPr lang="hr-HR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toga</a:t>
            </a:r>
            <a:r>
              <a:rPr lang="vi-VN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 </a:t>
            </a:r>
            <a:r>
              <a:rPr lang="hr-HR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</a:t>
            </a:r>
            <a:r>
              <a:rPr lang="vi-VN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doslovno </a:t>
            </a:r>
            <a:r>
              <a:rPr lang="vi-VN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prepisane iz novinarskog </a:t>
            </a:r>
            <a:r>
              <a:rPr lang="hr-HR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članka</a:t>
            </a:r>
            <a:r>
              <a:rPr lang="vi-VN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 2001., koji je dostupan na </a:t>
            </a:r>
            <a:r>
              <a:rPr lang="vi-VN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internetu</a:t>
            </a:r>
            <a:r>
              <a:rPr lang="hr-HR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S</a:t>
            </a:r>
            <a:r>
              <a:rPr lang="vi-VN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 </a:t>
            </a:r>
            <a:r>
              <a:rPr lang="vi-VN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ostalo je uvod, sadržaj, zaključak, literatura i dr.  Novinar čiji je članak </a:t>
            </a:r>
            <a:r>
              <a:rPr lang="vi-VN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odvjetnik </a:t>
            </a:r>
            <a:r>
              <a:rPr lang="vi-VN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prepisao, izjavio je kako je </a:t>
            </a:r>
            <a:r>
              <a:rPr lang="vi-VN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 </a:t>
            </a:r>
            <a:r>
              <a:rPr lang="vi-VN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agencije za koju je radio dobio oko 50 kuna. Prema podacima  Hrvatske pravne revije </a:t>
            </a:r>
            <a:r>
              <a:rPr lang="hr-HR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studija</a:t>
            </a:r>
            <a:r>
              <a:rPr lang="vi-VN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 vrijedila pet tisuća kuna.</a:t>
            </a:r>
          </a:p>
          <a:p>
            <a:endParaRPr lang="hr-HR" sz="2400" dirty="0"/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31767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srgbClr val="C00000"/>
                </a:solidFill>
              </a:rPr>
              <a:t>PRIMJER </a:t>
            </a:r>
            <a:r>
              <a:rPr lang="sr-Latn-RS" dirty="0" smtClean="0">
                <a:solidFill>
                  <a:srgbClr val="C00000"/>
                </a:solidFill>
              </a:rPr>
              <a:t>suradnje iz </a:t>
            </a:r>
            <a:r>
              <a:rPr lang="sr-Latn-RS" dirty="0">
                <a:solidFill>
                  <a:srgbClr val="C00000"/>
                </a:solidFill>
              </a:rPr>
              <a:t>2009.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Suđenje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trajalo manje o mjesec dana. </a:t>
            </a: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Prvostupanjskom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presudom ministar je osuđen na 15 mjeseci zatvora, a odvjetnik na  godinu dana, te su obvezani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solidarno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nadoknaditi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štetu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 pola milijuna kuna državnom proračunu. </a:t>
            </a: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Vrhovni </a:t>
            </a:r>
            <a:r>
              <a:rPr lang="pl-PL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sud </a:t>
            </a:r>
            <a:r>
              <a:rPr lang="pl-PL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 je </a:t>
            </a:r>
            <a:r>
              <a:rPr lang="pl-PL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ministru smanjio kaznu na </a:t>
            </a:r>
            <a:r>
              <a:rPr lang="pl-PL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10, a </a:t>
            </a:r>
            <a:r>
              <a:rPr lang="pl-PL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odvjetniku na </a:t>
            </a:r>
            <a:r>
              <a:rPr lang="pl-PL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mjeseci zatvora</a:t>
            </a:r>
            <a:r>
              <a:rPr lang="pl-PL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pl-PL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pl-PL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Ništa od ostalog iz nalaza revizije nije rezultiralo kaznenim progonom!</a:t>
            </a:r>
            <a:endParaRPr lang="vi-VN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vi-VN" sz="2400" dirty="0"/>
          </a:p>
          <a:p>
            <a:endParaRPr lang="vi-VN" dirty="0"/>
          </a:p>
          <a:p>
            <a:endParaRPr lang="vi-VN" dirty="0"/>
          </a:p>
          <a:p>
            <a:endParaRPr lang="vi-VN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954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PRIMJER SURADNJE IZ 2017. 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56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Revizijom </a:t>
            </a:r>
            <a:r>
              <a:rPr lang="vi-VN" sz="2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financijskih izvještaja i poslovanje ureda i službi Vlade Republike Hrvatske  za 2015. Državni ured za reviziju utvrdio je nepravilnosti i propuste koje se odnose, između ostalog,  na  rashode u dijelu koji se odnosi na dnevnice za službena putovanja. </a:t>
            </a:r>
            <a:endParaRPr lang="hr-HR" sz="21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hr-HR" sz="2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vi-VN" sz="2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videntirani </a:t>
            </a:r>
            <a:r>
              <a:rPr lang="vi-VN" sz="2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 rashodi za dnevnice za službeni put u inozemstvu za tri posebna savjetnika predsjednika Vlade RH u iznosu 307.785,00 </a:t>
            </a:r>
            <a:r>
              <a:rPr lang="vi-VN" sz="2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</a:t>
            </a:r>
            <a:r>
              <a:rPr lang="hr-HR" sz="2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vi-VN" sz="2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</a:t>
            </a:r>
            <a:r>
              <a:rPr lang="vi-VN" sz="2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temelju 57 </a:t>
            </a:r>
            <a:r>
              <a:rPr lang="vi-VN" sz="2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naloga</a:t>
            </a:r>
            <a:r>
              <a:rPr lang="hr-HR" sz="2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vi-VN" sz="2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prema </a:t>
            </a:r>
            <a:r>
              <a:rPr lang="vi-VN" sz="2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kojima im je za 2015. isplaćeno ukupno 532 dnevnice</a:t>
            </a:r>
            <a:r>
              <a:rPr lang="vi-VN" sz="2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hr-HR" sz="21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FF0000"/>
              </a:buClr>
              <a:buNone/>
            </a:pPr>
            <a:endParaRPr lang="hr-HR" sz="2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Putnim </a:t>
            </a:r>
            <a:r>
              <a:rPr lang="vi-VN" sz="2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nalozima nije priloženo izvješće s puta niti druga vjerodostojna dokumentacija koja bi potvrdila da je putovanje obavljeno. </a:t>
            </a:r>
          </a:p>
          <a:p>
            <a:endParaRPr lang="vi-VN" sz="2400" dirty="0"/>
          </a:p>
          <a:p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423957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PRIMJER </a:t>
            </a:r>
            <a:r>
              <a:rPr lang="hr-HR" dirty="0" smtClean="0">
                <a:solidFill>
                  <a:srgbClr val="C00000"/>
                </a:solidFill>
              </a:rPr>
              <a:t>suradnje IZ </a:t>
            </a:r>
            <a:r>
              <a:rPr lang="hr-HR" dirty="0">
                <a:solidFill>
                  <a:srgbClr val="C00000"/>
                </a:solidFill>
              </a:rPr>
              <a:t>2017.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006825"/>
            <a:ext cx="8229600" cy="4374503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endParaRPr lang="hr-HR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Nakon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provedene istrage protiv predstojnika Ureda predsjednika Vlade Republike Hrvatske i tajnice tog U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reda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podignuta je optužnica zbog kaznenih djela zlouporabe položaja i ovlasti, prijevare, krivotvorenja službene ili poslovne isprave, te pomaganja u navedenim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kaznenim djelima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kojima su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periodu od 2013-2016 na štetu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Državnog proračuna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pribavili nepripadnu imovinsku korist od 590.098,55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kuna, temeljem krivotvorenih 125 putnih naloga.</a:t>
            </a:r>
          </a:p>
          <a:p>
            <a:pPr marL="114300" indent="0" algn="just">
              <a:buClr>
                <a:srgbClr val="FF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Optužnica podignuta u prosincu 2017.</a:t>
            </a:r>
          </a:p>
          <a:p>
            <a:pPr marL="114300" indent="0" algn="just">
              <a:buClr>
                <a:srgbClr val="FF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Sud vratio optužnicu i naložio dopunu istrage radi provođenja grafološkog vještačenja, koje je u tijeku.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15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POSTUPCI U TIJEKU</a:t>
            </a:r>
            <a:endParaRPr lang="vi-VN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vi-VN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USKOK trenutno u 2 predmeta vodi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izvide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temeljem nalaza Državnog ureda za reviziju koji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odnose na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poslovanje općina, a kojima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izraženo  nepovoljno mišljenje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114300" indent="0">
              <a:buClr>
                <a:srgbClr val="FF0000"/>
              </a:buClr>
              <a:buNone/>
            </a:pP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 svakom od navedenih primjera održavanje sastanaka između tužitelja i revizora bilo je nužno!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hr-HR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None/>
            </a:pPr>
            <a:endParaRPr lang="hr-HR" sz="2000" dirty="0"/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27454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arska">
  <a:themeElements>
    <a:clrScheme name="Apotekars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Custom 1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Apotekars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3669</TotalTime>
  <Words>1509</Words>
  <Application>Microsoft Office PowerPoint</Application>
  <PresentationFormat>Prikaz na zaslonu (4:3)</PresentationFormat>
  <Paragraphs>158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25" baseType="lpstr">
      <vt:lpstr>Apotekarska</vt:lpstr>
      <vt:lpstr>PRAKTIČNA ISKUSTVA U KORIŠTENJU REVIZORSKIH NALAZA I SURADNJA SA REVIZORIMA U RH </vt:lpstr>
      <vt:lpstr>UVODNO</vt:lpstr>
      <vt:lpstr>PRIMJER NE/SURADNJE</vt:lpstr>
      <vt:lpstr>PRIMJER SURADNJE  iz 2009.  </vt:lpstr>
      <vt:lpstr>PRIMJER suradnje iz 2009. </vt:lpstr>
      <vt:lpstr>PRIMJER suradnje iz 2009. </vt:lpstr>
      <vt:lpstr>PRIMJER SURADNJE IZ 2017. </vt:lpstr>
      <vt:lpstr>PRIMJER suradnje IZ 2017. </vt:lpstr>
      <vt:lpstr>POSTUPCI U TIJEKU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FINANSIJSKA ISTRAGA</dc:title>
  <dc:creator>Marija Vučko</dc:creator>
  <cp:lastModifiedBy>Marija Vučko</cp:lastModifiedBy>
  <cp:revision>456</cp:revision>
  <cp:lastPrinted>2017-09-14T07:44:27Z</cp:lastPrinted>
  <dcterms:created xsi:type="dcterms:W3CDTF">2017-03-18T11:56:58Z</dcterms:created>
  <dcterms:modified xsi:type="dcterms:W3CDTF">2018-04-05T19:53:36Z</dcterms:modified>
</cp:coreProperties>
</file>