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298" r:id="rId6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36800"/>
            <a:ext cx="9144000" cy="3768718"/>
          </a:xfrm>
        </p:spPr>
        <p:txBody>
          <a:bodyPr>
            <a:normAutofit/>
          </a:bodyPr>
          <a:lstStyle/>
          <a:p>
            <a:r>
              <a:rPr lang="sr-Cyrl-RS" sz="3600" b="1" dirty="0">
                <a:effectLst/>
              </a:rPr>
              <a:t>ПОСТУПАК ЗА ИЗДАВАЊЕ КАЗНЕНОГ НАЛОГА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BA" b="1" dirty="0"/>
              <a:t>др Раденко Јанковић</a:t>
            </a:r>
            <a:endParaRPr lang="en-US" dirty="0"/>
          </a:p>
          <a:p>
            <a:r>
              <a:rPr lang="sr-Cyrl-BA" b="1" dirty="0"/>
              <a:t>окружни јавни тужилац у Бањалуци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2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Најважније предности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 </a:t>
            </a:r>
            <a:r>
              <a:rPr lang="sr-Cyrl-CS" dirty="0"/>
              <a:t>економичан (мањи трошкови)</a:t>
            </a:r>
            <a:endParaRPr lang="en-US" b="1" dirty="0"/>
          </a:p>
          <a:p>
            <a:r>
              <a:rPr lang="sr-Cyrl-CS" dirty="0" smtClean="0"/>
              <a:t>штити </a:t>
            </a:r>
            <a:r>
              <a:rPr lang="sr-Cyrl-CS" dirty="0"/>
              <a:t>људске ресурсе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ефикасан (брз завршетак поступка)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CS" dirty="0"/>
              <a:t>једноставни предмети, флагрантна </a:t>
            </a:r>
            <a:r>
              <a:rPr lang="sr-Cyrl-CS" dirty="0" err="1"/>
              <a:t>дјела</a:t>
            </a:r>
            <a:r>
              <a:rPr lang="sr-Cyrl-CS" dirty="0"/>
              <a:t> 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RS" dirty="0"/>
              <a:t>оправдава га с</a:t>
            </a:r>
            <a:r>
              <a:rPr lang="sr-Cyrl-CS" dirty="0" err="1"/>
              <a:t>труктура</a:t>
            </a:r>
            <a:r>
              <a:rPr lang="sr-Cyrl-CS" dirty="0"/>
              <a:t> криминала (ситни)</a:t>
            </a:r>
            <a:endParaRPr lang="en-US" b="1" dirty="0"/>
          </a:p>
          <a:p>
            <a:r>
              <a:rPr lang="sr-Cyrl-CS" dirty="0" smtClean="0"/>
              <a:t>предмет </a:t>
            </a:r>
            <a:r>
              <a:rPr lang="sr-Cyrl-CS" dirty="0"/>
              <a:t>се завршава на </a:t>
            </a:r>
            <a:r>
              <a:rPr lang="sr-Cyrl-CS" dirty="0" err="1"/>
              <a:t>извјестан</a:t>
            </a:r>
            <a:r>
              <a:rPr lang="sr-Cyrl-CS" dirty="0"/>
              <a:t> начин</a:t>
            </a:r>
            <a:endParaRPr lang="en-US" b="1" dirty="0"/>
          </a:p>
          <a:p>
            <a:r>
              <a:rPr lang="sr-Cyrl-CS" dirty="0" smtClean="0"/>
              <a:t>остварују </a:t>
            </a:r>
            <a:r>
              <a:rPr lang="sr-Cyrl-CS" dirty="0"/>
              <a:t>се тзв. </a:t>
            </a:r>
            <a:r>
              <a:rPr lang="sr-Cyrl-CS" dirty="0" err="1"/>
              <a:t>ресторативна</a:t>
            </a:r>
            <a:r>
              <a:rPr lang="sr-Cyrl-CS" dirty="0"/>
              <a:t> правда</a:t>
            </a:r>
            <a:endParaRPr lang="en-US" b="1" dirty="0"/>
          </a:p>
          <a:p>
            <a:r>
              <a:rPr lang="sr-Cyrl-CS" dirty="0" smtClean="0"/>
              <a:t>боље </a:t>
            </a:r>
            <a:r>
              <a:rPr lang="sr-Cyrl-CS" dirty="0"/>
              <a:t>остварује сврху кажњавања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4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Најважнији приговори (недостаци)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 </a:t>
            </a:r>
            <a:r>
              <a:rPr lang="sr-Cyrl-CS" dirty="0"/>
              <a:t>занемарује узрок кривичног </a:t>
            </a:r>
            <a:r>
              <a:rPr lang="sr-Cyrl-CS" dirty="0" err="1"/>
              <a:t>дјела</a:t>
            </a:r>
            <a:r>
              <a:rPr lang="sr-Cyrl-CS" dirty="0"/>
              <a:t> 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CS" dirty="0"/>
              <a:t>некритички користи и код </a:t>
            </a:r>
            <a:r>
              <a:rPr lang="sr-Cyrl-CS" dirty="0" err="1"/>
              <a:t>теж</a:t>
            </a:r>
            <a:r>
              <a:rPr lang="sr-Cyrl-RS" dirty="0"/>
              <a:t>их</a:t>
            </a:r>
            <a:r>
              <a:rPr lang="sr-Cyrl-CS" dirty="0"/>
              <a:t> </a:t>
            </a:r>
            <a:r>
              <a:rPr lang="sr-Cyrl-CS" dirty="0" err="1"/>
              <a:t>кривичн</a:t>
            </a:r>
            <a:r>
              <a:rPr lang="sr-Cyrl-RS" dirty="0"/>
              <a:t>их</a:t>
            </a:r>
            <a:r>
              <a:rPr lang="sr-Cyrl-CS" dirty="0"/>
              <a:t> </a:t>
            </a:r>
            <a:r>
              <a:rPr lang="sr-Cyrl-CS" dirty="0" err="1"/>
              <a:t>дјела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често се изричу преблаге кривичне санкције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признање  није добровољно (избор између два зла) 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RS" dirty="0"/>
              <a:t>са недовољно пажње се утврђује истина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CS" dirty="0"/>
              <a:t>индивидуализацију санкције врше странке 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Cyrl-CS" dirty="0"/>
              <a:t>нарушава начела јавности, контрадикторности,   </a:t>
            </a:r>
            <a:r>
              <a:rPr lang="sr-Cyrl-CS" dirty="0" err="1"/>
              <a:t>усмености</a:t>
            </a:r>
            <a:r>
              <a:rPr lang="sr-Cyrl-CS" dirty="0"/>
              <a:t> и непосредности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због мана је „нужно зло“ (судска контрола)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err="1"/>
              <a:t>Њемачк</a:t>
            </a:r>
            <a:r>
              <a:rPr lang="sr-Cyrl-RS" b="1" dirty="0"/>
              <a:t>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 </a:t>
            </a:r>
            <a:r>
              <a:rPr lang="sr-Cyrl-RS" dirty="0" err="1"/>
              <a:t>приједлог</a:t>
            </a:r>
            <a:r>
              <a:rPr lang="sr-Cyrl-CS" dirty="0"/>
              <a:t> се ставља изван оптужнице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новчана казна, условна осуда (об. одбрана), забрана управљања моторним возилом, судска опомена, МБ одузимање возачке </a:t>
            </a:r>
            <a:r>
              <a:rPr lang="sr-Cyrl-CS" dirty="0" err="1"/>
              <a:t>довзоле</a:t>
            </a:r>
            <a:r>
              <a:rPr lang="sr-Cyrl-CS" dirty="0"/>
              <a:t> и одузимање предмета, одузимање имовинске користи, објављивање пресуде, ослобођење од казне</a:t>
            </a:r>
            <a:endParaRPr lang="en-US" b="1" dirty="0"/>
          </a:p>
          <a:p>
            <a:r>
              <a:rPr lang="sr-Cyrl-CS" dirty="0" smtClean="0"/>
              <a:t>не </a:t>
            </a:r>
            <a:r>
              <a:rPr lang="sr-Cyrl-CS" dirty="0"/>
              <a:t>може се усвојити имовинскоправни </a:t>
            </a:r>
            <a:r>
              <a:rPr lang="sr-Cyrl-CS" dirty="0" err="1"/>
              <a:t>захтјев</a:t>
            </a:r>
            <a:r>
              <a:rPr lang="sr-Cyrl-CS" dirty="0"/>
              <a:t> </a:t>
            </a:r>
            <a:endParaRPr lang="en-US" b="1" dirty="0"/>
          </a:p>
          <a:p>
            <a:r>
              <a:rPr lang="bs-Latn-BA" b="1" dirty="0" smtClean="0"/>
              <a:t> </a:t>
            </a:r>
            <a:r>
              <a:rPr lang="bs-Latn-BA" dirty="0" err="1"/>
              <a:t>масовна</a:t>
            </a:r>
            <a:r>
              <a:rPr lang="bs-Latn-BA" dirty="0"/>
              <a:t> </a:t>
            </a:r>
            <a:r>
              <a:rPr lang="bs-Latn-BA" dirty="0" err="1"/>
              <a:t>примјена</a:t>
            </a:r>
            <a:r>
              <a:rPr lang="bs-Latn-BA" dirty="0"/>
              <a:t> (</a:t>
            </a:r>
            <a:r>
              <a:rPr lang="sr-Cyrl-BA" dirty="0"/>
              <a:t> 75%  свих новчаних казни)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err="1"/>
              <a:t>Швајцарск</a:t>
            </a:r>
            <a:r>
              <a:rPr lang="sr-Cyrl-RS" b="1" dirty="0"/>
              <a:t>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 </a:t>
            </a:r>
            <a:r>
              <a:rPr lang="sr-Cyrl-CS" dirty="0"/>
              <a:t>2007. г. </a:t>
            </a:r>
            <a:r>
              <a:rPr lang="sr-Cyrl-RS" dirty="0"/>
              <a:t>јединствени </a:t>
            </a:r>
            <a:r>
              <a:rPr lang="sr-Cyrl-CS" dirty="0"/>
              <a:t>З</a:t>
            </a:r>
            <a:r>
              <a:rPr lang="sr-Cyrl-RS" dirty="0"/>
              <a:t>КП</a:t>
            </a:r>
            <a:r>
              <a:rPr lang="sr-Cyrl-CS" dirty="0"/>
              <a:t> (1. јули 2011.</a:t>
            </a:r>
            <a:r>
              <a:rPr lang="sr-Cyrl-RS" dirty="0"/>
              <a:t>)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издаје јавни тужилац (садржај сличан пресуди) </a:t>
            </a:r>
            <a:endParaRPr lang="en-US" b="1" dirty="0"/>
          </a:p>
          <a:p>
            <a:r>
              <a:rPr lang="sr-Cyrl-RS" dirty="0" smtClean="0"/>
              <a:t>условна </a:t>
            </a:r>
            <a:r>
              <a:rPr lang="sr-Cyrl-RS" dirty="0"/>
              <a:t>осуда, новчана казна, казна корисног рада, затвор до 6 </a:t>
            </a:r>
            <a:r>
              <a:rPr lang="sr-Cyrl-RS" dirty="0" err="1"/>
              <a:t>мјесеци</a:t>
            </a:r>
            <a:r>
              <a:rPr lang="sr-Cyrl-RS" dirty="0"/>
              <a:t>, МБ осим „медицинских“, имовинскоправни </a:t>
            </a:r>
            <a:r>
              <a:rPr lang="sr-Cyrl-RS" dirty="0" err="1"/>
              <a:t>захтјев</a:t>
            </a:r>
            <a:endParaRPr lang="en-US" b="1" dirty="0"/>
          </a:p>
          <a:p>
            <a:r>
              <a:rPr lang="sr-Cyrl-RS" dirty="0" err="1" smtClean="0"/>
              <a:t>примјењује</a:t>
            </a:r>
            <a:r>
              <a:rPr lang="sr-Cyrl-RS" dirty="0" smtClean="0"/>
              <a:t> </a:t>
            </a:r>
            <a:r>
              <a:rPr lang="sr-Cyrl-RS" dirty="0"/>
              <a:t>и на </a:t>
            </a:r>
            <a:r>
              <a:rPr lang="sr-Cyrl-RS" dirty="0" err="1"/>
              <a:t>малољетна</a:t>
            </a:r>
            <a:r>
              <a:rPr lang="sr-Cyrl-RS" dirty="0"/>
              <a:t> лица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CS" dirty="0" err="1"/>
              <a:t>примјен</a:t>
            </a:r>
            <a:r>
              <a:rPr lang="sr-Cyrl-RS" dirty="0"/>
              <a:t>а (у неким кантонима 90% предмета)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46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Италија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err="1"/>
              <a:t>захтјев</a:t>
            </a:r>
            <a:r>
              <a:rPr lang="sr-Cyrl-CS" dirty="0"/>
              <a:t> државног тужиоца изван оптужнице</a:t>
            </a:r>
            <a:endParaRPr lang="en-US" b="1" dirty="0"/>
          </a:p>
          <a:p>
            <a:pPr lvl="0"/>
            <a:r>
              <a:rPr lang="sr-Cyrl-CS" dirty="0"/>
              <a:t>новчана казна, одузимање имовинске користи, одузимање предмета, условно одлагање казне</a:t>
            </a:r>
            <a:endParaRPr lang="en-US" b="1" dirty="0"/>
          </a:p>
          <a:p>
            <a:pPr lvl="0"/>
            <a:r>
              <a:rPr lang="sr-Cyrl-CS" dirty="0"/>
              <a:t>не могу </a:t>
            </a:r>
            <a:r>
              <a:rPr lang="sr-Cyrl-CS" dirty="0" err="1"/>
              <a:t>мјере</a:t>
            </a:r>
            <a:r>
              <a:rPr lang="sr-Cyrl-CS" dirty="0"/>
              <a:t> </a:t>
            </a:r>
            <a:r>
              <a:rPr lang="sr-Cyrl-CS" dirty="0" err="1"/>
              <a:t>безбједности</a:t>
            </a:r>
            <a:r>
              <a:rPr lang="sr-Cyrl-CS" dirty="0"/>
              <a:t> и споредне казне</a:t>
            </a:r>
            <a:endParaRPr lang="en-US" b="1" dirty="0"/>
          </a:p>
          <a:p>
            <a:pPr lvl="0"/>
            <a:r>
              <a:rPr lang="sr-Cyrl-CS" dirty="0"/>
              <a:t>не могу досудити трошкови и им. правни </a:t>
            </a:r>
            <a:r>
              <a:rPr lang="sr-Cyrl-CS" dirty="0" err="1"/>
              <a:t>захтјев</a:t>
            </a:r>
            <a:endParaRPr lang="en-US" b="1" dirty="0"/>
          </a:p>
          <a:p>
            <a:pPr lvl="0"/>
            <a:r>
              <a:rPr lang="sr-Cyrl-CS" dirty="0"/>
              <a:t>казнени налог нема карактер пресуђене ствари у парничном и управном поступку</a:t>
            </a:r>
            <a:endParaRPr lang="en-US" b="1" dirty="0"/>
          </a:p>
          <a:p>
            <a:pPr lvl="0"/>
            <a:r>
              <a:rPr lang="sr-Cyrl-CS" dirty="0"/>
              <a:t>судија за претходна испитивања не може судити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84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Француска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прекршаји, од 2002. г. и неки деликти</a:t>
            </a:r>
            <a:endParaRPr lang="en-US" b="1" dirty="0"/>
          </a:p>
          <a:p>
            <a:pPr lvl="0"/>
            <a:r>
              <a:rPr lang="sr-Cyrl-RS" dirty="0"/>
              <a:t>не може 1. прекршаји из Закона о раду 2.  </a:t>
            </a:r>
            <a:r>
              <a:rPr lang="sr-Cyrl-RS" dirty="0" err="1"/>
              <a:t>малољетници</a:t>
            </a:r>
            <a:r>
              <a:rPr lang="sr-Cyrl-RS" dirty="0"/>
              <a:t> 3. оштећени </a:t>
            </a:r>
            <a:r>
              <a:rPr lang="sr-Cyrl-RS" dirty="0" err="1"/>
              <a:t>поднио</a:t>
            </a:r>
            <a:r>
              <a:rPr lang="sr-Cyrl-RS" dirty="0"/>
              <a:t> парничну тужбу</a:t>
            </a:r>
            <a:endParaRPr lang="en-US" b="1" dirty="0"/>
          </a:p>
          <a:p>
            <a:pPr lvl="0"/>
            <a:r>
              <a:rPr lang="sr-Cyrl-RS" dirty="0" err="1"/>
              <a:t>захтјев</a:t>
            </a:r>
            <a:r>
              <a:rPr lang="sr-Cyrl-RS" dirty="0"/>
              <a:t> јавног тужиоца изван оптужнице</a:t>
            </a:r>
            <a:endParaRPr lang="en-US" b="1" dirty="0"/>
          </a:p>
          <a:p>
            <a:pPr lvl="0"/>
            <a:r>
              <a:rPr lang="sr-Cyrl-RS" dirty="0"/>
              <a:t>новчана казна до 5.000 ЕУРА, забрана управљања моторним возилом, одузимање оружја, возила, дозволе за рад, предмета (не може условна осуда)</a:t>
            </a:r>
            <a:endParaRPr lang="en-US" b="1" dirty="0"/>
          </a:p>
          <a:p>
            <a:pPr lvl="0"/>
            <a:r>
              <a:rPr lang="sr-Cyrl-RS" dirty="0"/>
              <a:t>посебна одлука која се не образлаже</a:t>
            </a:r>
            <a:endParaRPr lang="en-US" b="1" dirty="0"/>
          </a:p>
          <a:p>
            <a:pPr lvl="0"/>
            <a:r>
              <a:rPr lang="sr-Cyrl-RS" dirty="0" err="1"/>
              <a:t>примјена</a:t>
            </a:r>
            <a:r>
              <a:rPr lang="sr-Cyrl-RS" dirty="0"/>
              <a:t> (годишње милион казнених налога)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0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Пољска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прописана казна затвора до 3 година</a:t>
            </a:r>
            <a:endParaRPr lang="en-US" b="1" dirty="0"/>
          </a:p>
          <a:p>
            <a:pPr lvl="0"/>
            <a:r>
              <a:rPr lang="sr-Cyrl-RS" dirty="0"/>
              <a:t>претходи му истрага, иницира га суд</a:t>
            </a:r>
            <a:endParaRPr lang="en-US" b="1" dirty="0"/>
          </a:p>
          <a:p>
            <a:pPr lvl="0"/>
            <a:r>
              <a:rPr lang="sr-Cyrl-RS" dirty="0"/>
              <a:t>новчана казна, казна ограничења слободе, МБ одузимање предмета, имовинскоправни </a:t>
            </a:r>
            <a:r>
              <a:rPr lang="sr-Cyrl-RS" dirty="0" err="1"/>
              <a:t>захтјев</a:t>
            </a:r>
            <a:endParaRPr lang="en-US" b="1" dirty="0"/>
          </a:p>
          <a:p>
            <a:pPr lvl="0"/>
            <a:r>
              <a:rPr lang="sr-Cyrl-RS" dirty="0"/>
              <a:t>рочиште (присуство странака није обавезно)</a:t>
            </a:r>
            <a:endParaRPr lang="en-US" b="1" dirty="0"/>
          </a:p>
          <a:p>
            <a:pPr lvl="0"/>
            <a:r>
              <a:rPr lang="sr-Cyrl-RS" dirty="0"/>
              <a:t>пресуда не мора бити образложена</a:t>
            </a:r>
            <a:endParaRPr lang="en-US" b="1" dirty="0"/>
          </a:p>
          <a:p>
            <a:pPr lvl="0"/>
            <a:r>
              <a:rPr lang="sr-Cyrl-RS" dirty="0"/>
              <a:t>искључен 1. приватна тужба 2. обавезна одбрана а) </a:t>
            </a:r>
            <a:r>
              <a:rPr lang="sr-Cyrl-RS" dirty="0" err="1"/>
              <a:t>малољетник</a:t>
            </a:r>
            <a:r>
              <a:rPr lang="sr-Cyrl-RS" dirty="0"/>
              <a:t> б) глув, </a:t>
            </a:r>
            <a:r>
              <a:rPr lang="sr-Cyrl-RS" dirty="0" err="1"/>
              <a:t>нијем</a:t>
            </a:r>
            <a:r>
              <a:rPr lang="sr-Cyrl-RS" dirty="0"/>
              <a:t>, </a:t>
            </a:r>
            <a:r>
              <a:rPr lang="sr-Cyrl-RS" dirty="0" err="1"/>
              <a:t>слијеп</a:t>
            </a:r>
            <a:r>
              <a:rPr lang="sr-Cyrl-RS" dirty="0"/>
              <a:t> в) душевно </a:t>
            </a:r>
            <a:r>
              <a:rPr lang="sr-Cyrl-RS" dirty="0" err="1"/>
              <a:t>оболио</a:t>
            </a:r>
            <a:r>
              <a:rPr lang="sr-Cyrl-RS" dirty="0"/>
              <a:t> 3. војни суд 4. одузимање </a:t>
            </a:r>
            <a:r>
              <a:rPr lang="sr-Cyrl-RS" dirty="0" err="1"/>
              <a:t>имов</a:t>
            </a:r>
            <a:r>
              <a:rPr lang="sr-Cyrl-RS" dirty="0"/>
              <a:t>. користи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96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Хрватска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- 1998. година (утицао на наш поступак)</a:t>
            </a:r>
            <a:endParaRPr lang="en-US" b="1" dirty="0"/>
          </a:p>
          <a:p>
            <a:r>
              <a:rPr lang="sr-Cyrl-RS" dirty="0"/>
              <a:t>- новчана казна или казна затвора до 5 година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захтјев</a:t>
            </a:r>
            <a:r>
              <a:rPr lang="sr-Cyrl-RS" dirty="0"/>
              <a:t> у оптужници (до почетка гл. претреса)</a:t>
            </a:r>
            <a:endParaRPr lang="en-US" b="1" dirty="0"/>
          </a:p>
          <a:p>
            <a:r>
              <a:rPr lang="sr-Cyrl-RS" dirty="0"/>
              <a:t>- нема истраге ни потврђивања оптужнице</a:t>
            </a:r>
            <a:endParaRPr lang="en-US" b="1" dirty="0"/>
          </a:p>
          <a:p>
            <a:r>
              <a:rPr lang="sr-Cyrl-RS" dirty="0"/>
              <a:t>- новчана казна, условна осуда, судска опомена, одузимање </a:t>
            </a:r>
            <a:r>
              <a:rPr lang="sr-Cyrl-RS" dirty="0" err="1"/>
              <a:t>имов</a:t>
            </a:r>
            <a:r>
              <a:rPr lang="sr-Cyrl-RS" dirty="0"/>
              <a:t>. користи, објављивање пресуде, МБ забрана управљања моторним возилом и одузимање предмета, имовинскоправни </a:t>
            </a:r>
            <a:r>
              <a:rPr lang="sr-Cyrl-RS" dirty="0" err="1"/>
              <a:t>захтјев</a:t>
            </a:r>
            <a:endParaRPr lang="en-US" b="1" dirty="0"/>
          </a:p>
          <a:p>
            <a:r>
              <a:rPr lang="sr-Cyrl-RS" dirty="0"/>
              <a:t>- судија издаје пресудом без саслушања</a:t>
            </a:r>
            <a:endParaRPr lang="en-US" b="1" dirty="0"/>
          </a:p>
          <a:p>
            <a:r>
              <a:rPr lang="sr-Cyrl-RS" dirty="0"/>
              <a:t>- приговор (1/5) и жалба државног тужиоца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примјењује</a:t>
            </a:r>
            <a:r>
              <a:rPr lang="sr-Cyrl-RS" dirty="0"/>
              <a:t> у око 20% предмета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58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Словенија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2003. г. (новчана или казна затвора до 3 године)</a:t>
            </a:r>
            <a:endParaRPr lang="en-US" b="1" dirty="0"/>
          </a:p>
          <a:p>
            <a:pPr lvl="0"/>
            <a:r>
              <a:rPr lang="sr-Cyrl-RS" dirty="0" err="1"/>
              <a:t>приједлог</a:t>
            </a:r>
            <a:r>
              <a:rPr lang="sr-Cyrl-RS" dirty="0"/>
              <a:t> у </a:t>
            </a:r>
            <a:r>
              <a:rPr lang="sr-Cyrl-RS" dirty="0" err="1"/>
              <a:t>опт</a:t>
            </a:r>
            <a:r>
              <a:rPr lang="sr-Cyrl-RS" dirty="0"/>
              <a:t>. </a:t>
            </a:r>
            <a:r>
              <a:rPr lang="sr-Cyrl-RS" dirty="0" err="1"/>
              <a:t>приједлогу</a:t>
            </a:r>
            <a:r>
              <a:rPr lang="sr-Cyrl-RS" dirty="0"/>
              <a:t> (нема истраге)</a:t>
            </a:r>
            <a:endParaRPr lang="en-US" b="1" dirty="0"/>
          </a:p>
          <a:p>
            <a:pPr lvl="0"/>
            <a:r>
              <a:rPr lang="sr-Cyrl-RS" dirty="0"/>
              <a:t>новчана казна, забрана управљања моторним возилом, условна осуда, судска опомена, МБ одузимање предмета, одузимање </a:t>
            </a:r>
            <a:r>
              <a:rPr lang="sr-Cyrl-RS" dirty="0" err="1"/>
              <a:t>имов</a:t>
            </a:r>
            <a:r>
              <a:rPr lang="sr-Cyrl-RS" dirty="0"/>
              <a:t>. користи</a:t>
            </a:r>
            <a:endParaRPr lang="en-US" b="1" dirty="0"/>
          </a:p>
          <a:p>
            <a:pPr lvl="0"/>
            <a:r>
              <a:rPr lang="sr-Cyrl-RS" dirty="0"/>
              <a:t>не може имовинскоправни </a:t>
            </a:r>
            <a:r>
              <a:rPr lang="sr-Cyrl-RS" dirty="0" err="1"/>
              <a:t>захтјев</a:t>
            </a:r>
            <a:endParaRPr lang="en-US" b="1" dirty="0"/>
          </a:p>
          <a:p>
            <a:pPr lvl="0"/>
            <a:r>
              <a:rPr lang="sr-Cyrl-RS" dirty="0"/>
              <a:t>доставља </a:t>
            </a:r>
            <a:r>
              <a:rPr lang="sr-Cyrl-RS" dirty="0" err="1"/>
              <a:t>опт</a:t>
            </a:r>
            <a:r>
              <a:rPr lang="sr-Cyrl-RS" dirty="0"/>
              <a:t>. </a:t>
            </a:r>
            <a:r>
              <a:rPr lang="sr-Cyrl-RS" dirty="0" err="1"/>
              <a:t>приједлог</a:t>
            </a:r>
            <a:r>
              <a:rPr lang="sr-Cyrl-RS" dirty="0"/>
              <a:t> без </a:t>
            </a:r>
            <a:r>
              <a:rPr lang="sr-Cyrl-RS" dirty="0" err="1"/>
              <a:t>приједлога</a:t>
            </a:r>
            <a:r>
              <a:rPr lang="sr-Cyrl-RS" dirty="0"/>
              <a:t> санкције</a:t>
            </a:r>
            <a:endParaRPr lang="en-US" b="1" dirty="0"/>
          </a:p>
          <a:p>
            <a:pPr lvl="0"/>
            <a:r>
              <a:rPr lang="sr-Cyrl-RS" dirty="0"/>
              <a:t>ако се не прихвати даље поступа исти судија</a:t>
            </a:r>
            <a:endParaRPr lang="en-US" b="1" dirty="0"/>
          </a:p>
          <a:p>
            <a:pPr lvl="0"/>
            <a:r>
              <a:rPr lang="sr-Cyrl-RS" dirty="0"/>
              <a:t>суд релативно често не прихвата (11%-16%)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63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Србија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- </a:t>
            </a:r>
            <a:r>
              <a:rPr lang="sr-Cyrl-CS" dirty="0"/>
              <a:t>2001. – „рочиште за изрицање кривичне санкције“ 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захтјев</a:t>
            </a:r>
            <a:r>
              <a:rPr lang="sr-Cyrl-CS" dirty="0"/>
              <a:t> јавног тужиоца у оптужном </a:t>
            </a:r>
            <a:r>
              <a:rPr lang="sr-Cyrl-CS" dirty="0" err="1"/>
              <a:t>приједлогу</a:t>
            </a:r>
            <a:endParaRPr lang="en-US" b="1" dirty="0"/>
          </a:p>
          <a:p>
            <a:r>
              <a:rPr lang="sr-Cyrl-CS" dirty="0"/>
              <a:t>- новчана или казна затвора до 3 године (признање није услов): затвор до 1 године, новчана казна до 180 дневних износа или 300.000 динара, казна рад у јавном интересу до 240 часова, казна </a:t>
            </a:r>
            <a:r>
              <a:rPr lang="sr-Cyrl-CS" dirty="0" err="1"/>
              <a:t>одуз</a:t>
            </a:r>
            <a:r>
              <a:rPr lang="sr-Cyrl-CS" dirty="0"/>
              <a:t>. возачке дозволе до 1 године, условна осуда са временом </a:t>
            </a:r>
            <a:r>
              <a:rPr lang="sr-Cyrl-CS" dirty="0" err="1"/>
              <a:t>провјеравања</a:t>
            </a:r>
            <a:r>
              <a:rPr lang="sr-Cyrl-CS" dirty="0"/>
              <a:t> до 3 године уз могућност заштитног надзора и судска опомена</a:t>
            </a:r>
            <a:endParaRPr lang="en-US" b="1" dirty="0"/>
          </a:p>
          <a:p>
            <a:r>
              <a:rPr lang="sr-Cyrl-CS" dirty="0"/>
              <a:t>- затвор од 3 до 5 година (признање услов): затвор до 2 године, новчана </a:t>
            </a:r>
            <a:r>
              <a:rPr lang="sr-Cyrl-CS" dirty="0" err="1"/>
              <a:t>кзана</a:t>
            </a:r>
            <a:r>
              <a:rPr lang="sr-Cyrl-CS" dirty="0"/>
              <a:t> до 240 дневних износа или 500.000 динара, условна осуда  са временом </a:t>
            </a:r>
            <a:r>
              <a:rPr lang="sr-Cyrl-CS" dirty="0" err="1"/>
              <a:t>провјеравања</a:t>
            </a:r>
            <a:r>
              <a:rPr lang="sr-Cyrl-CS" dirty="0"/>
              <a:t> до 5 година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9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508001"/>
            <a:ext cx="10233800" cy="5668962"/>
          </a:xfrm>
        </p:spPr>
        <p:txBody>
          <a:bodyPr/>
          <a:lstStyle/>
          <a:p>
            <a:r>
              <a:rPr lang="sr-Cyrl-BA" b="1" dirty="0"/>
              <a:t>Уводне </a:t>
            </a:r>
            <a:r>
              <a:rPr lang="sr-Cyrl-BA" b="1" dirty="0" smtClean="0"/>
              <a:t>напомене</a:t>
            </a:r>
            <a:endParaRPr lang="en-US" dirty="0"/>
          </a:p>
          <a:p>
            <a:r>
              <a:rPr lang="sr-Cyrl-RS" dirty="0" smtClean="0"/>
              <a:t>нови </a:t>
            </a:r>
            <a:r>
              <a:rPr lang="sr-Cyrl-RS" dirty="0"/>
              <a:t>кривични поступак у БиХ</a:t>
            </a:r>
            <a:endParaRPr lang="en-US" dirty="0"/>
          </a:p>
          <a:p>
            <a:r>
              <a:rPr lang="sr-Cyrl-RS" dirty="0" smtClean="0"/>
              <a:t> </a:t>
            </a:r>
            <a:r>
              <a:rPr lang="sr-Cyrl-RS" dirty="0"/>
              <a:t>наметнут различитим страним утицајима </a:t>
            </a:r>
            <a:endParaRPr lang="en-US" dirty="0"/>
          </a:p>
          <a:p>
            <a:r>
              <a:rPr lang="sr-Cyrl-RS" b="1" dirty="0" smtClean="0"/>
              <a:t> </a:t>
            </a:r>
            <a:r>
              <a:rPr lang="sr-Cyrl-RS" dirty="0"/>
              <a:t>раширен у </a:t>
            </a:r>
            <a:r>
              <a:rPr lang="sr-Cyrl-RS" dirty="0" err="1"/>
              <a:t>свијету</a:t>
            </a:r>
            <a:r>
              <a:rPr lang="sr-Cyrl-RS" dirty="0"/>
              <a:t> са тенденцијом даљег ширења</a:t>
            </a:r>
            <a:endParaRPr lang="en-US" dirty="0"/>
          </a:p>
          <a:p>
            <a:r>
              <a:rPr lang="bs-Latn-BA" dirty="0" smtClean="0"/>
              <a:t> </a:t>
            </a:r>
            <a:r>
              <a:rPr lang="sr-Cyrl-BA" dirty="0"/>
              <a:t>тамо гдје постоји по правилу се масовно примјењује</a:t>
            </a:r>
            <a:endParaRPr lang="en-US" dirty="0"/>
          </a:p>
          <a:p>
            <a:r>
              <a:rPr lang="sr-Cyrl-RS" dirty="0" smtClean="0"/>
              <a:t>сличан </a:t>
            </a:r>
            <a:r>
              <a:rPr lang="sr-Cyrl-RS" dirty="0"/>
              <a:t>са осталим </a:t>
            </a:r>
            <a:r>
              <a:rPr lang="sr-Cyrl-RS" dirty="0" err="1"/>
              <a:t>консензуалним</a:t>
            </a:r>
            <a:r>
              <a:rPr lang="sr-Cyrl-RS" dirty="0"/>
              <a:t> формама</a:t>
            </a:r>
            <a:r>
              <a:rPr lang="sr-Cyrl-RS" b="1" dirty="0"/>
              <a:t> </a:t>
            </a:r>
            <a:endParaRPr lang="en-US" dirty="0"/>
          </a:p>
          <a:p>
            <a:r>
              <a:rPr lang="sr-Cyrl-RS" dirty="0" smtClean="0"/>
              <a:t>неопходан </a:t>
            </a:r>
            <a:r>
              <a:rPr lang="sr-Cyrl-RS" dirty="0"/>
              <a:t>након реформе судова у БиХ (</a:t>
            </a:r>
            <a:r>
              <a:rPr lang="sr-Cyrl-RS" dirty="0" err="1"/>
              <a:t>примјер</a:t>
            </a:r>
            <a:r>
              <a:rPr lang="sr-Cyrl-RS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64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Србија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</a:t>
            </a:r>
            <a:r>
              <a:rPr lang="sr-Cyrl-CS" dirty="0"/>
              <a:t>није предвиђено одузимање имовинске користи, ни усвајање имовинскоправног </a:t>
            </a:r>
            <a:r>
              <a:rPr lang="sr-Cyrl-CS" dirty="0" err="1"/>
              <a:t>захтјева</a:t>
            </a:r>
            <a:endParaRPr lang="en-US" b="1" dirty="0"/>
          </a:p>
          <a:p>
            <a:r>
              <a:rPr lang="sr-Cyrl-CS" dirty="0"/>
              <a:t>- ако суд не прихвати </a:t>
            </a:r>
            <a:r>
              <a:rPr lang="sr-Cyrl-CS" dirty="0" err="1"/>
              <a:t>захтјев</a:t>
            </a:r>
            <a:r>
              <a:rPr lang="sr-Cyrl-CS" dirty="0"/>
              <a:t> оптуженом доставља само оптужни </a:t>
            </a:r>
            <a:r>
              <a:rPr lang="sr-Cyrl-CS" dirty="0" err="1"/>
              <a:t>приједлог</a:t>
            </a:r>
            <a:r>
              <a:rPr lang="sr-Cyrl-CS" dirty="0"/>
              <a:t> без овог </a:t>
            </a:r>
            <a:r>
              <a:rPr lang="sr-Cyrl-CS" dirty="0" err="1"/>
              <a:t>захтјева</a:t>
            </a:r>
            <a:r>
              <a:rPr lang="sr-Cyrl-CS" dirty="0"/>
              <a:t> (наша незаконита пракса код споразума)</a:t>
            </a:r>
            <a:endParaRPr lang="en-US" b="1" dirty="0"/>
          </a:p>
          <a:p>
            <a:r>
              <a:rPr lang="sr-Cyrl-RS" dirty="0"/>
              <a:t>- пресуда на рочишту а) ако се </a:t>
            </a:r>
            <a:r>
              <a:rPr lang="sr-Cyrl-CS" dirty="0"/>
              <a:t>оптужени сагласио (нема жалбе) б) уредно позван није дошао (приговор)</a:t>
            </a:r>
            <a:endParaRPr lang="en-US" b="1" dirty="0"/>
          </a:p>
          <a:p>
            <a:r>
              <a:rPr lang="sr-Cyrl-CS" dirty="0"/>
              <a:t>- заказује главни претрес 1. оптужени не прихвата </a:t>
            </a:r>
            <a:r>
              <a:rPr lang="sr-Cyrl-CS" dirty="0" err="1"/>
              <a:t>захтјев</a:t>
            </a:r>
            <a:r>
              <a:rPr lang="sr-Cyrl-CS" dirty="0"/>
              <a:t> 2. поред сагласности оптуженог а) потребан главни претрес б) не слаже са </a:t>
            </a:r>
            <a:r>
              <a:rPr lang="sr-Cyrl-CS" dirty="0" err="1"/>
              <a:t>предлож</a:t>
            </a:r>
            <a:r>
              <a:rPr lang="sr-Cyrl-CS" dirty="0"/>
              <a:t>. санкцијом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25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Црна Гора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/>
              <a:t>2003. – „поступак за изрицање кривичне санкције без главног претреса“</a:t>
            </a:r>
            <a:endParaRPr lang="en-US" b="1" dirty="0"/>
          </a:p>
          <a:p>
            <a:pPr lvl="0"/>
            <a:r>
              <a:rPr lang="sr-Cyrl-CS" dirty="0"/>
              <a:t>новчана казна или казна затвора до 3 године</a:t>
            </a:r>
            <a:endParaRPr lang="en-US" b="1" dirty="0"/>
          </a:p>
          <a:p>
            <a:pPr lvl="0"/>
            <a:r>
              <a:rPr lang="sr-Cyrl-CS" dirty="0" err="1"/>
              <a:t>приједлог</a:t>
            </a:r>
            <a:r>
              <a:rPr lang="sr-Cyrl-CS" dirty="0"/>
              <a:t> </a:t>
            </a:r>
            <a:r>
              <a:rPr lang="sr-Cyrl-CS" dirty="0" err="1"/>
              <a:t>држ</a:t>
            </a:r>
            <a:r>
              <a:rPr lang="sr-Cyrl-CS" dirty="0"/>
              <a:t>. тужиоца у оптужном </a:t>
            </a:r>
            <a:r>
              <a:rPr lang="sr-Cyrl-CS" dirty="0" err="1"/>
              <a:t>приједлогу</a:t>
            </a:r>
            <a:endParaRPr lang="en-US" b="1" dirty="0"/>
          </a:p>
          <a:p>
            <a:pPr lvl="0"/>
            <a:r>
              <a:rPr lang="sr-Cyrl-CS" dirty="0"/>
              <a:t>новчана казна до 3.000 ЕУРА, рад у јавном интересу, условна осуда, судска опомена, одузимање имовинске користи, МБ одузимање предмета и забрана </a:t>
            </a:r>
            <a:r>
              <a:rPr lang="sr-Cyrl-CS" dirty="0" err="1"/>
              <a:t>управљ</a:t>
            </a:r>
            <a:r>
              <a:rPr lang="sr-Cyrl-CS" dirty="0"/>
              <a:t>. моторним возилом</a:t>
            </a:r>
            <a:endParaRPr lang="en-US" b="1" dirty="0"/>
          </a:p>
          <a:p>
            <a:pPr lvl="0"/>
            <a:r>
              <a:rPr lang="sr-Cyrl-CS" dirty="0"/>
              <a:t>не може се усвојити имовинскоправни </a:t>
            </a:r>
            <a:r>
              <a:rPr lang="sr-Cyrl-CS" dirty="0" err="1"/>
              <a:t>захтјев</a:t>
            </a:r>
            <a:endParaRPr lang="en-US" b="1" dirty="0"/>
          </a:p>
          <a:p>
            <a:pPr lvl="0"/>
            <a:r>
              <a:rPr lang="sr-Cyrl-CS" dirty="0" err="1"/>
              <a:t>рјешење</a:t>
            </a:r>
            <a:r>
              <a:rPr lang="sr-Cyrl-CS" dirty="0"/>
              <a:t> на рочишту по пристанку оптуженог</a:t>
            </a:r>
            <a:endParaRPr lang="en-US" b="1" dirty="0"/>
          </a:p>
          <a:p>
            <a:pPr lvl="0"/>
            <a:r>
              <a:rPr lang="sr-Cyrl-CS" dirty="0"/>
              <a:t>ограничени жалбени основи – није </a:t>
            </a:r>
            <a:r>
              <a:rPr lang="sr-Cyrl-CS" dirty="0" err="1"/>
              <a:t>заживио</a:t>
            </a:r>
            <a:r>
              <a:rPr lang="sr-Cyrl-CS" dirty="0"/>
              <a:t>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27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Македонија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2004. г. – новчана или казна затвора до 5 година</a:t>
            </a:r>
            <a:endParaRPr lang="en-US" b="1" dirty="0"/>
          </a:p>
          <a:p>
            <a:pPr lvl="0"/>
            <a:r>
              <a:rPr lang="sr-Cyrl-CS" dirty="0" err="1"/>
              <a:t>приједлог</a:t>
            </a:r>
            <a:r>
              <a:rPr lang="sr-Cyrl-CS" dirty="0"/>
              <a:t> државног и приватног тужиоца без оптужног акта (садржај сличан оптужном акту)</a:t>
            </a:r>
            <a:endParaRPr lang="en-US" b="1" dirty="0"/>
          </a:p>
          <a:p>
            <a:pPr lvl="0"/>
            <a:r>
              <a:rPr lang="sr-Cyrl-CS" dirty="0"/>
              <a:t>не претходи му истрага</a:t>
            </a:r>
            <a:endParaRPr lang="en-US" b="1" dirty="0"/>
          </a:p>
          <a:p>
            <a:pPr lvl="0"/>
            <a:r>
              <a:rPr lang="sr-Cyrl-CS" dirty="0"/>
              <a:t>новчана казна, условна осуда, забрана управљања моторним возилом, одузимање </a:t>
            </a:r>
            <a:r>
              <a:rPr lang="sr-Cyrl-CS" dirty="0" err="1"/>
              <a:t>имвинске</a:t>
            </a:r>
            <a:r>
              <a:rPr lang="sr-Cyrl-CS" dirty="0"/>
              <a:t> користи, одузимање предмета, имовинскоправни </a:t>
            </a:r>
            <a:r>
              <a:rPr lang="sr-Cyrl-CS" dirty="0" err="1"/>
              <a:t>захтјев</a:t>
            </a:r>
            <a:endParaRPr lang="en-US" b="1" dirty="0"/>
          </a:p>
          <a:p>
            <a:pPr lvl="0"/>
            <a:r>
              <a:rPr lang="sr-Cyrl-CS" dirty="0"/>
              <a:t>изриче се пресудом без саслушања (приговор)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16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Увођење у БиХ и </a:t>
            </a:r>
            <a:r>
              <a:rPr lang="sr-Cyrl-CS" b="1" dirty="0" err="1"/>
              <a:t>примјена</a:t>
            </a:r>
            <a:r>
              <a:rPr lang="sr-Cyrl-CS" b="1" dirty="0"/>
              <a:t> у пракси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-  </a:t>
            </a:r>
            <a:r>
              <a:rPr lang="sr-Cyrl-CS" dirty="0"/>
              <a:t>октобар 2000. године и 2003. година</a:t>
            </a:r>
            <a:endParaRPr lang="en-US" b="1" dirty="0"/>
          </a:p>
          <a:p>
            <a:r>
              <a:rPr lang="sr-Cyrl-RS" dirty="0"/>
              <a:t>- ставља отприлике у </a:t>
            </a:r>
            <a:r>
              <a:rPr lang="bs-Latn-BA" dirty="0" err="1"/>
              <a:t>половини</a:t>
            </a:r>
            <a:r>
              <a:rPr lang="bs-Latn-BA" dirty="0"/>
              <a:t> </a:t>
            </a:r>
            <a:r>
              <a:rPr lang="bs-Latn-BA" dirty="0" err="1"/>
              <a:t>оптужница</a:t>
            </a:r>
            <a:r>
              <a:rPr lang="sr-Cyrl-BA" dirty="0"/>
              <a:t> (подаци за РС од 2006. до 2016. год. од 41% до 55%)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примјена</a:t>
            </a:r>
            <a:r>
              <a:rPr lang="sr-Cyrl-RS" dirty="0"/>
              <a:t> опада (до 2009. г. преко 50%, након тога између 41% и 47%) – једини званични подаци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CS" dirty="0"/>
              <a:t>с</a:t>
            </a:r>
            <a:r>
              <a:rPr lang="sr-Cyrl-RS" dirty="0"/>
              <a:t>уд</a:t>
            </a:r>
            <a:r>
              <a:rPr lang="sr-Cyrl-CS" dirty="0"/>
              <a:t> не </a:t>
            </a:r>
            <a:r>
              <a:rPr lang="sr-Cyrl-CS" dirty="0" err="1"/>
              <a:t>прихва</a:t>
            </a:r>
            <a:r>
              <a:rPr lang="sr-Cyrl-RS" dirty="0"/>
              <a:t>та </a:t>
            </a:r>
            <a:r>
              <a:rPr lang="sr-Cyrl-RS" dirty="0" err="1"/>
              <a:t>захтјев</a:t>
            </a:r>
            <a:r>
              <a:rPr lang="sr-Cyrl-RS" dirty="0"/>
              <a:t> у мање од 1% случајева (подаци за ОЈТ Бањалука од 2011. до 2016. г. </a:t>
            </a:r>
            <a:r>
              <a:rPr lang="sr-Cyrl-RS" dirty="0" err="1"/>
              <a:t>гдје</a:t>
            </a:r>
            <a:r>
              <a:rPr lang="sr-Cyrl-RS" dirty="0"/>
              <a:t> од 23 случаја 21 спада у непотврђивање оптужнице)</a:t>
            </a:r>
            <a:endParaRPr lang="en-US" b="1" dirty="0"/>
          </a:p>
          <a:p>
            <a:r>
              <a:rPr lang="sr-Cyrl-RS" dirty="0"/>
              <a:t>- проценат прихватања од </a:t>
            </a:r>
            <a:r>
              <a:rPr lang="sr-Cyrl-CS" dirty="0"/>
              <a:t>оптуженог се изразито смањује (ОЈТ </a:t>
            </a:r>
            <a:r>
              <a:rPr lang="sr-Cyrl-CS" dirty="0" err="1"/>
              <a:t>Б.Лука</a:t>
            </a:r>
            <a:r>
              <a:rPr lang="sr-Cyrl-CS" dirty="0"/>
              <a:t> - 2011. г. 70%, 2016. г. 53%)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84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err="1"/>
              <a:t>Примјена</a:t>
            </a:r>
            <a:r>
              <a:rPr lang="sr-Cyrl-CS" b="1" dirty="0"/>
              <a:t> у пракси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н</a:t>
            </a:r>
            <a:r>
              <a:rPr lang="sr-Cyrl-CS" dirty="0" err="1"/>
              <a:t>ајчешће</a:t>
            </a:r>
            <a:r>
              <a:rPr lang="sr-Cyrl-CS" dirty="0"/>
              <a:t> изриче условна осуда (подаци за судове на територији ОЈТ Б. Лука 2011. г. 79%, 2016. г. 56%)</a:t>
            </a:r>
            <a:endParaRPr lang="en-US" b="1" dirty="0"/>
          </a:p>
          <a:p>
            <a:r>
              <a:rPr lang="sr-Cyrl-CS" dirty="0"/>
              <a:t>- нешто радије оптужени прихватају условну осуду од новчане казне</a:t>
            </a:r>
            <a:endParaRPr lang="en-US" b="1" dirty="0"/>
          </a:p>
          <a:p>
            <a:r>
              <a:rPr lang="sr-Cyrl-CS" dirty="0"/>
              <a:t>- након неприхватања </a:t>
            </a:r>
            <a:r>
              <a:rPr lang="sr-Cyrl-CS" dirty="0" err="1"/>
              <a:t>захтјева</a:t>
            </a:r>
            <a:r>
              <a:rPr lang="sr-Cyrl-CS" dirty="0"/>
              <a:t> се често изриче иста санкција (од 2011. до 2015. г. од 32% до 42%)</a:t>
            </a:r>
            <a:endParaRPr lang="en-US" b="1" dirty="0"/>
          </a:p>
          <a:p>
            <a:r>
              <a:rPr lang="sr-Cyrl-CS" dirty="0"/>
              <a:t>- чешће се изриче блажа санкција (2011. у 61% случајева, а 2015. г. у 93% случајева – погубан тренд)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CS" dirty="0"/>
              <a:t>учешће браниоца</a:t>
            </a:r>
            <a:r>
              <a:rPr lang="sr-Cyrl-RS" dirty="0"/>
              <a:t> (од 2011. до 2015. г. до 5%)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48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Услови за стављање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- </a:t>
            </a:r>
            <a:r>
              <a:rPr lang="bs-Latn-BA" dirty="0" err="1"/>
              <a:t>изричито</a:t>
            </a:r>
            <a:r>
              <a:rPr lang="bs-Latn-BA" dirty="0"/>
              <a:t> </a:t>
            </a:r>
            <a:r>
              <a:rPr lang="bs-Latn-BA" dirty="0" err="1"/>
              <a:t>одређени</a:t>
            </a:r>
            <a:r>
              <a:rPr lang="bs-Latn-BA" dirty="0"/>
              <a:t> </a:t>
            </a:r>
            <a:r>
              <a:rPr lang="sr-Cyrl-RS" dirty="0"/>
              <a:t>(</a:t>
            </a:r>
            <a:r>
              <a:rPr lang="bs-Latn-BA" dirty="0" err="1"/>
              <a:t>није</a:t>
            </a:r>
            <a:r>
              <a:rPr lang="bs-Latn-BA" dirty="0"/>
              <a:t> </a:t>
            </a:r>
            <a:r>
              <a:rPr lang="bs-Latn-BA" dirty="0" err="1"/>
              <a:t>обавезан</a:t>
            </a:r>
            <a:r>
              <a:rPr lang="sr-Cyrl-RS" dirty="0"/>
              <a:t> ако су испуњени) </a:t>
            </a:r>
            <a:endParaRPr lang="en-US" dirty="0"/>
          </a:p>
          <a:p>
            <a:r>
              <a:rPr lang="sr-Cyrl-CS" dirty="0"/>
              <a:t>1. прописан затвор до 5 година или новчана казна (преко 70% кривичних </a:t>
            </a:r>
            <a:r>
              <a:rPr lang="sr-Cyrl-CS" dirty="0" err="1"/>
              <a:t>дјела</a:t>
            </a:r>
            <a:r>
              <a:rPr lang="sr-Cyrl-CS" dirty="0"/>
              <a:t>)</a:t>
            </a:r>
            <a:endParaRPr lang="en-US" dirty="0"/>
          </a:p>
          <a:p>
            <a:r>
              <a:rPr lang="sr-Cyrl-CS" dirty="0"/>
              <a:t>- Када је овај услов испуњен? (спорна ситуација ако је прописана само казна затвора - Модул)</a:t>
            </a:r>
            <a:endParaRPr lang="en-US" dirty="0"/>
          </a:p>
          <a:p>
            <a:r>
              <a:rPr lang="bs-Latn-BA" dirty="0"/>
              <a:t>- </a:t>
            </a:r>
            <a:r>
              <a:rPr lang="sr-Cyrl-BA" dirty="0"/>
              <a:t>ријечи</a:t>
            </a:r>
            <a:r>
              <a:rPr lang="sr-Cyrl-CS" dirty="0"/>
              <a:t> „главна казна“ непотребне</a:t>
            </a:r>
            <a:endParaRPr lang="en-US" dirty="0"/>
          </a:p>
          <a:p>
            <a:r>
              <a:rPr lang="sr-Cyrl-CS" dirty="0"/>
              <a:t>- </a:t>
            </a:r>
            <a:r>
              <a:rPr lang="sr-Cyrl-CS" dirty="0" err="1"/>
              <a:t>приједлог</a:t>
            </a:r>
            <a:r>
              <a:rPr lang="sr-Cyrl-CS" dirty="0"/>
              <a:t> да обухвати кривична </a:t>
            </a:r>
            <a:r>
              <a:rPr lang="sr-Cyrl-CS" dirty="0" err="1"/>
              <a:t>дјела</a:t>
            </a:r>
            <a:r>
              <a:rPr lang="sr-Cyrl-CS" dirty="0"/>
              <a:t> до 10 година</a:t>
            </a:r>
            <a:endParaRPr lang="en-US" dirty="0"/>
          </a:p>
          <a:p>
            <a:r>
              <a:rPr lang="sr-Cyrl-CS" dirty="0"/>
              <a:t>- могућност предлагања код стицаја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61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Услови за стављање </a:t>
            </a:r>
            <a:r>
              <a:rPr lang="sr-Cyrl-CS" b="1" dirty="0" err="1"/>
              <a:t>захтјева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2.  довољно доказа који пружају основ за тврдњу да је осумњичени учинио кривично </a:t>
            </a:r>
            <a:r>
              <a:rPr lang="sr-Cyrl-CS" dirty="0" err="1"/>
              <a:t>дјело</a:t>
            </a:r>
            <a:endParaRPr lang="en-US" dirty="0"/>
          </a:p>
          <a:p>
            <a:r>
              <a:rPr lang="sr-Cyrl-CS" dirty="0"/>
              <a:t>- код споразума и признања кривице „довољно доказа о кривици оптуженог“</a:t>
            </a:r>
            <a:endParaRPr lang="en-US" dirty="0"/>
          </a:p>
          <a:p>
            <a:r>
              <a:rPr lang="sr-Cyrl-RS" dirty="0"/>
              <a:t>- два схватања а) „основана сумња“ б) већи степен </a:t>
            </a:r>
            <a:r>
              <a:rPr lang="sr-Cyrl-RS" dirty="0" err="1"/>
              <a:t>увјерења</a:t>
            </a:r>
            <a:r>
              <a:rPr lang="sr-Cyrl-RS" dirty="0"/>
              <a:t> да је учињено кривично </a:t>
            </a:r>
            <a:r>
              <a:rPr lang="sr-Cyrl-RS" dirty="0" err="1"/>
              <a:t>дјело</a:t>
            </a:r>
            <a:endParaRPr lang="en-US" dirty="0"/>
          </a:p>
          <a:p>
            <a:r>
              <a:rPr lang="sr-Cyrl-RS" dirty="0"/>
              <a:t>- </a:t>
            </a:r>
            <a:r>
              <a:rPr lang="sr-Cyrl-BA" dirty="0"/>
              <a:t>доноси осуђујућа пресуда, осуђени лице за које је „</a:t>
            </a:r>
            <a:r>
              <a:rPr lang="sr-Cyrl-BA" dirty="0" err="1"/>
              <a:t>утрђено</a:t>
            </a:r>
            <a:r>
              <a:rPr lang="sr-Cyrl-BA" dirty="0"/>
              <a:t>“ да је криво, свако се сматра невиним док се „не утврди“ његова кривица, </a:t>
            </a:r>
            <a:r>
              <a:rPr lang="bs-Latn-BA" dirty="0"/>
              <a:t>in dubio </a:t>
            </a:r>
            <a:r>
              <a:rPr lang="bs-Latn-BA" dirty="0" err="1"/>
              <a:t>pro</a:t>
            </a:r>
            <a:r>
              <a:rPr lang="bs-Latn-BA" dirty="0"/>
              <a:t> </a:t>
            </a:r>
            <a:r>
              <a:rPr lang="bs-Latn-BA" dirty="0" err="1"/>
              <a:t>reo</a:t>
            </a:r>
            <a:endParaRPr lang="en-US" dirty="0"/>
          </a:p>
          <a:p>
            <a:r>
              <a:rPr lang="sr-Cyrl-BA" dirty="0"/>
              <a:t>- у пракси  (од 2011. до 2014. г. у око 20% предмета након </a:t>
            </a:r>
            <a:r>
              <a:rPr lang="sr-Cyrl-BA" dirty="0" err="1"/>
              <a:t>неприхв</a:t>
            </a:r>
            <a:r>
              <a:rPr lang="sr-Cyrl-BA" dirty="0"/>
              <a:t>. захтјева није донесена </a:t>
            </a:r>
            <a:r>
              <a:rPr lang="sr-Cyrl-BA" dirty="0" err="1"/>
              <a:t>осуђ</a:t>
            </a:r>
            <a:r>
              <a:rPr lang="sr-Cyrl-BA" dirty="0"/>
              <a:t>. пресуда)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95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Услови за стављање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3. таксативно одређене кривичне санкције и </a:t>
            </a:r>
            <a:r>
              <a:rPr lang="sr-Cyrl-CS" dirty="0" err="1"/>
              <a:t>мјера</a:t>
            </a:r>
            <a:r>
              <a:rPr lang="sr-Cyrl-CS" dirty="0"/>
              <a:t> </a:t>
            </a:r>
            <a:endParaRPr lang="en-US" b="1" dirty="0"/>
          </a:p>
          <a:p>
            <a:r>
              <a:rPr lang="sr-Cyrl-RS" dirty="0"/>
              <a:t>а) новчана казна до 50.000 КМ (ограничена, само у фиксном износу, исто и за правна лица)</a:t>
            </a:r>
            <a:endParaRPr lang="en-US" b="1" dirty="0"/>
          </a:p>
          <a:p>
            <a:r>
              <a:rPr lang="sr-Cyrl-RS" dirty="0"/>
              <a:t>- не мора предложити рок плаћања, ни начин </a:t>
            </a:r>
            <a:r>
              <a:rPr lang="sr-Cyrl-RS" dirty="0" err="1"/>
              <a:t>замјене</a:t>
            </a:r>
            <a:r>
              <a:rPr lang="sr-Cyrl-RS" dirty="0"/>
              <a:t> неплаћене новчане казне</a:t>
            </a:r>
            <a:endParaRPr lang="en-US" b="1" dirty="0"/>
          </a:p>
          <a:p>
            <a:r>
              <a:rPr lang="sr-Cyrl-RS" dirty="0"/>
              <a:t>- предлаже се у релативно малим износима (подаци ОЈТ у Б-Луци од 2011. до 2016. г. до 1.000 КМ у око 75%, преко 3.000 КМ око 1%, преко 10.000 КМ 0%)</a:t>
            </a:r>
            <a:endParaRPr lang="en-US" b="1" dirty="0"/>
          </a:p>
          <a:p>
            <a:r>
              <a:rPr lang="sr-Cyrl-RS" dirty="0"/>
              <a:t>- карактеристична санкција за овај поступак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71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Услови за стављање </a:t>
            </a:r>
            <a:r>
              <a:rPr lang="sr-Cyrl-R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б) условна осуда</a:t>
            </a:r>
            <a:endParaRPr lang="en-US" b="1" dirty="0"/>
          </a:p>
          <a:p>
            <a:r>
              <a:rPr lang="bs-Latn-BA" dirty="0"/>
              <a:t>- </a:t>
            </a:r>
            <a:r>
              <a:rPr lang="sr-Cyrl-BA" dirty="0"/>
              <a:t>са посебним условима (предложена 2011. г. 6%, 2016. г. 31%)</a:t>
            </a:r>
            <a:endParaRPr lang="en-US" b="1" dirty="0"/>
          </a:p>
          <a:p>
            <a:r>
              <a:rPr lang="sr-Cyrl-BA" dirty="0"/>
              <a:t>- примјери обавеза које нису предвиђене код појединих дјела нпр. да омогући оштећеном нормално </a:t>
            </a:r>
            <a:r>
              <a:rPr lang="sr-Cyrl-BA" dirty="0" err="1"/>
              <a:t>снабдјевање</a:t>
            </a:r>
            <a:r>
              <a:rPr lang="sr-Cyrl-BA" dirty="0"/>
              <a:t> водом код оштећења туђе ствари, преда некретнине концесионару код противправног заузимања земљишта (суд прихватио)</a:t>
            </a:r>
            <a:endParaRPr lang="en-US" b="1" dirty="0"/>
          </a:p>
          <a:p>
            <a:r>
              <a:rPr lang="sr-Cyrl-BA" dirty="0"/>
              <a:t>- мора бити досуђен имовинскоправни захтјев или одузета имовинска корист (погрешна пракса)</a:t>
            </a:r>
            <a:endParaRPr lang="en-US" b="1" dirty="0"/>
          </a:p>
          <a:p>
            <a:r>
              <a:rPr lang="sr-Cyrl-BA" dirty="0"/>
              <a:t>- са заштитним надзором (од 2011. до 2015. г. 16 случајева предложена - посебна алтернативна мјера)</a:t>
            </a:r>
            <a:endParaRPr lang="en-US" b="1" dirty="0"/>
          </a:p>
          <a:p>
            <a:r>
              <a:rPr lang="sr-Cyrl-BA" dirty="0"/>
              <a:t>- у пракси погрешан начин предлагања код стицаја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79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/>
              <a:t>Услови за стављање 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в) </a:t>
            </a:r>
            <a:r>
              <a:rPr lang="sr-Cyrl-RS" dirty="0" err="1"/>
              <a:t>мјера</a:t>
            </a:r>
            <a:r>
              <a:rPr lang="sr-Cyrl-RS" dirty="0"/>
              <a:t> </a:t>
            </a:r>
            <a:r>
              <a:rPr lang="sr-Cyrl-RS" dirty="0" err="1"/>
              <a:t>безбједности</a:t>
            </a:r>
            <a:r>
              <a:rPr lang="sr-Cyrl-CS" dirty="0"/>
              <a:t> забрана вршења позива, </a:t>
            </a:r>
            <a:r>
              <a:rPr lang="sr-Cyrl-CS" dirty="0" err="1"/>
              <a:t>дјелатности</a:t>
            </a:r>
            <a:r>
              <a:rPr lang="sr-Cyrl-CS" dirty="0"/>
              <a:t> или дужности (нема у пракси)</a:t>
            </a:r>
            <a:endParaRPr lang="en-US" b="1" dirty="0"/>
          </a:p>
          <a:p>
            <a:r>
              <a:rPr lang="sr-Cyrl-RS" dirty="0"/>
              <a:t>г) </a:t>
            </a:r>
            <a:r>
              <a:rPr lang="sr-Cyrl-RS" dirty="0" err="1"/>
              <a:t>мјера</a:t>
            </a:r>
            <a:r>
              <a:rPr lang="sr-Cyrl-RS" dirty="0"/>
              <a:t> </a:t>
            </a:r>
            <a:r>
              <a:rPr lang="sr-Cyrl-RS" dirty="0" err="1"/>
              <a:t>безбједности</a:t>
            </a:r>
            <a:r>
              <a:rPr lang="sr-Cyrl-CS" dirty="0"/>
              <a:t> забрана управљања моторним возилом (</a:t>
            </a:r>
            <a:r>
              <a:rPr lang="sr-Cyrl-CS" dirty="0" err="1"/>
              <a:t>предл</a:t>
            </a:r>
            <a:r>
              <a:rPr lang="sr-Cyrl-CS" dirty="0"/>
              <a:t>. 2011. г. 0,5%, 2016. г. 2016. г. 2%)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у којима је </a:t>
            </a:r>
            <a:r>
              <a:rPr lang="sr-Cyrl-CS" dirty="0" err="1"/>
              <a:t>захтјев</a:t>
            </a:r>
            <a:r>
              <a:rPr lang="sr-Cyrl-CS" dirty="0"/>
              <a:t> требало одбити (алкохол, брзина 70 км/х већа од дозвољене)</a:t>
            </a:r>
            <a:endParaRPr lang="en-US" b="1" dirty="0"/>
          </a:p>
          <a:p>
            <a:r>
              <a:rPr lang="sr-Cyrl-CS" dirty="0"/>
              <a:t>- само по ЗКП РС и Б Д БиХ</a:t>
            </a:r>
            <a:endParaRPr lang="en-US" b="1" dirty="0"/>
          </a:p>
          <a:p>
            <a:r>
              <a:rPr lang="sr-Cyrl-CS" dirty="0"/>
              <a:t>- сада је споредна казна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8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Појам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err="1" smtClean="0"/>
              <a:t>назива</a:t>
            </a:r>
            <a:r>
              <a:rPr lang="bs-Latn-BA" dirty="0" smtClean="0"/>
              <a:t> </a:t>
            </a:r>
            <a:r>
              <a:rPr lang="sr-Cyrl-BA" dirty="0"/>
              <a:t>се </a:t>
            </a:r>
            <a:r>
              <a:rPr lang="bs-Latn-BA" dirty="0"/>
              <a:t>и</a:t>
            </a:r>
            <a:r>
              <a:rPr lang="sr-Cyrl-CS" dirty="0"/>
              <a:t> мандатни</a:t>
            </a:r>
            <a:r>
              <a:rPr lang="sr-Cyrl-RS" dirty="0"/>
              <a:t>м поступком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RS" dirty="0"/>
              <a:t>п</a:t>
            </a:r>
            <a:r>
              <a:rPr lang="sr-Cyrl-CS" dirty="0" err="1"/>
              <a:t>ојам</a:t>
            </a:r>
            <a:r>
              <a:rPr lang="sr-Cyrl-CS" dirty="0"/>
              <a:t> казненог налога (</a:t>
            </a:r>
            <a:r>
              <a:rPr lang="sr-Latn-CS" dirty="0" err="1"/>
              <a:t>Strafbefehls</a:t>
            </a:r>
            <a:r>
              <a:rPr lang="sr-Cyrl-CS" dirty="0"/>
              <a:t> – врста одлуке)</a:t>
            </a:r>
            <a:endParaRPr lang="en-US" b="1" dirty="0"/>
          </a:p>
          <a:p>
            <a:r>
              <a:rPr lang="bs-Latn-BA" dirty="0" smtClean="0"/>
              <a:t> </a:t>
            </a:r>
            <a:r>
              <a:rPr lang="sr-Cyrl-BA" dirty="0"/>
              <a:t>неадекватност назива овог поступка у БиХ („казнени“, „захтјев“, „пресуда којом се издаје казнени налог“)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у БиХ представља </a:t>
            </a:r>
            <a:r>
              <a:rPr lang="sr-Cyrl-RS" dirty="0" err="1"/>
              <a:t>оргинално</a:t>
            </a:r>
            <a:r>
              <a:rPr lang="sr-Cyrl-RS" dirty="0"/>
              <a:t> </a:t>
            </a:r>
            <a:r>
              <a:rPr lang="sr-Cyrl-RS" dirty="0" err="1"/>
              <a:t>рјешење</a:t>
            </a:r>
            <a:r>
              <a:rPr lang="sr-Cyrl-RS" dirty="0"/>
              <a:t> (спорно да ли се и ради о поступку за издавање казненог налога)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68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Услови за стављање </a:t>
            </a:r>
            <a:r>
              <a:rPr lang="sr-Cyrl-R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д) </a:t>
            </a:r>
            <a:r>
              <a:rPr lang="sr-Cyrl-RS" dirty="0" err="1"/>
              <a:t>мјера</a:t>
            </a:r>
            <a:r>
              <a:rPr lang="sr-Cyrl-RS" dirty="0"/>
              <a:t> </a:t>
            </a:r>
            <a:r>
              <a:rPr lang="sr-Cyrl-RS" dirty="0" err="1"/>
              <a:t>безбједности</a:t>
            </a:r>
            <a:r>
              <a:rPr lang="sr-Cyrl-CS" dirty="0"/>
              <a:t> одузимање предмета (</a:t>
            </a:r>
            <a:r>
              <a:rPr lang="sr-Cyrl-CS" dirty="0" err="1"/>
              <a:t>предл</a:t>
            </a:r>
            <a:r>
              <a:rPr lang="sr-Cyrl-CS" dirty="0"/>
              <a:t>. од 9% до 11% случајева)</a:t>
            </a:r>
            <a:endParaRPr lang="en-US" b="1" dirty="0"/>
          </a:p>
          <a:p>
            <a:r>
              <a:rPr lang="sr-Cyrl-CS" dirty="0"/>
              <a:t>- ако није предложена, а обавезна је </a:t>
            </a:r>
            <a:r>
              <a:rPr lang="sr-Cyrl-CS" dirty="0" err="1"/>
              <a:t>захтјев</a:t>
            </a:r>
            <a:r>
              <a:rPr lang="sr-Cyrl-CS" dirty="0"/>
              <a:t> се мора одбити (тада се не може изрећи - посебне одредбе, </a:t>
            </a:r>
            <a:r>
              <a:rPr lang="sr-Cyrl-CS" dirty="0" err="1"/>
              <a:t>консензуалан</a:t>
            </a:r>
            <a:r>
              <a:rPr lang="sr-Cyrl-CS" dirty="0"/>
              <a:t> поступак, у складу са </a:t>
            </a:r>
            <a:r>
              <a:rPr lang="sr-Cyrl-CS" dirty="0" err="1"/>
              <a:t>захтјевом</a:t>
            </a:r>
            <a:endParaRPr lang="en-US" b="1" dirty="0"/>
          </a:p>
          <a:p>
            <a:r>
              <a:rPr lang="sr-Cyrl-CS" dirty="0"/>
              <a:t>- супротне пресуде Окружног суда у Бањалуци</a:t>
            </a:r>
            <a:endParaRPr lang="en-US" b="1" dirty="0"/>
          </a:p>
          <a:p>
            <a:r>
              <a:rPr lang="sr-Cyrl-CS" dirty="0"/>
              <a:t>- у пракси предлагана и изрицана </a:t>
            </a:r>
            <a:r>
              <a:rPr lang="sr-Cyrl-CS" dirty="0" err="1"/>
              <a:t>свједоку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21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Услови за стављање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ђ) м</a:t>
            </a:r>
            <a:r>
              <a:rPr lang="sr-Cyrl-CS" dirty="0" err="1"/>
              <a:t>јера</a:t>
            </a:r>
            <a:r>
              <a:rPr lang="sr-Cyrl-CS" dirty="0"/>
              <a:t> одузимања имовинске користи прибављене кривичним </a:t>
            </a:r>
            <a:r>
              <a:rPr lang="sr-Cyrl-CS" dirty="0" err="1"/>
              <a:t>дјелом</a:t>
            </a:r>
            <a:endParaRPr lang="en-US" b="1" dirty="0"/>
          </a:p>
          <a:p>
            <a:r>
              <a:rPr lang="sr-Cyrl-CS" dirty="0"/>
              <a:t>- не предлаже </a:t>
            </a:r>
            <a:r>
              <a:rPr lang="sr-Cyrl-CS" dirty="0" err="1"/>
              <a:t>увијек</a:t>
            </a:r>
            <a:r>
              <a:rPr lang="sr-Cyrl-CS" dirty="0"/>
              <a:t> када би требало (од 0,5% до 2%)</a:t>
            </a:r>
            <a:endParaRPr lang="en-US" b="1" dirty="0"/>
          </a:p>
          <a:p>
            <a:r>
              <a:rPr lang="sr-Cyrl-CS" dirty="0"/>
              <a:t>- ако су испуњени услови, а није предложена </a:t>
            </a:r>
            <a:r>
              <a:rPr lang="sr-Cyrl-CS" dirty="0" err="1"/>
              <a:t>захтјев</a:t>
            </a:r>
            <a:r>
              <a:rPr lang="sr-Cyrl-CS" dirty="0"/>
              <a:t> се одбија - не може се прихватити и </a:t>
            </a:r>
            <a:r>
              <a:rPr lang="sr-Cyrl-CS" dirty="0" err="1"/>
              <a:t>мјера</a:t>
            </a:r>
            <a:r>
              <a:rPr lang="sr-Cyrl-CS" dirty="0"/>
              <a:t> изрећи</a:t>
            </a:r>
            <a:endParaRPr lang="en-US" b="1" dirty="0"/>
          </a:p>
          <a:p>
            <a:r>
              <a:rPr lang="sr-Cyrl-CS" dirty="0"/>
              <a:t>- супротне одлуке Окружног суда у Бањалуци</a:t>
            </a:r>
            <a:endParaRPr lang="en-US" b="1" dirty="0"/>
          </a:p>
          <a:p>
            <a:r>
              <a:rPr lang="sr-Cyrl-CS" dirty="0"/>
              <a:t>- одлука Врховног суда РС да се и тада мора изрећи (сматрам да је то становиште погрешно)</a:t>
            </a:r>
            <a:endParaRPr lang="en-US" b="1" dirty="0"/>
          </a:p>
          <a:p>
            <a:r>
              <a:rPr lang="sr-Cyrl-CS" dirty="0"/>
              <a:t>- не може се одузети од трећег лица (пренесена) </a:t>
            </a:r>
            <a:endParaRPr lang="en-US" b="1" dirty="0"/>
          </a:p>
          <a:p>
            <a:r>
              <a:rPr lang="sr-Cyrl-CS" dirty="0"/>
              <a:t>- кривичне санкције у неодређеном износу и трајању</a:t>
            </a:r>
            <a:endParaRPr lang="en-US" b="1" dirty="0"/>
          </a:p>
          <a:p>
            <a:r>
              <a:rPr lang="sr-Cyrl-CS" dirty="0"/>
              <a:t>- да ли је могућ </a:t>
            </a:r>
            <a:r>
              <a:rPr lang="sr-Cyrl-CS" dirty="0" err="1"/>
              <a:t>захтјев</a:t>
            </a:r>
            <a:r>
              <a:rPr lang="sr-Cyrl-CS" dirty="0"/>
              <a:t> и за стицај кривичних </a:t>
            </a:r>
            <a:r>
              <a:rPr lang="sr-Cyrl-CS" dirty="0" err="1"/>
              <a:t>дјела</a:t>
            </a:r>
            <a:r>
              <a:rPr lang="sr-Cyrl-CS" dirty="0"/>
              <a:t>?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03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Да ли треба омогућити изрицање и неких других </a:t>
            </a:r>
            <a:r>
              <a:rPr lang="sr-Cyrl-CS" b="1" dirty="0" err="1"/>
              <a:t>сакција</a:t>
            </a:r>
            <a:r>
              <a:rPr lang="sr-Cyrl-CS" b="1" dirty="0"/>
              <a:t> или </a:t>
            </a:r>
            <a:r>
              <a:rPr lang="sr-Cyrl-CS" b="1" dirty="0" err="1"/>
              <a:t>мјера</a:t>
            </a:r>
            <a:r>
              <a:rPr lang="sr-Cyrl-CS" b="1" dirty="0"/>
              <a:t>?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/>
              <a:t>- ослобођење од казне</a:t>
            </a:r>
            <a:endParaRPr lang="en-US" b="1" dirty="0"/>
          </a:p>
          <a:p>
            <a:r>
              <a:rPr lang="sr-Cyrl-RS" dirty="0"/>
              <a:t>- МБ </a:t>
            </a:r>
            <a:r>
              <a:rPr lang="sr-Cyrl-CS" dirty="0"/>
              <a:t>забран</a:t>
            </a:r>
            <a:r>
              <a:rPr lang="sr-Cyrl-RS" dirty="0"/>
              <a:t>а</a:t>
            </a:r>
            <a:r>
              <a:rPr lang="sr-Cyrl-CS" dirty="0"/>
              <a:t> приближавања и комуникације са одређеним лицем и удаљење из заједничког домаћинства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CS" dirty="0"/>
              <a:t>судска опомена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мјера</a:t>
            </a:r>
            <a:r>
              <a:rPr lang="sr-Cyrl-CS" dirty="0"/>
              <a:t> објављивања пресуде</a:t>
            </a:r>
            <a:endParaRPr lang="en-US" b="1" dirty="0"/>
          </a:p>
          <a:p>
            <a:r>
              <a:rPr lang="sr-Cyrl-RS" dirty="0"/>
              <a:t>-</a:t>
            </a:r>
            <a:r>
              <a:rPr lang="sr-Cyrl-CS" dirty="0"/>
              <a:t> правном лицу </a:t>
            </a:r>
            <a:r>
              <a:rPr lang="sr-Cyrl-CS" dirty="0" err="1"/>
              <a:t>мјера</a:t>
            </a:r>
            <a:r>
              <a:rPr lang="sr-Cyrl-CS" dirty="0"/>
              <a:t> </a:t>
            </a:r>
            <a:r>
              <a:rPr lang="sr-Cyrl-CS" dirty="0" err="1"/>
              <a:t>безбједности</a:t>
            </a:r>
            <a:r>
              <a:rPr lang="sr-Cyrl-CS" dirty="0"/>
              <a:t> забрана обављања одређених </a:t>
            </a:r>
            <a:r>
              <a:rPr lang="sr-Cyrl-CS" dirty="0" err="1"/>
              <a:t>дјелатности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предлагања и изрицања МБ обавезно психијатријско </a:t>
            </a:r>
            <a:r>
              <a:rPr lang="sr-Cyrl-CS" dirty="0" err="1"/>
              <a:t>лијечење</a:t>
            </a:r>
            <a:r>
              <a:rPr lang="sr-Cyrl-CS" dirty="0"/>
              <a:t>, обавезно </a:t>
            </a:r>
            <a:r>
              <a:rPr lang="sr-Cyrl-CS" dirty="0" err="1"/>
              <a:t>лијечење</a:t>
            </a:r>
            <a:r>
              <a:rPr lang="sr-Cyrl-CS" dirty="0"/>
              <a:t> од зависности, забрана приближавања и комуникације са оштећеном, судске опомене, чак и затвора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6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Ф</a:t>
            </a:r>
            <a:r>
              <a:rPr lang="sr-Cyrl-CS" b="1" dirty="0"/>
              <a:t>орма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ставља се у оптужници</a:t>
            </a:r>
            <a:endParaRPr lang="en-US" b="1" dirty="0"/>
          </a:p>
          <a:p>
            <a:r>
              <a:rPr lang="sr-Cyrl-RS" dirty="0"/>
              <a:t>- посебан поднесак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BA" dirty="0"/>
              <a:t>рјешења у </a:t>
            </a:r>
            <a:r>
              <a:rPr lang="sr-Cyrl-RS" dirty="0"/>
              <a:t>упоредном законодавству 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измјена</a:t>
            </a:r>
            <a:r>
              <a:rPr lang="sr-Cyrl-RS" dirty="0"/>
              <a:t> </a:t>
            </a:r>
            <a:r>
              <a:rPr lang="sr-Cyrl-RS" dirty="0" err="1"/>
              <a:t>захтјева</a:t>
            </a:r>
            <a:r>
              <a:rPr lang="sr-Cyrl-RS" dirty="0"/>
              <a:t> (није регулисано)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примјери</a:t>
            </a:r>
            <a:r>
              <a:rPr lang="sr-Cyrl-RS" dirty="0"/>
              <a:t> усмених </a:t>
            </a:r>
            <a:r>
              <a:rPr lang="sr-Cyrl-RS" dirty="0" err="1"/>
              <a:t>измјена</a:t>
            </a:r>
            <a:r>
              <a:rPr lang="sr-Cyrl-RS" dirty="0"/>
              <a:t> </a:t>
            </a:r>
            <a:r>
              <a:rPr lang="sr-Cyrl-RS" dirty="0" err="1"/>
              <a:t>захтјева</a:t>
            </a:r>
            <a:r>
              <a:rPr lang="sr-Cyrl-RS" dirty="0"/>
              <a:t> из праксе 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приједлог</a:t>
            </a:r>
            <a:r>
              <a:rPr lang="sr-Cyrl-RS" dirty="0"/>
              <a:t> да се омогући (до изјашњења оптуженог, ако га је суд </a:t>
            </a:r>
            <a:r>
              <a:rPr lang="sr-Cyrl-RS" dirty="0" err="1"/>
              <a:t>прихатио</a:t>
            </a:r>
            <a:r>
              <a:rPr lang="sr-Cyrl-RS" dirty="0"/>
              <a:t> уз његову сагласност, писмено или усмено на записник)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приједлог</a:t>
            </a:r>
            <a:r>
              <a:rPr lang="sr-Cyrl-RS" dirty="0"/>
              <a:t> да се доставља уз оптужницу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67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err="1"/>
              <a:t>Одустанак</a:t>
            </a:r>
            <a:r>
              <a:rPr lang="sr-Cyrl-CS" b="1" dirty="0"/>
              <a:t> од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није регулисано</a:t>
            </a:r>
            <a:endParaRPr lang="en-US" dirty="0"/>
          </a:p>
          <a:p>
            <a:r>
              <a:rPr lang="sr-Cyrl-RS" dirty="0"/>
              <a:t>- потребно регулисати (допустити до изјашњења оптуженог, пожељно да буде образложен)</a:t>
            </a:r>
            <a:endParaRPr lang="en-US" dirty="0"/>
          </a:p>
          <a:p>
            <a:r>
              <a:rPr lang="sr-Cyrl-RS" dirty="0"/>
              <a:t>- суд би тада </a:t>
            </a:r>
            <a:r>
              <a:rPr lang="sr-Cyrl-RS" dirty="0" err="1"/>
              <a:t>рјешењем</a:t>
            </a:r>
            <a:r>
              <a:rPr lang="sr-Cyrl-RS" dirty="0"/>
              <a:t> </a:t>
            </a:r>
            <a:r>
              <a:rPr lang="sr-Cyrl-RS" dirty="0" err="1"/>
              <a:t>захтјев</a:t>
            </a:r>
            <a:r>
              <a:rPr lang="sr-Cyrl-RS" dirty="0"/>
              <a:t> одбацио (против таквог </a:t>
            </a:r>
            <a:r>
              <a:rPr lang="sr-Cyrl-RS" dirty="0" err="1"/>
              <a:t>рјешења</a:t>
            </a:r>
            <a:r>
              <a:rPr lang="sr-Cyrl-RS" dirty="0"/>
              <a:t> треба искључити жалбу)</a:t>
            </a:r>
            <a:endParaRPr lang="en-US" dirty="0"/>
          </a:p>
          <a:p>
            <a:r>
              <a:rPr lang="sr-Cyrl-RS" dirty="0"/>
              <a:t>- сада тужилац може повући оптужницу (сложеније)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37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Функционална надлежност суда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један судија води читав поступак (потврђује оптужницу и доноси пресуду)</a:t>
            </a:r>
            <a:endParaRPr lang="en-US" dirty="0"/>
          </a:p>
          <a:p>
            <a:r>
              <a:rPr lang="sr-Cyrl-RS" dirty="0"/>
              <a:t>- ефикасно и економично </a:t>
            </a:r>
            <a:r>
              <a:rPr lang="sr-Cyrl-RS" dirty="0" err="1"/>
              <a:t>рјешење</a:t>
            </a:r>
            <a:endParaRPr lang="en-US" dirty="0"/>
          </a:p>
          <a:p>
            <a:r>
              <a:rPr lang="sr-Cyrl-RS" dirty="0"/>
              <a:t>- по једном схватању то је судија за претходно саслушање,</a:t>
            </a:r>
            <a:r>
              <a:rPr lang="sr-Cyrl-RS" b="1" dirty="0"/>
              <a:t> </a:t>
            </a:r>
            <a:r>
              <a:rPr lang="bs-Latn-BA" dirty="0" err="1"/>
              <a:t>по</a:t>
            </a:r>
            <a:r>
              <a:rPr lang="bs-Latn-BA" dirty="0"/>
              <a:t> </a:t>
            </a:r>
            <a:r>
              <a:rPr lang="bs-Latn-BA" dirty="0" err="1"/>
              <a:t>другом</a:t>
            </a:r>
            <a:r>
              <a:rPr lang="bs-Latn-BA" dirty="0"/>
              <a:t> </a:t>
            </a:r>
            <a:r>
              <a:rPr lang="bs-Latn-BA" dirty="0" err="1"/>
              <a:t>судећи</a:t>
            </a:r>
            <a:r>
              <a:rPr lang="bs-Latn-BA" dirty="0"/>
              <a:t> </a:t>
            </a:r>
            <a:r>
              <a:rPr lang="bs-Latn-BA" dirty="0" err="1"/>
              <a:t>судија</a:t>
            </a:r>
            <a:endParaRPr lang="en-US" dirty="0"/>
          </a:p>
          <a:p>
            <a:r>
              <a:rPr lang="sr-Cyrl-BA" dirty="0"/>
              <a:t>- законодавац употребљава израз „судија“</a:t>
            </a:r>
            <a:endParaRPr lang="en-US" dirty="0"/>
          </a:p>
          <a:p>
            <a:r>
              <a:rPr lang="sr-Cyrl-BA" dirty="0"/>
              <a:t>- у пракси најчешће судија за претходно саслушање</a:t>
            </a:r>
            <a:endParaRPr lang="en-US" dirty="0"/>
          </a:p>
          <a:p>
            <a:r>
              <a:rPr lang="sr-Cyrl-RS" dirty="0"/>
              <a:t>- </a:t>
            </a:r>
            <a:r>
              <a:rPr lang="sr-Cyrl-RS" dirty="0" err="1"/>
              <a:t>приједлог</a:t>
            </a:r>
            <a:r>
              <a:rPr lang="sr-Cyrl-RS" dirty="0"/>
              <a:t> да се изричито пропише да је то судија за претходно саслушање (слично код споразума)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0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Потврђивање оптужнице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рок за потврђивање (8, а у сложеним предметима 15 дана, у пракси се не поштује)</a:t>
            </a:r>
            <a:endParaRPr lang="en-US" b="1" dirty="0"/>
          </a:p>
          <a:p>
            <a:r>
              <a:rPr lang="sr-Cyrl-RS" dirty="0"/>
              <a:t>-</a:t>
            </a:r>
            <a:r>
              <a:rPr lang="bs-Latn-BA" dirty="0"/>
              <a:t> </a:t>
            </a:r>
            <a:r>
              <a:rPr lang="bs-Latn-BA" dirty="0" err="1"/>
              <a:t>форма</a:t>
            </a:r>
            <a:r>
              <a:rPr lang="sr-Cyrl-RS" dirty="0"/>
              <a:t> у пракси („штамбиљ“, допис, </a:t>
            </a:r>
            <a:r>
              <a:rPr lang="sr-Cyrl-RS" dirty="0" err="1"/>
              <a:t>рјешење</a:t>
            </a:r>
            <a:r>
              <a:rPr lang="sr-Cyrl-RS" dirty="0"/>
              <a:t>)</a:t>
            </a:r>
            <a:endParaRPr lang="en-US" b="1" dirty="0"/>
          </a:p>
          <a:p>
            <a:r>
              <a:rPr lang="sr-Cyrl-RS" dirty="0"/>
              <a:t>- прописати да се то чини </a:t>
            </a:r>
            <a:r>
              <a:rPr lang="sr-Cyrl-RS" dirty="0" err="1"/>
              <a:t>рјешењем</a:t>
            </a:r>
            <a:r>
              <a:rPr lang="sr-Cyrl-RS" dirty="0"/>
              <a:t> (судска одлука, </a:t>
            </a:r>
            <a:r>
              <a:rPr lang="sr-Cyrl-RS" dirty="0" err="1"/>
              <a:t>рјешење</a:t>
            </a:r>
            <a:r>
              <a:rPr lang="sr-Cyrl-RS" dirty="0"/>
              <a:t> о непотврђивању оптужнице, треба изричито искључити право на жалбу)</a:t>
            </a:r>
            <a:endParaRPr lang="en-US" b="1" dirty="0"/>
          </a:p>
          <a:p>
            <a:r>
              <a:rPr lang="bs-Latn-BA" dirty="0"/>
              <a:t>- </a:t>
            </a:r>
            <a:r>
              <a:rPr lang="bs-Latn-BA" dirty="0" err="1"/>
              <a:t>нема</a:t>
            </a:r>
            <a:r>
              <a:rPr lang="bs-Latn-BA" dirty="0"/>
              <a:t> </a:t>
            </a:r>
            <a:r>
              <a:rPr lang="sr-Cyrl-BA" dirty="0"/>
              <a:t>никакве </a:t>
            </a:r>
            <a:r>
              <a:rPr lang="bs-Latn-BA" dirty="0" err="1"/>
              <a:t>разлике</a:t>
            </a:r>
            <a:r>
              <a:rPr lang="bs-Latn-BA" dirty="0"/>
              <a:t> у </a:t>
            </a:r>
            <a:r>
              <a:rPr lang="bs-Latn-BA" dirty="0" err="1"/>
              <a:t>одн</a:t>
            </a:r>
            <a:r>
              <a:rPr lang="sr-Cyrl-RS" dirty="0"/>
              <a:t>о</a:t>
            </a:r>
            <a:r>
              <a:rPr lang="bs-Latn-BA" dirty="0" err="1"/>
              <a:t>су</a:t>
            </a:r>
            <a:r>
              <a:rPr lang="bs-Latn-BA" dirty="0"/>
              <a:t> </a:t>
            </a:r>
            <a:r>
              <a:rPr lang="bs-Latn-BA" dirty="0" err="1"/>
              <a:t>на</a:t>
            </a:r>
            <a:r>
              <a:rPr lang="bs-Latn-BA" dirty="0"/>
              <a:t> </a:t>
            </a:r>
            <a:r>
              <a:rPr lang="bs-Latn-BA" dirty="0" err="1"/>
              <a:t>редов</a:t>
            </a:r>
            <a:r>
              <a:rPr lang="sr-Cyrl-RS" dirty="0"/>
              <a:t>а</a:t>
            </a:r>
            <a:r>
              <a:rPr lang="bs-Latn-BA" dirty="0"/>
              <a:t>н </a:t>
            </a:r>
            <a:r>
              <a:rPr lang="bs-Latn-BA" dirty="0" err="1"/>
              <a:t>поступ</a:t>
            </a:r>
            <a:r>
              <a:rPr lang="sr-Cyrl-RS" dirty="0"/>
              <a:t>а</a:t>
            </a:r>
            <a:r>
              <a:rPr lang="bs-Latn-BA" dirty="0"/>
              <a:t>к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28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Претходни приговори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исто као у редовном поступку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приједлог</a:t>
            </a:r>
            <a:r>
              <a:rPr lang="sr-Cyrl-RS" dirty="0"/>
              <a:t> да се избаце (неефикасни, све се може истицати и касније, у упоредном </a:t>
            </a:r>
            <a:r>
              <a:rPr lang="sr-Cyrl-RS" dirty="0" err="1"/>
              <a:t>законодаству</a:t>
            </a:r>
            <a:r>
              <a:rPr lang="sr-Cyrl-RS" dirty="0"/>
              <a:t> нема </a:t>
            </a:r>
            <a:r>
              <a:rPr lang="sr-Cyrl-RS" dirty="0" err="1"/>
              <a:t>примјера</a:t>
            </a:r>
            <a:r>
              <a:rPr lang="sr-Cyrl-RS" dirty="0"/>
              <a:t> да нема никакве разлике у односу на редован поступак, нису природни овом поступку)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8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Одбацивање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- термини „неприхватање“ и „одбацивање“</a:t>
            </a:r>
            <a:endParaRPr lang="en-US" dirty="0"/>
          </a:p>
          <a:p>
            <a:r>
              <a:rPr lang="sr-Cyrl-RS" dirty="0"/>
              <a:t>1.</a:t>
            </a:r>
            <a:r>
              <a:rPr lang="sr-Cyrl-CS" dirty="0"/>
              <a:t> основ за спајање поступка (бројни различити случајеви, спајање </a:t>
            </a:r>
            <a:r>
              <a:rPr lang="sr-Cyrl-CS" dirty="0" err="1"/>
              <a:t>увијек</a:t>
            </a:r>
            <a:r>
              <a:rPr lang="sr-Cyrl-CS" dirty="0"/>
              <a:t> факултативно, спојени поступци се могу раздвојити, не постоји у упоредном законодавству, треба га избацити)</a:t>
            </a:r>
            <a:endParaRPr lang="en-US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из праксе у којима нема </a:t>
            </a:r>
            <a:r>
              <a:rPr lang="sr-Cyrl-CS" dirty="0" err="1"/>
              <a:t>рјешења</a:t>
            </a:r>
            <a:r>
              <a:rPr lang="sr-Cyrl-CS" dirty="0"/>
              <a:t> </a:t>
            </a:r>
            <a:endParaRPr lang="en-US" dirty="0"/>
          </a:p>
          <a:p>
            <a:r>
              <a:rPr lang="sr-Cyrl-RS" dirty="0"/>
              <a:t>2. </a:t>
            </a:r>
            <a:r>
              <a:rPr lang="sr-Cyrl-CS" dirty="0"/>
              <a:t>када се ради о кривичном </a:t>
            </a:r>
            <a:r>
              <a:rPr lang="sr-Cyrl-CS" dirty="0" err="1"/>
              <a:t>дјелу</a:t>
            </a:r>
            <a:r>
              <a:rPr lang="sr-Cyrl-CS" dirty="0"/>
              <a:t> за које се </a:t>
            </a:r>
            <a:r>
              <a:rPr lang="sr-Cyrl-CS" dirty="0" err="1"/>
              <a:t>захтјев</a:t>
            </a:r>
            <a:r>
              <a:rPr lang="sr-Cyrl-CS" dirty="0"/>
              <a:t> не може ставити (прописана казна затвора преко 5 год.)</a:t>
            </a:r>
            <a:endParaRPr lang="en-US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из праксе (тешка крађа)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7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Одбацивање </a:t>
            </a:r>
            <a:r>
              <a:rPr lang="sr-Cyrl-RS" b="1" dirty="0" err="1"/>
              <a:t>захтјева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3. ако тужилац </a:t>
            </a:r>
            <a:r>
              <a:rPr lang="sr-Cyrl-CS" dirty="0"/>
              <a:t>тражи изрицање санкције или </a:t>
            </a:r>
            <a:r>
              <a:rPr lang="sr-Cyrl-CS" dirty="0" err="1"/>
              <a:t>мјере</a:t>
            </a:r>
            <a:r>
              <a:rPr lang="sr-Cyrl-CS" dirty="0"/>
              <a:t> која по „закону није допуштена“ (не може изрећи у овом поступку, </a:t>
            </a:r>
            <a:r>
              <a:rPr lang="sr-Cyrl-CS" dirty="0" err="1"/>
              <a:t>приједлог</a:t>
            </a:r>
            <a:r>
              <a:rPr lang="sr-Cyrl-CS" dirty="0"/>
              <a:t> супротан матер. одредбама нпр. условна осуда у којој је утврђена новчана казна, новчана казна правном лицу испод 5.000 КМ)</a:t>
            </a:r>
            <a:endParaRPr lang="en-US" dirty="0"/>
          </a:p>
          <a:p>
            <a:r>
              <a:rPr lang="sr-Cyrl-CS" dirty="0"/>
              <a:t>- у пракси бројни </a:t>
            </a:r>
            <a:r>
              <a:rPr lang="sr-Cyrl-CS" dirty="0" err="1"/>
              <a:t>примјери</a:t>
            </a:r>
            <a:r>
              <a:rPr lang="sr-Cyrl-CS" dirty="0"/>
              <a:t> у којима то није учињено</a:t>
            </a:r>
            <a:endParaRPr lang="en-US" dirty="0"/>
          </a:p>
          <a:p>
            <a:r>
              <a:rPr lang="sr-Cyrl-CS" dirty="0"/>
              <a:t>- одбацује </a:t>
            </a:r>
            <a:r>
              <a:rPr lang="sr-Cyrl-CS" dirty="0" err="1"/>
              <a:t>рјешењем</a:t>
            </a:r>
            <a:r>
              <a:rPr lang="sr-Cyrl-CS" dirty="0"/>
              <a:t> (жалба тужиоца, треба искључити жалбу оптуженог и оштећеног)</a:t>
            </a:r>
            <a:endParaRPr lang="en-US" dirty="0"/>
          </a:p>
          <a:p>
            <a:r>
              <a:rPr lang="sr-Cyrl-CS" dirty="0"/>
              <a:t>- о жалби одлучује </a:t>
            </a:r>
            <a:r>
              <a:rPr lang="sr-Cyrl-CS" dirty="0" err="1"/>
              <a:t>ванпретресно</a:t>
            </a:r>
            <a:r>
              <a:rPr lang="sr-Cyrl-CS" dirty="0"/>
              <a:t> </a:t>
            </a:r>
            <a:r>
              <a:rPr lang="sr-Cyrl-CS" dirty="0" err="1"/>
              <a:t>вијеће</a:t>
            </a:r>
            <a:r>
              <a:rPr lang="sr-Cyrl-CS" dirty="0"/>
              <a:t> (Брчко Дистрикт, указује да се ради о </a:t>
            </a:r>
            <a:r>
              <a:rPr lang="sr-Cyrl-CS" dirty="0" err="1"/>
              <a:t>рјешењу</a:t>
            </a:r>
            <a:r>
              <a:rPr lang="sr-Cyrl-CS" dirty="0"/>
              <a:t> судије за претходно саслушање, непотребно)</a:t>
            </a:r>
            <a:endParaRPr lang="en-US" dirty="0"/>
          </a:p>
          <a:p>
            <a:r>
              <a:rPr lang="sr-Cyrl-CS" dirty="0"/>
              <a:t>- рок за одлуку о жалби 48 часова  (прекратак)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2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Основне карактеристике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41875"/>
          </a:xfrm>
        </p:spPr>
        <p:txBody>
          <a:bodyPr/>
          <a:lstStyle/>
          <a:p>
            <a:r>
              <a:rPr lang="sr-Cyrl-RS" dirty="0" smtClean="0"/>
              <a:t>изостаје</a:t>
            </a:r>
            <a:r>
              <a:rPr lang="sr-Cyrl-CS" dirty="0" smtClean="0"/>
              <a:t> </a:t>
            </a:r>
            <a:r>
              <a:rPr lang="sr-Cyrl-CS" dirty="0" err="1"/>
              <a:t>главн</a:t>
            </a:r>
            <a:r>
              <a:rPr lang="sr-Cyrl-RS" dirty="0"/>
              <a:t>и</a:t>
            </a:r>
            <a:r>
              <a:rPr lang="sr-Cyrl-CS" dirty="0"/>
              <a:t> претрес</a:t>
            </a:r>
            <a:r>
              <a:rPr lang="sr-Cyrl-RS" dirty="0"/>
              <a:t> (најчешће</a:t>
            </a:r>
            <a:r>
              <a:rPr lang="sr-Cyrl-CS" dirty="0"/>
              <a:t> и </a:t>
            </a:r>
            <a:r>
              <a:rPr lang="sr-Cyrl-CS" dirty="0" err="1"/>
              <a:t>истраг</a:t>
            </a:r>
            <a:r>
              <a:rPr lang="sr-Cyrl-RS" dirty="0"/>
              <a:t>а)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по правилу га писмено иницира</a:t>
            </a:r>
            <a:r>
              <a:rPr lang="sr-Cyrl-CS" dirty="0"/>
              <a:t> јавни тужилац 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по правилу је потребна сагласност суда 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неопходна </a:t>
            </a:r>
            <a:r>
              <a:rPr lang="sr-Cyrl-CS" dirty="0"/>
              <a:t>сагласност оптуженог</a:t>
            </a:r>
            <a:r>
              <a:rPr lang="sr-Cyrl-RS" dirty="0"/>
              <a:t> (прећутна и изричита)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CS" dirty="0"/>
              <a:t>лака и средње тешка кривична </a:t>
            </a:r>
            <a:r>
              <a:rPr lang="sr-Cyrl-CS" dirty="0" err="1"/>
              <a:t>дјела</a:t>
            </a:r>
            <a:endParaRPr lang="en-US" b="1" dirty="0"/>
          </a:p>
          <a:p>
            <a:r>
              <a:rPr lang="sr-Cyrl-BA" dirty="0" smtClean="0"/>
              <a:t> </a:t>
            </a:r>
            <a:r>
              <a:rPr lang="sr-Cyrl-BA" dirty="0"/>
              <a:t>искључен према неким категоријама учинилаца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CS" dirty="0"/>
              <a:t>одређене лакше кривичне санкције или </a:t>
            </a:r>
            <a:r>
              <a:rPr lang="sr-Cyrl-CS" dirty="0" err="1"/>
              <a:t>мјере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по правилу нема тзв. забране преиначења на горе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01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Одбијање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1. ако </a:t>
            </a:r>
            <a:r>
              <a:rPr lang="sr-Cyrl-CS" dirty="0"/>
              <a:t>подаци из оптужнице не пружају довољно основа за издавање казненог налога (помало нејасна и уопштена формулација)</a:t>
            </a:r>
            <a:endParaRPr lang="en-US" b="1" dirty="0"/>
          </a:p>
          <a:p>
            <a:r>
              <a:rPr lang="sr-Cyrl-CS" dirty="0"/>
              <a:t>- сматрам да постоји када докази које је прикупио тужилац не пружају основ за тврдњу да је осумњичени учинио кривично </a:t>
            </a:r>
            <a:r>
              <a:rPr lang="sr-Cyrl-CS" dirty="0" err="1"/>
              <a:t>дјело</a:t>
            </a:r>
            <a:r>
              <a:rPr lang="sr-Cyrl-CS" dirty="0"/>
              <a:t> (боље овако формулисати)</a:t>
            </a:r>
            <a:endParaRPr lang="en-US" b="1" dirty="0"/>
          </a:p>
          <a:p>
            <a:r>
              <a:rPr lang="sr-Cyrl-CS" dirty="0"/>
              <a:t>- ако није треба </a:t>
            </a:r>
            <a:r>
              <a:rPr lang="sr-Cyrl-CS" dirty="0" err="1"/>
              <a:t>предвидјети</a:t>
            </a:r>
            <a:r>
              <a:rPr lang="sr-Cyrl-CS" dirty="0"/>
              <a:t> нови разлог за одбацивање </a:t>
            </a:r>
            <a:r>
              <a:rPr lang="sr-Cyrl-CS" dirty="0" err="1"/>
              <a:t>захтјева</a:t>
            </a:r>
            <a:r>
              <a:rPr lang="sr-Cyrl-CS" dirty="0"/>
              <a:t> када овај услов није испуњен</a:t>
            </a:r>
            <a:endParaRPr lang="en-US" b="1" dirty="0"/>
          </a:p>
          <a:p>
            <a:r>
              <a:rPr lang="sr-Cyrl-CS" dirty="0"/>
              <a:t>- у пракси нема </a:t>
            </a:r>
            <a:r>
              <a:rPr lang="sr-Cyrl-CS" dirty="0" err="1"/>
              <a:t>примјера</a:t>
            </a:r>
            <a:r>
              <a:rPr lang="sr-Cyrl-CS" dirty="0"/>
              <a:t> одбацивања због овога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3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Одбијање </a:t>
            </a:r>
            <a:r>
              <a:rPr lang="sr-Cyrl-CS" b="1" dirty="0" err="1"/>
              <a:t>захтјева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65675"/>
          </a:xfrm>
        </p:spPr>
        <p:txBody>
          <a:bodyPr>
            <a:normAutofit fontScale="85000" lnSpcReduction="20000"/>
          </a:bodyPr>
          <a:lstStyle/>
          <a:p>
            <a:r>
              <a:rPr lang="sr-Cyrl-CS" dirty="0"/>
              <a:t>2.</a:t>
            </a:r>
            <a:r>
              <a:rPr lang="sr-Cyrl-RS" dirty="0"/>
              <a:t> ако се </a:t>
            </a:r>
            <a:r>
              <a:rPr lang="sr-Cyrl-CS" dirty="0"/>
              <a:t>према подацима из оптужнице може очекивати изрицање друге санкције или </a:t>
            </a:r>
            <a:r>
              <a:rPr lang="sr-Cyrl-CS" dirty="0" err="1"/>
              <a:t>мјере</a:t>
            </a:r>
            <a:endParaRPr lang="en-US" b="1" dirty="0"/>
          </a:p>
          <a:p>
            <a:r>
              <a:rPr lang="sr-Cyrl-CS" dirty="0"/>
              <a:t>- постоје </a:t>
            </a:r>
            <a:r>
              <a:rPr lang="sr-Cyrl-CS" dirty="0" err="1"/>
              <a:t>ријетки</a:t>
            </a:r>
            <a:r>
              <a:rPr lang="sr-Cyrl-CS" dirty="0"/>
              <a:t> </a:t>
            </a:r>
            <a:r>
              <a:rPr lang="sr-Cyrl-CS" dirty="0" err="1"/>
              <a:t>примјери</a:t>
            </a:r>
            <a:r>
              <a:rPr lang="sr-Cyrl-CS" dirty="0"/>
              <a:t> у пракси</a:t>
            </a:r>
            <a:endParaRPr lang="en-US" b="1" dirty="0"/>
          </a:p>
          <a:p>
            <a:r>
              <a:rPr lang="sr-Cyrl-CS" dirty="0"/>
              <a:t>- бројни случајеви у којима није учињено, а требало је (условне осуде вишеструким повратницима)</a:t>
            </a:r>
            <a:endParaRPr lang="en-US" b="1" dirty="0"/>
          </a:p>
          <a:p>
            <a:r>
              <a:rPr lang="sr-Cyrl-CS" dirty="0"/>
              <a:t>- термин „друге“ (</a:t>
            </a:r>
            <a:r>
              <a:rPr lang="sr-Cyrl-CS" dirty="0" err="1"/>
              <a:t>приједлог</a:t>
            </a:r>
            <a:r>
              <a:rPr lang="sr-Cyrl-CS" dirty="0"/>
              <a:t> „друге или другачије“)</a:t>
            </a:r>
            <a:endParaRPr lang="en-US" b="1" dirty="0"/>
          </a:p>
          <a:p>
            <a:r>
              <a:rPr lang="sr-Cyrl-CS" dirty="0"/>
              <a:t>- термини „подаци из оптужнице“, „може очекивати“</a:t>
            </a:r>
            <a:endParaRPr lang="en-US" b="1" dirty="0"/>
          </a:p>
          <a:p>
            <a:r>
              <a:rPr lang="sr-Cyrl-RS" dirty="0"/>
              <a:t>- форма одбијања </a:t>
            </a:r>
            <a:r>
              <a:rPr lang="sr-Cyrl-RS" dirty="0" err="1"/>
              <a:t>захтјева</a:t>
            </a:r>
            <a:r>
              <a:rPr lang="sr-Cyrl-RS" dirty="0"/>
              <a:t> није прописана (у пракси дописом, треба образложеним </a:t>
            </a:r>
            <a:r>
              <a:rPr lang="sr-Cyrl-RS" dirty="0" err="1"/>
              <a:t>рјешењем</a:t>
            </a:r>
            <a:r>
              <a:rPr lang="sr-Cyrl-RS" dirty="0"/>
              <a:t> против кога је жалба искључена)</a:t>
            </a:r>
            <a:endParaRPr lang="en-US" b="1" dirty="0"/>
          </a:p>
          <a:p>
            <a:r>
              <a:rPr lang="sr-Cyrl-RS" dirty="0"/>
              <a:t>- да ли постоји могућност новог </a:t>
            </a:r>
            <a:r>
              <a:rPr lang="sr-Cyrl-RS" dirty="0" err="1"/>
              <a:t>захтјева</a:t>
            </a:r>
            <a:r>
              <a:rPr lang="sr-Cyrl-RS" dirty="0"/>
              <a:t>? </a:t>
            </a:r>
            <a:r>
              <a:rPr lang="bs-Latn-BA" dirty="0"/>
              <a:t>(</a:t>
            </a:r>
            <a:r>
              <a:rPr lang="sr-Cyrl-BA" dirty="0"/>
              <a:t>није прописана, могуће једино повлачење оптужнице)</a:t>
            </a:r>
            <a:endParaRPr lang="en-US" b="1" dirty="0"/>
          </a:p>
          <a:p>
            <a:r>
              <a:rPr lang="sr-Cyrl-RS" b="1" dirty="0"/>
              <a:t>- </a:t>
            </a:r>
            <a:r>
              <a:rPr lang="sr-Cyrl-RS" dirty="0"/>
              <a:t> поступа са оптужницом као да је поднесена на потврђивање (треба </a:t>
            </a:r>
            <a:r>
              <a:rPr lang="sr-Cyrl-RS" dirty="0" err="1"/>
              <a:t>предвидјети</a:t>
            </a:r>
            <a:r>
              <a:rPr lang="sr-Cyrl-RS" dirty="0"/>
              <a:t> и код одбацивања)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214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Прихватање </a:t>
            </a:r>
            <a:r>
              <a:rPr lang="sr-Cyrl-CS" b="1" dirty="0" err="1"/>
              <a:t>захтјева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-  </a:t>
            </a:r>
            <a:r>
              <a:rPr lang="sr-Cyrl-CS" dirty="0"/>
              <a:t>ако се судија “сагласи са </a:t>
            </a:r>
            <a:r>
              <a:rPr lang="sr-Cyrl-CS" dirty="0" err="1"/>
              <a:t>захтјевом</a:t>
            </a:r>
            <a:r>
              <a:rPr lang="sr-Cyrl-CS" dirty="0"/>
              <a:t> потврђује оптужницу и заказује саслушање оптуженог“</a:t>
            </a:r>
            <a:endParaRPr lang="en-US" dirty="0"/>
          </a:p>
          <a:p>
            <a:r>
              <a:rPr lang="sr-Cyrl-CS" dirty="0"/>
              <a:t>- временски </a:t>
            </a:r>
            <a:r>
              <a:rPr lang="sr-Cyrl-CS" dirty="0" err="1"/>
              <a:t>слијед</a:t>
            </a:r>
            <a:r>
              <a:rPr lang="sr-Cyrl-CS" dirty="0"/>
              <a:t> погрешан (обрнут)</a:t>
            </a:r>
            <a:endParaRPr lang="en-US" dirty="0"/>
          </a:p>
          <a:p>
            <a:r>
              <a:rPr lang="sr-Cyrl-RS" dirty="0"/>
              <a:t>- </a:t>
            </a:r>
            <a:r>
              <a:rPr lang="sr-Cyrl-CS" dirty="0" err="1"/>
              <a:t>форм</a:t>
            </a:r>
            <a:r>
              <a:rPr lang="sr-Cyrl-RS" dirty="0"/>
              <a:t>а</a:t>
            </a:r>
            <a:r>
              <a:rPr lang="sr-Cyrl-CS" dirty="0"/>
              <a:t> није </a:t>
            </a:r>
            <a:r>
              <a:rPr lang="sr-Cyrl-RS" dirty="0"/>
              <a:t>прописана (судска одлука – </a:t>
            </a:r>
            <a:r>
              <a:rPr lang="sr-Cyrl-RS" dirty="0" err="1"/>
              <a:t>рјешење</a:t>
            </a:r>
            <a:r>
              <a:rPr lang="sr-Cyrl-RS" dirty="0"/>
              <a:t> против кога треба изричито искључити жалбу)</a:t>
            </a:r>
            <a:endParaRPr lang="en-US" dirty="0"/>
          </a:p>
          <a:p>
            <a:r>
              <a:rPr lang="bs-Latn-BA" dirty="0"/>
              <a:t>- </a:t>
            </a:r>
            <a:r>
              <a:rPr lang="bs-Latn-BA" dirty="0" err="1"/>
              <a:t>термин</a:t>
            </a:r>
            <a:r>
              <a:rPr lang="bs-Latn-BA" dirty="0"/>
              <a:t> „</a:t>
            </a:r>
            <a:r>
              <a:rPr lang="bs-Latn-BA" dirty="0" err="1"/>
              <a:t>саслушање</a:t>
            </a:r>
            <a:r>
              <a:rPr lang="sr-Cyrl-RS" dirty="0"/>
              <a:t>“ – (прецизније изјашњење)</a:t>
            </a:r>
            <a:endParaRPr lang="en-US" b="1" dirty="0"/>
          </a:p>
          <a:p>
            <a:r>
              <a:rPr lang="bs-Latn-BA" dirty="0"/>
              <a:t>- </a:t>
            </a:r>
            <a:r>
              <a:rPr lang="sr-Cyrl-RS" dirty="0"/>
              <a:t>заказује „</a:t>
            </a:r>
            <a:r>
              <a:rPr lang="sr-Cyrl-CS" dirty="0"/>
              <a:t>без одлагања, најкасније 8 дана од потврђивања оптужнице</a:t>
            </a:r>
            <a:r>
              <a:rPr lang="sr-Cyrl-RS" dirty="0"/>
              <a:t>“ (два схватања, не поштује)</a:t>
            </a:r>
            <a:endParaRPr lang="en-US" b="1" dirty="0"/>
          </a:p>
          <a:p>
            <a:r>
              <a:rPr lang="sr-Cyrl-RS" dirty="0"/>
              <a:t>- заказати пошто протекне рок за изјављивање </a:t>
            </a:r>
            <a:r>
              <a:rPr lang="sr-Cyrl-RS" dirty="0" err="1"/>
              <a:t>претх</a:t>
            </a:r>
            <a:r>
              <a:rPr lang="sr-Cyrl-RS" dirty="0"/>
              <a:t>. приговора или о њима буде одлучено (прописати)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С</a:t>
            </a:r>
            <a:r>
              <a:rPr lang="sr-Cyrl-CS" b="1" dirty="0" err="1"/>
              <a:t>убјекти</a:t>
            </a:r>
            <a:r>
              <a:rPr lang="sr-Cyrl-CS" b="1" dirty="0"/>
              <a:t> који присуствују рочишту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549775"/>
          </a:xfrm>
        </p:spPr>
        <p:txBody>
          <a:bodyPr/>
          <a:lstStyle/>
          <a:p>
            <a:r>
              <a:rPr lang="sr-Cyrl-CS" dirty="0" smtClean="0"/>
              <a:t>тужилац </a:t>
            </a:r>
            <a:r>
              <a:rPr lang="sr-Cyrl-CS" dirty="0"/>
              <a:t>обавеза</a:t>
            </a:r>
            <a:r>
              <a:rPr lang="sr-Cyrl-RS" dirty="0"/>
              <a:t>н ( само у РС стручни сарадник, раније </a:t>
            </a:r>
            <a:r>
              <a:rPr lang="sr-Cyrl-RS" dirty="0" err="1"/>
              <a:t>примјери</a:t>
            </a:r>
            <a:r>
              <a:rPr lang="sr-Cyrl-RS" dirty="0"/>
              <a:t> у којима није присуствовао</a:t>
            </a:r>
            <a:r>
              <a:rPr lang="bs-Latn-BA" dirty="0"/>
              <a:t>, </a:t>
            </a:r>
            <a:r>
              <a:rPr lang="sr-Cyrl-BA" dirty="0"/>
              <a:t>примјер у коме се оптужени писмено изјаснио да прихвата</a:t>
            </a:r>
            <a:r>
              <a:rPr lang="sr-Cyrl-RS" dirty="0"/>
              <a:t>)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оптужени обавезан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треба </a:t>
            </a:r>
            <a:r>
              <a:rPr lang="sr-Cyrl-RS" dirty="0" err="1"/>
              <a:t>предвидјети</a:t>
            </a:r>
            <a:r>
              <a:rPr lang="sr-Cyrl-RS" dirty="0"/>
              <a:t> и обавезно присуство заступника правног лица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CS" dirty="0"/>
              <a:t>бранилац оптуженог</a:t>
            </a:r>
            <a:r>
              <a:rPr lang="sr-Cyrl-RS" dirty="0"/>
              <a:t> (само ако постоји) 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оштећени и пуномоћник се не позивају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87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Ф</a:t>
            </a:r>
            <a:r>
              <a:rPr lang="sr-Cyrl-CS" b="1" dirty="0"/>
              <a:t>орма (изглед) рочишта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 </a:t>
            </a:r>
            <a:r>
              <a:rPr lang="sr-Cyrl-RS" dirty="0"/>
              <a:t>само неколико одредби регулише ово рочиште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на </a:t>
            </a:r>
            <a:r>
              <a:rPr lang="sr-Cyrl-CS" dirty="0"/>
              <a:t>питања која нису њима регулисана „сходно“ се </a:t>
            </a:r>
            <a:r>
              <a:rPr lang="sr-Cyrl-CS" dirty="0" err="1"/>
              <a:t>примјењују</a:t>
            </a:r>
            <a:r>
              <a:rPr lang="sr-Cyrl-CS" dirty="0"/>
              <a:t> остале (није прописано, а требало би)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у пракси се рочишта веома разликују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CS" dirty="0"/>
              <a:t>анализа сваке поједине одредбе о главном претресу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већина се </a:t>
            </a:r>
            <a:r>
              <a:rPr lang="sr-Cyrl-RS" dirty="0" err="1"/>
              <a:t>примјењује</a:t>
            </a:r>
            <a:r>
              <a:rPr lang="sr-Cyrl-RS" dirty="0"/>
              <a:t> на овом рочишту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неке не </a:t>
            </a:r>
            <a:r>
              <a:rPr lang="sr-Cyrl-RS" dirty="0" err="1"/>
              <a:t>примјењују</a:t>
            </a:r>
            <a:r>
              <a:rPr lang="sr-Cyrl-RS" dirty="0"/>
              <a:t> </a:t>
            </a:r>
            <a:r>
              <a:rPr lang="sr-Cyrl-CS" dirty="0"/>
              <a:t>(нпр. нема читања оптужнице, уводних </a:t>
            </a:r>
            <a:r>
              <a:rPr lang="sr-Cyrl-CS" dirty="0" err="1"/>
              <a:t>ријечи</a:t>
            </a:r>
            <a:r>
              <a:rPr lang="sr-Cyrl-CS" dirty="0"/>
              <a:t> странака, доказног поступка)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42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Радње које се предузимају на рочишту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1. судија у</a:t>
            </a:r>
            <a:r>
              <a:rPr lang="sr-Cyrl-CS" dirty="0" err="1"/>
              <a:t>тврђује</a:t>
            </a:r>
            <a:r>
              <a:rPr lang="sr-Cyrl-CS" dirty="0"/>
              <a:t> да ли је испоштовано право оптуженог да га заступа бранилац (да ли зна да има право на ангажовање браниоца и да ли су </a:t>
            </a:r>
            <a:r>
              <a:rPr lang="sr-Cyrl-CS" dirty="0" err="1"/>
              <a:t>успуњени</a:t>
            </a:r>
            <a:r>
              <a:rPr lang="sr-Cyrl-CS" dirty="0"/>
              <a:t> услови за  обавезну одбрану)</a:t>
            </a:r>
            <a:endParaRPr lang="en-US" b="1" dirty="0"/>
          </a:p>
          <a:p>
            <a:r>
              <a:rPr lang="sr-Cyrl-CS" dirty="0"/>
              <a:t>- поука и изјава оптуженог се констатују х </a:t>
            </a:r>
            <a:endParaRPr lang="en-US" b="1" dirty="0"/>
          </a:p>
          <a:p>
            <a:r>
              <a:rPr lang="sr-Cyrl-CS" dirty="0"/>
              <a:t>2.  судија утврђује да ли је оптужени </a:t>
            </a:r>
            <a:r>
              <a:rPr lang="sr-Cyrl-CS" dirty="0" err="1"/>
              <a:t>разумио</a:t>
            </a:r>
            <a:r>
              <a:rPr lang="sr-Cyrl-CS" dirty="0"/>
              <a:t> оптужницу (претпоставка за остала изјашњења) </a:t>
            </a:r>
            <a:endParaRPr lang="en-US" b="1" dirty="0"/>
          </a:p>
          <a:p>
            <a:r>
              <a:rPr lang="sr-Cyrl-CS" dirty="0"/>
              <a:t>3.  судија утврђује да ли је оптужени </a:t>
            </a:r>
            <a:r>
              <a:rPr lang="sr-Cyrl-CS" dirty="0" err="1"/>
              <a:t>разумио</a:t>
            </a:r>
            <a:r>
              <a:rPr lang="sr-Cyrl-CS" dirty="0"/>
              <a:t> </a:t>
            </a:r>
            <a:r>
              <a:rPr lang="sr-Cyrl-CS" dirty="0" err="1"/>
              <a:t>захтјев</a:t>
            </a:r>
            <a:r>
              <a:rPr lang="sr-Cyrl-CS" dirty="0"/>
              <a:t> тужиоца за изрицање кривичне санкције или </a:t>
            </a:r>
            <a:r>
              <a:rPr lang="sr-Cyrl-CS" dirty="0" err="1"/>
              <a:t>мјере</a:t>
            </a:r>
            <a:r>
              <a:rPr lang="sr-Cyrl-CS" dirty="0"/>
              <a:t> (да ли </a:t>
            </a:r>
            <a:r>
              <a:rPr lang="sr-Cyrl-CS" dirty="0" err="1"/>
              <a:t>разумије</a:t>
            </a:r>
            <a:r>
              <a:rPr lang="sr-Cyrl-CS" dirty="0"/>
              <a:t> посљедице одлуке)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483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Радње које се предузимају на рочишту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4. </a:t>
            </a:r>
            <a:r>
              <a:rPr lang="sr-Cyrl-RS" dirty="0"/>
              <a:t>тужилац </a:t>
            </a:r>
            <a:r>
              <a:rPr lang="sr-Cyrl-CS" dirty="0"/>
              <a:t>упознаје оптуженог са „садржајем доказа“</a:t>
            </a:r>
            <a:endParaRPr lang="en-US" dirty="0"/>
          </a:p>
          <a:p>
            <a:r>
              <a:rPr lang="sr-Cyrl-CS" dirty="0"/>
              <a:t>- </a:t>
            </a:r>
            <a:r>
              <a:rPr lang="sr-Cyrl-RS" dirty="0"/>
              <a:t>услов за изјашњење</a:t>
            </a:r>
            <a:r>
              <a:rPr lang="sr-Cyrl-CS" dirty="0"/>
              <a:t> о кривици и </a:t>
            </a:r>
            <a:r>
              <a:rPr lang="sr-Cyrl-CS" dirty="0" err="1"/>
              <a:t>захтјеву</a:t>
            </a:r>
            <a:endParaRPr lang="en-US" dirty="0"/>
          </a:p>
          <a:p>
            <a:r>
              <a:rPr lang="sr-Cyrl-CS" dirty="0"/>
              <a:t>- раније судија упознавао са „доказима“</a:t>
            </a:r>
            <a:endParaRPr lang="en-US" dirty="0"/>
          </a:p>
          <a:p>
            <a:r>
              <a:rPr lang="sr-Cyrl-CS" dirty="0"/>
              <a:t>- у пракси </a:t>
            </a:r>
            <a:r>
              <a:rPr lang="sr-Cyrl-CS" dirty="0" err="1"/>
              <a:t>ријетко</a:t>
            </a:r>
            <a:r>
              <a:rPr lang="sr-Cyrl-CS" dirty="0"/>
              <a:t> </a:t>
            </a:r>
            <a:r>
              <a:rPr lang="sr-Cyrl-CS" dirty="0" err="1"/>
              <a:t>примјењује</a:t>
            </a:r>
            <a:endParaRPr lang="en-US" dirty="0"/>
          </a:p>
          <a:p>
            <a:r>
              <a:rPr lang="sr-Cyrl-CS" dirty="0"/>
              <a:t>- са доказима које је „прикупио“ </a:t>
            </a:r>
            <a:endParaRPr lang="en-US" dirty="0"/>
          </a:p>
          <a:p>
            <a:r>
              <a:rPr lang="sr-Cyrl-CS" dirty="0"/>
              <a:t>- изјашњење о предоченим доказима (констатује)</a:t>
            </a:r>
            <a:endParaRPr lang="en-US" dirty="0"/>
          </a:p>
          <a:p>
            <a:r>
              <a:rPr lang="sr-Cyrl-CS" dirty="0"/>
              <a:t>- могући проблеми за оптуженог (докази сложени, противрјечни, </a:t>
            </a:r>
            <a:r>
              <a:rPr lang="sr-Cyrl-BA" dirty="0"/>
              <a:t>треба</a:t>
            </a:r>
            <a:r>
              <a:rPr lang="sr-Cyrl-CS" dirty="0"/>
              <a:t> анализирати, исправна одлука)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02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Изјашњење оптуженог о кривици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- одређује даљи ток поступка</a:t>
            </a:r>
            <a:endParaRPr lang="en-US" b="1" dirty="0"/>
          </a:p>
          <a:p>
            <a:r>
              <a:rPr lang="sr-Cyrl-RS" dirty="0"/>
              <a:t>- „крив“ - признаје кривично </a:t>
            </a:r>
            <a:r>
              <a:rPr lang="sr-Cyrl-RS" dirty="0" err="1"/>
              <a:t>дјело</a:t>
            </a:r>
            <a:r>
              <a:rPr lang="sr-Cyrl-RS" dirty="0"/>
              <a:t> онако како је чињенично описано у оптужници и кривицу</a:t>
            </a:r>
            <a:endParaRPr lang="en-US" b="1" dirty="0"/>
          </a:p>
          <a:p>
            <a:r>
              <a:rPr lang="sr-Cyrl-RS" dirty="0"/>
              <a:t>- иако за разлику од споразума и признања кривице пред судијом за </a:t>
            </a:r>
            <a:r>
              <a:rPr lang="sr-Cyrl-RS" dirty="0" err="1"/>
              <a:t>претх</a:t>
            </a:r>
            <a:r>
              <a:rPr lang="sr-Cyrl-RS" dirty="0"/>
              <a:t>. саслушање није прописано признање мора испуњавати одређене услове (добровољно, </a:t>
            </a:r>
            <a:r>
              <a:rPr lang="sr-Cyrl-RS" dirty="0" err="1"/>
              <a:t>свјесно</a:t>
            </a:r>
            <a:r>
              <a:rPr lang="sr-Cyrl-RS" dirty="0"/>
              <a:t> и са </a:t>
            </a:r>
            <a:r>
              <a:rPr lang="sr-Cyrl-RS" dirty="0" err="1"/>
              <a:t>разумјевањем</a:t>
            </a:r>
            <a:r>
              <a:rPr lang="sr-Cyrl-RS" dirty="0"/>
              <a:t>, потпуно и недвосмислено, упознат са свим посљедицама и да се одриче права на суђење) – треба прописати</a:t>
            </a:r>
            <a:endParaRPr lang="en-US" b="1" dirty="0"/>
          </a:p>
          <a:p>
            <a:r>
              <a:rPr lang="sr-Cyrl-RS" dirty="0"/>
              <a:t>- </a:t>
            </a:r>
            <a:r>
              <a:rPr lang="sr-Cyrl-RS" dirty="0" err="1"/>
              <a:t>примјери</a:t>
            </a:r>
            <a:r>
              <a:rPr lang="sr-Cyrl-RS" dirty="0"/>
              <a:t> непотпуног признања (код </a:t>
            </a:r>
            <a:r>
              <a:rPr lang="sr-Cyrl-RS" dirty="0" err="1"/>
              <a:t>проневјере</a:t>
            </a:r>
            <a:r>
              <a:rPr lang="sr-Cyrl-RS" dirty="0"/>
              <a:t>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058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Изјашњење о предложеној санкцији и </a:t>
            </a:r>
            <a:r>
              <a:rPr lang="sr-Cyrl-CS" dirty="0" err="1"/>
              <a:t>мјери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- ако се изјаснио да је крив (није крив значи да не прихвата)</a:t>
            </a:r>
            <a:endParaRPr lang="en-US" b="1" dirty="0"/>
          </a:p>
          <a:p>
            <a:r>
              <a:rPr lang="sr-Cyrl-CS" dirty="0"/>
              <a:t>- о свакој посебно (у пракси најчешће не чини)</a:t>
            </a:r>
            <a:endParaRPr lang="en-US" b="1" dirty="0"/>
          </a:p>
          <a:p>
            <a:r>
              <a:rPr lang="sr-Cyrl-CS" dirty="0"/>
              <a:t>а) прихвата</a:t>
            </a:r>
            <a:r>
              <a:rPr lang="sr-Cyrl-CS" b="1" dirty="0"/>
              <a:t> </a:t>
            </a:r>
            <a:r>
              <a:rPr lang="sr-Cyrl-CS" dirty="0"/>
              <a:t>предложену кривичну санкцију или </a:t>
            </a:r>
            <a:r>
              <a:rPr lang="sr-Cyrl-CS" dirty="0" err="1"/>
              <a:t>мјеру</a:t>
            </a:r>
            <a:endParaRPr lang="en-US" b="1" dirty="0"/>
          </a:p>
          <a:p>
            <a:r>
              <a:rPr lang="sr-Cyrl-CS" dirty="0"/>
              <a:t>- „издаје казнени налог у складу са оптужницом“</a:t>
            </a:r>
            <a:endParaRPr lang="en-US" b="1" dirty="0"/>
          </a:p>
          <a:p>
            <a:r>
              <a:rPr lang="sr-Cyrl-CS" dirty="0"/>
              <a:t>- исправно у складу са „</a:t>
            </a:r>
            <a:r>
              <a:rPr lang="sr-Cyrl-CS" dirty="0" err="1"/>
              <a:t>захтјевом</a:t>
            </a:r>
            <a:r>
              <a:rPr lang="sr-Cyrl-CS" dirty="0"/>
              <a:t>“</a:t>
            </a:r>
            <a:endParaRPr lang="en-US" b="1" dirty="0"/>
          </a:p>
          <a:p>
            <a:r>
              <a:rPr lang="sr-Cyrl-CS" dirty="0"/>
              <a:t>б) </a:t>
            </a:r>
            <a:r>
              <a:rPr lang="sr-Cyrl-RS" dirty="0"/>
              <a:t>крив, а </a:t>
            </a:r>
            <a:r>
              <a:rPr lang="bs-Latn-BA" dirty="0" err="1"/>
              <a:t>не</a:t>
            </a:r>
            <a:r>
              <a:rPr lang="bs-Latn-BA" dirty="0"/>
              <a:t> </a:t>
            </a:r>
            <a:r>
              <a:rPr lang="bs-Latn-BA" dirty="0" err="1"/>
              <a:t>прихвата</a:t>
            </a:r>
            <a:r>
              <a:rPr lang="sr-Cyrl-RS" dirty="0"/>
              <a:t> – правна празнина (1%)</a:t>
            </a:r>
            <a:endParaRPr lang="en-US" b="1" dirty="0"/>
          </a:p>
          <a:p>
            <a:r>
              <a:rPr lang="sr-Cyrl-RS" dirty="0"/>
              <a:t>- треба прописати да се држи рочиште за разматрање изјаве о признању кривице (схватање главни претрес)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037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err="1"/>
              <a:t>Прослијеђивање</a:t>
            </a:r>
            <a:r>
              <a:rPr lang="sr-Cyrl-CS" b="1" dirty="0"/>
              <a:t> оптужнице ради заказивања главног претреса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1. ако се изјаснио да није крив (одбија да се изјасни)</a:t>
            </a:r>
            <a:endParaRPr lang="en-US" dirty="0"/>
          </a:p>
          <a:p>
            <a:r>
              <a:rPr lang="sr-Cyrl-RS" dirty="0"/>
              <a:t>2.</a:t>
            </a:r>
            <a:r>
              <a:rPr lang="sr-Cyrl-CS" dirty="0"/>
              <a:t> </a:t>
            </a:r>
            <a:r>
              <a:rPr lang="sr-Cyrl-CS" dirty="0" err="1"/>
              <a:t>поднио</a:t>
            </a:r>
            <a:r>
              <a:rPr lang="sr-Cyrl-CS" dirty="0"/>
              <a:t> претходне приговоре (треба избацити)</a:t>
            </a:r>
            <a:endParaRPr lang="en-US" dirty="0"/>
          </a:p>
          <a:p>
            <a:r>
              <a:rPr lang="sr-Cyrl-CS" dirty="0"/>
              <a:t>- изједначено са „није крив“ (не мора значити)</a:t>
            </a:r>
            <a:endParaRPr lang="en-US" dirty="0"/>
          </a:p>
          <a:p>
            <a:r>
              <a:rPr lang="sr-Cyrl-CS" dirty="0"/>
              <a:t>- треба изоставити (од одлуке о њима може зависити начин изјашњења)</a:t>
            </a:r>
            <a:endParaRPr lang="en-US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из праксе у којима тако није учињено</a:t>
            </a:r>
            <a:endParaRPr lang="en-US" dirty="0"/>
          </a:p>
          <a:p>
            <a:r>
              <a:rPr lang="sr-Cyrl-CS" dirty="0"/>
              <a:t>- главни претрес води „нови судија“ </a:t>
            </a:r>
            <a:endParaRPr lang="en-US" dirty="0"/>
          </a:p>
          <a:p>
            <a:r>
              <a:rPr lang="sr-Cyrl-CS" dirty="0"/>
              <a:t>- не важи </a:t>
            </a:r>
            <a:r>
              <a:rPr lang="sr-Cyrl-CS" dirty="0" err="1"/>
              <a:t>приједлог</a:t>
            </a:r>
            <a:r>
              <a:rPr lang="sr-Cyrl-CS" dirty="0"/>
              <a:t> санкције или </a:t>
            </a:r>
            <a:r>
              <a:rPr lang="sr-Cyrl-CS" dirty="0" err="1"/>
              <a:t>мјере</a:t>
            </a:r>
            <a:r>
              <a:rPr lang="sr-Cyrl-CS" dirty="0"/>
              <a:t> из </a:t>
            </a:r>
            <a:r>
              <a:rPr lang="sr-Cyrl-CS" dirty="0" err="1"/>
              <a:t>захтјева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Правна природа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а) посебан кривични поступак (посебне одредбе, </a:t>
            </a:r>
            <a:r>
              <a:rPr lang="sr-Cyrl-RS" dirty="0" err="1"/>
              <a:t>негдје</a:t>
            </a:r>
            <a:r>
              <a:rPr lang="sr-Cyrl-RS" dirty="0"/>
              <a:t> изричито предвиђено)</a:t>
            </a:r>
            <a:endParaRPr lang="en-US" b="1" dirty="0"/>
          </a:p>
          <a:p>
            <a:r>
              <a:rPr lang="sr-Cyrl-RS" dirty="0"/>
              <a:t>б) скраћени кривични поступак</a:t>
            </a:r>
            <a:endParaRPr lang="en-US" b="1" dirty="0"/>
          </a:p>
          <a:p>
            <a:r>
              <a:rPr lang="sr-Cyrl-RS" dirty="0"/>
              <a:t>в) </a:t>
            </a:r>
            <a:r>
              <a:rPr lang="sr-Cyrl-RS" dirty="0" err="1"/>
              <a:t>консензуални</a:t>
            </a:r>
            <a:r>
              <a:rPr lang="sr-Cyrl-RS" dirty="0"/>
              <a:t> кривични поступак (права и прећутна </a:t>
            </a:r>
            <a:r>
              <a:rPr lang="sr-Cyrl-RS" dirty="0" err="1"/>
              <a:t>консензуалност</a:t>
            </a:r>
            <a:r>
              <a:rPr lang="sr-Cyrl-RS" dirty="0"/>
              <a:t>)</a:t>
            </a:r>
            <a:endParaRPr lang="en-US" b="1" dirty="0"/>
          </a:p>
          <a:p>
            <a:r>
              <a:rPr lang="sr-Cyrl-RS" dirty="0"/>
              <a:t>- полазна тачка за </a:t>
            </a:r>
            <a:r>
              <a:rPr lang="sr-Cyrl-RS" dirty="0" err="1"/>
              <a:t>рјешавање</a:t>
            </a:r>
            <a:r>
              <a:rPr lang="sr-Cyrl-RS" dirty="0"/>
              <a:t> дилема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23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Пресуда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b="1" dirty="0"/>
              <a:t>- </a:t>
            </a:r>
            <a:r>
              <a:rPr lang="sr-Cyrl-CS" dirty="0"/>
              <a:t>врсте</a:t>
            </a:r>
            <a:r>
              <a:rPr lang="sr-Cyrl-CS" b="1" dirty="0"/>
              <a:t> </a:t>
            </a:r>
            <a:r>
              <a:rPr lang="sr-Cyrl-CS" dirty="0"/>
              <a:t>одлука у</a:t>
            </a:r>
            <a:r>
              <a:rPr lang="sr-Cyrl-CS" b="1" dirty="0"/>
              <a:t> </a:t>
            </a:r>
            <a:r>
              <a:rPr lang="sr-Cyrl-CS" dirty="0"/>
              <a:t>другим законодавствима</a:t>
            </a:r>
            <a:endParaRPr lang="en-US" b="1" dirty="0"/>
          </a:p>
          <a:p>
            <a:r>
              <a:rPr lang="sr-Cyrl-CS" dirty="0"/>
              <a:t>- посебне </a:t>
            </a:r>
            <a:r>
              <a:rPr lang="sr-Cyrl-RS" dirty="0"/>
              <a:t>одредбе (треба да изразе специфичности)</a:t>
            </a:r>
            <a:endParaRPr lang="en-US" b="1" dirty="0"/>
          </a:p>
          <a:p>
            <a:r>
              <a:rPr lang="sr-Cyrl-RS" dirty="0"/>
              <a:t>а) изрека </a:t>
            </a:r>
            <a:r>
              <a:rPr lang="sr-Cyrl-CS" dirty="0"/>
              <a:t>садржи </a:t>
            </a:r>
            <a:r>
              <a:rPr lang="bs-Latn-BA" dirty="0" err="1"/>
              <a:t>исте</a:t>
            </a:r>
            <a:r>
              <a:rPr lang="bs-Latn-BA" dirty="0"/>
              <a:t> </a:t>
            </a:r>
            <a:r>
              <a:rPr lang="sr-Cyrl-CS" dirty="0"/>
              <a:t>податке као и осуђујућа пресуда  донесена на главном претресу (непотребна)</a:t>
            </a:r>
            <a:endParaRPr lang="en-US" b="1" dirty="0"/>
          </a:p>
          <a:p>
            <a:r>
              <a:rPr lang="sr-Cyrl-CS" dirty="0"/>
              <a:t>- урачунавање притвора у пракси</a:t>
            </a:r>
            <a:endParaRPr lang="en-US" b="1" dirty="0"/>
          </a:p>
          <a:p>
            <a:r>
              <a:rPr lang="sr-Cyrl-CS" dirty="0"/>
              <a:t>б) у образложењу се укратко наводе разлози који је оправдавају (највеће разлике код образложења)</a:t>
            </a:r>
            <a:endParaRPr lang="en-US" b="1" dirty="0"/>
          </a:p>
          <a:p>
            <a:r>
              <a:rPr lang="sr-Cyrl-CS" dirty="0"/>
              <a:t>- оптужница и </a:t>
            </a:r>
            <a:r>
              <a:rPr lang="sr-Cyrl-CS" dirty="0" err="1"/>
              <a:t>захтјев</a:t>
            </a:r>
            <a:r>
              <a:rPr lang="sr-Cyrl-CS" dirty="0"/>
              <a:t>, докази, кратко образложити </a:t>
            </a:r>
            <a:r>
              <a:rPr lang="sr-Cyrl-CS" dirty="0" err="1"/>
              <a:t>обиљежја</a:t>
            </a:r>
            <a:r>
              <a:rPr lang="sr-Cyrl-CS" dirty="0"/>
              <a:t> </a:t>
            </a:r>
            <a:r>
              <a:rPr lang="sr-Cyrl-CS" dirty="0" err="1"/>
              <a:t>дјела</a:t>
            </a:r>
            <a:r>
              <a:rPr lang="sr-Cyrl-CS" dirty="0"/>
              <a:t> и </a:t>
            </a:r>
            <a:r>
              <a:rPr lang="sr-Cyrl-CS" dirty="0" err="1"/>
              <a:t>кр</a:t>
            </a:r>
            <a:r>
              <a:rPr lang="sr-Cyrl-CS" dirty="0"/>
              <a:t>. одговорност, све одлуке (санкцију, </a:t>
            </a:r>
            <a:r>
              <a:rPr lang="sr-Cyrl-CS" dirty="0" err="1"/>
              <a:t>олакш</a:t>
            </a:r>
            <a:r>
              <a:rPr lang="sr-Cyrl-CS" dirty="0"/>
              <a:t>. и </a:t>
            </a:r>
            <a:r>
              <a:rPr lang="sr-Cyrl-CS" dirty="0" err="1"/>
              <a:t>отеж</a:t>
            </a:r>
            <a:r>
              <a:rPr lang="sr-Cyrl-CS" dirty="0"/>
              <a:t>. околности, основ за ублажавање, разлоге за условну осуду, </a:t>
            </a:r>
            <a:r>
              <a:rPr lang="sr-Cyrl-CS" dirty="0" err="1"/>
              <a:t>мјеру</a:t>
            </a:r>
            <a:r>
              <a:rPr lang="sr-Cyrl-CS" dirty="0"/>
              <a:t>, трошкове - пракса)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034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Пресуда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в) правна поука - рок за жалбу 8 дана </a:t>
            </a:r>
            <a:endParaRPr lang="en-US" b="1" dirty="0"/>
          </a:p>
          <a:p>
            <a:r>
              <a:rPr lang="sr-Cyrl-CS" dirty="0"/>
              <a:t>г) доставља се оптуженом, браниоцу, тужиоцу и оштећеном (оштећеном само по ЗКП РС, исправно достављање оштећеном, непотребна)</a:t>
            </a:r>
            <a:endParaRPr lang="en-US" b="1" dirty="0"/>
          </a:p>
          <a:p>
            <a:r>
              <a:rPr lang="sr-Cyrl-CS" dirty="0"/>
              <a:t>- сходна </a:t>
            </a:r>
            <a:r>
              <a:rPr lang="sr-Cyrl-CS" dirty="0" err="1"/>
              <a:t>примјена</a:t>
            </a:r>
            <a:r>
              <a:rPr lang="sr-Cyrl-CS" dirty="0"/>
              <a:t> осталих одредаба (прописати)</a:t>
            </a:r>
            <a:endParaRPr lang="en-US" b="1" dirty="0"/>
          </a:p>
          <a:p>
            <a:r>
              <a:rPr lang="sr-Cyrl-CS" dirty="0"/>
              <a:t>- анализирати све одредбе (већина </a:t>
            </a:r>
            <a:r>
              <a:rPr lang="sr-Cyrl-CS" dirty="0" err="1"/>
              <a:t>примјенљива</a:t>
            </a:r>
            <a:r>
              <a:rPr lang="sr-Cyrl-CS" dirty="0"/>
              <a:t>)</a:t>
            </a:r>
            <a:endParaRPr lang="en-US" b="1" dirty="0"/>
          </a:p>
          <a:p>
            <a:r>
              <a:rPr lang="sr-Cyrl-CS" dirty="0"/>
              <a:t>- у пракси често не објављује, оптужени при објави не поучава о праву на жалбу и одговору на жалбу, не упозорава на значај условне осуде у услове којих се мора придржавати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231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Пресуда којом се издаје казнени налог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- неке нису </a:t>
            </a:r>
            <a:r>
              <a:rPr lang="sr-Cyrl-CS" dirty="0" err="1"/>
              <a:t>примјенљиве</a:t>
            </a:r>
            <a:r>
              <a:rPr lang="sr-Cyrl-CS" dirty="0"/>
              <a:t> нпр.</a:t>
            </a:r>
            <a:endParaRPr lang="en-US" b="1" dirty="0"/>
          </a:p>
          <a:p>
            <a:r>
              <a:rPr lang="sr-Cyrl-CS" dirty="0"/>
              <a:t>- суд заснива пресуду само на чињеницама и доказима који су изнесени на главном претресу</a:t>
            </a:r>
            <a:endParaRPr lang="en-US" b="1" dirty="0"/>
          </a:p>
          <a:p>
            <a:r>
              <a:rPr lang="sr-Cyrl-CS" dirty="0"/>
              <a:t>- не може одгодити објављивање за три дана (одмах)</a:t>
            </a:r>
            <a:endParaRPr lang="en-US" b="1" dirty="0"/>
          </a:p>
          <a:p>
            <a:r>
              <a:rPr lang="sr-Cyrl-CS" dirty="0"/>
              <a:t>- не може продужавати рок за израду пресуде</a:t>
            </a:r>
            <a:endParaRPr lang="en-US" b="1" dirty="0"/>
          </a:p>
          <a:p>
            <a:r>
              <a:rPr lang="sr-Cyrl-CS" dirty="0"/>
              <a:t>- не може ослобађајућа и </a:t>
            </a:r>
            <a:r>
              <a:rPr lang="sr-Cyrl-CS" dirty="0" err="1"/>
              <a:t>одбијајућа</a:t>
            </a:r>
            <a:r>
              <a:rPr lang="sr-Cyrl-CS" dirty="0"/>
              <a:t> пресуда, већ </a:t>
            </a:r>
            <a:r>
              <a:rPr lang="sr-Cyrl-CS" dirty="0" err="1"/>
              <a:t>рјешење</a:t>
            </a:r>
            <a:r>
              <a:rPr lang="sr-Cyrl-CS" dirty="0"/>
              <a:t> (</a:t>
            </a:r>
            <a:r>
              <a:rPr lang="sr-Cyrl-CS" dirty="0" err="1"/>
              <a:t>примјер</a:t>
            </a:r>
            <a:r>
              <a:rPr lang="sr-Cyrl-CS" dirty="0"/>
              <a:t> </a:t>
            </a:r>
            <a:r>
              <a:rPr lang="sr-Cyrl-CS" dirty="0" err="1"/>
              <a:t>одбијајуће</a:t>
            </a:r>
            <a:r>
              <a:rPr lang="sr-Cyrl-CS" dirty="0"/>
              <a:t> пресуде из праксе)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у којима је без жалбе обустављен поступак због смрти након доношења пресуде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892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Имовинскоправни </a:t>
            </a:r>
            <a:r>
              <a:rPr lang="sr-Cyrl-CS" b="1" dirty="0" err="1"/>
              <a:t>захтјев</a:t>
            </a:r>
            <a:r>
              <a:rPr lang="sr-Cyrl-CS" b="1" dirty="0"/>
              <a:t> у пресуди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/>
              <a:t>- да ли се може досудити имовинскоправни </a:t>
            </a:r>
            <a:r>
              <a:rPr lang="sr-Cyrl-CS" dirty="0" err="1"/>
              <a:t>захтјев</a:t>
            </a:r>
            <a:r>
              <a:rPr lang="sr-Cyrl-CS" dirty="0"/>
              <a:t>?</a:t>
            </a:r>
            <a:endParaRPr lang="en-US" b="1" dirty="0"/>
          </a:p>
          <a:p>
            <a:r>
              <a:rPr lang="sr-Cyrl-CS" dirty="0"/>
              <a:t>- у пракси досуђује (2011. 0,68%, 2016. 10,44%)</a:t>
            </a:r>
            <a:endParaRPr lang="en-US" b="1" dirty="0"/>
          </a:p>
          <a:p>
            <a:r>
              <a:rPr lang="sr-Cyrl-CS" dirty="0"/>
              <a:t>- парадокс у односу на редовни кривични поступак</a:t>
            </a:r>
            <a:endParaRPr lang="en-US" b="1" dirty="0"/>
          </a:p>
          <a:p>
            <a:r>
              <a:rPr lang="sr-Cyrl-CS" dirty="0"/>
              <a:t>- у посебним одредбама се не спомиње</a:t>
            </a:r>
            <a:endParaRPr lang="en-US" b="1" dirty="0"/>
          </a:p>
          <a:p>
            <a:r>
              <a:rPr lang="sr-Cyrl-CS" dirty="0"/>
              <a:t>- у пракси се углавном не образлаже (могуће да </a:t>
            </a:r>
            <a:r>
              <a:rPr lang="sr-Cyrl-CS" dirty="0" err="1"/>
              <a:t>захтјев</a:t>
            </a:r>
            <a:r>
              <a:rPr lang="sr-Cyrl-CS" dirty="0"/>
              <a:t> није био ни постављен)</a:t>
            </a:r>
            <a:endParaRPr lang="en-US" b="1" dirty="0"/>
          </a:p>
          <a:p>
            <a:r>
              <a:rPr lang="sr-Cyrl-CS" dirty="0"/>
              <a:t>- ако је у чињеничном опису наведен тачан износ штете у неким другост. одлукама се сматра утврђеним у неким не нпр. оптужени је томе приговарао (тада је изрека супротна образложењу)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389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Имовинскоправни </a:t>
            </a:r>
            <a:r>
              <a:rPr lang="sr-Cyrl-CS" b="1" dirty="0" err="1"/>
              <a:t>захтјев</a:t>
            </a:r>
            <a:r>
              <a:rPr lang="sr-Cyrl-CS" b="1" dirty="0"/>
              <a:t> у пресуди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/>
              <a:t>- </a:t>
            </a:r>
            <a:r>
              <a:rPr lang="sr-Cyrl-CS" dirty="0" err="1"/>
              <a:t>рјешења</a:t>
            </a:r>
            <a:r>
              <a:rPr lang="sr-Cyrl-CS" dirty="0"/>
              <a:t> у упор. закон. (већина не дозвољава јер је поступак неодговарајући, у Италији и Француској казнени налог није пресуђена ствар у парничном поступку, србијанско и црногорско не дозвољавају, </a:t>
            </a:r>
            <a:r>
              <a:rPr lang="sr-Cyrl-CS" dirty="0" err="1"/>
              <a:t>ријетка</a:t>
            </a:r>
            <a:r>
              <a:rPr lang="sr-Cyrl-CS" dirty="0"/>
              <a:t> дозвољавају али изричито прописују)</a:t>
            </a:r>
            <a:endParaRPr lang="en-US" b="1" dirty="0"/>
          </a:p>
          <a:p>
            <a:r>
              <a:rPr lang="sr-Cyrl-CS" dirty="0"/>
              <a:t>- правило „све што није забрањено дозвољено је“ (стручна литература не познаје, много тога није у складу са природом овог поступка, а није изричито забрањено, аналогија </a:t>
            </a:r>
            <a:r>
              <a:rPr lang="sr-Cyrl-CS" dirty="0" err="1"/>
              <a:t>дозољена</a:t>
            </a:r>
            <a:r>
              <a:rPr lang="sr-Cyrl-CS" dirty="0"/>
              <a:t> само ако иде у корист оптуженог, забрањена код таксативног набрајања, </a:t>
            </a:r>
            <a:r>
              <a:rPr lang="sr-Cyrl-CS" dirty="0" err="1"/>
              <a:t>овдје</a:t>
            </a:r>
            <a:r>
              <a:rPr lang="sr-Cyrl-CS" dirty="0"/>
              <a:t> таксативно одређено шта се на рочишту утврђује и о чему се оптужени изјашњава)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22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Имовинскоправни </a:t>
            </a:r>
            <a:r>
              <a:rPr lang="sr-Cyrl-CS" b="1" dirty="0" err="1"/>
              <a:t>захтјев</a:t>
            </a:r>
            <a:r>
              <a:rPr lang="sr-Cyrl-CS" b="1" dirty="0"/>
              <a:t> у пресуди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- оштећени се не позива на рочиште</a:t>
            </a:r>
            <a:endParaRPr lang="en-US" b="1" dirty="0"/>
          </a:p>
          <a:p>
            <a:r>
              <a:rPr lang="sr-Cyrl-CS" dirty="0"/>
              <a:t>- осим по ЗКП РС пресуда се не доставља </a:t>
            </a:r>
            <a:r>
              <a:rPr lang="sr-Cyrl-CS" dirty="0" err="1"/>
              <a:t>ошећеном</a:t>
            </a:r>
            <a:r>
              <a:rPr lang="sr-Cyrl-CS" dirty="0"/>
              <a:t> </a:t>
            </a:r>
            <a:endParaRPr lang="en-US" b="1" dirty="0"/>
          </a:p>
          <a:p>
            <a:r>
              <a:rPr lang="sr-Cyrl-CS" dirty="0"/>
              <a:t>- није предвиђено да се оптужени упознаје са ИП </a:t>
            </a:r>
            <a:r>
              <a:rPr lang="sr-Cyrl-CS" dirty="0" err="1"/>
              <a:t>захтјевом</a:t>
            </a:r>
            <a:r>
              <a:rPr lang="sr-Cyrl-CS" dirty="0"/>
              <a:t>, нити да се о њему изјашњава</a:t>
            </a:r>
            <a:endParaRPr lang="en-US" b="1" dirty="0"/>
          </a:p>
          <a:p>
            <a:r>
              <a:rPr lang="sr-Cyrl-CS" dirty="0"/>
              <a:t>- ИП </a:t>
            </a:r>
            <a:r>
              <a:rPr lang="sr-Cyrl-CS" dirty="0" err="1"/>
              <a:t>захтјев</a:t>
            </a:r>
            <a:r>
              <a:rPr lang="sr-Cyrl-CS" dirty="0"/>
              <a:t> се не може усвојити ни у редовном поступку ако се са њим није упознао и ако се о њему није изјаснио (битна повреда одредаба поступка)</a:t>
            </a:r>
            <a:endParaRPr lang="en-US" b="1" dirty="0"/>
          </a:p>
          <a:p>
            <a:r>
              <a:rPr lang="sr-Cyrl-CS" dirty="0"/>
              <a:t>- код разматрања споразума и признања кривице суд </a:t>
            </a:r>
            <a:r>
              <a:rPr lang="sr-Cyrl-CS" dirty="0" err="1"/>
              <a:t>провјерава</a:t>
            </a:r>
            <a:r>
              <a:rPr lang="sr-Cyrl-CS" dirty="0"/>
              <a:t> да ли је оптужени био упознат са свим посљедицама, </a:t>
            </a:r>
            <a:r>
              <a:rPr lang="sr-Cyrl-CS" dirty="0" err="1"/>
              <a:t>гдје</a:t>
            </a:r>
            <a:r>
              <a:rPr lang="sr-Cyrl-CS" dirty="0"/>
              <a:t> спадају и оне везане за ИП </a:t>
            </a:r>
            <a:r>
              <a:rPr lang="sr-Cyrl-CS" dirty="0" err="1"/>
              <a:t>захтјев</a:t>
            </a:r>
            <a:r>
              <a:rPr lang="sr-Cyrl-CS" dirty="0"/>
              <a:t>, то што се то у овом поступку не предвиђа указује да ИП </a:t>
            </a:r>
            <a:r>
              <a:rPr lang="sr-Cyrl-CS" dirty="0" err="1"/>
              <a:t>захтјеву</a:t>
            </a:r>
            <a:r>
              <a:rPr lang="sr-Cyrl-CS" dirty="0"/>
              <a:t> </a:t>
            </a:r>
            <a:r>
              <a:rPr lang="sr-Cyrl-CS" dirty="0" err="1"/>
              <a:t>овдје</a:t>
            </a:r>
            <a:r>
              <a:rPr lang="sr-Cyrl-CS" dirty="0"/>
              <a:t> нема </a:t>
            </a:r>
            <a:r>
              <a:rPr lang="sr-Cyrl-CS" dirty="0" err="1"/>
              <a:t>мејста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519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Имовинскоправни </a:t>
            </a:r>
            <a:r>
              <a:rPr lang="sr-Cyrl-CS" b="1" dirty="0" err="1"/>
              <a:t>захтјев</a:t>
            </a:r>
            <a:r>
              <a:rPr lang="sr-Cyrl-CS" b="1" dirty="0"/>
              <a:t> у пресуди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/>
              <a:t>- мора се поћи од </a:t>
            </a:r>
            <a:r>
              <a:rPr lang="sr-Cyrl-CS" dirty="0" err="1"/>
              <a:t>консензуалне</a:t>
            </a:r>
            <a:r>
              <a:rPr lang="sr-Cyrl-CS" dirty="0"/>
              <a:t> природе поступка (сагласност о свим битним питањима, </a:t>
            </a:r>
            <a:r>
              <a:rPr lang="sr-Cyrl-CS" dirty="0" err="1"/>
              <a:t>гдје</a:t>
            </a:r>
            <a:r>
              <a:rPr lang="sr-Cyrl-CS" dirty="0"/>
              <a:t> ово спада)</a:t>
            </a:r>
            <a:endParaRPr lang="en-US" b="1" dirty="0"/>
          </a:p>
          <a:p>
            <a:r>
              <a:rPr lang="sr-Cyrl-CS" dirty="0"/>
              <a:t>- ако не зна да ће бити досуђен доведен је у заблуду (не зна се да ли би га прихватио да је знао)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примјери</a:t>
            </a:r>
            <a:r>
              <a:rPr lang="sr-Cyrl-CS" dirty="0"/>
              <a:t> из праксе (није предочаван, није се о њему изјашњавао)</a:t>
            </a:r>
            <a:endParaRPr lang="en-US" b="1" dirty="0"/>
          </a:p>
          <a:p>
            <a:r>
              <a:rPr lang="sr-Cyrl-CS" dirty="0"/>
              <a:t>- могуће само када би се изричито </a:t>
            </a:r>
            <a:r>
              <a:rPr lang="sr-Cyrl-CS" dirty="0" err="1"/>
              <a:t>предвидјело</a:t>
            </a:r>
            <a:r>
              <a:rPr lang="sr-Cyrl-CS" dirty="0"/>
              <a:t> (то предлажем или да се изричито искључи)</a:t>
            </a:r>
            <a:endParaRPr lang="en-US" b="1" dirty="0"/>
          </a:p>
          <a:p>
            <a:r>
              <a:rPr lang="sr-Cyrl-CS" dirty="0"/>
              <a:t>- </a:t>
            </a:r>
            <a:r>
              <a:rPr lang="sr-Cyrl-CS" dirty="0" err="1"/>
              <a:t>примјер</a:t>
            </a:r>
            <a:r>
              <a:rPr lang="sr-Cyrl-CS" dirty="0"/>
              <a:t> ЗКП Хрватске </a:t>
            </a:r>
            <a:r>
              <a:rPr lang="sr-Cyrl-CS" dirty="0" err="1"/>
              <a:t>гдје</a:t>
            </a:r>
            <a:r>
              <a:rPr lang="sr-Cyrl-CS" dirty="0"/>
              <a:t> у </a:t>
            </a:r>
            <a:r>
              <a:rPr lang="sr-Cyrl-CS" dirty="0" err="1"/>
              <a:t>захтјеву</a:t>
            </a:r>
            <a:r>
              <a:rPr lang="sr-Cyrl-CS" dirty="0"/>
              <a:t> за издавање </a:t>
            </a:r>
            <a:r>
              <a:rPr lang="sr-Cyrl-CS" dirty="0" err="1"/>
              <a:t>казн</a:t>
            </a:r>
            <a:r>
              <a:rPr lang="sr-Cyrl-CS" dirty="0"/>
              <a:t>. налога тужилац предлаже усвајање ИП </a:t>
            </a:r>
            <a:r>
              <a:rPr lang="sr-Cyrl-CS" dirty="0" err="1"/>
              <a:t>захтјева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86398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Трошкови поступка у пресуди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трошкови поступка (</a:t>
            </a:r>
            <a:r>
              <a:rPr lang="sr-Cyrl-CS" dirty="0" err="1"/>
              <a:t>примјењују</a:t>
            </a:r>
            <a:r>
              <a:rPr lang="sr-Cyrl-CS" dirty="0"/>
              <a:t> опште одредбе)</a:t>
            </a:r>
            <a:endParaRPr lang="en-US" b="1" dirty="0"/>
          </a:p>
          <a:p>
            <a:pPr lvl="0"/>
            <a:r>
              <a:rPr lang="sr-Cyrl-CS" dirty="0"/>
              <a:t>у пракси не досуђују трошкови браниоца по службеној дужности (сноси оптужени, осим ако је постављен због слабог имовног стања)</a:t>
            </a:r>
            <a:endParaRPr lang="en-US" b="1" dirty="0"/>
          </a:p>
          <a:p>
            <a:pPr lvl="0"/>
            <a:r>
              <a:rPr lang="sr-Cyrl-CS" dirty="0"/>
              <a:t>пресуда без одлуке о трошковима или изостављени  стварни трошкови или </a:t>
            </a:r>
            <a:r>
              <a:rPr lang="sr-Cyrl-CS" dirty="0" err="1"/>
              <a:t>пауш</a:t>
            </a:r>
            <a:r>
              <a:rPr lang="sr-Cyrl-CS" dirty="0"/>
              <a:t>. износ</a:t>
            </a:r>
            <a:endParaRPr lang="en-US" b="1" dirty="0"/>
          </a:p>
          <a:p>
            <a:pPr lvl="0"/>
            <a:r>
              <a:rPr lang="sr-Cyrl-CS" dirty="0"/>
              <a:t>пресуде </a:t>
            </a:r>
            <a:r>
              <a:rPr lang="sr-Cyrl-CS" dirty="0" err="1"/>
              <a:t>гдје</a:t>
            </a:r>
            <a:r>
              <a:rPr lang="sr-Cyrl-CS" dirty="0"/>
              <a:t> се погрешно оптужени обавезују да солидарно плате паушални износ трошкова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671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Трошкови поступка у пресуди којом се издаје казнени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у пресуди суд дужан да одреди ко сноси трошкове (накнадно </a:t>
            </a:r>
            <a:r>
              <a:rPr lang="sr-Cyrl-CS" dirty="0" err="1"/>
              <a:t>рјешење</a:t>
            </a:r>
            <a:r>
              <a:rPr lang="sr-Cyrl-CS" dirty="0"/>
              <a:t> се може односити само на висину, не може „о трошковима ће бити накнадно одлучено посебним </a:t>
            </a:r>
            <a:r>
              <a:rPr lang="sr-Cyrl-CS" dirty="0" err="1"/>
              <a:t>рјешењем</a:t>
            </a:r>
            <a:r>
              <a:rPr lang="sr-Cyrl-CS" dirty="0"/>
              <a:t>“)</a:t>
            </a:r>
            <a:endParaRPr lang="en-US" b="1" dirty="0"/>
          </a:p>
          <a:p>
            <a:pPr lvl="0"/>
            <a:r>
              <a:rPr lang="sr-Cyrl-CS" dirty="0" err="1"/>
              <a:t>примјери</a:t>
            </a:r>
            <a:r>
              <a:rPr lang="sr-Cyrl-CS" dirty="0"/>
              <a:t> у којима изреком нису разграничени тзв. стварни трошкови од паушалног износа</a:t>
            </a:r>
            <a:endParaRPr lang="en-US" b="1" dirty="0"/>
          </a:p>
          <a:p>
            <a:pPr lvl="0"/>
            <a:r>
              <a:rPr lang="sr-Cyrl-CS" dirty="0"/>
              <a:t>у изреци пресуде се не одређује рок за плаћање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68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Ослобођење од дужности накнаде трошкова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образложити околности које доводе у питање издржавање (не може само преписати одредба)</a:t>
            </a:r>
            <a:endParaRPr lang="en-US" b="1" dirty="0"/>
          </a:p>
          <a:p>
            <a:pPr lvl="0"/>
            <a:r>
              <a:rPr lang="sr-Cyrl-CS" dirty="0"/>
              <a:t>заснивати на доказима, а не на тврдњи оптуженог („податке сервирало тужилаштво и неспорни“)</a:t>
            </a:r>
            <a:endParaRPr lang="en-US" b="1" dirty="0"/>
          </a:p>
          <a:p>
            <a:pPr lvl="0"/>
            <a:r>
              <a:rPr lang="sr-Cyrl-CS" dirty="0"/>
              <a:t>потпуно утврдити имовно стање (</a:t>
            </a:r>
            <a:r>
              <a:rPr lang="sr-Cyrl-CS" dirty="0" err="1"/>
              <a:t>примјер</a:t>
            </a:r>
            <a:r>
              <a:rPr lang="sr-Cyrl-CS" dirty="0"/>
              <a:t> плата 650 КМ и двоје </a:t>
            </a:r>
            <a:r>
              <a:rPr lang="sr-Cyrl-CS" dirty="0" err="1"/>
              <a:t>дјеце</a:t>
            </a:r>
            <a:r>
              <a:rPr lang="sr-Cyrl-CS" dirty="0"/>
              <a:t>, не зна да ли су </a:t>
            </a:r>
            <a:r>
              <a:rPr lang="sr-Cyrl-CS" dirty="0" err="1"/>
              <a:t>малољетна</a:t>
            </a:r>
            <a:r>
              <a:rPr lang="sr-Cyrl-CS" dirty="0"/>
              <a:t>, да ли има имовине, да ли је запослене супруга, </a:t>
            </a:r>
            <a:r>
              <a:rPr lang="sr-Cyrl-CS" dirty="0" err="1"/>
              <a:t>дјело</a:t>
            </a:r>
            <a:r>
              <a:rPr lang="sr-Cyrl-CS" dirty="0"/>
              <a:t> учињено на викендици)</a:t>
            </a:r>
            <a:endParaRPr lang="en-US" b="1" dirty="0"/>
          </a:p>
          <a:p>
            <a:pPr lvl="0"/>
            <a:r>
              <a:rPr lang="sr-Cyrl-CS" dirty="0"/>
              <a:t>паушал мањи од 150 КМ онда је </a:t>
            </a:r>
            <a:r>
              <a:rPr lang="sr-Cyrl-CS" dirty="0" err="1"/>
              <a:t>дјелимично</a:t>
            </a:r>
            <a:r>
              <a:rPr lang="sr-Cyrl-CS" dirty="0"/>
              <a:t> ослобођен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Историјска појава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r>
              <a:rPr lang="sr-Cyrl-CS" dirty="0"/>
              <a:t>Пруска средином </a:t>
            </a:r>
            <a:r>
              <a:rPr lang="en-US" dirty="0"/>
              <a:t>XIX</a:t>
            </a:r>
            <a:r>
              <a:rPr lang="sr-Cyrl-CS" dirty="0"/>
              <a:t> </a:t>
            </a:r>
            <a:r>
              <a:rPr lang="sr-Cyrl-CS" dirty="0" err="1"/>
              <a:t>вијека</a:t>
            </a:r>
            <a:r>
              <a:rPr lang="sr-Cyrl-CS" dirty="0"/>
              <a:t> (ширење)</a:t>
            </a:r>
            <a:endParaRPr lang="en-US" dirty="0"/>
          </a:p>
          <a:p>
            <a:r>
              <a:rPr lang="sr-Cyrl-RS" dirty="0" smtClean="0"/>
              <a:t> </a:t>
            </a:r>
            <a:r>
              <a:rPr lang="sr-Cyrl-RS" dirty="0"/>
              <a:t>најважнији разлози за појаву </a:t>
            </a:r>
            <a:r>
              <a:rPr lang="sr-Cyrl-RS" dirty="0" err="1"/>
              <a:t>консензуалних</a:t>
            </a:r>
            <a:r>
              <a:rPr lang="sr-Cyrl-RS" dirty="0"/>
              <a:t> форми (појава браниоца, </a:t>
            </a:r>
            <a:r>
              <a:rPr lang="sr-Cyrl-RS" dirty="0" err="1"/>
              <a:t>захтјев</a:t>
            </a:r>
            <a:r>
              <a:rPr lang="sr-Cyrl-RS" dirty="0"/>
              <a:t> за поштовање права окривљеног, </a:t>
            </a:r>
            <a:r>
              <a:rPr lang="sr-Cyrl-RS" dirty="0" err="1"/>
              <a:t>неизвјестан</a:t>
            </a:r>
            <a:r>
              <a:rPr lang="sr-Cyrl-RS" dirty="0"/>
              <a:t> исход поступка, п</a:t>
            </a:r>
            <a:r>
              <a:rPr lang="sr-Cyrl-CS" dirty="0" err="1"/>
              <a:t>овећањ</a:t>
            </a:r>
            <a:r>
              <a:rPr lang="sr-Cyrl-RS" dirty="0"/>
              <a:t>е</a:t>
            </a:r>
            <a:r>
              <a:rPr lang="sr-Cyrl-CS" dirty="0"/>
              <a:t> прописа</a:t>
            </a:r>
            <a:r>
              <a:rPr lang="sr-Cyrl-RS" dirty="0"/>
              <a:t>,</a:t>
            </a:r>
            <a:r>
              <a:rPr lang="sr-Cyrl-CS" dirty="0"/>
              <a:t> нови и сложени облици криминала)</a:t>
            </a:r>
            <a:endParaRPr lang="en-US" dirty="0"/>
          </a:p>
          <a:p>
            <a:r>
              <a:rPr lang="sr-Cyrl-RS" dirty="0" smtClean="0"/>
              <a:t> </a:t>
            </a:r>
            <a:r>
              <a:rPr lang="bs-Latn-BA" dirty="0"/>
              <a:t>К</a:t>
            </a:r>
            <a:r>
              <a:rPr lang="sr-Cyrl-CS" dirty="0" err="1"/>
              <a:t>омитет</a:t>
            </a:r>
            <a:r>
              <a:rPr lang="sr-Cyrl-CS" dirty="0"/>
              <a:t> министара </a:t>
            </a:r>
            <a:r>
              <a:rPr lang="sr-Cyrl-CS" dirty="0" err="1"/>
              <a:t>Савјета</a:t>
            </a:r>
            <a:r>
              <a:rPr lang="sr-Cyrl-CS" dirty="0"/>
              <a:t> Европе: Препоруке Р (87) 18 </a:t>
            </a:r>
            <a:r>
              <a:rPr lang="sr-Cyrl-RS" dirty="0"/>
              <a:t>о</a:t>
            </a:r>
            <a:r>
              <a:rPr lang="sr-Cyrl-CS" dirty="0"/>
              <a:t> поједностављењу кривичног правосуђа и  Р (95) 12 о управљању кривичним правосуђем 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/>
              <a:t>подстиче пракса ЕЉСП (1/3 суђење у разум. року)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319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Ослобођење од дужности накнаде трошкова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/>
              <a:t>проблематично ослобађање ако је изречена новчана казна, у условној осуди посебне обавезе накнаде штете или одузимање </a:t>
            </a:r>
            <a:r>
              <a:rPr lang="sr-Cyrl-CS" dirty="0" err="1"/>
              <a:t>имов</a:t>
            </a:r>
            <a:r>
              <a:rPr lang="sr-Cyrl-CS" dirty="0"/>
              <a:t>. користи</a:t>
            </a:r>
            <a:endParaRPr lang="en-US" b="1" dirty="0"/>
          </a:p>
          <a:p>
            <a:pPr lvl="0"/>
            <a:r>
              <a:rPr lang="sr-Cyrl-CS" dirty="0" err="1"/>
              <a:t>цијени</a:t>
            </a:r>
            <a:r>
              <a:rPr lang="sr-Cyrl-CS" dirty="0"/>
              <a:t> доб, радна способност, стручна оспособљеност</a:t>
            </a:r>
            <a:endParaRPr lang="en-US" b="1" dirty="0"/>
          </a:p>
          <a:p>
            <a:pPr lvl="0"/>
            <a:r>
              <a:rPr lang="sr-Cyrl-CS" dirty="0"/>
              <a:t>проблем на рочишту утврдити све те чињенице</a:t>
            </a:r>
            <a:endParaRPr lang="en-US" b="1" dirty="0"/>
          </a:p>
          <a:p>
            <a:pPr lvl="0"/>
            <a:r>
              <a:rPr lang="sr-Cyrl-CS" dirty="0"/>
              <a:t>подаци о </a:t>
            </a:r>
            <a:r>
              <a:rPr lang="sr-Cyrl-CS" dirty="0" err="1"/>
              <a:t>дјелимичном</a:t>
            </a:r>
            <a:r>
              <a:rPr lang="sr-Cyrl-CS" dirty="0"/>
              <a:t> или потпуном ослобађању (2011. 29%, 2016 12%)</a:t>
            </a:r>
            <a:endParaRPr lang="en-US" b="1" dirty="0"/>
          </a:p>
          <a:p>
            <a:r>
              <a:rPr lang="sr-Cyrl-CS" dirty="0"/>
              <a:t>у пракси паушални износ најчешће 150 КМ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829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Правни </a:t>
            </a:r>
            <a:r>
              <a:rPr lang="sr-Cyrl-CS" b="1" dirty="0" err="1"/>
              <a:t>лијекови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sr-Cyrl-RS" dirty="0"/>
              <a:t>- </a:t>
            </a:r>
            <a:r>
              <a:rPr lang="sr-Cyrl-CS" dirty="0"/>
              <a:t>у већини законодавстава приговор (правно средство којим се тражи вођење редовног поступка)</a:t>
            </a:r>
            <a:endParaRPr lang="en-US" b="1" dirty="0"/>
          </a:p>
          <a:p>
            <a:r>
              <a:rPr lang="sr-Cyrl-RS" dirty="0"/>
              <a:t>1. </a:t>
            </a:r>
            <a:r>
              <a:rPr lang="sr-Cyrl-CS" dirty="0"/>
              <a:t>жалба на пресуду првостепеног суда</a:t>
            </a:r>
            <a:endParaRPr lang="en-US" b="1" dirty="0"/>
          </a:p>
          <a:p>
            <a:r>
              <a:rPr lang="sr-Cyrl-CS" dirty="0"/>
              <a:t>- посебне одредбе о жалби против пресуде којом се издаје казнени налог (специфичности)</a:t>
            </a:r>
            <a:endParaRPr lang="en-US" b="1" dirty="0"/>
          </a:p>
          <a:p>
            <a:r>
              <a:rPr lang="sr-Cyrl-CS" dirty="0"/>
              <a:t>а) рок за изјављивање жалбе је 8 дана </a:t>
            </a:r>
            <a:endParaRPr lang="en-US" b="1" dirty="0"/>
          </a:p>
          <a:p>
            <a:r>
              <a:rPr lang="sr-Cyrl-CS" dirty="0"/>
              <a:t>б) плаћање новчане казне прије истека рока се не сматра одрицањем од права на жалбу (непотребна</a:t>
            </a:r>
            <a:r>
              <a:rPr lang="bs-Latn-BA" dirty="0"/>
              <a:t>, </a:t>
            </a:r>
            <a:r>
              <a:rPr lang="sr-Cyrl-BA" dirty="0"/>
              <a:t>преузета из система у којима постоји приговор</a:t>
            </a:r>
            <a:r>
              <a:rPr lang="sr-Cyrl-CS" dirty="0"/>
              <a:t>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021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/>
              <a:t>Жалба против пресуде којом се издаје </a:t>
            </a:r>
            <a:r>
              <a:rPr lang="sr-Cyrl-BA" b="1" dirty="0" err="1"/>
              <a:t>каз</a:t>
            </a:r>
            <a:r>
              <a:rPr lang="sr-Cyrl-BA" b="1" dirty="0"/>
              <a:t>. налог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- </a:t>
            </a:r>
            <a:r>
              <a:rPr lang="sr-Cyrl-CS" dirty="0"/>
              <a:t>по правилу </a:t>
            </a:r>
            <a:r>
              <a:rPr lang="sr-Cyrl-CS" dirty="0" err="1"/>
              <a:t>примјењују</a:t>
            </a:r>
            <a:r>
              <a:rPr lang="sr-Cyrl-CS" dirty="0"/>
              <a:t> опште одредбе које се односе на жалбу против пресуде</a:t>
            </a:r>
            <a:endParaRPr lang="en-US" b="1" dirty="0"/>
          </a:p>
          <a:p>
            <a:r>
              <a:rPr lang="sr-Cyrl-CS" dirty="0"/>
              <a:t>- анализирати сваку поједину одредбу</a:t>
            </a:r>
            <a:endParaRPr lang="en-US" b="1" dirty="0"/>
          </a:p>
          <a:p>
            <a:r>
              <a:rPr lang="sr-Cyrl-CS" dirty="0"/>
              <a:t>- неке нису </a:t>
            </a:r>
            <a:r>
              <a:rPr lang="sr-Cyrl-CS" dirty="0" err="1"/>
              <a:t>примјенљиве</a:t>
            </a:r>
            <a:r>
              <a:rPr lang="sr-Cyrl-CS" dirty="0"/>
              <a:t> нпр. не може продужити рок за жалбу јер није „сложена ствар“</a:t>
            </a:r>
            <a:endParaRPr lang="en-US" b="1" dirty="0"/>
          </a:p>
          <a:p>
            <a:r>
              <a:rPr lang="sr-Cyrl-CS" dirty="0"/>
              <a:t>- дозвољена због свих жалбених основа</a:t>
            </a:r>
            <a:endParaRPr lang="en-US" b="1" dirty="0"/>
          </a:p>
          <a:p>
            <a:r>
              <a:rPr lang="sr-Cyrl-CS" dirty="0"/>
              <a:t>- жалбене основе треба ограничити (споразум, упоредно законодавство, злоупотреба)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34931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Жалба против пресуде којом се издаје </a:t>
            </a:r>
            <a:r>
              <a:rPr lang="sr-Cyrl-CS" b="1" dirty="0" err="1"/>
              <a:t>каз</a:t>
            </a:r>
            <a:r>
              <a:rPr lang="sr-Cyrl-CS" b="1" dirty="0"/>
              <a:t>. налог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sr-Cyrl-CS" dirty="0"/>
              <a:t>- важи забрана</a:t>
            </a:r>
            <a:r>
              <a:rPr lang="sr-Cyrl-CS" b="1" dirty="0"/>
              <a:t> </a:t>
            </a:r>
            <a:r>
              <a:rPr lang="sr-Latn-CS" dirty="0" err="1"/>
              <a:t>reformatio</a:t>
            </a:r>
            <a:r>
              <a:rPr lang="sr-Latn-CS" dirty="0"/>
              <a:t> in </a:t>
            </a:r>
            <a:r>
              <a:rPr lang="sr-Latn-CS" dirty="0" err="1"/>
              <a:t>peius</a:t>
            </a:r>
            <a:r>
              <a:rPr lang="sr-Cyrl-RS" dirty="0"/>
              <a:t> (треба искључити)</a:t>
            </a:r>
            <a:endParaRPr lang="en-US" dirty="0"/>
          </a:p>
          <a:p>
            <a:r>
              <a:rPr lang="sr-Cyrl-RS" dirty="0"/>
              <a:t>- важи </a:t>
            </a:r>
            <a:r>
              <a:rPr lang="bs-Latn-BA" dirty="0" err="1"/>
              <a:t>beneficium</a:t>
            </a:r>
            <a:r>
              <a:rPr lang="bs-Latn-BA" dirty="0"/>
              <a:t> </a:t>
            </a:r>
            <a:r>
              <a:rPr lang="bs-Latn-BA" dirty="0" err="1"/>
              <a:t>cohaesionis</a:t>
            </a:r>
            <a:r>
              <a:rPr lang="bs-Latn-BA" dirty="0"/>
              <a:t> – </a:t>
            </a:r>
            <a:r>
              <a:rPr lang="sr-Cyrl-BA" dirty="0"/>
              <a:t>повластица повезаности (размислити да ли је оправдано)</a:t>
            </a:r>
            <a:endParaRPr lang="en-US" dirty="0"/>
          </a:p>
          <a:p>
            <a:r>
              <a:rPr lang="sr-Cyrl-BA" dirty="0"/>
              <a:t>- не може другостепени суд преиначити санкцију ако је изречена предложена (пракса)</a:t>
            </a:r>
            <a:endParaRPr lang="en-US" dirty="0"/>
          </a:p>
          <a:p>
            <a:r>
              <a:rPr lang="sr-Cyrl-RS" dirty="0"/>
              <a:t>- тужилац не може изјавити жалбу због одлуке о имовинскоправном  </a:t>
            </a:r>
            <a:r>
              <a:rPr lang="sr-Cyrl-RS" dirty="0" err="1"/>
              <a:t>захтјеву</a:t>
            </a:r>
            <a:r>
              <a:rPr lang="sr-Cyrl-RS" dirty="0"/>
              <a:t> (наша пракса супротна)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825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dirty="0"/>
              <a:t>Укидање пресуде којом је издат казнени налог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- шта се понавља након укидања? (</a:t>
            </a:r>
            <a:r>
              <a:rPr lang="sr-Cyrl-RS" dirty="0" err="1"/>
              <a:t>примјер</a:t>
            </a:r>
            <a:r>
              <a:rPr lang="sr-Cyrl-RS" dirty="0"/>
              <a:t> одлука којом је укинута </a:t>
            </a:r>
            <a:r>
              <a:rPr lang="sr-Cyrl-RS" dirty="0" err="1"/>
              <a:t>прв</a:t>
            </a:r>
            <a:r>
              <a:rPr lang="sr-Cyrl-RS" dirty="0"/>
              <a:t>. пресуда којом је изречена </a:t>
            </a:r>
            <a:r>
              <a:rPr lang="sr-Cyrl-RS" dirty="0" err="1"/>
              <a:t>мјера</a:t>
            </a:r>
            <a:r>
              <a:rPr lang="sr-Cyrl-RS" dirty="0"/>
              <a:t> одузимање </a:t>
            </a:r>
            <a:r>
              <a:rPr lang="sr-Cyrl-RS" dirty="0" err="1"/>
              <a:t>имов</a:t>
            </a:r>
            <a:r>
              <a:rPr lang="sr-Cyrl-RS" dirty="0"/>
              <a:t>. користи, која није предложена)</a:t>
            </a:r>
            <a:endParaRPr lang="en-US" dirty="0"/>
          </a:p>
          <a:p>
            <a:r>
              <a:rPr lang="sr-Cyrl-RS" dirty="0"/>
              <a:t>- не може поновити стављање </a:t>
            </a:r>
            <a:r>
              <a:rPr lang="sr-Cyrl-RS" dirty="0" err="1"/>
              <a:t>захтјева</a:t>
            </a:r>
            <a:r>
              <a:rPr lang="sr-Cyrl-RS" dirty="0"/>
              <a:t> (</a:t>
            </a:r>
            <a:r>
              <a:rPr lang="sr-Cyrl-RS" dirty="0" err="1"/>
              <a:t>туж</a:t>
            </a:r>
            <a:r>
              <a:rPr lang="sr-Cyrl-RS" dirty="0"/>
              <a:t>. радња)</a:t>
            </a:r>
            <a:endParaRPr lang="en-US" dirty="0"/>
          </a:p>
          <a:p>
            <a:r>
              <a:rPr lang="sr-Cyrl-RS" dirty="0"/>
              <a:t>- понављање рочишта може бити бесмислено</a:t>
            </a:r>
            <a:endParaRPr lang="en-US" dirty="0"/>
          </a:p>
          <a:p>
            <a:r>
              <a:rPr lang="sr-Cyrl-RS" dirty="0"/>
              <a:t>- стављање ван снаге прихватања </a:t>
            </a:r>
            <a:r>
              <a:rPr lang="sr-Cyrl-RS" dirty="0" err="1"/>
              <a:t>захтјева</a:t>
            </a:r>
            <a:r>
              <a:rPr lang="sr-Cyrl-RS" dirty="0"/>
              <a:t>?</a:t>
            </a:r>
            <a:endParaRPr lang="en-US" dirty="0"/>
          </a:p>
          <a:p>
            <a:r>
              <a:rPr lang="sr-Cyrl-RS" dirty="0"/>
              <a:t>- укидањем се предмет враћа на „поновно суђење“</a:t>
            </a:r>
            <a:endParaRPr lang="en-US" dirty="0"/>
          </a:p>
          <a:p>
            <a:r>
              <a:rPr lang="sr-Cyrl-RS" dirty="0"/>
              <a:t>- долази ли оптужени у неповољнији положај?</a:t>
            </a:r>
            <a:endParaRPr lang="en-US" dirty="0"/>
          </a:p>
          <a:p>
            <a:r>
              <a:rPr lang="sr-Cyrl-RS" dirty="0"/>
              <a:t>- да ли је </a:t>
            </a:r>
            <a:r>
              <a:rPr lang="sr-Cyrl-RS" dirty="0" err="1"/>
              <a:t>повријеђено</a:t>
            </a:r>
            <a:r>
              <a:rPr lang="sr-Cyrl-RS" dirty="0"/>
              <a:t> право на одбрану или се ради о неправилној одлуци о одузимању имовинске користи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845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Остали правни </a:t>
            </a:r>
            <a:r>
              <a:rPr lang="sr-Cyrl-CS" b="1" dirty="0" err="1"/>
              <a:t>лијекови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- жалба против другостепене пресуде није могућа (нема другост. пресуде којом се издаје казнени налог) </a:t>
            </a:r>
            <a:endParaRPr lang="en-US" b="1" dirty="0"/>
          </a:p>
          <a:p>
            <a:r>
              <a:rPr lang="sr-Cyrl-RS" dirty="0"/>
              <a:t>- могуће је </a:t>
            </a:r>
            <a:r>
              <a:rPr lang="sr-Cyrl-CS" dirty="0"/>
              <a:t>неправо понављање крив</a:t>
            </a:r>
            <a:r>
              <a:rPr lang="sr-Cyrl-RS" dirty="0" err="1"/>
              <a:t>ичног</a:t>
            </a:r>
            <a:r>
              <a:rPr lang="sr-Cyrl-CS" dirty="0"/>
              <a:t> поступка </a:t>
            </a:r>
            <a:endParaRPr lang="en-US" b="1" dirty="0"/>
          </a:p>
          <a:p>
            <a:r>
              <a:rPr lang="sr-Cyrl-CS" dirty="0"/>
              <a:t>- могуће је право понављање кривичног поступка </a:t>
            </a:r>
            <a:endParaRPr lang="en-US" dirty="0"/>
          </a:p>
          <a:p>
            <a:r>
              <a:rPr lang="sr-Cyrl-RS" dirty="0"/>
              <a:t>- могућ је </a:t>
            </a:r>
            <a:r>
              <a:rPr lang="sr-Cyrl-RS" dirty="0" err="1"/>
              <a:t>захтјев</a:t>
            </a:r>
            <a:r>
              <a:rPr lang="sr-Cyrl-RS" dirty="0"/>
              <a:t> за заштиту законитости </a:t>
            </a:r>
            <a:endParaRPr lang="en-US" b="1" dirty="0"/>
          </a:p>
          <a:p>
            <a:r>
              <a:rPr lang="sr-Cyrl-RS" dirty="0"/>
              <a:t>- могућа апелација Уставном суду БиХ</a:t>
            </a:r>
            <a:endParaRPr lang="en-US" b="1" dirty="0"/>
          </a:p>
          <a:p>
            <a:r>
              <a:rPr lang="sr-Cyrl-RS" dirty="0"/>
              <a:t>- у пракси такви </a:t>
            </a:r>
            <a:r>
              <a:rPr lang="sr-Cyrl-RS" dirty="0" err="1"/>
              <a:t>примјери</a:t>
            </a:r>
            <a:r>
              <a:rPr lang="sr-Cyrl-RS" dirty="0"/>
              <a:t> постоје (</a:t>
            </a:r>
            <a:r>
              <a:rPr lang="sr-Cyrl-RS" dirty="0" err="1"/>
              <a:t>ријетки</a:t>
            </a:r>
            <a:r>
              <a:rPr lang="sr-Cyrl-RS" dirty="0"/>
              <a:t>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733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b="1" dirty="0" err="1"/>
              <a:t>Прекршајни</a:t>
            </a:r>
            <a:r>
              <a:rPr lang="bs-Latn-BA" b="1" dirty="0"/>
              <a:t> </a:t>
            </a:r>
            <a:r>
              <a:rPr lang="bs-Latn-BA" b="1" dirty="0" err="1"/>
              <a:t>налог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/>
              <a:t>- историјски </a:t>
            </a:r>
            <a:r>
              <a:rPr lang="sr-Cyrl-CS" dirty="0" err="1"/>
              <a:t>коријени</a:t>
            </a:r>
            <a:r>
              <a:rPr lang="sr-Cyrl-CS" dirty="0"/>
              <a:t> казненог налога (</a:t>
            </a:r>
            <a:r>
              <a:rPr lang="sr-Cyrl-CS" dirty="0" err="1"/>
              <a:t>тродиоба</a:t>
            </a:r>
            <a:r>
              <a:rPr lang="sr-Cyrl-CS" dirty="0"/>
              <a:t>)</a:t>
            </a:r>
            <a:endParaRPr lang="en-US" dirty="0"/>
          </a:p>
          <a:p>
            <a:r>
              <a:rPr lang="sr-Cyrl-CS" dirty="0"/>
              <a:t>- 2006. г. - издаје овлаштени орган (пандан тужиоцу)</a:t>
            </a:r>
            <a:endParaRPr lang="en-US" dirty="0"/>
          </a:p>
          <a:p>
            <a:r>
              <a:rPr lang="sr-Cyrl-CS" dirty="0"/>
              <a:t>- новчана казна (минимум), заштитне </a:t>
            </a:r>
            <a:r>
              <a:rPr lang="sr-Cyrl-CS" dirty="0" err="1"/>
              <a:t>мјере</a:t>
            </a:r>
            <a:r>
              <a:rPr lang="sr-Cyrl-CS" dirty="0"/>
              <a:t> забрана управљања моторним возилом (најкраће трајање) и одузимање предмета, казнени бодови  </a:t>
            </a:r>
            <a:endParaRPr lang="en-US" dirty="0"/>
          </a:p>
          <a:p>
            <a:r>
              <a:rPr lang="sr-Cyrl-CS" dirty="0"/>
              <a:t> - прихвата 1. плаћањем новчане казне и извршењем осталих обавеза 2. </a:t>
            </a:r>
            <a:r>
              <a:rPr lang="sr-Cyrl-CS" dirty="0" err="1"/>
              <a:t>обавјештавањем</a:t>
            </a:r>
            <a:r>
              <a:rPr lang="sr-Cyrl-CS" dirty="0"/>
              <a:t> да је прихваћен 3. одрицањем од </a:t>
            </a:r>
            <a:r>
              <a:rPr lang="sr-Cyrl-CS" dirty="0" err="1"/>
              <a:t>захтјева</a:t>
            </a:r>
            <a:r>
              <a:rPr lang="sr-Cyrl-CS" dirty="0"/>
              <a:t> за судско одлучивање 4. прећутно ако у року не затражи судско одлучивање</a:t>
            </a:r>
            <a:endParaRPr lang="en-US" dirty="0"/>
          </a:p>
          <a:p>
            <a:r>
              <a:rPr lang="sr-Cyrl-CS" dirty="0"/>
              <a:t>- </a:t>
            </a:r>
            <a:r>
              <a:rPr lang="sr-Cyrl-CS" dirty="0" err="1"/>
              <a:t>неприхвата</a:t>
            </a:r>
            <a:r>
              <a:rPr lang="sr-Cyrl-CS" dirty="0"/>
              <a:t> 1. затражи судско одлучивање у одређеном року 2. појави пред судом на претресу </a:t>
            </a:r>
            <a:endParaRPr lang="en-US" dirty="0"/>
          </a:p>
          <a:p>
            <a:r>
              <a:rPr lang="sr-Cyrl-CS" dirty="0"/>
              <a:t>- 95% саобраћајних прекршаја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53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 algn="ctr">
              <a:buNone/>
            </a:pPr>
            <a:r>
              <a:rPr lang="sr-Cyrl-BA" dirty="0"/>
              <a:t> </a:t>
            </a:r>
            <a:r>
              <a:rPr lang="sr-Cyrl-BA" dirty="0" smtClean="0"/>
              <a:t> </a:t>
            </a:r>
            <a:r>
              <a:rPr lang="sr-Cyrl-BA" sz="6000" dirty="0" smtClean="0"/>
              <a:t>Хвала на пажњи!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44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Разлике између  </a:t>
            </a:r>
            <a:r>
              <a:rPr lang="bs-Latn-BA" b="1" dirty="0" err="1"/>
              <a:t>традиционалног</a:t>
            </a:r>
            <a:r>
              <a:rPr lang="bs-Latn-BA" b="1" dirty="0"/>
              <a:t> </a:t>
            </a:r>
            <a:r>
              <a:rPr lang="sr-Cyrl-RS" b="1" dirty="0"/>
              <a:t> и тзв. „модификованог“ облика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судско </a:t>
            </a:r>
            <a:r>
              <a:rPr lang="sr-Cyrl-RS" dirty="0"/>
              <a:t>рочиште </a:t>
            </a:r>
            <a:endParaRPr lang="en-US" dirty="0"/>
          </a:p>
          <a:p>
            <a:r>
              <a:rPr lang="sr-Cyrl-RS" dirty="0" smtClean="0"/>
              <a:t>истрага</a:t>
            </a:r>
            <a:r>
              <a:rPr lang="sr-Cyrl-CS" dirty="0" smtClean="0"/>
              <a:t>      </a:t>
            </a:r>
            <a:r>
              <a:rPr lang="sr-Cyrl-CS" b="1" dirty="0" smtClean="0"/>
              <a:t> </a:t>
            </a:r>
            <a:endParaRPr lang="en-US" dirty="0"/>
          </a:p>
          <a:p>
            <a:r>
              <a:rPr lang="sr-Cyrl-CS" dirty="0" err="1" smtClean="0"/>
              <a:t>ефикасн</a:t>
            </a:r>
            <a:r>
              <a:rPr lang="sr-Cyrl-RS" dirty="0" err="1"/>
              <a:t>ост</a:t>
            </a:r>
            <a:r>
              <a:rPr lang="sr-Cyrl-CS" dirty="0"/>
              <a:t> и </a:t>
            </a:r>
            <a:r>
              <a:rPr lang="sr-Cyrl-CS" dirty="0" err="1"/>
              <a:t>економичн</a:t>
            </a:r>
            <a:r>
              <a:rPr lang="sr-Cyrl-RS" dirty="0" err="1"/>
              <a:t>ост</a:t>
            </a:r>
            <a:r>
              <a:rPr lang="sr-Cyrl-RS" dirty="0"/>
              <a:t> - заштита права</a:t>
            </a:r>
            <a:r>
              <a:rPr lang="sr-Cyrl-CS" dirty="0"/>
              <a:t>         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накнадна или претходна сагласност оптуженог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CS" dirty="0" err="1"/>
              <a:t>правн</a:t>
            </a:r>
            <a:r>
              <a:rPr lang="sr-Cyrl-RS" dirty="0"/>
              <a:t>а</a:t>
            </a:r>
            <a:r>
              <a:rPr lang="sr-Cyrl-CS" dirty="0"/>
              <a:t> средства</a:t>
            </a:r>
            <a:endParaRPr lang="en-US" b="1" dirty="0"/>
          </a:p>
          <a:p>
            <a:r>
              <a:rPr lang="sr-Cyrl-RS" dirty="0" smtClean="0"/>
              <a:t> </a:t>
            </a:r>
            <a:r>
              <a:rPr lang="sr-Cyrl-RS" dirty="0"/>
              <a:t>посебна одлука или одлука из редовног поступка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9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Однос према</a:t>
            </a:r>
            <a:r>
              <a:rPr lang="sr-Cyrl-CS" b="1" dirty="0"/>
              <a:t> праву на правично суђење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- јемства из чл. 6. ЕКЉП</a:t>
            </a:r>
            <a:r>
              <a:rPr lang="sr-Cyrl-RS" dirty="0"/>
              <a:t> морају</a:t>
            </a:r>
            <a:r>
              <a:rPr lang="sr-Cyrl-CS" dirty="0"/>
              <a:t> и </a:t>
            </a:r>
            <a:r>
              <a:rPr lang="sr-Cyrl-CS" dirty="0" err="1"/>
              <a:t>овдје</a:t>
            </a:r>
            <a:r>
              <a:rPr lang="sr-Cyrl-CS" dirty="0"/>
              <a:t> да </a:t>
            </a:r>
            <a:r>
              <a:rPr lang="sr-Cyrl-CS" dirty="0" err="1"/>
              <a:t>вриједе</a:t>
            </a:r>
            <a:endParaRPr lang="en-US" b="1" dirty="0"/>
          </a:p>
          <a:p>
            <a:r>
              <a:rPr lang="sr-Cyrl-CS" dirty="0"/>
              <a:t>- разматрали уставни судови</a:t>
            </a:r>
            <a:r>
              <a:rPr lang="sr-Cyrl-RS" dirty="0"/>
              <a:t> неких земаља и ЕСЉП (нпр. Њемачке, Турске, Јапана – Србије и Црне Горе)</a:t>
            </a:r>
            <a:endParaRPr lang="en-US" b="1" dirty="0"/>
          </a:p>
          <a:p>
            <a:r>
              <a:rPr lang="sr-Cyrl-CS" dirty="0"/>
              <a:t>- ако казнени налог издаје тужилац </a:t>
            </a:r>
            <a:r>
              <a:rPr lang="sr-Cyrl-CS" dirty="0" err="1"/>
              <a:t>повријеђено</a:t>
            </a:r>
            <a:endParaRPr lang="en-US" b="1" dirty="0"/>
          </a:p>
          <a:p>
            <a:r>
              <a:rPr lang="sr-Cyrl-CS" dirty="0"/>
              <a:t>- спорно ако изостаје судско саслушање окривљеног</a:t>
            </a:r>
            <a:endParaRPr lang="en-US" b="1" dirty="0"/>
          </a:p>
          <a:p>
            <a:r>
              <a:rPr lang="sr-Cyrl-CS" dirty="0"/>
              <a:t>- у БиХ је у складу са овим правом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5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Однос према претпоставци невиности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 </a:t>
            </a:r>
            <a:r>
              <a:rPr lang="sr-Cyrl-CS" dirty="0"/>
              <a:t>зајамчена чл. 6. ЕКЉП, уставно начело, ЗКП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RS" dirty="0"/>
              <a:t>схватање да је </a:t>
            </a:r>
            <a:r>
              <a:rPr lang="sr-Cyrl-CS" dirty="0"/>
              <a:t>супротан (понуда је притисак</a:t>
            </a:r>
            <a:r>
              <a:rPr lang="sr-Cyrl-CS" dirty="0" smtClean="0"/>
              <a:t>)</a:t>
            </a:r>
            <a:endParaRPr lang="en-US" b="1" dirty="0" smtClean="0"/>
          </a:p>
          <a:p>
            <a:r>
              <a:rPr lang="sr-Cyrl-CS" dirty="0" smtClean="0"/>
              <a:t> </a:t>
            </a:r>
            <a:r>
              <a:rPr lang="sr-Cyrl-CS" dirty="0" err="1"/>
              <a:t>преовладава</a:t>
            </a:r>
            <a:r>
              <a:rPr lang="sr-Cyrl-CS" dirty="0"/>
              <a:t> схватање да није (сам бира)</a:t>
            </a:r>
            <a:endParaRPr lang="en-US" b="1" dirty="0"/>
          </a:p>
          <a:p>
            <a:r>
              <a:rPr lang="sr-Cyrl-CS" dirty="0" smtClean="0"/>
              <a:t> </a:t>
            </a:r>
            <a:r>
              <a:rPr lang="sr-Cyrl-CS" dirty="0" err="1"/>
              <a:t>примјери</a:t>
            </a:r>
            <a:r>
              <a:rPr lang="sr-Cyrl-CS" dirty="0"/>
              <a:t> из наше праксе о њеном непоштовању </a:t>
            </a:r>
            <a:endParaRPr lang="en-US" b="1" dirty="0"/>
          </a:p>
          <a:p>
            <a:r>
              <a:rPr lang="sr-Cyrl-RS" dirty="0" smtClean="0"/>
              <a:t>очувана </a:t>
            </a:r>
            <a:r>
              <a:rPr lang="sr-Cyrl-RS" dirty="0"/>
              <a:t>претпоставка ако се оптужени </a:t>
            </a:r>
            <a:r>
              <a:rPr lang="sr-Cyrl-CS" dirty="0"/>
              <a:t>упозна са овом могућношћу без утицања на његову одлуку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949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45</TotalTime>
  <Words>5053</Words>
  <Application>Microsoft Office PowerPoint</Application>
  <PresentationFormat>Widescreen</PresentationFormat>
  <Paragraphs>422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Arial</vt:lpstr>
      <vt:lpstr>Corbel</vt:lpstr>
      <vt:lpstr>Depth</vt:lpstr>
      <vt:lpstr>ПОСТУПАК ЗА ИЗДАВАЊЕ КАЗНЕНОГ НАЛОГА</vt:lpstr>
      <vt:lpstr>PowerPoint Presentation</vt:lpstr>
      <vt:lpstr>Појам </vt:lpstr>
      <vt:lpstr>Основне карактеристике </vt:lpstr>
      <vt:lpstr>Правна природа </vt:lpstr>
      <vt:lpstr>Историјска појава </vt:lpstr>
      <vt:lpstr>Разлике између  традиционалног  и тзв. „модификованог“ облика </vt:lpstr>
      <vt:lpstr>Однос према праву на правично суђење </vt:lpstr>
      <vt:lpstr>Однос према претпоставци невиности </vt:lpstr>
      <vt:lpstr>Најважније предности </vt:lpstr>
      <vt:lpstr>Најважнији приговори (недостаци) </vt:lpstr>
      <vt:lpstr>Њемачка </vt:lpstr>
      <vt:lpstr>Швајцарска </vt:lpstr>
      <vt:lpstr>Италија</vt:lpstr>
      <vt:lpstr>Француска </vt:lpstr>
      <vt:lpstr>Пољска </vt:lpstr>
      <vt:lpstr>Хрватска </vt:lpstr>
      <vt:lpstr>Словенија </vt:lpstr>
      <vt:lpstr>Србија </vt:lpstr>
      <vt:lpstr>Србија </vt:lpstr>
      <vt:lpstr>Црна Гора </vt:lpstr>
      <vt:lpstr>Македонија </vt:lpstr>
      <vt:lpstr>Увођење у БиХ и примјена у пракси </vt:lpstr>
      <vt:lpstr>Примјена у пракси </vt:lpstr>
      <vt:lpstr>Услови за стављање захтјева </vt:lpstr>
      <vt:lpstr>Услови за стављање захтјева </vt:lpstr>
      <vt:lpstr>Услови за стављање захтјева </vt:lpstr>
      <vt:lpstr>Услови за стављање захтјева </vt:lpstr>
      <vt:lpstr>Услови за стављање захтјева </vt:lpstr>
      <vt:lpstr>Услови за стављање захтјева </vt:lpstr>
      <vt:lpstr>Услови за стављање захтјева </vt:lpstr>
      <vt:lpstr>Да ли треба омогућити изрицање и неких других сакција или мјера? </vt:lpstr>
      <vt:lpstr>Форма захтјева </vt:lpstr>
      <vt:lpstr>Одустанак од захтјева </vt:lpstr>
      <vt:lpstr>Функционална надлежност суда </vt:lpstr>
      <vt:lpstr>Потврђивање оптужнице </vt:lpstr>
      <vt:lpstr>Претходни приговори </vt:lpstr>
      <vt:lpstr>Одбацивање захтјева </vt:lpstr>
      <vt:lpstr>Одбацивање захтјева </vt:lpstr>
      <vt:lpstr>Одбијање захтјева </vt:lpstr>
      <vt:lpstr>Одбијање захтјева </vt:lpstr>
      <vt:lpstr>Прихватање захтјева </vt:lpstr>
      <vt:lpstr>Субјекти који присуствују рочишту </vt:lpstr>
      <vt:lpstr>Форма (изглед) рочишта </vt:lpstr>
      <vt:lpstr>Радње које се предузимају на рочишту </vt:lpstr>
      <vt:lpstr>Радње које се предузимају на рочишту </vt:lpstr>
      <vt:lpstr>Изјашњење оптуженог о кривици </vt:lpstr>
      <vt:lpstr>Изјашњење о предложеној санкцији и мјери</vt:lpstr>
      <vt:lpstr>Прослијеђивање оптужнице ради заказивања главног претреса </vt:lpstr>
      <vt:lpstr>Пресуда којом се издаје казнени налог </vt:lpstr>
      <vt:lpstr>Пресуда којом се издаје казнени налог </vt:lpstr>
      <vt:lpstr>Пресуда којом се издаје казнени налог</vt:lpstr>
      <vt:lpstr>Имовинскоправни захтјев у пресуди којом се издаје казнени налог </vt:lpstr>
      <vt:lpstr>Имовинскоправни захтјев у пресуди којом се издаје казнени налог </vt:lpstr>
      <vt:lpstr>Имовинскоправни захтјев у пресуди којом се издаје казнени налог </vt:lpstr>
      <vt:lpstr>Имовинскоправни захтјев у пресуди којом се издаје казнени налог </vt:lpstr>
      <vt:lpstr>Трошкови поступка у пресуди којом се издаје казнени налог </vt:lpstr>
      <vt:lpstr>Трошкови поступка у пресуди којом се издаје казнени налог </vt:lpstr>
      <vt:lpstr>Ослобођење од дужности накнаде трошкова </vt:lpstr>
      <vt:lpstr>Ослобођење од дужности накнаде трошкова </vt:lpstr>
      <vt:lpstr>Правни лијекови </vt:lpstr>
      <vt:lpstr>Жалба против пресуде којом се издаје каз. налог </vt:lpstr>
      <vt:lpstr>Жалба против пресуде којом се издаје каз. налог </vt:lpstr>
      <vt:lpstr>Укидање пресуде којом је издат казнени налог </vt:lpstr>
      <vt:lpstr>Остали правни лијекови </vt:lpstr>
      <vt:lpstr>Прекршајни налог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ПОСТУПАК ЗА ИЗДАВАЊЕ КАЗНЕНОГ НАЛОГА</dc:title>
  <dc:creator>Aleksandar Forca</dc:creator>
  <cp:lastModifiedBy>Marjan Ponorac</cp:lastModifiedBy>
  <cp:revision>6</cp:revision>
  <dcterms:created xsi:type="dcterms:W3CDTF">2018-03-28T09:05:15Z</dcterms:created>
  <dcterms:modified xsi:type="dcterms:W3CDTF">2018-03-28T09:55:14Z</dcterms:modified>
</cp:coreProperties>
</file>