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269" r:id="rId2"/>
    <p:sldId id="267" r:id="rId3"/>
    <p:sldId id="273" r:id="rId4"/>
    <p:sldId id="272" r:id="rId5"/>
    <p:sldId id="275" r:id="rId6"/>
    <p:sldId id="264" r:id="rId7"/>
    <p:sldId id="274" r:id="rId8"/>
    <p:sldId id="263" r:id="rId9"/>
    <p:sldId id="265" r:id="rId10"/>
    <p:sldId id="270" r:id="rId11"/>
    <p:sldId id="290" r:id="rId12"/>
    <p:sldId id="271" r:id="rId13"/>
    <p:sldId id="276" r:id="rId14"/>
    <p:sldId id="278" r:id="rId15"/>
    <p:sldId id="277" r:id="rId16"/>
    <p:sldId id="279" r:id="rId17"/>
    <p:sldId id="281" r:id="rId18"/>
    <p:sldId id="280" r:id="rId19"/>
    <p:sldId id="283" r:id="rId20"/>
    <p:sldId id="282" r:id="rId21"/>
    <p:sldId id="284" r:id="rId22"/>
    <p:sldId id="291" r:id="rId23"/>
    <p:sldId id="285" r:id="rId24"/>
    <p:sldId id="286" r:id="rId25"/>
    <p:sldId id="292" r:id="rId26"/>
    <p:sldId id="293" r:id="rId27"/>
    <p:sldId id="289" r:id="rId28"/>
    <p:sldId id="266" r:id="rId29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 autoAdjust="0"/>
  </p:normalViewPr>
  <p:slideViewPr>
    <p:cSldViewPr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meritorno</c:v>
                </c:pt>
                <c:pt idx="1">
                  <c:v>procesno</c:v>
                </c:pt>
                <c:pt idx="2">
                  <c:v>obustavljen postupak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1549</c:v>
                </c:pt>
                <c:pt idx="1">
                  <c:v>1028</c:v>
                </c:pt>
                <c:pt idx="2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E9-4178-BB01-67074FD1B4D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usvojeno </c:v>
                </c:pt>
                <c:pt idx="1">
                  <c:v>odbijeno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1040</c:v>
                </c:pt>
                <c:pt idx="1">
                  <c:v>509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3A-48A3-AC16-CBE2884C0A2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  <a:alpha val="97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26.3.2018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sr-Latn-RS" sz="1200"/>
              <a:pPr/>
              <a:t>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141256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sr-Latn-RS" sz="1200"/>
              <a:pPr/>
              <a:t>6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25828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8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168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9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62861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sr-Latn-RS" sz="1200"/>
              <a:pPr/>
              <a:t>28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3387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3479006" y="5867400"/>
            <a:ext cx="2109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s-Latn-BA" altLang="sr-Latn-RS" sz="1600" b="0" dirty="0"/>
              <a:t>Doboj, 27-28.mart 2018. godine</a:t>
            </a:r>
            <a:endParaRPr lang="en-US" altLang="sr-Latn-RS" sz="1600" b="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3600"/>
            <a:ext cx="7696200" cy="1295400"/>
          </a:xfrm>
        </p:spPr>
        <p:txBody>
          <a:bodyPr/>
          <a:lstStyle/>
          <a:p>
            <a:r>
              <a:rPr lang="bs-Latn-BA" dirty="0"/>
              <a:t>DONOŠENJE ODLUKA PO ŽALBAMA </a:t>
            </a:r>
            <a:r>
              <a:rPr lang="bs-Latn-BA" b="0" dirty="0"/>
              <a:t/>
            </a:r>
            <a:br>
              <a:rPr lang="bs-Latn-BA" b="0" dirty="0"/>
            </a:br>
            <a:r>
              <a:rPr lang="bs-Latn-BA" b="0" dirty="0"/>
              <a:t/>
            </a:r>
            <a:br>
              <a:rPr lang="bs-Latn-BA" b="0" dirty="0"/>
            </a:br>
            <a:r>
              <a:rPr lang="bs-Latn-BA" sz="3600" dirty="0"/>
              <a:t>Najčešći predmeti žalbi - primjeri iz prakse Ureda za razmatranje žalbi BiH</a:t>
            </a:r>
            <a:r>
              <a:rPr lang="bs-Latn-BA" dirty="0"/>
              <a:t/>
            </a:r>
            <a:br>
              <a:rPr lang="bs-Latn-BA" dirty="0"/>
            </a:br>
            <a:endParaRPr lang="en-US" altLang="sr-Latn-RS" sz="5400" dirty="0"/>
          </a:p>
        </p:txBody>
      </p:sp>
    </p:spTree>
    <p:extLst>
      <p:ext uri="{BB962C8B-B14F-4D97-AF65-F5344CB8AC3E}">
        <p14:creationId xmlns:p14="http://schemas.microsoft.com/office/powerpoint/2010/main" val="1720210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467EE8-93A5-41D1-BA0F-C851EF1E6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ROKOVI ZA IZJAVLJIVANJE ŽALBE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0369B-6B1D-4A73-A2C5-FA915DA12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žalitelj koji propusti izjaviti žalbu u roku u određenoj fazi postupka, gubi pravo žaliti se po tom osnovu u kasnijoj fazi postupka. 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Primjer: Žalbom na odluku o izboru najpovoljnijeg ponuđača nije dopušteno osporavati tendersku dokumentaciju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89302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FD285D-6343-4F22-9599-A5EF1BA96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DOKAZIVANJE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EAC9D9-CDE0-4FBD-A97C-242171A23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bs-Latn-BA" dirty="0"/>
              <a:t>U postupku pravne zaštite: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b="1" dirty="0"/>
              <a:t>Ugovorni organ </a:t>
            </a:r>
            <a:r>
              <a:rPr lang="bs-Latn-BA" dirty="0"/>
              <a:t>je dužan dokazati postojanje činjenica na osnovu kojih je donio odluku, preduzeo radnju ili propuštanje, te proveo postupak koji je predmet postupka po žalbi.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b="1" dirty="0"/>
              <a:t>Žalitelj </a:t>
            </a:r>
            <a:r>
              <a:rPr lang="bs-Latn-BA" dirty="0"/>
              <a:t>je dužan dokazati ili bar učiniti vjerovatnim postojanje činjenica koje se tiču:</a:t>
            </a:r>
          </a:p>
          <a:p>
            <a:pPr marL="0" indent="0">
              <a:buNone/>
            </a:pPr>
            <a:r>
              <a:rPr lang="bs-Latn-BA" sz="2200" dirty="0"/>
              <a:t>	-pravnog interesa na podnošenje žalbe</a:t>
            </a:r>
          </a:p>
          <a:p>
            <a:pPr marL="0" indent="0">
              <a:buNone/>
            </a:pPr>
            <a:r>
              <a:rPr lang="bs-Latn-BA" sz="2200" dirty="0"/>
              <a:t>	-povredu postupka </a:t>
            </a:r>
          </a:p>
          <a:p>
            <a:pPr marL="0" indent="0">
              <a:buNone/>
            </a:pPr>
            <a:r>
              <a:rPr lang="bs-Latn-BA" sz="2200" dirty="0"/>
              <a:t>	-povredu materijalnog prava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44758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7D39ED-56A2-4037-B10C-58B94E1A4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POSTUPAK UGOVORNOG ORGANA PO ŽALBI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428E17-CD4C-418D-A428-42D2F8FEE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/>
              <a:t>Ugovorni organ razmatrajući žalbu može: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bs-Latn-BA" dirty="0"/>
              <a:t>Zaključkom odbaciti ukoliko utvrdi da je neblagovremena, nedopuštena ili izjavljena od neovlaštenog lica. Protiv ovog zaključka dozvoljena je žalba URŽ-u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Rješenjem djelimično ili u cijelosti usvojiti žalbu. Protiv ovog rješenja dopuštena je žalba URŽ-u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Utvrditi da je žalba neosnovana i proslijediti je sa svojim izjašnjenjem i dokumentacijom URŽ-u.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02766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E17425-E3B2-4304-9321-F76DA63A0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PRAVNA ZAŠTITA PRED URŽ-om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E7852B-CCF6-4162-A228-C8295F454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b="1" dirty="0"/>
          </a:p>
          <a:p>
            <a:pPr algn="just"/>
            <a:r>
              <a:rPr lang="bs-Latn-BA" dirty="0"/>
              <a:t>o vođenju postupka po žalbi URŽ obavještava odabranog ponuđača po službenoj dužnosti i dostavlja mu primjerak žalbe sa izjašnjenjem ugovornog organa</a:t>
            </a:r>
          </a:p>
          <a:p>
            <a:r>
              <a:rPr lang="bs-Latn-BA" dirty="0"/>
              <a:t>URŽ svakoj stranci u postupku dostavlja podneske koje zaprimi u predmetu </a:t>
            </a:r>
          </a:p>
        </p:txBody>
      </p:sp>
    </p:spTree>
    <p:extLst>
      <p:ext uri="{BB962C8B-B14F-4D97-AF65-F5344CB8AC3E}">
        <p14:creationId xmlns:p14="http://schemas.microsoft.com/office/powerpoint/2010/main" val="1689149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C1203A-5E87-4864-A35F-B8B5D171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NAKNADA ZA POKRETANJE ŽALBENOG POSTUPKA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E72189-ECD0-4DDA-BD4A-1426A3829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pPr algn="just"/>
            <a:r>
              <a:rPr lang="bs-Latn-BA" dirty="0"/>
              <a:t>Žalitelj je dužan platiti određenu naknadu za pokretanje žalbenog postupka pred URŽ-om, čiji iznos varira u zavisnosti od procijenjene vrijednosti nabavke </a:t>
            </a:r>
          </a:p>
          <a:p>
            <a:r>
              <a:rPr lang="bs-Latn-BA" dirty="0"/>
              <a:t>URŽ je dužan prije razmatranja žalbe utvrditit da li je žalitelj uplatio propisanu naknadu</a:t>
            </a:r>
          </a:p>
        </p:txBody>
      </p:sp>
    </p:spTree>
    <p:extLst>
      <p:ext uri="{BB962C8B-B14F-4D97-AF65-F5344CB8AC3E}">
        <p14:creationId xmlns:p14="http://schemas.microsoft.com/office/powerpoint/2010/main" val="3321524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CBE877-0DAB-452E-854A-FA5102F3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OVLAŠTENJA URŽ-a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3560AF-9D35-4C00-A090-2EEC1B2D8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s-Latn-BA" sz="1600" dirty="0"/>
              <a:t>URŽ u postupku pravne zaštite postupa u granicama zahtjeva iz žalbe, a po službenoj dužnosti pazi na apsolutno bitne povrede postupka, koje dovode do poništenja postupka djelimično ili u cijelosti ako su ispunjeni uslovi i to: </a:t>
            </a:r>
          </a:p>
          <a:p>
            <a:r>
              <a:rPr lang="bs-Latn-BA" sz="1600" dirty="0"/>
              <a:t>neusklađenost tenderske dokumentacije s Zakonom ili podzakonskim aktima, koja je dovela do nemogućnosti utvrđivanja osnovanosti žalbenih navoda ili koja je dovela do narušavanja osnovnih principa ovog zakona, odnosno nezakonite dodjele ugovora; </a:t>
            </a:r>
          </a:p>
          <a:p>
            <a:r>
              <a:rPr lang="bs-Latn-BA" sz="1600" dirty="0"/>
              <a:t>provođenje postupka javne nabavke bez donošenja odluke o početku postupka javne nabavke, sa sadržajem određenim članom 18. Zakona; </a:t>
            </a:r>
          </a:p>
          <a:p>
            <a:r>
              <a:rPr lang="bs-Latn-BA" sz="1600" dirty="0"/>
              <a:t>objave obavještenja o postupku javne nabavke koje nisu u skladu sa Zakonom ili podzakonskim aktima i tenderskom dokumentacijom; </a:t>
            </a:r>
          </a:p>
          <a:p>
            <a:r>
              <a:rPr lang="bs-Latn-BA" sz="1600" dirty="0"/>
              <a:t>povrede postupka prilikom otvaranja ponuda, odnosno propuštanje roka za ocjenu zahtjeva za učešće.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26996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346C8B-90EC-4695-B4D6-826C885F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ODLUČIVANJE PO ŽALBI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6B3EF4-7329-4114-B1C4-6DC8C0D90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/>
              <a:t>Povodom izjavljene žalbe URŽ može:</a:t>
            </a:r>
          </a:p>
          <a:p>
            <a:r>
              <a:rPr lang="bs-Latn-BA" sz="2000" dirty="0"/>
              <a:t>obustaviti postupak zbog odustanka žalitelja od žalbe </a:t>
            </a:r>
          </a:p>
          <a:p>
            <a:r>
              <a:rPr lang="bs-Latn-BA" sz="2000" dirty="0"/>
              <a:t>odbaciti žalbu zbog nenadležnosti, nedopuštenosti, neurednosti, neblagovremenosti i zbog toga što je izjavljena od lica koje nema aktivnu legitimaciju </a:t>
            </a:r>
          </a:p>
          <a:p>
            <a:r>
              <a:rPr lang="bs-Latn-BA" sz="2000" dirty="0"/>
              <a:t>odbiti žalbu zbog neosnovanosti</a:t>
            </a:r>
          </a:p>
          <a:p>
            <a:r>
              <a:rPr lang="bs-Latn-BA" sz="2000" dirty="0"/>
              <a:t>poništiti odluku, postupak ili radnju u dijelu u kojem je povrijeđen zakon ili podzakonski akt</a:t>
            </a:r>
          </a:p>
          <a:p>
            <a:r>
              <a:rPr lang="bs-Latn-BA" sz="2000" dirty="0"/>
              <a:t>odlučiti o zahtjevu ugovornog organa za nastavak postupka</a:t>
            </a:r>
          </a:p>
          <a:p>
            <a:r>
              <a:rPr lang="bs-Latn-BA" sz="2000" dirty="0"/>
              <a:t>poništiti ugovor o javnoj nabavci ili okvirni sporazum</a:t>
            </a:r>
          </a:p>
        </p:txBody>
      </p:sp>
    </p:spTree>
    <p:extLst>
      <p:ext uri="{BB962C8B-B14F-4D97-AF65-F5344CB8AC3E}">
        <p14:creationId xmlns:p14="http://schemas.microsoft.com/office/powerpoint/2010/main" val="2534692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2ACBDC-55D6-4335-88AC-8731F388D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PONIŠTENJE UGOVORA ILI OKVIRNOG SPORAZUMA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158527-3B23-432B-A450-0CFFACE78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bs-Latn-BA" dirty="0"/>
              <a:t>URŽ poništava zaključeni ugovor o javnoj nabavci ili okvirni sporazum ako je ugovorni organ: </a:t>
            </a:r>
          </a:p>
          <a:p>
            <a:r>
              <a:rPr lang="bs-Latn-BA" sz="2000" dirty="0"/>
              <a:t>primijenio pregovarački postupak bez objave obavještenja ili je proveo postupak dodjele ugovora o nabavci usluga iz Aneksa II. Dio B u suprotnosti s odredbama Zakona;</a:t>
            </a:r>
          </a:p>
          <a:p>
            <a:r>
              <a:rPr lang="bs-Latn-BA" sz="2000" dirty="0"/>
              <a:t>propustio objaviti obavještenje o nabavci na portalu javnih nabavki ako se to zahtijeva Zakonom; </a:t>
            </a:r>
          </a:p>
          <a:p>
            <a:r>
              <a:rPr lang="bs-Latn-BA" sz="2000" dirty="0"/>
              <a:t>zaključio ugovor ili okvirni sporazum u suprotnosti s članom 98. Zakona ako to sprečava URŽ da razmotri žalbu prije zaključenja ugovora ili okvirnog sporazuma; </a:t>
            </a:r>
          </a:p>
          <a:p>
            <a:r>
              <a:rPr lang="bs-Latn-BA" sz="2000" dirty="0"/>
              <a:t>zaključio ugovor ili okvirni sporazum bez primjene postupka javne nabavke, osim u slučajevima kada to zakon dopušta.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35547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D98F05-CF1D-4FE5-ACCC-966605580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POSEBNA OVLAŠTENJA URŽ-A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A54C70-5E30-4EF9-9408-B7630288B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/>
              <a:t>Izricanje novčane kazne </a:t>
            </a:r>
          </a:p>
          <a:p>
            <a:r>
              <a:rPr lang="bs-Latn-BA" dirty="0"/>
              <a:t>Rješavanje zahtjeva za naknadu troškova sastava ponude i učešća u postupku </a:t>
            </a:r>
          </a:p>
        </p:txBody>
      </p:sp>
    </p:spTree>
    <p:extLst>
      <p:ext uri="{BB962C8B-B14F-4D97-AF65-F5344CB8AC3E}">
        <p14:creationId xmlns:p14="http://schemas.microsoft.com/office/powerpoint/2010/main" val="2369882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F95B9A-25A3-4145-B905-521B3AD35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ODLUKE URŽ-a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69563F-44EA-4BAF-8769-19EE5EF0E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Rješenje</a:t>
            </a:r>
          </a:p>
          <a:p>
            <a:r>
              <a:rPr lang="bs-Latn-BA" dirty="0"/>
              <a:t>Zaključak</a:t>
            </a:r>
          </a:p>
          <a:p>
            <a:r>
              <a:rPr lang="bs-Latn-BA" dirty="0"/>
              <a:t>Konačni i izvršni </a:t>
            </a:r>
          </a:p>
          <a:p>
            <a:r>
              <a:rPr lang="bs-Latn-BA" dirty="0"/>
              <a:t>Rok za rješavanje žalbe 15 odnosno 30 dana od zaprimanja žalbe</a:t>
            </a:r>
          </a:p>
          <a:p>
            <a:r>
              <a:rPr lang="bs-Latn-BA" dirty="0"/>
              <a:t>Mogućnost produženja roka za dodatnih 30 dana u izuzetno složenim predmetima</a:t>
            </a:r>
          </a:p>
          <a:p>
            <a:r>
              <a:rPr lang="bs-Latn-BA" dirty="0"/>
              <a:t>Protiv odluka URŽ-a nije dopuštena žalba</a:t>
            </a:r>
          </a:p>
          <a:p>
            <a:r>
              <a:rPr lang="bs-Latn-BA" dirty="0"/>
              <a:t>Mogućnost pokretanja upravnog spora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6077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24ECFE-0AF9-4962-A23B-BA593F495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447800"/>
            <a:ext cx="7772400" cy="609600"/>
          </a:xfrm>
        </p:spPr>
        <p:txBody>
          <a:bodyPr/>
          <a:lstStyle/>
          <a:p>
            <a:pPr algn="ctr"/>
            <a:r>
              <a:rPr lang="bs-Latn-BA" dirty="0"/>
              <a:t>PRAVNA ZAŠTITA U POSTUPCIMA JAVNIH NABAVKI</a:t>
            </a:r>
            <a:br>
              <a:rPr lang="bs-Latn-BA" dirty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D1192E-881D-4DF1-9055-5AD6802ED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bs-Latn-BA" dirty="0"/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Osiguranje djelotvorne pravne zaštite je uslov za efikasno funkcioniranje sistema javnih nabavki</a:t>
            </a:r>
          </a:p>
          <a:p>
            <a:pPr>
              <a:buFontTx/>
              <a:buChar char="-"/>
            </a:pPr>
            <a:endParaRPr lang="bs-Latn-BA" dirty="0"/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Učinkovita pravna zaštita djeluje preventivno i utiče na suzbijanje korupcije u postupku javnih nabavki     </a:t>
            </a:r>
          </a:p>
          <a:p>
            <a:pPr marL="0" indent="0">
              <a:buNone/>
            </a:pPr>
            <a:endParaRPr lang="bs-Latn-BA" dirty="0"/>
          </a:p>
          <a:p>
            <a:pPr>
              <a:buFont typeface="Arial" panose="020B0604020202020204" pitchFamily="34" charset="0"/>
              <a:buChar char="•"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35159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AA676B-0C7F-472D-B3E0-71B173DF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ODLUČIVANJE URŽ-a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CF8596-0FAD-4E86-9949-14D180A09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/>
              <a:t>Odlučivanje u vijećima sastavljenim od predsjednika i dva člana </a:t>
            </a:r>
          </a:p>
          <a:p>
            <a:r>
              <a:rPr lang="bs-Latn-BA" dirty="0"/>
              <a:t>U složenim slučajevima i kod međunarodnih razreda, te kada se donosi novi stav odlučuje se na plenarnoj sjednici svih članova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03512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5B641-D5F7-427C-B219-CFC979BE6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SUKOB INTERESA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DD2D8-E72C-4A49-8531-3FE4C20D3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s-Latn-BA" sz="2200" dirty="0"/>
              <a:t>Član URŽ-a ili druga osoba koja je uključena u postupanje u određenom predmetu ne može donositi odluku u tom predmetu ako 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dirty="0"/>
              <a:t>s ponuđačem ili ugovornim organom, pravnim predstavnikom ili licem koje su ovlastili ponuđač, ugovorni organ ili njihovi pravni predstavnici, članovi uprave ili odgovorni predstavnici: u poslovnoj vezi, u direktnoj ili indirektnoj (uključujući rodbinsku vezu zaključno sa četvrtim stepenom) rodbinskoj vezi, u bračnoj (čak i ako je došlo do razvoda braka) ili vanbračnoj zajednici ili u tazbinskoj vezi zaključno s trećim stepenom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dirty="0"/>
              <a:t>bio u radnom odnosu kod ponuđača ili ugovornog organa, a od prestanka radnog odnosa nisu protekle dvije godine</a:t>
            </a:r>
          </a:p>
        </p:txBody>
      </p:sp>
    </p:spTree>
    <p:extLst>
      <p:ext uri="{BB962C8B-B14F-4D97-AF65-F5344CB8AC3E}">
        <p14:creationId xmlns:p14="http://schemas.microsoft.com/office/powerpoint/2010/main" val="1182441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3EB9D6-43A8-4B25-AFA5-44285CCF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STATISTIČKI PODACI ZA 2017. GODINU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DBFE53-4E9C-478E-BEFB-D92B57636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/>
              <a:t>URŽ je zaprimio ukupno 2901 žalbu</a:t>
            </a:r>
          </a:p>
          <a:p>
            <a:r>
              <a:rPr lang="bs-Latn-BA" dirty="0"/>
              <a:t>Riješio 2665 žalbi</a:t>
            </a:r>
          </a:p>
        </p:txBody>
      </p:sp>
    </p:spTree>
    <p:extLst>
      <p:ext uri="{BB962C8B-B14F-4D97-AF65-F5344CB8AC3E}">
        <p14:creationId xmlns:p14="http://schemas.microsoft.com/office/powerpoint/2010/main" val="2428997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41840C-40AF-4A0A-80A1-F033CEE6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PODACI O RIJEŠENIM ŽALBAMA U 2017.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163ECFB6-6334-43DE-90C6-ADE4EA35A9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456386"/>
              </p:ext>
            </p:extLst>
          </p:nvPr>
        </p:nvGraphicFramePr>
        <p:xfrm>
          <a:off x="685800" y="2209800"/>
          <a:ext cx="7772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9366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E136CF-178A-42F8-989C-E1365B720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OMJER USVOJENIH I ODBIJENIH ŽALBI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7F5AF81E-2437-4545-BE46-43D46BE586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218343"/>
              </p:ext>
            </p:extLst>
          </p:nvPr>
        </p:nvGraphicFramePr>
        <p:xfrm>
          <a:off x="685800" y="2209800"/>
          <a:ext cx="7772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6512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BA1139-EB7E-4FF3-B453-8E41D641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ŽALBE PREMA VRSTI OŽALBENOG AKTA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FCEF32-B09C-40D1-9B08-A66BA8F6D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bs-Latn-BA" sz="2200" dirty="0"/>
              <a:t>Odluka o izboru najpovoljnijeg ponuđača  (preko 50%) </a:t>
            </a:r>
          </a:p>
          <a:p>
            <a:pPr marL="457200" indent="-457200">
              <a:buAutoNum type="arabicPeriod"/>
            </a:pPr>
            <a:r>
              <a:rPr lang="bs-Latn-BA" sz="2200" dirty="0"/>
              <a:t>Tenderska dokumentacija</a:t>
            </a:r>
          </a:p>
          <a:p>
            <a:pPr marL="457200" indent="-457200">
              <a:buAutoNum type="arabicPeriod"/>
            </a:pPr>
            <a:r>
              <a:rPr lang="bs-Latn-BA" sz="2200" dirty="0"/>
              <a:t>Odluka o poništenju/otkazivanju postupka</a:t>
            </a:r>
          </a:p>
          <a:p>
            <a:pPr marL="457200" indent="-457200">
              <a:buAutoNum type="arabicPeriod"/>
            </a:pPr>
            <a:r>
              <a:rPr lang="bs-Latn-BA" sz="2200" dirty="0"/>
              <a:t>Rješenje UO o djelimičnom usvajanju žalbe</a:t>
            </a:r>
          </a:p>
          <a:p>
            <a:pPr marL="457200" indent="-457200">
              <a:buAutoNum type="arabicPeriod"/>
            </a:pPr>
            <a:r>
              <a:rPr lang="bs-Latn-BA" sz="2200" dirty="0"/>
              <a:t>Zaključak UO o odbacivanju žalbe </a:t>
            </a:r>
          </a:p>
          <a:p>
            <a:pPr marL="457200" indent="-457200">
              <a:buAutoNum type="arabicPeriod"/>
            </a:pPr>
            <a:r>
              <a:rPr lang="bs-Latn-BA" sz="2200" dirty="0"/>
              <a:t>Obavještenje o nabavci</a:t>
            </a:r>
          </a:p>
          <a:p>
            <a:pPr marL="457200" indent="-457200">
              <a:buAutoNum type="arabicPeriod"/>
            </a:pPr>
            <a:r>
              <a:rPr lang="bs-Latn-BA" sz="2200" dirty="0"/>
              <a:t>Zapisnik sa otvaranja ponuda </a:t>
            </a:r>
          </a:p>
          <a:p>
            <a:pPr marL="457200" indent="-457200">
              <a:buFontTx/>
              <a:buAutoNum type="arabicPeriod"/>
            </a:pPr>
            <a:r>
              <a:rPr lang="bs-Latn-BA" sz="2200" dirty="0"/>
              <a:t>Obavještenje o dodjeli ugovora</a:t>
            </a:r>
          </a:p>
          <a:p>
            <a:pPr marL="457200" indent="-457200">
              <a:buAutoNum type="arabicPeriod"/>
            </a:pPr>
            <a:r>
              <a:rPr lang="bs-Latn-BA" sz="2200" dirty="0"/>
              <a:t>Zapisnik o pregledu i ocjeni inicijalnih ponuda </a:t>
            </a:r>
          </a:p>
        </p:txBody>
      </p:sp>
    </p:spTree>
    <p:extLst>
      <p:ext uri="{BB962C8B-B14F-4D97-AF65-F5344CB8AC3E}">
        <p14:creationId xmlns:p14="http://schemas.microsoft.com/office/powerpoint/2010/main" val="2287131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BC4557-FD0D-40EA-9007-B8FEB35F7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ŽALBE PREMA VRSTI POSTUPKA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1C45F6-2F14-425C-9FE3-43DE050F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pPr marL="0" indent="0">
              <a:buNone/>
            </a:pPr>
            <a:r>
              <a:rPr lang="bs-Latn-BA" dirty="0"/>
              <a:t>1. Otvoreni (preko 50%)</a:t>
            </a:r>
          </a:p>
          <a:p>
            <a:pPr marL="0" indent="0">
              <a:buNone/>
            </a:pPr>
            <a:r>
              <a:rPr lang="bs-Latn-BA" dirty="0"/>
              <a:t>2. Konkurentski zahtjev za dodjelu ugovora</a:t>
            </a:r>
          </a:p>
          <a:p>
            <a:pPr marL="0" indent="0">
              <a:buNone/>
            </a:pPr>
            <a:r>
              <a:rPr lang="bs-Latn-BA" dirty="0"/>
              <a:t>3. Anex II Dio B</a:t>
            </a:r>
          </a:p>
          <a:p>
            <a:pPr marL="0" indent="0">
              <a:buNone/>
            </a:pPr>
            <a:r>
              <a:rPr lang="bs-Latn-BA" dirty="0"/>
              <a:t>4. Pregovarački bez objave obavještenja</a:t>
            </a:r>
          </a:p>
          <a:p>
            <a:pPr marL="0" indent="0">
              <a:buNone/>
            </a:pPr>
            <a:r>
              <a:rPr lang="bs-Latn-BA" dirty="0"/>
              <a:t>5. Konkurs za izradu idejnog rješenja </a:t>
            </a:r>
          </a:p>
        </p:txBody>
      </p:sp>
    </p:spTree>
    <p:extLst>
      <p:ext uri="{BB962C8B-B14F-4D97-AF65-F5344CB8AC3E}">
        <p14:creationId xmlns:p14="http://schemas.microsoft.com/office/powerpoint/2010/main" val="469721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6231A-E1D8-4F11-9886-E8DD43E5E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Ostali podaci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D28500-FF02-49E6-A0F1-8B25F8155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URŽ je u 2017 godini protiv stranaka u postupku podnio:</a:t>
            </a:r>
          </a:p>
          <a:p>
            <a:r>
              <a:rPr lang="bs-Latn-BA" dirty="0"/>
              <a:t>2 krivične prijave</a:t>
            </a:r>
          </a:p>
          <a:p>
            <a:r>
              <a:rPr lang="bs-Latn-BA" dirty="0"/>
              <a:t>3 zahtjeva za pokretanje prekršajnog postupka</a:t>
            </a:r>
          </a:p>
        </p:txBody>
      </p:sp>
    </p:spTree>
    <p:extLst>
      <p:ext uri="{BB962C8B-B14F-4D97-AF65-F5344CB8AC3E}">
        <p14:creationId xmlns:p14="http://schemas.microsoft.com/office/powerpoint/2010/main" val="1803597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2362200"/>
            <a:ext cx="7772400" cy="35004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268" y="4495800"/>
            <a:ext cx="6913463" cy="15850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A5D493-0ED9-49F6-8EDC-FE51208D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sz="2200" dirty="0"/>
              <a:t>OPĆI PRINCIPI I PRAVNA PRIRODA ŽALBENOG POSTUPKA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CC4BD8-7A1D-413C-8465-9D0C63C64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267200"/>
          </a:xfrm>
        </p:spPr>
        <p:txBody>
          <a:bodyPr/>
          <a:lstStyle/>
          <a:p>
            <a:pPr marL="0" indent="0">
              <a:buNone/>
            </a:pPr>
            <a:r>
              <a:rPr lang="bs-Latn-BA" dirty="0"/>
              <a:t>U postupku pravne zaštite obavezno se primjenjuju: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zakonitosti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transparentnosti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kontradiktornosti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jednakosti stranaka u postupku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nediskriminacije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aktivne i pravične konkurencije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U postupku pravne zaštite važi supsidijarna primjena Zakona o upravnom postupku-poseban upravni postupak</a:t>
            </a:r>
          </a:p>
        </p:txBody>
      </p:sp>
    </p:spTree>
    <p:extLst>
      <p:ext uri="{BB962C8B-B14F-4D97-AF65-F5344CB8AC3E}">
        <p14:creationId xmlns:p14="http://schemas.microsoft.com/office/powerpoint/2010/main" val="868980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EAB7E6-1735-4C81-BDE8-F6E8D51B1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NADLEŽNOST ZA RJEŠAVANJE ŽALBI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194026-CA50-4C53-92AD-74491AD0F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200" dirty="0"/>
              <a:t>Ured za razmatranje žalbi BiH (URŽ) je samostalna, nezavisna institucija čija je osnovna nadležnost rješavanje žalbi u postupcima javnih nabavki</a:t>
            </a:r>
          </a:p>
          <a:p>
            <a:r>
              <a:rPr lang="bs-Latn-BA" sz="2200" dirty="0"/>
              <a:t>URŽ sa sjedištem u Sarajevu nadležan za rješavanje žalbi u postupcima čija je vrijednost iznad 800.000,00 KM i za sve nabavke ugovornih urgana na nivou BiH i Brčko Distrikta</a:t>
            </a:r>
          </a:p>
          <a:p>
            <a:r>
              <a:rPr lang="bs-Latn-BA" sz="2200" dirty="0"/>
              <a:t>filijale u Mostaru i Banja Luci nadležne su za rješavanje žalbi u postupcima čija je vrijednost do 800.000,00 KM i čija je mjesna nadležnost određena prema entitetskom sjedištu ugovornog organa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7471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332CD2-3EDB-4DE3-9103-6A8EDD797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ŽALBA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E1E1AD-C64A-4345-9E11-A5A40E66C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jedini redovan pravni lijek </a:t>
            </a:r>
            <a:endParaRPr lang="bs-Latn-BA" b="1" dirty="0"/>
          </a:p>
          <a:p>
            <a:r>
              <a:rPr lang="bs-Latn-BA" dirty="0"/>
              <a:t>dopuštena u svim vrstama postupaka propisanim Zakonom o javnim nabavkama, nezavisno od vrijednosti nabavke, osim u postupku direktnog sporazuma </a:t>
            </a:r>
          </a:p>
          <a:p>
            <a:r>
              <a:rPr lang="bs-Latn-BA" dirty="0"/>
              <a:t>dopuštena u svim fazama postupka </a:t>
            </a:r>
          </a:p>
          <a:p>
            <a:r>
              <a:rPr lang="bs-Latn-BA" dirty="0"/>
              <a:t>izjavljuje se Uredu za razmatranje žalbi BiH  putem ugovornog organa </a:t>
            </a:r>
          </a:p>
          <a:p>
            <a:r>
              <a:rPr lang="bs-Latn-BA" dirty="0"/>
              <a:t>suspenzivno dejstvo </a:t>
            </a:r>
          </a:p>
        </p:txBody>
      </p:sp>
    </p:spTree>
    <p:extLst>
      <p:ext uri="{BB962C8B-B14F-4D97-AF65-F5344CB8AC3E}">
        <p14:creationId xmlns:p14="http://schemas.microsoft.com/office/powerpoint/2010/main" val="198357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/>
              <a:t>PRAVO NA IZJAVLJIVANJE ŽALBE</a:t>
            </a:r>
            <a:br>
              <a:rPr lang="bs-Latn-BA" altLang="sr-Latn-RS" dirty="0"/>
            </a:br>
            <a:r>
              <a:rPr lang="bs-Latn-BA" altLang="sr-Latn-RS" dirty="0"/>
              <a:t>	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s-Latn-BA" altLang="sr-Latn-RS" dirty="0"/>
              <a:t>Aktivna legitimacija</a:t>
            </a:r>
          </a:p>
          <a:p>
            <a:pPr marL="0" indent="0" algn="just">
              <a:buNone/>
            </a:pPr>
            <a:r>
              <a:rPr lang="bs-Latn-BA" sz="2200" dirty="0"/>
              <a:t>Žalbu može podnijeti svaki privredni subjekt koji ima ili je imao interes za dodjelu ugovora o javnoj nabavci i koji učini vjerovatnim da je u konkretnom postupku javne nabavke bila ili je mogla biti prouzrokovana šteta zbog postupanja ugovornog organa, a koje se u žalbi navodi kao povreda Zakona i podzakonskih akata od strane ugovornog organa. </a:t>
            </a:r>
            <a:r>
              <a:rPr lang="bs-Latn-BA" altLang="sr-Latn-RS" sz="2200" dirty="0"/>
              <a:t> </a:t>
            </a:r>
          </a:p>
          <a:p>
            <a:pPr marL="0" indent="0">
              <a:buNone/>
            </a:pPr>
            <a:endParaRPr lang="bs-Latn-BA" altLang="sr-Latn-RS" dirty="0"/>
          </a:p>
          <a:p>
            <a:pPr marL="0" indent="0">
              <a:buNone/>
            </a:pPr>
            <a:r>
              <a:rPr lang="bs-Latn-BA" altLang="sr-Latn-RS" dirty="0"/>
              <a:t>Pitanje: Da li ponuđač koji je predao ponudu u postupku uvijek</a:t>
            </a:r>
            <a:r>
              <a:rPr lang="bs-Latn-BA" altLang="sr-Latn-RS" i="1" dirty="0"/>
              <a:t> </a:t>
            </a:r>
            <a:r>
              <a:rPr lang="bs-Latn-BA" altLang="sr-Latn-RS" dirty="0"/>
              <a:t>ima aktivnu legitimaciju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31C539-BB72-4D32-A995-89D4B46DF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STRANKE U POSTUPKU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1E326E-D1E4-497F-8F3E-26C59985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/>
              <a:t>žalitelj</a:t>
            </a:r>
          </a:p>
          <a:p>
            <a:r>
              <a:rPr lang="bs-Latn-BA" dirty="0"/>
              <a:t>ugovorni organ</a:t>
            </a:r>
          </a:p>
          <a:p>
            <a:r>
              <a:rPr lang="bs-Latn-BA" dirty="0"/>
              <a:t>odabrani ponuđač </a:t>
            </a:r>
          </a:p>
          <a:p>
            <a:r>
              <a:rPr lang="bs-Latn-BA" dirty="0"/>
              <a:t>drugi privredni subjekti koji imaju interes u predmetnom postupku javne nabavke</a:t>
            </a:r>
          </a:p>
        </p:txBody>
      </p:sp>
    </p:spTree>
    <p:extLst>
      <p:ext uri="{BB962C8B-B14F-4D97-AF65-F5344CB8AC3E}">
        <p14:creationId xmlns:p14="http://schemas.microsoft.com/office/powerpoint/2010/main" val="80543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ROKOVI ZA IZJAVLJIVANJE ŽALBE</a:t>
            </a:r>
            <a:endParaRPr lang="bs-Latn-BA" altLang="sr-Latn-R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z="1800" dirty="0"/>
              <a:t>sedam dana prije isteka roka za podnošenje zahtjeva za učešće ili ponuda u odnosu na podatke iz obavještenja</a:t>
            </a:r>
          </a:p>
          <a:p>
            <a:pPr lvl="0"/>
            <a:r>
              <a:rPr lang="bs-Latn-BA" sz="1800" dirty="0"/>
              <a:t>u roku od 10 dana od dana preuzimanja tenderske dokumentacije</a:t>
            </a:r>
          </a:p>
          <a:p>
            <a:pPr lvl="0"/>
            <a:r>
              <a:rPr lang="bs-Latn-BA" sz="1800" dirty="0"/>
              <a:t>u roku od 10 dana od dana prijema zapisnika o otvaranju ponuda, u odnosu na radnje, postupanje, nečinjenje ili propuštanja u postupku otvaranja ponuda</a:t>
            </a:r>
          </a:p>
          <a:p>
            <a:pPr lvl="0"/>
            <a:r>
              <a:rPr lang="bs-Latn-BA" sz="1800" dirty="0"/>
              <a:t>u roku od 10 dana od dana prijema odluke kojom se odlučuje o pojedinačnom pravu iz javne nabavke u odnosu na postupak pregleda i ocjene sposobnosti, te postupak pregleda, ocjene i izbora najpovoljnijeg ponuđača </a:t>
            </a:r>
          </a:p>
          <a:p>
            <a:pPr lvl="0"/>
            <a:r>
              <a:rPr lang="bs-Latn-BA" sz="1800" dirty="0"/>
              <a:t>u roku od 10 dana po isteku roka za donošenje odluke o pojedinačnim pravima iz javne nabavke</a:t>
            </a: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ROKOVI ZA IZJAVLJIVANJE ŽALBE</a:t>
            </a:r>
            <a:endParaRPr lang="bs-Latn-BA" altLang="sr-Latn-R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1800" dirty="0"/>
              <a:t>U slučaju kada je ugovor zaključen bez provedenog postupka javne nabavke u suprotnosti sa ZJN, žalba se izjavljuje u subjektivnom roku od 30 dana, odnosno u objektivnom roku od godinu dana </a:t>
            </a:r>
          </a:p>
          <a:p>
            <a:r>
              <a:rPr lang="bs-Latn-BA" sz="1800" dirty="0"/>
              <a:t>U slučaju pregovaračkog postupka bez objave obavještenja i postupka dodjele ugovora o nabavci usluga iz Aneksa II Dio B., žalba se izjavljuje </a:t>
            </a:r>
          </a:p>
          <a:p>
            <a:pPr marL="0" lvl="0" indent="0">
              <a:buNone/>
            </a:pPr>
            <a:r>
              <a:rPr lang="bs-Latn-BA" sz="1800" dirty="0"/>
              <a:t>	-10 dana od dana objavljivanja dobrovoljnog </a:t>
            </a:r>
            <a:r>
              <a:rPr lang="bs-Latn-BA" sz="1800" i="1" dirty="0"/>
              <a:t>ex ante </a:t>
            </a:r>
            <a:r>
              <a:rPr lang="bs-Latn-BA" sz="1800" dirty="0"/>
              <a:t>obavještenja 	o transparentnosti, ako je objavljeno</a:t>
            </a:r>
          </a:p>
          <a:p>
            <a:pPr marL="914400" lvl="2" indent="0">
              <a:buNone/>
            </a:pPr>
            <a:r>
              <a:rPr lang="bs-Latn-BA" sz="1800" dirty="0"/>
              <a:t>-30 dana od dana objavljivanja obavještenja o dodjeli ugovora ako dobrovoljno </a:t>
            </a:r>
            <a:r>
              <a:rPr lang="bs-Latn-BA" sz="1800" i="1" dirty="0"/>
              <a:t>ex ante</a:t>
            </a:r>
            <a:r>
              <a:rPr lang="bs-Latn-BA" sz="1800" dirty="0"/>
              <a:t>  obavještenje o transparentnosti nije objavljeno.</a:t>
            </a:r>
          </a:p>
          <a:p>
            <a:r>
              <a:rPr lang="bs-Latn-BA" sz="1800" dirty="0"/>
              <a:t>U postupku konkurentskog zahtjeva za dostavu ponuda žalba se izjavljuje u roku od pet dana od prijema odluke o izboru najpovoljnijeg ponuđača. </a:t>
            </a: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2802</TotalTime>
  <Words>1372</Words>
  <Application>Microsoft Office PowerPoint</Application>
  <PresentationFormat>On-screen Show (4:3)</PresentationFormat>
  <Paragraphs>148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</vt:lpstr>
      <vt:lpstr>Blank</vt:lpstr>
      <vt:lpstr>DONOŠENJE ODLUKA PO ŽALBAMA   Najčešći predmeti žalbi - primjeri iz prakse Ureda za razmatranje žalbi BiH </vt:lpstr>
      <vt:lpstr>PRAVNA ZAŠTITA U POSTUPCIMA JAVNIH NABAVKI   </vt:lpstr>
      <vt:lpstr>OPĆI PRINCIPI I PRAVNA PRIRODA ŽALBENOG POSTUPKA </vt:lpstr>
      <vt:lpstr>NADLEŽNOST ZA RJEŠAVANJE ŽALBI</vt:lpstr>
      <vt:lpstr>ŽALBA</vt:lpstr>
      <vt:lpstr>PRAVO NA IZJAVLJIVANJE ŽALBE  </vt:lpstr>
      <vt:lpstr>STRANKE U POSTUPKU</vt:lpstr>
      <vt:lpstr>ROKOVI ZA IZJAVLJIVANJE ŽALBE</vt:lpstr>
      <vt:lpstr>ROKOVI ZA IZJAVLJIVANJE ŽALBE</vt:lpstr>
      <vt:lpstr>ROKOVI ZA IZJAVLJIVANJE ŽALBE</vt:lpstr>
      <vt:lpstr>DOKAZIVANJE</vt:lpstr>
      <vt:lpstr>POSTUPAK UGOVORNOG ORGANA PO ŽALBI </vt:lpstr>
      <vt:lpstr>PRAVNA ZAŠTITA PRED URŽ-om</vt:lpstr>
      <vt:lpstr>NAKNADA ZA POKRETANJE ŽALBENOG POSTUPKA</vt:lpstr>
      <vt:lpstr>OVLAŠTENJA URŽ-a</vt:lpstr>
      <vt:lpstr>ODLUČIVANJE PO ŽALBI </vt:lpstr>
      <vt:lpstr>PONIŠTENJE UGOVORA ILI OKVIRNOG SPORAZUMA </vt:lpstr>
      <vt:lpstr>POSEBNA OVLAŠTENJA URŽ-A</vt:lpstr>
      <vt:lpstr>ODLUKE URŽ-a</vt:lpstr>
      <vt:lpstr>ODLUČIVANJE URŽ-a</vt:lpstr>
      <vt:lpstr>SUKOB INTERESA </vt:lpstr>
      <vt:lpstr>STATISTIČKI PODACI ZA 2017. GODINU</vt:lpstr>
      <vt:lpstr>PODACI O RIJEŠENIM ŽALBAMA U 2017.</vt:lpstr>
      <vt:lpstr>OMJER USVOJENIH I ODBIJENIH ŽALBI</vt:lpstr>
      <vt:lpstr>ŽALBE PREMA VRSTI OŽALBENOG AKTA</vt:lpstr>
      <vt:lpstr>ŽALBE PREMA VRSTI POSTUPKA </vt:lpstr>
      <vt:lpstr>Ostali podaci</vt:lpstr>
      <vt:lpstr>PowerPoint Presentation</vt:lpstr>
    </vt:vector>
  </TitlesOfParts>
  <Company>JDG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Maja Kapetanović</dc:creator>
  <cp:lastModifiedBy>Maja Kapetanović</cp:lastModifiedBy>
  <cp:revision>51</cp:revision>
  <cp:lastPrinted>2004-09-30T16:41:33Z</cp:lastPrinted>
  <dcterms:created xsi:type="dcterms:W3CDTF">2018-03-19T16:22:44Z</dcterms:created>
  <dcterms:modified xsi:type="dcterms:W3CDTF">2018-03-26T08:23:31Z</dcterms:modified>
</cp:coreProperties>
</file>