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14" r:id="rId1"/>
  </p:sldMasterIdLst>
  <p:notesMasterIdLst>
    <p:notesMasterId r:id="rId28"/>
  </p:notesMasterIdLst>
  <p:sldIdLst>
    <p:sldId id="257" r:id="rId2"/>
    <p:sldId id="277" r:id="rId3"/>
    <p:sldId id="278" r:id="rId4"/>
    <p:sldId id="285" r:id="rId5"/>
    <p:sldId id="286" r:id="rId6"/>
    <p:sldId id="287" r:id="rId7"/>
    <p:sldId id="283" r:id="rId8"/>
    <p:sldId id="288" r:id="rId9"/>
    <p:sldId id="284" r:id="rId10"/>
    <p:sldId id="282" r:id="rId11"/>
    <p:sldId id="276" r:id="rId12"/>
    <p:sldId id="267" r:id="rId13"/>
    <p:sldId id="263" r:id="rId14"/>
    <p:sldId id="265" r:id="rId15"/>
    <p:sldId id="268" r:id="rId16"/>
    <p:sldId id="269" r:id="rId17"/>
    <p:sldId id="270" r:id="rId18"/>
    <p:sldId id="271" r:id="rId19"/>
    <p:sldId id="272" r:id="rId20"/>
    <p:sldId id="273" r:id="rId21"/>
    <p:sldId id="275" r:id="rId22"/>
    <p:sldId id="289" r:id="rId23"/>
    <p:sldId id="290" r:id="rId24"/>
    <p:sldId id="291" r:id="rId25"/>
    <p:sldId id="292" r:id="rId26"/>
    <p:sldId id="266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CCCCCC"/>
    <a:srgbClr val="666666"/>
    <a:srgbClr val="1E4ABD"/>
    <a:srgbClr val="003366"/>
    <a:srgbClr val="E10040"/>
    <a:srgbClr val="002A6C"/>
    <a:srgbClr val="C211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0929" autoAdjust="0"/>
  </p:normalViewPr>
  <p:slideViewPr>
    <p:cSldViewPr>
      <p:cViewPr varScale="1">
        <p:scale>
          <a:sx n="113" d="100"/>
          <a:sy n="113" d="100"/>
        </p:scale>
        <p:origin x="145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351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579" cy="465453"/>
          </a:xfrm>
          <a:prstGeom prst="rect">
            <a:avLst/>
          </a:prstGeom>
        </p:spPr>
        <p:txBody>
          <a:bodyPr vert="horz" lIns="91147" tIns="45574" rIns="91147" bIns="45574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240" y="1"/>
            <a:ext cx="3038579" cy="465453"/>
          </a:xfrm>
          <a:prstGeom prst="rect">
            <a:avLst/>
          </a:prstGeom>
        </p:spPr>
        <p:txBody>
          <a:bodyPr vert="horz" lIns="91147" tIns="45574" rIns="91147" bIns="45574" rtlCol="0"/>
          <a:lstStyle>
            <a:lvl1pPr algn="r">
              <a:defRPr sz="1200" smtClean="0"/>
            </a:lvl1pPr>
          </a:lstStyle>
          <a:p>
            <a:pPr>
              <a:defRPr/>
            </a:pPr>
            <a:fld id="{8251E204-E3BC-406D-951A-D1981CCEC4E8}" type="datetimeFigureOut">
              <a:rPr lang="bs-Latn-BA"/>
              <a:pPr>
                <a:defRPr/>
              </a:pPr>
              <a:t>26.3.2018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47" tIns="45574" rIns="91147" bIns="45574" rtlCol="0" anchor="ctr"/>
          <a:lstStyle/>
          <a:p>
            <a:pPr lvl="0"/>
            <a:endParaRPr lang="bs-Latn-B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24" y="4474051"/>
            <a:ext cx="5608953" cy="3660299"/>
          </a:xfrm>
          <a:prstGeom prst="rect">
            <a:avLst/>
          </a:prstGeom>
        </p:spPr>
        <p:txBody>
          <a:bodyPr vert="horz" lIns="91147" tIns="45574" rIns="91147" bIns="45574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bs-Latn-B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947"/>
            <a:ext cx="3038579" cy="465453"/>
          </a:xfrm>
          <a:prstGeom prst="rect">
            <a:avLst/>
          </a:prstGeom>
        </p:spPr>
        <p:txBody>
          <a:bodyPr vert="horz" lIns="91147" tIns="45574" rIns="91147" bIns="45574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240" y="8830947"/>
            <a:ext cx="3038579" cy="465453"/>
          </a:xfrm>
          <a:prstGeom prst="rect">
            <a:avLst/>
          </a:prstGeom>
        </p:spPr>
        <p:txBody>
          <a:bodyPr vert="horz" lIns="91147" tIns="45574" rIns="91147" bIns="45574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2735DD4-DC24-48F6-A747-49919B4CE7AD}" type="slidenum">
              <a:rPr lang="bs-Latn-BA"/>
              <a:pPr>
                <a:defRPr/>
              </a:pPr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925428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0573" indent="-284836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39342" indent="-227868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595079" indent="-227868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0816" indent="-227868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06553" indent="-22786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62290" indent="-22786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18027" indent="-22786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73764" indent="-22786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4C8B62F-D182-4388-843B-6FA50C13F6F6}" type="slidenum">
              <a:rPr lang="bs-Latn-BA" altLang="sr-Latn-RS" sz="1200"/>
              <a:pPr/>
              <a:t>1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2388927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0573" indent="-284836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39342" indent="-227868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595079" indent="-227868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0816" indent="-227868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06553" indent="-22786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62290" indent="-22786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18027" indent="-22786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73764" indent="-22786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0E581D2-66BA-4D41-B5B3-E82D03DCA205}" type="slidenum">
              <a:rPr lang="bs-Latn-BA" altLang="sr-Latn-RS" sz="1200"/>
              <a:pPr/>
              <a:t>13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421686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0573" indent="-284836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39342" indent="-227868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595079" indent="-227868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0816" indent="-227868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06553" indent="-22786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62290" indent="-22786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18027" indent="-22786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73764" indent="-22786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6A7A740-AFD0-47E0-96FA-DB4856C7E75F}" type="slidenum">
              <a:rPr lang="bs-Latn-BA" altLang="sr-Latn-RS" sz="1200"/>
              <a:pPr/>
              <a:t>14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2628618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s-Latn-BA" altLang="sr-Latn-RS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0573" indent="-284836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39342" indent="-227868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595079" indent="-227868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0816" indent="-227868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06553" indent="-22786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62290" indent="-22786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18027" indent="-22786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73764" indent="-227868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11920184-160E-4332-A390-5F6E00DCF8CF}" type="slidenum">
              <a:rPr lang="bs-Latn-BA" altLang="sr-Latn-RS" sz="1200"/>
              <a:pPr/>
              <a:t>26</a:t>
            </a:fld>
            <a:endParaRPr lang="bs-Latn-BA" altLang="sr-Latn-RS" sz="1200"/>
          </a:p>
        </p:txBody>
      </p:sp>
    </p:spTree>
    <p:extLst>
      <p:ext uri="{BB962C8B-B14F-4D97-AF65-F5344CB8AC3E}">
        <p14:creationId xmlns:p14="http://schemas.microsoft.com/office/powerpoint/2010/main" val="4233872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92B38DE-8FD9-4093-9163-4F099331F9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26ADF21-FC16-4902-AC02-133F1CC8B8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E849B3D-39A3-4F98-A026-7C25BD21E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0569330-E65A-4806-965A-820DFAB13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1D7EC66-6C6C-4976-B1AB-F5F5281BF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45E865-A8D1-44DF-854C-B74674E8ACCA}" type="slidenum">
              <a:rPr lang="en-US" altLang="sr-Latn-RS" smtClean="0"/>
              <a:pPr>
                <a:defRPr/>
              </a:pPr>
              <a:t>‹#›</a:t>
            </a:fld>
            <a:r>
              <a:rPr lang="en-US" altLang="sr-Latn-RS"/>
              <a:t>a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="" xmlns:a16="http://schemas.microsoft.com/office/drawing/2014/main" id="{3FB87FFF-DC27-4975-9F2C-25069749C0C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2192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9" name="Rectangle 9">
            <a:extLst>
              <a:ext uri="{FF2B5EF4-FFF2-40B4-BE49-F238E27FC236}">
                <a16:creationId xmlns="" xmlns:a16="http://schemas.microsoft.com/office/drawing/2014/main" id="{BC524FAD-7A04-49FF-8333-C9D97621691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905000"/>
            <a:ext cx="152400" cy="49530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pic>
        <p:nvPicPr>
          <p:cNvPr id="10" name="Picture 20">
            <a:extLst>
              <a:ext uri="{FF2B5EF4-FFF2-40B4-BE49-F238E27FC236}">
                <a16:creationId xmlns="" xmlns:a16="http://schemas.microsoft.com/office/drawing/2014/main" id="{293EEC6D-6E1F-4E2C-AF61-565C8E785B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234226"/>
            <a:ext cx="5181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4636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2220D9-ED4C-4D42-8169-A48D63C20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855E3BA-2D0A-4485-8E17-0C66AB2C80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9397AE3-AAE2-48AD-9FA5-ECB0B489F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2FC0C1E-A351-47C5-94A0-AABC06B11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905D7B4-6514-4334-A1A5-2FBBBB656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59E1F1-3CB6-4AFB-88FD-A85FBF41F234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092035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ABBB1ABB-857E-4662-8669-4B15AC56D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B33C63E-B911-46AD-8333-904F320195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D97F79A-1770-4B7B-843F-CF981C4D9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8B27480-0ACE-4DEB-9BDB-7EA4B4EF4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F05FEDD-2983-4EEC-BB45-84848946B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032CEC-580B-48EB-8CBA-7AE38D41F8F7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724471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CCE38F-8E40-4344-AA77-E6DB7DF21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41437"/>
            <a:ext cx="7886700" cy="7159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95CF4B5-C5EA-4D92-935D-93C176710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047999"/>
            <a:ext cx="7886700" cy="3128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C51C330-D71C-4F55-BB51-094B8BB4F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07A5EBA-B170-4DBD-A524-2ED967D95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72AA7FB-2F3D-428E-9B8D-4E49A4745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87AD20-7C26-4FD4-AA40-7B84FEFCFB57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571584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F7CEF3A-CC47-479B-8AB1-39F3CBF22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DB7D917-73E3-4312-8D61-8B38F6970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0FEFE2-4E8A-446C-BBA3-2CE2F0C2C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86B741F-71D5-482F-B152-B3BE7625F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5A19283-1F68-4446-B5A3-BC9F21F8A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B21B7D-7E02-4346-AAF9-C7EECB382469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54860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12AE9D8-6548-4A9E-97A6-9529DF202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57A024F-5D78-4DE4-96FD-0EB63D3802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8582CDD-1C22-469D-92DB-22B9EC1A51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25F21FF-4136-46C4-899B-B133C3C58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23BE807-50C6-4C23-9D3E-7DB725DB6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F5CEF21-75EC-477D-BA3D-422B0C2AC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25F114-0B84-49FD-BB42-A9B6B9550315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476086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759317-1EFB-4FB4-8106-049041C37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5EB3E7C-FCBC-4D4A-B660-4BD22A305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D2D1825-6613-4D9E-8EBD-259782FB01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8E7122B-14F5-48E4-8955-42AE154BC3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439B7F8-C816-4F12-BBD3-DDD203A9FE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DE48FBA8-1A5F-4660-8E80-34211A564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3DDDBCCD-3195-4A25-8AC3-A2A1D4D25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B4FEC54-00CF-4748-B634-B01B72553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C95EF2-DA20-453F-B6B7-8A4B1A6701BE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308889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7D1DB7-83BF-46C6-A193-CE21187B6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93AE1A1-027F-40A0-AF4C-444E7548F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07FE818-AC9D-46DC-967C-B41D72310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E3F5373-4B09-446A-BB87-81CE267E2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F32D51-CE93-470E-A354-6F02BEFAE0BD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068941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598EFB7-7D01-497E-8C7B-DC0FD7E91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CA1E5CD-6F98-4C55-AC60-EDFE3FA5C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84C6A38-9228-4881-B497-C0B0F8D48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C7F7C3-9D78-4E6E-B32C-25DC41A6CDB3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609897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812303-A701-405F-9ABB-9BE554B82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D91582A-E2A7-464C-9625-2988D6463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4911FB7-FCDE-41E3-A0DF-6B33CAACC4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A2111FF-7A78-49EF-832C-DA80B33A6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7706544-619C-4F5A-8EB3-84D147978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2B9FC98-00F1-4853-99A3-F22176FC1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BA04F-27B0-42F6-B809-D2FE46E6F277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978525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86899A-8367-4E0F-816B-1F9E3298F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C0313E9-E117-4ED1-9628-8E4168B0AA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DBAA0C14-847A-45B9-A2ED-137AE5E68F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7EBDF3E-407E-4306-B57E-D8A29F165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A857E25-CF5A-4EC6-9B32-CF7A3998E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7548853-DD90-46B4-9701-26EFCFBCC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66DD50-B8A7-4CF0-B370-BD32FD8676DB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160836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73B82B1-47D3-4508-BEFE-2C2AC3FEC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53425"/>
            <a:ext cx="7886700" cy="756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C7816CD-8F55-443B-8935-D913E74EC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2590799"/>
            <a:ext cx="7886700" cy="3586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2BFC136-FCB5-46B0-9433-6DBEBF7908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B69D165-B5CA-4197-B78A-BE26773E7A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97AA506-010D-404E-B6EC-B1E500215D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ABA747E-D53D-4F06-BF98-AA6148E8AABA}" type="slidenum">
              <a:rPr lang="en-US" altLang="sr-Latn-RS" smtClean="0"/>
              <a:pPr>
                <a:defRPr/>
              </a:pPr>
              <a:t>‹#›</a:t>
            </a:fld>
            <a:endParaRPr lang="en-US" altLang="sr-Latn-RS"/>
          </a:p>
        </p:txBody>
      </p:sp>
      <p:sp>
        <p:nvSpPr>
          <p:cNvPr id="7" name="Rectangle 10">
            <a:extLst>
              <a:ext uri="{FF2B5EF4-FFF2-40B4-BE49-F238E27FC236}">
                <a16:creationId xmlns="" xmlns:a16="http://schemas.microsoft.com/office/drawing/2014/main" id="{C7FB50DE-BCB6-4488-AB76-43F546B471F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sr-Latn-RS" altLang="sr-Latn-RS"/>
          </a:p>
        </p:txBody>
      </p:sp>
      <p:sp>
        <p:nvSpPr>
          <p:cNvPr id="8" name="Rectangle 11">
            <a:extLst>
              <a:ext uri="{FF2B5EF4-FFF2-40B4-BE49-F238E27FC236}">
                <a16:creationId xmlns="" xmlns:a16="http://schemas.microsoft.com/office/drawing/2014/main" id="{52BB028E-9C9B-4AE6-BA40-81010E93989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/>
            <a:endParaRPr lang="sr-Latn-RS" altLang="sr-Latn-RS" b="0">
              <a:solidFill>
                <a:srgbClr val="002A6C"/>
              </a:solidFill>
            </a:endParaRPr>
          </a:p>
        </p:txBody>
      </p:sp>
      <p:pic>
        <p:nvPicPr>
          <p:cNvPr id="9" name="Picture 20">
            <a:extLst>
              <a:ext uri="{FF2B5EF4-FFF2-40B4-BE49-F238E27FC236}">
                <a16:creationId xmlns="" xmlns:a16="http://schemas.microsoft.com/office/drawing/2014/main" id="{0C60638B-066F-45B9-8261-B6D5319D6C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234226"/>
            <a:ext cx="5181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1774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0"/>
          <p:cNvSpPr txBox="1">
            <a:spLocks noChangeArrowheads="1"/>
          </p:cNvSpPr>
          <p:nvPr/>
        </p:nvSpPr>
        <p:spPr bwMode="auto">
          <a:xfrm>
            <a:off x="1752600" y="5562600"/>
            <a:ext cx="6400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r-Latn-BA" altLang="sr-Latn-RS" sz="2000" b="0" dirty="0"/>
              <a:t>SPECIJALNO JAVNO TUŽILAŠTVO MAKEDONIJA </a:t>
            </a:r>
          </a:p>
          <a:p>
            <a:pPr algn="ctr">
              <a:spcBef>
                <a:spcPct val="0"/>
              </a:spcBef>
              <a:buNone/>
            </a:pPr>
            <a:r>
              <a:rPr lang="sr-Latn-BA" altLang="sr-Latn-RS" sz="2000" b="0" dirty="0"/>
              <a:t>JAVNI TUŽILAC LILE STEFANOVA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sr-Latn-RS" sz="2000" b="0" dirty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696200" cy="1295400"/>
          </a:xfrm>
        </p:spPr>
        <p:txBody>
          <a:bodyPr>
            <a:normAutofit fontScale="90000"/>
          </a:bodyPr>
          <a:lstStyle/>
          <a:p>
            <a:r>
              <a:rPr lang="sr-Latn-BA" altLang="sr-Latn-RS" dirty="0">
                <a:latin typeface="Arial" pitchFamily="34" charset="0"/>
                <a:cs typeface="Arial" pitchFamily="34" charset="0"/>
              </a:rPr>
              <a:t>Indikatori</a:t>
            </a:r>
            <a:r>
              <a:rPr lang="sr-Latn-BA" altLang="sr-Latn-RS" dirty="0"/>
              <a:t> i najčešči oblici  korupcije  u javnim nabavkama</a:t>
            </a:r>
            <a:endParaRPr lang="en-US" altLang="sr-Latn-R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81" t="4064" r="18816" b="4509"/>
          <a:stretch/>
        </p:blipFill>
        <p:spPr>
          <a:xfrm>
            <a:off x="304800" y="4876800"/>
            <a:ext cx="1507237" cy="1638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Rezultati tužilaca u očima javnosti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2667000"/>
            <a:ext cx="8458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mk-MK" sz="2000" b="0" dirty="0">
                <a:latin typeface="Arial" pitchFamily="34" charset="0"/>
                <a:cs typeface="Arial" pitchFamily="34" charset="0"/>
              </a:rPr>
              <a:t>Javnost u Republici Makedoniji već duže vremena nije zadovoljna radom javnih tužilaca i sudova u postupcima koje vode za učinioce koruptivnih radnji pri javnim nabavkama. Još više javnost i nevladine organizacije iskazuju nezadovoljstvo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u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pogledu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uspešnosti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otkrivanja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učinilaca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krivičnih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dela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u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postupcima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javnih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nabavki</a:t>
            </a:r>
            <a:r>
              <a:rPr lang="mk-MK" sz="2000" b="0" dirty="0">
                <a:latin typeface="Arial" pitchFamily="34" charset="0"/>
                <a:cs typeface="Arial" pitchFamily="34" charset="0"/>
              </a:rPr>
              <a:t>.</a:t>
            </a:r>
            <a:endParaRPr lang="sr-Latn-BA" sz="2000" b="0" dirty="0">
              <a:latin typeface="Arial" pitchFamily="34" charset="0"/>
              <a:cs typeface="Arial" pitchFamily="34" charset="0"/>
            </a:endParaRPr>
          </a:p>
          <a:p>
            <a:pPr algn="just"/>
            <a:endParaRPr lang="sr-Latn-BA" sz="2000" b="0" dirty="0">
              <a:latin typeface="Arial" pitchFamily="34" charset="0"/>
              <a:cs typeface="Arial" pitchFamily="34" charset="0"/>
            </a:endParaRPr>
          </a:p>
          <a:p>
            <a:r>
              <a:rPr lang="mk-MK" sz="2000" b="0" smtClean="0">
                <a:latin typeface="Arial" pitchFamily="34" charset="0"/>
                <a:cs typeface="Arial" pitchFamily="34" charset="0"/>
              </a:rPr>
              <a:t> </a:t>
            </a:r>
            <a:endParaRPr lang="en-US" sz="20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372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r-Latn-RS" dirty="0"/>
              <a:t>,,TRAEKTORIJA,,</a:t>
            </a:r>
            <a:endParaRPr lang="en-US" dirty="0"/>
          </a:p>
        </p:txBody>
      </p:sp>
      <p:pic>
        <p:nvPicPr>
          <p:cNvPr id="3" name="Picture 6" descr="Ð ÐµÐ·ÑÐ»ÑÐ°Ñ ÑÐ¾ ÑÐ»Ð¸ÐºÐ° Ð·Ð° Ð°Ð²ÑÐ¾Ð¿Ð°ÑÐ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048000"/>
            <a:ext cx="6248400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09600" y="2000155"/>
            <a:ext cx="8229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OPTUŽENI</a:t>
            </a:r>
            <a:br>
              <a:rPr kumimoji="0" lang="mk-MK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mk-MK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mk-MK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Predsednik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Vlade</a:t>
            </a:r>
            <a:r>
              <a:rPr kumimoji="0" lang="mk-M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br>
              <a:rPr kumimoji="0" lang="mk-M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Zamenik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predsednika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Vlade</a:t>
            </a:r>
            <a:r>
              <a:rPr kumimoji="0" lang="mk-M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Ministar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saobraćaja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veza</a:t>
            </a:r>
            <a:r>
              <a:rPr kumimoji="0" lang="mk-M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Direktor Javnog preduzeća za državne puteve RM </a:t>
            </a:r>
            <a:br>
              <a:rPr kumimoji="0" lang="mk-M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mk-M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krivična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dela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koja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optuženi</a:t>
            </a:r>
            <a:r>
              <a:rPr kumimoji="0" lang="mk-M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br>
              <a:rPr kumimoji="0" lang="mk-M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mk-M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mk-M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mk-M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Primanje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nagrade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protivzakonski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uticaj</a:t>
            </a:r>
            <a:r>
              <a:rPr kumimoji="0" lang="mk-M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čl.359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2. KZ-a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Zloupotreba službenog položaja i ovlašćenja –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čl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353.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5.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čl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22. KZ-a</a:t>
            </a:r>
            <a:r>
              <a:rPr kumimoji="0" lang="mk-M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mk-MK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Image result for јавни набавк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00200"/>
            <a:ext cx="3200400" cy="170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i="1" dirty="0"/>
              <a:t>UVOD</a:t>
            </a:r>
            <a:r>
              <a:rPr lang="en-US" dirty="0"/>
              <a:t/>
            </a:r>
            <a:br>
              <a:rPr lang="en-US" dirty="0"/>
            </a:br>
            <a:endParaRPr lang="bs-Latn-BA" altLang="sr-Latn-RS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7848600" cy="4114800"/>
          </a:xfrm>
        </p:spPr>
        <p:txBody>
          <a:bodyPr/>
          <a:lstStyle/>
          <a:p>
            <a:pPr algn="just"/>
            <a:r>
              <a:rPr lang="mk-MK" sz="2000" dirty="0"/>
              <a:t>Povod za započinjanje krivičnog postupka u predmetu oformljenom protiv četvorice visokih funkcionera u bivšoj Vladi Republike Makedonije bio je sadržaj javno objavljenih ali i neobjavljenih telefonskih razgovora i SMS poruka iz kojih proizlazi da su pri izboru kompanije koja danas gradi</a:t>
            </a:r>
            <a:r>
              <a:rPr lang="en-US" sz="2000" dirty="0"/>
              <a:t> </a:t>
            </a:r>
            <a:r>
              <a:rPr lang="en-US" sz="2000" dirty="0" err="1"/>
              <a:t>dva</a:t>
            </a:r>
            <a:r>
              <a:rPr lang="en-US" sz="2000" dirty="0"/>
              <a:t> </a:t>
            </a:r>
            <a:r>
              <a:rPr lang="en-US" sz="2000" dirty="0" err="1"/>
              <a:t>autoputeva</a:t>
            </a:r>
            <a:r>
              <a:rPr lang="mk-MK" sz="2000" dirty="0"/>
              <a:t> </a:t>
            </a:r>
            <a:r>
              <a:rPr lang="en-US" sz="2000" dirty="0" err="1"/>
              <a:t>bili</a:t>
            </a:r>
            <a:r>
              <a:rPr lang="en-US" sz="2000" dirty="0"/>
              <a:t> </a:t>
            </a:r>
            <a:r>
              <a:rPr lang="en-US" sz="2000" dirty="0" err="1"/>
              <a:t>povređeni</a:t>
            </a:r>
            <a:r>
              <a:rPr lang="en-US" sz="2000" dirty="0"/>
              <a:t> </a:t>
            </a:r>
            <a:r>
              <a:rPr lang="en-US" sz="2000" dirty="0" err="1"/>
              <a:t>zakonski</a:t>
            </a:r>
            <a:r>
              <a:rPr lang="en-US" sz="2000" dirty="0"/>
              <a:t> </a:t>
            </a:r>
            <a:r>
              <a:rPr lang="en-US" sz="2000" dirty="0" err="1"/>
              <a:t>propisi</a:t>
            </a:r>
            <a:r>
              <a:rPr lang="en-US" sz="2000" dirty="0"/>
              <a:t> </a:t>
            </a:r>
            <a:r>
              <a:rPr lang="en-US" sz="2000" dirty="0" err="1"/>
              <a:t>koji</a:t>
            </a:r>
            <a:r>
              <a:rPr lang="en-US" sz="2000" dirty="0"/>
              <a:t> </a:t>
            </a:r>
            <a:r>
              <a:rPr lang="en-US" sz="2000" dirty="0" err="1"/>
              <a:t>regulišu</a:t>
            </a:r>
            <a:r>
              <a:rPr lang="en-US" sz="2000" dirty="0"/>
              <a:t> </a:t>
            </a:r>
            <a:r>
              <a:rPr lang="en-US" sz="2000" dirty="0" err="1"/>
              <a:t>način</a:t>
            </a:r>
            <a:r>
              <a:rPr lang="en-US" sz="2000" dirty="0"/>
              <a:t> </a:t>
            </a:r>
            <a:r>
              <a:rPr lang="en-US" sz="2000" dirty="0" err="1"/>
              <a:t>obavljanja</a:t>
            </a:r>
            <a:r>
              <a:rPr lang="en-US" sz="2000" dirty="0"/>
              <a:t> </a:t>
            </a:r>
            <a:r>
              <a:rPr lang="en-US" sz="2000" dirty="0" err="1"/>
              <a:t>javnih</a:t>
            </a:r>
            <a:r>
              <a:rPr lang="en-US" sz="2000" dirty="0"/>
              <a:t> </a:t>
            </a:r>
            <a:r>
              <a:rPr lang="en-US" sz="2000" dirty="0" err="1"/>
              <a:t>nabavki</a:t>
            </a:r>
            <a:r>
              <a:rPr lang="en-US" sz="2000" dirty="0"/>
              <a:t>. U </a:t>
            </a:r>
            <a:r>
              <a:rPr lang="en-US" sz="2000" dirty="0" err="1"/>
              <a:t>jednom</a:t>
            </a:r>
            <a:r>
              <a:rPr lang="en-US" sz="2000" dirty="0"/>
              <a:t> </a:t>
            </a:r>
            <a:r>
              <a:rPr lang="en-US" sz="2000" dirty="0" err="1"/>
              <a:t>javno</a:t>
            </a:r>
            <a:r>
              <a:rPr lang="en-US" sz="2000" dirty="0"/>
              <a:t> </a:t>
            </a:r>
            <a:r>
              <a:rPr lang="en-US" sz="2000" dirty="0" err="1"/>
              <a:t>objavljenom</a:t>
            </a:r>
            <a:r>
              <a:rPr lang="en-US" sz="2000" dirty="0"/>
              <a:t>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razgovoru</a:t>
            </a:r>
            <a:r>
              <a:rPr lang="en-US" sz="2000" dirty="0"/>
              <a:t> </a:t>
            </a:r>
            <a:r>
              <a:rPr lang="en-US" sz="2000" dirty="0" err="1"/>
              <a:t>čuli</a:t>
            </a:r>
            <a:r>
              <a:rPr lang="en-US" sz="2000" dirty="0"/>
              <a:t> </a:t>
            </a:r>
            <a:r>
              <a:rPr lang="en-US" sz="2000" dirty="0" err="1"/>
              <a:t>smo</a:t>
            </a:r>
            <a:r>
              <a:rPr lang="en-US" sz="2000" dirty="0"/>
              <a:t> </a:t>
            </a:r>
            <a:r>
              <a:rPr lang="en-US" sz="2000" dirty="0" err="1"/>
              <a:t>da</a:t>
            </a:r>
            <a:r>
              <a:rPr lang="en-US" sz="2000" dirty="0"/>
              <a:t> u </a:t>
            </a:r>
            <a:r>
              <a:rPr lang="en-US" sz="2000" dirty="0" err="1"/>
              <a:t>mesecu</a:t>
            </a:r>
            <a:r>
              <a:rPr lang="en-US" sz="2000" dirty="0"/>
              <a:t> </a:t>
            </a:r>
            <a:r>
              <a:rPr lang="en-US" sz="2000" dirty="0" err="1"/>
              <a:t>maju</a:t>
            </a:r>
            <a:r>
              <a:rPr lang="en-US" sz="2000" dirty="0"/>
              <a:t> 2013. </a:t>
            </a:r>
            <a:r>
              <a:rPr lang="en-US" sz="2000" dirty="0" err="1"/>
              <a:t>ministar</a:t>
            </a:r>
            <a:r>
              <a:rPr lang="en-US" sz="2000" dirty="0"/>
              <a:t> </a:t>
            </a:r>
            <a:r>
              <a:rPr lang="en-US" sz="2000" dirty="0" err="1"/>
              <a:t>finansija</a:t>
            </a:r>
            <a:r>
              <a:rPr lang="en-US" sz="2000" dirty="0"/>
              <a:t> </a:t>
            </a:r>
            <a:r>
              <a:rPr lang="en-US" sz="2000" dirty="0" err="1"/>
              <a:t>prenosi</a:t>
            </a:r>
            <a:r>
              <a:rPr lang="en-US" sz="2000" dirty="0"/>
              <a:t> </a:t>
            </a:r>
            <a:r>
              <a:rPr lang="en-US" sz="2000" dirty="0" err="1"/>
              <a:t>ministarki</a:t>
            </a:r>
            <a:r>
              <a:rPr lang="en-US" sz="2000" dirty="0"/>
              <a:t> </a:t>
            </a:r>
            <a:r>
              <a:rPr lang="en-US" sz="2000" dirty="0" err="1"/>
              <a:t>policije</a:t>
            </a:r>
            <a:r>
              <a:rPr lang="en-US" sz="2000" dirty="0"/>
              <a:t> – </a:t>
            </a:r>
            <a:r>
              <a:rPr lang="en-US" sz="2000" dirty="0" err="1"/>
              <a:t>da</a:t>
            </a:r>
            <a:r>
              <a:rPr lang="en-US" sz="2000" dirty="0"/>
              <a:t> </a:t>
            </a:r>
            <a:r>
              <a:rPr lang="en-US" sz="2000" dirty="0" err="1"/>
              <a:t>tadašnji</a:t>
            </a:r>
            <a:r>
              <a:rPr lang="en-US" sz="2000" dirty="0"/>
              <a:t> </a:t>
            </a:r>
            <a:r>
              <a:rPr lang="en-US" sz="2000" dirty="0" err="1"/>
              <a:t>zamenik</a:t>
            </a:r>
            <a:r>
              <a:rPr lang="en-US" sz="2000" dirty="0"/>
              <a:t> </a:t>
            </a:r>
            <a:r>
              <a:rPr lang="en-US" sz="2000" dirty="0" err="1"/>
              <a:t>predsednika</a:t>
            </a:r>
            <a:r>
              <a:rPr lang="en-US" sz="2000" dirty="0"/>
              <a:t> </a:t>
            </a:r>
            <a:r>
              <a:rPr lang="en-US" sz="2000" dirty="0" err="1"/>
              <a:t>Vlade</a:t>
            </a:r>
            <a:r>
              <a:rPr lang="en-US" sz="2000" dirty="0"/>
              <a:t> </a:t>
            </a:r>
            <a:r>
              <a:rPr lang="en-US" sz="2000" dirty="0" err="1"/>
              <a:t>zadužen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ekonomska</a:t>
            </a:r>
            <a:r>
              <a:rPr lang="en-US" sz="2000" dirty="0"/>
              <a:t> </a:t>
            </a:r>
            <a:r>
              <a:rPr lang="en-US" sz="2000" dirty="0" err="1"/>
              <a:t>pitanja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tadašnji</a:t>
            </a:r>
            <a:r>
              <a:rPr lang="en-US" sz="2000" dirty="0"/>
              <a:t> </a:t>
            </a:r>
            <a:r>
              <a:rPr lang="en-US" sz="2000" dirty="0" err="1"/>
              <a:t>ministar</a:t>
            </a:r>
            <a:r>
              <a:rPr lang="en-US" sz="2000" dirty="0"/>
              <a:t> </a:t>
            </a:r>
            <a:r>
              <a:rPr lang="en-US" sz="2000" dirty="0" err="1"/>
              <a:t>saobraćaja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veza</a:t>
            </a:r>
            <a:r>
              <a:rPr lang="en-US" sz="2000" dirty="0"/>
              <a:t> </a:t>
            </a:r>
            <a:r>
              <a:rPr lang="en-US" sz="2000" dirty="0" err="1"/>
              <a:t>treba</a:t>
            </a:r>
            <a:r>
              <a:rPr lang="en-US" sz="2000" dirty="0"/>
              <a:t> </a:t>
            </a:r>
            <a:r>
              <a:rPr lang="en-US" sz="2000" dirty="0" err="1"/>
              <a:t>da</a:t>
            </a:r>
            <a:r>
              <a:rPr lang="en-US" sz="2000" dirty="0"/>
              <a:t> </a:t>
            </a:r>
            <a:r>
              <a:rPr lang="en-US" sz="2000" dirty="0" err="1"/>
              <a:t>urade</a:t>
            </a:r>
            <a:r>
              <a:rPr lang="en-US" sz="2000" dirty="0"/>
              <a:t> </a:t>
            </a:r>
            <a:r>
              <a:rPr lang="en-US" sz="2000" dirty="0" err="1"/>
              <a:t>nešto</a:t>
            </a:r>
            <a:r>
              <a:rPr lang="en-US" sz="2000" dirty="0"/>
              <a:t> </a:t>
            </a:r>
            <a:r>
              <a:rPr lang="en-US" sz="2000" dirty="0" err="1"/>
              <a:t>nezakonito</a:t>
            </a:r>
            <a:r>
              <a:rPr lang="en-US" sz="2000" dirty="0"/>
              <a:t>, </a:t>
            </a:r>
            <a:r>
              <a:rPr lang="en-US" sz="2000" dirty="0" err="1"/>
              <a:t>da</a:t>
            </a:r>
            <a:r>
              <a:rPr lang="en-US" sz="2000" dirty="0"/>
              <a:t> </a:t>
            </a:r>
            <a:r>
              <a:rPr lang="en-US" sz="2000" dirty="0" err="1"/>
              <a:t>potpišu</a:t>
            </a:r>
            <a:r>
              <a:rPr lang="en-US" sz="2000" dirty="0"/>
              <a:t> </a:t>
            </a:r>
            <a:r>
              <a:rPr lang="en-US" sz="2000" dirty="0" err="1"/>
              <a:t>ugovor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kineskom</a:t>
            </a:r>
            <a:r>
              <a:rPr lang="en-US" sz="2000" dirty="0"/>
              <a:t> </a:t>
            </a:r>
            <a:r>
              <a:rPr lang="en-US" sz="2000" dirty="0" err="1"/>
              <a:t>kompanijom</a:t>
            </a:r>
            <a:r>
              <a:rPr lang="en-US" sz="2000" dirty="0"/>
              <a:t> </a:t>
            </a:r>
            <a:r>
              <a:rPr lang="en-US" sz="2000" dirty="0" err="1"/>
              <a:t>koja</a:t>
            </a:r>
            <a:r>
              <a:rPr lang="en-US" sz="2000" dirty="0"/>
              <a:t> </a:t>
            </a:r>
            <a:r>
              <a:rPr lang="en-US" sz="2000" dirty="0" err="1"/>
              <a:t>će</a:t>
            </a:r>
            <a:r>
              <a:rPr lang="en-US" sz="2000" dirty="0"/>
              <a:t> </a:t>
            </a:r>
            <a:r>
              <a:rPr lang="en-US" sz="2000" dirty="0" err="1"/>
              <a:t>da</a:t>
            </a:r>
            <a:r>
              <a:rPr lang="en-US" sz="2000" dirty="0"/>
              <a:t> </a:t>
            </a:r>
            <a:r>
              <a:rPr lang="en-US" sz="2000" dirty="0" err="1"/>
              <a:t>gradi</a:t>
            </a:r>
            <a:r>
              <a:rPr lang="en-US" sz="2000" dirty="0"/>
              <a:t> </a:t>
            </a:r>
            <a:r>
              <a:rPr lang="en-US" sz="2000" dirty="0" err="1"/>
              <a:t>puteve</a:t>
            </a:r>
            <a:r>
              <a:rPr lang="en-US" sz="2000" dirty="0"/>
              <a:t> </a:t>
            </a:r>
            <a:r>
              <a:rPr lang="en-US" sz="2000" dirty="0" err="1"/>
              <a:t>bez</a:t>
            </a:r>
            <a:r>
              <a:rPr lang="en-US" sz="2000" dirty="0"/>
              <a:t> </a:t>
            </a:r>
            <a:r>
              <a:rPr lang="en-US" sz="2000" dirty="0" err="1"/>
              <a:t>tendera</a:t>
            </a:r>
            <a:r>
              <a:rPr lang="en-US" sz="2000" dirty="0"/>
              <a:t>.</a:t>
            </a:r>
          </a:p>
          <a:p>
            <a:endParaRPr lang="bs-Latn-BA" altLang="sr-Latn-R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PRAVNA REGULATIVA </a:t>
            </a:r>
            <a:r>
              <a:rPr lang="mk-MK" dirty="0"/>
              <a:t>-</a:t>
            </a:r>
            <a:r>
              <a:rPr lang="en-US" dirty="0"/>
              <a:t> </a:t>
            </a:r>
            <a:r>
              <a:rPr lang="en-US" dirty="0" err="1"/>
              <a:t>isključci</a:t>
            </a:r>
            <a:r>
              <a:rPr lang="en-US" dirty="0"/>
              <a:t/>
            </a:r>
            <a:br>
              <a:rPr lang="en-US" dirty="0"/>
            </a:br>
            <a:endParaRPr lang="bs-Latn-BA" altLang="sr-Latn-R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mk-MK" dirty="0"/>
              <a:t>član </a:t>
            </a:r>
            <a:r>
              <a:rPr lang="en-US" dirty="0"/>
              <a:t> 9  -</a:t>
            </a:r>
            <a:r>
              <a:rPr lang="mk-MK" dirty="0"/>
              <a:t>Zakon o javnim nabavkama</a:t>
            </a:r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mk-MK" dirty="0"/>
              <a:t>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zakon</a:t>
            </a:r>
            <a:r>
              <a:rPr lang="en-US" dirty="0"/>
              <a:t> se ne </a:t>
            </a:r>
            <a:r>
              <a:rPr lang="en-US" dirty="0" err="1"/>
              <a:t>primenjuje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mk-MK" dirty="0"/>
              <a:t>:</a:t>
            </a:r>
            <a:endParaRPr lang="en-US" dirty="0"/>
          </a:p>
          <a:p>
            <a:pPr lvl="0"/>
            <a:r>
              <a:rPr lang="en-US" dirty="0" err="1"/>
              <a:t>ugovore</a:t>
            </a:r>
            <a:r>
              <a:rPr lang="en-US" dirty="0"/>
              <a:t> o </a:t>
            </a:r>
            <a:r>
              <a:rPr lang="en-US" dirty="0" err="1"/>
              <a:t>javnoj</a:t>
            </a:r>
            <a:r>
              <a:rPr lang="en-US" dirty="0"/>
              <a:t> </a:t>
            </a:r>
            <a:r>
              <a:rPr lang="en-US" dirty="0" err="1"/>
              <a:t>nabavci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obezbeđena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međunarodnih</a:t>
            </a:r>
            <a:r>
              <a:rPr lang="en-US" dirty="0"/>
              <a:t> </a:t>
            </a:r>
            <a:r>
              <a:rPr lang="en-US" dirty="0" err="1"/>
              <a:t>organizacija</a:t>
            </a:r>
            <a:r>
              <a:rPr lang="en-US" dirty="0"/>
              <a:t> (</a:t>
            </a:r>
            <a:r>
              <a:rPr lang="en-US" dirty="0" err="1"/>
              <a:t>donatori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zajmodavci</a:t>
            </a:r>
            <a:r>
              <a:rPr lang="en-US" dirty="0"/>
              <a:t>)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trećih</a:t>
            </a:r>
            <a:r>
              <a:rPr lang="en-US" dirty="0"/>
              <a:t> </a:t>
            </a:r>
            <a:r>
              <a:rPr lang="en-US" dirty="0" err="1"/>
              <a:t>zemalja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propisani</a:t>
            </a:r>
            <a:r>
              <a:rPr lang="en-US" dirty="0"/>
              <a:t> </a:t>
            </a:r>
            <a:r>
              <a:rPr lang="en-US" dirty="0" err="1"/>
              <a:t>posebni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dodeljivanje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o </a:t>
            </a:r>
            <a:r>
              <a:rPr lang="en-US" dirty="0" err="1"/>
              <a:t>javnoj</a:t>
            </a:r>
            <a:r>
              <a:rPr lang="en-US" dirty="0"/>
              <a:t> </a:t>
            </a:r>
            <a:r>
              <a:rPr lang="en-US" dirty="0" err="1"/>
              <a:t>nabavci</a:t>
            </a:r>
            <a:r>
              <a:rPr lang="mk-MK" dirty="0"/>
              <a:t>; </a:t>
            </a:r>
            <a:endParaRPr lang="en-US" dirty="0"/>
          </a:p>
          <a:p>
            <a:endParaRPr lang="bs-Latn-BA" altLang="sr-Latn-R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762000" y="2256353"/>
            <a:ext cx="73152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1" hangingPunct="1"/>
            <a:r>
              <a:rPr kumimoji="0" lang="ru-RU" sz="20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 konkretnom slučaju pri izboru kompanije uopšte nije mogao da se primeni isključak regulisan članom 9. Zakona o javnim nabavkama jer u čl. 4. i čl. 5. ugovora </a:t>
            </a:r>
            <a:r>
              <a:rPr lang="mk-MK" sz="2000" b="0" dirty="0">
                <a:latin typeface="Arial" pitchFamily="34" charset="0"/>
                <a:cs typeface="Arial" pitchFamily="34" charset="0"/>
              </a:rPr>
              <a:t>o ekonomsko tehničkoj saradnji</a:t>
            </a:r>
            <a:r>
              <a:rPr lang="mk-MK" sz="2000" dirty="0"/>
              <a:t> </a:t>
            </a:r>
            <a:r>
              <a:rPr kumimoji="0" lang="en-US" sz="20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takvi</a:t>
            </a:r>
            <a:r>
              <a:rPr kumimoji="0" lang="en-US" sz="20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posebno</a:t>
            </a:r>
            <a:r>
              <a:rPr kumimoji="0" lang="en-US" sz="20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propisani</a:t>
            </a:r>
            <a:r>
              <a:rPr kumimoji="0" lang="en-US" sz="20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uslovi</a:t>
            </a:r>
            <a:r>
              <a:rPr kumimoji="0" lang="en-US" sz="20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ne </a:t>
            </a:r>
            <a:r>
              <a:rPr kumimoji="0" lang="en-US" sz="2000" b="0" i="0" u="sng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postoje</a:t>
            </a:r>
            <a:r>
              <a:rPr kumimoji="0" lang="en-US" sz="20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lvl="0" algn="just" eaLnBrk="1" hangingPunct="1"/>
            <a:r>
              <a:rPr lang="mk-MK" sz="2000" u="sng" dirty="0"/>
              <a:t> </a:t>
            </a:r>
            <a:endParaRPr lang="en-US" sz="2000" u="sng" dirty="0"/>
          </a:p>
          <a:p>
            <a:pPr lvl="0" algn="just" eaLnBrk="1" hangingPunct="1"/>
            <a:r>
              <a:rPr lang="en-US" sz="2000" b="0" u="sng" dirty="0">
                <a:latin typeface="Arial" pitchFamily="34" charset="0"/>
                <a:cs typeface="Arial" pitchFamily="34" charset="0"/>
              </a:rPr>
              <a:t> </a:t>
            </a:r>
            <a:r>
              <a:rPr lang="mk-MK" sz="2000" b="0" dirty="0">
                <a:latin typeface="Arial" pitchFamily="34" charset="0"/>
                <a:cs typeface="Arial" pitchFamily="34" charset="0"/>
              </a:rPr>
              <a:t>Značajno za ovaj slučaj je da se spomene da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kineska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Eksim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banka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koja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određena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od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kineske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vlade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plasira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kredite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makedonskoj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vladi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dostavila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dopis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u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kojem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traži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izvođač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bude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kineska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kompanija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ali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ovim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dopisom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ne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traži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izvođač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bude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konkretna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firma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ne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ulazi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se u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način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koji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će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ta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firma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biti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izabrana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. </a:t>
            </a:r>
            <a:endParaRPr kumimoji="0" lang="en-US" sz="2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Zaobilaženje</a:t>
            </a:r>
            <a:r>
              <a:rPr lang="en-US" dirty="0"/>
              <a:t> </a:t>
            </a:r>
            <a:r>
              <a:rPr lang="en-US" dirty="0" err="1"/>
              <a:t>primene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 o </a:t>
            </a:r>
            <a:r>
              <a:rPr lang="en-US" dirty="0" err="1"/>
              <a:t>javnim</a:t>
            </a:r>
            <a:r>
              <a:rPr lang="en-US" dirty="0"/>
              <a:t> </a:t>
            </a:r>
            <a:r>
              <a:rPr lang="en-US" dirty="0" err="1"/>
              <a:t>nabavkama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609600" y="2386030"/>
            <a:ext cx="73152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0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Optuženi su bili svesni </a:t>
            </a:r>
            <a:r>
              <a:rPr kumimoji="0" lang="mk-M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 nemaju zakonskih osnova da počnu pregovore a još manje da izvrše izbor izvođača radova pa su ipak u mesecu februaru 2013. godine bili “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započeti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“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pregovori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kineskom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kompanijom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Sinohidro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koju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se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iz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telefonskih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razgovora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čulo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je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bila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obećana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provizija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od</a:t>
            </a:r>
            <a:r>
              <a:rPr kumimoji="0" lang="mk-M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“5%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od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celog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“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ako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bude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izabrana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u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kojim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pregovorima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iz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snimljenih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razgovora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je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očigledno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se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rešavala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samo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tehnička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pitanja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se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uopšte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nije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razgovaralo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ceni</a:t>
            </a:r>
            <a:r>
              <a:rPr kumimoji="0" lang="mk-M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mk-MK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04800" y="1874906"/>
            <a:ext cx="80010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r>
              <a:rPr kumimoji="0" lang="mk-M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22.02.2013.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godine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u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netransparetnom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nekonkurentnom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postupku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zamenik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predsednika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Vlade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zadužen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ekonomska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pitanja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ministar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saobraćaja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veza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autoputne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deonice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prihvatili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ponude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kompanije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Sinohidro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Ponude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kojima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zavr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š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ili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pregovore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22.02.2013.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godine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u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elektronskoj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evidenciji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JP DP-a bile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zavedene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kasnije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kao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primljene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27.02.2013.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godine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Ugovore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izgradnji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dve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autoputne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deonice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u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mesecu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maju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2013.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godine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zahtev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optuženog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predsednika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Vlade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potpisali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optuženi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zamenik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predsednika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Vlade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ministar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saobraćaja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veza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direktor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javnog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preduzeća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državne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puteve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kao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usklađene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ugovore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bez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sprovedenog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postupka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javne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nabavke</a:t>
            </a:r>
            <a:r>
              <a:rPr kumimoji="0" lang="mk-M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mk-MK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914400" y="2797344"/>
            <a:ext cx="74676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“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Želelli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bi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iskoristimo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ovu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priliku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Vas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informišemo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zakonima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propisima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Republike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Makedonije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nema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zakonskog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osnova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potpisivanje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Trgovačkog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ugovora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izvođačem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pre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nego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što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se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donesu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posebni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zakoni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od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strane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Parlamenta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Republike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Makedonije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……..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Dok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se ne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usvoje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posebni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zakoni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izgradnji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finansiranju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projekata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puteve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važi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Zakon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javnim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nabavkama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SKRIVENA PONUDA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14400" y="2590800"/>
            <a:ext cx="7162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i="1" dirty="0">
                <a:latin typeface="Arial" pitchFamily="34" charset="0"/>
                <a:cs typeface="Arial" pitchFamily="34" charset="0"/>
              </a:rPr>
              <a:t>Ono </a:t>
            </a:r>
            <a:r>
              <a:rPr lang="en-US" sz="2000" b="0" i="1" dirty="0" err="1">
                <a:latin typeface="Arial" pitchFamily="34" charset="0"/>
                <a:cs typeface="Arial" pitchFamily="34" charset="0"/>
              </a:rPr>
              <a:t>što</a:t>
            </a:r>
            <a:r>
              <a:rPr lang="en-US" sz="2000" b="0" i="1" dirty="0">
                <a:latin typeface="Arial" pitchFamily="34" charset="0"/>
                <a:cs typeface="Arial" pitchFamily="34" charset="0"/>
              </a:rPr>
              <a:t> ne bi </a:t>
            </a:r>
            <a:r>
              <a:rPr lang="en-US" sz="2000" b="0" i="1" dirty="0" err="1">
                <a:latin typeface="Arial" pitchFamily="34" charset="0"/>
                <a:cs typeface="Arial" pitchFamily="34" charset="0"/>
              </a:rPr>
              <a:t>saznali</a:t>
            </a:r>
            <a:r>
              <a:rPr lang="en-US" sz="2000" b="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i="1" dirty="0" err="1">
                <a:latin typeface="Arial" pitchFamily="34" charset="0"/>
                <a:cs typeface="Arial" pitchFamily="34" charset="0"/>
              </a:rPr>
              <a:t>ukoliko</a:t>
            </a:r>
            <a:r>
              <a:rPr lang="en-US" sz="2000" b="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i="1" dirty="0" err="1">
                <a:latin typeface="Arial" pitchFamily="34" charset="0"/>
                <a:cs typeface="Arial" pitchFamily="34" charset="0"/>
              </a:rPr>
              <a:t>nije</a:t>
            </a:r>
            <a:r>
              <a:rPr lang="en-US" sz="2000" b="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i="1" dirty="0" err="1">
                <a:latin typeface="Arial" pitchFamily="34" charset="0"/>
                <a:cs typeface="Arial" pitchFamily="34" charset="0"/>
              </a:rPr>
              <a:t>bilo</a:t>
            </a:r>
            <a:r>
              <a:rPr lang="en-US" sz="2000" b="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i="1" dirty="0" err="1">
                <a:latin typeface="Arial" pitchFamily="34" charset="0"/>
                <a:cs typeface="Arial" pitchFamily="34" charset="0"/>
              </a:rPr>
              <a:t>snimljenih</a:t>
            </a:r>
            <a:r>
              <a:rPr lang="en-US" sz="2000" b="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i="1" dirty="0" err="1">
                <a:latin typeface="Arial" pitchFamily="34" charset="0"/>
                <a:cs typeface="Arial" pitchFamily="34" charset="0"/>
              </a:rPr>
              <a:t>razgovora</a:t>
            </a:r>
            <a:r>
              <a:rPr lang="en-US" sz="2000" b="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činjenica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kompanija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C.W.E.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autoput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K.-O.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dana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28.2.2013.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godine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dostavila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dodatnu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ponudu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sa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nižom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cenom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od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kompanije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Sinohidro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iznos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od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 4.800.000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evra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.</a:t>
            </a:r>
            <a:r>
              <a:rPr lang="ru-RU" sz="2000" b="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U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razgovoru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koji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optuženi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ministar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saobraćaja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veza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vodi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sa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jednim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od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svedoka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stoji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: „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Druga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stvar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neko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ovima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iz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C.W.E.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rekao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o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Sinou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izgleda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o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ponudi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sada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su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dali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sve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isto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sa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malo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nižom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ponudom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, ne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znam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šta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radimo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, ....“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sz="2800" dirty="0"/>
              <a:t>UVOD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143000" y="2133600"/>
            <a:ext cx="65532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1" hangingPunct="1"/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Ako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se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ima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u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vidu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činjenica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da se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veliki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procenat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budžeta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jedne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države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koristi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za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nabavke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roba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radova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i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usluga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neminovno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je da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tema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javnih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nabavki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privlači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pažnju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zajednice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lang="ru-RU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Vršenjem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nabavki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država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direktno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učestvuje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na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tržištu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i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njeno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ponašanje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u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velikoj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meri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utiče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na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sveukupne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ekonomske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tokove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. U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većem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broju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zemalja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članica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EU,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visina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vrednosti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javnih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nabavki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se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ocenjuje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između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10 i 15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procenata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odsto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bruto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domaćeg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proizvoda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i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oko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25 do 30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odsto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ukupne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potrošnje</a:t>
            </a:r>
            <a:r>
              <a:rPr lang="ru-RU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Vlada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Sjedinjenih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Američkih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Država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je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najveći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nabavljač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u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svetu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i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oko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25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odsto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BDP-a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otpada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na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javne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nabavke</a:t>
            </a:r>
            <a:r>
              <a:rPr lang="ru-RU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20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3290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2286000"/>
            <a:ext cx="69342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k-MK" b="0" dirty="0"/>
              <a:t>Iz </a:t>
            </a:r>
            <a:r>
              <a:rPr lang="mk-MK" sz="2000" b="0" dirty="0">
                <a:latin typeface="Arial" pitchFamily="34" charset="0"/>
                <a:cs typeface="Arial" pitchFamily="34" charset="0"/>
              </a:rPr>
              <a:t>dokaza pribavljenih u istrazi utvrdilo se da 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je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optuženi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tadašnji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premijer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Vlade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RM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motivisan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sa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„5%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od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celog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“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iskoristio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svoj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realni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uticaj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službeni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položaj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zatražio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od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optuženog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zamenika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predsednika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Vlade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ministra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saobraćaja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veza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da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izbor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firme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koja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će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graditi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autoputne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deonice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izvrši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u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četiri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oka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bez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sprovođenja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postupka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javne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nabavke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što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su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isti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učinili</a:t>
            </a:r>
            <a:endParaRPr lang="en-US" sz="2000" b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/>
              <a:t>Ukupna šteta iz obe autoputne deonice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838200" y="2404168"/>
            <a:ext cx="69342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1" hangingPunct="1"/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Nakon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što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je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izglasan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Zakon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realizaciji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infrastrukturnih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projekata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izgradnju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dve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putne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deonice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optuženi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zaokružili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svoje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radnje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ponovo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potpisujući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ugovore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izgradnji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autoputeva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kompaniju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Sinohidro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pribavili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imovinsku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korist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u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iznosu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od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najmanje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155.117.256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evra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koji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iznos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su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naneli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štetu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Budžetu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Republike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Makedonije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lvl="0" algn="just" eaLnBrk="1" hangingPunct="1"/>
            <a:endParaRPr lang="en-US" sz="2000" b="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eaLnBrk="1" hangingPunct="1"/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Iznos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od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najmanje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155.117.256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evra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je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utvrđen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izvršenim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veštačenjem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predstavlja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razliku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između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cene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koju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plaćamo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kineskoj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kompaniji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autoputne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deonice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cene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isti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posao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koju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kompanija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Sinohidro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plaća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podizvođačima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koji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faktički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GRADE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autoputne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deonice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.</a:t>
            </a:r>
            <a:endParaRPr kumimoji="0" lang="mk-MK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 </a:t>
            </a:r>
            <a:r>
              <a:rPr lang="sr-Latn-BA" sz="3200" dirty="0">
                <a:latin typeface="Arial" pitchFamily="34" charset="0"/>
                <a:cs typeface="Arial" pitchFamily="34" charset="0"/>
              </a:rPr>
              <a:t>TENDERI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3000" y="2286000"/>
            <a:ext cx="609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Primer </a:t>
            </a:r>
            <a:r>
              <a:rPr lang="en-US" dirty="0" err="1"/>
              <a:t>fiktivnog</a:t>
            </a:r>
            <a:r>
              <a:rPr lang="en-US" dirty="0"/>
              <a:t> </a:t>
            </a:r>
            <a:r>
              <a:rPr lang="en-US" dirty="0" err="1"/>
              <a:t>objavljivanja</a:t>
            </a:r>
            <a:r>
              <a:rPr lang="en-US" dirty="0"/>
              <a:t> </a:t>
            </a:r>
            <a:r>
              <a:rPr lang="en-US" dirty="0" err="1"/>
              <a:t>oglasa</a:t>
            </a:r>
            <a:endParaRPr lang="en-US" dirty="0"/>
          </a:p>
        </p:txBody>
      </p:sp>
      <p:pic>
        <p:nvPicPr>
          <p:cNvPr id="4098" name="Picture 2" descr="Ð ÐµÐ·ÑÐ»ÑÐ°Ñ ÑÐ¾ ÑÐ»Ð¸ÐºÐ° Ð·Ð° muyej na vm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352800"/>
            <a:ext cx="4225787" cy="2643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Ð ÐµÐ·ÑÐ»ÑÐ°Ñ ÑÐ¾ ÑÐ»Ð¸ÐºÐ° Ð·Ð° skopje 2014  muze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657600"/>
            <a:ext cx="272415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15392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2286000"/>
            <a:ext cx="75438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BA" sz="2000" b="0" dirty="0">
                <a:latin typeface="Arial" pitchFamily="34" charset="0"/>
                <a:cs typeface="Arial" pitchFamily="34" charset="0"/>
              </a:rPr>
              <a:t>Tokom 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2011.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godine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u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Skoplju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prvooptužena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sr-Latn-BA" sz="2000" b="0" dirty="0">
                <a:latin typeface="Arial" pitchFamily="34" charset="0"/>
                <a:cs typeface="Arial" pitchFamily="34" charset="0"/>
              </a:rPr>
              <a:t>kao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ministar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sr-Latn-BA" sz="2000" b="0" dirty="0">
                <a:latin typeface="Arial" pitchFamily="34" charset="0"/>
                <a:cs typeface="Arial" pitchFamily="34" charset="0"/>
              </a:rPr>
              <a:t>kulture i još 2 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službena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lica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drugooptužena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kao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član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komisije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javne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nabavke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trećeoptužena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kao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predsednik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komisije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javne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nabavke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iskorišćavanjem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svojih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službenih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položaja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ovlašćenja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pri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vršenju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javnih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nabavki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kao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suizvršioci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pribavile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su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sr-Latn-BA" sz="2000" b="0" dirty="0">
                <a:latin typeface="Arial" pitchFamily="34" charset="0"/>
                <a:cs typeface="Arial" pitchFamily="34" charset="0"/>
              </a:rPr>
              <a:t>jedan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ekonomsk</a:t>
            </a:r>
            <a:r>
              <a:rPr lang="sr-Latn-BA" sz="2000" b="0" dirty="0">
                <a:latin typeface="Arial" pitchFamily="34" charset="0"/>
                <a:cs typeface="Arial" pitchFamily="34" charset="0"/>
              </a:rPr>
              <a:t>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operator.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korist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koja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sastoji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iz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nezakonskih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povlastica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–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favorizovanja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izvođenje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završnih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građevinskih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građevinsko-zanatskih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radova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objektu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Muzej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makedonske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borbe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državnost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samostalnost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-  “”,</a:t>
            </a:r>
            <a:endParaRPr lang="sr-Latn-BA" sz="2000" b="0" dirty="0">
              <a:latin typeface="Arial" pitchFamily="34" charset="0"/>
              <a:cs typeface="Arial" pitchFamily="34" charset="0"/>
            </a:endParaRPr>
          </a:p>
          <a:p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AutoShape 2" descr="ÐÐ¾Ð²ÑÐ·Ð°Ð½Ð° ÑÐ»Ð¸ÐºÐ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668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600200"/>
            <a:ext cx="7543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Latn-BA" sz="2000" b="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b="0" dirty="0">
                <a:latin typeface="Arial" pitchFamily="34" charset="0"/>
                <a:cs typeface="Arial" pitchFamily="34" charset="0"/>
              </a:rPr>
              <a:t> pre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nego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što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objavljen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oglas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dodeljivanje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ugovora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o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javnoj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nabavci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i pre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nego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što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sproveo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postupak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suprotno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principima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koji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obezbeđuju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zakonitost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javnih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nabavki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iz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čl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. 2.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Zakona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o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javnim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nabavkama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suprotno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čl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. 28.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Zakona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o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javnim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nabavkama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, pre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nego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što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doneta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odluka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o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potrebi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javnom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nabavkom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prvooptužena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kroz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razgovore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sa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svedokom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 </a:t>
            </a:r>
            <a:r>
              <a:rPr lang="sr-Latn-BA" sz="2000" b="0" dirty="0">
                <a:latin typeface="Arial" pitchFamily="34" charset="0"/>
                <a:cs typeface="Arial" pitchFamily="34" charset="0"/>
              </a:rPr>
              <a:t>ii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koji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je bio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generalni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direktor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sr-Latn-BA" sz="2000" b="0" dirty="0">
                <a:latin typeface="Arial" pitchFamily="34" charset="0"/>
                <a:cs typeface="Arial" pitchFamily="34" charset="0"/>
              </a:rPr>
              <a:t>preduzeča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.,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rekla</a:t>
            </a:r>
            <a:r>
              <a:rPr lang="sr-Latn-BA" sz="2000" b="0" dirty="0">
                <a:latin typeface="Arial" pitchFamily="34" charset="0"/>
                <a:cs typeface="Arial" pitchFamily="34" charset="0"/>
              </a:rPr>
              <a:t> mu je 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da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nastavi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sa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radom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objektu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gde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su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tekuće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izvodili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građevinske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radove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po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prethodno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sklopljenom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ugovoru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izgradnju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muzejskog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kompleksa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, da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izvedu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sve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radove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koji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su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proizlazili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dodatno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koji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nisu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bili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obuhvaćeni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u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ugovoru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o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javnoj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nabavci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aneksima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istog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i da se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nije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čekalo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dvadesetak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dana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sprovođenje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nove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javne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nabavke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 i da je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prvooptužena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već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dogovorila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preko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drugooptužene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da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komisija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javne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nabavke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nakon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što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se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objavi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oglas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dodeli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ugovor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sr-Latn-BA" sz="2000" b="0" dirty="0">
                <a:latin typeface="Arial" pitchFamily="34" charset="0"/>
                <a:cs typeface="Arial" pitchFamily="34" charset="0"/>
              </a:rPr>
              <a:t>sa preduyeče svedoka.</a:t>
            </a:r>
            <a:endParaRPr lang="en-US" sz="20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5161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828800"/>
            <a:ext cx="7315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0" dirty="0" err="1">
                <a:latin typeface="Arial" pitchFamily="34" charset="0"/>
                <a:cs typeface="Arial" pitchFamily="34" charset="0"/>
              </a:rPr>
              <a:t>zatim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dana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20.06.2011.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nakon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što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objavljen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oglas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dodeljivanje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javne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nabavke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zbog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uslova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koji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su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bili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dati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u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ogalsu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tenderskoj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dokumentaciji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samo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sr-Latn-BA" sz="2000" b="0" dirty="0">
                <a:latin typeface="Arial" pitchFamily="34" charset="0"/>
                <a:cs typeface="Arial" pitchFamily="34" charset="0"/>
              </a:rPr>
              <a:t>ovo  preduyeče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učestvovao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u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postupku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kao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jedinstveni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ponuđač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u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postupku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javne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nabavke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iako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su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svi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optuženi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znali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da </a:t>
            </a:r>
            <a:r>
              <a:rPr lang="sr-Latn-BA" sz="2000" b="0" dirty="0">
                <a:latin typeface="Arial" pitchFamily="34" charset="0"/>
                <a:cs typeface="Arial" pitchFamily="34" charset="0"/>
              </a:rPr>
              <a:t>isto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već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izvodi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radove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objektu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koji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su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navedeni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u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oglasu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dodeljivanje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javne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nabavke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ipak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su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druga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treće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optužena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kao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članovi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komisije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za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javne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nabavke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sastavile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potpisale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izveštaj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o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sprovedenom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postupku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da je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najpovoljniji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ponuđač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GTD B. Š. AD Š., </a:t>
            </a:r>
            <a:r>
              <a:rPr lang="sr-Latn-BA" sz="2000" b="0" dirty="0">
                <a:latin typeface="Arial" pitchFamily="34" charset="0"/>
                <a:cs typeface="Arial" pitchFamily="34" charset="0"/>
              </a:rPr>
              <a:t>pa je 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od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prvooptužene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doneto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rešenje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o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izboru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najpovoljnije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ponude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, i 05.08.2011.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godine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sklopljen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ugovor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o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javnoj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nabavci</a:t>
            </a:r>
            <a:r>
              <a:rPr lang="sr-Latn-BA" sz="2000" b="0" dirty="0">
                <a:latin typeface="Arial" pitchFamily="34" charset="0"/>
                <a:cs typeface="Arial" pitchFamily="34" charset="0"/>
              </a:rPr>
              <a:t> koja več uveliko je bila  završena.</a:t>
            </a:r>
            <a:endParaRPr lang="en-US" sz="20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7894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09600" y="2362200"/>
            <a:ext cx="7772400" cy="350045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15268" y="4495800"/>
            <a:ext cx="6913463" cy="1585097"/>
          </a:xfrm>
          <a:prstGeom prst="rect">
            <a:avLst/>
          </a:prstGeom>
        </p:spPr>
      </p:pic>
      <p:pic>
        <p:nvPicPr>
          <p:cNvPr id="7176" name="Picture 8" descr="Ð ÐµÐ·ÑÐ»ÑÐ°Ñ ÑÐ¾ ÑÐ»Ð¸ÐºÐ° Ð·Ð° republika makedonij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371600"/>
            <a:ext cx="33528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7543800" cy="762000"/>
          </a:xfrm>
        </p:spPr>
        <p:txBody>
          <a:bodyPr>
            <a:normAutofit fontScale="90000"/>
          </a:bodyPr>
          <a:lstStyle/>
          <a:p>
            <a:pPr lvl="0"/>
            <a:r>
              <a:rPr lang="en-US" sz="2800" dirty="0" err="1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Zakon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o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javnim</a:t>
            </a:r>
            <a:r>
              <a:rPr lang="en-US" sz="28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nabavkama</a:t>
            </a:r>
            <a:r>
              <a:rPr lang="en-US" sz="28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800" b="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533400" y="2039510"/>
            <a:ext cx="83058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457200" algn="l"/>
                <a:tab pos="900113" algn="l"/>
              </a:tabLst>
            </a:pP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Prvi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Zakon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o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javnim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nabavkama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u RM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donet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je 1998.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godine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koji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je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zatim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menjan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vi</a:t>
            </a:r>
            <a:r>
              <a:rPr lang="en-US" sz="2000" b="0" dirty="0" err="1">
                <a:latin typeface="Calibri"/>
                <a:ea typeface="Times New Roman" pitchFamily="18" charset="0"/>
                <a:cs typeface="Arial" pitchFamily="34" charset="0"/>
              </a:rPr>
              <a:t>š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puta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Potpuno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novi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koncept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Zakona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o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javnim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nabavkama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donet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je 2007.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godine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sr-Latn-BA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sa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kojim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je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započeo</a:t>
            </a:r>
            <a:r>
              <a:rPr lang="sr-Latn-BA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i 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proces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unificranja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unutra</a:t>
            </a:r>
            <a:r>
              <a:rPr lang="en-US" sz="2000" b="0" dirty="0" err="1">
                <a:latin typeface="Calibri"/>
                <a:ea typeface="Times New Roman" pitchFamily="18" charset="0"/>
                <a:cs typeface="Arial" pitchFamily="34" charset="0"/>
              </a:rPr>
              <a:t>š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njeg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prava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sa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pravom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EU u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delu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javnih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nabavki</a:t>
            </a:r>
            <a:r>
              <a:rPr lang="en-US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mk-MK" sz="2000" b="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>
              <a:tabLst>
                <a:tab pos="457200" algn="l"/>
                <a:tab pos="900113" algn="l"/>
              </a:tabLst>
            </a:pPr>
            <a:endParaRPr lang="en-US" sz="2000" b="0" dirty="0">
              <a:latin typeface="Arial" pitchFamily="34" charset="0"/>
              <a:cs typeface="Arial" pitchFamily="34" charset="0"/>
            </a:endParaRPr>
          </a:p>
          <a:p>
            <a:pPr lvl="0">
              <a:tabLst>
                <a:tab pos="457200" algn="l"/>
                <a:tab pos="900113" algn="l"/>
              </a:tabLst>
            </a:pPr>
            <a:r>
              <a:rPr lang="mk-MK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   U članu 2. navedeno je da se ovim zakonom posebno obezbeđuje</a:t>
            </a:r>
          </a:p>
          <a:p>
            <a:pPr lvl="0">
              <a:tabLst>
                <a:tab pos="457200" algn="l"/>
                <a:tab pos="900113" algn="l"/>
              </a:tabLst>
            </a:pPr>
            <a:endParaRPr lang="en-US" sz="2000" b="0" dirty="0">
              <a:latin typeface="Arial" pitchFamily="34" charset="0"/>
              <a:cs typeface="Arial" pitchFamily="34" charset="0"/>
            </a:endParaRPr>
          </a:p>
          <a:p>
            <a:pPr lvl="0">
              <a:buFontTx/>
              <a:buChar char="•"/>
              <a:tabLst>
                <a:tab pos="457200" algn="l"/>
                <a:tab pos="900113" algn="l"/>
              </a:tabLst>
            </a:pPr>
            <a:r>
              <a:rPr lang="mk-MK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konkurencija između ekonomskih operatora,</a:t>
            </a:r>
            <a:endParaRPr lang="en-US" sz="2000" b="0" dirty="0">
              <a:latin typeface="Arial" pitchFamily="34" charset="0"/>
              <a:cs typeface="Arial" pitchFamily="34" charset="0"/>
            </a:endParaRPr>
          </a:p>
          <a:p>
            <a:pPr lvl="0">
              <a:buFontTx/>
              <a:buChar char="•"/>
              <a:tabLst>
                <a:tab pos="457200" algn="l"/>
                <a:tab pos="900113" algn="l"/>
              </a:tabLst>
            </a:pPr>
            <a:r>
              <a:rPr lang="mk-MK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jednaki tretman i nediskriminacija ekonomskih operatora,</a:t>
            </a:r>
            <a:endParaRPr lang="en-US" sz="2000" b="0" dirty="0">
              <a:latin typeface="Arial" pitchFamily="34" charset="0"/>
              <a:cs typeface="Arial" pitchFamily="34" charset="0"/>
            </a:endParaRPr>
          </a:p>
          <a:p>
            <a:pPr lvl="0">
              <a:buFontTx/>
              <a:buChar char="•"/>
              <a:tabLst>
                <a:tab pos="457200" algn="l"/>
                <a:tab pos="900113" algn="l"/>
              </a:tabLst>
            </a:pPr>
            <a:r>
              <a:rPr lang="mk-MK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transparentnost i integritet u procesu dodeljivanja ugovora o javnim nabavkama i</a:t>
            </a:r>
            <a:endParaRPr lang="en-US" sz="2000" b="0" dirty="0">
              <a:latin typeface="Arial" pitchFamily="34" charset="0"/>
              <a:cs typeface="Arial" pitchFamily="34" charset="0"/>
            </a:endParaRPr>
          </a:p>
          <a:p>
            <a:pPr lvl="0">
              <a:buFontTx/>
              <a:buChar char="•"/>
              <a:tabLst>
                <a:tab pos="457200" algn="l"/>
                <a:tab pos="900113" algn="l"/>
              </a:tabLst>
            </a:pPr>
            <a:r>
              <a:rPr lang="mk-MK" sz="2000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racionalno i efikasno iskorišćavanje sredstava u postupcima dodeljivanja ugovora o javnoj nabavci</a:t>
            </a:r>
            <a:r>
              <a:rPr lang="mk-MK" b="0" dirty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en-US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051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453425"/>
            <a:ext cx="7448550" cy="756375"/>
          </a:xfrm>
        </p:spPr>
        <p:txBody>
          <a:bodyPr/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Kazneno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pravna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zaštita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990600" y="2568238"/>
            <a:ext cx="79248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0" dirty="0" err="1">
                <a:latin typeface="Arial" pitchFamily="34" charset="0"/>
                <a:cs typeface="Arial" pitchFamily="34" charset="0"/>
              </a:rPr>
              <a:t>Javne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nabavke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su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prvi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put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postale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deo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makedonskog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kaznenog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prava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2004.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godine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proširenjem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inkriminacije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krivičnog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dela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iz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čl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. 353. KZ-a,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pri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čemu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ozbiljno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bila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zaoštrena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kaznena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politika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ako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delo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učinjeno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pri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javnim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nabavkama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učinilac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ovog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krivičnog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dela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biće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kažnjen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kaznom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od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najmanje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4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godine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zatvora</a:t>
            </a:r>
            <a:r>
              <a:rPr lang="mk-MK" sz="2000" b="0" dirty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endParaRPr lang="mk-MK" sz="2000" b="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b="0" dirty="0">
                <a:latin typeface="Arial" pitchFamily="34" charset="0"/>
                <a:cs typeface="Arial" pitchFamily="34" charset="0"/>
              </a:rPr>
              <a:t>2009.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godine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u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Krivičnom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zakoniku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uv</a:t>
            </a:r>
            <a:r>
              <a:rPr lang="mk-MK" sz="2000" b="0" dirty="0">
                <a:latin typeface="Arial" pitchFamily="34" charset="0"/>
                <a:cs typeface="Arial" pitchFamily="34" charset="0"/>
              </a:rPr>
              <a:t>е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dena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posebna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inkriminacije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iz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čl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. 275-v. “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Zloupotreba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postupka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javnog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poziva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dodela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ugovora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o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javnoj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nabavci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ili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javno-privatno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partnerstvo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.”</a:t>
            </a:r>
            <a:endParaRPr lang="mk-MK" sz="2000" b="0" dirty="0">
              <a:latin typeface="Arial" pitchFamily="34" charset="0"/>
              <a:cs typeface="Arial" pitchFamily="34" charset="0"/>
            </a:endParaRPr>
          </a:p>
          <a:p>
            <a:pPr algn="just"/>
            <a:endParaRPr lang="mk-MK" sz="2000" b="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000" b="0" dirty="0">
                <a:latin typeface="Arial" pitchFamily="34" charset="0"/>
                <a:cs typeface="Arial" pitchFamily="34" charset="0"/>
              </a:rPr>
              <a:t>Sa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izmenama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ZJN-a od 2013. i 2014.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godine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isti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prerastao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u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vankrivični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propis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u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kojem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ugrađeno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19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kaznenih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odredbi</a:t>
            </a:r>
            <a:r>
              <a:rPr lang="mk-MK" dirty="0"/>
              <a:t>.</a:t>
            </a:r>
            <a:endParaRPr lang="en-US" b="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Svjetski indikatori upravljanja pokazuju napredak u borbi protiv korupcij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5736" y="1219200"/>
            <a:ext cx="2023802" cy="1348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995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/>
              <a:t>Indikatori</a:t>
            </a:r>
            <a:r>
              <a:rPr lang="en-US" sz="2800" dirty="0"/>
              <a:t> </a:t>
            </a:r>
            <a:r>
              <a:rPr lang="en-US" sz="2800" dirty="0" err="1"/>
              <a:t>korupcije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066800" y="2090172"/>
            <a:ext cx="77724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1800" b="0" dirty="0" err="1">
                <a:latin typeface="Arial" pitchFamily="34" charset="0"/>
                <a:cs typeface="Arial" pitchFamily="34" charset="0"/>
              </a:rPr>
              <a:t>Nabavka</a:t>
            </a:r>
            <a:r>
              <a:rPr lang="en-US" sz="18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0" dirty="0" err="1">
                <a:latin typeface="Arial" pitchFamily="34" charset="0"/>
                <a:cs typeface="Arial" pitchFamily="34" charset="0"/>
              </a:rPr>
              <a:t>nepotrebnih</a:t>
            </a:r>
            <a:r>
              <a:rPr lang="en-US" sz="18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0" dirty="0" err="1">
                <a:latin typeface="Arial" pitchFamily="34" charset="0"/>
                <a:cs typeface="Arial" pitchFamily="34" charset="0"/>
              </a:rPr>
              <a:t>dobara</a:t>
            </a:r>
            <a:r>
              <a:rPr lang="en-US" sz="1800" b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b="0" dirty="0" err="1">
                <a:latin typeface="Arial" pitchFamily="34" charset="0"/>
                <a:cs typeface="Arial" pitchFamily="34" charset="0"/>
              </a:rPr>
              <a:t>radova</a:t>
            </a:r>
            <a:r>
              <a:rPr lang="en-US" sz="1800" b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b="0" dirty="0" err="1">
                <a:latin typeface="Arial" pitchFamily="34" charset="0"/>
                <a:cs typeface="Arial" pitchFamily="34" charset="0"/>
              </a:rPr>
              <a:t>usluga</a:t>
            </a:r>
            <a:endParaRPr lang="sr-Latn-BA" sz="1800" b="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vi-VN" sz="1800" b="0" dirty="0">
                <a:latin typeface="Arial" pitchFamily="34" charset="0"/>
                <a:cs typeface="Arial" pitchFamily="34" charset="0"/>
              </a:rPr>
              <a:t>Namerno određivanje nerealne procenjene vrednosti</a:t>
            </a:r>
            <a:r>
              <a:rPr lang="vi-VN" sz="1800" dirty="0">
                <a:latin typeface="Arial" pitchFamily="34" charset="0"/>
                <a:cs typeface="Arial" pitchFamily="34" charset="0"/>
              </a:rPr>
              <a:t> </a:t>
            </a:r>
            <a:endParaRPr lang="sr-Latn-BA" sz="1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1800" b="0" dirty="0" err="1">
                <a:latin typeface="Arial" pitchFamily="34" charset="0"/>
                <a:cs typeface="Arial" pitchFamily="34" charset="0"/>
              </a:rPr>
              <a:t>Nedozvoljeno</a:t>
            </a:r>
            <a:r>
              <a:rPr lang="en-US" sz="1800" b="0" dirty="0">
                <a:latin typeface="Arial" pitchFamily="34" charset="0"/>
                <a:cs typeface="Arial" pitchFamily="34" charset="0"/>
              </a:rPr>
              <a:t> „</a:t>
            </a:r>
            <a:r>
              <a:rPr lang="en-US" sz="1800" b="0" dirty="0" err="1">
                <a:latin typeface="Arial" pitchFamily="34" charset="0"/>
                <a:cs typeface="Arial" pitchFamily="34" charset="0"/>
              </a:rPr>
              <a:t>usitnjavanje</a:t>
            </a:r>
            <a:r>
              <a:rPr lang="en-US" sz="1800" b="0" dirty="0">
                <a:latin typeface="Arial" pitchFamily="34" charset="0"/>
                <a:cs typeface="Arial" pitchFamily="34" charset="0"/>
              </a:rPr>
              <a:t>” </a:t>
            </a:r>
            <a:r>
              <a:rPr lang="en-US" sz="1800" b="0" dirty="0" err="1">
                <a:latin typeface="Arial" pitchFamily="34" charset="0"/>
                <a:cs typeface="Arial" pitchFamily="34" charset="0"/>
              </a:rPr>
              <a:t>nabavki</a:t>
            </a:r>
            <a:r>
              <a:rPr lang="en-US" sz="18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0" dirty="0" err="1">
                <a:latin typeface="Arial" pitchFamily="34" charset="0"/>
                <a:cs typeface="Arial" pitchFamily="34" charset="0"/>
              </a:rPr>
              <a:t>kako</a:t>
            </a:r>
            <a:r>
              <a:rPr lang="en-US" sz="1800" b="0" dirty="0">
                <a:latin typeface="Arial" pitchFamily="34" charset="0"/>
                <a:cs typeface="Arial" pitchFamily="34" charset="0"/>
              </a:rPr>
              <a:t> bi se </a:t>
            </a:r>
            <a:r>
              <a:rPr lang="en-US" sz="1800" b="0" dirty="0" err="1">
                <a:latin typeface="Arial" pitchFamily="34" charset="0"/>
                <a:cs typeface="Arial" pitchFamily="34" charset="0"/>
              </a:rPr>
              <a:t>primenjivao</a:t>
            </a:r>
            <a:r>
              <a:rPr lang="sr-Latn-BA" sz="18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0" dirty="0" err="1">
                <a:latin typeface="Arial" pitchFamily="34" charset="0"/>
                <a:cs typeface="Arial" pitchFamily="34" charset="0"/>
              </a:rPr>
              <a:t>postupak</a:t>
            </a:r>
            <a:r>
              <a:rPr lang="en-US" sz="18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0" dirty="0" err="1">
                <a:latin typeface="Arial" pitchFamily="34" charset="0"/>
                <a:cs typeface="Arial" pitchFamily="34" charset="0"/>
              </a:rPr>
              <a:t>javne</a:t>
            </a:r>
            <a:r>
              <a:rPr lang="en-US" sz="18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0" dirty="0" err="1">
                <a:latin typeface="Arial" pitchFamily="34" charset="0"/>
                <a:cs typeface="Arial" pitchFamily="34" charset="0"/>
              </a:rPr>
              <a:t>nabavke</a:t>
            </a:r>
            <a:r>
              <a:rPr lang="en-US" sz="1800" b="0" dirty="0">
                <a:latin typeface="Arial" pitchFamily="34" charset="0"/>
                <a:cs typeface="Arial" pitchFamily="34" charset="0"/>
              </a:rPr>
              <a:t> male </a:t>
            </a:r>
            <a:r>
              <a:rPr lang="en-US" sz="1800" b="0" dirty="0" err="1">
                <a:latin typeface="Arial" pitchFamily="34" charset="0"/>
                <a:cs typeface="Arial" pitchFamily="34" charset="0"/>
              </a:rPr>
              <a:t>vrednosti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endParaRPr lang="sr-Latn-BA" sz="1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vi-VN" sz="1800" b="0" dirty="0">
                <a:latin typeface="Arial" pitchFamily="34" charset="0"/>
                <a:cs typeface="Arial" pitchFamily="34" charset="0"/>
              </a:rPr>
              <a:t>Formiranje predmeta nabavke tako da može da</a:t>
            </a:r>
            <a:br>
              <a:rPr lang="vi-VN" sz="1800" b="0" dirty="0">
                <a:latin typeface="Arial" pitchFamily="34" charset="0"/>
                <a:cs typeface="Arial" pitchFamily="34" charset="0"/>
              </a:rPr>
            </a:br>
            <a:r>
              <a:rPr lang="vi-VN" sz="1800" b="0" dirty="0">
                <a:latin typeface="Arial" pitchFamily="34" charset="0"/>
                <a:cs typeface="Arial" pitchFamily="34" charset="0"/>
              </a:rPr>
              <a:t>ga realizuje samo određeni ponuđač</a:t>
            </a:r>
            <a:r>
              <a:rPr lang="vi-VN" sz="1800" dirty="0">
                <a:latin typeface="Arial" pitchFamily="34" charset="0"/>
                <a:cs typeface="Arial" pitchFamily="34" charset="0"/>
              </a:rPr>
              <a:t> </a:t>
            </a:r>
            <a:endParaRPr lang="sr-Latn-BA" sz="1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1800" b="0" dirty="0" err="1">
                <a:latin typeface="Arial" pitchFamily="34" charset="0"/>
                <a:cs typeface="Arial" pitchFamily="34" charset="0"/>
              </a:rPr>
              <a:t>Česta</a:t>
            </a:r>
            <a:r>
              <a:rPr lang="en-US" sz="1800" b="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1800" b="0" dirty="0" err="1">
                <a:latin typeface="Arial" pitchFamily="34" charset="0"/>
                <a:cs typeface="Arial" pitchFamily="34" charset="0"/>
              </a:rPr>
              <a:t>neopravdana</a:t>
            </a:r>
            <a:r>
              <a:rPr lang="en-US" sz="18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0" dirty="0" err="1">
                <a:latin typeface="Arial" pitchFamily="34" charset="0"/>
                <a:cs typeface="Arial" pitchFamily="34" charset="0"/>
              </a:rPr>
              <a:t>primena</a:t>
            </a:r>
            <a:r>
              <a:rPr lang="en-US" sz="18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0" dirty="0" err="1">
                <a:latin typeface="Arial" pitchFamily="34" charset="0"/>
                <a:cs typeface="Arial" pitchFamily="34" charset="0"/>
              </a:rPr>
              <a:t>izuzetaka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endParaRPr lang="sr-Latn-BA" sz="1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vi-VN" sz="1800" b="0" dirty="0">
                <a:latin typeface="Arial" pitchFamily="34" charset="0"/>
                <a:cs typeface="Arial" pitchFamily="34" charset="0"/>
              </a:rPr>
              <a:t>Česta primena pregovaračkog</a:t>
            </a:r>
            <a:r>
              <a:rPr lang="sr-Latn-BA" sz="1800" b="0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1800" b="0" dirty="0">
                <a:latin typeface="Arial" pitchFamily="34" charset="0"/>
                <a:cs typeface="Arial" pitchFamily="34" charset="0"/>
              </a:rPr>
              <a:t>postupka sa određenim ponuđačem</a:t>
            </a:r>
            <a:r>
              <a:rPr lang="vi-VN" sz="1800" dirty="0">
                <a:latin typeface="Arial" pitchFamily="34" charset="0"/>
                <a:cs typeface="Arial" pitchFamily="34" charset="0"/>
              </a:rPr>
              <a:t> </a:t>
            </a:r>
            <a:endParaRPr lang="sr-Latn-BA" sz="1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it-IT" sz="1800" b="0" dirty="0">
                <a:latin typeface="Arial" pitchFamily="34" charset="0"/>
                <a:cs typeface="Arial" pitchFamily="34" charset="0"/>
              </a:rPr>
              <a:t>Česta i neopravdana primena pregovaračkog postupka „po hitnosti</a:t>
            </a:r>
            <a:endParaRPr lang="sr-Latn-BA" sz="1800" b="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1800" b="0" dirty="0" err="1">
                <a:latin typeface="Arial" pitchFamily="34" charset="0"/>
                <a:cs typeface="Arial" pitchFamily="34" charset="0"/>
              </a:rPr>
              <a:t>Česta</a:t>
            </a:r>
            <a:r>
              <a:rPr lang="en-US" sz="1800" b="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1800" b="0" dirty="0" err="1">
                <a:latin typeface="Arial" pitchFamily="34" charset="0"/>
                <a:cs typeface="Arial" pitchFamily="34" charset="0"/>
              </a:rPr>
              <a:t>neopravdana</a:t>
            </a:r>
            <a:r>
              <a:rPr lang="en-US" sz="18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0" dirty="0" err="1">
                <a:latin typeface="Arial" pitchFamily="34" charset="0"/>
                <a:cs typeface="Arial" pitchFamily="34" charset="0"/>
              </a:rPr>
              <a:t>primena</a:t>
            </a:r>
            <a:r>
              <a:rPr lang="en-US" sz="18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0" dirty="0" err="1">
                <a:latin typeface="Arial" pitchFamily="34" charset="0"/>
                <a:cs typeface="Arial" pitchFamily="34" charset="0"/>
              </a:rPr>
              <a:t>pregovaračkog</a:t>
            </a:r>
            <a:r>
              <a:rPr lang="en-US" sz="18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0" dirty="0" err="1">
                <a:latin typeface="Arial" pitchFamily="34" charset="0"/>
                <a:cs typeface="Arial" pitchFamily="34" charset="0"/>
              </a:rPr>
              <a:t>postupka</a:t>
            </a:r>
            <a:r>
              <a:rPr lang="en-US" sz="18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0" dirty="0" err="1">
                <a:latin typeface="Arial" pitchFamily="34" charset="0"/>
                <a:cs typeface="Arial" pitchFamily="34" charset="0"/>
              </a:rPr>
              <a:t>zbog</a:t>
            </a:r>
            <a:r>
              <a:rPr lang="en-US" sz="18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0" dirty="0" err="1">
                <a:latin typeface="Arial" pitchFamily="34" charset="0"/>
                <a:cs typeface="Arial" pitchFamily="34" charset="0"/>
              </a:rPr>
              <a:t>dodatnih</a:t>
            </a:r>
            <a:r>
              <a:rPr lang="en-US" sz="18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0" dirty="0" err="1">
                <a:latin typeface="Arial" pitchFamily="34" charset="0"/>
                <a:cs typeface="Arial" pitchFamily="34" charset="0"/>
              </a:rPr>
              <a:t>nabavki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endParaRPr lang="sr-Latn-BA" sz="1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pl-PL" sz="1800" b="0" dirty="0">
                <a:latin typeface="Arial" pitchFamily="34" charset="0"/>
                <a:cs typeface="Arial" pitchFamily="34" charset="0"/>
              </a:rPr>
              <a:t>Neregularnosti u vezi sa planom nabavki</a:t>
            </a:r>
            <a:r>
              <a:rPr lang="pl-PL" sz="18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sz="1800" b="0" dirty="0" err="1">
                <a:latin typeface="Arial" pitchFamily="34" charset="0"/>
                <a:cs typeface="Arial" pitchFamily="34" charset="0"/>
              </a:rPr>
              <a:t>Sukob</a:t>
            </a:r>
            <a:r>
              <a:rPr lang="en-US" sz="18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0" dirty="0" err="1">
                <a:latin typeface="Arial" pitchFamily="34" charset="0"/>
                <a:cs typeface="Arial" pitchFamily="34" charset="0"/>
              </a:rPr>
              <a:t>interesa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endParaRPr lang="sr-Latn-BA" sz="18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1800" b="0" dirty="0" err="1">
                <a:latin typeface="Arial" pitchFamily="34" charset="0"/>
                <a:cs typeface="Arial" pitchFamily="34" charset="0"/>
              </a:rPr>
              <a:t>Nejasna</a:t>
            </a:r>
            <a:r>
              <a:rPr lang="en-US" sz="1800" b="0" dirty="0">
                <a:latin typeface="Arial" pitchFamily="34" charset="0"/>
                <a:cs typeface="Arial" pitchFamily="34" charset="0"/>
              </a:rPr>
              <a:t> i </a:t>
            </a:r>
            <a:r>
              <a:rPr lang="en-US" sz="1800" b="0" dirty="0" err="1">
                <a:latin typeface="Arial" pitchFamily="34" charset="0"/>
                <a:cs typeface="Arial" pitchFamily="34" charset="0"/>
              </a:rPr>
              <a:t>kontradiktorna</a:t>
            </a:r>
            <a:r>
              <a:rPr lang="en-US" sz="18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0" dirty="0" err="1">
                <a:latin typeface="Arial" pitchFamily="34" charset="0"/>
                <a:cs typeface="Arial" pitchFamily="34" charset="0"/>
              </a:rPr>
              <a:t>sadržina</a:t>
            </a:r>
            <a:r>
              <a:rPr lang="en-US" sz="18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0" dirty="0" err="1">
                <a:latin typeface="Arial" pitchFamily="34" charset="0"/>
                <a:cs typeface="Arial" pitchFamily="34" charset="0"/>
              </a:rPr>
              <a:t>konkursne</a:t>
            </a:r>
            <a:r>
              <a:rPr lang="en-US" sz="18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b="0" dirty="0" err="1">
                <a:latin typeface="Arial" pitchFamily="34" charset="0"/>
                <a:cs typeface="Arial" pitchFamily="34" charset="0"/>
              </a:rPr>
              <a:t>dokumentacije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pl-PL" sz="2000" dirty="0"/>
              <a:t/>
            </a:r>
            <a:br>
              <a:rPr lang="pl-PL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it-IT" sz="2000" dirty="0"/>
              <a:t> </a:t>
            </a:r>
            <a:br>
              <a:rPr lang="it-IT" sz="2000" dirty="0"/>
            </a:br>
            <a:r>
              <a:rPr lang="vi-VN" sz="2000" dirty="0"/>
              <a:t/>
            </a:r>
            <a:br>
              <a:rPr lang="vi-VN" sz="2000" dirty="0"/>
            </a:br>
            <a:r>
              <a:rPr lang="en-US" sz="2000" dirty="0"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vi-VN" dirty="0"/>
              <a:t/>
            </a:r>
            <a:br>
              <a:rPr lang="vi-VN" dirty="0"/>
            </a:br>
            <a:r>
              <a:rPr lang="en-US" dirty="0"/>
              <a:t/>
            </a:r>
            <a:br>
              <a:rPr lang="en-US" dirty="0"/>
            </a:br>
            <a:r>
              <a:rPr lang="ru-RU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62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Prioriteti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u 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istrazi</a:t>
            </a:r>
            <a:r>
              <a:rPr lang="en-US" dirty="0">
                <a:latin typeface="Arial" pitchFamily="34" charset="0"/>
                <a:cs typeface="Arial" pitchFamily="34" charset="0"/>
              </a:rPr>
              <a:t/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pic>
        <p:nvPicPr>
          <p:cNvPr id="3" name="Picture 2" descr="Резултат со слика за prioriteti u istraz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219200"/>
            <a:ext cx="2667000" cy="1966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43000" y="3429000"/>
            <a:ext cx="6553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0" dirty="0" err="1">
                <a:latin typeface="Arial" pitchFamily="34" charset="0"/>
                <a:cs typeface="Arial" pitchFamily="34" charset="0"/>
              </a:rPr>
              <a:t>Javni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tužilac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mora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da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odredi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prioritete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u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svojoj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istrazi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, da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napravi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plan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po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kojem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će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voditi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istragu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da bi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mogao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da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pribavi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kvalitetne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dokaze</a:t>
            </a:r>
            <a:endParaRPr lang="en-US" sz="20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332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2286000"/>
            <a:ext cx="8153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000" b="0" dirty="0">
                <a:latin typeface="Arial" pitchFamily="34" charset="0"/>
                <a:cs typeface="Arial" pitchFamily="34" charset="0"/>
              </a:rPr>
              <a:t>Prevarne šeme u javnim nabavkama uključuju veliki opseg nelegalnih aktivnosti. Te aktivnosti variraju od nameštanja javnih nabavki u postupku dodele javne nabavke do lažnog fakturisanja u fazi izvršenja ugovora. Prevare u javnim nabavkama je teško otkriti, slučajevi se retko prijavljuju i često je teško oceniti veličinu problema. Kada je problem otkriven, dolazi do istrage i eventualnog suđenja a šteta se često ne nadoknadi. </a:t>
            </a:r>
            <a:r>
              <a:rPr lang="sr-Latn-BA" sz="2000" b="0" dirty="0">
                <a:latin typeface="Arial" pitchFamily="34" charset="0"/>
                <a:cs typeface="Arial" pitchFamily="34" charset="0"/>
              </a:rPr>
              <a:t/>
            </a:r>
            <a:br>
              <a:rPr lang="sr-Latn-BA" sz="2000" b="0" dirty="0">
                <a:latin typeface="Arial" pitchFamily="34" charset="0"/>
                <a:cs typeface="Arial" pitchFamily="34" charset="0"/>
              </a:rPr>
            </a:br>
            <a:endParaRPr lang="en-US" sz="2000" b="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Ð ÐµÐ·ÑÐ»ÑÐ°Ñ ÑÐ¾ ÑÐ»Ð¸ÐºÐ° Ð·Ð° korupcij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0" y="4572000"/>
            <a:ext cx="362902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3466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371600"/>
            <a:ext cx="7086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AutoNum type="arabicPeriod"/>
            </a:pPr>
            <a:r>
              <a:rPr lang="sr-Latn-CS" sz="2000" dirty="0">
                <a:latin typeface="Arial" pitchFamily="34" charset="0"/>
                <a:cs typeface="Arial" pitchFamily="34" charset="0"/>
              </a:rPr>
              <a:t>Rano uključenje u istrazi što je neophodno radi prvenstveno ličnog uvida i saznanja tužilaca o predmetu, i prikupljanje dokaza na zakonom predviđen način</a:t>
            </a:r>
          </a:p>
          <a:p>
            <a:pPr marL="514350" indent="-514350" algn="just">
              <a:buAutoNum type="arabicPeriod"/>
            </a:pPr>
            <a:r>
              <a:rPr lang="sr-Latn-CS" sz="2000" dirty="0">
                <a:latin typeface="Arial" pitchFamily="34" charset="0"/>
                <a:cs typeface="Arial" pitchFamily="34" charset="0"/>
              </a:rPr>
              <a:t>Da bi se otkrilo i dokazalo postojanje ovih krivičnih djela potrebno je znanje, sposobnost i angažovanost kako tužilaca tako i ovlašćenih službenih lica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Ð ÐµÐ·ÑÐ»ÑÐ°Ñ ÑÐ¾ ÑÐ»Ð¸ÐºÐ° Ð·Ð° tuÅ¾ilac mora opredeliti prioritet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962400"/>
            <a:ext cx="2266950" cy="201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505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Tužilačke vještine u procesu doka</a:t>
            </a:r>
            <a:r>
              <a:rPr lang="en-US" dirty="0"/>
              <a:t>z</a:t>
            </a:r>
            <a:r>
              <a:rPr lang="sr-Latn-BA" dirty="0"/>
              <a:t>ivanja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2362201"/>
            <a:ext cx="7696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mk-MK" sz="2000" b="0" dirty="0">
                <a:latin typeface="Arial" pitchFamily="34" charset="0"/>
                <a:cs typeface="Arial" pitchFamily="34" charset="0"/>
              </a:rPr>
              <a:t>Javno tužilaštvo je definisano kao javni autoritet koji u ime države i u ime javnog i nacionalnog interesa, obezbeđuje pravilnu primenu prava u slučaju kršenja pravnog poretka koje znači izvršenje krivičnog dela za koje je predviđena sankcija</a:t>
            </a:r>
            <a:endParaRPr lang="sr-Latn-BA" sz="2000" b="0" dirty="0">
              <a:latin typeface="Arial" pitchFamily="34" charset="0"/>
              <a:cs typeface="Arial" pitchFamily="34" charset="0"/>
            </a:endParaRPr>
          </a:p>
          <a:p>
            <a:pPr algn="just"/>
            <a:endParaRPr lang="sr-Latn-BA" sz="2000" b="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mk-MK" sz="2000" b="0" dirty="0">
                <a:latin typeface="Arial" pitchFamily="34" charset="0"/>
                <a:cs typeface="Arial" pitchFamily="34" charset="0"/>
              </a:rPr>
              <a:t>Dobro proučavanje predmeta je prva i osnovna stvar koju treba da preduzme javni tužilac.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Vrlo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često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javnom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tužiocu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policija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ili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ponuđač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koji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izgubio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javnu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nabavku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dostavljaju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vrlo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šture</a:t>
            </a:r>
            <a:r>
              <a:rPr lang="en-US" sz="2000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0" dirty="0" err="1">
                <a:latin typeface="Arial" pitchFamily="34" charset="0"/>
                <a:cs typeface="Arial" pitchFamily="34" charset="0"/>
              </a:rPr>
              <a:t>informacije</a:t>
            </a:r>
            <a:endParaRPr lang="en-US" sz="20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372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1789</Words>
  <Application>Microsoft Office PowerPoint</Application>
  <PresentationFormat>On-screen Show (4:3)</PresentationFormat>
  <Paragraphs>83</Paragraphs>
  <Slides>26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Times</vt:lpstr>
      <vt:lpstr>Times New Roman</vt:lpstr>
      <vt:lpstr>Wingdings</vt:lpstr>
      <vt:lpstr>Office Theme</vt:lpstr>
      <vt:lpstr>Indikatori i najčešči oblici  korupcije  u javnim nabavkama</vt:lpstr>
      <vt:lpstr>UVOD</vt:lpstr>
      <vt:lpstr>Zakon o javnim nabavkama </vt:lpstr>
      <vt:lpstr>Kazneno pravna zaštita</vt:lpstr>
      <vt:lpstr>Indikatori korupcije</vt:lpstr>
      <vt:lpstr>Prioriteti u istrazi </vt:lpstr>
      <vt:lpstr>PowerPoint Presentation</vt:lpstr>
      <vt:lpstr>PowerPoint Presentation</vt:lpstr>
      <vt:lpstr>Tužilačke vještine u procesu dokazivanja</vt:lpstr>
      <vt:lpstr>Rezultati tužilaca u očima javnosti</vt:lpstr>
      <vt:lpstr>,,TRAEKTORIJA,,</vt:lpstr>
      <vt:lpstr>PowerPoint Presentation</vt:lpstr>
      <vt:lpstr>UVOD </vt:lpstr>
      <vt:lpstr>PRAVNA REGULATIVA - isključci </vt:lpstr>
      <vt:lpstr>PowerPoint Presentation</vt:lpstr>
      <vt:lpstr>Zaobilaženje primene Zakona o javnim nabavkama </vt:lpstr>
      <vt:lpstr>PowerPoint Presentation</vt:lpstr>
      <vt:lpstr>PowerPoint Presentation</vt:lpstr>
      <vt:lpstr>SKRIVENA PONUDA </vt:lpstr>
      <vt:lpstr>PowerPoint Presentation</vt:lpstr>
      <vt:lpstr>Ukupna šteta iz obe autoputne deonice </vt:lpstr>
      <vt:lpstr> TENDERI</vt:lpstr>
      <vt:lpstr>PowerPoint Presentation</vt:lpstr>
      <vt:lpstr>PowerPoint Presentation</vt:lpstr>
      <vt:lpstr>PowerPoint Presentation</vt:lpstr>
      <vt:lpstr>PowerPoint Presentation</vt:lpstr>
    </vt:vector>
  </TitlesOfParts>
  <Company>JDG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Maja Kapetanović</dc:creator>
  <cp:lastModifiedBy>Maja Kapetanović</cp:lastModifiedBy>
  <cp:revision>22</cp:revision>
  <cp:lastPrinted>2018-03-25T09:42:14Z</cp:lastPrinted>
  <dcterms:created xsi:type="dcterms:W3CDTF">2018-03-19T16:22:44Z</dcterms:created>
  <dcterms:modified xsi:type="dcterms:W3CDTF">2018-03-26T11:46:17Z</dcterms:modified>
</cp:coreProperties>
</file>