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256" r:id="rId2"/>
    <p:sldId id="257" r:id="rId3"/>
    <p:sldId id="258" r:id="rId4"/>
    <p:sldId id="262" r:id="rId5"/>
    <p:sldId id="261" r:id="rId6"/>
    <p:sldId id="263" r:id="rId7"/>
    <p:sldId id="265" r:id="rId8"/>
    <p:sldId id="266" r:id="rId9"/>
    <p:sldId id="267"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88" d="100"/>
          <a:sy n="88" d="100"/>
        </p:scale>
        <p:origin x="6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B651DA-08C5-498E-8DBA-A834F1CC655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C068C7CB-64B2-4A6C-8A49-F0C6F7DA3082}">
      <dgm:prSet phldrT="[Text]"/>
      <dgm:spPr/>
      <dgm:t>
        <a:bodyPr/>
        <a:lstStyle/>
        <a:p>
          <a:r>
            <a:rPr lang="bs-Latn-BA" dirty="0" smtClean="0"/>
            <a:t>Vrste diskriminacije</a:t>
          </a:r>
          <a:endParaRPr lang="en-US" dirty="0"/>
        </a:p>
      </dgm:t>
    </dgm:pt>
    <dgm:pt modelId="{ED992F94-B070-415C-82DD-D54DFBCD530E}" type="parTrans" cxnId="{21566050-8B94-4A2F-BACF-4DE5C5AA508A}">
      <dgm:prSet/>
      <dgm:spPr/>
      <dgm:t>
        <a:bodyPr/>
        <a:lstStyle/>
        <a:p>
          <a:endParaRPr lang="en-US"/>
        </a:p>
      </dgm:t>
    </dgm:pt>
    <dgm:pt modelId="{4807325A-EC12-4419-A79D-0D61D64C305D}" type="sibTrans" cxnId="{21566050-8B94-4A2F-BACF-4DE5C5AA508A}">
      <dgm:prSet/>
      <dgm:spPr/>
      <dgm:t>
        <a:bodyPr/>
        <a:lstStyle/>
        <a:p>
          <a:endParaRPr lang="en-US"/>
        </a:p>
      </dgm:t>
    </dgm:pt>
    <dgm:pt modelId="{A272D867-496A-4FF1-89B8-AE951835E274}">
      <dgm:prSet phldrT="[Text]"/>
      <dgm:spPr/>
      <dgm:t>
        <a:bodyPr/>
        <a:lstStyle/>
        <a:p>
          <a:r>
            <a:rPr lang="bs-Latn-BA" b="1" dirty="0" smtClean="0"/>
            <a:t>Direktna</a:t>
          </a:r>
          <a:r>
            <a:rPr lang="bs-Latn-BA" dirty="0" smtClean="0"/>
            <a:t>:</a:t>
          </a:r>
        </a:p>
        <a:p>
          <a:r>
            <a:rPr lang="en-US" dirty="0" err="1" smtClean="0"/>
            <a:t>Kada</a:t>
          </a:r>
          <a:r>
            <a:rPr lang="en-US" dirty="0" smtClean="0"/>
            <a:t> se u </a:t>
          </a:r>
          <a:r>
            <a:rPr lang="en-US" dirty="0" err="1" smtClean="0"/>
            <a:t>istim</a:t>
          </a:r>
          <a:r>
            <a:rPr lang="en-US" dirty="0" smtClean="0"/>
            <a:t> </a:t>
          </a:r>
          <a:r>
            <a:rPr lang="en-US" dirty="0" err="1" smtClean="0"/>
            <a:t>okolnostima</a:t>
          </a:r>
          <a:r>
            <a:rPr lang="en-US" dirty="0" smtClean="0"/>
            <a:t> </a:t>
          </a:r>
          <a:r>
            <a:rPr lang="en-US" dirty="0" err="1" smtClean="0"/>
            <a:t>prema</a:t>
          </a:r>
          <a:r>
            <a:rPr lang="en-US" dirty="0" smtClean="0"/>
            <a:t> </a:t>
          </a:r>
          <a:r>
            <a:rPr lang="en-US" dirty="0" err="1" smtClean="0"/>
            <a:t>osobi</a:t>
          </a:r>
          <a:r>
            <a:rPr lang="en-US" dirty="0" smtClean="0"/>
            <a:t> s </a:t>
          </a:r>
          <a:r>
            <a:rPr lang="en-US" dirty="0" err="1" smtClean="0"/>
            <a:t>invaliditetom</a:t>
          </a:r>
          <a:r>
            <a:rPr lang="en-US" dirty="0" smtClean="0"/>
            <a:t> </a:t>
          </a:r>
          <a:r>
            <a:rPr lang="en-US" dirty="0" err="1" smtClean="0"/>
            <a:t>postupa</a:t>
          </a:r>
          <a:r>
            <a:rPr lang="en-US" dirty="0" smtClean="0"/>
            <a:t> </a:t>
          </a:r>
          <a:r>
            <a:rPr lang="en-US" dirty="0" err="1" smtClean="0"/>
            <a:t>na</a:t>
          </a:r>
          <a:r>
            <a:rPr lang="en-US" dirty="0" smtClean="0"/>
            <a:t> </a:t>
          </a:r>
          <a:r>
            <a:rPr lang="en-US" dirty="0" err="1" smtClean="0"/>
            <a:t>manje</a:t>
          </a:r>
          <a:r>
            <a:rPr lang="en-US" dirty="0" smtClean="0"/>
            <a:t> </a:t>
          </a:r>
          <a:r>
            <a:rPr lang="en-US" dirty="0" err="1" smtClean="0"/>
            <a:t>povoljan</a:t>
          </a:r>
          <a:r>
            <a:rPr lang="en-US" dirty="0" smtClean="0"/>
            <a:t> </a:t>
          </a:r>
          <a:r>
            <a:rPr lang="en-US" dirty="0" err="1" smtClean="0"/>
            <a:t>način</a:t>
          </a:r>
          <a:r>
            <a:rPr lang="en-US" dirty="0" smtClean="0"/>
            <a:t> </a:t>
          </a:r>
          <a:r>
            <a:rPr lang="en-US" dirty="0" err="1" smtClean="0"/>
            <a:t>nego</a:t>
          </a:r>
          <a:r>
            <a:rPr lang="en-US" dirty="0" smtClean="0"/>
            <a:t> </a:t>
          </a:r>
          <a:r>
            <a:rPr lang="en-US" dirty="0" err="1" smtClean="0"/>
            <a:t>prema</a:t>
          </a:r>
          <a:r>
            <a:rPr lang="en-US" dirty="0" smtClean="0"/>
            <a:t> </a:t>
          </a:r>
          <a:r>
            <a:rPr lang="en-US" dirty="0" err="1" smtClean="0"/>
            <a:t>osobi</a:t>
          </a:r>
          <a:r>
            <a:rPr lang="en-US" dirty="0" smtClean="0"/>
            <a:t> </a:t>
          </a:r>
          <a:r>
            <a:rPr lang="en-US" dirty="0" err="1" smtClean="0"/>
            <a:t>koja</a:t>
          </a:r>
          <a:r>
            <a:rPr lang="en-US" dirty="0" smtClean="0"/>
            <a:t> </a:t>
          </a:r>
          <a:r>
            <a:rPr lang="en-US" dirty="0" err="1" smtClean="0"/>
            <a:t>nema</a:t>
          </a:r>
          <a:r>
            <a:rPr lang="en-US" dirty="0" smtClean="0"/>
            <a:t> </a:t>
          </a:r>
          <a:r>
            <a:rPr lang="en-US" dirty="0" err="1" smtClean="0"/>
            <a:t>invaliditet</a:t>
          </a:r>
          <a:r>
            <a:rPr lang="en-US" dirty="0" smtClean="0"/>
            <a:t>. U </a:t>
          </a:r>
          <a:r>
            <a:rPr lang="en-US" dirty="0" err="1" smtClean="0"/>
            <a:t>svrhu</a:t>
          </a:r>
          <a:r>
            <a:rPr lang="en-US" dirty="0" smtClean="0"/>
            <a:t> </a:t>
          </a:r>
          <a:r>
            <a:rPr lang="en-US" dirty="0" err="1" smtClean="0"/>
            <a:t>utvr</a:t>
          </a:r>
          <a:r>
            <a:rPr lang="bs-Latn-BA" dirty="0" smtClean="0"/>
            <a:t>đ</a:t>
          </a:r>
          <a:r>
            <a:rPr lang="en-US" dirty="0" err="1" smtClean="0"/>
            <a:t>ivanja</a:t>
          </a:r>
          <a:r>
            <a:rPr lang="en-US" dirty="0" smtClean="0"/>
            <a:t> </a:t>
          </a:r>
          <a:r>
            <a:rPr lang="en-US" dirty="0" err="1" smtClean="0"/>
            <a:t>direktne</a:t>
          </a:r>
          <a:r>
            <a:rPr lang="en-US" dirty="0" smtClean="0"/>
            <a:t> </a:t>
          </a:r>
          <a:r>
            <a:rPr lang="en-US" dirty="0" err="1" smtClean="0"/>
            <a:t>diskriminacije</a:t>
          </a:r>
          <a:r>
            <a:rPr lang="en-US" dirty="0" smtClean="0"/>
            <a:t> </a:t>
          </a:r>
          <a:r>
            <a:rPr lang="en-US" dirty="0" err="1" smtClean="0"/>
            <a:t>neophodno</a:t>
          </a:r>
          <a:r>
            <a:rPr lang="en-US" dirty="0" smtClean="0"/>
            <a:t> je </a:t>
          </a:r>
          <a:r>
            <a:rPr lang="en-US" dirty="0" err="1" smtClean="0"/>
            <a:t>napraviti</a:t>
          </a:r>
          <a:r>
            <a:rPr lang="en-US" dirty="0" smtClean="0"/>
            <a:t> </a:t>
          </a:r>
          <a:r>
            <a:rPr lang="en-US" dirty="0" err="1" smtClean="0"/>
            <a:t>direktno</a:t>
          </a:r>
          <a:r>
            <a:rPr lang="en-US" dirty="0" smtClean="0"/>
            <a:t> pore</a:t>
          </a:r>
          <a:r>
            <a:rPr lang="bs-Latn-BA" dirty="0" smtClean="0"/>
            <a:t>đ</a:t>
          </a:r>
          <a:r>
            <a:rPr lang="en-US" dirty="0" err="1" smtClean="0"/>
            <a:t>enje</a:t>
          </a:r>
          <a:r>
            <a:rPr lang="bs-Latn-BA" dirty="0" smtClean="0"/>
            <a:t> </a:t>
          </a:r>
          <a:endParaRPr lang="en-US" dirty="0"/>
        </a:p>
      </dgm:t>
    </dgm:pt>
    <dgm:pt modelId="{D7459903-D29B-4778-A104-426537D36483}" type="parTrans" cxnId="{D815BDD5-A4A3-43B6-8885-567F65589056}">
      <dgm:prSet/>
      <dgm:spPr/>
      <dgm:t>
        <a:bodyPr/>
        <a:lstStyle/>
        <a:p>
          <a:endParaRPr lang="en-US"/>
        </a:p>
      </dgm:t>
    </dgm:pt>
    <dgm:pt modelId="{D67F0689-A843-4DE4-B47F-0A242C5E93B0}" type="sibTrans" cxnId="{D815BDD5-A4A3-43B6-8885-567F65589056}">
      <dgm:prSet/>
      <dgm:spPr/>
      <dgm:t>
        <a:bodyPr/>
        <a:lstStyle/>
        <a:p>
          <a:endParaRPr lang="en-US"/>
        </a:p>
      </dgm:t>
    </dgm:pt>
    <dgm:pt modelId="{18BCFC63-F7AB-4687-95B7-98CB2CAAFBE9}">
      <dgm:prSet phldrT="[Text]"/>
      <dgm:spPr/>
      <dgm:t>
        <a:bodyPr/>
        <a:lstStyle/>
        <a:p>
          <a:r>
            <a:rPr lang="bs-Latn-BA" dirty="0" smtClean="0"/>
            <a:t>Indirektna:</a:t>
          </a:r>
          <a:endParaRPr lang="en-US" dirty="0" smtClean="0"/>
        </a:p>
        <a:p>
          <a:r>
            <a:rPr lang="en-US" dirty="0" err="1" smtClean="0"/>
            <a:t>Postoji</a:t>
          </a:r>
          <a:r>
            <a:rPr lang="en-US" dirty="0" smtClean="0"/>
            <a:t> </a:t>
          </a:r>
          <a:r>
            <a:rPr lang="en-US" dirty="0" err="1" smtClean="0"/>
            <a:t>kada</a:t>
          </a:r>
          <a:r>
            <a:rPr lang="en-US" dirty="0" smtClean="0"/>
            <a:t> </a:t>
          </a:r>
          <a:r>
            <a:rPr lang="en-US" dirty="0" err="1" smtClean="0"/>
            <a:t>odre</a:t>
          </a:r>
          <a:r>
            <a:rPr lang="bs-Latn-BA" dirty="0" smtClean="0"/>
            <a:t>đ</a:t>
          </a:r>
          <a:r>
            <a:rPr lang="en-US" dirty="0" err="1" smtClean="0"/>
            <a:t>eno</a:t>
          </a:r>
          <a:r>
            <a:rPr lang="en-US" dirty="0" smtClean="0"/>
            <a:t> </a:t>
          </a:r>
          <a:r>
            <a:rPr lang="en-US" dirty="0" err="1" smtClean="0"/>
            <a:t>pravilo</a:t>
          </a:r>
          <a:r>
            <a:rPr lang="en-US" dirty="0" smtClean="0"/>
            <a:t>, </a:t>
          </a:r>
          <a:r>
            <a:rPr lang="en-US" dirty="0" err="1" smtClean="0"/>
            <a:t>politika</a:t>
          </a:r>
          <a:r>
            <a:rPr lang="en-US" dirty="0" smtClean="0"/>
            <a:t> </a:t>
          </a:r>
          <a:r>
            <a:rPr lang="en-US" dirty="0" err="1" smtClean="0"/>
            <a:t>ili</a:t>
          </a:r>
          <a:r>
            <a:rPr lang="en-US" dirty="0" smtClean="0"/>
            <a:t> </a:t>
          </a:r>
          <a:r>
            <a:rPr lang="en-US" dirty="0" err="1" smtClean="0"/>
            <a:t>praksa</a:t>
          </a:r>
          <a:r>
            <a:rPr lang="en-US" dirty="0" smtClean="0"/>
            <a:t>, </a:t>
          </a:r>
          <a:r>
            <a:rPr lang="en-US" dirty="0" err="1" smtClean="0"/>
            <a:t>koji</a:t>
          </a:r>
          <a:r>
            <a:rPr lang="en-US" dirty="0" smtClean="0"/>
            <a:t> se </a:t>
          </a:r>
          <a:r>
            <a:rPr lang="en-US" dirty="0" err="1" smtClean="0"/>
            <a:t>naizgled</a:t>
          </a:r>
          <a:r>
            <a:rPr lang="en-US" dirty="0" smtClean="0"/>
            <a:t> prim</a:t>
          </a:r>
          <a:r>
            <a:rPr lang="bs-Latn-BA" dirty="0" smtClean="0"/>
            <a:t>j</a:t>
          </a:r>
          <a:r>
            <a:rPr lang="en-US" dirty="0" err="1" smtClean="0"/>
            <a:t>enjuju</a:t>
          </a:r>
          <a:r>
            <a:rPr lang="en-US" dirty="0" smtClean="0"/>
            <a:t> </a:t>
          </a:r>
          <a:r>
            <a:rPr lang="en-US" dirty="0" err="1" smtClean="0"/>
            <a:t>jednako</a:t>
          </a:r>
          <a:r>
            <a:rPr lang="en-US" dirty="0" smtClean="0"/>
            <a:t> </a:t>
          </a:r>
          <a:r>
            <a:rPr lang="en-US" dirty="0" err="1" smtClean="0"/>
            <a:t>na</a:t>
          </a:r>
          <a:r>
            <a:rPr lang="en-US" dirty="0" smtClean="0"/>
            <a:t> </a:t>
          </a:r>
          <a:r>
            <a:rPr lang="en-US" dirty="0" err="1" smtClean="0"/>
            <a:t>sve</a:t>
          </a:r>
          <a:r>
            <a:rPr lang="en-US" dirty="0" smtClean="0"/>
            <a:t>, </a:t>
          </a:r>
          <a:r>
            <a:rPr lang="en-US" dirty="0" err="1" smtClean="0"/>
            <a:t>osobu</a:t>
          </a:r>
          <a:r>
            <a:rPr lang="en-US" dirty="0" smtClean="0"/>
            <a:t> </a:t>
          </a:r>
          <a:r>
            <a:rPr lang="en-US" dirty="0" err="1" smtClean="0"/>
            <a:t>sa</a:t>
          </a:r>
          <a:r>
            <a:rPr lang="en-US" dirty="0" smtClean="0"/>
            <a:t> </a:t>
          </a:r>
          <a:r>
            <a:rPr lang="en-US" dirty="0" err="1" smtClean="0"/>
            <a:t>invaliditetom</a:t>
          </a:r>
          <a:r>
            <a:rPr lang="en-US" dirty="0" smtClean="0"/>
            <a:t> </a:t>
          </a:r>
          <a:r>
            <a:rPr lang="en-US" dirty="0" err="1" smtClean="0"/>
            <a:t>zapravo</a:t>
          </a:r>
          <a:r>
            <a:rPr lang="en-US" dirty="0" smtClean="0"/>
            <a:t> </a:t>
          </a:r>
          <a:r>
            <a:rPr lang="en-US" dirty="0" err="1" smtClean="0"/>
            <a:t>dovede</a:t>
          </a:r>
          <a:r>
            <a:rPr lang="en-US" dirty="0" smtClean="0"/>
            <a:t> u </a:t>
          </a:r>
          <a:r>
            <a:rPr lang="en-US" dirty="0" err="1" smtClean="0"/>
            <a:t>nepovoljniji</a:t>
          </a:r>
          <a:r>
            <a:rPr lang="en-US" dirty="0" smtClean="0"/>
            <a:t> </a:t>
          </a:r>
          <a:r>
            <a:rPr lang="en-US" dirty="0" err="1" smtClean="0"/>
            <a:t>poloţaj</a:t>
          </a:r>
          <a:r>
            <a:rPr lang="en-US" dirty="0" smtClean="0"/>
            <a:t> u </a:t>
          </a:r>
          <a:r>
            <a:rPr lang="en-US" dirty="0" err="1" smtClean="0"/>
            <a:t>odnosu</a:t>
          </a:r>
          <a:r>
            <a:rPr lang="en-US" dirty="0" smtClean="0"/>
            <a:t> </a:t>
          </a:r>
          <a:r>
            <a:rPr lang="en-US" dirty="0" err="1" smtClean="0"/>
            <a:t>na</a:t>
          </a:r>
          <a:r>
            <a:rPr lang="en-US" dirty="0" smtClean="0"/>
            <a:t> </a:t>
          </a:r>
          <a:r>
            <a:rPr lang="en-US" dirty="0" err="1" smtClean="0"/>
            <a:t>osobe</a:t>
          </a:r>
          <a:r>
            <a:rPr lang="en-US" dirty="0" smtClean="0"/>
            <a:t> </a:t>
          </a:r>
          <a:r>
            <a:rPr lang="en-US" dirty="0" err="1" smtClean="0"/>
            <a:t>koje</a:t>
          </a:r>
          <a:r>
            <a:rPr lang="en-US" dirty="0" smtClean="0"/>
            <a:t> </a:t>
          </a:r>
          <a:r>
            <a:rPr lang="en-US" dirty="0" err="1" smtClean="0"/>
            <a:t>nemaju</a:t>
          </a:r>
          <a:r>
            <a:rPr lang="en-US" dirty="0" smtClean="0"/>
            <a:t> </a:t>
          </a:r>
          <a:r>
            <a:rPr lang="en-US" dirty="0" err="1" smtClean="0"/>
            <a:t>invaliditet</a:t>
          </a:r>
          <a:r>
            <a:rPr lang="bs-Latn-BA" dirty="0" smtClean="0"/>
            <a:t> </a:t>
          </a:r>
          <a:endParaRPr lang="en-US" dirty="0"/>
        </a:p>
      </dgm:t>
    </dgm:pt>
    <dgm:pt modelId="{3D064342-F62D-4DA1-8E02-A2E78EE391C8}" type="parTrans" cxnId="{6B28E53F-9EF4-472A-8BEC-98CC6CD180F4}">
      <dgm:prSet/>
      <dgm:spPr/>
      <dgm:t>
        <a:bodyPr/>
        <a:lstStyle/>
        <a:p>
          <a:endParaRPr lang="en-US"/>
        </a:p>
      </dgm:t>
    </dgm:pt>
    <dgm:pt modelId="{371EB09E-BEFF-4648-BB1C-72DD7F98B388}" type="sibTrans" cxnId="{6B28E53F-9EF4-472A-8BEC-98CC6CD180F4}">
      <dgm:prSet/>
      <dgm:spPr/>
      <dgm:t>
        <a:bodyPr/>
        <a:lstStyle/>
        <a:p>
          <a:endParaRPr lang="en-US"/>
        </a:p>
      </dgm:t>
    </dgm:pt>
    <dgm:pt modelId="{A8C74883-7510-4215-BB32-3E1C57CED426}">
      <dgm:prSet phldrT="[Text]"/>
      <dgm:spPr/>
      <dgm:t>
        <a:bodyPr/>
        <a:lstStyle/>
        <a:p>
          <a:r>
            <a:rPr lang="bs-Latn-BA" dirty="0" smtClean="0"/>
            <a:t>Uznemiravanje:</a:t>
          </a:r>
          <a:r>
            <a:rPr lang="en-US" dirty="0" smtClean="0"/>
            <a:t> </a:t>
          </a:r>
        </a:p>
        <a:p>
          <a:r>
            <a:rPr lang="en-US" dirty="0" err="1" smtClean="0"/>
            <a:t>Ponašanje</a:t>
          </a:r>
          <a:r>
            <a:rPr lang="en-US" dirty="0" smtClean="0"/>
            <a:t> </a:t>
          </a:r>
          <a:r>
            <a:rPr lang="en-US" dirty="0" err="1" smtClean="0"/>
            <a:t>koje</a:t>
          </a:r>
          <a:r>
            <a:rPr lang="en-US" dirty="0" smtClean="0"/>
            <a:t> bi </a:t>
          </a:r>
          <a:r>
            <a:rPr lang="en-US" dirty="0" err="1" smtClean="0"/>
            <a:t>osoba</a:t>
          </a:r>
          <a:r>
            <a:rPr lang="en-US" dirty="0" smtClean="0"/>
            <a:t> </a:t>
          </a:r>
          <a:r>
            <a:rPr lang="en-US" dirty="0" err="1" smtClean="0"/>
            <a:t>sa</a:t>
          </a:r>
          <a:r>
            <a:rPr lang="en-US" dirty="0" smtClean="0"/>
            <a:t> </a:t>
          </a:r>
          <a:r>
            <a:rPr lang="en-US" dirty="0" err="1" smtClean="0"/>
            <a:t>invaliditetom</a:t>
          </a:r>
          <a:r>
            <a:rPr lang="en-US" dirty="0" smtClean="0"/>
            <a:t> </a:t>
          </a:r>
          <a:r>
            <a:rPr lang="en-US" dirty="0" err="1" smtClean="0"/>
            <a:t>mogla</a:t>
          </a:r>
          <a:r>
            <a:rPr lang="en-US" dirty="0" smtClean="0"/>
            <a:t> </a:t>
          </a:r>
          <a:r>
            <a:rPr lang="en-US" dirty="0" err="1" smtClean="0"/>
            <a:t>doživjeti</a:t>
          </a:r>
          <a:r>
            <a:rPr lang="en-US" dirty="0" smtClean="0"/>
            <a:t> </a:t>
          </a:r>
          <a:r>
            <a:rPr lang="en-US" dirty="0" err="1" smtClean="0"/>
            <a:t>kao</a:t>
          </a:r>
          <a:r>
            <a:rPr lang="en-US" dirty="0" smtClean="0"/>
            <a:t> </a:t>
          </a:r>
          <a:r>
            <a:rPr lang="en-US" dirty="0" err="1" smtClean="0"/>
            <a:t>uvredljivo</a:t>
          </a:r>
          <a:r>
            <a:rPr lang="en-US" dirty="0" smtClean="0"/>
            <a:t> </a:t>
          </a:r>
          <a:r>
            <a:rPr lang="en-US" dirty="0" err="1" smtClean="0"/>
            <a:t>ili</a:t>
          </a:r>
          <a:r>
            <a:rPr lang="en-US" dirty="0" smtClean="0"/>
            <a:t> </a:t>
          </a:r>
          <a:r>
            <a:rPr lang="en-US" dirty="0" err="1" smtClean="0"/>
            <a:t>kao</a:t>
          </a:r>
          <a:r>
            <a:rPr lang="en-US" dirty="0" smtClean="0"/>
            <a:t> </a:t>
          </a:r>
          <a:r>
            <a:rPr lang="en-US" dirty="0" err="1" smtClean="0"/>
            <a:t>zastrašivanje</a:t>
          </a:r>
          <a:r>
            <a:rPr lang="en-US" dirty="0" smtClean="0"/>
            <a:t>, </a:t>
          </a:r>
          <a:r>
            <a:rPr lang="en-US" dirty="0" err="1" smtClean="0"/>
            <a:t>omalovažavanje</a:t>
          </a:r>
          <a:r>
            <a:rPr lang="en-US" dirty="0" smtClean="0"/>
            <a:t>, </a:t>
          </a:r>
          <a:r>
            <a:rPr lang="en-US" dirty="0" err="1" smtClean="0"/>
            <a:t>ponižavanje</a:t>
          </a:r>
          <a:r>
            <a:rPr lang="en-US" dirty="0" smtClean="0"/>
            <a:t> </a:t>
          </a:r>
          <a:r>
            <a:rPr lang="en-US" dirty="0" err="1" smtClean="0"/>
            <a:t>odnosno</a:t>
          </a:r>
          <a:r>
            <a:rPr lang="en-US" dirty="0" smtClean="0"/>
            <a:t> </a:t>
          </a:r>
          <a:r>
            <a:rPr lang="en-US" dirty="0" err="1" smtClean="0"/>
            <a:t>kao</a:t>
          </a:r>
          <a:r>
            <a:rPr lang="en-US" dirty="0" smtClean="0"/>
            <a:t> </a:t>
          </a:r>
          <a:r>
            <a:rPr lang="en-US" dirty="0" err="1" smtClean="0"/>
            <a:t>uznemirujuće</a:t>
          </a:r>
          <a:r>
            <a:rPr lang="en-US" dirty="0" smtClean="0"/>
            <a:t> </a:t>
          </a:r>
          <a:r>
            <a:rPr lang="en-US" dirty="0" err="1" smtClean="0"/>
            <a:t>na</a:t>
          </a:r>
          <a:r>
            <a:rPr lang="en-US" dirty="0" smtClean="0"/>
            <a:t> </a:t>
          </a:r>
          <a:r>
            <a:rPr lang="en-US" dirty="0" err="1" smtClean="0"/>
            <a:t>bilo</a:t>
          </a:r>
          <a:r>
            <a:rPr lang="en-US" dirty="0" smtClean="0"/>
            <a:t> </a:t>
          </a:r>
          <a:r>
            <a:rPr lang="en-US" dirty="0" err="1" smtClean="0"/>
            <a:t>koji</a:t>
          </a:r>
          <a:r>
            <a:rPr lang="en-US" dirty="0" smtClean="0"/>
            <a:t> </a:t>
          </a:r>
          <a:r>
            <a:rPr lang="en-US" dirty="0" err="1" smtClean="0"/>
            <a:t>način</a:t>
          </a:r>
          <a:endParaRPr lang="en-US" dirty="0"/>
        </a:p>
      </dgm:t>
    </dgm:pt>
    <dgm:pt modelId="{B80B4C66-EBF6-4025-919A-6A0385B2E8CD}" type="parTrans" cxnId="{677DCBFA-138D-49C1-90F1-F4EBF5F3C919}">
      <dgm:prSet/>
      <dgm:spPr/>
      <dgm:t>
        <a:bodyPr/>
        <a:lstStyle/>
        <a:p>
          <a:endParaRPr lang="en-US"/>
        </a:p>
      </dgm:t>
    </dgm:pt>
    <dgm:pt modelId="{1368AE57-721E-4B7E-9210-6FB661608137}" type="sibTrans" cxnId="{677DCBFA-138D-49C1-90F1-F4EBF5F3C919}">
      <dgm:prSet/>
      <dgm:spPr/>
      <dgm:t>
        <a:bodyPr/>
        <a:lstStyle/>
        <a:p>
          <a:endParaRPr lang="en-US"/>
        </a:p>
      </dgm:t>
    </dgm:pt>
    <dgm:pt modelId="{854CD64F-E20D-4FAC-A7C8-80A8CE599A1F}">
      <dgm:prSet phldrT="[Text]"/>
      <dgm:spPr/>
      <dgm:t>
        <a:bodyPr/>
        <a:lstStyle/>
        <a:p>
          <a:r>
            <a:rPr lang="bs-Latn-BA" dirty="0" smtClean="0"/>
            <a:t>Viktimizacija</a:t>
          </a:r>
          <a:r>
            <a:rPr lang="en-US" dirty="0" smtClean="0"/>
            <a:t>: </a:t>
          </a:r>
        </a:p>
        <a:p>
          <a:r>
            <a:rPr lang="en-US" dirty="0" err="1" smtClean="0"/>
            <a:t>Nepovoljan</a:t>
          </a:r>
          <a:r>
            <a:rPr lang="en-US" dirty="0" smtClean="0"/>
            <a:t> </a:t>
          </a:r>
          <a:r>
            <a:rPr lang="en-US" dirty="0" err="1" smtClean="0"/>
            <a:t>tretman</a:t>
          </a:r>
          <a:r>
            <a:rPr lang="en-US" dirty="0" smtClean="0"/>
            <a:t> </a:t>
          </a:r>
          <a:r>
            <a:rPr lang="en-US" dirty="0" err="1" smtClean="0"/>
            <a:t>zbog</a:t>
          </a:r>
          <a:r>
            <a:rPr lang="en-US" dirty="0" smtClean="0"/>
            <a:t> </a:t>
          </a:r>
          <a:r>
            <a:rPr lang="en-US" dirty="0" err="1" smtClean="0"/>
            <a:t>žalbe</a:t>
          </a:r>
          <a:r>
            <a:rPr lang="en-US" dirty="0" smtClean="0"/>
            <a:t> </a:t>
          </a:r>
          <a:r>
            <a:rPr lang="en-US" dirty="0" err="1" smtClean="0"/>
            <a:t>ili</a:t>
          </a:r>
          <a:r>
            <a:rPr lang="en-US" dirty="0" smtClean="0"/>
            <a:t> </a:t>
          </a:r>
          <a:r>
            <a:rPr lang="en-US" dirty="0" err="1" smtClean="0"/>
            <a:t>vođenja</a:t>
          </a:r>
          <a:r>
            <a:rPr lang="en-US" dirty="0" smtClean="0"/>
            <a:t> </a:t>
          </a:r>
          <a:r>
            <a:rPr lang="en-US" dirty="0" err="1" smtClean="0"/>
            <a:t>postupka</a:t>
          </a:r>
          <a:r>
            <a:rPr lang="en-US" dirty="0" smtClean="0"/>
            <a:t> </a:t>
          </a:r>
          <a:r>
            <a:rPr lang="en-US" dirty="0" err="1" smtClean="0"/>
            <a:t>za</a:t>
          </a:r>
          <a:r>
            <a:rPr lang="en-US" dirty="0" smtClean="0"/>
            <a:t> </a:t>
          </a:r>
          <a:r>
            <a:rPr lang="en-US" dirty="0" err="1" smtClean="0"/>
            <a:t>zaštitu</a:t>
          </a:r>
          <a:r>
            <a:rPr lang="en-US" dirty="0" smtClean="0"/>
            <a:t> od </a:t>
          </a:r>
          <a:r>
            <a:rPr lang="en-US" dirty="0" err="1" smtClean="0"/>
            <a:t>diskriminacije</a:t>
          </a:r>
          <a:endParaRPr lang="en-US" dirty="0" smtClean="0"/>
        </a:p>
        <a:p>
          <a:endParaRPr lang="en-US" dirty="0"/>
        </a:p>
      </dgm:t>
    </dgm:pt>
    <dgm:pt modelId="{52B99D1D-CD65-4240-BA4E-461C5AEE60E3}" type="parTrans" cxnId="{A196A820-1486-423D-A6C4-92A8C311BBF0}">
      <dgm:prSet/>
      <dgm:spPr/>
      <dgm:t>
        <a:bodyPr/>
        <a:lstStyle/>
        <a:p>
          <a:endParaRPr lang="en-US"/>
        </a:p>
      </dgm:t>
    </dgm:pt>
    <dgm:pt modelId="{C00D0276-FBF9-4D40-B2AE-248AA47A4378}" type="sibTrans" cxnId="{A196A820-1486-423D-A6C4-92A8C311BBF0}">
      <dgm:prSet/>
      <dgm:spPr/>
      <dgm:t>
        <a:bodyPr/>
        <a:lstStyle/>
        <a:p>
          <a:endParaRPr lang="en-US"/>
        </a:p>
      </dgm:t>
    </dgm:pt>
    <dgm:pt modelId="{6167B06F-D266-4C5A-8826-DBC5AEFD1DCB}" type="pres">
      <dgm:prSet presAssocID="{8AB651DA-08C5-498E-8DBA-A834F1CC6555}" presName="diagram" presStyleCnt="0">
        <dgm:presLayoutVars>
          <dgm:chMax val="1"/>
          <dgm:dir/>
          <dgm:animLvl val="ctr"/>
          <dgm:resizeHandles val="exact"/>
        </dgm:presLayoutVars>
      </dgm:prSet>
      <dgm:spPr/>
      <dgm:t>
        <a:bodyPr/>
        <a:lstStyle/>
        <a:p>
          <a:endParaRPr lang="en-US"/>
        </a:p>
      </dgm:t>
    </dgm:pt>
    <dgm:pt modelId="{4EFDBE92-EB51-4BED-A0BD-77788FB6730A}" type="pres">
      <dgm:prSet presAssocID="{8AB651DA-08C5-498E-8DBA-A834F1CC6555}" presName="matrix" presStyleCnt="0"/>
      <dgm:spPr/>
    </dgm:pt>
    <dgm:pt modelId="{BB99A211-DAF3-4399-ABA6-5D351F8A3A5B}" type="pres">
      <dgm:prSet presAssocID="{8AB651DA-08C5-498E-8DBA-A834F1CC6555}" presName="tile1" presStyleLbl="node1" presStyleIdx="0" presStyleCnt="4"/>
      <dgm:spPr/>
      <dgm:t>
        <a:bodyPr/>
        <a:lstStyle/>
        <a:p>
          <a:endParaRPr lang="en-US"/>
        </a:p>
      </dgm:t>
    </dgm:pt>
    <dgm:pt modelId="{275090FF-5145-4E00-BC70-9528BA066E0C}" type="pres">
      <dgm:prSet presAssocID="{8AB651DA-08C5-498E-8DBA-A834F1CC6555}" presName="tile1text" presStyleLbl="node1" presStyleIdx="0" presStyleCnt="4">
        <dgm:presLayoutVars>
          <dgm:chMax val="0"/>
          <dgm:chPref val="0"/>
          <dgm:bulletEnabled val="1"/>
        </dgm:presLayoutVars>
      </dgm:prSet>
      <dgm:spPr/>
      <dgm:t>
        <a:bodyPr/>
        <a:lstStyle/>
        <a:p>
          <a:endParaRPr lang="en-US"/>
        </a:p>
      </dgm:t>
    </dgm:pt>
    <dgm:pt modelId="{C2D4631E-95BF-40A4-8B0C-E68FC4395519}" type="pres">
      <dgm:prSet presAssocID="{8AB651DA-08C5-498E-8DBA-A834F1CC6555}" presName="tile2" presStyleLbl="node1" presStyleIdx="1" presStyleCnt="4"/>
      <dgm:spPr/>
      <dgm:t>
        <a:bodyPr/>
        <a:lstStyle/>
        <a:p>
          <a:endParaRPr lang="en-US"/>
        </a:p>
      </dgm:t>
    </dgm:pt>
    <dgm:pt modelId="{005E59F2-2A1E-4A67-9623-1F09CFDA05F1}" type="pres">
      <dgm:prSet presAssocID="{8AB651DA-08C5-498E-8DBA-A834F1CC6555}" presName="tile2text" presStyleLbl="node1" presStyleIdx="1" presStyleCnt="4">
        <dgm:presLayoutVars>
          <dgm:chMax val="0"/>
          <dgm:chPref val="0"/>
          <dgm:bulletEnabled val="1"/>
        </dgm:presLayoutVars>
      </dgm:prSet>
      <dgm:spPr/>
      <dgm:t>
        <a:bodyPr/>
        <a:lstStyle/>
        <a:p>
          <a:endParaRPr lang="en-US"/>
        </a:p>
      </dgm:t>
    </dgm:pt>
    <dgm:pt modelId="{D6992ED8-65FD-4B68-B0DC-A87AFE54AEDF}" type="pres">
      <dgm:prSet presAssocID="{8AB651DA-08C5-498E-8DBA-A834F1CC6555}" presName="tile3" presStyleLbl="node1" presStyleIdx="2" presStyleCnt="4"/>
      <dgm:spPr/>
      <dgm:t>
        <a:bodyPr/>
        <a:lstStyle/>
        <a:p>
          <a:endParaRPr lang="en-US"/>
        </a:p>
      </dgm:t>
    </dgm:pt>
    <dgm:pt modelId="{2E7C4EAB-94B2-4E51-A7B5-A4AA55E65283}" type="pres">
      <dgm:prSet presAssocID="{8AB651DA-08C5-498E-8DBA-A834F1CC6555}" presName="tile3text" presStyleLbl="node1" presStyleIdx="2" presStyleCnt="4">
        <dgm:presLayoutVars>
          <dgm:chMax val="0"/>
          <dgm:chPref val="0"/>
          <dgm:bulletEnabled val="1"/>
        </dgm:presLayoutVars>
      </dgm:prSet>
      <dgm:spPr/>
      <dgm:t>
        <a:bodyPr/>
        <a:lstStyle/>
        <a:p>
          <a:endParaRPr lang="en-US"/>
        </a:p>
      </dgm:t>
    </dgm:pt>
    <dgm:pt modelId="{A8ABE212-8213-4D6A-8072-DC73190E6A34}" type="pres">
      <dgm:prSet presAssocID="{8AB651DA-08C5-498E-8DBA-A834F1CC6555}" presName="tile4" presStyleLbl="node1" presStyleIdx="3" presStyleCnt="4"/>
      <dgm:spPr/>
      <dgm:t>
        <a:bodyPr/>
        <a:lstStyle/>
        <a:p>
          <a:endParaRPr lang="en-US"/>
        </a:p>
      </dgm:t>
    </dgm:pt>
    <dgm:pt modelId="{0D1E20B1-41C8-429C-9290-DD1A56CDAE1E}" type="pres">
      <dgm:prSet presAssocID="{8AB651DA-08C5-498E-8DBA-A834F1CC6555}" presName="tile4text" presStyleLbl="node1" presStyleIdx="3" presStyleCnt="4">
        <dgm:presLayoutVars>
          <dgm:chMax val="0"/>
          <dgm:chPref val="0"/>
          <dgm:bulletEnabled val="1"/>
        </dgm:presLayoutVars>
      </dgm:prSet>
      <dgm:spPr/>
      <dgm:t>
        <a:bodyPr/>
        <a:lstStyle/>
        <a:p>
          <a:endParaRPr lang="en-US"/>
        </a:p>
      </dgm:t>
    </dgm:pt>
    <dgm:pt modelId="{A538BA08-2B06-4A9B-8659-37D3CC344B58}" type="pres">
      <dgm:prSet presAssocID="{8AB651DA-08C5-498E-8DBA-A834F1CC6555}" presName="centerTile" presStyleLbl="fgShp" presStyleIdx="0" presStyleCnt="1">
        <dgm:presLayoutVars>
          <dgm:chMax val="0"/>
          <dgm:chPref val="0"/>
        </dgm:presLayoutVars>
      </dgm:prSet>
      <dgm:spPr/>
      <dgm:t>
        <a:bodyPr/>
        <a:lstStyle/>
        <a:p>
          <a:endParaRPr lang="en-US"/>
        </a:p>
      </dgm:t>
    </dgm:pt>
  </dgm:ptLst>
  <dgm:cxnLst>
    <dgm:cxn modelId="{D815BDD5-A4A3-43B6-8885-567F65589056}" srcId="{C068C7CB-64B2-4A6C-8A49-F0C6F7DA3082}" destId="{A272D867-496A-4FF1-89B8-AE951835E274}" srcOrd="0" destOrd="0" parTransId="{D7459903-D29B-4778-A104-426537D36483}" sibTransId="{D67F0689-A843-4DE4-B47F-0A242C5E93B0}"/>
    <dgm:cxn modelId="{28CE4F29-2593-4D20-ADD6-CE40E029B415}" type="presOf" srcId="{C068C7CB-64B2-4A6C-8A49-F0C6F7DA3082}" destId="{A538BA08-2B06-4A9B-8659-37D3CC344B58}" srcOrd="0" destOrd="0" presId="urn:microsoft.com/office/officeart/2005/8/layout/matrix1"/>
    <dgm:cxn modelId="{A9F51A23-ADD5-465E-9E45-4B5867B41B0F}" type="presOf" srcId="{854CD64F-E20D-4FAC-A7C8-80A8CE599A1F}" destId="{A8ABE212-8213-4D6A-8072-DC73190E6A34}" srcOrd="0" destOrd="0" presId="urn:microsoft.com/office/officeart/2005/8/layout/matrix1"/>
    <dgm:cxn modelId="{A6F04300-7CFE-4A2B-9C36-D49EAE068E25}" type="presOf" srcId="{18BCFC63-F7AB-4687-95B7-98CB2CAAFBE9}" destId="{C2D4631E-95BF-40A4-8B0C-E68FC4395519}" srcOrd="0" destOrd="0" presId="urn:microsoft.com/office/officeart/2005/8/layout/matrix1"/>
    <dgm:cxn modelId="{9D995016-3BF3-46CA-AE14-AF60508FCC8D}" type="presOf" srcId="{854CD64F-E20D-4FAC-A7C8-80A8CE599A1F}" destId="{0D1E20B1-41C8-429C-9290-DD1A56CDAE1E}" srcOrd="1" destOrd="0" presId="urn:microsoft.com/office/officeart/2005/8/layout/matrix1"/>
    <dgm:cxn modelId="{30FF4802-25A3-4266-AF7C-D6F55D898308}" type="presOf" srcId="{18BCFC63-F7AB-4687-95B7-98CB2CAAFBE9}" destId="{005E59F2-2A1E-4A67-9623-1F09CFDA05F1}" srcOrd="1" destOrd="0" presId="urn:microsoft.com/office/officeart/2005/8/layout/matrix1"/>
    <dgm:cxn modelId="{2B2EA55A-6315-41C3-A5E4-20FD154076AA}" type="presOf" srcId="{A8C74883-7510-4215-BB32-3E1C57CED426}" destId="{D6992ED8-65FD-4B68-B0DC-A87AFE54AEDF}" srcOrd="0" destOrd="0" presId="urn:microsoft.com/office/officeart/2005/8/layout/matrix1"/>
    <dgm:cxn modelId="{95B62CB0-6296-4120-9ABF-4BE19C6E9841}" type="presOf" srcId="{A8C74883-7510-4215-BB32-3E1C57CED426}" destId="{2E7C4EAB-94B2-4E51-A7B5-A4AA55E65283}" srcOrd="1" destOrd="0" presId="urn:microsoft.com/office/officeart/2005/8/layout/matrix1"/>
    <dgm:cxn modelId="{677DCBFA-138D-49C1-90F1-F4EBF5F3C919}" srcId="{C068C7CB-64B2-4A6C-8A49-F0C6F7DA3082}" destId="{A8C74883-7510-4215-BB32-3E1C57CED426}" srcOrd="2" destOrd="0" parTransId="{B80B4C66-EBF6-4025-919A-6A0385B2E8CD}" sibTransId="{1368AE57-721E-4B7E-9210-6FB661608137}"/>
    <dgm:cxn modelId="{979E96F3-BD5F-4981-A7F7-480943E04D60}" type="presOf" srcId="{A272D867-496A-4FF1-89B8-AE951835E274}" destId="{BB99A211-DAF3-4399-ABA6-5D351F8A3A5B}" srcOrd="0" destOrd="0" presId="urn:microsoft.com/office/officeart/2005/8/layout/matrix1"/>
    <dgm:cxn modelId="{6B28E53F-9EF4-472A-8BEC-98CC6CD180F4}" srcId="{C068C7CB-64B2-4A6C-8A49-F0C6F7DA3082}" destId="{18BCFC63-F7AB-4687-95B7-98CB2CAAFBE9}" srcOrd="1" destOrd="0" parTransId="{3D064342-F62D-4DA1-8E02-A2E78EE391C8}" sibTransId="{371EB09E-BEFF-4648-BB1C-72DD7F98B388}"/>
    <dgm:cxn modelId="{21566050-8B94-4A2F-BACF-4DE5C5AA508A}" srcId="{8AB651DA-08C5-498E-8DBA-A834F1CC6555}" destId="{C068C7CB-64B2-4A6C-8A49-F0C6F7DA3082}" srcOrd="0" destOrd="0" parTransId="{ED992F94-B070-415C-82DD-D54DFBCD530E}" sibTransId="{4807325A-EC12-4419-A79D-0D61D64C305D}"/>
    <dgm:cxn modelId="{AA4568E3-31E3-4217-8390-7E9E11C40DE8}" type="presOf" srcId="{8AB651DA-08C5-498E-8DBA-A834F1CC6555}" destId="{6167B06F-D266-4C5A-8826-DBC5AEFD1DCB}" srcOrd="0" destOrd="0" presId="urn:microsoft.com/office/officeart/2005/8/layout/matrix1"/>
    <dgm:cxn modelId="{A196A820-1486-423D-A6C4-92A8C311BBF0}" srcId="{C068C7CB-64B2-4A6C-8A49-F0C6F7DA3082}" destId="{854CD64F-E20D-4FAC-A7C8-80A8CE599A1F}" srcOrd="3" destOrd="0" parTransId="{52B99D1D-CD65-4240-BA4E-461C5AEE60E3}" sibTransId="{C00D0276-FBF9-4D40-B2AE-248AA47A4378}"/>
    <dgm:cxn modelId="{CC1E7D79-EDEB-4DF1-9587-ECCD4FAA4DC8}" type="presOf" srcId="{A272D867-496A-4FF1-89B8-AE951835E274}" destId="{275090FF-5145-4E00-BC70-9528BA066E0C}" srcOrd="1" destOrd="0" presId="urn:microsoft.com/office/officeart/2005/8/layout/matrix1"/>
    <dgm:cxn modelId="{85FFEE7A-3FDF-48D7-9F6E-54A511CF0AEA}" type="presParOf" srcId="{6167B06F-D266-4C5A-8826-DBC5AEFD1DCB}" destId="{4EFDBE92-EB51-4BED-A0BD-77788FB6730A}" srcOrd="0" destOrd="0" presId="urn:microsoft.com/office/officeart/2005/8/layout/matrix1"/>
    <dgm:cxn modelId="{A0071301-19F8-4DE9-8B05-B10E2D522931}" type="presParOf" srcId="{4EFDBE92-EB51-4BED-A0BD-77788FB6730A}" destId="{BB99A211-DAF3-4399-ABA6-5D351F8A3A5B}" srcOrd="0" destOrd="0" presId="urn:microsoft.com/office/officeart/2005/8/layout/matrix1"/>
    <dgm:cxn modelId="{F40C3B6A-3B48-4DD4-A220-444CC3A40AC2}" type="presParOf" srcId="{4EFDBE92-EB51-4BED-A0BD-77788FB6730A}" destId="{275090FF-5145-4E00-BC70-9528BA066E0C}" srcOrd="1" destOrd="0" presId="urn:microsoft.com/office/officeart/2005/8/layout/matrix1"/>
    <dgm:cxn modelId="{EFBFFBD0-D463-4883-BF93-3E8B217B8B2C}" type="presParOf" srcId="{4EFDBE92-EB51-4BED-A0BD-77788FB6730A}" destId="{C2D4631E-95BF-40A4-8B0C-E68FC4395519}" srcOrd="2" destOrd="0" presId="urn:microsoft.com/office/officeart/2005/8/layout/matrix1"/>
    <dgm:cxn modelId="{9D402D2C-7B6D-4C76-8067-C4C93466C0A1}" type="presParOf" srcId="{4EFDBE92-EB51-4BED-A0BD-77788FB6730A}" destId="{005E59F2-2A1E-4A67-9623-1F09CFDA05F1}" srcOrd="3" destOrd="0" presId="urn:microsoft.com/office/officeart/2005/8/layout/matrix1"/>
    <dgm:cxn modelId="{7B48E6A6-FC63-4F0E-87B2-2CA89A7E0783}" type="presParOf" srcId="{4EFDBE92-EB51-4BED-A0BD-77788FB6730A}" destId="{D6992ED8-65FD-4B68-B0DC-A87AFE54AEDF}" srcOrd="4" destOrd="0" presId="urn:microsoft.com/office/officeart/2005/8/layout/matrix1"/>
    <dgm:cxn modelId="{FDEBBE16-FDB9-40C5-A1AF-F3E9B658B3C9}" type="presParOf" srcId="{4EFDBE92-EB51-4BED-A0BD-77788FB6730A}" destId="{2E7C4EAB-94B2-4E51-A7B5-A4AA55E65283}" srcOrd="5" destOrd="0" presId="urn:microsoft.com/office/officeart/2005/8/layout/matrix1"/>
    <dgm:cxn modelId="{0F672FF1-9CD8-4B86-A0B9-89FDD12B43FD}" type="presParOf" srcId="{4EFDBE92-EB51-4BED-A0BD-77788FB6730A}" destId="{A8ABE212-8213-4D6A-8072-DC73190E6A34}" srcOrd="6" destOrd="0" presId="urn:microsoft.com/office/officeart/2005/8/layout/matrix1"/>
    <dgm:cxn modelId="{DC6F0FD7-76A3-4268-8873-FA1660F8F6A7}" type="presParOf" srcId="{4EFDBE92-EB51-4BED-A0BD-77788FB6730A}" destId="{0D1E20B1-41C8-429C-9290-DD1A56CDAE1E}" srcOrd="7" destOrd="0" presId="urn:microsoft.com/office/officeart/2005/8/layout/matrix1"/>
    <dgm:cxn modelId="{94A86BDD-C747-4DFC-BF75-4390F9143F13}" type="presParOf" srcId="{6167B06F-D266-4C5A-8826-DBC5AEFD1DCB}" destId="{A538BA08-2B06-4A9B-8659-37D3CC344B5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5E2D2-6E99-4C72-8A1D-837C576BB59F}"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CB208-9590-4A28-B014-88FC83ACB941}" type="slidenum">
              <a:rPr lang="en-US" smtClean="0"/>
              <a:t>‹#›</a:t>
            </a:fld>
            <a:endParaRPr lang="en-US"/>
          </a:p>
        </p:txBody>
      </p:sp>
    </p:spTree>
    <p:extLst>
      <p:ext uri="{BB962C8B-B14F-4D97-AF65-F5344CB8AC3E}">
        <p14:creationId xmlns:p14="http://schemas.microsoft.com/office/powerpoint/2010/main" val="241722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dirty="0" smtClean="0"/>
          </a:p>
        </p:txBody>
      </p:sp>
      <p:sp>
        <p:nvSpPr>
          <p:cNvPr id="4" name="Slide Number Placeholder 3"/>
          <p:cNvSpPr>
            <a:spLocks noGrp="1"/>
          </p:cNvSpPr>
          <p:nvPr>
            <p:ph type="sldNum" sz="quarter" idx="10"/>
          </p:nvPr>
        </p:nvSpPr>
        <p:spPr/>
        <p:txBody>
          <a:bodyPr/>
          <a:lstStyle/>
          <a:p>
            <a:fld id="{192CB208-9590-4A28-B014-88FC83ACB941}" type="slidenum">
              <a:rPr lang="en-US" smtClean="0"/>
              <a:t>2</a:t>
            </a:fld>
            <a:endParaRPr lang="en-US"/>
          </a:p>
        </p:txBody>
      </p:sp>
    </p:spTree>
    <p:extLst>
      <p:ext uri="{BB962C8B-B14F-4D97-AF65-F5344CB8AC3E}">
        <p14:creationId xmlns:p14="http://schemas.microsoft.com/office/powerpoint/2010/main" val="3399147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CB208-9590-4A28-B014-88FC83ACB941}" type="slidenum">
              <a:rPr lang="en-US" smtClean="0"/>
              <a:t>3</a:t>
            </a:fld>
            <a:endParaRPr lang="en-US"/>
          </a:p>
        </p:txBody>
      </p:sp>
    </p:spTree>
    <p:extLst>
      <p:ext uri="{BB962C8B-B14F-4D97-AF65-F5344CB8AC3E}">
        <p14:creationId xmlns:p14="http://schemas.microsoft.com/office/powerpoint/2010/main" val="209098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CB208-9590-4A28-B014-88FC83ACB941}" type="slidenum">
              <a:rPr lang="en-US" smtClean="0"/>
              <a:t>4</a:t>
            </a:fld>
            <a:endParaRPr lang="en-US"/>
          </a:p>
        </p:txBody>
      </p:sp>
    </p:spTree>
    <p:extLst>
      <p:ext uri="{BB962C8B-B14F-4D97-AF65-F5344CB8AC3E}">
        <p14:creationId xmlns:p14="http://schemas.microsoft.com/office/powerpoint/2010/main" val="4061600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s-Latn-BA"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2CB208-9590-4A28-B014-88FC83ACB941}" type="slidenum">
              <a:rPr lang="en-US" smtClean="0"/>
              <a:t>5</a:t>
            </a:fld>
            <a:endParaRPr lang="en-US"/>
          </a:p>
        </p:txBody>
      </p:sp>
    </p:spTree>
    <p:extLst>
      <p:ext uri="{BB962C8B-B14F-4D97-AF65-F5344CB8AC3E}">
        <p14:creationId xmlns:p14="http://schemas.microsoft.com/office/powerpoint/2010/main" val="634935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2CB208-9590-4A28-B014-88FC83ACB941}" type="slidenum">
              <a:rPr lang="en-US" smtClean="0"/>
              <a:t>6</a:t>
            </a:fld>
            <a:endParaRPr lang="en-US"/>
          </a:p>
        </p:txBody>
      </p:sp>
    </p:spTree>
    <p:extLst>
      <p:ext uri="{BB962C8B-B14F-4D97-AF65-F5344CB8AC3E}">
        <p14:creationId xmlns:p14="http://schemas.microsoft.com/office/powerpoint/2010/main" val="327825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 </a:t>
            </a:r>
            <a:r>
              <a:rPr lang="en-US" dirty="0" err="1" smtClean="0"/>
              <a:t>postoje</a:t>
            </a:r>
            <a:r>
              <a:rPr lang="en-US" dirty="0" smtClean="0"/>
              <a:t> </a:t>
            </a:r>
            <a:r>
              <a:rPr lang="en-US" dirty="0" err="1" smtClean="0"/>
              <a:t>zvanične</a:t>
            </a:r>
            <a:r>
              <a:rPr lang="en-US" dirty="0" smtClean="0"/>
              <a:t> </a:t>
            </a:r>
            <a:r>
              <a:rPr lang="en-US" dirty="0" err="1" smtClean="0"/>
              <a:t>definicije</a:t>
            </a:r>
            <a:r>
              <a:rPr lang="en-US" dirty="0" smtClean="0"/>
              <a:t> „</a:t>
            </a:r>
            <a:r>
              <a:rPr lang="en-US" dirty="0" err="1" smtClean="0"/>
              <a:t>mentalnog</a:t>
            </a:r>
            <a:r>
              <a:rPr lang="en-US" dirty="0" smtClean="0"/>
              <a:t> </a:t>
            </a:r>
            <a:r>
              <a:rPr lang="en-US" dirty="0" err="1" smtClean="0"/>
              <a:t>invaliditeta</a:t>
            </a:r>
            <a:r>
              <a:rPr lang="en-US" dirty="0" smtClean="0"/>
              <a:t>“ </a:t>
            </a:r>
            <a:r>
              <a:rPr lang="en-US" dirty="0" err="1" smtClean="0"/>
              <a:t>niti</a:t>
            </a:r>
            <a:r>
              <a:rPr lang="en-US" dirty="0" smtClean="0"/>
              <a:t> „</a:t>
            </a:r>
            <a:r>
              <a:rPr lang="en-US" dirty="0" err="1" smtClean="0"/>
              <a:t>osoba</a:t>
            </a:r>
            <a:r>
              <a:rPr lang="en-US" dirty="0" smtClean="0"/>
              <a:t> s </a:t>
            </a:r>
            <a:r>
              <a:rPr lang="en-US" dirty="0" err="1" smtClean="0"/>
              <a:t>mentalnim</a:t>
            </a:r>
            <a:r>
              <a:rPr lang="en-US" dirty="0" smtClean="0"/>
              <a:t> </a:t>
            </a:r>
            <a:r>
              <a:rPr lang="en-US" dirty="0" err="1" smtClean="0"/>
              <a:t>invaliditetom</a:t>
            </a:r>
            <a:r>
              <a:rPr lang="en-US" dirty="0" smtClean="0"/>
              <a:t>“. U </a:t>
            </a:r>
            <a:r>
              <a:rPr lang="en-US" dirty="0" err="1" smtClean="0"/>
              <a:t>pravnoj</a:t>
            </a:r>
            <a:r>
              <a:rPr lang="en-US" dirty="0" smtClean="0"/>
              <a:t> </a:t>
            </a:r>
            <a:r>
              <a:rPr lang="en-US" dirty="0" err="1" smtClean="0"/>
              <a:t>praksi</a:t>
            </a:r>
            <a:r>
              <a:rPr lang="en-US" dirty="0" smtClean="0"/>
              <a:t> </a:t>
            </a:r>
            <a:r>
              <a:rPr lang="en-US" dirty="0" err="1" smtClean="0"/>
              <a:t>ovaj</a:t>
            </a:r>
            <a:r>
              <a:rPr lang="en-US" dirty="0" smtClean="0"/>
              <a:t> </a:t>
            </a:r>
            <a:r>
              <a:rPr lang="en-US" dirty="0" err="1" smtClean="0"/>
              <a:t>drugi</a:t>
            </a:r>
            <a:r>
              <a:rPr lang="en-US" dirty="0" smtClean="0"/>
              <a:t> </a:t>
            </a:r>
            <a:r>
              <a:rPr lang="en-US" dirty="0" err="1" smtClean="0"/>
              <a:t>termin</a:t>
            </a:r>
            <a:r>
              <a:rPr lang="en-US" dirty="0" smtClean="0"/>
              <a:t> </a:t>
            </a:r>
            <a:r>
              <a:rPr lang="en-US" dirty="0" err="1" smtClean="0"/>
              <a:t>općenito</a:t>
            </a:r>
            <a:r>
              <a:rPr lang="en-US" dirty="0" smtClean="0"/>
              <a:t> se </a:t>
            </a:r>
            <a:r>
              <a:rPr lang="en-US" dirty="0" err="1" smtClean="0"/>
              <a:t>odnosi</a:t>
            </a:r>
            <a:r>
              <a:rPr lang="en-US" dirty="0" smtClean="0"/>
              <a:t> </a:t>
            </a:r>
            <a:r>
              <a:rPr lang="en-US" dirty="0" err="1" smtClean="0"/>
              <a:t>na</a:t>
            </a:r>
            <a:r>
              <a:rPr lang="en-US" dirty="0" smtClean="0"/>
              <a:t> </a:t>
            </a:r>
            <a:r>
              <a:rPr lang="en-US" dirty="0" err="1" smtClean="0"/>
              <a:t>osobe</a:t>
            </a:r>
            <a:r>
              <a:rPr lang="en-US" dirty="0" smtClean="0"/>
              <a:t> s </a:t>
            </a:r>
            <a:r>
              <a:rPr lang="en-US" dirty="0" err="1" smtClean="0"/>
              <a:t>psihosocijalnim</a:t>
            </a:r>
            <a:r>
              <a:rPr lang="en-US" dirty="0" smtClean="0"/>
              <a:t> </a:t>
            </a:r>
            <a:r>
              <a:rPr lang="en-US" dirty="0" err="1" smtClean="0"/>
              <a:t>poteškoćama</a:t>
            </a:r>
            <a:r>
              <a:rPr lang="en-US" dirty="0" smtClean="0"/>
              <a:t> </a:t>
            </a:r>
            <a:r>
              <a:rPr lang="en-US" dirty="0" err="1" smtClean="0"/>
              <a:t>i</a:t>
            </a:r>
            <a:r>
              <a:rPr lang="en-US" dirty="0" smtClean="0"/>
              <a:t> </a:t>
            </a:r>
            <a:r>
              <a:rPr lang="en-US" dirty="0" err="1" smtClean="0"/>
              <a:t>intelektualnim</a:t>
            </a:r>
            <a:r>
              <a:rPr lang="en-US" dirty="0" smtClean="0"/>
              <a:t> </a:t>
            </a:r>
            <a:r>
              <a:rPr lang="en-US" dirty="0" err="1" smtClean="0"/>
              <a:t>poteškoćama</a:t>
            </a:r>
            <a:r>
              <a:rPr lang="en-US" dirty="0" smtClean="0"/>
              <a:t>.</a:t>
            </a:r>
            <a:r>
              <a:rPr lang="bs-Latn-BA" dirty="0" smtClean="0"/>
              <a:t> </a:t>
            </a:r>
            <a:r>
              <a:rPr lang="bs-Latn-BA" sz="1200" kern="1200" dirty="0" smtClean="0">
                <a:solidFill>
                  <a:schemeClr val="tx1"/>
                </a:solidFill>
                <a:effectLst/>
                <a:latin typeface="+mn-lt"/>
                <a:ea typeface="+mn-ea"/>
                <a:cs typeface="+mn-cs"/>
              </a:rPr>
              <a:t>Osobe s mentalnim problemima često imaju poteškoća pri savladavanju svakodnevnog pritiska i mogu ostati bez posla, beneficija, roditeljskih prava, ali i osnovnih ljudskih prava. „Mentalni poremećaj“ ili „mentalna bolest“ odnosi se na duševne bolesti (kao što je depresija, šizofrenija ili anksiozni premećaj). Poteškoće u smislu kognitivnog, emocionalnog ili bihevioralnog funkcioniranja mogu biti uzrokovane socijalnim, psihološkim, biohemijskim, genetskim i drugim faktorima poput infekcije ili udarca u glavu. Osobe s mentalnim bolestima mogu imati problema u ostvarivanju svog prava na privatnost, obrazovanje, porodični život, pristup sudu, pristup informacijama (svom zdravstvenom kartonu), te prava da ne budu mučene niti izložene ponižavajućem postupanju, itd.</a:t>
            </a:r>
          </a:p>
          <a:p>
            <a:endParaRPr lang="bs-Latn-BA" sz="1200" kern="1200" dirty="0" smtClean="0">
              <a:solidFill>
                <a:schemeClr val="tx1"/>
              </a:solidFill>
              <a:effectLst/>
              <a:latin typeface="+mn-lt"/>
              <a:ea typeface="+mn-ea"/>
              <a:cs typeface="+mn-cs"/>
            </a:endParaRPr>
          </a:p>
          <a:p>
            <a:r>
              <a:rPr lang="en-US" dirty="0" smtClean="0"/>
              <a:t>In</a:t>
            </a:r>
            <a:r>
              <a:rPr lang="bs-Latn-BA" dirty="0" smtClean="0"/>
              <a:t>t</a:t>
            </a:r>
            <a:r>
              <a:rPr lang="en-US" dirty="0" err="1" smtClean="0"/>
              <a:t>elektualni</a:t>
            </a:r>
            <a:r>
              <a:rPr lang="en-US" dirty="0" smtClean="0"/>
              <a:t> </a:t>
            </a:r>
            <a:r>
              <a:rPr lang="en-US" dirty="0" err="1" smtClean="0"/>
              <a:t>invaliditet</a:t>
            </a:r>
            <a:r>
              <a:rPr lang="en-US" dirty="0" smtClean="0"/>
              <a:t> </a:t>
            </a:r>
            <a:r>
              <a:rPr lang="en-US" dirty="0" err="1" smtClean="0"/>
              <a:t>predstavlja</a:t>
            </a:r>
            <a:r>
              <a:rPr lang="en-US" dirty="0" smtClean="0"/>
              <a:t> </a:t>
            </a:r>
            <a:r>
              <a:rPr lang="en-US" dirty="0" err="1" smtClean="0"/>
              <a:t>stanje</a:t>
            </a:r>
            <a:r>
              <a:rPr lang="en-US" dirty="0" smtClean="0"/>
              <a:t> u </a:t>
            </a:r>
            <a:r>
              <a:rPr lang="en-US" dirty="0" err="1" smtClean="0"/>
              <a:t>kojem</a:t>
            </a:r>
            <a:r>
              <a:rPr lang="en-US" dirty="0" smtClean="0"/>
              <a:t> </a:t>
            </a:r>
            <a:r>
              <a:rPr lang="en-US" dirty="0" err="1" smtClean="0"/>
              <a:t>osoba</a:t>
            </a:r>
            <a:r>
              <a:rPr lang="en-US" dirty="0" smtClean="0"/>
              <a:t> </a:t>
            </a:r>
            <a:r>
              <a:rPr lang="en-US" dirty="0" err="1" smtClean="0"/>
              <a:t>ima</a:t>
            </a:r>
            <a:r>
              <a:rPr lang="en-US" dirty="0" smtClean="0"/>
              <a:t> </a:t>
            </a:r>
            <a:r>
              <a:rPr lang="en-US" dirty="0" err="1" smtClean="0"/>
              <a:t>velikih</a:t>
            </a:r>
            <a:r>
              <a:rPr lang="en-US" dirty="0" smtClean="0"/>
              <a:t> </a:t>
            </a:r>
            <a:r>
              <a:rPr lang="en-US" dirty="0" err="1" smtClean="0"/>
              <a:t>poteškoća</a:t>
            </a:r>
            <a:r>
              <a:rPr lang="en-US" dirty="0" smtClean="0"/>
              <a:t> s </a:t>
            </a:r>
            <a:r>
              <a:rPr lang="en-US" dirty="0" err="1" smtClean="0"/>
              <a:t>učenjem</a:t>
            </a:r>
            <a:r>
              <a:rPr lang="en-US" dirty="0" smtClean="0"/>
              <a:t> </a:t>
            </a:r>
            <a:r>
              <a:rPr lang="en-US" dirty="0" err="1" smtClean="0"/>
              <a:t>i</a:t>
            </a:r>
            <a:r>
              <a:rPr lang="en-US" dirty="0" smtClean="0"/>
              <a:t> </a:t>
            </a:r>
            <a:r>
              <a:rPr lang="en-US" dirty="0" err="1" smtClean="0"/>
              <a:t>razumijevanjem</a:t>
            </a:r>
            <a:r>
              <a:rPr lang="en-US" dirty="0" smtClean="0"/>
              <a:t> </a:t>
            </a:r>
            <a:r>
              <a:rPr lang="en-US" dirty="0" err="1" smtClean="0"/>
              <a:t>usljed</a:t>
            </a:r>
            <a:r>
              <a:rPr lang="en-US" dirty="0" smtClean="0"/>
              <a:t> </a:t>
            </a:r>
            <a:r>
              <a:rPr lang="en-US" dirty="0" err="1" smtClean="0"/>
              <a:t>nepotpunog</a:t>
            </a:r>
            <a:r>
              <a:rPr lang="en-US" dirty="0" smtClean="0"/>
              <a:t> </a:t>
            </a:r>
            <a:r>
              <a:rPr lang="en-US" dirty="0" err="1" smtClean="0"/>
              <a:t>razvoja</a:t>
            </a:r>
            <a:r>
              <a:rPr lang="en-US" dirty="0" smtClean="0"/>
              <a:t> </a:t>
            </a:r>
            <a:r>
              <a:rPr lang="en-US" dirty="0" err="1" smtClean="0"/>
              <a:t>inteligencije</a:t>
            </a:r>
            <a:r>
              <a:rPr lang="en-US" dirty="0" smtClean="0"/>
              <a:t>. </a:t>
            </a:r>
            <a:r>
              <a:rPr lang="en-US" dirty="0" err="1" smtClean="0"/>
              <a:t>Kognitivne</a:t>
            </a:r>
            <a:r>
              <a:rPr lang="en-US" dirty="0" smtClean="0"/>
              <a:t>, </a:t>
            </a:r>
            <a:r>
              <a:rPr lang="en-US" dirty="0" err="1" smtClean="0"/>
              <a:t>jezične</a:t>
            </a:r>
            <a:r>
              <a:rPr lang="en-US" dirty="0" smtClean="0"/>
              <a:t>, </a:t>
            </a:r>
            <a:r>
              <a:rPr lang="en-US" dirty="0" err="1" smtClean="0"/>
              <a:t>motoričke</a:t>
            </a:r>
            <a:r>
              <a:rPr lang="en-US" dirty="0" smtClean="0"/>
              <a:t> </a:t>
            </a:r>
            <a:r>
              <a:rPr lang="en-US" dirty="0" err="1" smtClean="0"/>
              <a:t>i</a:t>
            </a:r>
            <a:r>
              <a:rPr lang="en-US" dirty="0" smtClean="0"/>
              <a:t> </a:t>
            </a:r>
            <a:r>
              <a:rPr lang="en-US" dirty="0" err="1" smtClean="0"/>
              <a:t>socijalne</a:t>
            </a:r>
            <a:r>
              <a:rPr lang="en-US" dirty="0" smtClean="0"/>
              <a:t> </a:t>
            </a:r>
            <a:r>
              <a:rPr lang="en-US" dirty="0" err="1" smtClean="0"/>
              <a:t>sposobnosti</a:t>
            </a:r>
            <a:r>
              <a:rPr lang="en-US" dirty="0" smtClean="0"/>
              <a:t> </a:t>
            </a:r>
            <a:r>
              <a:rPr lang="en-US" dirty="0" err="1" smtClean="0"/>
              <a:t>takve</a:t>
            </a:r>
            <a:r>
              <a:rPr lang="en-US" dirty="0" smtClean="0"/>
              <a:t> </a:t>
            </a:r>
            <a:r>
              <a:rPr lang="en-US" dirty="0" err="1" smtClean="0"/>
              <a:t>osobe</a:t>
            </a:r>
            <a:r>
              <a:rPr lang="en-US" dirty="0" smtClean="0"/>
              <a:t> </a:t>
            </a:r>
            <a:r>
              <a:rPr lang="en-US" dirty="0" err="1" smtClean="0"/>
              <a:t>mogu</a:t>
            </a:r>
            <a:r>
              <a:rPr lang="en-US" dirty="0" smtClean="0"/>
              <a:t> </a:t>
            </a:r>
            <a:r>
              <a:rPr lang="en-US" dirty="0" err="1" smtClean="0"/>
              <a:t>biti</a:t>
            </a:r>
            <a:r>
              <a:rPr lang="en-US" dirty="0" smtClean="0"/>
              <a:t> </a:t>
            </a:r>
            <a:r>
              <a:rPr lang="en-US" dirty="0" err="1" smtClean="0"/>
              <a:t>trajno</a:t>
            </a:r>
            <a:r>
              <a:rPr lang="en-US" dirty="0" smtClean="0"/>
              <a:t> </a:t>
            </a:r>
            <a:r>
              <a:rPr lang="en-US" dirty="0" err="1" smtClean="0"/>
              <a:t>oštećene</a:t>
            </a:r>
            <a:r>
              <a:rPr lang="en-US" dirty="0" smtClean="0"/>
              <a:t>.</a:t>
            </a:r>
            <a:r>
              <a:rPr lang="bs-Latn-BA" dirty="0" smtClean="0"/>
              <a:t>  </a:t>
            </a:r>
          </a:p>
          <a:p>
            <a:endParaRPr lang="bs-Latn-BA" dirty="0" smtClean="0"/>
          </a:p>
          <a:p>
            <a:r>
              <a:rPr lang="bs-Latn-BA" dirty="0" smtClean="0"/>
              <a:t>RAZLIKA: </a:t>
            </a:r>
          </a:p>
          <a:p>
            <a:r>
              <a:rPr lang="bs-Latn-BA" sz="1200" kern="1200" dirty="0" smtClean="0">
                <a:solidFill>
                  <a:schemeClr val="tx1"/>
                </a:solidFill>
                <a:effectLst/>
                <a:latin typeface="+mn-lt"/>
                <a:ea typeface="+mn-ea"/>
                <a:cs typeface="+mn-cs"/>
              </a:rPr>
              <a:t>Osobama s mentalnim bolestima treba odgovarajuća zdravstvena njega, medicinsko liječenje i psihoterapija. Generalno gledano, takve osobe nemaju intelektualnih oštećenja i mogu živjeti samostalno ukoliko je njihov mentalni problem pod kontrolom. </a:t>
            </a:r>
          </a:p>
          <a:p>
            <a:r>
              <a:rPr lang="bs-Latn-BA" sz="1200" kern="1200" dirty="0" smtClean="0">
                <a:solidFill>
                  <a:schemeClr val="tx1"/>
                </a:solidFill>
                <a:effectLst/>
                <a:latin typeface="+mn-lt"/>
                <a:ea typeface="+mn-ea"/>
                <a:cs typeface="+mn-cs"/>
              </a:rPr>
              <a:t>Osobe s intelektualnim invaliditetom nisu bolesne, osim kada pate od neke obične bolesti. Njima trebaju informacije koje je jednostavno razumjeti, odgovarajuće obrazovanje ili obuka kako bi se mogl uklopiti u društvo. </a:t>
            </a:r>
          </a:p>
          <a:p>
            <a:endParaRPr lang="bs-Latn-BA" sz="1200" kern="1200" dirty="0" smtClean="0">
              <a:solidFill>
                <a:schemeClr val="tx1"/>
              </a:solidFill>
              <a:effectLst/>
              <a:latin typeface="+mn-lt"/>
              <a:ea typeface="+mn-ea"/>
              <a:cs typeface="+mn-cs"/>
            </a:endParaRPr>
          </a:p>
          <a:p>
            <a:r>
              <a:rPr lang="bs-Latn-BA" sz="1200" b="1" kern="1200" dirty="0" smtClean="0">
                <a:solidFill>
                  <a:schemeClr val="tx1"/>
                </a:solidFill>
                <a:effectLst/>
                <a:latin typeface="+mn-lt"/>
                <a:ea typeface="+mn-ea"/>
                <a:cs typeface="+mn-cs"/>
              </a:rPr>
              <a:t>Intelektualni invaliditet je trajne prirode,</a:t>
            </a:r>
            <a:r>
              <a:rPr lang="bs-Latn-BA" sz="1200" b="1" kern="1200" baseline="0" dirty="0" smtClean="0">
                <a:solidFill>
                  <a:schemeClr val="tx1"/>
                </a:solidFill>
                <a:effectLst/>
                <a:latin typeface="+mn-lt"/>
                <a:ea typeface="+mn-ea"/>
                <a:cs typeface="+mn-cs"/>
              </a:rPr>
              <a:t> a m</a:t>
            </a:r>
            <a:r>
              <a:rPr lang="bs-Latn-BA" sz="1200" b="1" kern="1200" dirty="0" smtClean="0">
                <a:solidFill>
                  <a:schemeClr val="tx1"/>
                </a:solidFill>
                <a:effectLst/>
                <a:latin typeface="+mn-lt"/>
                <a:ea typeface="+mn-ea"/>
                <a:cs typeface="+mn-cs"/>
              </a:rPr>
              <a:t>entalna bolest se u mnogim slučajevima javlja periodično </a:t>
            </a:r>
            <a:r>
              <a:rPr lang="bs-Latn-BA" sz="1200" kern="1200" dirty="0" smtClean="0">
                <a:solidFill>
                  <a:schemeClr val="tx1"/>
                </a:solidFill>
                <a:effectLst/>
                <a:latin typeface="+mn-lt"/>
                <a:ea typeface="+mn-ea"/>
                <a:cs typeface="+mn-cs"/>
              </a:rPr>
              <a:t>.</a:t>
            </a:r>
          </a:p>
          <a:p>
            <a:endParaRPr lang="bs-Latn-BA" sz="1200" kern="1200" dirty="0" smtClean="0">
              <a:solidFill>
                <a:schemeClr val="tx1"/>
              </a:solidFill>
              <a:effectLst/>
              <a:latin typeface="+mn-lt"/>
              <a:ea typeface="+mn-ea"/>
              <a:cs typeface="+mn-cs"/>
            </a:endParaRPr>
          </a:p>
          <a:p>
            <a:r>
              <a:rPr lang="bs-Latn-BA" sz="1200" kern="1200" dirty="0" smtClean="0">
                <a:solidFill>
                  <a:schemeClr val="tx1"/>
                </a:solidFill>
                <a:effectLst/>
                <a:latin typeface="+mn-lt"/>
                <a:ea typeface="+mn-ea"/>
                <a:cs typeface="+mn-cs"/>
              </a:rPr>
              <a:t>Povrede ljudskih prava osoba s mentalnim invaliditetom obično su rezultat njihovog statusa pravno i poslovno nesposobne osobe ili rezultat njihovog ponašanja koje je opasno po druge. U oba slučaja njihova procesna prava od krajnjeg su značaja za sprečavanje diskriminacije i lošeg postupanja prema njima.</a:t>
            </a:r>
          </a:p>
          <a:p>
            <a:endParaRPr lang="bs-Latn-BA" sz="1200" kern="1200" dirty="0" smtClean="0">
              <a:solidFill>
                <a:schemeClr val="tx1"/>
              </a:solidFill>
              <a:effectLst/>
              <a:latin typeface="+mn-lt"/>
              <a:ea typeface="+mn-ea"/>
              <a:cs typeface="+mn-cs"/>
            </a:endParaRPr>
          </a:p>
          <a:p>
            <a:r>
              <a:rPr lang="bs-Latn-BA" sz="1200" kern="1200" dirty="0" smtClean="0">
                <a:solidFill>
                  <a:schemeClr val="tx1"/>
                </a:solidFill>
                <a:effectLst/>
                <a:latin typeface="+mn-lt"/>
                <a:ea typeface="+mn-ea"/>
                <a:cs typeface="+mn-cs"/>
              </a:rPr>
              <a:t>Kada se osobe s duševnim poremećajem liše slobode zbog devijantnog ponašanja one obično budu izložene ponižavajućem postupanju ili maltretiranju; pritvor im se često proizvoljno produžuje ili su, pak, uslovi u kojima se drže pritvorene u psihijatrijskim ustanovama gori nego uslovi u zatvoru. U skladu s tim, objektivna medicinska procjena i kontrola pravosudnih organa od ključnog su značaja ukoliko se želi izbjeći proizvoljno smještanje u psihijatrijsku ustanovu osoba koje nisu „osobe s duševnim poremećajem“ i kada nema drugog osnova za njihovo lišavanje slobode (opasnost po sebe, opasnost po druge, nesposobnost obavljanja svakodnevnih aktivnosti bez pomoći). </a:t>
            </a:r>
          </a:p>
          <a:p>
            <a:endParaRPr lang="bs-Latn-B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92CB208-9590-4A28-B014-88FC83ACB941}" type="slidenum">
              <a:rPr lang="en-US" smtClean="0"/>
              <a:t>7</a:t>
            </a:fld>
            <a:endParaRPr lang="en-US"/>
          </a:p>
        </p:txBody>
      </p:sp>
    </p:spTree>
    <p:extLst>
      <p:ext uri="{BB962C8B-B14F-4D97-AF65-F5344CB8AC3E}">
        <p14:creationId xmlns:p14="http://schemas.microsoft.com/office/powerpoint/2010/main" val="230604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s-Latn-BA" dirty="0" smtClean="0"/>
              <a:t>Preporuka </a:t>
            </a:r>
            <a:r>
              <a:rPr lang="bs-Latn-BA" sz="1200" b="0" kern="1200" dirty="0" smtClean="0">
                <a:solidFill>
                  <a:schemeClr val="tx1"/>
                </a:solidFill>
                <a:effectLst/>
                <a:latin typeface="+mn-lt"/>
                <a:ea typeface="+mn-ea"/>
                <a:cs typeface="+mn-cs"/>
              </a:rPr>
              <a:t>daje opće principe kojih bi se domaće zakonodavstvo trebalo pridržavati kako bi se spriječile povrede ljudskih prava mentalno invalidnih osoba i njihova diskriminacija.</a:t>
            </a:r>
          </a:p>
          <a:p>
            <a:endParaRPr lang="bs-Latn-BA" b="0" dirty="0" smtClean="0"/>
          </a:p>
          <a:p>
            <a:r>
              <a:rPr lang="bs-Latn-BA" sz="1200" kern="1200" dirty="0" smtClean="0">
                <a:solidFill>
                  <a:schemeClr val="tx1"/>
                </a:solidFill>
                <a:effectLst/>
                <a:latin typeface="+mn-lt"/>
                <a:ea typeface="+mn-ea"/>
                <a:cs typeface="+mn-cs"/>
              </a:rPr>
              <a:t>Mjere zaštite ne bi trebale automatski rezultirati potpunim ukidanjem poslovne sposobnosti. Međutim, restrikcija poslovne sposobnosti trebala bi biti moguća ukoliko je to neophodno radi zaštite predmetne osobe. Konkretno, mjera zaštite ne bi automatski trebala predmetnu osobu lišiti prava da glasa, da sačini testament, da prihvati ili odbije svaku medicinsku intervenciju, te da donosi druge odluke lične prirode kad god joj njena sposobnost to dozvoljava</a:t>
            </a:r>
          </a:p>
          <a:p>
            <a:endParaRPr lang="bs-Latn-BA" sz="1200" kern="1200" dirty="0" smtClean="0">
              <a:solidFill>
                <a:schemeClr val="tx1"/>
              </a:solidFill>
              <a:effectLst/>
              <a:latin typeface="+mn-lt"/>
              <a:ea typeface="+mn-ea"/>
              <a:cs typeface="+mn-cs"/>
            </a:endParaRPr>
          </a:p>
          <a:p>
            <a:r>
              <a:rPr lang="bs-Latn-BA" sz="1200" kern="1200" dirty="0" smtClean="0">
                <a:solidFill>
                  <a:schemeClr val="tx1"/>
                </a:solidFill>
                <a:effectLst/>
                <a:latin typeface="+mn-lt"/>
                <a:ea typeface="+mn-ea"/>
                <a:cs typeface="+mn-cs"/>
              </a:rPr>
              <a:t>Lične želje, stavove i emocije koje izražavaju ponoljetne osobe s intelektualnim invaliditetom organi vlasti bi trebali smatrati pravno valjanim intervencijama predmetnih osoba. Stoga te želje, mišljenja i emocije treba uzeti u obzir pri određivanju i primjeni mjera zaštite</a:t>
            </a:r>
          </a:p>
          <a:p>
            <a:endParaRPr lang="bs-Latn-BA" sz="1200" b="0" kern="1200" dirty="0" smtClean="0">
              <a:solidFill>
                <a:schemeClr val="tx1"/>
              </a:solidFill>
              <a:effectLst/>
              <a:latin typeface="+mn-lt"/>
              <a:ea typeface="+mn-ea"/>
              <a:cs typeface="+mn-cs"/>
            </a:endParaRPr>
          </a:p>
          <a:p>
            <a:r>
              <a:rPr lang="bs-Latn-BA" b="0" dirty="0" smtClean="0"/>
              <a:t>Preporuka: </a:t>
            </a:r>
            <a:r>
              <a:rPr lang="bs-Latn-BA" sz="1200" kern="1200" dirty="0" smtClean="0">
                <a:solidFill>
                  <a:schemeClr val="tx1"/>
                </a:solidFill>
                <a:effectLst/>
                <a:latin typeface="+mn-lt"/>
                <a:ea typeface="+mn-ea"/>
                <a:cs typeface="+mn-cs"/>
              </a:rPr>
              <a:t>zastupnik trebao, kad god je to moguće i primjereno, dati adekvatne informacije odrasloj osobi o svakoj važnijoj odluci koja se na nju odnosi, tako da osoba može izraziti svoje gledište</a:t>
            </a:r>
          </a:p>
          <a:p>
            <a:endParaRPr lang="bs-Latn-BA" sz="1200" b="0" kern="1200" dirty="0" smtClean="0">
              <a:solidFill>
                <a:schemeClr val="tx1"/>
              </a:solidFill>
              <a:effectLst/>
              <a:latin typeface="+mn-lt"/>
              <a:ea typeface="+mn-ea"/>
              <a:cs typeface="+mn-cs"/>
            </a:endParaRPr>
          </a:p>
          <a:p>
            <a:r>
              <a:rPr lang="bs-Latn-BA" sz="1200" kern="1200" dirty="0" smtClean="0">
                <a:solidFill>
                  <a:schemeClr val="tx1"/>
                </a:solidFill>
                <a:effectLst/>
                <a:latin typeface="+mn-lt"/>
                <a:ea typeface="+mn-ea"/>
                <a:cs typeface="+mn-cs"/>
              </a:rPr>
              <a:t>Ukoliko odrasla osoba nije sposobna dati slobodan i informiran pristanak za medicinsku intervenciju, tada intervencija ipak može biti izvedena pod uslovom da je:</a:t>
            </a:r>
            <a:endParaRPr lang="en-US" sz="1200" kern="1200" dirty="0" smtClean="0">
              <a:solidFill>
                <a:schemeClr val="tx1"/>
              </a:solidFill>
              <a:effectLst/>
              <a:latin typeface="+mn-lt"/>
              <a:ea typeface="+mn-ea"/>
              <a:cs typeface="+mn-cs"/>
            </a:endParaRPr>
          </a:p>
          <a:p>
            <a:r>
              <a:rPr lang="bs-Latn-BA" sz="1200" kern="1200" dirty="0" smtClean="0">
                <a:solidFill>
                  <a:schemeClr val="tx1"/>
                </a:solidFill>
                <a:effectLst/>
                <a:latin typeface="+mn-lt"/>
                <a:ea typeface="+mn-ea"/>
                <a:cs typeface="+mn-cs"/>
              </a:rPr>
              <a:t>		- od ditektne koristi za datu osobu, </a:t>
            </a:r>
            <a:endParaRPr lang="en-US" sz="1200" kern="1200" dirty="0" smtClean="0">
              <a:solidFill>
                <a:schemeClr val="tx1"/>
              </a:solidFill>
              <a:effectLst/>
              <a:latin typeface="+mn-lt"/>
              <a:ea typeface="+mn-ea"/>
              <a:cs typeface="+mn-cs"/>
            </a:endParaRPr>
          </a:p>
          <a:p>
            <a:r>
              <a:rPr lang="bs-Latn-BA" sz="1200" kern="1200" dirty="0" smtClean="0">
                <a:solidFill>
                  <a:schemeClr val="tx1"/>
                </a:solidFill>
                <a:effectLst/>
                <a:latin typeface="+mn-lt"/>
                <a:ea typeface="+mn-ea"/>
                <a:cs typeface="+mn-cs"/>
              </a:rPr>
              <a:t>		- obezbijeđen pristanak njenog zastupnika odnosno organa, osobe ili tijela određenog zakonom</a:t>
            </a:r>
          </a:p>
          <a:p>
            <a:endParaRPr lang="bs-Latn-BA"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200" b="1" kern="1200" dirty="0" smtClean="0">
                <a:solidFill>
                  <a:schemeClr val="tx1"/>
                </a:solidFill>
                <a:effectLst/>
                <a:latin typeface="+mn-lt"/>
                <a:ea typeface="+mn-ea"/>
                <a:cs typeface="+mn-cs"/>
              </a:rPr>
              <a:t>Glass</a:t>
            </a:r>
            <a:r>
              <a:rPr lang="bs-Latn-BA"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bs-Latn-BA" sz="1200" kern="1200" dirty="0" smtClean="0">
                <a:solidFill>
                  <a:schemeClr val="tx1"/>
                </a:solidFill>
                <a:effectLst/>
                <a:latin typeface="+mn-lt"/>
                <a:ea typeface="+mn-ea"/>
                <a:cs typeface="+mn-cs"/>
              </a:rPr>
              <a:t>Evropski sud za ljudska prava potvrdio je pravo osoba s invaliditetom i njihovih zakonskih staratelja da izraze vlastite želje. U slučaju prvog podnosioca radilo se o osobi s nekoliko fizičkih i mentalnih oštećenja kojoj je trebala kontinuirana njega 24 sata dnevno. Podnosilac se nakon jedne operacije teško razbolio. Drugi podnosilac bila je njegova majka, koja se protivila davanju morfija kako bi se ublažilo stanje njenog sina. Njegov ljekar smatrao je da reanimacija nije u najboljem interesu pacijenta. Majka je tražila da sina odvede kući ukoliko se očekuje da će umrijeti, ali ju je policijski službenik upozorio da će biti uhapšena ukoliko ga pokuša premjestiti. Nakon što je njenom sinu dat diamorfin kroz infuziju, došlo je do neslaganja između porodice i ljekara. Uvjerena da se nad pacijentom vrši prikrivena eutanazija, porodica je pokušala spriječiti ljekare da uđu u njegovu sobu. U pacijentov zdravstveni karton je bez konsultacija s njegovom majkom stavljena naredba da se nad njim ne vrši reanimacija. Majka ga je sama uspješno reanimirala i njegovo se stanje popravilo. Evropski sud za ljudska prava utvrdio je povredu člana 8. jer je odluka da se sinu nametne medicinski tretman uprkos pritivljenju majke dovela do uplitanja u njegovo pravo na poštivanje privatnog života i, konkretno, njegovo pravo na fizički integritet. Ljekari su se složili da podnosilac najvjerovatnije neće biti u stanju podnijeti sljedeću krizu, ali su znali, bez sumnje, da predloženo liječenje neće naići na odobravanje njegove majke. Odluka nadležnih organa da zanemare majčino protivljenje predloženom liječenju u nedostatku sudskog odobrenja dovela je do povrede člana 8.</a:t>
            </a:r>
          </a:p>
          <a:p>
            <a:endParaRPr lang="bs-Latn-BA" b="0" dirty="0" smtClean="0"/>
          </a:p>
          <a:p>
            <a:r>
              <a:rPr lang="bs-Latn-BA" b="1" dirty="0" smtClean="0"/>
              <a:t>Herczegfalvy</a:t>
            </a:r>
            <a:r>
              <a:rPr lang="bs-Latn-BA" dirty="0" smtClean="0"/>
              <a:t>:</a:t>
            </a:r>
            <a:endParaRPr lang="bs-Latn-BA" b="0" dirty="0" smtClean="0"/>
          </a:p>
          <a:p>
            <a:r>
              <a:rPr lang="bs-Latn-BA" sz="1200" kern="1200" dirty="0" smtClean="0">
                <a:solidFill>
                  <a:schemeClr val="tx1"/>
                </a:solidFill>
                <a:effectLst/>
                <a:latin typeface="+mn-lt"/>
                <a:ea typeface="+mn-ea"/>
                <a:cs typeface="+mn-cs"/>
              </a:rPr>
              <a:t>podnosilac, osuđen za krivična djela i zatvoren u psihijatrijsku ustanovu, žalio se da su mu nepotrebno i silom davani sedativi, da je prisilno hranjen i da je sedmicama lisicama bio vezan za bolnički krevet. Sud nije našao povredu člana 3. Sud je napomenuo da su „važeći medicinski principi u načelu odlučujući u takvim slučajevima; opće je pravilo da se mjera koja je medicinski neophodna ne može smatrati nehumanom niti ponižavajućom. Sud se, bez obzira, slaže da je u predmetnom slučaju na zadovoljavajući način dokazano postojanje medicinske nužnosti.“ Po mišljenju Suda, u navedenom predmetu postojala je „medicinska nužnost“, što se ne može smatrati nehumanim ili ponižavajućim postupanjem.</a:t>
            </a:r>
          </a:p>
          <a:p>
            <a:endParaRPr lang="bs-Latn-BA" sz="1200" b="0" kern="1200" dirty="0" smtClean="0">
              <a:solidFill>
                <a:schemeClr val="tx1"/>
              </a:solidFill>
              <a:effectLst/>
              <a:latin typeface="+mn-lt"/>
              <a:ea typeface="+mn-ea"/>
              <a:cs typeface="+mn-cs"/>
            </a:endParaRPr>
          </a:p>
          <a:p>
            <a:r>
              <a:rPr lang="bs-Latn-BA" b="1" dirty="0" smtClean="0"/>
              <a:t>Stanev</a:t>
            </a:r>
            <a:r>
              <a:rPr lang="bs-Latn-BA" b="0" dirty="0" smtClean="0"/>
              <a:t>:</a:t>
            </a:r>
          </a:p>
          <a:p>
            <a:r>
              <a:rPr lang="en-US" b="0" dirty="0" err="1" smtClean="0"/>
              <a:t>Evropski</a:t>
            </a:r>
            <a:r>
              <a:rPr lang="en-US" b="0" dirty="0" smtClean="0"/>
              <a:t> </a:t>
            </a:r>
            <a:r>
              <a:rPr lang="en-US" b="0" dirty="0" err="1" smtClean="0"/>
              <a:t>sud</a:t>
            </a:r>
            <a:r>
              <a:rPr lang="en-US" b="0" dirty="0" smtClean="0"/>
              <a:t> </a:t>
            </a:r>
            <a:r>
              <a:rPr lang="en-US" b="0" dirty="0" err="1" smtClean="0"/>
              <a:t>za</a:t>
            </a:r>
            <a:r>
              <a:rPr lang="en-US" b="0" dirty="0" smtClean="0"/>
              <a:t> </a:t>
            </a:r>
            <a:r>
              <a:rPr lang="en-US" b="0" dirty="0" err="1" smtClean="0"/>
              <a:t>ljudska</a:t>
            </a:r>
            <a:r>
              <a:rPr lang="en-US" b="0" dirty="0" smtClean="0"/>
              <a:t> </a:t>
            </a:r>
            <a:r>
              <a:rPr lang="en-US" b="0" dirty="0" err="1" smtClean="0"/>
              <a:t>prava</a:t>
            </a:r>
            <a:r>
              <a:rPr lang="en-US" b="0" dirty="0" smtClean="0"/>
              <a:t> je </a:t>
            </a:r>
            <a:r>
              <a:rPr lang="en-US" b="0" dirty="0" err="1" smtClean="0"/>
              <a:t>našao</a:t>
            </a:r>
            <a:r>
              <a:rPr lang="en-US" b="0" dirty="0" smtClean="0"/>
              <a:t> da je </a:t>
            </a:r>
            <a:r>
              <a:rPr lang="en-US" b="0" dirty="0" err="1" smtClean="0"/>
              <a:t>povrijeđeno</a:t>
            </a:r>
            <a:r>
              <a:rPr lang="en-US" b="0" dirty="0" smtClean="0"/>
              <a:t> </a:t>
            </a:r>
            <a:r>
              <a:rPr lang="en-US" b="0" dirty="0" err="1" smtClean="0"/>
              <a:t>pravo</a:t>
            </a:r>
            <a:r>
              <a:rPr lang="en-US" b="0" dirty="0" smtClean="0"/>
              <a:t> </a:t>
            </a:r>
            <a:r>
              <a:rPr lang="en-US" b="0" dirty="0" err="1" smtClean="0"/>
              <a:t>gdina</a:t>
            </a:r>
            <a:r>
              <a:rPr lang="en-US" b="0" dirty="0" smtClean="0"/>
              <a:t> </a:t>
            </a:r>
            <a:r>
              <a:rPr lang="en-US" b="0" dirty="0" err="1" smtClean="0"/>
              <a:t>Staneva</a:t>
            </a:r>
            <a:r>
              <a:rPr lang="en-US" b="0" dirty="0" smtClean="0"/>
              <a:t> </a:t>
            </a:r>
            <a:r>
              <a:rPr lang="en-US" b="0" dirty="0" err="1" smtClean="0"/>
              <a:t>na</a:t>
            </a:r>
            <a:r>
              <a:rPr lang="en-US" b="0" dirty="0" smtClean="0"/>
              <a:t> </a:t>
            </a:r>
            <a:r>
              <a:rPr lang="en-US" b="0" dirty="0" err="1" smtClean="0"/>
              <a:t>pravično</a:t>
            </a:r>
            <a:r>
              <a:rPr lang="en-US" b="0" dirty="0" smtClean="0"/>
              <a:t> </a:t>
            </a:r>
            <a:r>
              <a:rPr lang="en-US" b="0" dirty="0" err="1" smtClean="0"/>
              <a:t>suđenje</a:t>
            </a:r>
            <a:r>
              <a:rPr lang="en-US" b="0" dirty="0" smtClean="0"/>
              <a:t> </a:t>
            </a:r>
            <a:r>
              <a:rPr lang="en-US" b="0" dirty="0" err="1" smtClean="0"/>
              <a:t>prema</a:t>
            </a:r>
            <a:r>
              <a:rPr lang="en-US" b="0" dirty="0" smtClean="0"/>
              <a:t> </a:t>
            </a:r>
            <a:r>
              <a:rPr lang="en-US" b="0" dirty="0" err="1" smtClean="0"/>
              <a:t>članu</a:t>
            </a:r>
            <a:r>
              <a:rPr lang="en-US" b="0" dirty="0" smtClean="0"/>
              <a:t> 6. </a:t>
            </a:r>
            <a:r>
              <a:rPr lang="en-US" b="0" dirty="0" err="1" smtClean="0"/>
              <a:t>Evropske</a:t>
            </a:r>
            <a:r>
              <a:rPr lang="en-US" b="0" dirty="0" smtClean="0"/>
              <a:t> </a:t>
            </a:r>
            <a:r>
              <a:rPr lang="en-US" b="0" dirty="0" err="1" smtClean="0"/>
              <a:t>konvencije</a:t>
            </a:r>
            <a:r>
              <a:rPr lang="en-US" b="0" dirty="0" smtClean="0"/>
              <a:t> </a:t>
            </a:r>
            <a:r>
              <a:rPr lang="en-US" b="0" dirty="0" err="1" smtClean="0"/>
              <a:t>jer</a:t>
            </a:r>
            <a:r>
              <a:rPr lang="en-US" b="0" dirty="0" smtClean="0"/>
              <a:t> je on </a:t>
            </a:r>
            <a:r>
              <a:rPr lang="en-US" b="0" dirty="0" err="1" smtClean="0"/>
              <a:t>prema</a:t>
            </a:r>
            <a:r>
              <a:rPr lang="en-US" b="0" dirty="0" smtClean="0"/>
              <a:t> </a:t>
            </a:r>
            <a:r>
              <a:rPr lang="en-US" b="0" dirty="0" err="1" smtClean="0"/>
              <a:t>bugarskom</a:t>
            </a:r>
            <a:r>
              <a:rPr lang="en-US" b="0" dirty="0" smtClean="0"/>
              <a:t> </a:t>
            </a:r>
            <a:r>
              <a:rPr lang="en-US" b="0" dirty="0" err="1" smtClean="0"/>
              <a:t>zakonu</a:t>
            </a:r>
            <a:r>
              <a:rPr lang="en-US" b="0" dirty="0" smtClean="0"/>
              <a:t> </a:t>
            </a:r>
            <a:r>
              <a:rPr lang="en-US" b="0" dirty="0" err="1" smtClean="0"/>
              <a:t>morao</a:t>
            </a:r>
            <a:r>
              <a:rPr lang="en-US" b="0" dirty="0" smtClean="0"/>
              <a:t> </a:t>
            </a:r>
            <a:r>
              <a:rPr lang="en-US" b="0" dirty="0" err="1" smtClean="0"/>
              <a:t>imati</a:t>
            </a:r>
            <a:r>
              <a:rPr lang="en-US" b="0" dirty="0" smtClean="0"/>
              <a:t> </a:t>
            </a:r>
            <a:r>
              <a:rPr lang="en-US" b="0" dirty="0" err="1" smtClean="0"/>
              <a:t>odobrenje</a:t>
            </a:r>
            <a:r>
              <a:rPr lang="en-US" b="0" dirty="0" smtClean="0"/>
              <a:t> </a:t>
            </a:r>
            <a:r>
              <a:rPr lang="en-US" b="0" dirty="0" err="1" smtClean="0"/>
              <a:t>svog</a:t>
            </a:r>
            <a:r>
              <a:rPr lang="en-US" b="0" dirty="0" smtClean="0"/>
              <a:t> </a:t>
            </a:r>
            <a:r>
              <a:rPr lang="en-US" b="0" dirty="0" err="1" smtClean="0"/>
              <a:t>staratelja</a:t>
            </a:r>
            <a:r>
              <a:rPr lang="en-US" b="0" dirty="0" smtClean="0"/>
              <a:t> </a:t>
            </a:r>
            <a:r>
              <a:rPr lang="en-US" b="0" dirty="0" err="1" smtClean="0"/>
              <a:t>za</a:t>
            </a:r>
            <a:r>
              <a:rPr lang="en-US" b="0" dirty="0" smtClean="0"/>
              <a:t> </a:t>
            </a:r>
            <a:r>
              <a:rPr lang="en-US" b="0" dirty="0" err="1" smtClean="0"/>
              <a:t>pokretanje</a:t>
            </a:r>
            <a:r>
              <a:rPr lang="en-US" b="0" dirty="0" smtClean="0"/>
              <a:t> </a:t>
            </a:r>
            <a:r>
              <a:rPr lang="en-US" b="0" dirty="0" err="1" smtClean="0"/>
              <a:t>postupka</a:t>
            </a:r>
            <a:r>
              <a:rPr lang="en-US" b="0" dirty="0" smtClean="0"/>
              <a:t> </a:t>
            </a:r>
            <a:r>
              <a:rPr lang="en-US" b="0" dirty="0" err="1" smtClean="0"/>
              <a:t>kojim</a:t>
            </a:r>
            <a:r>
              <a:rPr lang="en-US" b="0" dirty="0" smtClean="0"/>
              <a:t> bi </a:t>
            </a:r>
            <a:r>
              <a:rPr lang="en-US" b="0" dirty="0" err="1" smtClean="0"/>
              <a:t>osporio</a:t>
            </a:r>
            <a:r>
              <a:rPr lang="en-US" b="0" dirty="0" smtClean="0"/>
              <a:t> </a:t>
            </a:r>
            <a:r>
              <a:rPr lang="en-US" b="0" dirty="0" err="1" smtClean="0"/>
              <a:t>ograničenja</a:t>
            </a:r>
            <a:r>
              <a:rPr lang="en-US" b="0" dirty="0" smtClean="0"/>
              <a:t> </a:t>
            </a:r>
            <a:r>
              <a:rPr lang="en-US" b="0" dirty="0" err="1" smtClean="0"/>
              <a:t>svoje</a:t>
            </a:r>
            <a:r>
              <a:rPr lang="en-US" b="0" dirty="0" smtClean="0"/>
              <a:t> </a:t>
            </a:r>
            <a:r>
              <a:rPr lang="en-US" b="0" dirty="0" err="1" smtClean="0"/>
              <a:t>pravne</a:t>
            </a:r>
            <a:r>
              <a:rPr lang="en-US" b="0" dirty="0" smtClean="0"/>
              <a:t> </a:t>
            </a:r>
            <a:r>
              <a:rPr lang="en-US" b="0" dirty="0" err="1" smtClean="0"/>
              <a:t>sposobnosti</a:t>
            </a:r>
            <a:r>
              <a:rPr lang="en-US" b="0" dirty="0" smtClean="0"/>
              <a:t>. </a:t>
            </a:r>
            <a:r>
              <a:rPr lang="en-US" b="0" dirty="0" err="1" smtClean="0"/>
              <a:t>Nacionalni</a:t>
            </a:r>
            <a:r>
              <a:rPr lang="en-US" b="0" dirty="0" smtClean="0"/>
              <a:t> </a:t>
            </a:r>
            <a:r>
              <a:rPr lang="en-US" b="0" dirty="0" err="1" smtClean="0"/>
              <a:t>zakon</a:t>
            </a:r>
            <a:r>
              <a:rPr lang="en-US" b="0" dirty="0" smtClean="0"/>
              <a:t> </a:t>
            </a:r>
            <a:r>
              <a:rPr lang="en-US" b="0" dirty="0" err="1" smtClean="0"/>
              <a:t>zabranjivao</a:t>
            </a:r>
            <a:r>
              <a:rPr lang="en-US" b="0" dirty="0" smtClean="0"/>
              <a:t> je </a:t>
            </a:r>
            <a:r>
              <a:rPr lang="en-US" b="0" dirty="0" err="1" smtClean="0"/>
              <a:t>gdinu</a:t>
            </a:r>
            <a:r>
              <a:rPr lang="en-US" b="0" dirty="0" smtClean="0"/>
              <a:t> </a:t>
            </a:r>
            <a:r>
              <a:rPr lang="en-US" b="0" dirty="0" err="1" smtClean="0"/>
              <a:t>Stanevu</a:t>
            </a:r>
            <a:r>
              <a:rPr lang="en-US" b="0" dirty="0" smtClean="0"/>
              <a:t> da to </a:t>
            </a:r>
            <a:r>
              <a:rPr lang="en-US" b="0" dirty="0" err="1" smtClean="0"/>
              <a:t>učini</a:t>
            </a:r>
            <a:r>
              <a:rPr lang="en-US" b="0" dirty="0" smtClean="0"/>
              <a:t> bez </a:t>
            </a:r>
            <a:r>
              <a:rPr lang="en-US" b="0" dirty="0" err="1" smtClean="0"/>
              <a:t>odobrenja</a:t>
            </a:r>
            <a:r>
              <a:rPr lang="en-US" b="0" dirty="0" smtClean="0"/>
              <a:t> </a:t>
            </a:r>
            <a:r>
              <a:rPr lang="en-US" b="0" dirty="0" err="1" smtClean="0"/>
              <a:t>staratelja</a:t>
            </a:r>
            <a:r>
              <a:rPr lang="en-US" b="0" dirty="0" smtClean="0"/>
              <a:t>. U tom </a:t>
            </a:r>
            <a:r>
              <a:rPr lang="en-US" b="0" dirty="0" err="1" smtClean="0"/>
              <a:t>pogledu</a:t>
            </a:r>
            <a:r>
              <a:rPr lang="en-US" b="0" dirty="0" smtClean="0"/>
              <a:t> </a:t>
            </a:r>
            <a:r>
              <a:rPr lang="en-US" b="0" dirty="0" err="1" smtClean="0"/>
              <a:t>Sud</a:t>
            </a:r>
            <a:r>
              <a:rPr lang="en-US" b="0" dirty="0" smtClean="0"/>
              <a:t> se </a:t>
            </a:r>
            <a:r>
              <a:rPr lang="en-US" b="0" dirty="0" err="1" smtClean="0"/>
              <a:t>pozvao</a:t>
            </a:r>
            <a:r>
              <a:rPr lang="en-US" b="0" dirty="0" smtClean="0"/>
              <a:t> </a:t>
            </a:r>
            <a:r>
              <a:rPr lang="en-US" b="0" dirty="0" err="1" smtClean="0"/>
              <a:t>na</a:t>
            </a:r>
            <a:r>
              <a:rPr lang="en-US" b="0" dirty="0" smtClean="0"/>
              <a:t> </a:t>
            </a:r>
            <a:r>
              <a:rPr lang="en-US" b="0" dirty="0" err="1" smtClean="0"/>
              <a:t>sve</a:t>
            </a:r>
            <a:r>
              <a:rPr lang="en-US" b="0" dirty="0" smtClean="0"/>
              <a:t> </a:t>
            </a:r>
            <a:r>
              <a:rPr lang="en-US" b="0" dirty="0" err="1" smtClean="0"/>
              <a:t>veći</a:t>
            </a:r>
            <a:r>
              <a:rPr lang="en-US" b="0" dirty="0" smtClean="0"/>
              <a:t> </a:t>
            </a:r>
            <a:r>
              <a:rPr lang="en-US" b="0" dirty="0" err="1" smtClean="0"/>
              <a:t>naglasak</a:t>
            </a:r>
            <a:r>
              <a:rPr lang="en-US" b="0" dirty="0" smtClean="0"/>
              <a:t> </a:t>
            </a:r>
            <a:r>
              <a:rPr lang="en-US" b="0" dirty="0" err="1" smtClean="0"/>
              <a:t>koji</a:t>
            </a:r>
            <a:r>
              <a:rPr lang="en-US" b="0" dirty="0" smtClean="0"/>
              <a:t> </a:t>
            </a:r>
            <a:r>
              <a:rPr lang="en-US" b="0" dirty="0" err="1" smtClean="0"/>
              <a:t>međunarodno</a:t>
            </a:r>
            <a:r>
              <a:rPr lang="en-US" b="0" dirty="0" smtClean="0"/>
              <a:t> </a:t>
            </a:r>
            <a:r>
              <a:rPr lang="en-US" b="0" dirty="0" err="1" smtClean="0"/>
              <a:t>pravo</a:t>
            </a:r>
            <a:r>
              <a:rPr lang="en-US" b="0" dirty="0" smtClean="0"/>
              <a:t> </a:t>
            </a:r>
            <a:r>
              <a:rPr lang="en-US" b="0" dirty="0" err="1" smtClean="0"/>
              <a:t>stavlja</a:t>
            </a:r>
            <a:r>
              <a:rPr lang="en-US" b="0" dirty="0" smtClean="0"/>
              <a:t> </a:t>
            </a:r>
            <a:r>
              <a:rPr lang="en-US" b="0" dirty="0" err="1" smtClean="0"/>
              <a:t>na</a:t>
            </a:r>
            <a:r>
              <a:rPr lang="en-US" b="0" dirty="0" smtClean="0"/>
              <a:t> </a:t>
            </a:r>
            <a:r>
              <a:rPr lang="en-US" b="0" dirty="0" err="1" smtClean="0"/>
              <a:t>pravnu</a:t>
            </a:r>
            <a:r>
              <a:rPr lang="en-US" b="0" dirty="0" smtClean="0"/>
              <a:t> </a:t>
            </a:r>
            <a:r>
              <a:rPr lang="en-US" b="0" dirty="0" err="1" smtClean="0"/>
              <a:t>autonomiju</a:t>
            </a:r>
            <a:r>
              <a:rPr lang="en-US" b="0" dirty="0" smtClean="0"/>
              <a:t> </a:t>
            </a:r>
            <a:r>
              <a:rPr lang="en-US" b="0" dirty="0" err="1" smtClean="0"/>
              <a:t>osoba</a:t>
            </a:r>
            <a:r>
              <a:rPr lang="en-US" b="0" dirty="0" smtClean="0"/>
              <a:t> s </a:t>
            </a:r>
            <a:r>
              <a:rPr lang="en-US" b="0" dirty="0" err="1" smtClean="0"/>
              <a:t>invaliditetom</a:t>
            </a:r>
            <a:r>
              <a:rPr lang="en-US" b="0" dirty="0" smtClean="0"/>
              <a:t> </a:t>
            </a:r>
            <a:r>
              <a:rPr lang="en-US" b="0" dirty="0" err="1" smtClean="0"/>
              <a:t>navodeći</a:t>
            </a:r>
            <a:r>
              <a:rPr lang="en-US" b="0" dirty="0" smtClean="0"/>
              <a:t> da je „</a:t>
            </a:r>
            <a:r>
              <a:rPr lang="en-US" b="0" dirty="0" err="1" smtClean="0"/>
              <a:t>i</a:t>
            </a:r>
            <a:r>
              <a:rPr lang="en-US" b="0" dirty="0" smtClean="0"/>
              <a:t> [</a:t>
            </a:r>
            <a:r>
              <a:rPr lang="en-US" b="0" dirty="0" err="1" smtClean="0"/>
              <a:t>Sud</a:t>
            </a:r>
            <a:r>
              <a:rPr lang="en-US" b="0" dirty="0" smtClean="0"/>
              <a:t>] </a:t>
            </a:r>
            <a:r>
              <a:rPr lang="en-US" b="0" dirty="0" err="1" smtClean="0"/>
              <a:t>dužan</a:t>
            </a:r>
            <a:r>
              <a:rPr lang="en-US" b="0" dirty="0" smtClean="0"/>
              <a:t> </a:t>
            </a:r>
            <a:r>
              <a:rPr lang="en-US" b="0" dirty="0" err="1" smtClean="0"/>
              <a:t>ukazati</a:t>
            </a:r>
            <a:r>
              <a:rPr lang="en-US" b="0" dirty="0" smtClean="0"/>
              <a:t> </a:t>
            </a:r>
            <a:r>
              <a:rPr lang="en-US" b="0" dirty="0" err="1" smtClean="0"/>
              <a:t>na</a:t>
            </a:r>
            <a:r>
              <a:rPr lang="en-US" b="0" dirty="0" smtClean="0"/>
              <a:t> </a:t>
            </a:r>
            <a:r>
              <a:rPr lang="en-US" b="0" dirty="0" err="1" smtClean="0"/>
              <a:t>sve</a:t>
            </a:r>
            <a:r>
              <a:rPr lang="en-US" b="0" dirty="0" smtClean="0"/>
              <a:t> </a:t>
            </a:r>
            <a:r>
              <a:rPr lang="en-US" b="0" dirty="0" err="1" smtClean="0"/>
              <a:t>veći</a:t>
            </a:r>
            <a:r>
              <a:rPr lang="en-US" b="0" dirty="0" smtClean="0"/>
              <a:t> </a:t>
            </a:r>
            <a:r>
              <a:rPr lang="en-US" b="0" dirty="0" err="1" smtClean="0"/>
              <a:t>značaj</a:t>
            </a:r>
            <a:r>
              <a:rPr lang="en-US" b="0" dirty="0" smtClean="0"/>
              <a:t> </a:t>
            </a:r>
            <a:r>
              <a:rPr lang="en-US" b="0" dirty="0" err="1" smtClean="0"/>
              <a:t>koji</a:t>
            </a:r>
            <a:r>
              <a:rPr lang="en-US" b="0" dirty="0" smtClean="0"/>
              <a:t> </a:t>
            </a:r>
            <a:r>
              <a:rPr lang="en-US" b="0" dirty="0" err="1" smtClean="0"/>
              <a:t>međunarodni</a:t>
            </a:r>
            <a:r>
              <a:rPr lang="en-US" b="0" dirty="0" smtClean="0"/>
              <a:t> </a:t>
            </a:r>
            <a:r>
              <a:rPr lang="en-US" b="0" dirty="0" err="1" smtClean="0"/>
              <a:t>instrumenti</a:t>
            </a:r>
            <a:r>
              <a:rPr lang="en-US" b="0" dirty="0" smtClean="0"/>
              <a:t> </a:t>
            </a:r>
            <a:r>
              <a:rPr lang="en-US" b="0" dirty="0" err="1" smtClean="0"/>
              <a:t>za</a:t>
            </a:r>
            <a:r>
              <a:rPr lang="en-US" b="0" dirty="0" smtClean="0"/>
              <a:t> </a:t>
            </a:r>
            <a:r>
              <a:rPr lang="en-US" b="0" dirty="0" err="1" smtClean="0"/>
              <a:t>zaštitu</a:t>
            </a:r>
            <a:r>
              <a:rPr lang="en-US" b="0" dirty="0" smtClean="0"/>
              <a:t> </a:t>
            </a:r>
            <a:r>
              <a:rPr lang="en-US" b="0" dirty="0" err="1" smtClean="0"/>
              <a:t>osoba</a:t>
            </a:r>
            <a:r>
              <a:rPr lang="en-US" b="0" dirty="0" smtClean="0"/>
              <a:t> </a:t>
            </a:r>
            <a:r>
              <a:rPr lang="en-US" b="0" dirty="0" err="1" smtClean="0"/>
              <a:t>sa</a:t>
            </a:r>
            <a:r>
              <a:rPr lang="en-US" b="0" dirty="0" smtClean="0"/>
              <a:t> </a:t>
            </a:r>
            <a:r>
              <a:rPr lang="en-US" b="0" dirty="0" err="1" smtClean="0"/>
              <a:t>mentalnim</a:t>
            </a:r>
            <a:r>
              <a:rPr lang="en-US" b="0" dirty="0" smtClean="0"/>
              <a:t> </a:t>
            </a:r>
            <a:r>
              <a:rPr lang="en-US" b="0" dirty="0" err="1" smtClean="0"/>
              <a:t>poremećajima</a:t>
            </a:r>
            <a:r>
              <a:rPr lang="en-US" b="0" dirty="0" smtClean="0"/>
              <a:t> </a:t>
            </a:r>
            <a:r>
              <a:rPr lang="en-US" b="0" dirty="0" err="1" smtClean="0"/>
              <a:t>pridaju</a:t>
            </a:r>
            <a:r>
              <a:rPr lang="en-US" b="0" dirty="0" smtClean="0"/>
              <a:t> tome da </a:t>
            </a:r>
            <a:r>
              <a:rPr lang="en-US" b="0" dirty="0" err="1" smtClean="0"/>
              <a:t>im</a:t>
            </a:r>
            <a:r>
              <a:rPr lang="en-US" b="0" dirty="0" smtClean="0"/>
              <a:t> se </a:t>
            </a:r>
            <a:r>
              <a:rPr lang="en-US" b="0" dirty="0" err="1" smtClean="0"/>
              <a:t>dodijeli</a:t>
            </a:r>
            <a:r>
              <a:rPr lang="en-US" b="0" dirty="0" smtClean="0"/>
              <a:t> </a:t>
            </a:r>
            <a:r>
              <a:rPr lang="en-US" b="0" dirty="0" err="1" smtClean="0"/>
              <a:t>što</a:t>
            </a:r>
            <a:r>
              <a:rPr lang="en-US" b="0" dirty="0" smtClean="0"/>
              <a:t> </a:t>
            </a:r>
            <a:r>
              <a:rPr lang="en-US" b="0" dirty="0" err="1" smtClean="0"/>
              <a:t>potpunija</a:t>
            </a:r>
            <a:r>
              <a:rPr lang="en-US" b="0" dirty="0" smtClean="0"/>
              <a:t> </a:t>
            </a:r>
            <a:r>
              <a:rPr lang="en-US" b="0" dirty="0" err="1" smtClean="0"/>
              <a:t>pravna</a:t>
            </a:r>
            <a:r>
              <a:rPr lang="en-US" b="0" dirty="0" smtClean="0"/>
              <a:t> </a:t>
            </a:r>
            <a:r>
              <a:rPr lang="en-US" b="0" dirty="0" err="1" smtClean="0"/>
              <a:t>autonomija</a:t>
            </a:r>
            <a:r>
              <a:rPr lang="en-US" b="0" dirty="0" smtClean="0"/>
              <a:t>“ </a:t>
            </a:r>
            <a:r>
              <a:rPr lang="en-US" b="0" dirty="0" err="1" smtClean="0"/>
              <a:t>i</a:t>
            </a:r>
            <a:r>
              <a:rPr lang="en-US" b="0" dirty="0" smtClean="0"/>
              <a:t> </a:t>
            </a:r>
            <a:r>
              <a:rPr lang="en-US" b="0" dirty="0" err="1" smtClean="0"/>
              <a:t>dalje</a:t>
            </a:r>
            <a:r>
              <a:rPr lang="en-US" b="0" dirty="0" smtClean="0"/>
              <a:t> </a:t>
            </a:r>
            <a:r>
              <a:rPr lang="en-US" b="0" dirty="0" err="1" smtClean="0"/>
              <a:t>naveo</a:t>
            </a:r>
            <a:r>
              <a:rPr lang="en-US" b="0" dirty="0" smtClean="0"/>
              <a:t> </a:t>
            </a:r>
            <a:r>
              <a:rPr lang="en-US" b="0" dirty="0" err="1" smtClean="0"/>
              <a:t>Konvenciju</a:t>
            </a:r>
            <a:r>
              <a:rPr lang="en-US" b="0" dirty="0" smtClean="0"/>
              <a:t> </a:t>
            </a:r>
            <a:r>
              <a:rPr lang="en-US" b="0" dirty="0" err="1" smtClean="0"/>
              <a:t>Ujedinjenih</a:t>
            </a:r>
            <a:r>
              <a:rPr lang="en-US" b="0" dirty="0" smtClean="0"/>
              <a:t> </a:t>
            </a:r>
            <a:r>
              <a:rPr lang="en-US" b="0" dirty="0" err="1" smtClean="0"/>
              <a:t>nacija</a:t>
            </a:r>
            <a:r>
              <a:rPr lang="en-US" b="0" dirty="0" smtClean="0"/>
              <a:t> o </a:t>
            </a:r>
            <a:r>
              <a:rPr lang="en-US" b="0" dirty="0" err="1" smtClean="0"/>
              <a:t>pravima</a:t>
            </a:r>
            <a:r>
              <a:rPr lang="en-US" b="0" dirty="0" smtClean="0"/>
              <a:t> </a:t>
            </a:r>
            <a:r>
              <a:rPr lang="en-US" b="0" dirty="0" err="1" smtClean="0"/>
              <a:t>osoba</a:t>
            </a:r>
            <a:r>
              <a:rPr lang="en-US" b="0" dirty="0" smtClean="0"/>
              <a:t> s </a:t>
            </a:r>
            <a:r>
              <a:rPr lang="en-US" b="0" dirty="0" err="1" smtClean="0"/>
              <a:t>invaliditetom</a:t>
            </a:r>
            <a:r>
              <a:rPr lang="en-US" b="0" dirty="0" smtClean="0"/>
              <a:t>. </a:t>
            </a:r>
            <a:r>
              <a:rPr lang="en-US" b="0" dirty="0" err="1" smtClean="0"/>
              <a:t>Veliko</a:t>
            </a:r>
            <a:r>
              <a:rPr lang="en-US" b="0" dirty="0" smtClean="0"/>
              <a:t> </a:t>
            </a:r>
            <a:r>
              <a:rPr lang="en-US" b="0" dirty="0" err="1" smtClean="0"/>
              <a:t>vijeće</a:t>
            </a:r>
            <a:r>
              <a:rPr lang="en-US" b="0" dirty="0" smtClean="0"/>
              <a:t> </a:t>
            </a:r>
            <a:r>
              <a:rPr lang="en-US" b="0" dirty="0" err="1" smtClean="0"/>
              <a:t>Evropskog</a:t>
            </a:r>
            <a:r>
              <a:rPr lang="en-US" b="0" dirty="0" smtClean="0"/>
              <a:t> </a:t>
            </a:r>
            <a:r>
              <a:rPr lang="en-US" b="0" dirty="0" err="1" smtClean="0"/>
              <a:t>suda</a:t>
            </a:r>
            <a:r>
              <a:rPr lang="en-US" b="0" dirty="0" smtClean="0"/>
              <a:t> </a:t>
            </a:r>
            <a:r>
              <a:rPr lang="en-US" b="0" dirty="0" err="1" smtClean="0"/>
              <a:t>za</a:t>
            </a:r>
            <a:r>
              <a:rPr lang="en-US" b="0" dirty="0" smtClean="0"/>
              <a:t> </a:t>
            </a:r>
            <a:r>
              <a:rPr lang="en-US" b="0" dirty="0" err="1" smtClean="0"/>
              <a:t>ljudska</a:t>
            </a:r>
            <a:r>
              <a:rPr lang="en-US" b="0" dirty="0" smtClean="0"/>
              <a:t> </a:t>
            </a:r>
            <a:r>
              <a:rPr lang="en-US" b="0" dirty="0" err="1" smtClean="0"/>
              <a:t>prava</a:t>
            </a:r>
            <a:r>
              <a:rPr lang="en-US" b="0" dirty="0" smtClean="0"/>
              <a:t> </a:t>
            </a:r>
            <a:r>
              <a:rPr lang="en-US" b="0" dirty="0" err="1" smtClean="0"/>
              <a:t>također</a:t>
            </a:r>
            <a:r>
              <a:rPr lang="en-US" b="0" dirty="0" smtClean="0"/>
              <a:t> je </a:t>
            </a:r>
            <a:r>
              <a:rPr lang="en-US" b="0" dirty="0" err="1" smtClean="0"/>
              <a:t>zaključilo</a:t>
            </a:r>
            <a:r>
              <a:rPr lang="en-US" b="0" dirty="0" smtClean="0"/>
              <a:t> da je </a:t>
            </a:r>
            <a:r>
              <a:rPr lang="en-US" b="0" dirty="0" err="1" smtClean="0"/>
              <a:t>podnosilac</a:t>
            </a:r>
            <a:r>
              <a:rPr lang="en-US" b="0" dirty="0" smtClean="0"/>
              <a:t> </a:t>
            </a:r>
            <a:r>
              <a:rPr lang="en-US" b="0" dirty="0" err="1" smtClean="0"/>
              <a:t>zahtjeva</a:t>
            </a:r>
            <a:r>
              <a:rPr lang="en-US" b="0" dirty="0" smtClean="0"/>
              <a:t> bio „</a:t>
            </a:r>
            <a:r>
              <a:rPr lang="en-US" b="0" dirty="0" err="1" smtClean="0"/>
              <a:t>pritvoren</a:t>
            </a:r>
            <a:r>
              <a:rPr lang="en-US" b="0" dirty="0" smtClean="0"/>
              <a:t>“ u </a:t>
            </a:r>
            <a:r>
              <a:rPr lang="en-US" b="0" dirty="0" err="1" smtClean="0"/>
              <a:t>instituciji</a:t>
            </a:r>
            <a:r>
              <a:rPr lang="en-US" b="0" dirty="0" smtClean="0"/>
              <a:t> </a:t>
            </a:r>
            <a:r>
              <a:rPr lang="en-US" b="0" dirty="0" err="1" smtClean="0"/>
              <a:t>socijalne</a:t>
            </a:r>
            <a:r>
              <a:rPr lang="en-US" b="0" dirty="0" smtClean="0"/>
              <a:t> </a:t>
            </a:r>
            <a:r>
              <a:rPr lang="en-US" b="0" dirty="0" err="1" smtClean="0"/>
              <a:t>skrbi</a:t>
            </a:r>
            <a:r>
              <a:rPr lang="en-US" b="0" dirty="0" smtClean="0"/>
              <a:t>. </a:t>
            </a:r>
            <a:r>
              <a:rPr lang="en-US" b="0" dirty="0" err="1" smtClean="0"/>
              <a:t>Gdin</a:t>
            </a:r>
            <a:r>
              <a:rPr lang="en-US" b="0" dirty="0" smtClean="0"/>
              <a:t> </a:t>
            </a:r>
            <a:r>
              <a:rPr lang="en-US" b="0" dirty="0" err="1" smtClean="0"/>
              <a:t>Stanev</a:t>
            </a:r>
            <a:r>
              <a:rPr lang="en-US" b="0" dirty="0" smtClean="0"/>
              <a:t> je bio </a:t>
            </a:r>
            <a:r>
              <a:rPr lang="en-US" b="0" dirty="0" err="1" smtClean="0"/>
              <a:t>pravno</a:t>
            </a:r>
            <a:r>
              <a:rPr lang="en-US" b="0" dirty="0" smtClean="0"/>
              <a:t> </a:t>
            </a:r>
            <a:r>
              <a:rPr lang="en-US" b="0" dirty="0" err="1" smtClean="0"/>
              <a:t>onemogućen</a:t>
            </a:r>
            <a:r>
              <a:rPr lang="en-US" b="0" dirty="0" smtClean="0"/>
              <a:t> da </a:t>
            </a:r>
            <a:r>
              <a:rPr lang="en-US" b="0" dirty="0" err="1" smtClean="0"/>
              <a:t>ospori</a:t>
            </a:r>
            <a:r>
              <a:rPr lang="en-US" b="0" dirty="0" smtClean="0"/>
              <a:t> </a:t>
            </a:r>
            <a:r>
              <a:rPr lang="en-US" b="0" dirty="0" err="1" smtClean="0"/>
              <a:t>ili</a:t>
            </a:r>
            <a:r>
              <a:rPr lang="en-US" b="0" dirty="0" smtClean="0"/>
              <a:t> </a:t>
            </a:r>
            <a:r>
              <a:rPr lang="en-US" b="0" dirty="0" err="1" smtClean="0"/>
              <a:t>zatraži</a:t>
            </a:r>
            <a:r>
              <a:rPr lang="en-US" b="0" dirty="0" smtClean="0"/>
              <a:t> </a:t>
            </a:r>
            <a:r>
              <a:rPr lang="en-US" b="0" dirty="0" err="1" smtClean="0"/>
              <a:t>odštetu</a:t>
            </a:r>
            <a:r>
              <a:rPr lang="en-US" b="0" dirty="0" smtClean="0"/>
              <a:t> </a:t>
            </a:r>
            <a:r>
              <a:rPr lang="en-US" b="0" dirty="0" err="1" smtClean="0"/>
              <a:t>za</a:t>
            </a:r>
            <a:r>
              <a:rPr lang="en-US" b="0" dirty="0" smtClean="0"/>
              <a:t> </a:t>
            </a:r>
            <a:r>
              <a:rPr lang="en-US" b="0" dirty="0" err="1" smtClean="0"/>
              <a:t>svoje</a:t>
            </a:r>
            <a:r>
              <a:rPr lang="en-US" b="0" dirty="0" smtClean="0"/>
              <a:t> </a:t>
            </a:r>
            <a:r>
              <a:rPr lang="en-US" b="0" dirty="0" err="1" smtClean="0"/>
              <a:t>pritvaranje</a:t>
            </a:r>
            <a:r>
              <a:rPr lang="en-US" b="0" dirty="0" smtClean="0"/>
              <a:t>, a time </a:t>
            </a:r>
            <a:r>
              <a:rPr lang="en-US" b="0" dirty="0" err="1" smtClean="0"/>
              <a:t>su</a:t>
            </a:r>
            <a:r>
              <a:rPr lang="en-US" b="0" dirty="0" smtClean="0"/>
              <a:t> </a:t>
            </a:r>
            <a:r>
              <a:rPr lang="en-US" b="0" dirty="0" err="1" smtClean="0"/>
              <a:t>povrijeđeni</a:t>
            </a:r>
            <a:r>
              <a:rPr lang="en-US" b="0" dirty="0" smtClean="0"/>
              <a:t> </a:t>
            </a:r>
            <a:r>
              <a:rPr lang="en-US" b="0" dirty="0" err="1" smtClean="0"/>
              <a:t>članovi</a:t>
            </a:r>
            <a:r>
              <a:rPr lang="en-US" b="0" dirty="0" smtClean="0"/>
              <a:t> 5.(4) </a:t>
            </a:r>
            <a:r>
              <a:rPr lang="en-US" b="0" dirty="0" err="1" smtClean="0"/>
              <a:t>i</a:t>
            </a:r>
            <a:r>
              <a:rPr lang="en-US" b="0" dirty="0" smtClean="0"/>
              <a:t> 5.(5) </a:t>
            </a:r>
            <a:r>
              <a:rPr lang="en-US" b="0" dirty="0" err="1" smtClean="0"/>
              <a:t>Evropske</a:t>
            </a:r>
            <a:r>
              <a:rPr lang="en-US" b="0" dirty="0" smtClean="0"/>
              <a:t> </a:t>
            </a:r>
            <a:r>
              <a:rPr lang="en-US" b="0" dirty="0" err="1" smtClean="0"/>
              <a:t>konvencije</a:t>
            </a:r>
            <a:r>
              <a:rPr lang="en-US" b="0" dirty="0" smtClean="0"/>
              <a:t>. </a:t>
            </a:r>
            <a:r>
              <a:rPr lang="en-US" b="0" dirty="0" err="1" smtClean="0"/>
              <a:t>Podnosilac</a:t>
            </a:r>
            <a:r>
              <a:rPr lang="en-US" b="0" dirty="0" smtClean="0"/>
              <a:t> </a:t>
            </a:r>
            <a:r>
              <a:rPr lang="en-US" b="0" dirty="0" err="1" smtClean="0"/>
              <a:t>zahtjeva</a:t>
            </a:r>
            <a:r>
              <a:rPr lang="en-US" b="0" dirty="0" smtClean="0"/>
              <a:t> je </a:t>
            </a:r>
            <a:r>
              <a:rPr lang="en-US" b="0" dirty="0" err="1" smtClean="0"/>
              <a:t>također</a:t>
            </a:r>
            <a:r>
              <a:rPr lang="en-US" b="0" dirty="0" smtClean="0"/>
              <a:t> bio </a:t>
            </a:r>
            <a:r>
              <a:rPr lang="en-US" b="0" dirty="0" err="1" smtClean="0"/>
              <a:t>podvrgnut</a:t>
            </a:r>
            <a:r>
              <a:rPr lang="en-US" b="0" dirty="0" smtClean="0"/>
              <a:t> </a:t>
            </a:r>
            <a:r>
              <a:rPr lang="en-US" b="0" dirty="0" err="1" smtClean="0"/>
              <a:t>ponižavajućem</a:t>
            </a:r>
            <a:r>
              <a:rPr lang="en-US" b="0" dirty="0" smtClean="0"/>
              <a:t> </a:t>
            </a:r>
            <a:r>
              <a:rPr lang="en-US" b="0" dirty="0" err="1" smtClean="0"/>
              <a:t>postupanju</a:t>
            </a:r>
            <a:r>
              <a:rPr lang="en-US" b="0" dirty="0" smtClean="0"/>
              <a:t> time </a:t>
            </a:r>
            <a:r>
              <a:rPr lang="en-US" b="0" dirty="0" err="1" smtClean="0"/>
              <a:t>što</a:t>
            </a:r>
            <a:r>
              <a:rPr lang="en-US" b="0" dirty="0" smtClean="0"/>
              <a:t> je </a:t>
            </a:r>
            <a:r>
              <a:rPr lang="en-US" b="0" dirty="0" err="1" smtClean="0"/>
              <a:t>više</a:t>
            </a:r>
            <a:r>
              <a:rPr lang="en-US" b="0" dirty="0" smtClean="0"/>
              <a:t> od </a:t>
            </a:r>
            <a:r>
              <a:rPr lang="en-US" b="0" dirty="0" err="1" smtClean="0"/>
              <a:t>sedam</a:t>
            </a:r>
            <a:r>
              <a:rPr lang="en-US" b="0" dirty="0" smtClean="0"/>
              <a:t> </a:t>
            </a:r>
            <a:r>
              <a:rPr lang="en-US" b="0" dirty="0" err="1" smtClean="0"/>
              <a:t>godina</a:t>
            </a:r>
            <a:r>
              <a:rPr lang="en-US" b="0" dirty="0" smtClean="0"/>
              <a:t> bio </a:t>
            </a:r>
            <a:r>
              <a:rPr lang="en-US" b="0" dirty="0" err="1" smtClean="0"/>
              <a:t>primoran</a:t>
            </a:r>
            <a:r>
              <a:rPr lang="en-US" b="0" dirty="0" smtClean="0"/>
              <a:t> </a:t>
            </a:r>
            <a:r>
              <a:rPr lang="en-US" b="0" dirty="0" err="1" smtClean="0"/>
              <a:t>živjeti</a:t>
            </a:r>
            <a:r>
              <a:rPr lang="en-US" b="0" dirty="0" smtClean="0"/>
              <a:t> u </a:t>
            </a:r>
            <a:r>
              <a:rPr lang="en-US" b="0" dirty="0" err="1" smtClean="0"/>
              <a:t>nehigijenskim</a:t>
            </a:r>
            <a:r>
              <a:rPr lang="en-US" b="0" dirty="0" smtClean="0"/>
              <a:t> </a:t>
            </a:r>
            <a:r>
              <a:rPr lang="en-US" b="0" dirty="0" err="1" smtClean="0"/>
              <a:t>uslovima</a:t>
            </a:r>
            <a:r>
              <a:rPr lang="en-US" b="0" dirty="0" smtClean="0"/>
              <a:t>, pa je </a:t>
            </a:r>
            <a:r>
              <a:rPr lang="en-US" b="0" dirty="0" err="1" smtClean="0"/>
              <a:t>prema</a:t>
            </a:r>
            <a:r>
              <a:rPr lang="en-US" b="0" dirty="0" smtClean="0"/>
              <a:t> tome </a:t>
            </a:r>
            <a:r>
              <a:rPr lang="en-US" b="0" dirty="0" err="1" smtClean="0"/>
              <a:t>Sud</a:t>
            </a:r>
            <a:r>
              <a:rPr lang="en-US" b="0" dirty="0" smtClean="0"/>
              <a:t> </a:t>
            </a:r>
            <a:r>
              <a:rPr lang="en-US" b="0" dirty="0" err="1" smtClean="0"/>
              <a:t>našao</a:t>
            </a:r>
            <a:r>
              <a:rPr lang="en-US" b="0" dirty="0" smtClean="0"/>
              <a:t> </a:t>
            </a:r>
            <a:r>
              <a:rPr lang="en-US" b="0" dirty="0" err="1" smtClean="0"/>
              <a:t>i</a:t>
            </a:r>
            <a:r>
              <a:rPr lang="en-US" b="0" dirty="0" smtClean="0"/>
              <a:t> </a:t>
            </a:r>
            <a:r>
              <a:rPr lang="en-US" b="0" dirty="0" err="1" smtClean="0"/>
              <a:t>povredu</a:t>
            </a:r>
            <a:r>
              <a:rPr lang="en-US" b="0" dirty="0" smtClean="0"/>
              <a:t> </a:t>
            </a:r>
            <a:r>
              <a:rPr lang="en-US" b="0" dirty="0" err="1" smtClean="0"/>
              <a:t>člana</a:t>
            </a:r>
            <a:r>
              <a:rPr lang="en-US" b="0" dirty="0" smtClean="0"/>
              <a:t> 3. </a:t>
            </a:r>
            <a:r>
              <a:rPr lang="en-US" b="0" dirty="0" err="1" smtClean="0"/>
              <a:t>Konvencije</a:t>
            </a:r>
            <a:r>
              <a:rPr lang="en-US" b="0" dirty="0" smtClean="0"/>
              <a:t>.</a:t>
            </a:r>
            <a:endParaRPr lang="en-US" b="0" dirty="0"/>
          </a:p>
        </p:txBody>
      </p:sp>
      <p:sp>
        <p:nvSpPr>
          <p:cNvPr id="4" name="Slide Number Placeholder 3"/>
          <p:cNvSpPr>
            <a:spLocks noGrp="1"/>
          </p:cNvSpPr>
          <p:nvPr>
            <p:ph type="sldNum" sz="quarter" idx="10"/>
          </p:nvPr>
        </p:nvSpPr>
        <p:spPr/>
        <p:txBody>
          <a:bodyPr/>
          <a:lstStyle/>
          <a:p>
            <a:fld id="{192CB208-9590-4A28-B014-88FC83ACB941}" type="slidenum">
              <a:rPr lang="en-US" smtClean="0"/>
              <a:t>9</a:t>
            </a:fld>
            <a:endParaRPr lang="en-US"/>
          </a:p>
        </p:txBody>
      </p:sp>
    </p:spTree>
    <p:extLst>
      <p:ext uri="{BB962C8B-B14F-4D97-AF65-F5344CB8AC3E}">
        <p14:creationId xmlns:p14="http://schemas.microsoft.com/office/powerpoint/2010/main" val="2652651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3734998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229F3-D1E3-4636-9444-199E61E8AFD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1408204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175344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3545308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362199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0229F3-D1E3-4636-9444-199E61E8AFD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2784769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E0229F3-D1E3-4636-9444-199E61E8AFDD}" type="datetimeFigureOut">
              <a:rPr lang="en-US" smtClean="0"/>
              <a:t>3/21/2018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286080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2206464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428869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193114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0229F3-D1E3-4636-9444-199E61E8AFDD}"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381648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0229F3-D1E3-4636-9444-199E61E8AFD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3093895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0229F3-D1E3-4636-9444-199E61E8AFDD}"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2047847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E0229F3-D1E3-4636-9444-199E61E8AFDD}"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39365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229F3-D1E3-4636-9444-199E61E8AFDD}"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62254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229F3-D1E3-4636-9444-199E61E8AFD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128141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0229F3-D1E3-4636-9444-199E61E8AFDD}"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BDB98CB-9BB1-4625-BB1E-114B6F5760E8}" type="slidenum">
              <a:rPr lang="en-US" smtClean="0"/>
              <a:t>‹#›</a:t>
            </a:fld>
            <a:endParaRPr lang="en-US"/>
          </a:p>
        </p:txBody>
      </p:sp>
    </p:spTree>
    <p:extLst>
      <p:ext uri="{BB962C8B-B14F-4D97-AF65-F5344CB8AC3E}">
        <p14:creationId xmlns:p14="http://schemas.microsoft.com/office/powerpoint/2010/main" val="58878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E0229F3-D1E3-4636-9444-199E61E8AFDD}" type="datetimeFigureOut">
              <a:rPr lang="en-US" smtClean="0"/>
              <a:t>3/21/2018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BDB98CB-9BB1-4625-BB1E-114B6F5760E8}" type="slidenum">
              <a:rPr lang="en-US" smtClean="0"/>
              <a:t>‹#›</a:t>
            </a:fld>
            <a:endParaRPr lang="en-US"/>
          </a:p>
        </p:txBody>
      </p:sp>
    </p:spTree>
    <p:extLst>
      <p:ext uri="{BB962C8B-B14F-4D97-AF65-F5344CB8AC3E}">
        <p14:creationId xmlns:p14="http://schemas.microsoft.com/office/powerpoint/2010/main" val="18330011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2oyXoa7QE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bs-Latn-BA" dirty="0" smtClean="0"/>
              <a:t>Diskriminacija po osnovu invaliditeta</a:t>
            </a:r>
            <a:endParaRPr lang="en-US" dirty="0"/>
          </a:p>
        </p:txBody>
      </p:sp>
      <p:sp>
        <p:nvSpPr>
          <p:cNvPr id="3" name="Subtitle 2"/>
          <p:cNvSpPr>
            <a:spLocks noGrp="1"/>
          </p:cNvSpPr>
          <p:nvPr>
            <p:ph type="subTitle" idx="1"/>
          </p:nvPr>
        </p:nvSpPr>
        <p:spPr/>
        <p:txBody>
          <a:bodyPr>
            <a:normAutofit fontScale="77500" lnSpcReduction="20000"/>
          </a:bodyPr>
          <a:lstStyle/>
          <a:p>
            <a:r>
              <a:rPr lang="bs-Latn-BA" dirty="0" smtClean="0"/>
              <a:t>Sevima Sali-Terzić</a:t>
            </a:r>
          </a:p>
          <a:p>
            <a:endParaRPr lang="bs-Latn-BA" dirty="0"/>
          </a:p>
          <a:p>
            <a:r>
              <a:rPr lang="bs-Latn-BA" dirty="0" smtClean="0"/>
              <a:t>mart </a:t>
            </a:r>
            <a:r>
              <a:rPr lang="bs-Latn-BA" dirty="0" smtClean="0"/>
              <a:t>201</a:t>
            </a:r>
            <a:r>
              <a:rPr lang="en-US" smtClean="0"/>
              <a:t>8</a:t>
            </a:r>
            <a:r>
              <a:rPr lang="bs-Latn-BA" smtClean="0"/>
              <a:t>.</a:t>
            </a:r>
            <a:endParaRPr lang="en-US" dirty="0"/>
          </a:p>
        </p:txBody>
      </p:sp>
      <p:pic>
        <p:nvPicPr>
          <p:cNvPr id="5" name="Picture 4"/>
          <p:cNvPicPr>
            <a:picLocks noChangeAspect="1"/>
          </p:cNvPicPr>
          <p:nvPr/>
        </p:nvPicPr>
        <p:blipFill>
          <a:blip r:embed="rId2"/>
          <a:stretch>
            <a:fillRect/>
          </a:stretch>
        </p:blipFill>
        <p:spPr>
          <a:xfrm>
            <a:off x="8945837" y="4227366"/>
            <a:ext cx="2469094" cy="1847248"/>
          </a:xfrm>
          <a:prstGeom prst="rect">
            <a:avLst/>
          </a:prstGeom>
        </p:spPr>
      </p:pic>
    </p:spTree>
    <p:extLst>
      <p:ext uri="{BB962C8B-B14F-4D97-AF65-F5344CB8AC3E}">
        <p14:creationId xmlns:p14="http://schemas.microsoft.com/office/powerpoint/2010/main" val="3755597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Diskriminacija osoba sa invaliditetom u BiH</a:t>
            </a:r>
            <a:endParaRPr lang="en-US" dirty="0"/>
          </a:p>
        </p:txBody>
      </p:sp>
      <p:pic>
        <p:nvPicPr>
          <p:cNvPr id="5" name="2oyXoa7QEEU"/>
          <p:cNvPicPr>
            <a:picLocks noGrp="1" noRot="1" noChangeAspect="1"/>
          </p:cNvPicPr>
          <p:nvPr>
            <p:ph idx="1"/>
            <a:videoFile r:link="rId1"/>
          </p:nvPr>
        </p:nvPicPr>
        <p:blipFill>
          <a:blip r:embed="rId3"/>
          <a:stretch>
            <a:fillRect/>
          </a:stretch>
        </p:blipFill>
        <p:spPr>
          <a:xfrm>
            <a:off x="3281363" y="3025775"/>
            <a:ext cx="4572000" cy="2571750"/>
          </a:xfrm>
          <a:prstGeom prst="rect">
            <a:avLst/>
          </a:prstGeom>
        </p:spPr>
      </p:pic>
    </p:spTree>
    <p:extLst>
      <p:ext uri="{BB962C8B-B14F-4D97-AF65-F5344CB8AC3E}">
        <p14:creationId xmlns:p14="http://schemas.microsoft.com/office/powerpoint/2010/main" val="414455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Osnovni pojmovi</a:t>
            </a:r>
            <a:endParaRPr lang="en-US" dirty="0"/>
          </a:p>
        </p:txBody>
      </p:sp>
      <p:sp>
        <p:nvSpPr>
          <p:cNvPr id="3" name="Content Placeholder 2"/>
          <p:cNvSpPr>
            <a:spLocks noGrp="1"/>
          </p:cNvSpPr>
          <p:nvPr>
            <p:ph idx="1"/>
          </p:nvPr>
        </p:nvSpPr>
        <p:spPr/>
        <p:txBody>
          <a:bodyPr/>
          <a:lstStyle/>
          <a:p>
            <a:r>
              <a:rPr lang="bs-Latn-BA" dirty="0" smtClean="0"/>
              <a:t>Ne postoji jedinstvena definicija „osoba sa invaliditetom“</a:t>
            </a:r>
          </a:p>
          <a:p>
            <a:r>
              <a:rPr lang="bs-Latn-BA" dirty="0" smtClean="0"/>
              <a:t>ES </a:t>
            </a:r>
            <a:r>
              <a:rPr lang="en-US" dirty="0" err="1" smtClean="0"/>
              <a:t>invaliditet</a:t>
            </a:r>
            <a:r>
              <a:rPr lang="en-US" dirty="0" smtClean="0"/>
              <a:t> </a:t>
            </a:r>
            <a:r>
              <a:rPr lang="en-US" dirty="0" err="1"/>
              <a:t>uvrštava</a:t>
            </a:r>
            <a:r>
              <a:rPr lang="en-US" dirty="0"/>
              <a:t> u </a:t>
            </a:r>
            <a:r>
              <a:rPr lang="en-US" dirty="0" err="1"/>
              <a:t>kategoriju</a:t>
            </a:r>
            <a:r>
              <a:rPr lang="en-US" dirty="0"/>
              <a:t> „</a:t>
            </a:r>
            <a:r>
              <a:rPr lang="en-US" dirty="0" err="1"/>
              <a:t>ostalih</a:t>
            </a:r>
            <a:r>
              <a:rPr lang="en-US" dirty="0"/>
              <a:t> </a:t>
            </a:r>
            <a:r>
              <a:rPr lang="en-US" dirty="0" err="1"/>
              <a:t>osnova</a:t>
            </a:r>
            <a:r>
              <a:rPr lang="en-US" dirty="0"/>
              <a:t>“ </a:t>
            </a:r>
            <a:r>
              <a:rPr lang="en-US" dirty="0" err="1"/>
              <a:t>prema</a:t>
            </a:r>
            <a:r>
              <a:rPr lang="en-US" dirty="0"/>
              <a:t> </a:t>
            </a:r>
            <a:r>
              <a:rPr lang="en-US" dirty="0" err="1"/>
              <a:t>članu</a:t>
            </a:r>
            <a:r>
              <a:rPr lang="en-US" dirty="0"/>
              <a:t> 14. </a:t>
            </a:r>
            <a:r>
              <a:rPr lang="bs-Latn-BA" dirty="0" smtClean="0"/>
              <a:t>EK</a:t>
            </a:r>
          </a:p>
          <a:p>
            <a:r>
              <a:rPr lang="bs-Latn-BA" dirty="0" smtClean="0"/>
              <a:t>Glor </a:t>
            </a:r>
            <a:r>
              <a:rPr lang="bs-Latn-BA" dirty="0"/>
              <a:t>protiv </a:t>
            </a:r>
            <a:r>
              <a:rPr lang="bs-Latn-BA" dirty="0" smtClean="0"/>
              <a:t>Švajcarske</a:t>
            </a:r>
          </a:p>
          <a:p>
            <a:endParaRPr lang="en-US" dirty="0"/>
          </a:p>
        </p:txBody>
      </p:sp>
      <p:pic>
        <p:nvPicPr>
          <p:cNvPr id="5" name="Picture 4"/>
          <p:cNvPicPr>
            <a:picLocks noChangeAspect="1"/>
          </p:cNvPicPr>
          <p:nvPr/>
        </p:nvPicPr>
        <p:blipFill>
          <a:blip r:embed="rId3"/>
          <a:stretch>
            <a:fillRect/>
          </a:stretch>
        </p:blipFill>
        <p:spPr>
          <a:xfrm>
            <a:off x="8419444" y="3968312"/>
            <a:ext cx="2311619" cy="2311619"/>
          </a:xfrm>
          <a:prstGeom prst="rect">
            <a:avLst/>
          </a:prstGeom>
        </p:spPr>
      </p:pic>
    </p:spTree>
    <p:extLst>
      <p:ext uri="{BB962C8B-B14F-4D97-AF65-F5344CB8AC3E}">
        <p14:creationId xmlns:p14="http://schemas.microsoft.com/office/powerpoint/2010/main" val="278219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wipe(down)">
                                      <p:cBhvr>
                                        <p:cTn id="21" dur="580">
                                          <p:stCondLst>
                                            <p:cond delay="0"/>
                                          </p:stCondLst>
                                        </p:cTn>
                                        <p:tgtEl>
                                          <p:spTgt spid="3">
                                            <p:txEl>
                                              <p:pRg st="2" end="2"/>
                                            </p:txEl>
                                          </p:spTgt>
                                        </p:tgtEl>
                                      </p:cBhvr>
                                    </p:animEffect>
                                    <p:anim calcmode="lin" valueType="num">
                                      <p:cBhvr>
                                        <p:cTn id="2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xEl>
                                              <p:pRg st="2" end="2"/>
                                            </p:txEl>
                                          </p:spTgt>
                                        </p:tgtEl>
                                      </p:cBhvr>
                                      <p:to x="100000" y="60000"/>
                                    </p:animScale>
                                    <p:animScale>
                                      <p:cBhvr>
                                        <p:cTn id="28" dur="166" decel="50000">
                                          <p:stCondLst>
                                            <p:cond delay="676"/>
                                          </p:stCondLst>
                                        </p:cTn>
                                        <p:tgtEl>
                                          <p:spTgt spid="3">
                                            <p:txEl>
                                              <p:pRg st="2" end="2"/>
                                            </p:txEl>
                                          </p:spTgt>
                                        </p:tgtEl>
                                      </p:cBhvr>
                                      <p:to x="100000" y="100000"/>
                                    </p:animScale>
                                    <p:animScale>
                                      <p:cBhvr>
                                        <p:cTn id="29" dur="26">
                                          <p:stCondLst>
                                            <p:cond delay="1312"/>
                                          </p:stCondLst>
                                        </p:cTn>
                                        <p:tgtEl>
                                          <p:spTgt spid="3">
                                            <p:txEl>
                                              <p:pRg st="2" end="2"/>
                                            </p:txEl>
                                          </p:spTgt>
                                        </p:tgtEl>
                                      </p:cBhvr>
                                      <p:to x="100000" y="80000"/>
                                    </p:animScale>
                                    <p:animScale>
                                      <p:cBhvr>
                                        <p:cTn id="30" dur="166" decel="50000">
                                          <p:stCondLst>
                                            <p:cond delay="1338"/>
                                          </p:stCondLst>
                                        </p:cTn>
                                        <p:tgtEl>
                                          <p:spTgt spid="3">
                                            <p:txEl>
                                              <p:pRg st="2" end="2"/>
                                            </p:txEl>
                                          </p:spTgt>
                                        </p:tgtEl>
                                      </p:cBhvr>
                                      <p:to x="100000" y="100000"/>
                                    </p:animScale>
                                    <p:animScale>
                                      <p:cBhvr>
                                        <p:cTn id="31" dur="26">
                                          <p:stCondLst>
                                            <p:cond delay="1642"/>
                                          </p:stCondLst>
                                        </p:cTn>
                                        <p:tgtEl>
                                          <p:spTgt spid="3">
                                            <p:txEl>
                                              <p:pRg st="2" end="2"/>
                                            </p:txEl>
                                          </p:spTgt>
                                        </p:tgtEl>
                                      </p:cBhvr>
                                      <p:to x="100000" y="90000"/>
                                    </p:animScale>
                                    <p:animScale>
                                      <p:cBhvr>
                                        <p:cTn id="32" dur="166" decel="50000">
                                          <p:stCondLst>
                                            <p:cond delay="1668"/>
                                          </p:stCondLst>
                                        </p:cTn>
                                        <p:tgtEl>
                                          <p:spTgt spid="3">
                                            <p:txEl>
                                              <p:pRg st="2" end="2"/>
                                            </p:txEl>
                                          </p:spTgt>
                                        </p:tgtEl>
                                      </p:cBhvr>
                                      <p:to x="100000" y="100000"/>
                                    </p:animScale>
                                    <p:animScale>
                                      <p:cBhvr>
                                        <p:cTn id="33" dur="26">
                                          <p:stCondLst>
                                            <p:cond delay="1808"/>
                                          </p:stCondLst>
                                        </p:cTn>
                                        <p:tgtEl>
                                          <p:spTgt spid="3">
                                            <p:txEl>
                                              <p:pRg st="2" end="2"/>
                                            </p:txEl>
                                          </p:spTgt>
                                        </p:tgtEl>
                                      </p:cBhvr>
                                      <p:to x="100000" y="95000"/>
                                    </p:animScale>
                                    <p:animScale>
                                      <p:cBhvr>
                                        <p:cTn id="34"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Zadatak:</a:t>
            </a:r>
            <a:endParaRPr lang="en-US" dirty="0"/>
          </a:p>
        </p:txBody>
      </p:sp>
      <p:sp>
        <p:nvSpPr>
          <p:cNvPr id="3" name="Content Placeholder 2"/>
          <p:cNvSpPr>
            <a:spLocks noGrp="1"/>
          </p:cNvSpPr>
          <p:nvPr>
            <p:ph idx="1"/>
          </p:nvPr>
        </p:nvSpPr>
        <p:spPr>
          <a:xfrm>
            <a:off x="1163192" y="2628214"/>
            <a:ext cx="8825659" cy="3416300"/>
          </a:xfrm>
        </p:spPr>
        <p:txBody>
          <a:bodyPr/>
          <a:lstStyle/>
          <a:p>
            <a:r>
              <a:rPr lang="en-US" dirty="0" err="1" smtClean="0"/>
              <a:t>Poslodavac</a:t>
            </a:r>
            <a:r>
              <a:rPr lang="en-US" dirty="0" smtClean="0"/>
              <a:t> </a:t>
            </a:r>
            <a:r>
              <a:rPr lang="en-US" dirty="0" err="1" smtClean="0"/>
              <a:t>ima</a:t>
            </a:r>
            <a:r>
              <a:rPr lang="en-US" dirty="0" smtClean="0"/>
              <a:t> </a:t>
            </a:r>
            <a:r>
              <a:rPr lang="en-US" dirty="0" err="1" smtClean="0"/>
              <a:t>posebna</a:t>
            </a:r>
            <a:r>
              <a:rPr lang="en-US" dirty="0" smtClean="0"/>
              <a:t> </a:t>
            </a:r>
            <a:r>
              <a:rPr lang="en-US" dirty="0" err="1" smtClean="0"/>
              <a:t>pravila</a:t>
            </a:r>
            <a:r>
              <a:rPr lang="en-US" dirty="0" smtClean="0"/>
              <a:t> </a:t>
            </a:r>
            <a:r>
              <a:rPr lang="en-US" dirty="0" err="1" smtClean="0"/>
              <a:t>za</a:t>
            </a:r>
            <a:r>
              <a:rPr lang="en-US" dirty="0" smtClean="0"/>
              <a:t> </a:t>
            </a:r>
            <a:r>
              <a:rPr lang="en-US" dirty="0" err="1" smtClean="0"/>
              <a:t>osobe</a:t>
            </a:r>
            <a:r>
              <a:rPr lang="en-US" dirty="0" smtClean="0"/>
              <a:t> s </a:t>
            </a:r>
            <a:r>
              <a:rPr lang="en-US" dirty="0" err="1" smtClean="0"/>
              <a:t>invaliditetom</a:t>
            </a:r>
            <a:r>
              <a:rPr lang="en-US" dirty="0" smtClean="0"/>
              <a:t>: ne </a:t>
            </a:r>
            <a:r>
              <a:rPr lang="en-US" dirty="0" err="1" smtClean="0"/>
              <a:t>raspoređuju</a:t>
            </a:r>
            <a:r>
              <a:rPr lang="en-US" dirty="0" smtClean="0"/>
              <a:t> se u </a:t>
            </a:r>
            <a:r>
              <a:rPr lang="en-US" dirty="0" err="1" smtClean="0"/>
              <a:t>noćne</a:t>
            </a:r>
            <a:r>
              <a:rPr lang="en-US" dirty="0" smtClean="0"/>
              <a:t> </a:t>
            </a:r>
            <a:r>
              <a:rPr lang="en-US" dirty="0" err="1" smtClean="0"/>
              <a:t>smjene</a:t>
            </a:r>
            <a:r>
              <a:rPr lang="en-US" dirty="0" smtClean="0"/>
              <a:t> </a:t>
            </a:r>
            <a:r>
              <a:rPr lang="en-US" dirty="0" err="1" smtClean="0"/>
              <a:t>i</a:t>
            </a:r>
            <a:r>
              <a:rPr lang="en-US" dirty="0" smtClean="0"/>
              <a:t> </a:t>
            </a:r>
            <a:r>
              <a:rPr lang="en-US" dirty="0" err="1" smtClean="0"/>
              <a:t>mogu</a:t>
            </a:r>
            <a:r>
              <a:rPr lang="en-US" dirty="0" smtClean="0"/>
              <a:t> </a:t>
            </a:r>
            <a:r>
              <a:rPr lang="en-US" dirty="0" err="1" smtClean="0"/>
              <a:t>pomjerati</a:t>
            </a:r>
            <a:r>
              <a:rPr lang="en-US" dirty="0" smtClean="0"/>
              <a:t> </a:t>
            </a:r>
            <a:r>
              <a:rPr lang="en-US" dirty="0" err="1" smtClean="0"/>
              <a:t>radno</a:t>
            </a:r>
            <a:r>
              <a:rPr lang="en-US" dirty="0" smtClean="0"/>
              <a:t> </a:t>
            </a:r>
            <a:r>
              <a:rPr lang="en-US" dirty="0" err="1" smtClean="0"/>
              <a:t>vrijeme</a:t>
            </a:r>
            <a:r>
              <a:rPr lang="en-US" dirty="0" smtClean="0"/>
              <a:t> u </a:t>
            </a:r>
            <a:r>
              <a:rPr lang="en-US" dirty="0" err="1" smtClean="0"/>
              <a:t>zavisnosti</a:t>
            </a:r>
            <a:r>
              <a:rPr lang="en-US" dirty="0" smtClean="0"/>
              <a:t> od </a:t>
            </a:r>
            <a:r>
              <a:rPr lang="en-US" dirty="0" err="1" smtClean="0"/>
              <a:t>liječenja</a:t>
            </a:r>
            <a:r>
              <a:rPr lang="en-US" dirty="0" smtClean="0"/>
              <a:t>. </a:t>
            </a:r>
            <a:r>
              <a:rPr lang="en-US" dirty="0" err="1" smtClean="0"/>
              <a:t>Jednoj</a:t>
            </a:r>
            <a:r>
              <a:rPr lang="en-US" dirty="0" smtClean="0"/>
              <a:t> </a:t>
            </a:r>
            <a:r>
              <a:rPr lang="en-US" dirty="0" err="1" smtClean="0"/>
              <a:t>zaposlenici</a:t>
            </a:r>
            <a:r>
              <a:rPr lang="en-US" dirty="0" smtClean="0"/>
              <a:t> bez </a:t>
            </a:r>
            <a:r>
              <a:rPr lang="en-US" dirty="0" err="1" smtClean="0"/>
              <a:t>invaliditeta</a:t>
            </a:r>
            <a:r>
              <a:rPr lang="en-US" dirty="0" smtClean="0"/>
              <a:t> </a:t>
            </a:r>
            <a:r>
              <a:rPr lang="en-US" dirty="0" err="1" smtClean="0"/>
              <a:t>koja</a:t>
            </a:r>
            <a:r>
              <a:rPr lang="en-US" dirty="0" smtClean="0"/>
              <a:t> je </a:t>
            </a:r>
            <a:r>
              <a:rPr lang="en-US" dirty="0" err="1" smtClean="0"/>
              <a:t>trebala</a:t>
            </a:r>
            <a:r>
              <a:rPr lang="en-US" dirty="0" smtClean="0"/>
              <a:t> </a:t>
            </a:r>
            <a:r>
              <a:rPr lang="en-US" dirty="0" err="1" smtClean="0"/>
              <a:t>ići</a:t>
            </a:r>
            <a:r>
              <a:rPr lang="en-US" dirty="0" smtClean="0"/>
              <a:t> </a:t>
            </a:r>
            <a:r>
              <a:rPr lang="en-US" dirty="0" err="1" smtClean="0"/>
              <a:t>na</a:t>
            </a:r>
            <a:r>
              <a:rPr lang="en-US" dirty="0" smtClean="0"/>
              <a:t> </a:t>
            </a:r>
            <a:r>
              <a:rPr lang="en-US" dirty="0" err="1" smtClean="0"/>
              <a:t>rehabilitaciju</a:t>
            </a:r>
            <a:r>
              <a:rPr lang="en-US" dirty="0" smtClean="0"/>
              <a:t> </a:t>
            </a:r>
            <a:r>
              <a:rPr lang="en-US" dirty="0" err="1" smtClean="0"/>
              <a:t>nakon</a:t>
            </a:r>
            <a:r>
              <a:rPr lang="en-US" dirty="0" smtClean="0"/>
              <a:t> </a:t>
            </a:r>
            <a:r>
              <a:rPr lang="en-US" dirty="0" err="1" smtClean="0"/>
              <a:t>duge</a:t>
            </a:r>
            <a:r>
              <a:rPr lang="en-US" dirty="0" smtClean="0"/>
              <a:t> </a:t>
            </a:r>
            <a:r>
              <a:rPr lang="en-US" dirty="0" err="1" smtClean="0"/>
              <a:t>bolesti</a:t>
            </a:r>
            <a:r>
              <a:rPr lang="en-US" dirty="0" smtClean="0"/>
              <a:t> </a:t>
            </a:r>
            <a:r>
              <a:rPr lang="en-US" dirty="0" err="1" smtClean="0"/>
              <a:t>nije</a:t>
            </a:r>
            <a:r>
              <a:rPr lang="en-US" dirty="0" smtClean="0"/>
              <a:t> </a:t>
            </a:r>
            <a:r>
              <a:rPr lang="en-US" dirty="0" err="1" smtClean="0"/>
              <a:t>bilo</a:t>
            </a:r>
            <a:r>
              <a:rPr lang="en-US" dirty="0" smtClean="0"/>
              <a:t> </a:t>
            </a:r>
            <a:r>
              <a:rPr lang="en-US" dirty="0" err="1" smtClean="0"/>
              <a:t>dozvoljeno</a:t>
            </a:r>
            <a:r>
              <a:rPr lang="en-US" dirty="0" smtClean="0"/>
              <a:t> </a:t>
            </a:r>
            <a:r>
              <a:rPr lang="en-US" dirty="0" err="1" smtClean="0"/>
              <a:t>fleksibilno</a:t>
            </a:r>
            <a:r>
              <a:rPr lang="en-US" dirty="0" smtClean="0"/>
              <a:t> </a:t>
            </a:r>
            <a:r>
              <a:rPr lang="en-US" dirty="0" err="1" smtClean="0"/>
              <a:t>radno</a:t>
            </a:r>
            <a:r>
              <a:rPr lang="en-US" dirty="0" smtClean="0"/>
              <a:t> </a:t>
            </a:r>
            <a:r>
              <a:rPr lang="en-US" dirty="0" err="1" smtClean="0"/>
              <a:t>vrijeme</a:t>
            </a:r>
            <a:r>
              <a:rPr lang="en-US" dirty="0" smtClean="0"/>
              <a:t> </a:t>
            </a:r>
            <a:r>
              <a:rPr lang="en-US" dirty="0" err="1" smtClean="0"/>
              <a:t>i</a:t>
            </a:r>
            <a:r>
              <a:rPr lang="en-US" dirty="0" smtClean="0"/>
              <a:t> </a:t>
            </a:r>
            <a:r>
              <a:rPr lang="en-US" dirty="0" err="1" smtClean="0"/>
              <a:t>morala</a:t>
            </a:r>
            <a:r>
              <a:rPr lang="en-US" dirty="0" smtClean="0"/>
              <a:t> je </a:t>
            </a:r>
            <a:r>
              <a:rPr lang="en-US" dirty="0" err="1" smtClean="0"/>
              <a:t>ići</a:t>
            </a:r>
            <a:r>
              <a:rPr lang="en-US" dirty="0" smtClean="0"/>
              <a:t> u </a:t>
            </a:r>
            <a:r>
              <a:rPr lang="en-US" dirty="0" err="1" smtClean="0"/>
              <a:t>rehabilitacijski</a:t>
            </a:r>
            <a:r>
              <a:rPr lang="en-US" dirty="0" smtClean="0"/>
              <a:t> </a:t>
            </a:r>
            <a:r>
              <a:rPr lang="en-US" dirty="0" err="1" smtClean="0"/>
              <a:t>centar</a:t>
            </a:r>
            <a:r>
              <a:rPr lang="en-US" dirty="0" smtClean="0"/>
              <a:t> </a:t>
            </a:r>
            <a:r>
              <a:rPr lang="en-US" dirty="0" err="1" smtClean="0"/>
              <a:t>nakon</a:t>
            </a:r>
            <a:r>
              <a:rPr lang="en-US" dirty="0" smtClean="0"/>
              <a:t> </a:t>
            </a:r>
            <a:r>
              <a:rPr lang="en-US" dirty="0" err="1" smtClean="0"/>
              <a:t>posla</a:t>
            </a:r>
            <a:r>
              <a:rPr lang="en-US" dirty="0" smtClean="0"/>
              <a:t>. </a:t>
            </a:r>
            <a:r>
              <a:rPr lang="en-US" dirty="0" err="1" smtClean="0"/>
              <a:t>Uložila</a:t>
            </a:r>
            <a:r>
              <a:rPr lang="en-US" dirty="0" smtClean="0"/>
              <a:t> je </a:t>
            </a:r>
            <a:r>
              <a:rPr lang="en-US" dirty="0" err="1" smtClean="0"/>
              <a:t>pritužbu</a:t>
            </a:r>
            <a:r>
              <a:rPr lang="en-US" dirty="0" smtClean="0"/>
              <a:t> da se </a:t>
            </a:r>
            <a:r>
              <a:rPr lang="en-US" dirty="0" err="1" smtClean="0"/>
              <a:t>prema</a:t>
            </a:r>
            <a:r>
              <a:rPr lang="en-US" dirty="0" smtClean="0"/>
              <a:t> </a:t>
            </a:r>
            <a:r>
              <a:rPr lang="en-US" dirty="0" err="1" smtClean="0"/>
              <a:t>njoj</a:t>
            </a:r>
            <a:r>
              <a:rPr lang="en-US" dirty="0" smtClean="0"/>
              <a:t> </a:t>
            </a:r>
            <a:r>
              <a:rPr lang="en-US" dirty="0" err="1" smtClean="0"/>
              <a:t>vrši</a:t>
            </a:r>
            <a:r>
              <a:rPr lang="en-US" dirty="0" smtClean="0"/>
              <a:t> </a:t>
            </a:r>
            <a:r>
              <a:rPr lang="en-US" dirty="0" err="1" smtClean="0"/>
              <a:t>diskriminacija</a:t>
            </a:r>
            <a:r>
              <a:rPr lang="en-US" dirty="0" smtClean="0"/>
              <a:t> </a:t>
            </a:r>
            <a:r>
              <a:rPr lang="en-US" dirty="0" err="1" smtClean="0"/>
              <a:t>zato</a:t>
            </a:r>
            <a:r>
              <a:rPr lang="en-US" dirty="0" smtClean="0"/>
              <a:t> </a:t>
            </a:r>
            <a:r>
              <a:rPr lang="en-US" dirty="0" err="1" smtClean="0"/>
              <a:t>što</a:t>
            </a:r>
            <a:r>
              <a:rPr lang="en-US" dirty="0" smtClean="0"/>
              <a:t> </a:t>
            </a:r>
            <a:r>
              <a:rPr lang="en-US" dirty="0" err="1" smtClean="0"/>
              <a:t>joj</a:t>
            </a:r>
            <a:r>
              <a:rPr lang="en-US" dirty="0" smtClean="0"/>
              <a:t> </a:t>
            </a:r>
            <a:r>
              <a:rPr lang="en-US" dirty="0" err="1" smtClean="0"/>
              <a:t>nisu</a:t>
            </a:r>
            <a:r>
              <a:rPr lang="en-US" dirty="0" smtClean="0"/>
              <a:t> date </a:t>
            </a:r>
            <a:r>
              <a:rPr lang="en-US" dirty="0" err="1" smtClean="0"/>
              <a:t>iste</a:t>
            </a:r>
            <a:r>
              <a:rPr lang="en-US" dirty="0" smtClean="0"/>
              <a:t> </a:t>
            </a:r>
            <a:r>
              <a:rPr lang="en-US" dirty="0" err="1" smtClean="0"/>
              <a:t>beneficije</a:t>
            </a:r>
            <a:r>
              <a:rPr lang="en-US" dirty="0" smtClean="0"/>
              <a:t> </a:t>
            </a:r>
            <a:r>
              <a:rPr lang="en-US" dirty="0" err="1" smtClean="0"/>
              <a:t>iako</a:t>
            </a:r>
            <a:r>
              <a:rPr lang="en-US" dirty="0" smtClean="0"/>
              <a:t> je </a:t>
            </a:r>
            <a:r>
              <a:rPr lang="en-US" dirty="0" err="1" smtClean="0"/>
              <a:t>smatrala</a:t>
            </a:r>
            <a:r>
              <a:rPr lang="en-US" dirty="0" smtClean="0"/>
              <a:t> da se </a:t>
            </a:r>
            <a:r>
              <a:rPr lang="en-US" dirty="0" err="1" smtClean="0"/>
              <a:t>nalazi</a:t>
            </a:r>
            <a:r>
              <a:rPr lang="en-US" dirty="0" smtClean="0"/>
              <a:t> u </a:t>
            </a:r>
            <a:r>
              <a:rPr lang="en-US" dirty="0" err="1" smtClean="0"/>
              <a:t>sličnoj</a:t>
            </a:r>
            <a:r>
              <a:rPr lang="en-US" dirty="0" smtClean="0"/>
              <a:t> </a:t>
            </a:r>
            <a:r>
              <a:rPr lang="en-US" dirty="0" err="1" smtClean="0"/>
              <a:t>situaciji</a:t>
            </a:r>
            <a:r>
              <a:rPr lang="en-US" dirty="0" smtClean="0"/>
              <a:t>.</a:t>
            </a:r>
            <a:endParaRPr lang="bs-Latn-BA" dirty="0"/>
          </a:p>
          <a:p>
            <a:endParaRPr lang="bs-Latn-BA" dirty="0" smtClean="0"/>
          </a:p>
          <a:p>
            <a:pPr marL="0" indent="0">
              <a:buNone/>
            </a:pPr>
            <a:r>
              <a:rPr lang="bs-Latn-BA" dirty="0" smtClean="0"/>
              <a:t>Pokreće li ovakva situacija pitanje diskriminacije i zašto?</a:t>
            </a:r>
            <a:endParaRPr lang="en-US" dirty="0"/>
          </a:p>
        </p:txBody>
      </p:sp>
      <p:pic>
        <p:nvPicPr>
          <p:cNvPr id="4" name="Picture 3"/>
          <p:cNvPicPr>
            <a:picLocks noChangeAspect="1"/>
          </p:cNvPicPr>
          <p:nvPr/>
        </p:nvPicPr>
        <p:blipFill>
          <a:blip r:embed="rId3"/>
          <a:stretch>
            <a:fillRect/>
          </a:stretch>
        </p:blipFill>
        <p:spPr>
          <a:xfrm>
            <a:off x="5061131" y="509609"/>
            <a:ext cx="2619375" cy="1743075"/>
          </a:xfrm>
          <a:prstGeom prst="rect">
            <a:avLst/>
          </a:prstGeom>
        </p:spPr>
      </p:pic>
    </p:spTree>
    <p:extLst>
      <p:ext uri="{BB962C8B-B14F-4D97-AF65-F5344CB8AC3E}">
        <p14:creationId xmlns:p14="http://schemas.microsoft.com/office/powerpoint/2010/main" val="390087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Vrste disrkiminacije po osnovu invaliditeta</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378424"/>
              </p:ext>
            </p:extLst>
          </p:nvPr>
        </p:nvGraphicFramePr>
        <p:xfrm>
          <a:off x="1155700" y="2603500"/>
          <a:ext cx="8824913" cy="3416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1364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Izjednačavanje mogućnosti</a:t>
            </a:r>
            <a:endParaRPr lang="en-US" dirty="0"/>
          </a:p>
        </p:txBody>
      </p:sp>
      <p:sp>
        <p:nvSpPr>
          <p:cNvPr id="3" name="Content Placeholder 2"/>
          <p:cNvSpPr>
            <a:spLocks noGrp="1"/>
          </p:cNvSpPr>
          <p:nvPr>
            <p:ph idx="1"/>
          </p:nvPr>
        </p:nvSpPr>
        <p:spPr/>
        <p:txBody>
          <a:bodyPr>
            <a:normAutofit lnSpcReduction="10000"/>
          </a:bodyPr>
          <a:lstStyle/>
          <a:p>
            <a:r>
              <a:rPr lang="bs-Latn-BA" dirty="0" smtClean="0"/>
              <a:t>Da bi se spriječila diskriminacija osoba s invaliditetom neophodno je takvim osobama osigurati prava na ekonomske, socijalne, kulturne i političke mogućnosti.</a:t>
            </a:r>
          </a:p>
          <a:p>
            <a:r>
              <a:rPr lang="bs-Latn-BA" dirty="0" smtClean="0"/>
              <a:t>Pozitivno djelovanje – Wintersberger </a:t>
            </a:r>
            <a:r>
              <a:rPr lang="bs-Latn-BA" dirty="0"/>
              <a:t>protiv </a:t>
            </a:r>
            <a:r>
              <a:rPr lang="bs-Latn-BA" dirty="0" smtClean="0"/>
              <a:t>Austrije</a:t>
            </a:r>
            <a:endParaRPr lang="en-US" dirty="0" smtClean="0"/>
          </a:p>
          <a:p>
            <a:pPr lvl="1"/>
            <a:r>
              <a:rPr lang="en-US" dirty="0" err="1" smtClean="0"/>
              <a:t>podrazumijeva</a:t>
            </a:r>
            <a:r>
              <a:rPr lang="en-US" dirty="0" smtClean="0"/>
              <a:t> </a:t>
            </a:r>
            <a:r>
              <a:rPr lang="en-US" dirty="0" err="1" smtClean="0"/>
              <a:t>mjere</a:t>
            </a:r>
            <a:r>
              <a:rPr lang="en-US" dirty="0" smtClean="0"/>
              <a:t> </a:t>
            </a:r>
            <a:r>
              <a:rPr lang="en-US" dirty="0" err="1"/>
              <a:t>posebne</a:t>
            </a:r>
            <a:r>
              <a:rPr lang="en-US" dirty="0"/>
              <a:t> </a:t>
            </a:r>
            <a:r>
              <a:rPr lang="en-US" dirty="0" err="1"/>
              <a:t>zaštite</a:t>
            </a:r>
            <a:r>
              <a:rPr lang="en-US" dirty="0"/>
              <a:t> </a:t>
            </a:r>
            <a:r>
              <a:rPr lang="en-US" dirty="0" err="1"/>
              <a:t>i</a:t>
            </a:r>
            <a:r>
              <a:rPr lang="en-US" dirty="0"/>
              <a:t> </a:t>
            </a:r>
            <a:r>
              <a:rPr lang="en-US" dirty="0" err="1" smtClean="0"/>
              <a:t>povlaštenog</a:t>
            </a:r>
            <a:r>
              <a:rPr lang="en-US" dirty="0" smtClean="0"/>
              <a:t> </a:t>
            </a:r>
            <a:r>
              <a:rPr lang="en-US" dirty="0" err="1"/>
              <a:t>tretmana</a:t>
            </a:r>
            <a:r>
              <a:rPr lang="en-US" dirty="0"/>
              <a:t> </a:t>
            </a:r>
            <a:r>
              <a:rPr lang="en-US" dirty="0" err="1"/>
              <a:t>kojima</a:t>
            </a:r>
            <a:r>
              <a:rPr lang="en-US" dirty="0"/>
              <a:t> se </a:t>
            </a:r>
            <a:r>
              <a:rPr lang="en-US" dirty="0" err="1" smtClean="0"/>
              <a:t>pomaže</a:t>
            </a:r>
            <a:r>
              <a:rPr lang="en-US" dirty="0" smtClean="0"/>
              <a:t> </a:t>
            </a:r>
            <a:r>
              <a:rPr lang="en-US" dirty="0" err="1"/>
              <a:t>integracija</a:t>
            </a:r>
            <a:r>
              <a:rPr lang="en-US" dirty="0"/>
              <a:t> </a:t>
            </a:r>
            <a:r>
              <a:rPr lang="en-US" dirty="0" err="1"/>
              <a:t>osoba</a:t>
            </a:r>
            <a:r>
              <a:rPr lang="en-US" dirty="0"/>
              <a:t> </a:t>
            </a:r>
            <a:r>
              <a:rPr lang="en-US" dirty="0" err="1"/>
              <a:t>sa</a:t>
            </a:r>
            <a:r>
              <a:rPr lang="en-US" dirty="0"/>
              <a:t> </a:t>
            </a:r>
            <a:r>
              <a:rPr lang="en-US" dirty="0" err="1"/>
              <a:t>invaliditetom</a:t>
            </a:r>
            <a:r>
              <a:rPr lang="en-US" dirty="0"/>
              <a:t> u </a:t>
            </a:r>
            <a:r>
              <a:rPr lang="en-US" dirty="0" err="1"/>
              <a:t>društveni</a:t>
            </a:r>
            <a:r>
              <a:rPr lang="en-US" dirty="0"/>
              <a:t> </a:t>
            </a:r>
            <a:r>
              <a:rPr lang="en-US" dirty="0" err="1"/>
              <a:t>i</a:t>
            </a:r>
            <a:r>
              <a:rPr lang="en-US" dirty="0"/>
              <a:t> </a:t>
            </a:r>
            <a:r>
              <a:rPr lang="en-US" dirty="0" err="1"/>
              <a:t>politički</a:t>
            </a:r>
            <a:r>
              <a:rPr lang="en-US" dirty="0"/>
              <a:t> </a:t>
            </a:r>
            <a:r>
              <a:rPr lang="en-US" dirty="0" err="1" smtClean="0"/>
              <a:t>život</a:t>
            </a:r>
            <a:r>
              <a:rPr lang="en-US" dirty="0"/>
              <a:t>, </a:t>
            </a:r>
            <a:r>
              <a:rPr lang="en-US" dirty="0" err="1"/>
              <a:t>njihovo</a:t>
            </a:r>
            <a:r>
              <a:rPr lang="en-US" dirty="0"/>
              <a:t> </a:t>
            </a:r>
            <a:r>
              <a:rPr lang="en-US" dirty="0" err="1"/>
              <a:t>zapošljavanje</a:t>
            </a:r>
            <a:r>
              <a:rPr lang="en-US" dirty="0"/>
              <a:t>, </a:t>
            </a:r>
            <a:r>
              <a:rPr lang="en-US" dirty="0" err="1"/>
              <a:t>obuka</a:t>
            </a:r>
            <a:r>
              <a:rPr lang="en-US" dirty="0"/>
              <a:t>, </a:t>
            </a:r>
            <a:r>
              <a:rPr lang="en-US" dirty="0" err="1"/>
              <a:t>obrazovanje</a:t>
            </a:r>
            <a:r>
              <a:rPr lang="en-US" dirty="0"/>
              <a:t>, </a:t>
            </a:r>
            <a:r>
              <a:rPr lang="en-US" dirty="0" err="1"/>
              <a:t>itd</a:t>
            </a:r>
            <a:r>
              <a:rPr lang="en-US" dirty="0"/>
              <a:t>. </a:t>
            </a:r>
            <a:endParaRPr lang="bs-Latn-BA" dirty="0" smtClean="0"/>
          </a:p>
          <a:p>
            <a:r>
              <a:rPr lang="bs-Latn-BA" dirty="0" smtClean="0"/>
              <a:t>Razumno </a:t>
            </a:r>
            <a:r>
              <a:rPr lang="bs-Latn-BA" dirty="0"/>
              <a:t>prilagođavanje – Glor protiv Švicarske</a:t>
            </a:r>
          </a:p>
          <a:p>
            <a:pPr lvl="1"/>
            <a:r>
              <a:rPr lang="en-US" dirty="0" err="1" smtClean="0"/>
              <a:t>podrazumijeva</a:t>
            </a:r>
            <a:r>
              <a:rPr lang="en-US" dirty="0" smtClean="0"/>
              <a:t> </a:t>
            </a:r>
            <a:r>
              <a:rPr lang="en-US" dirty="0" err="1"/>
              <a:t>neophodne</a:t>
            </a:r>
            <a:r>
              <a:rPr lang="en-US" dirty="0"/>
              <a:t> </a:t>
            </a:r>
            <a:r>
              <a:rPr lang="en-US" dirty="0" err="1"/>
              <a:t>i</a:t>
            </a:r>
            <a:r>
              <a:rPr lang="en-US" dirty="0"/>
              <a:t> </a:t>
            </a:r>
            <a:r>
              <a:rPr lang="en-US" dirty="0" err="1"/>
              <a:t>odgovarajuće</a:t>
            </a:r>
            <a:r>
              <a:rPr lang="en-US" dirty="0"/>
              <a:t> </a:t>
            </a:r>
            <a:r>
              <a:rPr lang="en-US" dirty="0" err="1" smtClean="0"/>
              <a:t>izmjene</a:t>
            </a:r>
            <a:r>
              <a:rPr lang="en-US" dirty="0" smtClean="0"/>
              <a:t> </a:t>
            </a:r>
            <a:r>
              <a:rPr lang="en-US" dirty="0" err="1"/>
              <a:t>i</a:t>
            </a:r>
            <a:r>
              <a:rPr lang="en-US" dirty="0"/>
              <a:t> </a:t>
            </a:r>
            <a:r>
              <a:rPr lang="en-US" dirty="0" err="1"/>
              <a:t>prilagođavanja</a:t>
            </a:r>
            <a:r>
              <a:rPr lang="en-US" dirty="0"/>
              <a:t> </a:t>
            </a:r>
            <a:r>
              <a:rPr lang="en-US" dirty="0" err="1"/>
              <a:t>koje</a:t>
            </a:r>
            <a:r>
              <a:rPr lang="en-US" dirty="0"/>
              <a:t> ne </a:t>
            </a:r>
            <a:r>
              <a:rPr lang="en-US" dirty="0" err="1"/>
              <a:t>nameću</a:t>
            </a:r>
            <a:r>
              <a:rPr lang="en-US" dirty="0"/>
              <a:t> </a:t>
            </a:r>
            <a:r>
              <a:rPr lang="en-US" dirty="0" err="1" smtClean="0"/>
              <a:t>nesrazmjeran</a:t>
            </a:r>
            <a:r>
              <a:rPr lang="en-US" dirty="0" smtClean="0"/>
              <a:t> </a:t>
            </a:r>
            <a:r>
              <a:rPr lang="en-US" dirty="0" err="1"/>
              <a:t>ili</a:t>
            </a:r>
            <a:r>
              <a:rPr lang="en-US" dirty="0"/>
              <a:t> </a:t>
            </a:r>
            <a:r>
              <a:rPr lang="en-US" dirty="0" err="1" smtClean="0"/>
              <a:t>neprimjeren</a:t>
            </a:r>
            <a:r>
              <a:rPr lang="en-US" dirty="0" smtClean="0"/>
              <a:t> </a:t>
            </a:r>
            <a:r>
              <a:rPr lang="en-US" dirty="0" err="1" smtClean="0"/>
              <a:t>teret</a:t>
            </a:r>
            <a:r>
              <a:rPr lang="en-US" dirty="0" smtClean="0"/>
              <a:t> I </a:t>
            </a:r>
            <a:r>
              <a:rPr lang="en-US" dirty="0" err="1" smtClean="0"/>
              <a:t>koje</a:t>
            </a:r>
            <a:r>
              <a:rPr lang="en-US" dirty="0" smtClean="0"/>
              <a:t> </a:t>
            </a:r>
            <a:r>
              <a:rPr lang="en-US" dirty="0" err="1" smtClean="0"/>
              <a:t>su</a:t>
            </a:r>
            <a:r>
              <a:rPr lang="en-US" dirty="0" smtClean="0"/>
              <a:t> </a:t>
            </a:r>
            <a:r>
              <a:rPr lang="en-US" dirty="0" err="1" smtClean="0"/>
              <a:t>potrebne</a:t>
            </a:r>
            <a:r>
              <a:rPr lang="en-US" dirty="0" smtClean="0"/>
              <a:t> </a:t>
            </a:r>
            <a:r>
              <a:rPr lang="en-US" dirty="0"/>
              <a:t>u </a:t>
            </a:r>
            <a:r>
              <a:rPr lang="en-US" dirty="0" err="1"/>
              <a:t>konkretnom</a:t>
            </a:r>
            <a:r>
              <a:rPr lang="en-US" dirty="0"/>
              <a:t> </a:t>
            </a:r>
            <a:r>
              <a:rPr lang="en-US" dirty="0" err="1"/>
              <a:t>slučaju</a:t>
            </a:r>
            <a:r>
              <a:rPr lang="en-US" dirty="0"/>
              <a:t>, </a:t>
            </a:r>
            <a:r>
              <a:rPr lang="en-US" dirty="0" err="1"/>
              <a:t>kako</a:t>
            </a:r>
            <a:r>
              <a:rPr lang="en-US" dirty="0"/>
              <a:t> bi se </a:t>
            </a:r>
            <a:r>
              <a:rPr lang="en-US" dirty="0" err="1"/>
              <a:t>osiguralo</a:t>
            </a:r>
            <a:r>
              <a:rPr lang="en-US" dirty="0"/>
              <a:t> da </a:t>
            </a:r>
            <a:r>
              <a:rPr lang="en-US" dirty="0" err="1"/>
              <a:t>osobe</a:t>
            </a:r>
            <a:r>
              <a:rPr lang="en-US" dirty="0"/>
              <a:t> </a:t>
            </a:r>
            <a:r>
              <a:rPr lang="en-US" dirty="0" err="1"/>
              <a:t>sa</a:t>
            </a:r>
            <a:r>
              <a:rPr lang="en-US" dirty="0"/>
              <a:t> </a:t>
            </a:r>
            <a:r>
              <a:rPr lang="en-US" dirty="0" err="1"/>
              <a:t>invaliditetom</a:t>
            </a:r>
            <a:r>
              <a:rPr lang="en-US" dirty="0"/>
              <a:t> </a:t>
            </a:r>
            <a:r>
              <a:rPr lang="en-US" dirty="0" err="1"/>
              <a:t>ravnopravno</a:t>
            </a:r>
            <a:r>
              <a:rPr lang="en-US" dirty="0"/>
              <a:t> </a:t>
            </a:r>
            <a:r>
              <a:rPr lang="en-US" dirty="0" err="1"/>
              <a:t>sa</a:t>
            </a:r>
            <a:r>
              <a:rPr lang="en-US" dirty="0"/>
              <a:t> </a:t>
            </a:r>
            <a:r>
              <a:rPr lang="en-US" dirty="0" err="1"/>
              <a:t>drugim</a:t>
            </a:r>
            <a:r>
              <a:rPr lang="en-US" dirty="0"/>
              <a:t> </a:t>
            </a:r>
            <a:r>
              <a:rPr lang="en-US" dirty="0" err="1"/>
              <a:t>osobama</a:t>
            </a:r>
            <a:r>
              <a:rPr lang="en-US" dirty="0"/>
              <a:t> </a:t>
            </a:r>
            <a:r>
              <a:rPr lang="en-US" dirty="0" err="1"/>
              <a:t>uživaju</a:t>
            </a:r>
            <a:r>
              <a:rPr lang="en-US" dirty="0"/>
              <a:t> </a:t>
            </a:r>
            <a:r>
              <a:rPr lang="en-US" dirty="0" err="1"/>
              <a:t>i</a:t>
            </a:r>
            <a:r>
              <a:rPr lang="en-US" dirty="0"/>
              <a:t> </a:t>
            </a:r>
            <a:r>
              <a:rPr lang="en-US" dirty="0" err="1"/>
              <a:t>koriste</a:t>
            </a:r>
            <a:r>
              <a:rPr lang="en-US" dirty="0"/>
              <a:t> </a:t>
            </a:r>
            <a:r>
              <a:rPr lang="en-US" dirty="0" err="1"/>
              <a:t>sva</a:t>
            </a:r>
            <a:r>
              <a:rPr lang="en-US" dirty="0"/>
              <a:t> </a:t>
            </a:r>
            <a:r>
              <a:rPr lang="en-US" dirty="0" err="1"/>
              <a:t>ljudska</a:t>
            </a:r>
            <a:r>
              <a:rPr lang="en-US" dirty="0"/>
              <a:t> </a:t>
            </a:r>
            <a:r>
              <a:rPr lang="en-US" dirty="0" err="1"/>
              <a:t>prava</a:t>
            </a:r>
            <a:r>
              <a:rPr lang="en-US" dirty="0"/>
              <a:t> </a:t>
            </a:r>
            <a:r>
              <a:rPr lang="en-US" dirty="0" err="1"/>
              <a:t>i</a:t>
            </a:r>
            <a:r>
              <a:rPr lang="en-US" dirty="0"/>
              <a:t> </a:t>
            </a:r>
            <a:r>
              <a:rPr lang="en-US" dirty="0" err="1"/>
              <a:t>osnovne</a:t>
            </a:r>
            <a:r>
              <a:rPr lang="en-US" dirty="0"/>
              <a:t> </a:t>
            </a:r>
            <a:r>
              <a:rPr lang="en-US" dirty="0" err="1" smtClean="0"/>
              <a:t>slobode</a:t>
            </a:r>
            <a:r>
              <a:rPr lang="en-US" dirty="0" smtClean="0"/>
              <a:t> </a:t>
            </a:r>
            <a:endParaRPr lang="bs-Latn-BA" dirty="0" smtClean="0"/>
          </a:p>
        </p:txBody>
      </p:sp>
      <p:pic>
        <p:nvPicPr>
          <p:cNvPr id="4" name="Picture 3"/>
          <p:cNvPicPr>
            <a:picLocks noChangeAspect="1"/>
          </p:cNvPicPr>
          <p:nvPr/>
        </p:nvPicPr>
        <p:blipFill>
          <a:blip r:embed="rId3"/>
          <a:stretch>
            <a:fillRect/>
          </a:stretch>
        </p:blipFill>
        <p:spPr>
          <a:xfrm>
            <a:off x="9914149" y="2957384"/>
            <a:ext cx="2277851" cy="3015048"/>
          </a:xfrm>
          <a:prstGeom prst="rect">
            <a:avLst/>
          </a:prstGeom>
        </p:spPr>
      </p:pic>
    </p:spTree>
    <p:extLst>
      <p:ext uri="{BB962C8B-B14F-4D97-AF65-F5344CB8AC3E}">
        <p14:creationId xmlns:p14="http://schemas.microsoft.com/office/powerpoint/2010/main" val="186713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p:cTn id="3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Sudska</a:t>
            </a:r>
            <a:r>
              <a:rPr lang="en-US" dirty="0" smtClean="0"/>
              <a:t> </a:t>
            </a:r>
            <a:r>
              <a:rPr lang="en-US" dirty="0" err="1" smtClean="0"/>
              <a:t>praksa</a:t>
            </a:r>
            <a:endParaRPr lang="en-US" dirty="0"/>
          </a:p>
        </p:txBody>
      </p:sp>
      <p:sp>
        <p:nvSpPr>
          <p:cNvPr id="3" name="Content Placeholder 2"/>
          <p:cNvSpPr>
            <a:spLocks noGrp="1"/>
          </p:cNvSpPr>
          <p:nvPr>
            <p:ph idx="1"/>
          </p:nvPr>
        </p:nvSpPr>
        <p:spPr/>
        <p:txBody>
          <a:bodyPr/>
          <a:lstStyle/>
          <a:p>
            <a:r>
              <a:rPr lang="en-US" dirty="0" smtClean="0"/>
              <a:t>ES </a:t>
            </a:r>
            <a:r>
              <a:rPr lang="en-US" dirty="0" err="1" smtClean="0"/>
              <a:t>često</a:t>
            </a:r>
            <a:r>
              <a:rPr lang="en-US" dirty="0" smtClean="0"/>
              <a:t> </a:t>
            </a:r>
            <a:r>
              <a:rPr lang="en-US" dirty="0" err="1" smtClean="0"/>
              <a:t>kada</a:t>
            </a:r>
            <a:r>
              <a:rPr lang="en-US" dirty="0" smtClean="0"/>
              <a:t> </a:t>
            </a:r>
            <a:r>
              <a:rPr lang="en-US" dirty="0" err="1" smtClean="0"/>
              <a:t>dobije</a:t>
            </a:r>
            <a:r>
              <a:rPr lang="en-US" dirty="0" smtClean="0"/>
              <a:t> </a:t>
            </a:r>
            <a:r>
              <a:rPr lang="en-US" dirty="0" err="1" smtClean="0"/>
              <a:t>predmet</a:t>
            </a:r>
            <a:r>
              <a:rPr lang="en-US" dirty="0" smtClean="0"/>
              <a:t> </a:t>
            </a:r>
            <a:r>
              <a:rPr lang="en-US" dirty="0" err="1" smtClean="0"/>
              <a:t>koji</a:t>
            </a:r>
            <a:r>
              <a:rPr lang="en-US" dirty="0" smtClean="0"/>
              <a:t> se </a:t>
            </a:r>
            <a:r>
              <a:rPr lang="en-US" dirty="0" err="1" smtClean="0"/>
              <a:t>tiče</a:t>
            </a:r>
            <a:r>
              <a:rPr lang="en-US" dirty="0" smtClean="0"/>
              <a:t> </a:t>
            </a:r>
            <a:r>
              <a:rPr lang="en-US" dirty="0" err="1" smtClean="0"/>
              <a:t>diskriminacije</a:t>
            </a:r>
            <a:r>
              <a:rPr lang="en-US" dirty="0" smtClean="0"/>
              <a:t> </a:t>
            </a:r>
            <a:r>
              <a:rPr lang="en-US" dirty="0" err="1" smtClean="0"/>
              <a:t>po</a:t>
            </a:r>
            <a:r>
              <a:rPr lang="en-US" dirty="0" smtClean="0"/>
              <a:t> </a:t>
            </a:r>
            <a:r>
              <a:rPr lang="en-US" dirty="0" err="1" smtClean="0"/>
              <a:t>osnovu</a:t>
            </a:r>
            <a:r>
              <a:rPr lang="en-US" dirty="0" smtClean="0"/>
              <a:t> </a:t>
            </a:r>
            <a:r>
              <a:rPr lang="en-US" dirty="0" err="1" smtClean="0"/>
              <a:t>invaliditeta</a:t>
            </a:r>
            <a:r>
              <a:rPr lang="en-US" dirty="0" smtClean="0"/>
              <a:t> </a:t>
            </a:r>
            <a:r>
              <a:rPr lang="en-US" dirty="0"/>
              <a:t>(</a:t>
            </a:r>
            <a:r>
              <a:rPr lang="en-US" dirty="0" err="1"/>
              <a:t>kao</a:t>
            </a:r>
            <a:r>
              <a:rPr lang="en-US" dirty="0"/>
              <a:t> </a:t>
            </a:r>
            <a:r>
              <a:rPr lang="en-US" dirty="0" err="1"/>
              <a:t>i</a:t>
            </a:r>
            <a:r>
              <a:rPr lang="en-US" dirty="0"/>
              <a:t> u </a:t>
            </a:r>
            <a:r>
              <a:rPr lang="en-US" dirty="0" err="1"/>
              <a:t>drugim</a:t>
            </a:r>
            <a:r>
              <a:rPr lang="en-US" dirty="0"/>
              <a:t> </a:t>
            </a:r>
            <a:r>
              <a:rPr lang="en-US" dirty="0" err="1"/>
              <a:t>predmetima</a:t>
            </a:r>
            <a:r>
              <a:rPr lang="en-US" dirty="0"/>
              <a:t> </a:t>
            </a:r>
            <a:r>
              <a:rPr lang="en-US" dirty="0" err="1"/>
              <a:t>vezanim</a:t>
            </a:r>
            <a:r>
              <a:rPr lang="en-US" dirty="0"/>
              <a:t> </a:t>
            </a:r>
            <a:r>
              <a:rPr lang="en-US" dirty="0" err="1"/>
              <a:t>za</a:t>
            </a:r>
            <a:r>
              <a:rPr lang="en-US" dirty="0"/>
              <a:t> </a:t>
            </a:r>
            <a:r>
              <a:rPr lang="en-US" dirty="0" err="1"/>
              <a:t>diskriminaciju</a:t>
            </a:r>
            <a:r>
              <a:rPr lang="en-US" dirty="0"/>
              <a:t>) to </a:t>
            </a:r>
            <a:r>
              <a:rPr lang="en-US" dirty="0" err="1"/>
              <a:t>pitanje</a:t>
            </a:r>
            <a:r>
              <a:rPr lang="en-US" dirty="0"/>
              <a:t> </a:t>
            </a:r>
            <a:r>
              <a:rPr lang="en-US" dirty="0" err="1"/>
              <a:t>razmatra</a:t>
            </a:r>
            <a:r>
              <a:rPr lang="en-US" dirty="0"/>
              <a:t> </a:t>
            </a:r>
            <a:r>
              <a:rPr lang="en-US" dirty="0" err="1"/>
              <a:t>po</a:t>
            </a:r>
            <a:r>
              <a:rPr lang="en-US" dirty="0"/>
              <a:t> </a:t>
            </a:r>
            <a:r>
              <a:rPr lang="en-US" dirty="0" err="1"/>
              <a:t>drugim</a:t>
            </a:r>
            <a:r>
              <a:rPr lang="en-US" dirty="0"/>
              <a:t> </a:t>
            </a:r>
            <a:r>
              <a:rPr lang="en-US" dirty="0" err="1"/>
              <a:t>članovima</a:t>
            </a:r>
            <a:r>
              <a:rPr lang="en-US" dirty="0"/>
              <a:t> </a:t>
            </a:r>
            <a:r>
              <a:rPr lang="en-US" dirty="0" smtClean="0"/>
              <a:t>EK </a:t>
            </a:r>
            <a:r>
              <a:rPr lang="en-US" dirty="0" err="1"/>
              <a:t>kojima</a:t>
            </a:r>
            <a:r>
              <a:rPr lang="en-US" dirty="0"/>
              <a:t> se </a:t>
            </a:r>
            <a:r>
              <a:rPr lang="en-US" dirty="0" err="1"/>
              <a:t>štite</a:t>
            </a:r>
            <a:r>
              <a:rPr lang="en-US" dirty="0"/>
              <a:t> </a:t>
            </a:r>
            <a:r>
              <a:rPr lang="en-US" dirty="0" err="1"/>
              <a:t>osnovna</a:t>
            </a:r>
            <a:r>
              <a:rPr lang="en-US" dirty="0"/>
              <a:t> </a:t>
            </a:r>
            <a:r>
              <a:rPr lang="en-US" dirty="0" err="1" smtClean="0"/>
              <a:t>prava</a:t>
            </a:r>
            <a:r>
              <a:rPr lang="en-US" dirty="0" smtClean="0"/>
              <a:t> I </a:t>
            </a:r>
            <a:r>
              <a:rPr lang="en-US" dirty="0" err="1" smtClean="0"/>
              <a:t>izbjegne</a:t>
            </a:r>
            <a:r>
              <a:rPr lang="en-US" dirty="0" smtClean="0"/>
              <a:t> </a:t>
            </a:r>
            <a:r>
              <a:rPr lang="en-US" dirty="0" err="1"/>
              <a:t>raspravu</a:t>
            </a:r>
            <a:r>
              <a:rPr lang="en-US" dirty="0"/>
              <a:t> </a:t>
            </a:r>
            <a:r>
              <a:rPr lang="en-US" dirty="0" err="1"/>
              <a:t>po</a:t>
            </a:r>
            <a:r>
              <a:rPr lang="en-US" dirty="0"/>
              <a:t> </a:t>
            </a:r>
            <a:r>
              <a:rPr lang="en-US" dirty="0" err="1"/>
              <a:t>članu</a:t>
            </a:r>
            <a:r>
              <a:rPr lang="en-US" dirty="0"/>
              <a:t> 14. </a:t>
            </a:r>
            <a:r>
              <a:rPr lang="en-US" dirty="0" err="1"/>
              <a:t>koji</a:t>
            </a:r>
            <a:r>
              <a:rPr lang="en-US" dirty="0"/>
              <a:t> </a:t>
            </a:r>
            <a:r>
              <a:rPr lang="en-US" dirty="0" err="1"/>
              <a:t>zabranjuje</a:t>
            </a:r>
            <a:r>
              <a:rPr lang="en-US" dirty="0"/>
              <a:t> </a:t>
            </a:r>
            <a:r>
              <a:rPr lang="en-US" dirty="0" err="1"/>
              <a:t>diskriminaciju</a:t>
            </a:r>
            <a:r>
              <a:rPr lang="en-US" dirty="0"/>
              <a:t>. </a:t>
            </a:r>
            <a:endParaRPr lang="en-US" dirty="0" smtClean="0"/>
          </a:p>
          <a:p>
            <a:r>
              <a:rPr lang="en-US" dirty="0" smtClean="0"/>
              <a:t>Price </a:t>
            </a:r>
            <a:r>
              <a:rPr lang="bs-Latn-BA" dirty="0"/>
              <a:t>protiv</a:t>
            </a:r>
            <a:r>
              <a:rPr lang="en-US" dirty="0" smtClean="0"/>
              <a:t> UK </a:t>
            </a:r>
          </a:p>
          <a:p>
            <a:r>
              <a:rPr lang="en-US" dirty="0" err="1" smtClean="0"/>
              <a:t>Botta</a:t>
            </a:r>
            <a:r>
              <a:rPr lang="en-US" dirty="0" smtClean="0"/>
              <a:t> </a:t>
            </a:r>
            <a:r>
              <a:rPr lang="bs-Latn-BA" dirty="0"/>
              <a:t>protiv</a:t>
            </a:r>
            <a:r>
              <a:rPr lang="en-US" dirty="0" smtClean="0"/>
              <a:t> </a:t>
            </a:r>
            <a:r>
              <a:rPr lang="en-US" dirty="0" err="1" smtClean="0"/>
              <a:t>Italije</a:t>
            </a:r>
            <a:endParaRPr lang="en-US" dirty="0" smtClean="0"/>
          </a:p>
          <a:p>
            <a:r>
              <a:rPr lang="en-US" dirty="0" smtClean="0"/>
              <a:t>Pretty </a:t>
            </a:r>
            <a:r>
              <a:rPr lang="bs-Latn-BA" dirty="0"/>
              <a:t>protiv</a:t>
            </a:r>
            <a:r>
              <a:rPr lang="en-US" dirty="0" smtClean="0"/>
              <a:t> </a:t>
            </a:r>
            <a:r>
              <a:rPr lang="en-US" dirty="0" err="1" smtClean="0"/>
              <a:t>Italije</a:t>
            </a:r>
            <a:endParaRPr lang="en-US" dirty="0"/>
          </a:p>
        </p:txBody>
      </p:sp>
      <p:pic>
        <p:nvPicPr>
          <p:cNvPr id="4" name="Picture 3"/>
          <p:cNvPicPr>
            <a:picLocks noChangeAspect="1"/>
          </p:cNvPicPr>
          <p:nvPr/>
        </p:nvPicPr>
        <p:blipFill>
          <a:blip r:embed="rId3"/>
          <a:stretch>
            <a:fillRect/>
          </a:stretch>
        </p:blipFill>
        <p:spPr>
          <a:xfrm>
            <a:off x="7002162" y="4486989"/>
            <a:ext cx="3447393" cy="2099080"/>
          </a:xfrm>
          <a:prstGeom prst="rect">
            <a:avLst/>
          </a:prstGeom>
        </p:spPr>
      </p:pic>
    </p:spTree>
    <p:extLst>
      <p:ext uri="{BB962C8B-B14F-4D97-AF65-F5344CB8AC3E}">
        <p14:creationId xmlns:p14="http://schemas.microsoft.com/office/powerpoint/2010/main" val="201496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80">
                                          <p:stCondLst>
                                            <p:cond delay="0"/>
                                          </p:stCondLst>
                                        </p:cTn>
                                        <p:tgtEl>
                                          <p:spTgt spid="3">
                                            <p:txEl>
                                              <p:pRg st="1" end="1"/>
                                            </p:txEl>
                                          </p:spTgt>
                                        </p:tgtEl>
                                      </p:cBhvr>
                                    </p:animEffect>
                                    <p:anim calcmode="lin" valueType="num">
                                      <p:cBhvr>
                                        <p:cTn id="13"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1" end="1"/>
                                            </p:txEl>
                                          </p:spTgt>
                                        </p:tgtEl>
                                      </p:cBhvr>
                                      <p:to x="100000" y="60000"/>
                                    </p:animScale>
                                    <p:animScale>
                                      <p:cBhvr>
                                        <p:cTn id="19" dur="166" decel="50000">
                                          <p:stCondLst>
                                            <p:cond delay="676"/>
                                          </p:stCondLst>
                                        </p:cTn>
                                        <p:tgtEl>
                                          <p:spTgt spid="3">
                                            <p:txEl>
                                              <p:pRg st="1" end="1"/>
                                            </p:txEl>
                                          </p:spTgt>
                                        </p:tgtEl>
                                      </p:cBhvr>
                                      <p:to x="100000" y="100000"/>
                                    </p:animScale>
                                    <p:animScale>
                                      <p:cBhvr>
                                        <p:cTn id="20" dur="26">
                                          <p:stCondLst>
                                            <p:cond delay="1312"/>
                                          </p:stCondLst>
                                        </p:cTn>
                                        <p:tgtEl>
                                          <p:spTgt spid="3">
                                            <p:txEl>
                                              <p:pRg st="1" end="1"/>
                                            </p:txEl>
                                          </p:spTgt>
                                        </p:tgtEl>
                                      </p:cBhvr>
                                      <p:to x="100000" y="80000"/>
                                    </p:animScale>
                                    <p:animScale>
                                      <p:cBhvr>
                                        <p:cTn id="21" dur="166" decel="50000">
                                          <p:stCondLst>
                                            <p:cond delay="1338"/>
                                          </p:stCondLst>
                                        </p:cTn>
                                        <p:tgtEl>
                                          <p:spTgt spid="3">
                                            <p:txEl>
                                              <p:pRg st="1" end="1"/>
                                            </p:txEl>
                                          </p:spTgt>
                                        </p:tgtEl>
                                      </p:cBhvr>
                                      <p:to x="100000" y="100000"/>
                                    </p:animScale>
                                    <p:animScale>
                                      <p:cBhvr>
                                        <p:cTn id="22" dur="26">
                                          <p:stCondLst>
                                            <p:cond delay="1642"/>
                                          </p:stCondLst>
                                        </p:cTn>
                                        <p:tgtEl>
                                          <p:spTgt spid="3">
                                            <p:txEl>
                                              <p:pRg st="1" end="1"/>
                                            </p:txEl>
                                          </p:spTgt>
                                        </p:tgtEl>
                                      </p:cBhvr>
                                      <p:to x="100000" y="90000"/>
                                    </p:animScale>
                                    <p:animScale>
                                      <p:cBhvr>
                                        <p:cTn id="23" dur="166" decel="50000">
                                          <p:stCondLst>
                                            <p:cond delay="1668"/>
                                          </p:stCondLst>
                                        </p:cTn>
                                        <p:tgtEl>
                                          <p:spTgt spid="3">
                                            <p:txEl>
                                              <p:pRg st="1" end="1"/>
                                            </p:txEl>
                                          </p:spTgt>
                                        </p:tgtEl>
                                      </p:cBhvr>
                                      <p:to x="100000" y="100000"/>
                                    </p:animScale>
                                    <p:animScale>
                                      <p:cBhvr>
                                        <p:cTn id="24" dur="26">
                                          <p:stCondLst>
                                            <p:cond delay="1808"/>
                                          </p:stCondLst>
                                        </p:cTn>
                                        <p:tgtEl>
                                          <p:spTgt spid="3">
                                            <p:txEl>
                                              <p:pRg st="1" end="1"/>
                                            </p:txEl>
                                          </p:spTgt>
                                        </p:tgtEl>
                                      </p:cBhvr>
                                      <p:to x="100000" y="95000"/>
                                    </p:animScale>
                                    <p:animScale>
                                      <p:cBhvr>
                                        <p:cTn id="25" dur="166" decel="50000">
                                          <p:stCondLst>
                                            <p:cond delay="1834"/>
                                          </p:stCondLst>
                                        </p:cTn>
                                        <p:tgtEl>
                                          <p:spTgt spid="3">
                                            <p:txEl>
                                              <p:pRg st="1" end="1"/>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Diskriminacija osoba sa mentalnim invaliditetom</a:t>
            </a:r>
            <a:endParaRPr lang="en-US" dirty="0"/>
          </a:p>
        </p:txBody>
      </p:sp>
      <p:sp>
        <p:nvSpPr>
          <p:cNvPr id="3" name="Content Placeholder 2"/>
          <p:cNvSpPr>
            <a:spLocks noGrp="1"/>
          </p:cNvSpPr>
          <p:nvPr>
            <p:ph idx="1"/>
          </p:nvPr>
        </p:nvSpPr>
        <p:spPr/>
        <p:txBody>
          <a:bodyPr/>
          <a:lstStyle/>
          <a:p>
            <a:r>
              <a:rPr lang="bs-Latn-BA" dirty="0" smtClean="0"/>
              <a:t>Mentalna bolest i intelektualni invaliditet nisu isto</a:t>
            </a:r>
          </a:p>
          <a:p>
            <a:endParaRPr lang="bs-Latn-BA" dirty="0" smtClean="0"/>
          </a:p>
          <a:p>
            <a:r>
              <a:rPr lang="bs-Latn-BA" dirty="0" smtClean="0"/>
              <a:t>Winterwerp </a:t>
            </a:r>
            <a:r>
              <a:rPr lang="bs-Latn-BA" dirty="0"/>
              <a:t>protiv Holandije </a:t>
            </a:r>
          </a:p>
          <a:p>
            <a:pPr lvl="1"/>
            <a:r>
              <a:rPr lang="bs-Latn-BA" dirty="0" smtClean="0"/>
              <a:t>smještanje osoba sa mentalnim bolestima u instituciju zahtijeva objektivnu medicinsku i kontrolu pravosudnih organa kako bi se izbjegla proizvoljnost. Mentalni </a:t>
            </a:r>
            <a:r>
              <a:rPr lang="bs-Latn-BA" dirty="0"/>
              <a:t>poremećaj mora biti takve vrste ili takvog stepena da opravdava prisilno </a:t>
            </a:r>
            <a:r>
              <a:rPr lang="bs-Latn-BA" dirty="0" smtClean="0"/>
              <a:t>zatvaranje, a </a:t>
            </a:r>
            <a:r>
              <a:rPr lang="bs-Latn-BA" dirty="0"/>
              <a:t>osnovanost produženog pritvaranja ovisi o stalnoj prisutnosti takvog </a:t>
            </a:r>
            <a:r>
              <a:rPr lang="bs-Latn-BA" dirty="0" smtClean="0"/>
              <a:t>poremećaja</a:t>
            </a:r>
          </a:p>
        </p:txBody>
      </p:sp>
      <p:pic>
        <p:nvPicPr>
          <p:cNvPr id="5" name="Picture 4"/>
          <p:cNvPicPr>
            <a:picLocks noChangeAspect="1"/>
          </p:cNvPicPr>
          <p:nvPr/>
        </p:nvPicPr>
        <p:blipFill>
          <a:blip r:embed="rId3"/>
          <a:stretch>
            <a:fillRect/>
          </a:stretch>
        </p:blipFill>
        <p:spPr>
          <a:xfrm>
            <a:off x="5638779" y="59478"/>
            <a:ext cx="2104789" cy="1671274"/>
          </a:xfrm>
          <a:prstGeom prst="rect">
            <a:avLst/>
          </a:prstGeom>
        </p:spPr>
      </p:pic>
    </p:spTree>
    <p:extLst>
      <p:ext uri="{BB962C8B-B14F-4D97-AF65-F5344CB8AC3E}">
        <p14:creationId xmlns:p14="http://schemas.microsoft.com/office/powerpoint/2010/main" val="289458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80">
                                          <p:stCondLst>
                                            <p:cond delay="0"/>
                                          </p:stCondLst>
                                        </p:cTn>
                                        <p:tgtEl>
                                          <p:spTgt spid="3">
                                            <p:txEl>
                                              <p:pRg st="2" end="2"/>
                                            </p:txEl>
                                          </p:spTgt>
                                        </p:tgtEl>
                                      </p:cBhvr>
                                    </p:animEffect>
                                    <p:anim calcmode="lin" valueType="num">
                                      <p:cBhvr>
                                        <p:cTn id="1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2" end="2"/>
                                            </p:txEl>
                                          </p:spTgt>
                                        </p:tgtEl>
                                      </p:cBhvr>
                                      <p:to x="100000" y="60000"/>
                                    </p:animScale>
                                    <p:animScale>
                                      <p:cBhvr>
                                        <p:cTn id="20" dur="166" decel="50000">
                                          <p:stCondLst>
                                            <p:cond delay="676"/>
                                          </p:stCondLst>
                                        </p:cTn>
                                        <p:tgtEl>
                                          <p:spTgt spid="3">
                                            <p:txEl>
                                              <p:pRg st="2" end="2"/>
                                            </p:txEl>
                                          </p:spTgt>
                                        </p:tgtEl>
                                      </p:cBhvr>
                                      <p:to x="100000" y="100000"/>
                                    </p:animScale>
                                    <p:animScale>
                                      <p:cBhvr>
                                        <p:cTn id="21" dur="26">
                                          <p:stCondLst>
                                            <p:cond delay="1312"/>
                                          </p:stCondLst>
                                        </p:cTn>
                                        <p:tgtEl>
                                          <p:spTgt spid="3">
                                            <p:txEl>
                                              <p:pRg st="2" end="2"/>
                                            </p:txEl>
                                          </p:spTgt>
                                        </p:tgtEl>
                                      </p:cBhvr>
                                      <p:to x="100000" y="80000"/>
                                    </p:animScale>
                                    <p:animScale>
                                      <p:cBhvr>
                                        <p:cTn id="22" dur="166" decel="50000">
                                          <p:stCondLst>
                                            <p:cond delay="1338"/>
                                          </p:stCondLst>
                                        </p:cTn>
                                        <p:tgtEl>
                                          <p:spTgt spid="3">
                                            <p:txEl>
                                              <p:pRg st="2" end="2"/>
                                            </p:txEl>
                                          </p:spTgt>
                                        </p:tgtEl>
                                      </p:cBhvr>
                                      <p:to x="100000" y="100000"/>
                                    </p:animScale>
                                    <p:animScale>
                                      <p:cBhvr>
                                        <p:cTn id="23" dur="26">
                                          <p:stCondLst>
                                            <p:cond delay="1642"/>
                                          </p:stCondLst>
                                        </p:cTn>
                                        <p:tgtEl>
                                          <p:spTgt spid="3">
                                            <p:txEl>
                                              <p:pRg st="2" end="2"/>
                                            </p:txEl>
                                          </p:spTgt>
                                        </p:tgtEl>
                                      </p:cBhvr>
                                      <p:to x="100000" y="90000"/>
                                    </p:animScale>
                                    <p:animScale>
                                      <p:cBhvr>
                                        <p:cTn id="24" dur="166" decel="50000">
                                          <p:stCondLst>
                                            <p:cond delay="1668"/>
                                          </p:stCondLst>
                                        </p:cTn>
                                        <p:tgtEl>
                                          <p:spTgt spid="3">
                                            <p:txEl>
                                              <p:pRg st="2" end="2"/>
                                            </p:txEl>
                                          </p:spTgt>
                                        </p:tgtEl>
                                      </p:cBhvr>
                                      <p:to x="100000" y="100000"/>
                                    </p:animScale>
                                    <p:animScale>
                                      <p:cBhvr>
                                        <p:cTn id="25" dur="26">
                                          <p:stCondLst>
                                            <p:cond delay="1808"/>
                                          </p:stCondLst>
                                        </p:cTn>
                                        <p:tgtEl>
                                          <p:spTgt spid="3">
                                            <p:txEl>
                                              <p:pRg st="2" end="2"/>
                                            </p:txEl>
                                          </p:spTgt>
                                        </p:tgtEl>
                                      </p:cBhvr>
                                      <p:to x="100000" y="95000"/>
                                    </p:animScale>
                                    <p:animScale>
                                      <p:cBhvr>
                                        <p:cTn id="26" dur="166" decel="50000">
                                          <p:stCondLst>
                                            <p:cond delay="1834"/>
                                          </p:stCondLst>
                                        </p:cTn>
                                        <p:tgtEl>
                                          <p:spTgt spid="3">
                                            <p:txEl>
                                              <p:pRg st="2" end="2"/>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s-Latn-BA" dirty="0" smtClean="0"/>
              <a:t/>
            </a:r>
            <a:br>
              <a:rPr lang="bs-Latn-BA" dirty="0" smtClean="0"/>
            </a:br>
            <a:r>
              <a:rPr lang="bs-Latn-BA" dirty="0"/>
              <a:t/>
            </a:r>
            <a:br>
              <a:rPr lang="bs-Latn-BA" dirty="0"/>
            </a:br>
            <a:r>
              <a:rPr lang="en-US" dirty="0" err="1" smtClean="0"/>
              <a:t>Diskriminacija</a:t>
            </a:r>
            <a:r>
              <a:rPr lang="en-US" dirty="0" smtClean="0"/>
              <a:t> </a:t>
            </a:r>
            <a:r>
              <a:rPr lang="en-US" dirty="0" err="1"/>
              <a:t>osoba</a:t>
            </a:r>
            <a:r>
              <a:rPr lang="en-US" dirty="0"/>
              <a:t> </a:t>
            </a:r>
            <a:r>
              <a:rPr lang="en-US" dirty="0" err="1"/>
              <a:t>sa</a:t>
            </a:r>
            <a:r>
              <a:rPr lang="en-US" dirty="0"/>
              <a:t> </a:t>
            </a:r>
            <a:r>
              <a:rPr lang="en-US" dirty="0" err="1"/>
              <a:t>mentalnim</a:t>
            </a:r>
            <a:r>
              <a:rPr lang="en-US" dirty="0"/>
              <a:t> </a:t>
            </a:r>
            <a:r>
              <a:rPr lang="en-US" dirty="0" err="1"/>
              <a:t>invaliditetom</a:t>
            </a:r>
            <a:endParaRPr lang="en-US" dirty="0"/>
          </a:p>
        </p:txBody>
      </p:sp>
      <p:sp>
        <p:nvSpPr>
          <p:cNvPr id="3" name="Content Placeholder 2"/>
          <p:cNvSpPr>
            <a:spLocks noGrp="1"/>
          </p:cNvSpPr>
          <p:nvPr>
            <p:ph idx="1"/>
          </p:nvPr>
        </p:nvSpPr>
        <p:spPr/>
        <p:txBody>
          <a:bodyPr>
            <a:normAutofit lnSpcReduction="10000"/>
          </a:bodyPr>
          <a:lstStyle/>
          <a:p>
            <a:r>
              <a:rPr lang="en-US" dirty="0"/>
              <a:t>Valentin </a:t>
            </a:r>
            <a:r>
              <a:rPr lang="en-US" dirty="0" err="1"/>
              <a:t>Câmpeanu</a:t>
            </a:r>
            <a:r>
              <a:rPr lang="en-US" dirty="0"/>
              <a:t> </a:t>
            </a:r>
            <a:r>
              <a:rPr lang="en-US" dirty="0" err="1"/>
              <a:t>protiv</a:t>
            </a:r>
            <a:r>
              <a:rPr lang="en-US" dirty="0"/>
              <a:t> </a:t>
            </a:r>
            <a:r>
              <a:rPr lang="en-US" dirty="0" err="1" smtClean="0"/>
              <a:t>Rumunije</a:t>
            </a:r>
            <a:r>
              <a:rPr lang="en-US" dirty="0" smtClean="0"/>
              <a:t>:</a:t>
            </a:r>
            <a:endParaRPr lang="bs-Latn-BA" dirty="0" smtClean="0"/>
          </a:p>
          <a:p>
            <a:pPr lvl="1"/>
            <a:r>
              <a:rPr lang="bs-Latn-BA" dirty="0" smtClean="0"/>
              <a:t>N</a:t>
            </a:r>
            <a:r>
              <a:rPr lang="en-US" dirty="0" err="1" smtClean="0"/>
              <a:t>ils</a:t>
            </a:r>
            <a:r>
              <a:rPr lang="en-US" dirty="0" smtClean="0"/>
              <a:t> </a:t>
            </a:r>
            <a:r>
              <a:rPr lang="en-US" dirty="0" err="1"/>
              <a:t>Muižnieks</a:t>
            </a:r>
            <a:r>
              <a:rPr lang="en-US" dirty="0"/>
              <a:t>, </a:t>
            </a:r>
            <a:r>
              <a:rPr lang="en-US" dirty="0" err="1"/>
              <a:t>komesar</a:t>
            </a:r>
            <a:r>
              <a:rPr lang="en-US" dirty="0"/>
              <a:t> </a:t>
            </a:r>
            <a:r>
              <a:rPr lang="en-US" dirty="0" err="1"/>
              <a:t>za</a:t>
            </a:r>
            <a:r>
              <a:rPr lang="en-US" dirty="0"/>
              <a:t> </a:t>
            </a:r>
            <a:r>
              <a:rPr lang="en-US" dirty="0" err="1"/>
              <a:t>ljudska</a:t>
            </a:r>
            <a:r>
              <a:rPr lang="en-US" dirty="0"/>
              <a:t> </a:t>
            </a:r>
            <a:r>
              <a:rPr lang="en-US" dirty="0" err="1"/>
              <a:t>prava</a:t>
            </a:r>
            <a:r>
              <a:rPr lang="en-US" dirty="0"/>
              <a:t> </a:t>
            </a:r>
            <a:r>
              <a:rPr lang="en-US" dirty="0" err="1"/>
              <a:t>Vijeća</a:t>
            </a:r>
            <a:r>
              <a:rPr lang="en-US" dirty="0"/>
              <a:t> </a:t>
            </a:r>
            <a:r>
              <a:rPr lang="en-US" dirty="0" err="1"/>
              <a:t>Evrope</a:t>
            </a:r>
            <a:r>
              <a:rPr lang="en-US" dirty="0" smtClean="0"/>
              <a:t>:</a:t>
            </a:r>
            <a:endParaRPr lang="bs-Latn-BA" dirty="0" smtClean="0"/>
          </a:p>
          <a:p>
            <a:pPr marL="457200" lvl="1" indent="0">
              <a:buNone/>
            </a:pPr>
            <a:endParaRPr lang="bs-Latn-BA" dirty="0" smtClean="0"/>
          </a:p>
          <a:p>
            <a:pPr marL="457200" lvl="1" indent="0">
              <a:buNone/>
            </a:pPr>
            <a:r>
              <a:rPr lang="bs-Latn-BA" dirty="0" smtClean="0"/>
              <a:t>„</a:t>
            </a:r>
            <a:r>
              <a:rPr lang="bs-Latn-BA" dirty="0"/>
              <a:t>Po mišljenju </a:t>
            </a:r>
            <a:r>
              <a:rPr lang="bs-Latn-BA" dirty="0" smtClean="0"/>
              <a:t>Komesara </a:t>
            </a:r>
            <a:r>
              <a:rPr lang="en-US" dirty="0" err="1" smtClean="0"/>
              <a:t>postoji</a:t>
            </a:r>
            <a:r>
              <a:rPr lang="en-US" dirty="0" smtClean="0"/>
              <a:t> </a:t>
            </a:r>
            <a:r>
              <a:rPr lang="en-US" dirty="0" err="1"/>
              <a:t>velika</a:t>
            </a:r>
            <a:r>
              <a:rPr lang="en-US" dirty="0"/>
              <a:t> </a:t>
            </a:r>
            <a:r>
              <a:rPr lang="en-US" dirty="0" err="1"/>
              <a:t>razlika</a:t>
            </a:r>
            <a:r>
              <a:rPr lang="en-US" dirty="0"/>
              <a:t> </a:t>
            </a:r>
            <a:r>
              <a:rPr lang="en-US" dirty="0" err="1"/>
              <a:t>između</a:t>
            </a:r>
            <a:r>
              <a:rPr lang="en-US" dirty="0"/>
              <a:t> </a:t>
            </a:r>
            <a:r>
              <a:rPr lang="en-US" dirty="0" err="1"/>
              <a:t>oduzimanja</a:t>
            </a:r>
            <a:r>
              <a:rPr lang="en-US" dirty="0"/>
              <a:t> </a:t>
            </a:r>
            <a:r>
              <a:rPr lang="en-US" dirty="0" err="1"/>
              <a:t>prava</a:t>
            </a:r>
            <a:r>
              <a:rPr lang="en-US" dirty="0"/>
              <a:t> </a:t>
            </a:r>
            <a:r>
              <a:rPr lang="en-US" dirty="0" err="1"/>
              <a:t>na</a:t>
            </a:r>
            <a:r>
              <a:rPr lang="en-US" dirty="0"/>
              <a:t> </a:t>
            </a:r>
            <a:r>
              <a:rPr lang="en-US" dirty="0" err="1"/>
              <a:t>donošenje</a:t>
            </a:r>
            <a:r>
              <a:rPr lang="en-US" dirty="0"/>
              <a:t> </a:t>
            </a:r>
            <a:r>
              <a:rPr lang="en-US" dirty="0" err="1"/>
              <a:t>odluka</a:t>
            </a:r>
            <a:r>
              <a:rPr lang="en-US" dirty="0"/>
              <a:t> o </a:t>
            </a:r>
            <a:r>
              <a:rPr lang="en-US" dirty="0" err="1"/>
              <a:t>svom</a:t>
            </a:r>
            <a:r>
              <a:rPr lang="en-US" dirty="0"/>
              <a:t> </a:t>
            </a:r>
            <a:r>
              <a:rPr lang="en-US" dirty="0" err="1"/>
              <a:t>životu</a:t>
            </a:r>
            <a:r>
              <a:rPr lang="en-US" dirty="0"/>
              <a:t> </a:t>
            </a:r>
            <a:r>
              <a:rPr lang="en-US" dirty="0" err="1"/>
              <a:t>i</a:t>
            </a:r>
            <a:r>
              <a:rPr lang="en-US" dirty="0"/>
              <a:t> </a:t>
            </a:r>
            <a:r>
              <a:rPr lang="en-US" dirty="0" err="1"/>
              <a:t>omogućavanja</a:t>
            </a:r>
            <a:r>
              <a:rPr lang="en-US" dirty="0"/>
              <a:t> </a:t>
            </a:r>
            <a:r>
              <a:rPr lang="bs-Latn-BA" dirty="0" smtClean="0"/>
              <a:t>‚</a:t>
            </a:r>
            <a:r>
              <a:rPr lang="en-US" dirty="0" err="1" smtClean="0"/>
              <a:t>pristupa</a:t>
            </a:r>
            <a:r>
              <a:rPr lang="en-US" dirty="0" smtClean="0"/>
              <a:t> </a:t>
            </a:r>
            <a:r>
              <a:rPr lang="en-US" dirty="0" err="1" smtClean="0"/>
              <a:t>podršci</a:t>
            </a:r>
            <a:r>
              <a:rPr lang="bs-Latn-BA" dirty="0" smtClean="0"/>
              <a:t>‘</a:t>
            </a:r>
            <a:r>
              <a:rPr lang="en-US" dirty="0" smtClean="0"/>
              <a:t>. </a:t>
            </a:r>
            <a:r>
              <a:rPr lang="en-US" dirty="0"/>
              <a:t>Prva </a:t>
            </a:r>
            <a:r>
              <a:rPr lang="en-US" dirty="0" err="1"/>
              <a:t>kategorija</a:t>
            </a:r>
            <a:r>
              <a:rPr lang="en-US" dirty="0"/>
              <a:t> </a:t>
            </a:r>
            <a:r>
              <a:rPr lang="en-US" dirty="0" err="1"/>
              <a:t>osobe</a:t>
            </a:r>
            <a:r>
              <a:rPr lang="en-US" dirty="0"/>
              <a:t> s </a:t>
            </a:r>
            <a:r>
              <a:rPr lang="en-US" dirty="0" err="1"/>
              <a:t>invaliditetom</a:t>
            </a:r>
            <a:r>
              <a:rPr lang="en-US" dirty="0"/>
              <a:t> </a:t>
            </a:r>
            <a:r>
              <a:rPr lang="en-US" dirty="0" err="1"/>
              <a:t>čini</a:t>
            </a:r>
            <a:r>
              <a:rPr lang="en-US" dirty="0"/>
              <a:t> </a:t>
            </a:r>
            <a:r>
              <a:rPr lang="en-US" dirty="0" err="1"/>
              <a:t>predmetom</a:t>
            </a:r>
            <a:r>
              <a:rPr lang="en-US" dirty="0"/>
              <a:t> </a:t>
            </a:r>
            <a:r>
              <a:rPr lang="en-US" dirty="0" err="1"/>
              <a:t>skrbi</a:t>
            </a:r>
            <a:r>
              <a:rPr lang="en-US" dirty="0"/>
              <a:t>, </a:t>
            </a:r>
            <a:r>
              <a:rPr lang="en-US" dirty="0" err="1"/>
              <a:t>mislorđa</a:t>
            </a:r>
            <a:r>
              <a:rPr lang="en-US" dirty="0"/>
              <a:t> </a:t>
            </a:r>
            <a:r>
              <a:rPr lang="en-US" dirty="0" err="1"/>
              <a:t>i</a:t>
            </a:r>
            <a:r>
              <a:rPr lang="en-US" dirty="0"/>
              <a:t> </a:t>
            </a:r>
            <a:r>
              <a:rPr lang="en-US" dirty="0" err="1"/>
              <a:t>straha</a:t>
            </a:r>
            <a:r>
              <a:rPr lang="en-US" dirty="0"/>
              <a:t>. Druga </a:t>
            </a:r>
            <a:r>
              <a:rPr lang="en-US" dirty="0" err="1"/>
              <a:t>kategorija</a:t>
            </a:r>
            <a:r>
              <a:rPr lang="en-US" dirty="0"/>
              <a:t> </a:t>
            </a:r>
            <a:r>
              <a:rPr lang="en-US" dirty="0" err="1"/>
              <a:t>osobe</a:t>
            </a:r>
            <a:r>
              <a:rPr lang="en-US" dirty="0"/>
              <a:t> s </a:t>
            </a:r>
            <a:r>
              <a:rPr lang="en-US" dirty="0" err="1"/>
              <a:t>invaliditetom</a:t>
            </a:r>
            <a:r>
              <a:rPr lang="en-US" dirty="0"/>
              <a:t> </a:t>
            </a:r>
            <a:r>
              <a:rPr lang="en-US" dirty="0" err="1"/>
              <a:t>smješta</a:t>
            </a:r>
            <a:r>
              <a:rPr lang="en-US" dirty="0"/>
              <a:t> u </a:t>
            </a:r>
            <a:r>
              <a:rPr lang="en-US" dirty="0" err="1"/>
              <a:t>sam</a:t>
            </a:r>
            <a:r>
              <a:rPr lang="en-US" dirty="0"/>
              <a:t> </a:t>
            </a:r>
            <a:r>
              <a:rPr lang="en-US" dirty="0" err="1"/>
              <a:t>centar</a:t>
            </a:r>
            <a:r>
              <a:rPr lang="en-US" dirty="0"/>
              <a:t> </a:t>
            </a:r>
            <a:r>
              <a:rPr lang="en-US" dirty="0" err="1"/>
              <a:t>donošenja</a:t>
            </a:r>
            <a:r>
              <a:rPr lang="en-US" dirty="0"/>
              <a:t> </a:t>
            </a:r>
            <a:r>
              <a:rPr lang="en-US" dirty="0" err="1"/>
              <a:t>odluka</a:t>
            </a:r>
            <a:r>
              <a:rPr lang="en-US" dirty="0"/>
              <a:t> </a:t>
            </a:r>
            <a:r>
              <a:rPr lang="en-US" dirty="0" err="1"/>
              <a:t>i</a:t>
            </a:r>
            <a:r>
              <a:rPr lang="en-US" dirty="0"/>
              <a:t> </a:t>
            </a:r>
            <a:r>
              <a:rPr lang="en-US" dirty="0" err="1"/>
              <a:t>gleda</a:t>
            </a:r>
            <a:r>
              <a:rPr lang="en-US" dirty="0"/>
              <a:t> </a:t>
            </a:r>
            <a:r>
              <a:rPr lang="en-US" dirty="0" err="1"/>
              <a:t>ih</a:t>
            </a:r>
            <a:r>
              <a:rPr lang="en-US" dirty="0"/>
              <a:t> </a:t>
            </a:r>
            <a:r>
              <a:rPr lang="en-US" dirty="0" err="1"/>
              <a:t>kao</a:t>
            </a:r>
            <a:r>
              <a:rPr lang="en-US" dirty="0"/>
              <a:t> </a:t>
            </a:r>
            <a:r>
              <a:rPr lang="en-US" dirty="0" err="1"/>
              <a:t>aktere</a:t>
            </a:r>
            <a:r>
              <a:rPr lang="en-US" dirty="0"/>
              <a:t> </a:t>
            </a:r>
            <a:r>
              <a:rPr lang="en-US" dirty="0" err="1"/>
              <a:t>koji</a:t>
            </a:r>
            <a:r>
              <a:rPr lang="en-US" dirty="0"/>
              <a:t> </a:t>
            </a:r>
            <a:r>
              <a:rPr lang="en-US" dirty="0" err="1"/>
              <a:t>imaju</a:t>
            </a:r>
            <a:r>
              <a:rPr lang="en-US" dirty="0"/>
              <a:t> </a:t>
            </a:r>
            <a:r>
              <a:rPr lang="en-US" dirty="0" err="1"/>
              <a:t>pravo</a:t>
            </a:r>
            <a:r>
              <a:rPr lang="en-US" dirty="0"/>
              <a:t> </a:t>
            </a:r>
            <a:r>
              <a:rPr lang="en-US" dirty="0" err="1"/>
              <a:t>na</a:t>
            </a:r>
            <a:r>
              <a:rPr lang="en-US" dirty="0"/>
              <a:t> </a:t>
            </a:r>
            <a:r>
              <a:rPr lang="en-US" dirty="0" err="1"/>
              <a:t>cjelokupan</a:t>
            </a:r>
            <a:r>
              <a:rPr lang="en-US" dirty="0"/>
              <a:t> </a:t>
            </a:r>
            <a:r>
              <a:rPr lang="en-US" dirty="0" err="1"/>
              <a:t>spektar</a:t>
            </a:r>
            <a:r>
              <a:rPr lang="en-US" dirty="0"/>
              <a:t> </a:t>
            </a:r>
            <a:r>
              <a:rPr lang="en-US" dirty="0" err="1"/>
              <a:t>ljudskih</a:t>
            </a:r>
            <a:r>
              <a:rPr lang="en-US" dirty="0"/>
              <a:t> </a:t>
            </a:r>
            <a:r>
              <a:rPr lang="en-US" dirty="0" err="1"/>
              <a:t>prava</a:t>
            </a:r>
            <a:r>
              <a:rPr lang="en-US" dirty="0"/>
              <a:t>. To se </a:t>
            </a:r>
            <a:r>
              <a:rPr lang="en-US" dirty="0" err="1"/>
              <a:t>razlikuje</a:t>
            </a:r>
            <a:r>
              <a:rPr lang="en-US" dirty="0"/>
              <a:t> od </a:t>
            </a:r>
            <a:r>
              <a:rPr lang="en-US" dirty="0" err="1"/>
              <a:t>uobičajene</a:t>
            </a:r>
            <a:r>
              <a:rPr lang="en-US" dirty="0"/>
              <a:t> </a:t>
            </a:r>
            <a:r>
              <a:rPr lang="en-US" dirty="0" err="1"/>
              <a:t>prakse</a:t>
            </a:r>
            <a:r>
              <a:rPr lang="en-US" dirty="0"/>
              <a:t> </a:t>
            </a:r>
            <a:r>
              <a:rPr lang="en-US" dirty="0" err="1"/>
              <a:t>koju</a:t>
            </a:r>
            <a:r>
              <a:rPr lang="en-US" dirty="0"/>
              <a:t> je </a:t>
            </a:r>
            <a:r>
              <a:rPr lang="en-US" dirty="0" err="1"/>
              <a:t>Komesar</a:t>
            </a:r>
            <a:r>
              <a:rPr lang="en-US" dirty="0"/>
              <a:t> </a:t>
            </a:r>
            <a:r>
              <a:rPr lang="en-US" dirty="0" err="1"/>
              <a:t>zamijetio</a:t>
            </a:r>
            <a:r>
              <a:rPr lang="en-US" dirty="0"/>
              <a:t> u </a:t>
            </a:r>
            <a:r>
              <a:rPr lang="en-US" dirty="0" err="1"/>
              <a:t>većini</a:t>
            </a:r>
            <a:r>
              <a:rPr lang="en-US" dirty="0"/>
              <a:t> </a:t>
            </a:r>
            <a:r>
              <a:rPr lang="en-US" dirty="0" err="1"/>
              <a:t>zemalja</a:t>
            </a:r>
            <a:r>
              <a:rPr lang="en-US" dirty="0"/>
              <a:t>, </a:t>
            </a:r>
            <a:r>
              <a:rPr lang="en-US" dirty="0" err="1"/>
              <a:t>uključujući</a:t>
            </a:r>
            <a:r>
              <a:rPr lang="en-US" dirty="0"/>
              <a:t> </a:t>
            </a:r>
            <a:r>
              <a:rPr lang="en-US" dirty="0" err="1"/>
              <a:t>i</a:t>
            </a:r>
            <a:r>
              <a:rPr lang="en-US" dirty="0"/>
              <a:t> </a:t>
            </a:r>
            <a:r>
              <a:rPr lang="en-US" dirty="0" err="1"/>
              <a:t>Evropu</a:t>
            </a:r>
            <a:r>
              <a:rPr lang="en-US" dirty="0"/>
              <a:t>, </a:t>
            </a:r>
            <a:r>
              <a:rPr lang="en-US" dirty="0" err="1"/>
              <a:t>gdje</a:t>
            </a:r>
            <a:r>
              <a:rPr lang="en-US" dirty="0"/>
              <a:t> </a:t>
            </a:r>
            <a:r>
              <a:rPr lang="en-US" dirty="0" err="1"/>
              <a:t>postoji</a:t>
            </a:r>
            <a:r>
              <a:rPr lang="en-US" dirty="0"/>
              <a:t> </a:t>
            </a:r>
            <a:r>
              <a:rPr lang="en-US" dirty="0" err="1"/>
              <a:t>tendencija</a:t>
            </a:r>
            <a:r>
              <a:rPr lang="en-US" dirty="0"/>
              <a:t> da se </a:t>
            </a:r>
            <a:r>
              <a:rPr lang="en-US" dirty="0" err="1"/>
              <a:t>osobe</a:t>
            </a:r>
            <a:r>
              <a:rPr lang="en-US" dirty="0"/>
              <a:t> s </a:t>
            </a:r>
            <a:r>
              <a:rPr lang="en-US" dirty="0" err="1"/>
              <a:t>mentalnim</a:t>
            </a:r>
            <a:r>
              <a:rPr lang="en-US" dirty="0"/>
              <a:t> </a:t>
            </a:r>
            <a:r>
              <a:rPr lang="en-US" dirty="0" err="1"/>
              <a:t>i</a:t>
            </a:r>
            <a:r>
              <a:rPr lang="en-US" dirty="0"/>
              <a:t> </a:t>
            </a:r>
            <a:r>
              <a:rPr lang="en-US" dirty="0" err="1"/>
              <a:t>intelektualnim</a:t>
            </a:r>
            <a:r>
              <a:rPr lang="en-US" dirty="0"/>
              <a:t> </a:t>
            </a:r>
            <a:r>
              <a:rPr lang="en-US" dirty="0" err="1"/>
              <a:t>invaliditetom</a:t>
            </a:r>
            <a:r>
              <a:rPr lang="en-US" dirty="0"/>
              <a:t> </a:t>
            </a:r>
            <a:r>
              <a:rPr lang="en-US" dirty="0" err="1"/>
              <a:t>proglašavaju</a:t>
            </a:r>
            <a:r>
              <a:rPr lang="en-US" dirty="0"/>
              <a:t> </a:t>
            </a:r>
            <a:r>
              <a:rPr lang="en-US" dirty="0" err="1"/>
              <a:t>pravno</a:t>
            </a:r>
            <a:r>
              <a:rPr lang="en-US" dirty="0"/>
              <a:t> </a:t>
            </a:r>
            <a:r>
              <a:rPr lang="en-US" dirty="0" err="1"/>
              <a:t>i</a:t>
            </a:r>
            <a:r>
              <a:rPr lang="en-US" dirty="0"/>
              <a:t> </a:t>
            </a:r>
            <a:r>
              <a:rPr lang="en-US" dirty="0" err="1"/>
              <a:t>poslovno</a:t>
            </a:r>
            <a:r>
              <a:rPr lang="en-US" dirty="0"/>
              <a:t> </a:t>
            </a:r>
            <a:r>
              <a:rPr lang="en-US" dirty="0" err="1"/>
              <a:t>nesposobnim</a:t>
            </a:r>
            <a:r>
              <a:rPr lang="en-US" dirty="0"/>
              <a:t>, </a:t>
            </a:r>
            <a:r>
              <a:rPr lang="en-US" dirty="0" err="1"/>
              <a:t>te</a:t>
            </a:r>
            <a:r>
              <a:rPr lang="en-US" dirty="0"/>
              <a:t> da </a:t>
            </a:r>
            <a:r>
              <a:rPr lang="en-US" dirty="0" err="1"/>
              <a:t>im</a:t>
            </a:r>
            <a:r>
              <a:rPr lang="en-US" dirty="0"/>
              <a:t> se </a:t>
            </a:r>
            <a:r>
              <a:rPr lang="en-US" dirty="0" err="1"/>
              <a:t>gotovo</a:t>
            </a:r>
            <a:r>
              <a:rPr lang="en-US" dirty="0"/>
              <a:t> </a:t>
            </a:r>
            <a:r>
              <a:rPr lang="en-US" dirty="0" err="1"/>
              <a:t>rutinski</a:t>
            </a:r>
            <a:r>
              <a:rPr lang="en-US" dirty="0"/>
              <a:t> </a:t>
            </a:r>
            <a:r>
              <a:rPr lang="en-US" dirty="0" err="1"/>
              <a:t>dodjeljuje</a:t>
            </a:r>
            <a:r>
              <a:rPr lang="en-US" dirty="0"/>
              <a:t> </a:t>
            </a:r>
            <a:r>
              <a:rPr lang="en-US" dirty="0" err="1"/>
              <a:t>zakonski</a:t>
            </a:r>
            <a:r>
              <a:rPr lang="en-US" dirty="0"/>
              <a:t> </a:t>
            </a:r>
            <a:r>
              <a:rPr lang="en-US" dirty="0" err="1"/>
              <a:t>staratelj</a:t>
            </a:r>
            <a:r>
              <a:rPr lang="en-US" dirty="0" smtClean="0"/>
              <a:t>.</a:t>
            </a:r>
            <a:r>
              <a:rPr lang="bs-Latn-BA" dirty="0" smtClean="0"/>
              <a:t>“</a:t>
            </a:r>
          </a:p>
        </p:txBody>
      </p:sp>
      <p:pic>
        <p:nvPicPr>
          <p:cNvPr id="5" name="Picture 4"/>
          <p:cNvPicPr>
            <a:picLocks noChangeAspect="1"/>
          </p:cNvPicPr>
          <p:nvPr/>
        </p:nvPicPr>
        <p:blipFill>
          <a:blip r:embed="rId2"/>
          <a:stretch>
            <a:fillRect/>
          </a:stretch>
        </p:blipFill>
        <p:spPr>
          <a:xfrm>
            <a:off x="792315" y="753185"/>
            <a:ext cx="1908213" cy="1908213"/>
          </a:xfrm>
          <a:prstGeom prst="rect">
            <a:avLst/>
          </a:prstGeom>
        </p:spPr>
      </p:pic>
    </p:spTree>
    <p:extLst>
      <p:ext uri="{BB962C8B-B14F-4D97-AF65-F5344CB8AC3E}">
        <p14:creationId xmlns:p14="http://schemas.microsoft.com/office/powerpoint/2010/main" val="163152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s-Latn-BA" sz="3600" dirty="0" smtClean="0"/>
              <a:t/>
            </a:r>
            <a:br>
              <a:rPr lang="bs-Latn-BA" sz="3600" dirty="0" smtClean="0"/>
            </a:br>
            <a:r>
              <a:rPr lang="en-US" sz="3600" dirty="0" err="1" smtClean="0"/>
              <a:t>Preporuka</a:t>
            </a:r>
            <a:r>
              <a:rPr lang="en-US" sz="3600" dirty="0" smtClean="0"/>
              <a:t> </a:t>
            </a:r>
            <a:r>
              <a:rPr lang="en-US" sz="3600" dirty="0"/>
              <a:t>br. R (99) 4 </a:t>
            </a:r>
            <a:r>
              <a:rPr lang="en-US" sz="3600" dirty="0" err="1"/>
              <a:t>Komiteta</a:t>
            </a:r>
            <a:r>
              <a:rPr lang="en-US" sz="3600" dirty="0"/>
              <a:t> </a:t>
            </a:r>
            <a:r>
              <a:rPr lang="en-US" sz="3600" dirty="0" err="1"/>
              <a:t>ministara</a:t>
            </a:r>
            <a:r>
              <a:rPr lang="en-US" sz="3600" dirty="0"/>
              <a:t> </a:t>
            </a:r>
            <a:r>
              <a:rPr lang="en-US" sz="3600" dirty="0" err="1"/>
              <a:t>Vijeća</a:t>
            </a:r>
            <a:r>
              <a:rPr lang="en-US" sz="3600" dirty="0"/>
              <a:t> </a:t>
            </a:r>
            <a:r>
              <a:rPr lang="en-US" sz="3600" dirty="0" err="1"/>
              <a:t>Evrope</a:t>
            </a:r>
            <a:r>
              <a:rPr lang="en-US" sz="3600" dirty="0"/>
              <a:t> o </a:t>
            </a:r>
            <a:r>
              <a:rPr lang="en-US" sz="3600" dirty="0" err="1"/>
              <a:t>principima</a:t>
            </a:r>
            <a:r>
              <a:rPr lang="en-US" sz="3600" dirty="0"/>
              <a:t> </a:t>
            </a:r>
            <a:r>
              <a:rPr lang="en-US" sz="3600" dirty="0" err="1"/>
              <a:t>pravne</a:t>
            </a:r>
            <a:r>
              <a:rPr lang="en-US" sz="3600" dirty="0"/>
              <a:t> </a:t>
            </a:r>
            <a:r>
              <a:rPr lang="en-US" sz="3600" dirty="0" err="1"/>
              <a:t>zaštite</a:t>
            </a:r>
            <a:r>
              <a:rPr lang="en-US" sz="3600" dirty="0"/>
              <a:t> </a:t>
            </a:r>
            <a:r>
              <a:rPr lang="en-US" sz="3600" dirty="0" err="1"/>
              <a:t>punoljetnih</a:t>
            </a:r>
            <a:r>
              <a:rPr lang="en-US" sz="3600" dirty="0"/>
              <a:t> </a:t>
            </a:r>
            <a:r>
              <a:rPr lang="en-US" sz="3600" dirty="0" err="1"/>
              <a:t>osoba</a:t>
            </a:r>
            <a:r>
              <a:rPr lang="en-US" sz="3600" dirty="0"/>
              <a:t> </a:t>
            </a:r>
            <a:r>
              <a:rPr lang="en-US" sz="3600" dirty="0" err="1"/>
              <a:t>umanjene</a:t>
            </a:r>
            <a:r>
              <a:rPr lang="en-US" sz="3600" dirty="0"/>
              <a:t> </a:t>
            </a:r>
            <a:r>
              <a:rPr lang="en-US" sz="3600" dirty="0" err="1"/>
              <a:t>sposobnosti</a:t>
            </a:r>
            <a:r>
              <a:rPr lang="bs-Latn-BA" sz="3600" dirty="0"/>
              <a:t/>
            </a:r>
            <a:br>
              <a:rPr lang="bs-Latn-BA" sz="3600" dirty="0"/>
            </a:br>
            <a:endParaRPr lang="en-US" sz="3600" dirty="0"/>
          </a:p>
        </p:txBody>
      </p:sp>
      <p:sp>
        <p:nvSpPr>
          <p:cNvPr id="3" name="Content Placeholder 2"/>
          <p:cNvSpPr>
            <a:spLocks noGrp="1"/>
          </p:cNvSpPr>
          <p:nvPr>
            <p:ph idx="1"/>
          </p:nvPr>
        </p:nvSpPr>
        <p:spPr/>
        <p:txBody>
          <a:bodyPr>
            <a:normAutofit lnSpcReduction="10000"/>
          </a:bodyPr>
          <a:lstStyle/>
          <a:p>
            <a:pPr lvl="1"/>
            <a:r>
              <a:rPr lang="bs-Latn-BA" dirty="0" smtClean="0"/>
              <a:t>maksimumalno očuvanje </a:t>
            </a:r>
            <a:r>
              <a:rPr lang="bs-Latn-BA" dirty="0"/>
              <a:t>poslovne </a:t>
            </a:r>
            <a:r>
              <a:rPr lang="bs-Latn-BA" dirty="0" smtClean="0"/>
              <a:t>sposobnosti</a:t>
            </a:r>
          </a:p>
          <a:p>
            <a:pPr lvl="1"/>
            <a:r>
              <a:rPr lang="bs-Latn-BA" dirty="0" smtClean="0"/>
              <a:t>poštivanje želja i i stavova osobe u pitanju pristanak </a:t>
            </a:r>
            <a:r>
              <a:rPr lang="bs-Latn-BA" dirty="0"/>
              <a:t>pravno i poslovno nesposobne osobe s mentalnim invaliditetom u sličaju medicinske intervencije, ukoliko je </a:t>
            </a:r>
            <a:r>
              <a:rPr lang="bs-Latn-BA" dirty="0" smtClean="0"/>
              <a:t>sposobna </a:t>
            </a:r>
            <a:r>
              <a:rPr lang="bs-Latn-BA" dirty="0"/>
              <a:t>dati </a:t>
            </a:r>
            <a:r>
              <a:rPr lang="bs-Latn-BA" dirty="0" smtClean="0"/>
              <a:t>pristanak </a:t>
            </a:r>
          </a:p>
          <a:p>
            <a:pPr lvl="2"/>
            <a:r>
              <a:rPr lang="bs-Latn-BA" dirty="0"/>
              <a:t>Glass protiv Ujedinjenog Kraljevstva</a:t>
            </a:r>
          </a:p>
          <a:p>
            <a:pPr lvl="2"/>
            <a:r>
              <a:rPr lang="bs-Latn-BA" dirty="0"/>
              <a:t>Herczegfalvy protiv Austrije </a:t>
            </a:r>
          </a:p>
          <a:p>
            <a:pPr lvl="1"/>
            <a:r>
              <a:rPr lang="bs-Latn-BA" dirty="0"/>
              <a:t>mjere zaštite, kad god je to moguće i prikladno, </a:t>
            </a:r>
            <a:r>
              <a:rPr lang="bs-Latn-BA" dirty="0" smtClean="0"/>
              <a:t>trebaju biti ograničenog </a:t>
            </a:r>
            <a:r>
              <a:rPr lang="bs-Latn-BA" dirty="0"/>
              <a:t>trajanja i </a:t>
            </a:r>
            <a:r>
              <a:rPr lang="bs-Latn-BA" dirty="0" smtClean="0"/>
              <a:t>treba postojati periodična </a:t>
            </a:r>
            <a:r>
              <a:rPr lang="bs-Latn-BA" dirty="0"/>
              <a:t>revizija statusa pravne </a:t>
            </a:r>
            <a:r>
              <a:rPr lang="bs-Latn-BA" dirty="0" smtClean="0"/>
              <a:t>nesposobnosti</a:t>
            </a:r>
          </a:p>
          <a:p>
            <a:pPr lvl="1"/>
            <a:r>
              <a:rPr lang="bs-Latn-BA" dirty="0" smtClean="0"/>
              <a:t>ograničenje mjera zakonskog zastupnika - </a:t>
            </a:r>
            <a:r>
              <a:rPr lang="bs-Latn-BA" dirty="0"/>
              <a:t>mjere zaštite, kad god je to moguće i prikladno, budu ograničenog trajanja i da se uvede periodična revizija statusa pravne </a:t>
            </a:r>
            <a:r>
              <a:rPr lang="bs-Latn-BA" dirty="0" smtClean="0"/>
              <a:t>nesposobnosti</a:t>
            </a:r>
          </a:p>
          <a:p>
            <a:pPr lvl="2"/>
            <a:r>
              <a:rPr lang="bs-Latn-BA" dirty="0"/>
              <a:t>Stanev protiv Bugarske</a:t>
            </a:r>
          </a:p>
          <a:p>
            <a:pPr lvl="1"/>
            <a:endParaRPr lang="bs-Latn-BA" dirty="0" smtClean="0"/>
          </a:p>
          <a:p>
            <a:pPr lvl="1"/>
            <a:endParaRPr lang="en-US" dirty="0"/>
          </a:p>
        </p:txBody>
      </p:sp>
      <p:pic>
        <p:nvPicPr>
          <p:cNvPr id="4" name="Picture 3"/>
          <p:cNvPicPr>
            <a:picLocks noChangeAspect="1"/>
          </p:cNvPicPr>
          <p:nvPr/>
        </p:nvPicPr>
        <p:blipFill>
          <a:blip r:embed="rId3"/>
          <a:stretch>
            <a:fillRect/>
          </a:stretch>
        </p:blipFill>
        <p:spPr>
          <a:xfrm>
            <a:off x="9274519" y="4951352"/>
            <a:ext cx="2513828" cy="1798784"/>
          </a:xfrm>
          <a:prstGeom prst="rect">
            <a:avLst/>
          </a:prstGeom>
        </p:spPr>
      </p:pic>
    </p:spTree>
    <p:extLst>
      <p:ext uri="{BB962C8B-B14F-4D97-AF65-F5344CB8AC3E}">
        <p14:creationId xmlns:p14="http://schemas.microsoft.com/office/powerpoint/2010/main" val="18921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80">
                                          <p:stCondLst>
                                            <p:cond delay="0"/>
                                          </p:stCondLst>
                                        </p:cTn>
                                        <p:tgtEl>
                                          <p:spTgt spid="3">
                                            <p:txEl>
                                              <p:pRg st="2" end="2"/>
                                            </p:txEl>
                                          </p:spTgt>
                                        </p:tgtEl>
                                      </p:cBhvr>
                                    </p:animEffect>
                                    <p:anim calcmode="lin" valueType="num">
                                      <p:cBhvr>
                                        <p:cTn id="18"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3">
                                            <p:txEl>
                                              <p:pRg st="2" end="2"/>
                                            </p:txEl>
                                          </p:spTgt>
                                        </p:tgtEl>
                                      </p:cBhvr>
                                      <p:to x="100000" y="60000"/>
                                    </p:animScale>
                                    <p:animScale>
                                      <p:cBhvr>
                                        <p:cTn id="24" dur="166" decel="50000">
                                          <p:stCondLst>
                                            <p:cond delay="676"/>
                                          </p:stCondLst>
                                        </p:cTn>
                                        <p:tgtEl>
                                          <p:spTgt spid="3">
                                            <p:txEl>
                                              <p:pRg st="2" end="2"/>
                                            </p:txEl>
                                          </p:spTgt>
                                        </p:tgtEl>
                                      </p:cBhvr>
                                      <p:to x="100000" y="100000"/>
                                    </p:animScale>
                                    <p:animScale>
                                      <p:cBhvr>
                                        <p:cTn id="25" dur="26">
                                          <p:stCondLst>
                                            <p:cond delay="1312"/>
                                          </p:stCondLst>
                                        </p:cTn>
                                        <p:tgtEl>
                                          <p:spTgt spid="3">
                                            <p:txEl>
                                              <p:pRg st="2" end="2"/>
                                            </p:txEl>
                                          </p:spTgt>
                                        </p:tgtEl>
                                      </p:cBhvr>
                                      <p:to x="100000" y="80000"/>
                                    </p:animScale>
                                    <p:animScale>
                                      <p:cBhvr>
                                        <p:cTn id="26" dur="166" decel="50000">
                                          <p:stCondLst>
                                            <p:cond delay="1338"/>
                                          </p:stCondLst>
                                        </p:cTn>
                                        <p:tgtEl>
                                          <p:spTgt spid="3">
                                            <p:txEl>
                                              <p:pRg st="2" end="2"/>
                                            </p:txEl>
                                          </p:spTgt>
                                        </p:tgtEl>
                                      </p:cBhvr>
                                      <p:to x="100000" y="100000"/>
                                    </p:animScale>
                                    <p:animScale>
                                      <p:cBhvr>
                                        <p:cTn id="27" dur="26">
                                          <p:stCondLst>
                                            <p:cond delay="1642"/>
                                          </p:stCondLst>
                                        </p:cTn>
                                        <p:tgtEl>
                                          <p:spTgt spid="3">
                                            <p:txEl>
                                              <p:pRg st="2" end="2"/>
                                            </p:txEl>
                                          </p:spTgt>
                                        </p:tgtEl>
                                      </p:cBhvr>
                                      <p:to x="100000" y="90000"/>
                                    </p:animScale>
                                    <p:animScale>
                                      <p:cBhvr>
                                        <p:cTn id="28" dur="166" decel="50000">
                                          <p:stCondLst>
                                            <p:cond delay="1668"/>
                                          </p:stCondLst>
                                        </p:cTn>
                                        <p:tgtEl>
                                          <p:spTgt spid="3">
                                            <p:txEl>
                                              <p:pRg st="2" end="2"/>
                                            </p:txEl>
                                          </p:spTgt>
                                        </p:tgtEl>
                                      </p:cBhvr>
                                      <p:to x="100000" y="100000"/>
                                    </p:animScale>
                                    <p:animScale>
                                      <p:cBhvr>
                                        <p:cTn id="29" dur="26">
                                          <p:stCondLst>
                                            <p:cond delay="1808"/>
                                          </p:stCondLst>
                                        </p:cTn>
                                        <p:tgtEl>
                                          <p:spTgt spid="3">
                                            <p:txEl>
                                              <p:pRg st="2" end="2"/>
                                            </p:txEl>
                                          </p:spTgt>
                                        </p:tgtEl>
                                      </p:cBhvr>
                                      <p:to x="100000" y="95000"/>
                                    </p:animScale>
                                    <p:animScale>
                                      <p:cBhvr>
                                        <p:cTn id="30" dur="166" decel="50000">
                                          <p:stCondLst>
                                            <p:cond delay="1834"/>
                                          </p:stCondLst>
                                        </p:cTn>
                                        <p:tgtEl>
                                          <p:spTgt spid="3">
                                            <p:txEl>
                                              <p:pRg st="2" end="2"/>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wipe(down)">
                                      <p:cBhvr>
                                        <p:cTn id="35" dur="580">
                                          <p:stCondLst>
                                            <p:cond delay="0"/>
                                          </p:stCondLst>
                                        </p:cTn>
                                        <p:tgtEl>
                                          <p:spTgt spid="3">
                                            <p:txEl>
                                              <p:pRg st="3" end="3"/>
                                            </p:txEl>
                                          </p:spTgt>
                                        </p:tgtEl>
                                      </p:cBhvr>
                                    </p:animEffect>
                                    <p:anim calcmode="lin" valueType="num">
                                      <p:cBhvr>
                                        <p:cTn id="36"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3">
                                            <p:txEl>
                                              <p:pRg st="3" end="3"/>
                                            </p:txEl>
                                          </p:spTgt>
                                        </p:tgtEl>
                                      </p:cBhvr>
                                      <p:to x="100000" y="60000"/>
                                    </p:animScale>
                                    <p:animScale>
                                      <p:cBhvr>
                                        <p:cTn id="42" dur="166" decel="50000">
                                          <p:stCondLst>
                                            <p:cond delay="676"/>
                                          </p:stCondLst>
                                        </p:cTn>
                                        <p:tgtEl>
                                          <p:spTgt spid="3">
                                            <p:txEl>
                                              <p:pRg st="3" end="3"/>
                                            </p:txEl>
                                          </p:spTgt>
                                        </p:tgtEl>
                                      </p:cBhvr>
                                      <p:to x="100000" y="100000"/>
                                    </p:animScale>
                                    <p:animScale>
                                      <p:cBhvr>
                                        <p:cTn id="43" dur="26">
                                          <p:stCondLst>
                                            <p:cond delay="1312"/>
                                          </p:stCondLst>
                                        </p:cTn>
                                        <p:tgtEl>
                                          <p:spTgt spid="3">
                                            <p:txEl>
                                              <p:pRg st="3" end="3"/>
                                            </p:txEl>
                                          </p:spTgt>
                                        </p:tgtEl>
                                      </p:cBhvr>
                                      <p:to x="100000" y="80000"/>
                                    </p:animScale>
                                    <p:animScale>
                                      <p:cBhvr>
                                        <p:cTn id="44" dur="166" decel="50000">
                                          <p:stCondLst>
                                            <p:cond delay="1338"/>
                                          </p:stCondLst>
                                        </p:cTn>
                                        <p:tgtEl>
                                          <p:spTgt spid="3">
                                            <p:txEl>
                                              <p:pRg st="3" end="3"/>
                                            </p:txEl>
                                          </p:spTgt>
                                        </p:tgtEl>
                                      </p:cBhvr>
                                      <p:to x="100000" y="100000"/>
                                    </p:animScale>
                                    <p:animScale>
                                      <p:cBhvr>
                                        <p:cTn id="45" dur="26">
                                          <p:stCondLst>
                                            <p:cond delay="1642"/>
                                          </p:stCondLst>
                                        </p:cTn>
                                        <p:tgtEl>
                                          <p:spTgt spid="3">
                                            <p:txEl>
                                              <p:pRg st="3" end="3"/>
                                            </p:txEl>
                                          </p:spTgt>
                                        </p:tgtEl>
                                      </p:cBhvr>
                                      <p:to x="100000" y="90000"/>
                                    </p:animScale>
                                    <p:animScale>
                                      <p:cBhvr>
                                        <p:cTn id="46" dur="166" decel="50000">
                                          <p:stCondLst>
                                            <p:cond delay="1668"/>
                                          </p:stCondLst>
                                        </p:cTn>
                                        <p:tgtEl>
                                          <p:spTgt spid="3">
                                            <p:txEl>
                                              <p:pRg st="3" end="3"/>
                                            </p:txEl>
                                          </p:spTgt>
                                        </p:tgtEl>
                                      </p:cBhvr>
                                      <p:to x="100000" y="100000"/>
                                    </p:animScale>
                                    <p:animScale>
                                      <p:cBhvr>
                                        <p:cTn id="47" dur="26">
                                          <p:stCondLst>
                                            <p:cond delay="1808"/>
                                          </p:stCondLst>
                                        </p:cTn>
                                        <p:tgtEl>
                                          <p:spTgt spid="3">
                                            <p:txEl>
                                              <p:pRg st="3" end="3"/>
                                            </p:txEl>
                                          </p:spTgt>
                                        </p:tgtEl>
                                      </p:cBhvr>
                                      <p:to x="100000" y="95000"/>
                                    </p:animScale>
                                    <p:animScale>
                                      <p:cBhvr>
                                        <p:cTn id="48" dur="166" decel="50000">
                                          <p:stCondLst>
                                            <p:cond delay="1834"/>
                                          </p:stCondLst>
                                        </p:cTn>
                                        <p:tgtEl>
                                          <p:spTgt spid="3">
                                            <p:txEl>
                                              <p:pRg st="3" end="3"/>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wipe(down)">
                                      <p:cBhvr>
                                        <p:cTn id="53" dur="500"/>
                                        <p:tgtEl>
                                          <p:spTgt spid="3">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Effect transition="in" filter="wipe(down)">
                                      <p:cBhvr>
                                        <p:cTn id="58" dur="5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wipe(down)">
                                      <p:cBhvr>
                                        <p:cTn id="63" dur="580">
                                          <p:stCondLst>
                                            <p:cond delay="0"/>
                                          </p:stCondLst>
                                        </p:cTn>
                                        <p:tgtEl>
                                          <p:spTgt spid="3">
                                            <p:txEl>
                                              <p:pRg st="6" end="6"/>
                                            </p:txEl>
                                          </p:spTgt>
                                        </p:tgtEl>
                                      </p:cBhvr>
                                    </p:animEffect>
                                    <p:anim calcmode="lin" valueType="num">
                                      <p:cBhvr>
                                        <p:cTn id="64"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3">
                                            <p:txEl>
                                              <p:pRg st="6" end="6"/>
                                            </p:txEl>
                                          </p:spTgt>
                                        </p:tgtEl>
                                      </p:cBhvr>
                                      <p:to x="100000" y="60000"/>
                                    </p:animScale>
                                    <p:animScale>
                                      <p:cBhvr>
                                        <p:cTn id="70" dur="166" decel="50000">
                                          <p:stCondLst>
                                            <p:cond delay="676"/>
                                          </p:stCondLst>
                                        </p:cTn>
                                        <p:tgtEl>
                                          <p:spTgt spid="3">
                                            <p:txEl>
                                              <p:pRg st="6" end="6"/>
                                            </p:txEl>
                                          </p:spTgt>
                                        </p:tgtEl>
                                      </p:cBhvr>
                                      <p:to x="100000" y="100000"/>
                                    </p:animScale>
                                    <p:animScale>
                                      <p:cBhvr>
                                        <p:cTn id="71" dur="26">
                                          <p:stCondLst>
                                            <p:cond delay="1312"/>
                                          </p:stCondLst>
                                        </p:cTn>
                                        <p:tgtEl>
                                          <p:spTgt spid="3">
                                            <p:txEl>
                                              <p:pRg st="6" end="6"/>
                                            </p:txEl>
                                          </p:spTgt>
                                        </p:tgtEl>
                                      </p:cBhvr>
                                      <p:to x="100000" y="80000"/>
                                    </p:animScale>
                                    <p:animScale>
                                      <p:cBhvr>
                                        <p:cTn id="72" dur="166" decel="50000">
                                          <p:stCondLst>
                                            <p:cond delay="1338"/>
                                          </p:stCondLst>
                                        </p:cTn>
                                        <p:tgtEl>
                                          <p:spTgt spid="3">
                                            <p:txEl>
                                              <p:pRg st="6" end="6"/>
                                            </p:txEl>
                                          </p:spTgt>
                                        </p:tgtEl>
                                      </p:cBhvr>
                                      <p:to x="100000" y="100000"/>
                                    </p:animScale>
                                    <p:animScale>
                                      <p:cBhvr>
                                        <p:cTn id="73" dur="26">
                                          <p:stCondLst>
                                            <p:cond delay="1642"/>
                                          </p:stCondLst>
                                        </p:cTn>
                                        <p:tgtEl>
                                          <p:spTgt spid="3">
                                            <p:txEl>
                                              <p:pRg st="6" end="6"/>
                                            </p:txEl>
                                          </p:spTgt>
                                        </p:tgtEl>
                                      </p:cBhvr>
                                      <p:to x="100000" y="90000"/>
                                    </p:animScale>
                                    <p:animScale>
                                      <p:cBhvr>
                                        <p:cTn id="74" dur="166" decel="50000">
                                          <p:stCondLst>
                                            <p:cond delay="1668"/>
                                          </p:stCondLst>
                                        </p:cTn>
                                        <p:tgtEl>
                                          <p:spTgt spid="3">
                                            <p:txEl>
                                              <p:pRg st="6" end="6"/>
                                            </p:txEl>
                                          </p:spTgt>
                                        </p:tgtEl>
                                      </p:cBhvr>
                                      <p:to x="100000" y="100000"/>
                                    </p:animScale>
                                    <p:animScale>
                                      <p:cBhvr>
                                        <p:cTn id="75" dur="26">
                                          <p:stCondLst>
                                            <p:cond delay="1808"/>
                                          </p:stCondLst>
                                        </p:cTn>
                                        <p:tgtEl>
                                          <p:spTgt spid="3">
                                            <p:txEl>
                                              <p:pRg st="6" end="6"/>
                                            </p:txEl>
                                          </p:spTgt>
                                        </p:tgtEl>
                                      </p:cBhvr>
                                      <p:to x="100000" y="95000"/>
                                    </p:animScale>
                                    <p:animScale>
                                      <p:cBhvr>
                                        <p:cTn id="76"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137</TotalTime>
  <Words>1331</Words>
  <Application>Microsoft Office PowerPoint</Application>
  <PresentationFormat>Widescreen</PresentationFormat>
  <Paragraphs>92</Paragraphs>
  <Slides>10</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Wingdings 3</vt:lpstr>
      <vt:lpstr>Ion Boardroom</vt:lpstr>
      <vt:lpstr>Diskriminacija po osnovu invaliditeta</vt:lpstr>
      <vt:lpstr>Osnovni pojmovi</vt:lpstr>
      <vt:lpstr>Zadatak:</vt:lpstr>
      <vt:lpstr>Vrste disrkiminacije po osnovu invaliditeta</vt:lpstr>
      <vt:lpstr>Izjednačavanje mogućnosti</vt:lpstr>
      <vt:lpstr>Sudska praksa</vt:lpstr>
      <vt:lpstr>Diskriminacija osoba sa mentalnim invaliditetom</vt:lpstr>
      <vt:lpstr>  Diskriminacija osoba sa mentalnim invaliditetom</vt:lpstr>
      <vt:lpstr> Preporuka br. R (99) 4 Komiteta ministara Vijeća Evrope o principima pravne zaštite punoljetnih osoba umanjene sposobnosti </vt:lpstr>
      <vt:lpstr>Diskriminacija osoba sa invaliditetom u BiH</vt:lpstr>
    </vt:vector>
  </TitlesOfParts>
  <Company>SCCM01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Diskriminacija po osnovu invaliditeta</dc:title>
  <dc:creator>Sevima Sali-Terzic</dc:creator>
  <cp:lastModifiedBy>hp</cp:lastModifiedBy>
  <cp:revision>20</cp:revision>
  <dcterms:created xsi:type="dcterms:W3CDTF">2016-10-28T13:13:33Z</dcterms:created>
  <dcterms:modified xsi:type="dcterms:W3CDTF">2018-03-21T08:36:48Z</dcterms:modified>
</cp:coreProperties>
</file>