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0" r:id="rId3"/>
    <p:sldId id="277" r:id="rId4"/>
    <p:sldId id="279" r:id="rId5"/>
    <p:sldId id="278" r:id="rId6"/>
    <p:sldId id="281" r:id="rId7"/>
    <p:sldId id="282" r:id="rId8"/>
    <p:sldId id="283" r:id="rId9"/>
    <p:sldId id="284" r:id="rId10"/>
    <p:sldId id="285" r:id="rId11"/>
    <p:sldId id="286" r:id="rId12"/>
    <p:sldId id="287" r:id="rId13"/>
    <p:sldId id="288" r:id="rId14"/>
    <p:sldId id="289" r:id="rId15"/>
    <p:sldId id="290" r:id="rId16"/>
    <p:sldId id="275" r:id="rId1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napToGrid="0">
      <p:cViewPr varScale="1">
        <p:scale>
          <a:sx n="108" d="100"/>
          <a:sy n="108" d="100"/>
        </p:scale>
        <p:origin x="6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BB4CB-A08F-4957-AA94-716C3593DE9E}" type="datetimeFigureOut">
              <a:rPr lang="hr-HR" smtClean="0"/>
              <a:t>20.3.2018.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1650-0264-44D3-8CEF-3C8BEBEF2DAC}" type="slidenum">
              <a:rPr lang="hr-HR" smtClean="0"/>
              <a:t>‹#›</a:t>
            </a:fld>
            <a:endParaRPr lang="hr-HR"/>
          </a:p>
        </p:txBody>
      </p:sp>
    </p:spTree>
    <p:extLst>
      <p:ext uri="{BB962C8B-B14F-4D97-AF65-F5344CB8AC3E}">
        <p14:creationId xmlns:p14="http://schemas.microsoft.com/office/powerpoint/2010/main" val="1747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41C1650-0264-44D3-8CEF-3C8BEBEF2DAC}" type="slidenum">
              <a:rPr lang="hr-HR" smtClean="0"/>
              <a:t>1</a:t>
            </a:fld>
            <a:endParaRPr lang="hr-HR"/>
          </a:p>
        </p:txBody>
      </p:sp>
    </p:spTree>
    <p:extLst>
      <p:ext uri="{BB962C8B-B14F-4D97-AF65-F5344CB8AC3E}">
        <p14:creationId xmlns:p14="http://schemas.microsoft.com/office/powerpoint/2010/main" val="153308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32134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28643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9788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1190033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494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81863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610891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60606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00170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97187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426478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C62DE7-29B6-4F64-B82F-4BEF15709B2F}" type="datetimeFigureOut">
              <a:rPr lang="hr-HR" smtClean="0"/>
              <a:t>20.3.2018.</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05354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C62DE7-29B6-4F64-B82F-4BEF15709B2F}" type="datetimeFigureOut">
              <a:rPr lang="hr-HR" smtClean="0"/>
              <a:t>20.3.2018.</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78967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62DE7-29B6-4F64-B82F-4BEF15709B2F}" type="datetimeFigureOut">
              <a:rPr lang="hr-HR" smtClean="0"/>
              <a:t>20.3.2018.</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41925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17337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86312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C62DE7-29B6-4F64-B82F-4BEF15709B2F}" type="datetimeFigureOut">
              <a:rPr lang="hr-HR" smtClean="0"/>
              <a:t>20.3.2018.</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B19C57-EF5E-4718-9137-1E766BFB3C34}" type="slidenum">
              <a:rPr lang="hr-HR" smtClean="0"/>
              <a:t>‹#›</a:t>
            </a:fld>
            <a:endParaRPr lang="hr-HR"/>
          </a:p>
        </p:txBody>
      </p:sp>
    </p:spTree>
    <p:extLst>
      <p:ext uri="{BB962C8B-B14F-4D97-AF65-F5344CB8AC3E}">
        <p14:creationId xmlns:p14="http://schemas.microsoft.com/office/powerpoint/2010/main" val="139767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721896"/>
            <a:ext cx="8915399" cy="3128209"/>
          </a:xfrm>
        </p:spPr>
        <p:txBody>
          <a:bodyPr>
            <a:normAutofit/>
          </a:bodyPr>
          <a:lstStyle/>
          <a:p>
            <a:pPr algn="ctr"/>
            <a:r>
              <a:rPr lang="hr-HR" sz="3600" dirty="0">
                <a:latin typeface="Arial" panose="020B0604020202020204" pitchFamily="34" charset="0"/>
                <a:cs typeface="Arial" panose="020B0604020202020204" pitchFamily="34" charset="0"/>
              </a:rPr>
              <a:t>Diskriminacija po osnovi rase, etniciteta, boje kože, pripadnosti nacionalnoj manjini u praksi ESLJP</a:t>
            </a:r>
          </a:p>
        </p:txBody>
      </p:sp>
      <p:sp>
        <p:nvSpPr>
          <p:cNvPr id="3" name="Subtitle 2"/>
          <p:cNvSpPr>
            <a:spLocks noGrp="1"/>
          </p:cNvSpPr>
          <p:nvPr>
            <p:ph type="subTitle" idx="1"/>
          </p:nvPr>
        </p:nvSpPr>
        <p:spPr/>
        <p:txBody>
          <a:bodyPr>
            <a:normAutofit/>
          </a:bodyPr>
          <a:lstStyle/>
          <a:p>
            <a:pPr algn="r"/>
            <a:r>
              <a:rPr lang="hr-HR" sz="2800" dirty="0">
                <a:latin typeface="Arial" panose="020B0604020202020204" pitchFamily="34" charset="0"/>
                <a:cs typeface="Arial" panose="020B0604020202020204" pitchFamily="34" charset="0"/>
              </a:rPr>
              <a:t>Nikolina Katić, </a:t>
            </a:r>
            <a:r>
              <a:rPr lang="hr-HR" sz="2800" dirty="0" err="1">
                <a:latin typeface="Arial" panose="020B0604020202020204" pitchFamily="34" charset="0"/>
                <a:cs typeface="Arial" panose="020B0604020202020204" pitchFamily="34" charset="0"/>
              </a:rPr>
              <a:t>dipl.iur</a:t>
            </a:r>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67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Škorjanec</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p:txBody>
          <a:bodyPr>
            <a:normAutofit/>
          </a:bodyPr>
          <a:lstStyle/>
          <a:p>
            <a:r>
              <a:rPr lang="hr-HR" sz="2800" dirty="0">
                <a:latin typeface="Arial" panose="020B0604020202020204" pitchFamily="34" charset="0"/>
                <a:cs typeface="Arial" panose="020B0604020202020204" pitchFamily="34" charset="0"/>
              </a:rPr>
              <a:t>Prijavili incident</a:t>
            </a:r>
          </a:p>
          <a:p>
            <a:r>
              <a:rPr lang="hr-HR" sz="2800" dirty="0">
                <a:latin typeface="Arial" panose="020B0604020202020204" pitchFamily="34" charset="0"/>
                <a:cs typeface="Arial" panose="020B0604020202020204" pitchFamily="34" charset="0"/>
              </a:rPr>
              <a:t>Podnositeljica htjela da tužiteljstvo digne optužnicu za zločin iz mržnje</a:t>
            </a:r>
          </a:p>
          <a:p>
            <a:r>
              <a:rPr lang="hr-HR" sz="2800" dirty="0">
                <a:latin typeface="Arial" panose="020B0604020202020204" pitchFamily="34" charset="0"/>
                <a:cs typeface="Arial" panose="020B0604020202020204" pitchFamily="34" charset="0"/>
              </a:rPr>
              <a:t>Treće osobe osuđene za tjelesnu ozljedu – podnositeljica od državnih vlasti upućena da podigne privatnu tužbu za uvredu</a:t>
            </a:r>
          </a:p>
        </p:txBody>
      </p:sp>
    </p:spTree>
    <p:extLst>
      <p:ext uri="{BB962C8B-B14F-4D97-AF65-F5344CB8AC3E}">
        <p14:creationId xmlns:p14="http://schemas.microsoft.com/office/powerpoint/2010/main" val="2432908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2847"/>
            <a:ext cx="8911687" cy="1280890"/>
          </a:xfrm>
        </p:spPr>
        <p:txBody>
          <a:bodyPr/>
          <a:lstStyle/>
          <a:p>
            <a:pPr algn="ctr"/>
            <a:r>
              <a:rPr lang="hr-HR" dirty="0" err="1">
                <a:latin typeface="Arial" panose="020B0604020202020204" pitchFamily="34" charset="0"/>
                <a:cs typeface="Arial" panose="020B0604020202020204" pitchFamily="34" charset="0"/>
              </a:rPr>
              <a:t>Škorjanec</a:t>
            </a:r>
            <a:r>
              <a:rPr lang="hr-HR" dirty="0">
                <a:latin typeface="Arial" panose="020B0604020202020204" pitchFamily="34" charset="0"/>
                <a:cs typeface="Arial" panose="020B0604020202020204" pitchFamily="34" charset="0"/>
              </a:rPr>
              <a:t> protiv Hrvatske </a:t>
            </a:r>
          </a:p>
        </p:txBody>
      </p:sp>
      <p:sp>
        <p:nvSpPr>
          <p:cNvPr id="3" name="Content Placeholder 2"/>
          <p:cNvSpPr>
            <a:spLocks noGrp="1"/>
          </p:cNvSpPr>
          <p:nvPr>
            <p:ph idx="1"/>
          </p:nvPr>
        </p:nvSpPr>
        <p:spPr>
          <a:xfrm>
            <a:off x="2555986" y="1423736"/>
            <a:ext cx="8915400" cy="5265821"/>
          </a:xfrm>
        </p:spPr>
        <p:txBody>
          <a:bodyPr>
            <a:noAutofit/>
          </a:bodyPr>
          <a:lstStyle/>
          <a:p>
            <a:r>
              <a:rPr lang="hr-HR" sz="2000" dirty="0">
                <a:latin typeface="Arial" panose="020B0604020202020204" pitchFamily="34" charset="0"/>
                <a:cs typeface="Arial" panose="020B0604020202020204" pitchFamily="34" charset="0"/>
              </a:rPr>
              <a:t> </a:t>
            </a:r>
            <a:r>
              <a:rPr lang="hr-HR" sz="2400" dirty="0">
                <a:latin typeface="Arial" panose="020B0604020202020204" pitchFamily="34" charset="0"/>
                <a:cs typeface="Arial" panose="020B0604020202020204" pitchFamily="34" charset="0"/>
              </a:rPr>
              <a:t>Sud ponavlja da kad istražuju nasilne incidente za koje se sumnja da su potaknuti rasističkim stavovima, državna tijela dužna su poduzeti sve razumne radnje kako bi utvrdila jesu li postojali rasistički motivi te kako bi utvrdila jesu li u tim događajima odigrali ulogu osjećaji mržnje ili predrasude na temelju etničkog podrijetla osobe. Postupati prema rasno motiviranom nasilju i brutalnosti jednako kao u predmetima koji nemaju rasne konotacije, značilo bi ne vidjeti specifičnu narav tih djela koja su osobito destruktivna za temeljna ljudska prava</a:t>
            </a:r>
          </a:p>
        </p:txBody>
      </p:sp>
    </p:spTree>
    <p:extLst>
      <p:ext uri="{BB962C8B-B14F-4D97-AF65-F5344CB8AC3E}">
        <p14:creationId xmlns:p14="http://schemas.microsoft.com/office/powerpoint/2010/main" val="240475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298" y="239099"/>
            <a:ext cx="8911687" cy="1280890"/>
          </a:xfrm>
        </p:spPr>
        <p:txBody>
          <a:bodyPr/>
          <a:lstStyle/>
          <a:p>
            <a:pPr algn="ctr"/>
            <a:r>
              <a:rPr lang="hr-HR" dirty="0" err="1">
                <a:latin typeface="Arial" panose="020B0604020202020204" pitchFamily="34" charset="0"/>
                <a:cs typeface="Arial" panose="020B0604020202020204" pitchFamily="34" charset="0"/>
              </a:rPr>
              <a:t>Škorjanec</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a:xfrm>
            <a:off x="2506298" y="1067602"/>
            <a:ext cx="8915400" cy="3777622"/>
          </a:xfrm>
        </p:spPr>
        <p:txBody>
          <a:bodyPr>
            <a:noAutofit/>
          </a:bodyPr>
          <a:lstStyle/>
          <a:p>
            <a:r>
              <a:rPr lang="hr-HR" sz="2200" dirty="0">
                <a:latin typeface="Arial" panose="020B0604020202020204" pitchFamily="34" charset="0"/>
                <a:cs typeface="Arial" panose="020B0604020202020204" pitchFamily="34" charset="0"/>
              </a:rPr>
              <a:t>zločin iz mržnje mogu klasificirati ne samo ona djela koja se temelje isključivo na karakteristikama žrtve. Za Sud, počinitelji mogu imati mješovite motive, a da na njih jednako ili više utječu situacijski čimbenici kao i njihov pristrani stav prema skupini kojoj žrtva pripada</a:t>
            </a:r>
          </a:p>
          <a:p>
            <a:r>
              <a:rPr lang="hr-HR" sz="2200" dirty="0">
                <a:latin typeface="Arial" panose="020B0604020202020204" pitchFamily="34" charset="0"/>
                <a:cs typeface="Arial" panose="020B0604020202020204" pitchFamily="34" charset="0"/>
              </a:rPr>
              <a:t>Stoga slijedi da se obveza tijela da traže moguću vezu između rasističkih stavova i određenog čina nasilja, koja je dio odgovornosti koju države preuzimaju na temelju članka 3. u vezi s člankom 14. Konvencije, ne odnosi samo na akte nasilja koji se temelje na stvarnom ili percipiranom osobnom statusu ili karakteristikama žrtve, nego i na akte nasilja koji se temelje na stvarnom ili pretpostavljenom udruživanju ili povezanosti žrtve s drugom osobom koja stvarno ili navodno ima određeni status ili zaštićenu karakteristiku</a:t>
            </a:r>
          </a:p>
        </p:txBody>
      </p:sp>
    </p:spTree>
    <p:extLst>
      <p:ext uri="{BB962C8B-B14F-4D97-AF65-F5344CB8AC3E}">
        <p14:creationId xmlns:p14="http://schemas.microsoft.com/office/powerpoint/2010/main" val="3861912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Škorjanec</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a:xfrm>
            <a:off x="2589212" y="1366788"/>
            <a:ext cx="8915400" cy="5179702"/>
          </a:xfrm>
        </p:spPr>
        <p:txBody>
          <a:bodyPr>
            <a:normAutofit fontScale="85000" lnSpcReduction="10000"/>
          </a:bodyPr>
          <a:lstStyle/>
          <a:p>
            <a:pPr algn="just"/>
            <a:r>
              <a:rPr lang="hr-HR" sz="2800" dirty="0">
                <a:latin typeface="Arial" panose="020B0604020202020204" pitchFamily="34" charset="0"/>
                <a:cs typeface="Arial" panose="020B0604020202020204" pitchFamily="34" charset="0"/>
              </a:rPr>
              <a:t>Sud ne može ne primijetiti da je inzistiranje tijela kaznenog progona na činjenici da sama podnositeljica zahtjeva nije bila romskog podrijetla i njihov propust da utvrde jesu li napadači i nju percipirali kao osobu romskog podrijetla, kao i njihov propust da uzmu u obzir i uspostave vezu između rasističkog motiva za napad i povezanosti podnositeljice zahtjeva sa Š.Š., dovelo do manjkave ocjene okolnosti predmeta</a:t>
            </a:r>
          </a:p>
          <a:p>
            <a:pPr algn="just"/>
            <a:r>
              <a:rPr lang="hr-HR" sz="2800" dirty="0">
                <a:latin typeface="Arial" panose="020B0604020202020204" pitchFamily="34" charset="0"/>
                <a:cs typeface="Arial" panose="020B0604020202020204" pitchFamily="34" charset="0"/>
              </a:rPr>
              <a:t>S obzirom na propust nadležnog državnog odvjetništva da predmet podvrgne potrebnoj ocjeni, kako se to zahtijeva temeljem Konvencije, Sud ne može nego zaključiti kako domaća tijela nisu ispunila svoje obveze iz Konvencije kada su odbacila kaznenu prijavu podnositeljice zahtjeva u vezi s rasno motiviranim nasilnim napadom na nju, bez da su proveli dodatnu istragu u tom pogledu prije donošenja svoje odluke</a:t>
            </a:r>
          </a:p>
          <a:p>
            <a:pPr algn="just"/>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51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679" y="94720"/>
            <a:ext cx="8911687" cy="1280890"/>
          </a:xfrm>
        </p:spPr>
        <p:txBody>
          <a:bodyPr/>
          <a:lstStyle/>
          <a:p>
            <a:pPr algn="ctr"/>
            <a:br>
              <a:rPr lang="hr-HR" dirty="0">
                <a:latin typeface="Arial" panose="020B0604020202020204" pitchFamily="34" charset="0"/>
                <a:cs typeface="Arial" panose="020B0604020202020204" pitchFamily="34" charset="0"/>
              </a:rPr>
            </a:br>
            <a:r>
              <a:rPr lang="hr-HR" dirty="0">
                <a:latin typeface="Arial" panose="020B0604020202020204" pitchFamily="34" charset="0"/>
                <a:cs typeface="Arial" panose="020B0604020202020204" pitchFamily="34" charset="0"/>
              </a:rPr>
              <a:t>Biao protiv Danske</a:t>
            </a:r>
          </a:p>
        </p:txBody>
      </p:sp>
      <p:sp>
        <p:nvSpPr>
          <p:cNvPr id="3" name="Content Placeholder 2"/>
          <p:cNvSpPr>
            <a:spLocks noGrp="1"/>
          </p:cNvSpPr>
          <p:nvPr>
            <p:ph idx="1"/>
          </p:nvPr>
        </p:nvSpPr>
        <p:spPr>
          <a:xfrm>
            <a:off x="2589212" y="1375610"/>
            <a:ext cx="8915400" cy="4842310"/>
          </a:xfrm>
        </p:spPr>
        <p:txBody>
          <a:bodyPr>
            <a:noAutofit/>
          </a:bodyPr>
          <a:lstStyle/>
          <a:p>
            <a:r>
              <a:rPr lang="hr-HR" sz="2000" dirty="0">
                <a:latin typeface="Arial" panose="020B0604020202020204" pitchFamily="34" charset="0"/>
                <a:cs typeface="Arial" panose="020B0604020202020204" pitchFamily="34" charset="0"/>
              </a:rPr>
              <a:t>Predmet se odnosio na čl. 14. Konvencije vezano uz čl. 8 Konvencije u dijelu koji se odnosi na obiteljski život</a:t>
            </a:r>
          </a:p>
          <a:p>
            <a:r>
              <a:rPr lang="hr-HR" sz="2000" dirty="0">
                <a:latin typeface="Arial" panose="020B0604020202020204" pitchFamily="34" charset="0"/>
                <a:cs typeface="Arial" panose="020B0604020202020204" pitchFamily="34" charset="0"/>
              </a:rPr>
              <a:t>Prvi podnositelj je osoba rođena u Gani i pripadnik je naroda </a:t>
            </a:r>
            <a:r>
              <a:rPr lang="hr-HR" sz="2000" dirty="0" err="1">
                <a:latin typeface="Arial" panose="020B0604020202020204" pitchFamily="34" charset="0"/>
                <a:cs typeface="Arial" panose="020B0604020202020204" pitchFamily="34" charset="0"/>
              </a:rPr>
              <a:t>Togolese</a:t>
            </a:r>
            <a:endParaRPr lang="hr-HR" sz="2000" dirty="0">
              <a:latin typeface="Arial" panose="020B0604020202020204" pitchFamily="34" charset="0"/>
              <a:cs typeface="Arial" panose="020B0604020202020204" pitchFamily="34" charset="0"/>
            </a:endParaRPr>
          </a:p>
          <a:p>
            <a:r>
              <a:rPr lang="hr-HR" sz="2000" dirty="0">
                <a:latin typeface="Arial" panose="020B0604020202020204" pitchFamily="34" charset="0"/>
                <a:cs typeface="Arial" panose="020B0604020202020204" pitchFamily="34" charset="0"/>
              </a:rPr>
              <a:t>U Dansku je došao 1993. godine kada je imao 22. godine života</a:t>
            </a:r>
          </a:p>
          <a:p>
            <a:r>
              <a:rPr lang="hr-HR" sz="2000" dirty="0">
                <a:latin typeface="Arial" panose="020B0604020202020204" pitchFamily="34" charset="0"/>
                <a:cs typeface="Arial" panose="020B0604020202020204" pitchFamily="34" charset="0"/>
              </a:rPr>
              <a:t>2002. godine dobio je dansko državljanstvo</a:t>
            </a:r>
          </a:p>
          <a:p>
            <a:r>
              <a:rPr lang="hr-HR" sz="2000" dirty="0">
                <a:latin typeface="Arial" panose="020B0604020202020204" pitchFamily="34" charset="0"/>
                <a:cs typeface="Arial" panose="020B0604020202020204" pitchFamily="34" charset="0"/>
              </a:rPr>
              <a:t>2003. godine oženio se drugom podnositeljicom zahtjeva, koja je također rođena u Gani i koja je tamo živjela sve do vjenčanja – druga podnositeljica nije znala danski jezik i nikada nije živjela u Danskoj niti izvan Gane</a:t>
            </a:r>
          </a:p>
          <a:p>
            <a:r>
              <a:rPr lang="hr-HR" sz="2000" dirty="0">
                <a:latin typeface="Arial" panose="020B0604020202020204" pitchFamily="34" charset="0"/>
                <a:cs typeface="Arial" panose="020B0604020202020204" pitchFamily="34" charset="0"/>
              </a:rPr>
              <a:t>Nakon vjenčanja tražili su priznavanje danskog državljanstva za njih oboje</a:t>
            </a:r>
          </a:p>
          <a:p>
            <a:r>
              <a:rPr lang="hr-HR" sz="2000" dirty="0">
                <a:latin typeface="Arial" panose="020B0604020202020204" pitchFamily="34" charset="0"/>
                <a:cs typeface="Arial" panose="020B0604020202020204" pitchFamily="34" charset="0"/>
              </a:rPr>
              <a:t>Zahtjev odbijen jer danski zakon propisuje da osobe koje nisu rođene u Danskoj mogu dobiti dansko državljanstvo ako nemaju čvrste veze s drugim državama i ako zakonito borave u Danskoj barem 28 godina</a:t>
            </a:r>
          </a:p>
        </p:txBody>
      </p:sp>
    </p:spTree>
    <p:extLst>
      <p:ext uri="{BB962C8B-B14F-4D97-AF65-F5344CB8AC3E}">
        <p14:creationId xmlns:p14="http://schemas.microsoft.com/office/powerpoint/2010/main" val="197499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70845"/>
            <a:ext cx="8911687" cy="1280890"/>
          </a:xfrm>
        </p:spPr>
        <p:txBody>
          <a:bodyPr/>
          <a:lstStyle/>
          <a:p>
            <a:pPr algn="ctr"/>
            <a:r>
              <a:rPr lang="hr-HR" dirty="0"/>
              <a:t>Biao protiv Danske</a:t>
            </a:r>
          </a:p>
        </p:txBody>
      </p:sp>
      <p:sp>
        <p:nvSpPr>
          <p:cNvPr id="3" name="Content Placeholder 2"/>
          <p:cNvSpPr>
            <a:spLocks noGrp="1"/>
          </p:cNvSpPr>
          <p:nvPr>
            <p:ph idx="1"/>
          </p:nvPr>
        </p:nvSpPr>
        <p:spPr>
          <a:xfrm>
            <a:off x="2589212" y="1576527"/>
            <a:ext cx="8915400" cy="3777622"/>
          </a:xfrm>
        </p:spPr>
        <p:txBody>
          <a:bodyPr/>
          <a:lstStyle/>
          <a:p>
            <a:r>
              <a:rPr lang="hr-HR" dirty="0"/>
              <a:t>Nejednako postupanje prema podnositeljima u odnosu na one koji su rođeni u Danskoj a pripadnici su neke druge etničke manjine ili skupine</a:t>
            </a:r>
          </a:p>
          <a:p>
            <a:r>
              <a:rPr lang="hr-HR" dirty="0"/>
              <a:t>Država se pozvala na diskreciono pravo uređivanja unutarnje imigrantske politike</a:t>
            </a:r>
          </a:p>
          <a:p>
            <a:r>
              <a:rPr lang="hr-HR" dirty="0"/>
              <a:t>Država je tvrdila da podnositelji nisu diskriminirani niti im je odbijeno državljanstvo zbog njihovog etničkog podrijetla ili rase već stoga jer nisu udovoljili pravilu od 28 godina </a:t>
            </a:r>
          </a:p>
          <a:p>
            <a:r>
              <a:rPr lang="hr-HR" dirty="0"/>
              <a:t>ECHR (VV) presudio da je Danska povrijedila ljudska prava podnositeljima jer za predmetno zakonodavno rješenje nije ponudila valjano i objektivno opravdanje u drugim faktorima osim etničkog podrijetla/rase</a:t>
            </a:r>
          </a:p>
          <a:p>
            <a:r>
              <a:rPr lang="hr-HR" dirty="0"/>
              <a:t>Indirektna diskriminacija – povreda čl. 14. u vezi sa čl. 8</a:t>
            </a:r>
          </a:p>
        </p:txBody>
      </p:sp>
    </p:spTree>
    <p:extLst>
      <p:ext uri="{BB962C8B-B14F-4D97-AF65-F5344CB8AC3E}">
        <p14:creationId xmlns:p14="http://schemas.microsoft.com/office/powerpoint/2010/main" val="2350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lgn="ctr">
              <a:buNone/>
            </a:pPr>
            <a:r>
              <a:rPr lang="hr-HR" sz="4800" dirty="0"/>
              <a:t>Hvala na pažnji ! </a:t>
            </a:r>
          </a:p>
        </p:txBody>
      </p:sp>
    </p:spTree>
    <p:extLst>
      <p:ext uri="{BB962C8B-B14F-4D97-AF65-F5344CB8AC3E}">
        <p14:creationId xmlns:p14="http://schemas.microsoft.com/office/powerpoint/2010/main" val="60775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1460" y="856648"/>
            <a:ext cx="8200708" cy="5438274"/>
          </a:xfrm>
        </p:spPr>
        <p:txBody>
          <a:bodyPr>
            <a:noAutofit/>
          </a:bodyPr>
          <a:lstStyle/>
          <a:p>
            <a:pPr algn="just"/>
            <a:r>
              <a:rPr lang="hr-HR" sz="2400" i="1" dirty="0">
                <a:latin typeface="Arial" panose="020B0604020202020204" pitchFamily="34" charset="0"/>
                <a:cs typeface="Arial" panose="020B0604020202020204" pitchFamily="34" charset="0"/>
              </a:rPr>
              <a:t>Rasno motivirano nasilje posebna je uvreda ljudskog dostojanstva, pa se, s obzirom na pogubne posljedice, od nadležnih vlasti zahtijeva da svaki takav slučaj istraže posebno energično i odlučno. Iz tog razloga vlasti moraju koristiti sva sredstva koja im stoje na raspolaganju u borbi protiv rasizma i rasno motiviranog nasilja, kako bi na taj način ojačali viziju svakog demokratskog društva da se na razlike ne gleda kao na prijetnju, već kao na izvor bogatstva</a:t>
            </a:r>
          </a:p>
          <a:p>
            <a:pPr marL="0" indent="0" algn="just">
              <a:buNone/>
            </a:pPr>
            <a:endParaRPr lang="hr-HR" sz="2400" dirty="0">
              <a:latin typeface="Arial" panose="020B0604020202020204" pitchFamily="34" charset="0"/>
              <a:cs typeface="Arial" panose="020B0604020202020204" pitchFamily="34" charset="0"/>
            </a:endParaRPr>
          </a:p>
          <a:p>
            <a:pPr marL="0" indent="0" algn="r">
              <a:buNone/>
            </a:pPr>
            <a:r>
              <a:rPr lang="hr-HR" sz="2000" dirty="0">
                <a:latin typeface="Arial" panose="020B0604020202020204" pitchFamily="34" charset="0"/>
                <a:cs typeface="Arial" panose="020B0604020202020204" pitchFamily="34" charset="0"/>
              </a:rPr>
              <a:t>ESLJP, </a:t>
            </a:r>
            <a:r>
              <a:rPr lang="hr-HR" sz="2000" i="1" dirty="0" err="1">
                <a:latin typeface="Arial" panose="020B0604020202020204" pitchFamily="34" charset="0"/>
                <a:cs typeface="Arial" panose="020B0604020202020204" pitchFamily="34" charset="0"/>
              </a:rPr>
              <a:t>Nachova</a:t>
            </a:r>
            <a:r>
              <a:rPr lang="hr-HR" sz="2000" i="1" dirty="0">
                <a:latin typeface="Arial" panose="020B0604020202020204" pitchFamily="34" charset="0"/>
                <a:cs typeface="Arial" panose="020B0604020202020204" pitchFamily="34" charset="0"/>
              </a:rPr>
              <a:t> protiv Bugarske</a:t>
            </a:r>
            <a:r>
              <a:rPr lang="hr-HR" sz="2000" dirty="0">
                <a:latin typeface="Arial" panose="020B0604020202020204" pitchFamily="34" charset="0"/>
                <a:cs typeface="Arial" panose="020B0604020202020204" pitchFamily="34" charset="0"/>
              </a:rPr>
              <a:t>, § 145</a:t>
            </a:r>
          </a:p>
          <a:p>
            <a:pPr marL="0" indent="0" algn="just">
              <a:buNone/>
            </a:pPr>
            <a:endParaRPr lang="hr-H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78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ZABRANA DISKRIMINACIJE vezana uz čl. 2 i 3 Konvencije</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hr-HR" sz="2800" dirty="0">
                <a:latin typeface="Arial" panose="020B0604020202020204" pitchFamily="34" charset="0"/>
                <a:cs typeface="Arial" panose="020B0604020202020204" pitchFamily="34" charset="0"/>
              </a:rPr>
              <a:t>Uživanje prava i sloboda koje su priznate u ovoj Konvenciji osigurat će se bez diskriminacije na bilo kojoj osnovi, kao </a:t>
            </a:r>
            <a:r>
              <a:rPr lang="el-GR" sz="2800" dirty="0">
                <a:latin typeface="Arial" panose="020B0604020202020204" pitchFamily="34" charset="0"/>
                <a:cs typeface="Arial" panose="020B0604020202020204" pitchFamily="34" charset="0"/>
              </a:rPr>
              <a:t>π</a:t>
            </a:r>
            <a:r>
              <a:rPr lang="hr-HR" sz="2800" dirty="0">
                <a:latin typeface="Arial" panose="020B0604020202020204" pitchFamily="34" charset="0"/>
                <a:cs typeface="Arial" panose="020B0604020202020204" pitchFamily="34" charset="0"/>
              </a:rPr>
              <a:t>to je spol, rasa, boja kože, jezik, vjeroispovijed, političko ili drugo mišljenje, nacionalno ili društveno podrijetlo, pripadnost nacionalnoj manjini, imovina, rođenje ili druga okolnost.</a:t>
            </a:r>
          </a:p>
          <a:p>
            <a:r>
              <a:rPr lang="hr-HR" sz="2800" dirty="0">
                <a:latin typeface="Arial" panose="020B0604020202020204" pitchFamily="34" charset="0"/>
                <a:cs typeface="Arial" panose="020B0604020202020204" pitchFamily="34" charset="0"/>
              </a:rPr>
              <a:t>Čl. 2 Konvencije – pravo na život</a:t>
            </a:r>
          </a:p>
          <a:p>
            <a:r>
              <a:rPr lang="hr-HR" sz="2800" dirty="0">
                <a:latin typeface="Arial" panose="020B0604020202020204" pitchFamily="34" charset="0"/>
                <a:cs typeface="Arial" panose="020B0604020202020204" pitchFamily="34" charset="0"/>
              </a:rPr>
              <a:t>Čl. 3. Konvencije – zabrana mučenja i nečovječnog postupanja ili kažnjavanja</a:t>
            </a:r>
          </a:p>
          <a:p>
            <a:r>
              <a:rPr lang="hr-HR" sz="2800" dirty="0">
                <a:latin typeface="Arial" panose="020B0604020202020204" pitchFamily="34" charset="0"/>
                <a:cs typeface="Arial" panose="020B0604020202020204" pitchFamily="34" charset="0"/>
              </a:rPr>
              <a:t>Nema derogacije tih prava!</a:t>
            </a:r>
          </a:p>
        </p:txBody>
      </p:sp>
    </p:spTree>
    <p:extLst>
      <p:ext uri="{BB962C8B-B14F-4D97-AF65-F5344CB8AC3E}">
        <p14:creationId xmlns:p14="http://schemas.microsoft.com/office/powerpoint/2010/main" val="309182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Nachova</a:t>
            </a:r>
            <a:r>
              <a:rPr lang="hr-HR" dirty="0">
                <a:latin typeface="Arial" panose="020B0604020202020204" pitchFamily="34" charset="0"/>
                <a:cs typeface="Arial" panose="020B0604020202020204" pitchFamily="34" charset="0"/>
              </a:rPr>
              <a:t> protiv Bugarske</a:t>
            </a:r>
          </a:p>
        </p:txBody>
      </p:sp>
      <p:sp>
        <p:nvSpPr>
          <p:cNvPr id="3" name="Content Placeholder 2"/>
          <p:cNvSpPr>
            <a:spLocks noGrp="1"/>
          </p:cNvSpPr>
          <p:nvPr>
            <p:ph idx="1"/>
          </p:nvPr>
        </p:nvSpPr>
        <p:spPr>
          <a:xfrm>
            <a:off x="2589212" y="1703672"/>
            <a:ext cx="8915400" cy="4514248"/>
          </a:xfrm>
        </p:spPr>
        <p:txBody>
          <a:bodyPr>
            <a:normAutofit/>
          </a:bodyPr>
          <a:lstStyle/>
          <a:p>
            <a:r>
              <a:rPr lang="hr-HR" sz="2200" dirty="0">
                <a:latin typeface="Arial" panose="020B0604020202020204" pitchFamily="34" charset="0"/>
                <a:cs typeface="Arial" panose="020B0604020202020204" pitchFamily="34" charset="0"/>
              </a:rPr>
              <a:t>Žrtve – dva pripadnika Romske manjine – zatvorenici u bijegu</a:t>
            </a:r>
          </a:p>
          <a:p>
            <a:r>
              <a:rPr lang="hr-HR" sz="2200" dirty="0">
                <a:latin typeface="Arial" panose="020B0604020202020204" pitchFamily="34" charset="0"/>
                <a:cs typeface="Arial" panose="020B0604020202020204" pitchFamily="34" charset="0"/>
              </a:rPr>
              <a:t>Poslana je vojna policija pod punim naoružanjem iako su znali da su žrtve nenaoružane i da se nalaze u selu u kojem živi njihova rodbina – romsko nasilje</a:t>
            </a:r>
          </a:p>
          <a:p>
            <a:r>
              <a:rPr lang="hr-HR" sz="2200" dirty="0">
                <a:latin typeface="Arial" panose="020B0604020202020204" pitchFamily="34" charset="0"/>
                <a:cs typeface="Arial" panose="020B0604020202020204" pitchFamily="34" charset="0"/>
              </a:rPr>
              <a:t>Po dolasku vojne policije u mjesto, bez prethodnog upozorenja pucano je na kuću rođaka žrtava – podnositelja zahtjeva</a:t>
            </a:r>
          </a:p>
          <a:p>
            <a:r>
              <a:rPr lang="hr-HR" sz="2200" dirty="0">
                <a:latin typeface="Arial" panose="020B0604020202020204" pitchFamily="34" charset="0"/>
                <a:cs typeface="Arial" panose="020B0604020202020204" pitchFamily="34" charset="0"/>
              </a:rPr>
              <a:t>Žrtve su nakon toga počele bježati te su ubijene u dvorištu kuće</a:t>
            </a:r>
          </a:p>
          <a:p>
            <a:r>
              <a:rPr lang="hr-HR" sz="2200" dirty="0">
                <a:latin typeface="Arial" panose="020B0604020202020204" pitchFamily="34" charset="0"/>
                <a:cs typeface="Arial" panose="020B0604020202020204" pitchFamily="34" charset="0"/>
              </a:rPr>
              <a:t>Ispaljeno je 9 metaka u žrtve</a:t>
            </a:r>
          </a:p>
          <a:p>
            <a:r>
              <a:rPr lang="hr-HR" sz="2200" dirty="0">
                <a:latin typeface="Arial" panose="020B0604020202020204" pitchFamily="34" charset="0"/>
                <a:cs typeface="Arial" panose="020B0604020202020204" pitchFamily="34" charset="0"/>
              </a:rPr>
              <a:t>Prekomjerna uporaba sile? – manjkava istraga</a:t>
            </a:r>
          </a:p>
        </p:txBody>
      </p:sp>
    </p:spTree>
    <p:extLst>
      <p:ext uri="{BB962C8B-B14F-4D97-AF65-F5344CB8AC3E}">
        <p14:creationId xmlns:p14="http://schemas.microsoft.com/office/powerpoint/2010/main" val="102539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Nachova</a:t>
            </a:r>
            <a:r>
              <a:rPr lang="hr-HR" dirty="0">
                <a:latin typeface="Arial" panose="020B0604020202020204" pitchFamily="34" charset="0"/>
                <a:cs typeface="Arial" panose="020B0604020202020204" pitchFamily="34" charset="0"/>
              </a:rPr>
              <a:t> protiv Bugarske</a:t>
            </a:r>
          </a:p>
        </p:txBody>
      </p:sp>
      <p:sp>
        <p:nvSpPr>
          <p:cNvPr id="3" name="Content Placeholder 2"/>
          <p:cNvSpPr>
            <a:spLocks noGrp="1"/>
          </p:cNvSpPr>
          <p:nvPr>
            <p:ph idx="1"/>
          </p:nvPr>
        </p:nvSpPr>
        <p:spPr/>
        <p:txBody>
          <a:bodyPr>
            <a:normAutofit/>
          </a:bodyPr>
          <a:lstStyle/>
          <a:p>
            <a:pPr algn="just"/>
            <a:r>
              <a:rPr lang="hr-HR" sz="2400" dirty="0">
                <a:latin typeface="Arial" panose="020B0604020202020204" pitchFamily="34" charset="0"/>
                <a:cs typeface="Arial" panose="020B0604020202020204" pitchFamily="34" charset="0"/>
              </a:rPr>
              <a:t>kad istražuju izgrede nasilja, državne vlasti imaju dodatnu dužnost poduzeti razumne korake kako bi raskrinkale svaki rasistički motiv i utvrdile jesu li u tim događajima mogle ulogu odigrati etnička mržnja ili predrasude. </a:t>
            </a:r>
          </a:p>
          <a:p>
            <a:pPr algn="just"/>
            <a:r>
              <a:rPr lang="hr-HR" sz="2400" dirty="0">
                <a:latin typeface="Arial" panose="020B0604020202020204" pitchFamily="34" charset="0"/>
                <a:cs typeface="Arial" panose="020B0604020202020204" pitchFamily="34" charset="0"/>
              </a:rPr>
              <a:t>Točno je da će u praksi često biti izuzetno teško dokazati rasnu motivaciju. Obveza tužene države da istraži moguće rasističke konotacije nekog čina nasilja znači da ona treba upotrijebiti najbolje, a ne apsolutne napore; vlasti moraju učiniti ono što je razumno u okolnostima slučaja </a:t>
            </a:r>
          </a:p>
        </p:txBody>
      </p:sp>
    </p:spTree>
    <p:extLst>
      <p:ext uri="{BB962C8B-B14F-4D97-AF65-F5344CB8AC3E}">
        <p14:creationId xmlns:p14="http://schemas.microsoft.com/office/powerpoint/2010/main" val="271744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Šečić</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a:xfrm>
            <a:off x="2589211" y="1395663"/>
            <a:ext cx="9307613" cy="4515559"/>
          </a:xfrm>
        </p:spPr>
        <p:txBody>
          <a:bodyPr>
            <a:noAutofit/>
          </a:bodyPr>
          <a:lstStyle/>
          <a:p>
            <a:r>
              <a:rPr lang="hr-HR" sz="2400" dirty="0">
                <a:latin typeface="Arial" panose="020B0604020202020204" pitchFamily="34" charset="0"/>
                <a:cs typeface="Arial" panose="020B0604020202020204" pitchFamily="34" charset="0"/>
              </a:rPr>
              <a:t>Podnositelj, pripadnik Romske nacionalne manjine, napadnut od strane nepoznate skupine </a:t>
            </a:r>
            <a:r>
              <a:rPr lang="hr-HR" sz="2400" i="1" dirty="0" err="1">
                <a:latin typeface="Arial" panose="020B0604020202020204" pitchFamily="34" charset="0"/>
                <a:cs typeface="Arial" panose="020B0604020202020204" pitchFamily="34" charset="0"/>
              </a:rPr>
              <a:t>skinheada</a:t>
            </a:r>
            <a:r>
              <a:rPr lang="hr-HR" sz="2400" dirty="0">
                <a:latin typeface="Arial" panose="020B0604020202020204" pitchFamily="34" charset="0"/>
                <a:cs typeface="Arial" panose="020B0604020202020204" pitchFamily="34" charset="0"/>
              </a:rPr>
              <a:t> dok je skupljao glomazan otpad</a:t>
            </a:r>
          </a:p>
          <a:p>
            <a:r>
              <a:rPr lang="hr-HR" sz="2400" dirty="0">
                <a:latin typeface="Arial" panose="020B0604020202020204" pitchFamily="34" charset="0"/>
                <a:cs typeface="Arial" panose="020B0604020202020204" pitchFamily="34" charset="0"/>
              </a:rPr>
              <a:t>Policiji podnio prijavu – nije bilo rezultata</a:t>
            </a:r>
          </a:p>
          <a:p>
            <a:r>
              <a:rPr lang="hr-HR" sz="2400" dirty="0">
                <a:latin typeface="Arial" panose="020B0604020202020204" pitchFamily="34" charset="0"/>
                <a:cs typeface="Arial" panose="020B0604020202020204" pitchFamily="34" charset="0"/>
              </a:rPr>
              <a:t>Angažirao odvjetnicu, podnio zahtjev Sudu – počela istraga</a:t>
            </a:r>
          </a:p>
          <a:p>
            <a:r>
              <a:rPr lang="hr-HR" sz="2400" dirty="0">
                <a:latin typeface="Arial" panose="020B0604020202020204" pitchFamily="34" charset="0"/>
                <a:cs typeface="Arial" panose="020B0604020202020204" pitchFamily="34" charset="0"/>
              </a:rPr>
              <a:t>Nedostatak istrage / reakcije države – iako je bilo činjenica koje su jasno ukazivale na rasno motivirano nasilje nisu istraženi motivi napada i istraga je počela prekasno</a:t>
            </a:r>
          </a:p>
        </p:txBody>
      </p:sp>
    </p:spTree>
    <p:extLst>
      <p:ext uri="{BB962C8B-B14F-4D97-AF65-F5344CB8AC3E}">
        <p14:creationId xmlns:p14="http://schemas.microsoft.com/office/powerpoint/2010/main" val="224377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54602"/>
            <a:ext cx="8911687" cy="1280890"/>
          </a:xfrm>
        </p:spPr>
        <p:txBody>
          <a:bodyPr/>
          <a:lstStyle/>
          <a:p>
            <a:pPr algn="ctr"/>
            <a:r>
              <a:rPr lang="hr-HR" dirty="0" err="1">
                <a:latin typeface="Arial" panose="020B0604020202020204" pitchFamily="34" charset="0"/>
                <a:cs typeface="Arial" panose="020B0604020202020204" pitchFamily="34" charset="0"/>
              </a:rPr>
              <a:t>Šečić</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a:xfrm>
            <a:off x="2589212" y="1116531"/>
            <a:ext cx="8915400" cy="5419023"/>
          </a:xfrm>
        </p:spPr>
        <p:txBody>
          <a:bodyPr>
            <a:normAutofit/>
          </a:bodyPr>
          <a:lstStyle/>
          <a:p>
            <a:pPr algn="just"/>
            <a:r>
              <a:rPr lang="hr-HR" sz="2400" dirty="0">
                <a:latin typeface="Arial" panose="020B0604020202020204" pitchFamily="34" charset="0"/>
                <a:cs typeface="Arial" panose="020B0604020202020204" pitchFamily="34" charset="0"/>
              </a:rPr>
              <a:t>Razmotrivši sav materijal koji posjeduje i tvrdnje stranaka, Sud smatra da propust državnih vlasti da kroz produljeno vremensko razdoblje promptno nastave postupati u ovome predmetu ili pribave opipljive dokaze radi identificiranja i uhićenja napadača ukazuje da istraga nije zadovoljila zahtjeve iz članka 3. Konvencije. </a:t>
            </a:r>
          </a:p>
          <a:p>
            <a:pPr algn="just"/>
            <a:r>
              <a:rPr lang="hr-HR" sz="2400" dirty="0">
                <a:latin typeface="Arial" panose="020B0604020202020204" pitchFamily="34" charset="0"/>
                <a:cs typeface="Arial" panose="020B0604020202020204" pitchFamily="34" charset="0"/>
              </a:rPr>
              <a:t>Sud smatra neprihvatljivim da je policija, svjesna da je događaj o kojemu je riječ najvjerojatnije motiviran etničkom mržnjom, dozvolila da istraga traje više od sedam godina bez poduzimanja bilo kakvih ozbiljnih koraka radi identificiranja ili kaznenog progona počinitelja </a:t>
            </a:r>
          </a:p>
        </p:txBody>
      </p:sp>
    </p:spTree>
    <p:extLst>
      <p:ext uri="{BB962C8B-B14F-4D97-AF65-F5344CB8AC3E}">
        <p14:creationId xmlns:p14="http://schemas.microsoft.com/office/powerpoint/2010/main" val="131646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Šečić</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a:xfrm>
            <a:off x="2261953" y="1905000"/>
            <a:ext cx="8915400" cy="4495800"/>
          </a:xfrm>
        </p:spPr>
        <p:txBody>
          <a:bodyPr>
            <a:noAutofit/>
          </a:bodyPr>
          <a:lstStyle/>
          <a:p>
            <a:r>
              <a:rPr lang="hr-HR" sz="2400" dirty="0">
                <a:latin typeface="Arial" panose="020B0604020202020204" pitchFamily="34" charset="0"/>
                <a:cs typeface="Arial" panose="020B0604020202020204" pitchFamily="34" charset="0"/>
              </a:rPr>
              <a:t>Postupati prema rasno motiviranom nasilju i brutalnosti jednako kao u predmetima koji nemaju rasne konotacije, značilo bi ne vidjeti specifičnu narav tih djela koja su osobito destruktivna u odnosu na temeljna prava. Ako se ne napravi razlika u načinu na koji se postupa sa situacijama koje su bitno različite to može dovesti do neopravdanog postupanja prema žrtvi koje je nepomirljivo s člankom 14. Konvencije </a:t>
            </a:r>
          </a:p>
        </p:txBody>
      </p:sp>
    </p:spTree>
    <p:extLst>
      <p:ext uri="{BB962C8B-B14F-4D97-AF65-F5344CB8AC3E}">
        <p14:creationId xmlns:p14="http://schemas.microsoft.com/office/powerpoint/2010/main" val="412956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a:latin typeface="Arial" panose="020B0604020202020204" pitchFamily="34" charset="0"/>
                <a:cs typeface="Arial" panose="020B0604020202020204" pitchFamily="34" charset="0"/>
              </a:rPr>
              <a:t>Škorjanec</a:t>
            </a:r>
            <a:r>
              <a:rPr lang="hr-HR" dirty="0">
                <a:latin typeface="Arial" panose="020B0604020202020204" pitchFamily="34" charset="0"/>
                <a:cs typeface="Arial" panose="020B0604020202020204" pitchFamily="34" charset="0"/>
              </a:rPr>
              <a:t> protiv Hrvatske</a:t>
            </a:r>
          </a:p>
        </p:txBody>
      </p:sp>
      <p:sp>
        <p:nvSpPr>
          <p:cNvPr id="3" name="Content Placeholder 2"/>
          <p:cNvSpPr>
            <a:spLocks noGrp="1"/>
          </p:cNvSpPr>
          <p:nvPr>
            <p:ph idx="1"/>
          </p:nvPr>
        </p:nvSpPr>
        <p:spPr/>
        <p:txBody>
          <a:bodyPr>
            <a:normAutofit/>
          </a:bodyPr>
          <a:lstStyle/>
          <a:p>
            <a:r>
              <a:rPr lang="hr-HR" sz="2800" dirty="0">
                <a:latin typeface="Arial" panose="020B0604020202020204" pitchFamily="34" charset="0"/>
                <a:cs typeface="Arial" panose="020B0604020202020204" pitchFamily="34" charset="0"/>
              </a:rPr>
              <a:t>Podnositeljica je izvanbračna supruga osobe koja je pripadnik romske nacionalne manjine</a:t>
            </a:r>
          </a:p>
          <a:p>
            <a:r>
              <a:rPr lang="hr-HR" sz="2800" dirty="0">
                <a:latin typeface="Arial" panose="020B0604020202020204" pitchFamily="34" charset="0"/>
                <a:cs typeface="Arial" panose="020B0604020202020204" pitchFamily="34" charset="0"/>
              </a:rPr>
              <a:t>Nije Rominja</a:t>
            </a:r>
          </a:p>
          <a:p>
            <a:r>
              <a:rPr lang="hr-HR" sz="2800" dirty="0">
                <a:latin typeface="Arial" panose="020B0604020202020204" pitchFamily="34" charset="0"/>
                <a:cs typeface="Arial" panose="020B0604020202020204" pitchFamily="34" charset="0"/>
              </a:rPr>
              <a:t>Podnositeljica i njezin suprug sudjelovali su s trećim privatnim osobama prvo u verbalnom, a zatim i u fizičkom sukobu – naguravanju u kojem je treća osoba gurnula podnositeljicu i nazvala ju „Ciganskom kurvom”</a:t>
            </a:r>
          </a:p>
        </p:txBody>
      </p:sp>
    </p:spTree>
    <p:extLst>
      <p:ext uri="{BB962C8B-B14F-4D97-AF65-F5344CB8AC3E}">
        <p14:creationId xmlns:p14="http://schemas.microsoft.com/office/powerpoint/2010/main" val="7753040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6425</TotalTime>
  <Words>1289</Words>
  <Application>Microsoft Office PowerPoint</Application>
  <PresentationFormat>Widescreen</PresentationFormat>
  <Paragraphs>62</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Diskriminacija po osnovi rase, etniciteta, boje kože, pripadnosti nacionalnoj manjini u praksi ESLJP</vt:lpstr>
      <vt:lpstr>PowerPoint Presentation</vt:lpstr>
      <vt:lpstr>ZABRANA DISKRIMINACIJE vezana uz čl. 2 i 3 Konvencije</vt:lpstr>
      <vt:lpstr>Nachova protiv Bugarske</vt:lpstr>
      <vt:lpstr>Nachova protiv Bugarske</vt:lpstr>
      <vt:lpstr>Šečić protiv Hrvatske</vt:lpstr>
      <vt:lpstr>Šečić protiv Hrvatske</vt:lpstr>
      <vt:lpstr>Šečić protiv Hrvatske</vt:lpstr>
      <vt:lpstr>Škorjanec protiv Hrvatske</vt:lpstr>
      <vt:lpstr>Škorjanec protiv Hrvatske</vt:lpstr>
      <vt:lpstr>Škorjanec protiv Hrvatske </vt:lpstr>
      <vt:lpstr>Škorjanec protiv Hrvatske</vt:lpstr>
      <vt:lpstr>Škorjanec protiv Hrvatske</vt:lpstr>
      <vt:lpstr> Biao protiv Danske</vt:lpstr>
      <vt:lpstr>Biao protiv Danske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Pozitivne obveze države iz čl. 6, 8 i 10 Europske konvencije za zaštitu ljudskih prava</dc:title>
  <dc:creator>Nikolina</dc:creator>
  <cp:lastModifiedBy>Marko</cp:lastModifiedBy>
  <cp:revision>38</cp:revision>
  <dcterms:created xsi:type="dcterms:W3CDTF">2017-02-19T08:39:47Z</dcterms:created>
  <dcterms:modified xsi:type="dcterms:W3CDTF">2018-03-20T19:51:52Z</dcterms:modified>
</cp:coreProperties>
</file>