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8" r:id="rId3"/>
    <p:sldId id="270" r:id="rId4"/>
    <p:sldId id="271" r:id="rId5"/>
    <p:sldId id="272" r:id="rId6"/>
    <p:sldId id="273" r:id="rId7"/>
    <p:sldId id="276" r:id="rId8"/>
    <p:sldId id="275" r:id="rId9"/>
    <p:sldId id="274" r:id="rId10"/>
    <p:sldId id="267" r:id="rId11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DDDDDD"/>
    <a:srgbClr val="CCCCCC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0929" autoAdjust="0"/>
  </p:normalViewPr>
  <p:slideViewPr>
    <p:cSldViewPr>
      <p:cViewPr varScale="1">
        <p:scale>
          <a:sx n="130" d="100"/>
          <a:sy n="130" d="100"/>
        </p:scale>
        <p:origin x="93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3D9E3-926F-42A5-B114-1B285A126A18}" type="datetimeFigureOut">
              <a:rPr lang="hr-HR" smtClean="0"/>
              <a:t>14.3.2018.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53488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84625" y="8853488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83DDE-337C-42AA-9F5F-99B85C967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36646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14.3.2018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217" y="4428378"/>
            <a:ext cx="5159368" cy="4194363"/>
          </a:xfrm>
          <a:noFill/>
        </p:spPr>
        <p:txBody>
          <a:bodyPr/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/>
              <a:t>Uredite stil podnaslova matrice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3ACFE-431E-42D5-9FE4-40B1E36A53F9}" type="datetime1">
              <a:rPr lang="hr-HR" smtClean="0"/>
              <a:t>14.3.2018.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41658-DAA2-41DE-B192-C9C96688737D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A299D-5107-4595-A6A0-9147F6A4B67C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2A28C-FD22-411F-BFAD-42EBFE086213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24887-41DF-41C7-A080-40CED064EE84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0BA1C-A6E6-431C-BAB1-14CB67119F50}" type="datetime1">
              <a:rPr lang="hr-HR" smtClean="0"/>
              <a:t>14.3.2018.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E7EB5-6B31-4137-97D7-A706A8F00CBE}" type="datetime1">
              <a:rPr lang="hr-HR" smtClean="0"/>
              <a:t>14.3.2018.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A1242-23F1-4942-84C6-0B2136F9DD22}" type="datetime1">
              <a:rPr lang="hr-HR" smtClean="0"/>
              <a:t>14.3.2018.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9514-5BBC-40B3-ADBA-5E08958B4B26}" type="datetime1">
              <a:rPr lang="hr-HR" smtClean="0"/>
              <a:t>14.3.2018.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84105-07C9-4CAF-AAF4-9D36E1DD57E8}" type="datetime1">
              <a:rPr lang="hr-HR" smtClean="0"/>
              <a:t>14.3.2018.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EC845-627E-47A4-84F0-558813405782}" type="datetime1">
              <a:rPr lang="hr-HR" smtClean="0"/>
              <a:t>14.3.2018.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 naslova matrice</a:t>
            </a:r>
            <a:endParaRPr lang="en-US" altLang="sr-Latn-R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  <a:endParaRPr lang="en-US" altLang="sr-Latn-R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fld id="{997BA9C4-9B68-423B-AF0F-221A7220B566}" type="datetime1">
              <a:rPr lang="hr-HR" smtClean="0"/>
              <a:t>14.3.2018.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696200" cy="3320008"/>
          </a:xfrm>
        </p:spPr>
        <p:txBody>
          <a:bodyPr>
            <a:normAutofit/>
          </a:bodyPr>
          <a:lstStyle/>
          <a:p>
            <a:br>
              <a:rPr lang="bs-Latn-BA" sz="3600" dirty="0"/>
            </a:br>
            <a:r>
              <a:rPr lang="bs-Latn-BA" sz="3600" dirty="0"/>
              <a:t>Mogućnosti i praksa </a:t>
            </a:r>
            <a:br>
              <a:rPr lang="bs-Latn-BA" sz="3600" dirty="0"/>
            </a:br>
            <a:r>
              <a:rPr lang="bs-Latn-BA" sz="3600" dirty="0"/>
              <a:t>primjene instituta konvalidacije nezakonitih dokaza u Republici Hrvatskoj </a:t>
            </a:r>
            <a:endParaRPr lang="en-US" altLang="sr-Latn-RS" sz="3600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685800" y="6381328"/>
            <a:ext cx="933872" cy="324272"/>
          </a:xfrm>
        </p:spPr>
        <p:txBody>
          <a:bodyPr/>
          <a:lstStyle/>
          <a:p>
            <a:pPr algn="ctr">
              <a:defRPr/>
            </a:pPr>
            <a:fld id="{C9202E08-D9FB-456E-A5B5-9FD4EFE9A1BE}" type="datetime1">
              <a:rPr lang="hr-HR" smtClean="0"/>
              <a:t>14.3.2018.</a:t>
            </a:fld>
            <a:endParaRPr lang="en-US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96280"/>
          </a:xfrm>
        </p:spPr>
        <p:txBody>
          <a:bodyPr/>
          <a:lstStyle/>
          <a:p>
            <a:pPr>
              <a:defRPr/>
            </a:pPr>
            <a:r>
              <a:rPr lang="en-US" dirty="0"/>
              <a:t>Damir Kos</a:t>
            </a:r>
            <a:r>
              <a:rPr lang="hr-HR" dirty="0"/>
              <a:t>, </a:t>
            </a:r>
          </a:p>
          <a:p>
            <a:pPr>
              <a:defRPr/>
            </a:pPr>
            <a:r>
              <a:rPr lang="hr-HR" dirty="0"/>
              <a:t>sudac VSRH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884368" y="6453336"/>
            <a:ext cx="573832" cy="252264"/>
          </a:xfrm>
        </p:spPr>
        <p:txBody>
          <a:bodyPr/>
          <a:lstStyle/>
          <a:p>
            <a:pPr algn="ctr">
              <a:defRPr/>
            </a:pPr>
            <a:fld id="{1545E865-A8D1-44DF-854C-B74674E8ACCA}" type="slidenum">
              <a:rPr lang="en-US" altLang="sr-Latn-RS" smtClean="0"/>
              <a:pPr algn="ctr">
                <a:defRPr/>
              </a:pPr>
              <a:t>1</a:t>
            </a:fld>
            <a:endParaRPr lang="en-US" altLang="sr-Latn-R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3542A2-8196-48E0-A517-AD085649462B}" type="datetime1">
              <a:rPr lang="hr-HR" smtClean="0"/>
              <a:t>14.3.2018.</a:t>
            </a:fld>
            <a:endParaRPr lang="hr-HR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060848"/>
            <a:ext cx="7639050" cy="2133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hr-HR" sz="5400" dirty="0">
                <a:solidFill>
                  <a:srgbClr val="0070C0"/>
                </a:solidFill>
                <a:latin typeface="Tahoma" pitchFamily="34" charset="0"/>
              </a:rPr>
              <a:t>Zahvaljujem na pozornosti</a:t>
            </a:r>
            <a:r>
              <a:rPr lang="hr-HR" dirty="0">
                <a:solidFill>
                  <a:srgbClr val="0070C0"/>
                </a:solidFill>
                <a:latin typeface="Tahoma" pitchFamily="34" charset="0"/>
              </a:rPr>
              <a:t> </a:t>
            </a:r>
          </a:p>
        </p:txBody>
      </p:sp>
      <p:pic>
        <p:nvPicPr>
          <p:cNvPr id="137219" name="Picture 3" descr="b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28" y="4149080"/>
            <a:ext cx="1362075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68821871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/>
              <a:t>Zakonitost dokaza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hr-HR" sz="1100" dirty="0"/>
              <a:t>(1) Sudske se odluke ne mogu temeljiti na dokazima pribavljenim na nezakonit način (nezakoniti dokazi).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100" dirty="0"/>
              <a:t>(2) Nezakoniti su dokazi: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100" dirty="0"/>
              <a:t>1) koji su pribavljeni kršenjem Ustavom, zakonom ili međunarodnim pravom propisane zabrane mučenja, nečovječnog ili ponižavajućeg postupanja,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100" dirty="0"/>
              <a:t>2) koji su pribavljeni povredom Ustavom, zakonom ili međunarodnim pravom zajamčenih prava obrane, prava na ugled i čast, te prava na nepovredivost osobnog i obiteljskog života, osim u slučaju iz stavka 3. ovog članka,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100" dirty="0"/>
              <a:t>3) koji su pribavljeni povredom odredaba kaznenog postupka i koji su izričito predviđeni ovim Zakonom,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100" dirty="0"/>
              <a:t>4) za koje se saznalo iz nezakonitih dokaza.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100" dirty="0"/>
              <a:t>(3) Ne smatraju se nezakonitima dokazi pribavljeni povredom prava i sloboda iz stavka 2. točke 2. ovog članka u postupku za teške oblike kaznenih djela iz nadležnosti županijskog suda, kod kojih interes kaznenog progona i kažnjavanja počinitelja preteže nad povredom prava.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100" dirty="0"/>
              <a:t>(4) Sudska odluka ne može se temeljiti isključivo na dokazu iz stavka 3. ovog članka.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200" dirty="0"/>
              <a:t> </a:t>
            </a:r>
            <a:r>
              <a:rPr lang="hr-HR" sz="1200" b="1" kern="1200" dirty="0">
                <a:solidFill>
                  <a:schemeClr val="lt1"/>
                </a:solidFill>
              </a:rPr>
              <a:t>ka ne može se temeljiti isključivo na dokazu iz stavka 3. ovog članka.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vi-VN" sz="1500" kern="1200" dirty="0">
                <a:latin typeface="+mj-lt"/>
              </a:rPr>
              <a:t>(1) Zabranjeno je od osumnjičenog, optuženog ili bilo koje druge osobe koja učestvuje u postupku iznuđivati priznanje ili kakvu drugu izjavu. </a:t>
            </a:r>
          </a:p>
          <a:p>
            <a:r>
              <a:rPr lang="vi-VN" sz="1500" kern="1200" dirty="0">
                <a:latin typeface="+mj-lt"/>
              </a:rPr>
              <a:t>(2) Sud ne može zasnovati svoju odluku na dokazima pribavljenim povredama ljudskih prava i sloboda propisanih ustavom i međunarodnim ugovorima koje je Bosna i Hercegovina ratifikovala, niti na dokazima koji su pribavljeni bitnim povredama ovog zakona. </a:t>
            </a:r>
          </a:p>
          <a:p>
            <a:r>
              <a:rPr lang="hr-HR" sz="1500" kern="1200" dirty="0">
                <a:latin typeface="+mj-lt"/>
              </a:rPr>
              <a:t>(3) Sud ne može zasnivati svoju odluku na dokazima koji su </a:t>
            </a:r>
            <a:r>
              <a:rPr lang="hr-HR" sz="1500" kern="1200" dirty="0" err="1">
                <a:latin typeface="+mj-lt"/>
              </a:rPr>
              <a:t>dobijeni</a:t>
            </a:r>
            <a:r>
              <a:rPr lang="hr-HR" sz="1500" kern="1200" dirty="0">
                <a:latin typeface="+mj-lt"/>
              </a:rPr>
              <a:t> na temelju dokaza iz stava 2. ovog člana. 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273A6-094A-4941-8259-38B4CD867F3A}" type="datetime1">
              <a:rPr lang="hr-HR" smtClean="0"/>
              <a:t>14.3.2018.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5F114-0B84-49FD-BB42-A9B6B9550315}" type="slidenum">
              <a:rPr lang="en-US" altLang="sr-Latn-RS" smtClean="0"/>
              <a:pPr>
                <a:defRPr/>
              </a:pPr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0893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/>
              <a:t>Zakonitost dokaza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hr-HR" sz="1600" dirty="0"/>
              <a:t>(1) Sudske se odluke ne mogu temeljiti na dokazima pribavljenim na nezakonit način (nezakoniti dokazi).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600" dirty="0"/>
              <a:t>(2) Nezakoniti su dokazi: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600" dirty="0"/>
              <a:t>	1) koji su pribavljeni kršenjem Ustavom, zakonom ili međunarodnim pravom 	propisane zabrane mučenja, nečovječnog ili ponižavajućeg postupanja,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600" dirty="0"/>
              <a:t>	2) koji su pribavljeni povredom Ustavom, zakonom ili međunarodnim pravom 	zajamčenih prava obrane, prava na ugled i čast, te prava na nepovredivost 	osobnog i obiteljskog života, osim u slučaju iz stavka 3. ovog članka,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600" dirty="0"/>
              <a:t>	3) koji su pribavljeni povredom odredaba kaznenog postupka i koji su izričito 	predviđeni ovim Zakonom,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600" dirty="0"/>
              <a:t>	4) za koje se saznalo iz nezakonitih dokaza.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600" dirty="0"/>
              <a:t>(3) Ne smatraju se nezakonitima dokazi pribavljeni povredom prava i sloboda iz stavka 2. točke 2. ovog članka u postupku za teške oblike kaznenih djela iz nadležnosti županijskog suda, kod kojih interes kaznenog progona i kažnjavanja počinitelja preteže nad povredom prava.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sz="1600" dirty="0"/>
              <a:t>(4) Sudska odluka ne može se temeljiti isključivo na dokazu iz stavka 3. ovog članka.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29695-9683-4DFC-8870-38E4E5F923AE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7710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/>
              <a:t>Zakonitost dokaza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hr-HR" dirty="0"/>
              <a:t>(3) Ne smatraju se nezakonitima dokazi pribavljeni povredom prava i sloboda iz stavka 2. točke 2. ovog članka u postupku za teške oblike kaznenih djela iz nadležnosti županijskog suda, kod kojih interes kaznenog progona i kažnjavanja počinitelja preteže nad povredom prava.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dirty="0"/>
              <a:t>(4) Sudska odluka ne može se temeljiti isključivo na dokazu iz stavka 3. ovog članka.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4CB32F-8E61-4986-9294-77B600280556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</a:t>
            </a:r>
            <a:endParaRPr lang="hr-HR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7710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/>
              <a:t>Zakonitost dokaza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204864"/>
            <a:ext cx="7772400" cy="4032448"/>
          </a:xfrm>
        </p:spPr>
        <p:txBody>
          <a:bodyPr>
            <a:normAutofit fontScale="62500" lnSpcReduction="20000"/>
          </a:bodyPr>
          <a:lstStyle/>
          <a:p>
            <a:r>
              <a:rPr lang="hr-HR" dirty="0"/>
              <a:t>Dokaz pribavljen povredom čl. 10. st. 2. </a:t>
            </a:r>
            <a:r>
              <a:rPr lang="hr-HR" dirty="0" err="1"/>
              <a:t>toč</a:t>
            </a:r>
            <a:r>
              <a:rPr lang="hr-HR" dirty="0"/>
              <a:t>. 2. ZKP zakonit je :</a:t>
            </a:r>
          </a:p>
          <a:p>
            <a:pPr lvl="1"/>
            <a:r>
              <a:rPr lang="hr-HR" dirty="0"/>
              <a:t>Uz prethodno utvrđenje postojanja povrede Ustavom, zakonom ili međunarodnim pravom zajamčenih prava:</a:t>
            </a:r>
          </a:p>
          <a:p>
            <a:pPr lvl="2"/>
            <a:r>
              <a:rPr lang="hr-HR" sz="1900" dirty="0"/>
              <a:t>obrane, </a:t>
            </a:r>
          </a:p>
          <a:p>
            <a:pPr lvl="2"/>
            <a:r>
              <a:rPr lang="hr-HR" sz="1900" dirty="0"/>
              <a:t>prava na ugled i čast, te </a:t>
            </a:r>
          </a:p>
          <a:p>
            <a:pPr lvl="2"/>
            <a:r>
              <a:rPr lang="hr-HR" sz="1900" dirty="0"/>
              <a:t>prava na nepovredivost osobnog i obiteljskog života</a:t>
            </a:r>
          </a:p>
          <a:p>
            <a:pPr marL="914400" lvl="2" indent="0">
              <a:buNone/>
            </a:pPr>
            <a:endParaRPr lang="hr-HR" sz="1900" dirty="0"/>
          </a:p>
          <a:p>
            <a:r>
              <a:rPr lang="hr-HR" dirty="0"/>
              <a:t>Utvrđenje da se radi o teškim oblici kaznenih djela</a:t>
            </a:r>
          </a:p>
          <a:p>
            <a:pPr lvl="1"/>
            <a:r>
              <a:rPr lang="hr-HR" dirty="0"/>
              <a:t>Posebnosti u počinjenju određenog kaznenog djela – činjenično pitanje</a:t>
            </a:r>
          </a:p>
          <a:p>
            <a:pPr marL="457200" lvl="1" indent="0">
              <a:buNone/>
            </a:pPr>
            <a:endParaRPr lang="hr-HR" dirty="0"/>
          </a:p>
          <a:p>
            <a:r>
              <a:rPr lang="hr-HR" dirty="0"/>
              <a:t>Kazneno djelo iz nadležnosti županijskog suda</a:t>
            </a:r>
          </a:p>
          <a:p>
            <a:pPr lvl="2"/>
            <a:r>
              <a:rPr lang="hr-HR" sz="1900" dirty="0"/>
              <a:t>Kaznena djela sa kaznom zatvora više od 12. godine</a:t>
            </a:r>
          </a:p>
          <a:p>
            <a:pPr lvl="2"/>
            <a:r>
              <a:rPr lang="hr-HR" sz="1900" dirty="0"/>
              <a:t>Kaznena djela za koja je nadležnost određena posebnom normom Zakona o kaznenom postupku</a:t>
            </a:r>
          </a:p>
          <a:p>
            <a:pPr lvl="2"/>
            <a:r>
              <a:rPr lang="hr-HR" sz="1900" dirty="0"/>
              <a:t>Kaznena djela za koja je nadležnost određena posebnim zakonom (ZUSKOK, Zakon o primjeni Statuta MKSY)</a:t>
            </a:r>
          </a:p>
          <a:p>
            <a:pPr marL="914400" lvl="2" indent="0">
              <a:buNone/>
            </a:pPr>
            <a:endParaRPr lang="hr-HR" sz="2300" dirty="0"/>
          </a:p>
          <a:p>
            <a:r>
              <a:rPr lang="hr-HR" dirty="0"/>
              <a:t>Utvrđenje da interes kaznenog progona i kažnjavanja počinitelja preteže nad povredom prava</a:t>
            </a:r>
          </a:p>
          <a:p>
            <a:pPr lvl="1"/>
            <a:endParaRPr lang="hr-HR" dirty="0"/>
          </a:p>
          <a:p>
            <a:pPr lvl="1"/>
            <a:endParaRPr lang="hr-HR" dirty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32535-5FA2-4B20-88C8-E41D2631AA19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6612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/>
              <a:t>„konvalidacija dokaza”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Iznimno rijetko</a:t>
            </a:r>
          </a:p>
          <a:p>
            <a:r>
              <a:rPr lang="hr-HR" dirty="0"/>
              <a:t>Predmet </a:t>
            </a:r>
            <a:r>
              <a:rPr lang="hr-HR" dirty="0" err="1"/>
              <a:t>Sabo</a:t>
            </a:r>
            <a:r>
              <a:rPr lang="hr-HR" dirty="0"/>
              <a:t> – I Kž-Us 6/14 od 21.1.2014.</a:t>
            </a:r>
          </a:p>
          <a:p>
            <a:r>
              <a:rPr lang="hr-HR" dirty="0"/>
              <a:t>preslušana snimka tonskog zapisa snimljenog bez znanja snimane osobe (povreda Ustavnog prava na nepovredivost osobnog života nadziranjem komunikacije)</a:t>
            </a:r>
          </a:p>
          <a:p>
            <a:pPr lvl="1"/>
            <a:r>
              <a:rPr lang="hr-HR" dirty="0"/>
              <a:t>Čl. 339. st. 2. Kaznenog zakona /kazneno djelo protiv biračkog prava podmićivanjem zastupnika/</a:t>
            </a:r>
          </a:p>
          <a:p>
            <a:pPr lvl="1"/>
            <a:r>
              <a:rPr lang="hr-HR" dirty="0"/>
              <a:t>Kazna od 6. mjeseci do 5. godina, ali nadležnost Županijskog suda (ZUSKOK)</a:t>
            </a:r>
          </a:p>
          <a:p>
            <a:pPr lvl="1"/>
            <a:r>
              <a:rPr lang="hr-HR" dirty="0"/>
              <a:t>Utvrđeno postojanje </a:t>
            </a:r>
          </a:p>
          <a:p>
            <a:pPr lvl="2"/>
            <a:r>
              <a:rPr lang="hr-HR" sz="1800" dirty="0"/>
              <a:t>Teškog oblika kaznenog djela (promjena volje biračkog tijela)</a:t>
            </a:r>
          </a:p>
          <a:p>
            <a:pPr lvl="2"/>
            <a:r>
              <a:rPr lang="hr-HR" sz="1800" dirty="0"/>
              <a:t>Interes kaznenog progona i kažnjavanja počinitelja preteže nad povredom prava</a:t>
            </a:r>
          </a:p>
          <a:p>
            <a:pPr lvl="2"/>
            <a:endParaRPr lang="hr-HR" sz="18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2443A-73AF-4059-B360-C5BF2FFF5762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2764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/>
              <a:t>„konvalidacija dokaza”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Predmet </a:t>
            </a:r>
            <a:r>
              <a:rPr lang="hr-HR" dirty="0" err="1"/>
              <a:t>Šendulović</a:t>
            </a:r>
            <a:r>
              <a:rPr lang="hr-HR" dirty="0"/>
              <a:t> – I Kž-Us-72/16 od 2.3.2017.</a:t>
            </a:r>
          </a:p>
          <a:p>
            <a:r>
              <a:rPr lang="hr-HR" i="1" dirty="0"/>
              <a:t>tereti da je organizirao mrežu većeg broja visokopozicioniranih osoba u Ministarstvu vanjskih i europskih poslova, te Ministarstvu unutarnjih poslova kako bi s ciljem ostvarenja svog nauma, odnosno pribavljanja znatne imovinske koristi ishodio čak 59 krivotvorenih putnih isprava i dvije krivotvorene osobne iskaznice na ime osoba koje su mahom članovi kriminalnog miljea u državama izvan Republike Hrvatske, čime im je omogućio neometano kretanje unutar Republike Hrvatske, a da je pri tome svoju kriminalnu djelatnost proširio i na institucije kao što su Veleposlanstva i Konzulati Republike Hrvatske sa sjedištem u Bosni i Hercegovini, Republici Srbiji pa čak i u Bruxellesu</a:t>
            </a:r>
          </a:p>
          <a:p>
            <a:r>
              <a:rPr lang="hr-HR" dirty="0"/>
              <a:t>Dopušteno korištenje kao dokaza snimke potajno snimljene i reproducirane na www.youtube.com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2443A-73AF-4059-B360-C5BF2FFF5762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2764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/>
              <a:t>„konvalidacija dokaza”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Predmet </a:t>
            </a:r>
            <a:r>
              <a:rPr lang="hr-HR" dirty="0" err="1"/>
              <a:t>Mađer</a:t>
            </a:r>
            <a:r>
              <a:rPr lang="hr-HR" dirty="0"/>
              <a:t> – I Kž 639/14 od 27.11.2014.</a:t>
            </a:r>
          </a:p>
          <a:p>
            <a:r>
              <a:rPr lang="hr-HR" dirty="0"/>
              <a:t>obnovljeni postupak zbog kaznenog djela protiv života i tijela, teškog ubojstva iz koristoljublja - nakon konačne presude ESLJP u kojoj je utvrđena povreda čl. 6. st. 1. i 3. Konvencije – primjena čl. 10. st. 3. u odnosu na „povredu zajamčenih prava obrane” (branitelj u policijskom ispitivanje)</a:t>
            </a:r>
          </a:p>
          <a:p>
            <a:r>
              <a:rPr lang="hr-HR" dirty="0"/>
              <a:t>Zatraženo izdvajanje zapisnika o ispitivanju pred redarstvenim vlastima zbog povrede </a:t>
            </a:r>
            <a:r>
              <a:rPr lang="hr-HR" dirty="0" err="1"/>
              <a:t>zajmačenih</a:t>
            </a:r>
            <a:r>
              <a:rPr lang="hr-HR" dirty="0"/>
              <a:t> prava obrane</a:t>
            </a:r>
          </a:p>
          <a:p>
            <a:r>
              <a:rPr lang="hr-HR" dirty="0"/>
              <a:t>VSRH utvrđuje da </a:t>
            </a:r>
            <a:r>
              <a:rPr lang="hr-HR" i="1" dirty="0"/>
              <a:t>„… dokazi koje je prvostupanjski sud izdvojio iz spisa predmeta kao nezakonite u smislu članka 10. stavak 2. točka 2.  ZKP/08, ne smatraju nezakonitima u smislu članka 10. stavka 3. ZKP/08.”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2443A-73AF-4059-B360-C5BF2FFF5762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2764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/>
              <a:t>„konvalidacija dokaza”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Načelno moguća i kod povrede čl. 8. Konvencije (prava na nepovredivost osobnog i obiteljskog života)</a:t>
            </a:r>
          </a:p>
          <a:p>
            <a:r>
              <a:rPr lang="hr-HR" dirty="0"/>
              <a:t>Potreban poseban oprez da iznimka ne bi postala pravilo </a:t>
            </a:r>
          </a:p>
          <a:p>
            <a:r>
              <a:rPr lang="hr-HR" dirty="0"/>
              <a:t>Moderni trendovi europskih judikature – sve promatrati sa aspekta pravičnog postupka,</a:t>
            </a:r>
          </a:p>
          <a:p>
            <a:r>
              <a:rPr lang="hr-HR" dirty="0"/>
              <a:t>Da li je u našim okolnostima moguće primijeniti jedino mjerilo pravičnog postupka za pitanje tzv. „konvalidacije dokaza” ????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9F35B2-7DDC-475C-9BDA-B011DD419D82}" type="datetime1">
              <a:rPr lang="hr-HR" smtClean="0"/>
              <a:t>14.3.2018.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60087730"/>
      </p:ext>
    </p:extLst>
  </p:cSld>
  <p:clrMapOvr>
    <a:masterClrMapping/>
  </p:clrMapOvr>
</p:sld>
</file>

<file path=ppt/theme/theme1.xml><?xml version="1.0" encoding="utf-8"?>
<a:theme xmlns:a="http://schemas.openxmlformats.org/drawingml/2006/main" name="USAID JP PowerPoint_templat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305</TotalTime>
  <Words>906</Words>
  <Application>Microsoft Office PowerPoint</Application>
  <PresentationFormat>On-screen Show (4:3)</PresentationFormat>
  <Paragraphs>106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Times</vt:lpstr>
      <vt:lpstr>Wingdings</vt:lpstr>
      <vt:lpstr>USAID JP PowerPoint_template</vt:lpstr>
      <vt:lpstr> Mogućnosti i praksa  primjene instituta konvalidacije nezakonitih dokaza u Republici Hrvatskoj </vt:lpstr>
      <vt:lpstr>Zakonitost dokaza</vt:lpstr>
      <vt:lpstr>Zakonitost dokaza</vt:lpstr>
      <vt:lpstr>Zakonitost dokaza</vt:lpstr>
      <vt:lpstr>Zakonitost dokaza</vt:lpstr>
      <vt:lpstr>„konvalidacija dokaza”</vt:lpstr>
      <vt:lpstr>„konvalidacija dokaza”</vt:lpstr>
      <vt:lpstr>„konvalidacija dokaza”</vt:lpstr>
      <vt:lpstr>„konvalidacija dokaza”</vt:lpstr>
      <vt:lpstr>Zahvaljujem na pozornosti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Pravne posljedice Odluke ESLJP u predmetu „Dragojević  protiv Hrvatske“  na nacionalnu praksu u Republici</dc:title>
  <dc:creator>Kos, Damir</dc:creator>
  <cp:lastModifiedBy>Azra Brkic</cp:lastModifiedBy>
  <cp:revision>25</cp:revision>
  <cp:lastPrinted>2004-09-30T16:41:33Z</cp:lastPrinted>
  <dcterms:created xsi:type="dcterms:W3CDTF">2018-03-11T06:22:26Z</dcterms:created>
  <dcterms:modified xsi:type="dcterms:W3CDTF">2018-03-14T10:38:17Z</dcterms:modified>
</cp:coreProperties>
</file>