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90" r:id="rId9"/>
    <p:sldId id="260" r:id="rId10"/>
    <p:sldId id="261" r:id="rId11"/>
    <p:sldId id="262" r:id="rId12"/>
    <p:sldId id="298" r:id="rId13"/>
    <p:sldId id="263" r:id="rId14"/>
    <p:sldId id="276" r:id="rId15"/>
    <p:sldId id="277" r:id="rId16"/>
    <p:sldId id="278" r:id="rId17"/>
    <p:sldId id="279" r:id="rId18"/>
    <p:sldId id="264" r:id="rId19"/>
    <p:sldId id="302" r:id="rId20"/>
    <p:sldId id="265" r:id="rId21"/>
    <p:sldId id="271" r:id="rId22"/>
    <p:sldId id="266" r:id="rId23"/>
    <p:sldId id="280" r:id="rId24"/>
    <p:sldId id="267" r:id="rId25"/>
    <p:sldId id="268" r:id="rId26"/>
    <p:sldId id="269" r:id="rId27"/>
    <p:sldId id="281" r:id="rId28"/>
    <p:sldId id="282" r:id="rId29"/>
    <p:sldId id="283" r:id="rId30"/>
    <p:sldId id="297" r:id="rId31"/>
    <p:sldId id="284" r:id="rId32"/>
    <p:sldId id="299" r:id="rId33"/>
    <p:sldId id="303" r:id="rId34"/>
    <p:sldId id="300" r:id="rId35"/>
    <p:sldId id="301" r:id="rId36"/>
    <p:sldId id="285" r:id="rId37"/>
    <p:sldId id="286" r:id="rId38"/>
    <p:sldId id="287" r:id="rId39"/>
    <p:sldId id="288" r:id="rId40"/>
    <p:sldId id="289" r:id="rId41"/>
    <p:sldId id="291" r:id="rId42"/>
    <p:sldId id="292" r:id="rId43"/>
    <p:sldId id="293" r:id="rId44"/>
    <p:sldId id="296" r:id="rId45"/>
    <p:sldId id="270" r:id="rId46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6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971E-5200-4FBC-A00B-28DE00E501D1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6B59E-A274-4405-BAE1-3955C3F9D7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83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3760"/>
            <a:ext cx="4681728" cy="8869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C3C881-AA5C-4816-86D9-8DF229247052}" type="datetimeFigureOut">
              <a:rPr lang="hr-HR" smtClean="0"/>
              <a:t>10.3.2018.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632"/>
            <a:ext cx="4681728" cy="886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200799" cy="1296144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FINANSIJSKA ISTRAGA I ODUZIMANJE IMOVINSKE KORISTI </a:t>
            </a:r>
            <a:b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STEČENE KRIVIČNIM DJELOM </a:t>
            </a:r>
            <a:b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naučene lekcije 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4581128"/>
            <a:ext cx="65505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500" b="1" dirty="0" smtClean="0">
                <a:solidFill>
                  <a:srgbClr val="002A6C"/>
                </a:solidFill>
              </a:rPr>
              <a:t>Marija</a:t>
            </a:r>
            <a:r>
              <a:rPr lang="hr-HR" sz="1500" dirty="0" smtClean="0">
                <a:solidFill>
                  <a:srgbClr val="002A6C"/>
                </a:solidFill>
              </a:rPr>
              <a:t> </a:t>
            </a:r>
            <a:r>
              <a:rPr lang="hr-HR" sz="1500" b="1" dirty="0" smtClean="0">
                <a:solidFill>
                  <a:srgbClr val="002A6C"/>
                </a:solidFill>
              </a:rPr>
              <a:t>Vučko</a:t>
            </a:r>
            <a:r>
              <a:rPr lang="hr-HR" sz="1500" dirty="0" smtClean="0">
                <a:solidFill>
                  <a:srgbClr val="002A6C"/>
                </a:solidFill>
              </a:rPr>
              <a:t>, Zamjenica ravnateljice USKOK-a,</a:t>
            </a:r>
          </a:p>
          <a:p>
            <a:r>
              <a:rPr lang="hr-HR" sz="1500" dirty="0" smtClean="0">
                <a:solidFill>
                  <a:srgbClr val="002A6C"/>
                </a:solidFill>
              </a:rPr>
              <a:t>Voditeljica Odjela za istraživanje imovinske koristi stečene kaznenim djelom</a:t>
            </a:r>
            <a:endParaRPr lang="hr-HR" sz="1500" dirty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41664" y="1345145"/>
            <a:ext cx="8260672" cy="78771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PrivremenE MJERE osiguranjA oduzimanja imovinske koristi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2492896"/>
            <a:ext cx="864096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ZKP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mogu se odrediti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prije pokretanja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kaznenog </a:t>
            </a: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postupka</a:t>
            </a:r>
          </a:p>
          <a:p>
            <a:pPr marL="114300" indent="0">
              <a:buNone/>
            </a:pP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•	 kazneni postupak započinje:</a:t>
            </a:r>
          </a:p>
          <a:p>
            <a:pPr marL="114300" indent="0">
              <a:buNone/>
            </a:pP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	- pravomoćnošću rješenja o provođenju istrage </a:t>
            </a:r>
          </a:p>
          <a:p>
            <a:pPr marL="114300" indent="0">
              <a:buNone/>
            </a:pP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	- potvrđivanjem optužnice ako istraga nije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provedena</a:t>
            </a:r>
            <a:endParaRPr lang="hr-HR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hr-HR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ROK TRAJANJA MJERA -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potvrđivanja optužnice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mogu</a:t>
            </a: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trajati </a:t>
            </a: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najdulje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godine, a nakon toga 60 dana od dostave </a:t>
            </a:r>
            <a:r>
              <a:rPr lang="vi-VN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obavijesti </a:t>
            </a: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o pravomoćnosti odluke kojom je oduzeta imovinska korist </a:t>
            </a:r>
            <a:endParaRPr lang="hr-HR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vi-VN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114300" indent="0">
              <a:buNone/>
            </a:pPr>
            <a:r>
              <a:rPr lang="vi-VN" sz="20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PROBLEM – rok od 2 godine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prekratak!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7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309453"/>
            <a:ext cx="8260672" cy="10394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PrivremenE MJERE osiguranjA oduzimanja imovinske koristi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544688"/>
            <a:ext cx="8507288" cy="3908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Presuda ESLJP Džinić/RH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„pravična ravnoteža između zahtjeva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ćeg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interesa zajednice i zahtjeva zaštite osnovnih prava pojedinca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mora postojati proporcionalnost između mjera osiguranja i svrhe koja se njome želi postići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ograničiti imovinska prava samo do iznosa navodno stečene imovinske koristi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ostaviti mogućnost korištenja predmetne imovine uz minimalno ograničavanje vlasnika u ostvarivanju svojih prava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4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309453"/>
            <a:ext cx="8260672" cy="10394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PrivremenE MJERE osiguranjA oduzimanja imovinske koristi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2276872"/>
            <a:ext cx="8568952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  je u odnosu na p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rihvatljivost priv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mjera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osiguranja i oduzimanja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eventualnu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povredu prava na zaštitu vlasništva iz člana 1. Prvog protokola uz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EKLJP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zaključio da je isto prihvatljivo (R</a:t>
            </a:r>
            <a:r>
              <a:rPr lang="vi-VN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aimondo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vi-VN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Italije  </a:t>
            </a:r>
            <a:r>
              <a:rPr lang="vi-VN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Silickiene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</a:t>
            </a:r>
            <a:r>
              <a:rPr lang="vi-VN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itvanije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cilj konfiskacije spriječiti priskrbljivanje prednosti za okrivljenika ili kriminalnu organizaciju kojoj on pripada, a na štetu društva;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proporcionalnost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konfiskacije navedenom osnovnom cilju,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postojanje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jednakosti oružja kao jednog od elemenata načela pravičnog postupka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7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435280" cy="4032448"/>
          </a:xfrm>
          <a:prstGeom prst="rect">
            <a:avLst/>
          </a:prstGeom>
        </p:spPr>
        <p:txBody>
          <a:bodyPr/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KZ RH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imovinska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će se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osobe na koju je prenijeta ako nije stečena u dobroj vjeri </a:t>
            </a: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</a:t>
            </a:r>
            <a:r>
              <a:rPr lang="vi-VN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vi-VN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Kž-41/12-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prvostupanjskom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presudom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utvrđeno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okrivljeni sebi i drugim osobama pribavio imovinsku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 </a:t>
            </a:r>
            <a:r>
              <a:rPr lang="vi-VN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oduzeta </a:t>
            </a:r>
            <a:r>
              <a:rPr lang="vi-VN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 od okrivljenika što je suprotno 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KZ-u.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činjeničnog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opisa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vidljivo koliki iznos je naknade isplaćen drugima, a što je odlučna okolnost ne samo u pogledu </a:t>
            </a:r>
            <a:r>
              <a:rPr lang="vi-VN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obveze oduzimanja 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imovinske </a:t>
            </a:r>
            <a:r>
              <a:rPr lang="vi-VN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vi-VN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one osoba koja ju je faktički stekla,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već i u pogledu pravne kvalifikacije kaznenog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radi čega je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izreka nerazumljiva</a:t>
            </a:r>
            <a:r>
              <a:rPr lang="hr-HR" sz="1800" dirty="0" smtClean="0"/>
              <a:t>. 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54025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435280" cy="4032448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RH,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Kž-Us-41/12-4 </a:t>
            </a: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Tx/>
              <a:buChar char="-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optuženik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kao načelnik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općine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pribavio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i sebi i drugim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osobama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svojim zamjenicima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ukupnom iznosu od 71.000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ukupni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protivno KZ-u,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 od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njega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Tx/>
              <a:buChar char="-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„I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movinska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oduzima se upravo od one osobe koja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počinjenjem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kaznenog djela stekla ili je na nju prenesena, pa je ovakvom odlukom prekoračena ovlast koju sud ima po zakonu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8861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435280" cy="4032448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ODBIJANJA ODUZIMANJA IMOVINSKE KORISTI OD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TREĆIH, ŽS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Zagreb (K-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- 78/09, prosinac 2011.) </a:t>
            </a: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 se imovinska korist koju su kaznenim djelom stekla djeca okrivljene,  i to od sina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1,</a:t>
            </a:r>
            <a:r>
              <a:rPr lang="hr-H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kuna, a od kćeri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680.000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kuna, što je dijelom osigurano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privremenom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mjerom koja  je upisana na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nekretninama koje su kupljene u inkriminirano vrijeme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“.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958967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2060848"/>
            <a:ext cx="8640960" cy="4248472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Obrazloženje: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nema imovine koja bi bila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upisana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nju, 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k.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je stekla veliku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korist. Jedini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logični zaključak je da je tako stečenu imovinsku korist prenijela na svoju djecu koji su taj novac iskoristili da bi kupili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nekretnine. U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sporno vrijeme nitko od njih nije imao novaca iz zakonitih prihoda. Neistinito otac iskazuje da je svojoj djeci prepustio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 koje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poslovalo s dobiti, kada iz podataka Porezne uprave proizlazi da je isto poslovalo s gubitkom. Ni otac nije imao velika primanja. Sud stoga zaključuje da su nekretnine stečene u zloj vjeri od novca koje je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djeci poklanjala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majka  te je odlučeno da su obvezni na ime protupravno stečene imovine u državni proračun uplatiti novčane iznose u protuvrijednosti nekretnina pod prijetnjom ovrhe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18181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2060848"/>
            <a:ext cx="8640960" cy="4248472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Kž-11/12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siječnja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–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ukinuo presudu i predmet vraćen na ponovno suđenje.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obrazloženj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zbroj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oduzete koristi premašuje iznos koristi koja se stavlja na teret činjeničnim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opisom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uslijed čega je 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primijenjeno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oduzimanje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Međutim d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jeca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nisu pozvana na raspravu, nije im dostavljena presuda čime im je onemogućeno sudjelovanje u postupku što je protivno  ZKP-u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ističe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 djeca m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oraju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biti nazočni ne samo tijekom rasprave već imaju prava propisana ZKP-om, kao i pravo žalbe.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899458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412776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988840"/>
            <a:ext cx="871296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ponovljenom suđenju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ŽS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agreb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K-US-6/13-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 lipnja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–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orist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samo od okrivljene,  te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odbi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prijedlog da se oduzme imovina od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djece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jer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dokazano da bi sredstva za kupnju nekretnina bila od protupravne imovinske koristi od predmetnog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povjerovao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iskazima oca 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novac nije davala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e)</a:t>
            </a: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obrazloženj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a: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otac tvrdili da je novac iz poslovanja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uspješnosti poslovanja tog društva koju je dao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USKOK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objektivno točna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društvo negativno poslovalo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međutim 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vlasnicima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raspolaganju stoje mnogobrojni načini izvlačenja dobiti iz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0936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412776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988840"/>
            <a:ext cx="871296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je vlasnik (otac) svoje prihode stjecao legalnim poslovanjem ili npr. elementima sive ekonomije ili na posve nelegalan  način i te prihode darivao svojoj djeci u konkretnom slučaju je sasvim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irelevantno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elevantno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samo da li je majka svoju protupravno stečenu imovinsku korist i to samo i isključivo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stečenu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kaznenim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iz ove optuženice prenijela na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djecu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99308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41664" y="1412776"/>
            <a:ext cx="8260672" cy="10394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Uvodno: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611560" y="2132856"/>
            <a:ext cx="8208912" cy="43204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vi-VN" dirty="0"/>
              <a:t>Nešto o  regulativi  RH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vezanoj za </a:t>
            </a:r>
            <a:r>
              <a:rPr lang="vi-VN" dirty="0" smtClean="0"/>
              <a:t>oduzimanj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dirty="0"/>
              <a:t>imovinske koristi: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vi-VN" dirty="0" smtClean="0"/>
              <a:t>sve </a:t>
            </a:r>
            <a:r>
              <a:rPr lang="vi-VN" dirty="0"/>
              <a:t>materijalne odredbe sadrži Kazneni zakon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vi-VN" dirty="0" smtClean="0"/>
              <a:t>sve </a:t>
            </a:r>
            <a:r>
              <a:rPr lang="vi-VN" dirty="0"/>
              <a:t>procesne  odredbe sadrži Zakon o kaznenom postupku </a:t>
            </a:r>
          </a:p>
          <a:p>
            <a:pPr marL="114300" indent="0">
              <a:buNone/>
            </a:pPr>
            <a:endParaRPr lang="vi-VN" dirty="0"/>
          </a:p>
          <a:p>
            <a:pPr marL="114300" indent="0">
              <a:buNone/>
            </a:pPr>
            <a:r>
              <a:rPr lang="vi-VN" dirty="0"/>
              <a:t>RH više nema posebni zakon o postupku oduzimanja imovinske </a:t>
            </a:r>
            <a:r>
              <a:rPr lang="vi-VN" dirty="0" smtClean="0"/>
              <a:t>koristi</a:t>
            </a:r>
            <a:endParaRPr lang="hr-HR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vi-VN" dirty="0" smtClean="0"/>
              <a:t>prestao </a:t>
            </a:r>
            <a:r>
              <a:rPr lang="vi-VN" dirty="0"/>
              <a:t>važiti 27. srpnja 2017.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vi-VN" dirty="0" smtClean="0"/>
              <a:t>sve </a:t>
            </a:r>
            <a:r>
              <a:rPr lang="vi-VN" dirty="0"/>
              <a:t>bitne odredbe posebnog zakona prenesene su u Zakon o kaznenom postupku </a:t>
            </a:r>
          </a:p>
          <a:p>
            <a:pPr marL="114300" indent="0">
              <a:buNone/>
            </a:pPr>
            <a:endParaRPr lang="vi-VN" sz="1800" dirty="0"/>
          </a:p>
        </p:txBody>
      </p:sp>
    </p:spTree>
    <p:extLst>
      <p:ext uri="{BB962C8B-B14F-4D97-AF65-F5344CB8AC3E}">
        <p14:creationId xmlns:p14="http://schemas.microsoft.com/office/powerpoint/2010/main" val="10195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662860" y="1412776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496944" cy="4556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RH,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Kž-Us-138/13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siječ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potvrđuje presudu i odbija žalbu USKOK-a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o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brazloženj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a: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nisu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dovedeni u razumnu sumnju zaključci suda koji su izvedeni.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eđusobno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suštini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suglasni iskaz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dokumentacij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koja je doprinijeta u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spis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prihvatljiva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činjenična osnova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legalnost prihoda na osnovu kojih je stečena imovina  čije je oduzimanje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predloženo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DAKLE: UV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IJEK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MOŽE REĆI DA JE NEZAKONITI PRIHOD IZ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NEZAKONITE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DJELATNOSTI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NEKOG DRUGOG A NE ONOGA KOME SE SUDI….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90438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50727" y="1484784"/>
            <a:ext cx="826067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chemeClr val="accent2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66263" y="2132856"/>
            <a:ext cx="8229600" cy="4392488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 ODUZIMANJA OD TREĆIH (SPORAZUM </a:t>
            </a:r>
            <a:r>
              <a:rPr lang="hr-H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IZVANSUDSKA NAGODBA</a:t>
            </a: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se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teretio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 u sastavu zločinačkog udruženja počinio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k. 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 primanja mita i zlouporabe povjerenja u gospodarskom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poslovanju,  te ostvario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nezakonitu 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im.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od oko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5,8 </a:t>
            </a:r>
            <a:r>
              <a:rPr lang="hr-H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zvidima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prije otvaranja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istrage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pronađena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imovina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koju je u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tvrđeno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stečena u vrijeme inkriminacije a koja se vodi kao vlasništvo supruge i srodnika okrivljenika (1/2 kuće i stan), koji nisu imali  zakonitih sredstava za kupnju, kao ni okrivljeni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 uhićenja predložene privremene mjere osiguranja oduzimanja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im. koristi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navedenoj imovini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priznao počinjenje djela i pribavljanje koristi</a:t>
            </a: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095087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412777"/>
            <a:ext cx="826067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507288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optužnici predloženo oduzimanje imovine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supruge i srodnika koja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procijenjena na 2 </a:t>
            </a:r>
            <a:r>
              <a:rPr lang="hr-H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kn, te da okrivljeni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razliku od 3,8 </a:t>
            </a:r>
            <a:r>
              <a:rPr lang="hr-HR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kn uplati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državni proračun. </a:t>
            </a: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Prije održavanja optužnog vijeća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zaključen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sporazum oko potvrdnog očitovanja o optužnici kojim </a:t>
            </a:r>
            <a:r>
              <a:rPr lang="hr-HR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priznaje počinjenje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k.d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te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dio ostvarene imovinske koristi uložio u stjecanje navedene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na ime drugih osoba, </a:t>
            </a: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supruga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srodnik zaključili su sa RH </a:t>
            </a:r>
            <a:r>
              <a:rPr lang="hr-H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Izvansudsku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nagodbu kojom su navedenu imovinu prenijeli u vlasništvo RH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potpisana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Izjava za donošenje presude na temelju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sporazuma kojom je utvrđeno da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osobe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koje je imovinska korist prenesena na ime oduzimanja dijela imovinske koristi prenijeli u vlasništvo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 predmetnu imovinu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prihvatio sporazum i izjavu i donio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presudu</a:t>
            </a: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27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4704" y="2708921"/>
            <a:ext cx="8215767" cy="2448271"/>
          </a:xfrm>
        </p:spPr>
        <p:txBody>
          <a:bodyPr/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</a:t>
            </a:r>
            <a:r>
              <a:rPr lang="hr-H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ODUZIMANJE </a:t>
            </a:r>
            <a:r>
              <a:rPr lang="hr-HR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IMOVINSKE KORISTI</a:t>
            </a:r>
            <a:br>
              <a:rPr lang="hr-HR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izazovi </a:t>
            </a:r>
            <a:r>
              <a:rPr lang="hr-H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primjeni i praksa </a:t>
            </a:r>
            <a:r>
              <a:rPr lang="hr-HR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2311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90852" y="1628800"/>
            <a:ext cx="8260672" cy="82340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PROŠIRENO ODUZIMANJE </a:t>
            </a:r>
            <a:r>
              <a:rPr lang="vi-VN" sz="2400" b="1" dirty="0" smtClean="0">
                <a:solidFill>
                  <a:srgbClr val="C00000"/>
                </a:solidFill>
                <a:latin typeface="+mn-lt"/>
              </a:rPr>
              <a:t>IMOVINSKE </a:t>
            </a:r>
            <a:r>
              <a:rPr lang="vi-VN" sz="2400" b="1" dirty="0">
                <a:solidFill>
                  <a:srgbClr val="C00000"/>
                </a:solidFill>
                <a:latin typeface="+mn-lt"/>
              </a:rPr>
              <a:t>KORISTI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67544" y="2852936"/>
            <a:ext cx="8507288" cy="3240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dirty="0"/>
              <a:t>Prošireno oduzimanje imovinske koristi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RH</a:t>
            </a:r>
            <a:r>
              <a:rPr lang="vi-V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vi-VN" dirty="0"/>
              <a:t>ako je počinjeno kazneno djelo:  </a:t>
            </a:r>
            <a:endParaRPr lang="hr-HR" dirty="0" smtClean="0"/>
          </a:p>
          <a:p>
            <a:pPr marL="114300" indent="0" algn="just">
              <a:buClr>
                <a:srgbClr val="C00000"/>
              </a:buClr>
              <a:buNone/>
            </a:pPr>
            <a:endParaRPr lang="hr-HR" dirty="0" smtClean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dirty="0" smtClean="0"/>
              <a:t>      </a:t>
            </a:r>
            <a:r>
              <a:rPr lang="vi-VN" dirty="0"/>
              <a:t>iz nadležnosti USKOK-a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dirty="0"/>
              <a:t>     </a:t>
            </a:r>
            <a:r>
              <a:rPr lang="hr-HR" dirty="0" smtClean="0"/>
              <a:t> </a:t>
            </a:r>
            <a:r>
              <a:rPr lang="vi-VN" dirty="0" smtClean="0"/>
              <a:t>protiv </a:t>
            </a:r>
            <a:r>
              <a:rPr lang="vi-VN" dirty="0"/>
              <a:t>računalnih sustava, programa i podataka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dirty="0"/>
              <a:t>      </a:t>
            </a:r>
            <a:r>
              <a:rPr lang="vi-VN" dirty="0" smtClean="0"/>
              <a:t>spolnog </a:t>
            </a:r>
            <a:r>
              <a:rPr lang="vi-VN" dirty="0"/>
              <a:t>zlostavljanja i iskorištavanja djeteta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145362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340768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688704"/>
            <a:ext cx="8507288" cy="40526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KZ RH: </a:t>
            </a:r>
          </a:p>
          <a:p>
            <a:pPr marL="114300" indent="0">
              <a:buNone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None/>
            </a:pPr>
            <a:r>
              <a:rPr lang="vi-V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ako počinitelj kaznenog djela iz kataloga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 ili je imao 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imovinu koja je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nerazmjerna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njegovim zakonitim prihodima, 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pretpostavlja se 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ta  imovina predstavlja imovinsku korist od kaznenog djela, 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osim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počinitelj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učini vjerojatnim 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njezino podrijetlo zakonito</a:t>
            </a:r>
          </a:p>
        </p:txBody>
      </p:sp>
    </p:spTree>
    <p:extLst>
      <p:ext uri="{BB962C8B-B14F-4D97-AF65-F5344CB8AC3E}">
        <p14:creationId xmlns:p14="http://schemas.microsoft.com/office/powerpoint/2010/main" val="948706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Uvjeti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prošireno oduzimanje: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počinjenje određenog kaznenog djela kojim je ostvarena imovinska  korist 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 imovine (presumptio iuris)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po ispunjenju uvjeta 1. i 2. dolazi do inverzije tereta dokazivanja 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reducirani dokazni standard – dovoljno učiniti vjerojatnim da je imovina zakonito stečena</a:t>
            </a:r>
          </a:p>
          <a:p>
            <a:pPr marL="114300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1193471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Tzv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Balansirani teret dokazivanja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tužitelj je obvezan dokazati nezakonito porijeklo imovine do nivoa da se opravdano vjeruje da ona potječe iz  kaznenog  djela,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nakon čega teret dokazivanja zakonitog stjecanja  imovine prelazi na optuženog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-za primjenu ovog instituta tužitelj mora otkriti i svu drugu imovinu koja eventualno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ječe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kriminalne aktivnosti  osumnjičenog, a povodom koje se nužno ne mora voditi kazneni postupak</a:t>
            </a:r>
          </a:p>
        </p:txBody>
      </p:sp>
    </p:spTree>
    <p:extLst>
      <p:ext uri="{BB962C8B-B14F-4D97-AF65-F5344CB8AC3E}">
        <p14:creationId xmlns:p14="http://schemas.microsoft.com/office/powerpoint/2010/main" val="3509556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DILEME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redukcija dokaznog standarda i inverzija tereta dokazivanja je novina koju većina još uvijek smatra povredom principa pretpostavke nevinosti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prošireno oduzimanje imovine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zadir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prava na imovini do mjere koja predstavlja povredu čl.1. Protokola 1 EKLJP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primjena principa proširenog oduzimanja imovine koja je stečena prije počinjenja k.d.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smatra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retroaktivnom primjenom zakona</a:t>
            </a:r>
          </a:p>
        </p:txBody>
      </p:sp>
    </p:spTree>
    <p:extLst>
      <p:ext uri="{BB962C8B-B14F-4D97-AF65-F5344CB8AC3E}">
        <p14:creationId xmlns:p14="http://schemas.microsoft.com/office/powerpoint/2010/main" val="2743727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riješio sve ove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dileme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r-HR" sz="20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Salabiaku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/Francuska iz 1988., </a:t>
            </a:r>
            <a:r>
              <a:rPr lang="hr-HR" sz="20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Phillips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/UK iz </a:t>
            </a:r>
            <a:r>
              <a:rPr lang="hr-H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2001., </a:t>
            </a:r>
            <a:r>
              <a:rPr lang="hr-HR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Grayson</a:t>
            </a:r>
            <a:r>
              <a:rPr lang="hr-H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hr-HR" sz="20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Barnham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/UK iz </a:t>
            </a:r>
            <a:r>
              <a:rPr lang="hr-H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</a:t>
            </a: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optuženom pružene sve garancije koje se tiču njegovog prava na obranu, u smislu obaranja zakonske pretpostavke, nema bojazni od povrede njegovih prava, jer pravo okrivljenika na poštovanje njegove nevinosti nije apsolutno, a primjena zakonske pretpostavke je diskrecijska ovlast suda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dozvoljena je retroaktivna primjena zakona koji se odnose na oduzimanje imovinske koristi u slučajevima kada je oduzimanje određeno kao mjera, a ne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kao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kaznena sa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nkcija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što je predmet ocjene ESLJP u svakom konkretnom slučaju </a:t>
            </a:r>
          </a:p>
        </p:txBody>
      </p:sp>
    </p:spTree>
    <p:extLst>
      <p:ext uri="{BB962C8B-B14F-4D97-AF65-F5344CB8AC3E}">
        <p14:creationId xmlns:p14="http://schemas.microsoft.com/office/powerpoint/2010/main" val="3351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395536" y="1381461"/>
            <a:ext cx="8445644" cy="53537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 istragA</a:t>
            </a:r>
            <a:r>
              <a:rPr lang="hr-H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507288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/>
              <a:t>U RH nema instituta „financijska istraga“ – provode se imovinski izvidi (kada postoji osnovana sumnja  provode se u okviru istrage, a kada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postoje samo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sumnje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provode se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/>
              <a:t>samostalno)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/>
              <a:t> </a:t>
            </a:r>
            <a:r>
              <a:rPr lang="vi-VN" sz="2000" dirty="0" smtClean="0"/>
              <a:t>imovinsku </a:t>
            </a:r>
            <a:r>
              <a:rPr lang="vi-VN" sz="2000" dirty="0"/>
              <a:t>korist pribavljenu kaznenim djelom tužitelj je dužan utvrđivati ne samo kada ona predstavlja obilježje kaznenog djela, već i kada to nije, kao i kada postoje osnove za primjenu proširenog oduzimanja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(propisano  ZKP-om)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</a:rPr>
              <a:t>Kada </a:t>
            </a:r>
            <a:r>
              <a:rPr lang="vi-VN" sz="2000" dirty="0">
                <a:solidFill>
                  <a:srgbClr val="FF0000"/>
                </a:solidFill>
              </a:rPr>
              <a:t>donijeti odluku o provođenju financijske istrage?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37594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Uvođenje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oborive zakonske pretpostavke ove vrste, prihvatljivo je prema standardima ESLJP, sve dok se protivniku osiguranja pruža dovoljno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garancija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njeno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osporavanje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nespojivo s pojmom pravične rasprave tokom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kaznenog 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postupka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teret dokazivanja bude na svakom od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podnositelja 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predstavke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bi pružili uvjerljivo objašnjenje svoje trenutne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ijske situacije</a:t>
            </a: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496944" cy="4680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se imovina za koju se predlaže prošireno oduzimanje  mora moći dovesti u vezu s </a:t>
            </a:r>
            <a:r>
              <a:rPr lang="hr-H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k. 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koje se vodi konkretan 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postupak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hr-HR" sz="18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izričito definirano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zakonima</a:t>
            </a: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odredbe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zakona BiH su nejasne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govore o imovinskoj koristi pribavljenoj izvršenjem „ovih krivičnih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odnosno „izvršenjem krivičnih djela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odredba KZRH kaže „od kaznenog djela”</a:t>
            </a: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RS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I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znio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stajlište da „prošireno oduzimanje nije vezano  samo za konkretno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 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isključivo izvršioca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već se može oduzeti i svaka druga imovina stečena iz kriminala“.</a:t>
            </a:r>
          </a:p>
        </p:txBody>
      </p:sp>
    </p:spTree>
    <p:extLst>
      <p:ext uri="{BB962C8B-B14F-4D97-AF65-F5344CB8AC3E}">
        <p14:creationId xmlns:p14="http://schemas.microsoft.com/office/powerpoint/2010/main" val="4141871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060848"/>
            <a:ext cx="8435280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 „FIMI MEDIA”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iz obrazloženja presude ŽS Zagreb, ožujak 2014.: 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„U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tvrđen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značajan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 između zakonitih prihoda 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 povezanih osoba u iznosu od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23,7 mil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primjenu instituta proširenog oduzimanja 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relevantna vremenska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povezanost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stečene imovine koja je obuhvaćena mjerom proširenog oduzimanja s utvrđenim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nadležnosti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USKOK-a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bzirom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počinjenje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nadležnosti USKOK-a pretpostavka za primjenu instituta proširenog oduzimanja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Koristi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odnosi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na onu korist ostvarenu nezakonitim aktivnostima koje su prethodile počinjenju k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jela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 je predmet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optužbe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32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Počinjenje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istih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dakle, u slučaju utvrđenog nerazmjera sa zakonitim prihodima samo pretpostavlja te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mora biti niti utvrđeno, a ni određeno u predmetnom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nenom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postupku.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Dakle, ukoliko su ispunjene navedene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akonske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pretpostavke za primjenu instituta proširenog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imovine, odnosno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djela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nadležnosti USKOK-a i utvrđeni nerazmjer,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vrijeme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canja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obuhvaćene primjenom navedenog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apsolutno irelevantno, jer se ista oduzima od počinitelja a ne od kaznenog djela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vi-VN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9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sud 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proglašava krivim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djelo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kojim je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stekao nezakonitu 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orist oko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15,2 </a:t>
            </a:r>
            <a:r>
              <a:rPr lang="hr-H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kn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utvrđuje da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sporno da je 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dio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stekao na zakonit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način, te je očigledno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došlo do sjedinjenja imovinske koristi sa zakonito stečenom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imovinom</a:t>
            </a: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zaključuje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su se stekli uvjeti za prošireno oduzimanje ali oduzima 15,2 </a:t>
            </a:r>
            <a:r>
              <a:rPr lang="hr-H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kn, a ne 23,7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 pozivajući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na odredbu o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sjedinjenju zakonite i nezakonite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(tzv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miješana imovina)</a:t>
            </a: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39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Čl. 78. st.3. KZ:”ako je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od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kaznenog djela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sjedinjena s imovinom stečenom na zakonit način, ukupna imovina bit će predmetnom oduzimanja do procijenjene vrijednosti imovinske koristi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…”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 imovinske koristi?</a:t>
            </a:r>
            <a:endParaRPr lang="hr-HR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VSRH ukinuo presudu u listopadu 2015., rasprava u tijeku…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02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435280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Zaključak: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oduzimanje, za razliku od oduzimanja direktne imovinske koristi, nije neophodno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konkretizirati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kojeg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korist ostvarena, pa samim time ne mora biti dokazana veza između imovine za koju se traži prošireno oduzimanje i djela za koje je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osuđen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tužitelju je da pruži  dovoljno dokaza da postoji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između imovine i zakonitih prihoda osobe od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imovina oduzima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koji način i kojim parametrima se utvrđuje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nerazmjera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241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Još neka pitanja oko proširenog oduzimanja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je prijedlogom za prošireno oduzimanje moguće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obuhvatiti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druge - povezane osobe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Koje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svojstvo imaju povezane osobe?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imaju prava u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postupku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ih i u kojem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trenutku treba uključiti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postupak?</a:t>
            </a:r>
          </a:p>
          <a:p>
            <a:pPr marL="571500" indent="-457200">
              <a:buClr>
                <a:srgbClr val="C00000"/>
              </a:buClr>
              <a:buFont typeface="+mj-lt"/>
              <a:buAutoNum type="arabicPeriod"/>
            </a:pP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84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ZKP RH govori o „drugoj osobi na koju je imovinska korist prenesena” i oduzimanje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moguće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od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člana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obitelji (neovisno o pravnom temelju i živi li u zajedničkom kućanstvu s počiniteljem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druge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osobe – osim ako je stekla u dobroj vjeri i po razumnoj cijeni (inverzija tereta dokazivanja, reducirani dokazni standard) 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81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435280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ZKP RH: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poziv za ispitivanje drugoj osobi dostavit će se i pouka o pravu na opunomoćenika te će se upozoriti da će se postupak provesti i bez njezine prisutnosti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rješenje o određivanju privremene mjere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drugoj osobi na koju je imov. korist prenesena dostavit će se i pouka o pravu na odvjetnika i pravima da je ovlašten u svezi utvrđivanja imov.  koristi predlagati dokaze, a tijekom rasprave  po dopuštenju predsjednika vijeća postavljati pitanja okrivljeniku, svjedocima i vještacima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koju je prenesena imov. korist oslobođena je obveze svjedočenja o načinu stjecanja imov. koristi 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Clr>
                <a:srgbClr val="C00000"/>
              </a:buClr>
              <a:buNone/>
            </a:pP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 ova prava odnose se na osobe od kojih se imov. korist oduzima po osnovi direktnog ili proširenog oduzimanja!</a:t>
            </a:r>
          </a:p>
        </p:txBody>
      </p:sp>
    </p:spTree>
    <p:extLst>
      <p:ext uri="{BB962C8B-B14F-4D97-AF65-F5344CB8AC3E}">
        <p14:creationId xmlns:p14="http://schemas.microsoft.com/office/powerpoint/2010/main" val="60521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vi-VN" sz="2000" dirty="0" smtClean="0"/>
              <a:t>reduvjet </a:t>
            </a:r>
            <a:r>
              <a:rPr lang="vi-VN" sz="2000" dirty="0"/>
              <a:t>za uspjeh </a:t>
            </a:r>
            <a:r>
              <a:rPr lang="vi-VN" sz="2000" dirty="0" smtClean="0"/>
              <a:t>fin</a:t>
            </a:r>
            <a:r>
              <a:rPr lang="hr-HR" sz="2000" dirty="0" smtClean="0"/>
              <a:t>.</a:t>
            </a:r>
            <a:r>
              <a:rPr lang="vi-VN" sz="2000" dirty="0" smtClean="0"/>
              <a:t> </a:t>
            </a:r>
            <a:r>
              <a:rPr lang="vi-VN" sz="2000" dirty="0"/>
              <a:t>istrage je pristup </a:t>
            </a:r>
            <a:r>
              <a:rPr lang="vi-VN" sz="2000" dirty="0" smtClean="0"/>
              <a:t>podacima</a:t>
            </a:r>
            <a:r>
              <a:rPr lang="hr-HR" sz="2000" dirty="0" smtClean="0"/>
              <a:t>.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/>
              <a:t>	</a:t>
            </a:r>
            <a:r>
              <a:rPr lang="vi-VN" sz="2000" dirty="0" smtClean="0"/>
              <a:t>tužitelji</a:t>
            </a:r>
            <a:r>
              <a:rPr lang="hr-HR" sz="2000" dirty="0" smtClean="0"/>
              <a:t> </a:t>
            </a:r>
            <a:r>
              <a:rPr lang="vi-VN" sz="2000" dirty="0" smtClean="0"/>
              <a:t>USKOK-a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imaju</a:t>
            </a:r>
            <a:r>
              <a:rPr lang="hr-HR" sz="2000" dirty="0" smtClean="0"/>
              <a:t> </a:t>
            </a:r>
            <a:r>
              <a:rPr lang="vi-VN" sz="2000" dirty="0" smtClean="0"/>
              <a:t>direktan </a:t>
            </a:r>
            <a:r>
              <a:rPr lang="vi-VN" sz="2000" dirty="0"/>
              <a:t>pristup </a:t>
            </a:r>
            <a:r>
              <a:rPr lang="hr-HR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</a:t>
            </a:r>
            <a:r>
              <a:rPr lang="vi-VN" sz="2000" dirty="0" smtClean="0"/>
              <a:t>značajnijim </a:t>
            </a:r>
            <a:r>
              <a:rPr lang="vi-VN" sz="2000" dirty="0"/>
              <a:t>bazama podataka (Porezne uprave, MUP-a, FINA-e, Zemljišnika/katastra</a:t>
            </a:r>
            <a:r>
              <a:rPr lang="vi-VN" sz="2000" dirty="0" smtClean="0"/>
              <a:t>)</a:t>
            </a:r>
            <a:r>
              <a:rPr lang="hr-HR" sz="2000" dirty="0" smtClean="0"/>
              <a:t>,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hr-HR" sz="2000" dirty="0" smtClean="0"/>
              <a:t> </a:t>
            </a:r>
            <a:r>
              <a:rPr lang="vi-VN" sz="2000" dirty="0" smtClean="0"/>
              <a:t>sporazum</a:t>
            </a:r>
            <a:r>
              <a:rPr lang="hr-HR" sz="2000" dirty="0" smtClean="0"/>
              <a:t> </a:t>
            </a:r>
            <a:r>
              <a:rPr lang="vi-VN" sz="2000" dirty="0" smtClean="0"/>
              <a:t>o </a:t>
            </a:r>
            <a:r>
              <a:rPr lang="vi-VN" sz="2000" dirty="0"/>
              <a:t>suradnji s niz institucija </a:t>
            </a:r>
            <a:r>
              <a:rPr lang="vi-VN" sz="2000" dirty="0" smtClean="0"/>
              <a:t> </a:t>
            </a:r>
            <a:endParaRPr lang="hr-HR" sz="20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/>
              <a:t>	</a:t>
            </a:r>
            <a:r>
              <a:rPr lang="hr-HR" sz="2000" dirty="0" smtClean="0"/>
              <a:t>i</a:t>
            </a:r>
            <a:r>
              <a:rPr lang="vi-VN" sz="2000" dirty="0" smtClean="0"/>
              <a:t>zuzetak </a:t>
            </a:r>
            <a:r>
              <a:rPr lang="vi-VN" sz="2000" dirty="0"/>
              <a:t>od bankarske tajne </a:t>
            </a:r>
            <a:endParaRPr lang="hr-HR" sz="20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/>
              <a:t>	</a:t>
            </a:r>
            <a:r>
              <a:rPr lang="vi-VN" sz="2000" dirty="0" smtClean="0"/>
              <a:t>izmjenama ZKP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-a</a:t>
            </a:r>
            <a:r>
              <a:rPr lang="hr-HR" sz="2000" dirty="0" smtClean="0"/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</a:t>
            </a:r>
            <a:r>
              <a:rPr lang="vi-VN" sz="2000" dirty="0" smtClean="0"/>
              <a:t>2013</a:t>
            </a:r>
            <a:r>
              <a:rPr lang="hr-HR" sz="2000" dirty="0" smtClean="0"/>
              <a:t>.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tužiteljstvima f</a:t>
            </a:r>
            <a:r>
              <a:rPr lang="vi-VN" sz="2000" dirty="0" smtClean="0"/>
              <a:t>ormirani odjeli </a:t>
            </a:r>
            <a:r>
              <a:rPr lang="vi-VN" sz="2000" dirty="0"/>
              <a:t>za istraživanje imovinske koristi stečene kaznenim djelom </a:t>
            </a: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Rezultat: učinkovito otkrivanje imovine i predlaganje privremenih mjera osiguranja! </a:t>
            </a:r>
            <a:endParaRPr lang="hr-H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752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RH </a:t>
            </a:r>
            <a:r>
              <a:rPr lang="pl-P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 </a:t>
            </a:r>
            <a:r>
              <a:rPr lang="pl-PL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Kž-Us-106/10, veljača </a:t>
            </a:r>
            <a:r>
              <a:rPr lang="pl-P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  <a:r>
              <a:rPr lang="pl-PL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  </a:t>
            </a:r>
            <a: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predmetu proširengo oduzimanja imov. koristi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ukazao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smjernice u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odnosu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na: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prava povezanih osoba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samo dokumentacija i analiza iste nije dostatna za utvrđivanje nerazmjera, već je potrebno provođenje financijskog vještačenja utvrđivanja nerazmjera, te po potrebi i drugih vještačenja koja su odlučna za utvrđivanje nerazmjera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promatrani period u kojem se utvrđuje nerazmjer mora obuhvatiti čitavo razdoblje u kojem bi osobe čiji se nerazmjer utvrđuje mogle ostvarivati prihode/imovinu koji utječu na ocjenu nerazmjera </a:t>
            </a:r>
          </a:p>
        </p:txBody>
      </p:sp>
    </p:spTree>
    <p:extLst>
      <p:ext uri="{BB962C8B-B14F-4D97-AF65-F5344CB8AC3E}">
        <p14:creationId xmlns:p14="http://schemas.microsoft.com/office/powerpoint/2010/main" val="17826757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Stavovi </a:t>
            </a: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Vrhovnog suda: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Počinjena relativno bitna povreda odredaba kaznenog postupka jer  je propušteno omogućavanje majci optuženika da koristi prava koja joj po zakonu pripadaju, odnosno nije bila obaviještena i pozivana tijekom postupka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„…samo na temelju analize vrijednosti imovine obitelji optuženika i njegovih roditelja, te samo obranom optuženika i prikupljenoj dokumentaciji ne može se zaključivati i o zakonitosti porijekla imovine koja se nalazi kod njegovih srodnika, bez da je tim osobama omogućeno sudjelovanje u postupku…”</a:t>
            </a:r>
          </a:p>
        </p:txBody>
      </p:sp>
    </p:spTree>
    <p:extLst>
      <p:ext uri="{BB962C8B-B14F-4D97-AF65-F5344CB8AC3E}">
        <p14:creationId xmlns:p14="http://schemas.microsoft.com/office/powerpoint/2010/main" val="42649285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RH ukazuje da je u ponovljenom postupku potrebno :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ispitati i oca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okrivljenika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 se radio o osobi koja stječe bračnu stečevinu ravnopravno sa svojom suprugom pa je razumno pretpostaviti da se oduzimanje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nužno reflektira i na njegova imovinska prava, 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sud oduzeo samo od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majke </a:t>
            </a: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provesti  financijsko i po potrebi građevinsko vještačenje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treba uzeti u obzir i onu imovinu optuženika odnosno njegovih roditelja koju su stekli prije promatranog razdoblja, pod uvjetom da je njezina protuvrijednost bila osnovom stjecanja imovine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promatranom razdoblju</a:t>
            </a: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42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 ponovljenom suđenju u rujnu 2014. donesena je prvostupanjska presuda kojom je oduzeta imovinska korist od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okrivljenika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iznosu od  10.000,00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od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njegove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majke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 osnovi proširenog oduzimanja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iznosu od  1 mil kn, sve temeljem provedenog financijsko-knjigovodstvenog i građevinskog vještačenje.  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Ponovno je predmet na Vrhovnom sudu RH po žalbi optuženika …. 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 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nije dopušteno nekome izreći bilo kakvu mjeru a da mu prethodno nije bilo omogućeno da se izjasni i podastre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dokaze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032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KORISTI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435280" cy="4248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Dozvoljenost p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rivremeno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osiguranj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radi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osiguranja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oduzimanja imov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kod proširenog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oduzimanja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 kojem obimu?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rivremene mjere kod proširenog oduzimanja mogu se predlagati na svoj imovini za koju postoji sumnja da nema zakonito pokriće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(već izneseni stavovi VSRH)</a:t>
            </a: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iznio stav da je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dozvoljeno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zadirati u imovinu koja nije u direktnoj vezi sa djelom za koje se vodi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postupak </a:t>
            </a: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ačelo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razmjernosti - 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otežava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predlaganje mjera osiguranja kod instituta proširenog oduzimanja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jer dosljednom primjenom tog načela već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vrijeme predlaganja mjere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morali bi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nesrazmjer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951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hr-HR" dirty="0"/>
          </a:p>
          <a:p>
            <a:pPr marL="114300" indent="0" algn="ctr">
              <a:buNone/>
            </a:pPr>
            <a:endParaRPr lang="hr-HR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HVALA NA PAŽNJI! </a:t>
            </a:r>
            <a:endParaRPr lang="hr-HR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r>
              <a:rPr lang="hr-HR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marija.vucko</a:t>
            </a:r>
            <a:r>
              <a:rPr lang="hr-HR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@uskok.dorh.hr</a:t>
            </a:r>
            <a:endParaRPr lang="hr-HR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6492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vi-VN" dirty="0" smtClean="0"/>
              <a:t>Cilj </a:t>
            </a:r>
            <a:r>
              <a:rPr lang="vi-VN" dirty="0"/>
              <a:t>finansijske istrage  je ne samo pronaći imovinu koja je rezultat počinjenja </a:t>
            </a:r>
            <a:r>
              <a:rPr lang="vi-VN" dirty="0" smtClean="0"/>
              <a:t>k</a:t>
            </a:r>
            <a:r>
              <a:rPr lang="hr-HR" dirty="0" smtClean="0"/>
              <a:t>.</a:t>
            </a:r>
            <a:r>
              <a:rPr lang="vi-VN" dirty="0" smtClean="0"/>
              <a:t>djela</a:t>
            </a:r>
            <a:r>
              <a:rPr lang="vi-VN" dirty="0"/>
              <a:t>, već ukoliko takve imovine više nema, pronaći drugu imovinu iz koje se može naplatiti imovinska korist 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hr-HR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li </a:t>
            </a:r>
            <a:r>
              <a:rPr lang="hr-HR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moguće </a:t>
            </a:r>
            <a:r>
              <a:rPr lang="hr-HR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osiguranje i  oduzimanje imovinske koristi iz zakonite imovine, odnosno imovine koja nije rezultat počinjenja k. djela? </a:t>
            </a:r>
            <a:endParaRPr lang="vi-VN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/>
              <a:t>Moguće </a:t>
            </a:r>
            <a:r>
              <a:rPr lang="vi-VN" sz="2000" dirty="0"/>
              <a:t>je i dopušteno, iz sljedećih razloga</a:t>
            </a:r>
            <a:r>
              <a:rPr lang="vi-VN" sz="2000" dirty="0" smtClean="0"/>
              <a:t>:</a:t>
            </a: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endParaRPr lang="vi-VN" sz="2000" dirty="0"/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/>
              <a:t>•	KZ- nitko ne može zadržati korist pribavljenu k. djelom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/>
              <a:t>•	ZKP - ako je osuđeni u vrijeme donošenja osuđujuće presude raspolagao, uništio ili sakrio imovinu za koju postoji sumnja da je pribavljena k.d. obvezat će ga na naplatu novčane protuvrijednosti – dakle od momenta donošenja osuđujuće presude zahvat u zakonitu imovinu je nedvojbeno dozvoljen 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/>
              <a:t>•	U konačnici i oštećeni se u izvršnom postupku ima pravo namirivati iz zakonite imovine </a:t>
            </a:r>
          </a:p>
        </p:txBody>
      </p:sp>
    </p:spTree>
    <p:extLst>
      <p:ext uri="{BB962C8B-B14F-4D97-AF65-F5344CB8AC3E}">
        <p14:creationId xmlns:p14="http://schemas.microsoft.com/office/powerpoint/2010/main" val="264318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SUD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 smtClean="0"/>
              <a:t>RH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odluke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broj 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-79/11, 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-81/11,  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-US-90/11, </a:t>
            </a:r>
            <a:r>
              <a:rPr lang="vi-VN" sz="2000" b="1" dirty="0" smtClean="0"/>
              <a:t>Kž-34/15</a:t>
            </a:r>
            <a:r>
              <a:rPr lang="hr-HR" sz="2000" b="1" dirty="0" smtClean="0"/>
              <a:t>:</a:t>
            </a:r>
            <a:r>
              <a:rPr lang="vi-VN" sz="2000" b="1" dirty="0" smtClean="0"/>
              <a:t> </a:t>
            </a:r>
            <a:endParaRPr lang="hr-HR" sz="2000" b="1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/>
              <a:t> </a:t>
            </a: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/>
              <a:t>„</a:t>
            </a:r>
            <a:r>
              <a:rPr lang="vi-VN" sz="2000" dirty="0" smtClean="0"/>
              <a:t>Privremena </a:t>
            </a:r>
            <a:r>
              <a:rPr lang="vi-VN" sz="2000" dirty="0"/>
              <a:t>mjera može se odrediti na svim stvarima i pravima počinitelja i povezanih osoba koje mogu biti predmet ovrhe, a </a:t>
            </a:r>
            <a:r>
              <a:rPr lang="vi-VN" sz="2000" dirty="0" smtClean="0"/>
              <a:t>koj</a:t>
            </a:r>
            <a:r>
              <a:rPr lang="hr-HR" sz="2000" dirty="0" smtClean="0"/>
              <a:t>e</a:t>
            </a:r>
            <a:r>
              <a:rPr lang="vi-VN" sz="2000" dirty="0" smtClean="0"/>
              <a:t> </a:t>
            </a:r>
            <a:r>
              <a:rPr lang="vi-VN" sz="2000" dirty="0"/>
              <a:t>su u vlasništvu, posjedu ili pod kontrolom </a:t>
            </a:r>
            <a:r>
              <a:rPr lang="vi-VN" sz="2000" dirty="0" smtClean="0"/>
              <a:t>počinitelj</a:t>
            </a:r>
            <a:r>
              <a:rPr lang="hr-HR" sz="2000" dirty="0" smtClean="0"/>
              <a:t>a </a:t>
            </a:r>
            <a:r>
              <a:rPr lang="vi-VN" sz="2000" dirty="0" smtClean="0"/>
              <a:t>kaznenog </a:t>
            </a:r>
            <a:r>
              <a:rPr lang="vi-VN" sz="2000" dirty="0"/>
              <a:t>djela ili povezane osobe i to neovisno o načinu na koji su i vremenu kada su oni te stvari i prava stekli, a ne samo na stvarima, odnosno pravima koje bi predstavljale imovinsku korist ostvarenu kaznenim djelom </a:t>
            </a:r>
            <a:r>
              <a:rPr lang="hr-HR" sz="2000" dirty="0" smtClean="0"/>
              <a:t>„</a:t>
            </a:r>
            <a:r>
              <a:rPr lang="vi-VN" sz="2000" dirty="0" smtClean="0"/>
              <a:t>. </a:t>
            </a: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endParaRPr lang="hr-HR" sz="2000" dirty="0"/>
          </a:p>
          <a:p>
            <a:pPr marL="114300" indent="0">
              <a:buClr>
                <a:srgbClr val="C00000"/>
              </a:buClr>
              <a:buNone/>
            </a:pP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1579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„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koje se oduzima imovinska korist odgovara cjelokupnom svojom imovinom pa se mjera osiguranja može odnositi na bilo koji dio imovine, i kao osiguranje može poslužiti svaka stvar ili pravo koji mogu biti predmetom ovrhe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„niti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vrijeme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stjecanja,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niti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porijeklo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kao niti n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ačin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vrijeme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stjecanja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nisu od utjecaja na mogućnost određivanja privremenih mjera osiguranja oduzimanja imovinske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9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vi-VN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MJERE </a:t>
            </a:r>
            <a:r>
              <a:rPr lang="vi-VN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oduzimanja </a:t>
            </a:r>
            <a:r>
              <a:rPr lang="vi-VN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imovinske koristi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r-Latn-RS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23528" y="2204864"/>
            <a:ext cx="8712968" cy="43204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None/>
            </a:pPr>
            <a:endParaRPr lang="hr-HR" sz="20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vi-VN" sz="2000" dirty="0" smtClean="0">
                <a:solidFill>
                  <a:srgbClr val="FF0000"/>
                </a:solidFill>
              </a:rPr>
              <a:t>Kada </a:t>
            </a:r>
            <a:r>
              <a:rPr lang="vi-VN" sz="2000" dirty="0">
                <a:solidFill>
                  <a:srgbClr val="FF0000"/>
                </a:solidFill>
              </a:rPr>
              <a:t>je najranije moguće predložiti </a:t>
            </a:r>
            <a:r>
              <a:rPr lang="vi-VN" sz="2000" dirty="0" smtClean="0">
                <a:solidFill>
                  <a:srgbClr val="FF0000"/>
                </a:solidFill>
              </a:rPr>
              <a:t>mjere</a:t>
            </a:r>
            <a:r>
              <a:rPr lang="hr-HR" sz="2000" dirty="0" smtClean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osiguranja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vi-VN" sz="2000" dirty="0"/>
              <a:t> </a:t>
            </a:r>
          </a:p>
          <a:p>
            <a:pPr marL="114300" indent="0">
              <a:buNone/>
            </a:pPr>
            <a:r>
              <a:rPr lang="vi-VN" sz="2000" dirty="0"/>
              <a:t>•	ni jedan od zakona BIH ne predviđa mogućnost predlaganja mjera prije pokretanja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kaznenog </a:t>
            </a:r>
            <a:r>
              <a:rPr lang="vi-VN" sz="2000" dirty="0" smtClean="0"/>
              <a:t>postupka</a:t>
            </a:r>
            <a:endParaRPr lang="hr-HR" sz="2000" dirty="0" smtClean="0"/>
          </a:p>
          <a:p>
            <a:pPr marL="114300" indent="0">
              <a:buNone/>
            </a:pPr>
            <a:endParaRPr lang="vi-VN" sz="2000" dirty="0"/>
          </a:p>
          <a:p>
            <a:pPr marL="114300" indent="0">
              <a:buNone/>
            </a:pPr>
            <a:r>
              <a:rPr lang="vi-VN" sz="2000" dirty="0">
                <a:solidFill>
                  <a:srgbClr val="FF0000"/>
                </a:solidFill>
              </a:rPr>
              <a:t>U kojem momentu je </a:t>
            </a:r>
            <a:r>
              <a:rPr lang="vi-VN" sz="2000" dirty="0" smtClean="0">
                <a:solidFill>
                  <a:srgbClr val="FF0000"/>
                </a:solidFill>
              </a:rPr>
              <a:t>k</a:t>
            </a:r>
            <a:r>
              <a:rPr lang="hr-HR" sz="2000" dirty="0" smtClean="0">
                <a:solidFill>
                  <a:srgbClr val="FF0000"/>
                </a:solidFill>
              </a:rPr>
              <a:t>. </a:t>
            </a:r>
            <a:r>
              <a:rPr lang="vi-VN" sz="2000" dirty="0" smtClean="0">
                <a:solidFill>
                  <a:srgbClr val="FF0000"/>
                </a:solidFill>
              </a:rPr>
              <a:t>postupak </a:t>
            </a:r>
            <a:r>
              <a:rPr lang="vi-VN" sz="2000" dirty="0">
                <a:solidFill>
                  <a:srgbClr val="FF0000"/>
                </a:solidFill>
              </a:rPr>
              <a:t>pokrenut? </a:t>
            </a:r>
            <a:endParaRPr lang="hr-HR" sz="20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vi-VN" sz="2000" dirty="0"/>
          </a:p>
          <a:p>
            <a:pPr marL="114300" indent="0">
              <a:buNone/>
            </a:pPr>
            <a:r>
              <a:rPr lang="vi-VN" sz="2000" dirty="0"/>
              <a:t>•	Nije precizirano zakonima u </a:t>
            </a:r>
            <a:r>
              <a:rPr lang="vi-VN" sz="2000" dirty="0" smtClean="0"/>
              <a:t>BiH</a:t>
            </a:r>
            <a:r>
              <a:rPr lang="hr-HR" sz="2000" dirty="0" smtClean="0"/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(postoji stav da  je </a:t>
            </a:r>
            <a:r>
              <a:rPr lang="vi-VN" sz="2000" dirty="0" smtClean="0"/>
              <a:t>k</a:t>
            </a:r>
            <a:r>
              <a:rPr lang="vi-VN" sz="2000" dirty="0"/>
              <a:t>. postupak pokrenut naredbom o pokretanju istrage, iz čega proizlazi da se mjere osiguranja mogu predložiti </a:t>
            </a:r>
            <a:r>
              <a:rPr lang="vi-VN" sz="2000" dirty="0" smtClean="0"/>
              <a:t>nakon </a:t>
            </a:r>
            <a:r>
              <a:rPr lang="vi-VN" sz="2000" dirty="0"/>
              <a:t>donošenja naredbe</a:t>
            </a:r>
          </a:p>
          <a:p>
            <a:endParaRPr lang="vi-VN" sz="2000" dirty="0"/>
          </a:p>
          <a:p>
            <a:endParaRPr lang="vi-VN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19549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1597</TotalTime>
  <Words>2871</Words>
  <Application>Microsoft Office PowerPoint</Application>
  <PresentationFormat>Prikaz na zaslonu (4:3)</PresentationFormat>
  <Paragraphs>272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45</vt:i4>
      </vt:variant>
    </vt:vector>
  </HeadingPairs>
  <TitlesOfParts>
    <vt:vector size="46" baseType="lpstr">
      <vt:lpstr>Apotekarska</vt:lpstr>
      <vt:lpstr> FINANSIJSKA ISTRAGA I ODUZIMANJE IMOVINSKE KORISTI  STEČENE KRIVIČNIM DJELOM   - naučene lekcije - </vt:lpstr>
      <vt:lpstr>Uvodno:</vt:lpstr>
      <vt:lpstr>finanCijskA istragA </vt:lpstr>
      <vt:lpstr>finanCijskA istragA</vt:lpstr>
      <vt:lpstr>finanCijskA istragA</vt:lpstr>
      <vt:lpstr>finanCijskA istragA</vt:lpstr>
      <vt:lpstr>finanCijskA istragA</vt:lpstr>
      <vt:lpstr>finanCijskA istragA</vt:lpstr>
      <vt:lpstr>PrivremenE MJERE osiguranjA oduzimanja imovinske koristi  </vt:lpstr>
      <vt:lpstr>PrivremenE MJERE osiguranjA oduzimanja imovinske koristi </vt:lpstr>
      <vt:lpstr>PrivremenE MJERE osiguranjA oduzimanja imovinske koristi </vt:lpstr>
      <vt:lpstr>PrivremenE MJERE osiguranjA oduzimanja imovinske koristi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       PROŠIRENO ODUZIMANJE  IMOVINSKE KORISTI   izazovi u primjeni i praksa ESLJP 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PROŠIRENO ODUZIMANJE IMOVINSKE KORISTI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FINANSIJSKA ISTRAGA</dc:title>
  <dc:creator>Marija Vučko</dc:creator>
  <cp:lastModifiedBy>Marija Vučko</cp:lastModifiedBy>
  <cp:revision>129</cp:revision>
  <cp:lastPrinted>2017-03-20T11:06:46Z</cp:lastPrinted>
  <dcterms:created xsi:type="dcterms:W3CDTF">2017-03-18T11:56:58Z</dcterms:created>
  <dcterms:modified xsi:type="dcterms:W3CDTF">2018-03-10T12:31:33Z</dcterms:modified>
</cp:coreProperties>
</file>