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5" r:id="rId2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270608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11616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13081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146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4075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4"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44924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4"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90919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07961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51082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172146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288229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101181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6822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3"/>
          <p:cNvSpPr>
            <a:spLocks noGrp="1"/>
          </p:cNvSpPr>
          <p:nvPr>
            <p:ph type="ftr" sz="quarter" idx="11"/>
          </p:nvPr>
        </p:nvSpPr>
        <p:spPr/>
        <p:txBody>
          <a:bodyPr/>
          <a:lstStyle/>
          <a:p>
            <a:endParaRPr lang="bs-Latn-BA"/>
          </a:p>
        </p:txBody>
      </p:sp>
      <p:sp>
        <p:nvSpPr>
          <p:cNvPr id="6" name="Slide Number Placeholder 4"/>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65910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2"/>
          <p:cNvSpPr>
            <a:spLocks noGrp="1"/>
          </p:cNvSpPr>
          <p:nvPr>
            <p:ph type="ftr" sz="quarter" idx="11"/>
          </p:nvPr>
        </p:nvSpPr>
        <p:spPr/>
        <p:txBody>
          <a:bodyPr/>
          <a:lstStyle/>
          <a:p>
            <a:endParaRPr lang="bs-Latn-BA"/>
          </a:p>
        </p:txBody>
      </p:sp>
      <p:sp>
        <p:nvSpPr>
          <p:cNvPr id="6" name="Slide Number Placeholder 3"/>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09170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5" name="Footer Placeholder 5"/>
          <p:cNvSpPr>
            <a:spLocks noGrp="1"/>
          </p:cNvSpPr>
          <p:nvPr>
            <p:ph type="ftr" sz="quarter" idx="11"/>
          </p:nvPr>
        </p:nvSpPr>
        <p:spPr/>
        <p:txBody>
          <a:bodyPr/>
          <a:lstStyle/>
          <a:p>
            <a:endParaRPr lang="bs-Latn-BA"/>
          </a:p>
        </p:txBody>
      </p:sp>
      <p:sp>
        <p:nvSpPr>
          <p:cNvPr id="6" name="Slide Number Placeholder 6"/>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312075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78DCE1-DE6A-489A-9899-DA147D410407}" type="datetimeFigureOut">
              <a:rPr lang="bs-Latn-BA" smtClean="0"/>
              <a:t>01.03.2018.</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1A48DE54-E8BC-43C6-A861-858BA871797F}" type="slidenum">
              <a:rPr lang="bs-Latn-BA" smtClean="0"/>
              <a:t>‹#›</a:t>
            </a:fld>
            <a:endParaRPr lang="bs-Latn-BA"/>
          </a:p>
        </p:txBody>
      </p:sp>
    </p:spTree>
    <p:extLst>
      <p:ext uri="{BB962C8B-B14F-4D97-AF65-F5344CB8AC3E}">
        <p14:creationId xmlns:p14="http://schemas.microsoft.com/office/powerpoint/2010/main" val="156033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78DCE1-DE6A-489A-9899-DA147D410407}" type="datetimeFigureOut">
              <a:rPr lang="bs-Latn-BA" smtClean="0"/>
              <a:t>01.03.2018.</a:t>
            </a:fld>
            <a:endParaRPr lang="bs-Latn-B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bs-Latn-B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48DE54-E8BC-43C6-A861-858BA871797F}" type="slidenum">
              <a:rPr lang="bs-Latn-BA" smtClean="0"/>
              <a:t>‹#›</a:t>
            </a:fld>
            <a:endParaRPr lang="bs-Latn-BA"/>
          </a:p>
        </p:txBody>
      </p:sp>
    </p:spTree>
    <p:extLst>
      <p:ext uri="{BB962C8B-B14F-4D97-AF65-F5344CB8AC3E}">
        <p14:creationId xmlns:p14="http://schemas.microsoft.com/office/powerpoint/2010/main" val="33464949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8000" b="1" dirty="0" smtClean="0"/>
              <a:t>ГЛАВНИ ПРЕТРЕС</a:t>
            </a:r>
            <a:r>
              <a:rPr lang="sr-Cyrl-RS" sz="4000" b="1" dirty="0" smtClean="0"/>
              <a:t/>
            </a:r>
            <a:br>
              <a:rPr lang="sr-Cyrl-RS" sz="4000" b="1" dirty="0" smtClean="0"/>
            </a:br>
            <a:r>
              <a:rPr lang="sr-Cyrl-RS" sz="4000" b="1" dirty="0"/>
              <a:t/>
            </a:r>
            <a:br>
              <a:rPr lang="sr-Cyrl-RS" sz="4000" b="1" dirty="0"/>
            </a:br>
            <a:endParaRPr lang="bs-Latn-BA" sz="4000" b="1" dirty="0"/>
          </a:p>
        </p:txBody>
      </p:sp>
      <p:sp>
        <p:nvSpPr>
          <p:cNvPr id="3" name="Subtitle 2"/>
          <p:cNvSpPr>
            <a:spLocks noGrp="1"/>
          </p:cNvSpPr>
          <p:nvPr>
            <p:ph type="subTitle" idx="1"/>
          </p:nvPr>
        </p:nvSpPr>
        <p:spPr/>
        <p:txBody>
          <a:bodyPr/>
          <a:lstStyle/>
          <a:p>
            <a:r>
              <a:rPr lang="sr-Cyrl-RS" dirty="0"/>
              <a:t>Олга Пантић</a:t>
            </a:r>
            <a:endParaRPr lang="bs-Latn-BA" dirty="0"/>
          </a:p>
          <a:p>
            <a:r>
              <a:rPr lang="sr-Cyrl-RS" dirty="0" smtClean="0"/>
              <a:t>Судија </a:t>
            </a:r>
            <a:r>
              <a:rPr lang="sr-Cyrl-RS" dirty="0"/>
              <a:t>Окружног суда у Бањалуци</a:t>
            </a:r>
            <a:endParaRPr lang="bs-Latn-BA" dirty="0"/>
          </a:p>
        </p:txBody>
      </p:sp>
    </p:spTree>
    <p:extLst>
      <p:ext uri="{BB962C8B-B14F-4D97-AF65-F5344CB8AC3E}">
        <p14:creationId xmlns:p14="http://schemas.microsoft.com/office/powerpoint/2010/main" val="655078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ОДРЖАВАЊЕ ГЛАВНОГ ПРЕТРЕСА</a:t>
            </a:r>
            <a:r>
              <a:rPr lang="bs-Latn-BA" dirty="0"/>
              <a:t/>
            </a:r>
            <a:br>
              <a:rPr lang="bs-Latn-BA" dirty="0"/>
            </a:br>
            <a:endParaRPr lang="bs-Latn-BA" sz="3000" dirty="0"/>
          </a:p>
        </p:txBody>
      </p:sp>
      <p:sp>
        <p:nvSpPr>
          <p:cNvPr id="3" name="Content Placeholder 2"/>
          <p:cNvSpPr>
            <a:spLocks noGrp="1"/>
          </p:cNvSpPr>
          <p:nvPr>
            <p:ph idx="1"/>
          </p:nvPr>
        </p:nvSpPr>
        <p:spPr>
          <a:xfrm>
            <a:off x="1103312" y="1151068"/>
            <a:ext cx="8946541" cy="5097331"/>
          </a:xfrm>
        </p:spPr>
        <p:txBody>
          <a:bodyPr>
            <a:normAutofit lnSpcReduction="10000"/>
          </a:bodyPr>
          <a:lstStyle/>
          <a:p>
            <a:pPr algn="just"/>
            <a:r>
              <a:rPr lang="sr-Cyrl-CS" dirty="0"/>
              <a:t>Ова одредба успоставља обавезу да главни претрес тече у континуитету, односно да уколико није могуће осигурати континуитет главног претреса да је нужно осигурати да одложени </a:t>
            </a:r>
            <a:r>
              <a:rPr lang="sr-Cyrl-CS" dirty="0" err="1"/>
              <a:t>дијелови</a:t>
            </a:r>
            <a:r>
              <a:rPr lang="sr-Cyrl-CS" dirty="0"/>
              <a:t> главног претреса чине једну </a:t>
            </a:r>
            <a:r>
              <a:rPr lang="sr-Cyrl-CS" dirty="0" err="1"/>
              <a:t>цјелину</a:t>
            </a:r>
            <a:r>
              <a:rPr lang="sr-Cyrl-CS" dirty="0"/>
              <a:t>. Из садржаја одредбе члана 266. став 2. ЗКП РС, произлази да уколико је одгађање трајало дуже од 30 дана, да више и не постоји </a:t>
            </a:r>
            <a:r>
              <a:rPr lang="sr-Cyrl-CS" dirty="0" err="1"/>
              <a:t>цјелина</a:t>
            </a:r>
            <a:r>
              <a:rPr lang="sr-Cyrl-CS" dirty="0"/>
              <a:t> између одгођеног и настављеног главног претреса, што обавезује судију/</a:t>
            </a:r>
            <a:r>
              <a:rPr lang="sr-Cyrl-CS" dirty="0" err="1"/>
              <a:t>предсједника</a:t>
            </a:r>
            <a:r>
              <a:rPr lang="sr-Cyrl-CS" dirty="0"/>
              <a:t> </a:t>
            </a:r>
            <a:r>
              <a:rPr lang="sr-Cyrl-CS" dirty="0" err="1"/>
              <a:t>вијећа</a:t>
            </a:r>
            <a:r>
              <a:rPr lang="sr-Cyrl-CS" dirty="0"/>
              <a:t>, да главни претрес почне изнова и да није предвиђен, нити је могућ никакав изузетак ни под којим условима. Дакле, ради се о императивној норми и њен основни циљ је гаранција за ефикасно вођење кривичног поступка. При томе је важно нагласити да законодавац </a:t>
            </a:r>
            <a:r>
              <a:rPr lang="sr-Cyrl-CS" dirty="0" err="1"/>
              <a:t>нигдје</a:t>
            </a:r>
            <a:r>
              <a:rPr lang="sr-Cyrl-CS" dirty="0"/>
              <a:t> не говори о разлозима одгађања главног претреса, из чега се може закључити да није од значаја да ли је до одгађања главног претреса дошло кривицом странака у поступку, браниоца, или суда, односно да ли су разлози наведеног одгађања оправдани или нису. </a:t>
            </a:r>
            <a:endParaRPr lang="en-US" dirty="0"/>
          </a:p>
          <a:p>
            <a:pPr marL="0" indent="0">
              <a:buNone/>
            </a:pPr>
            <a:endParaRPr lang="bs-Latn-BA" dirty="0"/>
          </a:p>
        </p:txBody>
      </p:sp>
    </p:spTree>
    <p:extLst>
      <p:ext uri="{BB962C8B-B14F-4D97-AF65-F5344CB8AC3E}">
        <p14:creationId xmlns:p14="http://schemas.microsoft.com/office/powerpoint/2010/main" val="327483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ОДРЖАВАЊЕ ГЛАВНОГ ПРЕТРЕСА</a:t>
            </a:r>
            <a:r>
              <a:rPr lang="bs-Latn-BA" sz="3000" b="1" dirty="0"/>
              <a:t/>
            </a:r>
            <a:br>
              <a:rPr lang="bs-Latn-BA" sz="3000" b="1" dirty="0"/>
            </a:br>
            <a:endParaRPr lang="bs-Latn-BA" sz="3000" b="1" dirty="0"/>
          </a:p>
        </p:txBody>
      </p:sp>
      <p:sp>
        <p:nvSpPr>
          <p:cNvPr id="3" name="Content Placeholder 2"/>
          <p:cNvSpPr>
            <a:spLocks noGrp="1"/>
          </p:cNvSpPr>
          <p:nvPr>
            <p:ph idx="1"/>
          </p:nvPr>
        </p:nvSpPr>
        <p:spPr>
          <a:xfrm>
            <a:off x="1103312" y="1226372"/>
            <a:ext cx="8946541" cy="5022027"/>
          </a:xfrm>
        </p:spPr>
        <p:txBody>
          <a:bodyPr>
            <a:normAutofit lnSpcReduction="10000"/>
          </a:bodyPr>
          <a:lstStyle/>
          <a:p>
            <a:pPr algn="just"/>
            <a:r>
              <a:rPr lang="sr-Cyrl-CS" dirty="0"/>
              <a:t>Према томе, без обзира на разлоге одгађања, уколико наставак главног претреса није одржан у року од 30 дана, обавеза је судије/</a:t>
            </a:r>
            <a:r>
              <a:rPr lang="sr-Cyrl-CS" dirty="0" err="1"/>
              <a:t>судећег</a:t>
            </a:r>
            <a:r>
              <a:rPr lang="sr-Cyrl-CS" dirty="0"/>
              <a:t> </a:t>
            </a:r>
            <a:r>
              <a:rPr lang="sr-Cyrl-CS" dirty="0" err="1"/>
              <a:t>вијећа</a:t>
            </a:r>
            <a:r>
              <a:rPr lang="sr-Cyrl-CS" dirty="0"/>
              <a:t> да главни претрес почне изнова. Међутим, ова цитирана законска одредба у случају прекорачења рока од 30 дана, оставља на диспозицију  судији/</a:t>
            </a:r>
            <a:r>
              <a:rPr lang="sr-Cyrl-CS" dirty="0" err="1"/>
              <a:t>вијећу</a:t>
            </a:r>
            <a:r>
              <a:rPr lang="sr-Cyrl-CS" dirty="0"/>
              <a:t> да одлучи да ли ће саслушавати поново </a:t>
            </a:r>
            <a:r>
              <a:rPr lang="sr-Cyrl-CS" dirty="0" err="1"/>
              <a:t>свједоке</a:t>
            </a:r>
            <a:r>
              <a:rPr lang="sr-Cyrl-CS" dirty="0"/>
              <a:t> и </a:t>
            </a:r>
            <a:r>
              <a:rPr lang="sr-Cyrl-CS" dirty="0" err="1"/>
              <a:t>вјештаке</a:t>
            </a:r>
            <a:r>
              <a:rPr lang="sr-Cyrl-CS" dirty="0"/>
              <a:t> и да само по претходној прибављеној сагласности странака и бранилаца констатује да започети главни претрес неће почети изнова и да ће се прихватити већ изведени докази, искази </a:t>
            </a:r>
            <a:r>
              <a:rPr lang="sr-Cyrl-CS" dirty="0" err="1"/>
              <a:t>свједока</a:t>
            </a:r>
            <a:r>
              <a:rPr lang="sr-Cyrl-CS" dirty="0"/>
              <a:t>, </a:t>
            </a:r>
            <a:r>
              <a:rPr lang="sr-Cyrl-CS" dirty="0" err="1"/>
              <a:t>вјештака</a:t>
            </a:r>
            <a:r>
              <a:rPr lang="sr-Cyrl-CS" dirty="0"/>
              <a:t>, прихваћени материјални докази, како би се на овај начин створили законски услови за наставак главног претреса. </a:t>
            </a:r>
            <a:endParaRPr lang="en-US" dirty="0"/>
          </a:p>
          <a:p>
            <a:pPr marL="0" indent="0" algn="just">
              <a:buNone/>
            </a:pPr>
            <a:endParaRPr lang="en-US" dirty="0"/>
          </a:p>
          <a:p>
            <a:pPr algn="just"/>
            <a:r>
              <a:rPr lang="sr-Cyrl-CS" dirty="0" err="1"/>
              <a:t>Примјер</a:t>
            </a:r>
            <a:r>
              <a:rPr lang="sr-Cyrl-CS" dirty="0"/>
              <a:t> из праксе:</a:t>
            </a:r>
            <a:endParaRPr lang="en-US" dirty="0"/>
          </a:p>
          <a:p>
            <a:pPr algn="just"/>
            <a:r>
              <a:rPr lang="sr-Cyrl-CS" dirty="0" err="1"/>
              <a:t>Рјешење</a:t>
            </a:r>
            <a:r>
              <a:rPr lang="sr-Cyrl-CS" dirty="0"/>
              <a:t> Врховног суда  Републике Српске  број 11 0 К 010796 14 Кж2 од 18.12.2014. године</a:t>
            </a:r>
            <a:endParaRPr lang="en-US" dirty="0"/>
          </a:p>
          <a:p>
            <a:endParaRPr lang="bs-Latn-BA" dirty="0"/>
          </a:p>
        </p:txBody>
      </p:sp>
    </p:spTree>
    <p:extLst>
      <p:ext uri="{BB962C8B-B14F-4D97-AF65-F5344CB8AC3E}">
        <p14:creationId xmlns:p14="http://schemas.microsoft.com/office/powerpoint/2010/main" val="240130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r-Cyrl-CS" b="1" dirty="0"/>
              <a:t>ДОКАЗНИ ПОСТУПАК</a:t>
            </a:r>
            <a:endParaRPr lang="en-US" dirty="0"/>
          </a:p>
        </p:txBody>
      </p:sp>
      <p:sp>
        <p:nvSpPr>
          <p:cNvPr id="3" name="Content Placeholder 2"/>
          <p:cNvSpPr>
            <a:spLocks noGrp="1"/>
          </p:cNvSpPr>
          <p:nvPr>
            <p:ph idx="1"/>
          </p:nvPr>
        </p:nvSpPr>
        <p:spPr>
          <a:xfrm>
            <a:off x="1103312" y="1387736"/>
            <a:ext cx="8946541" cy="4860663"/>
          </a:xfrm>
        </p:spPr>
        <p:txBody>
          <a:bodyPr>
            <a:normAutofit/>
          </a:bodyPr>
          <a:lstStyle/>
          <a:p>
            <a:pPr lvl="0" algn="just"/>
            <a:r>
              <a:rPr lang="sr-Cyrl-CS" b="1" dirty="0"/>
              <a:t>Извођење доказа:</a:t>
            </a:r>
            <a:endParaRPr lang="en-US" b="1" dirty="0"/>
          </a:p>
          <a:p>
            <a:pPr marL="0" indent="0" algn="just">
              <a:buNone/>
            </a:pPr>
            <a:endParaRPr lang="en-US" dirty="0"/>
          </a:p>
          <a:p>
            <a:pPr algn="just"/>
            <a:r>
              <a:rPr lang="sr-Cyrl-CS" dirty="0"/>
              <a:t>Везано за извођење доказа, одредбе од члана 276. до 290. ЗКП РС прописују начин извођења доказа и надлежности које има судија/ </a:t>
            </a:r>
            <a:r>
              <a:rPr lang="sr-Cyrl-CS" dirty="0" err="1"/>
              <a:t>предсједник</a:t>
            </a:r>
            <a:r>
              <a:rPr lang="sr-Cyrl-CS" dirty="0"/>
              <a:t> </a:t>
            </a:r>
            <a:r>
              <a:rPr lang="sr-Cyrl-CS" dirty="0" err="1"/>
              <a:t>вијећа</a:t>
            </a:r>
            <a:r>
              <a:rPr lang="sr-Cyrl-CS" dirty="0"/>
              <a:t> у овој фази главног претреса. Важно је напоменути да је битно обратити пажњу на одредбу члана 276. став 2. тачка д) ЗКП РС, која прописује да се изводе и докази чије је извођење наредио судија , односно </a:t>
            </a:r>
            <a:r>
              <a:rPr lang="sr-Cyrl-CS" dirty="0" err="1"/>
              <a:t>вијеће</a:t>
            </a:r>
            <a:r>
              <a:rPr lang="sr-Cyrl-CS" dirty="0"/>
              <a:t>. Уз ову одредбу треба свакако имати у виду и одредбу која је испред наведена и цитирана, а то је одредба члана 254. став 2. ЗКП РС, која прописује да је дужност судије, односно </a:t>
            </a:r>
            <a:r>
              <a:rPr lang="sr-Cyrl-CS" dirty="0" err="1"/>
              <a:t>предсједника</a:t>
            </a:r>
            <a:r>
              <a:rPr lang="sr-Cyrl-CS" dirty="0"/>
              <a:t> </a:t>
            </a:r>
            <a:r>
              <a:rPr lang="sr-Cyrl-CS" dirty="0" err="1"/>
              <a:t>вијећа</a:t>
            </a:r>
            <a:r>
              <a:rPr lang="sr-Cyrl-CS" dirty="0"/>
              <a:t> да се брине за свестрано претресање предмета и отклањање свега што одуговлачи поступак и не доприноси  разјашњењу ствари. </a:t>
            </a:r>
            <a:endParaRPr lang="en-US" dirty="0"/>
          </a:p>
          <a:p>
            <a:endParaRPr lang="bs-Latn-BA" dirty="0"/>
          </a:p>
        </p:txBody>
      </p:sp>
    </p:spTree>
    <p:extLst>
      <p:ext uri="{BB962C8B-B14F-4D97-AF65-F5344CB8AC3E}">
        <p14:creationId xmlns:p14="http://schemas.microsoft.com/office/powerpoint/2010/main" val="424824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endParaRPr lang="bs-Latn-BA" sz="3000" dirty="0"/>
          </a:p>
        </p:txBody>
      </p:sp>
      <p:sp>
        <p:nvSpPr>
          <p:cNvPr id="3" name="Content Placeholder 2"/>
          <p:cNvSpPr>
            <a:spLocks noGrp="1"/>
          </p:cNvSpPr>
          <p:nvPr>
            <p:ph idx="1"/>
          </p:nvPr>
        </p:nvSpPr>
        <p:spPr>
          <a:xfrm>
            <a:off x="1103312" y="1118796"/>
            <a:ext cx="8946541" cy="5129604"/>
          </a:xfrm>
        </p:spPr>
        <p:txBody>
          <a:bodyPr>
            <a:noAutofit/>
          </a:bodyPr>
          <a:lstStyle/>
          <a:p>
            <a:pPr algn="just"/>
            <a:r>
              <a:rPr lang="sr-Cyrl-CS" sz="1900" dirty="0"/>
              <a:t>По мом мишљењу ова одредба указује да није у потпуности како се погрешно у судској пракси сматра, прописано да поступајући судија/</a:t>
            </a:r>
            <a:r>
              <a:rPr lang="sr-Cyrl-CS" sz="1900" dirty="0" err="1"/>
              <a:t>предсједник</a:t>
            </a:r>
            <a:r>
              <a:rPr lang="sr-Cyrl-CS" sz="1900" dirty="0"/>
              <a:t> </a:t>
            </a:r>
            <a:r>
              <a:rPr lang="sr-Cyrl-CS" sz="1900" dirty="0" err="1"/>
              <a:t>вијећа</a:t>
            </a:r>
            <a:r>
              <a:rPr lang="sr-Cyrl-CS" sz="1900" dirty="0"/>
              <a:t> одлуку доноси само на основу доказа које су суду презентоване од стране оптужбе, односно одбране, већ ствара и обавезу суда, да уколико је неопходно ради разјашњења одлучних чињеница изведе неки доказ као доказ суда, који се показао неопходним да буде изведен. Важно је поновно напоменути одредбу члана 278. ЗКП РС (право суда да не дозволи питање или доказ), јер је управо у обавези судије/</a:t>
            </a:r>
            <a:r>
              <a:rPr lang="sr-Cyrl-CS" sz="1900" dirty="0" err="1"/>
              <a:t>предсједника</a:t>
            </a:r>
            <a:r>
              <a:rPr lang="sr-Cyrl-CS" sz="1900" dirty="0"/>
              <a:t> </a:t>
            </a:r>
            <a:r>
              <a:rPr lang="sr-Cyrl-CS" sz="1900" dirty="0" err="1"/>
              <a:t>вијећа</a:t>
            </a:r>
            <a:r>
              <a:rPr lang="sr-Cyrl-CS" sz="1900" dirty="0"/>
              <a:t> да, уколико закључи да доказе које странке или бранилац предлажу и из којих желе да докажу околности које немају значаја за предмет или је такав понуђени доказ непотребан, да ће одбити извођење доказа. Објавиће се </a:t>
            </a:r>
            <a:r>
              <a:rPr lang="sr-Cyrl-CS" sz="1900" dirty="0" err="1"/>
              <a:t>рјешење</a:t>
            </a:r>
            <a:r>
              <a:rPr lang="sr-Cyrl-CS" sz="1900" dirty="0"/>
              <a:t> о одбијању </a:t>
            </a:r>
            <a:r>
              <a:rPr lang="sr-Cyrl-CS" sz="1900" dirty="0" err="1"/>
              <a:t>приједлога</a:t>
            </a:r>
            <a:r>
              <a:rPr lang="sr-Cyrl-CS" sz="1900" dirty="0"/>
              <a:t> странака или бранилаца, за извођење одређеног доказа и судија/</a:t>
            </a:r>
            <a:r>
              <a:rPr lang="sr-Cyrl-CS" sz="1900" dirty="0" err="1"/>
              <a:t>предсједник</a:t>
            </a:r>
            <a:r>
              <a:rPr lang="sr-Cyrl-CS" sz="1900" dirty="0"/>
              <a:t> </a:t>
            </a:r>
            <a:r>
              <a:rPr lang="sr-Cyrl-CS" sz="1900" dirty="0" err="1"/>
              <a:t>вијећа</a:t>
            </a:r>
            <a:r>
              <a:rPr lang="sr-Cyrl-CS" sz="1900" dirty="0"/>
              <a:t> је у обавези одмах на главном претресу дати кратке разлоге зашто одбија извођење понуђеног доказа, а наравно и у образложењу пресуде дати детаљније разлоге о томе зашто је одбијен </a:t>
            </a:r>
            <a:r>
              <a:rPr lang="sr-Cyrl-CS" sz="1900" dirty="0" err="1"/>
              <a:t>приједлог</a:t>
            </a:r>
            <a:r>
              <a:rPr lang="sr-Cyrl-CS" sz="1900" dirty="0"/>
              <a:t> за извођење неког од доказа</a:t>
            </a:r>
            <a:r>
              <a:rPr lang="sr-Cyrl-CS" dirty="0"/>
              <a:t>. </a:t>
            </a:r>
            <a:endParaRPr lang="en-US" dirty="0"/>
          </a:p>
        </p:txBody>
      </p:sp>
    </p:spTree>
    <p:extLst>
      <p:ext uri="{BB962C8B-B14F-4D97-AF65-F5344CB8AC3E}">
        <p14:creationId xmlns:p14="http://schemas.microsoft.com/office/powerpoint/2010/main" val="201278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endParaRPr lang="bs-Latn-BA" sz="3000" b="1" dirty="0"/>
          </a:p>
        </p:txBody>
      </p:sp>
      <p:sp>
        <p:nvSpPr>
          <p:cNvPr id="3" name="Content Placeholder 2"/>
          <p:cNvSpPr>
            <a:spLocks noGrp="1"/>
          </p:cNvSpPr>
          <p:nvPr>
            <p:ph idx="1"/>
          </p:nvPr>
        </p:nvSpPr>
        <p:spPr>
          <a:xfrm>
            <a:off x="1103312" y="1140312"/>
            <a:ext cx="8946541" cy="5108088"/>
          </a:xfrm>
        </p:spPr>
        <p:txBody>
          <a:bodyPr>
            <a:normAutofit lnSpcReduction="10000"/>
          </a:bodyPr>
          <a:lstStyle/>
          <a:p>
            <a:pPr algn="just"/>
            <a:r>
              <a:rPr lang="sr-Cyrl-CS" dirty="0"/>
              <a:t>Важно је напоменути да се </a:t>
            </a:r>
            <a:r>
              <a:rPr lang="sr-Cyrl-CS" dirty="0" err="1"/>
              <a:t>свједоци</a:t>
            </a:r>
            <a:r>
              <a:rPr lang="sr-Cyrl-CS" dirty="0"/>
              <a:t> саслушавају непосредно пред судом, а такође и </a:t>
            </a:r>
            <a:r>
              <a:rPr lang="sr-Cyrl-CS" dirty="0" err="1"/>
              <a:t>вјештаци</a:t>
            </a:r>
            <a:r>
              <a:rPr lang="sr-Cyrl-CS" dirty="0"/>
              <a:t>. Важно је знати одредбу члана 285. став 6. ЗКП РС, која прописује: „изузетно уз сагласност странака и браниоца, суд може одлучити да се писани налаз и мишљење само прочита, ако се због природе </a:t>
            </a:r>
            <a:r>
              <a:rPr lang="sr-Cyrl-CS" dirty="0" err="1"/>
              <a:t>вјештачења</a:t>
            </a:r>
            <a:r>
              <a:rPr lang="sr-Cyrl-CS" dirty="0"/>
              <a:t> не може очекивати потпуније објашњење писаног налаза и мишљења, или ако из важних разлога саслушање </a:t>
            </a:r>
            <a:r>
              <a:rPr lang="sr-Cyrl-CS" dirty="0" err="1"/>
              <a:t>вјештака</a:t>
            </a:r>
            <a:r>
              <a:rPr lang="sr-Cyrl-CS" dirty="0"/>
              <a:t> није могуће, или није </a:t>
            </a:r>
            <a:r>
              <a:rPr lang="sr-Cyrl-CS" dirty="0" err="1"/>
              <a:t>цјелисходно</a:t>
            </a:r>
            <a:r>
              <a:rPr lang="sr-Cyrl-CS" dirty="0"/>
              <a:t>“. Из досадашње праксе се може закључити да је ова одредба омогућавала да се </a:t>
            </a:r>
            <a:r>
              <a:rPr lang="sr-Cyrl-CS" dirty="0" err="1"/>
              <a:t>вјештак</a:t>
            </a:r>
            <a:r>
              <a:rPr lang="sr-Cyrl-CS" dirty="0"/>
              <a:t> не мора непосредно саслушавати ради образлагања датог налаза и мишљења у случајевима када на то указује природа самог </a:t>
            </a:r>
            <a:r>
              <a:rPr lang="sr-Cyrl-CS" dirty="0" err="1"/>
              <a:t>вјештачења</a:t>
            </a:r>
            <a:r>
              <a:rPr lang="sr-Cyrl-CS" dirty="0"/>
              <a:t>, те да је судија/</a:t>
            </a:r>
            <a:r>
              <a:rPr lang="sr-Cyrl-CS" dirty="0" err="1"/>
              <a:t>предсједник</a:t>
            </a:r>
            <a:r>
              <a:rPr lang="sr-Cyrl-CS" dirty="0"/>
              <a:t> </a:t>
            </a:r>
            <a:r>
              <a:rPr lang="sr-Cyrl-CS" dirty="0" err="1"/>
              <a:t>вијећа</a:t>
            </a:r>
            <a:r>
              <a:rPr lang="sr-Cyrl-CS" dirty="0"/>
              <a:t> у могућности, уколико закључи да непосредно саслушање </a:t>
            </a:r>
            <a:r>
              <a:rPr lang="sr-Cyrl-CS" dirty="0" err="1"/>
              <a:t>вјештака</a:t>
            </a:r>
            <a:r>
              <a:rPr lang="sr-Cyrl-CS" dirty="0"/>
              <a:t> није неопходно потребно, о томе упознати странке и браниоца и од истих затражити сагласност да се не позивају </a:t>
            </a:r>
            <a:r>
              <a:rPr lang="sr-Cyrl-CS" dirty="0" err="1"/>
              <a:t>вјештаци</a:t>
            </a:r>
            <a:r>
              <a:rPr lang="sr-Cyrl-CS" dirty="0"/>
              <a:t>, већ да тужилац или бранилац, зависно чији је доказ извршено </a:t>
            </a:r>
            <a:r>
              <a:rPr lang="sr-Cyrl-CS" dirty="0" err="1"/>
              <a:t>вјештачење</a:t>
            </a:r>
            <a:r>
              <a:rPr lang="sr-Cyrl-CS" dirty="0"/>
              <a:t>, писани налаз и мишљење прочита. </a:t>
            </a:r>
            <a:endParaRPr lang="en-US" dirty="0"/>
          </a:p>
        </p:txBody>
      </p:sp>
    </p:spTree>
    <p:extLst>
      <p:ext uri="{BB962C8B-B14F-4D97-AF65-F5344CB8AC3E}">
        <p14:creationId xmlns:p14="http://schemas.microsoft.com/office/powerpoint/2010/main" val="364384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endParaRPr lang="bs-Latn-BA" sz="3000" dirty="0"/>
          </a:p>
        </p:txBody>
      </p:sp>
      <p:sp>
        <p:nvSpPr>
          <p:cNvPr id="3" name="Content Placeholder 2"/>
          <p:cNvSpPr>
            <a:spLocks noGrp="1"/>
          </p:cNvSpPr>
          <p:nvPr>
            <p:ph idx="1"/>
          </p:nvPr>
        </p:nvSpPr>
        <p:spPr>
          <a:xfrm>
            <a:off x="1103312" y="1075766"/>
            <a:ext cx="8946541" cy="5172634"/>
          </a:xfrm>
        </p:spPr>
        <p:txBody>
          <a:bodyPr>
            <a:normAutofit fontScale="85000" lnSpcReduction="10000"/>
          </a:bodyPr>
          <a:lstStyle/>
          <a:p>
            <a:pPr algn="just"/>
            <a:r>
              <a:rPr lang="sr-Cyrl-CS" dirty="0"/>
              <a:t>С позивом на наведену одредбу, након читања налаза и мишљења </a:t>
            </a:r>
            <a:r>
              <a:rPr lang="sr-Cyrl-CS" dirty="0" err="1"/>
              <a:t>вјештака</a:t>
            </a:r>
            <a:r>
              <a:rPr lang="sr-Cyrl-CS" dirty="0"/>
              <a:t>, исти се уврштава у доказни материјал. У образложењу пресуде, судија/</a:t>
            </a:r>
            <a:r>
              <a:rPr lang="sr-Cyrl-CS" dirty="0" err="1"/>
              <a:t>предсједник</a:t>
            </a:r>
            <a:r>
              <a:rPr lang="sr-Cyrl-CS" dirty="0"/>
              <a:t> </a:t>
            </a:r>
            <a:r>
              <a:rPr lang="sr-Cyrl-CS" dirty="0" err="1"/>
              <a:t>вијећа</a:t>
            </a:r>
            <a:r>
              <a:rPr lang="sr-Cyrl-CS" dirty="0"/>
              <a:t> је дужан позивом на наведену одредбу закона навести да је наведени налаз и мишљење само прочитан. Дата сагласност странака и бранилаца указује да на извршено </a:t>
            </a:r>
            <a:r>
              <a:rPr lang="sr-Cyrl-CS" dirty="0" err="1"/>
              <a:t>вјештачење</a:t>
            </a:r>
            <a:r>
              <a:rPr lang="sr-Cyrl-CS" dirty="0"/>
              <a:t> није било ни </a:t>
            </a:r>
            <a:r>
              <a:rPr lang="sr-Cyrl-CS" dirty="0" err="1"/>
              <a:t>примједби</a:t>
            </a:r>
            <a:r>
              <a:rPr lang="sr-Cyrl-CS" dirty="0"/>
              <a:t>, јер странке и бранилац нису тражили непосредно саслушање </a:t>
            </a:r>
            <a:r>
              <a:rPr lang="sr-Cyrl-CS" dirty="0" err="1"/>
              <a:t>вјештака</a:t>
            </a:r>
            <a:r>
              <a:rPr lang="sr-Cyrl-CS" dirty="0"/>
              <a:t>. Ова одредба је у корист ефикасности и економичности поступка, јер смањује додатне трошкове.  Имајући у виду досадашњу праксу у Окружном суду у Бањалуци било је предмета у којима је с позивом на наведену одредбу   налаз и мишљење </a:t>
            </a:r>
            <a:r>
              <a:rPr lang="sr-Cyrl-CS" dirty="0" err="1"/>
              <a:t>вјештака</a:t>
            </a:r>
            <a:r>
              <a:rPr lang="sr-Cyrl-CS" dirty="0"/>
              <a:t> прочитан и исти уврштен у доказни материјал без непосредног саслушања </a:t>
            </a:r>
            <a:r>
              <a:rPr lang="sr-Cyrl-CS" dirty="0" err="1"/>
              <a:t>вјештака</a:t>
            </a:r>
            <a:r>
              <a:rPr lang="sr-Cyrl-CS" dirty="0"/>
              <a:t>. Ово су углавном били случајеви вршења обдукције, </a:t>
            </a:r>
            <a:r>
              <a:rPr lang="sr-Cyrl-CS" dirty="0" err="1"/>
              <a:t>вјештачења</a:t>
            </a:r>
            <a:r>
              <a:rPr lang="sr-Cyrl-CS" dirty="0"/>
              <a:t> </a:t>
            </a:r>
            <a:r>
              <a:rPr lang="sr-Cyrl-CS" dirty="0" err="1"/>
              <a:t>тјелесних</a:t>
            </a:r>
            <a:r>
              <a:rPr lang="sr-Cyrl-CS" dirty="0"/>
              <a:t> повреда, па и прихватања </a:t>
            </a:r>
            <a:r>
              <a:rPr lang="sr-Cyrl-CS" dirty="0" err="1"/>
              <a:t>вјештачења</a:t>
            </a:r>
            <a:r>
              <a:rPr lang="sr-Cyrl-CS" dirty="0"/>
              <a:t> саобраћајног </a:t>
            </a:r>
            <a:r>
              <a:rPr lang="sr-Cyrl-CS" dirty="0" err="1"/>
              <a:t>вјештака</a:t>
            </a:r>
            <a:r>
              <a:rPr lang="sr-Cyrl-CS" dirty="0"/>
              <a:t>. </a:t>
            </a:r>
            <a:endParaRPr lang="sr-Cyrl-BA" dirty="0"/>
          </a:p>
          <a:p>
            <a:pPr marL="0" indent="0" algn="just">
              <a:buNone/>
            </a:pPr>
            <a:r>
              <a:rPr lang="sr-Cyrl-CS" dirty="0"/>
              <a:t> </a:t>
            </a:r>
            <a:endParaRPr lang="en-US" dirty="0"/>
          </a:p>
          <a:p>
            <a:pPr algn="just"/>
            <a:r>
              <a:rPr lang="sr-Cyrl-CS" dirty="0" err="1"/>
              <a:t>Примјер</a:t>
            </a:r>
            <a:r>
              <a:rPr lang="sr-Cyrl-CS" dirty="0"/>
              <a:t> из праксе</a:t>
            </a:r>
            <a:r>
              <a:rPr lang="sr-Cyrl-CS" dirty="0" smtClean="0"/>
              <a:t>:</a:t>
            </a:r>
            <a:endParaRPr lang="en-US" dirty="0"/>
          </a:p>
          <a:p>
            <a:pPr algn="just"/>
            <a:r>
              <a:rPr lang="sr-Cyrl-CS" dirty="0"/>
              <a:t>Пресуда Окружног суда у Бањалуци број 11 0 К 008457 12 К од 08.01.2013.године, </a:t>
            </a:r>
            <a:endParaRPr lang="en-US" dirty="0"/>
          </a:p>
          <a:p>
            <a:pPr algn="just"/>
            <a:r>
              <a:rPr lang="sr-Cyrl-CS" dirty="0"/>
              <a:t>Пресуда Врховног суда Републике Српске број 11 0 К 008457 13 </a:t>
            </a:r>
            <a:r>
              <a:rPr lang="sr-Cyrl-CS" dirty="0" err="1"/>
              <a:t>Кж</a:t>
            </a:r>
            <a:r>
              <a:rPr lang="sr-Cyrl-CS" dirty="0"/>
              <a:t> од 23.05.2013.године </a:t>
            </a:r>
            <a:endParaRPr lang="en-US" dirty="0"/>
          </a:p>
        </p:txBody>
      </p:sp>
    </p:spTree>
    <p:extLst>
      <p:ext uri="{BB962C8B-B14F-4D97-AF65-F5344CB8AC3E}">
        <p14:creationId xmlns:p14="http://schemas.microsoft.com/office/powerpoint/2010/main" val="210268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r>
              <a:rPr lang="bs-Latn-BA" sz="3000" b="1" dirty="0"/>
              <a:t/>
            </a:r>
            <a:br>
              <a:rPr lang="bs-Latn-BA" sz="3000" b="1" dirty="0"/>
            </a:br>
            <a:endParaRPr lang="bs-Latn-BA" sz="3000" b="1" dirty="0"/>
          </a:p>
        </p:txBody>
      </p:sp>
      <p:sp>
        <p:nvSpPr>
          <p:cNvPr id="3" name="Content Placeholder 2"/>
          <p:cNvSpPr>
            <a:spLocks noGrp="1"/>
          </p:cNvSpPr>
          <p:nvPr>
            <p:ph idx="1"/>
          </p:nvPr>
        </p:nvSpPr>
        <p:spPr>
          <a:xfrm>
            <a:off x="1103312" y="1140312"/>
            <a:ext cx="8946541" cy="5108088"/>
          </a:xfrm>
        </p:spPr>
        <p:txBody>
          <a:bodyPr>
            <a:normAutofit fontScale="92500" lnSpcReduction="20000"/>
          </a:bodyPr>
          <a:lstStyle/>
          <a:p>
            <a:pPr lvl="0" algn="just"/>
            <a:r>
              <a:rPr lang="sr-Cyrl-CS" b="1" dirty="0"/>
              <a:t>Изузеци од непосредног извођења доказа (члан 288. ЗКП РС):</a:t>
            </a:r>
            <a:endParaRPr lang="en-US" b="1" dirty="0"/>
          </a:p>
          <a:p>
            <a:pPr marL="0" indent="0" algn="just">
              <a:buNone/>
            </a:pPr>
            <a:endParaRPr lang="en-US" dirty="0"/>
          </a:p>
          <a:p>
            <a:pPr algn="just"/>
            <a:r>
              <a:rPr lang="sr-Cyrl-CS" dirty="0"/>
              <a:t>Важно је напоменути да је наведеном одредбом у ставу 1. прописано да су искази дати у истрази дозвољени као доказ на главном претресу „и да исти могу бити кориштени приликом директног или унакрсног испитивања или побијања изнесених навода или у одговору на побијање, или на додатно испитивање након чега се прилажу као доказни материјал. У овом случају, лицу се може дати могућност да објасни или побије свој претходни исказ“. Везано за уочену праксу поступања првостепених судова, уочено је да исти улажу исказе </a:t>
            </a:r>
            <a:r>
              <a:rPr lang="sr-Cyrl-CS" dirty="0" err="1"/>
              <a:t>свједока</a:t>
            </a:r>
            <a:r>
              <a:rPr lang="sr-Cyrl-CS" dirty="0"/>
              <a:t> дате у истрази, а да тужилац или бранилац нису предочавали записник о датом исказу </a:t>
            </a:r>
            <a:r>
              <a:rPr lang="sr-Cyrl-CS" dirty="0" err="1"/>
              <a:t>свједока</a:t>
            </a:r>
            <a:r>
              <a:rPr lang="sr-Cyrl-CS" dirty="0"/>
              <a:t> у истрази. У смислу наведене одредбе, уколико </a:t>
            </a:r>
            <a:r>
              <a:rPr lang="sr-Cyrl-CS" dirty="0" err="1"/>
              <a:t>свједок</a:t>
            </a:r>
            <a:r>
              <a:rPr lang="sr-Cyrl-CS" dirty="0"/>
              <a:t> приликом непосредног саслушања различито </a:t>
            </a:r>
            <a:r>
              <a:rPr lang="sr-Cyrl-CS" dirty="0" err="1"/>
              <a:t>свједочи</a:t>
            </a:r>
            <a:r>
              <a:rPr lang="sr-Cyrl-CS" dirty="0"/>
              <a:t> у односу на исказ којег је дао у истрази, само се у том случају може након предочавања </a:t>
            </a:r>
            <a:r>
              <a:rPr lang="sr-Cyrl-CS" dirty="0" err="1"/>
              <a:t>свједоку</a:t>
            </a:r>
            <a:r>
              <a:rPr lang="sr-Cyrl-CS" dirty="0"/>
              <a:t> записника сачињеног у истрази у којем је садржана његова изјава и његове потврде да је исказ дао у истрази и да је његов потпис на сачињеном записнику, истог испитивати на различитост датог исказа. </a:t>
            </a:r>
            <a:endParaRPr lang="en-US" dirty="0"/>
          </a:p>
          <a:p>
            <a:endParaRPr lang="bs-Latn-BA" dirty="0"/>
          </a:p>
        </p:txBody>
      </p:sp>
    </p:spTree>
    <p:extLst>
      <p:ext uri="{BB962C8B-B14F-4D97-AF65-F5344CB8AC3E}">
        <p14:creationId xmlns:p14="http://schemas.microsoft.com/office/powerpoint/2010/main" val="32473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r>
              <a:rPr lang="bs-Latn-BA" sz="3000" b="1" dirty="0"/>
              <a:t/>
            </a:r>
            <a:br>
              <a:rPr lang="bs-Latn-BA" sz="3000" b="1" dirty="0"/>
            </a:br>
            <a:endParaRPr lang="bs-Latn-BA" sz="3000" dirty="0"/>
          </a:p>
        </p:txBody>
      </p:sp>
      <p:sp>
        <p:nvSpPr>
          <p:cNvPr id="3" name="Content Placeholder 2"/>
          <p:cNvSpPr>
            <a:spLocks noGrp="1"/>
          </p:cNvSpPr>
          <p:nvPr>
            <p:ph idx="1"/>
          </p:nvPr>
        </p:nvSpPr>
        <p:spPr>
          <a:xfrm>
            <a:off x="1103312" y="1129554"/>
            <a:ext cx="8946541" cy="5118846"/>
          </a:xfrm>
        </p:spPr>
        <p:txBody>
          <a:bodyPr>
            <a:normAutofit/>
          </a:bodyPr>
          <a:lstStyle/>
          <a:p>
            <a:pPr algn="just"/>
            <a:r>
              <a:rPr lang="sr-Cyrl-CS" dirty="0"/>
              <a:t>Само у овом случају се записници о саслушању </a:t>
            </a:r>
            <a:r>
              <a:rPr lang="sr-Cyrl-CS" dirty="0" err="1"/>
              <a:t>свједока</a:t>
            </a:r>
            <a:r>
              <a:rPr lang="sr-Cyrl-CS" dirty="0"/>
              <a:t> дати у истрази улажу као доказ на главном претресу Уколико тужилац/бранилац није користио нити </a:t>
            </a:r>
            <a:r>
              <a:rPr lang="sr-Cyrl-CS" dirty="0" err="1"/>
              <a:t>свједоку</a:t>
            </a:r>
            <a:r>
              <a:rPr lang="sr-Cyrl-CS" dirty="0"/>
              <a:t> предочавао исказ дат у истрази </a:t>
            </a:r>
            <a:r>
              <a:rPr lang="sr-Cyrl-CS" dirty="0" err="1"/>
              <a:t>забиљежен</a:t>
            </a:r>
            <a:r>
              <a:rPr lang="sr-Cyrl-CS" dirty="0"/>
              <a:t> у записнику, ти искази се не улажу као доказ, јер је основно правило да се </a:t>
            </a:r>
            <a:r>
              <a:rPr lang="sr-Cyrl-CS" dirty="0" err="1"/>
              <a:t>свједоци</a:t>
            </a:r>
            <a:r>
              <a:rPr lang="sr-Cyrl-CS" dirty="0"/>
              <a:t> непосредно саслушавају пред судом. Важно је нагласити да, уколико је </a:t>
            </a:r>
            <a:r>
              <a:rPr lang="sr-Cyrl-CS" dirty="0" err="1"/>
              <a:t>свједок</a:t>
            </a:r>
            <a:r>
              <a:rPr lang="sr-Cyrl-CS" dirty="0"/>
              <a:t> дао различит исказ на главном претресу од онога датог у истрази и </a:t>
            </a:r>
            <a:r>
              <a:rPr lang="sr-Cyrl-CS" dirty="0" err="1"/>
              <a:t>забиљеженог</a:t>
            </a:r>
            <a:r>
              <a:rPr lang="sr-Cyrl-CS" dirty="0"/>
              <a:t> на записнику о узимању изјаве од </a:t>
            </a:r>
            <a:r>
              <a:rPr lang="sr-Cyrl-CS" dirty="0" err="1"/>
              <a:t>свједока</a:t>
            </a:r>
            <a:r>
              <a:rPr lang="sr-Cyrl-CS" dirty="0"/>
              <a:t> и уколико је овај записник уложен у доказни материјал на начин </a:t>
            </a:r>
            <a:r>
              <a:rPr lang="sr-Cyrl-CS" dirty="0" err="1"/>
              <a:t>напријед</a:t>
            </a:r>
            <a:r>
              <a:rPr lang="sr-Cyrl-CS" dirty="0"/>
              <a:t> наведен, да је судија/</a:t>
            </a:r>
            <a:r>
              <a:rPr lang="sr-Cyrl-CS" dirty="0" err="1"/>
              <a:t>предсједник</a:t>
            </a:r>
            <a:r>
              <a:rPr lang="sr-Cyrl-CS" dirty="0"/>
              <a:t> </a:t>
            </a:r>
            <a:r>
              <a:rPr lang="sr-Cyrl-CS" dirty="0" err="1"/>
              <a:t>вијећа</a:t>
            </a:r>
            <a:r>
              <a:rPr lang="sr-Cyrl-CS" dirty="0"/>
              <a:t> дужан у образложењу донесене одлуке дати </a:t>
            </a:r>
            <a:r>
              <a:rPr lang="sr-Cyrl-CS" dirty="0" err="1"/>
              <a:t>оцјену</a:t>
            </a:r>
            <a:r>
              <a:rPr lang="sr-Cyrl-CS" dirty="0"/>
              <a:t> којем исказу поклања </a:t>
            </a:r>
            <a:r>
              <a:rPr lang="sr-Cyrl-CS" dirty="0" err="1"/>
              <a:t>вјеру</a:t>
            </a:r>
            <a:r>
              <a:rPr lang="sr-Cyrl-CS" dirty="0"/>
              <a:t>, да ли исказу датом на главном претресу или оном из истраге и за то дати разлоге. Уочена је пракса да првостепени судови не поступају на овакав начин, тако да се често не зна којем исказу је суд поклонио </a:t>
            </a:r>
            <a:r>
              <a:rPr lang="sr-Cyrl-CS" dirty="0" err="1"/>
              <a:t>вјеру</a:t>
            </a:r>
            <a:r>
              <a:rPr lang="sr-Cyrl-CS" dirty="0"/>
              <a:t>. </a:t>
            </a:r>
            <a:endParaRPr lang="en-US" dirty="0"/>
          </a:p>
          <a:p>
            <a:endParaRPr lang="bs-Latn-BA" dirty="0"/>
          </a:p>
        </p:txBody>
      </p:sp>
    </p:spTree>
    <p:extLst>
      <p:ext uri="{BB962C8B-B14F-4D97-AF65-F5344CB8AC3E}">
        <p14:creationId xmlns:p14="http://schemas.microsoft.com/office/powerpoint/2010/main" val="3351378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r>
              <a:rPr lang="bs-Latn-BA" sz="3000" b="1" dirty="0"/>
              <a:t/>
            </a:r>
            <a:br>
              <a:rPr lang="bs-Latn-BA" sz="3000" b="1" dirty="0"/>
            </a:br>
            <a:endParaRPr lang="bs-Latn-BA" sz="3000" b="1" dirty="0"/>
          </a:p>
        </p:txBody>
      </p:sp>
      <p:sp>
        <p:nvSpPr>
          <p:cNvPr id="3" name="Content Placeholder 2"/>
          <p:cNvSpPr>
            <a:spLocks noGrp="1"/>
          </p:cNvSpPr>
          <p:nvPr>
            <p:ph idx="1"/>
          </p:nvPr>
        </p:nvSpPr>
        <p:spPr>
          <a:xfrm>
            <a:off x="1103312" y="1172584"/>
            <a:ext cx="8946541" cy="5075815"/>
          </a:xfrm>
        </p:spPr>
        <p:txBody>
          <a:bodyPr>
            <a:normAutofit fontScale="85000" lnSpcReduction="10000"/>
          </a:bodyPr>
          <a:lstStyle/>
          <a:p>
            <a:pPr algn="just"/>
            <a:r>
              <a:rPr lang="sr-Cyrl-CS" dirty="0"/>
              <a:t>Ставом 2. наведеног члана су прописани изузеци од непосредног извођења доказа, непосредног саслушања </a:t>
            </a:r>
            <a:r>
              <a:rPr lang="sr-Cyrl-CS" dirty="0" err="1"/>
              <a:t>свједока</a:t>
            </a:r>
            <a:r>
              <a:rPr lang="sr-Cyrl-CS" dirty="0"/>
              <a:t>, ситуације када се по одлуци судије/</a:t>
            </a:r>
            <a:r>
              <a:rPr lang="sr-Cyrl-CS" dirty="0" err="1"/>
              <a:t>предсједника</a:t>
            </a:r>
            <a:r>
              <a:rPr lang="sr-Cyrl-CS" dirty="0"/>
              <a:t> </a:t>
            </a:r>
            <a:r>
              <a:rPr lang="sr-Cyrl-CS" dirty="0" err="1"/>
              <a:t>вијећа</a:t>
            </a:r>
            <a:r>
              <a:rPr lang="sr-Cyrl-CS" dirty="0"/>
              <a:t> може </a:t>
            </a:r>
            <a:r>
              <a:rPr lang="sr-Cyrl-CS" dirty="0" err="1"/>
              <a:t>донијети</a:t>
            </a:r>
            <a:r>
              <a:rPr lang="sr-Cyrl-CS" dirty="0"/>
              <a:t> одлука да ће се прочитати и користити као доказ на главном претресу искази </a:t>
            </a:r>
            <a:r>
              <a:rPr lang="sr-Cyrl-CS" dirty="0" err="1"/>
              <a:t>свједока</a:t>
            </a:r>
            <a:r>
              <a:rPr lang="sr-Cyrl-CS" dirty="0"/>
              <a:t> датих у истрази. Ова одредба јасно прописује да се то може чинити само у случају „ако су испитана лица умрла или трајно душевно </a:t>
            </a:r>
            <a:r>
              <a:rPr lang="sr-Cyrl-CS" dirty="0" err="1"/>
              <a:t>обољела</a:t>
            </a:r>
            <a:r>
              <a:rPr lang="sr-Cyrl-CS" dirty="0"/>
              <a:t> или се не могу пронаћи или је њихов долазак пред суд немогућ или је знатно отежан из важних разлога“. </a:t>
            </a:r>
            <a:endParaRPr lang="en-US" dirty="0"/>
          </a:p>
          <a:p>
            <a:pPr marL="0" indent="0" algn="just">
              <a:buNone/>
            </a:pPr>
            <a:endParaRPr lang="en-US" dirty="0"/>
          </a:p>
          <a:p>
            <a:pPr algn="just"/>
            <a:r>
              <a:rPr lang="sr-Cyrl-CS" dirty="0"/>
              <a:t>Да би се </a:t>
            </a:r>
            <a:r>
              <a:rPr lang="sr-Cyrl-CS" dirty="0" err="1"/>
              <a:t>примјенила</a:t>
            </a:r>
            <a:r>
              <a:rPr lang="sr-Cyrl-CS" dirty="0"/>
              <a:t> наведена одредба, странке, односно оптужба или одбрана пред судом морају доказати из којих разлога </a:t>
            </a:r>
            <a:r>
              <a:rPr lang="sr-Cyrl-CS" dirty="0" err="1"/>
              <a:t>напријед</a:t>
            </a:r>
            <a:r>
              <a:rPr lang="sr-Cyrl-CS" dirty="0"/>
              <a:t> цитираних неки </a:t>
            </a:r>
            <a:r>
              <a:rPr lang="sr-Cyrl-CS" dirty="0" err="1"/>
              <a:t>свједок</a:t>
            </a:r>
            <a:r>
              <a:rPr lang="sr-Cyrl-CS" dirty="0"/>
              <a:t> не може доћи пред суд и бити непосредно саслушан и за то извести одговарајући доказ. Јасно је, да уколико је неко лице умрло, да је доказ извод из матичне књиге умрлих, ако је трајно душевно </a:t>
            </a:r>
            <a:r>
              <a:rPr lang="sr-Cyrl-CS" dirty="0" err="1"/>
              <a:t>оболио</a:t>
            </a:r>
            <a:r>
              <a:rPr lang="sr-Cyrl-CS" dirty="0"/>
              <a:t>, одговарајућа медицинска документација, ако се не може пронаћи, доказ од стране надлежне Полицијске станице </a:t>
            </a:r>
            <a:r>
              <a:rPr lang="sr-Cyrl-CS" dirty="0" err="1"/>
              <a:t>гдје</a:t>
            </a:r>
            <a:r>
              <a:rPr lang="sr-Cyrl-CS" dirty="0"/>
              <a:t> је пребивалиште наведеног лица, да именовани није на тој адреси, да постоје изјаве, сазнања, да се именовани налази у иностранству, да се не зна </a:t>
            </a:r>
            <a:r>
              <a:rPr lang="sr-Cyrl-CS" dirty="0" err="1"/>
              <a:t>вријеме</a:t>
            </a:r>
            <a:r>
              <a:rPr lang="sr-Cyrl-CS" dirty="0"/>
              <a:t> његовог доласка и сл. </a:t>
            </a:r>
            <a:endParaRPr lang="en-US" dirty="0"/>
          </a:p>
          <a:p>
            <a:pPr marL="0" indent="0">
              <a:buNone/>
            </a:pPr>
            <a:endParaRPr lang="bs-Latn-BA" dirty="0"/>
          </a:p>
        </p:txBody>
      </p:sp>
    </p:spTree>
    <p:extLst>
      <p:ext uri="{BB962C8B-B14F-4D97-AF65-F5344CB8AC3E}">
        <p14:creationId xmlns:p14="http://schemas.microsoft.com/office/powerpoint/2010/main" val="363178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r>
              <a:rPr lang="bs-Latn-BA" sz="3000" b="1" dirty="0"/>
              <a:t/>
            </a:r>
            <a:br>
              <a:rPr lang="bs-Latn-BA" sz="3000" b="1" dirty="0"/>
            </a:br>
            <a:endParaRPr lang="bs-Latn-BA" sz="3000" b="1" dirty="0"/>
          </a:p>
        </p:txBody>
      </p:sp>
      <p:sp>
        <p:nvSpPr>
          <p:cNvPr id="3" name="Content Placeholder 2"/>
          <p:cNvSpPr>
            <a:spLocks noGrp="1"/>
          </p:cNvSpPr>
          <p:nvPr>
            <p:ph idx="1"/>
          </p:nvPr>
        </p:nvSpPr>
        <p:spPr>
          <a:xfrm>
            <a:off x="1103312" y="1226372"/>
            <a:ext cx="8946541" cy="5022027"/>
          </a:xfrm>
        </p:spPr>
        <p:txBody>
          <a:bodyPr>
            <a:normAutofit lnSpcReduction="10000"/>
          </a:bodyPr>
          <a:lstStyle/>
          <a:p>
            <a:pPr algn="just"/>
            <a:r>
              <a:rPr lang="sr-Cyrl-CS" dirty="0"/>
              <a:t>Дакле, прије него што суд одлучи да одступи од начела непосредног извођења доказа и дозволи да се користи исказ дат  у истрази да морају претходно бити испуњени услови које прописује став 2. одредбе члана 288. ЗКП РС, што би значило да суд нема </a:t>
            </a:r>
            <a:r>
              <a:rPr lang="sr-Cyrl-CS" dirty="0" err="1"/>
              <a:t>овлаштења</a:t>
            </a:r>
            <a:r>
              <a:rPr lang="sr-Cyrl-CS" dirty="0"/>
              <a:t> да сам о томе одлучује уколико за то нису пружени докази. Наравно, судија/</a:t>
            </a:r>
            <a:r>
              <a:rPr lang="sr-Cyrl-CS" dirty="0" err="1"/>
              <a:t>предсједник</a:t>
            </a:r>
            <a:r>
              <a:rPr lang="sr-Cyrl-CS" dirty="0"/>
              <a:t> </a:t>
            </a:r>
            <a:r>
              <a:rPr lang="sr-Cyrl-CS" dirty="0" err="1"/>
              <a:t>вијећа</a:t>
            </a:r>
            <a:r>
              <a:rPr lang="sr-Cyrl-CS" dirty="0"/>
              <a:t> је дужан и у образложењу пресуде јасно навести из којих доказа је закључено да су испуњени услови да се умјесто непосредног саслушања </a:t>
            </a:r>
            <a:r>
              <a:rPr lang="sr-Cyrl-CS" dirty="0" err="1"/>
              <a:t>свједока</a:t>
            </a:r>
            <a:r>
              <a:rPr lang="sr-Cyrl-CS" dirty="0"/>
              <a:t> прочита исказ </a:t>
            </a:r>
            <a:r>
              <a:rPr lang="sr-Cyrl-CS" dirty="0" err="1"/>
              <a:t>свједока</a:t>
            </a:r>
            <a:r>
              <a:rPr lang="sr-Cyrl-CS" dirty="0"/>
              <a:t> дат у истрази.</a:t>
            </a:r>
            <a:endParaRPr lang="en-US" dirty="0"/>
          </a:p>
          <a:p>
            <a:pPr marL="0" indent="0" algn="just">
              <a:buNone/>
            </a:pPr>
            <a:endParaRPr lang="en-US" dirty="0"/>
          </a:p>
          <a:p>
            <a:pPr algn="just"/>
            <a:r>
              <a:rPr lang="sr-Cyrl-CS" dirty="0" err="1"/>
              <a:t>Примјер</a:t>
            </a:r>
            <a:r>
              <a:rPr lang="sr-Cyrl-CS" dirty="0"/>
              <a:t> из судске праксе</a:t>
            </a:r>
            <a:r>
              <a:rPr lang="sr-Cyrl-CS" dirty="0" smtClean="0"/>
              <a:t>:</a:t>
            </a:r>
            <a:endParaRPr lang="en-US" dirty="0"/>
          </a:p>
          <a:p>
            <a:pPr algn="just"/>
            <a:r>
              <a:rPr lang="sr-Cyrl-CS" dirty="0"/>
              <a:t>Пресуда Окружног суда у Бањалуци број 11 0 К 009475 12 К од 06.12.2012.године</a:t>
            </a:r>
            <a:endParaRPr lang="en-US" dirty="0"/>
          </a:p>
          <a:p>
            <a:pPr algn="just"/>
            <a:r>
              <a:rPr lang="sr-Cyrl-CS" dirty="0"/>
              <a:t>Пресуда Врховног суда Републике Српске број 11 0 К 009475 13 </a:t>
            </a:r>
            <a:r>
              <a:rPr lang="sr-Cyrl-CS" dirty="0" err="1"/>
              <a:t>Кж</a:t>
            </a:r>
            <a:r>
              <a:rPr lang="sr-Cyrl-CS" dirty="0"/>
              <a:t> 3 од 16.04.2013.године</a:t>
            </a:r>
            <a:r>
              <a:rPr lang="sr-Cyrl-CS" dirty="0" smtClean="0"/>
              <a:t>.</a:t>
            </a:r>
            <a:endParaRPr lang="en-US" dirty="0"/>
          </a:p>
        </p:txBody>
      </p:sp>
    </p:spTree>
    <p:extLst>
      <p:ext uri="{BB962C8B-B14F-4D97-AF65-F5344CB8AC3E}">
        <p14:creationId xmlns:p14="http://schemas.microsoft.com/office/powerpoint/2010/main" val="410881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a:t>ПРИПРЕМАЊЕ ГЛАВНОГ </a:t>
            </a:r>
            <a:r>
              <a:rPr lang="sr-Cyrl-CS" b="1" dirty="0" smtClean="0"/>
              <a:t>ПРЕТРЕСА</a:t>
            </a:r>
            <a:r>
              <a:rPr lang="bs-Latn-BA" dirty="0"/>
              <a:t/>
            </a:r>
            <a:br>
              <a:rPr lang="bs-Latn-BA" dirty="0"/>
            </a:br>
            <a:endParaRPr lang="bs-Latn-BA" dirty="0"/>
          </a:p>
        </p:txBody>
      </p:sp>
      <p:sp>
        <p:nvSpPr>
          <p:cNvPr id="3" name="Content Placeholder 2"/>
          <p:cNvSpPr>
            <a:spLocks noGrp="1"/>
          </p:cNvSpPr>
          <p:nvPr>
            <p:ph idx="1"/>
          </p:nvPr>
        </p:nvSpPr>
        <p:spPr/>
        <p:txBody>
          <a:bodyPr>
            <a:normAutofit lnSpcReduction="10000"/>
          </a:bodyPr>
          <a:lstStyle/>
          <a:p>
            <a:pPr lvl="0"/>
            <a:r>
              <a:rPr lang="sr-Cyrl-CS" b="1" dirty="0" err="1"/>
              <a:t>Претпретресно</a:t>
            </a:r>
            <a:r>
              <a:rPr lang="sr-Cyrl-CS" b="1" dirty="0"/>
              <a:t> рочиште:  </a:t>
            </a:r>
            <a:endParaRPr lang="en-US" b="1" dirty="0"/>
          </a:p>
          <a:p>
            <a:pPr marL="0" indent="0">
              <a:buNone/>
            </a:pPr>
            <a:endParaRPr lang="en-US" dirty="0"/>
          </a:p>
          <a:p>
            <a:pPr lvl="0" algn="just"/>
            <a:r>
              <a:rPr lang="sr-Cyrl-CS" dirty="0"/>
              <a:t> Члан 249. ЗКП РС прописује: „Током припрема за главни претрес, судија или </a:t>
            </a:r>
            <a:r>
              <a:rPr lang="sr-Cyrl-CS" dirty="0" err="1"/>
              <a:t>предсједник</a:t>
            </a:r>
            <a:r>
              <a:rPr lang="sr-Cyrl-CS" dirty="0"/>
              <a:t>  </a:t>
            </a:r>
            <a:r>
              <a:rPr lang="sr-Cyrl-CS" dirty="0" err="1"/>
              <a:t>вијећа</a:t>
            </a:r>
            <a:r>
              <a:rPr lang="sr-Cyrl-CS" dirty="0"/>
              <a:t> може одржати рочиште са странкама и браниоцима да би се размотрила питања која су релевантна за главни претрес“. </a:t>
            </a:r>
            <a:endParaRPr lang="sr-Cyrl-BA" dirty="0"/>
          </a:p>
          <a:p>
            <a:pPr marL="0" lvl="0" indent="0" algn="just">
              <a:buNone/>
            </a:pPr>
            <a:r>
              <a:rPr lang="sr-Cyrl-CS" dirty="0"/>
              <a:t> </a:t>
            </a:r>
            <a:endParaRPr lang="en-US" dirty="0"/>
          </a:p>
          <a:p>
            <a:pPr algn="just"/>
            <a:r>
              <a:rPr lang="sr-Cyrl-CS" dirty="0" err="1"/>
              <a:t>Примјер</a:t>
            </a:r>
            <a:r>
              <a:rPr lang="sr-Cyrl-CS" dirty="0"/>
              <a:t> из праксе: </a:t>
            </a:r>
            <a:r>
              <a:rPr lang="sr-Cyrl-CS" dirty="0" err="1"/>
              <a:t>Рјешење</a:t>
            </a:r>
            <a:r>
              <a:rPr lang="sr-Cyrl-CS" dirty="0"/>
              <a:t> Окружног суда у Бањалуци, Посебно </a:t>
            </a:r>
            <a:r>
              <a:rPr lang="sr-Cyrl-CS" dirty="0" err="1"/>
              <a:t>одјељење</a:t>
            </a:r>
            <a:r>
              <a:rPr lang="sr-Cyrl-CS" dirty="0"/>
              <a:t> за организовани и најтеже облике привредног криминала број 11 0 К 016947 15 К-п од 12.11.2015.године и </a:t>
            </a:r>
            <a:r>
              <a:rPr lang="sr-Cyrl-CS" dirty="0" err="1"/>
              <a:t>рјешење</a:t>
            </a:r>
            <a:r>
              <a:rPr lang="sr-Cyrl-CS" dirty="0"/>
              <a:t> Врховног суда Републике Српске број 11 0 К 016947 15 </a:t>
            </a:r>
            <a:r>
              <a:rPr lang="sr-Cyrl-CS" dirty="0" err="1"/>
              <a:t>Кж</a:t>
            </a:r>
            <a:r>
              <a:rPr lang="sr-Cyrl-CS" dirty="0"/>
              <a:t> од 08.12.2015.године. </a:t>
            </a:r>
            <a:endParaRPr lang="en-US" dirty="0"/>
          </a:p>
          <a:p>
            <a:pPr marL="0" indent="0">
              <a:buNone/>
            </a:pPr>
            <a:endParaRPr lang="bs-Latn-BA" dirty="0"/>
          </a:p>
        </p:txBody>
      </p:sp>
    </p:spTree>
    <p:extLst>
      <p:ext uri="{BB962C8B-B14F-4D97-AF65-F5344CB8AC3E}">
        <p14:creationId xmlns:p14="http://schemas.microsoft.com/office/powerpoint/2010/main" val="183847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r>
              <a:rPr lang="bs-Latn-BA" sz="2800" b="1" dirty="0"/>
              <a:t/>
            </a:r>
            <a:br>
              <a:rPr lang="bs-Latn-BA" sz="2800" b="1" dirty="0"/>
            </a:br>
            <a:endParaRPr lang="bs-Latn-BA" sz="2800" b="1" dirty="0"/>
          </a:p>
        </p:txBody>
      </p:sp>
      <p:sp>
        <p:nvSpPr>
          <p:cNvPr id="3" name="Content Placeholder 2"/>
          <p:cNvSpPr>
            <a:spLocks noGrp="1"/>
          </p:cNvSpPr>
          <p:nvPr>
            <p:ph idx="1"/>
          </p:nvPr>
        </p:nvSpPr>
        <p:spPr>
          <a:xfrm>
            <a:off x="1103312" y="1398494"/>
            <a:ext cx="8946541" cy="4849906"/>
          </a:xfrm>
        </p:spPr>
        <p:txBody>
          <a:bodyPr>
            <a:normAutofit/>
          </a:bodyPr>
          <a:lstStyle/>
          <a:p>
            <a:pPr lvl="0" algn="just"/>
            <a:r>
              <a:rPr lang="sr-Cyrl-CS" b="1" dirty="0" err="1"/>
              <a:t>Измјена</a:t>
            </a:r>
            <a:r>
              <a:rPr lang="sr-Cyrl-CS" b="1" dirty="0"/>
              <a:t> оптужнице и завршне </a:t>
            </a:r>
            <a:r>
              <a:rPr lang="sr-Cyrl-CS" b="1" dirty="0" err="1"/>
              <a:t>ријечи</a:t>
            </a:r>
            <a:endParaRPr lang="en-US" b="1" dirty="0"/>
          </a:p>
          <a:p>
            <a:pPr marL="0" indent="0" algn="just">
              <a:buNone/>
            </a:pPr>
            <a:endParaRPr lang="en-US" dirty="0"/>
          </a:p>
          <a:p>
            <a:pPr algn="just"/>
            <a:r>
              <a:rPr lang="sr-Cyrl-CS" dirty="0"/>
              <a:t>Чланом 290. ЗКП РС је прописано да је тужилац овлаштен да </a:t>
            </a:r>
            <a:r>
              <a:rPr lang="sr-Cyrl-CS" dirty="0" err="1"/>
              <a:t>измијени</a:t>
            </a:r>
            <a:r>
              <a:rPr lang="sr-Cyrl-CS" dirty="0"/>
              <a:t> чињенично стање изнесено у оптужници када на то указују изведени докази на главном претресу, да може </a:t>
            </a:r>
            <a:r>
              <a:rPr lang="sr-Cyrl-CS" dirty="0" err="1"/>
              <a:t>измијенити</a:t>
            </a:r>
            <a:r>
              <a:rPr lang="sr-Cyrl-CS" dirty="0"/>
              <a:t> оптужницу. Уколико тужилац </a:t>
            </a:r>
            <a:r>
              <a:rPr lang="sr-Cyrl-CS" dirty="0" err="1"/>
              <a:t>измијени</a:t>
            </a:r>
            <a:r>
              <a:rPr lang="sr-Cyrl-CS" dirty="0"/>
              <a:t> чињенични опис предметне оптужнице, суд је у обавези ради припремања одбране, главни претрес одгодити. Ова одредба јасно прописује да се у овом случају не врши потврђивање оптужнице, јер је главни претрес на крају, јер су изведени сви докази оптужбе и одбране. </a:t>
            </a:r>
            <a:endParaRPr lang="en-US" dirty="0"/>
          </a:p>
          <a:p>
            <a:pPr marL="0" indent="0">
              <a:buNone/>
            </a:pPr>
            <a:endParaRPr lang="bs-Latn-BA" dirty="0"/>
          </a:p>
        </p:txBody>
      </p:sp>
    </p:spTree>
    <p:extLst>
      <p:ext uri="{BB962C8B-B14F-4D97-AF65-F5344CB8AC3E}">
        <p14:creationId xmlns:p14="http://schemas.microsoft.com/office/powerpoint/2010/main" val="267028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r>
              <a:rPr lang="bs-Latn-BA" sz="3000" b="1" dirty="0"/>
              <a:t/>
            </a:r>
            <a:br>
              <a:rPr lang="bs-Latn-BA" sz="3000" b="1" dirty="0"/>
            </a:br>
            <a:endParaRPr lang="bs-Latn-BA" sz="3000" b="1" dirty="0"/>
          </a:p>
        </p:txBody>
      </p:sp>
      <p:sp>
        <p:nvSpPr>
          <p:cNvPr id="3" name="Content Placeholder 2"/>
          <p:cNvSpPr>
            <a:spLocks noGrp="1"/>
          </p:cNvSpPr>
          <p:nvPr>
            <p:ph idx="1"/>
          </p:nvPr>
        </p:nvSpPr>
        <p:spPr>
          <a:xfrm>
            <a:off x="1103312" y="1280160"/>
            <a:ext cx="8946541" cy="4968239"/>
          </a:xfrm>
        </p:spPr>
        <p:txBody>
          <a:bodyPr>
            <a:normAutofit lnSpcReduction="10000"/>
          </a:bodyPr>
          <a:lstStyle/>
          <a:p>
            <a:pPr algn="just"/>
            <a:r>
              <a:rPr lang="sr-Cyrl-CS" dirty="0"/>
              <a:t>Међутим, ради припремања одбране и обавезе да се оптуженом, с обзиром на његово право на одбрану, омогући да тражи одгађање главног претреса, како би се упознала одбрана са </a:t>
            </a:r>
            <a:r>
              <a:rPr lang="sr-Cyrl-CS" dirty="0" err="1"/>
              <a:t>измјеном</a:t>
            </a:r>
            <a:r>
              <a:rPr lang="sr-Cyrl-CS" dirty="0"/>
              <a:t> чињеничног стања у оптужници. Уколико одбрана овакав </a:t>
            </a:r>
            <a:r>
              <a:rPr lang="sr-Cyrl-CS" dirty="0" err="1"/>
              <a:t>захтјев</a:t>
            </a:r>
            <a:r>
              <a:rPr lang="sr-Cyrl-CS" dirty="0"/>
              <a:t> поднесе, обавезно је одбрани омогућити припремање одбране и одгодити главни претрес, јер уколико се тако не би поступило, у случају жалбе, то би била битна повреда одредаба кривичног поступка из члана 311. став 1. тачка г) ЗКП РС, јер би оваквим поступањем суд </a:t>
            </a:r>
            <a:r>
              <a:rPr lang="sr-Cyrl-CS" dirty="0" err="1"/>
              <a:t>повриједио</a:t>
            </a:r>
            <a:r>
              <a:rPr lang="sr-Cyrl-CS" dirty="0"/>
              <a:t> право на одбрану, у ком случају би се првостепена пресуда морала укинути. Међутим, уколико одбрана оптуженог се изјасни да је </a:t>
            </a:r>
            <a:r>
              <a:rPr lang="sr-Cyrl-CS" dirty="0" err="1"/>
              <a:t>измјена</a:t>
            </a:r>
            <a:r>
              <a:rPr lang="sr-Cyrl-CS" dirty="0"/>
              <a:t> чињеничног описа како га је дао тужилац на главном претресу, разумљива и да не траже одгађање главног претреса, то се констатује на главном претресу и након дате </a:t>
            </a:r>
            <a:r>
              <a:rPr lang="sr-Cyrl-CS" dirty="0" err="1"/>
              <a:t>измјене</a:t>
            </a:r>
            <a:r>
              <a:rPr lang="sr-Cyrl-CS" dirty="0"/>
              <a:t>, чињеничног описа и изјашњења одбране, судија наведено констатује и објављује да се прелази на нову фазу главног претреса, а то је давање завршне </a:t>
            </a:r>
            <a:r>
              <a:rPr lang="sr-Cyrl-CS" dirty="0" err="1"/>
              <a:t>ријечи</a:t>
            </a:r>
            <a:r>
              <a:rPr lang="sr-Cyrl-CS" dirty="0"/>
              <a:t>. </a:t>
            </a:r>
            <a:endParaRPr lang="en-US" dirty="0"/>
          </a:p>
          <a:p>
            <a:pPr marL="0" indent="0">
              <a:buNone/>
            </a:pPr>
            <a:endParaRPr lang="bs-Latn-BA" dirty="0"/>
          </a:p>
        </p:txBody>
      </p:sp>
    </p:spTree>
    <p:extLst>
      <p:ext uri="{BB962C8B-B14F-4D97-AF65-F5344CB8AC3E}">
        <p14:creationId xmlns:p14="http://schemas.microsoft.com/office/powerpoint/2010/main" val="284666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r>
              <a:rPr lang="bs-Latn-BA" sz="3000" b="1" dirty="0"/>
              <a:t/>
            </a:r>
            <a:br>
              <a:rPr lang="bs-Latn-BA" sz="3000" b="1" dirty="0"/>
            </a:br>
            <a:endParaRPr lang="bs-Latn-BA" sz="3000" dirty="0"/>
          </a:p>
        </p:txBody>
      </p:sp>
      <p:sp>
        <p:nvSpPr>
          <p:cNvPr id="3" name="Content Placeholder 2"/>
          <p:cNvSpPr>
            <a:spLocks noGrp="1"/>
          </p:cNvSpPr>
          <p:nvPr>
            <p:ph idx="1"/>
          </p:nvPr>
        </p:nvSpPr>
        <p:spPr>
          <a:xfrm>
            <a:off x="1103312" y="1333948"/>
            <a:ext cx="8946541" cy="4914451"/>
          </a:xfrm>
        </p:spPr>
        <p:txBody>
          <a:bodyPr>
            <a:normAutofit/>
          </a:bodyPr>
          <a:lstStyle/>
          <a:p>
            <a:pPr algn="just"/>
            <a:r>
              <a:rPr lang="sr-Cyrl-CS" dirty="0"/>
              <a:t>У предмету Окружног суда у  Бањалуци бр. 11 0 К 008052 12 К је био случај да након што је </a:t>
            </a:r>
            <a:r>
              <a:rPr lang="sr-Cyrl-CS" dirty="0" err="1"/>
              <a:t>предсједник</a:t>
            </a:r>
            <a:r>
              <a:rPr lang="sr-Cyrl-CS" dirty="0"/>
              <a:t> </a:t>
            </a:r>
            <a:r>
              <a:rPr lang="sr-Cyrl-CS" dirty="0" err="1"/>
              <a:t>вијећа</a:t>
            </a:r>
            <a:r>
              <a:rPr lang="sr-Cyrl-CS" dirty="0"/>
              <a:t> објавио да је доказни поступак завршен и да се прелази на завршне </a:t>
            </a:r>
            <a:r>
              <a:rPr lang="sr-Cyrl-CS" dirty="0" err="1"/>
              <a:t>ријечи</a:t>
            </a:r>
            <a:r>
              <a:rPr lang="sr-Cyrl-CS" dirty="0"/>
              <a:t>, да се тужилац  у том моменту изјаснио да жели да </a:t>
            </a:r>
            <a:r>
              <a:rPr lang="sr-Cyrl-CS" dirty="0" err="1"/>
              <a:t>измијени</a:t>
            </a:r>
            <a:r>
              <a:rPr lang="sr-Cyrl-CS" dirty="0"/>
              <a:t> чињенично стање описано у оптужници, да су браниоци оптужених се томе противили са образложењем да је </a:t>
            </a:r>
            <a:r>
              <a:rPr lang="sr-Cyrl-CS" dirty="0" err="1"/>
              <a:t>предсједник</a:t>
            </a:r>
            <a:r>
              <a:rPr lang="sr-Cyrl-CS" dirty="0"/>
              <a:t> </a:t>
            </a:r>
            <a:r>
              <a:rPr lang="sr-Cyrl-CS" dirty="0" err="1"/>
              <a:t>вијећа</a:t>
            </a:r>
            <a:r>
              <a:rPr lang="sr-Cyrl-CS" dirty="0"/>
              <a:t> објавио да је доказни поступак завршен. </a:t>
            </a:r>
            <a:r>
              <a:rPr lang="sr-Cyrl-CS" dirty="0" err="1"/>
              <a:t>Предсједник</a:t>
            </a:r>
            <a:r>
              <a:rPr lang="sr-Cyrl-CS" dirty="0"/>
              <a:t> </a:t>
            </a:r>
            <a:r>
              <a:rPr lang="sr-Cyrl-CS" dirty="0" err="1"/>
              <a:t>вијећа</a:t>
            </a:r>
            <a:r>
              <a:rPr lang="sr-Cyrl-CS" dirty="0"/>
              <a:t> је објавио </a:t>
            </a:r>
            <a:r>
              <a:rPr lang="sr-Cyrl-CS" dirty="0" err="1"/>
              <a:t>рјешење</a:t>
            </a:r>
            <a:r>
              <a:rPr lang="sr-Cyrl-CS" dirty="0"/>
              <a:t> у ком је назначио да доказни поступак није завршен, да ће поступајући тужилац искористити право прописано чланом 290. ЗКП РС и </a:t>
            </a:r>
            <a:r>
              <a:rPr lang="sr-Cyrl-CS" dirty="0" err="1"/>
              <a:t>измијенити</a:t>
            </a:r>
            <a:r>
              <a:rPr lang="sr-Cyrl-CS" dirty="0"/>
              <a:t> оптужницу, да ће одбрани бити омогућено да се о </a:t>
            </a:r>
            <a:r>
              <a:rPr lang="sr-Cyrl-CS" dirty="0" err="1"/>
              <a:t>измјени</a:t>
            </a:r>
            <a:r>
              <a:rPr lang="sr-Cyrl-CS" dirty="0"/>
              <a:t> оптужнице изјасни одмах на главном претресу или ако траже одгоду да ће се главни претрес одгодити, ради припремања одбрана оптужених. </a:t>
            </a:r>
            <a:endParaRPr lang="en-US" dirty="0"/>
          </a:p>
          <a:p>
            <a:endParaRPr lang="bs-Latn-BA" dirty="0"/>
          </a:p>
        </p:txBody>
      </p:sp>
    </p:spTree>
    <p:extLst>
      <p:ext uri="{BB962C8B-B14F-4D97-AF65-F5344CB8AC3E}">
        <p14:creationId xmlns:p14="http://schemas.microsoft.com/office/powerpoint/2010/main" val="207170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ДОКАЗНИ ПОСТУПАК</a:t>
            </a:r>
            <a:endParaRPr lang="bs-Latn-BA" sz="3000" dirty="0"/>
          </a:p>
        </p:txBody>
      </p:sp>
      <p:sp>
        <p:nvSpPr>
          <p:cNvPr id="3" name="Content Placeholder 2"/>
          <p:cNvSpPr>
            <a:spLocks noGrp="1"/>
          </p:cNvSpPr>
          <p:nvPr>
            <p:ph idx="1"/>
          </p:nvPr>
        </p:nvSpPr>
        <p:spPr>
          <a:xfrm>
            <a:off x="1103312" y="1398494"/>
            <a:ext cx="8946541" cy="4849905"/>
          </a:xfrm>
        </p:spPr>
        <p:txBody>
          <a:bodyPr>
            <a:normAutofit/>
          </a:bodyPr>
          <a:lstStyle/>
          <a:p>
            <a:pPr algn="just"/>
            <a:r>
              <a:rPr lang="sr-Cyrl-CS" dirty="0"/>
              <a:t>На овај начин је и поступљено на наставку главног претреса, одбране оптужених су позване да се изјасне имају ли </a:t>
            </a:r>
            <a:r>
              <a:rPr lang="sr-Cyrl-CS" dirty="0" err="1"/>
              <a:t>приједлога</a:t>
            </a:r>
            <a:r>
              <a:rPr lang="sr-Cyrl-CS" dirty="0"/>
              <a:t> за извођење нових доказа, с обзиром на </a:t>
            </a:r>
            <a:r>
              <a:rPr lang="sr-Cyrl-CS" dirty="0" err="1"/>
              <a:t>измијењену</a:t>
            </a:r>
            <a:r>
              <a:rPr lang="sr-Cyrl-CS" dirty="0"/>
              <a:t> оптужницу, након изјашњења да немају </a:t>
            </a:r>
            <a:r>
              <a:rPr lang="sr-Cyrl-CS" dirty="0" err="1"/>
              <a:t>приједлога</a:t>
            </a:r>
            <a:r>
              <a:rPr lang="sr-Cyrl-CS" dirty="0"/>
              <a:t>, објављено је да је доказни поступак завршен и прешло се на давање завршне </a:t>
            </a:r>
            <a:r>
              <a:rPr lang="sr-Cyrl-CS" dirty="0" err="1"/>
              <a:t>ријечи</a:t>
            </a:r>
            <a:r>
              <a:rPr lang="sr-Cyrl-CS" dirty="0"/>
              <a:t> .Овакво поступање суда у овој ситуацији било је једино могуће, браниоци оптужених су и у односу на овако поступање изјавили жалбу на првостепену пресуду, а Врховни суд Републике Српске је пресудом број 11 0 К 008052 13 </a:t>
            </a:r>
            <a:r>
              <a:rPr lang="sr-Cyrl-CS" dirty="0" err="1"/>
              <a:t>Кж</a:t>
            </a:r>
            <a:r>
              <a:rPr lang="sr-Cyrl-CS" dirty="0"/>
              <a:t> 10 од 17.09.2013.године, навео да нема повреде права на одбрану, као битне повреде одредаба кривичног поступка из члана 311. став 1. тачка г) ЗКП РС, те образложио да је поступање првостепеног суда било правилно и законито. </a:t>
            </a:r>
            <a:endParaRPr lang="en-US" dirty="0"/>
          </a:p>
        </p:txBody>
      </p:sp>
    </p:spTree>
    <p:extLst>
      <p:ext uri="{BB962C8B-B14F-4D97-AF65-F5344CB8AC3E}">
        <p14:creationId xmlns:p14="http://schemas.microsoft.com/office/powerpoint/2010/main" val="208863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ДОКАЗНИ ПОСТУПАК</a:t>
            </a:r>
            <a:endParaRPr lang="bs-Latn-BA" sz="3000" dirty="0"/>
          </a:p>
        </p:txBody>
      </p:sp>
      <p:sp>
        <p:nvSpPr>
          <p:cNvPr id="3" name="Content Placeholder 2"/>
          <p:cNvSpPr>
            <a:spLocks noGrp="1"/>
          </p:cNvSpPr>
          <p:nvPr>
            <p:ph idx="1"/>
          </p:nvPr>
        </p:nvSpPr>
        <p:spPr>
          <a:xfrm>
            <a:off x="1103312" y="1108038"/>
            <a:ext cx="8946541" cy="5140361"/>
          </a:xfrm>
        </p:spPr>
        <p:txBody>
          <a:bodyPr>
            <a:normAutofit/>
          </a:bodyPr>
          <a:lstStyle/>
          <a:p>
            <a:pPr algn="just"/>
            <a:r>
              <a:rPr lang="sr-Cyrl-CS" dirty="0"/>
              <a:t>Након давања завршних </a:t>
            </a:r>
            <a:r>
              <a:rPr lang="sr-Cyrl-CS" dirty="0" err="1"/>
              <a:t>ријечи</a:t>
            </a:r>
            <a:r>
              <a:rPr lang="sr-Cyrl-CS" dirty="0"/>
              <a:t> тужиоца, браниоца и оптуженог, судија/</a:t>
            </a:r>
            <a:r>
              <a:rPr lang="sr-Cyrl-CS" dirty="0" err="1"/>
              <a:t>предсједник</a:t>
            </a:r>
            <a:r>
              <a:rPr lang="sr-Cyrl-CS" dirty="0"/>
              <a:t> </a:t>
            </a:r>
            <a:r>
              <a:rPr lang="sr-Cyrl-CS" dirty="0" err="1"/>
              <a:t>вијећа</a:t>
            </a:r>
            <a:r>
              <a:rPr lang="sr-Cyrl-CS" dirty="0"/>
              <a:t> је објавио да је главни претрес завршен и одређује датум изрицања и објављивања пресуде. </a:t>
            </a:r>
            <a:endParaRPr lang="sr-Cyrl-BA" dirty="0"/>
          </a:p>
          <a:p>
            <a:pPr marL="0" indent="0" algn="just">
              <a:buNone/>
            </a:pPr>
            <a:r>
              <a:rPr lang="sr-Cyrl-CS" dirty="0"/>
              <a:t> </a:t>
            </a:r>
            <a:endParaRPr lang="en-US" dirty="0"/>
          </a:p>
          <a:p>
            <a:pPr algn="just"/>
            <a:r>
              <a:rPr lang="sr-Cyrl-CS" dirty="0" err="1"/>
              <a:t>Примјер</a:t>
            </a:r>
            <a:r>
              <a:rPr lang="sr-Cyrl-CS" dirty="0"/>
              <a:t> из праксе</a:t>
            </a:r>
            <a:r>
              <a:rPr lang="sr-Cyrl-CS" dirty="0" smtClean="0"/>
              <a:t>:</a:t>
            </a:r>
            <a:endParaRPr lang="en-US" dirty="0"/>
          </a:p>
          <a:p>
            <a:pPr algn="just"/>
            <a:r>
              <a:rPr lang="sr-Cyrl-CS" dirty="0"/>
              <a:t>Пресуда Окружног суда у Бањалуци број 11 0 К 008052 12 К од </a:t>
            </a:r>
            <a:endParaRPr lang="en-US" dirty="0"/>
          </a:p>
          <a:p>
            <a:pPr algn="just"/>
            <a:r>
              <a:rPr lang="sr-Cyrl-CS" dirty="0"/>
              <a:t>Пресуда Врховног суда Републике Српске број 11 0 К 008052 13 </a:t>
            </a:r>
            <a:r>
              <a:rPr lang="sr-Cyrl-CS" dirty="0" err="1"/>
              <a:t>Кж</a:t>
            </a:r>
            <a:r>
              <a:rPr lang="sr-Cyrl-CS" dirty="0"/>
              <a:t> 10 од 17.09.2013. године</a:t>
            </a:r>
            <a:endParaRPr lang="en-US" dirty="0"/>
          </a:p>
          <a:p>
            <a:pPr marL="0" indent="0">
              <a:buNone/>
            </a:pPr>
            <a:endParaRPr lang="bs-Latn-BA" dirty="0"/>
          </a:p>
        </p:txBody>
      </p:sp>
    </p:spTree>
    <p:extLst>
      <p:ext uri="{BB962C8B-B14F-4D97-AF65-F5344CB8AC3E}">
        <p14:creationId xmlns:p14="http://schemas.microsoft.com/office/powerpoint/2010/main" val="238130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49" y="1447800"/>
            <a:ext cx="4136468" cy="1447800"/>
          </a:xfrm>
        </p:spPr>
        <p:txBody>
          <a:bodyPr/>
          <a:lstStyle/>
          <a:p>
            <a:pPr algn="just"/>
            <a:r>
              <a:rPr lang="sr-Cyrl-RS" sz="3500" b="1" dirty="0" smtClean="0"/>
              <a:t>Хвала на пажњи!</a:t>
            </a:r>
            <a:endParaRPr lang="bs-Latn-BA" sz="3500" b="1" dirty="0"/>
          </a:p>
        </p:txBody>
      </p:sp>
      <p:pic>
        <p:nvPicPr>
          <p:cNvPr id="5" name="Content Placeholder 4"/>
          <p:cNvPicPr>
            <a:picLocks noGrp="1" noChangeAspect="1"/>
          </p:cNvPicPr>
          <p:nvPr>
            <p:ph idx="1"/>
          </p:nvPr>
        </p:nvPicPr>
        <p:blipFill>
          <a:blip r:embed="rId2"/>
          <a:stretch>
            <a:fillRect/>
          </a:stretch>
        </p:blipFill>
        <p:spPr>
          <a:xfrm>
            <a:off x="5176599" y="1447800"/>
            <a:ext cx="4412139" cy="4572000"/>
          </a:xfrm>
          <a:prstGeom prst="rect">
            <a:avLst/>
          </a:prstGeom>
        </p:spPr>
      </p:pic>
      <p:sp>
        <p:nvSpPr>
          <p:cNvPr id="4" name="Text Placeholder 3"/>
          <p:cNvSpPr>
            <a:spLocks noGrp="1"/>
          </p:cNvSpPr>
          <p:nvPr>
            <p:ph type="body" sz="half" idx="2"/>
          </p:nvPr>
        </p:nvSpPr>
        <p:spPr>
          <a:xfrm>
            <a:off x="419549" y="3129280"/>
            <a:ext cx="4136468" cy="2895599"/>
          </a:xfrm>
        </p:spPr>
        <p:txBody>
          <a:bodyPr/>
          <a:lstStyle/>
          <a:p>
            <a:endParaRPr lang="sr-Cyrl-RS" dirty="0" smtClean="0"/>
          </a:p>
          <a:p>
            <a:endParaRPr lang="sr-Cyrl-RS" dirty="0"/>
          </a:p>
          <a:p>
            <a:pPr algn="just"/>
            <a:r>
              <a:rPr lang="sr-Latn-RS" sz="2600" b="1" dirty="0" err="1" smtClean="0"/>
              <a:t>Fiat</a:t>
            </a:r>
            <a:r>
              <a:rPr lang="sr-Latn-RS" sz="2600" b="1" dirty="0" smtClean="0"/>
              <a:t> </a:t>
            </a:r>
            <a:r>
              <a:rPr lang="sr-Latn-RS" sz="2600" b="1" dirty="0" err="1" smtClean="0"/>
              <a:t>iustitia</a:t>
            </a:r>
            <a:r>
              <a:rPr lang="sr-Latn-RS" sz="2600" b="1" dirty="0" smtClean="0"/>
              <a:t> et </a:t>
            </a:r>
            <a:r>
              <a:rPr lang="sr-Latn-RS" sz="2600" b="1" dirty="0" err="1" smtClean="0"/>
              <a:t>pereat</a:t>
            </a:r>
            <a:r>
              <a:rPr lang="sr-Latn-RS" sz="2600" b="1" dirty="0" smtClean="0"/>
              <a:t> </a:t>
            </a:r>
            <a:r>
              <a:rPr lang="sr-Latn-RS" sz="2600" b="1" dirty="0" err="1" smtClean="0"/>
              <a:t>mundus</a:t>
            </a:r>
            <a:r>
              <a:rPr lang="sr-Latn-RS" sz="2600" b="1" dirty="0" smtClean="0"/>
              <a:t>!</a:t>
            </a:r>
            <a:endParaRPr lang="sr-Cyrl-RS" sz="2600" b="1" dirty="0" smtClean="0"/>
          </a:p>
        </p:txBody>
      </p:sp>
    </p:spTree>
    <p:extLst>
      <p:ext uri="{BB962C8B-B14F-4D97-AF65-F5344CB8AC3E}">
        <p14:creationId xmlns:p14="http://schemas.microsoft.com/office/powerpoint/2010/main" val="214220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ПРИПРЕМАЊЕ ГЛАВНОГ ПРЕТРЕСА</a:t>
            </a:r>
            <a:endParaRPr lang="bs-Latn-BA" sz="3000" b="1" dirty="0"/>
          </a:p>
        </p:txBody>
      </p:sp>
      <p:sp>
        <p:nvSpPr>
          <p:cNvPr id="3" name="Content Placeholder 2"/>
          <p:cNvSpPr>
            <a:spLocks noGrp="1"/>
          </p:cNvSpPr>
          <p:nvPr>
            <p:ph idx="1"/>
          </p:nvPr>
        </p:nvSpPr>
        <p:spPr/>
        <p:txBody>
          <a:bodyPr>
            <a:normAutofit lnSpcReduction="10000"/>
          </a:bodyPr>
          <a:lstStyle/>
          <a:p>
            <a:pPr lvl="0" algn="just"/>
            <a:r>
              <a:rPr lang="sr-Cyrl-CS" b="1" dirty="0"/>
              <a:t>Главни претрес, претпоставке за одржавање главног претреса:</a:t>
            </a:r>
            <a:endParaRPr lang="en-US" b="1" dirty="0"/>
          </a:p>
          <a:p>
            <a:pPr marL="0" indent="0" algn="just">
              <a:buNone/>
            </a:pPr>
            <a:endParaRPr lang="en-US" dirty="0"/>
          </a:p>
          <a:p>
            <a:pPr lvl="0" algn="just"/>
            <a:r>
              <a:rPr lang="sr-Cyrl-CS" dirty="0"/>
              <a:t>Одлучивање о приговорима стварне ненадлежности суда или одлучивање по службеној дужности у погледу стварне надлежности</a:t>
            </a:r>
            <a:endParaRPr lang="en-US" dirty="0"/>
          </a:p>
          <a:p>
            <a:pPr marL="0" indent="0" algn="just">
              <a:buNone/>
            </a:pPr>
            <a:endParaRPr lang="en-US" dirty="0"/>
          </a:p>
          <a:p>
            <a:pPr algn="just"/>
            <a:r>
              <a:rPr lang="sr-Cyrl-CS" dirty="0" err="1"/>
              <a:t>Примјер</a:t>
            </a:r>
            <a:r>
              <a:rPr lang="sr-Cyrl-CS" dirty="0"/>
              <a:t> из праксе: </a:t>
            </a:r>
            <a:r>
              <a:rPr lang="sr-Cyrl-CS" dirty="0" err="1"/>
              <a:t>Рјешење</a:t>
            </a:r>
            <a:r>
              <a:rPr lang="sr-Cyrl-CS" dirty="0"/>
              <a:t> Окружног суда у Бањалуци број 73 0 К 021563 17 </a:t>
            </a:r>
            <a:r>
              <a:rPr lang="sr-Cyrl-CS" dirty="0" err="1"/>
              <a:t>Кж</a:t>
            </a:r>
            <a:r>
              <a:rPr lang="sr-Cyrl-CS" dirty="0"/>
              <a:t> од 16.10.2017.године и </a:t>
            </a:r>
            <a:r>
              <a:rPr lang="sr-Cyrl-CS" dirty="0" err="1"/>
              <a:t>рјешење</a:t>
            </a:r>
            <a:r>
              <a:rPr lang="sr-Cyrl-CS" dirty="0"/>
              <a:t> Окружног суда у Бањалуци број 73 0 К 021563 17 </a:t>
            </a:r>
            <a:r>
              <a:rPr lang="sr-Cyrl-CS" dirty="0" err="1"/>
              <a:t>Кж</a:t>
            </a:r>
            <a:r>
              <a:rPr lang="sr-Cyrl-CS" dirty="0"/>
              <a:t> 2 од 05.02.2018.године. </a:t>
            </a:r>
            <a:endParaRPr lang="en-US" dirty="0"/>
          </a:p>
          <a:p>
            <a:pPr marL="0" indent="0" algn="just">
              <a:buNone/>
            </a:pPr>
            <a:endParaRPr lang="bs-Latn-BA" dirty="0"/>
          </a:p>
          <a:p>
            <a:pPr marL="0" indent="0">
              <a:buNone/>
            </a:pPr>
            <a:r>
              <a:rPr lang="sr-Cyrl-RS" dirty="0" smtClean="0"/>
              <a:t> </a:t>
            </a:r>
            <a:endParaRPr lang="bs-Latn-BA" dirty="0" smtClean="0"/>
          </a:p>
          <a:p>
            <a:endParaRPr lang="bs-Latn-BA" dirty="0"/>
          </a:p>
        </p:txBody>
      </p:sp>
    </p:spTree>
    <p:extLst>
      <p:ext uri="{BB962C8B-B14F-4D97-AF65-F5344CB8AC3E}">
        <p14:creationId xmlns:p14="http://schemas.microsoft.com/office/powerpoint/2010/main" val="228018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r-Cyrl-CS" b="1" dirty="0"/>
              <a:t>РУКОВОЂЕЊЕ ГЛАВНИМ </a:t>
            </a:r>
            <a:r>
              <a:rPr lang="sr-Cyrl-CS" b="1" dirty="0" smtClean="0"/>
              <a:t>ПРЕТРЕСОМ</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sr-Cyrl-CS" b="1" dirty="0"/>
              <a:t>Обавеза судије, односно </a:t>
            </a:r>
            <a:r>
              <a:rPr lang="sr-Cyrl-CS" b="1" dirty="0" err="1"/>
              <a:t>предсједника</a:t>
            </a:r>
            <a:r>
              <a:rPr lang="sr-Cyrl-CS" b="1" dirty="0"/>
              <a:t> </a:t>
            </a:r>
            <a:r>
              <a:rPr lang="sr-Cyrl-CS" b="1" dirty="0" err="1"/>
              <a:t>вијећа</a:t>
            </a:r>
            <a:r>
              <a:rPr lang="sr-Cyrl-CS" b="1" dirty="0"/>
              <a:t>:</a:t>
            </a:r>
            <a:endParaRPr lang="en-US" b="1" dirty="0"/>
          </a:p>
          <a:p>
            <a:pPr marL="0" indent="0" algn="just">
              <a:buNone/>
            </a:pPr>
            <a:endParaRPr lang="en-US" dirty="0"/>
          </a:p>
          <a:p>
            <a:pPr lvl="0" algn="just"/>
            <a:r>
              <a:rPr lang="sr-Cyrl-CS" dirty="0"/>
              <a:t>Чланом 254. став 2. је прописано: „Дужност судије, односно </a:t>
            </a:r>
            <a:r>
              <a:rPr lang="sr-Cyrl-CS" dirty="0" err="1"/>
              <a:t>предсједника</a:t>
            </a:r>
            <a:r>
              <a:rPr lang="sr-Cyrl-CS" dirty="0"/>
              <a:t> </a:t>
            </a:r>
            <a:r>
              <a:rPr lang="sr-Cyrl-CS" dirty="0" err="1"/>
              <a:t>вијећа</a:t>
            </a:r>
            <a:r>
              <a:rPr lang="sr-Cyrl-CS" dirty="0"/>
              <a:t> је да се брине за свестрано претресање предмета и отклањање свега што одуговлачи поступак, а не доприноси разјашњењу ствари“. </a:t>
            </a:r>
            <a:endParaRPr lang="en-US" dirty="0"/>
          </a:p>
          <a:p>
            <a:pPr marL="0" indent="0" algn="just">
              <a:buNone/>
            </a:pPr>
            <a:endParaRPr lang="en-US" dirty="0"/>
          </a:p>
          <a:p>
            <a:pPr algn="just"/>
            <a:r>
              <a:rPr lang="sr-Cyrl-CS" dirty="0"/>
              <a:t>Наведена одредба је веома важна са аспекта импликација суђења у разумном року, као и начелом економичности поступка. Наведена одредба је везана за одредбу члана 13. став 1. и 2.  ЗКП РС, која се односи на право на суђење без одлагања. </a:t>
            </a:r>
            <a:endParaRPr lang="en-US" dirty="0"/>
          </a:p>
          <a:p>
            <a:pPr marL="0" indent="0">
              <a:buNone/>
            </a:pPr>
            <a:r>
              <a:rPr lang="sr-Cyrl-CS" dirty="0"/>
              <a:t> </a:t>
            </a:r>
            <a:endParaRPr lang="en-US" dirty="0"/>
          </a:p>
          <a:p>
            <a:endParaRPr lang="bs-Latn-BA" b="1" dirty="0"/>
          </a:p>
        </p:txBody>
      </p:sp>
    </p:spTree>
    <p:extLst>
      <p:ext uri="{BB962C8B-B14F-4D97-AF65-F5344CB8AC3E}">
        <p14:creationId xmlns:p14="http://schemas.microsoft.com/office/powerpoint/2010/main" val="381977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РУКОВОЂЕЊЕ ГЛАВНИМ ПРЕТРЕСОМ</a:t>
            </a:r>
            <a:endParaRPr lang="bs-Latn-BA" sz="3000" dirty="0"/>
          </a:p>
        </p:txBody>
      </p:sp>
      <p:sp>
        <p:nvSpPr>
          <p:cNvPr id="3" name="Content Placeholder 2"/>
          <p:cNvSpPr>
            <a:spLocks noGrp="1"/>
          </p:cNvSpPr>
          <p:nvPr>
            <p:ph idx="1"/>
          </p:nvPr>
        </p:nvSpPr>
        <p:spPr>
          <a:xfrm>
            <a:off x="1103312" y="1269402"/>
            <a:ext cx="8946541" cy="4978997"/>
          </a:xfrm>
        </p:spPr>
        <p:txBody>
          <a:bodyPr>
            <a:normAutofit fontScale="92500" lnSpcReduction="10000"/>
          </a:bodyPr>
          <a:lstStyle/>
          <a:p>
            <a:pPr lvl="0" algn="just"/>
            <a:r>
              <a:rPr lang="sr-Cyrl-CS" dirty="0"/>
              <a:t>Ставом 1. овог члана је прописано: </a:t>
            </a:r>
            <a:endParaRPr lang="en-US" dirty="0"/>
          </a:p>
          <a:p>
            <a:pPr algn="just"/>
            <a:r>
              <a:rPr lang="sr-Cyrl-CS" dirty="0"/>
              <a:t>„Осумњичени, односно оптужени има право да у најкраћем разумном року буде изведен пред </a:t>
            </a:r>
            <a:r>
              <a:rPr lang="sr-Cyrl-CS" dirty="0" err="1"/>
              <a:t>независ</a:t>
            </a:r>
            <a:r>
              <a:rPr lang="sr-Cyrl-BA" dirty="0" err="1"/>
              <a:t>ан</a:t>
            </a:r>
            <a:r>
              <a:rPr lang="sr-Cyrl-BA" dirty="0"/>
              <a:t> </a:t>
            </a:r>
            <a:r>
              <a:rPr lang="sr-Cyrl-CS" dirty="0"/>
              <a:t>и непристрасан суд и да му буде суђено без одгађања“, </a:t>
            </a:r>
            <a:endParaRPr lang="en-US" dirty="0"/>
          </a:p>
          <a:p>
            <a:pPr marL="0" indent="0" algn="just">
              <a:buNone/>
            </a:pPr>
            <a:endParaRPr lang="en-US" dirty="0"/>
          </a:p>
          <a:p>
            <a:pPr lvl="0" algn="just"/>
            <a:r>
              <a:rPr lang="sr-Cyrl-CS" dirty="0"/>
              <a:t>Ставом 2. овог члана је прописано</a:t>
            </a:r>
            <a:r>
              <a:rPr lang="sr-Cyrl-CS" dirty="0" smtClean="0"/>
              <a:t>:</a:t>
            </a:r>
            <a:endParaRPr lang="en-US" dirty="0"/>
          </a:p>
          <a:p>
            <a:pPr algn="just"/>
            <a:r>
              <a:rPr lang="sr-Cyrl-CS" dirty="0"/>
              <a:t>Суд је дужан да поступак спроведе без одуговлачења и онемогући сваку злоупотребу права која припадају лицима која учествују у поступку. </a:t>
            </a:r>
            <a:endParaRPr lang="sr-Cyrl-BA" dirty="0"/>
          </a:p>
          <a:p>
            <a:pPr marL="0" indent="0" algn="just">
              <a:buNone/>
            </a:pPr>
            <a:r>
              <a:rPr lang="sr-Cyrl-CS" dirty="0"/>
              <a:t> </a:t>
            </a:r>
            <a:endParaRPr lang="en-US" dirty="0"/>
          </a:p>
          <a:p>
            <a:pPr lvl="0" algn="just"/>
            <a:r>
              <a:rPr lang="sr-Cyrl-CS" dirty="0"/>
              <a:t>Такође је у вези са чланом 14. став 2. ЗКП РС, којим је прописано: </a:t>
            </a:r>
            <a:endParaRPr lang="en-US" dirty="0"/>
          </a:p>
          <a:p>
            <a:pPr algn="just"/>
            <a:r>
              <a:rPr lang="sr-Cyrl-CS" dirty="0" smtClean="0"/>
              <a:t>„</a:t>
            </a:r>
            <a:r>
              <a:rPr lang="sr-Cyrl-CS" dirty="0"/>
              <a:t>Суд, тужилац и други органи који учествују у поступку дужни су да са једнаком пажњом испитују и утврђују чињенице које терете осумњиченог, односно оптуженог, али и оне које му иду у корист.“</a:t>
            </a:r>
            <a:endParaRPr lang="en-US" dirty="0"/>
          </a:p>
          <a:p>
            <a:pPr marL="0" indent="0">
              <a:buNone/>
            </a:pPr>
            <a:endParaRPr lang="bs-Latn-BA" dirty="0"/>
          </a:p>
        </p:txBody>
      </p:sp>
    </p:spTree>
    <p:extLst>
      <p:ext uri="{BB962C8B-B14F-4D97-AF65-F5344CB8AC3E}">
        <p14:creationId xmlns:p14="http://schemas.microsoft.com/office/powerpoint/2010/main" val="12559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2800" b="1" dirty="0"/>
              <a:t>РУКОВОЂЕЊЕ ГЛАВНИМ ПРЕТРЕСОМ</a:t>
            </a:r>
            <a:endParaRPr lang="bs-Latn-BA" sz="3000" dirty="0"/>
          </a:p>
        </p:txBody>
      </p:sp>
      <p:sp>
        <p:nvSpPr>
          <p:cNvPr id="3" name="Content Placeholder 2"/>
          <p:cNvSpPr>
            <a:spLocks noGrp="1"/>
          </p:cNvSpPr>
          <p:nvPr>
            <p:ph idx="1"/>
          </p:nvPr>
        </p:nvSpPr>
        <p:spPr>
          <a:xfrm>
            <a:off x="1103312" y="1151068"/>
            <a:ext cx="8946541" cy="5097331"/>
          </a:xfrm>
        </p:spPr>
        <p:txBody>
          <a:bodyPr>
            <a:normAutofit fontScale="85000" lnSpcReduction="10000"/>
          </a:bodyPr>
          <a:lstStyle/>
          <a:p>
            <a:pPr lvl="0" algn="just"/>
            <a:r>
              <a:rPr lang="sr-Cyrl-CS" dirty="0"/>
              <a:t>Чланом 254. став 3 ЗКП РС, је прописано</a:t>
            </a:r>
            <a:r>
              <a:rPr lang="sr-Cyrl-CS" dirty="0" smtClean="0"/>
              <a:t>:</a:t>
            </a:r>
            <a:endParaRPr lang="en-US" dirty="0"/>
          </a:p>
          <a:p>
            <a:pPr algn="just"/>
            <a:r>
              <a:rPr lang="sr-Cyrl-CS" dirty="0"/>
              <a:t>„ Уколико овим законом није другачије прописано, о </a:t>
            </a:r>
            <a:r>
              <a:rPr lang="sr-Cyrl-CS" dirty="0" err="1"/>
              <a:t>приједлозима</a:t>
            </a:r>
            <a:r>
              <a:rPr lang="sr-Cyrl-CS" dirty="0"/>
              <a:t> странака и бранилаца одлучује судија, односно </a:t>
            </a:r>
            <a:r>
              <a:rPr lang="sr-Cyrl-CS" dirty="0" err="1"/>
              <a:t>предсједник</a:t>
            </a:r>
            <a:r>
              <a:rPr lang="sr-Cyrl-CS" dirty="0"/>
              <a:t> </a:t>
            </a:r>
            <a:r>
              <a:rPr lang="sr-Cyrl-CS" dirty="0" err="1"/>
              <a:t>вијећа</a:t>
            </a:r>
            <a:r>
              <a:rPr lang="sr-Cyrl-CS" dirty="0"/>
              <a:t>“. </a:t>
            </a:r>
            <a:endParaRPr lang="en-US" dirty="0"/>
          </a:p>
          <a:p>
            <a:pPr marL="0" indent="0" algn="just">
              <a:buNone/>
            </a:pPr>
            <a:endParaRPr lang="en-US" dirty="0"/>
          </a:p>
          <a:p>
            <a:pPr algn="just"/>
            <a:r>
              <a:rPr lang="sr-Cyrl-CS" dirty="0"/>
              <a:t>Са овом одредбом треба повезати одредбу члана 278. ЗКП РС (право суда да не дозволи питање или доказ), у којем члану је у ставу 1. и 2. прописана надлежност судије, односно </a:t>
            </a:r>
            <a:r>
              <a:rPr lang="sr-Cyrl-CS" dirty="0" err="1"/>
              <a:t>предсједника</a:t>
            </a:r>
            <a:r>
              <a:rPr lang="sr-Cyrl-CS" dirty="0"/>
              <a:t> </a:t>
            </a:r>
            <a:r>
              <a:rPr lang="sr-Cyrl-CS" dirty="0" err="1"/>
              <a:t>вијећа</a:t>
            </a:r>
            <a:r>
              <a:rPr lang="sr-Cyrl-CS" dirty="0"/>
              <a:t> у погледу доношења одлуке да забрани питање и давање одговора на питање, уколико је исто већ постављено или ако је то питање по његовој </a:t>
            </a:r>
            <a:r>
              <a:rPr lang="sr-Cyrl-CS" dirty="0" err="1"/>
              <a:t>оцјени</a:t>
            </a:r>
            <a:r>
              <a:rPr lang="sr-Cyrl-CS" dirty="0"/>
              <a:t> недозвољено или неважно за предмет, а такође ставом 2. наведеног члана </a:t>
            </a:r>
            <a:r>
              <a:rPr lang="sr-Cyrl-CS" dirty="0" err="1"/>
              <a:t>овлаштења</a:t>
            </a:r>
            <a:r>
              <a:rPr lang="sr-Cyrl-CS" dirty="0"/>
              <a:t> да одбије </a:t>
            </a:r>
            <a:r>
              <a:rPr lang="sr-Cyrl-CS" dirty="0" err="1"/>
              <a:t>приједлог</a:t>
            </a:r>
            <a:r>
              <a:rPr lang="sr-Cyrl-CS" dirty="0"/>
              <a:t> за извођење доказа уколико извођење истих нема значаја за предмет, или је понуђени доказ непотребан. Све наведене одредбе ЗКП РС указују на обавезу судије/</a:t>
            </a:r>
            <a:r>
              <a:rPr lang="sr-Cyrl-CS" dirty="0" err="1"/>
              <a:t>предсједника</a:t>
            </a:r>
            <a:r>
              <a:rPr lang="sr-Cyrl-CS" dirty="0"/>
              <a:t> </a:t>
            </a:r>
            <a:r>
              <a:rPr lang="sr-Cyrl-CS" dirty="0" err="1"/>
              <a:t>вијећа</a:t>
            </a:r>
            <a:r>
              <a:rPr lang="sr-Cyrl-CS" dirty="0"/>
              <a:t> да руководи главним претресом на начин да се </a:t>
            </a:r>
            <a:r>
              <a:rPr lang="sr-Cyrl-CS" dirty="0" err="1"/>
              <a:t>обезбиједи</a:t>
            </a:r>
            <a:r>
              <a:rPr lang="sr-Cyrl-CS" dirty="0"/>
              <a:t> суђење у разумном року, економичности поступка, да се не изводе докази који нису од значаја за предмет или с обзиром на већ изведене доказе, извођење новог предложеног доказа би било непотребно што би водило одуговлачењу поступка. </a:t>
            </a:r>
            <a:endParaRPr lang="en-US" dirty="0"/>
          </a:p>
          <a:p>
            <a:endParaRPr lang="bs-Latn-BA" dirty="0"/>
          </a:p>
        </p:txBody>
      </p:sp>
    </p:spTree>
    <p:extLst>
      <p:ext uri="{BB962C8B-B14F-4D97-AF65-F5344CB8AC3E}">
        <p14:creationId xmlns:p14="http://schemas.microsoft.com/office/powerpoint/2010/main" val="196136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РУКОВОЂЕЊЕ ГЛАВНИМ ПРЕТРЕСОМ</a:t>
            </a:r>
            <a:endParaRPr lang="bs-Latn-BA" sz="3000" dirty="0"/>
          </a:p>
        </p:txBody>
      </p:sp>
      <p:sp>
        <p:nvSpPr>
          <p:cNvPr id="3" name="Content Placeholder 2"/>
          <p:cNvSpPr>
            <a:spLocks noGrp="1"/>
          </p:cNvSpPr>
          <p:nvPr>
            <p:ph idx="1"/>
          </p:nvPr>
        </p:nvSpPr>
        <p:spPr>
          <a:xfrm>
            <a:off x="1103312" y="1237130"/>
            <a:ext cx="8946541" cy="5011270"/>
          </a:xfrm>
        </p:spPr>
        <p:txBody>
          <a:bodyPr>
            <a:normAutofit/>
          </a:bodyPr>
          <a:lstStyle/>
          <a:p>
            <a:pPr lvl="0" algn="just"/>
            <a:r>
              <a:rPr lang="sr-Cyrl-CS" b="1" dirty="0"/>
              <a:t>Одржавање реда у судници и достојанство суда:</a:t>
            </a:r>
            <a:endParaRPr lang="en-US" b="1" dirty="0"/>
          </a:p>
          <a:p>
            <a:pPr marL="0" indent="0" algn="just">
              <a:buNone/>
            </a:pPr>
            <a:endParaRPr lang="en-US" dirty="0"/>
          </a:p>
          <a:p>
            <a:pPr lvl="0" algn="just"/>
            <a:r>
              <a:rPr lang="sr-Cyrl-CS" dirty="0"/>
              <a:t>Члан 257. ЗКП РС прописује кажњавање због нарушавања реда и </a:t>
            </a:r>
            <a:r>
              <a:rPr lang="sr-Cyrl-CS" dirty="0" err="1" smtClean="0"/>
              <a:t>овлаштења</a:t>
            </a:r>
            <a:r>
              <a:rPr lang="sr-Cyrl-CS" dirty="0"/>
              <a:t> </a:t>
            </a:r>
            <a:r>
              <a:rPr lang="sr-Cyrl-CS" dirty="0" smtClean="0"/>
              <a:t>судије/</a:t>
            </a:r>
            <a:r>
              <a:rPr lang="sr-Cyrl-CS" dirty="0" err="1" smtClean="0"/>
              <a:t>предсједника</a:t>
            </a:r>
            <a:r>
              <a:rPr lang="sr-Cyrl-CS" dirty="0" smtClean="0"/>
              <a:t> </a:t>
            </a:r>
            <a:r>
              <a:rPr lang="sr-Cyrl-CS" dirty="0" err="1"/>
              <a:t>вијећа</a:t>
            </a:r>
            <a:r>
              <a:rPr lang="sr-Cyrl-CS" dirty="0"/>
              <a:t> у погледу одржавања реда у судници и достојанству суда. </a:t>
            </a:r>
            <a:endParaRPr lang="en-US" dirty="0"/>
          </a:p>
          <a:p>
            <a:pPr marL="0" indent="0" algn="just">
              <a:buNone/>
            </a:pPr>
            <a:endParaRPr lang="en-US" dirty="0"/>
          </a:p>
          <a:p>
            <a:pPr algn="just"/>
            <a:r>
              <a:rPr lang="sr-Cyrl-CS" dirty="0" err="1"/>
              <a:t>Примјер</a:t>
            </a:r>
            <a:r>
              <a:rPr lang="sr-Cyrl-CS" dirty="0"/>
              <a:t> из праксе</a:t>
            </a:r>
            <a:r>
              <a:rPr lang="sr-Cyrl-CS" dirty="0" smtClean="0"/>
              <a:t>:</a:t>
            </a:r>
            <a:endParaRPr lang="en-US" dirty="0"/>
          </a:p>
          <a:p>
            <a:pPr algn="just"/>
            <a:r>
              <a:rPr lang="sr-Cyrl-CS" dirty="0" err="1"/>
              <a:t>Рјешење</a:t>
            </a:r>
            <a:r>
              <a:rPr lang="sr-Cyrl-CS" dirty="0"/>
              <a:t> Врховног суда Републике Српске број 11 0 К 010968 13 </a:t>
            </a:r>
            <a:r>
              <a:rPr lang="sr-Cyrl-CS" dirty="0" err="1"/>
              <a:t>Кж</a:t>
            </a:r>
            <a:r>
              <a:rPr lang="sr-Cyrl-CS" dirty="0"/>
              <a:t> 2 од 13.05.2013. године, </a:t>
            </a:r>
            <a:endParaRPr lang="en-US" dirty="0"/>
          </a:p>
          <a:p>
            <a:pPr algn="just"/>
            <a:r>
              <a:rPr lang="sr-Cyrl-CS" dirty="0" err="1"/>
              <a:t>Рјешење</a:t>
            </a:r>
            <a:r>
              <a:rPr lang="sr-Cyrl-CS" dirty="0"/>
              <a:t> Окружног суда у Бањалуци број 11 0 К 010968 13 К од 05.07.2013.године и </a:t>
            </a:r>
            <a:endParaRPr lang="en-US" dirty="0"/>
          </a:p>
          <a:p>
            <a:pPr algn="just"/>
            <a:r>
              <a:rPr lang="sr-Cyrl-CS" dirty="0" err="1"/>
              <a:t>Рјешење</a:t>
            </a:r>
            <a:r>
              <a:rPr lang="sr-Cyrl-CS" dirty="0"/>
              <a:t> Врховног суда Републике Српске број 11 0 К 010968 13 </a:t>
            </a:r>
            <a:r>
              <a:rPr lang="sr-Cyrl-CS" dirty="0" err="1"/>
              <a:t>Кж</a:t>
            </a:r>
            <a:r>
              <a:rPr lang="sr-Cyrl-CS" dirty="0"/>
              <a:t> 3 од 18.07.2013. године</a:t>
            </a:r>
            <a:endParaRPr lang="en-US" dirty="0"/>
          </a:p>
          <a:p>
            <a:endParaRPr lang="bs-Latn-BA" dirty="0"/>
          </a:p>
        </p:txBody>
      </p:sp>
    </p:spTree>
    <p:extLst>
      <p:ext uri="{BB962C8B-B14F-4D97-AF65-F5344CB8AC3E}">
        <p14:creationId xmlns:p14="http://schemas.microsoft.com/office/powerpoint/2010/main" val="121787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r-Cyrl-CS" b="1" dirty="0"/>
              <a:t>ОДРЖАВАЊЕ ГЛАВНОГ </a:t>
            </a:r>
            <a:r>
              <a:rPr lang="sr-Cyrl-CS" b="1" dirty="0" smtClean="0"/>
              <a:t>ПРЕТРЕСА</a:t>
            </a:r>
            <a:endParaRPr lang="en-US" dirty="0"/>
          </a:p>
        </p:txBody>
      </p:sp>
      <p:sp>
        <p:nvSpPr>
          <p:cNvPr id="3" name="Content Placeholder 2"/>
          <p:cNvSpPr>
            <a:spLocks noGrp="1"/>
          </p:cNvSpPr>
          <p:nvPr>
            <p:ph idx="1"/>
          </p:nvPr>
        </p:nvSpPr>
        <p:spPr>
          <a:xfrm>
            <a:off x="1103312" y="1323192"/>
            <a:ext cx="8946541" cy="4925208"/>
          </a:xfrm>
        </p:spPr>
        <p:txBody>
          <a:bodyPr>
            <a:normAutofit fontScale="92500" lnSpcReduction="20000"/>
          </a:bodyPr>
          <a:lstStyle/>
          <a:p>
            <a:pPr lvl="0" algn="just"/>
            <a:r>
              <a:rPr lang="sr-Cyrl-CS" dirty="0"/>
              <a:t>Утврђивање идентитета оптуженог и давање поука оптуженог (члан 273. и 274. ЗКП РС)</a:t>
            </a:r>
            <a:endParaRPr lang="en-US" dirty="0"/>
          </a:p>
          <a:p>
            <a:pPr lvl="0" algn="just"/>
            <a:r>
              <a:rPr lang="sr-Cyrl-CS" dirty="0"/>
              <a:t>Почетак главног претреса и трајање главног претреса (члан 275. ЗКП РС) </a:t>
            </a:r>
            <a:endParaRPr lang="en-US" dirty="0"/>
          </a:p>
          <a:p>
            <a:pPr lvl="0" algn="just"/>
            <a:r>
              <a:rPr lang="sr-Cyrl-CS" dirty="0"/>
              <a:t>Одгађање и прекидање главног претреса (члан 265. и 267. ЗКП РС)  </a:t>
            </a:r>
            <a:endParaRPr lang="en-US" dirty="0"/>
          </a:p>
          <a:p>
            <a:pPr marL="0" indent="0" algn="just">
              <a:buNone/>
            </a:pPr>
            <a:endParaRPr lang="en-US" dirty="0"/>
          </a:p>
          <a:p>
            <a:pPr algn="just"/>
            <a:r>
              <a:rPr lang="sr-Cyrl-CS" dirty="0"/>
              <a:t>Важно је напоменути да ова одредба прописује да се </a:t>
            </a:r>
            <a:r>
              <a:rPr lang="sr-Cyrl-CS" dirty="0" err="1"/>
              <a:t>рјешењем</a:t>
            </a:r>
            <a:r>
              <a:rPr lang="sr-Cyrl-CS" dirty="0"/>
              <a:t> судије, односно </a:t>
            </a:r>
            <a:r>
              <a:rPr lang="sr-Cyrl-CS" dirty="0" err="1"/>
              <a:t>предсједника</a:t>
            </a:r>
            <a:r>
              <a:rPr lang="sr-Cyrl-CS" dirty="0"/>
              <a:t> </a:t>
            </a:r>
            <a:r>
              <a:rPr lang="sr-Cyrl-CS" dirty="0" err="1"/>
              <a:t>вијећа</a:t>
            </a:r>
            <a:r>
              <a:rPr lang="sr-Cyrl-CS" dirty="0"/>
              <a:t> главни претрес може одгодити или прекинути трајање главног претреса, што значи да је судија/</a:t>
            </a:r>
            <a:r>
              <a:rPr lang="sr-Cyrl-CS" dirty="0" err="1"/>
              <a:t>предсједник</a:t>
            </a:r>
            <a:r>
              <a:rPr lang="sr-Cyrl-CS" dirty="0"/>
              <a:t> </a:t>
            </a:r>
            <a:r>
              <a:rPr lang="sr-Cyrl-CS" dirty="0" err="1"/>
              <a:t>вијећа</a:t>
            </a:r>
            <a:r>
              <a:rPr lang="sr-Cyrl-CS" dirty="0"/>
              <a:t> у обавези објавити </a:t>
            </a:r>
            <a:r>
              <a:rPr lang="sr-Cyrl-CS" dirty="0" err="1"/>
              <a:t>рјешење</a:t>
            </a:r>
            <a:r>
              <a:rPr lang="sr-Cyrl-CS" dirty="0"/>
              <a:t> о томе, а из ове одредбе је јасно да судија/</a:t>
            </a:r>
            <a:r>
              <a:rPr lang="sr-Cyrl-CS" dirty="0" err="1"/>
              <a:t>предсједник</a:t>
            </a:r>
            <a:r>
              <a:rPr lang="sr-Cyrl-CS" dirty="0"/>
              <a:t> </a:t>
            </a:r>
            <a:r>
              <a:rPr lang="sr-Cyrl-CS" dirty="0" err="1"/>
              <a:t>вијећа</a:t>
            </a:r>
            <a:r>
              <a:rPr lang="sr-Cyrl-CS" dirty="0"/>
              <a:t> руководи главним претресом објављујући усмено у форми </a:t>
            </a:r>
            <a:r>
              <a:rPr lang="sr-Cyrl-CS" dirty="0" err="1"/>
              <a:t>рјешења</a:t>
            </a:r>
            <a:r>
              <a:rPr lang="sr-Cyrl-CS" dirty="0"/>
              <a:t> све донесене одлуке, као нпр. као што је </a:t>
            </a:r>
            <a:r>
              <a:rPr lang="sr-Cyrl-CS" dirty="0" err="1"/>
              <a:t>напријед</a:t>
            </a:r>
            <a:r>
              <a:rPr lang="sr-Cyrl-CS" dirty="0"/>
              <a:t> наведено да ли одгађа главни претрес, да ли прекида главни претрес, одбија изјављени приговор странака,  или браниоца оптуженог, уважава приговор и одбија уврштавање неког од понуђених доказа и сл. На ова </a:t>
            </a:r>
            <a:r>
              <a:rPr lang="sr-Cyrl-CS" dirty="0" err="1"/>
              <a:t>рјешења</a:t>
            </a:r>
            <a:r>
              <a:rPr lang="sr-Cyrl-CS" dirty="0"/>
              <a:t> која су процесна </a:t>
            </a:r>
            <a:r>
              <a:rPr lang="sr-Cyrl-CS" dirty="0" err="1"/>
              <a:t>рјешења</a:t>
            </a:r>
            <a:r>
              <a:rPr lang="sr-Cyrl-CS" dirty="0"/>
              <a:t>, жалба није дозвољена, а како је то прописано чланом 265. став 3. ЗКП РС. </a:t>
            </a:r>
            <a:endParaRPr lang="en-US" dirty="0"/>
          </a:p>
          <a:p>
            <a:pPr marL="0" indent="0">
              <a:buNone/>
            </a:pPr>
            <a:endParaRPr lang="bs-Latn-BA" dirty="0"/>
          </a:p>
        </p:txBody>
      </p:sp>
    </p:spTree>
    <p:extLst>
      <p:ext uri="{BB962C8B-B14F-4D97-AF65-F5344CB8AC3E}">
        <p14:creationId xmlns:p14="http://schemas.microsoft.com/office/powerpoint/2010/main" val="16080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sz="3200" b="1" dirty="0"/>
              <a:t>ОДРЖАВАЊЕ ГЛАВНОГ ПРЕТРЕСА</a:t>
            </a:r>
            <a:endParaRPr lang="bs-Latn-BA" sz="3000" dirty="0"/>
          </a:p>
        </p:txBody>
      </p:sp>
      <p:sp>
        <p:nvSpPr>
          <p:cNvPr id="3" name="Content Placeholder 2"/>
          <p:cNvSpPr>
            <a:spLocks noGrp="1"/>
          </p:cNvSpPr>
          <p:nvPr>
            <p:ph idx="1"/>
          </p:nvPr>
        </p:nvSpPr>
        <p:spPr/>
        <p:txBody>
          <a:bodyPr/>
          <a:lstStyle/>
          <a:p>
            <a:pPr algn="just"/>
            <a:r>
              <a:rPr lang="sr-Cyrl-CS" dirty="0"/>
              <a:t>Чланом 266. ЗКП РС је прописано настављање одгођеног главног претреса и </a:t>
            </a:r>
            <a:r>
              <a:rPr lang="sr-Cyrl-CS" dirty="0" err="1"/>
              <a:t>овдје</a:t>
            </a:r>
            <a:r>
              <a:rPr lang="sr-Cyrl-CS" dirty="0"/>
              <a:t> је важно напоменути став 2. наведеног члана којим је прописано: </a:t>
            </a:r>
            <a:endParaRPr lang="en-US" dirty="0"/>
          </a:p>
          <a:p>
            <a:pPr marL="0" indent="0" algn="just">
              <a:buNone/>
            </a:pPr>
            <a:endParaRPr lang="en-US" dirty="0"/>
          </a:p>
          <a:p>
            <a:pPr algn="just"/>
            <a:r>
              <a:rPr lang="sr-Cyrl-CS" dirty="0"/>
              <a:t>„Главни претрес који је одгођен мора изнова почети ако се </a:t>
            </a:r>
            <a:r>
              <a:rPr lang="sr-Cyrl-CS" dirty="0" err="1"/>
              <a:t>измијенио</a:t>
            </a:r>
            <a:r>
              <a:rPr lang="sr-Cyrl-CS" dirty="0"/>
              <a:t> састав </a:t>
            </a:r>
            <a:r>
              <a:rPr lang="sr-Cyrl-CS" dirty="0" err="1"/>
              <a:t>вијећа</a:t>
            </a:r>
            <a:r>
              <a:rPr lang="sr-Cyrl-CS" dirty="0"/>
              <a:t>, или ако је одгађање трајало дуже од 30 дана, али у сагласности странака и бранилаца, </a:t>
            </a:r>
            <a:r>
              <a:rPr lang="sr-Cyrl-CS" dirty="0" err="1"/>
              <a:t>вијеће</a:t>
            </a:r>
            <a:r>
              <a:rPr lang="sr-Cyrl-CS" dirty="0"/>
              <a:t> може одлучити да се у оваквом случају </a:t>
            </a:r>
            <a:r>
              <a:rPr lang="sr-Cyrl-CS" dirty="0" err="1"/>
              <a:t>свједоци</a:t>
            </a:r>
            <a:r>
              <a:rPr lang="sr-Cyrl-CS" dirty="0"/>
              <a:t> и </a:t>
            </a:r>
            <a:r>
              <a:rPr lang="sr-Cyrl-CS" dirty="0" err="1"/>
              <a:t>вјештаци</a:t>
            </a:r>
            <a:r>
              <a:rPr lang="sr-Cyrl-CS" dirty="0"/>
              <a:t> не саслушавају поново и да се не врши нови увиђај, него да се користе искази </a:t>
            </a:r>
            <a:r>
              <a:rPr lang="sr-Cyrl-CS" dirty="0" err="1"/>
              <a:t>свједока</a:t>
            </a:r>
            <a:r>
              <a:rPr lang="sr-Cyrl-CS" dirty="0"/>
              <a:t> и </a:t>
            </a:r>
            <a:r>
              <a:rPr lang="sr-Cyrl-CS" dirty="0" err="1"/>
              <a:t>вјештака</a:t>
            </a:r>
            <a:r>
              <a:rPr lang="sr-Cyrl-CS" dirty="0"/>
              <a:t> дати на ранијем главном претресу, односно а се користи записник о увиђају“. </a:t>
            </a:r>
            <a:endParaRPr lang="en-US" dirty="0"/>
          </a:p>
        </p:txBody>
      </p:sp>
    </p:spTree>
    <p:extLst>
      <p:ext uri="{BB962C8B-B14F-4D97-AF65-F5344CB8AC3E}">
        <p14:creationId xmlns:p14="http://schemas.microsoft.com/office/powerpoint/2010/main" val="3139150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TotalTime>
  <Words>3037</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Ion</vt:lpstr>
      <vt:lpstr>ГЛАВНИ ПРЕТРЕС  </vt:lpstr>
      <vt:lpstr>ПРИПРЕМАЊЕ ГЛАВНОГ ПРЕТРЕСА </vt:lpstr>
      <vt:lpstr>ПРИПРЕМАЊЕ ГЛАВНОГ ПРЕТРЕСА</vt:lpstr>
      <vt:lpstr>РУКОВОЂЕЊЕ ГЛАВНИМ ПРЕТРЕСОМ</vt:lpstr>
      <vt:lpstr>РУКОВОЂЕЊЕ ГЛАВНИМ ПРЕТРЕСОМ</vt:lpstr>
      <vt:lpstr>РУКОВОЂЕЊЕ ГЛАВНИМ ПРЕТРЕСОМ</vt:lpstr>
      <vt:lpstr>РУКОВОЂЕЊЕ ГЛАВНИМ ПРЕТРЕСОМ</vt:lpstr>
      <vt:lpstr>ОДРЖАВАЊЕ ГЛАВНОГ ПРЕТРЕСА</vt:lpstr>
      <vt:lpstr>ОДРЖАВАЊЕ ГЛАВНОГ ПРЕТРЕСА</vt:lpstr>
      <vt:lpstr>ОДРЖАВАЊЕ ГЛАВНОГ ПРЕТРЕСА </vt:lpstr>
      <vt:lpstr>ОДРЖАВАЊЕ ГЛАВНОГ ПРЕТРЕСА </vt:lpstr>
      <vt:lpstr>ДОКАЗНИ ПОСТУПАК</vt:lpstr>
      <vt:lpstr>ДОКАЗНИ ПОСТУПАК</vt:lpstr>
      <vt:lpstr>ДОКАЗНИ ПОСТУПАК</vt:lpstr>
      <vt:lpstr>ДОКАЗНИ ПОСТУПАК</vt:lpstr>
      <vt:lpstr>ДОКАЗНИ ПОСТУПАК </vt:lpstr>
      <vt:lpstr>ДОКАЗНИ ПОСТУПАК </vt:lpstr>
      <vt:lpstr>ДОКАЗНИ ПОСТУПАК </vt:lpstr>
      <vt:lpstr>ДОКАЗНИ ПОСТУПАК </vt:lpstr>
      <vt:lpstr>ДОКАЗНИ ПОСТУПАК </vt:lpstr>
      <vt:lpstr>ДОКАЗНИ ПОСТУПАК </vt:lpstr>
      <vt:lpstr>ДОКАЗНИ ПОСТУПАК </vt:lpstr>
      <vt:lpstr>ДОКАЗНИ ПОСТУПАК</vt:lpstr>
      <vt:lpstr>ДОКАЗНИ ПОСТУПАК</vt:lpstr>
      <vt:lpstr>Хвала на пажњи!</vt:lpstr>
    </vt:vector>
  </TitlesOfParts>
  <Company>Pravosudje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УПРАВЉАЊЕ СУДСКИМ РОЧИШТИМА И ПОСТУПКОМ У ПРЕДМЕТИМА РАТНИХ ЗЛОЧИНА</dc:title>
  <dc:creator>Milana Aleksic</dc:creator>
  <cp:lastModifiedBy>Nada Vucelja</cp:lastModifiedBy>
  <cp:revision>10</cp:revision>
  <dcterms:created xsi:type="dcterms:W3CDTF">2016-06-10T12:20:11Z</dcterms:created>
  <dcterms:modified xsi:type="dcterms:W3CDTF">2018-03-01T07:59:52Z</dcterms:modified>
</cp:coreProperties>
</file>