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73" r:id="rId4"/>
    <p:sldId id="275" r:id="rId5"/>
    <p:sldId id="276" r:id="rId6"/>
    <p:sldId id="257" r:id="rId7"/>
    <p:sldId id="261" r:id="rId8"/>
    <p:sldId id="258" r:id="rId9"/>
    <p:sldId id="259" r:id="rId10"/>
    <p:sldId id="270" r:id="rId11"/>
    <p:sldId id="262" r:id="rId12"/>
    <p:sldId id="263" r:id="rId13"/>
    <p:sldId id="265" r:id="rId14"/>
    <p:sldId id="264" r:id="rId15"/>
    <p:sldId id="268" r:id="rId16"/>
    <p:sldId id="269" r:id="rId17"/>
    <p:sldId id="267" r:id="rId18"/>
    <p:sldId id="271" r:id="rId19"/>
    <p:sldId id="272" r:id="rId20"/>
    <p:sldId id="266" r:id="rId21"/>
    <p:sldId id="277" r:id="rId22"/>
    <p:sldId id="278" r:id="rId23"/>
    <p:sldId id="279" r:id="rId24"/>
    <p:sldId id="292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0DBFE3-8547-4D54-AFFF-50EBB5501F21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CD1A81B-3F79-4B56-966B-4F0C7DE6F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c/c8/Butterfly-clipart.sv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8001000" cy="2819400"/>
          </a:xfrm>
          <a:noFill/>
        </p:spPr>
        <p:txBody>
          <a:bodyPr>
            <a:normAutofit/>
          </a:bodyPr>
          <a:lstStyle/>
          <a:p>
            <a:pPr algn="ctr"/>
            <a:r>
              <a:rPr lang="sr-Latn-RS" altLang="ko-KR" b="1" dirty="0" smtClean="0">
                <a:solidFill>
                  <a:srgbClr val="000000"/>
                </a:solidFill>
                <a:latin typeface="Tw Cen MT" charset="0"/>
              </a:rPr>
              <a:t>TEST DISKRIMINACIJE </a:t>
            </a:r>
            <a:br>
              <a:rPr lang="sr-Latn-RS" altLang="ko-KR" b="1" dirty="0" smtClean="0">
                <a:solidFill>
                  <a:srgbClr val="000000"/>
                </a:solidFill>
                <a:latin typeface="Tw Cen MT" charset="0"/>
              </a:rPr>
            </a:br>
            <a:r>
              <a:rPr lang="sr-Latn-RS" altLang="ko-KR" b="1" dirty="0" smtClean="0">
                <a:solidFill>
                  <a:srgbClr val="000000"/>
                </a:solidFill>
                <a:latin typeface="Tw Cen MT" charset="0"/>
              </a:rPr>
              <a:t>PREBACIVANJE/OKRETANJE </a:t>
            </a:r>
            <a:r>
              <a:rPr lang="en-US" altLang="ko-KR" b="1" dirty="0" smtClean="0">
                <a:solidFill>
                  <a:srgbClr val="000000"/>
                </a:solidFill>
                <a:latin typeface="Tw Cen MT" charset="0"/>
              </a:rPr>
              <a:t>TERET</a:t>
            </a:r>
            <a:r>
              <a:rPr lang="sr-Latn-RS" altLang="ko-KR" b="1" dirty="0" smtClean="0">
                <a:solidFill>
                  <a:srgbClr val="000000"/>
                </a:solidFill>
                <a:latin typeface="Tw Cen MT" charset="0"/>
              </a:rPr>
              <a:t>A</a:t>
            </a:r>
            <a:r>
              <a:rPr lang="en-US" altLang="ko-KR" b="1" dirty="0" smtClean="0">
                <a:solidFill>
                  <a:srgbClr val="000000"/>
                </a:solidFill>
                <a:latin typeface="Tw Cen MT" charset="0"/>
              </a:rPr>
              <a:t>  DOKAZIVANJA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0" y="6324600"/>
            <a:ext cx="2446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nevena.petrusic@gmail.com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chemeClr val="tx1"/>
                </a:solidFill>
                <a:latin typeface="Cambria" pitchFamily="18" charset="0"/>
              </a:rPr>
              <a:t>Ratio pravila o prebacivanju tereta dokazivanja  - primer </a:t>
            </a:r>
            <a:endParaRPr lang="en-US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7772400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sr-Cyrl-CS" dirty="0" smtClean="0">
                <a:latin typeface="Cambria" pitchFamily="18" charset="0"/>
              </a:rPr>
              <a:t>Lice muslimanske veroispovesti zaposleno u lokalnom komunalnom preduzeću javlja se na svaki interni oglas za više radno mesto koji ovo preduzeće povremeno objavljuje.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Cyrl-CS" dirty="0" smtClean="0">
                <a:latin typeface="Cambria" pitchFamily="18" charset="0"/>
              </a:rPr>
              <a:t> Ovo lice, međutim, uvek biva odbijeno, a posao dobiju lica koja nisu muslimanske veroispovesti. 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Cyrl-CS" dirty="0" smtClean="0">
                <a:latin typeface="Cambria" pitchFamily="18" charset="0"/>
              </a:rPr>
              <a:t>Ukoliko lica koja su dobila posao nisu više kvalifikovana od lica muslimanske veroispovesti, </a:t>
            </a:r>
            <a:r>
              <a:rPr lang="sr-Cyrl-CS" b="1" dirty="0" smtClean="0">
                <a:latin typeface="Cambria" pitchFamily="18" charset="0"/>
              </a:rPr>
              <a:t>verovatno</a:t>
            </a:r>
            <a:r>
              <a:rPr lang="sr-Cyrl-CS" dirty="0" smtClean="0">
                <a:latin typeface="Cambria" pitchFamily="18" charset="0"/>
              </a:rPr>
              <a:t> je reč o verskoj diskriminaciji. 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Cyrl-CS" dirty="0" smtClean="0">
                <a:latin typeface="Cambria" pitchFamily="18" charset="0"/>
              </a:rPr>
              <a:t>Ako, eventualno, postoje neki drugi objektivni razlozi zbog kojih su izabrana lica ne-muslimanske veroispovesti, to može biti poznato samo poslodavcu, koji je i odlučivao o izboru lica. 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Cyrl-CS" dirty="0" smtClean="0">
                <a:latin typeface="Cambria" pitchFamily="18" charset="0"/>
              </a:rPr>
              <a:t>Zbog toga je na njemu i da dokaže da diskriminacija nije izvršena, </a:t>
            </a:r>
            <a:r>
              <a:rPr lang="sr-Latn-RS" dirty="0" smtClean="0">
                <a:latin typeface="Cambria" pitchFamily="18" charset="0"/>
              </a:rPr>
              <a:t> a t</a:t>
            </a:r>
            <a:r>
              <a:rPr lang="sr-Cyrl-CS" dirty="0" smtClean="0">
                <a:latin typeface="Cambria" pitchFamily="18" charset="0"/>
              </a:rPr>
              <a:t>o znači da iznese činjenice i ponudi dokaze na osnovu kojih se može zaključiti </a:t>
            </a:r>
            <a:r>
              <a:rPr lang="sr-Cyrl-CS" b="1" dirty="0" smtClean="0">
                <a:latin typeface="Cambria" pitchFamily="18" charset="0"/>
              </a:rPr>
              <a:t>da je odluke o izboru lica donosio na osnovu kriterijuma i iz razloga koji nisu povezani s njegovim verskim ubeđenjem</a:t>
            </a:r>
            <a:r>
              <a:rPr lang="sr-Cyrl-CS" dirty="0" smtClean="0">
                <a:latin typeface="Cambria" pitchFamily="18" charset="0"/>
              </a:rPr>
              <a:t>.  </a:t>
            </a:r>
            <a:endParaRPr lang="en-U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solidFill>
                  <a:schemeClr val="tx1"/>
                </a:solidFill>
                <a:latin typeface="Cambria" pitchFamily="18" charset="0"/>
              </a:rPr>
              <a:t>Faze u dokazivanju </a:t>
            </a:r>
            <a:endParaRPr lang="en-US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07720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Tužilac dokazuje p</a:t>
            </a:r>
            <a:r>
              <a:rPr lang="en-US" dirty="0" err="1" smtClean="0">
                <a:latin typeface="Cambria" pitchFamily="18" charset="0"/>
              </a:rPr>
              <a:t>ostojanje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sr-Latn-RS" dirty="0" smtClean="0">
                <a:latin typeface="Cambria" pitchFamily="18" charset="0"/>
              </a:rPr>
              <a:t>č</a:t>
            </a:r>
            <a:r>
              <a:rPr lang="en-US" dirty="0" err="1" smtClean="0">
                <a:latin typeface="Cambria" pitchFamily="18" charset="0"/>
              </a:rPr>
              <a:t>injenica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iz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kojih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it-IT" dirty="0" smtClean="0">
                <a:latin typeface="Cambria" pitchFamily="18" charset="0"/>
              </a:rPr>
              <a:t>se mo</a:t>
            </a:r>
            <a:r>
              <a:rPr lang="sr-Latn-RS" dirty="0" smtClean="0">
                <a:latin typeface="Cambria" pitchFamily="18" charset="0"/>
              </a:rPr>
              <a:t>že</a:t>
            </a:r>
            <a:r>
              <a:rPr lang="it-IT" dirty="0" smtClean="0">
                <a:latin typeface="Cambria" pitchFamily="18" charset="0"/>
              </a:rPr>
              <a:t> pretpostaviti postojanje diskriminacije</a:t>
            </a:r>
            <a:r>
              <a:rPr lang="sr-Latn-RS" dirty="0" smtClean="0">
                <a:latin typeface="Cambria" pitchFamily="18" charset="0"/>
              </a:rPr>
              <a:t> – nije dovoljno “golo” tvrđenje da je diskriminisan </a:t>
            </a: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Treba da dokaže d</a:t>
            </a:r>
            <a:r>
              <a:rPr lang="sr-Cyrl-CS" dirty="0" smtClean="0">
                <a:latin typeface="Cambria" pitchFamily="18" charset="0"/>
              </a:rPr>
              <a:t>a je stavljen u nepovoljniji položaj u odnosu na drugo lice u </a:t>
            </a:r>
            <a:r>
              <a:rPr lang="sr-Latn-RS" dirty="0" smtClean="0">
                <a:latin typeface="Cambria" pitchFamily="18" charset="0"/>
              </a:rPr>
              <a:t>analognoj situaciji i </a:t>
            </a:r>
            <a:r>
              <a:rPr lang="sr-Cyrl-CS" dirty="0" smtClean="0">
                <a:latin typeface="Cambria" pitchFamily="18" charset="0"/>
              </a:rPr>
              <a:t>da</a:t>
            </a:r>
            <a:r>
              <a:rPr lang="sr-Latn-RS" dirty="0" smtClean="0">
                <a:latin typeface="Cambria" pitchFamily="18" charset="0"/>
              </a:rPr>
              <a:t> tvrdi da je</a:t>
            </a:r>
            <a:r>
              <a:rPr lang="sr-Cyrl-CS" dirty="0" smtClean="0">
                <a:latin typeface="Cambria" pitchFamily="18" charset="0"/>
              </a:rPr>
              <a:t>, s obzirom na okolnosti konkretnog slučaja i uzimajući u obzir uobičajeni sled stvari, stavljanje u takav položaj upućuje na kauzalnu vezu sa </a:t>
            </a:r>
            <a:r>
              <a:rPr lang="sr-Latn-RS" dirty="0" smtClean="0">
                <a:latin typeface="Cambria" pitchFamily="18" charset="0"/>
              </a:rPr>
              <a:t>njegovim ličnim svojstvom (stavrnim ili pretpostavljanim)</a:t>
            </a:r>
          </a:p>
          <a:p>
            <a:pPr>
              <a:lnSpc>
                <a:spcPct val="120000"/>
              </a:lnSpc>
            </a:pPr>
            <a:r>
              <a:rPr lang="sr-Cyrl-CS" dirty="0" smtClean="0">
                <a:latin typeface="Cambria" pitchFamily="18" charset="0"/>
              </a:rPr>
              <a:t>U tom slučaju nastaje </a:t>
            </a:r>
            <a:r>
              <a:rPr lang="sr-Cyrl-CS" b="1" dirty="0" smtClean="0">
                <a:latin typeface="Cambria" pitchFamily="18" charset="0"/>
              </a:rPr>
              <a:t>oboriva pretpostavka</a:t>
            </a:r>
            <a:r>
              <a:rPr lang="sr-Cyrl-CS" b="1" i="1" dirty="0" smtClean="0">
                <a:latin typeface="Cambria" pitchFamily="18" charset="0"/>
              </a:rPr>
              <a:t> </a:t>
            </a:r>
            <a:r>
              <a:rPr lang="sr-Cyrl-CS" dirty="0" smtClean="0">
                <a:latin typeface="Cambria" pitchFamily="18" charset="0"/>
              </a:rPr>
              <a:t>da je </a:t>
            </a:r>
            <a:r>
              <a:rPr lang="sr-Cyrl-CS" i="1" dirty="0" smtClean="0">
                <a:latin typeface="Cambria" pitchFamily="18" charset="0"/>
              </a:rPr>
              <a:t>verovatno u pitanju diskriminacija</a:t>
            </a:r>
            <a:r>
              <a:rPr lang="sr-Cyrl-CS" dirty="0" smtClean="0">
                <a:latin typeface="Cambria" pitchFamily="18" charset="0"/>
              </a:rPr>
              <a:t>, 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Te</a:t>
            </a:r>
            <a:r>
              <a:rPr lang="sr-Cyrl-CS" dirty="0" smtClean="0">
                <a:latin typeface="Cambria" pitchFamily="18" charset="0"/>
              </a:rPr>
              <a:t>ret dokazivanja prebacuje se na tuženog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Tuženi treba da dokaže </a:t>
            </a:r>
            <a:r>
              <a:rPr lang="sr-Cyrl-CS" dirty="0" smtClean="0">
                <a:latin typeface="Cambria" pitchFamily="18" charset="0"/>
              </a:rPr>
              <a:t>da svojim postupanjem </a:t>
            </a:r>
            <a:r>
              <a:rPr lang="sr-Latn-RS" dirty="0" smtClean="0">
                <a:latin typeface="Cambria" pitchFamily="18" charset="0"/>
              </a:rPr>
              <a:t>(činjenjem, nečinjenjem) </a:t>
            </a:r>
            <a:r>
              <a:rPr lang="sr-Cyrl-CS" dirty="0" smtClean="0">
                <a:latin typeface="Cambria" pitchFamily="18" charset="0"/>
              </a:rPr>
              <a:t>nije prekršio načelo jednakosti</a:t>
            </a:r>
            <a:r>
              <a:rPr lang="sr-Latn-RS" dirty="0" smtClean="0">
                <a:latin typeface="Cambria" pitchFamily="18" charset="0"/>
              </a:rPr>
              <a:t>, tj. da nije izvršio diskriminaciju</a:t>
            </a:r>
            <a:endParaRPr lang="en-US" b="1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chemeClr val="tx1"/>
                </a:solidFill>
                <a:latin typeface="Cambria" pitchFamily="18" charset="0"/>
              </a:rPr>
              <a:t>“Učiniti verovatnim” - “</a:t>
            </a:r>
            <a:r>
              <a:rPr lang="sr-Latn-RS" b="1" i="1" dirty="0" smtClean="0">
                <a:solidFill>
                  <a:schemeClr val="tx1"/>
                </a:solidFill>
                <a:latin typeface="Cambria" pitchFamily="18" charset="0"/>
              </a:rPr>
              <a:t>prima fa</a:t>
            </a:r>
            <a:r>
              <a:rPr lang="sr-Latn-RS" b="1" dirty="0" smtClean="0">
                <a:solidFill>
                  <a:schemeClr val="tx1"/>
                </a:solidFill>
                <a:latin typeface="Cambria" pitchFamily="18" charset="0"/>
              </a:rPr>
              <a:t>cie slučaj diskriminacije”</a:t>
            </a:r>
            <a:endParaRPr lang="en-US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8153400" cy="4572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sr-Latn-RS" dirty="0" smtClean="0">
                <a:latin typeface="Cambria" pitchFamily="18" charset="0"/>
              </a:rPr>
              <a:t>P</a:t>
            </a:r>
            <a:r>
              <a:rPr lang="en-US" dirty="0" err="1" smtClean="0">
                <a:latin typeface="Cambria" pitchFamily="18" charset="0"/>
              </a:rPr>
              <a:t>ojam</a:t>
            </a:r>
            <a:r>
              <a:rPr lang="en-US" dirty="0" smtClean="0">
                <a:latin typeface="Cambria" pitchFamily="18" charset="0"/>
              </a:rPr>
              <a:t> „</a:t>
            </a:r>
            <a:r>
              <a:rPr lang="en-US" dirty="0" err="1" smtClean="0">
                <a:latin typeface="Cambria" pitchFamily="18" charset="0"/>
              </a:rPr>
              <a:t>učiniti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verovatnim</a:t>
            </a:r>
            <a:r>
              <a:rPr lang="en-US" dirty="0" smtClean="0">
                <a:latin typeface="Cambria" pitchFamily="18" charset="0"/>
              </a:rPr>
              <a:t>“ </a:t>
            </a:r>
            <a:r>
              <a:rPr lang="en-US" dirty="0" err="1" smtClean="0">
                <a:latin typeface="Cambria" pitchFamily="18" charset="0"/>
              </a:rPr>
              <a:t>treba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tumačiti</a:t>
            </a:r>
            <a:r>
              <a:rPr lang="en-US" dirty="0" smtClean="0">
                <a:latin typeface="Cambria" pitchFamily="18" charset="0"/>
              </a:rPr>
              <a:t> u </a:t>
            </a:r>
            <a:r>
              <a:rPr lang="en-US" dirty="0" err="1" smtClean="0">
                <a:latin typeface="Cambria" pitchFamily="18" charset="0"/>
              </a:rPr>
              <a:t>smislu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i="1" dirty="0" smtClean="0">
                <a:latin typeface="Cambria" pitchFamily="18" charset="0"/>
              </a:rPr>
              <a:t>prima facie </a:t>
            </a:r>
            <a:r>
              <a:rPr lang="en-US" dirty="0" err="1" smtClean="0">
                <a:latin typeface="Cambria" pitchFamily="18" charset="0"/>
              </a:rPr>
              <a:t>dokaza</a:t>
            </a:r>
            <a:r>
              <a:rPr lang="en-US" dirty="0" smtClean="0">
                <a:latin typeface="Cambria" pitchFamily="18" charset="0"/>
              </a:rPr>
              <a:t> 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r>
              <a:rPr lang="sr-Latn-RS" dirty="0" smtClean="0">
                <a:latin typeface="Cambria" pitchFamily="18" charset="0"/>
              </a:rPr>
              <a:t>F</a:t>
            </a:r>
            <a:r>
              <a:rPr lang="en-US" dirty="0" err="1" smtClean="0">
                <a:latin typeface="Cambria" pitchFamily="18" charset="0"/>
              </a:rPr>
              <a:t>ormiranje</a:t>
            </a:r>
            <a:r>
              <a:rPr lang="en-US" dirty="0" smtClean="0">
                <a:latin typeface="Cambria" pitchFamily="18" charset="0"/>
              </a:rPr>
              <a:t> s</a:t>
            </a:r>
            <a:r>
              <a:rPr lang="sr-Latn-RS" dirty="0" smtClean="0">
                <a:latin typeface="Cambria" pitchFamily="18" charset="0"/>
              </a:rPr>
              <a:t>tava </a:t>
            </a:r>
            <a:r>
              <a:rPr lang="en-US" dirty="0" smtClean="0">
                <a:latin typeface="Cambria" pitchFamily="18" charset="0"/>
              </a:rPr>
              <a:t>o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postojanju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diskriminacije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osnovu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postojanja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nekog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tipičnog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razvoja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događaja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koji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prema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pravilima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iskustva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upućuje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kauzalnu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vezu</a:t>
            </a:r>
            <a:r>
              <a:rPr lang="en-US" dirty="0" smtClean="0">
                <a:latin typeface="Cambria" pitchFamily="18" charset="0"/>
              </a:rPr>
              <a:t> s </a:t>
            </a:r>
            <a:r>
              <a:rPr lang="en-US" dirty="0" err="1" smtClean="0">
                <a:latin typeface="Cambria" pitchFamily="18" charset="0"/>
              </a:rPr>
              <a:t>diskrimina</a:t>
            </a:r>
            <a:r>
              <a:rPr lang="sr-Latn-RS" dirty="0" smtClean="0">
                <a:latin typeface="Cambria" pitchFamily="18" charset="0"/>
              </a:rPr>
              <a:t>torskim </a:t>
            </a:r>
            <a:r>
              <a:rPr lang="en-US" dirty="0" err="1" smtClean="0">
                <a:latin typeface="Cambria" pitchFamily="18" charset="0"/>
              </a:rPr>
              <a:t>postupanjem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ili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odgovornost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za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takvo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ponašanje</a:t>
            </a:r>
            <a:r>
              <a:rPr lang="en-US" dirty="0" smtClean="0">
                <a:latin typeface="Cambria" pitchFamily="18" charset="0"/>
              </a:rPr>
              <a:t> 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Cambria" pitchFamily="18" charset="0"/>
              </a:rPr>
              <a:t>Ova </a:t>
            </a:r>
            <a:r>
              <a:rPr lang="en-US" dirty="0" err="1" smtClean="0">
                <a:latin typeface="Cambria" pitchFamily="18" charset="0"/>
              </a:rPr>
              <a:t>vrsta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dokaza</a:t>
            </a:r>
            <a:r>
              <a:rPr lang="en-US" dirty="0" smtClean="0">
                <a:latin typeface="Cambria" pitchFamily="18" charset="0"/>
              </a:rPr>
              <a:t> se </a:t>
            </a:r>
            <a:r>
              <a:rPr lang="en-US" dirty="0" err="1" smtClean="0">
                <a:latin typeface="Cambria" pitchFamily="18" charset="0"/>
              </a:rPr>
              <a:t>od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indicija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razlikuje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po</a:t>
            </a:r>
            <a:r>
              <a:rPr lang="en-US" dirty="0" smtClean="0">
                <a:latin typeface="Cambria" pitchFamily="18" charset="0"/>
              </a:rPr>
              <a:t> tome </a:t>
            </a:r>
            <a:r>
              <a:rPr lang="en-US" dirty="0" err="1" smtClean="0">
                <a:latin typeface="Cambria" pitchFamily="18" charset="0"/>
              </a:rPr>
              <a:t>što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kod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indicija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sudija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primarno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primenjuje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svoje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životno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iskustvo</a:t>
            </a:r>
            <a:r>
              <a:rPr lang="en-US" dirty="0" smtClean="0">
                <a:latin typeface="Cambria" pitchFamily="18" charset="0"/>
              </a:rPr>
              <a:t>, a </a:t>
            </a:r>
            <a:r>
              <a:rPr lang="en-US" dirty="0" err="1" smtClean="0">
                <a:latin typeface="Cambria" pitchFamily="18" charset="0"/>
              </a:rPr>
              <a:t>kod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utvrđivanja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činjenica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i="1" dirty="0" smtClean="0">
                <a:latin typeface="Cambria" pitchFamily="18" charset="0"/>
              </a:rPr>
              <a:t>prima facie </a:t>
            </a:r>
            <a:r>
              <a:rPr lang="en-US" dirty="0" err="1" smtClean="0">
                <a:latin typeface="Cambria" pitchFamily="18" charset="0"/>
              </a:rPr>
              <a:t>primenjuje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b="1" dirty="0" err="1" smtClean="0">
                <a:latin typeface="Cambria" pitchFamily="18" charset="0"/>
              </a:rPr>
              <a:t>pravila</a:t>
            </a:r>
            <a:r>
              <a:rPr lang="sr-Latn-RS" b="1" dirty="0" smtClean="0">
                <a:latin typeface="Cambria" pitchFamily="18" charset="0"/>
              </a:rPr>
              <a:t> </a:t>
            </a:r>
            <a:r>
              <a:rPr lang="en-US" b="1" dirty="0" err="1" smtClean="0">
                <a:latin typeface="Cambria" pitchFamily="18" charset="0"/>
              </a:rPr>
              <a:t>iskustva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en-US" b="1" dirty="0" err="1" smtClean="0">
                <a:latin typeface="Cambria" pitchFamily="18" charset="0"/>
              </a:rPr>
              <a:t>pravne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en-US" b="1" dirty="0" err="1" smtClean="0">
                <a:latin typeface="Cambria" pitchFamily="18" charset="0"/>
              </a:rPr>
              <a:t>zajednice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chemeClr val="tx1"/>
                </a:solidFill>
                <a:latin typeface="Cambria" pitchFamily="18" charset="0"/>
              </a:rPr>
              <a:t>Šta je suština dokaza </a:t>
            </a:r>
            <a:r>
              <a:rPr lang="sr-Latn-RS" b="1" i="1" dirty="0" smtClean="0">
                <a:solidFill>
                  <a:schemeClr val="tx1"/>
                </a:solidFill>
                <a:latin typeface="Cambria" pitchFamily="18" charset="0"/>
              </a:rPr>
              <a:t>prima facie</a:t>
            </a:r>
            <a:r>
              <a:rPr lang="sr-Latn-RS" b="1" dirty="0" smtClean="0">
                <a:solidFill>
                  <a:schemeClr val="tx1"/>
                </a:solidFill>
                <a:latin typeface="Cambria" pitchFamily="18" charset="0"/>
              </a:rPr>
              <a:t>?</a:t>
            </a:r>
            <a:endParaRPr lang="en-US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S</a:t>
            </a:r>
            <a:r>
              <a:rPr lang="en-US" dirty="0" err="1" smtClean="0">
                <a:latin typeface="Cambria" pitchFamily="18" charset="0"/>
              </a:rPr>
              <a:t>udiji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sr-Latn-RS" dirty="0" smtClean="0">
                <a:latin typeface="Cambria" pitchFamily="18" charset="0"/>
              </a:rPr>
              <a:t>se </a:t>
            </a:r>
            <a:r>
              <a:rPr lang="en-US" dirty="0" err="1" smtClean="0">
                <a:latin typeface="Cambria" pitchFamily="18" charset="0"/>
              </a:rPr>
              <a:t>na</a:t>
            </a:r>
            <a:r>
              <a:rPr lang="en-US" dirty="0" smtClean="0">
                <a:latin typeface="Cambria" pitchFamily="18" charset="0"/>
              </a:rPr>
              <a:t> „</a:t>
            </a:r>
            <a:r>
              <a:rPr lang="en-US" dirty="0" err="1" smtClean="0">
                <a:latin typeface="Cambria" pitchFamily="18" charset="0"/>
              </a:rPr>
              <a:t>prvi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pogled</a:t>
            </a:r>
            <a:r>
              <a:rPr lang="en-US" dirty="0" smtClean="0">
                <a:latin typeface="Cambria" pitchFamily="18" charset="0"/>
              </a:rPr>
              <a:t>“, </a:t>
            </a:r>
            <a:r>
              <a:rPr lang="en-US" dirty="0" err="1" smtClean="0">
                <a:latin typeface="Cambria" pitchFamily="18" charset="0"/>
              </a:rPr>
              <a:t>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osnovu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jednog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ili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više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dokaza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sr-Latn-RS" dirty="0" smtClean="0">
                <a:latin typeface="Cambria" pitchFamily="18" charset="0"/>
              </a:rPr>
              <a:t>na </a:t>
            </a:r>
            <a:r>
              <a:rPr lang="en-US" dirty="0" err="1" smtClean="0">
                <a:latin typeface="Cambria" pitchFamily="18" charset="0"/>
              </a:rPr>
              <a:t>osnovu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niza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uzročno-posledičnih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događaja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čini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verovatnijim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</a:t>
            </a:r>
            <a:r>
              <a:rPr lang="en-US" dirty="0" smtClean="0">
                <a:latin typeface="Cambria" pitchFamily="18" charset="0"/>
              </a:rPr>
              <a:t> je do </a:t>
            </a:r>
            <a:r>
              <a:rPr lang="en-US" dirty="0" err="1" smtClean="0">
                <a:latin typeface="Cambria" pitchFamily="18" charset="0"/>
              </a:rPr>
              <a:t>diskriminacije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došlo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nego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diskriminacije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nije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bilo</a:t>
            </a:r>
            <a:r>
              <a:rPr lang="sr-Latn-RS" dirty="0" smtClean="0">
                <a:latin typeface="Cambria" pitchFamily="18" charset="0"/>
              </a:rPr>
              <a:t>. </a:t>
            </a:r>
          </a:p>
          <a:p>
            <a:pPr lvl="1"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Napomena - standard verovanosti kao stepen uverenja ne odnosi se na činjenice koje čine samu radnju diskriminacije  - lice romske nacionalnosti treba da dokaže da mu obezbedjenje nije dozlovilo da udje u klub, a da je licu bele puti to dozvolilo.</a:t>
            </a:r>
          </a:p>
          <a:p>
            <a:pPr>
              <a:lnSpc>
                <a:spcPct val="120000"/>
              </a:lnSpc>
            </a:pPr>
            <a:r>
              <a:rPr lang="sr-Cyrl-CS" dirty="0" smtClean="0">
                <a:latin typeface="Cambria" pitchFamily="18" charset="0"/>
              </a:rPr>
              <a:t>Po shvatanju ESLjP, </a:t>
            </a:r>
            <a:r>
              <a:rPr lang="sr-Latn-CS" i="1" dirty="0" smtClean="0">
                <a:latin typeface="Cambria" pitchFamily="18" charset="0"/>
              </a:rPr>
              <a:t>prima facie</a:t>
            </a:r>
            <a:r>
              <a:rPr lang="sr-Latn-CS" dirty="0" smtClean="0">
                <a:latin typeface="Cambria" pitchFamily="18" charset="0"/>
              </a:rPr>
              <a:t> </a:t>
            </a:r>
            <a:r>
              <a:rPr lang="sr-Cyrl-CS" dirty="0" smtClean="0">
                <a:latin typeface="Cambria" pitchFamily="18" charset="0"/>
              </a:rPr>
              <a:t>dokaz može proisteći iz dovoljno jakih, jasnih i neprotivrečnih indicija ili od isto takvih faktičkih pretpostavki. Sud prihvata da su tačni oni činjenični navodi koji su: "</a:t>
            </a:r>
            <a:r>
              <a:rPr lang="sr-Cyrl-CS" i="1" dirty="0" smtClean="0">
                <a:latin typeface="Cambria" pitchFamily="18" charset="0"/>
              </a:rPr>
              <a:t>potkrepljeni slobodnom ocenom svih dokaza, uključujući i zaključke koji izviru iz činjenica i podnesaka stranaka </a:t>
            </a:r>
            <a:r>
              <a:rPr lang="sr-Cyrl-CS" i="1" dirty="0" smtClean="0">
                <a:latin typeface="Cambria" pitchFamily="18" charset="0"/>
                <a:sym typeface="Symbol"/>
              </a:rPr>
              <a:t></a:t>
            </a:r>
            <a:r>
              <a:rPr lang="sr-Cyrl-CS" i="1" dirty="0" smtClean="0">
                <a:latin typeface="Cambria" pitchFamily="18" charset="0"/>
              </a:rPr>
              <a:t>…</a:t>
            </a:r>
            <a:r>
              <a:rPr lang="sr-Cyrl-CS" i="1" dirty="0" smtClean="0">
                <a:latin typeface="Cambria" pitchFamily="18" charset="0"/>
                <a:sym typeface="Symbol"/>
              </a:rPr>
              <a:t></a:t>
            </a:r>
            <a:r>
              <a:rPr lang="sr-Cyrl-CS" i="1" dirty="0" smtClean="0">
                <a:latin typeface="Cambria" pitchFamily="18" charset="0"/>
              </a:rPr>
              <a:t>. Dokaz može slediti iz postojanja dovoljno čvrstih, jasnih i neprotivrečnih indicija ili iz sličnih neoborenih faktičkih pretpostavki</a:t>
            </a:r>
            <a:r>
              <a:rPr lang="sr-Cyrl-CS" dirty="0" smtClean="0">
                <a:latin typeface="Cambria" pitchFamily="18" charset="0"/>
              </a:rPr>
              <a:t>..." </a:t>
            </a:r>
            <a:endParaRPr lang="sr-Latn-RS" dirty="0" smtClean="0">
              <a:latin typeface="Cambria" pitchFamily="18" charset="0"/>
            </a:endParaRPr>
          </a:p>
          <a:p>
            <a:pPr lvl="1">
              <a:lnSpc>
                <a:spcPct val="120000"/>
              </a:lnSpc>
            </a:pPr>
            <a:r>
              <a:rPr lang="sr-Latn-RS" i="1" dirty="0" smtClean="0">
                <a:latin typeface="Cambria" pitchFamily="18" charset="0"/>
              </a:rPr>
              <a:t>Nachova and Others v. Bulgaria</a:t>
            </a:r>
            <a:r>
              <a:rPr lang="sr-Cyrl-CS" dirty="0" smtClean="0">
                <a:latin typeface="Cambria" pitchFamily="18" charset="0"/>
              </a:rPr>
              <a:t>, 2004. para. 166</a:t>
            </a:r>
            <a:r>
              <a:rPr lang="sr-Latn-RS" dirty="0" smtClean="0">
                <a:latin typeface="Cambria" pitchFamily="18" charset="0"/>
              </a:rPr>
              <a:t>.</a:t>
            </a:r>
            <a:r>
              <a:rPr lang="sr-Cyrl-CS" dirty="0" smtClean="0">
                <a:latin typeface="Cambria" pitchFamily="18" charset="0"/>
              </a:rPr>
              <a:t> </a:t>
            </a:r>
            <a:r>
              <a:rPr lang="sr-Latn-RS" dirty="0" smtClean="0">
                <a:latin typeface="Cambria" pitchFamily="18" charset="0"/>
              </a:rPr>
              <a:t>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chemeClr val="tx1"/>
                </a:solidFill>
                <a:latin typeface="Cambria" pitchFamily="18" charset="0"/>
              </a:rPr>
              <a:t>Kada je diskriminacija učinjena verovatnom?  </a:t>
            </a:r>
            <a:endParaRPr lang="en-US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7772400" cy="4572000"/>
          </a:xfrm>
        </p:spPr>
        <p:txBody>
          <a:bodyPr>
            <a:normAutofit/>
          </a:bodyPr>
          <a:lstStyle/>
          <a:p>
            <a:r>
              <a:rPr lang="sr-Latn-RS" sz="2400" b="1" dirty="0" smtClean="0">
                <a:latin typeface="Cambria" pitchFamily="18" charset="0"/>
              </a:rPr>
              <a:t>Kod </a:t>
            </a:r>
            <a:r>
              <a:rPr lang="sr-Cyrl-CS" sz="2400" b="1" dirty="0" smtClean="0">
                <a:latin typeface="Cambria" pitchFamily="18" charset="0"/>
              </a:rPr>
              <a:t>neposredne diskriminacije</a:t>
            </a:r>
            <a:r>
              <a:rPr lang="sr-Cyrl-CS" sz="2400" dirty="0" smtClean="0">
                <a:latin typeface="Cambria" pitchFamily="18" charset="0"/>
              </a:rPr>
              <a:t>, </a:t>
            </a:r>
            <a:r>
              <a:rPr lang="sr-Latn-RS" sz="2400" dirty="0" smtClean="0">
                <a:latin typeface="Cambria" pitchFamily="18" charset="0"/>
              </a:rPr>
              <a:t>da bi </a:t>
            </a:r>
            <a:r>
              <a:rPr lang="sr-Latn-RS" sz="2400" i="1" dirty="0" smtClean="0">
                <a:latin typeface="Cambria" pitchFamily="18" charset="0"/>
              </a:rPr>
              <a:t>prima facie bila dokazana , </a:t>
            </a:r>
            <a:r>
              <a:rPr lang="sr-Latn-RS" sz="2400" dirty="0" smtClean="0">
                <a:latin typeface="Cambria" pitchFamily="18" charset="0"/>
              </a:rPr>
              <a:t>tužilac treba da iznese </a:t>
            </a:r>
            <a:r>
              <a:rPr lang="sr-Cyrl-CS" sz="2400" dirty="0" smtClean="0">
                <a:latin typeface="Cambria" pitchFamily="18" charset="0"/>
              </a:rPr>
              <a:t>dovoljno činjenica i dokaza na osnovu kojih se može zaključiti da je tužilac prema njemu </a:t>
            </a:r>
            <a:r>
              <a:rPr lang="sr-Cyrl-CS" sz="2400" b="1" dirty="0" smtClean="0">
                <a:latin typeface="Cambria" pitchFamily="18" charset="0"/>
              </a:rPr>
              <a:t>postupao nepovoljnije </a:t>
            </a:r>
            <a:r>
              <a:rPr lang="sr-Cyrl-CS" sz="2400" dirty="0" smtClean="0">
                <a:latin typeface="Cambria" pitchFamily="18" charset="0"/>
              </a:rPr>
              <a:t>u odnosu na drugog u </a:t>
            </a:r>
            <a:r>
              <a:rPr lang="sr-Latn-RS" sz="2400" dirty="0" smtClean="0">
                <a:latin typeface="Cambria" pitchFamily="18" charset="0"/>
              </a:rPr>
              <a:t>analognoj situaciji</a:t>
            </a:r>
            <a:r>
              <a:rPr lang="sr-Cyrl-CS" sz="2400" dirty="0" smtClean="0">
                <a:latin typeface="Cambria" pitchFamily="18" charset="0"/>
              </a:rPr>
              <a:t>. </a:t>
            </a:r>
            <a:endParaRPr lang="sr-Latn-RS" sz="2400" dirty="0" smtClean="0">
              <a:latin typeface="Cambria" pitchFamily="18" charset="0"/>
            </a:endParaRPr>
          </a:p>
          <a:p>
            <a:r>
              <a:rPr lang="sr-Latn-RS" sz="2400" b="1" dirty="0" smtClean="0">
                <a:latin typeface="Cambria" pitchFamily="18" charset="0"/>
              </a:rPr>
              <a:t>Kod </a:t>
            </a:r>
            <a:r>
              <a:rPr lang="sr-Cyrl-CS" sz="2400" b="1" dirty="0" smtClean="0">
                <a:latin typeface="Cambria" pitchFamily="18" charset="0"/>
              </a:rPr>
              <a:t>posredn</a:t>
            </a:r>
            <a:r>
              <a:rPr lang="sr-Latn-RS" sz="2400" b="1" dirty="0" smtClean="0">
                <a:latin typeface="Cambria" pitchFamily="18" charset="0"/>
              </a:rPr>
              <a:t>e</a:t>
            </a:r>
            <a:r>
              <a:rPr lang="sr-Cyrl-CS" sz="2400" b="1" dirty="0" smtClean="0">
                <a:latin typeface="Cambria" pitchFamily="18" charset="0"/>
              </a:rPr>
              <a:t> diskriminacij</a:t>
            </a:r>
            <a:r>
              <a:rPr lang="sr-Latn-RS" sz="2400" b="1" dirty="0" smtClean="0">
                <a:latin typeface="Cambria" pitchFamily="18" charset="0"/>
              </a:rPr>
              <a:t>e</a:t>
            </a:r>
            <a:r>
              <a:rPr lang="sr-Cyrl-CS" sz="2400" dirty="0" smtClean="0">
                <a:latin typeface="Cambria" pitchFamily="18" charset="0"/>
              </a:rPr>
              <a:t>, da bi </a:t>
            </a:r>
            <a:r>
              <a:rPr lang="sr-Latn-CS" sz="2400" i="1" dirty="0" smtClean="0">
                <a:latin typeface="Cambria" pitchFamily="18" charset="0"/>
              </a:rPr>
              <a:t>prima facie</a:t>
            </a:r>
            <a:r>
              <a:rPr lang="sr-Latn-CS" sz="2400" dirty="0" smtClean="0">
                <a:latin typeface="Cambria" pitchFamily="18" charset="0"/>
              </a:rPr>
              <a:t> </a:t>
            </a:r>
            <a:r>
              <a:rPr lang="sr-Cyrl-CS" sz="2400" dirty="0" smtClean="0">
                <a:latin typeface="Cambria" pitchFamily="18" charset="0"/>
              </a:rPr>
              <a:t>bila dokazana, tužilac treba da iznese činjenice i ponudi dokaze iz kojih se može zaključiti da ga određeno neutralno pravilo (praksa) stavlja u nepovoljniji položaj u odnosu na drug</a:t>
            </a:r>
            <a:r>
              <a:rPr lang="sr-Latn-RS" sz="2400" dirty="0" smtClean="0">
                <a:latin typeface="Cambria" pitchFamily="18" charset="0"/>
              </a:rPr>
              <a:t>og u analognoj situaciji</a:t>
            </a:r>
            <a:r>
              <a:rPr lang="sr-Cyrl-CS" sz="2400" dirty="0" smtClean="0">
                <a:latin typeface="Cambria" pitchFamily="18" charset="0"/>
              </a:rPr>
              <a:t>.  </a:t>
            </a:r>
            <a:endParaRPr lang="en-US" sz="2400" dirty="0" smtClean="0">
              <a:latin typeface="Cambria" pitchFamily="18" charset="0"/>
            </a:endParaRPr>
          </a:p>
          <a:p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Autofit/>
          </a:bodyPr>
          <a:lstStyle/>
          <a:p>
            <a:r>
              <a:rPr lang="sr-Latn-RS" sz="2800" b="1" dirty="0" smtClean="0">
                <a:solidFill>
                  <a:schemeClr val="tx1"/>
                </a:solidFill>
                <a:latin typeface="Cambria" pitchFamily="18" charset="0"/>
              </a:rPr>
              <a:t>Primena pravila o prebacivanju tereta dokazivanja u slučaju nesporedne diskriminacije</a:t>
            </a:r>
            <a:endParaRPr lang="en-US" sz="28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 fontScale="77500" lnSpcReduction="20000"/>
          </a:bodyPr>
          <a:lstStyle/>
          <a:p>
            <a:r>
              <a:rPr lang="sr-Cyrl-CS" dirty="0" smtClean="0">
                <a:latin typeface="Cambria" pitchFamily="18" charset="0"/>
              </a:rPr>
              <a:t> U postupku po tužbi koju su dve lezbejke podnele protiv uprave restorana zbog toga što je ih je osoblje restrana izbacilo jer su se u restoranu ljubile i grlile, švedski sud je zaključio da postoji </a:t>
            </a:r>
            <a:r>
              <a:rPr lang="sr-Latn-CS" i="1" dirty="0" smtClean="0">
                <a:latin typeface="Cambria" pitchFamily="18" charset="0"/>
              </a:rPr>
              <a:t>prima facie</a:t>
            </a:r>
            <a:r>
              <a:rPr lang="sr-Latn-CS" dirty="0" smtClean="0">
                <a:latin typeface="Cambria" pitchFamily="18" charset="0"/>
              </a:rPr>
              <a:t> </a:t>
            </a:r>
            <a:r>
              <a:rPr lang="sr-Cyrl-CS" dirty="0" smtClean="0">
                <a:latin typeface="Cambria" pitchFamily="18" charset="0"/>
              </a:rPr>
              <a:t>dokaz o izvršenoj diskriminaciji i svoj stav je zasnovao na sledećim činjenicama: </a:t>
            </a:r>
            <a:endParaRPr lang="sr-Latn-RS" dirty="0" smtClean="0">
              <a:latin typeface="Cambria" pitchFamily="18" charset="0"/>
            </a:endParaRPr>
          </a:p>
          <a:p>
            <a:pPr lvl="1"/>
            <a:r>
              <a:rPr lang="sr-Cyrl-CS" dirty="0" smtClean="0">
                <a:latin typeface="Cambria" pitchFamily="18" charset="0"/>
              </a:rPr>
              <a:t>1) žene su bile u restoranu i tamo su se grlile i ljubile, </a:t>
            </a:r>
            <a:endParaRPr lang="sr-Latn-RS" dirty="0" smtClean="0">
              <a:latin typeface="Cambria" pitchFamily="18" charset="0"/>
            </a:endParaRPr>
          </a:p>
          <a:p>
            <a:pPr lvl="1"/>
            <a:r>
              <a:rPr lang="sr-Cyrl-CS" dirty="0" smtClean="0">
                <a:latin typeface="Cambria" pitchFamily="18" charset="0"/>
              </a:rPr>
              <a:t>2) rečeno im je da prestanu, </a:t>
            </a:r>
            <a:endParaRPr lang="sr-Latn-RS" dirty="0" smtClean="0">
              <a:latin typeface="Cambria" pitchFamily="18" charset="0"/>
            </a:endParaRPr>
          </a:p>
          <a:p>
            <a:pPr lvl="1"/>
            <a:r>
              <a:rPr lang="sr-Cyrl-CS" dirty="0" smtClean="0">
                <a:latin typeface="Cambria" pitchFamily="18" charset="0"/>
              </a:rPr>
              <a:t>3) posle toga im je rečeno da napuste restoran, </a:t>
            </a:r>
            <a:endParaRPr lang="sr-Latn-RS" dirty="0" smtClean="0">
              <a:latin typeface="Cambria" pitchFamily="18" charset="0"/>
            </a:endParaRPr>
          </a:p>
          <a:p>
            <a:pPr lvl="1"/>
            <a:r>
              <a:rPr lang="sr-Cyrl-CS" dirty="0" smtClean="0">
                <a:latin typeface="Cambria" pitchFamily="18" charset="0"/>
              </a:rPr>
              <a:t>4) opšte je poznato da nije uobičajeno braniti ljudima da se grle i ljube u restoranima, </a:t>
            </a:r>
            <a:endParaRPr lang="sr-Latn-RS" dirty="0" smtClean="0">
              <a:latin typeface="Cambria" pitchFamily="18" charset="0"/>
            </a:endParaRPr>
          </a:p>
          <a:p>
            <a:pPr lvl="1"/>
            <a:r>
              <a:rPr lang="sr-Cyrl-CS" dirty="0" smtClean="0">
                <a:latin typeface="Cambria" pitchFamily="18" charset="0"/>
              </a:rPr>
              <a:t>5) opšte je poznato da nije uobičajeno da ljudi budu izbačeni iz restorana zbog takvog ponašanja. </a:t>
            </a:r>
            <a:endParaRPr lang="sr-Latn-RS" dirty="0" smtClean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Na osnovu toga nastala je </a:t>
            </a:r>
            <a:r>
              <a:rPr lang="sr-Latn-RS" b="1" dirty="0" smtClean="0">
                <a:latin typeface="Cambria" pitchFamily="18" charset="0"/>
              </a:rPr>
              <a:t>oboriva pretpostavka</a:t>
            </a:r>
            <a:r>
              <a:rPr lang="sr-Latn-RS" dirty="0" smtClean="0">
                <a:latin typeface="Cambria" pitchFamily="18" charset="0"/>
              </a:rPr>
              <a:t> da je postupanje diskriminatorsko, pa je sud </a:t>
            </a:r>
            <a:r>
              <a:rPr lang="sr-Cyrl-CS" dirty="0" smtClean="0">
                <a:latin typeface="Cambria" pitchFamily="18" charset="0"/>
              </a:rPr>
              <a:t>teret dokazivanja prebacio na upravu restorana. </a:t>
            </a:r>
            <a:endParaRPr lang="sr-Latn-RS" dirty="0" smtClean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U</a:t>
            </a:r>
            <a:r>
              <a:rPr lang="sr-Cyrl-CS" dirty="0" smtClean="0">
                <a:latin typeface="Cambria" pitchFamily="18" charset="0"/>
              </a:rPr>
              <a:t>prava restorana nije uspela da dokaže da su postojali legitimni razlozi koji nisu u vezi sa seksualnom orijentacijom tužilja, </a:t>
            </a:r>
            <a:r>
              <a:rPr lang="sr-Latn-RS" dirty="0" smtClean="0">
                <a:latin typeface="Cambria" pitchFamily="18" charset="0"/>
              </a:rPr>
              <a:t>pa je </a:t>
            </a:r>
            <a:r>
              <a:rPr lang="sr-Cyrl-CS" dirty="0" smtClean="0">
                <a:latin typeface="Cambria" pitchFamily="18" charset="0"/>
              </a:rPr>
              <a:t>sud je zaključio da su one takvim postupkom diskriminisane</a:t>
            </a:r>
            <a:r>
              <a:rPr lang="sr-Latn-RS" dirty="0" smtClean="0">
                <a:latin typeface="Cambria" pitchFamily="18" charset="0"/>
              </a:rPr>
              <a:t>.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4800600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>
                <a:latin typeface="Cambria" pitchFamily="18" charset="0"/>
              </a:rPr>
              <a:t>U postupku po tužbi zaposlene žene navedeno je da je </a:t>
            </a:r>
            <a:r>
              <a:rPr lang="sr-Cyrl-CS" dirty="0" smtClean="0">
                <a:latin typeface="Cambria" pitchFamily="18" charset="0"/>
              </a:rPr>
              <a:t>poslodavac izvršio posrednu diskriminaciju uvođenjem pravila po kome mogućnost napredovanja na poslu zavisi od ocene rada zaposlenog u protekloj godini, koja se daje samo onima koji su radili duže od šest meseci</a:t>
            </a:r>
            <a:r>
              <a:rPr lang="sr-Latn-RS" dirty="0" smtClean="0">
                <a:latin typeface="Cambria" pitchFamily="18" charset="0"/>
              </a:rPr>
              <a:t>. T</a:t>
            </a:r>
            <a:r>
              <a:rPr lang="sr-Cyrl-CS" dirty="0" smtClean="0">
                <a:latin typeface="Cambria" pitchFamily="18" charset="0"/>
              </a:rPr>
              <a:t>užilja tvrdi da je d</a:t>
            </a:r>
            <a:r>
              <a:rPr lang="sr-Latn-RS" dirty="0" smtClean="0">
                <a:latin typeface="Cambria" pitchFamily="18" charset="0"/>
              </a:rPr>
              <a:t>u pitanju diskriminacija zaposlenih žena </a:t>
            </a:r>
            <a:r>
              <a:rPr lang="sr-Cyrl-CS" dirty="0" smtClean="0">
                <a:latin typeface="Cambria" pitchFamily="18" charset="0"/>
              </a:rPr>
              <a:t>jer ovo pravilo </a:t>
            </a:r>
            <a:r>
              <a:rPr lang="sr-Latn-RS" dirty="0" smtClean="0">
                <a:latin typeface="Cambria" pitchFamily="18" charset="0"/>
              </a:rPr>
              <a:t>njih </a:t>
            </a:r>
            <a:r>
              <a:rPr lang="sr-Cyrl-CS" dirty="0" smtClean="0">
                <a:latin typeface="Cambria" pitchFamily="18" charset="0"/>
              </a:rPr>
              <a:t>više pogađa s obzirom da one koriste porodiljsko odsustvo</a:t>
            </a:r>
            <a:r>
              <a:rPr lang="sr-Latn-RS" dirty="0" smtClean="0">
                <a:latin typeface="Cambria" pitchFamily="18" charset="0"/>
              </a:rPr>
              <a:t>.</a:t>
            </a:r>
          </a:p>
          <a:p>
            <a:r>
              <a:rPr lang="sr-Latn-RS" dirty="0" smtClean="0">
                <a:latin typeface="Cambria" pitchFamily="18" charset="0"/>
              </a:rPr>
              <a:t>Ako </a:t>
            </a:r>
            <a:r>
              <a:rPr lang="sr-Cyrl-CS" dirty="0" smtClean="0">
                <a:latin typeface="Cambria" pitchFamily="18" charset="0"/>
              </a:rPr>
              <a:t>tužilja dokaže postojanje ovog pravila</a:t>
            </a:r>
            <a:r>
              <a:rPr lang="sr-Latn-RS" dirty="0" smtClean="0">
                <a:latin typeface="Cambria" pitchFamily="18" charset="0"/>
              </a:rPr>
              <a:t> i </a:t>
            </a:r>
            <a:r>
              <a:rPr lang="sr-Cyrl-CS" dirty="0" smtClean="0">
                <a:latin typeface="Cambria" pitchFamily="18" charset="0"/>
              </a:rPr>
              <a:t>činjenicu da ono nesrazmerno nepovoljno pogađa žene</a:t>
            </a:r>
            <a:r>
              <a:rPr lang="sr-Latn-RS" dirty="0" smtClean="0">
                <a:latin typeface="Cambria" pitchFamily="18" charset="0"/>
              </a:rPr>
              <a:t> zaposlene kod poslodavca, </a:t>
            </a:r>
            <a:r>
              <a:rPr lang="sr-Cyrl-CS" dirty="0" smtClean="0">
                <a:latin typeface="Cambria" pitchFamily="18" charset="0"/>
              </a:rPr>
              <a:t>nastaje oboriva pretpostavka da je reč o posrednoj diskriminaciji. </a:t>
            </a:r>
            <a:endParaRPr lang="sr-Latn-RS" dirty="0" smtClean="0">
              <a:latin typeface="Cambria" pitchFamily="18" charset="0"/>
            </a:endParaRPr>
          </a:p>
          <a:p>
            <a:r>
              <a:rPr lang="sr-Cyrl-CS" dirty="0" smtClean="0">
                <a:latin typeface="Cambria" pitchFamily="18" charset="0"/>
              </a:rPr>
              <a:t>Tuženi poslodavac može da </a:t>
            </a:r>
            <a:r>
              <a:rPr lang="sr-Cyrl-CS" b="1" dirty="0" smtClean="0">
                <a:latin typeface="Cambria" pitchFamily="18" charset="0"/>
              </a:rPr>
              <a:t>pobije </a:t>
            </a:r>
            <a:r>
              <a:rPr lang="sr-Cyrl-CS" dirty="0" smtClean="0">
                <a:latin typeface="Cambria" pitchFamily="18" charset="0"/>
              </a:rPr>
              <a:t>ovu pretpostavku tako što će dokazati da pravilo </a:t>
            </a:r>
            <a:r>
              <a:rPr lang="sr-Cyrl-CS" b="1" dirty="0" smtClean="0">
                <a:latin typeface="Cambria" pitchFamily="18" charset="0"/>
              </a:rPr>
              <a:t>ima zakonit i legitiman c</a:t>
            </a:r>
            <a:r>
              <a:rPr lang="sr-Cyrl-CS" dirty="0" smtClean="0">
                <a:latin typeface="Cambria" pitchFamily="18" charset="0"/>
              </a:rPr>
              <a:t>ilj, da postoji </a:t>
            </a:r>
            <a:r>
              <a:rPr lang="sr-Cyrl-CS" b="1" dirty="0" smtClean="0">
                <a:latin typeface="Cambria" pitchFamily="18" charset="0"/>
              </a:rPr>
              <a:t>srazmernost</a:t>
            </a:r>
            <a:r>
              <a:rPr lang="sr-Cyrl-CS" dirty="0" smtClean="0">
                <a:latin typeface="Cambria" pitchFamily="18" charset="0"/>
              </a:rPr>
              <a:t> između cilja koji je želeo da ostvariti i sredstava koja su upotrebljena za ostvarivanje cilja, tj. da su upotrebljena sredstva bila primerena i nužna – da nije postojalo manje restriktivno sredstvo kojim bi se taj legitiman cilj mogao ostvariti. </a:t>
            </a:r>
            <a:endParaRPr lang="sr-Latn-RS" dirty="0" smtClean="0">
              <a:latin typeface="Cambria" pitchFamily="18" charset="0"/>
            </a:endParaRPr>
          </a:p>
          <a:p>
            <a:r>
              <a:rPr lang="sr-Cyrl-CS" dirty="0" smtClean="0">
                <a:latin typeface="Cambria" pitchFamily="18" charset="0"/>
              </a:rPr>
              <a:t>Ukoliko u tome tuženi ne uspe, </a:t>
            </a:r>
            <a:r>
              <a:rPr lang="sr-Latn-RS" dirty="0" smtClean="0">
                <a:latin typeface="Cambria" pitchFamily="18" charset="0"/>
              </a:rPr>
              <a:t>sud će zaključiti da je u pitanju diskriminacija zaposlenih žena</a:t>
            </a:r>
            <a:r>
              <a:rPr lang="sr-Cyrl-CS" dirty="0" smtClean="0">
                <a:latin typeface="Cambria" pitchFamily="18" charset="0"/>
              </a:rPr>
              <a:t>. </a:t>
            </a:r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2400"/>
            <a:ext cx="8229600" cy="12954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Primena pravila o prebacivanju tereta dokazivanja u slučaju posredne diskriminacije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>
            <a:normAutofit/>
          </a:bodyPr>
          <a:lstStyle/>
          <a:p>
            <a:r>
              <a:rPr lang="sr-Latn-RS" sz="3200" b="1" dirty="0" smtClean="0">
                <a:solidFill>
                  <a:schemeClr val="tx1"/>
                </a:solidFill>
                <a:latin typeface="Cambria" pitchFamily="18" charset="0"/>
              </a:rPr>
              <a:t>Može li tuženi da otkloni od sebe teret dokazivanja?</a:t>
            </a:r>
            <a:endParaRPr lang="en-US" sz="32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53400" cy="4572000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Cambria" pitchFamily="18" charset="0"/>
              </a:rPr>
              <a:t>Može, </a:t>
            </a:r>
            <a:r>
              <a:rPr lang="sr-Cyrl-CS" sz="2800" dirty="0" smtClean="0">
                <a:latin typeface="Cambria" pitchFamily="18" charset="0"/>
              </a:rPr>
              <a:t>na dva načina: </a:t>
            </a:r>
            <a:endParaRPr lang="sr-Latn-RS" sz="2800" dirty="0" smtClean="0">
              <a:latin typeface="Cambria" pitchFamily="18" charset="0"/>
            </a:endParaRPr>
          </a:p>
          <a:p>
            <a:endParaRPr lang="sr-Latn-RS" sz="2800" dirty="0" smtClean="0">
              <a:latin typeface="Cambria" pitchFamily="18" charset="0"/>
            </a:endParaRPr>
          </a:p>
          <a:p>
            <a:pPr lvl="1"/>
            <a:r>
              <a:rPr lang="sr-Cyrl-CS" sz="2800" dirty="0" smtClean="0">
                <a:latin typeface="Cambria" pitchFamily="18" charset="0"/>
              </a:rPr>
              <a:t>tako što će dovesti u pitanje verovatnost onoga što je tužilac trebalo da dokaže </a:t>
            </a:r>
            <a:r>
              <a:rPr lang="sr-Latn-RS" sz="2800" dirty="0" smtClean="0">
                <a:latin typeface="Cambria" pitchFamily="18" charset="0"/>
              </a:rPr>
              <a:t>- protivdokaz</a:t>
            </a:r>
          </a:p>
          <a:p>
            <a:pPr lvl="1"/>
            <a:endParaRPr lang="sr-Latn-RS" sz="2800" dirty="0" smtClean="0">
              <a:latin typeface="Cambria" pitchFamily="18" charset="0"/>
            </a:endParaRPr>
          </a:p>
          <a:p>
            <a:pPr lvl="1"/>
            <a:r>
              <a:rPr lang="sr-Cyrl-CS" sz="2800" dirty="0" smtClean="0">
                <a:latin typeface="Cambria" pitchFamily="18" charset="0"/>
              </a:rPr>
              <a:t>tako što će dokazati da je "verovatnije" upravo suprotno</a:t>
            </a:r>
            <a:r>
              <a:rPr lang="sr-Latn-RS" sz="2800" dirty="0" smtClean="0">
                <a:latin typeface="Cambria" pitchFamily="18" charset="0"/>
              </a:rPr>
              <a:t> – dokaz o protivnom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solidFill>
                  <a:schemeClr val="tx1"/>
                </a:solidFill>
                <a:latin typeface="Cambria" pitchFamily="18" charset="0"/>
              </a:rPr>
              <a:t>Šta tuženi treba da dokaže?</a:t>
            </a:r>
            <a:endParaRPr lang="en-US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8800"/>
            <a:ext cx="7772400" cy="4572000"/>
          </a:xfrm>
        </p:spPr>
        <p:txBody>
          <a:bodyPr/>
          <a:lstStyle/>
          <a:p>
            <a:r>
              <a:rPr lang="sr-Latn-RS" dirty="0" smtClean="0">
                <a:latin typeface="Cambria" pitchFamily="18" charset="0"/>
              </a:rPr>
              <a:t>T</a:t>
            </a:r>
            <a:r>
              <a:rPr lang="sr-Cyrl-CS" dirty="0" smtClean="0">
                <a:latin typeface="Cambria" pitchFamily="18" charset="0"/>
              </a:rPr>
              <a:t>uženi ne dokazuje nepostojanje uzročno-posledične veze između nejednakog postupanja i ličnog svojstva</a:t>
            </a:r>
            <a:r>
              <a:rPr lang="sr-Latn-RS" dirty="0" smtClean="0">
                <a:latin typeface="Cambria" pitchFamily="18" charset="0"/>
              </a:rPr>
              <a:t> tužioca – tzv. negativne činjenice</a:t>
            </a:r>
            <a:r>
              <a:rPr lang="sr-Cyrl-CS" dirty="0" smtClean="0">
                <a:latin typeface="Cambria" pitchFamily="18" charset="0"/>
              </a:rPr>
              <a:t> </a:t>
            </a:r>
            <a:endParaRPr lang="sr-Latn-RS" dirty="0" smtClean="0">
              <a:latin typeface="Cambria" pitchFamily="18" charset="0"/>
            </a:endParaRPr>
          </a:p>
          <a:p>
            <a:r>
              <a:rPr lang="sr-Latn-RS" dirty="0" smtClean="0">
                <a:latin typeface="Cambria" pitchFamily="18" charset="0"/>
              </a:rPr>
              <a:t>Tuženi treba da iznese činjenice i ponudi dokaza koji će </a:t>
            </a:r>
            <a:r>
              <a:rPr lang="sr-Cyrl-CS" dirty="0" smtClean="0">
                <a:latin typeface="Cambria" pitchFamily="18" charset="0"/>
              </a:rPr>
              <a:t>uveri</a:t>
            </a:r>
            <a:r>
              <a:rPr lang="sr-Latn-RS" dirty="0" smtClean="0">
                <a:latin typeface="Cambria" pitchFamily="18" charset="0"/>
              </a:rPr>
              <a:t>ti </a:t>
            </a:r>
            <a:r>
              <a:rPr lang="sr-Cyrl-CS" dirty="0" smtClean="0">
                <a:latin typeface="Cambria" pitchFamily="18" charset="0"/>
              </a:rPr>
              <a:t>sud da je njegovo postupanje zasnovano na drugim </a:t>
            </a:r>
            <a:r>
              <a:rPr lang="sr-Cyrl-CS" b="1" dirty="0" smtClean="0">
                <a:latin typeface="Cambria" pitchFamily="18" charset="0"/>
              </a:rPr>
              <a:t>objektivnim razlozima</a:t>
            </a:r>
            <a:r>
              <a:rPr lang="sr-Cyrl-CS" dirty="0" smtClean="0">
                <a:latin typeface="Cambria" pitchFamily="18" charset="0"/>
              </a:rPr>
              <a:t>, </a:t>
            </a:r>
            <a:r>
              <a:rPr lang="sr-Cyrl-CS" b="1" dirty="0" smtClean="0">
                <a:latin typeface="Cambria" pitchFamily="18" charset="0"/>
              </a:rPr>
              <a:t>koji nisu ni u kakvoj vezi s ličnim svojstvom lica koje tvrdi da je diskriminisano.</a:t>
            </a:r>
            <a:endParaRPr lang="en-US" b="1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sr-Latn-RS" sz="3200" b="1" dirty="0" smtClean="0">
                <a:solidFill>
                  <a:schemeClr val="tx1"/>
                </a:solidFill>
                <a:latin typeface="Cambria" pitchFamily="18" charset="0"/>
              </a:rPr>
              <a:t>Kada stranke saznaju da li je teret dokazivanja prebačen na tuženog?  </a:t>
            </a:r>
            <a:endParaRPr lang="en-US" sz="32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sr-Cyrl-CS" dirty="0" smtClean="0">
                <a:latin typeface="Cambria" pitchFamily="18" charset="0"/>
              </a:rPr>
              <a:t>U praksi </a:t>
            </a:r>
            <a:r>
              <a:rPr lang="sr-Latn-RS" dirty="0" smtClean="0">
                <a:latin typeface="Cambria" pitchFamily="18" charset="0"/>
              </a:rPr>
              <a:t>- </a:t>
            </a:r>
            <a:r>
              <a:rPr lang="sr-Cyrl-CS" dirty="0" smtClean="0">
                <a:latin typeface="Cambria" pitchFamily="18" charset="0"/>
              </a:rPr>
              <a:t>tek </a:t>
            </a:r>
            <a:r>
              <a:rPr lang="sr-Latn-RS" dirty="0" smtClean="0">
                <a:latin typeface="Cambria" pitchFamily="18" charset="0"/>
              </a:rPr>
              <a:t>iz </a:t>
            </a:r>
            <a:r>
              <a:rPr lang="sr-Cyrl-CS" dirty="0" smtClean="0">
                <a:latin typeface="Cambria" pitchFamily="18" charset="0"/>
              </a:rPr>
              <a:t>obrazloženj</a:t>
            </a:r>
            <a:r>
              <a:rPr lang="sr-Latn-RS" dirty="0" smtClean="0">
                <a:latin typeface="Cambria" pitchFamily="18" charset="0"/>
              </a:rPr>
              <a:t>a</a:t>
            </a:r>
            <a:r>
              <a:rPr lang="sr-Cyrl-CS" dirty="0" smtClean="0">
                <a:latin typeface="Cambria" pitchFamily="18" charset="0"/>
              </a:rPr>
              <a:t> presude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Problem: </a:t>
            </a:r>
            <a:r>
              <a:rPr lang="sr-Cyrl-CS" dirty="0" smtClean="0">
                <a:latin typeface="Cambria" pitchFamily="18" charset="0"/>
              </a:rPr>
              <a:t>tužilac ne zna da li su dokazi koje je podneo dovoljni da diskriminaciju učini verovatnom, a tuženi je u još nezavidnijem položaju jer ne može da pretpostavi da li je tužilac uspeo da diskriminaciju učini verovatnom, pa je teret dokazivanja prebačen na njega. 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Rešenje – primena </a:t>
            </a:r>
            <a:r>
              <a:rPr lang="sr-Cyrl-CS" dirty="0" smtClean="0">
                <a:latin typeface="Cambria" pitchFamily="18" charset="0"/>
              </a:rPr>
              <a:t>princip</a:t>
            </a:r>
            <a:r>
              <a:rPr lang="sr-Latn-RS" dirty="0" smtClean="0">
                <a:latin typeface="Cambria" pitchFamily="18" charset="0"/>
              </a:rPr>
              <a:t>a</a:t>
            </a:r>
            <a:r>
              <a:rPr lang="sr-Cyrl-CS" dirty="0" smtClean="0">
                <a:latin typeface="Cambria" pitchFamily="18" charset="0"/>
              </a:rPr>
              <a:t> otvorenog pravosuđenja</a:t>
            </a:r>
            <a:r>
              <a:rPr lang="sr-Latn-RS" dirty="0" smtClean="0">
                <a:latin typeface="Cambria" pitchFamily="18" charset="0"/>
              </a:rPr>
              <a:t> - s</a:t>
            </a:r>
            <a:r>
              <a:rPr lang="sr-Cyrl-CS" dirty="0" smtClean="0">
                <a:latin typeface="Cambria" pitchFamily="18" charset="0"/>
              </a:rPr>
              <a:t>ud treba da upozna stranke sa svojim stavom u pogledu tereta dokazivanja nakon što, na osnovu izvedenih dokaza, formira </a:t>
            </a:r>
            <a:r>
              <a:rPr lang="sr-Latn-RS" dirty="0" smtClean="0">
                <a:latin typeface="Cambria" pitchFamily="18" charset="0"/>
              </a:rPr>
              <a:t>oborivu </a:t>
            </a:r>
            <a:r>
              <a:rPr lang="sr-Cyrl-CS" dirty="0" smtClean="0">
                <a:latin typeface="Cambria" pitchFamily="18" charset="0"/>
              </a:rPr>
              <a:t>pretpostavku da je diskriminacija verovatno izvršena. </a:t>
            </a:r>
            <a:endParaRPr lang="en-U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en-U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Test</a:t>
            </a:r>
            <a:r>
              <a:rPr lang="sr-Latn-R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diskiminacije - Prvi korak</a:t>
            </a:r>
            <a:endParaRPr lang="en-US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Ispitati da li je slučaj obuhvaćen izuzecima iz čl. 5. ZZD </a:t>
            </a:r>
          </a:p>
          <a:p>
            <a:pPr lvl="1"/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Posebne mere kao osnov privilegovanja </a:t>
            </a:r>
          </a:p>
          <a:p>
            <a:pPr lvl="1"/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Propisivanje ličnog svojstva kao uslova obavljanja profesionalne aktivnosti </a:t>
            </a:r>
          </a:p>
          <a:p>
            <a:pPr lvl="1"/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Sprečavanje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povrede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verskih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osjećanja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pripadnika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određene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veroispovijesti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ili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vere</a:t>
            </a:r>
            <a:endParaRPr lang="sr-Latn-RS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Opravdano razlikovanje na osnovu državljanstva</a:t>
            </a:r>
          </a:p>
          <a:p>
            <a:pPr lvl="1"/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Razumno prilagođavanje sa OSI u oblasti rada </a:t>
            </a:r>
          </a:p>
          <a:p>
            <a:pPr lvl="1"/>
            <a:r>
              <a:rPr lang="sr-Latn-RS" dirty="0" smtClean="0"/>
              <a:t>S</a:t>
            </a:r>
            <a:r>
              <a:rPr lang="vi-VN" dirty="0" smtClean="0"/>
              <a:t>tavljanje u nepovoljniji položaj pri uređivanju prava i obaveza iz porodičnog 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odnosa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, određeno 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zakonom, što mora biti opravdano legitimnom svrhom, zaštitom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 najboljeg interesa deteta, 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javnog morala, pogodovanju braka; </a:t>
            </a:r>
            <a:endParaRPr lang="sr-Latn-RS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ejednak tretman 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prilikom zasnivanja radnog odnosa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 i 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uključ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ivanja 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u članstvo, delovanj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 koje je u skladu s naukom i poslovanjem registr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ovanih 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crkava i verskih zajednica i drug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ih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 javn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ih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 ili privatn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ih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 organizacij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a, 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ako to zahtevaj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ju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 versk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 doktrin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, uverenja ili ciljevi.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tx1"/>
                </a:solidFill>
                <a:latin typeface="Cambria" pitchFamily="18" charset="0"/>
              </a:rPr>
              <a:t>Šta se ne dokazuje? </a:t>
            </a:r>
            <a:endParaRPr lang="en-US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r>
              <a:rPr lang="sr-Latn-RS" b="1" dirty="0" smtClean="0">
                <a:latin typeface="Cambria" pitchFamily="18" charset="0"/>
              </a:rPr>
              <a:t>Irelevantni su motivi – </a:t>
            </a:r>
            <a:r>
              <a:rPr lang="sr-Latn-RS" dirty="0" smtClean="0">
                <a:latin typeface="Cambria" pitchFamily="18" charset="0"/>
              </a:rPr>
              <a:t>npr. d</a:t>
            </a:r>
            <a:r>
              <a:rPr lang="sr-Cyrl-CS" dirty="0" smtClean="0">
                <a:latin typeface="Cambria" pitchFamily="18" charset="0"/>
              </a:rPr>
              <a:t>a je tuženi u svom ponašanju motivisan </a:t>
            </a:r>
            <a:r>
              <a:rPr lang="sr-Latn-RS" dirty="0" smtClean="0">
                <a:latin typeface="Cambria" pitchFamily="18" charset="0"/>
              </a:rPr>
              <a:t>rasnim </a:t>
            </a:r>
            <a:r>
              <a:rPr lang="sr-Cyrl-CS" dirty="0" smtClean="0">
                <a:latin typeface="Cambria" pitchFamily="18" charset="0"/>
              </a:rPr>
              <a:t>predrasudama. </a:t>
            </a:r>
            <a:endParaRPr lang="sr-Latn-RS" dirty="0" smtClean="0">
              <a:latin typeface="Cambria" pitchFamily="18" charset="0"/>
            </a:endParaRPr>
          </a:p>
          <a:p>
            <a:pPr lvl="1"/>
            <a:r>
              <a:rPr lang="sr-Cyrl-CS" dirty="0" smtClean="0">
                <a:latin typeface="Cambria" pitchFamily="18" charset="0"/>
              </a:rPr>
              <a:t>Neki diskriminatori vrše diskriminaciju zbog svojih rasističkih stavova prema Romima, predrasuda koje imaju u odnosu na žene, mržnje prema LGBT populaciji i sl. S aspekta zakona to je</a:t>
            </a:r>
            <a:r>
              <a:rPr lang="sr-Latn-RS" dirty="0" smtClean="0">
                <a:latin typeface="Cambria" pitchFamily="18" charset="0"/>
              </a:rPr>
              <a:t> irelavantno </a:t>
            </a:r>
          </a:p>
          <a:p>
            <a:pPr lvl="1"/>
            <a:r>
              <a:rPr lang="sr-Latn-RS" dirty="0" smtClean="0">
                <a:latin typeface="Cambria" pitchFamily="18" charset="0"/>
              </a:rPr>
              <a:t>Z</a:t>
            </a:r>
            <a:r>
              <a:rPr lang="sr-Cyrl-CS" dirty="0" smtClean="0">
                <a:latin typeface="Cambria" pitchFamily="18" charset="0"/>
              </a:rPr>
              <a:t>akon ne može da zabrani stavove ljudi, već jedino radnje kojima se takvi stavovi ispoljavaju. </a:t>
            </a:r>
            <a:endParaRPr lang="sr-Latn-RS" dirty="0" smtClean="0">
              <a:latin typeface="Cambria" pitchFamily="18" charset="0"/>
            </a:endParaRPr>
          </a:p>
          <a:p>
            <a:r>
              <a:rPr lang="sr-Latn-RS" b="1" dirty="0" smtClean="0">
                <a:latin typeface="Cambria" pitchFamily="18" charset="0"/>
              </a:rPr>
              <a:t>I</a:t>
            </a:r>
            <a:r>
              <a:rPr lang="sr-Cyrl-CS" b="1" dirty="0" smtClean="0">
                <a:latin typeface="Cambria" pitchFamily="18" charset="0"/>
              </a:rPr>
              <a:t>relevantn</a:t>
            </a:r>
            <a:r>
              <a:rPr lang="sr-Latn-RS" b="1" dirty="0" smtClean="0">
                <a:latin typeface="Cambria" pitchFamily="18" charset="0"/>
              </a:rPr>
              <a:t>a je namera </a:t>
            </a:r>
            <a:r>
              <a:rPr lang="sr-Latn-RS" dirty="0" smtClean="0">
                <a:latin typeface="Cambria" pitchFamily="18" charset="0"/>
              </a:rPr>
              <a:t>– </a:t>
            </a:r>
            <a:r>
              <a:rPr lang="sr-Cyrl-CS" dirty="0" smtClean="0">
                <a:latin typeface="Cambria" pitchFamily="18" charset="0"/>
              </a:rPr>
              <a:t>diskriminacija može biti izvršena čak i kada je diskriminator postupao u dobroj nameri. </a:t>
            </a:r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81000" y="4038600"/>
            <a:ext cx="8143875" cy="2286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Latn-R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potreba</a:t>
            </a:r>
            <a:r>
              <a:rPr 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statisti</a:t>
            </a:r>
            <a:r>
              <a:rPr lang="sr-Latn-R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č</a:t>
            </a:r>
            <a:r>
              <a:rPr lang="en-US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kih</a:t>
            </a:r>
            <a:r>
              <a:rPr 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R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sr-Latn-R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podataka</a:t>
            </a:r>
            <a:r>
              <a:rPr lang="sr-Latn-R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u antidiskriminacionim parnicama</a:t>
            </a:r>
            <a:endParaRPr lang="en-US" sz="3200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75" name="Rectangle 169"/>
          <p:cNvSpPr>
            <a:spLocks noChangeArrowheads="1"/>
          </p:cNvSpPr>
          <p:nvPr/>
        </p:nvSpPr>
        <p:spPr bwMode="auto">
          <a:xfrm>
            <a:off x="250825" y="5300663"/>
            <a:ext cx="3457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3077" name="Picture 2" descr="http://files.postrelmov.knihovna.cz/200000150-ef07af0020/statistika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0"/>
            <a:ext cx="6143625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Šta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kod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utvrđivanja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diskriminacije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upoređujemo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785938"/>
            <a:ext cx="8329613" cy="4757737"/>
          </a:xfrm>
        </p:spPr>
        <p:txBody>
          <a:bodyPr/>
          <a:lstStyle/>
          <a:p>
            <a:pPr>
              <a:defRPr/>
            </a:pPr>
            <a:r>
              <a:rPr lang="sr-Latn-CS" sz="2400" b="1" dirty="0" smtClean="0">
                <a:latin typeface="Cambria" pitchFamily="18" charset="0"/>
                <a:cs typeface="Aharoni" pitchFamily="2" charset="-79"/>
              </a:rPr>
              <a:t>Neposredna diskriminacija</a:t>
            </a:r>
            <a:r>
              <a:rPr lang="sr-Latn-CS" sz="2400" dirty="0" smtClean="0">
                <a:latin typeface="Cambria" pitchFamily="18" charset="0"/>
                <a:cs typeface="Aharoni" pitchFamily="2" charset="-79"/>
              </a:rPr>
              <a:t> - različito (nepovoljnije) postupanje </a:t>
            </a:r>
          </a:p>
          <a:p>
            <a:pPr lvl="1">
              <a:defRPr/>
            </a:pPr>
            <a:r>
              <a:rPr lang="sr-Latn-CS" sz="2400" b="1" dirty="0" smtClean="0">
                <a:latin typeface="Cambria" pitchFamily="18" charset="0"/>
                <a:ea typeface="+mn-ea"/>
                <a:cs typeface="Aharoni" pitchFamily="2" charset="-79"/>
              </a:rPr>
              <a:t>Predmet uporedjivanja </a:t>
            </a:r>
            <a:r>
              <a:rPr lang="sr-Latn-CS" sz="2400" dirty="0" smtClean="0">
                <a:latin typeface="Cambria" pitchFamily="18" charset="0"/>
                <a:ea typeface="+mn-ea"/>
                <a:cs typeface="Aharoni" pitchFamily="2" charset="-79"/>
              </a:rPr>
              <a:t>– </a:t>
            </a:r>
            <a:r>
              <a:rPr lang="sr-Latn-CS" sz="2400" b="1" i="1" dirty="0" smtClean="0">
                <a:latin typeface="Cambria" pitchFamily="18" charset="0"/>
                <a:ea typeface="+mn-ea"/>
                <a:cs typeface="Aharoni" pitchFamily="2" charset="-79"/>
              </a:rPr>
              <a:t>način postupanja </a:t>
            </a:r>
            <a:r>
              <a:rPr lang="sr-Latn-CS" sz="2400" dirty="0" smtClean="0">
                <a:latin typeface="Cambria" pitchFamily="18" charset="0"/>
                <a:ea typeface="+mn-ea"/>
                <a:cs typeface="Aharoni" pitchFamily="2" charset="-79"/>
              </a:rPr>
              <a:t>prema licu (grupi) u odnosu na drugo lice (grupu) u analognoj situaciji</a:t>
            </a:r>
          </a:p>
          <a:p>
            <a:pPr>
              <a:defRPr/>
            </a:pPr>
            <a:r>
              <a:rPr lang="sr-Latn-CS" sz="2400" b="1" dirty="0" smtClean="0">
                <a:latin typeface="Cambria" pitchFamily="18" charset="0"/>
                <a:cs typeface="Aharoni" pitchFamily="2" charset="-79"/>
              </a:rPr>
              <a:t>Posredna diskriminacija </a:t>
            </a:r>
            <a:r>
              <a:rPr lang="sr-Latn-CS" sz="2400" dirty="0" smtClean="0">
                <a:latin typeface="Cambria" pitchFamily="18" charset="0"/>
                <a:cs typeface="Aharoni" pitchFamily="2" charset="-79"/>
              </a:rPr>
              <a:t>– različit (nepovoljniji) efekat jednakog postupanja </a:t>
            </a:r>
          </a:p>
          <a:p>
            <a:pPr lvl="1">
              <a:defRPr/>
            </a:pPr>
            <a:r>
              <a:rPr lang="sr-Latn-CS" sz="2400" b="1" dirty="0" smtClean="0">
                <a:latin typeface="Cambria" pitchFamily="18" charset="0"/>
                <a:ea typeface="+mn-ea"/>
                <a:cs typeface="Aharoni" pitchFamily="2" charset="-79"/>
              </a:rPr>
              <a:t>Predmet upoređivanja </a:t>
            </a:r>
            <a:r>
              <a:rPr lang="sr-Latn-CS" sz="2400" dirty="0" smtClean="0">
                <a:latin typeface="Cambria" pitchFamily="18" charset="0"/>
                <a:ea typeface="+mn-ea"/>
                <a:cs typeface="Aharoni" pitchFamily="2" charset="-79"/>
              </a:rPr>
              <a:t>- </a:t>
            </a:r>
            <a:r>
              <a:rPr lang="sr-Latn-CS" sz="2400" b="1" i="1" dirty="0" smtClean="0">
                <a:latin typeface="Cambria" pitchFamily="18" charset="0"/>
                <a:ea typeface="+mn-ea"/>
                <a:cs typeface="Aharoni" pitchFamily="2" charset="-79"/>
              </a:rPr>
              <a:t>posledice</a:t>
            </a:r>
            <a:r>
              <a:rPr lang="sr-Latn-CS" sz="2400" dirty="0" smtClean="0">
                <a:latin typeface="Cambria" pitchFamily="18" charset="0"/>
                <a:ea typeface="+mn-ea"/>
                <a:cs typeface="Aharoni" pitchFamily="2" charset="-79"/>
              </a:rPr>
              <a:t> koje je jednako postupanje proizvelo prema diskriminisanom licu (grupi) u odnosu na drugo lice (grupu) u analognoj situaciji</a:t>
            </a:r>
            <a:endParaRPr lang="en-US" sz="2400" dirty="0">
              <a:latin typeface="Cambria" pitchFamily="18" charset="0"/>
              <a:cs typeface="Aharoni" pitchFamily="2" charset="-79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753178" y="5844485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smtClean="0">
                <a:latin typeface="Cambria" pitchFamily="18" charset="0"/>
              </a:rPr>
              <a:t>Dokazivanje putem statističkih podataka</a:t>
            </a:r>
            <a:endParaRPr lang="en-US" smtClean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643063"/>
            <a:ext cx="8501062" cy="4972050"/>
          </a:xfrm>
        </p:spPr>
        <p:txBody>
          <a:bodyPr/>
          <a:lstStyle/>
          <a:p>
            <a:pPr>
              <a:defRPr/>
            </a:pPr>
            <a:r>
              <a:rPr lang="sr-Latn-CS" sz="2000" b="1" i="1" dirty="0" smtClean="0">
                <a:latin typeface="Cambria" pitchFamily="18" charset="0"/>
              </a:rPr>
              <a:t>Dokaz diskriminatorne politike i prakse </a:t>
            </a:r>
            <a:r>
              <a:rPr lang="sr-Latn-CS" sz="2000" dirty="0" smtClean="0">
                <a:latin typeface="Cambria" pitchFamily="18" charset="0"/>
              </a:rPr>
              <a:t>u zapošljavanju, obrazovanju, zdravstvenoj zaštiti i dr. pripadnika pojedinih društvenih grupa (žene, nacionalne/etničke/verske manjine ...) – tzv. institucionalna diskriminacija</a:t>
            </a:r>
          </a:p>
          <a:p>
            <a:pPr lvl="1">
              <a:defRPr/>
            </a:pPr>
            <a:r>
              <a:rPr lang="sr-Latn-CS" sz="2000" dirty="0" smtClean="0">
                <a:latin typeface="Cambria" pitchFamily="18" charset="0"/>
              </a:rPr>
              <a:t>Npr. nesrazmerno veliki procenat romske dece ide u specijalne škole</a:t>
            </a:r>
          </a:p>
          <a:p>
            <a:pPr>
              <a:defRPr/>
            </a:pPr>
            <a:r>
              <a:rPr lang="sr-Latn-CS" sz="2000" b="1" i="1" dirty="0" smtClean="0">
                <a:latin typeface="Cambria" pitchFamily="18" charset="0"/>
              </a:rPr>
              <a:t>Dokaz postojanja ustanovljene prakse</a:t>
            </a:r>
            <a:r>
              <a:rPr lang="sr-Latn-CS" sz="2000" dirty="0" smtClean="0">
                <a:latin typeface="Cambria" pitchFamily="18" charset="0"/>
              </a:rPr>
              <a:t>, od koje se u pojedinačnim slučajevima odstupa, čime se vrši diskriminacija. </a:t>
            </a:r>
          </a:p>
          <a:p>
            <a:pPr lvl="1">
              <a:defRPr/>
            </a:pPr>
            <a:r>
              <a:rPr lang="sr-Latn-CS" sz="1600" dirty="0" smtClean="0">
                <a:latin typeface="Cambria" pitchFamily="18" charset="0"/>
                <a:ea typeface="+mn-ea"/>
              </a:rPr>
              <a:t>Slučaj </a:t>
            </a:r>
            <a:r>
              <a:rPr lang="sr-Latn-CS" sz="1600" b="1" i="1" dirty="0" smtClean="0">
                <a:latin typeface="Cambria" pitchFamily="18" charset="0"/>
                <a:ea typeface="+mn-ea"/>
              </a:rPr>
              <a:t>Mauldon </a:t>
            </a:r>
            <a:r>
              <a:rPr lang="x-none" sz="1600" b="1" i="1" smtClean="0">
                <a:latin typeface="Cambria" pitchFamily="18" charset="0"/>
                <a:ea typeface="+mn-ea"/>
              </a:rPr>
              <a:t>v British Telecommunications</a:t>
            </a:r>
            <a:r>
              <a:rPr lang="sr-Latn-CS" sz="1600" b="1" i="1" dirty="0" smtClean="0">
                <a:latin typeface="Cambria" pitchFamily="18" charset="0"/>
                <a:ea typeface="+mn-ea"/>
              </a:rPr>
              <a:t> – </a:t>
            </a:r>
            <a:r>
              <a:rPr lang="sr-Latn-CS" sz="1600" dirty="0" smtClean="0">
                <a:latin typeface="Cambria" pitchFamily="18" charset="0"/>
                <a:ea typeface="+mn-ea"/>
              </a:rPr>
              <a:t>zaposlenom otkazan ugovor o radu neposredno pre nego što je napunio 63 godine iz zdravstvenih razloga. Normalna starosna granica za penzionisanje</a:t>
            </a:r>
            <a:r>
              <a:rPr lang="sr-Latn-CS" sz="1600" dirty="0" smtClean="0">
                <a:latin typeface="Cambria" pitchFamily="18" charset="0"/>
              </a:rPr>
              <a:t>, utvrdjena kolektivnim ugovorom,</a:t>
            </a:r>
            <a:r>
              <a:rPr lang="sr-Latn-CS" sz="1600" dirty="0" smtClean="0">
                <a:latin typeface="Cambria" pitchFamily="18" charset="0"/>
                <a:ea typeface="+mn-ea"/>
              </a:rPr>
              <a:t> je 60 g.  Zaposleni je priložio statističke podatke  o tome da je tokom pet godina 90% zaposlenih ostalo da radi posle 60. g. a medju njima je 50% ostalo i posle 64.  Sud je zauzeo stav da tzv. noramalna starosna granica u praksi često nije primenjivana i da je statistički podaci u konkretnom slučaju ima dokazanu vrednost jer pokazuju da je 54-60% zaposlenih penzionisano posle 60. g., što je legitimno pokrenulo “razumna očekivanja” zaposlenog da može raditi do 65. godine. 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Zakonska pravila</a:t>
            </a:r>
            <a:endParaRPr lang="en-US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/>
          <a:lstStyle/>
          <a:p>
            <a:endParaRPr lang="sr-Latn-RS" dirty="0" smtClean="0"/>
          </a:p>
          <a:p>
            <a:pPr algn="ctr">
              <a:buNone/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Čl. 15. st. 2. ZZD</a:t>
            </a:r>
          </a:p>
          <a:p>
            <a:pPr algn="ctr"/>
            <a:endParaRPr lang="sr-Latn-RS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U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slučajevima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u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kojima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lice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smatra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je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snosilo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posljedice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diskriminacije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kao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dokazno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sredstvo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za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ostvarenje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prava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iz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stava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(1)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ovog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člana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mogu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se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koristiti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statistički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podaci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ili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baze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podataka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382185" y="1159478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714375" y="2143125"/>
            <a:ext cx="8072438" cy="4357688"/>
          </a:xfrm>
        </p:spPr>
        <p:txBody>
          <a:bodyPr/>
          <a:lstStyle/>
          <a:p>
            <a:r>
              <a:rPr lang="sr-Latn-CS" sz="2800" dirty="0" smtClean="0">
                <a:latin typeface="Cambria" pitchFamily="18" charset="0"/>
              </a:rPr>
              <a:t>U EU najčešće se koristi za </a:t>
            </a:r>
            <a:r>
              <a:rPr lang="sr-Latn-CS" sz="2800" b="1" i="1" dirty="0" smtClean="0">
                <a:latin typeface="Cambria" pitchFamily="18" charset="0"/>
              </a:rPr>
              <a:t>prima facie</a:t>
            </a:r>
            <a:r>
              <a:rPr lang="sr-Latn-CS" sz="2800" b="1" dirty="0" smtClean="0">
                <a:latin typeface="Cambria" pitchFamily="18" charset="0"/>
              </a:rPr>
              <a:t> </a:t>
            </a:r>
            <a:r>
              <a:rPr lang="sr-Latn-CS" sz="2800" dirty="0" smtClean="0">
                <a:latin typeface="Cambria" pitchFamily="18" charset="0"/>
              </a:rPr>
              <a:t>dokazivanje posredne diskriminacije –diskriminatornih efekata neutralnih pravila u odnosu na pojedine „zaštićene društvene grupe”</a:t>
            </a:r>
          </a:p>
          <a:p>
            <a:r>
              <a:rPr lang="sr-Latn-CS" sz="2800" dirty="0" smtClean="0">
                <a:latin typeface="Cambria" pitchFamily="18" charset="0"/>
              </a:rPr>
              <a:t>Za </a:t>
            </a:r>
            <a:r>
              <a:rPr lang="sr-Latn-CS" sz="2800" b="1" i="1" dirty="0" smtClean="0">
                <a:latin typeface="Cambria" pitchFamily="18" charset="0"/>
              </a:rPr>
              <a:t>prima facie </a:t>
            </a:r>
            <a:r>
              <a:rPr lang="sr-Latn-CS" sz="2800" dirty="0" smtClean="0">
                <a:latin typeface="Cambria" pitchFamily="18" charset="0"/>
              </a:rPr>
              <a:t>dokazivanje statističkim podacima se obično pridodaju i iskazi svedoka, koji statističkim dokazima daju "životnu ubedeljivst”</a:t>
            </a:r>
          </a:p>
          <a:p>
            <a:endParaRPr lang="en-US" sz="2800" dirty="0" smtClean="0">
              <a:latin typeface="Cambria" pitchFamily="18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CS" sz="3600" b="1" dirty="0" smtClean="0">
                <a:solidFill>
                  <a:schemeClr val="tx1"/>
                </a:solidFill>
                <a:latin typeface="Cambria" pitchFamily="18" charset="0"/>
              </a:rPr>
              <a:t>Dokazivanje putem statističkih podataka</a:t>
            </a:r>
            <a:endParaRPr lang="en-US" sz="36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5" name="Picture 4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382185" y="1159478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Holandija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-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slučaj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Kaja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v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Binderen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(1982)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71500" y="1928813"/>
            <a:ext cx="8115300" cy="4340225"/>
          </a:xfrm>
        </p:spPr>
        <p:txBody>
          <a:bodyPr/>
          <a:lstStyle/>
          <a:p>
            <a:r>
              <a:rPr lang="sr-Latn-CS" sz="2000" smtClean="0">
                <a:latin typeface="Cambria" pitchFamily="18" charset="0"/>
              </a:rPr>
              <a:t>Kaja, stanovnik Holandije turskog porekla, godinama je čekao na odgovarajuću kuću, oslanjajući se na program socijalnog stanovanja za koji je bila odgovorna korporacija za socijalno stanovanje Binderen. </a:t>
            </a:r>
          </a:p>
          <a:p>
            <a:r>
              <a:rPr lang="sr-Latn-CS" sz="2000" smtClean="0">
                <a:latin typeface="Cambria" pitchFamily="18" charset="0"/>
              </a:rPr>
              <a:t>Kaja je kao dokaz diskriminacije ponudio sledeće statističke podatke: od 157 kuća koje je Binderen dodelio, samo jedna dodeljena porodici imigranata. Učešće imigrantskih porodica u gradu bilo je 4,6%, a medju onima koji su se prijavili za socijalno stanovanje, 10,2% bili su imigranti. Ostale korporacije su porodicama imigranata dodelile 7,2% svog stambenog prostora. </a:t>
            </a:r>
          </a:p>
          <a:p>
            <a:r>
              <a:rPr lang="sr-Latn-CS" sz="2000" smtClean="0">
                <a:latin typeface="Cambria" pitchFamily="18" charset="0"/>
              </a:rPr>
              <a:t>Vrhovni sud Holandije zauzeo je stav da su statistički podaci validni i prebacio je teret dokazivanja na korporaciju, koja je bila dužna da dokaže da nije diskriminisala imigranate.</a:t>
            </a:r>
            <a:endParaRPr lang="en-US" sz="2000" smtClean="0">
              <a:latin typeface="Cambria" pitchFamily="18" charset="0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801270" y="730851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472487" cy="1143000"/>
          </a:xfrm>
        </p:spPr>
        <p:txBody>
          <a:bodyPr/>
          <a:lstStyle/>
          <a:p>
            <a:r>
              <a:rPr lang="en-US" b="1" smtClean="0">
                <a:latin typeface="Cambria" pitchFamily="18" charset="0"/>
              </a:rPr>
              <a:t>Namačka – Silke v Gema (2006)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0063" y="1571625"/>
            <a:ext cx="8429625" cy="4857750"/>
          </a:xfrm>
        </p:spPr>
        <p:txBody>
          <a:bodyPr/>
          <a:lstStyle/>
          <a:p>
            <a:r>
              <a:rPr lang="sr-Latn-CS" sz="2000" smtClean="0">
                <a:latin typeface="Cambria" pitchFamily="18" charset="0"/>
              </a:rPr>
              <a:t>Tužbu je podnela Silke, žena zaposlena u odeljenju ljudskih resursa, tvrdeći da </a:t>
            </a:r>
            <a:r>
              <a:rPr lang="sr-Latn-CS" sz="2000" b="1" smtClean="0">
                <a:latin typeface="Cambria" pitchFamily="18" charset="0"/>
              </a:rPr>
              <a:t>nije unapređena zbog svog pola</a:t>
            </a:r>
            <a:r>
              <a:rPr lang="sr-Latn-CS" sz="2000" smtClean="0">
                <a:latin typeface="Cambria" pitchFamily="18" charset="0"/>
              </a:rPr>
              <a:t>. </a:t>
            </a:r>
          </a:p>
          <a:p>
            <a:r>
              <a:rPr lang="sr-Latn-CS" sz="2000" smtClean="0">
                <a:latin typeface="Cambria" pitchFamily="18" charset="0"/>
              </a:rPr>
              <a:t>Među strankama je nesporno da je tužena firma  Gema bez raspisivanja konkursa na mesto direktora za ljudske resurse postavila muškarca koji je vodio personalno odeljenje u ispostavi firme u Minhenu. Tužilja je tvrdila da je time diskriminisana jer je u ispostavi u Berlinu obavljala isti posao sa istom kvalifikacijom i dužim radnim stažom u firmi. </a:t>
            </a:r>
          </a:p>
          <a:p>
            <a:r>
              <a:rPr lang="sr-Latn-CS" sz="2000" smtClean="0">
                <a:latin typeface="Cambria" pitchFamily="18" charset="0"/>
              </a:rPr>
              <a:t>U izveštaju </a:t>
            </a:r>
            <a:r>
              <a:rPr lang="sr-Latn-CS" sz="2000" b="1" smtClean="0">
                <a:latin typeface="Cambria" pitchFamily="18" charset="0"/>
              </a:rPr>
              <a:t>veštaka - matematičara statističara </a:t>
            </a:r>
            <a:r>
              <a:rPr lang="sr-Latn-CS" sz="2000" smtClean="0">
                <a:latin typeface="Cambria" pitchFamily="18" charset="0"/>
              </a:rPr>
              <a:t>navedeno je da je verovatnoća da je Gema tek pukim slučajem na svih 16 direktorskih mesta postavila muškarce, iako oni čine samo 15 % zaposlenih – manja od 1%. </a:t>
            </a:r>
          </a:p>
          <a:p>
            <a:r>
              <a:rPr lang="sr-Latn-CS" sz="2000" smtClean="0">
                <a:latin typeface="Cambria" pitchFamily="18" charset="0"/>
              </a:rPr>
              <a:t>Sud je ocenio da je tužilja "podnela statistički dokaz da ona očigladno zbog svog pola nije unapređena", imajući posebno u vidu činjenicu da na sledećem nivou rukovodećih pozicija u Gemi radi samo jedna žena. </a:t>
            </a:r>
            <a:endParaRPr lang="en-US" sz="2000" smtClean="0">
              <a:latin typeface="Cambria" pitchFamily="18" charset="0"/>
            </a:endParaRPr>
          </a:p>
          <a:p>
            <a:endParaRPr lang="en-US" sz="2000" smtClean="0">
              <a:latin typeface="Cambria" pitchFamily="18" charset="0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8126031" y="6187897"/>
            <a:ext cx="824600" cy="564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latin typeface="Cambria" pitchFamily="18" charset="0"/>
              </a:rPr>
              <a:t>EU </a:t>
            </a:r>
            <a:r>
              <a:rPr lang="sr-Latn-CS" b="1" smtClean="0">
                <a:solidFill>
                  <a:schemeClr val="tx1"/>
                </a:solidFill>
                <a:latin typeface="Cambria" pitchFamily="18" charset="0"/>
              </a:rPr>
              <a:t>Direktiva o rasnoj jednakosti (2000/43/EZ)</a:t>
            </a:r>
            <a:endParaRPr lang="en-US" b="1" smtClean="0">
              <a:latin typeface="Cambria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71500" y="2357438"/>
            <a:ext cx="8086725" cy="4240212"/>
          </a:xfrm>
        </p:spPr>
        <p:txBody>
          <a:bodyPr/>
          <a:lstStyle/>
          <a:p>
            <a:r>
              <a:rPr lang="sr-Latn-CS" sz="2400" smtClean="0">
                <a:latin typeface="Cambria" pitchFamily="18" charset="0"/>
              </a:rPr>
              <a:t>„Ocena činjenica na osnovu kojih se može </a:t>
            </a:r>
            <a:r>
              <a:rPr lang="sr-Latn-CS" sz="2400" i="1" smtClean="0">
                <a:latin typeface="Cambria" pitchFamily="18" charset="0"/>
              </a:rPr>
              <a:t>pretpostaviti</a:t>
            </a:r>
            <a:r>
              <a:rPr lang="sr-Latn-CS" sz="2400" smtClean="0">
                <a:latin typeface="Cambria" pitchFamily="18" charset="0"/>
              </a:rPr>
              <a:t> da je došlo do neposredne ili posredne diskriminacije stvar je koja se prepušta nacionalnim sudskim ili drugim nadležnim organima, u skladu sa odredbama nacionalnog zakona ili prakse. Ovim odredbama, posebno u slučajevima posredne diskriminacije, može se propisati da diskriminacija bude dokazana bilo kojim dokaznim sredstvima, uključujući i </a:t>
            </a:r>
            <a:r>
              <a:rPr lang="sr-Latn-CS" sz="2400" i="1" smtClean="0">
                <a:latin typeface="Cambria" pitchFamily="18" charset="0"/>
              </a:rPr>
              <a:t>statističke podatke</a:t>
            </a:r>
            <a:r>
              <a:rPr lang="sr-Latn-CS" sz="2400" smtClean="0">
                <a:latin typeface="Cambria" pitchFamily="18" charset="0"/>
              </a:rPr>
              <a:t>” (par. 15).</a:t>
            </a:r>
            <a:endParaRPr lang="en-US" sz="2400" smtClean="0">
              <a:latin typeface="Cambria" pitchFamily="18" charset="0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453622" y="5844484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>
            <a:normAutofit fontScale="90000"/>
          </a:bodyPr>
          <a:lstStyle/>
          <a:p>
            <a:r>
              <a:rPr lang="sr-Latn-CS" sz="3600" b="1" dirty="0" smtClean="0">
                <a:solidFill>
                  <a:schemeClr val="tx1"/>
                </a:solidFill>
                <a:latin typeface="Cambria" pitchFamily="18" charset="0"/>
              </a:rPr>
              <a:t>Direktiva o jednakosti muškaraca i žena u domenu rada (2006/54/EZ)</a:t>
            </a:r>
            <a:endParaRPr lang="en-US" sz="36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786188"/>
          </a:xfrm>
        </p:spPr>
        <p:txBody>
          <a:bodyPr/>
          <a:lstStyle/>
          <a:p>
            <a:r>
              <a:rPr lang="sr-Latn-CS" dirty="0" smtClean="0">
                <a:latin typeface="Cambria" pitchFamily="18" charset="0"/>
              </a:rPr>
              <a:t>„... radi boljeg razumevanja različitog tretiranja muškaraca i žena u pitanjima zapošljavanja i obavljanja zanimanja, trebalo bi i dalje izrađivati, analizirati i stavljati na raspolaganje na odgovarajućim nivoima </a:t>
            </a:r>
            <a:r>
              <a:rPr lang="sr-Latn-CS" b="1" dirty="0" smtClean="0">
                <a:latin typeface="Cambria" pitchFamily="18" charset="0"/>
              </a:rPr>
              <a:t>uporedive statistike razvrstane prema pol</a:t>
            </a:r>
            <a:r>
              <a:rPr lang="sr-Latn-CS" dirty="0" smtClean="0">
                <a:latin typeface="Cambria" pitchFamily="18" charset="0"/>
              </a:rPr>
              <a:t>u“ (par. 37)</a:t>
            </a:r>
            <a:endParaRPr lang="en-US" dirty="0" smtClean="0">
              <a:latin typeface="Cambria" pitchFamily="18" charset="0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753178" y="5844485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Test neposredne diskriminacije </a:t>
            </a:r>
            <a:endParaRPr lang="en-US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sr-Cyrl-CS" sz="2400" dirty="0" smtClean="0"/>
              <a:t>Romkinja je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slabo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je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plaćen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za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rad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koji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obavlja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. To,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samo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sebi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ne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predstavlja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diskriminaciju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ako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se ne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utvrdi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je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nje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na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plata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niža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plate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koju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za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isti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ili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slični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rad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primaju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drugi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zaposleni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kod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istog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poslodavca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bi se to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utvrdilo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potrebno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je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prona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đ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e 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žena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koj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će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biti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"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uporednik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", a to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će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biti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žena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koj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radi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isti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ili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sličan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posao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nalazi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se u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sličnim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okolnostima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u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kojima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nalazi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Romkinja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ali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nje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razlikuje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upravo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tome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što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nije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romske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nacionalnosti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 lvl="0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Ako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upore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đ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ivanje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pokaže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"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uporednik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"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dobija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veću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naknadu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za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rad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onda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to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znači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je 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Romkinja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diskriminisan</a:t>
            </a:r>
            <a:r>
              <a:rPr lang="sr-Cyrl-CS" sz="2400" dirty="0" smtClean="0"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u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pogledu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prava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zaradu</a:t>
            </a:r>
            <a:r>
              <a:rPr lang="en-US" sz="2400" dirty="0" smtClean="0"/>
              <a:t>. 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Praksa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ESLJP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28625" y="1500188"/>
            <a:ext cx="8215313" cy="50006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i="1" dirty="0" smtClean="0"/>
              <a:t> </a:t>
            </a:r>
            <a:r>
              <a:rPr lang="en-US" sz="2400" b="1" i="1" dirty="0" err="1" smtClean="0"/>
              <a:t>Hoogendijk</a:t>
            </a:r>
            <a:r>
              <a:rPr lang="en-US" sz="2400" b="1" i="1" dirty="0" smtClean="0"/>
              <a:t> </a:t>
            </a:r>
            <a:r>
              <a:rPr lang="sr-Latn-CS" sz="2400" b="1" i="1" dirty="0" smtClean="0">
                <a:latin typeface="Cambria" pitchFamily="18" charset="0"/>
              </a:rPr>
              <a:t>v Holandije (2005)</a:t>
            </a:r>
          </a:p>
          <a:p>
            <a:r>
              <a:rPr lang="sr-Latn-CS" sz="2400" b="1" dirty="0" smtClean="0">
                <a:latin typeface="Cambria" pitchFamily="18" charset="0"/>
              </a:rPr>
              <a:t>Suština problema</a:t>
            </a:r>
            <a:r>
              <a:rPr lang="sr-Latn-CS" sz="2400" dirty="0" smtClean="0">
                <a:latin typeface="Cambria" pitchFamily="18" charset="0"/>
              </a:rPr>
              <a:t>: da li su žene posredno diskriminisane time što je kao kriterijum za invalidninu propisan </a:t>
            </a:r>
            <a:r>
              <a:rPr lang="sr-Latn-CS" sz="2400" i="1" dirty="0" smtClean="0">
                <a:latin typeface="Cambria" pitchFamily="18" charset="0"/>
              </a:rPr>
              <a:t>određeni nivo prihoda</a:t>
            </a:r>
            <a:r>
              <a:rPr lang="sr-Latn-CS" sz="2400" dirty="0" smtClean="0">
                <a:latin typeface="Cambria" pitchFamily="18" charset="0"/>
              </a:rPr>
              <a:t>. U postupku je utvrđeno da primena ovog kriterijuma štetno pogađa procentualno veći broj žena nego muškaraca. </a:t>
            </a:r>
          </a:p>
          <a:p>
            <a:r>
              <a:rPr lang="sr-Latn-CS" sz="2400" b="1" dirty="0" smtClean="0">
                <a:latin typeface="Cambria" pitchFamily="18" charset="0"/>
              </a:rPr>
              <a:t>Stav ESLJP </a:t>
            </a:r>
            <a:r>
              <a:rPr lang="sr-Latn-CS" sz="2400" dirty="0" smtClean="0">
                <a:latin typeface="Cambria" pitchFamily="18" charset="0"/>
              </a:rPr>
              <a:t>: „kada je podnosilac tužbe u mogućnosti da pokaže, na osnovu nesporne službene statistike, postojanje</a:t>
            </a:r>
            <a:r>
              <a:rPr lang="sr-Latn-CS" sz="2400" i="1" dirty="0" smtClean="0">
                <a:latin typeface="Cambria" pitchFamily="18" charset="0"/>
              </a:rPr>
              <a:t> prima facie </a:t>
            </a:r>
            <a:r>
              <a:rPr lang="sr-Latn-CS" sz="2400" dirty="0" smtClean="0">
                <a:latin typeface="Cambria" pitchFamily="18" charset="0"/>
              </a:rPr>
              <a:t>indikacije da posebno pravilo – čak i kada je formulisano na neutralan način – evidentno procentualno više pogađa žene nego muškarace, dužnost tužene vlade je da pokaže da je to rezultat objektivnih faktora koji nisu vezani za bilo kakav oblik diskriminacije na osnovu pola". </a:t>
            </a:r>
            <a:endParaRPr lang="en-US" sz="2400" dirty="0" smtClean="0">
              <a:latin typeface="Cambria" pitchFamily="18" charset="0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096433" y="587974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Praksa ESP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28625" y="1571625"/>
            <a:ext cx="8401050" cy="4686300"/>
          </a:xfrm>
        </p:spPr>
        <p:txBody>
          <a:bodyPr/>
          <a:lstStyle/>
          <a:p>
            <a:pPr>
              <a:buFontTx/>
              <a:buNone/>
            </a:pPr>
            <a:r>
              <a:rPr lang="de-AT" smtClean="0">
                <a:latin typeface="Cambria" pitchFamily="18" charset="0"/>
              </a:rPr>
              <a:t>C-127/92 Enderby, ECJ</a:t>
            </a:r>
            <a:r>
              <a:rPr lang="en-US" smtClean="0">
                <a:latin typeface="Cambria" pitchFamily="18" charset="0"/>
              </a:rPr>
              <a:t>, 1993</a:t>
            </a:r>
          </a:p>
          <a:p>
            <a:pPr>
              <a:buFontTx/>
              <a:buNone/>
            </a:pPr>
            <a:endParaRPr lang="en-US" sz="2400" smtClean="0">
              <a:latin typeface="Cambria" pitchFamily="18" charset="0"/>
            </a:endParaRPr>
          </a:p>
          <a:p>
            <a:pPr>
              <a:buFontTx/>
              <a:buNone/>
            </a:pPr>
            <a:r>
              <a:rPr lang="en-US" sz="2000" b="1" i="1" smtClean="0">
                <a:latin typeface="Cambria" pitchFamily="18" charset="0"/>
              </a:rPr>
              <a:t>Slučaj Enderby v Frenchay Health Authority </a:t>
            </a:r>
          </a:p>
          <a:p>
            <a:r>
              <a:rPr lang="en-US" sz="2000" smtClean="0">
                <a:latin typeface="Cambria" pitchFamily="18" charset="0"/>
              </a:rPr>
              <a:t>Prema britanskom kolektivnom ugovoru u delatnosti zdravstva, l</a:t>
            </a:r>
            <a:r>
              <a:rPr lang="sr-Latn-CS" sz="2000" smtClean="0">
                <a:latin typeface="Cambria" pitchFamily="18" charset="0"/>
              </a:rPr>
              <a:t>ogopedi su imali znatno niže plate od kliničkih psihologa i farmaceuta, iako se obavljali </a:t>
            </a:r>
            <a:r>
              <a:rPr lang="sr-Latn-CS" sz="2000" b="1" smtClean="0">
                <a:latin typeface="Cambria" pitchFamily="18" charset="0"/>
              </a:rPr>
              <a:t>rad jednake vrednosti. </a:t>
            </a:r>
          </a:p>
          <a:p>
            <a:r>
              <a:rPr lang="sr-Latn-CS" sz="2000" smtClean="0">
                <a:latin typeface="Cambria" pitchFamily="18" charset="0"/>
              </a:rPr>
              <a:t>ESP utvrdio da postoji posredna diskriminacija, navodeći kao ključni argument činjenicu da su medju logopedima </a:t>
            </a:r>
            <a:r>
              <a:rPr lang="sr-Latn-CS" sz="2000" i="1" smtClean="0">
                <a:latin typeface="Cambria" pitchFamily="18" charset="0"/>
              </a:rPr>
              <a:t>skoro isključivo žene</a:t>
            </a:r>
            <a:r>
              <a:rPr lang="sr-Latn-CS" sz="2000" smtClean="0">
                <a:latin typeface="Cambria" pitchFamily="18" charset="0"/>
              </a:rPr>
              <a:t>, a medju kliničkim psiholozima i farmaceutima pretežno muškarci. </a:t>
            </a:r>
          </a:p>
          <a:p>
            <a:r>
              <a:rPr lang="sr-Latn-CS" sz="2000" smtClean="0">
                <a:latin typeface="Cambria" pitchFamily="18" charset="0"/>
              </a:rPr>
              <a:t>Stav ESP. “...Nacionalni sud treba da preceni da li može da uzme u obzir statističke podatke, tj. da li oni obuhvataju dovoljan broj lica, da li ilustruju čisto slučajne ili kratkotrajne pojave i da li su u principu uporedivi" (par. 17). </a:t>
            </a:r>
            <a:endParaRPr lang="en-US" sz="2000" smtClean="0">
              <a:latin typeface="Cambria" pitchFamily="18" charset="0"/>
            </a:endParaRPr>
          </a:p>
          <a:p>
            <a:endParaRPr lang="en-US" sz="2400" smtClean="0">
              <a:latin typeface="Cambria" pitchFamily="18" charset="0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239308" y="873725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Šta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je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predmet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statističke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komparacije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5043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200" dirty="0" smtClean="0">
                <a:latin typeface="Cambria" pitchFamily="18" charset="0"/>
              </a:rPr>
              <a:t>Posledice koje neutralno pravilo proizvodi u odnosu na </a:t>
            </a:r>
            <a:r>
              <a:rPr lang="sr-Latn-CS" sz="2200" b="1" i="1" dirty="0" smtClean="0">
                <a:latin typeface="Cambria" pitchFamily="18" charset="0"/>
              </a:rPr>
              <a:t>uporedive grupe</a:t>
            </a:r>
          </a:p>
          <a:p>
            <a:pPr>
              <a:defRPr/>
            </a:pPr>
            <a:r>
              <a:rPr lang="sr-Latn-CS" sz="2200" dirty="0" smtClean="0">
                <a:latin typeface="Cambria" pitchFamily="18" charset="0"/>
              </a:rPr>
              <a:t>Nagativne posledice neutralnog pravila pogađaju </a:t>
            </a:r>
            <a:r>
              <a:rPr lang="sr-Latn-CS" sz="2200" b="1" dirty="0" smtClean="0">
                <a:latin typeface="Cambria" pitchFamily="18" charset="0"/>
              </a:rPr>
              <a:t>znatno veći udeo lica </a:t>
            </a:r>
            <a:r>
              <a:rPr lang="sr-Latn-CS" sz="2200" dirty="0" smtClean="0">
                <a:latin typeface="Cambria" pitchFamily="18" charset="0"/>
              </a:rPr>
              <a:t>koja poseduju određeno lično svojstvo u odnosu na druge koji to svojstvo nemaju </a:t>
            </a:r>
          </a:p>
          <a:p>
            <a:pPr lvl="1">
              <a:defRPr/>
            </a:pPr>
            <a:r>
              <a:rPr lang="sr-Latn-CS" sz="1400" dirty="0" smtClean="0">
                <a:latin typeface="Cambria" pitchFamily="18" charset="0"/>
              </a:rPr>
              <a:t>Žene u odnosu na muškarce</a:t>
            </a:r>
          </a:p>
          <a:p>
            <a:pPr lvl="1">
              <a:defRPr/>
            </a:pPr>
            <a:r>
              <a:rPr lang="sr-Latn-CS" sz="1400" dirty="0" smtClean="0">
                <a:latin typeface="Cambria" pitchFamily="18" charset="0"/>
              </a:rPr>
              <a:t>Pripadnike nacionalne manjine u odnosu na većinsko  stanovništvo</a:t>
            </a:r>
          </a:p>
          <a:p>
            <a:pPr lvl="1">
              <a:defRPr/>
            </a:pPr>
            <a:r>
              <a:rPr lang="sr-Latn-CS" sz="1400" dirty="0" smtClean="0">
                <a:latin typeface="Cambria" pitchFamily="18" charset="0"/>
              </a:rPr>
              <a:t>Osobe sa invaliditetom u odnosu na osobe  bez invaliditeta </a:t>
            </a:r>
          </a:p>
          <a:p>
            <a:pPr lvl="1">
              <a:defRPr/>
            </a:pPr>
            <a:r>
              <a:rPr lang="sr-Latn-CS" sz="1400" dirty="0" smtClean="0">
                <a:latin typeface="Cambria" pitchFamily="18" charset="0"/>
              </a:rPr>
              <a:t>Osobe starije od 60 godina u odnosu na osobe mlađe od 60 godina </a:t>
            </a:r>
            <a:endParaRPr lang="sr-Latn-CS" sz="1800" dirty="0" smtClean="0">
              <a:latin typeface="Cambria" pitchFamily="18" charset="0"/>
            </a:endParaRPr>
          </a:p>
          <a:p>
            <a:pPr>
              <a:defRPr/>
            </a:pPr>
            <a:r>
              <a:rPr lang="sr-Latn-CS" sz="1800" b="1" dirty="0" smtClean="0">
                <a:latin typeface="Cambria" pitchFamily="18" charset="0"/>
              </a:rPr>
              <a:t>Udeo u čemu? </a:t>
            </a:r>
            <a:r>
              <a:rPr lang="hr-HR" sz="1800" b="1" dirty="0" smtClean="0">
                <a:latin typeface="Cambria" pitchFamily="18" charset="0"/>
              </a:rPr>
              <a:t>(šta se konkretno komparira?)</a:t>
            </a:r>
          </a:p>
          <a:p>
            <a:pPr lvl="1">
              <a:defRPr/>
            </a:pPr>
            <a:r>
              <a:rPr lang="hr-HR" sz="1800" dirty="0" smtClean="0">
                <a:latin typeface="Cambria" pitchFamily="18" charset="0"/>
              </a:rPr>
              <a:t>ukupan broju zaposlenih kod poslodavca</a:t>
            </a:r>
          </a:p>
          <a:p>
            <a:pPr lvl="1">
              <a:defRPr/>
            </a:pPr>
            <a:r>
              <a:rPr lang="hr-HR" sz="1800" dirty="0" smtClean="0">
                <a:latin typeface="Cambria" pitchFamily="18" charset="0"/>
              </a:rPr>
              <a:t>ukupan broj zaposlenih kod poslodavca koji imaju odgovarajuće kvalifikacije</a:t>
            </a:r>
          </a:p>
          <a:p>
            <a:pPr lvl="1">
              <a:defRPr/>
            </a:pPr>
            <a:r>
              <a:rPr lang="hr-HR" sz="1800" dirty="0" smtClean="0">
                <a:latin typeface="Cambria" pitchFamily="18" charset="0"/>
              </a:rPr>
              <a:t>broj zaposlenih u posebnoj radnoj jedinici</a:t>
            </a:r>
          </a:p>
          <a:p>
            <a:pPr lvl="1">
              <a:defRPr/>
            </a:pPr>
            <a:r>
              <a:rPr lang="hr-HR" sz="1800" dirty="0" smtClean="0">
                <a:latin typeface="Cambria" pitchFamily="18" charset="0"/>
              </a:rPr>
              <a:t>ukupna radna snaga na tržištu</a:t>
            </a:r>
          </a:p>
          <a:p>
            <a:pPr lvl="1">
              <a:defRPr/>
            </a:pPr>
            <a:r>
              <a:rPr lang="hr-HR" sz="1800" dirty="0" smtClean="0">
                <a:latin typeface="Cambria" pitchFamily="18" charset="0"/>
              </a:rPr>
              <a:t>ukupna radna snaga sa odgovarajućim kvalifikacijama</a:t>
            </a:r>
            <a:endParaRPr lang="en-US" sz="1800" dirty="0" smtClean="0">
              <a:latin typeface="Cambria" pitchFamily="18" charset="0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667937" y="1088040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ambria" pitchFamily="18" charset="0"/>
              </a:rPr>
              <a:t>Kada efekte neutralnog pravila treba smatrati nesrazmerno nepovoljnijim? </a:t>
            </a:r>
            <a:endParaRPr lang="en-US" sz="36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sr-Latn-CS" sz="2400" dirty="0" smtClean="0">
                <a:latin typeface="Cambria" pitchFamily="18" charset="0"/>
              </a:rPr>
              <a:t>U slučajevima polne diskriminacije ESP koristi različite formulacije: </a:t>
            </a:r>
          </a:p>
          <a:p>
            <a:pPr lvl="1">
              <a:defRPr/>
            </a:pPr>
            <a:r>
              <a:rPr lang="sr-Latn-CS" sz="2400" dirty="0" smtClean="0">
                <a:latin typeface="Cambria" pitchFamily="18" charset="0"/>
                <a:ea typeface="+mn-ea"/>
              </a:rPr>
              <a:t>Negativno pogađa “znatno veći broj žena nego muškaraca", </a:t>
            </a:r>
          </a:p>
          <a:p>
            <a:pPr lvl="1">
              <a:defRPr/>
            </a:pPr>
            <a:r>
              <a:rPr lang="sr-Latn-CS" sz="2400" dirty="0" smtClean="0">
                <a:latin typeface="Cambria" pitchFamily="18" charset="0"/>
                <a:ea typeface="+mn-ea"/>
              </a:rPr>
              <a:t>"znatno manji procenat muškaraca nego žena", </a:t>
            </a:r>
          </a:p>
          <a:p>
            <a:pPr lvl="1">
              <a:defRPr/>
            </a:pPr>
            <a:r>
              <a:rPr lang="sr-Latn-CS" sz="2400" dirty="0" smtClean="0">
                <a:latin typeface="Cambria" pitchFamily="18" charset="0"/>
                <a:ea typeface="+mn-ea"/>
              </a:rPr>
              <a:t>"prilično više žena nego muškaraca" i sl.</a:t>
            </a:r>
          </a:p>
          <a:p>
            <a:pPr>
              <a:defRPr/>
            </a:pPr>
            <a:r>
              <a:rPr lang="sr-Latn-CS" sz="2400" dirty="0" smtClean="0">
                <a:latin typeface="Cambria" pitchFamily="18" charset="0"/>
              </a:rPr>
              <a:t>Neki sudovi koriste </a:t>
            </a:r>
            <a:r>
              <a:rPr lang="sr-Latn-CS" sz="2400" b="1" dirty="0" smtClean="0">
                <a:latin typeface="Cambria" pitchFamily="18" charset="0"/>
              </a:rPr>
              <a:t>statitički prag u procentima</a:t>
            </a:r>
            <a:r>
              <a:rPr lang="sr-Latn-CS" sz="2400" dirty="0" smtClean="0">
                <a:latin typeface="Cambria" pitchFamily="18" charset="0"/>
              </a:rPr>
              <a:t>, ali ne postoji jedinstven stav kolika </a:t>
            </a:r>
            <a:r>
              <a:rPr lang="sr-Latn-CS" sz="2400" b="1" dirty="0" smtClean="0">
                <a:latin typeface="Cambria" pitchFamily="18" charset="0"/>
              </a:rPr>
              <a:t>disproporcija</a:t>
            </a:r>
            <a:r>
              <a:rPr lang="sr-Latn-CS" sz="2400" dirty="0" smtClean="0">
                <a:latin typeface="Cambria" pitchFamily="18" charset="0"/>
              </a:rPr>
              <a:t> treba da postoji izmedju broja onih koje je neutralna mera stavila u napovoljniji položaj u odnosu na druge da bi se smatrala diskriminatornom. </a:t>
            </a:r>
            <a:endParaRPr lang="en-US" sz="2400" dirty="0" smtClean="0">
              <a:latin typeface="Cambria" pitchFamily="18" charset="0"/>
            </a:endParaRPr>
          </a:p>
          <a:p>
            <a:pPr>
              <a:defRPr/>
            </a:pP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Zamke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korišćenja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“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statističkih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formula”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sr-Latn-CS" sz="2400" dirty="0" smtClean="0">
                <a:latin typeface="Cambria" pitchFamily="18" charset="0"/>
              </a:rPr>
              <a:t>Primena "statističkih formula” može da dovede do pogrešnih zaključaka. </a:t>
            </a:r>
          </a:p>
          <a:p>
            <a:pPr>
              <a:defRPr/>
            </a:pPr>
            <a:r>
              <a:rPr lang="sr-Latn-CS" sz="2400" dirty="0" smtClean="0">
                <a:latin typeface="Cambria" pitchFamily="18" charset="0"/>
              </a:rPr>
              <a:t>U određenim slučajevima </a:t>
            </a:r>
            <a:r>
              <a:rPr lang="sr-Latn-CS" sz="2400" b="1" dirty="0" smtClean="0">
                <a:latin typeface="Cambria" pitchFamily="18" charset="0"/>
              </a:rPr>
              <a:t>dovoljna i mala disproporcija</a:t>
            </a:r>
            <a:r>
              <a:rPr lang="sr-Latn-CS" sz="2400" dirty="0" smtClean="0">
                <a:latin typeface="Cambria" pitchFamily="18" charset="0"/>
              </a:rPr>
              <a:t>, jer ako je u pitanju konstantna nejednakost, ona u dužem vremenskom periodu može dovesti do mnogo nepovoljnijeg ishoda. </a:t>
            </a:r>
          </a:p>
          <a:p>
            <a:pPr>
              <a:defRPr/>
            </a:pPr>
            <a:r>
              <a:rPr lang="sr-Latn-CS" sz="2400" b="1" dirty="0" smtClean="0">
                <a:latin typeface="Cambria" pitchFamily="18" charset="0"/>
              </a:rPr>
              <a:t>Procenti mogu da iskrive sliku o pravom stanju stvar</a:t>
            </a:r>
            <a:r>
              <a:rPr lang="sr-Latn-CS" sz="2400" dirty="0" smtClean="0">
                <a:latin typeface="Cambria" pitchFamily="18" charset="0"/>
              </a:rPr>
              <a:t>i jer male razlike u procenatima mogu da predstavljaju velike razlike u stvarnim brojevima i obrnuto </a:t>
            </a:r>
          </a:p>
          <a:p>
            <a:pPr marL="342900" lvl="1" indent="-342900">
              <a:buFontTx/>
              <a:buChar char="•"/>
              <a:defRPr/>
            </a:pPr>
            <a:r>
              <a:rPr lang="hr-HR" sz="2400" dirty="0" smtClean="0">
                <a:latin typeface="Cambria" pitchFamily="18" charset="0"/>
                <a:ea typeface="+mn-ea"/>
              </a:rPr>
              <a:t>Što je grupa veća, manji procenat postaje značajniji.</a:t>
            </a:r>
            <a:endParaRPr lang="sr-Latn-RS" sz="2400" dirty="0" smtClean="0">
              <a:latin typeface="Cambria" pitchFamily="18" charset="0"/>
            </a:endParaRPr>
          </a:p>
          <a:p>
            <a:pPr lvl="4">
              <a:buFontTx/>
              <a:buNone/>
              <a:defRPr/>
            </a:pPr>
            <a:r>
              <a:rPr lang="sr-Latn-RS" sz="3200" b="1" dirty="0" smtClean="0">
                <a:latin typeface="Cambria" pitchFamily="18" charset="0"/>
              </a:rPr>
              <a:t>PRIMER </a:t>
            </a:r>
            <a:endParaRPr lang="en-US" sz="3200" b="1" dirty="0">
              <a:latin typeface="Cambria" pitchFamily="18" charset="0"/>
            </a:endParaRPr>
          </a:p>
        </p:txBody>
      </p:sp>
      <p:pic>
        <p:nvPicPr>
          <p:cNvPr id="5" name="Picture 7" descr="http://zaspany.com/wp-content/uploads/2013/11/sta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57200"/>
            <a:ext cx="1528763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Zamke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upotrebe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statističkih</a:t>
            </a:r>
            <a:r>
              <a:rPr lang="en-US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mbria" pitchFamily="18" charset="0"/>
              </a:rPr>
              <a:t>podataka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829175"/>
          </a:xfrm>
        </p:spPr>
        <p:txBody>
          <a:bodyPr/>
          <a:lstStyle/>
          <a:p>
            <a:pPr>
              <a:defRPr/>
            </a:pPr>
            <a:r>
              <a:rPr lang="sr-Latn-CS" sz="2400" dirty="0" smtClean="0">
                <a:latin typeface="Cambria" pitchFamily="18" charset="0"/>
              </a:rPr>
              <a:t>Za validnost statističkih podataka značajno je da se uporedjuju komparabilne grupe. </a:t>
            </a:r>
          </a:p>
          <a:p>
            <a:pPr lvl="1">
              <a:defRPr/>
            </a:pPr>
            <a:r>
              <a:rPr lang="sr-Latn-CS" sz="2000" dirty="0" smtClean="0">
                <a:latin typeface="Cambria" pitchFamily="18" charset="0"/>
              </a:rPr>
              <a:t>Na primer, kada se statističkim podacima uporedjuju razlike u platama, neophodno je da se u formiranju grupa za komparaciju uzmu u obzir priroda posla koji se obavlja, radni uslovi, nivo obučenosti i sl., kako se razlike ne bi mogle pripisati individualnom radnom učinku</a:t>
            </a:r>
            <a:r>
              <a:rPr lang="sr-Latn-CS" sz="2000" dirty="0" smtClean="0">
                <a:ea typeface="+mn-ea"/>
              </a:rPr>
              <a:t>.</a:t>
            </a:r>
            <a:endParaRPr lang="sr-Latn-CS" sz="2000" dirty="0" smtClean="0">
              <a:latin typeface="Cambria" pitchFamily="18" charset="0"/>
            </a:endParaRPr>
          </a:p>
          <a:p>
            <a:pPr>
              <a:defRPr/>
            </a:pPr>
            <a:r>
              <a:rPr lang="sr-Latn-CS" sz="2400" dirty="0" smtClean="0">
                <a:latin typeface="Cambria" pitchFamily="18" charset="0"/>
              </a:rPr>
              <a:t>Prilikom uporedjivanja </a:t>
            </a:r>
            <a:r>
              <a:rPr lang="sr-Latn-CS" sz="2400" b="1" dirty="0" smtClean="0">
                <a:latin typeface="Cambria" pitchFamily="18" charset="0"/>
              </a:rPr>
              <a:t>diskriminatornih efekata </a:t>
            </a:r>
            <a:r>
              <a:rPr lang="sr-Latn-CS" sz="2400" dirty="0" smtClean="0">
                <a:latin typeface="Cambria" pitchFamily="18" charset="0"/>
              </a:rPr>
              <a:t>treba uzeti u obzir statističke podatke koji se odnose na trenutak kada je određeno pravilo/kriterijum usvojen, kao i one koji su nastali tokom primene pravila/kriterijuma, jer se time može pokazati njegov </a:t>
            </a:r>
            <a:r>
              <a:rPr lang="sr-Latn-CS" sz="2400" b="1" dirty="0" smtClean="0">
                <a:latin typeface="Cambria" pitchFamily="18" charset="0"/>
              </a:rPr>
              <a:t>kumulirani uticaj </a:t>
            </a:r>
            <a:r>
              <a:rPr lang="sr-Latn-CS" sz="2400" dirty="0" smtClean="0">
                <a:latin typeface="Cambria" pitchFamily="18" charset="0"/>
              </a:rPr>
              <a:t>u odnosu na grupe koje se uporedjuju</a:t>
            </a:r>
            <a:endParaRPr lang="en-US" sz="2400" dirty="0">
              <a:latin typeface="Cambria" pitchFamily="18" charset="0"/>
            </a:endParaRPr>
          </a:p>
        </p:txBody>
      </p:sp>
      <p:pic>
        <p:nvPicPr>
          <p:cNvPr id="4" name="Picture 3" descr="File:Butterfly-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988890">
            <a:off x="7525060" y="802288"/>
            <a:ext cx="1247189" cy="854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solidFill>
                  <a:schemeClr val="tx1"/>
                </a:solidFill>
              </a:rPr>
              <a:t>Tester kao dokazno sredstvo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sr-Cyrl-CS" b="1" dirty="0" smtClean="0"/>
              <a:t>Standardna dokazna sredstva </a:t>
            </a:r>
            <a:endParaRPr lang="sr-Latn-RS" b="1" dirty="0" smtClean="0"/>
          </a:p>
          <a:p>
            <a:pPr lvl="1"/>
            <a:r>
              <a:rPr lang="sr-Cyrl-CS" dirty="0" smtClean="0"/>
              <a:t>svedoci, veštaci, isprave, uviđaj i saslušanje stranaka kao svedoka u sopstvenoj stvari. </a:t>
            </a:r>
            <a:endParaRPr lang="en-US" dirty="0" smtClean="0"/>
          </a:p>
          <a:p>
            <a:pPr algn="ctr">
              <a:lnSpc>
                <a:spcPct val="120000"/>
              </a:lnSpc>
              <a:buNone/>
            </a:pPr>
            <a:r>
              <a:rPr lang="sr-Latn-RS" sz="2400" dirty="0" smtClean="0">
                <a:latin typeface="Cambria Math" pitchFamily="18" charset="0"/>
                <a:ea typeface="Cambria Math" pitchFamily="18" charset="0"/>
              </a:rPr>
              <a:t>Čl. 15. st. 4,5. i 6. ZZD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r>
              <a:rPr lang="sr-Latn-RS" sz="2400" dirty="0" smtClean="0">
                <a:latin typeface="Cambria Math" pitchFamily="18" charset="0"/>
                <a:ea typeface="Cambria Math" pitchFamily="18" charset="0"/>
              </a:rPr>
              <a:t>(4)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Kao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svjedok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u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postupcima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za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zaštitu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od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diskriminacije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može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pojaviti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lice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koje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svjesno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izložilo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diskriminacijskom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postupanju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s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namjerom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neposredne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provjere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primjene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pravila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o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zabrani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diskriminacije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(5) Lice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iz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stava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(4)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ovog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člana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dužno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je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obavijestiti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ombudsmene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za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ljudska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prava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Bosne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Hercegovine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o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namjeravanoj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radnji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osim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ako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okolnosti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to ne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dozvoljavaju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kao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o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preduzetoj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radnji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izvijestiti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ombudsmena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u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pismenom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obliku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(6)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Sud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može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lice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iz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stava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(4)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ovog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člana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saslušati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kao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svjedoka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Test posredne diskriminacije</a:t>
            </a:r>
            <a:endParaRPr lang="en-US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7848600" cy="48768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Propisano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je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pravilo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je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za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upis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deteta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u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školu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potrebno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roditelji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predaju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izvod iz matične knjige rodjenih za dete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kojim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se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potvr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đ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uje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identitet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deteta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 lvl="0">
              <a:lnSpc>
                <a:spcPct val="120000"/>
              </a:lnSpc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na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se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mnoga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romska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deca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nemaju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lična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dokumenta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primen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ovog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pravila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dovela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 bi do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toga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ostanu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van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obrazovnog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sistema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</a:t>
            </a:r>
            <a:endParaRPr lang="sr-Latn-RS" dirty="0" smtClean="0">
              <a:latin typeface="Cambria Math" pitchFamily="18" charset="0"/>
              <a:ea typeface="Cambria Math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Zbog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toga je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potrebno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ispitati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pravilo: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ma legitiman cilj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legitimni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cilj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(vi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đ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enje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evidencije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o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deci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</a:t>
            </a:r>
            <a:endParaRPr lang="sr-Latn-RS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lnSpc>
                <a:spcPct val="120000"/>
              </a:lnSpc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Da li se taj cilj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može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ostvariti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nekim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drugim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manje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restriktivnim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sredstvima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</a:t>
            </a:r>
            <a:endParaRPr lang="sr-Latn-RS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Pošto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takva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sredstva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postoje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npr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davanje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usmene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izjave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o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ro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đ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enju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deteta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podacima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o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godini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mestu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ro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đ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enja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roditeljima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sl.),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pravilo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kome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je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upis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dece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uslovljen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predajom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ličnih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dokumenata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o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detetu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predstavlja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posrednu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diskriminaciju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romske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dece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tx1"/>
                </a:solidFill>
              </a:rPr>
              <a:t>Test posredne diskriminacije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8800"/>
            <a:ext cx="7772400" cy="4572000"/>
          </a:xfrm>
        </p:spPr>
        <p:txBody>
          <a:bodyPr/>
          <a:lstStyle/>
          <a:p>
            <a:pPr lvl="0"/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U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nekim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slučajevima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pravil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o (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kriterijum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ni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je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diskriminatorn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o iako ljude stavlja u nejednak položaj!!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Uslovi: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1) </a:t>
            </a:r>
            <a:r>
              <a:rPr lang="sr-Cyrl-CS" b="1" dirty="0" smtClean="0">
                <a:latin typeface="Cambria Math" pitchFamily="18" charset="0"/>
                <a:ea typeface="Cambria Math" pitchFamily="18" charset="0"/>
              </a:rPr>
              <a:t>da pravilo ima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zakoniti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cilj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1"/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2) da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sredstva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koja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upotrebljena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za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postizanje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tog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cilja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primerena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nužna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(srazmernost)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Tada postoji </a:t>
            </a:r>
            <a:r>
              <a:rPr lang="sr-Cyrl-CS" b="1" dirty="0" smtClean="0">
                <a:latin typeface="Cambria Math" pitchFamily="18" charset="0"/>
                <a:ea typeface="Cambria Math" pitchFamily="18" charset="0"/>
              </a:rPr>
              <a:t>objektivno i razumno opravdanje </a:t>
            </a:r>
            <a:r>
              <a:rPr lang="sr-Cyrl-CS" dirty="0" smtClean="0">
                <a:latin typeface="Cambria Math" pitchFamily="18" charset="0"/>
                <a:ea typeface="Cambria Math" pitchFamily="18" charset="0"/>
              </a:rPr>
              <a:t>za pravljenje razlike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, pa nema diskriminacije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sr-Latn-R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Pravila o teretu dokazivanja</a:t>
            </a:r>
            <a:endParaRPr lang="en-US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Čl. 15. st. 1. ZZD</a:t>
            </a:r>
          </a:p>
          <a:p>
            <a:pPr algn="just">
              <a:buNone/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Kada lice ili grupa lica u svim postupcima predviđenim ovim zakonom, na osnovu njima raspoloživih dokaza, </a:t>
            </a:r>
            <a:r>
              <a:rPr lang="vi-VN" b="1" dirty="0" smtClean="0">
                <a:latin typeface="Cambria Math" pitchFamily="18" charset="0"/>
                <a:ea typeface="Cambria Math" pitchFamily="18" charset="0"/>
              </a:rPr>
              <a:t>učine vjerovatnim 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da je došlo do diskriminacije, teret dokazivanja da nije došlo do diskriminacije leži na suprotnoj strani.</a:t>
            </a:r>
            <a:endParaRPr lang="sr-Latn-RS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sr-Latn-RS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Čl. 15. st. 3. ZZD</a:t>
            </a:r>
          </a:p>
          <a:p>
            <a:pPr algn="just">
              <a:buNone/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U slučajevima kada lice </a:t>
            </a:r>
            <a:r>
              <a:rPr lang="vi-VN" b="1" dirty="0" smtClean="0">
                <a:latin typeface="Cambria Math" pitchFamily="18" charset="0"/>
                <a:ea typeface="Cambria Math" pitchFamily="18" charset="0"/>
              </a:rPr>
              <a:t>smatra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 da je snosilo posljedice diskriminacije zbog propuštanja razumnog prilago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đavanja, </a:t>
            </a:r>
            <a:r>
              <a:rPr lang="vi-VN" b="1" dirty="0" smtClean="0">
                <a:latin typeface="Cambria Math" pitchFamily="18" charset="0"/>
                <a:ea typeface="Cambria Math" pitchFamily="18" charset="0"/>
              </a:rPr>
              <a:t>teret dokazivanja leži na protivnoj strani</a:t>
            </a:r>
            <a:r>
              <a:rPr lang="vi-VN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>
            <a:noAutofit/>
          </a:bodyPr>
          <a:lstStyle/>
          <a:p>
            <a:r>
              <a:rPr lang="sr-Latn-RS" sz="3600" b="1" dirty="0" smtClean="0">
                <a:solidFill>
                  <a:schemeClr val="tx1"/>
                </a:solidFill>
                <a:latin typeface="Cambria" pitchFamily="18" charset="0"/>
              </a:rPr>
              <a:t>Standardna pravila o teretu dokazivanja</a:t>
            </a:r>
            <a:endParaRPr lang="en-US" sz="3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057400"/>
            <a:ext cx="8001000" cy="379476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Ko šta tvrdi, to treba da dokaže </a:t>
            </a: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Stranka je dužna da </a:t>
            </a:r>
            <a:r>
              <a:rPr lang="sr-Latn-RS" b="1" dirty="0" smtClean="0">
                <a:latin typeface="Cambria Math" pitchFamily="18" charset="0"/>
                <a:ea typeface="Cambria Math" pitchFamily="18" charset="0"/>
              </a:rPr>
              <a:t>navede sve relevantne činjenice 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na kojima </a:t>
            </a:r>
            <a:r>
              <a:rPr lang="sr-Latn-RS" b="1" dirty="0" smtClean="0">
                <a:latin typeface="Cambria Math" pitchFamily="18" charset="0"/>
                <a:ea typeface="Cambria Math" pitchFamily="18" charset="0"/>
              </a:rPr>
              <a:t>zasniva svoj zahtev 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i </a:t>
            </a:r>
            <a:r>
              <a:rPr lang="sr-Latn-RS" b="1" dirty="0" smtClean="0">
                <a:latin typeface="Cambria Math" pitchFamily="18" charset="0"/>
                <a:ea typeface="Cambria Math" pitchFamily="18" charset="0"/>
              </a:rPr>
              <a:t>ponudi dok</a:t>
            </a: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aze kojima se istinitost tih činjenica može utvrditi</a:t>
            </a: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 Math" pitchFamily="18" charset="0"/>
                <a:ea typeface="Cambria Math" pitchFamily="18" charset="0"/>
              </a:rPr>
              <a:t>Ukoliko ne uspe da uveri sud u istinitost svojih činjeničnih navoda, sud neće usvojiti njen zahtev  – gubi parnicu</a:t>
            </a:r>
          </a:p>
          <a:p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1143000"/>
          </a:xfrm>
        </p:spPr>
        <p:txBody>
          <a:bodyPr>
            <a:noAutofit/>
          </a:bodyPr>
          <a:lstStyle/>
          <a:p>
            <a:r>
              <a:rPr lang="sr-Latn-RS" sz="3200" b="1" dirty="0" smtClean="0">
                <a:solidFill>
                  <a:schemeClr val="tx1"/>
                </a:solidFill>
                <a:latin typeface="Cambria" pitchFamily="18" charset="0"/>
              </a:rPr>
              <a:t>Kakav bi bio ishod primene standardnih pravila o teretu dokazivanja? </a:t>
            </a:r>
            <a:endParaRPr lang="en-US" sz="32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153400" cy="472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sr-Latn-RS" sz="2400" b="1" dirty="0" smtClean="0">
                <a:latin typeface="Cambria" pitchFamily="18" charset="0"/>
              </a:rPr>
              <a:t>PRIMER</a:t>
            </a:r>
            <a:r>
              <a:rPr lang="sr-Latn-RS" sz="2400" dirty="0" smtClean="0">
                <a:latin typeface="Cambria" pitchFamily="18" charset="0"/>
              </a:rPr>
              <a:t>:  Rom se javio na oglas i nije primljen iako u odnosu na lice koje je dobilo posao, a koje nije Rom, ima bolje kvalifikacije? </a:t>
            </a:r>
          </a:p>
          <a:p>
            <a:pPr>
              <a:lnSpc>
                <a:spcPct val="120000"/>
              </a:lnSpc>
            </a:pPr>
            <a:r>
              <a:rPr lang="sr-Latn-RS" sz="2400" b="1" dirty="0" smtClean="0">
                <a:latin typeface="Cambria" pitchFamily="18" charset="0"/>
              </a:rPr>
              <a:t>Šta bi Rom morao da dokaže ako bi važila standardna pravila o teretu dokazivanja?</a:t>
            </a:r>
          </a:p>
          <a:p>
            <a:pPr lvl="1">
              <a:lnSpc>
                <a:spcPct val="120000"/>
              </a:lnSpc>
            </a:pPr>
            <a:r>
              <a:rPr lang="sr-Latn-RS" sz="2000" dirty="0" smtClean="0">
                <a:solidFill>
                  <a:schemeClr val="tx1"/>
                </a:solidFill>
                <a:latin typeface="Cambria" pitchFamily="18" charset="0"/>
              </a:rPr>
              <a:t>Da se javio na oglas i da nije dobio posao</a:t>
            </a:r>
          </a:p>
          <a:p>
            <a:pPr lvl="1">
              <a:lnSpc>
                <a:spcPct val="120000"/>
              </a:lnSpc>
            </a:pPr>
            <a:r>
              <a:rPr lang="sr-Latn-RS" sz="2000" dirty="0" smtClean="0">
                <a:solidFill>
                  <a:schemeClr val="tx1"/>
                </a:solidFill>
                <a:latin typeface="Cambria" pitchFamily="18" charset="0"/>
              </a:rPr>
              <a:t>Da je posao dobilo lice neromske nacionalnosti </a:t>
            </a:r>
          </a:p>
          <a:p>
            <a:pPr lvl="1">
              <a:lnSpc>
                <a:spcPct val="120000"/>
              </a:lnSpc>
            </a:pPr>
            <a:r>
              <a:rPr lang="sr-Latn-RS" sz="2000" dirty="0" smtClean="0">
                <a:solidFill>
                  <a:schemeClr val="tx1"/>
                </a:solidFill>
                <a:latin typeface="Cambria" pitchFamily="18" charset="0"/>
              </a:rPr>
              <a:t>Da ima bolje kvalifikacije u odnosu na lice koje je dobilo posao – kako da to sazna?</a:t>
            </a:r>
          </a:p>
          <a:p>
            <a:pPr lvl="1">
              <a:lnSpc>
                <a:spcPct val="120000"/>
              </a:lnSpc>
            </a:pPr>
            <a:r>
              <a:rPr lang="sr-Latn-RS" sz="2000" dirty="0" smtClean="0">
                <a:solidFill>
                  <a:schemeClr val="tx1"/>
                </a:solidFill>
                <a:latin typeface="Cambria" pitchFamily="18" charset="0"/>
              </a:rPr>
              <a:t>Da nije primljen zašto što je Rom – </a:t>
            </a:r>
            <a:r>
              <a:rPr lang="sr-Cyrl-CS" sz="2000" dirty="0" smtClean="0">
                <a:solidFill>
                  <a:schemeClr val="tx1"/>
                </a:solidFill>
                <a:latin typeface="Cambria" pitchFamily="18" charset="0"/>
              </a:rPr>
              <a:t>postojanje uzročno</a:t>
            </a:r>
            <a:r>
              <a:rPr lang="sr-Latn-RS" sz="2000" dirty="0" smtClean="0">
                <a:solidFill>
                  <a:schemeClr val="tx1"/>
                </a:solidFill>
                <a:latin typeface="Cambria" pitchFamily="18" charset="0"/>
              </a:rPr>
              <a:t>-</a:t>
            </a:r>
            <a:r>
              <a:rPr lang="sr-Cyrl-CS" sz="2000" dirty="0" smtClean="0">
                <a:solidFill>
                  <a:schemeClr val="tx1"/>
                </a:solidFill>
                <a:latin typeface="Cambria" pitchFamily="18" charset="0"/>
              </a:rPr>
              <a:t>posledične veze između nejednakog tretmana i ličnog svojstva. </a:t>
            </a:r>
            <a:endParaRPr lang="sr-Latn-R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1143000"/>
          </a:xfrm>
        </p:spPr>
        <p:txBody>
          <a:bodyPr>
            <a:normAutofit/>
          </a:bodyPr>
          <a:lstStyle/>
          <a:p>
            <a:r>
              <a:rPr lang="sr-Latn-RS" sz="3200" b="1" i="1" dirty="0" smtClean="0">
                <a:solidFill>
                  <a:schemeClr val="tx1"/>
                </a:solidFill>
                <a:latin typeface="Cambria" pitchFamily="18" charset="0"/>
              </a:rPr>
              <a:t>Ratio</a:t>
            </a:r>
            <a:r>
              <a:rPr lang="sr-Latn-RS" sz="3200" b="1" dirty="0" smtClean="0">
                <a:solidFill>
                  <a:schemeClr val="tx1"/>
                </a:solidFill>
                <a:latin typeface="Cambria" pitchFamily="18" charset="0"/>
              </a:rPr>
              <a:t> pravila o okretanju/prebacivanju tereta dokazivanja </a:t>
            </a:r>
            <a:endParaRPr lang="en-US" sz="32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382000" cy="48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sr-Latn-RS" b="1" dirty="0" smtClean="0">
                <a:latin typeface="Cambria" pitchFamily="18" charset="0"/>
              </a:rPr>
              <a:t>O</a:t>
            </a:r>
            <a:r>
              <a:rPr lang="sr-Cyrl-CS" b="1" dirty="0" smtClean="0">
                <a:latin typeface="Cambria" pitchFamily="18" charset="0"/>
              </a:rPr>
              <a:t>bezbeđivanje delotvorne zaštite od diskriminacije</a:t>
            </a:r>
            <a:endParaRPr lang="sr-Latn-RS" b="1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Latn-RS" b="1" dirty="0" smtClean="0">
                <a:latin typeface="Cambria" pitchFamily="18" charset="0"/>
              </a:rPr>
              <a:t>Zaštita slabije strane</a:t>
            </a:r>
            <a:r>
              <a:rPr lang="sr-Cyrl-CS" b="1" dirty="0" smtClean="0">
                <a:latin typeface="Cambria" pitchFamily="18" charset="0"/>
              </a:rPr>
              <a:t>,</a:t>
            </a:r>
            <a:r>
              <a:rPr lang="sr-Latn-RS" b="1" dirty="0" smtClean="0">
                <a:latin typeface="Cambria" pitchFamily="18" charset="0"/>
              </a:rPr>
              <a:t> koja nema pristup informacijama</a:t>
            </a:r>
          </a:p>
          <a:p>
            <a:pPr>
              <a:lnSpc>
                <a:spcPct val="120000"/>
              </a:lnSpc>
            </a:pPr>
            <a:r>
              <a:rPr lang="sr-Latn-RS" b="1" dirty="0" smtClean="0">
                <a:latin typeface="Cambria" pitchFamily="18" charset="0"/>
              </a:rPr>
              <a:t>N</a:t>
            </a:r>
            <a:r>
              <a:rPr lang="sr-Cyrl-CS" b="1" dirty="0" smtClean="0">
                <a:latin typeface="Cambria" pitchFamily="18" charset="0"/>
              </a:rPr>
              <a:t>ačel</a:t>
            </a:r>
            <a:r>
              <a:rPr lang="sr-Latn-RS" b="1" dirty="0" smtClean="0">
                <a:latin typeface="Cambria" pitchFamily="18" charset="0"/>
              </a:rPr>
              <a:t>o</a:t>
            </a:r>
            <a:r>
              <a:rPr lang="sr-Cyrl-CS" b="1" dirty="0" smtClean="0">
                <a:latin typeface="Cambria" pitchFamily="18" charset="0"/>
              </a:rPr>
              <a:t> procesne jednakosti stranaka i pravičnog suđenja</a:t>
            </a:r>
            <a:endParaRPr lang="sr-Latn-RS" b="1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Č</a:t>
            </a:r>
            <a:r>
              <a:rPr lang="en-US" dirty="0" smtClean="0">
                <a:latin typeface="Cambria" pitchFamily="18" charset="0"/>
              </a:rPr>
              <a:t>l. 8. </a:t>
            </a:r>
            <a:r>
              <a:rPr lang="en-US" dirty="0" err="1" smtClean="0">
                <a:latin typeface="Cambria" pitchFamily="18" charset="0"/>
              </a:rPr>
              <a:t>Direktive</a:t>
            </a:r>
            <a:r>
              <a:rPr lang="en-US" dirty="0" smtClean="0">
                <a:latin typeface="Cambria" pitchFamily="18" charset="0"/>
              </a:rPr>
              <a:t> 2000/43/EZ,  </a:t>
            </a:r>
            <a:r>
              <a:rPr lang="sr-Latn-RS" dirty="0" smtClean="0">
                <a:latin typeface="Cambria" pitchFamily="18" charset="0"/>
              </a:rPr>
              <a:t>čl. </a:t>
            </a:r>
            <a:r>
              <a:rPr lang="en-US" dirty="0" smtClean="0">
                <a:latin typeface="Cambria" pitchFamily="18" charset="0"/>
              </a:rPr>
              <a:t>10. </a:t>
            </a:r>
            <a:r>
              <a:rPr lang="en-US" dirty="0" err="1" smtClean="0">
                <a:latin typeface="Cambria" pitchFamily="18" charset="0"/>
              </a:rPr>
              <a:t>Direktive</a:t>
            </a:r>
            <a:r>
              <a:rPr lang="en-US" dirty="0" smtClean="0">
                <a:latin typeface="Cambria" pitchFamily="18" charset="0"/>
              </a:rPr>
              <a:t> 2000/78/EZ</a:t>
            </a:r>
            <a:r>
              <a:rPr lang="sr-Latn-RS" dirty="0" smtClean="0">
                <a:latin typeface="Cambria" pitchFamily="18" charset="0"/>
              </a:rPr>
              <a:t>,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sr-Latn-RS" dirty="0" smtClean="0">
                <a:latin typeface="Cambria" pitchFamily="18" charset="0"/>
              </a:rPr>
              <a:t>čl. </a:t>
            </a:r>
            <a:r>
              <a:rPr lang="en-US" dirty="0" smtClean="0">
                <a:latin typeface="Cambria" pitchFamily="18" charset="0"/>
              </a:rPr>
              <a:t>9. </a:t>
            </a:r>
            <a:r>
              <a:rPr lang="en-US" dirty="0" err="1" smtClean="0">
                <a:latin typeface="Cambria" pitchFamily="18" charset="0"/>
              </a:rPr>
              <a:t>Direktive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2004/113/EZ </a:t>
            </a:r>
            <a:r>
              <a:rPr lang="en-US" dirty="0" err="1" smtClean="0">
                <a:latin typeface="Cambria" pitchFamily="18" charset="0"/>
              </a:rPr>
              <a:t>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sr-Latn-RS" dirty="0" smtClean="0">
                <a:latin typeface="Cambria" pitchFamily="18" charset="0"/>
              </a:rPr>
              <a:t>čl</a:t>
            </a:r>
            <a:r>
              <a:rPr lang="en-US" dirty="0" smtClean="0">
                <a:latin typeface="Cambria" pitchFamily="18" charset="0"/>
              </a:rPr>
              <a:t>. 19. </a:t>
            </a:r>
            <a:r>
              <a:rPr lang="en-US" dirty="0" err="1" smtClean="0">
                <a:latin typeface="Cambria" pitchFamily="18" charset="0"/>
              </a:rPr>
              <a:t>Direktive</a:t>
            </a:r>
            <a:r>
              <a:rPr lang="en-US" dirty="0" smtClean="0">
                <a:latin typeface="Cambria" pitchFamily="18" charset="0"/>
              </a:rPr>
              <a:t> 2006/54/EZ </a:t>
            </a:r>
            <a:r>
              <a:rPr lang="en-US" dirty="0" err="1" smtClean="0">
                <a:latin typeface="Cambria" pitchFamily="18" charset="0"/>
              </a:rPr>
              <a:t>zahtevaju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raspore</a:t>
            </a:r>
            <a:r>
              <a:rPr lang="en-US" dirty="0" smtClean="0">
                <a:latin typeface="Cambria" pitchFamily="18" charset="0"/>
              </a:rPr>
              <a:t></a:t>
            </a:r>
            <a:r>
              <a:rPr lang="sr-Latn-RS" dirty="0" smtClean="0">
                <a:latin typeface="Cambria" pitchFamily="18" charset="0"/>
              </a:rPr>
              <a:t>đ</a:t>
            </a:r>
            <a:r>
              <a:rPr lang="en-US" dirty="0" err="1" smtClean="0">
                <a:latin typeface="Cambria" pitchFamily="18" charset="0"/>
              </a:rPr>
              <a:t>ivanje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tereta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dokazivanja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izme</a:t>
            </a:r>
            <a:r>
              <a:rPr lang="en-US" dirty="0" smtClean="0">
                <a:latin typeface="Cambria" pitchFamily="18" charset="0"/>
              </a:rPr>
              <a:t></a:t>
            </a:r>
            <a:r>
              <a:rPr lang="sr-Latn-RS" dirty="0" smtClean="0">
                <a:latin typeface="Cambria" pitchFamily="18" charset="0"/>
              </a:rPr>
              <a:t>đ</a:t>
            </a:r>
            <a:r>
              <a:rPr lang="en-US" dirty="0" smtClean="0">
                <a:latin typeface="Cambria" pitchFamily="18" charset="0"/>
              </a:rPr>
              <a:t>u </a:t>
            </a:r>
            <a:r>
              <a:rPr lang="en-US" dirty="0" err="1" smtClean="0">
                <a:latin typeface="Cambria" pitchFamily="18" charset="0"/>
              </a:rPr>
              <a:t>stranaka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sjede</a:t>
            </a:r>
            <a:r>
              <a:rPr lang="sr-Latn-RS" dirty="0" smtClean="0">
                <a:latin typeface="Cambria" pitchFamily="18" charset="0"/>
              </a:rPr>
              <a:t>ć</a:t>
            </a:r>
            <a:r>
              <a:rPr lang="en-US" dirty="0" err="1" smtClean="0">
                <a:latin typeface="Cambria" pitchFamily="18" charset="0"/>
              </a:rPr>
              <a:t>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na</a:t>
            </a:r>
            <a:r>
              <a:rPr lang="sr-Latn-RS" dirty="0" smtClean="0">
                <a:latin typeface="Cambria" pitchFamily="18" charset="0"/>
              </a:rPr>
              <a:t>č</a:t>
            </a:r>
            <a:r>
              <a:rPr lang="en-US" dirty="0" smtClean="0">
                <a:latin typeface="Cambria" pitchFamily="18" charset="0"/>
              </a:rPr>
              <a:t>in: “</a:t>
            </a:r>
            <a:r>
              <a:rPr lang="en-US" i="1" dirty="0" smtClean="0">
                <a:latin typeface="Cambria" pitchFamily="18" charset="0"/>
              </a:rPr>
              <a:t>Dr</a:t>
            </a:r>
            <a:r>
              <a:rPr lang="sr-Latn-RS" i="1" dirty="0" smtClean="0">
                <a:latin typeface="Cambria" pitchFamily="18" charset="0"/>
              </a:rPr>
              <a:t>ža</a:t>
            </a:r>
            <a:r>
              <a:rPr lang="en-US" i="1" dirty="0" err="1" smtClean="0">
                <a:latin typeface="Cambria" pitchFamily="18" charset="0"/>
              </a:rPr>
              <a:t>ve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sr-Latn-RS" i="1" dirty="0" smtClean="0">
                <a:latin typeface="Cambria" pitchFamily="18" charset="0"/>
              </a:rPr>
              <a:t>čl</a:t>
            </a:r>
            <a:r>
              <a:rPr lang="en-US" i="1" dirty="0" err="1" smtClean="0">
                <a:latin typeface="Cambria" pitchFamily="18" charset="0"/>
              </a:rPr>
              <a:t>anice</a:t>
            </a:r>
            <a:r>
              <a:rPr lang="sr-Latn-R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obvezne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su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poduzeti</a:t>
            </a:r>
            <a:r>
              <a:rPr lang="en-US" i="1" dirty="0" smtClean="0">
                <a:latin typeface="Cambria" pitchFamily="18" charset="0"/>
              </a:rPr>
              <a:t> mere </a:t>
            </a:r>
            <a:r>
              <a:rPr lang="en-US" i="1" dirty="0" err="1" smtClean="0">
                <a:latin typeface="Cambria" pitchFamily="18" charset="0"/>
              </a:rPr>
              <a:t>koje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su</a:t>
            </a:r>
            <a:r>
              <a:rPr lang="en-US" i="1" dirty="0" smtClean="0">
                <a:latin typeface="Cambria" pitchFamily="18" charset="0"/>
              </a:rPr>
              <a:t> nu</a:t>
            </a:r>
            <a:r>
              <a:rPr lang="sr-Latn-RS" i="1" dirty="0" smtClean="0">
                <a:latin typeface="Cambria" pitchFamily="18" charset="0"/>
              </a:rPr>
              <a:t>ž</a:t>
            </a:r>
            <a:r>
              <a:rPr lang="en-US" i="1" dirty="0" smtClean="0">
                <a:latin typeface="Cambria" pitchFamily="18" charset="0"/>
              </a:rPr>
              <a:t>ne u </a:t>
            </a:r>
            <a:r>
              <a:rPr lang="en-US" i="1" dirty="0" err="1" smtClean="0">
                <a:latin typeface="Cambria" pitchFamily="18" charset="0"/>
              </a:rPr>
              <a:t>skladu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svojim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nacionalnim</a:t>
            </a:r>
            <a:r>
              <a:rPr lang="sr-Latn-R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zakonodavstvom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kako</a:t>
            </a:r>
            <a:r>
              <a:rPr lang="en-US" i="1" dirty="0" smtClean="0">
                <a:latin typeface="Cambria" pitchFamily="18" charset="0"/>
              </a:rPr>
              <a:t> bi o</a:t>
            </a:r>
            <a:r>
              <a:rPr lang="sr-Latn-RS" i="1" dirty="0" smtClean="0">
                <a:latin typeface="Cambria" pitchFamily="18" charset="0"/>
              </a:rPr>
              <a:t>bezbedile </a:t>
            </a:r>
            <a:r>
              <a:rPr lang="en-US" i="1" dirty="0" err="1" smtClean="0">
                <a:latin typeface="Cambria" pitchFamily="18" charset="0"/>
              </a:rPr>
              <a:t>da</a:t>
            </a:r>
            <a:r>
              <a:rPr lang="en-US" i="1" dirty="0" smtClean="0">
                <a:latin typeface="Cambria" pitchFamily="18" charset="0"/>
              </a:rPr>
              <a:t>, </a:t>
            </a:r>
            <a:r>
              <a:rPr lang="en-US" i="1" dirty="0" err="1" smtClean="0">
                <a:latin typeface="Cambria" pitchFamily="18" charset="0"/>
              </a:rPr>
              <a:t>ako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osobe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koje</a:t>
            </a:r>
            <a:r>
              <a:rPr lang="en-US" i="1" dirty="0" smtClean="0">
                <a:latin typeface="Cambria" pitchFamily="18" charset="0"/>
              </a:rPr>
              <a:t> se </a:t>
            </a:r>
            <a:r>
              <a:rPr lang="en-US" i="1" dirty="0" err="1" smtClean="0">
                <a:latin typeface="Cambria" pitchFamily="18" charset="0"/>
              </a:rPr>
              <a:t>smatraju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diskrimini</a:t>
            </a:r>
            <a:r>
              <a:rPr lang="sr-Latn-RS" i="1" dirty="0" smtClean="0">
                <a:latin typeface="Cambria" pitchFamily="18" charset="0"/>
              </a:rPr>
              <a:t>sanim</a:t>
            </a:r>
            <a:r>
              <a:rPr lang="en-US" i="1" dirty="0" smtClean="0">
                <a:latin typeface="Cambria" pitchFamily="18" charset="0"/>
              </a:rPr>
              <a:t>,</a:t>
            </a:r>
            <a:r>
              <a:rPr lang="sr-Latn-RS" i="1" dirty="0" smtClean="0">
                <a:latin typeface="Cambria" pitchFamily="18" charset="0"/>
              </a:rPr>
              <a:t> iznesu pred sud </a:t>
            </a:r>
            <a:r>
              <a:rPr lang="en-US" i="1" dirty="0" err="1" smtClean="0">
                <a:latin typeface="Cambria" pitchFamily="18" charset="0"/>
              </a:rPr>
              <a:t>ili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drugo</a:t>
            </a:r>
            <a:r>
              <a:rPr lang="sr-Latn-RS" i="1" dirty="0" smtClean="0">
                <a:latin typeface="Cambria" pitchFamily="18" charset="0"/>
              </a:rPr>
              <a:t> nadležno telo činjenice </a:t>
            </a:r>
            <a:r>
              <a:rPr lang="en-US" i="1" dirty="0" err="1" smtClean="0">
                <a:latin typeface="Cambria" pitchFamily="18" charset="0"/>
              </a:rPr>
              <a:t>iz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kojih</a:t>
            </a:r>
            <a:r>
              <a:rPr lang="en-US" i="1" dirty="0" smtClean="0">
                <a:latin typeface="Cambria" pitchFamily="18" charset="0"/>
              </a:rPr>
              <a:t> se </a:t>
            </a:r>
            <a:r>
              <a:rPr lang="en-US" b="1" i="1" dirty="0" smtClean="0">
                <a:latin typeface="Cambria" pitchFamily="18" charset="0"/>
              </a:rPr>
              <a:t>mo</a:t>
            </a:r>
            <a:r>
              <a:rPr lang="sr-Latn-RS" b="1" i="1" dirty="0" smtClean="0">
                <a:latin typeface="Cambria" pitchFamily="18" charset="0"/>
              </a:rPr>
              <a:t>ž</a:t>
            </a:r>
            <a:r>
              <a:rPr lang="en-US" b="1" i="1" dirty="0" smtClean="0">
                <a:latin typeface="Cambria" pitchFamily="18" charset="0"/>
              </a:rPr>
              <a:t>e </a:t>
            </a:r>
            <a:r>
              <a:rPr lang="en-US" b="1" i="1" dirty="0" err="1" smtClean="0">
                <a:latin typeface="Cambria" pitchFamily="18" charset="0"/>
              </a:rPr>
              <a:t>pretpostaviti</a:t>
            </a:r>
            <a:r>
              <a:rPr lang="en-US" b="1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postojanje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sr-Latn-RS" i="1" dirty="0" smtClean="0">
                <a:latin typeface="Cambria" pitchFamily="18" charset="0"/>
              </a:rPr>
              <a:t>neposredne </a:t>
            </a:r>
            <a:r>
              <a:rPr lang="en-US" i="1" dirty="0" err="1" smtClean="0">
                <a:latin typeface="Cambria" pitchFamily="18" charset="0"/>
              </a:rPr>
              <a:t>ili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sr-Latn-RS" i="1" dirty="0" smtClean="0">
                <a:latin typeface="Cambria" pitchFamily="18" charset="0"/>
              </a:rPr>
              <a:t>posredne </a:t>
            </a:r>
            <a:r>
              <a:rPr lang="en-US" i="1" dirty="0" err="1" smtClean="0">
                <a:latin typeface="Cambria" pitchFamily="18" charset="0"/>
              </a:rPr>
              <a:t>diskriminacije</a:t>
            </a:r>
            <a:r>
              <a:rPr lang="en-US" i="1" dirty="0" smtClean="0">
                <a:latin typeface="Cambria" pitchFamily="18" charset="0"/>
              </a:rPr>
              <a:t>, </a:t>
            </a:r>
            <a:r>
              <a:rPr lang="en-US" i="1" dirty="0" err="1" smtClean="0">
                <a:latin typeface="Cambria" pitchFamily="18" charset="0"/>
              </a:rPr>
              <a:t>tada</a:t>
            </a:r>
            <a:r>
              <a:rPr lang="en-US" i="1" dirty="0" smtClean="0">
                <a:latin typeface="Cambria" pitchFamily="18" charset="0"/>
              </a:rPr>
              <a:t> je </a:t>
            </a:r>
            <a:r>
              <a:rPr lang="en-US" i="1" dirty="0" err="1" smtClean="0">
                <a:latin typeface="Cambria" pitchFamily="18" charset="0"/>
              </a:rPr>
              <a:t>na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tu</a:t>
            </a:r>
            <a:r>
              <a:rPr lang="sr-Latn-RS" i="1" dirty="0" smtClean="0">
                <a:latin typeface="Cambria" pitchFamily="18" charset="0"/>
              </a:rPr>
              <a:t>ženom </a:t>
            </a:r>
            <a:r>
              <a:rPr lang="en-US" i="1" dirty="0" err="1" smtClean="0">
                <a:latin typeface="Cambria" pitchFamily="18" charset="0"/>
              </a:rPr>
              <a:t>da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doka</a:t>
            </a:r>
            <a:r>
              <a:rPr lang="sr-Latn-RS" i="1" dirty="0" smtClean="0">
                <a:latin typeface="Cambria" pitchFamily="18" charset="0"/>
              </a:rPr>
              <a:t>ž</a:t>
            </a:r>
            <a:r>
              <a:rPr lang="en-US" i="1" dirty="0" smtClean="0">
                <a:latin typeface="Cambria" pitchFamily="18" charset="0"/>
              </a:rPr>
              <a:t>e </a:t>
            </a:r>
            <a:r>
              <a:rPr lang="en-US" i="1" dirty="0" err="1" smtClean="0">
                <a:latin typeface="Cambria" pitchFamily="18" charset="0"/>
              </a:rPr>
              <a:t>da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nije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povre</a:t>
            </a:r>
            <a:r>
              <a:rPr lang="en-US" i="1" dirty="0" smtClean="0">
                <a:latin typeface="Cambria" pitchFamily="18" charset="0"/>
              </a:rPr>
              <a:t></a:t>
            </a:r>
            <a:r>
              <a:rPr lang="sr-Latn-RS" i="1" dirty="0" smtClean="0">
                <a:latin typeface="Cambria" pitchFamily="18" charset="0"/>
              </a:rPr>
              <a:t>đ</a:t>
            </a:r>
            <a:r>
              <a:rPr lang="en-US" i="1" dirty="0" err="1" smtClean="0">
                <a:latin typeface="Cambria" pitchFamily="18" charset="0"/>
              </a:rPr>
              <a:t>eno</a:t>
            </a:r>
            <a:r>
              <a:rPr lang="sr-Latn-R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na</a:t>
            </a:r>
            <a:r>
              <a:rPr lang="sr-Latn-RS" i="1" dirty="0" smtClean="0">
                <a:latin typeface="Cambria" pitchFamily="18" charset="0"/>
              </a:rPr>
              <a:t>č</a:t>
            </a:r>
            <a:r>
              <a:rPr lang="en-US" i="1" dirty="0" err="1" smtClean="0">
                <a:latin typeface="Cambria" pitchFamily="18" charset="0"/>
              </a:rPr>
              <a:t>elo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ravnopravnosti</a:t>
            </a:r>
            <a:r>
              <a:rPr lang="en-US" dirty="0" smtClean="0">
                <a:latin typeface="Cambria" pitchFamily="18" charset="0"/>
              </a:rPr>
              <a:t>.”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Minimalni standard koji  države članice EU moraju uneti u svoje zakonodavstvo</a:t>
            </a: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Standard uneti u ZZD</a:t>
            </a:r>
          </a:p>
          <a:p>
            <a:pPr>
              <a:lnSpc>
                <a:spcPct val="120000"/>
              </a:lnSpc>
            </a:pPr>
            <a:r>
              <a:rPr lang="sr-Latn-RS" b="1" dirty="0" smtClean="0">
                <a:latin typeface="Cambria" pitchFamily="18" charset="0"/>
              </a:rPr>
              <a:t>Različite formulacije – ista suština  </a:t>
            </a: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ZZD – “učiniti verovatnim “</a:t>
            </a:r>
          </a:p>
          <a:p>
            <a:pPr>
              <a:lnSpc>
                <a:spcPct val="120000"/>
              </a:lnSpc>
            </a:pPr>
            <a:r>
              <a:rPr lang="sr-Latn-RS" dirty="0" smtClean="0">
                <a:latin typeface="Cambria" pitchFamily="18" charset="0"/>
              </a:rPr>
              <a:t>EU – “izneti č</a:t>
            </a:r>
            <a:r>
              <a:rPr lang="en-US" dirty="0" err="1" smtClean="0">
                <a:latin typeface="Cambria" pitchFamily="18" charset="0"/>
              </a:rPr>
              <a:t>injenice</a:t>
            </a:r>
            <a:r>
              <a:rPr lang="sr-Latn-R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iz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kojih</a:t>
            </a:r>
            <a:r>
              <a:rPr lang="en-US" dirty="0" smtClean="0">
                <a:latin typeface="Cambria" pitchFamily="18" charset="0"/>
              </a:rPr>
              <a:t> se mo</a:t>
            </a:r>
            <a:r>
              <a:rPr lang="sr-Latn-RS" dirty="0" smtClean="0">
                <a:latin typeface="Cambria" pitchFamily="18" charset="0"/>
              </a:rPr>
              <a:t>že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pretpostaviti</a:t>
            </a:r>
            <a:r>
              <a:rPr lang="en-US" dirty="0" smtClean="0">
                <a:latin typeface="Cambria" pitchFamily="18" charset="0"/>
              </a:rPr>
              <a:t>”</a:t>
            </a: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endParaRPr lang="sr-Latn-RS" dirty="0" smtClean="0">
              <a:latin typeface="Cambria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1305</TotalTime>
  <Words>3606</Words>
  <Application>Microsoft Office PowerPoint</Application>
  <PresentationFormat>On-screen Show (4:3)</PresentationFormat>
  <Paragraphs>192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Equity</vt:lpstr>
      <vt:lpstr>TEST DISKRIMINACIJE  PREBACIVANJE/OKRETANJE TERETA  DOKAZIVANJA</vt:lpstr>
      <vt:lpstr>Test diskiminacije - Prvi korak</vt:lpstr>
      <vt:lpstr>Test neposredne diskriminacije </vt:lpstr>
      <vt:lpstr>Test posredne diskriminacije</vt:lpstr>
      <vt:lpstr>Test posredne diskriminacije </vt:lpstr>
      <vt:lpstr>Pravila o teretu dokazivanja</vt:lpstr>
      <vt:lpstr>Standardna pravila o teretu dokazivanja</vt:lpstr>
      <vt:lpstr>Kakav bi bio ishod primene standardnih pravila o teretu dokazivanja? </vt:lpstr>
      <vt:lpstr>Ratio pravila o okretanju/prebacivanju tereta dokazivanja </vt:lpstr>
      <vt:lpstr>Ratio pravila o prebacivanju tereta dokazivanja  - primer </vt:lpstr>
      <vt:lpstr>Faze u dokazivanju </vt:lpstr>
      <vt:lpstr>“Učiniti verovatnim” - “prima facie slučaj diskriminacije”</vt:lpstr>
      <vt:lpstr>Šta je suština dokaza prima facie?</vt:lpstr>
      <vt:lpstr>Kada je diskriminacija učinjena verovatnom?  </vt:lpstr>
      <vt:lpstr>Primena pravila o prebacivanju tereta dokazivanja u slučaju nesporedne diskriminacije</vt:lpstr>
      <vt:lpstr>Slide 16</vt:lpstr>
      <vt:lpstr>Može li tuženi da otkloni od sebe teret dokazivanja?</vt:lpstr>
      <vt:lpstr>Šta tuženi treba da dokaže?</vt:lpstr>
      <vt:lpstr>Kada stranke saznaju da li je teret dokazivanja prebačen na tuženog?  </vt:lpstr>
      <vt:lpstr>Šta se ne dokazuje? </vt:lpstr>
      <vt:lpstr>Upotreba statističkih  podataka u antidiskriminacionim parnicama</vt:lpstr>
      <vt:lpstr>Šta kod utvrđivanja diskriminacije upoređujemo? </vt:lpstr>
      <vt:lpstr>Dokazivanje putem statističkih podataka</vt:lpstr>
      <vt:lpstr>Zakonska pravila</vt:lpstr>
      <vt:lpstr>Dokazivanje putem statističkih podataka</vt:lpstr>
      <vt:lpstr>Holandija - slučaj Kaja v Binderen (1982)</vt:lpstr>
      <vt:lpstr>Namačka – Silke v Gema (2006) </vt:lpstr>
      <vt:lpstr>EU Direktiva o rasnoj jednakosti (2000/43/EZ)</vt:lpstr>
      <vt:lpstr>Direktiva o jednakosti muškaraca i žena u domenu rada (2006/54/EZ)</vt:lpstr>
      <vt:lpstr>Praksa ESLJP</vt:lpstr>
      <vt:lpstr>Praksa ESP</vt:lpstr>
      <vt:lpstr>Šta je predmet statističke komparacije?</vt:lpstr>
      <vt:lpstr>Kada efekte neutralnog pravila treba smatrati nesrazmerno nepovoljnijim? </vt:lpstr>
      <vt:lpstr>Zamke korišćenja “statističkih formula”</vt:lpstr>
      <vt:lpstr>Zamke upotrebe statističkih podataka</vt:lpstr>
      <vt:lpstr>Tester kao dokazno sredstvo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LIŠENJE POSLOVNE SPOSOBNOSTI – PROCEDURE I MERE ZAŠTITE - OTVORENA PITANJA -</dc:title>
  <dc:creator>Nevena</dc:creator>
  <cp:lastModifiedBy>Nevena</cp:lastModifiedBy>
  <cp:revision>9</cp:revision>
  <dcterms:created xsi:type="dcterms:W3CDTF">2016-06-27T20:26:07Z</dcterms:created>
  <dcterms:modified xsi:type="dcterms:W3CDTF">2017-04-09T07:51:04Z</dcterms:modified>
</cp:coreProperties>
</file>