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7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8" r:id="rId10"/>
    <p:sldId id="269" r:id="rId11"/>
    <p:sldId id="270" r:id="rId12"/>
    <p:sldId id="271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5332" autoAdjust="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6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1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7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4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5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1456-A355-4774-91BE-03E380C7EA75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76A6-A50D-4F1D-ADD7-3B38F75AC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938" y="-2387600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918961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sr-Cyrl-BA" dirty="0"/>
          </a:p>
          <a:p>
            <a:pPr algn="l"/>
            <a:r>
              <a:rPr lang="sr-Cyrl-BA" sz="2000" dirty="0">
                <a:latin typeface="Georgia" panose="02040502050405020303" pitchFamily="18" charset="0"/>
              </a:rPr>
              <a:t>           ДУШКО БОЈОВИЋ</a:t>
            </a:r>
            <a:endParaRPr lang="en-US" sz="2000" dirty="0">
              <a:latin typeface="Georgia" panose="02040502050405020303" pitchFamily="18" charset="0"/>
            </a:endParaRPr>
          </a:p>
          <a:p>
            <a:pPr algn="l"/>
            <a:r>
              <a:rPr lang="sr-Cyrl-BA" sz="2000" dirty="0">
                <a:latin typeface="Georgia" panose="02040502050405020303" pitchFamily="18" charset="0"/>
              </a:rPr>
              <a:t>судија Врховног суда Републике Српске</a:t>
            </a:r>
            <a:endParaRPr lang="bs-Latn-BA" sz="2000" dirty="0">
              <a:latin typeface="Georgia" panose="02040502050405020303" pitchFamily="18" charset="0"/>
            </a:endParaRPr>
          </a:p>
          <a:p>
            <a:pPr algn="l"/>
            <a:r>
              <a:rPr lang="sr-Cyrl-BA" dirty="0"/>
              <a:t>       </a:t>
            </a:r>
            <a:endParaRPr lang="bs-Latn-BA" dirty="0"/>
          </a:p>
          <a:p>
            <a:endParaRPr lang="sr-Cyrl-BA" sz="2800" dirty="0"/>
          </a:p>
          <a:p>
            <a:endParaRPr lang="sr-Cyrl-BA" sz="2800" dirty="0"/>
          </a:p>
          <a:p>
            <a:r>
              <a:rPr lang="sr-Cyrl-BA" sz="2800" dirty="0">
                <a:latin typeface="Georgia" panose="02040502050405020303" pitchFamily="18" charset="0"/>
              </a:rPr>
              <a:t>РЕФЕРАТ:</a:t>
            </a:r>
            <a:r>
              <a:rPr lang="bs-Latn-BA" sz="2800" dirty="0">
                <a:latin typeface="Georgia" panose="02040502050405020303" pitchFamily="18" charset="0"/>
              </a:rPr>
              <a:t>   </a:t>
            </a:r>
            <a:r>
              <a:rPr lang="sr-Cyrl-BA" sz="2800" b="1" dirty="0">
                <a:latin typeface="Georgia" panose="02040502050405020303" pitchFamily="18" charset="0"/>
              </a:rPr>
              <a:t>Управни спор у вези примјене Закона о </a:t>
            </a:r>
          </a:p>
          <a:p>
            <a:r>
              <a:rPr lang="sr-Cyrl-BA" sz="2800" b="1" dirty="0">
                <a:latin typeface="Georgia" panose="02040502050405020303" pitchFamily="18" charset="0"/>
              </a:rPr>
              <a:t>                   слободи </a:t>
            </a:r>
            <a:r>
              <a:rPr lang="bs-Latn-BA" sz="2800" b="1" dirty="0">
                <a:latin typeface="Georgia" panose="02040502050405020303" pitchFamily="18" charset="0"/>
              </a:rPr>
              <a:t> </a:t>
            </a:r>
            <a:r>
              <a:rPr lang="sr-Cyrl-BA" sz="2800" b="1" dirty="0">
                <a:latin typeface="Georgia" panose="02040502050405020303" pitchFamily="18" charset="0"/>
              </a:rPr>
              <a:t>приступа</a:t>
            </a:r>
            <a:r>
              <a:rPr lang="bs-Latn-BA" sz="2800" b="1" dirty="0">
                <a:latin typeface="Georgia" panose="02040502050405020303" pitchFamily="18" charset="0"/>
              </a:rPr>
              <a:t> </a:t>
            </a:r>
            <a:r>
              <a:rPr lang="sr-Cyrl-BA" sz="2800" b="1" dirty="0">
                <a:latin typeface="Georgia" panose="02040502050405020303" pitchFamily="18" charset="0"/>
              </a:rPr>
              <a:t>информацијама  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65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6" y="947056"/>
            <a:ext cx="110217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Брчко Дистрикт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примјењује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Закон о слободи приступа информацијама БиХ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вези са чим је донио </a:t>
            </a:r>
            <a:r>
              <a:rPr lang="sr-Cyrl-CS" sz="2800" i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Упутство за </a:t>
            </a:r>
            <a:r>
              <a:rPr lang="sr-Cyrl-CS" sz="2800" i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примјену</a:t>
            </a:r>
            <a:r>
              <a:rPr lang="sr-Cyrl-CS" sz="2800" i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Закона о слободи приступа информацијама БиХ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035" y="3467779"/>
            <a:ext cx="3890420" cy="287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7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587" y="130628"/>
            <a:ext cx="11834949" cy="5806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C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Већина правника је мишљења да, осим чињенице да није прописано обавезно објављивање одређених информација, ти закони имају још неке недоречености, попут 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непостојања </a:t>
            </a:r>
            <a:r>
              <a:rPr lang="sr-Cyrl-CS" sz="2800" u="sng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повјереника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 информације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који би обављао улогу инстанце за жалбе у случају одбијања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 приступ информацијама, или пак чињенице да је </a:t>
            </a:r>
            <a:r>
              <a:rPr lang="sr-Cyrl-CS" sz="2800" u="sng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 у Републици Српској још </a:t>
            </a:r>
            <a:r>
              <a:rPr lang="sr-Cyrl-CS" sz="2800" u="sng" dirty="0" err="1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увијек</a:t>
            </a:r>
            <a:r>
              <a:rPr lang="sr-Cyrl-CS" sz="2800" u="sng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неусклађен са осталима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јер је (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примјера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ради) прописано да се одлука о одбијању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даје у форми дописа а не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рјешења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43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6" y="0"/>
            <a:ext cx="1176528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ctr">
              <a:lnSpc>
                <a:spcPct val="150000"/>
              </a:lnSpc>
              <a:spcAft>
                <a:spcPts val="40"/>
              </a:spcAft>
            </a:pPr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>
              <a:lnSpc>
                <a:spcPct val="150000"/>
              </a:lnSpc>
              <a:spcAft>
                <a:spcPts val="40"/>
              </a:spcAft>
            </a:pP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 </a:t>
            </a:r>
            <a:endParaRPr lang="en-US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40"/>
              </a:spcAft>
            </a:pP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		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 аспекта корисника права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које даје </a:t>
            </a:r>
            <a:r>
              <a:rPr lang="sr-Cyrl-CS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 о слободи приступа информацијама („Службени гласник Републике Српске број 20/2001, у даљем тексту: ЗОСПИ)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римјетно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је да у пракси (што се односи и на остала два закона у БиХ) </a:t>
            </a:r>
            <a:r>
              <a:rPr lang="sr-Cyrl-CS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постоје бројни проблеми са коришћењем права која су прописана законом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будући да се у</a:t>
            </a:r>
            <a:r>
              <a:rPr lang="sr-Cyrl-CS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пракси дешава да се закон доста релативизује и редукују права грађана, односно свих оних који траже информацију.</a:t>
            </a:r>
            <a:endParaRPr lang="en-US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40"/>
              </a:spcAft>
            </a:pPr>
            <a:r>
              <a:rPr lang="sr-Cyrl-C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154873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6" y="0"/>
            <a:ext cx="11904617" cy="761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ctr">
              <a:lnSpc>
                <a:spcPct val="150000"/>
              </a:lnSpc>
              <a:spcAft>
                <a:spcPts val="0"/>
              </a:spcAft>
            </a:pP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>
              <a:lnSpc>
                <a:spcPct val="150000"/>
              </a:lnSpc>
              <a:spcAft>
                <a:spcPts val="0"/>
              </a:spcAft>
            </a:pPr>
            <a:r>
              <a:rPr lang="sr-Cyrl-C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Природа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је дефинисана самим тим што је </a:t>
            </a:r>
            <a:r>
              <a:rPr lang="bs-Latn-BA" sz="2800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lex</a:t>
            </a:r>
            <a:r>
              <a:rPr lang="bs-Latn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specialis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CS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што практично значи да се</a:t>
            </a:r>
            <a:r>
              <a:rPr lang="sr-Cyrl-CS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CS" sz="2800" dirty="0" err="1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увијек</a:t>
            </a:r>
            <a:r>
              <a:rPr lang="sr-Cyrl-CS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треба </a:t>
            </a:r>
            <a:r>
              <a:rPr lang="sr-Cyrl-CS" sz="2800" dirty="0" err="1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примијенити</a:t>
            </a:r>
            <a:r>
              <a:rPr lang="sr-Cyrl-CS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кад су 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питању информације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 су ограничења тог права на приступ информацијама прописана једино у том закону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па се</a:t>
            </a:r>
            <a:r>
              <a:rPr lang="sr-Cyrl-BA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ограничења прописана у другим законима не би смјела аутоматски примјењивати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јер ти закони ни на који начин не би требали ограничити права и обавезе утврђене наведеним законом,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како је то и прописано чланом 25.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При томе је битна чињеница да овај закон (као и остала 2 закона у БиХ) за разлику од сличних закона, рецимо у Републици Србији и Хрватској, 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предвиђа обавезно провођење поступка 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испитивања јавног интереса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што је прописано у члану 9. ЗОСПИ).</a:t>
            </a:r>
          </a:p>
          <a:p>
            <a:pPr algn="just"/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34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1588" y="97175"/>
            <a:ext cx="1171303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То је у ствари, додатна гаранција да власти не могу ограничити приступ појединим информацијама и када се разлози могу наћи у било којем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 три у закону могућих изузетака прописаних чланом 6. до. 8.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јер и када постоји таква могућност и тражене су те врсте информација, ЗОСПИ захтијева од јавне власти, која их посједује, да и тада </a:t>
            </a:r>
            <a:r>
              <a:rPr lang="sr-Cyrl-BA" sz="2800" b="1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додатно провјери своју одлуку и ипак саопшти тражену информацију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ако је то оправдано јавним интересом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При томе се „</a:t>
            </a:r>
            <a:r>
              <a:rPr lang="sr-Cyrl-BA" sz="2800" u="sng" dirty="0">
                <a:solidFill>
                  <a:schemeClr val="accent1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узима у обзир свака корист и штета које могу проистећи из саопштавања информација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52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5" y="-78377"/>
            <a:ext cx="11982994" cy="5437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Три су битне одлике оваквог приступа у ЗОСПИ:</a:t>
            </a:r>
          </a:p>
          <a:p>
            <a:pPr marL="462280" indent="-4572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нема аутоматског изузећа за тражене информације и сви се захтјеви морају рјешавати од случаја до случаја (а не генерално), </a:t>
            </a:r>
          </a:p>
          <a:p>
            <a:pPr marL="462280" indent="-4572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цијени се садржај а не врста информације,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62280" indent="-4572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обавезно је провођење теста јавног интереса (без чега нема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изузетака).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3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04" y="121919"/>
            <a:ext cx="1189591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b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Испитивање 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теста јавног интереса има три дијела: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1570"/>
              </a:spcAft>
              <a:buFont typeface="+mj-lt"/>
              <a:buAutoNum type="arabicParenR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провјера да ли се тражени приступ ускраћује ради заштите законом     набројаних изузетака/интереса,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1570"/>
              </a:spcAft>
              <a:buFont typeface="+mj-lt"/>
              <a:buAutoNum type="arabicParenR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ако се утврди да је тако, онда да ли би омогућавањем траженог 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приступа тај интерес био озбиљно повријеђен у конкретном случају,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spcAft>
                <a:spcPts val="1570"/>
              </a:spcAft>
              <a:buFont typeface="+mj-lt"/>
              <a:buAutoNum type="arabicParenR"/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да ли је по мјерилима демократског друштва неопходно ускратити приступ информацијама.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488" y="4168114"/>
            <a:ext cx="4666421" cy="257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41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45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Мада је предвиђена додатна </a:t>
            </a:r>
            <a:r>
              <a:rPr lang="sr-Cyrl-BA" sz="24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обавеза у члану 25. ЗОСПИ да се другим законима </a:t>
            </a:r>
            <a:r>
              <a:rPr lang="sr-Cyrl-BA" sz="24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sr-Cyrl-BA" sz="24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ни на који начин не могу ограничити права и обавезе утврђене тим законом</a:t>
            </a:r>
            <a:r>
              <a:rPr lang="sr-Cyrl-BA" sz="24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треба истаћи да су у међувремену донесени и </a:t>
            </a:r>
            <a:r>
              <a:rPr lang="sr-Cyrl-BA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други закони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који су такође </a:t>
            </a:r>
            <a:r>
              <a:rPr lang="bs-Latn-BA" sz="24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lex</a:t>
            </a:r>
            <a:r>
              <a:rPr lang="bs-Latn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4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specialis</a:t>
            </a:r>
            <a:r>
              <a:rPr lang="bs-Latn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, </a:t>
            </a:r>
            <a:r>
              <a:rPr lang="sr-Cyrl-CS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сходно чему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одређени начин праве проблем у примјени ЗОСПИ, јер нису усклађени са њим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Тако, примјера ради, на нивоу државе БиХ постоји Закон о заштити тајних података, Закон о заштити личних података, Закон о </a:t>
            </a:r>
            <a:r>
              <a:rPr lang="sr-Cyrl-BA" sz="24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обавјештајним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службама, а на нивоу </a:t>
            </a:r>
            <a:r>
              <a:rPr lang="sr-Cyrl-BA" sz="24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ентититета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конкретно у Републици Српској, Закон о пореском поступку Републике Српске (који предвиђа тајност пореских информација и података прикупљених од обвезника, који би у случају откривања могли да причине штету пореском обвезнику), и Закон о раду (који садржи одредбу према којој плата није јавни податак) и слично.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52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37322"/>
            <a:ext cx="12192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        Пракса је показала да је </a:t>
            </a:r>
            <a:r>
              <a:rPr lang="sr-Cyrl-BA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низ примјера тумачења ЗОСПИ супротно самом том закону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јер се органи власти позивају на неке друге прописе - законе и подзаконске акте, како би објаснили зашто не могу примијенити ЗОСПИ у одређеним случајевима.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733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99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У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очени проблеми у примјени ЗОСПИ се могу груписати на сљедећи начин: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а) </a:t>
            </a:r>
            <a:r>
              <a:rPr lang="sr-Cyrl-BA" sz="2000" b="1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страни јавних органа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  висок степен </a:t>
            </a:r>
            <a:r>
              <a:rPr lang="sr-Cyrl-BA" sz="20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неедукованости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службених лица у јавним органима,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  неразумијевање закона,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  несхватање односа јавни орган/грађани = сервис грађана,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7980" indent="-3429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успостављање структура јавних органа за имплементацију закона (водичи, индекс регистри информација, 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именовање службеника за информисање, односно службеника за односе са јавношћу/медијима</a:t>
            </a:r>
            <a:r>
              <a:rPr lang="bs-Latn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</a:p>
          <a:p>
            <a:pPr marL="347980" indent="-3429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неадекватна образложења одлука због неразумијевања ЗОСПИ или 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познавање управног поступка,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7980" indent="-342900" algn="just">
              <a:lnSpc>
                <a:spcPct val="150000"/>
              </a:lnSpc>
              <a:spcAft>
                <a:spcPts val="1570"/>
              </a:spcAft>
              <a:buFontTx/>
              <a:buChar char="-"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7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3645" y="874118"/>
            <a:ext cx="6096000" cy="1513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" indent="-6350" algn="ctr">
              <a:lnSpc>
                <a:spcPct val="150000"/>
              </a:lnSpc>
              <a:spcAft>
                <a:spcPts val="955"/>
              </a:spcAft>
            </a:pP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I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ctr">
              <a:lnSpc>
                <a:spcPct val="150000"/>
              </a:lnSpc>
              <a:spcAft>
                <a:spcPts val="955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</a:rPr>
              <a:t>Уводна разматрања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119" y="2860767"/>
            <a:ext cx="5811051" cy="3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65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18308"/>
            <a:ext cx="12192000" cy="632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4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осигуравање баланса између јавног интереса и заштите интереса који се односе на приватност појединаца,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 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доношење одлука у роковима утврђеним законом,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не</a:t>
            </a:r>
            <a:r>
              <a:rPr lang="en-U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примјењивање адекватне форме акта којим се одлучује о захтјеву, у складу са Законом о општем управном поступку </a:t>
            </a:r>
            <a:r>
              <a:rPr lang="sr-Cyrl-CS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(„Службени гласник РС“ број  13/02, 87/07, 50/10, у даљем тексту: ЗОУП)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акт којим се одлучује, не садржи упутство о правном лијеку и означавање другостепеног органа који одлучује по жалби,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одбијање захтјева за приступ информацијама не садржи образложење о разлогу одбијања (без     провођења теста јавног интереса)</a:t>
            </a:r>
            <a:r>
              <a:rPr lang="sr-Cyrl-BA" sz="20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23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" y="-365761"/>
            <a:ext cx="12192000" cy="4560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б)</a:t>
            </a:r>
            <a:r>
              <a:rPr lang="sr-Cyrl-BA" sz="2800" b="1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на страни подносиоца захтјева: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непрецизност захтјева,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не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познавање процедуре и поступка,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 не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коришћење инструмената успостављених законом, посебно када је      у питању жалба.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290" y="3714205"/>
            <a:ext cx="4284617" cy="285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49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" y="-209006"/>
            <a:ext cx="11904617" cy="5468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Генерална примједба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је да јавни органи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преписују одредбе ЗОСПИ, а у ствари их суштински не примјењују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што се нарочито огледа у погледу информација које садрже личне податке и комерцијални интерес треће стране, а и везано за тест јавног интереса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па тако да </a:t>
            </a:r>
            <a:r>
              <a:rPr lang="sr-Cyrl-BA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произилази да није у питању нејасност одредаба ЗОСПИ већ </a:t>
            </a:r>
            <a:r>
              <a:rPr lang="sr-Cyrl-BA" sz="2800" dirty="0" smtClean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bs-Latn-BA" sz="2800" smtClean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smtClean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едукованост </a:t>
            </a:r>
            <a:r>
              <a:rPr lang="sr-Cyrl-BA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јавних органа да адекватно примијене одредбе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иако постоје недостаци у самом закону.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48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880"/>
            <a:ext cx="12192000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Примјећено да одређени број органа управе и јавних предузећа,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нису именовали службенике за информисање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чија је дужност да обрађују пристигле захтјеве за приступ информацијама, при чему је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обавеза да ти органи односно јавна предузећа на својој </a:t>
            </a:r>
            <a:r>
              <a:rPr lang="bs-Latn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web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страници објаве водич за приступ информацијама и списак информација које су под њиховом контролом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смислу члана 20.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што такође нису учиниле ни поједине институције односно државни органи.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i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Такође је примјећено да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често у обје фазе поступка, одлучује исти орган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што је супротно начелу двостепености поступка из ЗОУП-а.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80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пракси се дешава 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Cyrl-BA" sz="2800" dirty="0">
                <a:solidFill>
                  <a:srgbClr val="C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поједине правосудне институције доносе рјешења о одбијању захтјева, а да нису провеле тест јавног интереса, па и да не разумију његов смисао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sr-Latn-BA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6350" algn="just">
              <a:lnSpc>
                <a:spcPct val="150000"/>
              </a:lnSpc>
              <a:spcAft>
                <a:spcPts val="1570"/>
              </a:spcAft>
            </a:pPr>
            <a:r>
              <a:rPr lang="sr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Такође се дешава да на исти захтјев поједине институције доставе информације, а друге ускрате такве информације, правдајући то заштитом личних и комерцијалних података.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554" y="3671793"/>
            <a:ext cx="2634887" cy="295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22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5463"/>
            <a:ext cx="12192000" cy="613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Поред тога, често по добијању захтјева,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 органи траже мишљење Агенције за заштиту личних података БиХ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како би знали да ли је давање одређених података у супротности са Законом о заштити личних података,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 нису обавезни да по њему поступе. 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Према мишљењу Агенције за заштиту личних података БиХ, службеници у јавним органима који рјешавају захтјеве за приступ информацијама,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морају разграничити шта је информација која се мора дати на захтјев, а шта лични податак који треба заштитити 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(попут матичног броја, адресе или броја телефона).</a:t>
            </a:r>
            <a:endParaRPr lang="bs-Latn-BA" sz="24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	Међутим, </a:t>
            </a:r>
            <a:r>
              <a:rPr lang="sr-Cyrl-BA" sz="2400" dirty="0">
                <a:solidFill>
                  <a:srgbClr val="C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 ти подаци према ЗОСПИ морају бити објављени ако се утврди да за то постоји јавни интерес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који се може препознати.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34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9614"/>
            <a:ext cx="12192000" cy="5673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Такође је примијећено да постоји низ изговора које службеници унутар институција проналазе како би одбили захтјев за слободан приступ информацијама, које често у име грађана подносе новинари, у којим ситуацијама службеници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неријетко траже да захтјев буде на меморандуму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 има печат и потпис овлашћеног лица и слично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Позивање на заштиту комерцијалних интереса је најчешћи изговор за одбијање увида у уговоре са приватним предузећима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као што су уговори о јавним набавкама и уговори о додијељеним концесијама за природна богатства.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677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719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CS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Разлози због којих се најчешће не достављају тражене информације: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1) </a:t>
            </a:r>
            <a:r>
              <a:rPr lang="sr-Cyrl-C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мишљење јавног органа да тражене информације представљају обимну документацију,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C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2) изјашњавање органа да не представља јавни орган у складу са ЗОСПИ,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3)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утврђ</a:t>
            </a:r>
            <a:r>
              <a:rPr lang="sr-Cyrl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ивање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изузетк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вези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повјерљивим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комерцијалним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инт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ресима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најчешће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пословна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тајна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уговорних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),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утврђ</a:t>
            </a:r>
            <a:r>
              <a:rPr lang="sr-Cyrl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ивање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изузетк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код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заштите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приватност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личне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позива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ње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 о заштити личних података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БиХ),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5) навођење да су информације објављене на </a:t>
            </a:r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web 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сајту,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6) омогућавање једино личног увида у тражене информације, без доставе информација на адресу тражиоца (супротно ЗОСПИ),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7) изјашњење јавног предузећа да информације нису од јавног интереса (без спровођења теста јавног интереса)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8) </a:t>
            </a:r>
            <a:r>
              <a:rPr lang="sr-Cyrl-BA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непоступање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 остављеним роковима за уплату трошкова умножавања.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77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81247"/>
            <a:ext cx="11963400" cy="1159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spcAft>
                <a:spcPts val="1570"/>
              </a:spcAft>
            </a:pP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Јасно је да наведени разлози не могу бити законски</a:t>
            </a:r>
          </a:p>
          <a:p>
            <a:pPr marL="11430" indent="-6350" algn="just">
              <a:spcAft>
                <a:spcPts val="1570"/>
              </a:spcAft>
            </a:pP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основ за не</a:t>
            </a:r>
            <a:r>
              <a:rPr lang="en-US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достављање тражених информација.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542" y="3283131"/>
            <a:ext cx="5307937" cy="313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06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510" y="0"/>
            <a:ext cx="11695612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Исто тако, истраживања су показала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незадовољавајући степен транспарентности и одговорности јавних предузећа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које се огледа у  непоштовању законом прописане процедуре, погрешном тумачењу одредаба и погрешној примјени ЗОСПИ.</a:t>
            </a:r>
            <a:r>
              <a:rPr lang="sr-Cyrl-BA" sz="2800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217" y="3523137"/>
            <a:ext cx="4066905" cy="333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1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119" y="2120537"/>
            <a:ext cx="11038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Идеја о потреби постојања Закона о слободи приступа информацијама полази од потребе грађана да имају информације о активностима јавне власти и од идеје јавног интереса, као права јавности да зна на који начин органи власти обављају своје функције.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2893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18" y="-1297577"/>
            <a:ext cx="11721737" cy="548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endParaRPr lang="sr-Cyrl-BA" sz="24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Констатовано је да је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нарочито изражено одуговлачење процедуре за давање информација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насупрот законском року од 15 дана прописаном чланом 14. став 4. ЗОСПИ, који се може продужити само у одређеним случајевима, па је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 поступак по </a:t>
            </a:r>
            <a:r>
              <a:rPr lang="sr-Cyrl-BA" sz="2800" u="sng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изјављеним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правним </a:t>
            </a:r>
            <a:r>
              <a:rPr lang="sr-Cyrl-BA" sz="2800" u="sng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лијековима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трајао неуобичајено дуго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 </a:t>
            </a:r>
            <a:r>
              <a:rPr lang="sr-Cyrl-BA" sz="2800" u="sng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није одлучивано у форми управног акта, односно рјешења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65" y="4077166"/>
            <a:ext cx="4305300" cy="25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03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926" y="-217713"/>
            <a:ext cx="11660777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157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При томе је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неправилно закључивано да акт којим се одлучује о приступу информацијама не представља управни акт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већ допис против којег није допуштена жалба, </a:t>
            </a:r>
            <a:r>
              <a:rPr lang="sr-Cyrl-BA" sz="2800" dirty="0">
                <a:solidFill>
                  <a:srgbClr val="00B0F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позивајући се на то да је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B0F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ЗОСПИ прописано да ако јавни орган одбије приступ информацији о томе дописом обавјештава подносиоца захтјева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иако је неспорно да у смислу одредаба ЗОУП-а 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 се и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примјењује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поступку за приступ информацијама уколико то није другачије прописано ЗОСПИ, </a:t>
            </a:r>
            <a:r>
              <a:rPr lang="sr-Cyrl-BA" sz="2800" b="1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против тог дописа незадовољна странка има право да изјави жалбу, о којој одлучује другостепени орган</a:t>
            </a: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69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" y="-1197003"/>
            <a:ext cx="11643360" cy="484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Ови разлози за не</a:t>
            </a:r>
            <a:r>
              <a:rPr lang="en-US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достављање тражених информација, управо су и уочени </a:t>
            </a:r>
            <a:r>
              <a:rPr lang="sr-Cyrl-BA" sz="2800" b="1" dirty="0">
                <a:solidFill>
                  <a:srgbClr val="0070C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поступцима који су се водили пред судовима у управном спору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по тужбама подносилаца захтјева због тога што у управном поступку није удовољено њиховим захтјевима.</a:t>
            </a:r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44962"/>
            <a:ext cx="5744628" cy="287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487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-1384665"/>
            <a:ext cx="11843657" cy="5564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Посебно треба нагласити да приликом одобравања приступа информацијама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јавни орган нема овлашћење процјењивати хоће ли приступ информацији одобрити путем личног увида, или ће подносиоцу захтјева доставити копије докумената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ком смислу је намјера законодавца јасно исказана у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члану 14. став 2. ЗОСПИ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993" y="3601558"/>
            <a:ext cx="4432663" cy="29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22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462" y="114300"/>
            <a:ext cx="11817531" cy="711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marR="635" indent="-6350" algn="just">
              <a:lnSpc>
                <a:spcPct val="150000"/>
              </a:lnSpc>
              <a:spcAft>
                <a:spcPts val="500"/>
              </a:spcAft>
            </a:pP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CS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Приступ информацији, у смислу ЗОСПИ </a:t>
            </a:r>
            <a:r>
              <a:rPr lang="sr-Cyrl-CS" sz="2400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подразумијева</a:t>
            </a:r>
            <a:r>
              <a:rPr lang="sr-Cyrl-CS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приступ већ готовој и постојећој информацији која постоји у материјализованом облику и не представља дужност органа јавне власти да даје одговоре на питања и да тумачи прописе. </a:t>
            </a:r>
          </a:p>
          <a:p>
            <a:pPr marL="12065" marR="635" indent="-6350" algn="just">
              <a:lnSpc>
                <a:spcPct val="150000"/>
              </a:lnSpc>
              <a:spcAft>
                <a:spcPts val="500"/>
              </a:spcAft>
            </a:pPr>
            <a:r>
              <a:rPr lang="sr-Cyrl-CS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CS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 друге стране</a:t>
            </a:r>
            <a:r>
              <a:rPr lang="sr-Cyrl-CS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одобравање информације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мора садржавати информацију о могућности увида и умножавања информације,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или пак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 се у другој варијанти, подносиоцу захтјева уз одлуку о одобравању приступа, прилаже тражена информација. </a:t>
            </a:r>
          </a:p>
          <a:p>
            <a:pPr marL="12065" marR="635" indent="-6350" algn="just">
              <a:lnSpc>
                <a:spcPct val="150000"/>
              </a:lnSpc>
              <a:spcAft>
                <a:spcPts val="500"/>
              </a:spcAft>
            </a:pP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BA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Уколико је подносилац захтјева означио на који начин </a:t>
            </a:r>
            <a:r>
              <a:rPr lang="sr-Cyrl-BA" sz="2400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жели</a:t>
            </a:r>
            <a:r>
              <a:rPr lang="sr-Cyrl-BA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извршити приступ информацијама, јавни орган је дужан кретати се у оквиру тог захтјева.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006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676" y="481974"/>
            <a:ext cx="109131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sr-Cyrl-BA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400" b="1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Стога, само одобравање увида у документацију</a:t>
            </a:r>
            <a:r>
              <a:rPr lang="sr-Cyrl-BA" sz="24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sr-Cyrl-BA" sz="2400" b="1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односно тражене информације</a:t>
            </a:r>
            <a:r>
              <a:rPr lang="sr-Cyrl-BA" sz="24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sr-Cyrl-BA" sz="2400" b="1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не представља крајњи циљ остваривања права на приступ информацијама</a:t>
            </a:r>
            <a:r>
              <a:rPr lang="sr-Cyrl-BA" sz="24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sr-Cyrl-BA" sz="24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како то и произилази из праксе установљене, превасходно од стране </a:t>
            </a:r>
            <a:r>
              <a:rPr lang="sr-Cyrl-BA" sz="2400" dirty="0">
                <a:solidFill>
                  <a:srgbClr val="00B0F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Врховног суда Републике Српске </a:t>
            </a:r>
            <a:r>
              <a:rPr lang="sr-Cyrl-BA" sz="24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 према члану 22. став 1. Закона о судовима („Сл. гласник РС“ број 37/12, 44/15 и 100/17) највиши суд у Републици Српској и обезбјеђује јединствену примјену закона, </a:t>
            </a:r>
            <a:r>
              <a:rPr lang="sr-Cyrl-BA" sz="24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одлучујући о захтјевима за ванредно преиспитивање</a:t>
            </a:r>
            <a:r>
              <a:rPr lang="sr-Cyrl-BA" sz="2400" u="sng" dirty="0"/>
              <a:t> </a:t>
            </a:r>
            <a:r>
              <a:rPr lang="sr-Cyrl-BA" sz="2400" u="sng" dirty="0">
                <a:latin typeface="Georgia" panose="02040502050405020303" pitchFamily="18" charset="0"/>
              </a:rPr>
              <a:t>правоснажних одлука окружних судова донесених у управном спору у предметима који се односе на слободан приступ информацијама.</a:t>
            </a:r>
            <a:endParaRPr lang="sr-Cyrl-BA" sz="2400" u="sng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572" y="4235669"/>
            <a:ext cx="4072048" cy="20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888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1183"/>
            <a:ext cx="12192000" cy="2990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    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смислу члана 1. Закона о управним споровима („Сл. гласник Републике Српске“ број 109/05 и б63/11, у даљем тексту: ЗУС) </a:t>
            </a:r>
            <a:r>
              <a:rPr lang="sr-Cyrl-BA" sz="2000" b="1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суд у управном спору одлучује о законитости аката</a:t>
            </a:r>
            <a:r>
              <a:rPr lang="sr-Cyrl-BA" sz="20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којима републички органи управе и републичке управне организације, и органи јединице локалне самоуправе у општини и граду, предузећа и установе и друга правна лица која врше јавна овлашћења, </a:t>
            </a:r>
            <a:r>
              <a:rPr lang="sr-Cyrl-BA" sz="20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рјешавају о захтјевима физичких и правних лица или других страна ка за слободан приступ информацијама сходно ЗОСПИ.</a:t>
            </a:r>
            <a:endParaRPr lang="en-US" sz="2000" u="sng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6843A3-1623-4430-8AE9-183199DD6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678" y="3201938"/>
            <a:ext cx="5000714" cy="343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937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337" y="-243840"/>
            <a:ext cx="11948160" cy="686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" marR="635" indent="-6350" algn="ctr">
              <a:lnSpc>
                <a:spcPct val="150000"/>
              </a:lnSpc>
              <a:spcAft>
                <a:spcPts val="500"/>
              </a:spcAft>
            </a:pPr>
            <a:endParaRPr lang="bs-Latn-BA" b="1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2065" marR="635" indent="-6350" algn="ctr">
              <a:lnSpc>
                <a:spcPct val="150000"/>
              </a:lnSpc>
              <a:spcAft>
                <a:spcPts val="500"/>
              </a:spcAft>
            </a:pPr>
            <a:r>
              <a:rPr lang="bs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IV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ctr">
              <a:lnSpc>
                <a:spcPct val="150000"/>
              </a:lnSpc>
              <a:spcAft>
                <a:spcPts val="0"/>
              </a:spcAft>
            </a:pP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</a:t>
            </a:r>
            <a:r>
              <a:rPr lang="bs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AK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ЉУЧАК</a:t>
            </a:r>
            <a:endParaRPr lang="bs-Latn-BA" b="1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ctr">
              <a:lnSpc>
                <a:spcPct val="150000"/>
              </a:lnSpc>
              <a:spcAft>
                <a:spcPts val="0"/>
              </a:spcAft>
            </a:pPr>
            <a:endParaRPr lang="sr-Cyrl-BA" b="1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r>
              <a:rPr lang="sr-Cyrl-RS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RS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врха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циљ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доношења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ОСПИ је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јавност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има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контролу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над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извршавањем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власти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стране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јавних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што представља </a:t>
            </a:r>
            <a:r>
              <a:rPr lang="sr-Cyrl-CS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основно демократско право грађана и веома важно средство у </a:t>
            </a:r>
            <a:r>
              <a:rPr lang="sr-Cyrl-CS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обезбјеђивању</a:t>
            </a:r>
            <a:r>
              <a:rPr lang="sr-Cyrl-CS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владавине права и доброг управљања, будући да</a:t>
            </a:r>
            <a:r>
              <a:rPr lang="sr-Cyrl-CS" b="1" i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којима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располажу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имају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карактер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јавног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добра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па тако да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постоји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оправдани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интерес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грађани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добију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увид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којима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располаже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јер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интерес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може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надјачати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разлоге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необјав</a:t>
            </a:r>
            <a:r>
              <a:rPr lang="bs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љивање</a:t>
            </a:r>
            <a:r>
              <a:rPr lang="bs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тражених</a:t>
            </a:r>
            <a:r>
              <a:rPr lang="bs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Зато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морају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промовисати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принцип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максималног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објелодањивања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предузети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одређене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кораке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смислу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ширења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кључних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јавности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чиме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ће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смањити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подношење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појединачних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које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приступа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информацијама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се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може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ограничити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само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изузетака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прописани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ЗОСПИ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под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условом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то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неопходно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демократском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друштву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пропорционално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циљу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96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1"/>
            <a:ext cx="1207008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endParaRPr lang="sr-Cyrl-BA" b="1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При томе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приступ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информацијама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иако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постоје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ограничења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ЗОСПИ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неће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бити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ускраћен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ако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јавни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интер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објелодане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већи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од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штете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би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наступила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откривањем</a:t>
            </a:r>
            <a:r>
              <a:rPr lang="sr-Latn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Latn-BA" b="1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информација</a:t>
            </a: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               Наведено свакако требају </a:t>
            </a:r>
            <a:r>
              <a:rPr lang="sr-Cyrl-BA" b="1" dirty="0">
                <a:latin typeface="Georgia" panose="02040502050405020303" pitchFamily="18" charset="0"/>
              </a:rPr>
              <a:t>цијенити и судови у управном спору, досљедно примјењујући одредбе ЗОСПИ</a:t>
            </a:r>
            <a:r>
              <a:rPr lang="sr-Cyrl-BA" sz="2400" dirty="0">
                <a:latin typeface="Georgia" panose="02040502050405020303" pitchFamily="18" charset="0"/>
              </a:rPr>
              <a:t>.</a:t>
            </a:r>
            <a:r>
              <a:rPr lang="sr-Cyrl-BA" dirty="0"/>
              <a:t> </a:t>
            </a:r>
          </a:p>
          <a:p>
            <a:endParaRPr lang="en-US" dirty="0"/>
          </a:p>
          <a:p>
            <a:pPr algn="just"/>
            <a:r>
              <a:rPr lang="sr-Cyrl-BA" dirty="0"/>
              <a:t>	</a:t>
            </a:r>
            <a:r>
              <a:rPr lang="sr-Cyrl-BA" b="1" dirty="0">
                <a:latin typeface="Georgia" panose="02040502050405020303" pitchFamily="18" charset="0"/>
              </a:rPr>
              <a:t>Несумњиво је да има простора за </a:t>
            </a:r>
            <a:r>
              <a:rPr lang="sr-Cyrl-BA" b="1" dirty="0" err="1">
                <a:latin typeface="Georgia" panose="02040502050405020303" pitchFamily="18" charset="0"/>
              </a:rPr>
              <a:t>унапређење</a:t>
            </a:r>
            <a:r>
              <a:rPr lang="sr-Cyrl-BA" b="1" dirty="0">
                <a:latin typeface="Georgia" panose="02040502050405020303" pitchFamily="18" charset="0"/>
              </a:rPr>
              <a:t> ЗОСПИ према међународним стандардима и отклањању појединих мањкавости, како не би представљале </a:t>
            </a:r>
            <a:r>
              <a:rPr lang="sr-Cyrl-BA" b="1" dirty="0" err="1">
                <a:latin typeface="Georgia" panose="02040502050405020303" pitchFamily="18" charset="0"/>
              </a:rPr>
              <a:t>препреку</a:t>
            </a:r>
            <a:r>
              <a:rPr lang="sr-Cyrl-BA" b="1" dirty="0">
                <a:latin typeface="Georgia" panose="02040502050405020303" pitchFamily="18" charset="0"/>
              </a:rPr>
              <a:t> за његову примјену, чиме би се снажније подржало право на слободан приступ информацијама, у ком смислу су и поднесене иницијативе законодавном органу за неопходне измјене и допуне ЗОСПИ.</a:t>
            </a:r>
            <a:endParaRPr lang="en-US" b="1" dirty="0">
              <a:latin typeface="Georgia" panose="02040502050405020303" pitchFamily="18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" indent="-6350" algn="just">
              <a:lnSpc>
                <a:spcPct val="150000"/>
              </a:lnSpc>
              <a:spcAft>
                <a:spcPts val="0"/>
              </a:spcAft>
            </a:pPr>
            <a:r>
              <a:rPr lang="sr-Cyrl-BA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FB3E4170-D39A-4262-8333-F1439835A43F}"/>
              </a:ext>
            </a:extLst>
          </p:cNvPr>
          <p:cNvSpPr/>
          <p:nvPr/>
        </p:nvSpPr>
        <p:spPr>
          <a:xfrm>
            <a:off x="7693572" y="4372303"/>
            <a:ext cx="3764920" cy="2485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7636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029" y="240573"/>
            <a:ext cx="10858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Већина земаља свијета је усвојила законе о слободном приступу информацијама и обавезала власти на транспарентнији рад, како би грађани били боље информисани о ономе шта се у јавном сектору дешава.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196" y="3034938"/>
            <a:ext cx="4493079" cy="336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3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382" y="418012"/>
            <a:ext cx="1141693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Закони о слободи приступа информацијама 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третирају информацију </a:t>
            </a:r>
            <a:r>
              <a:rPr lang="sr-Cyrl-CS" sz="2800" u="sng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као јавно добро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 на информацију као </a:t>
            </a:r>
            <a:r>
              <a:rPr lang="sr-Cyrl-CS" sz="2800" u="sng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основно људско право</a:t>
            </a:r>
            <a:r>
              <a:rPr lang="sr-Cyrl-CS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bs-Latn-BA" sz="2800" dirty="0"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ош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Р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езолуцији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1946.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Генералне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скупштине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Уједињених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нација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се наводи да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информацију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основно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људско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мјерило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свих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су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Уједињене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нације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посвећене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sr-Cyrl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У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члану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19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Универзалне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декларације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о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људским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правима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1948.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године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се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наводи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свако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слободу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мишљења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изражавања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што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обухвата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буде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узнемираван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због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свог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мишљења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као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право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тражи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даје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информације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идеје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било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којим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средствима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и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без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обзира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bs-Latn-BA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границе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r>
              <a:rPr lang="sr-Cyrl-BA" sz="2800" b="1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0975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933" y="624839"/>
            <a:ext cx="112340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Слобода приступа информацијама је прописана 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и 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бројним међународним документима, као што је Пакт о грађанским и политичким правима Уједињених нација, Европска конвенција за заштиту људских права и основних слобода, Препоруке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Савјета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Европе,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Архуска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конвенција и други.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016" y="3161212"/>
            <a:ext cx="4465365" cy="334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48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25" y="388621"/>
            <a:ext cx="111524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Би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је међу првима у региону добила Закон о слободи приступа информацијама,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три верзије на три нивоа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углавном као резултат иницијативе и притиска међународне заједнице.</a:t>
            </a:r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Прво је прихваћен закон на нивоу државе БиХ у октобру мјесецу 2000. године, потом </a:t>
            </a:r>
            <a:r>
              <a:rPr lang="sr-Cyrl-BA" sz="2800" dirty="0">
                <a:solidFill>
                  <a:srgbClr val="FF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мају мјесецу 2001. године у Републици Српској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те у септембру мјесецу исте године у Федерацији БиХ.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509" y="3710336"/>
            <a:ext cx="4585063" cy="286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1" y="348343"/>
            <a:ext cx="1190352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endParaRPr lang="sr-Cyrl-BA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Ти закони су у основи идентични, с тим да је 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 на нивоу државе БиХ </a:t>
            </a:r>
            <a:r>
              <a:rPr lang="sr-Cyrl-CS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неколико пута </a:t>
            </a:r>
            <a:r>
              <a:rPr lang="sr-Cyrl-CS" sz="2800" u="sng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мијењан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(између осталог у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дијелу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који се односи на обавезу доношења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рјешења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захтјеву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 приступ информацијама, а и закључка због немогућности поступања по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захтјеву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те питања другостепеног органа који одлучује по жалби на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рјешење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односно закључак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трошкова умножавања, казнених одредаба и инспекцијског надзора од стране Управног инспектората Министарства правде БиХ и покретања прекршајног поступка)</a:t>
            </a:r>
            <a:r>
              <a:rPr lang="bs-Latn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bs-Latn-BA" sz="2800" dirty="0">
              <a:solidFill>
                <a:srgbClr val="000000"/>
              </a:solidFill>
              <a:latin typeface="Georgia" panose="02040502050405020303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sr-Cyrl-BA" sz="2800" u="sng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нивоу Федерације БиХ је мијењан једанпут</a:t>
            </a:r>
            <a:r>
              <a:rPr lang="sr-Cyrl-BA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у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дијелу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који се односи на обавезу доношења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рјешења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захтјеву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за приступ информацијама и питања другостепеног органа који одлучује по жалби на </a:t>
            </a:r>
            <a:r>
              <a:rPr lang="sr-Cyrl-CS" sz="2800" dirty="0" err="1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рјешење</a:t>
            </a:r>
            <a:r>
              <a:rPr lang="sr-Cyrl-CS" sz="2800" dirty="0">
                <a:solidFill>
                  <a:srgbClr val="000000"/>
                </a:solidFill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876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488" y="1616528"/>
            <a:ext cx="11348357" cy="1513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CS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	</a:t>
            </a:r>
            <a:r>
              <a:rPr lang="sr-Cyrl-CS" sz="2800" b="1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</a:t>
            </a:r>
            <a:r>
              <a:rPr lang="sr-Cyrl-BA" sz="2800" b="1" dirty="0" err="1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акон</a:t>
            </a:r>
            <a:r>
              <a:rPr lang="sr-Cyrl-BA" sz="2800" b="1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на нивоу Републике Српске није мијењан,</a:t>
            </a:r>
          </a:p>
          <a:p>
            <a:pPr marL="11430" indent="-6350" algn="just">
              <a:lnSpc>
                <a:spcPct val="150000"/>
              </a:lnSpc>
              <a:spcAft>
                <a:spcPts val="955"/>
              </a:spcAft>
            </a:pPr>
            <a:r>
              <a:rPr lang="sr-Cyrl-BA" sz="2800" dirty="0">
                <a:latin typeface="Georgia" panose="02040502050405020303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што свакако не значи да га не треба мијењати.</a:t>
            </a:r>
            <a:endParaRPr lang="en-US"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669" y="3302024"/>
            <a:ext cx="4405176" cy="330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6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2864</Words>
  <Application>Microsoft Office PowerPoint</Application>
  <PresentationFormat>Widescreen</PresentationFormat>
  <Paragraphs>137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Pravosudje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Dusko Bojovic</dc:creator>
  <cp:lastModifiedBy>Dusko Bojovic</cp:lastModifiedBy>
  <cp:revision>164</cp:revision>
  <dcterms:created xsi:type="dcterms:W3CDTF">2020-10-26T19:52:03Z</dcterms:created>
  <dcterms:modified xsi:type="dcterms:W3CDTF">2022-03-08T08:00:13Z</dcterms:modified>
</cp:coreProperties>
</file>