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A4BD2C-A9B3-4523-9752-F1C87D1B515A}"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3264185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4BD2C-A9B3-4523-9752-F1C87D1B515A}"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48349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4BD2C-A9B3-4523-9752-F1C87D1B515A}"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68801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4BD2C-A9B3-4523-9752-F1C87D1B515A}"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412952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A4BD2C-A9B3-4523-9752-F1C87D1B515A}"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363923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A4BD2C-A9B3-4523-9752-F1C87D1B515A}"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55167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A4BD2C-A9B3-4523-9752-F1C87D1B515A}" type="datetimeFigureOut">
              <a:rPr lang="en-US" smtClean="0"/>
              <a:t>9/8/2021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308187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A4BD2C-A9B3-4523-9752-F1C87D1B515A}" type="datetimeFigureOut">
              <a:rPr lang="en-US" smtClean="0"/>
              <a:t>9/8/2021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425461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4BD2C-A9B3-4523-9752-F1C87D1B515A}" type="datetimeFigureOut">
              <a:rPr lang="en-US" smtClean="0"/>
              <a:t>9/8/2021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329750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A4BD2C-A9B3-4523-9752-F1C87D1B515A}"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2640162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A4BD2C-A9B3-4523-9752-F1C87D1B515A}"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B357A-91F9-49E8-B379-05ADB20A7A9E}" type="slidenum">
              <a:rPr lang="en-US" smtClean="0"/>
              <a:t>‹#›</a:t>
            </a:fld>
            <a:endParaRPr lang="en-US"/>
          </a:p>
        </p:txBody>
      </p:sp>
    </p:spTree>
    <p:extLst>
      <p:ext uri="{BB962C8B-B14F-4D97-AF65-F5344CB8AC3E}">
        <p14:creationId xmlns:p14="http://schemas.microsoft.com/office/powerpoint/2010/main" val="1808699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4BD2C-A9B3-4523-9752-F1C87D1B515A}" type="datetimeFigureOut">
              <a:rPr lang="en-US" smtClean="0"/>
              <a:t>9/8/2021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B357A-91F9-49E8-B379-05ADB20A7A9E}" type="slidenum">
              <a:rPr lang="en-US" smtClean="0"/>
              <a:t>‹#›</a:t>
            </a:fld>
            <a:endParaRPr lang="en-US"/>
          </a:p>
        </p:txBody>
      </p:sp>
    </p:spTree>
    <p:extLst>
      <p:ext uri="{BB962C8B-B14F-4D97-AF65-F5344CB8AC3E}">
        <p14:creationId xmlns:p14="http://schemas.microsoft.com/office/powerpoint/2010/main" val="3912793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err="1"/>
              <a:t>Vještina</a:t>
            </a:r>
            <a:r>
              <a:rPr lang="en-US" b="1" i="1" dirty="0"/>
              <a:t> </a:t>
            </a:r>
            <a:r>
              <a:rPr lang="en-US" b="1" i="1" dirty="0" err="1"/>
              <a:t>pisanja</a:t>
            </a:r>
            <a:r>
              <a:rPr lang="en-US" b="1" i="1" dirty="0"/>
              <a:t> </a:t>
            </a:r>
            <a:r>
              <a:rPr lang="en-US" b="1" i="1" dirty="0" err="1"/>
              <a:t>i</a:t>
            </a:r>
            <a:r>
              <a:rPr lang="en-US" b="1" i="1" dirty="0"/>
              <a:t> </a:t>
            </a:r>
            <a:r>
              <a:rPr lang="en-US" b="1" i="1" dirty="0" err="1"/>
              <a:t>obrazlaganja</a:t>
            </a:r>
            <a:r>
              <a:rPr lang="sr-Latn-BA" b="1" i="1" dirty="0"/>
              <a:t> parnične</a:t>
            </a:r>
            <a:r>
              <a:rPr lang="en-US" b="1" i="1" dirty="0"/>
              <a:t> </a:t>
            </a:r>
            <a:r>
              <a:rPr lang="en-US" b="1" i="1" dirty="0" err="1"/>
              <a:t>presude</a:t>
            </a:r>
            <a:endParaRPr lang="en-US" dirty="0"/>
          </a:p>
        </p:txBody>
      </p:sp>
      <p:sp>
        <p:nvSpPr>
          <p:cNvPr id="3" name="Subtitle 2"/>
          <p:cNvSpPr>
            <a:spLocks noGrp="1"/>
          </p:cNvSpPr>
          <p:nvPr>
            <p:ph type="subTitle" idx="1"/>
          </p:nvPr>
        </p:nvSpPr>
        <p:spPr>
          <a:xfrm>
            <a:off x="431006" y="5429250"/>
            <a:ext cx="11329988" cy="614362"/>
          </a:xfrm>
        </p:spPr>
        <p:txBody>
          <a:bodyPr>
            <a:normAutofit fontScale="92500"/>
          </a:bodyPr>
          <a:lstStyle/>
          <a:p>
            <a:r>
              <a:rPr lang="bs-Latn-BA" b="1" i="1" dirty="0"/>
              <a:t>9</a:t>
            </a:r>
            <a:r>
              <a:rPr lang="en-US" b="1" i="1" dirty="0"/>
              <a:t>.- </a:t>
            </a:r>
            <a:r>
              <a:rPr lang="sr-Latn-BA" b="1" i="1" dirty="0"/>
              <a:t>10</a:t>
            </a:r>
            <a:r>
              <a:rPr lang="en-US" b="1" i="1" dirty="0"/>
              <a:t>. </a:t>
            </a:r>
            <a:r>
              <a:rPr lang="sr-Latn-BA" b="1" i="1" dirty="0"/>
              <a:t>septembar</a:t>
            </a:r>
            <a:r>
              <a:rPr lang="en-US" b="1" i="1" dirty="0"/>
              <a:t>202</a:t>
            </a:r>
            <a:r>
              <a:rPr lang="sr-Latn-BA" b="1" i="1" dirty="0"/>
              <a:t>1</a:t>
            </a:r>
            <a:r>
              <a:rPr lang="en-US" b="1" i="1" dirty="0" smtClean="0"/>
              <a:t>.</a:t>
            </a:r>
            <a:r>
              <a:rPr lang="sr-Latn-BA" b="1" i="1" dirty="0" smtClean="0"/>
              <a:t>					</a:t>
            </a:r>
            <a:r>
              <a:rPr lang="hr-BA" b="1" i="1" dirty="0"/>
              <a:t>Senad Tica, </a:t>
            </a:r>
            <a:r>
              <a:rPr lang="hr-BA" b="1" i="1" dirty="0" err="1"/>
              <a:t>sudija</a:t>
            </a:r>
            <a:r>
              <a:rPr lang="hr-BA" b="1" i="1" dirty="0"/>
              <a:t> Vrhovnog suda RS</a:t>
            </a:r>
            <a:endParaRPr lang="en-US" b="1" i="1" dirty="0"/>
          </a:p>
          <a:p>
            <a:endParaRPr lang="en-US" dirty="0"/>
          </a:p>
        </p:txBody>
      </p:sp>
    </p:spTree>
    <p:extLst>
      <p:ext uri="{BB962C8B-B14F-4D97-AF65-F5344CB8AC3E}">
        <p14:creationId xmlns:p14="http://schemas.microsoft.com/office/powerpoint/2010/main" val="3701533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fontScale="62500" lnSpcReduction="20000"/>
          </a:bodyPr>
          <a:lstStyle/>
          <a:p>
            <a:pPr marL="0" indent="0" algn="just">
              <a:lnSpc>
                <a:spcPct val="120000"/>
              </a:lnSpc>
              <a:buNone/>
            </a:pPr>
            <a:r>
              <a:rPr lang="sr-Latn-CS" dirty="0"/>
              <a:t>OKRUŽNI PRIVREDNI SUD , sudija … u pravnoj stvari tužioca „Vodovod“ </a:t>
            </a:r>
            <a:r>
              <a:rPr lang="sr-Latn-CS" dirty="0" err="1"/>
              <a:t>a.d</a:t>
            </a:r>
            <a:r>
              <a:rPr lang="sr-Latn-CS" dirty="0"/>
              <a:t>. Banja Luka, zastupan po punomoćniku Z.K.  iz Banje Luke protiv tuženog  „Metal“ </a:t>
            </a:r>
            <a:r>
              <a:rPr lang="sr-Latn-CS" dirty="0" err="1"/>
              <a:t>a.d.Banja</a:t>
            </a:r>
            <a:r>
              <a:rPr lang="sr-Latn-CS" dirty="0"/>
              <a:t> Luka, zastupan po punomoćniku D.T., advokatu iz Banje Luke, radi isplate, </a:t>
            </a:r>
            <a:r>
              <a:rPr lang="sr-Latn-CS" dirty="0" err="1"/>
              <a:t>vrijednost</a:t>
            </a:r>
            <a:r>
              <a:rPr lang="sr-Latn-CS" dirty="0"/>
              <a:t> spora 693, 766,28 KM, </a:t>
            </a:r>
            <a:r>
              <a:rPr lang="sr-Latn-CS" b="1" dirty="0"/>
              <a:t>u ponovnom postupku nakon ukidanja prvostepene presude ovog suda </a:t>
            </a:r>
            <a:r>
              <a:rPr lang="sr-Latn-CS" b="1" dirty="0" err="1"/>
              <a:t>rješenjem</a:t>
            </a:r>
            <a:r>
              <a:rPr lang="sr-Latn-CS" b="1" dirty="0"/>
              <a:t> Višeg privrednog suda u </a:t>
            </a:r>
            <a:r>
              <a:rPr lang="sr-Latn-CS" b="1" dirty="0" err="1"/>
              <a:t>Banjoj</a:t>
            </a:r>
            <a:r>
              <a:rPr lang="sr-Latn-CS" b="1" dirty="0"/>
              <a:t> Luci od 10.2.2017.godine, nakon  održanog ročišta </a:t>
            </a:r>
            <a:r>
              <a:rPr lang="sr-Latn-CS" dirty="0"/>
              <a:t>u </a:t>
            </a:r>
            <a:r>
              <a:rPr lang="sr-Latn-CS" dirty="0" err="1"/>
              <a:t>pristustvu</a:t>
            </a:r>
            <a:r>
              <a:rPr lang="sr-Latn-CS" dirty="0"/>
              <a:t> punomoćnika stranka, </a:t>
            </a:r>
            <a:r>
              <a:rPr lang="sr-Latn-CS" dirty="0" err="1"/>
              <a:t>donio</a:t>
            </a:r>
            <a:r>
              <a:rPr lang="sr-Latn-CS" dirty="0"/>
              <a:t> je</a:t>
            </a:r>
            <a:endParaRPr lang="en-US" dirty="0"/>
          </a:p>
          <a:p>
            <a:pPr marL="0" indent="0" algn="just">
              <a:lnSpc>
                <a:spcPct val="120000"/>
              </a:lnSpc>
              <a:buNone/>
            </a:pPr>
            <a:r>
              <a:rPr lang="sr-Latn-CS" dirty="0"/>
              <a:t> </a:t>
            </a:r>
            <a:endParaRPr lang="en-US" dirty="0"/>
          </a:p>
          <a:p>
            <a:pPr marL="0" indent="0" algn="ctr">
              <a:lnSpc>
                <a:spcPct val="120000"/>
              </a:lnSpc>
              <a:buNone/>
            </a:pPr>
            <a:r>
              <a:rPr lang="sr-Latn-CS" dirty="0"/>
              <a:t>P R E S U D U</a:t>
            </a:r>
            <a:endParaRPr lang="en-US" dirty="0"/>
          </a:p>
          <a:p>
            <a:pPr marL="0" indent="0" algn="just">
              <a:lnSpc>
                <a:spcPct val="120000"/>
              </a:lnSpc>
              <a:buNone/>
            </a:pPr>
            <a:r>
              <a:rPr lang="sr-Latn-CS" dirty="0"/>
              <a:t> </a:t>
            </a:r>
            <a:endParaRPr lang="en-US" dirty="0"/>
          </a:p>
          <a:p>
            <a:pPr marL="0" indent="0" algn="just">
              <a:lnSpc>
                <a:spcPct val="120000"/>
              </a:lnSpc>
              <a:buNone/>
            </a:pPr>
            <a:r>
              <a:rPr lang="sr-Latn-CS" dirty="0"/>
              <a:t>	</a:t>
            </a:r>
            <a:r>
              <a:rPr lang="en-US" dirty="0" err="1"/>
              <a:t>Odbija</a:t>
            </a:r>
            <a:r>
              <a:rPr lang="en-US" dirty="0"/>
              <a:t> se </a:t>
            </a:r>
            <a:r>
              <a:rPr lang="en-US" dirty="0" err="1"/>
              <a:t>tu</a:t>
            </a:r>
            <a:r>
              <a:rPr lang="sr-Latn-CS" dirty="0"/>
              <a:t>ž</a:t>
            </a:r>
            <a:r>
              <a:rPr lang="en-US" dirty="0" err="1"/>
              <a:t>beni</a:t>
            </a:r>
            <a:r>
              <a:rPr lang="en-US" dirty="0"/>
              <a:t> </a:t>
            </a:r>
            <a:r>
              <a:rPr lang="en-US" dirty="0" err="1"/>
              <a:t>zahtjev</a:t>
            </a:r>
            <a:r>
              <a:rPr lang="en-US" dirty="0"/>
              <a:t> </a:t>
            </a:r>
            <a:r>
              <a:rPr lang="en-US" dirty="0" err="1"/>
              <a:t>tu</a:t>
            </a:r>
            <a:r>
              <a:rPr lang="sr-Latn-CS" dirty="0"/>
              <a:t>ž</a:t>
            </a:r>
            <a:r>
              <a:rPr lang="en-US" dirty="0" err="1"/>
              <a:t>ioca</a:t>
            </a:r>
            <a:r>
              <a:rPr lang="en-US" dirty="0"/>
              <a:t> </a:t>
            </a:r>
            <a:r>
              <a:rPr lang="sr-Latn-CS" b="1" dirty="0"/>
              <a:t>„Vodovod“ </a:t>
            </a:r>
            <a:r>
              <a:rPr lang="sr-Latn-CS" b="1" dirty="0" err="1"/>
              <a:t>a.d</a:t>
            </a:r>
            <a:r>
              <a:rPr lang="sr-Latn-CS" b="1" dirty="0"/>
              <a:t>. Banja Luka</a:t>
            </a:r>
            <a:r>
              <a:rPr lang="sr-Latn-CS" dirty="0"/>
              <a:t> </a:t>
            </a:r>
            <a:r>
              <a:rPr lang="en-US" dirty="0"/>
              <a:t>da mu</a:t>
            </a:r>
            <a:r>
              <a:rPr lang="sr-Latn-CS" dirty="0"/>
              <a:t>  </a:t>
            </a:r>
            <a:r>
              <a:rPr lang="en-US" dirty="0" err="1"/>
              <a:t>tu</a:t>
            </a:r>
            <a:r>
              <a:rPr lang="sr-Latn-CS" dirty="0"/>
              <a:t>ž</a:t>
            </a:r>
            <a:r>
              <a:rPr lang="en-US" dirty="0" err="1"/>
              <a:t>eni</a:t>
            </a:r>
            <a:r>
              <a:rPr lang="en-US" dirty="0"/>
              <a:t> </a:t>
            </a:r>
            <a:r>
              <a:rPr lang="sr-Latn-CS" dirty="0"/>
              <a:t>„</a:t>
            </a:r>
            <a:r>
              <a:rPr lang="sr-Latn-CS" b="1" dirty="0"/>
              <a:t>Metal“ </a:t>
            </a:r>
            <a:r>
              <a:rPr lang="sr-Latn-CS" b="1" dirty="0" err="1"/>
              <a:t>a.d.Banja</a:t>
            </a:r>
            <a:r>
              <a:rPr lang="sr-Latn-CS" b="1" dirty="0"/>
              <a:t> Luka </a:t>
            </a:r>
            <a:r>
              <a:rPr lang="sr-Latn-CS" dirty="0"/>
              <a:t> </a:t>
            </a:r>
            <a:r>
              <a:rPr lang="en-US" dirty="0" err="1"/>
              <a:t>isplati</a:t>
            </a:r>
            <a:r>
              <a:rPr lang="en-US" dirty="0"/>
              <a:t> </a:t>
            </a:r>
            <a:r>
              <a:rPr lang="en-US" dirty="0" err="1"/>
              <a:t>iznos</a:t>
            </a:r>
            <a:r>
              <a:rPr lang="en-US" dirty="0"/>
              <a:t> od</a:t>
            </a:r>
            <a:r>
              <a:rPr lang="sr-Latn-CS" dirty="0"/>
              <a:t> 1.388.532,56 </a:t>
            </a:r>
            <a:r>
              <a:rPr lang="en-US" dirty="0"/>
              <a:t>KM I to</a:t>
            </a:r>
            <a:r>
              <a:rPr lang="sr-Latn-CS" dirty="0"/>
              <a:t>:  694.266, 28 </a:t>
            </a:r>
            <a:r>
              <a:rPr lang="en-US" dirty="0"/>
              <a:t>KM </a:t>
            </a:r>
            <a:r>
              <a:rPr lang="en-US" dirty="0" err="1"/>
              <a:t>na</a:t>
            </a:r>
            <a:r>
              <a:rPr lang="en-US" dirty="0"/>
              <a:t> </a:t>
            </a:r>
            <a:r>
              <a:rPr lang="en-US" dirty="0" err="1"/>
              <a:t>ime</a:t>
            </a:r>
            <a:r>
              <a:rPr lang="en-US" dirty="0"/>
              <a:t> </a:t>
            </a:r>
            <a:r>
              <a:rPr lang="en-US" dirty="0" err="1"/>
              <a:t>glavnog</a:t>
            </a:r>
            <a:r>
              <a:rPr lang="en-US" dirty="0"/>
              <a:t> </a:t>
            </a:r>
            <a:r>
              <a:rPr lang="en-US" dirty="0" err="1"/>
              <a:t>duga</a:t>
            </a:r>
            <a:r>
              <a:rPr lang="sr-Latn-CS" dirty="0"/>
              <a:t>, </a:t>
            </a:r>
            <a:r>
              <a:rPr lang="en-US" dirty="0" err="1"/>
              <a:t>te</a:t>
            </a:r>
            <a:r>
              <a:rPr lang="en-US" dirty="0"/>
              <a:t> </a:t>
            </a:r>
            <a:r>
              <a:rPr lang="en-US" dirty="0" err="1"/>
              <a:t>iznos</a:t>
            </a:r>
            <a:r>
              <a:rPr lang="en-US" dirty="0"/>
              <a:t> od</a:t>
            </a:r>
            <a:r>
              <a:rPr lang="sr-Latn-CS" dirty="0"/>
              <a:t> 694.266, 28 </a:t>
            </a:r>
            <a:r>
              <a:rPr lang="en-US" dirty="0"/>
              <a:t>KM </a:t>
            </a:r>
            <a:r>
              <a:rPr lang="en-US" dirty="0" err="1"/>
              <a:t>na</a:t>
            </a:r>
            <a:r>
              <a:rPr lang="en-US" dirty="0"/>
              <a:t> </a:t>
            </a:r>
            <a:r>
              <a:rPr lang="en-US" dirty="0" err="1"/>
              <a:t>ime</a:t>
            </a:r>
            <a:r>
              <a:rPr lang="en-US" dirty="0"/>
              <a:t> </a:t>
            </a:r>
            <a:r>
              <a:rPr lang="en-US" dirty="0" err="1"/>
              <a:t>obra</a:t>
            </a:r>
            <a:r>
              <a:rPr lang="sr-Latn-CS" dirty="0"/>
              <a:t>č</a:t>
            </a:r>
            <a:r>
              <a:rPr lang="en-US" dirty="0" err="1"/>
              <a:t>unatih</a:t>
            </a:r>
            <a:r>
              <a:rPr lang="en-US" dirty="0"/>
              <a:t> </a:t>
            </a:r>
            <a:r>
              <a:rPr lang="en-US" dirty="0" err="1"/>
              <a:t>kamata</a:t>
            </a:r>
            <a:r>
              <a:rPr lang="sr-Latn-CS" dirty="0"/>
              <a:t>, </a:t>
            </a:r>
            <a:r>
              <a:rPr lang="en-US" dirty="0" err="1"/>
              <a:t>uz</a:t>
            </a:r>
            <a:r>
              <a:rPr lang="en-US" dirty="0"/>
              <a:t> </a:t>
            </a:r>
            <a:r>
              <a:rPr lang="en-US" dirty="0" err="1"/>
              <a:t>naknadu</a:t>
            </a:r>
            <a:r>
              <a:rPr lang="en-US" dirty="0"/>
              <a:t> </a:t>
            </a:r>
            <a:r>
              <a:rPr lang="en-US" dirty="0" err="1"/>
              <a:t>tro</a:t>
            </a:r>
            <a:r>
              <a:rPr lang="sr-Latn-CS" dirty="0"/>
              <a:t>š</a:t>
            </a:r>
            <a:r>
              <a:rPr lang="en-US" dirty="0" err="1"/>
              <a:t>kova</a:t>
            </a:r>
            <a:r>
              <a:rPr lang="en-US" dirty="0"/>
              <a:t> </a:t>
            </a:r>
            <a:r>
              <a:rPr lang="en-US" dirty="0" err="1"/>
              <a:t>postupka</a:t>
            </a:r>
            <a:r>
              <a:rPr lang="sr-Latn-CS" dirty="0"/>
              <a:t>.</a:t>
            </a:r>
            <a:endParaRPr lang="en-US" dirty="0"/>
          </a:p>
          <a:p>
            <a:pPr marL="0" indent="0" algn="just">
              <a:lnSpc>
                <a:spcPct val="120000"/>
              </a:lnSpc>
              <a:buNone/>
            </a:pPr>
            <a:r>
              <a:rPr lang="sr-Latn-CS" dirty="0"/>
              <a:t> </a:t>
            </a:r>
            <a:endParaRPr lang="en-US" dirty="0"/>
          </a:p>
          <a:p>
            <a:pPr marL="0" indent="0" algn="just">
              <a:lnSpc>
                <a:spcPct val="120000"/>
              </a:lnSpc>
              <a:buNone/>
            </a:pPr>
            <a:r>
              <a:rPr lang="sr-Latn-CS" dirty="0"/>
              <a:t>	</a:t>
            </a:r>
            <a:r>
              <a:rPr lang="en-US" dirty="0" err="1"/>
              <a:t>Obavezuje</a:t>
            </a:r>
            <a:r>
              <a:rPr lang="en-US" dirty="0"/>
              <a:t> se </a:t>
            </a:r>
            <a:r>
              <a:rPr lang="en-US" dirty="0" err="1"/>
              <a:t>tu</a:t>
            </a:r>
            <a:r>
              <a:rPr lang="sr-Latn-CS" dirty="0"/>
              <a:t>ž</a:t>
            </a:r>
            <a:r>
              <a:rPr lang="en-US" dirty="0" err="1"/>
              <a:t>ilac</a:t>
            </a:r>
            <a:r>
              <a:rPr lang="en-US" dirty="0"/>
              <a:t> </a:t>
            </a:r>
            <a:r>
              <a:rPr lang="sr-Latn-CS" b="1" dirty="0"/>
              <a:t>„Vodovod“ a. </a:t>
            </a:r>
            <a:r>
              <a:rPr lang="sr-Latn-CS" b="1" dirty="0" err="1"/>
              <a:t>d.Banja</a:t>
            </a:r>
            <a:r>
              <a:rPr lang="sr-Latn-CS" b="1" dirty="0"/>
              <a:t> Luka</a:t>
            </a:r>
            <a:r>
              <a:rPr lang="sr-Latn-CS" dirty="0"/>
              <a:t> da tuženom </a:t>
            </a:r>
            <a:r>
              <a:rPr lang="sr-Latn-CS" b="1" dirty="0"/>
              <a:t>Metal“ </a:t>
            </a:r>
            <a:r>
              <a:rPr lang="sr-Latn-CS" b="1" dirty="0" err="1"/>
              <a:t>a.d.Banja</a:t>
            </a:r>
            <a:r>
              <a:rPr lang="sr-Latn-CS" b="1" dirty="0"/>
              <a:t> Luka</a:t>
            </a:r>
            <a:r>
              <a:rPr lang="sr-Latn-CS" dirty="0"/>
              <a:t> na ime troškova postupka isplati iznos od </a:t>
            </a:r>
            <a:r>
              <a:rPr lang="hr-HR" dirty="0"/>
              <a:t> 44. 506, 80 KM, u roku od 30 dana od dana dostavljanja prepisa presude, </a:t>
            </a:r>
            <a:r>
              <a:rPr lang="hr-HR" b="1" dirty="0"/>
              <a:t>pod prijetnjom izvršenja. </a:t>
            </a:r>
            <a:endParaRPr lang="en-US" dirty="0"/>
          </a:p>
          <a:p>
            <a:pPr marL="0" indent="0" algn="just">
              <a:lnSpc>
                <a:spcPct val="120000"/>
              </a:lnSpc>
              <a:buNone/>
            </a:pPr>
            <a:r>
              <a:rPr lang="hr-HR" dirty="0"/>
              <a:t> </a:t>
            </a:r>
            <a:endParaRPr lang="en-US" dirty="0"/>
          </a:p>
          <a:p>
            <a:pPr marL="0" indent="0" algn="just">
              <a:lnSpc>
                <a:spcPct val="120000"/>
              </a:lnSpc>
              <a:buNone/>
            </a:pPr>
            <a:r>
              <a:rPr lang="hr-HR" dirty="0"/>
              <a:t>	</a:t>
            </a:r>
            <a:r>
              <a:rPr lang="hr-HR" i="1" dirty="0"/>
              <a:t>Preko dosuđenog iznosa zahtjev tuženog za isplatu troškova postupka se odbija. </a:t>
            </a:r>
            <a:endParaRPr lang="en-US" dirty="0"/>
          </a:p>
        </p:txBody>
      </p:sp>
    </p:spTree>
    <p:extLst>
      <p:ext uri="{BB962C8B-B14F-4D97-AF65-F5344CB8AC3E}">
        <p14:creationId xmlns:p14="http://schemas.microsoft.com/office/powerpoint/2010/main" val="471689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955964"/>
            <a:ext cx="10958513" cy="5416261"/>
          </a:xfrm>
        </p:spPr>
        <p:txBody>
          <a:bodyPr>
            <a:normAutofit/>
          </a:bodyPr>
          <a:lstStyle/>
          <a:p>
            <a:pPr marL="0" indent="0" algn="ctr">
              <a:lnSpc>
                <a:spcPct val="100000"/>
              </a:lnSpc>
              <a:buNone/>
            </a:pPr>
            <a:r>
              <a:rPr lang="bs-Latn-BA" dirty="0" smtClean="0"/>
              <a:t>RJEŠENJE</a:t>
            </a:r>
          </a:p>
          <a:p>
            <a:pPr marL="0" indent="0" algn="ctr">
              <a:lnSpc>
                <a:spcPct val="100000"/>
              </a:lnSpc>
              <a:buNone/>
            </a:pPr>
            <a:endParaRPr lang="en-US" dirty="0"/>
          </a:p>
          <a:p>
            <a:pPr marL="0" indent="0" algn="just">
              <a:lnSpc>
                <a:spcPct val="100000"/>
              </a:lnSpc>
              <a:buNone/>
            </a:pPr>
            <a:r>
              <a:rPr lang="bs-Latn-BA" i="1" dirty="0"/>
              <a:t>Tužba</a:t>
            </a:r>
            <a:r>
              <a:rPr lang="bs-Latn-BA" dirty="0"/>
              <a:t> tužitelja S. V. iz Š. protiv tuženog AD J. O. radi naknade štete </a:t>
            </a:r>
            <a:r>
              <a:rPr lang="bs-Latn-BA" b="1" dirty="0"/>
              <a:t>se odbacuje </a:t>
            </a:r>
            <a:r>
              <a:rPr lang="bs-Latn-BA" b="1" dirty="0" err="1"/>
              <a:t>usled</a:t>
            </a:r>
            <a:r>
              <a:rPr lang="bs-Latn-BA" b="1" dirty="0"/>
              <a:t> ne postojanja aktivne legitimacije </a:t>
            </a:r>
            <a:r>
              <a:rPr lang="bs-Latn-BA" b="1" i="1" u="sng" dirty="0"/>
              <a:t>na strani tužitelja</a:t>
            </a:r>
            <a:r>
              <a:rPr lang="bs-Latn-BA" i="1" u="sng" dirty="0" smtClean="0"/>
              <a:t>.</a:t>
            </a:r>
            <a:endParaRPr lang="en-US" dirty="0"/>
          </a:p>
        </p:txBody>
      </p:sp>
    </p:spTree>
    <p:extLst>
      <p:ext uri="{BB962C8B-B14F-4D97-AF65-F5344CB8AC3E}">
        <p14:creationId xmlns:p14="http://schemas.microsoft.com/office/powerpoint/2010/main" val="2476964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1"/>
            <a:ext cx="11029951" cy="5886450"/>
          </a:xfrm>
        </p:spPr>
        <p:txBody>
          <a:bodyPr>
            <a:normAutofit fontScale="62500" lnSpcReduction="20000"/>
          </a:bodyPr>
          <a:lstStyle/>
          <a:p>
            <a:pPr marL="0" indent="0" algn="ctr">
              <a:lnSpc>
                <a:spcPct val="120000"/>
              </a:lnSpc>
              <a:buNone/>
            </a:pPr>
            <a:r>
              <a:rPr lang="hr-HR" dirty="0"/>
              <a:t>P R E S U D U</a:t>
            </a:r>
            <a:endParaRPr lang="en-US" dirty="0"/>
          </a:p>
          <a:p>
            <a:pPr marL="0" indent="0" algn="just">
              <a:lnSpc>
                <a:spcPct val="120000"/>
              </a:lnSpc>
              <a:buNone/>
            </a:pPr>
            <a:r>
              <a:rPr lang="hr-HR" dirty="0"/>
              <a:t> </a:t>
            </a:r>
            <a:endParaRPr lang="en-US" dirty="0"/>
          </a:p>
          <a:p>
            <a:pPr marL="0" indent="0" algn="just">
              <a:lnSpc>
                <a:spcPct val="120000"/>
              </a:lnSpc>
              <a:buNone/>
            </a:pPr>
            <a:r>
              <a:rPr lang="hr-HR" dirty="0"/>
              <a:t>I - </a:t>
            </a:r>
            <a:r>
              <a:rPr lang="hr-HR" b="1" dirty="0"/>
              <a:t>ODBACUJE SE prigovor tuženog Grad </a:t>
            </a:r>
            <a:r>
              <a:rPr lang="hr-HR" b="1" dirty="0" err="1"/>
              <a:t>Doboj</a:t>
            </a:r>
            <a:r>
              <a:rPr lang="hr-HR" b="1" dirty="0"/>
              <a:t> o nedostatku aktivne legitimacije na strani tužilaca, zbog presuđene stvari</a:t>
            </a:r>
            <a:r>
              <a:rPr lang="hr-HR" b="1" dirty="0" smtClean="0"/>
              <a:t>.</a:t>
            </a:r>
            <a:endParaRPr lang="en-US" dirty="0"/>
          </a:p>
          <a:p>
            <a:pPr marL="0" indent="0" algn="just">
              <a:lnSpc>
                <a:spcPct val="120000"/>
              </a:lnSpc>
              <a:buNone/>
            </a:pPr>
            <a:r>
              <a:rPr lang="hr-HR" b="1" dirty="0"/>
              <a:t>II- ODBIJA SE prigovor tuženog Grad </a:t>
            </a:r>
            <a:r>
              <a:rPr lang="hr-HR" b="1" dirty="0" err="1"/>
              <a:t>Doboj</a:t>
            </a:r>
            <a:r>
              <a:rPr lang="hr-HR" b="1" dirty="0"/>
              <a:t> o zastari potraživanja tužilaca za naknadom štete</a:t>
            </a:r>
            <a:r>
              <a:rPr lang="hr-HR" b="1" dirty="0" smtClean="0"/>
              <a:t>.</a:t>
            </a:r>
            <a:endParaRPr lang="en-US" dirty="0"/>
          </a:p>
          <a:p>
            <a:pPr marL="0" indent="0" algn="just">
              <a:lnSpc>
                <a:spcPct val="120000"/>
              </a:lnSpc>
              <a:buNone/>
            </a:pPr>
            <a:r>
              <a:rPr lang="hr-HR" b="1" dirty="0"/>
              <a:t>III - ODBIJA SE prigovor tuženog Grad </a:t>
            </a:r>
            <a:r>
              <a:rPr lang="hr-HR" b="1" dirty="0" err="1"/>
              <a:t>Doboj</a:t>
            </a:r>
            <a:r>
              <a:rPr lang="hr-HR" b="1" dirty="0"/>
              <a:t> o nedostatku pasivne legitimacije na njegovoj strani</a:t>
            </a:r>
            <a:r>
              <a:rPr lang="hr-HR" b="1" dirty="0" smtClean="0"/>
              <a:t>.</a:t>
            </a:r>
            <a:endParaRPr lang="en-US" dirty="0"/>
          </a:p>
          <a:p>
            <a:pPr marL="0" indent="0" algn="just">
              <a:lnSpc>
                <a:spcPct val="120000"/>
              </a:lnSpc>
              <a:buNone/>
            </a:pPr>
            <a:r>
              <a:rPr lang="hr-HR" dirty="0"/>
              <a:t>IV- OBAVEZUJE SE tuženi Grad </a:t>
            </a:r>
            <a:r>
              <a:rPr lang="hr-HR" dirty="0" err="1"/>
              <a:t>Doboj</a:t>
            </a:r>
            <a:r>
              <a:rPr lang="hr-HR" dirty="0"/>
              <a:t> da tužiocima </a:t>
            </a:r>
            <a:r>
              <a:rPr lang="hr-HR" dirty="0" err="1"/>
              <a:t>Hasukić</a:t>
            </a:r>
            <a:r>
              <a:rPr lang="hr-HR" dirty="0"/>
              <a:t> Edinu, sinu Emina iz </a:t>
            </a:r>
            <a:r>
              <a:rPr lang="hr-HR" dirty="0" err="1"/>
              <a:t>Doboja</a:t>
            </a:r>
            <a:r>
              <a:rPr lang="hr-HR" dirty="0"/>
              <a:t>, </a:t>
            </a:r>
            <a:r>
              <a:rPr lang="hr-HR" dirty="0" err="1"/>
              <a:t>Hasukić</a:t>
            </a:r>
            <a:r>
              <a:rPr lang="hr-HR" dirty="0"/>
              <a:t> </a:t>
            </a:r>
            <a:r>
              <a:rPr lang="hr-HR" dirty="0" err="1"/>
              <a:t>Mugdinu</a:t>
            </a:r>
            <a:r>
              <a:rPr lang="hr-HR" dirty="0"/>
              <a:t>, sinu Emina iz Gračanice, </a:t>
            </a:r>
            <a:r>
              <a:rPr lang="hr-HR" dirty="0" err="1"/>
              <a:t>Hasukić</a:t>
            </a:r>
            <a:r>
              <a:rPr lang="hr-HR" dirty="0"/>
              <a:t> </a:t>
            </a:r>
            <a:r>
              <a:rPr lang="hr-HR" dirty="0" err="1"/>
              <a:t>Akifu</a:t>
            </a:r>
            <a:r>
              <a:rPr lang="hr-HR" dirty="0"/>
              <a:t>, sinu Emina iz </a:t>
            </a:r>
            <a:r>
              <a:rPr lang="hr-HR" dirty="0" err="1"/>
              <a:t>Doboja</a:t>
            </a:r>
            <a:r>
              <a:rPr lang="hr-HR" dirty="0"/>
              <a:t> odnosno njegovoj kćerki </a:t>
            </a:r>
            <a:r>
              <a:rPr lang="sr-Latn-RS" dirty="0" err="1"/>
              <a:t>Kavgić</a:t>
            </a:r>
            <a:r>
              <a:rPr lang="sr-Latn-RS" dirty="0"/>
              <a:t> Jasmini iz </a:t>
            </a:r>
            <a:r>
              <a:rPr lang="sr-Latn-RS" dirty="0" err="1"/>
              <a:t>Živinica</a:t>
            </a:r>
            <a:r>
              <a:rPr lang="sr-Latn-RS" dirty="0"/>
              <a:t> ul. Bosanska </a:t>
            </a:r>
            <a:r>
              <a:rPr lang="sr-Latn-RS" dirty="0" err="1"/>
              <a:t>b.b</a:t>
            </a:r>
            <a:r>
              <a:rPr lang="hr-HR" dirty="0"/>
              <a:t>k koja ga je naslijedila nakon smrti, </a:t>
            </a:r>
            <a:r>
              <a:rPr lang="hr-HR" dirty="0" err="1"/>
              <a:t>Hasukić</a:t>
            </a:r>
            <a:r>
              <a:rPr lang="hr-HR" dirty="0"/>
              <a:t> </a:t>
            </a:r>
            <a:r>
              <a:rPr lang="hr-HR" dirty="0" err="1"/>
              <a:t>Ezanu</a:t>
            </a:r>
            <a:r>
              <a:rPr lang="hr-HR" dirty="0"/>
              <a:t>, sinu Emina iz </a:t>
            </a:r>
            <a:r>
              <a:rPr lang="hr-HR" dirty="0" err="1"/>
              <a:t>Doboja</a:t>
            </a:r>
            <a:r>
              <a:rPr lang="hr-HR" dirty="0"/>
              <a:t>, </a:t>
            </a:r>
            <a:r>
              <a:rPr lang="hr-HR" dirty="0" err="1"/>
              <a:t>Čavalić</a:t>
            </a:r>
            <a:r>
              <a:rPr lang="hr-HR" dirty="0"/>
              <a:t> </a:t>
            </a:r>
            <a:r>
              <a:rPr lang="hr-HR" dirty="0" err="1"/>
              <a:t>rođ.Hasukić</a:t>
            </a:r>
            <a:r>
              <a:rPr lang="hr-HR" dirty="0"/>
              <a:t> Bademi, kći Emina iz </a:t>
            </a:r>
            <a:r>
              <a:rPr lang="hr-HR" dirty="0" err="1"/>
              <a:t>Doboja</a:t>
            </a:r>
            <a:r>
              <a:rPr lang="hr-HR" dirty="0"/>
              <a:t>, </a:t>
            </a:r>
            <a:r>
              <a:rPr lang="hr-HR" dirty="0" err="1"/>
              <a:t>Zdravković</a:t>
            </a:r>
            <a:r>
              <a:rPr lang="hr-HR" dirty="0"/>
              <a:t> </a:t>
            </a:r>
            <a:r>
              <a:rPr lang="hr-HR" dirty="0" err="1"/>
              <a:t>rođ.Hasukić</a:t>
            </a:r>
            <a:r>
              <a:rPr lang="hr-HR" dirty="0"/>
              <a:t> </a:t>
            </a:r>
            <a:r>
              <a:rPr lang="hr-HR" dirty="0" err="1"/>
              <a:t>Durminki</a:t>
            </a:r>
            <a:r>
              <a:rPr lang="hr-HR" dirty="0"/>
              <a:t>, kći Emina iz Leskovca, </a:t>
            </a:r>
            <a:r>
              <a:rPr lang="hr-HR" dirty="0" err="1"/>
              <a:t>Bajraktarević</a:t>
            </a:r>
            <a:r>
              <a:rPr lang="hr-HR" dirty="0"/>
              <a:t> </a:t>
            </a:r>
            <a:r>
              <a:rPr lang="hr-HR" dirty="0" err="1"/>
              <a:t>rođ.Hasukić</a:t>
            </a:r>
            <a:r>
              <a:rPr lang="hr-HR" dirty="0"/>
              <a:t> Aidi, kći Emina iz </a:t>
            </a:r>
            <a:r>
              <a:rPr lang="hr-HR" dirty="0" err="1"/>
              <a:t>Doboja</a:t>
            </a:r>
            <a:r>
              <a:rPr lang="hr-HR" dirty="0"/>
              <a:t>, </a:t>
            </a:r>
            <a:r>
              <a:rPr lang="hr-HR" dirty="0" err="1"/>
              <a:t>Mujkić</a:t>
            </a:r>
            <a:r>
              <a:rPr lang="hr-HR" dirty="0"/>
              <a:t> </a:t>
            </a:r>
            <a:r>
              <a:rPr lang="hr-HR" dirty="0" err="1"/>
              <a:t>rođ.Hasukić</a:t>
            </a:r>
            <a:r>
              <a:rPr lang="hr-HR" dirty="0"/>
              <a:t> </a:t>
            </a:r>
            <a:r>
              <a:rPr lang="hr-HR" dirty="0" err="1"/>
              <a:t>Abidi</a:t>
            </a:r>
            <a:r>
              <a:rPr lang="hr-HR" dirty="0"/>
              <a:t>, kći Emina iz </a:t>
            </a:r>
            <a:r>
              <a:rPr lang="hr-HR" dirty="0" err="1"/>
              <a:t>Doboja</a:t>
            </a:r>
            <a:r>
              <a:rPr lang="hr-HR" dirty="0"/>
              <a:t>, Stanojević Draganu, sinu Dragoljuba iz </a:t>
            </a:r>
            <a:r>
              <a:rPr lang="hr-HR" dirty="0" err="1"/>
              <a:t>Doboja</a:t>
            </a:r>
            <a:r>
              <a:rPr lang="hr-HR" dirty="0"/>
              <a:t>, </a:t>
            </a:r>
            <a:r>
              <a:rPr lang="hr-HR" dirty="0" err="1"/>
              <a:t>Hasukić</a:t>
            </a:r>
            <a:r>
              <a:rPr lang="hr-HR" dirty="0"/>
              <a:t> </a:t>
            </a:r>
            <a:r>
              <a:rPr lang="hr-HR" dirty="0" err="1"/>
              <a:t>Salki</a:t>
            </a:r>
            <a:r>
              <a:rPr lang="hr-HR" dirty="0"/>
              <a:t>, sinu </a:t>
            </a:r>
            <a:r>
              <a:rPr lang="hr-HR" dirty="0" err="1"/>
              <a:t>Hatidže</a:t>
            </a:r>
            <a:r>
              <a:rPr lang="hr-HR" dirty="0"/>
              <a:t> iz </a:t>
            </a:r>
            <a:r>
              <a:rPr lang="hr-HR" dirty="0" err="1"/>
              <a:t>Doboja</a:t>
            </a:r>
            <a:r>
              <a:rPr lang="hr-HR" dirty="0"/>
              <a:t>, Husić </a:t>
            </a:r>
            <a:r>
              <a:rPr lang="hr-HR" dirty="0" err="1"/>
              <a:t>Saidi</a:t>
            </a:r>
            <a:r>
              <a:rPr lang="hr-HR" dirty="0"/>
              <a:t>, kći </a:t>
            </a:r>
            <a:r>
              <a:rPr lang="hr-HR" dirty="0" err="1"/>
              <a:t>Hatidže</a:t>
            </a:r>
            <a:r>
              <a:rPr lang="hr-HR" dirty="0"/>
              <a:t> iz </a:t>
            </a:r>
            <a:r>
              <a:rPr lang="hr-HR" dirty="0" err="1"/>
              <a:t>Doboja</a:t>
            </a:r>
            <a:r>
              <a:rPr lang="hr-HR" dirty="0"/>
              <a:t>, </a:t>
            </a:r>
            <a:r>
              <a:rPr lang="hr-HR" dirty="0" err="1"/>
              <a:t>Hasukić</a:t>
            </a:r>
            <a:r>
              <a:rPr lang="hr-HR" dirty="0"/>
              <a:t> </a:t>
            </a:r>
            <a:r>
              <a:rPr lang="hr-HR" dirty="0" err="1"/>
              <a:t>Atifi</a:t>
            </a:r>
            <a:r>
              <a:rPr lang="hr-HR" dirty="0"/>
              <a:t>, kći Emina iz </a:t>
            </a:r>
            <a:r>
              <a:rPr lang="hr-HR" dirty="0" err="1"/>
              <a:t>Doboja</a:t>
            </a:r>
            <a:r>
              <a:rPr lang="hr-HR" dirty="0"/>
              <a:t> i </a:t>
            </a:r>
            <a:r>
              <a:rPr lang="hr-HR" dirty="0" err="1"/>
              <a:t>Hasukić</a:t>
            </a:r>
            <a:r>
              <a:rPr lang="hr-HR" dirty="0"/>
              <a:t> </a:t>
            </a:r>
            <a:r>
              <a:rPr lang="hr-HR" dirty="0" err="1"/>
              <a:t>Šuhri</a:t>
            </a:r>
            <a:r>
              <a:rPr lang="hr-HR" dirty="0"/>
              <a:t>, udovi Emina iz </a:t>
            </a:r>
            <a:r>
              <a:rPr lang="hr-HR" dirty="0" err="1"/>
              <a:t>Doboja</a:t>
            </a:r>
            <a:r>
              <a:rPr lang="hr-HR" dirty="0"/>
              <a:t>, po osnovu naknade štete zbog rušenja stambenog objekta - kuće koja se nalazila uknjižena u </a:t>
            </a:r>
            <a:r>
              <a:rPr lang="hr-HR" dirty="0" err="1"/>
              <a:t>zk</a:t>
            </a:r>
            <a:r>
              <a:rPr lang="hr-HR" dirty="0"/>
              <a:t>. tijelu II, izgrađena na kč.br.509/30, upisana u </a:t>
            </a:r>
            <a:r>
              <a:rPr lang="hr-HR" dirty="0" err="1"/>
              <a:t>zk</a:t>
            </a:r>
            <a:r>
              <a:rPr lang="hr-HR" dirty="0"/>
              <a:t>. ul.br.3094 k.o. </a:t>
            </a:r>
            <a:r>
              <a:rPr lang="hr-HR" dirty="0" err="1"/>
              <a:t>Doboj</a:t>
            </a:r>
            <a:r>
              <a:rPr lang="hr-HR" dirty="0"/>
              <a:t> kod </a:t>
            </a:r>
            <a:r>
              <a:rPr lang="hr-HR" dirty="0" err="1"/>
              <a:t>zk</a:t>
            </a:r>
            <a:r>
              <a:rPr lang="hr-HR" dirty="0"/>
              <a:t>. ureda Osnovnog suda u </a:t>
            </a:r>
            <a:r>
              <a:rPr lang="hr-HR" dirty="0" err="1"/>
              <a:t>Doboj</a:t>
            </a:r>
            <a:r>
              <a:rPr lang="hr-HR" dirty="0"/>
              <a:t>, isplati iznos od 71.380,00 KM ( koji predstavlja njihovo nasljeđe ), prema veličini upisanih suvlasničkih dijelova odnosno nasljednih dijelova, uz zakonom utvrđenu zakonsku zateznu kamatu počev od 03.08.2004. godine kao dana podnošenja tužbe pa do isplate, kao i da im naknadi na ime troškova parničnog postupka  iznos od 16.874,25 KM, sve u roku od 30 dana po pravosnažnosti presude, pod prijetnjom prinudnog izvršenja. </a:t>
            </a:r>
            <a:endParaRPr lang="en-US" dirty="0"/>
          </a:p>
        </p:txBody>
      </p:sp>
    </p:spTree>
    <p:extLst>
      <p:ext uri="{BB962C8B-B14F-4D97-AF65-F5344CB8AC3E}">
        <p14:creationId xmlns:p14="http://schemas.microsoft.com/office/powerpoint/2010/main" val="1884892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a:bodyPr>
          <a:lstStyle/>
          <a:p>
            <a:pPr marL="0" indent="0" algn="ctr">
              <a:lnSpc>
                <a:spcPct val="100000"/>
              </a:lnSpc>
              <a:buNone/>
            </a:pPr>
            <a:r>
              <a:rPr lang="hr-HR" dirty="0"/>
              <a:t>P R E S U D U</a:t>
            </a:r>
            <a:endParaRPr lang="en-US" dirty="0"/>
          </a:p>
          <a:p>
            <a:pPr marL="0" indent="0" algn="just">
              <a:lnSpc>
                <a:spcPct val="100000"/>
              </a:lnSpc>
              <a:buNone/>
            </a:pPr>
            <a:r>
              <a:rPr lang="hr-HR" dirty="0"/>
              <a:t> </a:t>
            </a:r>
            <a:endParaRPr lang="en-US" dirty="0"/>
          </a:p>
          <a:p>
            <a:pPr marL="0" indent="0" algn="just">
              <a:lnSpc>
                <a:spcPct val="100000"/>
              </a:lnSpc>
              <a:buNone/>
            </a:pPr>
            <a:r>
              <a:rPr lang="hr-HR" dirty="0"/>
              <a:t>I -  </a:t>
            </a:r>
            <a:r>
              <a:rPr lang="hr-HR" b="1" dirty="0"/>
              <a:t>Odbija se </a:t>
            </a:r>
            <a:r>
              <a:rPr lang="bs-Latn-BA" b="1" dirty="0"/>
              <a:t>istaknuti procesni prigovor tuženog o </a:t>
            </a:r>
            <a:r>
              <a:rPr lang="bs-Latn-BA" b="1" dirty="0" err="1"/>
              <a:t>litispendenciji</a:t>
            </a:r>
            <a:r>
              <a:rPr lang="bs-Latn-BA" b="1" dirty="0"/>
              <a:t> - postojanju parnice odnosno da o istoj pravnoj stvari kao u predmetnoj parnici već teče postupak u parnici ovog suda br. 85 0 P 047474 14 P, kao neosnovan.</a:t>
            </a:r>
            <a:endParaRPr lang="en-US" dirty="0"/>
          </a:p>
          <a:p>
            <a:pPr marL="0" indent="0" algn="just">
              <a:lnSpc>
                <a:spcPct val="100000"/>
              </a:lnSpc>
              <a:buNone/>
            </a:pPr>
            <a:r>
              <a:rPr lang="hr-HR" dirty="0"/>
              <a:t> </a:t>
            </a:r>
            <a:endParaRPr lang="en-US" dirty="0"/>
          </a:p>
          <a:p>
            <a:pPr marL="0" indent="0" algn="just">
              <a:lnSpc>
                <a:spcPct val="100000"/>
              </a:lnSpc>
              <a:buNone/>
            </a:pPr>
            <a:r>
              <a:rPr lang="hr-HR" dirty="0"/>
              <a:t>II - Utvrđuje se da je pravno ništav </a:t>
            </a:r>
            <a:r>
              <a:rPr lang="bs-Latn-BA" dirty="0"/>
              <a:t>Ugovor o </a:t>
            </a:r>
            <a:r>
              <a:rPr lang="bs-Latn-BA" dirty="0" err="1"/>
              <a:t>prenosu</a:t>
            </a:r>
            <a:r>
              <a:rPr lang="bs-Latn-BA" dirty="0"/>
              <a:t> udjela u Društvu „Eco Line“ d.o.o. Petrovo, zaključen između tužioca i tuženog dana 21.02.2013. godine pod br. OPU - 201/2013</a:t>
            </a:r>
            <a:r>
              <a:rPr lang="bs-Latn-BA" dirty="0" smtClean="0"/>
              <a:t>.</a:t>
            </a:r>
            <a:endParaRPr lang="en-US" dirty="0"/>
          </a:p>
        </p:txBody>
      </p:sp>
    </p:spTree>
    <p:extLst>
      <p:ext uri="{BB962C8B-B14F-4D97-AF65-F5344CB8AC3E}">
        <p14:creationId xmlns:p14="http://schemas.microsoft.com/office/powerpoint/2010/main" val="696069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a:bodyPr>
          <a:lstStyle/>
          <a:p>
            <a:pPr marL="0" indent="0" algn="ctr">
              <a:lnSpc>
                <a:spcPct val="100000"/>
              </a:lnSpc>
              <a:buNone/>
            </a:pPr>
            <a:r>
              <a:rPr lang="bs-Latn-BA" dirty="0"/>
              <a:t> PRESUDU</a:t>
            </a:r>
            <a:endParaRPr lang="en-US" dirty="0"/>
          </a:p>
          <a:p>
            <a:pPr marL="0" indent="0" algn="just">
              <a:lnSpc>
                <a:spcPct val="100000"/>
              </a:lnSpc>
              <a:buNone/>
            </a:pPr>
            <a:r>
              <a:rPr lang="bs-Latn-BA" dirty="0"/>
              <a:t> </a:t>
            </a:r>
            <a:endParaRPr lang="en-US" dirty="0"/>
          </a:p>
          <a:p>
            <a:pPr marL="0" indent="0" algn="just">
              <a:lnSpc>
                <a:spcPct val="100000"/>
              </a:lnSpc>
              <a:buNone/>
            </a:pPr>
            <a:r>
              <a:rPr lang="bs-Latn-BA" dirty="0"/>
              <a:t>Tužbeni zahtjev kojim je traženo </a:t>
            </a:r>
            <a:r>
              <a:rPr lang="bs-Latn-BA" b="1" dirty="0" err="1"/>
              <a:t>obavezvanje</a:t>
            </a:r>
            <a:r>
              <a:rPr lang="bs-Latn-BA" dirty="0"/>
              <a:t> </a:t>
            </a:r>
            <a:r>
              <a:rPr lang="bs-Latn-BA" b="1" dirty="0"/>
              <a:t>tužnog</a:t>
            </a:r>
            <a:r>
              <a:rPr lang="bs-Latn-BA" dirty="0"/>
              <a:t> da tužiocu M. S. na ime naknade materijalne štete isplati iznos od 38.406,05 KM, uz </a:t>
            </a:r>
            <a:r>
              <a:rPr lang="bs-Latn-BA" b="1" dirty="0"/>
              <a:t>odgovarajuću zakonsku zateznu kamatu</a:t>
            </a:r>
            <a:r>
              <a:rPr lang="bs-Latn-BA" dirty="0"/>
              <a:t>, počev od dana </a:t>
            </a:r>
            <a:r>
              <a:rPr lang="bs-Latn-BA" dirty="0" err="1"/>
              <a:t>podnošenja</a:t>
            </a:r>
            <a:r>
              <a:rPr lang="bs-Latn-BA" dirty="0"/>
              <a:t> tužbe, pa do isplate, te da naknadi troškove parničnog postupka, a sve u roku od 30 dana, pod prijetnjom prinudnog </a:t>
            </a:r>
            <a:r>
              <a:rPr lang="bs-Latn-BA" dirty="0" err="1"/>
              <a:t>izvršenja</a:t>
            </a:r>
            <a:r>
              <a:rPr lang="bs-Latn-BA" dirty="0"/>
              <a:t>, </a:t>
            </a:r>
            <a:r>
              <a:rPr lang="bs-Latn-BA" b="1" dirty="0"/>
              <a:t>odbija se u cijelosti kao neosnovan, jer je to </a:t>
            </a:r>
            <a:r>
              <a:rPr lang="bs-Latn-BA" b="1" dirty="0" err="1"/>
              <a:t>potraživanje</a:t>
            </a:r>
            <a:r>
              <a:rPr lang="bs-Latn-BA" b="1" dirty="0"/>
              <a:t> zastarjelo.</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002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fontScale="70000" lnSpcReduction="20000"/>
          </a:bodyPr>
          <a:lstStyle/>
          <a:p>
            <a:pPr marL="0" indent="0" algn="ctr">
              <a:lnSpc>
                <a:spcPct val="120000"/>
              </a:lnSpc>
              <a:buNone/>
            </a:pPr>
            <a:r>
              <a:rPr lang="bs-Latn-BA" dirty="0"/>
              <a:t>R J E Š E N J E</a:t>
            </a:r>
            <a:endParaRPr lang="en-US" dirty="0"/>
          </a:p>
          <a:p>
            <a:pPr marL="0" indent="0" algn="just">
              <a:lnSpc>
                <a:spcPct val="120000"/>
              </a:lnSpc>
              <a:buNone/>
            </a:pPr>
            <a:r>
              <a:rPr lang="bs-Latn-BA" dirty="0"/>
              <a:t> </a:t>
            </a:r>
            <a:endParaRPr lang="en-US" dirty="0"/>
          </a:p>
          <a:p>
            <a:pPr marL="0" indent="0" algn="just">
              <a:lnSpc>
                <a:spcPct val="120000"/>
              </a:lnSpc>
              <a:buNone/>
            </a:pPr>
            <a:r>
              <a:rPr lang="sr-Latn-CS" dirty="0"/>
              <a:t>	</a:t>
            </a:r>
            <a:r>
              <a:rPr lang="sr-Latn-CS" b="1" dirty="0"/>
              <a:t> Nalaže se  </a:t>
            </a:r>
            <a:r>
              <a:rPr lang="sr-Latn-CS" dirty="0"/>
              <a:t>Republici Srpskoj  da  </a:t>
            </a:r>
            <a:r>
              <a:rPr lang="sr-Latn-CS" b="1" u="sng" dirty="0" err="1"/>
              <a:t>protivpredlagaču</a:t>
            </a:r>
            <a:r>
              <a:rPr lang="sr-Latn-CS" dirty="0"/>
              <a:t>  T. </a:t>
            </a:r>
            <a:r>
              <a:rPr lang="sr-Latn-CS" dirty="0" err="1"/>
              <a:t>d.o.o</a:t>
            </a:r>
            <a:r>
              <a:rPr lang="sr-Latn-CS" dirty="0"/>
              <a:t>. </a:t>
            </a:r>
            <a:r>
              <a:rPr lang="sr-Latn-CS" dirty="0" err="1"/>
              <a:t>Lakaši</a:t>
            </a:r>
            <a:r>
              <a:rPr lang="sr-Latn-CS" dirty="0"/>
              <a:t>  za </a:t>
            </a:r>
            <a:r>
              <a:rPr lang="sr-Latn-CS" dirty="0" err="1"/>
              <a:t>neketnine</a:t>
            </a:r>
            <a:r>
              <a:rPr lang="sr-Latn-CS" dirty="0"/>
              <a:t> eksproprisane  </a:t>
            </a:r>
            <a:r>
              <a:rPr lang="sr-Latn-CS" dirty="0" err="1"/>
              <a:t>Rješenjem</a:t>
            </a:r>
            <a:r>
              <a:rPr lang="sr-Latn-CS" dirty="0"/>
              <a:t> Skupštine Opštine Laktaši  broj  08-475-40/90 od 14. 11. 1990. godine i to neizgrađeno gradsko građevinsko </a:t>
            </a:r>
            <a:r>
              <a:rPr lang="sr-Latn-CS" dirty="0" err="1"/>
              <a:t>zemljšte</a:t>
            </a:r>
            <a:r>
              <a:rPr lang="sr-Latn-CS" dirty="0"/>
              <a:t>  označeno sa k. č.br. 529/45 (</a:t>
            </a:r>
            <a:r>
              <a:rPr lang="sr-Latn-CS" dirty="0" err="1"/>
              <a:t>dio</a:t>
            </a:r>
            <a:r>
              <a:rPr lang="sr-Latn-CS" dirty="0"/>
              <a:t> 282/2) „Dvorište“ njiva u površini od 780 m2 upisana u </a:t>
            </a:r>
            <a:r>
              <a:rPr lang="sr-Latn-CS" dirty="0" err="1"/>
              <a:t>zk.ul</a:t>
            </a:r>
            <a:r>
              <a:rPr lang="sr-Latn-CS" dirty="0"/>
              <a:t>. br. 357 i pl.br. 1162 k. o. Laktaši, društvena svojina pravo raspolaganja i </a:t>
            </a:r>
            <a:r>
              <a:rPr lang="sr-Latn-CS" dirty="0" err="1"/>
              <a:t>posjed</a:t>
            </a:r>
            <a:r>
              <a:rPr lang="sr-Latn-CS" dirty="0"/>
              <a:t> „Trgovina“ </a:t>
            </a:r>
            <a:r>
              <a:rPr lang="sr-Latn-CS" dirty="0" err="1"/>
              <a:t>doo</a:t>
            </a:r>
            <a:r>
              <a:rPr lang="sr-Latn-CS" dirty="0"/>
              <a:t>  Laktaši </a:t>
            </a:r>
            <a:r>
              <a:rPr lang="sr-Latn-CS" b="1" dirty="0"/>
              <a:t>isplati naknadu  u iznosu od  137.280,00 </a:t>
            </a:r>
            <a:r>
              <a:rPr lang="sr-Latn-CS" b="1" dirty="0" smtClean="0"/>
              <a:t>KM</a:t>
            </a:r>
            <a:endParaRPr lang="en-US" dirty="0"/>
          </a:p>
          <a:p>
            <a:pPr marL="0" indent="0" algn="just">
              <a:lnSpc>
                <a:spcPct val="120000"/>
              </a:lnSpc>
              <a:buNone/>
            </a:pPr>
            <a:r>
              <a:rPr lang="sr-Latn-CS" i="1" dirty="0"/>
              <a:t>	Kako ranije isplaćeni iznos sredstava na dan14.05.1991.godine izražen u sadašnjoj valuti iznosi 14.385,60 KM to je predlagač Republika Srpska obavezna da isplati preostali iznos naknade od 122.894,40 KM  sa zakonskom zateznom kamatom od dana donošenja </a:t>
            </a:r>
            <a:r>
              <a:rPr lang="sr-Latn-CS" i="1" dirty="0" err="1"/>
              <a:t>rješenja</a:t>
            </a:r>
            <a:r>
              <a:rPr lang="sr-Latn-CS" i="1" dirty="0"/>
              <a:t> do isplate, a sve u roku od 15 dana pod </a:t>
            </a:r>
            <a:r>
              <a:rPr lang="sr-Latn-CS" i="1" dirty="0" err="1"/>
              <a:t>prijetnjom</a:t>
            </a:r>
            <a:r>
              <a:rPr lang="sr-Latn-CS" i="1" dirty="0"/>
              <a:t> prinudnog izvršenja</a:t>
            </a:r>
            <a:r>
              <a:rPr lang="sr-Latn-CS" i="1" dirty="0" smtClean="0"/>
              <a:t>.</a:t>
            </a:r>
            <a:endParaRPr lang="en-US" dirty="0"/>
          </a:p>
          <a:p>
            <a:pPr marL="0" indent="0" algn="just">
              <a:lnSpc>
                <a:spcPct val="120000"/>
              </a:lnSpc>
              <a:buNone/>
            </a:pPr>
            <a:r>
              <a:rPr lang="sr-Latn-CS" b="1" dirty="0"/>
              <a:t>	Obavezuje se Republika Srpska  da punomoćniku  </a:t>
            </a:r>
            <a:r>
              <a:rPr lang="sr-Latn-CS" b="1" u="sng" dirty="0"/>
              <a:t>predlagača</a:t>
            </a:r>
            <a:r>
              <a:rPr lang="sr-Latn-CS" b="1" dirty="0"/>
              <a:t> (?)  advokatu  G. B. naknadi troškove postupka u iznosu od 12.495,00 KM sa zakonskom zateznom kamatom od dana donošenja </a:t>
            </a:r>
            <a:r>
              <a:rPr lang="sr-Latn-CS" b="1" dirty="0" err="1"/>
              <a:t>rješenja</a:t>
            </a:r>
            <a:r>
              <a:rPr lang="sr-Latn-CS" b="1" dirty="0"/>
              <a:t> do isplate, a sve u roku od 15 dana pod </a:t>
            </a:r>
            <a:r>
              <a:rPr lang="sr-Latn-CS" b="1" dirty="0" err="1"/>
              <a:t>prijetnjom</a:t>
            </a:r>
            <a:r>
              <a:rPr lang="sr-Latn-CS" b="1" dirty="0"/>
              <a:t> prinudnog izvršenja  </a:t>
            </a:r>
            <a:endParaRPr lang="en-US" dirty="0"/>
          </a:p>
          <a:p>
            <a:pPr marL="0" indent="0" algn="just">
              <a:lnSpc>
                <a:spcPct val="120000"/>
              </a:lnSpc>
              <a:buNone/>
            </a:pPr>
            <a:r>
              <a:rPr lang="bs-Latn-BA" dirty="0"/>
              <a:t>	</a:t>
            </a:r>
            <a:r>
              <a:rPr lang="bs-Latn-BA" b="1" dirty="0"/>
              <a:t>Odbija se punomoćnik </a:t>
            </a:r>
            <a:r>
              <a:rPr lang="bs-Latn-BA" b="1" u="sng" dirty="0"/>
              <a:t>protivnika predlagača  ( ?) </a:t>
            </a:r>
            <a:r>
              <a:rPr lang="bs-Latn-BA" b="1" dirty="0"/>
              <a:t> sa preostalim dijelom troškova  kao neosnovan</a:t>
            </a:r>
            <a:r>
              <a:rPr lang="bs-Latn-BA" b="1" dirty="0" smtClean="0"/>
              <a:t>.</a:t>
            </a:r>
            <a:endParaRPr lang="en-US" dirty="0"/>
          </a:p>
        </p:txBody>
      </p:sp>
    </p:spTree>
    <p:extLst>
      <p:ext uri="{BB962C8B-B14F-4D97-AF65-F5344CB8AC3E}">
        <p14:creationId xmlns:p14="http://schemas.microsoft.com/office/powerpoint/2010/main" val="3869961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fontScale="62500" lnSpcReduction="20000"/>
          </a:bodyPr>
          <a:lstStyle/>
          <a:p>
            <a:pPr marL="0" indent="0" algn="just">
              <a:lnSpc>
                <a:spcPct val="120000"/>
              </a:lnSpc>
              <a:buNone/>
            </a:pPr>
            <a:r>
              <a:rPr lang="sr-Latn-RS" dirty="0"/>
              <a:t>Osnovni sud u </a:t>
            </a:r>
            <a:r>
              <a:rPr lang="sr-Latn-RS" dirty="0" err="1"/>
              <a:t>u</a:t>
            </a:r>
            <a:r>
              <a:rPr lang="sr-Latn-RS" dirty="0"/>
              <a:t> vanparničnom predmetu i to sudija, predlagača Grad B.L. zastupan po Pravobranilaštvu Republike Srpske protiv </a:t>
            </a:r>
            <a:r>
              <a:rPr lang="sr-Latn-RS" b="1" u="sng" dirty="0" err="1"/>
              <a:t>protupredlagača</a:t>
            </a:r>
            <a:r>
              <a:rPr lang="sr-Latn-RS" u="sng" dirty="0"/>
              <a:t>,</a:t>
            </a:r>
            <a:r>
              <a:rPr lang="sr-Latn-RS" dirty="0"/>
              <a:t> V. M., V. M. i V. R., zastupani po punomoćniku A. M. </a:t>
            </a:r>
            <a:r>
              <a:rPr lang="sr-Latn-RS" dirty="0" err="1"/>
              <a:t>advkatu</a:t>
            </a:r>
            <a:r>
              <a:rPr lang="sr-Latn-RS" dirty="0"/>
              <a:t> iz B. L., a radi naknade za eksproprisane nekretnine, nakon provedenog postupka </a:t>
            </a:r>
            <a:r>
              <a:rPr lang="sr-Latn-RS" dirty="0" err="1"/>
              <a:t>donio</a:t>
            </a:r>
            <a:r>
              <a:rPr lang="sr-Latn-RS" dirty="0"/>
              <a:t> je dana 25.03.2019 godine, </a:t>
            </a:r>
            <a:r>
              <a:rPr lang="sr-Latn-RS" dirty="0" smtClean="0"/>
              <a:t>sljedeće</a:t>
            </a:r>
          </a:p>
          <a:p>
            <a:pPr marL="0" indent="0" algn="just">
              <a:lnSpc>
                <a:spcPct val="120000"/>
              </a:lnSpc>
              <a:buNone/>
            </a:pPr>
            <a:endParaRPr lang="en-US" dirty="0"/>
          </a:p>
          <a:p>
            <a:pPr marL="0" indent="0" algn="ctr">
              <a:lnSpc>
                <a:spcPct val="120000"/>
              </a:lnSpc>
              <a:buNone/>
            </a:pPr>
            <a:r>
              <a:rPr lang="sr-Latn-RS" dirty="0"/>
              <a:t>  </a:t>
            </a:r>
            <a:r>
              <a:rPr lang="sr-Latn-RS" b="1" dirty="0" smtClean="0"/>
              <a:t>R </a:t>
            </a:r>
            <a:r>
              <a:rPr lang="sr-Latn-RS" b="1" dirty="0"/>
              <a:t>J E Š E N J </a:t>
            </a:r>
            <a:r>
              <a:rPr lang="sr-Latn-RS" b="1" dirty="0" smtClean="0"/>
              <a:t>E</a:t>
            </a:r>
          </a:p>
          <a:p>
            <a:pPr marL="0" indent="0" algn="ctr">
              <a:lnSpc>
                <a:spcPct val="120000"/>
              </a:lnSpc>
              <a:buNone/>
            </a:pPr>
            <a:endParaRPr lang="en-US" dirty="0"/>
          </a:p>
          <a:p>
            <a:pPr marL="0" indent="0" algn="just">
              <a:lnSpc>
                <a:spcPct val="120000"/>
              </a:lnSpc>
              <a:buNone/>
            </a:pPr>
            <a:r>
              <a:rPr lang="sr-Latn-RS" b="1" dirty="0"/>
              <a:t> </a:t>
            </a:r>
            <a:r>
              <a:rPr lang="sr-Latn-CS" dirty="0" smtClean="0"/>
              <a:t>Nalaže </a:t>
            </a:r>
            <a:r>
              <a:rPr lang="sr-Latn-CS" dirty="0"/>
              <a:t>se </a:t>
            </a:r>
            <a:r>
              <a:rPr lang="sr-Latn-RS" dirty="0"/>
              <a:t>Gradu B.L.</a:t>
            </a:r>
            <a:r>
              <a:rPr lang="sr-Latn-CS" dirty="0"/>
              <a:t>, da </a:t>
            </a:r>
            <a:r>
              <a:rPr lang="sr-Latn-CS" b="1" u="sng" dirty="0"/>
              <a:t>protivnicima predlagača</a:t>
            </a:r>
            <a:r>
              <a:rPr lang="sr-Latn-CS" u="sng" dirty="0"/>
              <a:t> </a:t>
            </a:r>
            <a:r>
              <a:rPr lang="sr-Latn-CS" dirty="0"/>
              <a:t>za </a:t>
            </a:r>
            <a:r>
              <a:rPr lang="sr-Latn-CS" dirty="0" err="1"/>
              <a:t>neketnine</a:t>
            </a:r>
            <a:r>
              <a:rPr lang="sr-Latn-CS" dirty="0"/>
              <a:t> eksproprisane </a:t>
            </a:r>
            <a:r>
              <a:rPr lang="sr-Latn-CS" dirty="0" err="1"/>
              <a:t>Rješenjem</a:t>
            </a:r>
            <a:r>
              <a:rPr lang="sr-Latn-CS" dirty="0"/>
              <a:t> opštinskog </a:t>
            </a:r>
            <a:r>
              <a:rPr lang="sr-Latn-CS" dirty="0" err="1"/>
              <a:t>Sekreterijata</a:t>
            </a:r>
            <a:r>
              <a:rPr lang="sr-Latn-CS" dirty="0"/>
              <a:t> za upravno-pravne poslove B.L. broj 04-473-131/86 od 25.12.1989. godine i dopunskim </a:t>
            </a:r>
            <a:r>
              <a:rPr lang="sr-Latn-CS" dirty="0" err="1"/>
              <a:t>Rješenjem</a:t>
            </a:r>
            <a:r>
              <a:rPr lang="sr-Latn-CS" dirty="0"/>
              <a:t> Skupštine Grada B. L. broj: 06/3-475-51/74 od 14.04.2004. godine, u korist izgradnje saobraćajnice Istočni tranzit u B., isplati naknadu i to za:</a:t>
            </a:r>
            <a:endParaRPr lang="en-US" dirty="0"/>
          </a:p>
          <a:p>
            <a:pPr marL="0" indent="0" algn="just">
              <a:lnSpc>
                <a:spcPct val="120000"/>
              </a:lnSpc>
              <a:buNone/>
            </a:pPr>
            <a:r>
              <a:rPr lang="sr-Latn-CS" dirty="0"/>
              <a:t>- za  građevinsko zemljište označeno kao </a:t>
            </a:r>
            <a:r>
              <a:rPr lang="sr-Latn-CS" dirty="0" err="1"/>
              <a:t>k.č</a:t>
            </a:r>
            <a:r>
              <a:rPr lang="sr-Latn-CS" dirty="0"/>
              <a:t>. br. 373/2 upisano u zk.ul.br. 2047 </a:t>
            </a:r>
            <a:r>
              <a:rPr lang="sr-Latn-CS" dirty="0" err="1"/>
              <a:t>k.o</a:t>
            </a:r>
            <a:r>
              <a:rPr lang="sr-Latn-CS" dirty="0"/>
              <a:t>. Banjaluka, ukupne površine od 335 m2 i </a:t>
            </a:r>
            <a:r>
              <a:rPr lang="sr-Latn-CS" dirty="0" err="1"/>
              <a:t>k.č</a:t>
            </a:r>
            <a:r>
              <a:rPr lang="sr-Latn-CS" dirty="0"/>
              <a:t>. 373/4, ukupne površine 8 m2 upisano u zk.ul.br. 2047 </a:t>
            </a:r>
            <a:r>
              <a:rPr lang="sr-Latn-CS" dirty="0" err="1"/>
              <a:t>k.o</a:t>
            </a:r>
            <a:r>
              <a:rPr lang="sr-Latn-CS" dirty="0"/>
              <a:t>. B., a što po novom </a:t>
            </a:r>
            <a:r>
              <a:rPr lang="sr-Latn-CS" dirty="0" err="1"/>
              <a:t>premjeru</a:t>
            </a:r>
            <a:r>
              <a:rPr lang="sr-Latn-CS" dirty="0"/>
              <a:t> odgovara </a:t>
            </a:r>
            <a:r>
              <a:rPr lang="sr-Latn-CS" dirty="0" err="1"/>
              <a:t>dijelu</a:t>
            </a:r>
            <a:r>
              <a:rPr lang="sr-Latn-CS" dirty="0"/>
              <a:t> parcele 688 upisane u </a:t>
            </a:r>
            <a:r>
              <a:rPr lang="sr-Latn-CS" dirty="0" err="1"/>
              <a:t>p.l</a:t>
            </a:r>
            <a:r>
              <a:rPr lang="sr-Latn-CS" dirty="0"/>
              <a:t>. </a:t>
            </a:r>
            <a:r>
              <a:rPr lang="sr-Latn-RS" dirty="0"/>
              <a:t>1269 </a:t>
            </a:r>
            <a:r>
              <a:rPr lang="sr-Latn-RS" dirty="0" err="1"/>
              <a:t>k.o</a:t>
            </a:r>
            <a:r>
              <a:rPr lang="sr-Latn-RS" dirty="0"/>
              <a:t>. B.-5,</a:t>
            </a:r>
            <a:r>
              <a:rPr lang="sr-Latn-CS" dirty="0"/>
              <a:t> iznos od 14.760,99 KM.</a:t>
            </a:r>
            <a:endParaRPr lang="en-US" dirty="0"/>
          </a:p>
          <a:p>
            <a:pPr marL="0" indent="0" algn="just">
              <a:lnSpc>
                <a:spcPct val="120000"/>
              </a:lnSpc>
              <a:buNone/>
            </a:pPr>
            <a:r>
              <a:rPr lang="sr-Latn-CS" b="1" dirty="0"/>
              <a:t> </a:t>
            </a:r>
            <a:endParaRPr lang="en-US" dirty="0"/>
          </a:p>
          <a:p>
            <a:pPr marL="0" indent="0" algn="just">
              <a:lnSpc>
                <a:spcPct val="120000"/>
              </a:lnSpc>
              <a:buNone/>
            </a:pPr>
            <a:r>
              <a:rPr lang="sr-Latn-CS" dirty="0"/>
              <a:t>	</a:t>
            </a:r>
            <a:r>
              <a:rPr lang="sr-Latn-CS" b="1" dirty="0"/>
              <a:t>Obavezuje se </a:t>
            </a:r>
            <a:r>
              <a:rPr lang="sr-Latn-RS" b="1" dirty="0"/>
              <a:t>Grad B. L.</a:t>
            </a:r>
            <a:r>
              <a:rPr lang="sr-Latn-CS" b="1" dirty="0"/>
              <a:t> da punomoćniku </a:t>
            </a:r>
            <a:r>
              <a:rPr lang="sr-Latn-CS" b="1" u="sng" dirty="0" err="1"/>
              <a:t>protivpredlagača</a:t>
            </a:r>
            <a:r>
              <a:rPr lang="sr-Latn-CS" b="1" dirty="0"/>
              <a:t> A.M., advokata iz B., naknadi troškove postupka u iznosu od 5.462,00 KM sa zakonskom zateznom kamatom od dana donošenja </a:t>
            </a:r>
            <a:r>
              <a:rPr lang="sr-Latn-CS" b="1" dirty="0" err="1"/>
              <a:t>rješenja</a:t>
            </a:r>
            <a:r>
              <a:rPr lang="sr-Latn-CS" b="1" dirty="0"/>
              <a:t> do isplate, a sve u roku od 30 dana pod </a:t>
            </a:r>
            <a:r>
              <a:rPr lang="sr-Latn-CS" b="1" dirty="0" err="1"/>
              <a:t>prijetnjom</a:t>
            </a:r>
            <a:r>
              <a:rPr lang="sr-Latn-CS" b="1" dirty="0"/>
              <a:t> prinudnog izvršenja. </a:t>
            </a:r>
            <a:endParaRPr lang="en-US" dirty="0"/>
          </a:p>
        </p:txBody>
      </p:sp>
    </p:spTree>
    <p:extLst>
      <p:ext uri="{BB962C8B-B14F-4D97-AF65-F5344CB8AC3E}">
        <p14:creationId xmlns:p14="http://schemas.microsoft.com/office/powerpoint/2010/main" val="1369141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fontScale="62500" lnSpcReduction="20000"/>
          </a:bodyPr>
          <a:lstStyle/>
          <a:p>
            <a:pPr marL="0" indent="0" algn="ctr">
              <a:lnSpc>
                <a:spcPct val="120000"/>
              </a:lnSpc>
              <a:buNone/>
            </a:pPr>
            <a:r>
              <a:rPr lang="bs-Latn-BA" b="1" dirty="0"/>
              <a:t>P R E S U D U</a:t>
            </a:r>
            <a:endParaRPr lang="en-US" dirty="0"/>
          </a:p>
          <a:p>
            <a:pPr marL="0" indent="0" algn="just">
              <a:lnSpc>
                <a:spcPct val="120000"/>
              </a:lnSpc>
              <a:buNone/>
            </a:pPr>
            <a:r>
              <a:rPr lang="bs-Latn-BA" b="1" dirty="0"/>
              <a:t> </a:t>
            </a:r>
            <a:endParaRPr lang="en-US" dirty="0"/>
          </a:p>
          <a:p>
            <a:pPr marL="0" indent="0" algn="just">
              <a:lnSpc>
                <a:spcPct val="120000"/>
              </a:lnSpc>
              <a:buNone/>
            </a:pPr>
            <a:r>
              <a:rPr lang="bs-Latn-BA" dirty="0"/>
              <a:t>Obavezuje se tuženi da tužiocu na ime naknade štete po osnovu </a:t>
            </a:r>
            <a:r>
              <a:rPr lang="bs-Latn-BA" dirty="0" err="1"/>
              <a:t>kasko</a:t>
            </a:r>
            <a:r>
              <a:rPr lang="bs-Latn-BA" dirty="0"/>
              <a:t> osiguranja motornog vozila tužioca marke VW, tip „</a:t>
            </a:r>
            <a:r>
              <a:rPr lang="bs-Latn-BA" dirty="0" err="1"/>
              <a:t>Passat</a:t>
            </a:r>
            <a:r>
              <a:rPr lang="bs-Latn-BA" dirty="0"/>
              <a:t>’’ registarske oznake 152-J-751 isplati iznos od 220,50 KM sa zakonskom zateznom kamatom </a:t>
            </a:r>
            <a:r>
              <a:rPr lang="bs-Latn-BA" b="1" dirty="0"/>
              <a:t>počev od dana </a:t>
            </a:r>
            <a:r>
              <a:rPr lang="bs-Latn-BA" b="1" dirty="0" err="1"/>
              <a:t>podnošenja</a:t>
            </a:r>
            <a:r>
              <a:rPr lang="bs-Latn-BA" b="1" dirty="0"/>
              <a:t> tužbe 03.03.2016. godine</a:t>
            </a:r>
            <a:r>
              <a:rPr lang="bs-Latn-BA" dirty="0"/>
              <a:t> pa do isplate, a sve u roku od 15 dana od dana donošenja presude.</a:t>
            </a:r>
            <a:endParaRPr lang="en-US" dirty="0"/>
          </a:p>
          <a:p>
            <a:pPr marL="0" indent="0" algn="just">
              <a:lnSpc>
                <a:spcPct val="120000"/>
              </a:lnSpc>
              <a:buNone/>
            </a:pPr>
            <a:r>
              <a:rPr lang="bs-Latn-BA" dirty="0"/>
              <a:t> </a:t>
            </a:r>
            <a:endParaRPr lang="en-US" dirty="0"/>
          </a:p>
          <a:p>
            <a:pPr marL="0" indent="0" algn="just">
              <a:lnSpc>
                <a:spcPct val="120000"/>
              </a:lnSpc>
              <a:buNone/>
            </a:pPr>
            <a:r>
              <a:rPr lang="bs-Latn-BA" b="1" dirty="0"/>
              <a:t>Odbija se tužbeni zahtjev preko </a:t>
            </a:r>
            <a:r>
              <a:rPr lang="bs-Latn-BA" b="1" dirty="0" err="1"/>
              <a:t>dosuđenog</a:t>
            </a:r>
            <a:r>
              <a:rPr lang="bs-Latn-BA" b="1" dirty="0"/>
              <a:t> do </a:t>
            </a:r>
            <a:r>
              <a:rPr lang="bs-Latn-BA" b="1" dirty="0" err="1"/>
              <a:t>potraživanog</a:t>
            </a:r>
            <a:r>
              <a:rPr lang="bs-Latn-BA" b="1" dirty="0"/>
              <a:t> iznosa, kao neosnovan.</a:t>
            </a:r>
            <a:endParaRPr lang="en-US" dirty="0"/>
          </a:p>
          <a:p>
            <a:pPr marL="0" indent="0" algn="just">
              <a:lnSpc>
                <a:spcPct val="120000"/>
              </a:lnSpc>
              <a:buNone/>
            </a:pPr>
            <a:r>
              <a:rPr lang="bs-Latn-BA" dirty="0"/>
              <a:t> </a:t>
            </a:r>
            <a:endParaRPr lang="en-US" dirty="0"/>
          </a:p>
          <a:p>
            <a:pPr marL="0" indent="0" algn="just">
              <a:lnSpc>
                <a:spcPct val="120000"/>
              </a:lnSpc>
              <a:buNone/>
            </a:pPr>
            <a:r>
              <a:rPr lang="bs-Latn-BA" b="1" dirty="0"/>
              <a:t>Utvrđuje se da je tužba djelimično povučena.</a:t>
            </a:r>
            <a:endParaRPr lang="en-US" dirty="0"/>
          </a:p>
          <a:p>
            <a:pPr marL="0" indent="0" algn="just">
              <a:lnSpc>
                <a:spcPct val="120000"/>
              </a:lnSpc>
              <a:buNone/>
            </a:pPr>
            <a:r>
              <a:rPr lang="bs-Latn-BA" b="1" dirty="0"/>
              <a:t> </a:t>
            </a:r>
            <a:endParaRPr lang="en-US" dirty="0"/>
          </a:p>
          <a:p>
            <a:pPr marL="0" indent="0" algn="just">
              <a:lnSpc>
                <a:spcPct val="120000"/>
              </a:lnSpc>
              <a:buNone/>
            </a:pPr>
            <a:r>
              <a:rPr lang="bs-Latn-BA" i="1" dirty="0"/>
              <a:t>Obavezuje se tužilac da tuženom</a:t>
            </a:r>
            <a:r>
              <a:rPr lang="bs-Latn-BA" dirty="0"/>
              <a:t> nadoknadi troškove parničnog postupka u iznosu od 1.112,97 KM, u roku od 15 dana od dana donošenja presude. </a:t>
            </a:r>
            <a:endParaRPr lang="en-US" dirty="0"/>
          </a:p>
          <a:p>
            <a:pPr marL="0" indent="0" algn="just">
              <a:lnSpc>
                <a:spcPct val="120000"/>
              </a:lnSpc>
              <a:buNone/>
            </a:pPr>
            <a:r>
              <a:rPr lang="bs-Latn-BA" dirty="0"/>
              <a:t> </a:t>
            </a:r>
            <a:endParaRPr lang="en-US" dirty="0"/>
          </a:p>
          <a:p>
            <a:pPr marL="0" indent="0" algn="just">
              <a:lnSpc>
                <a:spcPct val="120000"/>
              </a:lnSpc>
              <a:buNone/>
            </a:pPr>
            <a:r>
              <a:rPr lang="bs-Latn-BA" b="1" dirty="0"/>
              <a:t>Odbijaju se zahtjevi parničnih stranaka za nadoknadu troškova parničnog postupka preko </a:t>
            </a:r>
            <a:r>
              <a:rPr lang="bs-Latn-BA" b="1" dirty="0" err="1"/>
              <a:t>dosuđenog</a:t>
            </a:r>
            <a:r>
              <a:rPr lang="bs-Latn-BA" b="1" dirty="0"/>
              <a:t> do </a:t>
            </a:r>
            <a:r>
              <a:rPr lang="bs-Latn-BA" b="1" dirty="0" err="1"/>
              <a:t>potraživanog</a:t>
            </a:r>
            <a:r>
              <a:rPr lang="bs-Latn-BA" b="1" dirty="0"/>
              <a:t> iznosa, kao neosnovani</a:t>
            </a:r>
            <a:r>
              <a:rPr lang="bs-Latn-BA" b="1" dirty="0" smtClean="0"/>
              <a:t>.</a:t>
            </a:r>
            <a:endParaRPr lang="en-US" dirty="0"/>
          </a:p>
        </p:txBody>
      </p:sp>
    </p:spTree>
    <p:extLst>
      <p:ext uri="{BB962C8B-B14F-4D97-AF65-F5344CB8AC3E}">
        <p14:creationId xmlns:p14="http://schemas.microsoft.com/office/powerpoint/2010/main" val="549520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257175"/>
            <a:ext cx="11715750" cy="6286499"/>
          </a:xfrm>
        </p:spPr>
        <p:txBody>
          <a:bodyPr>
            <a:noAutofit/>
          </a:bodyPr>
          <a:lstStyle/>
          <a:p>
            <a:pPr marL="0" indent="0" algn="just">
              <a:lnSpc>
                <a:spcPct val="120000"/>
              </a:lnSpc>
              <a:buNone/>
            </a:pPr>
            <a:r>
              <a:rPr lang="sr-Cyrl-BA" sz="1400" dirty="0"/>
              <a:t>Основни суд u и то судија, рјешавајући у парничној ствари тужитеља И</a:t>
            </a:r>
            <a:r>
              <a:rPr lang="bs-Latn-BA" sz="1400" dirty="0"/>
              <a:t>.</a:t>
            </a:r>
            <a:r>
              <a:rPr lang="sr-Cyrl-BA" sz="1400" dirty="0"/>
              <a:t> Н</a:t>
            </a:r>
            <a:r>
              <a:rPr lang="bs-Latn-BA" sz="1400" dirty="0"/>
              <a:t>.</a:t>
            </a:r>
            <a:r>
              <a:rPr lang="sr-Cyrl-BA" sz="1400" dirty="0"/>
              <a:t> из Фоче, ул. Петра Бојовића бб, заступан по пуномоћнику Р</a:t>
            </a:r>
            <a:r>
              <a:rPr lang="bs-Latn-BA" sz="1400" dirty="0"/>
              <a:t>.</a:t>
            </a:r>
            <a:r>
              <a:rPr lang="sr-Cyrl-BA" sz="1400" dirty="0"/>
              <a:t> М</a:t>
            </a:r>
            <a:r>
              <a:rPr lang="bs-Latn-BA" sz="1400" dirty="0"/>
              <a:t>.</a:t>
            </a:r>
            <a:r>
              <a:rPr lang="sr-Cyrl-BA" sz="1400" dirty="0"/>
              <a:t>-В</a:t>
            </a:r>
            <a:r>
              <a:rPr lang="bs-Latn-BA" sz="1400" dirty="0"/>
              <a:t>.</a:t>
            </a:r>
            <a:r>
              <a:rPr lang="sr-Cyrl-BA" sz="1400" dirty="0"/>
              <a:t>, адвокату из Фоче против туженог З</a:t>
            </a:r>
            <a:r>
              <a:rPr lang="bs-Latn-BA" sz="1400" dirty="0"/>
              <a:t>.</a:t>
            </a:r>
            <a:r>
              <a:rPr lang="sr-Cyrl-BA" sz="1400" dirty="0"/>
              <a:t>ф</a:t>
            </a:r>
            <a:r>
              <a:rPr lang="bs-Latn-BA" sz="1400" dirty="0"/>
              <a:t>.</a:t>
            </a:r>
            <a:r>
              <a:rPr lang="sr-Cyrl-BA" sz="1400" dirty="0"/>
              <a:t> РС, Б</a:t>
            </a:r>
            <a:r>
              <a:rPr lang="bs-Latn-BA" sz="1400" dirty="0"/>
              <a:t>.</a:t>
            </a:r>
            <a:r>
              <a:rPr lang="sr-Cyrl-BA" sz="1400" dirty="0"/>
              <a:t> Л</a:t>
            </a:r>
            <a:r>
              <a:rPr lang="bs-Latn-BA" sz="1400" dirty="0"/>
              <a:t>.</a:t>
            </a:r>
            <a:r>
              <a:rPr lang="sr-Cyrl-BA" sz="1400" dirty="0"/>
              <a:t> ул. Солунска бр. 10, ради накнаде штете, </a:t>
            </a:r>
            <a:r>
              <a:rPr lang="sr-Cyrl-BA" sz="1400" dirty="0" err="1"/>
              <a:t>всп</a:t>
            </a:r>
            <a:r>
              <a:rPr lang="sr-Cyrl-BA" sz="1400" dirty="0"/>
              <a:t>. 37.851,00 КМ, након одржане главне и јавне расправе дана 10.05.2012. године у присуству пуномоћника тужитеља Р</a:t>
            </a:r>
            <a:r>
              <a:rPr lang="bs-Latn-BA" sz="1400" dirty="0"/>
              <a:t>.</a:t>
            </a:r>
            <a:r>
              <a:rPr lang="sr-Cyrl-BA" sz="1400" dirty="0"/>
              <a:t> М</a:t>
            </a:r>
            <a:r>
              <a:rPr lang="bs-Latn-BA" sz="1400" dirty="0"/>
              <a:t>.</a:t>
            </a:r>
            <a:r>
              <a:rPr lang="sr-Cyrl-BA" sz="1400" dirty="0"/>
              <a:t>В</a:t>
            </a:r>
            <a:r>
              <a:rPr lang="bs-Latn-BA" sz="1400" dirty="0"/>
              <a:t>.</a:t>
            </a:r>
            <a:r>
              <a:rPr lang="sr-Cyrl-BA" sz="1400" dirty="0"/>
              <a:t>, адвоката из Ф</a:t>
            </a:r>
            <a:r>
              <a:rPr lang="bs-Latn-BA" sz="1400" dirty="0"/>
              <a:t>.</a:t>
            </a:r>
            <a:r>
              <a:rPr lang="sr-Cyrl-BA" sz="1400" dirty="0"/>
              <a:t>, а у одсуству уредно </a:t>
            </a:r>
            <a:r>
              <a:rPr lang="sr-Cyrl-BA" sz="1400" dirty="0" err="1"/>
              <a:t>обавјештеног</a:t>
            </a:r>
            <a:r>
              <a:rPr lang="sr-Cyrl-BA" sz="1400" dirty="0"/>
              <a:t> туженог донио је дана 21. маја 2012.  године и јавно објавио </a:t>
            </a:r>
            <a:r>
              <a:rPr lang="sr-Cyrl-BA" sz="1400" dirty="0" err="1"/>
              <a:t>слиједећу</a:t>
            </a:r>
            <a:endParaRPr lang="en-US" sz="1400" dirty="0"/>
          </a:p>
          <a:p>
            <a:pPr marL="0" indent="0" algn="ctr">
              <a:lnSpc>
                <a:spcPct val="120000"/>
              </a:lnSpc>
              <a:buNone/>
            </a:pPr>
            <a:r>
              <a:rPr lang="sr-Cyrl-BA" sz="1400" dirty="0"/>
              <a:t> </a:t>
            </a:r>
            <a:r>
              <a:rPr lang="sr-Cyrl-BA" sz="1400" b="1" i="1" dirty="0" smtClean="0"/>
              <a:t>П </a:t>
            </a:r>
            <a:r>
              <a:rPr lang="sr-Cyrl-BA" sz="1400" b="1" i="1" dirty="0"/>
              <a:t>Р Е С У Д </a:t>
            </a:r>
            <a:r>
              <a:rPr lang="sr-Cyrl-BA" sz="1400" b="1" i="1" dirty="0" smtClean="0"/>
              <a:t>У</a:t>
            </a:r>
            <a:endParaRPr lang="en-US" sz="1400" dirty="0"/>
          </a:p>
          <a:p>
            <a:pPr marL="0" indent="0" algn="just">
              <a:lnSpc>
                <a:spcPct val="120000"/>
              </a:lnSpc>
              <a:buNone/>
            </a:pPr>
            <a:r>
              <a:rPr lang="sr-Cyrl-BA" sz="1400" dirty="0"/>
              <a:t>	</a:t>
            </a:r>
            <a:r>
              <a:rPr lang="sr-Cyrl-BA" sz="1400" b="1" dirty="0"/>
              <a:t>1.</a:t>
            </a:r>
            <a:r>
              <a:rPr lang="sr-Cyrl-BA" sz="1400" dirty="0"/>
              <a:t> Тужени З</a:t>
            </a:r>
            <a:r>
              <a:rPr lang="bs-Latn-BA" sz="1400" dirty="0"/>
              <a:t>.</a:t>
            </a:r>
            <a:r>
              <a:rPr lang="sr-Cyrl-BA" sz="1400" dirty="0"/>
              <a:t>ф</a:t>
            </a:r>
            <a:r>
              <a:rPr lang="bs-Latn-BA" sz="1400" dirty="0"/>
              <a:t>.</a:t>
            </a:r>
            <a:r>
              <a:rPr lang="sr-Cyrl-BA" sz="1400" dirty="0"/>
              <a:t> Р</a:t>
            </a:r>
            <a:r>
              <a:rPr lang="bs-Latn-BA" sz="1400" dirty="0"/>
              <a:t>.</a:t>
            </a:r>
            <a:r>
              <a:rPr lang="sr-Cyrl-BA" sz="1400" dirty="0"/>
              <a:t> С</a:t>
            </a:r>
            <a:r>
              <a:rPr lang="bs-Latn-BA" sz="1400" dirty="0"/>
              <a:t>.</a:t>
            </a:r>
            <a:r>
              <a:rPr lang="sr-Cyrl-BA" sz="1400" dirty="0"/>
              <a:t> дужан је тужиоцу на име накнаде нематеријалне штете платити:</a:t>
            </a:r>
            <a:r>
              <a:rPr lang="bs-Latn-BA" sz="1400" dirty="0"/>
              <a:t> (</a:t>
            </a:r>
            <a:r>
              <a:rPr lang="bs-Latn-BA" sz="1400" i="1" dirty="0"/>
              <a:t>ovdje primjećujete da sud nedosljedno imenuje tuženog ali ne i tužioca)</a:t>
            </a:r>
            <a:endParaRPr lang="en-US" sz="1400" dirty="0"/>
          </a:p>
          <a:p>
            <a:pPr marL="0" indent="0" algn="just">
              <a:lnSpc>
                <a:spcPct val="120000"/>
              </a:lnSpc>
              <a:buNone/>
            </a:pPr>
            <a:r>
              <a:rPr lang="sr-Cyrl-BA" sz="1400" dirty="0"/>
              <a:t> </a:t>
            </a:r>
            <a:r>
              <a:rPr lang="sr-Cyrl-BA" sz="1400" dirty="0" smtClean="0"/>
              <a:t>за </a:t>
            </a:r>
            <a:r>
              <a:rPr lang="sr-Cyrl-BA" sz="1400" dirty="0"/>
              <a:t>претрпљене душевне болове због смањене животне активности износ од 20.000,00 КМ,</a:t>
            </a:r>
            <a:endParaRPr lang="en-US" sz="1400" dirty="0"/>
          </a:p>
          <a:p>
            <a:pPr marL="0" lvl="0" indent="0" algn="just">
              <a:lnSpc>
                <a:spcPct val="120000"/>
              </a:lnSpc>
              <a:buNone/>
            </a:pPr>
            <a:r>
              <a:rPr lang="sr-Cyrl-BA" sz="1400" dirty="0"/>
              <a:t>за претрпљене физичке болове износ од 5.000,00 КМ,</a:t>
            </a:r>
            <a:endParaRPr lang="en-US" sz="1400" dirty="0"/>
          </a:p>
          <a:p>
            <a:pPr marL="0" lvl="0" indent="0" algn="just">
              <a:lnSpc>
                <a:spcPct val="120000"/>
              </a:lnSpc>
              <a:buNone/>
            </a:pPr>
            <a:r>
              <a:rPr lang="sr-Cyrl-BA" sz="1400" dirty="0"/>
              <a:t>за претрпљени страх износ од 3.000,00 КМ,</a:t>
            </a:r>
            <a:endParaRPr lang="en-US" sz="1400" dirty="0"/>
          </a:p>
          <a:p>
            <a:pPr marL="0" lvl="0" indent="0" algn="just">
              <a:lnSpc>
                <a:spcPct val="120000"/>
              </a:lnSpc>
              <a:buNone/>
            </a:pPr>
            <a:r>
              <a:rPr lang="sr-Cyrl-BA" sz="1400" dirty="0"/>
              <a:t>за </a:t>
            </a:r>
            <a:r>
              <a:rPr lang="sr-Cyrl-BA" sz="1400" dirty="0" err="1"/>
              <a:t>наруженост</a:t>
            </a:r>
            <a:r>
              <a:rPr lang="sr-Cyrl-BA" sz="1400" dirty="0"/>
              <a:t> износ од 2.000,00 КМ,</a:t>
            </a:r>
            <a:endParaRPr lang="en-US" sz="1400" dirty="0"/>
          </a:p>
          <a:p>
            <a:pPr marL="0" indent="0" algn="just">
              <a:lnSpc>
                <a:spcPct val="120000"/>
              </a:lnSpc>
              <a:buNone/>
            </a:pPr>
            <a:r>
              <a:rPr lang="sr-Cyrl-BA" sz="1400" b="1" dirty="0" smtClean="0"/>
              <a:t>са </a:t>
            </a:r>
            <a:r>
              <a:rPr lang="sr-Cyrl-BA" sz="1400" b="1" dirty="0"/>
              <a:t>законском затезном каматом на те износе почев од 10.05.2012. године,  као дана када је дефинитивно по </a:t>
            </a:r>
            <a:r>
              <a:rPr lang="sr-Cyrl-BA" sz="1400" b="1" dirty="0" err="1"/>
              <a:t>вјештаку</a:t>
            </a:r>
            <a:r>
              <a:rPr lang="sr-Cyrl-BA" sz="1400" b="1" dirty="0"/>
              <a:t> медицинске струке утврђен степен трајног умањења животне активности, као и трајања бола, страха и душевних патњи због </a:t>
            </a:r>
            <a:r>
              <a:rPr lang="sr-Cyrl-BA" sz="1400" b="1" dirty="0" err="1"/>
              <a:t>наружености</a:t>
            </a:r>
            <a:r>
              <a:rPr lang="sr-Cyrl-BA" sz="1400" dirty="0"/>
              <a:t>, па до исплате, а све у року од 30 дана под пријетњом принудног извршења. </a:t>
            </a:r>
            <a:endParaRPr lang="en-US" sz="1400" dirty="0"/>
          </a:p>
          <a:p>
            <a:pPr marL="0" indent="0" algn="just">
              <a:lnSpc>
                <a:spcPct val="120000"/>
              </a:lnSpc>
              <a:buNone/>
            </a:pPr>
            <a:r>
              <a:rPr lang="sr-Cyrl-BA" sz="1400" dirty="0"/>
              <a:t> </a:t>
            </a:r>
            <a:r>
              <a:rPr lang="sr-Cyrl-BA" sz="1400" b="1" dirty="0"/>
              <a:t>	2. </a:t>
            </a:r>
            <a:r>
              <a:rPr lang="sr-Cyrl-BA" sz="1400" dirty="0"/>
              <a:t>Тужени је дужан не име материјалне штете исплатити тужиоцу износ од 7.851,00 КМ са законском затезном </a:t>
            </a:r>
            <a:r>
              <a:rPr lang="sr-Cyrl-BA" sz="1400" b="1" dirty="0"/>
              <a:t>каматом почев од 20.08.2007. године, као дана подношења тужбе</a:t>
            </a:r>
            <a:r>
              <a:rPr lang="sr-Cyrl-BA" sz="1400" dirty="0"/>
              <a:t>, па до исплате, а све у року од 30 дана под пријетњом принудног извршења. </a:t>
            </a:r>
            <a:endParaRPr lang="en-US" sz="1400" dirty="0"/>
          </a:p>
          <a:p>
            <a:pPr marL="0" indent="0" algn="just">
              <a:lnSpc>
                <a:spcPct val="120000"/>
              </a:lnSpc>
              <a:buNone/>
            </a:pPr>
            <a:r>
              <a:rPr lang="sr-Cyrl-BA" sz="1400" dirty="0"/>
              <a:t> 	</a:t>
            </a:r>
            <a:r>
              <a:rPr lang="sr-Cyrl-BA" sz="1400" b="1" dirty="0"/>
              <a:t>3. Тужени је дужан на име трошкова парничног поступка платити износ од 7.704,10 КМ</a:t>
            </a:r>
            <a:r>
              <a:rPr lang="sr-Cyrl-BA" sz="1400" dirty="0"/>
              <a:t>, све у року од 30 дана под пријетњом принудног извршења. </a:t>
            </a:r>
            <a:endParaRPr lang="en-US" sz="1400" dirty="0"/>
          </a:p>
          <a:p>
            <a:pPr marL="0" indent="0" algn="just">
              <a:lnSpc>
                <a:spcPct val="120000"/>
              </a:lnSpc>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0792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a:bodyPr>
          <a:lstStyle/>
          <a:p>
            <a:pPr marL="0" indent="0" algn="ctr">
              <a:lnSpc>
                <a:spcPct val="100000"/>
              </a:lnSpc>
              <a:buNone/>
            </a:pPr>
            <a:r>
              <a:rPr lang="bs-Latn-BA" dirty="0" smtClean="0"/>
              <a:t>PRESUDU</a:t>
            </a:r>
            <a:endParaRPr lang="en-US" dirty="0"/>
          </a:p>
          <a:p>
            <a:pPr marL="0" indent="0" algn="just">
              <a:lnSpc>
                <a:spcPct val="100000"/>
              </a:lnSpc>
              <a:buNone/>
            </a:pPr>
            <a:r>
              <a:rPr lang="bs-Latn-BA" dirty="0"/>
              <a:t>Usvaja se</a:t>
            </a:r>
            <a:r>
              <a:rPr lang="bs-Latn-BA" b="1" dirty="0"/>
              <a:t> smanjeni tužbeni zahtjev</a:t>
            </a:r>
            <a:r>
              <a:rPr lang="bs-Latn-BA" dirty="0"/>
              <a:t> </a:t>
            </a:r>
            <a:r>
              <a:rPr lang="bs-Latn-BA" i="1" dirty="0"/>
              <a:t>tužitelja</a:t>
            </a:r>
            <a:r>
              <a:rPr lang="bs-Latn-BA" dirty="0"/>
              <a:t> kojim je tražio da tuženi </a:t>
            </a:r>
            <a:r>
              <a:rPr lang="bs-Latn-BA" i="1" dirty="0"/>
              <a:t>tužiocu</a:t>
            </a:r>
            <a:r>
              <a:rPr lang="bs-Latn-BA" dirty="0"/>
              <a:t> isplati iznos od 10.557,00 KM zajedno sa zakonskim zateznim kamatama počevši od 15.6.2005. godine do konačne isplate, a sve u roku od 30 dana od dana donošenja presude pod prijetnjom </a:t>
            </a:r>
            <a:r>
              <a:rPr lang="bs-Latn-BA" dirty="0" err="1"/>
              <a:t>izvršenja</a:t>
            </a:r>
            <a:r>
              <a:rPr lang="bs-Latn-BA" dirty="0"/>
              <a:t>.</a:t>
            </a:r>
            <a:endParaRPr lang="en-US" dirty="0"/>
          </a:p>
          <a:p>
            <a:pPr marL="0" indent="0" algn="just">
              <a:lnSpc>
                <a:spcPct val="100000"/>
              </a:lnSpc>
              <a:buNone/>
            </a:pPr>
            <a:r>
              <a:rPr lang="bs-Latn-BA" b="1" i="1" dirty="0"/>
              <a:t>Tuženi su dužni da tužitelju isplati troškove ovoga postupka u iznosu od 3.1600,00 KM</a:t>
            </a:r>
            <a:r>
              <a:rPr lang="bs-Latn-BA" b="1" i="1" dirty="0" smtClean="0"/>
              <a:t>.</a:t>
            </a:r>
            <a:endParaRPr lang="en-US" dirty="0"/>
          </a:p>
        </p:txBody>
      </p:sp>
    </p:spTree>
    <p:extLst>
      <p:ext uri="{BB962C8B-B14F-4D97-AF65-F5344CB8AC3E}">
        <p14:creationId xmlns:p14="http://schemas.microsoft.com/office/powerpoint/2010/main" val="1080174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925" y="371476"/>
            <a:ext cx="11001376" cy="6129338"/>
          </a:xfrm>
        </p:spPr>
        <p:txBody>
          <a:bodyPr>
            <a:normAutofit fontScale="85000" lnSpcReduction="10000"/>
          </a:bodyPr>
          <a:lstStyle/>
          <a:p>
            <a:pPr marL="0" indent="0" algn="ctr">
              <a:lnSpc>
                <a:spcPct val="110000"/>
              </a:lnSpc>
              <a:buNone/>
            </a:pPr>
            <a:r>
              <a:rPr lang="en-GB" b="1" i="1" dirty="0"/>
              <a:t>P R E S U D U</a:t>
            </a:r>
            <a:endParaRPr lang="en-US" dirty="0"/>
          </a:p>
          <a:p>
            <a:pPr marL="0" indent="0" algn="just">
              <a:lnSpc>
                <a:spcPct val="110000"/>
              </a:lnSpc>
              <a:buNone/>
            </a:pPr>
            <a:r>
              <a:rPr lang="en-GB" b="1" i="1" dirty="0"/>
              <a:t> </a:t>
            </a:r>
            <a:endParaRPr lang="en-US" dirty="0"/>
          </a:p>
          <a:p>
            <a:pPr marL="0" indent="0" algn="just">
              <a:lnSpc>
                <a:spcPct val="110000"/>
              </a:lnSpc>
              <a:buNone/>
            </a:pPr>
            <a:r>
              <a:rPr lang="en-GB" b="1" i="1" dirty="0"/>
              <a:t>       </a:t>
            </a:r>
            <a:r>
              <a:rPr lang="en-GB" b="1" i="1" dirty="0" err="1"/>
              <a:t>Tužbeni</a:t>
            </a:r>
            <a:r>
              <a:rPr lang="en-GB" b="1" i="1" dirty="0"/>
              <a:t> </a:t>
            </a:r>
            <a:r>
              <a:rPr lang="en-GB" b="1" i="1" dirty="0" err="1"/>
              <a:t>zahtjev</a:t>
            </a:r>
            <a:r>
              <a:rPr lang="en-GB" b="1" i="1" dirty="0"/>
              <a:t> </a:t>
            </a:r>
            <a:r>
              <a:rPr lang="en-GB" b="1" i="1" dirty="0" err="1"/>
              <a:t>tužioca</a:t>
            </a:r>
            <a:r>
              <a:rPr lang="en-GB" b="1" i="1" dirty="0"/>
              <a:t> </a:t>
            </a:r>
            <a:r>
              <a:rPr lang="en-GB" b="1" i="1" dirty="0" err="1"/>
              <a:t>koji</a:t>
            </a:r>
            <a:r>
              <a:rPr lang="en-GB" b="1" i="1" dirty="0"/>
              <a:t> </a:t>
            </a:r>
            <a:r>
              <a:rPr lang="en-GB" b="1" i="1" dirty="0" err="1"/>
              <a:t>glasi</a:t>
            </a:r>
            <a:r>
              <a:rPr lang="en-GB" b="1" i="1" dirty="0"/>
              <a:t>:</a:t>
            </a:r>
            <a:endParaRPr lang="en-US" dirty="0"/>
          </a:p>
          <a:p>
            <a:pPr marL="0" indent="0" algn="just">
              <a:lnSpc>
                <a:spcPct val="110000"/>
              </a:lnSpc>
              <a:buNone/>
            </a:pPr>
            <a:r>
              <a:rPr lang="en-GB" b="1" i="1" dirty="0"/>
              <a:t> </a:t>
            </a:r>
            <a:endParaRPr lang="en-US" dirty="0"/>
          </a:p>
          <a:p>
            <a:pPr marL="0" indent="0" algn="just">
              <a:lnSpc>
                <a:spcPct val="110000"/>
              </a:lnSpc>
              <a:buNone/>
            </a:pPr>
            <a:r>
              <a:rPr lang="en-GB" b="1" i="1" dirty="0" err="1"/>
              <a:t>Obavezuje</a:t>
            </a:r>
            <a:r>
              <a:rPr lang="en-GB" i="1" dirty="0"/>
              <a:t> se </a:t>
            </a:r>
            <a:r>
              <a:rPr lang="en-GB" i="1" dirty="0" err="1"/>
              <a:t>tuženi</a:t>
            </a:r>
            <a:r>
              <a:rPr lang="en-GB" i="1" dirty="0"/>
              <a:t> </a:t>
            </a:r>
            <a:r>
              <a:rPr lang="en-GB" i="1" dirty="0" err="1"/>
              <a:t>Bogdanić</a:t>
            </a:r>
            <a:r>
              <a:rPr lang="en-GB" i="1" dirty="0"/>
              <a:t> Aleksandar da </a:t>
            </a:r>
            <a:r>
              <a:rPr lang="en-GB" i="1" dirty="0" err="1"/>
              <a:t>tužiteljima</a:t>
            </a:r>
            <a:r>
              <a:rPr lang="en-GB" i="1" dirty="0"/>
              <a:t> </a:t>
            </a:r>
            <a:r>
              <a:rPr lang="en-GB" i="1" dirty="0" err="1"/>
              <a:t>naknadi</a:t>
            </a:r>
            <a:r>
              <a:rPr lang="en-GB" i="1" dirty="0"/>
              <a:t> </a:t>
            </a:r>
            <a:r>
              <a:rPr lang="en-GB" i="1" dirty="0" err="1"/>
              <a:t>nastalu</a:t>
            </a:r>
            <a:r>
              <a:rPr lang="en-GB" i="1" dirty="0"/>
              <a:t> </a:t>
            </a:r>
            <a:r>
              <a:rPr lang="en-GB" i="1" dirty="0" err="1"/>
              <a:t>štetu</a:t>
            </a:r>
            <a:r>
              <a:rPr lang="en-GB" i="1" dirty="0"/>
              <a:t> </a:t>
            </a:r>
            <a:r>
              <a:rPr lang="en-GB" b="1" i="1" dirty="0"/>
              <a:t>(</a:t>
            </a:r>
            <a:r>
              <a:rPr lang="en-GB" b="1" i="1" dirty="0" err="1"/>
              <a:t>radi</a:t>
            </a:r>
            <a:r>
              <a:rPr lang="en-GB" b="1" i="1" dirty="0"/>
              <a:t> </a:t>
            </a:r>
            <a:r>
              <a:rPr lang="en-GB" b="1" i="1" dirty="0" err="1"/>
              <a:t>ujeda</a:t>
            </a:r>
            <a:r>
              <a:rPr lang="en-GB" b="1" i="1" dirty="0"/>
              <a:t> </a:t>
            </a:r>
            <a:r>
              <a:rPr lang="en-GB" b="1" i="1" dirty="0" err="1"/>
              <a:t>njegovog</a:t>
            </a:r>
            <a:r>
              <a:rPr lang="en-GB" b="1" i="1" dirty="0"/>
              <a:t> </a:t>
            </a:r>
            <a:r>
              <a:rPr lang="en-GB" b="1" i="1" dirty="0" err="1"/>
              <a:t>psa</a:t>
            </a:r>
            <a:r>
              <a:rPr lang="en-GB" b="1" i="1" dirty="0"/>
              <a:t>)</a:t>
            </a:r>
            <a:r>
              <a:rPr lang="en-GB" i="1" dirty="0"/>
              <a:t> , </a:t>
            </a:r>
            <a:r>
              <a:rPr lang="en-GB" i="1" dirty="0" err="1"/>
              <a:t>i</a:t>
            </a:r>
            <a:r>
              <a:rPr lang="en-GB" i="1" dirty="0"/>
              <a:t> to: 1.Ristić </a:t>
            </a:r>
            <a:r>
              <a:rPr lang="en-GB" i="1" dirty="0" err="1"/>
              <a:t>Bjelanu</a:t>
            </a:r>
            <a:r>
              <a:rPr lang="en-GB" i="1" dirty="0"/>
              <a:t> (</a:t>
            </a:r>
            <a:r>
              <a:rPr lang="en-GB" i="1" dirty="0" err="1"/>
              <a:t>na</a:t>
            </a:r>
            <a:r>
              <a:rPr lang="en-GB" i="1" dirty="0"/>
              <a:t> </a:t>
            </a:r>
            <a:r>
              <a:rPr lang="en-GB" i="1" dirty="0" err="1"/>
              <a:t>ime</a:t>
            </a:r>
            <a:r>
              <a:rPr lang="en-GB" i="1" dirty="0"/>
              <a:t> </a:t>
            </a:r>
            <a:r>
              <a:rPr lang="en-GB" i="1" dirty="0" err="1"/>
              <a:t>pretrpljenog</a:t>
            </a:r>
            <a:r>
              <a:rPr lang="en-GB" i="1" dirty="0"/>
              <a:t> </a:t>
            </a:r>
            <a:r>
              <a:rPr lang="en-GB" i="1" dirty="0" err="1"/>
              <a:t>fizičkog</a:t>
            </a:r>
            <a:r>
              <a:rPr lang="en-GB" i="1" dirty="0"/>
              <a:t> bola </a:t>
            </a:r>
            <a:r>
              <a:rPr lang="en-GB" i="1" dirty="0" err="1"/>
              <a:t>iznos</a:t>
            </a:r>
            <a:r>
              <a:rPr lang="en-GB" i="1" dirty="0"/>
              <a:t> 1.500,00 KM, </a:t>
            </a:r>
            <a:r>
              <a:rPr lang="en-GB" i="1" dirty="0" err="1"/>
              <a:t>na</a:t>
            </a:r>
            <a:r>
              <a:rPr lang="en-GB" i="1" dirty="0"/>
              <a:t> </a:t>
            </a:r>
            <a:r>
              <a:rPr lang="en-GB" i="1" dirty="0" err="1"/>
              <a:t>ime</a:t>
            </a:r>
            <a:r>
              <a:rPr lang="en-GB" i="1" dirty="0"/>
              <a:t> </a:t>
            </a:r>
            <a:r>
              <a:rPr lang="en-GB" i="1" dirty="0" err="1"/>
              <a:t>pretrpljenog</a:t>
            </a:r>
            <a:r>
              <a:rPr lang="en-GB" i="1" dirty="0"/>
              <a:t> </a:t>
            </a:r>
            <a:r>
              <a:rPr lang="en-GB" i="1" dirty="0" err="1"/>
              <a:t>straha</a:t>
            </a:r>
            <a:r>
              <a:rPr lang="en-GB" i="1" dirty="0"/>
              <a:t> </a:t>
            </a:r>
            <a:r>
              <a:rPr lang="en-GB" i="1" dirty="0" err="1"/>
              <a:t>iznos</a:t>
            </a:r>
            <a:r>
              <a:rPr lang="en-GB" i="1" dirty="0"/>
              <a:t> od 2.000,00 KM, </a:t>
            </a:r>
            <a:r>
              <a:rPr lang="en-GB" b="1" i="1" dirty="0" err="1"/>
              <a:t>za</a:t>
            </a:r>
            <a:r>
              <a:rPr lang="en-GB" b="1" i="1" dirty="0"/>
              <a:t> </a:t>
            </a:r>
            <a:r>
              <a:rPr lang="en-GB" b="1" i="1" dirty="0" err="1"/>
              <a:t>umanjenje</a:t>
            </a:r>
            <a:r>
              <a:rPr lang="en-GB" b="1" i="1" dirty="0"/>
              <a:t> OŽA</a:t>
            </a:r>
            <a:r>
              <a:rPr lang="en-GB" i="1" dirty="0"/>
              <a:t> </a:t>
            </a:r>
            <a:r>
              <a:rPr lang="en-GB" i="1" dirty="0" err="1"/>
              <a:t>iznos</a:t>
            </a:r>
            <a:r>
              <a:rPr lang="en-GB" i="1" dirty="0"/>
              <a:t> od 2.200,00 KM) </a:t>
            </a:r>
            <a:r>
              <a:rPr lang="en-GB" i="1" dirty="0" err="1"/>
              <a:t>ukupno</a:t>
            </a:r>
            <a:r>
              <a:rPr lang="en-GB" i="1" dirty="0"/>
              <a:t> </a:t>
            </a:r>
            <a:r>
              <a:rPr lang="en-GB" i="1" dirty="0" err="1"/>
              <a:t>isplati</a:t>
            </a:r>
            <a:r>
              <a:rPr lang="en-GB" i="1" dirty="0"/>
              <a:t>  </a:t>
            </a:r>
            <a:r>
              <a:rPr lang="en-GB" i="1" dirty="0" err="1"/>
              <a:t>iznos</a:t>
            </a:r>
            <a:r>
              <a:rPr lang="en-GB" i="1" dirty="0"/>
              <a:t> od 5.700,00 KM ,2. </a:t>
            </a:r>
            <a:r>
              <a:rPr lang="en-GB" i="1" dirty="0" err="1"/>
              <a:t>Radoja</a:t>
            </a:r>
            <a:r>
              <a:rPr lang="en-GB" i="1" dirty="0"/>
              <a:t> </a:t>
            </a:r>
            <a:r>
              <a:rPr lang="en-GB" i="1" dirty="0" err="1"/>
              <a:t>Goranu</a:t>
            </a:r>
            <a:r>
              <a:rPr lang="en-GB" i="1" dirty="0"/>
              <a:t> (</a:t>
            </a:r>
            <a:r>
              <a:rPr lang="en-GB" i="1" dirty="0" err="1"/>
              <a:t>na</a:t>
            </a:r>
            <a:r>
              <a:rPr lang="en-GB" i="1" dirty="0"/>
              <a:t> </a:t>
            </a:r>
            <a:r>
              <a:rPr lang="en-GB" i="1" dirty="0" err="1"/>
              <a:t>ime</a:t>
            </a:r>
            <a:r>
              <a:rPr lang="en-GB" i="1" dirty="0"/>
              <a:t> </a:t>
            </a:r>
            <a:r>
              <a:rPr lang="en-GB" i="1" dirty="0" err="1"/>
              <a:t>pretrpljenog</a:t>
            </a:r>
            <a:r>
              <a:rPr lang="en-GB" i="1" dirty="0"/>
              <a:t> </a:t>
            </a:r>
            <a:r>
              <a:rPr lang="en-GB" i="1" dirty="0" err="1"/>
              <a:t>fizičkog</a:t>
            </a:r>
            <a:r>
              <a:rPr lang="en-GB" i="1" dirty="0"/>
              <a:t> bola </a:t>
            </a:r>
            <a:r>
              <a:rPr lang="en-GB" i="1" dirty="0" err="1"/>
              <a:t>iznos</a:t>
            </a:r>
            <a:r>
              <a:rPr lang="en-GB" i="1" dirty="0"/>
              <a:t> 1.500,00 KM, </a:t>
            </a:r>
            <a:r>
              <a:rPr lang="en-GB" i="1" dirty="0" err="1"/>
              <a:t>na</a:t>
            </a:r>
            <a:r>
              <a:rPr lang="en-GB" i="1" dirty="0"/>
              <a:t> </a:t>
            </a:r>
            <a:r>
              <a:rPr lang="en-GB" i="1" dirty="0" err="1"/>
              <a:t>ime</a:t>
            </a:r>
            <a:r>
              <a:rPr lang="en-GB" i="1" dirty="0"/>
              <a:t> </a:t>
            </a:r>
            <a:r>
              <a:rPr lang="en-GB" i="1" dirty="0" err="1"/>
              <a:t>pretrpljenog</a:t>
            </a:r>
            <a:r>
              <a:rPr lang="en-GB" i="1" dirty="0"/>
              <a:t> </a:t>
            </a:r>
            <a:r>
              <a:rPr lang="en-GB" i="1" dirty="0" err="1"/>
              <a:t>straha</a:t>
            </a:r>
            <a:r>
              <a:rPr lang="en-GB" i="1" dirty="0"/>
              <a:t> </a:t>
            </a:r>
            <a:r>
              <a:rPr lang="en-GB" i="1" dirty="0" err="1"/>
              <a:t>iznos</a:t>
            </a:r>
            <a:r>
              <a:rPr lang="en-GB" i="1" dirty="0"/>
              <a:t> od 1.600,00 KM,</a:t>
            </a:r>
            <a:r>
              <a:rPr lang="en-GB" b="1" i="1" dirty="0"/>
              <a:t> </a:t>
            </a:r>
            <a:r>
              <a:rPr lang="en-GB" b="1" i="1" dirty="0" err="1"/>
              <a:t>za</a:t>
            </a:r>
            <a:r>
              <a:rPr lang="en-GB" b="1" i="1" dirty="0"/>
              <a:t> </a:t>
            </a:r>
            <a:r>
              <a:rPr lang="en-GB" b="1" i="1" dirty="0" err="1"/>
              <a:t>umanjenje</a:t>
            </a:r>
            <a:r>
              <a:rPr lang="en-GB" b="1" i="1" dirty="0"/>
              <a:t> OŽA</a:t>
            </a:r>
            <a:r>
              <a:rPr lang="en-GB" i="1" dirty="0"/>
              <a:t> </a:t>
            </a:r>
            <a:r>
              <a:rPr lang="en-GB" i="1" dirty="0" err="1"/>
              <a:t>iznos</a:t>
            </a:r>
            <a:r>
              <a:rPr lang="en-GB" i="1" dirty="0"/>
              <a:t> od 1.800,00 KM) </a:t>
            </a:r>
            <a:r>
              <a:rPr lang="en-GB" i="1" dirty="0" err="1"/>
              <a:t>iznos</a:t>
            </a:r>
            <a:r>
              <a:rPr lang="en-GB" i="1" dirty="0"/>
              <a:t> od 4.900,00 KM </a:t>
            </a:r>
            <a:r>
              <a:rPr lang="en-GB" i="1" dirty="0" err="1"/>
              <a:t>i</a:t>
            </a:r>
            <a:r>
              <a:rPr lang="en-GB" i="1" dirty="0"/>
              <a:t> 3. </a:t>
            </a:r>
            <a:r>
              <a:rPr lang="en-GB" i="1" dirty="0" err="1"/>
              <a:t>Gajić</a:t>
            </a:r>
            <a:r>
              <a:rPr lang="en-GB" i="1" dirty="0"/>
              <a:t> </a:t>
            </a:r>
            <a:r>
              <a:rPr lang="en-GB" i="1" dirty="0" err="1"/>
              <a:t>Biljani</a:t>
            </a:r>
            <a:r>
              <a:rPr lang="en-GB" i="1" dirty="0"/>
              <a:t> (</a:t>
            </a:r>
            <a:r>
              <a:rPr lang="en-GB" i="1" dirty="0" err="1"/>
              <a:t>na</a:t>
            </a:r>
            <a:r>
              <a:rPr lang="en-GB" i="1" dirty="0"/>
              <a:t> </a:t>
            </a:r>
            <a:r>
              <a:rPr lang="en-GB" i="1" dirty="0" err="1"/>
              <a:t>ime</a:t>
            </a:r>
            <a:r>
              <a:rPr lang="en-GB" i="1" dirty="0"/>
              <a:t> </a:t>
            </a:r>
            <a:r>
              <a:rPr lang="en-GB" i="1" dirty="0" err="1"/>
              <a:t>pretrpljenog</a:t>
            </a:r>
            <a:r>
              <a:rPr lang="en-GB" i="1" dirty="0"/>
              <a:t> </a:t>
            </a:r>
            <a:r>
              <a:rPr lang="en-GB" i="1" dirty="0" err="1"/>
              <a:t>fizičkog</a:t>
            </a:r>
            <a:r>
              <a:rPr lang="en-GB" i="1" dirty="0"/>
              <a:t> bola </a:t>
            </a:r>
            <a:r>
              <a:rPr lang="en-GB" i="1" dirty="0" err="1"/>
              <a:t>iznos</a:t>
            </a:r>
            <a:r>
              <a:rPr lang="en-GB" i="1" dirty="0"/>
              <a:t> 1.500,00 KM, </a:t>
            </a:r>
            <a:r>
              <a:rPr lang="en-GB" i="1" dirty="0" err="1"/>
              <a:t>na</a:t>
            </a:r>
            <a:r>
              <a:rPr lang="en-GB" i="1" dirty="0"/>
              <a:t> </a:t>
            </a:r>
            <a:r>
              <a:rPr lang="en-GB" i="1" dirty="0" err="1"/>
              <a:t>ime</a:t>
            </a:r>
            <a:r>
              <a:rPr lang="en-GB" i="1" dirty="0"/>
              <a:t> </a:t>
            </a:r>
            <a:r>
              <a:rPr lang="en-GB" i="1" dirty="0" err="1"/>
              <a:t>naruženosti</a:t>
            </a:r>
            <a:r>
              <a:rPr lang="en-GB" i="1" dirty="0"/>
              <a:t> </a:t>
            </a:r>
            <a:r>
              <a:rPr lang="en-GB" i="1" dirty="0" err="1"/>
              <a:t>iznos</a:t>
            </a:r>
            <a:r>
              <a:rPr lang="en-GB" i="1" dirty="0"/>
              <a:t> od 1.000,00 KM, </a:t>
            </a:r>
            <a:r>
              <a:rPr lang="en-GB" i="1" dirty="0" err="1"/>
              <a:t>na</a:t>
            </a:r>
            <a:r>
              <a:rPr lang="en-GB" i="1" dirty="0"/>
              <a:t> </a:t>
            </a:r>
            <a:r>
              <a:rPr lang="en-GB" i="1" dirty="0" err="1"/>
              <a:t>ime</a:t>
            </a:r>
            <a:r>
              <a:rPr lang="en-GB" i="1" dirty="0"/>
              <a:t> </a:t>
            </a:r>
            <a:r>
              <a:rPr lang="en-GB" i="1" dirty="0" err="1"/>
              <a:t>pretrpljenog</a:t>
            </a:r>
            <a:r>
              <a:rPr lang="en-GB" i="1" dirty="0"/>
              <a:t> </a:t>
            </a:r>
            <a:r>
              <a:rPr lang="en-GB" i="1" dirty="0" err="1"/>
              <a:t>straha</a:t>
            </a:r>
            <a:r>
              <a:rPr lang="en-GB" i="1" dirty="0"/>
              <a:t> </a:t>
            </a:r>
            <a:r>
              <a:rPr lang="en-GB" i="1" dirty="0" err="1"/>
              <a:t>iznos</a:t>
            </a:r>
            <a:r>
              <a:rPr lang="en-GB" i="1" dirty="0"/>
              <a:t> od 2.000,00 KM, </a:t>
            </a:r>
            <a:r>
              <a:rPr lang="en-GB" i="1" dirty="0" err="1"/>
              <a:t>za</a:t>
            </a:r>
            <a:r>
              <a:rPr lang="en-GB" i="1" dirty="0"/>
              <a:t> </a:t>
            </a:r>
            <a:r>
              <a:rPr lang="en-GB" b="1" i="1" dirty="0" err="1"/>
              <a:t>umanjenje</a:t>
            </a:r>
            <a:r>
              <a:rPr lang="en-GB" b="1" i="1" dirty="0"/>
              <a:t> OŽA</a:t>
            </a:r>
            <a:r>
              <a:rPr lang="en-GB" i="1" dirty="0"/>
              <a:t> </a:t>
            </a:r>
            <a:r>
              <a:rPr lang="en-GB" i="1" dirty="0" err="1"/>
              <a:t>iznos</a:t>
            </a:r>
            <a:r>
              <a:rPr lang="en-GB" i="1" dirty="0"/>
              <a:t> od 2.500,00 KM) </a:t>
            </a:r>
            <a:r>
              <a:rPr lang="en-GB" i="1" dirty="0" err="1"/>
              <a:t>iznos</a:t>
            </a:r>
            <a:r>
              <a:rPr lang="en-GB" i="1" dirty="0"/>
              <a:t> od 7.000,00 KM, </a:t>
            </a:r>
            <a:r>
              <a:rPr lang="en-GB" i="1" dirty="0" err="1"/>
              <a:t>kao</a:t>
            </a:r>
            <a:r>
              <a:rPr lang="en-GB" i="1" dirty="0"/>
              <a:t> </a:t>
            </a:r>
            <a:r>
              <a:rPr lang="en-GB" i="1" dirty="0" err="1"/>
              <a:t>i</a:t>
            </a:r>
            <a:r>
              <a:rPr lang="en-GB" i="1" dirty="0"/>
              <a:t> </a:t>
            </a:r>
            <a:r>
              <a:rPr lang="en-GB" i="1" dirty="0" err="1"/>
              <a:t>troškove</a:t>
            </a:r>
            <a:r>
              <a:rPr lang="en-GB" i="1" dirty="0"/>
              <a:t> </a:t>
            </a:r>
            <a:r>
              <a:rPr lang="en-GB" i="1" dirty="0" err="1"/>
              <a:t>postupka</a:t>
            </a:r>
            <a:r>
              <a:rPr lang="en-GB" i="1" dirty="0"/>
              <a:t> u </a:t>
            </a:r>
            <a:r>
              <a:rPr lang="en-GB" i="1" dirty="0" err="1"/>
              <a:t>iznosu</a:t>
            </a:r>
            <a:r>
              <a:rPr lang="en-GB" i="1" dirty="0"/>
              <a:t> od 7.350,00 KM, </a:t>
            </a:r>
            <a:r>
              <a:rPr lang="en-GB" i="1" dirty="0" err="1"/>
              <a:t>sve</a:t>
            </a:r>
            <a:r>
              <a:rPr lang="en-GB" i="1" dirty="0"/>
              <a:t>  u </a:t>
            </a:r>
            <a:r>
              <a:rPr lang="en-GB" i="1" dirty="0" err="1"/>
              <a:t>roku</a:t>
            </a:r>
            <a:r>
              <a:rPr lang="en-GB" i="1" dirty="0"/>
              <a:t> 15 dana, </a:t>
            </a:r>
            <a:r>
              <a:rPr lang="en-GB" i="1" dirty="0" err="1"/>
              <a:t>po</a:t>
            </a:r>
            <a:r>
              <a:rPr lang="en-GB" i="1" dirty="0"/>
              <a:t> </a:t>
            </a:r>
            <a:r>
              <a:rPr lang="en-GB" i="1" dirty="0" err="1"/>
              <a:t>pravosnažnosti</a:t>
            </a:r>
            <a:r>
              <a:rPr lang="en-GB" i="1" dirty="0"/>
              <a:t> </a:t>
            </a:r>
            <a:r>
              <a:rPr lang="en-GB" i="1" dirty="0" err="1"/>
              <a:t>iste</a:t>
            </a:r>
            <a:r>
              <a:rPr lang="en-GB" i="1" dirty="0"/>
              <a:t>, pod </a:t>
            </a:r>
            <a:r>
              <a:rPr lang="en-GB" i="1" dirty="0" err="1"/>
              <a:t>prijetnjom</a:t>
            </a:r>
            <a:r>
              <a:rPr lang="en-GB" i="1" dirty="0"/>
              <a:t> </a:t>
            </a:r>
            <a:r>
              <a:rPr lang="en-GB" i="1" dirty="0" err="1"/>
              <a:t>izvršenja,sa</a:t>
            </a:r>
            <a:r>
              <a:rPr lang="en-GB" i="1" dirty="0"/>
              <a:t> </a:t>
            </a:r>
            <a:r>
              <a:rPr lang="en-GB" i="1" dirty="0" err="1"/>
              <a:t>zakonskom</a:t>
            </a:r>
            <a:r>
              <a:rPr lang="en-GB" i="1" dirty="0"/>
              <a:t> </a:t>
            </a:r>
            <a:r>
              <a:rPr lang="en-GB" i="1" dirty="0" err="1"/>
              <a:t>zateznom</a:t>
            </a:r>
            <a:r>
              <a:rPr lang="en-GB" i="1" dirty="0"/>
              <a:t> </a:t>
            </a:r>
            <a:r>
              <a:rPr lang="en-GB" i="1" dirty="0" err="1"/>
              <a:t>kamatom</a:t>
            </a:r>
            <a:r>
              <a:rPr lang="en-GB" i="1" dirty="0"/>
              <a:t> do dana </a:t>
            </a:r>
            <a:r>
              <a:rPr lang="en-GB" i="1" dirty="0" err="1"/>
              <a:t>isplate,</a:t>
            </a:r>
            <a:r>
              <a:rPr lang="en-GB" b="1" i="1" dirty="0" err="1"/>
              <a:t>odbija</a:t>
            </a:r>
            <a:r>
              <a:rPr lang="en-GB" b="1" i="1" dirty="0"/>
              <a:t> se u </a:t>
            </a:r>
            <a:r>
              <a:rPr lang="en-GB" b="1" i="1" dirty="0" err="1"/>
              <a:t>cjelosti</a:t>
            </a:r>
            <a:r>
              <a:rPr lang="en-GB" b="1" i="1" dirty="0"/>
              <a:t> </a:t>
            </a:r>
            <a:r>
              <a:rPr lang="en-GB" b="1" i="1" dirty="0" err="1"/>
              <a:t>kao</a:t>
            </a:r>
            <a:r>
              <a:rPr lang="en-GB" b="1" i="1" dirty="0"/>
              <a:t> </a:t>
            </a:r>
            <a:r>
              <a:rPr lang="en-GB" b="1" i="1" dirty="0" err="1"/>
              <a:t>neosnovan</a:t>
            </a:r>
            <a:r>
              <a:rPr lang="en-GB" b="1" i="1" dirty="0"/>
              <a:t>.</a:t>
            </a:r>
            <a:endParaRPr lang="en-US" dirty="0"/>
          </a:p>
          <a:p>
            <a:pPr marL="0" indent="0" algn="just">
              <a:lnSpc>
                <a:spcPct val="110000"/>
              </a:lnSpc>
              <a:buNone/>
            </a:pPr>
            <a:endParaRPr lang="en-US" dirty="0"/>
          </a:p>
        </p:txBody>
      </p:sp>
    </p:spTree>
    <p:extLst>
      <p:ext uri="{BB962C8B-B14F-4D97-AF65-F5344CB8AC3E}">
        <p14:creationId xmlns:p14="http://schemas.microsoft.com/office/powerpoint/2010/main" val="4184654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Autofit/>
          </a:bodyPr>
          <a:lstStyle/>
          <a:p>
            <a:pPr marL="0" indent="0" algn="just">
              <a:lnSpc>
                <a:spcPct val="120000"/>
              </a:lnSpc>
              <a:buNone/>
            </a:pPr>
            <a:r>
              <a:rPr lang="sr-Latn-BA" sz="1600" dirty="0"/>
              <a:t>Okružni sud  u vijeću </a:t>
            </a:r>
            <a:r>
              <a:rPr lang="sr-Latn-BA" sz="1600" dirty="0" err="1"/>
              <a:t>sastavenom</a:t>
            </a:r>
            <a:r>
              <a:rPr lang="sr-Latn-BA" sz="1600" dirty="0"/>
              <a:t> od sudija kao predsjednika vijeća kao članova vijeća u pravnoj stvari tužiteljice S.Z., zastupane po punomoćnici J. O., advokatu iz Z., protiv tuženog </a:t>
            </a:r>
            <a:r>
              <a:rPr lang="sr-Latn-BA" sz="1600" dirty="0" err="1"/>
              <a:t>S.ć</a:t>
            </a:r>
            <a:r>
              <a:rPr lang="sr-Latn-BA" sz="1600" dirty="0"/>
              <a:t> M. iz D.L.-P., zastupanog po punomoćniku G. J., advokatu iz Z. i S. C. iz D. L.-P., radi utvrđivanja bračne tekovine, </a:t>
            </a:r>
            <a:r>
              <a:rPr lang="sr-Latn-BA" sz="1600" dirty="0" err="1"/>
              <a:t>v.s.p</a:t>
            </a:r>
            <a:r>
              <a:rPr lang="sr-Latn-BA" sz="1600" dirty="0"/>
              <a:t>. 32.000,00 KM, rješavajući po žalbi tužiteljice od 20.02.2019. godine, podnesenoj protiv presude Osnovnog suda u broj, donio je dana 05.08.2019. godine na održanoj sjednici vijeća sljedeću </a:t>
            </a:r>
            <a:endParaRPr lang="sr-Latn-BA" sz="1600" dirty="0" smtClean="0"/>
          </a:p>
          <a:p>
            <a:pPr marL="0" indent="0" algn="just">
              <a:lnSpc>
                <a:spcPct val="120000"/>
              </a:lnSpc>
              <a:buNone/>
            </a:pPr>
            <a:endParaRPr lang="en-US" sz="1600" dirty="0"/>
          </a:p>
          <a:p>
            <a:pPr marL="0" indent="0" algn="ctr">
              <a:lnSpc>
                <a:spcPct val="120000"/>
              </a:lnSpc>
              <a:buNone/>
            </a:pPr>
            <a:r>
              <a:rPr lang="sr-Latn-BA" sz="1600" dirty="0"/>
              <a:t>  </a:t>
            </a:r>
            <a:r>
              <a:rPr lang="sr-Latn-BA" sz="1600" dirty="0" smtClean="0"/>
              <a:t>P </a:t>
            </a:r>
            <a:r>
              <a:rPr lang="sr-Latn-BA" sz="1600" dirty="0"/>
              <a:t>R E S U D </a:t>
            </a:r>
            <a:r>
              <a:rPr lang="sr-Latn-BA" sz="1600" dirty="0" smtClean="0"/>
              <a:t>U</a:t>
            </a:r>
          </a:p>
          <a:p>
            <a:pPr marL="0" indent="0" algn="ctr">
              <a:lnSpc>
                <a:spcPct val="120000"/>
              </a:lnSpc>
              <a:buNone/>
            </a:pPr>
            <a:endParaRPr lang="en-US" sz="1600" dirty="0"/>
          </a:p>
          <a:p>
            <a:pPr marL="0" indent="0" algn="just">
              <a:lnSpc>
                <a:spcPct val="120000"/>
              </a:lnSpc>
              <a:buNone/>
            </a:pPr>
            <a:r>
              <a:rPr lang="sr-Latn-BA" sz="1600" dirty="0"/>
              <a:t> 	</a:t>
            </a:r>
            <a:r>
              <a:rPr lang="sr-Latn-BA" sz="1600" b="1" dirty="0"/>
              <a:t>Uvažava se žalba</a:t>
            </a:r>
            <a:r>
              <a:rPr lang="sr-Latn-BA" sz="1600" dirty="0"/>
              <a:t> tužiteljice,  pa se </a:t>
            </a:r>
            <a:endParaRPr lang="en-US" sz="1600" dirty="0"/>
          </a:p>
          <a:p>
            <a:pPr marL="0" indent="0" algn="just">
              <a:lnSpc>
                <a:spcPct val="120000"/>
              </a:lnSpc>
              <a:buNone/>
            </a:pPr>
            <a:r>
              <a:rPr lang="sr-Latn-BA" sz="1600" dirty="0"/>
              <a:t> 	</a:t>
            </a:r>
            <a:r>
              <a:rPr lang="sr-Latn-BA" sz="1600" b="1" dirty="0"/>
              <a:t>preinačava presuda</a:t>
            </a:r>
            <a:r>
              <a:rPr lang="sr-Latn-BA" sz="1600" dirty="0"/>
              <a:t> Osnovnog suda u tako </a:t>
            </a:r>
            <a:endParaRPr lang="en-US" sz="1600" dirty="0"/>
          </a:p>
          <a:p>
            <a:pPr marL="0" indent="0" algn="just">
              <a:lnSpc>
                <a:spcPct val="120000"/>
              </a:lnSpc>
              <a:buNone/>
            </a:pPr>
            <a:r>
              <a:rPr lang="sr-Latn-BA" sz="1600" dirty="0"/>
              <a:t>	</a:t>
            </a:r>
            <a:r>
              <a:rPr lang="sr-Latn-BA" sz="1600" b="1" dirty="0"/>
              <a:t>što se tužbeni zahtjev tužiteljice usvaja i tuženi obavezuje tužiteljci isplatiti troškove postupka u </a:t>
            </a:r>
            <a:r>
              <a:rPr lang="sr-Latn-BA" sz="1600" b="1" dirty="0" err="1"/>
              <a:t>visni</a:t>
            </a:r>
            <a:r>
              <a:rPr lang="sr-Latn-BA" sz="1600" b="1" dirty="0"/>
              <a:t> od 4.851,00 KM  sve u roku od 30 dana od dana donošenja ove presude pod prijetnjom izvršenja. </a:t>
            </a:r>
            <a:endParaRPr lang="en-US" sz="1600" dirty="0"/>
          </a:p>
          <a:p>
            <a:pPr marL="0" indent="0" algn="just">
              <a:lnSpc>
                <a:spcPct val="120000"/>
              </a:lnSpc>
              <a:buNone/>
            </a:pPr>
            <a:r>
              <a:rPr lang="sr-Latn-BA" sz="1600" dirty="0"/>
              <a:t> 	Tuženi se obavezuje tužiteljici u istom roku isplatiti i troškove žalbenog postupka u visini od 2.106,00 KM, pod </a:t>
            </a:r>
            <a:r>
              <a:rPr lang="sr-Latn-BA" sz="1600" dirty="0" err="1"/>
              <a:t>prijetjom</a:t>
            </a:r>
            <a:r>
              <a:rPr lang="sr-Latn-BA" sz="1600" dirty="0"/>
              <a:t> izvršenja.</a:t>
            </a:r>
            <a:endParaRPr lang="en-US" sz="1600" dirty="0"/>
          </a:p>
          <a:p>
            <a:pPr marL="0" indent="0" algn="just">
              <a:lnSpc>
                <a:spcPct val="120000"/>
              </a:lnSpc>
              <a:buNone/>
            </a:pPr>
            <a:r>
              <a:rPr lang="sr-Latn-BA" sz="1600" dirty="0"/>
              <a:t> </a:t>
            </a:r>
            <a:r>
              <a:rPr lang="sr-Latn-BA" sz="1600" dirty="0" smtClean="0"/>
              <a:t>  </a:t>
            </a:r>
            <a:r>
              <a:rPr lang="sr-Latn-BA" sz="1600" dirty="0"/>
              <a:t>(</a:t>
            </a:r>
            <a:r>
              <a:rPr lang="sr-Latn-BA" sz="1600" i="1" dirty="0"/>
              <a:t>S obzirom da drugostepeni sud meritorno odlučuje suprotno od </a:t>
            </a:r>
            <a:r>
              <a:rPr lang="sr-Latn-BA" sz="1600" i="1" dirty="0" err="1"/>
              <a:t>prvostepenog</a:t>
            </a:r>
            <a:r>
              <a:rPr lang="sr-Latn-BA" sz="1600" i="1" dirty="0"/>
              <a:t> suda izreka njegove presude morala je sadržavati tužbeni zahtjev koji je usvojio</a:t>
            </a:r>
            <a:r>
              <a:rPr lang="sr-Latn-BA" sz="1600" i="1" dirty="0" smtClean="0"/>
              <a:t>)</a:t>
            </a:r>
            <a:endParaRPr lang="en-US" sz="1600" dirty="0"/>
          </a:p>
        </p:txBody>
      </p:sp>
    </p:spTree>
    <p:extLst>
      <p:ext uri="{BB962C8B-B14F-4D97-AF65-F5344CB8AC3E}">
        <p14:creationId xmlns:p14="http://schemas.microsoft.com/office/powerpoint/2010/main" val="653936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142874"/>
            <a:ext cx="11672887" cy="6715125"/>
          </a:xfrm>
        </p:spPr>
        <p:txBody>
          <a:bodyPr>
            <a:normAutofit fontScale="40000" lnSpcReduction="20000"/>
          </a:bodyPr>
          <a:lstStyle/>
          <a:p>
            <a:pPr marL="0" indent="0" algn="just">
              <a:lnSpc>
                <a:spcPct val="120000"/>
              </a:lnSpc>
              <a:spcBef>
                <a:spcPts val="300"/>
              </a:spcBef>
              <a:buNone/>
            </a:pPr>
            <a:r>
              <a:rPr lang="hr-HR" b="1" dirty="0"/>
              <a:t>BOSNA I HERCEGOVINA </a:t>
            </a:r>
            <a:endParaRPr lang="en-US" dirty="0"/>
          </a:p>
          <a:p>
            <a:pPr marL="0" indent="0" algn="just">
              <a:lnSpc>
                <a:spcPct val="120000"/>
              </a:lnSpc>
              <a:spcBef>
                <a:spcPts val="300"/>
              </a:spcBef>
              <a:buNone/>
            </a:pPr>
            <a:r>
              <a:rPr lang="hr-HR" b="1" dirty="0"/>
              <a:t>REPUBLIKA SRPSKA </a:t>
            </a:r>
            <a:r>
              <a:rPr lang="hr-HR" b="1" dirty="0" smtClean="0"/>
              <a:t>                                                                           </a:t>
            </a:r>
            <a:endParaRPr lang="en-US" dirty="0"/>
          </a:p>
          <a:p>
            <a:pPr marL="0" indent="0" algn="just">
              <a:lnSpc>
                <a:spcPct val="120000"/>
              </a:lnSpc>
              <a:spcBef>
                <a:spcPts val="300"/>
              </a:spcBef>
              <a:buNone/>
            </a:pPr>
            <a:r>
              <a:rPr lang="hr-HR" b="1" dirty="0"/>
              <a:t>Broj: 95 1 Mal 007501  17 Kom </a:t>
            </a:r>
            <a:endParaRPr lang="en-US" dirty="0"/>
          </a:p>
          <a:p>
            <a:pPr marL="0" indent="0" algn="just">
              <a:lnSpc>
                <a:spcPct val="120000"/>
              </a:lnSpc>
              <a:spcBef>
                <a:spcPts val="300"/>
              </a:spcBef>
              <a:buNone/>
            </a:pPr>
            <a:r>
              <a:rPr lang="hr-HR" b="1" dirty="0"/>
              <a:t>, 20.07.2018. </a:t>
            </a:r>
            <a:r>
              <a:rPr lang="hr-HR" b="1" dirty="0" smtClean="0"/>
              <a:t>godine</a:t>
            </a:r>
            <a:endParaRPr lang="sr-Latn-BA" dirty="0" smtClean="0"/>
          </a:p>
          <a:p>
            <a:pPr marL="0" indent="0" algn="just">
              <a:lnSpc>
                <a:spcPct val="120000"/>
              </a:lnSpc>
              <a:buNone/>
            </a:pPr>
            <a:endParaRPr lang="en-US" dirty="0"/>
          </a:p>
          <a:p>
            <a:pPr marL="0" indent="0" algn="just">
              <a:lnSpc>
                <a:spcPct val="120000"/>
              </a:lnSpc>
              <a:buNone/>
            </a:pPr>
            <a:r>
              <a:rPr lang="hr-HR" dirty="0"/>
              <a:t> </a:t>
            </a:r>
            <a:r>
              <a:rPr lang="hr-HR" dirty="0" smtClean="0"/>
              <a:t> </a:t>
            </a:r>
            <a:r>
              <a:rPr lang="hr-HR" dirty="0"/>
              <a:t>Osnovni sud T., po </a:t>
            </a:r>
            <a:r>
              <a:rPr lang="hr-HR" dirty="0" err="1"/>
              <a:t>sudiji</a:t>
            </a:r>
            <a:r>
              <a:rPr lang="hr-HR" dirty="0"/>
              <a:t>, u predmetu tužioca </a:t>
            </a:r>
            <a:r>
              <a:rPr lang="hr-HR" dirty="0" err="1"/>
              <a:t>Mtel</a:t>
            </a:r>
            <a:r>
              <a:rPr lang="hr-HR" dirty="0"/>
              <a:t> AD Banja Luka, Direkcija za korporativne poslove, Služba za zastupanje, protiv tuženog M. D. iz G., radi isplate duga, donio je </a:t>
            </a:r>
            <a:endParaRPr lang="en-US" dirty="0"/>
          </a:p>
          <a:p>
            <a:pPr marL="0" indent="0" algn="ctr">
              <a:lnSpc>
                <a:spcPct val="120000"/>
              </a:lnSpc>
              <a:buNone/>
            </a:pPr>
            <a:r>
              <a:rPr lang="hr-HR" dirty="0"/>
              <a:t> </a:t>
            </a:r>
            <a:r>
              <a:rPr lang="hr-HR" b="1" dirty="0" smtClean="0"/>
              <a:t>P </a:t>
            </a:r>
            <a:r>
              <a:rPr lang="hr-HR" b="1" dirty="0"/>
              <a:t>R E S U D U</a:t>
            </a:r>
            <a:endParaRPr lang="en-US" dirty="0"/>
          </a:p>
          <a:p>
            <a:pPr marL="0" indent="0" algn="ctr">
              <a:lnSpc>
                <a:spcPct val="120000"/>
              </a:lnSpc>
              <a:buNone/>
            </a:pPr>
            <a:r>
              <a:rPr lang="hr-HR" b="1" dirty="0"/>
              <a:t>- zbog propuštanja</a:t>
            </a:r>
            <a:r>
              <a:rPr lang="hr-HR" dirty="0"/>
              <a:t>-</a:t>
            </a:r>
            <a:endParaRPr lang="en-US" dirty="0"/>
          </a:p>
          <a:p>
            <a:pPr marL="0" indent="0" algn="just">
              <a:lnSpc>
                <a:spcPct val="120000"/>
              </a:lnSpc>
              <a:buNone/>
            </a:pPr>
            <a:r>
              <a:rPr lang="hr-HR" dirty="0" smtClean="0"/>
              <a:t>Obavezuje </a:t>
            </a:r>
            <a:r>
              <a:rPr lang="hr-HR" dirty="0"/>
              <a:t>se  tuženi da tužiocu isplati dug u iznosu 873,85  KM, sa pripadajućom zateznom kamatom  kako slijedi:</a:t>
            </a:r>
            <a:endParaRPr lang="en-US" dirty="0"/>
          </a:p>
          <a:p>
            <a:pPr marL="0" indent="0" algn="just">
              <a:lnSpc>
                <a:spcPct val="120000"/>
              </a:lnSpc>
              <a:spcBef>
                <a:spcPts val="300"/>
              </a:spcBef>
              <a:buNone/>
            </a:pPr>
            <a:r>
              <a:rPr lang="hr-HR" dirty="0"/>
              <a:t> </a:t>
            </a:r>
            <a:r>
              <a:rPr lang="hr-HR" dirty="0" smtClean="0"/>
              <a:t>na </a:t>
            </a:r>
            <a:r>
              <a:rPr lang="hr-HR" dirty="0"/>
              <a:t>iznos od    68,06 KM,  počev od 20.05.2016.godine pa do isplate,</a:t>
            </a:r>
            <a:endParaRPr lang="en-US" dirty="0"/>
          </a:p>
          <a:p>
            <a:pPr marL="0" indent="0" algn="just">
              <a:lnSpc>
                <a:spcPct val="120000"/>
              </a:lnSpc>
              <a:spcBef>
                <a:spcPts val="300"/>
              </a:spcBef>
              <a:buNone/>
            </a:pPr>
            <a:r>
              <a:rPr lang="hr-HR" dirty="0"/>
              <a:t>na iznos od    66,44 KM,  počev od 20.06.2016.godine pa do isplate,</a:t>
            </a:r>
            <a:endParaRPr lang="en-US" dirty="0"/>
          </a:p>
          <a:p>
            <a:pPr marL="0" indent="0" algn="just">
              <a:lnSpc>
                <a:spcPct val="120000"/>
              </a:lnSpc>
              <a:spcBef>
                <a:spcPts val="300"/>
              </a:spcBef>
              <a:buNone/>
            </a:pPr>
            <a:r>
              <a:rPr lang="hr-HR" dirty="0"/>
              <a:t>na iznos od    66,11 KM,  počev od 20.07.2016.godine pa do isplate,</a:t>
            </a:r>
            <a:endParaRPr lang="en-US" dirty="0"/>
          </a:p>
          <a:p>
            <a:pPr marL="0" indent="0" algn="just">
              <a:lnSpc>
                <a:spcPct val="120000"/>
              </a:lnSpc>
              <a:spcBef>
                <a:spcPts val="300"/>
              </a:spcBef>
              <a:buNone/>
            </a:pPr>
            <a:r>
              <a:rPr lang="hr-HR" dirty="0"/>
              <a:t>na iznos od    64,35 KM,  počev od 20.08.2016.godine pa do isplate,</a:t>
            </a:r>
            <a:endParaRPr lang="en-US" dirty="0"/>
          </a:p>
          <a:p>
            <a:pPr marL="0" indent="0" algn="just">
              <a:lnSpc>
                <a:spcPct val="120000"/>
              </a:lnSpc>
              <a:spcBef>
                <a:spcPts val="300"/>
              </a:spcBef>
              <a:buNone/>
            </a:pPr>
            <a:r>
              <a:rPr lang="hr-HR" dirty="0"/>
              <a:t>na iznos od    64,35 KM,  počev od 20.09.2016.godine pa do isplate,</a:t>
            </a:r>
            <a:endParaRPr lang="en-US" dirty="0"/>
          </a:p>
          <a:p>
            <a:pPr marL="0" indent="0" algn="just">
              <a:lnSpc>
                <a:spcPct val="120000"/>
              </a:lnSpc>
              <a:spcBef>
                <a:spcPts val="300"/>
              </a:spcBef>
              <a:buNone/>
            </a:pPr>
            <a:r>
              <a:rPr lang="hr-HR" dirty="0"/>
              <a:t>na iznos od    64,35 KM,  počev od 20.10.2016.godine pa do isplate,</a:t>
            </a:r>
            <a:endParaRPr lang="en-US" dirty="0"/>
          </a:p>
          <a:p>
            <a:pPr marL="0" indent="0" algn="just">
              <a:lnSpc>
                <a:spcPct val="120000"/>
              </a:lnSpc>
              <a:spcBef>
                <a:spcPts val="300"/>
              </a:spcBef>
              <a:buNone/>
            </a:pPr>
            <a:r>
              <a:rPr lang="hr-HR" dirty="0"/>
              <a:t>na iznos od    64,35 KM,  počev od 20.11.2016.godine pa do isplate,</a:t>
            </a:r>
            <a:endParaRPr lang="en-US" dirty="0"/>
          </a:p>
          <a:p>
            <a:pPr marL="0" indent="0" algn="just">
              <a:lnSpc>
                <a:spcPct val="120000"/>
              </a:lnSpc>
              <a:spcBef>
                <a:spcPts val="300"/>
              </a:spcBef>
              <a:buNone/>
            </a:pPr>
            <a:r>
              <a:rPr lang="hr-HR" dirty="0"/>
              <a:t>na iznos od    64,35 KM,  počev od 20.12.2016.godine pa do isplate,</a:t>
            </a:r>
            <a:endParaRPr lang="en-US" dirty="0"/>
          </a:p>
          <a:p>
            <a:pPr marL="0" indent="0" algn="just">
              <a:lnSpc>
                <a:spcPct val="120000"/>
              </a:lnSpc>
              <a:spcBef>
                <a:spcPts val="300"/>
              </a:spcBef>
              <a:buNone/>
            </a:pPr>
            <a:r>
              <a:rPr lang="hr-HR" dirty="0"/>
              <a:t>na iznos od  304,30 KM,  počev od 05.01.2017.godine pa do isplate,</a:t>
            </a:r>
            <a:endParaRPr lang="en-US" dirty="0"/>
          </a:p>
          <a:p>
            <a:pPr marL="0" indent="0" algn="just">
              <a:lnSpc>
                <a:spcPct val="120000"/>
              </a:lnSpc>
              <a:spcBef>
                <a:spcPts val="300"/>
              </a:spcBef>
              <a:buNone/>
            </a:pPr>
            <a:r>
              <a:rPr lang="hr-HR" dirty="0"/>
              <a:t>na iznos od    47,19 KM,  počev od 20.01.2017.godine pa do isplate,</a:t>
            </a:r>
            <a:endParaRPr lang="en-US" dirty="0"/>
          </a:p>
          <a:p>
            <a:pPr marL="0" indent="0" algn="just">
              <a:lnSpc>
                <a:spcPct val="120000"/>
              </a:lnSpc>
              <a:buNone/>
            </a:pPr>
            <a:r>
              <a:rPr lang="hr-HR" dirty="0"/>
              <a:t> </a:t>
            </a:r>
            <a:r>
              <a:rPr lang="hr-HR" dirty="0" smtClean="0"/>
              <a:t>te </a:t>
            </a:r>
            <a:r>
              <a:rPr lang="hr-HR" dirty="0"/>
              <a:t>da mu nadoknadi troškove  parničnog postupka  u iznosu od 75,00 KM, na žiro račun broj 551-001-00000180-71 kod A.D. </a:t>
            </a:r>
            <a:r>
              <a:rPr lang="hr-HR" dirty="0" err="1"/>
              <a:t>UniCredit</a:t>
            </a:r>
            <a:r>
              <a:rPr lang="hr-HR" dirty="0"/>
              <a:t> banke, sve u roku od 30 dana pod prijetnjom prinudnog izvršenja. </a:t>
            </a:r>
            <a:endParaRPr lang="hr-HR" dirty="0" smtClean="0"/>
          </a:p>
          <a:p>
            <a:pPr marL="0" indent="0" algn="just">
              <a:lnSpc>
                <a:spcPct val="120000"/>
              </a:lnSpc>
              <a:buNone/>
            </a:pPr>
            <a:endParaRPr lang="en-US" dirty="0"/>
          </a:p>
          <a:p>
            <a:pPr marL="0" indent="0" algn="just">
              <a:lnSpc>
                <a:spcPct val="120000"/>
              </a:lnSpc>
              <a:spcBef>
                <a:spcPts val="0"/>
              </a:spcBef>
              <a:buNone/>
            </a:pPr>
            <a:r>
              <a:rPr lang="hr-HR" dirty="0"/>
              <a:t> </a:t>
            </a:r>
            <a:r>
              <a:rPr lang="hr-HR" b="1" dirty="0" smtClean="0"/>
              <a:t>PRAVNA </a:t>
            </a:r>
            <a:r>
              <a:rPr lang="hr-HR" b="1" dirty="0"/>
              <a:t>POUKA:	  </a:t>
            </a:r>
            <a:r>
              <a:rPr lang="hr-HR" b="1" dirty="0" smtClean="0"/>
              <a:t>								  </a:t>
            </a:r>
            <a:r>
              <a:rPr lang="hr-HR" b="1" dirty="0"/>
              <a:t>S U D I J A </a:t>
            </a:r>
            <a:endParaRPr lang="en-US" dirty="0"/>
          </a:p>
          <a:p>
            <a:pPr marL="0" indent="0" algn="just">
              <a:lnSpc>
                <a:spcPct val="120000"/>
              </a:lnSpc>
              <a:spcBef>
                <a:spcPts val="0"/>
              </a:spcBef>
              <a:buNone/>
            </a:pPr>
            <a:r>
              <a:rPr lang="hr-HR" b="1" dirty="0"/>
              <a:t>Protiv ove presude nije dozvoljena žalba,                                          </a:t>
            </a:r>
            <a:endParaRPr lang="en-US" dirty="0"/>
          </a:p>
          <a:p>
            <a:pPr marL="0" indent="0" algn="just">
              <a:lnSpc>
                <a:spcPct val="120000"/>
              </a:lnSpc>
              <a:spcBef>
                <a:spcPts val="0"/>
              </a:spcBef>
              <a:buNone/>
            </a:pPr>
            <a:r>
              <a:rPr lang="hr-HR" b="1" dirty="0"/>
              <a:t>ali se može podnijeti prijedlog za povraćaj u </a:t>
            </a:r>
            <a:endParaRPr lang="en-US" dirty="0"/>
          </a:p>
          <a:p>
            <a:pPr marL="0" indent="0" algn="just">
              <a:lnSpc>
                <a:spcPct val="120000"/>
              </a:lnSpc>
              <a:spcBef>
                <a:spcPts val="0"/>
              </a:spcBef>
              <a:buNone/>
            </a:pPr>
            <a:r>
              <a:rPr lang="hr-HR" b="1" dirty="0"/>
              <a:t>pređašnje stanje u roku od 8 dana od dana prijema.</a:t>
            </a:r>
            <a:endParaRPr lang="en-US" dirty="0"/>
          </a:p>
          <a:p>
            <a:pPr marL="0" indent="0" algn="just">
              <a:lnSpc>
                <a:spcPct val="12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0155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2814638"/>
            <a:ext cx="10958513" cy="3557587"/>
          </a:xfrm>
        </p:spPr>
        <p:txBody>
          <a:bodyPr>
            <a:normAutofit/>
          </a:bodyPr>
          <a:lstStyle/>
          <a:p>
            <a:pPr marL="0" indent="0" algn="ctr">
              <a:lnSpc>
                <a:spcPct val="100000"/>
              </a:lnSpc>
              <a:buNone/>
            </a:pPr>
            <a:r>
              <a:rPr lang="sr-Latn-BA" sz="4400" dirty="0" smtClean="0">
                <a:latin typeface="Times New Roman" panose="02020603050405020304" pitchFamily="18" charset="0"/>
                <a:cs typeface="Times New Roman" panose="02020603050405020304" pitchFamily="18" charset="0"/>
              </a:rPr>
              <a:t>HVALA NA PAŽNJI</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143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414338"/>
            <a:ext cx="11115676" cy="5943600"/>
          </a:xfrm>
        </p:spPr>
        <p:txBody>
          <a:bodyPr>
            <a:normAutofit/>
          </a:bodyPr>
          <a:lstStyle/>
          <a:p>
            <a:pPr marL="0" indent="0" algn="ctr">
              <a:lnSpc>
                <a:spcPct val="100000"/>
              </a:lnSpc>
              <a:buNone/>
            </a:pPr>
            <a:r>
              <a:rPr lang="bs-Latn-BA" dirty="0"/>
              <a:t>PRESUDU</a:t>
            </a:r>
            <a:endParaRPr lang="en-US" dirty="0"/>
          </a:p>
          <a:p>
            <a:pPr marL="0" indent="0" algn="just">
              <a:lnSpc>
                <a:spcPct val="100000"/>
              </a:lnSpc>
              <a:buNone/>
            </a:pPr>
            <a:r>
              <a:rPr lang="bs-Latn-BA" dirty="0"/>
              <a:t>Obavezuje se tuženi da tužitelju na ime nematerijalne štete zbog umanjenja </a:t>
            </a:r>
            <a:r>
              <a:rPr lang="bs-Latn-BA" b="1" dirty="0" err="1"/>
              <a:t>opšte</a:t>
            </a:r>
            <a:r>
              <a:rPr lang="bs-Latn-BA" dirty="0"/>
              <a:t> životne aktivnosti isplati iznos od 5.000,00 KM, na ime nematerijalne štete zbog pretrpljenih fizičkih bolova iznos od 2.500,00 KM, na ime </a:t>
            </a:r>
            <a:r>
              <a:rPr lang="bs-Latn-BA" b="1" dirty="0" err="1"/>
              <a:t>nematenjalne</a:t>
            </a:r>
            <a:r>
              <a:rPr lang="bs-Latn-BA" dirty="0"/>
              <a:t> štete zbog pretrpljenog straha i </a:t>
            </a:r>
            <a:r>
              <a:rPr lang="bs-Latn-BA" b="1" dirty="0"/>
              <a:t>neizvjesnosti o ishodu</a:t>
            </a:r>
            <a:r>
              <a:rPr lang="bs-Latn-BA" dirty="0"/>
              <a:t> liječenja iznos od 2.000,00 KM, na </a:t>
            </a:r>
            <a:r>
              <a:rPr lang="bs-Latn-BA" b="1" dirty="0" err="1"/>
              <a:t>lme</a:t>
            </a:r>
            <a:r>
              <a:rPr lang="bs-Latn-BA" dirty="0"/>
              <a:t> nematerijalne štete po osnovu</a:t>
            </a:r>
            <a:r>
              <a:rPr lang="bs-Latn-BA" b="1" dirty="0"/>
              <a:t> estetske naruženosti</a:t>
            </a:r>
            <a:r>
              <a:rPr lang="bs-Latn-BA" dirty="0"/>
              <a:t> iznos od 200,00 KM što sve ukupno iznosi 9.700,00 KM sa zateznom zakonskom kamatom </a:t>
            </a:r>
            <a:r>
              <a:rPr lang="bs-Latn-BA" b="1" dirty="0"/>
              <a:t>u smislu člana 277. ZOO</a:t>
            </a:r>
            <a:r>
              <a:rPr lang="bs-Latn-BA" dirty="0"/>
              <a:t> počev </a:t>
            </a:r>
            <a:r>
              <a:rPr lang="bs-Latn-BA" b="1" dirty="0"/>
              <a:t>od dana </a:t>
            </a:r>
            <a:r>
              <a:rPr lang="bs-Latn-BA" b="1" dirty="0" err="1"/>
              <a:t>presuđenja</a:t>
            </a:r>
            <a:r>
              <a:rPr lang="bs-Latn-BA" dirty="0"/>
              <a:t> pa do isplate kao i naknadi troškove parničnog postupka u iznosu od 7.954,40 KM i to sve u roku od 30 dana od dana donošenja presude.</a:t>
            </a:r>
            <a:endParaRPr lang="en-US" dirty="0"/>
          </a:p>
          <a:p>
            <a:pPr marL="0" indent="0" algn="just">
              <a:lnSpc>
                <a:spcPct val="100000"/>
              </a:lnSpc>
              <a:buNone/>
            </a:pPr>
            <a:r>
              <a:rPr lang="bs-Latn-BA" b="1" i="1" dirty="0"/>
              <a:t>Sa zahtjevom tužitelja za naknadu troškova parničnog postupka u iznosu od 3.845,60 KM odbija se kao neosnovan</a:t>
            </a:r>
            <a:r>
              <a:rPr lang="bs-Latn-BA" b="1" i="1" dirty="0" smtClean="0"/>
              <a:t>.</a:t>
            </a:r>
            <a:endParaRPr lang="en-US" dirty="0"/>
          </a:p>
        </p:txBody>
      </p:sp>
    </p:spTree>
    <p:extLst>
      <p:ext uri="{BB962C8B-B14F-4D97-AF65-F5344CB8AC3E}">
        <p14:creationId xmlns:p14="http://schemas.microsoft.com/office/powerpoint/2010/main" val="2630839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514350"/>
            <a:ext cx="11015663" cy="5872163"/>
          </a:xfrm>
        </p:spPr>
        <p:txBody>
          <a:bodyPr>
            <a:normAutofit fontScale="85000" lnSpcReduction="10000"/>
          </a:bodyPr>
          <a:lstStyle/>
          <a:p>
            <a:pPr marL="0" indent="0" algn="ctr">
              <a:lnSpc>
                <a:spcPct val="110000"/>
              </a:lnSpc>
              <a:buNone/>
            </a:pPr>
            <a:r>
              <a:rPr lang="bs-Latn-BA" dirty="0" smtClean="0"/>
              <a:t>P </a:t>
            </a:r>
            <a:r>
              <a:rPr lang="bs-Latn-BA" dirty="0"/>
              <a:t>R E S U D U</a:t>
            </a:r>
            <a:endParaRPr lang="en-US" dirty="0"/>
          </a:p>
          <a:p>
            <a:pPr marL="0" indent="0" algn="just">
              <a:lnSpc>
                <a:spcPct val="110000"/>
              </a:lnSpc>
              <a:buNone/>
            </a:pPr>
            <a:r>
              <a:rPr lang="bs-Latn-BA" b="1" dirty="0"/>
              <a:t>ODBIJA SE</a:t>
            </a:r>
            <a:r>
              <a:rPr lang="bs-Latn-BA" dirty="0"/>
              <a:t> tužbeni zahtjev tužitelja, kojim</a:t>
            </a:r>
            <a:r>
              <a:rPr lang="bs-Latn-BA" b="1" dirty="0"/>
              <a:t> isti</a:t>
            </a:r>
            <a:r>
              <a:rPr lang="bs-Latn-BA" dirty="0"/>
              <a:t> traži da sud utvrdi pravnu valjanost ugovora o zamjeni nekretnina od 23.11.1992. godine zaključen između tužitelja </a:t>
            </a:r>
            <a:r>
              <a:rPr lang="bs-Latn-BA" b="1" dirty="0"/>
              <a:t>i </a:t>
            </a:r>
            <a:r>
              <a:rPr lang="bs-Latn-BA" b="1" dirty="0" err="1"/>
              <a:t>prvotuženog</a:t>
            </a:r>
            <a:r>
              <a:rPr lang="bs-Latn-BA" dirty="0"/>
              <a:t>, zatim utvrđenje </a:t>
            </a:r>
            <a:r>
              <a:rPr lang="bs-Latn-BA" dirty="0" err="1"/>
              <a:t>prećutne</a:t>
            </a:r>
            <a:r>
              <a:rPr lang="bs-Latn-BA" dirty="0"/>
              <a:t> saglasnosti </a:t>
            </a:r>
            <a:r>
              <a:rPr lang="bs-Latn-BA" b="1" dirty="0" err="1"/>
              <a:t>četvrtotužene</a:t>
            </a:r>
            <a:r>
              <a:rPr lang="bs-Latn-BA" dirty="0"/>
              <a:t> za </a:t>
            </a:r>
            <a:r>
              <a:rPr lang="bs-Latn-BA" dirty="0" err="1"/>
              <a:t>zaključenje</a:t>
            </a:r>
            <a:r>
              <a:rPr lang="bs-Latn-BA" dirty="0"/>
              <a:t> ugovora o zamjeni stanova od 23.11.1992. godine, utvrđenje </a:t>
            </a:r>
            <a:r>
              <a:rPr lang="bs-Latn-BA" dirty="0" err="1"/>
              <a:t>ništavosti</a:t>
            </a:r>
            <a:r>
              <a:rPr lang="bs-Latn-BA" dirty="0"/>
              <a:t> rješenja </a:t>
            </a:r>
            <a:r>
              <a:rPr lang="bs-Latn-BA" b="1" dirty="0" err="1"/>
              <a:t>četvrtotuženog</a:t>
            </a:r>
            <a:r>
              <a:rPr lang="bs-Latn-BA" dirty="0"/>
              <a:t> o privremenom korištenju stana broj: 3A/93 od 05.01.1993. godine, utvrđenje </a:t>
            </a:r>
            <a:r>
              <a:rPr lang="bs-Latn-BA" dirty="0" err="1"/>
              <a:t>ništavosti</a:t>
            </a:r>
            <a:r>
              <a:rPr lang="bs-Latn-BA" dirty="0"/>
              <a:t> ugovora o privremenom korištenju stana broj: 0303- 3511/93 od 22.10.1993. godine zaključeno između </a:t>
            </a:r>
            <a:r>
              <a:rPr lang="bs-Latn-BA" b="1" dirty="0"/>
              <a:t>treće i </a:t>
            </a:r>
            <a:r>
              <a:rPr lang="bs-Latn-BA" b="1" dirty="0" err="1"/>
              <a:t>šestotuženog</a:t>
            </a:r>
            <a:r>
              <a:rPr lang="bs-Latn-BA" b="1" dirty="0"/>
              <a:t>,</a:t>
            </a:r>
            <a:r>
              <a:rPr lang="bs-Latn-BA" dirty="0"/>
              <a:t> kao i nalog- obaveza </a:t>
            </a:r>
            <a:r>
              <a:rPr lang="bs-Latn-BA" dirty="0" err="1"/>
              <a:t>zaključenja</a:t>
            </a:r>
            <a:r>
              <a:rPr lang="bs-Latn-BA" dirty="0"/>
              <a:t> ugovora o zakupu stana u B. L., Ulica... broj..., radi njegovog otkupa </a:t>
            </a:r>
            <a:r>
              <a:rPr lang="bs-Latn-BA" b="1" dirty="0" err="1"/>
              <a:t>četvrtotuženog</a:t>
            </a:r>
            <a:r>
              <a:rPr lang="bs-Latn-BA" dirty="0"/>
              <a:t>, te predaja u posjed predmetnog stana u B. L. </a:t>
            </a:r>
            <a:r>
              <a:rPr lang="bs-Latn-BA" b="1" dirty="0" err="1"/>
              <a:t>šestotuženom</a:t>
            </a:r>
            <a:r>
              <a:rPr lang="bs-Latn-BA" dirty="0"/>
              <a:t>, a sve u roku od 30 dana od </a:t>
            </a:r>
            <a:r>
              <a:rPr lang="bs-Latn-BA" dirty="0" err="1"/>
              <a:t>pravosnažnosti</a:t>
            </a:r>
            <a:r>
              <a:rPr lang="bs-Latn-BA" dirty="0"/>
              <a:t> presude, pod </a:t>
            </a:r>
            <a:r>
              <a:rPr lang="bs-Latn-BA" dirty="0" err="1"/>
              <a:t>pretnjom</a:t>
            </a:r>
            <a:r>
              <a:rPr lang="bs-Latn-BA" dirty="0"/>
              <a:t> prinudnog </a:t>
            </a:r>
            <a:r>
              <a:rPr lang="bs-Latn-BA" dirty="0" err="1"/>
              <a:t>izvršenja</a:t>
            </a:r>
            <a:r>
              <a:rPr lang="bs-Latn-BA" dirty="0"/>
              <a:t>, kao neosnovan.</a:t>
            </a:r>
            <a:endParaRPr lang="en-US" dirty="0"/>
          </a:p>
          <a:p>
            <a:pPr marL="0" indent="0" algn="just">
              <a:lnSpc>
                <a:spcPct val="110000"/>
              </a:lnSpc>
              <a:buNone/>
            </a:pPr>
            <a:r>
              <a:rPr lang="bs-Latn-BA" b="1" dirty="0"/>
              <a:t>OBAVEZUJE SE</a:t>
            </a:r>
            <a:r>
              <a:rPr lang="bs-Latn-BA" dirty="0"/>
              <a:t> tužitelj da </a:t>
            </a:r>
            <a:r>
              <a:rPr lang="bs-Latn-BA" b="1" dirty="0"/>
              <a:t>drugo i </a:t>
            </a:r>
            <a:r>
              <a:rPr lang="bs-Latn-BA" b="1" dirty="0" err="1"/>
              <a:t>petotuženom</a:t>
            </a:r>
            <a:r>
              <a:rPr lang="bs-Latn-BA" dirty="0"/>
              <a:t> na ime troškova postupka isplati iznos od 700,00 KM, a</a:t>
            </a:r>
            <a:r>
              <a:rPr lang="bs-Latn-BA" b="1" dirty="0"/>
              <a:t> </a:t>
            </a:r>
            <a:r>
              <a:rPr lang="bs-Latn-BA" b="1" dirty="0" err="1"/>
              <a:t>šestotuženom</a:t>
            </a:r>
            <a:r>
              <a:rPr lang="bs-Latn-BA" dirty="0"/>
              <a:t> na ime troškova postupka isplati iznos od 1.220,00 KM, a sve u roku od 30 dana od </a:t>
            </a:r>
            <a:r>
              <a:rPr lang="bs-Latn-BA" dirty="0" err="1"/>
              <a:t>pravosnažnosti</a:t>
            </a:r>
            <a:r>
              <a:rPr lang="bs-Latn-BA" dirty="0"/>
              <a:t> presude, pod </a:t>
            </a:r>
            <a:r>
              <a:rPr lang="bs-Latn-BA" dirty="0" err="1"/>
              <a:t>pretnjom</a:t>
            </a:r>
            <a:r>
              <a:rPr lang="bs-Latn-BA" dirty="0"/>
              <a:t> prinudnog </a:t>
            </a:r>
            <a:r>
              <a:rPr lang="bs-Latn-BA" dirty="0" err="1"/>
              <a:t>izvršenja</a:t>
            </a:r>
            <a:r>
              <a:rPr lang="bs-Latn-BA" dirty="0" smtClean="0"/>
              <a:t>.</a:t>
            </a:r>
            <a:endParaRPr lang="en-US" dirty="0"/>
          </a:p>
        </p:txBody>
      </p:sp>
    </p:spTree>
    <p:extLst>
      <p:ext uri="{BB962C8B-B14F-4D97-AF65-F5344CB8AC3E}">
        <p14:creationId xmlns:p14="http://schemas.microsoft.com/office/powerpoint/2010/main" val="1246117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fontScale="70000" lnSpcReduction="20000"/>
          </a:bodyPr>
          <a:lstStyle/>
          <a:p>
            <a:pPr marL="0" indent="0" algn="just">
              <a:lnSpc>
                <a:spcPct val="120000"/>
              </a:lnSpc>
              <a:buNone/>
            </a:pPr>
            <a:r>
              <a:rPr lang="sr-Latn-CS" dirty="0"/>
              <a:t>Osnovni sud u, sudija  u pravnoj stvari </a:t>
            </a:r>
            <a:r>
              <a:rPr lang="sr-Latn-CS" b="1" dirty="0"/>
              <a:t>tužiteljice</a:t>
            </a:r>
            <a:r>
              <a:rPr lang="sr-Latn-CS" dirty="0"/>
              <a:t> </a:t>
            </a:r>
            <a:r>
              <a:rPr lang="sr-Latn-CS" dirty="0" err="1"/>
              <a:t>S.R.kći</a:t>
            </a:r>
            <a:r>
              <a:rPr lang="sr-Latn-CS" dirty="0"/>
              <a:t> Steve iz Lončara ul. Kovačevića bb, Donji Žabar, zastupana po punomoćniku Z.M., advokatu iz </a:t>
            </a:r>
            <a:r>
              <a:rPr lang="sr-Latn-CS" dirty="0" smtClean="0"/>
              <a:t>Brčkog</a:t>
            </a:r>
            <a:r>
              <a:rPr lang="sr-Latn-CS" dirty="0"/>
              <a:t>, protiv tužene Opština Donji Žabar, zastupana po Pravobranilaštvu Republike Srpske, </a:t>
            </a:r>
            <a:r>
              <a:rPr lang="sr-Latn-CS" dirty="0" err="1"/>
              <a:t>Sjedište</a:t>
            </a:r>
            <a:r>
              <a:rPr lang="sr-Latn-CS" dirty="0"/>
              <a:t> </a:t>
            </a:r>
            <a:r>
              <a:rPr lang="sr-Latn-CS" dirty="0" err="1"/>
              <a:t>zamjenika</a:t>
            </a:r>
            <a:r>
              <a:rPr lang="sr-Latn-CS" dirty="0"/>
              <a:t> u Doboju,  radi naknade materijalne štete, </a:t>
            </a:r>
            <a:r>
              <a:rPr lang="sr-Latn-CS" b="1" dirty="0" err="1"/>
              <a:t>v.sp</a:t>
            </a:r>
            <a:r>
              <a:rPr lang="sr-Latn-CS" b="1" dirty="0"/>
              <a:t>.</a:t>
            </a:r>
            <a:r>
              <a:rPr lang="sr-Latn-CS" dirty="0"/>
              <a:t> 2.067,00 KM, nakon održane i zaključene usmene, glavne i javne rasprave dana 19.10.2018. godine u prisustvu punomoćnika </a:t>
            </a:r>
            <a:r>
              <a:rPr lang="sr-Latn-CS" b="1" dirty="0"/>
              <a:t>tužioca</a:t>
            </a:r>
            <a:r>
              <a:rPr lang="sr-Latn-CS" dirty="0"/>
              <a:t> i </a:t>
            </a:r>
            <a:r>
              <a:rPr lang="sr-Latn-CS" b="1" dirty="0"/>
              <a:t>pomoćnika pravobranioca</a:t>
            </a:r>
            <a:r>
              <a:rPr lang="sr-Latn-CS" dirty="0"/>
              <a:t>, </a:t>
            </a:r>
            <a:r>
              <a:rPr lang="sr-Latn-CS" dirty="0" err="1"/>
              <a:t>donio</a:t>
            </a:r>
            <a:r>
              <a:rPr lang="sr-Latn-CS" dirty="0"/>
              <a:t> je dana 25.03.2019.godine sledeću:</a:t>
            </a:r>
            <a:endParaRPr lang="en-US" dirty="0"/>
          </a:p>
          <a:p>
            <a:pPr marL="0" indent="0" algn="just">
              <a:lnSpc>
                <a:spcPct val="120000"/>
              </a:lnSpc>
              <a:buNone/>
            </a:pPr>
            <a:r>
              <a:rPr lang="sr-Latn-CS" dirty="0"/>
              <a:t> </a:t>
            </a:r>
            <a:endParaRPr lang="en-US" dirty="0"/>
          </a:p>
          <a:p>
            <a:pPr marL="0" indent="0" algn="ctr">
              <a:lnSpc>
                <a:spcPct val="120000"/>
              </a:lnSpc>
              <a:buNone/>
            </a:pPr>
            <a:r>
              <a:rPr lang="sr-Latn-CS" b="1" dirty="0"/>
              <a:t>P  R  E  S  U  D  U</a:t>
            </a:r>
            <a:endParaRPr lang="en-US" dirty="0"/>
          </a:p>
          <a:p>
            <a:pPr marL="0" indent="0" algn="just">
              <a:lnSpc>
                <a:spcPct val="120000"/>
              </a:lnSpc>
              <a:buNone/>
            </a:pPr>
            <a:r>
              <a:rPr lang="sr-Latn-CS" b="1" dirty="0"/>
              <a:t>Tužbeni </a:t>
            </a:r>
            <a:r>
              <a:rPr lang="sr-Latn-CS" b="1" dirty="0" err="1"/>
              <a:t>zahtjev</a:t>
            </a:r>
            <a:r>
              <a:rPr lang="sr-Latn-CS" b="1" dirty="0"/>
              <a:t> tužiteljice koji glasi:</a:t>
            </a:r>
            <a:endParaRPr lang="en-US" dirty="0"/>
          </a:p>
          <a:p>
            <a:pPr marL="0" indent="0" algn="just">
              <a:lnSpc>
                <a:spcPct val="120000"/>
              </a:lnSpc>
              <a:buNone/>
            </a:pPr>
            <a:r>
              <a:rPr lang="sr-Latn-CS" dirty="0"/>
              <a:t> </a:t>
            </a:r>
            <a:endParaRPr lang="en-US" dirty="0"/>
          </a:p>
          <a:p>
            <a:pPr marL="0" indent="0" algn="just">
              <a:lnSpc>
                <a:spcPct val="120000"/>
              </a:lnSpc>
              <a:buNone/>
            </a:pPr>
            <a:r>
              <a:rPr lang="en-US" dirty="0" err="1"/>
              <a:t>Obavezuje</a:t>
            </a:r>
            <a:r>
              <a:rPr lang="en-US" dirty="0"/>
              <a:t> se </a:t>
            </a:r>
            <a:r>
              <a:rPr lang="en-US" dirty="0" err="1"/>
              <a:t>tu</a:t>
            </a:r>
            <a:r>
              <a:rPr lang="sr-Latn-CS" dirty="0"/>
              <a:t>ž</a:t>
            </a:r>
            <a:r>
              <a:rPr lang="en-US" dirty="0" err="1"/>
              <a:t>ena</a:t>
            </a:r>
            <a:r>
              <a:rPr lang="en-US" dirty="0"/>
              <a:t> Op</a:t>
            </a:r>
            <a:r>
              <a:rPr lang="sr-Latn-CS" dirty="0"/>
              <a:t>š</a:t>
            </a:r>
            <a:r>
              <a:rPr lang="en-US" dirty="0" err="1"/>
              <a:t>tina</a:t>
            </a:r>
            <a:r>
              <a:rPr lang="en-US" dirty="0"/>
              <a:t> </a:t>
            </a:r>
            <a:r>
              <a:rPr lang="en-US" dirty="0" err="1"/>
              <a:t>Donji</a:t>
            </a:r>
            <a:r>
              <a:rPr lang="sr-Latn-CS" dirty="0"/>
              <a:t> Ž</a:t>
            </a:r>
            <a:r>
              <a:rPr lang="en-US" dirty="0" err="1"/>
              <a:t>abar</a:t>
            </a:r>
            <a:r>
              <a:rPr lang="sr-Latn-CS" dirty="0"/>
              <a:t>, </a:t>
            </a:r>
            <a:r>
              <a:rPr lang="en-US" b="1" dirty="0" err="1"/>
              <a:t>zastupana</a:t>
            </a:r>
            <a:r>
              <a:rPr lang="en-US" b="1" dirty="0"/>
              <a:t> </a:t>
            </a:r>
            <a:r>
              <a:rPr lang="en-US" b="1" dirty="0" err="1"/>
              <a:t>po</a:t>
            </a:r>
            <a:r>
              <a:rPr lang="en-US" b="1" dirty="0"/>
              <a:t> </a:t>
            </a:r>
            <a:r>
              <a:rPr lang="en-US" b="1" dirty="0" err="1"/>
              <a:t>Pravobranila</a:t>
            </a:r>
            <a:r>
              <a:rPr lang="sr-Latn-CS" b="1" dirty="0"/>
              <a:t>š</a:t>
            </a:r>
            <a:r>
              <a:rPr lang="en-US" b="1" dirty="0" err="1"/>
              <a:t>tvu</a:t>
            </a:r>
            <a:r>
              <a:rPr lang="en-US" b="1" dirty="0"/>
              <a:t> RS</a:t>
            </a:r>
            <a:r>
              <a:rPr lang="sr-Latn-CS" b="1" dirty="0"/>
              <a:t>, </a:t>
            </a:r>
            <a:r>
              <a:rPr lang="en-US" b="1" dirty="0" err="1"/>
              <a:t>sjedi</a:t>
            </a:r>
            <a:r>
              <a:rPr lang="sr-Latn-CS" b="1" dirty="0"/>
              <a:t>š</a:t>
            </a:r>
            <a:r>
              <a:rPr lang="en-US" b="1" dirty="0" err="1"/>
              <a:t>te</a:t>
            </a:r>
            <a:r>
              <a:rPr lang="en-US" b="1" dirty="0"/>
              <a:t> </a:t>
            </a:r>
            <a:r>
              <a:rPr lang="en-US" b="1" dirty="0" err="1"/>
              <a:t>zamjenika</a:t>
            </a:r>
            <a:r>
              <a:rPr lang="en-US" b="1" dirty="0"/>
              <a:t> u </a:t>
            </a:r>
            <a:r>
              <a:rPr lang="en-US" b="1" dirty="0" err="1"/>
              <a:t>Doboju</a:t>
            </a:r>
            <a:r>
              <a:rPr lang="sr-Latn-CS" dirty="0"/>
              <a:t>, </a:t>
            </a:r>
            <a:r>
              <a:rPr lang="en-US" dirty="0"/>
              <a:t>da S</a:t>
            </a:r>
            <a:r>
              <a:rPr lang="sr-Latn-CS" dirty="0"/>
              <a:t>.</a:t>
            </a:r>
            <a:r>
              <a:rPr lang="en-US" dirty="0"/>
              <a:t>R</a:t>
            </a:r>
            <a:r>
              <a:rPr lang="sr-Latn-CS" dirty="0"/>
              <a:t>.</a:t>
            </a:r>
            <a:r>
              <a:rPr lang="en-US" dirty="0" err="1"/>
              <a:t>iz</a:t>
            </a:r>
            <a:r>
              <a:rPr lang="en-US" dirty="0"/>
              <a:t> Lon</a:t>
            </a:r>
            <a:r>
              <a:rPr lang="sr-Latn-CS" dirty="0"/>
              <a:t>č</a:t>
            </a:r>
            <a:r>
              <a:rPr lang="en-US" dirty="0" err="1"/>
              <a:t>ara</a:t>
            </a:r>
            <a:r>
              <a:rPr lang="sr-Latn-CS" dirty="0"/>
              <a:t>, </a:t>
            </a:r>
            <a:r>
              <a:rPr lang="en-US" dirty="0" err="1"/>
              <a:t>na</a:t>
            </a:r>
            <a:r>
              <a:rPr lang="en-US" dirty="0"/>
              <a:t> </a:t>
            </a:r>
            <a:r>
              <a:rPr lang="en-US" dirty="0" err="1"/>
              <a:t>ime</a:t>
            </a:r>
            <a:r>
              <a:rPr lang="en-US" dirty="0"/>
              <a:t> </a:t>
            </a:r>
            <a:r>
              <a:rPr lang="en-US" dirty="0" err="1"/>
              <a:t>naknade</a:t>
            </a:r>
            <a:r>
              <a:rPr lang="en-US" dirty="0"/>
              <a:t> </a:t>
            </a:r>
            <a:r>
              <a:rPr lang="en-US" dirty="0" err="1"/>
              <a:t>materijalne</a:t>
            </a:r>
            <a:r>
              <a:rPr lang="sr-Latn-CS" dirty="0"/>
              <a:t> š</a:t>
            </a:r>
            <a:r>
              <a:rPr lang="en-US" dirty="0" err="1"/>
              <a:t>tete</a:t>
            </a:r>
            <a:r>
              <a:rPr lang="en-US" dirty="0"/>
              <a:t> </a:t>
            </a:r>
            <a:r>
              <a:rPr lang="en-US" dirty="0" err="1"/>
              <a:t>isplati</a:t>
            </a:r>
            <a:r>
              <a:rPr lang="en-US" dirty="0"/>
              <a:t> </a:t>
            </a:r>
            <a:r>
              <a:rPr lang="en-US" b="1" dirty="0" err="1"/>
              <a:t>ukupan</a:t>
            </a:r>
            <a:r>
              <a:rPr lang="en-US" dirty="0"/>
              <a:t> </a:t>
            </a:r>
            <a:r>
              <a:rPr lang="en-US" dirty="0" err="1"/>
              <a:t>iznos</a:t>
            </a:r>
            <a:r>
              <a:rPr lang="en-US" dirty="0"/>
              <a:t> od</a:t>
            </a:r>
            <a:r>
              <a:rPr lang="sr-Latn-CS" dirty="0"/>
              <a:t> 2.067,00 </a:t>
            </a:r>
            <a:r>
              <a:rPr lang="en-US" dirty="0"/>
              <a:t>KM</a:t>
            </a:r>
            <a:r>
              <a:rPr lang="sr-Latn-CS" dirty="0"/>
              <a:t>, </a:t>
            </a:r>
            <a:r>
              <a:rPr lang="en-US" dirty="0" err="1"/>
              <a:t>sa</a:t>
            </a:r>
            <a:r>
              <a:rPr lang="en-US" dirty="0"/>
              <a:t> </a:t>
            </a:r>
            <a:r>
              <a:rPr lang="en-US" dirty="0" err="1"/>
              <a:t>zakonskom</a:t>
            </a:r>
            <a:r>
              <a:rPr lang="en-US" dirty="0"/>
              <a:t> </a:t>
            </a:r>
            <a:r>
              <a:rPr lang="en-US" dirty="0" err="1"/>
              <a:t>zateznom</a:t>
            </a:r>
            <a:r>
              <a:rPr lang="en-US" dirty="0"/>
              <a:t> </a:t>
            </a:r>
            <a:r>
              <a:rPr lang="en-US" dirty="0" err="1"/>
              <a:t>kamatom</a:t>
            </a:r>
            <a:r>
              <a:rPr lang="en-US" dirty="0"/>
              <a:t> </a:t>
            </a:r>
            <a:r>
              <a:rPr lang="en-US" b="1" dirty="0" err="1"/>
              <a:t>po</a:t>
            </a:r>
            <a:r>
              <a:rPr lang="sr-Latn-CS" b="1" dirty="0"/>
              <a:t>č</a:t>
            </a:r>
            <a:r>
              <a:rPr lang="en-US" b="1" dirty="0" err="1"/>
              <a:t>ev</a:t>
            </a:r>
            <a:r>
              <a:rPr lang="en-US" b="1" dirty="0"/>
              <a:t> od dana </a:t>
            </a:r>
            <a:r>
              <a:rPr lang="en-US" b="1" dirty="0" err="1"/>
              <a:t>podno</a:t>
            </a:r>
            <a:r>
              <a:rPr lang="sr-Latn-CS" b="1" dirty="0"/>
              <a:t>š</a:t>
            </a:r>
            <a:r>
              <a:rPr lang="en-US" b="1" dirty="0" err="1"/>
              <a:t>enja</a:t>
            </a:r>
            <a:r>
              <a:rPr lang="en-US" b="1" dirty="0"/>
              <a:t> </a:t>
            </a:r>
            <a:r>
              <a:rPr lang="en-US" b="1" dirty="0" err="1"/>
              <a:t>tu</a:t>
            </a:r>
            <a:r>
              <a:rPr lang="sr-Latn-CS" b="1" dirty="0"/>
              <a:t>ž</a:t>
            </a:r>
            <a:r>
              <a:rPr lang="en-US" b="1" dirty="0"/>
              <a:t>be</a:t>
            </a:r>
            <a:r>
              <a:rPr lang="sr-Latn-CS" dirty="0"/>
              <a:t>, </a:t>
            </a:r>
            <a:r>
              <a:rPr lang="en-US" dirty="0"/>
              <a:t>pa </a:t>
            </a:r>
            <a:r>
              <a:rPr lang="en-US" dirty="0" err="1"/>
              <a:t>sve</a:t>
            </a:r>
            <a:r>
              <a:rPr lang="en-US" dirty="0"/>
              <a:t> do </a:t>
            </a:r>
            <a:r>
              <a:rPr lang="en-US" dirty="0" err="1"/>
              <a:t>kona</a:t>
            </a:r>
            <a:r>
              <a:rPr lang="sr-Latn-CS" dirty="0"/>
              <a:t>č</a:t>
            </a:r>
            <a:r>
              <a:rPr lang="en-US" dirty="0"/>
              <a:t>ne </a:t>
            </a:r>
            <a:r>
              <a:rPr lang="en-US" dirty="0" err="1"/>
              <a:t>isplate</a:t>
            </a:r>
            <a:r>
              <a:rPr lang="sr-Latn-CS" dirty="0"/>
              <a:t>, </a:t>
            </a:r>
            <a:r>
              <a:rPr lang="en-US" dirty="0" err="1"/>
              <a:t>kao</a:t>
            </a:r>
            <a:r>
              <a:rPr lang="en-US" dirty="0"/>
              <a:t> </a:t>
            </a:r>
            <a:r>
              <a:rPr lang="en-US" dirty="0" err="1"/>
              <a:t>i</a:t>
            </a:r>
            <a:r>
              <a:rPr lang="en-US" dirty="0"/>
              <a:t> da </a:t>
            </a:r>
            <a:r>
              <a:rPr lang="en-US" dirty="0" err="1"/>
              <a:t>joj</a:t>
            </a:r>
            <a:r>
              <a:rPr lang="en-US" dirty="0"/>
              <a:t> </a:t>
            </a:r>
            <a:r>
              <a:rPr lang="en-US" dirty="0" err="1"/>
              <a:t>naknadi</a:t>
            </a:r>
            <a:r>
              <a:rPr lang="en-US" dirty="0"/>
              <a:t> </a:t>
            </a:r>
            <a:r>
              <a:rPr lang="en-US" dirty="0" err="1"/>
              <a:t>tro</a:t>
            </a:r>
            <a:r>
              <a:rPr lang="sr-Latn-CS" dirty="0"/>
              <a:t>š</a:t>
            </a:r>
            <a:r>
              <a:rPr lang="en-US" dirty="0" err="1"/>
              <a:t>kove</a:t>
            </a:r>
            <a:r>
              <a:rPr lang="en-US" dirty="0"/>
              <a:t> </a:t>
            </a:r>
            <a:r>
              <a:rPr lang="en-US" dirty="0" err="1"/>
              <a:t>parni</a:t>
            </a:r>
            <a:r>
              <a:rPr lang="sr-Latn-CS" dirty="0"/>
              <a:t>č</a:t>
            </a:r>
            <a:r>
              <a:rPr lang="en-US" dirty="0"/>
              <a:t>nog </a:t>
            </a:r>
            <a:r>
              <a:rPr lang="en-US" dirty="0" err="1"/>
              <a:t>postupka</a:t>
            </a:r>
            <a:r>
              <a:rPr lang="sr-Latn-CS" dirty="0"/>
              <a:t>, </a:t>
            </a:r>
            <a:r>
              <a:rPr lang="en-US" dirty="0"/>
              <a:t>u </a:t>
            </a:r>
            <a:r>
              <a:rPr lang="en-US" dirty="0" err="1"/>
              <a:t>iznosu</a:t>
            </a:r>
            <a:r>
              <a:rPr lang="en-US" dirty="0"/>
              <a:t> od</a:t>
            </a:r>
            <a:r>
              <a:rPr lang="sr-Latn-CS" dirty="0"/>
              <a:t> 600,00 </a:t>
            </a:r>
            <a:r>
              <a:rPr lang="en-US" dirty="0"/>
              <a:t>KM </a:t>
            </a:r>
            <a:r>
              <a:rPr lang="en-US" dirty="0" err="1"/>
              <a:t>sve</a:t>
            </a:r>
            <a:r>
              <a:rPr lang="en-US" dirty="0"/>
              <a:t> u </a:t>
            </a:r>
            <a:r>
              <a:rPr lang="en-US" dirty="0" err="1"/>
              <a:t>roku</a:t>
            </a:r>
            <a:r>
              <a:rPr lang="en-US" dirty="0"/>
              <a:t> od</a:t>
            </a:r>
            <a:r>
              <a:rPr lang="sr-Latn-CS" dirty="0"/>
              <a:t> 30 </a:t>
            </a:r>
            <a:r>
              <a:rPr lang="en-US" dirty="0"/>
              <a:t>dana od dana </a:t>
            </a:r>
            <a:r>
              <a:rPr lang="en-US" dirty="0" err="1"/>
              <a:t>pravosna</a:t>
            </a:r>
            <a:r>
              <a:rPr lang="sr-Latn-CS" dirty="0"/>
              <a:t>ž</a:t>
            </a:r>
            <a:r>
              <a:rPr lang="en-US" dirty="0" err="1"/>
              <a:t>nosti</a:t>
            </a:r>
            <a:r>
              <a:rPr lang="en-US" dirty="0"/>
              <a:t> </a:t>
            </a:r>
            <a:r>
              <a:rPr lang="en-US" dirty="0" err="1"/>
              <a:t>presude</a:t>
            </a:r>
            <a:r>
              <a:rPr lang="sr-Latn-CS" dirty="0"/>
              <a:t>.</a:t>
            </a:r>
            <a:endParaRPr lang="en-US" dirty="0"/>
          </a:p>
          <a:p>
            <a:pPr marL="0" indent="0" algn="just">
              <a:lnSpc>
                <a:spcPct val="120000"/>
              </a:lnSpc>
              <a:buNone/>
            </a:pPr>
            <a:r>
              <a:rPr lang="sr-Latn-CS" dirty="0"/>
              <a:t> </a:t>
            </a:r>
            <a:endParaRPr lang="en-US" dirty="0"/>
          </a:p>
          <a:p>
            <a:pPr marL="0" indent="0" algn="just">
              <a:lnSpc>
                <a:spcPct val="120000"/>
              </a:lnSpc>
              <a:buNone/>
            </a:pPr>
            <a:r>
              <a:rPr lang="en-US" b="1" dirty="0"/>
              <a:t>USVAJA SE </a:t>
            </a:r>
            <a:endParaRPr lang="en-US" dirty="0"/>
          </a:p>
        </p:txBody>
      </p:sp>
    </p:spTree>
    <p:extLst>
      <p:ext uri="{BB962C8B-B14F-4D97-AF65-F5344CB8AC3E}">
        <p14:creationId xmlns:p14="http://schemas.microsoft.com/office/powerpoint/2010/main" val="3132274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300038"/>
            <a:ext cx="11129962" cy="6300787"/>
          </a:xfrm>
        </p:spPr>
        <p:txBody>
          <a:bodyPr>
            <a:normAutofit fontScale="55000" lnSpcReduction="20000"/>
          </a:bodyPr>
          <a:lstStyle/>
          <a:p>
            <a:pPr marL="0" indent="0" algn="ctr">
              <a:lnSpc>
                <a:spcPct val="120000"/>
              </a:lnSpc>
              <a:buNone/>
            </a:pPr>
            <a:r>
              <a:rPr lang="en-GB" dirty="0" smtClean="0"/>
              <a:t>P   </a:t>
            </a:r>
            <a:r>
              <a:rPr lang="en-GB" dirty="0"/>
              <a:t>R   E   S   U   D   </a:t>
            </a:r>
            <a:r>
              <a:rPr lang="en-GB" dirty="0" smtClean="0"/>
              <a:t>U</a:t>
            </a:r>
            <a:endParaRPr lang="en-US" dirty="0"/>
          </a:p>
          <a:p>
            <a:pPr marL="0" indent="0" algn="just">
              <a:lnSpc>
                <a:spcPct val="120000"/>
              </a:lnSpc>
              <a:buNone/>
            </a:pPr>
            <a:r>
              <a:rPr lang="en-GB" b="1" dirty="0" err="1"/>
              <a:t>Tužbeni</a:t>
            </a:r>
            <a:r>
              <a:rPr lang="en-GB" b="1" dirty="0"/>
              <a:t> </a:t>
            </a:r>
            <a:r>
              <a:rPr lang="en-GB" b="1" dirty="0" err="1"/>
              <a:t>zahtjev</a:t>
            </a:r>
            <a:r>
              <a:rPr lang="en-GB" b="1" dirty="0"/>
              <a:t> </a:t>
            </a:r>
            <a:r>
              <a:rPr lang="en-GB" b="1" dirty="0" err="1"/>
              <a:t>tužiteljice</a:t>
            </a:r>
            <a:r>
              <a:rPr lang="en-GB" b="1" dirty="0"/>
              <a:t> </a:t>
            </a:r>
            <a:r>
              <a:rPr lang="en-GB" b="1" dirty="0" err="1"/>
              <a:t>koji</a:t>
            </a:r>
            <a:r>
              <a:rPr lang="en-GB" b="1" dirty="0"/>
              <a:t> </a:t>
            </a:r>
            <a:r>
              <a:rPr lang="en-GB" b="1" dirty="0" err="1"/>
              <a:t>glasi</a:t>
            </a:r>
            <a:r>
              <a:rPr lang="en-GB" dirty="0"/>
              <a:t>  :</a:t>
            </a:r>
            <a:endParaRPr lang="en-US" dirty="0"/>
          </a:p>
          <a:p>
            <a:pPr marL="0" indent="0" algn="just">
              <a:lnSpc>
                <a:spcPct val="120000"/>
              </a:lnSpc>
              <a:buNone/>
            </a:pPr>
            <a:r>
              <a:rPr lang="en-GB" dirty="0"/>
              <a:t> </a:t>
            </a:r>
            <a:endParaRPr lang="en-US" dirty="0"/>
          </a:p>
          <a:p>
            <a:pPr marL="0" indent="0" algn="just">
              <a:lnSpc>
                <a:spcPct val="120000"/>
              </a:lnSpc>
              <a:buNone/>
            </a:pPr>
            <a:r>
              <a:rPr lang="en-GB" u="sng" dirty="0"/>
              <a:t>OBAVEZUJU SE</a:t>
            </a:r>
            <a:r>
              <a:rPr lang="en-GB" dirty="0"/>
              <a:t> </a:t>
            </a:r>
            <a:r>
              <a:rPr lang="en-GB" dirty="0" err="1"/>
              <a:t>tuženi</a:t>
            </a:r>
            <a:r>
              <a:rPr lang="en-GB" dirty="0"/>
              <a:t> </a:t>
            </a:r>
            <a:r>
              <a:rPr lang="en-GB" dirty="0" err="1"/>
              <a:t>Pavličević</a:t>
            </a:r>
            <a:r>
              <a:rPr lang="en-GB" dirty="0"/>
              <a:t> </a:t>
            </a:r>
            <a:r>
              <a:rPr lang="en-GB" dirty="0" err="1"/>
              <a:t>Duško</a:t>
            </a:r>
            <a:r>
              <a:rPr lang="en-GB" dirty="0"/>
              <a:t>, sin </a:t>
            </a:r>
            <a:r>
              <a:rPr lang="en-GB" dirty="0" err="1"/>
              <a:t>Milana</a:t>
            </a:r>
            <a:r>
              <a:rPr lang="en-GB" dirty="0"/>
              <a:t>, </a:t>
            </a:r>
            <a:r>
              <a:rPr lang="en-GB" i="1" dirty="0" err="1"/>
              <a:t>iz</a:t>
            </a:r>
            <a:r>
              <a:rPr lang="en-GB" i="1" dirty="0"/>
              <a:t> </a:t>
            </a:r>
            <a:r>
              <a:rPr lang="en-GB" i="1" dirty="0" err="1"/>
              <a:t>Teslića</a:t>
            </a:r>
            <a:r>
              <a:rPr lang="en-GB" i="1" dirty="0"/>
              <a:t> </a:t>
            </a:r>
            <a:r>
              <a:rPr lang="en-GB" i="1" dirty="0" err="1"/>
              <a:t>ul</a:t>
            </a:r>
            <a:r>
              <a:rPr lang="en-GB" i="1" dirty="0"/>
              <a:t>. </a:t>
            </a:r>
            <a:r>
              <a:rPr lang="en-GB" i="1" dirty="0" err="1"/>
              <a:t>Kninska</a:t>
            </a:r>
            <a:r>
              <a:rPr lang="en-GB" i="1" dirty="0"/>
              <a:t> br. 14</a:t>
            </a:r>
            <a:r>
              <a:rPr lang="en-GB" dirty="0"/>
              <a:t>, </a:t>
            </a:r>
            <a:r>
              <a:rPr lang="en-GB" dirty="0" err="1"/>
              <a:t>Pavličević</a:t>
            </a:r>
            <a:r>
              <a:rPr lang="en-GB" dirty="0"/>
              <a:t>, </a:t>
            </a:r>
            <a:r>
              <a:rPr lang="en-GB" dirty="0" err="1"/>
              <a:t>rođena</a:t>
            </a:r>
            <a:r>
              <a:rPr lang="en-GB" dirty="0"/>
              <a:t> </a:t>
            </a:r>
            <a:r>
              <a:rPr lang="en-GB" dirty="0" err="1"/>
              <a:t>Cvijetić</a:t>
            </a:r>
            <a:r>
              <a:rPr lang="en-GB" dirty="0"/>
              <a:t>, Svjetlana, </a:t>
            </a:r>
            <a:r>
              <a:rPr lang="en-GB" i="1" dirty="0" err="1"/>
              <a:t>iz</a:t>
            </a:r>
            <a:r>
              <a:rPr lang="en-GB" i="1" dirty="0"/>
              <a:t> </a:t>
            </a:r>
            <a:r>
              <a:rPr lang="en-GB" i="1" dirty="0" err="1"/>
              <a:t>Teslića</a:t>
            </a:r>
            <a:r>
              <a:rPr lang="en-GB" i="1" dirty="0"/>
              <a:t> </a:t>
            </a:r>
            <a:r>
              <a:rPr lang="en-GB" i="1" dirty="0" err="1"/>
              <a:t>ul</a:t>
            </a:r>
            <a:r>
              <a:rPr lang="en-GB" i="1" dirty="0"/>
              <a:t>. </a:t>
            </a:r>
            <a:r>
              <a:rPr lang="en-GB" i="1" dirty="0" err="1"/>
              <a:t>Kninska</a:t>
            </a:r>
            <a:r>
              <a:rPr lang="en-GB" i="1" dirty="0"/>
              <a:t> br. 14,</a:t>
            </a:r>
            <a:r>
              <a:rPr lang="en-GB" dirty="0"/>
              <a:t> </a:t>
            </a:r>
            <a:r>
              <a:rPr lang="en-GB" dirty="0" err="1"/>
              <a:t>Pavličević</a:t>
            </a:r>
            <a:r>
              <a:rPr lang="en-GB" dirty="0"/>
              <a:t> </a:t>
            </a:r>
            <a:r>
              <a:rPr lang="en-GB" dirty="0" err="1"/>
              <a:t>Miloš</a:t>
            </a:r>
            <a:r>
              <a:rPr lang="en-GB" dirty="0"/>
              <a:t>, sin </a:t>
            </a:r>
            <a:r>
              <a:rPr lang="en-GB" dirty="0" err="1"/>
              <a:t>Duška</a:t>
            </a:r>
            <a:r>
              <a:rPr lang="en-GB" dirty="0"/>
              <a:t>, </a:t>
            </a:r>
            <a:r>
              <a:rPr lang="en-GB" i="1" dirty="0" err="1"/>
              <a:t>iz</a:t>
            </a:r>
            <a:r>
              <a:rPr lang="en-GB" i="1" dirty="0"/>
              <a:t> </a:t>
            </a:r>
            <a:r>
              <a:rPr lang="en-GB" i="1" dirty="0" err="1"/>
              <a:t>Teslića</a:t>
            </a:r>
            <a:r>
              <a:rPr lang="en-GB" i="1" dirty="0"/>
              <a:t> </a:t>
            </a:r>
            <a:r>
              <a:rPr lang="en-GB" i="1" dirty="0" err="1"/>
              <a:t>ul</a:t>
            </a:r>
            <a:r>
              <a:rPr lang="en-GB" i="1" dirty="0"/>
              <a:t>. </a:t>
            </a:r>
            <a:r>
              <a:rPr lang="en-GB" i="1" dirty="0" err="1"/>
              <a:t>Kninska</a:t>
            </a:r>
            <a:r>
              <a:rPr lang="en-GB" i="1" dirty="0"/>
              <a:t> br. 14, </a:t>
            </a:r>
            <a:r>
              <a:rPr lang="en-GB" dirty="0" err="1"/>
              <a:t>Dušanić</a:t>
            </a:r>
            <a:r>
              <a:rPr lang="en-GB" dirty="0"/>
              <a:t>, </a:t>
            </a:r>
            <a:r>
              <a:rPr lang="en-GB" dirty="0" err="1"/>
              <a:t>rođena</a:t>
            </a:r>
            <a:r>
              <a:rPr lang="en-GB" dirty="0"/>
              <a:t> </a:t>
            </a:r>
            <a:r>
              <a:rPr lang="en-GB" dirty="0" err="1"/>
              <a:t>Pavličević</a:t>
            </a:r>
            <a:r>
              <a:rPr lang="en-GB" dirty="0"/>
              <a:t>, Dragana, </a:t>
            </a:r>
            <a:r>
              <a:rPr lang="en-GB" dirty="0" err="1"/>
              <a:t>kći</a:t>
            </a:r>
            <a:r>
              <a:rPr lang="en-GB" dirty="0"/>
              <a:t> </a:t>
            </a:r>
            <a:r>
              <a:rPr lang="en-GB" dirty="0" err="1"/>
              <a:t>Duška</a:t>
            </a:r>
            <a:r>
              <a:rPr lang="en-GB" dirty="0"/>
              <a:t>, </a:t>
            </a:r>
            <a:r>
              <a:rPr lang="en-GB" dirty="0" err="1"/>
              <a:t>iz</a:t>
            </a:r>
            <a:r>
              <a:rPr lang="en-GB" dirty="0"/>
              <a:t> </a:t>
            </a:r>
            <a:r>
              <a:rPr lang="en-GB" i="1" dirty="0" err="1"/>
              <a:t>Pribinića</a:t>
            </a:r>
            <a:r>
              <a:rPr lang="en-GB" i="1" dirty="0"/>
              <a:t> 66 </a:t>
            </a:r>
            <a:r>
              <a:rPr lang="en-GB" i="1" dirty="0" err="1"/>
              <a:t>opština</a:t>
            </a:r>
            <a:r>
              <a:rPr lang="en-GB" i="1" dirty="0"/>
              <a:t> </a:t>
            </a:r>
            <a:r>
              <a:rPr lang="en-GB" i="1" dirty="0" err="1"/>
              <a:t>Teslić</a:t>
            </a:r>
            <a:r>
              <a:rPr lang="en-GB" i="1" dirty="0"/>
              <a:t> </a:t>
            </a:r>
            <a:r>
              <a:rPr lang="en-GB" dirty="0" err="1"/>
              <a:t>i</a:t>
            </a:r>
            <a:r>
              <a:rPr lang="en-GB" dirty="0"/>
              <a:t> </a:t>
            </a:r>
            <a:r>
              <a:rPr lang="en-GB" dirty="0" err="1"/>
              <a:t>Pavličević</a:t>
            </a:r>
            <a:r>
              <a:rPr lang="en-GB" dirty="0"/>
              <a:t> Milan, sin Save, </a:t>
            </a:r>
            <a:r>
              <a:rPr lang="en-GB" i="1" dirty="0" err="1"/>
              <a:t>iz</a:t>
            </a:r>
            <a:r>
              <a:rPr lang="en-GB" i="1" dirty="0"/>
              <a:t> </a:t>
            </a:r>
            <a:r>
              <a:rPr lang="en-GB" i="1" dirty="0" err="1"/>
              <a:t>Đulića</a:t>
            </a:r>
            <a:r>
              <a:rPr lang="en-GB" i="1" dirty="0"/>
              <a:t> </a:t>
            </a:r>
            <a:r>
              <a:rPr lang="en-GB" i="1" dirty="0" err="1"/>
              <a:t>opština</a:t>
            </a:r>
            <a:r>
              <a:rPr lang="en-GB" i="1" dirty="0"/>
              <a:t> </a:t>
            </a:r>
            <a:r>
              <a:rPr lang="en-GB" i="1" dirty="0" err="1"/>
              <a:t>Teslić</a:t>
            </a:r>
            <a:r>
              <a:rPr lang="en-GB" dirty="0"/>
              <a:t>, da </a:t>
            </a:r>
            <a:r>
              <a:rPr lang="en-GB" dirty="0" err="1"/>
              <a:t>tužiteljici</a:t>
            </a:r>
            <a:r>
              <a:rPr lang="en-GB" dirty="0"/>
              <a:t> </a:t>
            </a:r>
            <a:r>
              <a:rPr lang="en-GB" dirty="0" err="1"/>
              <a:t>solidarno</a:t>
            </a:r>
            <a:r>
              <a:rPr lang="en-GB" dirty="0"/>
              <a:t> </a:t>
            </a:r>
            <a:r>
              <a:rPr lang="en-GB" dirty="0" err="1"/>
              <a:t>isplate</a:t>
            </a:r>
            <a:r>
              <a:rPr lang="en-GB" dirty="0"/>
              <a:t> dug u </a:t>
            </a:r>
            <a:r>
              <a:rPr lang="en-GB" dirty="0" err="1"/>
              <a:t>iznosu</a:t>
            </a:r>
            <a:r>
              <a:rPr lang="en-GB" dirty="0"/>
              <a:t> od 123.047,30 KM, </a:t>
            </a:r>
            <a:r>
              <a:rPr lang="en-GB" b="1" u="sng" dirty="0" err="1"/>
              <a:t>na</a:t>
            </a:r>
            <a:r>
              <a:rPr lang="en-GB" b="1" u="sng" dirty="0"/>
              <a:t> </a:t>
            </a:r>
            <a:r>
              <a:rPr lang="en-GB" b="1" u="sng" dirty="0" err="1"/>
              <a:t>ime</a:t>
            </a:r>
            <a:r>
              <a:rPr lang="en-GB" b="1" u="sng" dirty="0"/>
              <a:t> </a:t>
            </a:r>
            <a:r>
              <a:rPr lang="en-GB" b="1" u="sng" dirty="0" err="1"/>
              <a:t>neplaćenih</a:t>
            </a:r>
            <a:r>
              <a:rPr lang="en-GB" b="1" u="sng" dirty="0"/>
              <a:t> </a:t>
            </a:r>
            <a:r>
              <a:rPr lang="en-GB" b="1" u="sng" dirty="0" err="1"/>
              <a:t>pravnih</a:t>
            </a:r>
            <a:r>
              <a:rPr lang="en-GB" b="1" u="sng" dirty="0"/>
              <a:t> </a:t>
            </a:r>
            <a:r>
              <a:rPr lang="en-GB" b="1" u="sng" dirty="0" err="1"/>
              <a:t>usluga</a:t>
            </a:r>
            <a:r>
              <a:rPr lang="en-GB" b="1" u="sng" dirty="0"/>
              <a:t> </a:t>
            </a:r>
            <a:r>
              <a:rPr lang="en-GB" b="1" u="sng" dirty="0" err="1"/>
              <a:t>zastupanja</a:t>
            </a:r>
            <a:r>
              <a:rPr lang="en-GB" b="1" u="sng" dirty="0"/>
              <a:t> </a:t>
            </a:r>
            <a:r>
              <a:rPr lang="en-GB" b="1" u="sng" dirty="0" err="1"/>
              <a:t>i</a:t>
            </a:r>
            <a:r>
              <a:rPr lang="en-GB" b="1" u="sng" dirty="0"/>
              <a:t> u </a:t>
            </a:r>
            <a:r>
              <a:rPr lang="en-GB" b="1" u="sng" dirty="0" err="1"/>
              <a:t>vezi</a:t>
            </a:r>
            <a:r>
              <a:rPr lang="en-GB" b="1" u="sng" dirty="0"/>
              <a:t> </a:t>
            </a:r>
            <a:r>
              <a:rPr lang="en-GB" b="1" u="sng" dirty="0" err="1"/>
              <a:t>sa</a:t>
            </a:r>
            <a:r>
              <a:rPr lang="en-GB" b="1" u="sng" dirty="0"/>
              <a:t> </a:t>
            </a:r>
            <a:r>
              <a:rPr lang="en-GB" b="1" u="sng" dirty="0" err="1"/>
              <a:t>zastupanjem</a:t>
            </a:r>
            <a:r>
              <a:rPr lang="en-GB" b="1" u="sng" dirty="0"/>
              <a:t> </a:t>
            </a:r>
            <a:r>
              <a:rPr lang="en-GB" b="1" u="sng" dirty="0" err="1"/>
              <a:t>koje</a:t>
            </a:r>
            <a:r>
              <a:rPr lang="en-GB" b="1" u="sng" dirty="0"/>
              <a:t> je </a:t>
            </a:r>
            <a:r>
              <a:rPr lang="en-GB" b="1" u="sng" dirty="0" err="1"/>
              <a:t>tužiteljica</a:t>
            </a:r>
            <a:r>
              <a:rPr lang="en-GB" b="1" u="sng" dirty="0"/>
              <a:t> </a:t>
            </a:r>
            <a:r>
              <a:rPr lang="en-GB" b="1" u="sng" dirty="0" err="1"/>
              <a:t>izvršila</a:t>
            </a:r>
            <a:r>
              <a:rPr lang="en-GB" b="1" u="sng" dirty="0"/>
              <a:t> </a:t>
            </a:r>
            <a:r>
              <a:rPr lang="en-GB" b="1" u="sng" dirty="0" err="1"/>
              <a:t>za</a:t>
            </a:r>
            <a:r>
              <a:rPr lang="en-GB" b="1" u="sng" dirty="0"/>
              <a:t> </a:t>
            </a:r>
            <a:r>
              <a:rPr lang="en-GB" b="1" u="sng" dirty="0" err="1"/>
              <a:t>satužene</a:t>
            </a:r>
            <a:r>
              <a:rPr lang="en-GB" b="1" u="sng" dirty="0"/>
              <a:t> u </a:t>
            </a:r>
            <a:r>
              <a:rPr lang="en-GB" b="1" u="sng" dirty="0" err="1"/>
              <a:t>predmetu</a:t>
            </a:r>
            <a:r>
              <a:rPr lang="en-GB" b="1" u="sng" dirty="0"/>
              <a:t> </a:t>
            </a:r>
            <a:r>
              <a:rPr lang="en-GB" b="1" u="sng" dirty="0" err="1"/>
              <a:t>Osnovnog</a:t>
            </a:r>
            <a:r>
              <a:rPr lang="en-GB" b="1" u="sng" dirty="0"/>
              <a:t> </a:t>
            </a:r>
            <a:r>
              <a:rPr lang="en-GB" b="1" u="sng" dirty="0" err="1"/>
              <a:t>suda</a:t>
            </a:r>
            <a:r>
              <a:rPr lang="en-GB" b="1" u="sng" dirty="0"/>
              <a:t> u </a:t>
            </a:r>
            <a:r>
              <a:rPr lang="en-GB" b="1" u="sng" dirty="0" err="1"/>
              <a:t>Tesliću</a:t>
            </a:r>
            <a:r>
              <a:rPr lang="en-GB" b="1" u="sng" dirty="0"/>
              <a:t> u </a:t>
            </a:r>
            <a:r>
              <a:rPr lang="en-GB" b="1" u="sng" dirty="0" err="1"/>
              <a:t>predmetu</a:t>
            </a:r>
            <a:r>
              <a:rPr lang="en-GB" b="1" u="sng" dirty="0"/>
              <a:t> br. 87 o P 004305 97 P, </a:t>
            </a:r>
            <a:r>
              <a:rPr lang="en-GB" dirty="0" err="1"/>
              <a:t>sa</a:t>
            </a:r>
            <a:r>
              <a:rPr lang="en-GB" dirty="0"/>
              <a:t> </a:t>
            </a:r>
            <a:r>
              <a:rPr lang="en-GB" dirty="0" err="1"/>
              <a:t>zakonskom</a:t>
            </a:r>
            <a:r>
              <a:rPr lang="en-GB" dirty="0"/>
              <a:t> </a:t>
            </a:r>
            <a:r>
              <a:rPr lang="en-GB" dirty="0" err="1"/>
              <a:t>zateznom</a:t>
            </a:r>
            <a:r>
              <a:rPr lang="en-GB" dirty="0"/>
              <a:t> </a:t>
            </a:r>
            <a:r>
              <a:rPr lang="en-GB" dirty="0" err="1"/>
              <a:t>kamatom</a:t>
            </a:r>
            <a:r>
              <a:rPr lang="en-GB" dirty="0"/>
              <a:t> </a:t>
            </a:r>
            <a:r>
              <a:rPr lang="en-GB" dirty="0" err="1"/>
              <a:t>na</a:t>
            </a:r>
            <a:r>
              <a:rPr lang="en-GB" dirty="0"/>
              <a:t> </a:t>
            </a:r>
            <a:r>
              <a:rPr lang="en-GB" dirty="0" err="1"/>
              <a:t>iznos</a:t>
            </a:r>
            <a:r>
              <a:rPr lang="en-GB" dirty="0"/>
              <a:t> </a:t>
            </a:r>
            <a:r>
              <a:rPr lang="en-GB" i="1" dirty="0" err="1"/>
              <a:t>solidarnog</a:t>
            </a:r>
            <a:r>
              <a:rPr lang="en-GB" i="1" dirty="0"/>
              <a:t> </a:t>
            </a:r>
            <a:r>
              <a:rPr lang="en-GB" i="1" dirty="0" err="1"/>
              <a:t>duga</a:t>
            </a:r>
            <a:r>
              <a:rPr lang="en-GB" dirty="0"/>
              <a:t> </a:t>
            </a:r>
            <a:r>
              <a:rPr lang="en-GB" dirty="0" err="1"/>
              <a:t>počev</a:t>
            </a:r>
            <a:r>
              <a:rPr lang="en-GB" dirty="0"/>
              <a:t> od 17.02.2011.godine do </a:t>
            </a:r>
            <a:r>
              <a:rPr lang="en-GB" dirty="0" err="1"/>
              <a:t>konačne</a:t>
            </a:r>
            <a:r>
              <a:rPr lang="en-GB" dirty="0"/>
              <a:t> </a:t>
            </a:r>
            <a:r>
              <a:rPr lang="en-GB" dirty="0" err="1"/>
              <a:t>isplate</a:t>
            </a:r>
            <a:r>
              <a:rPr lang="en-GB" dirty="0"/>
              <a:t>, </a:t>
            </a:r>
            <a:r>
              <a:rPr lang="en-GB" i="1" dirty="0" err="1"/>
              <a:t>kao</a:t>
            </a:r>
            <a:r>
              <a:rPr lang="en-GB" i="1" dirty="0"/>
              <a:t> </a:t>
            </a:r>
            <a:r>
              <a:rPr lang="en-GB" i="1" dirty="0" err="1"/>
              <a:t>i</a:t>
            </a:r>
            <a:r>
              <a:rPr lang="en-GB" i="1" dirty="0"/>
              <a:t> da </a:t>
            </a:r>
            <a:r>
              <a:rPr lang="en-GB" i="1" dirty="0" err="1"/>
              <a:t>tuženi</a:t>
            </a:r>
            <a:r>
              <a:rPr lang="en-GB" i="1" dirty="0"/>
              <a:t> </a:t>
            </a:r>
            <a:r>
              <a:rPr lang="en-GB" i="1" dirty="0" err="1"/>
              <a:t>tužiteljici</a:t>
            </a:r>
            <a:r>
              <a:rPr lang="en-GB" i="1" dirty="0"/>
              <a:t> </a:t>
            </a:r>
            <a:r>
              <a:rPr lang="en-GB" i="1" dirty="0" err="1"/>
              <a:t>solidarno</a:t>
            </a:r>
            <a:r>
              <a:rPr lang="en-GB" i="1" dirty="0"/>
              <a:t> </a:t>
            </a:r>
            <a:r>
              <a:rPr lang="en-GB" i="1" dirty="0" err="1"/>
              <a:t>naknade</a:t>
            </a:r>
            <a:r>
              <a:rPr lang="en-GB" i="1" dirty="0"/>
              <a:t> </a:t>
            </a:r>
            <a:r>
              <a:rPr lang="en-GB" i="1" dirty="0" err="1"/>
              <a:t>troškove</a:t>
            </a:r>
            <a:r>
              <a:rPr lang="en-GB" i="1" dirty="0"/>
              <a:t> </a:t>
            </a:r>
            <a:r>
              <a:rPr lang="en-GB" i="1" dirty="0" err="1"/>
              <a:t>ovog</a:t>
            </a:r>
            <a:r>
              <a:rPr lang="en-GB" i="1" dirty="0"/>
              <a:t> </a:t>
            </a:r>
            <a:r>
              <a:rPr lang="en-GB" i="1" dirty="0" err="1"/>
              <a:t>spora</a:t>
            </a:r>
            <a:r>
              <a:rPr lang="en-GB" i="1" dirty="0"/>
              <a:t>,</a:t>
            </a:r>
            <a:r>
              <a:rPr lang="en-GB" b="1" dirty="0"/>
              <a:t> </a:t>
            </a:r>
            <a:r>
              <a:rPr lang="en-GB" b="1" dirty="0" err="1"/>
              <a:t>kao</a:t>
            </a:r>
            <a:r>
              <a:rPr lang="en-GB" b="1" dirty="0"/>
              <a:t> </a:t>
            </a:r>
            <a:r>
              <a:rPr lang="en-GB" b="1" dirty="0" err="1"/>
              <a:t>i</a:t>
            </a:r>
            <a:r>
              <a:rPr lang="en-GB" b="1" dirty="0"/>
              <a:t> </a:t>
            </a:r>
            <a:r>
              <a:rPr lang="en-GB" b="1" dirty="0" err="1"/>
              <a:t>druge</a:t>
            </a:r>
            <a:r>
              <a:rPr lang="en-GB" b="1" dirty="0"/>
              <a:t> </a:t>
            </a:r>
            <a:r>
              <a:rPr lang="en-GB" b="1" dirty="0" err="1"/>
              <a:t>eventualne</a:t>
            </a:r>
            <a:r>
              <a:rPr lang="en-GB" b="1" dirty="0"/>
              <a:t> </a:t>
            </a:r>
            <a:r>
              <a:rPr lang="en-GB" b="1" dirty="0" err="1"/>
              <a:t>troškove</a:t>
            </a:r>
            <a:r>
              <a:rPr lang="en-GB" b="1" dirty="0"/>
              <a:t> </a:t>
            </a:r>
            <a:r>
              <a:rPr lang="en-GB" b="1" dirty="0" err="1"/>
              <a:t>koji</a:t>
            </a:r>
            <a:r>
              <a:rPr lang="en-GB" b="1" dirty="0"/>
              <a:t> </a:t>
            </a:r>
            <a:r>
              <a:rPr lang="en-GB" b="1" dirty="0" err="1"/>
              <a:t>proisteknu</a:t>
            </a:r>
            <a:r>
              <a:rPr lang="en-GB" b="1" dirty="0"/>
              <a:t> </a:t>
            </a:r>
            <a:r>
              <a:rPr lang="en-GB" b="1" dirty="0" err="1"/>
              <a:t>iz</a:t>
            </a:r>
            <a:r>
              <a:rPr lang="en-GB" b="1" dirty="0"/>
              <a:t> </a:t>
            </a:r>
            <a:r>
              <a:rPr lang="en-GB" b="1" dirty="0" err="1"/>
              <a:t>ovog</a:t>
            </a:r>
            <a:r>
              <a:rPr lang="en-GB" b="1" dirty="0"/>
              <a:t> </a:t>
            </a:r>
            <a:r>
              <a:rPr lang="en-GB" b="1" dirty="0" err="1"/>
              <a:t>spora</a:t>
            </a:r>
            <a:r>
              <a:rPr lang="en-GB" b="1" dirty="0"/>
              <a:t>, u </a:t>
            </a:r>
            <a:r>
              <a:rPr lang="en-GB" b="1" dirty="0" err="1"/>
              <a:t>visini</a:t>
            </a:r>
            <a:r>
              <a:rPr lang="en-GB" b="1" dirty="0"/>
              <a:t> </a:t>
            </a:r>
            <a:r>
              <a:rPr lang="en-GB" b="1" dirty="0" err="1"/>
              <a:t>prema</a:t>
            </a:r>
            <a:r>
              <a:rPr lang="en-GB" b="1" dirty="0"/>
              <a:t> </a:t>
            </a:r>
            <a:r>
              <a:rPr lang="en-GB" b="1" dirty="0" err="1"/>
              <a:t>ispostavljenom</a:t>
            </a:r>
            <a:r>
              <a:rPr lang="en-GB" b="1" dirty="0"/>
              <a:t> </a:t>
            </a:r>
            <a:r>
              <a:rPr lang="en-GB" b="1" dirty="0" err="1"/>
              <a:t>troškovniku</a:t>
            </a:r>
            <a:r>
              <a:rPr lang="en-GB" b="1" dirty="0"/>
              <a:t>,</a:t>
            </a:r>
            <a:r>
              <a:rPr lang="en-GB" dirty="0"/>
              <a:t> </a:t>
            </a:r>
            <a:r>
              <a:rPr lang="en-GB" u="sng" dirty="0"/>
              <a:t>SE ODBIJA</a:t>
            </a:r>
            <a:r>
              <a:rPr lang="en-GB" dirty="0"/>
              <a:t>.</a:t>
            </a:r>
            <a:endParaRPr lang="en-US" dirty="0"/>
          </a:p>
          <a:p>
            <a:pPr marL="0" indent="0" algn="just">
              <a:lnSpc>
                <a:spcPct val="120000"/>
              </a:lnSpc>
              <a:buNone/>
            </a:pPr>
            <a:r>
              <a:rPr lang="en-GB" dirty="0"/>
              <a:t> </a:t>
            </a:r>
            <a:endParaRPr lang="en-US" dirty="0"/>
          </a:p>
          <a:p>
            <a:pPr marL="0" indent="0" algn="just">
              <a:lnSpc>
                <a:spcPct val="120000"/>
              </a:lnSpc>
              <a:buNone/>
            </a:pPr>
            <a:r>
              <a:rPr lang="en-GB" dirty="0" err="1"/>
              <a:t>Eventualni</a:t>
            </a:r>
            <a:r>
              <a:rPr lang="en-GB" dirty="0"/>
              <a:t> </a:t>
            </a:r>
            <a:r>
              <a:rPr lang="en-GB" dirty="0" err="1"/>
              <a:t>tužbeni</a:t>
            </a:r>
            <a:r>
              <a:rPr lang="en-GB" dirty="0"/>
              <a:t> </a:t>
            </a:r>
            <a:r>
              <a:rPr lang="en-GB" dirty="0" err="1"/>
              <a:t>zahtjev</a:t>
            </a:r>
            <a:r>
              <a:rPr lang="en-GB" dirty="0"/>
              <a:t> </a:t>
            </a:r>
            <a:r>
              <a:rPr lang="en-GB" dirty="0" err="1"/>
              <a:t>tužiteljice</a:t>
            </a:r>
            <a:r>
              <a:rPr lang="en-GB" dirty="0"/>
              <a:t>  </a:t>
            </a:r>
            <a:r>
              <a:rPr lang="en-GB" dirty="0" err="1"/>
              <a:t>koji</a:t>
            </a:r>
            <a:r>
              <a:rPr lang="en-GB" dirty="0"/>
              <a:t> </a:t>
            </a:r>
            <a:r>
              <a:rPr lang="en-GB" dirty="0" err="1"/>
              <a:t>glasi</a:t>
            </a:r>
            <a:r>
              <a:rPr lang="en-GB" dirty="0"/>
              <a:t> :</a:t>
            </a:r>
            <a:endParaRPr lang="en-US" dirty="0"/>
          </a:p>
          <a:p>
            <a:pPr marL="0" indent="0" algn="just">
              <a:lnSpc>
                <a:spcPct val="120000"/>
              </a:lnSpc>
              <a:buNone/>
            </a:pPr>
            <a:r>
              <a:rPr lang="en-GB" dirty="0"/>
              <a:t>OBAVEZUJE SE </a:t>
            </a:r>
            <a:r>
              <a:rPr lang="en-GB" dirty="0" err="1"/>
              <a:t>prvotuženi</a:t>
            </a:r>
            <a:r>
              <a:rPr lang="en-GB" dirty="0"/>
              <a:t> </a:t>
            </a:r>
            <a:r>
              <a:rPr lang="en-GB" dirty="0" err="1"/>
              <a:t>Pavličević</a:t>
            </a:r>
            <a:r>
              <a:rPr lang="en-GB" dirty="0"/>
              <a:t> </a:t>
            </a:r>
            <a:r>
              <a:rPr lang="en-GB" dirty="0" err="1"/>
              <a:t>Duško</a:t>
            </a:r>
            <a:r>
              <a:rPr lang="en-GB" dirty="0"/>
              <a:t>, sin </a:t>
            </a:r>
            <a:r>
              <a:rPr lang="en-GB" dirty="0" err="1"/>
              <a:t>Milana</a:t>
            </a:r>
            <a:r>
              <a:rPr lang="en-GB" dirty="0"/>
              <a:t>, </a:t>
            </a:r>
            <a:r>
              <a:rPr lang="en-GB" dirty="0" err="1"/>
              <a:t>iz</a:t>
            </a:r>
            <a:r>
              <a:rPr lang="en-GB" dirty="0"/>
              <a:t> </a:t>
            </a:r>
            <a:r>
              <a:rPr lang="en-GB" dirty="0" err="1"/>
              <a:t>Teslića</a:t>
            </a:r>
            <a:r>
              <a:rPr lang="en-GB" dirty="0"/>
              <a:t> </a:t>
            </a:r>
            <a:r>
              <a:rPr lang="en-GB" i="1" dirty="0" err="1"/>
              <a:t>ul</a:t>
            </a:r>
            <a:r>
              <a:rPr lang="en-GB" i="1" dirty="0"/>
              <a:t>. </a:t>
            </a:r>
            <a:r>
              <a:rPr lang="en-GB" i="1" dirty="0" err="1"/>
              <a:t>Kninska</a:t>
            </a:r>
            <a:r>
              <a:rPr lang="en-GB" i="1" dirty="0"/>
              <a:t> br. 14</a:t>
            </a:r>
            <a:r>
              <a:rPr lang="en-GB" dirty="0"/>
              <a:t>, da </a:t>
            </a:r>
            <a:r>
              <a:rPr lang="en-GB" dirty="0" err="1"/>
              <a:t>tužiteljici</a:t>
            </a:r>
            <a:r>
              <a:rPr lang="en-GB" dirty="0"/>
              <a:t> </a:t>
            </a:r>
            <a:r>
              <a:rPr lang="en-GB" dirty="0" err="1"/>
              <a:t>isplati</a:t>
            </a:r>
            <a:r>
              <a:rPr lang="en-GB" dirty="0"/>
              <a:t>  </a:t>
            </a:r>
            <a:r>
              <a:rPr lang="en-GB" dirty="0" err="1"/>
              <a:t>iznos</a:t>
            </a:r>
            <a:r>
              <a:rPr lang="en-GB" dirty="0"/>
              <a:t> od 120.947,30 KM </a:t>
            </a:r>
            <a:r>
              <a:rPr lang="en-GB" dirty="0" err="1"/>
              <a:t>na</a:t>
            </a:r>
            <a:r>
              <a:rPr lang="en-GB" dirty="0"/>
              <a:t> </a:t>
            </a:r>
            <a:r>
              <a:rPr lang="en-GB" dirty="0" err="1"/>
              <a:t>ime</a:t>
            </a:r>
            <a:r>
              <a:rPr lang="en-GB" dirty="0"/>
              <a:t> </a:t>
            </a:r>
            <a:r>
              <a:rPr lang="en-GB" dirty="0" err="1"/>
              <a:t>duga</a:t>
            </a:r>
            <a:r>
              <a:rPr lang="en-GB" dirty="0"/>
              <a:t> </a:t>
            </a:r>
            <a:r>
              <a:rPr lang="en-GB" dirty="0" err="1"/>
              <a:t>za</a:t>
            </a:r>
            <a:r>
              <a:rPr lang="en-GB" dirty="0"/>
              <a:t> </a:t>
            </a:r>
            <a:r>
              <a:rPr lang="en-GB" dirty="0" err="1"/>
              <a:t>neplaćene</a:t>
            </a:r>
            <a:r>
              <a:rPr lang="en-GB" dirty="0"/>
              <a:t> </a:t>
            </a:r>
            <a:r>
              <a:rPr lang="en-GB" dirty="0" err="1"/>
              <a:t>pravne</a:t>
            </a:r>
            <a:r>
              <a:rPr lang="en-GB" dirty="0"/>
              <a:t> </a:t>
            </a:r>
            <a:r>
              <a:rPr lang="en-GB" dirty="0" err="1"/>
              <a:t>usluge</a:t>
            </a:r>
            <a:r>
              <a:rPr lang="en-GB" dirty="0"/>
              <a:t> </a:t>
            </a:r>
            <a:r>
              <a:rPr lang="en-GB" dirty="0" err="1"/>
              <a:t>zastupanja</a:t>
            </a:r>
            <a:r>
              <a:rPr lang="en-GB" dirty="0"/>
              <a:t> </a:t>
            </a:r>
            <a:r>
              <a:rPr lang="en-GB" dirty="0" err="1"/>
              <a:t>i</a:t>
            </a:r>
            <a:r>
              <a:rPr lang="en-GB" dirty="0"/>
              <a:t> u </a:t>
            </a:r>
            <a:r>
              <a:rPr lang="en-GB" dirty="0" err="1"/>
              <a:t>vezi</a:t>
            </a:r>
            <a:r>
              <a:rPr lang="en-GB" dirty="0"/>
              <a:t> </a:t>
            </a:r>
            <a:r>
              <a:rPr lang="en-GB" dirty="0" err="1"/>
              <a:t>sa</a:t>
            </a:r>
            <a:r>
              <a:rPr lang="en-GB" dirty="0"/>
              <a:t> </a:t>
            </a:r>
            <a:r>
              <a:rPr lang="en-GB" dirty="0" err="1"/>
              <a:t>zastupanjem</a:t>
            </a:r>
            <a:r>
              <a:rPr lang="en-GB" dirty="0"/>
              <a:t> </a:t>
            </a:r>
            <a:r>
              <a:rPr lang="en-GB" dirty="0" err="1"/>
              <a:t>koje</a:t>
            </a:r>
            <a:r>
              <a:rPr lang="en-GB" dirty="0"/>
              <a:t> je </a:t>
            </a:r>
            <a:r>
              <a:rPr lang="en-GB" dirty="0" err="1"/>
              <a:t>tužiteljica</a:t>
            </a:r>
            <a:r>
              <a:rPr lang="en-GB" dirty="0"/>
              <a:t> </a:t>
            </a:r>
            <a:r>
              <a:rPr lang="en-GB" dirty="0" err="1"/>
              <a:t>izvršila</a:t>
            </a:r>
            <a:r>
              <a:rPr lang="en-GB" dirty="0"/>
              <a:t> </a:t>
            </a:r>
            <a:r>
              <a:rPr lang="en-GB" dirty="0" err="1"/>
              <a:t>za</a:t>
            </a:r>
            <a:r>
              <a:rPr lang="en-GB" dirty="0"/>
              <a:t> </a:t>
            </a:r>
            <a:r>
              <a:rPr lang="en-GB" dirty="0" err="1"/>
              <a:t>tužene</a:t>
            </a:r>
            <a:r>
              <a:rPr lang="en-GB" dirty="0"/>
              <a:t> u </a:t>
            </a:r>
            <a:r>
              <a:rPr lang="en-GB" dirty="0" err="1"/>
              <a:t>predmetu</a:t>
            </a:r>
            <a:r>
              <a:rPr lang="en-GB" dirty="0"/>
              <a:t> </a:t>
            </a:r>
            <a:r>
              <a:rPr lang="en-GB" dirty="0" err="1"/>
              <a:t>Osnovnog</a:t>
            </a:r>
            <a:r>
              <a:rPr lang="en-GB" dirty="0"/>
              <a:t> </a:t>
            </a:r>
            <a:r>
              <a:rPr lang="en-GB" dirty="0" err="1"/>
              <a:t>suda</a:t>
            </a:r>
            <a:r>
              <a:rPr lang="en-GB" dirty="0"/>
              <a:t> u </a:t>
            </a:r>
            <a:r>
              <a:rPr lang="en-GB" dirty="0" err="1"/>
              <a:t>Tesliću</a:t>
            </a:r>
            <a:r>
              <a:rPr lang="en-GB" dirty="0"/>
              <a:t> br. 87 o P 004305 97 P </a:t>
            </a:r>
            <a:r>
              <a:rPr lang="en-GB" dirty="0" err="1"/>
              <a:t>i</a:t>
            </a:r>
            <a:r>
              <a:rPr lang="en-GB" dirty="0"/>
              <a:t> </a:t>
            </a:r>
            <a:r>
              <a:rPr lang="en-GB" b="1" dirty="0"/>
              <a:t>OBAVEVUJU </a:t>
            </a:r>
            <a:r>
              <a:rPr lang="en-GB" dirty="0"/>
              <a:t>SE </a:t>
            </a:r>
            <a:r>
              <a:rPr lang="en-GB" b="1" i="1" u="sng" dirty="0" err="1"/>
              <a:t>satuženi</a:t>
            </a:r>
            <a:r>
              <a:rPr lang="en-GB" dirty="0"/>
              <a:t> </a:t>
            </a:r>
            <a:r>
              <a:rPr lang="en-GB" dirty="0" err="1"/>
              <a:t>Pavličević</a:t>
            </a:r>
            <a:r>
              <a:rPr lang="en-GB" dirty="0"/>
              <a:t>, </a:t>
            </a:r>
            <a:r>
              <a:rPr lang="en-GB" dirty="0" err="1"/>
              <a:t>rođena</a:t>
            </a:r>
            <a:r>
              <a:rPr lang="en-GB" dirty="0"/>
              <a:t> </a:t>
            </a:r>
            <a:r>
              <a:rPr lang="en-GB" dirty="0" err="1"/>
              <a:t>Cvijetić</a:t>
            </a:r>
            <a:r>
              <a:rPr lang="en-GB" dirty="0"/>
              <a:t>, Svjetlana, </a:t>
            </a:r>
            <a:r>
              <a:rPr lang="en-GB" dirty="0" err="1"/>
              <a:t>iz</a:t>
            </a:r>
            <a:r>
              <a:rPr lang="en-GB" dirty="0"/>
              <a:t> </a:t>
            </a:r>
            <a:r>
              <a:rPr lang="en-GB" dirty="0" err="1"/>
              <a:t>Teslića</a:t>
            </a:r>
            <a:r>
              <a:rPr lang="en-GB" dirty="0"/>
              <a:t> </a:t>
            </a:r>
            <a:r>
              <a:rPr lang="en-GB" dirty="0" err="1"/>
              <a:t>ul</a:t>
            </a:r>
            <a:r>
              <a:rPr lang="en-GB" dirty="0"/>
              <a:t>. </a:t>
            </a:r>
            <a:r>
              <a:rPr lang="en-GB" dirty="0" err="1"/>
              <a:t>Kninska</a:t>
            </a:r>
            <a:r>
              <a:rPr lang="en-GB" dirty="0"/>
              <a:t> br. c, </a:t>
            </a:r>
            <a:r>
              <a:rPr lang="en-GB" dirty="0" err="1"/>
              <a:t>Pavličević</a:t>
            </a:r>
            <a:r>
              <a:rPr lang="en-GB" dirty="0"/>
              <a:t> </a:t>
            </a:r>
            <a:r>
              <a:rPr lang="en-GB" dirty="0" err="1"/>
              <a:t>Miloš</a:t>
            </a:r>
            <a:r>
              <a:rPr lang="en-GB" dirty="0"/>
              <a:t>, sin </a:t>
            </a:r>
            <a:r>
              <a:rPr lang="en-GB" dirty="0" err="1"/>
              <a:t>Duška</a:t>
            </a:r>
            <a:r>
              <a:rPr lang="en-GB" dirty="0"/>
              <a:t>, </a:t>
            </a:r>
            <a:r>
              <a:rPr lang="en-GB" dirty="0" err="1"/>
              <a:t>iz</a:t>
            </a:r>
            <a:r>
              <a:rPr lang="en-GB" dirty="0"/>
              <a:t> </a:t>
            </a:r>
            <a:r>
              <a:rPr lang="en-GB" dirty="0" err="1"/>
              <a:t>Teslića</a:t>
            </a:r>
            <a:r>
              <a:rPr lang="en-GB" dirty="0"/>
              <a:t> </a:t>
            </a:r>
            <a:r>
              <a:rPr lang="en-GB" dirty="0" err="1"/>
              <a:t>ul</a:t>
            </a:r>
            <a:r>
              <a:rPr lang="en-GB" dirty="0"/>
              <a:t>. </a:t>
            </a:r>
            <a:r>
              <a:rPr lang="en-GB" dirty="0" err="1"/>
              <a:t>Kninska</a:t>
            </a:r>
            <a:r>
              <a:rPr lang="en-GB" dirty="0"/>
              <a:t> br. 14, </a:t>
            </a:r>
            <a:r>
              <a:rPr lang="en-GB" dirty="0" err="1"/>
              <a:t>Dušanić</a:t>
            </a:r>
            <a:r>
              <a:rPr lang="en-GB" dirty="0"/>
              <a:t>, </a:t>
            </a:r>
            <a:r>
              <a:rPr lang="en-GB" dirty="0" err="1"/>
              <a:t>rođena</a:t>
            </a:r>
            <a:r>
              <a:rPr lang="en-GB" dirty="0"/>
              <a:t> </a:t>
            </a:r>
            <a:r>
              <a:rPr lang="en-GB" dirty="0" err="1"/>
              <a:t>Pavličević</a:t>
            </a:r>
            <a:r>
              <a:rPr lang="en-GB" dirty="0"/>
              <a:t>, Dragana, </a:t>
            </a:r>
            <a:r>
              <a:rPr lang="en-GB" dirty="0" err="1"/>
              <a:t>kći</a:t>
            </a:r>
            <a:r>
              <a:rPr lang="en-GB" dirty="0"/>
              <a:t> </a:t>
            </a:r>
            <a:r>
              <a:rPr lang="en-GB" dirty="0" err="1"/>
              <a:t>Duška</a:t>
            </a:r>
            <a:r>
              <a:rPr lang="en-GB" dirty="0"/>
              <a:t>, </a:t>
            </a:r>
            <a:r>
              <a:rPr lang="en-GB" dirty="0" err="1"/>
              <a:t>iz</a:t>
            </a:r>
            <a:r>
              <a:rPr lang="en-GB" dirty="0"/>
              <a:t> </a:t>
            </a:r>
            <a:r>
              <a:rPr lang="en-GB" dirty="0" err="1"/>
              <a:t>Pribinića</a:t>
            </a:r>
            <a:r>
              <a:rPr lang="en-GB" dirty="0"/>
              <a:t> 66 </a:t>
            </a:r>
            <a:r>
              <a:rPr lang="en-GB" dirty="0" err="1"/>
              <a:t>opština</a:t>
            </a:r>
            <a:r>
              <a:rPr lang="en-GB" dirty="0"/>
              <a:t> </a:t>
            </a:r>
            <a:r>
              <a:rPr lang="en-GB" dirty="0" err="1"/>
              <a:t>Teslić</a:t>
            </a:r>
            <a:r>
              <a:rPr lang="en-GB" dirty="0"/>
              <a:t>, </a:t>
            </a:r>
            <a:r>
              <a:rPr lang="en-GB" dirty="0" err="1"/>
              <a:t>i</a:t>
            </a:r>
            <a:r>
              <a:rPr lang="en-GB" dirty="0"/>
              <a:t> </a:t>
            </a:r>
            <a:r>
              <a:rPr lang="en-GB" dirty="0" err="1"/>
              <a:t>Pavličević</a:t>
            </a:r>
            <a:r>
              <a:rPr lang="en-GB" dirty="0"/>
              <a:t> Milan, sin Save, </a:t>
            </a:r>
            <a:r>
              <a:rPr lang="en-GB" dirty="0" err="1"/>
              <a:t>iz</a:t>
            </a:r>
            <a:r>
              <a:rPr lang="en-GB" dirty="0"/>
              <a:t> </a:t>
            </a:r>
            <a:r>
              <a:rPr lang="en-GB" dirty="0" err="1"/>
              <a:t>Đulića</a:t>
            </a:r>
            <a:r>
              <a:rPr lang="en-GB" dirty="0"/>
              <a:t> </a:t>
            </a:r>
            <a:r>
              <a:rPr lang="en-GB" dirty="0" err="1"/>
              <a:t>opština</a:t>
            </a:r>
            <a:r>
              <a:rPr lang="en-GB" dirty="0"/>
              <a:t> </a:t>
            </a:r>
            <a:r>
              <a:rPr lang="en-GB" dirty="0" err="1"/>
              <a:t>Teslić</a:t>
            </a:r>
            <a:r>
              <a:rPr lang="en-GB" dirty="0"/>
              <a:t>, da </a:t>
            </a:r>
            <a:r>
              <a:rPr lang="en-GB" dirty="0" err="1"/>
              <a:t>tužiteljici</a:t>
            </a:r>
            <a:r>
              <a:rPr lang="en-GB" dirty="0"/>
              <a:t> </a:t>
            </a:r>
            <a:r>
              <a:rPr lang="en-GB" dirty="0" err="1"/>
              <a:t>isplate</a:t>
            </a:r>
            <a:r>
              <a:rPr lang="en-GB" dirty="0"/>
              <a:t> </a:t>
            </a:r>
            <a:r>
              <a:rPr lang="en-GB" dirty="0" err="1"/>
              <a:t>pojedinačno</a:t>
            </a:r>
            <a:r>
              <a:rPr lang="en-GB" dirty="0"/>
              <a:t> </a:t>
            </a:r>
            <a:r>
              <a:rPr lang="en-GB" dirty="0" err="1"/>
              <a:t>iznos</a:t>
            </a:r>
            <a:r>
              <a:rPr lang="en-GB" dirty="0"/>
              <a:t> od </a:t>
            </a:r>
            <a:r>
              <a:rPr lang="en-GB" dirty="0" err="1"/>
              <a:t>po</a:t>
            </a:r>
            <a:r>
              <a:rPr lang="en-GB" dirty="0"/>
              <a:t> 525,00 KM </a:t>
            </a:r>
            <a:r>
              <a:rPr lang="en-GB" dirty="0" err="1"/>
              <a:t>na</a:t>
            </a:r>
            <a:r>
              <a:rPr lang="en-GB" dirty="0"/>
              <a:t> </a:t>
            </a:r>
            <a:r>
              <a:rPr lang="en-GB" dirty="0" err="1"/>
              <a:t>ime</a:t>
            </a:r>
            <a:r>
              <a:rPr lang="en-GB" dirty="0"/>
              <a:t> </a:t>
            </a:r>
            <a:r>
              <a:rPr lang="en-GB" dirty="0" err="1"/>
              <a:t>duga</a:t>
            </a:r>
            <a:r>
              <a:rPr lang="en-GB" dirty="0"/>
              <a:t> </a:t>
            </a:r>
            <a:r>
              <a:rPr lang="en-GB" dirty="0" err="1"/>
              <a:t>tužiteljici</a:t>
            </a:r>
            <a:r>
              <a:rPr lang="en-GB" dirty="0"/>
              <a:t> </a:t>
            </a:r>
            <a:r>
              <a:rPr lang="en-GB" b="1" dirty="0" err="1"/>
              <a:t>za</a:t>
            </a:r>
            <a:r>
              <a:rPr lang="en-GB" b="1" dirty="0"/>
              <a:t> </a:t>
            </a:r>
            <a:r>
              <a:rPr lang="en-GB" b="1" dirty="0" err="1"/>
              <a:t>neplaćene</a:t>
            </a:r>
            <a:r>
              <a:rPr lang="en-GB" b="1" dirty="0"/>
              <a:t> </a:t>
            </a:r>
            <a:r>
              <a:rPr lang="en-GB" b="1" dirty="0" err="1"/>
              <a:t>pravne</a:t>
            </a:r>
            <a:r>
              <a:rPr lang="en-GB" b="1" dirty="0"/>
              <a:t> </a:t>
            </a:r>
            <a:r>
              <a:rPr lang="en-GB" b="1" dirty="0" err="1"/>
              <a:t>usluge</a:t>
            </a:r>
            <a:r>
              <a:rPr lang="en-GB" b="1" dirty="0"/>
              <a:t> </a:t>
            </a:r>
            <a:r>
              <a:rPr lang="en-GB" b="1" dirty="0" err="1"/>
              <a:t>sastavljanja</a:t>
            </a:r>
            <a:r>
              <a:rPr lang="en-GB" b="1" dirty="0"/>
              <a:t> </a:t>
            </a:r>
            <a:r>
              <a:rPr lang="en-GB" b="1" dirty="0" err="1"/>
              <a:t>Apelacije</a:t>
            </a:r>
            <a:r>
              <a:rPr lang="en-GB" b="1" dirty="0"/>
              <a:t> </a:t>
            </a:r>
            <a:r>
              <a:rPr lang="en-GB" b="1" dirty="0" err="1"/>
              <a:t>tuženih</a:t>
            </a:r>
            <a:r>
              <a:rPr lang="en-GB" b="1" dirty="0"/>
              <a:t> </a:t>
            </a:r>
            <a:r>
              <a:rPr lang="en-GB" b="1" dirty="0" err="1"/>
              <a:t>Ustavnom</a:t>
            </a:r>
            <a:r>
              <a:rPr lang="en-GB" b="1" dirty="0"/>
              <a:t> </a:t>
            </a:r>
            <a:r>
              <a:rPr lang="en-GB" b="1" dirty="0" err="1"/>
              <a:t>sudu</a:t>
            </a:r>
            <a:r>
              <a:rPr lang="en-GB" b="1" dirty="0"/>
              <a:t> </a:t>
            </a:r>
            <a:r>
              <a:rPr lang="en-GB" b="1" dirty="0" err="1"/>
              <a:t>BiH</a:t>
            </a:r>
            <a:r>
              <a:rPr lang="en-GB" b="1" dirty="0"/>
              <a:t> od 26.07.2008. </a:t>
            </a:r>
            <a:r>
              <a:rPr lang="en-GB" b="1" dirty="0" err="1"/>
              <a:t>godine</a:t>
            </a:r>
            <a:r>
              <a:rPr lang="en-GB" b="1" dirty="0"/>
              <a:t> </a:t>
            </a:r>
            <a:r>
              <a:rPr lang="en-GB" b="1" dirty="0" err="1"/>
              <a:t>zbog</a:t>
            </a:r>
            <a:r>
              <a:rPr lang="en-GB" b="1" dirty="0"/>
              <a:t> </a:t>
            </a:r>
            <a:r>
              <a:rPr lang="en-GB" b="1" dirty="0" err="1"/>
              <a:t>nedonošenja</a:t>
            </a:r>
            <a:r>
              <a:rPr lang="en-GB" b="1" dirty="0"/>
              <a:t> </a:t>
            </a:r>
            <a:r>
              <a:rPr lang="en-GB" b="1" dirty="0" err="1"/>
              <a:t>meritorne</a:t>
            </a:r>
            <a:r>
              <a:rPr lang="en-GB" b="1" dirty="0"/>
              <a:t> </a:t>
            </a:r>
            <a:r>
              <a:rPr lang="en-GB" b="1" dirty="0" err="1"/>
              <a:t>odluke</a:t>
            </a:r>
            <a:r>
              <a:rPr lang="en-GB" b="1" dirty="0"/>
              <a:t> u </a:t>
            </a:r>
            <a:r>
              <a:rPr lang="en-GB" b="1" dirty="0" err="1"/>
              <a:t>razumnom</a:t>
            </a:r>
            <a:r>
              <a:rPr lang="en-GB" b="1" dirty="0"/>
              <a:t> </a:t>
            </a:r>
            <a:r>
              <a:rPr lang="en-GB" b="1" dirty="0" err="1"/>
              <a:t>roku</a:t>
            </a:r>
            <a:r>
              <a:rPr lang="en-GB" b="1" dirty="0"/>
              <a:t> u </a:t>
            </a:r>
            <a:r>
              <a:rPr lang="en-GB" b="1" dirty="0" err="1"/>
              <a:t>predmetu</a:t>
            </a:r>
            <a:r>
              <a:rPr lang="en-GB" b="1" dirty="0"/>
              <a:t>  </a:t>
            </a:r>
            <a:r>
              <a:rPr lang="en-GB" b="1" dirty="0" err="1"/>
              <a:t>Osnovnog</a:t>
            </a:r>
            <a:r>
              <a:rPr lang="en-GB" b="1" dirty="0"/>
              <a:t> </a:t>
            </a:r>
            <a:r>
              <a:rPr lang="en-GB" b="1" dirty="0" err="1"/>
              <a:t>suda</a:t>
            </a:r>
            <a:r>
              <a:rPr lang="en-GB" b="1" dirty="0"/>
              <a:t> u </a:t>
            </a:r>
            <a:r>
              <a:rPr lang="en-GB" b="1" dirty="0" err="1"/>
              <a:t>Tesliću</a:t>
            </a:r>
            <a:r>
              <a:rPr lang="en-GB" b="1" dirty="0"/>
              <a:t> br. 87 o P 004305 97 P</a:t>
            </a:r>
            <a:r>
              <a:rPr lang="en-GB" dirty="0"/>
              <a:t>, </a:t>
            </a:r>
            <a:r>
              <a:rPr lang="en-GB" dirty="0" err="1"/>
              <a:t>te</a:t>
            </a:r>
            <a:r>
              <a:rPr lang="en-GB" dirty="0"/>
              <a:t> se </a:t>
            </a:r>
            <a:r>
              <a:rPr lang="en-GB" dirty="0" err="1"/>
              <a:t>svi</a:t>
            </a:r>
            <a:r>
              <a:rPr lang="en-GB" dirty="0"/>
              <a:t> </a:t>
            </a:r>
            <a:r>
              <a:rPr lang="en-GB" dirty="0" err="1"/>
              <a:t>satuženi</a:t>
            </a:r>
            <a:r>
              <a:rPr lang="en-GB" dirty="0"/>
              <a:t> </a:t>
            </a:r>
            <a:r>
              <a:rPr lang="en-GB" dirty="0" err="1"/>
              <a:t>obavezuju</a:t>
            </a:r>
            <a:r>
              <a:rPr lang="en-GB" dirty="0"/>
              <a:t> </a:t>
            </a:r>
            <a:r>
              <a:rPr lang="en-GB" dirty="0" err="1"/>
              <a:t>na</a:t>
            </a:r>
            <a:r>
              <a:rPr lang="en-GB" dirty="0"/>
              <a:t> </a:t>
            </a:r>
            <a:r>
              <a:rPr lang="en-GB" dirty="0" err="1"/>
              <a:t>isplatu</a:t>
            </a:r>
            <a:r>
              <a:rPr lang="en-GB" dirty="0"/>
              <a:t> </a:t>
            </a:r>
            <a:r>
              <a:rPr lang="en-GB" dirty="0" err="1"/>
              <a:t>zakonske</a:t>
            </a:r>
            <a:r>
              <a:rPr lang="en-GB" dirty="0"/>
              <a:t> </a:t>
            </a:r>
            <a:r>
              <a:rPr lang="en-GB" dirty="0" err="1"/>
              <a:t>zatezne</a:t>
            </a:r>
            <a:r>
              <a:rPr lang="en-GB" dirty="0"/>
              <a:t> </a:t>
            </a:r>
            <a:r>
              <a:rPr lang="en-GB" dirty="0" err="1"/>
              <a:t>kamate</a:t>
            </a:r>
            <a:r>
              <a:rPr lang="en-GB" dirty="0"/>
              <a:t> </a:t>
            </a:r>
            <a:r>
              <a:rPr lang="en-GB" dirty="0" err="1"/>
              <a:t>na</a:t>
            </a:r>
            <a:r>
              <a:rPr lang="en-GB" dirty="0"/>
              <a:t> </a:t>
            </a:r>
            <a:r>
              <a:rPr lang="en-GB" dirty="0" err="1"/>
              <a:t>iznos</a:t>
            </a:r>
            <a:r>
              <a:rPr lang="en-GB" dirty="0"/>
              <a:t> </a:t>
            </a:r>
            <a:r>
              <a:rPr lang="en-GB" dirty="0" err="1"/>
              <a:t>svog</a:t>
            </a:r>
            <a:r>
              <a:rPr lang="en-GB" dirty="0"/>
              <a:t> </a:t>
            </a:r>
            <a:r>
              <a:rPr lang="en-GB" dirty="0" err="1"/>
              <a:t>pripadajućeg</a:t>
            </a:r>
            <a:r>
              <a:rPr lang="en-GB" dirty="0"/>
              <a:t> </a:t>
            </a:r>
            <a:r>
              <a:rPr lang="en-GB" dirty="0" err="1"/>
              <a:t>duga</a:t>
            </a:r>
            <a:r>
              <a:rPr lang="en-GB" dirty="0"/>
              <a:t> </a:t>
            </a:r>
            <a:r>
              <a:rPr lang="en-GB" dirty="0" err="1"/>
              <a:t>počev</a:t>
            </a:r>
            <a:r>
              <a:rPr lang="en-GB" dirty="0"/>
              <a:t> od 17.02.2011.godine do </a:t>
            </a:r>
            <a:r>
              <a:rPr lang="en-GB" dirty="0" err="1"/>
              <a:t>konačne</a:t>
            </a:r>
            <a:r>
              <a:rPr lang="en-GB" dirty="0"/>
              <a:t> </a:t>
            </a:r>
            <a:r>
              <a:rPr lang="en-GB" dirty="0" err="1"/>
              <a:t>isplate</a:t>
            </a:r>
            <a:r>
              <a:rPr lang="en-GB" dirty="0"/>
              <a:t>, </a:t>
            </a:r>
            <a:r>
              <a:rPr lang="en-GB" dirty="0" err="1"/>
              <a:t>i</a:t>
            </a:r>
            <a:r>
              <a:rPr lang="en-GB" dirty="0"/>
              <a:t> </a:t>
            </a:r>
            <a:r>
              <a:rPr lang="en-GB" dirty="0" err="1"/>
              <a:t>obavezuju</a:t>
            </a:r>
            <a:r>
              <a:rPr lang="en-GB" dirty="0"/>
              <a:t> se </a:t>
            </a:r>
            <a:r>
              <a:rPr lang="en-GB" dirty="0" err="1"/>
              <a:t>satuženi</a:t>
            </a:r>
            <a:r>
              <a:rPr lang="en-GB" dirty="0"/>
              <a:t> da </a:t>
            </a:r>
            <a:r>
              <a:rPr lang="en-GB" dirty="0" err="1"/>
              <a:t>tužiteljici</a:t>
            </a:r>
            <a:r>
              <a:rPr lang="en-GB" dirty="0"/>
              <a:t> </a:t>
            </a:r>
            <a:r>
              <a:rPr lang="en-GB" dirty="0" err="1"/>
              <a:t>solidarno</a:t>
            </a:r>
            <a:r>
              <a:rPr lang="en-GB" dirty="0"/>
              <a:t> </a:t>
            </a:r>
            <a:r>
              <a:rPr lang="en-GB" dirty="0" err="1"/>
              <a:t>naknade</a:t>
            </a:r>
            <a:r>
              <a:rPr lang="en-GB" dirty="0"/>
              <a:t> </a:t>
            </a:r>
            <a:r>
              <a:rPr lang="en-GB" dirty="0" err="1"/>
              <a:t>troškove</a:t>
            </a:r>
            <a:r>
              <a:rPr lang="en-GB" dirty="0"/>
              <a:t> </a:t>
            </a:r>
            <a:r>
              <a:rPr lang="en-GB" dirty="0" err="1"/>
              <a:t>ovog</a:t>
            </a:r>
            <a:r>
              <a:rPr lang="en-GB" dirty="0"/>
              <a:t> </a:t>
            </a:r>
            <a:r>
              <a:rPr lang="en-GB" dirty="0" err="1"/>
              <a:t>spora</a:t>
            </a:r>
            <a:r>
              <a:rPr lang="en-GB" dirty="0"/>
              <a:t>, </a:t>
            </a:r>
            <a:r>
              <a:rPr lang="en-GB" b="1" dirty="0" err="1"/>
              <a:t>kao</a:t>
            </a:r>
            <a:r>
              <a:rPr lang="en-GB" b="1" dirty="0"/>
              <a:t> </a:t>
            </a:r>
            <a:r>
              <a:rPr lang="en-GB" b="1" dirty="0" err="1"/>
              <a:t>i</a:t>
            </a:r>
            <a:r>
              <a:rPr lang="en-GB" b="1" dirty="0"/>
              <a:t> </a:t>
            </a:r>
            <a:r>
              <a:rPr lang="en-GB" b="1" dirty="0" err="1"/>
              <a:t>druge</a:t>
            </a:r>
            <a:r>
              <a:rPr lang="en-GB" b="1" dirty="0"/>
              <a:t> </a:t>
            </a:r>
            <a:r>
              <a:rPr lang="en-GB" b="1" dirty="0" err="1"/>
              <a:t>eventualne</a:t>
            </a:r>
            <a:r>
              <a:rPr lang="en-GB" b="1" dirty="0"/>
              <a:t> </a:t>
            </a:r>
            <a:r>
              <a:rPr lang="en-GB" b="1" dirty="0" err="1"/>
              <a:t>troškove</a:t>
            </a:r>
            <a:r>
              <a:rPr lang="en-GB" b="1" dirty="0"/>
              <a:t> </a:t>
            </a:r>
            <a:r>
              <a:rPr lang="en-GB" b="1" dirty="0" err="1"/>
              <a:t>koji</a:t>
            </a:r>
            <a:r>
              <a:rPr lang="en-GB" b="1" dirty="0"/>
              <a:t> </a:t>
            </a:r>
            <a:r>
              <a:rPr lang="en-GB" b="1" dirty="0" err="1"/>
              <a:t>proisteknu</a:t>
            </a:r>
            <a:r>
              <a:rPr lang="en-GB" b="1" dirty="0"/>
              <a:t> </a:t>
            </a:r>
            <a:r>
              <a:rPr lang="en-GB" b="1" dirty="0" err="1"/>
              <a:t>iz</a:t>
            </a:r>
            <a:r>
              <a:rPr lang="en-GB" b="1" dirty="0"/>
              <a:t> </a:t>
            </a:r>
            <a:r>
              <a:rPr lang="en-GB" b="1" dirty="0" err="1"/>
              <a:t>ovog</a:t>
            </a:r>
            <a:r>
              <a:rPr lang="en-GB" b="1" dirty="0"/>
              <a:t> </a:t>
            </a:r>
            <a:r>
              <a:rPr lang="en-GB" b="1" dirty="0" err="1"/>
              <a:t>spora</a:t>
            </a:r>
            <a:r>
              <a:rPr lang="en-GB" b="1" dirty="0"/>
              <a:t> </a:t>
            </a:r>
            <a:r>
              <a:rPr lang="en-GB" b="1" dirty="0" err="1"/>
              <a:t>i</a:t>
            </a:r>
            <a:r>
              <a:rPr lang="en-GB" b="1" dirty="0"/>
              <a:t> </a:t>
            </a:r>
            <a:r>
              <a:rPr lang="en-GB" b="1" dirty="0" err="1"/>
              <a:t>budu</a:t>
            </a:r>
            <a:r>
              <a:rPr lang="en-GB" b="1" dirty="0"/>
              <a:t> </a:t>
            </a:r>
            <a:r>
              <a:rPr lang="en-GB" b="1" dirty="0" err="1"/>
              <a:t>vezani</a:t>
            </a:r>
            <a:r>
              <a:rPr lang="en-GB" b="1" dirty="0"/>
              <a:t> </a:t>
            </a:r>
            <a:r>
              <a:rPr lang="en-GB" b="1" dirty="0" err="1"/>
              <a:t>za</a:t>
            </a:r>
            <a:r>
              <a:rPr lang="en-GB" b="1" dirty="0"/>
              <a:t> </a:t>
            </a:r>
            <a:r>
              <a:rPr lang="en-GB" b="1" dirty="0" err="1"/>
              <a:t>spor</a:t>
            </a:r>
            <a:r>
              <a:rPr lang="en-GB" b="1" dirty="0"/>
              <a:t>, u </a:t>
            </a:r>
            <a:r>
              <a:rPr lang="en-GB" b="1" dirty="0" err="1"/>
              <a:t>visini</a:t>
            </a:r>
            <a:r>
              <a:rPr lang="en-GB" b="1" dirty="0"/>
              <a:t> </a:t>
            </a:r>
            <a:r>
              <a:rPr lang="en-GB" b="1" dirty="0" err="1"/>
              <a:t>prema</a:t>
            </a:r>
            <a:r>
              <a:rPr lang="en-GB" b="1" dirty="0"/>
              <a:t> </a:t>
            </a:r>
            <a:r>
              <a:rPr lang="en-GB" b="1" dirty="0" err="1"/>
              <a:t>ispostavljenom</a:t>
            </a:r>
            <a:r>
              <a:rPr lang="en-GB" b="1" dirty="0"/>
              <a:t> </a:t>
            </a:r>
            <a:r>
              <a:rPr lang="en-GB" b="1" dirty="0" err="1"/>
              <a:t>troškovniku</a:t>
            </a:r>
            <a:r>
              <a:rPr lang="en-GB" dirty="0"/>
              <a:t>, </a:t>
            </a:r>
            <a:r>
              <a:rPr lang="en-GB" dirty="0" err="1"/>
              <a:t>sa</a:t>
            </a:r>
            <a:r>
              <a:rPr lang="en-GB" dirty="0"/>
              <a:t> </a:t>
            </a:r>
            <a:r>
              <a:rPr lang="en-GB" dirty="0" err="1"/>
              <a:t>zakonskom</a:t>
            </a:r>
            <a:r>
              <a:rPr lang="en-GB" dirty="0"/>
              <a:t> </a:t>
            </a:r>
            <a:r>
              <a:rPr lang="en-GB" dirty="0" err="1"/>
              <a:t>zateznom</a:t>
            </a:r>
            <a:r>
              <a:rPr lang="en-GB" dirty="0"/>
              <a:t> </a:t>
            </a:r>
            <a:r>
              <a:rPr lang="en-GB" dirty="0" err="1"/>
              <a:t>kamatom</a:t>
            </a:r>
            <a:r>
              <a:rPr lang="en-GB" dirty="0"/>
              <a:t> </a:t>
            </a:r>
            <a:r>
              <a:rPr lang="en-GB" dirty="0" err="1"/>
              <a:t>na</a:t>
            </a:r>
            <a:r>
              <a:rPr lang="en-GB" dirty="0"/>
              <a:t> </a:t>
            </a:r>
            <a:r>
              <a:rPr lang="en-GB" dirty="0" err="1"/>
              <a:t>troškove</a:t>
            </a:r>
            <a:r>
              <a:rPr lang="en-GB" dirty="0"/>
              <a:t> </a:t>
            </a:r>
            <a:r>
              <a:rPr lang="en-GB" dirty="0" err="1"/>
              <a:t>ovog</a:t>
            </a:r>
            <a:r>
              <a:rPr lang="en-GB" dirty="0"/>
              <a:t> </a:t>
            </a:r>
            <a:r>
              <a:rPr lang="en-GB" dirty="0" err="1"/>
              <a:t>spora</a:t>
            </a:r>
            <a:r>
              <a:rPr lang="en-GB" dirty="0"/>
              <a:t> od dana </a:t>
            </a:r>
            <a:r>
              <a:rPr lang="en-GB" dirty="0" err="1"/>
              <a:t>donošenja</a:t>
            </a:r>
            <a:r>
              <a:rPr lang="en-GB" dirty="0"/>
              <a:t> </a:t>
            </a:r>
            <a:r>
              <a:rPr lang="en-GB" dirty="0" err="1"/>
              <a:t>presude</a:t>
            </a:r>
            <a:r>
              <a:rPr lang="en-GB" dirty="0"/>
              <a:t> do </a:t>
            </a:r>
            <a:r>
              <a:rPr lang="en-GB" dirty="0" err="1"/>
              <a:t>konačne</a:t>
            </a:r>
            <a:r>
              <a:rPr lang="en-GB" dirty="0"/>
              <a:t> </a:t>
            </a:r>
            <a:r>
              <a:rPr lang="en-GB" dirty="0" err="1"/>
              <a:t>isplate</a:t>
            </a:r>
            <a:r>
              <a:rPr lang="en-GB" dirty="0"/>
              <a:t>, </a:t>
            </a:r>
            <a:r>
              <a:rPr lang="en-GB" dirty="0" err="1"/>
              <a:t>sve</a:t>
            </a:r>
            <a:r>
              <a:rPr lang="en-GB" dirty="0"/>
              <a:t> u </a:t>
            </a:r>
            <a:r>
              <a:rPr lang="en-GB" dirty="0" err="1"/>
              <a:t>roku</a:t>
            </a:r>
            <a:r>
              <a:rPr lang="en-GB" dirty="0"/>
              <a:t> od 30 dana od dana </a:t>
            </a:r>
            <a:r>
              <a:rPr lang="en-GB" dirty="0" err="1"/>
              <a:t>pravosnažnosti</a:t>
            </a:r>
            <a:r>
              <a:rPr lang="en-GB" dirty="0"/>
              <a:t> </a:t>
            </a:r>
            <a:r>
              <a:rPr lang="en-GB" dirty="0" err="1"/>
              <a:t>presude</a:t>
            </a:r>
            <a:r>
              <a:rPr lang="en-GB" dirty="0"/>
              <a:t>, pod </a:t>
            </a:r>
            <a:r>
              <a:rPr lang="en-GB" dirty="0" err="1"/>
              <a:t>prijetnjom</a:t>
            </a:r>
            <a:r>
              <a:rPr lang="en-GB" dirty="0"/>
              <a:t> </a:t>
            </a:r>
            <a:r>
              <a:rPr lang="en-GB" dirty="0" err="1"/>
              <a:t>prinudne</a:t>
            </a:r>
            <a:r>
              <a:rPr lang="en-GB" dirty="0"/>
              <a:t> </a:t>
            </a:r>
            <a:r>
              <a:rPr lang="en-GB" dirty="0" err="1"/>
              <a:t>naplate</a:t>
            </a:r>
            <a:r>
              <a:rPr lang="en-GB" dirty="0"/>
              <a:t>, SE ODBIJA</a:t>
            </a:r>
            <a:r>
              <a:rPr lang="en-GB" dirty="0" smtClean="0"/>
              <a:t>.</a:t>
            </a:r>
            <a:endParaRPr lang="en-US" dirty="0"/>
          </a:p>
        </p:txBody>
      </p:sp>
    </p:spTree>
    <p:extLst>
      <p:ext uri="{BB962C8B-B14F-4D97-AF65-F5344CB8AC3E}">
        <p14:creationId xmlns:p14="http://schemas.microsoft.com/office/powerpoint/2010/main" val="3788760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6172200"/>
          </a:xfrm>
        </p:spPr>
        <p:txBody>
          <a:bodyPr>
            <a:noAutofit/>
          </a:bodyPr>
          <a:lstStyle/>
          <a:p>
            <a:pPr marL="0" indent="0" algn="just">
              <a:lnSpc>
                <a:spcPct val="120000"/>
              </a:lnSpc>
              <a:buNone/>
            </a:pPr>
            <a:r>
              <a:rPr lang="en-GB" sz="1600" dirty="0"/>
              <a:t> </a:t>
            </a:r>
            <a:r>
              <a:rPr lang="en-GB" sz="1600" dirty="0" smtClean="0"/>
              <a:t>OSNOVNI </a:t>
            </a:r>
            <a:r>
              <a:rPr lang="en-GB" sz="1600" dirty="0"/>
              <a:t>SUD </a:t>
            </a:r>
            <a:r>
              <a:rPr lang="en-GB" sz="1600" b="1" dirty="0" err="1"/>
              <a:t>po</a:t>
            </a:r>
            <a:r>
              <a:rPr lang="en-GB" sz="1600" b="1" dirty="0"/>
              <a:t> </a:t>
            </a:r>
            <a:r>
              <a:rPr lang="en-GB" sz="1600" b="1" dirty="0" err="1"/>
              <a:t>sudiji</a:t>
            </a:r>
            <a:r>
              <a:rPr lang="en-GB" sz="1600" dirty="0"/>
              <a:t>, u </a:t>
            </a:r>
            <a:r>
              <a:rPr lang="en-GB" sz="1600" dirty="0" err="1"/>
              <a:t>pravnoj</a:t>
            </a:r>
            <a:r>
              <a:rPr lang="en-GB" sz="1600" dirty="0"/>
              <a:t> </a:t>
            </a:r>
            <a:r>
              <a:rPr lang="en-GB" sz="1600" dirty="0" err="1"/>
              <a:t>stvari</a:t>
            </a:r>
            <a:r>
              <a:rPr lang="en-GB" sz="1600" dirty="0"/>
              <a:t> </a:t>
            </a:r>
            <a:r>
              <a:rPr lang="en-GB" sz="1600" dirty="0" err="1"/>
              <a:t>tužilje</a:t>
            </a:r>
            <a:r>
              <a:rPr lang="en-GB" sz="1600" dirty="0"/>
              <a:t>  S. Z., </a:t>
            </a:r>
            <a:r>
              <a:rPr lang="en-GB" sz="1600" dirty="0" err="1"/>
              <a:t>zastupane</a:t>
            </a:r>
            <a:r>
              <a:rPr lang="en-GB" sz="1600" dirty="0"/>
              <a:t> </a:t>
            </a:r>
            <a:r>
              <a:rPr lang="en-GB" sz="1600" dirty="0" err="1"/>
              <a:t>po</a:t>
            </a:r>
            <a:r>
              <a:rPr lang="en-GB" sz="1600" dirty="0"/>
              <a:t> </a:t>
            </a:r>
            <a:r>
              <a:rPr lang="en-GB" sz="1600" dirty="0" err="1"/>
              <a:t>punomoćniku</a:t>
            </a:r>
            <a:r>
              <a:rPr lang="en-GB" sz="1600" dirty="0"/>
              <a:t> O.J. </a:t>
            </a:r>
            <a:r>
              <a:rPr lang="en-GB" sz="1600" dirty="0" err="1"/>
              <a:t>advokatu</a:t>
            </a:r>
            <a:r>
              <a:rPr lang="en-GB" sz="1600" dirty="0"/>
              <a:t> </a:t>
            </a:r>
            <a:r>
              <a:rPr lang="en-GB" sz="1600" dirty="0" err="1"/>
              <a:t>iz</a:t>
            </a:r>
            <a:r>
              <a:rPr lang="en-GB" sz="1600" dirty="0"/>
              <a:t> </a:t>
            </a:r>
            <a:r>
              <a:rPr lang="en-GB" sz="1600" dirty="0" err="1"/>
              <a:t>Zvornika</a:t>
            </a:r>
            <a:r>
              <a:rPr lang="en-GB" sz="1600" dirty="0"/>
              <a:t> </a:t>
            </a:r>
            <a:r>
              <a:rPr lang="en-GB" sz="1600" b="1" dirty="0" err="1"/>
              <a:t>i</a:t>
            </a:r>
            <a:r>
              <a:rPr lang="en-GB" sz="1600" b="1" dirty="0"/>
              <a:t> </a:t>
            </a:r>
            <a:r>
              <a:rPr lang="en-GB" sz="1600" b="1" dirty="0" err="1"/>
              <a:t>stručnom</a:t>
            </a:r>
            <a:r>
              <a:rPr lang="en-GB" sz="1600" b="1" dirty="0"/>
              <a:t> </a:t>
            </a:r>
            <a:r>
              <a:rPr lang="en-GB" sz="1600" b="1" dirty="0" err="1"/>
              <a:t>saradniku</a:t>
            </a:r>
            <a:r>
              <a:rPr lang="en-GB" sz="1600" b="1" dirty="0"/>
              <a:t> </a:t>
            </a:r>
            <a:r>
              <a:rPr lang="en-GB" sz="1600" b="1" dirty="0" err="1"/>
              <a:t>ove</a:t>
            </a:r>
            <a:r>
              <a:rPr lang="en-GB" sz="1600" b="1" dirty="0"/>
              <a:t> </a:t>
            </a:r>
            <a:r>
              <a:rPr lang="en-GB" sz="1600" b="1" dirty="0" err="1"/>
              <a:t>kancelarije</a:t>
            </a:r>
            <a:r>
              <a:rPr lang="en-GB" sz="1600" dirty="0"/>
              <a:t> Z. S., </a:t>
            </a:r>
            <a:r>
              <a:rPr lang="en-GB" sz="1600" dirty="0" err="1"/>
              <a:t>protiv</a:t>
            </a:r>
            <a:r>
              <a:rPr lang="en-GB" sz="1600" dirty="0"/>
              <a:t> </a:t>
            </a:r>
            <a:r>
              <a:rPr lang="en-GB" sz="1600" dirty="0" err="1"/>
              <a:t>tuženog</a:t>
            </a:r>
            <a:r>
              <a:rPr lang="en-GB" sz="1600" dirty="0"/>
              <a:t> S. M. </a:t>
            </a:r>
            <a:r>
              <a:rPr lang="en-GB" sz="1600" dirty="0" err="1"/>
              <a:t>zastupanog</a:t>
            </a:r>
            <a:r>
              <a:rPr lang="en-GB" sz="1600" dirty="0"/>
              <a:t> </a:t>
            </a:r>
            <a:r>
              <a:rPr lang="en-GB" sz="1600" dirty="0" err="1"/>
              <a:t>po</a:t>
            </a:r>
            <a:r>
              <a:rPr lang="en-GB" sz="1600" dirty="0"/>
              <a:t> </a:t>
            </a:r>
            <a:r>
              <a:rPr lang="en-GB" sz="1600" dirty="0" err="1"/>
              <a:t>punomoćniku</a:t>
            </a:r>
            <a:r>
              <a:rPr lang="en-GB" sz="1600" dirty="0"/>
              <a:t> G. J. </a:t>
            </a:r>
            <a:r>
              <a:rPr lang="en-GB" sz="1600" dirty="0" err="1"/>
              <a:t>advokatu</a:t>
            </a:r>
            <a:r>
              <a:rPr lang="en-GB" sz="1600" dirty="0"/>
              <a:t> </a:t>
            </a:r>
            <a:r>
              <a:rPr lang="en-GB" sz="1600" dirty="0" err="1"/>
              <a:t>iz</a:t>
            </a:r>
            <a:r>
              <a:rPr lang="en-GB" sz="1600" dirty="0"/>
              <a:t> </a:t>
            </a:r>
            <a:r>
              <a:rPr lang="en-GB" sz="1600" dirty="0" err="1"/>
              <a:t>Zvornika</a:t>
            </a:r>
            <a:r>
              <a:rPr lang="en-GB" sz="1600" dirty="0"/>
              <a:t> </a:t>
            </a:r>
            <a:r>
              <a:rPr lang="en-GB" sz="1600" dirty="0" err="1"/>
              <a:t>i</a:t>
            </a:r>
            <a:r>
              <a:rPr lang="en-GB" sz="1600" dirty="0"/>
              <a:t> </a:t>
            </a:r>
            <a:r>
              <a:rPr lang="en-GB" sz="1600" dirty="0" err="1"/>
              <a:t>tuženog</a:t>
            </a:r>
            <a:r>
              <a:rPr lang="en-GB" sz="1600" dirty="0"/>
              <a:t> S. C. </a:t>
            </a:r>
            <a:r>
              <a:rPr lang="en-GB" sz="1600" dirty="0" err="1"/>
              <a:t>oba</a:t>
            </a:r>
            <a:r>
              <a:rPr lang="en-GB" sz="1600" dirty="0"/>
              <a:t> </a:t>
            </a:r>
            <a:r>
              <a:rPr lang="en-GB" sz="1600" dirty="0" err="1"/>
              <a:t>iz</a:t>
            </a:r>
            <a:r>
              <a:rPr lang="en-GB" sz="1600" dirty="0"/>
              <a:t> </a:t>
            </a:r>
            <a:r>
              <a:rPr lang="en-GB" sz="1600" dirty="0" err="1"/>
              <a:t>Donjeg</a:t>
            </a:r>
            <a:r>
              <a:rPr lang="en-GB" sz="1600" dirty="0"/>
              <a:t> </a:t>
            </a:r>
            <a:r>
              <a:rPr lang="en-GB" sz="1600" dirty="0" err="1"/>
              <a:t>Lokanja</a:t>
            </a:r>
            <a:r>
              <a:rPr lang="en-GB" sz="1600" dirty="0"/>
              <a:t>, </a:t>
            </a:r>
            <a:r>
              <a:rPr lang="en-GB" sz="1600" dirty="0" err="1"/>
              <a:t>radi</a:t>
            </a:r>
            <a:r>
              <a:rPr lang="en-GB" sz="1600" dirty="0"/>
              <a:t> </a:t>
            </a:r>
            <a:r>
              <a:rPr lang="en-GB" sz="1600" b="1" dirty="0" err="1"/>
              <a:t>utvrđivanja</a:t>
            </a:r>
            <a:r>
              <a:rPr lang="en-GB" sz="1600" dirty="0"/>
              <a:t>, </a:t>
            </a:r>
            <a:r>
              <a:rPr lang="en-GB" sz="1600" b="1" dirty="0" err="1"/>
              <a:t>vsp</a:t>
            </a:r>
            <a:r>
              <a:rPr lang="en-GB" sz="1600" dirty="0"/>
              <a:t> 32.000,00 KM,  </a:t>
            </a:r>
            <a:r>
              <a:rPr lang="en-GB" sz="1600" dirty="0" err="1"/>
              <a:t>nakon</a:t>
            </a:r>
            <a:r>
              <a:rPr lang="en-GB" sz="1600" dirty="0"/>
              <a:t> </a:t>
            </a:r>
            <a:r>
              <a:rPr lang="en-GB" sz="1600" dirty="0" err="1"/>
              <a:t>održane</a:t>
            </a:r>
            <a:r>
              <a:rPr lang="en-GB" sz="1600" dirty="0"/>
              <a:t> </a:t>
            </a:r>
            <a:r>
              <a:rPr lang="en-GB" sz="1600" dirty="0" err="1"/>
              <a:t>glavne</a:t>
            </a:r>
            <a:r>
              <a:rPr lang="en-GB" sz="1600" dirty="0"/>
              <a:t> </a:t>
            </a:r>
            <a:r>
              <a:rPr lang="en-GB" sz="1600" dirty="0" err="1"/>
              <a:t>rasprave</a:t>
            </a:r>
            <a:r>
              <a:rPr lang="en-GB" sz="1600" dirty="0"/>
              <a:t> dana 26.12.2018. </a:t>
            </a:r>
            <a:r>
              <a:rPr lang="en-GB" sz="1600" dirty="0" err="1"/>
              <a:t>godine</a:t>
            </a:r>
            <a:r>
              <a:rPr lang="en-GB" sz="1600" dirty="0"/>
              <a:t> u </a:t>
            </a:r>
            <a:r>
              <a:rPr lang="en-GB" sz="1600" dirty="0" err="1"/>
              <a:t>prisutnosti</a:t>
            </a:r>
            <a:r>
              <a:rPr lang="en-GB" sz="1600" dirty="0"/>
              <a:t> </a:t>
            </a:r>
            <a:r>
              <a:rPr lang="en-GB" sz="1600" dirty="0" err="1"/>
              <a:t>tužilje</a:t>
            </a:r>
            <a:r>
              <a:rPr lang="en-GB" sz="1600" dirty="0"/>
              <a:t> </a:t>
            </a:r>
            <a:r>
              <a:rPr lang="en-GB" sz="1600" dirty="0" err="1"/>
              <a:t>i</a:t>
            </a:r>
            <a:r>
              <a:rPr lang="en-GB" sz="1600" dirty="0"/>
              <a:t> </a:t>
            </a:r>
            <a:r>
              <a:rPr lang="en-GB" sz="1600" dirty="0" err="1"/>
              <a:t>tuženog</a:t>
            </a:r>
            <a:r>
              <a:rPr lang="en-GB" sz="1600" dirty="0"/>
              <a:t> S. M. </a:t>
            </a:r>
            <a:r>
              <a:rPr lang="en-GB" sz="1600" dirty="0" err="1"/>
              <a:t>i</a:t>
            </a:r>
            <a:r>
              <a:rPr lang="en-GB" sz="1600" dirty="0"/>
              <a:t> </a:t>
            </a:r>
            <a:r>
              <a:rPr lang="en-GB" sz="1600" dirty="0" err="1"/>
              <a:t>njihovih</a:t>
            </a:r>
            <a:r>
              <a:rPr lang="en-GB" sz="1600" dirty="0"/>
              <a:t> </a:t>
            </a:r>
            <a:r>
              <a:rPr lang="en-GB" sz="1600" dirty="0" err="1"/>
              <a:t>punomoćnika</a:t>
            </a:r>
            <a:r>
              <a:rPr lang="en-GB" sz="1600" dirty="0"/>
              <a:t> a u </a:t>
            </a:r>
            <a:r>
              <a:rPr lang="en-GB" sz="1600" dirty="0" err="1"/>
              <a:t>odsutnosti</a:t>
            </a:r>
            <a:r>
              <a:rPr lang="en-GB" sz="1600" dirty="0"/>
              <a:t> </a:t>
            </a:r>
            <a:r>
              <a:rPr lang="en-GB" sz="1600" dirty="0" err="1"/>
              <a:t>uredno</a:t>
            </a:r>
            <a:r>
              <a:rPr lang="en-GB" sz="1600" dirty="0"/>
              <a:t> </a:t>
            </a:r>
            <a:r>
              <a:rPr lang="en-GB" sz="1600" dirty="0" err="1"/>
              <a:t>pozvanog</a:t>
            </a:r>
            <a:r>
              <a:rPr lang="en-GB" sz="1600" dirty="0"/>
              <a:t> </a:t>
            </a:r>
            <a:r>
              <a:rPr lang="en-GB" sz="1600" dirty="0" err="1"/>
              <a:t>tuženog</a:t>
            </a:r>
            <a:r>
              <a:rPr lang="en-GB" sz="1600" dirty="0"/>
              <a:t> S. C., </a:t>
            </a:r>
            <a:r>
              <a:rPr lang="en-GB" sz="1600" dirty="0" err="1"/>
              <a:t>donio</a:t>
            </a:r>
            <a:r>
              <a:rPr lang="en-GB" sz="1600" dirty="0"/>
              <a:t> je dana 25.</a:t>
            </a:r>
            <a:r>
              <a:rPr lang="en-GB" sz="1600" b="1" dirty="0"/>
              <a:t>01.</a:t>
            </a:r>
            <a:r>
              <a:rPr lang="en-GB" sz="1600" dirty="0"/>
              <a:t>2019.godine  </a:t>
            </a:r>
            <a:r>
              <a:rPr lang="en-GB" sz="1600" dirty="0" err="1"/>
              <a:t>sljedeću</a:t>
            </a:r>
            <a:r>
              <a:rPr lang="en-GB" sz="1600" dirty="0"/>
              <a:t> :</a:t>
            </a:r>
            <a:endParaRPr lang="en-US" sz="1600" dirty="0"/>
          </a:p>
          <a:p>
            <a:pPr marL="0" indent="0" algn="ctr">
              <a:lnSpc>
                <a:spcPct val="120000"/>
              </a:lnSpc>
              <a:buNone/>
            </a:pPr>
            <a:r>
              <a:rPr lang="en-GB" sz="1600" dirty="0"/>
              <a:t> </a:t>
            </a:r>
            <a:endParaRPr lang="sr-Latn-BA" sz="1600" dirty="0" smtClean="0"/>
          </a:p>
          <a:p>
            <a:pPr marL="0" indent="0" algn="ctr">
              <a:lnSpc>
                <a:spcPct val="120000"/>
              </a:lnSpc>
              <a:buNone/>
            </a:pPr>
            <a:r>
              <a:rPr lang="en-GB" sz="1600" dirty="0" smtClean="0"/>
              <a:t>P R E S U D U</a:t>
            </a:r>
            <a:endParaRPr lang="en-US" sz="1600" dirty="0" smtClean="0"/>
          </a:p>
          <a:p>
            <a:pPr marL="0" indent="0" algn="just">
              <a:lnSpc>
                <a:spcPct val="120000"/>
              </a:lnSpc>
              <a:buNone/>
            </a:pPr>
            <a:r>
              <a:rPr lang="en-GB" sz="1600" b="1" dirty="0" err="1" smtClean="0"/>
              <a:t>Tužbeni</a:t>
            </a:r>
            <a:r>
              <a:rPr lang="en-GB" sz="1600" b="1" dirty="0" smtClean="0"/>
              <a:t> </a:t>
            </a:r>
            <a:r>
              <a:rPr lang="en-GB" sz="1600" b="1" dirty="0" err="1"/>
              <a:t>zahtjev</a:t>
            </a:r>
            <a:r>
              <a:rPr lang="en-GB" sz="1600" b="1" dirty="0"/>
              <a:t> </a:t>
            </a:r>
            <a:r>
              <a:rPr lang="en-GB" sz="1600" b="1" dirty="0" err="1"/>
              <a:t>tužilje</a:t>
            </a:r>
            <a:r>
              <a:rPr lang="en-GB" sz="1600" b="1" dirty="0"/>
              <a:t> </a:t>
            </a:r>
            <a:r>
              <a:rPr lang="en-GB" sz="1600" b="1" dirty="0" err="1"/>
              <a:t>koji</a:t>
            </a:r>
            <a:r>
              <a:rPr lang="en-GB" sz="1600" b="1" dirty="0"/>
              <a:t> </a:t>
            </a:r>
            <a:r>
              <a:rPr lang="en-GB" sz="1600" b="1" dirty="0" err="1"/>
              <a:t>glasi</a:t>
            </a:r>
            <a:r>
              <a:rPr lang="en-GB" sz="1600" b="1" dirty="0"/>
              <a:t>:</a:t>
            </a:r>
            <a:endParaRPr lang="en-US" sz="1600" dirty="0"/>
          </a:p>
          <a:p>
            <a:pPr marL="0" indent="0" algn="just">
              <a:lnSpc>
                <a:spcPct val="120000"/>
              </a:lnSpc>
              <a:buNone/>
            </a:pPr>
            <a:r>
              <a:rPr lang="sl-SI" sz="1600" dirty="0" smtClean="0"/>
              <a:t> </a:t>
            </a:r>
            <a:r>
              <a:rPr lang="sl-SI" sz="1600" dirty="0"/>
              <a:t>»</a:t>
            </a:r>
            <a:r>
              <a:rPr lang="sl-SI" sz="1600" i="1" dirty="0" err="1"/>
              <a:t>Tužbeni</a:t>
            </a:r>
            <a:r>
              <a:rPr lang="sl-SI" sz="1600" i="1" dirty="0"/>
              <a:t> </a:t>
            </a:r>
            <a:r>
              <a:rPr lang="sl-SI" sz="1600" i="1" dirty="0" err="1"/>
              <a:t>zahtjev</a:t>
            </a:r>
            <a:r>
              <a:rPr lang="sl-SI" sz="1600" i="1" dirty="0"/>
              <a:t> se usvaja</a:t>
            </a:r>
            <a:r>
              <a:rPr lang="sl-SI" sz="1600" dirty="0"/>
              <a:t> i </a:t>
            </a:r>
            <a:r>
              <a:rPr lang="sl-SI" sz="1600" dirty="0" err="1"/>
              <a:t>utvrđuje</a:t>
            </a:r>
            <a:r>
              <a:rPr lang="sl-SI" sz="1600" dirty="0"/>
              <a:t> da je </a:t>
            </a:r>
            <a:r>
              <a:rPr lang="sl-SI" sz="1600" dirty="0" err="1"/>
              <a:t>tužilja</a:t>
            </a:r>
            <a:r>
              <a:rPr lang="sl-SI" sz="1600" dirty="0"/>
              <a:t> po </a:t>
            </a:r>
            <a:r>
              <a:rPr lang="sl-SI" sz="1600" dirty="0" err="1"/>
              <a:t>osnovu</a:t>
            </a:r>
            <a:r>
              <a:rPr lang="sl-SI" sz="1600" dirty="0"/>
              <a:t> </a:t>
            </a:r>
            <a:r>
              <a:rPr lang="sl-SI" sz="1600" dirty="0" err="1"/>
              <a:t>sticanja</a:t>
            </a:r>
            <a:r>
              <a:rPr lang="sl-SI" sz="1600" dirty="0"/>
              <a:t> u braku </a:t>
            </a:r>
            <a:r>
              <a:rPr lang="sl-SI" sz="1600" dirty="0" err="1"/>
              <a:t>sa</a:t>
            </a:r>
            <a:r>
              <a:rPr lang="sl-SI" sz="1600" dirty="0"/>
              <a:t> </a:t>
            </a:r>
            <a:r>
              <a:rPr lang="sl-SI" sz="1600" dirty="0" err="1"/>
              <a:t>tuženim</a:t>
            </a:r>
            <a:r>
              <a:rPr lang="sl-SI" sz="1600" dirty="0"/>
              <a:t>  </a:t>
            </a:r>
            <a:r>
              <a:rPr lang="sl-SI" sz="1600" dirty="0" err="1"/>
              <a:t>Simanić</a:t>
            </a:r>
            <a:r>
              <a:rPr lang="sl-SI" sz="1600" dirty="0"/>
              <a:t> Milanom </a:t>
            </a:r>
            <a:r>
              <a:rPr lang="sl-SI" sz="1600" dirty="0" err="1"/>
              <a:t>suposjednik</a:t>
            </a:r>
            <a:r>
              <a:rPr lang="sl-SI" sz="1600" dirty="0"/>
              <a:t> </a:t>
            </a:r>
            <a:r>
              <a:rPr lang="sl-SI" sz="1600" dirty="0" err="1"/>
              <a:t>sa</a:t>
            </a:r>
            <a:r>
              <a:rPr lang="sl-SI" sz="1600" dirty="0"/>
              <a:t> </a:t>
            </a:r>
            <a:r>
              <a:rPr lang="sl-SI" sz="1600" dirty="0" err="1"/>
              <a:t>dijelom</a:t>
            </a:r>
            <a:r>
              <a:rPr lang="sl-SI" sz="1600" dirty="0"/>
              <a:t> od 1/ 2  na </a:t>
            </a:r>
            <a:r>
              <a:rPr lang="sl-SI" sz="1600" dirty="0" err="1"/>
              <a:t>nekretninama</a:t>
            </a:r>
            <a:r>
              <a:rPr lang="sl-SI" sz="1600" dirty="0"/>
              <a:t>  i to: </a:t>
            </a:r>
            <a:endParaRPr lang="en-US" sz="1600" dirty="0"/>
          </a:p>
          <a:p>
            <a:pPr marL="0" indent="0" algn="just">
              <a:lnSpc>
                <a:spcPct val="120000"/>
              </a:lnSpc>
              <a:buNone/>
            </a:pPr>
            <a:r>
              <a:rPr lang="sl-SI" sz="1600" dirty="0"/>
              <a:t>- parcela </a:t>
            </a:r>
            <a:r>
              <a:rPr lang="sl-SI" sz="1600" dirty="0" err="1"/>
              <a:t>koje</a:t>
            </a:r>
            <a:r>
              <a:rPr lang="sl-SI" sz="1600" dirty="0"/>
              <a:t> su </a:t>
            </a:r>
            <a:r>
              <a:rPr lang="sl-SI" sz="1600" dirty="0" err="1"/>
              <a:t>tužilja</a:t>
            </a:r>
            <a:r>
              <a:rPr lang="sl-SI" sz="1600" dirty="0"/>
              <a:t> i </a:t>
            </a:r>
            <a:r>
              <a:rPr lang="sl-SI" sz="1600" dirty="0" err="1"/>
              <a:t>tuženi</a:t>
            </a:r>
            <a:r>
              <a:rPr lang="sl-SI" sz="1600" dirty="0"/>
              <a:t> </a:t>
            </a:r>
            <a:r>
              <a:rPr lang="sl-SI" sz="1600" dirty="0" err="1"/>
              <a:t>Simanić</a:t>
            </a:r>
            <a:r>
              <a:rPr lang="sl-SI" sz="1600" dirty="0"/>
              <a:t> Milan kupili od </a:t>
            </a:r>
            <a:r>
              <a:rPr lang="sl-SI" sz="1600" dirty="0" err="1"/>
              <a:t>tuženog</a:t>
            </a:r>
            <a:r>
              <a:rPr lang="sl-SI" sz="1600" dirty="0"/>
              <a:t>  </a:t>
            </a:r>
            <a:r>
              <a:rPr lang="sl-SI" sz="1600" dirty="0" err="1"/>
              <a:t>Simanić</a:t>
            </a:r>
            <a:r>
              <a:rPr lang="sl-SI" sz="1600" dirty="0"/>
              <a:t> Steve iz D. Lokanja </a:t>
            </a:r>
            <a:r>
              <a:rPr lang="sl-SI" sz="1600" dirty="0" err="1"/>
              <a:t>čiji</a:t>
            </a:r>
            <a:r>
              <a:rPr lang="sl-SI" sz="1600" dirty="0"/>
              <a:t> je </a:t>
            </a:r>
            <a:r>
              <a:rPr lang="sl-SI" sz="1600" dirty="0" err="1"/>
              <a:t>jedini</a:t>
            </a:r>
            <a:r>
              <a:rPr lang="sl-SI" sz="1600" dirty="0"/>
              <a:t> zakonski </a:t>
            </a:r>
            <a:r>
              <a:rPr lang="sl-SI" sz="1600" dirty="0" err="1"/>
              <a:t>nasljednik</a:t>
            </a:r>
            <a:r>
              <a:rPr lang="sl-SI" sz="1600" dirty="0"/>
              <a:t> </a:t>
            </a:r>
            <a:r>
              <a:rPr lang="sl-SI" sz="1600" dirty="0" err="1"/>
              <a:t>prvog</a:t>
            </a:r>
            <a:r>
              <a:rPr lang="sl-SI" sz="1600" dirty="0"/>
              <a:t> </a:t>
            </a:r>
            <a:r>
              <a:rPr lang="sl-SI" sz="1600" dirty="0" err="1"/>
              <a:t>nasljednog</a:t>
            </a:r>
            <a:r>
              <a:rPr lang="sl-SI" sz="1600" dirty="0"/>
              <a:t> reda  </a:t>
            </a:r>
            <a:r>
              <a:rPr lang="sl-SI" sz="1600" dirty="0" err="1"/>
              <a:t>tuženi</a:t>
            </a:r>
            <a:r>
              <a:rPr lang="sl-SI" sz="1600" dirty="0"/>
              <a:t> </a:t>
            </a:r>
            <a:r>
              <a:rPr lang="sl-SI" sz="1600" dirty="0" err="1"/>
              <a:t>Simanić</a:t>
            </a:r>
            <a:r>
              <a:rPr lang="sl-SI" sz="1600" dirty="0"/>
              <a:t> Cvetko označenih   </a:t>
            </a:r>
            <a:r>
              <a:rPr lang="sl-SI" sz="1600" dirty="0" err="1"/>
              <a:t>kao</a:t>
            </a:r>
            <a:r>
              <a:rPr lang="sl-SI" sz="1600" dirty="0"/>
              <a:t> </a:t>
            </a:r>
            <a:r>
              <a:rPr lang="sl-SI" sz="1600" dirty="0" err="1"/>
              <a:t>kč</a:t>
            </a:r>
            <a:r>
              <a:rPr lang="sl-SI" sz="1600" dirty="0"/>
              <a:t>. </a:t>
            </a:r>
            <a:r>
              <a:rPr lang="sl-SI" sz="1600" dirty="0" err="1"/>
              <a:t>br</a:t>
            </a:r>
            <a:r>
              <a:rPr lang="sl-SI" sz="1600" dirty="0"/>
              <a:t>. 2266/4, Luka njiva, 4 klase u površini od 1726 m2 i </a:t>
            </a:r>
            <a:r>
              <a:rPr lang="sl-SI" sz="1600" dirty="0" err="1"/>
              <a:t>kp</a:t>
            </a:r>
            <a:r>
              <a:rPr lang="sl-SI" sz="1600" dirty="0"/>
              <a:t>. </a:t>
            </a:r>
            <a:r>
              <a:rPr lang="sl-SI" sz="1600" dirty="0" err="1"/>
              <a:t>br</a:t>
            </a:r>
            <a:r>
              <a:rPr lang="sl-SI" sz="1600" dirty="0"/>
              <a:t>. 2266/5, zvana  Luka njiva 6 klase  površine 80  m2 </a:t>
            </a:r>
            <a:r>
              <a:rPr lang="sl-SI" sz="1600" dirty="0" err="1"/>
              <a:t>koje</a:t>
            </a:r>
            <a:r>
              <a:rPr lang="sl-SI" sz="1600" dirty="0"/>
              <a:t>  su </a:t>
            </a:r>
            <a:r>
              <a:rPr lang="sl-SI" sz="1600" dirty="0" err="1"/>
              <a:t>upisane</a:t>
            </a:r>
            <a:r>
              <a:rPr lang="sl-SI" sz="1600" dirty="0"/>
              <a:t> u Pl.. </a:t>
            </a:r>
            <a:r>
              <a:rPr lang="sl-SI" sz="1600" dirty="0" err="1"/>
              <a:t>br</a:t>
            </a:r>
            <a:r>
              <a:rPr lang="sl-SI" sz="1600" dirty="0"/>
              <a:t>. 539 KO Lokanj   na ime </a:t>
            </a:r>
            <a:r>
              <a:rPr lang="sl-SI" sz="1600" dirty="0" err="1"/>
              <a:t>Simanić</a:t>
            </a:r>
            <a:r>
              <a:rPr lang="sl-SI" sz="1600" dirty="0"/>
              <a:t> (</a:t>
            </a:r>
            <a:r>
              <a:rPr lang="sl-SI" sz="1600" dirty="0" err="1"/>
              <a:t>Sofre</a:t>
            </a:r>
            <a:r>
              <a:rPr lang="sl-SI" sz="1600" dirty="0"/>
              <a:t>) </a:t>
            </a:r>
            <a:r>
              <a:rPr lang="sl-SI" sz="1600" dirty="0" err="1"/>
              <a:t>Stevo</a:t>
            </a:r>
            <a:r>
              <a:rPr lang="sl-SI" sz="1600" dirty="0"/>
              <a:t> prednik </a:t>
            </a:r>
            <a:r>
              <a:rPr lang="sl-SI" sz="1600" dirty="0" err="1"/>
              <a:t>tuženog</a:t>
            </a:r>
            <a:r>
              <a:rPr lang="sl-SI" sz="1600" dirty="0"/>
              <a:t> </a:t>
            </a:r>
            <a:r>
              <a:rPr lang="sl-SI" sz="1600" dirty="0" err="1"/>
              <a:t>Simanić</a:t>
            </a:r>
            <a:r>
              <a:rPr lang="sl-SI" sz="1600" dirty="0"/>
              <a:t> </a:t>
            </a:r>
            <a:r>
              <a:rPr lang="sl-SI" sz="1600" dirty="0" err="1"/>
              <a:t>Cvjetka</a:t>
            </a:r>
            <a:r>
              <a:rPr lang="sl-SI" sz="1600" dirty="0"/>
              <a:t>  </a:t>
            </a:r>
            <a:r>
              <a:rPr lang="sl-SI" sz="1600" dirty="0" err="1"/>
              <a:t>što</a:t>
            </a:r>
            <a:r>
              <a:rPr lang="sl-SI" sz="1600" dirty="0"/>
              <a:t> su </a:t>
            </a:r>
            <a:r>
              <a:rPr lang="sl-SI" sz="1600" dirty="0" err="1"/>
              <a:t>ovaj</a:t>
            </a:r>
            <a:r>
              <a:rPr lang="sl-SI" sz="1600" dirty="0"/>
              <a:t> </a:t>
            </a:r>
            <a:r>
              <a:rPr lang="sl-SI" sz="1600" dirty="0" err="1"/>
              <a:t>tuženi</a:t>
            </a:r>
            <a:r>
              <a:rPr lang="sl-SI" sz="1600" dirty="0"/>
              <a:t> i </a:t>
            </a:r>
            <a:r>
              <a:rPr lang="sl-SI" sz="1600" dirty="0" err="1"/>
              <a:t>tuženi</a:t>
            </a:r>
            <a:r>
              <a:rPr lang="sl-SI" sz="1600" dirty="0"/>
              <a:t> </a:t>
            </a:r>
            <a:r>
              <a:rPr lang="sl-SI" sz="1600" dirty="0" err="1"/>
              <a:t>Simanić</a:t>
            </a:r>
            <a:r>
              <a:rPr lang="sl-SI" sz="1600" dirty="0"/>
              <a:t> Milan  </a:t>
            </a:r>
            <a:r>
              <a:rPr lang="sl-SI" sz="1600" dirty="0" err="1"/>
              <a:t>dužni</a:t>
            </a:r>
            <a:r>
              <a:rPr lang="sl-SI" sz="1600" dirty="0"/>
              <a:t>  priznati i </a:t>
            </a:r>
            <a:r>
              <a:rPr lang="sl-SI" sz="1600" dirty="0" err="1"/>
              <a:t>trpiti</a:t>
            </a:r>
            <a:r>
              <a:rPr lang="sl-SI" sz="1600" dirty="0"/>
              <a:t> da se </a:t>
            </a:r>
            <a:r>
              <a:rPr lang="sl-SI" sz="1600" dirty="0" err="1"/>
              <a:t>tužilja</a:t>
            </a:r>
            <a:r>
              <a:rPr lang="sl-SI" sz="1600" dirty="0"/>
              <a:t> </a:t>
            </a:r>
            <a:r>
              <a:rPr lang="sl-SI" sz="1600" dirty="0" err="1"/>
              <a:t>uknjiži</a:t>
            </a:r>
            <a:r>
              <a:rPr lang="sl-SI" sz="1600" dirty="0"/>
              <a:t> </a:t>
            </a:r>
            <a:r>
              <a:rPr lang="sl-SI" sz="1600" dirty="0" err="1"/>
              <a:t>kao</a:t>
            </a:r>
            <a:r>
              <a:rPr lang="sl-SI" sz="1600" dirty="0"/>
              <a:t> </a:t>
            </a:r>
            <a:r>
              <a:rPr lang="sl-SI" sz="1600" dirty="0" err="1"/>
              <a:t>suposjednik</a:t>
            </a:r>
            <a:r>
              <a:rPr lang="sl-SI" sz="1600" dirty="0"/>
              <a:t>   na </a:t>
            </a:r>
            <a:r>
              <a:rPr lang="sl-SI" sz="1600" dirty="0" err="1"/>
              <a:t>ovim</a:t>
            </a:r>
            <a:r>
              <a:rPr lang="sl-SI" sz="1600" dirty="0"/>
              <a:t>  parcelama </a:t>
            </a:r>
            <a:r>
              <a:rPr lang="sl-SI" sz="1600" dirty="0" err="1"/>
              <a:t>sa</a:t>
            </a:r>
            <a:r>
              <a:rPr lang="sl-SI" sz="1600" dirty="0"/>
              <a:t> </a:t>
            </a:r>
            <a:r>
              <a:rPr lang="sl-SI" sz="1600" dirty="0" err="1"/>
              <a:t>dijelom</a:t>
            </a:r>
            <a:r>
              <a:rPr lang="sl-SI" sz="1600" dirty="0"/>
              <a:t> od ½  kod </a:t>
            </a:r>
            <a:r>
              <a:rPr lang="sl-SI" sz="1600" dirty="0" err="1"/>
              <a:t>Republičke</a:t>
            </a:r>
            <a:r>
              <a:rPr lang="sl-SI" sz="1600" dirty="0"/>
              <a:t> uprave za geodetske i imovinsko – pravne </a:t>
            </a:r>
            <a:r>
              <a:rPr lang="sl-SI" sz="1600" dirty="0" err="1"/>
              <a:t>poslove</a:t>
            </a:r>
            <a:r>
              <a:rPr lang="sl-SI" sz="1600" dirty="0"/>
              <a:t> B. Luka, PJ </a:t>
            </a:r>
            <a:r>
              <a:rPr lang="sl-SI" sz="1600" dirty="0" err="1"/>
              <a:t>Zvornik</a:t>
            </a:r>
            <a:r>
              <a:rPr lang="sl-SI" sz="1600" dirty="0"/>
              <a:t>   na </a:t>
            </a:r>
            <a:r>
              <a:rPr lang="sl-SI" sz="1600" dirty="0" err="1"/>
              <a:t>osnovu</a:t>
            </a:r>
            <a:r>
              <a:rPr lang="sl-SI" sz="1600" dirty="0"/>
              <a:t> ove </a:t>
            </a:r>
            <a:r>
              <a:rPr lang="sl-SI" sz="1600" dirty="0" err="1"/>
              <a:t>presude</a:t>
            </a:r>
            <a:r>
              <a:rPr lang="sl-SI" sz="1600" dirty="0"/>
              <a:t> i </a:t>
            </a:r>
            <a:r>
              <a:rPr lang="sl-SI" sz="1600" dirty="0" err="1"/>
              <a:t>trpiti</a:t>
            </a:r>
            <a:r>
              <a:rPr lang="sl-SI" sz="1600" dirty="0"/>
              <a:t> da </a:t>
            </a:r>
            <a:r>
              <a:rPr lang="sl-SI" sz="1600" dirty="0" err="1"/>
              <a:t>tužilja</a:t>
            </a:r>
            <a:r>
              <a:rPr lang="sl-SI" sz="1600" dirty="0"/>
              <a:t> svoj  </a:t>
            </a:r>
            <a:r>
              <a:rPr lang="sl-SI" sz="1600" dirty="0" err="1"/>
              <a:t>udio</a:t>
            </a:r>
            <a:r>
              <a:rPr lang="sl-SI" sz="1600" dirty="0"/>
              <a:t> na </a:t>
            </a:r>
            <a:r>
              <a:rPr lang="sl-SI" sz="1600" dirty="0" err="1"/>
              <a:t>ovim</a:t>
            </a:r>
            <a:r>
              <a:rPr lang="sl-SI" sz="1600" dirty="0"/>
              <a:t>   parcelama  izdvoji </a:t>
            </a:r>
            <a:r>
              <a:rPr lang="sl-SI" sz="1600" dirty="0" err="1"/>
              <a:t>putem</a:t>
            </a:r>
            <a:r>
              <a:rPr lang="sl-SI" sz="1600" dirty="0"/>
              <a:t> </a:t>
            </a:r>
            <a:r>
              <a:rPr lang="sl-SI" sz="1600" dirty="0" err="1"/>
              <a:t>fizičke</a:t>
            </a:r>
            <a:r>
              <a:rPr lang="sl-SI" sz="1600" dirty="0"/>
              <a:t> </a:t>
            </a:r>
            <a:r>
              <a:rPr lang="sl-SI" sz="1600" dirty="0" err="1"/>
              <a:t>diobe</a:t>
            </a:r>
            <a:r>
              <a:rPr lang="sl-SI" sz="1600" dirty="0"/>
              <a:t> </a:t>
            </a:r>
            <a:r>
              <a:rPr lang="sl-SI" sz="1600" dirty="0" err="1"/>
              <a:t>sve</a:t>
            </a:r>
            <a:r>
              <a:rPr lang="sl-SI" sz="1600" dirty="0"/>
              <a:t> u roku od 30 dana od dana </a:t>
            </a:r>
            <a:r>
              <a:rPr lang="sl-SI" sz="1600" dirty="0" err="1"/>
              <a:t>donošenja</a:t>
            </a:r>
            <a:r>
              <a:rPr lang="sl-SI" sz="1600" dirty="0"/>
              <a:t> </a:t>
            </a:r>
            <a:r>
              <a:rPr lang="sl-SI" sz="1600" dirty="0" err="1"/>
              <a:t>presude</a:t>
            </a:r>
            <a:r>
              <a:rPr lang="sl-SI" sz="1600" dirty="0"/>
              <a:t> pod </a:t>
            </a:r>
            <a:r>
              <a:rPr lang="sl-SI" sz="1600" dirty="0" err="1"/>
              <a:t>prijetnjom</a:t>
            </a:r>
            <a:r>
              <a:rPr lang="sl-SI" sz="1600" dirty="0"/>
              <a:t> </a:t>
            </a:r>
            <a:r>
              <a:rPr lang="sl-SI" sz="1600" dirty="0" err="1"/>
              <a:t>izvršenja</a:t>
            </a:r>
            <a:r>
              <a:rPr lang="sl-SI" sz="1600" dirty="0"/>
              <a:t>.” se </a:t>
            </a:r>
            <a:r>
              <a:rPr lang="sl-SI" sz="1600" dirty="0" err="1"/>
              <a:t>kao</a:t>
            </a:r>
            <a:r>
              <a:rPr lang="sl-SI" sz="1600" dirty="0"/>
              <a:t> </a:t>
            </a:r>
            <a:r>
              <a:rPr lang="sl-SI" sz="1600" b="1" dirty="0"/>
              <a:t>NEOSNOVAN ODBIJA. </a:t>
            </a:r>
            <a:endParaRPr lang="en-US" sz="1600" dirty="0"/>
          </a:p>
          <a:p>
            <a:pPr marL="0" indent="0" algn="just">
              <a:lnSpc>
                <a:spcPct val="120000"/>
              </a:lnSpc>
              <a:buNone/>
            </a:pPr>
            <a:r>
              <a:rPr lang="sl-SI" sz="1600" dirty="0" err="1"/>
              <a:t>Obavezuje</a:t>
            </a:r>
            <a:r>
              <a:rPr lang="sl-SI" sz="1600" dirty="0"/>
              <a:t> se </a:t>
            </a:r>
            <a:r>
              <a:rPr lang="sl-SI" sz="1600" dirty="0" err="1"/>
              <a:t>tužilja</a:t>
            </a:r>
            <a:r>
              <a:rPr lang="sl-SI" sz="1600" dirty="0"/>
              <a:t> da </a:t>
            </a:r>
            <a:r>
              <a:rPr lang="sl-SI" sz="1600" dirty="0" err="1"/>
              <a:t>tuženom</a:t>
            </a:r>
            <a:r>
              <a:rPr lang="sl-SI" sz="1600" dirty="0"/>
              <a:t> S. M. </a:t>
            </a:r>
            <a:r>
              <a:rPr lang="sl-SI" sz="1600" dirty="0" err="1"/>
              <a:t>naknadi</a:t>
            </a:r>
            <a:r>
              <a:rPr lang="sl-SI" sz="1600" dirty="0"/>
              <a:t> </a:t>
            </a:r>
            <a:r>
              <a:rPr lang="sl-SI" sz="1600" dirty="0" err="1"/>
              <a:t>troškove</a:t>
            </a:r>
            <a:r>
              <a:rPr lang="sl-SI" sz="1600" dirty="0"/>
              <a:t> </a:t>
            </a:r>
            <a:r>
              <a:rPr lang="sl-SI" sz="1600" dirty="0" err="1"/>
              <a:t>postupka</a:t>
            </a:r>
            <a:r>
              <a:rPr lang="sl-SI" sz="1600" dirty="0"/>
              <a:t> u iznosu od 1.030,00 KM, u roku od 30 dana od dana </a:t>
            </a:r>
            <a:r>
              <a:rPr lang="sl-SI" sz="1600" dirty="0" err="1"/>
              <a:t>donošenja</a:t>
            </a:r>
            <a:r>
              <a:rPr lang="sl-SI" sz="1600" dirty="0"/>
              <a:t> </a:t>
            </a:r>
            <a:r>
              <a:rPr lang="sl-SI" sz="1600" dirty="0" err="1"/>
              <a:t>presude</a:t>
            </a:r>
            <a:r>
              <a:rPr lang="sl-SI" sz="1600" dirty="0"/>
              <a:t> </a:t>
            </a:r>
            <a:r>
              <a:rPr lang="sl-SI" sz="1600" b="1" dirty="0"/>
              <a:t>pod </a:t>
            </a:r>
            <a:r>
              <a:rPr lang="sl-SI" sz="1600" b="1" dirty="0" err="1"/>
              <a:t>prijetnjom</a:t>
            </a:r>
            <a:r>
              <a:rPr lang="sl-SI" sz="1600" b="1" dirty="0"/>
              <a:t>  </a:t>
            </a:r>
            <a:r>
              <a:rPr lang="sl-SI" sz="1600" b="1" dirty="0" err="1"/>
              <a:t>izvršenja</a:t>
            </a:r>
            <a:r>
              <a:rPr lang="sl-SI" sz="1600" dirty="0" smtClean="0"/>
              <a:t>.</a:t>
            </a:r>
            <a:endParaRPr lang="en-US" sz="1600" dirty="0"/>
          </a:p>
        </p:txBody>
      </p:sp>
    </p:spTree>
    <p:extLst>
      <p:ext uri="{BB962C8B-B14F-4D97-AF65-F5344CB8AC3E}">
        <p14:creationId xmlns:p14="http://schemas.microsoft.com/office/powerpoint/2010/main" val="1361859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2" y="457200"/>
            <a:ext cx="10958513" cy="5915025"/>
          </a:xfrm>
        </p:spPr>
        <p:txBody>
          <a:bodyPr>
            <a:normAutofit fontScale="77500" lnSpcReduction="20000"/>
          </a:bodyPr>
          <a:lstStyle/>
          <a:p>
            <a:pPr marL="0" indent="0" algn="ctr">
              <a:lnSpc>
                <a:spcPct val="120000"/>
              </a:lnSpc>
              <a:buNone/>
            </a:pPr>
            <a:r>
              <a:rPr lang="bs-Latn-BA" b="1" dirty="0" smtClean="0"/>
              <a:t>P </a:t>
            </a:r>
            <a:r>
              <a:rPr lang="bs-Latn-BA" b="1" dirty="0"/>
              <a:t>R E S U D U</a:t>
            </a:r>
            <a:endParaRPr lang="en-US" dirty="0"/>
          </a:p>
          <a:p>
            <a:pPr marL="0" indent="0" algn="just">
              <a:lnSpc>
                <a:spcPct val="120000"/>
              </a:lnSpc>
              <a:buNone/>
            </a:pPr>
            <a:r>
              <a:rPr lang="bs-Latn-BA" dirty="0"/>
              <a:t> </a:t>
            </a:r>
            <a:endParaRPr lang="en-US" dirty="0"/>
          </a:p>
          <a:p>
            <a:pPr marL="0" indent="0" algn="just">
              <a:lnSpc>
                <a:spcPct val="120000"/>
              </a:lnSpc>
              <a:buNone/>
            </a:pPr>
            <a:r>
              <a:rPr lang="bs-Latn-BA" dirty="0"/>
              <a:t>	</a:t>
            </a:r>
            <a:r>
              <a:rPr lang="bs-Latn-BA" b="1" dirty="0"/>
              <a:t> Uređeni tužbeni zahtjev</a:t>
            </a:r>
            <a:r>
              <a:rPr lang="bs-Latn-BA" dirty="0"/>
              <a:t> tužitelja D. Š., iz Nevesinja, </a:t>
            </a:r>
            <a:r>
              <a:rPr lang="bs-Latn-BA" b="1" dirty="0"/>
              <a:t>koji </a:t>
            </a:r>
            <a:r>
              <a:rPr lang="bs-Latn-BA" b="1" dirty="0" err="1"/>
              <a:t>glasi</a:t>
            </a:r>
            <a:r>
              <a:rPr lang="bs-Latn-BA" b="1" dirty="0"/>
              <a:t>: </a:t>
            </a:r>
            <a:endParaRPr lang="en-US" dirty="0"/>
          </a:p>
          <a:p>
            <a:pPr marL="0" indent="0" algn="just">
              <a:lnSpc>
                <a:spcPct val="120000"/>
              </a:lnSpc>
              <a:buNone/>
            </a:pPr>
            <a:r>
              <a:rPr lang="bs-Latn-BA" dirty="0"/>
              <a:t> </a:t>
            </a:r>
            <a:endParaRPr lang="en-US" dirty="0"/>
          </a:p>
          <a:p>
            <a:pPr marL="0" indent="0" algn="just">
              <a:lnSpc>
                <a:spcPct val="120000"/>
              </a:lnSpc>
              <a:buNone/>
            </a:pPr>
            <a:r>
              <a:rPr lang="bs-Latn-BA" i="1" dirty="0"/>
              <a:t>Utvrđuje se  da je tužitelj</a:t>
            </a:r>
            <a:r>
              <a:rPr lang="bs-Latn-BA" dirty="0"/>
              <a:t> u odnosu na tuženu opštinu Nevesinje, stekao pravo svojine na stambenom objektu izgrađenom na parceli k.č.br.312/62 KO </a:t>
            </a:r>
            <a:r>
              <a:rPr lang="bs-Latn-BA" dirty="0" err="1"/>
              <a:t>Žiljevo</a:t>
            </a:r>
            <a:r>
              <a:rPr lang="bs-Latn-BA" dirty="0"/>
              <a:t> (stari </a:t>
            </a:r>
            <a:r>
              <a:rPr lang="bs-Latn-BA" dirty="0" err="1"/>
              <a:t>premjer</a:t>
            </a:r>
            <a:r>
              <a:rPr lang="bs-Latn-BA" dirty="0"/>
              <a:t>), što odgovara dijelu parcele k.č.br.543/2 KO Miljevac, (novi </a:t>
            </a:r>
            <a:r>
              <a:rPr lang="bs-Latn-BA" dirty="0" err="1"/>
              <a:t>premjer</a:t>
            </a:r>
            <a:r>
              <a:rPr lang="bs-Latn-BA" dirty="0"/>
              <a:t>) i </a:t>
            </a:r>
            <a:r>
              <a:rPr lang="bs-Latn-BA" dirty="0" err="1"/>
              <a:t>zemljištu</a:t>
            </a:r>
            <a:r>
              <a:rPr lang="bs-Latn-BA" dirty="0"/>
              <a:t> površine 300 </a:t>
            </a:r>
            <a:r>
              <a:rPr lang="bs-Latn-BA" dirty="0" err="1"/>
              <a:t>m.kvadratnih</a:t>
            </a:r>
            <a:r>
              <a:rPr lang="bs-Latn-BA" dirty="0"/>
              <a:t>. Dužna je tužena opština Nevesinje trpjeti da se na temelju ove presude u i </a:t>
            </a:r>
            <a:r>
              <a:rPr lang="bs-Latn-BA" dirty="0" err="1"/>
              <a:t>zmeljišnim</a:t>
            </a:r>
            <a:r>
              <a:rPr lang="bs-Latn-BA" dirty="0"/>
              <a:t> knjigama i katastarskoj evidenciji upiše kao zemljišni knjižni vlasnik Duško Šobot u dijelu 1/1, te tužitelju </a:t>
            </a:r>
            <a:r>
              <a:rPr lang="bs-Latn-BA" dirty="0" err="1"/>
              <a:t>naknaditi</a:t>
            </a:r>
            <a:r>
              <a:rPr lang="bs-Latn-BA" dirty="0"/>
              <a:t> troškove parničnog postupka sve u roku od 30 dana </a:t>
            </a:r>
            <a:r>
              <a:rPr lang="bs-Latn-BA" b="1" dirty="0"/>
              <a:t>se odbija.</a:t>
            </a:r>
            <a:endParaRPr lang="en-US" dirty="0"/>
          </a:p>
          <a:p>
            <a:pPr marL="0" indent="0" algn="just">
              <a:lnSpc>
                <a:spcPct val="120000"/>
              </a:lnSpc>
              <a:buNone/>
            </a:pPr>
            <a:r>
              <a:rPr lang="bs-Latn-BA" dirty="0"/>
              <a:t> </a:t>
            </a:r>
            <a:endParaRPr lang="en-US" dirty="0"/>
          </a:p>
          <a:p>
            <a:pPr marL="0" indent="0" algn="just">
              <a:lnSpc>
                <a:spcPct val="120000"/>
              </a:lnSpc>
              <a:buNone/>
            </a:pPr>
            <a:r>
              <a:rPr lang="bs-Latn-BA" dirty="0"/>
              <a:t>	Obavezuje se tužitelj da tuženom naknadi troškove parničnog postupka u iznosu od 1.250,00 KM, u roku od 30 dana od dana </a:t>
            </a:r>
            <a:r>
              <a:rPr lang="bs-Latn-BA" dirty="0" err="1"/>
              <a:t>pravosnažnosti</a:t>
            </a:r>
            <a:r>
              <a:rPr lang="bs-Latn-BA" dirty="0"/>
              <a:t> presude</a:t>
            </a:r>
            <a:r>
              <a:rPr lang="bs-Latn-BA" dirty="0" smtClean="0"/>
              <a:t>.</a:t>
            </a:r>
            <a:endParaRPr lang="en-US" dirty="0"/>
          </a:p>
        </p:txBody>
      </p:sp>
    </p:spTree>
    <p:extLst>
      <p:ext uri="{BB962C8B-B14F-4D97-AF65-F5344CB8AC3E}">
        <p14:creationId xmlns:p14="http://schemas.microsoft.com/office/powerpoint/2010/main" val="856727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242888"/>
            <a:ext cx="11572875" cy="6329362"/>
          </a:xfrm>
        </p:spPr>
        <p:txBody>
          <a:bodyPr>
            <a:noAutofit/>
          </a:bodyPr>
          <a:lstStyle/>
          <a:p>
            <a:pPr marL="0" indent="0" algn="ctr">
              <a:lnSpc>
                <a:spcPct val="120000"/>
              </a:lnSpc>
              <a:buNone/>
            </a:pPr>
            <a:r>
              <a:rPr lang="en-US" sz="1200" dirty="0"/>
              <a:t>P R E S U D U </a:t>
            </a:r>
          </a:p>
          <a:p>
            <a:pPr marL="0" indent="0" algn="just">
              <a:lnSpc>
                <a:spcPct val="120000"/>
              </a:lnSpc>
              <a:buNone/>
            </a:pPr>
            <a:r>
              <a:rPr lang="en-US" sz="1200" dirty="0"/>
              <a:t> </a:t>
            </a:r>
            <a:r>
              <a:rPr lang="en-US" sz="1200" dirty="0" smtClean="0"/>
              <a:t>I</a:t>
            </a:r>
            <a:r>
              <a:rPr lang="en-US" sz="1200" dirty="0"/>
              <a:t>	</a:t>
            </a:r>
            <a:r>
              <a:rPr lang="en-US" sz="1200" b="1" dirty="0"/>
              <a:t>ODBIJA SE U CJELOSTI KAO </a:t>
            </a:r>
            <a:r>
              <a:rPr lang="en-US" sz="1200" i="1" u="sng" dirty="0"/>
              <a:t>NEOSNOVAN I NEDOKAZAN</a:t>
            </a:r>
            <a:r>
              <a:rPr lang="en-US" sz="1200" b="1" i="1" dirty="0"/>
              <a:t> </a:t>
            </a:r>
            <a:r>
              <a:rPr lang="en-US" sz="1200" b="1" dirty="0"/>
              <a:t>TUŽBENI ZAHTJEV </a:t>
            </a:r>
            <a:r>
              <a:rPr lang="en-US" sz="1200" dirty="0" err="1"/>
              <a:t>kojim</a:t>
            </a:r>
            <a:r>
              <a:rPr lang="en-US" sz="1200" dirty="0"/>
              <a:t> je </a:t>
            </a:r>
            <a:r>
              <a:rPr lang="en-US" sz="1200" dirty="0" err="1"/>
              <a:t>tužilac</a:t>
            </a:r>
            <a:r>
              <a:rPr lang="en-US" sz="1200" dirty="0"/>
              <a:t> "ARIS - ELECTRONIC" </a:t>
            </a:r>
            <a:r>
              <a:rPr lang="en-US" sz="1200" dirty="0" err="1"/>
              <a:t>d.o.o</a:t>
            </a:r>
            <a:r>
              <a:rPr lang="en-US" sz="1200" dirty="0"/>
              <a:t>. </a:t>
            </a:r>
            <a:r>
              <a:rPr lang="en-US" sz="1200" dirty="0" err="1"/>
              <a:t>tražio</a:t>
            </a:r>
            <a:r>
              <a:rPr lang="en-US" sz="1200" dirty="0"/>
              <a:t> da </a:t>
            </a:r>
            <a:r>
              <a:rPr lang="en-US" sz="1200" dirty="0" err="1"/>
              <a:t>sud</a:t>
            </a:r>
            <a:r>
              <a:rPr lang="en-US" sz="1200" dirty="0"/>
              <a:t> </a:t>
            </a:r>
            <a:r>
              <a:rPr lang="en-US" sz="1200" dirty="0" err="1"/>
              <a:t>obaveže</a:t>
            </a:r>
            <a:r>
              <a:rPr lang="en-US" sz="1200" dirty="0"/>
              <a:t> </a:t>
            </a:r>
            <a:r>
              <a:rPr lang="en-US" sz="1200" dirty="0" err="1"/>
              <a:t>tuženog</a:t>
            </a:r>
            <a:r>
              <a:rPr lang="en-US" sz="1200" dirty="0"/>
              <a:t> "JAHORINA OSIGURANJE" AD da mu </a:t>
            </a:r>
            <a:r>
              <a:rPr lang="bs-Latn-BA" sz="1200" dirty="0"/>
              <a:t>isplati na ime naknade štete od posljedica poplave i krađe, nastale na objektima opremi i robi iznos od 225.317,50 KM, od čega po osnovu:</a:t>
            </a:r>
            <a:endParaRPr lang="en-US" sz="1200" dirty="0"/>
          </a:p>
          <a:p>
            <a:pPr marL="0" indent="0" algn="just">
              <a:lnSpc>
                <a:spcPct val="120000"/>
              </a:lnSpc>
              <a:buNone/>
            </a:pPr>
            <a:r>
              <a:rPr lang="bs-Latn-BA" sz="1200" dirty="0"/>
              <a:t> </a:t>
            </a:r>
            <a:endParaRPr lang="en-US" sz="1200" dirty="0"/>
          </a:p>
          <a:p>
            <a:pPr marL="0" indent="0" algn="just">
              <a:lnSpc>
                <a:spcPct val="120000"/>
              </a:lnSpc>
              <a:buNone/>
            </a:pPr>
            <a:r>
              <a:rPr lang="bs-Latn-BA" sz="1200" dirty="0"/>
              <a:t>Polise br. 54971 na objektu – poslovnom prostoru prodavnice br. 1. i to:</a:t>
            </a:r>
            <a:endParaRPr lang="en-US" sz="1200" dirty="0"/>
          </a:p>
          <a:p>
            <a:pPr marL="0" indent="0" algn="just">
              <a:lnSpc>
                <a:spcPct val="120000"/>
              </a:lnSpc>
              <a:buNone/>
            </a:pPr>
            <a:r>
              <a:rPr lang="bs-Latn-BA" sz="1200" dirty="0"/>
              <a:t>- 45.000,00 KM na ime štete za robu i opremu,</a:t>
            </a:r>
            <a:endParaRPr lang="en-US" sz="1200" dirty="0"/>
          </a:p>
          <a:p>
            <a:pPr marL="0" indent="0" algn="just">
              <a:lnSpc>
                <a:spcPct val="120000"/>
              </a:lnSpc>
              <a:buNone/>
            </a:pPr>
            <a:r>
              <a:rPr lang="bs-Latn-BA" sz="1200" dirty="0"/>
              <a:t>- 17.500,60 KM na ime štete na objektu – poslovnom prostoru prodavnice br. 1.</a:t>
            </a:r>
            <a:endParaRPr lang="en-US" sz="1200" dirty="0"/>
          </a:p>
          <a:p>
            <a:pPr marL="0" indent="0" algn="just">
              <a:lnSpc>
                <a:spcPct val="120000"/>
              </a:lnSpc>
              <a:buNone/>
            </a:pPr>
            <a:r>
              <a:rPr lang="bs-Latn-BA" sz="1200" dirty="0"/>
              <a:t> </a:t>
            </a:r>
            <a:endParaRPr lang="en-US" sz="1200" dirty="0"/>
          </a:p>
          <a:p>
            <a:pPr marL="0" indent="0" algn="just">
              <a:lnSpc>
                <a:spcPct val="120000"/>
              </a:lnSpc>
              <a:buNone/>
            </a:pPr>
            <a:r>
              <a:rPr lang="bs-Latn-BA" sz="1200" dirty="0"/>
              <a:t>Polise br. 54980 na objektu – poslovnom prostoru prodavnice br. 2. i to:</a:t>
            </a:r>
            <a:endParaRPr lang="en-US" sz="1200" dirty="0"/>
          </a:p>
          <a:p>
            <a:pPr marL="0" indent="0" algn="just">
              <a:lnSpc>
                <a:spcPct val="120000"/>
              </a:lnSpc>
              <a:buNone/>
            </a:pPr>
            <a:r>
              <a:rPr lang="bs-Latn-BA" sz="1200" dirty="0"/>
              <a:t>- 45.000,00 KM na ime štete za robu i opremu, </a:t>
            </a:r>
            <a:endParaRPr lang="en-US" sz="1200" dirty="0"/>
          </a:p>
          <a:p>
            <a:pPr marL="0" indent="0" algn="just">
              <a:lnSpc>
                <a:spcPct val="120000"/>
              </a:lnSpc>
              <a:buNone/>
            </a:pPr>
            <a:r>
              <a:rPr lang="bs-Latn-BA" sz="1200" dirty="0"/>
              <a:t>- 17.359,60 KM na ime štete na objektu – poslovnom prostoru prodavnice br. 2.</a:t>
            </a:r>
            <a:endParaRPr lang="en-US" sz="1200" dirty="0"/>
          </a:p>
          <a:p>
            <a:pPr marL="0" indent="0" algn="just">
              <a:lnSpc>
                <a:spcPct val="120000"/>
              </a:lnSpc>
              <a:buNone/>
            </a:pPr>
            <a:r>
              <a:rPr lang="bs-Latn-BA" sz="1200" dirty="0"/>
              <a:t> </a:t>
            </a:r>
            <a:endParaRPr lang="en-US" sz="1200" dirty="0"/>
          </a:p>
          <a:p>
            <a:pPr marL="0" indent="0" algn="just">
              <a:lnSpc>
                <a:spcPct val="120000"/>
              </a:lnSpc>
              <a:buNone/>
            </a:pPr>
            <a:r>
              <a:rPr lang="bs-Latn-BA" sz="1200" dirty="0"/>
              <a:t>Polise br. 55201 na objektu – poslovnom prostoru prodavnice br. 3 i to:</a:t>
            </a:r>
            <a:endParaRPr lang="en-US" sz="1200" dirty="0"/>
          </a:p>
          <a:p>
            <a:pPr marL="0" indent="0" algn="just">
              <a:lnSpc>
                <a:spcPct val="120000"/>
              </a:lnSpc>
              <a:buNone/>
            </a:pPr>
            <a:r>
              <a:rPr lang="bs-Latn-BA" sz="1200" dirty="0"/>
              <a:t>- 45.000,00 KM na ime štete za robu i opremu,</a:t>
            </a:r>
            <a:endParaRPr lang="en-US" sz="1200" dirty="0"/>
          </a:p>
          <a:p>
            <a:pPr marL="0" indent="0" algn="just">
              <a:lnSpc>
                <a:spcPct val="120000"/>
              </a:lnSpc>
              <a:buNone/>
            </a:pPr>
            <a:r>
              <a:rPr lang="bs-Latn-BA" sz="1200" dirty="0"/>
              <a:t>- 55.457,30 KM na ime štete na objektu – poslovnom prostoru prodavnice br. 3. </a:t>
            </a:r>
            <a:endParaRPr lang="en-US" sz="1200" dirty="0"/>
          </a:p>
          <a:p>
            <a:pPr marL="0" indent="0" algn="just">
              <a:lnSpc>
                <a:spcPct val="120000"/>
              </a:lnSpc>
              <a:buNone/>
            </a:pPr>
            <a:r>
              <a:rPr lang="bs-Latn-BA" sz="1200" dirty="0"/>
              <a:t>sve sa zakonskom zateznom kamatom počev od 21.07.2014. godine, do konačne isplate.</a:t>
            </a:r>
            <a:endParaRPr lang="en-US" sz="1200" dirty="0"/>
          </a:p>
          <a:p>
            <a:pPr marL="0" indent="0" algn="just">
              <a:lnSpc>
                <a:spcPct val="120000"/>
              </a:lnSpc>
              <a:buNone/>
            </a:pPr>
            <a:r>
              <a:rPr lang="bs-Latn-BA" sz="1200" dirty="0"/>
              <a:t> </a:t>
            </a:r>
            <a:endParaRPr lang="en-US" sz="1200" dirty="0"/>
          </a:p>
          <a:p>
            <a:pPr marL="0" indent="0" algn="just">
              <a:lnSpc>
                <a:spcPct val="120000"/>
              </a:lnSpc>
              <a:buNone/>
            </a:pPr>
            <a:r>
              <a:rPr lang="bs-Latn-BA" sz="1200" dirty="0"/>
              <a:t>II	</a:t>
            </a:r>
            <a:r>
              <a:rPr lang="bs-Latn-BA" sz="1200" b="1" dirty="0"/>
              <a:t>Odbija se kao </a:t>
            </a:r>
            <a:r>
              <a:rPr lang="bs-Latn-BA" sz="1200" b="1" u="sng" dirty="0"/>
              <a:t>nedokazan</a:t>
            </a:r>
            <a:r>
              <a:rPr lang="bs-Latn-BA" sz="1200" b="1" dirty="0"/>
              <a:t> zahtjev tuženog "JAHORINA OSIGURANJE" AD da mu tužilac "ARIS - ELECTRONIC" d.o.o. isplati na ime nadoknade parničnih troškova iznos od 729,90 KM</a:t>
            </a:r>
            <a:r>
              <a:rPr lang="bs-Latn-BA" sz="1200" b="1" dirty="0" smtClean="0"/>
              <a:t>.</a:t>
            </a:r>
            <a:endParaRPr lang="en-US" sz="1200" dirty="0"/>
          </a:p>
        </p:txBody>
      </p:sp>
    </p:spTree>
    <p:extLst>
      <p:ext uri="{BB962C8B-B14F-4D97-AF65-F5344CB8AC3E}">
        <p14:creationId xmlns:p14="http://schemas.microsoft.com/office/powerpoint/2010/main" val="3210974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4143</Words>
  <Application>Microsoft Office PowerPoint</Application>
  <PresentationFormat>Widescreen</PresentationFormat>
  <Paragraphs>158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Vještina pisanja i obrazlaganja parnične presude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Davor Cetojevic</dc:creator>
  <cp:lastModifiedBy>Senad Tica</cp:lastModifiedBy>
  <cp:revision>9</cp:revision>
  <dcterms:created xsi:type="dcterms:W3CDTF">2021-09-08T07:30:30Z</dcterms:created>
  <dcterms:modified xsi:type="dcterms:W3CDTF">2021-09-08T08:21:32Z</dcterms:modified>
</cp:coreProperties>
</file>