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A5295-D2CC-4F89-8C2B-E95A6738C79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26466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5295-D2CC-4F89-8C2B-E95A6738C79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50444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5295-D2CC-4F89-8C2B-E95A6738C79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385298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5295-D2CC-4F89-8C2B-E95A6738C79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170520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A5295-D2CC-4F89-8C2B-E95A6738C79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245823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A5295-D2CC-4F89-8C2B-E95A6738C79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193399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2A5295-D2CC-4F89-8C2B-E95A6738C794}"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314077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A5295-D2CC-4F89-8C2B-E95A6738C794}"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274608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A5295-D2CC-4F89-8C2B-E95A6738C794}"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52204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A5295-D2CC-4F89-8C2B-E95A6738C79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339241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A5295-D2CC-4F89-8C2B-E95A6738C79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EB7A-FAF9-40E6-A4D2-12A1E7DA26B2}" type="slidenum">
              <a:rPr lang="en-US" smtClean="0"/>
              <a:t>‹#›</a:t>
            </a:fld>
            <a:endParaRPr lang="en-US"/>
          </a:p>
        </p:txBody>
      </p:sp>
    </p:spTree>
    <p:extLst>
      <p:ext uri="{BB962C8B-B14F-4D97-AF65-F5344CB8AC3E}">
        <p14:creationId xmlns:p14="http://schemas.microsoft.com/office/powerpoint/2010/main" val="2241895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A5295-D2CC-4F89-8C2B-E95A6738C794}" type="datetimeFigureOut">
              <a:rPr lang="en-US" smtClean="0"/>
              <a:t>4/12/2021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EEB7A-FAF9-40E6-A4D2-12A1E7DA26B2}" type="slidenum">
              <a:rPr lang="en-US" smtClean="0"/>
              <a:t>‹#›</a:t>
            </a:fld>
            <a:endParaRPr lang="en-US"/>
          </a:p>
        </p:txBody>
      </p:sp>
    </p:spTree>
    <p:extLst>
      <p:ext uri="{BB962C8B-B14F-4D97-AF65-F5344CB8AC3E}">
        <p14:creationId xmlns:p14="http://schemas.microsoft.com/office/powerpoint/2010/main" val="69385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ctr">
              <a:buNone/>
            </a:pPr>
            <a:r>
              <a:rPr lang="bs-Latn-BA" b="1" dirty="0"/>
              <a:t>Mjenični dug</a:t>
            </a:r>
            <a:endParaRPr lang="en-US" dirty="0"/>
          </a:p>
          <a:p>
            <a:pPr marL="0" indent="0">
              <a:buNone/>
            </a:pPr>
            <a:endParaRPr lang="en-US" sz="2000" dirty="0" smtClean="0">
              <a:effectLst/>
            </a:endParaRPr>
          </a:p>
          <a:p>
            <a:pPr algn="just"/>
            <a:r>
              <a:rPr lang="en-US" sz="2000" b="1" dirty="0" smtClean="0">
                <a:effectLst/>
              </a:rPr>
              <a:t>“</a:t>
            </a:r>
            <a:r>
              <a:rPr lang="en-US" sz="2000" b="1" dirty="0" err="1" smtClean="0">
                <a:effectLst/>
              </a:rPr>
              <a:t>Mjenični</a:t>
            </a:r>
            <a:r>
              <a:rPr lang="en-US" sz="2000" b="1" dirty="0" smtClean="0">
                <a:effectLst/>
              </a:rPr>
              <a:t> dug </a:t>
            </a:r>
            <a:r>
              <a:rPr lang="en-US" sz="2000" b="1" dirty="0" err="1" smtClean="0">
                <a:effectLst/>
              </a:rPr>
              <a:t>na</a:t>
            </a:r>
            <a:r>
              <a:rPr lang="en-US" sz="2000" b="1" dirty="0" smtClean="0">
                <a:effectLst/>
              </a:rPr>
              <a:t> </a:t>
            </a:r>
            <a:r>
              <a:rPr lang="en-US" sz="2000" b="1" dirty="0" err="1" smtClean="0">
                <a:effectLst/>
              </a:rPr>
              <a:t>koji</a:t>
            </a:r>
            <a:r>
              <a:rPr lang="en-US" sz="2000" b="1" dirty="0" smtClean="0">
                <a:effectLst/>
              </a:rPr>
              <a:t> se </a:t>
            </a:r>
            <a:r>
              <a:rPr lang="en-US" sz="2000" b="1" dirty="0" err="1" smtClean="0">
                <a:effectLst/>
              </a:rPr>
              <a:t>tuženi</a:t>
            </a:r>
            <a:r>
              <a:rPr lang="en-US" sz="2000" b="1" dirty="0" smtClean="0">
                <a:effectLst/>
              </a:rPr>
              <a:t> </a:t>
            </a:r>
            <a:r>
              <a:rPr lang="en-US" sz="2000" b="1" dirty="0" err="1" smtClean="0">
                <a:effectLst/>
              </a:rPr>
              <a:t>obavezao</a:t>
            </a:r>
            <a:r>
              <a:rPr lang="en-US" sz="2000" b="1" dirty="0" smtClean="0">
                <a:effectLst/>
              </a:rPr>
              <a:t> </a:t>
            </a:r>
            <a:r>
              <a:rPr lang="en-US" sz="2000" b="1" dirty="0" err="1" smtClean="0">
                <a:effectLst/>
              </a:rPr>
              <a:t>izdavanjem</a:t>
            </a:r>
            <a:r>
              <a:rPr lang="en-US" sz="2000" b="1" dirty="0" smtClean="0">
                <a:effectLst/>
              </a:rPr>
              <a:t> </a:t>
            </a:r>
            <a:r>
              <a:rPr lang="en-US" sz="2000" b="1" dirty="0" err="1" smtClean="0">
                <a:effectLst/>
              </a:rPr>
              <a:t>mjenice</a:t>
            </a:r>
            <a:r>
              <a:rPr lang="en-US" sz="2000" b="1" dirty="0" smtClean="0">
                <a:effectLst/>
              </a:rPr>
              <a:t>, </a:t>
            </a:r>
            <a:r>
              <a:rPr lang="en-US" sz="2000" b="1" dirty="0" err="1" smtClean="0">
                <a:effectLst/>
              </a:rPr>
              <a:t>predstavlja</a:t>
            </a:r>
            <a:r>
              <a:rPr lang="en-US" sz="2000" b="1" dirty="0" smtClean="0">
                <a:effectLst/>
              </a:rPr>
              <a:t> </a:t>
            </a:r>
            <a:r>
              <a:rPr lang="en-US" sz="2000" b="1" dirty="0" err="1" smtClean="0">
                <a:effectLst/>
              </a:rPr>
              <a:t>njegov</a:t>
            </a:r>
            <a:r>
              <a:rPr lang="en-US" sz="2000" b="1" dirty="0" smtClean="0">
                <a:effectLst/>
              </a:rPr>
              <a:t> </a:t>
            </a:r>
            <a:r>
              <a:rPr lang="en-US" sz="2000" b="1" dirty="0" err="1" smtClean="0">
                <a:effectLst/>
              </a:rPr>
              <a:t>vlastiti</a:t>
            </a:r>
            <a:r>
              <a:rPr lang="en-US" sz="2000" b="1" dirty="0" smtClean="0">
                <a:effectLst/>
              </a:rPr>
              <a:t> dug </a:t>
            </a:r>
            <a:r>
              <a:rPr lang="en-US" sz="2000" b="1" dirty="0" err="1" smtClean="0">
                <a:effectLst/>
              </a:rPr>
              <a:t>prema</a:t>
            </a:r>
            <a:r>
              <a:rPr lang="en-US" sz="2000" b="1" dirty="0" smtClean="0">
                <a:effectLst/>
              </a:rPr>
              <a:t> </a:t>
            </a:r>
            <a:r>
              <a:rPr lang="en-US" sz="2000" b="1" dirty="0" err="1" smtClean="0">
                <a:effectLst/>
              </a:rPr>
              <a:t>tužiocu</a:t>
            </a:r>
            <a:r>
              <a:rPr lang="en-US" sz="2000" b="1" dirty="0" smtClean="0">
                <a:effectLst/>
              </a:rPr>
              <a:t> </a:t>
            </a:r>
            <a:r>
              <a:rPr lang="en-US" sz="2000" b="1" dirty="0" err="1" smtClean="0">
                <a:effectLst/>
              </a:rPr>
              <a:t>nastao</a:t>
            </a:r>
            <a:r>
              <a:rPr lang="en-US" sz="2000" b="1" dirty="0" smtClean="0">
                <a:effectLst/>
              </a:rPr>
              <a:t> </a:t>
            </a:r>
            <a:r>
              <a:rPr lang="en-US" sz="2000" b="1" dirty="0" err="1" smtClean="0">
                <a:effectLst/>
              </a:rPr>
              <a:t>na</a:t>
            </a:r>
            <a:r>
              <a:rPr lang="en-US" sz="2000" b="1" dirty="0" smtClean="0">
                <a:effectLst/>
              </a:rPr>
              <a:t> </a:t>
            </a:r>
            <a:r>
              <a:rPr lang="en-US" sz="2000" b="1" dirty="0" err="1" smtClean="0">
                <a:effectLst/>
              </a:rPr>
              <a:t>osnovu</a:t>
            </a:r>
            <a:r>
              <a:rPr lang="en-US" sz="2000" b="1" dirty="0" smtClean="0">
                <a:effectLst/>
              </a:rPr>
              <a:t> </a:t>
            </a:r>
            <a:r>
              <a:rPr lang="en-US" sz="2000" b="1" dirty="0" err="1" smtClean="0">
                <a:effectLst/>
              </a:rPr>
              <a:t>jednostrane</a:t>
            </a:r>
            <a:r>
              <a:rPr lang="en-US" sz="2000" b="1" dirty="0" smtClean="0">
                <a:effectLst/>
              </a:rPr>
              <a:t> </a:t>
            </a:r>
            <a:r>
              <a:rPr lang="en-US" sz="2000" b="1" dirty="0" err="1" smtClean="0">
                <a:effectLst/>
              </a:rPr>
              <a:t>izjave</a:t>
            </a:r>
            <a:r>
              <a:rPr lang="en-US" sz="2000" b="1" dirty="0" smtClean="0">
                <a:effectLst/>
              </a:rPr>
              <a:t> </a:t>
            </a:r>
            <a:r>
              <a:rPr lang="en-US" sz="2000" b="1" dirty="0" err="1" smtClean="0">
                <a:effectLst/>
              </a:rPr>
              <a:t>volje</a:t>
            </a:r>
            <a:r>
              <a:rPr lang="en-US" sz="2000" b="1" dirty="0" smtClean="0">
                <a:effectLst/>
              </a:rPr>
              <a:t>, a ne dug </a:t>
            </a:r>
            <a:r>
              <a:rPr lang="en-US" sz="2000" b="1" dirty="0" err="1" smtClean="0">
                <a:effectLst/>
              </a:rPr>
              <a:t>koji</a:t>
            </a:r>
            <a:r>
              <a:rPr lang="en-US" sz="2000" b="1" dirty="0" smtClean="0">
                <a:effectLst/>
              </a:rPr>
              <a:t> </a:t>
            </a:r>
            <a:r>
              <a:rPr lang="en-US" sz="2000" b="1" dirty="0" err="1" smtClean="0">
                <a:effectLst/>
              </a:rPr>
              <a:t>zavisi</a:t>
            </a:r>
            <a:r>
              <a:rPr lang="en-US" sz="2000" b="1" dirty="0" smtClean="0">
                <a:effectLst/>
              </a:rPr>
              <a:t> od </a:t>
            </a:r>
            <a:r>
              <a:rPr lang="en-US" sz="2000" b="1" dirty="0" err="1" smtClean="0">
                <a:effectLst/>
              </a:rPr>
              <a:t>ispunjenja</a:t>
            </a:r>
            <a:r>
              <a:rPr lang="en-US" sz="2000" b="1" dirty="0" smtClean="0">
                <a:effectLst/>
              </a:rPr>
              <a:t> </a:t>
            </a:r>
            <a:r>
              <a:rPr lang="en-US" sz="2000" b="1" dirty="0" err="1" smtClean="0">
                <a:effectLst/>
              </a:rPr>
              <a:t>obaveze</a:t>
            </a:r>
            <a:r>
              <a:rPr lang="en-US" sz="2000" b="1" dirty="0" smtClean="0">
                <a:effectLst/>
              </a:rPr>
              <a:t> </a:t>
            </a:r>
            <a:r>
              <a:rPr lang="en-US" sz="2000" b="1" dirty="0" err="1" smtClean="0">
                <a:effectLst/>
              </a:rPr>
              <a:t>iz</a:t>
            </a:r>
            <a:r>
              <a:rPr lang="en-US" sz="2000" b="1" dirty="0" smtClean="0">
                <a:effectLst/>
              </a:rPr>
              <a:t> </a:t>
            </a:r>
            <a:r>
              <a:rPr lang="en-US" sz="2000" b="1" dirty="0" err="1" smtClean="0">
                <a:effectLst/>
              </a:rPr>
              <a:t>osnovnog</a:t>
            </a:r>
            <a:r>
              <a:rPr lang="en-US" sz="2000" b="1" dirty="0" smtClean="0">
                <a:effectLst/>
              </a:rPr>
              <a:t> </a:t>
            </a:r>
            <a:r>
              <a:rPr lang="en-US" sz="2000" b="1" dirty="0" err="1" smtClean="0">
                <a:effectLst/>
              </a:rPr>
              <a:t>posla</a:t>
            </a:r>
            <a:r>
              <a:rPr lang="en-US" sz="2000" b="1" dirty="0" smtClean="0">
                <a:effectLst/>
              </a:rPr>
              <a:t>, </a:t>
            </a:r>
            <a:r>
              <a:rPr lang="en-US" sz="2000" b="1" dirty="0" err="1" smtClean="0">
                <a:effectLst/>
              </a:rPr>
              <a:t>što</a:t>
            </a:r>
            <a:r>
              <a:rPr lang="en-US" sz="2000" b="1" dirty="0" smtClean="0">
                <a:effectLst/>
              </a:rPr>
              <a:t> bi bio </a:t>
            </a:r>
            <a:r>
              <a:rPr lang="en-US" sz="2000" b="1" dirty="0" err="1" smtClean="0">
                <a:effectLst/>
              </a:rPr>
              <a:t>slučaj</a:t>
            </a:r>
            <a:r>
              <a:rPr lang="en-US" sz="2000" b="1" dirty="0" smtClean="0">
                <a:effectLst/>
              </a:rPr>
              <a:t> </a:t>
            </a:r>
            <a:r>
              <a:rPr lang="en-US" sz="2000" b="1" dirty="0" err="1" smtClean="0">
                <a:effectLst/>
              </a:rPr>
              <a:t>kod</a:t>
            </a:r>
            <a:r>
              <a:rPr lang="en-US" sz="2000" b="1" dirty="0" smtClean="0">
                <a:effectLst/>
              </a:rPr>
              <a:t> </a:t>
            </a:r>
            <a:r>
              <a:rPr lang="en-US" sz="2000" b="1" dirty="0" err="1" smtClean="0">
                <a:effectLst/>
              </a:rPr>
              <a:t>suspsidijarnog</a:t>
            </a:r>
            <a:r>
              <a:rPr lang="en-US" sz="2000" b="1" dirty="0" smtClean="0">
                <a:effectLst/>
              </a:rPr>
              <a:t> </a:t>
            </a:r>
            <a:r>
              <a:rPr lang="en-US" sz="2000" b="1" dirty="0" err="1" smtClean="0">
                <a:effectLst/>
              </a:rPr>
              <a:t>jemstva</a:t>
            </a:r>
            <a:r>
              <a:rPr lang="en-US" sz="2000" b="1" dirty="0" smtClean="0">
                <a:effectLst/>
              </a:rPr>
              <a:t>.”</a:t>
            </a:r>
            <a:r>
              <a:rPr lang="en-US" sz="2000" b="1" dirty="0"/>
              <a:t> </a:t>
            </a:r>
            <a:endParaRPr lang="en-US" sz="2000" dirty="0"/>
          </a:p>
          <a:p>
            <a:pPr marL="0" indent="0" algn="just">
              <a:buNone/>
            </a:pPr>
            <a:endParaRPr lang="en-US" sz="2000" dirty="0" smtClean="0"/>
          </a:p>
          <a:p>
            <a:pPr marL="0" indent="0" algn="just">
              <a:buNone/>
            </a:pPr>
            <a:r>
              <a:rPr lang="en-US" sz="2000" dirty="0" smtClean="0"/>
              <a:t>(</a:t>
            </a:r>
            <a:r>
              <a:rPr lang="en-US" sz="2000" dirty="0" err="1"/>
              <a:t>Presuda</a:t>
            </a:r>
            <a:r>
              <a:rPr lang="en-US" sz="2000" dirty="0"/>
              <a:t> </a:t>
            </a:r>
            <a:r>
              <a:rPr lang="en-US" sz="2000" dirty="0" err="1"/>
              <a:t>Vrhovnog</a:t>
            </a:r>
            <a:r>
              <a:rPr lang="en-US" sz="2000" dirty="0"/>
              <a:t> </a:t>
            </a:r>
            <a:r>
              <a:rPr lang="en-US" sz="2000" dirty="0" err="1"/>
              <a:t>suda</a:t>
            </a:r>
            <a:r>
              <a:rPr lang="en-US" sz="2000" dirty="0"/>
              <a:t> </a:t>
            </a:r>
            <a:r>
              <a:rPr lang="en-US" sz="2000" dirty="0" err="1"/>
              <a:t>Republike</a:t>
            </a:r>
            <a:r>
              <a:rPr lang="en-US" sz="2000" dirty="0"/>
              <a:t> </a:t>
            </a:r>
            <a:r>
              <a:rPr lang="en-US" sz="2000" dirty="0" err="1"/>
              <a:t>Srpske</a:t>
            </a:r>
            <a:r>
              <a:rPr lang="en-US" sz="2000" dirty="0"/>
              <a:t> </a:t>
            </a:r>
            <a:r>
              <a:rPr lang="en-US" sz="2000" dirty="0" err="1"/>
              <a:t>broj</a:t>
            </a:r>
            <a:r>
              <a:rPr lang="en-US" sz="2000" dirty="0"/>
              <a:t>: 72 0 I 009264 14 Rev od 21.10.2015. </a:t>
            </a:r>
            <a:r>
              <a:rPr lang="en-US" sz="2000" dirty="0" err="1"/>
              <a:t>godine</a:t>
            </a:r>
            <a:r>
              <a:rPr lang="en-US" sz="2000" dirty="0"/>
              <a:t>)</a:t>
            </a:r>
          </a:p>
        </p:txBody>
      </p:sp>
    </p:spTree>
    <p:extLst>
      <p:ext uri="{BB962C8B-B14F-4D97-AF65-F5344CB8AC3E}">
        <p14:creationId xmlns:p14="http://schemas.microsoft.com/office/powerpoint/2010/main" val="133573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bs-Latn-BA" b="1" dirty="0"/>
              <a:t>Sopstvena mjenica sa formom trasirane mjenice</a:t>
            </a:r>
            <a:br>
              <a:rPr lang="bs-Latn-BA" b="1" dirty="0"/>
            </a:br>
            <a:endParaRPr lang="en-US" dirty="0"/>
          </a:p>
          <a:p>
            <a:pPr marL="0" indent="0">
              <a:buNone/>
            </a:pPr>
            <a:r>
              <a:rPr lang="bs-Latn-BA" b="1" dirty="0"/>
              <a:t>„Ako izdavalac mjenice izdaje naredbu samom sebi da isplati mjeničnu svotu i kad tu naredbu prihvati, ta mjenica praktično postaje sopstvena mjenica, iako je po formi trasirana.“  </a:t>
            </a:r>
            <a:endParaRPr lang="en-US" b="1" dirty="0"/>
          </a:p>
          <a:p>
            <a:pPr marL="0" indent="0">
              <a:buNone/>
            </a:pPr>
            <a:endParaRPr lang="en-US" dirty="0"/>
          </a:p>
          <a:p>
            <a:pPr marL="0" indent="0">
              <a:buNone/>
            </a:pPr>
            <a:r>
              <a:rPr lang="bs-Latn-BA" dirty="0"/>
              <a:t>(Presuda Okružnog suda u Banjoj Luci, Gž 151538/2016 od 29.8.2016. godine)</a:t>
            </a:r>
            <a:endParaRPr lang="en-US" dirty="0"/>
          </a:p>
          <a:p>
            <a:endParaRPr lang="en-US" dirty="0"/>
          </a:p>
        </p:txBody>
      </p:sp>
    </p:spTree>
    <p:extLst>
      <p:ext uri="{BB962C8B-B14F-4D97-AF65-F5344CB8AC3E}">
        <p14:creationId xmlns:p14="http://schemas.microsoft.com/office/powerpoint/2010/main" val="204913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bs-Latn-BA" b="1" dirty="0"/>
              <a:t>Popunjavanje mjenice suprotno mjeničnoj izjavi</a:t>
            </a:r>
            <a:r>
              <a:rPr lang="bs-Latn-BA" dirty="0"/>
              <a:t> </a:t>
            </a:r>
            <a:endParaRPr lang="en-US" dirty="0"/>
          </a:p>
          <a:p>
            <a:pPr marL="0" indent="0">
              <a:buNone/>
            </a:pPr>
            <a:r>
              <a:rPr lang="bs-Latn-BA" dirty="0"/>
              <a:t/>
            </a:r>
            <a:br>
              <a:rPr lang="bs-Latn-BA" dirty="0"/>
            </a:br>
            <a:r>
              <a:rPr lang="bs-Latn-BA" b="1" dirty="0"/>
              <a:t>„U slučaju popunjavanja mjenice od strane tužene (povjerioca - remitenta) suprotno mjeničnoj izjavi, tužitelj može podnijeti tužbu zbog povrede sporazuma o ispunjenju mjenice jer uvijek ima pravo prigovora remitentu da mjenica nije pravilno ispunjena, odnosno da je ispunjena protivno postojećem sporazumu o izdavanju mjenice.“</a:t>
            </a:r>
            <a:endParaRPr lang="en-US" dirty="0"/>
          </a:p>
          <a:p>
            <a:pPr marL="0" indent="0">
              <a:buNone/>
            </a:pPr>
            <a:endParaRPr lang="en-US" dirty="0" smtClean="0"/>
          </a:p>
          <a:p>
            <a:pPr marL="0" indent="0">
              <a:buNone/>
            </a:pPr>
            <a:r>
              <a:rPr lang="bs-Latn-BA" dirty="0" smtClean="0"/>
              <a:t>(</a:t>
            </a:r>
            <a:r>
              <a:rPr lang="bs-Latn-BA" dirty="0"/>
              <a:t>Presuda Vrhovnog suda Republike Srpske, 61 0 Ps 003346 11 Rev od 19.3.2013. godine)</a:t>
            </a:r>
            <a:endParaRPr lang="en-US" dirty="0"/>
          </a:p>
          <a:p>
            <a:endParaRPr lang="en-US" dirty="0"/>
          </a:p>
        </p:txBody>
      </p:sp>
    </p:spTree>
    <p:extLst>
      <p:ext uri="{BB962C8B-B14F-4D97-AF65-F5344CB8AC3E}">
        <p14:creationId xmlns:p14="http://schemas.microsoft.com/office/powerpoint/2010/main" val="363387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bs-Latn-BA" b="1" dirty="0"/>
              <a:t>Način prenosa mjenice</a:t>
            </a:r>
            <a:endParaRPr lang="en-US" dirty="0"/>
          </a:p>
          <a:p>
            <a:pPr marL="0" indent="0">
              <a:buNone/>
            </a:pPr>
            <a:endParaRPr lang="en-US" b="1" dirty="0" smtClean="0"/>
          </a:p>
          <a:p>
            <a:pPr marL="0" indent="0">
              <a:buNone/>
            </a:pPr>
            <a:r>
              <a:rPr lang="bs-Latn-BA" b="1" dirty="0" smtClean="0"/>
              <a:t>„</a:t>
            </a:r>
            <a:r>
              <a:rPr lang="bs-Latn-BA" b="1" dirty="0"/>
              <a:t>Samo mjenica u koju su stavljene riječi "ne po naredbi" se može prenositi cesijom, dok se mjenica izdata kao hartija od vrijednosti po naredbi prenosi indosamentom.“</a:t>
            </a:r>
            <a:endParaRPr lang="en-US" dirty="0"/>
          </a:p>
          <a:p>
            <a:pPr marL="0" indent="0">
              <a:buNone/>
            </a:pPr>
            <a:endParaRPr lang="en-US" dirty="0" smtClean="0"/>
          </a:p>
          <a:p>
            <a:pPr marL="0" indent="0">
              <a:buNone/>
            </a:pPr>
            <a:r>
              <a:rPr lang="bs-Latn-BA" dirty="0" smtClean="0"/>
              <a:t>(</a:t>
            </a:r>
            <a:r>
              <a:rPr lang="bs-Latn-BA" dirty="0"/>
              <a:t>Presuda Okružnog suda u Banjoj Luci, 71 0 P 228275 18 Gž od 24.8.2018. godine)</a:t>
            </a:r>
            <a:endParaRPr lang="en-US" dirty="0"/>
          </a:p>
          <a:p>
            <a:endParaRPr lang="en-US" dirty="0"/>
          </a:p>
        </p:txBody>
      </p:sp>
    </p:spTree>
    <p:extLst>
      <p:ext uri="{BB962C8B-B14F-4D97-AF65-F5344CB8AC3E}">
        <p14:creationId xmlns:p14="http://schemas.microsoft.com/office/powerpoint/2010/main" val="83812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Popunjavanje bjanko mjenice</a:t>
            </a:r>
            <a:br>
              <a:rPr lang="bs-Latn-BA" b="1" dirty="0"/>
            </a:br>
            <a:endParaRPr lang="en-US" dirty="0"/>
          </a:p>
          <a:p>
            <a:pPr marL="0" indent="0">
              <a:buNone/>
            </a:pPr>
            <a:r>
              <a:rPr lang="bs-Latn-BA" b="1" dirty="0"/>
              <a:t>„Ako je tuženi potpisao kao trasant (izdavalac mjenice) bjanko mjenicu, a nije dao mjeničnu izjavu kojom ovlašćuje tužioca kako da popuni predmetnu mjenicu, niti je između njih postignut sporazum o načinu popunjavanja predmetne bjanko mjenice, ta mjenica se popunjava u skladu sa osnovnim poslom.“</a:t>
            </a:r>
            <a:endParaRPr lang="en-US" dirty="0"/>
          </a:p>
          <a:p>
            <a:pPr marL="0" indent="0">
              <a:buNone/>
            </a:pPr>
            <a:r>
              <a:rPr lang="bs-Latn-BA" dirty="0"/>
              <a:t/>
            </a:r>
            <a:br>
              <a:rPr lang="bs-Latn-BA" dirty="0"/>
            </a:br>
            <a:r>
              <a:rPr lang="bs-Latn-BA" dirty="0"/>
              <a:t>(Presuda Vrhovnog suda Republike Srpske, 86 0 P 021719 18 Rev od 10.5.2018. godine)</a:t>
            </a:r>
            <a:endParaRPr lang="en-US" dirty="0"/>
          </a:p>
          <a:p>
            <a:endParaRPr lang="en-US" dirty="0"/>
          </a:p>
        </p:txBody>
      </p:sp>
    </p:spTree>
    <p:extLst>
      <p:ext uri="{BB962C8B-B14F-4D97-AF65-F5344CB8AC3E}">
        <p14:creationId xmlns:p14="http://schemas.microsoft.com/office/powerpoint/2010/main" val="33049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Pravna posljedica propuštanja rokova podnošenja mjenice na isplatu</a:t>
            </a:r>
            <a:endParaRPr lang="en-US" dirty="0"/>
          </a:p>
          <a:p>
            <a:pPr marL="0" indent="0">
              <a:buNone/>
            </a:pPr>
            <a:endParaRPr lang="en-US" b="1" dirty="0" smtClean="0"/>
          </a:p>
          <a:p>
            <a:pPr marL="0" indent="0">
              <a:buNone/>
            </a:pPr>
            <a:r>
              <a:rPr lang="bs-Latn-BA" b="1" dirty="0" smtClean="0"/>
              <a:t>„</a:t>
            </a:r>
            <a:r>
              <a:rPr lang="bs-Latn-BA" b="1" dirty="0"/>
              <a:t>Propuštanjem rokova za podnošenje mjenice na isplatu ili njenim nepodnošenjem, imalac mjenice gubi svoja prava prema indosantu, trasantu i ostalim obveznicima izuzev prema akceptantu kao glavnom mjeničnom dužniku.“</a:t>
            </a:r>
            <a:endParaRPr lang="en-US" dirty="0"/>
          </a:p>
          <a:p>
            <a:pPr marL="0" indent="0">
              <a:buNone/>
            </a:pPr>
            <a:endParaRPr lang="en-US" dirty="0" smtClean="0"/>
          </a:p>
          <a:p>
            <a:pPr marL="0" indent="0">
              <a:buNone/>
            </a:pPr>
            <a:r>
              <a:rPr lang="bs-Latn-BA" dirty="0" smtClean="0"/>
              <a:t>(</a:t>
            </a:r>
            <a:r>
              <a:rPr lang="bs-Latn-BA" dirty="0"/>
              <a:t>Presuda Vrhovnog suda Republike Srpske, Rev 25513/2018(2) od 11.10.2018. godine) </a:t>
            </a:r>
            <a:endParaRPr lang="en-US" dirty="0"/>
          </a:p>
          <a:p>
            <a:endParaRPr lang="en-US" dirty="0"/>
          </a:p>
        </p:txBody>
      </p:sp>
    </p:spTree>
    <p:extLst>
      <p:ext uri="{BB962C8B-B14F-4D97-AF65-F5344CB8AC3E}">
        <p14:creationId xmlns:p14="http://schemas.microsoft.com/office/powerpoint/2010/main" val="66593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smtClean="0"/>
              <a:t>Izdavanje </a:t>
            </a:r>
            <a:r>
              <a:rPr lang="bs-Latn-BA" b="1" dirty="0"/>
              <a:t>i potpisivanje mjenice</a:t>
            </a:r>
            <a:endParaRPr lang="en-US" dirty="0"/>
          </a:p>
          <a:p>
            <a:pPr marL="0" indent="0">
              <a:buNone/>
            </a:pPr>
            <a:r>
              <a:rPr lang="bs-Latn-BA" dirty="0"/>
              <a:t/>
            </a:r>
            <a:br>
              <a:rPr lang="bs-Latn-BA" dirty="0"/>
            </a:br>
            <a:r>
              <a:rPr lang="bs-Latn-BA" dirty="0"/>
              <a:t>„</a:t>
            </a:r>
            <a:r>
              <a:rPr lang="bs-Latn-BA" b="1" dirty="0"/>
              <a:t>Jedan od bitnih sastojaka trasirane mjenice je i potpis onoga ko je izdao mjenicu (trasanta) lično ili potpis zastupnika izdavaoca mjenice (trasanta) koji može dodati imenu firme, svoj potpis, potpisati samo ime zastupanog ili staviti na mjenici samo svoj potpis, uz stavljanje pečata pravne osobe.“</a:t>
            </a:r>
            <a:endParaRPr lang="en-US" dirty="0"/>
          </a:p>
          <a:p>
            <a:pPr marL="0" indent="0">
              <a:buNone/>
            </a:pPr>
            <a:r>
              <a:rPr lang="bs-Latn-BA" dirty="0"/>
              <a:t/>
            </a:r>
            <a:br>
              <a:rPr lang="bs-Latn-BA" dirty="0"/>
            </a:br>
            <a:r>
              <a:rPr lang="bs-Latn-BA" dirty="0"/>
              <a:t>(Presuda Vrhovnog suda Federacije BiH, 17 0 Ps 034162 15 Rev od 23.5.2018. godine)</a:t>
            </a:r>
            <a:endParaRPr lang="en-US" dirty="0"/>
          </a:p>
          <a:p>
            <a:endParaRPr lang="en-US" dirty="0"/>
          </a:p>
        </p:txBody>
      </p:sp>
    </p:spTree>
    <p:extLst>
      <p:ext uri="{BB962C8B-B14F-4D97-AF65-F5344CB8AC3E}">
        <p14:creationId xmlns:p14="http://schemas.microsoft.com/office/powerpoint/2010/main" val="1200759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r>
              <a:rPr lang="bs-Latn-BA" b="1" dirty="0"/>
              <a:t>Neakceptiranje mjenice</a:t>
            </a:r>
            <a:endParaRPr lang="en-US" dirty="0"/>
          </a:p>
          <a:p>
            <a:pPr marL="0" indent="0">
              <a:buNone/>
            </a:pPr>
            <a:endParaRPr lang="en-US" b="1" dirty="0" smtClean="0"/>
          </a:p>
          <a:p>
            <a:pPr marL="0" indent="0">
              <a:buNone/>
            </a:pPr>
            <a:r>
              <a:rPr lang="bs-Latn-BA" b="1" dirty="0" smtClean="0"/>
              <a:t>„</a:t>
            </a:r>
            <a:r>
              <a:rPr lang="bs-Latn-BA" b="1" dirty="0"/>
              <a:t>Kada se radi o mjenici izdatoj sa klauzulom "bez protesta" imalac mjenice je oslobođen obaveze da podigne protest zbog neakceptiranja ili zbog neisplate mjenice, ali nije oslobođen da mjenicu podnese na isplatu u propisanom roku od dva dana od blagovremenog davanja izvještaja, koje ima za cilj obavještenje mjeničnih dužnika da mogu iskupiti mjenicu, odnosno dobrovoljno izvršiti mjeničnu obavezu.“</a:t>
            </a:r>
            <a:endParaRPr lang="en-US" dirty="0"/>
          </a:p>
          <a:p>
            <a:pPr marL="0" indent="0">
              <a:buNone/>
            </a:pPr>
            <a:r>
              <a:rPr lang="bs-Latn-BA" dirty="0"/>
              <a:t/>
            </a:r>
            <a:br>
              <a:rPr lang="bs-Latn-BA" dirty="0"/>
            </a:br>
            <a:r>
              <a:rPr lang="bs-Latn-BA" dirty="0"/>
              <a:t>(Presuda Vrhovnog suda Federacije BiH, Rev 25124/2012 od 26.2.2015. godine)</a:t>
            </a:r>
            <a:endParaRPr lang="en-US" dirty="0"/>
          </a:p>
          <a:p>
            <a:endParaRPr lang="en-US" dirty="0"/>
          </a:p>
        </p:txBody>
      </p:sp>
    </p:spTree>
    <p:extLst>
      <p:ext uri="{BB962C8B-B14F-4D97-AF65-F5344CB8AC3E}">
        <p14:creationId xmlns:p14="http://schemas.microsoft.com/office/powerpoint/2010/main" val="1990322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Nedopuštenost revizije protiv rješenja donesenog u postupku podizanje protesta</a:t>
            </a:r>
            <a:endParaRPr lang="en-US" dirty="0"/>
          </a:p>
          <a:p>
            <a:pPr marL="0" indent="0">
              <a:buNone/>
            </a:pPr>
            <a:endParaRPr lang="en-US" b="1" dirty="0" smtClean="0"/>
          </a:p>
          <a:p>
            <a:pPr marL="0" indent="0">
              <a:buNone/>
            </a:pPr>
            <a:r>
              <a:rPr lang="bs-Latn-BA" b="1" dirty="0" smtClean="0"/>
              <a:t>„</a:t>
            </a:r>
            <a:r>
              <a:rPr lang="bs-Latn-BA" b="1" dirty="0"/>
              <a:t>Protiv rješenja koje je donijeto u postupku za protest mjenice, koji je predviđen Zakonom o mjenici, a u kojem se u smislu odredaba čl. 1. i 2. Zakona o vanparničnom postupku primjenjuju odgovarajuće odredbe općeg dijela tog zakona, revizija nije dopuštena.“</a:t>
            </a:r>
            <a:endParaRPr lang="en-US" dirty="0"/>
          </a:p>
          <a:p>
            <a:pPr marL="0" indent="0">
              <a:buNone/>
            </a:pPr>
            <a:r>
              <a:rPr lang="bs-Latn-BA" b="1" dirty="0"/>
              <a:t/>
            </a:r>
            <a:br>
              <a:rPr lang="bs-Latn-BA" b="1" dirty="0"/>
            </a:br>
            <a:r>
              <a:rPr lang="bs-Latn-BA" dirty="0"/>
              <a:t>(Rješenje Vrhovnog suda Federacije BiH, Rev 63062/2015 od 6.12.2016. godine)</a:t>
            </a:r>
            <a:endParaRPr lang="en-US" dirty="0"/>
          </a:p>
          <a:p>
            <a:endParaRPr lang="en-US" dirty="0"/>
          </a:p>
        </p:txBody>
      </p:sp>
    </p:spTree>
    <p:extLst>
      <p:ext uri="{BB962C8B-B14F-4D97-AF65-F5344CB8AC3E}">
        <p14:creationId xmlns:p14="http://schemas.microsoft.com/office/powerpoint/2010/main" val="323278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Posljedice propuštanja radnje protesta</a:t>
            </a:r>
            <a:endParaRPr lang="en-US" dirty="0"/>
          </a:p>
          <a:p>
            <a:pPr marL="0" indent="0">
              <a:buNone/>
            </a:pPr>
            <a:endParaRPr lang="en-US" b="1" dirty="0" smtClean="0"/>
          </a:p>
          <a:p>
            <a:pPr marL="0" indent="0">
              <a:buNone/>
            </a:pPr>
            <a:r>
              <a:rPr lang="bs-Latn-BA" b="1" dirty="0" smtClean="0"/>
              <a:t>„</a:t>
            </a:r>
            <a:r>
              <a:rPr lang="bs-Latn-BA" b="1" dirty="0"/>
              <a:t>Ako mjenica ne sadrži klauzulu "bez protesta“ ili "bez troškova“, a korisnik mjenice ne provede postupak protesta mjenice pred nadležnim sudom ili pak na drugi način pošalje mjenicu na naplatu tada taj spor po svojoj pravnoj prirodi nije mjenični spor, pa se mjenični dužnik oslobađa obaveze plaćanja mjenice.“</a:t>
            </a:r>
            <a:endParaRPr lang="en-US" dirty="0"/>
          </a:p>
          <a:p>
            <a:pPr marL="0" indent="0">
              <a:buNone/>
            </a:pPr>
            <a:r>
              <a:rPr lang="bs-Latn-BA" dirty="0"/>
              <a:t/>
            </a:r>
            <a:br>
              <a:rPr lang="bs-Latn-BA" dirty="0"/>
            </a:br>
            <a:r>
              <a:rPr lang="bs-Latn-BA" dirty="0"/>
              <a:t>(Presuda Vrhovnog suda Federacije BiH, Rev 11209/2014 od 13.1.2015. godine)</a:t>
            </a:r>
            <a:endParaRPr lang="en-US" dirty="0"/>
          </a:p>
          <a:p>
            <a:endParaRPr lang="en-US" dirty="0"/>
          </a:p>
        </p:txBody>
      </p:sp>
    </p:spTree>
    <p:extLst>
      <p:ext uri="{BB962C8B-B14F-4D97-AF65-F5344CB8AC3E}">
        <p14:creationId xmlns:p14="http://schemas.microsoft.com/office/powerpoint/2010/main" val="367616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Potpisivanje mjenice koju izdaje pravno lice</a:t>
            </a:r>
            <a:endParaRPr lang="en-US" dirty="0"/>
          </a:p>
          <a:p>
            <a:pPr marL="0" indent="0">
              <a:buNone/>
            </a:pPr>
            <a:endParaRPr lang="en-US" b="1" dirty="0" smtClean="0"/>
          </a:p>
          <a:p>
            <a:pPr marL="0" indent="0">
              <a:buNone/>
            </a:pPr>
            <a:r>
              <a:rPr lang="bs-Latn-BA" b="1" dirty="0" smtClean="0"/>
              <a:t>„</a:t>
            </a:r>
            <a:r>
              <a:rPr lang="bs-Latn-BA" b="1" dirty="0"/>
              <a:t>Kod mjenice koju izdaje pravno lice, mjenicu potpisuje zastupnik pravnog lica uz ime pravnog lica koje može biti i u obliku pečata, a ako pravno lice ne upotrebljava pečat, firma se može upisati i rukom, a ime i prezime zastupnika pravnog lica ne mora biti napisano čitko.“</a:t>
            </a:r>
            <a:endParaRPr lang="en-US" dirty="0"/>
          </a:p>
          <a:p>
            <a:pPr marL="0" indent="0">
              <a:buNone/>
            </a:pPr>
            <a:r>
              <a:rPr lang="bs-Latn-BA" dirty="0"/>
              <a:t/>
            </a:r>
            <a:br>
              <a:rPr lang="bs-Latn-BA" dirty="0"/>
            </a:br>
            <a:r>
              <a:rPr lang="bs-Latn-BA" dirty="0"/>
              <a:t>(Presuda Vrhovnog suda Federacije BiH, Rev 27093/2014 od 19.11.2015. godine)</a:t>
            </a:r>
            <a:endParaRPr lang="en-US" dirty="0"/>
          </a:p>
          <a:p>
            <a:endParaRPr lang="en-US" dirty="0"/>
          </a:p>
        </p:txBody>
      </p:sp>
    </p:spTree>
    <p:extLst>
      <p:ext uri="{BB962C8B-B14F-4D97-AF65-F5344CB8AC3E}">
        <p14:creationId xmlns:p14="http://schemas.microsoft.com/office/powerpoint/2010/main" val="78321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0358" y="473242"/>
            <a:ext cx="9007641" cy="3036721"/>
          </a:xfrm>
        </p:spPr>
        <p:txBody>
          <a:bodyPr>
            <a:noAutofit/>
          </a:bodyPr>
          <a:lstStyle/>
          <a:p>
            <a:pPr lvl="0"/>
            <a:r>
              <a:rPr lang="en-US" sz="2400" b="1" dirty="0" smtClean="0">
                <a:latin typeface="Times New Roman" panose="02020603050405020304" pitchFamily="18" charset="0"/>
                <a:cs typeface="Times New Roman" panose="02020603050405020304" pitchFamily="18" charset="0"/>
              </a:rPr>
              <a:t>Ništavost </a:t>
            </a:r>
            <a:r>
              <a:rPr lang="en-US" sz="2400" b="1" dirty="0" err="1" smtClean="0">
                <a:latin typeface="Times New Roman" panose="02020603050405020304" pitchFamily="18" charset="0"/>
                <a:cs typeface="Times New Roman" panose="02020603050405020304" pitchFamily="18" charset="0"/>
              </a:rPr>
              <a:t>mjenice</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pl-PL" sz="2200" b="1" dirty="0" smtClean="0">
                <a:latin typeface="Times New Roman" panose="02020603050405020304" pitchFamily="18" charset="0"/>
                <a:cs typeface="Times New Roman" panose="02020603050405020304" pitchFamily="18" charset="0"/>
              </a:rPr>
              <a:t>„Činjenica da je mjenica djelimično popunjena rukom trećih lica (zaposlenih kod tužioca), te da datum izdavanja mjenice ne odgovara datumu potpisivanja ugovora, mjenicu ne čine ništavom.” </a:t>
            </a:r>
            <a:r>
              <a:rPr lang="en-US" sz="2200" dirty="0" smtClean="0">
                <a:latin typeface="Times New Roman" panose="02020603050405020304" pitchFamily="18" charset="0"/>
                <a:cs typeface="Times New Roman" panose="02020603050405020304" pitchFamily="18" charset="0"/>
              </a:rPr>
              <a:t/>
            </a:r>
            <a:br>
              <a:rPr lang="en-US" sz="2200" dirty="0" smtClean="0">
                <a:latin typeface="Times New Roman" panose="02020603050405020304" pitchFamily="18" charset="0"/>
                <a:cs typeface="Times New Roman" panose="02020603050405020304" pitchFamily="18" charset="0"/>
              </a:rPr>
            </a:br>
            <a:r>
              <a:rPr lang="pl-PL" sz="2200" b="1" dirty="0" smtClean="0">
                <a:latin typeface="Times New Roman" panose="02020603050405020304" pitchFamily="18" charset="0"/>
                <a:cs typeface="Times New Roman" panose="02020603050405020304" pitchFamily="18" charset="0"/>
              </a:rPr>
              <a:t> </a:t>
            </a:r>
            <a:r>
              <a:rPr lang="pl-PL"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(Presuda Okružnog suda Banjaluka broj: 72 0 I 008554 12 Gž od 25.09.2013. godine</a:t>
            </a:r>
            <a:r>
              <a:rPr lang="pl-PL"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12208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Zastara mjeničnog potraživanja</a:t>
            </a:r>
            <a:endParaRPr lang="en-US" dirty="0"/>
          </a:p>
          <a:p>
            <a:pPr marL="0" indent="0">
              <a:buNone/>
            </a:pPr>
            <a:endParaRPr lang="en-US" b="1" dirty="0" smtClean="0"/>
          </a:p>
          <a:p>
            <a:pPr marL="0" indent="0">
              <a:buNone/>
            </a:pPr>
            <a:r>
              <a:rPr lang="bs-Latn-BA" b="1" dirty="0" smtClean="0"/>
              <a:t>„</a:t>
            </a:r>
            <a:r>
              <a:rPr lang="bs-Latn-BA" b="1" dirty="0"/>
              <a:t>Bjanko mjenica popunjena svim obaveznim sastojcima i datumom dospijeća postaje potpuna, pa se rok zastarijevanja mjeničnog potraživanja računa od tog datuma.“</a:t>
            </a:r>
            <a:endParaRPr lang="en-US" dirty="0"/>
          </a:p>
          <a:p>
            <a:pPr marL="0" indent="0">
              <a:buNone/>
            </a:pPr>
            <a:endParaRPr lang="en-US" dirty="0" smtClean="0"/>
          </a:p>
          <a:p>
            <a:pPr marL="0" indent="0">
              <a:buNone/>
            </a:pPr>
            <a:r>
              <a:rPr lang="bs-Latn-BA" dirty="0" smtClean="0"/>
              <a:t>(</a:t>
            </a:r>
            <a:r>
              <a:rPr lang="bs-Latn-BA" dirty="0"/>
              <a:t>Presuda Vrhovnog suda Federacije BiH, Rev 32445/2016 od 14.3.2017. godine)</a:t>
            </a:r>
            <a:endParaRPr lang="en-US" dirty="0"/>
          </a:p>
          <a:p>
            <a:endParaRPr lang="en-US" dirty="0"/>
          </a:p>
        </p:txBody>
      </p:sp>
    </p:spTree>
    <p:extLst>
      <p:ext uri="{BB962C8B-B14F-4D97-AF65-F5344CB8AC3E}">
        <p14:creationId xmlns:p14="http://schemas.microsoft.com/office/powerpoint/2010/main" val="2880653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Zastara potraživanje bjanko vlastite mjenice</a:t>
            </a:r>
            <a:endParaRPr lang="en-US" dirty="0"/>
          </a:p>
          <a:p>
            <a:pPr marL="0" indent="0">
              <a:buNone/>
            </a:pPr>
            <a:endParaRPr lang="en-US" b="1" dirty="0" smtClean="0"/>
          </a:p>
          <a:p>
            <a:pPr marL="0" indent="0">
              <a:buNone/>
            </a:pPr>
            <a:r>
              <a:rPr lang="bs-Latn-BA" b="1" dirty="0" smtClean="0"/>
              <a:t>„</a:t>
            </a:r>
            <a:r>
              <a:rPr lang="bs-Latn-BA" b="1" dirty="0"/>
              <a:t>Rok zastare potraživanja od jedne godine u slučaju imaoca bjanko vlastite mjenice u kojoj izdavalac nije označio datum dospjelosti, počinje teći na dan dospjelosti potraživanja iz osnovnog posla.“</a:t>
            </a:r>
            <a:endParaRPr lang="en-US" dirty="0"/>
          </a:p>
          <a:p>
            <a:pPr marL="0" indent="0">
              <a:buNone/>
            </a:pPr>
            <a:endParaRPr lang="en-US" dirty="0" smtClean="0"/>
          </a:p>
          <a:p>
            <a:pPr marL="0" indent="0">
              <a:buNone/>
            </a:pPr>
            <a:r>
              <a:rPr lang="bs-Latn-BA" dirty="0" smtClean="0"/>
              <a:t>(</a:t>
            </a:r>
            <a:r>
              <a:rPr lang="bs-Latn-BA" dirty="0"/>
              <a:t>Presuda Vrhovnog suda Federacije BiH, Rev 89300/2016(1) od 16.3.2017. godine)</a:t>
            </a:r>
            <a:endParaRPr lang="en-US" dirty="0"/>
          </a:p>
          <a:p>
            <a:endParaRPr lang="en-US" dirty="0"/>
          </a:p>
        </p:txBody>
      </p:sp>
    </p:spTree>
    <p:extLst>
      <p:ext uri="{BB962C8B-B14F-4D97-AF65-F5344CB8AC3E}">
        <p14:creationId xmlns:p14="http://schemas.microsoft.com/office/powerpoint/2010/main" val="3228886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Postupak izvršenja nakon podnošenja prigovora na iznos mjeničnog duga</a:t>
            </a:r>
            <a:endParaRPr lang="en-US" dirty="0"/>
          </a:p>
          <a:p>
            <a:pPr marL="0" indent="0">
              <a:buNone/>
            </a:pPr>
            <a:endParaRPr lang="en-US" b="1" dirty="0" smtClean="0"/>
          </a:p>
          <a:p>
            <a:pPr marL="0" indent="0">
              <a:buNone/>
            </a:pPr>
            <a:r>
              <a:rPr lang="bs-Latn-BA" b="1" dirty="0" smtClean="0"/>
              <a:t>„</a:t>
            </a:r>
            <a:r>
              <a:rPr lang="bs-Latn-BA" b="1" dirty="0"/>
              <a:t>Nakon podnošenja prigovora izvršenika na iznos mjeničnog duga, prijedlog za izvršenje se smatra tužbom, pa se provodi parnični postupak a izvršenje se odlaže do donošenja odgovarajuće odluke.“</a:t>
            </a:r>
            <a:endParaRPr lang="en-US" dirty="0"/>
          </a:p>
          <a:p>
            <a:pPr marL="0" indent="0">
              <a:buNone/>
            </a:pPr>
            <a:r>
              <a:rPr lang="bs-Latn-BA" b="1" dirty="0"/>
              <a:t/>
            </a:r>
            <a:br>
              <a:rPr lang="bs-Latn-BA" b="1" dirty="0"/>
            </a:br>
            <a:r>
              <a:rPr lang="bs-Latn-BA" dirty="0"/>
              <a:t>(Rješenje Kantonalnog suda u Sarajevu, Gž 160389/2011(1) od 10.12.2012. godine)</a:t>
            </a:r>
            <a:endParaRPr lang="en-US" dirty="0"/>
          </a:p>
          <a:p>
            <a:endParaRPr lang="en-US" dirty="0"/>
          </a:p>
        </p:txBody>
      </p:sp>
    </p:spTree>
    <p:extLst>
      <p:ext uri="{BB962C8B-B14F-4D97-AF65-F5344CB8AC3E}">
        <p14:creationId xmlns:p14="http://schemas.microsoft.com/office/powerpoint/2010/main" val="4027367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Solidarna odgovornost dužnika imaocu mjenice</a:t>
            </a:r>
            <a:endParaRPr lang="en-US" dirty="0"/>
          </a:p>
          <a:p>
            <a:pPr marL="0" indent="0">
              <a:buNone/>
            </a:pPr>
            <a:endParaRPr lang="en-US" b="1" dirty="0" smtClean="0"/>
          </a:p>
          <a:p>
            <a:pPr marL="0" indent="0">
              <a:buNone/>
            </a:pPr>
            <a:r>
              <a:rPr lang="bs-Latn-BA" b="1" dirty="0" smtClean="0"/>
              <a:t>„</a:t>
            </a:r>
            <a:r>
              <a:rPr lang="bs-Latn-BA" b="1" dirty="0"/>
              <a:t>Za obaveze po mjenici imaocu mjenice (tražiocu izvršenja) odgovaraju svi dužnici solidarno, pa kada jedan od izvršenika kao solidarni dužnik ospori iznos mjeničnog duga onda se izvršni postupak ne može provoditi ni u odnosu na izvršenike koji nisu uložili prigovor sve dok parnični sud ne donese pravomoćnu odluku.“</a:t>
            </a:r>
            <a:endParaRPr lang="en-US" dirty="0"/>
          </a:p>
          <a:p>
            <a:pPr marL="0" indent="0">
              <a:buNone/>
            </a:pPr>
            <a:endParaRPr lang="en-US" dirty="0" smtClean="0"/>
          </a:p>
          <a:p>
            <a:pPr marL="0" indent="0">
              <a:buNone/>
            </a:pPr>
            <a:r>
              <a:rPr lang="bs-Latn-BA" dirty="0" smtClean="0"/>
              <a:t>(</a:t>
            </a:r>
            <a:r>
              <a:rPr lang="bs-Latn-BA" dirty="0"/>
              <a:t>Rješenje Kantonalnog suda u Sarajevu, Gž 160389/2011(2) od 10.12.2012. godine)</a:t>
            </a:r>
            <a:endParaRPr lang="en-US" dirty="0"/>
          </a:p>
          <a:p>
            <a:endParaRPr lang="en-US" dirty="0"/>
          </a:p>
        </p:txBody>
      </p:sp>
    </p:spTree>
    <p:extLst>
      <p:ext uri="{BB962C8B-B14F-4D97-AF65-F5344CB8AC3E}">
        <p14:creationId xmlns:p14="http://schemas.microsoft.com/office/powerpoint/2010/main" val="2455861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Nemogućnost osporavanja glavnog duga u postupku protesta mjenice</a:t>
            </a:r>
            <a:endParaRPr lang="en-US" dirty="0"/>
          </a:p>
          <a:p>
            <a:pPr marL="0" indent="0">
              <a:buNone/>
            </a:pPr>
            <a:endParaRPr lang="en-US" b="1" dirty="0" smtClean="0"/>
          </a:p>
          <a:p>
            <a:pPr marL="0" indent="0">
              <a:buNone/>
            </a:pPr>
            <a:r>
              <a:rPr lang="bs-Latn-BA" b="1" dirty="0" smtClean="0"/>
              <a:t>„</a:t>
            </a:r>
            <a:r>
              <a:rPr lang="bs-Latn-BA" b="1" dirty="0"/>
              <a:t>Glavni dug se može osporavati u parničnom i izvršnom postupku, a ne i u postupku protesta mjenice.“</a:t>
            </a:r>
            <a:endParaRPr lang="en-US" dirty="0"/>
          </a:p>
          <a:p>
            <a:pPr marL="0" indent="0">
              <a:buNone/>
            </a:pPr>
            <a:r>
              <a:rPr lang="bs-Latn-BA" dirty="0"/>
              <a:t/>
            </a:r>
            <a:br>
              <a:rPr lang="bs-Latn-BA" dirty="0"/>
            </a:br>
            <a:r>
              <a:rPr lang="bs-Latn-BA" dirty="0"/>
              <a:t>(Rješenje Kantonalnog suda u Bihaću, Gž 76323/2016 od 20.4.2017. godine)</a:t>
            </a:r>
            <a:endParaRPr lang="en-US" dirty="0"/>
          </a:p>
          <a:p>
            <a:endParaRPr lang="en-US" dirty="0"/>
          </a:p>
        </p:txBody>
      </p:sp>
    </p:spTree>
    <p:extLst>
      <p:ext uri="{BB962C8B-B14F-4D97-AF65-F5344CB8AC3E}">
        <p14:creationId xmlns:p14="http://schemas.microsoft.com/office/powerpoint/2010/main" val="714047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Pravo imaoca mjenice sa naznakom bez protesta</a:t>
            </a:r>
            <a:endParaRPr lang="en-US" dirty="0"/>
          </a:p>
          <a:p>
            <a:pPr marL="0" indent="0">
              <a:buNone/>
            </a:pPr>
            <a:endParaRPr lang="en-US" b="1" dirty="0" smtClean="0"/>
          </a:p>
          <a:p>
            <a:pPr marL="0" indent="0">
              <a:buNone/>
            </a:pPr>
            <a:r>
              <a:rPr lang="bs-Latn-BA" b="1" dirty="0" smtClean="0"/>
              <a:t>„</a:t>
            </a:r>
            <a:r>
              <a:rPr lang="bs-Latn-BA" b="1" dirty="0"/>
              <a:t>Mjenica koja je izdata sa naznakom "bez protesta", oslobađa njenog imaoca obaveze da radi ostvarenja regresa podiže protest zbog neakceptiranja ili neisplate.“</a:t>
            </a:r>
            <a:endParaRPr lang="en-US" dirty="0"/>
          </a:p>
          <a:p>
            <a:pPr marL="0" indent="0">
              <a:buNone/>
            </a:pPr>
            <a:r>
              <a:rPr lang="bs-Latn-BA" dirty="0"/>
              <a:t/>
            </a:r>
            <a:br>
              <a:rPr lang="bs-Latn-BA" dirty="0"/>
            </a:br>
            <a:r>
              <a:rPr lang="bs-Latn-BA" dirty="0"/>
              <a:t>(Presuda Kantonalnog suda u Tuzli, Gž 47421/2016(1) od 30.9.2016. godine)</a:t>
            </a:r>
            <a:endParaRPr lang="en-US" dirty="0"/>
          </a:p>
          <a:p>
            <a:endParaRPr lang="en-US" dirty="0"/>
          </a:p>
        </p:txBody>
      </p:sp>
    </p:spTree>
    <p:extLst>
      <p:ext uri="{BB962C8B-B14F-4D97-AF65-F5344CB8AC3E}">
        <p14:creationId xmlns:p14="http://schemas.microsoft.com/office/powerpoint/2010/main" val="396385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Pravo imaoca mjenice prema protestantu</a:t>
            </a:r>
            <a:endParaRPr lang="en-US" dirty="0"/>
          </a:p>
          <a:p>
            <a:pPr marL="0" indent="0">
              <a:buNone/>
            </a:pPr>
            <a:endParaRPr lang="en-US" b="1" dirty="0" smtClean="0"/>
          </a:p>
          <a:p>
            <a:pPr marL="0" indent="0">
              <a:buNone/>
            </a:pPr>
            <a:r>
              <a:rPr lang="bs-Latn-BA" b="1" dirty="0" smtClean="0"/>
              <a:t>„</a:t>
            </a:r>
            <a:r>
              <a:rPr lang="bs-Latn-BA" b="1" dirty="0"/>
              <a:t>Imalac mjenice ne gubi svoja prava iz mjenice prema akceptantu, bez obzira što nije u rokovima propisanim u članu 39. Zakona o mjenici podnio mjenicu na isplatu akceptantu, organizaciji ovlaštenoj za obavljanje platnog prometa (banci kod koje akceptant eventualno ima račun) ili sudu.“</a:t>
            </a:r>
            <a:endParaRPr lang="en-US" dirty="0"/>
          </a:p>
          <a:p>
            <a:pPr marL="0" indent="0">
              <a:buNone/>
            </a:pPr>
            <a:r>
              <a:rPr lang="bs-Latn-BA" dirty="0"/>
              <a:t/>
            </a:r>
            <a:br>
              <a:rPr lang="bs-Latn-BA" dirty="0"/>
            </a:br>
            <a:r>
              <a:rPr lang="bs-Latn-BA" dirty="0"/>
              <a:t>(Presuda Kantonalnog suda u Tuzli, 32 0 I 041078 18 Gž od 27.11.2018. godine)</a:t>
            </a:r>
            <a:endParaRPr lang="en-US" dirty="0"/>
          </a:p>
          <a:p>
            <a:endParaRPr lang="en-US" dirty="0"/>
          </a:p>
        </p:txBody>
      </p:sp>
    </p:spTree>
    <p:extLst>
      <p:ext uri="{BB962C8B-B14F-4D97-AF65-F5344CB8AC3E}">
        <p14:creationId xmlns:p14="http://schemas.microsoft.com/office/powerpoint/2010/main" val="702715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Dozvoljenost protivtužbe u vezi s mjenicom</a:t>
            </a:r>
            <a:endParaRPr lang="en-US" dirty="0"/>
          </a:p>
          <a:p>
            <a:pPr marL="0" indent="0">
              <a:buNone/>
            </a:pPr>
            <a:endParaRPr lang="en-US" b="1" dirty="0" smtClean="0"/>
          </a:p>
          <a:p>
            <a:pPr marL="0" indent="0">
              <a:buNone/>
            </a:pPr>
            <a:r>
              <a:rPr lang="bs-Latn-BA" b="1" dirty="0" smtClean="0"/>
              <a:t>„</a:t>
            </a:r>
            <a:r>
              <a:rPr lang="bs-Latn-BA" b="1" dirty="0"/>
              <a:t>Protivtužbeni zahtjev koji je usmjeren na utvrđenje da je tužitelj zbog nepodizanja protesta i neblagovremenog podnošenja mjenice na isplatu izgubio pravo da od tuženog zahtijeva isplatu duga po osnovu predmetne mjenice, ispunjava uslove za pravnu zaštitu, budući da se odnosi na utvrđenje nepostojanja prava.“</a:t>
            </a:r>
            <a:endParaRPr lang="en-US" dirty="0"/>
          </a:p>
          <a:p>
            <a:pPr marL="0" indent="0">
              <a:buNone/>
            </a:pPr>
            <a:endParaRPr lang="en-US" dirty="0" smtClean="0"/>
          </a:p>
          <a:p>
            <a:pPr marL="0" indent="0">
              <a:buNone/>
            </a:pPr>
            <a:r>
              <a:rPr lang="bs-Latn-BA" dirty="0" smtClean="0"/>
              <a:t>(</a:t>
            </a:r>
            <a:r>
              <a:rPr lang="bs-Latn-BA" dirty="0"/>
              <a:t>Presuda Kantonalnog suda u Tuzli, 32 0 I 041078 18 Gž od 27.11.2018. godine)</a:t>
            </a:r>
            <a:endParaRPr lang="en-US" dirty="0"/>
          </a:p>
          <a:p>
            <a:endParaRPr lang="en-US" dirty="0"/>
          </a:p>
        </p:txBody>
      </p:sp>
    </p:spTree>
    <p:extLst>
      <p:ext uri="{BB962C8B-B14F-4D97-AF65-F5344CB8AC3E}">
        <p14:creationId xmlns:p14="http://schemas.microsoft.com/office/powerpoint/2010/main" val="353003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Solidarna odgovornost za potraživanja iz mjenice</a:t>
            </a:r>
            <a:endParaRPr lang="en-US" dirty="0"/>
          </a:p>
          <a:p>
            <a:pPr marL="0" indent="0">
              <a:buNone/>
            </a:pPr>
            <a:endParaRPr lang="en-US" b="1" dirty="0" smtClean="0"/>
          </a:p>
          <a:p>
            <a:pPr marL="0" indent="0">
              <a:buNone/>
            </a:pPr>
            <a:r>
              <a:rPr lang="bs-Latn-BA" b="1" dirty="0" smtClean="0"/>
              <a:t>„</a:t>
            </a:r>
            <a:r>
              <a:rPr lang="bs-Latn-BA" b="1" dirty="0"/>
              <a:t>Bez obzira što tuženik zaista nije potpisao poseban ugovor o žiriranju, on odgovara za potraživanje tužitelja navedeno u mjenici jer imaocu mjenice odgovaraju svi, solidarno, koji su mjenicu trasirali, akceptirali, indosirali ili avalirali.“</a:t>
            </a:r>
            <a:endParaRPr lang="en-US" dirty="0"/>
          </a:p>
          <a:p>
            <a:pPr marL="0" indent="0">
              <a:buNone/>
            </a:pPr>
            <a:endParaRPr lang="en-US" dirty="0" smtClean="0"/>
          </a:p>
          <a:p>
            <a:pPr marL="0" indent="0">
              <a:buNone/>
            </a:pPr>
            <a:r>
              <a:rPr lang="bs-Latn-BA" dirty="0" smtClean="0"/>
              <a:t>(</a:t>
            </a:r>
            <a:r>
              <a:rPr lang="bs-Latn-BA" dirty="0"/>
              <a:t>Presuda Kantonalnog suda u Bihaću, Gž 5016/2014 od 16.7.2014. godine)</a:t>
            </a:r>
            <a:endParaRPr lang="en-US" dirty="0"/>
          </a:p>
          <a:p>
            <a:endParaRPr lang="en-US" dirty="0"/>
          </a:p>
        </p:txBody>
      </p:sp>
    </p:spTree>
    <p:extLst>
      <p:ext uri="{BB962C8B-B14F-4D97-AF65-F5344CB8AC3E}">
        <p14:creationId xmlns:p14="http://schemas.microsoft.com/office/powerpoint/2010/main" val="334776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Prigovor zastare u postupku protesta mjenice</a:t>
            </a:r>
            <a:endParaRPr lang="en-US" dirty="0"/>
          </a:p>
          <a:p>
            <a:pPr marL="0" indent="0">
              <a:buNone/>
            </a:pPr>
            <a:r>
              <a:rPr lang="bs-Latn-BA" dirty="0"/>
              <a:t/>
            </a:r>
            <a:br>
              <a:rPr lang="bs-Latn-BA" dirty="0"/>
            </a:br>
            <a:r>
              <a:rPr lang="bs-Latn-BA" b="1" dirty="0"/>
              <a:t>„U sudskom postupku protesta mjenice prigovori o zastari potraživanja obezbijeđenog mjenicom nisu od uticaja na usvajanje protesta, već se mogu isticati u drugim postupcima vezanim za ostvarenje potraživanja.“</a:t>
            </a:r>
            <a:endParaRPr lang="en-US" dirty="0"/>
          </a:p>
          <a:p>
            <a:pPr marL="0" indent="0">
              <a:buNone/>
            </a:pPr>
            <a:endParaRPr lang="en-US" dirty="0" smtClean="0"/>
          </a:p>
          <a:p>
            <a:pPr marL="0" indent="0">
              <a:buNone/>
            </a:pPr>
            <a:r>
              <a:rPr lang="bs-Latn-BA" dirty="0" smtClean="0"/>
              <a:t>(</a:t>
            </a:r>
            <a:r>
              <a:rPr lang="bs-Latn-BA" dirty="0"/>
              <a:t>Rješenje Kantonalnog suda u Bihaću, 17 0 V 065661 15 Gž od 1.12.2017. godine)</a:t>
            </a:r>
            <a:endParaRPr lang="en-US" dirty="0"/>
          </a:p>
          <a:p>
            <a:endParaRPr lang="en-US" dirty="0"/>
          </a:p>
        </p:txBody>
      </p:sp>
    </p:spTree>
    <p:extLst>
      <p:ext uri="{BB962C8B-B14F-4D97-AF65-F5344CB8AC3E}">
        <p14:creationId xmlns:p14="http://schemas.microsoft.com/office/powerpoint/2010/main" val="6459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lgn="ctr">
              <a:buNone/>
            </a:pPr>
            <a:r>
              <a:rPr lang="pl-PL" b="1" dirty="0"/>
              <a:t>Naplata mjenice od glavnog i regresnog dužnika</a:t>
            </a:r>
            <a:endParaRPr lang="en-US" dirty="0"/>
          </a:p>
          <a:p>
            <a:pPr marL="0" indent="0">
              <a:buNone/>
            </a:pPr>
            <a:endParaRPr lang="en-US" dirty="0"/>
          </a:p>
          <a:p>
            <a:pPr marL="0" indent="0">
              <a:buNone/>
            </a:pPr>
            <a:r>
              <a:rPr lang="pl-PL" b="1" dirty="0"/>
              <a:t>„Imalac mjenice ima pravo naplatiti mjenicu od glavnog dužnika u vrijeme njene dospjelosti, ali ako mjenicu nije iz bilo kojih razloga uspio naplatiti, i ako je protestirao mjenicu, imalac mjenice ima pravo naplatiti mjenicu od svih ostalih regeresnih dužnika (potpisnika mjenice</a:t>
            </a:r>
            <a:r>
              <a:rPr lang="pl-PL" b="1" dirty="0" smtClean="0"/>
              <a:t>).”</a:t>
            </a:r>
            <a:endParaRPr lang="en-US" dirty="0"/>
          </a:p>
          <a:p>
            <a:pPr marL="0" indent="0">
              <a:buNone/>
            </a:pPr>
            <a:endParaRPr lang="en-US" dirty="0" smtClean="0"/>
          </a:p>
          <a:p>
            <a:pPr marL="0" indent="0">
              <a:buNone/>
            </a:pPr>
            <a:r>
              <a:rPr lang="pl-PL" dirty="0" smtClean="0"/>
              <a:t>(</a:t>
            </a:r>
            <a:r>
              <a:rPr lang="pl-PL" dirty="0"/>
              <a:t>Presuda Vrhovnog suda Republike Srpske broj: 61 0 Ps 000240 11 Rev od 07.02.2013. godine)</a:t>
            </a:r>
            <a:endParaRPr lang="en-US" dirty="0"/>
          </a:p>
          <a:p>
            <a:endParaRPr lang="en-US" dirty="0"/>
          </a:p>
        </p:txBody>
      </p:sp>
    </p:spTree>
    <p:extLst>
      <p:ext uri="{BB962C8B-B14F-4D97-AF65-F5344CB8AC3E}">
        <p14:creationId xmlns:p14="http://schemas.microsoft.com/office/powerpoint/2010/main" val="864692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Vlastita mjenica</a:t>
            </a:r>
            <a:endParaRPr lang="en-US" dirty="0"/>
          </a:p>
          <a:p>
            <a:pPr marL="0" indent="0">
              <a:buNone/>
            </a:pPr>
            <a:r>
              <a:rPr lang="bs-Latn-BA" dirty="0"/>
              <a:t/>
            </a:r>
            <a:br>
              <a:rPr lang="bs-Latn-BA" dirty="0"/>
            </a:br>
            <a:r>
              <a:rPr lang="bs-Latn-BA" b="1" dirty="0"/>
              <a:t>„Stavljanjem potpisa u desnom donjem dijelu mjenice na mjestu trasanta i u lijevom gornjem dijelu mjenice uz navođenje punog imena i prezimena i adrese prebivališta, tužena je prihvatila obavezu kao akceptant čime je postala glavni mjenični dužnik, pa se popunjavanjem ostalih sadržaja takve mjenice od strane lica kojem je ona izdana radi o naplati potraživanja po vlastitoj mjenici koja je sačinjena na obrazcu trasirane mjenice.</a:t>
            </a:r>
            <a:r>
              <a:rPr lang="bs-Latn-BA" dirty="0"/>
              <a:t/>
            </a:r>
            <a:br>
              <a:rPr lang="bs-Latn-BA" dirty="0"/>
            </a:br>
            <a:r>
              <a:rPr lang="bs-Latn-BA" dirty="0"/>
              <a:t/>
            </a:r>
            <a:br>
              <a:rPr lang="bs-Latn-BA" dirty="0"/>
            </a:br>
            <a:r>
              <a:rPr lang="bs-Latn-BA" dirty="0"/>
              <a:t>(Presuda Vrhovnog suda Federacije BiH, 64 0P 033522 16 Rev od 22.8.2019. godine)</a:t>
            </a:r>
            <a:endParaRPr lang="en-US" dirty="0"/>
          </a:p>
          <a:p>
            <a:endParaRPr lang="en-US" dirty="0"/>
          </a:p>
        </p:txBody>
      </p:sp>
    </p:spTree>
    <p:extLst>
      <p:ext uri="{BB962C8B-B14F-4D97-AF65-F5344CB8AC3E}">
        <p14:creationId xmlns:p14="http://schemas.microsoft.com/office/powerpoint/2010/main" val="3667910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Sopstvena mjenica sa formom trasirane mjenice</a:t>
            </a:r>
            <a:endParaRPr lang="en-US" dirty="0"/>
          </a:p>
          <a:p>
            <a:pPr marL="0" indent="0">
              <a:buNone/>
            </a:pPr>
            <a:endParaRPr lang="en-US" b="1" dirty="0" smtClean="0"/>
          </a:p>
          <a:p>
            <a:pPr marL="0" indent="0">
              <a:buNone/>
            </a:pPr>
            <a:r>
              <a:rPr lang="bs-Latn-BA" b="1" dirty="0" smtClean="0"/>
              <a:t>„</a:t>
            </a:r>
            <a:r>
              <a:rPr lang="bs-Latn-BA" b="1" dirty="0"/>
              <a:t>Ako izdavalac mjenice izdaje naredbu samom sebi da isplati mjeničnu svotu i kad tu naredbu prihvati, ta mjenica praktično postaje sopstvena mjenica, iako je po formi trasirana.“</a:t>
            </a:r>
            <a:endParaRPr lang="en-US" dirty="0"/>
          </a:p>
          <a:p>
            <a:pPr marL="0" indent="0">
              <a:buNone/>
            </a:pPr>
            <a:r>
              <a:rPr lang="bs-Latn-BA" dirty="0"/>
              <a:t/>
            </a:r>
            <a:br>
              <a:rPr lang="bs-Latn-BA" dirty="0"/>
            </a:br>
            <a:r>
              <a:rPr lang="bs-Latn-BA" dirty="0"/>
              <a:t>(Presuda Okružnog suda u Banjoj Luci, Gž 151538/2016 od 29.8.2016. godine)</a:t>
            </a:r>
            <a:endParaRPr lang="en-US" dirty="0"/>
          </a:p>
          <a:p>
            <a:endParaRPr lang="en-US" dirty="0"/>
          </a:p>
        </p:txBody>
      </p:sp>
    </p:spTree>
    <p:extLst>
      <p:ext uri="{BB962C8B-B14F-4D97-AF65-F5344CB8AC3E}">
        <p14:creationId xmlns:p14="http://schemas.microsoft.com/office/powerpoint/2010/main" val="680852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Isticanje protesta zbog nesiplate mjenice plative na određeni dan</a:t>
            </a:r>
            <a:r>
              <a:rPr lang="bs-Latn-BA" dirty="0"/>
              <a:t/>
            </a:r>
            <a:br>
              <a:rPr lang="bs-Latn-BA" dirty="0"/>
            </a:br>
            <a:endParaRPr lang="en-US" dirty="0"/>
          </a:p>
          <a:p>
            <a:pPr marL="0" indent="0">
              <a:buNone/>
            </a:pPr>
            <a:r>
              <a:rPr lang="bs-Latn-BA" b="1" dirty="0"/>
              <a:t>„Izdavalac mjenice - trasant koji propusti da u zakonom propisanom roku od dva radna dana po dospjelosti potraživanja iz mjenice podigne protest, gubi pravo da namiri svoje mjenično potraživanje, već svoja prava može ostvarivati po pravilima privrednog i građanskog prava. „</a:t>
            </a:r>
            <a:endParaRPr lang="en-US" dirty="0"/>
          </a:p>
          <a:p>
            <a:pPr marL="0" indent="0">
              <a:buNone/>
            </a:pPr>
            <a:endParaRPr lang="en-US" dirty="0" smtClean="0"/>
          </a:p>
          <a:p>
            <a:pPr marL="0" indent="0">
              <a:buNone/>
            </a:pPr>
            <a:r>
              <a:rPr lang="bs-Latn-BA" dirty="0" smtClean="0"/>
              <a:t>(</a:t>
            </a:r>
            <a:r>
              <a:rPr lang="bs-Latn-BA" dirty="0"/>
              <a:t>Presuda Višeg privrednog suda Zagreb, Pž 240/2011 od 15.6.2011. godine)</a:t>
            </a:r>
            <a:endParaRPr lang="en-US" dirty="0"/>
          </a:p>
          <a:p>
            <a:endParaRPr lang="en-US" dirty="0"/>
          </a:p>
        </p:txBody>
      </p:sp>
    </p:spTree>
    <p:extLst>
      <p:ext uri="{BB962C8B-B14F-4D97-AF65-F5344CB8AC3E}">
        <p14:creationId xmlns:p14="http://schemas.microsoft.com/office/powerpoint/2010/main" val="3257448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Akcept mjenice</a:t>
            </a:r>
            <a:r>
              <a:rPr lang="bs-Latn-BA" dirty="0"/>
              <a:t/>
            </a:r>
            <a:br>
              <a:rPr lang="bs-Latn-BA" dirty="0"/>
            </a:br>
            <a:endParaRPr lang="en-US" dirty="0"/>
          </a:p>
          <a:p>
            <a:pPr marL="0" indent="0">
              <a:buNone/>
            </a:pPr>
            <a:r>
              <a:rPr lang="bs-Latn-BA" b="1" dirty="0"/>
              <a:t>„Akcept ili mjenični prijem je mjenična pravna radnja kojom trasat svojim potpisom potvrđuje da prihvata mjeničnu obavezu, tj. izjavljuje da će izvršiti naredbu za isplatu koju je uputio trasant, čime je od lica koje nije bilo ni u kakvoj mjeničnoj obavezi postao glavni dužnik, a trasant je promijenio svoj mjenično-pravni položaj time što je postao prvi regresni dužnik.“</a:t>
            </a:r>
            <a:endParaRPr lang="en-US" dirty="0"/>
          </a:p>
          <a:p>
            <a:pPr marL="0" indent="0">
              <a:buNone/>
            </a:pPr>
            <a:endParaRPr lang="en-US" dirty="0" smtClean="0"/>
          </a:p>
          <a:p>
            <a:pPr marL="0" indent="0">
              <a:buNone/>
            </a:pPr>
            <a:r>
              <a:rPr lang="bs-Latn-BA" dirty="0" smtClean="0"/>
              <a:t>(</a:t>
            </a:r>
            <a:r>
              <a:rPr lang="bs-Latn-BA" dirty="0"/>
              <a:t>Presuda Vrhovnog suda Republike Srpske, Rev 11339/2014 od 9.12.2015. godine)</a:t>
            </a:r>
            <a:endParaRPr lang="en-US" dirty="0"/>
          </a:p>
          <a:p>
            <a:endParaRPr lang="en-US" dirty="0"/>
          </a:p>
        </p:txBody>
      </p:sp>
    </p:spTree>
    <p:extLst>
      <p:ext uri="{BB962C8B-B14F-4D97-AF65-F5344CB8AC3E}">
        <p14:creationId xmlns:p14="http://schemas.microsoft.com/office/powerpoint/2010/main" val="1545036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Naplata potraživanja od regresnih dužnika</a:t>
            </a:r>
            <a:endParaRPr lang="en-US" dirty="0"/>
          </a:p>
          <a:p>
            <a:pPr marL="0" indent="0">
              <a:buNone/>
            </a:pPr>
            <a:endParaRPr lang="en-US" b="1" dirty="0" smtClean="0"/>
          </a:p>
          <a:p>
            <a:pPr marL="0" indent="0">
              <a:buNone/>
            </a:pPr>
            <a:r>
              <a:rPr lang="bs-Latn-BA" b="1" dirty="0" smtClean="0"/>
              <a:t>„</a:t>
            </a:r>
            <a:r>
              <a:rPr lang="bs-Latn-BA" b="1" dirty="0"/>
              <a:t>Do naplate potraživanja od regresnih dužnika može doći kada imalac mjenice podnese mjenicu na isplatu u roku njene dospjelosti, kada je isplata odbijena i kada je pravovremeno podignut protest zbog neisplate mjenice.“</a:t>
            </a:r>
            <a:endParaRPr lang="en-US" dirty="0"/>
          </a:p>
          <a:p>
            <a:pPr marL="0" indent="0">
              <a:buNone/>
            </a:pPr>
            <a:endParaRPr lang="en-US" dirty="0" smtClean="0"/>
          </a:p>
          <a:p>
            <a:pPr marL="0" indent="0">
              <a:buNone/>
            </a:pPr>
            <a:r>
              <a:rPr lang="bs-Latn-BA" dirty="0" smtClean="0"/>
              <a:t>(</a:t>
            </a:r>
            <a:r>
              <a:rPr lang="bs-Latn-BA" dirty="0"/>
              <a:t>Presuda Vrhovnog suda Republike Srpske, Rev 240/2011 od 7.2.2013. godine)</a:t>
            </a:r>
            <a:endParaRPr lang="en-US" dirty="0"/>
          </a:p>
          <a:p>
            <a:endParaRPr lang="en-US" dirty="0"/>
          </a:p>
        </p:txBody>
      </p:sp>
    </p:spTree>
    <p:extLst>
      <p:ext uri="{BB962C8B-B14F-4D97-AF65-F5344CB8AC3E}">
        <p14:creationId xmlns:p14="http://schemas.microsoft.com/office/powerpoint/2010/main" val="2666351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Neblagovremeno prezentovanje mjenice na isplatu</a:t>
            </a:r>
            <a:endParaRPr lang="en-US" dirty="0"/>
          </a:p>
          <a:p>
            <a:pPr marL="0" indent="0">
              <a:buNone/>
            </a:pPr>
            <a:endParaRPr lang="en-US" b="1" dirty="0" smtClean="0"/>
          </a:p>
          <a:p>
            <a:pPr marL="0" indent="0">
              <a:buNone/>
            </a:pPr>
            <a:r>
              <a:rPr lang="bs-Latn-BA" b="1" dirty="0" smtClean="0"/>
              <a:t>„</a:t>
            </a:r>
            <a:r>
              <a:rPr lang="bs-Latn-BA" b="1" dirty="0"/>
              <a:t>Ukoliko imalac mjenice prekorači određeni rok da blagovremeno prezentira mjenicu na isplatu svi regresni dužnici ispadaju iz mjenične obaveze prema njemu, te mu u tom slučaju ostaju samo glavni mjenični dužnici akceptant i izdavalac vlastite mjenice i to u roku od tri godine od dospjelosti mjenice.“</a:t>
            </a:r>
            <a:endParaRPr lang="en-US" dirty="0"/>
          </a:p>
          <a:p>
            <a:pPr marL="0" indent="0">
              <a:buNone/>
            </a:pPr>
            <a:r>
              <a:rPr lang="bs-Latn-BA" dirty="0"/>
              <a:t/>
            </a:r>
            <a:br>
              <a:rPr lang="bs-Latn-BA" dirty="0"/>
            </a:br>
            <a:r>
              <a:rPr lang="bs-Latn-BA" dirty="0"/>
              <a:t>(Presuda Vrhovnog suda Republike Srpske, Rev 9127/2014 od 9.2.2017. godine)</a:t>
            </a:r>
            <a:endParaRPr lang="en-US" dirty="0"/>
          </a:p>
          <a:p>
            <a:endParaRPr lang="en-US" dirty="0"/>
          </a:p>
        </p:txBody>
      </p:sp>
    </p:spTree>
    <p:extLst>
      <p:ext uri="{BB962C8B-B14F-4D97-AF65-F5344CB8AC3E}">
        <p14:creationId xmlns:p14="http://schemas.microsoft.com/office/powerpoint/2010/main" val="574154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Pravna posljedica izostanka nekog od bitnih elemenata mjenice</a:t>
            </a:r>
            <a:endParaRPr lang="en-US" dirty="0"/>
          </a:p>
          <a:p>
            <a:pPr marL="0" indent="0">
              <a:buNone/>
            </a:pPr>
            <a:endParaRPr lang="en-US" b="1" dirty="0" smtClean="0"/>
          </a:p>
          <a:p>
            <a:pPr marL="0" indent="0">
              <a:buNone/>
            </a:pPr>
            <a:r>
              <a:rPr lang="bs-Latn-BA" b="1" dirty="0" smtClean="0"/>
              <a:t>„</a:t>
            </a:r>
            <a:r>
              <a:rPr lang="bs-Latn-BA" b="1" dirty="0"/>
              <a:t>Kako je mjenica strogo formalna pismena isprava, odnosno formalni pravni akt, koji mora da ima sadržaj određen zakonom, mjenica koja ne sadrži bezuslovno obećanje da će se određeni iznos novca platiti ne važi kao vlastita mjenica.“</a:t>
            </a:r>
            <a:endParaRPr lang="en-US" dirty="0"/>
          </a:p>
          <a:p>
            <a:pPr marL="0" indent="0">
              <a:buNone/>
            </a:pPr>
            <a:r>
              <a:rPr lang="bs-Latn-BA" dirty="0"/>
              <a:t/>
            </a:r>
            <a:br>
              <a:rPr lang="bs-Latn-BA" dirty="0"/>
            </a:br>
            <a:r>
              <a:rPr lang="bs-Latn-BA" dirty="0"/>
              <a:t>(Presuda Vrhovnog suda Republike Srpske, 71 0 P 171636 17 Rev od 7.2.2018. godine) </a:t>
            </a:r>
            <a:endParaRPr lang="en-US" dirty="0"/>
          </a:p>
          <a:p>
            <a:endParaRPr lang="en-US" dirty="0"/>
          </a:p>
        </p:txBody>
      </p:sp>
    </p:spTree>
    <p:extLst>
      <p:ext uri="{BB962C8B-B14F-4D97-AF65-F5344CB8AC3E}">
        <p14:creationId xmlns:p14="http://schemas.microsoft.com/office/powerpoint/2010/main" val="434545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Pravna posljedica akceptiranja mjenice</a:t>
            </a:r>
            <a:endParaRPr lang="en-US" dirty="0"/>
          </a:p>
          <a:p>
            <a:pPr marL="0" indent="0">
              <a:buNone/>
            </a:pPr>
            <a:endParaRPr lang="en-US" dirty="0" smtClean="0"/>
          </a:p>
          <a:p>
            <a:pPr marL="0" indent="0">
              <a:buNone/>
            </a:pPr>
            <a:r>
              <a:rPr lang="bs-Latn-BA" dirty="0" smtClean="0"/>
              <a:t>„</a:t>
            </a:r>
            <a:r>
              <a:rPr lang="bs-Latn-BA" b="1" dirty="0"/>
              <a:t>Upisom imena trasata na mjenicu on nije obavezan da plaća mjenicu, već je samo pozvan da je prihvati, ali ako trasat akceptira mjenicu vlastoručnim potpisom on time od pozvanog lica postaje glavni mjenični dužnik.“</a:t>
            </a:r>
            <a:endParaRPr lang="en-US" dirty="0"/>
          </a:p>
          <a:p>
            <a:pPr marL="0" indent="0">
              <a:buNone/>
            </a:pPr>
            <a:endParaRPr lang="en-US" dirty="0" smtClean="0"/>
          </a:p>
          <a:p>
            <a:pPr marL="0" indent="0">
              <a:buNone/>
            </a:pPr>
            <a:r>
              <a:rPr lang="bs-Latn-BA" dirty="0" smtClean="0"/>
              <a:t>(</a:t>
            </a:r>
            <a:r>
              <a:rPr lang="bs-Latn-BA" dirty="0"/>
              <a:t>Presuda Vrhovnog suda Republike Srpske, 85 0 P 043887 18 Rev od 30.5.2018. godine)</a:t>
            </a:r>
            <a:endParaRPr lang="en-US" dirty="0"/>
          </a:p>
          <a:p>
            <a:endParaRPr lang="en-US" dirty="0"/>
          </a:p>
        </p:txBody>
      </p:sp>
    </p:spTree>
    <p:extLst>
      <p:ext uri="{BB962C8B-B14F-4D97-AF65-F5344CB8AC3E}">
        <p14:creationId xmlns:p14="http://schemas.microsoft.com/office/powerpoint/2010/main" val="2232885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Popunjavanje bjanko mjenice</a:t>
            </a:r>
            <a:endParaRPr lang="en-US" dirty="0"/>
          </a:p>
          <a:p>
            <a:pPr marL="0" indent="0">
              <a:buNone/>
            </a:pPr>
            <a:endParaRPr lang="en-US" b="1" dirty="0" smtClean="0"/>
          </a:p>
          <a:p>
            <a:pPr marL="0" indent="0">
              <a:buNone/>
            </a:pPr>
            <a:r>
              <a:rPr lang="bs-Latn-BA" b="1" dirty="0" smtClean="0"/>
              <a:t>„</a:t>
            </a:r>
            <a:r>
              <a:rPr lang="bs-Latn-BA" b="1" dirty="0"/>
              <a:t>Bjanko mjenica postaje mjenica tek kada ovlašteno lice ispuni mjenični sadržaj u skladu sa podacima koji su bili dogovoreni između imaoca i izdavaoca mjenice ili ako između njih nije postignut poseban sporazum o popunjavanju bjanko mjenice, imalac mjenice je dužan mjenicu popuniti u skladu sa uslovima i rokovima iz osnovnog posla.“</a:t>
            </a:r>
            <a:endParaRPr lang="en-US" dirty="0"/>
          </a:p>
          <a:p>
            <a:pPr marL="0" indent="0">
              <a:buNone/>
            </a:pPr>
            <a:endParaRPr lang="en-US" dirty="0" smtClean="0"/>
          </a:p>
          <a:p>
            <a:pPr marL="0" indent="0">
              <a:buNone/>
            </a:pPr>
            <a:r>
              <a:rPr lang="bs-Latn-BA" dirty="0" smtClean="0"/>
              <a:t>(</a:t>
            </a:r>
            <a:r>
              <a:rPr lang="bs-Latn-BA" dirty="0"/>
              <a:t>Presuda Vrhovnog suda Republike Srpske, 71 0 P 182680 17 Rev od 6.3.2018. godine)</a:t>
            </a:r>
            <a:endParaRPr lang="en-US" dirty="0"/>
          </a:p>
          <a:p>
            <a:endParaRPr lang="en-US" dirty="0"/>
          </a:p>
        </p:txBody>
      </p:sp>
    </p:spTree>
    <p:extLst>
      <p:ext uri="{BB962C8B-B14F-4D97-AF65-F5344CB8AC3E}">
        <p14:creationId xmlns:p14="http://schemas.microsoft.com/office/powerpoint/2010/main" val="2935748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Ovlaštenje da se naknadno upišu bitni elementi u bjanko mjenicu</a:t>
            </a:r>
            <a:endParaRPr lang="en-US" dirty="0"/>
          </a:p>
          <a:p>
            <a:pPr marL="0" indent="0">
              <a:buNone/>
            </a:pPr>
            <a:endParaRPr lang="en-US" b="1" dirty="0" smtClean="0"/>
          </a:p>
          <a:p>
            <a:pPr marL="0" indent="0">
              <a:buNone/>
            </a:pPr>
            <a:r>
              <a:rPr lang="bs-Latn-BA" b="1" dirty="0" smtClean="0"/>
              <a:t>„</a:t>
            </a:r>
            <a:r>
              <a:rPr lang="bs-Latn-BA" b="1" dirty="0"/>
              <a:t>Ovlaštenje od strane izdavaoca bjanko mjenice korisniku mjenice da obavezne sastojke može naknadno upisati se može dati izričito, pismenim putem ili usmeno, ali i prećutno, odnosno samim predavanjem mjenice.“</a:t>
            </a:r>
            <a:endParaRPr lang="en-US" dirty="0"/>
          </a:p>
          <a:p>
            <a:pPr marL="0" indent="0">
              <a:buNone/>
            </a:pPr>
            <a:endParaRPr lang="en-US" dirty="0" smtClean="0"/>
          </a:p>
          <a:p>
            <a:pPr marL="0" indent="0">
              <a:buNone/>
            </a:pPr>
            <a:r>
              <a:rPr lang="bs-Latn-BA" dirty="0" smtClean="0"/>
              <a:t>(</a:t>
            </a:r>
            <a:r>
              <a:rPr lang="bs-Latn-BA" dirty="0"/>
              <a:t>Presuda Vrhovnog suda Republike Srpske, Rev 199122/2018 od 5.9.2018. godine)</a:t>
            </a:r>
            <a:endParaRPr lang="en-US" dirty="0"/>
          </a:p>
          <a:p>
            <a:endParaRPr lang="en-US" dirty="0"/>
          </a:p>
        </p:txBody>
      </p:sp>
    </p:spTree>
    <p:extLst>
      <p:ext uri="{BB962C8B-B14F-4D97-AF65-F5344CB8AC3E}">
        <p14:creationId xmlns:p14="http://schemas.microsoft.com/office/powerpoint/2010/main" val="97279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pl-PL" b="1" dirty="0"/>
              <a:t>Zakonit imalac mjenice</a:t>
            </a:r>
            <a:endParaRPr lang="en-US" dirty="0"/>
          </a:p>
          <a:p>
            <a:pPr marL="0" indent="0">
              <a:buNone/>
            </a:pPr>
            <a:endParaRPr lang="en-US" dirty="0"/>
          </a:p>
          <a:p>
            <a:pPr marL="0" indent="0">
              <a:buNone/>
            </a:pPr>
            <a:r>
              <a:rPr lang="pl-PL" b="1" dirty="0"/>
              <a:t>„Onaj tko drži mjenicu smatra se zakonitim imaocem, bilo da je trasat u čiju korist je mjenica izdana, bilo da svoje pravo dokazuje neprekinutim nizom </a:t>
            </a:r>
            <a:r>
              <a:rPr lang="pl-PL" b="1" dirty="0" smtClean="0"/>
              <a:t>indosamenata</a:t>
            </a:r>
            <a:r>
              <a:rPr lang="en-US" b="1" dirty="0" smtClean="0"/>
              <a:t> (</a:t>
            </a:r>
            <a:r>
              <a:rPr lang="en-US" b="1" dirty="0" err="1" smtClean="0"/>
              <a:t>indosatar</a:t>
            </a:r>
            <a:r>
              <a:rPr lang="en-US" b="1" dirty="0" smtClean="0"/>
              <a:t>)</a:t>
            </a:r>
            <a:r>
              <a:rPr lang="pl-PL" b="1" dirty="0" smtClean="0"/>
              <a:t>.„</a:t>
            </a:r>
            <a:endParaRPr lang="en-US" dirty="0"/>
          </a:p>
          <a:p>
            <a:pPr marL="0" indent="0">
              <a:buNone/>
            </a:pPr>
            <a:endParaRPr lang="en-US" dirty="0"/>
          </a:p>
          <a:p>
            <a:pPr marL="0" indent="0">
              <a:buNone/>
            </a:pPr>
            <a:r>
              <a:rPr lang="pl-PL" dirty="0"/>
              <a:t>(Presuda Visokog Trgovačkog suda Republike Hrvatske broj: Pž-5265/02 od 16. rujna 2003. godine.</a:t>
            </a:r>
            <a:endParaRPr lang="en-US" dirty="0"/>
          </a:p>
          <a:p>
            <a:endParaRPr lang="en-US" dirty="0"/>
          </a:p>
        </p:txBody>
      </p:sp>
    </p:spTree>
    <p:extLst>
      <p:ext uri="{BB962C8B-B14F-4D97-AF65-F5344CB8AC3E}">
        <p14:creationId xmlns:p14="http://schemas.microsoft.com/office/powerpoint/2010/main" val="2202152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Prigovor protiv ugovornog ispunjavanja bjanko mjenice</a:t>
            </a:r>
            <a:endParaRPr lang="en-US" dirty="0"/>
          </a:p>
          <a:p>
            <a:pPr marL="0" indent="0">
              <a:buNone/>
            </a:pPr>
            <a:endParaRPr lang="en-US" b="1" dirty="0" smtClean="0"/>
          </a:p>
          <a:p>
            <a:pPr marL="0" indent="0">
              <a:buNone/>
            </a:pPr>
            <a:r>
              <a:rPr lang="bs-Latn-BA" b="1" dirty="0" smtClean="0"/>
              <a:t>„</a:t>
            </a:r>
            <a:r>
              <a:rPr lang="bs-Latn-BA" b="1" dirty="0"/>
              <a:t>U  parničnom postupku, sud je povodom navedenog prigovora, dužan ispitati je li mjenica popunjena u skladu sa ugovorom.“</a:t>
            </a:r>
            <a:endParaRPr lang="en-US" dirty="0"/>
          </a:p>
          <a:p>
            <a:endParaRPr lang="en-US" dirty="0"/>
          </a:p>
          <a:p>
            <a:pPr marL="0" indent="0">
              <a:buNone/>
            </a:pPr>
            <a:r>
              <a:rPr lang="bs-Latn-BA" dirty="0"/>
              <a:t>(Visoki trgovački sud Republike Hrvatske broj Pž-7012/2011-3 od 21.04.2015. godine)</a:t>
            </a:r>
            <a:endParaRPr lang="en-US" dirty="0"/>
          </a:p>
          <a:p>
            <a:endParaRPr lang="en-US" dirty="0"/>
          </a:p>
        </p:txBody>
      </p:sp>
    </p:spTree>
    <p:extLst>
      <p:ext uri="{BB962C8B-B14F-4D97-AF65-F5344CB8AC3E}">
        <p14:creationId xmlns:p14="http://schemas.microsoft.com/office/powerpoint/2010/main" val="3317661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Zakoniti imalac mjenice</a:t>
            </a:r>
            <a:endParaRPr lang="en-US" dirty="0"/>
          </a:p>
          <a:p>
            <a:pPr marL="0" indent="0">
              <a:buNone/>
            </a:pPr>
            <a:endParaRPr lang="en-US" b="1" dirty="0" smtClean="0"/>
          </a:p>
          <a:p>
            <a:pPr marL="0" indent="0">
              <a:buNone/>
            </a:pPr>
            <a:r>
              <a:rPr lang="bs-Latn-BA" b="1" dirty="0" smtClean="0"/>
              <a:t>„</a:t>
            </a:r>
            <a:r>
              <a:rPr lang="bs-Latn-BA" b="1" dirty="0"/>
              <a:t>Onaj ko drži mjenicu, smatra se zakonitim imaocem, bilo da je trasat u čiju korist je mjenica izdata, bilo da svoje pravo dokazuje neprekinutim nizom indosamenata.“</a:t>
            </a:r>
            <a:endParaRPr lang="en-US" dirty="0"/>
          </a:p>
          <a:p>
            <a:pPr marL="0" indent="0">
              <a:buNone/>
            </a:pPr>
            <a:r>
              <a:rPr lang="bs-Latn-BA" b="1" dirty="0"/>
              <a:t> </a:t>
            </a:r>
            <a:endParaRPr lang="en-US" dirty="0"/>
          </a:p>
          <a:p>
            <a:pPr marL="0" indent="0">
              <a:buNone/>
            </a:pPr>
            <a:r>
              <a:rPr lang="bs-Latn-BA" dirty="0"/>
              <a:t>(Visoki trgovački sud Republike Hrvatske broj Pž-5265/02 od 16.09.2003. godine)</a:t>
            </a:r>
            <a:endParaRPr lang="en-US" dirty="0"/>
          </a:p>
          <a:p>
            <a:endParaRPr lang="en-US" dirty="0"/>
          </a:p>
        </p:txBody>
      </p:sp>
    </p:spTree>
    <p:extLst>
      <p:ext uri="{BB962C8B-B14F-4D97-AF65-F5344CB8AC3E}">
        <p14:creationId xmlns:p14="http://schemas.microsoft.com/office/powerpoint/2010/main" val="3127211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r>
              <a:rPr lang="bs-Latn-BA" b="1" dirty="0"/>
              <a:t>Podnošenje mjenice na isplatu </a:t>
            </a:r>
            <a:endParaRPr lang="en-US" dirty="0"/>
          </a:p>
          <a:p>
            <a:pPr marL="0" indent="0">
              <a:buNone/>
            </a:pPr>
            <a:r>
              <a:rPr lang="bs-Latn-BA" b="1" dirty="0"/>
              <a:t> </a:t>
            </a:r>
            <a:endParaRPr lang="en-US" dirty="0"/>
          </a:p>
          <a:p>
            <a:pPr marL="0" indent="0">
              <a:buNone/>
            </a:pPr>
            <a:r>
              <a:rPr lang="bs-Latn-BA" b="1" dirty="0"/>
              <a:t> „Sud je dužan vodili računa je li imalac mjenice zadržao mjenična prava ili ne prema mjeničnom dužniku, odnosno jesu li prestale mjenične obaveze potpisnika obveze, a time i založno pravo, kao sporedno pravo. Činjenica da izdavalac mjenice (trasant) i trasat ista osoba, ne oduzima takvoj mjenici kvalifikaciju trasirane mjenice, pri čemu potpis što ga je na vlastitu mjenicu stavio neko u svojstvu trasanta, nikad ne vrijedi kao akcept.„</a:t>
            </a:r>
            <a:endParaRPr lang="en-US" dirty="0"/>
          </a:p>
          <a:p>
            <a:pPr marL="0" indent="0">
              <a:buNone/>
            </a:pPr>
            <a:endParaRPr lang="en-US" dirty="0" smtClean="0"/>
          </a:p>
          <a:p>
            <a:pPr marL="0" indent="0">
              <a:buNone/>
            </a:pPr>
            <a:r>
              <a:rPr lang="bs-Latn-BA" dirty="0" smtClean="0"/>
              <a:t>(</a:t>
            </a:r>
            <a:r>
              <a:rPr lang="bs-Latn-BA" dirty="0"/>
              <a:t>Visoki trgovački sud Republike Hrvatske broj Pž-4508/03 od 24.10.2006. godine)</a:t>
            </a:r>
            <a:endParaRPr lang="en-US" dirty="0"/>
          </a:p>
          <a:p>
            <a:endParaRPr lang="en-US" dirty="0"/>
          </a:p>
        </p:txBody>
      </p:sp>
    </p:spTree>
    <p:extLst>
      <p:ext uri="{BB962C8B-B14F-4D97-AF65-F5344CB8AC3E}">
        <p14:creationId xmlns:p14="http://schemas.microsoft.com/office/powerpoint/2010/main" val="3309642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Mjenica potpisana bez ovlaštenja </a:t>
            </a:r>
            <a:endParaRPr lang="en-US" dirty="0"/>
          </a:p>
          <a:p>
            <a:pPr marL="0" indent="0">
              <a:buNone/>
            </a:pPr>
            <a:endParaRPr lang="en-US" b="1" dirty="0" smtClean="0"/>
          </a:p>
          <a:p>
            <a:pPr marL="0" indent="0">
              <a:buNone/>
            </a:pPr>
            <a:r>
              <a:rPr lang="bs-Latn-BA" b="1" dirty="0" smtClean="0"/>
              <a:t>„</a:t>
            </a:r>
            <a:r>
              <a:rPr lang="bs-Latn-BA" b="1" dirty="0"/>
              <a:t>Onaj ko se na mjenici potpiše kao zastupnik drugoga, premda za to nije ovlašten, lično je po njoj odgovoran, a ne osoba u čije ime je mjenica potpisana, s tim da punomoćnik privrednog društva, ne može se bez posebne punomoćni mjenično obavezati za privredno društvo.“ </a:t>
            </a:r>
            <a:endParaRPr lang="en-US" dirty="0"/>
          </a:p>
          <a:p>
            <a:pPr marL="0" indent="0">
              <a:buNone/>
            </a:pPr>
            <a:endParaRPr lang="en-US" dirty="0" smtClean="0"/>
          </a:p>
          <a:p>
            <a:pPr marL="0" indent="0">
              <a:buNone/>
            </a:pPr>
            <a:r>
              <a:rPr lang="bs-Latn-BA" dirty="0" smtClean="0"/>
              <a:t>(</a:t>
            </a:r>
            <a:r>
              <a:rPr lang="bs-Latn-BA" dirty="0"/>
              <a:t>Visoki trgovački sud Republike Hrvatske broj Pž- 3408/05 od 09.06.2008. godine)</a:t>
            </a:r>
            <a:endParaRPr lang="en-US" dirty="0"/>
          </a:p>
          <a:p>
            <a:endParaRPr lang="en-US" dirty="0"/>
          </a:p>
        </p:txBody>
      </p:sp>
    </p:spTree>
    <p:extLst>
      <p:ext uri="{BB962C8B-B14F-4D97-AF65-F5344CB8AC3E}">
        <p14:creationId xmlns:p14="http://schemas.microsoft.com/office/powerpoint/2010/main" val="4277224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bs-Latn-BA" sz="2600" b="1" dirty="0">
                <a:latin typeface="Times New Roman" panose="02020603050405020304" pitchFamily="18" charset="0"/>
                <a:cs typeface="Times New Roman" panose="02020603050405020304" pitchFamily="18" charset="0"/>
              </a:rPr>
              <a:t>Regres zbog neisplate mjenice</a:t>
            </a:r>
            <a:endParaRPr lang="en-US" sz="2600" dirty="0">
              <a:latin typeface="Times New Roman" panose="02020603050405020304" pitchFamily="18" charset="0"/>
              <a:cs typeface="Times New Roman" panose="02020603050405020304" pitchFamily="18" charset="0"/>
            </a:endParaRPr>
          </a:p>
          <a:p>
            <a:pPr marL="0" indent="0" algn="just">
              <a:buNone/>
            </a:pPr>
            <a:endParaRPr lang="en-US" sz="2600" b="1" dirty="0" smtClean="0">
              <a:latin typeface="Times New Roman" panose="02020603050405020304" pitchFamily="18" charset="0"/>
              <a:cs typeface="Times New Roman" panose="02020603050405020304" pitchFamily="18" charset="0"/>
            </a:endParaRPr>
          </a:p>
          <a:p>
            <a:pPr marL="0" indent="0" algn="just">
              <a:buNone/>
            </a:pPr>
            <a:r>
              <a:rPr lang="bs-Latn-BA" sz="2200" b="1" dirty="0" smtClean="0">
                <a:latin typeface="Times New Roman" panose="02020603050405020304" pitchFamily="18" charset="0"/>
                <a:cs typeface="Times New Roman" panose="02020603050405020304" pitchFamily="18" charset="0"/>
              </a:rPr>
              <a:t>„</a:t>
            </a:r>
            <a:r>
              <a:rPr lang="bs-Latn-BA" sz="2200" b="1" dirty="0">
                <a:latin typeface="Times New Roman" panose="02020603050405020304" pitchFamily="18" charset="0"/>
                <a:cs typeface="Times New Roman" panose="02020603050405020304" pitchFamily="18" charset="0"/>
              </a:rPr>
              <a:t>Trasant, indosant i avalista, solidarno odgovaraju imaocu mjenicu, po dosjelosti, zbog neisplate mjenice, s tim da je mjenica vjerodostojna isprava, tako da mjenični povjerilac treba uz mjeničnu tužbu dostaviti originalni primjerak mjenice, a ne njenu kopiju. Osoba koja ima pravo tražiti isplatu mjenične svote – mjenični povjerilac, mora ukoliko zahtjeva isplatu mjenične svote, sam podnijeti mjenicu na naplatu, a što je isti slučaj i kad to čini putem suda.“</a:t>
            </a:r>
            <a:endParaRPr lang="en-US" sz="2200" dirty="0">
              <a:latin typeface="Times New Roman" panose="02020603050405020304" pitchFamily="18" charset="0"/>
              <a:cs typeface="Times New Roman" panose="02020603050405020304" pitchFamily="18" charset="0"/>
            </a:endParaRPr>
          </a:p>
          <a:p>
            <a:pPr marL="0" indent="0">
              <a:buNone/>
            </a:pPr>
            <a:r>
              <a:rPr lang="bs-Latn-BA" b="1" dirty="0"/>
              <a:t> </a:t>
            </a:r>
            <a:endParaRPr lang="en-US" dirty="0"/>
          </a:p>
          <a:p>
            <a:pPr marL="0" indent="0">
              <a:buNone/>
            </a:pPr>
            <a:r>
              <a:rPr lang="bs-Latn-BA" dirty="0"/>
              <a:t>(Visoki trgovački sud Republike Hrvatske broj Pž-5261/00 od 26.02.2002. godine)</a:t>
            </a:r>
            <a:endParaRPr lang="en-US" dirty="0"/>
          </a:p>
          <a:p>
            <a:endParaRPr lang="en-US" dirty="0"/>
          </a:p>
        </p:txBody>
      </p:sp>
    </p:spTree>
    <p:extLst>
      <p:ext uri="{BB962C8B-B14F-4D97-AF65-F5344CB8AC3E}">
        <p14:creationId xmlns:p14="http://schemas.microsoft.com/office/powerpoint/2010/main" val="112110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ctr">
              <a:buNone/>
            </a:pPr>
            <a:r>
              <a:rPr lang="bs-Latn-BA" b="1" dirty="0"/>
              <a:t>Mjenični prigovori </a:t>
            </a:r>
            <a:endParaRPr lang="en-US" dirty="0"/>
          </a:p>
          <a:p>
            <a:endParaRPr lang="en-US" dirty="0"/>
          </a:p>
          <a:p>
            <a:pPr marL="0" indent="0">
              <a:buNone/>
            </a:pPr>
            <a:r>
              <a:rPr lang="bs-Latn-BA" b="1" dirty="0"/>
              <a:t>„Mjenični dužnik (trasat) ne može trećoj osobi, kao imaocu mjenice, isticati prigovore koji imaju osnov u međusobnom odnosnu mjeničnog dužnika prema izdavaocu mjenice ili trasantu ili bilo kojem prijašnjem imaocu mjenice, niti prigovor da je mjenica popunjena protivno sporazumu između mjeničnog dužnika i osobe koja je mjenicu izdala.“</a:t>
            </a:r>
            <a:endParaRPr lang="en-US" dirty="0"/>
          </a:p>
          <a:p>
            <a:pPr marL="0" indent="0">
              <a:buNone/>
            </a:pPr>
            <a:endParaRPr lang="en-US" dirty="0" smtClean="0"/>
          </a:p>
          <a:p>
            <a:pPr marL="0" indent="0">
              <a:buNone/>
            </a:pPr>
            <a:r>
              <a:rPr lang="bs-Latn-BA" dirty="0" smtClean="0"/>
              <a:t>(</a:t>
            </a:r>
            <a:r>
              <a:rPr lang="bs-Latn-BA" dirty="0"/>
              <a:t>Visoki trgovački sud Republike Hrvatske broj Pž-129/05 od 13.11.2007. godine)</a:t>
            </a:r>
            <a:endParaRPr lang="en-US" dirty="0"/>
          </a:p>
          <a:p>
            <a:endParaRPr lang="en-US" dirty="0"/>
          </a:p>
        </p:txBody>
      </p:sp>
    </p:spTree>
    <p:extLst>
      <p:ext uri="{BB962C8B-B14F-4D97-AF65-F5344CB8AC3E}">
        <p14:creationId xmlns:p14="http://schemas.microsoft.com/office/powerpoint/2010/main" val="2978868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Mjenični prigovori </a:t>
            </a:r>
            <a:endParaRPr lang="en-US" dirty="0"/>
          </a:p>
          <a:p>
            <a:pPr marL="0" indent="0">
              <a:buNone/>
            </a:pPr>
            <a:endParaRPr lang="en-US" b="1" dirty="0" smtClean="0"/>
          </a:p>
          <a:p>
            <a:pPr marL="0" indent="0">
              <a:buNone/>
            </a:pPr>
            <a:r>
              <a:rPr lang="bs-Latn-BA" b="1" dirty="0" smtClean="0"/>
              <a:t>„</a:t>
            </a:r>
            <a:r>
              <a:rPr lang="bs-Latn-BA" b="1" dirty="0"/>
              <a:t>Za razliku od treće osobe kao imaoca mjenice, mjenični dužnik svom povjeriocu iz osnovnog pravnog posla na osnovu kojeg je mjenica izdan, ako je isti imalac mjenice, može isticati prigovor da je mjenicu popunio protivno sporazumu – bjanko mjenica.“ </a:t>
            </a:r>
            <a:endParaRPr lang="en-US" dirty="0"/>
          </a:p>
          <a:p>
            <a:endParaRPr lang="en-US" dirty="0"/>
          </a:p>
          <a:p>
            <a:pPr marL="0" indent="0">
              <a:buNone/>
            </a:pPr>
            <a:r>
              <a:rPr lang="bs-Latn-BA" dirty="0"/>
              <a:t>(Visoki trgovački sud Republike Hrvatske broj Pž-3016/05 od 18.03.2008. godine)</a:t>
            </a:r>
            <a:endParaRPr lang="en-US" dirty="0"/>
          </a:p>
          <a:p>
            <a:endParaRPr lang="en-US" dirty="0"/>
          </a:p>
        </p:txBody>
      </p:sp>
    </p:spTree>
    <p:extLst>
      <p:ext uri="{BB962C8B-B14F-4D97-AF65-F5344CB8AC3E}">
        <p14:creationId xmlns:p14="http://schemas.microsoft.com/office/powerpoint/2010/main" val="3684072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bs-Latn-BA" b="1" dirty="0"/>
              <a:t>Mjenični prigovori </a:t>
            </a:r>
            <a:endParaRPr lang="en-US" dirty="0"/>
          </a:p>
          <a:p>
            <a:pPr marL="0" indent="0">
              <a:buNone/>
            </a:pPr>
            <a:endParaRPr lang="en-US" b="1" dirty="0" smtClean="0"/>
          </a:p>
          <a:p>
            <a:pPr marL="0" indent="0">
              <a:buNone/>
            </a:pPr>
            <a:r>
              <a:rPr lang="bs-Latn-BA" b="1" dirty="0" smtClean="0"/>
              <a:t>„</a:t>
            </a:r>
            <a:r>
              <a:rPr lang="bs-Latn-BA" b="1" dirty="0"/>
              <a:t>Lica protiv kojih je stavljen zahtjev za ispunjenje mjenične obaveze, ne mogu prema imaocu mjenice isticati prigovore koji imaju osnov u njihovim ličnim odnosima sa izdavaocem mjenice ili prijašnjim imaocem mjenice, uz izuzetak ako se radi o bjanko mjenici koja je popunjena protivno sporazumu.„</a:t>
            </a:r>
            <a:endParaRPr lang="en-US" dirty="0"/>
          </a:p>
          <a:p>
            <a:endParaRPr lang="en-US" dirty="0"/>
          </a:p>
          <a:p>
            <a:pPr marL="0" indent="0">
              <a:buNone/>
            </a:pPr>
            <a:r>
              <a:rPr lang="bs-Latn-BA" dirty="0"/>
              <a:t>(Visoki trgovački sud Republike Hrvatske broj Pž-8710/03 od 22.12.2005. godine)</a:t>
            </a:r>
            <a:endParaRPr lang="en-US" dirty="0"/>
          </a:p>
          <a:p>
            <a:endParaRPr lang="en-US" dirty="0"/>
          </a:p>
        </p:txBody>
      </p:sp>
    </p:spTree>
    <p:extLst>
      <p:ext uri="{BB962C8B-B14F-4D97-AF65-F5344CB8AC3E}">
        <p14:creationId xmlns:p14="http://schemas.microsoft.com/office/powerpoint/2010/main" val="2258850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ctr">
              <a:buNone/>
            </a:pPr>
            <a:r>
              <a:rPr lang="bs-Latn-BA" b="1" dirty="0"/>
              <a:t>Mjenični prigovori </a:t>
            </a:r>
            <a:endParaRPr lang="en-US" dirty="0"/>
          </a:p>
          <a:p>
            <a:pPr marL="0" indent="0">
              <a:buNone/>
            </a:pPr>
            <a:r>
              <a:rPr lang="bs-Latn-BA" b="1" dirty="0"/>
              <a:t> </a:t>
            </a:r>
            <a:endParaRPr lang="en-US" dirty="0"/>
          </a:p>
          <a:p>
            <a:pPr marL="0" indent="0">
              <a:buNone/>
            </a:pPr>
            <a:r>
              <a:rPr lang="bs-Latn-BA" b="1" dirty="0"/>
              <a:t>„Ako je mjenica prenesena indosamentom, trasat kao osoba protiv koje je stavljen zahtjev za ispunjenje obaveze iz mjenice, ne može prema imaocu mjenice isticati prigovore koji imaju osnov u ličnom odnosu sa prijašnjim imaocem mjenice, osim ako je sadašnji imaoc mjenice lice po čijem zahtjevu je mjenica izdana, odnosno ako je sadašnji imalac mjenice prilikom njenog sticanja, svjesno postupao, odnosno postoji osnov u njegovom odnosu sa prijašnjim imaocem mjenice.“ </a:t>
            </a:r>
            <a:endParaRPr lang="en-US" dirty="0"/>
          </a:p>
          <a:p>
            <a:pPr marL="0" indent="0">
              <a:buNone/>
            </a:pPr>
            <a:r>
              <a:rPr lang="bs-Latn-BA" dirty="0"/>
              <a:t> </a:t>
            </a:r>
            <a:endParaRPr lang="en-US" dirty="0"/>
          </a:p>
          <a:p>
            <a:pPr marL="0" indent="0">
              <a:buNone/>
            </a:pPr>
            <a:r>
              <a:rPr lang="bs-Latn-BA" dirty="0"/>
              <a:t>(Visoki trgovački sud Republike Hrvatske broj Pž-3214/2012-6 od 17.02.2016. godine)</a:t>
            </a:r>
            <a:endParaRPr lang="en-US" dirty="0"/>
          </a:p>
          <a:p>
            <a:endParaRPr lang="en-US" dirty="0"/>
          </a:p>
        </p:txBody>
      </p:sp>
    </p:spTree>
    <p:extLst>
      <p:ext uri="{BB962C8B-B14F-4D97-AF65-F5344CB8AC3E}">
        <p14:creationId xmlns:p14="http://schemas.microsoft.com/office/powerpoint/2010/main" val="456538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sr-Latn-CS" b="1" dirty="0"/>
              <a:t>Bjanko aval</a:t>
            </a:r>
            <a:endParaRPr lang="en-US" dirty="0"/>
          </a:p>
          <a:p>
            <a:pPr marL="0" indent="0">
              <a:buNone/>
            </a:pPr>
            <a:r>
              <a:rPr lang="sr-Latn-CS" b="1" dirty="0"/>
              <a:t> </a:t>
            </a:r>
            <a:endParaRPr lang="en-US" dirty="0"/>
          </a:p>
          <a:p>
            <a:pPr marL="0" indent="0">
              <a:buNone/>
            </a:pPr>
            <a:r>
              <a:rPr lang="sr-Latn-CS" b="1" dirty="0"/>
              <a:t>„Ukoliko se aval ne izražava izričitim rječima, već se samo stavlja potpis na mjenicu, onda se radi o bjanko avalu, koji se mora staviti na licu mjenice, kako bi se znalo da se radi o avalu, s tim da bjanko aval na licu mjenice jedino ne mogu staviti trasat ili trasant (član 32. ZM</a:t>
            </a:r>
            <a:r>
              <a:rPr lang="sr-Latn-CS" b="1" dirty="0" smtClean="0"/>
              <a:t>).“</a:t>
            </a:r>
            <a:r>
              <a:rPr lang="sr-Latn-CS" dirty="0"/>
              <a:t>	</a:t>
            </a:r>
            <a:endParaRPr lang="en-US" dirty="0"/>
          </a:p>
          <a:p>
            <a:pPr marL="0" indent="0">
              <a:buNone/>
            </a:pPr>
            <a:r>
              <a:rPr lang="bs-Latn-BA" dirty="0"/>
              <a:t>(Presuda Vrhovnog suda Republike Srpske broj </a:t>
            </a:r>
            <a:r>
              <a:rPr lang="sr-Cyrl-CS" dirty="0"/>
              <a:t>71 0 </a:t>
            </a:r>
            <a:r>
              <a:rPr lang="bs-Latn-BA" dirty="0"/>
              <a:t>P</a:t>
            </a:r>
            <a:r>
              <a:rPr lang="sr-Cyrl-CS" dirty="0"/>
              <a:t> 065423 17 </a:t>
            </a:r>
            <a:r>
              <a:rPr lang="bs-Latn-BA" dirty="0"/>
              <a:t>Rev</a:t>
            </a:r>
            <a:endParaRPr lang="en-US" dirty="0"/>
          </a:p>
          <a:p>
            <a:pPr marL="0" indent="0">
              <a:buNone/>
            </a:pPr>
            <a:r>
              <a:rPr lang="bs-Latn-BA" dirty="0"/>
              <a:t>od</a:t>
            </a:r>
            <a:r>
              <a:rPr lang="sr-Cyrl-CS" dirty="0"/>
              <a:t> 31.08.2017. </a:t>
            </a:r>
            <a:r>
              <a:rPr lang="bs-Latn-BA" dirty="0"/>
              <a:t>godine)</a:t>
            </a:r>
            <a:endParaRPr lang="en-US" dirty="0"/>
          </a:p>
          <a:p>
            <a:endParaRPr lang="en-US" dirty="0"/>
          </a:p>
        </p:txBody>
      </p:sp>
    </p:spTree>
    <p:extLst>
      <p:ext uri="{BB962C8B-B14F-4D97-AF65-F5344CB8AC3E}">
        <p14:creationId xmlns:p14="http://schemas.microsoft.com/office/powerpoint/2010/main" val="264286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lgn="ctr">
              <a:buNone/>
            </a:pPr>
            <a:r>
              <a:rPr lang="pl-PL" b="1" dirty="0"/>
              <a:t>Popunjavanje bjanko mjenice</a:t>
            </a:r>
            <a:endParaRPr lang="en-US" dirty="0"/>
          </a:p>
          <a:p>
            <a:pPr marL="0" indent="0">
              <a:buNone/>
            </a:pPr>
            <a:endParaRPr lang="en-US" dirty="0"/>
          </a:p>
          <a:p>
            <a:pPr marL="0" indent="0">
              <a:buNone/>
            </a:pPr>
            <a:r>
              <a:rPr lang="pl-PL" b="1" dirty="0"/>
              <a:t>„Bianco mjenica izdana radi osiguranja kredita popunjava se u skladu s međusobnim sporazumom mjeničnog vjerovnika i dužnika. Ako nema posebnog sporazuma o popunjavanju mjenične isprave imatelj mjenice je dužan mjenicu popuniti u skladu s uvjetima i rokovima otplate iz osnovnog posla, u svezi s kojim se obvezao mjenični dužnik. Stoga se prigovori mjeničnog dužnika (koji je jamčio za obvezu iz osnovnog posla) da bianco mjenica nije ispunjena u skladu s osnovnim poslom mogu uspješno istaknuti prema mjeničnom vjerovniku koji je ujedno i vjerovnik iz osnovnog posla.”</a:t>
            </a:r>
            <a:endParaRPr lang="en-US" dirty="0"/>
          </a:p>
          <a:p>
            <a:pPr marL="0" indent="0">
              <a:buNone/>
            </a:pPr>
            <a:endParaRPr lang="en-US" dirty="0" smtClean="0"/>
          </a:p>
          <a:p>
            <a:pPr marL="0" indent="0">
              <a:buNone/>
            </a:pPr>
            <a:r>
              <a:rPr lang="en-US" dirty="0" smtClean="0"/>
              <a:t>(</a:t>
            </a:r>
            <a:r>
              <a:rPr lang="en-US" dirty="0" err="1"/>
              <a:t>Presuda</a:t>
            </a:r>
            <a:r>
              <a:rPr lang="en-US" dirty="0"/>
              <a:t> </a:t>
            </a:r>
            <a:r>
              <a:rPr lang="en-US" dirty="0" err="1"/>
              <a:t>Vrhovnog</a:t>
            </a:r>
            <a:r>
              <a:rPr lang="en-US" dirty="0"/>
              <a:t> </a:t>
            </a:r>
            <a:r>
              <a:rPr lang="en-US" dirty="0" err="1"/>
              <a:t>suda</a:t>
            </a:r>
            <a:r>
              <a:rPr lang="en-US" dirty="0"/>
              <a:t> </a:t>
            </a:r>
            <a:r>
              <a:rPr lang="en-US" dirty="0" err="1"/>
              <a:t>Republike</a:t>
            </a:r>
            <a:r>
              <a:rPr lang="en-US" dirty="0"/>
              <a:t> </a:t>
            </a:r>
            <a:r>
              <a:rPr lang="en-US" dirty="0" err="1"/>
              <a:t>Hrvatske</a:t>
            </a:r>
            <a:r>
              <a:rPr lang="en-US" dirty="0"/>
              <a:t> </a:t>
            </a:r>
            <a:r>
              <a:rPr lang="en-US" dirty="0" err="1"/>
              <a:t>broj</a:t>
            </a:r>
            <a:r>
              <a:rPr lang="en-US" dirty="0"/>
              <a:t>: Rev-x 329/11-2)</a:t>
            </a:r>
          </a:p>
          <a:p>
            <a:endParaRPr lang="en-US" dirty="0"/>
          </a:p>
        </p:txBody>
      </p:sp>
    </p:spTree>
    <p:extLst>
      <p:ext uri="{BB962C8B-B14F-4D97-AF65-F5344CB8AC3E}">
        <p14:creationId xmlns:p14="http://schemas.microsoft.com/office/powerpoint/2010/main" val="14785792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Apstraktnost mjenice</a:t>
            </a:r>
            <a:endParaRPr lang="en-US" dirty="0"/>
          </a:p>
          <a:p>
            <a:pPr marL="0" indent="0">
              <a:buNone/>
            </a:pPr>
            <a:r>
              <a:rPr lang="bs-Latn-BA" dirty="0"/>
              <a:t> </a:t>
            </a:r>
            <a:endParaRPr lang="en-US" dirty="0" smtClean="0"/>
          </a:p>
          <a:p>
            <a:pPr marL="0" indent="0">
              <a:buNone/>
            </a:pPr>
            <a:r>
              <a:rPr lang="bs-Latn-BA" b="1" dirty="0" smtClean="0"/>
              <a:t>„</a:t>
            </a:r>
            <a:r>
              <a:rPr lang="bs-Latn-BA" b="1" dirty="0"/>
              <a:t>U mjeničnom sporu kao što je ovaj isključeno svako raspravljanje o osnovnom poslu iz kog mjenica potiče.“</a:t>
            </a:r>
            <a:endParaRPr lang="en-US" dirty="0"/>
          </a:p>
          <a:p>
            <a:endParaRPr lang="en-US" dirty="0"/>
          </a:p>
          <a:p>
            <a:pPr marL="0" indent="0">
              <a:buNone/>
            </a:pPr>
            <a:r>
              <a:rPr lang="bs-Latn-BA" dirty="0"/>
              <a:t>(Presuda Vrhovnog suda Republike Srpske broj </a:t>
            </a:r>
            <a:r>
              <a:rPr lang="sr-Cyrl-CS" dirty="0"/>
              <a:t>71 0 </a:t>
            </a:r>
            <a:r>
              <a:rPr lang="bs-Latn-BA" dirty="0"/>
              <a:t>P</a:t>
            </a:r>
            <a:r>
              <a:rPr lang="sr-Cyrl-CS" dirty="0"/>
              <a:t> 065</a:t>
            </a:r>
            <a:r>
              <a:rPr lang="bs-Latn-BA" dirty="0"/>
              <a:t>664</a:t>
            </a:r>
            <a:r>
              <a:rPr lang="sr-Cyrl-CS" dirty="0"/>
              <a:t> 1</a:t>
            </a:r>
            <a:r>
              <a:rPr lang="bs-Latn-BA" dirty="0"/>
              <a:t>4 Rev od</a:t>
            </a:r>
            <a:r>
              <a:rPr lang="sr-Cyrl-CS" dirty="0"/>
              <a:t> 20.07.2016. </a:t>
            </a:r>
            <a:r>
              <a:rPr lang="bs-Latn-BA" dirty="0"/>
              <a:t>godine)</a:t>
            </a:r>
            <a:endParaRPr lang="en-US" dirty="0"/>
          </a:p>
          <a:p>
            <a:endParaRPr lang="en-US" dirty="0"/>
          </a:p>
        </p:txBody>
      </p:sp>
    </p:spTree>
    <p:extLst>
      <p:ext uri="{BB962C8B-B14F-4D97-AF65-F5344CB8AC3E}">
        <p14:creationId xmlns:p14="http://schemas.microsoft.com/office/powerpoint/2010/main" val="9105994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bs-Latn-BA" b="1" dirty="0"/>
              <a:t>Blagovremenost podignutog protesta</a:t>
            </a:r>
            <a:endParaRPr lang="en-US" dirty="0"/>
          </a:p>
          <a:p>
            <a:pPr marL="0" indent="0">
              <a:buNone/>
            </a:pPr>
            <a:endParaRPr lang="en-US" b="1" dirty="0" smtClean="0"/>
          </a:p>
          <a:p>
            <a:pPr marL="0" indent="0">
              <a:buNone/>
            </a:pPr>
            <a:r>
              <a:rPr lang="bs-Latn-BA" b="1" dirty="0" smtClean="0"/>
              <a:t>„</a:t>
            </a:r>
            <a:r>
              <a:rPr lang="bs-Latn-BA" b="1" dirty="0"/>
              <a:t>Protest je bitan i za donošenje odluke o prigovoru zastarjelosti.“</a:t>
            </a:r>
            <a:endParaRPr lang="en-US" dirty="0"/>
          </a:p>
          <a:p>
            <a:pPr marL="0" indent="0">
              <a:buNone/>
            </a:pPr>
            <a:endParaRPr lang="en-US" dirty="0"/>
          </a:p>
          <a:p>
            <a:pPr marL="0" indent="0">
              <a:buNone/>
            </a:pPr>
            <a:r>
              <a:rPr lang="en-US" dirty="0"/>
              <a:t>(</a:t>
            </a:r>
            <a:r>
              <a:rPr lang="en-US" dirty="0" err="1"/>
              <a:t>Okružni</a:t>
            </a:r>
            <a:r>
              <a:rPr lang="en-US" dirty="0"/>
              <a:t> </a:t>
            </a:r>
            <a:r>
              <a:rPr lang="en-US" dirty="0" err="1"/>
              <a:t>sud</a:t>
            </a:r>
            <a:r>
              <a:rPr lang="en-US" dirty="0"/>
              <a:t> u </a:t>
            </a:r>
            <a:r>
              <a:rPr lang="en-US" dirty="0" err="1"/>
              <a:t>Banjaluci</a:t>
            </a:r>
            <a:r>
              <a:rPr lang="en-US" dirty="0"/>
              <a:t> </a:t>
            </a:r>
            <a:r>
              <a:rPr lang="en-US" dirty="0" err="1"/>
              <a:t>broj</a:t>
            </a:r>
            <a:r>
              <a:rPr lang="en-US" dirty="0"/>
              <a:t>: 71 0 P 144551 15 </a:t>
            </a:r>
            <a:r>
              <a:rPr lang="en-US" dirty="0" err="1"/>
              <a:t>Gž</a:t>
            </a:r>
            <a:r>
              <a:rPr lang="en-US" dirty="0"/>
              <a:t> od 20.06.2016. </a:t>
            </a:r>
            <a:r>
              <a:rPr lang="en-US" dirty="0" err="1"/>
              <a:t>godine</a:t>
            </a:r>
            <a:r>
              <a:rPr lang="en-US" dirty="0"/>
              <a:t>)</a:t>
            </a:r>
          </a:p>
          <a:p>
            <a:endParaRPr lang="en-US" dirty="0"/>
          </a:p>
        </p:txBody>
      </p:sp>
    </p:spTree>
    <p:extLst>
      <p:ext uri="{BB962C8B-B14F-4D97-AF65-F5344CB8AC3E}">
        <p14:creationId xmlns:p14="http://schemas.microsoft.com/office/powerpoint/2010/main" val="19686014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err="1">
                <a:latin typeface="Times New Roman" panose="02020603050405020304" pitchFamily="18" charset="0"/>
                <a:cs typeface="Times New Roman" panose="02020603050405020304" pitchFamily="18" charset="0"/>
              </a:rPr>
              <a:t>Izdavanje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vlastite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mjenice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obrazcu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trasirane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mjenice</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sr-Latn-CS" sz="2400" b="1" dirty="0">
                <a:latin typeface="Times New Roman" panose="02020603050405020304" pitchFamily="18" charset="0"/>
                <a:cs typeface="Times New Roman" panose="02020603050405020304" pitchFamily="18" charset="0"/>
              </a:rPr>
              <a:t>„Vlastita mjenica nema poziv za plaćanje, već njen izdavalac izjavljuje „platiću za ovu“ ili „platićemo za ovu“ ili „plaćamo za ovu“, dok kod trasirane mjenice izdavalac mjenice daje bezuslovno obećanje plaćanja. Za vlastitu mjenicu (za razliku od trasirane) ne postoji propisan obrazac, pa se u praksi pojavljuje situacija da se vlastita mjenica izda prepravljanjem odštampanog mjeničnog obrasca za trasiranu mjenicu. To se postiže tako što se postojeći tekst precrtava, a iznad njega upisuju druge riječi da bi se dobio slog koji sadrži bitne sastojke vlastite mjenice. Ovdje takve prepravke nisu izvršene, pa se, kako je naprijed rečeno, ne radi o vlastitoj mjenici.“</a:t>
            </a:r>
            <a:endParaRPr lang="en-US" sz="2400" dirty="0">
              <a:latin typeface="Times New Roman" panose="02020603050405020304" pitchFamily="18" charset="0"/>
              <a:cs typeface="Times New Roman" panose="02020603050405020304" pitchFamily="18" charset="0"/>
            </a:endParaRPr>
          </a:p>
          <a:p>
            <a:endParaRPr lang="en-US" dirty="0"/>
          </a:p>
          <a:p>
            <a:pPr marL="0" indent="0">
              <a:buNone/>
            </a:pPr>
            <a:r>
              <a:rPr lang="bs-Latn-BA" dirty="0"/>
              <a:t>(Presuda Vrhovnog suda Republike Srpske broj </a:t>
            </a:r>
            <a:r>
              <a:rPr lang="sr-Cyrl-CS" dirty="0"/>
              <a:t>71 0 </a:t>
            </a:r>
            <a:r>
              <a:rPr lang="bs-Latn-BA" dirty="0"/>
              <a:t>P</a:t>
            </a:r>
            <a:r>
              <a:rPr lang="sr-Cyrl-CS" dirty="0"/>
              <a:t> 171636 1</a:t>
            </a:r>
            <a:r>
              <a:rPr lang="bs-Latn-BA" dirty="0"/>
              <a:t>7 Rev od 07</a:t>
            </a:r>
            <a:r>
              <a:rPr lang="sr-Cyrl-CS" dirty="0"/>
              <a:t>.0</a:t>
            </a:r>
            <a:r>
              <a:rPr lang="bs-Latn-BA" dirty="0"/>
              <a:t>2</a:t>
            </a:r>
            <a:r>
              <a:rPr lang="sr-Cyrl-CS" dirty="0"/>
              <a:t>.201</a:t>
            </a:r>
            <a:r>
              <a:rPr lang="bs-Latn-BA" dirty="0"/>
              <a:t>8</a:t>
            </a:r>
            <a:r>
              <a:rPr lang="sr-Cyrl-CS" dirty="0"/>
              <a:t>. </a:t>
            </a:r>
            <a:r>
              <a:rPr lang="bs-Latn-BA" dirty="0"/>
              <a:t>godine)</a:t>
            </a:r>
            <a:endParaRPr lang="en-US" dirty="0"/>
          </a:p>
          <a:p>
            <a:endParaRPr lang="en-US" dirty="0"/>
          </a:p>
        </p:txBody>
      </p:sp>
    </p:spTree>
    <p:extLst>
      <p:ext uri="{BB962C8B-B14F-4D97-AF65-F5344CB8AC3E}">
        <p14:creationId xmlns:p14="http://schemas.microsoft.com/office/powerpoint/2010/main" val="1054551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b="1" dirty="0" err="1"/>
              <a:t>Prekid</a:t>
            </a:r>
            <a:r>
              <a:rPr lang="en-US" b="1" dirty="0"/>
              <a:t> </a:t>
            </a:r>
            <a:r>
              <a:rPr lang="en-US" b="1" dirty="0" err="1"/>
              <a:t>roka</a:t>
            </a:r>
            <a:r>
              <a:rPr lang="en-US" b="1" dirty="0"/>
              <a:t> </a:t>
            </a:r>
            <a:r>
              <a:rPr lang="en-US" b="1" dirty="0" err="1"/>
              <a:t>zastarjelosti</a:t>
            </a:r>
            <a:endParaRPr lang="en-US" dirty="0"/>
          </a:p>
          <a:p>
            <a:pPr marL="0" indent="0">
              <a:buNone/>
            </a:pPr>
            <a:r>
              <a:rPr lang="en-US" b="1" dirty="0"/>
              <a:t> </a:t>
            </a:r>
            <a:endParaRPr lang="en-US" dirty="0"/>
          </a:p>
          <a:p>
            <a:pPr marL="0" indent="0">
              <a:buNone/>
            </a:pPr>
            <a:r>
              <a:rPr lang="sr-Latn-CS" b="1" dirty="0"/>
              <a:t>„Ukoliko prestane da postoji neki razlog zbog kojeg je došlo do prekida roka zastarjelosti, zastarjelost počinje da teče iznova sa novim rokom, u koji se uopšte ne uračunava ono vrijeme toka zastarjelosti koje je proteklo do prekida zastarjelosti.“</a:t>
            </a:r>
            <a:endParaRPr lang="en-US" dirty="0"/>
          </a:p>
          <a:p>
            <a:endParaRPr lang="en-US" dirty="0"/>
          </a:p>
          <a:p>
            <a:pPr marL="0" indent="0">
              <a:buNone/>
            </a:pPr>
            <a:r>
              <a:rPr lang="en-US" dirty="0"/>
              <a:t>(</a:t>
            </a:r>
            <a:r>
              <a:rPr lang="en-US" dirty="0" err="1"/>
              <a:t>Okružni</a:t>
            </a:r>
            <a:r>
              <a:rPr lang="en-US" dirty="0"/>
              <a:t> </a:t>
            </a:r>
            <a:r>
              <a:rPr lang="en-US" dirty="0" err="1"/>
              <a:t>sud</a:t>
            </a:r>
            <a:r>
              <a:rPr lang="en-US" dirty="0"/>
              <a:t> u </a:t>
            </a:r>
            <a:r>
              <a:rPr lang="en-US" dirty="0" err="1"/>
              <a:t>Banjaluci</a:t>
            </a:r>
            <a:r>
              <a:rPr lang="en-US" dirty="0"/>
              <a:t> </a:t>
            </a:r>
            <a:r>
              <a:rPr lang="en-US" dirty="0" err="1"/>
              <a:t>broj</a:t>
            </a:r>
            <a:r>
              <a:rPr lang="en-US" dirty="0"/>
              <a:t>: 71 0 P 199828 16 </a:t>
            </a:r>
            <a:r>
              <a:rPr lang="en-US" dirty="0" err="1"/>
              <a:t>Gž</a:t>
            </a:r>
            <a:r>
              <a:rPr lang="en-US" dirty="0"/>
              <a:t> od 23.08.2017. </a:t>
            </a:r>
            <a:r>
              <a:rPr lang="en-US" dirty="0" err="1"/>
              <a:t>godine</a:t>
            </a:r>
            <a:r>
              <a:rPr lang="en-US" dirty="0"/>
              <a:t>)</a:t>
            </a:r>
          </a:p>
        </p:txBody>
      </p:sp>
    </p:spTree>
    <p:extLst>
      <p:ext uri="{BB962C8B-B14F-4D97-AF65-F5344CB8AC3E}">
        <p14:creationId xmlns:p14="http://schemas.microsoft.com/office/powerpoint/2010/main" val="39696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en-US" b="1" dirty="0" err="1"/>
              <a:t>Mjenica</a:t>
            </a:r>
            <a:r>
              <a:rPr lang="en-US" b="1" dirty="0"/>
              <a:t> </a:t>
            </a:r>
            <a:r>
              <a:rPr lang="en-US" b="1" dirty="0" err="1"/>
              <a:t>kao</a:t>
            </a:r>
            <a:r>
              <a:rPr lang="en-US" b="1" dirty="0"/>
              <a:t> </a:t>
            </a:r>
            <a:r>
              <a:rPr lang="en-US" b="1" dirty="0" err="1"/>
              <a:t>vjerodostojna</a:t>
            </a:r>
            <a:r>
              <a:rPr lang="en-US" b="1" dirty="0"/>
              <a:t> </a:t>
            </a:r>
            <a:r>
              <a:rPr lang="en-US" b="1" dirty="0" err="1"/>
              <a:t>isprava</a:t>
            </a:r>
            <a:endParaRPr lang="en-US" dirty="0"/>
          </a:p>
          <a:p>
            <a:pPr marL="0" indent="0">
              <a:buNone/>
            </a:pPr>
            <a:endParaRPr lang="en-US" b="1" dirty="0" smtClean="0"/>
          </a:p>
          <a:p>
            <a:pPr marL="0" indent="0">
              <a:buNone/>
            </a:pPr>
            <a:r>
              <a:rPr lang="en-US" b="1" dirty="0" smtClean="0"/>
              <a:t>“</a:t>
            </a:r>
            <a:r>
              <a:rPr lang="en-US" b="1" dirty="0" err="1"/>
              <a:t>Mjenica</a:t>
            </a:r>
            <a:r>
              <a:rPr lang="en-US" b="1" dirty="0"/>
              <a:t> je </a:t>
            </a:r>
            <a:r>
              <a:rPr lang="en-US" b="1" dirty="0" err="1"/>
              <a:t>vjerodostojni</a:t>
            </a:r>
            <a:r>
              <a:rPr lang="en-US" b="1" dirty="0"/>
              <a:t> </a:t>
            </a:r>
            <a:r>
              <a:rPr lang="en-US" b="1" dirty="0" err="1"/>
              <a:t>papir</a:t>
            </a:r>
            <a:r>
              <a:rPr lang="en-US" b="1" dirty="0"/>
              <a:t>, </a:t>
            </a:r>
            <a:r>
              <a:rPr lang="en-US" b="1" dirty="0" err="1"/>
              <a:t>tako</a:t>
            </a:r>
            <a:r>
              <a:rPr lang="en-US" b="1" dirty="0"/>
              <a:t> da </a:t>
            </a:r>
            <a:r>
              <a:rPr lang="en-US" b="1" dirty="0" err="1"/>
              <a:t>mjenični</a:t>
            </a:r>
            <a:r>
              <a:rPr lang="en-US" b="1" dirty="0"/>
              <a:t> </a:t>
            </a:r>
            <a:r>
              <a:rPr lang="en-US" b="1" dirty="0" err="1"/>
              <a:t>vjerovnik</a:t>
            </a:r>
            <a:r>
              <a:rPr lang="en-US" b="1" dirty="0"/>
              <a:t> </a:t>
            </a:r>
            <a:r>
              <a:rPr lang="en-US" b="1" dirty="0" err="1"/>
              <a:t>treba</a:t>
            </a:r>
            <a:r>
              <a:rPr lang="en-US" b="1" dirty="0"/>
              <a:t> </a:t>
            </a:r>
            <a:r>
              <a:rPr lang="en-US" b="1" dirty="0" err="1"/>
              <a:t>uz</a:t>
            </a:r>
            <a:r>
              <a:rPr lang="en-US" b="1" dirty="0"/>
              <a:t> </a:t>
            </a:r>
            <a:r>
              <a:rPr lang="en-US" b="1" dirty="0" err="1"/>
              <a:t>mjeničnu</a:t>
            </a:r>
            <a:r>
              <a:rPr lang="en-US" b="1" dirty="0"/>
              <a:t> </a:t>
            </a:r>
            <a:r>
              <a:rPr lang="en-US" b="1" dirty="0" err="1"/>
              <a:t>tužbu</a:t>
            </a:r>
            <a:r>
              <a:rPr lang="en-US" b="1" dirty="0"/>
              <a:t> da </a:t>
            </a:r>
            <a:r>
              <a:rPr lang="en-US" b="1" dirty="0" err="1"/>
              <a:t>dostavi</a:t>
            </a:r>
            <a:r>
              <a:rPr lang="en-US" b="1" dirty="0"/>
              <a:t> </a:t>
            </a:r>
            <a:r>
              <a:rPr lang="en-US" b="1" dirty="0" err="1"/>
              <a:t>orginalni</a:t>
            </a:r>
            <a:r>
              <a:rPr lang="en-US" b="1" dirty="0"/>
              <a:t> </a:t>
            </a:r>
            <a:r>
              <a:rPr lang="en-US" b="1" dirty="0" err="1"/>
              <a:t>primjerak</a:t>
            </a:r>
            <a:r>
              <a:rPr lang="en-US" b="1" dirty="0"/>
              <a:t> </a:t>
            </a:r>
            <a:r>
              <a:rPr lang="en-US" b="1" dirty="0" err="1"/>
              <a:t>mjenice</a:t>
            </a:r>
            <a:r>
              <a:rPr lang="en-US" b="1" dirty="0"/>
              <a:t>, a ne </a:t>
            </a:r>
            <a:r>
              <a:rPr lang="en-US" b="1" dirty="0" err="1"/>
              <a:t>njezinu</a:t>
            </a:r>
            <a:r>
              <a:rPr lang="en-US" b="1" dirty="0"/>
              <a:t> </a:t>
            </a:r>
            <a:r>
              <a:rPr lang="en-US" b="1" dirty="0" err="1"/>
              <a:t>presliku</a:t>
            </a:r>
            <a:r>
              <a:rPr lang="en-US" b="1" dirty="0"/>
              <a:t>.”</a:t>
            </a:r>
            <a:endParaRPr lang="en-US" dirty="0"/>
          </a:p>
          <a:p>
            <a:pPr marL="0" indent="0">
              <a:buNone/>
            </a:pPr>
            <a:endParaRPr lang="en-US" dirty="0" smtClean="0"/>
          </a:p>
          <a:p>
            <a:pPr marL="0" indent="0">
              <a:buNone/>
            </a:pPr>
            <a:r>
              <a:rPr lang="en-US" dirty="0" smtClean="0"/>
              <a:t>(</a:t>
            </a:r>
            <a:r>
              <a:rPr lang="en-US" dirty="0" err="1"/>
              <a:t>Presuda</a:t>
            </a:r>
            <a:r>
              <a:rPr lang="en-US" dirty="0"/>
              <a:t> </a:t>
            </a:r>
            <a:r>
              <a:rPr lang="en-US" dirty="0" err="1"/>
              <a:t>Visokog</a:t>
            </a:r>
            <a:r>
              <a:rPr lang="en-US" dirty="0"/>
              <a:t> </a:t>
            </a:r>
            <a:r>
              <a:rPr lang="en-US" dirty="0" err="1"/>
              <a:t>Trgovačkog</a:t>
            </a:r>
            <a:r>
              <a:rPr lang="en-US" dirty="0"/>
              <a:t> </a:t>
            </a:r>
            <a:r>
              <a:rPr lang="en-US" dirty="0" err="1"/>
              <a:t>suda</a:t>
            </a:r>
            <a:r>
              <a:rPr lang="en-US" dirty="0"/>
              <a:t> </a:t>
            </a:r>
            <a:r>
              <a:rPr lang="en-US" dirty="0" err="1"/>
              <a:t>Republike</a:t>
            </a:r>
            <a:r>
              <a:rPr lang="en-US" dirty="0"/>
              <a:t> </a:t>
            </a:r>
            <a:r>
              <a:rPr lang="en-US" dirty="0" err="1"/>
              <a:t>Hrvatske</a:t>
            </a:r>
            <a:r>
              <a:rPr lang="en-US" dirty="0"/>
              <a:t> </a:t>
            </a:r>
            <a:r>
              <a:rPr lang="en-US" dirty="0" err="1"/>
              <a:t>broj</a:t>
            </a:r>
            <a:r>
              <a:rPr lang="en-US" dirty="0"/>
              <a:t>: Pž-5261/00 od 26.veljače 2002. </a:t>
            </a:r>
            <a:r>
              <a:rPr lang="en-US" dirty="0" err="1"/>
              <a:t>godine</a:t>
            </a:r>
            <a:endParaRPr lang="en-US" dirty="0"/>
          </a:p>
          <a:p>
            <a:endParaRPr lang="en-US" dirty="0"/>
          </a:p>
        </p:txBody>
      </p:sp>
    </p:spTree>
    <p:extLst>
      <p:ext uri="{BB962C8B-B14F-4D97-AF65-F5344CB8AC3E}">
        <p14:creationId xmlns:p14="http://schemas.microsoft.com/office/powerpoint/2010/main" val="205904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lgn="ctr">
              <a:buNone/>
            </a:pPr>
            <a:r>
              <a:rPr lang="en-US" b="1" dirty="0" err="1"/>
              <a:t>Mjenično</a:t>
            </a:r>
            <a:r>
              <a:rPr lang="en-US" b="1" dirty="0"/>
              <a:t> </a:t>
            </a:r>
            <a:r>
              <a:rPr lang="en-US" b="1" dirty="0" err="1"/>
              <a:t>jemstvo</a:t>
            </a:r>
            <a:r>
              <a:rPr lang="en-US" b="1" dirty="0"/>
              <a:t> (</a:t>
            </a:r>
            <a:r>
              <a:rPr lang="en-US" b="1" dirty="0" err="1"/>
              <a:t>aval</a:t>
            </a:r>
            <a:r>
              <a:rPr lang="en-US" b="1" dirty="0"/>
              <a:t>)</a:t>
            </a:r>
            <a:endParaRPr lang="en-US" dirty="0"/>
          </a:p>
          <a:p>
            <a:pPr marL="0" indent="0">
              <a:buNone/>
            </a:pPr>
            <a:endParaRPr lang="en-US" b="1" dirty="0" smtClean="0"/>
          </a:p>
          <a:p>
            <a:pPr marL="0" indent="0">
              <a:buNone/>
            </a:pPr>
            <a:r>
              <a:rPr lang="en-US" b="1" dirty="0" smtClean="0"/>
              <a:t>“</a:t>
            </a:r>
            <a:r>
              <a:rPr lang="en-US" b="1" dirty="0" err="1"/>
              <a:t>Mjenično</a:t>
            </a:r>
            <a:r>
              <a:rPr lang="en-US" b="1" dirty="0"/>
              <a:t> </a:t>
            </a:r>
            <a:r>
              <a:rPr lang="en-US" b="1" dirty="0" err="1"/>
              <a:t>jamstvo</a:t>
            </a:r>
            <a:r>
              <a:rPr lang="en-US" b="1" dirty="0"/>
              <a:t> je </a:t>
            </a:r>
            <a:r>
              <a:rPr lang="en-US" b="1" dirty="0" err="1"/>
              <a:t>apstraktni</a:t>
            </a:r>
            <a:r>
              <a:rPr lang="en-US" b="1" dirty="0"/>
              <a:t> </a:t>
            </a:r>
            <a:r>
              <a:rPr lang="en-US" b="1" dirty="0" err="1"/>
              <a:t>pravni</a:t>
            </a:r>
            <a:r>
              <a:rPr lang="en-US" b="1" dirty="0"/>
              <a:t> </a:t>
            </a:r>
            <a:r>
              <a:rPr lang="en-US" b="1" dirty="0" err="1"/>
              <a:t>posao</a:t>
            </a:r>
            <a:r>
              <a:rPr lang="en-US" b="1" dirty="0"/>
              <a:t>, </a:t>
            </a:r>
            <a:r>
              <a:rPr lang="en-US" b="1" dirty="0" err="1"/>
              <a:t>neovisan</a:t>
            </a:r>
            <a:r>
              <a:rPr lang="en-US" b="1" dirty="0"/>
              <a:t> od </a:t>
            </a:r>
            <a:r>
              <a:rPr lang="en-US" b="1" dirty="0" err="1"/>
              <a:t>osnovnog</a:t>
            </a:r>
            <a:r>
              <a:rPr lang="en-US" b="1" dirty="0"/>
              <a:t> </a:t>
            </a:r>
            <a:r>
              <a:rPr lang="en-US" b="1" dirty="0" err="1"/>
              <a:t>pravnog</a:t>
            </a:r>
            <a:r>
              <a:rPr lang="en-US" b="1" dirty="0"/>
              <a:t> </a:t>
            </a:r>
            <a:r>
              <a:rPr lang="en-US" b="1" dirty="0" err="1"/>
              <a:t>posla</a:t>
            </a:r>
            <a:r>
              <a:rPr lang="en-US" b="1" dirty="0"/>
              <a:t>, pa </a:t>
            </a:r>
            <a:r>
              <a:rPr lang="en-US" b="1" dirty="0" err="1"/>
              <a:t>sukladno</a:t>
            </a:r>
            <a:r>
              <a:rPr lang="en-US" b="1" dirty="0"/>
              <a:t> tome </a:t>
            </a:r>
            <a:r>
              <a:rPr lang="en-US" b="1" dirty="0" err="1"/>
              <a:t>neovisan</a:t>
            </a:r>
            <a:r>
              <a:rPr lang="en-US" b="1" dirty="0"/>
              <a:t> </a:t>
            </a:r>
            <a:r>
              <a:rPr lang="en-US" b="1" dirty="0" err="1"/>
              <a:t>i</a:t>
            </a:r>
            <a:r>
              <a:rPr lang="en-US" b="1" dirty="0"/>
              <a:t> od </a:t>
            </a:r>
            <a:r>
              <a:rPr lang="en-US" b="1" dirty="0" err="1"/>
              <a:t>ugovora</a:t>
            </a:r>
            <a:r>
              <a:rPr lang="en-US" b="1" dirty="0"/>
              <a:t> o </a:t>
            </a:r>
            <a:r>
              <a:rPr lang="en-US" b="1" dirty="0" err="1"/>
              <a:t>jamstvu</a:t>
            </a:r>
            <a:r>
              <a:rPr lang="en-US" b="1" dirty="0"/>
              <a:t> </a:t>
            </a:r>
            <a:r>
              <a:rPr lang="en-US" b="1" dirty="0" err="1"/>
              <a:t>kao</a:t>
            </a:r>
            <a:r>
              <a:rPr lang="en-US" b="1" dirty="0"/>
              <a:t> </a:t>
            </a:r>
            <a:r>
              <a:rPr lang="en-US" b="1" dirty="0" err="1"/>
              <a:t>akcesornog</a:t>
            </a:r>
            <a:r>
              <a:rPr lang="en-US" b="1" dirty="0"/>
              <a:t> </a:t>
            </a:r>
            <a:r>
              <a:rPr lang="en-US" b="1" dirty="0" err="1"/>
              <a:t>pravnog</a:t>
            </a:r>
            <a:r>
              <a:rPr lang="en-US" b="1" dirty="0"/>
              <a:t> </a:t>
            </a:r>
            <a:r>
              <a:rPr lang="en-US" b="1" dirty="0" err="1"/>
              <a:t>posla</a:t>
            </a:r>
            <a:r>
              <a:rPr lang="en-US" b="1" dirty="0"/>
              <a:t>. </a:t>
            </a:r>
            <a:r>
              <a:rPr lang="en-US" b="1" dirty="0" err="1"/>
              <a:t>Aval</a:t>
            </a:r>
            <a:r>
              <a:rPr lang="en-US" b="1" dirty="0"/>
              <a:t> se </a:t>
            </a:r>
            <a:r>
              <a:rPr lang="en-US" b="1" dirty="0" err="1"/>
              <a:t>daje</a:t>
            </a:r>
            <a:r>
              <a:rPr lang="en-US" b="1" dirty="0"/>
              <a:t> </a:t>
            </a:r>
            <a:r>
              <a:rPr lang="en-US" b="1" dirty="0" err="1"/>
              <a:t>na</a:t>
            </a:r>
            <a:r>
              <a:rPr lang="en-US" b="1" dirty="0"/>
              <a:t> </a:t>
            </a:r>
            <a:r>
              <a:rPr lang="en-US" b="1" dirty="0" err="1"/>
              <a:t>mjenici</a:t>
            </a:r>
            <a:r>
              <a:rPr lang="en-US" b="1" dirty="0"/>
              <a:t> </a:t>
            </a:r>
            <a:r>
              <a:rPr lang="en-US" b="1" dirty="0" err="1"/>
              <a:t>ili</a:t>
            </a:r>
            <a:r>
              <a:rPr lang="en-US" b="1" dirty="0"/>
              <a:t> </a:t>
            </a:r>
            <a:r>
              <a:rPr lang="en-US" b="1" dirty="0" err="1"/>
              <a:t>na</a:t>
            </a:r>
            <a:r>
              <a:rPr lang="en-US" b="1" dirty="0"/>
              <a:t> </a:t>
            </a:r>
            <a:r>
              <a:rPr lang="en-US" b="1" dirty="0" err="1"/>
              <a:t>alonžu</a:t>
            </a:r>
            <a:r>
              <a:rPr lang="en-US" b="1" dirty="0"/>
              <a:t> </a:t>
            </a:r>
            <a:r>
              <a:rPr lang="en-US" b="1" dirty="0" err="1"/>
              <a:t>i</a:t>
            </a:r>
            <a:r>
              <a:rPr lang="en-US" b="1" dirty="0"/>
              <a:t> </a:t>
            </a:r>
            <a:r>
              <a:rPr lang="en-US" b="1" dirty="0" err="1"/>
              <a:t>potpisuje</a:t>
            </a:r>
            <a:r>
              <a:rPr lang="en-US" b="1" dirty="0"/>
              <a:t> </a:t>
            </a:r>
            <a:r>
              <a:rPr lang="en-US" b="1" dirty="0" err="1"/>
              <a:t>ga</a:t>
            </a:r>
            <a:r>
              <a:rPr lang="en-US" b="1" dirty="0"/>
              <a:t> </a:t>
            </a:r>
            <a:r>
              <a:rPr lang="en-US" b="1" dirty="0" err="1"/>
              <a:t>avalist</a:t>
            </a:r>
            <a:r>
              <a:rPr lang="en-US" b="1" dirty="0"/>
              <a:t>; </a:t>
            </a:r>
            <a:r>
              <a:rPr lang="en-US" b="1" dirty="0" err="1"/>
              <a:t>aval</a:t>
            </a:r>
            <a:r>
              <a:rPr lang="en-US" b="1" dirty="0"/>
              <a:t> se </a:t>
            </a:r>
            <a:r>
              <a:rPr lang="en-US" b="1" dirty="0" err="1"/>
              <a:t>izražava</a:t>
            </a:r>
            <a:r>
              <a:rPr lang="en-US" b="1" dirty="0"/>
              <a:t> </a:t>
            </a:r>
            <a:r>
              <a:rPr lang="en-US" b="1" dirty="0" err="1"/>
              <a:t>riječima</a:t>
            </a:r>
            <a:r>
              <a:rPr lang="en-US" b="1" dirty="0"/>
              <a:t> „per </a:t>
            </a:r>
            <a:r>
              <a:rPr lang="en-US" b="1" dirty="0" err="1"/>
              <a:t>aval</a:t>
            </a:r>
            <a:r>
              <a:rPr lang="en-US" b="1" dirty="0"/>
              <a:t>“, „</a:t>
            </a:r>
            <a:r>
              <a:rPr lang="en-US" b="1" dirty="0" err="1"/>
              <a:t>kao</a:t>
            </a:r>
            <a:r>
              <a:rPr lang="en-US" b="1" dirty="0"/>
              <a:t> </a:t>
            </a:r>
            <a:r>
              <a:rPr lang="en-US" b="1" dirty="0" err="1"/>
              <a:t>poruk</a:t>
            </a:r>
            <a:r>
              <a:rPr lang="en-US" b="1" dirty="0"/>
              <a:t>“, „</a:t>
            </a:r>
            <a:r>
              <a:rPr lang="en-US" b="1" dirty="0" err="1"/>
              <a:t>kao</a:t>
            </a:r>
            <a:r>
              <a:rPr lang="en-US" b="1" dirty="0"/>
              <a:t> </a:t>
            </a:r>
            <a:r>
              <a:rPr lang="en-US" b="1" dirty="0" err="1"/>
              <a:t>jamac</a:t>
            </a:r>
            <a:r>
              <a:rPr lang="en-US" b="1" dirty="0"/>
              <a:t>“ </a:t>
            </a:r>
            <a:r>
              <a:rPr lang="en-US" b="1" dirty="0" err="1"/>
              <a:t>ili</a:t>
            </a:r>
            <a:r>
              <a:rPr lang="en-US" b="1" dirty="0"/>
              <a:t> ma </a:t>
            </a:r>
            <a:r>
              <a:rPr lang="en-US" b="1" dirty="0" err="1"/>
              <a:t>kojim</a:t>
            </a:r>
            <a:r>
              <a:rPr lang="en-US" b="1" dirty="0"/>
              <a:t> </a:t>
            </a:r>
            <a:r>
              <a:rPr lang="en-US" b="1" dirty="0" err="1"/>
              <a:t>drugim</a:t>
            </a:r>
            <a:r>
              <a:rPr lang="en-US" b="1" dirty="0"/>
              <a:t> </a:t>
            </a:r>
            <a:r>
              <a:rPr lang="en-US" b="1" dirty="0" err="1"/>
              <a:t>izrazom</a:t>
            </a:r>
            <a:r>
              <a:rPr lang="en-US" b="1" dirty="0"/>
              <a:t> </a:t>
            </a:r>
            <a:r>
              <a:rPr lang="en-US" b="1" dirty="0" err="1"/>
              <a:t>koji</a:t>
            </a:r>
            <a:r>
              <a:rPr lang="en-US" b="1" dirty="0"/>
              <a:t> </a:t>
            </a:r>
            <a:r>
              <a:rPr lang="en-US" b="1" dirty="0" err="1"/>
              <a:t>isto</a:t>
            </a:r>
            <a:r>
              <a:rPr lang="en-US" b="1" dirty="0"/>
              <a:t> to </a:t>
            </a:r>
            <a:r>
              <a:rPr lang="en-US" b="1" dirty="0" err="1"/>
              <a:t>znači</a:t>
            </a:r>
            <a:r>
              <a:rPr lang="en-US" b="1" dirty="0"/>
              <a:t>; </a:t>
            </a:r>
            <a:r>
              <a:rPr lang="en-US" b="1" dirty="0" err="1"/>
              <a:t>za</a:t>
            </a:r>
            <a:r>
              <a:rPr lang="en-US" b="1" dirty="0"/>
              <a:t> </a:t>
            </a:r>
            <a:r>
              <a:rPr lang="en-US" b="1" dirty="0" err="1"/>
              <a:t>davanje</a:t>
            </a:r>
            <a:r>
              <a:rPr lang="en-US" b="1" dirty="0"/>
              <a:t> </a:t>
            </a:r>
            <a:r>
              <a:rPr lang="en-US" b="1" dirty="0" err="1"/>
              <a:t>avala</a:t>
            </a:r>
            <a:r>
              <a:rPr lang="en-US" b="1" dirty="0"/>
              <a:t> </a:t>
            </a:r>
            <a:r>
              <a:rPr lang="en-US" b="1" dirty="0" err="1"/>
              <a:t>dovoljan</a:t>
            </a:r>
            <a:r>
              <a:rPr lang="en-US" b="1" dirty="0"/>
              <a:t> je </a:t>
            </a:r>
            <a:r>
              <a:rPr lang="en-US" b="1" dirty="0" err="1"/>
              <a:t>potpis</a:t>
            </a:r>
            <a:r>
              <a:rPr lang="en-US" b="1" dirty="0"/>
              <a:t> </a:t>
            </a:r>
            <a:r>
              <a:rPr lang="en-US" b="1" dirty="0" err="1"/>
              <a:t>na</a:t>
            </a:r>
            <a:r>
              <a:rPr lang="en-US" b="1" dirty="0"/>
              <a:t> </a:t>
            </a:r>
            <a:r>
              <a:rPr lang="en-US" b="1" dirty="0" err="1"/>
              <a:t>licu</a:t>
            </a:r>
            <a:r>
              <a:rPr lang="en-US" b="1" dirty="0"/>
              <a:t> </a:t>
            </a:r>
            <a:r>
              <a:rPr lang="en-US" b="1" dirty="0" err="1"/>
              <a:t>mjenice</a:t>
            </a:r>
            <a:r>
              <a:rPr lang="en-US" b="1" dirty="0"/>
              <a:t>, </a:t>
            </a:r>
            <a:r>
              <a:rPr lang="en-US" b="1" dirty="0" err="1"/>
              <a:t>osim</a:t>
            </a:r>
            <a:r>
              <a:rPr lang="en-US" b="1" dirty="0"/>
              <a:t> </a:t>
            </a:r>
            <a:r>
              <a:rPr lang="en-US" b="1" dirty="0" err="1"/>
              <a:t>ako</a:t>
            </a:r>
            <a:r>
              <a:rPr lang="en-US" b="1" dirty="0"/>
              <a:t> je u </a:t>
            </a:r>
            <a:r>
              <a:rPr lang="en-US" b="1" dirty="0" err="1"/>
              <a:t>pitanju</a:t>
            </a:r>
            <a:r>
              <a:rPr lang="en-US" b="1" dirty="0"/>
              <a:t> </a:t>
            </a:r>
            <a:r>
              <a:rPr lang="en-US" b="1" dirty="0" err="1"/>
              <a:t>potpis</a:t>
            </a:r>
            <a:r>
              <a:rPr lang="en-US" b="1" dirty="0"/>
              <a:t> </a:t>
            </a:r>
            <a:r>
              <a:rPr lang="en-US" b="1" dirty="0" err="1"/>
              <a:t>trasata</a:t>
            </a:r>
            <a:r>
              <a:rPr lang="en-US" b="1" dirty="0"/>
              <a:t> </a:t>
            </a:r>
            <a:r>
              <a:rPr lang="en-US" b="1" dirty="0" err="1"/>
              <a:t>ili</a:t>
            </a:r>
            <a:r>
              <a:rPr lang="en-US" b="1" dirty="0"/>
              <a:t> </a:t>
            </a:r>
            <a:r>
              <a:rPr lang="en-US" b="1" dirty="0" err="1"/>
              <a:t>trasanta</a:t>
            </a:r>
            <a:r>
              <a:rPr lang="en-US" b="1" dirty="0"/>
              <a:t> </a:t>
            </a:r>
            <a:r>
              <a:rPr lang="en-US" b="1" dirty="0" err="1"/>
              <a:t>i</a:t>
            </a:r>
            <a:r>
              <a:rPr lang="en-US" b="1" dirty="0"/>
              <a:t> </a:t>
            </a:r>
            <a:r>
              <a:rPr lang="en-US" b="1" dirty="0" err="1"/>
              <a:t>iz</a:t>
            </a:r>
            <a:r>
              <a:rPr lang="en-US" b="1" dirty="0"/>
              <a:t> </a:t>
            </a:r>
            <a:r>
              <a:rPr lang="en-US" b="1" dirty="0" err="1"/>
              <a:t>avala</a:t>
            </a:r>
            <a:r>
              <a:rPr lang="en-US" b="1" dirty="0"/>
              <a:t> se </a:t>
            </a:r>
            <a:r>
              <a:rPr lang="en-US" b="1" dirty="0" err="1"/>
              <a:t>treba</a:t>
            </a:r>
            <a:r>
              <a:rPr lang="en-US" b="1" dirty="0"/>
              <a:t> </a:t>
            </a:r>
            <a:r>
              <a:rPr lang="en-US" b="1" dirty="0" err="1"/>
              <a:t>vidjeti</a:t>
            </a:r>
            <a:r>
              <a:rPr lang="en-US" b="1" dirty="0"/>
              <a:t> </a:t>
            </a:r>
            <a:r>
              <a:rPr lang="en-US" b="1" dirty="0" err="1"/>
              <a:t>za</a:t>
            </a:r>
            <a:r>
              <a:rPr lang="en-US" b="1" dirty="0"/>
              <a:t> </a:t>
            </a:r>
            <a:r>
              <a:rPr lang="en-US" b="1" dirty="0" err="1"/>
              <a:t>koga</a:t>
            </a:r>
            <a:r>
              <a:rPr lang="en-US" b="1" dirty="0"/>
              <a:t> je dat.”</a:t>
            </a:r>
            <a:endParaRPr lang="en-US" dirty="0"/>
          </a:p>
          <a:p>
            <a:pPr marL="0" indent="0">
              <a:buNone/>
            </a:pPr>
            <a:endParaRPr lang="en-US" b="1" dirty="0" smtClean="0"/>
          </a:p>
          <a:p>
            <a:pPr marL="0" indent="0">
              <a:buNone/>
            </a:pPr>
            <a:r>
              <a:rPr lang="en-US" b="1" dirty="0" smtClean="0"/>
              <a:t>(</a:t>
            </a:r>
            <a:r>
              <a:rPr lang="en-US" dirty="0" err="1"/>
              <a:t>Presuda</a:t>
            </a:r>
            <a:r>
              <a:rPr lang="en-US" dirty="0"/>
              <a:t> </a:t>
            </a:r>
            <a:r>
              <a:rPr lang="en-US" dirty="0" err="1"/>
              <a:t>Vrhovnog</a:t>
            </a:r>
            <a:r>
              <a:rPr lang="en-US" dirty="0"/>
              <a:t> </a:t>
            </a:r>
            <a:r>
              <a:rPr lang="en-US" dirty="0" err="1"/>
              <a:t>suda</a:t>
            </a:r>
            <a:r>
              <a:rPr lang="en-US" dirty="0"/>
              <a:t> </a:t>
            </a:r>
            <a:r>
              <a:rPr lang="en-US" dirty="0" err="1"/>
              <a:t>Republike</a:t>
            </a:r>
            <a:r>
              <a:rPr lang="en-US" dirty="0"/>
              <a:t> </a:t>
            </a:r>
            <a:r>
              <a:rPr lang="en-US" dirty="0" err="1"/>
              <a:t>Hrvatske</a:t>
            </a:r>
            <a:r>
              <a:rPr lang="en-US" dirty="0"/>
              <a:t> </a:t>
            </a:r>
            <a:r>
              <a:rPr lang="en-US" dirty="0" err="1"/>
              <a:t>broj</a:t>
            </a:r>
            <a:r>
              <a:rPr lang="en-US" dirty="0"/>
              <a:t>: </a:t>
            </a:r>
            <a:r>
              <a:rPr lang="en-US" dirty="0" err="1"/>
              <a:t>RevT</a:t>
            </a:r>
            <a:r>
              <a:rPr lang="en-US" dirty="0"/>
              <a:t> 158/06)</a:t>
            </a:r>
          </a:p>
          <a:p>
            <a:endParaRPr lang="en-US" dirty="0"/>
          </a:p>
        </p:txBody>
      </p:sp>
    </p:spTree>
    <p:extLst>
      <p:ext uri="{BB962C8B-B14F-4D97-AF65-F5344CB8AC3E}">
        <p14:creationId xmlns:p14="http://schemas.microsoft.com/office/powerpoint/2010/main" val="108101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lgn="ctr">
              <a:buNone/>
            </a:pPr>
            <a:r>
              <a:rPr lang="en-US" b="1" dirty="0" err="1"/>
              <a:t>Zastarni</a:t>
            </a:r>
            <a:r>
              <a:rPr lang="en-US" b="1" dirty="0"/>
              <a:t> </a:t>
            </a:r>
            <a:r>
              <a:rPr lang="en-US" b="1" dirty="0" err="1"/>
              <a:t>rok</a:t>
            </a:r>
            <a:endParaRPr lang="en-US" dirty="0"/>
          </a:p>
          <a:p>
            <a:pPr marL="0" indent="0">
              <a:buNone/>
            </a:pPr>
            <a:endParaRPr lang="en-US" b="1" dirty="0" smtClean="0"/>
          </a:p>
          <a:p>
            <a:pPr marL="0" indent="0">
              <a:buNone/>
            </a:pPr>
            <a:r>
              <a:rPr lang="pl-PL" b="1" dirty="0" smtClean="0"/>
              <a:t>„</a:t>
            </a:r>
            <a:r>
              <a:rPr lang="pl-PL" b="1" dirty="0"/>
              <a:t>Zastarni rok u kojem zastarijevaju mjenično pravni zahtjevi daje pravnu sigurnost mjenično pravnim dužnicima da se od njih ne će moći naplatiti neki mjenično pravni zahtjevi nakon proteka određenog zastarnog roka od dospjelosti mjenično pravnog zahtjeva odnosno pravodobno podignutog protesta tj. da će se moći uspješno protiviti takvim zahtjevima isticanjem prigovora zastare mjenično pravnog zahtjeva.”</a:t>
            </a:r>
            <a:endParaRPr lang="en-US" dirty="0"/>
          </a:p>
          <a:p>
            <a:pPr marL="0" indent="0">
              <a:buNone/>
            </a:pPr>
            <a:endParaRPr lang="en-US" dirty="0" smtClean="0"/>
          </a:p>
          <a:p>
            <a:pPr marL="0" indent="0">
              <a:buNone/>
            </a:pPr>
            <a:r>
              <a:rPr lang="pl-PL" dirty="0" smtClean="0"/>
              <a:t>(</a:t>
            </a:r>
            <a:r>
              <a:rPr lang="pl-PL" dirty="0"/>
              <a:t>Presuda Vrhovnog suda Republike Hrvatske broj: Rev 760/04-2 od 16.01.2008. godine)</a:t>
            </a:r>
            <a:endParaRPr lang="en-US" dirty="0"/>
          </a:p>
          <a:p>
            <a:endParaRPr lang="en-US" dirty="0"/>
          </a:p>
        </p:txBody>
      </p:sp>
    </p:spTree>
    <p:extLst>
      <p:ext uri="{BB962C8B-B14F-4D97-AF65-F5344CB8AC3E}">
        <p14:creationId xmlns:p14="http://schemas.microsoft.com/office/powerpoint/2010/main" val="329963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sr-Latn-CS" b="1" dirty="0"/>
              <a:t>Promjena pravne prirode mjeničnog spora</a:t>
            </a:r>
            <a:endParaRPr lang="en-US" dirty="0"/>
          </a:p>
          <a:p>
            <a:pPr marL="0" indent="0">
              <a:buNone/>
            </a:pPr>
            <a:endParaRPr lang="en-US" dirty="0" smtClean="0">
              <a:effectLst/>
            </a:endParaRPr>
          </a:p>
          <a:p>
            <a:pPr marL="0" indent="0">
              <a:buNone/>
            </a:pPr>
            <a:r>
              <a:rPr lang="bs-Latn-BA" b="1" dirty="0" smtClean="0">
                <a:effectLst/>
              </a:rPr>
              <a:t>„Spor gubi pravnu prirodu mjeničnog spora i poprima pravnu prirodu spora iz građansko-pravnog odnosa ako tužitelj u toku postupka koji je započeo kao mjenični spor promijeni činjenični i pravni osnov u smislu da isplatu traži iz ugovora o jemstvu.“</a:t>
            </a:r>
            <a:endParaRPr lang="en-US" b="1" dirty="0" smtClean="0">
              <a:effectLst/>
            </a:endParaRPr>
          </a:p>
          <a:p>
            <a:pPr marL="0" indent="0">
              <a:buNone/>
            </a:pPr>
            <a:r>
              <a:rPr lang="bs-Latn-BA" dirty="0" smtClean="0">
                <a:effectLst/>
              </a:rPr>
              <a:t> </a:t>
            </a:r>
            <a:endParaRPr lang="en-US" dirty="0" smtClean="0">
              <a:effectLst/>
            </a:endParaRPr>
          </a:p>
          <a:p>
            <a:r>
              <a:rPr lang="bs-Latn-BA" dirty="0" smtClean="0">
                <a:effectLst/>
              </a:rPr>
              <a:t>(</a:t>
            </a:r>
            <a:r>
              <a:rPr lang="hr-HR" dirty="0" smtClean="0">
                <a:effectLst/>
              </a:rPr>
              <a:t>Presuda Kantonalnog suda u Bihaću, 20 0 P 027116 17 Gž od 5.1.2018. godine</a:t>
            </a:r>
            <a:r>
              <a:rPr lang="bs-Latn-BA" dirty="0" smtClean="0">
                <a:effectLst/>
              </a:rPr>
              <a:t>)</a:t>
            </a:r>
            <a:endParaRPr lang="en-US" dirty="0" smtClean="0">
              <a:effectLst/>
            </a:endParaRPr>
          </a:p>
          <a:p>
            <a:endParaRPr lang="en-US" dirty="0"/>
          </a:p>
        </p:txBody>
      </p:sp>
    </p:spTree>
    <p:extLst>
      <p:ext uri="{BB962C8B-B14F-4D97-AF65-F5344CB8AC3E}">
        <p14:creationId xmlns:p14="http://schemas.microsoft.com/office/powerpoint/2010/main" val="636907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2162</Words>
  <Application>Microsoft Office PowerPoint</Application>
  <PresentationFormat>Widescreen</PresentationFormat>
  <Paragraphs>238</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Times New Roman</vt:lpstr>
      <vt:lpstr>Office Theme</vt:lpstr>
      <vt:lpstr>PowerPoint Presentation</vt:lpstr>
      <vt:lpstr>Ništavost mjenice    „Činjenica da je mjenica djelimično popunjena rukom trećih lica (zaposlenih kod tužioca), te da datum izdavanja mjenice ne odgovara datumu potpisivanja ugovora, mjenicu ne čine ništavom.”     (Presuda Okružnog suda Banjaluka broj: 72 0 I 008554 12 Gž od 25.09.2013. godine)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5</cp:revision>
  <dcterms:created xsi:type="dcterms:W3CDTF">2021-04-12T17:48:10Z</dcterms:created>
  <dcterms:modified xsi:type="dcterms:W3CDTF">2021-04-12T18:17:36Z</dcterms:modified>
</cp:coreProperties>
</file>