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4" r:id="rId9"/>
    <p:sldId id="265" r:id="rId10"/>
    <p:sldId id="262" r:id="rId11"/>
    <p:sldId id="266" r:id="rId12"/>
    <p:sldId id="267" r:id="rId13"/>
    <p:sldId id="268" r:id="rId14"/>
    <p:sldId id="269" r:id="rId15"/>
    <p:sldId id="270" r:id="rId16"/>
    <p:sldId id="271" r:id="rId17"/>
    <p:sldId id="272" r:id="rId18"/>
    <p:sldId id="274" r:id="rId19"/>
    <p:sldId id="276" r:id="rId20"/>
    <p:sldId id="278" r:id="rId21"/>
    <p:sldId id="280" r:id="rId22"/>
    <p:sldId id="281" r:id="rId23"/>
    <p:sldId id="282" r:id="rId24"/>
    <p:sldId id="283" r:id="rId25"/>
    <p:sldId id="284"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23" autoAdjust="0"/>
    <p:restoredTop sz="94660"/>
  </p:normalViewPr>
  <p:slideViewPr>
    <p:cSldViewPr snapToGrid="0">
      <p:cViewPr varScale="1">
        <p:scale>
          <a:sx n="81" d="100"/>
          <a:sy n="81" d="100"/>
        </p:scale>
        <p:origin x="-78" y="-6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668B75-1975-4287-8461-6121F297E7F7}"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bs-Latn-BA"/>
        </a:p>
      </dgm:t>
    </dgm:pt>
    <dgm:pt modelId="{22078F60-C57E-473F-8CE3-6DB624B0B165}">
      <dgm:prSet phldrT="[Text]"/>
      <dgm:spPr>
        <a:solidFill>
          <a:schemeClr val="accent6">
            <a:lumMod val="60000"/>
            <a:lumOff val="40000"/>
          </a:schemeClr>
        </a:solidFill>
      </dgm:spPr>
      <dgm:t>
        <a:bodyPr/>
        <a:lstStyle/>
        <a:p>
          <a:r>
            <a:rPr lang="bs-Latn-BA" b="1" dirty="0">
              <a:solidFill>
                <a:schemeClr val="tx1"/>
              </a:solidFill>
            </a:rPr>
            <a:t>Proglasiti odluku izvršivom ili registrovati odluku za izvršenje.</a:t>
          </a:r>
        </a:p>
        <a:p>
          <a:r>
            <a:rPr lang="bs-Latn-BA" dirty="0">
              <a:solidFill>
                <a:schemeClr val="tx1"/>
              </a:solidFill>
            </a:rPr>
            <a:t>Stav je Vrhovnog suda RS da takav Zahtjev treba tretirati kao prijedlog za izvršenje (VSRS broj: 118-0-GŽ-09000013).</a:t>
          </a:r>
        </a:p>
        <a:p>
          <a:r>
            <a:rPr lang="bs-Latn-BA" dirty="0">
              <a:solidFill>
                <a:schemeClr val="tx1"/>
              </a:solidFill>
            </a:rPr>
            <a:t>Nije potrebno poduzimati dodatne korake za izvršenje u skladu s nacionalnim pravom zamoljene države.</a:t>
          </a:r>
        </a:p>
        <a:p>
          <a:endParaRPr lang="bs-Latn-BA" dirty="0"/>
        </a:p>
      </dgm:t>
    </dgm:pt>
    <dgm:pt modelId="{5414053F-144C-40B0-A6A6-0D941F53612C}" type="parTrans" cxnId="{5CA99F19-E82A-48DC-8F8D-873FEDBD0E7A}">
      <dgm:prSet/>
      <dgm:spPr/>
      <dgm:t>
        <a:bodyPr/>
        <a:lstStyle/>
        <a:p>
          <a:endParaRPr lang="bs-Latn-BA"/>
        </a:p>
      </dgm:t>
    </dgm:pt>
    <dgm:pt modelId="{04015544-AAE9-4ABA-B2BC-292C228A1F1B}" type="sibTrans" cxnId="{5CA99F19-E82A-48DC-8F8D-873FEDBD0E7A}">
      <dgm:prSet/>
      <dgm:spPr/>
      <dgm:t>
        <a:bodyPr/>
        <a:lstStyle/>
        <a:p>
          <a:endParaRPr lang="bs-Latn-BA"/>
        </a:p>
      </dgm:t>
    </dgm:pt>
    <dgm:pt modelId="{CA33F793-70E4-40B3-9615-F06BC0F12DFE}">
      <dgm:prSet phldrT="[Text]" custT="1"/>
      <dgm:spPr>
        <a:solidFill>
          <a:schemeClr val="accent2">
            <a:lumMod val="60000"/>
            <a:lumOff val="40000"/>
          </a:schemeClr>
        </a:solidFill>
      </dgm:spPr>
      <dgm:t>
        <a:bodyPr/>
        <a:lstStyle/>
        <a:p>
          <a:r>
            <a:rPr lang="bs-Latn-BA" sz="700" b="1" dirty="0">
              <a:solidFill>
                <a:schemeClr val="tx1"/>
              </a:solidFill>
            </a:rPr>
            <a:t>Odbijanje proglašenja odluke izvršivom ili priznavanja odluke za izvršenje</a:t>
          </a:r>
        </a:p>
        <a:p>
          <a:r>
            <a:rPr lang="bs-Latn-BA" sz="700" dirty="0">
              <a:solidFill>
                <a:schemeClr val="tx1"/>
              </a:solidFill>
            </a:rPr>
            <a:t>Nadležno tijelo može odbiti proglasiti odluku izvršivom ili je registrirati jedino ako bi priznavanje i izvršenje odluke bilo </a:t>
          </a:r>
          <a:r>
            <a:rPr lang="bs-Latn-BA" sz="700" b="1" dirty="0">
              <a:solidFill>
                <a:schemeClr val="tx1"/>
              </a:solidFill>
            </a:rPr>
            <a:t>očito protivno </a:t>
          </a:r>
          <a:r>
            <a:rPr lang="bs-Latn-BA" sz="700" dirty="0">
              <a:solidFill>
                <a:schemeClr val="tx1"/>
              </a:solidFill>
            </a:rPr>
            <a:t>javnom poretku. Ta bi iznimka trebala biti vrlo ograničena kako bi se osiguralo da države ugovornice Konvencije u najvećoj mogućoj mjeri mogu priznavati i izvršavati odluke ostalih država ugovornica. Trebala bi se koristiti samo ako bi priznavanje ili priznavanje i izvršenje moglo dovesti do „nepodnošljivog” rezultata.</a:t>
          </a:r>
        </a:p>
        <a:p>
          <a:endParaRPr lang="bs-Latn-BA" sz="600" dirty="0"/>
        </a:p>
      </dgm:t>
    </dgm:pt>
    <dgm:pt modelId="{148F0531-40EA-4F55-A8A0-3C7EA4297C73}" type="parTrans" cxnId="{AB56DADA-2C5E-43F7-A37C-DFB88DC06BB1}">
      <dgm:prSet/>
      <dgm:spPr/>
      <dgm:t>
        <a:bodyPr/>
        <a:lstStyle/>
        <a:p>
          <a:endParaRPr lang="bs-Latn-BA"/>
        </a:p>
      </dgm:t>
    </dgm:pt>
    <dgm:pt modelId="{3217D1A3-1F5A-4EAE-B9BD-1D7EABCABF70}" type="sibTrans" cxnId="{AB56DADA-2C5E-43F7-A37C-DFB88DC06BB1}">
      <dgm:prSet/>
      <dgm:spPr/>
      <dgm:t>
        <a:bodyPr/>
        <a:lstStyle/>
        <a:p>
          <a:endParaRPr lang="bs-Latn-BA"/>
        </a:p>
      </dgm:t>
    </dgm:pt>
    <dgm:pt modelId="{1066B726-5289-4EC7-928E-002D4C32C181}">
      <dgm:prSet phldrT="[Text]"/>
      <dgm:spPr>
        <a:solidFill>
          <a:schemeClr val="accent1">
            <a:lumMod val="20000"/>
            <a:lumOff val="80000"/>
          </a:schemeClr>
        </a:solidFill>
      </dgm:spPr>
      <dgm:t>
        <a:bodyPr/>
        <a:lstStyle/>
        <a:p>
          <a:r>
            <a:rPr lang="bs-Latn-BA" b="1" dirty="0">
              <a:solidFill>
                <a:schemeClr val="tx1"/>
              </a:solidFill>
            </a:rPr>
            <a:t>Izvršiti odluku</a:t>
          </a:r>
        </a:p>
        <a:p>
          <a:r>
            <a:rPr lang="bs-Latn-BA" dirty="0">
              <a:solidFill>
                <a:schemeClr val="tx1"/>
              </a:solidFill>
            </a:rPr>
            <a:t>Podnosilac zahtjeva ne treba podnositi nikakav dodatni zahtjev za izvršenje odluke</a:t>
          </a:r>
        </a:p>
        <a:p>
          <a:endParaRPr lang="bs-Latn-BA" dirty="0">
            <a:solidFill>
              <a:schemeClr val="tx1"/>
            </a:solidFill>
          </a:endParaRPr>
        </a:p>
        <a:p>
          <a:endParaRPr lang="bs-Latn-BA" dirty="0"/>
        </a:p>
      </dgm:t>
    </dgm:pt>
    <dgm:pt modelId="{43B0E25E-36BD-4FF9-93D9-C4450489B83F}" type="parTrans" cxnId="{704D4E1A-1729-480F-9946-66F84ADFA3DB}">
      <dgm:prSet/>
      <dgm:spPr/>
      <dgm:t>
        <a:bodyPr/>
        <a:lstStyle/>
        <a:p>
          <a:endParaRPr lang="bs-Latn-BA"/>
        </a:p>
      </dgm:t>
    </dgm:pt>
    <dgm:pt modelId="{D0420FF0-016C-4A70-9D5E-7185BEEFED22}" type="sibTrans" cxnId="{704D4E1A-1729-480F-9946-66F84ADFA3DB}">
      <dgm:prSet/>
      <dgm:spPr/>
      <dgm:t>
        <a:bodyPr/>
        <a:lstStyle/>
        <a:p>
          <a:endParaRPr lang="bs-Latn-BA"/>
        </a:p>
      </dgm:t>
    </dgm:pt>
    <dgm:pt modelId="{853D513F-FFF1-4585-9614-E9F5323B1057}">
      <dgm:prSet phldrT="[Text]"/>
      <dgm:spPr>
        <a:solidFill>
          <a:schemeClr val="accent6">
            <a:lumMod val="20000"/>
            <a:lumOff val="80000"/>
          </a:schemeClr>
        </a:solidFill>
      </dgm:spPr>
      <dgm:t>
        <a:bodyPr/>
        <a:lstStyle/>
        <a:p>
          <a:r>
            <a:rPr lang="bs-Latn-BA" b="1" dirty="0">
              <a:solidFill>
                <a:schemeClr val="tx1"/>
              </a:solidFill>
            </a:rPr>
            <a:t>Obavijestiti podnosioca zahtjeva i tuženog</a:t>
          </a:r>
        </a:p>
        <a:p>
          <a:r>
            <a:rPr lang="bs-Latn-BA" dirty="0">
              <a:solidFill>
                <a:schemeClr val="tx1"/>
              </a:solidFill>
            </a:rPr>
            <a:t>Podnositelja zahtjeva moguće je putem centralnog organa države moliteljice ili direktno, ovisno o postupcima zamoljene države, obavijestiti o priznanju</a:t>
          </a:r>
          <a:endParaRPr lang="en-GB" dirty="0">
            <a:solidFill>
              <a:schemeClr val="tx1"/>
            </a:solidFill>
          </a:endParaRPr>
        </a:p>
        <a:p>
          <a:r>
            <a:rPr lang="bs-Latn-BA" dirty="0">
              <a:solidFill>
                <a:schemeClr val="tx1"/>
              </a:solidFill>
            </a:rPr>
            <a:t>i izvršavanju odluke ili, u slučaju odbijanja priznavanja i izvršenja, o odbijanju te odluke.</a:t>
          </a:r>
          <a:r>
            <a:rPr lang="bs-Latn-BA" dirty="0"/>
            <a:t>. </a:t>
          </a:r>
          <a:endParaRPr lang="bs-Latn-BA" b="1" dirty="0">
            <a:solidFill>
              <a:schemeClr val="tx1"/>
            </a:solidFill>
          </a:endParaRPr>
        </a:p>
      </dgm:t>
    </dgm:pt>
    <dgm:pt modelId="{F5693E70-BA6D-407A-BA38-52D875A6D837}" type="parTrans" cxnId="{528111C6-27CA-44B0-B493-AC529E60946A}">
      <dgm:prSet/>
      <dgm:spPr/>
      <dgm:t>
        <a:bodyPr/>
        <a:lstStyle/>
        <a:p>
          <a:endParaRPr lang="bs-Latn-BA"/>
        </a:p>
      </dgm:t>
    </dgm:pt>
    <dgm:pt modelId="{46ED4761-3027-426E-A5BE-8339444BC569}" type="sibTrans" cxnId="{528111C6-27CA-44B0-B493-AC529E60946A}">
      <dgm:prSet/>
      <dgm:spPr/>
      <dgm:t>
        <a:bodyPr/>
        <a:lstStyle/>
        <a:p>
          <a:endParaRPr lang="bs-Latn-BA"/>
        </a:p>
      </dgm:t>
    </dgm:pt>
    <dgm:pt modelId="{D9D4D6E5-E1E8-43F0-96E0-F409CC2209AE}" type="pres">
      <dgm:prSet presAssocID="{CB668B75-1975-4287-8461-6121F297E7F7}" presName="CompostProcess" presStyleCnt="0">
        <dgm:presLayoutVars>
          <dgm:dir/>
          <dgm:resizeHandles val="exact"/>
        </dgm:presLayoutVars>
      </dgm:prSet>
      <dgm:spPr/>
      <dgm:t>
        <a:bodyPr/>
        <a:lstStyle/>
        <a:p>
          <a:endParaRPr lang="en-GB"/>
        </a:p>
      </dgm:t>
    </dgm:pt>
    <dgm:pt modelId="{8C23DA5C-433E-4823-9750-73EC99695EA8}" type="pres">
      <dgm:prSet presAssocID="{CB668B75-1975-4287-8461-6121F297E7F7}" presName="arrow" presStyleLbl="bgShp" presStyleIdx="0" presStyleCnt="1"/>
      <dgm:spPr/>
    </dgm:pt>
    <dgm:pt modelId="{0B971A9C-E6D2-4545-9C9F-D5DBB2A3ECC7}" type="pres">
      <dgm:prSet presAssocID="{CB668B75-1975-4287-8461-6121F297E7F7}" presName="linearProcess" presStyleCnt="0"/>
      <dgm:spPr/>
    </dgm:pt>
    <dgm:pt modelId="{09BEFD63-421C-4852-A06E-A955DAF0AF7A}" type="pres">
      <dgm:prSet presAssocID="{22078F60-C57E-473F-8CE3-6DB624B0B165}" presName="textNode" presStyleLbl="node1" presStyleIdx="0" presStyleCnt="4">
        <dgm:presLayoutVars>
          <dgm:bulletEnabled val="1"/>
        </dgm:presLayoutVars>
      </dgm:prSet>
      <dgm:spPr/>
      <dgm:t>
        <a:bodyPr/>
        <a:lstStyle/>
        <a:p>
          <a:endParaRPr lang="en-GB"/>
        </a:p>
      </dgm:t>
    </dgm:pt>
    <dgm:pt modelId="{931493CB-298F-4C3E-96E1-AB3098637D41}" type="pres">
      <dgm:prSet presAssocID="{04015544-AAE9-4ABA-B2BC-292C228A1F1B}" presName="sibTrans" presStyleCnt="0"/>
      <dgm:spPr/>
    </dgm:pt>
    <dgm:pt modelId="{EA8F6BC1-E3E5-496F-8B05-69CCD6DA812B}" type="pres">
      <dgm:prSet presAssocID="{CA33F793-70E4-40B3-9615-F06BC0F12DFE}" presName="textNode" presStyleLbl="node1" presStyleIdx="1" presStyleCnt="4">
        <dgm:presLayoutVars>
          <dgm:bulletEnabled val="1"/>
        </dgm:presLayoutVars>
      </dgm:prSet>
      <dgm:spPr/>
      <dgm:t>
        <a:bodyPr/>
        <a:lstStyle/>
        <a:p>
          <a:endParaRPr lang="en-GB"/>
        </a:p>
      </dgm:t>
    </dgm:pt>
    <dgm:pt modelId="{60BD891C-1009-491D-81C4-9A67F50E4E9B}" type="pres">
      <dgm:prSet presAssocID="{3217D1A3-1F5A-4EAE-B9BD-1D7EABCABF70}" presName="sibTrans" presStyleCnt="0"/>
      <dgm:spPr/>
    </dgm:pt>
    <dgm:pt modelId="{7DC7EC9F-EE47-4AD3-A87B-9FC428B735F5}" type="pres">
      <dgm:prSet presAssocID="{1066B726-5289-4EC7-928E-002D4C32C181}" presName="textNode" presStyleLbl="node1" presStyleIdx="2" presStyleCnt="4">
        <dgm:presLayoutVars>
          <dgm:bulletEnabled val="1"/>
        </dgm:presLayoutVars>
      </dgm:prSet>
      <dgm:spPr/>
      <dgm:t>
        <a:bodyPr/>
        <a:lstStyle/>
        <a:p>
          <a:endParaRPr lang="en-GB"/>
        </a:p>
      </dgm:t>
    </dgm:pt>
    <dgm:pt modelId="{E6427A6C-075E-4370-B896-7E8A8175ACA1}" type="pres">
      <dgm:prSet presAssocID="{D0420FF0-016C-4A70-9D5E-7185BEEFED22}" presName="sibTrans" presStyleCnt="0"/>
      <dgm:spPr/>
    </dgm:pt>
    <dgm:pt modelId="{C22388BC-BCFB-4346-BB9A-6A2A08C5DBC4}" type="pres">
      <dgm:prSet presAssocID="{853D513F-FFF1-4585-9614-E9F5323B1057}" presName="textNode" presStyleLbl="node1" presStyleIdx="3" presStyleCnt="4">
        <dgm:presLayoutVars>
          <dgm:bulletEnabled val="1"/>
        </dgm:presLayoutVars>
      </dgm:prSet>
      <dgm:spPr/>
      <dgm:t>
        <a:bodyPr/>
        <a:lstStyle/>
        <a:p>
          <a:endParaRPr lang="en-GB"/>
        </a:p>
      </dgm:t>
    </dgm:pt>
  </dgm:ptLst>
  <dgm:cxnLst>
    <dgm:cxn modelId="{FE5E3F9D-9307-4DE0-89BD-1607F86010FE}" type="presOf" srcId="{22078F60-C57E-473F-8CE3-6DB624B0B165}" destId="{09BEFD63-421C-4852-A06E-A955DAF0AF7A}" srcOrd="0" destOrd="0" presId="urn:microsoft.com/office/officeart/2005/8/layout/hProcess9"/>
    <dgm:cxn modelId="{AB56DADA-2C5E-43F7-A37C-DFB88DC06BB1}" srcId="{CB668B75-1975-4287-8461-6121F297E7F7}" destId="{CA33F793-70E4-40B3-9615-F06BC0F12DFE}" srcOrd="1" destOrd="0" parTransId="{148F0531-40EA-4F55-A8A0-3C7EA4297C73}" sibTransId="{3217D1A3-1F5A-4EAE-B9BD-1D7EABCABF70}"/>
    <dgm:cxn modelId="{BAE06436-26E3-4248-8DFB-F176F22BA81F}" type="presOf" srcId="{CA33F793-70E4-40B3-9615-F06BC0F12DFE}" destId="{EA8F6BC1-E3E5-496F-8B05-69CCD6DA812B}" srcOrd="0" destOrd="0" presId="urn:microsoft.com/office/officeart/2005/8/layout/hProcess9"/>
    <dgm:cxn modelId="{AA7A55A5-FB40-4C22-ACB4-DF94E1780FD2}" type="presOf" srcId="{1066B726-5289-4EC7-928E-002D4C32C181}" destId="{7DC7EC9F-EE47-4AD3-A87B-9FC428B735F5}" srcOrd="0" destOrd="0" presId="urn:microsoft.com/office/officeart/2005/8/layout/hProcess9"/>
    <dgm:cxn modelId="{528111C6-27CA-44B0-B493-AC529E60946A}" srcId="{CB668B75-1975-4287-8461-6121F297E7F7}" destId="{853D513F-FFF1-4585-9614-E9F5323B1057}" srcOrd="3" destOrd="0" parTransId="{F5693E70-BA6D-407A-BA38-52D875A6D837}" sibTransId="{46ED4761-3027-426E-A5BE-8339444BC569}"/>
    <dgm:cxn modelId="{4754731F-EE70-4132-842B-A07EFD6DD7E4}" type="presOf" srcId="{853D513F-FFF1-4585-9614-E9F5323B1057}" destId="{C22388BC-BCFB-4346-BB9A-6A2A08C5DBC4}" srcOrd="0" destOrd="0" presId="urn:microsoft.com/office/officeart/2005/8/layout/hProcess9"/>
    <dgm:cxn modelId="{704D4E1A-1729-480F-9946-66F84ADFA3DB}" srcId="{CB668B75-1975-4287-8461-6121F297E7F7}" destId="{1066B726-5289-4EC7-928E-002D4C32C181}" srcOrd="2" destOrd="0" parTransId="{43B0E25E-36BD-4FF9-93D9-C4450489B83F}" sibTransId="{D0420FF0-016C-4A70-9D5E-7185BEEFED22}"/>
    <dgm:cxn modelId="{852B44D1-EE52-4571-81CD-193719A9AE95}" type="presOf" srcId="{CB668B75-1975-4287-8461-6121F297E7F7}" destId="{D9D4D6E5-E1E8-43F0-96E0-F409CC2209AE}" srcOrd="0" destOrd="0" presId="urn:microsoft.com/office/officeart/2005/8/layout/hProcess9"/>
    <dgm:cxn modelId="{5CA99F19-E82A-48DC-8F8D-873FEDBD0E7A}" srcId="{CB668B75-1975-4287-8461-6121F297E7F7}" destId="{22078F60-C57E-473F-8CE3-6DB624B0B165}" srcOrd="0" destOrd="0" parTransId="{5414053F-144C-40B0-A6A6-0D941F53612C}" sibTransId="{04015544-AAE9-4ABA-B2BC-292C228A1F1B}"/>
    <dgm:cxn modelId="{9CCC0A53-478F-4E00-A889-5D527F5CF575}" type="presParOf" srcId="{D9D4D6E5-E1E8-43F0-96E0-F409CC2209AE}" destId="{8C23DA5C-433E-4823-9750-73EC99695EA8}" srcOrd="0" destOrd="0" presId="urn:microsoft.com/office/officeart/2005/8/layout/hProcess9"/>
    <dgm:cxn modelId="{B4B522F1-ACC6-42F1-A53F-CE74F9C50F7B}" type="presParOf" srcId="{D9D4D6E5-E1E8-43F0-96E0-F409CC2209AE}" destId="{0B971A9C-E6D2-4545-9C9F-D5DBB2A3ECC7}" srcOrd="1" destOrd="0" presId="urn:microsoft.com/office/officeart/2005/8/layout/hProcess9"/>
    <dgm:cxn modelId="{43ECE43A-1674-4CC2-B27C-5635051D0EE0}" type="presParOf" srcId="{0B971A9C-E6D2-4545-9C9F-D5DBB2A3ECC7}" destId="{09BEFD63-421C-4852-A06E-A955DAF0AF7A}" srcOrd="0" destOrd="0" presId="urn:microsoft.com/office/officeart/2005/8/layout/hProcess9"/>
    <dgm:cxn modelId="{2AE015D5-38EF-49BF-AF8E-1D6090FE2CD0}" type="presParOf" srcId="{0B971A9C-E6D2-4545-9C9F-D5DBB2A3ECC7}" destId="{931493CB-298F-4C3E-96E1-AB3098637D41}" srcOrd="1" destOrd="0" presId="urn:microsoft.com/office/officeart/2005/8/layout/hProcess9"/>
    <dgm:cxn modelId="{2D8ED9F3-CAB5-4CF0-89C0-F0990D77BE69}" type="presParOf" srcId="{0B971A9C-E6D2-4545-9C9F-D5DBB2A3ECC7}" destId="{EA8F6BC1-E3E5-496F-8B05-69CCD6DA812B}" srcOrd="2" destOrd="0" presId="urn:microsoft.com/office/officeart/2005/8/layout/hProcess9"/>
    <dgm:cxn modelId="{42D2DAFE-270E-48CD-AEF0-A801E10DCD7E}" type="presParOf" srcId="{0B971A9C-E6D2-4545-9C9F-D5DBB2A3ECC7}" destId="{60BD891C-1009-491D-81C4-9A67F50E4E9B}" srcOrd="3" destOrd="0" presId="urn:microsoft.com/office/officeart/2005/8/layout/hProcess9"/>
    <dgm:cxn modelId="{90A44E59-929E-45DA-A2D3-C924529CBD03}" type="presParOf" srcId="{0B971A9C-E6D2-4545-9C9F-D5DBB2A3ECC7}" destId="{7DC7EC9F-EE47-4AD3-A87B-9FC428B735F5}" srcOrd="4" destOrd="0" presId="urn:microsoft.com/office/officeart/2005/8/layout/hProcess9"/>
    <dgm:cxn modelId="{7E40D01B-16F5-4E3B-9CD8-DB8A1C958337}" type="presParOf" srcId="{0B971A9C-E6D2-4545-9C9F-D5DBB2A3ECC7}" destId="{E6427A6C-075E-4370-B896-7E8A8175ACA1}" srcOrd="5" destOrd="0" presId="urn:microsoft.com/office/officeart/2005/8/layout/hProcess9"/>
    <dgm:cxn modelId="{75E5AA48-5F74-4C36-A236-F90F6E612C1D}" type="presParOf" srcId="{0B971A9C-E6D2-4545-9C9F-D5DBB2A3ECC7}" destId="{C22388BC-BCFB-4346-BB9A-6A2A08C5DBC4}" srcOrd="6"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23DA5C-433E-4823-9750-73EC99695EA8}">
      <dsp:nvSpPr>
        <dsp:cNvPr id="0" name=""/>
        <dsp:cNvSpPr/>
      </dsp:nvSpPr>
      <dsp:spPr>
        <a:xfrm>
          <a:off x="668654" y="0"/>
          <a:ext cx="7578090" cy="377825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9BEFD63-421C-4852-A06E-A955DAF0AF7A}">
      <dsp:nvSpPr>
        <dsp:cNvPr id="0" name=""/>
        <dsp:cNvSpPr/>
      </dsp:nvSpPr>
      <dsp:spPr>
        <a:xfrm>
          <a:off x="4462" y="1133475"/>
          <a:ext cx="2146138" cy="1511300"/>
        </a:xfrm>
        <a:prstGeom prst="roundRect">
          <a:avLst/>
        </a:prstGeom>
        <a:solidFill>
          <a:schemeClr val="accent6">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bs-Latn-BA" sz="700" b="1" kern="1200" dirty="0">
              <a:solidFill>
                <a:schemeClr val="tx1"/>
              </a:solidFill>
            </a:rPr>
            <a:t>Proglasiti odluku izvršivom ili registrovati odluku za izvršenje.</a:t>
          </a:r>
        </a:p>
        <a:p>
          <a:pPr marL="0" lvl="0" indent="0" algn="ctr" defTabSz="311150">
            <a:lnSpc>
              <a:spcPct val="90000"/>
            </a:lnSpc>
            <a:spcBef>
              <a:spcPct val="0"/>
            </a:spcBef>
            <a:spcAft>
              <a:spcPct val="35000"/>
            </a:spcAft>
            <a:buNone/>
          </a:pPr>
          <a:r>
            <a:rPr lang="bs-Latn-BA" sz="700" kern="1200" dirty="0">
              <a:solidFill>
                <a:schemeClr val="tx1"/>
              </a:solidFill>
            </a:rPr>
            <a:t>Stav je Vrhovnog suda RS da takav Zahtjev treba tretirati kao prijedlog za izvršenje (VSRS broj: 118-0-GŽ-09000013).</a:t>
          </a:r>
        </a:p>
        <a:p>
          <a:pPr marL="0" lvl="0" indent="0" algn="ctr" defTabSz="311150">
            <a:lnSpc>
              <a:spcPct val="90000"/>
            </a:lnSpc>
            <a:spcBef>
              <a:spcPct val="0"/>
            </a:spcBef>
            <a:spcAft>
              <a:spcPct val="35000"/>
            </a:spcAft>
            <a:buNone/>
          </a:pPr>
          <a:r>
            <a:rPr lang="bs-Latn-BA" sz="700" kern="1200" dirty="0">
              <a:solidFill>
                <a:schemeClr val="tx1"/>
              </a:solidFill>
            </a:rPr>
            <a:t>Nije potrebno poduzimati dodatne korake za izvršenje u skladu s nacionalnim pravom zamoljene države.</a:t>
          </a:r>
        </a:p>
        <a:p>
          <a:pPr marL="0" lvl="0" indent="0" algn="ctr" defTabSz="311150">
            <a:lnSpc>
              <a:spcPct val="90000"/>
            </a:lnSpc>
            <a:spcBef>
              <a:spcPct val="0"/>
            </a:spcBef>
            <a:spcAft>
              <a:spcPct val="35000"/>
            </a:spcAft>
            <a:buNone/>
          </a:pPr>
          <a:endParaRPr lang="bs-Latn-BA" sz="700" kern="1200" dirty="0"/>
        </a:p>
      </dsp:txBody>
      <dsp:txXfrm>
        <a:off x="78238" y="1207251"/>
        <a:ext cx="1998586" cy="1363748"/>
      </dsp:txXfrm>
    </dsp:sp>
    <dsp:sp modelId="{EA8F6BC1-E3E5-496F-8B05-69CCD6DA812B}">
      <dsp:nvSpPr>
        <dsp:cNvPr id="0" name=""/>
        <dsp:cNvSpPr/>
      </dsp:nvSpPr>
      <dsp:spPr>
        <a:xfrm>
          <a:off x="2257907" y="1133475"/>
          <a:ext cx="2146138" cy="1511300"/>
        </a:xfrm>
        <a:prstGeom prst="roundRect">
          <a:avLst/>
        </a:prstGeom>
        <a:solidFill>
          <a:schemeClr val="accent2">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bs-Latn-BA" sz="700" b="1" kern="1200" dirty="0">
              <a:solidFill>
                <a:schemeClr val="tx1"/>
              </a:solidFill>
            </a:rPr>
            <a:t>Odbijanje proglašenja odluke izvršivom ili priznavanja odluke za izvršenje</a:t>
          </a:r>
        </a:p>
        <a:p>
          <a:pPr marL="0" lvl="0" indent="0" algn="ctr" defTabSz="311150">
            <a:lnSpc>
              <a:spcPct val="90000"/>
            </a:lnSpc>
            <a:spcBef>
              <a:spcPct val="0"/>
            </a:spcBef>
            <a:spcAft>
              <a:spcPct val="35000"/>
            </a:spcAft>
            <a:buNone/>
          </a:pPr>
          <a:r>
            <a:rPr lang="bs-Latn-BA" sz="700" kern="1200" dirty="0">
              <a:solidFill>
                <a:schemeClr val="tx1"/>
              </a:solidFill>
            </a:rPr>
            <a:t>Nadležno tijelo može odbiti proglasiti odluku izvršivom ili je registrirati jedino ako bi priznavanje i izvršenje odluke bilo </a:t>
          </a:r>
          <a:r>
            <a:rPr lang="bs-Latn-BA" sz="700" b="1" kern="1200" dirty="0">
              <a:solidFill>
                <a:schemeClr val="tx1"/>
              </a:solidFill>
            </a:rPr>
            <a:t>očito protivno </a:t>
          </a:r>
          <a:r>
            <a:rPr lang="bs-Latn-BA" sz="700" kern="1200" dirty="0">
              <a:solidFill>
                <a:schemeClr val="tx1"/>
              </a:solidFill>
            </a:rPr>
            <a:t>javnom poretku. Ta bi iznimka trebala biti vrlo ograničena kako bi se osiguralo da države ugovornice Konvencije u najvećoj mogućoj mjeri mogu priznavati i izvršavati odluke ostalih država ugovornica. Trebala bi se koristiti samo ako bi priznavanje ili priznavanje i izvršenje moglo dovesti do „nepodnošljivog” rezultata.</a:t>
          </a:r>
        </a:p>
        <a:p>
          <a:pPr marL="0" lvl="0" indent="0" algn="ctr" defTabSz="311150">
            <a:lnSpc>
              <a:spcPct val="90000"/>
            </a:lnSpc>
            <a:spcBef>
              <a:spcPct val="0"/>
            </a:spcBef>
            <a:spcAft>
              <a:spcPct val="35000"/>
            </a:spcAft>
            <a:buNone/>
          </a:pPr>
          <a:endParaRPr lang="bs-Latn-BA" sz="600" kern="1200" dirty="0"/>
        </a:p>
      </dsp:txBody>
      <dsp:txXfrm>
        <a:off x="2331683" y="1207251"/>
        <a:ext cx="1998586" cy="1363748"/>
      </dsp:txXfrm>
    </dsp:sp>
    <dsp:sp modelId="{7DC7EC9F-EE47-4AD3-A87B-9FC428B735F5}">
      <dsp:nvSpPr>
        <dsp:cNvPr id="0" name=""/>
        <dsp:cNvSpPr/>
      </dsp:nvSpPr>
      <dsp:spPr>
        <a:xfrm>
          <a:off x="4511353" y="1133475"/>
          <a:ext cx="2146138" cy="1511300"/>
        </a:xfrm>
        <a:prstGeom prst="roundRect">
          <a:avLst/>
        </a:prstGeom>
        <a:solidFill>
          <a:schemeClr val="accent1">
            <a:lumMod val="20000"/>
            <a:lumOff val="8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bs-Latn-BA" sz="700" b="1" kern="1200" dirty="0">
              <a:solidFill>
                <a:schemeClr val="tx1"/>
              </a:solidFill>
            </a:rPr>
            <a:t>Izvršiti odluku</a:t>
          </a:r>
        </a:p>
        <a:p>
          <a:pPr marL="0" lvl="0" indent="0" algn="ctr" defTabSz="311150">
            <a:lnSpc>
              <a:spcPct val="90000"/>
            </a:lnSpc>
            <a:spcBef>
              <a:spcPct val="0"/>
            </a:spcBef>
            <a:spcAft>
              <a:spcPct val="35000"/>
            </a:spcAft>
            <a:buNone/>
          </a:pPr>
          <a:r>
            <a:rPr lang="bs-Latn-BA" sz="700" kern="1200" dirty="0">
              <a:solidFill>
                <a:schemeClr val="tx1"/>
              </a:solidFill>
            </a:rPr>
            <a:t>Podnosilac zahtjeva ne treba podnositi nikakav dodatni zahtjev za izvršenje odluke</a:t>
          </a:r>
        </a:p>
        <a:p>
          <a:pPr marL="0" lvl="0" indent="0" algn="ctr" defTabSz="311150">
            <a:lnSpc>
              <a:spcPct val="90000"/>
            </a:lnSpc>
            <a:spcBef>
              <a:spcPct val="0"/>
            </a:spcBef>
            <a:spcAft>
              <a:spcPct val="35000"/>
            </a:spcAft>
            <a:buNone/>
          </a:pPr>
          <a:endParaRPr lang="bs-Latn-BA" sz="700" kern="1200" dirty="0">
            <a:solidFill>
              <a:schemeClr val="tx1"/>
            </a:solidFill>
          </a:endParaRPr>
        </a:p>
        <a:p>
          <a:pPr marL="0" lvl="0" indent="0" algn="ctr" defTabSz="311150">
            <a:lnSpc>
              <a:spcPct val="90000"/>
            </a:lnSpc>
            <a:spcBef>
              <a:spcPct val="0"/>
            </a:spcBef>
            <a:spcAft>
              <a:spcPct val="35000"/>
            </a:spcAft>
            <a:buNone/>
          </a:pPr>
          <a:endParaRPr lang="bs-Latn-BA" sz="700" kern="1200" dirty="0"/>
        </a:p>
      </dsp:txBody>
      <dsp:txXfrm>
        <a:off x="4585129" y="1207251"/>
        <a:ext cx="1998586" cy="1363748"/>
      </dsp:txXfrm>
    </dsp:sp>
    <dsp:sp modelId="{C22388BC-BCFB-4346-BB9A-6A2A08C5DBC4}">
      <dsp:nvSpPr>
        <dsp:cNvPr id="0" name=""/>
        <dsp:cNvSpPr/>
      </dsp:nvSpPr>
      <dsp:spPr>
        <a:xfrm>
          <a:off x="6764799" y="1133475"/>
          <a:ext cx="2146138" cy="1511300"/>
        </a:xfrm>
        <a:prstGeom prst="roundRect">
          <a:avLst/>
        </a:prstGeom>
        <a:solidFill>
          <a:schemeClr val="accent6">
            <a:lumMod val="20000"/>
            <a:lumOff val="8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bs-Latn-BA" sz="700" b="1" kern="1200" dirty="0">
              <a:solidFill>
                <a:schemeClr val="tx1"/>
              </a:solidFill>
            </a:rPr>
            <a:t>Obavijestiti podnosioca zahtjeva i tuženog</a:t>
          </a:r>
        </a:p>
        <a:p>
          <a:pPr marL="0" lvl="0" indent="0" algn="ctr" defTabSz="311150">
            <a:lnSpc>
              <a:spcPct val="90000"/>
            </a:lnSpc>
            <a:spcBef>
              <a:spcPct val="0"/>
            </a:spcBef>
            <a:spcAft>
              <a:spcPct val="35000"/>
            </a:spcAft>
            <a:buNone/>
          </a:pPr>
          <a:r>
            <a:rPr lang="bs-Latn-BA" sz="700" kern="1200" dirty="0">
              <a:solidFill>
                <a:schemeClr val="tx1"/>
              </a:solidFill>
            </a:rPr>
            <a:t>Podnositelja zahtjeva moguće je putem centralnog organa države moliteljice ili direktno, ovisno o postupcima zamoljene države, obavijestiti o priznanju</a:t>
          </a:r>
          <a:endParaRPr lang="en-GB" sz="700" kern="1200" dirty="0">
            <a:solidFill>
              <a:schemeClr val="tx1"/>
            </a:solidFill>
          </a:endParaRPr>
        </a:p>
        <a:p>
          <a:pPr marL="0" lvl="0" indent="0" algn="ctr" defTabSz="311150">
            <a:lnSpc>
              <a:spcPct val="90000"/>
            </a:lnSpc>
            <a:spcBef>
              <a:spcPct val="0"/>
            </a:spcBef>
            <a:spcAft>
              <a:spcPct val="35000"/>
            </a:spcAft>
            <a:buNone/>
          </a:pPr>
          <a:r>
            <a:rPr lang="bs-Latn-BA" sz="700" kern="1200" dirty="0">
              <a:solidFill>
                <a:schemeClr val="tx1"/>
              </a:solidFill>
            </a:rPr>
            <a:t>i izvršavanju odluke ili, u slučaju odbijanja priznavanja i izvršenja, o odbijanju te odluke.</a:t>
          </a:r>
          <a:r>
            <a:rPr lang="bs-Latn-BA" sz="700" kern="1200" dirty="0"/>
            <a:t>. </a:t>
          </a:r>
          <a:endParaRPr lang="bs-Latn-BA" sz="700" b="1" kern="1200" dirty="0">
            <a:solidFill>
              <a:schemeClr val="tx1"/>
            </a:solidFill>
          </a:endParaRPr>
        </a:p>
      </dsp:txBody>
      <dsp:txXfrm>
        <a:off x="6838575" y="1207251"/>
        <a:ext cx="1998586" cy="136374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5/15/2020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807EE3-DC5C-4706-875B-79DBE4190ED9}"/>
              </a:ext>
            </a:extLst>
          </p:cNvPr>
          <p:cNvSpPr>
            <a:spLocks noGrp="1"/>
          </p:cNvSpPr>
          <p:nvPr>
            <p:ph type="ctrTitle"/>
          </p:nvPr>
        </p:nvSpPr>
        <p:spPr>
          <a:xfrm>
            <a:off x="2589213" y="2164081"/>
            <a:ext cx="8915399" cy="1879600"/>
          </a:xfrm>
        </p:spPr>
        <p:txBody>
          <a:bodyPr/>
          <a:lstStyle/>
          <a:p>
            <a:pPr algn="ctr"/>
            <a:r>
              <a:rPr lang="bs-Latn-BA" dirty="0"/>
              <a:t>Prekogranično izdržavanje djeteta</a:t>
            </a:r>
            <a:endParaRPr lang="en-GB" dirty="0"/>
          </a:p>
        </p:txBody>
      </p:sp>
      <p:sp>
        <p:nvSpPr>
          <p:cNvPr id="3" name="Subtitle 2">
            <a:extLst>
              <a:ext uri="{FF2B5EF4-FFF2-40B4-BE49-F238E27FC236}">
                <a16:creationId xmlns:a16="http://schemas.microsoft.com/office/drawing/2014/main" xmlns="" id="{33C6B297-4447-4E26-81AD-5086261BB607}"/>
              </a:ext>
            </a:extLst>
          </p:cNvPr>
          <p:cNvSpPr>
            <a:spLocks noGrp="1"/>
          </p:cNvSpPr>
          <p:nvPr>
            <p:ph type="subTitle" idx="1"/>
          </p:nvPr>
        </p:nvSpPr>
        <p:spPr/>
        <p:txBody>
          <a:bodyPr>
            <a:normAutofit fontScale="70000" lnSpcReduction="20000"/>
          </a:bodyPr>
          <a:lstStyle/>
          <a:p>
            <a:endParaRPr lang="bs-Latn-BA" dirty="0"/>
          </a:p>
          <a:p>
            <a:pPr algn="ctr"/>
            <a:r>
              <a:rPr lang="bs-Latn-BA" b="1" dirty="0"/>
              <a:t>Prof. dr Jasmina Alihodžić</a:t>
            </a:r>
          </a:p>
          <a:p>
            <a:pPr algn="ctr"/>
            <a:r>
              <a:rPr lang="bs-Latn-BA" dirty="0"/>
              <a:t>Pravni fakultet Univerziteta u Tuzli</a:t>
            </a:r>
          </a:p>
          <a:p>
            <a:pPr algn="ctr"/>
            <a:r>
              <a:rPr lang="bs-Latn-BA" dirty="0"/>
              <a:t>E-mail: jasmina.altumbabic@untz.ba </a:t>
            </a:r>
            <a:endParaRPr lang="en-GB" dirty="0"/>
          </a:p>
        </p:txBody>
      </p:sp>
    </p:spTree>
    <p:extLst>
      <p:ext uri="{BB962C8B-B14F-4D97-AF65-F5344CB8AC3E}">
        <p14:creationId xmlns:p14="http://schemas.microsoft.com/office/powerpoint/2010/main" xmlns="" val="1916480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CACEF7-910E-4053-B099-D5189DBC3711}"/>
              </a:ext>
            </a:extLst>
          </p:cNvPr>
          <p:cNvSpPr>
            <a:spLocks noGrp="1"/>
          </p:cNvSpPr>
          <p:nvPr>
            <p:ph type="title"/>
          </p:nvPr>
        </p:nvSpPr>
        <p:spPr/>
        <p:txBody>
          <a:bodyPr/>
          <a:lstStyle/>
          <a:p>
            <a:pPr algn="ctr"/>
            <a:r>
              <a:rPr lang="bs-Latn-BA" dirty="0"/>
              <a:t>Atrakcija međunarodne nadležnosti</a:t>
            </a:r>
          </a:p>
        </p:txBody>
      </p:sp>
      <p:sp>
        <p:nvSpPr>
          <p:cNvPr id="3" name="Content Placeholder 2">
            <a:extLst>
              <a:ext uri="{FF2B5EF4-FFF2-40B4-BE49-F238E27FC236}">
                <a16:creationId xmlns:a16="http://schemas.microsoft.com/office/drawing/2014/main" xmlns="" id="{76558D8B-6E7D-4950-B9D7-6E298CBD4EE8}"/>
              </a:ext>
            </a:extLst>
          </p:cNvPr>
          <p:cNvSpPr>
            <a:spLocks noGrp="1"/>
          </p:cNvSpPr>
          <p:nvPr>
            <p:ph idx="1"/>
          </p:nvPr>
        </p:nvSpPr>
        <p:spPr/>
        <p:txBody>
          <a:bodyPr>
            <a:normAutofit fontScale="85000" lnSpcReduction="20000"/>
          </a:bodyPr>
          <a:lstStyle/>
          <a:p>
            <a:r>
              <a:rPr lang="bs-Latn-BA" dirty="0"/>
              <a:t>Postoji li atrakcija međunarodne nadležnosti u sporovima o zakonskom izdržavanju?</a:t>
            </a:r>
          </a:p>
          <a:p>
            <a:r>
              <a:rPr lang="bs-Latn-BA" dirty="0"/>
              <a:t>ZMPP ne sadrži takvu odredbu. Međutim, entitetski Porodični zakoni normiraju  obavezu suda da prilikom razvoda braka odluči i o roditeljskom staranju, te izdržavanju djeteta.  </a:t>
            </a:r>
          </a:p>
          <a:p>
            <a:r>
              <a:rPr lang="bs-Latn-BA" dirty="0"/>
              <a:t>Na istom tragu je i sudska praksa.</a:t>
            </a:r>
          </a:p>
          <a:p>
            <a:pPr algn="just"/>
            <a:r>
              <a:rPr lang="hr-HR" b="1" i="1" dirty="0"/>
              <a:t>Naime, sud je po službenoj dužnosti kod razvoda braka dužan odlučiti i o pitanju izdržavanja djece, ali  i riješiti pitanje brige i staranja nad mldb. djecom. U tom smislu, odluka samo o razvodu, bez odluke o povjeravanju i izdržavanju djece,  bila bi protivna   interesu djece. Općeprihvaćen stav sudske prakse  je da sud ima dužnost da presudom u bračnom sporu odluči i o vršenju roditeljskog prava. U velikom broju predmeta zauzet je stav da u situaciji kao što je predmetna, sudovi koji odlučuju o razvodu braka su dužni odlučiti i o staranju i o zakonskom izdržavanju djece odnosno zbog zaštite djece ne mogu samo odlučiti o razvodu braka a ostaviti na rješavanje nekom drugom sudu pitanje zakonskog izdržavnja djece i povjeravanje djece na brigu i čuvanje jer bi to bilo protivno najboljeg interesa djeteta ( u tom smislu odluka Vrhovnog suda Republike Hrvatske broj Rev-2600/00-2 od 05.12.2000. godine, Odluka Apelacionog suda u Kragujevcu GŽ.1-1638/10 od 19.02.2010.godine, Odluka Županijskog suda u Varaždinu broj GŽ 287/03-2 od 03.03.2003. godine.).</a:t>
            </a:r>
            <a:endParaRPr lang="en-GB" b="1" i="1" dirty="0"/>
          </a:p>
          <a:p>
            <a:endParaRPr lang="bs-Latn-BA" dirty="0"/>
          </a:p>
        </p:txBody>
      </p:sp>
    </p:spTree>
    <p:extLst>
      <p:ext uri="{BB962C8B-B14F-4D97-AF65-F5344CB8AC3E}">
        <p14:creationId xmlns:p14="http://schemas.microsoft.com/office/powerpoint/2010/main" xmlns="" val="144432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3A8424-E85C-49BB-999E-461987EEE0C1}"/>
              </a:ext>
            </a:extLst>
          </p:cNvPr>
          <p:cNvSpPr>
            <a:spLocks noGrp="1"/>
          </p:cNvSpPr>
          <p:nvPr>
            <p:ph type="title"/>
          </p:nvPr>
        </p:nvSpPr>
        <p:spPr/>
        <p:txBody>
          <a:bodyPr/>
          <a:lstStyle/>
          <a:p>
            <a:pPr algn="ctr"/>
            <a:r>
              <a:rPr lang="bs-Latn-BA" dirty="0"/>
              <a:t>Pravo mjerodavno za izdržavanje djece</a:t>
            </a:r>
          </a:p>
        </p:txBody>
      </p:sp>
      <p:sp>
        <p:nvSpPr>
          <p:cNvPr id="4" name="Text Placeholder 3">
            <a:extLst>
              <a:ext uri="{FF2B5EF4-FFF2-40B4-BE49-F238E27FC236}">
                <a16:creationId xmlns:a16="http://schemas.microsoft.com/office/drawing/2014/main" xmlns="" id="{6639B229-9C88-4C25-BA2D-68CC2A0D24B6}"/>
              </a:ext>
            </a:extLst>
          </p:cNvPr>
          <p:cNvSpPr>
            <a:spLocks noGrp="1"/>
          </p:cNvSpPr>
          <p:nvPr>
            <p:ph type="body" idx="1"/>
          </p:nvPr>
        </p:nvSpPr>
        <p:spPr/>
        <p:txBody>
          <a:bodyPr/>
          <a:lstStyle/>
          <a:p>
            <a:r>
              <a:rPr lang="bs-Latn-BA" sz="1600" b="1" dirty="0"/>
              <a:t>EU – Protokol o pravu mjerodavnom za obaveze izdržavanja iz 2007</a:t>
            </a:r>
          </a:p>
        </p:txBody>
      </p:sp>
      <p:sp>
        <p:nvSpPr>
          <p:cNvPr id="5" name="Content Placeholder 4">
            <a:extLst>
              <a:ext uri="{FF2B5EF4-FFF2-40B4-BE49-F238E27FC236}">
                <a16:creationId xmlns:a16="http://schemas.microsoft.com/office/drawing/2014/main" xmlns="" id="{21F4827C-6DB4-4EAB-A1E7-63DC218060B1}"/>
              </a:ext>
            </a:extLst>
          </p:cNvPr>
          <p:cNvSpPr>
            <a:spLocks noGrp="1"/>
          </p:cNvSpPr>
          <p:nvPr>
            <p:ph sz="half" idx="2"/>
          </p:nvPr>
        </p:nvSpPr>
        <p:spPr/>
        <p:txBody>
          <a:bodyPr>
            <a:normAutofit fontScale="85000" lnSpcReduction="10000"/>
          </a:bodyPr>
          <a:lstStyle/>
          <a:p>
            <a:r>
              <a:rPr lang="en-GB" dirty="0" err="1"/>
              <a:t>Član</a:t>
            </a:r>
            <a:r>
              <a:rPr lang="en-GB" dirty="0"/>
              <a:t> 3. </a:t>
            </a:r>
            <a:endParaRPr lang="bs-Latn-BA" dirty="0"/>
          </a:p>
          <a:p>
            <a:r>
              <a:rPr lang="en-GB" dirty="0" err="1"/>
              <a:t>Opće</a:t>
            </a:r>
            <a:r>
              <a:rPr lang="en-GB" dirty="0"/>
              <a:t> </a:t>
            </a:r>
            <a:r>
              <a:rPr lang="en-GB" dirty="0" err="1"/>
              <a:t>pravilo</a:t>
            </a:r>
            <a:r>
              <a:rPr lang="en-GB" dirty="0"/>
              <a:t> o </a:t>
            </a:r>
            <a:r>
              <a:rPr lang="en-GB" dirty="0" err="1"/>
              <a:t>mjerodavnom</a:t>
            </a:r>
            <a:r>
              <a:rPr lang="en-GB" dirty="0"/>
              <a:t> </a:t>
            </a:r>
            <a:r>
              <a:rPr lang="en-GB" dirty="0" err="1"/>
              <a:t>pravu</a:t>
            </a:r>
            <a:r>
              <a:rPr lang="en-GB" dirty="0"/>
              <a:t> </a:t>
            </a:r>
            <a:endParaRPr lang="bs-Latn-BA" dirty="0"/>
          </a:p>
          <a:p>
            <a:r>
              <a:rPr lang="en-GB" dirty="0"/>
              <a:t>1. </a:t>
            </a:r>
            <a:r>
              <a:rPr lang="en-GB" dirty="0" err="1"/>
              <a:t>Obveze</a:t>
            </a:r>
            <a:r>
              <a:rPr lang="en-GB" dirty="0"/>
              <a:t> </a:t>
            </a:r>
            <a:r>
              <a:rPr lang="bs-Latn-BA" dirty="0"/>
              <a:t>i</a:t>
            </a:r>
            <a:r>
              <a:rPr lang="en-GB" dirty="0" err="1"/>
              <a:t>zdržavanja</a:t>
            </a:r>
            <a:r>
              <a:rPr lang="en-GB" dirty="0"/>
              <a:t> </a:t>
            </a:r>
            <a:r>
              <a:rPr lang="en-GB" dirty="0" err="1"/>
              <a:t>uređuju</a:t>
            </a:r>
            <a:r>
              <a:rPr lang="en-GB" dirty="0"/>
              <a:t> se </a:t>
            </a:r>
            <a:r>
              <a:rPr lang="en-GB" dirty="0" err="1"/>
              <a:t>pravom</a:t>
            </a:r>
            <a:r>
              <a:rPr lang="en-GB" dirty="0"/>
              <a:t> </a:t>
            </a:r>
            <a:r>
              <a:rPr lang="en-GB" dirty="0" err="1"/>
              <a:t>države</a:t>
            </a:r>
            <a:r>
              <a:rPr lang="en-GB" dirty="0"/>
              <a:t> </a:t>
            </a:r>
            <a:r>
              <a:rPr lang="en-GB" dirty="0" err="1"/>
              <a:t>uobičajenog</a:t>
            </a:r>
            <a:r>
              <a:rPr lang="en-GB" dirty="0"/>
              <a:t> </a:t>
            </a:r>
            <a:r>
              <a:rPr lang="en-GB" dirty="0" err="1"/>
              <a:t>boravišta</a:t>
            </a:r>
            <a:r>
              <a:rPr lang="en-GB" dirty="0"/>
              <a:t> </a:t>
            </a:r>
            <a:r>
              <a:rPr lang="en-GB" dirty="0" err="1"/>
              <a:t>vjerovnika</a:t>
            </a:r>
            <a:r>
              <a:rPr lang="en-GB" dirty="0"/>
              <a:t> </a:t>
            </a:r>
            <a:r>
              <a:rPr lang="bs-Latn-BA" dirty="0"/>
              <a:t>i</a:t>
            </a:r>
            <a:r>
              <a:rPr lang="en-GB" dirty="0" err="1"/>
              <a:t>zdržavanja</a:t>
            </a:r>
            <a:r>
              <a:rPr lang="en-GB" dirty="0"/>
              <a:t>, </a:t>
            </a:r>
            <a:r>
              <a:rPr lang="en-GB" dirty="0" err="1"/>
              <a:t>osim</a:t>
            </a:r>
            <a:r>
              <a:rPr lang="en-GB" dirty="0"/>
              <a:t> </a:t>
            </a:r>
            <a:r>
              <a:rPr lang="en-GB" dirty="0" err="1"/>
              <a:t>ako</a:t>
            </a:r>
            <a:r>
              <a:rPr lang="en-GB" dirty="0"/>
              <a:t> </a:t>
            </a:r>
            <a:r>
              <a:rPr lang="en-GB" dirty="0" err="1"/>
              <a:t>ovim</a:t>
            </a:r>
            <a:r>
              <a:rPr lang="en-GB" dirty="0"/>
              <a:t> </a:t>
            </a:r>
            <a:r>
              <a:rPr lang="en-GB" dirty="0" err="1"/>
              <a:t>Protokolom</a:t>
            </a:r>
            <a:r>
              <a:rPr lang="en-GB" dirty="0"/>
              <a:t> </a:t>
            </a:r>
            <a:r>
              <a:rPr lang="en-GB" dirty="0" err="1"/>
              <a:t>nije</a:t>
            </a:r>
            <a:r>
              <a:rPr lang="en-GB" dirty="0"/>
              <a:t> </a:t>
            </a:r>
            <a:r>
              <a:rPr lang="en-GB" dirty="0" err="1"/>
              <a:t>predviđeno</a:t>
            </a:r>
            <a:r>
              <a:rPr lang="en-GB" dirty="0"/>
              <a:t> </a:t>
            </a:r>
            <a:r>
              <a:rPr lang="en-GB" dirty="0" err="1"/>
              <a:t>drukčije</a:t>
            </a:r>
            <a:r>
              <a:rPr lang="en-GB" dirty="0"/>
              <a:t>.</a:t>
            </a:r>
            <a:endParaRPr lang="bs-Latn-BA" dirty="0"/>
          </a:p>
          <a:p>
            <a:r>
              <a:rPr lang="en-GB" dirty="0"/>
              <a:t> 2. U </a:t>
            </a:r>
            <a:r>
              <a:rPr lang="en-GB" dirty="0" err="1"/>
              <a:t>slučaju</a:t>
            </a:r>
            <a:r>
              <a:rPr lang="en-GB" dirty="0"/>
              <a:t> </a:t>
            </a:r>
            <a:r>
              <a:rPr lang="en-GB" dirty="0" err="1"/>
              <a:t>promjene</a:t>
            </a:r>
            <a:r>
              <a:rPr lang="en-GB" dirty="0"/>
              <a:t> </a:t>
            </a:r>
            <a:r>
              <a:rPr lang="en-GB" dirty="0" err="1"/>
              <a:t>uobičajenog</a:t>
            </a:r>
            <a:r>
              <a:rPr lang="en-GB" dirty="0"/>
              <a:t> </a:t>
            </a:r>
            <a:r>
              <a:rPr lang="en-GB" dirty="0" err="1"/>
              <a:t>boravišta</a:t>
            </a:r>
            <a:r>
              <a:rPr lang="en-GB" dirty="0"/>
              <a:t> </a:t>
            </a:r>
            <a:r>
              <a:rPr lang="en-GB" dirty="0" err="1"/>
              <a:t>vjerovnika</a:t>
            </a:r>
            <a:r>
              <a:rPr lang="en-GB" dirty="0"/>
              <a:t> </a:t>
            </a:r>
            <a:r>
              <a:rPr lang="en-GB" dirty="0" err="1"/>
              <a:t>uzdržavanja</a:t>
            </a:r>
            <a:r>
              <a:rPr lang="en-GB" dirty="0"/>
              <a:t>, </a:t>
            </a:r>
            <a:r>
              <a:rPr lang="en-GB" dirty="0" err="1"/>
              <a:t>pravo</a:t>
            </a:r>
            <a:r>
              <a:rPr lang="en-GB" dirty="0"/>
              <a:t> </a:t>
            </a:r>
            <a:r>
              <a:rPr lang="en-GB" dirty="0" err="1"/>
              <a:t>države</a:t>
            </a:r>
            <a:r>
              <a:rPr lang="en-GB" dirty="0"/>
              <a:t> </a:t>
            </a:r>
            <a:r>
              <a:rPr lang="en-GB" dirty="0" err="1"/>
              <a:t>njegovog</a:t>
            </a:r>
            <a:r>
              <a:rPr lang="en-GB" dirty="0"/>
              <a:t> </a:t>
            </a:r>
            <a:r>
              <a:rPr lang="en-GB" dirty="0" err="1"/>
              <a:t>novog</a:t>
            </a:r>
            <a:r>
              <a:rPr lang="en-GB" dirty="0"/>
              <a:t> </a:t>
            </a:r>
            <a:r>
              <a:rPr lang="en-GB" dirty="0" err="1"/>
              <a:t>uobičajenog</a:t>
            </a:r>
            <a:r>
              <a:rPr lang="en-GB" dirty="0"/>
              <a:t> </a:t>
            </a:r>
            <a:r>
              <a:rPr lang="en-GB" dirty="0" err="1"/>
              <a:t>boravišta</a:t>
            </a:r>
            <a:r>
              <a:rPr lang="en-GB" dirty="0"/>
              <a:t> </a:t>
            </a:r>
            <a:r>
              <a:rPr lang="en-GB" dirty="0" err="1"/>
              <a:t>primjenjuje</a:t>
            </a:r>
            <a:r>
              <a:rPr lang="en-GB" dirty="0"/>
              <a:t> se od </a:t>
            </a:r>
            <a:r>
              <a:rPr lang="en-GB" dirty="0" err="1"/>
              <a:t>trenutka</a:t>
            </a:r>
            <a:r>
              <a:rPr lang="en-GB" dirty="0"/>
              <a:t> </a:t>
            </a:r>
            <a:r>
              <a:rPr lang="en-GB" dirty="0" err="1"/>
              <a:t>nastanka</a:t>
            </a:r>
            <a:r>
              <a:rPr lang="en-GB" dirty="0"/>
              <a:t> </a:t>
            </a:r>
            <a:r>
              <a:rPr lang="en-GB" dirty="0" err="1"/>
              <a:t>promjene</a:t>
            </a:r>
            <a:r>
              <a:rPr lang="en-GB" dirty="0"/>
              <a:t>. </a:t>
            </a:r>
            <a:endParaRPr lang="bs-Latn-BA" dirty="0"/>
          </a:p>
        </p:txBody>
      </p:sp>
      <p:sp>
        <p:nvSpPr>
          <p:cNvPr id="6" name="Text Placeholder 5">
            <a:extLst>
              <a:ext uri="{FF2B5EF4-FFF2-40B4-BE49-F238E27FC236}">
                <a16:creationId xmlns:a16="http://schemas.microsoft.com/office/drawing/2014/main" xmlns="" id="{5AAC783F-6E04-4F9A-B7A8-EB56976FAF1F}"/>
              </a:ext>
            </a:extLst>
          </p:cNvPr>
          <p:cNvSpPr>
            <a:spLocks noGrp="1"/>
          </p:cNvSpPr>
          <p:nvPr>
            <p:ph type="body" sz="quarter" idx="3"/>
          </p:nvPr>
        </p:nvSpPr>
        <p:spPr/>
        <p:txBody>
          <a:bodyPr/>
          <a:lstStyle/>
          <a:p>
            <a:r>
              <a:rPr lang="bs-Latn-BA" dirty="0"/>
              <a:t>BiH – ZMPP (član 40)</a:t>
            </a:r>
          </a:p>
        </p:txBody>
      </p:sp>
      <p:sp>
        <p:nvSpPr>
          <p:cNvPr id="7" name="Content Placeholder 6">
            <a:extLst>
              <a:ext uri="{FF2B5EF4-FFF2-40B4-BE49-F238E27FC236}">
                <a16:creationId xmlns:a16="http://schemas.microsoft.com/office/drawing/2014/main" xmlns="" id="{2EA4DADE-63A1-482A-BDA0-CBB354E5AEC9}"/>
              </a:ext>
            </a:extLst>
          </p:cNvPr>
          <p:cNvSpPr>
            <a:spLocks noGrp="1"/>
          </p:cNvSpPr>
          <p:nvPr>
            <p:ph sz="quarter" idx="4"/>
          </p:nvPr>
        </p:nvSpPr>
        <p:spPr/>
        <p:txBody>
          <a:bodyPr>
            <a:normAutofit fontScale="85000" lnSpcReduction="10000"/>
          </a:bodyPr>
          <a:lstStyle/>
          <a:p>
            <a:r>
              <a:rPr lang="bs-Latn-BA" dirty="0"/>
              <a:t>Za odnose između roditelja i djece mjerodavno je pravo države čiji su oni državljani.</a:t>
            </a:r>
          </a:p>
          <a:p>
            <a:r>
              <a:rPr lang="bs-Latn-BA" dirty="0"/>
              <a:t>Ako su roditelji i djeca državljani različitih država, mjerodavno je pravo države u kojoj svi oni imaju prebivalište.</a:t>
            </a:r>
          </a:p>
          <a:p>
            <a:r>
              <a:rPr lang="bs-Latn-BA" dirty="0"/>
              <a:t>Ako su roditelji i djeca državljani različitih država, a nemaju prebivalište u istoj državi, mjerodavno je pravo u BiH ako je dijete ili koji od roditelja državljanin BiH.</a:t>
            </a:r>
          </a:p>
          <a:p>
            <a:r>
              <a:rPr lang="bs-Latn-BA" dirty="0"/>
              <a:t>Za odnose između roditelja i djece koji nisu predviđeni u st. 1 do 3. ovog člana mjerodavno je pravo države čiji je državljanin dijete.</a:t>
            </a:r>
          </a:p>
        </p:txBody>
      </p:sp>
    </p:spTree>
    <p:extLst>
      <p:ext uri="{BB962C8B-B14F-4D97-AF65-F5344CB8AC3E}">
        <p14:creationId xmlns:p14="http://schemas.microsoft.com/office/powerpoint/2010/main" xmlns="" val="2976663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D0E576-B692-4EF3-9681-C4A948D03C12}"/>
              </a:ext>
            </a:extLst>
          </p:cNvPr>
          <p:cNvSpPr>
            <a:spLocks noGrp="1"/>
          </p:cNvSpPr>
          <p:nvPr>
            <p:ph type="title"/>
          </p:nvPr>
        </p:nvSpPr>
        <p:spPr/>
        <p:txBody>
          <a:bodyPr/>
          <a:lstStyle/>
          <a:p>
            <a:pPr algn="ctr"/>
            <a:r>
              <a:rPr lang="bs-Latn-BA" dirty="0"/>
              <a:t>Nekoliko napomena</a:t>
            </a:r>
          </a:p>
        </p:txBody>
      </p:sp>
      <p:sp>
        <p:nvSpPr>
          <p:cNvPr id="4" name="Text Placeholder 3">
            <a:extLst>
              <a:ext uri="{FF2B5EF4-FFF2-40B4-BE49-F238E27FC236}">
                <a16:creationId xmlns:a16="http://schemas.microsoft.com/office/drawing/2014/main" xmlns="" id="{09693B0B-898A-4248-943C-07C6A06E684A}"/>
              </a:ext>
            </a:extLst>
          </p:cNvPr>
          <p:cNvSpPr>
            <a:spLocks noGrp="1"/>
          </p:cNvSpPr>
          <p:nvPr>
            <p:ph type="body" idx="1"/>
          </p:nvPr>
        </p:nvSpPr>
        <p:spPr/>
        <p:txBody>
          <a:bodyPr/>
          <a:lstStyle/>
          <a:p>
            <a:r>
              <a:rPr lang="bs-Latn-BA" dirty="0"/>
              <a:t>Pravo EU</a:t>
            </a:r>
          </a:p>
        </p:txBody>
      </p:sp>
      <p:sp>
        <p:nvSpPr>
          <p:cNvPr id="3" name="Content Placeholder 2">
            <a:extLst>
              <a:ext uri="{FF2B5EF4-FFF2-40B4-BE49-F238E27FC236}">
                <a16:creationId xmlns:a16="http://schemas.microsoft.com/office/drawing/2014/main" xmlns="" id="{548B95FF-FFBD-405F-B0D5-13244262F932}"/>
              </a:ext>
            </a:extLst>
          </p:cNvPr>
          <p:cNvSpPr>
            <a:spLocks noGrp="1"/>
          </p:cNvSpPr>
          <p:nvPr>
            <p:ph sz="half" idx="2"/>
          </p:nvPr>
        </p:nvSpPr>
        <p:spPr/>
        <p:txBody>
          <a:bodyPr>
            <a:normAutofit fontScale="77500" lnSpcReduction="20000"/>
          </a:bodyPr>
          <a:lstStyle/>
          <a:p>
            <a:r>
              <a:rPr lang="bs-Latn-BA" dirty="0"/>
              <a:t>Haški protokol o pravu mjerodavnom za obaveze izdržavanja iz 2007 na snazi je u EU i na njega u pogledu mjerodavnog prava referira Uredba o izdržavanju;</a:t>
            </a:r>
          </a:p>
          <a:p>
            <a:r>
              <a:rPr lang="bs-Latn-BA" dirty="0"/>
              <a:t>Primarna poveznica u svim dokumentima  EU i Haške konferencije koji se odnose na merđunarodne privatnopravne aspekte zaštite djeteta je </a:t>
            </a:r>
            <a:r>
              <a:rPr lang="bs-Latn-BA" b="1" dirty="0"/>
              <a:t>redovno boravište djeteta u funkciji zaštite najboljeg interesa djeteta.</a:t>
            </a:r>
          </a:p>
          <a:p>
            <a:r>
              <a:rPr lang="bs-Latn-BA" dirty="0"/>
              <a:t>ESP je u nekoliko navrata dao tumačenje koncepta redovnog boravišta za potrebe utvrđivanja međunarodne nadležnosti sudova i primjene mjerodavnog prava (</a:t>
            </a:r>
            <a:r>
              <a:rPr lang="hr-HR" dirty="0"/>
              <a:t>V. predmet C (C-376/14 PPU), predmet A (C – 523/07), Detiček (C-403/09 PPU), Mercredi (C-497/10 PPU),  A v. B (C-184/14), 16.7.2015. </a:t>
            </a:r>
          </a:p>
          <a:p>
            <a:endParaRPr lang="bs-Latn-BA" dirty="0"/>
          </a:p>
        </p:txBody>
      </p:sp>
      <p:sp>
        <p:nvSpPr>
          <p:cNvPr id="5" name="Text Placeholder 4">
            <a:extLst>
              <a:ext uri="{FF2B5EF4-FFF2-40B4-BE49-F238E27FC236}">
                <a16:creationId xmlns:a16="http://schemas.microsoft.com/office/drawing/2014/main" xmlns="" id="{A538FD90-3009-4340-BEE1-E700EA1EA61A}"/>
              </a:ext>
            </a:extLst>
          </p:cNvPr>
          <p:cNvSpPr>
            <a:spLocks noGrp="1"/>
          </p:cNvSpPr>
          <p:nvPr>
            <p:ph type="body" sz="quarter" idx="3"/>
          </p:nvPr>
        </p:nvSpPr>
        <p:spPr/>
        <p:txBody>
          <a:bodyPr/>
          <a:lstStyle/>
          <a:p>
            <a:r>
              <a:rPr lang="bs-Latn-BA" dirty="0"/>
              <a:t>BiH</a:t>
            </a:r>
          </a:p>
        </p:txBody>
      </p:sp>
      <p:sp>
        <p:nvSpPr>
          <p:cNvPr id="6" name="Content Placeholder 5">
            <a:extLst>
              <a:ext uri="{FF2B5EF4-FFF2-40B4-BE49-F238E27FC236}">
                <a16:creationId xmlns:a16="http://schemas.microsoft.com/office/drawing/2014/main" xmlns="" id="{C37FB125-2A0D-4159-92CA-26F02EECF127}"/>
              </a:ext>
            </a:extLst>
          </p:cNvPr>
          <p:cNvSpPr>
            <a:spLocks noGrp="1"/>
          </p:cNvSpPr>
          <p:nvPr>
            <p:ph sz="quarter" idx="4"/>
          </p:nvPr>
        </p:nvSpPr>
        <p:spPr/>
        <p:txBody>
          <a:bodyPr>
            <a:normAutofit fontScale="77500" lnSpcReduction="20000"/>
          </a:bodyPr>
          <a:lstStyle/>
          <a:p>
            <a:r>
              <a:rPr lang="hr-HR" dirty="0"/>
              <a:t>U BiH je osnovni težišni kontakt – lex nationalis djeteta.</a:t>
            </a:r>
          </a:p>
          <a:p>
            <a:r>
              <a:rPr lang="bs-Latn-BA" dirty="0"/>
              <a:t>Kako je najbolji interes djeteta načelo našeg porodičnog prava, čudi da se zakonodavac opredijelio za fiksnu poveznicu, bez mogućnosti da optira za povoljnije pravo (result selective ili better law method)</a:t>
            </a:r>
          </a:p>
          <a:p>
            <a:r>
              <a:rPr lang="bs-Latn-BA" dirty="0"/>
              <a:t>Mjerodavno pravo do koga se došlo primjenom čl. 40 ZMPP regulište uglavnom sva pitanja roditeljskog prava, a naročito pitanje međusobnog izdržavanja, određivanje starosne dobi u kojoj izdržavanje prestaje, razlozi za produžavanje prava na izdržavanje, kriterijumi za određivanje visine izdržavanja itd.)</a:t>
            </a:r>
            <a:endParaRPr lang="en-GB" dirty="0"/>
          </a:p>
          <a:p>
            <a:endParaRPr lang="bs-Latn-BA" dirty="0"/>
          </a:p>
          <a:p>
            <a:endParaRPr lang="bs-Latn-BA" dirty="0"/>
          </a:p>
        </p:txBody>
      </p:sp>
    </p:spTree>
    <p:extLst>
      <p:ext uri="{BB962C8B-B14F-4D97-AF65-F5344CB8AC3E}">
        <p14:creationId xmlns:p14="http://schemas.microsoft.com/office/powerpoint/2010/main" xmlns="" val="2612413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339EB1-4AF2-4C2F-BBD7-4C53673C02AF}"/>
              </a:ext>
            </a:extLst>
          </p:cNvPr>
          <p:cNvSpPr>
            <a:spLocks noGrp="1"/>
          </p:cNvSpPr>
          <p:nvPr>
            <p:ph type="title"/>
          </p:nvPr>
        </p:nvSpPr>
        <p:spPr/>
        <p:txBody>
          <a:bodyPr/>
          <a:lstStyle/>
          <a:p>
            <a:pPr algn="ctr"/>
            <a:r>
              <a:rPr lang="bs-Latn-BA" dirty="0"/>
              <a:t>Odgovor na pitanje o mjerodavnom pravu:</a:t>
            </a:r>
          </a:p>
        </p:txBody>
      </p:sp>
      <p:sp>
        <p:nvSpPr>
          <p:cNvPr id="3" name="Content Placeholder 2">
            <a:extLst>
              <a:ext uri="{FF2B5EF4-FFF2-40B4-BE49-F238E27FC236}">
                <a16:creationId xmlns:a16="http://schemas.microsoft.com/office/drawing/2014/main" xmlns="" id="{C954E267-A990-417A-9298-5F2388210CF3}"/>
              </a:ext>
            </a:extLst>
          </p:cNvPr>
          <p:cNvSpPr>
            <a:spLocks noGrp="1"/>
          </p:cNvSpPr>
          <p:nvPr>
            <p:ph idx="1"/>
          </p:nvPr>
        </p:nvSpPr>
        <p:spPr/>
        <p:txBody>
          <a:bodyPr/>
          <a:lstStyle/>
          <a:p>
            <a:r>
              <a:rPr lang="bs-Latn-BA" dirty="0"/>
              <a:t>Nakon što utvrdi svoju nadležnost, domaći sud primjenjuje važeće kolizione norme  na snazi u BiH.</a:t>
            </a:r>
          </a:p>
          <a:p>
            <a:r>
              <a:rPr lang="bs-Latn-BA" dirty="0"/>
              <a:t>Shodno članu 40. ZMPP stav 3, mjerodavno je pravo BiH.</a:t>
            </a:r>
          </a:p>
        </p:txBody>
      </p:sp>
    </p:spTree>
    <p:extLst>
      <p:ext uri="{BB962C8B-B14F-4D97-AF65-F5344CB8AC3E}">
        <p14:creationId xmlns:p14="http://schemas.microsoft.com/office/powerpoint/2010/main" xmlns="" val="3831846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54DCFA-FC93-48F1-9869-2CA5FCDA0C4D}"/>
              </a:ext>
            </a:extLst>
          </p:cNvPr>
          <p:cNvSpPr>
            <a:spLocks noGrp="1"/>
          </p:cNvSpPr>
          <p:nvPr>
            <p:ph type="title"/>
          </p:nvPr>
        </p:nvSpPr>
        <p:spPr/>
        <p:txBody>
          <a:bodyPr>
            <a:noAutofit/>
          </a:bodyPr>
          <a:lstStyle/>
          <a:p>
            <a:pPr algn="ctr"/>
            <a:r>
              <a:rPr lang="bs-Latn-BA" sz="2000" dirty="0"/>
              <a:t>Priznanje i izvršenje stranih sudskih odluka u predmetima izdržavanja djece – </a:t>
            </a:r>
            <a:br>
              <a:rPr lang="bs-Latn-BA" sz="2000" dirty="0"/>
            </a:br>
            <a:r>
              <a:rPr lang="bs-Latn-BA" sz="2000" dirty="0"/>
              <a:t>Konvencija o međunarodnom ostvarivanju prava za izdržavanje djeteta i drugim oblicima izdržavanja porodice 2007</a:t>
            </a:r>
          </a:p>
        </p:txBody>
      </p:sp>
      <p:sp>
        <p:nvSpPr>
          <p:cNvPr id="3" name="Content Placeholder 2">
            <a:extLst>
              <a:ext uri="{FF2B5EF4-FFF2-40B4-BE49-F238E27FC236}">
                <a16:creationId xmlns:a16="http://schemas.microsoft.com/office/drawing/2014/main" xmlns="" id="{E695D77A-9A98-4A26-8854-B4BADCD124C2}"/>
              </a:ext>
            </a:extLst>
          </p:cNvPr>
          <p:cNvSpPr>
            <a:spLocks noGrp="1"/>
          </p:cNvSpPr>
          <p:nvPr>
            <p:ph idx="1"/>
          </p:nvPr>
        </p:nvSpPr>
        <p:spPr/>
        <p:txBody>
          <a:bodyPr>
            <a:normAutofit fontScale="92500" lnSpcReduction="20000"/>
          </a:bodyPr>
          <a:lstStyle/>
          <a:p>
            <a:r>
              <a:rPr lang="bs-Latn-BA" b="1" dirty="0"/>
              <a:t>Područje primjene</a:t>
            </a:r>
            <a:endParaRPr lang="en-GB" dirty="0"/>
          </a:p>
          <a:p>
            <a:r>
              <a:rPr lang="bs-Latn-BA" dirty="0"/>
              <a:t>Konvencija se u najširem smislu primjenjuje na izdržavanje djeteta, pod uvjetom da:</a:t>
            </a:r>
            <a:endParaRPr lang="en-GB" dirty="0"/>
          </a:p>
          <a:p>
            <a:r>
              <a:rPr lang="bs-Latn-BA" dirty="0"/>
              <a:t>• je obveza izdržavanja nastala u odnosu između roditelja i djeteta,</a:t>
            </a:r>
            <a:endParaRPr lang="en-GB" dirty="0"/>
          </a:p>
          <a:p>
            <a:r>
              <a:rPr lang="bs-Latn-BA" dirty="0"/>
              <a:t>• je dijete mlađe od 21 godine.</a:t>
            </a:r>
            <a:endParaRPr lang="en-GB" dirty="0"/>
          </a:p>
          <a:p>
            <a:r>
              <a:rPr lang="bs-Latn-BA" dirty="0"/>
              <a:t>Države ugovornice mogu proširiti ili ograničiti početno područje primjene na temelju izjava ili rezervi, npr. država ugovornica može izjaviti </a:t>
            </a:r>
            <a:r>
              <a:rPr lang="bs-Latn-BA" b="1" i="1" dirty="0"/>
              <a:t>rezervu </a:t>
            </a:r>
            <a:r>
              <a:rPr lang="bs-Latn-BA" dirty="0"/>
              <a:t>u skladu s Konvencijom kojom se ograničava primjena Konvencije na djecu mlađu od 18 godina. Država ugovornica može proširiti primjenu Konvencije (ili njezinog dijela) i na djecu stariju od 21 godine. Bosna i Hercegovina u ovom smislu nije uložila izjavu/rezervu, što znači da se konvencija ratione personae primjenjuje na djecu ispod 21 godine starosti.</a:t>
            </a:r>
          </a:p>
          <a:p>
            <a:r>
              <a:rPr lang="bs-Latn-BA" dirty="0"/>
              <a:t>Konvencija je u BiH stupila na snagu 2013. godine. Kao Centralni organ je određeno Ministarstvo pravde BiH</a:t>
            </a:r>
            <a:r>
              <a:rPr lang="bs-Latn-BA"/>
              <a:t>. </a:t>
            </a:r>
            <a:endParaRPr lang="en-GB" dirty="0"/>
          </a:p>
          <a:p>
            <a:endParaRPr lang="bs-Latn-BA" dirty="0"/>
          </a:p>
        </p:txBody>
      </p:sp>
    </p:spTree>
    <p:extLst>
      <p:ext uri="{BB962C8B-B14F-4D97-AF65-F5344CB8AC3E}">
        <p14:creationId xmlns:p14="http://schemas.microsoft.com/office/powerpoint/2010/main" xmlns="" val="4280863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ED6C2E-1B76-4847-9B47-27423F7CFC1A}"/>
              </a:ext>
            </a:extLst>
          </p:cNvPr>
          <p:cNvSpPr>
            <a:spLocks noGrp="1"/>
          </p:cNvSpPr>
          <p:nvPr>
            <p:ph type="title"/>
          </p:nvPr>
        </p:nvSpPr>
        <p:spPr/>
        <p:txBody>
          <a:bodyPr>
            <a:normAutofit fontScale="90000"/>
          </a:bodyPr>
          <a:lstStyle/>
          <a:p>
            <a:pPr algn="ctr"/>
            <a:r>
              <a:rPr lang="bs-Latn-BA" b="1" dirty="0"/>
              <a:t>Ostali faktori na temelju kojih se utvrđuje primjenjivost Konvencije</a:t>
            </a:r>
            <a:r>
              <a:rPr lang="en-GB" dirty="0"/>
              <a:t/>
            </a:r>
            <a:br>
              <a:rPr lang="en-GB" dirty="0"/>
            </a:br>
            <a:endParaRPr lang="bs-Latn-BA" dirty="0"/>
          </a:p>
        </p:txBody>
      </p:sp>
      <p:sp>
        <p:nvSpPr>
          <p:cNvPr id="3" name="Content Placeholder 2">
            <a:extLst>
              <a:ext uri="{FF2B5EF4-FFF2-40B4-BE49-F238E27FC236}">
                <a16:creationId xmlns:a16="http://schemas.microsoft.com/office/drawing/2014/main" xmlns="" id="{210E0918-F9E9-4E11-BF5A-05EDF8FA08FE}"/>
              </a:ext>
            </a:extLst>
          </p:cNvPr>
          <p:cNvSpPr>
            <a:spLocks noGrp="1"/>
          </p:cNvSpPr>
          <p:nvPr>
            <p:ph idx="1"/>
          </p:nvPr>
        </p:nvSpPr>
        <p:spPr/>
        <p:txBody>
          <a:bodyPr/>
          <a:lstStyle/>
          <a:p>
            <a:pPr marL="0" indent="0">
              <a:buNone/>
            </a:pPr>
            <a:endParaRPr lang="en-GB" dirty="0"/>
          </a:p>
          <a:p>
            <a:r>
              <a:rPr lang="bs-Latn-BA" dirty="0"/>
              <a:t>• Imaju li stranke boravište u državama ugovornicama?</a:t>
            </a:r>
            <a:endParaRPr lang="en-GB" dirty="0"/>
          </a:p>
          <a:p>
            <a:r>
              <a:rPr lang="bs-Latn-BA" dirty="0"/>
              <a:t>• Je li podnositelj zahtjeva povjerilac izdržavanja ili dužnik izdržavanja?</a:t>
            </a:r>
            <a:endParaRPr lang="en-GB" dirty="0"/>
          </a:p>
          <a:p>
            <a:r>
              <a:rPr lang="bs-Latn-BA" dirty="0"/>
              <a:t>• Ima li podnosilac zahtjeva odluku o izdržavanju?</a:t>
            </a:r>
            <a:endParaRPr lang="en-GB" dirty="0"/>
          </a:p>
          <a:p>
            <a:r>
              <a:rPr lang="bs-Latn-BA" dirty="0"/>
              <a:t>• Gdje je odluka donesena?</a:t>
            </a:r>
            <a:endParaRPr lang="en-GB" dirty="0"/>
          </a:p>
          <a:p>
            <a:r>
              <a:rPr lang="bs-Latn-BA" dirty="0"/>
              <a:t>• Gdje povjerilac izdržavanja ima redovno boravište?</a:t>
            </a:r>
            <a:endParaRPr lang="en-GB" dirty="0"/>
          </a:p>
          <a:p>
            <a:endParaRPr lang="bs-Latn-BA" dirty="0"/>
          </a:p>
        </p:txBody>
      </p:sp>
    </p:spTree>
    <p:extLst>
      <p:ext uri="{BB962C8B-B14F-4D97-AF65-F5344CB8AC3E}">
        <p14:creationId xmlns:p14="http://schemas.microsoft.com/office/powerpoint/2010/main" xmlns="" val="360721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7F68ED-E5BB-4E2D-96CC-8A81B1922F54}"/>
              </a:ext>
            </a:extLst>
          </p:cNvPr>
          <p:cNvSpPr>
            <a:spLocks noGrp="1"/>
          </p:cNvSpPr>
          <p:nvPr>
            <p:ph type="title"/>
          </p:nvPr>
        </p:nvSpPr>
        <p:spPr/>
        <p:txBody>
          <a:bodyPr>
            <a:normAutofit fontScale="90000"/>
          </a:bodyPr>
          <a:lstStyle/>
          <a:p>
            <a:pPr algn="ctr"/>
            <a:r>
              <a:rPr lang="bs-Latn-BA" b="1" dirty="0"/>
              <a:t>Pregled zahtjeva u vezi sa Konvencijom</a:t>
            </a:r>
            <a:r>
              <a:rPr lang="en-GB" dirty="0"/>
              <a:t/>
            </a:r>
            <a:br>
              <a:rPr lang="en-GB" dirty="0"/>
            </a:br>
            <a:endParaRPr lang="bs-Latn-BA" dirty="0"/>
          </a:p>
        </p:txBody>
      </p:sp>
      <p:sp>
        <p:nvSpPr>
          <p:cNvPr id="3" name="Content Placeholder 2">
            <a:extLst>
              <a:ext uri="{FF2B5EF4-FFF2-40B4-BE49-F238E27FC236}">
                <a16:creationId xmlns:a16="http://schemas.microsoft.com/office/drawing/2014/main" xmlns="" id="{2B2018AA-0C9C-47AE-A854-A9BC6E2392BB}"/>
              </a:ext>
            </a:extLst>
          </p:cNvPr>
          <p:cNvSpPr>
            <a:spLocks noGrp="1"/>
          </p:cNvSpPr>
          <p:nvPr>
            <p:ph idx="1"/>
          </p:nvPr>
        </p:nvSpPr>
        <p:spPr/>
        <p:txBody>
          <a:bodyPr/>
          <a:lstStyle/>
          <a:p>
            <a:r>
              <a:rPr lang="bs-Latn-BA" b="1" dirty="0"/>
              <a:t>Zahtjev za priznavanje ili priznavanje i izvršenje postojeće odluke o izdržavanju;</a:t>
            </a:r>
          </a:p>
          <a:p>
            <a:r>
              <a:rPr lang="bs-Latn-BA" b="1" dirty="0"/>
              <a:t>Zahtjev za izvršenje odluke o izdržavanju donesene ili priznate u zamoljenoj državi;</a:t>
            </a:r>
          </a:p>
          <a:p>
            <a:r>
              <a:rPr lang="bs-Latn-BA" b="1" dirty="0"/>
              <a:t>Zahtjev za donošenje odluke o izdržavanju, uključujući utvrđivanje roditeljstva ako je potrebno;</a:t>
            </a:r>
          </a:p>
          <a:p>
            <a:r>
              <a:rPr lang="bs-Latn-BA" b="1" dirty="0"/>
              <a:t>Zahtjev za donošenje odluke o izdržavanju;</a:t>
            </a:r>
          </a:p>
          <a:p>
            <a:r>
              <a:rPr lang="bs-Latn-BA" b="1" dirty="0"/>
              <a:t>Zahtjev za izmjenu postojeće odluke o izdržavanju.</a:t>
            </a:r>
          </a:p>
          <a:p>
            <a:endParaRPr lang="bs-Latn-BA" dirty="0"/>
          </a:p>
        </p:txBody>
      </p:sp>
    </p:spTree>
    <p:extLst>
      <p:ext uri="{BB962C8B-B14F-4D97-AF65-F5344CB8AC3E}">
        <p14:creationId xmlns:p14="http://schemas.microsoft.com/office/powerpoint/2010/main" xmlns="" val="37793818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0CC3E4-F89D-4BE7-A5D1-C890207B2A15}"/>
              </a:ext>
            </a:extLst>
          </p:cNvPr>
          <p:cNvSpPr>
            <a:spLocks noGrp="1"/>
          </p:cNvSpPr>
          <p:nvPr>
            <p:ph type="title"/>
          </p:nvPr>
        </p:nvSpPr>
        <p:spPr/>
        <p:txBody>
          <a:bodyPr/>
          <a:lstStyle/>
          <a:p>
            <a:pPr algn="ctr"/>
            <a:r>
              <a:rPr lang="bs-Latn-BA" dirty="0"/>
              <a:t>Zahtjev za priznavanje ili za priznavanje i izvršenje postojeće odluke</a:t>
            </a:r>
          </a:p>
        </p:txBody>
      </p:sp>
      <p:sp>
        <p:nvSpPr>
          <p:cNvPr id="5" name="Rectangle 4">
            <a:extLst>
              <a:ext uri="{FF2B5EF4-FFF2-40B4-BE49-F238E27FC236}">
                <a16:creationId xmlns:a16="http://schemas.microsoft.com/office/drawing/2014/main" xmlns="" id="{33AC6BCE-9218-4D93-A169-C0C735A5D0E2}"/>
              </a:ext>
            </a:extLst>
          </p:cNvPr>
          <p:cNvSpPr/>
          <p:nvPr/>
        </p:nvSpPr>
        <p:spPr>
          <a:xfrm>
            <a:off x="1705707" y="2573215"/>
            <a:ext cx="2198077" cy="2907323"/>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200" b="1" dirty="0">
                <a:solidFill>
                  <a:schemeClr val="tx1"/>
                </a:solidFill>
              </a:rPr>
              <a:t>Primjer:</a:t>
            </a:r>
            <a:r>
              <a:rPr lang="pl-PL" sz="1200" dirty="0">
                <a:solidFill>
                  <a:schemeClr val="tx1"/>
                </a:solidFill>
              </a:rPr>
              <a:t> </a:t>
            </a:r>
          </a:p>
          <a:p>
            <a:pPr algn="ctr"/>
            <a:endParaRPr lang="pl-PL" sz="1200" dirty="0">
              <a:solidFill>
                <a:schemeClr val="tx1"/>
              </a:solidFill>
            </a:endParaRPr>
          </a:p>
          <a:p>
            <a:r>
              <a:rPr lang="pl-PL" sz="1200" dirty="0">
                <a:solidFill>
                  <a:schemeClr val="tx1"/>
                </a:solidFill>
              </a:rPr>
              <a:t>D ima boravište u Sloveniji i ima odluku iz Slovenije u skladu s kojom njezin bivši</a:t>
            </a:r>
          </a:p>
          <a:p>
            <a:r>
              <a:rPr lang="bs-Latn-BA" sz="1200" dirty="0">
                <a:solidFill>
                  <a:schemeClr val="tx1"/>
                </a:solidFill>
              </a:rPr>
              <a:t>suprug mora plaćati izdržavanje za</a:t>
            </a:r>
          </a:p>
          <a:p>
            <a:r>
              <a:rPr lang="bs-Latn-BA" sz="1200" dirty="0">
                <a:solidFill>
                  <a:schemeClr val="tx1"/>
                </a:solidFill>
              </a:rPr>
              <a:t>njezino troje djece. Njezin bivši suprug živi u BiH. D bi željela izvršenje</a:t>
            </a:r>
          </a:p>
          <a:p>
            <a:r>
              <a:rPr lang="bs-Latn-BA" sz="1200" dirty="0">
                <a:solidFill>
                  <a:schemeClr val="tx1"/>
                </a:solidFill>
              </a:rPr>
              <a:t>odluke o izdržavanju. Slovenija i BiH </a:t>
            </a:r>
            <a:r>
              <a:rPr lang="es-ES" sz="1200" dirty="0" err="1">
                <a:solidFill>
                  <a:schemeClr val="tx1"/>
                </a:solidFill>
              </a:rPr>
              <a:t>obje</a:t>
            </a:r>
            <a:r>
              <a:rPr lang="es-ES" sz="1200" dirty="0">
                <a:solidFill>
                  <a:schemeClr val="tx1"/>
                </a:solidFill>
              </a:rPr>
              <a:t> su </a:t>
            </a:r>
            <a:r>
              <a:rPr lang="es-ES" sz="1200" b="1" i="1" dirty="0" err="1">
                <a:solidFill>
                  <a:schemeClr val="tx1"/>
                </a:solidFill>
              </a:rPr>
              <a:t>države</a:t>
            </a:r>
            <a:r>
              <a:rPr lang="es-ES" sz="1200" b="1" i="1" dirty="0">
                <a:solidFill>
                  <a:schemeClr val="tx1"/>
                </a:solidFill>
              </a:rPr>
              <a:t> </a:t>
            </a:r>
            <a:r>
              <a:rPr lang="es-ES" sz="1200" b="1" i="1" dirty="0" err="1">
                <a:solidFill>
                  <a:schemeClr val="tx1"/>
                </a:solidFill>
              </a:rPr>
              <a:t>ugovornice</a:t>
            </a:r>
            <a:r>
              <a:rPr lang="es-ES" sz="1200" b="1" i="1" dirty="0">
                <a:solidFill>
                  <a:schemeClr val="tx1"/>
                </a:solidFill>
              </a:rPr>
              <a:t>.</a:t>
            </a:r>
            <a:endParaRPr lang="bs-Latn-BA" sz="1200" dirty="0">
              <a:solidFill>
                <a:schemeClr val="tx1"/>
              </a:solidFill>
            </a:endParaRPr>
          </a:p>
        </p:txBody>
      </p:sp>
      <p:sp>
        <p:nvSpPr>
          <p:cNvPr id="6" name="Content Placeholder 5">
            <a:extLst>
              <a:ext uri="{FF2B5EF4-FFF2-40B4-BE49-F238E27FC236}">
                <a16:creationId xmlns:a16="http://schemas.microsoft.com/office/drawing/2014/main" xmlns="" id="{E291B07F-599C-4CB0-9A27-FB506BA4BC59}"/>
              </a:ext>
            </a:extLst>
          </p:cNvPr>
          <p:cNvSpPr>
            <a:spLocks noGrp="1"/>
          </p:cNvSpPr>
          <p:nvPr>
            <p:ph idx="1"/>
          </p:nvPr>
        </p:nvSpPr>
        <p:spPr>
          <a:xfrm>
            <a:off x="5474677" y="2573215"/>
            <a:ext cx="2268415" cy="2907323"/>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0000" lnSpcReduction="20000"/>
          </a:bodyPr>
          <a:lstStyle/>
          <a:p>
            <a:r>
              <a:rPr lang="fi-FI" dirty="0">
                <a:solidFill>
                  <a:schemeClr val="tx1"/>
                </a:solidFill>
              </a:rPr>
              <a:t>Taj se zahtjev koristi kada podnositelj već</a:t>
            </a:r>
            <a:r>
              <a:rPr lang="bs-Latn-BA" dirty="0">
                <a:solidFill>
                  <a:schemeClr val="tx1"/>
                </a:solidFill>
              </a:rPr>
              <a:t> </a:t>
            </a:r>
            <a:r>
              <a:rPr lang="pl-PL" dirty="0">
                <a:solidFill>
                  <a:schemeClr val="tx1"/>
                </a:solidFill>
              </a:rPr>
              <a:t>posjeduje </a:t>
            </a:r>
            <a:r>
              <a:rPr lang="pl-PL" b="1" dirty="0">
                <a:solidFill>
                  <a:schemeClr val="tx1"/>
                </a:solidFill>
              </a:rPr>
              <a:t>odluku o izdržavanju </a:t>
            </a:r>
            <a:r>
              <a:rPr lang="pl-PL" dirty="0">
                <a:solidFill>
                  <a:schemeClr val="tx1"/>
                </a:solidFill>
              </a:rPr>
              <a:t>i kada bi želio da druga država koja nije ona u kojoj on ili ona žive prizna ili prizna i izvrši tu </a:t>
            </a:r>
            <a:r>
              <a:rPr lang="bs-Latn-BA" dirty="0">
                <a:solidFill>
                  <a:schemeClr val="tx1"/>
                </a:solidFill>
              </a:rPr>
              <a:t>odluku. Postupkom priznavanja i izvršenja </a:t>
            </a:r>
            <a:r>
              <a:rPr lang="pt-BR" dirty="0">
                <a:solidFill>
                  <a:schemeClr val="tx1"/>
                </a:solidFill>
              </a:rPr>
              <a:t>podnositelju se omogućuje da ne mora u</a:t>
            </a:r>
            <a:r>
              <a:rPr lang="bs-Latn-BA" dirty="0">
                <a:solidFill>
                  <a:schemeClr val="tx1"/>
                </a:solidFill>
              </a:rPr>
              <a:t> zamoljenoj državi tražiti donošenje nove odluke kako bi dobio izdržavanje.</a:t>
            </a:r>
          </a:p>
        </p:txBody>
      </p:sp>
      <p:sp>
        <p:nvSpPr>
          <p:cNvPr id="7" name="Rectangle 6">
            <a:extLst>
              <a:ext uri="{FF2B5EF4-FFF2-40B4-BE49-F238E27FC236}">
                <a16:creationId xmlns:a16="http://schemas.microsoft.com/office/drawing/2014/main" xmlns="" id="{F2B4897F-0EA9-4983-8458-F9EF00172153}"/>
              </a:ext>
            </a:extLst>
          </p:cNvPr>
          <p:cNvSpPr/>
          <p:nvPr/>
        </p:nvSpPr>
        <p:spPr>
          <a:xfrm>
            <a:off x="8938845" y="2573215"/>
            <a:ext cx="2198077" cy="2907323"/>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s-Latn-BA" sz="1000" dirty="0">
                <a:solidFill>
                  <a:schemeClr val="tx1"/>
                </a:solidFill>
              </a:rPr>
              <a:t>Centralni organ u Sloveniji poslat će BiH zahtjev za priznavanje i izvršenje odluke. </a:t>
            </a:r>
            <a:r>
              <a:rPr lang="bs-Latn-BA" sz="1000" b="1" u="sng" dirty="0">
                <a:solidFill>
                  <a:schemeClr val="tx1"/>
                </a:solidFill>
              </a:rPr>
              <a:t>Centralni organ u BiH poslat će odluku nadležnom tijelu (sudu) kako bi je ono registriralo za izvršenje ili proglasilo izvršivom</a:t>
            </a:r>
            <a:r>
              <a:rPr lang="bs-Latn-BA" sz="1000" u="sng" dirty="0">
                <a:solidFill>
                  <a:schemeClr val="tx1"/>
                </a:solidFill>
              </a:rPr>
              <a:t>.</a:t>
            </a:r>
            <a:r>
              <a:rPr lang="bs-Latn-BA" sz="1000" dirty="0">
                <a:solidFill>
                  <a:schemeClr val="tx1"/>
                </a:solidFill>
              </a:rPr>
              <a:t> Bivši suprug bit će obaviješten o</a:t>
            </a:r>
          </a:p>
          <a:p>
            <a:r>
              <a:rPr lang="bs-Latn-BA" sz="1000" dirty="0">
                <a:solidFill>
                  <a:schemeClr val="tx1"/>
                </a:solidFill>
              </a:rPr>
              <a:t>priznavanju odluke i imat će priliku osporiti njezino priznavanje. Ako bivši suprug ne</a:t>
            </a:r>
          </a:p>
          <a:p>
            <a:r>
              <a:rPr lang="bs-Latn-BA" sz="1000" dirty="0">
                <a:solidFill>
                  <a:schemeClr val="tx1"/>
                </a:solidFill>
              </a:rPr>
              <a:t>bude dobrovoljno plaćao izdržavanje nakon priznavanja odluke, nadležno tijelo u</a:t>
            </a:r>
          </a:p>
          <a:p>
            <a:r>
              <a:rPr lang="bs-Latn-BA" sz="1000" dirty="0">
                <a:solidFill>
                  <a:schemeClr val="tx1"/>
                </a:solidFill>
              </a:rPr>
              <a:t>BiH poduzet će nužne korake za izvršenje odluke i doznačiti plaćanja Sloveniji.</a:t>
            </a:r>
          </a:p>
        </p:txBody>
      </p:sp>
      <p:sp>
        <p:nvSpPr>
          <p:cNvPr id="8" name="Arrow: Right 7">
            <a:extLst>
              <a:ext uri="{FF2B5EF4-FFF2-40B4-BE49-F238E27FC236}">
                <a16:creationId xmlns:a16="http://schemas.microsoft.com/office/drawing/2014/main" xmlns="" id="{065563F2-5778-4FC3-A103-62460C5FF5E2}"/>
              </a:ext>
            </a:extLst>
          </p:cNvPr>
          <p:cNvSpPr/>
          <p:nvPr/>
        </p:nvSpPr>
        <p:spPr>
          <a:xfrm>
            <a:off x="4161692" y="3845169"/>
            <a:ext cx="118403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s-Latn-BA"/>
          </a:p>
        </p:txBody>
      </p:sp>
      <p:sp>
        <p:nvSpPr>
          <p:cNvPr id="9" name="Arrow: Right 8">
            <a:extLst>
              <a:ext uri="{FF2B5EF4-FFF2-40B4-BE49-F238E27FC236}">
                <a16:creationId xmlns:a16="http://schemas.microsoft.com/office/drawing/2014/main" xmlns="" id="{E5D650A1-F9B9-4112-A5FC-4A817B47823F}"/>
              </a:ext>
            </a:extLst>
          </p:cNvPr>
          <p:cNvSpPr/>
          <p:nvPr/>
        </p:nvSpPr>
        <p:spPr>
          <a:xfrm>
            <a:off x="7872046" y="3784560"/>
            <a:ext cx="106679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s-Latn-BA"/>
          </a:p>
        </p:txBody>
      </p:sp>
    </p:spTree>
    <p:extLst>
      <p:ext uri="{BB962C8B-B14F-4D97-AF65-F5344CB8AC3E}">
        <p14:creationId xmlns:p14="http://schemas.microsoft.com/office/powerpoint/2010/main" xmlns="" val="1871679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0CC3E4-F89D-4BE7-A5D1-C890207B2A15}"/>
              </a:ext>
            </a:extLst>
          </p:cNvPr>
          <p:cNvSpPr>
            <a:spLocks noGrp="1"/>
          </p:cNvSpPr>
          <p:nvPr>
            <p:ph type="title"/>
          </p:nvPr>
        </p:nvSpPr>
        <p:spPr/>
        <p:txBody>
          <a:bodyPr/>
          <a:lstStyle/>
          <a:p>
            <a:pPr algn="ctr"/>
            <a:r>
              <a:rPr lang="bs-Latn-BA" dirty="0"/>
              <a:t>Zahtjev za izvršenje odluke donesene ili priznate u zamoljenoj državi</a:t>
            </a:r>
          </a:p>
        </p:txBody>
      </p:sp>
      <p:sp>
        <p:nvSpPr>
          <p:cNvPr id="5" name="Rectangle 4">
            <a:extLst>
              <a:ext uri="{FF2B5EF4-FFF2-40B4-BE49-F238E27FC236}">
                <a16:creationId xmlns:a16="http://schemas.microsoft.com/office/drawing/2014/main" xmlns="" id="{33AC6BCE-9218-4D93-A169-C0C735A5D0E2}"/>
              </a:ext>
            </a:extLst>
          </p:cNvPr>
          <p:cNvSpPr/>
          <p:nvPr/>
        </p:nvSpPr>
        <p:spPr>
          <a:xfrm>
            <a:off x="1705707" y="2573215"/>
            <a:ext cx="2198077" cy="2907323"/>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200" b="1" dirty="0">
                <a:solidFill>
                  <a:schemeClr val="tx1"/>
                </a:solidFill>
              </a:rPr>
              <a:t>Primjer:</a:t>
            </a:r>
          </a:p>
          <a:p>
            <a:pPr algn="ctr"/>
            <a:r>
              <a:rPr lang="pl-PL" sz="1200" dirty="0">
                <a:solidFill>
                  <a:schemeClr val="tx1"/>
                </a:solidFill>
              </a:rPr>
              <a:t> </a:t>
            </a:r>
          </a:p>
          <a:p>
            <a:pPr algn="ctr"/>
            <a:endParaRPr lang="pl-PL" sz="1200" dirty="0">
              <a:solidFill>
                <a:schemeClr val="tx1"/>
              </a:solidFill>
            </a:endParaRPr>
          </a:p>
          <a:p>
            <a:r>
              <a:rPr lang="pl-PL" sz="1200" dirty="0">
                <a:solidFill>
                  <a:schemeClr val="tx1"/>
                </a:solidFill>
              </a:rPr>
              <a:t>F ima boravište u Sloveniji i posjeduje odluku</a:t>
            </a:r>
          </a:p>
          <a:p>
            <a:r>
              <a:rPr lang="bs-Latn-BA" sz="1200" dirty="0">
                <a:solidFill>
                  <a:schemeClr val="tx1"/>
                </a:solidFill>
              </a:rPr>
              <a:t>o izdržavanju iz BiH u kojoj otac djeteta</a:t>
            </a:r>
          </a:p>
          <a:p>
            <a:r>
              <a:rPr lang="bs-Latn-BA" sz="1200" dirty="0">
                <a:solidFill>
                  <a:schemeClr val="tx1"/>
                </a:solidFill>
              </a:rPr>
              <a:t>ima boravište. Ona bi željela da BiH izvrši</a:t>
            </a:r>
          </a:p>
          <a:p>
            <a:r>
              <a:rPr lang="bs-Latn-BA" sz="1200" dirty="0">
                <a:solidFill>
                  <a:schemeClr val="tx1"/>
                </a:solidFill>
              </a:rPr>
              <a:t>odluku o izdržavanju. Slovenija i BiH</a:t>
            </a:r>
          </a:p>
          <a:p>
            <a:r>
              <a:rPr lang="es-ES" sz="1200" dirty="0" err="1">
                <a:solidFill>
                  <a:schemeClr val="tx1"/>
                </a:solidFill>
              </a:rPr>
              <a:t>obje</a:t>
            </a:r>
            <a:r>
              <a:rPr lang="es-ES" sz="1200" dirty="0">
                <a:solidFill>
                  <a:schemeClr val="tx1"/>
                </a:solidFill>
              </a:rPr>
              <a:t> su </a:t>
            </a:r>
            <a:r>
              <a:rPr lang="es-ES" sz="1200" dirty="0" err="1">
                <a:solidFill>
                  <a:schemeClr val="tx1"/>
                </a:solidFill>
              </a:rPr>
              <a:t>države</a:t>
            </a:r>
            <a:r>
              <a:rPr lang="es-ES" sz="1200" dirty="0">
                <a:solidFill>
                  <a:schemeClr val="tx1"/>
                </a:solidFill>
              </a:rPr>
              <a:t> </a:t>
            </a:r>
            <a:r>
              <a:rPr lang="es-ES" sz="1200" dirty="0" err="1">
                <a:solidFill>
                  <a:schemeClr val="tx1"/>
                </a:solidFill>
              </a:rPr>
              <a:t>ugovornice</a:t>
            </a:r>
            <a:r>
              <a:rPr lang="es-ES" sz="1200" dirty="0">
                <a:solidFill>
                  <a:schemeClr val="tx1"/>
                </a:solidFill>
              </a:rPr>
              <a:t> </a:t>
            </a:r>
            <a:r>
              <a:rPr lang="es-ES" sz="1200" dirty="0" err="1">
                <a:solidFill>
                  <a:schemeClr val="tx1"/>
                </a:solidFill>
              </a:rPr>
              <a:t>Konvencije</a:t>
            </a:r>
            <a:r>
              <a:rPr lang="es-ES" sz="1200" dirty="0">
                <a:solidFill>
                  <a:schemeClr val="tx1"/>
                </a:solidFill>
              </a:rPr>
              <a:t>.</a:t>
            </a:r>
            <a:endParaRPr lang="bs-Latn-BA" sz="1200" dirty="0">
              <a:solidFill>
                <a:schemeClr val="tx1"/>
              </a:solidFill>
            </a:endParaRPr>
          </a:p>
        </p:txBody>
      </p:sp>
      <p:sp>
        <p:nvSpPr>
          <p:cNvPr id="6" name="Content Placeholder 5">
            <a:extLst>
              <a:ext uri="{FF2B5EF4-FFF2-40B4-BE49-F238E27FC236}">
                <a16:creationId xmlns:a16="http://schemas.microsoft.com/office/drawing/2014/main" xmlns="" id="{E291B07F-599C-4CB0-9A27-FB506BA4BC59}"/>
              </a:ext>
            </a:extLst>
          </p:cNvPr>
          <p:cNvSpPr>
            <a:spLocks noGrp="1"/>
          </p:cNvSpPr>
          <p:nvPr>
            <p:ph idx="1"/>
          </p:nvPr>
        </p:nvSpPr>
        <p:spPr>
          <a:xfrm>
            <a:off x="5474677" y="2573215"/>
            <a:ext cx="2268415" cy="2907323"/>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55000" lnSpcReduction="20000"/>
          </a:bodyPr>
          <a:lstStyle/>
          <a:p>
            <a:r>
              <a:rPr lang="pl-PL" dirty="0">
                <a:solidFill>
                  <a:schemeClr val="tx1"/>
                </a:solidFill>
              </a:rPr>
              <a:t>To je najjednostavniji zahtjev u skladu s </a:t>
            </a:r>
            <a:r>
              <a:rPr lang="bs-Latn-BA" dirty="0">
                <a:solidFill>
                  <a:schemeClr val="tx1"/>
                </a:solidFill>
              </a:rPr>
              <a:t>Konvencijom. Zahtjevom se traži od države ugovornice da izvrši vlastitu odluku ili odluku </a:t>
            </a:r>
            <a:r>
              <a:rPr lang="pl-PL" dirty="0">
                <a:solidFill>
                  <a:schemeClr val="tx1"/>
                </a:solidFill>
              </a:rPr>
              <a:t>koju je već priznala te da pomogne u </a:t>
            </a:r>
            <a:r>
              <a:rPr lang="bs-Latn-BA" dirty="0">
                <a:solidFill>
                  <a:schemeClr val="tx1"/>
                </a:solidFill>
              </a:rPr>
              <a:t>prijenosu plaćanja izdržavanoj osobi. </a:t>
            </a:r>
            <a:r>
              <a:rPr lang="pl-PL" dirty="0">
                <a:solidFill>
                  <a:schemeClr val="tx1"/>
                </a:solidFill>
              </a:rPr>
              <a:t>Taj zahtjev i zahtjev za priznavanje i izvršenje koji je prethodno opisan razlikuju se u tome što je odluka koju je potrebno </a:t>
            </a:r>
            <a:r>
              <a:rPr lang="bs-Latn-BA" dirty="0">
                <a:solidFill>
                  <a:schemeClr val="tx1"/>
                </a:solidFill>
              </a:rPr>
              <a:t>izvršiti donesena ili je već priznata u državi koja će izvršavati odluku (zamoljena država). Prema tome, odluku nije potrebno priznavati prije izvršenja.</a:t>
            </a:r>
          </a:p>
        </p:txBody>
      </p:sp>
      <p:sp>
        <p:nvSpPr>
          <p:cNvPr id="7" name="Rectangle 6">
            <a:extLst>
              <a:ext uri="{FF2B5EF4-FFF2-40B4-BE49-F238E27FC236}">
                <a16:creationId xmlns:a16="http://schemas.microsoft.com/office/drawing/2014/main" xmlns="" id="{F2B4897F-0EA9-4983-8458-F9EF00172153}"/>
              </a:ext>
            </a:extLst>
          </p:cNvPr>
          <p:cNvSpPr/>
          <p:nvPr/>
        </p:nvSpPr>
        <p:spPr>
          <a:xfrm>
            <a:off x="8938845" y="2573215"/>
            <a:ext cx="2198077" cy="2907323"/>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000" dirty="0"/>
              <a:t>U skladu s Konvencijom, F može tražiti od </a:t>
            </a:r>
            <a:r>
              <a:rPr lang="bs-Latn-BA" sz="1000" dirty="0"/>
              <a:t>centralnog organa u Sloveniji da u njezino ime</a:t>
            </a:r>
          </a:p>
          <a:p>
            <a:r>
              <a:rPr lang="bs-Latn-BA" sz="1000" dirty="0"/>
              <a:t>pošalje zahtjev za izvršenje BiH. F ne mora zatražiti izvršenje odluke jer je riječ o odluci iz BiH. Centralni organ u BiH obradit će zahtjev i proslijediti ga na izvršenje nadležnom tijelu (sudu) u BiH. Ako dužnik izdržavanja ne plati izdržavanje dobrovoljno, nadležno tijelo upotrijebit će</a:t>
            </a:r>
          </a:p>
          <a:p>
            <a:r>
              <a:rPr lang="pl-PL" sz="1000" dirty="0"/>
              <a:t>mjere koje ima na raspolaganju u skladu s nacionalnim pravom kako bi izvršilo tu </a:t>
            </a:r>
            <a:r>
              <a:rPr lang="bs-Latn-BA" sz="1000" dirty="0"/>
              <a:t>odluku.</a:t>
            </a:r>
            <a:endParaRPr lang="bs-Latn-BA" sz="1000" dirty="0">
              <a:solidFill>
                <a:schemeClr val="tx1"/>
              </a:solidFill>
            </a:endParaRPr>
          </a:p>
        </p:txBody>
      </p:sp>
      <p:sp>
        <p:nvSpPr>
          <p:cNvPr id="8" name="Arrow: Right 7">
            <a:extLst>
              <a:ext uri="{FF2B5EF4-FFF2-40B4-BE49-F238E27FC236}">
                <a16:creationId xmlns:a16="http://schemas.microsoft.com/office/drawing/2014/main" xmlns="" id="{065563F2-5778-4FC3-A103-62460C5FF5E2}"/>
              </a:ext>
            </a:extLst>
          </p:cNvPr>
          <p:cNvSpPr/>
          <p:nvPr/>
        </p:nvSpPr>
        <p:spPr>
          <a:xfrm>
            <a:off x="4161692" y="3845169"/>
            <a:ext cx="118403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s-Latn-BA"/>
          </a:p>
        </p:txBody>
      </p:sp>
      <p:sp>
        <p:nvSpPr>
          <p:cNvPr id="9" name="Arrow: Right 8">
            <a:extLst>
              <a:ext uri="{FF2B5EF4-FFF2-40B4-BE49-F238E27FC236}">
                <a16:creationId xmlns:a16="http://schemas.microsoft.com/office/drawing/2014/main" xmlns="" id="{E5D650A1-F9B9-4112-A5FC-4A817B47823F}"/>
              </a:ext>
            </a:extLst>
          </p:cNvPr>
          <p:cNvSpPr/>
          <p:nvPr/>
        </p:nvSpPr>
        <p:spPr>
          <a:xfrm>
            <a:off x="7872046" y="3784560"/>
            <a:ext cx="106679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s-Latn-BA"/>
          </a:p>
        </p:txBody>
      </p:sp>
    </p:spTree>
    <p:extLst>
      <p:ext uri="{BB962C8B-B14F-4D97-AF65-F5344CB8AC3E}">
        <p14:creationId xmlns:p14="http://schemas.microsoft.com/office/powerpoint/2010/main" xmlns="" val="22771778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0CC3E4-F89D-4BE7-A5D1-C890207B2A15}"/>
              </a:ext>
            </a:extLst>
          </p:cNvPr>
          <p:cNvSpPr>
            <a:spLocks noGrp="1"/>
          </p:cNvSpPr>
          <p:nvPr>
            <p:ph type="title"/>
          </p:nvPr>
        </p:nvSpPr>
        <p:spPr/>
        <p:txBody>
          <a:bodyPr/>
          <a:lstStyle/>
          <a:p>
            <a:pPr algn="ctr"/>
            <a:r>
              <a:rPr lang="bs-Latn-BA" dirty="0"/>
              <a:t>Zahtjev za donošenje odluke</a:t>
            </a:r>
          </a:p>
        </p:txBody>
      </p:sp>
      <p:sp>
        <p:nvSpPr>
          <p:cNvPr id="5" name="Rectangle 4">
            <a:extLst>
              <a:ext uri="{FF2B5EF4-FFF2-40B4-BE49-F238E27FC236}">
                <a16:creationId xmlns:a16="http://schemas.microsoft.com/office/drawing/2014/main" xmlns="" id="{33AC6BCE-9218-4D93-A169-C0C735A5D0E2}"/>
              </a:ext>
            </a:extLst>
          </p:cNvPr>
          <p:cNvSpPr/>
          <p:nvPr/>
        </p:nvSpPr>
        <p:spPr>
          <a:xfrm>
            <a:off x="1705707" y="2250831"/>
            <a:ext cx="2198077" cy="3229707"/>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200" b="1" dirty="0">
                <a:solidFill>
                  <a:schemeClr val="tx1"/>
                </a:solidFill>
              </a:rPr>
              <a:t>Primjer:</a:t>
            </a:r>
          </a:p>
          <a:p>
            <a:pPr algn="ctr"/>
            <a:r>
              <a:rPr lang="pl-PL" sz="1200" dirty="0">
                <a:solidFill>
                  <a:schemeClr val="tx1"/>
                </a:solidFill>
              </a:rPr>
              <a:t> </a:t>
            </a:r>
          </a:p>
          <a:p>
            <a:r>
              <a:rPr lang="bs-Latn-BA" sz="1000" dirty="0">
                <a:solidFill>
                  <a:schemeClr val="tx1"/>
                </a:solidFill>
              </a:rPr>
              <a:t>G ima boravište u Sloveniji i ima četverogodišnje dijete. Ona nikada nije bila udata</a:t>
            </a:r>
          </a:p>
          <a:p>
            <a:r>
              <a:rPr lang="bs-Latn-BA" sz="1000" dirty="0">
                <a:solidFill>
                  <a:schemeClr val="tx1"/>
                </a:solidFill>
              </a:rPr>
              <a:t>za oca djeteta i za dijete nije utvrđeno roditeljstvo. Roditelj djeteta sada se preselio</a:t>
            </a:r>
          </a:p>
          <a:p>
            <a:r>
              <a:rPr lang="bs-Latn-BA" sz="1000" dirty="0">
                <a:solidFill>
                  <a:schemeClr val="tx1"/>
                </a:solidFill>
              </a:rPr>
              <a:t>u BiH. G bi željela da otac počne plaćati izdržavanje za dijete. Slovenija i BiH obje su države ugovornice Konvencije.</a:t>
            </a:r>
            <a:endParaRPr lang="pl-PL" sz="1000" dirty="0">
              <a:solidFill>
                <a:schemeClr val="tx1"/>
              </a:solidFill>
            </a:endParaRPr>
          </a:p>
          <a:p>
            <a:endParaRPr lang="bs-Latn-BA" sz="1200" dirty="0">
              <a:solidFill>
                <a:schemeClr val="tx1"/>
              </a:solidFill>
            </a:endParaRPr>
          </a:p>
        </p:txBody>
      </p:sp>
      <p:sp>
        <p:nvSpPr>
          <p:cNvPr id="6" name="Content Placeholder 5">
            <a:extLst>
              <a:ext uri="{FF2B5EF4-FFF2-40B4-BE49-F238E27FC236}">
                <a16:creationId xmlns:a16="http://schemas.microsoft.com/office/drawing/2014/main" xmlns="" id="{E291B07F-599C-4CB0-9A27-FB506BA4BC59}"/>
              </a:ext>
            </a:extLst>
          </p:cNvPr>
          <p:cNvSpPr>
            <a:spLocks noGrp="1"/>
          </p:cNvSpPr>
          <p:nvPr>
            <p:ph idx="1"/>
          </p:nvPr>
        </p:nvSpPr>
        <p:spPr>
          <a:xfrm>
            <a:off x="5474677" y="2250831"/>
            <a:ext cx="2268415" cy="3229707"/>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7500" lnSpcReduction="20000"/>
          </a:bodyPr>
          <a:lstStyle/>
          <a:p>
            <a:r>
              <a:rPr lang="bs-Latn-BA" dirty="0">
                <a:solidFill>
                  <a:schemeClr val="tx1"/>
                </a:solidFill>
              </a:rPr>
              <a:t>Podnositelj zahtjeva tražit će od centralnog organa u državi u kojoj živi da u njegovo ime pošalje centralnom organu države u kojoj dužnik izdržavanja ima boravište </a:t>
            </a:r>
            <a:r>
              <a:rPr lang="bs-Latn-BA" u="sng" dirty="0">
                <a:solidFill>
                  <a:schemeClr val="tx1"/>
                </a:solidFill>
              </a:rPr>
              <a:t>zahtjev za donošenje odluke</a:t>
            </a:r>
            <a:r>
              <a:rPr lang="bs-Latn-BA" dirty="0">
                <a:solidFill>
                  <a:schemeClr val="tx1"/>
                </a:solidFill>
              </a:rPr>
              <a:t>, uključujući, ako je to potrebno, i utvrđivanje roditeljstva.</a:t>
            </a:r>
          </a:p>
        </p:txBody>
      </p:sp>
      <p:sp>
        <p:nvSpPr>
          <p:cNvPr id="7" name="Rectangle 6">
            <a:extLst>
              <a:ext uri="{FF2B5EF4-FFF2-40B4-BE49-F238E27FC236}">
                <a16:creationId xmlns:a16="http://schemas.microsoft.com/office/drawing/2014/main" xmlns="" id="{F2B4897F-0EA9-4983-8458-F9EF00172153}"/>
              </a:ext>
            </a:extLst>
          </p:cNvPr>
          <p:cNvSpPr/>
          <p:nvPr/>
        </p:nvSpPr>
        <p:spPr>
          <a:xfrm>
            <a:off x="8938845" y="2250831"/>
            <a:ext cx="2198077" cy="3229707"/>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s-Latn-BA" sz="900" dirty="0">
                <a:solidFill>
                  <a:schemeClr val="tx1"/>
                </a:solidFill>
              </a:rPr>
              <a:t>Centralni organ u Sloveniji šalje zahtjev za </a:t>
            </a:r>
            <a:r>
              <a:rPr lang="bs-Latn-BA" sz="900" b="1" i="1" dirty="0">
                <a:solidFill>
                  <a:schemeClr val="tx1"/>
                </a:solidFill>
              </a:rPr>
              <a:t>donošenje odluke o izdržavanju </a:t>
            </a:r>
            <a:r>
              <a:rPr lang="bs-Latn-BA" sz="900" dirty="0">
                <a:solidFill>
                  <a:schemeClr val="tx1"/>
                </a:solidFill>
              </a:rPr>
              <a:t>djeteta centralnom organu u BiH. Centralni organ u BiH poduzima nužne korake za podnošenje zahtjeva za donošenje odluke, obično upućivanjem zahtjeva nadležnom tijelu. Nadležno tijelo u BiH olakšava utvrđivanje roditeljstva. To se može izvršiti testiranjem roditeljstva i uspostavit će se kontakt izravno s majkom ili putem centralnih organa kako bi se majka i dijete mogli testirati. U nekim se državama roditeljstvo može utvrditi i sudskim postupkom ili</a:t>
            </a:r>
          </a:p>
          <a:p>
            <a:r>
              <a:rPr lang="bs-Latn-BA" sz="900" dirty="0">
                <a:solidFill>
                  <a:schemeClr val="tx1"/>
                </a:solidFill>
              </a:rPr>
              <a:t>roditelj može priznati dijete. Nakon donošenja odluke o izdržavanju u BiH, nadležno tijelo u BiH osigurava njezino izvršenje, ako je potrebno, i prenošenje </a:t>
            </a:r>
            <a:r>
              <a:rPr lang="pl-PL" sz="900" dirty="0">
                <a:solidFill>
                  <a:schemeClr val="tx1"/>
                </a:solidFill>
              </a:rPr>
              <a:t>plaćanja majci u Sloveniju bez potrebe za time da majka podnosi novi zahtjev.</a:t>
            </a:r>
            <a:endParaRPr lang="bs-Latn-BA" sz="900" dirty="0">
              <a:solidFill>
                <a:schemeClr val="tx1"/>
              </a:solidFill>
            </a:endParaRPr>
          </a:p>
        </p:txBody>
      </p:sp>
      <p:sp>
        <p:nvSpPr>
          <p:cNvPr id="8" name="Arrow: Right 7">
            <a:extLst>
              <a:ext uri="{FF2B5EF4-FFF2-40B4-BE49-F238E27FC236}">
                <a16:creationId xmlns:a16="http://schemas.microsoft.com/office/drawing/2014/main" xmlns="" id="{065563F2-5778-4FC3-A103-62460C5FF5E2}"/>
              </a:ext>
            </a:extLst>
          </p:cNvPr>
          <p:cNvSpPr/>
          <p:nvPr/>
        </p:nvSpPr>
        <p:spPr>
          <a:xfrm>
            <a:off x="4161692" y="3845169"/>
            <a:ext cx="118403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s-Latn-BA"/>
          </a:p>
        </p:txBody>
      </p:sp>
      <p:sp>
        <p:nvSpPr>
          <p:cNvPr id="9" name="Arrow: Right 8">
            <a:extLst>
              <a:ext uri="{FF2B5EF4-FFF2-40B4-BE49-F238E27FC236}">
                <a16:creationId xmlns:a16="http://schemas.microsoft.com/office/drawing/2014/main" xmlns="" id="{E5D650A1-F9B9-4112-A5FC-4A817B47823F}"/>
              </a:ext>
            </a:extLst>
          </p:cNvPr>
          <p:cNvSpPr/>
          <p:nvPr/>
        </p:nvSpPr>
        <p:spPr>
          <a:xfrm>
            <a:off x="7872046" y="3784560"/>
            <a:ext cx="106679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s-Latn-BA"/>
          </a:p>
        </p:txBody>
      </p:sp>
    </p:spTree>
    <p:extLst>
      <p:ext uri="{BB962C8B-B14F-4D97-AF65-F5344CB8AC3E}">
        <p14:creationId xmlns:p14="http://schemas.microsoft.com/office/powerpoint/2010/main" xmlns="" val="1592879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EA1561-0A5A-43C0-A21A-81A5B620E9D6}"/>
              </a:ext>
            </a:extLst>
          </p:cNvPr>
          <p:cNvSpPr>
            <a:spLocks noGrp="1"/>
          </p:cNvSpPr>
          <p:nvPr>
            <p:ph type="title"/>
          </p:nvPr>
        </p:nvSpPr>
        <p:spPr/>
        <p:txBody>
          <a:bodyPr>
            <a:normAutofit/>
          </a:bodyPr>
          <a:lstStyle/>
          <a:p>
            <a:pPr algn="ctr"/>
            <a:r>
              <a:rPr lang="bs-Latn-BA" sz="2800" b="1" dirty="0"/>
              <a:t>Sporovi sa međunarodnim elementom u vezi sa predmetima izdržavanja djece</a:t>
            </a:r>
            <a:endParaRPr lang="en-GB" sz="2800" b="1" dirty="0"/>
          </a:p>
        </p:txBody>
      </p:sp>
      <p:sp>
        <p:nvSpPr>
          <p:cNvPr id="3" name="Content Placeholder 2">
            <a:extLst>
              <a:ext uri="{FF2B5EF4-FFF2-40B4-BE49-F238E27FC236}">
                <a16:creationId xmlns:a16="http://schemas.microsoft.com/office/drawing/2014/main" xmlns="" id="{7ABC4995-38DA-4423-BB10-65A59B06CB10}"/>
              </a:ext>
            </a:extLst>
          </p:cNvPr>
          <p:cNvSpPr>
            <a:spLocks noGrp="1"/>
          </p:cNvSpPr>
          <p:nvPr>
            <p:ph idx="1"/>
          </p:nvPr>
        </p:nvSpPr>
        <p:spPr/>
        <p:txBody>
          <a:bodyPr>
            <a:normAutofit/>
          </a:bodyPr>
          <a:lstStyle/>
          <a:p>
            <a:pPr algn="just"/>
            <a:r>
              <a:rPr lang="bs-Latn-BA" sz="1400" dirty="0"/>
              <a:t>Strani element u subjektu, objektu ili radnji (roditelji i djeca su različitog državljanstva, nemaju prebivalište/redovno boravište u istoj državi, imovina dužnika izdržavanja nalazi se u državi koja nije država njegovog prebivališta/redovnog boravišta, itd).</a:t>
            </a:r>
          </a:p>
          <a:p>
            <a:pPr algn="just"/>
            <a:r>
              <a:rPr lang="bs-Latn-BA" sz="1400" dirty="0"/>
              <a:t>Rješavanje spora sa inostranim elementom:</a:t>
            </a:r>
          </a:p>
          <a:p>
            <a:pPr algn="just">
              <a:buFont typeface="+mj-lt"/>
              <a:buAutoNum type="arabicPeriod"/>
            </a:pPr>
            <a:r>
              <a:rPr lang="bs-Latn-BA" sz="1400" dirty="0"/>
              <a:t>Utvrđivanje činjenica i stranog elementa;</a:t>
            </a:r>
          </a:p>
          <a:p>
            <a:pPr algn="just">
              <a:buFont typeface="+mj-lt"/>
              <a:buAutoNum type="arabicPeriod"/>
            </a:pPr>
            <a:r>
              <a:rPr lang="bs-Latn-BA" sz="1400" dirty="0"/>
              <a:t>Primjena odgovarajućeg pravnog izvora (provjeriti da li je na snazi odgovarajuća međunarodna konvencija/bilateralni ugovor koji reguliše konkretno pitanje);</a:t>
            </a:r>
          </a:p>
          <a:p>
            <a:pPr algn="just">
              <a:buFont typeface="+mj-lt"/>
              <a:buAutoNum type="arabicPeriod"/>
            </a:pPr>
            <a:r>
              <a:rPr lang="bs-Latn-BA" sz="1400" dirty="0"/>
              <a:t>Ako nema međunarodnog izvora na snazi u BiH, primjena Zakona o rješavanju sukoba zakona sa propisima drugih zemalja u određenim odnosima (ZMPP, Kolizioni zakon);</a:t>
            </a:r>
          </a:p>
          <a:p>
            <a:pPr algn="just">
              <a:buFont typeface="+mj-lt"/>
              <a:buAutoNum type="arabicPeriod"/>
            </a:pPr>
            <a:r>
              <a:rPr lang="bs-Latn-BA" sz="1400" dirty="0"/>
              <a:t>Utvrđivanje međunarodne nadležnosti domaćeg suda ili proglašavanje nenadležnim;</a:t>
            </a:r>
          </a:p>
          <a:p>
            <a:pPr algn="just">
              <a:buFont typeface="+mj-lt"/>
              <a:buAutoNum type="arabicPeriod"/>
            </a:pPr>
            <a:r>
              <a:rPr lang="bs-Latn-BA" sz="1400" dirty="0"/>
              <a:t>Primjena relevantnih kolizionih normi  u zavisnosti od težišnih kontakata sadržanih u kolizionim normama.</a:t>
            </a:r>
          </a:p>
          <a:p>
            <a:pPr algn="just">
              <a:buFont typeface="+mj-lt"/>
              <a:buAutoNum type="arabicPeriod"/>
            </a:pPr>
            <a:r>
              <a:rPr lang="bs-Latn-BA" sz="1400" dirty="0"/>
              <a:t>Primjena odgovarajućeg materijalnog prava.</a:t>
            </a:r>
          </a:p>
          <a:p>
            <a:pPr algn="just">
              <a:buFont typeface="+mj-lt"/>
              <a:buAutoNum type="arabicPeriod"/>
            </a:pPr>
            <a:endParaRPr lang="bs-Latn-BA" sz="1400" dirty="0"/>
          </a:p>
          <a:p>
            <a:pPr>
              <a:buFont typeface="+mj-lt"/>
              <a:buAutoNum type="arabicPeriod"/>
            </a:pPr>
            <a:endParaRPr lang="en-GB" dirty="0"/>
          </a:p>
        </p:txBody>
      </p:sp>
    </p:spTree>
    <p:extLst>
      <p:ext uri="{BB962C8B-B14F-4D97-AF65-F5344CB8AC3E}">
        <p14:creationId xmlns:p14="http://schemas.microsoft.com/office/powerpoint/2010/main" xmlns="" val="24802767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0CC3E4-F89D-4BE7-A5D1-C890207B2A15}"/>
              </a:ext>
            </a:extLst>
          </p:cNvPr>
          <p:cNvSpPr>
            <a:spLocks noGrp="1"/>
          </p:cNvSpPr>
          <p:nvPr>
            <p:ph type="title"/>
          </p:nvPr>
        </p:nvSpPr>
        <p:spPr/>
        <p:txBody>
          <a:bodyPr/>
          <a:lstStyle/>
          <a:p>
            <a:pPr algn="ctr"/>
            <a:r>
              <a:rPr lang="bs-Latn-BA" dirty="0"/>
              <a:t>Zahtjev za izmjenu postojeće odluke</a:t>
            </a:r>
          </a:p>
        </p:txBody>
      </p:sp>
      <p:sp>
        <p:nvSpPr>
          <p:cNvPr id="5" name="Rectangle 4">
            <a:extLst>
              <a:ext uri="{FF2B5EF4-FFF2-40B4-BE49-F238E27FC236}">
                <a16:creationId xmlns:a16="http://schemas.microsoft.com/office/drawing/2014/main" xmlns="" id="{33AC6BCE-9218-4D93-A169-C0C735A5D0E2}"/>
              </a:ext>
            </a:extLst>
          </p:cNvPr>
          <p:cNvSpPr/>
          <p:nvPr/>
        </p:nvSpPr>
        <p:spPr>
          <a:xfrm>
            <a:off x="1705707" y="2250831"/>
            <a:ext cx="2198077" cy="3229707"/>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200" b="1" dirty="0">
                <a:solidFill>
                  <a:schemeClr val="tx1"/>
                </a:solidFill>
              </a:rPr>
              <a:t>Primjer:</a:t>
            </a:r>
          </a:p>
          <a:p>
            <a:pPr algn="ctr"/>
            <a:endParaRPr lang="pl-PL" sz="1000" dirty="0">
              <a:solidFill>
                <a:schemeClr val="tx1"/>
              </a:solidFill>
            </a:endParaRPr>
          </a:p>
          <a:p>
            <a:r>
              <a:rPr lang="bs-Latn-BA" sz="1000" dirty="0">
                <a:solidFill>
                  <a:schemeClr val="tx1"/>
                </a:solidFill>
              </a:rPr>
              <a:t>H posjeduje odluku o izdržavanju iz Slovenije u skladu s kojom njezin bivši suprug</a:t>
            </a:r>
          </a:p>
          <a:p>
            <a:r>
              <a:rPr lang="bs-Latn-BA" sz="1000" dirty="0">
                <a:solidFill>
                  <a:schemeClr val="tx1"/>
                </a:solidFill>
              </a:rPr>
              <a:t>mora plaćati izdržavanje svoje dvoje djece. Njezin se bivši suprug preselio u BiH. Odluka se izvršava u BiH. H bi željela povećati iznos izdržavanja jer se od donošenja odluke povećao dohodak njezina bivšeg supruga.</a:t>
            </a:r>
          </a:p>
        </p:txBody>
      </p:sp>
      <p:sp>
        <p:nvSpPr>
          <p:cNvPr id="6" name="Content Placeholder 5">
            <a:extLst>
              <a:ext uri="{FF2B5EF4-FFF2-40B4-BE49-F238E27FC236}">
                <a16:creationId xmlns:a16="http://schemas.microsoft.com/office/drawing/2014/main" xmlns="" id="{E291B07F-599C-4CB0-9A27-FB506BA4BC59}"/>
              </a:ext>
            </a:extLst>
          </p:cNvPr>
          <p:cNvSpPr>
            <a:spLocks noGrp="1"/>
          </p:cNvSpPr>
          <p:nvPr>
            <p:ph idx="1"/>
          </p:nvPr>
        </p:nvSpPr>
        <p:spPr>
          <a:xfrm>
            <a:off x="5474677" y="2250831"/>
            <a:ext cx="2268415" cy="3229707"/>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marL="0" indent="0">
              <a:buNone/>
            </a:pPr>
            <a:r>
              <a:rPr lang="bs-Latn-BA" dirty="0">
                <a:solidFill>
                  <a:schemeClr val="tx1"/>
                </a:solidFill>
              </a:rPr>
              <a:t>Zahtjev za izmjenu može se podnijeti jer su se promijenile potrebe djece ili mogućnost dužnika izdržavanja da plaća izdržavanje. Podnositelj zahtjeva (izdržavana osoba ili dužnik izdržavanja) tražit će od centralnog organa u državi u kojoj ima boravište da pošalje zahtjev za izmjenu državi u kojoj druga stranka ima boravište (ili u kojoj će se vršiti izmjene). Ako je to dopušteno u skladu s pravom zamoljene države, odluka će biti izmijenjena ili će biti donesena nova odluka.</a:t>
            </a:r>
          </a:p>
        </p:txBody>
      </p:sp>
      <p:sp>
        <p:nvSpPr>
          <p:cNvPr id="7" name="Rectangle 6">
            <a:extLst>
              <a:ext uri="{FF2B5EF4-FFF2-40B4-BE49-F238E27FC236}">
                <a16:creationId xmlns:a16="http://schemas.microsoft.com/office/drawing/2014/main" xmlns="" id="{F2B4897F-0EA9-4983-8458-F9EF00172153}"/>
              </a:ext>
            </a:extLst>
          </p:cNvPr>
          <p:cNvSpPr/>
          <p:nvPr/>
        </p:nvSpPr>
        <p:spPr>
          <a:xfrm>
            <a:off x="8938845" y="2230315"/>
            <a:ext cx="2198077" cy="3229707"/>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s-Latn-BA" sz="1000" dirty="0">
                <a:solidFill>
                  <a:schemeClr val="tx1"/>
                </a:solidFill>
              </a:rPr>
              <a:t>Ako H odluči podnijeti zahtjev za izmjenu u skladu s Konvencijom, centralni organ Slovenije proslijedit će, u ime H, </a:t>
            </a:r>
            <a:r>
              <a:rPr lang="bs-Latn-BA" sz="1000" b="1" i="1" dirty="0">
                <a:solidFill>
                  <a:schemeClr val="tx1"/>
                </a:solidFill>
              </a:rPr>
              <a:t>zahtjev za izmjenu postojeće odluke </a:t>
            </a:r>
            <a:r>
              <a:rPr lang="bs-Latn-BA" sz="1000" dirty="0">
                <a:solidFill>
                  <a:schemeClr val="tx1"/>
                </a:solidFill>
              </a:rPr>
              <a:t>centralnom organu u BiH. Bivši suprug bit će obaviješten i predmet će se rješavati u BiH Izmijenjena odluka može se izvršavati u BiH nakon donošenja.</a:t>
            </a:r>
          </a:p>
        </p:txBody>
      </p:sp>
      <p:sp>
        <p:nvSpPr>
          <p:cNvPr id="8" name="Arrow: Right 7">
            <a:extLst>
              <a:ext uri="{FF2B5EF4-FFF2-40B4-BE49-F238E27FC236}">
                <a16:creationId xmlns:a16="http://schemas.microsoft.com/office/drawing/2014/main" xmlns="" id="{065563F2-5778-4FC3-A103-62460C5FF5E2}"/>
              </a:ext>
            </a:extLst>
          </p:cNvPr>
          <p:cNvSpPr/>
          <p:nvPr/>
        </p:nvSpPr>
        <p:spPr>
          <a:xfrm>
            <a:off x="4161692" y="3845169"/>
            <a:ext cx="118403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s-Latn-BA"/>
          </a:p>
        </p:txBody>
      </p:sp>
      <p:sp>
        <p:nvSpPr>
          <p:cNvPr id="9" name="Arrow: Right 8">
            <a:extLst>
              <a:ext uri="{FF2B5EF4-FFF2-40B4-BE49-F238E27FC236}">
                <a16:creationId xmlns:a16="http://schemas.microsoft.com/office/drawing/2014/main" xmlns="" id="{E5D650A1-F9B9-4112-A5FC-4A817B47823F}"/>
              </a:ext>
            </a:extLst>
          </p:cNvPr>
          <p:cNvSpPr/>
          <p:nvPr/>
        </p:nvSpPr>
        <p:spPr>
          <a:xfrm>
            <a:off x="7872046" y="3784560"/>
            <a:ext cx="106679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s-Latn-BA"/>
          </a:p>
        </p:txBody>
      </p:sp>
    </p:spTree>
    <p:extLst>
      <p:ext uri="{BB962C8B-B14F-4D97-AF65-F5344CB8AC3E}">
        <p14:creationId xmlns:p14="http://schemas.microsoft.com/office/powerpoint/2010/main" xmlns="" val="24594393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0CC3E4-F89D-4BE7-A5D1-C890207B2A15}"/>
              </a:ext>
            </a:extLst>
          </p:cNvPr>
          <p:cNvSpPr>
            <a:spLocks noGrp="1"/>
          </p:cNvSpPr>
          <p:nvPr>
            <p:ph type="title"/>
          </p:nvPr>
        </p:nvSpPr>
        <p:spPr/>
        <p:txBody>
          <a:bodyPr/>
          <a:lstStyle/>
          <a:p>
            <a:pPr algn="ctr"/>
            <a:r>
              <a:rPr lang="bs-Latn-BA" dirty="0"/>
              <a:t>Zahtjev za posebne mjere</a:t>
            </a:r>
          </a:p>
        </p:txBody>
      </p:sp>
      <p:sp>
        <p:nvSpPr>
          <p:cNvPr id="5" name="Rectangle 4">
            <a:extLst>
              <a:ext uri="{FF2B5EF4-FFF2-40B4-BE49-F238E27FC236}">
                <a16:creationId xmlns:a16="http://schemas.microsoft.com/office/drawing/2014/main" xmlns="" id="{33AC6BCE-9218-4D93-A169-C0C735A5D0E2}"/>
              </a:ext>
            </a:extLst>
          </p:cNvPr>
          <p:cNvSpPr/>
          <p:nvPr/>
        </p:nvSpPr>
        <p:spPr>
          <a:xfrm>
            <a:off x="1705707" y="2250831"/>
            <a:ext cx="2198077" cy="3229707"/>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200" b="1" dirty="0">
                <a:solidFill>
                  <a:schemeClr val="tx1"/>
                </a:solidFill>
              </a:rPr>
              <a:t>Primjer:</a:t>
            </a:r>
          </a:p>
          <a:p>
            <a:pPr algn="ctr"/>
            <a:endParaRPr lang="pl-PL" sz="1200" b="1" dirty="0">
              <a:solidFill>
                <a:schemeClr val="tx1"/>
              </a:solidFill>
            </a:endParaRPr>
          </a:p>
          <a:p>
            <a:pPr algn="ctr"/>
            <a:endParaRPr lang="pl-PL" sz="1000" dirty="0">
              <a:solidFill>
                <a:schemeClr val="tx1"/>
              </a:solidFill>
            </a:endParaRPr>
          </a:p>
          <a:p>
            <a:r>
              <a:rPr lang="pl-PL" sz="1000" dirty="0">
                <a:solidFill>
                  <a:schemeClr val="tx1"/>
                </a:solidFill>
              </a:rPr>
              <a:t>J živi u Sloveniji i ima dvoje djece. Rastavljena je od oca djece i posjeduje odluku o</a:t>
            </a:r>
          </a:p>
          <a:p>
            <a:r>
              <a:rPr lang="bs-Latn-BA" sz="1000" dirty="0">
                <a:solidFill>
                  <a:schemeClr val="tx1"/>
                </a:solidFill>
              </a:rPr>
              <a:t>izdržavanju u skladu s kojom on mora plaćati izdržavanje. J vjeruje da bi otac mogao živjeti u BiH ili u Hrvatskoj jer u obje zemlje ima rodbinu. Ona želi izvršenje svoje odluke, ali ne zna kojoj državi poslati zahtjev.</a:t>
            </a:r>
          </a:p>
        </p:txBody>
      </p:sp>
      <p:sp>
        <p:nvSpPr>
          <p:cNvPr id="6" name="Content Placeholder 5">
            <a:extLst>
              <a:ext uri="{FF2B5EF4-FFF2-40B4-BE49-F238E27FC236}">
                <a16:creationId xmlns:a16="http://schemas.microsoft.com/office/drawing/2014/main" xmlns="" id="{E291B07F-599C-4CB0-9A27-FB506BA4BC59}"/>
              </a:ext>
            </a:extLst>
          </p:cNvPr>
          <p:cNvSpPr>
            <a:spLocks noGrp="1"/>
          </p:cNvSpPr>
          <p:nvPr>
            <p:ph idx="1"/>
          </p:nvPr>
        </p:nvSpPr>
        <p:spPr>
          <a:xfrm>
            <a:off x="5474677" y="2250831"/>
            <a:ext cx="2268415" cy="3229707"/>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47500" lnSpcReduction="20000"/>
          </a:bodyPr>
          <a:lstStyle/>
          <a:p>
            <a:pPr marL="0" indent="0" algn="ctr">
              <a:buNone/>
            </a:pPr>
            <a:r>
              <a:rPr lang="pl-PL" dirty="0">
                <a:solidFill>
                  <a:schemeClr val="tx1"/>
                </a:solidFill>
              </a:rPr>
              <a:t>Moguće je podnijeti zahtjev za donošenje </a:t>
            </a:r>
            <a:r>
              <a:rPr lang="bs-Latn-BA" dirty="0">
                <a:solidFill>
                  <a:schemeClr val="tx1"/>
                </a:solidFill>
              </a:rPr>
              <a:t>posebnih mjera u svrhu:</a:t>
            </a:r>
          </a:p>
          <a:p>
            <a:pPr marL="0" indent="0">
              <a:buNone/>
            </a:pPr>
            <a:r>
              <a:rPr lang="bs-Latn-BA" dirty="0">
                <a:solidFill>
                  <a:schemeClr val="tx1"/>
                </a:solidFill>
              </a:rPr>
              <a:t>1. pomoći u pronalaženju izdržavane osobe ili dužnika izdržavanja;</a:t>
            </a:r>
          </a:p>
          <a:p>
            <a:pPr marL="0" indent="0">
              <a:buNone/>
            </a:pPr>
            <a:r>
              <a:rPr lang="pl-PL" dirty="0">
                <a:solidFill>
                  <a:schemeClr val="tx1"/>
                </a:solidFill>
              </a:rPr>
              <a:t>2. pomoći u prikupljanju podataka o dohotku i finansijskoj situaciji dužnika </a:t>
            </a:r>
            <a:r>
              <a:rPr lang="bs-Latn-BA" dirty="0">
                <a:solidFill>
                  <a:schemeClr val="tx1"/>
                </a:solidFill>
              </a:rPr>
              <a:t>izdržavanja ili izdržavane osobe, uključujući podatke o imovini;</a:t>
            </a:r>
          </a:p>
          <a:p>
            <a:pPr marL="0" indent="0">
              <a:buNone/>
            </a:pPr>
            <a:r>
              <a:rPr lang="bs-Latn-BA" dirty="0">
                <a:solidFill>
                  <a:schemeClr val="tx1"/>
                </a:solidFill>
              </a:rPr>
              <a:t>3. lakšeg pribavljanja dokumentarnih ili drugih dokaza;</a:t>
            </a:r>
          </a:p>
          <a:p>
            <a:pPr marL="0" indent="0">
              <a:buNone/>
            </a:pPr>
            <a:r>
              <a:rPr lang="bs-Latn-BA" dirty="0">
                <a:solidFill>
                  <a:schemeClr val="tx1"/>
                </a:solidFill>
              </a:rPr>
              <a:t>4. pružanja pomoći za utvrđivanje roditeljstva;</a:t>
            </a:r>
          </a:p>
          <a:p>
            <a:pPr marL="0" indent="0">
              <a:buNone/>
            </a:pPr>
            <a:r>
              <a:rPr lang="bs-Latn-BA" dirty="0">
                <a:solidFill>
                  <a:schemeClr val="tx1"/>
                </a:solidFill>
              </a:rPr>
              <a:t>5. pokretanja ili olakšavanja pokretanja postupka za donošenje privremenih mjera do završetka obrade zahtjeva za uzdržavanje;</a:t>
            </a:r>
          </a:p>
          <a:p>
            <a:pPr marL="0" indent="0">
              <a:buNone/>
            </a:pPr>
            <a:r>
              <a:rPr lang="bs-Latn-BA" dirty="0">
                <a:solidFill>
                  <a:schemeClr val="tx1"/>
                </a:solidFill>
              </a:rPr>
              <a:t>6. lakše dostave pismena.</a:t>
            </a:r>
          </a:p>
          <a:p>
            <a:endParaRPr lang="bs-Latn-BA" dirty="0">
              <a:solidFill>
                <a:schemeClr val="tx1"/>
              </a:solidFill>
            </a:endParaRPr>
          </a:p>
        </p:txBody>
      </p:sp>
      <p:sp>
        <p:nvSpPr>
          <p:cNvPr id="7" name="Rectangle 6">
            <a:extLst>
              <a:ext uri="{FF2B5EF4-FFF2-40B4-BE49-F238E27FC236}">
                <a16:creationId xmlns:a16="http://schemas.microsoft.com/office/drawing/2014/main" xmlns="" id="{F2B4897F-0EA9-4983-8458-F9EF00172153}"/>
              </a:ext>
            </a:extLst>
          </p:cNvPr>
          <p:cNvSpPr/>
          <p:nvPr/>
        </p:nvSpPr>
        <p:spPr>
          <a:xfrm>
            <a:off x="8938845" y="2230315"/>
            <a:ext cx="2198077" cy="3229707"/>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s-Latn-BA" sz="1000" dirty="0">
                <a:solidFill>
                  <a:schemeClr val="tx1"/>
                </a:solidFill>
              </a:rPr>
              <a:t>Centralni organ u Sloveniji može poslati zahtjev centralnom organu</a:t>
            </a:r>
            <a:r>
              <a:rPr lang="pl-PL" sz="1000" dirty="0">
                <a:solidFill>
                  <a:schemeClr val="tx1"/>
                </a:solidFill>
              </a:rPr>
              <a:t> u BiH ili u Hrvatskoj da mu pomognu pronaći oca. Podnosi se zahtjev za</a:t>
            </a:r>
          </a:p>
          <a:p>
            <a:r>
              <a:rPr lang="bs-Latn-BA" sz="1000" dirty="0">
                <a:solidFill>
                  <a:schemeClr val="tx1"/>
                </a:solidFill>
              </a:rPr>
              <a:t>donošenje posebne mjere u kojem će biti navedeno da J želi podnijeti zahtjev za</a:t>
            </a:r>
          </a:p>
          <a:p>
            <a:r>
              <a:rPr lang="bs-Latn-BA" sz="1000" dirty="0">
                <a:solidFill>
                  <a:schemeClr val="tx1"/>
                </a:solidFill>
              </a:rPr>
              <a:t>priznavanje i izvršenje odluke kada bude pronađen otac/tuženi. Centralni organ u</a:t>
            </a:r>
          </a:p>
          <a:p>
            <a:r>
              <a:rPr lang="bs-Latn-BA" sz="1000" dirty="0">
                <a:solidFill>
                  <a:schemeClr val="tx1"/>
                </a:solidFill>
              </a:rPr>
              <a:t>BiH ili u Hrvatskoj potvrdit će može li se tuženi pronaći u državi kako bi Slovenija mogla proslijediti spis odgovarajućem centralnom organu.</a:t>
            </a:r>
          </a:p>
        </p:txBody>
      </p:sp>
      <p:sp>
        <p:nvSpPr>
          <p:cNvPr id="8" name="Arrow: Right 7">
            <a:extLst>
              <a:ext uri="{FF2B5EF4-FFF2-40B4-BE49-F238E27FC236}">
                <a16:creationId xmlns:a16="http://schemas.microsoft.com/office/drawing/2014/main" xmlns="" id="{065563F2-5778-4FC3-A103-62460C5FF5E2}"/>
              </a:ext>
            </a:extLst>
          </p:cNvPr>
          <p:cNvSpPr/>
          <p:nvPr/>
        </p:nvSpPr>
        <p:spPr>
          <a:xfrm>
            <a:off x="4161692" y="3845169"/>
            <a:ext cx="118403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s-Latn-BA"/>
          </a:p>
        </p:txBody>
      </p:sp>
      <p:sp>
        <p:nvSpPr>
          <p:cNvPr id="9" name="Arrow: Right 8">
            <a:extLst>
              <a:ext uri="{FF2B5EF4-FFF2-40B4-BE49-F238E27FC236}">
                <a16:creationId xmlns:a16="http://schemas.microsoft.com/office/drawing/2014/main" xmlns="" id="{E5D650A1-F9B9-4112-A5FC-4A817B47823F}"/>
              </a:ext>
            </a:extLst>
          </p:cNvPr>
          <p:cNvSpPr/>
          <p:nvPr/>
        </p:nvSpPr>
        <p:spPr>
          <a:xfrm>
            <a:off x="7872046" y="3784560"/>
            <a:ext cx="106679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s-Latn-BA"/>
          </a:p>
        </p:txBody>
      </p:sp>
    </p:spTree>
    <p:extLst>
      <p:ext uri="{BB962C8B-B14F-4D97-AF65-F5344CB8AC3E}">
        <p14:creationId xmlns:p14="http://schemas.microsoft.com/office/powerpoint/2010/main" xmlns="" val="35541466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6E81F8-576E-45E3-918A-9E9BB47A4E48}"/>
              </a:ext>
            </a:extLst>
          </p:cNvPr>
          <p:cNvSpPr>
            <a:spLocks noGrp="1"/>
          </p:cNvSpPr>
          <p:nvPr>
            <p:ph type="title"/>
          </p:nvPr>
        </p:nvSpPr>
        <p:spPr/>
        <p:txBody>
          <a:bodyPr/>
          <a:lstStyle/>
          <a:p>
            <a:pPr algn="ctr"/>
            <a:r>
              <a:rPr lang="bs-Latn-BA" dirty="0"/>
              <a:t>Postupak po zahtjevu</a:t>
            </a:r>
          </a:p>
        </p:txBody>
      </p:sp>
      <p:sp>
        <p:nvSpPr>
          <p:cNvPr id="3" name="Content Placeholder 2">
            <a:extLst>
              <a:ext uri="{FF2B5EF4-FFF2-40B4-BE49-F238E27FC236}">
                <a16:creationId xmlns:a16="http://schemas.microsoft.com/office/drawing/2014/main" xmlns="" id="{FF2A042C-1B34-4799-9E82-98A86887E5A6}"/>
              </a:ext>
            </a:extLst>
          </p:cNvPr>
          <p:cNvSpPr>
            <a:spLocks noGrp="1"/>
          </p:cNvSpPr>
          <p:nvPr>
            <p:ph idx="1"/>
          </p:nvPr>
        </p:nvSpPr>
        <p:spPr/>
        <p:txBody>
          <a:bodyPr/>
          <a:lstStyle/>
          <a:p>
            <a:r>
              <a:rPr lang="bs-Latn-BA" dirty="0"/>
              <a:t>Po prijemu zahtjeva drugog centralnog organa, centralni organ u </a:t>
            </a:r>
            <a:r>
              <a:rPr lang="bs-Latn-BA" b="1" dirty="0"/>
              <a:t>zamoljenoj</a:t>
            </a:r>
            <a:r>
              <a:rPr lang="bs-Latn-BA" dirty="0"/>
              <a:t> </a:t>
            </a:r>
            <a:r>
              <a:rPr lang="bs-Latn-BA" b="1" dirty="0"/>
              <a:t>državi </a:t>
            </a:r>
            <a:r>
              <a:rPr lang="bs-Latn-BA" dirty="0"/>
              <a:t>poslat će materijale nadležnom tijelu (sudu) na obradu. U nekim državama ugovornicama centralni organ bit će nadležno tijelo u tu svrhu. U drugim državama nadležno tijelo može biti pravosudno ili upravno tijelo. </a:t>
            </a:r>
            <a:r>
              <a:rPr lang="bs-Latn-BA" b="1" dirty="0">
                <a:solidFill>
                  <a:schemeClr val="tx1"/>
                </a:solidFill>
              </a:rPr>
              <a:t>Nadležno tijelo mora odmah odluku proglasiti izvršivom ili je registrirati za izvršenje. – član 23. stav 2, tačka (a) Konvencije!</a:t>
            </a:r>
            <a:endParaRPr lang="en-GB" b="1" dirty="0">
              <a:solidFill>
                <a:schemeClr val="tx1"/>
              </a:solidFill>
            </a:endParaRPr>
          </a:p>
          <a:p>
            <a:r>
              <a:rPr lang="bs-Latn-BA" dirty="0"/>
              <a:t>Nadležno tijelo mora poduzeti taj korak osim ako bi priznavanje i izvršenje bili „očito nespojivi” s javnim poretkom. Ni povjerilac ni dužnik izdržavanja ne mogu u toj fazi dostavljati podneske.</a:t>
            </a:r>
          </a:p>
        </p:txBody>
      </p:sp>
    </p:spTree>
    <p:extLst>
      <p:ext uri="{BB962C8B-B14F-4D97-AF65-F5344CB8AC3E}">
        <p14:creationId xmlns:p14="http://schemas.microsoft.com/office/powerpoint/2010/main" xmlns="" val="42860742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740EB0-06D6-42F0-971C-268B8C42130A}"/>
              </a:ext>
            </a:extLst>
          </p:cNvPr>
          <p:cNvSpPr>
            <a:spLocks noGrp="1"/>
          </p:cNvSpPr>
          <p:nvPr>
            <p:ph type="title"/>
          </p:nvPr>
        </p:nvSpPr>
        <p:spPr/>
        <p:txBody>
          <a:bodyPr/>
          <a:lstStyle/>
          <a:p>
            <a:r>
              <a:rPr lang="bs-Latn-BA" dirty="0"/>
              <a:t>Sadržaj zahtjeva za priznanje i izvršenje</a:t>
            </a:r>
          </a:p>
        </p:txBody>
      </p:sp>
      <p:sp>
        <p:nvSpPr>
          <p:cNvPr id="3" name="Content Placeholder 2">
            <a:extLst>
              <a:ext uri="{FF2B5EF4-FFF2-40B4-BE49-F238E27FC236}">
                <a16:creationId xmlns:a16="http://schemas.microsoft.com/office/drawing/2014/main" xmlns="" id="{276EA7C0-03EF-40DC-A228-517074FF586C}"/>
              </a:ext>
            </a:extLst>
          </p:cNvPr>
          <p:cNvSpPr>
            <a:spLocks noGrp="1"/>
          </p:cNvSpPr>
          <p:nvPr>
            <p:ph idx="1"/>
          </p:nvPr>
        </p:nvSpPr>
        <p:spPr/>
        <p:txBody>
          <a:bodyPr>
            <a:normAutofit fontScale="85000" lnSpcReduction="20000"/>
          </a:bodyPr>
          <a:lstStyle/>
          <a:p>
            <a:pPr lvl="0"/>
            <a:r>
              <a:rPr lang="bs-Latn-BA" dirty="0"/>
              <a:t>Obrazac zahtjeva</a:t>
            </a:r>
            <a:endParaRPr lang="en-GB" dirty="0"/>
          </a:p>
          <a:p>
            <a:pPr lvl="0"/>
            <a:r>
              <a:rPr lang="bs-Latn-BA" dirty="0"/>
              <a:t> Potpuni tekst odluke ili izvadak</a:t>
            </a:r>
            <a:endParaRPr lang="en-GB" dirty="0"/>
          </a:p>
          <a:p>
            <a:pPr lvl="0"/>
            <a:r>
              <a:rPr lang="bs-Latn-BA" dirty="0"/>
              <a:t>Potvrdu o izvršivosti</a:t>
            </a:r>
            <a:endParaRPr lang="en-GB" dirty="0"/>
          </a:p>
          <a:p>
            <a:pPr lvl="0"/>
            <a:r>
              <a:rPr lang="bs-Latn-BA" dirty="0"/>
              <a:t> Potvrdu o pravovremenoj obavijesti (osim ako je tužitelj došao na raspravu, bio zastupan ili podnio prigovor protiv odluke)</a:t>
            </a:r>
            <a:endParaRPr lang="en-GB" dirty="0"/>
          </a:p>
          <a:p>
            <a:pPr lvl="0"/>
            <a:r>
              <a:rPr lang="bs-Latn-BA" dirty="0"/>
              <a:t>Prevedene verzije dokumenata – po potrebi</a:t>
            </a:r>
            <a:endParaRPr lang="en-GB" dirty="0"/>
          </a:p>
          <a:p>
            <a:pPr lvl="0"/>
            <a:r>
              <a:rPr lang="bs-Latn-BA" dirty="0"/>
              <a:t>Obrazac o finansijskoj situaciji (samo za zahtjeve koje podnose</a:t>
            </a:r>
            <a:endParaRPr lang="en-GB" dirty="0"/>
          </a:p>
          <a:p>
            <a:pPr lvl="0"/>
            <a:r>
              <a:rPr lang="bs-Latn-BA" dirty="0"/>
              <a:t>izdržavane osobe) – po potrebi</a:t>
            </a:r>
            <a:endParaRPr lang="en-GB" dirty="0"/>
          </a:p>
          <a:p>
            <a:pPr lvl="0"/>
            <a:r>
              <a:rPr lang="bs-Latn-BA" dirty="0"/>
              <a:t>Dokument s izračunom zaostalih plaćanja – po potrebi</a:t>
            </a:r>
            <a:endParaRPr lang="en-GB" dirty="0"/>
          </a:p>
          <a:p>
            <a:pPr lvl="0"/>
            <a:r>
              <a:rPr lang="bs-Latn-BA" dirty="0"/>
              <a:t>Dokument u kojem je objašnjeno kako prilagoditi ili indeksirati</a:t>
            </a:r>
            <a:endParaRPr lang="en-GB" dirty="0"/>
          </a:p>
          <a:p>
            <a:pPr lvl="0"/>
            <a:r>
              <a:rPr lang="bs-Latn-BA" dirty="0"/>
              <a:t>Odluku – po potrebi</a:t>
            </a:r>
            <a:endParaRPr lang="en-GB" dirty="0"/>
          </a:p>
          <a:p>
            <a:pPr lvl="0"/>
            <a:r>
              <a:rPr lang="bs-Latn-BA" dirty="0"/>
              <a:t>Obrazac za slanje</a:t>
            </a:r>
            <a:endParaRPr lang="en-GB" dirty="0"/>
          </a:p>
          <a:p>
            <a:endParaRPr lang="bs-Latn-BA" dirty="0"/>
          </a:p>
        </p:txBody>
      </p:sp>
    </p:spTree>
    <p:extLst>
      <p:ext uri="{BB962C8B-B14F-4D97-AF65-F5344CB8AC3E}">
        <p14:creationId xmlns:p14="http://schemas.microsoft.com/office/powerpoint/2010/main" xmlns="" val="8520696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503DC6-E524-4030-9975-A4CF01149B86}"/>
              </a:ext>
            </a:extLst>
          </p:cNvPr>
          <p:cNvSpPr>
            <a:spLocks noGrp="1"/>
          </p:cNvSpPr>
          <p:nvPr>
            <p:ph type="title"/>
          </p:nvPr>
        </p:nvSpPr>
        <p:spPr/>
        <p:txBody>
          <a:bodyPr/>
          <a:lstStyle/>
          <a:p>
            <a:r>
              <a:rPr lang="bs-Latn-BA" dirty="0"/>
              <a:t>Postupanje nadležnog tijela (suda)</a:t>
            </a:r>
          </a:p>
        </p:txBody>
      </p:sp>
      <p:graphicFrame>
        <p:nvGraphicFramePr>
          <p:cNvPr id="4" name="Content Placeholder 3">
            <a:extLst>
              <a:ext uri="{FF2B5EF4-FFF2-40B4-BE49-F238E27FC236}">
                <a16:creationId xmlns:a16="http://schemas.microsoft.com/office/drawing/2014/main" xmlns="" id="{D5394DD3-1CB7-49AD-8970-C2C4DBFD7E5E}"/>
              </a:ext>
            </a:extLst>
          </p:cNvPr>
          <p:cNvGraphicFramePr>
            <a:graphicFrameLocks noGrp="1"/>
          </p:cNvGraphicFramePr>
          <p:nvPr>
            <p:ph idx="1"/>
            <p:extLst>
              <p:ext uri="{D42A27DB-BD31-4B8C-83A1-F6EECF244321}">
                <p14:modId xmlns:p14="http://schemas.microsoft.com/office/powerpoint/2010/main" xmlns="" val="440777312"/>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7473322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4072CF-01BD-4B4C-9C1F-B3E67FDBF5D5}"/>
              </a:ext>
            </a:extLst>
          </p:cNvPr>
          <p:cNvSpPr>
            <a:spLocks noGrp="1"/>
          </p:cNvSpPr>
          <p:nvPr>
            <p:ph type="title"/>
          </p:nvPr>
        </p:nvSpPr>
        <p:spPr/>
        <p:txBody>
          <a:bodyPr/>
          <a:lstStyle/>
          <a:p>
            <a:endParaRPr lang="bs-Latn-BA"/>
          </a:p>
        </p:txBody>
      </p:sp>
      <p:sp>
        <p:nvSpPr>
          <p:cNvPr id="3" name="Content Placeholder 2">
            <a:extLst>
              <a:ext uri="{FF2B5EF4-FFF2-40B4-BE49-F238E27FC236}">
                <a16:creationId xmlns:a16="http://schemas.microsoft.com/office/drawing/2014/main" xmlns="" id="{B1E59FBB-3538-49D7-A1F2-AA0F548F6D5C}"/>
              </a:ext>
            </a:extLst>
          </p:cNvPr>
          <p:cNvSpPr>
            <a:spLocks noGrp="1"/>
          </p:cNvSpPr>
          <p:nvPr>
            <p:ph idx="1"/>
          </p:nvPr>
        </p:nvSpPr>
        <p:spPr>
          <a:solidFill>
            <a:schemeClr val="accent5">
              <a:lumMod val="40000"/>
              <a:lumOff val="60000"/>
            </a:schemeClr>
          </a:solidFill>
          <a:ln>
            <a:solidFill>
              <a:schemeClr val="accent6">
                <a:lumMod val="75000"/>
              </a:schemeClr>
            </a:solidFill>
          </a:ln>
        </p:spPr>
        <p:txBody>
          <a:bodyPr>
            <a:normAutofit/>
          </a:bodyPr>
          <a:lstStyle/>
          <a:p>
            <a:pPr algn="ctr"/>
            <a:endParaRPr lang="bs-Latn-BA" sz="6600" dirty="0"/>
          </a:p>
          <a:p>
            <a:pPr algn="ctr"/>
            <a:r>
              <a:rPr lang="bs-Latn-BA" sz="6600" dirty="0"/>
              <a:t>HVALA NA PAŽNJI!</a:t>
            </a:r>
          </a:p>
        </p:txBody>
      </p:sp>
    </p:spTree>
    <p:extLst>
      <p:ext uri="{BB962C8B-B14F-4D97-AF65-F5344CB8AC3E}">
        <p14:creationId xmlns:p14="http://schemas.microsoft.com/office/powerpoint/2010/main" xmlns="" val="988777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167FE5-E812-4AB5-9D83-93C4FD96C532}"/>
              </a:ext>
            </a:extLst>
          </p:cNvPr>
          <p:cNvSpPr>
            <a:spLocks noGrp="1"/>
          </p:cNvSpPr>
          <p:nvPr>
            <p:ph type="title"/>
          </p:nvPr>
        </p:nvSpPr>
        <p:spPr/>
        <p:txBody>
          <a:bodyPr/>
          <a:lstStyle/>
          <a:p>
            <a:pPr algn="ctr"/>
            <a:r>
              <a:rPr lang="bs-Latn-BA" b="1" dirty="0"/>
              <a:t>Studija slučaja</a:t>
            </a:r>
            <a:endParaRPr lang="en-GB" b="1" dirty="0"/>
          </a:p>
        </p:txBody>
      </p:sp>
      <p:sp>
        <p:nvSpPr>
          <p:cNvPr id="3" name="Content Placeholder 2">
            <a:extLst>
              <a:ext uri="{FF2B5EF4-FFF2-40B4-BE49-F238E27FC236}">
                <a16:creationId xmlns:a16="http://schemas.microsoft.com/office/drawing/2014/main" xmlns="" id="{2C31D980-0871-4971-823F-2A6FF978DD9E}"/>
              </a:ext>
            </a:extLst>
          </p:cNvPr>
          <p:cNvSpPr>
            <a:spLocks noGrp="1"/>
          </p:cNvSpPr>
          <p:nvPr>
            <p:ph idx="1"/>
          </p:nvPr>
        </p:nvSpPr>
        <p:spPr>
          <a:xfrm>
            <a:off x="2589212" y="1564640"/>
            <a:ext cx="8915400" cy="4346582"/>
          </a:xfrm>
        </p:spPr>
        <p:txBody>
          <a:bodyPr>
            <a:normAutofit fontScale="85000" lnSpcReduction="20000"/>
          </a:bodyPr>
          <a:lstStyle/>
          <a:p>
            <a:pPr algn="just"/>
            <a:r>
              <a:rPr lang="bs-Latn-BA" dirty="0">
                <a:latin typeface="Arial" panose="020B0604020202020204" pitchFamily="34" charset="0"/>
                <a:cs typeface="Arial" panose="020B0604020202020204" pitchFamily="34" charset="0"/>
              </a:rPr>
              <a:t>S.A. i E.A.  su državljani Bosne i Hercegovine sa redovnim boravištem u Njemačkoj, gdje je E.A. 2003. godine dobio posao.  Brak između S.A i E.A.  je zaključen 2008. godine u Tuzli, nakon čega su supružnici živjeli u Njemačkoj. U braku je rođeno dvoje djece, R.A., 2012. i T.A., 2015. godine, državljani BiH. Nakon sticanja uslova za dobijanje njemačkog državljanstva, E.A. se odriče državljanstva BiH 2017. godine. S.A. i E.A. su u BiH kupili kuću i tri poslovna prostora koja daju u zakup tokom godine. Zbog poremećenih odnosa u braku, različitog vaspitanja i pogleda na život, te konstantnih prijetnji koje dobija od supruga, S.A. se 2018. godine sa djecom vraća u BiH i žive u porodičnoj kući njenih roditelja.  R.A, stariji sin u Tuzli kreće u prvi razred osnovne škole. S.A. je podnijela zahtjev za posredovanje prije razvoda braka i odazvala se pozivu, dok se E.A. nije odazvao iako je poziv uredno zaprimio 23.12.2018. godine. U januaru 2019. tužiteljica je putem punomoćnika podnijela tužbu Općinskom sudu u Tuzli protiv tuženog radi razvoda braka, određivanja roditeljskog staranja nad mldb djecom, kao i izdržavanja djece. U odgovoru na tužbu sa prigovorom tuženog na međunarodnu nenadležnost suda, tuženi ističe da je Općinski sud u Tuzli međunarodno i mjesno nenadležan pozivajući se na  odredbe Uredbe Brisel IIa, u skladu sa kojim aktom je pred njemačkim sudom, početkom marta 2019. podnio tužbu za razvod braka i to prema mjestu njihovog posljednjeg redovnog boravišta (član 3, stav 1, t. a Uredbe Brisel II a). E.A. spori nadležnost domaćeg suda i u pogledu izdržavanja djece, navodeći da je i u pogledu izdržavanja također nadležan njemački sud, budući da je prema Uredbi 4/2009 (Uredba o izdržavanju) njemački sud nadležan ako postoji njegova nadležnost za postupke o statusu osobe čiji je predmet o izdržavanju povezan s tim postupkom (Član 3. Uredbe o izdržavanju). Uz to, E.A. se poziva i na odredbu člana 7. Uredbe o izdržavanju sa tvrdnjom da postupak u BiH nije moguće provesti u razumnim okvirima, što je suprotno najboljem interesu djece, te stoga traži da se Općinski sud u Tuzli oglasi međunarodno nenadležnim.</a:t>
            </a:r>
          </a:p>
        </p:txBody>
      </p:sp>
    </p:spTree>
    <p:extLst>
      <p:ext uri="{BB962C8B-B14F-4D97-AF65-F5344CB8AC3E}">
        <p14:creationId xmlns:p14="http://schemas.microsoft.com/office/powerpoint/2010/main" xmlns="" val="1049272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CE89FE-3364-4F32-8161-AD1F65A49EEC}"/>
              </a:ext>
            </a:extLst>
          </p:cNvPr>
          <p:cNvSpPr>
            <a:spLocks noGrp="1"/>
          </p:cNvSpPr>
          <p:nvPr>
            <p:ph type="title"/>
          </p:nvPr>
        </p:nvSpPr>
        <p:spPr/>
        <p:txBody>
          <a:bodyPr/>
          <a:lstStyle/>
          <a:p>
            <a:pPr algn="ctr"/>
            <a:r>
              <a:rPr lang="bs-Latn-BA" dirty="0"/>
              <a:t>Pitanja:</a:t>
            </a:r>
            <a:br>
              <a:rPr lang="bs-Latn-BA" dirty="0"/>
            </a:br>
            <a:endParaRPr lang="en-GB" dirty="0"/>
          </a:p>
        </p:txBody>
      </p:sp>
      <p:sp>
        <p:nvSpPr>
          <p:cNvPr id="3" name="Content Placeholder 2">
            <a:extLst>
              <a:ext uri="{FF2B5EF4-FFF2-40B4-BE49-F238E27FC236}">
                <a16:creationId xmlns:a16="http://schemas.microsoft.com/office/drawing/2014/main" xmlns="" id="{B06242BB-918B-47C0-A1FA-43BA68F7AF72}"/>
              </a:ext>
            </a:extLst>
          </p:cNvPr>
          <p:cNvSpPr>
            <a:spLocks noGrp="1"/>
          </p:cNvSpPr>
          <p:nvPr>
            <p:ph idx="1"/>
          </p:nvPr>
        </p:nvSpPr>
        <p:spPr/>
        <p:txBody>
          <a:bodyPr/>
          <a:lstStyle/>
          <a:p>
            <a:r>
              <a:rPr lang="bs-Latn-BA" dirty="0"/>
              <a:t>Koji je sud međunarodno nadležan da postupa u navedenom predmetu?</a:t>
            </a:r>
          </a:p>
          <a:p>
            <a:r>
              <a:rPr lang="bs-Latn-BA" dirty="0"/>
              <a:t>Da li postoji osnov za nadležnost suda u BiH, Općinskog suda u Tuzli?</a:t>
            </a:r>
          </a:p>
          <a:p>
            <a:r>
              <a:rPr lang="bs-Latn-BA" dirty="0"/>
              <a:t>Da li je njemački sud nadležan da postupa u ovom predmetu? </a:t>
            </a:r>
          </a:p>
          <a:p>
            <a:r>
              <a:rPr lang="bs-Latn-BA" dirty="0"/>
              <a:t>Pravila o međunarodnoj litispendenciji?</a:t>
            </a:r>
          </a:p>
          <a:p>
            <a:r>
              <a:rPr lang="bs-Latn-BA" dirty="0"/>
              <a:t>Predviđa li ZMPP atrakciju međunarodne nadležnosti, odnosno da se uz bračni spor odluči i o čuvanju, odgoju i podizanju djece, te izdržavanju djece?</a:t>
            </a:r>
          </a:p>
          <a:p>
            <a:r>
              <a:rPr lang="bs-Latn-BA" dirty="0"/>
              <a:t>Koje je pravo mjerodavno za izdržavanje djece?</a:t>
            </a:r>
            <a:endParaRPr lang="en-GB" dirty="0"/>
          </a:p>
        </p:txBody>
      </p:sp>
    </p:spTree>
    <p:extLst>
      <p:ext uri="{BB962C8B-B14F-4D97-AF65-F5344CB8AC3E}">
        <p14:creationId xmlns:p14="http://schemas.microsoft.com/office/powerpoint/2010/main" xmlns="" val="1775971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081BD9-D5DD-4246-B7DD-C65BA821747A}"/>
              </a:ext>
            </a:extLst>
          </p:cNvPr>
          <p:cNvSpPr>
            <a:spLocks noGrp="1"/>
          </p:cNvSpPr>
          <p:nvPr>
            <p:ph type="title"/>
          </p:nvPr>
        </p:nvSpPr>
        <p:spPr/>
        <p:txBody>
          <a:bodyPr>
            <a:normAutofit fontScale="90000"/>
          </a:bodyPr>
          <a:lstStyle/>
          <a:p>
            <a:pPr algn="ctr"/>
            <a:r>
              <a:rPr lang="bs-Latn-BA" b="1" dirty="0"/>
              <a:t>Međunarodna nadležnost sudova u BiH u predmetima izdržavanja djece - ZMPP</a:t>
            </a:r>
            <a:endParaRPr lang="en-GB" b="1" dirty="0"/>
          </a:p>
        </p:txBody>
      </p:sp>
      <p:sp>
        <p:nvSpPr>
          <p:cNvPr id="3" name="Content Placeholder 2">
            <a:extLst>
              <a:ext uri="{FF2B5EF4-FFF2-40B4-BE49-F238E27FC236}">
                <a16:creationId xmlns:a16="http://schemas.microsoft.com/office/drawing/2014/main" xmlns="" id="{324F8D54-FD85-4CF2-967C-1B2FADE4DEC3}"/>
              </a:ext>
            </a:extLst>
          </p:cNvPr>
          <p:cNvSpPr>
            <a:spLocks noGrp="1"/>
          </p:cNvSpPr>
          <p:nvPr>
            <p:ph idx="1"/>
          </p:nvPr>
        </p:nvSpPr>
        <p:spPr/>
        <p:txBody>
          <a:bodyPr>
            <a:normAutofit fontScale="85000" lnSpcReduction="20000"/>
          </a:bodyPr>
          <a:lstStyle/>
          <a:p>
            <a:pPr algn="ctr"/>
            <a:r>
              <a:rPr lang="bs-Latn-BA" b="1" dirty="0"/>
              <a:t>Član 67. ZMPP</a:t>
            </a:r>
          </a:p>
          <a:p>
            <a:pPr lvl="0"/>
            <a:r>
              <a:rPr lang="bs-Latn-BA" dirty="0"/>
              <a:t>Nadležnost suda u Bosni i Hercegovini u sporovima o zakonskom izdržavanju djece postoji i kad tuženi nema prebivalište u BiH: </a:t>
            </a:r>
            <a:endParaRPr lang="en-GB" dirty="0"/>
          </a:p>
          <a:p>
            <a:pPr lvl="0"/>
            <a:r>
              <a:rPr lang="bs-Latn-BA" dirty="0"/>
              <a:t>1) ako dijete podnosi tužbu i ima prebivalište u BiH, ili </a:t>
            </a:r>
            <a:endParaRPr lang="en-GB" dirty="0"/>
          </a:p>
          <a:p>
            <a:pPr lvl="0"/>
            <a:r>
              <a:rPr lang="bs-Latn-BA" dirty="0"/>
              <a:t>2) ako su tužilac i tuženi državljani BiH, bez obzira na to gdje imaju prebivalište, ili </a:t>
            </a:r>
            <a:endParaRPr lang="en-GB" dirty="0"/>
          </a:p>
          <a:p>
            <a:pPr lvl="0"/>
            <a:r>
              <a:rPr lang="bs-Latn-BA" dirty="0"/>
              <a:t>3) ako je tužilac maloljetno dijete i državljanin je BiH. </a:t>
            </a:r>
            <a:endParaRPr lang="en-GB" dirty="0"/>
          </a:p>
          <a:p>
            <a:pPr lvl="0"/>
            <a:r>
              <a:rPr lang="bs-Latn-BA" dirty="0"/>
              <a:t>Nadležnost suda u BiH u sporovima o zakonskom izdržavanju koji nisu navedeni u stavu 1. ovog člana postoji i kad tuženi nema prebivalište u BiH ako je tužilac državljanin BiH i ima prebivalište u BiH. Nadležnost suda u BiH u sporovima o zakonskom izdržavanju između bračnih drugova i između bivših bračnih drugova postoji i ako su bračni drugovi imali svoje posljednje zajedničko prebivalište u BiH, a tužilac u vrijeme suđenja i dalje ima prebivalište u BiH. </a:t>
            </a:r>
            <a:endParaRPr lang="en-GB" dirty="0"/>
          </a:p>
          <a:p>
            <a:pPr lvl="0" algn="ctr"/>
            <a:r>
              <a:rPr lang="bs-Latn-BA" b="1" dirty="0"/>
              <a:t>Član 68. ZMPP</a:t>
            </a:r>
            <a:endParaRPr lang="en-GB" dirty="0"/>
          </a:p>
          <a:p>
            <a:pPr lvl="0"/>
            <a:r>
              <a:rPr lang="bs-Latn-BA" dirty="0"/>
              <a:t>Nadležnost suda u BiH u sporovima o zakonskom izdržavanju postoji i ako tuženi ima imovinu u BiH iz koje se može naplatiti izdržavanje.</a:t>
            </a:r>
            <a:endParaRPr lang="en-GB" dirty="0"/>
          </a:p>
          <a:p>
            <a:endParaRPr lang="en-GB" dirty="0"/>
          </a:p>
          <a:p>
            <a:pPr algn="ctr"/>
            <a:endParaRPr lang="bs-Latn-BA" b="1" dirty="0"/>
          </a:p>
        </p:txBody>
      </p:sp>
    </p:spTree>
    <p:extLst>
      <p:ext uri="{BB962C8B-B14F-4D97-AF65-F5344CB8AC3E}">
        <p14:creationId xmlns:p14="http://schemas.microsoft.com/office/powerpoint/2010/main" xmlns="" val="1402883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A05525-9E96-4C53-9F91-4222EDB0A732}"/>
              </a:ext>
            </a:extLst>
          </p:cNvPr>
          <p:cNvSpPr>
            <a:spLocks noGrp="1"/>
          </p:cNvSpPr>
          <p:nvPr>
            <p:ph type="title"/>
          </p:nvPr>
        </p:nvSpPr>
        <p:spPr/>
        <p:txBody>
          <a:bodyPr>
            <a:noAutofit/>
          </a:bodyPr>
          <a:lstStyle/>
          <a:p>
            <a:pPr algn="ctr"/>
            <a:r>
              <a:rPr lang="bs-Latn-BA" sz="2800" b="1" dirty="0"/>
              <a:t>Međunarodni izvori pravila o međunarodnoj nadležnosti suda u BiH u predmetima izdržavanja djece</a:t>
            </a:r>
          </a:p>
        </p:txBody>
      </p:sp>
      <p:sp>
        <p:nvSpPr>
          <p:cNvPr id="3" name="Content Placeholder 2">
            <a:extLst>
              <a:ext uri="{FF2B5EF4-FFF2-40B4-BE49-F238E27FC236}">
                <a16:creationId xmlns:a16="http://schemas.microsoft.com/office/drawing/2014/main" xmlns="" id="{CEF15063-0185-4F71-A02C-EF19391A23E5}"/>
              </a:ext>
            </a:extLst>
          </p:cNvPr>
          <p:cNvSpPr>
            <a:spLocks noGrp="1"/>
          </p:cNvSpPr>
          <p:nvPr>
            <p:ph idx="1"/>
          </p:nvPr>
        </p:nvSpPr>
        <p:spPr>
          <a:xfrm>
            <a:off x="2589212" y="2042160"/>
            <a:ext cx="8915400" cy="4104640"/>
          </a:xfrm>
        </p:spPr>
        <p:txBody>
          <a:bodyPr>
            <a:normAutofit fontScale="47500" lnSpcReduction="20000"/>
          </a:bodyPr>
          <a:lstStyle/>
          <a:p>
            <a:pPr algn="just"/>
            <a:r>
              <a:rPr lang="bs-Latn-BA" sz="2500" dirty="0">
                <a:latin typeface="Arial" panose="020B0604020202020204" pitchFamily="34" charset="0"/>
                <a:cs typeface="Arial" panose="020B0604020202020204" pitchFamily="34" charset="0"/>
              </a:rPr>
              <a:t>Odredbe ZMPP se ne primjenjuju na odnose koji su njime regulisani, ako su isti regulisani drugim zakonom ili međunarodnim ugovorom.</a:t>
            </a:r>
          </a:p>
          <a:p>
            <a:pPr algn="just"/>
            <a:r>
              <a:rPr lang="bs-Latn-BA" sz="2500" dirty="0">
                <a:latin typeface="Arial" panose="020B0604020202020204" pitchFamily="34" charset="0"/>
                <a:cs typeface="Arial" panose="020B0604020202020204" pitchFamily="34" charset="0"/>
              </a:rPr>
              <a:t>Ugovori koje je BiH notifikacijom o sukcesiji preuzela:</a:t>
            </a:r>
          </a:p>
          <a:p>
            <a:pPr lvl="0"/>
            <a:r>
              <a:rPr lang="hr-HR" sz="2500" dirty="0">
                <a:latin typeface="Arial" panose="020B0604020202020204" pitchFamily="34" charset="0"/>
                <a:cs typeface="Arial" panose="020B0604020202020204" pitchFamily="34" charset="0"/>
              </a:rPr>
              <a:t>Sporazum između Federativne Narodne Republike Jugoslavije i Republike Austrije o uzajamnom priznavanju i izvršavanju odluka o izdržavanju od 10.10.1961.godine (Sl. list SFRJ, br. 2/63). Sporazum je stupio na snagu 25. 12.1962. godine;</a:t>
            </a:r>
            <a:endParaRPr lang="en-GB" sz="2500" dirty="0">
              <a:latin typeface="Arial" panose="020B0604020202020204" pitchFamily="34" charset="0"/>
              <a:cs typeface="Arial" panose="020B0604020202020204" pitchFamily="34" charset="0"/>
            </a:endParaRPr>
          </a:p>
          <a:p>
            <a:pPr lvl="0"/>
            <a:r>
              <a:rPr lang="hr-HR" sz="2500" dirty="0">
                <a:latin typeface="Arial" panose="020B0604020202020204" pitchFamily="34" charset="0"/>
                <a:cs typeface="Arial" panose="020B0604020202020204" pitchFamily="34" charset="0"/>
              </a:rPr>
              <a:t>  Ugovor između SFRJ i Čehoslovačke o regulisanju pravnih odnosa u građanskim, porodičnim i krivičnim stvarima od 20.1.1964. godine (Sl. list SFRJ, br. 13/64). Ugovor je stupio na snagu 2.8.1964. godine, a nakon disolucije  Čehoslovačke isti se odnosi na Češku i Slovačku;</a:t>
            </a:r>
            <a:endParaRPr lang="en-GB" sz="2500" dirty="0">
              <a:latin typeface="Arial" panose="020B0604020202020204" pitchFamily="34" charset="0"/>
              <a:cs typeface="Arial" panose="020B0604020202020204" pitchFamily="34" charset="0"/>
            </a:endParaRPr>
          </a:p>
          <a:p>
            <a:pPr lvl="0"/>
            <a:r>
              <a:rPr lang="hr-HR" sz="2500" dirty="0">
                <a:latin typeface="Arial" panose="020B0604020202020204" pitchFamily="34" charset="0"/>
                <a:cs typeface="Arial" panose="020B0604020202020204" pitchFamily="34" charset="0"/>
              </a:rPr>
              <a:t> Ugovor između SFRJ  i Narodne Republike Mađarske o uzajamnom  pravnom  saobraćaju od 7.3.1968. godine (Sl. list SFRJ, br. 3/68). Ugovor je stupio na snagu 18.1.1969;</a:t>
            </a:r>
            <a:endParaRPr lang="en-GB" sz="2500" dirty="0">
              <a:latin typeface="Arial" panose="020B0604020202020204" pitchFamily="34" charset="0"/>
              <a:cs typeface="Arial" panose="020B0604020202020204" pitchFamily="34" charset="0"/>
            </a:endParaRPr>
          </a:p>
          <a:p>
            <a:pPr lvl="0"/>
            <a:r>
              <a:rPr lang="hr-HR" sz="2500" dirty="0">
                <a:latin typeface="Arial" panose="020B0604020202020204" pitchFamily="34" charset="0"/>
                <a:cs typeface="Arial" panose="020B0604020202020204" pitchFamily="34" charset="0"/>
              </a:rPr>
              <a:t> Konvencija između SFRJ i Kraljevine Belgije o priznanju i izvršenju sudskih odluka o izdržavanju od 12.12.1973. godine (Sl. list SFRJ, br. 45/76). Konvencija je stupila na snagu 8.3.1976. godine;</a:t>
            </a:r>
            <a:endParaRPr lang="en-GB" sz="2500" dirty="0">
              <a:latin typeface="Arial" panose="020B0604020202020204" pitchFamily="34" charset="0"/>
              <a:cs typeface="Arial" panose="020B0604020202020204" pitchFamily="34" charset="0"/>
            </a:endParaRPr>
          </a:p>
          <a:p>
            <a:pPr lvl="0"/>
            <a:r>
              <a:rPr lang="hr-HR" sz="2500" dirty="0">
                <a:latin typeface="Arial" panose="020B0604020202020204" pitchFamily="34" charset="0"/>
                <a:cs typeface="Arial" panose="020B0604020202020204" pitchFamily="34" charset="0"/>
              </a:rPr>
              <a:t> Konvencija između Vlade SFRJ i Vlade Republike Francuske o nadležnosti i zakonu koji se primjenjuje u oblasti ličnog i porodičnog prava od 18.5.1971. godine  - dio koji se odnosi na pravnu pomoć (Sl. list SFRJ, br. 55/72). Konvencija je stupila na snagu 1.12.1972. godine;</a:t>
            </a:r>
            <a:endParaRPr lang="en-GB" sz="2500" dirty="0">
              <a:latin typeface="Arial" panose="020B0604020202020204" pitchFamily="34" charset="0"/>
              <a:cs typeface="Arial" panose="020B0604020202020204" pitchFamily="34" charset="0"/>
            </a:endParaRPr>
          </a:p>
          <a:p>
            <a:pPr lvl="0"/>
            <a:r>
              <a:rPr lang="hr-HR" sz="2500" dirty="0">
                <a:latin typeface="Arial" panose="020B0604020202020204" pitchFamily="34" charset="0"/>
                <a:cs typeface="Arial" panose="020B0604020202020204" pitchFamily="34" charset="0"/>
              </a:rPr>
              <a:t> Ugovor između FNRJ i SSSR-a o pravnoj pomoći u građanskim, porodičnim  i krivičnim stvarima od 24.2.1962. godine (Sl. list FNRJ, br.5/63). Ugovor je stupio na snagu 26.5.1963. godine. Disolucijom SSSR-a Ugovor se odnosi na države sljednice SSSR-a, koje su postale članice EU, ukoliko su one prešutno pristale na njegovu primjenu.</a:t>
            </a:r>
            <a:endParaRPr lang="en-GB" sz="2500" dirty="0">
              <a:latin typeface="Arial" panose="020B0604020202020204" pitchFamily="34" charset="0"/>
              <a:cs typeface="Arial" panose="020B0604020202020204" pitchFamily="34" charset="0"/>
            </a:endParaRPr>
          </a:p>
          <a:p>
            <a:r>
              <a:rPr lang="en-GB" sz="2500" dirty="0">
                <a:latin typeface="Arial" panose="020B0604020202020204" pitchFamily="34" charset="0"/>
                <a:cs typeface="Arial" panose="020B0604020202020204" pitchFamily="34" charset="0"/>
              </a:rPr>
              <a:t> </a:t>
            </a:r>
            <a:r>
              <a:rPr lang="bs-Latn-BA" sz="2500" dirty="0">
                <a:latin typeface="Arial" panose="020B0604020202020204" pitchFamily="34" charset="0"/>
                <a:cs typeface="Arial" panose="020B0604020202020204" pitchFamily="34" charset="0"/>
              </a:rPr>
              <a:t>Ugovori koje je BiH zaključila uglavnom sa susjednim zemljama (međunarodna pravna pomoć u građanskim stvarima).</a:t>
            </a:r>
            <a:endParaRPr lang="en-GB" sz="2500" dirty="0">
              <a:latin typeface="Arial" panose="020B0604020202020204" pitchFamily="34" charset="0"/>
              <a:cs typeface="Arial" panose="020B0604020202020204" pitchFamily="34" charset="0"/>
            </a:endParaRPr>
          </a:p>
          <a:p>
            <a:pPr algn="just"/>
            <a:endParaRPr lang="bs-Latn-BA" dirty="0"/>
          </a:p>
        </p:txBody>
      </p:sp>
    </p:spTree>
    <p:extLst>
      <p:ext uri="{BB962C8B-B14F-4D97-AF65-F5344CB8AC3E}">
        <p14:creationId xmlns:p14="http://schemas.microsoft.com/office/powerpoint/2010/main" xmlns="" val="3737809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E48AE3-8579-4324-A807-E9EFBBC0705D}"/>
              </a:ext>
            </a:extLst>
          </p:cNvPr>
          <p:cNvSpPr>
            <a:spLocks noGrp="1"/>
          </p:cNvSpPr>
          <p:nvPr>
            <p:ph type="title"/>
          </p:nvPr>
        </p:nvSpPr>
        <p:spPr/>
        <p:txBody>
          <a:bodyPr/>
          <a:lstStyle/>
          <a:p>
            <a:pPr algn="ctr"/>
            <a:r>
              <a:rPr lang="bs-Latn-BA" dirty="0"/>
              <a:t>Uredba Brisel II a </a:t>
            </a:r>
          </a:p>
        </p:txBody>
      </p:sp>
      <p:sp>
        <p:nvSpPr>
          <p:cNvPr id="3" name="Content Placeholder 2">
            <a:extLst>
              <a:ext uri="{FF2B5EF4-FFF2-40B4-BE49-F238E27FC236}">
                <a16:creationId xmlns:a16="http://schemas.microsoft.com/office/drawing/2014/main" xmlns="" id="{5E88DE31-E95B-443E-B99F-624144D9E6C7}"/>
              </a:ext>
            </a:extLst>
          </p:cNvPr>
          <p:cNvSpPr>
            <a:spLocks noGrp="1"/>
          </p:cNvSpPr>
          <p:nvPr>
            <p:ph idx="1"/>
          </p:nvPr>
        </p:nvSpPr>
        <p:spPr/>
        <p:txBody>
          <a:bodyPr>
            <a:normAutofit fontScale="70000" lnSpcReduction="20000"/>
          </a:bodyPr>
          <a:lstStyle/>
          <a:p>
            <a:r>
              <a:rPr lang="en-GB" b="1" dirty="0" err="1"/>
              <a:t>Razvod</a:t>
            </a:r>
            <a:r>
              <a:rPr lang="en-GB" b="1" dirty="0"/>
              <a:t>, </a:t>
            </a:r>
            <a:r>
              <a:rPr lang="en-GB" b="1" dirty="0" err="1"/>
              <a:t>zakonska</a:t>
            </a:r>
            <a:r>
              <a:rPr lang="en-GB" b="1" dirty="0"/>
              <a:t> </a:t>
            </a:r>
            <a:r>
              <a:rPr lang="en-GB" b="1" dirty="0" err="1"/>
              <a:t>rastava</a:t>
            </a:r>
            <a:r>
              <a:rPr lang="en-GB" b="1" dirty="0"/>
              <a:t> </a:t>
            </a:r>
            <a:r>
              <a:rPr lang="en-GB" b="1" dirty="0" err="1"/>
              <a:t>i</a:t>
            </a:r>
            <a:r>
              <a:rPr lang="en-GB" b="1" dirty="0"/>
              <a:t> </a:t>
            </a:r>
            <a:r>
              <a:rPr lang="en-GB" b="1" dirty="0" err="1"/>
              <a:t>poništaj</a:t>
            </a:r>
            <a:r>
              <a:rPr lang="en-GB" b="1" dirty="0"/>
              <a:t> </a:t>
            </a:r>
            <a:r>
              <a:rPr lang="en-GB" b="1" dirty="0" err="1"/>
              <a:t>braka</a:t>
            </a:r>
            <a:endParaRPr lang="bs-Latn-BA" b="1" dirty="0"/>
          </a:p>
          <a:p>
            <a:r>
              <a:rPr lang="en-GB" dirty="0"/>
              <a:t> </a:t>
            </a:r>
            <a:r>
              <a:rPr lang="en-GB" dirty="0" err="1"/>
              <a:t>Član</a:t>
            </a:r>
            <a:r>
              <a:rPr lang="en-GB" dirty="0"/>
              <a:t> 3. </a:t>
            </a:r>
            <a:endParaRPr lang="bs-Latn-BA" dirty="0"/>
          </a:p>
          <a:p>
            <a:r>
              <a:rPr lang="en-GB" dirty="0" err="1"/>
              <a:t>Opća</a:t>
            </a:r>
            <a:r>
              <a:rPr lang="en-GB" dirty="0"/>
              <a:t> </a:t>
            </a:r>
            <a:r>
              <a:rPr lang="en-GB" dirty="0" err="1"/>
              <a:t>nadležnost</a:t>
            </a:r>
            <a:r>
              <a:rPr lang="en-GB" dirty="0"/>
              <a:t> </a:t>
            </a:r>
            <a:endParaRPr lang="bs-Latn-BA" dirty="0"/>
          </a:p>
          <a:p>
            <a:r>
              <a:rPr lang="en-GB" dirty="0"/>
              <a:t> U </a:t>
            </a:r>
            <a:r>
              <a:rPr lang="en-GB" dirty="0" err="1"/>
              <a:t>predmetima</a:t>
            </a:r>
            <a:r>
              <a:rPr lang="en-GB" dirty="0"/>
              <a:t> </a:t>
            </a:r>
            <a:r>
              <a:rPr lang="en-GB" dirty="0" err="1"/>
              <a:t>koji</a:t>
            </a:r>
            <a:r>
              <a:rPr lang="en-GB" dirty="0"/>
              <a:t> se </a:t>
            </a:r>
            <a:r>
              <a:rPr lang="en-GB" dirty="0" err="1"/>
              <a:t>odnose</a:t>
            </a:r>
            <a:r>
              <a:rPr lang="en-GB" dirty="0"/>
              <a:t> </a:t>
            </a:r>
            <a:r>
              <a:rPr lang="en-GB" dirty="0" err="1"/>
              <a:t>na</a:t>
            </a:r>
            <a:r>
              <a:rPr lang="en-GB" dirty="0"/>
              <a:t> </a:t>
            </a:r>
            <a:r>
              <a:rPr lang="en-GB" dirty="0" err="1"/>
              <a:t>razvod</a:t>
            </a:r>
            <a:r>
              <a:rPr lang="en-GB" dirty="0"/>
              <a:t>, </a:t>
            </a:r>
            <a:r>
              <a:rPr lang="en-GB" dirty="0" err="1"/>
              <a:t>zakonsku</a:t>
            </a:r>
            <a:r>
              <a:rPr lang="en-GB" dirty="0"/>
              <a:t> </a:t>
            </a:r>
            <a:r>
              <a:rPr lang="en-GB" dirty="0" err="1"/>
              <a:t>rastavu</a:t>
            </a:r>
            <a:r>
              <a:rPr lang="en-GB" dirty="0"/>
              <a:t> </a:t>
            </a:r>
            <a:r>
              <a:rPr lang="en-GB" dirty="0" err="1"/>
              <a:t>ili</a:t>
            </a:r>
            <a:r>
              <a:rPr lang="en-GB" dirty="0"/>
              <a:t> </a:t>
            </a:r>
            <a:r>
              <a:rPr lang="en-GB" dirty="0" err="1"/>
              <a:t>poništaj</a:t>
            </a:r>
            <a:r>
              <a:rPr lang="en-GB" dirty="0"/>
              <a:t> </a:t>
            </a:r>
            <a:r>
              <a:rPr lang="en-GB" dirty="0" err="1"/>
              <a:t>braka</a:t>
            </a:r>
            <a:r>
              <a:rPr lang="en-GB" dirty="0"/>
              <a:t>, </a:t>
            </a:r>
            <a:r>
              <a:rPr lang="en-GB" dirty="0" err="1"/>
              <a:t>nadležni</a:t>
            </a:r>
            <a:r>
              <a:rPr lang="en-GB" dirty="0"/>
              <a:t> </a:t>
            </a:r>
            <a:r>
              <a:rPr lang="en-GB" dirty="0" err="1"/>
              <a:t>su</a:t>
            </a:r>
            <a:r>
              <a:rPr lang="en-GB" dirty="0"/>
              <a:t> </a:t>
            </a:r>
            <a:r>
              <a:rPr lang="en-GB" dirty="0" err="1"/>
              <a:t>sudovi</a:t>
            </a:r>
            <a:r>
              <a:rPr lang="en-GB" dirty="0"/>
              <a:t> </a:t>
            </a:r>
            <a:r>
              <a:rPr lang="en-GB" dirty="0" err="1"/>
              <a:t>država</a:t>
            </a:r>
            <a:r>
              <a:rPr lang="en-GB" dirty="0"/>
              <a:t> </a:t>
            </a:r>
            <a:r>
              <a:rPr lang="en-GB" dirty="0" err="1"/>
              <a:t>članica</a:t>
            </a:r>
            <a:r>
              <a:rPr lang="en-GB" dirty="0"/>
              <a:t> (a) </a:t>
            </a:r>
            <a:r>
              <a:rPr lang="en-GB" dirty="0" err="1"/>
              <a:t>na</a:t>
            </a:r>
            <a:r>
              <a:rPr lang="en-GB" dirty="0"/>
              <a:t> </a:t>
            </a:r>
            <a:r>
              <a:rPr lang="en-GB" dirty="0" err="1"/>
              <a:t>čijem</a:t>
            </a:r>
            <a:r>
              <a:rPr lang="en-GB" dirty="0"/>
              <a:t> </a:t>
            </a:r>
            <a:r>
              <a:rPr lang="en-GB" dirty="0" err="1"/>
              <a:t>području</a:t>
            </a:r>
            <a:r>
              <a:rPr lang="en-GB" dirty="0"/>
              <a:t>: </a:t>
            </a:r>
            <a:endParaRPr lang="bs-Latn-BA" dirty="0"/>
          </a:p>
          <a:p>
            <a:r>
              <a:rPr lang="en-GB" dirty="0"/>
              <a:t>— </a:t>
            </a:r>
            <a:r>
              <a:rPr lang="en-GB" dirty="0" err="1"/>
              <a:t>bračni</a:t>
            </a:r>
            <a:r>
              <a:rPr lang="en-GB" dirty="0"/>
              <a:t> </a:t>
            </a:r>
            <a:r>
              <a:rPr lang="en-GB" dirty="0" err="1"/>
              <a:t>drugovi</a:t>
            </a:r>
            <a:r>
              <a:rPr lang="en-GB" dirty="0"/>
              <a:t> </a:t>
            </a:r>
            <a:r>
              <a:rPr lang="en-GB" dirty="0" err="1"/>
              <a:t>imaju</a:t>
            </a:r>
            <a:r>
              <a:rPr lang="en-GB" dirty="0"/>
              <a:t> </a:t>
            </a:r>
            <a:r>
              <a:rPr lang="en-GB" dirty="0" err="1"/>
              <a:t>uobičajeno</a:t>
            </a:r>
            <a:r>
              <a:rPr lang="en-GB" dirty="0"/>
              <a:t> </a:t>
            </a:r>
            <a:r>
              <a:rPr lang="en-GB" dirty="0" err="1"/>
              <a:t>boravište</a:t>
            </a:r>
            <a:r>
              <a:rPr lang="en-GB" dirty="0"/>
              <a:t>, </a:t>
            </a:r>
            <a:r>
              <a:rPr lang="en-GB" dirty="0" err="1"/>
              <a:t>ili</a:t>
            </a:r>
            <a:r>
              <a:rPr lang="en-GB" dirty="0"/>
              <a:t> </a:t>
            </a:r>
            <a:endParaRPr lang="bs-Latn-BA" dirty="0"/>
          </a:p>
          <a:p>
            <a:r>
              <a:rPr lang="en-GB" dirty="0"/>
              <a:t>— </a:t>
            </a:r>
            <a:r>
              <a:rPr lang="en-GB" dirty="0" err="1"/>
              <a:t>su</a:t>
            </a:r>
            <a:r>
              <a:rPr lang="en-GB" dirty="0"/>
              <a:t> </a:t>
            </a:r>
            <a:r>
              <a:rPr lang="en-GB" dirty="0" err="1"/>
              <a:t>bračni</a:t>
            </a:r>
            <a:r>
              <a:rPr lang="en-GB" dirty="0"/>
              <a:t> </a:t>
            </a:r>
            <a:r>
              <a:rPr lang="en-GB" dirty="0" err="1"/>
              <a:t>drugovi</a:t>
            </a:r>
            <a:r>
              <a:rPr lang="en-GB" dirty="0"/>
              <a:t> </a:t>
            </a:r>
            <a:r>
              <a:rPr lang="en-GB" dirty="0" err="1"/>
              <a:t>imali</a:t>
            </a:r>
            <a:r>
              <a:rPr lang="en-GB" dirty="0"/>
              <a:t> </a:t>
            </a:r>
            <a:r>
              <a:rPr lang="en-GB" dirty="0" err="1"/>
              <a:t>zadnje</a:t>
            </a:r>
            <a:r>
              <a:rPr lang="en-GB" dirty="0"/>
              <a:t> </a:t>
            </a:r>
            <a:r>
              <a:rPr lang="en-GB" dirty="0" err="1"/>
              <a:t>uobičajeno</a:t>
            </a:r>
            <a:r>
              <a:rPr lang="en-GB" dirty="0"/>
              <a:t> </a:t>
            </a:r>
            <a:r>
              <a:rPr lang="en-GB" dirty="0" err="1"/>
              <a:t>boravište</a:t>
            </a:r>
            <a:r>
              <a:rPr lang="en-GB" dirty="0"/>
              <a:t>, </a:t>
            </a:r>
            <a:r>
              <a:rPr lang="en-GB" dirty="0" err="1"/>
              <a:t>ako</a:t>
            </a:r>
            <a:r>
              <a:rPr lang="en-GB" dirty="0"/>
              <a:t> </a:t>
            </a:r>
            <a:r>
              <a:rPr lang="en-GB" dirty="0" err="1"/>
              <a:t>jedan</a:t>
            </a:r>
            <a:r>
              <a:rPr lang="en-GB" dirty="0"/>
              <a:t> od </a:t>
            </a:r>
            <a:r>
              <a:rPr lang="en-GB" dirty="0" err="1"/>
              <a:t>njih</a:t>
            </a:r>
            <a:r>
              <a:rPr lang="en-GB" dirty="0"/>
              <a:t> </a:t>
            </a:r>
            <a:r>
              <a:rPr lang="en-GB" dirty="0" err="1"/>
              <a:t>i</a:t>
            </a:r>
            <a:r>
              <a:rPr lang="en-GB" dirty="0"/>
              <a:t> </a:t>
            </a:r>
            <a:r>
              <a:rPr lang="en-GB" dirty="0" err="1"/>
              <a:t>dalje</a:t>
            </a:r>
            <a:r>
              <a:rPr lang="en-GB" dirty="0"/>
              <a:t> </a:t>
            </a:r>
            <a:r>
              <a:rPr lang="en-GB" dirty="0" err="1"/>
              <a:t>ima</a:t>
            </a:r>
            <a:r>
              <a:rPr lang="en-GB" dirty="0"/>
              <a:t> </a:t>
            </a:r>
            <a:r>
              <a:rPr lang="en-GB" dirty="0" err="1"/>
              <a:t>isto</a:t>
            </a:r>
            <a:r>
              <a:rPr lang="en-GB" dirty="0"/>
              <a:t> </a:t>
            </a:r>
            <a:r>
              <a:rPr lang="en-GB" dirty="0" err="1"/>
              <a:t>boravište</a:t>
            </a:r>
            <a:r>
              <a:rPr lang="en-GB" dirty="0"/>
              <a:t>, </a:t>
            </a:r>
            <a:r>
              <a:rPr lang="en-GB" dirty="0" err="1"/>
              <a:t>ili</a:t>
            </a:r>
            <a:r>
              <a:rPr lang="en-GB" dirty="0"/>
              <a:t> </a:t>
            </a:r>
            <a:endParaRPr lang="bs-Latn-BA" dirty="0"/>
          </a:p>
          <a:p>
            <a:r>
              <a:rPr lang="en-GB" dirty="0"/>
              <a:t>— </a:t>
            </a:r>
            <a:r>
              <a:rPr lang="en-GB" dirty="0" err="1"/>
              <a:t>protustranka</a:t>
            </a:r>
            <a:r>
              <a:rPr lang="en-GB" dirty="0"/>
              <a:t> </a:t>
            </a:r>
            <a:r>
              <a:rPr lang="en-GB" dirty="0" err="1"/>
              <a:t>ima</a:t>
            </a:r>
            <a:r>
              <a:rPr lang="en-GB" dirty="0"/>
              <a:t> </a:t>
            </a:r>
            <a:r>
              <a:rPr lang="en-GB" dirty="0" err="1"/>
              <a:t>uobičajeno</a:t>
            </a:r>
            <a:r>
              <a:rPr lang="en-GB" dirty="0"/>
              <a:t> </a:t>
            </a:r>
            <a:r>
              <a:rPr lang="en-GB" dirty="0" err="1"/>
              <a:t>boravište</a:t>
            </a:r>
            <a:r>
              <a:rPr lang="en-GB" dirty="0"/>
              <a:t>, </a:t>
            </a:r>
            <a:r>
              <a:rPr lang="en-GB" dirty="0" err="1"/>
              <a:t>ili</a:t>
            </a:r>
            <a:r>
              <a:rPr lang="en-GB" dirty="0"/>
              <a:t> </a:t>
            </a:r>
            <a:endParaRPr lang="bs-Latn-BA" dirty="0"/>
          </a:p>
          <a:p>
            <a:r>
              <a:rPr lang="en-GB" dirty="0"/>
              <a:t>— u </a:t>
            </a:r>
            <a:r>
              <a:rPr lang="en-GB" dirty="0" err="1"/>
              <a:t>slučaju</a:t>
            </a:r>
            <a:r>
              <a:rPr lang="en-GB" dirty="0"/>
              <a:t> </a:t>
            </a:r>
            <a:r>
              <a:rPr lang="en-GB" dirty="0" err="1"/>
              <a:t>zajedničkog</a:t>
            </a:r>
            <a:r>
              <a:rPr lang="en-GB" dirty="0"/>
              <a:t> </a:t>
            </a:r>
            <a:r>
              <a:rPr lang="en-GB" dirty="0" err="1"/>
              <a:t>prijedloga</a:t>
            </a:r>
            <a:r>
              <a:rPr lang="en-GB" dirty="0"/>
              <a:t> za </a:t>
            </a:r>
            <a:r>
              <a:rPr lang="en-GB" dirty="0" err="1"/>
              <a:t>pokretanje</a:t>
            </a:r>
            <a:r>
              <a:rPr lang="en-GB" dirty="0"/>
              <a:t> </a:t>
            </a:r>
            <a:r>
              <a:rPr lang="en-GB" dirty="0" err="1"/>
              <a:t>postupka</a:t>
            </a:r>
            <a:r>
              <a:rPr lang="en-GB" dirty="0"/>
              <a:t>, </a:t>
            </a:r>
            <a:r>
              <a:rPr lang="en-GB" dirty="0" err="1"/>
              <a:t>ima</a:t>
            </a:r>
            <a:r>
              <a:rPr lang="en-GB" dirty="0"/>
              <a:t> </a:t>
            </a:r>
            <a:r>
              <a:rPr lang="en-GB" dirty="0" err="1"/>
              <a:t>uobičajeno</a:t>
            </a:r>
            <a:r>
              <a:rPr lang="en-GB" dirty="0"/>
              <a:t> </a:t>
            </a:r>
            <a:r>
              <a:rPr lang="en-GB" dirty="0" err="1"/>
              <a:t>boravište</a:t>
            </a:r>
            <a:r>
              <a:rPr lang="en-GB" dirty="0"/>
              <a:t> </a:t>
            </a:r>
            <a:r>
              <a:rPr lang="en-GB" dirty="0" err="1"/>
              <a:t>bilo</a:t>
            </a:r>
            <a:r>
              <a:rPr lang="en-GB" dirty="0"/>
              <a:t> </a:t>
            </a:r>
            <a:r>
              <a:rPr lang="en-GB" dirty="0" err="1"/>
              <a:t>koji</a:t>
            </a:r>
            <a:r>
              <a:rPr lang="en-GB" dirty="0"/>
              <a:t> od </a:t>
            </a:r>
            <a:r>
              <a:rPr lang="en-GB" dirty="0" err="1"/>
              <a:t>bračnih</a:t>
            </a:r>
            <a:r>
              <a:rPr lang="en-GB" dirty="0"/>
              <a:t> </a:t>
            </a:r>
            <a:r>
              <a:rPr lang="en-GB" dirty="0" err="1"/>
              <a:t>drugova</a:t>
            </a:r>
            <a:r>
              <a:rPr lang="en-GB" dirty="0"/>
              <a:t>, </a:t>
            </a:r>
            <a:r>
              <a:rPr lang="en-GB" dirty="0" err="1"/>
              <a:t>ili</a:t>
            </a:r>
            <a:endParaRPr lang="bs-Latn-BA" dirty="0"/>
          </a:p>
          <a:p>
            <a:r>
              <a:rPr lang="en-GB" dirty="0"/>
              <a:t> — </a:t>
            </a:r>
            <a:r>
              <a:rPr lang="en-GB" dirty="0" err="1"/>
              <a:t>stranka</a:t>
            </a:r>
            <a:r>
              <a:rPr lang="en-GB" dirty="0"/>
              <a:t> </a:t>
            </a:r>
            <a:r>
              <a:rPr lang="en-GB" dirty="0" err="1"/>
              <a:t>koja</a:t>
            </a:r>
            <a:r>
              <a:rPr lang="en-GB" dirty="0"/>
              <a:t> </a:t>
            </a:r>
            <a:r>
              <a:rPr lang="en-GB" dirty="0" err="1"/>
              <a:t>pokreće</a:t>
            </a:r>
            <a:r>
              <a:rPr lang="en-GB" dirty="0"/>
              <a:t> </a:t>
            </a:r>
            <a:r>
              <a:rPr lang="en-GB" dirty="0" err="1"/>
              <a:t>postupak</a:t>
            </a:r>
            <a:r>
              <a:rPr lang="en-GB" dirty="0"/>
              <a:t> </a:t>
            </a:r>
            <a:r>
              <a:rPr lang="en-GB" dirty="0" err="1"/>
              <a:t>ima</a:t>
            </a:r>
            <a:r>
              <a:rPr lang="en-GB" dirty="0"/>
              <a:t> </a:t>
            </a:r>
            <a:r>
              <a:rPr lang="en-GB" dirty="0" err="1"/>
              <a:t>uobičajeno</a:t>
            </a:r>
            <a:r>
              <a:rPr lang="en-GB" dirty="0"/>
              <a:t> </a:t>
            </a:r>
            <a:r>
              <a:rPr lang="en-GB" dirty="0" err="1"/>
              <a:t>boravište</a:t>
            </a:r>
            <a:r>
              <a:rPr lang="en-GB" dirty="0"/>
              <a:t>, </a:t>
            </a:r>
            <a:r>
              <a:rPr lang="en-GB" dirty="0" err="1"/>
              <a:t>ako</a:t>
            </a:r>
            <a:r>
              <a:rPr lang="en-GB" dirty="0"/>
              <a:t> je on </a:t>
            </a:r>
            <a:r>
              <a:rPr lang="en-GB" dirty="0" err="1"/>
              <a:t>ili</a:t>
            </a:r>
            <a:r>
              <a:rPr lang="en-GB" dirty="0"/>
              <a:t> </a:t>
            </a:r>
            <a:r>
              <a:rPr lang="en-GB" dirty="0" err="1"/>
              <a:t>ona</a:t>
            </a:r>
            <a:r>
              <a:rPr lang="en-GB" dirty="0"/>
              <a:t> </a:t>
            </a:r>
            <a:r>
              <a:rPr lang="en-GB" dirty="0" err="1"/>
              <a:t>tamo</a:t>
            </a:r>
            <a:r>
              <a:rPr lang="en-GB" dirty="0"/>
              <a:t> </a:t>
            </a:r>
            <a:r>
              <a:rPr lang="en-GB" dirty="0" err="1"/>
              <a:t>imao</a:t>
            </a:r>
            <a:r>
              <a:rPr lang="en-GB" dirty="0"/>
              <a:t> </a:t>
            </a:r>
            <a:r>
              <a:rPr lang="en-GB" dirty="0" err="1"/>
              <a:t>boravište</a:t>
            </a:r>
            <a:r>
              <a:rPr lang="en-GB" dirty="0"/>
              <a:t> </a:t>
            </a:r>
            <a:r>
              <a:rPr lang="en-GB" dirty="0" err="1"/>
              <a:t>najmanje</a:t>
            </a:r>
            <a:r>
              <a:rPr lang="en-GB" dirty="0"/>
              <a:t> </a:t>
            </a:r>
            <a:r>
              <a:rPr lang="en-GB" dirty="0" err="1"/>
              <a:t>godinu</a:t>
            </a:r>
            <a:r>
              <a:rPr lang="en-GB" dirty="0"/>
              <a:t> dana </a:t>
            </a:r>
            <a:r>
              <a:rPr lang="en-GB" dirty="0" err="1"/>
              <a:t>prije</a:t>
            </a:r>
            <a:r>
              <a:rPr lang="en-GB" dirty="0"/>
              <a:t> </a:t>
            </a:r>
            <a:r>
              <a:rPr lang="en-GB" dirty="0" err="1"/>
              <a:t>pokretanja</a:t>
            </a:r>
            <a:r>
              <a:rPr lang="en-GB" dirty="0"/>
              <a:t> </a:t>
            </a:r>
            <a:r>
              <a:rPr lang="en-GB" dirty="0" err="1"/>
              <a:t>postupka</a:t>
            </a:r>
            <a:r>
              <a:rPr lang="en-GB" dirty="0"/>
              <a:t>,</a:t>
            </a:r>
            <a:endParaRPr lang="bs-Latn-BA" dirty="0"/>
          </a:p>
          <a:p>
            <a:r>
              <a:rPr lang="en-GB" dirty="0"/>
              <a:t> </a:t>
            </a:r>
            <a:r>
              <a:rPr lang="en-GB" dirty="0" err="1"/>
              <a:t>ili</a:t>
            </a:r>
            <a:r>
              <a:rPr lang="en-GB" dirty="0"/>
              <a:t> — </a:t>
            </a:r>
            <a:r>
              <a:rPr lang="en-GB" dirty="0" err="1"/>
              <a:t>stranka</a:t>
            </a:r>
            <a:r>
              <a:rPr lang="en-GB" dirty="0"/>
              <a:t> </a:t>
            </a:r>
            <a:r>
              <a:rPr lang="en-GB" dirty="0" err="1"/>
              <a:t>koja</a:t>
            </a:r>
            <a:r>
              <a:rPr lang="en-GB" dirty="0"/>
              <a:t> </a:t>
            </a:r>
            <a:r>
              <a:rPr lang="en-GB" dirty="0" err="1"/>
              <a:t>pokreće</a:t>
            </a:r>
            <a:r>
              <a:rPr lang="en-GB" dirty="0"/>
              <a:t> </a:t>
            </a:r>
            <a:r>
              <a:rPr lang="en-GB" dirty="0" err="1"/>
              <a:t>postupak</a:t>
            </a:r>
            <a:r>
              <a:rPr lang="en-GB" dirty="0"/>
              <a:t> </a:t>
            </a:r>
            <a:r>
              <a:rPr lang="en-GB" dirty="0" err="1"/>
              <a:t>ima</a:t>
            </a:r>
            <a:r>
              <a:rPr lang="en-GB" dirty="0"/>
              <a:t> </a:t>
            </a:r>
            <a:r>
              <a:rPr lang="en-GB" dirty="0" err="1"/>
              <a:t>uobičajeno</a:t>
            </a:r>
            <a:r>
              <a:rPr lang="en-GB" dirty="0"/>
              <a:t> </a:t>
            </a:r>
            <a:r>
              <a:rPr lang="en-GB" dirty="0" err="1"/>
              <a:t>boravište</a:t>
            </a:r>
            <a:r>
              <a:rPr lang="en-GB" dirty="0"/>
              <a:t>, </a:t>
            </a:r>
            <a:r>
              <a:rPr lang="en-GB" dirty="0" err="1"/>
              <a:t>ako</a:t>
            </a:r>
            <a:r>
              <a:rPr lang="en-GB" dirty="0"/>
              <a:t> je on </a:t>
            </a:r>
            <a:r>
              <a:rPr lang="en-GB" dirty="0" err="1"/>
              <a:t>ili</a:t>
            </a:r>
            <a:r>
              <a:rPr lang="en-GB" dirty="0"/>
              <a:t> </a:t>
            </a:r>
            <a:r>
              <a:rPr lang="en-GB" dirty="0" err="1"/>
              <a:t>ona</a:t>
            </a:r>
            <a:r>
              <a:rPr lang="en-GB" dirty="0"/>
              <a:t> </a:t>
            </a:r>
            <a:r>
              <a:rPr lang="en-GB" dirty="0" err="1"/>
              <a:t>tamo</a:t>
            </a:r>
            <a:r>
              <a:rPr lang="en-GB" dirty="0"/>
              <a:t> </a:t>
            </a:r>
            <a:r>
              <a:rPr lang="en-GB" dirty="0" err="1"/>
              <a:t>imao</a:t>
            </a:r>
            <a:r>
              <a:rPr lang="en-GB" dirty="0"/>
              <a:t> </a:t>
            </a:r>
            <a:r>
              <a:rPr lang="en-GB" dirty="0" err="1"/>
              <a:t>boravište</a:t>
            </a:r>
            <a:r>
              <a:rPr lang="en-GB" dirty="0"/>
              <a:t> </a:t>
            </a:r>
            <a:r>
              <a:rPr lang="en-GB" dirty="0" err="1"/>
              <a:t>najmanje</a:t>
            </a:r>
            <a:r>
              <a:rPr lang="en-GB" dirty="0"/>
              <a:t> </a:t>
            </a:r>
            <a:r>
              <a:rPr lang="en-GB" dirty="0" err="1"/>
              <a:t>šest</a:t>
            </a:r>
            <a:r>
              <a:rPr lang="en-GB" dirty="0"/>
              <a:t> </a:t>
            </a:r>
            <a:r>
              <a:rPr lang="en-GB" dirty="0" err="1"/>
              <a:t>mjeseci</a:t>
            </a:r>
            <a:r>
              <a:rPr lang="en-GB" dirty="0"/>
              <a:t> </a:t>
            </a:r>
            <a:r>
              <a:rPr lang="en-GB" dirty="0" err="1"/>
              <a:t>prije</a:t>
            </a:r>
            <a:r>
              <a:rPr lang="en-GB" dirty="0"/>
              <a:t> </a:t>
            </a:r>
            <a:r>
              <a:rPr lang="en-GB" dirty="0" err="1"/>
              <a:t>pokretanja</a:t>
            </a:r>
            <a:r>
              <a:rPr lang="en-GB" dirty="0"/>
              <a:t> </a:t>
            </a:r>
            <a:r>
              <a:rPr lang="en-GB" dirty="0" err="1"/>
              <a:t>postupka</a:t>
            </a:r>
            <a:r>
              <a:rPr lang="en-GB" dirty="0"/>
              <a:t>, a on </a:t>
            </a:r>
            <a:r>
              <a:rPr lang="en-GB" dirty="0" err="1"/>
              <a:t>ili</a:t>
            </a:r>
            <a:r>
              <a:rPr lang="en-GB" dirty="0"/>
              <a:t> </a:t>
            </a:r>
            <a:r>
              <a:rPr lang="en-GB" dirty="0" err="1"/>
              <a:t>ona</a:t>
            </a:r>
            <a:r>
              <a:rPr lang="en-GB" dirty="0"/>
              <a:t> je bio </a:t>
            </a:r>
            <a:r>
              <a:rPr lang="en-GB" dirty="0" err="1"/>
              <a:t>državljanin</a:t>
            </a:r>
            <a:r>
              <a:rPr lang="en-GB" dirty="0"/>
              <a:t> </a:t>
            </a:r>
            <a:r>
              <a:rPr lang="en-GB" dirty="0" err="1"/>
              <a:t>države</a:t>
            </a:r>
            <a:r>
              <a:rPr lang="en-GB" dirty="0"/>
              <a:t> </a:t>
            </a:r>
            <a:r>
              <a:rPr lang="en-GB" dirty="0" err="1"/>
              <a:t>članice</a:t>
            </a:r>
            <a:r>
              <a:rPr lang="en-GB" dirty="0"/>
              <a:t> o </a:t>
            </a:r>
            <a:r>
              <a:rPr lang="en-GB" dirty="0" err="1"/>
              <a:t>kojoj</a:t>
            </a:r>
            <a:r>
              <a:rPr lang="en-GB" dirty="0"/>
              <a:t> je </a:t>
            </a:r>
            <a:r>
              <a:rPr lang="en-GB" dirty="0" err="1"/>
              <a:t>riječ</a:t>
            </a:r>
            <a:r>
              <a:rPr lang="en-GB" dirty="0"/>
              <a:t> </a:t>
            </a:r>
            <a:r>
              <a:rPr lang="en-GB" dirty="0" err="1"/>
              <a:t>ili</a:t>
            </a:r>
            <a:r>
              <a:rPr lang="en-GB" dirty="0"/>
              <a:t>, u </a:t>
            </a:r>
            <a:r>
              <a:rPr lang="en-GB" dirty="0" err="1"/>
              <a:t>slučaju</a:t>
            </a:r>
            <a:r>
              <a:rPr lang="en-GB" dirty="0"/>
              <a:t> da je </a:t>
            </a:r>
            <a:r>
              <a:rPr lang="en-GB" dirty="0" err="1"/>
              <a:t>riječ</a:t>
            </a:r>
            <a:r>
              <a:rPr lang="en-GB" dirty="0"/>
              <a:t> o </a:t>
            </a:r>
            <a:r>
              <a:rPr lang="en-GB" dirty="0" err="1"/>
              <a:t>Velikoj</a:t>
            </a:r>
            <a:r>
              <a:rPr lang="en-GB" dirty="0"/>
              <a:t> </a:t>
            </a:r>
            <a:r>
              <a:rPr lang="en-GB" dirty="0" err="1"/>
              <a:t>Britaniji</a:t>
            </a:r>
            <a:r>
              <a:rPr lang="en-GB" dirty="0"/>
              <a:t> </a:t>
            </a:r>
            <a:r>
              <a:rPr lang="en-GB" dirty="0" err="1"/>
              <a:t>ili</a:t>
            </a:r>
            <a:r>
              <a:rPr lang="en-GB" dirty="0"/>
              <a:t> </a:t>
            </a:r>
            <a:r>
              <a:rPr lang="en-GB" dirty="0" err="1"/>
              <a:t>Irskoj</a:t>
            </a:r>
            <a:r>
              <a:rPr lang="en-GB" dirty="0"/>
              <a:t>, </a:t>
            </a:r>
            <a:r>
              <a:rPr lang="en-GB" dirty="0" err="1"/>
              <a:t>tamo</a:t>
            </a:r>
            <a:r>
              <a:rPr lang="en-GB" dirty="0"/>
              <a:t> </a:t>
            </a:r>
            <a:r>
              <a:rPr lang="en-GB" dirty="0" err="1"/>
              <a:t>imao</a:t>
            </a:r>
            <a:r>
              <a:rPr lang="en-GB" dirty="0"/>
              <a:t> </a:t>
            </a:r>
            <a:r>
              <a:rPr lang="en-GB" dirty="0" err="1"/>
              <a:t>svoj</a:t>
            </a:r>
            <a:r>
              <a:rPr lang="en-GB" dirty="0"/>
              <a:t> „domicile”;</a:t>
            </a:r>
            <a:endParaRPr lang="bs-Latn-BA" dirty="0"/>
          </a:p>
        </p:txBody>
      </p:sp>
    </p:spTree>
    <p:extLst>
      <p:ext uri="{BB962C8B-B14F-4D97-AF65-F5344CB8AC3E}">
        <p14:creationId xmlns:p14="http://schemas.microsoft.com/office/powerpoint/2010/main" xmlns="" val="580575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6070B1-61B0-4FE0-AC40-A8F94CDCB4D5}"/>
              </a:ext>
            </a:extLst>
          </p:cNvPr>
          <p:cNvSpPr>
            <a:spLocks noGrp="1"/>
          </p:cNvSpPr>
          <p:nvPr>
            <p:ph type="title"/>
          </p:nvPr>
        </p:nvSpPr>
        <p:spPr/>
        <p:txBody>
          <a:bodyPr/>
          <a:lstStyle/>
          <a:p>
            <a:pPr algn="ctr"/>
            <a:r>
              <a:rPr lang="bs-Latn-BA" dirty="0"/>
              <a:t>Uredba o izdržavanju</a:t>
            </a:r>
          </a:p>
        </p:txBody>
      </p:sp>
      <p:sp>
        <p:nvSpPr>
          <p:cNvPr id="3" name="Content Placeholder 2">
            <a:extLst>
              <a:ext uri="{FF2B5EF4-FFF2-40B4-BE49-F238E27FC236}">
                <a16:creationId xmlns:a16="http://schemas.microsoft.com/office/drawing/2014/main" xmlns="" id="{C11AA2DA-B900-4B98-AC32-B912FF56DDF9}"/>
              </a:ext>
            </a:extLst>
          </p:cNvPr>
          <p:cNvSpPr>
            <a:spLocks noGrp="1"/>
          </p:cNvSpPr>
          <p:nvPr>
            <p:ph idx="1"/>
          </p:nvPr>
        </p:nvSpPr>
        <p:spPr>
          <a:xfrm>
            <a:off x="2589212" y="2133600"/>
            <a:ext cx="8915400" cy="4100290"/>
          </a:xfrm>
        </p:spPr>
        <p:txBody>
          <a:bodyPr>
            <a:noAutofit/>
          </a:bodyPr>
          <a:lstStyle/>
          <a:p>
            <a:r>
              <a:rPr lang="en-GB" sz="1200" dirty="0">
                <a:latin typeface="Arial" panose="020B0604020202020204" pitchFamily="34" charset="0"/>
                <a:cs typeface="Arial" panose="020B0604020202020204" pitchFamily="34" charset="0"/>
              </a:rPr>
              <a:t>POGLAVLJE II. SUDSKA NADLEŽNOST </a:t>
            </a:r>
            <a:endParaRPr lang="bs-Latn-BA" sz="1200" dirty="0">
              <a:latin typeface="Arial" panose="020B0604020202020204" pitchFamily="34" charset="0"/>
              <a:cs typeface="Arial" panose="020B0604020202020204" pitchFamily="34" charset="0"/>
            </a:endParaRPr>
          </a:p>
          <a:p>
            <a:r>
              <a:rPr lang="en-GB" sz="1200" dirty="0" err="1">
                <a:latin typeface="Arial" panose="020B0604020202020204" pitchFamily="34" charset="0"/>
                <a:cs typeface="Arial" panose="020B0604020202020204" pitchFamily="34" charset="0"/>
              </a:rPr>
              <a:t>Član</a:t>
            </a:r>
            <a:r>
              <a:rPr lang="en-GB" sz="1200" dirty="0">
                <a:latin typeface="Arial" panose="020B0604020202020204" pitchFamily="34" charset="0"/>
                <a:cs typeface="Arial" panose="020B0604020202020204" pitchFamily="34" charset="0"/>
              </a:rPr>
              <a:t> 3.</a:t>
            </a:r>
            <a:endParaRPr lang="bs-Latn-BA"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Opće</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odredbe</a:t>
            </a:r>
            <a:r>
              <a:rPr lang="en-GB" sz="1200" dirty="0">
                <a:latin typeface="Arial" panose="020B0604020202020204" pitchFamily="34" charset="0"/>
                <a:cs typeface="Arial" panose="020B0604020202020204" pitchFamily="34" charset="0"/>
              </a:rPr>
              <a:t> </a:t>
            </a:r>
            <a:endParaRPr lang="bs-Latn-BA"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U </a:t>
            </a:r>
            <a:r>
              <a:rPr lang="en-GB" sz="1200" dirty="0" err="1">
                <a:latin typeface="Arial" panose="020B0604020202020204" pitchFamily="34" charset="0"/>
                <a:cs typeface="Arial" panose="020B0604020202020204" pitchFamily="34" charset="0"/>
              </a:rPr>
              <a:t>stvarima</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koje</a:t>
            </a:r>
            <a:r>
              <a:rPr lang="en-GB" sz="1200" dirty="0">
                <a:latin typeface="Arial" panose="020B0604020202020204" pitchFamily="34" charset="0"/>
                <a:cs typeface="Arial" panose="020B0604020202020204" pitchFamily="34" charset="0"/>
              </a:rPr>
              <a:t> se </a:t>
            </a:r>
            <a:r>
              <a:rPr lang="en-GB" sz="1200" dirty="0" err="1">
                <a:latin typeface="Arial" panose="020B0604020202020204" pitchFamily="34" charset="0"/>
                <a:cs typeface="Arial" panose="020B0604020202020204" pitchFamily="34" charset="0"/>
              </a:rPr>
              <a:t>odnose</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na</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obveze</a:t>
            </a:r>
            <a:r>
              <a:rPr lang="en-GB" sz="1200" dirty="0">
                <a:latin typeface="Arial" panose="020B0604020202020204" pitchFamily="34" charset="0"/>
                <a:cs typeface="Arial" panose="020B0604020202020204" pitchFamily="34" charset="0"/>
              </a:rPr>
              <a:t> </a:t>
            </a:r>
            <a:r>
              <a:rPr lang="bs-Latn-BA" sz="1200" dirty="0">
                <a:latin typeface="Arial" panose="020B0604020202020204" pitchFamily="34" charset="0"/>
                <a:cs typeface="Arial" panose="020B0604020202020204" pitchFamily="34" charset="0"/>
              </a:rPr>
              <a:t>i</a:t>
            </a:r>
            <a:r>
              <a:rPr lang="en-GB" sz="1200" dirty="0" err="1">
                <a:latin typeface="Arial" panose="020B0604020202020204" pitchFamily="34" charset="0"/>
                <a:cs typeface="Arial" panose="020B0604020202020204" pitchFamily="34" charset="0"/>
              </a:rPr>
              <a:t>zdržavanja</a:t>
            </a:r>
            <a:r>
              <a:rPr lang="en-GB" sz="1200" dirty="0">
                <a:latin typeface="Arial" panose="020B0604020202020204" pitchFamily="34" charset="0"/>
                <a:cs typeface="Arial" panose="020B0604020202020204" pitchFamily="34" charset="0"/>
              </a:rPr>
              <a:t> u </a:t>
            </a:r>
            <a:r>
              <a:rPr lang="en-GB" sz="1200" dirty="0" err="1">
                <a:latin typeface="Arial" panose="020B0604020202020204" pitchFamily="34" charset="0"/>
                <a:cs typeface="Arial" panose="020B0604020202020204" pitchFamily="34" charset="0"/>
              </a:rPr>
              <a:t>državama</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članicama</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sudsku</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nadležnost</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ima</a:t>
            </a:r>
            <a:r>
              <a:rPr lang="en-GB" sz="1200" dirty="0">
                <a:latin typeface="Arial" panose="020B0604020202020204" pitchFamily="34" charset="0"/>
                <a:cs typeface="Arial" panose="020B0604020202020204" pitchFamily="34" charset="0"/>
              </a:rPr>
              <a:t>: </a:t>
            </a:r>
            <a:endParaRPr lang="bs-Latn-BA"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(a) </a:t>
            </a:r>
            <a:r>
              <a:rPr lang="en-GB" sz="1200" dirty="0" err="1">
                <a:latin typeface="Arial" panose="020B0604020202020204" pitchFamily="34" charset="0"/>
                <a:cs typeface="Arial" panose="020B0604020202020204" pitchFamily="34" charset="0"/>
              </a:rPr>
              <a:t>sud</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mjesta</a:t>
            </a:r>
            <a:r>
              <a:rPr lang="en-GB" sz="1200" dirty="0">
                <a:latin typeface="Arial" panose="020B0604020202020204" pitchFamily="34" charset="0"/>
                <a:cs typeface="Arial" panose="020B0604020202020204" pitchFamily="34" charset="0"/>
              </a:rPr>
              <a:t> u </a:t>
            </a:r>
            <a:r>
              <a:rPr lang="en-GB" sz="1200" dirty="0" err="1">
                <a:latin typeface="Arial" panose="020B0604020202020204" pitchFamily="34" charset="0"/>
                <a:cs typeface="Arial" panose="020B0604020202020204" pitchFamily="34" charset="0"/>
              </a:rPr>
              <a:t>kojem</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tuženik</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ima</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uobičajeno</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boravište</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ili</a:t>
            </a:r>
            <a:endParaRPr lang="bs-Latn-BA"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 (b) </a:t>
            </a:r>
            <a:r>
              <a:rPr lang="en-GB" sz="1200" dirty="0" err="1">
                <a:latin typeface="Arial" panose="020B0604020202020204" pitchFamily="34" charset="0"/>
                <a:cs typeface="Arial" panose="020B0604020202020204" pitchFamily="34" charset="0"/>
              </a:rPr>
              <a:t>sud</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mjesta</a:t>
            </a:r>
            <a:r>
              <a:rPr lang="en-GB" sz="1200" dirty="0">
                <a:latin typeface="Arial" panose="020B0604020202020204" pitchFamily="34" charset="0"/>
                <a:cs typeface="Arial" panose="020B0604020202020204" pitchFamily="34" charset="0"/>
              </a:rPr>
              <a:t> u </a:t>
            </a:r>
            <a:r>
              <a:rPr lang="en-GB" sz="1200" dirty="0" err="1">
                <a:latin typeface="Arial" panose="020B0604020202020204" pitchFamily="34" charset="0"/>
                <a:cs typeface="Arial" panose="020B0604020202020204" pitchFamily="34" charset="0"/>
              </a:rPr>
              <a:t>kojem</a:t>
            </a:r>
            <a:r>
              <a:rPr lang="en-GB" sz="1200" dirty="0">
                <a:latin typeface="Arial" panose="020B0604020202020204" pitchFamily="34" charset="0"/>
                <a:cs typeface="Arial" panose="020B0604020202020204" pitchFamily="34" charset="0"/>
              </a:rPr>
              <a:t> </a:t>
            </a:r>
            <a:r>
              <a:rPr lang="bs-Latn-BA" sz="1200" dirty="0">
                <a:latin typeface="Arial" panose="020B0604020202020204" pitchFamily="34" charset="0"/>
                <a:cs typeface="Arial" panose="020B0604020202020204" pitchFamily="34" charset="0"/>
              </a:rPr>
              <a:t>i</a:t>
            </a:r>
            <a:r>
              <a:rPr lang="en-GB" sz="1200" dirty="0" err="1">
                <a:latin typeface="Arial" panose="020B0604020202020204" pitchFamily="34" charset="0"/>
                <a:cs typeface="Arial" panose="020B0604020202020204" pitchFamily="34" charset="0"/>
              </a:rPr>
              <a:t>zdržavana</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osoba</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ima</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uobičajeno</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boravište</a:t>
            </a:r>
            <a:r>
              <a:rPr lang="en-GB" sz="1200" dirty="0">
                <a:latin typeface="Arial" panose="020B0604020202020204" pitchFamily="34" charset="0"/>
                <a:cs typeface="Arial" panose="020B0604020202020204" pitchFamily="34" charset="0"/>
              </a:rPr>
              <a:t>; </a:t>
            </a:r>
            <a:endParaRPr lang="bs-Latn-BA" sz="1200" dirty="0">
              <a:latin typeface="Arial" panose="020B0604020202020204" pitchFamily="34" charset="0"/>
              <a:cs typeface="Arial" panose="020B0604020202020204" pitchFamily="34" charset="0"/>
            </a:endParaRPr>
          </a:p>
          <a:p>
            <a:r>
              <a:rPr lang="en-GB" sz="1200" dirty="0" err="1">
                <a:latin typeface="Arial" panose="020B0604020202020204" pitchFamily="34" charset="0"/>
                <a:cs typeface="Arial" panose="020B0604020202020204" pitchFamily="34" charset="0"/>
              </a:rPr>
              <a:t>ili</a:t>
            </a:r>
            <a:r>
              <a:rPr lang="en-GB" sz="1200" dirty="0">
                <a:latin typeface="Arial" panose="020B0604020202020204" pitchFamily="34" charset="0"/>
                <a:cs typeface="Arial" panose="020B0604020202020204" pitchFamily="34" charset="0"/>
              </a:rPr>
              <a:t> (c) </a:t>
            </a:r>
            <a:r>
              <a:rPr lang="en-GB" sz="1200" dirty="0" err="1">
                <a:latin typeface="Arial" panose="020B0604020202020204" pitchFamily="34" charset="0"/>
                <a:cs typeface="Arial" panose="020B0604020202020204" pitchFamily="34" charset="0"/>
              </a:rPr>
              <a:t>sud</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koji</a:t>
            </a:r>
            <a:r>
              <a:rPr lang="en-GB" sz="1200" dirty="0">
                <a:latin typeface="Arial" panose="020B0604020202020204" pitchFamily="34" charset="0"/>
                <a:cs typeface="Arial" panose="020B0604020202020204" pitchFamily="34" charset="0"/>
              </a:rPr>
              <a:t> je u </a:t>
            </a:r>
            <a:r>
              <a:rPr lang="en-GB" sz="1200" dirty="0" err="1">
                <a:latin typeface="Arial" panose="020B0604020202020204" pitchFamily="34" charset="0"/>
                <a:cs typeface="Arial" panose="020B0604020202020204" pitchFamily="34" charset="0"/>
              </a:rPr>
              <a:t>skladu</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sa</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svojim</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pravom</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nadležan</a:t>
            </a:r>
            <a:r>
              <a:rPr lang="en-GB" sz="1200" dirty="0">
                <a:latin typeface="Arial" panose="020B0604020202020204" pitchFamily="34" charset="0"/>
                <a:cs typeface="Arial" panose="020B0604020202020204" pitchFamily="34" charset="0"/>
              </a:rPr>
              <a:t> za </a:t>
            </a:r>
            <a:r>
              <a:rPr lang="en-GB" sz="1200" dirty="0" err="1">
                <a:latin typeface="Arial" panose="020B0604020202020204" pitchFamily="34" charset="0"/>
                <a:cs typeface="Arial" panose="020B0604020202020204" pitchFamily="34" charset="0"/>
              </a:rPr>
              <a:t>postupke</a:t>
            </a:r>
            <a:r>
              <a:rPr lang="en-GB" sz="1200" dirty="0">
                <a:latin typeface="Arial" panose="020B0604020202020204" pitchFamily="34" charset="0"/>
                <a:cs typeface="Arial" panose="020B0604020202020204" pitchFamily="34" charset="0"/>
              </a:rPr>
              <a:t> o </a:t>
            </a:r>
            <a:r>
              <a:rPr lang="en-GB" sz="1200" dirty="0" err="1">
                <a:latin typeface="Arial" panose="020B0604020202020204" pitchFamily="34" charset="0"/>
                <a:cs typeface="Arial" panose="020B0604020202020204" pitchFamily="34" charset="0"/>
              </a:rPr>
              <a:t>statusu</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osobe</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čiji</a:t>
            </a:r>
            <a:r>
              <a:rPr lang="en-GB" sz="1200" dirty="0">
                <a:latin typeface="Arial" panose="020B0604020202020204" pitchFamily="34" charset="0"/>
                <a:cs typeface="Arial" panose="020B0604020202020204" pitchFamily="34" charset="0"/>
              </a:rPr>
              <a:t> je </a:t>
            </a:r>
            <a:r>
              <a:rPr lang="en-GB" sz="1200" dirty="0" err="1">
                <a:latin typeface="Arial" panose="020B0604020202020204" pitchFamily="34" charset="0"/>
                <a:cs typeface="Arial" panose="020B0604020202020204" pitchFamily="34" charset="0"/>
              </a:rPr>
              <a:t>predmet</a:t>
            </a:r>
            <a:r>
              <a:rPr lang="en-GB" sz="1200" dirty="0">
                <a:latin typeface="Arial" panose="020B0604020202020204" pitchFamily="34" charset="0"/>
                <a:cs typeface="Arial" panose="020B0604020202020204" pitchFamily="34" charset="0"/>
              </a:rPr>
              <a:t> o </a:t>
            </a:r>
            <a:r>
              <a:rPr lang="en-GB" sz="1200" dirty="0" err="1">
                <a:latin typeface="Arial" panose="020B0604020202020204" pitchFamily="34" charset="0"/>
                <a:cs typeface="Arial" panose="020B0604020202020204" pitchFamily="34" charset="0"/>
              </a:rPr>
              <a:t>uzdržavanju</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povezan</a:t>
            </a:r>
            <a:r>
              <a:rPr lang="en-GB" sz="1200" dirty="0">
                <a:latin typeface="Arial" panose="020B0604020202020204" pitchFamily="34" charset="0"/>
                <a:cs typeface="Arial" panose="020B0604020202020204" pitchFamily="34" charset="0"/>
              </a:rPr>
              <a:t> s </a:t>
            </a:r>
            <a:r>
              <a:rPr lang="en-GB" sz="1200" dirty="0" err="1">
                <a:latin typeface="Arial" panose="020B0604020202020204" pitchFamily="34" charset="0"/>
                <a:cs typeface="Arial" panose="020B0604020202020204" pitchFamily="34" charset="0"/>
              </a:rPr>
              <a:t>tim</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postupkom</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osim</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ako</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nadležnost</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nije</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utemeljena</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isključivo</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na</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državljanstvu</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jedne</a:t>
            </a:r>
            <a:r>
              <a:rPr lang="en-GB" sz="1200" dirty="0">
                <a:latin typeface="Arial" panose="020B0604020202020204" pitchFamily="34" charset="0"/>
                <a:cs typeface="Arial" panose="020B0604020202020204" pitchFamily="34" charset="0"/>
              </a:rPr>
              <a:t> od </a:t>
            </a:r>
            <a:r>
              <a:rPr lang="en-GB" sz="1200" dirty="0" err="1">
                <a:latin typeface="Arial" panose="020B0604020202020204" pitchFamily="34" charset="0"/>
                <a:cs typeface="Arial" panose="020B0604020202020204" pitchFamily="34" charset="0"/>
              </a:rPr>
              <a:t>strana</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ili</a:t>
            </a:r>
            <a:endParaRPr lang="bs-Latn-BA"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 (d) </a:t>
            </a:r>
            <a:r>
              <a:rPr lang="en-GB" sz="1200" dirty="0" err="1">
                <a:latin typeface="Arial" panose="020B0604020202020204" pitchFamily="34" charset="0"/>
                <a:cs typeface="Arial" panose="020B0604020202020204" pitchFamily="34" charset="0"/>
              </a:rPr>
              <a:t>sud</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koji</a:t>
            </a:r>
            <a:r>
              <a:rPr lang="en-GB" sz="1200" dirty="0">
                <a:latin typeface="Arial" panose="020B0604020202020204" pitchFamily="34" charset="0"/>
                <a:cs typeface="Arial" panose="020B0604020202020204" pitchFamily="34" charset="0"/>
              </a:rPr>
              <a:t> je u </a:t>
            </a:r>
            <a:r>
              <a:rPr lang="en-GB" sz="1200" dirty="0" err="1">
                <a:latin typeface="Arial" panose="020B0604020202020204" pitchFamily="34" charset="0"/>
                <a:cs typeface="Arial" panose="020B0604020202020204" pitchFamily="34" charset="0"/>
              </a:rPr>
              <a:t>skladu</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sa</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svojim</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pravom</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nadležan</a:t>
            </a:r>
            <a:r>
              <a:rPr lang="en-GB" sz="1200" dirty="0">
                <a:latin typeface="Arial" panose="020B0604020202020204" pitchFamily="34" charset="0"/>
                <a:cs typeface="Arial" panose="020B0604020202020204" pitchFamily="34" charset="0"/>
              </a:rPr>
              <a:t> za </a:t>
            </a:r>
            <a:r>
              <a:rPr lang="en-GB" sz="1200" dirty="0" err="1">
                <a:latin typeface="Arial" panose="020B0604020202020204" pitchFamily="34" charset="0"/>
                <a:cs typeface="Arial" panose="020B0604020202020204" pitchFamily="34" charset="0"/>
              </a:rPr>
              <a:t>postupke</a:t>
            </a:r>
            <a:r>
              <a:rPr lang="en-GB" sz="1200" dirty="0">
                <a:latin typeface="Arial" panose="020B0604020202020204" pitchFamily="34" charset="0"/>
                <a:cs typeface="Arial" panose="020B0604020202020204" pitchFamily="34" charset="0"/>
              </a:rPr>
              <a:t> o </a:t>
            </a:r>
            <a:r>
              <a:rPr lang="en-GB" sz="1200" dirty="0" err="1">
                <a:latin typeface="Arial" panose="020B0604020202020204" pitchFamily="34" charset="0"/>
                <a:cs typeface="Arial" panose="020B0604020202020204" pitchFamily="34" charset="0"/>
              </a:rPr>
              <a:t>roditeljskoj</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odgovornosti</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osim</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ako</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nadležnost</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nije</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utemeljena</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isključivo</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na</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državljanstvu</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jedne</a:t>
            </a:r>
            <a:r>
              <a:rPr lang="en-GB" sz="1200" dirty="0">
                <a:latin typeface="Arial" panose="020B0604020202020204" pitchFamily="34" charset="0"/>
                <a:cs typeface="Arial" panose="020B0604020202020204" pitchFamily="34" charset="0"/>
              </a:rPr>
              <a:t> od </a:t>
            </a:r>
            <a:r>
              <a:rPr lang="en-GB" sz="1200" dirty="0" err="1">
                <a:latin typeface="Arial" panose="020B0604020202020204" pitchFamily="34" charset="0"/>
                <a:cs typeface="Arial" panose="020B0604020202020204" pitchFamily="34" charset="0"/>
              </a:rPr>
              <a:t>strana</a:t>
            </a:r>
            <a:r>
              <a:rPr lang="en-GB" sz="1200" dirty="0">
                <a:latin typeface="Arial" panose="020B0604020202020204" pitchFamily="34" charset="0"/>
                <a:cs typeface="Arial" panose="020B0604020202020204" pitchFamily="34" charset="0"/>
              </a:rPr>
              <a:t>.</a:t>
            </a:r>
            <a:endParaRPr lang="bs-Latn-BA" sz="1200" dirty="0">
              <a:latin typeface="Arial" panose="020B0604020202020204" pitchFamily="34" charset="0"/>
              <a:cs typeface="Arial" panose="020B0604020202020204" pitchFamily="34" charset="0"/>
            </a:endParaRPr>
          </a:p>
          <a:p>
            <a:r>
              <a:rPr lang="en-GB" sz="1200" dirty="0" err="1">
                <a:latin typeface="Arial" panose="020B0604020202020204" pitchFamily="34" charset="0"/>
                <a:cs typeface="Arial" panose="020B0604020202020204" pitchFamily="34" charset="0"/>
              </a:rPr>
              <a:t>Član</a:t>
            </a:r>
            <a:r>
              <a:rPr lang="bs-Latn-BA" sz="1200" dirty="0">
                <a:latin typeface="Arial" panose="020B0604020202020204" pitchFamily="34" charset="0"/>
                <a:cs typeface="Arial" panose="020B0604020202020204" pitchFamily="34" charset="0"/>
              </a:rPr>
              <a:t> </a:t>
            </a:r>
            <a:r>
              <a:rPr lang="en-GB" sz="1200" dirty="0">
                <a:latin typeface="Arial" panose="020B0604020202020204" pitchFamily="34" charset="0"/>
                <a:cs typeface="Arial" panose="020B0604020202020204" pitchFamily="34" charset="0"/>
              </a:rPr>
              <a:t>7.</a:t>
            </a:r>
            <a:endParaRPr lang="bs-Latn-BA"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Kad</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niti</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jedan</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sud</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države</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članice</a:t>
            </a:r>
            <a:r>
              <a:rPr lang="en-GB" sz="1200" dirty="0">
                <a:latin typeface="Arial" panose="020B0604020202020204" pitchFamily="34" charset="0"/>
                <a:cs typeface="Arial" panose="020B0604020202020204" pitchFamily="34" charset="0"/>
              </a:rPr>
              <a:t> u </a:t>
            </a:r>
            <a:r>
              <a:rPr lang="en-GB" sz="1200" dirty="0" err="1">
                <a:latin typeface="Arial" panose="020B0604020202020204" pitchFamily="34" charset="0"/>
                <a:cs typeface="Arial" panose="020B0604020202020204" pitchFamily="34" charset="0"/>
              </a:rPr>
              <a:t>skladu</a:t>
            </a:r>
            <a:r>
              <a:rPr lang="en-GB" sz="1200" dirty="0">
                <a:latin typeface="Arial" panose="020B0604020202020204" pitchFamily="34" charset="0"/>
                <a:cs typeface="Arial" panose="020B0604020202020204" pitchFamily="34" charset="0"/>
              </a:rPr>
              <a:t> s </a:t>
            </a:r>
            <a:r>
              <a:rPr lang="en-GB" sz="1200" dirty="0" err="1">
                <a:latin typeface="Arial" panose="020B0604020202020204" pitchFamily="34" charset="0"/>
                <a:cs typeface="Arial" panose="020B0604020202020204" pitchFamily="34" charset="0"/>
              </a:rPr>
              <a:t>člancima</a:t>
            </a:r>
            <a:r>
              <a:rPr lang="en-GB" sz="1200" dirty="0">
                <a:latin typeface="Arial" panose="020B0604020202020204" pitchFamily="34" charset="0"/>
                <a:cs typeface="Arial" panose="020B0604020202020204" pitchFamily="34" charset="0"/>
              </a:rPr>
              <a:t> 3., 4., 5. </a:t>
            </a:r>
            <a:r>
              <a:rPr lang="en-GB" sz="1200" dirty="0" err="1">
                <a:latin typeface="Arial" panose="020B0604020202020204" pitchFamily="34" charset="0"/>
                <a:cs typeface="Arial" panose="020B0604020202020204" pitchFamily="34" charset="0"/>
              </a:rPr>
              <a:t>i</a:t>
            </a:r>
            <a:r>
              <a:rPr lang="en-GB" sz="1200" dirty="0">
                <a:latin typeface="Arial" panose="020B0604020202020204" pitchFamily="34" charset="0"/>
                <a:cs typeface="Arial" panose="020B0604020202020204" pitchFamily="34" charset="0"/>
              </a:rPr>
              <a:t> 6. </a:t>
            </a:r>
            <a:r>
              <a:rPr lang="en-GB" sz="1200" dirty="0" err="1">
                <a:latin typeface="Arial" panose="020B0604020202020204" pitchFamily="34" charset="0"/>
                <a:cs typeface="Arial" panose="020B0604020202020204" pitchFamily="34" charset="0"/>
              </a:rPr>
              <a:t>nije</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nadležan</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sudovi</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države</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članice</a:t>
            </a:r>
            <a:r>
              <a:rPr lang="en-GB" sz="1200" dirty="0">
                <a:latin typeface="Arial" panose="020B0604020202020204" pitchFamily="34" charset="0"/>
                <a:cs typeface="Arial" panose="020B0604020202020204" pitchFamily="34" charset="0"/>
              </a:rPr>
              <a:t>, u </a:t>
            </a:r>
            <a:r>
              <a:rPr lang="en-GB" sz="1200" dirty="0" err="1">
                <a:latin typeface="Arial" panose="020B0604020202020204" pitchFamily="34" charset="0"/>
                <a:cs typeface="Arial" panose="020B0604020202020204" pitchFamily="34" charset="0"/>
              </a:rPr>
              <a:t>iznimnim</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slučajevima</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mogu</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odlučivati</a:t>
            </a:r>
            <a:r>
              <a:rPr lang="en-GB" sz="1200" dirty="0">
                <a:latin typeface="Arial" panose="020B0604020202020204" pitchFamily="34" charset="0"/>
                <a:cs typeface="Arial" panose="020B0604020202020204" pitchFamily="34" charset="0"/>
              </a:rPr>
              <a:t> o </a:t>
            </a:r>
            <a:r>
              <a:rPr lang="en-GB" sz="1200" dirty="0" err="1">
                <a:latin typeface="Arial" panose="020B0604020202020204" pitchFamily="34" charset="0"/>
                <a:cs typeface="Arial" panose="020B0604020202020204" pitchFamily="34" charset="0"/>
              </a:rPr>
              <a:t>sporu</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ako</a:t>
            </a:r>
            <a:r>
              <a:rPr lang="en-GB" sz="1200" dirty="0">
                <a:latin typeface="Arial" panose="020B0604020202020204" pitchFamily="34" charset="0"/>
                <a:cs typeface="Arial" panose="020B0604020202020204" pitchFamily="34" charset="0"/>
              </a:rPr>
              <a:t> u </a:t>
            </a:r>
            <a:r>
              <a:rPr lang="en-GB" sz="1200" dirty="0" err="1">
                <a:latin typeface="Arial" panose="020B0604020202020204" pitchFamily="34" charset="0"/>
                <a:cs typeface="Arial" panose="020B0604020202020204" pitchFamily="34" charset="0"/>
              </a:rPr>
              <a:t>trećoj</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državi</a:t>
            </a:r>
            <a:r>
              <a:rPr lang="en-GB" sz="1200" dirty="0">
                <a:latin typeface="Arial" panose="020B0604020202020204" pitchFamily="34" charset="0"/>
                <a:cs typeface="Arial" panose="020B0604020202020204" pitchFamily="34" charset="0"/>
              </a:rPr>
              <a:t> s </a:t>
            </a:r>
            <a:r>
              <a:rPr lang="en-GB" sz="1200" dirty="0" err="1">
                <a:latin typeface="Arial" panose="020B0604020202020204" pitchFamily="34" charset="0"/>
                <a:cs typeface="Arial" panose="020B0604020202020204" pitchFamily="34" charset="0"/>
              </a:rPr>
              <a:t>kojom</a:t>
            </a:r>
            <a:r>
              <a:rPr lang="en-GB" sz="1200" dirty="0">
                <a:latin typeface="Arial" panose="020B0604020202020204" pitchFamily="34" charset="0"/>
                <a:cs typeface="Arial" panose="020B0604020202020204" pitchFamily="34" charset="0"/>
              </a:rPr>
              <a:t> je </a:t>
            </a:r>
            <a:r>
              <a:rPr lang="en-GB" sz="1200" dirty="0" err="1">
                <a:latin typeface="Arial" panose="020B0604020202020204" pitchFamily="34" charset="0"/>
                <a:cs typeface="Arial" panose="020B0604020202020204" pitchFamily="34" charset="0"/>
              </a:rPr>
              <a:t>spor</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usko</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povezan</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postupak</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nije</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moguće</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pokrenuti</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ili</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provesti</a:t>
            </a:r>
            <a:r>
              <a:rPr lang="en-GB" sz="1200" dirty="0">
                <a:latin typeface="Arial" panose="020B0604020202020204" pitchFamily="34" charset="0"/>
                <a:cs typeface="Arial" panose="020B0604020202020204" pitchFamily="34" charset="0"/>
              </a:rPr>
              <a:t> u </a:t>
            </a:r>
            <a:r>
              <a:rPr lang="en-GB" sz="1200" dirty="0" err="1">
                <a:latin typeface="Arial" panose="020B0604020202020204" pitchFamily="34" charset="0"/>
                <a:cs typeface="Arial" panose="020B0604020202020204" pitchFamily="34" charset="0"/>
              </a:rPr>
              <a:t>razumnim</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okvirima</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ili</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postupak</a:t>
            </a:r>
            <a:r>
              <a:rPr lang="en-GB" sz="1200" dirty="0">
                <a:latin typeface="Arial" panose="020B0604020202020204" pitchFamily="34" charset="0"/>
                <a:cs typeface="Arial" panose="020B0604020202020204" pitchFamily="34" charset="0"/>
              </a:rPr>
              <a:t> u </a:t>
            </a:r>
            <a:r>
              <a:rPr lang="en-GB" sz="1200" dirty="0" err="1">
                <a:latin typeface="Arial" panose="020B0604020202020204" pitchFamily="34" charset="0"/>
                <a:cs typeface="Arial" panose="020B0604020202020204" pitchFamily="34" charset="0"/>
              </a:rPr>
              <a:t>trećoj</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državi</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nije</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moguć</a:t>
            </a:r>
            <a:r>
              <a:rPr lang="en-GB" sz="1200" dirty="0">
                <a:latin typeface="Arial" panose="020B0604020202020204" pitchFamily="34" charset="0"/>
                <a:cs typeface="Arial" panose="020B0604020202020204" pitchFamily="34" charset="0"/>
              </a:rPr>
              <a:t>.</a:t>
            </a:r>
            <a:endParaRPr lang="bs-Latn-BA"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71558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11B570-5AB5-4EEB-9768-5C42EBCC90C3}"/>
              </a:ext>
            </a:extLst>
          </p:cNvPr>
          <p:cNvSpPr>
            <a:spLocks noGrp="1"/>
          </p:cNvSpPr>
          <p:nvPr>
            <p:ph type="title"/>
          </p:nvPr>
        </p:nvSpPr>
        <p:spPr/>
        <p:txBody>
          <a:bodyPr/>
          <a:lstStyle/>
          <a:p>
            <a:pPr algn="ctr"/>
            <a:r>
              <a:rPr lang="bs-Latn-BA" dirty="0"/>
              <a:t>Međunarodna litispendencija</a:t>
            </a:r>
            <a:br>
              <a:rPr lang="bs-Latn-BA" dirty="0"/>
            </a:br>
            <a:r>
              <a:rPr lang="bs-Latn-BA" dirty="0"/>
              <a:t>ZMPP – član 80.</a:t>
            </a:r>
          </a:p>
        </p:txBody>
      </p:sp>
      <p:sp>
        <p:nvSpPr>
          <p:cNvPr id="3" name="Content Placeholder 2">
            <a:extLst>
              <a:ext uri="{FF2B5EF4-FFF2-40B4-BE49-F238E27FC236}">
                <a16:creationId xmlns:a16="http://schemas.microsoft.com/office/drawing/2014/main" xmlns="" id="{13667B2C-2ACB-4AF8-8DC7-DF41AD0D9276}"/>
              </a:ext>
            </a:extLst>
          </p:cNvPr>
          <p:cNvSpPr>
            <a:spLocks noGrp="1"/>
          </p:cNvSpPr>
          <p:nvPr>
            <p:ph idx="1"/>
          </p:nvPr>
        </p:nvSpPr>
        <p:spPr/>
        <p:txBody>
          <a:bodyPr/>
          <a:lstStyle/>
          <a:p>
            <a:r>
              <a:rPr lang="bs-Latn-BA" dirty="0"/>
              <a:t>Sud u BiH prekinuće postupak na zahtjev stranke ako je u toku spor pred stranim sudom u istoj pravnoj stvari između istih stranaka, i to:</a:t>
            </a:r>
          </a:p>
          <a:p>
            <a:r>
              <a:rPr lang="bs-Latn-BA" dirty="0"/>
              <a:t>1. ako je prvo pred stranim sudom pokrenut postupak po odnosnom sporu;</a:t>
            </a:r>
          </a:p>
          <a:p>
            <a:r>
              <a:rPr lang="bs-Latn-BA" dirty="0"/>
              <a:t>Ako je u pitanju spor za čije suđenje ne postoji isključiva nadležnost suda u BiH;</a:t>
            </a:r>
          </a:p>
          <a:p>
            <a:r>
              <a:rPr lang="bs-Latn-BA" dirty="0"/>
              <a:t>Ako postoji uzajamnost.</a:t>
            </a:r>
          </a:p>
        </p:txBody>
      </p:sp>
    </p:spTree>
    <p:extLst>
      <p:ext uri="{BB962C8B-B14F-4D97-AF65-F5344CB8AC3E}">
        <p14:creationId xmlns:p14="http://schemas.microsoft.com/office/powerpoint/2010/main" xmlns="" val="91316830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416</TotalTime>
  <Words>3789</Words>
  <Application>Microsoft Office PowerPoint</Application>
  <PresentationFormat>Custom</PresentationFormat>
  <Paragraphs>203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Wisp</vt:lpstr>
      <vt:lpstr>Prekogranično izdržavanje djeteta</vt:lpstr>
      <vt:lpstr>Sporovi sa međunarodnim elementom u vezi sa predmetima izdržavanja djece</vt:lpstr>
      <vt:lpstr>Studija slučaja</vt:lpstr>
      <vt:lpstr>Pitanja: </vt:lpstr>
      <vt:lpstr>Međunarodna nadležnost sudova u BiH u predmetima izdržavanja djece - ZMPP</vt:lpstr>
      <vt:lpstr>Međunarodni izvori pravila o međunarodnoj nadležnosti suda u BiH u predmetima izdržavanja djece</vt:lpstr>
      <vt:lpstr>Uredba Brisel II a </vt:lpstr>
      <vt:lpstr>Uredba o izdržavanju</vt:lpstr>
      <vt:lpstr>Međunarodna litispendencija ZMPP – član 80.</vt:lpstr>
      <vt:lpstr>Atrakcija međunarodne nadležnosti</vt:lpstr>
      <vt:lpstr>Pravo mjerodavno za izdržavanje djece</vt:lpstr>
      <vt:lpstr>Nekoliko napomena</vt:lpstr>
      <vt:lpstr>Odgovor na pitanje o mjerodavnom pravu:</vt:lpstr>
      <vt:lpstr>Priznanje i izvršenje stranih sudskih odluka u predmetima izdržavanja djece –  Konvencija o međunarodnom ostvarivanju prava za izdržavanje djeteta i drugim oblicima izdržavanja porodice 2007</vt:lpstr>
      <vt:lpstr>Ostali faktori na temelju kojih se utvrđuje primjenjivost Konvencije </vt:lpstr>
      <vt:lpstr>Pregled zahtjeva u vezi sa Konvencijom </vt:lpstr>
      <vt:lpstr>Zahtjev za priznavanje ili za priznavanje i izvršenje postojeće odluke</vt:lpstr>
      <vt:lpstr>Zahtjev za izvršenje odluke donesene ili priznate u zamoljenoj državi</vt:lpstr>
      <vt:lpstr>Zahtjev za donošenje odluke</vt:lpstr>
      <vt:lpstr>Zahtjev za izmjenu postojeće odluke</vt:lpstr>
      <vt:lpstr>Zahtjev za posebne mjere</vt:lpstr>
      <vt:lpstr>Postupak po zahtjevu</vt:lpstr>
      <vt:lpstr>Sadržaj zahtjeva za priznanje i izvršenje</vt:lpstr>
      <vt:lpstr>Postupanje nadležnog tijela (suda)</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Prekogranično izdržavanje djeteta</dc:title>
  <dc:creator>Jasmina</dc:creator>
  <cp:lastModifiedBy>CESTDT3</cp:lastModifiedBy>
  <cp:revision>66</cp:revision>
  <dcterms:created xsi:type="dcterms:W3CDTF">2020-05-11T11:22:40Z</dcterms:created>
  <dcterms:modified xsi:type="dcterms:W3CDTF">2020-05-15T10:54:11Z</dcterms:modified>
</cp:coreProperties>
</file>