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A845-C4F0-4A2D-BEE9-9E38A4044AD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68B5-B896-4AC5-A416-7B7CFFB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8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A845-C4F0-4A2D-BEE9-9E38A4044AD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68B5-B896-4AC5-A416-7B7CFFB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1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A845-C4F0-4A2D-BEE9-9E38A4044AD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68B5-B896-4AC5-A416-7B7CFFB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6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A845-C4F0-4A2D-BEE9-9E38A4044AD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68B5-B896-4AC5-A416-7B7CFFB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5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A845-C4F0-4A2D-BEE9-9E38A4044AD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68B5-B896-4AC5-A416-7B7CFFB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5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A845-C4F0-4A2D-BEE9-9E38A4044AD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68B5-B896-4AC5-A416-7B7CFFB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3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A845-C4F0-4A2D-BEE9-9E38A4044AD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68B5-B896-4AC5-A416-7B7CFFB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6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A845-C4F0-4A2D-BEE9-9E38A4044AD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68B5-B896-4AC5-A416-7B7CFFB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6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A845-C4F0-4A2D-BEE9-9E38A4044AD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68B5-B896-4AC5-A416-7B7CFFB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A845-C4F0-4A2D-BEE9-9E38A4044AD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68B5-B896-4AC5-A416-7B7CFFB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6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A845-C4F0-4A2D-BEE9-9E38A4044AD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68B5-B896-4AC5-A416-7B7CFFB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3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7A845-C4F0-4A2D-BEE9-9E38A4044AD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F68B5-B896-4AC5-A416-7B7CFFB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5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Pojam i vrste upravnog postupka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Strahinja Ćurković</a:t>
            </a:r>
          </a:p>
          <a:p>
            <a:r>
              <a:rPr lang="bs-Latn-BA" dirty="0" smtClean="0"/>
              <a:t>Sudija Vrhovnog suda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11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Specifičnosti posebnih propisa - PIO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bs-Latn-BA" dirty="0" smtClean="0"/>
              <a:t>Primjera radi u Zakonu o PIO izričito je propisano da nalaz i mišljenje o radnoj sposobnosti kao i utvrđivanje invalidnosti odlučuje organ vještačenja u prvom stepenu, organ vještačenja u drugom stepenu i revizijski organ. Dakle, organ koji vodi upravni postupak u ovoj vrsti upravne stvari postupa i rješenje donosi na osnovu nalaza i mišljenja ovih organa vještačenja.</a:t>
            </a:r>
          </a:p>
          <a:p>
            <a:pPr algn="just"/>
            <a:r>
              <a:rPr lang="bs-Latn-BA" dirty="0" smtClean="0"/>
              <a:t>Duga specifičnost ove vrste upravnih stvari i pravila postupka koja su propisana ovim zakonom jeste ta da žalba nema suspenzivno dejstvo što je odstupanje od pravila ZOUP. </a:t>
            </a:r>
            <a:r>
              <a:rPr lang="bs-Latn-BA" dirty="0" err="1" smtClean="0"/>
              <a:t>Takođe</a:t>
            </a:r>
            <a:r>
              <a:rPr lang="bs-Latn-BA" dirty="0" smtClean="0"/>
              <a:t> ovim posebnim zakonom uvedeno je posebno pravno sredstvo revizija kojoj podliježe rješenje prvostepenog organa. </a:t>
            </a:r>
          </a:p>
        </p:txBody>
      </p:sp>
    </p:spTree>
    <p:extLst>
      <p:ext uri="{BB962C8B-B14F-4D97-AF65-F5344CB8AC3E}">
        <p14:creationId xmlns:p14="http://schemas.microsoft.com/office/powerpoint/2010/main" val="3733806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Specifičnosti posebnih propisa - Borci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bs-Latn-BA" dirty="0" smtClean="0"/>
              <a:t>U Zakonu o pravima boraca ... </a:t>
            </a:r>
            <a:r>
              <a:rPr lang="bs-Latn-BA" dirty="0" err="1" smtClean="0"/>
              <a:t>takođe</a:t>
            </a:r>
            <a:r>
              <a:rPr lang="bs-Latn-BA" dirty="0" smtClean="0"/>
              <a:t> su uređena posebna pravila koja se odnose na ostvarivanje prava boraca i invalida na ličnu i članova porodice na porodičnu invalidninu. Ovim zakonom je </a:t>
            </a:r>
            <a:r>
              <a:rPr lang="bs-Latn-BA" dirty="0" err="1" smtClean="0"/>
              <a:t>regulisano</a:t>
            </a:r>
            <a:r>
              <a:rPr lang="bs-Latn-BA" dirty="0" smtClean="0"/>
              <a:t> da pravo na ličnu invalidninu se utvrđuje na osnovu nalaza i mišljenja ljekarskih komisija koje su jedine nadležne da utvrđuju vojni invaliditet, pravo na dodatak za njegu i pomoć, pravo na ortopedski dodatak, kao i činjenicu da je bolest, odnosno smrt u uzročnoj vezi sa vršenjem vojne službe. </a:t>
            </a:r>
            <a:r>
              <a:rPr lang="bs-Latn-BA" dirty="0" err="1" smtClean="0"/>
              <a:t>Takođe</a:t>
            </a:r>
            <a:r>
              <a:rPr lang="bs-Latn-BA" dirty="0" smtClean="0"/>
              <a:t> je ovim zakonom određeno da žalba ne odlaže </a:t>
            </a:r>
            <a:r>
              <a:rPr lang="bs-Latn-BA" dirty="0" err="1" smtClean="0"/>
              <a:t>izvršenje</a:t>
            </a:r>
            <a:r>
              <a:rPr lang="bs-Latn-BA" dirty="0" smtClean="0"/>
              <a:t> rješenja, te se uvodi pravno </a:t>
            </a:r>
            <a:r>
              <a:rPr lang="bs-Latn-BA" dirty="0" smtClean="0"/>
              <a:t>sredstvo- revizija </a:t>
            </a:r>
            <a:r>
              <a:rPr lang="bs-Latn-BA" dirty="0" smtClean="0"/>
              <a:t>za </a:t>
            </a:r>
            <a:r>
              <a:rPr lang="bs-Latn-BA" dirty="0" smtClean="0"/>
              <a:t>koje </a:t>
            </a:r>
            <a:r>
              <a:rPr lang="bs-Latn-BA" dirty="0" smtClean="0"/>
              <a:t>se de facto ne zna kakvo je to pravno sredstvo, jer je propisano da se jednim rješenjem može rješavati po žalbi i vršiti revizija, te da ministarstvo može vršiti reviziju  i onih rješenja koja ne podliježu obaveznoj reviziji.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217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err="1" smtClean="0"/>
              <a:t>Opšti</a:t>
            </a:r>
            <a:r>
              <a:rPr lang="bs-Latn-BA" dirty="0" smtClean="0"/>
              <a:t> upravni postupak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Da bi se propisi materijalno-pravnog karaktera mogli pravilno primijeniti na konkretne slučajeve, potrebno je propisati pravila kojih se državni organi i organizacije imaju pridržavati prilikom primjenjivanja zakona i drugih propisa na konkretne slučajeve. Ta pravila nazivaju se </a:t>
            </a:r>
            <a:r>
              <a:rPr lang="bs-Latn-BA" dirty="0" smtClean="0"/>
              <a:t>pravila postupka. </a:t>
            </a:r>
            <a:r>
              <a:rPr lang="bs-Latn-BA" dirty="0" smtClean="0"/>
              <a:t>Tako postoje pravila i propisi u parničnom, vanparničnom, izvršnom, upravnom, krivičnom i dr. postupku. </a:t>
            </a:r>
          </a:p>
          <a:p>
            <a:pPr marL="0" indent="0" algn="just">
              <a:buNone/>
            </a:pPr>
            <a:r>
              <a:rPr lang="bs-Latn-B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3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Sadržaj propisa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Propisi kojima se reguliše upravni postupak sadrže pravila o </a:t>
            </a:r>
            <a:r>
              <a:rPr lang="bs-Latn-BA" dirty="0" err="1" smtClean="0"/>
              <a:t>nadležnosti</a:t>
            </a:r>
            <a:r>
              <a:rPr lang="bs-Latn-BA" dirty="0" smtClean="0"/>
              <a:t> državnih organa, kao i organizacija koje vrše javna </a:t>
            </a:r>
            <a:r>
              <a:rPr lang="bs-Latn-BA" dirty="0" err="1" smtClean="0"/>
              <a:t>ovlašćenja</a:t>
            </a:r>
            <a:r>
              <a:rPr lang="bs-Latn-BA" dirty="0" smtClean="0"/>
              <a:t> za rješavanje upravnog postupka, o formama radnji i akata organa nadležnih za vođenje upravnog postupka, kao i o pravima i dužnostima stranaka i drugih učesnika koji učestvuju u upravnom postupku. </a:t>
            </a:r>
          </a:p>
          <a:p>
            <a:pPr algn="just"/>
            <a:r>
              <a:rPr lang="bs-Latn-BA" dirty="0" smtClean="0"/>
              <a:t>U </a:t>
            </a:r>
            <a:r>
              <a:rPr lang="bs-Latn-BA" dirty="0" smtClean="0"/>
              <a:t>materiji </a:t>
            </a:r>
            <a:r>
              <a:rPr lang="bs-Latn-BA" dirty="0" smtClean="0"/>
              <a:t>upravnog postupka razlikuju se: 1) </a:t>
            </a:r>
            <a:r>
              <a:rPr lang="bs-Latn-BA" dirty="0" err="1" smtClean="0"/>
              <a:t>opšti</a:t>
            </a:r>
            <a:r>
              <a:rPr lang="bs-Latn-BA" dirty="0" smtClean="0"/>
              <a:t> upravni postupak i 2) posebne vrste upravnog postupka.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90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err="1" smtClean="0"/>
              <a:t>Opšta</a:t>
            </a:r>
            <a:r>
              <a:rPr lang="bs-Latn-BA" dirty="0" smtClean="0"/>
              <a:t> pravila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Propisi u </a:t>
            </a:r>
            <a:r>
              <a:rPr lang="bs-Latn-BA" dirty="0" err="1" smtClean="0"/>
              <a:t>opštem</a:t>
            </a:r>
            <a:r>
              <a:rPr lang="bs-Latn-BA" dirty="0" smtClean="0"/>
              <a:t> upravnom postupku sadrže takva pravila, koja su zajednička za postupanje i rad najvećeg broja državnih organa, organizacija i drugih pravnih lica koja vrše javna </a:t>
            </a:r>
            <a:r>
              <a:rPr lang="bs-Latn-BA" dirty="0" err="1" smtClean="0"/>
              <a:t>ovlašćenja</a:t>
            </a:r>
            <a:r>
              <a:rPr lang="bs-Latn-BA" dirty="0" smtClean="0"/>
              <a:t>, a pri primjeni materijalnih zakona i drugih materijalnih upravnih propisa na konkretne slučajeve, odnosno pri donošenju upravnih akata (rješenja u upravnom postupku).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52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Postupanje po </a:t>
            </a:r>
            <a:r>
              <a:rPr lang="bs-Latn-BA" dirty="0" err="1" smtClean="0"/>
              <a:t>opštem</a:t>
            </a:r>
            <a:r>
              <a:rPr lang="bs-Latn-BA" dirty="0" smtClean="0"/>
              <a:t> upravnom postupku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Po pravilima </a:t>
            </a:r>
            <a:r>
              <a:rPr lang="bs-Latn-BA" dirty="0" err="1" smtClean="0"/>
              <a:t>opšteg</a:t>
            </a:r>
            <a:r>
              <a:rPr lang="bs-Latn-BA" dirty="0" smtClean="0"/>
              <a:t> upravnog postupka moraju da postupaju državni organi kada u pojedinim upravnim stvarima u vršenju vlasti rješavaju o pravima, obavezama ili pravnim </a:t>
            </a:r>
            <a:r>
              <a:rPr lang="bs-Latn-BA" dirty="0" err="1" smtClean="0"/>
              <a:t>interesima</a:t>
            </a:r>
            <a:r>
              <a:rPr lang="bs-Latn-BA" dirty="0" smtClean="0"/>
              <a:t> pojedinaca, pravnih lica ili drugih stranaka. </a:t>
            </a:r>
          </a:p>
          <a:p>
            <a:pPr algn="just"/>
            <a:r>
              <a:rPr lang="bs-Latn-BA" dirty="0" smtClean="0"/>
              <a:t>Po pravilima </a:t>
            </a:r>
            <a:r>
              <a:rPr lang="bs-Latn-BA" dirty="0" err="1" smtClean="0"/>
              <a:t>opšteg</a:t>
            </a:r>
            <a:r>
              <a:rPr lang="bs-Latn-BA" dirty="0" smtClean="0"/>
              <a:t> upravnog postupka dužni su da postupaju i organizacije i druga pravna lica kada u vršenju javnih </a:t>
            </a:r>
            <a:r>
              <a:rPr lang="bs-Latn-BA" dirty="0" err="1" smtClean="0"/>
              <a:t>ovlašćenja</a:t>
            </a:r>
            <a:r>
              <a:rPr lang="bs-Latn-BA" dirty="0" smtClean="0"/>
              <a:t>, koja su im povjerena zakonom, rješavaju u upravnim stvarima o pravima, obavezama ili pravnim </a:t>
            </a:r>
            <a:r>
              <a:rPr lang="bs-Latn-BA" dirty="0" err="1" smtClean="0"/>
              <a:t>interesima</a:t>
            </a:r>
            <a:r>
              <a:rPr lang="bs-Latn-BA" dirty="0" smtClean="0"/>
              <a:t> pojedinaca, pravnih lica ili drugih stranaka.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013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Posebna pravila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Ima slučajeva kada se ne mogu primijeniti propisi </a:t>
            </a:r>
            <a:r>
              <a:rPr lang="bs-Latn-BA" dirty="0" err="1" smtClean="0"/>
              <a:t>opšteg</a:t>
            </a:r>
            <a:r>
              <a:rPr lang="bs-Latn-BA" dirty="0" smtClean="0"/>
              <a:t> upravnog postupka, već je potrebno u izvjesnim upravnim materijama propisati posebna pravila i poseban način rada pri rješavanju upravnih stvari za organe i organizacije. </a:t>
            </a:r>
          </a:p>
          <a:p>
            <a:pPr algn="just"/>
            <a:r>
              <a:rPr lang="bs-Latn-BA" dirty="0"/>
              <a:t>P</a:t>
            </a:r>
            <a:r>
              <a:rPr lang="bs-Latn-BA" dirty="0" smtClean="0"/>
              <a:t>ojedina pitanja postupka za određenu upravnu oblast mogu se posebnih zakonom odrediti drukčije nego što su određena ZOUP ako je to neophodno za postupanje u toj upravnoj stvari.</a:t>
            </a:r>
          </a:p>
          <a:p>
            <a:pPr algn="just"/>
            <a:r>
              <a:rPr lang="bs-Latn-BA" dirty="0" smtClean="0"/>
              <a:t>Za ovakve slučajeve kažemo da postoje posebne vrste upravnog postupka ili posebni upravni postupci (poreski postupak, penzijsko-invalidski, postupak o pravima boraca itd.).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79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 smtClean="0"/>
              <a:t>ZOUP RS</a:t>
            </a:r>
            <a:br>
              <a:rPr lang="bs-Latn-BA" dirty="0" smtClean="0"/>
            </a:br>
            <a:r>
              <a:rPr lang="bs-Latn-BA" sz="4000" dirty="0" smtClean="0"/>
              <a:t>„Službeni glasnik RS“ broj 13/02, 87/07, 50/10 i 66/18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Član 1</a:t>
            </a:r>
          </a:p>
          <a:p>
            <a:endParaRPr lang="bs-Latn-BA" dirty="0"/>
          </a:p>
          <a:p>
            <a:pPr marL="0" indent="0" algn="just">
              <a:buNone/>
            </a:pPr>
            <a:r>
              <a:rPr lang="bs-Latn-BA" dirty="0" smtClean="0"/>
              <a:t>Po ovom zakonu dužni su da postupaju državni organi, kada u upravnim stvarima, neposredno primjenjujući propise, rješavaju o pravima, obavezama ili pravnim </a:t>
            </a:r>
            <a:r>
              <a:rPr lang="bs-Latn-BA" dirty="0" err="1" smtClean="0"/>
              <a:t>interesima</a:t>
            </a:r>
            <a:r>
              <a:rPr lang="bs-Latn-BA" dirty="0" smtClean="0"/>
              <a:t> pojedinca, pravnog lica ili druge stranke, kao i kad obavljaju druge poslove utvrđene zakonom. </a:t>
            </a:r>
          </a:p>
          <a:p>
            <a:pPr marL="0" indent="0" algn="just">
              <a:buNone/>
            </a:pPr>
            <a:r>
              <a:rPr lang="bs-Latn-BA" dirty="0" smtClean="0"/>
              <a:t>Po ovom zakonu dužni su da postupaju i organi grada i opštine kad na osnovu zakona obavljaju poslove državne uprave, kao i </a:t>
            </a:r>
            <a:r>
              <a:rPr lang="bs-Latn-BA" dirty="0" err="1" smtClean="0"/>
              <a:t>preduzeća</a:t>
            </a:r>
            <a:r>
              <a:rPr lang="bs-Latn-BA" dirty="0" smtClean="0"/>
              <a:t>, ustanove i druge organizacije, kad u vršenju javnih </a:t>
            </a:r>
            <a:r>
              <a:rPr lang="bs-Latn-BA" dirty="0" err="1" smtClean="0"/>
              <a:t>ovlašćenja</a:t>
            </a:r>
            <a:r>
              <a:rPr lang="bs-Latn-BA" dirty="0" smtClean="0"/>
              <a:t>, koja su im povjerena zakonom rješavaju, odnosno kad obavljaju druge poslove iz stava 1 ovog člana. </a:t>
            </a:r>
          </a:p>
        </p:txBody>
      </p:sp>
    </p:spTree>
    <p:extLst>
      <p:ext uri="{BB962C8B-B14F-4D97-AF65-F5344CB8AC3E}">
        <p14:creationId xmlns:p14="http://schemas.microsoft.com/office/powerpoint/2010/main" val="221409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Poseban postupak</a:t>
            </a:r>
            <a:br>
              <a:rPr lang="bs-Latn-BA" dirty="0" smtClean="0"/>
            </a:br>
            <a:r>
              <a:rPr lang="bs-Latn-BA" dirty="0" smtClean="0"/>
              <a:t>Član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bs-Latn-BA" dirty="0" smtClean="0"/>
              <a:t>Pojedina pitanja postupka, zbog specifične prirode upravnih stvari u određenim upravnim oblastima, mogu se posebnim zakonom </a:t>
            </a:r>
            <a:r>
              <a:rPr lang="bs-Latn-BA" dirty="0"/>
              <a:t>u</a:t>
            </a:r>
            <a:r>
              <a:rPr lang="bs-Latn-BA" dirty="0" smtClean="0"/>
              <a:t>rediti drukčije nego što su uređena ovim zakonom, ako je to neophodno.</a:t>
            </a:r>
          </a:p>
          <a:p>
            <a:pPr algn="just"/>
            <a:r>
              <a:rPr lang="bs-Latn-BA" dirty="0" smtClean="0"/>
              <a:t>Dakle, uslov da bi se posebnim zakonom drukčije uredila neka pitanja upravnog postupka potrebno je da to zahtijeva specifična priroda upravne stvari, da se radi o određenoj upravnoj oblasti, te da je drukčije propisivanje od pravila </a:t>
            </a:r>
            <a:r>
              <a:rPr lang="bs-Latn-BA" dirty="0" err="1" smtClean="0"/>
              <a:t>opšteg</a:t>
            </a:r>
            <a:r>
              <a:rPr lang="bs-Latn-BA" dirty="0" smtClean="0"/>
              <a:t> upravnog postupka, u toj specifičnoj upravnoj oblasti, neophodno. Tako su pojedina pitanja upravnog postupka </a:t>
            </a:r>
            <a:r>
              <a:rPr lang="bs-Latn-BA" dirty="0" err="1" smtClean="0"/>
              <a:t>regulisana</a:t>
            </a:r>
            <a:r>
              <a:rPr lang="bs-Latn-BA" dirty="0" smtClean="0"/>
              <a:t> drukčije Zakonom o PIO, Zakonom o pravima boraca ..., Zakonom o poreskom postupku itd. u odnosu na </a:t>
            </a:r>
            <a:r>
              <a:rPr lang="bs-Latn-BA" dirty="0" err="1" smtClean="0"/>
              <a:t>opšta</a:t>
            </a:r>
            <a:r>
              <a:rPr lang="bs-Latn-BA" dirty="0" smtClean="0"/>
              <a:t> pravila postupka.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232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Supsidijarna primjena zakona</a:t>
            </a:r>
            <a:br>
              <a:rPr lang="bs-Latn-BA" dirty="0" smtClean="0"/>
            </a:br>
            <a:r>
              <a:rPr lang="bs-Latn-BA" dirty="0" smtClean="0"/>
              <a:t>Član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bs-Latn-BA" dirty="0" smtClean="0"/>
              <a:t>U upravnim oblastima za </a:t>
            </a:r>
            <a:r>
              <a:rPr lang="bs-Latn-BA" dirty="0" smtClean="0"/>
              <a:t>koje je </a:t>
            </a:r>
            <a:r>
              <a:rPr lang="bs-Latn-BA" dirty="0" smtClean="0"/>
              <a:t>zakonom </a:t>
            </a:r>
            <a:r>
              <a:rPr lang="bs-Latn-BA" dirty="0" smtClean="0"/>
              <a:t>propisan </a:t>
            </a:r>
            <a:r>
              <a:rPr lang="bs-Latn-BA" dirty="0" smtClean="0"/>
              <a:t>poseban postupak postupa se po odredbama tog zakona i te odredbe moraju biti u saglasnosti sa osnovnim načelima utvrđenih ovim zakonom.</a:t>
            </a:r>
          </a:p>
          <a:p>
            <a:pPr algn="just"/>
            <a:r>
              <a:rPr lang="bs-Latn-BA" dirty="0" smtClean="0"/>
              <a:t>Po odredbama ovog zakona postupa se u svim onim pitanjima koja nisu uređena posebnim zakonom. </a:t>
            </a:r>
            <a:endParaRPr lang="bs-Latn-BA" dirty="0"/>
          </a:p>
          <a:p>
            <a:pPr algn="just"/>
            <a:r>
              <a:rPr lang="bs-Latn-BA" dirty="0" smtClean="0"/>
              <a:t>Dakle, kada su pojedina pitanja postupka </a:t>
            </a:r>
            <a:r>
              <a:rPr lang="bs-Latn-BA" dirty="0" err="1" smtClean="0"/>
              <a:t>regulisana</a:t>
            </a:r>
            <a:r>
              <a:rPr lang="bs-Latn-BA" dirty="0" smtClean="0"/>
              <a:t> posebnim zakonom onda se postupa u skladu sa tim pravilima, ali te odredbe kojima je zbog specifične prirode upravne stvari određeno drugačije postupanje, moraju biti u saglasnosti sa osnovnim načelima iz ZOUP. U svim drugim pitanjima koja nisu uređena posebnim zakonom postupa se po odredbama ZOUP. </a:t>
            </a:r>
          </a:p>
        </p:txBody>
      </p:sp>
    </p:spTree>
    <p:extLst>
      <p:ext uri="{BB962C8B-B14F-4D97-AF65-F5344CB8AC3E}">
        <p14:creationId xmlns:p14="http://schemas.microsoft.com/office/powerpoint/2010/main" val="3266728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972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Pojam i vrste upravnog postupka</vt:lpstr>
      <vt:lpstr>Opšti upravni postupak</vt:lpstr>
      <vt:lpstr>Sadržaj propisa</vt:lpstr>
      <vt:lpstr>Opšta pravila</vt:lpstr>
      <vt:lpstr>Postupanje po opštem upravnom postupku</vt:lpstr>
      <vt:lpstr>Posebna pravila</vt:lpstr>
      <vt:lpstr>ZOUP RS „Službeni glasnik RS“ broj 13/02, 87/07, 50/10 i 66/18</vt:lpstr>
      <vt:lpstr>Poseban postupak Član 2</vt:lpstr>
      <vt:lpstr>Supsidijarna primjena zakona Član 3 </vt:lpstr>
      <vt:lpstr>Specifičnosti posebnih propisa - PIO</vt:lpstr>
      <vt:lpstr>Specifičnosti posebnih propisa - Borci</vt:lpstr>
    </vt:vector>
  </TitlesOfParts>
  <Company>Pravosudje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Pojam i vrste upravnog postupka</dc:title>
  <dc:creator>Strahinja Curkovic</dc:creator>
  <cp:lastModifiedBy>Strahinja Curkovic</cp:lastModifiedBy>
  <cp:revision>43</cp:revision>
  <dcterms:created xsi:type="dcterms:W3CDTF">2019-11-25T10:00:34Z</dcterms:created>
  <dcterms:modified xsi:type="dcterms:W3CDTF">2019-11-27T13:35:15Z</dcterms:modified>
</cp:coreProperties>
</file>