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358" r:id="rId4"/>
    <p:sldId id="260" r:id="rId5"/>
    <p:sldId id="261" r:id="rId6"/>
    <p:sldId id="263" r:id="rId7"/>
    <p:sldId id="264" r:id="rId8"/>
    <p:sldId id="265" r:id="rId9"/>
    <p:sldId id="267" r:id="rId10"/>
    <p:sldId id="268" r:id="rId11"/>
    <p:sldId id="269" r:id="rId12"/>
    <p:sldId id="270" r:id="rId13"/>
    <p:sldId id="271" r:id="rId14"/>
    <p:sldId id="272" r:id="rId15"/>
    <p:sldId id="273" r:id="rId16"/>
    <p:sldId id="274" r:id="rId17"/>
    <p:sldId id="275" r:id="rId18"/>
    <p:sldId id="276" r:id="rId19"/>
    <p:sldId id="361"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2" r:id="rId44"/>
    <p:sldId id="301" r:id="rId45"/>
    <p:sldId id="303" r:id="rId46"/>
    <p:sldId id="304" r:id="rId47"/>
    <p:sldId id="305" r:id="rId48"/>
    <p:sldId id="306" r:id="rId49"/>
    <p:sldId id="307" r:id="rId50"/>
    <p:sldId id="308" r:id="rId51"/>
    <p:sldId id="309" r:id="rId52"/>
    <p:sldId id="310" r:id="rId53"/>
    <p:sldId id="311"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28" r:id="rId70"/>
    <p:sldId id="329" r:id="rId71"/>
    <p:sldId id="330" r:id="rId72"/>
    <p:sldId id="331" r:id="rId73"/>
    <p:sldId id="332" r:id="rId74"/>
    <p:sldId id="333" r:id="rId75"/>
    <p:sldId id="334" r:id="rId76"/>
    <p:sldId id="335" r:id="rId77"/>
    <p:sldId id="336" r:id="rId78"/>
    <p:sldId id="337" r:id="rId79"/>
    <p:sldId id="338" r:id="rId80"/>
    <p:sldId id="339" r:id="rId81"/>
    <p:sldId id="340" r:id="rId82"/>
    <p:sldId id="341" r:id="rId83"/>
    <p:sldId id="342" r:id="rId84"/>
    <p:sldId id="343" r:id="rId85"/>
    <p:sldId id="344" r:id="rId86"/>
    <p:sldId id="345" r:id="rId87"/>
    <p:sldId id="346" r:id="rId88"/>
    <p:sldId id="347" r:id="rId89"/>
    <p:sldId id="348" r:id="rId90"/>
    <p:sldId id="349" r:id="rId91"/>
    <p:sldId id="350" r:id="rId92"/>
    <p:sldId id="351" r:id="rId93"/>
    <p:sldId id="352" r:id="rId94"/>
    <p:sldId id="353" r:id="rId95"/>
    <p:sldId id="354" r:id="rId96"/>
    <p:sldId id="355" r:id="rId97"/>
    <p:sldId id="356" r:id="rId98"/>
    <p:sldId id="357" r:id="rId99"/>
    <p:sldId id="359" r:id="rId100"/>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84"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6C90446-5103-47E9-9B9A-3D76C23ECE9B}" type="datetimeFigureOut">
              <a:rPr lang="bs-Latn-BA" smtClean="0"/>
              <a:t>12.11.2019.</a:t>
            </a:fld>
            <a:endParaRPr lang="bs-Latn-BA"/>
          </a:p>
        </p:txBody>
      </p:sp>
      <p:sp>
        <p:nvSpPr>
          <p:cNvPr id="19" name="Footer Placeholder 18"/>
          <p:cNvSpPr>
            <a:spLocks noGrp="1"/>
          </p:cNvSpPr>
          <p:nvPr>
            <p:ph type="ftr" sz="quarter" idx="11"/>
          </p:nvPr>
        </p:nvSpPr>
        <p:spPr/>
        <p:txBody>
          <a:bodyPr/>
          <a:lstStyle/>
          <a:p>
            <a:endParaRPr lang="bs-Latn-BA"/>
          </a:p>
        </p:txBody>
      </p:sp>
      <p:sp>
        <p:nvSpPr>
          <p:cNvPr id="27" name="Slide Number Placeholder 26"/>
          <p:cNvSpPr>
            <a:spLocks noGrp="1"/>
          </p:cNvSpPr>
          <p:nvPr>
            <p:ph type="sldNum" sz="quarter" idx="12"/>
          </p:nvPr>
        </p:nvSpPr>
        <p:spPr/>
        <p:txBody>
          <a:bodyPr/>
          <a:lstStyle/>
          <a:p>
            <a:fld id="{DB741487-F7DF-4B40-949E-F0BF3D0F6E2C}" type="slidenum">
              <a:rPr lang="bs-Latn-BA" smtClean="0"/>
              <a:t>‹#›</a:t>
            </a:fld>
            <a:endParaRPr lang="bs-Latn-B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C90446-5103-47E9-9B9A-3D76C23ECE9B}" type="datetimeFigureOut">
              <a:rPr lang="bs-Latn-BA" smtClean="0"/>
              <a:t>12.11.2019.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B741487-F7DF-4B40-949E-F0BF3D0F6E2C}" type="slidenum">
              <a:rPr lang="bs-Latn-BA" smtClean="0"/>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C90446-5103-47E9-9B9A-3D76C23ECE9B}" type="datetimeFigureOut">
              <a:rPr lang="bs-Latn-BA" smtClean="0"/>
              <a:t>12.11.2019.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B741487-F7DF-4B40-949E-F0BF3D0F6E2C}" type="slidenum">
              <a:rPr lang="bs-Latn-BA" smtClean="0"/>
              <a:t>‹#›</a:t>
            </a:fld>
            <a:endParaRPr lang="bs-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C90446-5103-47E9-9B9A-3D76C23ECE9B}" type="datetimeFigureOut">
              <a:rPr lang="bs-Latn-BA" smtClean="0"/>
              <a:t>12.11.2019.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B741487-F7DF-4B40-949E-F0BF3D0F6E2C}" type="slidenum">
              <a:rPr lang="bs-Latn-BA" smtClean="0"/>
              <a:t>‹#›</a:t>
            </a:fld>
            <a:endParaRPr lang="bs-Latn-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C90446-5103-47E9-9B9A-3D76C23ECE9B}" type="datetimeFigureOut">
              <a:rPr lang="bs-Latn-BA" smtClean="0"/>
              <a:t>12.11.2019.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B741487-F7DF-4B40-949E-F0BF3D0F6E2C}" type="slidenum">
              <a:rPr lang="bs-Latn-BA" smtClean="0"/>
              <a:t>‹#›</a:t>
            </a:fld>
            <a:endParaRPr lang="bs-Latn-B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6C90446-5103-47E9-9B9A-3D76C23ECE9B}" type="datetimeFigureOut">
              <a:rPr lang="bs-Latn-BA" smtClean="0"/>
              <a:t>12.11.2019.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DB741487-F7DF-4B40-949E-F0BF3D0F6E2C}" type="slidenum">
              <a:rPr lang="bs-Latn-BA" smtClean="0"/>
              <a:t>‹#›</a:t>
            </a:fld>
            <a:endParaRPr lang="bs-Latn-B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6C90446-5103-47E9-9B9A-3D76C23ECE9B}" type="datetimeFigureOut">
              <a:rPr lang="bs-Latn-BA" smtClean="0"/>
              <a:t>12.11.2019.</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DB741487-F7DF-4B40-949E-F0BF3D0F6E2C}" type="slidenum">
              <a:rPr lang="bs-Latn-BA" smtClean="0"/>
              <a:t>‹#›</a:t>
            </a:fld>
            <a:endParaRPr lang="bs-Latn-B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C90446-5103-47E9-9B9A-3D76C23ECE9B}" type="datetimeFigureOut">
              <a:rPr lang="bs-Latn-BA" smtClean="0"/>
              <a:t>12.11.2019.</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DB741487-F7DF-4B40-949E-F0BF3D0F6E2C}" type="slidenum">
              <a:rPr lang="bs-Latn-BA" smtClean="0"/>
              <a:t>‹#›</a:t>
            </a:fld>
            <a:endParaRPr lang="bs-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C90446-5103-47E9-9B9A-3D76C23ECE9B}" type="datetimeFigureOut">
              <a:rPr lang="bs-Latn-BA" smtClean="0"/>
              <a:t>12.11.2019.</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DB741487-F7DF-4B40-949E-F0BF3D0F6E2C}" type="slidenum">
              <a:rPr lang="bs-Latn-BA" smtClean="0"/>
              <a:t>‹#›</a:t>
            </a:fld>
            <a:endParaRPr lang="bs-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6C90446-5103-47E9-9B9A-3D76C23ECE9B}" type="datetimeFigureOut">
              <a:rPr lang="bs-Latn-BA" smtClean="0"/>
              <a:t>12.11.2019.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DB741487-F7DF-4B40-949E-F0BF3D0F6E2C}" type="slidenum">
              <a:rPr lang="bs-Latn-BA" smtClean="0"/>
              <a:t>‹#›</a:t>
            </a:fld>
            <a:endParaRPr lang="bs-Latn-B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6C90446-5103-47E9-9B9A-3D76C23ECE9B}" type="datetimeFigureOut">
              <a:rPr lang="bs-Latn-BA" smtClean="0"/>
              <a:t>12.11.2019.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a:xfrm>
            <a:off x="8077200" y="6356350"/>
            <a:ext cx="609600" cy="365125"/>
          </a:xfrm>
        </p:spPr>
        <p:txBody>
          <a:bodyPr/>
          <a:lstStyle/>
          <a:p>
            <a:fld id="{DB741487-F7DF-4B40-949E-F0BF3D0F6E2C}" type="slidenum">
              <a:rPr lang="bs-Latn-BA" smtClean="0"/>
              <a:t>‹#›</a:t>
            </a:fld>
            <a:endParaRPr lang="bs-Latn-B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6C90446-5103-47E9-9B9A-3D76C23ECE9B}" type="datetimeFigureOut">
              <a:rPr lang="bs-Latn-BA" smtClean="0"/>
              <a:t>12.11.2019.</a:t>
            </a:fld>
            <a:endParaRPr lang="bs-Latn-B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bs-Latn-B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B741487-F7DF-4B40-949E-F0BF3D0F6E2C}" type="slidenum">
              <a:rPr lang="bs-Latn-BA" smtClean="0"/>
              <a:t>‹#›</a:t>
            </a:fld>
            <a:endParaRPr lang="bs-Latn-B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345432"/>
          </a:xfrm>
        </p:spPr>
        <p:txBody>
          <a:bodyPr>
            <a:normAutofit/>
          </a:bodyPr>
          <a:lstStyle/>
          <a:p>
            <a:r>
              <a:rPr lang="bs-Latn-BA" sz="6000" dirty="0" smtClean="0"/>
              <a:t>Aktualnosti iz radnog zakonodavstva</a:t>
            </a:r>
            <a:endParaRPr lang="bs-Latn-BA" sz="6000" dirty="0"/>
          </a:p>
        </p:txBody>
      </p:sp>
      <p:sp>
        <p:nvSpPr>
          <p:cNvPr id="3" name="Subtitle 2"/>
          <p:cNvSpPr>
            <a:spLocks noGrp="1"/>
          </p:cNvSpPr>
          <p:nvPr>
            <p:ph type="subTitle" idx="1"/>
          </p:nvPr>
        </p:nvSpPr>
        <p:spPr>
          <a:xfrm>
            <a:off x="533400" y="4653136"/>
            <a:ext cx="7854696" cy="1512168"/>
          </a:xfrm>
        </p:spPr>
        <p:txBody>
          <a:bodyPr/>
          <a:lstStyle/>
          <a:p>
            <a:r>
              <a:rPr lang="bs-Latn-BA" dirty="0" smtClean="0"/>
              <a:t>Banja Luka, 13.11.2019. godine                          Edukator:</a:t>
            </a:r>
          </a:p>
          <a:p>
            <a:r>
              <a:rPr lang="bs-Latn-BA" dirty="0" smtClean="0"/>
              <a:t>Adis Abdić</a:t>
            </a:r>
            <a:endParaRPr lang="bs-Latn-BA" dirty="0"/>
          </a:p>
        </p:txBody>
      </p:sp>
    </p:spTree>
    <p:extLst>
      <p:ext uri="{BB962C8B-B14F-4D97-AF65-F5344CB8AC3E}">
        <p14:creationId xmlns:p14="http://schemas.microsoft.com/office/powerpoint/2010/main" val="1769866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332656"/>
            <a:ext cx="8712968" cy="1008112"/>
          </a:xfrm>
        </p:spPr>
        <p:txBody>
          <a:bodyPr>
            <a:normAutofit/>
          </a:bodyPr>
          <a:lstStyle/>
          <a:p>
            <a:pPr algn="ctr"/>
            <a:r>
              <a:rPr lang="bs-Latn-BA" sz="4500" dirty="0" smtClean="0"/>
              <a:t>Zaštita radnika na radu – RS </a:t>
            </a:r>
            <a:endParaRPr lang="bs-Latn-BA" sz="4500" dirty="0"/>
          </a:p>
        </p:txBody>
      </p:sp>
      <p:sp>
        <p:nvSpPr>
          <p:cNvPr id="3" name="Subtitle 2"/>
          <p:cNvSpPr>
            <a:spLocks noGrp="1"/>
          </p:cNvSpPr>
          <p:nvPr>
            <p:ph type="subTitle" idx="1"/>
          </p:nvPr>
        </p:nvSpPr>
        <p:spPr>
          <a:xfrm>
            <a:off x="251520" y="1844824"/>
            <a:ext cx="8640960" cy="4392488"/>
          </a:xfrm>
        </p:spPr>
        <p:txBody>
          <a:bodyPr numCol="2">
            <a:normAutofit fontScale="62500" lnSpcReduction="20000"/>
          </a:bodyPr>
          <a:lstStyle/>
          <a:p>
            <a:pPr marL="457200" indent="-457200" algn="l">
              <a:buFont typeface="Courier New" pitchFamily="49" charset="0"/>
              <a:buChar char="o"/>
            </a:pPr>
            <a:r>
              <a:rPr lang="bs-Latn-BA" dirty="0" err="1"/>
              <a:t>O</a:t>
            </a:r>
            <a:r>
              <a:rPr lang="en-US" dirty="0" err="1" smtClean="0"/>
              <a:t>mogućiti</a:t>
            </a:r>
            <a:r>
              <a:rPr lang="en-US" dirty="0" smtClean="0"/>
              <a:t> </a:t>
            </a:r>
            <a:r>
              <a:rPr lang="en-US" dirty="0" err="1"/>
              <a:t>radniku</a:t>
            </a:r>
            <a:r>
              <a:rPr lang="en-US" dirty="0"/>
              <a:t> da se u </a:t>
            </a:r>
            <a:r>
              <a:rPr lang="en-US" dirty="0" err="1"/>
              <a:t>roku</a:t>
            </a:r>
            <a:r>
              <a:rPr lang="en-US" dirty="0"/>
              <a:t> od 15 </a:t>
            </a:r>
            <a:r>
              <a:rPr lang="en-US" dirty="0" err="1"/>
              <a:t>dana</a:t>
            </a:r>
            <a:r>
              <a:rPr lang="en-US" dirty="0"/>
              <a:t> od </a:t>
            </a:r>
            <a:r>
              <a:rPr lang="en-US" dirty="0" err="1"/>
              <a:t>stupanja</a:t>
            </a:r>
            <a:r>
              <a:rPr lang="en-US" dirty="0"/>
              <a:t> </a:t>
            </a:r>
            <a:r>
              <a:rPr lang="en-US" dirty="0" err="1"/>
              <a:t>na</a:t>
            </a:r>
            <a:r>
              <a:rPr lang="en-US" dirty="0"/>
              <a:t> rad </a:t>
            </a:r>
            <a:r>
              <a:rPr lang="en-US" dirty="0" err="1"/>
              <a:t>upozna</a:t>
            </a:r>
            <a:r>
              <a:rPr lang="en-US" dirty="0"/>
              <a:t> </a:t>
            </a:r>
            <a:r>
              <a:rPr lang="en-US" dirty="0" err="1"/>
              <a:t>sa</a:t>
            </a:r>
            <a:r>
              <a:rPr lang="en-US" dirty="0"/>
              <a:t> </a:t>
            </a:r>
            <a:r>
              <a:rPr lang="en-US" dirty="0" err="1"/>
              <a:t>propisima</a:t>
            </a:r>
            <a:r>
              <a:rPr lang="en-US" dirty="0"/>
              <a:t> o </a:t>
            </a:r>
            <a:r>
              <a:rPr lang="en-US" dirty="0" err="1"/>
              <a:t>radnim</a:t>
            </a:r>
            <a:r>
              <a:rPr lang="en-US" dirty="0"/>
              <a:t> </a:t>
            </a:r>
            <a:r>
              <a:rPr lang="en-US" dirty="0" err="1"/>
              <a:t>odnosima</a:t>
            </a:r>
            <a:r>
              <a:rPr lang="en-US" dirty="0"/>
              <a:t> i </a:t>
            </a:r>
            <a:r>
              <a:rPr lang="en-US" dirty="0" err="1"/>
              <a:t>propisima</a:t>
            </a:r>
            <a:r>
              <a:rPr lang="en-US" dirty="0"/>
              <a:t> o </a:t>
            </a:r>
            <a:r>
              <a:rPr lang="en-US" dirty="0" err="1"/>
              <a:t>zaštiti</a:t>
            </a:r>
            <a:r>
              <a:rPr lang="en-US" dirty="0"/>
              <a:t> </a:t>
            </a:r>
            <a:r>
              <a:rPr lang="en-US" dirty="0" err="1"/>
              <a:t>na</a:t>
            </a:r>
            <a:r>
              <a:rPr lang="en-US" dirty="0"/>
              <a:t> </a:t>
            </a:r>
            <a:r>
              <a:rPr lang="en-US" dirty="0" err="1"/>
              <a:t>radu</a:t>
            </a:r>
            <a:r>
              <a:rPr lang="en-US" dirty="0"/>
              <a:t>.</a:t>
            </a:r>
            <a:endParaRPr lang="bs-Latn-BA" dirty="0"/>
          </a:p>
          <a:p>
            <a:pPr algn="l"/>
            <a:endParaRPr lang="bs-Latn-BA" dirty="0"/>
          </a:p>
          <a:p>
            <a:pPr marL="457200" indent="-457200" algn="l">
              <a:buFont typeface="Courier New" pitchFamily="49" charset="0"/>
              <a:buChar char="o"/>
            </a:pPr>
            <a:r>
              <a:rPr lang="en-US" dirty="0" err="1"/>
              <a:t>Pravo</a:t>
            </a:r>
            <a:r>
              <a:rPr lang="en-US" dirty="0"/>
              <a:t> </a:t>
            </a:r>
            <a:r>
              <a:rPr lang="en-US" dirty="0" err="1"/>
              <a:t>radnika</a:t>
            </a:r>
            <a:r>
              <a:rPr lang="en-US" dirty="0"/>
              <a:t> da </a:t>
            </a:r>
            <a:r>
              <a:rPr lang="en-US" dirty="0" err="1"/>
              <a:t>odbije</a:t>
            </a:r>
            <a:r>
              <a:rPr lang="en-US" dirty="0"/>
              <a:t> da </a:t>
            </a:r>
            <a:r>
              <a:rPr lang="en-US" dirty="0" err="1" smtClean="0"/>
              <a:t>radi</a:t>
            </a:r>
            <a:r>
              <a:rPr lang="bs-Latn-BA" dirty="0"/>
              <a:t> </a:t>
            </a:r>
            <a:r>
              <a:rPr lang="bs-Latn-BA" dirty="0" smtClean="0"/>
              <a:t>- </a:t>
            </a:r>
            <a:r>
              <a:rPr lang="en-US" dirty="0" err="1" smtClean="0"/>
              <a:t>opasnost</a:t>
            </a:r>
            <a:r>
              <a:rPr lang="en-US" dirty="0" smtClean="0"/>
              <a:t> </a:t>
            </a:r>
            <a:r>
              <a:rPr lang="en-US" dirty="0" err="1"/>
              <a:t>po</a:t>
            </a:r>
            <a:r>
              <a:rPr lang="en-US" dirty="0"/>
              <a:t> </a:t>
            </a:r>
            <a:r>
              <a:rPr lang="en-US" dirty="0" err="1"/>
              <a:t>život</a:t>
            </a:r>
            <a:r>
              <a:rPr lang="en-US" dirty="0"/>
              <a:t> </a:t>
            </a:r>
            <a:r>
              <a:rPr lang="en-US" dirty="0" err="1"/>
              <a:t>ili</a:t>
            </a:r>
            <a:r>
              <a:rPr lang="en-US" dirty="0"/>
              <a:t> </a:t>
            </a:r>
            <a:r>
              <a:rPr lang="en-US" dirty="0" err="1"/>
              <a:t>zdravlje</a:t>
            </a:r>
            <a:r>
              <a:rPr lang="en-US" dirty="0"/>
              <a:t> </a:t>
            </a:r>
            <a:r>
              <a:rPr lang="en-US" dirty="0" err="1"/>
              <a:t>ili</a:t>
            </a:r>
            <a:r>
              <a:rPr lang="en-US" dirty="0"/>
              <a:t> </a:t>
            </a:r>
            <a:r>
              <a:rPr lang="en-US" dirty="0" err="1"/>
              <a:t>ako</a:t>
            </a:r>
            <a:r>
              <a:rPr lang="en-US" dirty="0"/>
              <a:t> </a:t>
            </a:r>
            <a:r>
              <a:rPr lang="en-US" dirty="0" err="1"/>
              <a:t>opasnost</a:t>
            </a:r>
            <a:r>
              <a:rPr lang="en-US" dirty="0"/>
              <a:t> </a:t>
            </a:r>
            <a:r>
              <a:rPr lang="en-US" dirty="0" err="1"/>
              <a:t>prijeti</a:t>
            </a:r>
            <a:r>
              <a:rPr lang="en-US" dirty="0"/>
              <a:t> i </a:t>
            </a:r>
            <a:r>
              <a:rPr lang="en-US" dirty="0" err="1"/>
              <a:t>drugim</a:t>
            </a:r>
            <a:r>
              <a:rPr lang="en-US" dirty="0"/>
              <a:t> </a:t>
            </a:r>
            <a:r>
              <a:rPr lang="en-US" dirty="0" err="1"/>
              <a:t>licima</a:t>
            </a:r>
            <a:r>
              <a:rPr lang="en-US" dirty="0"/>
              <a:t>. </a:t>
            </a:r>
            <a:endParaRPr lang="bs-Latn-BA" dirty="0" smtClean="0"/>
          </a:p>
          <a:p>
            <a:pPr marL="457200" indent="-457200" algn="l">
              <a:buFont typeface="Courier New" pitchFamily="49" charset="0"/>
              <a:buChar char="o"/>
            </a:pPr>
            <a:endParaRPr lang="bs-Latn-BA" dirty="0"/>
          </a:p>
          <a:p>
            <a:pPr marL="457200" indent="-457200" algn="l">
              <a:buFont typeface="Courier New" pitchFamily="49" charset="0"/>
              <a:buChar char="o"/>
            </a:pPr>
            <a:r>
              <a:rPr lang="en-US" dirty="0" err="1"/>
              <a:t>Ako</a:t>
            </a:r>
            <a:r>
              <a:rPr lang="en-US" dirty="0"/>
              <a:t> </a:t>
            </a:r>
            <a:r>
              <a:rPr lang="en-US" dirty="0" err="1"/>
              <a:t>radnik</a:t>
            </a:r>
            <a:r>
              <a:rPr lang="en-US" dirty="0"/>
              <a:t> </a:t>
            </a:r>
            <a:r>
              <a:rPr lang="en-US" dirty="0" err="1"/>
              <a:t>nesavjesnim</a:t>
            </a:r>
            <a:r>
              <a:rPr lang="en-US" dirty="0"/>
              <a:t> </a:t>
            </a:r>
            <a:r>
              <a:rPr lang="en-US" dirty="0" err="1"/>
              <a:t>obavljanjem</a:t>
            </a:r>
            <a:r>
              <a:rPr lang="en-US" dirty="0"/>
              <a:t> </a:t>
            </a:r>
            <a:r>
              <a:rPr lang="en-US" dirty="0" err="1"/>
              <a:t>rada</a:t>
            </a:r>
            <a:r>
              <a:rPr lang="en-US" dirty="0"/>
              <a:t> </a:t>
            </a:r>
            <a:r>
              <a:rPr lang="en-US" dirty="0" err="1"/>
              <a:t>doživi</a:t>
            </a:r>
            <a:r>
              <a:rPr lang="en-US" dirty="0"/>
              <a:t> </a:t>
            </a:r>
            <a:r>
              <a:rPr lang="en-US" dirty="0" err="1"/>
              <a:t>nesreću</a:t>
            </a:r>
            <a:r>
              <a:rPr lang="en-US" dirty="0"/>
              <a:t> </a:t>
            </a:r>
            <a:r>
              <a:rPr lang="en-US" dirty="0" err="1"/>
              <a:t>na</a:t>
            </a:r>
            <a:r>
              <a:rPr lang="en-US" dirty="0"/>
              <a:t> </a:t>
            </a:r>
            <a:r>
              <a:rPr lang="en-US" dirty="0" err="1"/>
              <a:t>radu</a:t>
            </a:r>
            <a:r>
              <a:rPr lang="en-US" dirty="0"/>
              <a:t> </a:t>
            </a:r>
            <a:r>
              <a:rPr lang="en-US" dirty="0" err="1"/>
              <a:t>ili</a:t>
            </a:r>
            <a:r>
              <a:rPr lang="en-US" dirty="0"/>
              <a:t> </a:t>
            </a:r>
            <a:r>
              <a:rPr lang="en-US" dirty="0" err="1"/>
              <a:t>pričini</a:t>
            </a:r>
            <a:r>
              <a:rPr lang="en-US" dirty="0"/>
              <a:t> </a:t>
            </a:r>
            <a:r>
              <a:rPr lang="en-US" dirty="0" err="1"/>
              <a:t>materijalnu</a:t>
            </a:r>
            <a:r>
              <a:rPr lang="en-US" dirty="0"/>
              <a:t> </a:t>
            </a:r>
            <a:r>
              <a:rPr lang="en-US" dirty="0" err="1"/>
              <a:t>štetu</a:t>
            </a:r>
            <a:r>
              <a:rPr lang="en-US" dirty="0"/>
              <a:t> </a:t>
            </a:r>
            <a:r>
              <a:rPr lang="en-US" dirty="0" err="1"/>
              <a:t>odgovora</a:t>
            </a:r>
            <a:r>
              <a:rPr lang="en-US" dirty="0"/>
              <a:t> </a:t>
            </a:r>
            <a:r>
              <a:rPr lang="en-US" dirty="0" err="1"/>
              <a:t>za</a:t>
            </a:r>
            <a:r>
              <a:rPr lang="en-US" dirty="0"/>
              <a:t> </a:t>
            </a:r>
            <a:r>
              <a:rPr lang="en-US" dirty="0" err="1"/>
              <a:t>povredu</a:t>
            </a:r>
            <a:r>
              <a:rPr lang="en-US" dirty="0"/>
              <a:t> </a:t>
            </a:r>
            <a:r>
              <a:rPr lang="en-US" dirty="0" err="1"/>
              <a:t>radnih</a:t>
            </a:r>
            <a:r>
              <a:rPr lang="en-US" dirty="0"/>
              <a:t> </a:t>
            </a:r>
            <a:r>
              <a:rPr lang="en-US" dirty="0" err="1"/>
              <a:t>obaveza</a:t>
            </a:r>
            <a:r>
              <a:rPr lang="en-US" dirty="0"/>
              <a:t>. </a:t>
            </a:r>
            <a:endParaRPr lang="bs-Latn-BA" dirty="0" smtClean="0"/>
          </a:p>
          <a:p>
            <a:pPr marL="457200" indent="-457200" algn="l">
              <a:buFont typeface="Courier New" pitchFamily="49" charset="0"/>
              <a:buChar char="o"/>
            </a:pPr>
            <a:endParaRPr lang="bs-Latn-BA" dirty="0"/>
          </a:p>
          <a:p>
            <a:pPr marL="457200" indent="-457200" algn="l">
              <a:buFont typeface="Courier New" pitchFamily="49" charset="0"/>
              <a:buChar char="o"/>
            </a:pPr>
            <a:r>
              <a:rPr lang="bs-Latn-BA" dirty="0" err="1"/>
              <a:t>P</a:t>
            </a:r>
            <a:r>
              <a:rPr lang="en-US" dirty="0" err="1" smtClean="0"/>
              <a:t>ravo</a:t>
            </a:r>
            <a:r>
              <a:rPr lang="en-US" dirty="0" smtClean="0"/>
              <a:t> </a:t>
            </a:r>
            <a:r>
              <a:rPr lang="en-US" dirty="0" err="1"/>
              <a:t>radnika</a:t>
            </a:r>
            <a:r>
              <a:rPr lang="en-US" dirty="0"/>
              <a:t> </a:t>
            </a:r>
            <a:r>
              <a:rPr lang="en-US" dirty="0" err="1"/>
              <a:t>na</a:t>
            </a:r>
            <a:r>
              <a:rPr lang="en-US" dirty="0"/>
              <a:t> </a:t>
            </a:r>
            <a:r>
              <a:rPr lang="en-US" dirty="0" err="1"/>
              <a:t>pristup</a:t>
            </a:r>
            <a:r>
              <a:rPr lang="en-US" dirty="0"/>
              <a:t> </a:t>
            </a:r>
            <a:r>
              <a:rPr lang="en-US" dirty="0" err="1"/>
              <a:t>svoj</a:t>
            </a:r>
            <a:r>
              <a:rPr lang="en-US" dirty="0"/>
              <a:t> </a:t>
            </a:r>
            <a:r>
              <a:rPr lang="en-US" dirty="0" err="1"/>
              <a:t>dokumentaciji</a:t>
            </a:r>
            <a:r>
              <a:rPr lang="en-US" dirty="0"/>
              <a:t> </a:t>
            </a:r>
            <a:r>
              <a:rPr lang="en-US" dirty="0" err="1"/>
              <a:t>koja</a:t>
            </a:r>
            <a:r>
              <a:rPr lang="en-US" dirty="0"/>
              <a:t> se </a:t>
            </a:r>
            <a:r>
              <a:rPr lang="en-US" dirty="0" err="1"/>
              <a:t>tiče</a:t>
            </a:r>
            <a:r>
              <a:rPr lang="en-US" dirty="0"/>
              <a:t> </a:t>
            </a:r>
            <a:r>
              <a:rPr lang="en-US" dirty="0" err="1"/>
              <a:t>njega</a:t>
            </a:r>
            <a:r>
              <a:rPr lang="en-US" dirty="0"/>
              <a:t>, a </a:t>
            </a:r>
            <a:r>
              <a:rPr lang="en-US" dirty="0" err="1"/>
              <a:t>koja</a:t>
            </a:r>
            <a:r>
              <a:rPr lang="en-US" dirty="0"/>
              <a:t> se </a:t>
            </a:r>
            <a:r>
              <a:rPr lang="en-US" dirty="0" err="1"/>
              <a:t>čuva</a:t>
            </a:r>
            <a:r>
              <a:rPr lang="en-US" dirty="0"/>
              <a:t> i </a:t>
            </a:r>
            <a:r>
              <a:rPr lang="en-US" dirty="0" err="1"/>
              <a:t>obrađuje</a:t>
            </a:r>
            <a:r>
              <a:rPr lang="en-US" dirty="0"/>
              <a:t> </a:t>
            </a:r>
            <a:r>
              <a:rPr lang="en-US" dirty="0" err="1"/>
              <a:t>kod</a:t>
            </a:r>
            <a:r>
              <a:rPr lang="en-US" dirty="0"/>
              <a:t> </a:t>
            </a:r>
            <a:r>
              <a:rPr lang="en-US" dirty="0" err="1"/>
              <a:t>poslodavca</a:t>
            </a:r>
            <a:r>
              <a:rPr lang="en-US" dirty="0"/>
              <a:t>, a </a:t>
            </a:r>
            <a:r>
              <a:rPr lang="en-US" dirty="0" err="1"/>
              <a:t>takođe</a:t>
            </a:r>
            <a:r>
              <a:rPr lang="en-US" dirty="0"/>
              <a:t> </a:t>
            </a:r>
            <a:r>
              <a:rPr lang="en-US" dirty="0" err="1"/>
              <a:t>uvodi</a:t>
            </a:r>
            <a:r>
              <a:rPr lang="en-US" dirty="0"/>
              <a:t> se i </a:t>
            </a:r>
            <a:r>
              <a:rPr lang="en-US" dirty="0" err="1"/>
              <a:t>pravo</a:t>
            </a:r>
            <a:r>
              <a:rPr lang="en-US" dirty="0"/>
              <a:t> </a:t>
            </a:r>
            <a:r>
              <a:rPr lang="en-US" dirty="0" err="1"/>
              <a:t>zaštite</a:t>
            </a:r>
            <a:r>
              <a:rPr lang="en-US" dirty="0"/>
              <a:t> </a:t>
            </a:r>
            <a:r>
              <a:rPr lang="en-US" dirty="0" err="1"/>
              <a:t>podataka</a:t>
            </a:r>
            <a:r>
              <a:rPr lang="en-US" dirty="0"/>
              <a:t> </a:t>
            </a:r>
            <a:r>
              <a:rPr lang="en-US" dirty="0" err="1"/>
              <a:t>radnika</a:t>
            </a:r>
            <a:r>
              <a:rPr lang="en-US" dirty="0"/>
              <a:t>.</a:t>
            </a:r>
            <a:endParaRPr lang="bs-Latn-BA" dirty="0"/>
          </a:p>
          <a:p>
            <a:pPr marL="457200" indent="-457200" algn="l">
              <a:buFont typeface="Courier New" pitchFamily="49" charset="0"/>
              <a:buChar char="o"/>
            </a:pPr>
            <a:endParaRPr lang="bs-Latn-BA" dirty="0"/>
          </a:p>
          <a:p>
            <a:pPr algn="l"/>
            <a:endParaRPr lang="bs-Latn-BA" dirty="0"/>
          </a:p>
          <a:p>
            <a:pPr marL="457200" indent="-457200" algn="l">
              <a:buFont typeface="Courier New" pitchFamily="49" charset="0"/>
              <a:buChar char="o"/>
            </a:pPr>
            <a:r>
              <a:rPr lang="bs-Latn-BA" dirty="0" smtClean="0"/>
              <a:t>Novina </a:t>
            </a:r>
          </a:p>
          <a:p>
            <a:pPr marL="457200" indent="-457200" algn="l">
              <a:buFont typeface="Courier New" pitchFamily="49" charset="0"/>
              <a:buChar char="o"/>
            </a:pPr>
            <a:r>
              <a:rPr lang="en-US" dirty="0" err="1" smtClean="0"/>
              <a:t>član</a:t>
            </a:r>
            <a:r>
              <a:rPr lang="en-US" dirty="0" smtClean="0"/>
              <a:t> </a:t>
            </a:r>
            <a:r>
              <a:rPr lang="en-US" dirty="0"/>
              <a:t>107. </a:t>
            </a:r>
            <a:r>
              <a:rPr lang="en-US" dirty="0" err="1"/>
              <a:t>stav</a:t>
            </a:r>
            <a:r>
              <a:rPr lang="en-US" dirty="0"/>
              <a:t> 4. </a:t>
            </a:r>
            <a:r>
              <a:rPr lang="bs-Latn-BA" dirty="0"/>
              <a:t>Ž</a:t>
            </a:r>
            <a:r>
              <a:rPr lang="en-US" dirty="0" err="1" smtClean="0"/>
              <a:t>ena</a:t>
            </a:r>
            <a:r>
              <a:rPr lang="bs-Latn-BA" dirty="0" smtClean="0"/>
              <a:t> </a:t>
            </a:r>
            <a:r>
              <a:rPr lang="en-US" dirty="0" smtClean="0"/>
              <a:t>-</a:t>
            </a:r>
            <a:r>
              <a:rPr lang="bs-Latn-BA" dirty="0" smtClean="0"/>
              <a:t> </a:t>
            </a:r>
            <a:r>
              <a:rPr lang="en-US" dirty="0" err="1" smtClean="0"/>
              <a:t>majka</a:t>
            </a:r>
            <a:r>
              <a:rPr lang="en-US" dirty="0" smtClean="0"/>
              <a:t> </a:t>
            </a:r>
            <a:r>
              <a:rPr lang="en-US" dirty="0" err="1"/>
              <a:t>stiče</a:t>
            </a:r>
            <a:r>
              <a:rPr lang="en-US" dirty="0"/>
              <a:t> </a:t>
            </a:r>
            <a:r>
              <a:rPr lang="en-US" dirty="0" err="1"/>
              <a:t>pravo</a:t>
            </a:r>
            <a:r>
              <a:rPr lang="en-US" dirty="0"/>
              <a:t> </a:t>
            </a:r>
            <a:r>
              <a:rPr lang="en-US" dirty="0" err="1"/>
              <a:t>na</a:t>
            </a:r>
            <a:r>
              <a:rPr lang="en-US" dirty="0"/>
              <a:t> </a:t>
            </a:r>
            <a:r>
              <a:rPr lang="en-US" dirty="0" err="1"/>
              <a:t>penziju</a:t>
            </a:r>
            <a:r>
              <a:rPr lang="en-US" dirty="0"/>
              <a:t> </a:t>
            </a:r>
            <a:r>
              <a:rPr lang="en-US" dirty="0" err="1"/>
              <a:t>za</a:t>
            </a:r>
            <a:r>
              <a:rPr lang="en-US" dirty="0"/>
              <a:t> </a:t>
            </a:r>
            <a:r>
              <a:rPr lang="en-US" dirty="0" err="1"/>
              <a:t>jednu</a:t>
            </a:r>
            <a:r>
              <a:rPr lang="en-US" dirty="0"/>
              <a:t> </a:t>
            </a:r>
            <a:r>
              <a:rPr lang="en-US" dirty="0" err="1"/>
              <a:t>godinu</a:t>
            </a:r>
            <a:r>
              <a:rPr lang="en-US" dirty="0"/>
              <a:t> </a:t>
            </a:r>
            <a:r>
              <a:rPr lang="en-US" dirty="0" err="1"/>
              <a:t>manje</a:t>
            </a:r>
            <a:r>
              <a:rPr lang="en-US" dirty="0"/>
              <a:t> </a:t>
            </a:r>
            <a:r>
              <a:rPr lang="en-US" dirty="0" err="1"/>
              <a:t>staža</a:t>
            </a:r>
            <a:r>
              <a:rPr lang="en-US" dirty="0"/>
              <a:t> </a:t>
            </a:r>
            <a:r>
              <a:rPr lang="en-US" dirty="0" err="1"/>
              <a:t>osiguranja</a:t>
            </a:r>
            <a:r>
              <a:rPr lang="en-US" dirty="0"/>
              <a:t> </a:t>
            </a:r>
            <a:r>
              <a:rPr lang="en-US" dirty="0" err="1"/>
              <a:t>za</a:t>
            </a:r>
            <a:r>
              <a:rPr lang="en-US" dirty="0"/>
              <a:t> </a:t>
            </a:r>
            <a:r>
              <a:rPr lang="en-US" dirty="0" err="1"/>
              <a:t>svako</a:t>
            </a:r>
            <a:r>
              <a:rPr lang="en-US" dirty="0"/>
              <a:t> </a:t>
            </a:r>
            <a:r>
              <a:rPr lang="en-US" dirty="0" err="1"/>
              <a:t>rođeno</a:t>
            </a:r>
            <a:r>
              <a:rPr lang="en-US" dirty="0"/>
              <a:t> </a:t>
            </a:r>
            <a:r>
              <a:rPr lang="en-US" dirty="0" err="1"/>
              <a:t>dijete</a:t>
            </a:r>
            <a:r>
              <a:rPr lang="en-US" dirty="0"/>
              <a:t> u </a:t>
            </a:r>
            <a:r>
              <a:rPr lang="en-US" dirty="0" err="1"/>
              <a:t>odnosu</a:t>
            </a:r>
            <a:r>
              <a:rPr lang="en-US" dirty="0"/>
              <a:t> </a:t>
            </a:r>
            <a:r>
              <a:rPr lang="en-US" dirty="0" err="1"/>
              <a:t>na</a:t>
            </a:r>
            <a:r>
              <a:rPr lang="en-US" dirty="0"/>
              <a:t> </a:t>
            </a:r>
            <a:r>
              <a:rPr lang="en-US" dirty="0" err="1"/>
              <a:t>uslove</a:t>
            </a:r>
            <a:r>
              <a:rPr lang="en-US" dirty="0"/>
              <a:t> </a:t>
            </a:r>
            <a:r>
              <a:rPr lang="en-US" dirty="0" err="1"/>
              <a:t>za</a:t>
            </a:r>
            <a:r>
              <a:rPr lang="en-US" dirty="0"/>
              <a:t> </a:t>
            </a:r>
            <a:r>
              <a:rPr lang="en-US" dirty="0" err="1"/>
              <a:t>sticanje</a:t>
            </a:r>
            <a:r>
              <a:rPr lang="en-US" dirty="0"/>
              <a:t> </a:t>
            </a:r>
            <a:r>
              <a:rPr lang="en-US" dirty="0" err="1"/>
              <a:t>prava</a:t>
            </a:r>
            <a:r>
              <a:rPr lang="en-US" dirty="0"/>
              <a:t> </a:t>
            </a:r>
            <a:r>
              <a:rPr lang="en-US" dirty="0" err="1"/>
              <a:t>na</a:t>
            </a:r>
            <a:r>
              <a:rPr lang="en-US" dirty="0"/>
              <a:t> </a:t>
            </a:r>
            <a:r>
              <a:rPr lang="en-US" dirty="0" err="1"/>
              <a:t>penziju</a:t>
            </a:r>
            <a:r>
              <a:rPr lang="en-US" dirty="0"/>
              <a:t> </a:t>
            </a:r>
            <a:r>
              <a:rPr lang="en-US" dirty="0" err="1"/>
              <a:t>uređene</a:t>
            </a:r>
            <a:r>
              <a:rPr lang="en-US" dirty="0"/>
              <a:t> </a:t>
            </a:r>
            <a:r>
              <a:rPr lang="en-US" dirty="0" err="1"/>
              <a:t>Zakonom</a:t>
            </a:r>
            <a:r>
              <a:rPr lang="en-US" dirty="0"/>
              <a:t> o </a:t>
            </a:r>
            <a:r>
              <a:rPr lang="en-US" dirty="0" err="1"/>
              <a:t>penzijsko-invalidskom</a:t>
            </a:r>
            <a:r>
              <a:rPr lang="en-US" dirty="0"/>
              <a:t> </a:t>
            </a:r>
            <a:r>
              <a:rPr lang="en-US" dirty="0" err="1"/>
              <a:t>osiguranju</a:t>
            </a:r>
            <a:r>
              <a:rPr lang="en-US" dirty="0"/>
              <a:t>. </a:t>
            </a:r>
            <a:endParaRPr lang="bs-Latn-BA" dirty="0" smtClean="0"/>
          </a:p>
          <a:p>
            <a:pPr algn="l"/>
            <a:endParaRPr lang="bs-Latn-BA" dirty="0"/>
          </a:p>
          <a:p>
            <a:pPr marL="457200" indent="-457200" algn="l">
              <a:buFont typeface="Courier New" pitchFamily="49" charset="0"/>
              <a:buChar char="o"/>
            </a:pPr>
            <a:r>
              <a:rPr lang="bs-Latn-BA" dirty="0" err="1"/>
              <a:t>P</a:t>
            </a:r>
            <a:r>
              <a:rPr lang="en-US" dirty="0" err="1" smtClean="0"/>
              <a:t>rilikom</a:t>
            </a:r>
            <a:r>
              <a:rPr lang="en-US" dirty="0" smtClean="0"/>
              <a:t> </a:t>
            </a:r>
            <a:r>
              <a:rPr lang="en-US" dirty="0" err="1"/>
              <a:t>utvrđivanja</a:t>
            </a:r>
            <a:r>
              <a:rPr lang="en-US" dirty="0"/>
              <a:t> </a:t>
            </a:r>
            <a:r>
              <a:rPr lang="en-US" dirty="0" err="1"/>
              <a:t>visine</a:t>
            </a:r>
            <a:r>
              <a:rPr lang="en-US" dirty="0"/>
              <a:t> </a:t>
            </a:r>
            <a:r>
              <a:rPr lang="en-US" dirty="0" err="1"/>
              <a:t>naknade</a:t>
            </a:r>
            <a:r>
              <a:rPr lang="en-US" dirty="0"/>
              <a:t> </a:t>
            </a:r>
            <a:r>
              <a:rPr lang="en-US" dirty="0" err="1"/>
              <a:t>za</a:t>
            </a:r>
            <a:r>
              <a:rPr lang="en-US" dirty="0"/>
              <a:t> </a:t>
            </a:r>
            <a:r>
              <a:rPr lang="en-US" dirty="0" err="1"/>
              <a:t>porodiljsko</a:t>
            </a:r>
            <a:r>
              <a:rPr lang="en-US" dirty="0"/>
              <a:t> </a:t>
            </a:r>
            <a:r>
              <a:rPr lang="en-US" dirty="0" err="1"/>
              <a:t>odsustvo</a:t>
            </a:r>
            <a:r>
              <a:rPr lang="en-US" dirty="0"/>
              <a:t> </a:t>
            </a:r>
            <a:r>
              <a:rPr lang="en-US" dirty="0" err="1"/>
              <a:t>uzima</a:t>
            </a:r>
            <a:r>
              <a:rPr lang="en-US" dirty="0"/>
              <a:t> </a:t>
            </a:r>
            <a:r>
              <a:rPr lang="bs-Latn-BA" dirty="0" smtClean="0"/>
              <a:t> se </a:t>
            </a:r>
            <a:r>
              <a:rPr lang="en-US" dirty="0" err="1" smtClean="0"/>
              <a:t>prosjek</a:t>
            </a:r>
            <a:r>
              <a:rPr lang="en-US" dirty="0" smtClean="0"/>
              <a:t> </a:t>
            </a:r>
            <a:r>
              <a:rPr lang="en-US" dirty="0" err="1"/>
              <a:t>zadnjih</a:t>
            </a:r>
            <a:r>
              <a:rPr lang="en-US" dirty="0"/>
              <a:t> 12 </a:t>
            </a:r>
            <a:r>
              <a:rPr lang="en-US" dirty="0" err="1"/>
              <a:t>plata</a:t>
            </a:r>
            <a:r>
              <a:rPr lang="en-US" dirty="0"/>
              <a:t> </a:t>
            </a:r>
            <a:r>
              <a:rPr lang="en-US" dirty="0" err="1"/>
              <a:t>radnice</a:t>
            </a:r>
            <a:r>
              <a:rPr lang="en-US" dirty="0"/>
              <a:t> </a:t>
            </a:r>
            <a:r>
              <a:rPr lang="en-US" dirty="0" err="1"/>
              <a:t>prije</a:t>
            </a:r>
            <a:r>
              <a:rPr lang="en-US" dirty="0"/>
              <a:t> </a:t>
            </a:r>
            <a:r>
              <a:rPr lang="en-US" dirty="0" err="1" smtClean="0"/>
              <a:t>počinjana</a:t>
            </a:r>
            <a:r>
              <a:rPr lang="bs-Latn-BA" dirty="0"/>
              <a:t> </a:t>
            </a:r>
            <a:r>
              <a:rPr lang="en-US" dirty="0" err="1" smtClean="0"/>
              <a:t>porodiljskog</a:t>
            </a:r>
            <a:r>
              <a:rPr lang="en-US" dirty="0" smtClean="0"/>
              <a:t> </a:t>
            </a:r>
            <a:r>
              <a:rPr lang="en-US" dirty="0" err="1"/>
              <a:t>odsustva</a:t>
            </a:r>
            <a:r>
              <a:rPr lang="en-US" dirty="0"/>
              <a:t>, a ne tri plate </a:t>
            </a:r>
            <a:r>
              <a:rPr lang="en-US" dirty="0" err="1"/>
              <a:t>kako</a:t>
            </a:r>
            <a:r>
              <a:rPr lang="en-US" dirty="0"/>
              <a:t> je </a:t>
            </a:r>
            <a:r>
              <a:rPr lang="en-US" dirty="0" err="1"/>
              <a:t>bilo</a:t>
            </a:r>
            <a:r>
              <a:rPr lang="en-US" dirty="0"/>
              <a:t> </a:t>
            </a:r>
            <a:r>
              <a:rPr lang="en-US" dirty="0" err="1"/>
              <a:t>po</a:t>
            </a:r>
            <a:r>
              <a:rPr lang="en-US" dirty="0"/>
              <a:t> </a:t>
            </a:r>
            <a:r>
              <a:rPr lang="en-US" dirty="0" err="1"/>
              <a:t>starom</a:t>
            </a:r>
            <a:r>
              <a:rPr lang="en-US" dirty="0"/>
              <a:t> </a:t>
            </a:r>
            <a:r>
              <a:rPr lang="en-US" dirty="0" err="1"/>
              <a:t>Zakonu</a:t>
            </a:r>
            <a:r>
              <a:rPr lang="en-US" dirty="0"/>
              <a:t>.</a:t>
            </a:r>
            <a:endParaRPr lang="bs-Latn-BA" dirty="0"/>
          </a:p>
          <a:p>
            <a:pPr algn="l"/>
            <a:r>
              <a:rPr lang="en-US" dirty="0"/>
              <a:t> </a:t>
            </a:r>
            <a:endParaRPr lang="bs-Latn-BA" dirty="0"/>
          </a:p>
          <a:p>
            <a:pPr marL="457200" indent="-457200" algn="l">
              <a:buFont typeface="Courier New" pitchFamily="49" charset="0"/>
              <a:buChar char="o"/>
            </a:pPr>
            <a:r>
              <a:rPr lang="bs-Latn-BA" dirty="0"/>
              <a:t>P</a:t>
            </a:r>
            <a:r>
              <a:rPr lang="en-US" dirty="0" err="1" smtClean="0"/>
              <a:t>eriod</a:t>
            </a:r>
            <a:r>
              <a:rPr lang="en-US" dirty="0" smtClean="0"/>
              <a:t> </a:t>
            </a:r>
            <a:r>
              <a:rPr lang="en-US" dirty="0" err="1"/>
              <a:t>zdravstvene</a:t>
            </a:r>
            <a:r>
              <a:rPr lang="en-US" dirty="0"/>
              <a:t> </a:t>
            </a:r>
            <a:r>
              <a:rPr lang="en-US" dirty="0" err="1"/>
              <a:t>spriječenosti</a:t>
            </a:r>
            <a:r>
              <a:rPr lang="en-US" dirty="0"/>
              <a:t> </a:t>
            </a:r>
            <a:r>
              <a:rPr lang="en-US" dirty="0" err="1"/>
              <a:t>za</a:t>
            </a:r>
            <a:r>
              <a:rPr lang="en-US" dirty="0"/>
              <a:t> rad ne </a:t>
            </a:r>
            <a:r>
              <a:rPr lang="en-US" dirty="0" err="1"/>
              <a:t>uračunava</a:t>
            </a:r>
            <a:r>
              <a:rPr lang="en-US" dirty="0"/>
              <a:t> </a:t>
            </a:r>
            <a:r>
              <a:rPr lang="bs-Latn-BA" dirty="0" smtClean="0"/>
              <a:t>se </a:t>
            </a:r>
            <a:r>
              <a:rPr lang="en-US" dirty="0" smtClean="0"/>
              <a:t>u </a:t>
            </a:r>
            <a:r>
              <a:rPr lang="en-US" dirty="0" err="1"/>
              <a:t>vrijeme</a:t>
            </a:r>
            <a:r>
              <a:rPr lang="en-US" dirty="0"/>
              <a:t> </a:t>
            </a:r>
            <a:r>
              <a:rPr lang="en-US" dirty="0" err="1"/>
              <a:t>trajanja</a:t>
            </a:r>
            <a:r>
              <a:rPr lang="en-US" dirty="0"/>
              <a:t> </a:t>
            </a:r>
            <a:r>
              <a:rPr lang="en-US" dirty="0" err="1"/>
              <a:t>ugovora</a:t>
            </a:r>
            <a:r>
              <a:rPr lang="en-US" dirty="0"/>
              <a:t> o </a:t>
            </a:r>
            <a:r>
              <a:rPr lang="en-US" dirty="0" err="1"/>
              <a:t>radu</a:t>
            </a:r>
            <a:r>
              <a:rPr lang="en-US" dirty="0"/>
              <a:t>, </a:t>
            </a:r>
            <a:r>
              <a:rPr lang="en-US" dirty="0" err="1"/>
              <a:t>što</a:t>
            </a:r>
            <a:r>
              <a:rPr lang="en-US" dirty="0"/>
              <a:t> je </a:t>
            </a:r>
            <a:r>
              <a:rPr lang="en-US" dirty="0" err="1"/>
              <a:t>naročito</a:t>
            </a:r>
            <a:r>
              <a:rPr lang="en-US" dirty="0"/>
              <a:t> </a:t>
            </a:r>
            <a:r>
              <a:rPr lang="en-US" dirty="0" err="1"/>
              <a:t>bitno</a:t>
            </a:r>
            <a:r>
              <a:rPr lang="en-US" dirty="0"/>
              <a:t> </a:t>
            </a:r>
            <a:r>
              <a:rPr lang="en-US" dirty="0" err="1"/>
              <a:t>za</a:t>
            </a:r>
            <a:r>
              <a:rPr lang="en-US" dirty="0"/>
              <a:t> </a:t>
            </a:r>
            <a:r>
              <a:rPr lang="en-US" dirty="0" err="1"/>
              <a:t>radnike</a:t>
            </a:r>
            <a:r>
              <a:rPr lang="en-US" dirty="0"/>
              <a:t> </a:t>
            </a:r>
            <a:r>
              <a:rPr lang="en-US" dirty="0" err="1"/>
              <a:t>koji</a:t>
            </a:r>
            <a:r>
              <a:rPr lang="en-US" dirty="0"/>
              <a:t> </a:t>
            </a:r>
            <a:r>
              <a:rPr lang="en-US" dirty="0" err="1"/>
              <a:t>su</a:t>
            </a:r>
            <a:r>
              <a:rPr lang="en-US" dirty="0"/>
              <a:t> </a:t>
            </a:r>
            <a:r>
              <a:rPr lang="en-US" dirty="0" err="1"/>
              <a:t>zaključili</a:t>
            </a:r>
            <a:r>
              <a:rPr lang="en-US" dirty="0"/>
              <a:t> </a:t>
            </a:r>
            <a:r>
              <a:rPr lang="en-US" dirty="0" err="1"/>
              <a:t>ugovor</a:t>
            </a:r>
            <a:r>
              <a:rPr lang="en-US" dirty="0"/>
              <a:t> o </a:t>
            </a:r>
            <a:r>
              <a:rPr lang="en-US" dirty="0" err="1"/>
              <a:t>radu</a:t>
            </a:r>
            <a:r>
              <a:rPr lang="en-US" dirty="0"/>
              <a:t> </a:t>
            </a:r>
            <a:r>
              <a:rPr lang="en-US" dirty="0" err="1"/>
              <a:t>na</a:t>
            </a:r>
            <a:r>
              <a:rPr lang="en-US" dirty="0"/>
              <a:t> </a:t>
            </a:r>
            <a:r>
              <a:rPr lang="en-US" dirty="0" err="1"/>
              <a:t>određeno</a:t>
            </a:r>
            <a:r>
              <a:rPr lang="en-US" dirty="0"/>
              <a:t> </a:t>
            </a:r>
            <a:r>
              <a:rPr lang="en-US" dirty="0" err="1"/>
              <a:t>vrijeme</a:t>
            </a:r>
            <a:r>
              <a:rPr lang="en-US" dirty="0"/>
              <a:t>.</a:t>
            </a:r>
            <a:endParaRPr lang="bs-Latn-BA" dirty="0"/>
          </a:p>
          <a:p>
            <a:pPr algn="l"/>
            <a:endParaRPr lang="bs-Latn-BA" dirty="0"/>
          </a:p>
        </p:txBody>
      </p:sp>
    </p:spTree>
    <p:extLst>
      <p:ext uri="{BB962C8B-B14F-4D97-AF65-F5344CB8AC3E}">
        <p14:creationId xmlns:p14="http://schemas.microsoft.com/office/powerpoint/2010/main" val="241920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864096"/>
          </a:xfrm>
        </p:spPr>
        <p:txBody>
          <a:bodyPr>
            <a:normAutofit/>
          </a:bodyPr>
          <a:lstStyle/>
          <a:p>
            <a:pPr algn="ctr"/>
            <a:r>
              <a:rPr lang="bs-Latn-BA" sz="4500" dirty="0" smtClean="0"/>
              <a:t>Plaće i naknade</a:t>
            </a:r>
            <a:endParaRPr lang="bs-Latn-BA" sz="4500" dirty="0"/>
          </a:p>
        </p:txBody>
      </p:sp>
      <p:sp>
        <p:nvSpPr>
          <p:cNvPr id="3" name="Text Placeholder 2"/>
          <p:cNvSpPr>
            <a:spLocks noGrp="1"/>
          </p:cNvSpPr>
          <p:nvPr>
            <p:ph type="body" idx="1"/>
          </p:nvPr>
        </p:nvSpPr>
        <p:spPr>
          <a:xfrm>
            <a:off x="457200" y="1340768"/>
            <a:ext cx="4040188" cy="792088"/>
          </a:xfrm>
        </p:spPr>
        <p:txBody>
          <a:bodyPr/>
          <a:lstStyle/>
          <a:p>
            <a:r>
              <a:rPr lang="bs-Latn-BA" dirty="0" smtClean="0"/>
              <a:t>Federacija BiH</a:t>
            </a:r>
            <a:endParaRPr lang="bs-Latn-BA" dirty="0"/>
          </a:p>
        </p:txBody>
      </p:sp>
      <p:sp>
        <p:nvSpPr>
          <p:cNvPr id="4" name="Text Placeholder 3"/>
          <p:cNvSpPr>
            <a:spLocks noGrp="1"/>
          </p:cNvSpPr>
          <p:nvPr>
            <p:ph type="body" sz="half" idx="3"/>
          </p:nvPr>
        </p:nvSpPr>
        <p:spPr>
          <a:xfrm>
            <a:off x="4645025" y="1268761"/>
            <a:ext cx="4041775" cy="864096"/>
          </a:xfrm>
        </p:spPr>
        <p:txBody>
          <a:bodyPr/>
          <a:lstStyle/>
          <a:p>
            <a:r>
              <a:rPr lang="bs-Latn-BA" dirty="0" smtClean="0"/>
              <a:t>Republika Srpska</a:t>
            </a:r>
            <a:endParaRPr lang="bs-Latn-BA" dirty="0"/>
          </a:p>
        </p:txBody>
      </p:sp>
      <p:sp>
        <p:nvSpPr>
          <p:cNvPr id="5" name="Content Placeholder 4"/>
          <p:cNvSpPr>
            <a:spLocks noGrp="1"/>
          </p:cNvSpPr>
          <p:nvPr>
            <p:ph sz="quarter" idx="2"/>
          </p:nvPr>
        </p:nvSpPr>
        <p:spPr>
          <a:xfrm>
            <a:off x="323528" y="2276872"/>
            <a:ext cx="4173860" cy="4083448"/>
          </a:xfrm>
        </p:spPr>
        <p:txBody>
          <a:bodyPr/>
          <a:lstStyle/>
          <a:p>
            <a:endParaRPr lang="bs-Latn-BA" sz="2000" dirty="0" smtClean="0"/>
          </a:p>
          <a:p>
            <a:r>
              <a:rPr lang="bs-Latn-BA" sz="2000" dirty="0" smtClean="0"/>
              <a:t>O</a:t>
            </a:r>
            <a:r>
              <a:rPr lang="en-US" sz="2000" dirty="0" err="1" smtClean="0"/>
              <a:t>baveza</a:t>
            </a:r>
            <a:r>
              <a:rPr lang="en-US" sz="2000" dirty="0" smtClean="0"/>
              <a:t> </a:t>
            </a:r>
            <a:r>
              <a:rPr lang="en-US" sz="2000" dirty="0" err="1"/>
              <a:t>poslodavca</a:t>
            </a:r>
            <a:r>
              <a:rPr lang="en-US" sz="2000" dirty="0"/>
              <a:t> </a:t>
            </a:r>
            <a:r>
              <a:rPr lang="en-US" sz="2000" dirty="0" err="1"/>
              <a:t>koji</a:t>
            </a:r>
            <a:r>
              <a:rPr lang="en-US" sz="2000" dirty="0"/>
              <a:t> ne </a:t>
            </a:r>
            <a:r>
              <a:rPr lang="en-US" sz="2000" dirty="0" err="1"/>
              <a:t>isplaćuje</a:t>
            </a:r>
            <a:r>
              <a:rPr lang="en-US" sz="2000" dirty="0"/>
              <a:t> </a:t>
            </a:r>
            <a:r>
              <a:rPr lang="en-US" sz="2000" dirty="0" err="1"/>
              <a:t>plaću</a:t>
            </a:r>
            <a:r>
              <a:rPr lang="en-US" sz="2000" dirty="0"/>
              <a:t> u </a:t>
            </a:r>
            <a:r>
              <a:rPr lang="en-US" sz="2000" dirty="0" err="1"/>
              <a:t>roku</a:t>
            </a:r>
            <a:r>
              <a:rPr lang="en-US" sz="2000" dirty="0"/>
              <a:t> od 30 </a:t>
            </a:r>
            <a:r>
              <a:rPr lang="en-US" sz="2000" dirty="0" err="1"/>
              <a:t>dana</a:t>
            </a:r>
            <a:r>
              <a:rPr lang="en-US" sz="2000" dirty="0"/>
              <a:t>, </a:t>
            </a:r>
            <a:r>
              <a:rPr lang="en-US" sz="2000" dirty="0" err="1"/>
              <a:t>ili</a:t>
            </a:r>
            <a:r>
              <a:rPr lang="en-US" sz="2000" dirty="0"/>
              <a:t> je ne </a:t>
            </a:r>
            <a:r>
              <a:rPr lang="en-US" sz="2000" dirty="0" err="1"/>
              <a:t>isplati</a:t>
            </a:r>
            <a:r>
              <a:rPr lang="en-US" sz="2000" dirty="0"/>
              <a:t> u </a:t>
            </a:r>
            <a:r>
              <a:rPr lang="en-US" sz="2000" dirty="0" smtClean="0"/>
              <a:t>c</a:t>
            </a:r>
            <a:r>
              <a:rPr lang="bs-Latn-BA" sz="2000" dirty="0" smtClean="0"/>
              <a:t>i</a:t>
            </a:r>
            <a:r>
              <a:rPr lang="en-US" sz="2000" dirty="0" err="1" smtClean="0"/>
              <a:t>jelosti</a:t>
            </a:r>
            <a:r>
              <a:rPr lang="en-US" sz="2000" dirty="0"/>
              <a:t>, da je </a:t>
            </a:r>
            <a:r>
              <a:rPr lang="en-US" sz="2000" dirty="0" err="1"/>
              <a:t>dužan</a:t>
            </a:r>
            <a:r>
              <a:rPr lang="en-US" sz="2000" dirty="0"/>
              <a:t> do </a:t>
            </a:r>
            <a:r>
              <a:rPr lang="en-US" sz="2000" dirty="0" err="1"/>
              <a:t>kraja</a:t>
            </a:r>
            <a:r>
              <a:rPr lang="en-US" sz="2000" dirty="0"/>
              <a:t> </a:t>
            </a:r>
            <a:r>
              <a:rPr lang="en-US" sz="2000" dirty="0" err="1"/>
              <a:t>mjeseca</a:t>
            </a:r>
            <a:r>
              <a:rPr lang="en-US" sz="2000" dirty="0"/>
              <a:t> u </a:t>
            </a:r>
            <a:r>
              <a:rPr lang="en-US" sz="2000" dirty="0" err="1"/>
              <a:t>kojem</a:t>
            </a:r>
            <a:r>
              <a:rPr lang="en-US" sz="2000" dirty="0"/>
              <a:t> je </a:t>
            </a:r>
            <a:r>
              <a:rPr lang="en-US" sz="2000" dirty="0" err="1"/>
              <a:t>dospjela</a:t>
            </a:r>
            <a:r>
              <a:rPr lang="en-US" sz="2000" dirty="0"/>
              <a:t> </a:t>
            </a:r>
            <a:r>
              <a:rPr lang="en-US" sz="2000" dirty="0" err="1"/>
              <a:t>isplata</a:t>
            </a:r>
            <a:r>
              <a:rPr lang="en-US" sz="2000" dirty="0"/>
              <a:t> </a:t>
            </a:r>
            <a:r>
              <a:rPr lang="en-US" sz="2000" dirty="0" err="1"/>
              <a:t>plaće</a:t>
            </a:r>
            <a:r>
              <a:rPr lang="en-US" sz="2000" dirty="0"/>
              <a:t> </a:t>
            </a:r>
            <a:r>
              <a:rPr lang="en-US" sz="2000" dirty="0" err="1"/>
              <a:t>radniku</a:t>
            </a:r>
            <a:r>
              <a:rPr lang="en-US" sz="2000" dirty="0"/>
              <a:t> </a:t>
            </a:r>
            <a:r>
              <a:rPr lang="en-US" sz="2000" dirty="0" err="1"/>
              <a:t>uručiti</a:t>
            </a:r>
            <a:r>
              <a:rPr lang="en-US" sz="2000" dirty="0"/>
              <a:t> </a:t>
            </a:r>
            <a:r>
              <a:rPr lang="en-US" sz="2000" dirty="0" err="1"/>
              <a:t>obračun</a:t>
            </a:r>
            <a:r>
              <a:rPr lang="en-US" sz="2000" dirty="0"/>
              <a:t> </a:t>
            </a:r>
            <a:r>
              <a:rPr lang="en-US" sz="2000" dirty="0" err="1"/>
              <a:t>plaće</a:t>
            </a:r>
            <a:r>
              <a:rPr lang="en-US" sz="2000" dirty="0"/>
              <a:t> </a:t>
            </a:r>
            <a:r>
              <a:rPr lang="en-US" sz="2000" dirty="0" err="1"/>
              <a:t>koji</a:t>
            </a:r>
            <a:r>
              <a:rPr lang="en-US" sz="2000" dirty="0"/>
              <a:t> je bio </a:t>
            </a:r>
            <a:r>
              <a:rPr lang="en-US" sz="2000" dirty="0" err="1"/>
              <a:t>dužan</a:t>
            </a:r>
            <a:r>
              <a:rPr lang="en-US" sz="2000" dirty="0"/>
              <a:t> </a:t>
            </a:r>
            <a:r>
              <a:rPr lang="en-US" sz="2000" dirty="0" err="1"/>
              <a:t>isplatiti</a:t>
            </a:r>
            <a:r>
              <a:rPr lang="en-US" sz="2000" dirty="0"/>
              <a:t>, a </a:t>
            </a:r>
            <a:r>
              <a:rPr lang="en-US" sz="2000" dirty="0" err="1"/>
              <a:t>obračun</a:t>
            </a:r>
            <a:r>
              <a:rPr lang="en-US" sz="2000" dirty="0"/>
              <a:t> </a:t>
            </a:r>
            <a:r>
              <a:rPr lang="en-US" sz="2000" dirty="0" err="1"/>
              <a:t>plaće</a:t>
            </a:r>
            <a:r>
              <a:rPr lang="en-US" sz="2000" dirty="0"/>
              <a:t> (</a:t>
            </a:r>
            <a:r>
              <a:rPr lang="en-US" sz="2000" dirty="0" err="1"/>
              <a:t>tzv</a:t>
            </a:r>
            <a:r>
              <a:rPr lang="en-US" sz="2000" dirty="0"/>
              <a:t>. </a:t>
            </a:r>
            <a:r>
              <a:rPr lang="en-US" sz="2000" dirty="0" err="1"/>
              <a:t>platna</a:t>
            </a:r>
            <a:r>
              <a:rPr lang="en-US" sz="2000" dirty="0"/>
              <a:t> </a:t>
            </a:r>
            <a:r>
              <a:rPr lang="en-US" sz="2000" dirty="0" err="1"/>
              <a:t>lista</a:t>
            </a:r>
            <a:r>
              <a:rPr lang="en-US" sz="2000" dirty="0"/>
              <a:t>) </a:t>
            </a:r>
            <a:r>
              <a:rPr lang="en-US" sz="2000" dirty="0" err="1"/>
              <a:t>smatra</a:t>
            </a:r>
            <a:r>
              <a:rPr lang="en-US" sz="2000" dirty="0"/>
              <a:t> se </a:t>
            </a:r>
            <a:r>
              <a:rPr lang="en-US" sz="2000" dirty="0" err="1"/>
              <a:t>izvršnom</a:t>
            </a:r>
            <a:r>
              <a:rPr lang="en-US" sz="2000" dirty="0"/>
              <a:t> </a:t>
            </a:r>
            <a:r>
              <a:rPr lang="en-US" sz="2000" dirty="0" err="1"/>
              <a:t>ispravom</a:t>
            </a:r>
            <a:endParaRPr lang="bs-Latn-BA" sz="2000" dirty="0"/>
          </a:p>
          <a:p>
            <a:endParaRPr lang="bs-Latn-BA" dirty="0"/>
          </a:p>
        </p:txBody>
      </p:sp>
      <p:sp>
        <p:nvSpPr>
          <p:cNvPr id="6" name="Content Placeholder 5"/>
          <p:cNvSpPr>
            <a:spLocks noGrp="1"/>
          </p:cNvSpPr>
          <p:nvPr>
            <p:ph sz="quarter" idx="4"/>
          </p:nvPr>
        </p:nvSpPr>
        <p:spPr>
          <a:xfrm>
            <a:off x="4645025" y="2132856"/>
            <a:ext cx="4319463" cy="4608512"/>
          </a:xfrm>
        </p:spPr>
        <p:txBody>
          <a:bodyPr>
            <a:normAutofit fontScale="92500" lnSpcReduction="20000"/>
          </a:bodyPr>
          <a:lstStyle/>
          <a:p>
            <a:r>
              <a:rPr lang="bs-Latn-BA" dirty="0" err="1"/>
              <a:t>N</a:t>
            </a:r>
            <a:r>
              <a:rPr lang="en-US" dirty="0" err="1" smtClean="0"/>
              <a:t>ov</a:t>
            </a:r>
            <a:r>
              <a:rPr lang="en-US" dirty="0" smtClean="0"/>
              <a:t> </a:t>
            </a:r>
            <a:r>
              <a:rPr lang="en-US" dirty="0" err="1"/>
              <a:t>način</a:t>
            </a:r>
            <a:r>
              <a:rPr lang="en-US" dirty="0"/>
              <a:t> </a:t>
            </a:r>
            <a:r>
              <a:rPr lang="en-US" dirty="0" err="1"/>
              <a:t>utvrđivanja</a:t>
            </a:r>
            <a:r>
              <a:rPr lang="en-US" dirty="0"/>
              <a:t> </a:t>
            </a:r>
            <a:r>
              <a:rPr lang="en-US" dirty="0" smtClean="0"/>
              <a:t>plate</a:t>
            </a:r>
            <a:endParaRPr lang="bs-Latn-BA" dirty="0" smtClean="0"/>
          </a:p>
          <a:p>
            <a:pPr marL="0" indent="0">
              <a:buNone/>
            </a:pPr>
            <a:endParaRPr lang="bs-Latn-BA" dirty="0"/>
          </a:p>
          <a:p>
            <a:r>
              <a:rPr lang="bs-Latn-BA" dirty="0" err="1"/>
              <a:t>Č</a:t>
            </a:r>
            <a:r>
              <a:rPr lang="en-US" dirty="0" err="1" smtClean="0"/>
              <a:t>lan</a:t>
            </a:r>
            <a:r>
              <a:rPr lang="en-US" dirty="0" smtClean="0"/>
              <a:t> </a:t>
            </a:r>
            <a:r>
              <a:rPr lang="en-US" dirty="0"/>
              <a:t>122. </a:t>
            </a:r>
            <a:r>
              <a:rPr lang="bs-Latn-BA" dirty="0" err="1"/>
              <a:t>P</a:t>
            </a:r>
            <a:r>
              <a:rPr lang="en-US" dirty="0" err="1" smtClean="0"/>
              <a:t>lata</a:t>
            </a:r>
            <a:r>
              <a:rPr lang="en-US" dirty="0" smtClean="0"/>
              <a:t> </a:t>
            </a:r>
            <a:r>
              <a:rPr lang="en-US" dirty="0" err="1"/>
              <a:t>za</a:t>
            </a:r>
            <a:r>
              <a:rPr lang="en-US" dirty="0"/>
              <a:t> </a:t>
            </a:r>
            <a:r>
              <a:rPr lang="en-US" dirty="0" err="1"/>
              <a:t>obavljeni</a:t>
            </a:r>
            <a:r>
              <a:rPr lang="en-US" dirty="0"/>
              <a:t> rad i </a:t>
            </a:r>
            <a:r>
              <a:rPr lang="en-US" dirty="0" err="1"/>
              <a:t>vrijeme</a:t>
            </a:r>
            <a:r>
              <a:rPr lang="en-US" dirty="0"/>
              <a:t> </a:t>
            </a:r>
            <a:r>
              <a:rPr lang="en-US" dirty="0" err="1"/>
              <a:t>provedeno</a:t>
            </a:r>
            <a:r>
              <a:rPr lang="en-US" dirty="0"/>
              <a:t> </a:t>
            </a:r>
            <a:r>
              <a:rPr lang="en-US" dirty="0" err="1"/>
              <a:t>na</a:t>
            </a:r>
            <a:r>
              <a:rPr lang="en-US" dirty="0"/>
              <a:t> </a:t>
            </a:r>
            <a:r>
              <a:rPr lang="en-US" dirty="0" err="1"/>
              <a:t>radu</a:t>
            </a:r>
            <a:r>
              <a:rPr lang="en-US" dirty="0"/>
              <a:t> </a:t>
            </a:r>
            <a:r>
              <a:rPr lang="en-US" dirty="0" err="1"/>
              <a:t>sastoji</a:t>
            </a:r>
            <a:r>
              <a:rPr lang="en-US" dirty="0"/>
              <a:t> se od </a:t>
            </a:r>
            <a:r>
              <a:rPr lang="en-US" dirty="0" err="1"/>
              <a:t>osnovne</a:t>
            </a:r>
            <a:r>
              <a:rPr lang="en-US" dirty="0"/>
              <a:t> plate i </a:t>
            </a:r>
            <a:r>
              <a:rPr lang="en-US" dirty="0" smtClean="0"/>
              <a:t>d</a:t>
            </a:r>
            <a:r>
              <a:rPr lang="bs-Latn-BA" dirty="0"/>
              <a:t>i</a:t>
            </a:r>
            <a:r>
              <a:rPr lang="en-US" dirty="0" err="1" smtClean="0"/>
              <a:t>jelova</a:t>
            </a:r>
            <a:r>
              <a:rPr lang="en-US" dirty="0" smtClean="0"/>
              <a:t> </a:t>
            </a:r>
            <a:r>
              <a:rPr lang="en-US" dirty="0"/>
              <a:t>plate </a:t>
            </a:r>
            <a:r>
              <a:rPr lang="en-US" dirty="0" err="1"/>
              <a:t>za</a:t>
            </a:r>
            <a:r>
              <a:rPr lang="en-US" dirty="0"/>
              <a:t> </a:t>
            </a:r>
            <a:r>
              <a:rPr lang="en-US" dirty="0" err="1"/>
              <a:t>radni</a:t>
            </a:r>
            <a:r>
              <a:rPr lang="en-US" dirty="0"/>
              <a:t> </a:t>
            </a:r>
            <a:r>
              <a:rPr lang="en-US" dirty="0" err="1"/>
              <a:t>učinak</a:t>
            </a:r>
            <a:r>
              <a:rPr lang="en-US" dirty="0"/>
              <a:t>. </a:t>
            </a:r>
            <a:endParaRPr lang="bs-Latn-BA" dirty="0"/>
          </a:p>
          <a:p>
            <a:r>
              <a:rPr lang="en-US" dirty="0" err="1"/>
              <a:t>Osnovna</a:t>
            </a:r>
            <a:r>
              <a:rPr lang="en-US" dirty="0"/>
              <a:t> </a:t>
            </a:r>
            <a:r>
              <a:rPr lang="en-US" dirty="0" err="1"/>
              <a:t>plata</a:t>
            </a:r>
            <a:r>
              <a:rPr lang="en-US" dirty="0"/>
              <a:t> - </a:t>
            </a:r>
            <a:r>
              <a:rPr lang="en-US" dirty="0" err="1"/>
              <a:t>uslova</a:t>
            </a:r>
            <a:r>
              <a:rPr lang="en-US" dirty="0"/>
              <a:t> </a:t>
            </a:r>
            <a:r>
              <a:rPr lang="en-US" dirty="0" err="1"/>
              <a:t>potrebnih</a:t>
            </a:r>
            <a:r>
              <a:rPr lang="en-US" dirty="0"/>
              <a:t> </a:t>
            </a:r>
            <a:r>
              <a:rPr lang="en-US" dirty="0" err="1"/>
              <a:t>za</a:t>
            </a:r>
            <a:r>
              <a:rPr lang="en-US" dirty="0"/>
              <a:t> rad </a:t>
            </a:r>
            <a:r>
              <a:rPr lang="en-US" dirty="0" err="1"/>
              <a:t>na</a:t>
            </a:r>
            <a:r>
              <a:rPr lang="en-US" dirty="0"/>
              <a:t> </a:t>
            </a:r>
            <a:r>
              <a:rPr lang="en-US" dirty="0" err="1"/>
              <a:t>poslovima</a:t>
            </a:r>
            <a:r>
              <a:rPr lang="en-US" dirty="0"/>
              <a:t> </a:t>
            </a:r>
            <a:endParaRPr lang="bs-Latn-BA" dirty="0"/>
          </a:p>
          <a:p>
            <a:r>
              <a:rPr lang="en-US" dirty="0" err="1"/>
              <a:t>Radni</a:t>
            </a:r>
            <a:r>
              <a:rPr lang="en-US" dirty="0"/>
              <a:t> </a:t>
            </a:r>
            <a:r>
              <a:rPr lang="en-US" dirty="0" err="1"/>
              <a:t>učinak</a:t>
            </a:r>
            <a:r>
              <a:rPr lang="en-US" dirty="0"/>
              <a:t> - </a:t>
            </a:r>
            <a:r>
              <a:rPr lang="en-US" dirty="0" err="1"/>
              <a:t>osnovu</a:t>
            </a:r>
            <a:r>
              <a:rPr lang="en-US" dirty="0"/>
              <a:t> </a:t>
            </a:r>
            <a:r>
              <a:rPr lang="en-US" dirty="0" err="1"/>
              <a:t>kvaliteta</a:t>
            </a:r>
            <a:r>
              <a:rPr lang="en-US" dirty="0"/>
              <a:t> i </a:t>
            </a:r>
            <a:r>
              <a:rPr lang="en-US" dirty="0" err="1"/>
              <a:t>obima</a:t>
            </a:r>
            <a:r>
              <a:rPr lang="en-US" dirty="0"/>
              <a:t> </a:t>
            </a:r>
            <a:r>
              <a:rPr lang="en-US" dirty="0" err="1"/>
              <a:t>obavljenog</a:t>
            </a:r>
            <a:r>
              <a:rPr lang="en-US" dirty="0"/>
              <a:t> </a:t>
            </a:r>
            <a:r>
              <a:rPr lang="en-US" dirty="0" err="1"/>
              <a:t>posla</a:t>
            </a:r>
            <a:r>
              <a:rPr lang="en-US" dirty="0"/>
              <a:t>, </a:t>
            </a:r>
            <a:r>
              <a:rPr lang="en-US" dirty="0" err="1"/>
              <a:t>kao</a:t>
            </a:r>
            <a:r>
              <a:rPr lang="en-US" dirty="0"/>
              <a:t> i </a:t>
            </a:r>
            <a:r>
              <a:rPr lang="en-US" dirty="0" err="1"/>
              <a:t>doprinosa</a:t>
            </a:r>
            <a:r>
              <a:rPr lang="en-US" dirty="0"/>
              <a:t> </a:t>
            </a:r>
            <a:r>
              <a:rPr lang="en-US" dirty="0" err="1"/>
              <a:t>radnika</a:t>
            </a:r>
            <a:r>
              <a:rPr lang="en-US" dirty="0"/>
              <a:t> </a:t>
            </a:r>
            <a:r>
              <a:rPr lang="en-US" dirty="0" err="1"/>
              <a:t>poslovnom</a:t>
            </a:r>
            <a:r>
              <a:rPr lang="en-US" dirty="0"/>
              <a:t> </a:t>
            </a:r>
            <a:r>
              <a:rPr lang="en-US" dirty="0" err="1"/>
              <a:t>rezultatu</a:t>
            </a:r>
            <a:r>
              <a:rPr lang="en-US" dirty="0"/>
              <a:t> </a:t>
            </a:r>
            <a:r>
              <a:rPr lang="en-US" dirty="0" err="1"/>
              <a:t>poslodavca</a:t>
            </a:r>
            <a:r>
              <a:rPr lang="en-US" dirty="0"/>
              <a:t> </a:t>
            </a:r>
            <a:r>
              <a:rPr lang="en-US" dirty="0" err="1"/>
              <a:t>koji</a:t>
            </a:r>
            <a:r>
              <a:rPr lang="en-US" dirty="0"/>
              <a:t> se </a:t>
            </a:r>
            <a:r>
              <a:rPr lang="en-US" dirty="0" err="1"/>
              <a:t>utvrđuje</a:t>
            </a:r>
            <a:r>
              <a:rPr lang="en-US" dirty="0"/>
              <a:t> </a:t>
            </a:r>
            <a:r>
              <a:rPr lang="en-US" dirty="0" err="1"/>
              <a:t>opštim</a:t>
            </a:r>
            <a:r>
              <a:rPr lang="en-US" dirty="0"/>
              <a:t> </a:t>
            </a:r>
            <a:r>
              <a:rPr lang="en-US" dirty="0" err="1"/>
              <a:t>aktima</a:t>
            </a:r>
            <a:r>
              <a:rPr lang="en-US" dirty="0"/>
              <a:t>, </a:t>
            </a:r>
            <a:r>
              <a:rPr lang="en-US" dirty="0" err="1"/>
              <a:t>ugovorom</a:t>
            </a:r>
            <a:r>
              <a:rPr lang="en-US" dirty="0"/>
              <a:t> o </a:t>
            </a:r>
            <a:r>
              <a:rPr lang="en-US" dirty="0" err="1"/>
              <a:t>radu</a:t>
            </a:r>
            <a:r>
              <a:rPr lang="en-US" dirty="0"/>
              <a:t> </a:t>
            </a:r>
            <a:r>
              <a:rPr lang="en-US" dirty="0" err="1"/>
              <a:t>ili</a:t>
            </a:r>
            <a:r>
              <a:rPr lang="en-US" dirty="0"/>
              <a:t> </a:t>
            </a:r>
            <a:r>
              <a:rPr lang="en-US" dirty="0" err="1"/>
              <a:t>drugim</a:t>
            </a:r>
            <a:r>
              <a:rPr lang="en-US" dirty="0"/>
              <a:t> </a:t>
            </a:r>
            <a:r>
              <a:rPr lang="en-US" dirty="0" err="1"/>
              <a:t>aktima</a:t>
            </a:r>
            <a:r>
              <a:rPr lang="en-US" dirty="0"/>
              <a:t> </a:t>
            </a:r>
            <a:r>
              <a:rPr lang="en-US" dirty="0" err="1"/>
              <a:t>poslodavca</a:t>
            </a:r>
            <a:r>
              <a:rPr lang="en-US" dirty="0" smtClean="0"/>
              <a:t>.</a:t>
            </a:r>
            <a:endParaRPr lang="bs-Latn-BA" dirty="0" smtClean="0"/>
          </a:p>
          <a:p>
            <a:r>
              <a:rPr lang="en-US" dirty="0" err="1"/>
              <a:t>Minuli</a:t>
            </a:r>
            <a:r>
              <a:rPr lang="en-US" dirty="0"/>
              <a:t> </a:t>
            </a:r>
            <a:r>
              <a:rPr lang="en-US" dirty="0" smtClean="0"/>
              <a:t>rad</a:t>
            </a:r>
            <a:r>
              <a:rPr lang="bs-Latn-BA" dirty="0"/>
              <a:t> (</a:t>
            </a:r>
            <a:r>
              <a:rPr lang="en-US" dirty="0" smtClean="0"/>
              <a:t>0,3 </a:t>
            </a:r>
            <a:r>
              <a:rPr lang="en-US" dirty="0"/>
              <a:t>% - 0,5 </a:t>
            </a:r>
            <a:r>
              <a:rPr lang="en-US" dirty="0" smtClean="0"/>
              <a:t>%</a:t>
            </a:r>
            <a:r>
              <a:rPr lang="bs-Latn-BA" dirty="0" smtClean="0"/>
              <a:t>)</a:t>
            </a:r>
            <a:endParaRPr lang="bs-Latn-BA" dirty="0"/>
          </a:p>
          <a:p>
            <a:endParaRPr lang="bs-Latn-BA" dirty="0"/>
          </a:p>
          <a:p>
            <a:endParaRPr lang="bs-Latn-BA" dirty="0"/>
          </a:p>
        </p:txBody>
      </p:sp>
    </p:spTree>
    <p:extLst>
      <p:ext uri="{BB962C8B-B14F-4D97-AF65-F5344CB8AC3E}">
        <p14:creationId xmlns:p14="http://schemas.microsoft.com/office/powerpoint/2010/main" val="24374638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88640"/>
            <a:ext cx="7999040" cy="1512168"/>
          </a:xfrm>
        </p:spPr>
        <p:txBody>
          <a:bodyPr>
            <a:normAutofit/>
          </a:bodyPr>
          <a:lstStyle/>
          <a:p>
            <a:pPr algn="ctr"/>
            <a:r>
              <a:rPr lang="bs-Latn-BA" sz="4500" dirty="0">
                <a:effectLst/>
              </a:rPr>
              <a:t>O</a:t>
            </a:r>
            <a:r>
              <a:rPr lang="bs-Latn-BA" sz="4500" dirty="0" smtClean="0">
                <a:effectLst/>
              </a:rPr>
              <a:t>dgovornost za povredu obaveza iz ugovora o radu i naknada štete</a:t>
            </a:r>
            <a:endParaRPr lang="bs-Latn-BA" sz="4500" dirty="0"/>
          </a:p>
        </p:txBody>
      </p:sp>
      <p:sp>
        <p:nvSpPr>
          <p:cNvPr id="3" name="Subtitle 2"/>
          <p:cNvSpPr>
            <a:spLocks noGrp="1"/>
          </p:cNvSpPr>
          <p:nvPr>
            <p:ph type="subTitle" idx="1"/>
          </p:nvPr>
        </p:nvSpPr>
        <p:spPr>
          <a:xfrm>
            <a:off x="251520" y="1916832"/>
            <a:ext cx="8640960" cy="4824536"/>
          </a:xfrm>
        </p:spPr>
        <p:txBody>
          <a:bodyPr numCol="3">
            <a:normAutofit fontScale="70000" lnSpcReduction="20000"/>
          </a:bodyPr>
          <a:lstStyle/>
          <a:p>
            <a:pPr algn="ctr"/>
            <a:r>
              <a:rPr lang="en-US" dirty="0" err="1">
                <a:solidFill>
                  <a:schemeClr val="bg1">
                    <a:lumMod val="95000"/>
                    <a:lumOff val="5000"/>
                  </a:schemeClr>
                </a:solidFill>
              </a:rPr>
              <a:t>Federacija</a:t>
            </a:r>
            <a:r>
              <a:rPr lang="en-US" dirty="0">
                <a:solidFill>
                  <a:schemeClr val="bg1">
                    <a:lumMod val="95000"/>
                    <a:lumOff val="5000"/>
                  </a:schemeClr>
                </a:solidFill>
              </a:rPr>
              <a:t> </a:t>
            </a:r>
            <a:r>
              <a:rPr lang="en-US" dirty="0" err="1">
                <a:solidFill>
                  <a:schemeClr val="bg1">
                    <a:lumMod val="95000"/>
                    <a:lumOff val="5000"/>
                  </a:schemeClr>
                </a:solidFill>
              </a:rPr>
              <a:t>Bosne</a:t>
            </a:r>
            <a:r>
              <a:rPr lang="en-US" dirty="0">
                <a:solidFill>
                  <a:schemeClr val="bg1">
                    <a:lumMod val="95000"/>
                    <a:lumOff val="5000"/>
                  </a:schemeClr>
                </a:solidFill>
              </a:rPr>
              <a:t> i </a:t>
            </a:r>
            <a:r>
              <a:rPr lang="en-US" dirty="0" err="1">
                <a:solidFill>
                  <a:schemeClr val="bg1">
                    <a:lumMod val="95000"/>
                    <a:lumOff val="5000"/>
                  </a:schemeClr>
                </a:solidFill>
              </a:rPr>
              <a:t>Hercegovine</a:t>
            </a:r>
            <a:endParaRPr lang="bs-Latn-BA" dirty="0">
              <a:solidFill>
                <a:schemeClr val="bg1">
                  <a:lumMod val="95000"/>
                  <a:lumOff val="5000"/>
                </a:schemeClr>
              </a:solidFill>
            </a:endParaRPr>
          </a:p>
          <a:p>
            <a:pPr algn="l"/>
            <a:r>
              <a:rPr lang="en-US" dirty="0">
                <a:solidFill>
                  <a:schemeClr val="bg1">
                    <a:lumMod val="95000"/>
                    <a:lumOff val="5000"/>
                  </a:schemeClr>
                </a:solidFill>
              </a:rPr>
              <a:t> </a:t>
            </a:r>
            <a:endParaRPr lang="bs-Latn-BA" dirty="0">
              <a:solidFill>
                <a:schemeClr val="bg1">
                  <a:lumMod val="95000"/>
                  <a:lumOff val="5000"/>
                </a:schemeClr>
              </a:solidFill>
            </a:endParaRPr>
          </a:p>
          <a:p>
            <a:pPr algn="l"/>
            <a:r>
              <a:rPr lang="en-US" dirty="0" err="1">
                <a:solidFill>
                  <a:schemeClr val="bg1">
                    <a:lumMod val="95000"/>
                    <a:lumOff val="5000"/>
                  </a:schemeClr>
                </a:solidFill>
              </a:rPr>
              <a:t>Odredbe</a:t>
            </a:r>
            <a:r>
              <a:rPr lang="en-US" dirty="0">
                <a:solidFill>
                  <a:schemeClr val="bg1">
                    <a:lumMod val="95000"/>
                    <a:lumOff val="5000"/>
                  </a:schemeClr>
                </a:solidFill>
              </a:rPr>
              <a:t> </a:t>
            </a:r>
            <a:r>
              <a:rPr lang="en-US" dirty="0" err="1">
                <a:solidFill>
                  <a:schemeClr val="bg1">
                    <a:lumMod val="95000"/>
                    <a:lumOff val="5000"/>
                  </a:schemeClr>
                </a:solidFill>
              </a:rPr>
              <a:t>koje</a:t>
            </a:r>
            <a:r>
              <a:rPr lang="en-US" dirty="0">
                <a:solidFill>
                  <a:schemeClr val="bg1">
                    <a:lumMod val="95000"/>
                    <a:lumOff val="5000"/>
                  </a:schemeClr>
                </a:solidFill>
              </a:rPr>
              <a:t> </a:t>
            </a:r>
            <a:r>
              <a:rPr lang="en-US" dirty="0" err="1">
                <a:solidFill>
                  <a:schemeClr val="bg1">
                    <a:lumMod val="95000"/>
                    <a:lumOff val="5000"/>
                  </a:schemeClr>
                </a:solidFill>
              </a:rPr>
              <a:t>regulišu</a:t>
            </a:r>
            <a:r>
              <a:rPr lang="en-US" dirty="0">
                <a:solidFill>
                  <a:schemeClr val="bg1">
                    <a:lumMod val="95000"/>
                    <a:lumOff val="5000"/>
                  </a:schemeClr>
                </a:solidFill>
              </a:rPr>
              <a:t> </a:t>
            </a:r>
            <a:r>
              <a:rPr lang="en-US" dirty="0" err="1">
                <a:solidFill>
                  <a:schemeClr val="bg1">
                    <a:lumMod val="95000"/>
                    <a:lumOff val="5000"/>
                  </a:schemeClr>
                </a:solidFill>
              </a:rPr>
              <a:t>naknadu</a:t>
            </a:r>
            <a:r>
              <a:rPr lang="en-US" dirty="0">
                <a:solidFill>
                  <a:schemeClr val="bg1">
                    <a:lumMod val="95000"/>
                    <a:lumOff val="5000"/>
                  </a:schemeClr>
                </a:solidFill>
              </a:rPr>
              <a:t> </a:t>
            </a:r>
            <a:r>
              <a:rPr lang="en-US" dirty="0" err="1">
                <a:solidFill>
                  <a:schemeClr val="bg1">
                    <a:lumMod val="95000"/>
                    <a:lumOff val="5000"/>
                  </a:schemeClr>
                </a:solidFill>
              </a:rPr>
              <a:t>štete</a:t>
            </a:r>
            <a:r>
              <a:rPr lang="en-US" dirty="0">
                <a:solidFill>
                  <a:schemeClr val="bg1">
                    <a:lumMod val="95000"/>
                    <a:lumOff val="5000"/>
                  </a:schemeClr>
                </a:solidFill>
              </a:rPr>
              <a:t> </a:t>
            </a:r>
            <a:r>
              <a:rPr lang="en-US" dirty="0" err="1">
                <a:solidFill>
                  <a:schemeClr val="bg1">
                    <a:lumMod val="95000"/>
                    <a:lumOff val="5000"/>
                  </a:schemeClr>
                </a:solidFill>
              </a:rPr>
              <a:t>na</a:t>
            </a:r>
            <a:r>
              <a:rPr lang="en-US" dirty="0">
                <a:solidFill>
                  <a:schemeClr val="bg1">
                    <a:lumMod val="95000"/>
                    <a:lumOff val="5000"/>
                  </a:schemeClr>
                </a:solidFill>
              </a:rPr>
              <a:t> </a:t>
            </a:r>
            <a:r>
              <a:rPr lang="en-US" dirty="0" err="1">
                <a:solidFill>
                  <a:schemeClr val="bg1">
                    <a:lumMod val="95000"/>
                    <a:lumOff val="5000"/>
                  </a:schemeClr>
                </a:solidFill>
              </a:rPr>
              <a:t>radu</a:t>
            </a:r>
            <a:r>
              <a:rPr lang="en-US" dirty="0">
                <a:solidFill>
                  <a:schemeClr val="bg1">
                    <a:lumMod val="95000"/>
                    <a:lumOff val="5000"/>
                  </a:schemeClr>
                </a:solidFill>
              </a:rPr>
              <a:t> i </a:t>
            </a:r>
            <a:endParaRPr lang="bs-Latn-BA" dirty="0" smtClean="0">
              <a:solidFill>
                <a:schemeClr val="bg1">
                  <a:lumMod val="95000"/>
                  <a:lumOff val="5000"/>
                </a:schemeClr>
              </a:solidFill>
            </a:endParaRPr>
          </a:p>
          <a:p>
            <a:pPr algn="l"/>
            <a:r>
              <a:rPr lang="en-US" dirty="0" smtClean="0">
                <a:solidFill>
                  <a:schemeClr val="bg1">
                    <a:lumMod val="95000"/>
                    <a:lumOff val="5000"/>
                  </a:schemeClr>
                </a:solidFill>
              </a:rPr>
              <a:t>u </a:t>
            </a:r>
            <a:r>
              <a:rPr lang="en-US" dirty="0" err="1">
                <a:solidFill>
                  <a:schemeClr val="bg1">
                    <a:lumMod val="95000"/>
                    <a:lumOff val="5000"/>
                  </a:schemeClr>
                </a:solidFill>
              </a:rPr>
              <a:t>vezi</a:t>
            </a:r>
            <a:r>
              <a:rPr lang="en-US" dirty="0">
                <a:solidFill>
                  <a:schemeClr val="bg1">
                    <a:lumMod val="95000"/>
                    <a:lumOff val="5000"/>
                  </a:schemeClr>
                </a:solidFill>
              </a:rPr>
              <a:t> </a:t>
            </a:r>
            <a:r>
              <a:rPr lang="en-US" dirty="0" err="1">
                <a:solidFill>
                  <a:schemeClr val="bg1">
                    <a:lumMod val="95000"/>
                    <a:lumOff val="5000"/>
                  </a:schemeClr>
                </a:solidFill>
              </a:rPr>
              <a:t>sa</a:t>
            </a:r>
            <a:r>
              <a:rPr lang="en-US" dirty="0">
                <a:solidFill>
                  <a:schemeClr val="bg1">
                    <a:lumMod val="95000"/>
                    <a:lumOff val="5000"/>
                  </a:schemeClr>
                </a:solidFill>
              </a:rPr>
              <a:t> </a:t>
            </a:r>
            <a:r>
              <a:rPr lang="en-US" dirty="0" err="1">
                <a:solidFill>
                  <a:schemeClr val="bg1">
                    <a:lumMod val="95000"/>
                    <a:lumOff val="5000"/>
                  </a:schemeClr>
                </a:solidFill>
              </a:rPr>
              <a:t>radom</a:t>
            </a:r>
            <a:r>
              <a:rPr lang="en-US" dirty="0">
                <a:solidFill>
                  <a:schemeClr val="bg1">
                    <a:lumMod val="95000"/>
                    <a:lumOff val="5000"/>
                  </a:schemeClr>
                </a:solidFill>
              </a:rPr>
              <a:t>, </a:t>
            </a:r>
            <a:r>
              <a:rPr lang="en-US" dirty="0" err="1" smtClean="0">
                <a:solidFill>
                  <a:schemeClr val="bg1">
                    <a:lumMod val="95000"/>
                    <a:lumOff val="5000"/>
                  </a:schemeClr>
                </a:solidFill>
              </a:rPr>
              <a:t>preuzete</a:t>
            </a:r>
            <a:r>
              <a:rPr lang="bs-Latn-BA" dirty="0" smtClean="0">
                <a:solidFill>
                  <a:schemeClr val="bg1">
                    <a:lumMod val="95000"/>
                    <a:lumOff val="5000"/>
                  </a:schemeClr>
                </a:solidFill>
              </a:rPr>
              <a:t>   </a:t>
            </a:r>
            <a:r>
              <a:rPr lang="en-US" dirty="0" smtClean="0">
                <a:solidFill>
                  <a:schemeClr val="bg1">
                    <a:lumMod val="95000"/>
                    <a:lumOff val="5000"/>
                  </a:schemeClr>
                </a:solidFill>
              </a:rPr>
              <a:t> </a:t>
            </a:r>
            <a:r>
              <a:rPr lang="en-US" dirty="0" err="1">
                <a:solidFill>
                  <a:schemeClr val="bg1">
                    <a:lumMod val="95000"/>
                    <a:lumOff val="5000"/>
                  </a:schemeClr>
                </a:solidFill>
              </a:rPr>
              <a:t>su</a:t>
            </a:r>
            <a:r>
              <a:rPr lang="en-US" dirty="0">
                <a:solidFill>
                  <a:schemeClr val="bg1">
                    <a:lumMod val="95000"/>
                    <a:lumOff val="5000"/>
                  </a:schemeClr>
                </a:solidFill>
              </a:rPr>
              <a:t> </a:t>
            </a:r>
            <a:r>
              <a:rPr lang="en-US" dirty="0" err="1">
                <a:solidFill>
                  <a:schemeClr val="bg1">
                    <a:lumMod val="95000"/>
                    <a:lumOff val="5000"/>
                  </a:schemeClr>
                </a:solidFill>
              </a:rPr>
              <a:t>iz</a:t>
            </a:r>
            <a:r>
              <a:rPr lang="en-US" dirty="0">
                <a:solidFill>
                  <a:schemeClr val="bg1">
                    <a:lumMod val="95000"/>
                    <a:lumOff val="5000"/>
                  </a:schemeClr>
                </a:solidFill>
              </a:rPr>
              <a:t> </a:t>
            </a:r>
            <a:r>
              <a:rPr lang="en-US" dirty="0" err="1">
                <a:solidFill>
                  <a:schemeClr val="bg1">
                    <a:lumMod val="95000"/>
                    <a:lumOff val="5000"/>
                  </a:schemeClr>
                </a:solidFill>
              </a:rPr>
              <a:t>ranijeg</a:t>
            </a:r>
            <a:r>
              <a:rPr lang="en-US" dirty="0">
                <a:solidFill>
                  <a:schemeClr val="bg1">
                    <a:lumMod val="95000"/>
                    <a:lumOff val="5000"/>
                  </a:schemeClr>
                </a:solidFill>
              </a:rPr>
              <a:t> </a:t>
            </a:r>
            <a:r>
              <a:rPr lang="en-US" dirty="0" err="1">
                <a:solidFill>
                  <a:schemeClr val="bg1">
                    <a:lumMod val="95000"/>
                    <a:lumOff val="5000"/>
                  </a:schemeClr>
                </a:solidFill>
              </a:rPr>
              <a:t>Zakona</a:t>
            </a:r>
            <a:r>
              <a:rPr lang="en-US" dirty="0">
                <a:solidFill>
                  <a:schemeClr val="bg1">
                    <a:lumMod val="95000"/>
                    <a:lumOff val="5000"/>
                  </a:schemeClr>
                </a:solidFill>
              </a:rPr>
              <a:t> o </a:t>
            </a:r>
            <a:r>
              <a:rPr lang="en-US" dirty="0" err="1">
                <a:solidFill>
                  <a:schemeClr val="bg1">
                    <a:lumMod val="95000"/>
                    <a:lumOff val="5000"/>
                  </a:schemeClr>
                </a:solidFill>
              </a:rPr>
              <a:t>radu</a:t>
            </a:r>
            <a:r>
              <a:rPr lang="en-US" dirty="0">
                <a:solidFill>
                  <a:schemeClr val="bg1">
                    <a:lumMod val="95000"/>
                    <a:lumOff val="5000"/>
                  </a:schemeClr>
                </a:solidFill>
              </a:rPr>
              <a:t> F </a:t>
            </a:r>
            <a:r>
              <a:rPr lang="en-US" dirty="0" err="1">
                <a:solidFill>
                  <a:schemeClr val="bg1">
                    <a:lumMod val="95000"/>
                    <a:lumOff val="5000"/>
                  </a:schemeClr>
                </a:solidFill>
              </a:rPr>
              <a:t>BiH</a:t>
            </a:r>
            <a:r>
              <a:rPr lang="en-US" dirty="0">
                <a:solidFill>
                  <a:schemeClr val="bg1">
                    <a:lumMod val="95000"/>
                    <a:lumOff val="5000"/>
                  </a:schemeClr>
                </a:solidFill>
              </a:rPr>
              <a:t>. </a:t>
            </a:r>
            <a:endParaRPr lang="bs-Latn-BA" dirty="0">
              <a:solidFill>
                <a:schemeClr val="bg1">
                  <a:lumMod val="95000"/>
                  <a:lumOff val="5000"/>
                </a:schemeClr>
              </a:solidFill>
            </a:endParaRPr>
          </a:p>
          <a:p>
            <a:pPr algn="l"/>
            <a:r>
              <a:rPr lang="bs-Latn-BA" dirty="0">
                <a:solidFill>
                  <a:schemeClr val="bg1">
                    <a:lumMod val="95000"/>
                    <a:lumOff val="5000"/>
                  </a:schemeClr>
                </a:solidFill>
              </a:rPr>
              <a:t>J</a:t>
            </a:r>
            <a:r>
              <a:rPr lang="en-US" dirty="0" err="1" smtClean="0">
                <a:solidFill>
                  <a:schemeClr val="bg1">
                    <a:lumMod val="95000"/>
                    <a:lumOff val="5000"/>
                  </a:schemeClr>
                </a:solidFill>
              </a:rPr>
              <a:t>asne</a:t>
            </a:r>
            <a:r>
              <a:rPr lang="bs-Latn-BA" dirty="0" smtClean="0">
                <a:solidFill>
                  <a:schemeClr val="bg1">
                    <a:lumMod val="95000"/>
                    <a:lumOff val="5000"/>
                  </a:schemeClr>
                </a:solidFill>
              </a:rPr>
              <a:t> su</a:t>
            </a:r>
            <a:r>
              <a:rPr lang="en-US" dirty="0" smtClean="0">
                <a:solidFill>
                  <a:schemeClr val="bg1">
                    <a:lumMod val="95000"/>
                    <a:lumOff val="5000"/>
                  </a:schemeClr>
                </a:solidFill>
              </a:rPr>
              <a:t> </a:t>
            </a:r>
            <a:r>
              <a:rPr lang="en-US" dirty="0">
                <a:solidFill>
                  <a:schemeClr val="bg1">
                    <a:lumMod val="95000"/>
                    <a:lumOff val="5000"/>
                  </a:schemeClr>
                </a:solidFill>
              </a:rPr>
              <a:t>i </a:t>
            </a:r>
            <a:r>
              <a:rPr lang="en-US" dirty="0" err="1">
                <a:solidFill>
                  <a:schemeClr val="bg1">
                    <a:lumMod val="95000"/>
                    <a:lumOff val="5000"/>
                  </a:schemeClr>
                </a:solidFill>
              </a:rPr>
              <a:t>nedvosmislene</a:t>
            </a:r>
            <a:r>
              <a:rPr lang="en-US" dirty="0">
                <a:solidFill>
                  <a:schemeClr val="bg1">
                    <a:lumMod val="95000"/>
                    <a:lumOff val="5000"/>
                  </a:schemeClr>
                </a:solidFill>
              </a:rPr>
              <a:t>, </a:t>
            </a:r>
            <a:r>
              <a:rPr lang="en-US" dirty="0" smtClean="0">
                <a:solidFill>
                  <a:schemeClr val="bg1">
                    <a:lumMod val="95000"/>
                    <a:lumOff val="5000"/>
                  </a:schemeClr>
                </a:solidFill>
              </a:rPr>
              <a:t>u</a:t>
            </a:r>
            <a:r>
              <a:rPr lang="bs-Latn-BA" dirty="0" smtClean="0">
                <a:solidFill>
                  <a:schemeClr val="bg1">
                    <a:lumMod val="95000"/>
                    <a:lumOff val="5000"/>
                  </a:schemeClr>
                </a:solidFill>
              </a:rPr>
              <a:t> </a:t>
            </a:r>
            <a:r>
              <a:rPr lang="en-US" dirty="0" err="1" smtClean="0">
                <a:solidFill>
                  <a:schemeClr val="bg1">
                    <a:lumMod val="95000"/>
                    <a:lumOff val="5000"/>
                  </a:schemeClr>
                </a:solidFill>
              </a:rPr>
              <a:t>praksi</a:t>
            </a:r>
            <a:r>
              <a:rPr lang="en-US" dirty="0" smtClean="0">
                <a:solidFill>
                  <a:schemeClr val="bg1">
                    <a:lumMod val="95000"/>
                    <a:lumOff val="5000"/>
                  </a:schemeClr>
                </a:solidFill>
              </a:rPr>
              <a:t> </a:t>
            </a:r>
            <a:r>
              <a:rPr lang="en-US" dirty="0" err="1" smtClean="0">
                <a:solidFill>
                  <a:schemeClr val="bg1">
                    <a:lumMod val="95000"/>
                    <a:lumOff val="5000"/>
                  </a:schemeClr>
                </a:solidFill>
              </a:rPr>
              <a:t>često</a:t>
            </a:r>
            <a:r>
              <a:rPr lang="en-US" dirty="0" smtClean="0">
                <a:solidFill>
                  <a:schemeClr val="bg1">
                    <a:lumMod val="95000"/>
                    <a:lumOff val="5000"/>
                  </a:schemeClr>
                </a:solidFill>
              </a:rPr>
              <a:t> </a:t>
            </a:r>
            <a:r>
              <a:rPr lang="en-US" dirty="0" err="1">
                <a:solidFill>
                  <a:schemeClr val="bg1">
                    <a:lumMod val="95000"/>
                    <a:lumOff val="5000"/>
                  </a:schemeClr>
                </a:solidFill>
              </a:rPr>
              <a:t>zlouptrebljene</a:t>
            </a:r>
            <a:r>
              <a:rPr lang="en-US" dirty="0">
                <a:solidFill>
                  <a:schemeClr val="bg1">
                    <a:lumMod val="95000"/>
                    <a:lumOff val="5000"/>
                  </a:schemeClr>
                </a:solidFill>
              </a:rPr>
              <a:t> </a:t>
            </a:r>
            <a:endParaRPr lang="bs-Latn-BA" dirty="0" smtClean="0">
              <a:solidFill>
                <a:schemeClr val="bg1">
                  <a:lumMod val="95000"/>
                  <a:lumOff val="5000"/>
                </a:schemeClr>
              </a:solidFill>
            </a:endParaRPr>
          </a:p>
          <a:p>
            <a:pPr algn="l"/>
            <a:r>
              <a:rPr lang="en-US" dirty="0" err="1" smtClean="0">
                <a:solidFill>
                  <a:schemeClr val="bg1">
                    <a:lumMod val="95000"/>
                    <a:lumOff val="5000"/>
                  </a:schemeClr>
                </a:solidFill>
              </a:rPr>
              <a:t>ili</a:t>
            </a:r>
            <a:r>
              <a:rPr lang="en-US" dirty="0" smtClean="0">
                <a:solidFill>
                  <a:schemeClr val="bg1">
                    <a:lumMod val="95000"/>
                    <a:lumOff val="5000"/>
                  </a:schemeClr>
                </a:solidFill>
              </a:rPr>
              <a:t> </a:t>
            </a:r>
            <a:r>
              <a:rPr lang="en-US" dirty="0">
                <a:solidFill>
                  <a:schemeClr val="bg1">
                    <a:lumMod val="95000"/>
                    <a:lumOff val="5000"/>
                  </a:schemeClr>
                </a:solidFill>
              </a:rPr>
              <a:t>je </a:t>
            </a:r>
            <a:r>
              <a:rPr lang="en-US" dirty="0" err="1">
                <a:solidFill>
                  <a:schemeClr val="bg1">
                    <a:lumMod val="95000"/>
                    <a:lumOff val="5000"/>
                  </a:schemeClr>
                </a:solidFill>
              </a:rPr>
              <a:t>izostala</a:t>
            </a:r>
            <a:r>
              <a:rPr lang="en-US" dirty="0">
                <a:solidFill>
                  <a:schemeClr val="bg1">
                    <a:lumMod val="95000"/>
                    <a:lumOff val="5000"/>
                  </a:schemeClr>
                </a:solidFill>
              </a:rPr>
              <a:t> </a:t>
            </a:r>
            <a:r>
              <a:rPr lang="en-US" dirty="0" err="1">
                <a:solidFill>
                  <a:schemeClr val="bg1">
                    <a:lumMod val="95000"/>
                    <a:lumOff val="5000"/>
                  </a:schemeClr>
                </a:solidFill>
              </a:rPr>
              <a:t>njihova</a:t>
            </a:r>
            <a:r>
              <a:rPr lang="en-US" dirty="0">
                <a:solidFill>
                  <a:schemeClr val="bg1">
                    <a:lumMod val="95000"/>
                    <a:lumOff val="5000"/>
                  </a:schemeClr>
                </a:solidFill>
              </a:rPr>
              <a:t> </a:t>
            </a:r>
            <a:r>
              <a:rPr lang="en-US" dirty="0" err="1" smtClean="0">
                <a:solidFill>
                  <a:schemeClr val="bg1">
                    <a:lumMod val="95000"/>
                    <a:lumOff val="5000"/>
                  </a:schemeClr>
                </a:solidFill>
              </a:rPr>
              <a:t>implemenatcija</a:t>
            </a:r>
            <a:r>
              <a:rPr lang="en-US" dirty="0" smtClean="0">
                <a:solidFill>
                  <a:schemeClr val="bg1">
                    <a:lumMod val="95000"/>
                    <a:lumOff val="5000"/>
                  </a:schemeClr>
                </a:solidFill>
              </a:rPr>
              <a:t>.</a:t>
            </a:r>
            <a:endParaRPr lang="bs-Latn-BA" dirty="0" smtClean="0">
              <a:solidFill>
                <a:schemeClr val="bg1">
                  <a:lumMod val="95000"/>
                  <a:lumOff val="5000"/>
                </a:schemeClr>
              </a:solidFill>
            </a:endParaRPr>
          </a:p>
          <a:p>
            <a:pPr algn="l"/>
            <a:endParaRPr lang="bs-Latn-BA" dirty="0" smtClean="0">
              <a:solidFill>
                <a:schemeClr val="bg1">
                  <a:lumMod val="95000"/>
                  <a:lumOff val="5000"/>
                </a:schemeClr>
              </a:solidFill>
            </a:endParaRPr>
          </a:p>
          <a:p>
            <a:pPr algn="l"/>
            <a:endParaRPr lang="bs-Latn-BA" dirty="0" smtClean="0">
              <a:solidFill>
                <a:schemeClr val="bg1">
                  <a:lumMod val="95000"/>
                  <a:lumOff val="5000"/>
                </a:schemeClr>
              </a:solidFill>
            </a:endParaRPr>
          </a:p>
          <a:p>
            <a:pPr algn="l"/>
            <a:endParaRPr lang="bs-Latn-BA" dirty="0" smtClean="0">
              <a:solidFill>
                <a:schemeClr val="bg1">
                  <a:lumMod val="95000"/>
                  <a:lumOff val="5000"/>
                </a:schemeClr>
              </a:solidFill>
            </a:endParaRPr>
          </a:p>
          <a:p>
            <a:pPr algn="l"/>
            <a:endParaRPr lang="bs-Latn-BA" dirty="0" smtClean="0">
              <a:solidFill>
                <a:schemeClr val="bg1">
                  <a:lumMod val="95000"/>
                  <a:lumOff val="5000"/>
                </a:schemeClr>
              </a:solidFill>
            </a:endParaRPr>
          </a:p>
          <a:p>
            <a:pPr algn="ctr"/>
            <a:r>
              <a:rPr lang="en-US" dirty="0" err="1" smtClean="0">
                <a:solidFill>
                  <a:schemeClr val="bg1">
                    <a:lumMod val="95000"/>
                    <a:lumOff val="5000"/>
                  </a:schemeClr>
                </a:solidFill>
              </a:rPr>
              <a:t>Republika</a:t>
            </a:r>
            <a:r>
              <a:rPr lang="en-US" dirty="0" smtClean="0">
                <a:solidFill>
                  <a:schemeClr val="bg1">
                    <a:lumMod val="95000"/>
                    <a:lumOff val="5000"/>
                  </a:schemeClr>
                </a:solidFill>
              </a:rPr>
              <a:t> </a:t>
            </a:r>
            <a:r>
              <a:rPr lang="en-US" dirty="0" err="1" smtClean="0">
                <a:solidFill>
                  <a:schemeClr val="bg1">
                    <a:lumMod val="95000"/>
                    <a:lumOff val="5000"/>
                  </a:schemeClr>
                </a:solidFill>
              </a:rPr>
              <a:t>Srpska</a:t>
            </a:r>
            <a:endParaRPr lang="bs-Latn-BA" dirty="0" smtClean="0">
              <a:solidFill>
                <a:schemeClr val="bg1">
                  <a:lumMod val="95000"/>
                  <a:lumOff val="5000"/>
                </a:schemeClr>
              </a:solidFill>
            </a:endParaRPr>
          </a:p>
          <a:p>
            <a:pPr algn="l"/>
            <a:endParaRPr lang="bs-Latn-BA" dirty="0">
              <a:solidFill>
                <a:schemeClr val="bg1">
                  <a:lumMod val="95000"/>
                  <a:lumOff val="5000"/>
                </a:schemeClr>
              </a:solidFill>
            </a:endParaRPr>
          </a:p>
          <a:p>
            <a:pPr algn="l"/>
            <a:endParaRPr lang="bs-Latn-BA" dirty="0" smtClean="0">
              <a:solidFill>
                <a:schemeClr val="bg1">
                  <a:lumMod val="95000"/>
                  <a:lumOff val="5000"/>
                </a:schemeClr>
              </a:solidFill>
            </a:endParaRPr>
          </a:p>
          <a:p>
            <a:pPr algn="l"/>
            <a:r>
              <a:rPr lang="bs-Latn-BA" dirty="0" smtClean="0">
                <a:solidFill>
                  <a:schemeClr val="bg1">
                    <a:lumMod val="95000"/>
                    <a:lumOff val="5000"/>
                  </a:schemeClr>
                </a:solidFill>
              </a:rPr>
              <a:t>R</a:t>
            </a:r>
            <a:r>
              <a:rPr lang="en-US" dirty="0" err="1" smtClean="0">
                <a:solidFill>
                  <a:schemeClr val="bg1">
                    <a:lumMod val="95000"/>
                    <a:lumOff val="5000"/>
                  </a:schemeClr>
                </a:solidFill>
              </a:rPr>
              <a:t>adnik</a:t>
            </a:r>
            <a:r>
              <a:rPr lang="en-US" dirty="0" smtClean="0">
                <a:solidFill>
                  <a:schemeClr val="bg1">
                    <a:lumMod val="95000"/>
                    <a:lumOff val="5000"/>
                  </a:schemeClr>
                </a:solidFill>
              </a:rPr>
              <a:t> </a:t>
            </a:r>
            <a:r>
              <a:rPr lang="en-US" dirty="0">
                <a:solidFill>
                  <a:schemeClr val="bg1">
                    <a:lumMod val="95000"/>
                    <a:lumOff val="5000"/>
                  </a:schemeClr>
                </a:solidFill>
              </a:rPr>
              <a:t>je </a:t>
            </a:r>
            <a:r>
              <a:rPr lang="en-US" dirty="0" err="1">
                <a:solidFill>
                  <a:schemeClr val="bg1">
                    <a:lumMod val="95000"/>
                    <a:lumOff val="5000"/>
                  </a:schemeClr>
                </a:solidFill>
              </a:rPr>
              <a:t>odgovoran</a:t>
            </a:r>
            <a:r>
              <a:rPr lang="en-US" dirty="0">
                <a:solidFill>
                  <a:schemeClr val="bg1">
                    <a:lumMod val="95000"/>
                    <a:lumOff val="5000"/>
                  </a:schemeClr>
                </a:solidFill>
              </a:rPr>
              <a:t> </a:t>
            </a:r>
            <a:r>
              <a:rPr lang="en-US" dirty="0" err="1">
                <a:solidFill>
                  <a:schemeClr val="bg1">
                    <a:lumMod val="95000"/>
                    <a:lumOff val="5000"/>
                  </a:schemeClr>
                </a:solidFill>
              </a:rPr>
              <a:t>poslodavcu</a:t>
            </a:r>
            <a:r>
              <a:rPr lang="en-US" dirty="0" smtClean="0">
                <a:solidFill>
                  <a:schemeClr val="bg1">
                    <a:lumMod val="95000"/>
                    <a:lumOff val="5000"/>
                  </a:schemeClr>
                </a:solidFill>
              </a:rPr>
              <a:t>,</a:t>
            </a:r>
            <a:r>
              <a:rPr lang="bs-Latn-BA" dirty="0" smtClean="0">
                <a:solidFill>
                  <a:schemeClr val="bg1">
                    <a:lumMod val="95000"/>
                    <a:lumOff val="5000"/>
                  </a:schemeClr>
                </a:solidFill>
              </a:rPr>
              <a:t> </a:t>
            </a:r>
            <a:r>
              <a:rPr lang="en-US" dirty="0" smtClean="0">
                <a:solidFill>
                  <a:schemeClr val="bg1">
                    <a:lumMod val="95000"/>
                    <a:lumOff val="5000"/>
                  </a:schemeClr>
                </a:solidFill>
              </a:rPr>
              <a:t>a </a:t>
            </a:r>
            <a:r>
              <a:rPr lang="en-US" dirty="0" err="1">
                <a:solidFill>
                  <a:schemeClr val="bg1">
                    <a:lumMod val="95000"/>
                    <a:lumOff val="5000"/>
                  </a:schemeClr>
                </a:solidFill>
              </a:rPr>
              <a:t>ako</a:t>
            </a:r>
            <a:r>
              <a:rPr lang="en-US" dirty="0">
                <a:solidFill>
                  <a:schemeClr val="bg1">
                    <a:lumMod val="95000"/>
                    <a:lumOff val="5000"/>
                  </a:schemeClr>
                </a:solidFill>
              </a:rPr>
              <a:t> je </a:t>
            </a:r>
            <a:r>
              <a:rPr lang="en-US" dirty="0" err="1">
                <a:solidFill>
                  <a:schemeClr val="bg1">
                    <a:lumMod val="95000"/>
                    <a:lumOff val="5000"/>
                  </a:schemeClr>
                </a:solidFill>
              </a:rPr>
              <a:t>povredom</a:t>
            </a:r>
            <a:r>
              <a:rPr lang="en-US" dirty="0">
                <a:solidFill>
                  <a:schemeClr val="bg1">
                    <a:lumMod val="95000"/>
                    <a:lumOff val="5000"/>
                  </a:schemeClr>
                </a:solidFill>
              </a:rPr>
              <a:t> </a:t>
            </a:r>
            <a:r>
              <a:rPr lang="en-US" dirty="0" err="1">
                <a:solidFill>
                  <a:schemeClr val="bg1">
                    <a:lumMod val="95000"/>
                    <a:lumOff val="5000"/>
                  </a:schemeClr>
                </a:solidFill>
              </a:rPr>
              <a:t>radnih</a:t>
            </a:r>
            <a:r>
              <a:rPr lang="en-US" dirty="0">
                <a:solidFill>
                  <a:schemeClr val="bg1">
                    <a:lumMod val="95000"/>
                    <a:lumOff val="5000"/>
                  </a:schemeClr>
                </a:solidFill>
              </a:rPr>
              <a:t> </a:t>
            </a:r>
            <a:endParaRPr lang="bs-Latn-BA" dirty="0" smtClean="0">
              <a:solidFill>
                <a:schemeClr val="bg1">
                  <a:lumMod val="95000"/>
                  <a:lumOff val="5000"/>
                </a:schemeClr>
              </a:solidFill>
            </a:endParaRPr>
          </a:p>
          <a:p>
            <a:pPr algn="l"/>
            <a:r>
              <a:rPr lang="en-US" dirty="0" err="1" smtClean="0">
                <a:solidFill>
                  <a:schemeClr val="bg1">
                    <a:lumMod val="95000"/>
                    <a:lumOff val="5000"/>
                  </a:schemeClr>
                </a:solidFill>
              </a:rPr>
              <a:t>obaveza</a:t>
            </a:r>
            <a:r>
              <a:rPr lang="en-US" dirty="0" smtClean="0">
                <a:solidFill>
                  <a:schemeClr val="bg1">
                    <a:lumMod val="95000"/>
                    <a:lumOff val="5000"/>
                  </a:schemeClr>
                </a:solidFill>
              </a:rPr>
              <a:t> </a:t>
            </a:r>
            <a:r>
              <a:rPr lang="en-US" dirty="0" err="1">
                <a:solidFill>
                  <a:schemeClr val="bg1">
                    <a:lumMod val="95000"/>
                    <a:lumOff val="5000"/>
                  </a:schemeClr>
                </a:solidFill>
              </a:rPr>
              <a:t>pričinjena</a:t>
            </a:r>
            <a:r>
              <a:rPr lang="en-US" dirty="0">
                <a:solidFill>
                  <a:schemeClr val="bg1">
                    <a:lumMod val="95000"/>
                    <a:lumOff val="5000"/>
                  </a:schemeClr>
                </a:solidFill>
              </a:rPr>
              <a:t> </a:t>
            </a:r>
            <a:r>
              <a:rPr lang="en-US" dirty="0" err="1">
                <a:solidFill>
                  <a:schemeClr val="bg1">
                    <a:lumMod val="95000"/>
                    <a:lumOff val="5000"/>
                  </a:schemeClr>
                </a:solidFill>
              </a:rPr>
              <a:t>materijalna</a:t>
            </a:r>
            <a:r>
              <a:rPr lang="en-US" dirty="0">
                <a:solidFill>
                  <a:schemeClr val="bg1">
                    <a:lumMod val="95000"/>
                    <a:lumOff val="5000"/>
                  </a:schemeClr>
                </a:solidFill>
              </a:rPr>
              <a:t> </a:t>
            </a:r>
            <a:r>
              <a:rPr lang="en-US" dirty="0" err="1">
                <a:solidFill>
                  <a:schemeClr val="bg1">
                    <a:lumMod val="95000"/>
                    <a:lumOff val="5000"/>
                  </a:schemeClr>
                </a:solidFill>
              </a:rPr>
              <a:t>šteta</a:t>
            </a:r>
            <a:r>
              <a:rPr lang="en-US" dirty="0">
                <a:solidFill>
                  <a:schemeClr val="bg1">
                    <a:lumMod val="95000"/>
                    <a:lumOff val="5000"/>
                  </a:schemeClr>
                </a:solidFill>
              </a:rPr>
              <a:t> </a:t>
            </a:r>
            <a:r>
              <a:rPr lang="en-US" dirty="0" err="1">
                <a:solidFill>
                  <a:schemeClr val="bg1">
                    <a:lumMod val="95000"/>
                    <a:lumOff val="5000"/>
                  </a:schemeClr>
                </a:solidFill>
              </a:rPr>
              <a:t>poslodavcu</a:t>
            </a:r>
            <a:r>
              <a:rPr lang="en-US" dirty="0">
                <a:solidFill>
                  <a:schemeClr val="bg1">
                    <a:lumMod val="95000"/>
                    <a:lumOff val="5000"/>
                  </a:schemeClr>
                </a:solidFill>
              </a:rPr>
              <a:t> </a:t>
            </a:r>
            <a:r>
              <a:rPr lang="en-US" dirty="0" err="1">
                <a:solidFill>
                  <a:schemeClr val="bg1">
                    <a:lumMod val="95000"/>
                    <a:lumOff val="5000"/>
                  </a:schemeClr>
                </a:solidFill>
              </a:rPr>
              <a:t>ili</a:t>
            </a:r>
            <a:r>
              <a:rPr lang="en-US" dirty="0">
                <a:solidFill>
                  <a:schemeClr val="bg1">
                    <a:lumMod val="95000"/>
                    <a:lumOff val="5000"/>
                  </a:schemeClr>
                </a:solidFill>
              </a:rPr>
              <a:t> </a:t>
            </a:r>
            <a:r>
              <a:rPr lang="en-US" dirty="0" err="1">
                <a:solidFill>
                  <a:schemeClr val="bg1">
                    <a:lumMod val="95000"/>
                    <a:lumOff val="5000"/>
                  </a:schemeClr>
                </a:solidFill>
              </a:rPr>
              <a:t>trećim</a:t>
            </a:r>
            <a:r>
              <a:rPr lang="en-US" dirty="0">
                <a:solidFill>
                  <a:schemeClr val="bg1">
                    <a:lumMod val="95000"/>
                    <a:lumOff val="5000"/>
                  </a:schemeClr>
                </a:solidFill>
              </a:rPr>
              <a:t> </a:t>
            </a:r>
            <a:r>
              <a:rPr lang="en-US" dirty="0" err="1">
                <a:solidFill>
                  <a:schemeClr val="bg1">
                    <a:lumMod val="95000"/>
                    <a:lumOff val="5000"/>
                  </a:schemeClr>
                </a:solidFill>
              </a:rPr>
              <a:t>licima</a:t>
            </a:r>
            <a:r>
              <a:rPr lang="en-US" dirty="0">
                <a:solidFill>
                  <a:schemeClr val="bg1">
                    <a:lumMod val="95000"/>
                    <a:lumOff val="5000"/>
                  </a:schemeClr>
                </a:solidFill>
              </a:rPr>
              <a:t>, </a:t>
            </a:r>
            <a:r>
              <a:rPr lang="en-US" dirty="0" err="1">
                <a:solidFill>
                  <a:schemeClr val="bg1">
                    <a:lumMod val="95000"/>
                    <a:lumOff val="5000"/>
                  </a:schemeClr>
                </a:solidFill>
              </a:rPr>
              <a:t>ili</a:t>
            </a:r>
            <a:r>
              <a:rPr lang="en-US" dirty="0">
                <a:solidFill>
                  <a:schemeClr val="bg1">
                    <a:lumMod val="95000"/>
                    <a:lumOff val="5000"/>
                  </a:schemeClr>
                </a:solidFill>
              </a:rPr>
              <a:t> je </a:t>
            </a:r>
            <a:r>
              <a:rPr lang="en-US" dirty="0" err="1">
                <a:solidFill>
                  <a:schemeClr val="bg1">
                    <a:lumMod val="95000"/>
                    <a:lumOff val="5000"/>
                  </a:schemeClr>
                </a:solidFill>
              </a:rPr>
              <a:t>učinjeno</a:t>
            </a:r>
            <a:r>
              <a:rPr lang="en-US" dirty="0">
                <a:solidFill>
                  <a:schemeClr val="bg1">
                    <a:lumMod val="95000"/>
                    <a:lumOff val="5000"/>
                  </a:schemeClr>
                </a:solidFill>
              </a:rPr>
              <a:t> </a:t>
            </a:r>
            <a:r>
              <a:rPr lang="en-US" dirty="0" err="1">
                <a:solidFill>
                  <a:schemeClr val="bg1">
                    <a:lumMod val="95000"/>
                    <a:lumOff val="5000"/>
                  </a:schemeClr>
                </a:solidFill>
              </a:rPr>
              <a:t>krivično</a:t>
            </a:r>
            <a:r>
              <a:rPr lang="en-US" dirty="0">
                <a:solidFill>
                  <a:schemeClr val="bg1">
                    <a:lumMod val="95000"/>
                    <a:lumOff val="5000"/>
                  </a:schemeClr>
                </a:solidFill>
              </a:rPr>
              <a:t> </a:t>
            </a:r>
            <a:r>
              <a:rPr lang="en-US" dirty="0" err="1">
                <a:solidFill>
                  <a:schemeClr val="bg1">
                    <a:lumMod val="95000"/>
                    <a:lumOff val="5000"/>
                  </a:schemeClr>
                </a:solidFill>
              </a:rPr>
              <a:t>djelo</a:t>
            </a:r>
            <a:r>
              <a:rPr lang="en-US" dirty="0">
                <a:solidFill>
                  <a:schemeClr val="bg1">
                    <a:lumMod val="95000"/>
                    <a:lumOff val="5000"/>
                  </a:schemeClr>
                </a:solidFill>
              </a:rPr>
              <a:t> </a:t>
            </a:r>
            <a:r>
              <a:rPr lang="en-US" dirty="0" err="1">
                <a:solidFill>
                  <a:schemeClr val="bg1">
                    <a:lumMod val="95000"/>
                    <a:lumOff val="5000"/>
                  </a:schemeClr>
                </a:solidFill>
              </a:rPr>
              <a:t>ili</a:t>
            </a:r>
            <a:r>
              <a:rPr lang="en-US" dirty="0">
                <a:solidFill>
                  <a:schemeClr val="bg1">
                    <a:lumMod val="95000"/>
                    <a:lumOff val="5000"/>
                  </a:schemeClr>
                </a:solidFill>
              </a:rPr>
              <a:t> </a:t>
            </a:r>
            <a:r>
              <a:rPr lang="en-US" dirty="0" err="1">
                <a:solidFill>
                  <a:schemeClr val="bg1">
                    <a:lumMod val="95000"/>
                    <a:lumOff val="5000"/>
                  </a:schemeClr>
                </a:solidFill>
              </a:rPr>
              <a:t>prekršaj</a:t>
            </a:r>
            <a:r>
              <a:rPr lang="en-US" dirty="0">
                <a:solidFill>
                  <a:schemeClr val="bg1">
                    <a:lumMod val="95000"/>
                    <a:lumOff val="5000"/>
                  </a:schemeClr>
                </a:solidFill>
              </a:rPr>
              <a:t>, </a:t>
            </a:r>
            <a:r>
              <a:rPr lang="en-US" dirty="0" err="1">
                <a:solidFill>
                  <a:schemeClr val="bg1">
                    <a:lumMod val="95000"/>
                    <a:lumOff val="5000"/>
                  </a:schemeClr>
                </a:solidFill>
              </a:rPr>
              <a:t>radnik</a:t>
            </a:r>
            <a:r>
              <a:rPr lang="en-US" dirty="0">
                <a:solidFill>
                  <a:schemeClr val="bg1">
                    <a:lumMod val="95000"/>
                    <a:lumOff val="5000"/>
                  </a:schemeClr>
                </a:solidFill>
              </a:rPr>
              <a:t> je </a:t>
            </a:r>
            <a:r>
              <a:rPr lang="en-US" dirty="0" err="1">
                <a:solidFill>
                  <a:schemeClr val="bg1">
                    <a:lumMod val="95000"/>
                    <a:lumOff val="5000"/>
                  </a:schemeClr>
                </a:solidFill>
              </a:rPr>
              <a:t>odgovoran</a:t>
            </a:r>
            <a:r>
              <a:rPr lang="en-US" dirty="0">
                <a:solidFill>
                  <a:schemeClr val="bg1">
                    <a:lumMod val="95000"/>
                    <a:lumOff val="5000"/>
                  </a:schemeClr>
                </a:solidFill>
              </a:rPr>
              <a:t> </a:t>
            </a:r>
            <a:r>
              <a:rPr lang="en-US" dirty="0" err="1">
                <a:solidFill>
                  <a:schemeClr val="bg1">
                    <a:lumMod val="95000"/>
                    <a:lumOff val="5000"/>
                  </a:schemeClr>
                </a:solidFill>
              </a:rPr>
              <a:t>materijalno</a:t>
            </a:r>
            <a:r>
              <a:rPr lang="en-US" dirty="0">
                <a:solidFill>
                  <a:schemeClr val="bg1">
                    <a:lumMod val="95000"/>
                    <a:lumOff val="5000"/>
                  </a:schemeClr>
                </a:solidFill>
              </a:rPr>
              <a:t>, </a:t>
            </a:r>
            <a:r>
              <a:rPr lang="en-US" dirty="0" err="1">
                <a:solidFill>
                  <a:schemeClr val="bg1">
                    <a:lumMod val="95000"/>
                    <a:lumOff val="5000"/>
                  </a:schemeClr>
                </a:solidFill>
              </a:rPr>
              <a:t>odnosno</a:t>
            </a:r>
            <a:r>
              <a:rPr lang="en-US" dirty="0">
                <a:solidFill>
                  <a:schemeClr val="bg1">
                    <a:lumMod val="95000"/>
                    <a:lumOff val="5000"/>
                  </a:schemeClr>
                </a:solidFill>
              </a:rPr>
              <a:t> </a:t>
            </a:r>
            <a:r>
              <a:rPr lang="en-US" dirty="0" err="1">
                <a:solidFill>
                  <a:schemeClr val="bg1">
                    <a:lumMod val="95000"/>
                    <a:lumOff val="5000"/>
                  </a:schemeClr>
                </a:solidFill>
              </a:rPr>
              <a:t>krivično</a:t>
            </a:r>
            <a:r>
              <a:rPr lang="en-US" dirty="0">
                <a:solidFill>
                  <a:schemeClr val="bg1">
                    <a:lumMod val="95000"/>
                    <a:lumOff val="5000"/>
                  </a:schemeClr>
                </a:solidFill>
              </a:rPr>
              <a:t> i </a:t>
            </a:r>
            <a:r>
              <a:rPr lang="en-US" dirty="0" err="1">
                <a:solidFill>
                  <a:schemeClr val="bg1">
                    <a:lumMod val="95000"/>
                    <a:lumOff val="5000"/>
                  </a:schemeClr>
                </a:solidFill>
              </a:rPr>
              <a:t>prekršajno</a:t>
            </a:r>
            <a:r>
              <a:rPr lang="en-US" dirty="0" smtClean="0">
                <a:solidFill>
                  <a:schemeClr val="bg1">
                    <a:lumMod val="95000"/>
                    <a:lumOff val="5000"/>
                  </a:schemeClr>
                </a:solidFill>
              </a:rPr>
              <a:t>.</a:t>
            </a:r>
            <a:endParaRPr lang="bs-Latn-BA" dirty="0" smtClean="0">
              <a:solidFill>
                <a:schemeClr val="bg1">
                  <a:lumMod val="95000"/>
                  <a:lumOff val="5000"/>
                </a:schemeClr>
              </a:solidFill>
            </a:endParaRPr>
          </a:p>
          <a:p>
            <a:pPr algn="l"/>
            <a:endParaRPr lang="bs-Latn-BA" dirty="0">
              <a:solidFill>
                <a:schemeClr val="bg1">
                  <a:lumMod val="95000"/>
                  <a:lumOff val="5000"/>
                </a:schemeClr>
              </a:solidFill>
            </a:endParaRPr>
          </a:p>
          <a:p>
            <a:pPr algn="l"/>
            <a:r>
              <a:rPr lang="en-US" dirty="0">
                <a:solidFill>
                  <a:schemeClr val="bg1">
                    <a:lumMod val="95000"/>
                    <a:lumOff val="5000"/>
                  </a:schemeClr>
                </a:solidFill>
              </a:rPr>
              <a:t>Ne </a:t>
            </a:r>
            <a:r>
              <a:rPr lang="en-US" dirty="0" err="1">
                <a:solidFill>
                  <a:schemeClr val="bg1">
                    <a:lumMod val="95000"/>
                    <a:lumOff val="5000"/>
                  </a:schemeClr>
                </a:solidFill>
              </a:rPr>
              <a:t>postoje</a:t>
            </a:r>
            <a:r>
              <a:rPr lang="en-US" dirty="0">
                <a:solidFill>
                  <a:schemeClr val="bg1">
                    <a:lumMod val="95000"/>
                    <a:lumOff val="5000"/>
                  </a:schemeClr>
                </a:solidFill>
              </a:rPr>
              <a:t> </a:t>
            </a:r>
            <a:r>
              <a:rPr lang="en-US" dirty="0" err="1">
                <a:solidFill>
                  <a:schemeClr val="bg1">
                    <a:lumMod val="95000"/>
                    <a:lumOff val="5000"/>
                  </a:schemeClr>
                </a:solidFill>
              </a:rPr>
              <a:t>odredbe</a:t>
            </a:r>
            <a:r>
              <a:rPr lang="en-US" dirty="0">
                <a:solidFill>
                  <a:schemeClr val="bg1">
                    <a:lumMod val="95000"/>
                    <a:lumOff val="5000"/>
                  </a:schemeClr>
                </a:solidFill>
              </a:rPr>
              <a:t> o </a:t>
            </a:r>
            <a:r>
              <a:rPr lang="en-US" dirty="0" err="1">
                <a:solidFill>
                  <a:schemeClr val="bg1">
                    <a:lumMod val="95000"/>
                    <a:lumOff val="5000"/>
                  </a:schemeClr>
                </a:solidFill>
              </a:rPr>
              <a:t>disciplinskom</a:t>
            </a:r>
            <a:r>
              <a:rPr lang="en-US" dirty="0">
                <a:solidFill>
                  <a:schemeClr val="bg1">
                    <a:lumMod val="95000"/>
                    <a:lumOff val="5000"/>
                  </a:schemeClr>
                </a:solidFill>
              </a:rPr>
              <a:t> </a:t>
            </a:r>
            <a:r>
              <a:rPr lang="en-US" dirty="0" err="1">
                <a:solidFill>
                  <a:schemeClr val="bg1">
                    <a:lumMod val="95000"/>
                    <a:lumOff val="5000"/>
                  </a:schemeClr>
                </a:solidFill>
              </a:rPr>
              <a:t>postupku</a:t>
            </a:r>
            <a:r>
              <a:rPr lang="en-US" dirty="0">
                <a:solidFill>
                  <a:schemeClr val="bg1">
                    <a:lumMod val="95000"/>
                    <a:lumOff val="5000"/>
                  </a:schemeClr>
                </a:solidFill>
              </a:rPr>
              <a:t>.</a:t>
            </a:r>
            <a:endParaRPr lang="bs-Latn-BA" dirty="0">
              <a:solidFill>
                <a:schemeClr val="bg1">
                  <a:lumMod val="95000"/>
                  <a:lumOff val="5000"/>
                </a:schemeClr>
              </a:solidFill>
            </a:endParaRPr>
          </a:p>
          <a:p>
            <a:pPr algn="l"/>
            <a:r>
              <a:rPr lang="en-US" dirty="0">
                <a:solidFill>
                  <a:schemeClr val="bg1">
                    <a:lumMod val="95000"/>
                    <a:lumOff val="5000"/>
                  </a:schemeClr>
                </a:solidFill>
              </a:rPr>
              <a:t> </a:t>
            </a:r>
            <a:endParaRPr lang="bs-Latn-BA" dirty="0">
              <a:solidFill>
                <a:schemeClr val="bg1">
                  <a:lumMod val="95000"/>
                  <a:lumOff val="5000"/>
                </a:schemeClr>
              </a:solidFill>
            </a:endParaRPr>
          </a:p>
          <a:p>
            <a:pPr algn="l"/>
            <a:r>
              <a:rPr lang="bs-Latn-BA" dirty="0" smtClean="0">
                <a:solidFill>
                  <a:schemeClr val="bg1">
                    <a:lumMod val="95000"/>
                    <a:lumOff val="5000"/>
                  </a:schemeClr>
                </a:solidFill>
              </a:rPr>
              <a:t>   </a:t>
            </a:r>
          </a:p>
          <a:p>
            <a:pPr algn="l"/>
            <a:r>
              <a:rPr lang="bs-Latn-BA" dirty="0" err="1" smtClean="0">
                <a:solidFill>
                  <a:schemeClr val="bg1">
                    <a:lumMod val="95000"/>
                    <a:lumOff val="5000"/>
                  </a:schemeClr>
                </a:solidFill>
              </a:rPr>
              <a:t>M</a:t>
            </a:r>
            <a:r>
              <a:rPr lang="en-US" dirty="0" err="1" smtClean="0">
                <a:solidFill>
                  <a:schemeClr val="bg1">
                    <a:lumMod val="95000"/>
                    <a:lumOff val="5000"/>
                  </a:schemeClr>
                </a:solidFill>
              </a:rPr>
              <a:t>ogućnost</a:t>
            </a:r>
            <a:r>
              <a:rPr lang="en-US" dirty="0" smtClean="0">
                <a:solidFill>
                  <a:schemeClr val="bg1">
                    <a:lumMod val="95000"/>
                    <a:lumOff val="5000"/>
                  </a:schemeClr>
                </a:solidFill>
              </a:rPr>
              <a:t> </a:t>
            </a:r>
            <a:r>
              <a:rPr lang="en-US" dirty="0" err="1">
                <a:solidFill>
                  <a:schemeClr val="bg1">
                    <a:lumMod val="95000"/>
                    <a:lumOff val="5000"/>
                  </a:schemeClr>
                </a:solidFill>
              </a:rPr>
              <a:t>udaljenja</a:t>
            </a:r>
            <a:r>
              <a:rPr lang="en-US" dirty="0">
                <a:solidFill>
                  <a:schemeClr val="bg1">
                    <a:lumMod val="95000"/>
                    <a:lumOff val="5000"/>
                  </a:schemeClr>
                </a:solidFill>
              </a:rPr>
              <a:t> </a:t>
            </a:r>
            <a:r>
              <a:rPr lang="en-US" dirty="0" err="1">
                <a:solidFill>
                  <a:schemeClr val="bg1">
                    <a:lumMod val="95000"/>
                    <a:lumOff val="5000"/>
                  </a:schemeClr>
                </a:solidFill>
              </a:rPr>
              <a:t>radnika</a:t>
            </a:r>
            <a:r>
              <a:rPr lang="en-US" dirty="0">
                <a:solidFill>
                  <a:schemeClr val="bg1">
                    <a:lumMod val="95000"/>
                    <a:lumOff val="5000"/>
                  </a:schemeClr>
                </a:solidFill>
              </a:rPr>
              <a:t> </a:t>
            </a:r>
            <a:r>
              <a:rPr lang="en-US" dirty="0" err="1">
                <a:solidFill>
                  <a:schemeClr val="bg1">
                    <a:lumMod val="95000"/>
                    <a:lumOff val="5000"/>
                  </a:schemeClr>
                </a:solidFill>
              </a:rPr>
              <a:t>sa</a:t>
            </a:r>
            <a:r>
              <a:rPr lang="en-US" dirty="0">
                <a:solidFill>
                  <a:schemeClr val="bg1">
                    <a:lumMod val="95000"/>
                    <a:lumOff val="5000"/>
                  </a:schemeClr>
                </a:solidFill>
              </a:rPr>
              <a:t> </a:t>
            </a:r>
            <a:r>
              <a:rPr lang="en-US" dirty="0" err="1">
                <a:solidFill>
                  <a:schemeClr val="bg1">
                    <a:lumMod val="95000"/>
                    <a:lumOff val="5000"/>
                  </a:schemeClr>
                </a:solidFill>
              </a:rPr>
              <a:t>rada</a:t>
            </a:r>
            <a:r>
              <a:rPr lang="en-US" dirty="0">
                <a:solidFill>
                  <a:schemeClr val="bg1">
                    <a:lumMod val="95000"/>
                    <a:lumOff val="5000"/>
                  </a:schemeClr>
                </a:solidFill>
              </a:rPr>
              <a:t> </a:t>
            </a:r>
            <a:r>
              <a:rPr lang="en-US" dirty="0" err="1">
                <a:solidFill>
                  <a:schemeClr val="bg1">
                    <a:lumMod val="95000"/>
                    <a:lumOff val="5000"/>
                  </a:schemeClr>
                </a:solidFill>
              </a:rPr>
              <a:t>ako</a:t>
            </a:r>
            <a:r>
              <a:rPr lang="en-US" dirty="0">
                <a:solidFill>
                  <a:schemeClr val="bg1">
                    <a:lumMod val="95000"/>
                    <a:lumOff val="5000"/>
                  </a:schemeClr>
                </a:solidFill>
              </a:rPr>
              <a:t> je </a:t>
            </a:r>
            <a:r>
              <a:rPr lang="en-US" dirty="0" err="1">
                <a:solidFill>
                  <a:schemeClr val="bg1">
                    <a:lumMod val="95000"/>
                    <a:lumOff val="5000"/>
                  </a:schemeClr>
                </a:solidFill>
              </a:rPr>
              <a:t>radnik</a:t>
            </a:r>
            <a:r>
              <a:rPr lang="en-US" dirty="0">
                <a:solidFill>
                  <a:schemeClr val="bg1">
                    <a:lumMod val="95000"/>
                    <a:lumOff val="5000"/>
                  </a:schemeClr>
                </a:solidFill>
              </a:rPr>
              <a:t> </a:t>
            </a:r>
            <a:r>
              <a:rPr lang="en-US" dirty="0" err="1">
                <a:solidFill>
                  <a:schemeClr val="bg1">
                    <a:lumMod val="95000"/>
                    <a:lumOff val="5000"/>
                  </a:schemeClr>
                </a:solidFill>
              </a:rPr>
              <a:t>zatečen</a:t>
            </a:r>
            <a:r>
              <a:rPr lang="en-US" dirty="0">
                <a:solidFill>
                  <a:schemeClr val="bg1">
                    <a:lumMod val="95000"/>
                    <a:lumOff val="5000"/>
                  </a:schemeClr>
                </a:solidFill>
              </a:rPr>
              <a:t> u </a:t>
            </a:r>
            <a:r>
              <a:rPr lang="en-US" dirty="0" err="1">
                <a:solidFill>
                  <a:schemeClr val="bg1">
                    <a:lumMod val="95000"/>
                    <a:lumOff val="5000"/>
                  </a:schemeClr>
                </a:solidFill>
              </a:rPr>
              <a:t>vršenju</a:t>
            </a:r>
            <a:r>
              <a:rPr lang="en-US" dirty="0">
                <a:solidFill>
                  <a:schemeClr val="bg1">
                    <a:lumMod val="95000"/>
                    <a:lumOff val="5000"/>
                  </a:schemeClr>
                </a:solidFill>
              </a:rPr>
              <a:t> </a:t>
            </a:r>
            <a:r>
              <a:rPr lang="en-US" dirty="0" err="1">
                <a:solidFill>
                  <a:schemeClr val="bg1">
                    <a:lumMod val="95000"/>
                    <a:lumOff val="5000"/>
                  </a:schemeClr>
                </a:solidFill>
              </a:rPr>
              <a:t>radnji</a:t>
            </a:r>
            <a:r>
              <a:rPr lang="en-US" dirty="0">
                <a:solidFill>
                  <a:schemeClr val="bg1">
                    <a:lumMod val="95000"/>
                    <a:lumOff val="5000"/>
                  </a:schemeClr>
                </a:solidFill>
              </a:rPr>
              <a:t> </a:t>
            </a:r>
            <a:r>
              <a:rPr lang="en-US" dirty="0" err="1">
                <a:solidFill>
                  <a:schemeClr val="bg1">
                    <a:lumMod val="95000"/>
                    <a:lumOff val="5000"/>
                  </a:schemeClr>
                </a:solidFill>
              </a:rPr>
              <a:t>za</a:t>
            </a:r>
            <a:r>
              <a:rPr lang="en-US" dirty="0">
                <a:solidFill>
                  <a:schemeClr val="bg1">
                    <a:lumMod val="95000"/>
                    <a:lumOff val="5000"/>
                  </a:schemeClr>
                </a:solidFill>
              </a:rPr>
              <a:t> </a:t>
            </a:r>
            <a:r>
              <a:rPr lang="en-US" dirty="0" err="1">
                <a:solidFill>
                  <a:schemeClr val="bg1">
                    <a:lumMod val="95000"/>
                    <a:lumOff val="5000"/>
                  </a:schemeClr>
                </a:solidFill>
              </a:rPr>
              <a:t>koje</a:t>
            </a:r>
            <a:r>
              <a:rPr lang="en-US" dirty="0">
                <a:solidFill>
                  <a:schemeClr val="bg1">
                    <a:lumMod val="95000"/>
                    <a:lumOff val="5000"/>
                  </a:schemeClr>
                </a:solidFill>
              </a:rPr>
              <a:t> se </a:t>
            </a:r>
            <a:r>
              <a:rPr lang="en-US" dirty="0" err="1">
                <a:solidFill>
                  <a:schemeClr val="bg1">
                    <a:lumMod val="95000"/>
                    <a:lumOff val="5000"/>
                  </a:schemeClr>
                </a:solidFill>
              </a:rPr>
              <a:t>osnovano</a:t>
            </a:r>
            <a:r>
              <a:rPr lang="en-US" dirty="0">
                <a:solidFill>
                  <a:schemeClr val="bg1">
                    <a:lumMod val="95000"/>
                    <a:lumOff val="5000"/>
                  </a:schemeClr>
                </a:solidFill>
              </a:rPr>
              <a:t> </a:t>
            </a:r>
            <a:r>
              <a:rPr lang="en-US" dirty="0" err="1">
                <a:solidFill>
                  <a:schemeClr val="bg1">
                    <a:lumMod val="95000"/>
                    <a:lumOff val="5000"/>
                  </a:schemeClr>
                </a:solidFill>
              </a:rPr>
              <a:t>sumnja</a:t>
            </a:r>
            <a:r>
              <a:rPr lang="en-US" dirty="0">
                <a:solidFill>
                  <a:schemeClr val="bg1">
                    <a:lumMod val="95000"/>
                    <a:lumOff val="5000"/>
                  </a:schemeClr>
                </a:solidFill>
              </a:rPr>
              <a:t> da </a:t>
            </a:r>
            <a:r>
              <a:rPr lang="en-US" dirty="0" err="1">
                <a:solidFill>
                  <a:schemeClr val="bg1">
                    <a:lumMod val="95000"/>
                    <a:lumOff val="5000"/>
                  </a:schemeClr>
                </a:solidFill>
              </a:rPr>
              <a:t>predstavljaju</a:t>
            </a:r>
            <a:r>
              <a:rPr lang="en-US" dirty="0">
                <a:solidFill>
                  <a:schemeClr val="bg1">
                    <a:lumMod val="95000"/>
                    <a:lumOff val="5000"/>
                  </a:schemeClr>
                </a:solidFill>
              </a:rPr>
              <a:t> </a:t>
            </a:r>
            <a:r>
              <a:rPr lang="en-US" dirty="0" err="1">
                <a:solidFill>
                  <a:schemeClr val="bg1">
                    <a:lumMod val="95000"/>
                    <a:lumOff val="5000"/>
                  </a:schemeClr>
                </a:solidFill>
              </a:rPr>
              <a:t>krivično</a:t>
            </a:r>
            <a:r>
              <a:rPr lang="en-US" dirty="0">
                <a:solidFill>
                  <a:schemeClr val="bg1">
                    <a:lumMod val="95000"/>
                    <a:lumOff val="5000"/>
                  </a:schemeClr>
                </a:solidFill>
              </a:rPr>
              <a:t> </a:t>
            </a:r>
            <a:r>
              <a:rPr lang="en-US" dirty="0" err="1">
                <a:solidFill>
                  <a:schemeClr val="bg1">
                    <a:lumMod val="95000"/>
                    <a:lumOff val="5000"/>
                  </a:schemeClr>
                </a:solidFill>
              </a:rPr>
              <a:t>djelo</a:t>
            </a:r>
            <a:r>
              <a:rPr lang="en-US" dirty="0">
                <a:solidFill>
                  <a:schemeClr val="bg1">
                    <a:lumMod val="95000"/>
                    <a:lumOff val="5000"/>
                  </a:schemeClr>
                </a:solidFill>
              </a:rPr>
              <a:t>, </a:t>
            </a:r>
            <a:r>
              <a:rPr lang="en-US" dirty="0" err="1">
                <a:solidFill>
                  <a:schemeClr val="bg1">
                    <a:lumMod val="95000"/>
                    <a:lumOff val="5000"/>
                  </a:schemeClr>
                </a:solidFill>
              </a:rPr>
              <a:t>težu</a:t>
            </a:r>
            <a:r>
              <a:rPr lang="en-US" dirty="0">
                <a:solidFill>
                  <a:schemeClr val="bg1">
                    <a:lumMod val="95000"/>
                    <a:lumOff val="5000"/>
                  </a:schemeClr>
                </a:solidFill>
              </a:rPr>
              <a:t> </a:t>
            </a:r>
            <a:r>
              <a:rPr lang="en-US" dirty="0" err="1">
                <a:solidFill>
                  <a:schemeClr val="bg1">
                    <a:lumMod val="95000"/>
                    <a:lumOff val="5000"/>
                  </a:schemeClr>
                </a:solidFill>
              </a:rPr>
              <a:t>povredu</a:t>
            </a:r>
            <a:r>
              <a:rPr lang="en-US" dirty="0">
                <a:solidFill>
                  <a:schemeClr val="bg1">
                    <a:lumMod val="95000"/>
                    <a:lumOff val="5000"/>
                  </a:schemeClr>
                </a:solidFill>
              </a:rPr>
              <a:t> </a:t>
            </a:r>
            <a:r>
              <a:rPr lang="en-US" dirty="0" err="1">
                <a:solidFill>
                  <a:schemeClr val="bg1">
                    <a:lumMod val="95000"/>
                    <a:lumOff val="5000"/>
                  </a:schemeClr>
                </a:solidFill>
              </a:rPr>
              <a:t>radne</a:t>
            </a:r>
            <a:r>
              <a:rPr lang="en-US" dirty="0">
                <a:solidFill>
                  <a:schemeClr val="bg1">
                    <a:lumMod val="95000"/>
                    <a:lumOff val="5000"/>
                  </a:schemeClr>
                </a:solidFill>
              </a:rPr>
              <a:t> </a:t>
            </a:r>
            <a:r>
              <a:rPr lang="en-US" dirty="0" err="1">
                <a:solidFill>
                  <a:schemeClr val="bg1">
                    <a:lumMod val="95000"/>
                    <a:lumOff val="5000"/>
                  </a:schemeClr>
                </a:solidFill>
              </a:rPr>
              <a:t>obaveze</a:t>
            </a:r>
            <a:r>
              <a:rPr lang="en-US" dirty="0">
                <a:solidFill>
                  <a:schemeClr val="bg1">
                    <a:lumMod val="95000"/>
                    <a:lumOff val="5000"/>
                  </a:schemeClr>
                </a:solidFill>
              </a:rPr>
              <a:t> </a:t>
            </a:r>
            <a:r>
              <a:rPr lang="en-US" dirty="0" err="1">
                <a:solidFill>
                  <a:schemeClr val="bg1">
                    <a:lumMod val="95000"/>
                    <a:lumOff val="5000"/>
                  </a:schemeClr>
                </a:solidFill>
              </a:rPr>
              <a:t>ili</a:t>
            </a:r>
            <a:r>
              <a:rPr lang="en-US" dirty="0">
                <a:solidFill>
                  <a:schemeClr val="bg1">
                    <a:lumMod val="95000"/>
                    <a:lumOff val="5000"/>
                  </a:schemeClr>
                </a:solidFill>
              </a:rPr>
              <a:t> </a:t>
            </a:r>
            <a:r>
              <a:rPr lang="en-US" dirty="0" err="1">
                <a:solidFill>
                  <a:schemeClr val="bg1">
                    <a:lumMod val="95000"/>
                    <a:lumOff val="5000"/>
                  </a:schemeClr>
                </a:solidFill>
              </a:rPr>
              <a:t>radnji</a:t>
            </a:r>
            <a:r>
              <a:rPr lang="en-US" dirty="0">
                <a:solidFill>
                  <a:schemeClr val="bg1">
                    <a:lumMod val="95000"/>
                    <a:lumOff val="5000"/>
                  </a:schemeClr>
                </a:solidFill>
              </a:rPr>
              <a:t> </a:t>
            </a:r>
            <a:r>
              <a:rPr lang="en-US" dirty="0" err="1">
                <a:solidFill>
                  <a:schemeClr val="bg1">
                    <a:lumMod val="95000"/>
                    <a:lumOff val="5000"/>
                  </a:schemeClr>
                </a:solidFill>
              </a:rPr>
              <a:t>koje</a:t>
            </a:r>
            <a:r>
              <a:rPr lang="en-US" dirty="0">
                <a:solidFill>
                  <a:schemeClr val="bg1">
                    <a:lumMod val="95000"/>
                    <a:lumOff val="5000"/>
                  </a:schemeClr>
                </a:solidFill>
              </a:rPr>
              <a:t> </a:t>
            </a:r>
            <a:r>
              <a:rPr lang="en-US" dirty="0" err="1">
                <a:solidFill>
                  <a:schemeClr val="bg1">
                    <a:lumMod val="95000"/>
                    <a:lumOff val="5000"/>
                  </a:schemeClr>
                </a:solidFill>
              </a:rPr>
              <a:t>ugrožavaju</a:t>
            </a:r>
            <a:r>
              <a:rPr lang="en-US" dirty="0">
                <a:solidFill>
                  <a:schemeClr val="bg1">
                    <a:lumMod val="95000"/>
                    <a:lumOff val="5000"/>
                  </a:schemeClr>
                </a:solidFill>
              </a:rPr>
              <a:t> </a:t>
            </a:r>
            <a:r>
              <a:rPr lang="en-US" dirty="0" err="1">
                <a:solidFill>
                  <a:schemeClr val="bg1">
                    <a:lumMod val="95000"/>
                    <a:lumOff val="5000"/>
                  </a:schemeClr>
                </a:solidFill>
              </a:rPr>
              <a:t>imovinu</a:t>
            </a:r>
            <a:r>
              <a:rPr lang="en-US" dirty="0">
                <a:solidFill>
                  <a:schemeClr val="bg1">
                    <a:lumMod val="95000"/>
                    <a:lumOff val="5000"/>
                  </a:schemeClr>
                </a:solidFill>
              </a:rPr>
              <a:t> </a:t>
            </a:r>
            <a:r>
              <a:rPr lang="en-US" dirty="0" err="1">
                <a:solidFill>
                  <a:schemeClr val="bg1">
                    <a:lumMod val="95000"/>
                    <a:lumOff val="5000"/>
                  </a:schemeClr>
                </a:solidFill>
              </a:rPr>
              <a:t>veće</a:t>
            </a:r>
            <a:r>
              <a:rPr lang="en-US" dirty="0">
                <a:solidFill>
                  <a:schemeClr val="bg1">
                    <a:lumMod val="95000"/>
                    <a:lumOff val="5000"/>
                  </a:schemeClr>
                </a:solidFill>
              </a:rPr>
              <a:t> </a:t>
            </a:r>
            <a:r>
              <a:rPr lang="en-US" dirty="0" err="1">
                <a:solidFill>
                  <a:schemeClr val="bg1">
                    <a:lumMod val="95000"/>
                    <a:lumOff val="5000"/>
                  </a:schemeClr>
                </a:solidFill>
              </a:rPr>
              <a:t>vrijednosti</a:t>
            </a:r>
            <a:r>
              <a:rPr lang="en-US" dirty="0">
                <a:solidFill>
                  <a:schemeClr val="bg1">
                    <a:lumMod val="95000"/>
                    <a:lumOff val="5000"/>
                  </a:schemeClr>
                </a:solidFill>
              </a:rPr>
              <a:t>, </a:t>
            </a:r>
            <a:r>
              <a:rPr lang="en-US" dirty="0" err="1">
                <a:solidFill>
                  <a:schemeClr val="bg1">
                    <a:lumMod val="95000"/>
                    <a:lumOff val="5000"/>
                  </a:schemeClr>
                </a:solidFill>
              </a:rPr>
              <a:t>poslodavac</a:t>
            </a:r>
            <a:r>
              <a:rPr lang="en-US" dirty="0">
                <a:solidFill>
                  <a:schemeClr val="bg1">
                    <a:lumMod val="95000"/>
                    <a:lumOff val="5000"/>
                  </a:schemeClr>
                </a:solidFill>
              </a:rPr>
              <a:t> </a:t>
            </a:r>
            <a:r>
              <a:rPr lang="en-US" dirty="0" err="1">
                <a:solidFill>
                  <a:schemeClr val="bg1">
                    <a:lumMod val="95000"/>
                    <a:lumOff val="5000"/>
                  </a:schemeClr>
                </a:solidFill>
              </a:rPr>
              <a:t>ga</a:t>
            </a:r>
            <a:r>
              <a:rPr lang="en-US" dirty="0">
                <a:solidFill>
                  <a:schemeClr val="bg1">
                    <a:lumMod val="95000"/>
                    <a:lumOff val="5000"/>
                  </a:schemeClr>
                </a:solidFill>
              </a:rPr>
              <a:t> </a:t>
            </a:r>
            <a:r>
              <a:rPr lang="en-US" dirty="0" err="1">
                <a:solidFill>
                  <a:schemeClr val="bg1">
                    <a:lumMod val="95000"/>
                    <a:lumOff val="5000"/>
                  </a:schemeClr>
                </a:solidFill>
              </a:rPr>
              <a:t>može</a:t>
            </a:r>
            <a:r>
              <a:rPr lang="en-US" dirty="0">
                <a:solidFill>
                  <a:schemeClr val="bg1">
                    <a:lumMod val="95000"/>
                    <a:lumOff val="5000"/>
                  </a:schemeClr>
                </a:solidFill>
              </a:rPr>
              <a:t> </a:t>
            </a:r>
            <a:r>
              <a:rPr lang="en-US" dirty="0" err="1">
                <a:solidFill>
                  <a:schemeClr val="bg1">
                    <a:lumMod val="95000"/>
                    <a:lumOff val="5000"/>
                  </a:schemeClr>
                </a:solidFill>
              </a:rPr>
              <a:t>udaljiti</a:t>
            </a:r>
            <a:r>
              <a:rPr lang="en-US" dirty="0">
                <a:solidFill>
                  <a:schemeClr val="bg1">
                    <a:lumMod val="95000"/>
                    <a:lumOff val="5000"/>
                  </a:schemeClr>
                </a:solidFill>
              </a:rPr>
              <a:t> s </a:t>
            </a:r>
            <a:r>
              <a:rPr lang="en-US" dirty="0" err="1">
                <a:solidFill>
                  <a:schemeClr val="bg1">
                    <a:lumMod val="95000"/>
                    <a:lumOff val="5000"/>
                  </a:schemeClr>
                </a:solidFill>
              </a:rPr>
              <a:t>rada</a:t>
            </a:r>
            <a:r>
              <a:rPr lang="en-US" dirty="0">
                <a:solidFill>
                  <a:schemeClr val="bg1">
                    <a:lumMod val="95000"/>
                    <a:lumOff val="5000"/>
                  </a:schemeClr>
                </a:solidFill>
              </a:rPr>
              <a:t> i </a:t>
            </a:r>
            <a:r>
              <a:rPr lang="en-US" dirty="0" err="1">
                <a:solidFill>
                  <a:schemeClr val="bg1">
                    <a:lumMod val="95000"/>
                    <a:lumOff val="5000"/>
                  </a:schemeClr>
                </a:solidFill>
              </a:rPr>
              <a:t>prije</a:t>
            </a:r>
            <a:r>
              <a:rPr lang="en-US" dirty="0">
                <a:solidFill>
                  <a:schemeClr val="bg1">
                    <a:lumMod val="95000"/>
                    <a:lumOff val="5000"/>
                  </a:schemeClr>
                </a:solidFill>
              </a:rPr>
              <a:t> </a:t>
            </a:r>
            <a:r>
              <a:rPr lang="en-US" dirty="0" err="1">
                <a:solidFill>
                  <a:schemeClr val="bg1">
                    <a:lumMod val="95000"/>
                    <a:lumOff val="5000"/>
                  </a:schemeClr>
                </a:solidFill>
              </a:rPr>
              <a:t>otkazivanja</a:t>
            </a:r>
            <a:r>
              <a:rPr lang="en-US" dirty="0">
                <a:solidFill>
                  <a:schemeClr val="bg1">
                    <a:lumMod val="95000"/>
                    <a:lumOff val="5000"/>
                  </a:schemeClr>
                </a:solidFill>
              </a:rPr>
              <a:t> </a:t>
            </a:r>
            <a:r>
              <a:rPr lang="en-US" dirty="0" err="1">
                <a:solidFill>
                  <a:schemeClr val="bg1">
                    <a:lumMod val="95000"/>
                    <a:lumOff val="5000"/>
                  </a:schemeClr>
                </a:solidFill>
              </a:rPr>
              <a:t>ugovora</a:t>
            </a:r>
            <a:r>
              <a:rPr lang="en-US" dirty="0">
                <a:solidFill>
                  <a:schemeClr val="bg1">
                    <a:lumMod val="95000"/>
                    <a:lumOff val="5000"/>
                  </a:schemeClr>
                </a:solidFill>
              </a:rPr>
              <a:t> o </a:t>
            </a:r>
            <a:r>
              <a:rPr lang="en-US" dirty="0" err="1">
                <a:solidFill>
                  <a:schemeClr val="bg1">
                    <a:lumMod val="95000"/>
                    <a:lumOff val="5000"/>
                  </a:schemeClr>
                </a:solidFill>
              </a:rPr>
              <a:t>radu</a:t>
            </a:r>
            <a:r>
              <a:rPr lang="en-US" dirty="0">
                <a:solidFill>
                  <a:schemeClr val="bg1">
                    <a:lumMod val="95000"/>
                    <a:lumOff val="5000"/>
                  </a:schemeClr>
                </a:solidFill>
              </a:rPr>
              <a:t>. </a:t>
            </a:r>
            <a:endParaRPr lang="bs-Latn-BA" dirty="0" smtClean="0">
              <a:solidFill>
                <a:schemeClr val="bg1">
                  <a:lumMod val="95000"/>
                  <a:lumOff val="5000"/>
                </a:schemeClr>
              </a:solidFill>
            </a:endParaRPr>
          </a:p>
          <a:p>
            <a:pPr algn="l"/>
            <a:endParaRPr lang="bs-Latn-BA" dirty="0">
              <a:solidFill>
                <a:schemeClr val="bg1">
                  <a:lumMod val="95000"/>
                  <a:lumOff val="5000"/>
                </a:schemeClr>
              </a:solidFill>
            </a:endParaRPr>
          </a:p>
          <a:p>
            <a:pPr algn="l"/>
            <a:r>
              <a:rPr lang="bs-Latn-BA" dirty="0" smtClean="0">
                <a:solidFill>
                  <a:schemeClr val="bg1">
                    <a:lumMod val="95000"/>
                    <a:lumOff val="5000"/>
                  </a:schemeClr>
                </a:solidFill>
              </a:rPr>
              <a:t>P</a:t>
            </a:r>
            <a:r>
              <a:rPr lang="en-US" dirty="0" err="1" smtClean="0">
                <a:solidFill>
                  <a:schemeClr val="bg1">
                    <a:lumMod val="95000"/>
                    <a:lumOff val="5000"/>
                  </a:schemeClr>
                </a:solidFill>
              </a:rPr>
              <a:t>ojam</a:t>
            </a:r>
            <a:r>
              <a:rPr lang="en-US" dirty="0" smtClean="0">
                <a:solidFill>
                  <a:schemeClr val="bg1">
                    <a:lumMod val="95000"/>
                    <a:lumOff val="5000"/>
                  </a:schemeClr>
                </a:solidFill>
              </a:rPr>
              <a:t> </a:t>
            </a:r>
            <a:r>
              <a:rPr lang="en-US" dirty="0" err="1">
                <a:solidFill>
                  <a:schemeClr val="bg1">
                    <a:lumMod val="95000"/>
                    <a:lumOff val="5000"/>
                  </a:schemeClr>
                </a:solidFill>
              </a:rPr>
              <a:t>osnovane</a:t>
            </a:r>
            <a:r>
              <a:rPr lang="en-US" dirty="0">
                <a:solidFill>
                  <a:schemeClr val="bg1">
                    <a:lumMod val="95000"/>
                    <a:lumOff val="5000"/>
                  </a:schemeClr>
                </a:solidFill>
              </a:rPr>
              <a:t> </a:t>
            </a:r>
            <a:r>
              <a:rPr lang="en-US" dirty="0" err="1" smtClean="0">
                <a:solidFill>
                  <a:schemeClr val="bg1">
                    <a:lumMod val="95000"/>
                    <a:lumOff val="5000"/>
                  </a:schemeClr>
                </a:solidFill>
              </a:rPr>
              <a:t>sumnje</a:t>
            </a:r>
            <a:r>
              <a:rPr lang="en-US" dirty="0" smtClean="0">
                <a:solidFill>
                  <a:schemeClr val="bg1">
                    <a:lumMod val="95000"/>
                    <a:lumOff val="5000"/>
                  </a:schemeClr>
                </a:solidFill>
              </a:rPr>
              <a:t>?</a:t>
            </a:r>
            <a:endParaRPr lang="bs-Latn-BA" dirty="0">
              <a:solidFill>
                <a:schemeClr val="bg1">
                  <a:lumMod val="95000"/>
                  <a:lumOff val="5000"/>
                </a:schemeClr>
              </a:solidFill>
            </a:endParaRPr>
          </a:p>
          <a:p>
            <a:endParaRPr lang="bs-Latn-BA" dirty="0"/>
          </a:p>
        </p:txBody>
      </p:sp>
    </p:spTree>
    <p:extLst>
      <p:ext uri="{BB962C8B-B14F-4D97-AF65-F5344CB8AC3E}">
        <p14:creationId xmlns:p14="http://schemas.microsoft.com/office/powerpoint/2010/main" val="37060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40960" cy="1080120"/>
          </a:xfrm>
        </p:spPr>
        <p:txBody>
          <a:bodyPr>
            <a:noAutofit/>
          </a:bodyPr>
          <a:lstStyle/>
          <a:p>
            <a:pPr algn="ctr"/>
            <a:r>
              <a:rPr lang="bs-Latn-BA" sz="3600" dirty="0" smtClean="0"/>
              <a:t>Prestanak ugovora o radu, zbrinjavanje viška radnika i prijenos ugovora o radu </a:t>
            </a:r>
            <a:endParaRPr lang="bs-Latn-BA" sz="3600" dirty="0"/>
          </a:p>
        </p:txBody>
      </p:sp>
      <p:sp>
        <p:nvSpPr>
          <p:cNvPr id="3" name="Text Placeholder 2"/>
          <p:cNvSpPr>
            <a:spLocks noGrp="1"/>
          </p:cNvSpPr>
          <p:nvPr>
            <p:ph type="body" idx="1"/>
          </p:nvPr>
        </p:nvSpPr>
        <p:spPr>
          <a:xfrm>
            <a:off x="457200" y="1340768"/>
            <a:ext cx="4040188" cy="648072"/>
          </a:xfrm>
        </p:spPr>
        <p:txBody>
          <a:bodyPr/>
          <a:lstStyle/>
          <a:p>
            <a:pPr algn="ctr"/>
            <a:r>
              <a:rPr lang="bs-Latn-BA" dirty="0" smtClean="0"/>
              <a:t>Federacija BiH</a:t>
            </a:r>
            <a:endParaRPr lang="bs-Latn-BA" dirty="0"/>
          </a:p>
        </p:txBody>
      </p:sp>
      <p:sp>
        <p:nvSpPr>
          <p:cNvPr id="4" name="Text Placeholder 3"/>
          <p:cNvSpPr>
            <a:spLocks noGrp="1"/>
          </p:cNvSpPr>
          <p:nvPr>
            <p:ph type="body" sz="half" idx="3"/>
          </p:nvPr>
        </p:nvSpPr>
        <p:spPr>
          <a:xfrm>
            <a:off x="4788024" y="1628800"/>
            <a:ext cx="4248472" cy="3168352"/>
          </a:xfrm>
        </p:spPr>
        <p:txBody>
          <a:bodyPr>
            <a:normAutofit fontScale="92500" lnSpcReduction="20000"/>
          </a:bodyPr>
          <a:lstStyle/>
          <a:p>
            <a:pPr algn="ctr"/>
            <a:r>
              <a:rPr lang="bs-Latn-BA" sz="2200" dirty="0" smtClean="0"/>
              <a:t>P</a:t>
            </a:r>
            <a:r>
              <a:rPr lang="en-US" sz="2200" dirty="0" err="1" smtClean="0"/>
              <a:t>restanka</a:t>
            </a:r>
            <a:r>
              <a:rPr lang="en-US" sz="2200" dirty="0" smtClean="0"/>
              <a:t> </a:t>
            </a:r>
            <a:r>
              <a:rPr lang="en-US" sz="2200" dirty="0" err="1"/>
              <a:t>radnog</a:t>
            </a:r>
            <a:r>
              <a:rPr lang="en-US" sz="2200" dirty="0"/>
              <a:t> </a:t>
            </a:r>
            <a:r>
              <a:rPr lang="en-US" sz="2200" dirty="0" err="1"/>
              <a:t>odnosa</a:t>
            </a:r>
            <a:r>
              <a:rPr lang="en-US" sz="2200" dirty="0"/>
              <a:t> </a:t>
            </a:r>
            <a:r>
              <a:rPr lang="en-US" sz="2200" dirty="0" err="1"/>
              <a:t>zbog</a:t>
            </a:r>
            <a:r>
              <a:rPr lang="en-US" sz="2200" dirty="0"/>
              <a:t> </a:t>
            </a:r>
            <a:r>
              <a:rPr lang="en-US" sz="2200" dirty="0" err="1"/>
              <a:t>gubitka</a:t>
            </a:r>
            <a:r>
              <a:rPr lang="en-US" sz="2200" dirty="0"/>
              <a:t> </a:t>
            </a:r>
            <a:r>
              <a:rPr lang="en-US" sz="2200" dirty="0" err="1"/>
              <a:t>radne</a:t>
            </a:r>
            <a:r>
              <a:rPr lang="en-US" sz="2200" dirty="0"/>
              <a:t> </a:t>
            </a:r>
            <a:r>
              <a:rPr lang="en-US" sz="2200" dirty="0" err="1" smtClean="0"/>
              <a:t>sposobnosti</a:t>
            </a:r>
            <a:endParaRPr lang="bs-Latn-BA" sz="2200" dirty="0" smtClean="0"/>
          </a:p>
          <a:p>
            <a:pPr algn="ctr"/>
            <a:endParaRPr lang="bs-Latn-BA" sz="2200" dirty="0"/>
          </a:p>
          <a:p>
            <a:pPr marL="342900" indent="-342900">
              <a:buFont typeface="Arial" pitchFamily="34" charset="0"/>
              <a:buChar char="•"/>
            </a:pPr>
            <a:r>
              <a:rPr lang="en-US" sz="2200" dirty="0" err="1" smtClean="0"/>
              <a:t>prestaje</a:t>
            </a:r>
            <a:r>
              <a:rPr lang="en-US" sz="2200" dirty="0" smtClean="0"/>
              <a:t> </a:t>
            </a:r>
            <a:r>
              <a:rPr lang="en-US" sz="2200" dirty="0" err="1"/>
              <a:t>danom</a:t>
            </a:r>
            <a:r>
              <a:rPr lang="en-US" sz="2200" dirty="0"/>
              <a:t> </a:t>
            </a:r>
            <a:r>
              <a:rPr lang="en-US" sz="2200" dirty="0" err="1"/>
              <a:t>dostavljanja</a:t>
            </a:r>
            <a:r>
              <a:rPr lang="en-US" sz="2200" dirty="0"/>
              <a:t> </a:t>
            </a:r>
            <a:r>
              <a:rPr lang="en-US" sz="2200" dirty="0" err="1"/>
              <a:t>pravosnažnog</a:t>
            </a:r>
            <a:r>
              <a:rPr lang="en-US" sz="2200" dirty="0"/>
              <a:t> </a:t>
            </a:r>
            <a:r>
              <a:rPr lang="en-US" sz="2200" dirty="0" err="1"/>
              <a:t>rješenja</a:t>
            </a:r>
            <a:r>
              <a:rPr lang="en-US" sz="2200" dirty="0"/>
              <a:t> o </a:t>
            </a:r>
            <a:r>
              <a:rPr lang="en-US" sz="2200" dirty="0" err="1"/>
              <a:t>utvrđivanju</a:t>
            </a:r>
            <a:r>
              <a:rPr lang="en-US" sz="2200" dirty="0"/>
              <a:t> </a:t>
            </a:r>
            <a:r>
              <a:rPr lang="en-US" sz="2200" dirty="0" err="1"/>
              <a:t>gubitka</a:t>
            </a:r>
            <a:r>
              <a:rPr lang="en-US" sz="2200" dirty="0"/>
              <a:t> </a:t>
            </a:r>
            <a:r>
              <a:rPr lang="en-US" sz="2200" dirty="0" err="1"/>
              <a:t>radne</a:t>
            </a:r>
            <a:r>
              <a:rPr lang="en-US" sz="2200" dirty="0"/>
              <a:t> </a:t>
            </a:r>
            <a:r>
              <a:rPr lang="en-US" sz="2200" dirty="0" err="1"/>
              <a:t>sposobnosti</a:t>
            </a:r>
            <a:r>
              <a:rPr lang="en-US" sz="2200" dirty="0"/>
              <a:t>. </a:t>
            </a:r>
            <a:endParaRPr lang="bs-Latn-BA" sz="2200" dirty="0"/>
          </a:p>
          <a:p>
            <a:pPr marL="342900" indent="-342900">
              <a:buFont typeface="Arial" pitchFamily="34" charset="0"/>
              <a:buChar char="•"/>
            </a:pPr>
            <a:r>
              <a:rPr lang="en-US" sz="2200" dirty="0" err="1" smtClean="0"/>
              <a:t>prestaje</a:t>
            </a:r>
            <a:r>
              <a:rPr lang="en-US" sz="2200" dirty="0" smtClean="0"/>
              <a:t> </a:t>
            </a:r>
            <a:r>
              <a:rPr lang="en-US" sz="2200" dirty="0" err="1"/>
              <a:t>danom</a:t>
            </a:r>
            <a:r>
              <a:rPr lang="en-US" sz="2200" dirty="0"/>
              <a:t> </a:t>
            </a:r>
            <a:r>
              <a:rPr lang="en-US" sz="2200" dirty="0" err="1"/>
              <a:t>dostavljanja</a:t>
            </a:r>
            <a:r>
              <a:rPr lang="en-US" sz="2200" dirty="0"/>
              <a:t> </a:t>
            </a:r>
            <a:r>
              <a:rPr lang="en-US" sz="2200" dirty="0" err="1"/>
              <a:t>pravosnažnog</a:t>
            </a:r>
            <a:r>
              <a:rPr lang="en-US" sz="2200" dirty="0"/>
              <a:t> </a:t>
            </a:r>
            <a:r>
              <a:rPr lang="en-US" sz="2200" dirty="0" err="1"/>
              <a:t>rješenja</a:t>
            </a:r>
            <a:r>
              <a:rPr lang="en-US" sz="2200" dirty="0"/>
              <a:t> o </a:t>
            </a:r>
            <a:r>
              <a:rPr lang="en-US" sz="2200" dirty="0" err="1"/>
              <a:t>priznavanju</a:t>
            </a:r>
            <a:r>
              <a:rPr lang="en-US" sz="2200" dirty="0"/>
              <a:t> </a:t>
            </a:r>
            <a:r>
              <a:rPr lang="en-US" sz="2200" dirty="0" err="1"/>
              <a:t>prava</a:t>
            </a:r>
            <a:r>
              <a:rPr lang="en-US" sz="2200" dirty="0"/>
              <a:t> </a:t>
            </a:r>
            <a:r>
              <a:rPr lang="en-US" sz="2200" dirty="0" err="1"/>
              <a:t>na</a:t>
            </a:r>
            <a:r>
              <a:rPr lang="en-US" sz="2200" dirty="0"/>
              <a:t> </a:t>
            </a:r>
            <a:r>
              <a:rPr lang="en-US" sz="2200" dirty="0" err="1"/>
              <a:t>invalidsku</a:t>
            </a:r>
            <a:r>
              <a:rPr lang="en-US" sz="2200" dirty="0"/>
              <a:t> </a:t>
            </a:r>
            <a:r>
              <a:rPr lang="en-US" sz="2200" dirty="0" err="1"/>
              <a:t>penziju</a:t>
            </a:r>
            <a:r>
              <a:rPr lang="en-US" sz="2200" dirty="0"/>
              <a:t> </a:t>
            </a:r>
            <a:r>
              <a:rPr lang="en-US" sz="2200" dirty="0" err="1"/>
              <a:t>zbog</a:t>
            </a:r>
            <a:r>
              <a:rPr lang="en-US" sz="2200" dirty="0"/>
              <a:t> </a:t>
            </a:r>
            <a:r>
              <a:rPr lang="en-US" sz="2200" dirty="0" err="1"/>
              <a:t>gubitka</a:t>
            </a:r>
            <a:r>
              <a:rPr lang="en-US" sz="2200" dirty="0"/>
              <a:t> </a:t>
            </a:r>
            <a:r>
              <a:rPr lang="en-US" sz="2200" dirty="0" err="1"/>
              <a:t>radne</a:t>
            </a:r>
            <a:r>
              <a:rPr lang="en-US" sz="2200" dirty="0"/>
              <a:t> </a:t>
            </a:r>
            <a:r>
              <a:rPr lang="en-US" sz="2200" dirty="0" err="1"/>
              <a:t>sposobnosti</a:t>
            </a:r>
            <a:r>
              <a:rPr lang="en-US" sz="2200" dirty="0"/>
              <a:t>.</a:t>
            </a:r>
            <a:endParaRPr lang="bs-Latn-BA" sz="2200" dirty="0"/>
          </a:p>
          <a:p>
            <a:endParaRPr lang="bs-Latn-BA" dirty="0"/>
          </a:p>
        </p:txBody>
      </p:sp>
      <p:sp>
        <p:nvSpPr>
          <p:cNvPr id="5" name="Content Placeholder 4"/>
          <p:cNvSpPr>
            <a:spLocks noGrp="1"/>
          </p:cNvSpPr>
          <p:nvPr>
            <p:ph sz="quarter" idx="2"/>
          </p:nvPr>
        </p:nvSpPr>
        <p:spPr>
          <a:xfrm>
            <a:off x="251520" y="2060848"/>
            <a:ext cx="4245868" cy="4680520"/>
          </a:xfrm>
        </p:spPr>
        <p:txBody>
          <a:bodyPr>
            <a:normAutofit fontScale="92500" lnSpcReduction="10000"/>
          </a:bodyPr>
          <a:lstStyle/>
          <a:p>
            <a:r>
              <a:rPr lang="bs-Latn-BA" dirty="0" smtClean="0"/>
              <a:t>Prestanak radnog odnosa:</a:t>
            </a:r>
          </a:p>
          <a:p>
            <a:pPr marL="0" indent="0">
              <a:buNone/>
            </a:pPr>
            <a:endParaRPr lang="bs-Latn-BA" sz="1600" dirty="0" smtClean="0"/>
          </a:p>
          <a:p>
            <a:r>
              <a:rPr lang="en-US" dirty="0" err="1" smtClean="0"/>
              <a:t>navrš</a:t>
            </a:r>
            <a:r>
              <a:rPr lang="bs-Latn-BA" dirty="0" smtClean="0"/>
              <a:t>avanjem</a:t>
            </a:r>
            <a:r>
              <a:rPr lang="en-US" dirty="0" smtClean="0"/>
              <a:t> </a:t>
            </a:r>
            <a:r>
              <a:rPr lang="en-US" dirty="0"/>
              <a:t>65 </a:t>
            </a:r>
            <a:r>
              <a:rPr lang="en-US" dirty="0" err="1"/>
              <a:t>godina</a:t>
            </a:r>
            <a:r>
              <a:rPr lang="en-US" dirty="0"/>
              <a:t> </a:t>
            </a:r>
            <a:r>
              <a:rPr lang="en-US" dirty="0" err="1"/>
              <a:t>života</a:t>
            </a:r>
            <a:r>
              <a:rPr lang="en-US" dirty="0"/>
              <a:t> i </a:t>
            </a:r>
            <a:r>
              <a:rPr lang="en-US" dirty="0" smtClean="0"/>
              <a:t>20 </a:t>
            </a:r>
            <a:r>
              <a:rPr lang="en-US" dirty="0" err="1" smtClean="0"/>
              <a:t>godina</a:t>
            </a:r>
            <a:r>
              <a:rPr lang="en-US" dirty="0" smtClean="0"/>
              <a:t> </a:t>
            </a:r>
            <a:r>
              <a:rPr lang="en-US" dirty="0" err="1"/>
              <a:t>staža</a:t>
            </a:r>
            <a:r>
              <a:rPr lang="en-US" dirty="0"/>
              <a:t> </a:t>
            </a:r>
            <a:r>
              <a:rPr lang="en-US" dirty="0" err="1"/>
              <a:t>osiguranja</a:t>
            </a:r>
            <a:r>
              <a:rPr lang="en-US" dirty="0"/>
              <a:t>, </a:t>
            </a:r>
            <a:r>
              <a:rPr lang="en-US" dirty="0" err="1" smtClean="0"/>
              <a:t>odnosno</a:t>
            </a:r>
            <a:r>
              <a:rPr lang="en-US" dirty="0" smtClean="0"/>
              <a:t> </a:t>
            </a:r>
            <a:r>
              <a:rPr lang="en-US" dirty="0"/>
              <a:t>40 </a:t>
            </a:r>
            <a:r>
              <a:rPr lang="en-US" dirty="0" err="1"/>
              <a:t>godina</a:t>
            </a:r>
            <a:r>
              <a:rPr lang="en-US" dirty="0"/>
              <a:t> </a:t>
            </a:r>
            <a:r>
              <a:rPr lang="en-US" dirty="0" err="1"/>
              <a:t>staža</a:t>
            </a:r>
            <a:r>
              <a:rPr lang="en-US" dirty="0"/>
              <a:t> </a:t>
            </a:r>
            <a:r>
              <a:rPr lang="en-US" dirty="0" err="1"/>
              <a:t>osiguranja</a:t>
            </a:r>
            <a:r>
              <a:rPr lang="en-US" dirty="0"/>
              <a:t> </a:t>
            </a:r>
            <a:r>
              <a:rPr lang="en-US" dirty="0" err="1"/>
              <a:t>ako</a:t>
            </a:r>
            <a:r>
              <a:rPr lang="en-US" dirty="0"/>
              <a:t> se </a:t>
            </a:r>
            <a:r>
              <a:rPr lang="en-US" dirty="0" err="1"/>
              <a:t>poslodavac</a:t>
            </a:r>
            <a:r>
              <a:rPr lang="en-US" dirty="0"/>
              <a:t> i </a:t>
            </a:r>
            <a:r>
              <a:rPr lang="en-US" dirty="0" err="1"/>
              <a:t>radnik</a:t>
            </a:r>
            <a:r>
              <a:rPr lang="en-US" dirty="0"/>
              <a:t> </a:t>
            </a:r>
            <a:r>
              <a:rPr lang="en-US" dirty="0" err="1"/>
              <a:t>drugačije</a:t>
            </a:r>
            <a:r>
              <a:rPr lang="en-US" dirty="0"/>
              <a:t> ne </a:t>
            </a:r>
            <a:r>
              <a:rPr lang="en-US" dirty="0" err="1"/>
              <a:t>dogovore</a:t>
            </a:r>
            <a:r>
              <a:rPr lang="en-US" dirty="0"/>
              <a:t>, </a:t>
            </a:r>
            <a:endParaRPr lang="bs-Latn-BA" dirty="0" smtClean="0"/>
          </a:p>
          <a:p>
            <a:pPr marL="0" indent="0">
              <a:buNone/>
            </a:pPr>
            <a:endParaRPr lang="bs-Latn-BA" sz="1600" dirty="0"/>
          </a:p>
          <a:p>
            <a:r>
              <a:rPr lang="en-US" dirty="0" err="1" smtClean="0"/>
              <a:t>kada</a:t>
            </a:r>
            <a:r>
              <a:rPr lang="en-US" dirty="0" smtClean="0"/>
              <a:t> </a:t>
            </a:r>
            <a:r>
              <a:rPr lang="en-US" dirty="0"/>
              <a:t>se </a:t>
            </a:r>
            <a:r>
              <a:rPr lang="en-US" dirty="0" err="1"/>
              <a:t>na</a:t>
            </a:r>
            <a:r>
              <a:rPr lang="en-US" dirty="0"/>
              <a:t> </a:t>
            </a:r>
            <a:r>
              <a:rPr lang="en-US" dirty="0" err="1"/>
              <a:t>osnovu</a:t>
            </a:r>
            <a:r>
              <a:rPr lang="en-US" dirty="0"/>
              <a:t> </a:t>
            </a:r>
            <a:r>
              <a:rPr lang="en-US" dirty="0" err="1"/>
              <a:t>evidencija</a:t>
            </a:r>
            <a:r>
              <a:rPr lang="en-US" dirty="0"/>
              <a:t> </a:t>
            </a:r>
            <a:r>
              <a:rPr lang="en-US" dirty="0" err="1"/>
              <a:t>utvrdi</a:t>
            </a:r>
            <a:r>
              <a:rPr lang="en-US" dirty="0"/>
              <a:t> da </a:t>
            </a:r>
            <a:r>
              <a:rPr lang="en-US" dirty="0" err="1"/>
              <a:t>radni</a:t>
            </a:r>
            <a:r>
              <a:rPr lang="en-US" dirty="0"/>
              <a:t> </a:t>
            </a:r>
            <a:r>
              <a:rPr lang="en-US" dirty="0" err="1"/>
              <a:t>odnos</a:t>
            </a:r>
            <a:r>
              <a:rPr lang="en-US" dirty="0"/>
              <a:t> </a:t>
            </a:r>
            <a:r>
              <a:rPr lang="en-US" dirty="0" err="1"/>
              <a:t>radnika</a:t>
            </a:r>
            <a:r>
              <a:rPr lang="en-US" dirty="0"/>
              <a:t> </a:t>
            </a:r>
            <a:r>
              <a:rPr lang="en-US" dirty="0" err="1"/>
              <a:t>traje</a:t>
            </a:r>
            <a:r>
              <a:rPr lang="en-US" dirty="0"/>
              <a:t> 40 </a:t>
            </a:r>
            <a:r>
              <a:rPr lang="en-US" dirty="0" err="1"/>
              <a:t>godina</a:t>
            </a:r>
            <a:r>
              <a:rPr lang="en-US" dirty="0"/>
              <a:t>, </a:t>
            </a:r>
            <a:r>
              <a:rPr lang="en-US" dirty="0" err="1"/>
              <a:t>ako</a:t>
            </a:r>
            <a:r>
              <a:rPr lang="en-US" dirty="0"/>
              <a:t> se </a:t>
            </a:r>
            <a:r>
              <a:rPr lang="en-US" dirty="0" err="1"/>
              <a:t>poslodavac</a:t>
            </a:r>
            <a:r>
              <a:rPr lang="en-US" dirty="0"/>
              <a:t> i </a:t>
            </a:r>
            <a:r>
              <a:rPr lang="en-US" dirty="0" err="1"/>
              <a:t>radnik</a:t>
            </a:r>
            <a:r>
              <a:rPr lang="en-US" dirty="0"/>
              <a:t> </a:t>
            </a:r>
            <a:r>
              <a:rPr lang="en-US" dirty="0" err="1"/>
              <a:t>drugačije</a:t>
            </a:r>
            <a:r>
              <a:rPr lang="en-US" dirty="0"/>
              <a:t> ne </a:t>
            </a:r>
            <a:r>
              <a:rPr lang="en-US" dirty="0" err="1"/>
              <a:t>dogovore</a:t>
            </a:r>
            <a:r>
              <a:rPr lang="en-US" dirty="0" smtClean="0"/>
              <a:t>.</a:t>
            </a:r>
            <a:endParaRPr lang="bs-Latn-BA" dirty="0" smtClean="0"/>
          </a:p>
          <a:p>
            <a:pPr marL="0" indent="0">
              <a:buNone/>
            </a:pPr>
            <a:endParaRPr lang="bs-Latn-BA" dirty="0" smtClean="0"/>
          </a:p>
          <a:p>
            <a:r>
              <a:rPr lang="en-US" b="1" dirty="0" err="1" smtClean="0"/>
              <a:t>Problemi</a:t>
            </a:r>
            <a:r>
              <a:rPr lang="en-US" b="1" dirty="0" smtClean="0"/>
              <a:t> </a:t>
            </a:r>
            <a:r>
              <a:rPr lang="en-US" b="1" dirty="0"/>
              <a:t>u </a:t>
            </a:r>
            <a:r>
              <a:rPr lang="en-US" b="1" dirty="0" err="1"/>
              <a:t>vezi</a:t>
            </a:r>
            <a:r>
              <a:rPr lang="en-US" b="1" dirty="0"/>
              <a:t> </a:t>
            </a:r>
            <a:r>
              <a:rPr lang="en-US" b="1" dirty="0" err="1"/>
              <a:t>sa</a:t>
            </a:r>
            <a:r>
              <a:rPr lang="en-US" b="1" dirty="0"/>
              <a:t> </a:t>
            </a:r>
            <a:r>
              <a:rPr lang="en-US" b="1" dirty="0" err="1"/>
              <a:t>uplatom</a:t>
            </a:r>
            <a:r>
              <a:rPr lang="en-US" b="1" dirty="0"/>
              <a:t> </a:t>
            </a:r>
            <a:r>
              <a:rPr lang="en-US" b="1" dirty="0" err="1"/>
              <a:t>doprinosa</a:t>
            </a:r>
            <a:r>
              <a:rPr lang="en-US" b="1" dirty="0"/>
              <a:t> u </a:t>
            </a:r>
            <a:r>
              <a:rPr lang="en-US" b="1" dirty="0" err="1"/>
              <a:t>BiH</a:t>
            </a:r>
            <a:r>
              <a:rPr lang="en-US" b="1" dirty="0"/>
              <a:t>.</a:t>
            </a:r>
            <a:endParaRPr lang="bs-Latn-BA" b="1" dirty="0"/>
          </a:p>
          <a:p>
            <a:endParaRPr lang="bs-Latn-BA" dirty="0"/>
          </a:p>
        </p:txBody>
      </p:sp>
      <p:sp>
        <p:nvSpPr>
          <p:cNvPr id="6" name="Content Placeholder 5"/>
          <p:cNvSpPr>
            <a:spLocks noGrp="1"/>
          </p:cNvSpPr>
          <p:nvPr>
            <p:ph sz="quarter" idx="4"/>
          </p:nvPr>
        </p:nvSpPr>
        <p:spPr>
          <a:xfrm>
            <a:off x="4355976" y="4797152"/>
            <a:ext cx="4680519" cy="1944216"/>
          </a:xfrm>
        </p:spPr>
        <p:txBody>
          <a:bodyPr>
            <a:normAutofit fontScale="85000" lnSpcReduction="20000"/>
          </a:bodyPr>
          <a:lstStyle/>
          <a:p>
            <a:pPr marL="0" indent="0" algn="ctr">
              <a:buNone/>
            </a:pPr>
            <a:r>
              <a:rPr lang="bs-Latn-BA" dirty="0" smtClean="0"/>
              <a:t>R</a:t>
            </a:r>
            <a:r>
              <a:rPr lang="en-US" dirty="0" err="1" smtClean="0"/>
              <a:t>okovi</a:t>
            </a:r>
            <a:r>
              <a:rPr lang="en-US" dirty="0" smtClean="0"/>
              <a:t> </a:t>
            </a:r>
            <a:r>
              <a:rPr lang="en-US" dirty="0" err="1"/>
              <a:t>za</a:t>
            </a:r>
            <a:r>
              <a:rPr lang="en-US" dirty="0"/>
              <a:t> </a:t>
            </a:r>
            <a:r>
              <a:rPr lang="en-US" dirty="0" err="1"/>
              <a:t>otkazivanje</a:t>
            </a:r>
            <a:r>
              <a:rPr lang="en-US" dirty="0"/>
              <a:t> </a:t>
            </a:r>
            <a:r>
              <a:rPr lang="en-US" dirty="0" err="1"/>
              <a:t>ugovora</a:t>
            </a:r>
            <a:r>
              <a:rPr lang="en-US" dirty="0"/>
              <a:t> o </a:t>
            </a:r>
            <a:r>
              <a:rPr lang="en-US" dirty="0" err="1"/>
              <a:t>radu</a:t>
            </a:r>
            <a:r>
              <a:rPr lang="en-US" dirty="0"/>
              <a:t> </a:t>
            </a:r>
            <a:endParaRPr lang="bs-Latn-BA" dirty="0" smtClean="0"/>
          </a:p>
          <a:p>
            <a:pPr marL="0" indent="0" algn="ctr">
              <a:buNone/>
            </a:pPr>
            <a:r>
              <a:rPr lang="en-US" dirty="0" err="1" smtClean="0"/>
              <a:t>bez</a:t>
            </a:r>
            <a:r>
              <a:rPr lang="en-US" dirty="0" smtClean="0"/>
              <a:t> </a:t>
            </a:r>
            <a:r>
              <a:rPr lang="en-US" dirty="0" err="1"/>
              <a:t>obaveze</a:t>
            </a:r>
            <a:r>
              <a:rPr lang="en-US" dirty="0"/>
              <a:t> </a:t>
            </a:r>
            <a:r>
              <a:rPr lang="en-US" dirty="0" err="1"/>
              <a:t>poštivanja</a:t>
            </a:r>
            <a:r>
              <a:rPr lang="en-US" dirty="0"/>
              <a:t> </a:t>
            </a:r>
            <a:r>
              <a:rPr lang="en-US" dirty="0" err="1"/>
              <a:t>otkaznog</a:t>
            </a:r>
            <a:r>
              <a:rPr lang="en-US" dirty="0"/>
              <a:t> </a:t>
            </a:r>
            <a:r>
              <a:rPr lang="en-US" dirty="0" err="1" smtClean="0"/>
              <a:t>roka</a:t>
            </a:r>
            <a:r>
              <a:rPr lang="bs-Latn-BA" dirty="0" smtClean="0"/>
              <a:t>:</a:t>
            </a:r>
          </a:p>
          <a:p>
            <a:pPr marL="0" indent="0">
              <a:buNone/>
            </a:pPr>
            <a:endParaRPr lang="bs-Latn-BA" dirty="0"/>
          </a:p>
          <a:p>
            <a:r>
              <a:rPr lang="en-US" dirty="0"/>
              <a:t>60 </a:t>
            </a:r>
            <a:r>
              <a:rPr lang="en-US" dirty="0" err="1"/>
              <a:t>dana</a:t>
            </a:r>
            <a:r>
              <a:rPr lang="en-US" dirty="0"/>
              <a:t> od </a:t>
            </a:r>
            <a:r>
              <a:rPr lang="en-US" dirty="0" err="1"/>
              <a:t>sazananja</a:t>
            </a:r>
            <a:r>
              <a:rPr lang="en-US" dirty="0"/>
              <a:t> </a:t>
            </a:r>
            <a:r>
              <a:rPr lang="en-US" dirty="0" err="1"/>
              <a:t>za</a:t>
            </a:r>
            <a:r>
              <a:rPr lang="en-US" dirty="0"/>
              <a:t> </a:t>
            </a:r>
            <a:r>
              <a:rPr lang="en-US" dirty="0" err="1"/>
              <a:t>povrede</a:t>
            </a:r>
            <a:r>
              <a:rPr lang="en-US" dirty="0"/>
              <a:t> – 1 . g. od </a:t>
            </a:r>
            <a:r>
              <a:rPr lang="en-US" dirty="0" err="1"/>
              <a:t>povrede</a:t>
            </a:r>
            <a:r>
              <a:rPr lang="en-US" dirty="0"/>
              <a:t> </a:t>
            </a:r>
            <a:endParaRPr lang="bs-Latn-BA" dirty="0"/>
          </a:p>
          <a:p>
            <a:r>
              <a:rPr lang="en-US" dirty="0"/>
              <a:t>15 </a:t>
            </a:r>
            <a:r>
              <a:rPr lang="en-US" dirty="0" err="1"/>
              <a:t>dana</a:t>
            </a:r>
            <a:r>
              <a:rPr lang="en-US" dirty="0"/>
              <a:t> od </a:t>
            </a:r>
            <a:r>
              <a:rPr lang="en-US" dirty="0" err="1"/>
              <a:t>saznanja</a:t>
            </a:r>
            <a:r>
              <a:rPr lang="en-US" dirty="0"/>
              <a:t> </a:t>
            </a:r>
            <a:r>
              <a:rPr lang="en-US" dirty="0" err="1"/>
              <a:t>za</a:t>
            </a:r>
            <a:r>
              <a:rPr lang="en-US" dirty="0"/>
              <a:t> </a:t>
            </a:r>
            <a:r>
              <a:rPr lang="en-US" dirty="0" err="1" smtClean="0"/>
              <a:t>činj</a:t>
            </a:r>
            <a:r>
              <a:rPr lang="bs-Latn-BA" dirty="0" smtClean="0"/>
              <a:t>e</a:t>
            </a:r>
            <a:r>
              <a:rPr lang="en-US" dirty="0" err="1" smtClean="0"/>
              <a:t>nicu</a:t>
            </a:r>
            <a:r>
              <a:rPr lang="en-US" dirty="0" smtClean="0"/>
              <a:t> </a:t>
            </a:r>
            <a:r>
              <a:rPr lang="en-US" dirty="0" err="1"/>
              <a:t>zbog</a:t>
            </a:r>
            <a:r>
              <a:rPr lang="en-US" dirty="0"/>
              <a:t> </a:t>
            </a:r>
            <a:r>
              <a:rPr lang="en-US" dirty="0" err="1"/>
              <a:t>koje</a:t>
            </a:r>
            <a:r>
              <a:rPr lang="en-US" dirty="0"/>
              <a:t> se </a:t>
            </a:r>
            <a:r>
              <a:rPr lang="en-US" dirty="0" err="1"/>
              <a:t>daje</a:t>
            </a:r>
            <a:r>
              <a:rPr lang="en-US" dirty="0"/>
              <a:t> </a:t>
            </a:r>
            <a:r>
              <a:rPr lang="en-US" dirty="0" err="1"/>
              <a:t>otkaz</a:t>
            </a:r>
            <a:r>
              <a:rPr lang="en-US" dirty="0"/>
              <a:t> </a:t>
            </a:r>
            <a:endParaRPr lang="bs-Latn-BA" dirty="0"/>
          </a:p>
        </p:txBody>
      </p:sp>
    </p:spTree>
    <p:extLst>
      <p:ext uri="{BB962C8B-B14F-4D97-AF65-F5344CB8AC3E}">
        <p14:creationId xmlns:p14="http://schemas.microsoft.com/office/powerpoint/2010/main" val="164344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640960" cy="1224136"/>
          </a:xfrm>
        </p:spPr>
        <p:txBody>
          <a:bodyPr>
            <a:noAutofit/>
          </a:bodyPr>
          <a:lstStyle/>
          <a:p>
            <a:pPr algn="ctr"/>
            <a:r>
              <a:rPr lang="bs-Latn-BA" sz="3600" dirty="0"/>
              <a:t>Prestanak ugovora o radu, zbrinjavanje viška radnika i prijenos ugovora o radu </a:t>
            </a:r>
            <a:endParaRPr lang="bs-Latn-BA" sz="3200" dirty="0"/>
          </a:p>
        </p:txBody>
      </p:sp>
      <p:sp>
        <p:nvSpPr>
          <p:cNvPr id="3" name="Text Placeholder 2"/>
          <p:cNvSpPr>
            <a:spLocks noGrp="1"/>
          </p:cNvSpPr>
          <p:nvPr>
            <p:ph type="body" idx="1"/>
          </p:nvPr>
        </p:nvSpPr>
        <p:spPr>
          <a:xfrm>
            <a:off x="107504" y="1484784"/>
            <a:ext cx="3600400" cy="864096"/>
          </a:xfrm>
        </p:spPr>
        <p:txBody>
          <a:bodyPr/>
          <a:lstStyle/>
          <a:p>
            <a:pPr algn="ctr"/>
            <a:r>
              <a:rPr lang="bs-Latn-BA" dirty="0" smtClean="0"/>
              <a:t>Republika Srpska</a:t>
            </a:r>
            <a:endParaRPr lang="bs-Latn-BA" dirty="0"/>
          </a:p>
        </p:txBody>
      </p:sp>
      <p:sp>
        <p:nvSpPr>
          <p:cNvPr id="4" name="Text Placeholder 3"/>
          <p:cNvSpPr>
            <a:spLocks noGrp="1"/>
          </p:cNvSpPr>
          <p:nvPr>
            <p:ph type="body" sz="half" idx="3"/>
          </p:nvPr>
        </p:nvSpPr>
        <p:spPr>
          <a:xfrm>
            <a:off x="4355976" y="1700808"/>
            <a:ext cx="4680520" cy="2088232"/>
          </a:xfrm>
        </p:spPr>
        <p:txBody>
          <a:bodyPr>
            <a:normAutofit fontScale="85000" lnSpcReduction="10000"/>
          </a:bodyPr>
          <a:lstStyle/>
          <a:p>
            <a:r>
              <a:rPr lang="en-US" dirty="0" err="1"/>
              <a:t>Sporazumni</a:t>
            </a:r>
            <a:r>
              <a:rPr lang="en-US" dirty="0"/>
              <a:t> </a:t>
            </a:r>
            <a:r>
              <a:rPr lang="en-US" dirty="0" err="1"/>
              <a:t>prestanak</a:t>
            </a:r>
            <a:r>
              <a:rPr lang="en-US" dirty="0"/>
              <a:t> </a:t>
            </a:r>
            <a:r>
              <a:rPr lang="en-US" dirty="0" err="1"/>
              <a:t>radnog</a:t>
            </a:r>
            <a:r>
              <a:rPr lang="en-US" dirty="0"/>
              <a:t> </a:t>
            </a:r>
            <a:r>
              <a:rPr lang="en-US" dirty="0" err="1" smtClean="0"/>
              <a:t>odnosa</a:t>
            </a:r>
            <a:endParaRPr lang="bs-Latn-BA" dirty="0" smtClean="0"/>
          </a:p>
          <a:p>
            <a:pPr algn="just"/>
            <a:r>
              <a:rPr lang="en-US" dirty="0" smtClean="0"/>
              <a:t> </a:t>
            </a:r>
            <a:endParaRPr lang="bs-Latn-BA" dirty="0"/>
          </a:p>
          <a:p>
            <a:pPr algn="just"/>
            <a:r>
              <a:rPr lang="bs-Latn-BA" dirty="0" err="1"/>
              <a:t>S</a:t>
            </a:r>
            <a:r>
              <a:rPr lang="en-US" dirty="0" err="1" smtClean="0"/>
              <a:t>porazum</a:t>
            </a:r>
            <a:r>
              <a:rPr lang="en-US" dirty="0" smtClean="0"/>
              <a:t> </a:t>
            </a:r>
            <a:r>
              <a:rPr lang="en-US" dirty="0" err="1"/>
              <a:t>proizvodi</a:t>
            </a:r>
            <a:r>
              <a:rPr lang="en-US" dirty="0"/>
              <a:t> </a:t>
            </a:r>
            <a:r>
              <a:rPr lang="en-US" dirty="0" err="1"/>
              <a:t>pravno</a:t>
            </a:r>
            <a:r>
              <a:rPr lang="en-US" dirty="0"/>
              <a:t> </a:t>
            </a:r>
            <a:r>
              <a:rPr lang="en-US" dirty="0" err="1"/>
              <a:t>dejstvo</a:t>
            </a:r>
            <a:r>
              <a:rPr lang="en-US" dirty="0"/>
              <a:t> od </a:t>
            </a:r>
            <a:r>
              <a:rPr lang="en-US" dirty="0" err="1"/>
              <a:t>dana</a:t>
            </a:r>
            <a:r>
              <a:rPr lang="en-US" dirty="0"/>
              <a:t> </a:t>
            </a:r>
            <a:r>
              <a:rPr lang="en-US" dirty="0" err="1"/>
              <a:t>ovjere</a:t>
            </a:r>
            <a:r>
              <a:rPr lang="en-US" dirty="0"/>
              <a:t> </a:t>
            </a:r>
            <a:r>
              <a:rPr lang="en-US" dirty="0" err="1"/>
              <a:t>potpisa</a:t>
            </a:r>
            <a:r>
              <a:rPr lang="en-US" dirty="0"/>
              <a:t> </a:t>
            </a:r>
            <a:r>
              <a:rPr lang="en-US" dirty="0" err="1"/>
              <a:t>radnika</a:t>
            </a:r>
            <a:r>
              <a:rPr lang="en-US" dirty="0"/>
              <a:t> </a:t>
            </a:r>
            <a:r>
              <a:rPr lang="en-US" dirty="0" err="1"/>
              <a:t>na</a:t>
            </a:r>
            <a:r>
              <a:rPr lang="en-US" dirty="0"/>
              <a:t> </a:t>
            </a:r>
            <a:r>
              <a:rPr lang="en-US" dirty="0" err="1"/>
              <a:t>sporazumu</a:t>
            </a:r>
            <a:r>
              <a:rPr lang="en-US" dirty="0"/>
              <a:t> od </a:t>
            </a:r>
            <a:r>
              <a:rPr lang="en-US" dirty="0" err="1"/>
              <a:t>strane</a:t>
            </a:r>
            <a:r>
              <a:rPr lang="en-US" dirty="0"/>
              <a:t> </a:t>
            </a:r>
            <a:r>
              <a:rPr lang="en-US" dirty="0" err="1"/>
              <a:t>nadležnog</a:t>
            </a:r>
            <a:r>
              <a:rPr lang="en-US" dirty="0"/>
              <a:t> </a:t>
            </a:r>
            <a:r>
              <a:rPr lang="en-US" dirty="0" err="1"/>
              <a:t>organa</a:t>
            </a:r>
            <a:r>
              <a:rPr lang="en-US" dirty="0"/>
              <a:t> </a:t>
            </a:r>
            <a:r>
              <a:rPr lang="en-US" dirty="0" err="1"/>
              <a:t>lokalne</a:t>
            </a:r>
            <a:r>
              <a:rPr lang="en-US" dirty="0"/>
              <a:t> </a:t>
            </a:r>
            <a:r>
              <a:rPr lang="en-US" dirty="0" err="1"/>
              <a:t>samouprave</a:t>
            </a:r>
            <a:r>
              <a:rPr lang="en-US" dirty="0"/>
              <a:t>, </a:t>
            </a:r>
            <a:r>
              <a:rPr lang="en-US" dirty="0" err="1"/>
              <a:t>što</a:t>
            </a:r>
            <a:r>
              <a:rPr lang="en-US" dirty="0"/>
              <a:t> </a:t>
            </a:r>
            <a:r>
              <a:rPr lang="en-US" dirty="0" err="1"/>
              <a:t>ranije</a:t>
            </a:r>
            <a:r>
              <a:rPr lang="en-US" dirty="0"/>
              <a:t> </a:t>
            </a:r>
            <a:r>
              <a:rPr lang="en-US" dirty="0" err="1"/>
              <a:t>nija</a:t>
            </a:r>
            <a:r>
              <a:rPr lang="en-US" dirty="0"/>
              <a:t> </a:t>
            </a:r>
            <a:r>
              <a:rPr lang="en-US" dirty="0" err="1"/>
              <a:t>bila</a:t>
            </a:r>
            <a:r>
              <a:rPr lang="en-US" dirty="0"/>
              <a:t> </a:t>
            </a:r>
            <a:r>
              <a:rPr lang="en-US" dirty="0" err="1"/>
              <a:t>obaveza</a:t>
            </a:r>
            <a:r>
              <a:rPr lang="en-US" dirty="0"/>
              <a:t>.</a:t>
            </a:r>
            <a:endParaRPr lang="bs-Latn-BA" dirty="0"/>
          </a:p>
          <a:p>
            <a:endParaRPr lang="bs-Latn-BA" dirty="0"/>
          </a:p>
        </p:txBody>
      </p:sp>
      <p:sp>
        <p:nvSpPr>
          <p:cNvPr id="5" name="Content Placeholder 4"/>
          <p:cNvSpPr>
            <a:spLocks noGrp="1"/>
          </p:cNvSpPr>
          <p:nvPr>
            <p:ph sz="quarter" idx="2"/>
          </p:nvPr>
        </p:nvSpPr>
        <p:spPr>
          <a:xfrm>
            <a:off x="107504" y="2348880"/>
            <a:ext cx="4176464" cy="4392488"/>
          </a:xfrm>
        </p:spPr>
        <p:txBody>
          <a:bodyPr>
            <a:normAutofit fontScale="92500" lnSpcReduction="20000"/>
          </a:bodyPr>
          <a:lstStyle/>
          <a:p>
            <a:r>
              <a:rPr lang="bs-Latn-BA" dirty="0" err="1"/>
              <a:t>B</a:t>
            </a:r>
            <a:r>
              <a:rPr lang="en-US" dirty="0" err="1" smtClean="0"/>
              <a:t>risana</a:t>
            </a:r>
            <a:r>
              <a:rPr lang="en-US" dirty="0" smtClean="0"/>
              <a:t> je</a:t>
            </a:r>
            <a:r>
              <a:rPr lang="bs-Latn-BA" dirty="0" smtClean="0"/>
              <a:t> </a:t>
            </a:r>
            <a:r>
              <a:rPr lang="en-US" dirty="0" err="1" smtClean="0"/>
              <a:t>odredba</a:t>
            </a:r>
            <a:r>
              <a:rPr lang="en-US" dirty="0" smtClean="0"/>
              <a:t> </a:t>
            </a:r>
            <a:r>
              <a:rPr lang="en-US" dirty="0"/>
              <a:t>da </a:t>
            </a:r>
            <a:r>
              <a:rPr lang="en-US" dirty="0" err="1"/>
              <a:t>radni</a:t>
            </a:r>
            <a:r>
              <a:rPr lang="en-US" dirty="0"/>
              <a:t> </a:t>
            </a:r>
            <a:r>
              <a:rPr lang="en-US" dirty="0" err="1"/>
              <a:t>odnos</a:t>
            </a:r>
            <a:r>
              <a:rPr lang="en-US" dirty="0"/>
              <a:t> </a:t>
            </a:r>
            <a:r>
              <a:rPr lang="en-US" dirty="0" err="1"/>
              <a:t>prestaje</a:t>
            </a:r>
            <a:r>
              <a:rPr lang="en-US" dirty="0"/>
              <a:t> </a:t>
            </a:r>
            <a:r>
              <a:rPr lang="en-US" dirty="0" err="1"/>
              <a:t>sa</a:t>
            </a:r>
            <a:r>
              <a:rPr lang="en-US" dirty="0"/>
              <a:t> 40 </a:t>
            </a:r>
            <a:r>
              <a:rPr lang="en-US" dirty="0" err="1"/>
              <a:t>godina</a:t>
            </a:r>
            <a:r>
              <a:rPr lang="en-US" dirty="0"/>
              <a:t> </a:t>
            </a:r>
            <a:r>
              <a:rPr lang="en-US" dirty="0" err="1"/>
              <a:t>radnog</a:t>
            </a:r>
            <a:r>
              <a:rPr lang="en-US" dirty="0"/>
              <a:t> </a:t>
            </a:r>
            <a:r>
              <a:rPr lang="en-US" dirty="0" err="1" smtClean="0"/>
              <a:t>staža</a:t>
            </a:r>
            <a:endParaRPr lang="bs-Latn-BA" dirty="0"/>
          </a:p>
          <a:p>
            <a:pPr marL="0" indent="0">
              <a:buNone/>
            </a:pPr>
            <a:endParaRPr lang="bs-Latn-BA" dirty="0"/>
          </a:p>
          <a:p>
            <a:r>
              <a:rPr lang="en-US" dirty="0" err="1"/>
              <a:t>Shodno</a:t>
            </a:r>
            <a:r>
              <a:rPr lang="en-US" dirty="0"/>
              <a:t> </a:t>
            </a:r>
            <a:r>
              <a:rPr lang="en-US" dirty="0" err="1"/>
              <a:t>članu</a:t>
            </a:r>
            <a:r>
              <a:rPr lang="en-US" dirty="0"/>
              <a:t> 175. </a:t>
            </a:r>
            <a:r>
              <a:rPr lang="en-US" dirty="0" err="1"/>
              <a:t>Zakona</a:t>
            </a:r>
            <a:r>
              <a:rPr lang="en-US" dirty="0"/>
              <a:t> </a:t>
            </a:r>
            <a:r>
              <a:rPr lang="en-US" dirty="0" err="1"/>
              <a:t>radni</a:t>
            </a:r>
            <a:r>
              <a:rPr lang="en-US" dirty="0"/>
              <a:t> </a:t>
            </a:r>
            <a:r>
              <a:rPr lang="en-US" dirty="0" err="1"/>
              <a:t>odnos</a:t>
            </a:r>
            <a:r>
              <a:rPr lang="en-US" dirty="0"/>
              <a:t> </a:t>
            </a:r>
            <a:r>
              <a:rPr lang="en-US" dirty="0" err="1"/>
              <a:t>prestaje</a:t>
            </a:r>
            <a:r>
              <a:rPr lang="en-US" dirty="0"/>
              <a:t>: </a:t>
            </a:r>
            <a:r>
              <a:rPr lang="en-US" dirty="0" err="1"/>
              <a:t>istekom</a:t>
            </a:r>
            <a:r>
              <a:rPr lang="en-US" dirty="0"/>
              <a:t> </a:t>
            </a:r>
            <a:r>
              <a:rPr lang="en-US" dirty="0" err="1"/>
              <a:t>roka</a:t>
            </a:r>
            <a:r>
              <a:rPr lang="en-US" dirty="0"/>
              <a:t> </a:t>
            </a:r>
            <a:r>
              <a:rPr lang="en-US" dirty="0" err="1"/>
              <a:t>na</a:t>
            </a:r>
            <a:r>
              <a:rPr lang="en-US" dirty="0"/>
              <a:t> </a:t>
            </a:r>
            <a:r>
              <a:rPr lang="en-US" dirty="0" err="1"/>
              <a:t>koji</a:t>
            </a:r>
            <a:r>
              <a:rPr lang="en-US" dirty="0"/>
              <a:t> je </a:t>
            </a:r>
            <a:r>
              <a:rPr lang="en-US" dirty="0" err="1"/>
              <a:t>zasnovan</a:t>
            </a:r>
            <a:r>
              <a:rPr lang="en-US" dirty="0"/>
              <a:t>, </a:t>
            </a:r>
            <a:r>
              <a:rPr lang="en-US" dirty="0" err="1"/>
              <a:t>kada</a:t>
            </a:r>
            <a:r>
              <a:rPr lang="en-US" dirty="0"/>
              <a:t> </a:t>
            </a:r>
            <a:r>
              <a:rPr lang="en-US" dirty="0" err="1"/>
              <a:t>radnik</a:t>
            </a:r>
            <a:r>
              <a:rPr lang="en-US" dirty="0"/>
              <a:t> </a:t>
            </a:r>
            <a:r>
              <a:rPr lang="en-US" dirty="0" err="1"/>
              <a:t>navrši</a:t>
            </a:r>
            <a:r>
              <a:rPr lang="en-US" dirty="0"/>
              <a:t> 65 </a:t>
            </a:r>
            <a:r>
              <a:rPr lang="en-US" dirty="0" err="1"/>
              <a:t>godina</a:t>
            </a:r>
            <a:r>
              <a:rPr lang="en-US" dirty="0"/>
              <a:t> </a:t>
            </a:r>
            <a:r>
              <a:rPr lang="en-US" dirty="0" err="1"/>
              <a:t>života</a:t>
            </a:r>
            <a:r>
              <a:rPr lang="en-US" dirty="0"/>
              <a:t> i </a:t>
            </a:r>
            <a:r>
              <a:rPr lang="en-US" dirty="0" err="1"/>
              <a:t>najmanje</a:t>
            </a:r>
            <a:r>
              <a:rPr lang="en-US" dirty="0"/>
              <a:t> 15 </a:t>
            </a:r>
            <a:r>
              <a:rPr lang="en-US" dirty="0" err="1"/>
              <a:t>godina</a:t>
            </a:r>
            <a:r>
              <a:rPr lang="en-US" dirty="0"/>
              <a:t> </a:t>
            </a:r>
            <a:r>
              <a:rPr lang="en-US" dirty="0" err="1"/>
              <a:t>staža</a:t>
            </a:r>
            <a:r>
              <a:rPr lang="en-US" dirty="0"/>
              <a:t> </a:t>
            </a:r>
            <a:r>
              <a:rPr lang="en-US" dirty="0" err="1"/>
              <a:t>osiguranja</a:t>
            </a:r>
            <a:r>
              <a:rPr lang="en-US" dirty="0"/>
              <a:t>, </a:t>
            </a:r>
            <a:r>
              <a:rPr lang="en-US" dirty="0" err="1"/>
              <a:t>sporazumom</a:t>
            </a:r>
            <a:r>
              <a:rPr lang="en-US" dirty="0"/>
              <a:t> </a:t>
            </a:r>
            <a:r>
              <a:rPr lang="en-US" dirty="0" err="1"/>
              <a:t>između</a:t>
            </a:r>
            <a:r>
              <a:rPr lang="en-US" dirty="0"/>
              <a:t> </a:t>
            </a:r>
            <a:r>
              <a:rPr lang="en-US" dirty="0" err="1"/>
              <a:t>radnika</a:t>
            </a:r>
            <a:r>
              <a:rPr lang="en-US" dirty="0"/>
              <a:t> i </a:t>
            </a:r>
            <a:r>
              <a:rPr lang="en-US" dirty="0" err="1"/>
              <a:t>poslodavca</a:t>
            </a:r>
            <a:r>
              <a:rPr lang="en-US" dirty="0"/>
              <a:t>, </a:t>
            </a:r>
            <a:r>
              <a:rPr lang="en-US" dirty="0" err="1"/>
              <a:t>otkazom</a:t>
            </a:r>
            <a:r>
              <a:rPr lang="en-US" dirty="0"/>
              <a:t> </a:t>
            </a:r>
            <a:r>
              <a:rPr lang="en-US" dirty="0" err="1"/>
              <a:t>ugovora</a:t>
            </a:r>
            <a:r>
              <a:rPr lang="en-US" dirty="0"/>
              <a:t> o </a:t>
            </a:r>
            <a:r>
              <a:rPr lang="en-US" dirty="0" err="1"/>
              <a:t>radu</a:t>
            </a:r>
            <a:r>
              <a:rPr lang="en-US" dirty="0"/>
              <a:t> od </a:t>
            </a:r>
            <a:r>
              <a:rPr lang="en-US" dirty="0" err="1"/>
              <a:t>strane</a:t>
            </a:r>
            <a:r>
              <a:rPr lang="en-US" dirty="0"/>
              <a:t> </a:t>
            </a:r>
            <a:r>
              <a:rPr lang="en-US" dirty="0" err="1"/>
              <a:t>radnika</a:t>
            </a:r>
            <a:r>
              <a:rPr lang="en-US" dirty="0"/>
              <a:t> </a:t>
            </a:r>
            <a:r>
              <a:rPr lang="en-US" dirty="0" err="1"/>
              <a:t>ili</a:t>
            </a:r>
            <a:r>
              <a:rPr lang="en-US" dirty="0"/>
              <a:t> </a:t>
            </a:r>
            <a:r>
              <a:rPr lang="en-US" dirty="0" err="1"/>
              <a:t>poslodavca</a:t>
            </a:r>
            <a:r>
              <a:rPr lang="en-US" dirty="0"/>
              <a:t>, </a:t>
            </a:r>
            <a:r>
              <a:rPr lang="en-US" dirty="0" err="1"/>
              <a:t>odlukom</a:t>
            </a:r>
            <a:r>
              <a:rPr lang="en-US" dirty="0"/>
              <a:t> </a:t>
            </a:r>
            <a:r>
              <a:rPr lang="en-US" dirty="0" err="1"/>
              <a:t>nadležnog</a:t>
            </a:r>
            <a:r>
              <a:rPr lang="en-US" dirty="0"/>
              <a:t> </a:t>
            </a:r>
            <a:r>
              <a:rPr lang="en-US" dirty="0" err="1"/>
              <a:t>suda</a:t>
            </a:r>
            <a:r>
              <a:rPr lang="en-US" dirty="0"/>
              <a:t>, </a:t>
            </a:r>
            <a:r>
              <a:rPr lang="en-US" dirty="0" err="1"/>
              <a:t>na</a:t>
            </a:r>
            <a:r>
              <a:rPr lang="en-US" dirty="0"/>
              <a:t> </a:t>
            </a:r>
            <a:r>
              <a:rPr lang="en-US" dirty="0" err="1"/>
              <a:t>zahtjev</a:t>
            </a:r>
            <a:r>
              <a:rPr lang="en-US" dirty="0"/>
              <a:t> </a:t>
            </a:r>
            <a:r>
              <a:rPr lang="en-US" dirty="0" err="1"/>
              <a:t>roditelja</a:t>
            </a:r>
            <a:r>
              <a:rPr lang="en-US" dirty="0"/>
              <a:t> </a:t>
            </a:r>
            <a:r>
              <a:rPr lang="en-US" dirty="0" err="1"/>
              <a:t>ili</a:t>
            </a:r>
            <a:r>
              <a:rPr lang="en-US" dirty="0"/>
              <a:t> </a:t>
            </a:r>
            <a:r>
              <a:rPr lang="en-US" dirty="0" err="1"/>
              <a:t>staratelja</a:t>
            </a:r>
            <a:r>
              <a:rPr lang="en-US" dirty="0"/>
              <a:t> </a:t>
            </a:r>
            <a:r>
              <a:rPr lang="en-US" dirty="0" err="1"/>
              <a:t>radnika</a:t>
            </a:r>
            <a:r>
              <a:rPr lang="en-US" dirty="0"/>
              <a:t> </a:t>
            </a:r>
            <a:r>
              <a:rPr lang="en-US" dirty="0" err="1"/>
              <a:t>mlađeg</a:t>
            </a:r>
            <a:r>
              <a:rPr lang="en-US" dirty="0"/>
              <a:t> od 18 </a:t>
            </a:r>
            <a:r>
              <a:rPr lang="en-US" dirty="0" err="1"/>
              <a:t>godina</a:t>
            </a:r>
            <a:r>
              <a:rPr lang="en-US" dirty="0"/>
              <a:t> </a:t>
            </a:r>
            <a:r>
              <a:rPr lang="en-US" dirty="0" err="1"/>
              <a:t>života</a:t>
            </a:r>
            <a:r>
              <a:rPr lang="en-US" dirty="0"/>
              <a:t>, </a:t>
            </a:r>
            <a:r>
              <a:rPr lang="en-US" dirty="0" err="1"/>
              <a:t>smrću</a:t>
            </a:r>
            <a:r>
              <a:rPr lang="en-US" dirty="0"/>
              <a:t> </a:t>
            </a:r>
            <a:r>
              <a:rPr lang="en-US" dirty="0" err="1"/>
              <a:t>radnika</a:t>
            </a:r>
            <a:r>
              <a:rPr lang="en-US" dirty="0"/>
              <a:t> i u </a:t>
            </a:r>
            <a:r>
              <a:rPr lang="en-US" dirty="0" err="1"/>
              <a:t>drugim</a:t>
            </a:r>
            <a:r>
              <a:rPr lang="en-US" dirty="0"/>
              <a:t> </a:t>
            </a:r>
            <a:r>
              <a:rPr lang="en-US" dirty="0" err="1"/>
              <a:t>slučajevima</a:t>
            </a:r>
            <a:r>
              <a:rPr lang="en-US" dirty="0"/>
              <a:t> </a:t>
            </a:r>
            <a:r>
              <a:rPr lang="en-US" dirty="0" err="1"/>
              <a:t>utvrđenim</a:t>
            </a:r>
            <a:r>
              <a:rPr lang="en-US" dirty="0"/>
              <a:t> </a:t>
            </a:r>
            <a:r>
              <a:rPr lang="en-US" dirty="0" err="1"/>
              <a:t>zakonom</a:t>
            </a:r>
            <a:r>
              <a:rPr lang="en-US" dirty="0"/>
              <a:t>.</a:t>
            </a:r>
            <a:endParaRPr lang="bs-Latn-BA" dirty="0"/>
          </a:p>
          <a:p>
            <a:endParaRPr lang="bs-Latn-BA" dirty="0"/>
          </a:p>
        </p:txBody>
      </p:sp>
      <p:sp>
        <p:nvSpPr>
          <p:cNvPr id="6" name="Content Placeholder 5"/>
          <p:cNvSpPr>
            <a:spLocks noGrp="1"/>
          </p:cNvSpPr>
          <p:nvPr>
            <p:ph sz="quarter" idx="4"/>
          </p:nvPr>
        </p:nvSpPr>
        <p:spPr>
          <a:xfrm>
            <a:off x="4499992" y="3861048"/>
            <a:ext cx="4536503" cy="2880320"/>
          </a:xfrm>
        </p:spPr>
        <p:txBody>
          <a:bodyPr>
            <a:normAutofit fontScale="92500" lnSpcReduction="10000"/>
          </a:bodyPr>
          <a:lstStyle/>
          <a:p>
            <a:r>
              <a:rPr lang="bs-Latn-BA" dirty="0"/>
              <a:t>Č</a:t>
            </a:r>
            <a:r>
              <a:rPr lang="en-US" dirty="0" err="1" smtClean="0"/>
              <a:t>lan</a:t>
            </a:r>
            <a:r>
              <a:rPr lang="en-US" dirty="0" smtClean="0"/>
              <a:t> </a:t>
            </a:r>
            <a:r>
              <a:rPr lang="en-US" dirty="0"/>
              <a:t>179. </a:t>
            </a:r>
            <a:r>
              <a:rPr lang="en-US" dirty="0" err="1"/>
              <a:t>stav</a:t>
            </a:r>
            <a:r>
              <a:rPr lang="en-US" dirty="0"/>
              <a:t> 3 </a:t>
            </a:r>
            <a:r>
              <a:rPr lang="en-US" dirty="0" err="1"/>
              <a:t>tačka</a:t>
            </a:r>
            <a:r>
              <a:rPr lang="en-US" dirty="0"/>
              <a:t> </a:t>
            </a:r>
            <a:r>
              <a:rPr lang="en-US" dirty="0" smtClean="0"/>
              <a:t>5</a:t>
            </a:r>
            <a:r>
              <a:rPr lang="bs-Latn-BA" dirty="0" smtClean="0"/>
              <a:t>.</a:t>
            </a:r>
            <a:r>
              <a:rPr lang="en-US" dirty="0" smtClean="0"/>
              <a:t> </a:t>
            </a:r>
            <a:r>
              <a:rPr lang="bs-Latn-BA" dirty="0" err="1"/>
              <a:t>P</a:t>
            </a:r>
            <a:r>
              <a:rPr lang="en-US" dirty="0" err="1" smtClean="0"/>
              <a:t>oslodavac</a:t>
            </a:r>
            <a:r>
              <a:rPr lang="en-US" dirty="0" smtClean="0"/>
              <a:t> </a:t>
            </a:r>
            <a:r>
              <a:rPr lang="en-US" dirty="0" err="1"/>
              <a:t>može</a:t>
            </a:r>
            <a:r>
              <a:rPr lang="en-US" dirty="0"/>
              <a:t> da </a:t>
            </a:r>
            <a:r>
              <a:rPr lang="en-US" dirty="0" err="1"/>
              <a:t>otkaže</a:t>
            </a:r>
            <a:r>
              <a:rPr lang="en-US" dirty="0"/>
              <a:t> </a:t>
            </a:r>
            <a:r>
              <a:rPr lang="en-US" dirty="0" err="1"/>
              <a:t>ugovor</a:t>
            </a:r>
            <a:r>
              <a:rPr lang="en-US" dirty="0"/>
              <a:t> o </a:t>
            </a:r>
            <a:r>
              <a:rPr lang="en-US" dirty="0" err="1"/>
              <a:t>radu</a:t>
            </a:r>
            <a:r>
              <a:rPr lang="en-US" dirty="0"/>
              <a:t> </a:t>
            </a:r>
            <a:r>
              <a:rPr lang="en-US" dirty="0" err="1"/>
              <a:t>radniku</a:t>
            </a:r>
            <a:r>
              <a:rPr lang="en-US" dirty="0"/>
              <a:t> </a:t>
            </a:r>
            <a:r>
              <a:rPr lang="en-US" dirty="0" err="1"/>
              <a:t>koji</a:t>
            </a:r>
            <a:r>
              <a:rPr lang="en-US" dirty="0"/>
              <a:t> ne </a:t>
            </a:r>
            <a:r>
              <a:rPr lang="en-US" dirty="0" err="1"/>
              <a:t>poštuje</a:t>
            </a:r>
            <a:r>
              <a:rPr lang="en-US" dirty="0"/>
              <a:t> </a:t>
            </a:r>
            <a:r>
              <a:rPr lang="en-US" dirty="0" err="1"/>
              <a:t>radnu</a:t>
            </a:r>
            <a:r>
              <a:rPr lang="en-US" dirty="0"/>
              <a:t> </a:t>
            </a:r>
            <a:r>
              <a:rPr lang="en-US" dirty="0" err="1"/>
              <a:t>disciplinu</a:t>
            </a:r>
            <a:r>
              <a:rPr lang="en-US" dirty="0"/>
              <a:t> i to </a:t>
            </a:r>
            <a:r>
              <a:rPr lang="en-US" dirty="0" err="1"/>
              <a:t>ako</a:t>
            </a:r>
            <a:r>
              <a:rPr lang="en-US" dirty="0"/>
              <a:t> </a:t>
            </a:r>
            <a:r>
              <a:rPr lang="en-US" dirty="0" err="1"/>
              <a:t>njegovo</a:t>
            </a:r>
            <a:r>
              <a:rPr lang="en-US" dirty="0"/>
              <a:t> </a:t>
            </a:r>
            <a:r>
              <a:rPr lang="en-US" dirty="0" err="1"/>
              <a:t>ponašanje</a:t>
            </a:r>
            <a:r>
              <a:rPr lang="en-US" dirty="0"/>
              <a:t> </a:t>
            </a:r>
            <a:r>
              <a:rPr lang="en-US" dirty="0" err="1"/>
              <a:t>predstavlja</a:t>
            </a:r>
            <a:r>
              <a:rPr lang="en-US" dirty="0"/>
              <a:t> </a:t>
            </a:r>
            <a:r>
              <a:rPr lang="en-US" dirty="0" err="1"/>
              <a:t>radnju</a:t>
            </a:r>
            <a:r>
              <a:rPr lang="en-US" dirty="0"/>
              <a:t> </a:t>
            </a:r>
            <a:r>
              <a:rPr lang="en-US" dirty="0" err="1"/>
              <a:t>izvršenja</a:t>
            </a:r>
            <a:r>
              <a:rPr lang="en-US" dirty="0"/>
              <a:t> </a:t>
            </a:r>
            <a:r>
              <a:rPr lang="en-US" dirty="0" err="1"/>
              <a:t>krivičnog</a:t>
            </a:r>
            <a:r>
              <a:rPr lang="en-US" dirty="0"/>
              <a:t> </a:t>
            </a:r>
            <a:r>
              <a:rPr lang="en-US" dirty="0" err="1"/>
              <a:t>djela</a:t>
            </a:r>
            <a:r>
              <a:rPr lang="en-US" dirty="0"/>
              <a:t> </a:t>
            </a:r>
            <a:r>
              <a:rPr lang="en-US" dirty="0" err="1"/>
              <a:t>učinjenog</a:t>
            </a:r>
            <a:r>
              <a:rPr lang="en-US" dirty="0"/>
              <a:t> </a:t>
            </a:r>
            <a:r>
              <a:rPr lang="en-US" dirty="0" err="1"/>
              <a:t>na</a:t>
            </a:r>
            <a:r>
              <a:rPr lang="en-US" dirty="0"/>
              <a:t> </a:t>
            </a:r>
            <a:r>
              <a:rPr lang="en-US" dirty="0" err="1"/>
              <a:t>radu</a:t>
            </a:r>
            <a:r>
              <a:rPr lang="en-US" dirty="0"/>
              <a:t> i u </a:t>
            </a:r>
            <a:r>
              <a:rPr lang="en-US" dirty="0" err="1"/>
              <a:t>vezi</a:t>
            </a:r>
            <a:r>
              <a:rPr lang="en-US" dirty="0"/>
              <a:t> </a:t>
            </a:r>
            <a:r>
              <a:rPr lang="en-US" dirty="0" err="1"/>
              <a:t>sa</a:t>
            </a:r>
            <a:r>
              <a:rPr lang="en-US" dirty="0"/>
              <a:t> </a:t>
            </a:r>
            <a:r>
              <a:rPr lang="en-US" dirty="0" err="1"/>
              <a:t>radom</a:t>
            </a:r>
            <a:r>
              <a:rPr lang="en-US" dirty="0"/>
              <a:t>, </a:t>
            </a:r>
            <a:r>
              <a:rPr lang="en-US" dirty="0" err="1"/>
              <a:t>nezavisno</a:t>
            </a:r>
            <a:r>
              <a:rPr lang="en-US" dirty="0"/>
              <a:t> od toga da li je </a:t>
            </a:r>
            <a:r>
              <a:rPr lang="en-US" dirty="0" err="1"/>
              <a:t>protiv</a:t>
            </a:r>
            <a:r>
              <a:rPr lang="en-US" dirty="0"/>
              <a:t> </a:t>
            </a:r>
            <a:r>
              <a:rPr lang="en-US" dirty="0" err="1"/>
              <a:t>radnika</a:t>
            </a:r>
            <a:r>
              <a:rPr lang="en-US" dirty="0"/>
              <a:t> </a:t>
            </a:r>
            <a:r>
              <a:rPr lang="en-US" dirty="0" err="1"/>
              <a:t>pokrenut</a:t>
            </a:r>
            <a:r>
              <a:rPr lang="en-US" dirty="0"/>
              <a:t> </a:t>
            </a:r>
            <a:r>
              <a:rPr lang="en-US" dirty="0" err="1"/>
              <a:t>krivični</a:t>
            </a:r>
            <a:r>
              <a:rPr lang="en-US" dirty="0"/>
              <a:t> </a:t>
            </a:r>
            <a:r>
              <a:rPr lang="en-US" dirty="0" err="1"/>
              <a:t>postupak</a:t>
            </a:r>
            <a:r>
              <a:rPr lang="en-US" dirty="0"/>
              <a:t> </a:t>
            </a:r>
            <a:r>
              <a:rPr lang="en-US" dirty="0" err="1"/>
              <a:t>za</a:t>
            </a:r>
            <a:r>
              <a:rPr lang="en-US" dirty="0"/>
              <a:t> </a:t>
            </a:r>
            <a:r>
              <a:rPr lang="en-US" dirty="0" err="1"/>
              <a:t>krivično</a:t>
            </a:r>
            <a:r>
              <a:rPr lang="en-US" dirty="0"/>
              <a:t> </a:t>
            </a:r>
            <a:r>
              <a:rPr lang="en-US" dirty="0" err="1"/>
              <a:t>djelo</a:t>
            </a:r>
            <a:r>
              <a:rPr lang="en-US" dirty="0"/>
              <a:t>. </a:t>
            </a:r>
            <a:endParaRPr lang="bs-Latn-BA" dirty="0"/>
          </a:p>
          <a:p>
            <a:r>
              <a:rPr lang="en-US" dirty="0" err="1"/>
              <a:t>Ocjena</a:t>
            </a:r>
            <a:r>
              <a:rPr lang="en-US" dirty="0"/>
              <a:t> </a:t>
            </a:r>
            <a:r>
              <a:rPr lang="en-US" dirty="0" err="1"/>
              <a:t>poslodavca</a:t>
            </a:r>
            <a:r>
              <a:rPr lang="en-US" dirty="0"/>
              <a:t> </a:t>
            </a:r>
            <a:r>
              <a:rPr lang="en-US" dirty="0" err="1"/>
              <a:t>šta</a:t>
            </a:r>
            <a:r>
              <a:rPr lang="en-US" dirty="0"/>
              <a:t> je KD</a:t>
            </a:r>
            <a:endParaRPr lang="bs-Latn-BA" dirty="0"/>
          </a:p>
          <a:p>
            <a:endParaRPr lang="bs-Latn-BA" dirty="0"/>
          </a:p>
        </p:txBody>
      </p:sp>
    </p:spTree>
    <p:extLst>
      <p:ext uri="{BB962C8B-B14F-4D97-AF65-F5344CB8AC3E}">
        <p14:creationId xmlns:p14="http://schemas.microsoft.com/office/powerpoint/2010/main" val="34287847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1008112"/>
          </a:xfrm>
        </p:spPr>
        <p:txBody>
          <a:bodyPr>
            <a:normAutofit/>
          </a:bodyPr>
          <a:lstStyle/>
          <a:p>
            <a:pPr algn="ctr"/>
            <a:r>
              <a:rPr lang="bs-Latn-BA" sz="4600" dirty="0" smtClean="0"/>
              <a:t>Zaštita prava iz radnog odnosa</a:t>
            </a:r>
            <a:endParaRPr lang="bs-Latn-BA" sz="4600" dirty="0"/>
          </a:p>
        </p:txBody>
      </p:sp>
      <p:sp>
        <p:nvSpPr>
          <p:cNvPr id="3" name="Subtitle 2"/>
          <p:cNvSpPr>
            <a:spLocks noGrp="1"/>
          </p:cNvSpPr>
          <p:nvPr>
            <p:ph type="subTitle" idx="1"/>
          </p:nvPr>
        </p:nvSpPr>
        <p:spPr>
          <a:xfrm>
            <a:off x="251520" y="1556792"/>
            <a:ext cx="8640960" cy="5184576"/>
          </a:xfrm>
        </p:spPr>
        <p:txBody>
          <a:bodyPr>
            <a:normAutofit fontScale="92500"/>
          </a:bodyPr>
          <a:lstStyle/>
          <a:p>
            <a:pPr algn="l"/>
            <a:r>
              <a:rPr lang="en-US" dirty="0" err="1"/>
              <a:t>Federacija</a:t>
            </a:r>
            <a:r>
              <a:rPr lang="en-US" dirty="0"/>
              <a:t> </a:t>
            </a:r>
            <a:r>
              <a:rPr lang="en-US" dirty="0" err="1"/>
              <a:t>Bosne</a:t>
            </a:r>
            <a:r>
              <a:rPr lang="en-US" dirty="0"/>
              <a:t> i </a:t>
            </a:r>
            <a:r>
              <a:rPr lang="en-US" dirty="0" err="1"/>
              <a:t>Hercegovine</a:t>
            </a:r>
            <a:endParaRPr lang="bs-Latn-BA" dirty="0"/>
          </a:p>
          <a:p>
            <a:pPr algn="l"/>
            <a:r>
              <a:rPr lang="en-US" dirty="0"/>
              <a:t> </a:t>
            </a:r>
            <a:endParaRPr lang="bs-Latn-BA" dirty="0"/>
          </a:p>
          <a:p>
            <a:pPr algn="just"/>
            <a:r>
              <a:rPr lang="en-US" sz="2200" dirty="0" err="1" smtClean="0"/>
              <a:t>Radnik</a:t>
            </a:r>
            <a:r>
              <a:rPr lang="bs-Latn-BA" sz="2200" dirty="0" smtClean="0"/>
              <a:t> </a:t>
            </a:r>
            <a:r>
              <a:rPr lang="en-US" sz="2200" dirty="0" err="1" smtClean="0"/>
              <a:t>može</a:t>
            </a:r>
            <a:r>
              <a:rPr lang="bs-Latn-BA" sz="2200" dirty="0" smtClean="0"/>
              <a:t> </a:t>
            </a:r>
            <a:r>
              <a:rPr lang="en-US" sz="2200" dirty="0" err="1" smtClean="0"/>
              <a:t>zahtijevati</a:t>
            </a:r>
            <a:r>
              <a:rPr lang="en-US" sz="2200" dirty="0" smtClean="0"/>
              <a:t> </a:t>
            </a:r>
            <a:r>
              <a:rPr lang="en-US" sz="2200" dirty="0"/>
              <a:t>od </a:t>
            </a:r>
            <a:r>
              <a:rPr lang="en-US" sz="2200" dirty="0" err="1"/>
              <a:t>poslodavca</a:t>
            </a:r>
            <a:r>
              <a:rPr lang="en-US" sz="2200" dirty="0"/>
              <a:t> </a:t>
            </a:r>
            <a:r>
              <a:rPr lang="en-US" sz="2200" dirty="0" err="1"/>
              <a:t>ostvarivanje</a:t>
            </a:r>
            <a:r>
              <a:rPr lang="en-US" sz="2200" dirty="0"/>
              <a:t> </a:t>
            </a:r>
            <a:r>
              <a:rPr lang="bs-Latn-BA" sz="2200" dirty="0" smtClean="0"/>
              <a:t>povrijeđenog</a:t>
            </a:r>
            <a:r>
              <a:rPr lang="en-US" sz="2200" dirty="0" smtClean="0"/>
              <a:t> </a:t>
            </a:r>
            <a:r>
              <a:rPr lang="en-US" sz="2200" dirty="0" err="1" smtClean="0"/>
              <a:t>prava</a:t>
            </a:r>
            <a:r>
              <a:rPr lang="bs-Latn-BA" sz="2200" dirty="0" smtClean="0"/>
              <a:t> </a:t>
            </a:r>
            <a:r>
              <a:rPr lang="en-US" sz="2200" dirty="0" smtClean="0"/>
              <a:t>u </a:t>
            </a:r>
            <a:r>
              <a:rPr lang="en-US" sz="2200" dirty="0" err="1"/>
              <a:t>roku</a:t>
            </a:r>
            <a:r>
              <a:rPr lang="en-US" sz="2200" dirty="0"/>
              <a:t> od 30 </a:t>
            </a:r>
            <a:r>
              <a:rPr lang="en-US" sz="2200" dirty="0" err="1"/>
              <a:t>dana</a:t>
            </a:r>
            <a:r>
              <a:rPr lang="en-US" sz="2200" dirty="0"/>
              <a:t> od </a:t>
            </a:r>
            <a:r>
              <a:rPr lang="en-US" sz="2200" dirty="0" err="1"/>
              <a:t>dana</a:t>
            </a:r>
            <a:r>
              <a:rPr lang="en-US" sz="2200" dirty="0"/>
              <a:t> </a:t>
            </a:r>
            <a:r>
              <a:rPr lang="en-US" sz="2200" dirty="0" err="1"/>
              <a:t>dostavljanja</a:t>
            </a:r>
            <a:r>
              <a:rPr lang="en-US" sz="2200" dirty="0"/>
              <a:t> </a:t>
            </a:r>
            <a:r>
              <a:rPr lang="en-US" sz="2200" dirty="0" err="1"/>
              <a:t>odluke</a:t>
            </a:r>
            <a:r>
              <a:rPr lang="en-US" sz="2200" dirty="0"/>
              <a:t> </a:t>
            </a:r>
            <a:r>
              <a:rPr lang="en-US" sz="2200" dirty="0" err="1"/>
              <a:t>kojom</a:t>
            </a:r>
            <a:r>
              <a:rPr lang="en-US" sz="2200" dirty="0"/>
              <a:t> je </a:t>
            </a:r>
            <a:r>
              <a:rPr lang="en-US" sz="2200" dirty="0" err="1"/>
              <a:t>povrijeđeno</a:t>
            </a:r>
            <a:r>
              <a:rPr lang="en-US" sz="2200" dirty="0"/>
              <a:t> </a:t>
            </a:r>
            <a:r>
              <a:rPr lang="en-US" sz="2200" dirty="0" err="1"/>
              <a:t>njegovo</a:t>
            </a:r>
            <a:r>
              <a:rPr lang="en-US" sz="2200" dirty="0"/>
              <a:t> </a:t>
            </a:r>
            <a:r>
              <a:rPr lang="en-US" sz="2200" dirty="0" err="1"/>
              <a:t>pravo</a:t>
            </a:r>
            <a:r>
              <a:rPr lang="en-US" sz="2200" dirty="0"/>
              <a:t>, </a:t>
            </a:r>
            <a:r>
              <a:rPr lang="en-US" sz="2200" dirty="0" err="1"/>
              <a:t>odnosno</a:t>
            </a:r>
            <a:r>
              <a:rPr lang="en-US" sz="2200" dirty="0"/>
              <a:t> od </a:t>
            </a:r>
            <a:r>
              <a:rPr lang="en-US" sz="2200" dirty="0" err="1"/>
              <a:t>dana</a:t>
            </a:r>
            <a:r>
              <a:rPr lang="en-US" sz="2200" dirty="0"/>
              <a:t> </a:t>
            </a:r>
            <a:r>
              <a:rPr lang="en-US" sz="2200" dirty="0" err="1"/>
              <a:t>saznanja</a:t>
            </a:r>
            <a:r>
              <a:rPr lang="en-US" sz="2200" dirty="0"/>
              <a:t> </a:t>
            </a:r>
            <a:r>
              <a:rPr lang="en-US" sz="2200" dirty="0" err="1"/>
              <a:t>za</a:t>
            </a:r>
            <a:r>
              <a:rPr lang="en-US" sz="2200" dirty="0"/>
              <a:t> </a:t>
            </a:r>
            <a:r>
              <a:rPr lang="en-US" sz="2200" dirty="0" err="1"/>
              <a:t>povredu</a:t>
            </a:r>
            <a:r>
              <a:rPr lang="en-US" sz="2200" dirty="0"/>
              <a:t> </a:t>
            </a:r>
            <a:r>
              <a:rPr lang="en-US" sz="2200" dirty="0" err="1" smtClean="0"/>
              <a:t>prava</a:t>
            </a:r>
            <a:endParaRPr lang="bs-Latn-BA" sz="2200" dirty="0" smtClean="0"/>
          </a:p>
          <a:p>
            <a:pPr algn="l"/>
            <a:endParaRPr lang="bs-Latn-BA" dirty="0" smtClean="0"/>
          </a:p>
          <a:p>
            <a:pPr algn="just"/>
            <a:r>
              <a:rPr lang="bs-Latn-BA" sz="2200" dirty="0" err="1"/>
              <a:t>A</a:t>
            </a:r>
            <a:r>
              <a:rPr lang="en-US" sz="2200" dirty="0" err="1" smtClean="0"/>
              <a:t>ko</a:t>
            </a:r>
            <a:r>
              <a:rPr lang="en-US" sz="2200" dirty="0" smtClean="0"/>
              <a:t> </a:t>
            </a:r>
            <a:r>
              <a:rPr lang="en-US" sz="2200" dirty="0" err="1"/>
              <a:t>poslodavac</a:t>
            </a:r>
            <a:r>
              <a:rPr lang="en-US" sz="2200" dirty="0"/>
              <a:t> u </a:t>
            </a:r>
            <a:r>
              <a:rPr lang="en-US" sz="2200" dirty="0" err="1"/>
              <a:t>roku</a:t>
            </a:r>
            <a:r>
              <a:rPr lang="en-US" sz="2200" dirty="0"/>
              <a:t> od 30 </a:t>
            </a:r>
            <a:r>
              <a:rPr lang="en-US" sz="2200" dirty="0" err="1"/>
              <a:t>dana</a:t>
            </a:r>
            <a:r>
              <a:rPr lang="en-US" sz="2200" dirty="0"/>
              <a:t> od </a:t>
            </a:r>
            <a:r>
              <a:rPr lang="en-US" sz="2200" dirty="0" err="1"/>
              <a:t>dana</a:t>
            </a:r>
            <a:r>
              <a:rPr lang="en-US" sz="2200" dirty="0"/>
              <a:t> </a:t>
            </a:r>
            <a:r>
              <a:rPr lang="en-US" sz="2200" dirty="0" err="1"/>
              <a:t>podnošenja</a:t>
            </a:r>
            <a:r>
              <a:rPr lang="en-US" sz="2200" dirty="0"/>
              <a:t> </a:t>
            </a:r>
            <a:r>
              <a:rPr lang="en-US" sz="2200" dirty="0" err="1"/>
              <a:t>zahtjeva</a:t>
            </a:r>
            <a:r>
              <a:rPr lang="en-US" sz="2200" dirty="0"/>
              <a:t> </a:t>
            </a:r>
            <a:r>
              <a:rPr lang="en-US" sz="2200" dirty="0" err="1" smtClean="0"/>
              <a:t>ili</a:t>
            </a:r>
            <a:r>
              <a:rPr lang="en-US" sz="2200" dirty="0" smtClean="0"/>
              <a:t> </a:t>
            </a:r>
            <a:r>
              <a:rPr lang="en-US" sz="2200" dirty="0" err="1"/>
              <a:t>postizanja</a:t>
            </a:r>
            <a:r>
              <a:rPr lang="en-US" sz="2200" dirty="0"/>
              <a:t> </a:t>
            </a:r>
            <a:r>
              <a:rPr lang="en-US" sz="2200" dirty="0" err="1"/>
              <a:t>dogovora</a:t>
            </a:r>
            <a:r>
              <a:rPr lang="en-US" sz="2200" dirty="0"/>
              <a:t> o </a:t>
            </a:r>
            <a:r>
              <a:rPr lang="en-US" sz="2200" dirty="0" err="1"/>
              <a:t>mirnom</a:t>
            </a:r>
            <a:r>
              <a:rPr lang="en-US" sz="2200" dirty="0"/>
              <a:t> </a:t>
            </a:r>
            <a:r>
              <a:rPr lang="en-US" sz="2200" dirty="0" err="1"/>
              <a:t>rješavanju</a:t>
            </a:r>
            <a:r>
              <a:rPr lang="en-US" sz="2200" dirty="0"/>
              <a:t> </a:t>
            </a:r>
            <a:r>
              <a:rPr lang="en-US" sz="2200" dirty="0" err="1"/>
              <a:t>spora</a:t>
            </a:r>
            <a:r>
              <a:rPr lang="en-US" sz="2200" dirty="0"/>
              <a:t> ne </a:t>
            </a:r>
            <a:r>
              <a:rPr lang="en-US" sz="2200" dirty="0" err="1"/>
              <a:t>udovolji</a:t>
            </a:r>
            <a:r>
              <a:rPr lang="en-US" sz="2200" dirty="0"/>
              <a:t> tom </a:t>
            </a:r>
            <a:r>
              <a:rPr lang="en-US" sz="2200" dirty="0" err="1"/>
              <a:t>zahtjevu</a:t>
            </a:r>
            <a:r>
              <a:rPr lang="en-US" sz="2200" dirty="0"/>
              <a:t>, </a:t>
            </a:r>
            <a:r>
              <a:rPr lang="en-US" sz="2200" dirty="0" err="1"/>
              <a:t>radnik</a:t>
            </a:r>
            <a:r>
              <a:rPr lang="en-US" sz="2200" dirty="0"/>
              <a:t> </a:t>
            </a:r>
            <a:r>
              <a:rPr lang="en-US" sz="2200" dirty="0" err="1"/>
              <a:t>može</a:t>
            </a:r>
            <a:r>
              <a:rPr lang="en-US" sz="2200" dirty="0"/>
              <a:t> u </a:t>
            </a:r>
            <a:r>
              <a:rPr lang="en-US" sz="2200" dirty="0" err="1"/>
              <a:t>daljem</a:t>
            </a:r>
            <a:r>
              <a:rPr lang="en-US" sz="2200" dirty="0"/>
              <a:t> </a:t>
            </a:r>
            <a:r>
              <a:rPr lang="en-US" sz="2200" dirty="0" err="1"/>
              <a:t>roku</a:t>
            </a:r>
            <a:r>
              <a:rPr lang="en-US" sz="2200" dirty="0"/>
              <a:t> od 90 </a:t>
            </a:r>
            <a:r>
              <a:rPr lang="en-US" sz="2200" dirty="0" err="1"/>
              <a:t>dana</a:t>
            </a:r>
            <a:r>
              <a:rPr lang="en-US" sz="2200" dirty="0"/>
              <a:t> </a:t>
            </a:r>
            <a:r>
              <a:rPr lang="en-US" sz="2200" dirty="0" err="1"/>
              <a:t>podnijeti</a:t>
            </a:r>
            <a:r>
              <a:rPr lang="en-US" sz="2200" dirty="0"/>
              <a:t> </a:t>
            </a:r>
            <a:r>
              <a:rPr lang="en-US" sz="2200" dirty="0" err="1"/>
              <a:t>tužbu</a:t>
            </a:r>
            <a:r>
              <a:rPr lang="en-US" sz="2200" dirty="0"/>
              <a:t> </a:t>
            </a:r>
            <a:r>
              <a:rPr lang="en-US" sz="2200" dirty="0" err="1"/>
              <a:t>pred</a:t>
            </a:r>
            <a:r>
              <a:rPr lang="en-US" sz="2200" dirty="0"/>
              <a:t> </a:t>
            </a:r>
            <a:r>
              <a:rPr lang="en-US" sz="2200" dirty="0" err="1"/>
              <a:t>nadležnim</a:t>
            </a:r>
            <a:r>
              <a:rPr lang="en-US" sz="2200" dirty="0"/>
              <a:t> </a:t>
            </a:r>
            <a:r>
              <a:rPr lang="en-US" sz="2200" dirty="0" err="1"/>
              <a:t>sudom</a:t>
            </a:r>
            <a:r>
              <a:rPr lang="en-US" sz="2200" dirty="0"/>
              <a:t>. </a:t>
            </a:r>
            <a:endParaRPr lang="bs-Latn-BA" sz="2200" dirty="0" smtClean="0"/>
          </a:p>
          <a:p>
            <a:pPr algn="just"/>
            <a:endParaRPr lang="bs-Latn-BA" sz="2200" dirty="0"/>
          </a:p>
          <a:p>
            <a:pPr algn="just"/>
            <a:r>
              <a:rPr lang="bs-Latn-BA" sz="2200" dirty="0" err="1"/>
              <a:t>U</a:t>
            </a:r>
            <a:r>
              <a:rPr lang="en-US" sz="2200" dirty="0" err="1" smtClean="0"/>
              <a:t>slov</a:t>
            </a:r>
            <a:r>
              <a:rPr lang="en-US" sz="2200" dirty="0" smtClean="0"/>
              <a:t> </a:t>
            </a:r>
            <a:r>
              <a:rPr lang="en-US" sz="2200" dirty="0" err="1"/>
              <a:t>za</a:t>
            </a:r>
            <a:r>
              <a:rPr lang="en-US" sz="2200" dirty="0"/>
              <a:t> </a:t>
            </a:r>
            <a:r>
              <a:rPr lang="en-US" sz="2200" dirty="0" err="1"/>
              <a:t>pokretanje</a:t>
            </a:r>
            <a:r>
              <a:rPr lang="en-US" sz="2200" dirty="0"/>
              <a:t> i </a:t>
            </a:r>
            <a:r>
              <a:rPr lang="en-US" sz="2200" dirty="0" err="1"/>
              <a:t>vođenje</a:t>
            </a:r>
            <a:r>
              <a:rPr lang="en-US" sz="2200" dirty="0"/>
              <a:t> </a:t>
            </a:r>
            <a:r>
              <a:rPr lang="en-US" sz="2200" dirty="0" err="1"/>
              <a:t>radnog</a:t>
            </a:r>
            <a:r>
              <a:rPr lang="en-US" sz="2200" dirty="0"/>
              <a:t> </a:t>
            </a:r>
            <a:r>
              <a:rPr lang="en-US" sz="2200" dirty="0" err="1"/>
              <a:t>spora</a:t>
            </a:r>
            <a:r>
              <a:rPr lang="en-US" sz="2200" dirty="0"/>
              <a:t>, </a:t>
            </a:r>
            <a:r>
              <a:rPr lang="en-US" sz="2200" dirty="0" err="1"/>
              <a:t>prethodno</a:t>
            </a:r>
            <a:r>
              <a:rPr lang="en-US" sz="2200" dirty="0"/>
              <a:t> </a:t>
            </a:r>
            <a:r>
              <a:rPr lang="en-US" sz="2200" dirty="0" err="1"/>
              <a:t>obraćanje</a:t>
            </a:r>
            <a:r>
              <a:rPr lang="en-US" sz="2200" dirty="0"/>
              <a:t> </a:t>
            </a:r>
            <a:r>
              <a:rPr lang="en-US" sz="2200" dirty="0" err="1"/>
              <a:t>poslodavcu</a:t>
            </a:r>
            <a:r>
              <a:rPr lang="en-US" sz="2200" dirty="0"/>
              <a:t> u </a:t>
            </a:r>
            <a:r>
              <a:rPr lang="en-US" sz="2200" dirty="0" err="1"/>
              <a:t>rokovima</a:t>
            </a:r>
            <a:r>
              <a:rPr lang="en-US" sz="2200" dirty="0"/>
              <a:t> </a:t>
            </a:r>
            <a:r>
              <a:rPr lang="en-US" sz="2200" dirty="0" err="1"/>
              <a:t>naprijed</a:t>
            </a:r>
            <a:r>
              <a:rPr lang="en-US" sz="2200" dirty="0"/>
              <a:t> </a:t>
            </a:r>
            <a:r>
              <a:rPr lang="en-US" sz="2200" dirty="0" err="1"/>
              <a:t>opisanim</a:t>
            </a:r>
            <a:r>
              <a:rPr lang="en-US" sz="2200" dirty="0"/>
              <a:t>, </a:t>
            </a:r>
            <a:r>
              <a:rPr lang="en-US" sz="2200" dirty="0" err="1"/>
              <a:t>osim</a:t>
            </a:r>
            <a:r>
              <a:rPr lang="en-US" sz="2200" dirty="0"/>
              <a:t> u </a:t>
            </a:r>
            <a:r>
              <a:rPr lang="en-US" sz="2200" dirty="0" err="1"/>
              <a:t>slučaju</a:t>
            </a:r>
            <a:r>
              <a:rPr lang="en-US" sz="2200" dirty="0"/>
              <a:t> </a:t>
            </a:r>
            <a:r>
              <a:rPr lang="en-US" sz="2200" dirty="0" err="1"/>
              <a:t>zahtjeva</a:t>
            </a:r>
            <a:r>
              <a:rPr lang="en-US" sz="2200" dirty="0"/>
              <a:t> </a:t>
            </a:r>
            <a:r>
              <a:rPr lang="en-US" sz="2200" dirty="0" err="1"/>
              <a:t>radnika</a:t>
            </a:r>
            <a:r>
              <a:rPr lang="en-US" sz="2200" dirty="0"/>
              <a:t> </a:t>
            </a:r>
            <a:r>
              <a:rPr lang="en-US" sz="2200" dirty="0" err="1"/>
              <a:t>za</a:t>
            </a:r>
            <a:r>
              <a:rPr lang="en-US" sz="2200" dirty="0"/>
              <a:t> </a:t>
            </a:r>
            <a:r>
              <a:rPr lang="en-US" sz="2200" dirty="0" err="1"/>
              <a:t>naknadu</a:t>
            </a:r>
            <a:r>
              <a:rPr lang="en-US" sz="2200" dirty="0"/>
              <a:t> </a:t>
            </a:r>
            <a:r>
              <a:rPr lang="en-US" sz="2200" dirty="0" err="1"/>
              <a:t>štete</a:t>
            </a:r>
            <a:r>
              <a:rPr lang="en-US" sz="2200" dirty="0"/>
              <a:t> </a:t>
            </a:r>
            <a:r>
              <a:rPr lang="en-US" sz="2200" dirty="0" err="1"/>
              <a:t>ili</a:t>
            </a:r>
            <a:r>
              <a:rPr lang="en-US" sz="2200" dirty="0"/>
              <a:t> </a:t>
            </a:r>
            <a:r>
              <a:rPr lang="en-US" sz="2200" dirty="0" err="1"/>
              <a:t>drugo</a:t>
            </a:r>
            <a:r>
              <a:rPr lang="en-US" sz="2200" dirty="0"/>
              <a:t> </a:t>
            </a:r>
            <a:r>
              <a:rPr lang="en-US" sz="2200" dirty="0" err="1"/>
              <a:t>novčano</a:t>
            </a:r>
            <a:r>
              <a:rPr lang="en-US" sz="2200" dirty="0"/>
              <a:t> </a:t>
            </a:r>
            <a:r>
              <a:rPr lang="en-US" sz="2200" dirty="0" err="1"/>
              <a:t>potraživanje</a:t>
            </a:r>
            <a:r>
              <a:rPr lang="en-US" sz="2200" dirty="0"/>
              <a:t> </a:t>
            </a:r>
            <a:r>
              <a:rPr lang="en-US" sz="2200" dirty="0" err="1"/>
              <a:t>iz</a:t>
            </a:r>
            <a:r>
              <a:rPr lang="en-US" sz="2200" dirty="0"/>
              <a:t> </a:t>
            </a:r>
            <a:r>
              <a:rPr lang="en-US" sz="2200" dirty="0" err="1"/>
              <a:t>radnog</a:t>
            </a:r>
            <a:r>
              <a:rPr lang="en-US" sz="2200" dirty="0"/>
              <a:t> </a:t>
            </a:r>
            <a:r>
              <a:rPr lang="en-US" sz="2200" dirty="0" err="1"/>
              <a:t>odnosa</a:t>
            </a:r>
            <a:r>
              <a:rPr lang="en-US" sz="2200" dirty="0"/>
              <a:t> </a:t>
            </a:r>
            <a:r>
              <a:rPr lang="en-US" sz="2200" dirty="0" err="1"/>
              <a:t>koja</a:t>
            </a:r>
            <a:r>
              <a:rPr lang="en-US" sz="2200" dirty="0"/>
              <a:t> </a:t>
            </a:r>
            <a:r>
              <a:rPr lang="en-US" sz="2200" dirty="0" err="1"/>
              <a:t>zastarijevaju</a:t>
            </a:r>
            <a:r>
              <a:rPr lang="en-US" sz="2200" dirty="0"/>
              <a:t> u </a:t>
            </a:r>
            <a:r>
              <a:rPr lang="en-US" sz="2200" dirty="0" err="1"/>
              <a:t>roku</a:t>
            </a:r>
            <a:r>
              <a:rPr lang="en-US" sz="2200" dirty="0"/>
              <a:t> od 3 </a:t>
            </a:r>
            <a:r>
              <a:rPr lang="en-US" sz="2200" dirty="0" err="1"/>
              <a:t>godine</a:t>
            </a:r>
            <a:r>
              <a:rPr lang="en-US" sz="2200" dirty="0"/>
              <a:t> od </a:t>
            </a:r>
            <a:r>
              <a:rPr lang="en-US" sz="2200" dirty="0" err="1"/>
              <a:t>dana</a:t>
            </a:r>
            <a:r>
              <a:rPr lang="en-US" sz="2200" dirty="0"/>
              <a:t> </a:t>
            </a:r>
            <a:r>
              <a:rPr lang="en-US" sz="2200" dirty="0" err="1"/>
              <a:t>dospijeća</a:t>
            </a:r>
            <a:r>
              <a:rPr lang="en-US" sz="2200" dirty="0"/>
              <a:t>.</a:t>
            </a:r>
            <a:endParaRPr lang="bs-Latn-BA" sz="2200" dirty="0"/>
          </a:p>
          <a:p>
            <a:pPr algn="l"/>
            <a:endParaRPr lang="bs-Latn-BA" dirty="0"/>
          </a:p>
        </p:txBody>
      </p:sp>
    </p:spTree>
    <p:extLst>
      <p:ext uri="{BB962C8B-B14F-4D97-AF65-F5344CB8AC3E}">
        <p14:creationId xmlns:p14="http://schemas.microsoft.com/office/powerpoint/2010/main" val="5868050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88640"/>
            <a:ext cx="8640960" cy="1008112"/>
          </a:xfrm>
        </p:spPr>
        <p:txBody>
          <a:bodyPr>
            <a:normAutofit/>
          </a:bodyPr>
          <a:lstStyle/>
          <a:p>
            <a:pPr algn="ctr"/>
            <a:r>
              <a:rPr lang="bs-Latn-BA" sz="4600" dirty="0"/>
              <a:t>Zaštita prava iz radnog odnosa</a:t>
            </a:r>
          </a:p>
        </p:txBody>
      </p:sp>
      <p:sp>
        <p:nvSpPr>
          <p:cNvPr id="3" name="Subtitle 2"/>
          <p:cNvSpPr>
            <a:spLocks noGrp="1"/>
          </p:cNvSpPr>
          <p:nvPr>
            <p:ph type="subTitle" idx="1"/>
          </p:nvPr>
        </p:nvSpPr>
        <p:spPr>
          <a:xfrm>
            <a:off x="251520" y="1556792"/>
            <a:ext cx="8640960" cy="5040560"/>
          </a:xfrm>
        </p:spPr>
        <p:txBody>
          <a:bodyPr>
            <a:normAutofit/>
          </a:bodyPr>
          <a:lstStyle/>
          <a:p>
            <a:pPr algn="l"/>
            <a:r>
              <a:rPr lang="en-US" sz="2400" dirty="0" err="1"/>
              <a:t>Republika</a:t>
            </a:r>
            <a:r>
              <a:rPr lang="en-US" sz="2400" dirty="0"/>
              <a:t> </a:t>
            </a:r>
            <a:r>
              <a:rPr lang="en-US" sz="2400" dirty="0" err="1"/>
              <a:t>Srpska</a:t>
            </a:r>
            <a:endParaRPr lang="bs-Latn-BA" sz="2400" dirty="0"/>
          </a:p>
          <a:p>
            <a:pPr algn="l"/>
            <a:r>
              <a:rPr lang="en-US" dirty="0"/>
              <a:t> </a:t>
            </a:r>
            <a:endParaRPr lang="bs-Latn-BA" dirty="0"/>
          </a:p>
          <a:p>
            <a:pPr algn="just"/>
            <a:r>
              <a:rPr lang="bs-Latn-BA" sz="2000" dirty="0" err="1"/>
              <a:t>T</a:t>
            </a:r>
            <a:r>
              <a:rPr lang="en-US" sz="2000" dirty="0" err="1" smtClean="0"/>
              <a:t>užbu</a:t>
            </a:r>
            <a:r>
              <a:rPr lang="en-US" sz="2000" dirty="0" smtClean="0"/>
              <a:t> </a:t>
            </a:r>
            <a:r>
              <a:rPr lang="en-US" sz="2000" dirty="0" err="1"/>
              <a:t>za</a:t>
            </a:r>
            <a:r>
              <a:rPr lang="en-US" sz="2000" dirty="0"/>
              <a:t> </a:t>
            </a:r>
            <a:r>
              <a:rPr lang="en-US" sz="2000" dirty="0" err="1"/>
              <a:t>zaštitu</a:t>
            </a:r>
            <a:r>
              <a:rPr lang="en-US" sz="2000" dirty="0"/>
              <a:t> </a:t>
            </a:r>
            <a:r>
              <a:rPr lang="en-US" sz="2000" dirty="0" err="1"/>
              <a:t>prava</a:t>
            </a:r>
            <a:r>
              <a:rPr lang="en-US" sz="2000" dirty="0"/>
              <a:t> </a:t>
            </a:r>
            <a:r>
              <a:rPr lang="en-US" sz="2000" dirty="0" err="1"/>
              <a:t>radnik</a:t>
            </a:r>
            <a:r>
              <a:rPr lang="en-US" sz="2000" dirty="0"/>
              <a:t> </a:t>
            </a:r>
            <a:r>
              <a:rPr lang="en-US" sz="2000" dirty="0" err="1"/>
              <a:t>može</a:t>
            </a:r>
            <a:r>
              <a:rPr lang="en-US" sz="2000" dirty="0"/>
              <a:t> da </a:t>
            </a:r>
            <a:r>
              <a:rPr lang="en-US" sz="2000" dirty="0" err="1"/>
              <a:t>podnese</a:t>
            </a:r>
            <a:r>
              <a:rPr lang="en-US" sz="2000" dirty="0"/>
              <a:t> </a:t>
            </a:r>
            <a:r>
              <a:rPr lang="en-US" sz="2000" dirty="0" err="1"/>
              <a:t>najkasnije</a:t>
            </a:r>
            <a:r>
              <a:rPr lang="en-US" sz="2000" dirty="0"/>
              <a:t> u </a:t>
            </a:r>
            <a:r>
              <a:rPr lang="en-US" sz="2000" dirty="0" err="1"/>
              <a:t>roku</a:t>
            </a:r>
            <a:r>
              <a:rPr lang="en-US" sz="2000" dirty="0"/>
              <a:t> od </a:t>
            </a:r>
            <a:r>
              <a:rPr lang="en-US" sz="2000" dirty="0" err="1"/>
              <a:t>šest</a:t>
            </a:r>
            <a:r>
              <a:rPr lang="en-US" sz="2000" dirty="0"/>
              <a:t> </a:t>
            </a:r>
            <a:r>
              <a:rPr lang="en-US" sz="2000" dirty="0" err="1"/>
              <a:t>mjeseci</a:t>
            </a:r>
            <a:r>
              <a:rPr lang="en-US" sz="2000" dirty="0"/>
              <a:t> od </a:t>
            </a:r>
            <a:r>
              <a:rPr lang="en-US" sz="2000" dirty="0" err="1"/>
              <a:t>dana</a:t>
            </a:r>
            <a:r>
              <a:rPr lang="en-US" sz="2000" dirty="0"/>
              <a:t> </a:t>
            </a:r>
            <a:r>
              <a:rPr lang="en-US" sz="2000" dirty="0" err="1"/>
              <a:t>saznanja</a:t>
            </a:r>
            <a:r>
              <a:rPr lang="en-US" sz="2000" dirty="0"/>
              <a:t> </a:t>
            </a:r>
            <a:r>
              <a:rPr lang="en-US" sz="2000" dirty="0" err="1"/>
              <a:t>za</a:t>
            </a:r>
            <a:r>
              <a:rPr lang="en-US" sz="2000" dirty="0"/>
              <a:t> </a:t>
            </a:r>
            <a:r>
              <a:rPr lang="en-US" sz="2000" dirty="0" err="1"/>
              <a:t>povredu</a:t>
            </a:r>
            <a:r>
              <a:rPr lang="en-US" sz="2000" dirty="0"/>
              <a:t> </a:t>
            </a:r>
            <a:r>
              <a:rPr lang="en-US" sz="2000" dirty="0" err="1"/>
              <a:t>prava</a:t>
            </a:r>
            <a:r>
              <a:rPr lang="en-US" sz="2000" dirty="0"/>
              <a:t> </a:t>
            </a:r>
            <a:r>
              <a:rPr lang="en-US" sz="2000" dirty="0" err="1"/>
              <a:t>ili</a:t>
            </a:r>
            <a:r>
              <a:rPr lang="en-US" sz="2000" dirty="0"/>
              <a:t> od </a:t>
            </a:r>
            <a:r>
              <a:rPr lang="en-US" sz="2000" dirty="0" err="1"/>
              <a:t>dana</a:t>
            </a:r>
            <a:r>
              <a:rPr lang="en-US" sz="2000" dirty="0"/>
              <a:t> </a:t>
            </a:r>
            <a:r>
              <a:rPr lang="en-US" sz="2000" dirty="0" err="1"/>
              <a:t>učinjene</a:t>
            </a:r>
            <a:r>
              <a:rPr lang="en-US" sz="2000" dirty="0"/>
              <a:t> </a:t>
            </a:r>
            <a:r>
              <a:rPr lang="en-US" sz="2000" dirty="0" err="1" smtClean="0"/>
              <a:t>povrede</a:t>
            </a:r>
            <a:r>
              <a:rPr lang="bs-Latn-BA" sz="2000" dirty="0" smtClean="0"/>
              <a:t> (r</a:t>
            </a:r>
            <a:r>
              <a:rPr lang="en-US" sz="2000" dirty="0" err="1" smtClean="0"/>
              <a:t>anije</a:t>
            </a:r>
            <a:r>
              <a:rPr lang="en-US" sz="2000" dirty="0" smtClean="0"/>
              <a:t> </a:t>
            </a:r>
            <a:r>
              <a:rPr lang="en-US" sz="2000" dirty="0" err="1"/>
              <a:t>rok</a:t>
            </a:r>
            <a:r>
              <a:rPr lang="en-US" sz="2000" dirty="0"/>
              <a:t> </a:t>
            </a:r>
            <a:r>
              <a:rPr lang="en-US" sz="2000" dirty="0" err="1"/>
              <a:t>iznosio</a:t>
            </a:r>
            <a:r>
              <a:rPr lang="en-US" sz="2000" dirty="0"/>
              <a:t> </a:t>
            </a:r>
            <a:r>
              <a:rPr lang="en-US" sz="2000" dirty="0" err="1"/>
              <a:t>godinu</a:t>
            </a:r>
            <a:r>
              <a:rPr lang="en-US" sz="2000" dirty="0"/>
              <a:t> </a:t>
            </a:r>
            <a:r>
              <a:rPr lang="en-US" sz="2000" dirty="0" err="1" smtClean="0"/>
              <a:t>dana</a:t>
            </a:r>
            <a:r>
              <a:rPr lang="bs-Latn-BA" sz="2000" dirty="0" smtClean="0"/>
              <a:t>)</a:t>
            </a:r>
            <a:r>
              <a:rPr lang="en-US" sz="2000" dirty="0" smtClean="0"/>
              <a:t>. </a:t>
            </a:r>
            <a:endParaRPr lang="bs-Latn-BA" sz="2000" dirty="0" smtClean="0"/>
          </a:p>
          <a:p>
            <a:pPr algn="just"/>
            <a:endParaRPr lang="bs-Latn-BA" sz="2000" dirty="0"/>
          </a:p>
          <a:p>
            <a:pPr algn="just"/>
            <a:r>
              <a:rPr lang="en-US" sz="2000" dirty="0" err="1"/>
              <a:t>Radnik</a:t>
            </a:r>
            <a:r>
              <a:rPr lang="en-US" sz="2000" dirty="0"/>
              <a:t> </a:t>
            </a:r>
            <a:r>
              <a:rPr lang="en-US" sz="2000" dirty="0" err="1"/>
              <a:t>može</a:t>
            </a:r>
            <a:r>
              <a:rPr lang="en-US" sz="2000" dirty="0"/>
              <a:t> </a:t>
            </a:r>
            <a:r>
              <a:rPr lang="en-US" sz="2000" dirty="0" err="1"/>
              <a:t>podnijeti</a:t>
            </a:r>
            <a:r>
              <a:rPr lang="en-US" sz="2000" dirty="0"/>
              <a:t> </a:t>
            </a:r>
            <a:r>
              <a:rPr lang="en-US" sz="2000" dirty="0" err="1"/>
              <a:t>pisani</a:t>
            </a:r>
            <a:r>
              <a:rPr lang="en-US" sz="2000" dirty="0"/>
              <a:t> </a:t>
            </a:r>
            <a:r>
              <a:rPr lang="en-US" sz="2000" dirty="0" err="1"/>
              <a:t>zahtjev</a:t>
            </a:r>
            <a:r>
              <a:rPr lang="en-US" sz="2000" dirty="0"/>
              <a:t> </a:t>
            </a:r>
            <a:r>
              <a:rPr lang="en-US" sz="2000" dirty="0" err="1"/>
              <a:t>poslodavcu</a:t>
            </a:r>
            <a:r>
              <a:rPr lang="en-US" sz="2000" dirty="0"/>
              <a:t> da mu </a:t>
            </a:r>
            <a:r>
              <a:rPr lang="en-US" sz="2000" dirty="0" err="1"/>
              <a:t>obezbjedi</a:t>
            </a:r>
            <a:r>
              <a:rPr lang="en-US" sz="2000" dirty="0"/>
              <a:t> </a:t>
            </a:r>
            <a:r>
              <a:rPr lang="en-US" sz="2000" dirty="0" err="1"/>
              <a:t>ostvarivanje</a:t>
            </a:r>
            <a:r>
              <a:rPr lang="en-US" sz="2000" dirty="0"/>
              <a:t> tog </a:t>
            </a:r>
            <a:r>
              <a:rPr lang="en-US" sz="2000" dirty="0" err="1"/>
              <a:t>prava</a:t>
            </a:r>
            <a:r>
              <a:rPr lang="en-US" sz="2000" dirty="0"/>
              <a:t> u </a:t>
            </a:r>
            <a:r>
              <a:rPr lang="en-US" sz="2000" dirty="0" err="1"/>
              <a:t>roku</a:t>
            </a:r>
            <a:r>
              <a:rPr lang="en-US" sz="2000" dirty="0"/>
              <a:t> od 30 </a:t>
            </a:r>
            <a:r>
              <a:rPr lang="en-US" sz="2000" dirty="0" err="1"/>
              <a:t>dana</a:t>
            </a:r>
            <a:r>
              <a:rPr lang="en-US" sz="2000" dirty="0"/>
              <a:t> od </a:t>
            </a:r>
            <a:r>
              <a:rPr lang="en-US" sz="2000" dirty="0" err="1"/>
              <a:t>dana</a:t>
            </a:r>
            <a:r>
              <a:rPr lang="en-US" sz="2000" dirty="0"/>
              <a:t> </a:t>
            </a:r>
            <a:r>
              <a:rPr lang="en-US" sz="2000" dirty="0" err="1"/>
              <a:t>saznanja</a:t>
            </a:r>
            <a:r>
              <a:rPr lang="en-US" sz="2000" dirty="0"/>
              <a:t> </a:t>
            </a:r>
            <a:r>
              <a:rPr lang="en-US" sz="2000" dirty="0" err="1"/>
              <a:t>za</a:t>
            </a:r>
            <a:r>
              <a:rPr lang="en-US" sz="2000" dirty="0"/>
              <a:t> </a:t>
            </a:r>
            <a:r>
              <a:rPr lang="en-US" sz="2000" dirty="0" err="1"/>
              <a:t>povredu</a:t>
            </a:r>
            <a:r>
              <a:rPr lang="en-US" sz="2000" dirty="0"/>
              <a:t>, a </a:t>
            </a:r>
            <a:r>
              <a:rPr lang="en-US" sz="2000" dirty="0" err="1"/>
              <a:t>najdalje</a:t>
            </a:r>
            <a:r>
              <a:rPr lang="en-US" sz="2000" dirty="0"/>
              <a:t> u </a:t>
            </a:r>
            <a:r>
              <a:rPr lang="en-US" sz="2000" dirty="0" err="1"/>
              <a:t>roku</a:t>
            </a:r>
            <a:r>
              <a:rPr lang="en-US" sz="2000" dirty="0"/>
              <a:t> od tri </a:t>
            </a:r>
            <a:r>
              <a:rPr lang="en-US" sz="2000" dirty="0" err="1"/>
              <a:t>mjeseca</a:t>
            </a:r>
            <a:r>
              <a:rPr lang="en-US" sz="2000" dirty="0"/>
              <a:t> od </a:t>
            </a:r>
            <a:r>
              <a:rPr lang="en-US" sz="2000" dirty="0" err="1"/>
              <a:t>dana</a:t>
            </a:r>
            <a:r>
              <a:rPr lang="en-US" sz="2000" dirty="0"/>
              <a:t> </a:t>
            </a:r>
            <a:r>
              <a:rPr lang="en-US" sz="2000" dirty="0" err="1"/>
              <a:t>učinjene</a:t>
            </a:r>
            <a:r>
              <a:rPr lang="en-US" sz="2000" dirty="0"/>
              <a:t> </a:t>
            </a:r>
            <a:r>
              <a:rPr lang="en-US" sz="2000" dirty="0" err="1"/>
              <a:t>povrede</a:t>
            </a:r>
            <a:r>
              <a:rPr lang="en-US" sz="2000" dirty="0"/>
              <a:t>. </a:t>
            </a:r>
            <a:endParaRPr lang="bs-Latn-BA" sz="2000" dirty="0" smtClean="0"/>
          </a:p>
          <a:p>
            <a:pPr algn="just"/>
            <a:endParaRPr lang="bs-Latn-BA" sz="2000" dirty="0"/>
          </a:p>
          <a:p>
            <a:pPr algn="just"/>
            <a:r>
              <a:rPr lang="en-US" sz="2000" dirty="0" err="1"/>
              <a:t>Poslodavac</a:t>
            </a:r>
            <a:r>
              <a:rPr lang="en-US" sz="2000" dirty="0"/>
              <a:t> je </a:t>
            </a:r>
            <a:r>
              <a:rPr lang="en-US" sz="2000" dirty="0" err="1"/>
              <a:t>dužan</a:t>
            </a:r>
            <a:r>
              <a:rPr lang="en-US" sz="2000" dirty="0"/>
              <a:t> da </a:t>
            </a:r>
            <a:r>
              <a:rPr lang="en-US" sz="2000" dirty="0" err="1"/>
              <a:t>odluči</a:t>
            </a:r>
            <a:r>
              <a:rPr lang="en-US" sz="2000" dirty="0"/>
              <a:t> o </a:t>
            </a:r>
            <a:r>
              <a:rPr lang="en-US" sz="2000" dirty="0" err="1"/>
              <a:t>zahtjevu</a:t>
            </a:r>
            <a:r>
              <a:rPr lang="en-US" sz="2000" dirty="0"/>
              <a:t> u </a:t>
            </a:r>
            <a:r>
              <a:rPr lang="en-US" sz="2000" dirty="0" err="1"/>
              <a:t>roku</a:t>
            </a:r>
            <a:r>
              <a:rPr lang="en-US" sz="2000" dirty="0"/>
              <a:t> od 30 </a:t>
            </a:r>
            <a:r>
              <a:rPr lang="en-US" sz="2000" dirty="0" err="1"/>
              <a:t>dana</a:t>
            </a:r>
            <a:r>
              <a:rPr lang="en-US" sz="2000" dirty="0"/>
              <a:t> od </a:t>
            </a:r>
            <a:r>
              <a:rPr lang="en-US" sz="2000" dirty="0" err="1"/>
              <a:t>dana</a:t>
            </a:r>
            <a:r>
              <a:rPr lang="en-US" sz="2000" dirty="0"/>
              <a:t> </a:t>
            </a:r>
            <a:r>
              <a:rPr lang="en-US" sz="2000" dirty="0" err="1"/>
              <a:t>dostavljanja</a:t>
            </a:r>
            <a:r>
              <a:rPr lang="en-US" sz="2000" dirty="0"/>
              <a:t> </a:t>
            </a:r>
            <a:r>
              <a:rPr lang="en-US" sz="2000" dirty="0" err="1"/>
              <a:t>zahtjeva</a:t>
            </a:r>
            <a:r>
              <a:rPr lang="en-US" sz="2000" dirty="0"/>
              <a:t>, a </a:t>
            </a:r>
            <a:r>
              <a:rPr lang="en-US" sz="2000" dirty="0" err="1"/>
              <a:t>ako</a:t>
            </a:r>
            <a:r>
              <a:rPr lang="en-US" sz="2000" dirty="0"/>
              <a:t> o tome ne </a:t>
            </a:r>
            <a:r>
              <a:rPr lang="en-US" sz="2000" dirty="0" err="1"/>
              <a:t>odluči</a:t>
            </a:r>
            <a:r>
              <a:rPr lang="en-US" sz="2000" dirty="0"/>
              <a:t>, </a:t>
            </a:r>
            <a:r>
              <a:rPr lang="en-US" sz="2000" dirty="0" err="1"/>
              <a:t>smatraće</a:t>
            </a:r>
            <a:r>
              <a:rPr lang="en-US" sz="2000" dirty="0"/>
              <a:t> se da je </a:t>
            </a:r>
            <a:r>
              <a:rPr lang="en-US" sz="2000" dirty="0" err="1"/>
              <a:t>zahtjev</a:t>
            </a:r>
            <a:r>
              <a:rPr lang="en-US" sz="2000" dirty="0"/>
              <a:t> </a:t>
            </a:r>
            <a:r>
              <a:rPr lang="en-US" sz="2000" dirty="0" err="1"/>
              <a:t>prihvaćen</a:t>
            </a:r>
            <a:r>
              <a:rPr lang="en-US" sz="2000" dirty="0"/>
              <a:t>.</a:t>
            </a:r>
            <a:endParaRPr lang="bs-Latn-BA" sz="2000" dirty="0"/>
          </a:p>
          <a:p>
            <a:endParaRPr lang="bs-Latn-BA" dirty="0"/>
          </a:p>
        </p:txBody>
      </p:sp>
    </p:spTree>
    <p:extLst>
      <p:ext uri="{BB962C8B-B14F-4D97-AF65-F5344CB8AC3E}">
        <p14:creationId xmlns:p14="http://schemas.microsoft.com/office/powerpoint/2010/main" val="663104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1296144"/>
          </a:xfrm>
        </p:spPr>
        <p:txBody>
          <a:bodyPr>
            <a:noAutofit/>
          </a:bodyPr>
          <a:lstStyle/>
          <a:p>
            <a:pPr algn="ctr"/>
            <a:r>
              <a:rPr lang="bs-Latn-BA" sz="4000" dirty="0" smtClean="0"/>
              <a:t>Usklađenost zakona o radu sa pravom EU</a:t>
            </a:r>
            <a:br>
              <a:rPr lang="bs-Latn-BA" sz="4000" dirty="0" smtClean="0"/>
            </a:br>
            <a:r>
              <a:rPr lang="bs-Latn-BA" sz="4000" dirty="0" smtClean="0"/>
              <a:t> i drugim međunarodnim obavezama</a:t>
            </a:r>
            <a:endParaRPr lang="bs-Latn-BA" sz="4000" dirty="0"/>
          </a:p>
        </p:txBody>
      </p:sp>
      <p:sp>
        <p:nvSpPr>
          <p:cNvPr id="3" name="Content Placeholder 2"/>
          <p:cNvSpPr>
            <a:spLocks noGrp="1"/>
          </p:cNvSpPr>
          <p:nvPr>
            <p:ph idx="1"/>
          </p:nvPr>
        </p:nvSpPr>
        <p:spPr>
          <a:xfrm>
            <a:off x="179512" y="1772816"/>
            <a:ext cx="8784976" cy="4968552"/>
          </a:xfrm>
        </p:spPr>
        <p:txBody>
          <a:bodyPr>
            <a:normAutofit fontScale="62500" lnSpcReduction="20000"/>
          </a:bodyPr>
          <a:lstStyle/>
          <a:p>
            <a:r>
              <a:rPr lang="bs-Latn-BA" sz="3000" dirty="0" err="1"/>
              <a:t>K</a:t>
            </a:r>
            <a:r>
              <a:rPr lang="en-US" sz="3000" dirty="0" err="1" smtClean="0"/>
              <a:t>onvencije</a:t>
            </a:r>
            <a:r>
              <a:rPr lang="en-US" sz="3000" dirty="0" smtClean="0"/>
              <a:t> </a:t>
            </a:r>
            <a:r>
              <a:rPr lang="en-US" sz="3000" dirty="0" err="1"/>
              <a:t>Međunarodne</a:t>
            </a:r>
            <a:r>
              <a:rPr lang="en-US" sz="3000" dirty="0"/>
              <a:t> </a:t>
            </a:r>
            <a:r>
              <a:rPr lang="en-US" sz="3000" dirty="0" err="1"/>
              <a:t>organizacije</a:t>
            </a:r>
            <a:r>
              <a:rPr lang="en-US" sz="3000" dirty="0"/>
              <a:t> </a:t>
            </a:r>
            <a:r>
              <a:rPr lang="en-US" sz="3000" dirty="0" err="1" smtClean="0"/>
              <a:t>rada</a:t>
            </a:r>
            <a:endParaRPr lang="bs-Latn-BA" sz="3000" dirty="0"/>
          </a:p>
          <a:p>
            <a:r>
              <a:rPr lang="en-US" sz="3000" dirty="0" err="1"/>
              <a:t>Bosna</a:t>
            </a:r>
            <a:r>
              <a:rPr lang="en-US" sz="3000" dirty="0"/>
              <a:t> i </a:t>
            </a:r>
            <a:r>
              <a:rPr lang="en-US" sz="3000" dirty="0" err="1"/>
              <a:t>Hercegovina</a:t>
            </a:r>
            <a:r>
              <a:rPr lang="en-US" sz="3000" dirty="0"/>
              <a:t> </a:t>
            </a:r>
            <a:r>
              <a:rPr lang="en-US" sz="3000" dirty="0" smtClean="0"/>
              <a:t>je </a:t>
            </a:r>
            <a:r>
              <a:rPr lang="en-US" sz="3000" dirty="0" err="1"/>
              <a:t>članica</a:t>
            </a:r>
            <a:r>
              <a:rPr lang="en-US" sz="3000" dirty="0"/>
              <a:t> </a:t>
            </a:r>
            <a:r>
              <a:rPr lang="en-US" sz="3000" dirty="0" err="1"/>
              <a:t>Međunarodne</a:t>
            </a:r>
            <a:r>
              <a:rPr lang="en-US" sz="3000" dirty="0"/>
              <a:t> </a:t>
            </a:r>
            <a:r>
              <a:rPr lang="en-US" sz="3000" dirty="0" err="1"/>
              <a:t>organizacije</a:t>
            </a:r>
            <a:r>
              <a:rPr lang="en-US" sz="3000" dirty="0"/>
              <a:t> </a:t>
            </a:r>
            <a:r>
              <a:rPr lang="en-US" sz="3000" dirty="0" err="1"/>
              <a:t>rada</a:t>
            </a:r>
            <a:r>
              <a:rPr lang="en-US" sz="3000" dirty="0"/>
              <a:t> od 1993. </a:t>
            </a:r>
            <a:r>
              <a:rPr lang="en-US" sz="3000" dirty="0" err="1" smtClean="0"/>
              <a:t>godine</a:t>
            </a:r>
            <a:r>
              <a:rPr lang="bs-Latn-BA" sz="3000" dirty="0" smtClean="0"/>
              <a:t>.</a:t>
            </a:r>
          </a:p>
          <a:p>
            <a:pPr marL="0" indent="0">
              <a:buNone/>
            </a:pPr>
            <a:endParaRPr lang="bs-Latn-BA" sz="3000" dirty="0"/>
          </a:p>
          <a:p>
            <a:r>
              <a:rPr lang="bs-Latn-BA" sz="3000" dirty="0"/>
              <a:t>U</a:t>
            </a:r>
            <a:r>
              <a:rPr lang="en-US" sz="3000" dirty="0" smtClean="0"/>
              <a:t> </a:t>
            </a:r>
            <a:r>
              <a:rPr lang="en-US" sz="3000" dirty="0" err="1" smtClean="0"/>
              <a:t>BiH</a:t>
            </a:r>
            <a:r>
              <a:rPr lang="en-US" sz="3000" dirty="0" smtClean="0"/>
              <a:t> </a:t>
            </a:r>
            <a:r>
              <a:rPr lang="en-US" sz="3000" dirty="0"/>
              <a:t>je </a:t>
            </a:r>
            <a:r>
              <a:rPr lang="en-US" sz="3000" dirty="0" err="1"/>
              <a:t>na</a:t>
            </a:r>
            <a:r>
              <a:rPr lang="en-US" sz="3000" dirty="0"/>
              <a:t> </a:t>
            </a:r>
            <a:r>
              <a:rPr lang="en-US" sz="3000" dirty="0" err="1"/>
              <a:t>snazi</a:t>
            </a:r>
            <a:r>
              <a:rPr lang="en-US" sz="3000" dirty="0"/>
              <a:t> </a:t>
            </a:r>
            <a:r>
              <a:rPr lang="en-US" sz="3000" dirty="0" err="1"/>
              <a:t>svih</a:t>
            </a:r>
            <a:r>
              <a:rPr lang="en-US" sz="3000" dirty="0"/>
              <a:t> </a:t>
            </a:r>
            <a:r>
              <a:rPr lang="en-US" sz="3000" dirty="0" err="1"/>
              <a:t>osam</a:t>
            </a:r>
            <a:r>
              <a:rPr lang="en-US" sz="3000" dirty="0"/>
              <a:t> </a:t>
            </a:r>
            <a:r>
              <a:rPr lang="en-US" sz="3000" dirty="0" err="1"/>
              <a:t>temeljnih</a:t>
            </a:r>
            <a:r>
              <a:rPr lang="en-US" sz="3000" dirty="0"/>
              <a:t> </a:t>
            </a:r>
            <a:r>
              <a:rPr lang="en-US" sz="3000" dirty="0" err="1"/>
              <a:t>konvencija</a:t>
            </a:r>
            <a:r>
              <a:rPr lang="en-US" sz="3000" dirty="0"/>
              <a:t>, </a:t>
            </a:r>
            <a:r>
              <a:rPr lang="en-US" sz="3000" dirty="0" err="1"/>
              <a:t>te</a:t>
            </a:r>
            <a:r>
              <a:rPr lang="en-US" sz="3000" dirty="0"/>
              <a:t> </a:t>
            </a:r>
            <a:r>
              <a:rPr lang="en-US" sz="3000" dirty="0" err="1" smtClean="0"/>
              <a:t>još</a:t>
            </a:r>
            <a:r>
              <a:rPr lang="bs-Latn-BA" sz="3000" dirty="0" smtClean="0"/>
              <a:t> </a:t>
            </a:r>
            <a:r>
              <a:rPr lang="en-US" sz="3000" dirty="0" err="1" smtClean="0"/>
              <a:t>pedeset</a:t>
            </a:r>
            <a:r>
              <a:rPr lang="en-US" sz="3000" dirty="0" smtClean="0"/>
              <a:t> </a:t>
            </a:r>
            <a:r>
              <a:rPr lang="en-US" sz="3000" dirty="0"/>
              <a:t>i </a:t>
            </a:r>
            <a:r>
              <a:rPr lang="en-US" sz="3000" dirty="0" err="1"/>
              <a:t>šest</a:t>
            </a:r>
            <a:r>
              <a:rPr lang="en-US" sz="3000" dirty="0"/>
              <a:t> </a:t>
            </a:r>
            <a:r>
              <a:rPr lang="en-US" sz="3000" dirty="0" err="1"/>
              <a:t>drugih</a:t>
            </a:r>
            <a:r>
              <a:rPr lang="en-US" sz="3000" dirty="0"/>
              <a:t>.</a:t>
            </a:r>
            <a:endParaRPr lang="bs-Latn-BA" sz="3000" dirty="0"/>
          </a:p>
          <a:p>
            <a:r>
              <a:rPr lang="en-US" sz="3000" dirty="0" err="1"/>
              <a:t>Osnovne</a:t>
            </a:r>
            <a:r>
              <a:rPr lang="en-US" sz="3000" dirty="0"/>
              <a:t> </a:t>
            </a:r>
            <a:r>
              <a:rPr lang="en-US" sz="3000" dirty="0" err="1"/>
              <a:t>konvencije</a:t>
            </a:r>
            <a:r>
              <a:rPr lang="en-US" sz="3000" dirty="0"/>
              <a:t>:</a:t>
            </a:r>
            <a:endParaRPr lang="bs-Latn-BA" sz="3000" dirty="0"/>
          </a:p>
          <a:p>
            <a:r>
              <a:rPr lang="en-US" sz="3000" dirty="0" err="1"/>
              <a:t>Konvencija</a:t>
            </a:r>
            <a:r>
              <a:rPr lang="en-US" sz="3000" dirty="0"/>
              <a:t> o </a:t>
            </a:r>
            <a:r>
              <a:rPr lang="en-US" sz="3000" dirty="0" err="1"/>
              <a:t>prinudnom</a:t>
            </a:r>
            <a:r>
              <a:rPr lang="en-US" sz="3000" dirty="0"/>
              <a:t> </a:t>
            </a:r>
            <a:r>
              <a:rPr lang="en-US" sz="3000" dirty="0" err="1"/>
              <a:t>ili</a:t>
            </a:r>
            <a:r>
              <a:rPr lang="en-US" sz="3000" dirty="0"/>
              <a:t> </a:t>
            </a:r>
            <a:r>
              <a:rPr lang="en-US" sz="3000" dirty="0" err="1"/>
              <a:t>obaveznom</a:t>
            </a:r>
            <a:r>
              <a:rPr lang="en-US" sz="3000" dirty="0"/>
              <a:t> </a:t>
            </a:r>
            <a:r>
              <a:rPr lang="en-US" sz="3000" dirty="0" err="1"/>
              <a:t>radu</a:t>
            </a:r>
            <a:r>
              <a:rPr lang="en-US" sz="3000" dirty="0"/>
              <a:t>, 1930. (br. 29); </a:t>
            </a:r>
            <a:endParaRPr lang="bs-Latn-BA" sz="3000" dirty="0"/>
          </a:p>
          <a:p>
            <a:r>
              <a:rPr lang="en-US" sz="3000" dirty="0" err="1"/>
              <a:t>Konvencija</a:t>
            </a:r>
            <a:r>
              <a:rPr lang="en-US" sz="3000" dirty="0"/>
              <a:t> o </a:t>
            </a:r>
            <a:r>
              <a:rPr lang="en-US" sz="3000" dirty="0" err="1"/>
              <a:t>sindikalnim</a:t>
            </a:r>
            <a:r>
              <a:rPr lang="en-US" sz="3000" dirty="0"/>
              <a:t> </a:t>
            </a:r>
            <a:r>
              <a:rPr lang="en-US" sz="3000" dirty="0" err="1"/>
              <a:t>slobodama</a:t>
            </a:r>
            <a:r>
              <a:rPr lang="en-US" sz="3000" dirty="0"/>
              <a:t> i </a:t>
            </a:r>
            <a:r>
              <a:rPr lang="en-US" sz="3000" dirty="0" err="1"/>
              <a:t>zaštiti</a:t>
            </a:r>
            <a:r>
              <a:rPr lang="en-US" sz="3000" dirty="0"/>
              <a:t> </a:t>
            </a:r>
            <a:r>
              <a:rPr lang="en-US" sz="3000" dirty="0" err="1"/>
              <a:t>sindikalnih</a:t>
            </a:r>
            <a:r>
              <a:rPr lang="en-US" sz="3000" dirty="0"/>
              <a:t> </a:t>
            </a:r>
            <a:r>
              <a:rPr lang="en-US" sz="3000" dirty="0" err="1"/>
              <a:t>prava</a:t>
            </a:r>
            <a:r>
              <a:rPr lang="en-US" sz="3000" dirty="0"/>
              <a:t>, 1948. (br. 87); </a:t>
            </a:r>
            <a:endParaRPr lang="bs-Latn-BA" sz="3000" dirty="0"/>
          </a:p>
          <a:p>
            <a:r>
              <a:rPr lang="en-US" sz="3000" dirty="0" err="1"/>
              <a:t>Konvencija</a:t>
            </a:r>
            <a:r>
              <a:rPr lang="en-US" sz="3000" dirty="0"/>
              <a:t> </a:t>
            </a:r>
            <a:r>
              <a:rPr lang="en-US" sz="3000" dirty="0" err="1"/>
              <a:t>koja</a:t>
            </a:r>
            <a:r>
              <a:rPr lang="en-US" sz="3000" dirty="0"/>
              <a:t> se </a:t>
            </a:r>
            <a:r>
              <a:rPr lang="en-US" sz="3000" dirty="0" err="1"/>
              <a:t>odnosi</a:t>
            </a:r>
            <a:r>
              <a:rPr lang="en-US" sz="3000" dirty="0"/>
              <a:t> </a:t>
            </a:r>
            <a:r>
              <a:rPr lang="en-US" sz="3000" dirty="0" err="1"/>
              <a:t>na</a:t>
            </a:r>
            <a:r>
              <a:rPr lang="en-US" sz="3000" dirty="0"/>
              <a:t> </a:t>
            </a:r>
            <a:r>
              <a:rPr lang="en-US" sz="3000" dirty="0" err="1"/>
              <a:t>primjeni</a:t>
            </a:r>
            <a:r>
              <a:rPr lang="en-US" sz="3000" dirty="0"/>
              <a:t> </a:t>
            </a:r>
            <a:r>
              <a:rPr lang="en-US" sz="3000" dirty="0" err="1"/>
              <a:t>principa</a:t>
            </a:r>
            <a:r>
              <a:rPr lang="en-US" sz="3000" dirty="0"/>
              <a:t> </a:t>
            </a:r>
            <a:r>
              <a:rPr lang="en-US" sz="3000" dirty="0" err="1"/>
              <a:t>prava</a:t>
            </a:r>
            <a:r>
              <a:rPr lang="en-US" sz="3000" dirty="0"/>
              <a:t> </a:t>
            </a:r>
            <a:r>
              <a:rPr lang="en-US" sz="3000" dirty="0" err="1"/>
              <a:t>organiziranja</a:t>
            </a:r>
            <a:r>
              <a:rPr lang="en-US" sz="3000" dirty="0"/>
              <a:t> i </a:t>
            </a:r>
            <a:r>
              <a:rPr lang="en-US" sz="3000" dirty="0" err="1"/>
              <a:t>kolektivnih</a:t>
            </a:r>
            <a:r>
              <a:rPr lang="en-US" sz="3000" dirty="0"/>
              <a:t> </a:t>
            </a:r>
            <a:r>
              <a:rPr lang="en-US" sz="3000" dirty="0" err="1"/>
              <a:t>pregovora</a:t>
            </a:r>
            <a:r>
              <a:rPr lang="en-US" sz="3000" dirty="0"/>
              <a:t>, 1949. (br. 98); </a:t>
            </a:r>
            <a:endParaRPr lang="bs-Latn-BA" sz="3000" dirty="0"/>
          </a:p>
          <a:p>
            <a:r>
              <a:rPr lang="en-US" sz="3000" dirty="0" err="1"/>
              <a:t>Konvencija</a:t>
            </a:r>
            <a:r>
              <a:rPr lang="en-US" sz="3000" dirty="0"/>
              <a:t> o </a:t>
            </a:r>
            <a:r>
              <a:rPr lang="en-US" sz="3000" dirty="0" err="1"/>
              <a:t>jednakosti</a:t>
            </a:r>
            <a:r>
              <a:rPr lang="en-US" sz="3000" dirty="0"/>
              <a:t> </a:t>
            </a:r>
            <a:r>
              <a:rPr lang="en-US" sz="3000" dirty="0" err="1"/>
              <a:t>nagrađivanja</a:t>
            </a:r>
            <a:r>
              <a:rPr lang="en-US" sz="3000" dirty="0"/>
              <a:t> </a:t>
            </a:r>
            <a:r>
              <a:rPr lang="en-US" sz="3000" dirty="0" err="1"/>
              <a:t>muške</a:t>
            </a:r>
            <a:r>
              <a:rPr lang="en-US" sz="3000" dirty="0"/>
              <a:t> i </a:t>
            </a:r>
            <a:r>
              <a:rPr lang="en-US" sz="3000" dirty="0" err="1"/>
              <a:t>ženske</a:t>
            </a:r>
            <a:r>
              <a:rPr lang="en-US" sz="3000" dirty="0"/>
              <a:t> </a:t>
            </a:r>
            <a:r>
              <a:rPr lang="en-US" sz="3000" dirty="0" err="1"/>
              <a:t>radne</a:t>
            </a:r>
            <a:r>
              <a:rPr lang="en-US" sz="3000" dirty="0"/>
              <a:t> </a:t>
            </a:r>
            <a:r>
              <a:rPr lang="en-US" sz="3000" dirty="0" err="1"/>
              <a:t>snage</a:t>
            </a:r>
            <a:r>
              <a:rPr lang="en-US" sz="3000" dirty="0"/>
              <a:t> </a:t>
            </a:r>
            <a:r>
              <a:rPr lang="en-US" sz="3000" dirty="0" err="1"/>
              <a:t>za</a:t>
            </a:r>
            <a:r>
              <a:rPr lang="en-US" sz="3000" dirty="0"/>
              <a:t> rad </a:t>
            </a:r>
            <a:r>
              <a:rPr lang="en-US" sz="3000" dirty="0" err="1"/>
              <a:t>za</a:t>
            </a:r>
            <a:r>
              <a:rPr lang="en-US" sz="3000" dirty="0"/>
              <a:t> rad </a:t>
            </a:r>
            <a:r>
              <a:rPr lang="en-US" sz="3000" dirty="0" err="1"/>
              <a:t>jednake</a:t>
            </a:r>
            <a:r>
              <a:rPr lang="en-US" sz="3000" dirty="0"/>
              <a:t> </a:t>
            </a:r>
            <a:r>
              <a:rPr lang="en-US" sz="3000" dirty="0" err="1"/>
              <a:t>vrijednosti</a:t>
            </a:r>
            <a:r>
              <a:rPr lang="en-US" sz="3000" dirty="0"/>
              <a:t>, 1951. (br. 100); </a:t>
            </a:r>
            <a:endParaRPr lang="bs-Latn-BA" sz="3000" dirty="0"/>
          </a:p>
          <a:p>
            <a:r>
              <a:rPr lang="en-US" sz="3000" dirty="0" err="1"/>
              <a:t>Konvencija</a:t>
            </a:r>
            <a:r>
              <a:rPr lang="en-US" sz="3000" dirty="0"/>
              <a:t> o </a:t>
            </a:r>
            <a:r>
              <a:rPr lang="en-US" sz="3000" dirty="0" err="1"/>
              <a:t>zabrani</a:t>
            </a:r>
            <a:r>
              <a:rPr lang="en-US" sz="3000" dirty="0"/>
              <a:t> </a:t>
            </a:r>
            <a:r>
              <a:rPr lang="en-US" sz="3000" dirty="0" err="1"/>
              <a:t>prinudnog</a:t>
            </a:r>
            <a:r>
              <a:rPr lang="en-US" sz="3000" dirty="0"/>
              <a:t> </a:t>
            </a:r>
            <a:r>
              <a:rPr lang="en-US" sz="3000" dirty="0" err="1"/>
              <a:t>rada</a:t>
            </a:r>
            <a:r>
              <a:rPr lang="en-US" sz="3000" dirty="0"/>
              <a:t>, 1957. (br</a:t>
            </a:r>
            <a:r>
              <a:rPr lang="en-US" sz="3000" dirty="0" smtClean="0"/>
              <a:t>.</a:t>
            </a:r>
            <a:r>
              <a:rPr lang="bs-Latn-BA" sz="3000" dirty="0" smtClean="0"/>
              <a:t> </a:t>
            </a:r>
            <a:r>
              <a:rPr lang="en-US" sz="3000" dirty="0" smtClean="0"/>
              <a:t>105</a:t>
            </a:r>
            <a:r>
              <a:rPr lang="en-US" sz="3000" dirty="0"/>
              <a:t>); </a:t>
            </a:r>
            <a:endParaRPr lang="bs-Latn-BA" sz="3000" dirty="0"/>
          </a:p>
          <a:p>
            <a:r>
              <a:rPr lang="en-US" sz="3000" dirty="0" err="1"/>
              <a:t>Konvencija</a:t>
            </a:r>
            <a:r>
              <a:rPr lang="en-US" sz="3000" dirty="0"/>
              <a:t> </a:t>
            </a:r>
            <a:r>
              <a:rPr lang="en-US" sz="3000" dirty="0" err="1"/>
              <a:t>koja</a:t>
            </a:r>
            <a:r>
              <a:rPr lang="en-US" sz="3000" dirty="0"/>
              <a:t> se </a:t>
            </a:r>
            <a:r>
              <a:rPr lang="en-US" sz="3000" dirty="0" err="1"/>
              <a:t>odnosi</a:t>
            </a:r>
            <a:r>
              <a:rPr lang="en-US" sz="3000" dirty="0"/>
              <a:t> </a:t>
            </a:r>
            <a:r>
              <a:rPr lang="en-US" sz="3000" dirty="0" err="1"/>
              <a:t>na</a:t>
            </a:r>
            <a:r>
              <a:rPr lang="en-US" sz="3000" dirty="0"/>
              <a:t> </a:t>
            </a:r>
            <a:r>
              <a:rPr lang="en-US" sz="3000" dirty="0" err="1"/>
              <a:t>diskriminaciju</a:t>
            </a:r>
            <a:r>
              <a:rPr lang="en-US" sz="3000" dirty="0"/>
              <a:t> u </a:t>
            </a:r>
            <a:r>
              <a:rPr lang="en-US" sz="3000" dirty="0" err="1"/>
              <a:t>pogledu</a:t>
            </a:r>
            <a:r>
              <a:rPr lang="en-US" sz="3000" dirty="0"/>
              <a:t> </a:t>
            </a:r>
            <a:r>
              <a:rPr lang="en-US" sz="3000" dirty="0" err="1"/>
              <a:t>zapošljavanja</a:t>
            </a:r>
            <a:r>
              <a:rPr lang="en-US" sz="3000" dirty="0"/>
              <a:t> i </a:t>
            </a:r>
            <a:r>
              <a:rPr lang="en-US" sz="3000" dirty="0" err="1"/>
              <a:t>zanimanja</a:t>
            </a:r>
            <a:r>
              <a:rPr lang="en-US" sz="3000" dirty="0"/>
              <a:t>, 1958. (br. 111);</a:t>
            </a:r>
            <a:endParaRPr lang="bs-Latn-BA" sz="3000" dirty="0"/>
          </a:p>
          <a:p>
            <a:r>
              <a:rPr lang="en-US" sz="3000" dirty="0" err="1"/>
              <a:t>Konvencija</a:t>
            </a:r>
            <a:r>
              <a:rPr lang="en-US" sz="3000" dirty="0"/>
              <a:t> o </a:t>
            </a:r>
            <a:r>
              <a:rPr lang="en-US" sz="3000" dirty="0" err="1"/>
              <a:t>minimalnim</a:t>
            </a:r>
            <a:r>
              <a:rPr lang="en-US" sz="3000" dirty="0"/>
              <a:t> </a:t>
            </a:r>
            <a:r>
              <a:rPr lang="en-US" sz="3000" dirty="0" err="1"/>
              <a:t>godinama</a:t>
            </a:r>
            <a:r>
              <a:rPr lang="en-US" sz="3000" dirty="0"/>
              <a:t> </a:t>
            </a:r>
            <a:r>
              <a:rPr lang="en-US" sz="3000" dirty="0" err="1"/>
              <a:t>starosti</a:t>
            </a:r>
            <a:r>
              <a:rPr lang="en-US" sz="3000" dirty="0"/>
              <a:t> </a:t>
            </a:r>
            <a:r>
              <a:rPr lang="en-US" sz="3000" dirty="0" err="1"/>
              <a:t>za</a:t>
            </a:r>
            <a:r>
              <a:rPr lang="en-US" sz="3000" dirty="0"/>
              <a:t> </a:t>
            </a:r>
            <a:r>
              <a:rPr lang="en-US" sz="3000" dirty="0" err="1"/>
              <a:t>zasnivanje</a:t>
            </a:r>
            <a:r>
              <a:rPr lang="en-US" sz="3000" dirty="0"/>
              <a:t> </a:t>
            </a:r>
            <a:r>
              <a:rPr lang="en-US" sz="3000" dirty="0" err="1"/>
              <a:t>radnog</a:t>
            </a:r>
            <a:r>
              <a:rPr lang="en-US" sz="3000" dirty="0"/>
              <a:t> </a:t>
            </a:r>
            <a:r>
              <a:rPr lang="en-US" sz="3000" dirty="0" err="1"/>
              <a:t>odnosa</a:t>
            </a:r>
            <a:r>
              <a:rPr lang="en-US" sz="3000" dirty="0"/>
              <a:t>, 1973. (br. 138); </a:t>
            </a:r>
            <a:endParaRPr lang="bs-Latn-BA" sz="3000" dirty="0" smtClean="0"/>
          </a:p>
          <a:p>
            <a:r>
              <a:rPr lang="en-US" sz="3000" dirty="0" err="1" smtClean="0"/>
              <a:t>Konvencija</a:t>
            </a:r>
            <a:r>
              <a:rPr lang="en-US" sz="3000" dirty="0" smtClean="0"/>
              <a:t> </a:t>
            </a:r>
            <a:r>
              <a:rPr lang="en-US" sz="3000" dirty="0"/>
              <a:t>o </a:t>
            </a:r>
            <a:r>
              <a:rPr lang="en-US" sz="3000" dirty="0" err="1"/>
              <a:t>najgorim</a:t>
            </a:r>
            <a:r>
              <a:rPr lang="en-US" sz="3000" dirty="0"/>
              <a:t> </a:t>
            </a:r>
            <a:r>
              <a:rPr lang="en-US" sz="3000" dirty="0" err="1"/>
              <a:t>oblicima</a:t>
            </a:r>
            <a:r>
              <a:rPr lang="en-US" sz="3000" dirty="0"/>
              <a:t> </a:t>
            </a:r>
            <a:r>
              <a:rPr lang="en-US" sz="3000" dirty="0" err="1"/>
              <a:t>iskorištavanja</a:t>
            </a:r>
            <a:r>
              <a:rPr lang="en-US" sz="3000" dirty="0"/>
              <a:t> </a:t>
            </a:r>
            <a:r>
              <a:rPr lang="en-US" sz="3000" dirty="0" err="1"/>
              <a:t>dječijeg</a:t>
            </a:r>
            <a:r>
              <a:rPr lang="en-US" sz="3000" dirty="0"/>
              <a:t> </a:t>
            </a:r>
            <a:r>
              <a:rPr lang="en-US" sz="3000" dirty="0" err="1"/>
              <a:t>rada</a:t>
            </a:r>
            <a:r>
              <a:rPr lang="en-US" sz="3000" dirty="0"/>
              <a:t>, 1999. (br. 182).</a:t>
            </a:r>
            <a:endParaRPr lang="bs-Latn-BA" sz="3000" dirty="0"/>
          </a:p>
          <a:p>
            <a:endParaRPr lang="bs-Latn-BA" dirty="0"/>
          </a:p>
        </p:txBody>
      </p:sp>
    </p:spTree>
    <p:extLst>
      <p:ext uri="{BB962C8B-B14F-4D97-AF65-F5344CB8AC3E}">
        <p14:creationId xmlns:p14="http://schemas.microsoft.com/office/powerpoint/2010/main" val="10749608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04664"/>
            <a:ext cx="7851648" cy="864096"/>
          </a:xfrm>
        </p:spPr>
        <p:txBody>
          <a:bodyPr/>
          <a:lstStyle/>
          <a:p>
            <a:pPr algn="ctr"/>
            <a:r>
              <a:rPr lang="bs-Latn-BA" dirty="0" smtClean="0"/>
              <a:t>Diskriminacija</a:t>
            </a:r>
            <a:endParaRPr lang="bs-Latn-BA" dirty="0"/>
          </a:p>
        </p:txBody>
      </p:sp>
      <p:sp>
        <p:nvSpPr>
          <p:cNvPr id="3" name="Subtitle 2"/>
          <p:cNvSpPr>
            <a:spLocks noGrp="1"/>
          </p:cNvSpPr>
          <p:nvPr>
            <p:ph type="subTitle" idx="1"/>
          </p:nvPr>
        </p:nvSpPr>
        <p:spPr>
          <a:xfrm>
            <a:off x="395536" y="1844824"/>
            <a:ext cx="8352928" cy="4896544"/>
          </a:xfrm>
        </p:spPr>
        <p:txBody>
          <a:bodyPr numCol="1">
            <a:normAutofit/>
          </a:bodyPr>
          <a:lstStyle/>
          <a:p>
            <a:pPr algn="just"/>
            <a:r>
              <a:rPr lang="bs-Latn-BA" sz="2000" b="1" dirty="0" smtClean="0">
                <a:solidFill>
                  <a:schemeClr val="bg1">
                    <a:lumMod val="95000"/>
                    <a:lumOff val="5000"/>
                  </a:schemeClr>
                </a:solidFill>
              </a:rPr>
              <a:t>Član 2. </a:t>
            </a:r>
            <a:r>
              <a:rPr lang="en-US" sz="2000" b="1" dirty="0" err="1" smtClean="0">
                <a:solidFill>
                  <a:schemeClr val="bg1">
                    <a:lumMod val="95000"/>
                    <a:lumOff val="5000"/>
                  </a:schemeClr>
                </a:solidFill>
              </a:rPr>
              <a:t>Diskriminacijom</a:t>
            </a:r>
            <a:r>
              <a:rPr lang="en-US" sz="2000" b="1" dirty="0" smtClean="0">
                <a:solidFill>
                  <a:schemeClr val="bg1">
                    <a:lumMod val="95000"/>
                    <a:lumOff val="5000"/>
                  </a:schemeClr>
                </a:solidFill>
              </a:rPr>
              <a:t> </a:t>
            </a:r>
            <a:r>
              <a:rPr lang="en-US" sz="2000" b="1" dirty="0" err="1">
                <a:solidFill>
                  <a:schemeClr val="bg1">
                    <a:lumMod val="95000"/>
                    <a:lumOff val="5000"/>
                  </a:schemeClr>
                </a:solidFill>
              </a:rPr>
              <a:t>će</a:t>
            </a:r>
            <a:r>
              <a:rPr lang="en-US" sz="2000" b="1" dirty="0">
                <a:solidFill>
                  <a:schemeClr val="bg1">
                    <a:lumMod val="95000"/>
                    <a:lumOff val="5000"/>
                  </a:schemeClr>
                </a:solidFill>
              </a:rPr>
              <a:t> se, u </a:t>
            </a:r>
            <a:r>
              <a:rPr lang="en-US" sz="2000" b="1" dirty="0" err="1">
                <a:solidFill>
                  <a:schemeClr val="bg1">
                    <a:lumMod val="95000"/>
                    <a:lumOff val="5000"/>
                  </a:schemeClr>
                </a:solidFill>
              </a:rPr>
              <a:t>smislu</a:t>
            </a:r>
            <a:r>
              <a:rPr lang="en-US" sz="2000" b="1" dirty="0">
                <a:solidFill>
                  <a:schemeClr val="bg1">
                    <a:lumMod val="95000"/>
                    <a:lumOff val="5000"/>
                  </a:schemeClr>
                </a:solidFill>
              </a:rPr>
              <a:t> </a:t>
            </a:r>
            <a:r>
              <a:rPr lang="en-US" sz="2000" b="1" dirty="0" err="1">
                <a:solidFill>
                  <a:schemeClr val="bg1">
                    <a:lumMod val="95000"/>
                    <a:lumOff val="5000"/>
                  </a:schemeClr>
                </a:solidFill>
              </a:rPr>
              <a:t>ovog</a:t>
            </a:r>
            <a:r>
              <a:rPr lang="en-US" sz="2000" b="1" dirty="0">
                <a:solidFill>
                  <a:schemeClr val="bg1">
                    <a:lumMod val="95000"/>
                    <a:lumOff val="5000"/>
                  </a:schemeClr>
                </a:solidFill>
              </a:rPr>
              <a:t> </a:t>
            </a:r>
            <a:r>
              <a:rPr lang="en-US" sz="2000" b="1" dirty="0" err="1">
                <a:solidFill>
                  <a:schemeClr val="bg1">
                    <a:lumMod val="95000"/>
                    <a:lumOff val="5000"/>
                  </a:schemeClr>
                </a:solidFill>
              </a:rPr>
              <a:t>zakona</a:t>
            </a:r>
            <a:r>
              <a:rPr lang="en-US" sz="2000" b="1" dirty="0">
                <a:solidFill>
                  <a:schemeClr val="bg1">
                    <a:lumMod val="95000"/>
                    <a:lumOff val="5000"/>
                  </a:schemeClr>
                </a:solidFill>
              </a:rPr>
              <a:t>, </a:t>
            </a:r>
            <a:r>
              <a:rPr lang="en-US" sz="2000" b="1" dirty="0" err="1">
                <a:solidFill>
                  <a:schemeClr val="bg1">
                    <a:lumMod val="95000"/>
                    <a:lumOff val="5000"/>
                  </a:schemeClr>
                </a:solidFill>
              </a:rPr>
              <a:t>smatrati</a:t>
            </a:r>
            <a:r>
              <a:rPr lang="en-US" sz="2000" b="1" dirty="0">
                <a:solidFill>
                  <a:schemeClr val="bg1">
                    <a:lumMod val="95000"/>
                    <a:lumOff val="5000"/>
                  </a:schemeClr>
                </a:solidFill>
              </a:rPr>
              <a:t> </a:t>
            </a:r>
            <a:r>
              <a:rPr lang="en-US" sz="2000" b="1" dirty="0" err="1">
                <a:solidFill>
                  <a:schemeClr val="bg1">
                    <a:lumMod val="95000"/>
                    <a:lumOff val="5000"/>
                  </a:schemeClr>
                </a:solidFill>
              </a:rPr>
              <a:t>svako</a:t>
            </a:r>
            <a:r>
              <a:rPr lang="en-US" sz="2000" b="1" dirty="0">
                <a:solidFill>
                  <a:schemeClr val="bg1">
                    <a:lumMod val="95000"/>
                    <a:lumOff val="5000"/>
                  </a:schemeClr>
                </a:solidFill>
              </a:rPr>
              <a:t> </a:t>
            </a:r>
            <a:r>
              <a:rPr lang="en-US" sz="2000" b="1" dirty="0" err="1">
                <a:solidFill>
                  <a:schemeClr val="bg1">
                    <a:lumMod val="95000"/>
                    <a:lumOff val="5000"/>
                  </a:schemeClr>
                </a:solidFill>
              </a:rPr>
              <a:t>različito</a:t>
            </a:r>
            <a:r>
              <a:rPr lang="en-US" sz="2000" b="1" dirty="0">
                <a:solidFill>
                  <a:schemeClr val="bg1">
                    <a:lumMod val="95000"/>
                    <a:lumOff val="5000"/>
                  </a:schemeClr>
                </a:solidFill>
              </a:rPr>
              <a:t> </a:t>
            </a:r>
            <a:r>
              <a:rPr lang="en-US" sz="2000" b="1" dirty="0" err="1">
                <a:solidFill>
                  <a:schemeClr val="bg1">
                    <a:lumMod val="95000"/>
                    <a:lumOff val="5000"/>
                  </a:schemeClr>
                </a:solidFill>
              </a:rPr>
              <a:t>postupanje</a:t>
            </a:r>
            <a:r>
              <a:rPr lang="en-US" sz="2000" b="1" dirty="0">
                <a:solidFill>
                  <a:schemeClr val="bg1">
                    <a:lumMod val="95000"/>
                    <a:lumOff val="5000"/>
                  </a:schemeClr>
                </a:solidFill>
              </a:rPr>
              <a:t> </a:t>
            </a:r>
            <a:r>
              <a:rPr lang="en-US" sz="2000" b="1" dirty="0" err="1">
                <a:solidFill>
                  <a:schemeClr val="bg1">
                    <a:lumMod val="95000"/>
                    <a:lumOff val="5000"/>
                  </a:schemeClr>
                </a:solidFill>
              </a:rPr>
              <a:t>uključujući</a:t>
            </a:r>
            <a:r>
              <a:rPr lang="en-US" sz="2000" b="1" dirty="0">
                <a:solidFill>
                  <a:schemeClr val="bg1">
                    <a:lumMod val="95000"/>
                    <a:lumOff val="5000"/>
                  </a:schemeClr>
                </a:solidFill>
              </a:rPr>
              <a:t> </a:t>
            </a:r>
            <a:r>
              <a:rPr lang="en-US" sz="2000" b="1" dirty="0" err="1">
                <a:solidFill>
                  <a:schemeClr val="bg1">
                    <a:lumMod val="95000"/>
                    <a:lumOff val="5000"/>
                  </a:schemeClr>
                </a:solidFill>
              </a:rPr>
              <a:t>svako</a:t>
            </a:r>
            <a:r>
              <a:rPr lang="en-US" sz="2000" b="1" dirty="0">
                <a:solidFill>
                  <a:schemeClr val="bg1">
                    <a:lumMod val="95000"/>
                    <a:lumOff val="5000"/>
                  </a:schemeClr>
                </a:solidFill>
              </a:rPr>
              <a:t> </a:t>
            </a:r>
            <a:r>
              <a:rPr lang="en-US" sz="2000" b="1" dirty="0" err="1">
                <a:solidFill>
                  <a:schemeClr val="bg1">
                    <a:lumMod val="95000"/>
                    <a:lumOff val="5000"/>
                  </a:schemeClr>
                </a:solidFill>
              </a:rPr>
              <a:t>isključivanje</a:t>
            </a:r>
            <a:r>
              <a:rPr lang="en-US" sz="2000" b="1" dirty="0">
                <a:solidFill>
                  <a:schemeClr val="bg1">
                    <a:lumMod val="95000"/>
                    <a:lumOff val="5000"/>
                  </a:schemeClr>
                </a:solidFill>
              </a:rPr>
              <a:t>, </a:t>
            </a:r>
            <a:r>
              <a:rPr lang="en-US" sz="2000" b="1" dirty="0" err="1">
                <a:solidFill>
                  <a:schemeClr val="bg1">
                    <a:lumMod val="95000"/>
                    <a:lumOff val="5000"/>
                  </a:schemeClr>
                </a:solidFill>
              </a:rPr>
              <a:t>ograničavanje</a:t>
            </a:r>
            <a:r>
              <a:rPr lang="en-US" sz="2000" b="1" dirty="0">
                <a:solidFill>
                  <a:schemeClr val="bg1">
                    <a:lumMod val="95000"/>
                    <a:lumOff val="5000"/>
                  </a:schemeClr>
                </a:solidFill>
              </a:rPr>
              <a:t> </a:t>
            </a:r>
            <a:r>
              <a:rPr lang="en-US" sz="2000" b="1" dirty="0" err="1">
                <a:solidFill>
                  <a:schemeClr val="bg1">
                    <a:lumMod val="95000"/>
                    <a:lumOff val="5000"/>
                  </a:schemeClr>
                </a:solidFill>
              </a:rPr>
              <a:t>ili</a:t>
            </a:r>
            <a:r>
              <a:rPr lang="en-US" sz="2000" b="1" dirty="0">
                <a:solidFill>
                  <a:schemeClr val="bg1">
                    <a:lumMod val="95000"/>
                    <a:lumOff val="5000"/>
                  </a:schemeClr>
                </a:solidFill>
              </a:rPr>
              <a:t> </a:t>
            </a:r>
            <a:r>
              <a:rPr lang="en-US" sz="2000" b="1" dirty="0" err="1">
                <a:solidFill>
                  <a:schemeClr val="bg1">
                    <a:lumMod val="95000"/>
                    <a:lumOff val="5000"/>
                  </a:schemeClr>
                </a:solidFill>
              </a:rPr>
              <a:t>davanje</a:t>
            </a:r>
            <a:r>
              <a:rPr lang="en-US" sz="2000" b="1" dirty="0">
                <a:solidFill>
                  <a:schemeClr val="bg1">
                    <a:lumMod val="95000"/>
                    <a:lumOff val="5000"/>
                  </a:schemeClr>
                </a:solidFill>
              </a:rPr>
              <a:t> </a:t>
            </a:r>
            <a:r>
              <a:rPr lang="en-US" sz="2000" b="1" dirty="0" err="1">
                <a:solidFill>
                  <a:schemeClr val="bg1">
                    <a:lumMod val="95000"/>
                    <a:lumOff val="5000"/>
                  </a:schemeClr>
                </a:solidFill>
              </a:rPr>
              <a:t>prednosti</a:t>
            </a:r>
            <a:r>
              <a:rPr lang="en-US" sz="2000" b="1" dirty="0">
                <a:solidFill>
                  <a:schemeClr val="bg1">
                    <a:lumMod val="95000"/>
                    <a:lumOff val="5000"/>
                  </a:schemeClr>
                </a:solidFill>
              </a:rPr>
              <a:t> </a:t>
            </a:r>
            <a:r>
              <a:rPr lang="en-US" sz="2000" b="1" dirty="0" err="1">
                <a:solidFill>
                  <a:schemeClr val="bg1">
                    <a:lumMod val="95000"/>
                    <a:lumOff val="5000"/>
                  </a:schemeClr>
                </a:solidFill>
              </a:rPr>
              <a:t>utemeljeno</a:t>
            </a:r>
            <a:r>
              <a:rPr lang="en-US" sz="2000" b="1" dirty="0">
                <a:solidFill>
                  <a:schemeClr val="bg1">
                    <a:lumMod val="95000"/>
                    <a:lumOff val="5000"/>
                  </a:schemeClr>
                </a:solidFill>
              </a:rPr>
              <a:t> </a:t>
            </a:r>
            <a:r>
              <a:rPr lang="en-US" sz="2000" b="1" dirty="0" err="1">
                <a:solidFill>
                  <a:schemeClr val="bg1">
                    <a:lumMod val="95000"/>
                    <a:lumOff val="5000"/>
                  </a:schemeClr>
                </a:solidFill>
              </a:rPr>
              <a:t>na</a:t>
            </a:r>
            <a:r>
              <a:rPr lang="en-US" sz="2000" b="1" dirty="0">
                <a:solidFill>
                  <a:schemeClr val="bg1">
                    <a:lumMod val="95000"/>
                    <a:lumOff val="5000"/>
                  </a:schemeClr>
                </a:solidFill>
              </a:rPr>
              <a:t> </a:t>
            </a:r>
            <a:r>
              <a:rPr lang="en-US" sz="2000" b="1" dirty="0" err="1">
                <a:solidFill>
                  <a:schemeClr val="bg1">
                    <a:lumMod val="95000"/>
                    <a:lumOff val="5000"/>
                  </a:schemeClr>
                </a:solidFill>
              </a:rPr>
              <a:t>stvarnim</a:t>
            </a:r>
            <a:r>
              <a:rPr lang="en-US" sz="2000" b="1" dirty="0">
                <a:solidFill>
                  <a:schemeClr val="bg1">
                    <a:lumMod val="95000"/>
                    <a:lumOff val="5000"/>
                  </a:schemeClr>
                </a:solidFill>
              </a:rPr>
              <a:t> </a:t>
            </a:r>
            <a:r>
              <a:rPr lang="en-US" sz="2000" b="1" dirty="0" err="1">
                <a:solidFill>
                  <a:schemeClr val="bg1">
                    <a:lumMod val="95000"/>
                    <a:lumOff val="5000"/>
                  </a:schemeClr>
                </a:solidFill>
              </a:rPr>
              <a:t>ili</a:t>
            </a:r>
            <a:r>
              <a:rPr lang="en-US" sz="2000" b="1" dirty="0">
                <a:solidFill>
                  <a:schemeClr val="bg1">
                    <a:lumMod val="95000"/>
                    <a:lumOff val="5000"/>
                  </a:schemeClr>
                </a:solidFill>
              </a:rPr>
              <a:t> </a:t>
            </a:r>
            <a:r>
              <a:rPr lang="en-US" sz="2000" b="1" dirty="0" err="1">
                <a:solidFill>
                  <a:schemeClr val="bg1">
                    <a:lumMod val="95000"/>
                    <a:lumOff val="5000"/>
                  </a:schemeClr>
                </a:solidFill>
              </a:rPr>
              <a:t>pretpostavljenim</a:t>
            </a:r>
            <a:r>
              <a:rPr lang="en-US" sz="2000" b="1" dirty="0">
                <a:solidFill>
                  <a:schemeClr val="bg1">
                    <a:lumMod val="95000"/>
                    <a:lumOff val="5000"/>
                  </a:schemeClr>
                </a:solidFill>
              </a:rPr>
              <a:t> </a:t>
            </a:r>
            <a:r>
              <a:rPr lang="en-US" sz="2000" b="1" dirty="0" err="1">
                <a:solidFill>
                  <a:schemeClr val="bg1">
                    <a:lumMod val="95000"/>
                    <a:lumOff val="5000"/>
                  </a:schemeClr>
                </a:solidFill>
              </a:rPr>
              <a:t>osnovama</a:t>
            </a:r>
            <a:r>
              <a:rPr lang="en-US" sz="2000" b="1" dirty="0">
                <a:solidFill>
                  <a:schemeClr val="bg1">
                    <a:lumMod val="95000"/>
                    <a:lumOff val="5000"/>
                  </a:schemeClr>
                </a:solidFill>
              </a:rPr>
              <a:t> </a:t>
            </a:r>
            <a:r>
              <a:rPr lang="en-US" sz="2000" b="1" dirty="0" err="1">
                <a:solidFill>
                  <a:schemeClr val="bg1">
                    <a:lumMod val="95000"/>
                    <a:lumOff val="5000"/>
                  </a:schemeClr>
                </a:solidFill>
              </a:rPr>
              <a:t>prema</a:t>
            </a:r>
            <a:r>
              <a:rPr lang="en-US" sz="2000" b="1" dirty="0">
                <a:solidFill>
                  <a:schemeClr val="bg1">
                    <a:lumMod val="95000"/>
                    <a:lumOff val="5000"/>
                  </a:schemeClr>
                </a:solidFill>
              </a:rPr>
              <a:t> </a:t>
            </a:r>
            <a:r>
              <a:rPr lang="en-US" sz="2000" b="1" dirty="0" err="1">
                <a:solidFill>
                  <a:schemeClr val="bg1">
                    <a:lumMod val="95000"/>
                    <a:lumOff val="5000"/>
                  </a:schemeClr>
                </a:solidFill>
              </a:rPr>
              <a:t>bilo</a:t>
            </a:r>
            <a:r>
              <a:rPr lang="en-US" sz="2000" b="1" dirty="0">
                <a:solidFill>
                  <a:schemeClr val="bg1">
                    <a:lumMod val="95000"/>
                    <a:lumOff val="5000"/>
                  </a:schemeClr>
                </a:solidFill>
              </a:rPr>
              <a:t> </a:t>
            </a:r>
            <a:r>
              <a:rPr lang="en-US" sz="2000" b="1" dirty="0" err="1">
                <a:solidFill>
                  <a:schemeClr val="bg1">
                    <a:lumMod val="95000"/>
                    <a:lumOff val="5000"/>
                  </a:schemeClr>
                </a:solidFill>
              </a:rPr>
              <a:t>kojem</a:t>
            </a:r>
            <a:r>
              <a:rPr lang="en-US" sz="2000" b="1" dirty="0">
                <a:solidFill>
                  <a:schemeClr val="bg1">
                    <a:lumMod val="95000"/>
                    <a:lumOff val="5000"/>
                  </a:schemeClr>
                </a:solidFill>
              </a:rPr>
              <a:t> </a:t>
            </a:r>
            <a:r>
              <a:rPr lang="en-US" sz="2000" b="1" dirty="0" err="1">
                <a:solidFill>
                  <a:schemeClr val="bg1">
                    <a:lumMod val="95000"/>
                    <a:lumOff val="5000"/>
                  </a:schemeClr>
                </a:solidFill>
              </a:rPr>
              <a:t>licu</a:t>
            </a:r>
            <a:r>
              <a:rPr lang="en-US" sz="2000" b="1" dirty="0">
                <a:solidFill>
                  <a:schemeClr val="bg1">
                    <a:lumMod val="95000"/>
                    <a:lumOff val="5000"/>
                  </a:schemeClr>
                </a:solidFill>
              </a:rPr>
              <a:t> </a:t>
            </a:r>
            <a:r>
              <a:rPr lang="en-US" sz="2000" b="1" dirty="0" err="1">
                <a:solidFill>
                  <a:schemeClr val="bg1">
                    <a:lumMod val="95000"/>
                    <a:lumOff val="5000"/>
                  </a:schemeClr>
                </a:solidFill>
              </a:rPr>
              <a:t>ili</a:t>
            </a:r>
            <a:r>
              <a:rPr lang="en-US" sz="2000" b="1" dirty="0">
                <a:solidFill>
                  <a:schemeClr val="bg1">
                    <a:lumMod val="95000"/>
                    <a:lumOff val="5000"/>
                  </a:schemeClr>
                </a:solidFill>
              </a:rPr>
              <a:t> </a:t>
            </a:r>
            <a:r>
              <a:rPr lang="en-US" sz="2000" b="1" dirty="0" err="1">
                <a:solidFill>
                  <a:schemeClr val="bg1">
                    <a:lumMod val="95000"/>
                    <a:lumOff val="5000"/>
                  </a:schemeClr>
                </a:solidFill>
              </a:rPr>
              <a:t>grupi</a:t>
            </a:r>
            <a:r>
              <a:rPr lang="en-US" sz="2000" b="1" dirty="0">
                <a:solidFill>
                  <a:schemeClr val="bg1">
                    <a:lumMod val="95000"/>
                    <a:lumOff val="5000"/>
                  </a:schemeClr>
                </a:solidFill>
              </a:rPr>
              <a:t> </a:t>
            </a:r>
            <a:r>
              <a:rPr lang="en-US" sz="2000" b="1" dirty="0" err="1">
                <a:solidFill>
                  <a:schemeClr val="bg1">
                    <a:lumMod val="95000"/>
                    <a:lumOff val="5000"/>
                  </a:schemeClr>
                </a:solidFill>
              </a:rPr>
              <a:t>lica</a:t>
            </a:r>
            <a:r>
              <a:rPr lang="en-US" sz="2000" b="1" dirty="0">
                <a:solidFill>
                  <a:schemeClr val="bg1">
                    <a:lumMod val="95000"/>
                    <a:lumOff val="5000"/>
                  </a:schemeClr>
                </a:solidFill>
              </a:rPr>
              <a:t> i </a:t>
            </a:r>
            <a:r>
              <a:rPr lang="en-US" sz="2000" b="1" dirty="0" err="1">
                <a:solidFill>
                  <a:schemeClr val="bg1">
                    <a:lumMod val="95000"/>
                    <a:lumOff val="5000"/>
                  </a:schemeClr>
                </a:solidFill>
              </a:rPr>
              <a:t>onima</a:t>
            </a:r>
            <a:r>
              <a:rPr lang="en-US" sz="2000" b="1" dirty="0">
                <a:solidFill>
                  <a:schemeClr val="bg1">
                    <a:lumMod val="95000"/>
                    <a:lumOff val="5000"/>
                  </a:schemeClr>
                </a:solidFill>
              </a:rPr>
              <a:t> </a:t>
            </a:r>
            <a:r>
              <a:rPr lang="en-US" sz="2000" b="1" dirty="0" err="1">
                <a:solidFill>
                  <a:schemeClr val="bg1">
                    <a:lumMod val="95000"/>
                    <a:lumOff val="5000"/>
                  </a:schemeClr>
                </a:solidFill>
              </a:rPr>
              <a:t>koji</a:t>
            </a:r>
            <a:r>
              <a:rPr lang="en-US" sz="2000" b="1" dirty="0">
                <a:solidFill>
                  <a:schemeClr val="bg1">
                    <a:lumMod val="95000"/>
                    <a:lumOff val="5000"/>
                  </a:schemeClr>
                </a:solidFill>
              </a:rPr>
              <a:t> </a:t>
            </a:r>
            <a:r>
              <a:rPr lang="en-US" sz="2000" b="1" dirty="0" err="1">
                <a:solidFill>
                  <a:schemeClr val="bg1">
                    <a:lumMod val="95000"/>
                    <a:lumOff val="5000"/>
                  </a:schemeClr>
                </a:solidFill>
              </a:rPr>
              <a:t>su</a:t>
            </a:r>
            <a:r>
              <a:rPr lang="en-US" sz="2000" b="1" dirty="0">
                <a:solidFill>
                  <a:schemeClr val="bg1">
                    <a:lumMod val="95000"/>
                    <a:lumOff val="5000"/>
                  </a:schemeClr>
                </a:solidFill>
              </a:rPr>
              <a:t> s </a:t>
            </a:r>
            <a:r>
              <a:rPr lang="en-US" sz="2000" b="1" dirty="0" err="1">
                <a:solidFill>
                  <a:schemeClr val="bg1">
                    <a:lumMod val="95000"/>
                    <a:lumOff val="5000"/>
                  </a:schemeClr>
                </a:solidFill>
              </a:rPr>
              <a:t>njima</a:t>
            </a:r>
            <a:r>
              <a:rPr lang="en-US" sz="2000" b="1" dirty="0">
                <a:solidFill>
                  <a:schemeClr val="bg1">
                    <a:lumMod val="95000"/>
                    <a:lumOff val="5000"/>
                  </a:schemeClr>
                </a:solidFill>
              </a:rPr>
              <a:t> u </a:t>
            </a:r>
            <a:r>
              <a:rPr lang="en-US" sz="2000" b="1" dirty="0" err="1">
                <a:solidFill>
                  <a:schemeClr val="bg1">
                    <a:lumMod val="95000"/>
                    <a:lumOff val="5000"/>
                  </a:schemeClr>
                </a:solidFill>
              </a:rPr>
              <a:t>rodbinskoj</a:t>
            </a:r>
            <a:r>
              <a:rPr lang="en-US" sz="2000" b="1" dirty="0">
                <a:solidFill>
                  <a:schemeClr val="bg1">
                    <a:lumMod val="95000"/>
                    <a:lumOff val="5000"/>
                  </a:schemeClr>
                </a:solidFill>
              </a:rPr>
              <a:t> </a:t>
            </a:r>
            <a:r>
              <a:rPr lang="en-US" sz="2000" b="1" dirty="0" err="1">
                <a:solidFill>
                  <a:schemeClr val="bg1">
                    <a:lumMod val="95000"/>
                    <a:lumOff val="5000"/>
                  </a:schemeClr>
                </a:solidFill>
              </a:rPr>
              <a:t>ili</a:t>
            </a:r>
            <a:r>
              <a:rPr lang="en-US" sz="2000" b="1" dirty="0">
                <a:solidFill>
                  <a:schemeClr val="bg1">
                    <a:lumMod val="95000"/>
                    <a:lumOff val="5000"/>
                  </a:schemeClr>
                </a:solidFill>
              </a:rPr>
              <a:t> </a:t>
            </a:r>
            <a:r>
              <a:rPr lang="en-US" sz="2000" b="1" dirty="0" err="1">
                <a:solidFill>
                  <a:schemeClr val="bg1">
                    <a:lumMod val="95000"/>
                    <a:lumOff val="5000"/>
                  </a:schemeClr>
                </a:solidFill>
              </a:rPr>
              <a:t>drugoj</a:t>
            </a:r>
            <a:r>
              <a:rPr lang="en-US" sz="2000" b="1" dirty="0">
                <a:solidFill>
                  <a:schemeClr val="bg1">
                    <a:lumMod val="95000"/>
                    <a:lumOff val="5000"/>
                  </a:schemeClr>
                </a:solidFill>
              </a:rPr>
              <a:t> </a:t>
            </a:r>
            <a:r>
              <a:rPr lang="en-US" sz="2000" b="1" dirty="0" err="1">
                <a:solidFill>
                  <a:schemeClr val="bg1">
                    <a:lumMod val="95000"/>
                    <a:lumOff val="5000"/>
                  </a:schemeClr>
                </a:solidFill>
              </a:rPr>
              <a:t>vezi</a:t>
            </a:r>
            <a:r>
              <a:rPr lang="en-US" sz="2000" b="1" dirty="0">
                <a:solidFill>
                  <a:schemeClr val="bg1">
                    <a:lumMod val="95000"/>
                    <a:lumOff val="5000"/>
                  </a:schemeClr>
                </a:solidFill>
              </a:rPr>
              <a:t> </a:t>
            </a:r>
            <a:r>
              <a:rPr lang="en-US" sz="2000" b="1" dirty="0" err="1">
                <a:solidFill>
                  <a:schemeClr val="bg1">
                    <a:lumMod val="95000"/>
                    <a:lumOff val="5000"/>
                  </a:schemeClr>
                </a:solidFill>
              </a:rPr>
              <a:t>na</a:t>
            </a:r>
            <a:r>
              <a:rPr lang="en-US" sz="2000" b="1" dirty="0">
                <a:solidFill>
                  <a:schemeClr val="bg1">
                    <a:lumMod val="95000"/>
                    <a:lumOff val="5000"/>
                  </a:schemeClr>
                </a:solidFill>
              </a:rPr>
              <a:t> </a:t>
            </a:r>
            <a:r>
              <a:rPr lang="en-US" sz="2000" b="1" dirty="0" err="1">
                <a:solidFill>
                  <a:schemeClr val="bg1">
                    <a:lumMod val="95000"/>
                    <a:lumOff val="5000"/>
                  </a:schemeClr>
                </a:solidFill>
              </a:rPr>
              <a:t>osnovu</a:t>
            </a:r>
            <a:r>
              <a:rPr lang="en-US" sz="2000" b="1" dirty="0">
                <a:solidFill>
                  <a:schemeClr val="bg1">
                    <a:lumMod val="95000"/>
                    <a:lumOff val="5000"/>
                  </a:schemeClr>
                </a:solidFill>
              </a:rPr>
              <a:t> </a:t>
            </a:r>
            <a:r>
              <a:rPr lang="en-US" sz="2000" b="1" dirty="0" err="1">
                <a:solidFill>
                  <a:schemeClr val="bg1">
                    <a:lumMod val="95000"/>
                    <a:lumOff val="5000"/>
                  </a:schemeClr>
                </a:solidFill>
              </a:rPr>
              <a:t>njihove</a:t>
            </a:r>
            <a:r>
              <a:rPr lang="en-US" sz="2000" b="1" dirty="0">
                <a:solidFill>
                  <a:schemeClr val="bg1">
                    <a:lumMod val="95000"/>
                    <a:lumOff val="5000"/>
                  </a:schemeClr>
                </a:solidFill>
              </a:rPr>
              <a:t> </a:t>
            </a:r>
            <a:r>
              <a:rPr lang="en-US" sz="2000" b="1" dirty="0" err="1">
                <a:solidFill>
                  <a:schemeClr val="bg1">
                    <a:lumMod val="95000"/>
                    <a:lumOff val="5000"/>
                  </a:schemeClr>
                </a:solidFill>
              </a:rPr>
              <a:t>rase</a:t>
            </a:r>
            <a:r>
              <a:rPr lang="en-US" sz="2000" b="1" dirty="0">
                <a:solidFill>
                  <a:schemeClr val="bg1">
                    <a:lumMod val="95000"/>
                    <a:lumOff val="5000"/>
                  </a:schemeClr>
                </a:solidFill>
              </a:rPr>
              <a:t>, </a:t>
            </a:r>
            <a:r>
              <a:rPr lang="en-US" sz="2000" b="1" dirty="0" err="1">
                <a:solidFill>
                  <a:schemeClr val="bg1">
                    <a:lumMod val="95000"/>
                    <a:lumOff val="5000"/>
                  </a:schemeClr>
                </a:solidFill>
              </a:rPr>
              <a:t>boje</a:t>
            </a:r>
            <a:r>
              <a:rPr lang="en-US" sz="2000" b="1" dirty="0">
                <a:solidFill>
                  <a:schemeClr val="bg1">
                    <a:lumMod val="95000"/>
                    <a:lumOff val="5000"/>
                  </a:schemeClr>
                </a:solidFill>
              </a:rPr>
              <a:t> </a:t>
            </a:r>
            <a:r>
              <a:rPr lang="en-US" sz="2000" b="1" dirty="0" err="1">
                <a:solidFill>
                  <a:schemeClr val="bg1">
                    <a:lumMod val="95000"/>
                    <a:lumOff val="5000"/>
                  </a:schemeClr>
                </a:solidFill>
              </a:rPr>
              <a:t>kože</a:t>
            </a:r>
            <a:r>
              <a:rPr lang="en-US" sz="2000" b="1" dirty="0">
                <a:solidFill>
                  <a:schemeClr val="bg1">
                    <a:lumMod val="95000"/>
                    <a:lumOff val="5000"/>
                  </a:schemeClr>
                </a:solidFill>
              </a:rPr>
              <a:t>, </a:t>
            </a:r>
            <a:r>
              <a:rPr lang="en-US" sz="2000" b="1" dirty="0" err="1">
                <a:solidFill>
                  <a:schemeClr val="bg1">
                    <a:lumMod val="95000"/>
                    <a:lumOff val="5000"/>
                  </a:schemeClr>
                </a:solidFill>
              </a:rPr>
              <a:t>jezika</a:t>
            </a:r>
            <a:r>
              <a:rPr lang="en-US" sz="2000" b="1" dirty="0">
                <a:solidFill>
                  <a:schemeClr val="bg1">
                    <a:lumMod val="95000"/>
                    <a:lumOff val="5000"/>
                  </a:schemeClr>
                </a:solidFill>
              </a:rPr>
              <a:t>, </a:t>
            </a:r>
            <a:r>
              <a:rPr lang="en-US" sz="2000" b="1" dirty="0" err="1">
                <a:solidFill>
                  <a:schemeClr val="bg1">
                    <a:lumMod val="95000"/>
                    <a:lumOff val="5000"/>
                  </a:schemeClr>
                </a:solidFill>
              </a:rPr>
              <a:t>vjere</a:t>
            </a:r>
            <a:r>
              <a:rPr lang="en-US" sz="2000" b="1" dirty="0">
                <a:solidFill>
                  <a:schemeClr val="bg1">
                    <a:lumMod val="95000"/>
                    <a:lumOff val="5000"/>
                  </a:schemeClr>
                </a:solidFill>
              </a:rPr>
              <a:t>, </a:t>
            </a:r>
            <a:r>
              <a:rPr lang="en-US" sz="2000" b="1" dirty="0" err="1">
                <a:solidFill>
                  <a:schemeClr val="bg1">
                    <a:lumMod val="95000"/>
                    <a:lumOff val="5000"/>
                  </a:schemeClr>
                </a:solidFill>
              </a:rPr>
              <a:t>etničke</a:t>
            </a:r>
            <a:r>
              <a:rPr lang="en-US" sz="2000" b="1" dirty="0">
                <a:solidFill>
                  <a:schemeClr val="bg1">
                    <a:lumMod val="95000"/>
                    <a:lumOff val="5000"/>
                  </a:schemeClr>
                </a:solidFill>
              </a:rPr>
              <a:t> </a:t>
            </a:r>
            <a:r>
              <a:rPr lang="en-US" sz="2000" b="1" dirty="0" err="1">
                <a:solidFill>
                  <a:schemeClr val="bg1">
                    <a:lumMod val="95000"/>
                    <a:lumOff val="5000"/>
                  </a:schemeClr>
                </a:solidFill>
              </a:rPr>
              <a:t>pripadnosti</a:t>
            </a:r>
            <a:r>
              <a:rPr lang="en-US" sz="2000" b="1" dirty="0">
                <a:solidFill>
                  <a:schemeClr val="bg1">
                    <a:lumMod val="95000"/>
                    <a:lumOff val="5000"/>
                  </a:schemeClr>
                </a:solidFill>
              </a:rPr>
              <a:t>, </a:t>
            </a:r>
            <a:r>
              <a:rPr lang="en-US" sz="2000" b="1" dirty="0" err="1">
                <a:solidFill>
                  <a:schemeClr val="bg1">
                    <a:lumMod val="95000"/>
                    <a:lumOff val="5000"/>
                  </a:schemeClr>
                </a:solidFill>
              </a:rPr>
              <a:t>invaliditet</a:t>
            </a:r>
            <a:r>
              <a:rPr lang="en-US" sz="2000" b="1" dirty="0">
                <a:solidFill>
                  <a:schemeClr val="bg1">
                    <a:lumMod val="95000"/>
                    <a:lumOff val="5000"/>
                  </a:schemeClr>
                </a:solidFill>
              </a:rPr>
              <a:t>, </a:t>
            </a:r>
            <a:r>
              <a:rPr lang="en-US" sz="2000" b="1" dirty="0" err="1">
                <a:solidFill>
                  <a:schemeClr val="bg1">
                    <a:lumMod val="95000"/>
                    <a:lumOff val="5000"/>
                  </a:schemeClr>
                </a:solidFill>
              </a:rPr>
              <a:t>starosna</a:t>
            </a:r>
            <a:r>
              <a:rPr lang="en-US" sz="2000" b="1" dirty="0">
                <a:solidFill>
                  <a:schemeClr val="bg1">
                    <a:lumMod val="95000"/>
                    <a:lumOff val="5000"/>
                  </a:schemeClr>
                </a:solidFill>
              </a:rPr>
              <a:t> dob, </a:t>
            </a:r>
            <a:r>
              <a:rPr lang="en-US" sz="2000" b="1" dirty="0" err="1">
                <a:solidFill>
                  <a:schemeClr val="bg1">
                    <a:lumMod val="95000"/>
                    <a:lumOff val="5000"/>
                  </a:schemeClr>
                </a:solidFill>
              </a:rPr>
              <a:t>nacionalnog</a:t>
            </a:r>
            <a:r>
              <a:rPr lang="en-US" sz="2000" b="1" dirty="0">
                <a:solidFill>
                  <a:schemeClr val="bg1">
                    <a:lumMod val="95000"/>
                    <a:lumOff val="5000"/>
                  </a:schemeClr>
                </a:solidFill>
              </a:rPr>
              <a:t> </a:t>
            </a:r>
            <a:r>
              <a:rPr lang="en-US" sz="2000" b="1" dirty="0" err="1">
                <a:solidFill>
                  <a:schemeClr val="bg1">
                    <a:lumMod val="95000"/>
                    <a:lumOff val="5000"/>
                  </a:schemeClr>
                </a:solidFill>
              </a:rPr>
              <a:t>ili</a:t>
            </a:r>
            <a:r>
              <a:rPr lang="en-US" sz="2000" b="1" dirty="0">
                <a:solidFill>
                  <a:schemeClr val="bg1">
                    <a:lumMod val="95000"/>
                    <a:lumOff val="5000"/>
                  </a:schemeClr>
                </a:solidFill>
              </a:rPr>
              <a:t> </a:t>
            </a:r>
            <a:r>
              <a:rPr lang="en-US" sz="2000" b="1" dirty="0" err="1">
                <a:solidFill>
                  <a:schemeClr val="bg1">
                    <a:lumMod val="95000"/>
                    <a:lumOff val="5000"/>
                  </a:schemeClr>
                </a:solidFill>
              </a:rPr>
              <a:t>socijalnog</a:t>
            </a:r>
            <a:r>
              <a:rPr lang="en-US" sz="2000" b="1" dirty="0">
                <a:solidFill>
                  <a:schemeClr val="bg1">
                    <a:lumMod val="95000"/>
                    <a:lumOff val="5000"/>
                  </a:schemeClr>
                </a:solidFill>
              </a:rPr>
              <a:t> </a:t>
            </a:r>
            <a:r>
              <a:rPr lang="en-US" sz="2000" b="1" dirty="0" err="1">
                <a:solidFill>
                  <a:schemeClr val="bg1">
                    <a:lumMod val="95000"/>
                    <a:lumOff val="5000"/>
                  </a:schemeClr>
                </a:solidFill>
              </a:rPr>
              <a:t>porijekla</a:t>
            </a:r>
            <a:r>
              <a:rPr lang="en-US" sz="2000" b="1" dirty="0">
                <a:solidFill>
                  <a:schemeClr val="bg1">
                    <a:lumMod val="95000"/>
                    <a:lumOff val="5000"/>
                  </a:schemeClr>
                </a:solidFill>
              </a:rPr>
              <a:t>, </a:t>
            </a:r>
            <a:r>
              <a:rPr lang="en-US" sz="2000" b="1" dirty="0" err="1">
                <a:solidFill>
                  <a:schemeClr val="bg1">
                    <a:lumMod val="95000"/>
                    <a:lumOff val="5000"/>
                  </a:schemeClr>
                </a:solidFill>
              </a:rPr>
              <a:t>veze</a:t>
            </a:r>
            <a:r>
              <a:rPr lang="en-US" sz="2000" b="1" dirty="0">
                <a:solidFill>
                  <a:schemeClr val="bg1">
                    <a:lumMod val="95000"/>
                    <a:lumOff val="5000"/>
                  </a:schemeClr>
                </a:solidFill>
              </a:rPr>
              <a:t> s </a:t>
            </a:r>
            <a:r>
              <a:rPr lang="en-US" sz="2000" b="1" dirty="0" err="1">
                <a:solidFill>
                  <a:schemeClr val="bg1">
                    <a:lumMod val="95000"/>
                    <a:lumOff val="5000"/>
                  </a:schemeClr>
                </a:solidFill>
              </a:rPr>
              <a:t>nacionalnom</a:t>
            </a:r>
            <a:r>
              <a:rPr lang="en-US" sz="2000" b="1" dirty="0">
                <a:solidFill>
                  <a:schemeClr val="bg1">
                    <a:lumMod val="95000"/>
                    <a:lumOff val="5000"/>
                  </a:schemeClr>
                </a:solidFill>
              </a:rPr>
              <a:t> </a:t>
            </a:r>
            <a:r>
              <a:rPr lang="en-US" sz="2000" b="1" dirty="0" err="1">
                <a:solidFill>
                  <a:schemeClr val="bg1">
                    <a:lumMod val="95000"/>
                    <a:lumOff val="5000"/>
                  </a:schemeClr>
                </a:solidFill>
              </a:rPr>
              <a:t>manjinom</a:t>
            </a:r>
            <a:r>
              <a:rPr lang="en-US" sz="2000" b="1" dirty="0">
                <a:solidFill>
                  <a:schemeClr val="bg1">
                    <a:lumMod val="95000"/>
                    <a:lumOff val="5000"/>
                  </a:schemeClr>
                </a:solidFill>
              </a:rPr>
              <a:t>, </a:t>
            </a:r>
            <a:r>
              <a:rPr lang="en-US" sz="2000" b="1" dirty="0" err="1">
                <a:solidFill>
                  <a:schemeClr val="bg1">
                    <a:lumMod val="95000"/>
                    <a:lumOff val="5000"/>
                  </a:schemeClr>
                </a:solidFill>
              </a:rPr>
              <a:t>političkog</a:t>
            </a:r>
            <a:r>
              <a:rPr lang="en-US" sz="2000" b="1" dirty="0">
                <a:solidFill>
                  <a:schemeClr val="bg1">
                    <a:lumMod val="95000"/>
                    <a:lumOff val="5000"/>
                  </a:schemeClr>
                </a:solidFill>
              </a:rPr>
              <a:t> </a:t>
            </a:r>
            <a:r>
              <a:rPr lang="en-US" sz="2000" b="1" dirty="0" err="1">
                <a:solidFill>
                  <a:schemeClr val="bg1">
                    <a:lumMod val="95000"/>
                    <a:lumOff val="5000"/>
                  </a:schemeClr>
                </a:solidFill>
              </a:rPr>
              <a:t>ili</a:t>
            </a:r>
            <a:r>
              <a:rPr lang="en-US" sz="2000" b="1" dirty="0">
                <a:solidFill>
                  <a:schemeClr val="bg1">
                    <a:lumMod val="95000"/>
                    <a:lumOff val="5000"/>
                  </a:schemeClr>
                </a:solidFill>
              </a:rPr>
              <a:t> </a:t>
            </a:r>
            <a:r>
              <a:rPr lang="en-US" sz="2000" b="1" dirty="0" err="1">
                <a:solidFill>
                  <a:schemeClr val="bg1">
                    <a:lumMod val="95000"/>
                    <a:lumOff val="5000"/>
                  </a:schemeClr>
                </a:solidFill>
              </a:rPr>
              <a:t>drugog</a:t>
            </a:r>
            <a:r>
              <a:rPr lang="en-US" sz="2000" b="1" dirty="0">
                <a:solidFill>
                  <a:schemeClr val="bg1">
                    <a:lumMod val="95000"/>
                    <a:lumOff val="5000"/>
                  </a:schemeClr>
                </a:solidFill>
              </a:rPr>
              <a:t> </a:t>
            </a:r>
            <a:r>
              <a:rPr lang="en-US" sz="2000" b="1" dirty="0" err="1">
                <a:solidFill>
                  <a:schemeClr val="bg1">
                    <a:lumMod val="95000"/>
                    <a:lumOff val="5000"/>
                  </a:schemeClr>
                </a:solidFill>
              </a:rPr>
              <a:t>uvjerenja</a:t>
            </a:r>
            <a:r>
              <a:rPr lang="en-US" sz="2000" b="1" dirty="0">
                <a:solidFill>
                  <a:schemeClr val="bg1">
                    <a:lumMod val="95000"/>
                    <a:lumOff val="5000"/>
                  </a:schemeClr>
                </a:solidFill>
              </a:rPr>
              <a:t>, </a:t>
            </a:r>
            <a:r>
              <a:rPr lang="en-US" sz="2000" b="1" dirty="0" err="1">
                <a:solidFill>
                  <a:schemeClr val="bg1">
                    <a:lumMod val="95000"/>
                    <a:lumOff val="5000"/>
                  </a:schemeClr>
                </a:solidFill>
              </a:rPr>
              <a:t>imovnog</a:t>
            </a:r>
            <a:r>
              <a:rPr lang="en-US" sz="2000" b="1" dirty="0">
                <a:solidFill>
                  <a:schemeClr val="bg1">
                    <a:lumMod val="95000"/>
                    <a:lumOff val="5000"/>
                  </a:schemeClr>
                </a:solidFill>
              </a:rPr>
              <a:t> </a:t>
            </a:r>
            <a:r>
              <a:rPr lang="en-US" sz="2000" b="1" dirty="0" err="1">
                <a:solidFill>
                  <a:schemeClr val="bg1">
                    <a:lumMod val="95000"/>
                    <a:lumOff val="5000"/>
                  </a:schemeClr>
                </a:solidFill>
              </a:rPr>
              <a:t>stanja</a:t>
            </a:r>
            <a:r>
              <a:rPr lang="en-US" sz="2000" b="1" dirty="0">
                <a:solidFill>
                  <a:schemeClr val="bg1">
                    <a:lumMod val="95000"/>
                    <a:lumOff val="5000"/>
                  </a:schemeClr>
                </a:solidFill>
              </a:rPr>
              <a:t>, </a:t>
            </a:r>
            <a:r>
              <a:rPr lang="en-US" sz="2000" b="1" dirty="0" err="1">
                <a:solidFill>
                  <a:schemeClr val="bg1">
                    <a:lumMod val="95000"/>
                    <a:lumOff val="5000"/>
                  </a:schemeClr>
                </a:solidFill>
              </a:rPr>
              <a:t>članstva</a:t>
            </a:r>
            <a:r>
              <a:rPr lang="en-US" sz="2000" b="1" dirty="0">
                <a:solidFill>
                  <a:schemeClr val="bg1">
                    <a:lumMod val="95000"/>
                    <a:lumOff val="5000"/>
                  </a:schemeClr>
                </a:solidFill>
              </a:rPr>
              <a:t> u </a:t>
            </a:r>
            <a:r>
              <a:rPr lang="en-US" sz="2000" b="1" dirty="0" err="1">
                <a:solidFill>
                  <a:schemeClr val="bg1">
                    <a:lumMod val="95000"/>
                    <a:lumOff val="5000"/>
                  </a:schemeClr>
                </a:solidFill>
              </a:rPr>
              <a:t>sindikatu</a:t>
            </a:r>
            <a:r>
              <a:rPr lang="en-US" sz="2000" b="1" dirty="0">
                <a:solidFill>
                  <a:schemeClr val="bg1">
                    <a:lumMod val="95000"/>
                    <a:lumOff val="5000"/>
                  </a:schemeClr>
                </a:solidFill>
              </a:rPr>
              <a:t> </a:t>
            </a:r>
            <a:r>
              <a:rPr lang="en-US" sz="2000" b="1" dirty="0" err="1">
                <a:solidFill>
                  <a:schemeClr val="bg1">
                    <a:lumMod val="95000"/>
                    <a:lumOff val="5000"/>
                  </a:schemeClr>
                </a:solidFill>
              </a:rPr>
              <a:t>ili</a:t>
            </a:r>
            <a:r>
              <a:rPr lang="en-US" sz="2000" b="1" dirty="0">
                <a:solidFill>
                  <a:schemeClr val="bg1">
                    <a:lumMod val="95000"/>
                    <a:lumOff val="5000"/>
                  </a:schemeClr>
                </a:solidFill>
              </a:rPr>
              <a:t> </a:t>
            </a:r>
            <a:r>
              <a:rPr lang="en-US" sz="2000" b="1" dirty="0" err="1">
                <a:solidFill>
                  <a:schemeClr val="bg1">
                    <a:lumMod val="95000"/>
                    <a:lumOff val="5000"/>
                  </a:schemeClr>
                </a:solidFill>
              </a:rPr>
              <a:t>drugom</a:t>
            </a:r>
            <a:r>
              <a:rPr lang="en-US" sz="2000" b="1" dirty="0">
                <a:solidFill>
                  <a:schemeClr val="bg1">
                    <a:lumMod val="95000"/>
                    <a:lumOff val="5000"/>
                  </a:schemeClr>
                </a:solidFill>
              </a:rPr>
              <a:t> </a:t>
            </a:r>
            <a:r>
              <a:rPr lang="en-US" sz="2000" b="1" dirty="0" err="1">
                <a:solidFill>
                  <a:schemeClr val="bg1">
                    <a:lumMod val="95000"/>
                    <a:lumOff val="5000"/>
                  </a:schemeClr>
                </a:solidFill>
              </a:rPr>
              <a:t>udruženju</a:t>
            </a:r>
            <a:r>
              <a:rPr lang="en-US" sz="2000" b="1" dirty="0">
                <a:solidFill>
                  <a:schemeClr val="bg1">
                    <a:lumMod val="95000"/>
                    <a:lumOff val="5000"/>
                  </a:schemeClr>
                </a:solidFill>
              </a:rPr>
              <a:t>, </a:t>
            </a:r>
            <a:r>
              <a:rPr lang="en-US" sz="2000" b="1" dirty="0" err="1">
                <a:solidFill>
                  <a:schemeClr val="bg1">
                    <a:lumMod val="95000"/>
                    <a:lumOff val="5000"/>
                  </a:schemeClr>
                </a:solidFill>
              </a:rPr>
              <a:t>obrazovanja</a:t>
            </a:r>
            <a:r>
              <a:rPr lang="en-US" sz="2000" b="1" dirty="0">
                <a:solidFill>
                  <a:schemeClr val="bg1">
                    <a:lumMod val="95000"/>
                    <a:lumOff val="5000"/>
                  </a:schemeClr>
                </a:solidFill>
              </a:rPr>
              <a:t>, </a:t>
            </a:r>
            <a:r>
              <a:rPr lang="en-US" sz="2000" b="1" dirty="0" err="1">
                <a:solidFill>
                  <a:schemeClr val="bg1">
                    <a:lumMod val="95000"/>
                    <a:lumOff val="5000"/>
                  </a:schemeClr>
                </a:solidFill>
              </a:rPr>
              <a:t>društvenog</a:t>
            </a:r>
            <a:r>
              <a:rPr lang="en-US" sz="2000" b="1" dirty="0">
                <a:solidFill>
                  <a:schemeClr val="bg1">
                    <a:lumMod val="95000"/>
                    <a:lumOff val="5000"/>
                  </a:schemeClr>
                </a:solidFill>
              </a:rPr>
              <a:t> </a:t>
            </a:r>
            <a:r>
              <a:rPr lang="en-US" sz="2000" b="1" dirty="0" err="1">
                <a:solidFill>
                  <a:schemeClr val="bg1">
                    <a:lumMod val="95000"/>
                    <a:lumOff val="5000"/>
                  </a:schemeClr>
                </a:solidFill>
              </a:rPr>
              <a:t>položaja</a:t>
            </a:r>
            <a:r>
              <a:rPr lang="en-US" sz="2000" b="1" dirty="0">
                <a:solidFill>
                  <a:schemeClr val="bg1">
                    <a:lumMod val="95000"/>
                    <a:lumOff val="5000"/>
                  </a:schemeClr>
                </a:solidFill>
              </a:rPr>
              <a:t> i </a:t>
            </a:r>
            <a:r>
              <a:rPr lang="en-US" sz="2000" b="1" dirty="0" err="1">
                <a:solidFill>
                  <a:schemeClr val="bg1">
                    <a:lumMod val="95000"/>
                    <a:lumOff val="5000"/>
                  </a:schemeClr>
                </a:solidFill>
              </a:rPr>
              <a:t>spola</a:t>
            </a:r>
            <a:r>
              <a:rPr lang="en-US" sz="2000" b="1" dirty="0">
                <a:solidFill>
                  <a:schemeClr val="bg1">
                    <a:lumMod val="95000"/>
                    <a:lumOff val="5000"/>
                  </a:schemeClr>
                </a:solidFill>
              </a:rPr>
              <a:t>, </a:t>
            </a:r>
            <a:r>
              <a:rPr lang="en-US" sz="2000" b="1" dirty="0" err="1">
                <a:solidFill>
                  <a:schemeClr val="bg1">
                    <a:lumMod val="95000"/>
                    <a:lumOff val="5000"/>
                  </a:schemeClr>
                </a:solidFill>
              </a:rPr>
              <a:t>seksualne</a:t>
            </a:r>
            <a:r>
              <a:rPr lang="en-US" sz="2000" b="1" dirty="0">
                <a:solidFill>
                  <a:schemeClr val="bg1">
                    <a:lumMod val="95000"/>
                    <a:lumOff val="5000"/>
                  </a:schemeClr>
                </a:solidFill>
              </a:rPr>
              <a:t> </a:t>
            </a:r>
            <a:r>
              <a:rPr lang="en-US" sz="2000" b="1" dirty="0" err="1">
                <a:solidFill>
                  <a:schemeClr val="bg1">
                    <a:lumMod val="95000"/>
                    <a:lumOff val="5000"/>
                  </a:schemeClr>
                </a:solidFill>
              </a:rPr>
              <a:t>orijentacije</a:t>
            </a:r>
            <a:r>
              <a:rPr lang="en-US" sz="2000" b="1" dirty="0">
                <a:solidFill>
                  <a:schemeClr val="bg1">
                    <a:lumMod val="95000"/>
                    <a:lumOff val="5000"/>
                  </a:schemeClr>
                </a:solidFill>
              </a:rPr>
              <a:t>, </a:t>
            </a:r>
            <a:r>
              <a:rPr lang="en-US" sz="2000" b="1" dirty="0" err="1">
                <a:solidFill>
                  <a:schemeClr val="bg1">
                    <a:lumMod val="95000"/>
                    <a:lumOff val="5000"/>
                  </a:schemeClr>
                </a:solidFill>
              </a:rPr>
              <a:t>rodnog</a:t>
            </a:r>
            <a:r>
              <a:rPr lang="en-US" sz="2000" b="1" dirty="0">
                <a:solidFill>
                  <a:schemeClr val="bg1">
                    <a:lumMod val="95000"/>
                    <a:lumOff val="5000"/>
                  </a:schemeClr>
                </a:solidFill>
              </a:rPr>
              <a:t> </a:t>
            </a:r>
            <a:r>
              <a:rPr lang="en-US" sz="2000" b="1" dirty="0" err="1">
                <a:solidFill>
                  <a:schemeClr val="bg1">
                    <a:lumMod val="95000"/>
                    <a:lumOff val="5000"/>
                  </a:schemeClr>
                </a:solidFill>
              </a:rPr>
              <a:t>identiteta</a:t>
            </a:r>
            <a:r>
              <a:rPr lang="en-US" sz="2000" b="1" dirty="0">
                <a:solidFill>
                  <a:schemeClr val="bg1">
                    <a:lumMod val="95000"/>
                    <a:lumOff val="5000"/>
                  </a:schemeClr>
                </a:solidFill>
              </a:rPr>
              <a:t>, </a:t>
            </a:r>
            <a:r>
              <a:rPr lang="en-US" sz="2000" b="1" dirty="0" err="1">
                <a:solidFill>
                  <a:schemeClr val="bg1">
                    <a:lumMod val="95000"/>
                    <a:lumOff val="5000"/>
                  </a:schemeClr>
                </a:solidFill>
              </a:rPr>
              <a:t>spolnih</a:t>
            </a:r>
            <a:r>
              <a:rPr lang="en-US" sz="2000" b="1" dirty="0">
                <a:solidFill>
                  <a:schemeClr val="bg1">
                    <a:lumMod val="95000"/>
                    <a:lumOff val="5000"/>
                  </a:schemeClr>
                </a:solidFill>
              </a:rPr>
              <a:t> </a:t>
            </a:r>
            <a:r>
              <a:rPr lang="en-US" sz="2000" b="1" dirty="0" err="1">
                <a:solidFill>
                  <a:schemeClr val="bg1">
                    <a:lumMod val="95000"/>
                    <a:lumOff val="5000"/>
                  </a:schemeClr>
                </a:solidFill>
              </a:rPr>
              <a:t>karakteristika</a:t>
            </a:r>
            <a:r>
              <a:rPr lang="en-US" sz="2000" b="1" dirty="0">
                <a:solidFill>
                  <a:schemeClr val="bg1">
                    <a:lumMod val="95000"/>
                    <a:lumOff val="5000"/>
                  </a:schemeClr>
                </a:solidFill>
              </a:rPr>
              <a:t>, </a:t>
            </a:r>
            <a:r>
              <a:rPr lang="en-US" sz="2000" b="1" dirty="0" err="1">
                <a:solidFill>
                  <a:schemeClr val="bg1">
                    <a:lumMod val="95000"/>
                    <a:lumOff val="5000"/>
                  </a:schemeClr>
                </a:solidFill>
              </a:rPr>
              <a:t>kao</a:t>
            </a:r>
            <a:r>
              <a:rPr lang="en-US" sz="2000" b="1" dirty="0">
                <a:solidFill>
                  <a:schemeClr val="bg1">
                    <a:lumMod val="95000"/>
                    <a:lumOff val="5000"/>
                  </a:schemeClr>
                </a:solidFill>
              </a:rPr>
              <a:t> i </a:t>
            </a:r>
            <a:r>
              <a:rPr lang="en-US" sz="2000" b="1" dirty="0" err="1">
                <a:solidFill>
                  <a:schemeClr val="bg1">
                    <a:lumMod val="95000"/>
                    <a:lumOff val="5000"/>
                  </a:schemeClr>
                </a:solidFill>
              </a:rPr>
              <a:t>svaka</a:t>
            </a:r>
            <a:r>
              <a:rPr lang="en-US" sz="2000" b="1" dirty="0">
                <a:solidFill>
                  <a:schemeClr val="bg1">
                    <a:lumMod val="95000"/>
                    <a:lumOff val="5000"/>
                  </a:schemeClr>
                </a:solidFill>
              </a:rPr>
              <a:t> </a:t>
            </a:r>
            <a:r>
              <a:rPr lang="en-US" sz="2000" b="1" dirty="0" err="1">
                <a:solidFill>
                  <a:schemeClr val="bg1">
                    <a:lumMod val="95000"/>
                    <a:lumOff val="5000"/>
                  </a:schemeClr>
                </a:solidFill>
              </a:rPr>
              <a:t>druga</a:t>
            </a:r>
            <a:r>
              <a:rPr lang="en-US" sz="2000" b="1" dirty="0">
                <a:solidFill>
                  <a:schemeClr val="bg1">
                    <a:lumMod val="95000"/>
                    <a:lumOff val="5000"/>
                  </a:schemeClr>
                </a:solidFill>
              </a:rPr>
              <a:t> </a:t>
            </a:r>
            <a:r>
              <a:rPr lang="en-US" sz="2000" b="1" dirty="0" err="1">
                <a:solidFill>
                  <a:schemeClr val="bg1">
                    <a:lumMod val="95000"/>
                    <a:lumOff val="5000"/>
                  </a:schemeClr>
                </a:solidFill>
              </a:rPr>
              <a:t>okolnost</a:t>
            </a:r>
            <a:r>
              <a:rPr lang="en-US" sz="2000" b="1" dirty="0">
                <a:solidFill>
                  <a:schemeClr val="bg1">
                    <a:lumMod val="95000"/>
                    <a:lumOff val="5000"/>
                  </a:schemeClr>
                </a:solidFill>
              </a:rPr>
              <a:t> </a:t>
            </a:r>
            <a:r>
              <a:rPr lang="en-US" sz="2000" b="1" dirty="0" err="1">
                <a:solidFill>
                  <a:schemeClr val="bg1">
                    <a:lumMod val="95000"/>
                    <a:lumOff val="5000"/>
                  </a:schemeClr>
                </a:solidFill>
              </a:rPr>
              <a:t>koja</a:t>
            </a:r>
            <a:r>
              <a:rPr lang="en-US" sz="2000" b="1" dirty="0">
                <a:solidFill>
                  <a:schemeClr val="bg1">
                    <a:lumMod val="95000"/>
                    <a:lumOff val="5000"/>
                  </a:schemeClr>
                </a:solidFill>
              </a:rPr>
              <a:t> </a:t>
            </a:r>
            <a:r>
              <a:rPr lang="en-US" sz="2000" b="1" dirty="0" err="1">
                <a:solidFill>
                  <a:schemeClr val="bg1">
                    <a:lumMod val="95000"/>
                    <a:lumOff val="5000"/>
                  </a:schemeClr>
                </a:solidFill>
              </a:rPr>
              <a:t>ima</a:t>
            </a:r>
            <a:r>
              <a:rPr lang="en-US" sz="2000" b="1" dirty="0">
                <a:solidFill>
                  <a:schemeClr val="bg1">
                    <a:lumMod val="95000"/>
                    <a:lumOff val="5000"/>
                  </a:schemeClr>
                </a:solidFill>
              </a:rPr>
              <a:t> </a:t>
            </a:r>
            <a:r>
              <a:rPr lang="en-US" sz="2000" b="1" dirty="0" err="1">
                <a:solidFill>
                  <a:schemeClr val="bg1">
                    <a:lumMod val="95000"/>
                    <a:lumOff val="5000"/>
                  </a:schemeClr>
                </a:solidFill>
              </a:rPr>
              <a:t>za</a:t>
            </a:r>
            <a:r>
              <a:rPr lang="en-US" sz="2000" b="1" dirty="0">
                <a:solidFill>
                  <a:schemeClr val="bg1">
                    <a:lumMod val="95000"/>
                    <a:lumOff val="5000"/>
                  </a:schemeClr>
                </a:solidFill>
              </a:rPr>
              <a:t> </a:t>
            </a:r>
            <a:r>
              <a:rPr lang="en-US" sz="2000" b="1" dirty="0" err="1">
                <a:solidFill>
                  <a:schemeClr val="bg1">
                    <a:lumMod val="95000"/>
                    <a:lumOff val="5000"/>
                  </a:schemeClr>
                </a:solidFill>
              </a:rPr>
              <a:t>svrhu</a:t>
            </a:r>
            <a:r>
              <a:rPr lang="en-US" sz="2000" b="1" dirty="0">
                <a:solidFill>
                  <a:schemeClr val="bg1">
                    <a:lumMod val="95000"/>
                    <a:lumOff val="5000"/>
                  </a:schemeClr>
                </a:solidFill>
              </a:rPr>
              <a:t> </a:t>
            </a:r>
            <a:r>
              <a:rPr lang="en-US" sz="2000" b="1" dirty="0" err="1">
                <a:solidFill>
                  <a:schemeClr val="bg1">
                    <a:lumMod val="95000"/>
                    <a:lumOff val="5000"/>
                  </a:schemeClr>
                </a:solidFill>
              </a:rPr>
              <a:t>ili</a:t>
            </a:r>
            <a:r>
              <a:rPr lang="en-US" sz="2000" b="1" dirty="0">
                <a:solidFill>
                  <a:schemeClr val="bg1">
                    <a:lumMod val="95000"/>
                    <a:lumOff val="5000"/>
                  </a:schemeClr>
                </a:solidFill>
              </a:rPr>
              <a:t> </a:t>
            </a:r>
            <a:r>
              <a:rPr lang="en-US" sz="2000" b="1" dirty="0" err="1">
                <a:solidFill>
                  <a:schemeClr val="bg1">
                    <a:lumMod val="95000"/>
                    <a:lumOff val="5000"/>
                  </a:schemeClr>
                </a:solidFill>
              </a:rPr>
              <a:t>posljedicu</a:t>
            </a:r>
            <a:r>
              <a:rPr lang="en-US" sz="2000" b="1" dirty="0">
                <a:solidFill>
                  <a:schemeClr val="bg1">
                    <a:lumMod val="95000"/>
                    <a:lumOff val="5000"/>
                  </a:schemeClr>
                </a:solidFill>
              </a:rPr>
              <a:t> da </a:t>
            </a:r>
            <a:r>
              <a:rPr lang="en-US" sz="2000" b="1" dirty="0" err="1">
                <a:solidFill>
                  <a:schemeClr val="bg1">
                    <a:lumMod val="95000"/>
                    <a:lumOff val="5000"/>
                  </a:schemeClr>
                </a:solidFill>
              </a:rPr>
              <a:t>bilo</a:t>
            </a:r>
            <a:r>
              <a:rPr lang="en-US" sz="2000" b="1" dirty="0">
                <a:solidFill>
                  <a:schemeClr val="bg1">
                    <a:lumMod val="95000"/>
                    <a:lumOff val="5000"/>
                  </a:schemeClr>
                </a:solidFill>
              </a:rPr>
              <a:t> </a:t>
            </a:r>
            <a:r>
              <a:rPr lang="en-US" sz="2000" b="1" dirty="0" err="1">
                <a:solidFill>
                  <a:schemeClr val="bg1">
                    <a:lumMod val="95000"/>
                    <a:lumOff val="5000"/>
                  </a:schemeClr>
                </a:solidFill>
              </a:rPr>
              <a:t>kojem</a:t>
            </a:r>
            <a:r>
              <a:rPr lang="en-US" sz="2000" b="1" dirty="0">
                <a:solidFill>
                  <a:schemeClr val="bg1">
                    <a:lumMod val="95000"/>
                    <a:lumOff val="5000"/>
                  </a:schemeClr>
                </a:solidFill>
              </a:rPr>
              <a:t> </a:t>
            </a:r>
            <a:r>
              <a:rPr lang="en-US" sz="2000" b="1" dirty="0" err="1">
                <a:solidFill>
                  <a:schemeClr val="bg1">
                    <a:lumMod val="95000"/>
                    <a:lumOff val="5000"/>
                  </a:schemeClr>
                </a:solidFill>
              </a:rPr>
              <a:t>licu</a:t>
            </a:r>
            <a:r>
              <a:rPr lang="en-US" sz="2000" b="1" dirty="0">
                <a:solidFill>
                  <a:schemeClr val="bg1">
                    <a:lumMod val="95000"/>
                    <a:lumOff val="5000"/>
                  </a:schemeClr>
                </a:solidFill>
              </a:rPr>
              <a:t> </a:t>
            </a:r>
            <a:r>
              <a:rPr lang="en-US" sz="2000" b="1" dirty="0" err="1">
                <a:solidFill>
                  <a:schemeClr val="bg1">
                    <a:lumMod val="95000"/>
                    <a:lumOff val="5000"/>
                  </a:schemeClr>
                </a:solidFill>
              </a:rPr>
              <a:t>onemogući</a:t>
            </a:r>
            <a:r>
              <a:rPr lang="en-US" sz="2000" b="1" dirty="0">
                <a:solidFill>
                  <a:schemeClr val="bg1">
                    <a:lumMod val="95000"/>
                    <a:lumOff val="5000"/>
                  </a:schemeClr>
                </a:solidFill>
              </a:rPr>
              <a:t> </a:t>
            </a:r>
            <a:r>
              <a:rPr lang="en-US" sz="2000" b="1" dirty="0" err="1">
                <a:solidFill>
                  <a:schemeClr val="bg1">
                    <a:lumMod val="95000"/>
                    <a:lumOff val="5000"/>
                  </a:schemeClr>
                </a:solidFill>
              </a:rPr>
              <a:t>ili</a:t>
            </a:r>
            <a:r>
              <a:rPr lang="en-US" sz="2000" b="1" dirty="0">
                <a:solidFill>
                  <a:schemeClr val="bg1">
                    <a:lumMod val="95000"/>
                    <a:lumOff val="5000"/>
                  </a:schemeClr>
                </a:solidFill>
              </a:rPr>
              <a:t> </a:t>
            </a:r>
            <a:r>
              <a:rPr lang="en-US" sz="2000" b="1" dirty="0" err="1">
                <a:solidFill>
                  <a:schemeClr val="bg1">
                    <a:lumMod val="95000"/>
                    <a:lumOff val="5000"/>
                  </a:schemeClr>
                </a:solidFill>
              </a:rPr>
              <a:t>ugrožava</a:t>
            </a:r>
            <a:r>
              <a:rPr lang="en-US" sz="2000" b="1" dirty="0">
                <a:solidFill>
                  <a:schemeClr val="bg1">
                    <a:lumMod val="95000"/>
                    <a:lumOff val="5000"/>
                  </a:schemeClr>
                </a:solidFill>
              </a:rPr>
              <a:t> </a:t>
            </a:r>
            <a:r>
              <a:rPr lang="en-US" sz="2000" b="1" dirty="0" err="1">
                <a:solidFill>
                  <a:schemeClr val="bg1">
                    <a:lumMod val="95000"/>
                    <a:lumOff val="5000"/>
                  </a:schemeClr>
                </a:solidFill>
              </a:rPr>
              <a:t>priznavanje</a:t>
            </a:r>
            <a:r>
              <a:rPr lang="en-US" sz="2000" b="1" dirty="0">
                <a:solidFill>
                  <a:schemeClr val="bg1">
                    <a:lumMod val="95000"/>
                    <a:lumOff val="5000"/>
                  </a:schemeClr>
                </a:solidFill>
              </a:rPr>
              <a:t>, </a:t>
            </a:r>
            <a:r>
              <a:rPr lang="en-US" sz="2000" b="1" dirty="0" err="1">
                <a:solidFill>
                  <a:schemeClr val="bg1">
                    <a:lumMod val="95000"/>
                    <a:lumOff val="5000"/>
                  </a:schemeClr>
                </a:solidFill>
              </a:rPr>
              <a:t>uživanje</a:t>
            </a:r>
            <a:r>
              <a:rPr lang="en-US" sz="2000" b="1" dirty="0">
                <a:solidFill>
                  <a:schemeClr val="bg1">
                    <a:lumMod val="95000"/>
                    <a:lumOff val="5000"/>
                  </a:schemeClr>
                </a:solidFill>
              </a:rPr>
              <a:t> </a:t>
            </a:r>
            <a:r>
              <a:rPr lang="en-US" sz="2000" b="1" dirty="0" err="1">
                <a:solidFill>
                  <a:schemeClr val="bg1">
                    <a:lumMod val="95000"/>
                    <a:lumOff val="5000"/>
                  </a:schemeClr>
                </a:solidFill>
              </a:rPr>
              <a:t>ili</a:t>
            </a:r>
            <a:r>
              <a:rPr lang="en-US" sz="2000" b="1" dirty="0">
                <a:solidFill>
                  <a:schemeClr val="bg1">
                    <a:lumMod val="95000"/>
                    <a:lumOff val="5000"/>
                  </a:schemeClr>
                </a:solidFill>
              </a:rPr>
              <a:t> </a:t>
            </a:r>
            <a:r>
              <a:rPr lang="en-US" sz="2000" b="1" dirty="0" err="1">
                <a:solidFill>
                  <a:schemeClr val="bg1">
                    <a:lumMod val="95000"/>
                    <a:lumOff val="5000"/>
                  </a:schemeClr>
                </a:solidFill>
              </a:rPr>
              <a:t>ostvarivanje</a:t>
            </a:r>
            <a:r>
              <a:rPr lang="en-US" sz="2000" b="1" dirty="0">
                <a:solidFill>
                  <a:schemeClr val="bg1">
                    <a:lumMod val="95000"/>
                    <a:lumOff val="5000"/>
                  </a:schemeClr>
                </a:solidFill>
              </a:rPr>
              <a:t> </a:t>
            </a:r>
            <a:r>
              <a:rPr lang="en-US" sz="2000" b="1" dirty="0" err="1">
                <a:solidFill>
                  <a:schemeClr val="bg1">
                    <a:lumMod val="95000"/>
                    <a:lumOff val="5000"/>
                  </a:schemeClr>
                </a:solidFill>
              </a:rPr>
              <a:t>na</a:t>
            </a:r>
            <a:r>
              <a:rPr lang="en-US" sz="2000" b="1" dirty="0">
                <a:solidFill>
                  <a:schemeClr val="bg1">
                    <a:lumMod val="95000"/>
                    <a:lumOff val="5000"/>
                  </a:schemeClr>
                </a:solidFill>
              </a:rPr>
              <a:t> </a:t>
            </a:r>
            <a:r>
              <a:rPr lang="en-US" sz="2000" b="1" dirty="0" err="1">
                <a:solidFill>
                  <a:schemeClr val="bg1">
                    <a:lumMod val="95000"/>
                    <a:lumOff val="5000"/>
                  </a:schemeClr>
                </a:solidFill>
              </a:rPr>
              <a:t>ravnopravnoj</a:t>
            </a:r>
            <a:r>
              <a:rPr lang="en-US" sz="2000" b="1" dirty="0">
                <a:solidFill>
                  <a:schemeClr val="bg1">
                    <a:lumMod val="95000"/>
                    <a:lumOff val="5000"/>
                  </a:schemeClr>
                </a:solidFill>
              </a:rPr>
              <a:t> </a:t>
            </a:r>
            <a:r>
              <a:rPr lang="en-US" sz="2000" b="1" dirty="0" err="1">
                <a:solidFill>
                  <a:schemeClr val="bg1">
                    <a:lumMod val="95000"/>
                    <a:lumOff val="5000"/>
                  </a:schemeClr>
                </a:solidFill>
              </a:rPr>
              <a:t>osnovi</a:t>
            </a:r>
            <a:r>
              <a:rPr lang="en-US" sz="2000" b="1" dirty="0">
                <a:solidFill>
                  <a:schemeClr val="bg1">
                    <a:lumMod val="95000"/>
                    <a:lumOff val="5000"/>
                  </a:schemeClr>
                </a:solidFill>
              </a:rPr>
              <a:t>, </a:t>
            </a:r>
            <a:r>
              <a:rPr lang="en-US" sz="2000" b="1" dirty="0" err="1">
                <a:solidFill>
                  <a:schemeClr val="bg1">
                    <a:lumMod val="95000"/>
                    <a:lumOff val="5000"/>
                  </a:schemeClr>
                </a:solidFill>
              </a:rPr>
              <a:t>prava</a:t>
            </a:r>
            <a:r>
              <a:rPr lang="en-US" sz="2000" b="1" dirty="0">
                <a:solidFill>
                  <a:schemeClr val="bg1">
                    <a:lumMod val="95000"/>
                    <a:lumOff val="5000"/>
                  </a:schemeClr>
                </a:solidFill>
              </a:rPr>
              <a:t> i </a:t>
            </a:r>
            <a:r>
              <a:rPr lang="en-US" sz="2000" b="1" dirty="0" err="1">
                <a:solidFill>
                  <a:schemeClr val="bg1">
                    <a:lumMod val="95000"/>
                    <a:lumOff val="5000"/>
                  </a:schemeClr>
                </a:solidFill>
              </a:rPr>
              <a:t>sloboda</a:t>
            </a:r>
            <a:r>
              <a:rPr lang="en-US" sz="2000" b="1" dirty="0">
                <a:solidFill>
                  <a:schemeClr val="bg1">
                    <a:lumMod val="95000"/>
                    <a:lumOff val="5000"/>
                  </a:schemeClr>
                </a:solidFill>
              </a:rPr>
              <a:t> u </a:t>
            </a:r>
            <a:r>
              <a:rPr lang="en-US" sz="2000" b="1" dirty="0" err="1">
                <a:solidFill>
                  <a:schemeClr val="bg1">
                    <a:lumMod val="95000"/>
                    <a:lumOff val="5000"/>
                  </a:schemeClr>
                </a:solidFill>
              </a:rPr>
              <a:t>svim</a:t>
            </a:r>
            <a:r>
              <a:rPr lang="en-US" sz="2000" b="1" dirty="0">
                <a:solidFill>
                  <a:schemeClr val="bg1">
                    <a:lumMod val="95000"/>
                    <a:lumOff val="5000"/>
                  </a:schemeClr>
                </a:solidFill>
              </a:rPr>
              <a:t> </a:t>
            </a:r>
            <a:r>
              <a:rPr lang="en-US" sz="2000" b="1" dirty="0" err="1">
                <a:solidFill>
                  <a:schemeClr val="bg1">
                    <a:lumMod val="95000"/>
                    <a:lumOff val="5000"/>
                  </a:schemeClr>
                </a:solidFill>
              </a:rPr>
              <a:t>oblastima</a:t>
            </a:r>
            <a:r>
              <a:rPr lang="en-US" sz="2000" b="1" dirty="0">
                <a:solidFill>
                  <a:schemeClr val="bg1">
                    <a:lumMod val="95000"/>
                    <a:lumOff val="5000"/>
                  </a:schemeClr>
                </a:solidFill>
              </a:rPr>
              <a:t> </a:t>
            </a:r>
            <a:r>
              <a:rPr lang="en-US" sz="2000" b="1" dirty="0" err="1">
                <a:solidFill>
                  <a:schemeClr val="bg1">
                    <a:lumMod val="95000"/>
                    <a:lumOff val="5000"/>
                  </a:schemeClr>
                </a:solidFill>
              </a:rPr>
              <a:t>života</a:t>
            </a:r>
            <a:r>
              <a:rPr lang="en-US" sz="2000" b="1" dirty="0">
                <a:solidFill>
                  <a:schemeClr val="bg1">
                    <a:lumMod val="95000"/>
                    <a:lumOff val="5000"/>
                  </a:schemeClr>
                </a:solidFill>
              </a:rPr>
              <a:t>.</a:t>
            </a:r>
            <a:endParaRPr lang="bs-Latn-BA" sz="2000" b="1" dirty="0">
              <a:solidFill>
                <a:schemeClr val="bg1">
                  <a:lumMod val="95000"/>
                  <a:lumOff val="5000"/>
                </a:schemeClr>
              </a:solidFill>
            </a:endParaRPr>
          </a:p>
          <a:p>
            <a:pPr algn="l"/>
            <a:r>
              <a:rPr lang="en-US" sz="2000" dirty="0"/>
              <a:t> </a:t>
            </a:r>
            <a:endParaRPr lang="bs-Latn-BA" sz="2000" dirty="0"/>
          </a:p>
          <a:p>
            <a:pPr algn="l"/>
            <a:endParaRPr lang="bs-Latn-BA" dirty="0"/>
          </a:p>
        </p:txBody>
      </p:sp>
    </p:spTree>
    <p:extLst>
      <p:ext uri="{BB962C8B-B14F-4D97-AF65-F5344CB8AC3E}">
        <p14:creationId xmlns:p14="http://schemas.microsoft.com/office/powerpoint/2010/main" val="30778359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3249488" cy="864096"/>
          </a:xfrm>
        </p:spPr>
        <p:txBody>
          <a:bodyPr/>
          <a:lstStyle/>
          <a:p>
            <a:pPr algn="ctr"/>
            <a:r>
              <a:rPr lang="bs-Latn-BA" sz="4000" dirty="0"/>
              <a:t>D</a:t>
            </a:r>
            <a:r>
              <a:rPr lang="bs-Latn-BA" sz="4000" dirty="0" smtClean="0"/>
              <a:t>iskriminacija</a:t>
            </a:r>
            <a:endParaRPr lang="bs-Latn-BA" sz="4000" dirty="0"/>
          </a:p>
        </p:txBody>
      </p:sp>
      <p:sp>
        <p:nvSpPr>
          <p:cNvPr id="3" name="Text Placeholder 2"/>
          <p:cNvSpPr>
            <a:spLocks noGrp="1"/>
          </p:cNvSpPr>
          <p:nvPr>
            <p:ph type="body" idx="2"/>
          </p:nvPr>
        </p:nvSpPr>
        <p:spPr>
          <a:xfrm>
            <a:off x="107504" y="1196752"/>
            <a:ext cx="3168352" cy="5544616"/>
          </a:xfrm>
        </p:spPr>
        <p:txBody>
          <a:bodyPr>
            <a:normAutofit lnSpcReduction="10000"/>
          </a:bodyPr>
          <a:lstStyle/>
          <a:p>
            <a:pPr algn="ctr"/>
            <a:r>
              <a:rPr lang="en-US" sz="2200" dirty="0" err="1"/>
              <a:t>Definiranje</a:t>
            </a:r>
            <a:r>
              <a:rPr lang="en-US" sz="2200" dirty="0"/>
              <a:t> </a:t>
            </a:r>
            <a:r>
              <a:rPr lang="en-US" sz="2200" dirty="0" err="1"/>
              <a:t>djela</a:t>
            </a:r>
            <a:r>
              <a:rPr lang="en-US" sz="2200" dirty="0"/>
              <a:t> </a:t>
            </a:r>
            <a:r>
              <a:rPr lang="en-US" sz="2200" dirty="0" err="1"/>
              <a:t>diskriminacije</a:t>
            </a:r>
            <a:r>
              <a:rPr lang="en-US" sz="2200" dirty="0"/>
              <a:t>:</a:t>
            </a:r>
            <a:endParaRPr lang="bs-Latn-BA" sz="2200" dirty="0"/>
          </a:p>
          <a:p>
            <a:r>
              <a:rPr lang="en-US" sz="2000" dirty="0"/>
              <a:t> </a:t>
            </a:r>
            <a:endParaRPr lang="bs-Latn-BA" sz="2000" dirty="0"/>
          </a:p>
          <a:p>
            <a:pPr marL="342900" indent="-342900">
              <a:buFont typeface="Arial" pitchFamily="34" charset="0"/>
              <a:buChar char="•"/>
            </a:pPr>
            <a:r>
              <a:rPr lang="en-US" sz="2000" dirty="0"/>
              <a:t>Da li </a:t>
            </a:r>
            <a:r>
              <a:rPr lang="en-US" sz="2000" dirty="0" err="1"/>
              <a:t>činjenice</a:t>
            </a:r>
            <a:r>
              <a:rPr lang="en-US" sz="2000" dirty="0"/>
              <a:t> u </a:t>
            </a:r>
            <a:r>
              <a:rPr lang="en-US" sz="2000" dirty="0" err="1"/>
              <a:t>slučaju</a:t>
            </a:r>
            <a:r>
              <a:rPr lang="en-US" sz="2000" dirty="0"/>
              <a:t> </a:t>
            </a:r>
            <a:r>
              <a:rPr lang="en-US" sz="2000" dirty="0" err="1"/>
              <a:t>padaju</a:t>
            </a:r>
            <a:r>
              <a:rPr lang="en-US" sz="2000" dirty="0"/>
              <a:t> u </a:t>
            </a:r>
            <a:r>
              <a:rPr lang="en-US" sz="2000" dirty="0" err="1"/>
              <a:t>domašaj</a:t>
            </a:r>
            <a:r>
              <a:rPr lang="en-US" sz="2000" dirty="0"/>
              <a:t> </a:t>
            </a:r>
            <a:r>
              <a:rPr lang="en-US" sz="2000" dirty="0" err="1"/>
              <a:t>jedne</a:t>
            </a:r>
            <a:r>
              <a:rPr lang="en-US" sz="2000" dirty="0"/>
              <a:t> </a:t>
            </a:r>
            <a:r>
              <a:rPr lang="en-US" sz="2000" dirty="0" err="1"/>
              <a:t>ili</a:t>
            </a:r>
            <a:r>
              <a:rPr lang="en-US" sz="2000" dirty="0"/>
              <a:t> </a:t>
            </a:r>
            <a:r>
              <a:rPr lang="en-US" sz="2000" dirty="0" err="1"/>
              <a:t>više</a:t>
            </a:r>
            <a:r>
              <a:rPr lang="en-US" sz="2000" dirty="0"/>
              <a:t> </a:t>
            </a:r>
            <a:r>
              <a:rPr lang="en-US" sz="2000" dirty="0" err="1"/>
              <a:t>drugih</a:t>
            </a:r>
            <a:r>
              <a:rPr lang="en-US" sz="2000" dirty="0"/>
              <a:t> </a:t>
            </a:r>
            <a:r>
              <a:rPr lang="en-US" sz="2000" dirty="0" err="1"/>
              <a:t>materijalnih</a:t>
            </a:r>
            <a:r>
              <a:rPr lang="en-US" sz="2000" dirty="0"/>
              <a:t> </a:t>
            </a:r>
            <a:r>
              <a:rPr lang="en-US" sz="2000" dirty="0" err="1"/>
              <a:t>odredbi</a:t>
            </a:r>
            <a:r>
              <a:rPr lang="en-US" sz="2000" dirty="0"/>
              <a:t> </a:t>
            </a:r>
            <a:r>
              <a:rPr lang="en-US" sz="2000" dirty="0" err="1"/>
              <a:t>Konvencije</a:t>
            </a:r>
            <a:r>
              <a:rPr lang="en-US" sz="2000" dirty="0"/>
              <a:t>? </a:t>
            </a:r>
            <a:endParaRPr lang="bs-Latn-BA" sz="2000" dirty="0"/>
          </a:p>
          <a:p>
            <a:pPr marL="342900" indent="-342900">
              <a:buFont typeface="Arial" pitchFamily="34" charset="0"/>
              <a:buChar char="•"/>
            </a:pPr>
            <a:r>
              <a:rPr lang="en-US" sz="2000" dirty="0"/>
              <a:t>Da li </a:t>
            </a:r>
            <a:r>
              <a:rPr lang="en-US" sz="2000" dirty="0" err="1"/>
              <a:t>postoji</a:t>
            </a:r>
            <a:r>
              <a:rPr lang="en-US" sz="2000" dirty="0"/>
              <a:t> </a:t>
            </a:r>
            <a:r>
              <a:rPr lang="en-US" sz="2000" dirty="0" err="1"/>
              <a:t>razlika</a:t>
            </a:r>
            <a:r>
              <a:rPr lang="en-US" sz="2000" dirty="0"/>
              <a:t> u </a:t>
            </a:r>
            <a:r>
              <a:rPr lang="en-US" sz="2000" dirty="0" err="1"/>
              <a:t>postupanju</a:t>
            </a:r>
            <a:r>
              <a:rPr lang="en-US" sz="2000" dirty="0"/>
              <a:t>?</a:t>
            </a:r>
            <a:endParaRPr lang="bs-Latn-BA" sz="2000" dirty="0"/>
          </a:p>
          <a:p>
            <a:pPr marL="342900" indent="-342900">
              <a:buFont typeface="Arial" pitchFamily="34" charset="0"/>
              <a:buChar char="•"/>
            </a:pPr>
            <a:r>
              <a:rPr lang="en-US" sz="2000" dirty="0"/>
              <a:t>Da li se </a:t>
            </a:r>
            <a:r>
              <a:rPr lang="en-US" sz="2000" dirty="0" err="1"/>
              <a:t>podnositelj</a:t>
            </a:r>
            <a:r>
              <a:rPr lang="en-US" sz="2000" dirty="0"/>
              <a:t> </a:t>
            </a:r>
            <a:r>
              <a:rPr lang="en-US" sz="2000" dirty="0" err="1"/>
              <a:t>zahtjeva</a:t>
            </a:r>
            <a:r>
              <a:rPr lang="en-US" sz="2000" dirty="0"/>
              <a:t> </a:t>
            </a:r>
            <a:r>
              <a:rPr lang="en-US" sz="2000" dirty="0" err="1"/>
              <a:t>nalazi</a:t>
            </a:r>
            <a:r>
              <a:rPr lang="en-US" sz="2000" dirty="0"/>
              <a:t> u </a:t>
            </a:r>
            <a:endParaRPr lang="bs-Latn-BA" sz="2000" dirty="0"/>
          </a:p>
          <a:p>
            <a:pPr marL="342900" indent="-342900">
              <a:buFont typeface="Arial" pitchFamily="34" charset="0"/>
              <a:buChar char="•"/>
            </a:pPr>
            <a:r>
              <a:rPr lang="en-US" sz="2000" dirty="0" err="1" smtClean="0"/>
              <a:t>analognim</a:t>
            </a:r>
            <a:r>
              <a:rPr lang="en-US" sz="2000" dirty="0" smtClean="0"/>
              <a:t> </a:t>
            </a:r>
            <a:r>
              <a:rPr lang="en-US" sz="2000" dirty="0" err="1"/>
              <a:t>situacijama</a:t>
            </a:r>
            <a:r>
              <a:rPr lang="en-US" sz="2000" dirty="0"/>
              <a:t> u </a:t>
            </a:r>
            <a:r>
              <a:rPr lang="en-US" sz="2000" dirty="0" err="1"/>
              <a:t>odnosu</a:t>
            </a:r>
            <a:r>
              <a:rPr lang="en-US" sz="2000" dirty="0"/>
              <a:t> </a:t>
            </a:r>
            <a:r>
              <a:rPr lang="en-US" sz="2000" dirty="0" err="1"/>
              <a:t>na</a:t>
            </a:r>
            <a:r>
              <a:rPr lang="en-US" sz="2000" dirty="0"/>
              <a:t> </a:t>
            </a:r>
            <a:r>
              <a:rPr lang="en-US" sz="2000" dirty="0" err="1"/>
              <a:t>drugu</a:t>
            </a:r>
            <a:r>
              <a:rPr lang="en-US" sz="2000" dirty="0"/>
              <a:t> </a:t>
            </a:r>
            <a:r>
              <a:rPr lang="en-US" sz="2000" dirty="0" err="1"/>
              <a:t>grupu</a:t>
            </a:r>
            <a:r>
              <a:rPr lang="en-US" sz="2000" dirty="0"/>
              <a:t>? </a:t>
            </a:r>
            <a:endParaRPr lang="bs-Latn-BA" sz="2000" dirty="0"/>
          </a:p>
          <a:p>
            <a:pPr marL="342900" indent="-342900">
              <a:buFont typeface="Arial" pitchFamily="34" charset="0"/>
              <a:buChar char="•"/>
            </a:pPr>
            <a:r>
              <a:rPr lang="en-US" sz="2000" dirty="0"/>
              <a:t>Da li </a:t>
            </a:r>
            <a:r>
              <a:rPr lang="en-US" sz="2000" dirty="0" err="1"/>
              <a:t>razlika</a:t>
            </a:r>
            <a:r>
              <a:rPr lang="en-US" sz="2000" dirty="0"/>
              <a:t> u </a:t>
            </a:r>
            <a:r>
              <a:rPr lang="en-US" sz="2000" dirty="0" err="1"/>
              <a:t>postupanju</a:t>
            </a:r>
            <a:r>
              <a:rPr lang="en-US" sz="2000" dirty="0"/>
              <a:t> </a:t>
            </a:r>
            <a:r>
              <a:rPr lang="en-US" sz="2000" dirty="0" err="1"/>
              <a:t>ima</a:t>
            </a:r>
            <a:r>
              <a:rPr lang="en-US" sz="2000" dirty="0"/>
              <a:t> </a:t>
            </a:r>
            <a:r>
              <a:rPr lang="en-US" sz="2000" dirty="0" err="1"/>
              <a:t>objektivno</a:t>
            </a:r>
            <a:r>
              <a:rPr lang="en-US" sz="2000" dirty="0"/>
              <a:t> i </a:t>
            </a:r>
            <a:r>
              <a:rPr lang="en-US" sz="2000" dirty="0" err="1"/>
              <a:t>razumno</a:t>
            </a:r>
            <a:r>
              <a:rPr lang="en-US" sz="2000" dirty="0"/>
              <a:t> </a:t>
            </a:r>
            <a:r>
              <a:rPr lang="en-US" sz="2000" dirty="0" err="1"/>
              <a:t>opravdanje</a:t>
            </a:r>
            <a:r>
              <a:rPr lang="en-US" sz="2000" dirty="0"/>
              <a:t>?</a:t>
            </a:r>
            <a:endParaRPr lang="bs-Latn-BA" sz="2000" dirty="0"/>
          </a:p>
          <a:p>
            <a:endParaRPr lang="bs-Latn-BA" dirty="0"/>
          </a:p>
        </p:txBody>
      </p:sp>
      <p:sp>
        <p:nvSpPr>
          <p:cNvPr id="4" name="Content Placeholder 3"/>
          <p:cNvSpPr>
            <a:spLocks noGrp="1"/>
          </p:cNvSpPr>
          <p:nvPr>
            <p:ph sz="half" idx="1"/>
          </p:nvPr>
        </p:nvSpPr>
        <p:spPr>
          <a:xfrm>
            <a:off x="3419872" y="116632"/>
            <a:ext cx="5724128" cy="6741368"/>
          </a:xfrm>
        </p:spPr>
        <p:txBody>
          <a:bodyPr>
            <a:normAutofit lnSpcReduction="10000"/>
          </a:bodyPr>
          <a:lstStyle/>
          <a:p>
            <a:pPr algn="ctr"/>
            <a:r>
              <a:rPr lang="en-US" sz="2400" dirty="0" err="1"/>
              <a:t>Europska</a:t>
            </a:r>
            <a:r>
              <a:rPr lang="en-US" sz="2400" dirty="0"/>
              <a:t> </a:t>
            </a:r>
            <a:r>
              <a:rPr lang="en-US" sz="2400" dirty="0" err="1"/>
              <a:t>konvencije</a:t>
            </a:r>
            <a:r>
              <a:rPr lang="en-US" sz="2400" dirty="0"/>
              <a:t> o </a:t>
            </a:r>
            <a:r>
              <a:rPr lang="en-US" sz="2400" dirty="0" err="1"/>
              <a:t>ljudskim</a:t>
            </a:r>
            <a:r>
              <a:rPr lang="en-US" sz="2400" dirty="0"/>
              <a:t> </a:t>
            </a:r>
            <a:r>
              <a:rPr lang="en-US" sz="2400" dirty="0" err="1"/>
              <a:t>pravima</a:t>
            </a:r>
            <a:endParaRPr lang="bs-Latn-BA" sz="2400" dirty="0"/>
          </a:p>
          <a:p>
            <a:pPr marL="0" indent="0">
              <a:buNone/>
            </a:pPr>
            <a:endParaRPr lang="bs-Latn-BA" sz="2000" dirty="0"/>
          </a:p>
          <a:p>
            <a:r>
              <a:rPr lang="en-US" sz="2000" dirty="0" err="1"/>
              <a:t>Član</a:t>
            </a:r>
            <a:r>
              <a:rPr lang="en-US" sz="2000" dirty="0"/>
              <a:t> 14</a:t>
            </a:r>
            <a:r>
              <a:rPr lang="en-US" sz="2000" dirty="0" smtClean="0"/>
              <a:t>.</a:t>
            </a:r>
            <a:r>
              <a:rPr lang="bs-Latn-BA" sz="2000" dirty="0" smtClean="0"/>
              <a:t> „</a:t>
            </a:r>
            <a:r>
              <a:rPr lang="en-US" sz="2000" dirty="0" err="1" smtClean="0"/>
              <a:t>Uživanje</a:t>
            </a:r>
            <a:r>
              <a:rPr lang="en-US" sz="2000" dirty="0" smtClean="0"/>
              <a:t> </a:t>
            </a:r>
            <a:r>
              <a:rPr lang="en-US" sz="2000" dirty="0" err="1"/>
              <a:t>prava</a:t>
            </a:r>
            <a:r>
              <a:rPr lang="en-US" sz="2000" dirty="0"/>
              <a:t> i </a:t>
            </a:r>
            <a:r>
              <a:rPr lang="en-US" sz="2000" dirty="0" err="1"/>
              <a:t>sloboda</a:t>
            </a:r>
            <a:r>
              <a:rPr lang="en-US" sz="2000" dirty="0"/>
              <a:t> </a:t>
            </a:r>
            <a:r>
              <a:rPr lang="en-US" sz="2000" dirty="0" err="1"/>
              <a:t>predviđenih</a:t>
            </a:r>
            <a:r>
              <a:rPr lang="en-US" sz="2000" dirty="0"/>
              <a:t> </a:t>
            </a:r>
            <a:r>
              <a:rPr lang="bs-Latn-BA" sz="2000" dirty="0" smtClean="0"/>
              <a:t> </a:t>
            </a:r>
            <a:r>
              <a:rPr lang="en-US" sz="2000" dirty="0" smtClean="0"/>
              <a:t>u </a:t>
            </a:r>
            <a:r>
              <a:rPr lang="en-US" sz="2000" dirty="0" err="1"/>
              <a:t>ovoj</a:t>
            </a:r>
            <a:r>
              <a:rPr lang="en-US" sz="2000" dirty="0"/>
              <a:t> </a:t>
            </a:r>
            <a:r>
              <a:rPr lang="en-US" sz="2000" dirty="0" err="1"/>
              <a:t>Konvenciji</a:t>
            </a:r>
            <a:r>
              <a:rPr lang="en-US" sz="2000" dirty="0"/>
              <a:t> </a:t>
            </a:r>
            <a:r>
              <a:rPr lang="en-US" sz="2000" dirty="0" err="1"/>
              <a:t>obezbijeđuje</a:t>
            </a:r>
            <a:r>
              <a:rPr lang="en-US" sz="2000" dirty="0"/>
              <a:t> se </a:t>
            </a:r>
            <a:r>
              <a:rPr lang="en-US" sz="2000" dirty="0" err="1"/>
              <a:t>bez</a:t>
            </a:r>
            <a:r>
              <a:rPr lang="en-US" sz="2000" dirty="0"/>
              <a:t> </a:t>
            </a:r>
            <a:r>
              <a:rPr lang="en-US" sz="2000" dirty="0" err="1"/>
              <a:t>diskriminacije</a:t>
            </a:r>
            <a:r>
              <a:rPr lang="en-US" sz="2000" dirty="0"/>
              <a:t> </a:t>
            </a:r>
            <a:r>
              <a:rPr lang="en-US" sz="2000" dirty="0" err="1"/>
              <a:t>po</a:t>
            </a:r>
            <a:r>
              <a:rPr lang="en-US" sz="2000" dirty="0"/>
              <a:t> </a:t>
            </a:r>
            <a:r>
              <a:rPr lang="en-US" sz="2000" dirty="0" err="1"/>
              <a:t>bilo</a:t>
            </a:r>
            <a:r>
              <a:rPr lang="en-US" sz="2000" dirty="0"/>
              <a:t> </a:t>
            </a:r>
            <a:r>
              <a:rPr lang="en-US" sz="2000" dirty="0" err="1"/>
              <a:t>kom</a:t>
            </a:r>
            <a:r>
              <a:rPr lang="en-US" sz="2000" dirty="0"/>
              <a:t> </a:t>
            </a:r>
            <a:r>
              <a:rPr lang="en-US" sz="2000" dirty="0" err="1"/>
              <a:t>osnovu</a:t>
            </a:r>
            <a:r>
              <a:rPr lang="en-US" sz="2000" dirty="0"/>
              <a:t>, </a:t>
            </a:r>
            <a:r>
              <a:rPr lang="en-US" sz="2000" dirty="0" err="1"/>
              <a:t>kao</a:t>
            </a:r>
            <a:r>
              <a:rPr lang="en-US" sz="2000" dirty="0"/>
              <a:t> </a:t>
            </a:r>
            <a:r>
              <a:rPr lang="en-US" sz="2000" dirty="0" err="1"/>
              <a:t>što</a:t>
            </a:r>
            <a:r>
              <a:rPr lang="en-US" sz="2000" dirty="0"/>
              <a:t> </a:t>
            </a:r>
            <a:r>
              <a:rPr lang="en-US" sz="2000" dirty="0" err="1"/>
              <a:t>su</a:t>
            </a:r>
            <a:r>
              <a:rPr lang="en-US" sz="2000" dirty="0"/>
              <a:t> pol, rasa, </a:t>
            </a:r>
            <a:r>
              <a:rPr lang="en-US" sz="2000" dirty="0" err="1"/>
              <a:t>boja</a:t>
            </a:r>
            <a:r>
              <a:rPr lang="en-US" sz="2000" dirty="0"/>
              <a:t> </a:t>
            </a:r>
            <a:r>
              <a:rPr lang="en-US" sz="2000" dirty="0" err="1"/>
              <a:t>kože</a:t>
            </a:r>
            <a:r>
              <a:rPr lang="en-US" sz="2000" dirty="0"/>
              <a:t>, </a:t>
            </a:r>
            <a:r>
              <a:rPr lang="en-US" sz="2000" dirty="0" err="1"/>
              <a:t>jezik</a:t>
            </a:r>
            <a:r>
              <a:rPr lang="en-US" sz="2000" dirty="0"/>
              <a:t>, </a:t>
            </a:r>
            <a:r>
              <a:rPr lang="en-US" sz="2000" dirty="0" err="1"/>
              <a:t>vjeroispovijest</a:t>
            </a:r>
            <a:r>
              <a:rPr lang="en-US" sz="2000" dirty="0"/>
              <a:t>, </a:t>
            </a:r>
            <a:r>
              <a:rPr lang="en-US" sz="2000" dirty="0" err="1"/>
              <a:t>političko</a:t>
            </a:r>
            <a:r>
              <a:rPr lang="en-US" sz="2000" dirty="0"/>
              <a:t> </a:t>
            </a:r>
            <a:r>
              <a:rPr lang="en-US" sz="2000" dirty="0" err="1"/>
              <a:t>ili</a:t>
            </a:r>
            <a:r>
              <a:rPr lang="en-US" sz="2000" dirty="0"/>
              <a:t> </a:t>
            </a:r>
            <a:r>
              <a:rPr lang="en-US" sz="2000" dirty="0" err="1"/>
              <a:t>drugo</a:t>
            </a:r>
            <a:r>
              <a:rPr lang="en-US" sz="2000" dirty="0"/>
              <a:t> </a:t>
            </a:r>
            <a:r>
              <a:rPr lang="en-US" sz="2000" dirty="0" err="1"/>
              <a:t>mišljenje</a:t>
            </a:r>
            <a:r>
              <a:rPr lang="en-US" sz="2000" dirty="0"/>
              <a:t>, </a:t>
            </a:r>
            <a:r>
              <a:rPr lang="en-US" sz="2000" dirty="0" err="1"/>
              <a:t>nacionalno</a:t>
            </a:r>
            <a:r>
              <a:rPr lang="en-US" sz="2000" dirty="0"/>
              <a:t> </a:t>
            </a:r>
            <a:r>
              <a:rPr lang="en-US" sz="2000" dirty="0" err="1"/>
              <a:t>ili</a:t>
            </a:r>
            <a:r>
              <a:rPr lang="en-US" sz="2000" dirty="0"/>
              <a:t> </a:t>
            </a:r>
            <a:r>
              <a:rPr lang="en-US" sz="2000" dirty="0" err="1"/>
              <a:t>socijalno</a:t>
            </a:r>
            <a:r>
              <a:rPr lang="en-US" sz="2000" dirty="0"/>
              <a:t> </a:t>
            </a:r>
            <a:r>
              <a:rPr lang="en-US" sz="2000" dirty="0" err="1"/>
              <a:t>porijeklo</a:t>
            </a:r>
            <a:r>
              <a:rPr lang="en-US" sz="2000" dirty="0"/>
              <a:t>, </a:t>
            </a:r>
            <a:r>
              <a:rPr lang="en-US" sz="2000" dirty="0" err="1"/>
              <a:t>veza</a:t>
            </a:r>
            <a:r>
              <a:rPr lang="en-US" sz="2000" dirty="0"/>
              <a:t> s </a:t>
            </a:r>
            <a:r>
              <a:rPr lang="en-US" sz="2000" dirty="0" err="1"/>
              <a:t>nekom</a:t>
            </a:r>
            <a:r>
              <a:rPr lang="en-US" sz="2000" dirty="0"/>
              <a:t> </a:t>
            </a:r>
            <a:r>
              <a:rPr lang="en-US" sz="2000" dirty="0" err="1"/>
              <a:t>nacionalnom</a:t>
            </a:r>
            <a:r>
              <a:rPr lang="en-US" sz="2000" dirty="0"/>
              <a:t> </a:t>
            </a:r>
            <a:r>
              <a:rPr lang="en-US" sz="2000" dirty="0" err="1"/>
              <a:t>manjinom</a:t>
            </a:r>
            <a:r>
              <a:rPr lang="en-US" sz="2000" dirty="0"/>
              <a:t>, </a:t>
            </a:r>
            <a:r>
              <a:rPr lang="en-US" sz="2000" dirty="0" err="1"/>
              <a:t>imovno</a:t>
            </a:r>
            <a:r>
              <a:rPr lang="en-US" sz="2000" dirty="0"/>
              <a:t> </a:t>
            </a:r>
            <a:r>
              <a:rPr lang="en-US" sz="2000" dirty="0" err="1"/>
              <a:t>stanje</a:t>
            </a:r>
            <a:r>
              <a:rPr lang="en-US" sz="2000" dirty="0"/>
              <a:t>, </a:t>
            </a:r>
            <a:r>
              <a:rPr lang="en-US" sz="2000" dirty="0" err="1"/>
              <a:t>rođenje</a:t>
            </a:r>
            <a:r>
              <a:rPr lang="en-US" sz="2000" dirty="0"/>
              <a:t> </a:t>
            </a:r>
            <a:r>
              <a:rPr lang="en-US" sz="2000" dirty="0" err="1"/>
              <a:t>ili</a:t>
            </a:r>
            <a:r>
              <a:rPr lang="en-US" sz="2000" dirty="0"/>
              <a:t> </a:t>
            </a:r>
            <a:r>
              <a:rPr lang="en-US" sz="2000" dirty="0" err="1"/>
              <a:t>drugi</a:t>
            </a:r>
            <a:r>
              <a:rPr lang="en-US" sz="2000" dirty="0"/>
              <a:t> status</a:t>
            </a:r>
            <a:r>
              <a:rPr lang="en-US" sz="2000" dirty="0" smtClean="0"/>
              <a:t>.</a:t>
            </a:r>
            <a:r>
              <a:rPr lang="bs-Latn-BA" sz="2000" dirty="0" smtClean="0"/>
              <a:t>“</a:t>
            </a:r>
            <a:endParaRPr lang="bs-Latn-BA" sz="2000" dirty="0"/>
          </a:p>
          <a:p>
            <a:pPr marL="0" indent="0">
              <a:buNone/>
            </a:pPr>
            <a:endParaRPr lang="bs-Latn-BA" sz="2000" dirty="0" smtClean="0"/>
          </a:p>
          <a:p>
            <a:pPr algn="ctr"/>
            <a:r>
              <a:rPr lang="en-US" sz="2400" dirty="0"/>
              <a:t>P</a:t>
            </a:r>
            <a:r>
              <a:rPr lang="bs-Latn-BA" sz="2400" dirty="0"/>
              <a:t>rotokol br. 12 uz konvenciju za zaštitu ljudskih prava i osnovnih sloboda</a:t>
            </a:r>
            <a:r>
              <a:rPr lang="en-US" sz="2400" dirty="0"/>
              <a:t> </a:t>
            </a:r>
            <a:endParaRPr lang="bs-Latn-BA" sz="2400" dirty="0" smtClean="0"/>
          </a:p>
          <a:p>
            <a:pPr marL="0" indent="0">
              <a:buNone/>
            </a:pPr>
            <a:endParaRPr lang="bs-Latn-BA" sz="2000" dirty="0"/>
          </a:p>
          <a:p>
            <a:pPr marL="0" indent="0">
              <a:buNone/>
            </a:pPr>
            <a:r>
              <a:rPr lang="en-US" sz="2000" dirty="0" err="1"/>
              <a:t>Član</a:t>
            </a:r>
            <a:r>
              <a:rPr lang="en-US" sz="2000" dirty="0"/>
              <a:t> 1. </a:t>
            </a:r>
            <a:r>
              <a:rPr lang="en-US" sz="2000" dirty="0" err="1"/>
              <a:t>Opća</a:t>
            </a:r>
            <a:r>
              <a:rPr lang="en-US" sz="2000" dirty="0"/>
              <a:t> </a:t>
            </a:r>
            <a:r>
              <a:rPr lang="en-US" sz="2000" dirty="0" err="1"/>
              <a:t>zabrana</a:t>
            </a:r>
            <a:r>
              <a:rPr lang="en-US" sz="2000" dirty="0"/>
              <a:t> </a:t>
            </a:r>
            <a:r>
              <a:rPr lang="en-US" sz="2000" dirty="0" err="1" smtClean="0"/>
              <a:t>diskriminacije</a:t>
            </a:r>
            <a:r>
              <a:rPr lang="en-US" sz="2000" dirty="0" smtClean="0"/>
              <a:t> </a:t>
            </a:r>
            <a:r>
              <a:rPr lang="en-US" sz="2000" dirty="0"/>
              <a:t>„</a:t>
            </a:r>
            <a:r>
              <a:rPr lang="en-US" sz="2000" dirty="0" err="1"/>
              <a:t>Uživanje</a:t>
            </a:r>
            <a:r>
              <a:rPr lang="en-US" sz="2000" dirty="0"/>
              <a:t> </a:t>
            </a:r>
            <a:endParaRPr lang="bs-Latn-BA" sz="2000" dirty="0" smtClean="0"/>
          </a:p>
          <a:p>
            <a:pPr marL="0" indent="0">
              <a:buNone/>
            </a:pPr>
            <a:r>
              <a:rPr lang="en-US" sz="2000" dirty="0" err="1" smtClean="0"/>
              <a:t>svih</a:t>
            </a:r>
            <a:r>
              <a:rPr lang="en-US" sz="2000" dirty="0" smtClean="0"/>
              <a:t> </a:t>
            </a:r>
            <a:r>
              <a:rPr lang="en-US" sz="2000" dirty="0" err="1"/>
              <a:t>prava</a:t>
            </a:r>
            <a:r>
              <a:rPr lang="en-US" sz="2000" dirty="0"/>
              <a:t> </a:t>
            </a:r>
            <a:r>
              <a:rPr lang="en-US" sz="2000" dirty="0" err="1"/>
              <a:t>određenih</a:t>
            </a:r>
            <a:r>
              <a:rPr lang="en-US" sz="2000" dirty="0"/>
              <a:t> </a:t>
            </a:r>
            <a:r>
              <a:rPr lang="en-US" sz="2000" dirty="0" err="1"/>
              <a:t>zakonom</a:t>
            </a:r>
            <a:r>
              <a:rPr lang="en-US" sz="2000" dirty="0"/>
              <a:t> </a:t>
            </a:r>
            <a:r>
              <a:rPr lang="en-US" sz="2000" dirty="0" err="1"/>
              <a:t>osigurat</a:t>
            </a:r>
            <a:r>
              <a:rPr lang="en-US" sz="2000" dirty="0"/>
              <a:t> </a:t>
            </a:r>
            <a:r>
              <a:rPr lang="en-US" sz="2000" dirty="0" err="1"/>
              <a:t>će</a:t>
            </a:r>
            <a:r>
              <a:rPr lang="en-US" sz="2000" dirty="0"/>
              <a:t> se </a:t>
            </a:r>
            <a:r>
              <a:rPr lang="en-US" sz="2000" dirty="0" err="1"/>
              <a:t>bez</a:t>
            </a:r>
            <a:r>
              <a:rPr lang="en-US" sz="2000" dirty="0"/>
              <a:t> </a:t>
            </a:r>
            <a:r>
              <a:rPr lang="en-US" sz="2000" dirty="0" err="1"/>
              <a:t>diskriminacije</a:t>
            </a:r>
            <a:r>
              <a:rPr lang="en-US" sz="2000" dirty="0"/>
              <a:t> </a:t>
            </a:r>
            <a:r>
              <a:rPr lang="en-US" sz="2000" dirty="0" err="1"/>
              <a:t>na</a:t>
            </a:r>
            <a:r>
              <a:rPr lang="en-US" sz="2000" dirty="0"/>
              <a:t> </a:t>
            </a:r>
            <a:r>
              <a:rPr lang="en-US" sz="2000" dirty="0" err="1"/>
              <a:t>bilo</a:t>
            </a:r>
            <a:r>
              <a:rPr lang="en-US" sz="2000" dirty="0"/>
              <a:t> </a:t>
            </a:r>
            <a:r>
              <a:rPr lang="en-US" sz="2000" dirty="0" err="1"/>
              <a:t>kojoj</a:t>
            </a:r>
            <a:r>
              <a:rPr lang="en-US" sz="2000" dirty="0"/>
              <a:t> </a:t>
            </a:r>
            <a:r>
              <a:rPr lang="en-US" sz="2000" dirty="0" err="1"/>
              <a:t>osnovi</a:t>
            </a:r>
            <a:r>
              <a:rPr lang="en-US" sz="2000" dirty="0"/>
              <a:t> </a:t>
            </a:r>
            <a:r>
              <a:rPr lang="en-US" sz="2000" dirty="0" err="1"/>
              <a:t>kao</a:t>
            </a:r>
            <a:r>
              <a:rPr lang="en-US" sz="2000" dirty="0"/>
              <a:t> </a:t>
            </a:r>
            <a:r>
              <a:rPr lang="en-US" sz="2000" dirty="0" err="1"/>
              <a:t>što</a:t>
            </a:r>
            <a:r>
              <a:rPr lang="en-US" sz="2000" dirty="0"/>
              <a:t> je </a:t>
            </a:r>
            <a:r>
              <a:rPr lang="en-US" sz="2000" dirty="0" err="1"/>
              <a:t>spol</a:t>
            </a:r>
            <a:r>
              <a:rPr lang="en-US" sz="2000" dirty="0"/>
              <a:t>, rasa, </a:t>
            </a:r>
            <a:r>
              <a:rPr lang="en-US" sz="2000" dirty="0" err="1"/>
              <a:t>boja</a:t>
            </a:r>
            <a:r>
              <a:rPr lang="en-US" sz="2000" dirty="0"/>
              <a:t> </a:t>
            </a:r>
            <a:r>
              <a:rPr lang="en-US" sz="2000" dirty="0" err="1"/>
              <a:t>kože</a:t>
            </a:r>
            <a:r>
              <a:rPr lang="en-US" sz="2000" dirty="0"/>
              <a:t>, </a:t>
            </a:r>
            <a:r>
              <a:rPr lang="en-US" sz="2000" dirty="0" err="1"/>
              <a:t>jezik</a:t>
            </a:r>
            <a:r>
              <a:rPr lang="en-US" sz="2000" dirty="0"/>
              <a:t>, </a:t>
            </a:r>
            <a:r>
              <a:rPr lang="en-US" sz="2000" dirty="0" err="1"/>
              <a:t>vjera</a:t>
            </a:r>
            <a:r>
              <a:rPr lang="en-US" sz="2000" dirty="0"/>
              <a:t>, </a:t>
            </a:r>
            <a:r>
              <a:rPr lang="en-US" sz="2000" dirty="0" err="1"/>
              <a:t>političko</a:t>
            </a:r>
            <a:r>
              <a:rPr lang="en-US" sz="2000" dirty="0"/>
              <a:t> </a:t>
            </a:r>
            <a:r>
              <a:rPr lang="en-US" sz="2000" dirty="0" err="1"/>
              <a:t>ili</a:t>
            </a:r>
            <a:r>
              <a:rPr lang="en-US" sz="2000" dirty="0"/>
              <a:t> </a:t>
            </a:r>
            <a:r>
              <a:rPr lang="en-US" sz="2000" dirty="0" err="1"/>
              <a:t>drugo</a:t>
            </a:r>
            <a:r>
              <a:rPr lang="en-US" sz="2000" dirty="0"/>
              <a:t> </a:t>
            </a:r>
            <a:r>
              <a:rPr lang="en-US" sz="2000" dirty="0" err="1"/>
              <a:t>mišljenje</a:t>
            </a:r>
            <a:r>
              <a:rPr lang="en-US" sz="2000" dirty="0"/>
              <a:t>, </a:t>
            </a:r>
            <a:r>
              <a:rPr lang="en-US" sz="2000" dirty="0" err="1"/>
              <a:t>nacionalno</a:t>
            </a:r>
            <a:r>
              <a:rPr lang="en-US" sz="2000" dirty="0"/>
              <a:t> </a:t>
            </a:r>
            <a:r>
              <a:rPr lang="en-US" sz="2000" dirty="0" err="1"/>
              <a:t>ili</a:t>
            </a:r>
            <a:r>
              <a:rPr lang="en-US" sz="2000" dirty="0"/>
              <a:t> </a:t>
            </a:r>
            <a:r>
              <a:rPr lang="en-US" sz="2000" dirty="0" err="1"/>
              <a:t>socijalno</a:t>
            </a:r>
            <a:r>
              <a:rPr lang="en-US" sz="2000" dirty="0"/>
              <a:t> </a:t>
            </a:r>
            <a:r>
              <a:rPr lang="en-US" sz="2000" dirty="0" err="1"/>
              <a:t>porijeklo</a:t>
            </a:r>
            <a:r>
              <a:rPr lang="en-US" sz="2000" dirty="0"/>
              <a:t>, </a:t>
            </a:r>
            <a:r>
              <a:rPr lang="en-US" sz="2000" dirty="0" err="1"/>
              <a:t>pripadnost</a:t>
            </a:r>
            <a:r>
              <a:rPr lang="en-US" sz="2000" dirty="0"/>
              <a:t> </a:t>
            </a:r>
            <a:r>
              <a:rPr lang="en-US" sz="2000" dirty="0" err="1"/>
              <a:t>nacionalnoj</a:t>
            </a:r>
            <a:r>
              <a:rPr lang="en-US" sz="2000" dirty="0"/>
              <a:t> </a:t>
            </a:r>
            <a:r>
              <a:rPr lang="en-US" sz="2000" dirty="0" err="1"/>
              <a:t>manjini</a:t>
            </a:r>
            <a:r>
              <a:rPr lang="en-US" sz="2000" dirty="0"/>
              <a:t>, </a:t>
            </a:r>
            <a:r>
              <a:rPr lang="en-US" sz="2000" dirty="0" err="1"/>
              <a:t>imovina</a:t>
            </a:r>
            <a:r>
              <a:rPr lang="en-US" sz="2000" dirty="0"/>
              <a:t>, </a:t>
            </a:r>
            <a:r>
              <a:rPr lang="en-US" sz="2000" dirty="0" err="1"/>
              <a:t>rođenje</a:t>
            </a:r>
            <a:r>
              <a:rPr lang="en-US" sz="2000" dirty="0"/>
              <a:t> </a:t>
            </a:r>
            <a:r>
              <a:rPr lang="en-US" sz="2000" dirty="0" err="1"/>
              <a:t>ili</a:t>
            </a:r>
            <a:r>
              <a:rPr lang="en-US" sz="2000" dirty="0"/>
              <a:t> </a:t>
            </a:r>
            <a:r>
              <a:rPr lang="en-US" sz="2000" dirty="0" err="1"/>
              <a:t>drugi</a:t>
            </a:r>
            <a:r>
              <a:rPr lang="en-US" sz="2000" dirty="0"/>
              <a:t> status.“</a:t>
            </a:r>
            <a:endParaRPr lang="bs-Latn-BA" sz="2000" dirty="0"/>
          </a:p>
          <a:p>
            <a:pPr marL="0" indent="0">
              <a:buNone/>
            </a:pPr>
            <a:endParaRPr lang="bs-Latn-BA" sz="2000" dirty="0"/>
          </a:p>
        </p:txBody>
      </p:sp>
    </p:spTree>
    <p:extLst>
      <p:ext uri="{BB962C8B-B14F-4D97-AF65-F5344CB8AC3E}">
        <p14:creationId xmlns:p14="http://schemas.microsoft.com/office/powerpoint/2010/main" val="3342296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b="1" dirty="0" smtClean="0"/>
              <a:t>Sadržaj</a:t>
            </a:r>
            <a:endParaRPr lang="bs-Latn-BA" b="1" dirty="0"/>
          </a:p>
        </p:txBody>
      </p:sp>
      <p:sp>
        <p:nvSpPr>
          <p:cNvPr id="3" name="Content Placeholder 2"/>
          <p:cNvSpPr>
            <a:spLocks noGrp="1"/>
          </p:cNvSpPr>
          <p:nvPr>
            <p:ph idx="1"/>
          </p:nvPr>
        </p:nvSpPr>
        <p:spPr>
          <a:xfrm>
            <a:off x="457200" y="2564904"/>
            <a:ext cx="8229600" cy="3759696"/>
          </a:xfrm>
        </p:spPr>
        <p:txBody>
          <a:bodyPr/>
          <a:lstStyle/>
          <a:p>
            <a:r>
              <a:rPr lang="bs-Latn-BA" b="1" dirty="0" smtClean="0"/>
              <a:t>Uvod</a:t>
            </a:r>
          </a:p>
          <a:p>
            <a:r>
              <a:rPr lang="bs-Latn-BA" b="1" dirty="0" smtClean="0"/>
              <a:t>Pravni okvir</a:t>
            </a:r>
          </a:p>
          <a:p>
            <a:r>
              <a:rPr lang="bs-Latn-BA" b="1" dirty="0" smtClean="0"/>
              <a:t>Aktualnosti iz radnog zakonodavstva </a:t>
            </a:r>
          </a:p>
          <a:p>
            <a:r>
              <a:rPr lang="bs-Latn-BA" b="1" dirty="0" smtClean="0"/>
              <a:t>Diskriminacija i zaštita od diskriminacije</a:t>
            </a:r>
          </a:p>
          <a:p>
            <a:r>
              <a:rPr lang="bs-Latn-BA" b="1" dirty="0" smtClean="0"/>
              <a:t>Mobing </a:t>
            </a:r>
          </a:p>
          <a:p>
            <a:r>
              <a:rPr lang="bs-Latn-BA" b="1" dirty="0" smtClean="0"/>
              <a:t>Sudska </a:t>
            </a:r>
            <a:r>
              <a:rPr lang="bs-Latn-BA" b="1" dirty="0" smtClean="0"/>
              <a:t>praksa </a:t>
            </a:r>
          </a:p>
          <a:p>
            <a:r>
              <a:rPr lang="bs-Latn-BA" b="1" dirty="0" smtClean="0"/>
              <a:t>Zaključak </a:t>
            </a:r>
          </a:p>
        </p:txBody>
      </p:sp>
    </p:spTree>
    <p:extLst>
      <p:ext uri="{BB962C8B-B14F-4D97-AF65-F5344CB8AC3E}">
        <p14:creationId xmlns:p14="http://schemas.microsoft.com/office/powerpoint/2010/main" val="9032099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88640"/>
            <a:ext cx="7851648" cy="1080120"/>
          </a:xfrm>
        </p:spPr>
        <p:txBody>
          <a:bodyPr/>
          <a:lstStyle/>
          <a:p>
            <a:pPr algn="ctr"/>
            <a:r>
              <a:rPr lang="bs-Latn-BA" dirty="0" smtClean="0"/>
              <a:t>Diskriminacija </a:t>
            </a:r>
            <a:endParaRPr lang="bs-Latn-BA" dirty="0"/>
          </a:p>
        </p:txBody>
      </p:sp>
      <p:sp>
        <p:nvSpPr>
          <p:cNvPr id="3" name="Subtitle 2"/>
          <p:cNvSpPr>
            <a:spLocks noGrp="1"/>
          </p:cNvSpPr>
          <p:nvPr>
            <p:ph type="subTitle" idx="1"/>
          </p:nvPr>
        </p:nvSpPr>
        <p:spPr>
          <a:xfrm>
            <a:off x="395536" y="1412776"/>
            <a:ext cx="8352928" cy="5328592"/>
          </a:xfrm>
        </p:spPr>
        <p:txBody>
          <a:bodyPr numCol="2">
            <a:normAutofit fontScale="85000" lnSpcReduction="20000"/>
          </a:bodyPr>
          <a:lstStyle/>
          <a:p>
            <a:pPr algn="l"/>
            <a:endParaRPr lang="bs-Latn-BA" i="1" dirty="0" smtClean="0"/>
          </a:p>
          <a:p>
            <a:pPr algn="l"/>
            <a:r>
              <a:rPr lang="en-US" i="1" dirty="0" err="1" smtClean="0">
                <a:solidFill>
                  <a:schemeClr val="bg1">
                    <a:lumMod val="95000"/>
                    <a:lumOff val="5000"/>
                  </a:schemeClr>
                </a:solidFill>
              </a:rPr>
              <a:t>Načelo</a:t>
            </a:r>
            <a:r>
              <a:rPr lang="en-US" i="1" dirty="0" smtClean="0">
                <a:solidFill>
                  <a:schemeClr val="bg1">
                    <a:lumMod val="95000"/>
                    <a:lumOff val="5000"/>
                  </a:schemeClr>
                </a:solidFill>
              </a:rPr>
              <a:t> </a:t>
            </a:r>
            <a:r>
              <a:rPr lang="en-US" i="1" dirty="0" err="1" smtClean="0">
                <a:solidFill>
                  <a:schemeClr val="bg1">
                    <a:lumMod val="95000"/>
                    <a:lumOff val="5000"/>
                  </a:schemeClr>
                </a:solidFill>
              </a:rPr>
              <a:t>jednakosti</a:t>
            </a:r>
            <a:r>
              <a:rPr lang="bs-Latn-BA" i="1" dirty="0">
                <a:solidFill>
                  <a:schemeClr val="bg1">
                    <a:lumMod val="95000"/>
                    <a:lumOff val="5000"/>
                  </a:schemeClr>
                </a:solidFill>
              </a:rPr>
              <a:t> </a:t>
            </a:r>
            <a:r>
              <a:rPr lang="bs-Latn-BA" dirty="0" smtClean="0">
                <a:solidFill>
                  <a:schemeClr val="bg1">
                    <a:lumMod val="95000"/>
                    <a:lumOff val="5000"/>
                  </a:schemeClr>
                </a:solidFill>
              </a:rPr>
              <a:t>- </a:t>
            </a:r>
            <a:r>
              <a:rPr lang="en-US" dirty="0" err="1" smtClean="0">
                <a:solidFill>
                  <a:schemeClr val="bg1">
                    <a:lumMod val="95000"/>
                    <a:lumOff val="5000"/>
                  </a:schemeClr>
                </a:solidFill>
              </a:rPr>
              <a:t>svi</a:t>
            </a:r>
            <a:r>
              <a:rPr lang="en-US" dirty="0" smtClean="0">
                <a:solidFill>
                  <a:schemeClr val="bg1">
                    <a:lumMod val="95000"/>
                    <a:lumOff val="5000"/>
                  </a:schemeClr>
                </a:solidFill>
              </a:rPr>
              <a:t> </a:t>
            </a:r>
            <a:r>
              <a:rPr lang="en-US" dirty="0" err="1">
                <a:solidFill>
                  <a:schemeClr val="bg1">
                    <a:lumMod val="95000"/>
                    <a:lumOff val="5000"/>
                  </a:schemeClr>
                </a:solidFill>
              </a:rPr>
              <a:t>ljudi</a:t>
            </a:r>
            <a:r>
              <a:rPr lang="en-US" dirty="0">
                <a:solidFill>
                  <a:schemeClr val="bg1">
                    <a:lumMod val="95000"/>
                    <a:lumOff val="5000"/>
                  </a:schemeClr>
                </a:solidFill>
              </a:rPr>
              <a:t> </a:t>
            </a:r>
            <a:r>
              <a:rPr lang="en-US" dirty="0" err="1">
                <a:solidFill>
                  <a:schemeClr val="bg1">
                    <a:lumMod val="95000"/>
                    <a:lumOff val="5000"/>
                  </a:schemeClr>
                </a:solidFill>
              </a:rPr>
              <a:t>jednaki</a:t>
            </a:r>
            <a:r>
              <a:rPr lang="en-US" dirty="0">
                <a:solidFill>
                  <a:schemeClr val="bg1">
                    <a:lumMod val="95000"/>
                    <a:lumOff val="5000"/>
                  </a:schemeClr>
                </a:solidFill>
              </a:rPr>
              <a:t> u </a:t>
            </a:r>
            <a:r>
              <a:rPr lang="en-US" dirty="0" err="1">
                <a:solidFill>
                  <a:schemeClr val="bg1">
                    <a:lumMod val="95000"/>
                    <a:lumOff val="5000"/>
                  </a:schemeClr>
                </a:solidFill>
              </a:rPr>
              <a:t>pravima</a:t>
            </a:r>
            <a:r>
              <a:rPr lang="en-US" dirty="0">
                <a:solidFill>
                  <a:schemeClr val="bg1">
                    <a:lumMod val="95000"/>
                    <a:lumOff val="5000"/>
                  </a:schemeClr>
                </a:solidFill>
              </a:rPr>
              <a:t> i </a:t>
            </a:r>
            <a:r>
              <a:rPr lang="en-US" dirty="0" err="1">
                <a:solidFill>
                  <a:schemeClr val="bg1">
                    <a:lumMod val="95000"/>
                    <a:lumOff val="5000"/>
                  </a:schemeClr>
                </a:solidFill>
              </a:rPr>
              <a:t>vrijedni</a:t>
            </a:r>
            <a:r>
              <a:rPr lang="en-US" dirty="0">
                <a:solidFill>
                  <a:schemeClr val="bg1">
                    <a:lumMod val="95000"/>
                    <a:lumOff val="5000"/>
                  </a:schemeClr>
                </a:solidFill>
              </a:rPr>
              <a:t> </a:t>
            </a:r>
            <a:r>
              <a:rPr lang="en-US" dirty="0" err="1">
                <a:solidFill>
                  <a:schemeClr val="bg1">
                    <a:lumMod val="95000"/>
                    <a:lumOff val="5000"/>
                  </a:schemeClr>
                </a:solidFill>
              </a:rPr>
              <a:t>jednakog</a:t>
            </a:r>
            <a:r>
              <a:rPr lang="en-US" dirty="0">
                <a:solidFill>
                  <a:schemeClr val="bg1">
                    <a:lumMod val="95000"/>
                    <a:lumOff val="5000"/>
                  </a:schemeClr>
                </a:solidFill>
              </a:rPr>
              <a:t>, </a:t>
            </a:r>
            <a:r>
              <a:rPr lang="en-US" dirty="0" err="1">
                <a:solidFill>
                  <a:schemeClr val="bg1">
                    <a:lumMod val="95000"/>
                    <a:lumOff val="5000"/>
                  </a:schemeClr>
                </a:solidFill>
              </a:rPr>
              <a:t>dostojanstvenog</a:t>
            </a:r>
            <a:r>
              <a:rPr lang="en-US" dirty="0">
                <a:solidFill>
                  <a:schemeClr val="bg1">
                    <a:lumMod val="95000"/>
                    <a:lumOff val="5000"/>
                  </a:schemeClr>
                </a:solidFill>
              </a:rPr>
              <a:t> </a:t>
            </a:r>
            <a:r>
              <a:rPr lang="en-US" dirty="0" err="1">
                <a:solidFill>
                  <a:schemeClr val="bg1">
                    <a:lumMod val="95000"/>
                    <a:lumOff val="5000"/>
                  </a:schemeClr>
                </a:solidFill>
              </a:rPr>
              <a:t>tretiranja</a:t>
            </a:r>
            <a:r>
              <a:rPr lang="en-US" dirty="0">
                <a:solidFill>
                  <a:schemeClr val="bg1">
                    <a:lumMod val="95000"/>
                    <a:lumOff val="5000"/>
                  </a:schemeClr>
                </a:solidFill>
              </a:rPr>
              <a:t>, </a:t>
            </a:r>
            <a:r>
              <a:rPr lang="en-US" dirty="0" err="1">
                <a:solidFill>
                  <a:schemeClr val="bg1">
                    <a:lumMod val="95000"/>
                    <a:lumOff val="5000"/>
                  </a:schemeClr>
                </a:solidFill>
              </a:rPr>
              <a:t>nezavisno</a:t>
            </a:r>
            <a:r>
              <a:rPr lang="en-US" dirty="0">
                <a:solidFill>
                  <a:schemeClr val="bg1">
                    <a:lumMod val="95000"/>
                    <a:lumOff val="5000"/>
                  </a:schemeClr>
                </a:solidFill>
              </a:rPr>
              <a:t> o </a:t>
            </a:r>
            <a:r>
              <a:rPr lang="en-US" dirty="0" err="1">
                <a:solidFill>
                  <a:schemeClr val="bg1">
                    <a:lumMod val="95000"/>
                    <a:lumOff val="5000"/>
                  </a:schemeClr>
                </a:solidFill>
              </a:rPr>
              <a:t>njihovim</a:t>
            </a:r>
            <a:r>
              <a:rPr lang="en-US" dirty="0">
                <a:solidFill>
                  <a:schemeClr val="bg1">
                    <a:lumMod val="95000"/>
                    <a:lumOff val="5000"/>
                  </a:schemeClr>
                </a:solidFill>
              </a:rPr>
              <a:t> </a:t>
            </a:r>
            <a:r>
              <a:rPr lang="en-US" dirty="0" err="1">
                <a:solidFill>
                  <a:schemeClr val="bg1">
                    <a:lumMod val="95000"/>
                    <a:lumOff val="5000"/>
                  </a:schemeClr>
                </a:solidFill>
              </a:rPr>
              <a:t>međusobnim</a:t>
            </a:r>
            <a:r>
              <a:rPr lang="en-US" dirty="0">
                <a:solidFill>
                  <a:schemeClr val="bg1">
                    <a:lumMod val="95000"/>
                    <a:lumOff val="5000"/>
                  </a:schemeClr>
                </a:solidFill>
              </a:rPr>
              <a:t> </a:t>
            </a:r>
            <a:r>
              <a:rPr lang="en-US" dirty="0" err="1">
                <a:solidFill>
                  <a:schemeClr val="bg1">
                    <a:lumMod val="95000"/>
                    <a:lumOff val="5000"/>
                  </a:schemeClr>
                </a:solidFill>
              </a:rPr>
              <a:t>razlikama</a:t>
            </a:r>
            <a:r>
              <a:rPr lang="en-US" dirty="0">
                <a:solidFill>
                  <a:schemeClr val="bg1">
                    <a:lumMod val="95000"/>
                    <a:lumOff val="5000"/>
                  </a:schemeClr>
                </a:solidFill>
              </a:rPr>
              <a:t> </a:t>
            </a:r>
            <a:r>
              <a:rPr lang="en-US" dirty="0" err="1">
                <a:solidFill>
                  <a:schemeClr val="bg1">
                    <a:lumMod val="95000"/>
                    <a:lumOff val="5000"/>
                  </a:schemeClr>
                </a:solidFill>
              </a:rPr>
              <a:t>na</a:t>
            </a:r>
            <a:r>
              <a:rPr lang="en-US" dirty="0">
                <a:solidFill>
                  <a:schemeClr val="bg1">
                    <a:lumMod val="95000"/>
                    <a:lumOff val="5000"/>
                  </a:schemeClr>
                </a:solidFill>
              </a:rPr>
              <a:t> </a:t>
            </a:r>
            <a:r>
              <a:rPr lang="en-US" dirty="0" err="1">
                <a:solidFill>
                  <a:schemeClr val="bg1">
                    <a:lumMod val="95000"/>
                    <a:lumOff val="5000"/>
                  </a:schemeClr>
                </a:solidFill>
              </a:rPr>
              <a:t>temelju</a:t>
            </a:r>
            <a:r>
              <a:rPr lang="en-US" dirty="0">
                <a:solidFill>
                  <a:schemeClr val="bg1">
                    <a:lumMod val="95000"/>
                    <a:lumOff val="5000"/>
                  </a:schemeClr>
                </a:solidFill>
              </a:rPr>
              <a:t> </a:t>
            </a:r>
            <a:r>
              <a:rPr lang="en-US" dirty="0" err="1">
                <a:solidFill>
                  <a:schemeClr val="bg1">
                    <a:lumMod val="95000"/>
                    <a:lumOff val="5000"/>
                  </a:schemeClr>
                </a:solidFill>
              </a:rPr>
              <a:t>urođenih</a:t>
            </a:r>
            <a:r>
              <a:rPr lang="en-US" dirty="0">
                <a:solidFill>
                  <a:schemeClr val="bg1">
                    <a:lumMod val="95000"/>
                    <a:lumOff val="5000"/>
                  </a:schemeClr>
                </a:solidFill>
              </a:rPr>
              <a:t> </a:t>
            </a:r>
            <a:r>
              <a:rPr lang="en-US" dirty="0" err="1">
                <a:solidFill>
                  <a:schemeClr val="bg1">
                    <a:lumMod val="95000"/>
                    <a:lumOff val="5000"/>
                  </a:schemeClr>
                </a:solidFill>
              </a:rPr>
              <a:t>ili</a:t>
            </a:r>
            <a:r>
              <a:rPr lang="en-US" dirty="0">
                <a:solidFill>
                  <a:schemeClr val="bg1">
                    <a:lumMod val="95000"/>
                    <a:lumOff val="5000"/>
                  </a:schemeClr>
                </a:solidFill>
              </a:rPr>
              <a:t> </a:t>
            </a:r>
            <a:r>
              <a:rPr lang="en-US" dirty="0" err="1">
                <a:solidFill>
                  <a:schemeClr val="bg1">
                    <a:lumMod val="95000"/>
                    <a:lumOff val="5000"/>
                  </a:schemeClr>
                </a:solidFill>
              </a:rPr>
              <a:t>stečenih</a:t>
            </a:r>
            <a:r>
              <a:rPr lang="en-US" dirty="0">
                <a:solidFill>
                  <a:schemeClr val="bg1">
                    <a:lumMod val="95000"/>
                    <a:lumOff val="5000"/>
                  </a:schemeClr>
                </a:solidFill>
              </a:rPr>
              <a:t> </a:t>
            </a:r>
            <a:r>
              <a:rPr lang="en-US" dirty="0" err="1">
                <a:solidFill>
                  <a:schemeClr val="bg1">
                    <a:lumMod val="95000"/>
                    <a:lumOff val="5000"/>
                  </a:schemeClr>
                </a:solidFill>
              </a:rPr>
              <a:t>ličnih</a:t>
            </a:r>
            <a:r>
              <a:rPr lang="en-US" dirty="0">
                <a:solidFill>
                  <a:schemeClr val="bg1">
                    <a:lumMod val="95000"/>
                    <a:lumOff val="5000"/>
                  </a:schemeClr>
                </a:solidFill>
              </a:rPr>
              <a:t> </a:t>
            </a:r>
            <a:r>
              <a:rPr lang="en-US" dirty="0" err="1">
                <a:solidFill>
                  <a:schemeClr val="bg1">
                    <a:lumMod val="95000"/>
                    <a:lumOff val="5000"/>
                  </a:schemeClr>
                </a:solidFill>
              </a:rPr>
              <a:t>svojstava</a:t>
            </a:r>
            <a:r>
              <a:rPr lang="en-US" dirty="0">
                <a:solidFill>
                  <a:schemeClr val="bg1">
                    <a:lumMod val="95000"/>
                    <a:lumOff val="5000"/>
                  </a:schemeClr>
                </a:solidFill>
              </a:rPr>
              <a:t>.</a:t>
            </a:r>
            <a:endParaRPr lang="bs-Latn-BA" dirty="0">
              <a:solidFill>
                <a:schemeClr val="bg1">
                  <a:lumMod val="95000"/>
                  <a:lumOff val="5000"/>
                </a:schemeClr>
              </a:solidFill>
            </a:endParaRPr>
          </a:p>
          <a:p>
            <a:pPr algn="l"/>
            <a:r>
              <a:rPr lang="en-US" dirty="0">
                <a:solidFill>
                  <a:schemeClr val="bg1">
                    <a:lumMod val="95000"/>
                    <a:lumOff val="5000"/>
                  </a:schemeClr>
                </a:solidFill>
              </a:rPr>
              <a:t> </a:t>
            </a:r>
            <a:endParaRPr lang="bs-Latn-BA" dirty="0">
              <a:solidFill>
                <a:schemeClr val="bg1">
                  <a:lumMod val="95000"/>
                  <a:lumOff val="5000"/>
                </a:schemeClr>
              </a:solidFill>
            </a:endParaRPr>
          </a:p>
          <a:p>
            <a:pPr algn="l"/>
            <a:r>
              <a:rPr lang="en-US" dirty="0" err="1">
                <a:solidFill>
                  <a:schemeClr val="bg1">
                    <a:lumMod val="95000"/>
                    <a:lumOff val="5000"/>
                  </a:schemeClr>
                </a:solidFill>
              </a:rPr>
              <a:t>Načelo</a:t>
            </a:r>
            <a:r>
              <a:rPr lang="en-US" dirty="0">
                <a:solidFill>
                  <a:schemeClr val="bg1">
                    <a:lumMod val="95000"/>
                    <a:lumOff val="5000"/>
                  </a:schemeClr>
                </a:solidFill>
              </a:rPr>
              <a:t> </a:t>
            </a:r>
            <a:r>
              <a:rPr lang="en-US" dirty="0" err="1">
                <a:solidFill>
                  <a:schemeClr val="bg1">
                    <a:lumMod val="95000"/>
                    <a:lumOff val="5000"/>
                  </a:schemeClr>
                </a:solidFill>
              </a:rPr>
              <a:t>jednakosti</a:t>
            </a:r>
            <a:r>
              <a:rPr lang="en-US" dirty="0">
                <a:solidFill>
                  <a:schemeClr val="bg1">
                    <a:lumMod val="95000"/>
                    <a:lumOff val="5000"/>
                  </a:schemeClr>
                </a:solidFill>
              </a:rPr>
              <a:t> i </a:t>
            </a:r>
            <a:r>
              <a:rPr lang="en-US" dirty="0" err="1">
                <a:solidFill>
                  <a:schemeClr val="bg1">
                    <a:lumMod val="95000"/>
                    <a:lumOff val="5000"/>
                  </a:schemeClr>
                </a:solidFill>
              </a:rPr>
              <a:t>zabrana</a:t>
            </a:r>
            <a:r>
              <a:rPr lang="en-US" dirty="0">
                <a:solidFill>
                  <a:schemeClr val="bg1">
                    <a:lumMod val="95000"/>
                    <a:lumOff val="5000"/>
                  </a:schemeClr>
                </a:solidFill>
              </a:rPr>
              <a:t> </a:t>
            </a:r>
            <a:r>
              <a:rPr lang="en-US" dirty="0" err="1">
                <a:solidFill>
                  <a:schemeClr val="bg1">
                    <a:lumMod val="95000"/>
                    <a:lumOff val="5000"/>
                  </a:schemeClr>
                </a:solidFill>
              </a:rPr>
              <a:t>diskriminacije</a:t>
            </a:r>
            <a:r>
              <a:rPr lang="en-US" dirty="0">
                <a:solidFill>
                  <a:schemeClr val="bg1">
                    <a:lumMod val="95000"/>
                    <a:lumOff val="5000"/>
                  </a:schemeClr>
                </a:solidFill>
              </a:rPr>
              <a:t> u </a:t>
            </a:r>
            <a:r>
              <a:rPr lang="en-US" dirty="0" err="1">
                <a:solidFill>
                  <a:schemeClr val="bg1">
                    <a:lumMod val="95000"/>
                    <a:lumOff val="5000"/>
                  </a:schemeClr>
                </a:solidFill>
              </a:rPr>
              <a:t>zapošljavanju</a:t>
            </a:r>
            <a:r>
              <a:rPr lang="en-US" dirty="0">
                <a:solidFill>
                  <a:schemeClr val="bg1">
                    <a:lumMod val="95000"/>
                    <a:lumOff val="5000"/>
                  </a:schemeClr>
                </a:solidFill>
              </a:rPr>
              <a:t> </a:t>
            </a:r>
            <a:r>
              <a:rPr lang="en-US" dirty="0" err="1">
                <a:solidFill>
                  <a:schemeClr val="bg1">
                    <a:lumMod val="95000"/>
                    <a:lumOff val="5000"/>
                  </a:schemeClr>
                </a:solidFill>
              </a:rPr>
              <a:t>utemeljena</a:t>
            </a:r>
            <a:r>
              <a:rPr lang="en-US" dirty="0">
                <a:solidFill>
                  <a:schemeClr val="bg1">
                    <a:lumMod val="95000"/>
                    <a:lumOff val="5000"/>
                  </a:schemeClr>
                </a:solidFill>
              </a:rPr>
              <a:t> je </a:t>
            </a:r>
            <a:r>
              <a:rPr lang="en-US" dirty="0" err="1">
                <a:solidFill>
                  <a:schemeClr val="bg1">
                    <a:lumMod val="95000"/>
                    <a:lumOff val="5000"/>
                  </a:schemeClr>
                </a:solidFill>
              </a:rPr>
              <a:t>na</a:t>
            </a:r>
            <a:r>
              <a:rPr lang="en-US" dirty="0">
                <a:solidFill>
                  <a:schemeClr val="bg1">
                    <a:lumMod val="95000"/>
                    <a:lumOff val="5000"/>
                  </a:schemeClr>
                </a:solidFill>
              </a:rPr>
              <a:t> </a:t>
            </a:r>
            <a:r>
              <a:rPr lang="en-US" dirty="0" err="1">
                <a:solidFill>
                  <a:schemeClr val="bg1">
                    <a:lumMod val="95000"/>
                    <a:lumOff val="5000"/>
                  </a:schemeClr>
                </a:solidFill>
              </a:rPr>
              <a:t>legalnoj</a:t>
            </a:r>
            <a:r>
              <a:rPr lang="en-US" dirty="0">
                <a:solidFill>
                  <a:schemeClr val="bg1">
                    <a:lumMod val="95000"/>
                    <a:lumOff val="5000"/>
                  </a:schemeClr>
                </a:solidFill>
              </a:rPr>
              <a:t> i </a:t>
            </a:r>
            <a:r>
              <a:rPr lang="en-US" dirty="0" err="1">
                <a:solidFill>
                  <a:schemeClr val="bg1">
                    <a:lumMod val="95000"/>
                    <a:lumOff val="5000"/>
                  </a:schemeClr>
                </a:solidFill>
              </a:rPr>
              <a:t>moralnoj</a:t>
            </a:r>
            <a:r>
              <a:rPr lang="en-US" dirty="0">
                <a:solidFill>
                  <a:schemeClr val="bg1">
                    <a:lumMod val="95000"/>
                    <a:lumOff val="5000"/>
                  </a:schemeClr>
                </a:solidFill>
              </a:rPr>
              <a:t> </a:t>
            </a:r>
            <a:r>
              <a:rPr lang="en-US" dirty="0" err="1">
                <a:solidFill>
                  <a:schemeClr val="bg1">
                    <a:lumMod val="95000"/>
                    <a:lumOff val="5000"/>
                  </a:schemeClr>
                </a:solidFill>
              </a:rPr>
              <a:t>pretpostavci</a:t>
            </a:r>
            <a:r>
              <a:rPr lang="en-US" dirty="0">
                <a:solidFill>
                  <a:schemeClr val="bg1">
                    <a:lumMod val="95000"/>
                    <a:lumOff val="5000"/>
                  </a:schemeClr>
                </a:solidFill>
              </a:rPr>
              <a:t> </a:t>
            </a:r>
            <a:r>
              <a:rPr lang="en-US" dirty="0" err="1">
                <a:solidFill>
                  <a:schemeClr val="bg1">
                    <a:lumMod val="95000"/>
                    <a:lumOff val="5000"/>
                  </a:schemeClr>
                </a:solidFill>
              </a:rPr>
              <a:t>temeljem</a:t>
            </a:r>
            <a:r>
              <a:rPr lang="en-US" dirty="0">
                <a:solidFill>
                  <a:schemeClr val="bg1">
                    <a:lumMod val="95000"/>
                    <a:lumOff val="5000"/>
                  </a:schemeClr>
                </a:solidFill>
              </a:rPr>
              <a:t> </a:t>
            </a:r>
            <a:r>
              <a:rPr lang="en-US" dirty="0" err="1">
                <a:solidFill>
                  <a:schemeClr val="bg1">
                    <a:lumMod val="95000"/>
                    <a:lumOff val="5000"/>
                  </a:schemeClr>
                </a:solidFill>
              </a:rPr>
              <a:t>koje</a:t>
            </a:r>
            <a:r>
              <a:rPr lang="en-US" dirty="0">
                <a:solidFill>
                  <a:schemeClr val="bg1">
                    <a:lumMod val="95000"/>
                    <a:lumOff val="5000"/>
                  </a:schemeClr>
                </a:solidFill>
              </a:rPr>
              <a:t> </a:t>
            </a:r>
            <a:r>
              <a:rPr lang="en-US" dirty="0" err="1">
                <a:solidFill>
                  <a:schemeClr val="bg1">
                    <a:lumMod val="95000"/>
                    <a:lumOff val="5000"/>
                  </a:schemeClr>
                </a:solidFill>
              </a:rPr>
              <a:t>prema</a:t>
            </a:r>
            <a:r>
              <a:rPr lang="en-US" dirty="0">
                <a:solidFill>
                  <a:schemeClr val="bg1">
                    <a:lumMod val="95000"/>
                    <a:lumOff val="5000"/>
                  </a:schemeClr>
                </a:solidFill>
              </a:rPr>
              <a:t> </a:t>
            </a:r>
            <a:r>
              <a:rPr lang="en-US" dirty="0" err="1">
                <a:solidFill>
                  <a:schemeClr val="bg1">
                    <a:lumMod val="95000"/>
                    <a:lumOff val="5000"/>
                  </a:schemeClr>
                </a:solidFill>
              </a:rPr>
              <a:t>radnicima</a:t>
            </a:r>
            <a:r>
              <a:rPr lang="en-US" dirty="0">
                <a:solidFill>
                  <a:schemeClr val="bg1">
                    <a:lumMod val="95000"/>
                    <a:lumOff val="5000"/>
                  </a:schemeClr>
                </a:solidFill>
              </a:rPr>
              <a:t> </a:t>
            </a:r>
            <a:r>
              <a:rPr lang="en-US" dirty="0" err="1">
                <a:solidFill>
                  <a:schemeClr val="bg1">
                    <a:lumMod val="95000"/>
                    <a:lumOff val="5000"/>
                  </a:schemeClr>
                </a:solidFill>
              </a:rPr>
              <a:t>koji</a:t>
            </a:r>
            <a:r>
              <a:rPr lang="en-US" dirty="0">
                <a:solidFill>
                  <a:schemeClr val="bg1">
                    <a:lumMod val="95000"/>
                    <a:lumOff val="5000"/>
                  </a:schemeClr>
                </a:solidFill>
              </a:rPr>
              <a:t> </a:t>
            </a:r>
            <a:r>
              <a:rPr lang="en-US" dirty="0" err="1">
                <a:solidFill>
                  <a:schemeClr val="bg1">
                    <a:lumMod val="95000"/>
                    <a:lumOff val="5000"/>
                  </a:schemeClr>
                </a:solidFill>
              </a:rPr>
              <a:t>su</a:t>
            </a:r>
            <a:r>
              <a:rPr lang="en-US" dirty="0">
                <a:solidFill>
                  <a:schemeClr val="bg1">
                    <a:lumMod val="95000"/>
                    <a:lumOff val="5000"/>
                  </a:schemeClr>
                </a:solidFill>
              </a:rPr>
              <a:t> s </a:t>
            </a:r>
            <a:r>
              <a:rPr lang="en-US" dirty="0" err="1">
                <a:solidFill>
                  <a:schemeClr val="bg1">
                    <a:lumMod val="95000"/>
                    <a:lumOff val="5000"/>
                  </a:schemeClr>
                </a:solidFill>
              </a:rPr>
              <a:t>različitih</a:t>
            </a:r>
            <a:r>
              <a:rPr lang="en-US" dirty="0">
                <a:solidFill>
                  <a:schemeClr val="bg1">
                    <a:lumMod val="95000"/>
                    <a:lumOff val="5000"/>
                  </a:schemeClr>
                </a:solidFill>
              </a:rPr>
              <a:t> </a:t>
            </a:r>
            <a:r>
              <a:rPr lang="en-US" dirty="0" err="1">
                <a:solidFill>
                  <a:schemeClr val="bg1">
                    <a:lumMod val="95000"/>
                    <a:lumOff val="5000"/>
                  </a:schemeClr>
                </a:solidFill>
              </a:rPr>
              <a:t>osnova</a:t>
            </a:r>
            <a:r>
              <a:rPr lang="en-US" dirty="0">
                <a:solidFill>
                  <a:schemeClr val="bg1">
                    <a:lumMod val="95000"/>
                    <a:lumOff val="5000"/>
                  </a:schemeClr>
                </a:solidFill>
              </a:rPr>
              <a:t> </a:t>
            </a:r>
            <a:r>
              <a:rPr lang="en-US" dirty="0" err="1">
                <a:solidFill>
                  <a:schemeClr val="bg1">
                    <a:lumMod val="95000"/>
                    <a:lumOff val="5000"/>
                  </a:schemeClr>
                </a:solidFill>
              </a:rPr>
              <a:t>slični</a:t>
            </a:r>
            <a:r>
              <a:rPr lang="en-US" dirty="0">
                <a:solidFill>
                  <a:schemeClr val="bg1">
                    <a:lumMod val="95000"/>
                    <a:lumOff val="5000"/>
                  </a:schemeClr>
                </a:solidFill>
              </a:rPr>
              <a:t> </a:t>
            </a:r>
            <a:r>
              <a:rPr lang="en-US" dirty="0" err="1">
                <a:solidFill>
                  <a:schemeClr val="bg1">
                    <a:lumMod val="95000"/>
                    <a:lumOff val="5000"/>
                  </a:schemeClr>
                </a:solidFill>
              </a:rPr>
              <a:t>treba</a:t>
            </a:r>
            <a:r>
              <a:rPr lang="en-US" dirty="0">
                <a:solidFill>
                  <a:schemeClr val="bg1">
                    <a:lumMod val="95000"/>
                    <a:lumOff val="5000"/>
                  </a:schemeClr>
                </a:solidFill>
              </a:rPr>
              <a:t> se </a:t>
            </a:r>
            <a:r>
              <a:rPr lang="en-US" dirty="0" err="1">
                <a:solidFill>
                  <a:schemeClr val="bg1">
                    <a:lumMod val="95000"/>
                    <a:lumOff val="5000"/>
                  </a:schemeClr>
                </a:solidFill>
              </a:rPr>
              <a:t>slično</a:t>
            </a:r>
            <a:r>
              <a:rPr lang="en-US" dirty="0">
                <a:solidFill>
                  <a:schemeClr val="bg1">
                    <a:lumMod val="95000"/>
                    <a:lumOff val="5000"/>
                  </a:schemeClr>
                </a:solidFill>
              </a:rPr>
              <a:t> i </a:t>
            </a:r>
            <a:r>
              <a:rPr lang="en-US" dirty="0" err="1">
                <a:solidFill>
                  <a:schemeClr val="bg1">
                    <a:lumMod val="95000"/>
                    <a:lumOff val="5000"/>
                  </a:schemeClr>
                </a:solidFill>
              </a:rPr>
              <a:t>postupati</a:t>
            </a:r>
            <a:endParaRPr lang="bs-Latn-BA" dirty="0">
              <a:solidFill>
                <a:schemeClr val="bg1">
                  <a:lumMod val="95000"/>
                  <a:lumOff val="5000"/>
                </a:schemeClr>
              </a:solidFill>
            </a:endParaRPr>
          </a:p>
          <a:p>
            <a:pPr algn="l"/>
            <a:r>
              <a:rPr lang="en-US" dirty="0">
                <a:solidFill>
                  <a:schemeClr val="bg1">
                    <a:lumMod val="95000"/>
                    <a:lumOff val="5000"/>
                  </a:schemeClr>
                </a:solidFill>
              </a:rPr>
              <a:t> </a:t>
            </a:r>
            <a:endParaRPr lang="bs-Latn-BA" dirty="0">
              <a:solidFill>
                <a:schemeClr val="bg1">
                  <a:lumMod val="95000"/>
                  <a:lumOff val="5000"/>
                </a:schemeClr>
              </a:solidFill>
            </a:endParaRPr>
          </a:p>
          <a:p>
            <a:pPr algn="l"/>
            <a:endParaRPr lang="bs-Latn-BA" dirty="0" smtClean="0">
              <a:solidFill>
                <a:schemeClr val="bg1">
                  <a:lumMod val="95000"/>
                  <a:lumOff val="5000"/>
                </a:schemeClr>
              </a:solidFill>
            </a:endParaRPr>
          </a:p>
          <a:p>
            <a:pPr algn="l"/>
            <a:endParaRPr lang="bs-Latn-BA" dirty="0">
              <a:solidFill>
                <a:schemeClr val="bg1">
                  <a:lumMod val="95000"/>
                  <a:lumOff val="5000"/>
                </a:schemeClr>
              </a:solidFill>
            </a:endParaRPr>
          </a:p>
          <a:p>
            <a:pPr algn="l"/>
            <a:r>
              <a:rPr lang="en-US" dirty="0" err="1" smtClean="0">
                <a:solidFill>
                  <a:schemeClr val="bg1">
                    <a:lumMod val="95000"/>
                    <a:lumOff val="5000"/>
                  </a:schemeClr>
                </a:solidFill>
              </a:rPr>
              <a:t>Koncept</a:t>
            </a:r>
            <a:r>
              <a:rPr lang="en-US" dirty="0" smtClean="0">
                <a:solidFill>
                  <a:schemeClr val="bg1">
                    <a:lumMod val="95000"/>
                    <a:lumOff val="5000"/>
                  </a:schemeClr>
                </a:solidFill>
              </a:rPr>
              <a:t> </a:t>
            </a:r>
            <a:r>
              <a:rPr lang="en-US" dirty="0" err="1">
                <a:solidFill>
                  <a:schemeClr val="bg1">
                    <a:lumMod val="95000"/>
                    <a:lumOff val="5000"/>
                  </a:schemeClr>
                </a:solidFill>
              </a:rPr>
              <a:t>jednakosti</a:t>
            </a:r>
            <a:r>
              <a:rPr lang="en-US" dirty="0">
                <a:solidFill>
                  <a:schemeClr val="bg1">
                    <a:lumMod val="95000"/>
                    <a:lumOff val="5000"/>
                  </a:schemeClr>
                </a:solidFill>
              </a:rPr>
              <a:t> i </a:t>
            </a:r>
            <a:r>
              <a:rPr lang="en-US" dirty="0" err="1">
                <a:solidFill>
                  <a:schemeClr val="bg1">
                    <a:lumMod val="95000"/>
                    <a:lumOff val="5000"/>
                  </a:schemeClr>
                </a:solidFill>
              </a:rPr>
              <a:t>jednakog</a:t>
            </a:r>
            <a:r>
              <a:rPr lang="en-US" dirty="0">
                <a:solidFill>
                  <a:schemeClr val="bg1">
                    <a:lumMod val="95000"/>
                    <a:lumOff val="5000"/>
                  </a:schemeClr>
                </a:solidFill>
              </a:rPr>
              <a:t> </a:t>
            </a:r>
            <a:r>
              <a:rPr lang="en-US" dirty="0" err="1" smtClean="0">
                <a:solidFill>
                  <a:schemeClr val="bg1">
                    <a:lumMod val="95000"/>
                    <a:lumOff val="5000"/>
                  </a:schemeClr>
                </a:solidFill>
              </a:rPr>
              <a:t>tretmana</a:t>
            </a:r>
            <a:r>
              <a:rPr lang="bs-Latn-BA" dirty="0">
                <a:solidFill>
                  <a:schemeClr val="bg1">
                    <a:lumMod val="95000"/>
                    <a:lumOff val="5000"/>
                  </a:schemeClr>
                </a:solidFill>
              </a:rPr>
              <a:t> </a:t>
            </a:r>
            <a:r>
              <a:rPr lang="en-US" dirty="0" err="1" smtClean="0">
                <a:solidFill>
                  <a:schemeClr val="bg1">
                    <a:lumMod val="95000"/>
                    <a:lumOff val="5000"/>
                  </a:schemeClr>
                </a:solidFill>
              </a:rPr>
              <a:t>ogleda</a:t>
            </a:r>
            <a:r>
              <a:rPr lang="en-US" dirty="0" smtClean="0">
                <a:solidFill>
                  <a:schemeClr val="bg1">
                    <a:lumMod val="95000"/>
                    <a:lumOff val="5000"/>
                  </a:schemeClr>
                </a:solidFill>
              </a:rPr>
              <a:t> </a:t>
            </a:r>
            <a:r>
              <a:rPr lang="en-US" dirty="0">
                <a:solidFill>
                  <a:schemeClr val="bg1">
                    <a:lumMod val="95000"/>
                    <a:lumOff val="5000"/>
                  </a:schemeClr>
                </a:solidFill>
              </a:rPr>
              <a:t>se </a:t>
            </a:r>
            <a:r>
              <a:rPr lang="en-US" dirty="0" err="1">
                <a:solidFill>
                  <a:schemeClr val="bg1">
                    <a:lumMod val="95000"/>
                    <a:lumOff val="5000"/>
                  </a:schemeClr>
                </a:solidFill>
              </a:rPr>
              <a:t>kroz</a:t>
            </a:r>
            <a:r>
              <a:rPr lang="en-US" dirty="0">
                <a:solidFill>
                  <a:schemeClr val="bg1">
                    <a:lumMod val="95000"/>
                    <a:lumOff val="5000"/>
                  </a:schemeClr>
                </a:solidFill>
              </a:rPr>
              <a:t> </a:t>
            </a:r>
            <a:r>
              <a:rPr lang="en-US" dirty="0" err="1">
                <a:solidFill>
                  <a:schemeClr val="bg1">
                    <a:lumMod val="95000"/>
                    <a:lumOff val="5000"/>
                  </a:schemeClr>
                </a:solidFill>
              </a:rPr>
              <a:t>principe</a:t>
            </a:r>
            <a:r>
              <a:rPr lang="en-US" dirty="0">
                <a:solidFill>
                  <a:schemeClr val="bg1">
                    <a:lumMod val="95000"/>
                    <a:lumOff val="5000"/>
                  </a:schemeClr>
                </a:solidFill>
              </a:rPr>
              <a:t> </a:t>
            </a:r>
            <a:r>
              <a:rPr lang="en-US" dirty="0" err="1">
                <a:solidFill>
                  <a:schemeClr val="bg1">
                    <a:lumMod val="95000"/>
                    <a:lumOff val="5000"/>
                  </a:schemeClr>
                </a:solidFill>
              </a:rPr>
              <a:t>utvrđene</a:t>
            </a:r>
            <a:r>
              <a:rPr lang="en-US" dirty="0">
                <a:solidFill>
                  <a:schemeClr val="bg1">
                    <a:lumMod val="95000"/>
                    <a:lumOff val="5000"/>
                  </a:schemeClr>
                </a:solidFill>
              </a:rPr>
              <a:t> </a:t>
            </a:r>
            <a:r>
              <a:rPr lang="en-US" dirty="0" err="1">
                <a:solidFill>
                  <a:schemeClr val="bg1">
                    <a:lumMod val="95000"/>
                    <a:lumOff val="5000"/>
                  </a:schemeClr>
                </a:solidFill>
              </a:rPr>
              <a:t>Ustavom</a:t>
            </a:r>
            <a:r>
              <a:rPr lang="en-US" dirty="0">
                <a:solidFill>
                  <a:schemeClr val="bg1">
                    <a:lumMod val="95000"/>
                    <a:lumOff val="5000"/>
                  </a:schemeClr>
                </a:solidFill>
              </a:rPr>
              <a:t> i </a:t>
            </a:r>
            <a:r>
              <a:rPr lang="en-US" dirty="0" err="1" smtClean="0">
                <a:solidFill>
                  <a:schemeClr val="bg1">
                    <a:lumMod val="95000"/>
                    <a:lumOff val="5000"/>
                  </a:schemeClr>
                </a:solidFill>
              </a:rPr>
              <a:t>zakonom</a:t>
            </a:r>
            <a:r>
              <a:rPr lang="bs-Latn-BA" dirty="0" smtClean="0">
                <a:solidFill>
                  <a:schemeClr val="bg1">
                    <a:lumMod val="95000"/>
                    <a:lumOff val="5000"/>
                  </a:schemeClr>
                </a:solidFill>
              </a:rPr>
              <a:t> –</a:t>
            </a:r>
            <a:r>
              <a:rPr lang="en-US" dirty="0" err="1" smtClean="0">
                <a:solidFill>
                  <a:schemeClr val="bg1">
                    <a:lumMod val="95000"/>
                    <a:lumOff val="5000"/>
                  </a:schemeClr>
                </a:solidFill>
              </a:rPr>
              <a:t>svakom</a:t>
            </a:r>
            <a:r>
              <a:rPr lang="bs-Latn-BA" dirty="0" smtClean="0">
                <a:solidFill>
                  <a:schemeClr val="bg1">
                    <a:lumMod val="95000"/>
                    <a:lumOff val="5000"/>
                  </a:schemeClr>
                </a:solidFill>
              </a:rPr>
              <a:t> se</a:t>
            </a:r>
            <a:r>
              <a:rPr lang="en-US" dirty="0" smtClean="0">
                <a:solidFill>
                  <a:schemeClr val="bg1">
                    <a:lumMod val="95000"/>
                    <a:lumOff val="5000"/>
                  </a:schemeClr>
                </a:solidFill>
              </a:rPr>
              <a:t> </a:t>
            </a:r>
            <a:r>
              <a:rPr lang="en-US" dirty="0" err="1">
                <a:solidFill>
                  <a:schemeClr val="bg1">
                    <a:lumMod val="95000"/>
                    <a:lumOff val="5000"/>
                  </a:schemeClr>
                </a:solidFill>
              </a:rPr>
              <a:t>radniku</a:t>
            </a:r>
            <a:r>
              <a:rPr lang="en-US" dirty="0">
                <a:solidFill>
                  <a:schemeClr val="bg1">
                    <a:lumMod val="95000"/>
                    <a:lumOff val="5000"/>
                  </a:schemeClr>
                </a:solidFill>
              </a:rPr>
              <a:t> </a:t>
            </a:r>
            <a:r>
              <a:rPr lang="en-US" dirty="0" err="1">
                <a:solidFill>
                  <a:schemeClr val="bg1">
                    <a:lumMod val="95000"/>
                    <a:lumOff val="5000"/>
                  </a:schemeClr>
                </a:solidFill>
              </a:rPr>
              <a:t>moraju</a:t>
            </a:r>
            <a:r>
              <a:rPr lang="en-US" dirty="0">
                <a:solidFill>
                  <a:schemeClr val="bg1">
                    <a:lumMod val="95000"/>
                    <a:lumOff val="5000"/>
                  </a:schemeClr>
                </a:solidFill>
              </a:rPr>
              <a:t> </a:t>
            </a:r>
            <a:r>
              <a:rPr lang="en-US" dirty="0" err="1">
                <a:solidFill>
                  <a:schemeClr val="bg1">
                    <a:lumMod val="95000"/>
                    <a:lumOff val="5000"/>
                  </a:schemeClr>
                </a:solidFill>
              </a:rPr>
              <a:t>osigurati</a:t>
            </a:r>
            <a:r>
              <a:rPr lang="en-US" dirty="0">
                <a:solidFill>
                  <a:schemeClr val="bg1">
                    <a:lumMod val="95000"/>
                    <a:lumOff val="5000"/>
                  </a:schemeClr>
                </a:solidFill>
              </a:rPr>
              <a:t> </a:t>
            </a:r>
            <a:r>
              <a:rPr lang="en-US" dirty="0" err="1">
                <a:solidFill>
                  <a:schemeClr val="bg1">
                    <a:lumMod val="95000"/>
                    <a:lumOff val="5000"/>
                  </a:schemeClr>
                </a:solidFill>
              </a:rPr>
              <a:t>isti</a:t>
            </a:r>
            <a:r>
              <a:rPr lang="en-US" dirty="0">
                <a:solidFill>
                  <a:schemeClr val="bg1">
                    <a:lumMod val="95000"/>
                    <a:lumOff val="5000"/>
                  </a:schemeClr>
                </a:solidFill>
              </a:rPr>
              <a:t> </a:t>
            </a:r>
            <a:r>
              <a:rPr lang="en-US" dirty="0" err="1">
                <a:solidFill>
                  <a:schemeClr val="bg1">
                    <a:lumMod val="95000"/>
                    <a:lumOff val="5000"/>
                  </a:schemeClr>
                </a:solidFill>
              </a:rPr>
              <a:t>uslovi</a:t>
            </a:r>
            <a:r>
              <a:rPr lang="en-US" dirty="0">
                <a:solidFill>
                  <a:schemeClr val="bg1">
                    <a:lumMod val="95000"/>
                    <a:lumOff val="5000"/>
                  </a:schemeClr>
                </a:solidFill>
              </a:rPr>
              <a:t> u </a:t>
            </a:r>
            <a:r>
              <a:rPr lang="en-US" dirty="0" err="1">
                <a:solidFill>
                  <a:schemeClr val="bg1">
                    <a:lumMod val="95000"/>
                    <a:lumOff val="5000"/>
                  </a:schemeClr>
                </a:solidFill>
              </a:rPr>
              <a:t>ostvarivanju</a:t>
            </a:r>
            <a:r>
              <a:rPr lang="en-US" dirty="0">
                <a:solidFill>
                  <a:schemeClr val="bg1">
                    <a:lumMod val="95000"/>
                    <a:lumOff val="5000"/>
                  </a:schemeClr>
                </a:solidFill>
              </a:rPr>
              <a:t> </a:t>
            </a:r>
            <a:r>
              <a:rPr lang="en-US" dirty="0" err="1">
                <a:solidFill>
                  <a:schemeClr val="bg1">
                    <a:lumMod val="95000"/>
                    <a:lumOff val="5000"/>
                  </a:schemeClr>
                </a:solidFill>
              </a:rPr>
              <a:t>prava</a:t>
            </a:r>
            <a:r>
              <a:rPr lang="en-US" dirty="0">
                <a:solidFill>
                  <a:schemeClr val="bg1">
                    <a:lumMod val="95000"/>
                    <a:lumOff val="5000"/>
                  </a:schemeClr>
                </a:solidFill>
              </a:rPr>
              <a:t> </a:t>
            </a:r>
            <a:r>
              <a:rPr lang="en-US" dirty="0" err="1">
                <a:solidFill>
                  <a:schemeClr val="bg1">
                    <a:lumMod val="95000"/>
                    <a:lumOff val="5000"/>
                  </a:schemeClr>
                </a:solidFill>
              </a:rPr>
              <a:t>iz</a:t>
            </a:r>
            <a:r>
              <a:rPr lang="en-US" dirty="0">
                <a:solidFill>
                  <a:schemeClr val="bg1">
                    <a:lumMod val="95000"/>
                    <a:lumOff val="5000"/>
                  </a:schemeClr>
                </a:solidFill>
              </a:rPr>
              <a:t> </a:t>
            </a:r>
            <a:r>
              <a:rPr lang="en-US" dirty="0" err="1">
                <a:solidFill>
                  <a:schemeClr val="bg1">
                    <a:lumMod val="95000"/>
                    <a:lumOff val="5000"/>
                  </a:schemeClr>
                </a:solidFill>
              </a:rPr>
              <a:t>radnog</a:t>
            </a:r>
            <a:r>
              <a:rPr lang="en-US" dirty="0">
                <a:solidFill>
                  <a:schemeClr val="bg1">
                    <a:lumMod val="95000"/>
                    <a:lumOff val="5000"/>
                  </a:schemeClr>
                </a:solidFill>
              </a:rPr>
              <a:t> </a:t>
            </a:r>
            <a:r>
              <a:rPr lang="en-US" dirty="0" err="1">
                <a:solidFill>
                  <a:schemeClr val="bg1">
                    <a:lumMod val="95000"/>
                    <a:lumOff val="5000"/>
                  </a:schemeClr>
                </a:solidFill>
              </a:rPr>
              <a:t>odnosa</a:t>
            </a:r>
            <a:r>
              <a:rPr lang="en-US" dirty="0">
                <a:solidFill>
                  <a:schemeClr val="bg1">
                    <a:lumMod val="95000"/>
                    <a:lumOff val="5000"/>
                  </a:schemeClr>
                </a:solidFill>
              </a:rPr>
              <a:t>.</a:t>
            </a:r>
            <a:endParaRPr lang="bs-Latn-BA" dirty="0">
              <a:solidFill>
                <a:schemeClr val="bg1">
                  <a:lumMod val="95000"/>
                  <a:lumOff val="5000"/>
                </a:schemeClr>
              </a:solidFill>
            </a:endParaRPr>
          </a:p>
          <a:p>
            <a:pPr algn="l"/>
            <a:r>
              <a:rPr lang="en-US" dirty="0">
                <a:solidFill>
                  <a:schemeClr val="bg1">
                    <a:lumMod val="95000"/>
                    <a:lumOff val="5000"/>
                  </a:schemeClr>
                </a:solidFill>
              </a:rPr>
              <a:t> </a:t>
            </a:r>
            <a:endParaRPr lang="bs-Latn-BA" dirty="0">
              <a:solidFill>
                <a:schemeClr val="bg1">
                  <a:lumMod val="95000"/>
                  <a:lumOff val="5000"/>
                </a:schemeClr>
              </a:solidFill>
            </a:endParaRPr>
          </a:p>
          <a:p>
            <a:pPr algn="l"/>
            <a:r>
              <a:rPr lang="en-US" dirty="0" err="1">
                <a:solidFill>
                  <a:schemeClr val="bg1">
                    <a:lumMod val="95000"/>
                    <a:lumOff val="5000"/>
                  </a:schemeClr>
                </a:solidFill>
              </a:rPr>
              <a:t>Diskriminacija</a:t>
            </a:r>
            <a:r>
              <a:rPr lang="en-US" dirty="0">
                <a:solidFill>
                  <a:schemeClr val="bg1">
                    <a:lumMod val="95000"/>
                    <a:lumOff val="5000"/>
                  </a:schemeClr>
                </a:solidFill>
              </a:rPr>
              <a:t> u </a:t>
            </a:r>
            <a:r>
              <a:rPr lang="en-US" dirty="0" err="1">
                <a:solidFill>
                  <a:schemeClr val="bg1">
                    <a:lumMod val="95000"/>
                    <a:lumOff val="5000"/>
                  </a:schemeClr>
                </a:solidFill>
              </a:rPr>
              <a:t>oblasti</a:t>
            </a:r>
            <a:r>
              <a:rPr lang="en-US" dirty="0">
                <a:solidFill>
                  <a:schemeClr val="bg1">
                    <a:lumMod val="95000"/>
                    <a:lumOff val="5000"/>
                  </a:schemeClr>
                </a:solidFill>
              </a:rPr>
              <a:t> </a:t>
            </a:r>
            <a:r>
              <a:rPr lang="en-US" dirty="0" err="1">
                <a:solidFill>
                  <a:schemeClr val="bg1">
                    <a:lumMod val="95000"/>
                    <a:lumOff val="5000"/>
                  </a:schemeClr>
                </a:solidFill>
              </a:rPr>
              <a:t>rada</a:t>
            </a:r>
            <a:r>
              <a:rPr lang="en-US" dirty="0">
                <a:solidFill>
                  <a:schemeClr val="bg1">
                    <a:lumMod val="95000"/>
                    <a:lumOff val="5000"/>
                  </a:schemeClr>
                </a:solidFill>
              </a:rPr>
              <a:t> </a:t>
            </a:r>
            <a:r>
              <a:rPr lang="en-US" dirty="0" err="1">
                <a:solidFill>
                  <a:schemeClr val="bg1">
                    <a:lumMod val="95000"/>
                    <a:lumOff val="5000"/>
                  </a:schemeClr>
                </a:solidFill>
              </a:rPr>
              <a:t>regulisana</a:t>
            </a:r>
            <a:r>
              <a:rPr lang="en-US" dirty="0">
                <a:solidFill>
                  <a:schemeClr val="bg1">
                    <a:lumMod val="95000"/>
                    <a:lumOff val="5000"/>
                  </a:schemeClr>
                </a:solidFill>
              </a:rPr>
              <a:t> je </a:t>
            </a:r>
            <a:r>
              <a:rPr lang="en-US" dirty="0" err="1">
                <a:solidFill>
                  <a:schemeClr val="bg1">
                    <a:lumMod val="95000"/>
                    <a:lumOff val="5000"/>
                  </a:schemeClr>
                </a:solidFill>
              </a:rPr>
              <a:t>kao</a:t>
            </a:r>
            <a:r>
              <a:rPr lang="en-US" dirty="0">
                <a:solidFill>
                  <a:schemeClr val="bg1">
                    <a:lumMod val="95000"/>
                    <a:lumOff val="5000"/>
                  </a:schemeClr>
                </a:solidFill>
              </a:rPr>
              <a:t> </a:t>
            </a:r>
            <a:r>
              <a:rPr lang="en-US" i="1" dirty="0" err="1">
                <a:solidFill>
                  <a:schemeClr val="bg1">
                    <a:lumMod val="95000"/>
                    <a:lumOff val="5000"/>
                  </a:schemeClr>
                </a:solidFill>
              </a:rPr>
              <a:t>nezakonita</a:t>
            </a:r>
            <a:r>
              <a:rPr lang="en-US" dirty="0">
                <a:solidFill>
                  <a:schemeClr val="bg1">
                    <a:lumMod val="95000"/>
                    <a:lumOff val="5000"/>
                  </a:schemeClr>
                </a:solidFill>
              </a:rPr>
              <a:t> </a:t>
            </a:r>
            <a:r>
              <a:rPr lang="en-US" dirty="0" err="1">
                <a:solidFill>
                  <a:schemeClr val="bg1">
                    <a:lumMod val="95000"/>
                    <a:lumOff val="5000"/>
                  </a:schemeClr>
                </a:solidFill>
              </a:rPr>
              <a:t>stupanjem</a:t>
            </a:r>
            <a:r>
              <a:rPr lang="en-US" dirty="0">
                <a:solidFill>
                  <a:schemeClr val="bg1">
                    <a:lumMod val="95000"/>
                    <a:lumOff val="5000"/>
                  </a:schemeClr>
                </a:solidFill>
              </a:rPr>
              <a:t> </a:t>
            </a:r>
            <a:r>
              <a:rPr lang="en-US" dirty="0" err="1">
                <a:solidFill>
                  <a:schemeClr val="bg1">
                    <a:lumMod val="95000"/>
                    <a:lumOff val="5000"/>
                  </a:schemeClr>
                </a:solidFill>
              </a:rPr>
              <a:t>na</a:t>
            </a:r>
            <a:r>
              <a:rPr lang="en-US" dirty="0">
                <a:solidFill>
                  <a:schemeClr val="bg1">
                    <a:lumMod val="95000"/>
                    <a:lumOff val="5000"/>
                  </a:schemeClr>
                </a:solidFill>
              </a:rPr>
              <a:t> </a:t>
            </a:r>
            <a:r>
              <a:rPr lang="en-US" dirty="0" err="1">
                <a:solidFill>
                  <a:schemeClr val="bg1">
                    <a:lumMod val="95000"/>
                    <a:lumOff val="5000"/>
                  </a:schemeClr>
                </a:solidFill>
              </a:rPr>
              <a:t>snagu</a:t>
            </a:r>
            <a:r>
              <a:rPr lang="en-US" dirty="0">
                <a:solidFill>
                  <a:schemeClr val="bg1">
                    <a:lumMod val="95000"/>
                    <a:lumOff val="5000"/>
                  </a:schemeClr>
                </a:solidFill>
              </a:rPr>
              <a:t> </a:t>
            </a:r>
            <a:r>
              <a:rPr lang="en-US" i="1" dirty="0" err="1">
                <a:solidFill>
                  <a:schemeClr val="bg1">
                    <a:lumMod val="95000"/>
                    <a:lumOff val="5000"/>
                  </a:schemeClr>
                </a:solidFill>
              </a:rPr>
              <a:t>Zakona</a:t>
            </a:r>
            <a:r>
              <a:rPr lang="en-US" i="1" dirty="0">
                <a:solidFill>
                  <a:schemeClr val="bg1">
                    <a:lumMod val="95000"/>
                    <a:lumOff val="5000"/>
                  </a:schemeClr>
                </a:solidFill>
              </a:rPr>
              <a:t> o </a:t>
            </a:r>
            <a:r>
              <a:rPr lang="en-US" i="1" dirty="0" err="1">
                <a:solidFill>
                  <a:schemeClr val="bg1">
                    <a:lumMod val="95000"/>
                    <a:lumOff val="5000"/>
                  </a:schemeClr>
                </a:solidFill>
              </a:rPr>
              <a:t>zabrani</a:t>
            </a:r>
            <a:r>
              <a:rPr lang="en-US" i="1" dirty="0">
                <a:solidFill>
                  <a:schemeClr val="bg1">
                    <a:lumMod val="95000"/>
                    <a:lumOff val="5000"/>
                  </a:schemeClr>
                </a:solidFill>
              </a:rPr>
              <a:t> </a:t>
            </a:r>
            <a:r>
              <a:rPr lang="en-US" i="1" dirty="0" err="1">
                <a:solidFill>
                  <a:schemeClr val="bg1">
                    <a:lumMod val="95000"/>
                    <a:lumOff val="5000"/>
                  </a:schemeClr>
                </a:solidFill>
              </a:rPr>
              <a:t>diskriminacije</a:t>
            </a:r>
            <a:r>
              <a:rPr lang="en-US" i="1" dirty="0">
                <a:solidFill>
                  <a:schemeClr val="bg1">
                    <a:lumMod val="95000"/>
                    <a:lumOff val="5000"/>
                  </a:schemeClr>
                </a:solidFill>
              </a:rPr>
              <a:t> 5. </a:t>
            </a:r>
            <a:r>
              <a:rPr lang="en-US" i="1" dirty="0" err="1">
                <a:solidFill>
                  <a:schemeClr val="bg1">
                    <a:lumMod val="95000"/>
                    <a:lumOff val="5000"/>
                  </a:schemeClr>
                </a:solidFill>
              </a:rPr>
              <a:t>augusta</a:t>
            </a:r>
            <a:r>
              <a:rPr lang="en-US" i="1" dirty="0">
                <a:solidFill>
                  <a:schemeClr val="bg1">
                    <a:lumMod val="95000"/>
                    <a:lumOff val="5000"/>
                  </a:schemeClr>
                </a:solidFill>
              </a:rPr>
              <a:t> 2009. </a:t>
            </a:r>
            <a:endParaRPr lang="bs-Latn-BA" i="1" dirty="0">
              <a:solidFill>
                <a:schemeClr val="bg1">
                  <a:lumMod val="95000"/>
                  <a:lumOff val="5000"/>
                </a:schemeClr>
              </a:solidFill>
            </a:endParaRPr>
          </a:p>
          <a:p>
            <a:pPr algn="l"/>
            <a:r>
              <a:rPr lang="en-US" dirty="0">
                <a:solidFill>
                  <a:schemeClr val="bg1">
                    <a:lumMod val="95000"/>
                    <a:lumOff val="5000"/>
                  </a:schemeClr>
                </a:solidFill>
              </a:rPr>
              <a:t> </a:t>
            </a:r>
            <a:endParaRPr lang="bs-Latn-BA" dirty="0">
              <a:solidFill>
                <a:schemeClr val="bg1">
                  <a:lumMod val="95000"/>
                  <a:lumOff val="5000"/>
                </a:schemeClr>
              </a:solidFill>
            </a:endParaRPr>
          </a:p>
          <a:p>
            <a:pPr algn="l"/>
            <a:r>
              <a:rPr lang="bs-Latn-BA" dirty="0">
                <a:solidFill>
                  <a:schemeClr val="bg1">
                    <a:lumMod val="95000"/>
                    <a:lumOff val="5000"/>
                  </a:schemeClr>
                </a:solidFill>
              </a:rPr>
              <a:t>S</a:t>
            </a:r>
            <a:r>
              <a:rPr lang="en-US" dirty="0" err="1" smtClean="0">
                <a:solidFill>
                  <a:schemeClr val="bg1">
                    <a:lumMod val="95000"/>
                    <a:lumOff val="5000"/>
                  </a:schemeClr>
                </a:solidFill>
              </a:rPr>
              <a:t>tvoren</a:t>
            </a:r>
            <a:r>
              <a:rPr lang="bs-Latn-BA" dirty="0" smtClean="0">
                <a:solidFill>
                  <a:schemeClr val="bg1">
                    <a:lumMod val="95000"/>
                    <a:lumOff val="5000"/>
                  </a:schemeClr>
                </a:solidFill>
              </a:rPr>
              <a:t> je</a:t>
            </a:r>
            <a:r>
              <a:rPr lang="en-US" dirty="0" smtClean="0">
                <a:solidFill>
                  <a:schemeClr val="bg1">
                    <a:lumMod val="95000"/>
                    <a:lumOff val="5000"/>
                  </a:schemeClr>
                </a:solidFill>
              </a:rPr>
              <a:t> </a:t>
            </a:r>
            <a:r>
              <a:rPr lang="en-US" dirty="0" err="1">
                <a:solidFill>
                  <a:schemeClr val="bg1">
                    <a:lumMod val="95000"/>
                    <a:lumOff val="5000"/>
                  </a:schemeClr>
                </a:solidFill>
              </a:rPr>
              <a:t>sveobuhvatan</a:t>
            </a:r>
            <a:r>
              <a:rPr lang="en-US" dirty="0">
                <a:solidFill>
                  <a:schemeClr val="bg1">
                    <a:lumMod val="95000"/>
                    <a:lumOff val="5000"/>
                  </a:schemeClr>
                </a:solidFill>
              </a:rPr>
              <a:t> </a:t>
            </a:r>
            <a:r>
              <a:rPr lang="en-US" dirty="0" err="1">
                <a:solidFill>
                  <a:schemeClr val="bg1">
                    <a:lumMod val="95000"/>
                    <a:lumOff val="5000"/>
                  </a:schemeClr>
                </a:solidFill>
              </a:rPr>
              <a:t>okvir</a:t>
            </a:r>
            <a:r>
              <a:rPr lang="en-US" dirty="0">
                <a:solidFill>
                  <a:schemeClr val="bg1">
                    <a:lumMod val="95000"/>
                    <a:lumOff val="5000"/>
                  </a:schemeClr>
                </a:solidFill>
              </a:rPr>
              <a:t> </a:t>
            </a:r>
            <a:r>
              <a:rPr lang="en-US" dirty="0" err="1">
                <a:solidFill>
                  <a:schemeClr val="bg1">
                    <a:lumMod val="95000"/>
                    <a:lumOff val="5000"/>
                  </a:schemeClr>
                </a:solidFill>
              </a:rPr>
              <a:t>građanskih</a:t>
            </a:r>
            <a:r>
              <a:rPr lang="en-US" dirty="0">
                <a:solidFill>
                  <a:schemeClr val="bg1">
                    <a:lumMod val="95000"/>
                    <a:lumOff val="5000"/>
                  </a:schemeClr>
                </a:solidFill>
              </a:rPr>
              <a:t> i </a:t>
            </a:r>
            <a:r>
              <a:rPr lang="en-US" dirty="0" err="1">
                <a:solidFill>
                  <a:schemeClr val="bg1">
                    <a:lumMod val="95000"/>
                    <a:lumOff val="5000"/>
                  </a:schemeClr>
                </a:solidFill>
              </a:rPr>
              <a:t>upravnih</a:t>
            </a:r>
            <a:r>
              <a:rPr lang="en-US" dirty="0">
                <a:solidFill>
                  <a:schemeClr val="bg1">
                    <a:lumMod val="95000"/>
                    <a:lumOff val="5000"/>
                  </a:schemeClr>
                </a:solidFill>
              </a:rPr>
              <a:t> </a:t>
            </a:r>
            <a:r>
              <a:rPr lang="en-US" dirty="0" err="1">
                <a:solidFill>
                  <a:schemeClr val="bg1">
                    <a:lumMod val="95000"/>
                    <a:lumOff val="5000"/>
                  </a:schemeClr>
                </a:solidFill>
              </a:rPr>
              <a:t>propisa</a:t>
            </a:r>
            <a:r>
              <a:rPr lang="en-US" dirty="0">
                <a:solidFill>
                  <a:schemeClr val="bg1">
                    <a:lumMod val="95000"/>
                    <a:lumOff val="5000"/>
                  </a:schemeClr>
                </a:solidFill>
              </a:rPr>
              <a:t> </a:t>
            </a:r>
            <a:r>
              <a:rPr lang="en-US" dirty="0" err="1">
                <a:solidFill>
                  <a:schemeClr val="bg1">
                    <a:lumMod val="95000"/>
                    <a:lumOff val="5000"/>
                  </a:schemeClr>
                </a:solidFill>
              </a:rPr>
              <a:t>za</a:t>
            </a:r>
            <a:r>
              <a:rPr lang="en-US" dirty="0">
                <a:solidFill>
                  <a:schemeClr val="bg1">
                    <a:lumMod val="95000"/>
                    <a:lumOff val="5000"/>
                  </a:schemeClr>
                </a:solidFill>
              </a:rPr>
              <a:t> </a:t>
            </a:r>
            <a:r>
              <a:rPr lang="en-US" dirty="0" err="1">
                <a:solidFill>
                  <a:schemeClr val="bg1">
                    <a:lumMod val="95000"/>
                    <a:lumOff val="5000"/>
                  </a:schemeClr>
                </a:solidFill>
              </a:rPr>
              <a:t>zaštitu</a:t>
            </a:r>
            <a:r>
              <a:rPr lang="en-US" dirty="0">
                <a:solidFill>
                  <a:schemeClr val="bg1">
                    <a:lumMod val="95000"/>
                    <a:lumOff val="5000"/>
                  </a:schemeClr>
                </a:solidFill>
              </a:rPr>
              <a:t> od </a:t>
            </a:r>
            <a:r>
              <a:rPr lang="en-US" dirty="0" err="1">
                <a:solidFill>
                  <a:schemeClr val="bg1">
                    <a:lumMod val="95000"/>
                    <a:lumOff val="5000"/>
                  </a:schemeClr>
                </a:solidFill>
              </a:rPr>
              <a:t>diskriminacije</a:t>
            </a:r>
            <a:r>
              <a:rPr lang="en-US" dirty="0">
                <a:solidFill>
                  <a:schemeClr val="bg1">
                    <a:lumMod val="95000"/>
                    <a:lumOff val="5000"/>
                  </a:schemeClr>
                </a:solidFill>
              </a:rPr>
              <a:t>.</a:t>
            </a:r>
            <a:endParaRPr lang="bs-Latn-BA" dirty="0">
              <a:solidFill>
                <a:schemeClr val="bg1">
                  <a:lumMod val="95000"/>
                  <a:lumOff val="5000"/>
                </a:schemeClr>
              </a:solidFill>
            </a:endParaRPr>
          </a:p>
          <a:p>
            <a:pPr algn="l"/>
            <a:endParaRPr lang="bs-Latn-BA" dirty="0"/>
          </a:p>
        </p:txBody>
      </p:sp>
    </p:spTree>
    <p:extLst>
      <p:ext uri="{BB962C8B-B14F-4D97-AF65-F5344CB8AC3E}">
        <p14:creationId xmlns:p14="http://schemas.microsoft.com/office/powerpoint/2010/main" val="16071159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32656"/>
            <a:ext cx="7851648" cy="936104"/>
          </a:xfrm>
        </p:spPr>
        <p:txBody>
          <a:bodyPr/>
          <a:lstStyle/>
          <a:p>
            <a:pPr algn="ctr"/>
            <a:r>
              <a:rPr lang="bs-Latn-BA" dirty="0" smtClean="0"/>
              <a:t>Diskriminacija </a:t>
            </a:r>
            <a:endParaRPr lang="bs-Latn-BA" dirty="0"/>
          </a:p>
        </p:txBody>
      </p:sp>
      <p:sp>
        <p:nvSpPr>
          <p:cNvPr id="3" name="Subtitle 2"/>
          <p:cNvSpPr>
            <a:spLocks noGrp="1"/>
          </p:cNvSpPr>
          <p:nvPr>
            <p:ph type="subTitle" idx="1"/>
          </p:nvPr>
        </p:nvSpPr>
        <p:spPr>
          <a:xfrm>
            <a:off x="395536" y="1556792"/>
            <a:ext cx="8352928" cy="5112568"/>
          </a:xfrm>
        </p:spPr>
        <p:txBody>
          <a:bodyPr numCol="2">
            <a:normAutofit/>
          </a:bodyPr>
          <a:lstStyle/>
          <a:p>
            <a:pPr algn="l"/>
            <a:r>
              <a:rPr lang="bs-Latn-BA" sz="2000" dirty="0" smtClean="0">
                <a:solidFill>
                  <a:schemeClr val="bg1">
                    <a:lumMod val="95000"/>
                    <a:lumOff val="5000"/>
                  </a:schemeClr>
                </a:solidFill>
              </a:rPr>
              <a:t>Osnovni oblici</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diskrimacije</a:t>
            </a:r>
            <a:r>
              <a:rPr lang="bs-Latn-BA" sz="2000" dirty="0" smtClean="0">
                <a:solidFill>
                  <a:schemeClr val="bg1">
                    <a:lumMod val="95000"/>
                    <a:lumOff val="5000"/>
                  </a:schemeClr>
                </a:solidFill>
              </a:rPr>
              <a:t>:</a:t>
            </a:r>
            <a:endParaRPr lang="bs-Latn-BA" sz="2000" dirty="0">
              <a:solidFill>
                <a:schemeClr val="bg1">
                  <a:lumMod val="95000"/>
                  <a:lumOff val="5000"/>
                </a:schemeClr>
              </a:solidFill>
            </a:endParaRPr>
          </a:p>
          <a:p>
            <a:pPr marL="342900" indent="-342900" algn="l">
              <a:buFont typeface="Arial" pitchFamily="34" charset="0"/>
              <a:buChar char="•"/>
            </a:pPr>
            <a:r>
              <a:rPr lang="bs-Latn-BA" sz="2000" dirty="0" err="1">
                <a:solidFill>
                  <a:schemeClr val="bg1">
                    <a:lumMod val="95000"/>
                    <a:lumOff val="5000"/>
                  </a:schemeClr>
                </a:solidFill>
              </a:rPr>
              <a:t>n</a:t>
            </a:r>
            <a:r>
              <a:rPr lang="en-US" sz="2000" dirty="0" err="1" smtClean="0">
                <a:solidFill>
                  <a:schemeClr val="bg1">
                    <a:lumMod val="95000"/>
                    <a:lumOff val="5000"/>
                  </a:schemeClr>
                </a:solidFill>
              </a:rPr>
              <a:t>eposredna</a:t>
            </a:r>
            <a:r>
              <a:rPr lang="en-US" sz="2000" dirty="0" smtClean="0">
                <a:solidFill>
                  <a:schemeClr val="bg1">
                    <a:lumMod val="95000"/>
                    <a:lumOff val="5000"/>
                  </a:schemeClr>
                </a:solidFill>
              </a:rPr>
              <a:t> </a:t>
            </a:r>
            <a:r>
              <a:rPr lang="bs-Latn-BA" sz="2000" dirty="0">
                <a:solidFill>
                  <a:schemeClr val="bg1">
                    <a:lumMod val="95000"/>
                    <a:lumOff val="5000"/>
                  </a:schemeClr>
                </a:solidFill>
              </a:rPr>
              <a:t>i</a:t>
            </a:r>
          </a:p>
          <a:p>
            <a:pPr marL="342900" indent="-342900" algn="l">
              <a:buFont typeface="Arial" pitchFamily="34" charset="0"/>
              <a:buChar char="•"/>
            </a:pPr>
            <a:r>
              <a:rPr lang="bs-Latn-BA" sz="2000" dirty="0" err="1">
                <a:solidFill>
                  <a:schemeClr val="bg1">
                    <a:lumMod val="95000"/>
                    <a:lumOff val="5000"/>
                  </a:schemeClr>
                </a:solidFill>
              </a:rPr>
              <a:t>p</a:t>
            </a:r>
            <a:r>
              <a:rPr lang="en-US" sz="2000" dirty="0" err="1" smtClean="0">
                <a:solidFill>
                  <a:schemeClr val="bg1">
                    <a:lumMod val="95000"/>
                    <a:lumOff val="5000"/>
                  </a:schemeClr>
                </a:solidFill>
              </a:rPr>
              <a:t>osredna</a:t>
            </a:r>
            <a:r>
              <a:rPr lang="bs-Latn-BA" sz="2000" dirty="0">
                <a:solidFill>
                  <a:schemeClr val="bg1">
                    <a:lumMod val="95000"/>
                    <a:lumOff val="5000"/>
                  </a:schemeClr>
                </a:solidFill>
              </a:rPr>
              <a:t>.</a:t>
            </a:r>
            <a:r>
              <a:rPr lang="en-US" sz="2000" dirty="0" smtClean="0">
                <a:solidFill>
                  <a:schemeClr val="bg1">
                    <a:lumMod val="95000"/>
                    <a:lumOff val="5000"/>
                  </a:schemeClr>
                </a:solidFill>
              </a:rPr>
              <a:t> </a:t>
            </a:r>
            <a:endParaRPr lang="bs-Latn-BA" sz="2000" dirty="0">
              <a:solidFill>
                <a:schemeClr val="bg1">
                  <a:lumMod val="95000"/>
                  <a:lumOff val="5000"/>
                </a:schemeClr>
              </a:solidFill>
            </a:endParaRPr>
          </a:p>
          <a:p>
            <a:pPr algn="l"/>
            <a:r>
              <a:rPr lang="en-US" sz="2000" dirty="0">
                <a:solidFill>
                  <a:schemeClr val="bg1">
                    <a:lumMod val="95000"/>
                    <a:lumOff val="5000"/>
                  </a:schemeClr>
                </a:solidFill>
              </a:rPr>
              <a:t> </a:t>
            </a:r>
            <a:endParaRPr lang="bs-Latn-BA" sz="2000" dirty="0">
              <a:solidFill>
                <a:schemeClr val="bg1">
                  <a:lumMod val="95000"/>
                  <a:lumOff val="5000"/>
                </a:schemeClr>
              </a:solidFill>
            </a:endParaRPr>
          </a:p>
          <a:p>
            <a:pPr algn="l"/>
            <a:r>
              <a:rPr lang="en-US" sz="2000" dirty="0" err="1">
                <a:solidFill>
                  <a:schemeClr val="bg1">
                    <a:lumMod val="95000"/>
                    <a:lumOff val="5000"/>
                  </a:schemeClr>
                </a:solidFill>
              </a:rPr>
              <a:t>Ostali</a:t>
            </a:r>
            <a:r>
              <a:rPr lang="en-US" sz="2000" dirty="0">
                <a:solidFill>
                  <a:schemeClr val="bg1">
                    <a:lumMod val="95000"/>
                    <a:lumOff val="5000"/>
                  </a:schemeClr>
                </a:solidFill>
              </a:rPr>
              <a:t> </a:t>
            </a:r>
            <a:r>
              <a:rPr lang="en-US" sz="2000" dirty="0" err="1">
                <a:solidFill>
                  <a:schemeClr val="bg1">
                    <a:lumMod val="95000"/>
                    <a:lumOff val="5000"/>
                  </a:schemeClr>
                </a:solidFill>
              </a:rPr>
              <a:t>oblici</a:t>
            </a:r>
            <a:r>
              <a:rPr lang="en-US" sz="2000" dirty="0">
                <a:solidFill>
                  <a:schemeClr val="bg1">
                    <a:lumMod val="95000"/>
                    <a:lumOff val="5000"/>
                  </a:schemeClr>
                </a:solidFill>
              </a:rPr>
              <a:t> </a:t>
            </a:r>
            <a:r>
              <a:rPr lang="en-US" sz="2000" dirty="0" err="1" smtClean="0">
                <a:solidFill>
                  <a:schemeClr val="bg1">
                    <a:lumMod val="95000"/>
                    <a:lumOff val="5000"/>
                  </a:schemeClr>
                </a:solidFill>
              </a:rPr>
              <a:t>diskriminacije</a:t>
            </a:r>
            <a:r>
              <a:rPr lang="bs-Latn-BA" sz="2000" dirty="0">
                <a:solidFill>
                  <a:schemeClr val="bg1">
                    <a:lumMod val="95000"/>
                    <a:lumOff val="5000"/>
                  </a:schemeClr>
                </a:solidFill>
              </a:rPr>
              <a:t>:</a:t>
            </a:r>
          </a:p>
          <a:p>
            <a:pPr marL="342900" indent="-342900" algn="l">
              <a:buFont typeface="Arial" pitchFamily="34" charset="0"/>
              <a:buChar char="•"/>
            </a:pPr>
            <a:r>
              <a:rPr lang="bs-Latn-BA" sz="2000" dirty="0" smtClean="0">
                <a:solidFill>
                  <a:schemeClr val="bg1">
                    <a:lumMod val="95000"/>
                    <a:lumOff val="5000"/>
                  </a:schemeClr>
                </a:solidFill>
              </a:rPr>
              <a:t>u</a:t>
            </a:r>
            <a:r>
              <a:rPr lang="en-US" sz="2000" dirty="0" err="1" smtClean="0">
                <a:solidFill>
                  <a:schemeClr val="bg1">
                    <a:lumMod val="95000"/>
                    <a:lumOff val="5000"/>
                  </a:schemeClr>
                </a:solidFill>
              </a:rPr>
              <a:t>znemiravanje</a:t>
            </a:r>
            <a:r>
              <a:rPr lang="bs-Latn-BA" sz="2000" dirty="0">
                <a:solidFill>
                  <a:schemeClr val="bg1">
                    <a:lumMod val="95000"/>
                    <a:lumOff val="5000"/>
                  </a:schemeClr>
                </a:solidFill>
              </a:rPr>
              <a:t>,</a:t>
            </a:r>
          </a:p>
          <a:p>
            <a:pPr marL="342900" indent="-342900" algn="l">
              <a:buFont typeface="Arial" pitchFamily="34" charset="0"/>
              <a:buChar char="•"/>
            </a:pPr>
            <a:r>
              <a:rPr lang="bs-Latn-BA" sz="2000" dirty="0" err="1">
                <a:solidFill>
                  <a:schemeClr val="bg1">
                    <a:lumMod val="95000"/>
                    <a:lumOff val="5000"/>
                  </a:schemeClr>
                </a:solidFill>
              </a:rPr>
              <a:t>s</a:t>
            </a:r>
            <a:r>
              <a:rPr lang="en-US" sz="2000" dirty="0" err="1" smtClean="0">
                <a:solidFill>
                  <a:schemeClr val="bg1">
                    <a:lumMod val="95000"/>
                    <a:lumOff val="5000"/>
                  </a:schemeClr>
                </a:solidFill>
              </a:rPr>
              <a:t>eksualno</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uznemiravanje</a:t>
            </a:r>
            <a:r>
              <a:rPr lang="bs-Latn-BA" sz="2000" dirty="0">
                <a:solidFill>
                  <a:schemeClr val="bg1">
                    <a:lumMod val="95000"/>
                    <a:lumOff val="5000"/>
                  </a:schemeClr>
                </a:solidFill>
              </a:rPr>
              <a:t>,</a:t>
            </a:r>
          </a:p>
          <a:p>
            <a:pPr marL="342900" indent="-342900" algn="l">
              <a:buFont typeface="Arial" pitchFamily="34" charset="0"/>
              <a:buChar char="•"/>
            </a:pPr>
            <a:r>
              <a:rPr lang="bs-Latn-BA" sz="2000" dirty="0" smtClean="0">
                <a:solidFill>
                  <a:schemeClr val="bg1">
                    <a:lumMod val="95000"/>
                    <a:lumOff val="5000"/>
                  </a:schemeClr>
                </a:solidFill>
              </a:rPr>
              <a:t>m</a:t>
            </a:r>
            <a:r>
              <a:rPr lang="en-US" sz="2000" dirty="0" err="1" smtClean="0">
                <a:solidFill>
                  <a:schemeClr val="bg1">
                    <a:lumMod val="95000"/>
                    <a:lumOff val="5000"/>
                  </a:schemeClr>
                </a:solidFill>
              </a:rPr>
              <a:t>obing</a:t>
            </a:r>
            <a:r>
              <a:rPr lang="bs-Latn-BA" sz="2000" dirty="0" smtClean="0">
                <a:solidFill>
                  <a:schemeClr val="bg1">
                    <a:lumMod val="95000"/>
                    <a:lumOff val="5000"/>
                  </a:schemeClr>
                </a:solidFill>
              </a:rPr>
              <a:t>,</a:t>
            </a:r>
            <a:endParaRPr lang="bs-Latn-BA" sz="2000" dirty="0">
              <a:solidFill>
                <a:schemeClr val="bg1">
                  <a:lumMod val="95000"/>
                  <a:lumOff val="5000"/>
                </a:schemeClr>
              </a:solidFill>
            </a:endParaRPr>
          </a:p>
          <a:p>
            <a:pPr marL="342900" indent="-342900" algn="l">
              <a:buFont typeface="Arial" pitchFamily="34" charset="0"/>
              <a:buChar char="•"/>
            </a:pPr>
            <a:r>
              <a:rPr lang="bs-Latn-BA" sz="2000" dirty="0">
                <a:solidFill>
                  <a:schemeClr val="bg1">
                    <a:lumMod val="95000"/>
                    <a:lumOff val="5000"/>
                  </a:schemeClr>
                </a:solidFill>
              </a:rPr>
              <a:t>s</a:t>
            </a:r>
            <a:r>
              <a:rPr lang="en-US" sz="2000" dirty="0" err="1" smtClean="0">
                <a:solidFill>
                  <a:schemeClr val="bg1">
                    <a:lumMod val="95000"/>
                    <a:lumOff val="5000"/>
                  </a:schemeClr>
                </a:solidFill>
              </a:rPr>
              <a:t>egregacija</a:t>
            </a:r>
            <a:r>
              <a:rPr lang="bs-Latn-BA" sz="2000" dirty="0" smtClean="0">
                <a:solidFill>
                  <a:schemeClr val="bg1">
                    <a:lumMod val="95000"/>
                    <a:lumOff val="5000"/>
                  </a:schemeClr>
                </a:solidFill>
              </a:rPr>
              <a:t>,</a:t>
            </a:r>
            <a:r>
              <a:rPr lang="en-US" sz="2000" dirty="0" smtClean="0">
                <a:solidFill>
                  <a:schemeClr val="bg1">
                    <a:lumMod val="95000"/>
                    <a:lumOff val="5000"/>
                  </a:schemeClr>
                </a:solidFill>
              </a:rPr>
              <a:t> </a:t>
            </a:r>
            <a:endParaRPr lang="bs-Latn-BA" sz="2000" dirty="0">
              <a:solidFill>
                <a:schemeClr val="bg1">
                  <a:lumMod val="95000"/>
                  <a:lumOff val="5000"/>
                </a:schemeClr>
              </a:solidFill>
            </a:endParaRPr>
          </a:p>
          <a:p>
            <a:pPr marL="342900" indent="-342900" algn="l">
              <a:buFont typeface="Arial" pitchFamily="34" charset="0"/>
              <a:buChar char="•"/>
            </a:pPr>
            <a:r>
              <a:rPr lang="bs-Latn-BA" sz="2000" dirty="0" err="1">
                <a:solidFill>
                  <a:schemeClr val="bg1">
                    <a:lumMod val="95000"/>
                    <a:lumOff val="5000"/>
                  </a:schemeClr>
                </a:solidFill>
              </a:rPr>
              <a:t>i</a:t>
            </a:r>
            <a:r>
              <a:rPr lang="en-US" sz="2000" dirty="0" err="1" smtClean="0">
                <a:solidFill>
                  <a:schemeClr val="bg1">
                    <a:lumMod val="95000"/>
                    <a:lumOff val="5000"/>
                  </a:schemeClr>
                </a:solidFill>
              </a:rPr>
              <a:t>zdavanje</a:t>
            </a:r>
            <a:r>
              <a:rPr lang="en-US" sz="2000" dirty="0" smtClean="0">
                <a:solidFill>
                  <a:schemeClr val="bg1">
                    <a:lumMod val="95000"/>
                    <a:lumOff val="5000"/>
                  </a:schemeClr>
                </a:solidFill>
              </a:rPr>
              <a:t> </a:t>
            </a:r>
            <a:r>
              <a:rPr lang="en-US" sz="2000" dirty="0" err="1">
                <a:solidFill>
                  <a:schemeClr val="bg1">
                    <a:lumMod val="95000"/>
                    <a:lumOff val="5000"/>
                  </a:schemeClr>
                </a:solidFill>
              </a:rPr>
              <a:t>naloga</a:t>
            </a:r>
            <a:r>
              <a:rPr lang="en-US" sz="2000" dirty="0">
                <a:solidFill>
                  <a:schemeClr val="bg1">
                    <a:lumMod val="95000"/>
                    <a:lumOff val="5000"/>
                  </a:schemeClr>
                </a:solidFill>
              </a:rPr>
              <a:t> </a:t>
            </a:r>
            <a:r>
              <a:rPr lang="en-US" sz="2000" dirty="0" err="1">
                <a:solidFill>
                  <a:schemeClr val="bg1">
                    <a:lumMod val="95000"/>
                    <a:lumOff val="5000"/>
                  </a:schemeClr>
                </a:solidFill>
              </a:rPr>
              <a:t>drugima</a:t>
            </a:r>
            <a:r>
              <a:rPr lang="en-US" sz="2000" dirty="0">
                <a:solidFill>
                  <a:schemeClr val="bg1">
                    <a:lumMod val="95000"/>
                    <a:lumOff val="5000"/>
                  </a:schemeClr>
                </a:solidFill>
              </a:rPr>
              <a:t> </a:t>
            </a:r>
            <a:r>
              <a:rPr lang="en-US" sz="2000" dirty="0" err="1">
                <a:solidFill>
                  <a:schemeClr val="bg1">
                    <a:lumMod val="95000"/>
                    <a:lumOff val="5000"/>
                  </a:schemeClr>
                </a:solidFill>
              </a:rPr>
              <a:t>za</a:t>
            </a:r>
            <a:r>
              <a:rPr lang="en-US" sz="2000" dirty="0">
                <a:solidFill>
                  <a:schemeClr val="bg1">
                    <a:lumMod val="95000"/>
                    <a:lumOff val="5000"/>
                  </a:schemeClr>
                </a:solidFill>
              </a:rPr>
              <a:t> </a:t>
            </a:r>
            <a:r>
              <a:rPr lang="en-US" sz="2000" dirty="0" err="1">
                <a:solidFill>
                  <a:schemeClr val="bg1">
                    <a:lumMod val="95000"/>
                    <a:lumOff val="5000"/>
                  </a:schemeClr>
                </a:solidFill>
              </a:rPr>
              <a:t>vršenje</a:t>
            </a:r>
            <a:r>
              <a:rPr lang="en-US" sz="2000" dirty="0">
                <a:solidFill>
                  <a:schemeClr val="bg1">
                    <a:lumMod val="95000"/>
                    <a:lumOff val="5000"/>
                  </a:schemeClr>
                </a:solidFill>
              </a:rPr>
              <a:t> </a:t>
            </a:r>
            <a:r>
              <a:rPr lang="en-US" sz="2000" dirty="0" err="1">
                <a:solidFill>
                  <a:schemeClr val="bg1">
                    <a:lumMod val="95000"/>
                    <a:lumOff val="5000"/>
                  </a:schemeClr>
                </a:solidFill>
              </a:rPr>
              <a:t>diskriminacije</a:t>
            </a:r>
            <a:r>
              <a:rPr lang="en-US" sz="2000" dirty="0">
                <a:solidFill>
                  <a:schemeClr val="bg1">
                    <a:lumMod val="95000"/>
                    <a:lumOff val="5000"/>
                  </a:schemeClr>
                </a:solidFill>
              </a:rPr>
              <a:t> i </a:t>
            </a:r>
            <a:r>
              <a:rPr lang="en-US" sz="2000" dirty="0" err="1">
                <a:solidFill>
                  <a:schemeClr val="bg1">
                    <a:lumMod val="95000"/>
                    <a:lumOff val="5000"/>
                  </a:schemeClr>
                </a:solidFill>
              </a:rPr>
              <a:t>pomaganje</a:t>
            </a:r>
            <a:r>
              <a:rPr lang="en-US" sz="2000" dirty="0">
                <a:solidFill>
                  <a:schemeClr val="bg1">
                    <a:lumMod val="95000"/>
                    <a:lumOff val="5000"/>
                  </a:schemeClr>
                </a:solidFill>
              </a:rPr>
              <a:t> </a:t>
            </a:r>
            <a:r>
              <a:rPr lang="en-US" sz="2000" dirty="0" err="1">
                <a:solidFill>
                  <a:schemeClr val="bg1">
                    <a:lumMod val="95000"/>
                    <a:lumOff val="5000"/>
                  </a:schemeClr>
                </a:solidFill>
              </a:rPr>
              <a:t>drugima</a:t>
            </a:r>
            <a:r>
              <a:rPr lang="en-US" sz="2000" dirty="0">
                <a:solidFill>
                  <a:schemeClr val="bg1">
                    <a:lumMod val="95000"/>
                    <a:lumOff val="5000"/>
                  </a:schemeClr>
                </a:solidFill>
              </a:rPr>
              <a:t> </a:t>
            </a:r>
            <a:r>
              <a:rPr lang="en-US" sz="2000" dirty="0" err="1">
                <a:solidFill>
                  <a:schemeClr val="bg1">
                    <a:lumMod val="95000"/>
                    <a:lumOff val="5000"/>
                  </a:schemeClr>
                </a:solidFill>
              </a:rPr>
              <a:t>prilikom</a:t>
            </a:r>
            <a:r>
              <a:rPr lang="en-US" sz="2000" dirty="0">
                <a:solidFill>
                  <a:schemeClr val="bg1">
                    <a:lumMod val="95000"/>
                    <a:lumOff val="5000"/>
                  </a:schemeClr>
                </a:solidFill>
              </a:rPr>
              <a:t> </a:t>
            </a:r>
            <a:r>
              <a:rPr lang="en-US" sz="2000" dirty="0" err="1">
                <a:solidFill>
                  <a:schemeClr val="bg1">
                    <a:lumMod val="95000"/>
                    <a:lumOff val="5000"/>
                  </a:schemeClr>
                </a:solidFill>
              </a:rPr>
              <a:t>diskriminacije</a:t>
            </a:r>
            <a:r>
              <a:rPr lang="en-US" sz="2000" dirty="0">
                <a:solidFill>
                  <a:schemeClr val="bg1">
                    <a:lumMod val="95000"/>
                    <a:lumOff val="5000"/>
                  </a:schemeClr>
                </a:solidFill>
              </a:rPr>
              <a:t>, </a:t>
            </a:r>
            <a:r>
              <a:rPr lang="en-US" sz="2000" dirty="0" err="1">
                <a:solidFill>
                  <a:schemeClr val="bg1">
                    <a:lumMod val="95000"/>
                    <a:lumOff val="5000"/>
                  </a:schemeClr>
                </a:solidFill>
              </a:rPr>
              <a:t>poticanje</a:t>
            </a:r>
            <a:r>
              <a:rPr lang="en-US" sz="2000" dirty="0">
                <a:solidFill>
                  <a:schemeClr val="bg1">
                    <a:lumMod val="95000"/>
                    <a:lumOff val="5000"/>
                  </a:schemeClr>
                </a:solidFill>
              </a:rPr>
              <a:t> </a:t>
            </a:r>
            <a:r>
              <a:rPr lang="en-US" sz="2000" dirty="0" err="1">
                <a:solidFill>
                  <a:schemeClr val="bg1">
                    <a:lumMod val="95000"/>
                    <a:lumOff val="5000"/>
                  </a:schemeClr>
                </a:solidFill>
              </a:rPr>
              <a:t>na</a:t>
            </a:r>
            <a:r>
              <a:rPr lang="en-US" sz="2000" dirty="0">
                <a:solidFill>
                  <a:schemeClr val="bg1">
                    <a:lumMod val="95000"/>
                    <a:lumOff val="5000"/>
                  </a:schemeClr>
                </a:solidFill>
              </a:rPr>
              <a:t> </a:t>
            </a:r>
            <a:r>
              <a:rPr lang="en-US" sz="2000" dirty="0" err="1" smtClean="0">
                <a:solidFill>
                  <a:schemeClr val="bg1">
                    <a:lumMod val="95000"/>
                    <a:lumOff val="5000"/>
                  </a:schemeClr>
                </a:solidFill>
              </a:rPr>
              <a:t>diskrimimaciju</a:t>
            </a:r>
            <a:r>
              <a:rPr lang="bs-Latn-BA" sz="2000" dirty="0" smtClean="0">
                <a:solidFill>
                  <a:schemeClr val="bg1">
                    <a:lumMod val="95000"/>
                    <a:lumOff val="5000"/>
                  </a:schemeClr>
                </a:solidFill>
              </a:rPr>
              <a:t>.</a:t>
            </a:r>
          </a:p>
          <a:p>
            <a:pPr algn="ctr"/>
            <a:r>
              <a:rPr lang="en-US" sz="2000" dirty="0" err="1">
                <a:solidFill>
                  <a:schemeClr val="bg1">
                    <a:lumMod val="95000"/>
                    <a:lumOff val="5000"/>
                  </a:schemeClr>
                </a:solidFill>
              </a:rPr>
              <a:t>Izuzeci</a:t>
            </a:r>
            <a:r>
              <a:rPr lang="en-US" sz="2000" dirty="0">
                <a:solidFill>
                  <a:schemeClr val="bg1">
                    <a:lumMod val="95000"/>
                    <a:lumOff val="5000"/>
                  </a:schemeClr>
                </a:solidFill>
              </a:rPr>
              <a:t> od </a:t>
            </a:r>
            <a:r>
              <a:rPr lang="en-US" sz="2000" dirty="0" err="1">
                <a:solidFill>
                  <a:schemeClr val="bg1">
                    <a:lumMod val="95000"/>
                    <a:lumOff val="5000"/>
                  </a:schemeClr>
                </a:solidFill>
              </a:rPr>
              <a:t>principa</a:t>
            </a:r>
            <a:r>
              <a:rPr lang="en-US" sz="2000" dirty="0">
                <a:solidFill>
                  <a:schemeClr val="bg1">
                    <a:lumMod val="95000"/>
                    <a:lumOff val="5000"/>
                  </a:schemeClr>
                </a:solidFill>
              </a:rPr>
              <a:t> </a:t>
            </a:r>
            <a:endParaRPr lang="bs-Latn-BA" sz="2000" dirty="0" smtClean="0">
              <a:solidFill>
                <a:schemeClr val="bg1">
                  <a:lumMod val="95000"/>
                  <a:lumOff val="5000"/>
                </a:schemeClr>
              </a:solidFill>
            </a:endParaRPr>
          </a:p>
          <a:p>
            <a:pPr algn="ctr"/>
            <a:r>
              <a:rPr lang="en-US" sz="2000" dirty="0" err="1" smtClean="0">
                <a:solidFill>
                  <a:schemeClr val="bg1">
                    <a:lumMod val="95000"/>
                    <a:lumOff val="5000"/>
                  </a:schemeClr>
                </a:solidFill>
              </a:rPr>
              <a:t>jednakog</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postupanja</a:t>
            </a:r>
            <a:endParaRPr lang="bs-Latn-BA" sz="2000" dirty="0" smtClean="0">
              <a:solidFill>
                <a:schemeClr val="bg1">
                  <a:lumMod val="95000"/>
                  <a:lumOff val="5000"/>
                </a:schemeClr>
              </a:solidFill>
            </a:endParaRPr>
          </a:p>
          <a:p>
            <a:pPr algn="just"/>
            <a:endParaRPr lang="bs-Latn-BA" sz="2000" dirty="0">
              <a:solidFill>
                <a:schemeClr val="bg1">
                  <a:lumMod val="95000"/>
                  <a:lumOff val="5000"/>
                </a:schemeClr>
              </a:solidFill>
            </a:endParaRPr>
          </a:p>
          <a:p>
            <a:pPr algn="just"/>
            <a:r>
              <a:rPr lang="en-US" sz="2000" dirty="0" err="1">
                <a:solidFill>
                  <a:schemeClr val="bg1">
                    <a:lumMod val="95000"/>
                    <a:lumOff val="5000"/>
                  </a:schemeClr>
                </a:solidFill>
              </a:rPr>
              <a:t>Zakonske</a:t>
            </a:r>
            <a:r>
              <a:rPr lang="en-US" sz="2000" dirty="0">
                <a:solidFill>
                  <a:schemeClr val="bg1">
                    <a:lumMod val="95000"/>
                    <a:lumOff val="5000"/>
                  </a:schemeClr>
                </a:solidFill>
              </a:rPr>
              <a:t> </a:t>
            </a:r>
            <a:r>
              <a:rPr lang="en-US" sz="2000" dirty="0" err="1">
                <a:solidFill>
                  <a:schemeClr val="bg1">
                    <a:lumMod val="95000"/>
                    <a:lumOff val="5000"/>
                  </a:schemeClr>
                </a:solidFill>
              </a:rPr>
              <a:t>mjere</a:t>
            </a:r>
            <a:r>
              <a:rPr lang="en-US" sz="2000" dirty="0">
                <a:solidFill>
                  <a:schemeClr val="bg1">
                    <a:lumMod val="95000"/>
                    <a:lumOff val="5000"/>
                  </a:schemeClr>
                </a:solidFill>
              </a:rPr>
              <a:t> i </a:t>
            </a:r>
            <a:r>
              <a:rPr lang="en-US" sz="2000" dirty="0" err="1">
                <a:solidFill>
                  <a:schemeClr val="bg1">
                    <a:lumMod val="95000"/>
                    <a:lumOff val="5000"/>
                  </a:schemeClr>
                </a:solidFill>
              </a:rPr>
              <a:t>radnje</a:t>
            </a:r>
            <a:r>
              <a:rPr lang="en-US" sz="2000" dirty="0">
                <a:solidFill>
                  <a:schemeClr val="bg1">
                    <a:lumMod val="95000"/>
                    <a:lumOff val="5000"/>
                  </a:schemeClr>
                </a:solidFill>
              </a:rPr>
              <a:t> </a:t>
            </a:r>
            <a:r>
              <a:rPr lang="en-US" sz="2000" dirty="0" err="1">
                <a:solidFill>
                  <a:schemeClr val="bg1">
                    <a:lumMod val="95000"/>
                    <a:lumOff val="5000"/>
                  </a:schemeClr>
                </a:solidFill>
              </a:rPr>
              <a:t>neće</a:t>
            </a:r>
            <a:r>
              <a:rPr lang="en-US" sz="2000" dirty="0">
                <a:solidFill>
                  <a:schemeClr val="bg1">
                    <a:lumMod val="95000"/>
                    <a:lumOff val="5000"/>
                  </a:schemeClr>
                </a:solidFill>
              </a:rPr>
              <a:t> se </a:t>
            </a:r>
            <a:r>
              <a:rPr lang="en-US" sz="2000" dirty="0" err="1">
                <a:solidFill>
                  <a:schemeClr val="bg1">
                    <a:lumMod val="95000"/>
                    <a:lumOff val="5000"/>
                  </a:schemeClr>
                </a:solidFill>
              </a:rPr>
              <a:t>smatrati</a:t>
            </a:r>
            <a:r>
              <a:rPr lang="en-US" sz="2000" dirty="0">
                <a:solidFill>
                  <a:schemeClr val="bg1">
                    <a:lumMod val="95000"/>
                    <a:lumOff val="5000"/>
                  </a:schemeClr>
                </a:solidFill>
              </a:rPr>
              <a:t> </a:t>
            </a:r>
            <a:r>
              <a:rPr lang="en-US" sz="2000" dirty="0" err="1">
                <a:solidFill>
                  <a:schemeClr val="bg1">
                    <a:lumMod val="95000"/>
                    <a:lumOff val="5000"/>
                  </a:schemeClr>
                </a:solidFill>
              </a:rPr>
              <a:t>diskriminacijskim</a:t>
            </a:r>
            <a:r>
              <a:rPr lang="en-US" sz="2000" dirty="0">
                <a:solidFill>
                  <a:schemeClr val="bg1">
                    <a:lumMod val="95000"/>
                    <a:lumOff val="5000"/>
                  </a:schemeClr>
                </a:solidFill>
              </a:rPr>
              <a:t> </a:t>
            </a:r>
            <a:r>
              <a:rPr lang="en-US" sz="2000" dirty="0" err="1">
                <a:solidFill>
                  <a:schemeClr val="bg1">
                    <a:lumMod val="95000"/>
                    <a:lumOff val="5000"/>
                  </a:schemeClr>
                </a:solidFill>
              </a:rPr>
              <a:t>kada</a:t>
            </a:r>
            <a:r>
              <a:rPr lang="en-US" sz="2000" dirty="0">
                <a:solidFill>
                  <a:schemeClr val="bg1">
                    <a:lumMod val="95000"/>
                    <a:lumOff val="5000"/>
                  </a:schemeClr>
                </a:solidFill>
              </a:rPr>
              <a:t> se </a:t>
            </a:r>
            <a:r>
              <a:rPr lang="en-US" sz="2000" dirty="0" err="1">
                <a:solidFill>
                  <a:schemeClr val="bg1">
                    <a:lumMod val="95000"/>
                    <a:lumOff val="5000"/>
                  </a:schemeClr>
                </a:solidFill>
              </a:rPr>
              <a:t>svode</a:t>
            </a:r>
            <a:r>
              <a:rPr lang="en-US" sz="2000" dirty="0">
                <a:solidFill>
                  <a:schemeClr val="bg1">
                    <a:lumMod val="95000"/>
                    <a:lumOff val="5000"/>
                  </a:schemeClr>
                </a:solidFill>
              </a:rPr>
              <a:t> </a:t>
            </a:r>
            <a:r>
              <a:rPr lang="en-US" sz="2000" dirty="0" err="1">
                <a:solidFill>
                  <a:schemeClr val="bg1">
                    <a:lumMod val="95000"/>
                    <a:lumOff val="5000"/>
                  </a:schemeClr>
                </a:solidFill>
              </a:rPr>
              <a:t>na</a:t>
            </a:r>
            <a:r>
              <a:rPr lang="en-US" sz="2000" dirty="0">
                <a:solidFill>
                  <a:schemeClr val="bg1">
                    <a:lumMod val="95000"/>
                    <a:lumOff val="5000"/>
                  </a:schemeClr>
                </a:solidFill>
              </a:rPr>
              <a:t> </a:t>
            </a:r>
            <a:r>
              <a:rPr lang="en-US" sz="2000" dirty="0" err="1">
                <a:solidFill>
                  <a:schemeClr val="bg1">
                    <a:lumMod val="95000"/>
                    <a:lumOff val="5000"/>
                  </a:schemeClr>
                </a:solidFill>
              </a:rPr>
              <a:t>nepovoljno</a:t>
            </a:r>
            <a:r>
              <a:rPr lang="en-US" sz="2000" dirty="0">
                <a:solidFill>
                  <a:schemeClr val="bg1">
                    <a:lumMod val="95000"/>
                    <a:lumOff val="5000"/>
                  </a:schemeClr>
                </a:solidFill>
              </a:rPr>
              <a:t> </a:t>
            </a:r>
            <a:r>
              <a:rPr lang="en-US" sz="2000" dirty="0" err="1">
                <a:solidFill>
                  <a:schemeClr val="bg1">
                    <a:lumMod val="95000"/>
                    <a:lumOff val="5000"/>
                  </a:schemeClr>
                </a:solidFill>
              </a:rPr>
              <a:t>razlikovanje</a:t>
            </a:r>
            <a:r>
              <a:rPr lang="en-US" sz="2000" dirty="0">
                <a:solidFill>
                  <a:schemeClr val="bg1">
                    <a:lumMod val="95000"/>
                    <a:lumOff val="5000"/>
                  </a:schemeClr>
                </a:solidFill>
              </a:rPr>
              <a:t> </a:t>
            </a:r>
            <a:r>
              <a:rPr lang="en-US" sz="2000" dirty="0" err="1">
                <a:solidFill>
                  <a:schemeClr val="bg1">
                    <a:lumMod val="95000"/>
                    <a:lumOff val="5000"/>
                  </a:schemeClr>
                </a:solidFill>
              </a:rPr>
              <a:t>ili</a:t>
            </a:r>
            <a:r>
              <a:rPr lang="en-US" sz="2000" dirty="0">
                <a:solidFill>
                  <a:schemeClr val="bg1">
                    <a:lumMod val="95000"/>
                    <a:lumOff val="5000"/>
                  </a:schemeClr>
                </a:solidFill>
              </a:rPr>
              <a:t> </a:t>
            </a:r>
            <a:r>
              <a:rPr lang="en-US" sz="2000" dirty="0" err="1">
                <a:solidFill>
                  <a:schemeClr val="bg1">
                    <a:lumMod val="95000"/>
                    <a:lumOff val="5000"/>
                  </a:schemeClr>
                </a:solidFill>
              </a:rPr>
              <a:t>različito</a:t>
            </a:r>
            <a:r>
              <a:rPr lang="en-US" sz="2000" dirty="0">
                <a:solidFill>
                  <a:schemeClr val="bg1">
                    <a:lumMod val="95000"/>
                    <a:lumOff val="5000"/>
                  </a:schemeClr>
                </a:solidFill>
              </a:rPr>
              <a:t> </a:t>
            </a:r>
            <a:r>
              <a:rPr lang="en-US" sz="2000" dirty="0" err="1">
                <a:solidFill>
                  <a:schemeClr val="bg1">
                    <a:lumMod val="95000"/>
                    <a:lumOff val="5000"/>
                  </a:schemeClr>
                </a:solidFill>
              </a:rPr>
              <a:t>postupanje</a:t>
            </a:r>
            <a:r>
              <a:rPr lang="en-US" sz="2000" dirty="0">
                <a:solidFill>
                  <a:schemeClr val="bg1">
                    <a:lumMod val="95000"/>
                    <a:lumOff val="5000"/>
                  </a:schemeClr>
                </a:solidFill>
              </a:rPr>
              <a:t> </a:t>
            </a:r>
            <a:r>
              <a:rPr lang="en-US" sz="2000" dirty="0" err="1">
                <a:solidFill>
                  <a:schemeClr val="bg1">
                    <a:lumMod val="95000"/>
                    <a:lumOff val="5000"/>
                  </a:schemeClr>
                </a:solidFill>
              </a:rPr>
              <a:t>ako</a:t>
            </a:r>
            <a:r>
              <a:rPr lang="en-US" sz="2000" dirty="0">
                <a:solidFill>
                  <a:schemeClr val="bg1">
                    <a:lumMod val="95000"/>
                    <a:lumOff val="5000"/>
                  </a:schemeClr>
                </a:solidFill>
              </a:rPr>
              <a:t> </a:t>
            </a:r>
            <a:r>
              <a:rPr lang="en-US" sz="2000" dirty="0" err="1">
                <a:solidFill>
                  <a:schemeClr val="bg1">
                    <a:lumMod val="95000"/>
                    <a:lumOff val="5000"/>
                  </a:schemeClr>
                </a:solidFill>
              </a:rPr>
              <a:t>su</a:t>
            </a:r>
            <a:r>
              <a:rPr lang="en-US" sz="2000" dirty="0">
                <a:solidFill>
                  <a:schemeClr val="bg1">
                    <a:lumMod val="95000"/>
                    <a:lumOff val="5000"/>
                  </a:schemeClr>
                </a:solidFill>
              </a:rPr>
              <a:t> </a:t>
            </a:r>
            <a:r>
              <a:rPr lang="en-US" sz="2000" dirty="0" err="1">
                <a:solidFill>
                  <a:schemeClr val="bg1">
                    <a:lumMod val="95000"/>
                    <a:lumOff val="5000"/>
                  </a:schemeClr>
                </a:solidFill>
              </a:rPr>
              <a:t>zasnovane</a:t>
            </a:r>
            <a:r>
              <a:rPr lang="en-US" sz="2000" dirty="0">
                <a:solidFill>
                  <a:schemeClr val="bg1">
                    <a:lumMod val="95000"/>
                    <a:lumOff val="5000"/>
                  </a:schemeClr>
                </a:solidFill>
              </a:rPr>
              <a:t> </a:t>
            </a:r>
            <a:r>
              <a:rPr lang="en-US" sz="2000" dirty="0" err="1">
                <a:solidFill>
                  <a:schemeClr val="bg1">
                    <a:lumMod val="95000"/>
                    <a:lumOff val="5000"/>
                  </a:schemeClr>
                </a:solidFill>
              </a:rPr>
              <a:t>na</a:t>
            </a:r>
            <a:r>
              <a:rPr lang="en-US" sz="2000" dirty="0">
                <a:solidFill>
                  <a:schemeClr val="bg1">
                    <a:lumMod val="95000"/>
                    <a:lumOff val="5000"/>
                  </a:schemeClr>
                </a:solidFill>
              </a:rPr>
              <a:t> </a:t>
            </a:r>
            <a:r>
              <a:rPr lang="en-US" sz="2000" dirty="0" err="1">
                <a:solidFill>
                  <a:schemeClr val="bg1">
                    <a:lumMod val="95000"/>
                    <a:lumOff val="5000"/>
                  </a:schemeClr>
                </a:solidFill>
              </a:rPr>
              <a:t>objektivnoj</a:t>
            </a:r>
            <a:r>
              <a:rPr lang="en-US" sz="2000" dirty="0">
                <a:solidFill>
                  <a:schemeClr val="bg1">
                    <a:lumMod val="95000"/>
                    <a:lumOff val="5000"/>
                  </a:schemeClr>
                </a:solidFill>
              </a:rPr>
              <a:t> i </a:t>
            </a:r>
            <a:r>
              <a:rPr lang="en-US" sz="2000" dirty="0" err="1">
                <a:solidFill>
                  <a:schemeClr val="bg1">
                    <a:lumMod val="95000"/>
                    <a:lumOff val="5000"/>
                  </a:schemeClr>
                </a:solidFill>
              </a:rPr>
              <a:t>razumnoj</a:t>
            </a:r>
            <a:r>
              <a:rPr lang="en-US" sz="2000" dirty="0">
                <a:solidFill>
                  <a:schemeClr val="bg1">
                    <a:lumMod val="95000"/>
                    <a:lumOff val="5000"/>
                  </a:schemeClr>
                </a:solidFill>
              </a:rPr>
              <a:t> </a:t>
            </a:r>
            <a:r>
              <a:rPr lang="en-US" sz="2000" dirty="0" err="1">
                <a:solidFill>
                  <a:schemeClr val="bg1">
                    <a:lumMod val="95000"/>
                    <a:lumOff val="5000"/>
                  </a:schemeClr>
                </a:solidFill>
              </a:rPr>
              <a:t>opravdanosti</a:t>
            </a:r>
            <a:r>
              <a:rPr lang="en-US" sz="2000" dirty="0">
                <a:solidFill>
                  <a:schemeClr val="bg1">
                    <a:lumMod val="95000"/>
                    <a:lumOff val="5000"/>
                  </a:schemeClr>
                </a:solidFill>
              </a:rPr>
              <a:t>. </a:t>
            </a:r>
            <a:endParaRPr lang="bs-Latn-BA" sz="2000" dirty="0">
              <a:solidFill>
                <a:schemeClr val="bg1">
                  <a:lumMod val="95000"/>
                  <a:lumOff val="5000"/>
                </a:schemeClr>
              </a:solidFill>
            </a:endParaRPr>
          </a:p>
          <a:p>
            <a:pPr algn="just"/>
            <a:r>
              <a:rPr lang="en-US" sz="2000" dirty="0" err="1">
                <a:solidFill>
                  <a:schemeClr val="bg1">
                    <a:lumMod val="95000"/>
                    <a:lumOff val="5000"/>
                  </a:schemeClr>
                </a:solidFill>
              </a:rPr>
              <a:t>Mjere</a:t>
            </a:r>
            <a:r>
              <a:rPr lang="en-US" sz="2000" dirty="0">
                <a:solidFill>
                  <a:schemeClr val="bg1">
                    <a:lumMod val="95000"/>
                    <a:lumOff val="5000"/>
                  </a:schemeClr>
                </a:solidFill>
              </a:rPr>
              <a:t> </a:t>
            </a:r>
            <a:r>
              <a:rPr lang="en-US" sz="2000" dirty="0" err="1">
                <a:solidFill>
                  <a:schemeClr val="bg1">
                    <a:lumMod val="95000"/>
                    <a:lumOff val="5000"/>
                  </a:schemeClr>
                </a:solidFill>
              </a:rPr>
              <a:t>kojima</a:t>
            </a:r>
            <a:r>
              <a:rPr lang="en-US" sz="2000" dirty="0">
                <a:solidFill>
                  <a:schemeClr val="bg1">
                    <a:lumMod val="95000"/>
                    <a:lumOff val="5000"/>
                  </a:schemeClr>
                </a:solidFill>
              </a:rPr>
              <a:t> se </a:t>
            </a:r>
            <a:r>
              <a:rPr lang="en-US" sz="2000" dirty="0" err="1">
                <a:solidFill>
                  <a:schemeClr val="bg1">
                    <a:lumMod val="95000"/>
                    <a:lumOff val="5000"/>
                  </a:schemeClr>
                </a:solidFill>
              </a:rPr>
              <a:t>ostvaruje</a:t>
            </a:r>
            <a:r>
              <a:rPr lang="en-US" sz="2000" dirty="0">
                <a:solidFill>
                  <a:schemeClr val="bg1">
                    <a:lumMod val="95000"/>
                    <a:lumOff val="5000"/>
                  </a:schemeClr>
                </a:solidFill>
              </a:rPr>
              <a:t> </a:t>
            </a:r>
            <a:r>
              <a:rPr lang="en-US" sz="2000" dirty="0" err="1">
                <a:solidFill>
                  <a:schemeClr val="bg1">
                    <a:lumMod val="95000"/>
                    <a:lumOff val="5000"/>
                  </a:schemeClr>
                </a:solidFill>
              </a:rPr>
              <a:t>legitiman</a:t>
            </a:r>
            <a:r>
              <a:rPr lang="en-US" sz="2000" dirty="0">
                <a:solidFill>
                  <a:schemeClr val="bg1">
                    <a:lumMod val="95000"/>
                    <a:lumOff val="5000"/>
                  </a:schemeClr>
                </a:solidFill>
              </a:rPr>
              <a:t> </a:t>
            </a:r>
            <a:r>
              <a:rPr lang="en-US" sz="2000" dirty="0" err="1">
                <a:solidFill>
                  <a:schemeClr val="bg1">
                    <a:lumMod val="95000"/>
                    <a:lumOff val="5000"/>
                  </a:schemeClr>
                </a:solidFill>
              </a:rPr>
              <a:t>cilj</a:t>
            </a:r>
            <a:r>
              <a:rPr lang="en-US" sz="2000" dirty="0">
                <a:solidFill>
                  <a:schemeClr val="bg1">
                    <a:lumMod val="95000"/>
                    <a:lumOff val="5000"/>
                  </a:schemeClr>
                </a:solidFill>
              </a:rPr>
              <a:t> i </a:t>
            </a:r>
            <a:r>
              <a:rPr lang="en-US" sz="2000" dirty="0" err="1">
                <a:solidFill>
                  <a:schemeClr val="bg1">
                    <a:lumMod val="95000"/>
                    <a:lumOff val="5000"/>
                  </a:schemeClr>
                </a:solidFill>
              </a:rPr>
              <a:t>ako</a:t>
            </a:r>
            <a:r>
              <a:rPr lang="en-US" sz="2000" dirty="0">
                <a:solidFill>
                  <a:schemeClr val="bg1">
                    <a:lumMod val="95000"/>
                    <a:lumOff val="5000"/>
                  </a:schemeClr>
                </a:solidFill>
              </a:rPr>
              <a:t> </a:t>
            </a:r>
            <a:r>
              <a:rPr lang="en-US" sz="2000" dirty="0" err="1">
                <a:solidFill>
                  <a:schemeClr val="bg1">
                    <a:lumMod val="95000"/>
                    <a:lumOff val="5000"/>
                  </a:schemeClr>
                </a:solidFill>
              </a:rPr>
              <a:t>postoji</a:t>
            </a:r>
            <a:r>
              <a:rPr lang="en-US" sz="2000" dirty="0">
                <a:solidFill>
                  <a:schemeClr val="bg1">
                    <a:lumMod val="95000"/>
                    <a:lumOff val="5000"/>
                  </a:schemeClr>
                </a:solidFill>
              </a:rPr>
              <a:t> </a:t>
            </a:r>
            <a:r>
              <a:rPr lang="en-US" sz="2000" dirty="0" err="1">
                <a:solidFill>
                  <a:schemeClr val="bg1">
                    <a:lumMod val="95000"/>
                    <a:lumOff val="5000"/>
                  </a:schemeClr>
                </a:solidFill>
              </a:rPr>
              <a:t>razuman</a:t>
            </a:r>
            <a:r>
              <a:rPr lang="en-US" sz="2000" dirty="0">
                <a:solidFill>
                  <a:schemeClr val="bg1">
                    <a:lumMod val="95000"/>
                    <a:lumOff val="5000"/>
                  </a:schemeClr>
                </a:solidFill>
              </a:rPr>
              <a:t> </a:t>
            </a:r>
            <a:r>
              <a:rPr lang="en-US" sz="2000" dirty="0" err="1">
                <a:solidFill>
                  <a:schemeClr val="bg1">
                    <a:lumMod val="95000"/>
                    <a:lumOff val="5000"/>
                  </a:schemeClr>
                </a:solidFill>
              </a:rPr>
              <a:t>odnos</a:t>
            </a:r>
            <a:r>
              <a:rPr lang="en-US" sz="2000" dirty="0">
                <a:solidFill>
                  <a:schemeClr val="bg1">
                    <a:lumMod val="95000"/>
                    <a:lumOff val="5000"/>
                  </a:schemeClr>
                </a:solidFill>
              </a:rPr>
              <a:t> </a:t>
            </a:r>
            <a:r>
              <a:rPr lang="en-US" sz="2000" dirty="0" err="1">
                <a:solidFill>
                  <a:schemeClr val="bg1">
                    <a:lumMod val="95000"/>
                    <a:lumOff val="5000"/>
                  </a:schemeClr>
                </a:solidFill>
              </a:rPr>
              <a:t>proporcionalnosti</a:t>
            </a:r>
            <a:r>
              <a:rPr lang="en-US" sz="2000" dirty="0">
                <a:solidFill>
                  <a:schemeClr val="bg1">
                    <a:lumMod val="95000"/>
                    <a:lumOff val="5000"/>
                  </a:schemeClr>
                </a:solidFill>
              </a:rPr>
              <a:t> </a:t>
            </a:r>
            <a:r>
              <a:rPr lang="en-US" sz="2000" dirty="0" err="1">
                <a:solidFill>
                  <a:schemeClr val="bg1">
                    <a:lumMod val="95000"/>
                    <a:lumOff val="5000"/>
                  </a:schemeClr>
                </a:solidFill>
              </a:rPr>
              <a:t>između</a:t>
            </a:r>
            <a:r>
              <a:rPr lang="en-US" sz="2000" dirty="0">
                <a:solidFill>
                  <a:schemeClr val="bg1">
                    <a:lumMod val="95000"/>
                    <a:lumOff val="5000"/>
                  </a:schemeClr>
                </a:solidFill>
              </a:rPr>
              <a:t> </a:t>
            </a:r>
            <a:r>
              <a:rPr lang="en-US" sz="2000" dirty="0" err="1">
                <a:solidFill>
                  <a:schemeClr val="bg1">
                    <a:lumMod val="95000"/>
                    <a:lumOff val="5000"/>
                  </a:schemeClr>
                </a:solidFill>
              </a:rPr>
              <a:t>sredstava</a:t>
            </a:r>
            <a:r>
              <a:rPr lang="en-US" sz="2000" dirty="0">
                <a:solidFill>
                  <a:schemeClr val="bg1">
                    <a:lumMod val="95000"/>
                    <a:lumOff val="5000"/>
                  </a:schemeClr>
                </a:solidFill>
              </a:rPr>
              <a:t> </a:t>
            </a:r>
            <a:r>
              <a:rPr lang="en-US" sz="2000" dirty="0" err="1">
                <a:solidFill>
                  <a:schemeClr val="bg1">
                    <a:lumMod val="95000"/>
                    <a:lumOff val="5000"/>
                  </a:schemeClr>
                </a:solidFill>
              </a:rPr>
              <a:t>koja</a:t>
            </a:r>
            <a:r>
              <a:rPr lang="en-US" sz="2000" dirty="0">
                <a:solidFill>
                  <a:schemeClr val="bg1">
                    <a:lumMod val="95000"/>
                    <a:lumOff val="5000"/>
                  </a:schemeClr>
                </a:solidFill>
              </a:rPr>
              <a:t> se </a:t>
            </a:r>
            <a:r>
              <a:rPr lang="en-US" sz="2000" dirty="0" err="1">
                <a:solidFill>
                  <a:schemeClr val="bg1">
                    <a:lumMod val="95000"/>
                    <a:lumOff val="5000"/>
                  </a:schemeClr>
                </a:solidFill>
              </a:rPr>
              <a:t>koriste</a:t>
            </a:r>
            <a:r>
              <a:rPr lang="en-US" sz="2000" dirty="0">
                <a:solidFill>
                  <a:schemeClr val="bg1">
                    <a:lumMod val="95000"/>
                    <a:lumOff val="5000"/>
                  </a:schemeClr>
                </a:solidFill>
              </a:rPr>
              <a:t> i </a:t>
            </a:r>
            <a:r>
              <a:rPr lang="en-US" sz="2000" dirty="0" err="1">
                <a:solidFill>
                  <a:schemeClr val="bg1">
                    <a:lumMod val="95000"/>
                    <a:lumOff val="5000"/>
                  </a:schemeClr>
                </a:solidFill>
              </a:rPr>
              <a:t>cilja</a:t>
            </a:r>
            <a:r>
              <a:rPr lang="en-US" sz="2000" dirty="0">
                <a:solidFill>
                  <a:schemeClr val="bg1">
                    <a:lumMod val="95000"/>
                    <a:lumOff val="5000"/>
                  </a:schemeClr>
                </a:solidFill>
              </a:rPr>
              <a:t> </a:t>
            </a:r>
            <a:r>
              <a:rPr lang="en-US" sz="2000" dirty="0" err="1">
                <a:solidFill>
                  <a:schemeClr val="bg1">
                    <a:lumMod val="95000"/>
                    <a:lumOff val="5000"/>
                  </a:schemeClr>
                </a:solidFill>
              </a:rPr>
              <a:t>koji</a:t>
            </a:r>
            <a:r>
              <a:rPr lang="en-US" sz="2000" dirty="0">
                <a:solidFill>
                  <a:schemeClr val="bg1">
                    <a:lumMod val="95000"/>
                    <a:lumOff val="5000"/>
                  </a:schemeClr>
                </a:solidFill>
              </a:rPr>
              <a:t> se </a:t>
            </a:r>
            <a:r>
              <a:rPr lang="en-US" sz="2000" dirty="0" err="1">
                <a:solidFill>
                  <a:schemeClr val="bg1">
                    <a:lumMod val="95000"/>
                    <a:lumOff val="5000"/>
                  </a:schemeClr>
                </a:solidFill>
              </a:rPr>
              <a:t>nastoji</a:t>
            </a:r>
            <a:r>
              <a:rPr lang="en-US" sz="2000" dirty="0">
                <a:solidFill>
                  <a:schemeClr val="bg1">
                    <a:lumMod val="95000"/>
                    <a:lumOff val="5000"/>
                  </a:schemeClr>
                </a:solidFill>
              </a:rPr>
              <a:t> </a:t>
            </a:r>
            <a:r>
              <a:rPr lang="en-US" sz="2000" dirty="0" err="1">
                <a:solidFill>
                  <a:schemeClr val="bg1">
                    <a:lumMod val="95000"/>
                    <a:lumOff val="5000"/>
                  </a:schemeClr>
                </a:solidFill>
              </a:rPr>
              <a:t>realizirati</a:t>
            </a:r>
            <a:r>
              <a:rPr lang="en-US" sz="2000" dirty="0">
                <a:solidFill>
                  <a:schemeClr val="bg1">
                    <a:lumMod val="95000"/>
                    <a:lumOff val="5000"/>
                  </a:schemeClr>
                </a:solidFill>
              </a:rPr>
              <a:t> i </a:t>
            </a:r>
            <a:r>
              <a:rPr lang="en-US" sz="2000" dirty="0" err="1" smtClean="0">
                <a:solidFill>
                  <a:schemeClr val="bg1">
                    <a:lumMod val="95000"/>
                    <a:lumOff val="5000"/>
                  </a:schemeClr>
                </a:solidFill>
              </a:rPr>
              <a:t>kada</a:t>
            </a:r>
            <a:r>
              <a:rPr lang="bs-Latn-BA" sz="2000" dirty="0">
                <a:solidFill>
                  <a:schemeClr val="bg1">
                    <a:lumMod val="95000"/>
                    <a:lumOff val="5000"/>
                  </a:schemeClr>
                </a:solidFill>
              </a:rPr>
              <a:t>.</a:t>
            </a:r>
          </a:p>
          <a:p>
            <a:pPr algn="l"/>
            <a:endParaRPr lang="bs-Latn-BA" sz="2000" dirty="0">
              <a:solidFill>
                <a:schemeClr val="bg1">
                  <a:lumMod val="95000"/>
                  <a:lumOff val="5000"/>
                </a:schemeClr>
              </a:solidFill>
            </a:endParaRPr>
          </a:p>
        </p:txBody>
      </p:sp>
    </p:spTree>
    <p:extLst>
      <p:ext uri="{BB962C8B-B14F-4D97-AF65-F5344CB8AC3E}">
        <p14:creationId xmlns:p14="http://schemas.microsoft.com/office/powerpoint/2010/main" val="15323021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60648"/>
            <a:ext cx="7851648" cy="1008112"/>
          </a:xfrm>
        </p:spPr>
        <p:txBody>
          <a:bodyPr/>
          <a:lstStyle/>
          <a:p>
            <a:pPr algn="ctr"/>
            <a:r>
              <a:rPr lang="bs-Latn-BA" dirty="0" smtClean="0"/>
              <a:t>Diskriminacija – F BiH</a:t>
            </a:r>
            <a:endParaRPr lang="bs-Latn-BA" dirty="0"/>
          </a:p>
        </p:txBody>
      </p:sp>
      <p:sp>
        <p:nvSpPr>
          <p:cNvPr id="3" name="Subtitle 2"/>
          <p:cNvSpPr>
            <a:spLocks noGrp="1"/>
          </p:cNvSpPr>
          <p:nvPr>
            <p:ph type="subTitle" idx="1"/>
          </p:nvPr>
        </p:nvSpPr>
        <p:spPr>
          <a:xfrm>
            <a:off x="395536" y="1556792"/>
            <a:ext cx="8352928" cy="5301208"/>
          </a:xfrm>
        </p:spPr>
        <p:txBody>
          <a:bodyPr numCol="2">
            <a:normAutofit fontScale="92500" lnSpcReduction="10000"/>
          </a:bodyPr>
          <a:lstStyle/>
          <a:p>
            <a:pPr algn="ctr"/>
            <a:r>
              <a:rPr lang="en-US" sz="2400" b="1" dirty="0" err="1">
                <a:solidFill>
                  <a:schemeClr val="bg1">
                    <a:lumMod val="95000"/>
                    <a:lumOff val="5000"/>
                  </a:schemeClr>
                </a:solidFill>
              </a:rPr>
              <a:t>Zakon</a:t>
            </a:r>
            <a:r>
              <a:rPr lang="en-US" sz="2400" b="1" dirty="0">
                <a:solidFill>
                  <a:schemeClr val="bg1">
                    <a:lumMod val="95000"/>
                    <a:lumOff val="5000"/>
                  </a:schemeClr>
                </a:solidFill>
              </a:rPr>
              <a:t> o </a:t>
            </a:r>
            <a:r>
              <a:rPr lang="en-US" sz="2400" b="1" dirty="0" err="1">
                <a:solidFill>
                  <a:schemeClr val="bg1">
                    <a:lumMod val="95000"/>
                    <a:lumOff val="5000"/>
                  </a:schemeClr>
                </a:solidFill>
              </a:rPr>
              <a:t>radu</a:t>
            </a:r>
            <a:r>
              <a:rPr lang="en-US" sz="2400" b="1" dirty="0">
                <a:solidFill>
                  <a:schemeClr val="bg1">
                    <a:lumMod val="95000"/>
                    <a:lumOff val="5000"/>
                  </a:schemeClr>
                </a:solidFill>
              </a:rPr>
              <a:t> F </a:t>
            </a:r>
            <a:r>
              <a:rPr lang="en-US" sz="2400" b="1" dirty="0" err="1" smtClean="0">
                <a:solidFill>
                  <a:schemeClr val="bg1">
                    <a:lumMod val="95000"/>
                    <a:lumOff val="5000"/>
                  </a:schemeClr>
                </a:solidFill>
              </a:rPr>
              <a:t>BiH</a:t>
            </a:r>
            <a:endParaRPr lang="bs-Latn-BA" sz="2400" b="1" dirty="0" smtClean="0">
              <a:solidFill>
                <a:schemeClr val="bg1">
                  <a:lumMod val="95000"/>
                  <a:lumOff val="5000"/>
                </a:schemeClr>
              </a:solidFill>
            </a:endParaRPr>
          </a:p>
          <a:p>
            <a:pPr algn="l"/>
            <a:r>
              <a:rPr lang="bs-Latn-BA" sz="2000" dirty="0" smtClean="0">
                <a:solidFill>
                  <a:schemeClr val="bg1">
                    <a:lumMod val="95000"/>
                    <a:lumOff val="5000"/>
                  </a:schemeClr>
                </a:solidFill>
              </a:rPr>
              <a:t> </a:t>
            </a:r>
            <a:endParaRPr lang="bs-Latn-BA" sz="2000" dirty="0">
              <a:solidFill>
                <a:schemeClr val="bg1">
                  <a:lumMod val="95000"/>
                  <a:lumOff val="5000"/>
                </a:schemeClr>
              </a:solidFill>
            </a:endParaRPr>
          </a:p>
          <a:p>
            <a:pPr algn="just"/>
            <a:r>
              <a:rPr lang="en-US" sz="2000" dirty="0" err="1" smtClean="0">
                <a:solidFill>
                  <a:schemeClr val="bg1">
                    <a:lumMod val="95000"/>
                    <a:lumOff val="5000"/>
                  </a:schemeClr>
                </a:solidFill>
              </a:rPr>
              <a:t>Član</a:t>
            </a:r>
            <a:r>
              <a:rPr lang="en-US" sz="2000" dirty="0" smtClean="0">
                <a:solidFill>
                  <a:schemeClr val="bg1">
                    <a:lumMod val="95000"/>
                    <a:lumOff val="5000"/>
                  </a:schemeClr>
                </a:solidFill>
              </a:rPr>
              <a:t> </a:t>
            </a:r>
            <a:r>
              <a:rPr lang="en-US" sz="2000" dirty="0">
                <a:solidFill>
                  <a:schemeClr val="bg1">
                    <a:lumMod val="95000"/>
                    <a:lumOff val="5000"/>
                  </a:schemeClr>
                </a:solidFill>
              </a:rPr>
              <a:t>8. (1) </a:t>
            </a:r>
            <a:r>
              <a:rPr lang="en-US" sz="2000" dirty="0" err="1">
                <a:solidFill>
                  <a:schemeClr val="bg1">
                    <a:lumMod val="95000"/>
                    <a:lumOff val="5000"/>
                  </a:schemeClr>
                </a:solidFill>
              </a:rPr>
              <a:t>Zabranjena</a:t>
            </a:r>
            <a:r>
              <a:rPr lang="en-US" sz="2000" dirty="0">
                <a:solidFill>
                  <a:schemeClr val="bg1">
                    <a:lumMod val="95000"/>
                    <a:lumOff val="5000"/>
                  </a:schemeClr>
                </a:solidFill>
              </a:rPr>
              <a:t> je </a:t>
            </a:r>
            <a:r>
              <a:rPr lang="en-US" sz="2000" dirty="0" err="1">
                <a:solidFill>
                  <a:schemeClr val="bg1">
                    <a:lumMod val="95000"/>
                    <a:lumOff val="5000"/>
                  </a:schemeClr>
                </a:solidFill>
              </a:rPr>
              <a:t>diskriminacija</a:t>
            </a:r>
            <a:r>
              <a:rPr lang="en-US" sz="2000" dirty="0">
                <a:solidFill>
                  <a:schemeClr val="bg1">
                    <a:lumMod val="95000"/>
                    <a:lumOff val="5000"/>
                  </a:schemeClr>
                </a:solidFill>
              </a:rPr>
              <a:t> </a:t>
            </a:r>
            <a:r>
              <a:rPr lang="bs-Latn-BA" sz="2000" dirty="0" smtClean="0">
                <a:solidFill>
                  <a:schemeClr val="bg1">
                    <a:lumMod val="95000"/>
                    <a:lumOff val="5000"/>
                  </a:schemeClr>
                </a:solidFill>
              </a:rPr>
              <a:t>          </a:t>
            </a:r>
            <a:r>
              <a:rPr lang="en-US" sz="2000" dirty="0" err="1" smtClean="0">
                <a:solidFill>
                  <a:schemeClr val="bg1">
                    <a:lumMod val="95000"/>
                    <a:lumOff val="5000"/>
                  </a:schemeClr>
                </a:solidFill>
              </a:rPr>
              <a:t>radnika</a:t>
            </a:r>
            <a:r>
              <a:rPr lang="en-US" sz="2000" dirty="0" smtClean="0">
                <a:solidFill>
                  <a:schemeClr val="bg1">
                    <a:lumMod val="95000"/>
                    <a:lumOff val="5000"/>
                  </a:schemeClr>
                </a:solidFill>
              </a:rPr>
              <a:t> </a:t>
            </a:r>
            <a:r>
              <a:rPr lang="en-US" sz="2000" dirty="0" err="1">
                <a:solidFill>
                  <a:schemeClr val="bg1">
                    <a:lumMod val="95000"/>
                    <a:lumOff val="5000"/>
                  </a:schemeClr>
                </a:solidFill>
              </a:rPr>
              <a:t>kao</a:t>
            </a:r>
            <a:r>
              <a:rPr lang="en-US" sz="2000" dirty="0">
                <a:solidFill>
                  <a:schemeClr val="bg1">
                    <a:lumMod val="95000"/>
                    <a:lumOff val="5000"/>
                  </a:schemeClr>
                </a:solidFill>
              </a:rPr>
              <a:t> i </a:t>
            </a:r>
            <a:r>
              <a:rPr lang="en-US" sz="2000" dirty="0" err="1">
                <a:solidFill>
                  <a:schemeClr val="bg1">
                    <a:lumMod val="95000"/>
                    <a:lumOff val="5000"/>
                  </a:schemeClr>
                </a:solidFill>
              </a:rPr>
              <a:t>lica</a:t>
            </a:r>
            <a:r>
              <a:rPr lang="en-US" sz="2000" dirty="0">
                <a:solidFill>
                  <a:schemeClr val="bg1">
                    <a:lumMod val="95000"/>
                    <a:lumOff val="5000"/>
                  </a:schemeClr>
                </a:solidFill>
              </a:rPr>
              <a:t> </a:t>
            </a:r>
            <a:r>
              <a:rPr lang="en-US" sz="2000" dirty="0" err="1">
                <a:solidFill>
                  <a:schemeClr val="bg1">
                    <a:lumMod val="95000"/>
                    <a:lumOff val="5000"/>
                  </a:schemeClr>
                </a:solidFill>
              </a:rPr>
              <a:t>koje</a:t>
            </a:r>
            <a:r>
              <a:rPr lang="en-US" sz="2000" dirty="0">
                <a:solidFill>
                  <a:schemeClr val="bg1">
                    <a:lumMod val="95000"/>
                    <a:lumOff val="5000"/>
                  </a:schemeClr>
                </a:solidFill>
              </a:rPr>
              <a:t> </a:t>
            </a:r>
            <a:r>
              <a:rPr lang="en-US" sz="2000" dirty="0" err="1">
                <a:solidFill>
                  <a:schemeClr val="bg1">
                    <a:lumMod val="95000"/>
                    <a:lumOff val="5000"/>
                  </a:schemeClr>
                </a:solidFill>
              </a:rPr>
              <a:t>traži</a:t>
            </a:r>
            <a:r>
              <a:rPr lang="en-US" sz="2000" dirty="0">
                <a:solidFill>
                  <a:schemeClr val="bg1">
                    <a:lumMod val="95000"/>
                    <a:lumOff val="5000"/>
                  </a:schemeClr>
                </a:solidFill>
              </a:rPr>
              <a:t> </a:t>
            </a:r>
            <a:r>
              <a:rPr lang="en-US" sz="2000" dirty="0" err="1">
                <a:solidFill>
                  <a:schemeClr val="bg1">
                    <a:lumMod val="95000"/>
                    <a:lumOff val="5000"/>
                  </a:schemeClr>
                </a:solidFill>
              </a:rPr>
              <a:t>zaposlenje</a:t>
            </a:r>
            <a:r>
              <a:rPr lang="en-US" sz="2000" dirty="0">
                <a:solidFill>
                  <a:schemeClr val="bg1">
                    <a:lumMod val="95000"/>
                    <a:lumOff val="5000"/>
                  </a:schemeClr>
                </a:solidFill>
              </a:rPr>
              <a:t>, s </a:t>
            </a:r>
            <a:r>
              <a:rPr lang="en-US" sz="2000" dirty="0" err="1">
                <a:solidFill>
                  <a:schemeClr val="bg1">
                    <a:lumMod val="95000"/>
                    <a:lumOff val="5000"/>
                  </a:schemeClr>
                </a:solidFill>
              </a:rPr>
              <a:t>obzirom</a:t>
            </a:r>
            <a:r>
              <a:rPr lang="en-US" sz="2000" dirty="0">
                <a:solidFill>
                  <a:schemeClr val="bg1">
                    <a:lumMod val="95000"/>
                    <a:lumOff val="5000"/>
                  </a:schemeClr>
                </a:solidFill>
              </a:rPr>
              <a:t> </a:t>
            </a:r>
            <a:r>
              <a:rPr lang="en-US" sz="2000" dirty="0" err="1">
                <a:solidFill>
                  <a:schemeClr val="bg1">
                    <a:lumMod val="95000"/>
                    <a:lumOff val="5000"/>
                  </a:schemeClr>
                </a:solidFill>
              </a:rPr>
              <a:t>na</a:t>
            </a:r>
            <a:r>
              <a:rPr lang="en-US" sz="2000" dirty="0">
                <a:solidFill>
                  <a:schemeClr val="bg1">
                    <a:lumMod val="95000"/>
                    <a:lumOff val="5000"/>
                  </a:schemeClr>
                </a:solidFill>
              </a:rPr>
              <a:t> </a:t>
            </a:r>
            <a:r>
              <a:rPr lang="en-US" sz="2000" dirty="0" err="1">
                <a:solidFill>
                  <a:schemeClr val="bg1">
                    <a:lumMod val="95000"/>
                    <a:lumOff val="5000"/>
                  </a:schemeClr>
                </a:solidFill>
              </a:rPr>
              <a:t>spol</a:t>
            </a:r>
            <a:r>
              <a:rPr lang="en-US" sz="2000" dirty="0">
                <a:solidFill>
                  <a:schemeClr val="bg1">
                    <a:lumMod val="95000"/>
                    <a:lumOff val="5000"/>
                  </a:schemeClr>
                </a:solidFill>
              </a:rPr>
              <a:t>, </a:t>
            </a:r>
            <a:r>
              <a:rPr lang="en-US" sz="2000" dirty="0" err="1">
                <a:solidFill>
                  <a:schemeClr val="bg1">
                    <a:lumMod val="95000"/>
                    <a:lumOff val="5000"/>
                  </a:schemeClr>
                </a:solidFill>
              </a:rPr>
              <a:t>spolno</a:t>
            </a:r>
            <a:r>
              <a:rPr lang="en-US" sz="2000" dirty="0">
                <a:solidFill>
                  <a:schemeClr val="bg1">
                    <a:lumMod val="95000"/>
                    <a:lumOff val="5000"/>
                  </a:schemeClr>
                </a:solidFill>
              </a:rPr>
              <a:t> </a:t>
            </a:r>
            <a:r>
              <a:rPr lang="en-US" sz="2000" dirty="0" err="1">
                <a:solidFill>
                  <a:schemeClr val="bg1">
                    <a:lumMod val="95000"/>
                    <a:lumOff val="5000"/>
                  </a:schemeClr>
                </a:solidFill>
              </a:rPr>
              <a:t>opredjeljenje</a:t>
            </a:r>
            <a:r>
              <a:rPr lang="en-US" sz="2000" dirty="0">
                <a:solidFill>
                  <a:schemeClr val="bg1">
                    <a:lumMod val="95000"/>
                    <a:lumOff val="5000"/>
                  </a:schemeClr>
                </a:solidFill>
              </a:rPr>
              <a:t>, </a:t>
            </a:r>
            <a:r>
              <a:rPr lang="bs-Latn-BA" sz="2000" dirty="0" smtClean="0">
                <a:solidFill>
                  <a:schemeClr val="bg1">
                    <a:lumMod val="95000"/>
                    <a:lumOff val="5000"/>
                  </a:schemeClr>
                </a:solidFill>
              </a:rPr>
              <a:t>  </a:t>
            </a:r>
            <a:r>
              <a:rPr lang="en-US" sz="2000" dirty="0" err="1" smtClean="0">
                <a:solidFill>
                  <a:schemeClr val="bg1">
                    <a:lumMod val="95000"/>
                    <a:lumOff val="5000"/>
                  </a:schemeClr>
                </a:solidFill>
              </a:rPr>
              <a:t>bračno</a:t>
            </a:r>
            <a:r>
              <a:rPr lang="en-US" sz="2000" dirty="0" smtClean="0">
                <a:solidFill>
                  <a:schemeClr val="bg1">
                    <a:lumMod val="95000"/>
                    <a:lumOff val="5000"/>
                  </a:schemeClr>
                </a:solidFill>
              </a:rPr>
              <a:t> </a:t>
            </a:r>
            <a:r>
              <a:rPr lang="en-US" sz="2000" dirty="0" err="1">
                <a:solidFill>
                  <a:schemeClr val="bg1">
                    <a:lumMod val="95000"/>
                    <a:lumOff val="5000"/>
                  </a:schemeClr>
                </a:solidFill>
              </a:rPr>
              <a:t>stanje</a:t>
            </a:r>
            <a:r>
              <a:rPr lang="en-US" sz="2000" dirty="0">
                <a:solidFill>
                  <a:schemeClr val="bg1">
                    <a:lumMod val="95000"/>
                    <a:lumOff val="5000"/>
                  </a:schemeClr>
                </a:solidFill>
              </a:rPr>
              <a:t>, </a:t>
            </a:r>
            <a:r>
              <a:rPr lang="en-US" sz="2000" dirty="0" err="1">
                <a:solidFill>
                  <a:schemeClr val="bg1">
                    <a:lumMod val="95000"/>
                    <a:lumOff val="5000"/>
                  </a:schemeClr>
                </a:solidFill>
              </a:rPr>
              <a:t>porodične</a:t>
            </a:r>
            <a:r>
              <a:rPr lang="en-US" sz="2000" dirty="0">
                <a:solidFill>
                  <a:schemeClr val="bg1">
                    <a:lumMod val="95000"/>
                    <a:lumOff val="5000"/>
                  </a:schemeClr>
                </a:solidFill>
              </a:rPr>
              <a:t> </a:t>
            </a:r>
            <a:r>
              <a:rPr lang="en-US" sz="2000" dirty="0" err="1">
                <a:solidFill>
                  <a:schemeClr val="bg1">
                    <a:lumMod val="95000"/>
                    <a:lumOff val="5000"/>
                  </a:schemeClr>
                </a:solidFill>
              </a:rPr>
              <a:t>obaveze</a:t>
            </a:r>
            <a:r>
              <a:rPr lang="en-US" sz="2000" dirty="0">
                <a:solidFill>
                  <a:schemeClr val="bg1">
                    <a:lumMod val="95000"/>
                    <a:lumOff val="5000"/>
                  </a:schemeClr>
                </a:solidFill>
              </a:rPr>
              <a:t>, </a:t>
            </a:r>
            <a:r>
              <a:rPr lang="en-US" sz="2000" dirty="0" err="1">
                <a:solidFill>
                  <a:schemeClr val="bg1">
                    <a:lumMod val="95000"/>
                    <a:lumOff val="5000"/>
                  </a:schemeClr>
                </a:solidFill>
              </a:rPr>
              <a:t>starost</a:t>
            </a:r>
            <a:r>
              <a:rPr lang="en-US" sz="2000" dirty="0">
                <a:solidFill>
                  <a:schemeClr val="bg1">
                    <a:lumMod val="95000"/>
                    <a:lumOff val="5000"/>
                  </a:schemeClr>
                </a:solidFill>
              </a:rPr>
              <a:t>, </a:t>
            </a:r>
            <a:r>
              <a:rPr lang="en-US" sz="2000" dirty="0" err="1">
                <a:solidFill>
                  <a:schemeClr val="bg1">
                    <a:lumMod val="95000"/>
                    <a:lumOff val="5000"/>
                  </a:schemeClr>
                </a:solidFill>
              </a:rPr>
              <a:t>invalidnost</a:t>
            </a:r>
            <a:r>
              <a:rPr lang="en-US" sz="2000" dirty="0">
                <a:solidFill>
                  <a:schemeClr val="bg1">
                    <a:lumMod val="95000"/>
                    <a:lumOff val="5000"/>
                  </a:schemeClr>
                </a:solidFill>
              </a:rPr>
              <a:t>, </a:t>
            </a:r>
            <a:r>
              <a:rPr lang="en-US" sz="2000" dirty="0" err="1">
                <a:solidFill>
                  <a:schemeClr val="bg1">
                    <a:lumMod val="95000"/>
                    <a:lumOff val="5000"/>
                  </a:schemeClr>
                </a:solidFill>
              </a:rPr>
              <a:t>trudnoću</a:t>
            </a:r>
            <a:r>
              <a:rPr lang="en-US" sz="2000" dirty="0">
                <a:solidFill>
                  <a:schemeClr val="bg1">
                    <a:lumMod val="95000"/>
                    <a:lumOff val="5000"/>
                  </a:schemeClr>
                </a:solidFill>
              </a:rPr>
              <a:t>, </a:t>
            </a:r>
            <a:r>
              <a:rPr lang="en-US" sz="2000" dirty="0" err="1">
                <a:solidFill>
                  <a:schemeClr val="bg1">
                    <a:lumMod val="95000"/>
                    <a:lumOff val="5000"/>
                  </a:schemeClr>
                </a:solidFill>
              </a:rPr>
              <a:t>jezik</a:t>
            </a:r>
            <a:r>
              <a:rPr lang="en-US" sz="2000" dirty="0">
                <a:solidFill>
                  <a:schemeClr val="bg1">
                    <a:lumMod val="95000"/>
                    <a:lumOff val="5000"/>
                  </a:schemeClr>
                </a:solidFill>
              </a:rPr>
              <a:t>, </a:t>
            </a:r>
            <a:r>
              <a:rPr lang="en-US" sz="2000" dirty="0" err="1">
                <a:solidFill>
                  <a:schemeClr val="bg1">
                    <a:lumMod val="95000"/>
                    <a:lumOff val="5000"/>
                  </a:schemeClr>
                </a:solidFill>
              </a:rPr>
              <a:t>vjeru</a:t>
            </a:r>
            <a:r>
              <a:rPr lang="en-US" sz="2000" dirty="0">
                <a:solidFill>
                  <a:schemeClr val="bg1">
                    <a:lumMod val="95000"/>
                    <a:lumOff val="5000"/>
                  </a:schemeClr>
                </a:solidFill>
              </a:rPr>
              <a:t>, </a:t>
            </a:r>
            <a:r>
              <a:rPr lang="en-US" sz="2000" dirty="0" err="1">
                <a:solidFill>
                  <a:schemeClr val="bg1">
                    <a:lumMod val="95000"/>
                    <a:lumOff val="5000"/>
                  </a:schemeClr>
                </a:solidFill>
              </a:rPr>
              <a:t>političko</a:t>
            </a:r>
            <a:r>
              <a:rPr lang="en-US" sz="2000" dirty="0">
                <a:solidFill>
                  <a:schemeClr val="bg1">
                    <a:lumMod val="95000"/>
                    <a:lumOff val="5000"/>
                  </a:schemeClr>
                </a:solidFill>
              </a:rPr>
              <a:t> i </a:t>
            </a:r>
            <a:r>
              <a:rPr lang="en-US" sz="2000" dirty="0" err="1">
                <a:solidFill>
                  <a:schemeClr val="bg1">
                    <a:lumMod val="95000"/>
                    <a:lumOff val="5000"/>
                  </a:schemeClr>
                </a:solidFill>
              </a:rPr>
              <a:t>drugo</a:t>
            </a:r>
            <a:r>
              <a:rPr lang="en-US" sz="2000" dirty="0">
                <a:solidFill>
                  <a:schemeClr val="bg1">
                    <a:lumMod val="95000"/>
                    <a:lumOff val="5000"/>
                  </a:schemeClr>
                </a:solidFill>
              </a:rPr>
              <a:t> </a:t>
            </a:r>
            <a:r>
              <a:rPr lang="en-US" sz="2000" dirty="0" err="1">
                <a:solidFill>
                  <a:schemeClr val="bg1">
                    <a:lumMod val="95000"/>
                    <a:lumOff val="5000"/>
                  </a:schemeClr>
                </a:solidFill>
              </a:rPr>
              <a:t>mišljenje</a:t>
            </a:r>
            <a:r>
              <a:rPr lang="en-US" sz="2000" dirty="0">
                <a:solidFill>
                  <a:schemeClr val="bg1">
                    <a:lumMod val="95000"/>
                    <a:lumOff val="5000"/>
                  </a:schemeClr>
                </a:solidFill>
              </a:rPr>
              <a:t>, </a:t>
            </a:r>
            <a:r>
              <a:rPr lang="en-US" sz="2000" dirty="0" err="1">
                <a:solidFill>
                  <a:schemeClr val="bg1">
                    <a:lumMod val="95000"/>
                    <a:lumOff val="5000"/>
                  </a:schemeClr>
                </a:solidFill>
              </a:rPr>
              <a:t>nacionalnu</a:t>
            </a:r>
            <a:r>
              <a:rPr lang="en-US" sz="2000" dirty="0">
                <a:solidFill>
                  <a:schemeClr val="bg1">
                    <a:lumMod val="95000"/>
                    <a:lumOff val="5000"/>
                  </a:schemeClr>
                </a:solidFill>
              </a:rPr>
              <a:t> </a:t>
            </a:r>
            <a:r>
              <a:rPr lang="en-US" sz="2000" dirty="0" err="1">
                <a:solidFill>
                  <a:schemeClr val="bg1">
                    <a:lumMod val="95000"/>
                    <a:lumOff val="5000"/>
                  </a:schemeClr>
                </a:solidFill>
              </a:rPr>
              <a:t>pripadnost</a:t>
            </a:r>
            <a:r>
              <a:rPr lang="en-US" sz="2000" dirty="0">
                <a:solidFill>
                  <a:schemeClr val="bg1">
                    <a:lumMod val="95000"/>
                    <a:lumOff val="5000"/>
                  </a:schemeClr>
                </a:solidFill>
              </a:rPr>
              <a:t>, </a:t>
            </a:r>
            <a:r>
              <a:rPr lang="en-US" sz="2000" dirty="0" err="1">
                <a:solidFill>
                  <a:schemeClr val="bg1">
                    <a:lumMod val="95000"/>
                    <a:lumOff val="5000"/>
                  </a:schemeClr>
                </a:solidFill>
              </a:rPr>
              <a:t>socijalno</a:t>
            </a:r>
            <a:r>
              <a:rPr lang="en-US" sz="2000" dirty="0">
                <a:solidFill>
                  <a:schemeClr val="bg1">
                    <a:lumMod val="95000"/>
                    <a:lumOff val="5000"/>
                  </a:schemeClr>
                </a:solidFill>
              </a:rPr>
              <a:t> </a:t>
            </a:r>
            <a:r>
              <a:rPr lang="en-US" sz="2000" dirty="0" err="1">
                <a:solidFill>
                  <a:schemeClr val="bg1">
                    <a:lumMod val="95000"/>
                    <a:lumOff val="5000"/>
                  </a:schemeClr>
                </a:solidFill>
              </a:rPr>
              <a:t>porijeklo</a:t>
            </a:r>
            <a:r>
              <a:rPr lang="en-US" sz="2000" dirty="0">
                <a:solidFill>
                  <a:schemeClr val="bg1">
                    <a:lumMod val="95000"/>
                    <a:lumOff val="5000"/>
                  </a:schemeClr>
                </a:solidFill>
              </a:rPr>
              <a:t>, </a:t>
            </a:r>
            <a:r>
              <a:rPr lang="en-US" sz="2000" dirty="0" err="1">
                <a:solidFill>
                  <a:schemeClr val="bg1">
                    <a:lumMod val="95000"/>
                    <a:lumOff val="5000"/>
                  </a:schemeClr>
                </a:solidFill>
              </a:rPr>
              <a:t>imovno</a:t>
            </a:r>
            <a:r>
              <a:rPr lang="en-US" sz="2000" dirty="0">
                <a:solidFill>
                  <a:schemeClr val="bg1">
                    <a:lumMod val="95000"/>
                    <a:lumOff val="5000"/>
                  </a:schemeClr>
                </a:solidFill>
              </a:rPr>
              <a:t> </a:t>
            </a:r>
            <a:r>
              <a:rPr lang="en-US" sz="2000" dirty="0" err="1">
                <a:solidFill>
                  <a:schemeClr val="bg1">
                    <a:lumMod val="95000"/>
                    <a:lumOff val="5000"/>
                  </a:schemeClr>
                </a:solidFill>
              </a:rPr>
              <a:t>stanje</a:t>
            </a:r>
            <a:r>
              <a:rPr lang="en-US" sz="2000" dirty="0">
                <a:solidFill>
                  <a:schemeClr val="bg1">
                    <a:lumMod val="95000"/>
                    <a:lumOff val="5000"/>
                  </a:schemeClr>
                </a:solidFill>
              </a:rPr>
              <a:t>, </a:t>
            </a:r>
            <a:r>
              <a:rPr lang="en-US" sz="2000" dirty="0" err="1">
                <a:solidFill>
                  <a:schemeClr val="bg1">
                    <a:lumMod val="95000"/>
                    <a:lumOff val="5000"/>
                  </a:schemeClr>
                </a:solidFill>
              </a:rPr>
              <a:t>rođenje</a:t>
            </a:r>
            <a:r>
              <a:rPr lang="en-US" sz="2000" dirty="0">
                <a:solidFill>
                  <a:schemeClr val="bg1">
                    <a:lumMod val="95000"/>
                    <a:lumOff val="5000"/>
                  </a:schemeClr>
                </a:solidFill>
              </a:rPr>
              <a:t>, </a:t>
            </a:r>
            <a:r>
              <a:rPr lang="en-US" sz="2000" dirty="0" err="1">
                <a:solidFill>
                  <a:schemeClr val="bg1">
                    <a:lumMod val="95000"/>
                    <a:lumOff val="5000"/>
                  </a:schemeClr>
                </a:solidFill>
              </a:rPr>
              <a:t>rasu</a:t>
            </a:r>
            <a:r>
              <a:rPr lang="en-US" sz="2000" dirty="0">
                <a:solidFill>
                  <a:schemeClr val="bg1">
                    <a:lumMod val="95000"/>
                    <a:lumOff val="5000"/>
                  </a:schemeClr>
                </a:solidFill>
              </a:rPr>
              <a:t>, </a:t>
            </a:r>
            <a:r>
              <a:rPr lang="en-US" sz="2000" dirty="0" err="1">
                <a:solidFill>
                  <a:schemeClr val="bg1">
                    <a:lumMod val="95000"/>
                    <a:lumOff val="5000"/>
                  </a:schemeClr>
                </a:solidFill>
              </a:rPr>
              <a:t>boju</a:t>
            </a:r>
            <a:r>
              <a:rPr lang="en-US" sz="2000" dirty="0">
                <a:solidFill>
                  <a:schemeClr val="bg1">
                    <a:lumMod val="95000"/>
                    <a:lumOff val="5000"/>
                  </a:schemeClr>
                </a:solidFill>
              </a:rPr>
              <a:t> </a:t>
            </a:r>
            <a:r>
              <a:rPr lang="en-US" sz="2000" dirty="0" err="1">
                <a:solidFill>
                  <a:schemeClr val="bg1">
                    <a:lumMod val="95000"/>
                    <a:lumOff val="5000"/>
                  </a:schemeClr>
                </a:solidFill>
              </a:rPr>
              <a:t>kože</a:t>
            </a:r>
            <a:r>
              <a:rPr lang="en-US" sz="2000" dirty="0">
                <a:solidFill>
                  <a:schemeClr val="bg1">
                    <a:lumMod val="95000"/>
                    <a:lumOff val="5000"/>
                  </a:schemeClr>
                </a:solidFill>
              </a:rPr>
              <a:t>, </a:t>
            </a:r>
            <a:r>
              <a:rPr lang="en-US" sz="2000" dirty="0" err="1">
                <a:solidFill>
                  <a:schemeClr val="bg1">
                    <a:lumMod val="95000"/>
                    <a:lumOff val="5000"/>
                  </a:schemeClr>
                </a:solidFill>
              </a:rPr>
              <a:t>članstvo</a:t>
            </a:r>
            <a:r>
              <a:rPr lang="en-US" sz="2000" dirty="0">
                <a:solidFill>
                  <a:schemeClr val="bg1">
                    <a:lumMod val="95000"/>
                    <a:lumOff val="5000"/>
                  </a:schemeClr>
                </a:solidFill>
              </a:rPr>
              <a:t> </a:t>
            </a:r>
            <a:r>
              <a:rPr lang="en-US" sz="2000" dirty="0" err="1">
                <a:solidFill>
                  <a:schemeClr val="bg1">
                    <a:lumMod val="95000"/>
                    <a:lumOff val="5000"/>
                  </a:schemeClr>
                </a:solidFill>
              </a:rPr>
              <a:t>ili</a:t>
            </a:r>
            <a:r>
              <a:rPr lang="en-US" sz="2000" dirty="0">
                <a:solidFill>
                  <a:schemeClr val="bg1">
                    <a:lumMod val="95000"/>
                    <a:lumOff val="5000"/>
                  </a:schemeClr>
                </a:solidFill>
              </a:rPr>
              <a:t> </a:t>
            </a:r>
            <a:r>
              <a:rPr lang="en-US" sz="2000" dirty="0" err="1">
                <a:solidFill>
                  <a:schemeClr val="bg1">
                    <a:lumMod val="95000"/>
                    <a:lumOff val="5000"/>
                  </a:schemeClr>
                </a:solidFill>
              </a:rPr>
              <a:t>nečlanstvo</a:t>
            </a:r>
            <a:r>
              <a:rPr lang="en-US" sz="2000" dirty="0">
                <a:solidFill>
                  <a:schemeClr val="bg1">
                    <a:lumMod val="95000"/>
                    <a:lumOff val="5000"/>
                  </a:schemeClr>
                </a:solidFill>
              </a:rPr>
              <a:t> u </a:t>
            </a:r>
            <a:r>
              <a:rPr lang="en-US" sz="2000" dirty="0" err="1">
                <a:solidFill>
                  <a:schemeClr val="bg1">
                    <a:lumMod val="95000"/>
                    <a:lumOff val="5000"/>
                  </a:schemeClr>
                </a:solidFill>
              </a:rPr>
              <a:t>političkim</a:t>
            </a:r>
            <a:r>
              <a:rPr lang="en-US" sz="2000" dirty="0">
                <a:solidFill>
                  <a:schemeClr val="bg1">
                    <a:lumMod val="95000"/>
                    <a:lumOff val="5000"/>
                  </a:schemeClr>
                </a:solidFill>
              </a:rPr>
              <a:t> </a:t>
            </a:r>
            <a:r>
              <a:rPr lang="en-US" sz="2000" dirty="0" err="1">
                <a:solidFill>
                  <a:schemeClr val="bg1">
                    <a:lumMod val="95000"/>
                    <a:lumOff val="5000"/>
                  </a:schemeClr>
                </a:solidFill>
              </a:rPr>
              <a:t>strankama</a:t>
            </a:r>
            <a:r>
              <a:rPr lang="en-US" sz="2000" dirty="0">
                <a:solidFill>
                  <a:schemeClr val="bg1">
                    <a:lumMod val="95000"/>
                    <a:lumOff val="5000"/>
                  </a:schemeClr>
                </a:solidFill>
              </a:rPr>
              <a:t> i </a:t>
            </a:r>
            <a:r>
              <a:rPr lang="en-US" sz="2000" dirty="0" err="1">
                <a:solidFill>
                  <a:schemeClr val="bg1">
                    <a:lumMod val="95000"/>
                    <a:lumOff val="5000"/>
                  </a:schemeClr>
                </a:solidFill>
              </a:rPr>
              <a:t>sindikatima</a:t>
            </a:r>
            <a:r>
              <a:rPr lang="en-US" sz="2000" dirty="0">
                <a:solidFill>
                  <a:schemeClr val="bg1">
                    <a:lumMod val="95000"/>
                    <a:lumOff val="5000"/>
                  </a:schemeClr>
                </a:solidFill>
              </a:rPr>
              <a:t>, </a:t>
            </a:r>
            <a:r>
              <a:rPr lang="en-US" sz="2000" dirty="0" err="1">
                <a:solidFill>
                  <a:schemeClr val="bg1">
                    <a:lumMod val="95000"/>
                    <a:lumOff val="5000"/>
                  </a:schemeClr>
                </a:solidFill>
              </a:rPr>
              <a:t>zdravstveni</a:t>
            </a:r>
            <a:r>
              <a:rPr lang="en-US" sz="2000" dirty="0">
                <a:solidFill>
                  <a:schemeClr val="bg1">
                    <a:lumMod val="95000"/>
                    <a:lumOff val="5000"/>
                  </a:schemeClr>
                </a:solidFill>
              </a:rPr>
              <a:t> status, </a:t>
            </a:r>
            <a:r>
              <a:rPr lang="en-US" sz="2000" dirty="0" err="1">
                <a:solidFill>
                  <a:schemeClr val="bg1">
                    <a:lumMod val="95000"/>
                    <a:lumOff val="5000"/>
                  </a:schemeClr>
                </a:solidFill>
              </a:rPr>
              <a:t>ili</a:t>
            </a:r>
            <a:r>
              <a:rPr lang="en-US" sz="2000" dirty="0">
                <a:solidFill>
                  <a:schemeClr val="bg1">
                    <a:lumMod val="95000"/>
                    <a:lumOff val="5000"/>
                  </a:schemeClr>
                </a:solidFill>
              </a:rPr>
              <a:t> </a:t>
            </a:r>
            <a:r>
              <a:rPr lang="en-US" sz="2000" dirty="0" err="1">
                <a:solidFill>
                  <a:schemeClr val="bg1">
                    <a:lumMod val="95000"/>
                    <a:lumOff val="5000"/>
                  </a:schemeClr>
                </a:solidFill>
              </a:rPr>
              <a:t>neko</a:t>
            </a:r>
            <a:r>
              <a:rPr lang="en-US" sz="2000" dirty="0">
                <a:solidFill>
                  <a:schemeClr val="bg1">
                    <a:lumMod val="95000"/>
                    <a:lumOff val="5000"/>
                  </a:schemeClr>
                </a:solidFill>
              </a:rPr>
              <a:t> </a:t>
            </a:r>
            <a:r>
              <a:rPr lang="en-US" sz="2000" dirty="0" err="1">
                <a:solidFill>
                  <a:schemeClr val="bg1">
                    <a:lumMod val="95000"/>
                    <a:lumOff val="5000"/>
                  </a:schemeClr>
                </a:solidFill>
              </a:rPr>
              <a:t>drugo</a:t>
            </a:r>
            <a:r>
              <a:rPr lang="en-US" sz="2000" dirty="0">
                <a:solidFill>
                  <a:schemeClr val="bg1">
                    <a:lumMod val="95000"/>
                    <a:lumOff val="5000"/>
                  </a:schemeClr>
                </a:solidFill>
              </a:rPr>
              <a:t> </a:t>
            </a:r>
            <a:r>
              <a:rPr lang="en-US" sz="2000" dirty="0" err="1">
                <a:solidFill>
                  <a:schemeClr val="bg1">
                    <a:lumMod val="95000"/>
                    <a:lumOff val="5000"/>
                  </a:schemeClr>
                </a:solidFill>
              </a:rPr>
              <a:t>lično</a:t>
            </a:r>
            <a:r>
              <a:rPr lang="en-US" sz="2000" dirty="0">
                <a:solidFill>
                  <a:schemeClr val="bg1">
                    <a:lumMod val="95000"/>
                    <a:lumOff val="5000"/>
                  </a:schemeClr>
                </a:solidFill>
              </a:rPr>
              <a:t> </a:t>
            </a:r>
            <a:r>
              <a:rPr lang="en-US" sz="2000" dirty="0" err="1" smtClean="0">
                <a:solidFill>
                  <a:schemeClr val="bg1">
                    <a:lumMod val="95000"/>
                    <a:lumOff val="5000"/>
                  </a:schemeClr>
                </a:solidFill>
              </a:rPr>
              <a:t>svojstvo</a:t>
            </a:r>
            <a:r>
              <a:rPr lang="en-US" sz="2000" dirty="0" smtClean="0">
                <a:solidFill>
                  <a:schemeClr val="bg1">
                    <a:lumMod val="95000"/>
                    <a:lumOff val="5000"/>
                  </a:schemeClr>
                </a:solidFill>
              </a:rPr>
              <a:t>.</a:t>
            </a:r>
            <a:endParaRPr lang="bs-Latn-BA" sz="2000" dirty="0" smtClean="0">
              <a:solidFill>
                <a:schemeClr val="bg1">
                  <a:lumMod val="95000"/>
                  <a:lumOff val="5000"/>
                </a:schemeClr>
              </a:solidFill>
            </a:endParaRPr>
          </a:p>
          <a:p>
            <a:pPr algn="just"/>
            <a:endParaRPr lang="bs-Latn-BA" sz="2000" dirty="0">
              <a:solidFill>
                <a:schemeClr val="bg1">
                  <a:lumMod val="95000"/>
                  <a:lumOff val="5000"/>
                </a:schemeClr>
              </a:solidFill>
            </a:endParaRPr>
          </a:p>
          <a:p>
            <a:pPr algn="just"/>
            <a:endParaRPr lang="bs-Latn-BA" sz="2000" dirty="0" smtClean="0">
              <a:solidFill>
                <a:schemeClr val="bg1">
                  <a:lumMod val="95000"/>
                  <a:lumOff val="5000"/>
                </a:schemeClr>
              </a:solidFill>
            </a:endParaRPr>
          </a:p>
          <a:p>
            <a:pPr algn="just"/>
            <a:endParaRPr lang="bs-Latn-BA" sz="2000" dirty="0">
              <a:solidFill>
                <a:schemeClr val="bg1">
                  <a:lumMod val="95000"/>
                  <a:lumOff val="5000"/>
                </a:schemeClr>
              </a:solidFill>
            </a:endParaRPr>
          </a:p>
          <a:p>
            <a:pPr algn="just"/>
            <a:r>
              <a:rPr lang="bs-Latn-BA" sz="2000" dirty="0" smtClean="0">
                <a:solidFill>
                  <a:schemeClr val="bg1">
                    <a:lumMod val="95000"/>
                    <a:lumOff val="5000"/>
                  </a:schemeClr>
                </a:solidFill>
              </a:rPr>
              <a:t>     </a:t>
            </a:r>
          </a:p>
          <a:p>
            <a:pPr algn="just"/>
            <a:r>
              <a:rPr lang="bs-Latn-BA" sz="2000" dirty="0">
                <a:solidFill>
                  <a:schemeClr val="bg1">
                    <a:lumMod val="95000"/>
                    <a:lumOff val="5000"/>
                  </a:schemeClr>
                </a:solidFill>
              </a:rPr>
              <a:t> </a:t>
            </a:r>
            <a:r>
              <a:rPr lang="bs-Latn-BA" sz="2000" dirty="0" smtClean="0">
                <a:solidFill>
                  <a:schemeClr val="bg1">
                    <a:lumMod val="95000"/>
                    <a:lumOff val="5000"/>
                  </a:schemeClr>
                </a:solidFill>
              </a:rPr>
              <a:t>   </a:t>
            </a:r>
          </a:p>
          <a:p>
            <a:pPr algn="just"/>
            <a:r>
              <a:rPr lang="bs-Latn-BA" sz="2000" dirty="0">
                <a:solidFill>
                  <a:schemeClr val="bg1">
                    <a:lumMod val="95000"/>
                    <a:lumOff val="5000"/>
                  </a:schemeClr>
                </a:solidFill>
              </a:rPr>
              <a:t> </a:t>
            </a:r>
            <a:r>
              <a:rPr lang="bs-Latn-BA" sz="2000" dirty="0" smtClean="0">
                <a:solidFill>
                  <a:schemeClr val="bg1">
                    <a:lumMod val="95000"/>
                    <a:lumOff val="5000"/>
                  </a:schemeClr>
                </a:solidFill>
              </a:rPr>
              <a:t>    Oblici: </a:t>
            </a:r>
            <a:r>
              <a:rPr lang="bs-Latn-BA" sz="2000" i="1" dirty="0" smtClean="0">
                <a:solidFill>
                  <a:schemeClr val="bg1">
                    <a:lumMod val="95000"/>
                    <a:lumOff val="5000"/>
                  </a:schemeClr>
                </a:solidFill>
              </a:rPr>
              <a:t>direktna i indirektna</a:t>
            </a:r>
          </a:p>
          <a:p>
            <a:pPr algn="just"/>
            <a:r>
              <a:rPr lang="bs-Latn-BA" sz="2000" dirty="0" smtClean="0">
                <a:solidFill>
                  <a:schemeClr val="bg1">
                    <a:lumMod val="95000"/>
                    <a:lumOff val="5000"/>
                  </a:schemeClr>
                </a:solidFill>
              </a:rPr>
              <a:t>     </a:t>
            </a:r>
            <a:r>
              <a:rPr lang="en-US" sz="2000" dirty="0" err="1" smtClean="0">
                <a:solidFill>
                  <a:schemeClr val="bg1">
                    <a:lumMod val="95000"/>
                    <a:lumOff val="5000"/>
                  </a:schemeClr>
                </a:solidFill>
              </a:rPr>
              <a:t>Posebno</a:t>
            </a:r>
            <a:r>
              <a:rPr lang="en-US" sz="2000" dirty="0" smtClean="0">
                <a:solidFill>
                  <a:schemeClr val="bg1">
                    <a:lumMod val="95000"/>
                    <a:lumOff val="5000"/>
                  </a:schemeClr>
                </a:solidFill>
              </a:rPr>
              <a:t> </a:t>
            </a:r>
            <a:r>
              <a:rPr lang="en-US" sz="2000" dirty="0">
                <a:solidFill>
                  <a:schemeClr val="bg1">
                    <a:lumMod val="95000"/>
                    <a:lumOff val="5000"/>
                  </a:schemeClr>
                </a:solidFill>
              </a:rPr>
              <a:t>se </a:t>
            </a:r>
            <a:r>
              <a:rPr lang="en-US" sz="2000" dirty="0" err="1">
                <a:solidFill>
                  <a:schemeClr val="bg1">
                    <a:lumMod val="95000"/>
                    <a:lumOff val="5000"/>
                  </a:schemeClr>
                </a:solidFill>
              </a:rPr>
              <a:t>reguliše</a:t>
            </a:r>
            <a:r>
              <a:rPr lang="en-US" sz="2000" dirty="0">
                <a:solidFill>
                  <a:schemeClr val="bg1">
                    <a:lumMod val="95000"/>
                    <a:lumOff val="5000"/>
                  </a:schemeClr>
                </a:solidFill>
              </a:rPr>
              <a:t> </a:t>
            </a:r>
            <a:r>
              <a:rPr lang="en-US" sz="2000" dirty="0" err="1">
                <a:solidFill>
                  <a:schemeClr val="bg1">
                    <a:lumMod val="95000"/>
                    <a:lumOff val="5000"/>
                  </a:schemeClr>
                </a:solidFill>
              </a:rPr>
              <a:t>uznemiravanje</a:t>
            </a:r>
            <a:r>
              <a:rPr lang="en-US" sz="2000" dirty="0">
                <a:solidFill>
                  <a:schemeClr val="bg1">
                    <a:lumMod val="95000"/>
                    <a:lumOff val="5000"/>
                  </a:schemeClr>
                </a:solidFill>
              </a:rPr>
              <a:t> </a:t>
            </a:r>
            <a:endParaRPr lang="bs-Latn-BA" sz="2000" dirty="0" smtClean="0">
              <a:solidFill>
                <a:schemeClr val="bg1">
                  <a:lumMod val="95000"/>
                  <a:lumOff val="5000"/>
                </a:schemeClr>
              </a:solidFill>
            </a:endParaRPr>
          </a:p>
          <a:p>
            <a:pPr algn="just"/>
            <a:r>
              <a:rPr lang="bs-Latn-BA" sz="2000" dirty="0">
                <a:solidFill>
                  <a:schemeClr val="bg1">
                    <a:lumMod val="95000"/>
                    <a:lumOff val="5000"/>
                  </a:schemeClr>
                </a:solidFill>
              </a:rPr>
              <a:t> </a:t>
            </a:r>
            <a:r>
              <a:rPr lang="bs-Latn-BA" sz="2000" dirty="0" smtClean="0">
                <a:solidFill>
                  <a:schemeClr val="bg1">
                    <a:lumMod val="95000"/>
                    <a:lumOff val="5000"/>
                  </a:schemeClr>
                </a:solidFill>
              </a:rPr>
              <a:t>    i </a:t>
            </a:r>
            <a:r>
              <a:rPr lang="en-US" sz="2000" dirty="0" err="1" smtClean="0">
                <a:solidFill>
                  <a:schemeClr val="bg1">
                    <a:lumMod val="95000"/>
                    <a:lumOff val="5000"/>
                  </a:schemeClr>
                </a:solidFill>
              </a:rPr>
              <a:t>nasilje</a:t>
            </a:r>
            <a:r>
              <a:rPr lang="en-US" sz="2000" dirty="0" smtClean="0">
                <a:solidFill>
                  <a:schemeClr val="bg1">
                    <a:lumMod val="95000"/>
                    <a:lumOff val="5000"/>
                  </a:schemeClr>
                </a:solidFill>
              </a:rPr>
              <a:t> </a:t>
            </a:r>
            <a:r>
              <a:rPr lang="en-US" sz="2000" dirty="0" err="1">
                <a:solidFill>
                  <a:schemeClr val="bg1">
                    <a:lumMod val="95000"/>
                    <a:lumOff val="5000"/>
                  </a:schemeClr>
                </a:solidFill>
              </a:rPr>
              <a:t>na</a:t>
            </a:r>
            <a:r>
              <a:rPr lang="en-US" sz="2000" dirty="0">
                <a:solidFill>
                  <a:schemeClr val="bg1">
                    <a:lumMod val="95000"/>
                    <a:lumOff val="5000"/>
                  </a:schemeClr>
                </a:solidFill>
              </a:rPr>
              <a:t> </a:t>
            </a:r>
            <a:r>
              <a:rPr lang="en-US" sz="2000" dirty="0" err="1" smtClean="0">
                <a:solidFill>
                  <a:schemeClr val="bg1">
                    <a:lumMod val="95000"/>
                    <a:lumOff val="5000"/>
                  </a:schemeClr>
                </a:solidFill>
              </a:rPr>
              <a:t>radu</a:t>
            </a:r>
            <a:r>
              <a:rPr lang="bs-Latn-BA" sz="2000" dirty="0" smtClean="0">
                <a:solidFill>
                  <a:schemeClr val="bg1">
                    <a:lumMod val="95000"/>
                    <a:lumOff val="5000"/>
                  </a:schemeClr>
                </a:solidFill>
              </a:rPr>
              <a:t>.</a:t>
            </a:r>
            <a:r>
              <a:rPr lang="en-US" sz="2000" dirty="0" smtClean="0">
                <a:solidFill>
                  <a:schemeClr val="bg1">
                    <a:lumMod val="95000"/>
                    <a:lumOff val="5000"/>
                  </a:schemeClr>
                </a:solidFill>
              </a:rPr>
              <a:t> </a:t>
            </a:r>
            <a:endParaRPr lang="bs-Latn-BA" sz="2000" dirty="0">
              <a:solidFill>
                <a:schemeClr val="bg1">
                  <a:lumMod val="95000"/>
                  <a:lumOff val="5000"/>
                </a:schemeClr>
              </a:solidFill>
            </a:endParaRPr>
          </a:p>
          <a:p>
            <a:pPr algn="l"/>
            <a:endParaRPr lang="bs-Latn-BA" sz="2000" dirty="0" smtClean="0">
              <a:solidFill>
                <a:schemeClr val="bg1">
                  <a:lumMod val="95000"/>
                  <a:lumOff val="5000"/>
                </a:schemeClr>
              </a:solidFill>
            </a:endParaRPr>
          </a:p>
          <a:p>
            <a:pPr algn="just"/>
            <a:r>
              <a:rPr lang="bs-Latn-BA" sz="2000" dirty="0" smtClean="0">
                <a:solidFill>
                  <a:schemeClr val="bg1">
                    <a:lumMod val="95000"/>
                    <a:lumOff val="5000"/>
                  </a:schemeClr>
                </a:solidFill>
              </a:rPr>
              <a:t>     Z</a:t>
            </a:r>
            <a:r>
              <a:rPr lang="en-US" sz="2000" dirty="0" err="1" smtClean="0">
                <a:solidFill>
                  <a:schemeClr val="bg1">
                    <a:lumMod val="95000"/>
                    <a:lumOff val="5000"/>
                  </a:schemeClr>
                </a:solidFill>
              </a:rPr>
              <a:t>abranjena</a:t>
            </a:r>
            <a:r>
              <a:rPr lang="bs-Latn-BA" sz="2000" dirty="0" smtClean="0">
                <a:solidFill>
                  <a:schemeClr val="bg1">
                    <a:lumMod val="95000"/>
                    <a:lumOff val="5000"/>
                  </a:schemeClr>
                </a:solidFill>
              </a:rPr>
              <a:t> je</a:t>
            </a:r>
            <a:r>
              <a:rPr lang="en-US" sz="2000" dirty="0" smtClean="0">
                <a:solidFill>
                  <a:schemeClr val="bg1">
                    <a:lumMod val="95000"/>
                    <a:lumOff val="5000"/>
                  </a:schemeClr>
                </a:solidFill>
              </a:rPr>
              <a:t> </a:t>
            </a:r>
            <a:r>
              <a:rPr lang="en-US" sz="2000" dirty="0">
                <a:solidFill>
                  <a:schemeClr val="bg1">
                    <a:lumMod val="95000"/>
                    <a:lumOff val="5000"/>
                  </a:schemeClr>
                </a:solidFill>
              </a:rPr>
              <a:t>u </a:t>
            </a:r>
            <a:r>
              <a:rPr lang="en-US" sz="2000" dirty="0" err="1">
                <a:solidFill>
                  <a:schemeClr val="bg1">
                    <a:lumMod val="95000"/>
                    <a:lumOff val="5000"/>
                  </a:schemeClr>
                </a:solidFill>
              </a:rPr>
              <a:t>odnosu</a:t>
            </a:r>
            <a:r>
              <a:rPr lang="en-US" sz="2000" dirty="0">
                <a:solidFill>
                  <a:schemeClr val="bg1">
                    <a:lumMod val="95000"/>
                    <a:lumOff val="5000"/>
                  </a:schemeClr>
                </a:solidFill>
              </a:rPr>
              <a:t> </a:t>
            </a:r>
            <a:r>
              <a:rPr lang="en-US" sz="2000" dirty="0" err="1">
                <a:solidFill>
                  <a:schemeClr val="bg1">
                    <a:lumMod val="95000"/>
                    <a:lumOff val="5000"/>
                  </a:schemeClr>
                </a:solidFill>
              </a:rPr>
              <a:t>na</a:t>
            </a:r>
            <a:r>
              <a:rPr lang="en-US" sz="2000" dirty="0">
                <a:solidFill>
                  <a:schemeClr val="bg1">
                    <a:lumMod val="95000"/>
                    <a:lumOff val="5000"/>
                  </a:schemeClr>
                </a:solidFill>
              </a:rPr>
              <a:t>: </a:t>
            </a:r>
            <a:endParaRPr lang="bs-Latn-BA" sz="2000" dirty="0" smtClean="0">
              <a:solidFill>
                <a:schemeClr val="bg1">
                  <a:lumMod val="95000"/>
                  <a:lumOff val="5000"/>
                </a:schemeClr>
              </a:solidFill>
            </a:endParaRPr>
          </a:p>
          <a:p>
            <a:pPr marL="342900" indent="-342900" algn="just">
              <a:buFont typeface="Arial" pitchFamily="34" charset="0"/>
              <a:buChar char="•"/>
            </a:pPr>
            <a:r>
              <a:rPr lang="en-US" sz="2000" dirty="0" err="1" smtClean="0">
                <a:solidFill>
                  <a:schemeClr val="bg1">
                    <a:lumMod val="95000"/>
                    <a:lumOff val="5000"/>
                  </a:schemeClr>
                </a:solidFill>
              </a:rPr>
              <a:t>uvjete</a:t>
            </a:r>
            <a:r>
              <a:rPr lang="en-US" sz="2000" dirty="0" smtClean="0">
                <a:solidFill>
                  <a:schemeClr val="bg1">
                    <a:lumMod val="95000"/>
                    <a:lumOff val="5000"/>
                  </a:schemeClr>
                </a:solidFill>
              </a:rPr>
              <a:t> </a:t>
            </a:r>
            <a:r>
              <a:rPr lang="en-US" sz="2000" dirty="0" err="1">
                <a:solidFill>
                  <a:schemeClr val="bg1">
                    <a:lumMod val="95000"/>
                    <a:lumOff val="5000"/>
                  </a:schemeClr>
                </a:solidFill>
              </a:rPr>
              <a:t>za</a:t>
            </a:r>
            <a:r>
              <a:rPr lang="en-US" sz="2000" dirty="0">
                <a:solidFill>
                  <a:schemeClr val="bg1">
                    <a:lumMod val="95000"/>
                    <a:lumOff val="5000"/>
                  </a:schemeClr>
                </a:solidFill>
              </a:rPr>
              <a:t> </a:t>
            </a:r>
            <a:r>
              <a:rPr lang="en-US" sz="2000" dirty="0" err="1">
                <a:solidFill>
                  <a:schemeClr val="bg1">
                    <a:lumMod val="95000"/>
                    <a:lumOff val="5000"/>
                  </a:schemeClr>
                </a:solidFill>
              </a:rPr>
              <a:t>zapošljavanje</a:t>
            </a:r>
            <a:r>
              <a:rPr lang="en-US" sz="2000" dirty="0">
                <a:solidFill>
                  <a:schemeClr val="bg1">
                    <a:lumMod val="95000"/>
                    <a:lumOff val="5000"/>
                  </a:schemeClr>
                </a:solidFill>
              </a:rPr>
              <a:t> i </a:t>
            </a:r>
            <a:r>
              <a:rPr lang="en-US" sz="2000" dirty="0" err="1">
                <a:solidFill>
                  <a:schemeClr val="bg1">
                    <a:lumMod val="95000"/>
                    <a:lumOff val="5000"/>
                  </a:schemeClr>
                </a:solidFill>
              </a:rPr>
              <a:t>izbor</a:t>
            </a:r>
            <a:r>
              <a:rPr lang="en-US" sz="2000" dirty="0">
                <a:solidFill>
                  <a:schemeClr val="bg1">
                    <a:lumMod val="95000"/>
                    <a:lumOff val="5000"/>
                  </a:schemeClr>
                </a:solidFill>
              </a:rPr>
              <a:t> </a:t>
            </a:r>
            <a:r>
              <a:rPr lang="en-US" sz="2000" dirty="0" err="1">
                <a:solidFill>
                  <a:schemeClr val="bg1">
                    <a:lumMod val="95000"/>
                    <a:lumOff val="5000"/>
                  </a:schemeClr>
                </a:solidFill>
              </a:rPr>
              <a:t>kandidata</a:t>
            </a:r>
            <a:r>
              <a:rPr lang="en-US" sz="2000" dirty="0">
                <a:solidFill>
                  <a:schemeClr val="bg1">
                    <a:lumMod val="95000"/>
                    <a:lumOff val="5000"/>
                  </a:schemeClr>
                </a:solidFill>
              </a:rPr>
              <a:t> </a:t>
            </a:r>
            <a:r>
              <a:rPr lang="en-US" sz="2000" dirty="0" err="1">
                <a:solidFill>
                  <a:schemeClr val="bg1">
                    <a:lumMod val="95000"/>
                    <a:lumOff val="5000"/>
                  </a:schemeClr>
                </a:solidFill>
              </a:rPr>
              <a:t>za</a:t>
            </a:r>
            <a:r>
              <a:rPr lang="en-US" sz="2000" dirty="0">
                <a:solidFill>
                  <a:schemeClr val="bg1">
                    <a:lumMod val="95000"/>
                    <a:lumOff val="5000"/>
                  </a:schemeClr>
                </a:solidFill>
              </a:rPr>
              <a:t> </a:t>
            </a:r>
            <a:r>
              <a:rPr lang="en-US" sz="2000" dirty="0" err="1">
                <a:solidFill>
                  <a:schemeClr val="bg1">
                    <a:lumMod val="95000"/>
                    <a:lumOff val="5000"/>
                  </a:schemeClr>
                </a:solidFill>
              </a:rPr>
              <a:t>obavljanje</a:t>
            </a:r>
            <a:r>
              <a:rPr lang="en-US" sz="2000" dirty="0">
                <a:solidFill>
                  <a:schemeClr val="bg1">
                    <a:lumMod val="95000"/>
                    <a:lumOff val="5000"/>
                  </a:schemeClr>
                </a:solidFill>
              </a:rPr>
              <a:t> </a:t>
            </a:r>
            <a:r>
              <a:rPr lang="en-US" sz="2000" dirty="0" err="1">
                <a:solidFill>
                  <a:schemeClr val="bg1">
                    <a:lumMod val="95000"/>
                    <a:lumOff val="5000"/>
                  </a:schemeClr>
                </a:solidFill>
              </a:rPr>
              <a:t>određenog</a:t>
            </a:r>
            <a:r>
              <a:rPr lang="en-US" sz="2000" dirty="0">
                <a:solidFill>
                  <a:schemeClr val="bg1">
                    <a:lumMod val="95000"/>
                    <a:lumOff val="5000"/>
                  </a:schemeClr>
                </a:solidFill>
              </a:rPr>
              <a:t> </a:t>
            </a:r>
            <a:r>
              <a:rPr lang="en-US" sz="2000" dirty="0" err="1">
                <a:solidFill>
                  <a:schemeClr val="bg1">
                    <a:lumMod val="95000"/>
                    <a:lumOff val="5000"/>
                  </a:schemeClr>
                </a:solidFill>
              </a:rPr>
              <a:t>posla</a:t>
            </a:r>
            <a:r>
              <a:rPr lang="en-US" sz="2000" dirty="0">
                <a:solidFill>
                  <a:schemeClr val="bg1">
                    <a:lumMod val="95000"/>
                    <a:lumOff val="5000"/>
                  </a:schemeClr>
                </a:solidFill>
              </a:rPr>
              <a:t>, </a:t>
            </a:r>
            <a:endParaRPr lang="bs-Latn-BA" sz="2000" dirty="0">
              <a:solidFill>
                <a:schemeClr val="bg1">
                  <a:lumMod val="95000"/>
                  <a:lumOff val="5000"/>
                </a:schemeClr>
              </a:solidFill>
            </a:endParaRPr>
          </a:p>
          <a:p>
            <a:pPr marL="342900" indent="-342900" algn="just">
              <a:buFont typeface="Arial" pitchFamily="34" charset="0"/>
              <a:buChar char="•"/>
            </a:pPr>
            <a:r>
              <a:rPr lang="en-US" sz="2000" dirty="0" err="1" smtClean="0">
                <a:solidFill>
                  <a:schemeClr val="bg1">
                    <a:lumMod val="95000"/>
                    <a:lumOff val="5000"/>
                  </a:schemeClr>
                </a:solidFill>
              </a:rPr>
              <a:t>uvjete</a:t>
            </a:r>
            <a:r>
              <a:rPr lang="en-US" sz="2000" dirty="0" smtClean="0">
                <a:solidFill>
                  <a:schemeClr val="bg1">
                    <a:lumMod val="95000"/>
                    <a:lumOff val="5000"/>
                  </a:schemeClr>
                </a:solidFill>
              </a:rPr>
              <a:t> </a:t>
            </a:r>
            <a:r>
              <a:rPr lang="en-US" sz="2000" dirty="0" err="1">
                <a:solidFill>
                  <a:schemeClr val="bg1">
                    <a:lumMod val="95000"/>
                    <a:lumOff val="5000"/>
                  </a:schemeClr>
                </a:solidFill>
              </a:rPr>
              <a:t>rada</a:t>
            </a:r>
            <a:r>
              <a:rPr lang="en-US" sz="2000" dirty="0">
                <a:solidFill>
                  <a:schemeClr val="bg1">
                    <a:lumMod val="95000"/>
                    <a:lumOff val="5000"/>
                  </a:schemeClr>
                </a:solidFill>
              </a:rPr>
              <a:t> i </a:t>
            </a:r>
            <a:r>
              <a:rPr lang="en-US" sz="2000" dirty="0" err="1">
                <a:solidFill>
                  <a:schemeClr val="bg1">
                    <a:lumMod val="95000"/>
                    <a:lumOff val="5000"/>
                  </a:schemeClr>
                </a:solidFill>
              </a:rPr>
              <a:t>sva</a:t>
            </a:r>
            <a:r>
              <a:rPr lang="en-US" sz="2000" dirty="0">
                <a:solidFill>
                  <a:schemeClr val="bg1">
                    <a:lumMod val="95000"/>
                    <a:lumOff val="5000"/>
                  </a:schemeClr>
                </a:solidFill>
              </a:rPr>
              <a:t> </a:t>
            </a:r>
            <a:r>
              <a:rPr lang="en-US" sz="2000" dirty="0" err="1">
                <a:solidFill>
                  <a:schemeClr val="bg1">
                    <a:lumMod val="95000"/>
                    <a:lumOff val="5000"/>
                  </a:schemeClr>
                </a:solidFill>
              </a:rPr>
              <a:t>prava</a:t>
            </a:r>
            <a:r>
              <a:rPr lang="en-US" sz="2000" dirty="0">
                <a:solidFill>
                  <a:schemeClr val="bg1">
                    <a:lumMod val="95000"/>
                    <a:lumOff val="5000"/>
                  </a:schemeClr>
                </a:solidFill>
              </a:rPr>
              <a:t> </a:t>
            </a:r>
            <a:r>
              <a:rPr lang="en-US" sz="2000" dirty="0" err="1">
                <a:solidFill>
                  <a:schemeClr val="bg1">
                    <a:lumMod val="95000"/>
                    <a:lumOff val="5000"/>
                  </a:schemeClr>
                </a:solidFill>
              </a:rPr>
              <a:t>iz</a:t>
            </a:r>
            <a:r>
              <a:rPr lang="en-US" sz="2000" dirty="0">
                <a:solidFill>
                  <a:schemeClr val="bg1">
                    <a:lumMod val="95000"/>
                    <a:lumOff val="5000"/>
                  </a:schemeClr>
                </a:solidFill>
              </a:rPr>
              <a:t> </a:t>
            </a:r>
            <a:r>
              <a:rPr lang="en-US" sz="2000" dirty="0" err="1">
                <a:solidFill>
                  <a:schemeClr val="bg1">
                    <a:lumMod val="95000"/>
                    <a:lumOff val="5000"/>
                  </a:schemeClr>
                </a:solidFill>
              </a:rPr>
              <a:t>radnog</a:t>
            </a:r>
            <a:r>
              <a:rPr lang="en-US" sz="2000" dirty="0">
                <a:solidFill>
                  <a:schemeClr val="bg1">
                    <a:lumMod val="95000"/>
                    <a:lumOff val="5000"/>
                  </a:schemeClr>
                </a:solidFill>
              </a:rPr>
              <a:t> </a:t>
            </a:r>
            <a:r>
              <a:rPr lang="en-US" sz="2000" dirty="0" err="1" smtClean="0">
                <a:solidFill>
                  <a:schemeClr val="bg1">
                    <a:lumMod val="95000"/>
                    <a:lumOff val="5000"/>
                  </a:schemeClr>
                </a:solidFill>
              </a:rPr>
              <a:t>odnosa</a:t>
            </a:r>
            <a:r>
              <a:rPr lang="bs-Latn-BA" sz="2000" dirty="0" smtClean="0">
                <a:solidFill>
                  <a:schemeClr val="bg1">
                    <a:lumMod val="95000"/>
                    <a:lumOff val="5000"/>
                  </a:schemeClr>
                </a:solidFill>
              </a:rPr>
              <a:t> </a:t>
            </a:r>
            <a:r>
              <a:rPr lang="en-US" sz="2000" dirty="0" err="1" smtClean="0">
                <a:solidFill>
                  <a:schemeClr val="bg1">
                    <a:lumMod val="95000"/>
                    <a:lumOff val="5000"/>
                  </a:schemeClr>
                </a:solidFill>
              </a:rPr>
              <a:t>obrazovanje</a:t>
            </a:r>
            <a:r>
              <a:rPr lang="en-US" sz="2000" dirty="0">
                <a:solidFill>
                  <a:schemeClr val="bg1">
                    <a:lumMod val="95000"/>
                    <a:lumOff val="5000"/>
                  </a:schemeClr>
                </a:solidFill>
              </a:rPr>
              <a:t>, </a:t>
            </a:r>
            <a:r>
              <a:rPr lang="en-US" sz="2000" dirty="0" err="1">
                <a:solidFill>
                  <a:schemeClr val="bg1">
                    <a:lumMod val="95000"/>
                    <a:lumOff val="5000"/>
                  </a:schemeClr>
                </a:solidFill>
              </a:rPr>
              <a:t>osposobljavanje</a:t>
            </a:r>
            <a:r>
              <a:rPr lang="en-US" sz="2000" dirty="0">
                <a:solidFill>
                  <a:schemeClr val="bg1">
                    <a:lumMod val="95000"/>
                    <a:lumOff val="5000"/>
                  </a:schemeClr>
                </a:solidFill>
              </a:rPr>
              <a:t> i </a:t>
            </a:r>
            <a:r>
              <a:rPr lang="en-US" sz="2000" dirty="0" err="1">
                <a:solidFill>
                  <a:schemeClr val="bg1">
                    <a:lumMod val="95000"/>
                    <a:lumOff val="5000"/>
                  </a:schemeClr>
                </a:solidFill>
              </a:rPr>
              <a:t>usavršavanje</a:t>
            </a:r>
            <a:r>
              <a:rPr lang="en-US" sz="2000" dirty="0" smtClean="0">
                <a:solidFill>
                  <a:schemeClr val="bg1">
                    <a:lumMod val="95000"/>
                    <a:lumOff val="5000"/>
                  </a:schemeClr>
                </a:solidFill>
              </a:rPr>
              <a:t>,</a:t>
            </a:r>
            <a:endParaRPr lang="bs-Latn-BA" sz="2000" dirty="0" smtClean="0">
              <a:solidFill>
                <a:schemeClr val="bg1">
                  <a:lumMod val="95000"/>
                  <a:lumOff val="5000"/>
                </a:schemeClr>
              </a:solidFill>
            </a:endParaRPr>
          </a:p>
          <a:p>
            <a:pPr marL="342900" indent="-342900" algn="just">
              <a:buFont typeface="Arial" pitchFamily="34" charset="0"/>
              <a:buChar char="•"/>
            </a:pPr>
            <a:r>
              <a:rPr lang="en-US" sz="2000" dirty="0" err="1" smtClean="0">
                <a:solidFill>
                  <a:schemeClr val="bg1">
                    <a:lumMod val="95000"/>
                    <a:lumOff val="5000"/>
                  </a:schemeClr>
                </a:solidFill>
              </a:rPr>
              <a:t>napredovanje</a:t>
            </a:r>
            <a:r>
              <a:rPr lang="en-US" sz="2000" dirty="0" smtClean="0">
                <a:solidFill>
                  <a:schemeClr val="bg1">
                    <a:lumMod val="95000"/>
                    <a:lumOff val="5000"/>
                  </a:schemeClr>
                </a:solidFill>
              </a:rPr>
              <a:t> </a:t>
            </a:r>
            <a:r>
              <a:rPr lang="en-US" sz="2000" dirty="0">
                <a:solidFill>
                  <a:schemeClr val="bg1">
                    <a:lumMod val="95000"/>
                    <a:lumOff val="5000"/>
                  </a:schemeClr>
                </a:solidFill>
              </a:rPr>
              <a:t>u </a:t>
            </a:r>
            <a:r>
              <a:rPr lang="en-US" sz="2000" dirty="0" err="1">
                <a:solidFill>
                  <a:schemeClr val="bg1">
                    <a:lumMod val="95000"/>
                    <a:lumOff val="5000"/>
                  </a:schemeClr>
                </a:solidFill>
              </a:rPr>
              <a:t>poslu</a:t>
            </a:r>
            <a:r>
              <a:rPr lang="en-US" sz="2000" dirty="0">
                <a:solidFill>
                  <a:schemeClr val="bg1">
                    <a:lumMod val="95000"/>
                    <a:lumOff val="5000"/>
                  </a:schemeClr>
                </a:solidFill>
              </a:rPr>
              <a:t> i </a:t>
            </a:r>
            <a:endParaRPr lang="bs-Latn-BA" sz="2000" dirty="0">
              <a:solidFill>
                <a:schemeClr val="bg1">
                  <a:lumMod val="95000"/>
                  <a:lumOff val="5000"/>
                </a:schemeClr>
              </a:solidFill>
            </a:endParaRPr>
          </a:p>
          <a:p>
            <a:pPr marL="342900" indent="-342900" algn="just">
              <a:buFont typeface="Arial" pitchFamily="34" charset="0"/>
              <a:buChar char="•"/>
            </a:pPr>
            <a:r>
              <a:rPr lang="en-US" sz="2000" dirty="0" err="1" smtClean="0">
                <a:solidFill>
                  <a:schemeClr val="bg1">
                    <a:lumMod val="95000"/>
                    <a:lumOff val="5000"/>
                  </a:schemeClr>
                </a:solidFill>
              </a:rPr>
              <a:t>otkazivanje</a:t>
            </a:r>
            <a:r>
              <a:rPr lang="en-US" sz="2000" dirty="0" smtClean="0">
                <a:solidFill>
                  <a:schemeClr val="bg1">
                    <a:lumMod val="95000"/>
                    <a:lumOff val="5000"/>
                  </a:schemeClr>
                </a:solidFill>
              </a:rPr>
              <a:t> </a:t>
            </a:r>
            <a:r>
              <a:rPr lang="en-US" sz="2000" dirty="0" err="1">
                <a:solidFill>
                  <a:schemeClr val="bg1">
                    <a:lumMod val="95000"/>
                    <a:lumOff val="5000"/>
                  </a:schemeClr>
                </a:solidFill>
              </a:rPr>
              <a:t>ugovora</a:t>
            </a:r>
            <a:r>
              <a:rPr lang="en-US" sz="2000" dirty="0">
                <a:solidFill>
                  <a:schemeClr val="bg1">
                    <a:lumMod val="95000"/>
                    <a:lumOff val="5000"/>
                  </a:schemeClr>
                </a:solidFill>
              </a:rPr>
              <a:t> o </a:t>
            </a:r>
            <a:r>
              <a:rPr lang="en-US" sz="2000" dirty="0" err="1">
                <a:solidFill>
                  <a:schemeClr val="bg1">
                    <a:lumMod val="95000"/>
                    <a:lumOff val="5000"/>
                  </a:schemeClr>
                </a:solidFill>
              </a:rPr>
              <a:t>radu</a:t>
            </a:r>
            <a:r>
              <a:rPr lang="en-US" sz="2000" dirty="0">
                <a:solidFill>
                  <a:schemeClr val="bg1">
                    <a:lumMod val="95000"/>
                    <a:lumOff val="5000"/>
                  </a:schemeClr>
                </a:solidFill>
              </a:rPr>
              <a:t>. </a:t>
            </a:r>
            <a:endParaRPr lang="bs-Latn-BA" sz="2000" dirty="0">
              <a:solidFill>
                <a:schemeClr val="bg1">
                  <a:lumMod val="95000"/>
                  <a:lumOff val="5000"/>
                </a:schemeClr>
              </a:solidFill>
            </a:endParaRPr>
          </a:p>
          <a:p>
            <a:pPr algn="l"/>
            <a:endParaRPr lang="bs-Latn-BA" sz="2000" dirty="0" smtClean="0">
              <a:solidFill>
                <a:schemeClr val="bg1">
                  <a:lumMod val="95000"/>
                  <a:lumOff val="5000"/>
                </a:schemeClr>
              </a:solidFill>
            </a:endParaRPr>
          </a:p>
          <a:p>
            <a:pPr algn="l"/>
            <a:endParaRPr lang="bs-Latn-BA" sz="2000" dirty="0" smtClean="0">
              <a:solidFill>
                <a:schemeClr val="bg1">
                  <a:lumMod val="95000"/>
                  <a:lumOff val="5000"/>
                </a:schemeClr>
              </a:solidFill>
            </a:endParaRPr>
          </a:p>
          <a:p>
            <a:pPr algn="l"/>
            <a:endParaRPr lang="bs-Latn-BA" sz="2000" dirty="0"/>
          </a:p>
        </p:txBody>
      </p:sp>
    </p:spTree>
    <p:extLst>
      <p:ext uri="{BB962C8B-B14F-4D97-AF65-F5344CB8AC3E}">
        <p14:creationId xmlns:p14="http://schemas.microsoft.com/office/powerpoint/2010/main" val="29281679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60648"/>
            <a:ext cx="7851648" cy="1008112"/>
          </a:xfrm>
        </p:spPr>
        <p:txBody>
          <a:bodyPr/>
          <a:lstStyle/>
          <a:p>
            <a:pPr algn="ctr"/>
            <a:r>
              <a:rPr lang="bs-Latn-BA" dirty="0" smtClean="0"/>
              <a:t>Diskriminacija – F BiH</a:t>
            </a:r>
            <a:endParaRPr lang="bs-Latn-BA" dirty="0"/>
          </a:p>
        </p:txBody>
      </p:sp>
      <p:sp>
        <p:nvSpPr>
          <p:cNvPr id="3" name="Subtitle 2"/>
          <p:cNvSpPr>
            <a:spLocks noGrp="1"/>
          </p:cNvSpPr>
          <p:nvPr>
            <p:ph type="subTitle" idx="1"/>
          </p:nvPr>
        </p:nvSpPr>
        <p:spPr>
          <a:xfrm>
            <a:off x="323528" y="1628800"/>
            <a:ext cx="8568952" cy="5112568"/>
          </a:xfrm>
        </p:spPr>
        <p:txBody>
          <a:bodyPr numCol="2">
            <a:normAutofit lnSpcReduction="10000"/>
          </a:bodyPr>
          <a:lstStyle/>
          <a:p>
            <a:pPr algn="l"/>
            <a:r>
              <a:rPr lang="en-US" sz="2000" dirty="0" err="1" smtClean="0">
                <a:solidFill>
                  <a:schemeClr val="bg1">
                    <a:lumMod val="95000"/>
                    <a:lumOff val="5000"/>
                  </a:schemeClr>
                </a:solidFill>
              </a:rPr>
              <a:t>Odredbe</a:t>
            </a:r>
            <a:r>
              <a:rPr lang="en-US" sz="2000" dirty="0" smtClean="0">
                <a:solidFill>
                  <a:schemeClr val="bg1">
                    <a:lumMod val="95000"/>
                    <a:lumOff val="5000"/>
                  </a:schemeClr>
                </a:solidFill>
              </a:rPr>
              <a:t> </a:t>
            </a:r>
            <a:r>
              <a:rPr lang="en-US" sz="2000" dirty="0" err="1">
                <a:solidFill>
                  <a:schemeClr val="bg1">
                    <a:lumMod val="95000"/>
                    <a:lumOff val="5000"/>
                  </a:schemeClr>
                </a:solidFill>
              </a:rPr>
              <a:t>ugovora</a:t>
            </a:r>
            <a:r>
              <a:rPr lang="en-US" sz="2000" dirty="0">
                <a:solidFill>
                  <a:schemeClr val="bg1">
                    <a:lumMod val="95000"/>
                    <a:lumOff val="5000"/>
                  </a:schemeClr>
                </a:solidFill>
              </a:rPr>
              <a:t> o </a:t>
            </a:r>
            <a:r>
              <a:rPr lang="en-US" sz="2000" dirty="0" err="1">
                <a:solidFill>
                  <a:schemeClr val="bg1">
                    <a:lumMod val="95000"/>
                    <a:lumOff val="5000"/>
                  </a:schemeClr>
                </a:solidFill>
              </a:rPr>
              <a:t>radu</a:t>
            </a:r>
            <a:r>
              <a:rPr lang="en-US" sz="2000" dirty="0">
                <a:solidFill>
                  <a:schemeClr val="bg1">
                    <a:lumMod val="95000"/>
                    <a:lumOff val="5000"/>
                  </a:schemeClr>
                </a:solidFill>
              </a:rPr>
              <a:t> </a:t>
            </a:r>
            <a:r>
              <a:rPr lang="en-US" sz="2000" dirty="0" err="1">
                <a:solidFill>
                  <a:schemeClr val="bg1">
                    <a:lumMod val="95000"/>
                    <a:lumOff val="5000"/>
                  </a:schemeClr>
                </a:solidFill>
              </a:rPr>
              <a:t>za</a:t>
            </a:r>
            <a:r>
              <a:rPr lang="en-US" sz="2000" dirty="0">
                <a:solidFill>
                  <a:schemeClr val="bg1">
                    <a:lumMod val="95000"/>
                    <a:lumOff val="5000"/>
                  </a:schemeClr>
                </a:solidFill>
              </a:rPr>
              <a:t> </a:t>
            </a:r>
            <a:r>
              <a:rPr lang="en-US" sz="2000" dirty="0" err="1">
                <a:solidFill>
                  <a:schemeClr val="bg1">
                    <a:lumMod val="95000"/>
                    <a:lumOff val="5000"/>
                  </a:schemeClr>
                </a:solidFill>
              </a:rPr>
              <a:t>koje</a:t>
            </a:r>
            <a:r>
              <a:rPr lang="en-US" sz="2000" dirty="0">
                <a:solidFill>
                  <a:schemeClr val="bg1">
                    <a:lumMod val="95000"/>
                    <a:lumOff val="5000"/>
                  </a:schemeClr>
                </a:solidFill>
              </a:rPr>
              <a:t> se </a:t>
            </a:r>
            <a:r>
              <a:rPr lang="en-US" sz="2000" dirty="0" err="1">
                <a:solidFill>
                  <a:schemeClr val="bg1">
                    <a:lumMod val="95000"/>
                    <a:lumOff val="5000"/>
                  </a:schemeClr>
                </a:solidFill>
              </a:rPr>
              <a:t>utvrdi</a:t>
            </a:r>
            <a:r>
              <a:rPr lang="en-US" sz="2000" dirty="0">
                <a:solidFill>
                  <a:schemeClr val="bg1">
                    <a:lumMod val="95000"/>
                    <a:lumOff val="5000"/>
                  </a:schemeClr>
                </a:solidFill>
              </a:rPr>
              <a:t> da </a:t>
            </a:r>
            <a:r>
              <a:rPr lang="en-US" sz="2000" dirty="0" err="1">
                <a:solidFill>
                  <a:schemeClr val="bg1">
                    <a:lumMod val="95000"/>
                    <a:lumOff val="5000"/>
                  </a:schemeClr>
                </a:solidFill>
              </a:rPr>
              <a:t>su</a:t>
            </a:r>
            <a:r>
              <a:rPr lang="en-US" sz="2000" dirty="0">
                <a:solidFill>
                  <a:schemeClr val="bg1">
                    <a:lumMod val="95000"/>
                    <a:lumOff val="5000"/>
                  </a:schemeClr>
                </a:solidFill>
              </a:rPr>
              <a:t> </a:t>
            </a:r>
            <a:r>
              <a:rPr lang="en-US" sz="2000" dirty="0" err="1">
                <a:solidFill>
                  <a:schemeClr val="bg1">
                    <a:lumMod val="95000"/>
                    <a:lumOff val="5000"/>
                  </a:schemeClr>
                </a:solidFill>
              </a:rPr>
              <a:t>diskriminirajuće</a:t>
            </a:r>
            <a:r>
              <a:rPr lang="en-US" sz="2000" dirty="0">
                <a:solidFill>
                  <a:schemeClr val="bg1">
                    <a:lumMod val="95000"/>
                    <a:lumOff val="5000"/>
                  </a:schemeClr>
                </a:solidFill>
              </a:rPr>
              <a:t> </a:t>
            </a:r>
            <a:r>
              <a:rPr lang="en-US" sz="2000" dirty="0" err="1">
                <a:solidFill>
                  <a:schemeClr val="bg1">
                    <a:lumMod val="95000"/>
                    <a:lumOff val="5000"/>
                  </a:schemeClr>
                </a:solidFill>
              </a:rPr>
              <a:t>po</a:t>
            </a:r>
            <a:r>
              <a:rPr lang="en-US" sz="2000" dirty="0">
                <a:solidFill>
                  <a:schemeClr val="bg1">
                    <a:lumMod val="95000"/>
                    <a:lumOff val="5000"/>
                  </a:schemeClr>
                </a:solidFill>
              </a:rPr>
              <a:t> </a:t>
            </a:r>
            <a:r>
              <a:rPr lang="en-US" sz="2000" dirty="0" err="1">
                <a:solidFill>
                  <a:schemeClr val="bg1">
                    <a:lumMod val="95000"/>
                    <a:lumOff val="5000"/>
                  </a:schemeClr>
                </a:solidFill>
              </a:rPr>
              <a:t>nekom</a:t>
            </a:r>
            <a:r>
              <a:rPr lang="en-US" sz="2000" dirty="0">
                <a:solidFill>
                  <a:schemeClr val="bg1">
                    <a:lumMod val="95000"/>
                    <a:lumOff val="5000"/>
                  </a:schemeClr>
                </a:solidFill>
              </a:rPr>
              <a:t> od </a:t>
            </a:r>
            <a:r>
              <a:rPr lang="en-US" sz="2000" dirty="0" err="1">
                <a:solidFill>
                  <a:schemeClr val="bg1">
                    <a:lumMod val="95000"/>
                    <a:lumOff val="5000"/>
                  </a:schemeClr>
                </a:solidFill>
              </a:rPr>
              <a:t>osnova</a:t>
            </a:r>
            <a:r>
              <a:rPr lang="en-US" sz="2000" dirty="0">
                <a:solidFill>
                  <a:schemeClr val="bg1">
                    <a:lumMod val="95000"/>
                    <a:lumOff val="5000"/>
                  </a:schemeClr>
                </a:solidFill>
              </a:rPr>
              <a:t> </a:t>
            </a:r>
            <a:r>
              <a:rPr lang="en-US" sz="2000" dirty="0" err="1">
                <a:solidFill>
                  <a:schemeClr val="bg1">
                    <a:lumMod val="95000"/>
                    <a:lumOff val="5000"/>
                  </a:schemeClr>
                </a:solidFill>
              </a:rPr>
              <a:t>iz</a:t>
            </a:r>
            <a:r>
              <a:rPr lang="en-US" sz="2000" dirty="0">
                <a:solidFill>
                  <a:schemeClr val="bg1">
                    <a:lumMod val="95000"/>
                    <a:lumOff val="5000"/>
                  </a:schemeClr>
                </a:solidFill>
              </a:rPr>
              <a:t> </a:t>
            </a:r>
            <a:r>
              <a:rPr lang="en-US" sz="2000" dirty="0" err="1">
                <a:solidFill>
                  <a:schemeClr val="bg1">
                    <a:lumMod val="95000"/>
                    <a:lumOff val="5000"/>
                  </a:schemeClr>
                </a:solidFill>
              </a:rPr>
              <a:t>člana</a:t>
            </a:r>
            <a:r>
              <a:rPr lang="en-US" sz="2000" dirty="0">
                <a:solidFill>
                  <a:schemeClr val="bg1">
                    <a:lumMod val="95000"/>
                    <a:lumOff val="5000"/>
                  </a:schemeClr>
                </a:solidFill>
              </a:rPr>
              <a:t> 8. </a:t>
            </a:r>
            <a:r>
              <a:rPr lang="en-US" sz="2000" dirty="0" err="1">
                <a:solidFill>
                  <a:schemeClr val="bg1">
                    <a:lumMod val="95000"/>
                    <a:lumOff val="5000"/>
                  </a:schemeClr>
                </a:solidFill>
              </a:rPr>
              <a:t>ovog</a:t>
            </a:r>
            <a:r>
              <a:rPr lang="en-US" sz="2000" dirty="0">
                <a:solidFill>
                  <a:schemeClr val="bg1">
                    <a:lumMod val="95000"/>
                    <a:lumOff val="5000"/>
                  </a:schemeClr>
                </a:solidFill>
              </a:rPr>
              <a:t> </a:t>
            </a:r>
            <a:r>
              <a:rPr lang="en-US" sz="2000" dirty="0" err="1">
                <a:solidFill>
                  <a:schemeClr val="bg1">
                    <a:lumMod val="95000"/>
                    <a:lumOff val="5000"/>
                  </a:schemeClr>
                </a:solidFill>
              </a:rPr>
              <a:t>zakona</a:t>
            </a:r>
            <a:r>
              <a:rPr lang="en-US" sz="2000" dirty="0">
                <a:solidFill>
                  <a:schemeClr val="bg1">
                    <a:lumMod val="95000"/>
                    <a:lumOff val="5000"/>
                  </a:schemeClr>
                </a:solidFill>
              </a:rPr>
              <a:t>, </a:t>
            </a:r>
            <a:r>
              <a:rPr lang="en-US" sz="2000" i="1" dirty="0" err="1">
                <a:solidFill>
                  <a:schemeClr val="bg1">
                    <a:lumMod val="95000"/>
                    <a:lumOff val="5000"/>
                  </a:schemeClr>
                </a:solidFill>
              </a:rPr>
              <a:t>ništave</a:t>
            </a:r>
            <a:r>
              <a:rPr lang="en-US" sz="2000" dirty="0">
                <a:solidFill>
                  <a:schemeClr val="bg1">
                    <a:lumMod val="95000"/>
                    <a:lumOff val="5000"/>
                  </a:schemeClr>
                </a:solidFill>
              </a:rPr>
              <a:t> </a:t>
            </a:r>
            <a:r>
              <a:rPr lang="en-US" sz="2000" dirty="0" err="1">
                <a:solidFill>
                  <a:schemeClr val="bg1">
                    <a:lumMod val="95000"/>
                    <a:lumOff val="5000"/>
                  </a:schemeClr>
                </a:solidFill>
              </a:rPr>
              <a:t>su</a:t>
            </a:r>
            <a:r>
              <a:rPr lang="en-US" sz="2000" dirty="0">
                <a:solidFill>
                  <a:schemeClr val="bg1">
                    <a:lumMod val="95000"/>
                    <a:lumOff val="5000"/>
                  </a:schemeClr>
                </a:solidFill>
              </a:rPr>
              <a:t>. </a:t>
            </a:r>
            <a:endParaRPr lang="bs-Latn-BA" sz="2000" dirty="0">
              <a:solidFill>
                <a:schemeClr val="bg1">
                  <a:lumMod val="95000"/>
                  <a:lumOff val="5000"/>
                </a:schemeClr>
              </a:solidFill>
            </a:endParaRPr>
          </a:p>
          <a:p>
            <a:pPr algn="l"/>
            <a:endParaRPr lang="bs-Latn-BA" sz="2000" dirty="0" smtClean="0"/>
          </a:p>
          <a:p>
            <a:pPr algn="l"/>
            <a:r>
              <a:rPr lang="bs-Latn-BA" sz="2400" dirty="0" smtClean="0">
                <a:solidFill>
                  <a:schemeClr val="bg1">
                    <a:lumMod val="95000"/>
                    <a:lumOff val="5000"/>
                  </a:schemeClr>
                </a:solidFill>
              </a:rPr>
              <a:t>Izuzeci</a:t>
            </a:r>
          </a:p>
          <a:p>
            <a:pPr algn="l"/>
            <a:endParaRPr lang="bs-Latn-BA" sz="1800" dirty="0" smtClean="0">
              <a:solidFill>
                <a:schemeClr val="bg1">
                  <a:lumMod val="95000"/>
                  <a:lumOff val="5000"/>
                </a:schemeClr>
              </a:solidFill>
            </a:endParaRPr>
          </a:p>
          <a:p>
            <a:pPr algn="l"/>
            <a:r>
              <a:rPr lang="bs-Latn-BA" sz="2000" dirty="0" smtClean="0">
                <a:solidFill>
                  <a:schemeClr val="bg1">
                    <a:lumMod val="95000"/>
                    <a:lumOff val="5000"/>
                  </a:schemeClr>
                </a:solidFill>
              </a:rPr>
              <a:t>P</a:t>
            </a:r>
            <a:r>
              <a:rPr lang="en-US" sz="2000" dirty="0" err="1" smtClean="0">
                <a:solidFill>
                  <a:schemeClr val="bg1">
                    <a:lumMod val="95000"/>
                    <a:lumOff val="5000"/>
                  </a:schemeClr>
                </a:solidFill>
              </a:rPr>
              <a:t>ravljenje</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razlike</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isključenje</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ili</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davanje</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prvenstva</a:t>
            </a:r>
            <a:r>
              <a:rPr lang="en-US" sz="2000" dirty="0" smtClean="0">
                <a:solidFill>
                  <a:schemeClr val="bg1">
                    <a:lumMod val="95000"/>
                    <a:lumOff val="5000"/>
                  </a:schemeClr>
                </a:solidFill>
              </a:rPr>
              <a:t> u </a:t>
            </a:r>
            <a:r>
              <a:rPr lang="en-US" sz="2000" dirty="0" err="1" smtClean="0">
                <a:solidFill>
                  <a:schemeClr val="bg1">
                    <a:lumMod val="95000"/>
                    <a:lumOff val="5000"/>
                  </a:schemeClr>
                </a:solidFill>
              </a:rPr>
              <a:t>odnosu</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na</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određeni</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posao</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kada</a:t>
            </a:r>
            <a:r>
              <a:rPr lang="en-US" sz="2000" dirty="0" smtClean="0">
                <a:solidFill>
                  <a:schemeClr val="bg1">
                    <a:lumMod val="95000"/>
                    <a:lumOff val="5000"/>
                  </a:schemeClr>
                </a:solidFill>
              </a:rPr>
              <a:t> je </a:t>
            </a:r>
            <a:r>
              <a:rPr lang="en-US" sz="2000" dirty="0" err="1" smtClean="0">
                <a:solidFill>
                  <a:schemeClr val="bg1">
                    <a:lumMod val="95000"/>
                    <a:lumOff val="5000"/>
                  </a:schemeClr>
                </a:solidFill>
              </a:rPr>
              <a:t>priroda</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posla</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takva</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ili</a:t>
            </a:r>
            <a:r>
              <a:rPr lang="en-US" sz="2000" dirty="0" smtClean="0">
                <a:solidFill>
                  <a:schemeClr val="bg1">
                    <a:lumMod val="95000"/>
                    <a:lumOff val="5000"/>
                  </a:schemeClr>
                </a:solidFill>
              </a:rPr>
              <a:t> se </a:t>
            </a:r>
            <a:r>
              <a:rPr lang="en-US" sz="2000" dirty="0" err="1" smtClean="0">
                <a:solidFill>
                  <a:schemeClr val="bg1">
                    <a:lumMod val="95000"/>
                    <a:lumOff val="5000"/>
                  </a:schemeClr>
                </a:solidFill>
              </a:rPr>
              <a:t>posao</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obavlja</a:t>
            </a:r>
            <a:r>
              <a:rPr lang="en-US" sz="2000" dirty="0" smtClean="0">
                <a:solidFill>
                  <a:schemeClr val="bg1">
                    <a:lumMod val="95000"/>
                    <a:lumOff val="5000"/>
                  </a:schemeClr>
                </a:solidFill>
              </a:rPr>
              <a:t> pod </a:t>
            </a:r>
            <a:r>
              <a:rPr lang="en-US" sz="2000" dirty="0" err="1" smtClean="0">
                <a:solidFill>
                  <a:schemeClr val="bg1">
                    <a:lumMod val="95000"/>
                    <a:lumOff val="5000"/>
                  </a:schemeClr>
                </a:solidFill>
              </a:rPr>
              <a:t>takvim</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uvjetima</a:t>
            </a:r>
            <a:r>
              <a:rPr lang="en-US" sz="2000" dirty="0" smtClean="0">
                <a:solidFill>
                  <a:schemeClr val="bg1">
                    <a:lumMod val="95000"/>
                    <a:lumOff val="5000"/>
                  </a:schemeClr>
                </a:solidFill>
              </a:rPr>
              <a:t> da </a:t>
            </a:r>
            <a:r>
              <a:rPr lang="en-US" sz="2000" dirty="0" err="1" smtClean="0">
                <a:solidFill>
                  <a:schemeClr val="bg1">
                    <a:lumMod val="95000"/>
                    <a:lumOff val="5000"/>
                  </a:schemeClr>
                </a:solidFill>
              </a:rPr>
              <a:t>karakteristike</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povezane</a:t>
            </a:r>
            <a:r>
              <a:rPr lang="en-US" sz="2000" dirty="0" smtClean="0">
                <a:solidFill>
                  <a:schemeClr val="bg1">
                    <a:lumMod val="95000"/>
                    <a:lumOff val="5000"/>
                  </a:schemeClr>
                </a:solidFill>
              </a:rPr>
              <a:t> </a:t>
            </a:r>
            <a:endParaRPr lang="bs-Latn-BA" sz="2000" dirty="0" smtClean="0">
              <a:solidFill>
                <a:schemeClr val="bg1">
                  <a:lumMod val="95000"/>
                  <a:lumOff val="5000"/>
                </a:schemeClr>
              </a:solidFill>
            </a:endParaRPr>
          </a:p>
          <a:p>
            <a:pPr algn="l"/>
            <a:r>
              <a:rPr lang="en-US" sz="2000" dirty="0" err="1" smtClean="0">
                <a:solidFill>
                  <a:schemeClr val="bg1">
                    <a:lumMod val="95000"/>
                    <a:lumOff val="5000"/>
                  </a:schemeClr>
                </a:solidFill>
              </a:rPr>
              <a:t>sa</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nekim</a:t>
            </a:r>
            <a:r>
              <a:rPr lang="en-US" sz="2000" dirty="0" smtClean="0">
                <a:solidFill>
                  <a:schemeClr val="bg1">
                    <a:lumMod val="95000"/>
                    <a:lumOff val="5000"/>
                  </a:schemeClr>
                </a:solidFill>
              </a:rPr>
              <a:t> od </a:t>
            </a:r>
            <a:r>
              <a:rPr lang="en-US" sz="2000" dirty="0" err="1" smtClean="0">
                <a:solidFill>
                  <a:schemeClr val="bg1">
                    <a:lumMod val="95000"/>
                    <a:lumOff val="5000"/>
                  </a:schemeClr>
                </a:solidFill>
              </a:rPr>
              <a:t>osnova</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iz</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člana</a:t>
            </a:r>
            <a:r>
              <a:rPr lang="en-US" sz="2000" dirty="0" smtClean="0">
                <a:solidFill>
                  <a:schemeClr val="bg1">
                    <a:lumMod val="95000"/>
                    <a:lumOff val="5000"/>
                  </a:schemeClr>
                </a:solidFill>
              </a:rPr>
              <a:t> 8. </a:t>
            </a:r>
            <a:r>
              <a:rPr lang="en-US" sz="2000" dirty="0" err="1" smtClean="0">
                <a:solidFill>
                  <a:schemeClr val="bg1">
                    <a:lumMod val="95000"/>
                    <a:lumOff val="5000"/>
                  </a:schemeClr>
                </a:solidFill>
              </a:rPr>
              <a:t>ovog</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zakona</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predstavljaju</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stvarni</a:t>
            </a:r>
            <a:r>
              <a:rPr lang="en-US" sz="2000" dirty="0" smtClean="0">
                <a:solidFill>
                  <a:schemeClr val="bg1">
                    <a:lumMod val="95000"/>
                    <a:lumOff val="5000"/>
                  </a:schemeClr>
                </a:solidFill>
              </a:rPr>
              <a:t> i </a:t>
            </a:r>
            <a:r>
              <a:rPr lang="en-US" sz="2000" dirty="0" err="1" smtClean="0">
                <a:solidFill>
                  <a:schemeClr val="bg1">
                    <a:lumMod val="95000"/>
                    <a:lumOff val="5000"/>
                  </a:schemeClr>
                </a:solidFill>
              </a:rPr>
              <a:t>odlučujući</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uvjet</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obavljanja</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posla</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te</a:t>
            </a:r>
            <a:r>
              <a:rPr lang="en-US" sz="2000" dirty="0" smtClean="0">
                <a:solidFill>
                  <a:schemeClr val="bg1">
                    <a:lumMod val="95000"/>
                    <a:lumOff val="5000"/>
                  </a:schemeClr>
                </a:solidFill>
              </a:rPr>
              <a:t> </a:t>
            </a:r>
            <a:r>
              <a:rPr lang="bs-Latn-BA" sz="2000" dirty="0" smtClean="0">
                <a:solidFill>
                  <a:schemeClr val="bg1">
                    <a:lumMod val="95000"/>
                    <a:lumOff val="5000"/>
                  </a:schemeClr>
                </a:solidFill>
              </a:rPr>
              <a:t> </a:t>
            </a:r>
            <a:r>
              <a:rPr lang="en-US" sz="2000" dirty="0" smtClean="0">
                <a:solidFill>
                  <a:schemeClr val="bg1">
                    <a:lumMod val="95000"/>
                    <a:lumOff val="5000"/>
                  </a:schemeClr>
                </a:solidFill>
              </a:rPr>
              <a:t>da </a:t>
            </a:r>
            <a:r>
              <a:rPr lang="bs-Latn-BA" sz="2000" dirty="0" smtClean="0">
                <a:solidFill>
                  <a:schemeClr val="bg1">
                    <a:lumMod val="95000"/>
                    <a:lumOff val="5000"/>
                  </a:schemeClr>
                </a:solidFill>
              </a:rPr>
              <a:t>je svrha koja se time želi postići opravdana. </a:t>
            </a:r>
          </a:p>
          <a:p>
            <a:pPr algn="l"/>
            <a:endParaRPr lang="bs-Latn-BA" sz="2000" dirty="0">
              <a:solidFill>
                <a:schemeClr val="bg1">
                  <a:lumMod val="95000"/>
                  <a:lumOff val="5000"/>
                </a:schemeClr>
              </a:solidFill>
            </a:endParaRPr>
          </a:p>
          <a:p>
            <a:pPr algn="l"/>
            <a:endParaRPr lang="bs-Latn-BA" sz="2000" dirty="0" smtClean="0">
              <a:solidFill>
                <a:schemeClr val="bg1">
                  <a:lumMod val="95000"/>
                  <a:lumOff val="5000"/>
                </a:schemeClr>
              </a:solidFill>
            </a:endParaRPr>
          </a:p>
          <a:p>
            <a:pPr algn="l"/>
            <a:endParaRPr lang="bs-Latn-BA" sz="2000" dirty="0">
              <a:solidFill>
                <a:schemeClr val="bg1">
                  <a:lumMod val="95000"/>
                  <a:lumOff val="5000"/>
                </a:schemeClr>
              </a:solidFill>
            </a:endParaRPr>
          </a:p>
          <a:p>
            <a:pPr algn="l"/>
            <a:endParaRPr lang="bs-Latn-BA" sz="2000" dirty="0" smtClean="0">
              <a:solidFill>
                <a:schemeClr val="bg1">
                  <a:lumMod val="95000"/>
                  <a:lumOff val="5000"/>
                </a:schemeClr>
              </a:solidFill>
            </a:endParaRPr>
          </a:p>
          <a:p>
            <a:pPr algn="l"/>
            <a:endParaRPr lang="bs-Latn-BA" sz="2000" dirty="0">
              <a:solidFill>
                <a:schemeClr val="bg1">
                  <a:lumMod val="95000"/>
                  <a:lumOff val="5000"/>
                </a:schemeClr>
              </a:solidFill>
            </a:endParaRPr>
          </a:p>
          <a:p>
            <a:pPr algn="l"/>
            <a:endParaRPr lang="bs-Latn-BA" sz="2000" dirty="0">
              <a:solidFill>
                <a:schemeClr val="bg1">
                  <a:lumMod val="95000"/>
                  <a:lumOff val="5000"/>
                </a:schemeClr>
              </a:solidFill>
            </a:endParaRPr>
          </a:p>
          <a:p>
            <a:pPr algn="l"/>
            <a:endParaRPr lang="bs-Latn-BA" sz="2000" dirty="0">
              <a:solidFill>
                <a:schemeClr val="bg1">
                  <a:lumMod val="95000"/>
                  <a:lumOff val="5000"/>
                </a:schemeClr>
              </a:solidFill>
            </a:endParaRPr>
          </a:p>
          <a:p>
            <a:pPr algn="l"/>
            <a:r>
              <a:rPr lang="bs-Latn-BA" sz="2000" dirty="0" smtClean="0">
                <a:solidFill>
                  <a:schemeClr val="bg1">
                    <a:lumMod val="95000"/>
                    <a:lumOff val="5000"/>
                  </a:schemeClr>
                </a:solidFill>
              </a:rPr>
              <a:t>O</a:t>
            </a:r>
            <a:r>
              <a:rPr lang="en-US" sz="2000" dirty="0" err="1" smtClean="0">
                <a:solidFill>
                  <a:schemeClr val="bg1">
                    <a:lumMod val="95000"/>
                    <a:lumOff val="5000"/>
                  </a:schemeClr>
                </a:solidFill>
              </a:rPr>
              <a:t>dredbe</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ovog</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zakona</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kolektivnog</a:t>
            </a:r>
            <a:r>
              <a:rPr lang="en-US" sz="2000" dirty="0" smtClean="0">
                <a:solidFill>
                  <a:schemeClr val="bg1">
                    <a:lumMod val="95000"/>
                    <a:lumOff val="5000"/>
                  </a:schemeClr>
                </a:solidFill>
              </a:rPr>
              <a:t> </a:t>
            </a:r>
            <a:r>
              <a:rPr lang="bs-Latn-BA" sz="2000" dirty="0" smtClean="0">
                <a:solidFill>
                  <a:schemeClr val="bg1">
                    <a:lumMod val="95000"/>
                    <a:lumOff val="5000"/>
                  </a:schemeClr>
                </a:solidFill>
              </a:rPr>
              <a:t>        </a:t>
            </a:r>
            <a:r>
              <a:rPr lang="en-US" sz="2000" dirty="0" err="1" smtClean="0">
                <a:solidFill>
                  <a:schemeClr val="bg1">
                    <a:lumMod val="95000"/>
                    <a:lumOff val="5000"/>
                  </a:schemeClr>
                </a:solidFill>
              </a:rPr>
              <a:t>ugovora</a:t>
            </a:r>
            <a:r>
              <a:rPr lang="en-US" sz="2000" dirty="0" smtClean="0">
                <a:solidFill>
                  <a:schemeClr val="bg1">
                    <a:lumMod val="95000"/>
                    <a:lumOff val="5000"/>
                  </a:schemeClr>
                </a:solidFill>
              </a:rPr>
              <a:t> i </a:t>
            </a:r>
            <a:r>
              <a:rPr lang="en-US" sz="2000" dirty="0" err="1" smtClean="0">
                <a:solidFill>
                  <a:schemeClr val="bg1">
                    <a:lumMod val="95000"/>
                    <a:lumOff val="5000"/>
                  </a:schemeClr>
                </a:solidFill>
              </a:rPr>
              <a:t>ugovora</a:t>
            </a:r>
            <a:r>
              <a:rPr lang="en-US" sz="2000" dirty="0" smtClean="0">
                <a:solidFill>
                  <a:schemeClr val="bg1">
                    <a:lumMod val="95000"/>
                    <a:lumOff val="5000"/>
                  </a:schemeClr>
                </a:solidFill>
              </a:rPr>
              <a:t> o </a:t>
            </a:r>
            <a:r>
              <a:rPr lang="en-US" sz="2000" dirty="0" err="1" smtClean="0">
                <a:solidFill>
                  <a:schemeClr val="bg1">
                    <a:lumMod val="95000"/>
                    <a:lumOff val="5000"/>
                  </a:schemeClr>
                </a:solidFill>
              </a:rPr>
              <a:t>radu</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koje</a:t>
            </a:r>
            <a:r>
              <a:rPr lang="en-US" sz="2000" dirty="0" smtClean="0">
                <a:solidFill>
                  <a:schemeClr val="bg1">
                    <a:lumMod val="95000"/>
                    <a:lumOff val="5000"/>
                  </a:schemeClr>
                </a:solidFill>
              </a:rPr>
              <a:t> se </a:t>
            </a:r>
            <a:r>
              <a:rPr lang="en-US" sz="2000" dirty="0" err="1" smtClean="0">
                <a:solidFill>
                  <a:schemeClr val="bg1">
                    <a:lumMod val="95000"/>
                    <a:lumOff val="5000"/>
                  </a:schemeClr>
                </a:solidFill>
              </a:rPr>
              <a:t>odnose</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na</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posebnu</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zaštitu</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određenih</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kategorija</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radnika</a:t>
            </a:r>
            <a:r>
              <a:rPr lang="en-US" sz="2000" dirty="0" smtClean="0">
                <a:solidFill>
                  <a:schemeClr val="bg1">
                    <a:lumMod val="95000"/>
                    <a:lumOff val="5000"/>
                  </a:schemeClr>
                </a:solidFill>
              </a:rPr>
              <a:t> u </a:t>
            </a:r>
            <a:r>
              <a:rPr lang="en-US" sz="2000" dirty="0" err="1" smtClean="0">
                <a:solidFill>
                  <a:schemeClr val="bg1">
                    <a:lumMod val="95000"/>
                    <a:lumOff val="5000"/>
                  </a:schemeClr>
                </a:solidFill>
              </a:rPr>
              <a:t>skladu</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sa</a:t>
            </a:r>
            <a:r>
              <a:rPr lang="en-US" sz="2000" dirty="0" smtClean="0">
                <a:solidFill>
                  <a:schemeClr val="bg1">
                    <a:lumMod val="95000"/>
                    <a:lumOff val="5000"/>
                  </a:schemeClr>
                </a:solidFill>
              </a:rPr>
              <a:t> </a:t>
            </a:r>
            <a:r>
              <a:rPr lang="en-US" sz="2000" dirty="0" err="1" smtClean="0">
                <a:solidFill>
                  <a:schemeClr val="bg1">
                    <a:lumMod val="95000"/>
                    <a:lumOff val="5000"/>
                  </a:schemeClr>
                </a:solidFill>
              </a:rPr>
              <a:t>zakonom</a:t>
            </a:r>
            <a:r>
              <a:rPr lang="en-US" sz="2000" dirty="0" smtClean="0">
                <a:solidFill>
                  <a:schemeClr val="bg1">
                    <a:lumMod val="95000"/>
                    <a:lumOff val="5000"/>
                  </a:schemeClr>
                </a:solidFill>
              </a:rPr>
              <a:t>.</a:t>
            </a:r>
            <a:endParaRPr lang="bs-Latn-BA" sz="2000" dirty="0" smtClean="0">
              <a:solidFill>
                <a:schemeClr val="bg1">
                  <a:lumMod val="95000"/>
                  <a:lumOff val="5000"/>
                </a:schemeClr>
              </a:solidFill>
            </a:endParaRPr>
          </a:p>
          <a:p>
            <a:endParaRPr lang="bs-Latn-BA" dirty="0">
              <a:solidFill>
                <a:schemeClr val="bg1">
                  <a:lumMod val="95000"/>
                  <a:lumOff val="5000"/>
                </a:schemeClr>
              </a:solidFill>
            </a:endParaRPr>
          </a:p>
        </p:txBody>
      </p:sp>
    </p:spTree>
    <p:extLst>
      <p:ext uri="{BB962C8B-B14F-4D97-AF65-F5344CB8AC3E}">
        <p14:creationId xmlns:p14="http://schemas.microsoft.com/office/powerpoint/2010/main" val="8930678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936104"/>
          </a:xfrm>
        </p:spPr>
        <p:txBody>
          <a:bodyPr/>
          <a:lstStyle/>
          <a:p>
            <a:pPr algn="ctr"/>
            <a:r>
              <a:rPr lang="bs-Latn-BA" dirty="0" smtClean="0"/>
              <a:t>Diskriminacija - RS</a:t>
            </a:r>
            <a:endParaRPr lang="bs-Latn-BA" dirty="0"/>
          </a:p>
        </p:txBody>
      </p:sp>
      <p:sp>
        <p:nvSpPr>
          <p:cNvPr id="3" name="Text Placeholder 2"/>
          <p:cNvSpPr>
            <a:spLocks noGrp="1"/>
          </p:cNvSpPr>
          <p:nvPr>
            <p:ph type="body" idx="1"/>
          </p:nvPr>
        </p:nvSpPr>
        <p:spPr>
          <a:xfrm>
            <a:off x="457200" y="1340768"/>
            <a:ext cx="4040188" cy="864096"/>
          </a:xfrm>
        </p:spPr>
        <p:txBody>
          <a:bodyPr/>
          <a:lstStyle/>
          <a:p>
            <a:pPr algn="ctr"/>
            <a:r>
              <a:rPr lang="bs-Latn-BA" dirty="0" smtClean="0"/>
              <a:t>Zakon o radu RS </a:t>
            </a:r>
            <a:endParaRPr lang="bs-Latn-BA" dirty="0"/>
          </a:p>
        </p:txBody>
      </p:sp>
      <p:sp>
        <p:nvSpPr>
          <p:cNvPr id="4" name="Text Placeholder 3"/>
          <p:cNvSpPr>
            <a:spLocks noGrp="1"/>
          </p:cNvSpPr>
          <p:nvPr>
            <p:ph type="body" sz="half" idx="3"/>
          </p:nvPr>
        </p:nvSpPr>
        <p:spPr>
          <a:xfrm>
            <a:off x="4645025" y="1484785"/>
            <a:ext cx="4041775" cy="576063"/>
          </a:xfrm>
        </p:spPr>
        <p:txBody>
          <a:bodyPr>
            <a:normAutofit/>
          </a:bodyPr>
          <a:lstStyle/>
          <a:p>
            <a:pPr algn="ctr"/>
            <a:r>
              <a:rPr lang="bs-Latn-BA" sz="2000" dirty="0" smtClean="0"/>
              <a:t>Oblici: neposretna i posredna</a:t>
            </a:r>
            <a:endParaRPr lang="bs-Latn-BA" sz="2000" dirty="0"/>
          </a:p>
        </p:txBody>
      </p:sp>
      <p:sp>
        <p:nvSpPr>
          <p:cNvPr id="5" name="Content Placeholder 4"/>
          <p:cNvSpPr>
            <a:spLocks noGrp="1"/>
          </p:cNvSpPr>
          <p:nvPr>
            <p:ph sz="quarter" idx="2"/>
          </p:nvPr>
        </p:nvSpPr>
        <p:spPr>
          <a:xfrm>
            <a:off x="107504" y="2514600"/>
            <a:ext cx="3888432" cy="4226768"/>
          </a:xfrm>
        </p:spPr>
        <p:txBody>
          <a:bodyPr>
            <a:normAutofit fontScale="92500" lnSpcReduction="20000"/>
          </a:bodyPr>
          <a:lstStyle/>
          <a:p>
            <a:pPr marL="0" indent="0" algn="just">
              <a:buNone/>
            </a:pPr>
            <a:r>
              <a:rPr lang="en-US" dirty="0" err="1"/>
              <a:t>Član</a:t>
            </a:r>
            <a:r>
              <a:rPr lang="en-US" dirty="0"/>
              <a:t> </a:t>
            </a:r>
            <a:r>
              <a:rPr lang="en-US" dirty="0" smtClean="0"/>
              <a:t>19</a:t>
            </a:r>
            <a:r>
              <a:rPr lang="bs-Latn-BA" dirty="0"/>
              <a:t>.</a:t>
            </a:r>
            <a:r>
              <a:rPr lang="en-US" dirty="0" smtClean="0"/>
              <a:t> </a:t>
            </a:r>
            <a:r>
              <a:rPr lang="en-US" dirty="0" err="1"/>
              <a:t>Radnik</a:t>
            </a:r>
            <a:r>
              <a:rPr lang="en-US" dirty="0"/>
              <a:t>, </a:t>
            </a:r>
            <a:r>
              <a:rPr lang="en-US" dirty="0" err="1"/>
              <a:t>kao</a:t>
            </a:r>
            <a:r>
              <a:rPr lang="en-US" dirty="0"/>
              <a:t> i lice </a:t>
            </a:r>
            <a:r>
              <a:rPr lang="en-US" dirty="0" err="1"/>
              <a:t>koje</a:t>
            </a:r>
            <a:r>
              <a:rPr lang="en-US" dirty="0"/>
              <a:t> </a:t>
            </a:r>
            <a:r>
              <a:rPr lang="en-US" dirty="0" err="1"/>
              <a:t>traži</a:t>
            </a:r>
            <a:r>
              <a:rPr lang="en-US" dirty="0"/>
              <a:t> </a:t>
            </a:r>
            <a:r>
              <a:rPr lang="en-US" dirty="0" err="1"/>
              <a:t>zaposlenje</a:t>
            </a:r>
            <a:r>
              <a:rPr lang="en-US" dirty="0"/>
              <a:t>, ne </a:t>
            </a:r>
            <a:r>
              <a:rPr lang="en-US" dirty="0" err="1"/>
              <a:t>može</a:t>
            </a:r>
            <a:r>
              <a:rPr lang="en-US" dirty="0"/>
              <a:t> </a:t>
            </a:r>
            <a:r>
              <a:rPr lang="en-US" dirty="0" err="1"/>
              <a:t>biti</a:t>
            </a:r>
            <a:r>
              <a:rPr lang="en-US" dirty="0"/>
              <a:t> </a:t>
            </a:r>
            <a:r>
              <a:rPr lang="en-US" dirty="0" err="1"/>
              <a:t>stavljen</a:t>
            </a:r>
            <a:r>
              <a:rPr lang="en-US" dirty="0"/>
              <a:t> u </a:t>
            </a:r>
            <a:r>
              <a:rPr lang="en-US" dirty="0" err="1"/>
              <a:t>neravnopravan</a:t>
            </a:r>
            <a:r>
              <a:rPr lang="en-US" dirty="0"/>
              <a:t> </a:t>
            </a:r>
            <a:r>
              <a:rPr lang="en-US" dirty="0" err="1"/>
              <a:t>položaj</a:t>
            </a:r>
            <a:r>
              <a:rPr lang="en-US" dirty="0"/>
              <a:t> </a:t>
            </a:r>
            <a:r>
              <a:rPr lang="en-US" dirty="0" err="1"/>
              <a:t>prilikom</a:t>
            </a:r>
            <a:r>
              <a:rPr lang="en-US" dirty="0"/>
              <a:t> </a:t>
            </a:r>
            <a:r>
              <a:rPr lang="en-US" dirty="0" err="1"/>
              <a:t>ostvarivanja</a:t>
            </a:r>
            <a:r>
              <a:rPr lang="en-US" dirty="0"/>
              <a:t> </a:t>
            </a:r>
            <a:r>
              <a:rPr lang="en-US" dirty="0" err="1"/>
              <a:t>prava</a:t>
            </a:r>
            <a:r>
              <a:rPr lang="en-US" dirty="0"/>
              <a:t> </a:t>
            </a:r>
            <a:r>
              <a:rPr lang="en-US" dirty="0" err="1"/>
              <a:t>po</a:t>
            </a:r>
            <a:r>
              <a:rPr lang="en-US" dirty="0"/>
              <a:t> </a:t>
            </a:r>
            <a:r>
              <a:rPr lang="en-US" dirty="0" err="1"/>
              <a:t>osnovu</a:t>
            </a:r>
            <a:r>
              <a:rPr lang="en-US" dirty="0"/>
              <a:t> </a:t>
            </a:r>
            <a:r>
              <a:rPr lang="en-US" dirty="0" err="1"/>
              <a:t>rada</a:t>
            </a:r>
            <a:r>
              <a:rPr lang="en-US" dirty="0"/>
              <a:t> i </a:t>
            </a:r>
            <a:r>
              <a:rPr lang="en-US" dirty="0" err="1"/>
              <a:t>prava</a:t>
            </a:r>
            <a:r>
              <a:rPr lang="en-US" dirty="0"/>
              <a:t> </a:t>
            </a:r>
            <a:r>
              <a:rPr lang="en-US" dirty="0" err="1"/>
              <a:t>na</a:t>
            </a:r>
            <a:r>
              <a:rPr lang="en-US" dirty="0"/>
              <a:t> </a:t>
            </a:r>
            <a:r>
              <a:rPr lang="en-US" dirty="0" err="1"/>
              <a:t>zaposlenje</a:t>
            </a:r>
            <a:r>
              <a:rPr lang="en-US" dirty="0"/>
              <a:t> </a:t>
            </a:r>
            <a:r>
              <a:rPr lang="en-US" dirty="0" err="1"/>
              <a:t>zbog</a:t>
            </a:r>
            <a:r>
              <a:rPr lang="en-US" dirty="0"/>
              <a:t> </a:t>
            </a:r>
            <a:r>
              <a:rPr lang="en-US" dirty="0" err="1"/>
              <a:t>rase</a:t>
            </a:r>
            <a:r>
              <a:rPr lang="en-US" dirty="0"/>
              <a:t>, </a:t>
            </a:r>
            <a:r>
              <a:rPr lang="en-US" dirty="0" err="1"/>
              <a:t>etničke</a:t>
            </a:r>
            <a:r>
              <a:rPr lang="en-US" dirty="0"/>
              <a:t> </a:t>
            </a:r>
            <a:r>
              <a:rPr lang="en-US" dirty="0" err="1"/>
              <a:t>ili</a:t>
            </a:r>
            <a:r>
              <a:rPr lang="en-US" dirty="0"/>
              <a:t> </a:t>
            </a:r>
            <a:r>
              <a:rPr lang="en-US" dirty="0" err="1"/>
              <a:t>nacionalne</a:t>
            </a:r>
            <a:r>
              <a:rPr lang="en-US" dirty="0"/>
              <a:t> </a:t>
            </a:r>
            <a:r>
              <a:rPr lang="en-US" dirty="0" err="1"/>
              <a:t>pripadnosti</a:t>
            </a:r>
            <a:r>
              <a:rPr lang="en-US" dirty="0"/>
              <a:t>, </a:t>
            </a:r>
            <a:r>
              <a:rPr lang="en-US" dirty="0" err="1"/>
              <a:t>boje</a:t>
            </a:r>
            <a:r>
              <a:rPr lang="en-US" dirty="0"/>
              <a:t> </a:t>
            </a:r>
            <a:r>
              <a:rPr lang="en-US" dirty="0" err="1"/>
              <a:t>kože</a:t>
            </a:r>
            <a:r>
              <a:rPr lang="en-US" dirty="0"/>
              <a:t>, </a:t>
            </a:r>
            <a:r>
              <a:rPr lang="en-US" dirty="0" err="1"/>
              <a:t>pola</a:t>
            </a:r>
            <a:r>
              <a:rPr lang="en-US" dirty="0"/>
              <a:t>, </a:t>
            </a:r>
            <a:r>
              <a:rPr lang="en-US" dirty="0" err="1"/>
              <a:t>jezika</a:t>
            </a:r>
            <a:r>
              <a:rPr lang="en-US" dirty="0"/>
              <a:t>, </a:t>
            </a:r>
            <a:r>
              <a:rPr lang="en-US" dirty="0" err="1"/>
              <a:t>religije</a:t>
            </a:r>
            <a:r>
              <a:rPr lang="en-US" dirty="0"/>
              <a:t>, </a:t>
            </a:r>
            <a:r>
              <a:rPr lang="en-US" dirty="0" err="1"/>
              <a:t>političkog</a:t>
            </a:r>
            <a:r>
              <a:rPr lang="en-US" dirty="0"/>
              <a:t> </a:t>
            </a:r>
            <a:r>
              <a:rPr lang="en-US" dirty="0" err="1"/>
              <a:t>ili</a:t>
            </a:r>
            <a:r>
              <a:rPr lang="en-US" dirty="0"/>
              <a:t> </a:t>
            </a:r>
            <a:r>
              <a:rPr lang="en-US" dirty="0" err="1"/>
              <a:t>drugog</a:t>
            </a:r>
            <a:r>
              <a:rPr lang="en-US" dirty="0"/>
              <a:t> </a:t>
            </a:r>
            <a:r>
              <a:rPr lang="en-US" dirty="0" err="1"/>
              <a:t>mišljenja</a:t>
            </a:r>
            <a:r>
              <a:rPr lang="en-US" dirty="0"/>
              <a:t> i </a:t>
            </a:r>
            <a:r>
              <a:rPr lang="en-US" dirty="0" err="1"/>
              <a:t>ubjeđenja</a:t>
            </a:r>
            <a:r>
              <a:rPr lang="en-US" dirty="0"/>
              <a:t>, </a:t>
            </a:r>
            <a:r>
              <a:rPr lang="en-US" dirty="0" err="1"/>
              <a:t>socijalnog</a:t>
            </a:r>
            <a:r>
              <a:rPr lang="en-US" dirty="0"/>
              <a:t> </a:t>
            </a:r>
            <a:r>
              <a:rPr lang="en-US" dirty="0" err="1"/>
              <a:t>porijekla</a:t>
            </a:r>
            <a:r>
              <a:rPr lang="en-US" dirty="0"/>
              <a:t>, </a:t>
            </a:r>
            <a:r>
              <a:rPr lang="en-US" dirty="0" err="1"/>
              <a:t>imovnog</a:t>
            </a:r>
            <a:r>
              <a:rPr lang="en-US" dirty="0"/>
              <a:t> </a:t>
            </a:r>
            <a:r>
              <a:rPr lang="en-US" dirty="0" err="1"/>
              <a:t>stanja</a:t>
            </a:r>
            <a:r>
              <a:rPr lang="en-US" dirty="0"/>
              <a:t>, </a:t>
            </a:r>
            <a:r>
              <a:rPr lang="en-US" dirty="0" err="1"/>
              <a:t>članstva</a:t>
            </a:r>
            <a:r>
              <a:rPr lang="en-US" dirty="0"/>
              <a:t> </a:t>
            </a:r>
            <a:r>
              <a:rPr lang="en-US" dirty="0" err="1"/>
              <a:t>ili</a:t>
            </a:r>
            <a:r>
              <a:rPr lang="en-US" dirty="0"/>
              <a:t> </a:t>
            </a:r>
            <a:r>
              <a:rPr lang="en-US" dirty="0" err="1"/>
              <a:t>nečlanstva</a:t>
            </a:r>
            <a:r>
              <a:rPr lang="en-US" dirty="0"/>
              <a:t> u </a:t>
            </a:r>
            <a:r>
              <a:rPr lang="en-US" dirty="0" err="1"/>
              <a:t>sindikatu</a:t>
            </a:r>
            <a:r>
              <a:rPr lang="en-US" dirty="0"/>
              <a:t> </a:t>
            </a:r>
            <a:r>
              <a:rPr lang="en-US" dirty="0" err="1"/>
              <a:t>ili</a:t>
            </a:r>
            <a:r>
              <a:rPr lang="en-US" dirty="0"/>
              <a:t> </a:t>
            </a:r>
            <a:r>
              <a:rPr lang="en-US" dirty="0" err="1"/>
              <a:t>političkoj</a:t>
            </a:r>
            <a:r>
              <a:rPr lang="en-US" dirty="0"/>
              <a:t> </a:t>
            </a:r>
            <a:r>
              <a:rPr lang="en-US" dirty="0" err="1"/>
              <a:t>organizaciji</a:t>
            </a:r>
            <a:r>
              <a:rPr lang="en-US" dirty="0"/>
              <a:t>, </a:t>
            </a:r>
            <a:r>
              <a:rPr lang="en-US" dirty="0" err="1"/>
              <a:t>fizičkog</a:t>
            </a:r>
            <a:r>
              <a:rPr lang="en-US" dirty="0"/>
              <a:t> i </a:t>
            </a:r>
            <a:r>
              <a:rPr lang="en-US" dirty="0" err="1"/>
              <a:t>duševnog</a:t>
            </a:r>
            <a:r>
              <a:rPr lang="en-US" dirty="0"/>
              <a:t> </a:t>
            </a:r>
            <a:r>
              <a:rPr lang="en-US" dirty="0" err="1"/>
              <a:t>zdravlja</a:t>
            </a:r>
            <a:r>
              <a:rPr lang="en-US" dirty="0"/>
              <a:t> i </a:t>
            </a:r>
            <a:r>
              <a:rPr lang="en-US" dirty="0" err="1"/>
              <a:t>drugih</a:t>
            </a:r>
            <a:r>
              <a:rPr lang="en-US" dirty="0"/>
              <a:t> </a:t>
            </a:r>
            <a:r>
              <a:rPr lang="en-US" dirty="0" err="1"/>
              <a:t>obilježja</a:t>
            </a:r>
            <a:r>
              <a:rPr lang="en-US" dirty="0"/>
              <a:t> </a:t>
            </a:r>
            <a:r>
              <a:rPr lang="en-US" dirty="0" err="1"/>
              <a:t>koja</a:t>
            </a:r>
            <a:r>
              <a:rPr lang="en-US" dirty="0"/>
              <a:t> </a:t>
            </a:r>
            <a:r>
              <a:rPr lang="en-US" dirty="0" err="1"/>
              <a:t>nisu</a:t>
            </a:r>
            <a:r>
              <a:rPr lang="en-US" dirty="0"/>
              <a:t> u </a:t>
            </a:r>
            <a:r>
              <a:rPr lang="en-US" dirty="0" err="1"/>
              <a:t>neposrednoj</a:t>
            </a:r>
            <a:r>
              <a:rPr lang="en-US" dirty="0"/>
              <a:t> </a:t>
            </a:r>
            <a:r>
              <a:rPr lang="en-US" dirty="0" err="1"/>
              <a:t>vezi</a:t>
            </a:r>
            <a:r>
              <a:rPr lang="en-US" dirty="0"/>
              <a:t> </a:t>
            </a:r>
            <a:r>
              <a:rPr lang="en-US" dirty="0" err="1"/>
              <a:t>sa</a:t>
            </a:r>
            <a:r>
              <a:rPr lang="en-US" dirty="0"/>
              <a:t> </a:t>
            </a:r>
            <a:r>
              <a:rPr lang="en-US" dirty="0" err="1"/>
              <a:t>prirodom</a:t>
            </a:r>
            <a:r>
              <a:rPr lang="en-US" dirty="0"/>
              <a:t> </a:t>
            </a:r>
            <a:r>
              <a:rPr lang="en-US" dirty="0" err="1"/>
              <a:t>radnog</a:t>
            </a:r>
            <a:r>
              <a:rPr lang="en-US" dirty="0"/>
              <a:t> </a:t>
            </a:r>
            <a:r>
              <a:rPr lang="en-US" dirty="0" err="1"/>
              <a:t>odnosa</a:t>
            </a:r>
            <a:r>
              <a:rPr lang="en-US" dirty="0"/>
              <a:t>. </a:t>
            </a:r>
            <a:endParaRPr lang="bs-Latn-BA" dirty="0"/>
          </a:p>
          <a:p>
            <a:endParaRPr lang="bs-Latn-BA" dirty="0"/>
          </a:p>
        </p:txBody>
      </p:sp>
      <p:sp>
        <p:nvSpPr>
          <p:cNvPr id="6" name="Content Placeholder 5"/>
          <p:cNvSpPr>
            <a:spLocks noGrp="1"/>
          </p:cNvSpPr>
          <p:nvPr>
            <p:ph sz="quarter" idx="4"/>
          </p:nvPr>
        </p:nvSpPr>
        <p:spPr>
          <a:xfrm>
            <a:off x="4067944" y="1988840"/>
            <a:ext cx="4896543" cy="4869160"/>
          </a:xfrm>
        </p:spPr>
        <p:txBody>
          <a:bodyPr>
            <a:normAutofit lnSpcReduction="10000"/>
          </a:bodyPr>
          <a:lstStyle/>
          <a:p>
            <a:pPr algn="just"/>
            <a:r>
              <a:rPr lang="en-US" sz="2000" dirty="0" err="1" smtClean="0"/>
              <a:t>Izuzeci</a:t>
            </a:r>
            <a:endParaRPr lang="bs-Latn-BA" sz="2000" dirty="0"/>
          </a:p>
          <a:p>
            <a:pPr marL="0" indent="0" algn="just">
              <a:buNone/>
            </a:pPr>
            <a:r>
              <a:rPr lang="bs-Latn-BA" sz="2000" dirty="0" err="1"/>
              <a:t>P</a:t>
            </a:r>
            <a:r>
              <a:rPr lang="en-US" sz="2000" dirty="0" err="1" smtClean="0"/>
              <a:t>ravljenje</a:t>
            </a:r>
            <a:r>
              <a:rPr lang="en-US" sz="2000" dirty="0" smtClean="0"/>
              <a:t> </a:t>
            </a:r>
            <a:r>
              <a:rPr lang="en-US" sz="2000" dirty="0" err="1"/>
              <a:t>razlike</a:t>
            </a:r>
            <a:r>
              <a:rPr lang="en-US" sz="2000" dirty="0"/>
              <a:t> u </a:t>
            </a:r>
            <a:r>
              <a:rPr lang="en-US" sz="2000" dirty="0" err="1"/>
              <a:t>odnosu</a:t>
            </a:r>
            <a:r>
              <a:rPr lang="en-US" sz="2000" dirty="0"/>
              <a:t> </a:t>
            </a:r>
            <a:r>
              <a:rPr lang="en-US" sz="2000" dirty="0" err="1"/>
              <a:t>na</a:t>
            </a:r>
            <a:r>
              <a:rPr lang="en-US" sz="2000" dirty="0"/>
              <a:t> </a:t>
            </a:r>
            <a:r>
              <a:rPr lang="en-US" sz="2000" dirty="0" err="1"/>
              <a:t>prirodu</a:t>
            </a:r>
            <a:r>
              <a:rPr lang="en-US" sz="2000" dirty="0"/>
              <a:t> </a:t>
            </a:r>
            <a:r>
              <a:rPr lang="en-US" sz="2000" dirty="0" err="1"/>
              <a:t>posla</a:t>
            </a:r>
            <a:r>
              <a:rPr lang="en-US" sz="2000" dirty="0"/>
              <a:t> i </a:t>
            </a:r>
            <a:r>
              <a:rPr lang="en-US" sz="2000" dirty="0" err="1"/>
              <a:t>uslove</a:t>
            </a:r>
            <a:r>
              <a:rPr lang="en-US" sz="2000" dirty="0"/>
              <a:t> pod </a:t>
            </a:r>
            <a:r>
              <a:rPr lang="en-US" sz="2000" dirty="0" err="1"/>
              <a:t>kojima</a:t>
            </a:r>
            <a:r>
              <a:rPr lang="en-US" sz="2000" dirty="0"/>
              <a:t> se </a:t>
            </a:r>
            <a:r>
              <a:rPr lang="en-US" sz="2000" dirty="0" err="1"/>
              <a:t>obavlja</a:t>
            </a:r>
            <a:r>
              <a:rPr lang="en-US" sz="2000" dirty="0"/>
              <a:t>, </a:t>
            </a:r>
            <a:r>
              <a:rPr lang="en-US" sz="2000" dirty="0" err="1"/>
              <a:t>kao</a:t>
            </a:r>
            <a:r>
              <a:rPr lang="en-US" sz="2000" dirty="0"/>
              <a:t> i </a:t>
            </a:r>
            <a:r>
              <a:rPr lang="en-US" sz="2000" dirty="0" err="1"/>
              <a:t>pružanje</a:t>
            </a:r>
            <a:r>
              <a:rPr lang="en-US" sz="2000" dirty="0"/>
              <a:t> </a:t>
            </a:r>
            <a:r>
              <a:rPr lang="en-US" sz="2000" dirty="0" err="1"/>
              <a:t>posebne</a:t>
            </a:r>
            <a:r>
              <a:rPr lang="en-US" sz="2000" dirty="0"/>
              <a:t> </a:t>
            </a:r>
            <a:r>
              <a:rPr lang="en-US" sz="2000" dirty="0" err="1"/>
              <a:t>zaštite</a:t>
            </a:r>
            <a:r>
              <a:rPr lang="en-US" sz="2000" dirty="0"/>
              <a:t> </a:t>
            </a:r>
            <a:r>
              <a:rPr lang="en-US" sz="2000" dirty="0" err="1"/>
              <a:t>određenim</a:t>
            </a:r>
            <a:r>
              <a:rPr lang="en-US" sz="2000" dirty="0"/>
              <a:t> </a:t>
            </a:r>
            <a:r>
              <a:rPr lang="en-US" sz="2000" dirty="0" err="1"/>
              <a:t>kategorijama</a:t>
            </a:r>
            <a:r>
              <a:rPr lang="en-US" sz="2000" dirty="0"/>
              <a:t> </a:t>
            </a:r>
            <a:r>
              <a:rPr lang="en-US" sz="2000" dirty="0" err="1"/>
              <a:t>radnika</a:t>
            </a:r>
            <a:r>
              <a:rPr lang="en-US" sz="2000" dirty="0"/>
              <a:t> u </a:t>
            </a:r>
            <a:r>
              <a:rPr lang="en-US" sz="2000" dirty="0" err="1"/>
              <a:t>skladu</a:t>
            </a:r>
            <a:r>
              <a:rPr lang="en-US" sz="2000" dirty="0"/>
              <a:t> </a:t>
            </a:r>
            <a:r>
              <a:rPr lang="en-US" sz="2000" dirty="0" err="1"/>
              <a:t>sa</a:t>
            </a:r>
            <a:r>
              <a:rPr lang="en-US" sz="2000" dirty="0"/>
              <a:t> </a:t>
            </a:r>
            <a:r>
              <a:rPr lang="en-US" sz="2000" dirty="0" err="1"/>
              <a:t>ovim</a:t>
            </a:r>
            <a:r>
              <a:rPr lang="en-US" sz="2000" dirty="0"/>
              <a:t> </a:t>
            </a:r>
            <a:r>
              <a:rPr lang="en-US" sz="2000" dirty="0" err="1"/>
              <a:t>zakonom</a:t>
            </a:r>
            <a:r>
              <a:rPr lang="en-US" sz="2000" dirty="0"/>
              <a:t>, </a:t>
            </a:r>
            <a:r>
              <a:rPr lang="en-US" sz="2000" dirty="0" err="1"/>
              <a:t>kolektivnim</a:t>
            </a:r>
            <a:r>
              <a:rPr lang="en-US" sz="2000" dirty="0"/>
              <a:t> </a:t>
            </a:r>
            <a:r>
              <a:rPr lang="en-US" sz="2000" dirty="0" err="1"/>
              <a:t>ugovorom</a:t>
            </a:r>
            <a:r>
              <a:rPr lang="en-US" sz="2000" dirty="0"/>
              <a:t> i </a:t>
            </a:r>
            <a:r>
              <a:rPr lang="en-US" sz="2000" dirty="0" err="1"/>
              <a:t>ugovorom</a:t>
            </a:r>
            <a:r>
              <a:rPr lang="en-US" sz="2000" dirty="0"/>
              <a:t> o </a:t>
            </a:r>
            <a:r>
              <a:rPr lang="en-US" sz="2000" dirty="0" err="1"/>
              <a:t>radu</a:t>
            </a:r>
            <a:r>
              <a:rPr lang="en-US" sz="2000" dirty="0"/>
              <a:t>. </a:t>
            </a:r>
            <a:endParaRPr lang="bs-Latn-BA" sz="2000" dirty="0" smtClean="0"/>
          </a:p>
          <a:p>
            <a:pPr marL="0" indent="0" algn="just">
              <a:buNone/>
            </a:pPr>
            <a:endParaRPr lang="bs-Latn-BA" sz="1500" dirty="0"/>
          </a:p>
          <a:p>
            <a:pPr marL="0" indent="0">
              <a:buNone/>
            </a:pPr>
            <a:r>
              <a:rPr lang="en-US" sz="2000" dirty="0" err="1"/>
              <a:t>Zabranom</a:t>
            </a:r>
            <a:r>
              <a:rPr lang="en-US" sz="2000" dirty="0"/>
              <a:t> </a:t>
            </a:r>
            <a:r>
              <a:rPr lang="en-US" sz="2000" dirty="0" err="1"/>
              <a:t>su</a:t>
            </a:r>
            <a:r>
              <a:rPr lang="en-US" sz="2000" dirty="0"/>
              <a:t> </a:t>
            </a:r>
            <a:r>
              <a:rPr lang="en-US" sz="2000" dirty="0" err="1" smtClean="0"/>
              <a:t>obuhva</a:t>
            </a:r>
            <a:r>
              <a:rPr lang="bs-Latn-BA" sz="2000" dirty="0" smtClean="0"/>
              <a:t>ć</a:t>
            </a:r>
            <a:r>
              <a:rPr lang="en-US" sz="2000" dirty="0" err="1" smtClean="0"/>
              <a:t>eni</a:t>
            </a:r>
            <a:r>
              <a:rPr lang="en-US" sz="2000" dirty="0"/>
              <a:t>:</a:t>
            </a:r>
            <a:endParaRPr lang="bs-Latn-BA" sz="2000" dirty="0"/>
          </a:p>
          <a:p>
            <a:r>
              <a:rPr lang="en-US" sz="2000" dirty="0" err="1"/>
              <a:t>uslovi</a:t>
            </a:r>
            <a:r>
              <a:rPr lang="en-US" sz="2000" dirty="0"/>
              <a:t> </a:t>
            </a:r>
            <a:r>
              <a:rPr lang="en-US" sz="2000" dirty="0" err="1"/>
              <a:t>za</a:t>
            </a:r>
            <a:r>
              <a:rPr lang="en-US" sz="2000" dirty="0"/>
              <a:t> </a:t>
            </a:r>
            <a:r>
              <a:rPr lang="en-US" sz="2000" dirty="0" err="1"/>
              <a:t>zapošljavanje</a:t>
            </a:r>
            <a:r>
              <a:rPr lang="en-US" sz="2000" dirty="0"/>
              <a:t> i </a:t>
            </a:r>
            <a:r>
              <a:rPr lang="en-US" sz="2000" dirty="0" err="1"/>
              <a:t>izbor</a:t>
            </a:r>
            <a:r>
              <a:rPr lang="en-US" sz="2000" dirty="0"/>
              <a:t> </a:t>
            </a:r>
            <a:r>
              <a:rPr lang="en-US" sz="2000" dirty="0" err="1"/>
              <a:t>kandidata</a:t>
            </a:r>
            <a:r>
              <a:rPr lang="en-US" sz="2000" dirty="0"/>
              <a:t> </a:t>
            </a:r>
            <a:r>
              <a:rPr lang="en-US" sz="2000" dirty="0" err="1"/>
              <a:t>za</a:t>
            </a:r>
            <a:r>
              <a:rPr lang="en-US" sz="2000" dirty="0"/>
              <a:t> </a:t>
            </a:r>
            <a:r>
              <a:rPr lang="en-US" sz="2000" dirty="0" err="1"/>
              <a:t>obavljanje</a:t>
            </a:r>
            <a:r>
              <a:rPr lang="en-US" sz="2000" dirty="0"/>
              <a:t> </a:t>
            </a:r>
            <a:r>
              <a:rPr lang="en-US" sz="2000" dirty="0" err="1"/>
              <a:t>određenog</a:t>
            </a:r>
            <a:r>
              <a:rPr lang="en-US" sz="2000" dirty="0"/>
              <a:t> </a:t>
            </a:r>
            <a:r>
              <a:rPr lang="en-US" sz="2000" dirty="0" err="1"/>
              <a:t>posla</a:t>
            </a:r>
            <a:r>
              <a:rPr lang="en-US" sz="2000" dirty="0"/>
              <a:t>, </a:t>
            </a:r>
            <a:endParaRPr lang="bs-Latn-BA" sz="2000" dirty="0"/>
          </a:p>
          <a:p>
            <a:r>
              <a:rPr lang="en-US" sz="2000" dirty="0" err="1"/>
              <a:t>uslovi</a:t>
            </a:r>
            <a:r>
              <a:rPr lang="en-US" sz="2000" dirty="0"/>
              <a:t> </a:t>
            </a:r>
            <a:r>
              <a:rPr lang="en-US" sz="2000" dirty="0" err="1"/>
              <a:t>rada</a:t>
            </a:r>
            <a:r>
              <a:rPr lang="en-US" sz="2000" dirty="0"/>
              <a:t> i </a:t>
            </a:r>
            <a:r>
              <a:rPr lang="en-US" sz="2000" dirty="0" err="1"/>
              <a:t>sva</a:t>
            </a:r>
            <a:r>
              <a:rPr lang="en-US" sz="2000" dirty="0"/>
              <a:t> </a:t>
            </a:r>
            <a:r>
              <a:rPr lang="en-US" sz="2000" dirty="0" err="1"/>
              <a:t>prava</a:t>
            </a:r>
            <a:r>
              <a:rPr lang="en-US" sz="2000" dirty="0"/>
              <a:t> </a:t>
            </a:r>
            <a:r>
              <a:rPr lang="en-US" sz="2000" dirty="0" err="1"/>
              <a:t>iz</a:t>
            </a:r>
            <a:r>
              <a:rPr lang="en-US" sz="2000" dirty="0"/>
              <a:t> </a:t>
            </a:r>
            <a:r>
              <a:rPr lang="en-US" sz="2000" dirty="0" err="1"/>
              <a:t>radnog</a:t>
            </a:r>
            <a:r>
              <a:rPr lang="en-US" sz="2000" dirty="0"/>
              <a:t> </a:t>
            </a:r>
            <a:r>
              <a:rPr lang="en-US" sz="2000" dirty="0" err="1"/>
              <a:t>odnosa</a:t>
            </a:r>
            <a:r>
              <a:rPr lang="en-US" sz="2000" dirty="0"/>
              <a:t>, </a:t>
            </a:r>
            <a:endParaRPr lang="bs-Latn-BA" sz="2000" dirty="0"/>
          </a:p>
          <a:p>
            <a:r>
              <a:rPr lang="en-US" sz="2000" dirty="0" err="1"/>
              <a:t>obrazovanje</a:t>
            </a:r>
            <a:r>
              <a:rPr lang="en-US" sz="2000" dirty="0"/>
              <a:t>, </a:t>
            </a:r>
            <a:r>
              <a:rPr lang="en-US" sz="2000" dirty="0" err="1"/>
              <a:t>osposobljavanje</a:t>
            </a:r>
            <a:r>
              <a:rPr lang="en-US" sz="2000" dirty="0"/>
              <a:t> i </a:t>
            </a:r>
            <a:r>
              <a:rPr lang="en-US" sz="2000" dirty="0" err="1"/>
              <a:t>usavršavanje</a:t>
            </a:r>
            <a:r>
              <a:rPr lang="en-US" sz="2000" dirty="0"/>
              <a:t>,</a:t>
            </a:r>
            <a:endParaRPr lang="bs-Latn-BA" sz="2000" dirty="0"/>
          </a:p>
          <a:p>
            <a:r>
              <a:rPr lang="en-US" sz="2000" dirty="0" err="1"/>
              <a:t>napredovanje</a:t>
            </a:r>
            <a:r>
              <a:rPr lang="en-US" sz="2000" dirty="0"/>
              <a:t> u </a:t>
            </a:r>
            <a:r>
              <a:rPr lang="en-US" sz="2000" dirty="0" err="1"/>
              <a:t>poslu</a:t>
            </a:r>
            <a:endParaRPr lang="bs-Latn-BA" sz="2000" dirty="0"/>
          </a:p>
          <a:p>
            <a:r>
              <a:rPr lang="en-US" sz="2000" dirty="0" err="1"/>
              <a:t>otkaz</a:t>
            </a:r>
            <a:r>
              <a:rPr lang="en-US" sz="2000" dirty="0"/>
              <a:t> </a:t>
            </a:r>
            <a:r>
              <a:rPr lang="en-US" sz="2000" dirty="0" err="1"/>
              <a:t>ugovora</a:t>
            </a:r>
            <a:r>
              <a:rPr lang="en-US" sz="2000" dirty="0"/>
              <a:t> o </a:t>
            </a:r>
            <a:r>
              <a:rPr lang="en-US" sz="2000" dirty="0" err="1"/>
              <a:t>radu</a:t>
            </a:r>
            <a:r>
              <a:rPr lang="en-US" sz="2000" dirty="0"/>
              <a:t>. </a:t>
            </a:r>
            <a:endParaRPr lang="bs-Latn-BA" sz="2000" dirty="0"/>
          </a:p>
          <a:p>
            <a:pPr marL="0" indent="0">
              <a:buNone/>
            </a:pPr>
            <a:endParaRPr lang="bs-Latn-BA" sz="2000" dirty="0" smtClean="0"/>
          </a:p>
          <a:p>
            <a:pPr marL="0" indent="0">
              <a:buNone/>
            </a:pPr>
            <a:endParaRPr lang="bs-Latn-BA" dirty="0"/>
          </a:p>
        </p:txBody>
      </p:sp>
    </p:spTree>
    <p:extLst>
      <p:ext uri="{BB962C8B-B14F-4D97-AF65-F5344CB8AC3E}">
        <p14:creationId xmlns:p14="http://schemas.microsoft.com/office/powerpoint/2010/main" val="6055776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864096"/>
          </a:xfrm>
        </p:spPr>
        <p:txBody>
          <a:bodyPr/>
          <a:lstStyle/>
          <a:p>
            <a:pPr algn="ctr"/>
            <a:r>
              <a:rPr lang="bs-Latn-BA" dirty="0" smtClean="0"/>
              <a:t>Diskriminacija - RS</a:t>
            </a:r>
            <a:endParaRPr lang="bs-Latn-BA" dirty="0"/>
          </a:p>
        </p:txBody>
      </p:sp>
      <p:sp>
        <p:nvSpPr>
          <p:cNvPr id="3" name="Content Placeholder 2"/>
          <p:cNvSpPr>
            <a:spLocks noGrp="1"/>
          </p:cNvSpPr>
          <p:nvPr>
            <p:ph sz="half" idx="1"/>
          </p:nvPr>
        </p:nvSpPr>
        <p:spPr>
          <a:xfrm>
            <a:off x="179512" y="1920085"/>
            <a:ext cx="3600400" cy="4434840"/>
          </a:xfrm>
        </p:spPr>
        <p:txBody>
          <a:bodyPr>
            <a:normAutofit/>
          </a:bodyPr>
          <a:lstStyle/>
          <a:p>
            <a:pPr marL="0" indent="0">
              <a:buNone/>
            </a:pPr>
            <a:r>
              <a:rPr lang="en-US" sz="2000" dirty="0" err="1"/>
              <a:t>Odredbe</a:t>
            </a:r>
            <a:r>
              <a:rPr lang="en-US" sz="2000" dirty="0"/>
              <a:t> </a:t>
            </a:r>
            <a:r>
              <a:rPr lang="en-US" sz="2000" dirty="0" err="1"/>
              <a:t>opšteg</a:t>
            </a:r>
            <a:r>
              <a:rPr lang="en-US" sz="2000" dirty="0"/>
              <a:t> </a:t>
            </a:r>
            <a:r>
              <a:rPr lang="en-US" sz="2000" dirty="0" err="1"/>
              <a:t>akta</a:t>
            </a:r>
            <a:r>
              <a:rPr lang="en-US" sz="2000" dirty="0"/>
              <a:t> i </a:t>
            </a:r>
            <a:r>
              <a:rPr lang="en-US" sz="2000" dirty="0" err="1"/>
              <a:t>ugovora</a:t>
            </a:r>
            <a:r>
              <a:rPr lang="en-US" sz="2000" dirty="0"/>
              <a:t> o </a:t>
            </a:r>
            <a:r>
              <a:rPr lang="en-US" sz="2000" dirty="0" err="1"/>
              <a:t>radu</a:t>
            </a:r>
            <a:r>
              <a:rPr lang="en-US" sz="2000" dirty="0"/>
              <a:t> </a:t>
            </a:r>
            <a:r>
              <a:rPr lang="en-US" sz="2000" dirty="0" err="1"/>
              <a:t>kojima</a:t>
            </a:r>
            <a:r>
              <a:rPr lang="en-US" sz="2000" dirty="0"/>
              <a:t> se </a:t>
            </a:r>
            <a:r>
              <a:rPr lang="en-US" sz="2000" dirty="0" err="1"/>
              <a:t>utvrđuje</a:t>
            </a:r>
            <a:r>
              <a:rPr lang="en-US" sz="2000" dirty="0"/>
              <a:t> </a:t>
            </a:r>
            <a:r>
              <a:rPr lang="en-US" sz="2000" dirty="0" err="1"/>
              <a:t>diskriminacija</a:t>
            </a:r>
            <a:r>
              <a:rPr lang="en-US" sz="2000" dirty="0"/>
              <a:t> </a:t>
            </a:r>
            <a:r>
              <a:rPr lang="en-US" sz="2000" dirty="0" err="1"/>
              <a:t>po</a:t>
            </a:r>
            <a:r>
              <a:rPr lang="en-US" sz="2000" dirty="0"/>
              <a:t> </a:t>
            </a:r>
            <a:r>
              <a:rPr lang="en-US" sz="2000" dirty="0" err="1"/>
              <a:t>nekim</a:t>
            </a:r>
            <a:r>
              <a:rPr lang="en-US" sz="2000" dirty="0"/>
              <a:t> od </a:t>
            </a:r>
            <a:r>
              <a:rPr lang="en-US" sz="2000" dirty="0" err="1"/>
              <a:t>osnova</a:t>
            </a:r>
            <a:r>
              <a:rPr lang="en-US" sz="2000" dirty="0"/>
              <a:t> </a:t>
            </a:r>
            <a:r>
              <a:rPr lang="en-US" sz="2000" dirty="0" err="1"/>
              <a:t>iz</a:t>
            </a:r>
            <a:r>
              <a:rPr lang="en-US" sz="2000" dirty="0"/>
              <a:t> </a:t>
            </a:r>
            <a:r>
              <a:rPr lang="en-US" sz="2000" dirty="0" err="1"/>
              <a:t>člana</a:t>
            </a:r>
            <a:r>
              <a:rPr lang="en-US" sz="2000" dirty="0"/>
              <a:t> 19. </a:t>
            </a:r>
            <a:r>
              <a:rPr lang="en-US" sz="2000" dirty="0" err="1"/>
              <a:t>ovog</a:t>
            </a:r>
            <a:r>
              <a:rPr lang="en-US" sz="2000" dirty="0"/>
              <a:t> </a:t>
            </a:r>
            <a:r>
              <a:rPr lang="en-US" sz="2000" dirty="0" err="1"/>
              <a:t>zakona</a:t>
            </a:r>
            <a:r>
              <a:rPr lang="en-US" sz="2000" dirty="0"/>
              <a:t> </a:t>
            </a:r>
            <a:r>
              <a:rPr lang="en-US" sz="2000" dirty="0" err="1"/>
              <a:t>su</a:t>
            </a:r>
            <a:r>
              <a:rPr lang="en-US" sz="2000" dirty="0"/>
              <a:t> </a:t>
            </a:r>
            <a:r>
              <a:rPr lang="en-US" sz="2000" dirty="0" err="1"/>
              <a:t>nezakonite</a:t>
            </a:r>
            <a:r>
              <a:rPr lang="en-US" sz="2000" dirty="0"/>
              <a:t> i </a:t>
            </a:r>
            <a:r>
              <a:rPr lang="en-US" sz="2000" dirty="0" err="1"/>
              <a:t>ništave</a:t>
            </a:r>
            <a:r>
              <a:rPr lang="en-US" sz="2000" dirty="0"/>
              <a:t>. </a:t>
            </a:r>
            <a:endParaRPr lang="bs-Latn-BA" sz="2000" dirty="0"/>
          </a:p>
          <a:p>
            <a:pPr marL="0" indent="0">
              <a:buNone/>
            </a:pPr>
            <a:endParaRPr lang="bs-Latn-BA" dirty="0" smtClean="0"/>
          </a:p>
          <a:p>
            <a:pPr marL="0" indent="0">
              <a:buNone/>
            </a:pPr>
            <a:r>
              <a:rPr lang="en-US" sz="2000" dirty="0" err="1"/>
              <a:t>Zabrana</a:t>
            </a:r>
            <a:r>
              <a:rPr lang="en-US" sz="2000" dirty="0"/>
              <a:t> </a:t>
            </a:r>
            <a:r>
              <a:rPr lang="en-US" sz="2000" dirty="0" err="1"/>
              <a:t>uznemiravanje</a:t>
            </a:r>
            <a:r>
              <a:rPr lang="en-US" sz="2000" dirty="0"/>
              <a:t> i </a:t>
            </a:r>
            <a:r>
              <a:rPr lang="en-US" sz="2000" dirty="0" err="1" smtClean="0"/>
              <a:t>seksualno</a:t>
            </a:r>
            <a:r>
              <a:rPr lang="bs-Latn-BA" sz="2000" dirty="0" smtClean="0"/>
              <a:t>g</a:t>
            </a:r>
            <a:r>
              <a:rPr lang="en-US" sz="2000" dirty="0" smtClean="0"/>
              <a:t> </a:t>
            </a:r>
            <a:r>
              <a:rPr lang="en-US" sz="2000" dirty="0" err="1"/>
              <a:t>uznemiravanje</a:t>
            </a:r>
            <a:r>
              <a:rPr lang="en-US" sz="2000" dirty="0"/>
              <a:t>, </a:t>
            </a:r>
            <a:r>
              <a:rPr lang="en-US" sz="2000" dirty="0" err="1"/>
              <a:t>nasilje</a:t>
            </a:r>
            <a:r>
              <a:rPr lang="en-US" sz="2000" dirty="0"/>
              <a:t> </a:t>
            </a:r>
            <a:r>
              <a:rPr lang="en-US" sz="2000" dirty="0" err="1"/>
              <a:t>po</a:t>
            </a:r>
            <a:r>
              <a:rPr lang="en-US" sz="2000" dirty="0"/>
              <a:t> </a:t>
            </a:r>
            <a:r>
              <a:rPr lang="en-US" sz="2000" dirty="0" err="1"/>
              <a:t>osnovu</a:t>
            </a:r>
            <a:r>
              <a:rPr lang="en-US" sz="2000" dirty="0"/>
              <a:t> </a:t>
            </a:r>
            <a:r>
              <a:rPr lang="en-US" sz="2000" dirty="0" err="1"/>
              <a:t>pola</a:t>
            </a:r>
            <a:r>
              <a:rPr lang="en-US" sz="2000" dirty="0"/>
              <a:t>, </a:t>
            </a:r>
            <a:r>
              <a:rPr lang="en-US" sz="2000" dirty="0" err="1"/>
              <a:t>kao</a:t>
            </a:r>
            <a:r>
              <a:rPr lang="en-US" sz="2000" dirty="0"/>
              <a:t> i </a:t>
            </a:r>
            <a:r>
              <a:rPr lang="en-US" sz="2000" dirty="0" err="1" smtClean="0"/>
              <a:t>sistematsko</a:t>
            </a:r>
            <a:r>
              <a:rPr lang="bs-Latn-BA" sz="2000" dirty="0" smtClean="0"/>
              <a:t>g</a:t>
            </a:r>
            <a:r>
              <a:rPr lang="en-US" sz="2000" dirty="0" smtClean="0"/>
              <a:t> </a:t>
            </a:r>
            <a:r>
              <a:rPr lang="en-US" sz="2000" dirty="0" err="1"/>
              <a:t>zlostavljanje</a:t>
            </a:r>
            <a:r>
              <a:rPr lang="en-US" sz="2000" dirty="0"/>
              <a:t> </a:t>
            </a:r>
            <a:r>
              <a:rPr lang="en-US" sz="2000" dirty="0" err="1"/>
              <a:t>radnika</a:t>
            </a:r>
            <a:r>
              <a:rPr lang="en-US" sz="2000" dirty="0"/>
              <a:t> od </a:t>
            </a:r>
            <a:r>
              <a:rPr lang="en-US" sz="2000" dirty="0" err="1"/>
              <a:t>poslodavca</a:t>
            </a:r>
            <a:r>
              <a:rPr lang="en-US" sz="2000" dirty="0"/>
              <a:t> i </a:t>
            </a:r>
            <a:r>
              <a:rPr lang="en-US" sz="2000" dirty="0" err="1"/>
              <a:t>drugih</a:t>
            </a:r>
            <a:r>
              <a:rPr lang="en-US" sz="2000" dirty="0"/>
              <a:t> </a:t>
            </a:r>
            <a:r>
              <a:rPr lang="en-US" sz="2000" dirty="0" err="1"/>
              <a:t>zaposlenih</a:t>
            </a:r>
            <a:r>
              <a:rPr lang="en-US" sz="2000" dirty="0"/>
              <a:t>.</a:t>
            </a:r>
            <a:endParaRPr lang="bs-Latn-BA" sz="2000" dirty="0"/>
          </a:p>
          <a:p>
            <a:pPr marL="0" indent="0">
              <a:buNone/>
            </a:pPr>
            <a:endParaRPr lang="bs-Latn-BA" dirty="0"/>
          </a:p>
        </p:txBody>
      </p:sp>
      <p:sp>
        <p:nvSpPr>
          <p:cNvPr id="4" name="Content Placeholder 3"/>
          <p:cNvSpPr>
            <a:spLocks noGrp="1"/>
          </p:cNvSpPr>
          <p:nvPr>
            <p:ph sz="half" idx="2"/>
          </p:nvPr>
        </p:nvSpPr>
        <p:spPr>
          <a:xfrm>
            <a:off x="3851920" y="2348880"/>
            <a:ext cx="5112568" cy="4320479"/>
          </a:xfrm>
        </p:spPr>
        <p:txBody>
          <a:bodyPr>
            <a:normAutofit/>
          </a:bodyPr>
          <a:lstStyle/>
          <a:p>
            <a:pPr marL="0" indent="0" algn="just">
              <a:buNone/>
            </a:pPr>
            <a:r>
              <a:rPr lang="en-US" sz="2000" dirty="0" err="1"/>
              <a:t>Zabrana</a:t>
            </a:r>
            <a:r>
              <a:rPr lang="en-US" sz="2000" dirty="0"/>
              <a:t> </a:t>
            </a:r>
            <a:r>
              <a:rPr lang="en-US" sz="2000" dirty="0" err="1"/>
              <a:t>diskriminacije</a:t>
            </a:r>
            <a:r>
              <a:rPr lang="en-US" sz="2000" dirty="0"/>
              <a:t> </a:t>
            </a:r>
            <a:r>
              <a:rPr lang="en-US" sz="2000" dirty="0" err="1"/>
              <a:t>po</a:t>
            </a:r>
            <a:r>
              <a:rPr lang="en-US" sz="2000" dirty="0"/>
              <a:t> </a:t>
            </a:r>
            <a:r>
              <a:rPr lang="en-US" sz="2000" dirty="0" err="1"/>
              <a:t>osnovu</a:t>
            </a:r>
            <a:r>
              <a:rPr lang="en-US" sz="2000" dirty="0"/>
              <a:t> </a:t>
            </a:r>
            <a:r>
              <a:rPr lang="en-US" sz="2000" dirty="0" err="1" smtClean="0"/>
              <a:t>pola</a:t>
            </a:r>
            <a:r>
              <a:rPr lang="en-US" sz="2000" dirty="0" smtClean="0"/>
              <a:t> </a:t>
            </a:r>
            <a:r>
              <a:rPr lang="en-US" sz="2000" dirty="0" err="1"/>
              <a:t>osim</a:t>
            </a:r>
            <a:r>
              <a:rPr lang="en-US" sz="2000" dirty="0"/>
              <a:t> </a:t>
            </a:r>
            <a:endParaRPr lang="bs-Latn-BA" sz="2000" dirty="0"/>
          </a:p>
          <a:p>
            <a:pPr algn="just"/>
            <a:r>
              <a:rPr lang="en-US" sz="2000" dirty="0" err="1" smtClean="0"/>
              <a:t>ako</a:t>
            </a:r>
            <a:r>
              <a:rPr lang="en-US" sz="2000" dirty="0" smtClean="0"/>
              <a:t> </a:t>
            </a:r>
            <a:r>
              <a:rPr lang="en-US" sz="2000" dirty="0"/>
              <a:t>je </a:t>
            </a:r>
            <a:r>
              <a:rPr lang="en-US" sz="2000" dirty="0" err="1"/>
              <a:t>normama</a:t>
            </a:r>
            <a:r>
              <a:rPr lang="en-US" sz="2000" dirty="0"/>
              <a:t>, </a:t>
            </a:r>
            <a:r>
              <a:rPr lang="en-US" sz="2000" dirty="0" err="1"/>
              <a:t>pravilima</a:t>
            </a:r>
            <a:r>
              <a:rPr lang="en-US" sz="2000" dirty="0"/>
              <a:t> </a:t>
            </a:r>
            <a:r>
              <a:rPr lang="en-US" sz="2000" dirty="0" err="1"/>
              <a:t>ili</a:t>
            </a:r>
            <a:r>
              <a:rPr lang="en-US" sz="2000" dirty="0"/>
              <a:t> </a:t>
            </a:r>
            <a:r>
              <a:rPr lang="en-US" sz="2000" dirty="0" err="1"/>
              <a:t>praksom</a:t>
            </a:r>
            <a:r>
              <a:rPr lang="en-US" sz="2000" dirty="0"/>
              <a:t> </a:t>
            </a:r>
            <a:r>
              <a:rPr lang="en-US" sz="2000" dirty="0" err="1"/>
              <a:t>moguće</a:t>
            </a:r>
            <a:r>
              <a:rPr lang="en-US" sz="2000" dirty="0"/>
              <a:t> </a:t>
            </a:r>
            <a:r>
              <a:rPr lang="en-US" sz="2000" dirty="0" err="1"/>
              <a:t>opravdati</a:t>
            </a:r>
            <a:r>
              <a:rPr lang="en-US" sz="2000" dirty="0"/>
              <a:t> </a:t>
            </a:r>
            <a:r>
              <a:rPr lang="en-US" sz="2000" dirty="0" err="1"/>
              <a:t>postizanje</a:t>
            </a:r>
            <a:r>
              <a:rPr lang="en-US" sz="2000" dirty="0"/>
              <a:t> </a:t>
            </a:r>
            <a:r>
              <a:rPr lang="en-US" sz="2000" dirty="0" err="1"/>
              <a:t>zakonitog</a:t>
            </a:r>
            <a:r>
              <a:rPr lang="en-US" sz="2000" dirty="0"/>
              <a:t> </a:t>
            </a:r>
            <a:r>
              <a:rPr lang="en-US" sz="2000" dirty="0" err="1"/>
              <a:t>cilja</a:t>
            </a:r>
            <a:r>
              <a:rPr lang="en-US" sz="2000" dirty="0"/>
              <a:t> </a:t>
            </a:r>
            <a:r>
              <a:rPr lang="en-US" sz="2000" dirty="0" err="1"/>
              <a:t>koji</a:t>
            </a:r>
            <a:r>
              <a:rPr lang="en-US" sz="2000" dirty="0"/>
              <a:t> je </a:t>
            </a:r>
            <a:r>
              <a:rPr lang="en-US" sz="2000" dirty="0" err="1"/>
              <a:t>proporcionalan</a:t>
            </a:r>
            <a:r>
              <a:rPr lang="en-US" sz="2000" dirty="0"/>
              <a:t> </a:t>
            </a:r>
            <a:r>
              <a:rPr lang="en-US" sz="2000" dirty="0" err="1"/>
              <a:t>preduzetim</a:t>
            </a:r>
            <a:r>
              <a:rPr lang="en-US" sz="2000" dirty="0"/>
              <a:t> </a:t>
            </a:r>
            <a:r>
              <a:rPr lang="en-US" sz="2000" dirty="0" err="1"/>
              <a:t>nužnim</a:t>
            </a:r>
            <a:r>
              <a:rPr lang="en-US" sz="2000" dirty="0"/>
              <a:t> i </a:t>
            </a:r>
            <a:r>
              <a:rPr lang="en-US" sz="2000" dirty="0" err="1"/>
              <a:t>opravdanim</a:t>
            </a:r>
            <a:r>
              <a:rPr lang="en-US" sz="2000" dirty="0"/>
              <a:t> </a:t>
            </a:r>
            <a:r>
              <a:rPr lang="en-US" sz="2000" dirty="0" err="1"/>
              <a:t>mjerama</a:t>
            </a:r>
            <a:r>
              <a:rPr lang="en-US" sz="2000" dirty="0"/>
              <a:t> i </a:t>
            </a:r>
            <a:endParaRPr lang="bs-Latn-BA" sz="2000" dirty="0"/>
          </a:p>
          <a:p>
            <a:pPr algn="just"/>
            <a:r>
              <a:rPr lang="en-US" sz="2000" dirty="0" err="1" smtClean="0"/>
              <a:t>uspostavljanja</a:t>
            </a:r>
            <a:r>
              <a:rPr lang="en-US" sz="2000" dirty="0" smtClean="0"/>
              <a:t> </a:t>
            </a:r>
            <a:r>
              <a:rPr lang="en-US" sz="2000" dirty="0" err="1"/>
              <a:t>specijalnih</a:t>
            </a:r>
            <a:r>
              <a:rPr lang="en-US" sz="2000" dirty="0"/>
              <a:t> </a:t>
            </a:r>
            <a:r>
              <a:rPr lang="en-US" sz="2000" dirty="0" err="1"/>
              <a:t>mjera</a:t>
            </a:r>
            <a:r>
              <a:rPr lang="en-US" sz="2000" dirty="0"/>
              <a:t> </a:t>
            </a:r>
            <a:r>
              <a:rPr lang="en-US" sz="2000" dirty="0" err="1"/>
              <a:t>radi</a:t>
            </a:r>
            <a:r>
              <a:rPr lang="en-US" sz="2000" dirty="0"/>
              <a:t> </a:t>
            </a:r>
            <a:r>
              <a:rPr lang="en-US" sz="2000" dirty="0" err="1"/>
              <a:t>postizanja</a:t>
            </a:r>
            <a:r>
              <a:rPr lang="en-US" sz="2000" dirty="0"/>
              <a:t> </a:t>
            </a:r>
            <a:r>
              <a:rPr lang="en-US" sz="2000" dirty="0" err="1"/>
              <a:t>jednakosti</a:t>
            </a:r>
            <a:r>
              <a:rPr lang="en-US" sz="2000" dirty="0"/>
              <a:t> i </a:t>
            </a:r>
            <a:r>
              <a:rPr lang="en-US" sz="2000" dirty="0" err="1"/>
              <a:t>ravnopravnosti</a:t>
            </a:r>
            <a:r>
              <a:rPr lang="en-US" sz="2000" dirty="0"/>
              <a:t> </a:t>
            </a:r>
            <a:r>
              <a:rPr lang="en-US" sz="2000" dirty="0" err="1"/>
              <a:t>polova</a:t>
            </a:r>
            <a:r>
              <a:rPr lang="en-US" sz="2000" dirty="0"/>
              <a:t> i </a:t>
            </a:r>
            <a:r>
              <a:rPr lang="en-US" sz="2000" dirty="0" err="1"/>
              <a:t>eliminacije</a:t>
            </a:r>
            <a:r>
              <a:rPr lang="en-US" sz="2000" dirty="0"/>
              <a:t> </a:t>
            </a:r>
            <a:r>
              <a:rPr lang="en-US" sz="2000" dirty="0" err="1"/>
              <a:t>postojeće</a:t>
            </a:r>
            <a:r>
              <a:rPr lang="en-US" sz="2000" dirty="0"/>
              <a:t> </a:t>
            </a:r>
            <a:r>
              <a:rPr lang="en-US" sz="2000" dirty="0" err="1"/>
              <a:t>neravnopravnosti</a:t>
            </a:r>
            <a:r>
              <a:rPr lang="en-US" sz="2000" dirty="0"/>
              <a:t>, </a:t>
            </a:r>
            <a:r>
              <a:rPr lang="en-US" sz="2000" dirty="0" err="1"/>
              <a:t>odnosno</a:t>
            </a:r>
            <a:r>
              <a:rPr lang="en-US" sz="2000" dirty="0"/>
              <a:t> </a:t>
            </a:r>
            <a:r>
              <a:rPr lang="en-US" sz="2000" dirty="0" err="1"/>
              <a:t>zaštite</a:t>
            </a:r>
            <a:r>
              <a:rPr lang="en-US" sz="2000" dirty="0"/>
              <a:t> </a:t>
            </a:r>
            <a:r>
              <a:rPr lang="en-US" sz="2000" dirty="0" err="1"/>
              <a:t>polova</a:t>
            </a:r>
            <a:r>
              <a:rPr lang="en-US" sz="2000" dirty="0"/>
              <a:t> </a:t>
            </a:r>
            <a:r>
              <a:rPr lang="en-US" sz="2000" dirty="0" err="1"/>
              <a:t>po</a:t>
            </a:r>
            <a:r>
              <a:rPr lang="en-US" sz="2000" dirty="0"/>
              <a:t> </a:t>
            </a:r>
            <a:r>
              <a:rPr lang="en-US" sz="2000" dirty="0" err="1"/>
              <a:t>osnovu</a:t>
            </a:r>
            <a:r>
              <a:rPr lang="en-US" sz="2000" dirty="0"/>
              <a:t> </a:t>
            </a:r>
            <a:r>
              <a:rPr lang="en-US" sz="2000" dirty="0" err="1"/>
              <a:t>biološkog</a:t>
            </a:r>
            <a:r>
              <a:rPr lang="en-US" sz="2000" dirty="0"/>
              <a:t> </a:t>
            </a:r>
            <a:r>
              <a:rPr lang="en-US" sz="2000" dirty="0" err="1"/>
              <a:t>određenja</a:t>
            </a:r>
            <a:r>
              <a:rPr lang="en-US" sz="2000" dirty="0"/>
              <a:t>. </a:t>
            </a:r>
            <a:endParaRPr lang="bs-Latn-BA" sz="2000" dirty="0"/>
          </a:p>
          <a:p>
            <a:pPr marL="0" indent="0">
              <a:buNone/>
            </a:pPr>
            <a:endParaRPr lang="bs-Latn-BA" sz="2000" dirty="0" smtClean="0"/>
          </a:p>
          <a:p>
            <a:pPr marL="0" indent="0">
              <a:buNone/>
            </a:pPr>
            <a:endParaRPr lang="bs-Latn-BA" sz="2000" dirty="0"/>
          </a:p>
        </p:txBody>
      </p:sp>
    </p:spTree>
    <p:extLst>
      <p:ext uri="{BB962C8B-B14F-4D97-AF65-F5344CB8AC3E}">
        <p14:creationId xmlns:p14="http://schemas.microsoft.com/office/powerpoint/2010/main" val="29907201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864096"/>
          </a:xfrm>
        </p:spPr>
        <p:txBody>
          <a:bodyPr>
            <a:normAutofit/>
          </a:bodyPr>
          <a:lstStyle/>
          <a:p>
            <a:pPr algn="ctr"/>
            <a:r>
              <a:rPr lang="bs-Latn-BA" dirty="0" smtClean="0"/>
              <a:t>Diskriminacija </a:t>
            </a:r>
            <a:endParaRPr lang="bs-Latn-BA" dirty="0"/>
          </a:p>
        </p:txBody>
      </p:sp>
      <p:sp>
        <p:nvSpPr>
          <p:cNvPr id="3" name="Content Placeholder 2"/>
          <p:cNvSpPr>
            <a:spLocks noGrp="1"/>
          </p:cNvSpPr>
          <p:nvPr>
            <p:ph sz="half" idx="1"/>
          </p:nvPr>
        </p:nvSpPr>
        <p:spPr>
          <a:xfrm>
            <a:off x="323528" y="1340768"/>
            <a:ext cx="4680520" cy="5517232"/>
          </a:xfrm>
        </p:spPr>
        <p:txBody>
          <a:bodyPr>
            <a:noAutofit/>
          </a:bodyPr>
          <a:lstStyle/>
          <a:p>
            <a:pPr algn="just"/>
            <a:r>
              <a:rPr lang="en-US" sz="2000" dirty="0" err="1"/>
              <a:t>Pozivanje</a:t>
            </a:r>
            <a:r>
              <a:rPr lang="en-US" sz="2000" dirty="0"/>
              <a:t> </a:t>
            </a:r>
            <a:r>
              <a:rPr lang="en-US" sz="2000" dirty="0" err="1"/>
              <a:t>na</a:t>
            </a:r>
            <a:r>
              <a:rPr lang="en-US" sz="2000" dirty="0"/>
              <a:t> </a:t>
            </a:r>
            <a:r>
              <a:rPr lang="en-US" sz="2000" dirty="0" err="1"/>
              <a:t>diskriminaciju</a:t>
            </a:r>
            <a:r>
              <a:rPr lang="en-US" sz="2000" dirty="0"/>
              <a:t> </a:t>
            </a:r>
            <a:r>
              <a:rPr lang="en-US" sz="2000" dirty="0" err="1"/>
              <a:t>usljed</a:t>
            </a:r>
            <a:r>
              <a:rPr lang="en-US" sz="2000" dirty="0"/>
              <a:t> </a:t>
            </a:r>
            <a:r>
              <a:rPr lang="en-US" sz="2000" dirty="0" err="1"/>
              <a:t>nedosljedne</a:t>
            </a:r>
            <a:r>
              <a:rPr lang="en-US" sz="2000" dirty="0"/>
              <a:t> </a:t>
            </a:r>
            <a:r>
              <a:rPr lang="en-US" sz="2000" dirty="0" err="1"/>
              <a:t>sudske</a:t>
            </a:r>
            <a:r>
              <a:rPr lang="en-US" sz="2000" dirty="0"/>
              <a:t> </a:t>
            </a:r>
            <a:r>
              <a:rPr lang="en-US" sz="2000" dirty="0" smtClean="0"/>
              <a:t>p</a:t>
            </a:r>
            <a:r>
              <a:rPr lang="bs-Latn-BA" sz="2000" dirty="0" smtClean="0"/>
              <a:t>r</a:t>
            </a:r>
            <a:r>
              <a:rPr lang="en-US" sz="2000" dirty="0" err="1" smtClean="0"/>
              <a:t>akse</a:t>
            </a:r>
            <a:r>
              <a:rPr lang="bs-Latn-BA" sz="2000" dirty="0"/>
              <a:t> </a:t>
            </a:r>
            <a:r>
              <a:rPr lang="bs-Latn-BA" sz="2000" dirty="0" smtClean="0"/>
              <a:t>- </a:t>
            </a:r>
            <a:r>
              <a:rPr lang="en-US" sz="2000" dirty="0" err="1" smtClean="0"/>
              <a:t>očigledno</a:t>
            </a:r>
            <a:r>
              <a:rPr lang="en-US" sz="2000" dirty="0" smtClean="0"/>
              <a:t> </a:t>
            </a:r>
            <a:r>
              <a:rPr lang="en-US" sz="2000" dirty="0" err="1"/>
              <a:t>neujednačena</a:t>
            </a:r>
            <a:r>
              <a:rPr lang="en-US" sz="2000" dirty="0"/>
              <a:t> </a:t>
            </a:r>
            <a:r>
              <a:rPr lang="en-US" sz="2000" dirty="0" err="1"/>
              <a:t>pravna</a:t>
            </a:r>
            <a:r>
              <a:rPr lang="en-US" sz="2000" dirty="0"/>
              <a:t> </a:t>
            </a:r>
            <a:r>
              <a:rPr lang="en-US" sz="2000" dirty="0" err="1"/>
              <a:t>praksa</a:t>
            </a:r>
            <a:r>
              <a:rPr lang="en-US" sz="2000" dirty="0"/>
              <a:t> </a:t>
            </a:r>
            <a:r>
              <a:rPr lang="en-US" sz="2000" dirty="0" err="1"/>
              <a:t>dovodi</a:t>
            </a:r>
            <a:r>
              <a:rPr lang="en-US" sz="2000" dirty="0"/>
              <a:t> u </a:t>
            </a:r>
            <a:r>
              <a:rPr lang="en-US" sz="2000" dirty="0" err="1"/>
              <a:t>pitanje</a:t>
            </a:r>
            <a:r>
              <a:rPr lang="en-US" sz="2000" dirty="0"/>
              <a:t> </a:t>
            </a:r>
            <a:r>
              <a:rPr lang="en-US" sz="2000" dirty="0" err="1"/>
              <a:t>pravo</a:t>
            </a:r>
            <a:r>
              <a:rPr lang="en-US" sz="2000" dirty="0"/>
              <a:t> </a:t>
            </a:r>
            <a:r>
              <a:rPr lang="en-US" sz="2000" dirty="0" err="1"/>
              <a:t>na</a:t>
            </a:r>
            <a:r>
              <a:rPr lang="en-US" sz="2000" dirty="0"/>
              <a:t> </a:t>
            </a:r>
            <a:r>
              <a:rPr lang="en-US" sz="2000" dirty="0" err="1"/>
              <a:t>pravično</a:t>
            </a:r>
            <a:r>
              <a:rPr lang="en-US" sz="2000" dirty="0"/>
              <a:t> </a:t>
            </a:r>
            <a:r>
              <a:rPr lang="en-US" sz="2000" dirty="0" err="1" smtClean="0"/>
              <a:t>suđenje</a:t>
            </a:r>
            <a:r>
              <a:rPr lang="bs-Latn-BA" sz="2000" dirty="0" smtClean="0"/>
              <a:t>.</a:t>
            </a:r>
          </a:p>
          <a:p>
            <a:pPr algn="just"/>
            <a:endParaRPr lang="bs-Latn-BA" sz="2000" dirty="0"/>
          </a:p>
          <a:p>
            <a:pPr algn="just"/>
            <a:r>
              <a:rPr lang="bs-Latn-BA" sz="2000" dirty="0" smtClean="0"/>
              <a:t>U </a:t>
            </a:r>
            <a:r>
              <a:rPr lang="bs-Latn-BA" sz="2000" dirty="0"/>
              <a:t>slučaju Beian, Evropski sud je utvrdio da visoki stepen neujednačenosti presuda Rumunskog kasacionog suda </a:t>
            </a:r>
            <a:r>
              <a:rPr lang="bs-Latn-BA" sz="2000" dirty="0" smtClean="0"/>
              <a:t>vrijeđa zahtjeve </a:t>
            </a:r>
            <a:r>
              <a:rPr lang="bs-Latn-BA" sz="2000" dirty="0"/>
              <a:t>pravne sigurnosti odnosno člana 6. </a:t>
            </a:r>
          </a:p>
          <a:p>
            <a:pPr algn="just"/>
            <a:r>
              <a:rPr lang="bs-Latn-BA" sz="2000" dirty="0"/>
              <a:t>S</a:t>
            </a:r>
            <a:r>
              <a:rPr lang="bs-Latn-BA" sz="2000" dirty="0" smtClean="0"/>
              <a:t>tav </a:t>
            </a:r>
            <a:r>
              <a:rPr lang="bs-Latn-BA" sz="2000" dirty="0"/>
              <a:t>je ''blago modificiran'' u slučaju Schwarzkopf , pa povreda u sličnim okolnostima nije nađena, što je obrazloženo okolnošću da je u međuvremenu u kasnije rješavanim predmetima tumačenje prava stabilizovano. </a:t>
            </a:r>
          </a:p>
        </p:txBody>
      </p:sp>
      <p:sp>
        <p:nvSpPr>
          <p:cNvPr id="4" name="Content Placeholder 3"/>
          <p:cNvSpPr>
            <a:spLocks noGrp="1"/>
          </p:cNvSpPr>
          <p:nvPr>
            <p:ph sz="half" idx="2"/>
          </p:nvPr>
        </p:nvSpPr>
        <p:spPr>
          <a:xfrm>
            <a:off x="5076056" y="1484784"/>
            <a:ext cx="3888432" cy="5256584"/>
          </a:xfrm>
        </p:spPr>
        <p:txBody>
          <a:bodyPr>
            <a:normAutofit fontScale="92500"/>
          </a:bodyPr>
          <a:lstStyle/>
          <a:p>
            <a:pPr algn="just"/>
            <a:r>
              <a:rPr lang="en-US" sz="2200" dirty="0" err="1"/>
              <a:t>Najveći</a:t>
            </a:r>
            <a:r>
              <a:rPr lang="en-US" sz="2200" dirty="0"/>
              <a:t> </a:t>
            </a:r>
            <a:r>
              <a:rPr lang="en-US" sz="2200" dirty="0" err="1"/>
              <a:t>broj</a:t>
            </a:r>
            <a:r>
              <a:rPr lang="en-US" sz="2200" dirty="0"/>
              <a:t> </a:t>
            </a:r>
            <a:r>
              <a:rPr lang="en-US" sz="2200" dirty="0" err="1"/>
              <a:t>zaprimljenih</a:t>
            </a:r>
            <a:r>
              <a:rPr lang="en-US" sz="2200" dirty="0"/>
              <a:t> </a:t>
            </a:r>
            <a:r>
              <a:rPr lang="en-US" sz="2200" dirty="0" err="1"/>
              <a:t>žalbi</a:t>
            </a:r>
            <a:r>
              <a:rPr lang="en-US" sz="2200" dirty="0"/>
              <a:t> </a:t>
            </a:r>
            <a:r>
              <a:rPr lang="en-US" sz="2200" dirty="0" err="1"/>
              <a:t>po</a:t>
            </a:r>
            <a:r>
              <a:rPr lang="en-US" sz="2200" dirty="0"/>
              <a:t> </a:t>
            </a:r>
            <a:r>
              <a:rPr lang="en-US" sz="2200" dirty="0" err="1"/>
              <a:t>osnovu</a:t>
            </a:r>
            <a:r>
              <a:rPr lang="en-US" sz="2200" dirty="0"/>
              <a:t> ZZD </a:t>
            </a:r>
            <a:r>
              <a:rPr lang="en-US" sz="2200" dirty="0" err="1"/>
              <a:t>Institucija</a:t>
            </a:r>
            <a:r>
              <a:rPr lang="en-US" sz="2200" dirty="0"/>
              <a:t> </a:t>
            </a:r>
            <a:r>
              <a:rPr lang="en-US" sz="2200" dirty="0" err="1"/>
              <a:t>ombudsmena</a:t>
            </a:r>
            <a:r>
              <a:rPr lang="en-US" sz="2200" dirty="0"/>
              <a:t> </a:t>
            </a:r>
            <a:r>
              <a:rPr lang="en-US" sz="2200" dirty="0" err="1"/>
              <a:t>za</a:t>
            </a:r>
            <a:r>
              <a:rPr lang="en-US" sz="2200" dirty="0"/>
              <a:t> </a:t>
            </a:r>
            <a:r>
              <a:rPr lang="en-US" sz="2200" dirty="0" err="1"/>
              <a:t>ljudska</a:t>
            </a:r>
            <a:r>
              <a:rPr lang="en-US" sz="2200" dirty="0"/>
              <a:t> </a:t>
            </a:r>
            <a:r>
              <a:rPr lang="en-US" sz="2200" dirty="0" err="1"/>
              <a:t>prava</a:t>
            </a:r>
            <a:r>
              <a:rPr lang="en-US" sz="2200" dirty="0"/>
              <a:t> </a:t>
            </a:r>
            <a:r>
              <a:rPr lang="en-US" sz="2200" dirty="0" err="1"/>
              <a:t>BiH</a:t>
            </a:r>
            <a:r>
              <a:rPr lang="en-US" sz="2200" dirty="0"/>
              <a:t> </a:t>
            </a:r>
            <a:r>
              <a:rPr lang="en-US" sz="2200" dirty="0" err="1"/>
              <a:t>dobila</a:t>
            </a:r>
            <a:r>
              <a:rPr lang="en-US" sz="2200" dirty="0"/>
              <a:t> je </a:t>
            </a:r>
            <a:r>
              <a:rPr lang="en-US" sz="2200" dirty="0" err="1"/>
              <a:t>vezano</a:t>
            </a:r>
            <a:r>
              <a:rPr lang="en-US" sz="2200" dirty="0"/>
              <a:t> </a:t>
            </a:r>
            <a:r>
              <a:rPr lang="en-US" sz="2200" dirty="0" err="1"/>
              <a:t>za</a:t>
            </a:r>
            <a:r>
              <a:rPr lang="en-US" sz="2200" dirty="0"/>
              <a:t> </a:t>
            </a:r>
            <a:r>
              <a:rPr lang="en-US" sz="2200" dirty="0" err="1"/>
              <a:t>mobing</a:t>
            </a:r>
            <a:r>
              <a:rPr lang="en-US" sz="2200" dirty="0"/>
              <a:t>. </a:t>
            </a:r>
            <a:endParaRPr lang="bs-Latn-BA" sz="2200" dirty="0"/>
          </a:p>
          <a:p>
            <a:pPr algn="just"/>
            <a:r>
              <a:rPr lang="en-US" sz="2200" dirty="0"/>
              <a:t>Od </a:t>
            </a:r>
            <a:r>
              <a:rPr lang="en-US" sz="2200" dirty="0" err="1"/>
              <a:t>ukupnog</a:t>
            </a:r>
            <a:r>
              <a:rPr lang="en-US" sz="2200" dirty="0"/>
              <a:t> </a:t>
            </a:r>
            <a:r>
              <a:rPr lang="en-US" sz="2200" dirty="0" err="1"/>
              <a:t>broja</a:t>
            </a:r>
            <a:r>
              <a:rPr lang="en-US" sz="2200" dirty="0"/>
              <a:t> </a:t>
            </a:r>
            <a:r>
              <a:rPr lang="en-US" sz="2200" dirty="0" err="1"/>
              <a:t>zaprimljenih</a:t>
            </a:r>
            <a:r>
              <a:rPr lang="en-US" sz="2200" dirty="0"/>
              <a:t> </a:t>
            </a:r>
            <a:r>
              <a:rPr lang="en-US" sz="2200" dirty="0" err="1"/>
              <a:t>žalbi</a:t>
            </a:r>
            <a:r>
              <a:rPr lang="en-US" sz="2200" dirty="0"/>
              <a:t> (230) </a:t>
            </a:r>
            <a:r>
              <a:rPr lang="en-US" sz="2200" dirty="0" err="1"/>
              <a:t>koje</a:t>
            </a:r>
            <a:r>
              <a:rPr lang="en-US" sz="2200" dirty="0"/>
              <a:t> se </a:t>
            </a:r>
            <a:r>
              <a:rPr lang="en-US" sz="2200" dirty="0" err="1"/>
              <a:t>odnose</a:t>
            </a:r>
            <a:r>
              <a:rPr lang="en-US" sz="2200" dirty="0"/>
              <a:t> </a:t>
            </a:r>
            <a:r>
              <a:rPr lang="en-US" sz="2200" dirty="0" err="1"/>
              <a:t>na</a:t>
            </a:r>
            <a:r>
              <a:rPr lang="en-US" sz="2200" dirty="0"/>
              <a:t> </a:t>
            </a:r>
            <a:r>
              <a:rPr lang="en-US" sz="2200" dirty="0" err="1"/>
              <a:t>diskriminaciju</a:t>
            </a:r>
            <a:r>
              <a:rPr lang="en-US" sz="2200" dirty="0"/>
              <a:t>, </a:t>
            </a:r>
            <a:r>
              <a:rPr lang="en-US" sz="2200" dirty="0" err="1"/>
              <a:t>njih</a:t>
            </a:r>
            <a:r>
              <a:rPr lang="en-US" sz="2200" dirty="0"/>
              <a:t> 30% </a:t>
            </a:r>
            <a:r>
              <a:rPr lang="en-US" sz="2200" dirty="0" err="1"/>
              <a:t>odnose</a:t>
            </a:r>
            <a:r>
              <a:rPr lang="en-US" sz="2200" dirty="0"/>
              <a:t> se </a:t>
            </a:r>
            <a:r>
              <a:rPr lang="en-US" sz="2200" dirty="0" err="1"/>
              <a:t>na</a:t>
            </a:r>
            <a:r>
              <a:rPr lang="en-US" sz="2200" dirty="0"/>
              <a:t> </a:t>
            </a:r>
            <a:r>
              <a:rPr lang="en-US" sz="2200" dirty="0" err="1"/>
              <a:t>mobing</a:t>
            </a:r>
            <a:r>
              <a:rPr lang="en-US" sz="2200" dirty="0"/>
              <a:t> u 2014. </a:t>
            </a:r>
            <a:r>
              <a:rPr lang="en-US" sz="2200" dirty="0" err="1"/>
              <a:t>godini</a:t>
            </a:r>
            <a:r>
              <a:rPr lang="en-US" sz="2200" dirty="0"/>
              <a:t>. </a:t>
            </a:r>
            <a:endParaRPr lang="bs-Latn-BA" sz="2200" dirty="0"/>
          </a:p>
          <a:p>
            <a:pPr algn="just"/>
            <a:r>
              <a:rPr lang="en-US" sz="2200" dirty="0"/>
              <a:t> </a:t>
            </a:r>
            <a:r>
              <a:rPr lang="bs-Latn-BA" sz="2200" dirty="0" err="1"/>
              <a:t>M</a:t>
            </a:r>
            <a:r>
              <a:rPr lang="en-US" sz="2200" dirty="0" err="1" smtClean="0"/>
              <a:t>obing</a:t>
            </a:r>
            <a:r>
              <a:rPr lang="en-US" sz="2200" dirty="0" smtClean="0"/>
              <a:t> </a:t>
            </a:r>
            <a:r>
              <a:rPr lang="en-US" sz="2200" dirty="0"/>
              <a:t>je </a:t>
            </a:r>
            <a:r>
              <a:rPr lang="en-US" sz="2200" dirty="0" err="1"/>
              <a:t>najučestaliji</a:t>
            </a:r>
            <a:r>
              <a:rPr lang="en-US" sz="2200" dirty="0"/>
              <a:t> </a:t>
            </a:r>
            <a:r>
              <a:rPr lang="en-US" sz="2200" dirty="0" err="1"/>
              <a:t>oblik</a:t>
            </a:r>
            <a:r>
              <a:rPr lang="en-US" sz="2200" dirty="0"/>
              <a:t> </a:t>
            </a:r>
            <a:r>
              <a:rPr lang="en-US" sz="2200" dirty="0" err="1"/>
              <a:t>diskriminacije</a:t>
            </a:r>
            <a:r>
              <a:rPr lang="en-US" sz="2200" dirty="0"/>
              <a:t> u </a:t>
            </a:r>
            <a:r>
              <a:rPr lang="en-US" sz="2200" dirty="0" err="1"/>
              <a:t>gotovo</a:t>
            </a:r>
            <a:r>
              <a:rPr lang="en-US" sz="2200" dirty="0"/>
              <a:t> </a:t>
            </a:r>
            <a:r>
              <a:rPr lang="en-US" sz="2200" dirty="0" err="1"/>
              <a:t>svim</a:t>
            </a:r>
            <a:r>
              <a:rPr lang="en-US" sz="2200" dirty="0"/>
              <a:t> </a:t>
            </a:r>
            <a:r>
              <a:rPr lang="en-US" sz="2200" dirty="0" err="1"/>
              <a:t>godišnjim</a:t>
            </a:r>
            <a:r>
              <a:rPr lang="en-US" sz="2200" dirty="0"/>
              <a:t> </a:t>
            </a:r>
            <a:r>
              <a:rPr lang="en-US" sz="2200" dirty="0" err="1"/>
              <a:t>izvještajima</a:t>
            </a:r>
            <a:r>
              <a:rPr lang="en-US" sz="2200" dirty="0"/>
              <a:t> </a:t>
            </a:r>
            <a:r>
              <a:rPr lang="en-US" sz="2200" dirty="0" err="1"/>
              <a:t>Institucije</a:t>
            </a:r>
            <a:r>
              <a:rPr lang="en-US" sz="2200" dirty="0"/>
              <a:t> </a:t>
            </a:r>
            <a:r>
              <a:rPr lang="en-US" sz="2200" dirty="0" err="1"/>
              <a:t>ombudsmena</a:t>
            </a:r>
            <a:endParaRPr lang="bs-Latn-BA" sz="2200" dirty="0"/>
          </a:p>
          <a:p>
            <a:pPr algn="just"/>
            <a:r>
              <a:rPr lang="en-US" sz="2200" dirty="0"/>
              <a:t>51,55% </a:t>
            </a:r>
            <a:r>
              <a:rPr lang="en-US" sz="2200" dirty="0" err="1"/>
              <a:t>radnika</a:t>
            </a:r>
            <a:r>
              <a:rPr lang="en-US" sz="2200" dirty="0"/>
              <a:t>/</a:t>
            </a:r>
            <a:r>
              <a:rPr lang="en-US" sz="2200" dirty="0" err="1"/>
              <a:t>ca</a:t>
            </a:r>
            <a:r>
              <a:rPr lang="en-US" sz="2200" dirty="0"/>
              <a:t> </a:t>
            </a:r>
            <a:r>
              <a:rPr lang="en-US" sz="2200" dirty="0" err="1"/>
              <a:t>tvrdi</a:t>
            </a:r>
            <a:r>
              <a:rPr lang="en-US" sz="2200" dirty="0"/>
              <a:t> da je </a:t>
            </a:r>
            <a:r>
              <a:rPr lang="en-US" sz="2200" dirty="0" err="1"/>
              <a:t>bila</a:t>
            </a:r>
            <a:r>
              <a:rPr lang="en-US" sz="2200" dirty="0"/>
              <a:t> </a:t>
            </a:r>
            <a:r>
              <a:rPr lang="en-US" sz="2200" dirty="0" err="1"/>
              <a:t>žrtva</a:t>
            </a:r>
            <a:r>
              <a:rPr lang="en-US" sz="2200" dirty="0"/>
              <a:t> </a:t>
            </a:r>
            <a:r>
              <a:rPr lang="en-US" sz="2200" dirty="0" err="1"/>
              <a:t>ili</a:t>
            </a:r>
            <a:r>
              <a:rPr lang="en-US" sz="2200" dirty="0"/>
              <a:t> </a:t>
            </a:r>
            <a:r>
              <a:rPr lang="en-US" sz="2200" dirty="0" err="1"/>
              <a:t>svjedok</a:t>
            </a:r>
            <a:r>
              <a:rPr lang="en-US" sz="2200" dirty="0"/>
              <a:t> </a:t>
            </a:r>
            <a:r>
              <a:rPr lang="en-US" sz="2200" dirty="0" err="1"/>
              <a:t>mobinga</a:t>
            </a:r>
            <a:r>
              <a:rPr lang="en-US" sz="2200" dirty="0"/>
              <a:t>.</a:t>
            </a:r>
            <a:endParaRPr lang="bs-Latn-BA" sz="2200" dirty="0"/>
          </a:p>
          <a:p>
            <a:pPr marL="0" indent="0">
              <a:buNone/>
            </a:pPr>
            <a:endParaRPr lang="bs-Latn-BA" dirty="0"/>
          </a:p>
        </p:txBody>
      </p:sp>
    </p:spTree>
    <p:extLst>
      <p:ext uri="{BB962C8B-B14F-4D97-AF65-F5344CB8AC3E}">
        <p14:creationId xmlns:p14="http://schemas.microsoft.com/office/powerpoint/2010/main" val="23994081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864096"/>
          </a:xfrm>
        </p:spPr>
        <p:txBody>
          <a:bodyPr/>
          <a:lstStyle/>
          <a:p>
            <a:pPr algn="ctr"/>
            <a:r>
              <a:rPr lang="bs-Latn-BA" dirty="0" smtClean="0"/>
              <a:t>Diskriminacija </a:t>
            </a:r>
            <a:endParaRPr lang="bs-Latn-BA" dirty="0"/>
          </a:p>
        </p:txBody>
      </p:sp>
      <p:sp>
        <p:nvSpPr>
          <p:cNvPr id="3" name="Content Placeholder 2"/>
          <p:cNvSpPr>
            <a:spLocks noGrp="1"/>
          </p:cNvSpPr>
          <p:nvPr>
            <p:ph idx="1"/>
          </p:nvPr>
        </p:nvSpPr>
        <p:spPr>
          <a:xfrm>
            <a:off x="539552" y="1484784"/>
            <a:ext cx="8064896" cy="4839816"/>
          </a:xfrm>
        </p:spPr>
        <p:txBody>
          <a:bodyPr>
            <a:normAutofit fontScale="77500" lnSpcReduction="20000"/>
          </a:bodyPr>
          <a:lstStyle/>
          <a:p>
            <a:pPr marL="0" indent="0" algn="just">
              <a:buNone/>
            </a:pPr>
            <a:r>
              <a:rPr lang="en-US" dirty="0" err="1">
                <a:solidFill>
                  <a:schemeClr val="tx1">
                    <a:lumMod val="95000"/>
                    <a:lumOff val="5000"/>
                  </a:schemeClr>
                </a:solidFill>
              </a:rPr>
              <a:t>Ministarstvo</a:t>
            </a:r>
            <a:r>
              <a:rPr lang="en-US" dirty="0">
                <a:solidFill>
                  <a:schemeClr val="tx1">
                    <a:lumMod val="95000"/>
                    <a:lumOff val="5000"/>
                  </a:schemeClr>
                </a:solidFill>
              </a:rPr>
              <a:t> </a:t>
            </a:r>
            <a:r>
              <a:rPr lang="en-US" dirty="0" err="1">
                <a:solidFill>
                  <a:schemeClr val="tx1">
                    <a:lumMod val="95000"/>
                    <a:lumOff val="5000"/>
                  </a:schemeClr>
                </a:solidFill>
              </a:rPr>
              <a:t>za</a:t>
            </a:r>
            <a:r>
              <a:rPr lang="en-US" dirty="0">
                <a:solidFill>
                  <a:schemeClr val="tx1">
                    <a:lumMod val="95000"/>
                    <a:lumOff val="5000"/>
                  </a:schemeClr>
                </a:solidFill>
              </a:rPr>
              <a:t> </a:t>
            </a:r>
            <a:r>
              <a:rPr lang="en-US" dirty="0" err="1">
                <a:solidFill>
                  <a:schemeClr val="tx1">
                    <a:lumMod val="95000"/>
                    <a:lumOff val="5000"/>
                  </a:schemeClr>
                </a:solidFill>
              </a:rPr>
              <a:t>ljudska</a:t>
            </a:r>
            <a:r>
              <a:rPr lang="en-US" dirty="0">
                <a:solidFill>
                  <a:schemeClr val="tx1">
                    <a:lumMod val="95000"/>
                    <a:lumOff val="5000"/>
                  </a:schemeClr>
                </a:solidFill>
              </a:rPr>
              <a:t> </a:t>
            </a:r>
            <a:r>
              <a:rPr lang="en-US" dirty="0" err="1">
                <a:solidFill>
                  <a:schemeClr val="tx1">
                    <a:lumMod val="95000"/>
                    <a:lumOff val="5000"/>
                  </a:schemeClr>
                </a:solidFill>
              </a:rPr>
              <a:t>prava</a:t>
            </a:r>
            <a:r>
              <a:rPr lang="en-US" dirty="0">
                <a:solidFill>
                  <a:schemeClr val="tx1">
                    <a:lumMod val="95000"/>
                    <a:lumOff val="5000"/>
                  </a:schemeClr>
                </a:solidFill>
              </a:rPr>
              <a:t> i </a:t>
            </a:r>
            <a:r>
              <a:rPr lang="en-US" dirty="0" err="1">
                <a:solidFill>
                  <a:schemeClr val="tx1">
                    <a:lumMod val="95000"/>
                    <a:lumOff val="5000"/>
                  </a:schemeClr>
                </a:solidFill>
              </a:rPr>
              <a:t>izbjeglice</a:t>
            </a:r>
            <a:r>
              <a:rPr lang="en-US" dirty="0">
                <a:solidFill>
                  <a:schemeClr val="tx1">
                    <a:lumMod val="95000"/>
                    <a:lumOff val="5000"/>
                  </a:schemeClr>
                </a:solidFill>
              </a:rPr>
              <a:t> </a:t>
            </a:r>
            <a:r>
              <a:rPr lang="en-US" dirty="0" err="1">
                <a:solidFill>
                  <a:schemeClr val="tx1">
                    <a:lumMod val="95000"/>
                    <a:lumOff val="5000"/>
                  </a:schemeClr>
                </a:solidFill>
              </a:rPr>
              <a:t>BiH</a:t>
            </a:r>
            <a:r>
              <a:rPr lang="en-US" dirty="0">
                <a:solidFill>
                  <a:schemeClr val="tx1">
                    <a:lumMod val="95000"/>
                    <a:lumOff val="5000"/>
                  </a:schemeClr>
                </a:solidFill>
              </a:rPr>
              <a:t> </a:t>
            </a:r>
            <a:r>
              <a:rPr lang="en-US" dirty="0" err="1">
                <a:solidFill>
                  <a:schemeClr val="tx1">
                    <a:lumMod val="95000"/>
                    <a:lumOff val="5000"/>
                  </a:schemeClr>
                </a:solidFill>
              </a:rPr>
              <a:t>definiralo</a:t>
            </a:r>
            <a:r>
              <a:rPr lang="en-US" dirty="0">
                <a:solidFill>
                  <a:schemeClr val="tx1">
                    <a:lumMod val="95000"/>
                    <a:lumOff val="5000"/>
                  </a:schemeClr>
                </a:solidFill>
              </a:rPr>
              <a:t> </a:t>
            </a:r>
            <a:r>
              <a:rPr lang="bs-Latn-BA" dirty="0" smtClean="0">
                <a:solidFill>
                  <a:schemeClr val="tx1">
                    <a:lumMod val="95000"/>
                    <a:lumOff val="5000"/>
                  </a:schemeClr>
                </a:solidFill>
              </a:rPr>
              <a:t>je </a:t>
            </a:r>
            <a:r>
              <a:rPr lang="en-US" dirty="0" err="1" smtClean="0">
                <a:solidFill>
                  <a:schemeClr val="tx1">
                    <a:lumMod val="95000"/>
                    <a:lumOff val="5000"/>
                  </a:schemeClr>
                </a:solidFill>
              </a:rPr>
              <a:t>oblasti</a:t>
            </a:r>
            <a:r>
              <a:rPr lang="en-US" dirty="0" smtClean="0">
                <a:solidFill>
                  <a:schemeClr val="tx1">
                    <a:lumMod val="95000"/>
                    <a:lumOff val="5000"/>
                  </a:schemeClr>
                </a:solidFill>
              </a:rPr>
              <a:t> </a:t>
            </a:r>
            <a:r>
              <a:rPr lang="en-US" dirty="0">
                <a:solidFill>
                  <a:schemeClr val="tx1">
                    <a:lumMod val="95000"/>
                    <a:lumOff val="5000"/>
                  </a:schemeClr>
                </a:solidFill>
              </a:rPr>
              <a:t>u </a:t>
            </a:r>
            <a:r>
              <a:rPr lang="en-US" dirty="0" err="1">
                <a:solidFill>
                  <a:schemeClr val="tx1">
                    <a:lumMod val="95000"/>
                    <a:lumOff val="5000"/>
                  </a:schemeClr>
                </a:solidFill>
              </a:rPr>
              <a:t>kojima</a:t>
            </a:r>
            <a:r>
              <a:rPr lang="en-US" dirty="0">
                <a:solidFill>
                  <a:schemeClr val="tx1">
                    <a:lumMod val="95000"/>
                    <a:lumOff val="5000"/>
                  </a:schemeClr>
                </a:solidFill>
              </a:rPr>
              <a:t> se </a:t>
            </a:r>
            <a:r>
              <a:rPr lang="en-US" dirty="0" err="1">
                <a:solidFill>
                  <a:schemeClr val="tx1">
                    <a:lumMod val="95000"/>
                    <a:lumOff val="5000"/>
                  </a:schemeClr>
                </a:solidFill>
              </a:rPr>
              <a:t>diskriminacija</a:t>
            </a:r>
            <a:r>
              <a:rPr lang="en-US" dirty="0">
                <a:solidFill>
                  <a:schemeClr val="tx1">
                    <a:lumMod val="95000"/>
                    <a:lumOff val="5000"/>
                  </a:schemeClr>
                </a:solidFill>
              </a:rPr>
              <a:t> </a:t>
            </a:r>
            <a:r>
              <a:rPr lang="en-US" dirty="0" err="1">
                <a:solidFill>
                  <a:schemeClr val="tx1">
                    <a:lumMod val="95000"/>
                    <a:lumOff val="5000"/>
                  </a:schemeClr>
                </a:solidFill>
              </a:rPr>
              <a:t>odvija</a:t>
            </a:r>
            <a:r>
              <a:rPr lang="en-US" dirty="0">
                <a:solidFill>
                  <a:schemeClr val="tx1">
                    <a:lumMod val="95000"/>
                    <a:lumOff val="5000"/>
                  </a:schemeClr>
                </a:solidFill>
              </a:rPr>
              <a:t>, od </a:t>
            </a:r>
            <a:r>
              <a:rPr lang="en-US" dirty="0" err="1">
                <a:solidFill>
                  <a:schemeClr val="tx1">
                    <a:lumMod val="95000"/>
                    <a:lumOff val="5000"/>
                  </a:schemeClr>
                </a:solidFill>
              </a:rPr>
              <a:t>kojih</a:t>
            </a:r>
            <a:r>
              <a:rPr lang="en-US" dirty="0">
                <a:solidFill>
                  <a:schemeClr val="tx1">
                    <a:lumMod val="95000"/>
                    <a:lumOff val="5000"/>
                  </a:schemeClr>
                </a:solidFill>
              </a:rPr>
              <a:t> </a:t>
            </a:r>
            <a:r>
              <a:rPr lang="en-US" dirty="0" err="1">
                <a:solidFill>
                  <a:schemeClr val="tx1">
                    <a:lumMod val="95000"/>
                    <a:lumOff val="5000"/>
                  </a:schemeClr>
                </a:solidFill>
              </a:rPr>
              <a:t>su</a:t>
            </a:r>
            <a:r>
              <a:rPr lang="en-US" dirty="0">
                <a:solidFill>
                  <a:schemeClr val="tx1">
                    <a:lumMod val="95000"/>
                    <a:lumOff val="5000"/>
                  </a:schemeClr>
                </a:solidFill>
              </a:rPr>
              <a:t> </a:t>
            </a:r>
            <a:r>
              <a:rPr lang="en-US" dirty="0" err="1">
                <a:solidFill>
                  <a:schemeClr val="tx1">
                    <a:lumMod val="95000"/>
                    <a:lumOff val="5000"/>
                  </a:schemeClr>
                </a:solidFill>
              </a:rPr>
              <a:t>za</a:t>
            </a:r>
            <a:r>
              <a:rPr lang="en-US" dirty="0">
                <a:solidFill>
                  <a:schemeClr val="tx1">
                    <a:lumMod val="95000"/>
                    <a:lumOff val="5000"/>
                  </a:schemeClr>
                </a:solidFill>
              </a:rPr>
              <a:t> oblast </a:t>
            </a:r>
            <a:r>
              <a:rPr lang="en-US" dirty="0" err="1">
                <a:solidFill>
                  <a:schemeClr val="tx1">
                    <a:lumMod val="95000"/>
                    <a:lumOff val="5000"/>
                  </a:schemeClr>
                </a:solidFill>
              </a:rPr>
              <a:t>rada</a:t>
            </a:r>
            <a:r>
              <a:rPr lang="en-US" dirty="0">
                <a:solidFill>
                  <a:schemeClr val="tx1">
                    <a:lumMod val="95000"/>
                    <a:lumOff val="5000"/>
                  </a:schemeClr>
                </a:solidFill>
              </a:rPr>
              <a:t> </a:t>
            </a:r>
            <a:r>
              <a:rPr lang="en-US" dirty="0" err="1">
                <a:solidFill>
                  <a:schemeClr val="tx1">
                    <a:lumMod val="95000"/>
                    <a:lumOff val="5000"/>
                  </a:schemeClr>
                </a:solidFill>
              </a:rPr>
              <a:t>relevantne</a:t>
            </a:r>
            <a:r>
              <a:rPr lang="en-US" dirty="0">
                <a:solidFill>
                  <a:schemeClr val="tx1">
                    <a:lumMod val="95000"/>
                    <a:lumOff val="5000"/>
                  </a:schemeClr>
                </a:solidFill>
              </a:rPr>
              <a:t> </a:t>
            </a:r>
            <a:r>
              <a:rPr lang="en-US" dirty="0" err="1">
                <a:solidFill>
                  <a:schemeClr val="tx1">
                    <a:lumMod val="95000"/>
                    <a:lumOff val="5000"/>
                  </a:schemeClr>
                </a:solidFill>
              </a:rPr>
              <a:t>sljedeće</a:t>
            </a:r>
            <a:r>
              <a:rPr lang="en-US" dirty="0">
                <a:solidFill>
                  <a:schemeClr val="tx1">
                    <a:lumMod val="95000"/>
                    <a:lumOff val="5000"/>
                  </a:schemeClr>
                </a:solidFill>
              </a:rPr>
              <a:t>: </a:t>
            </a:r>
            <a:endParaRPr lang="bs-Latn-BA" dirty="0" smtClean="0">
              <a:solidFill>
                <a:schemeClr val="tx1">
                  <a:lumMod val="95000"/>
                  <a:lumOff val="5000"/>
                </a:schemeClr>
              </a:solidFill>
            </a:endParaRPr>
          </a:p>
          <a:p>
            <a:pPr marL="0" indent="0" algn="just">
              <a:buNone/>
            </a:pPr>
            <a:endParaRPr lang="bs-Latn-BA" dirty="0">
              <a:solidFill>
                <a:schemeClr val="tx1">
                  <a:lumMod val="95000"/>
                  <a:lumOff val="5000"/>
                </a:schemeClr>
              </a:solidFill>
            </a:endParaRPr>
          </a:p>
          <a:p>
            <a:pPr algn="just"/>
            <a:r>
              <a:rPr lang="bs-Latn-BA" dirty="0" err="1">
                <a:solidFill>
                  <a:schemeClr val="tx1">
                    <a:lumMod val="95000"/>
                    <a:lumOff val="5000"/>
                  </a:schemeClr>
                </a:solidFill>
              </a:rPr>
              <a:t>p</a:t>
            </a:r>
            <a:r>
              <a:rPr lang="en-US" dirty="0" err="1" smtClean="0">
                <a:solidFill>
                  <a:schemeClr val="tx1">
                    <a:lumMod val="95000"/>
                    <a:lumOff val="5000"/>
                  </a:schemeClr>
                </a:solidFill>
              </a:rPr>
              <a:t>ristup</a:t>
            </a:r>
            <a:r>
              <a:rPr lang="en-US" dirty="0" smtClean="0">
                <a:solidFill>
                  <a:schemeClr val="tx1">
                    <a:lumMod val="95000"/>
                    <a:lumOff val="5000"/>
                  </a:schemeClr>
                </a:solidFill>
              </a:rPr>
              <a:t> </a:t>
            </a:r>
            <a:r>
              <a:rPr lang="en-US" dirty="0" err="1">
                <a:solidFill>
                  <a:schemeClr val="tx1">
                    <a:lumMod val="95000"/>
                    <a:lumOff val="5000"/>
                  </a:schemeClr>
                </a:solidFill>
              </a:rPr>
              <a:t>zaposlenju</a:t>
            </a:r>
            <a:r>
              <a:rPr lang="en-US" dirty="0">
                <a:solidFill>
                  <a:schemeClr val="tx1">
                    <a:lumMod val="95000"/>
                    <a:lumOff val="5000"/>
                  </a:schemeClr>
                </a:solidFill>
              </a:rPr>
              <a:t>, </a:t>
            </a:r>
            <a:r>
              <a:rPr lang="en-US" dirty="0" err="1">
                <a:solidFill>
                  <a:schemeClr val="tx1">
                    <a:lumMod val="95000"/>
                    <a:lumOff val="5000"/>
                  </a:schemeClr>
                </a:solidFill>
              </a:rPr>
              <a:t>zanimanju</a:t>
            </a:r>
            <a:r>
              <a:rPr lang="en-US" dirty="0">
                <a:solidFill>
                  <a:schemeClr val="tx1">
                    <a:lumMod val="95000"/>
                    <a:lumOff val="5000"/>
                  </a:schemeClr>
                </a:solidFill>
              </a:rPr>
              <a:t> i </a:t>
            </a:r>
            <a:r>
              <a:rPr lang="en-US" dirty="0" err="1" smtClean="0">
                <a:solidFill>
                  <a:schemeClr val="tx1">
                    <a:lumMod val="95000"/>
                    <a:lumOff val="5000"/>
                  </a:schemeClr>
                </a:solidFill>
              </a:rPr>
              <a:t>samozaposlenju</a:t>
            </a:r>
            <a:r>
              <a:rPr lang="bs-Latn-BA" dirty="0" smtClean="0">
                <a:solidFill>
                  <a:schemeClr val="tx1">
                    <a:lumMod val="95000"/>
                    <a:lumOff val="5000"/>
                  </a:schemeClr>
                </a:solidFill>
              </a:rPr>
              <a:t>,</a:t>
            </a:r>
            <a:r>
              <a:rPr lang="en-US" dirty="0" smtClean="0">
                <a:solidFill>
                  <a:schemeClr val="tx1">
                    <a:lumMod val="95000"/>
                    <a:lumOff val="5000"/>
                  </a:schemeClr>
                </a:solidFill>
              </a:rPr>
              <a:t> </a:t>
            </a:r>
            <a:endParaRPr lang="bs-Latn-BA" dirty="0">
              <a:solidFill>
                <a:schemeClr val="tx1">
                  <a:lumMod val="95000"/>
                  <a:lumOff val="5000"/>
                </a:schemeClr>
              </a:solidFill>
            </a:endParaRPr>
          </a:p>
          <a:p>
            <a:pPr algn="just"/>
            <a:r>
              <a:rPr lang="bs-Latn-BA" dirty="0" err="1">
                <a:solidFill>
                  <a:schemeClr val="tx1">
                    <a:lumMod val="95000"/>
                    <a:lumOff val="5000"/>
                  </a:schemeClr>
                </a:solidFill>
              </a:rPr>
              <a:t>o</a:t>
            </a:r>
            <a:r>
              <a:rPr lang="en-US" dirty="0" err="1" smtClean="0">
                <a:solidFill>
                  <a:schemeClr val="tx1">
                    <a:lumMod val="95000"/>
                    <a:lumOff val="5000"/>
                  </a:schemeClr>
                </a:solidFill>
              </a:rPr>
              <a:t>blasti</a:t>
            </a:r>
            <a:r>
              <a:rPr lang="en-US" dirty="0" smtClean="0">
                <a:solidFill>
                  <a:schemeClr val="tx1">
                    <a:lumMod val="95000"/>
                    <a:lumOff val="5000"/>
                  </a:schemeClr>
                </a:solidFill>
              </a:rPr>
              <a:t> </a:t>
            </a:r>
            <a:r>
              <a:rPr lang="en-US" dirty="0" err="1">
                <a:solidFill>
                  <a:schemeClr val="tx1">
                    <a:lumMod val="95000"/>
                    <a:lumOff val="5000"/>
                  </a:schemeClr>
                </a:solidFill>
              </a:rPr>
              <a:t>zaposlenja</a:t>
            </a:r>
            <a:r>
              <a:rPr lang="en-US" dirty="0">
                <a:solidFill>
                  <a:schemeClr val="tx1">
                    <a:lumMod val="95000"/>
                    <a:lumOff val="5000"/>
                  </a:schemeClr>
                </a:solidFill>
              </a:rPr>
              <a:t>, </a:t>
            </a:r>
            <a:r>
              <a:rPr lang="en-US" dirty="0" err="1">
                <a:solidFill>
                  <a:schemeClr val="tx1">
                    <a:lumMod val="95000"/>
                    <a:lumOff val="5000"/>
                  </a:schemeClr>
                </a:solidFill>
              </a:rPr>
              <a:t>rada</a:t>
            </a:r>
            <a:r>
              <a:rPr lang="en-US" dirty="0">
                <a:solidFill>
                  <a:schemeClr val="tx1">
                    <a:lumMod val="95000"/>
                    <a:lumOff val="5000"/>
                  </a:schemeClr>
                </a:solidFill>
              </a:rPr>
              <a:t> i </a:t>
            </a:r>
            <a:r>
              <a:rPr lang="en-US" dirty="0" err="1">
                <a:solidFill>
                  <a:schemeClr val="tx1">
                    <a:lumMod val="95000"/>
                    <a:lumOff val="5000"/>
                  </a:schemeClr>
                </a:solidFill>
              </a:rPr>
              <a:t>radnih</a:t>
            </a:r>
            <a:r>
              <a:rPr lang="en-US" dirty="0">
                <a:solidFill>
                  <a:schemeClr val="tx1">
                    <a:lumMod val="95000"/>
                    <a:lumOff val="5000"/>
                  </a:schemeClr>
                </a:solidFill>
              </a:rPr>
              <a:t> </a:t>
            </a:r>
            <a:r>
              <a:rPr lang="en-US" dirty="0" err="1">
                <a:solidFill>
                  <a:schemeClr val="tx1">
                    <a:lumMod val="95000"/>
                    <a:lumOff val="5000"/>
                  </a:schemeClr>
                </a:solidFill>
              </a:rPr>
              <a:t>uvjeta</a:t>
            </a:r>
            <a:r>
              <a:rPr lang="en-US" dirty="0">
                <a:solidFill>
                  <a:schemeClr val="tx1">
                    <a:lumMod val="95000"/>
                    <a:lumOff val="5000"/>
                  </a:schemeClr>
                </a:solidFill>
              </a:rPr>
              <a:t> </a:t>
            </a:r>
            <a:r>
              <a:rPr lang="en-US" dirty="0" err="1">
                <a:solidFill>
                  <a:schemeClr val="tx1">
                    <a:lumMod val="95000"/>
                    <a:lumOff val="5000"/>
                  </a:schemeClr>
                </a:solidFill>
              </a:rPr>
              <a:t>zaposlenja</a:t>
            </a:r>
            <a:r>
              <a:rPr lang="en-US" dirty="0">
                <a:solidFill>
                  <a:schemeClr val="tx1">
                    <a:lumMod val="95000"/>
                    <a:lumOff val="5000"/>
                  </a:schemeClr>
                </a:solidFill>
              </a:rPr>
              <a:t> - </a:t>
            </a:r>
            <a:r>
              <a:rPr lang="en-US" dirty="0" err="1">
                <a:solidFill>
                  <a:schemeClr val="tx1">
                    <a:lumMod val="95000"/>
                    <a:lumOff val="5000"/>
                  </a:schemeClr>
                </a:solidFill>
              </a:rPr>
              <a:t>radni</a:t>
            </a:r>
            <a:r>
              <a:rPr lang="en-US" dirty="0">
                <a:solidFill>
                  <a:schemeClr val="tx1">
                    <a:lumMod val="95000"/>
                    <a:lumOff val="5000"/>
                  </a:schemeClr>
                </a:solidFill>
              </a:rPr>
              <a:t> </a:t>
            </a:r>
            <a:r>
              <a:rPr lang="en-US" dirty="0" err="1" smtClean="0">
                <a:solidFill>
                  <a:schemeClr val="tx1">
                    <a:lumMod val="95000"/>
                    <a:lumOff val="5000"/>
                  </a:schemeClr>
                </a:solidFill>
              </a:rPr>
              <a:t>uvjeti</a:t>
            </a:r>
            <a:r>
              <a:rPr lang="bs-Latn-BA" dirty="0" smtClean="0">
                <a:solidFill>
                  <a:schemeClr val="tx1">
                    <a:lumMod val="95000"/>
                    <a:lumOff val="5000"/>
                  </a:schemeClr>
                </a:solidFill>
              </a:rPr>
              <a:t>,</a:t>
            </a:r>
            <a:r>
              <a:rPr lang="en-US" dirty="0" smtClean="0">
                <a:solidFill>
                  <a:schemeClr val="tx1">
                    <a:lumMod val="95000"/>
                    <a:lumOff val="5000"/>
                  </a:schemeClr>
                </a:solidFill>
              </a:rPr>
              <a:t> </a:t>
            </a:r>
            <a:endParaRPr lang="bs-Latn-BA" dirty="0">
              <a:solidFill>
                <a:schemeClr val="tx1">
                  <a:lumMod val="95000"/>
                  <a:lumOff val="5000"/>
                </a:schemeClr>
              </a:solidFill>
            </a:endParaRPr>
          </a:p>
          <a:p>
            <a:pPr algn="just"/>
            <a:r>
              <a:rPr lang="bs-Latn-BA" dirty="0">
                <a:solidFill>
                  <a:schemeClr val="tx1">
                    <a:lumMod val="95000"/>
                    <a:lumOff val="5000"/>
                  </a:schemeClr>
                </a:solidFill>
              </a:rPr>
              <a:t>o</a:t>
            </a:r>
            <a:r>
              <a:rPr lang="en-US" dirty="0" smtClean="0">
                <a:solidFill>
                  <a:schemeClr val="tx1">
                    <a:lumMod val="95000"/>
                    <a:lumOff val="5000"/>
                  </a:schemeClr>
                </a:solidFill>
              </a:rPr>
              <a:t>blast </a:t>
            </a:r>
            <a:r>
              <a:rPr lang="en-US" dirty="0" err="1">
                <a:solidFill>
                  <a:schemeClr val="tx1">
                    <a:lumMod val="95000"/>
                    <a:lumOff val="5000"/>
                  </a:schemeClr>
                </a:solidFill>
              </a:rPr>
              <a:t>zaposlenja</a:t>
            </a:r>
            <a:r>
              <a:rPr lang="en-US" dirty="0">
                <a:solidFill>
                  <a:schemeClr val="tx1">
                    <a:lumMod val="95000"/>
                    <a:lumOff val="5000"/>
                  </a:schemeClr>
                </a:solidFill>
              </a:rPr>
              <a:t>, </a:t>
            </a:r>
            <a:r>
              <a:rPr lang="en-US" dirty="0" err="1">
                <a:solidFill>
                  <a:schemeClr val="tx1">
                    <a:lumMod val="95000"/>
                    <a:lumOff val="5000"/>
                  </a:schemeClr>
                </a:solidFill>
              </a:rPr>
              <a:t>rada</a:t>
            </a:r>
            <a:r>
              <a:rPr lang="en-US" dirty="0">
                <a:solidFill>
                  <a:schemeClr val="tx1">
                    <a:lumMod val="95000"/>
                    <a:lumOff val="5000"/>
                  </a:schemeClr>
                </a:solidFill>
              </a:rPr>
              <a:t> i </a:t>
            </a:r>
            <a:r>
              <a:rPr lang="en-US" dirty="0" err="1">
                <a:solidFill>
                  <a:schemeClr val="tx1">
                    <a:lumMod val="95000"/>
                    <a:lumOff val="5000"/>
                  </a:schemeClr>
                </a:solidFill>
              </a:rPr>
              <a:t>radnih</a:t>
            </a:r>
            <a:r>
              <a:rPr lang="en-US" dirty="0">
                <a:solidFill>
                  <a:schemeClr val="tx1">
                    <a:lumMod val="95000"/>
                    <a:lumOff val="5000"/>
                  </a:schemeClr>
                </a:solidFill>
              </a:rPr>
              <a:t> </a:t>
            </a:r>
            <a:r>
              <a:rPr lang="en-US" dirty="0" err="1">
                <a:solidFill>
                  <a:schemeClr val="tx1">
                    <a:lumMod val="95000"/>
                    <a:lumOff val="5000"/>
                  </a:schemeClr>
                </a:solidFill>
              </a:rPr>
              <a:t>uvjeta</a:t>
            </a:r>
            <a:r>
              <a:rPr lang="en-US" dirty="0">
                <a:solidFill>
                  <a:schemeClr val="tx1">
                    <a:lumMod val="95000"/>
                    <a:lumOff val="5000"/>
                  </a:schemeClr>
                </a:solidFill>
              </a:rPr>
              <a:t> </a:t>
            </a:r>
            <a:r>
              <a:rPr lang="en-US" dirty="0" err="1">
                <a:solidFill>
                  <a:schemeClr val="tx1">
                    <a:lumMod val="95000"/>
                    <a:lumOff val="5000"/>
                  </a:schemeClr>
                </a:solidFill>
              </a:rPr>
              <a:t>zaposlenja</a:t>
            </a:r>
            <a:r>
              <a:rPr lang="en-US" dirty="0">
                <a:solidFill>
                  <a:schemeClr val="tx1">
                    <a:lumMod val="95000"/>
                    <a:lumOff val="5000"/>
                  </a:schemeClr>
                </a:solidFill>
              </a:rPr>
              <a:t> </a:t>
            </a:r>
            <a:r>
              <a:rPr lang="en-US" dirty="0" smtClean="0">
                <a:solidFill>
                  <a:schemeClr val="tx1">
                    <a:lumMod val="95000"/>
                    <a:lumOff val="5000"/>
                  </a:schemeClr>
                </a:solidFill>
              </a:rPr>
              <a:t>– </a:t>
            </a:r>
            <a:r>
              <a:rPr lang="en-US" dirty="0" err="1" smtClean="0">
                <a:solidFill>
                  <a:schemeClr val="tx1">
                    <a:lumMod val="95000"/>
                    <a:lumOff val="5000"/>
                  </a:schemeClr>
                </a:solidFill>
              </a:rPr>
              <a:t>naknade</a:t>
            </a:r>
            <a:r>
              <a:rPr lang="bs-Latn-BA" dirty="0" smtClean="0">
                <a:solidFill>
                  <a:schemeClr val="tx1">
                    <a:lumMod val="95000"/>
                    <a:lumOff val="5000"/>
                  </a:schemeClr>
                </a:solidFill>
              </a:rPr>
              <a:t>,</a:t>
            </a:r>
            <a:r>
              <a:rPr lang="en-US" dirty="0" smtClean="0">
                <a:solidFill>
                  <a:schemeClr val="tx1">
                    <a:lumMod val="95000"/>
                    <a:lumOff val="5000"/>
                  </a:schemeClr>
                </a:solidFill>
              </a:rPr>
              <a:t> </a:t>
            </a:r>
            <a:endParaRPr lang="bs-Latn-BA" dirty="0">
              <a:solidFill>
                <a:schemeClr val="tx1">
                  <a:lumMod val="95000"/>
                  <a:lumOff val="5000"/>
                </a:schemeClr>
              </a:solidFill>
            </a:endParaRPr>
          </a:p>
          <a:p>
            <a:pPr algn="just"/>
            <a:r>
              <a:rPr lang="bs-Latn-BA" dirty="0">
                <a:solidFill>
                  <a:schemeClr val="tx1">
                    <a:lumMod val="95000"/>
                    <a:lumOff val="5000"/>
                  </a:schemeClr>
                </a:solidFill>
              </a:rPr>
              <a:t>o</a:t>
            </a:r>
            <a:r>
              <a:rPr lang="en-US" dirty="0" smtClean="0">
                <a:solidFill>
                  <a:schemeClr val="tx1">
                    <a:lumMod val="95000"/>
                    <a:lumOff val="5000"/>
                  </a:schemeClr>
                </a:solidFill>
              </a:rPr>
              <a:t>blast </a:t>
            </a:r>
            <a:r>
              <a:rPr lang="en-US" dirty="0" err="1">
                <a:solidFill>
                  <a:schemeClr val="tx1">
                    <a:lumMod val="95000"/>
                    <a:lumOff val="5000"/>
                  </a:schemeClr>
                </a:solidFill>
              </a:rPr>
              <a:t>zaposlenja</a:t>
            </a:r>
            <a:r>
              <a:rPr lang="en-US" dirty="0">
                <a:solidFill>
                  <a:schemeClr val="tx1">
                    <a:lumMod val="95000"/>
                    <a:lumOff val="5000"/>
                  </a:schemeClr>
                </a:solidFill>
              </a:rPr>
              <a:t>, </a:t>
            </a:r>
            <a:r>
              <a:rPr lang="en-US" dirty="0" err="1">
                <a:solidFill>
                  <a:schemeClr val="tx1">
                    <a:lumMod val="95000"/>
                    <a:lumOff val="5000"/>
                  </a:schemeClr>
                </a:solidFill>
              </a:rPr>
              <a:t>rada</a:t>
            </a:r>
            <a:r>
              <a:rPr lang="en-US" dirty="0">
                <a:solidFill>
                  <a:schemeClr val="tx1">
                    <a:lumMod val="95000"/>
                    <a:lumOff val="5000"/>
                  </a:schemeClr>
                </a:solidFill>
              </a:rPr>
              <a:t> i </a:t>
            </a:r>
            <a:r>
              <a:rPr lang="en-US" dirty="0" err="1">
                <a:solidFill>
                  <a:schemeClr val="tx1">
                    <a:lumMod val="95000"/>
                    <a:lumOff val="5000"/>
                  </a:schemeClr>
                </a:solidFill>
              </a:rPr>
              <a:t>radnih</a:t>
            </a:r>
            <a:r>
              <a:rPr lang="en-US" dirty="0">
                <a:solidFill>
                  <a:schemeClr val="tx1">
                    <a:lumMod val="95000"/>
                    <a:lumOff val="5000"/>
                  </a:schemeClr>
                </a:solidFill>
              </a:rPr>
              <a:t> </a:t>
            </a:r>
            <a:r>
              <a:rPr lang="en-US" dirty="0" err="1">
                <a:solidFill>
                  <a:schemeClr val="tx1">
                    <a:lumMod val="95000"/>
                    <a:lumOff val="5000"/>
                  </a:schemeClr>
                </a:solidFill>
              </a:rPr>
              <a:t>uvjeta</a:t>
            </a:r>
            <a:r>
              <a:rPr lang="en-US" dirty="0">
                <a:solidFill>
                  <a:schemeClr val="tx1">
                    <a:lumMod val="95000"/>
                    <a:lumOff val="5000"/>
                  </a:schemeClr>
                </a:solidFill>
              </a:rPr>
              <a:t> </a:t>
            </a:r>
            <a:r>
              <a:rPr lang="en-US" dirty="0" err="1">
                <a:solidFill>
                  <a:schemeClr val="tx1">
                    <a:lumMod val="95000"/>
                    <a:lumOff val="5000"/>
                  </a:schemeClr>
                </a:solidFill>
              </a:rPr>
              <a:t>zaposlenja</a:t>
            </a:r>
            <a:r>
              <a:rPr lang="en-US" dirty="0">
                <a:solidFill>
                  <a:schemeClr val="tx1">
                    <a:lumMod val="95000"/>
                    <a:lumOff val="5000"/>
                  </a:schemeClr>
                </a:solidFill>
              </a:rPr>
              <a:t> - </a:t>
            </a:r>
            <a:r>
              <a:rPr lang="en-US" dirty="0" err="1">
                <a:solidFill>
                  <a:schemeClr val="tx1">
                    <a:lumMod val="95000"/>
                    <a:lumOff val="5000"/>
                  </a:schemeClr>
                </a:solidFill>
              </a:rPr>
              <a:t>napredovanja</a:t>
            </a:r>
            <a:r>
              <a:rPr lang="en-US" dirty="0">
                <a:solidFill>
                  <a:schemeClr val="tx1">
                    <a:lumMod val="95000"/>
                    <a:lumOff val="5000"/>
                  </a:schemeClr>
                </a:solidFill>
              </a:rPr>
              <a:t> u </a:t>
            </a:r>
            <a:r>
              <a:rPr lang="en-US" dirty="0" err="1" smtClean="0">
                <a:solidFill>
                  <a:schemeClr val="tx1">
                    <a:lumMod val="95000"/>
                    <a:lumOff val="5000"/>
                  </a:schemeClr>
                </a:solidFill>
              </a:rPr>
              <a:t>službi</a:t>
            </a:r>
            <a:r>
              <a:rPr lang="bs-Latn-BA" dirty="0">
                <a:solidFill>
                  <a:schemeClr val="tx1">
                    <a:lumMod val="95000"/>
                    <a:lumOff val="5000"/>
                  </a:schemeClr>
                </a:solidFill>
              </a:rPr>
              <a:t>,</a:t>
            </a:r>
          </a:p>
          <a:p>
            <a:pPr algn="just"/>
            <a:r>
              <a:rPr lang="bs-Latn-BA" dirty="0">
                <a:solidFill>
                  <a:schemeClr val="tx1">
                    <a:lumMod val="95000"/>
                    <a:lumOff val="5000"/>
                  </a:schemeClr>
                </a:solidFill>
              </a:rPr>
              <a:t>o</a:t>
            </a:r>
            <a:r>
              <a:rPr lang="en-US" dirty="0" smtClean="0">
                <a:solidFill>
                  <a:schemeClr val="tx1">
                    <a:lumMod val="95000"/>
                    <a:lumOff val="5000"/>
                  </a:schemeClr>
                </a:solidFill>
              </a:rPr>
              <a:t>blast </a:t>
            </a:r>
            <a:r>
              <a:rPr lang="en-US" dirty="0" err="1">
                <a:solidFill>
                  <a:schemeClr val="tx1">
                    <a:lumMod val="95000"/>
                    <a:lumOff val="5000"/>
                  </a:schemeClr>
                </a:solidFill>
              </a:rPr>
              <a:t>zaposlenja</a:t>
            </a:r>
            <a:r>
              <a:rPr lang="en-US" dirty="0">
                <a:solidFill>
                  <a:schemeClr val="tx1">
                    <a:lumMod val="95000"/>
                    <a:lumOff val="5000"/>
                  </a:schemeClr>
                </a:solidFill>
              </a:rPr>
              <a:t>, </a:t>
            </a:r>
            <a:r>
              <a:rPr lang="en-US" dirty="0" err="1">
                <a:solidFill>
                  <a:schemeClr val="tx1">
                    <a:lumMod val="95000"/>
                    <a:lumOff val="5000"/>
                  </a:schemeClr>
                </a:solidFill>
              </a:rPr>
              <a:t>rada</a:t>
            </a:r>
            <a:r>
              <a:rPr lang="en-US" dirty="0">
                <a:solidFill>
                  <a:schemeClr val="tx1">
                    <a:lumMod val="95000"/>
                    <a:lumOff val="5000"/>
                  </a:schemeClr>
                </a:solidFill>
              </a:rPr>
              <a:t> i </a:t>
            </a:r>
            <a:r>
              <a:rPr lang="en-US" dirty="0" err="1">
                <a:solidFill>
                  <a:schemeClr val="tx1">
                    <a:lumMod val="95000"/>
                    <a:lumOff val="5000"/>
                  </a:schemeClr>
                </a:solidFill>
              </a:rPr>
              <a:t>radnih</a:t>
            </a:r>
            <a:r>
              <a:rPr lang="en-US" dirty="0">
                <a:solidFill>
                  <a:schemeClr val="tx1">
                    <a:lumMod val="95000"/>
                    <a:lumOff val="5000"/>
                  </a:schemeClr>
                </a:solidFill>
              </a:rPr>
              <a:t> </a:t>
            </a:r>
            <a:r>
              <a:rPr lang="en-US" dirty="0" err="1">
                <a:solidFill>
                  <a:schemeClr val="tx1">
                    <a:lumMod val="95000"/>
                    <a:lumOff val="5000"/>
                  </a:schemeClr>
                </a:solidFill>
              </a:rPr>
              <a:t>uvjeta</a:t>
            </a:r>
            <a:r>
              <a:rPr lang="en-US" dirty="0">
                <a:solidFill>
                  <a:schemeClr val="tx1">
                    <a:lumMod val="95000"/>
                    <a:lumOff val="5000"/>
                  </a:schemeClr>
                </a:solidFill>
              </a:rPr>
              <a:t> </a:t>
            </a:r>
            <a:r>
              <a:rPr lang="en-US" dirty="0" err="1">
                <a:solidFill>
                  <a:schemeClr val="tx1">
                    <a:lumMod val="95000"/>
                    <a:lumOff val="5000"/>
                  </a:schemeClr>
                </a:solidFill>
              </a:rPr>
              <a:t>zaposlenja</a:t>
            </a:r>
            <a:r>
              <a:rPr lang="en-US" dirty="0">
                <a:solidFill>
                  <a:schemeClr val="tx1">
                    <a:lumMod val="95000"/>
                    <a:lumOff val="5000"/>
                  </a:schemeClr>
                </a:solidFill>
              </a:rPr>
              <a:t> - </a:t>
            </a:r>
            <a:r>
              <a:rPr lang="en-US" dirty="0" err="1">
                <a:solidFill>
                  <a:schemeClr val="tx1">
                    <a:lumMod val="95000"/>
                    <a:lumOff val="5000"/>
                  </a:schemeClr>
                </a:solidFill>
              </a:rPr>
              <a:t>otpuštanja</a:t>
            </a:r>
            <a:r>
              <a:rPr lang="en-US" dirty="0">
                <a:solidFill>
                  <a:schemeClr val="tx1">
                    <a:lumMod val="95000"/>
                    <a:lumOff val="5000"/>
                  </a:schemeClr>
                </a:solidFill>
              </a:rPr>
              <a:t> s </a:t>
            </a:r>
            <a:r>
              <a:rPr lang="en-US" dirty="0" err="1" smtClean="0">
                <a:solidFill>
                  <a:schemeClr val="tx1">
                    <a:lumMod val="95000"/>
                    <a:lumOff val="5000"/>
                  </a:schemeClr>
                </a:solidFill>
              </a:rPr>
              <a:t>posla</a:t>
            </a:r>
            <a:r>
              <a:rPr lang="bs-Latn-BA" dirty="0" smtClean="0">
                <a:solidFill>
                  <a:schemeClr val="tx1">
                    <a:lumMod val="95000"/>
                    <a:lumOff val="5000"/>
                  </a:schemeClr>
                </a:solidFill>
              </a:rPr>
              <a:t>,</a:t>
            </a:r>
            <a:r>
              <a:rPr lang="en-US" dirty="0" smtClean="0">
                <a:solidFill>
                  <a:schemeClr val="tx1">
                    <a:lumMod val="95000"/>
                    <a:lumOff val="5000"/>
                  </a:schemeClr>
                </a:solidFill>
              </a:rPr>
              <a:t> </a:t>
            </a:r>
            <a:endParaRPr lang="bs-Latn-BA" dirty="0">
              <a:solidFill>
                <a:schemeClr val="tx1">
                  <a:lumMod val="95000"/>
                  <a:lumOff val="5000"/>
                </a:schemeClr>
              </a:solidFill>
            </a:endParaRPr>
          </a:p>
          <a:p>
            <a:pPr algn="just"/>
            <a:r>
              <a:rPr lang="bs-Latn-BA" dirty="0">
                <a:solidFill>
                  <a:schemeClr val="tx1">
                    <a:lumMod val="95000"/>
                    <a:lumOff val="5000"/>
                  </a:schemeClr>
                </a:solidFill>
              </a:rPr>
              <a:t>o</a:t>
            </a:r>
            <a:r>
              <a:rPr lang="en-US" dirty="0" smtClean="0">
                <a:solidFill>
                  <a:schemeClr val="tx1">
                    <a:lumMod val="95000"/>
                    <a:lumOff val="5000"/>
                  </a:schemeClr>
                </a:solidFill>
              </a:rPr>
              <a:t>blast </a:t>
            </a:r>
            <a:r>
              <a:rPr lang="en-US" dirty="0" err="1">
                <a:solidFill>
                  <a:schemeClr val="tx1">
                    <a:lumMod val="95000"/>
                    <a:lumOff val="5000"/>
                  </a:schemeClr>
                </a:solidFill>
              </a:rPr>
              <a:t>obuke</a:t>
            </a:r>
            <a:r>
              <a:rPr lang="en-US" dirty="0">
                <a:solidFill>
                  <a:schemeClr val="tx1">
                    <a:lumMod val="95000"/>
                    <a:lumOff val="5000"/>
                  </a:schemeClr>
                </a:solidFill>
              </a:rPr>
              <a:t> - </a:t>
            </a:r>
            <a:r>
              <a:rPr lang="en-US" dirty="0" err="1">
                <a:solidFill>
                  <a:schemeClr val="tx1">
                    <a:lumMod val="95000"/>
                    <a:lumOff val="5000"/>
                  </a:schemeClr>
                </a:solidFill>
              </a:rPr>
              <a:t>početno</a:t>
            </a:r>
            <a:r>
              <a:rPr lang="en-US" dirty="0">
                <a:solidFill>
                  <a:schemeClr val="tx1">
                    <a:lumMod val="95000"/>
                    <a:lumOff val="5000"/>
                  </a:schemeClr>
                </a:solidFill>
              </a:rPr>
              <a:t> </a:t>
            </a:r>
            <a:r>
              <a:rPr lang="en-US" dirty="0" err="1">
                <a:solidFill>
                  <a:schemeClr val="tx1">
                    <a:lumMod val="95000"/>
                    <a:lumOff val="5000"/>
                  </a:schemeClr>
                </a:solidFill>
              </a:rPr>
              <a:t>osposobljavanje</a:t>
            </a:r>
            <a:r>
              <a:rPr lang="en-US" dirty="0">
                <a:solidFill>
                  <a:schemeClr val="tx1">
                    <a:lumMod val="95000"/>
                    <a:lumOff val="5000"/>
                  </a:schemeClr>
                </a:solidFill>
              </a:rPr>
              <a:t> i </a:t>
            </a:r>
            <a:r>
              <a:rPr lang="en-US" dirty="0" err="1">
                <a:solidFill>
                  <a:schemeClr val="tx1">
                    <a:lumMod val="95000"/>
                    <a:lumOff val="5000"/>
                  </a:schemeClr>
                </a:solidFill>
              </a:rPr>
              <a:t>stalno</a:t>
            </a:r>
            <a:r>
              <a:rPr lang="en-US" dirty="0">
                <a:solidFill>
                  <a:schemeClr val="tx1">
                    <a:lumMod val="95000"/>
                    <a:lumOff val="5000"/>
                  </a:schemeClr>
                </a:solidFill>
              </a:rPr>
              <a:t> </a:t>
            </a:r>
            <a:r>
              <a:rPr lang="en-US" dirty="0" err="1">
                <a:solidFill>
                  <a:schemeClr val="tx1">
                    <a:lumMod val="95000"/>
                    <a:lumOff val="5000"/>
                  </a:schemeClr>
                </a:solidFill>
              </a:rPr>
              <a:t>stručno</a:t>
            </a:r>
            <a:r>
              <a:rPr lang="en-US" dirty="0">
                <a:solidFill>
                  <a:schemeClr val="tx1">
                    <a:lumMod val="95000"/>
                    <a:lumOff val="5000"/>
                  </a:schemeClr>
                </a:solidFill>
              </a:rPr>
              <a:t> </a:t>
            </a:r>
            <a:r>
              <a:rPr lang="en-US" dirty="0" err="1" smtClean="0">
                <a:solidFill>
                  <a:schemeClr val="tx1">
                    <a:lumMod val="95000"/>
                    <a:lumOff val="5000"/>
                  </a:schemeClr>
                </a:solidFill>
              </a:rPr>
              <a:t>usavršavanje</a:t>
            </a:r>
            <a:r>
              <a:rPr lang="bs-Latn-BA" dirty="0" smtClean="0">
                <a:solidFill>
                  <a:schemeClr val="tx1">
                    <a:lumMod val="95000"/>
                    <a:lumOff val="5000"/>
                  </a:schemeClr>
                </a:solidFill>
              </a:rPr>
              <a:t>,</a:t>
            </a:r>
            <a:r>
              <a:rPr lang="en-US" dirty="0" smtClean="0">
                <a:solidFill>
                  <a:schemeClr val="tx1">
                    <a:lumMod val="95000"/>
                    <a:lumOff val="5000"/>
                  </a:schemeClr>
                </a:solidFill>
              </a:rPr>
              <a:t> </a:t>
            </a:r>
            <a:endParaRPr lang="bs-Latn-BA" dirty="0">
              <a:solidFill>
                <a:schemeClr val="tx1">
                  <a:lumMod val="95000"/>
                  <a:lumOff val="5000"/>
                </a:schemeClr>
              </a:solidFill>
            </a:endParaRPr>
          </a:p>
          <a:p>
            <a:pPr algn="just"/>
            <a:r>
              <a:rPr lang="bs-Latn-BA" dirty="0">
                <a:solidFill>
                  <a:schemeClr val="tx1">
                    <a:lumMod val="95000"/>
                    <a:lumOff val="5000"/>
                  </a:schemeClr>
                </a:solidFill>
              </a:rPr>
              <a:t>o</a:t>
            </a:r>
            <a:r>
              <a:rPr lang="en-US" dirty="0" smtClean="0">
                <a:solidFill>
                  <a:schemeClr val="tx1">
                    <a:lumMod val="95000"/>
                    <a:lumOff val="5000"/>
                  </a:schemeClr>
                </a:solidFill>
              </a:rPr>
              <a:t>blast </a:t>
            </a:r>
            <a:r>
              <a:rPr lang="en-US" dirty="0" err="1">
                <a:solidFill>
                  <a:schemeClr val="tx1">
                    <a:lumMod val="95000"/>
                    <a:lumOff val="5000"/>
                  </a:schemeClr>
                </a:solidFill>
              </a:rPr>
              <a:t>obuke</a:t>
            </a:r>
            <a:r>
              <a:rPr lang="en-US" dirty="0">
                <a:solidFill>
                  <a:schemeClr val="tx1">
                    <a:lumMod val="95000"/>
                    <a:lumOff val="5000"/>
                  </a:schemeClr>
                </a:solidFill>
              </a:rPr>
              <a:t> - </a:t>
            </a:r>
            <a:r>
              <a:rPr lang="en-US" dirty="0" err="1">
                <a:solidFill>
                  <a:schemeClr val="tx1">
                    <a:lumMod val="95000"/>
                    <a:lumOff val="5000"/>
                  </a:schemeClr>
                </a:solidFill>
              </a:rPr>
              <a:t>profesionalno</a:t>
            </a:r>
            <a:r>
              <a:rPr lang="en-US" dirty="0">
                <a:solidFill>
                  <a:schemeClr val="tx1">
                    <a:lumMod val="95000"/>
                    <a:lumOff val="5000"/>
                  </a:schemeClr>
                </a:solidFill>
              </a:rPr>
              <a:t> </a:t>
            </a:r>
            <a:r>
              <a:rPr lang="en-US" dirty="0" err="1" smtClean="0">
                <a:solidFill>
                  <a:schemeClr val="tx1">
                    <a:lumMod val="95000"/>
                    <a:lumOff val="5000"/>
                  </a:schemeClr>
                </a:solidFill>
              </a:rPr>
              <a:t>usmjeravanje</a:t>
            </a:r>
            <a:r>
              <a:rPr lang="bs-Latn-BA" dirty="0" smtClean="0">
                <a:solidFill>
                  <a:schemeClr val="tx1">
                    <a:lumMod val="95000"/>
                    <a:lumOff val="5000"/>
                  </a:schemeClr>
                </a:solidFill>
              </a:rPr>
              <a:t>,</a:t>
            </a:r>
            <a:r>
              <a:rPr lang="en-US" dirty="0" smtClean="0">
                <a:solidFill>
                  <a:schemeClr val="tx1">
                    <a:lumMod val="95000"/>
                    <a:lumOff val="5000"/>
                  </a:schemeClr>
                </a:solidFill>
              </a:rPr>
              <a:t> </a:t>
            </a:r>
            <a:endParaRPr lang="bs-Latn-BA" dirty="0">
              <a:solidFill>
                <a:schemeClr val="tx1">
                  <a:lumMod val="95000"/>
                  <a:lumOff val="5000"/>
                </a:schemeClr>
              </a:solidFill>
            </a:endParaRPr>
          </a:p>
          <a:p>
            <a:pPr algn="just"/>
            <a:r>
              <a:rPr lang="bs-Latn-BA" dirty="0">
                <a:solidFill>
                  <a:schemeClr val="tx1">
                    <a:lumMod val="95000"/>
                    <a:lumOff val="5000"/>
                  </a:schemeClr>
                </a:solidFill>
              </a:rPr>
              <a:t>o</a:t>
            </a:r>
            <a:r>
              <a:rPr lang="en-US" dirty="0" smtClean="0">
                <a:solidFill>
                  <a:schemeClr val="tx1">
                    <a:lumMod val="95000"/>
                    <a:lumOff val="5000"/>
                  </a:schemeClr>
                </a:solidFill>
              </a:rPr>
              <a:t>blast </a:t>
            </a:r>
            <a:r>
              <a:rPr lang="en-US" dirty="0" err="1">
                <a:solidFill>
                  <a:schemeClr val="tx1">
                    <a:lumMod val="95000"/>
                    <a:lumOff val="5000"/>
                  </a:schemeClr>
                </a:solidFill>
              </a:rPr>
              <a:t>obuke</a:t>
            </a:r>
            <a:r>
              <a:rPr lang="en-US" dirty="0">
                <a:solidFill>
                  <a:schemeClr val="tx1">
                    <a:lumMod val="95000"/>
                    <a:lumOff val="5000"/>
                  </a:schemeClr>
                </a:solidFill>
              </a:rPr>
              <a:t> - </a:t>
            </a:r>
            <a:r>
              <a:rPr lang="en-US" dirty="0" err="1">
                <a:solidFill>
                  <a:schemeClr val="tx1">
                    <a:lumMod val="95000"/>
                    <a:lumOff val="5000"/>
                  </a:schemeClr>
                </a:solidFill>
              </a:rPr>
              <a:t>napredno</a:t>
            </a:r>
            <a:r>
              <a:rPr lang="en-US" dirty="0">
                <a:solidFill>
                  <a:schemeClr val="tx1">
                    <a:lumMod val="95000"/>
                    <a:lumOff val="5000"/>
                  </a:schemeClr>
                </a:solidFill>
              </a:rPr>
              <a:t> </a:t>
            </a:r>
            <a:r>
              <a:rPr lang="en-US" dirty="0" err="1">
                <a:solidFill>
                  <a:schemeClr val="tx1">
                    <a:lumMod val="95000"/>
                    <a:lumOff val="5000"/>
                  </a:schemeClr>
                </a:solidFill>
              </a:rPr>
              <a:t>stručno</a:t>
            </a:r>
            <a:r>
              <a:rPr lang="en-US" dirty="0">
                <a:solidFill>
                  <a:schemeClr val="tx1">
                    <a:lumMod val="95000"/>
                    <a:lumOff val="5000"/>
                  </a:schemeClr>
                </a:solidFill>
              </a:rPr>
              <a:t> </a:t>
            </a:r>
            <a:r>
              <a:rPr lang="en-US" dirty="0" err="1" smtClean="0">
                <a:solidFill>
                  <a:schemeClr val="tx1">
                    <a:lumMod val="95000"/>
                    <a:lumOff val="5000"/>
                  </a:schemeClr>
                </a:solidFill>
              </a:rPr>
              <a:t>usavršavanje</a:t>
            </a:r>
            <a:r>
              <a:rPr lang="bs-Latn-BA" dirty="0" smtClean="0">
                <a:solidFill>
                  <a:schemeClr val="tx1">
                    <a:lumMod val="95000"/>
                    <a:lumOff val="5000"/>
                  </a:schemeClr>
                </a:solidFill>
              </a:rPr>
              <a:t>,</a:t>
            </a:r>
            <a:r>
              <a:rPr lang="en-US" dirty="0" smtClean="0">
                <a:solidFill>
                  <a:schemeClr val="tx1">
                    <a:lumMod val="95000"/>
                    <a:lumOff val="5000"/>
                  </a:schemeClr>
                </a:solidFill>
              </a:rPr>
              <a:t> </a:t>
            </a:r>
            <a:endParaRPr lang="bs-Latn-BA" dirty="0">
              <a:solidFill>
                <a:schemeClr val="tx1">
                  <a:lumMod val="95000"/>
                  <a:lumOff val="5000"/>
                </a:schemeClr>
              </a:solidFill>
            </a:endParaRPr>
          </a:p>
          <a:p>
            <a:pPr algn="just"/>
            <a:r>
              <a:rPr lang="bs-Latn-BA" dirty="0">
                <a:solidFill>
                  <a:schemeClr val="tx1">
                    <a:lumMod val="95000"/>
                    <a:lumOff val="5000"/>
                  </a:schemeClr>
                </a:solidFill>
              </a:rPr>
              <a:t>o</a:t>
            </a:r>
            <a:r>
              <a:rPr lang="en-US" dirty="0" smtClean="0">
                <a:solidFill>
                  <a:schemeClr val="tx1">
                    <a:lumMod val="95000"/>
                    <a:lumOff val="5000"/>
                  </a:schemeClr>
                </a:solidFill>
              </a:rPr>
              <a:t>blast </a:t>
            </a:r>
            <a:r>
              <a:rPr lang="en-US" dirty="0" err="1">
                <a:solidFill>
                  <a:schemeClr val="tx1">
                    <a:lumMod val="95000"/>
                    <a:lumOff val="5000"/>
                  </a:schemeClr>
                </a:solidFill>
              </a:rPr>
              <a:t>obuke</a:t>
            </a:r>
            <a:r>
              <a:rPr lang="en-US" dirty="0">
                <a:solidFill>
                  <a:schemeClr val="tx1">
                    <a:lumMod val="95000"/>
                    <a:lumOff val="5000"/>
                  </a:schemeClr>
                </a:solidFill>
              </a:rPr>
              <a:t> - </a:t>
            </a:r>
            <a:r>
              <a:rPr lang="en-US" dirty="0" err="1">
                <a:solidFill>
                  <a:schemeClr val="tx1">
                    <a:lumMod val="95000"/>
                    <a:lumOff val="5000"/>
                  </a:schemeClr>
                </a:solidFill>
              </a:rPr>
              <a:t>dokvalifikacije</a:t>
            </a:r>
            <a:r>
              <a:rPr lang="en-US" dirty="0">
                <a:solidFill>
                  <a:schemeClr val="tx1">
                    <a:lumMod val="95000"/>
                    <a:lumOff val="5000"/>
                  </a:schemeClr>
                </a:solidFill>
              </a:rPr>
              <a:t> i </a:t>
            </a:r>
            <a:r>
              <a:rPr lang="en-US" dirty="0" err="1">
                <a:solidFill>
                  <a:schemeClr val="tx1">
                    <a:lumMod val="95000"/>
                    <a:lumOff val="5000"/>
                  </a:schemeClr>
                </a:solidFill>
              </a:rPr>
              <a:t>prekvalifikacije</a:t>
            </a:r>
            <a:r>
              <a:rPr lang="en-US" dirty="0">
                <a:solidFill>
                  <a:schemeClr val="tx1">
                    <a:lumMod val="95000"/>
                    <a:lumOff val="5000"/>
                  </a:schemeClr>
                </a:solidFill>
              </a:rPr>
              <a:t>, </a:t>
            </a:r>
            <a:r>
              <a:rPr lang="en-US" dirty="0" err="1">
                <a:solidFill>
                  <a:schemeClr val="tx1">
                    <a:lumMod val="95000"/>
                    <a:lumOff val="5000"/>
                  </a:schemeClr>
                </a:solidFill>
              </a:rPr>
              <a:t>uključujući</a:t>
            </a:r>
            <a:r>
              <a:rPr lang="en-US" dirty="0">
                <a:solidFill>
                  <a:schemeClr val="tx1">
                    <a:lumMod val="95000"/>
                    <a:lumOff val="5000"/>
                  </a:schemeClr>
                </a:solidFill>
              </a:rPr>
              <a:t> i </a:t>
            </a:r>
            <a:r>
              <a:rPr lang="en-US" dirty="0" err="1">
                <a:solidFill>
                  <a:schemeClr val="tx1">
                    <a:lumMod val="95000"/>
                    <a:lumOff val="5000"/>
                  </a:schemeClr>
                </a:solidFill>
              </a:rPr>
              <a:t>stjecanje</a:t>
            </a:r>
            <a:r>
              <a:rPr lang="en-US" dirty="0">
                <a:solidFill>
                  <a:schemeClr val="tx1">
                    <a:lumMod val="95000"/>
                    <a:lumOff val="5000"/>
                  </a:schemeClr>
                </a:solidFill>
              </a:rPr>
              <a:t> </a:t>
            </a:r>
            <a:r>
              <a:rPr lang="en-US" dirty="0" err="1" smtClean="0">
                <a:solidFill>
                  <a:schemeClr val="tx1">
                    <a:lumMod val="95000"/>
                    <a:lumOff val="5000"/>
                  </a:schemeClr>
                </a:solidFill>
              </a:rPr>
              <a:t>praktičnog</a:t>
            </a:r>
            <a:r>
              <a:rPr lang="en-US" dirty="0" smtClean="0">
                <a:solidFill>
                  <a:schemeClr val="tx1">
                    <a:lumMod val="95000"/>
                    <a:lumOff val="5000"/>
                  </a:schemeClr>
                </a:solidFill>
              </a:rPr>
              <a:t> </a:t>
            </a:r>
            <a:r>
              <a:rPr lang="en-US" dirty="0" err="1">
                <a:solidFill>
                  <a:schemeClr val="tx1">
                    <a:lumMod val="95000"/>
                    <a:lumOff val="5000"/>
                  </a:schemeClr>
                </a:solidFill>
              </a:rPr>
              <a:t>radnog</a:t>
            </a:r>
            <a:r>
              <a:rPr lang="en-US" dirty="0">
                <a:solidFill>
                  <a:schemeClr val="tx1">
                    <a:lumMod val="95000"/>
                    <a:lumOff val="5000"/>
                  </a:schemeClr>
                </a:solidFill>
              </a:rPr>
              <a:t> </a:t>
            </a:r>
            <a:r>
              <a:rPr lang="en-US" dirty="0" err="1" smtClean="0">
                <a:solidFill>
                  <a:schemeClr val="tx1">
                    <a:lumMod val="95000"/>
                    <a:lumOff val="5000"/>
                  </a:schemeClr>
                </a:solidFill>
              </a:rPr>
              <a:t>iskustva</a:t>
            </a:r>
            <a:r>
              <a:rPr lang="bs-Latn-BA" dirty="0" smtClean="0">
                <a:solidFill>
                  <a:schemeClr val="tx1">
                    <a:lumMod val="95000"/>
                    <a:lumOff val="5000"/>
                  </a:schemeClr>
                </a:solidFill>
              </a:rPr>
              <a:t>,</a:t>
            </a:r>
            <a:r>
              <a:rPr lang="en-US" dirty="0" smtClean="0">
                <a:solidFill>
                  <a:schemeClr val="tx1">
                    <a:lumMod val="95000"/>
                    <a:lumOff val="5000"/>
                  </a:schemeClr>
                </a:solidFill>
              </a:rPr>
              <a:t> </a:t>
            </a:r>
            <a:endParaRPr lang="bs-Latn-BA" dirty="0">
              <a:solidFill>
                <a:schemeClr val="tx1">
                  <a:lumMod val="95000"/>
                  <a:lumOff val="5000"/>
                </a:schemeClr>
              </a:solidFill>
            </a:endParaRPr>
          </a:p>
          <a:p>
            <a:pPr algn="just"/>
            <a:r>
              <a:rPr lang="bs-Latn-BA" dirty="0">
                <a:solidFill>
                  <a:schemeClr val="tx1">
                    <a:lumMod val="95000"/>
                    <a:lumOff val="5000"/>
                  </a:schemeClr>
                </a:solidFill>
              </a:rPr>
              <a:t>o</a:t>
            </a:r>
            <a:r>
              <a:rPr lang="en-US" dirty="0" smtClean="0">
                <a:solidFill>
                  <a:schemeClr val="tx1">
                    <a:lumMod val="95000"/>
                    <a:lumOff val="5000"/>
                  </a:schemeClr>
                </a:solidFill>
              </a:rPr>
              <a:t>blast </a:t>
            </a:r>
            <a:r>
              <a:rPr lang="en-US" dirty="0" err="1">
                <a:solidFill>
                  <a:schemeClr val="tx1">
                    <a:lumMod val="95000"/>
                    <a:lumOff val="5000"/>
                  </a:schemeClr>
                </a:solidFill>
              </a:rPr>
              <a:t>socijalne</a:t>
            </a:r>
            <a:r>
              <a:rPr lang="en-US" dirty="0">
                <a:solidFill>
                  <a:schemeClr val="tx1">
                    <a:lumMod val="95000"/>
                    <a:lumOff val="5000"/>
                  </a:schemeClr>
                </a:solidFill>
              </a:rPr>
              <a:t> </a:t>
            </a:r>
            <a:r>
              <a:rPr lang="en-US" dirty="0" err="1">
                <a:solidFill>
                  <a:schemeClr val="tx1">
                    <a:lumMod val="95000"/>
                    <a:lumOff val="5000"/>
                  </a:schemeClr>
                </a:solidFill>
              </a:rPr>
              <a:t>zaštite</a:t>
            </a:r>
            <a:r>
              <a:rPr lang="en-US" dirty="0">
                <a:solidFill>
                  <a:schemeClr val="tx1">
                    <a:lumMod val="95000"/>
                    <a:lumOff val="5000"/>
                  </a:schemeClr>
                </a:solidFill>
              </a:rPr>
              <a:t> - </a:t>
            </a:r>
            <a:r>
              <a:rPr lang="en-US" dirty="0" err="1">
                <a:solidFill>
                  <a:schemeClr val="tx1">
                    <a:lumMod val="95000"/>
                    <a:lumOff val="5000"/>
                  </a:schemeClr>
                </a:solidFill>
              </a:rPr>
              <a:t>socijalno</a:t>
            </a:r>
            <a:r>
              <a:rPr lang="en-US" dirty="0">
                <a:solidFill>
                  <a:schemeClr val="tx1">
                    <a:lumMod val="95000"/>
                    <a:lumOff val="5000"/>
                  </a:schemeClr>
                </a:solidFill>
              </a:rPr>
              <a:t> </a:t>
            </a:r>
            <a:r>
              <a:rPr lang="en-US" dirty="0" err="1">
                <a:solidFill>
                  <a:schemeClr val="tx1">
                    <a:lumMod val="95000"/>
                    <a:lumOff val="5000"/>
                  </a:schemeClr>
                </a:solidFill>
              </a:rPr>
              <a:t>osiguranje</a:t>
            </a:r>
            <a:r>
              <a:rPr lang="en-US" dirty="0">
                <a:solidFill>
                  <a:schemeClr val="tx1">
                    <a:lumMod val="95000"/>
                    <a:lumOff val="5000"/>
                  </a:schemeClr>
                </a:solidFill>
              </a:rPr>
              <a:t>. </a:t>
            </a:r>
            <a:endParaRPr lang="bs-Latn-BA" dirty="0">
              <a:solidFill>
                <a:schemeClr val="tx1">
                  <a:lumMod val="95000"/>
                  <a:lumOff val="5000"/>
                </a:schemeClr>
              </a:solidFill>
            </a:endParaRPr>
          </a:p>
          <a:p>
            <a:pPr marL="0" indent="0">
              <a:buNone/>
            </a:pPr>
            <a:endParaRPr lang="bs-Latn-BA" dirty="0"/>
          </a:p>
        </p:txBody>
      </p:sp>
    </p:spTree>
    <p:extLst>
      <p:ext uri="{BB962C8B-B14F-4D97-AF65-F5344CB8AC3E}">
        <p14:creationId xmlns:p14="http://schemas.microsoft.com/office/powerpoint/2010/main" val="17563923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6"/>
            <a:ext cx="8568952" cy="1008112"/>
          </a:xfrm>
        </p:spPr>
        <p:txBody>
          <a:bodyPr/>
          <a:lstStyle/>
          <a:p>
            <a:pPr algn="ctr"/>
            <a:r>
              <a:rPr lang="bs-Latn-BA" dirty="0" smtClean="0"/>
              <a:t>Zaštita od diskrimijacije - BiH</a:t>
            </a:r>
            <a:endParaRPr lang="bs-Latn-BA" dirty="0"/>
          </a:p>
        </p:txBody>
      </p:sp>
      <p:sp>
        <p:nvSpPr>
          <p:cNvPr id="3" name="Subtitle 2"/>
          <p:cNvSpPr>
            <a:spLocks noGrp="1"/>
          </p:cNvSpPr>
          <p:nvPr>
            <p:ph type="subTitle" idx="1"/>
          </p:nvPr>
        </p:nvSpPr>
        <p:spPr>
          <a:xfrm>
            <a:off x="395536" y="1844824"/>
            <a:ext cx="8424936" cy="4608512"/>
          </a:xfrm>
        </p:spPr>
        <p:txBody>
          <a:bodyPr numCol="2">
            <a:normAutofit lnSpcReduction="10000"/>
          </a:bodyPr>
          <a:lstStyle/>
          <a:p>
            <a:pPr algn="ctr"/>
            <a:r>
              <a:rPr lang="en-US" dirty="0" err="1" smtClean="0">
                <a:solidFill>
                  <a:schemeClr val="bg1"/>
                </a:solidFill>
              </a:rPr>
              <a:t>Zakon</a:t>
            </a:r>
            <a:r>
              <a:rPr lang="en-US" dirty="0" smtClean="0">
                <a:solidFill>
                  <a:schemeClr val="bg1"/>
                </a:solidFill>
              </a:rPr>
              <a:t> </a:t>
            </a:r>
            <a:r>
              <a:rPr lang="en-US" dirty="0">
                <a:solidFill>
                  <a:schemeClr val="bg1"/>
                </a:solidFill>
              </a:rPr>
              <a:t>o </a:t>
            </a:r>
            <a:r>
              <a:rPr lang="en-US" dirty="0" err="1">
                <a:solidFill>
                  <a:schemeClr val="bg1"/>
                </a:solidFill>
              </a:rPr>
              <a:t>zaštiti</a:t>
            </a:r>
            <a:r>
              <a:rPr lang="en-US" dirty="0">
                <a:solidFill>
                  <a:schemeClr val="bg1"/>
                </a:solidFill>
              </a:rPr>
              <a:t> od </a:t>
            </a:r>
            <a:r>
              <a:rPr lang="en-US" dirty="0" err="1">
                <a:solidFill>
                  <a:schemeClr val="bg1"/>
                </a:solidFill>
              </a:rPr>
              <a:t>diskriminacije</a:t>
            </a:r>
            <a:r>
              <a:rPr lang="en-US" dirty="0">
                <a:solidFill>
                  <a:schemeClr val="bg1"/>
                </a:solidFill>
              </a:rPr>
              <a:t> </a:t>
            </a:r>
            <a:endParaRPr lang="bs-Latn-BA" dirty="0" smtClean="0">
              <a:solidFill>
                <a:schemeClr val="bg1"/>
              </a:solidFill>
            </a:endParaRPr>
          </a:p>
          <a:p>
            <a:pPr algn="l"/>
            <a:endParaRPr lang="bs-Latn-BA" dirty="0">
              <a:solidFill>
                <a:schemeClr val="bg1"/>
              </a:solidFill>
            </a:endParaRPr>
          </a:p>
          <a:p>
            <a:pPr marL="342900" indent="-342900" algn="l">
              <a:buFont typeface="Arial" pitchFamily="34" charset="0"/>
              <a:buChar char="•"/>
            </a:pPr>
            <a:r>
              <a:rPr lang="en-US" sz="2000" dirty="0" err="1" smtClean="0">
                <a:solidFill>
                  <a:schemeClr val="bg1"/>
                </a:solidFill>
              </a:rPr>
              <a:t>sudska</a:t>
            </a:r>
            <a:r>
              <a:rPr lang="en-US" sz="2000" dirty="0" smtClean="0">
                <a:solidFill>
                  <a:schemeClr val="bg1"/>
                </a:solidFill>
              </a:rPr>
              <a:t> </a:t>
            </a:r>
            <a:r>
              <a:rPr lang="en-US" sz="2000" dirty="0" err="1">
                <a:solidFill>
                  <a:schemeClr val="bg1"/>
                </a:solidFill>
              </a:rPr>
              <a:t>zaštita</a:t>
            </a:r>
            <a:r>
              <a:rPr lang="en-US" sz="2000" dirty="0">
                <a:solidFill>
                  <a:schemeClr val="bg1"/>
                </a:solidFill>
              </a:rPr>
              <a:t> </a:t>
            </a:r>
            <a:r>
              <a:rPr lang="en-US" sz="2000" dirty="0" err="1" smtClean="0">
                <a:solidFill>
                  <a:schemeClr val="bg1"/>
                </a:solidFill>
              </a:rPr>
              <a:t>regulisana</a:t>
            </a:r>
            <a:r>
              <a:rPr lang="en-US" sz="2000" dirty="0" smtClean="0">
                <a:solidFill>
                  <a:schemeClr val="bg1"/>
                </a:solidFill>
              </a:rPr>
              <a:t> </a:t>
            </a:r>
            <a:r>
              <a:rPr lang="en-US" sz="2000" dirty="0" err="1">
                <a:solidFill>
                  <a:schemeClr val="bg1"/>
                </a:solidFill>
              </a:rPr>
              <a:t>članovima</a:t>
            </a:r>
            <a:r>
              <a:rPr lang="en-US" sz="2000" dirty="0">
                <a:solidFill>
                  <a:schemeClr val="bg1"/>
                </a:solidFill>
              </a:rPr>
              <a:t> 12. i 13. </a:t>
            </a:r>
            <a:r>
              <a:rPr lang="en-US" sz="2000" dirty="0" err="1" smtClean="0">
                <a:solidFill>
                  <a:schemeClr val="bg1"/>
                </a:solidFill>
              </a:rPr>
              <a:t>Zakona</a:t>
            </a:r>
            <a:r>
              <a:rPr lang="en-US" sz="2000" dirty="0" smtClean="0">
                <a:solidFill>
                  <a:schemeClr val="bg1"/>
                </a:solidFill>
              </a:rPr>
              <a:t> </a:t>
            </a:r>
            <a:endParaRPr lang="bs-Latn-BA" sz="2000" dirty="0" smtClean="0">
              <a:solidFill>
                <a:schemeClr val="bg1"/>
              </a:solidFill>
            </a:endParaRPr>
          </a:p>
          <a:p>
            <a:pPr algn="l"/>
            <a:endParaRPr lang="bs-Latn-BA" sz="2000" dirty="0">
              <a:solidFill>
                <a:schemeClr val="bg1"/>
              </a:solidFill>
            </a:endParaRPr>
          </a:p>
          <a:p>
            <a:pPr marL="342900" indent="-342900" algn="l">
              <a:buFont typeface="Arial" pitchFamily="34" charset="0"/>
              <a:buChar char="•"/>
            </a:pPr>
            <a:r>
              <a:rPr lang="en-US" sz="2000" dirty="0" err="1" smtClean="0">
                <a:solidFill>
                  <a:schemeClr val="bg1"/>
                </a:solidFill>
              </a:rPr>
              <a:t>propisani</a:t>
            </a:r>
            <a:r>
              <a:rPr lang="en-US" sz="2000" dirty="0" smtClean="0">
                <a:solidFill>
                  <a:schemeClr val="bg1"/>
                </a:solidFill>
              </a:rPr>
              <a:t> </a:t>
            </a:r>
            <a:r>
              <a:rPr lang="en-US" sz="2000" dirty="0" err="1" smtClean="0">
                <a:solidFill>
                  <a:schemeClr val="bg1"/>
                </a:solidFill>
              </a:rPr>
              <a:t>rokovi</a:t>
            </a:r>
            <a:r>
              <a:rPr lang="en-US" sz="2000" dirty="0" smtClean="0">
                <a:solidFill>
                  <a:schemeClr val="bg1"/>
                </a:solidFill>
              </a:rPr>
              <a:t> </a:t>
            </a:r>
            <a:r>
              <a:rPr lang="en-US" sz="2000" dirty="0" err="1">
                <a:solidFill>
                  <a:schemeClr val="bg1"/>
                </a:solidFill>
              </a:rPr>
              <a:t>za</a:t>
            </a:r>
            <a:r>
              <a:rPr lang="en-US" sz="2000" dirty="0">
                <a:solidFill>
                  <a:schemeClr val="bg1"/>
                </a:solidFill>
              </a:rPr>
              <a:t> </a:t>
            </a:r>
            <a:r>
              <a:rPr lang="en-US" sz="2000" dirty="0" err="1" smtClean="0">
                <a:solidFill>
                  <a:schemeClr val="bg1"/>
                </a:solidFill>
              </a:rPr>
              <a:t>podnošenje</a:t>
            </a:r>
            <a:r>
              <a:rPr lang="en-US" sz="2000" dirty="0" smtClean="0">
                <a:solidFill>
                  <a:schemeClr val="bg1"/>
                </a:solidFill>
              </a:rPr>
              <a:t> </a:t>
            </a:r>
            <a:r>
              <a:rPr lang="en-US" sz="2000" dirty="0" err="1">
                <a:solidFill>
                  <a:schemeClr val="bg1"/>
                </a:solidFill>
              </a:rPr>
              <a:t>tužbe</a:t>
            </a:r>
            <a:r>
              <a:rPr lang="en-US" sz="2000" dirty="0">
                <a:solidFill>
                  <a:schemeClr val="bg1"/>
                </a:solidFill>
              </a:rPr>
              <a:t> </a:t>
            </a:r>
            <a:r>
              <a:rPr lang="bs-Latn-BA" sz="2000" dirty="0" smtClean="0">
                <a:solidFill>
                  <a:schemeClr val="bg1"/>
                </a:solidFill>
              </a:rPr>
              <a:t>- </a:t>
            </a:r>
            <a:r>
              <a:rPr lang="en-US" sz="2000" dirty="0" smtClean="0">
                <a:solidFill>
                  <a:schemeClr val="bg1"/>
                </a:solidFill>
              </a:rPr>
              <a:t>tri </a:t>
            </a:r>
            <a:r>
              <a:rPr lang="en-US" sz="2000" dirty="0" err="1" smtClean="0">
                <a:solidFill>
                  <a:schemeClr val="bg1"/>
                </a:solidFill>
              </a:rPr>
              <a:t>mjeseca</a:t>
            </a:r>
            <a:r>
              <a:rPr lang="bs-Latn-BA" sz="2000" dirty="0" smtClean="0">
                <a:solidFill>
                  <a:schemeClr val="bg1"/>
                </a:solidFill>
              </a:rPr>
              <a:t>/ 3. godine </a:t>
            </a:r>
            <a:r>
              <a:rPr lang="en-US" sz="2000" dirty="0" smtClean="0">
                <a:solidFill>
                  <a:schemeClr val="bg1"/>
                </a:solidFill>
              </a:rPr>
              <a:t>od </a:t>
            </a:r>
            <a:r>
              <a:rPr lang="en-US" sz="2000" dirty="0" err="1">
                <a:solidFill>
                  <a:schemeClr val="bg1"/>
                </a:solidFill>
              </a:rPr>
              <a:t>dana</a:t>
            </a:r>
            <a:r>
              <a:rPr lang="en-US" sz="2000" dirty="0">
                <a:solidFill>
                  <a:schemeClr val="bg1"/>
                </a:solidFill>
              </a:rPr>
              <a:t> </a:t>
            </a:r>
            <a:r>
              <a:rPr lang="en-US" sz="2000" dirty="0" err="1" smtClean="0">
                <a:solidFill>
                  <a:schemeClr val="bg1"/>
                </a:solidFill>
              </a:rPr>
              <a:t>saznanja</a:t>
            </a:r>
            <a:r>
              <a:rPr lang="bs-Latn-BA" sz="2000" dirty="0">
                <a:solidFill>
                  <a:schemeClr val="bg1"/>
                </a:solidFill>
              </a:rPr>
              <a:t> </a:t>
            </a:r>
            <a:r>
              <a:rPr lang="en-US" sz="2000" dirty="0" smtClean="0">
                <a:solidFill>
                  <a:schemeClr val="bg1"/>
                </a:solidFill>
              </a:rPr>
              <a:t>o </a:t>
            </a:r>
            <a:r>
              <a:rPr lang="en-US" sz="2000" dirty="0" err="1">
                <a:solidFill>
                  <a:schemeClr val="bg1"/>
                </a:solidFill>
              </a:rPr>
              <a:t>učinjenoj</a:t>
            </a:r>
            <a:r>
              <a:rPr lang="en-US" sz="2000" dirty="0">
                <a:solidFill>
                  <a:schemeClr val="bg1"/>
                </a:solidFill>
              </a:rPr>
              <a:t> </a:t>
            </a:r>
            <a:r>
              <a:rPr lang="en-US" sz="2000" dirty="0" err="1">
                <a:solidFill>
                  <a:schemeClr val="bg1"/>
                </a:solidFill>
              </a:rPr>
              <a:t>povredi</a:t>
            </a:r>
            <a:r>
              <a:rPr lang="en-US" sz="2000" dirty="0">
                <a:solidFill>
                  <a:schemeClr val="bg1"/>
                </a:solidFill>
              </a:rPr>
              <a:t> </a:t>
            </a:r>
            <a:r>
              <a:rPr lang="en-US" sz="2000" dirty="0" err="1" smtClean="0">
                <a:solidFill>
                  <a:schemeClr val="bg1"/>
                </a:solidFill>
              </a:rPr>
              <a:t>prava</a:t>
            </a:r>
            <a:r>
              <a:rPr lang="bs-Latn-BA" sz="2000" dirty="0" smtClean="0">
                <a:solidFill>
                  <a:schemeClr val="bg1"/>
                </a:solidFill>
              </a:rPr>
              <a:t> </a:t>
            </a:r>
            <a:r>
              <a:rPr lang="en-US" sz="2000" dirty="0" smtClean="0">
                <a:solidFill>
                  <a:schemeClr val="bg1"/>
                </a:solidFill>
              </a:rPr>
              <a:t>, a </a:t>
            </a:r>
            <a:r>
              <a:rPr lang="en-US" sz="2000" dirty="0" err="1">
                <a:solidFill>
                  <a:schemeClr val="bg1"/>
                </a:solidFill>
              </a:rPr>
              <a:t>najdalje</a:t>
            </a:r>
            <a:r>
              <a:rPr lang="en-US" sz="2000" dirty="0">
                <a:solidFill>
                  <a:schemeClr val="bg1"/>
                </a:solidFill>
              </a:rPr>
              <a:t> </a:t>
            </a:r>
            <a:r>
              <a:rPr lang="bs-Latn-BA" sz="2000" dirty="0" smtClean="0">
                <a:solidFill>
                  <a:schemeClr val="bg1"/>
                </a:solidFill>
              </a:rPr>
              <a:t>1./5. </a:t>
            </a:r>
            <a:r>
              <a:rPr lang="en-US" sz="2000" dirty="0" err="1" smtClean="0">
                <a:solidFill>
                  <a:schemeClr val="bg1"/>
                </a:solidFill>
              </a:rPr>
              <a:t>godin</a:t>
            </a:r>
            <a:r>
              <a:rPr lang="bs-Latn-BA" sz="2000" dirty="0" smtClean="0">
                <a:solidFill>
                  <a:schemeClr val="bg1"/>
                </a:solidFill>
              </a:rPr>
              <a:t>a</a:t>
            </a:r>
            <a:r>
              <a:rPr lang="en-US" sz="2000" dirty="0" smtClean="0">
                <a:solidFill>
                  <a:schemeClr val="bg1"/>
                </a:solidFill>
              </a:rPr>
              <a:t> </a:t>
            </a:r>
            <a:r>
              <a:rPr lang="en-US" sz="2000" dirty="0">
                <a:solidFill>
                  <a:schemeClr val="bg1"/>
                </a:solidFill>
              </a:rPr>
              <a:t>od </a:t>
            </a:r>
            <a:r>
              <a:rPr lang="en-US" sz="2000" dirty="0" err="1">
                <a:solidFill>
                  <a:schemeClr val="bg1"/>
                </a:solidFill>
              </a:rPr>
              <a:t>dana</a:t>
            </a:r>
            <a:r>
              <a:rPr lang="en-US" sz="2000" dirty="0">
                <a:solidFill>
                  <a:schemeClr val="bg1"/>
                </a:solidFill>
              </a:rPr>
              <a:t> </a:t>
            </a:r>
            <a:r>
              <a:rPr lang="en-US" sz="2000" dirty="0" err="1">
                <a:solidFill>
                  <a:schemeClr val="bg1"/>
                </a:solidFill>
              </a:rPr>
              <a:t>učinjene</a:t>
            </a:r>
            <a:r>
              <a:rPr lang="en-US" sz="2000" dirty="0">
                <a:solidFill>
                  <a:schemeClr val="bg1"/>
                </a:solidFill>
              </a:rPr>
              <a:t> </a:t>
            </a:r>
            <a:r>
              <a:rPr lang="en-US" sz="2000" dirty="0" err="1" smtClean="0">
                <a:solidFill>
                  <a:schemeClr val="bg1"/>
                </a:solidFill>
              </a:rPr>
              <a:t>povrede</a:t>
            </a:r>
            <a:r>
              <a:rPr lang="en-US" sz="2000" dirty="0" smtClean="0">
                <a:solidFill>
                  <a:schemeClr val="bg1"/>
                </a:solidFill>
              </a:rPr>
              <a:t> </a:t>
            </a:r>
            <a:endParaRPr lang="bs-Latn-BA" sz="2000" dirty="0">
              <a:solidFill>
                <a:schemeClr val="bg1"/>
              </a:solidFill>
            </a:endParaRPr>
          </a:p>
          <a:p>
            <a:pPr algn="l"/>
            <a:r>
              <a:rPr lang="en-US" sz="1900" dirty="0" smtClean="0">
                <a:solidFill>
                  <a:schemeClr val="bg1"/>
                </a:solidFill>
              </a:rPr>
              <a:t> </a:t>
            </a:r>
            <a:endParaRPr lang="bs-Latn-BA" sz="2000" dirty="0" smtClean="0">
              <a:solidFill>
                <a:schemeClr val="bg1"/>
              </a:solidFill>
            </a:endParaRPr>
          </a:p>
          <a:p>
            <a:pPr algn="l"/>
            <a:endParaRPr lang="bs-Latn-BA" sz="2000" dirty="0" smtClean="0">
              <a:solidFill>
                <a:schemeClr val="bg1"/>
              </a:solidFill>
            </a:endParaRPr>
          </a:p>
          <a:p>
            <a:pPr algn="l"/>
            <a:endParaRPr lang="bs-Latn-BA" sz="2000" dirty="0" smtClean="0">
              <a:solidFill>
                <a:schemeClr val="bg1"/>
              </a:solidFill>
            </a:endParaRPr>
          </a:p>
          <a:p>
            <a:pPr algn="l"/>
            <a:endParaRPr lang="bs-Latn-BA" sz="2000" dirty="0" smtClean="0">
              <a:solidFill>
                <a:schemeClr val="bg1"/>
              </a:solidFill>
            </a:endParaRPr>
          </a:p>
          <a:p>
            <a:pPr algn="l"/>
            <a:endParaRPr lang="bs-Latn-BA" sz="2000" dirty="0">
              <a:solidFill>
                <a:schemeClr val="bg1"/>
              </a:solidFill>
            </a:endParaRPr>
          </a:p>
          <a:p>
            <a:pPr algn="l"/>
            <a:endParaRPr lang="bs-Latn-BA" sz="2000" dirty="0" smtClean="0">
              <a:solidFill>
                <a:schemeClr val="bg1"/>
              </a:solidFill>
            </a:endParaRPr>
          </a:p>
          <a:p>
            <a:pPr algn="ctr"/>
            <a:r>
              <a:rPr lang="en-US" sz="2000" dirty="0" err="1" smtClean="0">
                <a:solidFill>
                  <a:schemeClr val="bg1"/>
                </a:solidFill>
              </a:rPr>
              <a:t>Pravna</a:t>
            </a:r>
            <a:r>
              <a:rPr lang="en-US" sz="2000" dirty="0" smtClean="0">
                <a:solidFill>
                  <a:schemeClr val="bg1"/>
                </a:solidFill>
              </a:rPr>
              <a:t> </a:t>
            </a:r>
            <a:r>
              <a:rPr lang="en-US" sz="2000" dirty="0" err="1">
                <a:solidFill>
                  <a:schemeClr val="bg1"/>
                </a:solidFill>
              </a:rPr>
              <a:t>sredstva</a:t>
            </a:r>
            <a:r>
              <a:rPr lang="en-US" sz="2000" dirty="0" smtClean="0">
                <a:solidFill>
                  <a:schemeClr val="bg1"/>
                </a:solidFill>
              </a:rPr>
              <a:t>:</a:t>
            </a:r>
            <a:endParaRPr lang="bs-Latn-BA" sz="2000" dirty="0" smtClean="0">
              <a:solidFill>
                <a:schemeClr val="bg1"/>
              </a:solidFill>
            </a:endParaRPr>
          </a:p>
          <a:p>
            <a:pPr algn="l"/>
            <a:endParaRPr lang="bs-Latn-BA" sz="2000" dirty="0">
              <a:solidFill>
                <a:schemeClr val="bg1"/>
              </a:solidFill>
            </a:endParaRPr>
          </a:p>
          <a:p>
            <a:pPr marL="342900" indent="-342900" algn="l">
              <a:buFont typeface="Arial" pitchFamily="34" charset="0"/>
              <a:buChar char="•"/>
            </a:pPr>
            <a:r>
              <a:rPr lang="en-US" sz="2000" dirty="0" err="1">
                <a:solidFill>
                  <a:schemeClr val="bg1"/>
                </a:solidFill>
              </a:rPr>
              <a:t>tužba</a:t>
            </a:r>
            <a:r>
              <a:rPr lang="en-US" sz="2000" dirty="0">
                <a:solidFill>
                  <a:schemeClr val="bg1"/>
                </a:solidFill>
              </a:rPr>
              <a:t> </a:t>
            </a:r>
            <a:r>
              <a:rPr lang="en-US" sz="2000" dirty="0" err="1">
                <a:solidFill>
                  <a:schemeClr val="bg1"/>
                </a:solidFill>
              </a:rPr>
              <a:t>za</a:t>
            </a:r>
            <a:r>
              <a:rPr lang="en-US" sz="2000" dirty="0">
                <a:solidFill>
                  <a:schemeClr val="bg1"/>
                </a:solidFill>
              </a:rPr>
              <a:t> </a:t>
            </a:r>
            <a:r>
              <a:rPr lang="en-US" sz="2000" dirty="0" err="1">
                <a:solidFill>
                  <a:schemeClr val="bg1"/>
                </a:solidFill>
              </a:rPr>
              <a:t>utvrđivanje</a:t>
            </a:r>
            <a:r>
              <a:rPr lang="en-US" sz="2000" dirty="0">
                <a:solidFill>
                  <a:schemeClr val="bg1"/>
                </a:solidFill>
              </a:rPr>
              <a:t> </a:t>
            </a:r>
            <a:r>
              <a:rPr lang="en-US" sz="2000" dirty="0" err="1">
                <a:solidFill>
                  <a:schemeClr val="bg1"/>
                </a:solidFill>
              </a:rPr>
              <a:t>diskriminacije</a:t>
            </a:r>
            <a:endParaRPr lang="bs-Latn-BA" sz="2000" dirty="0">
              <a:solidFill>
                <a:schemeClr val="bg1"/>
              </a:solidFill>
            </a:endParaRPr>
          </a:p>
          <a:p>
            <a:pPr marL="342900" indent="-342900" algn="l">
              <a:buFont typeface="Arial" pitchFamily="34" charset="0"/>
              <a:buChar char="•"/>
            </a:pPr>
            <a:r>
              <a:rPr lang="en-US" sz="2000" dirty="0" err="1">
                <a:solidFill>
                  <a:schemeClr val="bg1"/>
                </a:solidFill>
              </a:rPr>
              <a:t>tužba</a:t>
            </a:r>
            <a:r>
              <a:rPr lang="en-US" sz="2000" dirty="0">
                <a:solidFill>
                  <a:schemeClr val="bg1"/>
                </a:solidFill>
              </a:rPr>
              <a:t> </a:t>
            </a:r>
            <a:r>
              <a:rPr lang="en-US" sz="2000" dirty="0" err="1">
                <a:solidFill>
                  <a:schemeClr val="bg1"/>
                </a:solidFill>
              </a:rPr>
              <a:t>za</a:t>
            </a:r>
            <a:r>
              <a:rPr lang="en-US" sz="2000" dirty="0">
                <a:solidFill>
                  <a:schemeClr val="bg1"/>
                </a:solidFill>
              </a:rPr>
              <a:t> </a:t>
            </a:r>
            <a:r>
              <a:rPr lang="en-US" sz="2000" dirty="0" err="1">
                <a:solidFill>
                  <a:schemeClr val="bg1"/>
                </a:solidFill>
              </a:rPr>
              <a:t>zabranu</a:t>
            </a:r>
            <a:r>
              <a:rPr lang="en-US" sz="2000" dirty="0">
                <a:solidFill>
                  <a:schemeClr val="bg1"/>
                </a:solidFill>
              </a:rPr>
              <a:t> </a:t>
            </a:r>
            <a:r>
              <a:rPr lang="en-US" sz="2000" dirty="0" err="1">
                <a:solidFill>
                  <a:schemeClr val="bg1"/>
                </a:solidFill>
              </a:rPr>
              <a:t>ili</a:t>
            </a:r>
            <a:r>
              <a:rPr lang="en-US" sz="2000" dirty="0">
                <a:solidFill>
                  <a:schemeClr val="bg1"/>
                </a:solidFill>
              </a:rPr>
              <a:t> </a:t>
            </a:r>
            <a:r>
              <a:rPr lang="en-US" sz="2000" dirty="0" err="1">
                <a:solidFill>
                  <a:schemeClr val="bg1"/>
                </a:solidFill>
              </a:rPr>
              <a:t>otklanjanje</a:t>
            </a:r>
            <a:r>
              <a:rPr lang="en-US" sz="2000" dirty="0">
                <a:solidFill>
                  <a:schemeClr val="bg1"/>
                </a:solidFill>
              </a:rPr>
              <a:t> </a:t>
            </a:r>
            <a:r>
              <a:rPr lang="en-US" sz="2000" dirty="0" err="1">
                <a:solidFill>
                  <a:schemeClr val="bg1"/>
                </a:solidFill>
              </a:rPr>
              <a:t>diskriminacije</a:t>
            </a:r>
            <a:endParaRPr lang="bs-Latn-BA" sz="2000" dirty="0">
              <a:solidFill>
                <a:schemeClr val="bg1"/>
              </a:solidFill>
            </a:endParaRPr>
          </a:p>
          <a:p>
            <a:pPr marL="342900" indent="-342900" algn="l">
              <a:buFont typeface="Arial" pitchFamily="34" charset="0"/>
              <a:buChar char="•"/>
            </a:pPr>
            <a:r>
              <a:rPr lang="en-US" sz="2000" dirty="0" err="1">
                <a:solidFill>
                  <a:schemeClr val="bg1"/>
                </a:solidFill>
              </a:rPr>
              <a:t>tužba</a:t>
            </a:r>
            <a:r>
              <a:rPr lang="en-US" sz="2000" dirty="0">
                <a:solidFill>
                  <a:schemeClr val="bg1"/>
                </a:solidFill>
              </a:rPr>
              <a:t> </a:t>
            </a:r>
            <a:r>
              <a:rPr lang="en-US" sz="2000" dirty="0" err="1">
                <a:solidFill>
                  <a:schemeClr val="bg1"/>
                </a:solidFill>
              </a:rPr>
              <a:t>za</a:t>
            </a:r>
            <a:r>
              <a:rPr lang="en-US" sz="2000" dirty="0">
                <a:solidFill>
                  <a:schemeClr val="bg1"/>
                </a:solidFill>
              </a:rPr>
              <a:t> </a:t>
            </a:r>
            <a:r>
              <a:rPr lang="en-US" sz="2000" dirty="0" err="1">
                <a:solidFill>
                  <a:schemeClr val="bg1"/>
                </a:solidFill>
              </a:rPr>
              <a:t>naknadu</a:t>
            </a:r>
            <a:r>
              <a:rPr lang="en-US" sz="2000" dirty="0">
                <a:solidFill>
                  <a:schemeClr val="bg1"/>
                </a:solidFill>
              </a:rPr>
              <a:t> </a:t>
            </a:r>
            <a:r>
              <a:rPr lang="en-US" sz="2000" dirty="0" err="1">
                <a:solidFill>
                  <a:schemeClr val="bg1"/>
                </a:solidFill>
              </a:rPr>
              <a:t>štete</a:t>
            </a:r>
            <a:endParaRPr lang="bs-Latn-BA" sz="2000" dirty="0">
              <a:solidFill>
                <a:schemeClr val="bg1"/>
              </a:solidFill>
            </a:endParaRPr>
          </a:p>
          <a:p>
            <a:pPr marL="342900" indent="-342900" algn="l">
              <a:buFont typeface="Arial" pitchFamily="34" charset="0"/>
              <a:buChar char="•"/>
            </a:pPr>
            <a:r>
              <a:rPr lang="en-US" sz="2000" dirty="0" err="1">
                <a:solidFill>
                  <a:schemeClr val="bg1"/>
                </a:solidFill>
              </a:rPr>
              <a:t>objava</a:t>
            </a:r>
            <a:r>
              <a:rPr lang="en-US" sz="2000" dirty="0">
                <a:solidFill>
                  <a:schemeClr val="bg1"/>
                </a:solidFill>
              </a:rPr>
              <a:t> </a:t>
            </a:r>
            <a:r>
              <a:rPr lang="en-US" sz="2000" dirty="0" err="1" smtClean="0">
                <a:solidFill>
                  <a:schemeClr val="bg1"/>
                </a:solidFill>
              </a:rPr>
              <a:t>presude</a:t>
            </a:r>
            <a:endParaRPr lang="bs-Latn-BA" sz="2000" dirty="0" smtClean="0">
              <a:solidFill>
                <a:schemeClr val="bg1"/>
              </a:solidFill>
            </a:endParaRPr>
          </a:p>
          <a:p>
            <a:pPr marL="342900" indent="-342900" algn="l">
              <a:buFont typeface="Arial" pitchFamily="34" charset="0"/>
              <a:buChar char="•"/>
            </a:pPr>
            <a:r>
              <a:rPr lang="en-US" sz="2000" dirty="0" err="1" smtClean="0">
                <a:solidFill>
                  <a:schemeClr val="bg1"/>
                </a:solidFill>
              </a:rPr>
              <a:t>kolektivna</a:t>
            </a:r>
            <a:r>
              <a:rPr lang="en-US" sz="2000" dirty="0" smtClean="0">
                <a:solidFill>
                  <a:schemeClr val="bg1"/>
                </a:solidFill>
              </a:rPr>
              <a:t> </a:t>
            </a:r>
            <a:r>
              <a:rPr lang="en-US" sz="2000" dirty="0" err="1">
                <a:solidFill>
                  <a:schemeClr val="bg1"/>
                </a:solidFill>
              </a:rPr>
              <a:t>tužba</a:t>
            </a:r>
            <a:r>
              <a:rPr lang="en-US" sz="2000" dirty="0">
                <a:solidFill>
                  <a:schemeClr val="bg1"/>
                </a:solidFill>
              </a:rPr>
              <a:t> </a:t>
            </a:r>
            <a:r>
              <a:rPr lang="en-US" sz="2000" dirty="0" err="1">
                <a:solidFill>
                  <a:schemeClr val="bg1"/>
                </a:solidFill>
              </a:rPr>
              <a:t>za</a:t>
            </a:r>
            <a:r>
              <a:rPr lang="en-US" sz="2000" dirty="0">
                <a:solidFill>
                  <a:schemeClr val="bg1"/>
                </a:solidFill>
              </a:rPr>
              <a:t> </a:t>
            </a:r>
            <a:r>
              <a:rPr lang="en-US" sz="2000" dirty="0" err="1">
                <a:solidFill>
                  <a:schemeClr val="bg1"/>
                </a:solidFill>
              </a:rPr>
              <a:t>zaštitu</a:t>
            </a:r>
            <a:r>
              <a:rPr lang="en-US" sz="2000" dirty="0">
                <a:solidFill>
                  <a:schemeClr val="bg1"/>
                </a:solidFill>
              </a:rPr>
              <a:t> od </a:t>
            </a:r>
            <a:r>
              <a:rPr lang="en-US" sz="2000" dirty="0" err="1">
                <a:solidFill>
                  <a:schemeClr val="bg1"/>
                </a:solidFill>
              </a:rPr>
              <a:t>diskriminacije</a:t>
            </a:r>
            <a:endParaRPr lang="bs-Latn-BA" sz="2000" dirty="0">
              <a:solidFill>
                <a:schemeClr val="bg1"/>
              </a:solidFill>
            </a:endParaRPr>
          </a:p>
          <a:p>
            <a:pPr algn="l"/>
            <a:endParaRPr lang="bs-Latn-BA" dirty="0"/>
          </a:p>
        </p:txBody>
      </p:sp>
    </p:spTree>
    <p:extLst>
      <p:ext uri="{BB962C8B-B14F-4D97-AF65-F5344CB8AC3E}">
        <p14:creationId xmlns:p14="http://schemas.microsoft.com/office/powerpoint/2010/main" val="21264191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88640"/>
            <a:ext cx="8496944" cy="1008112"/>
          </a:xfrm>
        </p:spPr>
        <p:txBody>
          <a:bodyPr>
            <a:normAutofit fontScale="90000"/>
          </a:bodyPr>
          <a:lstStyle/>
          <a:p>
            <a:pPr algn="ctr"/>
            <a:r>
              <a:rPr lang="bs-Latn-BA" dirty="0" smtClean="0"/>
              <a:t>Zaštita od diskriminacije – F BiH</a:t>
            </a:r>
            <a:endParaRPr lang="bs-Latn-BA" dirty="0"/>
          </a:p>
        </p:txBody>
      </p:sp>
      <p:sp>
        <p:nvSpPr>
          <p:cNvPr id="3" name="Subtitle 2"/>
          <p:cNvSpPr>
            <a:spLocks noGrp="1"/>
          </p:cNvSpPr>
          <p:nvPr>
            <p:ph type="subTitle" idx="1"/>
          </p:nvPr>
        </p:nvSpPr>
        <p:spPr>
          <a:xfrm>
            <a:off x="323528" y="1628800"/>
            <a:ext cx="8496944" cy="5229200"/>
          </a:xfrm>
        </p:spPr>
        <p:txBody>
          <a:bodyPr numCol="2">
            <a:normAutofit lnSpcReduction="10000"/>
          </a:bodyPr>
          <a:lstStyle/>
          <a:p>
            <a:pPr algn="ctr"/>
            <a:r>
              <a:rPr lang="en-US" sz="2400" b="1" dirty="0" err="1">
                <a:solidFill>
                  <a:schemeClr val="bg1"/>
                </a:solidFill>
              </a:rPr>
              <a:t>Raniji</a:t>
            </a:r>
            <a:r>
              <a:rPr lang="en-US" sz="2400" b="1" dirty="0">
                <a:solidFill>
                  <a:schemeClr val="bg1"/>
                </a:solidFill>
              </a:rPr>
              <a:t> </a:t>
            </a:r>
            <a:r>
              <a:rPr lang="en-US" sz="2400" b="1" dirty="0" err="1">
                <a:solidFill>
                  <a:schemeClr val="bg1"/>
                </a:solidFill>
              </a:rPr>
              <a:t>Zakon</a:t>
            </a:r>
            <a:r>
              <a:rPr lang="en-US" sz="2400" b="1" dirty="0">
                <a:solidFill>
                  <a:schemeClr val="bg1"/>
                </a:solidFill>
              </a:rPr>
              <a:t> o </a:t>
            </a:r>
            <a:r>
              <a:rPr lang="en-US" sz="2400" b="1" dirty="0" err="1">
                <a:solidFill>
                  <a:schemeClr val="bg1"/>
                </a:solidFill>
              </a:rPr>
              <a:t>radu</a:t>
            </a:r>
            <a:r>
              <a:rPr lang="en-US" sz="2400" b="1" dirty="0">
                <a:solidFill>
                  <a:schemeClr val="bg1"/>
                </a:solidFill>
              </a:rPr>
              <a:t> F </a:t>
            </a:r>
            <a:r>
              <a:rPr lang="en-US" sz="2400" b="1" dirty="0" err="1">
                <a:solidFill>
                  <a:schemeClr val="bg1"/>
                </a:solidFill>
              </a:rPr>
              <a:t>BiH</a:t>
            </a:r>
            <a:r>
              <a:rPr lang="en-US" sz="2400" b="1" dirty="0">
                <a:solidFill>
                  <a:schemeClr val="bg1"/>
                </a:solidFill>
              </a:rPr>
              <a:t> </a:t>
            </a:r>
            <a:endParaRPr lang="bs-Latn-BA" sz="2400" b="1" dirty="0" smtClean="0">
              <a:solidFill>
                <a:schemeClr val="bg1"/>
              </a:solidFill>
            </a:endParaRPr>
          </a:p>
          <a:p>
            <a:pPr algn="l"/>
            <a:endParaRPr lang="bs-Latn-BA" sz="2000" dirty="0">
              <a:solidFill>
                <a:schemeClr val="bg1"/>
              </a:solidFill>
            </a:endParaRPr>
          </a:p>
          <a:p>
            <a:pPr marL="342900" indent="-342900" algn="just">
              <a:buFont typeface="Arial" pitchFamily="34" charset="0"/>
              <a:buChar char="•"/>
            </a:pPr>
            <a:r>
              <a:rPr lang="en-US" sz="2000" dirty="0" err="1" smtClean="0">
                <a:solidFill>
                  <a:schemeClr val="bg1"/>
                </a:solidFill>
              </a:rPr>
              <a:t>član</a:t>
            </a:r>
            <a:r>
              <a:rPr lang="en-US" sz="2000" dirty="0" smtClean="0">
                <a:solidFill>
                  <a:schemeClr val="bg1"/>
                </a:solidFill>
              </a:rPr>
              <a:t> </a:t>
            </a:r>
            <a:r>
              <a:rPr lang="en-US" sz="2000" dirty="0">
                <a:solidFill>
                  <a:schemeClr val="bg1"/>
                </a:solidFill>
              </a:rPr>
              <a:t>5. </a:t>
            </a:r>
            <a:r>
              <a:rPr lang="bs-Latn-BA" sz="2000" dirty="0">
                <a:solidFill>
                  <a:schemeClr val="bg1"/>
                </a:solidFill>
              </a:rPr>
              <a:t>-</a:t>
            </a:r>
            <a:r>
              <a:rPr lang="en-US" sz="2000" dirty="0" smtClean="0">
                <a:solidFill>
                  <a:schemeClr val="bg1"/>
                </a:solidFill>
              </a:rPr>
              <a:t> </a:t>
            </a:r>
            <a:r>
              <a:rPr lang="en-US" sz="2000" dirty="0" err="1">
                <a:solidFill>
                  <a:schemeClr val="bg1"/>
                </a:solidFill>
              </a:rPr>
              <a:t>propisao</a:t>
            </a:r>
            <a:r>
              <a:rPr lang="en-US" sz="2000" dirty="0">
                <a:solidFill>
                  <a:schemeClr val="bg1"/>
                </a:solidFill>
              </a:rPr>
              <a:t> </a:t>
            </a:r>
            <a:r>
              <a:rPr lang="en-US" sz="2000" dirty="0" err="1">
                <a:solidFill>
                  <a:schemeClr val="bg1"/>
                </a:solidFill>
              </a:rPr>
              <a:t>zabranu</a:t>
            </a:r>
            <a:r>
              <a:rPr lang="en-US" sz="2000" dirty="0">
                <a:solidFill>
                  <a:schemeClr val="bg1"/>
                </a:solidFill>
              </a:rPr>
              <a:t> </a:t>
            </a:r>
            <a:r>
              <a:rPr lang="en-US" sz="2000" dirty="0" err="1">
                <a:solidFill>
                  <a:schemeClr val="bg1"/>
                </a:solidFill>
              </a:rPr>
              <a:t>diskriminacije</a:t>
            </a:r>
            <a:r>
              <a:rPr lang="en-US" sz="2000" dirty="0">
                <a:solidFill>
                  <a:schemeClr val="bg1"/>
                </a:solidFill>
              </a:rPr>
              <a:t> </a:t>
            </a:r>
            <a:r>
              <a:rPr lang="en-US" sz="2000" dirty="0" err="1">
                <a:solidFill>
                  <a:schemeClr val="bg1"/>
                </a:solidFill>
              </a:rPr>
              <a:t>lica</a:t>
            </a:r>
            <a:r>
              <a:rPr lang="en-US" sz="2000" dirty="0">
                <a:solidFill>
                  <a:schemeClr val="bg1"/>
                </a:solidFill>
              </a:rPr>
              <a:t> </a:t>
            </a:r>
            <a:r>
              <a:rPr lang="en-US" sz="2000" dirty="0" err="1">
                <a:solidFill>
                  <a:schemeClr val="bg1"/>
                </a:solidFill>
              </a:rPr>
              <a:t>koja</a:t>
            </a:r>
            <a:r>
              <a:rPr lang="en-US" sz="2000" dirty="0">
                <a:solidFill>
                  <a:schemeClr val="bg1"/>
                </a:solidFill>
              </a:rPr>
              <a:t> </a:t>
            </a:r>
            <a:r>
              <a:rPr lang="en-US" sz="2000" dirty="0" err="1" smtClean="0">
                <a:solidFill>
                  <a:schemeClr val="bg1"/>
                </a:solidFill>
              </a:rPr>
              <a:t>traže</a:t>
            </a:r>
            <a:r>
              <a:rPr lang="bs-Latn-BA" sz="2000" dirty="0">
                <a:solidFill>
                  <a:schemeClr val="bg1"/>
                </a:solidFill>
              </a:rPr>
              <a:t> </a:t>
            </a:r>
            <a:r>
              <a:rPr lang="en-US" sz="2000" dirty="0" err="1" smtClean="0">
                <a:solidFill>
                  <a:schemeClr val="bg1"/>
                </a:solidFill>
              </a:rPr>
              <a:t>zaposlenje</a:t>
            </a:r>
            <a:r>
              <a:rPr lang="en-US" sz="2000" dirty="0">
                <a:solidFill>
                  <a:schemeClr val="bg1"/>
                </a:solidFill>
              </a:rPr>
              <a:t>, </a:t>
            </a:r>
            <a:r>
              <a:rPr lang="en-US" sz="2000" dirty="0" err="1">
                <a:solidFill>
                  <a:schemeClr val="bg1"/>
                </a:solidFill>
              </a:rPr>
              <a:t>kao</a:t>
            </a:r>
            <a:r>
              <a:rPr lang="en-US" sz="2000" dirty="0">
                <a:solidFill>
                  <a:schemeClr val="bg1"/>
                </a:solidFill>
              </a:rPr>
              <a:t> i </a:t>
            </a:r>
            <a:r>
              <a:rPr lang="en-US" sz="2000" dirty="0" err="1">
                <a:solidFill>
                  <a:schemeClr val="bg1"/>
                </a:solidFill>
              </a:rPr>
              <a:t>lica</a:t>
            </a:r>
            <a:r>
              <a:rPr lang="en-US" sz="2000" dirty="0">
                <a:solidFill>
                  <a:schemeClr val="bg1"/>
                </a:solidFill>
              </a:rPr>
              <a:t> </a:t>
            </a:r>
            <a:r>
              <a:rPr lang="en-US" sz="2000" dirty="0" err="1">
                <a:solidFill>
                  <a:schemeClr val="bg1"/>
                </a:solidFill>
              </a:rPr>
              <a:t>koje</a:t>
            </a:r>
            <a:r>
              <a:rPr lang="en-US" sz="2000" dirty="0">
                <a:solidFill>
                  <a:schemeClr val="bg1"/>
                </a:solidFill>
              </a:rPr>
              <a:t> se </a:t>
            </a:r>
            <a:r>
              <a:rPr lang="en-US" sz="2000" dirty="0" err="1">
                <a:solidFill>
                  <a:schemeClr val="bg1"/>
                </a:solidFill>
              </a:rPr>
              <a:t>zaposli</a:t>
            </a:r>
            <a:r>
              <a:rPr lang="en-US" sz="2000" dirty="0">
                <a:solidFill>
                  <a:schemeClr val="bg1"/>
                </a:solidFill>
              </a:rPr>
              <a:t>, </a:t>
            </a:r>
            <a:r>
              <a:rPr lang="en-US" sz="2000" dirty="0" err="1">
                <a:solidFill>
                  <a:schemeClr val="bg1"/>
                </a:solidFill>
              </a:rPr>
              <a:t>po</a:t>
            </a:r>
            <a:r>
              <a:rPr lang="en-US" sz="2000" dirty="0">
                <a:solidFill>
                  <a:schemeClr val="bg1"/>
                </a:solidFill>
              </a:rPr>
              <a:t> </a:t>
            </a:r>
            <a:r>
              <a:rPr lang="en-US" sz="2000" dirty="0" err="1">
                <a:solidFill>
                  <a:schemeClr val="bg1"/>
                </a:solidFill>
              </a:rPr>
              <a:t>raznim</a:t>
            </a:r>
            <a:r>
              <a:rPr lang="en-US" sz="2000" dirty="0">
                <a:solidFill>
                  <a:schemeClr val="bg1"/>
                </a:solidFill>
              </a:rPr>
              <a:t> </a:t>
            </a:r>
            <a:r>
              <a:rPr lang="en-US" sz="2000" dirty="0" err="1">
                <a:solidFill>
                  <a:schemeClr val="bg1"/>
                </a:solidFill>
              </a:rPr>
              <a:t>osnovama</a:t>
            </a:r>
            <a:endParaRPr lang="bs-Latn-BA" sz="2000" dirty="0">
              <a:solidFill>
                <a:schemeClr val="bg1"/>
              </a:solidFill>
            </a:endParaRPr>
          </a:p>
          <a:p>
            <a:pPr algn="just"/>
            <a:endParaRPr lang="bs-Latn-BA" sz="2000" dirty="0">
              <a:solidFill>
                <a:schemeClr val="bg1"/>
              </a:solidFill>
            </a:endParaRPr>
          </a:p>
          <a:p>
            <a:pPr marL="342900" indent="-342900" algn="just">
              <a:buFont typeface="Arial" pitchFamily="34" charset="0"/>
              <a:buChar char="•"/>
            </a:pPr>
            <a:r>
              <a:rPr lang="en-US" sz="2000" dirty="0" err="1">
                <a:solidFill>
                  <a:schemeClr val="bg1"/>
                </a:solidFill>
              </a:rPr>
              <a:t>propisana</a:t>
            </a:r>
            <a:r>
              <a:rPr lang="en-US" sz="2000" dirty="0">
                <a:solidFill>
                  <a:schemeClr val="bg1"/>
                </a:solidFill>
              </a:rPr>
              <a:t> </a:t>
            </a:r>
            <a:r>
              <a:rPr lang="en-US" sz="2000" dirty="0" err="1" smtClean="0">
                <a:solidFill>
                  <a:schemeClr val="bg1"/>
                </a:solidFill>
              </a:rPr>
              <a:t>sudska</a:t>
            </a:r>
            <a:r>
              <a:rPr lang="en-US" sz="2000" dirty="0" smtClean="0">
                <a:solidFill>
                  <a:schemeClr val="bg1"/>
                </a:solidFill>
              </a:rPr>
              <a:t> </a:t>
            </a:r>
            <a:r>
              <a:rPr lang="en-US" sz="2000" dirty="0" err="1">
                <a:solidFill>
                  <a:schemeClr val="bg1"/>
                </a:solidFill>
              </a:rPr>
              <a:t>zaštita</a:t>
            </a:r>
            <a:r>
              <a:rPr lang="en-US" sz="2000" dirty="0">
                <a:solidFill>
                  <a:schemeClr val="bg1"/>
                </a:solidFill>
              </a:rPr>
              <a:t> </a:t>
            </a:r>
            <a:r>
              <a:rPr lang="en-US" sz="2000" dirty="0" err="1">
                <a:solidFill>
                  <a:schemeClr val="bg1"/>
                </a:solidFill>
              </a:rPr>
              <a:t>zbog</a:t>
            </a:r>
            <a:r>
              <a:rPr lang="en-US" sz="2000" dirty="0">
                <a:solidFill>
                  <a:schemeClr val="bg1"/>
                </a:solidFill>
              </a:rPr>
              <a:t> </a:t>
            </a:r>
            <a:r>
              <a:rPr lang="en-US" sz="2000" dirty="0" err="1">
                <a:solidFill>
                  <a:schemeClr val="bg1"/>
                </a:solidFill>
              </a:rPr>
              <a:t>eventualne</a:t>
            </a:r>
            <a:r>
              <a:rPr lang="en-US" sz="2000" dirty="0">
                <a:solidFill>
                  <a:schemeClr val="bg1"/>
                </a:solidFill>
              </a:rPr>
              <a:t> </a:t>
            </a:r>
            <a:r>
              <a:rPr lang="en-US" sz="2000" dirty="0" err="1">
                <a:solidFill>
                  <a:schemeClr val="bg1"/>
                </a:solidFill>
              </a:rPr>
              <a:t>povrede</a:t>
            </a:r>
            <a:r>
              <a:rPr lang="en-US" sz="2000" dirty="0">
                <a:solidFill>
                  <a:schemeClr val="bg1"/>
                </a:solidFill>
              </a:rPr>
              <a:t> </a:t>
            </a:r>
            <a:r>
              <a:rPr lang="en-US" sz="2000" dirty="0" err="1" smtClean="0">
                <a:solidFill>
                  <a:schemeClr val="bg1"/>
                </a:solidFill>
              </a:rPr>
              <a:t>prava</a:t>
            </a:r>
            <a:endParaRPr lang="bs-Latn-BA" sz="2000" dirty="0">
              <a:solidFill>
                <a:schemeClr val="bg1"/>
              </a:solidFill>
            </a:endParaRPr>
          </a:p>
          <a:p>
            <a:pPr algn="just"/>
            <a:endParaRPr lang="bs-Latn-BA" sz="2000" dirty="0">
              <a:solidFill>
                <a:schemeClr val="bg1"/>
              </a:solidFill>
            </a:endParaRPr>
          </a:p>
          <a:p>
            <a:pPr marL="342900" indent="-342900" algn="just">
              <a:buFont typeface="Arial" pitchFamily="34" charset="0"/>
              <a:buChar char="•"/>
            </a:pPr>
            <a:r>
              <a:rPr lang="bs-Latn-BA" sz="2000" dirty="0" err="1">
                <a:solidFill>
                  <a:schemeClr val="bg1"/>
                </a:solidFill>
              </a:rPr>
              <a:t>t</a:t>
            </a:r>
            <a:r>
              <a:rPr lang="en-US" sz="2000" dirty="0" err="1" smtClean="0">
                <a:solidFill>
                  <a:schemeClr val="bg1"/>
                </a:solidFill>
              </a:rPr>
              <a:t>eret</a:t>
            </a:r>
            <a:r>
              <a:rPr lang="en-US" sz="2000" dirty="0" smtClean="0">
                <a:solidFill>
                  <a:schemeClr val="bg1"/>
                </a:solidFill>
              </a:rPr>
              <a:t> </a:t>
            </a:r>
            <a:r>
              <a:rPr lang="en-US" sz="2000" dirty="0" err="1">
                <a:solidFill>
                  <a:schemeClr val="bg1"/>
                </a:solidFill>
              </a:rPr>
              <a:t>dokazivanja</a:t>
            </a:r>
            <a:r>
              <a:rPr lang="en-US" sz="2000" dirty="0">
                <a:solidFill>
                  <a:schemeClr val="bg1"/>
                </a:solidFill>
              </a:rPr>
              <a:t> da </a:t>
            </a:r>
            <a:r>
              <a:rPr lang="en-US" sz="2000" dirty="0" err="1" smtClean="0">
                <a:solidFill>
                  <a:schemeClr val="bg1"/>
                </a:solidFill>
              </a:rPr>
              <a:t>nije</a:t>
            </a:r>
            <a:r>
              <a:rPr lang="en-US" sz="2000" dirty="0" smtClean="0">
                <a:solidFill>
                  <a:schemeClr val="bg1"/>
                </a:solidFill>
              </a:rPr>
              <a:t> </a:t>
            </a:r>
            <a:r>
              <a:rPr lang="en-US" sz="2000" dirty="0" err="1">
                <a:solidFill>
                  <a:schemeClr val="bg1"/>
                </a:solidFill>
              </a:rPr>
              <a:t>došlo</a:t>
            </a:r>
            <a:r>
              <a:rPr lang="en-US" sz="2000" dirty="0">
                <a:solidFill>
                  <a:schemeClr val="bg1"/>
                </a:solidFill>
              </a:rPr>
              <a:t> do </a:t>
            </a:r>
            <a:r>
              <a:rPr lang="en-US" sz="2000" dirty="0" err="1">
                <a:solidFill>
                  <a:schemeClr val="bg1"/>
                </a:solidFill>
              </a:rPr>
              <a:t>diskriminacije</a:t>
            </a:r>
            <a:r>
              <a:rPr lang="en-US" sz="2000" dirty="0">
                <a:solidFill>
                  <a:schemeClr val="bg1"/>
                </a:solidFill>
              </a:rPr>
              <a:t> </a:t>
            </a:r>
            <a:r>
              <a:rPr lang="en-US" sz="2000" dirty="0" err="1">
                <a:solidFill>
                  <a:schemeClr val="bg1"/>
                </a:solidFill>
              </a:rPr>
              <a:t>prelazi</a:t>
            </a:r>
            <a:r>
              <a:rPr lang="en-US" sz="2000" dirty="0">
                <a:solidFill>
                  <a:schemeClr val="bg1"/>
                </a:solidFill>
              </a:rPr>
              <a:t> </a:t>
            </a:r>
            <a:r>
              <a:rPr lang="en-US" sz="2000" dirty="0" err="1">
                <a:solidFill>
                  <a:schemeClr val="bg1"/>
                </a:solidFill>
              </a:rPr>
              <a:t>na</a:t>
            </a:r>
            <a:r>
              <a:rPr lang="en-US" sz="2000" dirty="0">
                <a:solidFill>
                  <a:schemeClr val="bg1"/>
                </a:solidFill>
              </a:rPr>
              <a:t> </a:t>
            </a:r>
            <a:r>
              <a:rPr lang="en-US" sz="2000" dirty="0" err="1">
                <a:solidFill>
                  <a:schemeClr val="bg1"/>
                </a:solidFill>
              </a:rPr>
              <a:t>tuženog-poslodavca</a:t>
            </a:r>
            <a:r>
              <a:rPr lang="en-US" sz="2000" dirty="0">
                <a:solidFill>
                  <a:schemeClr val="bg1"/>
                </a:solidFill>
              </a:rPr>
              <a:t> </a:t>
            </a:r>
            <a:r>
              <a:rPr lang="en-US" sz="2000" dirty="0" err="1">
                <a:solidFill>
                  <a:schemeClr val="bg1"/>
                </a:solidFill>
              </a:rPr>
              <a:t>samo</a:t>
            </a:r>
            <a:r>
              <a:rPr lang="en-US" sz="2000" dirty="0">
                <a:solidFill>
                  <a:schemeClr val="bg1"/>
                </a:solidFill>
              </a:rPr>
              <a:t> u </a:t>
            </a:r>
            <a:r>
              <a:rPr lang="en-US" sz="2000" dirty="0" err="1">
                <a:solidFill>
                  <a:schemeClr val="bg1"/>
                </a:solidFill>
              </a:rPr>
              <a:t>slučaju</a:t>
            </a:r>
            <a:r>
              <a:rPr lang="en-US" sz="2000" dirty="0">
                <a:solidFill>
                  <a:schemeClr val="bg1"/>
                </a:solidFill>
              </a:rPr>
              <a:t> </a:t>
            </a:r>
            <a:r>
              <a:rPr lang="en-US" sz="2000" dirty="0" err="1">
                <a:solidFill>
                  <a:schemeClr val="bg1"/>
                </a:solidFill>
              </a:rPr>
              <a:t>ukoliko</a:t>
            </a:r>
            <a:r>
              <a:rPr lang="en-US" sz="2000" dirty="0">
                <a:solidFill>
                  <a:schemeClr val="bg1"/>
                </a:solidFill>
              </a:rPr>
              <a:t> </a:t>
            </a:r>
            <a:r>
              <a:rPr lang="en-US" sz="2000" dirty="0" err="1">
                <a:solidFill>
                  <a:schemeClr val="bg1"/>
                </a:solidFill>
              </a:rPr>
              <a:t>podnosilac</a:t>
            </a:r>
            <a:r>
              <a:rPr lang="en-US" sz="2000" dirty="0">
                <a:solidFill>
                  <a:schemeClr val="bg1"/>
                </a:solidFill>
              </a:rPr>
              <a:t> </a:t>
            </a:r>
            <a:r>
              <a:rPr lang="en-US" sz="2000" dirty="0" err="1">
                <a:solidFill>
                  <a:schemeClr val="bg1"/>
                </a:solidFill>
              </a:rPr>
              <a:t>tužbe</a:t>
            </a:r>
            <a:r>
              <a:rPr lang="en-US" sz="2000" dirty="0">
                <a:solidFill>
                  <a:schemeClr val="bg1"/>
                </a:solidFill>
              </a:rPr>
              <a:t> </a:t>
            </a:r>
            <a:r>
              <a:rPr lang="en-US" sz="2000" dirty="0" err="1">
                <a:solidFill>
                  <a:schemeClr val="bg1"/>
                </a:solidFill>
              </a:rPr>
              <a:t>podnese</a:t>
            </a:r>
            <a:r>
              <a:rPr lang="en-US" sz="2000" dirty="0">
                <a:solidFill>
                  <a:schemeClr val="bg1"/>
                </a:solidFill>
              </a:rPr>
              <a:t> </a:t>
            </a:r>
            <a:r>
              <a:rPr lang="en-US" sz="2000" dirty="0" err="1">
                <a:solidFill>
                  <a:schemeClr val="bg1"/>
                </a:solidFill>
              </a:rPr>
              <a:t>očigledan</a:t>
            </a:r>
            <a:r>
              <a:rPr lang="en-US" sz="2000" dirty="0">
                <a:solidFill>
                  <a:schemeClr val="bg1"/>
                </a:solidFill>
              </a:rPr>
              <a:t> </a:t>
            </a:r>
            <a:r>
              <a:rPr lang="en-US" sz="2000" dirty="0" err="1">
                <a:solidFill>
                  <a:schemeClr val="bg1"/>
                </a:solidFill>
              </a:rPr>
              <a:t>dokaz</a:t>
            </a:r>
            <a:r>
              <a:rPr lang="en-US" sz="2000" dirty="0">
                <a:solidFill>
                  <a:schemeClr val="bg1"/>
                </a:solidFill>
              </a:rPr>
              <a:t> </a:t>
            </a:r>
            <a:r>
              <a:rPr lang="en-US" sz="2000" dirty="0" err="1">
                <a:solidFill>
                  <a:schemeClr val="bg1"/>
                </a:solidFill>
              </a:rPr>
              <a:t>diskriminacije</a:t>
            </a:r>
            <a:r>
              <a:rPr lang="en-US" sz="2000" dirty="0">
                <a:solidFill>
                  <a:schemeClr val="bg1"/>
                </a:solidFill>
              </a:rPr>
              <a:t> </a:t>
            </a:r>
            <a:r>
              <a:rPr lang="en-US" sz="2000" dirty="0" err="1">
                <a:solidFill>
                  <a:schemeClr val="bg1"/>
                </a:solidFill>
              </a:rPr>
              <a:t>koja</a:t>
            </a:r>
            <a:r>
              <a:rPr lang="en-US" sz="2000" dirty="0">
                <a:solidFill>
                  <a:schemeClr val="bg1"/>
                </a:solidFill>
              </a:rPr>
              <a:t> je </a:t>
            </a:r>
            <a:r>
              <a:rPr lang="en-US" sz="2000" dirty="0" err="1">
                <a:solidFill>
                  <a:schemeClr val="bg1"/>
                </a:solidFill>
              </a:rPr>
              <a:t>zabranjena</a:t>
            </a:r>
            <a:r>
              <a:rPr lang="en-US" sz="2000" dirty="0">
                <a:solidFill>
                  <a:schemeClr val="bg1"/>
                </a:solidFill>
              </a:rPr>
              <a:t> </a:t>
            </a:r>
            <a:r>
              <a:rPr lang="en-US" sz="2000" dirty="0" err="1">
                <a:solidFill>
                  <a:schemeClr val="bg1"/>
                </a:solidFill>
              </a:rPr>
              <a:t>odredbom</a:t>
            </a:r>
            <a:r>
              <a:rPr lang="en-US" sz="2000" dirty="0">
                <a:solidFill>
                  <a:schemeClr val="bg1"/>
                </a:solidFill>
              </a:rPr>
              <a:t> </a:t>
            </a:r>
            <a:r>
              <a:rPr lang="en-US" sz="2000" dirty="0" err="1" smtClean="0">
                <a:solidFill>
                  <a:schemeClr val="bg1"/>
                </a:solidFill>
              </a:rPr>
              <a:t>čl</a:t>
            </a:r>
            <a:r>
              <a:rPr lang="bs-Latn-BA" sz="2000" dirty="0" smtClean="0">
                <a:solidFill>
                  <a:schemeClr val="bg1"/>
                </a:solidFill>
              </a:rPr>
              <a:t>ana</a:t>
            </a:r>
            <a:r>
              <a:rPr lang="en-US" sz="2000" dirty="0" smtClean="0">
                <a:solidFill>
                  <a:schemeClr val="bg1"/>
                </a:solidFill>
              </a:rPr>
              <a:t> </a:t>
            </a:r>
            <a:r>
              <a:rPr lang="en-US" sz="2000" dirty="0">
                <a:solidFill>
                  <a:schemeClr val="bg1"/>
                </a:solidFill>
              </a:rPr>
              <a:t>5</a:t>
            </a:r>
            <a:r>
              <a:rPr lang="en-US" sz="2000" dirty="0" smtClean="0">
                <a:solidFill>
                  <a:schemeClr val="bg1"/>
                </a:solidFill>
              </a:rPr>
              <a:t>.</a:t>
            </a:r>
            <a:endParaRPr lang="bs-Latn-BA" sz="2000" dirty="0">
              <a:solidFill>
                <a:schemeClr val="bg1"/>
              </a:solidFill>
            </a:endParaRPr>
          </a:p>
          <a:p>
            <a:pPr algn="l"/>
            <a:r>
              <a:rPr lang="en-US" sz="2000" dirty="0">
                <a:solidFill>
                  <a:schemeClr val="bg1"/>
                </a:solidFill>
              </a:rPr>
              <a:t> </a:t>
            </a:r>
            <a:endParaRPr lang="bs-Latn-BA" sz="2000" dirty="0" smtClean="0">
              <a:solidFill>
                <a:schemeClr val="bg1"/>
              </a:solidFill>
            </a:endParaRPr>
          </a:p>
          <a:p>
            <a:pPr algn="l"/>
            <a:endParaRPr lang="bs-Latn-BA" sz="2000" dirty="0">
              <a:solidFill>
                <a:schemeClr val="bg1"/>
              </a:solidFill>
            </a:endParaRPr>
          </a:p>
          <a:p>
            <a:pPr marL="342900" indent="-342900" algn="just">
              <a:buFont typeface="Arial" pitchFamily="34" charset="0"/>
              <a:buChar char="•"/>
            </a:pPr>
            <a:r>
              <a:rPr lang="bs-Latn-BA" sz="2000" dirty="0" err="1">
                <a:solidFill>
                  <a:schemeClr val="bg1"/>
                </a:solidFill>
              </a:rPr>
              <a:t>r</a:t>
            </a:r>
            <a:r>
              <a:rPr lang="en-US" sz="2000" dirty="0" err="1" smtClean="0">
                <a:solidFill>
                  <a:schemeClr val="bg1"/>
                </a:solidFill>
              </a:rPr>
              <a:t>okovi</a:t>
            </a:r>
            <a:r>
              <a:rPr lang="en-US" sz="2000" dirty="0" smtClean="0">
                <a:solidFill>
                  <a:schemeClr val="bg1"/>
                </a:solidFill>
              </a:rPr>
              <a:t> </a:t>
            </a:r>
            <a:r>
              <a:rPr lang="en-US" sz="2000" dirty="0" err="1">
                <a:solidFill>
                  <a:schemeClr val="bg1"/>
                </a:solidFill>
              </a:rPr>
              <a:t>za</a:t>
            </a:r>
            <a:r>
              <a:rPr lang="en-US" sz="2000" dirty="0">
                <a:solidFill>
                  <a:schemeClr val="bg1"/>
                </a:solidFill>
              </a:rPr>
              <a:t>  </a:t>
            </a:r>
            <a:r>
              <a:rPr lang="en-US" sz="2000" dirty="0" err="1">
                <a:solidFill>
                  <a:schemeClr val="bg1"/>
                </a:solidFill>
              </a:rPr>
              <a:t>podnošenje</a:t>
            </a:r>
            <a:r>
              <a:rPr lang="en-US" sz="2000" dirty="0">
                <a:solidFill>
                  <a:schemeClr val="bg1"/>
                </a:solidFill>
              </a:rPr>
              <a:t> </a:t>
            </a:r>
            <a:r>
              <a:rPr lang="en-US" sz="2000" dirty="0" err="1">
                <a:solidFill>
                  <a:schemeClr val="bg1"/>
                </a:solidFill>
              </a:rPr>
              <a:t>zahtjeva</a:t>
            </a:r>
            <a:r>
              <a:rPr lang="en-US" sz="2000" dirty="0">
                <a:solidFill>
                  <a:schemeClr val="bg1"/>
                </a:solidFill>
              </a:rPr>
              <a:t> </a:t>
            </a:r>
            <a:r>
              <a:rPr lang="en-US" sz="2000" dirty="0" err="1">
                <a:solidFill>
                  <a:schemeClr val="bg1"/>
                </a:solidFill>
              </a:rPr>
              <a:t>za</a:t>
            </a:r>
            <a:r>
              <a:rPr lang="en-US" sz="2000" dirty="0">
                <a:solidFill>
                  <a:schemeClr val="bg1"/>
                </a:solidFill>
              </a:rPr>
              <a:t> </a:t>
            </a:r>
            <a:r>
              <a:rPr lang="en-US" sz="2000" dirty="0" err="1">
                <a:solidFill>
                  <a:schemeClr val="bg1"/>
                </a:solidFill>
              </a:rPr>
              <a:t>zaštitu</a:t>
            </a:r>
            <a:r>
              <a:rPr lang="en-US" sz="2000" dirty="0">
                <a:solidFill>
                  <a:schemeClr val="bg1"/>
                </a:solidFill>
              </a:rPr>
              <a:t> </a:t>
            </a:r>
            <a:r>
              <a:rPr lang="en-US" sz="2000" dirty="0" err="1">
                <a:solidFill>
                  <a:schemeClr val="bg1"/>
                </a:solidFill>
              </a:rPr>
              <a:t>prava</a:t>
            </a:r>
            <a:r>
              <a:rPr lang="en-US" sz="2000" dirty="0">
                <a:solidFill>
                  <a:schemeClr val="bg1"/>
                </a:solidFill>
              </a:rPr>
              <a:t> </a:t>
            </a:r>
            <a:r>
              <a:rPr lang="en-US" sz="2000" dirty="0" err="1">
                <a:solidFill>
                  <a:schemeClr val="bg1"/>
                </a:solidFill>
              </a:rPr>
              <a:t>nisu</a:t>
            </a:r>
            <a:r>
              <a:rPr lang="en-US" sz="2000" dirty="0">
                <a:solidFill>
                  <a:schemeClr val="bg1"/>
                </a:solidFill>
              </a:rPr>
              <a:t> </a:t>
            </a:r>
            <a:r>
              <a:rPr lang="en-US" sz="2000" dirty="0" err="1">
                <a:solidFill>
                  <a:schemeClr val="bg1"/>
                </a:solidFill>
              </a:rPr>
              <a:t>eksplicitno</a:t>
            </a:r>
            <a:r>
              <a:rPr lang="en-US" sz="2000" dirty="0">
                <a:solidFill>
                  <a:schemeClr val="bg1"/>
                </a:solidFill>
              </a:rPr>
              <a:t> </a:t>
            </a:r>
            <a:r>
              <a:rPr lang="en-US" sz="2000" dirty="0" err="1" smtClean="0">
                <a:solidFill>
                  <a:schemeClr val="bg1"/>
                </a:solidFill>
              </a:rPr>
              <a:t>navedeni</a:t>
            </a:r>
            <a:endParaRPr lang="bs-Latn-BA" sz="2000" dirty="0">
              <a:solidFill>
                <a:schemeClr val="bg1"/>
              </a:solidFill>
            </a:endParaRPr>
          </a:p>
          <a:p>
            <a:pPr marL="342900" indent="-342900" algn="just">
              <a:buFont typeface="Arial" pitchFamily="34" charset="0"/>
              <a:buChar char="•"/>
            </a:pPr>
            <a:endParaRPr lang="bs-Latn-BA" sz="2000" dirty="0">
              <a:solidFill>
                <a:schemeClr val="bg1"/>
              </a:solidFill>
            </a:endParaRPr>
          </a:p>
          <a:p>
            <a:pPr marL="342900" indent="-342900" algn="just">
              <a:buFont typeface="Arial" pitchFamily="34" charset="0"/>
              <a:buChar char="•"/>
            </a:pPr>
            <a:r>
              <a:rPr lang="bs-Latn-BA" sz="2000" dirty="0">
                <a:solidFill>
                  <a:schemeClr val="bg1"/>
                </a:solidFill>
              </a:rPr>
              <a:t>u</a:t>
            </a:r>
            <a:r>
              <a:rPr lang="en-US" sz="2000" dirty="0" smtClean="0">
                <a:solidFill>
                  <a:schemeClr val="bg1"/>
                </a:solidFill>
              </a:rPr>
              <a:t> </a:t>
            </a:r>
            <a:r>
              <a:rPr lang="en-US" sz="2000" dirty="0" err="1">
                <a:solidFill>
                  <a:schemeClr val="bg1"/>
                </a:solidFill>
              </a:rPr>
              <a:t>primjeni</a:t>
            </a:r>
            <a:r>
              <a:rPr lang="en-US" sz="2000" dirty="0">
                <a:solidFill>
                  <a:schemeClr val="bg1"/>
                </a:solidFill>
              </a:rPr>
              <a:t> </a:t>
            </a:r>
            <a:r>
              <a:rPr lang="en-US" sz="2000" dirty="0" err="1">
                <a:solidFill>
                  <a:schemeClr val="bg1"/>
                </a:solidFill>
              </a:rPr>
              <a:t>rokovi</a:t>
            </a:r>
            <a:r>
              <a:rPr lang="en-US" sz="2000" dirty="0">
                <a:solidFill>
                  <a:schemeClr val="bg1"/>
                </a:solidFill>
              </a:rPr>
              <a:t> </a:t>
            </a:r>
            <a:r>
              <a:rPr lang="en-US" sz="2000" dirty="0" err="1" smtClean="0">
                <a:solidFill>
                  <a:schemeClr val="bg1"/>
                </a:solidFill>
              </a:rPr>
              <a:t>propisani</a:t>
            </a:r>
            <a:r>
              <a:rPr lang="bs-Latn-BA" sz="2000" dirty="0" smtClean="0">
                <a:solidFill>
                  <a:schemeClr val="bg1"/>
                </a:solidFill>
              </a:rPr>
              <a:t>h</a:t>
            </a:r>
            <a:r>
              <a:rPr lang="en-US" sz="2000" dirty="0" smtClean="0">
                <a:solidFill>
                  <a:schemeClr val="bg1"/>
                </a:solidFill>
              </a:rPr>
              <a:t> </a:t>
            </a:r>
            <a:r>
              <a:rPr lang="en-US" sz="2000" dirty="0" err="1">
                <a:solidFill>
                  <a:schemeClr val="bg1"/>
                </a:solidFill>
              </a:rPr>
              <a:t>čl</a:t>
            </a:r>
            <a:r>
              <a:rPr lang="en-US" sz="2000" dirty="0">
                <a:solidFill>
                  <a:schemeClr val="bg1"/>
                </a:solidFill>
              </a:rPr>
              <a:t>. 103. </a:t>
            </a:r>
            <a:r>
              <a:rPr lang="en-US" sz="2000" dirty="0" err="1">
                <a:solidFill>
                  <a:schemeClr val="bg1"/>
                </a:solidFill>
              </a:rPr>
              <a:t>istog</a:t>
            </a:r>
            <a:r>
              <a:rPr lang="en-US" sz="2000" dirty="0">
                <a:solidFill>
                  <a:schemeClr val="bg1"/>
                </a:solidFill>
              </a:rPr>
              <a:t> </a:t>
            </a:r>
            <a:r>
              <a:rPr lang="en-US" sz="2000" dirty="0" err="1">
                <a:solidFill>
                  <a:schemeClr val="bg1"/>
                </a:solidFill>
              </a:rPr>
              <a:t>Zakona</a:t>
            </a:r>
            <a:r>
              <a:rPr lang="en-US" sz="2000" dirty="0">
                <a:solidFill>
                  <a:schemeClr val="bg1"/>
                </a:solidFill>
              </a:rPr>
              <a:t> - </a:t>
            </a:r>
            <a:r>
              <a:rPr lang="en-US" sz="2000" dirty="0" err="1">
                <a:solidFill>
                  <a:schemeClr val="bg1"/>
                </a:solidFill>
              </a:rPr>
              <a:t>godina</a:t>
            </a:r>
            <a:r>
              <a:rPr lang="en-US" sz="2000" dirty="0">
                <a:solidFill>
                  <a:schemeClr val="bg1"/>
                </a:solidFill>
              </a:rPr>
              <a:t> </a:t>
            </a:r>
            <a:r>
              <a:rPr lang="en-US" sz="2000" dirty="0" err="1">
                <a:solidFill>
                  <a:schemeClr val="bg1"/>
                </a:solidFill>
              </a:rPr>
              <a:t>dana</a:t>
            </a:r>
            <a:r>
              <a:rPr lang="en-US" sz="2000" dirty="0">
                <a:solidFill>
                  <a:schemeClr val="bg1"/>
                </a:solidFill>
              </a:rPr>
              <a:t> od </a:t>
            </a:r>
            <a:r>
              <a:rPr lang="en-US" sz="2000" dirty="0" err="1">
                <a:solidFill>
                  <a:schemeClr val="bg1"/>
                </a:solidFill>
              </a:rPr>
              <a:t>dana</a:t>
            </a:r>
            <a:r>
              <a:rPr lang="en-US" sz="2000" dirty="0">
                <a:solidFill>
                  <a:schemeClr val="bg1"/>
                </a:solidFill>
              </a:rPr>
              <a:t> </a:t>
            </a:r>
            <a:r>
              <a:rPr lang="en-US" sz="2000" dirty="0" err="1">
                <a:solidFill>
                  <a:schemeClr val="bg1"/>
                </a:solidFill>
              </a:rPr>
              <a:t>dostave</a:t>
            </a:r>
            <a:r>
              <a:rPr lang="en-US" sz="2000" dirty="0">
                <a:solidFill>
                  <a:schemeClr val="bg1"/>
                </a:solidFill>
              </a:rPr>
              <a:t> </a:t>
            </a:r>
            <a:r>
              <a:rPr lang="en-US" sz="2000" dirty="0" err="1">
                <a:solidFill>
                  <a:schemeClr val="bg1"/>
                </a:solidFill>
              </a:rPr>
              <a:t>odluke</a:t>
            </a:r>
            <a:r>
              <a:rPr lang="en-US" sz="2000" dirty="0">
                <a:solidFill>
                  <a:schemeClr val="bg1"/>
                </a:solidFill>
              </a:rPr>
              <a:t> </a:t>
            </a:r>
            <a:r>
              <a:rPr lang="en-US" sz="2000" dirty="0" err="1">
                <a:solidFill>
                  <a:schemeClr val="bg1"/>
                </a:solidFill>
              </a:rPr>
              <a:t>kojom</a:t>
            </a:r>
            <a:r>
              <a:rPr lang="en-US" sz="2000" dirty="0">
                <a:solidFill>
                  <a:schemeClr val="bg1"/>
                </a:solidFill>
              </a:rPr>
              <a:t> je </a:t>
            </a:r>
            <a:r>
              <a:rPr lang="en-US" sz="2000" dirty="0" err="1">
                <a:solidFill>
                  <a:schemeClr val="bg1"/>
                </a:solidFill>
              </a:rPr>
              <a:t>povrijeđeno</a:t>
            </a:r>
            <a:r>
              <a:rPr lang="en-US" sz="2000" dirty="0">
                <a:solidFill>
                  <a:schemeClr val="bg1"/>
                </a:solidFill>
              </a:rPr>
              <a:t> </a:t>
            </a:r>
            <a:r>
              <a:rPr lang="en-US" sz="2000" dirty="0" err="1">
                <a:solidFill>
                  <a:schemeClr val="bg1"/>
                </a:solidFill>
              </a:rPr>
              <a:t>pravo</a:t>
            </a:r>
            <a:r>
              <a:rPr lang="en-US" sz="2000" dirty="0">
                <a:solidFill>
                  <a:schemeClr val="bg1"/>
                </a:solidFill>
              </a:rPr>
              <a:t>, </a:t>
            </a:r>
            <a:r>
              <a:rPr lang="en-US" sz="2000" dirty="0" err="1">
                <a:solidFill>
                  <a:schemeClr val="bg1"/>
                </a:solidFill>
              </a:rPr>
              <a:t>odnosno</a:t>
            </a:r>
            <a:r>
              <a:rPr lang="en-US" sz="2000" dirty="0">
                <a:solidFill>
                  <a:schemeClr val="bg1"/>
                </a:solidFill>
              </a:rPr>
              <a:t> od </a:t>
            </a:r>
            <a:r>
              <a:rPr lang="en-US" sz="2000" dirty="0" err="1">
                <a:solidFill>
                  <a:schemeClr val="bg1"/>
                </a:solidFill>
              </a:rPr>
              <a:t>dana</a:t>
            </a:r>
            <a:r>
              <a:rPr lang="en-US" sz="2000" dirty="0">
                <a:solidFill>
                  <a:schemeClr val="bg1"/>
                </a:solidFill>
              </a:rPr>
              <a:t> </a:t>
            </a:r>
            <a:r>
              <a:rPr lang="en-US" sz="2000" dirty="0" err="1">
                <a:solidFill>
                  <a:schemeClr val="bg1"/>
                </a:solidFill>
              </a:rPr>
              <a:t>saznanja</a:t>
            </a:r>
            <a:r>
              <a:rPr lang="en-US" sz="2000" dirty="0">
                <a:solidFill>
                  <a:schemeClr val="bg1"/>
                </a:solidFill>
              </a:rPr>
              <a:t> </a:t>
            </a:r>
            <a:r>
              <a:rPr lang="en-US" sz="2000" dirty="0" err="1">
                <a:solidFill>
                  <a:schemeClr val="bg1"/>
                </a:solidFill>
              </a:rPr>
              <a:t>za</a:t>
            </a:r>
            <a:r>
              <a:rPr lang="en-US" sz="2000" dirty="0">
                <a:solidFill>
                  <a:schemeClr val="bg1"/>
                </a:solidFill>
              </a:rPr>
              <a:t> </a:t>
            </a:r>
            <a:r>
              <a:rPr lang="en-US" sz="2000" dirty="0" err="1">
                <a:solidFill>
                  <a:schemeClr val="bg1"/>
                </a:solidFill>
              </a:rPr>
              <a:t>povredu</a:t>
            </a:r>
            <a:r>
              <a:rPr lang="en-US" sz="2000" dirty="0">
                <a:solidFill>
                  <a:schemeClr val="bg1"/>
                </a:solidFill>
              </a:rPr>
              <a:t> </a:t>
            </a:r>
            <a:r>
              <a:rPr lang="en-US" sz="2000" dirty="0" err="1">
                <a:solidFill>
                  <a:schemeClr val="bg1"/>
                </a:solidFill>
              </a:rPr>
              <a:t>prava</a:t>
            </a:r>
            <a:r>
              <a:rPr lang="en-US" sz="2000" dirty="0">
                <a:solidFill>
                  <a:schemeClr val="bg1"/>
                </a:solidFill>
              </a:rPr>
              <a:t> </a:t>
            </a:r>
            <a:r>
              <a:rPr lang="en-US" sz="2000" dirty="0" err="1">
                <a:solidFill>
                  <a:schemeClr val="bg1"/>
                </a:solidFill>
              </a:rPr>
              <a:t>iz</a:t>
            </a:r>
            <a:r>
              <a:rPr lang="en-US" sz="2000" dirty="0">
                <a:solidFill>
                  <a:schemeClr val="bg1"/>
                </a:solidFill>
              </a:rPr>
              <a:t> </a:t>
            </a:r>
            <a:r>
              <a:rPr lang="en-US" sz="2000" dirty="0" err="1">
                <a:solidFill>
                  <a:schemeClr val="bg1"/>
                </a:solidFill>
              </a:rPr>
              <a:t>radnog</a:t>
            </a:r>
            <a:r>
              <a:rPr lang="en-US" sz="2000" dirty="0">
                <a:solidFill>
                  <a:schemeClr val="bg1"/>
                </a:solidFill>
              </a:rPr>
              <a:t> </a:t>
            </a:r>
            <a:r>
              <a:rPr lang="en-US" sz="2000" dirty="0" err="1">
                <a:solidFill>
                  <a:schemeClr val="bg1"/>
                </a:solidFill>
              </a:rPr>
              <a:t>odnosa</a:t>
            </a:r>
            <a:r>
              <a:rPr lang="en-US" sz="2000" dirty="0">
                <a:solidFill>
                  <a:schemeClr val="bg1"/>
                </a:solidFill>
              </a:rPr>
              <a:t>.</a:t>
            </a:r>
            <a:endParaRPr lang="bs-Latn-BA" sz="2000" dirty="0">
              <a:solidFill>
                <a:schemeClr val="bg1"/>
              </a:solidFill>
            </a:endParaRPr>
          </a:p>
          <a:p>
            <a:pPr algn="just"/>
            <a:endParaRPr lang="bs-Latn-BA" sz="2000" dirty="0">
              <a:solidFill>
                <a:schemeClr val="bg1"/>
              </a:solidFill>
            </a:endParaRPr>
          </a:p>
          <a:p>
            <a:pPr marL="342900" indent="-342900" algn="just">
              <a:buFont typeface="Arial" pitchFamily="34" charset="0"/>
              <a:buChar char="•"/>
            </a:pPr>
            <a:r>
              <a:rPr lang="bs-Latn-BA" sz="2000" dirty="0" err="1">
                <a:solidFill>
                  <a:schemeClr val="bg1"/>
                </a:solidFill>
              </a:rPr>
              <a:t>p</a:t>
            </a:r>
            <a:r>
              <a:rPr lang="en-US" sz="2000" dirty="0" err="1" smtClean="0">
                <a:solidFill>
                  <a:schemeClr val="bg1"/>
                </a:solidFill>
              </a:rPr>
              <a:t>osljedice</a:t>
            </a:r>
            <a:r>
              <a:rPr lang="en-US" sz="2000" dirty="0" smtClean="0">
                <a:solidFill>
                  <a:schemeClr val="bg1"/>
                </a:solidFill>
              </a:rPr>
              <a:t> </a:t>
            </a:r>
            <a:r>
              <a:rPr lang="en-US" sz="2000" dirty="0" err="1">
                <a:solidFill>
                  <a:schemeClr val="bg1"/>
                </a:solidFill>
              </a:rPr>
              <a:t>odluke</a:t>
            </a:r>
            <a:r>
              <a:rPr lang="en-US" sz="2000" dirty="0">
                <a:solidFill>
                  <a:schemeClr val="bg1"/>
                </a:solidFill>
              </a:rPr>
              <a:t> </a:t>
            </a:r>
            <a:r>
              <a:rPr lang="en-US" sz="2000" dirty="0" err="1" smtClean="0">
                <a:solidFill>
                  <a:schemeClr val="bg1"/>
                </a:solidFill>
              </a:rPr>
              <a:t>suda</a:t>
            </a:r>
            <a:r>
              <a:rPr lang="bs-Latn-BA" sz="2000" dirty="0">
                <a:solidFill>
                  <a:schemeClr val="bg1"/>
                </a:solidFill>
              </a:rPr>
              <a:t> </a:t>
            </a:r>
            <a:r>
              <a:rPr lang="bs-Latn-BA" sz="2000" dirty="0" smtClean="0">
                <a:solidFill>
                  <a:schemeClr val="bg1"/>
                </a:solidFill>
              </a:rPr>
              <a:t>-</a:t>
            </a:r>
            <a:r>
              <a:rPr lang="en-US" sz="2000" dirty="0" smtClean="0">
                <a:solidFill>
                  <a:schemeClr val="bg1"/>
                </a:solidFill>
              </a:rPr>
              <a:t> </a:t>
            </a:r>
            <a:r>
              <a:rPr lang="en-US" sz="2000" dirty="0" err="1">
                <a:solidFill>
                  <a:schemeClr val="bg1"/>
                </a:solidFill>
              </a:rPr>
              <a:t>uspostavljanje</a:t>
            </a:r>
            <a:r>
              <a:rPr lang="en-US" sz="2000" dirty="0">
                <a:solidFill>
                  <a:schemeClr val="bg1"/>
                </a:solidFill>
              </a:rPr>
              <a:t> </a:t>
            </a:r>
            <a:r>
              <a:rPr lang="en-US" sz="2000" dirty="0" err="1">
                <a:solidFill>
                  <a:schemeClr val="bg1"/>
                </a:solidFill>
              </a:rPr>
              <a:t>radnog</a:t>
            </a:r>
            <a:r>
              <a:rPr lang="en-US" sz="2000" dirty="0">
                <a:solidFill>
                  <a:schemeClr val="bg1"/>
                </a:solidFill>
              </a:rPr>
              <a:t> </a:t>
            </a:r>
            <a:r>
              <a:rPr lang="en-US" sz="2000" dirty="0" err="1">
                <a:solidFill>
                  <a:schemeClr val="bg1"/>
                </a:solidFill>
              </a:rPr>
              <a:t>odnosa</a:t>
            </a:r>
            <a:endParaRPr lang="bs-Latn-BA" sz="2000" dirty="0">
              <a:solidFill>
                <a:schemeClr val="bg1"/>
              </a:solidFill>
            </a:endParaRPr>
          </a:p>
          <a:p>
            <a:pPr algn="l"/>
            <a:endParaRPr lang="bs-Latn-BA" sz="2000" dirty="0"/>
          </a:p>
        </p:txBody>
      </p:sp>
    </p:spTree>
    <p:extLst>
      <p:ext uri="{BB962C8B-B14F-4D97-AF65-F5344CB8AC3E}">
        <p14:creationId xmlns:p14="http://schemas.microsoft.com/office/powerpoint/2010/main" val="4046988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2448272" cy="1080120"/>
          </a:xfrm>
        </p:spPr>
        <p:txBody>
          <a:bodyPr/>
          <a:lstStyle/>
          <a:p>
            <a:r>
              <a:rPr lang="bs-Latn-BA" sz="6000" dirty="0" smtClean="0"/>
              <a:t>Uvod </a:t>
            </a:r>
            <a:endParaRPr lang="bs-Latn-BA" sz="6000" dirty="0"/>
          </a:p>
        </p:txBody>
      </p:sp>
      <p:sp>
        <p:nvSpPr>
          <p:cNvPr id="3" name="Text Placeholder 2"/>
          <p:cNvSpPr>
            <a:spLocks noGrp="1"/>
          </p:cNvSpPr>
          <p:nvPr>
            <p:ph type="body" idx="2"/>
          </p:nvPr>
        </p:nvSpPr>
        <p:spPr>
          <a:xfrm>
            <a:off x="179512" y="1556792"/>
            <a:ext cx="2448272" cy="5184576"/>
          </a:xfrm>
        </p:spPr>
        <p:txBody>
          <a:bodyPr>
            <a:normAutofit/>
          </a:bodyPr>
          <a:lstStyle/>
          <a:p>
            <a:r>
              <a:rPr lang="en-US" sz="1800" dirty="0" err="1"/>
              <a:t>Usvajanje</a:t>
            </a:r>
            <a:r>
              <a:rPr lang="en-US" sz="1800" dirty="0"/>
              <a:t> </a:t>
            </a:r>
            <a:r>
              <a:rPr lang="en-US" sz="1800" dirty="0" err="1"/>
              <a:t>novih</a:t>
            </a:r>
            <a:r>
              <a:rPr lang="en-US" sz="1800" dirty="0"/>
              <a:t> </a:t>
            </a:r>
            <a:r>
              <a:rPr lang="en-US" sz="1800" dirty="0" err="1"/>
              <a:t>zakona</a:t>
            </a:r>
            <a:r>
              <a:rPr lang="en-US" sz="1800" dirty="0"/>
              <a:t> o </a:t>
            </a:r>
            <a:r>
              <a:rPr lang="en-US" sz="1800" dirty="0" err="1"/>
              <a:t>radu</a:t>
            </a:r>
            <a:r>
              <a:rPr lang="en-US" sz="1800" dirty="0"/>
              <a:t> u </a:t>
            </a:r>
            <a:r>
              <a:rPr lang="en-US" sz="1800" dirty="0" err="1"/>
              <a:t>Republici</a:t>
            </a:r>
            <a:r>
              <a:rPr lang="en-US" sz="1800" dirty="0"/>
              <a:t> </a:t>
            </a:r>
            <a:r>
              <a:rPr lang="en-US" sz="1800" dirty="0" err="1"/>
              <a:t>Srpskoj</a:t>
            </a:r>
            <a:r>
              <a:rPr lang="en-US" sz="1800" dirty="0"/>
              <a:t> i </a:t>
            </a:r>
            <a:r>
              <a:rPr lang="en-US" sz="1800" dirty="0" err="1"/>
              <a:t>Federaciji</a:t>
            </a:r>
            <a:r>
              <a:rPr lang="en-US" sz="1800" dirty="0"/>
              <a:t> </a:t>
            </a:r>
            <a:r>
              <a:rPr lang="en-US" sz="1800" dirty="0" err="1"/>
              <a:t>Bosne</a:t>
            </a:r>
            <a:r>
              <a:rPr lang="en-US" sz="1800" dirty="0"/>
              <a:t> i </a:t>
            </a:r>
            <a:r>
              <a:rPr lang="en-US" sz="1800" dirty="0" err="1"/>
              <a:t>Hercegovine</a:t>
            </a:r>
            <a:r>
              <a:rPr lang="en-US" sz="1800" dirty="0"/>
              <a:t> </a:t>
            </a:r>
            <a:r>
              <a:rPr lang="en-US" sz="1800" dirty="0" err="1"/>
              <a:t>treba</a:t>
            </a:r>
            <a:r>
              <a:rPr lang="en-US" sz="1800" dirty="0"/>
              <a:t> da </a:t>
            </a:r>
            <a:r>
              <a:rPr lang="en-US" sz="1800" dirty="0" err="1"/>
              <a:t>dovede</a:t>
            </a:r>
            <a:r>
              <a:rPr lang="en-US" sz="1800" dirty="0"/>
              <a:t> do toga da se </a:t>
            </a:r>
            <a:r>
              <a:rPr lang="en-US" sz="1800" dirty="0" err="1"/>
              <a:t>navedena</a:t>
            </a:r>
            <a:r>
              <a:rPr lang="en-US" sz="1800" dirty="0"/>
              <a:t> </a:t>
            </a:r>
            <a:r>
              <a:rPr lang="en-US" sz="1800" dirty="0" err="1"/>
              <a:t>situacija</a:t>
            </a:r>
            <a:r>
              <a:rPr lang="en-US" sz="1800" dirty="0"/>
              <a:t> </a:t>
            </a:r>
            <a:r>
              <a:rPr lang="en-US" sz="1800" dirty="0" err="1"/>
              <a:t>široko</a:t>
            </a:r>
            <a:r>
              <a:rPr lang="en-US" sz="1800" dirty="0"/>
              <a:t> </a:t>
            </a:r>
            <a:r>
              <a:rPr lang="en-US" sz="1800" dirty="0" err="1"/>
              <a:t>rasprostranjenog</a:t>
            </a:r>
            <a:r>
              <a:rPr lang="en-US" sz="1800" dirty="0"/>
              <a:t> i </a:t>
            </a:r>
            <a:r>
              <a:rPr lang="en-US" sz="1800" dirty="0" err="1"/>
              <a:t>sistematskog</a:t>
            </a:r>
            <a:r>
              <a:rPr lang="en-US" sz="1800" dirty="0"/>
              <a:t> </a:t>
            </a:r>
            <a:r>
              <a:rPr lang="en-US" sz="1800" dirty="0" err="1"/>
              <a:t>eksploatisanja</a:t>
            </a:r>
            <a:r>
              <a:rPr lang="en-US" sz="1800" dirty="0"/>
              <a:t> </a:t>
            </a:r>
            <a:r>
              <a:rPr lang="en-US" sz="1800" dirty="0" err="1"/>
              <a:t>radnika</a:t>
            </a:r>
            <a:r>
              <a:rPr lang="en-US" sz="1800" dirty="0"/>
              <a:t> </a:t>
            </a:r>
            <a:r>
              <a:rPr lang="en-US" sz="1800" dirty="0" err="1"/>
              <a:t>na</a:t>
            </a:r>
            <a:r>
              <a:rPr lang="en-US" sz="1800" dirty="0"/>
              <a:t> </a:t>
            </a:r>
            <a:r>
              <a:rPr lang="en-US" sz="1800" dirty="0" err="1"/>
              <a:t>radnom</a:t>
            </a:r>
            <a:r>
              <a:rPr lang="en-US" sz="1800" dirty="0"/>
              <a:t> </a:t>
            </a:r>
            <a:r>
              <a:rPr lang="en-US" sz="1800" dirty="0" err="1"/>
              <a:t>mjestu</a:t>
            </a:r>
            <a:r>
              <a:rPr lang="en-US" sz="1800" dirty="0"/>
              <a:t> </a:t>
            </a:r>
            <a:r>
              <a:rPr lang="en-US" sz="1800" dirty="0" err="1"/>
              <a:t>eliminiše</a:t>
            </a:r>
            <a:r>
              <a:rPr lang="en-US" sz="1800" dirty="0"/>
              <a:t> </a:t>
            </a:r>
            <a:r>
              <a:rPr lang="en-US" sz="1800" dirty="0" err="1"/>
              <a:t>ili</a:t>
            </a:r>
            <a:r>
              <a:rPr lang="en-US" sz="1800" dirty="0"/>
              <a:t> </a:t>
            </a:r>
            <a:r>
              <a:rPr lang="en-US" sz="1800" dirty="0" err="1"/>
              <a:t>umanji</a:t>
            </a:r>
            <a:r>
              <a:rPr lang="bs-Latn-BA" sz="1800" dirty="0"/>
              <a:t> </a:t>
            </a:r>
            <a:r>
              <a:rPr lang="en-US" sz="1800" dirty="0" err="1"/>
              <a:t>pojedina</a:t>
            </a:r>
            <a:r>
              <a:rPr lang="en-US" sz="1800" dirty="0"/>
              <a:t> </a:t>
            </a:r>
            <a:r>
              <a:rPr lang="en-US" sz="1800" dirty="0" err="1"/>
              <a:t>rješenja</a:t>
            </a:r>
            <a:r>
              <a:rPr lang="en-US" sz="1800" dirty="0"/>
              <a:t> </a:t>
            </a:r>
            <a:r>
              <a:rPr lang="en-US" sz="1800" dirty="0" err="1"/>
              <a:t>novog</a:t>
            </a:r>
            <a:r>
              <a:rPr lang="en-US" sz="1800" dirty="0"/>
              <a:t> </a:t>
            </a:r>
            <a:r>
              <a:rPr lang="en-US" sz="1800" dirty="0" err="1"/>
              <a:t>radnog</a:t>
            </a:r>
            <a:r>
              <a:rPr lang="en-US" sz="1800" dirty="0"/>
              <a:t> </a:t>
            </a:r>
            <a:r>
              <a:rPr lang="en-US" sz="1800" dirty="0" err="1"/>
              <a:t>zakonodavstva</a:t>
            </a:r>
            <a:r>
              <a:rPr lang="en-US" sz="1800" dirty="0"/>
              <a:t> </a:t>
            </a:r>
            <a:r>
              <a:rPr lang="en-US" sz="1800" dirty="0" err="1"/>
              <a:t>navedenu</a:t>
            </a:r>
            <a:r>
              <a:rPr lang="en-US" sz="1800" dirty="0"/>
              <a:t> </a:t>
            </a:r>
            <a:r>
              <a:rPr lang="en-US" sz="1800" dirty="0" err="1"/>
              <a:t>eksploataciju</a:t>
            </a:r>
            <a:r>
              <a:rPr lang="en-US" sz="1800" dirty="0"/>
              <a:t> </a:t>
            </a:r>
            <a:r>
              <a:rPr lang="en-US" sz="1800" dirty="0" err="1"/>
              <a:t>potencijalno</a:t>
            </a:r>
            <a:r>
              <a:rPr lang="en-US" sz="1800" dirty="0"/>
              <a:t> </a:t>
            </a:r>
            <a:r>
              <a:rPr lang="en-US" sz="1800" dirty="0" err="1"/>
              <a:t>mogu</a:t>
            </a:r>
            <a:r>
              <a:rPr lang="en-US" sz="1800" dirty="0"/>
              <a:t> </a:t>
            </a:r>
            <a:r>
              <a:rPr lang="en-US" sz="1800" dirty="0" err="1"/>
              <a:t>samo</a:t>
            </a:r>
            <a:r>
              <a:rPr lang="en-US" sz="1800" dirty="0"/>
              <a:t> </a:t>
            </a:r>
            <a:r>
              <a:rPr lang="en-US" sz="1800" dirty="0" err="1"/>
              <a:t>dodatno</a:t>
            </a:r>
            <a:r>
              <a:rPr lang="en-US" sz="1800" dirty="0"/>
              <a:t> </a:t>
            </a:r>
            <a:r>
              <a:rPr lang="en-US" sz="1800" dirty="0" err="1"/>
              <a:t>učvrstiti</a:t>
            </a:r>
            <a:r>
              <a:rPr lang="en-US" sz="1800" dirty="0"/>
              <a:t>.</a:t>
            </a:r>
            <a:endParaRPr lang="bs-Latn-BA" sz="1800" dirty="0"/>
          </a:p>
          <a:p>
            <a:endParaRPr lang="bs-Latn-BA" dirty="0"/>
          </a:p>
        </p:txBody>
      </p:sp>
      <p:sp>
        <p:nvSpPr>
          <p:cNvPr id="4" name="Content Placeholder 3"/>
          <p:cNvSpPr>
            <a:spLocks noGrp="1"/>
          </p:cNvSpPr>
          <p:nvPr>
            <p:ph sz="half" idx="1"/>
          </p:nvPr>
        </p:nvSpPr>
        <p:spPr>
          <a:xfrm>
            <a:off x="2771800" y="260648"/>
            <a:ext cx="6372200" cy="6768752"/>
          </a:xfrm>
        </p:spPr>
        <p:txBody>
          <a:bodyPr numCol="2">
            <a:normAutofit lnSpcReduction="10000"/>
          </a:bodyPr>
          <a:lstStyle/>
          <a:p>
            <a:pPr marL="0" indent="0" algn="ctr">
              <a:buNone/>
            </a:pPr>
            <a:r>
              <a:rPr lang="en-US" sz="2400" dirty="0"/>
              <a:t>Novo </a:t>
            </a:r>
            <a:r>
              <a:rPr lang="en-US" sz="2400" dirty="0" err="1"/>
              <a:t>radno</a:t>
            </a:r>
            <a:r>
              <a:rPr lang="en-US" sz="2400" dirty="0"/>
              <a:t> </a:t>
            </a:r>
            <a:r>
              <a:rPr lang="en-US" sz="2400" dirty="0" err="1"/>
              <a:t>zakonodavstvo</a:t>
            </a:r>
            <a:r>
              <a:rPr lang="en-US" sz="2400" dirty="0"/>
              <a:t> od 2015/2016</a:t>
            </a:r>
            <a:endParaRPr lang="bs-Latn-BA" sz="2400" dirty="0"/>
          </a:p>
          <a:p>
            <a:pPr marL="0" indent="0">
              <a:buNone/>
            </a:pPr>
            <a:endParaRPr lang="bs-Latn-BA" sz="1800" dirty="0"/>
          </a:p>
          <a:p>
            <a:pPr marL="0" indent="0" algn="ctr">
              <a:buNone/>
            </a:pPr>
            <a:r>
              <a:rPr lang="en-US" sz="1800" dirty="0" err="1"/>
              <a:t>Karakteristike</a:t>
            </a:r>
            <a:r>
              <a:rPr lang="en-US" sz="1800" dirty="0"/>
              <a:t> </a:t>
            </a:r>
            <a:r>
              <a:rPr lang="en-US" sz="1800" dirty="0" err="1"/>
              <a:t>starog</a:t>
            </a:r>
            <a:r>
              <a:rPr lang="en-US" sz="1800" dirty="0"/>
              <a:t>:</a:t>
            </a:r>
            <a:endParaRPr lang="bs-Latn-BA" sz="1800" dirty="0"/>
          </a:p>
          <a:p>
            <a:r>
              <a:rPr lang="en-US" sz="1800" dirty="0" err="1"/>
              <a:t>nedosljedna</a:t>
            </a:r>
            <a:r>
              <a:rPr lang="en-US" sz="1800" dirty="0"/>
              <a:t> </a:t>
            </a:r>
            <a:r>
              <a:rPr lang="en-US" sz="1800" dirty="0" err="1"/>
              <a:t>primjena</a:t>
            </a:r>
            <a:r>
              <a:rPr lang="en-US" sz="1800" dirty="0"/>
              <a:t> </a:t>
            </a:r>
            <a:r>
              <a:rPr lang="en-US" sz="1800" dirty="0" err="1"/>
              <a:t>prijašnjeg</a:t>
            </a:r>
            <a:r>
              <a:rPr lang="en-US" sz="1800" dirty="0"/>
              <a:t> </a:t>
            </a:r>
            <a:r>
              <a:rPr lang="en-US" sz="1800" dirty="0" err="1"/>
              <a:t>zakonodavstva</a:t>
            </a:r>
            <a:r>
              <a:rPr lang="en-US" sz="1800" dirty="0"/>
              <a:t> </a:t>
            </a:r>
            <a:r>
              <a:rPr lang="en-US" sz="1800" dirty="0" err="1"/>
              <a:t>dovodila</a:t>
            </a:r>
            <a:r>
              <a:rPr lang="en-US" sz="1800" dirty="0"/>
              <a:t> do </a:t>
            </a:r>
            <a:r>
              <a:rPr lang="en-US" sz="1800" dirty="0" err="1"/>
              <a:t>teških</a:t>
            </a:r>
            <a:r>
              <a:rPr lang="en-US" sz="1800" dirty="0"/>
              <a:t> </a:t>
            </a:r>
            <a:r>
              <a:rPr lang="en-US" sz="1800" dirty="0" err="1"/>
              <a:t>kršenja</a:t>
            </a:r>
            <a:endParaRPr lang="bs-Latn-BA" sz="1800" dirty="0"/>
          </a:p>
          <a:p>
            <a:r>
              <a:rPr lang="en-US" sz="1800" dirty="0" err="1"/>
              <a:t>prava</a:t>
            </a:r>
            <a:r>
              <a:rPr lang="en-US" sz="1800" dirty="0"/>
              <a:t> </a:t>
            </a:r>
            <a:r>
              <a:rPr lang="en-US" sz="1800" dirty="0" err="1"/>
              <a:t>iz</a:t>
            </a:r>
            <a:r>
              <a:rPr lang="en-US" sz="1800" dirty="0"/>
              <a:t> </a:t>
            </a:r>
            <a:r>
              <a:rPr lang="en-US" sz="1800" dirty="0" err="1"/>
              <a:t>radnog</a:t>
            </a:r>
            <a:r>
              <a:rPr lang="en-US" sz="1800" dirty="0"/>
              <a:t> </a:t>
            </a:r>
            <a:r>
              <a:rPr lang="en-US" sz="1800" dirty="0" err="1"/>
              <a:t>odnosa</a:t>
            </a:r>
            <a:r>
              <a:rPr lang="en-US" sz="1800" dirty="0"/>
              <a:t>, </a:t>
            </a:r>
            <a:r>
              <a:rPr lang="en-US" sz="1800" dirty="0" err="1"/>
              <a:t>koja</a:t>
            </a:r>
            <a:r>
              <a:rPr lang="en-US" sz="1800" dirty="0"/>
              <a:t> </a:t>
            </a:r>
            <a:r>
              <a:rPr lang="en-US" sz="1800" dirty="0" err="1"/>
              <a:t>su</a:t>
            </a:r>
            <a:r>
              <a:rPr lang="en-US" sz="1800" dirty="0"/>
              <a:t> </a:t>
            </a:r>
            <a:r>
              <a:rPr lang="en-US" sz="1800" dirty="0" err="1"/>
              <a:t>često</a:t>
            </a:r>
            <a:r>
              <a:rPr lang="en-US" sz="1800" dirty="0"/>
              <a:t> </a:t>
            </a:r>
            <a:r>
              <a:rPr lang="en-US" sz="1800" dirty="0" err="1"/>
              <a:t>poprimala</a:t>
            </a:r>
            <a:r>
              <a:rPr lang="en-US" sz="1800" dirty="0"/>
              <a:t> </a:t>
            </a:r>
            <a:r>
              <a:rPr lang="en-US" sz="1800" dirty="0" err="1"/>
              <a:t>oblik</a:t>
            </a:r>
            <a:r>
              <a:rPr lang="en-US" sz="1800" dirty="0"/>
              <a:t> </a:t>
            </a:r>
            <a:r>
              <a:rPr lang="en-US" sz="1800" dirty="0" err="1"/>
              <a:t>eksploatacije</a:t>
            </a:r>
            <a:r>
              <a:rPr lang="en-US" sz="1800" dirty="0"/>
              <a:t>.</a:t>
            </a:r>
            <a:r>
              <a:rPr lang="bs-Latn-BA" sz="1800" dirty="0"/>
              <a:t>      </a:t>
            </a:r>
            <a:r>
              <a:rPr lang="en-US" sz="1800" dirty="0" err="1"/>
              <a:t>rasprostranjen</a:t>
            </a:r>
            <a:r>
              <a:rPr lang="en-US" sz="1800" dirty="0"/>
              <a:t> </a:t>
            </a:r>
            <a:r>
              <a:rPr lang="en-US" sz="1800" dirty="0" err="1"/>
              <a:t>fenomen</a:t>
            </a:r>
            <a:r>
              <a:rPr lang="en-US" sz="1800" dirty="0"/>
              <a:t> </a:t>
            </a:r>
            <a:r>
              <a:rPr lang="en-US" sz="1800" dirty="0" err="1"/>
              <a:t>rada</a:t>
            </a:r>
            <a:r>
              <a:rPr lang="en-US" sz="1800" dirty="0"/>
              <a:t> </a:t>
            </a:r>
            <a:r>
              <a:rPr lang="en-US" sz="1800" dirty="0" err="1"/>
              <a:t>bez</a:t>
            </a:r>
            <a:r>
              <a:rPr lang="en-US" sz="1800" dirty="0"/>
              <a:t> </a:t>
            </a:r>
            <a:r>
              <a:rPr lang="en-US" sz="1800" dirty="0" err="1"/>
              <a:t>zaključenog</a:t>
            </a:r>
            <a:r>
              <a:rPr lang="en-US" sz="1800" dirty="0"/>
              <a:t> </a:t>
            </a:r>
            <a:r>
              <a:rPr lang="en-US" sz="1800" dirty="0" err="1"/>
              <a:t>ugovora</a:t>
            </a:r>
            <a:r>
              <a:rPr lang="en-US" sz="1800" dirty="0"/>
              <a:t> o </a:t>
            </a:r>
            <a:r>
              <a:rPr lang="en-US" sz="1800" dirty="0" err="1"/>
              <a:t>radu</a:t>
            </a:r>
            <a:r>
              <a:rPr lang="en-US" sz="1800" dirty="0"/>
              <a:t> (rad </a:t>
            </a:r>
            <a:r>
              <a:rPr lang="en-US" sz="1800" dirty="0" err="1"/>
              <a:t>na</a:t>
            </a:r>
            <a:r>
              <a:rPr lang="en-US" sz="1800" dirty="0"/>
              <a:t> </a:t>
            </a:r>
            <a:r>
              <a:rPr lang="en-US" sz="1800" dirty="0" err="1"/>
              <a:t>crno</a:t>
            </a:r>
            <a:r>
              <a:rPr lang="en-US" sz="1800" dirty="0"/>
              <a:t>),</a:t>
            </a:r>
            <a:endParaRPr lang="bs-Latn-BA" sz="1800" dirty="0"/>
          </a:p>
          <a:p>
            <a:r>
              <a:rPr lang="en-US" sz="1800" dirty="0" err="1"/>
              <a:t>čest</a:t>
            </a:r>
            <a:r>
              <a:rPr lang="en-US" sz="1800" dirty="0"/>
              <a:t> </a:t>
            </a:r>
            <a:r>
              <a:rPr lang="en-US" sz="1800" dirty="0" err="1"/>
              <a:t>prekovremenog</a:t>
            </a:r>
            <a:r>
              <a:rPr lang="en-US" sz="1800" dirty="0"/>
              <a:t> </a:t>
            </a:r>
            <a:r>
              <a:rPr lang="en-US" sz="1800" dirty="0" err="1"/>
              <a:t>neplaćenog</a:t>
            </a:r>
            <a:r>
              <a:rPr lang="en-US" sz="1800" dirty="0"/>
              <a:t> </a:t>
            </a:r>
            <a:r>
              <a:rPr lang="en-US" sz="1800" dirty="0" err="1"/>
              <a:t>rada</a:t>
            </a:r>
            <a:r>
              <a:rPr lang="en-US" sz="1800" dirty="0"/>
              <a:t>, </a:t>
            </a:r>
            <a:endParaRPr lang="bs-Latn-BA" sz="1800" dirty="0"/>
          </a:p>
          <a:p>
            <a:r>
              <a:rPr lang="en-US" sz="1800" dirty="0"/>
              <a:t>rad </a:t>
            </a:r>
            <a:r>
              <a:rPr lang="en-US" sz="1800" dirty="0" err="1"/>
              <a:t>tokom</a:t>
            </a:r>
            <a:r>
              <a:rPr lang="en-US" sz="1800" dirty="0"/>
              <a:t> </a:t>
            </a:r>
            <a:r>
              <a:rPr lang="en-US" sz="1800" dirty="0" err="1"/>
              <a:t>neradnih</a:t>
            </a:r>
            <a:r>
              <a:rPr lang="en-US" sz="1800" dirty="0"/>
              <a:t> </a:t>
            </a:r>
            <a:r>
              <a:rPr lang="en-US" sz="1800" dirty="0" err="1"/>
              <a:t>dana</a:t>
            </a:r>
            <a:r>
              <a:rPr lang="en-US" sz="1800" dirty="0"/>
              <a:t> u </a:t>
            </a:r>
            <a:r>
              <a:rPr lang="en-US" sz="1800" dirty="0" err="1"/>
              <a:t>sedmici</a:t>
            </a:r>
            <a:r>
              <a:rPr lang="en-US" sz="1800" dirty="0"/>
              <a:t>, </a:t>
            </a:r>
            <a:endParaRPr lang="bs-Latn-BA" sz="1800" dirty="0"/>
          </a:p>
          <a:p>
            <a:r>
              <a:rPr lang="en-US" sz="1800" dirty="0"/>
              <a:t>rad </a:t>
            </a:r>
            <a:r>
              <a:rPr lang="en-US" sz="1800" dirty="0" err="1"/>
              <a:t>tokom</a:t>
            </a:r>
            <a:r>
              <a:rPr lang="en-US" sz="1800" dirty="0"/>
              <a:t> </a:t>
            </a:r>
            <a:r>
              <a:rPr lang="en-US" sz="1800" dirty="0" err="1"/>
              <a:t>državnih</a:t>
            </a:r>
            <a:r>
              <a:rPr lang="en-US" sz="1800" dirty="0"/>
              <a:t> i </a:t>
            </a:r>
            <a:r>
              <a:rPr lang="en-US" sz="1800" dirty="0" err="1"/>
              <a:t>vjerskih</a:t>
            </a:r>
            <a:r>
              <a:rPr lang="en-US" sz="1800" dirty="0"/>
              <a:t> </a:t>
            </a:r>
            <a:r>
              <a:rPr lang="en-US" sz="1800" dirty="0" err="1"/>
              <a:t>praznika</a:t>
            </a:r>
            <a:r>
              <a:rPr lang="en-US" sz="1800" dirty="0"/>
              <a:t>, </a:t>
            </a:r>
            <a:endParaRPr lang="bs-Latn-BA" sz="1800" dirty="0"/>
          </a:p>
          <a:p>
            <a:r>
              <a:rPr lang="en-US" sz="1800" dirty="0" err="1"/>
              <a:t>potpuno</a:t>
            </a:r>
            <a:r>
              <a:rPr lang="en-US" sz="1800" dirty="0"/>
              <a:t> </a:t>
            </a:r>
            <a:r>
              <a:rPr lang="en-US" sz="1800" dirty="0" err="1"/>
              <a:t>uskraćivane</a:t>
            </a:r>
            <a:r>
              <a:rPr lang="en-US" sz="1800" dirty="0"/>
              <a:t> </a:t>
            </a:r>
            <a:r>
              <a:rPr lang="en-US" sz="1800" dirty="0" err="1"/>
              <a:t>prava</a:t>
            </a:r>
            <a:r>
              <a:rPr lang="en-US" sz="1800" dirty="0"/>
              <a:t> </a:t>
            </a:r>
            <a:r>
              <a:rPr lang="en-US" sz="1800" dirty="0" err="1"/>
              <a:t>na</a:t>
            </a:r>
            <a:r>
              <a:rPr lang="en-US" sz="1800" dirty="0"/>
              <a:t> </a:t>
            </a:r>
            <a:r>
              <a:rPr lang="en-US" sz="1800" dirty="0" err="1"/>
              <a:t>godišnji</a:t>
            </a:r>
            <a:r>
              <a:rPr lang="en-US" sz="1800" dirty="0"/>
              <a:t> </a:t>
            </a:r>
            <a:r>
              <a:rPr lang="en-US" sz="1800" dirty="0" err="1"/>
              <a:t>odmor</a:t>
            </a:r>
            <a:r>
              <a:rPr lang="en-US" sz="1800" dirty="0"/>
              <a:t>, </a:t>
            </a:r>
            <a:endParaRPr lang="bs-Latn-BA" sz="1800" dirty="0" smtClean="0"/>
          </a:p>
          <a:p>
            <a:pPr marL="0" indent="0">
              <a:buNone/>
            </a:pPr>
            <a:endParaRPr lang="bs-Latn-BA" sz="1800" dirty="0"/>
          </a:p>
          <a:p>
            <a:endParaRPr lang="bs-Latn-BA" sz="1800" dirty="0" smtClean="0"/>
          </a:p>
          <a:p>
            <a:r>
              <a:rPr lang="en-US" sz="1800" dirty="0" err="1" smtClean="0"/>
              <a:t>neredovna</a:t>
            </a:r>
            <a:r>
              <a:rPr lang="en-US" sz="1800" dirty="0" smtClean="0"/>
              <a:t> </a:t>
            </a:r>
            <a:r>
              <a:rPr lang="en-US" sz="1800" dirty="0" err="1"/>
              <a:t>isplati</a:t>
            </a:r>
            <a:r>
              <a:rPr lang="en-US" sz="1800" dirty="0"/>
              <a:t> </a:t>
            </a:r>
            <a:r>
              <a:rPr lang="en-US" sz="1800" dirty="0" err="1"/>
              <a:t>plata</a:t>
            </a:r>
            <a:r>
              <a:rPr lang="en-US" sz="1800" dirty="0"/>
              <a:t>, </a:t>
            </a:r>
            <a:endParaRPr lang="bs-Latn-BA" sz="1800" dirty="0"/>
          </a:p>
          <a:p>
            <a:r>
              <a:rPr lang="en-US" sz="1800" dirty="0" err="1"/>
              <a:t>praksa</a:t>
            </a:r>
            <a:r>
              <a:rPr lang="en-US" sz="1800" dirty="0"/>
              <a:t> </a:t>
            </a:r>
            <a:r>
              <a:rPr lang="en-US" sz="1800" dirty="0" err="1"/>
              <a:t>vraćanja</a:t>
            </a:r>
            <a:r>
              <a:rPr lang="en-US" sz="1800" dirty="0"/>
              <a:t> </a:t>
            </a:r>
            <a:r>
              <a:rPr lang="en-US" sz="1800" dirty="0" err="1"/>
              <a:t>dijela</a:t>
            </a:r>
            <a:r>
              <a:rPr lang="en-US" sz="1800" dirty="0"/>
              <a:t> </a:t>
            </a:r>
            <a:r>
              <a:rPr lang="en-US" sz="1800" dirty="0" err="1"/>
              <a:t>isplaćene</a:t>
            </a:r>
            <a:r>
              <a:rPr lang="en-US" sz="1800" dirty="0"/>
              <a:t> plate </a:t>
            </a:r>
            <a:r>
              <a:rPr lang="en-US" sz="1800" dirty="0" err="1"/>
              <a:t>poslodavcu</a:t>
            </a:r>
            <a:r>
              <a:rPr lang="en-US" sz="1800" dirty="0"/>
              <a:t>,</a:t>
            </a:r>
            <a:endParaRPr lang="bs-Latn-BA" sz="1800" dirty="0"/>
          </a:p>
          <a:p>
            <a:r>
              <a:rPr lang="en-US" sz="1800" dirty="0" err="1"/>
              <a:t>neplaćanja</a:t>
            </a:r>
            <a:r>
              <a:rPr lang="en-US" sz="1800" dirty="0"/>
              <a:t> </a:t>
            </a:r>
            <a:r>
              <a:rPr lang="en-US" sz="1800" dirty="0" err="1"/>
              <a:t>doprinosa</a:t>
            </a:r>
            <a:r>
              <a:rPr lang="en-US" sz="1800" dirty="0"/>
              <a:t>, </a:t>
            </a:r>
            <a:endParaRPr lang="bs-Latn-BA" sz="1800" dirty="0"/>
          </a:p>
          <a:p>
            <a:r>
              <a:rPr lang="en-US" sz="1800" dirty="0" err="1"/>
              <a:t>strah</a:t>
            </a:r>
            <a:r>
              <a:rPr lang="en-US" sz="1800" dirty="0"/>
              <a:t> </a:t>
            </a:r>
            <a:r>
              <a:rPr lang="en-US" sz="1800" dirty="0" err="1"/>
              <a:t>radnika</a:t>
            </a:r>
            <a:r>
              <a:rPr lang="en-US" sz="1800" dirty="0"/>
              <a:t> od </a:t>
            </a:r>
            <a:r>
              <a:rPr lang="en-US" sz="1800" dirty="0" err="1"/>
              <a:t>korišenja</a:t>
            </a:r>
            <a:r>
              <a:rPr lang="en-US" sz="1800" dirty="0"/>
              <a:t> </a:t>
            </a:r>
            <a:r>
              <a:rPr lang="en-US" sz="1800" dirty="0" err="1"/>
              <a:t>prava</a:t>
            </a:r>
            <a:r>
              <a:rPr lang="en-US" sz="1800" dirty="0"/>
              <a:t> </a:t>
            </a:r>
            <a:r>
              <a:rPr lang="en-US" sz="1800" dirty="0" err="1"/>
              <a:t>na</a:t>
            </a:r>
            <a:r>
              <a:rPr lang="en-US" sz="1800" dirty="0"/>
              <a:t> </a:t>
            </a:r>
            <a:r>
              <a:rPr lang="en-US" sz="1800" dirty="0" err="1"/>
              <a:t>bolovanje</a:t>
            </a:r>
            <a:r>
              <a:rPr lang="en-US" sz="1800" dirty="0"/>
              <a:t>, </a:t>
            </a:r>
            <a:endParaRPr lang="bs-Latn-BA" sz="1800" dirty="0"/>
          </a:p>
          <a:p>
            <a:r>
              <a:rPr lang="en-US" sz="1800" dirty="0" err="1"/>
              <a:t>rasprostranjena</a:t>
            </a:r>
            <a:r>
              <a:rPr lang="en-US" sz="1800" dirty="0"/>
              <a:t> </a:t>
            </a:r>
            <a:r>
              <a:rPr lang="en-US" sz="1800" dirty="0" err="1"/>
              <a:t>izloženost</a:t>
            </a:r>
            <a:r>
              <a:rPr lang="en-US" sz="1800" dirty="0"/>
              <a:t> </a:t>
            </a:r>
            <a:r>
              <a:rPr lang="en-US" sz="1800" dirty="0" err="1"/>
              <a:t>nefizičkom</a:t>
            </a:r>
            <a:r>
              <a:rPr lang="en-US" sz="1800" dirty="0"/>
              <a:t> </a:t>
            </a:r>
            <a:r>
              <a:rPr lang="en-US" sz="1800" dirty="0" err="1"/>
              <a:t>uznemiravanju</a:t>
            </a:r>
            <a:r>
              <a:rPr lang="en-US" sz="1800" dirty="0"/>
              <a:t> </a:t>
            </a:r>
            <a:r>
              <a:rPr lang="en-US" sz="1800" dirty="0" err="1"/>
              <a:t>na</a:t>
            </a:r>
            <a:r>
              <a:rPr lang="en-US" sz="1800" dirty="0"/>
              <a:t> </a:t>
            </a:r>
            <a:r>
              <a:rPr lang="en-US" sz="1800" dirty="0" err="1"/>
              <a:t>radnom</a:t>
            </a:r>
            <a:r>
              <a:rPr lang="en-US" sz="1800" dirty="0"/>
              <a:t> </a:t>
            </a:r>
            <a:r>
              <a:rPr lang="en-US" sz="1800" dirty="0" err="1"/>
              <a:t>mjestu</a:t>
            </a:r>
            <a:r>
              <a:rPr lang="en-US" sz="1800" dirty="0"/>
              <a:t> (</a:t>
            </a:r>
            <a:r>
              <a:rPr lang="en-US" sz="1800" dirty="0" err="1"/>
              <a:t>mobing</a:t>
            </a:r>
            <a:r>
              <a:rPr lang="en-US" sz="1800" dirty="0"/>
              <a:t>), </a:t>
            </a:r>
            <a:endParaRPr lang="bs-Latn-BA" sz="1800" dirty="0"/>
          </a:p>
          <a:p>
            <a:r>
              <a:rPr lang="en-US" sz="1800" dirty="0" err="1"/>
              <a:t>izloženost</a:t>
            </a:r>
            <a:r>
              <a:rPr lang="en-US" sz="1800" dirty="0"/>
              <a:t> </a:t>
            </a:r>
            <a:r>
              <a:rPr lang="en-US" sz="1800" dirty="0" err="1"/>
              <a:t>krajnje</a:t>
            </a:r>
            <a:r>
              <a:rPr lang="en-US" sz="1800" dirty="0"/>
              <a:t> </a:t>
            </a:r>
            <a:r>
              <a:rPr lang="en-US" sz="1800" dirty="0" err="1"/>
              <a:t>proizvoljnom</a:t>
            </a:r>
            <a:r>
              <a:rPr lang="en-US" sz="1800" dirty="0"/>
              <a:t> </a:t>
            </a:r>
            <a:r>
              <a:rPr lang="en-US" sz="1800" dirty="0" err="1"/>
              <a:t>kažnjavanju</a:t>
            </a:r>
            <a:r>
              <a:rPr lang="en-US" sz="1800" dirty="0"/>
              <a:t> </a:t>
            </a:r>
            <a:r>
              <a:rPr lang="en-US" sz="1800" dirty="0" err="1"/>
              <a:t>radnika</a:t>
            </a:r>
            <a:r>
              <a:rPr lang="en-US" sz="1800" dirty="0"/>
              <a:t> </a:t>
            </a:r>
            <a:r>
              <a:rPr lang="en-US" sz="1800" dirty="0" err="1"/>
              <a:t>za</a:t>
            </a:r>
            <a:r>
              <a:rPr lang="en-US" sz="1800" dirty="0"/>
              <a:t> </a:t>
            </a:r>
            <a:r>
              <a:rPr lang="en-US" sz="1800" dirty="0" err="1"/>
              <a:t>izmišljenje</a:t>
            </a:r>
            <a:r>
              <a:rPr lang="en-US" sz="1800" dirty="0"/>
              <a:t> </a:t>
            </a:r>
            <a:r>
              <a:rPr lang="en-US" sz="1800" dirty="0" err="1"/>
              <a:t>prijestupe</a:t>
            </a:r>
            <a:r>
              <a:rPr lang="en-US" sz="1800" dirty="0"/>
              <a:t>, </a:t>
            </a:r>
            <a:r>
              <a:rPr lang="en-US" sz="1800" dirty="0" err="1"/>
              <a:t>odnosno</a:t>
            </a:r>
            <a:r>
              <a:rPr lang="en-US" sz="1800" dirty="0"/>
              <a:t> </a:t>
            </a:r>
            <a:r>
              <a:rPr lang="en-US" sz="1800" dirty="0" err="1"/>
              <a:t>kršenja</a:t>
            </a:r>
            <a:r>
              <a:rPr lang="en-US" sz="1800" dirty="0"/>
              <a:t> </a:t>
            </a:r>
            <a:r>
              <a:rPr lang="en-US" sz="1800" dirty="0" err="1"/>
              <a:t>radne</a:t>
            </a:r>
            <a:r>
              <a:rPr lang="en-US" sz="1800" dirty="0"/>
              <a:t> discipline</a:t>
            </a:r>
            <a:r>
              <a:rPr lang="en-US" sz="1800" dirty="0" smtClean="0"/>
              <a:t>.</a:t>
            </a:r>
            <a:endParaRPr lang="bs-Latn-BA" sz="1800" dirty="0"/>
          </a:p>
          <a:p>
            <a:r>
              <a:rPr lang="en-US" sz="1800" dirty="0" err="1"/>
              <a:t>dugotrajni</a:t>
            </a:r>
            <a:r>
              <a:rPr lang="en-US" sz="1800" dirty="0"/>
              <a:t> </a:t>
            </a:r>
            <a:r>
              <a:rPr lang="en-US" sz="1800" dirty="0" err="1"/>
              <a:t>sudski</a:t>
            </a:r>
            <a:r>
              <a:rPr lang="en-US" sz="1800" dirty="0"/>
              <a:t> </a:t>
            </a:r>
            <a:r>
              <a:rPr lang="en-US" sz="1800" dirty="0" err="1"/>
              <a:t>postupci</a:t>
            </a:r>
            <a:r>
              <a:rPr lang="en-US" sz="1800" dirty="0"/>
              <a:t> </a:t>
            </a:r>
            <a:endParaRPr lang="bs-Latn-BA" sz="1800" dirty="0"/>
          </a:p>
          <a:p>
            <a:r>
              <a:rPr lang="en-US" sz="1800" dirty="0" err="1"/>
              <a:t>teška</a:t>
            </a:r>
            <a:r>
              <a:rPr lang="en-US" sz="1800" dirty="0"/>
              <a:t> </a:t>
            </a:r>
            <a:r>
              <a:rPr lang="en-US" sz="1800" dirty="0" err="1"/>
              <a:t>ekonomsko-socijalna</a:t>
            </a:r>
            <a:r>
              <a:rPr lang="en-US" sz="1800" dirty="0"/>
              <a:t> </a:t>
            </a:r>
            <a:r>
              <a:rPr lang="en-US" sz="1800" dirty="0" err="1"/>
              <a:t>situacija</a:t>
            </a:r>
            <a:r>
              <a:rPr lang="en-US" sz="1800" dirty="0"/>
              <a:t> </a:t>
            </a:r>
            <a:r>
              <a:rPr lang="en-US" sz="1800" dirty="0" err="1"/>
              <a:t>radnika</a:t>
            </a:r>
            <a:r>
              <a:rPr lang="en-US" sz="1800" dirty="0"/>
              <a:t>, </a:t>
            </a:r>
            <a:r>
              <a:rPr lang="en-US" sz="1800" dirty="0" err="1"/>
              <a:t>najčešće</a:t>
            </a:r>
            <a:r>
              <a:rPr lang="en-US" sz="1800" dirty="0"/>
              <a:t> </a:t>
            </a:r>
            <a:r>
              <a:rPr lang="en-US" sz="1800" dirty="0" err="1"/>
              <a:t>dovodi</a:t>
            </a:r>
            <a:r>
              <a:rPr lang="en-US" sz="1800" dirty="0"/>
              <a:t> do </a:t>
            </a:r>
            <a:r>
              <a:rPr lang="en-US" sz="1800" dirty="0" err="1"/>
              <a:t>iznuđenog</a:t>
            </a:r>
            <a:r>
              <a:rPr lang="en-US" sz="1800" dirty="0"/>
              <a:t> </a:t>
            </a:r>
            <a:r>
              <a:rPr lang="en-US" sz="1800" dirty="0" err="1"/>
              <a:t>pristanka</a:t>
            </a:r>
            <a:r>
              <a:rPr lang="en-US" sz="1800" dirty="0"/>
              <a:t> </a:t>
            </a:r>
            <a:r>
              <a:rPr lang="en-US" sz="1800" dirty="0" err="1"/>
              <a:t>na</a:t>
            </a:r>
            <a:r>
              <a:rPr lang="en-US" sz="1800" dirty="0"/>
              <a:t> </a:t>
            </a:r>
            <a:r>
              <a:rPr lang="en-US" sz="1800" dirty="0" err="1"/>
              <a:t>eksploatatorske</a:t>
            </a:r>
            <a:r>
              <a:rPr lang="en-US" sz="1800" dirty="0"/>
              <a:t> </a:t>
            </a:r>
            <a:r>
              <a:rPr lang="en-US" sz="1800" dirty="0" err="1"/>
              <a:t>uslove</a:t>
            </a:r>
            <a:r>
              <a:rPr lang="en-US" sz="1800" dirty="0"/>
              <a:t> </a:t>
            </a:r>
            <a:r>
              <a:rPr lang="en-US" sz="1800" dirty="0" err="1"/>
              <a:t>rada</a:t>
            </a:r>
            <a:r>
              <a:rPr lang="en-US" sz="1800" dirty="0"/>
              <a:t>, </a:t>
            </a:r>
            <a:r>
              <a:rPr lang="en-US" sz="1800" dirty="0" err="1"/>
              <a:t>uz</a:t>
            </a:r>
            <a:r>
              <a:rPr lang="en-US" sz="1800" dirty="0"/>
              <a:t> </a:t>
            </a:r>
            <a:r>
              <a:rPr lang="en-US" sz="1800" dirty="0" err="1"/>
              <a:t>uvjerenje</a:t>
            </a:r>
            <a:r>
              <a:rPr lang="en-US" sz="1800" dirty="0"/>
              <a:t> da ne </a:t>
            </a:r>
            <a:r>
              <a:rPr lang="en-US" sz="1800" dirty="0" err="1"/>
              <a:t>postoji</a:t>
            </a:r>
            <a:r>
              <a:rPr lang="en-US" sz="1800" dirty="0"/>
              <a:t> </a:t>
            </a:r>
            <a:r>
              <a:rPr lang="en-US" sz="1800" dirty="0" err="1"/>
              <a:t>izlaz</a:t>
            </a:r>
            <a:r>
              <a:rPr lang="en-US" sz="1800" dirty="0"/>
              <a:t> </a:t>
            </a:r>
            <a:r>
              <a:rPr lang="en-US" sz="1800" dirty="0" err="1"/>
              <a:t>iz</a:t>
            </a:r>
            <a:r>
              <a:rPr lang="en-US" sz="1800" dirty="0"/>
              <a:t> </a:t>
            </a:r>
            <a:r>
              <a:rPr lang="en-US" sz="1800" dirty="0" err="1"/>
              <a:t>takve</a:t>
            </a:r>
            <a:r>
              <a:rPr lang="en-US" sz="1800" dirty="0"/>
              <a:t> </a:t>
            </a:r>
            <a:r>
              <a:rPr lang="en-US" sz="1800" dirty="0" err="1"/>
              <a:t>situacije</a:t>
            </a:r>
            <a:r>
              <a:rPr lang="en-US" sz="1800" dirty="0"/>
              <a:t>. </a:t>
            </a:r>
            <a:endParaRPr lang="bs-Latn-BA" sz="1800" dirty="0"/>
          </a:p>
          <a:p>
            <a:pPr marL="0" indent="0">
              <a:buNone/>
            </a:pPr>
            <a:endParaRPr lang="bs-Latn-BA" sz="1800" dirty="0"/>
          </a:p>
        </p:txBody>
      </p:sp>
    </p:spTree>
    <p:extLst>
      <p:ext uri="{BB962C8B-B14F-4D97-AF65-F5344CB8AC3E}">
        <p14:creationId xmlns:p14="http://schemas.microsoft.com/office/powerpoint/2010/main" val="18477926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332656"/>
            <a:ext cx="8640960" cy="864096"/>
          </a:xfrm>
        </p:spPr>
        <p:txBody>
          <a:bodyPr>
            <a:normAutofit fontScale="90000"/>
          </a:bodyPr>
          <a:lstStyle/>
          <a:p>
            <a:pPr algn="ctr"/>
            <a:r>
              <a:rPr lang="bs-Latn-BA" dirty="0"/>
              <a:t>Zaštita od diskriminacije – F BiH</a:t>
            </a:r>
          </a:p>
        </p:txBody>
      </p:sp>
      <p:sp>
        <p:nvSpPr>
          <p:cNvPr id="3" name="Subtitle 2"/>
          <p:cNvSpPr>
            <a:spLocks noGrp="1"/>
          </p:cNvSpPr>
          <p:nvPr>
            <p:ph type="subTitle" idx="1"/>
          </p:nvPr>
        </p:nvSpPr>
        <p:spPr>
          <a:xfrm>
            <a:off x="323528" y="1556792"/>
            <a:ext cx="8496944" cy="5301208"/>
          </a:xfrm>
        </p:spPr>
        <p:txBody>
          <a:bodyPr numCol="2">
            <a:normAutofit/>
          </a:bodyPr>
          <a:lstStyle/>
          <a:p>
            <a:pPr algn="ctr"/>
            <a:r>
              <a:rPr lang="en-US" b="1" dirty="0">
                <a:solidFill>
                  <a:schemeClr val="bg1"/>
                </a:solidFill>
              </a:rPr>
              <a:t>Novi </a:t>
            </a:r>
            <a:r>
              <a:rPr lang="en-US" b="1" dirty="0" err="1">
                <a:solidFill>
                  <a:schemeClr val="bg1"/>
                </a:solidFill>
              </a:rPr>
              <a:t>Zakon</a:t>
            </a:r>
            <a:r>
              <a:rPr lang="en-US" b="1" dirty="0">
                <a:solidFill>
                  <a:schemeClr val="bg1"/>
                </a:solidFill>
              </a:rPr>
              <a:t> o </a:t>
            </a:r>
            <a:r>
              <a:rPr lang="en-US" b="1" dirty="0" err="1">
                <a:solidFill>
                  <a:schemeClr val="bg1"/>
                </a:solidFill>
              </a:rPr>
              <a:t>radu</a:t>
            </a:r>
            <a:r>
              <a:rPr lang="en-US" b="1" dirty="0">
                <a:solidFill>
                  <a:schemeClr val="bg1"/>
                </a:solidFill>
              </a:rPr>
              <a:t> F </a:t>
            </a:r>
            <a:r>
              <a:rPr lang="en-US" b="1" dirty="0" err="1">
                <a:solidFill>
                  <a:schemeClr val="bg1"/>
                </a:solidFill>
              </a:rPr>
              <a:t>BiH</a:t>
            </a:r>
            <a:r>
              <a:rPr lang="en-US" b="1" dirty="0">
                <a:solidFill>
                  <a:schemeClr val="bg1"/>
                </a:solidFill>
              </a:rPr>
              <a:t> </a:t>
            </a:r>
            <a:endParaRPr lang="bs-Latn-BA" b="1" dirty="0">
              <a:solidFill>
                <a:schemeClr val="bg1"/>
              </a:solidFill>
            </a:endParaRPr>
          </a:p>
          <a:p>
            <a:pPr algn="l"/>
            <a:endParaRPr lang="bs-Latn-BA" sz="2000" dirty="0" smtClean="0"/>
          </a:p>
          <a:p>
            <a:pPr marL="342900" indent="-342900" algn="just">
              <a:buFont typeface="Arial" pitchFamily="34" charset="0"/>
              <a:buChar char="•"/>
            </a:pPr>
            <a:r>
              <a:rPr lang="bs-Latn-BA" sz="2000" dirty="0">
                <a:solidFill>
                  <a:schemeClr val="bg1"/>
                </a:solidFill>
              </a:rPr>
              <a:t>č</a:t>
            </a:r>
            <a:r>
              <a:rPr lang="bs-Latn-BA" sz="2000" dirty="0" smtClean="0">
                <a:solidFill>
                  <a:schemeClr val="bg1"/>
                </a:solidFill>
              </a:rPr>
              <a:t>lan 8. - </a:t>
            </a:r>
            <a:r>
              <a:rPr lang="en-US" sz="2000" dirty="0" err="1" smtClean="0">
                <a:solidFill>
                  <a:schemeClr val="bg1"/>
                </a:solidFill>
              </a:rPr>
              <a:t>zabranio</a:t>
            </a:r>
            <a:r>
              <a:rPr lang="en-US" sz="2000" dirty="0" smtClean="0">
                <a:solidFill>
                  <a:schemeClr val="bg1"/>
                </a:solidFill>
              </a:rPr>
              <a:t> </a:t>
            </a:r>
            <a:r>
              <a:rPr lang="en-US" sz="2000" dirty="0" err="1" smtClean="0">
                <a:solidFill>
                  <a:schemeClr val="bg1"/>
                </a:solidFill>
              </a:rPr>
              <a:t>diskriminacij</a:t>
            </a:r>
            <a:r>
              <a:rPr lang="bs-Latn-BA" sz="2000" dirty="0" smtClean="0">
                <a:solidFill>
                  <a:schemeClr val="bg1"/>
                </a:solidFill>
              </a:rPr>
              <a:t>u</a:t>
            </a:r>
            <a:r>
              <a:rPr lang="en-US" sz="2000" dirty="0" smtClean="0">
                <a:solidFill>
                  <a:schemeClr val="bg1"/>
                </a:solidFill>
              </a:rPr>
              <a:t> </a:t>
            </a:r>
            <a:r>
              <a:rPr lang="en-US" sz="2000" dirty="0" err="1">
                <a:solidFill>
                  <a:schemeClr val="bg1"/>
                </a:solidFill>
              </a:rPr>
              <a:t>radnika</a:t>
            </a:r>
            <a:r>
              <a:rPr lang="en-US" sz="2000" dirty="0">
                <a:solidFill>
                  <a:schemeClr val="bg1"/>
                </a:solidFill>
              </a:rPr>
              <a:t> </a:t>
            </a:r>
            <a:r>
              <a:rPr lang="en-US" sz="2000" dirty="0" err="1">
                <a:solidFill>
                  <a:schemeClr val="bg1"/>
                </a:solidFill>
              </a:rPr>
              <a:t>kao</a:t>
            </a:r>
            <a:r>
              <a:rPr lang="en-US" sz="2000" dirty="0">
                <a:solidFill>
                  <a:schemeClr val="bg1"/>
                </a:solidFill>
              </a:rPr>
              <a:t> i </a:t>
            </a:r>
            <a:r>
              <a:rPr lang="en-US" sz="2000" dirty="0" err="1">
                <a:solidFill>
                  <a:schemeClr val="bg1"/>
                </a:solidFill>
              </a:rPr>
              <a:t>lica</a:t>
            </a:r>
            <a:r>
              <a:rPr lang="en-US" sz="2000" dirty="0">
                <a:solidFill>
                  <a:schemeClr val="bg1"/>
                </a:solidFill>
              </a:rPr>
              <a:t> </a:t>
            </a:r>
            <a:r>
              <a:rPr lang="en-US" sz="2000" dirty="0" err="1">
                <a:solidFill>
                  <a:schemeClr val="bg1"/>
                </a:solidFill>
              </a:rPr>
              <a:t>koje</a:t>
            </a:r>
            <a:r>
              <a:rPr lang="en-US" sz="2000" dirty="0">
                <a:solidFill>
                  <a:schemeClr val="bg1"/>
                </a:solidFill>
              </a:rPr>
              <a:t> </a:t>
            </a:r>
            <a:r>
              <a:rPr lang="en-US" sz="2000" dirty="0" err="1">
                <a:solidFill>
                  <a:schemeClr val="bg1"/>
                </a:solidFill>
              </a:rPr>
              <a:t>traži</a:t>
            </a:r>
            <a:r>
              <a:rPr lang="en-US" sz="2000" dirty="0">
                <a:solidFill>
                  <a:schemeClr val="bg1"/>
                </a:solidFill>
              </a:rPr>
              <a:t> </a:t>
            </a:r>
            <a:r>
              <a:rPr lang="en-US" sz="2000" dirty="0" err="1" smtClean="0">
                <a:solidFill>
                  <a:schemeClr val="bg1"/>
                </a:solidFill>
              </a:rPr>
              <a:t>zaposlenje</a:t>
            </a:r>
            <a:endParaRPr lang="bs-Latn-BA" sz="2000" dirty="0">
              <a:solidFill>
                <a:schemeClr val="bg1"/>
              </a:solidFill>
            </a:endParaRPr>
          </a:p>
          <a:p>
            <a:pPr algn="just"/>
            <a:endParaRPr lang="bs-Latn-BA" sz="2000" dirty="0">
              <a:solidFill>
                <a:schemeClr val="bg1"/>
              </a:solidFill>
            </a:endParaRPr>
          </a:p>
          <a:p>
            <a:pPr marL="342900" indent="-342900" algn="just">
              <a:buFont typeface="Arial" pitchFamily="34" charset="0"/>
              <a:buChar char="•"/>
            </a:pPr>
            <a:r>
              <a:rPr lang="bs-Latn-BA" sz="2000" dirty="0">
                <a:solidFill>
                  <a:schemeClr val="bg1"/>
                </a:solidFill>
              </a:rPr>
              <a:t>č</a:t>
            </a:r>
            <a:r>
              <a:rPr lang="bs-Latn-BA" sz="2000" dirty="0" smtClean="0">
                <a:solidFill>
                  <a:schemeClr val="bg1"/>
                </a:solidFill>
              </a:rPr>
              <a:t>lan 12.-  </a:t>
            </a:r>
            <a:r>
              <a:rPr lang="en-US" sz="2000" dirty="0" err="1" smtClean="0">
                <a:solidFill>
                  <a:schemeClr val="bg1"/>
                </a:solidFill>
              </a:rPr>
              <a:t>radnik</a:t>
            </a:r>
            <a:r>
              <a:rPr lang="en-US" sz="2000" dirty="0">
                <a:solidFill>
                  <a:schemeClr val="bg1"/>
                </a:solidFill>
              </a:rPr>
              <a:t>, </a:t>
            </a:r>
            <a:r>
              <a:rPr lang="en-US" sz="2000" dirty="0" err="1">
                <a:solidFill>
                  <a:schemeClr val="bg1"/>
                </a:solidFill>
              </a:rPr>
              <a:t>odnosno</a:t>
            </a:r>
            <a:r>
              <a:rPr lang="en-US" sz="2000" dirty="0">
                <a:solidFill>
                  <a:schemeClr val="bg1"/>
                </a:solidFill>
              </a:rPr>
              <a:t> lice </a:t>
            </a:r>
            <a:r>
              <a:rPr lang="en-US" sz="2000" dirty="0" err="1">
                <a:solidFill>
                  <a:schemeClr val="bg1"/>
                </a:solidFill>
              </a:rPr>
              <a:t>koje</a:t>
            </a:r>
            <a:r>
              <a:rPr lang="en-US" sz="2000" dirty="0">
                <a:solidFill>
                  <a:schemeClr val="bg1"/>
                </a:solidFill>
              </a:rPr>
              <a:t> </a:t>
            </a:r>
            <a:r>
              <a:rPr lang="en-US" sz="2000" dirty="0" err="1">
                <a:solidFill>
                  <a:schemeClr val="bg1"/>
                </a:solidFill>
              </a:rPr>
              <a:t>traži</a:t>
            </a:r>
            <a:r>
              <a:rPr lang="en-US" sz="2000" dirty="0">
                <a:solidFill>
                  <a:schemeClr val="bg1"/>
                </a:solidFill>
              </a:rPr>
              <a:t> </a:t>
            </a:r>
            <a:r>
              <a:rPr lang="en-US" sz="2000" dirty="0" err="1">
                <a:solidFill>
                  <a:schemeClr val="bg1"/>
                </a:solidFill>
              </a:rPr>
              <a:t>zaposlenje</a:t>
            </a:r>
            <a:r>
              <a:rPr lang="en-US" sz="2000" dirty="0">
                <a:solidFill>
                  <a:schemeClr val="bg1"/>
                </a:solidFill>
              </a:rPr>
              <a:t>, u </a:t>
            </a:r>
            <a:r>
              <a:rPr lang="en-US" sz="2000" dirty="0" err="1">
                <a:solidFill>
                  <a:schemeClr val="bg1"/>
                </a:solidFill>
              </a:rPr>
              <a:t>slučajevima</a:t>
            </a:r>
            <a:r>
              <a:rPr lang="en-US" sz="2000" dirty="0">
                <a:solidFill>
                  <a:schemeClr val="bg1"/>
                </a:solidFill>
              </a:rPr>
              <a:t> </a:t>
            </a:r>
            <a:r>
              <a:rPr lang="en-US" sz="2000" dirty="0" err="1">
                <a:solidFill>
                  <a:schemeClr val="bg1"/>
                </a:solidFill>
              </a:rPr>
              <a:t>diskriminacije</a:t>
            </a:r>
            <a:r>
              <a:rPr lang="en-US" sz="2000" dirty="0">
                <a:solidFill>
                  <a:schemeClr val="bg1"/>
                </a:solidFill>
              </a:rPr>
              <a:t> </a:t>
            </a:r>
            <a:r>
              <a:rPr lang="en-US" sz="2000" dirty="0" err="1">
                <a:solidFill>
                  <a:schemeClr val="bg1"/>
                </a:solidFill>
              </a:rPr>
              <a:t>mogu</a:t>
            </a:r>
            <a:r>
              <a:rPr lang="en-US" sz="2000" dirty="0">
                <a:solidFill>
                  <a:schemeClr val="bg1"/>
                </a:solidFill>
              </a:rPr>
              <a:t> od </a:t>
            </a:r>
            <a:r>
              <a:rPr lang="en-US" sz="2000" dirty="0" err="1">
                <a:solidFill>
                  <a:schemeClr val="bg1"/>
                </a:solidFill>
              </a:rPr>
              <a:t>poslodavca</a:t>
            </a:r>
            <a:r>
              <a:rPr lang="en-US" sz="2000" dirty="0">
                <a:solidFill>
                  <a:schemeClr val="bg1"/>
                </a:solidFill>
              </a:rPr>
              <a:t> </a:t>
            </a:r>
            <a:r>
              <a:rPr lang="en-US" sz="2000" dirty="0" err="1">
                <a:solidFill>
                  <a:schemeClr val="bg1"/>
                </a:solidFill>
              </a:rPr>
              <a:t>zahtijevati</a:t>
            </a:r>
            <a:r>
              <a:rPr lang="en-US" sz="2000" dirty="0">
                <a:solidFill>
                  <a:schemeClr val="bg1"/>
                </a:solidFill>
              </a:rPr>
              <a:t> </a:t>
            </a:r>
            <a:r>
              <a:rPr lang="en-US" sz="2000" dirty="0" err="1">
                <a:solidFill>
                  <a:schemeClr val="bg1"/>
                </a:solidFill>
              </a:rPr>
              <a:t>zaštitu</a:t>
            </a:r>
            <a:r>
              <a:rPr lang="en-US" sz="2000" dirty="0">
                <a:solidFill>
                  <a:schemeClr val="bg1"/>
                </a:solidFill>
              </a:rPr>
              <a:t> u </a:t>
            </a:r>
            <a:r>
              <a:rPr lang="en-US" sz="2000" dirty="0" err="1">
                <a:solidFill>
                  <a:schemeClr val="bg1"/>
                </a:solidFill>
              </a:rPr>
              <a:t>roku</a:t>
            </a:r>
            <a:r>
              <a:rPr lang="en-US" sz="2000" dirty="0">
                <a:solidFill>
                  <a:schemeClr val="bg1"/>
                </a:solidFill>
              </a:rPr>
              <a:t> od 15 </a:t>
            </a:r>
            <a:r>
              <a:rPr lang="en-US" sz="2000" dirty="0" err="1">
                <a:solidFill>
                  <a:schemeClr val="bg1"/>
                </a:solidFill>
              </a:rPr>
              <a:t>dana</a:t>
            </a:r>
            <a:r>
              <a:rPr lang="en-US" sz="2000" dirty="0">
                <a:solidFill>
                  <a:schemeClr val="bg1"/>
                </a:solidFill>
              </a:rPr>
              <a:t> od </a:t>
            </a:r>
            <a:r>
              <a:rPr lang="en-US" sz="2000" dirty="0" err="1">
                <a:solidFill>
                  <a:schemeClr val="bg1"/>
                </a:solidFill>
              </a:rPr>
              <a:t>dana</a:t>
            </a:r>
            <a:r>
              <a:rPr lang="en-US" sz="2000" dirty="0">
                <a:solidFill>
                  <a:schemeClr val="bg1"/>
                </a:solidFill>
              </a:rPr>
              <a:t> </a:t>
            </a:r>
            <a:r>
              <a:rPr lang="en-US" sz="2000" dirty="0" err="1">
                <a:solidFill>
                  <a:schemeClr val="bg1"/>
                </a:solidFill>
              </a:rPr>
              <a:t>saznanja</a:t>
            </a:r>
            <a:r>
              <a:rPr lang="en-US" sz="2000" dirty="0">
                <a:solidFill>
                  <a:schemeClr val="bg1"/>
                </a:solidFill>
              </a:rPr>
              <a:t> </a:t>
            </a:r>
            <a:r>
              <a:rPr lang="en-US" sz="2000" dirty="0" err="1">
                <a:solidFill>
                  <a:schemeClr val="bg1"/>
                </a:solidFill>
              </a:rPr>
              <a:t>za</a:t>
            </a:r>
            <a:r>
              <a:rPr lang="en-US" sz="2000" dirty="0">
                <a:solidFill>
                  <a:schemeClr val="bg1"/>
                </a:solidFill>
              </a:rPr>
              <a:t> </a:t>
            </a:r>
            <a:r>
              <a:rPr lang="en-US" sz="2000" dirty="0" err="1">
                <a:solidFill>
                  <a:schemeClr val="bg1"/>
                </a:solidFill>
              </a:rPr>
              <a:t>diskriminaciju</a:t>
            </a:r>
            <a:r>
              <a:rPr lang="en-US" sz="2000" dirty="0">
                <a:solidFill>
                  <a:schemeClr val="bg1"/>
                </a:solidFill>
              </a:rPr>
              <a:t>, </a:t>
            </a:r>
            <a:r>
              <a:rPr lang="en-US" sz="2000" dirty="0" err="1">
                <a:solidFill>
                  <a:schemeClr val="bg1"/>
                </a:solidFill>
              </a:rPr>
              <a:t>odnosno</a:t>
            </a:r>
            <a:r>
              <a:rPr lang="en-US" sz="2000" dirty="0">
                <a:solidFill>
                  <a:schemeClr val="bg1"/>
                </a:solidFill>
              </a:rPr>
              <a:t> u </a:t>
            </a:r>
            <a:r>
              <a:rPr lang="en-US" sz="2000" dirty="0" err="1">
                <a:solidFill>
                  <a:schemeClr val="bg1"/>
                </a:solidFill>
              </a:rPr>
              <a:t>daljem</a:t>
            </a:r>
            <a:r>
              <a:rPr lang="en-US" sz="2000" dirty="0">
                <a:solidFill>
                  <a:schemeClr val="bg1"/>
                </a:solidFill>
              </a:rPr>
              <a:t> </a:t>
            </a:r>
            <a:r>
              <a:rPr lang="en-US" sz="2000" dirty="0" err="1">
                <a:solidFill>
                  <a:schemeClr val="bg1"/>
                </a:solidFill>
              </a:rPr>
              <a:t>roku</a:t>
            </a:r>
            <a:r>
              <a:rPr lang="en-US" sz="2000" dirty="0">
                <a:solidFill>
                  <a:schemeClr val="bg1"/>
                </a:solidFill>
              </a:rPr>
              <a:t> od 30 </a:t>
            </a:r>
            <a:r>
              <a:rPr lang="en-US" sz="2000" dirty="0" err="1">
                <a:solidFill>
                  <a:schemeClr val="bg1"/>
                </a:solidFill>
              </a:rPr>
              <a:t>dana</a:t>
            </a:r>
            <a:r>
              <a:rPr lang="en-US" sz="2000" dirty="0">
                <a:solidFill>
                  <a:schemeClr val="bg1"/>
                </a:solidFill>
              </a:rPr>
              <a:t> </a:t>
            </a:r>
            <a:r>
              <a:rPr lang="en-US" sz="2000" dirty="0" err="1">
                <a:solidFill>
                  <a:schemeClr val="bg1"/>
                </a:solidFill>
              </a:rPr>
              <a:t>podnijeti</a:t>
            </a:r>
            <a:r>
              <a:rPr lang="en-US" sz="2000" dirty="0">
                <a:solidFill>
                  <a:schemeClr val="bg1"/>
                </a:solidFill>
              </a:rPr>
              <a:t> </a:t>
            </a:r>
            <a:r>
              <a:rPr lang="en-US" sz="2000" dirty="0" err="1">
                <a:solidFill>
                  <a:schemeClr val="bg1"/>
                </a:solidFill>
              </a:rPr>
              <a:t>tužbu</a:t>
            </a:r>
            <a:r>
              <a:rPr lang="en-US" sz="2000" dirty="0">
                <a:solidFill>
                  <a:schemeClr val="bg1"/>
                </a:solidFill>
              </a:rPr>
              <a:t> </a:t>
            </a:r>
            <a:r>
              <a:rPr lang="en-US" sz="2000" dirty="0" err="1">
                <a:solidFill>
                  <a:schemeClr val="bg1"/>
                </a:solidFill>
              </a:rPr>
              <a:t>nadležnom</a:t>
            </a:r>
            <a:r>
              <a:rPr lang="en-US" sz="2000" dirty="0">
                <a:solidFill>
                  <a:schemeClr val="bg1"/>
                </a:solidFill>
              </a:rPr>
              <a:t> </a:t>
            </a:r>
            <a:r>
              <a:rPr lang="en-US" sz="2000" dirty="0" err="1" smtClean="0">
                <a:solidFill>
                  <a:schemeClr val="bg1"/>
                </a:solidFill>
              </a:rPr>
              <a:t>sudu</a:t>
            </a:r>
            <a:r>
              <a:rPr lang="en-US" sz="2000" dirty="0">
                <a:solidFill>
                  <a:schemeClr val="bg1"/>
                </a:solidFill>
              </a:rPr>
              <a:t> </a:t>
            </a:r>
            <a:endParaRPr lang="bs-Latn-BA" sz="2000" dirty="0" smtClean="0">
              <a:solidFill>
                <a:schemeClr val="bg1"/>
              </a:solidFill>
            </a:endParaRPr>
          </a:p>
          <a:p>
            <a:pPr marL="342900" indent="-342900" algn="just">
              <a:buFont typeface="Arial" pitchFamily="34" charset="0"/>
              <a:buChar char="•"/>
            </a:pPr>
            <a:endParaRPr lang="bs-Latn-BA" sz="2000" dirty="0">
              <a:solidFill>
                <a:schemeClr val="bg1"/>
              </a:solidFill>
            </a:endParaRPr>
          </a:p>
          <a:p>
            <a:pPr marL="342900" indent="-342900" algn="just">
              <a:buFont typeface="Arial" pitchFamily="34" charset="0"/>
              <a:buChar char="•"/>
            </a:pPr>
            <a:endParaRPr lang="bs-Latn-BA" sz="2000" dirty="0" smtClean="0">
              <a:solidFill>
                <a:schemeClr val="bg1"/>
              </a:solidFill>
            </a:endParaRPr>
          </a:p>
          <a:p>
            <a:pPr marL="342900" indent="-342900" algn="just">
              <a:buFont typeface="Arial" pitchFamily="34" charset="0"/>
              <a:buChar char="•"/>
            </a:pPr>
            <a:endParaRPr lang="bs-Latn-BA" sz="2000" dirty="0">
              <a:solidFill>
                <a:schemeClr val="bg1"/>
              </a:solidFill>
            </a:endParaRPr>
          </a:p>
          <a:p>
            <a:pPr marL="342900" indent="-342900" algn="just">
              <a:buFont typeface="Arial" pitchFamily="34" charset="0"/>
              <a:buChar char="•"/>
            </a:pPr>
            <a:r>
              <a:rPr lang="en-US" sz="2000" dirty="0" err="1" smtClean="0">
                <a:solidFill>
                  <a:schemeClr val="bg1"/>
                </a:solidFill>
              </a:rPr>
              <a:t>teret</a:t>
            </a:r>
            <a:r>
              <a:rPr lang="en-US" sz="2000" dirty="0" smtClean="0">
                <a:solidFill>
                  <a:schemeClr val="bg1"/>
                </a:solidFill>
              </a:rPr>
              <a:t> </a:t>
            </a:r>
            <a:r>
              <a:rPr lang="en-US" sz="2000" dirty="0" err="1">
                <a:solidFill>
                  <a:schemeClr val="bg1"/>
                </a:solidFill>
              </a:rPr>
              <a:t>dokazivanja</a:t>
            </a:r>
            <a:r>
              <a:rPr lang="en-US" sz="2000" dirty="0">
                <a:solidFill>
                  <a:schemeClr val="bg1"/>
                </a:solidFill>
              </a:rPr>
              <a:t> da </a:t>
            </a:r>
            <a:r>
              <a:rPr lang="en-US" sz="2000" dirty="0" err="1">
                <a:solidFill>
                  <a:schemeClr val="bg1"/>
                </a:solidFill>
              </a:rPr>
              <a:t>nije</a:t>
            </a:r>
            <a:r>
              <a:rPr lang="en-US" sz="2000" dirty="0">
                <a:solidFill>
                  <a:schemeClr val="bg1"/>
                </a:solidFill>
              </a:rPr>
              <a:t> </a:t>
            </a:r>
            <a:r>
              <a:rPr lang="en-US" sz="2000" dirty="0" err="1">
                <a:solidFill>
                  <a:schemeClr val="bg1"/>
                </a:solidFill>
              </a:rPr>
              <a:t>bilo</a:t>
            </a:r>
            <a:r>
              <a:rPr lang="en-US" sz="2000" dirty="0">
                <a:solidFill>
                  <a:schemeClr val="bg1"/>
                </a:solidFill>
              </a:rPr>
              <a:t> </a:t>
            </a:r>
            <a:r>
              <a:rPr lang="en-US" sz="2000" dirty="0" err="1">
                <a:solidFill>
                  <a:schemeClr val="bg1"/>
                </a:solidFill>
              </a:rPr>
              <a:t>diskriminacije</a:t>
            </a:r>
            <a:r>
              <a:rPr lang="en-US" sz="2000" dirty="0">
                <a:solidFill>
                  <a:schemeClr val="bg1"/>
                </a:solidFill>
              </a:rPr>
              <a:t> </a:t>
            </a:r>
            <a:r>
              <a:rPr lang="en-US" sz="2000" dirty="0" err="1">
                <a:solidFill>
                  <a:schemeClr val="bg1"/>
                </a:solidFill>
              </a:rPr>
              <a:t>leži</a:t>
            </a:r>
            <a:r>
              <a:rPr lang="en-US" sz="2000" dirty="0">
                <a:solidFill>
                  <a:schemeClr val="bg1"/>
                </a:solidFill>
              </a:rPr>
              <a:t> </a:t>
            </a:r>
            <a:r>
              <a:rPr lang="en-US" sz="2000" dirty="0" err="1">
                <a:solidFill>
                  <a:schemeClr val="bg1"/>
                </a:solidFill>
              </a:rPr>
              <a:t>na</a:t>
            </a:r>
            <a:r>
              <a:rPr lang="en-US" sz="2000" dirty="0">
                <a:solidFill>
                  <a:schemeClr val="bg1"/>
                </a:solidFill>
              </a:rPr>
              <a:t> </a:t>
            </a:r>
            <a:r>
              <a:rPr lang="en-US" sz="2000" dirty="0" err="1">
                <a:solidFill>
                  <a:schemeClr val="bg1"/>
                </a:solidFill>
              </a:rPr>
              <a:t>poslodavcu</a:t>
            </a:r>
            <a:r>
              <a:rPr lang="en-US" sz="2000" dirty="0">
                <a:solidFill>
                  <a:schemeClr val="bg1"/>
                </a:solidFill>
              </a:rPr>
              <a:t>, u </a:t>
            </a:r>
            <a:r>
              <a:rPr lang="en-US" sz="2000" dirty="0" err="1">
                <a:solidFill>
                  <a:schemeClr val="bg1"/>
                </a:solidFill>
              </a:rPr>
              <a:t>slučaju</a:t>
            </a:r>
            <a:r>
              <a:rPr lang="en-US" sz="2000" dirty="0">
                <a:solidFill>
                  <a:schemeClr val="bg1"/>
                </a:solidFill>
              </a:rPr>
              <a:t> da </a:t>
            </a:r>
            <a:r>
              <a:rPr lang="en-US" sz="2000" dirty="0" err="1">
                <a:solidFill>
                  <a:schemeClr val="bg1"/>
                </a:solidFill>
              </a:rPr>
              <a:t>tužitelji</a:t>
            </a:r>
            <a:r>
              <a:rPr lang="en-US" sz="2000" dirty="0">
                <a:solidFill>
                  <a:schemeClr val="bg1"/>
                </a:solidFill>
              </a:rPr>
              <a:t> </a:t>
            </a:r>
            <a:r>
              <a:rPr lang="en-US" sz="2000" dirty="0" err="1">
                <a:solidFill>
                  <a:schemeClr val="bg1"/>
                </a:solidFill>
              </a:rPr>
              <a:t>iznesu</a:t>
            </a:r>
            <a:r>
              <a:rPr lang="en-US" sz="2000" dirty="0">
                <a:solidFill>
                  <a:schemeClr val="bg1"/>
                </a:solidFill>
              </a:rPr>
              <a:t> </a:t>
            </a:r>
            <a:r>
              <a:rPr lang="en-US" sz="2000" dirty="0" err="1">
                <a:solidFill>
                  <a:schemeClr val="bg1"/>
                </a:solidFill>
              </a:rPr>
              <a:t>činjenice</a:t>
            </a:r>
            <a:r>
              <a:rPr lang="en-US" sz="2000" dirty="0">
                <a:solidFill>
                  <a:schemeClr val="bg1"/>
                </a:solidFill>
              </a:rPr>
              <a:t> </a:t>
            </a:r>
            <a:r>
              <a:rPr lang="en-US" sz="2000" dirty="0" err="1">
                <a:solidFill>
                  <a:schemeClr val="bg1"/>
                </a:solidFill>
              </a:rPr>
              <a:t>koje</a:t>
            </a:r>
            <a:r>
              <a:rPr lang="en-US" sz="2000" dirty="0">
                <a:solidFill>
                  <a:schemeClr val="bg1"/>
                </a:solidFill>
              </a:rPr>
              <a:t> </a:t>
            </a:r>
            <a:r>
              <a:rPr lang="en-US" sz="2000" dirty="0" err="1">
                <a:solidFill>
                  <a:schemeClr val="bg1"/>
                </a:solidFill>
              </a:rPr>
              <a:t>opravdavaju</a:t>
            </a:r>
            <a:r>
              <a:rPr lang="en-US" sz="2000" dirty="0">
                <a:solidFill>
                  <a:schemeClr val="bg1"/>
                </a:solidFill>
              </a:rPr>
              <a:t> </a:t>
            </a:r>
            <a:r>
              <a:rPr lang="en-US" sz="2000" dirty="0" err="1">
                <a:solidFill>
                  <a:schemeClr val="bg1"/>
                </a:solidFill>
              </a:rPr>
              <a:t>sumnju</a:t>
            </a:r>
            <a:r>
              <a:rPr lang="en-US" sz="2000" dirty="0">
                <a:solidFill>
                  <a:schemeClr val="bg1"/>
                </a:solidFill>
              </a:rPr>
              <a:t> da je </a:t>
            </a:r>
            <a:r>
              <a:rPr lang="en-US" sz="2000" dirty="0" err="1">
                <a:solidFill>
                  <a:schemeClr val="bg1"/>
                </a:solidFill>
              </a:rPr>
              <a:t>poslodavac</a:t>
            </a:r>
            <a:r>
              <a:rPr lang="en-US" sz="2000" dirty="0">
                <a:solidFill>
                  <a:schemeClr val="bg1"/>
                </a:solidFill>
              </a:rPr>
              <a:t> </a:t>
            </a:r>
            <a:r>
              <a:rPr lang="en-US" sz="2000" dirty="0" err="1">
                <a:solidFill>
                  <a:schemeClr val="bg1"/>
                </a:solidFill>
              </a:rPr>
              <a:t>postupio</a:t>
            </a:r>
            <a:r>
              <a:rPr lang="en-US" sz="2000" dirty="0">
                <a:solidFill>
                  <a:schemeClr val="bg1"/>
                </a:solidFill>
              </a:rPr>
              <a:t> </a:t>
            </a:r>
            <a:r>
              <a:rPr lang="en-US" sz="2000" dirty="0" err="1">
                <a:solidFill>
                  <a:schemeClr val="bg1"/>
                </a:solidFill>
              </a:rPr>
              <a:t>suprotno</a:t>
            </a:r>
            <a:r>
              <a:rPr lang="en-US" sz="2000" dirty="0">
                <a:solidFill>
                  <a:schemeClr val="bg1"/>
                </a:solidFill>
              </a:rPr>
              <a:t> </a:t>
            </a:r>
            <a:r>
              <a:rPr lang="en-US" sz="2000" dirty="0" err="1">
                <a:solidFill>
                  <a:schemeClr val="bg1"/>
                </a:solidFill>
              </a:rPr>
              <a:t>odredbama</a:t>
            </a:r>
            <a:r>
              <a:rPr lang="en-US" sz="2000" dirty="0">
                <a:solidFill>
                  <a:schemeClr val="bg1"/>
                </a:solidFill>
              </a:rPr>
              <a:t> </a:t>
            </a:r>
            <a:r>
              <a:rPr lang="en-US" sz="2000" dirty="0" err="1">
                <a:solidFill>
                  <a:schemeClr val="bg1"/>
                </a:solidFill>
              </a:rPr>
              <a:t>Zakona</a:t>
            </a:r>
            <a:r>
              <a:rPr lang="en-US" sz="2000" dirty="0">
                <a:solidFill>
                  <a:schemeClr val="bg1"/>
                </a:solidFill>
              </a:rPr>
              <a:t> o </a:t>
            </a:r>
            <a:r>
              <a:rPr lang="en-US" sz="2000" dirty="0" err="1">
                <a:solidFill>
                  <a:schemeClr val="bg1"/>
                </a:solidFill>
              </a:rPr>
              <a:t>radu</a:t>
            </a:r>
            <a:r>
              <a:rPr lang="en-US" sz="2000" dirty="0">
                <a:solidFill>
                  <a:schemeClr val="bg1"/>
                </a:solidFill>
              </a:rPr>
              <a:t> o </a:t>
            </a:r>
            <a:r>
              <a:rPr lang="en-US" sz="2000" dirty="0" err="1">
                <a:solidFill>
                  <a:schemeClr val="bg1"/>
                </a:solidFill>
              </a:rPr>
              <a:t>zabrani</a:t>
            </a:r>
            <a:r>
              <a:rPr lang="en-US" sz="2000" dirty="0">
                <a:solidFill>
                  <a:schemeClr val="bg1"/>
                </a:solidFill>
              </a:rPr>
              <a:t> </a:t>
            </a:r>
            <a:r>
              <a:rPr lang="en-US" sz="2000" dirty="0" err="1">
                <a:solidFill>
                  <a:schemeClr val="bg1"/>
                </a:solidFill>
              </a:rPr>
              <a:t>diskriminacije</a:t>
            </a:r>
            <a:r>
              <a:rPr lang="en-US" sz="2000" dirty="0">
                <a:solidFill>
                  <a:schemeClr val="bg1"/>
                </a:solidFill>
              </a:rPr>
              <a:t>.</a:t>
            </a:r>
            <a:endParaRPr lang="bs-Latn-BA" sz="2000" dirty="0">
              <a:solidFill>
                <a:schemeClr val="bg1"/>
              </a:solidFill>
            </a:endParaRPr>
          </a:p>
          <a:p>
            <a:pPr marL="342900" indent="-342900" algn="just">
              <a:buFont typeface="Arial" pitchFamily="34" charset="0"/>
              <a:buChar char="•"/>
            </a:pPr>
            <a:endParaRPr lang="bs-Latn-BA" sz="2000" dirty="0">
              <a:solidFill>
                <a:schemeClr val="bg1"/>
              </a:solidFill>
            </a:endParaRPr>
          </a:p>
          <a:p>
            <a:pPr marL="342900" indent="-342900" algn="just">
              <a:buFont typeface="Arial" pitchFamily="34" charset="0"/>
              <a:buChar char="•"/>
            </a:pPr>
            <a:r>
              <a:rPr lang="bs-Latn-BA" sz="2000" dirty="0">
                <a:solidFill>
                  <a:schemeClr val="bg1"/>
                </a:solidFill>
              </a:rPr>
              <a:t>č</a:t>
            </a:r>
            <a:r>
              <a:rPr lang="bs-Latn-BA" sz="2000" dirty="0" smtClean="0">
                <a:solidFill>
                  <a:schemeClr val="bg1"/>
                </a:solidFill>
              </a:rPr>
              <a:t>lan 13. p</a:t>
            </a:r>
            <a:r>
              <a:rPr lang="en-US" sz="2000" dirty="0" err="1" smtClean="0">
                <a:solidFill>
                  <a:schemeClr val="bg1"/>
                </a:solidFill>
              </a:rPr>
              <a:t>ravo</a:t>
            </a:r>
            <a:r>
              <a:rPr lang="en-US" sz="2000" dirty="0" smtClean="0">
                <a:solidFill>
                  <a:schemeClr val="bg1"/>
                </a:solidFill>
              </a:rPr>
              <a:t> </a:t>
            </a:r>
            <a:r>
              <a:rPr lang="en-US" sz="2000" dirty="0" err="1">
                <a:solidFill>
                  <a:schemeClr val="bg1"/>
                </a:solidFill>
              </a:rPr>
              <a:t>na</a:t>
            </a:r>
            <a:r>
              <a:rPr lang="en-US" sz="2000" dirty="0">
                <a:solidFill>
                  <a:schemeClr val="bg1"/>
                </a:solidFill>
              </a:rPr>
              <a:t> </a:t>
            </a:r>
            <a:r>
              <a:rPr lang="en-US" sz="2000" dirty="0" err="1">
                <a:solidFill>
                  <a:schemeClr val="bg1"/>
                </a:solidFill>
              </a:rPr>
              <a:t>vođenje</a:t>
            </a:r>
            <a:r>
              <a:rPr lang="en-US" sz="2000" dirty="0">
                <a:solidFill>
                  <a:schemeClr val="bg1"/>
                </a:solidFill>
              </a:rPr>
              <a:t> </a:t>
            </a:r>
            <a:r>
              <a:rPr lang="en-US" sz="2000" dirty="0" err="1">
                <a:solidFill>
                  <a:schemeClr val="bg1"/>
                </a:solidFill>
              </a:rPr>
              <a:t>krivičnog</a:t>
            </a:r>
            <a:r>
              <a:rPr lang="en-US" sz="2000" dirty="0">
                <a:solidFill>
                  <a:schemeClr val="bg1"/>
                </a:solidFill>
              </a:rPr>
              <a:t> </a:t>
            </a:r>
            <a:r>
              <a:rPr lang="en-US" sz="2000" dirty="0" err="1">
                <a:solidFill>
                  <a:schemeClr val="bg1"/>
                </a:solidFill>
              </a:rPr>
              <a:t>ili</a:t>
            </a:r>
            <a:r>
              <a:rPr lang="en-US" sz="2000" dirty="0">
                <a:solidFill>
                  <a:schemeClr val="bg1"/>
                </a:solidFill>
              </a:rPr>
              <a:t> </a:t>
            </a:r>
            <a:r>
              <a:rPr lang="en-US" sz="2000" dirty="0" err="1">
                <a:solidFill>
                  <a:schemeClr val="bg1"/>
                </a:solidFill>
              </a:rPr>
              <a:t>građanskog</a:t>
            </a:r>
            <a:r>
              <a:rPr lang="en-US" sz="2000" dirty="0">
                <a:solidFill>
                  <a:schemeClr val="bg1"/>
                </a:solidFill>
              </a:rPr>
              <a:t> </a:t>
            </a:r>
            <a:r>
              <a:rPr lang="en-US" sz="2000" dirty="0" err="1" smtClean="0">
                <a:solidFill>
                  <a:schemeClr val="bg1"/>
                </a:solidFill>
              </a:rPr>
              <a:t>postupka</a:t>
            </a:r>
            <a:endParaRPr lang="bs-Latn-BA" sz="2000" dirty="0">
              <a:solidFill>
                <a:schemeClr val="bg1"/>
              </a:solidFill>
            </a:endParaRPr>
          </a:p>
          <a:p>
            <a:pPr algn="just"/>
            <a:r>
              <a:rPr lang="en-US" sz="2000" dirty="0">
                <a:solidFill>
                  <a:schemeClr val="bg1"/>
                </a:solidFill>
              </a:rPr>
              <a:t> </a:t>
            </a:r>
            <a:endParaRPr lang="bs-Latn-BA" sz="2000" dirty="0">
              <a:solidFill>
                <a:schemeClr val="bg1"/>
              </a:solidFill>
            </a:endParaRPr>
          </a:p>
          <a:p>
            <a:pPr marL="342900" indent="-342900" algn="just">
              <a:buFont typeface="Arial" pitchFamily="34" charset="0"/>
              <a:buChar char="•"/>
            </a:pPr>
            <a:r>
              <a:rPr lang="bs-Latn-BA" sz="2000" dirty="0" smtClean="0">
                <a:solidFill>
                  <a:schemeClr val="bg1"/>
                </a:solidFill>
              </a:rPr>
              <a:t>us</a:t>
            </a:r>
            <a:r>
              <a:rPr lang="en-US" sz="2000" dirty="0" err="1" smtClean="0">
                <a:solidFill>
                  <a:schemeClr val="bg1"/>
                </a:solidFill>
              </a:rPr>
              <a:t>postavljanje</a:t>
            </a:r>
            <a:r>
              <a:rPr lang="en-US" sz="2000" dirty="0" smtClean="0">
                <a:solidFill>
                  <a:schemeClr val="bg1"/>
                </a:solidFill>
              </a:rPr>
              <a:t> </a:t>
            </a:r>
            <a:r>
              <a:rPr lang="en-US" sz="2000" dirty="0" err="1">
                <a:solidFill>
                  <a:schemeClr val="bg1"/>
                </a:solidFill>
              </a:rPr>
              <a:t>radnog</a:t>
            </a:r>
            <a:r>
              <a:rPr lang="en-US" sz="2000" dirty="0">
                <a:solidFill>
                  <a:schemeClr val="bg1"/>
                </a:solidFill>
              </a:rPr>
              <a:t> </a:t>
            </a:r>
            <a:r>
              <a:rPr lang="en-US" sz="2000" dirty="0" err="1">
                <a:solidFill>
                  <a:schemeClr val="bg1"/>
                </a:solidFill>
              </a:rPr>
              <a:t>odnosa</a:t>
            </a:r>
            <a:r>
              <a:rPr lang="en-US" sz="2000" dirty="0">
                <a:solidFill>
                  <a:schemeClr val="bg1"/>
                </a:solidFill>
              </a:rPr>
              <a:t>, </a:t>
            </a:r>
            <a:r>
              <a:rPr lang="en-US" sz="2000" dirty="0" err="1">
                <a:solidFill>
                  <a:schemeClr val="bg1"/>
                </a:solidFill>
              </a:rPr>
              <a:t>naknada</a:t>
            </a:r>
            <a:r>
              <a:rPr lang="en-US" sz="2000" dirty="0">
                <a:solidFill>
                  <a:schemeClr val="bg1"/>
                </a:solidFill>
              </a:rPr>
              <a:t> </a:t>
            </a:r>
            <a:r>
              <a:rPr lang="en-US" sz="2000" dirty="0" err="1" smtClean="0">
                <a:solidFill>
                  <a:schemeClr val="bg1"/>
                </a:solidFill>
              </a:rPr>
              <a:t>štete</a:t>
            </a:r>
            <a:endParaRPr lang="bs-Latn-BA" sz="2000" dirty="0">
              <a:solidFill>
                <a:schemeClr val="bg1"/>
              </a:solidFill>
            </a:endParaRPr>
          </a:p>
        </p:txBody>
      </p:sp>
    </p:spTree>
    <p:extLst>
      <p:ext uri="{BB962C8B-B14F-4D97-AF65-F5344CB8AC3E}">
        <p14:creationId xmlns:p14="http://schemas.microsoft.com/office/powerpoint/2010/main" val="40926979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20080"/>
          </a:xfrm>
        </p:spPr>
        <p:txBody>
          <a:bodyPr>
            <a:normAutofit fontScale="90000"/>
          </a:bodyPr>
          <a:lstStyle/>
          <a:p>
            <a:pPr algn="ctr"/>
            <a:r>
              <a:rPr lang="bs-Latn-BA" dirty="0" smtClean="0"/>
              <a:t>Zaštita od diskriminacije - RS</a:t>
            </a:r>
            <a:endParaRPr lang="bs-Latn-BA" dirty="0"/>
          </a:p>
        </p:txBody>
      </p:sp>
      <p:sp>
        <p:nvSpPr>
          <p:cNvPr id="3" name="Text Placeholder 2"/>
          <p:cNvSpPr>
            <a:spLocks noGrp="1"/>
          </p:cNvSpPr>
          <p:nvPr>
            <p:ph type="body" idx="1"/>
          </p:nvPr>
        </p:nvSpPr>
        <p:spPr>
          <a:xfrm>
            <a:off x="457200" y="1052736"/>
            <a:ext cx="4906888" cy="432048"/>
          </a:xfrm>
        </p:spPr>
        <p:txBody>
          <a:bodyPr/>
          <a:lstStyle/>
          <a:p>
            <a:pPr algn="ctr"/>
            <a:r>
              <a:rPr lang="bs-Latn-BA" sz="2200" dirty="0" smtClean="0"/>
              <a:t>Stari Zakon o radu</a:t>
            </a:r>
            <a:endParaRPr lang="bs-Latn-BA" sz="2200" dirty="0"/>
          </a:p>
        </p:txBody>
      </p:sp>
      <p:sp>
        <p:nvSpPr>
          <p:cNvPr id="4" name="Text Placeholder 3"/>
          <p:cNvSpPr>
            <a:spLocks noGrp="1"/>
          </p:cNvSpPr>
          <p:nvPr>
            <p:ph type="body" sz="half" idx="3"/>
          </p:nvPr>
        </p:nvSpPr>
        <p:spPr>
          <a:xfrm>
            <a:off x="6516216" y="980728"/>
            <a:ext cx="2520280" cy="576065"/>
          </a:xfrm>
        </p:spPr>
        <p:txBody>
          <a:bodyPr>
            <a:normAutofit fontScale="92500"/>
          </a:bodyPr>
          <a:lstStyle/>
          <a:p>
            <a:pPr algn="ctr"/>
            <a:r>
              <a:rPr lang="bs-Latn-BA" dirty="0" smtClean="0"/>
              <a:t>Novi Zakon o radu</a:t>
            </a:r>
            <a:endParaRPr lang="bs-Latn-BA" dirty="0"/>
          </a:p>
        </p:txBody>
      </p:sp>
      <p:sp>
        <p:nvSpPr>
          <p:cNvPr id="5" name="Content Placeholder 4"/>
          <p:cNvSpPr>
            <a:spLocks noGrp="1"/>
          </p:cNvSpPr>
          <p:nvPr>
            <p:ph sz="quarter" idx="2"/>
          </p:nvPr>
        </p:nvSpPr>
        <p:spPr>
          <a:xfrm>
            <a:off x="107504" y="1628800"/>
            <a:ext cx="6408712" cy="5229200"/>
          </a:xfrm>
        </p:spPr>
        <p:txBody>
          <a:bodyPr>
            <a:noAutofit/>
          </a:bodyPr>
          <a:lstStyle/>
          <a:p>
            <a:pPr marL="0" indent="0" algn="just">
              <a:buNone/>
            </a:pPr>
            <a:r>
              <a:rPr lang="bs-Latn-BA" sz="1900" dirty="0" smtClean="0"/>
              <a:t>- </a:t>
            </a:r>
            <a:r>
              <a:rPr lang="en-US" sz="1900" dirty="0" err="1" smtClean="0"/>
              <a:t>propisao</a:t>
            </a:r>
            <a:r>
              <a:rPr lang="en-US" sz="1900" dirty="0" smtClean="0"/>
              <a:t> </a:t>
            </a:r>
            <a:r>
              <a:rPr lang="en-US" sz="1900" dirty="0" err="1"/>
              <a:t>zabranu</a:t>
            </a:r>
            <a:r>
              <a:rPr lang="en-US" sz="1900" dirty="0"/>
              <a:t> </a:t>
            </a:r>
            <a:r>
              <a:rPr lang="en-US" sz="1900" dirty="0" err="1"/>
              <a:t>diskriminacije</a:t>
            </a:r>
            <a:r>
              <a:rPr lang="en-US" sz="1900" dirty="0"/>
              <a:t> </a:t>
            </a:r>
            <a:r>
              <a:rPr lang="en-US" sz="1900" dirty="0" err="1"/>
              <a:t>lica</a:t>
            </a:r>
            <a:r>
              <a:rPr lang="en-US" sz="1900" dirty="0"/>
              <a:t> </a:t>
            </a:r>
            <a:r>
              <a:rPr lang="en-US" sz="1900" dirty="0" err="1"/>
              <a:t>koja</a:t>
            </a:r>
            <a:r>
              <a:rPr lang="en-US" sz="1900" dirty="0"/>
              <a:t> </a:t>
            </a:r>
            <a:r>
              <a:rPr lang="en-US" sz="1900" dirty="0" err="1"/>
              <a:t>traže</a:t>
            </a:r>
            <a:r>
              <a:rPr lang="en-US" sz="1900" dirty="0"/>
              <a:t> </a:t>
            </a:r>
            <a:r>
              <a:rPr lang="en-US" sz="1900" dirty="0" err="1"/>
              <a:t>zaposlenje</a:t>
            </a:r>
            <a:r>
              <a:rPr lang="en-US" sz="1900" dirty="0"/>
              <a:t>, </a:t>
            </a:r>
            <a:r>
              <a:rPr lang="en-US" sz="1900" dirty="0" err="1"/>
              <a:t>kao</a:t>
            </a:r>
            <a:r>
              <a:rPr lang="en-US" sz="1900" dirty="0"/>
              <a:t> i </a:t>
            </a:r>
            <a:r>
              <a:rPr lang="en-US" sz="1900" dirty="0" err="1"/>
              <a:t>lica</a:t>
            </a:r>
            <a:r>
              <a:rPr lang="en-US" sz="1900" dirty="0"/>
              <a:t> </a:t>
            </a:r>
            <a:r>
              <a:rPr lang="en-US" sz="1900" dirty="0" err="1"/>
              <a:t>koje</a:t>
            </a:r>
            <a:r>
              <a:rPr lang="en-US" sz="1900" dirty="0"/>
              <a:t> se </a:t>
            </a:r>
            <a:r>
              <a:rPr lang="en-US" sz="1900" dirty="0" err="1"/>
              <a:t>zaposli</a:t>
            </a:r>
            <a:r>
              <a:rPr lang="en-US" sz="1900" dirty="0"/>
              <a:t>, </a:t>
            </a:r>
            <a:r>
              <a:rPr lang="en-US" sz="1900" dirty="0" err="1"/>
              <a:t>po</a:t>
            </a:r>
            <a:r>
              <a:rPr lang="en-US" sz="1900" dirty="0"/>
              <a:t> </a:t>
            </a:r>
            <a:r>
              <a:rPr lang="en-US" sz="1900" dirty="0" err="1"/>
              <a:t>raznim</a:t>
            </a:r>
            <a:r>
              <a:rPr lang="en-US" sz="1900" dirty="0"/>
              <a:t> </a:t>
            </a:r>
            <a:r>
              <a:rPr lang="en-US" sz="1900" dirty="0" err="1"/>
              <a:t>osnovama</a:t>
            </a:r>
            <a:r>
              <a:rPr lang="en-US" sz="1900" dirty="0"/>
              <a:t>, </a:t>
            </a:r>
            <a:r>
              <a:rPr lang="en-US" sz="1900" dirty="0" err="1"/>
              <a:t>te</a:t>
            </a:r>
            <a:r>
              <a:rPr lang="en-US" sz="1900" dirty="0"/>
              <a:t> je </a:t>
            </a:r>
            <a:r>
              <a:rPr lang="en-US" sz="1900" dirty="0" err="1"/>
              <a:t>propisana</a:t>
            </a:r>
            <a:r>
              <a:rPr lang="en-US" sz="1900" dirty="0"/>
              <a:t> i </a:t>
            </a:r>
            <a:r>
              <a:rPr lang="en-US" sz="1900" dirty="0" err="1"/>
              <a:t>sudska</a:t>
            </a:r>
            <a:r>
              <a:rPr lang="en-US" sz="1900" dirty="0"/>
              <a:t> </a:t>
            </a:r>
            <a:r>
              <a:rPr lang="en-US" sz="1900" dirty="0" err="1"/>
              <a:t>zaštita</a:t>
            </a:r>
            <a:r>
              <a:rPr lang="en-US" sz="1900" dirty="0"/>
              <a:t> </a:t>
            </a:r>
            <a:r>
              <a:rPr lang="en-US" sz="1900" dirty="0" err="1"/>
              <a:t>zbog</a:t>
            </a:r>
            <a:r>
              <a:rPr lang="en-US" sz="1900" dirty="0"/>
              <a:t> </a:t>
            </a:r>
            <a:r>
              <a:rPr lang="en-US" sz="1900" dirty="0" err="1"/>
              <a:t>eventualne</a:t>
            </a:r>
            <a:r>
              <a:rPr lang="en-US" sz="1900" dirty="0"/>
              <a:t> </a:t>
            </a:r>
            <a:r>
              <a:rPr lang="en-US" sz="1900" dirty="0" err="1"/>
              <a:t>povrede</a:t>
            </a:r>
            <a:r>
              <a:rPr lang="en-US" sz="1900" dirty="0"/>
              <a:t> </a:t>
            </a:r>
            <a:r>
              <a:rPr lang="en-US" sz="1900" dirty="0" err="1" smtClean="0"/>
              <a:t>prava</a:t>
            </a:r>
            <a:r>
              <a:rPr lang="en-US" sz="1900" dirty="0" smtClean="0"/>
              <a:t> </a:t>
            </a:r>
            <a:endParaRPr lang="bs-Latn-BA" sz="1900" dirty="0"/>
          </a:p>
          <a:p>
            <a:pPr marL="0" indent="0" algn="just">
              <a:buNone/>
            </a:pPr>
            <a:endParaRPr lang="bs-Latn-BA" sz="800" dirty="0"/>
          </a:p>
          <a:p>
            <a:pPr marL="0" indent="0" algn="just">
              <a:buNone/>
            </a:pPr>
            <a:r>
              <a:rPr lang="bs-Latn-BA" sz="1900" dirty="0" smtClean="0"/>
              <a:t>- t</a:t>
            </a:r>
            <a:r>
              <a:rPr lang="en-US" sz="1900" dirty="0" err="1" smtClean="0"/>
              <a:t>etaljnije</a:t>
            </a:r>
            <a:r>
              <a:rPr lang="en-US" sz="1900" dirty="0" smtClean="0"/>
              <a:t> </a:t>
            </a:r>
            <a:r>
              <a:rPr lang="en-US" sz="1900" dirty="0" err="1"/>
              <a:t>uređenje</a:t>
            </a:r>
            <a:r>
              <a:rPr lang="en-US" sz="1900" dirty="0"/>
              <a:t>, </a:t>
            </a:r>
            <a:r>
              <a:rPr lang="en-US" sz="1900" dirty="0" err="1"/>
              <a:t>Poglavlje</a:t>
            </a:r>
            <a:r>
              <a:rPr lang="en-US" sz="1900" dirty="0"/>
              <a:t> VIII, </a:t>
            </a:r>
            <a:r>
              <a:rPr lang="en-US" sz="1900" dirty="0" err="1" smtClean="0"/>
              <a:t>detaljnije</a:t>
            </a:r>
            <a:r>
              <a:rPr lang="en-US" sz="1900" dirty="0" smtClean="0"/>
              <a:t> nave</a:t>
            </a:r>
            <a:r>
              <a:rPr lang="bs-Latn-BA" sz="1900" dirty="0" smtClean="0"/>
              <a:t>deni </a:t>
            </a:r>
            <a:r>
              <a:rPr lang="en-US" sz="1900" dirty="0" err="1" smtClean="0"/>
              <a:t>obli</a:t>
            </a:r>
            <a:r>
              <a:rPr lang="bs-Latn-BA" sz="1900" dirty="0" smtClean="0"/>
              <a:t>ci</a:t>
            </a:r>
            <a:r>
              <a:rPr lang="en-US" sz="1900" dirty="0" smtClean="0"/>
              <a:t> </a:t>
            </a:r>
            <a:r>
              <a:rPr lang="en-US" sz="1900" dirty="0" err="1"/>
              <a:t>diskriminacije</a:t>
            </a:r>
            <a:r>
              <a:rPr lang="en-US" sz="1900" dirty="0"/>
              <a:t>, </a:t>
            </a:r>
            <a:r>
              <a:rPr lang="en-US" sz="1900" dirty="0" err="1"/>
              <a:t>prijenos</a:t>
            </a:r>
            <a:r>
              <a:rPr lang="en-US" sz="1900" dirty="0"/>
              <a:t> </a:t>
            </a:r>
            <a:r>
              <a:rPr lang="en-US" sz="1900" dirty="0" err="1" smtClean="0"/>
              <a:t>tereta</a:t>
            </a:r>
            <a:endParaRPr lang="bs-Latn-BA" sz="1900" dirty="0" smtClean="0"/>
          </a:p>
          <a:p>
            <a:pPr algn="just"/>
            <a:endParaRPr lang="bs-Latn-BA" sz="800" dirty="0"/>
          </a:p>
          <a:p>
            <a:pPr marL="0" indent="0" algn="just">
              <a:buNone/>
            </a:pPr>
            <a:r>
              <a:rPr lang="bs-Latn-BA" sz="1900" dirty="0" smtClean="0"/>
              <a:t>- </a:t>
            </a:r>
            <a:r>
              <a:rPr lang="en-US" sz="1900" dirty="0" err="1" smtClean="0"/>
              <a:t>dokazivanja</a:t>
            </a:r>
            <a:r>
              <a:rPr lang="en-US" sz="1900" dirty="0" smtClean="0"/>
              <a:t> </a:t>
            </a:r>
            <a:r>
              <a:rPr lang="en-US" sz="1900" dirty="0" err="1"/>
              <a:t>sa</a:t>
            </a:r>
            <a:r>
              <a:rPr lang="en-US" sz="1900" dirty="0"/>
              <a:t> </a:t>
            </a:r>
            <a:r>
              <a:rPr lang="en-US" sz="1900" dirty="0" err="1"/>
              <a:t>tužioca</a:t>
            </a:r>
            <a:r>
              <a:rPr lang="en-US" sz="1900" dirty="0"/>
              <a:t> </a:t>
            </a:r>
            <a:r>
              <a:rPr lang="en-US" sz="1900" dirty="0" err="1"/>
              <a:t>na</a:t>
            </a:r>
            <a:r>
              <a:rPr lang="en-US" sz="1900" dirty="0"/>
              <a:t> </a:t>
            </a:r>
            <a:r>
              <a:rPr lang="en-US" sz="1900" dirty="0" err="1"/>
              <a:t>tuženog</a:t>
            </a:r>
            <a:r>
              <a:rPr lang="en-US" sz="1900" dirty="0"/>
              <a:t> </a:t>
            </a:r>
            <a:r>
              <a:rPr lang="en-US" sz="1900" dirty="0" err="1"/>
              <a:t>kod</a:t>
            </a:r>
            <a:r>
              <a:rPr lang="en-US" sz="1900" dirty="0"/>
              <a:t> </a:t>
            </a:r>
            <a:r>
              <a:rPr lang="en-US" sz="1900" dirty="0" err="1"/>
              <a:t>opravdane</a:t>
            </a:r>
            <a:r>
              <a:rPr lang="en-US" sz="1900" dirty="0"/>
              <a:t> </a:t>
            </a:r>
            <a:r>
              <a:rPr lang="en-US" sz="1900" dirty="0" err="1"/>
              <a:t>sumnje</a:t>
            </a:r>
            <a:r>
              <a:rPr lang="en-US" sz="1900" dirty="0"/>
              <a:t> da je </a:t>
            </a:r>
            <a:r>
              <a:rPr lang="en-US" sz="1900" dirty="0" err="1"/>
              <a:t>poslodavac</a:t>
            </a:r>
            <a:r>
              <a:rPr lang="en-US" sz="1900" dirty="0"/>
              <a:t> </a:t>
            </a:r>
            <a:r>
              <a:rPr lang="en-US" sz="1900" dirty="0" err="1"/>
              <a:t>postupio</a:t>
            </a:r>
            <a:r>
              <a:rPr lang="en-US" sz="1900" dirty="0"/>
              <a:t> </a:t>
            </a:r>
            <a:r>
              <a:rPr lang="en-US" sz="1900" dirty="0" err="1" smtClean="0"/>
              <a:t>protivno</a:t>
            </a:r>
            <a:r>
              <a:rPr lang="bs-Latn-BA" sz="1900" dirty="0"/>
              <a:t> </a:t>
            </a:r>
            <a:r>
              <a:rPr lang="en-US" sz="1900" dirty="0" err="1" smtClean="0"/>
              <a:t>čl</a:t>
            </a:r>
            <a:r>
              <a:rPr lang="bs-Latn-BA" sz="1900" dirty="0"/>
              <a:t>.</a:t>
            </a:r>
            <a:r>
              <a:rPr lang="en-US" sz="1900" dirty="0" smtClean="0"/>
              <a:t> </a:t>
            </a:r>
            <a:r>
              <a:rPr lang="en-US" sz="1900" dirty="0"/>
              <a:t>111. </a:t>
            </a:r>
            <a:r>
              <a:rPr lang="en-US" sz="1900" dirty="0" err="1" smtClean="0"/>
              <a:t>st</a:t>
            </a:r>
            <a:r>
              <a:rPr lang="bs-Latn-BA" sz="1900" dirty="0" smtClean="0"/>
              <a:t>av</a:t>
            </a:r>
            <a:r>
              <a:rPr lang="en-US" sz="1900" dirty="0" smtClean="0"/>
              <a:t> </a:t>
            </a:r>
            <a:r>
              <a:rPr lang="en-US" sz="1900" dirty="0"/>
              <a:t>1. </a:t>
            </a:r>
            <a:r>
              <a:rPr lang="en-US" sz="1900" dirty="0" err="1"/>
              <a:t>Zakona</a:t>
            </a:r>
            <a:r>
              <a:rPr lang="en-US" sz="1900" dirty="0"/>
              <a:t> o </a:t>
            </a:r>
            <a:r>
              <a:rPr lang="en-US" sz="1900" dirty="0" err="1"/>
              <a:t>radu</a:t>
            </a:r>
            <a:r>
              <a:rPr lang="en-US" sz="1900" dirty="0"/>
              <a:t>, </a:t>
            </a:r>
            <a:r>
              <a:rPr lang="en-US" sz="1900" dirty="0" err="1"/>
              <a:t>te</a:t>
            </a:r>
            <a:r>
              <a:rPr lang="en-US" sz="1900" dirty="0"/>
              <a:t> </a:t>
            </a:r>
            <a:r>
              <a:rPr lang="en-US" sz="1900" dirty="0" err="1"/>
              <a:t>sudsku</a:t>
            </a:r>
            <a:r>
              <a:rPr lang="en-US" sz="1900" dirty="0"/>
              <a:t> i </a:t>
            </a:r>
            <a:r>
              <a:rPr lang="en-US" sz="1900" dirty="0" err="1"/>
              <a:t>vansudsku</a:t>
            </a:r>
            <a:r>
              <a:rPr lang="en-US" sz="1900" dirty="0"/>
              <a:t> </a:t>
            </a:r>
            <a:r>
              <a:rPr lang="en-US" sz="1900" dirty="0" err="1"/>
              <a:t>zaštitu</a:t>
            </a:r>
            <a:r>
              <a:rPr lang="en-US" sz="1900" dirty="0"/>
              <a:t> od </a:t>
            </a:r>
            <a:r>
              <a:rPr lang="en-US" sz="1900" dirty="0" err="1" smtClean="0"/>
              <a:t>diskriminacije</a:t>
            </a:r>
            <a:endParaRPr lang="bs-Latn-BA" sz="1900" dirty="0"/>
          </a:p>
          <a:p>
            <a:pPr algn="just"/>
            <a:endParaRPr lang="bs-Latn-BA" sz="800" dirty="0"/>
          </a:p>
          <a:p>
            <a:pPr marL="0" indent="0" algn="just">
              <a:buNone/>
            </a:pPr>
            <a:r>
              <a:rPr lang="bs-Latn-BA" sz="1900" dirty="0" smtClean="0"/>
              <a:t>- r</a:t>
            </a:r>
            <a:r>
              <a:rPr lang="en-US" sz="1900" dirty="0" err="1" smtClean="0"/>
              <a:t>okovi</a:t>
            </a:r>
            <a:r>
              <a:rPr lang="en-US" sz="1900" dirty="0" smtClean="0"/>
              <a:t> </a:t>
            </a:r>
            <a:r>
              <a:rPr lang="en-US" sz="1900" dirty="0" err="1"/>
              <a:t>za</a:t>
            </a:r>
            <a:r>
              <a:rPr lang="en-US" sz="1900" dirty="0"/>
              <a:t> </a:t>
            </a:r>
            <a:r>
              <a:rPr lang="en-US" sz="1900" dirty="0" err="1"/>
              <a:t>podnošenje</a:t>
            </a:r>
            <a:r>
              <a:rPr lang="en-US" sz="1900" dirty="0"/>
              <a:t> </a:t>
            </a:r>
            <a:r>
              <a:rPr lang="en-US" sz="1900" dirty="0" err="1"/>
              <a:t>zahtjeva</a:t>
            </a:r>
            <a:r>
              <a:rPr lang="en-US" sz="1900" dirty="0"/>
              <a:t> </a:t>
            </a:r>
            <a:r>
              <a:rPr lang="en-US" sz="1900" dirty="0" err="1"/>
              <a:t>za</a:t>
            </a:r>
            <a:r>
              <a:rPr lang="en-US" sz="1900" dirty="0"/>
              <a:t> </a:t>
            </a:r>
            <a:r>
              <a:rPr lang="en-US" sz="1900" dirty="0" err="1"/>
              <a:t>zaštitu</a:t>
            </a:r>
            <a:r>
              <a:rPr lang="en-US" sz="1900" dirty="0"/>
              <a:t> </a:t>
            </a:r>
            <a:r>
              <a:rPr lang="en-US" sz="1900" dirty="0" err="1"/>
              <a:t>prava</a:t>
            </a:r>
            <a:r>
              <a:rPr lang="en-US" sz="1900" dirty="0"/>
              <a:t>/</a:t>
            </a:r>
            <a:r>
              <a:rPr lang="en-US" sz="1900" dirty="0" err="1"/>
              <a:t>tužbe</a:t>
            </a:r>
            <a:r>
              <a:rPr lang="en-US" sz="1900" dirty="0"/>
              <a:t> </a:t>
            </a:r>
            <a:r>
              <a:rPr lang="en-US" sz="1900" dirty="0" err="1"/>
              <a:t>nadležnom</a:t>
            </a:r>
            <a:r>
              <a:rPr lang="en-US" sz="1900" dirty="0"/>
              <a:t> </a:t>
            </a:r>
            <a:r>
              <a:rPr lang="en-US" sz="1900" dirty="0" err="1"/>
              <a:t>sudu</a:t>
            </a:r>
            <a:r>
              <a:rPr lang="en-US" sz="1900" dirty="0"/>
              <a:t> </a:t>
            </a:r>
            <a:r>
              <a:rPr lang="en-US" sz="1900" dirty="0" err="1"/>
              <a:t>nisu</a:t>
            </a:r>
            <a:r>
              <a:rPr lang="en-US" sz="1900" dirty="0"/>
              <a:t> </a:t>
            </a:r>
            <a:r>
              <a:rPr lang="en-US" sz="1900" dirty="0" err="1"/>
              <a:t>eksplicitno</a:t>
            </a:r>
            <a:r>
              <a:rPr lang="en-US" sz="1900" dirty="0"/>
              <a:t> </a:t>
            </a:r>
            <a:r>
              <a:rPr lang="en-US" sz="1900" dirty="0" err="1" smtClean="0"/>
              <a:t>navedeni</a:t>
            </a:r>
            <a:endParaRPr lang="bs-Latn-BA" sz="1900" dirty="0" smtClean="0"/>
          </a:p>
          <a:p>
            <a:pPr marL="0" indent="0" algn="just">
              <a:buNone/>
            </a:pPr>
            <a:endParaRPr lang="bs-Latn-BA" sz="800" dirty="0"/>
          </a:p>
          <a:p>
            <a:pPr marL="0" indent="0" algn="just">
              <a:buNone/>
            </a:pPr>
            <a:r>
              <a:rPr lang="bs-Latn-BA" sz="1800" dirty="0" smtClean="0"/>
              <a:t>- </a:t>
            </a:r>
            <a:r>
              <a:rPr lang="bs-Latn-BA" sz="1900" dirty="0" smtClean="0"/>
              <a:t>u </a:t>
            </a:r>
            <a:r>
              <a:rPr lang="en-US" sz="1900" dirty="0" err="1" smtClean="0"/>
              <a:t>primjeni</a:t>
            </a:r>
            <a:r>
              <a:rPr lang="en-US" sz="1900" dirty="0" smtClean="0"/>
              <a:t> </a:t>
            </a:r>
            <a:r>
              <a:rPr lang="en-US" sz="1900" dirty="0" err="1" smtClean="0"/>
              <a:t>rokovi</a:t>
            </a:r>
            <a:r>
              <a:rPr lang="bs-Latn-BA" sz="1900" dirty="0" smtClean="0"/>
              <a:t>a </a:t>
            </a:r>
            <a:r>
              <a:rPr lang="en-US" sz="1900" dirty="0" err="1" smtClean="0"/>
              <a:t>propisani</a:t>
            </a:r>
            <a:r>
              <a:rPr lang="bs-Latn-BA" sz="1900" dirty="0"/>
              <a:t>h</a:t>
            </a:r>
            <a:r>
              <a:rPr lang="en-US" sz="1900" dirty="0" smtClean="0"/>
              <a:t> </a:t>
            </a:r>
            <a:r>
              <a:rPr lang="en-US" sz="1900" dirty="0" err="1"/>
              <a:t>čl</a:t>
            </a:r>
            <a:r>
              <a:rPr lang="en-US" sz="1900" dirty="0"/>
              <a:t>. 105. </a:t>
            </a:r>
            <a:r>
              <a:rPr lang="en-US" sz="1900" dirty="0" err="1"/>
              <a:t>istog</a:t>
            </a:r>
            <a:r>
              <a:rPr lang="en-US" sz="1900" dirty="0"/>
              <a:t> </a:t>
            </a:r>
            <a:r>
              <a:rPr lang="en-US" sz="1900" dirty="0" err="1"/>
              <a:t>Zakona</a:t>
            </a:r>
            <a:r>
              <a:rPr lang="en-US" sz="1900" dirty="0"/>
              <a:t> - </a:t>
            </a:r>
            <a:r>
              <a:rPr lang="en-US" sz="1900" dirty="0" err="1"/>
              <a:t>godina</a:t>
            </a:r>
            <a:r>
              <a:rPr lang="en-US" sz="1900" dirty="0"/>
              <a:t> </a:t>
            </a:r>
            <a:r>
              <a:rPr lang="en-US" sz="1900" dirty="0" err="1"/>
              <a:t>dana</a:t>
            </a:r>
            <a:r>
              <a:rPr lang="en-US" sz="1900" dirty="0"/>
              <a:t> od </a:t>
            </a:r>
            <a:r>
              <a:rPr lang="en-US" sz="1900" dirty="0" err="1"/>
              <a:t>dana</a:t>
            </a:r>
            <a:r>
              <a:rPr lang="en-US" sz="1900" dirty="0"/>
              <a:t> </a:t>
            </a:r>
            <a:r>
              <a:rPr lang="en-US" sz="1900" dirty="0" err="1"/>
              <a:t>saznanja</a:t>
            </a:r>
            <a:r>
              <a:rPr lang="en-US" sz="1900" dirty="0"/>
              <a:t> </a:t>
            </a:r>
            <a:r>
              <a:rPr lang="en-US" sz="1900" dirty="0" err="1" smtClean="0"/>
              <a:t>za</a:t>
            </a:r>
            <a:r>
              <a:rPr lang="bs-Latn-BA" sz="1900" dirty="0"/>
              <a:t> </a:t>
            </a:r>
            <a:r>
              <a:rPr lang="en-US" sz="1900" dirty="0" err="1" smtClean="0"/>
              <a:t>povredu</a:t>
            </a:r>
            <a:r>
              <a:rPr lang="en-US" sz="1900" dirty="0" smtClean="0"/>
              <a:t> </a:t>
            </a:r>
            <a:r>
              <a:rPr lang="en-US" sz="1900" dirty="0" err="1"/>
              <a:t>prava</a:t>
            </a:r>
            <a:r>
              <a:rPr lang="en-US" sz="1900" dirty="0"/>
              <a:t> </a:t>
            </a:r>
            <a:r>
              <a:rPr lang="en-US" sz="1900" dirty="0" err="1"/>
              <a:t>iz</a:t>
            </a:r>
            <a:r>
              <a:rPr lang="en-US" sz="1900" dirty="0"/>
              <a:t> </a:t>
            </a:r>
            <a:r>
              <a:rPr lang="en-US" sz="1900" dirty="0" err="1"/>
              <a:t>radnog</a:t>
            </a:r>
            <a:r>
              <a:rPr lang="en-US" sz="1900" dirty="0"/>
              <a:t> </a:t>
            </a:r>
            <a:r>
              <a:rPr lang="en-US" sz="1900" dirty="0" err="1"/>
              <a:t>odnosa</a:t>
            </a:r>
            <a:r>
              <a:rPr lang="en-US" sz="1900" dirty="0"/>
              <a:t>, a </a:t>
            </a:r>
            <a:r>
              <a:rPr lang="en-US" sz="1900" dirty="0" err="1"/>
              <a:t>najdalje</a:t>
            </a:r>
            <a:r>
              <a:rPr lang="en-US" sz="1900" dirty="0"/>
              <a:t> u </a:t>
            </a:r>
            <a:r>
              <a:rPr lang="en-US" sz="1900" dirty="0" err="1"/>
              <a:t>roku</a:t>
            </a:r>
            <a:r>
              <a:rPr lang="en-US" sz="1900" dirty="0"/>
              <a:t> od tri </a:t>
            </a:r>
            <a:r>
              <a:rPr lang="en-US" sz="1900" dirty="0" err="1"/>
              <a:t>godine</a:t>
            </a:r>
            <a:r>
              <a:rPr lang="en-US" sz="1900" dirty="0"/>
              <a:t> od </a:t>
            </a:r>
            <a:r>
              <a:rPr lang="en-US" sz="1900" dirty="0" err="1"/>
              <a:t>dana</a:t>
            </a:r>
            <a:r>
              <a:rPr lang="en-US" sz="1900" dirty="0"/>
              <a:t> </a:t>
            </a:r>
            <a:r>
              <a:rPr lang="en-US" sz="1900" dirty="0" err="1"/>
              <a:t>učinjene</a:t>
            </a:r>
            <a:r>
              <a:rPr lang="en-US" sz="1900" dirty="0"/>
              <a:t> </a:t>
            </a:r>
            <a:r>
              <a:rPr lang="en-US" sz="1900" dirty="0" err="1"/>
              <a:t>povrede</a:t>
            </a:r>
            <a:r>
              <a:rPr lang="en-US" sz="1900" dirty="0"/>
              <a:t>, </a:t>
            </a:r>
            <a:r>
              <a:rPr lang="en-US" sz="1900" dirty="0" err="1" smtClean="0"/>
              <a:t>te</a:t>
            </a:r>
            <a:r>
              <a:rPr lang="bs-Latn-BA" sz="1900" dirty="0"/>
              <a:t> </a:t>
            </a:r>
            <a:r>
              <a:rPr lang="en-US" sz="1900" dirty="0" err="1" smtClean="0"/>
              <a:t>čl</a:t>
            </a:r>
            <a:r>
              <a:rPr lang="en-US" sz="1900" dirty="0"/>
              <a:t>. 106. </a:t>
            </a:r>
            <a:r>
              <a:rPr lang="en-US" sz="1900" dirty="0" err="1"/>
              <a:t>koji</a:t>
            </a:r>
            <a:r>
              <a:rPr lang="en-US" sz="1900" dirty="0"/>
              <a:t> </a:t>
            </a:r>
            <a:r>
              <a:rPr lang="en-US" sz="1900" dirty="0" err="1"/>
              <a:t>su</a:t>
            </a:r>
            <a:r>
              <a:rPr lang="en-US" sz="1900" dirty="0"/>
              <a:t> </a:t>
            </a:r>
            <a:r>
              <a:rPr lang="en-US" sz="1900" dirty="0" err="1"/>
              <a:t>zahtjev</a:t>
            </a:r>
            <a:r>
              <a:rPr lang="en-US" sz="1900" dirty="0"/>
              <a:t> </a:t>
            </a:r>
            <a:r>
              <a:rPr lang="en-US" sz="1900" dirty="0" err="1"/>
              <a:t>za</a:t>
            </a:r>
            <a:r>
              <a:rPr lang="en-US" sz="1900" dirty="0"/>
              <a:t> </a:t>
            </a:r>
            <a:r>
              <a:rPr lang="en-US" sz="1900" dirty="0" err="1"/>
              <a:t>naknadu</a:t>
            </a:r>
            <a:r>
              <a:rPr lang="en-US" sz="1900" dirty="0"/>
              <a:t> </a:t>
            </a:r>
            <a:r>
              <a:rPr lang="en-US" sz="1900" dirty="0" err="1"/>
              <a:t>štete</a:t>
            </a:r>
            <a:r>
              <a:rPr lang="en-US" sz="1900" dirty="0"/>
              <a:t> </a:t>
            </a:r>
            <a:r>
              <a:rPr lang="en-US" sz="1900" dirty="0" err="1"/>
              <a:t>vezali</a:t>
            </a:r>
            <a:r>
              <a:rPr lang="en-US" sz="1900" dirty="0"/>
              <a:t> </a:t>
            </a:r>
            <a:r>
              <a:rPr lang="en-US" sz="1900" dirty="0" err="1"/>
              <a:t>za</a:t>
            </a:r>
            <a:r>
              <a:rPr lang="en-US" sz="1900" dirty="0"/>
              <a:t> </a:t>
            </a:r>
            <a:r>
              <a:rPr lang="en-US" sz="1900" dirty="0" err="1"/>
              <a:t>odredbe</a:t>
            </a:r>
            <a:r>
              <a:rPr lang="en-US" sz="1900" dirty="0"/>
              <a:t> </a:t>
            </a:r>
            <a:r>
              <a:rPr lang="en-US" sz="1900" dirty="0" smtClean="0"/>
              <a:t>Z</a:t>
            </a:r>
            <a:r>
              <a:rPr lang="bs-Latn-BA" sz="1900" dirty="0" smtClean="0"/>
              <a:t>OO-a</a:t>
            </a:r>
            <a:endParaRPr lang="bs-Latn-BA" sz="1900" dirty="0"/>
          </a:p>
        </p:txBody>
      </p:sp>
      <p:sp>
        <p:nvSpPr>
          <p:cNvPr id="6" name="Content Placeholder 5"/>
          <p:cNvSpPr>
            <a:spLocks noGrp="1"/>
          </p:cNvSpPr>
          <p:nvPr>
            <p:ph sz="quarter" idx="4"/>
          </p:nvPr>
        </p:nvSpPr>
        <p:spPr>
          <a:xfrm>
            <a:off x="6516216" y="1700808"/>
            <a:ext cx="2520280" cy="5157192"/>
          </a:xfrm>
        </p:spPr>
        <p:txBody>
          <a:bodyPr>
            <a:normAutofit fontScale="92500" lnSpcReduction="20000"/>
          </a:bodyPr>
          <a:lstStyle/>
          <a:p>
            <a:pPr marL="0" indent="0" algn="just">
              <a:buNone/>
            </a:pPr>
            <a:r>
              <a:rPr lang="bs-Latn-BA" sz="2000" dirty="0" smtClean="0"/>
              <a:t>- o</a:t>
            </a:r>
            <a:r>
              <a:rPr lang="en-US" sz="2000" dirty="0" err="1" smtClean="0"/>
              <a:t>dređen</a:t>
            </a:r>
            <a:r>
              <a:rPr lang="en-US" sz="2000" dirty="0" smtClean="0"/>
              <a:t> </a:t>
            </a:r>
            <a:r>
              <a:rPr lang="en-US" sz="2000" dirty="0" err="1"/>
              <a:t>prijenos</a:t>
            </a:r>
            <a:r>
              <a:rPr lang="en-US" sz="2000" dirty="0"/>
              <a:t> </a:t>
            </a:r>
            <a:r>
              <a:rPr lang="en-US" sz="2000" dirty="0" err="1"/>
              <a:t>tereta</a:t>
            </a:r>
            <a:r>
              <a:rPr lang="en-US" sz="2000" dirty="0"/>
              <a:t> </a:t>
            </a:r>
            <a:r>
              <a:rPr lang="en-US" sz="2000" dirty="0" err="1"/>
              <a:t>dokazivanja</a:t>
            </a:r>
            <a:r>
              <a:rPr lang="en-US" sz="2000" dirty="0"/>
              <a:t> </a:t>
            </a:r>
            <a:r>
              <a:rPr lang="en-US" sz="2000" dirty="0" err="1"/>
              <a:t>sa</a:t>
            </a:r>
            <a:r>
              <a:rPr lang="en-US" sz="2000" dirty="0"/>
              <a:t> </a:t>
            </a:r>
            <a:r>
              <a:rPr lang="en-US" sz="2000" dirty="0" err="1"/>
              <a:t>tužioca</a:t>
            </a:r>
            <a:r>
              <a:rPr lang="en-US" sz="2000" dirty="0"/>
              <a:t> </a:t>
            </a:r>
            <a:r>
              <a:rPr lang="en-US" sz="2000" dirty="0" err="1"/>
              <a:t>na</a:t>
            </a:r>
            <a:r>
              <a:rPr lang="en-US" sz="2000" dirty="0"/>
              <a:t> </a:t>
            </a:r>
            <a:r>
              <a:rPr lang="en-US" sz="2000" dirty="0" err="1"/>
              <a:t>tuženog</a:t>
            </a:r>
            <a:r>
              <a:rPr lang="en-US" sz="2000" dirty="0"/>
              <a:t> </a:t>
            </a:r>
            <a:r>
              <a:rPr lang="en-US" sz="2000" dirty="0" err="1"/>
              <a:t>kod</a:t>
            </a:r>
            <a:r>
              <a:rPr lang="en-US" sz="2000" dirty="0"/>
              <a:t> </a:t>
            </a:r>
            <a:r>
              <a:rPr lang="en-US" sz="2000" dirty="0" err="1"/>
              <a:t>opravdane</a:t>
            </a:r>
            <a:r>
              <a:rPr lang="en-US" sz="2000" dirty="0"/>
              <a:t> </a:t>
            </a:r>
            <a:r>
              <a:rPr lang="en-US" sz="2000" dirty="0" err="1"/>
              <a:t>sumnje</a:t>
            </a:r>
            <a:r>
              <a:rPr lang="en-US" sz="2000" dirty="0"/>
              <a:t> da je </a:t>
            </a:r>
            <a:r>
              <a:rPr lang="en-US" sz="2000" dirty="0" err="1"/>
              <a:t>poslodavac</a:t>
            </a:r>
            <a:r>
              <a:rPr lang="en-US" sz="2000" dirty="0"/>
              <a:t> </a:t>
            </a:r>
            <a:r>
              <a:rPr lang="en-US" sz="2000" dirty="0" err="1"/>
              <a:t>postupio</a:t>
            </a:r>
            <a:r>
              <a:rPr lang="en-US" sz="2000" dirty="0"/>
              <a:t> </a:t>
            </a:r>
            <a:r>
              <a:rPr lang="en-US" sz="2000" dirty="0" err="1"/>
              <a:t>odredbama</a:t>
            </a:r>
            <a:r>
              <a:rPr lang="en-US" sz="2000" dirty="0"/>
              <a:t> o </a:t>
            </a:r>
            <a:r>
              <a:rPr lang="en-US" sz="2000" dirty="0" err="1"/>
              <a:t>zabrani</a:t>
            </a:r>
            <a:r>
              <a:rPr lang="en-US" sz="2000" dirty="0"/>
              <a:t> </a:t>
            </a:r>
            <a:r>
              <a:rPr lang="en-US" sz="2000" dirty="0" err="1"/>
              <a:t>diskriminacije</a:t>
            </a:r>
            <a:endParaRPr lang="bs-Latn-BA" sz="2000" dirty="0"/>
          </a:p>
          <a:p>
            <a:pPr marL="0" indent="0" algn="just">
              <a:buNone/>
            </a:pPr>
            <a:endParaRPr lang="bs-Latn-BA" sz="2000" dirty="0"/>
          </a:p>
          <a:p>
            <a:pPr marL="0" indent="0" algn="just">
              <a:buNone/>
            </a:pPr>
            <a:r>
              <a:rPr lang="bs-Latn-BA" sz="2000" dirty="0" smtClean="0"/>
              <a:t>- r</a:t>
            </a:r>
            <a:r>
              <a:rPr lang="en-US" sz="2000" dirty="0" err="1" smtClean="0"/>
              <a:t>okovi</a:t>
            </a:r>
            <a:r>
              <a:rPr lang="en-US" sz="2000" dirty="0" smtClean="0"/>
              <a:t> </a:t>
            </a:r>
            <a:r>
              <a:rPr lang="en-US" sz="2000" dirty="0" err="1"/>
              <a:t>za</a:t>
            </a:r>
            <a:r>
              <a:rPr lang="en-US" sz="2000" dirty="0"/>
              <a:t> </a:t>
            </a:r>
            <a:r>
              <a:rPr lang="en-US" sz="2000" dirty="0" err="1"/>
              <a:t>podnošenje</a:t>
            </a:r>
            <a:r>
              <a:rPr lang="en-US" sz="2000" dirty="0"/>
              <a:t> </a:t>
            </a:r>
            <a:r>
              <a:rPr lang="en-US" sz="2000" dirty="0" err="1"/>
              <a:t>zahtjeva</a:t>
            </a:r>
            <a:r>
              <a:rPr lang="en-US" sz="2000" dirty="0"/>
              <a:t> </a:t>
            </a:r>
            <a:r>
              <a:rPr lang="en-US" sz="2000" dirty="0" err="1"/>
              <a:t>za</a:t>
            </a:r>
            <a:r>
              <a:rPr lang="en-US" sz="2000" dirty="0"/>
              <a:t> </a:t>
            </a:r>
            <a:r>
              <a:rPr lang="en-US" sz="2000" dirty="0" err="1"/>
              <a:t>zaštitu</a:t>
            </a:r>
            <a:r>
              <a:rPr lang="en-US" sz="2000" dirty="0"/>
              <a:t> </a:t>
            </a:r>
            <a:r>
              <a:rPr lang="en-US" sz="2000" dirty="0" err="1"/>
              <a:t>prava</a:t>
            </a:r>
            <a:r>
              <a:rPr lang="en-US" sz="2000" dirty="0"/>
              <a:t>/</a:t>
            </a:r>
            <a:r>
              <a:rPr lang="en-US" sz="2000" dirty="0" err="1"/>
              <a:t>tužbe</a:t>
            </a:r>
            <a:r>
              <a:rPr lang="en-US" sz="2000" dirty="0"/>
              <a:t> </a:t>
            </a:r>
            <a:r>
              <a:rPr lang="en-US" sz="2000" dirty="0" err="1" smtClean="0"/>
              <a:t>nadležnom</a:t>
            </a:r>
            <a:r>
              <a:rPr lang="en-US" sz="2000" dirty="0" smtClean="0"/>
              <a:t> </a:t>
            </a:r>
            <a:r>
              <a:rPr lang="en-US" sz="2000" dirty="0" err="1"/>
              <a:t>sudu</a:t>
            </a:r>
            <a:r>
              <a:rPr lang="en-US" sz="2000" dirty="0"/>
              <a:t> </a:t>
            </a:r>
            <a:r>
              <a:rPr lang="en-US" sz="2000" dirty="0" err="1"/>
              <a:t>nisu</a:t>
            </a:r>
            <a:r>
              <a:rPr lang="en-US" sz="2000" dirty="0"/>
              <a:t> </a:t>
            </a:r>
            <a:r>
              <a:rPr lang="en-US" sz="2000" dirty="0" err="1"/>
              <a:t>eksplicitno</a:t>
            </a:r>
            <a:r>
              <a:rPr lang="en-US" sz="2000" dirty="0"/>
              <a:t> </a:t>
            </a:r>
            <a:r>
              <a:rPr lang="en-US" sz="2000" dirty="0" err="1"/>
              <a:t>navedeni</a:t>
            </a:r>
            <a:r>
              <a:rPr lang="en-US" sz="2000" dirty="0"/>
              <a:t>, </a:t>
            </a:r>
            <a:r>
              <a:rPr lang="en-US" sz="2000" dirty="0" err="1"/>
              <a:t>te</a:t>
            </a:r>
            <a:r>
              <a:rPr lang="en-US" sz="2000" dirty="0"/>
              <a:t> se </a:t>
            </a:r>
            <a:r>
              <a:rPr lang="en-US" sz="2000" dirty="0" err="1"/>
              <a:t>primjenjuju</a:t>
            </a:r>
            <a:r>
              <a:rPr lang="en-US" sz="2000" dirty="0"/>
              <a:t> </a:t>
            </a:r>
            <a:r>
              <a:rPr lang="en-US" sz="2000" dirty="0" err="1"/>
              <a:t>rokovi</a:t>
            </a:r>
            <a:r>
              <a:rPr lang="en-US" sz="2000" dirty="0"/>
              <a:t> </a:t>
            </a:r>
            <a:r>
              <a:rPr lang="en-US" sz="2000" dirty="0" err="1"/>
              <a:t>propisani</a:t>
            </a:r>
            <a:r>
              <a:rPr lang="en-US" sz="2000" dirty="0"/>
              <a:t> </a:t>
            </a:r>
            <a:r>
              <a:rPr lang="en-US" sz="2000" dirty="0" err="1"/>
              <a:t>čl</a:t>
            </a:r>
            <a:r>
              <a:rPr lang="en-US" sz="2000" dirty="0"/>
              <a:t>. 200. i 201. </a:t>
            </a:r>
            <a:r>
              <a:rPr lang="en-US" sz="2000" dirty="0" err="1"/>
              <a:t>istog</a:t>
            </a:r>
            <a:r>
              <a:rPr lang="en-US" sz="2000" dirty="0"/>
              <a:t> </a:t>
            </a:r>
            <a:r>
              <a:rPr lang="en-US" sz="2000" dirty="0" err="1"/>
              <a:t>Zakona</a:t>
            </a:r>
            <a:r>
              <a:rPr lang="en-US" sz="2000" dirty="0"/>
              <a:t>, </a:t>
            </a:r>
            <a:r>
              <a:rPr lang="en-US" sz="2000" dirty="0" err="1"/>
              <a:t>te</a:t>
            </a:r>
            <a:r>
              <a:rPr lang="en-US" sz="2000" dirty="0"/>
              <a:t> </a:t>
            </a:r>
            <a:r>
              <a:rPr lang="en-US" sz="2000" dirty="0" err="1"/>
              <a:t>čl</a:t>
            </a:r>
            <a:r>
              <a:rPr lang="en-US" sz="2000" dirty="0"/>
              <a:t>. 148. </a:t>
            </a:r>
            <a:r>
              <a:rPr lang="en-US" sz="2000" dirty="0" err="1"/>
              <a:t>koji</a:t>
            </a:r>
            <a:r>
              <a:rPr lang="en-US" sz="2000" dirty="0"/>
              <a:t> </a:t>
            </a:r>
            <a:r>
              <a:rPr lang="en-US" sz="2000" dirty="0" err="1"/>
              <a:t>su</a:t>
            </a:r>
            <a:r>
              <a:rPr lang="en-US" sz="2000" dirty="0"/>
              <a:t> </a:t>
            </a:r>
            <a:r>
              <a:rPr lang="en-US" sz="2000" dirty="0" err="1"/>
              <a:t>zahtjev</a:t>
            </a:r>
            <a:r>
              <a:rPr lang="en-US" sz="2000" dirty="0"/>
              <a:t> </a:t>
            </a:r>
            <a:r>
              <a:rPr lang="en-US" sz="2000" dirty="0" err="1"/>
              <a:t>za</a:t>
            </a:r>
            <a:r>
              <a:rPr lang="en-US" sz="2000" dirty="0"/>
              <a:t> </a:t>
            </a:r>
            <a:r>
              <a:rPr lang="en-US" sz="2000" dirty="0" err="1"/>
              <a:t>naknadu</a:t>
            </a:r>
            <a:r>
              <a:rPr lang="en-US" sz="2000" dirty="0"/>
              <a:t> </a:t>
            </a:r>
            <a:r>
              <a:rPr lang="en-US" sz="2000" dirty="0" err="1"/>
              <a:t>štete</a:t>
            </a:r>
            <a:r>
              <a:rPr lang="en-US" sz="2000" dirty="0"/>
              <a:t> </a:t>
            </a:r>
            <a:r>
              <a:rPr lang="en-US" sz="2000" dirty="0" err="1"/>
              <a:t>vezali</a:t>
            </a:r>
            <a:r>
              <a:rPr lang="en-US" sz="2000" dirty="0"/>
              <a:t> </a:t>
            </a:r>
            <a:r>
              <a:rPr lang="en-US" sz="2000" dirty="0" err="1"/>
              <a:t>za</a:t>
            </a:r>
            <a:r>
              <a:rPr lang="en-US" sz="2000" dirty="0"/>
              <a:t> </a:t>
            </a:r>
            <a:r>
              <a:rPr lang="en-US" sz="2000" dirty="0" err="1"/>
              <a:t>odredbe</a:t>
            </a:r>
            <a:r>
              <a:rPr lang="en-US" sz="2000" dirty="0"/>
              <a:t> </a:t>
            </a:r>
            <a:r>
              <a:rPr lang="en-US" sz="2000" dirty="0" smtClean="0"/>
              <a:t>Z</a:t>
            </a:r>
            <a:r>
              <a:rPr lang="bs-Latn-BA" sz="2000" dirty="0" smtClean="0"/>
              <a:t>OO-a</a:t>
            </a:r>
            <a:endParaRPr lang="bs-Latn-BA" sz="2000" dirty="0"/>
          </a:p>
        </p:txBody>
      </p:sp>
    </p:spTree>
    <p:extLst>
      <p:ext uri="{BB962C8B-B14F-4D97-AF65-F5344CB8AC3E}">
        <p14:creationId xmlns:p14="http://schemas.microsoft.com/office/powerpoint/2010/main" val="41904937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88640"/>
            <a:ext cx="8071048" cy="1008112"/>
          </a:xfrm>
        </p:spPr>
        <p:txBody>
          <a:bodyPr/>
          <a:lstStyle/>
          <a:p>
            <a:pPr algn="ctr"/>
            <a:r>
              <a:rPr lang="bs-Latn-BA" dirty="0" smtClean="0"/>
              <a:t>Mobing </a:t>
            </a:r>
            <a:endParaRPr lang="bs-Latn-BA" dirty="0"/>
          </a:p>
        </p:txBody>
      </p:sp>
      <p:sp>
        <p:nvSpPr>
          <p:cNvPr id="3" name="Subtitle 2"/>
          <p:cNvSpPr>
            <a:spLocks noGrp="1"/>
          </p:cNvSpPr>
          <p:nvPr>
            <p:ph type="subTitle" idx="1"/>
          </p:nvPr>
        </p:nvSpPr>
        <p:spPr>
          <a:xfrm>
            <a:off x="323528" y="1412776"/>
            <a:ext cx="8496944" cy="5445224"/>
          </a:xfrm>
        </p:spPr>
        <p:txBody>
          <a:bodyPr>
            <a:normAutofit fontScale="77500" lnSpcReduction="20000"/>
          </a:bodyPr>
          <a:lstStyle/>
          <a:p>
            <a:pPr marL="457200" indent="-457200" algn="just">
              <a:buFont typeface="Arial" pitchFamily="34" charset="0"/>
              <a:buChar char="•"/>
            </a:pPr>
            <a:r>
              <a:rPr lang="en-US" dirty="0" err="1" smtClean="0"/>
              <a:t>engleska</a:t>
            </a:r>
            <a:r>
              <a:rPr lang="en-US" dirty="0" smtClean="0"/>
              <a:t> </a:t>
            </a:r>
            <a:r>
              <a:rPr lang="en-US" dirty="0" err="1"/>
              <a:t>riječ</a:t>
            </a:r>
            <a:r>
              <a:rPr lang="en-US" dirty="0"/>
              <a:t> „to mob“ </a:t>
            </a:r>
            <a:r>
              <a:rPr lang="en-US" dirty="0" err="1"/>
              <a:t>što</a:t>
            </a:r>
            <a:r>
              <a:rPr lang="en-US" dirty="0"/>
              <a:t> u </a:t>
            </a:r>
            <a:r>
              <a:rPr lang="en-US" dirty="0" err="1"/>
              <a:t>prijevodu</a:t>
            </a:r>
            <a:r>
              <a:rPr lang="en-US" dirty="0"/>
              <a:t> </a:t>
            </a:r>
            <a:r>
              <a:rPr lang="en-US" dirty="0" err="1"/>
              <a:t>znači</a:t>
            </a:r>
            <a:r>
              <a:rPr lang="en-US" dirty="0"/>
              <a:t>: </a:t>
            </a:r>
            <a:r>
              <a:rPr lang="en-US" dirty="0" err="1"/>
              <a:t>navaliti</a:t>
            </a:r>
            <a:r>
              <a:rPr lang="en-US" dirty="0"/>
              <a:t>, </a:t>
            </a:r>
            <a:r>
              <a:rPr lang="en-US" dirty="0" err="1"/>
              <a:t>nasrnuti</a:t>
            </a:r>
            <a:r>
              <a:rPr lang="en-US" dirty="0"/>
              <a:t> u </a:t>
            </a:r>
            <a:r>
              <a:rPr lang="en-US" dirty="0" err="1" smtClean="0"/>
              <a:t>masi</a:t>
            </a:r>
            <a:endParaRPr lang="bs-Latn-BA" dirty="0"/>
          </a:p>
          <a:p>
            <a:pPr algn="just"/>
            <a:endParaRPr lang="bs-Latn-BA" dirty="0"/>
          </a:p>
          <a:p>
            <a:pPr marL="457200" indent="-457200" algn="just">
              <a:buFont typeface="Arial" pitchFamily="34" charset="0"/>
              <a:buChar char="•"/>
            </a:pPr>
            <a:r>
              <a:rPr lang="bs-Latn-BA" dirty="0" err="1"/>
              <a:t>s</a:t>
            </a:r>
            <a:r>
              <a:rPr lang="en-US" dirty="0" err="1" smtClean="0"/>
              <a:t>inonimi</a:t>
            </a:r>
            <a:r>
              <a:rPr lang="en-US" dirty="0"/>
              <a:t>: „</a:t>
            </a:r>
            <a:r>
              <a:rPr lang="en-US" dirty="0" err="1"/>
              <a:t>psihički</a:t>
            </a:r>
            <a:r>
              <a:rPr lang="en-US" dirty="0"/>
              <a:t> </a:t>
            </a:r>
            <a:r>
              <a:rPr lang="en-US" dirty="0" err="1"/>
              <a:t>teror</a:t>
            </a:r>
            <a:r>
              <a:rPr lang="en-US" dirty="0"/>
              <a:t>“, „</a:t>
            </a:r>
            <a:r>
              <a:rPr lang="en-US" dirty="0" err="1"/>
              <a:t>psihičko</a:t>
            </a:r>
            <a:r>
              <a:rPr lang="en-US" dirty="0"/>
              <a:t> </a:t>
            </a:r>
            <a:r>
              <a:rPr lang="en-US" dirty="0" err="1"/>
              <a:t>maltretiranje</a:t>
            </a:r>
            <a:r>
              <a:rPr lang="en-US" dirty="0"/>
              <a:t>“ </a:t>
            </a:r>
            <a:r>
              <a:rPr lang="en-US" dirty="0" err="1"/>
              <a:t>ili</a:t>
            </a:r>
            <a:r>
              <a:rPr lang="en-US" dirty="0"/>
              <a:t> „</a:t>
            </a:r>
            <a:r>
              <a:rPr lang="en-US" dirty="0" err="1"/>
              <a:t>moralno</a:t>
            </a:r>
            <a:r>
              <a:rPr lang="en-US" dirty="0"/>
              <a:t> </a:t>
            </a:r>
            <a:r>
              <a:rPr lang="en-US" dirty="0" err="1"/>
              <a:t>zlostavljanje</a:t>
            </a:r>
            <a:r>
              <a:rPr lang="en-US" dirty="0"/>
              <a:t>“, a </a:t>
            </a:r>
            <a:r>
              <a:rPr lang="en-US" dirty="0" err="1"/>
              <a:t>često</a:t>
            </a:r>
            <a:r>
              <a:rPr lang="en-US" dirty="0"/>
              <a:t> se </a:t>
            </a:r>
            <a:r>
              <a:rPr lang="en-US" dirty="0" err="1"/>
              <a:t>upotrebljava</a:t>
            </a:r>
            <a:r>
              <a:rPr lang="en-US" dirty="0"/>
              <a:t> i </a:t>
            </a:r>
            <a:r>
              <a:rPr lang="en-US" dirty="0" err="1"/>
              <a:t>riječ</a:t>
            </a:r>
            <a:r>
              <a:rPr lang="en-US" dirty="0"/>
              <a:t> „</a:t>
            </a:r>
            <a:r>
              <a:rPr lang="en-US" dirty="0" err="1"/>
              <a:t>buling</a:t>
            </a:r>
            <a:r>
              <a:rPr lang="en-US" dirty="0"/>
              <a:t>“ (</a:t>
            </a:r>
            <a:r>
              <a:rPr lang="en-US" dirty="0" err="1"/>
              <a:t>engl.</a:t>
            </a:r>
            <a:r>
              <a:rPr lang="en-US" dirty="0"/>
              <a:t> </a:t>
            </a:r>
            <a:r>
              <a:rPr lang="en-US" i="1" dirty="0"/>
              <a:t>bullying) </a:t>
            </a:r>
            <a:r>
              <a:rPr lang="en-US" dirty="0" err="1"/>
              <a:t>kojom</a:t>
            </a:r>
            <a:r>
              <a:rPr lang="en-US" dirty="0"/>
              <a:t> se </a:t>
            </a:r>
            <a:r>
              <a:rPr lang="en-US" dirty="0" err="1"/>
              <a:t>opisuje</a:t>
            </a:r>
            <a:r>
              <a:rPr lang="en-US" dirty="0"/>
              <a:t> </a:t>
            </a:r>
            <a:r>
              <a:rPr lang="en-US" dirty="0" err="1"/>
              <a:t>maltretiranje</a:t>
            </a:r>
            <a:r>
              <a:rPr lang="en-US" dirty="0"/>
              <a:t> </a:t>
            </a:r>
            <a:r>
              <a:rPr lang="en-US" dirty="0" err="1"/>
              <a:t>učenika</a:t>
            </a:r>
            <a:r>
              <a:rPr lang="en-US" dirty="0"/>
              <a:t> u </a:t>
            </a:r>
            <a:r>
              <a:rPr lang="en-US" dirty="0" err="1"/>
              <a:t>školi</a:t>
            </a:r>
            <a:r>
              <a:rPr lang="en-US" dirty="0"/>
              <a:t> od </a:t>
            </a:r>
            <a:r>
              <a:rPr lang="en-US" dirty="0" err="1"/>
              <a:t>ostalih</a:t>
            </a:r>
            <a:r>
              <a:rPr lang="en-US" dirty="0"/>
              <a:t> </a:t>
            </a:r>
            <a:r>
              <a:rPr lang="en-US" dirty="0" err="1"/>
              <a:t>učenika</a:t>
            </a:r>
            <a:r>
              <a:rPr lang="en-US" dirty="0"/>
              <a:t> </a:t>
            </a:r>
            <a:r>
              <a:rPr lang="en-US" dirty="0" err="1"/>
              <a:t>ili</a:t>
            </a:r>
            <a:r>
              <a:rPr lang="en-US" dirty="0"/>
              <a:t> </a:t>
            </a:r>
            <a:r>
              <a:rPr lang="en-US" dirty="0" err="1" smtClean="0"/>
              <a:t>nastavnika</a:t>
            </a:r>
            <a:endParaRPr lang="bs-Latn-BA" dirty="0"/>
          </a:p>
          <a:p>
            <a:pPr algn="just"/>
            <a:endParaRPr lang="bs-Latn-BA" dirty="0"/>
          </a:p>
          <a:p>
            <a:pPr marL="457200" indent="-457200" algn="just">
              <a:buFont typeface="Arial" pitchFamily="34" charset="0"/>
              <a:buChar char="•"/>
            </a:pPr>
            <a:r>
              <a:rPr lang="en-US" dirty="0" err="1" smtClean="0"/>
              <a:t>kao</a:t>
            </a:r>
            <a:r>
              <a:rPr lang="en-US" dirty="0" smtClean="0"/>
              <a:t> </a:t>
            </a:r>
            <a:r>
              <a:rPr lang="en-US" dirty="0" err="1"/>
              <a:t>fenomen</a:t>
            </a:r>
            <a:r>
              <a:rPr lang="en-US" dirty="0"/>
              <a:t> </a:t>
            </a:r>
            <a:r>
              <a:rPr lang="en-US" dirty="0" err="1"/>
              <a:t>počeo</a:t>
            </a:r>
            <a:r>
              <a:rPr lang="en-US" dirty="0"/>
              <a:t> se </a:t>
            </a:r>
            <a:r>
              <a:rPr lang="en-US" dirty="0" err="1"/>
              <a:t>proučavati</a:t>
            </a:r>
            <a:r>
              <a:rPr lang="en-US" dirty="0"/>
              <a:t> </a:t>
            </a:r>
            <a:r>
              <a:rPr lang="en-US" dirty="0" err="1"/>
              <a:t>relativno</a:t>
            </a:r>
            <a:r>
              <a:rPr lang="en-US" dirty="0"/>
              <a:t> </a:t>
            </a:r>
            <a:r>
              <a:rPr lang="en-US" dirty="0" err="1"/>
              <a:t>kasno</a:t>
            </a:r>
            <a:r>
              <a:rPr lang="en-US" dirty="0"/>
              <a:t> – </a:t>
            </a:r>
            <a:r>
              <a:rPr lang="en-US" dirty="0" err="1"/>
              <a:t>tek</a:t>
            </a:r>
            <a:r>
              <a:rPr lang="en-US" dirty="0"/>
              <a:t> </a:t>
            </a:r>
            <a:r>
              <a:rPr lang="en-US" dirty="0" err="1"/>
              <a:t>posljednjih</a:t>
            </a:r>
            <a:r>
              <a:rPr lang="en-US" dirty="0"/>
              <a:t> </a:t>
            </a:r>
            <a:r>
              <a:rPr lang="bs-Latn-BA" dirty="0" smtClean="0"/>
              <a:t>20-ak</a:t>
            </a:r>
            <a:r>
              <a:rPr lang="en-US" dirty="0" smtClean="0"/>
              <a:t> </a:t>
            </a:r>
            <a:r>
              <a:rPr lang="en-US" dirty="0" err="1"/>
              <a:t>godina</a:t>
            </a:r>
            <a:r>
              <a:rPr lang="en-US" dirty="0"/>
              <a:t> 20. </a:t>
            </a:r>
            <a:r>
              <a:rPr lang="en-US" dirty="0" err="1"/>
              <a:t>stoljeća</a:t>
            </a:r>
            <a:r>
              <a:rPr lang="en-US" dirty="0"/>
              <a:t> </a:t>
            </a:r>
            <a:r>
              <a:rPr lang="en-US" dirty="0" err="1"/>
              <a:t>uslijed</a:t>
            </a:r>
            <a:r>
              <a:rPr lang="en-US" dirty="0"/>
              <a:t> </a:t>
            </a:r>
            <a:r>
              <a:rPr lang="en-US" dirty="0" err="1"/>
              <a:t>velikih</a:t>
            </a:r>
            <a:r>
              <a:rPr lang="en-US" dirty="0"/>
              <a:t> </a:t>
            </a:r>
            <a:r>
              <a:rPr lang="en-US" dirty="0" err="1"/>
              <a:t>društvenih</a:t>
            </a:r>
            <a:r>
              <a:rPr lang="en-US" dirty="0"/>
              <a:t> i </a:t>
            </a:r>
            <a:r>
              <a:rPr lang="en-US" dirty="0" err="1"/>
              <a:t>ekonomskih</a:t>
            </a:r>
            <a:r>
              <a:rPr lang="en-US" dirty="0"/>
              <a:t> </a:t>
            </a:r>
            <a:r>
              <a:rPr lang="en-US" dirty="0" err="1"/>
              <a:t>promjena</a:t>
            </a:r>
            <a:endParaRPr lang="bs-Latn-BA" dirty="0"/>
          </a:p>
          <a:p>
            <a:pPr algn="just"/>
            <a:endParaRPr lang="bs-Latn-BA" dirty="0"/>
          </a:p>
          <a:p>
            <a:pPr marL="457200" indent="-457200" algn="just">
              <a:buFont typeface="Arial" pitchFamily="34" charset="0"/>
              <a:buChar char="•"/>
            </a:pPr>
            <a:r>
              <a:rPr lang="bs-Latn-BA" dirty="0" err="1"/>
              <a:t>n</a:t>
            </a:r>
            <a:r>
              <a:rPr lang="en-US" dirty="0" err="1" smtClean="0"/>
              <a:t>jemački</a:t>
            </a:r>
            <a:r>
              <a:rPr lang="en-US" dirty="0" smtClean="0"/>
              <a:t> </a:t>
            </a:r>
            <a:r>
              <a:rPr lang="en-US" dirty="0" err="1"/>
              <a:t>psiholog</a:t>
            </a:r>
            <a:r>
              <a:rPr lang="en-US" dirty="0"/>
              <a:t> Heinz </a:t>
            </a:r>
            <a:r>
              <a:rPr lang="en-US" dirty="0" err="1"/>
              <a:t>Leymann</a:t>
            </a:r>
            <a:r>
              <a:rPr lang="en-US" dirty="0"/>
              <a:t>. </a:t>
            </a:r>
            <a:r>
              <a:rPr lang="en-US" dirty="0" err="1"/>
              <a:t>dao</a:t>
            </a:r>
            <a:r>
              <a:rPr lang="en-US" dirty="0"/>
              <a:t> </a:t>
            </a:r>
            <a:r>
              <a:rPr lang="en-US" dirty="0" err="1"/>
              <a:t>prvu</a:t>
            </a:r>
            <a:r>
              <a:rPr lang="en-US" dirty="0"/>
              <a:t> </a:t>
            </a:r>
            <a:r>
              <a:rPr lang="en-US" dirty="0" err="1"/>
              <a:t>definiciju</a:t>
            </a:r>
            <a:r>
              <a:rPr lang="en-US" dirty="0"/>
              <a:t> </a:t>
            </a:r>
            <a:r>
              <a:rPr lang="en-US" dirty="0" err="1"/>
              <a:t>mobinga</a:t>
            </a:r>
            <a:r>
              <a:rPr lang="en-US" dirty="0"/>
              <a:t> </a:t>
            </a:r>
            <a:r>
              <a:rPr lang="en-US" dirty="0" err="1"/>
              <a:t>iz</a:t>
            </a:r>
            <a:r>
              <a:rPr lang="en-US" dirty="0"/>
              <a:t> 1984. </a:t>
            </a:r>
            <a:r>
              <a:rPr lang="en-US" dirty="0" err="1" smtClean="0"/>
              <a:t>godine</a:t>
            </a:r>
            <a:r>
              <a:rPr lang="en-US" dirty="0" smtClean="0"/>
              <a:t>:</a:t>
            </a:r>
            <a:r>
              <a:rPr lang="bs-Latn-BA" dirty="0"/>
              <a:t> </a:t>
            </a:r>
            <a:r>
              <a:rPr lang="en-US" dirty="0" smtClean="0"/>
              <a:t>„</a:t>
            </a:r>
            <a:r>
              <a:rPr lang="en-US" dirty="0" err="1"/>
              <a:t>Mobing</a:t>
            </a:r>
            <a:r>
              <a:rPr lang="en-US" dirty="0"/>
              <a:t> </a:t>
            </a:r>
            <a:r>
              <a:rPr lang="en-US" dirty="0" err="1"/>
              <a:t>ili</a:t>
            </a:r>
            <a:r>
              <a:rPr lang="en-US" dirty="0"/>
              <a:t> </a:t>
            </a:r>
            <a:r>
              <a:rPr lang="en-US" dirty="0" err="1"/>
              <a:t>psihološki</a:t>
            </a:r>
            <a:r>
              <a:rPr lang="en-US" dirty="0"/>
              <a:t> </a:t>
            </a:r>
            <a:r>
              <a:rPr lang="en-US" dirty="0" err="1"/>
              <a:t>teror</a:t>
            </a:r>
            <a:r>
              <a:rPr lang="en-US" dirty="0"/>
              <a:t> u </a:t>
            </a:r>
            <a:r>
              <a:rPr lang="en-US" dirty="0" err="1"/>
              <a:t>poslovnom</a:t>
            </a:r>
            <a:r>
              <a:rPr lang="en-US" dirty="0"/>
              <a:t> </a:t>
            </a:r>
            <a:r>
              <a:rPr lang="en-US" dirty="0" err="1"/>
              <a:t>životu</a:t>
            </a:r>
            <a:r>
              <a:rPr lang="en-US" dirty="0"/>
              <a:t> </a:t>
            </a:r>
            <a:r>
              <a:rPr lang="en-US" dirty="0" err="1"/>
              <a:t>odnosi</a:t>
            </a:r>
            <a:r>
              <a:rPr lang="en-US" dirty="0"/>
              <a:t> se </a:t>
            </a:r>
            <a:r>
              <a:rPr lang="en-US" dirty="0" err="1"/>
              <a:t>na</a:t>
            </a:r>
            <a:r>
              <a:rPr lang="en-US" dirty="0"/>
              <a:t> </a:t>
            </a:r>
            <a:r>
              <a:rPr lang="en-US" dirty="0" err="1"/>
              <a:t>neprijateljsku</a:t>
            </a:r>
            <a:r>
              <a:rPr lang="en-US" dirty="0"/>
              <a:t> i </a:t>
            </a:r>
            <a:r>
              <a:rPr lang="en-US" dirty="0" err="1"/>
              <a:t>neetičnu</a:t>
            </a:r>
            <a:r>
              <a:rPr lang="en-US" dirty="0"/>
              <a:t> </a:t>
            </a:r>
            <a:r>
              <a:rPr lang="en-US" dirty="0" err="1"/>
              <a:t>komunikaciju</a:t>
            </a:r>
            <a:r>
              <a:rPr lang="en-US" dirty="0"/>
              <a:t> </a:t>
            </a:r>
            <a:r>
              <a:rPr lang="en-US" dirty="0" err="1"/>
              <a:t>koja</a:t>
            </a:r>
            <a:r>
              <a:rPr lang="en-US" dirty="0"/>
              <a:t> je </a:t>
            </a:r>
            <a:r>
              <a:rPr lang="en-US" dirty="0" err="1"/>
              <a:t>sustavno</a:t>
            </a:r>
            <a:r>
              <a:rPr lang="en-US" dirty="0"/>
              <a:t> </a:t>
            </a:r>
            <a:r>
              <a:rPr lang="en-US" dirty="0" err="1"/>
              <a:t>usmjerena</a:t>
            </a:r>
            <a:r>
              <a:rPr lang="en-US" dirty="0"/>
              <a:t> od </a:t>
            </a:r>
            <a:r>
              <a:rPr lang="en-US" dirty="0" err="1"/>
              <a:t>jednog</a:t>
            </a:r>
            <a:r>
              <a:rPr lang="en-US" dirty="0"/>
              <a:t> </a:t>
            </a:r>
            <a:r>
              <a:rPr lang="en-US" dirty="0" err="1"/>
              <a:t>ili</a:t>
            </a:r>
            <a:r>
              <a:rPr lang="en-US" dirty="0"/>
              <a:t> </a:t>
            </a:r>
            <a:r>
              <a:rPr lang="en-US" dirty="0" err="1"/>
              <a:t>više</a:t>
            </a:r>
            <a:r>
              <a:rPr lang="en-US" dirty="0"/>
              <a:t> </a:t>
            </a:r>
            <a:r>
              <a:rPr lang="en-US" dirty="0" err="1"/>
              <a:t>pojedinaca</a:t>
            </a:r>
            <a:r>
              <a:rPr lang="en-US" dirty="0"/>
              <a:t> </a:t>
            </a:r>
            <a:r>
              <a:rPr lang="en-US" dirty="0" err="1"/>
              <a:t>prema</a:t>
            </a:r>
            <a:r>
              <a:rPr lang="en-US" dirty="0"/>
              <a:t>, </a:t>
            </a:r>
            <a:r>
              <a:rPr lang="en-US" dirty="0" err="1"/>
              <a:t>uglavnom</a:t>
            </a:r>
            <a:r>
              <a:rPr lang="en-US" dirty="0"/>
              <a:t>, </a:t>
            </a:r>
            <a:r>
              <a:rPr lang="en-US" dirty="0" err="1"/>
              <a:t>jednom</a:t>
            </a:r>
            <a:r>
              <a:rPr lang="en-US" dirty="0"/>
              <a:t> </a:t>
            </a:r>
            <a:r>
              <a:rPr lang="en-US" dirty="0" err="1"/>
              <a:t>pojedincu</a:t>
            </a:r>
            <a:r>
              <a:rPr lang="en-US" dirty="0"/>
              <a:t>, </a:t>
            </a:r>
            <a:r>
              <a:rPr lang="en-US" dirty="0" err="1"/>
              <a:t>koji</a:t>
            </a:r>
            <a:r>
              <a:rPr lang="en-US" dirty="0"/>
              <a:t> je </a:t>
            </a:r>
            <a:r>
              <a:rPr lang="en-US" dirty="0" err="1"/>
              <a:t>zbog</a:t>
            </a:r>
            <a:r>
              <a:rPr lang="en-US" dirty="0"/>
              <a:t> </a:t>
            </a:r>
            <a:r>
              <a:rPr lang="en-US" dirty="0" err="1"/>
              <a:t>mobinga</a:t>
            </a:r>
            <a:r>
              <a:rPr lang="en-US" dirty="0"/>
              <a:t> </a:t>
            </a:r>
            <a:r>
              <a:rPr lang="en-US" dirty="0" err="1"/>
              <a:t>gurnut</a:t>
            </a:r>
            <a:r>
              <a:rPr lang="en-US" dirty="0"/>
              <a:t> u </a:t>
            </a:r>
            <a:r>
              <a:rPr lang="en-US" dirty="0" err="1"/>
              <a:t>poziciju</a:t>
            </a:r>
            <a:r>
              <a:rPr lang="en-US" dirty="0"/>
              <a:t> u </a:t>
            </a:r>
            <a:r>
              <a:rPr lang="en-US" dirty="0" err="1"/>
              <a:t>kojoj</a:t>
            </a:r>
            <a:r>
              <a:rPr lang="en-US" dirty="0"/>
              <a:t> je </a:t>
            </a:r>
            <a:r>
              <a:rPr lang="en-US" dirty="0" err="1"/>
              <a:t>bespomoćan</a:t>
            </a:r>
            <a:r>
              <a:rPr lang="en-US" dirty="0"/>
              <a:t> i u </a:t>
            </a:r>
            <a:r>
              <a:rPr lang="en-US" dirty="0" err="1"/>
              <a:t>nemogućnosti</a:t>
            </a:r>
            <a:r>
              <a:rPr lang="en-US" dirty="0"/>
              <a:t> </a:t>
            </a:r>
            <a:r>
              <a:rPr lang="en-US" dirty="0" err="1"/>
              <a:t>obraniti</a:t>
            </a:r>
            <a:r>
              <a:rPr lang="en-US" dirty="0"/>
              <a:t> se, </a:t>
            </a:r>
            <a:r>
              <a:rPr lang="en-US" dirty="0" err="1"/>
              <a:t>te</a:t>
            </a:r>
            <a:r>
              <a:rPr lang="en-US" dirty="0"/>
              <a:t> </a:t>
            </a:r>
            <a:r>
              <a:rPr lang="en-US" dirty="0" err="1"/>
              <a:t>držan</a:t>
            </a:r>
            <a:r>
              <a:rPr lang="en-US" dirty="0"/>
              <a:t> u </a:t>
            </a:r>
            <a:r>
              <a:rPr lang="en-US" dirty="0" err="1"/>
              <a:t>njoj</a:t>
            </a:r>
            <a:r>
              <a:rPr lang="en-US" dirty="0"/>
              <a:t> </a:t>
            </a:r>
            <a:r>
              <a:rPr lang="en-US" dirty="0" err="1"/>
              <a:t>pomoću</a:t>
            </a:r>
            <a:r>
              <a:rPr lang="en-US" dirty="0"/>
              <a:t> </a:t>
            </a:r>
            <a:r>
              <a:rPr lang="en-US" dirty="0" err="1"/>
              <a:t>stalnih</a:t>
            </a:r>
            <a:r>
              <a:rPr lang="en-US" dirty="0"/>
              <a:t> </a:t>
            </a:r>
            <a:r>
              <a:rPr lang="en-US" dirty="0" err="1"/>
              <a:t>mobizirajućih</a:t>
            </a:r>
            <a:r>
              <a:rPr lang="en-US" dirty="0"/>
              <a:t> </a:t>
            </a:r>
            <a:r>
              <a:rPr lang="en-US" dirty="0" err="1"/>
              <a:t>aktivnosti</a:t>
            </a:r>
            <a:r>
              <a:rPr lang="en-US" dirty="0"/>
              <a:t>. </a:t>
            </a:r>
            <a:r>
              <a:rPr lang="en-US" dirty="0" err="1"/>
              <a:t>Zbog</a:t>
            </a:r>
            <a:r>
              <a:rPr lang="en-US" dirty="0"/>
              <a:t> </a:t>
            </a:r>
            <a:r>
              <a:rPr lang="en-US" dirty="0" err="1"/>
              <a:t>visoke</a:t>
            </a:r>
            <a:r>
              <a:rPr lang="en-US" dirty="0"/>
              <a:t> </a:t>
            </a:r>
            <a:r>
              <a:rPr lang="en-US" dirty="0" err="1"/>
              <a:t>učestalosti</a:t>
            </a:r>
            <a:r>
              <a:rPr lang="en-US" dirty="0"/>
              <a:t> i </a:t>
            </a:r>
            <a:r>
              <a:rPr lang="en-US" dirty="0" err="1"/>
              <a:t>dugog</a:t>
            </a:r>
            <a:r>
              <a:rPr lang="en-US" dirty="0"/>
              <a:t> </a:t>
            </a:r>
            <a:r>
              <a:rPr lang="en-US" dirty="0" err="1"/>
              <a:t>trajanja</a:t>
            </a:r>
            <a:r>
              <a:rPr lang="en-US" dirty="0"/>
              <a:t> </a:t>
            </a:r>
            <a:r>
              <a:rPr lang="en-US" dirty="0" err="1"/>
              <a:t>neprijateljskog</a:t>
            </a:r>
            <a:r>
              <a:rPr lang="en-US" dirty="0"/>
              <a:t> </a:t>
            </a:r>
            <a:r>
              <a:rPr lang="en-US" dirty="0" err="1"/>
              <a:t>ponašanja</a:t>
            </a:r>
            <a:r>
              <a:rPr lang="en-US" dirty="0"/>
              <a:t> </a:t>
            </a:r>
            <a:r>
              <a:rPr lang="en-US" dirty="0" smtClean="0"/>
              <a:t>to</a:t>
            </a:r>
            <a:r>
              <a:rPr lang="bs-Latn-BA" dirty="0"/>
              <a:t> </a:t>
            </a:r>
            <a:r>
              <a:rPr lang="en-US" dirty="0" err="1" smtClean="0"/>
              <a:t>maltretiranje</a:t>
            </a:r>
            <a:r>
              <a:rPr lang="en-US" dirty="0" smtClean="0"/>
              <a:t> </a:t>
            </a:r>
            <a:r>
              <a:rPr lang="en-US" dirty="0" err="1"/>
              <a:t>dovodi</a:t>
            </a:r>
            <a:r>
              <a:rPr lang="en-US" dirty="0"/>
              <a:t> do </a:t>
            </a:r>
            <a:r>
              <a:rPr lang="en-US" dirty="0" err="1"/>
              <a:t>značajne</a:t>
            </a:r>
            <a:r>
              <a:rPr lang="en-US" dirty="0"/>
              <a:t> </a:t>
            </a:r>
            <a:r>
              <a:rPr lang="en-US" dirty="0" err="1"/>
              <a:t>mentalne</a:t>
            </a:r>
            <a:r>
              <a:rPr lang="en-US" dirty="0"/>
              <a:t>, </a:t>
            </a:r>
            <a:r>
              <a:rPr lang="en-US" dirty="0" err="1"/>
              <a:t>psihosomatske</a:t>
            </a:r>
            <a:r>
              <a:rPr lang="en-US" dirty="0"/>
              <a:t> i </a:t>
            </a:r>
            <a:r>
              <a:rPr lang="en-US" dirty="0" err="1"/>
              <a:t>socijalne</a:t>
            </a:r>
            <a:r>
              <a:rPr lang="en-US" dirty="0"/>
              <a:t> </a:t>
            </a:r>
            <a:r>
              <a:rPr lang="en-US" dirty="0" err="1"/>
              <a:t>patnje</a:t>
            </a:r>
            <a:endParaRPr lang="bs-Latn-BA" dirty="0"/>
          </a:p>
          <a:p>
            <a:endParaRPr lang="bs-Latn-BA" dirty="0"/>
          </a:p>
        </p:txBody>
      </p:sp>
    </p:spTree>
    <p:extLst>
      <p:ext uri="{BB962C8B-B14F-4D97-AF65-F5344CB8AC3E}">
        <p14:creationId xmlns:p14="http://schemas.microsoft.com/office/powerpoint/2010/main" val="30984743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60648"/>
            <a:ext cx="8208912" cy="936104"/>
          </a:xfrm>
        </p:spPr>
        <p:txBody>
          <a:bodyPr/>
          <a:lstStyle/>
          <a:p>
            <a:pPr algn="ctr"/>
            <a:r>
              <a:rPr lang="bs-Latn-BA" dirty="0" smtClean="0"/>
              <a:t>Mobing </a:t>
            </a:r>
            <a:endParaRPr lang="bs-Latn-BA" dirty="0"/>
          </a:p>
        </p:txBody>
      </p:sp>
      <p:sp>
        <p:nvSpPr>
          <p:cNvPr id="3" name="Subtitle 2"/>
          <p:cNvSpPr>
            <a:spLocks noGrp="1"/>
          </p:cNvSpPr>
          <p:nvPr>
            <p:ph type="subTitle" idx="1"/>
          </p:nvPr>
        </p:nvSpPr>
        <p:spPr>
          <a:xfrm>
            <a:off x="323528" y="1412776"/>
            <a:ext cx="8496944" cy="5256584"/>
          </a:xfrm>
        </p:spPr>
        <p:txBody>
          <a:bodyPr>
            <a:normAutofit fontScale="77500" lnSpcReduction="20000"/>
          </a:bodyPr>
          <a:lstStyle/>
          <a:p>
            <a:pPr marL="457200" indent="-457200" algn="just">
              <a:buFont typeface="Arial" pitchFamily="34" charset="0"/>
              <a:buChar char="•"/>
            </a:pPr>
            <a:r>
              <a:rPr lang="en-US" dirty="0" err="1"/>
              <a:t>Najpotpunija</a:t>
            </a:r>
            <a:r>
              <a:rPr lang="en-US" dirty="0"/>
              <a:t> </a:t>
            </a:r>
            <a:r>
              <a:rPr lang="en-US" dirty="0" err="1"/>
              <a:t>definicija</a:t>
            </a:r>
            <a:r>
              <a:rPr lang="en-US" dirty="0"/>
              <a:t> </a:t>
            </a:r>
            <a:r>
              <a:rPr lang="en-US" dirty="0" err="1"/>
              <a:t>mobinga</a:t>
            </a:r>
            <a:r>
              <a:rPr lang="en-US" dirty="0"/>
              <a:t> </a:t>
            </a:r>
            <a:r>
              <a:rPr lang="en-US" dirty="0" err="1"/>
              <a:t>navedena</a:t>
            </a:r>
            <a:r>
              <a:rPr lang="en-US" dirty="0"/>
              <a:t> je u </a:t>
            </a:r>
            <a:r>
              <a:rPr lang="en-US" dirty="0" err="1"/>
              <a:t>novom</a:t>
            </a:r>
            <a:r>
              <a:rPr lang="en-US" dirty="0"/>
              <a:t> </a:t>
            </a:r>
            <a:r>
              <a:rPr lang="en-US" dirty="0" err="1"/>
              <a:t>francuskom</a:t>
            </a:r>
            <a:r>
              <a:rPr lang="en-US" dirty="0"/>
              <a:t> </a:t>
            </a:r>
            <a:r>
              <a:rPr lang="en-US" dirty="0" err="1"/>
              <a:t>zakonu</a:t>
            </a:r>
            <a:r>
              <a:rPr lang="en-US" dirty="0"/>
              <a:t> o </a:t>
            </a:r>
            <a:r>
              <a:rPr lang="en-US" dirty="0" err="1"/>
              <a:t>mobingu</a:t>
            </a:r>
            <a:r>
              <a:rPr lang="en-US" dirty="0"/>
              <a:t> </a:t>
            </a:r>
            <a:r>
              <a:rPr lang="en-US" dirty="0" err="1"/>
              <a:t>iz</a:t>
            </a:r>
            <a:r>
              <a:rPr lang="en-US" dirty="0"/>
              <a:t> 2002. </a:t>
            </a:r>
            <a:r>
              <a:rPr lang="en-US" dirty="0" err="1"/>
              <a:t>godine</a:t>
            </a:r>
            <a:r>
              <a:rPr lang="en-US" dirty="0"/>
              <a:t>, a </a:t>
            </a:r>
            <a:r>
              <a:rPr lang="en-US" dirty="0" err="1"/>
              <a:t>glasi</a:t>
            </a:r>
            <a:r>
              <a:rPr lang="en-US" dirty="0"/>
              <a:t>: „</a:t>
            </a:r>
            <a:r>
              <a:rPr lang="en-US" dirty="0" err="1"/>
              <a:t>Mobing</a:t>
            </a:r>
            <a:r>
              <a:rPr lang="en-US" dirty="0"/>
              <a:t> je </a:t>
            </a:r>
            <a:r>
              <a:rPr lang="en-US" dirty="0" err="1"/>
              <a:t>psihičko</a:t>
            </a:r>
            <a:r>
              <a:rPr lang="en-US" dirty="0"/>
              <a:t> </a:t>
            </a:r>
            <a:r>
              <a:rPr lang="en-US" dirty="0" err="1"/>
              <a:t>maltretiranje</a:t>
            </a:r>
            <a:r>
              <a:rPr lang="en-US" dirty="0"/>
              <a:t> </a:t>
            </a:r>
            <a:r>
              <a:rPr lang="en-US" dirty="0" err="1"/>
              <a:t>što</a:t>
            </a:r>
            <a:r>
              <a:rPr lang="en-US" dirty="0"/>
              <a:t> se </a:t>
            </a:r>
            <a:r>
              <a:rPr lang="en-US" dirty="0" err="1"/>
              <a:t>ponavlja</a:t>
            </a:r>
            <a:r>
              <a:rPr lang="en-US" dirty="0"/>
              <a:t> </a:t>
            </a:r>
            <a:r>
              <a:rPr lang="en-US" dirty="0" err="1"/>
              <a:t>putem</a:t>
            </a:r>
            <a:r>
              <a:rPr lang="en-US" dirty="0"/>
              <a:t> </a:t>
            </a:r>
            <a:r>
              <a:rPr lang="en-US" dirty="0" err="1"/>
              <a:t>akcija</a:t>
            </a:r>
            <a:r>
              <a:rPr lang="en-US" dirty="0"/>
              <a:t> </a:t>
            </a:r>
            <a:r>
              <a:rPr lang="en-US" dirty="0" err="1"/>
              <a:t>kojemu</a:t>
            </a:r>
            <a:r>
              <a:rPr lang="en-US" dirty="0"/>
              <a:t> je </a:t>
            </a:r>
            <a:r>
              <a:rPr lang="en-US" dirty="0" err="1"/>
              <a:t>cilj</a:t>
            </a:r>
            <a:r>
              <a:rPr lang="en-US" dirty="0"/>
              <a:t> </a:t>
            </a:r>
            <a:r>
              <a:rPr lang="en-US" dirty="0" err="1"/>
              <a:t>ili</a:t>
            </a:r>
            <a:r>
              <a:rPr lang="en-US" dirty="0"/>
              <a:t> </a:t>
            </a:r>
            <a:r>
              <a:rPr lang="en-US" dirty="0" err="1"/>
              <a:t>posljedica</a:t>
            </a:r>
            <a:r>
              <a:rPr lang="en-US" dirty="0"/>
              <a:t> </a:t>
            </a:r>
            <a:r>
              <a:rPr lang="en-US" dirty="0" err="1"/>
              <a:t>degradacija</a:t>
            </a:r>
            <a:r>
              <a:rPr lang="en-US" dirty="0"/>
              <a:t> </a:t>
            </a:r>
            <a:r>
              <a:rPr lang="en-US" dirty="0" err="1"/>
              <a:t>radnikovih</a:t>
            </a:r>
            <a:r>
              <a:rPr lang="en-US" dirty="0"/>
              <a:t> </a:t>
            </a:r>
            <a:r>
              <a:rPr lang="en-US" dirty="0" err="1"/>
              <a:t>radnih</a:t>
            </a:r>
            <a:r>
              <a:rPr lang="en-US" dirty="0"/>
              <a:t> </a:t>
            </a:r>
            <a:r>
              <a:rPr lang="en-US" dirty="0" err="1"/>
              <a:t>uvjeta</a:t>
            </a:r>
            <a:r>
              <a:rPr lang="en-US" dirty="0"/>
              <a:t> </a:t>
            </a:r>
            <a:r>
              <a:rPr lang="en-US" dirty="0" err="1"/>
              <a:t>koje</a:t>
            </a:r>
            <a:r>
              <a:rPr lang="en-US" dirty="0"/>
              <a:t> </a:t>
            </a:r>
            <a:r>
              <a:rPr lang="en-US" dirty="0" err="1"/>
              <a:t>mogu</a:t>
            </a:r>
            <a:r>
              <a:rPr lang="en-US" dirty="0"/>
              <a:t> </a:t>
            </a:r>
            <a:r>
              <a:rPr lang="en-US" dirty="0" err="1"/>
              <a:t>uzrokovati</a:t>
            </a:r>
            <a:r>
              <a:rPr lang="en-US" dirty="0"/>
              <a:t> </a:t>
            </a:r>
            <a:r>
              <a:rPr lang="en-US" dirty="0" err="1"/>
              <a:t>napad</a:t>
            </a:r>
            <a:r>
              <a:rPr lang="en-US" dirty="0"/>
              <a:t> i </a:t>
            </a:r>
            <a:r>
              <a:rPr lang="en-US" dirty="0" err="1"/>
              <a:t>nanijeti</a:t>
            </a:r>
            <a:r>
              <a:rPr lang="en-US" dirty="0"/>
              <a:t> </a:t>
            </a:r>
            <a:r>
              <a:rPr lang="en-US" dirty="0" err="1"/>
              <a:t>štetu</a:t>
            </a:r>
            <a:r>
              <a:rPr lang="en-US" dirty="0"/>
              <a:t> </a:t>
            </a:r>
            <a:r>
              <a:rPr lang="en-US" dirty="0" err="1"/>
              <a:t>ljudskim</a:t>
            </a:r>
            <a:r>
              <a:rPr lang="en-US" dirty="0"/>
              <a:t> </a:t>
            </a:r>
            <a:r>
              <a:rPr lang="en-US" dirty="0" err="1"/>
              <a:t>pravima</a:t>
            </a:r>
            <a:r>
              <a:rPr lang="en-US" dirty="0"/>
              <a:t> i </a:t>
            </a:r>
            <a:r>
              <a:rPr lang="en-US" dirty="0" err="1"/>
              <a:t>ljudskom</a:t>
            </a:r>
            <a:r>
              <a:rPr lang="en-US" dirty="0"/>
              <a:t> </a:t>
            </a:r>
            <a:r>
              <a:rPr lang="en-US" dirty="0" err="1"/>
              <a:t>dostojanstvu</a:t>
            </a:r>
            <a:r>
              <a:rPr lang="en-US" dirty="0"/>
              <a:t>, </a:t>
            </a:r>
            <a:r>
              <a:rPr lang="en-US" dirty="0" err="1"/>
              <a:t>naštetiti</a:t>
            </a:r>
            <a:r>
              <a:rPr lang="en-US" dirty="0"/>
              <a:t> </a:t>
            </a:r>
            <a:r>
              <a:rPr lang="en-US" dirty="0" err="1"/>
              <a:t>fizičkom</a:t>
            </a:r>
            <a:r>
              <a:rPr lang="en-US" dirty="0"/>
              <a:t> </a:t>
            </a:r>
            <a:r>
              <a:rPr lang="en-US" dirty="0" err="1"/>
              <a:t>ili</a:t>
            </a:r>
            <a:r>
              <a:rPr lang="en-US" dirty="0"/>
              <a:t> </a:t>
            </a:r>
            <a:r>
              <a:rPr lang="en-US" dirty="0" err="1"/>
              <a:t>mentalnom</a:t>
            </a:r>
            <a:r>
              <a:rPr lang="en-US" dirty="0"/>
              <a:t> </a:t>
            </a:r>
            <a:r>
              <a:rPr lang="en-US" dirty="0" err="1"/>
              <a:t>zdravlju</a:t>
            </a:r>
            <a:r>
              <a:rPr lang="en-US" dirty="0"/>
              <a:t> </a:t>
            </a:r>
            <a:r>
              <a:rPr lang="en-US" dirty="0" err="1"/>
              <a:t>ili</a:t>
            </a:r>
            <a:r>
              <a:rPr lang="en-US" dirty="0"/>
              <a:t> </a:t>
            </a:r>
            <a:r>
              <a:rPr lang="en-US" dirty="0" err="1"/>
              <a:t>kompromitirati</a:t>
            </a:r>
            <a:r>
              <a:rPr lang="en-US" dirty="0"/>
              <a:t> </a:t>
            </a:r>
            <a:r>
              <a:rPr lang="en-US" dirty="0" err="1"/>
              <a:t>žrtvinu</a:t>
            </a:r>
            <a:r>
              <a:rPr lang="en-US" dirty="0"/>
              <a:t> </a:t>
            </a:r>
            <a:r>
              <a:rPr lang="en-US" dirty="0" err="1"/>
              <a:t>profesionalnu</a:t>
            </a:r>
            <a:r>
              <a:rPr lang="en-US" dirty="0"/>
              <a:t> </a:t>
            </a:r>
            <a:r>
              <a:rPr lang="en-US" dirty="0" err="1"/>
              <a:t>budućnost</a:t>
            </a:r>
            <a:endParaRPr lang="bs-Latn-BA" dirty="0"/>
          </a:p>
          <a:p>
            <a:pPr algn="just"/>
            <a:r>
              <a:rPr lang="en-US" dirty="0"/>
              <a:t> </a:t>
            </a:r>
            <a:endParaRPr lang="bs-Latn-BA" dirty="0"/>
          </a:p>
          <a:p>
            <a:pPr marL="457200" indent="-457200" algn="just">
              <a:buFont typeface="Arial" pitchFamily="34" charset="0"/>
              <a:buChar char="•"/>
            </a:pPr>
            <a:r>
              <a:rPr lang="bs-Latn-BA" dirty="0" smtClean="0"/>
              <a:t>Član </a:t>
            </a:r>
            <a:r>
              <a:rPr lang="bs-Latn-BA" dirty="0"/>
              <a:t>24. Zakona o radu Republike </a:t>
            </a:r>
            <a:r>
              <a:rPr lang="bs-Latn-BA" dirty="0" smtClean="0"/>
              <a:t>Srpske „</a:t>
            </a:r>
            <a:r>
              <a:rPr lang="sr-Latn-CS" dirty="0" smtClean="0"/>
              <a:t>Mobing </a:t>
            </a:r>
            <a:r>
              <a:rPr lang="sr-Latn-CS" dirty="0"/>
              <a:t>je specifičan oblik ponašanja na radnom mjestu, kojim jedno ili više lica sistematski, u dužem periodu, psihički zlostavlja ili ponižava drugo lice s ciljem ugrožavanja njegovog ugleda, časti, ljudskog dostojanstva i integriteta</a:t>
            </a:r>
            <a:r>
              <a:rPr lang="sr-Latn-CS" dirty="0" smtClean="0"/>
              <a:t>"</a:t>
            </a:r>
            <a:endParaRPr lang="bs-Latn-BA" dirty="0"/>
          </a:p>
          <a:p>
            <a:pPr marL="457200" indent="-457200" algn="just">
              <a:buFont typeface="Arial" pitchFamily="34" charset="0"/>
              <a:buChar char="•"/>
            </a:pPr>
            <a:endParaRPr lang="bs-Latn-BA" dirty="0"/>
          </a:p>
          <a:p>
            <a:pPr marL="457200" indent="-457200" algn="just">
              <a:buFont typeface="Arial" pitchFamily="34" charset="0"/>
              <a:buChar char="•"/>
            </a:pPr>
            <a:r>
              <a:rPr lang="bs-Latn-BA" dirty="0" smtClean="0"/>
              <a:t>Član 9</a:t>
            </a:r>
            <a:r>
              <a:rPr lang="bs-Latn-BA" dirty="0"/>
              <a:t>. Zakona o radu </a:t>
            </a:r>
            <a:r>
              <a:rPr lang="bs-Latn-BA" dirty="0" smtClean="0"/>
              <a:t>Federacije BiH „Mobing </a:t>
            </a:r>
            <a:r>
              <a:rPr lang="bs-Latn-BA" dirty="0"/>
              <a:t>predstavlja specifičnu formu nefizičkog uznemiravanja na radnom mjestu koje podrazumijeva ponavljanje radnji kojima jedno ili više lica psihički zlostavlja i ponižava drugo lice, a čija je svrha ili posljedica ugrožavanje njegovog ugleda, časti, dostojanstva, integriteta, degradacija radnih uvjeta ili profesionalnog statusa</a:t>
            </a:r>
            <a:r>
              <a:rPr lang="bs-Latn-BA" dirty="0" smtClean="0"/>
              <a:t>"</a:t>
            </a:r>
            <a:endParaRPr lang="bs-Latn-BA" dirty="0"/>
          </a:p>
          <a:p>
            <a:pPr algn="just"/>
            <a:endParaRPr lang="bs-Latn-BA" dirty="0"/>
          </a:p>
        </p:txBody>
      </p:sp>
    </p:spTree>
    <p:extLst>
      <p:ext uri="{BB962C8B-B14F-4D97-AF65-F5344CB8AC3E}">
        <p14:creationId xmlns:p14="http://schemas.microsoft.com/office/powerpoint/2010/main" val="36626207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754408"/>
          </a:xfrm>
        </p:spPr>
        <p:txBody>
          <a:bodyPr/>
          <a:lstStyle/>
          <a:p>
            <a:pPr algn="ctr"/>
            <a:r>
              <a:rPr lang="bs-Latn-BA" sz="5400" dirty="0" smtClean="0"/>
              <a:t>Mobing </a:t>
            </a:r>
            <a:endParaRPr lang="bs-Latn-BA" sz="5400" dirty="0"/>
          </a:p>
        </p:txBody>
      </p:sp>
      <p:sp>
        <p:nvSpPr>
          <p:cNvPr id="3" name="Text Placeholder 2"/>
          <p:cNvSpPr>
            <a:spLocks noGrp="1"/>
          </p:cNvSpPr>
          <p:nvPr>
            <p:ph type="body" idx="2"/>
          </p:nvPr>
        </p:nvSpPr>
        <p:spPr>
          <a:xfrm>
            <a:off x="395536" y="1676400"/>
            <a:ext cx="2808312" cy="4572000"/>
          </a:xfrm>
        </p:spPr>
        <p:txBody>
          <a:bodyPr/>
          <a:lstStyle/>
          <a:p>
            <a:pPr algn="just"/>
            <a:r>
              <a:rPr lang="en-US" sz="2000" dirty="0" err="1"/>
              <a:t>Najčešći</a:t>
            </a:r>
            <a:r>
              <a:rPr lang="en-US" sz="2000" dirty="0"/>
              <a:t> </a:t>
            </a:r>
            <a:r>
              <a:rPr lang="en-US" sz="2000" dirty="0" err="1"/>
              <a:t>uzroci</a:t>
            </a:r>
            <a:r>
              <a:rPr lang="en-US" sz="2000" dirty="0"/>
              <a:t> </a:t>
            </a:r>
            <a:r>
              <a:rPr lang="en-US" sz="2000" dirty="0" err="1"/>
              <a:t>mobinga</a:t>
            </a:r>
            <a:r>
              <a:rPr lang="en-US" sz="2000" dirty="0" smtClean="0"/>
              <a:t>:</a:t>
            </a:r>
            <a:endParaRPr lang="bs-Latn-BA" sz="2000" dirty="0" smtClean="0"/>
          </a:p>
          <a:p>
            <a:pPr algn="just"/>
            <a:endParaRPr lang="bs-Latn-BA" sz="2000" dirty="0"/>
          </a:p>
          <a:p>
            <a:pPr marL="285750" indent="-285750" algn="just">
              <a:buFont typeface="Arial" pitchFamily="34" charset="0"/>
              <a:buChar char="•"/>
            </a:pPr>
            <a:r>
              <a:rPr lang="bs-Latn-BA" sz="2000" dirty="0" err="1"/>
              <a:t>o</a:t>
            </a:r>
            <a:r>
              <a:rPr lang="en-US" sz="2000" dirty="0" err="1" smtClean="0"/>
              <a:t>sobne</a:t>
            </a:r>
            <a:r>
              <a:rPr lang="en-US" sz="2000" dirty="0" smtClean="0"/>
              <a:t> </a:t>
            </a:r>
            <a:r>
              <a:rPr lang="en-US" sz="2000" dirty="0" err="1"/>
              <a:t>karakteristike</a:t>
            </a:r>
            <a:r>
              <a:rPr lang="en-US" sz="2000" dirty="0"/>
              <a:t> </a:t>
            </a:r>
            <a:r>
              <a:rPr lang="en-US" sz="2000" dirty="0" err="1" smtClean="0"/>
              <a:t>zlostavljača</a:t>
            </a:r>
            <a:r>
              <a:rPr lang="en-US" sz="2000" dirty="0" smtClean="0"/>
              <a:t> </a:t>
            </a:r>
            <a:endParaRPr lang="bs-Latn-BA" sz="2000" dirty="0" smtClean="0"/>
          </a:p>
          <a:p>
            <a:pPr marL="285750" indent="-285750" algn="just">
              <a:buFont typeface="Arial" pitchFamily="34" charset="0"/>
              <a:buChar char="•"/>
            </a:pPr>
            <a:r>
              <a:rPr lang="en-US" sz="2000" dirty="0" err="1"/>
              <a:t>žrtve</a:t>
            </a:r>
            <a:r>
              <a:rPr lang="en-US" sz="2000" dirty="0"/>
              <a:t> </a:t>
            </a:r>
            <a:endParaRPr lang="bs-Latn-BA" sz="2000" dirty="0"/>
          </a:p>
          <a:p>
            <a:pPr marL="285750" indent="-285750" algn="just">
              <a:buFont typeface="Arial" pitchFamily="34" charset="0"/>
              <a:buChar char="•"/>
            </a:pPr>
            <a:r>
              <a:rPr lang="en-US" sz="2000" dirty="0" err="1" smtClean="0"/>
              <a:t>različite</a:t>
            </a:r>
            <a:r>
              <a:rPr lang="en-US" sz="2000" dirty="0" smtClean="0"/>
              <a:t> </a:t>
            </a:r>
            <a:r>
              <a:rPr lang="en-US" sz="2000" dirty="0" err="1"/>
              <a:t>okolnosti</a:t>
            </a:r>
            <a:r>
              <a:rPr lang="en-US" sz="2000" dirty="0"/>
              <a:t> u </a:t>
            </a:r>
            <a:r>
              <a:rPr lang="en-US" sz="2000" dirty="0" err="1"/>
              <a:t>kojima</a:t>
            </a:r>
            <a:r>
              <a:rPr lang="en-US" sz="2000" dirty="0"/>
              <a:t> se </a:t>
            </a:r>
            <a:r>
              <a:rPr lang="en-US" sz="2000" dirty="0" err="1"/>
              <a:t>vrši</a:t>
            </a:r>
            <a:r>
              <a:rPr lang="en-US" sz="2000" dirty="0"/>
              <a:t> </a:t>
            </a:r>
            <a:endParaRPr lang="bs-Latn-BA" sz="2000" dirty="0"/>
          </a:p>
          <a:p>
            <a:pPr marL="285750" indent="-285750" algn="just">
              <a:buFont typeface="Arial" pitchFamily="34" charset="0"/>
              <a:buChar char="•"/>
            </a:pPr>
            <a:r>
              <a:rPr lang="en-US" sz="2000" dirty="0" err="1"/>
              <a:t>neodgovarajući</a:t>
            </a:r>
            <a:r>
              <a:rPr lang="en-US" sz="2000" dirty="0"/>
              <a:t> </a:t>
            </a:r>
            <a:r>
              <a:rPr lang="en-US" sz="2000" dirty="0" err="1"/>
              <a:t>uvjeti</a:t>
            </a:r>
            <a:r>
              <a:rPr lang="en-US" sz="2000" dirty="0"/>
              <a:t> u </a:t>
            </a:r>
            <a:r>
              <a:rPr lang="en-US" sz="2000" dirty="0" err="1"/>
              <a:t>radnim</a:t>
            </a:r>
            <a:r>
              <a:rPr lang="en-US" sz="2000" dirty="0"/>
              <a:t> </a:t>
            </a:r>
            <a:r>
              <a:rPr lang="en-US" sz="2000" dirty="0" err="1"/>
              <a:t>organizacijama</a:t>
            </a:r>
            <a:r>
              <a:rPr lang="en-US" sz="2000" dirty="0"/>
              <a:t>.</a:t>
            </a:r>
            <a:endParaRPr lang="bs-Latn-BA" sz="2000" dirty="0"/>
          </a:p>
          <a:p>
            <a:endParaRPr lang="bs-Latn-BA" dirty="0"/>
          </a:p>
        </p:txBody>
      </p:sp>
      <p:sp>
        <p:nvSpPr>
          <p:cNvPr id="4" name="Content Placeholder 3"/>
          <p:cNvSpPr>
            <a:spLocks noGrp="1"/>
          </p:cNvSpPr>
          <p:nvPr>
            <p:ph sz="half" idx="1"/>
          </p:nvPr>
        </p:nvSpPr>
        <p:spPr>
          <a:xfrm>
            <a:off x="3575050" y="1556792"/>
            <a:ext cx="5245422" cy="5112568"/>
          </a:xfrm>
        </p:spPr>
        <p:txBody>
          <a:bodyPr>
            <a:normAutofit fontScale="70000" lnSpcReduction="20000"/>
          </a:bodyPr>
          <a:lstStyle/>
          <a:p>
            <a:pPr marL="0" indent="0" algn="just">
              <a:buNone/>
            </a:pPr>
            <a:r>
              <a:rPr lang="en-US" dirty="0" err="1"/>
              <a:t>Aktivnosti</a:t>
            </a:r>
            <a:r>
              <a:rPr lang="en-US" dirty="0"/>
              <a:t> </a:t>
            </a:r>
            <a:r>
              <a:rPr lang="en-US" dirty="0" err="1"/>
              <a:t>kojima</a:t>
            </a:r>
            <a:r>
              <a:rPr lang="en-US" dirty="0"/>
              <a:t> se </a:t>
            </a:r>
            <a:r>
              <a:rPr lang="en-US" dirty="0" err="1"/>
              <a:t>žrtva</a:t>
            </a:r>
            <a:r>
              <a:rPr lang="en-US" dirty="0"/>
              <a:t> </a:t>
            </a:r>
            <a:r>
              <a:rPr lang="en-US" dirty="0" err="1"/>
              <a:t>zlostavlja</a:t>
            </a:r>
            <a:r>
              <a:rPr lang="en-US" dirty="0" smtClean="0"/>
              <a:t>:</a:t>
            </a:r>
            <a:endParaRPr lang="bs-Latn-BA" dirty="0" smtClean="0"/>
          </a:p>
          <a:p>
            <a:pPr marL="0" indent="0" algn="just">
              <a:buNone/>
            </a:pPr>
            <a:endParaRPr lang="bs-Latn-BA" dirty="0"/>
          </a:p>
          <a:p>
            <a:pPr algn="just"/>
            <a:r>
              <a:rPr lang="en-US" dirty="0" err="1" smtClean="0"/>
              <a:t>način</a:t>
            </a:r>
            <a:r>
              <a:rPr lang="en-US" dirty="0" smtClean="0"/>
              <a:t> </a:t>
            </a:r>
            <a:r>
              <a:rPr lang="en-US" dirty="0" err="1"/>
              <a:t>komunikacije</a:t>
            </a:r>
            <a:r>
              <a:rPr lang="en-US" dirty="0"/>
              <a:t> – </a:t>
            </a:r>
            <a:r>
              <a:rPr lang="en-US" dirty="0" err="1"/>
              <a:t>prekidanje</a:t>
            </a:r>
            <a:r>
              <a:rPr lang="en-US" dirty="0"/>
              <a:t> i </a:t>
            </a:r>
            <a:r>
              <a:rPr lang="en-US" dirty="0" err="1"/>
              <a:t>ograničavanje</a:t>
            </a:r>
            <a:r>
              <a:rPr lang="en-US" dirty="0"/>
              <a:t> </a:t>
            </a:r>
            <a:r>
              <a:rPr lang="en-US" dirty="0" err="1"/>
              <a:t>govora</a:t>
            </a:r>
            <a:r>
              <a:rPr lang="en-US" dirty="0"/>
              <a:t> </a:t>
            </a:r>
            <a:r>
              <a:rPr lang="en-US" dirty="0" err="1"/>
              <a:t>te</a:t>
            </a:r>
            <a:r>
              <a:rPr lang="en-US" dirty="0"/>
              <a:t> </a:t>
            </a:r>
            <a:r>
              <a:rPr lang="en-US" dirty="0" err="1"/>
              <a:t>potpuni</a:t>
            </a:r>
            <a:r>
              <a:rPr lang="en-US" dirty="0"/>
              <a:t> </a:t>
            </a:r>
            <a:r>
              <a:rPr lang="en-US" dirty="0" err="1"/>
              <a:t>prestanak</a:t>
            </a:r>
            <a:r>
              <a:rPr lang="en-US" dirty="0"/>
              <a:t> </a:t>
            </a:r>
            <a:r>
              <a:rPr lang="en-US" dirty="0" err="1"/>
              <a:t>komunikacije</a:t>
            </a:r>
            <a:r>
              <a:rPr lang="en-US" dirty="0"/>
              <a:t> </a:t>
            </a:r>
            <a:r>
              <a:rPr lang="en-US" dirty="0" err="1"/>
              <a:t>sa</a:t>
            </a:r>
            <a:r>
              <a:rPr lang="en-US" dirty="0"/>
              <a:t> </a:t>
            </a:r>
            <a:r>
              <a:rPr lang="en-US" dirty="0" err="1"/>
              <a:t>žrtvom</a:t>
            </a:r>
            <a:endParaRPr lang="bs-Latn-BA" dirty="0"/>
          </a:p>
          <a:p>
            <a:pPr algn="just"/>
            <a:r>
              <a:rPr lang="en-US" dirty="0" err="1" smtClean="0"/>
              <a:t>problemi</a:t>
            </a:r>
            <a:r>
              <a:rPr lang="en-US" dirty="0" smtClean="0"/>
              <a:t> </a:t>
            </a:r>
            <a:r>
              <a:rPr lang="en-US" dirty="0"/>
              <a:t>s </a:t>
            </a:r>
            <a:r>
              <a:rPr lang="en-US" dirty="0" err="1"/>
              <a:t>održavanjem</a:t>
            </a:r>
            <a:r>
              <a:rPr lang="en-US" dirty="0"/>
              <a:t> </a:t>
            </a:r>
            <a:r>
              <a:rPr lang="en-US" dirty="0" err="1"/>
              <a:t>socijalnih</a:t>
            </a:r>
            <a:r>
              <a:rPr lang="en-US" dirty="0"/>
              <a:t> </a:t>
            </a:r>
            <a:r>
              <a:rPr lang="en-US" dirty="0" err="1"/>
              <a:t>odnosa</a:t>
            </a:r>
            <a:r>
              <a:rPr lang="en-US" dirty="0"/>
              <a:t> – </a:t>
            </a:r>
            <a:r>
              <a:rPr lang="en-US" dirty="0" err="1"/>
              <a:t>namjerno</a:t>
            </a:r>
            <a:r>
              <a:rPr lang="en-US" dirty="0"/>
              <a:t> </a:t>
            </a:r>
            <a:r>
              <a:rPr lang="en-US" dirty="0" err="1"/>
              <a:t>izbjegavanje</a:t>
            </a:r>
            <a:r>
              <a:rPr lang="en-US" dirty="0"/>
              <a:t> i </a:t>
            </a:r>
            <a:r>
              <a:rPr lang="en-US" dirty="0" err="1"/>
              <a:t>ignoriranje</a:t>
            </a:r>
            <a:r>
              <a:rPr lang="en-US" dirty="0"/>
              <a:t> </a:t>
            </a:r>
            <a:r>
              <a:rPr lang="en-US" dirty="0" err="1"/>
              <a:t>žrtve</a:t>
            </a:r>
            <a:endParaRPr lang="bs-Latn-BA" dirty="0"/>
          </a:p>
          <a:p>
            <a:pPr algn="just"/>
            <a:r>
              <a:rPr lang="en-US" dirty="0" err="1" smtClean="0"/>
              <a:t>napadi</a:t>
            </a:r>
            <a:r>
              <a:rPr lang="en-US" dirty="0" smtClean="0"/>
              <a:t> </a:t>
            </a:r>
            <a:r>
              <a:rPr lang="en-US" dirty="0" err="1"/>
              <a:t>na</a:t>
            </a:r>
            <a:r>
              <a:rPr lang="en-US" dirty="0"/>
              <a:t> </a:t>
            </a:r>
            <a:r>
              <a:rPr lang="en-US" dirty="0" err="1"/>
              <a:t>osobnu</a:t>
            </a:r>
            <a:r>
              <a:rPr lang="en-US" dirty="0"/>
              <a:t> </a:t>
            </a:r>
            <a:r>
              <a:rPr lang="en-US" dirty="0" err="1"/>
              <a:t>reputaciju</a:t>
            </a:r>
            <a:r>
              <a:rPr lang="en-US" dirty="0"/>
              <a:t> – </a:t>
            </a:r>
            <a:r>
              <a:rPr lang="en-US" dirty="0" err="1"/>
              <a:t>ponižavanje</a:t>
            </a:r>
            <a:r>
              <a:rPr lang="en-US" dirty="0"/>
              <a:t>, </a:t>
            </a:r>
            <a:r>
              <a:rPr lang="en-US" dirty="0" err="1"/>
              <a:t>ismijavanje</a:t>
            </a:r>
            <a:r>
              <a:rPr lang="en-US" dirty="0"/>
              <a:t>, </a:t>
            </a:r>
            <a:r>
              <a:rPr lang="en-US" dirty="0" err="1"/>
              <a:t>vrijeđanje</a:t>
            </a:r>
            <a:r>
              <a:rPr lang="en-US" dirty="0"/>
              <a:t> i </a:t>
            </a:r>
            <a:r>
              <a:rPr lang="en-US" dirty="0" err="1"/>
              <a:t>omalovažavanje</a:t>
            </a:r>
            <a:r>
              <a:rPr lang="en-US" dirty="0"/>
              <a:t> </a:t>
            </a:r>
            <a:r>
              <a:rPr lang="en-US" dirty="0" err="1"/>
              <a:t>žrtve</a:t>
            </a:r>
            <a:r>
              <a:rPr lang="en-US" dirty="0"/>
              <a:t> u </a:t>
            </a:r>
            <a:r>
              <a:rPr lang="en-US" dirty="0" err="1"/>
              <a:t>njezinu</a:t>
            </a:r>
            <a:r>
              <a:rPr lang="en-US" dirty="0"/>
              <a:t> </a:t>
            </a:r>
            <a:r>
              <a:rPr lang="en-US" dirty="0" err="1"/>
              <a:t>privatnom</a:t>
            </a:r>
            <a:r>
              <a:rPr lang="en-US" dirty="0"/>
              <a:t> </a:t>
            </a:r>
            <a:r>
              <a:rPr lang="en-US" dirty="0" err="1"/>
              <a:t>životu</a:t>
            </a:r>
            <a:endParaRPr lang="bs-Latn-BA" dirty="0"/>
          </a:p>
          <a:p>
            <a:pPr algn="just"/>
            <a:r>
              <a:rPr lang="en-US" dirty="0" err="1" smtClean="0"/>
              <a:t>napadi</a:t>
            </a:r>
            <a:r>
              <a:rPr lang="en-US" dirty="0" smtClean="0"/>
              <a:t> </a:t>
            </a:r>
            <a:r>
              <a:rPr lang="en-US" dirty="0" err="1"/>
              <a:t>na</a:t>
            </a:r>
            <a:r>
              <a:rPr lang="en-US" dirty="0"/>
              <a:t> </a:t>
            </a:r>
            <a:r>
              <a:rPr lang="en-US" dirty="0" err="1"/>
              <a:t>kvalitetu</a:t>
            </a:r>
            <a:r>
              <a:rPr lang="en-US" dirty="0"/>
              <a:t> </a:t>
            </a:r>
            <a:r>
              <a:rPr lang="en-US" dirty="0" err="1"/>
              <a:t>rada</a:t>
            </a:r>
            <a:r>
              <a:rPr lang="en-US" dirty="0"/>
              <a:t> i </a:t>
            </a:r>
            <a:r>
              <a:rPr lang="en-US" dirty="0" err="1"/>
              <a:t>radnu</a:t>
            </a:r>
            <a:r>
              <a:rPr lang="en-US" dirty="0"/>
              <a:t> </a:t>
            </a:r>
            <a:r>
              <a:rPr lang="en-US" dirty="0" err="1"/>
              <a:t>sposobnost</a:t>
            </a:r>
            <a:r>
              <a:rPr lang="en-US" dirty="0"/>
              <a:t> </a:t>
            </a:r>
            <a:r>
              <a:rPr lang="en-US" dirty="0" err="1"/>
              <a:t>žrtve</a:t>
            </a:r>
            <a:r>
              <a:rPr lang="en-US" dirty="0"/>
              <a:t> – </a:t>
            </a:r>
            <a:r>
              <a:rPr lang="en-US" dirty="0" err="1"/>
              <a:t>konstantne</a:t>
            </a:r>
            <a:r>
              <a:rPr lang="en-US" dirty="0"/>
              <a:t> </a:t>
            </a:r>
            <a:r>
              <a:rPr lang="en-US" dirty="0" err="1"/>
              <a:t>kritike</a:t>
            </a:r>
            <a:r>
              <a:rPr lang="en-US" dirty="0"/>
              <a:t>, </a:t>
            </a:r>
            <a:r>
              <a:rPr lang="en-US" dirty="0" err="1"/>
              <a:t>prigovori</a:t>
            </a:r>
            <a:r>
              <a:rPr lang="en-US" dirty="0"/>
              <a:t>, </a:t>
            </a:r>
            <a:r>
              <a:rPr lang="en-US" dirty="0" err="1"/>
              <a:t>podmetanja</a:t>
            </a:r>
            <a:r>
              <a:rPr lang="en-US" dirty="0"/>
              <a:t> i </a:t>
            </a:r>
            <a:r>
              <a:rPr lang="en-US" dirty="0" err="1"/>
              <a:t>kažnjavanja</a:t>
            </a:r>
            <a:r>
              <a:rPr lang="en-US" dirty="0"/>
              <a:t> </a:t>
            </a:r>
            <a:r>
              <a:rPr lang="en-US" dirty="0" err="1"/>
              <a:t>radnim</a:t>
            </a:r>
            <a:r>
              <a:rPr lang="en-US" dirty="0"/>
              <a:t> </a:t>
            </a:r>
            <a:r>
              <a:rPr lang="en-US" dirty="0" err="1"/>
              <a:t>zadatcima</a:t>
            </a:r>
            <a:endParaRPr lang="bs-Latn-BA" dirty="0"/>
          </a:p>
          <a:p>
            <a:pPr algn="just"/>
            <a:r>
              <a:rPr lang="en-US" dirty="0" err="1" smtClean="0"/>
              <a:t>napadi</a:t>
            </a:r>
            <a:r>
              <a:rPr lang="en-US" dirty="0" smtClean="0"/>
              <a:t> </a:t>
            </a:r>
            <a:r>
              <a:rPr lang="en-US" dirty="0" err="1"/>
              <a:t>na</a:t>
            </a:r>
            <a:r>
              <a:rPr lang="en-US" dirty="0"/>
              <a:t> </a:t>
            </a:r>
            <a:r>
              <a:rPr lang="en-US" dirty="0" err="1"/>
              <a:t>zdravlje</a:t>
            </a:r>
            <a:r>
              <a:rPr lang="en-US" dirty="0"/>
              <a:t> </a:t>
            </a:r>
            <a:r>
              <a:rPr lang="en-US" dirty="0" err="1"/>
              <a:t>žrtve</a:t>
            </a:r>
            <a:r>
              <a:rPr lang="en-US" dirty="0"/>
              <a:t> – </a:t>
            </a:r>
            <a:r>
              <a:rPr lang="en-US" dirty="0" err="1"/>
              <a:t>razni</a:t>
            </a:r>
            <a:r>
              <a:rPr lang="en-US" dirty="0"/>
              <a:t> </a:t>
            </a:r>
            <a:r>
              <a:rPr lang="en-US" dirty="0" err="1"/>
              <a:t>zadatci</a:t>
            </a:r>
            <a:r>
              <a:rPr lang="en-US" dirty="0"/>
              <a:t> </a:t>
            </a:r>
            <a:r>
              <a:rPr lang="en-US" dirty="0" err="1"/>
              <a:t>kojima</a:t>
            </a:r>
            <a:r>
              <a:rPr lang="en-US" dirty="0"/>
              <a:t> se </a:t>
            </a:r>
            <a:r>
              <a:rPr lang="en-US" dirty="0" err="1"/>
              <a:t>narušava</a:t>
            </a:r>
            <a:r>
              <a:rPr lang="en-US" dirty="0"/>
              <a:t> </a:t>
            </a:r>
            <a:r>
              <a:rPr lang="en-US" dirty="0" err="1"/>
              <a:t>zdravlje</a:t>
            </a:r>
            <a:r>
              <a:rPr lang="en-US" dirty="0"/>
              <a:t> </a:t>
            </a:r>
            <a:r>
              <a:rPr lang="en-US" dirty="0" err="1"/>
              <a:t>žrtve</a:t>
            </a:r>
            <a:r>
              <a:rPr lang="en-US" dirty="0"/>
              <a:t>, </a:t>
            </a:r>
            <a:r>
              <a:rPr lang="en-US" dirty="0" err="1"/>
              <a:t>zabrana</a:t>
            </a:r>
            <a:r>
              <a:rPr lang="en-US" dirty="0"/>
              <a:t> </a:t>
            </a:r>
            <a:r>
              <a:rPr lang="en-US" dirty="0" err="1"/>
              <a:t>korištenja</a:t>
            </a:r>
            <a:r>
              <a:rPr lang="en-US" dirty="0"/>
              <a:t> </a:t>
            </a:r>
            <a:r>
              <a:rPr lang="en-US" dirty="0" err="1"/>
              <a:t>slobodnih</a:t>
            </a:r>
            <a:r>
              <a:rPr lang="en-US" dirty="0"/>
              <a:t> </a:t>
            </a:r>
            <a:r>
              <a:rPr lang="en-US" dirty="0" err="1"/>
              <a:t>dana</a:t>
            </a:r>
            <a:r>
              <a:rPr lang="en-US" dirty="0"/>
              <a:t> i </a:t>
            </a:r>
            <a:r>
              <a:rPr lang="en-US" dirty="0" err="1"/>
              <a:t>godišnjih</a:t>
            </a:r>
            <a:r>
              <a:rPr lang="en-US" dirty="0"/>
              <a:t> </a:t>
            </a:r>
            <a:r>
              <a:rPr lang="en-US" dirty="0" err="1"/>
              <a:t>odmora</a:t>
            </a:r>
            <a:r>
              <a:rPr lang="en-US" dirty="0"/>
              <a:t>, </a:t>
            </a:r>
            <a:r>
              <a:rPr lang="en-US" dirty="0" err="1"/>
              <a:t>fizički</a:t>
            </a:r>
            <a:r>
              <a:rPr lang="en-US" dirty="0"/>
              <a:t> </a:t>
            </a:r>
            <a:r>
              <a:rPr lang="en-US" dirty="0" err="1"/>
              <a:t>napadi</a:t>
            </a:r>
            <a:r>
              <a:rPr lang="en-US" dirty="0"/>
              <a:t>, </a:t>
            </a:r>
            <a:r>
              <a:rPr lang="en-US" dirty="0" err="1"/>
              <a:t>seksualna</a:t>
            </a:r>
            <a:r>
              <a:rPr lang="en-US" dirty="0"/>
              <a:t> </a:t>
            </a:r>
            <a:r>
              <a:rPr lang="en-US" dirty="0" err="1"/>
              <a:t>zlostavljanja</a:t>
            </a:r>
            <a:r>
              <a:rPr lang="en-US" dirty="0"/>
              <a:t>.</a:t>
            </a:r>
            <a:endParaRPr lang="bs-Latn-BA" dirty="0"/>
          </a:p>
          <a:p>
            <a:pPr marL="0" indent="0">
              <a:buNone/>
            </a:pPr>
            <a:endParaRPr lang="bs-Latn-BA" dirty="0"/>
          </a:p>
        </p:txBody>
      </p:sp>
    </p:spTree>
    <p:extLst>
      <p:ext uri="{BB962C8B-B14F-4D97-AF65-F5344CB8AC3E}">
        <p14:creationId xmlns:p14="http://schemas.microsoft.com/office/powerpoint/2010/main" val="16552638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332656"/>
            <a:ext cx="8219256" cy="864096"/>
          </a:xfrm>
        </p:spPr>
        <p:txBody>
          <a:bodyPr/>
          <a:lstStyle/>
          <a:p>
            <a:pPr algn="ctr"/>
            <a:r>
              <a:rPr lang="bs-Latn-BA" sz="4000" dirty="0" smtClean="0"/>
              <a:t>Vrste mobinga</a:t>
            </a:r>
            <a:endParaRPr lang="bs-Latn-BA" sz="4000" dirty="0"/>
          </a:p>
        </p:txBody>
      </p:sp>
      <p:sp>
        <p:nvSpPr>
          <p:cNvPr id="5" name="Content Placeholder 4"/>
          <p:cNvSpPr>
            <a:spLocks noGrp="1"/>
          </p:cNvSpPr>
          <p:nvPr>
            <p:ph sz="quarter" idx="2"/>
          </p:nvPr>
        </p:nvSpPr>
        <p:spPr>
          <a:xfrm>
            <a:off x="539552" y="1484784"/>
            <a:ext cx="8064896" cy="5256584"/>
          </a:xfrm>
        </p:spPr>
        <p:txBody>
          <a:bodyPr>
            <a:normAutofit fontScale="92500" lnSpcReduction="10000"/>
          </a:bodyPr>
          <a:lstStyle/>
          <a:p>
            <a:pPr algn="just"/>
            <a:r>
              <a:rPr lang="en-US" dirty="0" err="1" smtClean="0"/>
              <a:t>Horizontalni</a:t>
            </a:r>
            <a:r>
              <a:rPr lang="bs-Latn-BA" dirty="0" smtClean="0"/>
              <a:t> </a:t>
            </a:r>
            <a:r>
              <a:rPr lang="en-US" dirty="0" smtClean="0"/>
              <a:t>(</a:t>
            </a:r>
            <a:r>
              <a:rPr lang="en-US" dirty="0" err="1" smtClean="0"/>
              <a:t>vodoravni</a:t>
            </a:r>
            <a:r>
              <a:rPr lang="en-US" dirty="0" smtClean="0"/>
              <a:t>) </a:t>
            </a:r>
            <a:r>
              <a:rPr lang="en-US" dirty="0" err="1" smtClean="0"/>
              <a:t>mobingom</a:t>
            </a:r>
            <a:r>
              <a:rPr lang="bs-Latn-BA" dirty="0"/>
              <a:t> </a:t>
            </a:r>
            <a:r>
              <a:rPr lang="bs-Latn-BA" dirty="0" smtClean="0"/>
              <a:t>- </a:t>
            </a:r>
            <a:r>
              <a:rPr lang="en-US" dirty="0" err="1" smtClean="0"/>
              <a:t>prikazuje</a:t>
            </a:r>
            <a:r>
              <a:rPr lang="en-US" dirty="0" smtClean="0"/>
              <a:t> </a:t>
            </a:r>
            <a:r>
              <a:rPr lang="en-US" dirty="0"/>
              <a:t>se </a:t>
            </a:r>
            <a:r>
              <a:rPr lang="en-US" dirty="0" err="1"/>
              <a:t>zlostavljanje</a:t>
            </a:r>
            <a:r>
              <a:rPr lang="en-US" dirty="0"/>
              <a:t> </a:t>
            </a:r>
            <a:r>
              <a:rPr lang="en-US" dirty="0" err="1"/>
              <a:t>radnika</a:t>
            </a:r>
            <a:r>
              <a:rPr lang="en-US" dirty="0"/>
              <a:t> </a:t>
            </a:r>
            <a:r>
              <a:rPr lang="en-US" dirty="0" err="1"/>
              <a:t>na</a:t>
            </a:r>
            <a:r>
              <a:rPr lang="en-US" dirty="0"/>
              <a:t> </a:t>
            </a:r>
            <a:r>
              <a:rPr lang="en-US" dirty="0" err="1"/>
              <a:t>jednakom</a:t>
            </a:r>
            <a:r>
              <a:rPr lang="en-US" dirty="0"/>
              <a:t> </a:t>
            </a:r>
            <a:r>
              <a:rPr lang="en-US" dirty="0" err="1"/>
              <a:t>položaju</a:t>
            </a:r>
            <a:r>
              <a:rPr lang="en-US" dirty="0"/>
              <a:t> u </a:t>
            </a:r>
            <a:r>
              <a:rPr lang="en-US" dirty="0" err="1"/>
              <a:t>hijerarhijskoj</a:t>
            </a:r>
            <a:r>
              <a:rPr lang="en-US" dirty="0"/>
              <a:t> </a:t>
            </a:r>
            <a:r>
              <a:rPr lang="en-US" dirty="0" err="1"/>
              <a:t>organizaciji</a:t>
            </a:r>
            <a:r>
              <a:rPr lang="en-US" dirty="0"/>
              <a:t>.</a:t>
            </a:r>
            <a:endParaRPr lang="bs-Latn-BA" dirty="0"/>
          </a:p>
          <a:p>
            <a:pPr marL="0" indent="0" algn="just">
              <a:buNone/>
            </a:pPr>
            <a:endParaRPr lang="bs-Latn-BA" sz="1900" dirty="0"/>
          </a:p>
          <a:p>
            <a:pPr algn="just"/>
            <a:r>
              <a:rPr lang="en-US" dirty="0" err="1"/>
              <a:t>Vertikalni</a:t>
            </a:r>
            <a:r>
              <a:rPr lang="en-US" dirty="0"/>
              <a:t> (</a:t>
            </a:r>
            <a:r>
              <a:rPr lang="en-US" dirty="0" err="1"/>
              <a:t>okomiti</a:t>
            </a:r>
            <a:r>
              <a:rPr lang="en-US" dirty="0"/>
              <a:t>) </a:t>
            </a:r>
            <a:r>
              <a:rPr lang="bs-Latn-BA" dirty="0" smtClean="0"/>
              <a:t>- </a:t>
            </a:r>
            <a:r>
              <a:rPr lang="en-US" dirty="0" err="1" smtClean="0"/>
              <a:t>provodi</a:t>
            </a:r>
            <a:r>
              <a:rPr lang="en-US" dirty="0" smtClean="0"/>
              <a:t> </a:t>
            </a:r>
            <a:r>
              <a:rPr lang="en-US" dirty="0"/>
              <a:t>se </a:t>
            </a:r>
            <a:r>
              <a:rPr lang="en-US" dirty="0" err="1"/>
              <a:t>kada</a:t>
            </a:r>
            <a:r>
              <a:rPr lang="en-US" dirty="0"/>
              <a:t> </a:t>
            </a:r>
            <a:r>
              <a:rPr lang="en-US" dirty="0" err="1"/>
              <a:t>nadređeni</a:t>
            </a:r>
            <a:r>
              <a:rPr lang="en-US" dirty="0"/>
              <a:t> </a:t>
            </a:r>
            <a:r>
              <a:rPr lang="en-US" dirty="0" err="1"/>
              <a:t>radnik</a:t>
            </a:r>
            <a:r>
              <a:rPr lang="en-US" dirty="0"/>
              <a:t> </a:t>
            </a:r>
            <a:r>
              <a:rPr lang="en-US" dirty="0" err="1"/>
              <a:t>maltretira</a:t>
            </a:r>
            <a:r>
              <a:rPr lang="en-US" dirty="0"/>
              <a:t> </a:t>
            </a:r>
            <a:r>
              <a:rPr lang="en-US" dirty="0" err="1"/>
              <a:t>podređenoga</a:t>
            </a:r>
            <a:r>
              <a:rPr lang="en-US" dirty="0"/>
              <a:t>, a </a:t>
            </a:r>
            <a:r>
              <a:rPr lang="en-US" dirty="0" err="1"/>
              <a:t>može</a:t>
            </a:r>
            <a:r>
              <a:rPr lang="en-US" dirty="0"/>
              <a:t> </a:t>
            </a:r>
            <a:r>
              <a:rPr lang="en-US" dirty="0" err="1"/>
              <a:t>doći</a:t>
            </a:r>
            <a:r>
              <a:rPr lang="en-US" dirty="0"/>
              <a:t> i do </a:t>
            </a:r>
            <a:r>
              <a:rPr lang="en-US" dirty="0" err="1"/>
              <a:t>obrnute</a:t>
            </a:r>
            <a:r>
              <a:rPr lang="en-US" dirty="0"/>
              <a:t> </a:t>
            </a:r>
            <a:r>
              <a:rPr lang="en-US" dirty="0" err="1"/>
              <a:t>situacije</a:t>
            </a:r>
            <a:r>
              <a:rPr lang="en-US" dirty="0"/>
              <a:t> </a:t>
            </a:r>
            <a:r>
              <a:rPr lang="en-US" dirty="0" err="1"/>
              <a:t>ako</a:t>
            </a:r>
            <a:r>
              <a:rPr lang="en-US" dirty="0"/>
              <a:t> se </a:t>
            </a:r>
            <a:r>
              <a:rPr lang="en-US" dirty="0" err="1"/>
              <a:t>niže</a:t>
            </a:r>
            <a:r>
              <a:rPr lang="en-US" dirty="0"/>
              <a:t> </a:t>
            </a:r>
            <a:r>
              <a:rPr lang="en-US" dirty="0" err="1"/>
              <a:t>pozicionirani</a:t>
            </a:r>
            <a:r>
              <a:rPr lang="en-US" dirty="0"/>
              <a:t> </a:t>
            </a:r>
            <a:r>
              <a:rPr lang="en-US" dirty="0" err="1"/>
              <a:t>radnici</a:t>
            </a:r>
            <a:r>
              <a:rPr lang="en-US" dirty="0"/>
              <a:t> </a:t>
            </a:r>
            <a:r>
              <a:rPr lang="en-US" dirty="0" err="1"/>
              <a:t>ujedine</a:t>
            </a:r>
            <a:r>
              <a:rPr lang="en-US" dirty="0"/>
              <a:t> </a:t>
            </a:r>
            <a:r>
              <a:rPr lang="en-US" dirty="0" err="1"/>
              <a:t>protiv</a:t>
            </a:r>
            <a:r>
              <a:rPr lang="en-US" dirty="0"/>
              <a:t> </a:t>
            </a:r>
            <a:r>
              <a:rPr lang="en-US" dirty="0" err="1"/>
              <a:t>šefa</a:t>
            </a:r>
            <a:r>
              <a:rPr lang="en-US" dirty="0"/>
              <a:t> </a:t>
            </a:r>
            <a:r>
              <a:rPr lang="en-US" dirty="0" err="1"/>
              <a:t>jasno</a:t>
            </a:r>
            <a:r>
              <a:rPr lang="en-US" dirty="0"/>
              <a:t> </a:t>
            </a:r>
            <a:r>
              <a:rPr lang="en-US" dirty="0" err="1"/>
              <a:t>izražavajući</a:t>
            </a:r>
            <a:r>
              <a:rPr lang="en-US" dirty="0"/>
              <a:t> </a:t>
            </a:r>
            <a:r>
              <a:rPr lang="en-US" dirty="0" err="1"/>
              <a:t>neposluh</a:t>
            </a:r>
            <a:r>
              <a:rPr lang="en-US" dirty="0"/>
              <a:t> i </a:t>
            </a:r>
            <a:r>
              <a:rPr lang="en-US" dirty="0" err="1"/>
              <a:t>agresiju</a:t>
            </a:r>
            <a:r>
              <a:rPr lang="en-US" dirty="0"/>
              <a:t> </a:t>
            </a:r>
            <a:r>
              <a:rPr lang="en-US" dirty="0" err="1"/>
              <a:t>prema</a:t>
            </a:r>
            <a:r>
              <a:rPr lang="en-US" dirty="0"/>
              <a:t> </a:t>
            </a:r>
            <a:r>
              <a:rPr lang="en-US" dirty="0" err="1"/>
              <a:t>njemu</a:t>
            </a:r>
            <a:r>
              <a:rPr lang="en-US" dirty="0"/>
              <a:t>.</a:t>
            </a:r>
            <a:endParaRPr lang="bs-Latn-BA" dirty="0"/>
          </a:p>
          <a:p>
            <a:pPr marL="0" indent="0" algn="just">
              <a:buNone/>
            </a:pPr>
            <a:endParaRPr lang="bs-Latn-BA" sz="1900" dirty="0"/>
          </a:p>
          <a:p>
            <a:pPr algn="just"/>
            <a:r>
              <a:rPr lang="en-US" dirty="0" err="1"/>
              <a:t>Posebna</a:t>
            </a:r>
            <a:r>
              <a:rPr lang="en-US" dirty="0"/>
              <a:t> </a:t>
            </a:r>
            <a:r>
              <a:rPr lang="en-US" dirty="0" err="1"/>
              <a:t>vrsta</a:t>
            </a:r>
            <a:r>
              <a:rPr lang="en-US" dirty="0"/>
              <a:t> </a:t>
            </a:r>
            <a:r>
              <a:rPr lang="en-US" dirty="0" err="1"/>
              <a:t>vertikalnoga</a:t>
            </a:r>
            <a:r>
              <a:rPr lang="en-US" dirty="0"/>
              <a:t> </a:t>
            </a:r>
            <a:r>
              <a:rPr lang="en-US" dirty="0" err="1"/>
              <a:t>mobinga</a:t>
            </a:r>
            <a:r>
              <a:rPr lang="en-US" dirty="0"/>
              <a:t> </a:t>
            </a:r>
            <a:r>
              <a:rPr lang="en-US" dirty="0" err="1"/>
              <a:t>strateški</a:t>
            </a:r>
            <a:r>
              <a:rPr lang="en-US" dirty="0"/>
              <a:t> je </a:t>
            </a:r>
            <a:r>
              <a:rPr lang="en-US" dirty="0" err="1"/>
              <a:t>mobing</a:t>
            </a:r>
            <a:r>
              <a:rPr lang="en-US" dirty="0"/>
              <a:t> </a:t>
            </a:r>
            <a:r>
              <a:rPr lang="en-US" dirty="0" err="1"/>
              <a:t>gdje</a:t>
            </a:r>
            <a:r>
              <a:rPr lang="en-US" dirty="0"/>
              <a:t> </a:t>
            </a:r>
            <a:r>
              <a:rPr lang="en-US" dirty="0" err="1"/>
              <a:t>upravljački</a:t>
            </a:r>
            <a:r>
              <a:rPr lang="en-US" dirty="0"/>
              <a:t> </a:t>
            </a:r>
            <a:r>
              <a:rPr lang="en-US" dirty="0" err="1"/>
              <a:t>vrh</a:t>
            </a:r>
            <a:r>
              <a:rPr lang="en-US" dirty="0"/>
              <a:t> u </a:t>
            </a:r>
            <a:r>
              <a:rPr lang="en-US" dirty="0" err="1"/>
              <a:t>dogovoru</a:t>
            </a:r>
            <a:r>
              <a:rPr lang="en-US" dirty="0"/>
              <a:t> s </a:t>
            </a:r>
            <a:r>
              <a:rPr lang="en-US" dirty="0" err="1"/>
              <a:t>direktnim</a:t>
            </a:r>
            <a:r>
              <a:rPr lang="en-US" dirty="0"/>
              <a:t> </a:t>
            </a:r>
            <a:r>
              <a:rPr lang="en-US" dirty="0" err="1"/>
              <a:t>pretpostavljenim</a:t>
            </a:r>
            <a:r>
              <a:rPr lang="en-US" dirty="0"/>
              <a:t> </a:t>
            </a:r>
            <a:r>
              <a:rPr lang="en-US" dirty="0" err="1"/>
              <a:t>nastoji</a:t>
            </a:r>
            <a:r>
              <a:rPr lang="en-US" dirty="0"/>
              <a:t> </a:t>
            </a:r>
            <a:r>
              <a:rPr lang="en-US" dirty="0" err="1"/>
              <a:t>nepoželjne</a:t>
            </a:r>
            <a:r>
              <a:rPr lang="en-US" dirty="0"/>
              <a:t> </a:t>
            </a:r>
            <a:r>
              <a:rPr lang="en-US" dirty="0" err="1"/>
              <a:t>radnike</a:t>
            </a:r>
            <a:r>
              <a:rPr lang="en-US" dirty="0"/>
              <a:t> </a:t>
            </a:r>
            <a:r>
              <a:rPr lang="en-US" dirty="0" err="1"/>
              <a:t>navesti</a:t>
            </a:r>
            <a:r>
              <a:rPr lang="en-US" dirty="0"/>
              <a:t> da </a:t>
            </a:r>
            <a:r>
              <a:rPr lang="en-US" dirty="0" err="1"/>
              <a:t>napuste</a:t>
            </a:r>
            <a:r>
              <a:rPr lang="en-US" dirty="0"/>
              <a:t> </a:t>
            </a:r>
            <a:r>
              <a:rPr lang="en-US" dirty="0" err="1"/>
              <a:t>svoje</a:t>
            </a:r>
            <a:r>
              <a:rPr lang="en-US" dirty="0"/>
              <a:t> </a:t>
            </a:r>
            <a:r>
              <a:rPr lang="en-US" dirty="0" err="1"/>
              <a:t>radno</a:t>
            </a:r>
            <a:r>
              <a:rPr lang="en-US" dirty="0"/>
              <a:t> </a:t>
            </a:r>
            <a:r>
              <a:rPr lang="en-US" dirty="0" err="1"/>
              <a:t>mjesto</a:t>
            </a:r>
            <a:r>
              <a:rPr lang="en-US" dirty="0"/>
              <a:t>. To </a:t>
            </a:r>
            <a:r>
              <a:rPr lang="en-US" dirty="0" err="1"/>
              <a:t>su</a:t>
            </a:r>
            <a:r>
              <a:rPr lang="en-US" dirty="0"/>
              <a:t> </a:t>
            </a:r>
            <a:r>
              <a:rPr lang="en-US" dirty="0" err="1"/>
              <a:t>radnici</a:t>
            </a:r>
            <a:r>
              <a:rPr lang="en-US" dirty="0"/>
              <a:t> </a:t>
            </a:r>
            <a:r>
              <a:rPr lang="en-US" dirty="0" err="1"/>
              <a:t>koji</a:t>
            </a:r>
            <a:r>
              <a:rPr lang="en-US" dirty="0"/>
              <a:t> se </a:t>
            </a:r>
            <a:r>
              <a:rPr lang="en-US" dirty="0" err="1"/>
              <a:t>očituju</a:t>
            </a:r>
            <a:r>
              <a:rPr lang="en-US" dirty="0"/>
              <a:t> </a:t>
            </a:r>
            <a:r>
              <a:rPr lang="en-US" dirty="0" err="1"/>
              <a:t>kao</a:t>
            </a:r>
            <a:r>
              <a:rPr lang="en-US" dirty="0"/>
              <a:t> </a:t>
            </a:r>
            <a:r>
              <a:rPr lang="en-US" dirty="0" err="1"/>
              <a:t>tehnološki</a:t>
            </a:r>
            <a:r>
              <a:rPr lang="en-US" dirty="0"/>
              <a:t> </a:t>
            </a:r>
            <a:r>
              <a:rPr lang="en-US" dirty="0" err="1"/>
              <a:t>višak</a:t>
            </a:r>
            <a:r>
              <a:rPr lang="en-US" dirty="0"/>
              <a:t> </a:t>
            </a:r>
            <a:r>
              <a:rPr lang="en-US" dirty="0" err="1"/>
              <a:t>ili</a:t>
            </a:r>
            <a:r>
              <a:rPr lang="en-US" dirty="0"/>
              <a:t> se ne </a:t>
            </a:r>
            <a:r>
              <a:rPr lang="en-US" dirty="0" err="1"/>
              <a:t>uspijevaju</a:t>
            </a:r>
            <a:r>
              <a:rPr lang="en-US" dirty="0"/>
              <a:t> </a:t>
            </a:r>
            <a:r>
              <a:rPr lang="en-US" dirty="0" err="1"/>
              <a:t>uklopiti</a:t>
            </a:r>
            <a:r>
              <a:rPr lang="en-US" dirty="0"/>
              <a:t> u </a:t>
            </a:r>
            <a:r>
              <a:rPr lang="en-US" dirty="0" err="1"/>
              <a:t>radnu</a:t>
            </a:r>
            <a:r>
              <a:rPr lang="en-US" dirty="0"/>
              <a:t> </a:t>
            </a:r>
            <a:r>
              <a:rPr lang="en-US" dirty="0" err="1"/>
              <a:t>sredinu</a:t>
            </a:r>
            <a:r>
              <a:rPr lang="en-US" dirty="0"/>
              <a:t>.</a:t>
            </a:r>
            <a:endParaRPr lang="bs-Latn-BA" dirty="0"/>
          </a:p>
          <a:p>
            <a:pPr marL="0" indent="0" algn="just">
              <a:buNone/>
            </a:pPr>
            <a:endParaRPr lang="bs-Latn-BA" sz="1900" dirty="0"/>
          </a:p>
          <a:p>
            <a:pPr algn="just"/>
            <a:r>
              <a:rPr lang="en-US" dirty="0" err="1"/>
              <a:t>Emotivnim</a:t>
            </a:r>
            <a:r>
              <a:rPr lang="en-US" dirty="0"/>
              <a:t> </a:t>
            </a:r>
            <a:r>
              <a:rPr lang="en-US" dirty="0" err="1"/>
              <a:t>ili</a:t>
            </a:r>
            <a:r>
              <a:rPr lang="en-US" dirty="0"/>
              <a:t> </a:t>
            </a:r>
            <a:r>
              <a:rPr lang="en-US" dirty="0" err="1"/>
              <a:t>afektivnim</a:t>
            </a:r>
            <a:r>
              <a:rPr lang="en-US" dirty="0"/>
              <a:t> </a:t>
            </a:r>
            <a:r>
              <a:rPr lang="en-US" dirty="0" err="1"/>
              <a:t>mobingom</a:t>
            </a:r>
            <a:r>
              <a:rPr lang="en-US" dirty="0"/>
              <a:t> </a:t>
            </a:r>
            <a:r>
              <a:rPr lang="en-US" dirty="0" err="1"/>
              <a:t>zlostavljači</a:t>
            </a:r>
            <a:r>
              <a:rPr lang="en-US" dirty="0"/>
              <a:t> </a:t>
            </a:r>
            <a:r>
              <a:rPr lang="en-US" dirty="0" err="1"/>
              <a:t>maltretiraju</a:t>
            </a:r>
            <a:r>
              <a:rPr lang="en-US" dirty="0"/>
              <a:t> </a:t>
            </a:r>
            <a:r>
              <a:rPr lang="en-US" dirty="0" err="1"/>
              <a:t>žrtvu</a:t>
            </a:r>
            <a:r>
              <a:rPr lang="en-US" dirty="0"/>
              <a:t> </a:t>
            </a:r>
            <a:r>
              <a:rPr lang="en-US" dirty="0" err="1"/>
              <a:t>zbog</a:t>
            </a:r>
            <a:r>
              <a:rPr lang="en-US" dirty="0"/>
              <a:t> </a:t>
            </a:r>
            <a:r>
              <a:rPr lang="en-US" dirty="0" err="1"/>
              <a:t>antipatije</a:t>
            </a:r>
            <a:r>
              <a:rPr lang="en-US" dirty="0"/>
              <a:t>, </a:t>
            </a:r>
            <a:r>
              <a:rPr lang="en-US" dirty="0" err="1"/>
              <a:t>ljubomore</a:t>
            </a:r>
            <a:r>
              <a:rPr lang="en-US" dirty="0"/>
              <a:t> i  </a:t>
            </a:r>
            <a:r>
              <a:rPr lang="en-US" dirty="0" err="1"/>
              <a:t>neprijateljstva</a:t>
            </a:r>
            <a:r>
              <a:rPr lang="en-US" dirty="0"/>
              <a:t> </a:t>
            </a:r>
            <a:r>
              <a:rPr lang="en-US" dirty="0" err="1"/>
              <a:t>koje</a:t>
            </a:r>
            <a:r>
              <a:rPr lang="en-US" dirty="0"/>
              <a:t> </a:t>
            </a:r>
            <a:r>
              <a:rPr lang="en-US" dirty="0" err="1"/>
              <a:t>osjećaju</a:t>
            </a:r>
            <a:r>
              <a:rPr lang="en-US" dirty="0"/>
              <a:t> </a:t>
            </a:r>
            <a:r>
              <a:rPr lang="en-US" dirty="0" err="1"/>
              <a:t>prema</a:t>
            </a:r>
            <a:r>
              <a:rPr lang="en-US" dirty="0"/>
              <a:t> </a:t>
            </a:r>
            <a:r>
              <a:rPr lang="en-US" dirty="0" err="1"/>
              <a:t>njoj</a:t>
            </a:r>
            <a:r>
              <a:rPr lang="en-US" dirty="0"/>
              <a:t> </a:t>
            </a:r>
            <a:r>
              <a:rPr lang="en-US" dirty="0" err="1"/>
              <a:t>koristeći</a:t>
            </a:r>
            <a:r>
              <a:rPr lang="en-US" dirty="0"/>
              <a:t> se </a:t>
            </a:r>
            <a:r>
              <a:rPr lang="en-US" dirty="0" err="1"/>
              <a:t>raznim</a:t>
            </a:r>
            <a:r>
              <a:rPr lang="en-US" dirty="0"/>
              <a:t> </a:t>
            </a:r>
            <a:r>
              <a:rPr lang="en-US" dirty="0" err="1"/>
              <a:t>kritikama</a:t>
            </a:r>
            <a:r>
              <a:rPr lang="en-US" dirty="0"/>
              <a:t>, </a:t>
            </a:r>
            <a:r>
              <a:rPr lang="en-US" dirty="0" err="1"/>
              <a:t>ponižavanjima</a:t>
            </a:r>
            <a:r>
              <a:rPr lang="en-US" dirty="0"/>
              <a:t> i </a:t>
            </a:r>
            <a:r>
              <a:rPr lang="en-US" dirty="0" err="1"/>
              <a:t>podmetanjima</a:t>
            </a:r>
            <a:r>
              <a:rPr lang="en-US" dirty="0"/>
              <a:t>.</a:t>
            </a:r>
            <a:endParaRPr lang="bs-Latn-BA" dirty="0"/>
          </a:p>
        </p:txBody>
      </p:sp>
    </p:spTree>
    <p:extLst>
      <p:ext uri="{BB962C8B-B14F-4D97-AF65-F5344CB8AC3E}">
        <p14:creationId xmlns:p14="http://schemas.microsoft.com/office/powerpoint/2010/main" val="25013968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14352"/>
            <a:ext cx="3168352" cy="754408"/>
          </a:xfrm>
        </p:spPr>
        <p:txBody>
          <a:bodyPr/>
          <a:lstStyle/>
          <a:p>
            <a:pPr algn="ctr"/>
            <a:r>
              <a:rPr lang="bs-Latn-BA" sz="4000" dirty="0" smtClean="0"/>
              <a:t>Faze mobinga </a:t>
            </a:r>
            <a:endParaRPr lang="bs-Latn-BA" sz="4000" dirty="0"/>
          </a:p>
        </p:txBody>
      </p:sp>
      <p:sp>
        <p:nvSpPr>
          <p:cNvPr id="3" name="Text Placeholder 2"/>
          <p:cNvSpPr>
            <a:spLocks noGrp="1"/>
          </p:cNvSpPr>
          <p:nvPr>
            <p:ph type="body" idx="2"/>
          </p:nvPr>
        </p:nvSpPr>
        <p:spPr>
          <a:xfrm>
            <a:off x="251520" y="1556792"/>
            <a:ext cx="3024336" cy="4824536"/>
          </a:xfrm>
        </p:spPr>
        <p:txBody>
          <a:bodyPr>
            <a:normAutofit lnSpcReduction="10000"/>
          </a:bodyPr>
          <a:lstStyle/>
          <a:p>
            <a:pPr algn="just"/>
            <a:r>
              <a:rPr lang="en-US" sz="2000" dirty="0" err="1"/>
              <a:t>Prema</a:t>
            </a:r>
            <a:r>
              <a:rPr lang="en-US" sz="2000" dirty="0"/>
              <a:t> </a:t>
            </a:r>
            <a:r>
              <a:rPr lang="en-US" sz="2000" dirty="0" err="1"/>
              <a:t>Leymannu</a:t>
            </a:r>
            <a:r>
              <a:rPr lang="en-US" sz="2000" dirty="0"/>
              <a:t> </a:t>
            </a:r>
            <a:r>
              <a:rPr lang="en-US" sz="2000" dirty="0" err="1"/>
              <a:t>mobing</a:t>
            </a:r>
            <a:r>
              <a:rPr lang="en-US" sz="2000" dirty="0"/>
              <a:t> se </a:t>
            </a:r>
            <a:r>
              <a:rPr lang="en-US" sz="2000" dirty="0" err="1"/>
              <a:t>dijeli</a:t>
            </a:r>
            <a:r>
              <a:rPr lang="en-US" sz="2000" dirty="0"/>
              <a:t> </a:t>
            </a:r>
            <a:r>
              <a:rPr lang="en-US" sz="2000" dirty="0" err="1"/>
              <a:t>na</a:t>
            </a:r>
            <a:r>
              <a:rPr lang="en-US" sz="2000" dirty="0"/>
              <a:t> </a:t>
            </a:r>
            <a:r>
              <a:rPr lang="en-US" sz="2000" dirty="0" err="1"/>
              <a:t>četiri</a:t>
            </a:r>
            <a:r>
              <a:rPr lang="en-US" sz="2000" dirty="0"/>
              <a:t> </a:t>
            </a:r>
            <a:r>
              <a:rPr lang="en-US" sz="2000" dirty="0" err="1"/>
              <a:t>osnovne</a:t>
            </a:r>
            <a:r>
              <a:rPr lang="en-US" sz="2000" dirty="0"/>
              <a:t> faze:</a:t>
            </a:r>
            <a:endParaRPr lang="bs-Latn-BA" sz="2000" dirty="0"/>
          </a:p>
          <a:p>
            <a:pPr marL="342900" indent="-342900" algn="just">
              <a:buFont typeface="Arial" pitchFamily="34" charset="0"/>
              <a:buChar char="•"/>
            </a:pPr>
            <a:r>
              <a:rPr lang="en-US" sz="2000" dirty="0" err="1" smtClean="0"/>
              <a:t>svakodnevno</a:t>
            </a:r>
            <a:r>
              <a:rPr lang="en-US" sz="2000" dirty="0" smtClean="0"/>
              <a:t> </a:t>
            </a:r>
            <a:r>
              <a:rPr lang="en-US" sz="2000" dirty="0" err="1"/>
              <a:t>sukobljavanje</a:t>
            </a:r>
            <a:r>
              <a:rPr lang="en-US" sz="2000" dirty="0"/>
              <a:t> </a:t>
            </a:r>
            <a:r>
              <a:rPr lang="en-US" sz="2000" dirty="0" err="1"/>
              <a:t>žrtve</a:t>
            </a:r>
            <a:r>
              <a:rPr lang="en-US" sz="2000" dirty="0"/>
              <a:t> i </a:t>
            </a:r>
            <a:r>
              <a:rPr lang="en-US" sz="2000" dirty="0" err="1"/>
              <a:t>zlostavljača</a:t>
            </a:r>
            <a:endParaRPr lang="bs-Latn-BA" sz="2000" dirty="0"/>
          </a:p>
          <a:p>
            <a:pPr marL="342900" indent="-342900" algn="just">
              <a:buFont typeface="Arial" pitchFamily="34" charset="0"/>
              <a:buChar char="•"/>
            </a:pPr>
            <a:r>
              <a:rPr lang="en-US" sz="2000" dirty="0" err="1" smtClean="0"/>
              <a:t>početak</a:t>
            </a:r>
            <a:r>
              <a:rPr lang="en-US" sz="2000" dirty="0" smtClean="0"/>
              <a:t> </a:t>
            </a:r>
            <a:r>
              <a:rPr lang="en-US" sz="2000" dirty="0" err="1"/>
              <a:t>psihičkoga</a:t>
            </a:r>
            <a:r>
              <a:rPr lang="en-US" sz="2000" dirty="0"/>
              <a:t> </a:t>
            </a:r>
            <a:r>
              <a:rPr lang="en-US" sz="2000" dirty="0" err="1"/>
              <a:t>maltretiranja</a:t>
            </a:r>
            <a:endParaRPr lang="bs-Latn-BA" sz="2000" dirty="0"/>
          </a:p>
          <a:p>
            <a:pPr marL="342900" indent="-342900" algn="just">
              <a:buFont typeface="Arial" pitchFamily="34" charset="0"/>
              <a:buChar char="•"/>
            </a:pPr>
            <a:r>
              <a:rPr lang="en-US" sz="2000" dirty="0" err="1" smtClean="0"/>
              <a:t>umanjivanje</a:t>
            </a:r>
            <a:r>
              <a:rPr lang="en-US" sz="2000" dirty="0" smtClean="0"/>
              <a:t> </a:t>
            </a:r>
            <a:r>
              <a:rPr lang="en-US" sz="2000" dirty="0" err="1"/>
              <a:t>ili</a:t>
            </a:r>
            <a:r>
              <a:rPr lang="en-US" sz="2000" dirty="0"/>
              <a:t> </a:t>
            </a:r>
            <a:r>
              <a:rPr lang="en-US" sz="2000" dirty="0" err="1"/>
              <a:t>negiranje</a:t>
            </a:r>
            <a:r>
              <a:rPr lang="en-US" sz="2000" dirty="0"/>
              <a:t> </a:t>
            </a:r>
            <a:r>
              <a:rPr lang="en-US" sz="2000" dirty="0" err="1"/>
              <a:t>problema</a:t>
            </a:r>
            <a:r>
              <a:rPr lang="en-US" sz="2000" dirty="0"/>
              <a:t> </a:t>
            </a:r>
            <a:r>
              <a:rPr lang="en-US" sz="2000" dirty="0" err="1"/>
              <a:t>odgovornih</a:t>
            </a:r>
            <a:r>
              <a:rPr lang="en-US" sz="2000" dirty="0"/>
              <a:t> </a:t>
            </a:r>
            <a:r>
              <a:rPr lang="en-US" sz="2000" dirty="0" err="1"/>
              <a:t>osoba</a:t>
            </a:r>
            <a:r>
              <a:rPr lang="en-US" sz="2000" dirty="0"/>
              <a:t> u </a:t>
            </a:r>
            <a:r>
              <a:rPr lang="en-US" sz="2000" dirty="0" err="1"/>
              <a:t>ljudskim</a:t>
            </a:r>
            <a:r>
              <a:rPr lang="en-US" sz="2000" dirty="0"/>
              <a:t> </a:t>
            </a:r>
            <a:r>
              <a:rPr lang="en-US" sz="2000" dirty="0" err="1"/>
              <a:t>potencijalima</a:t>
            </a:r>
            <a:r>
              <a:rPr lang="en-US" sz="2000" dirty="0"/>
              <a:t> (</a:t>
            </a:r>
            <a:r>
              <a:rPr lang="en-US" sz="2000" dirty="0" err="1"/>
              <a:t>napadanja</a:t>
            </a:r>
            <a:r>
              <a:rPr lang="en-US" sz="2000" dirty="0"/>
              <a:t> </a:t>
            </a:r>
            <a:r>
              <a:rPr lang="en-US" sz="2000" dirty="0" err="1"/>
              <a:t>zbog</a:t>
            </a:r>
            <a:r>
              <a:rPr lang="en-US" sz="2000" dirty="0"/>
              <a:t> </a:t>
            </a:r>
            <a:r>
              <a:rPr lang="en-US" sz="2000" dirty="0" err="1"/>
              <a:t>odlazaka</a:t>
            </a:r>
            <a:r>
              <a:rPr lang="en-US" sz="2000" dirty="0"/>
              <a:t> </a:t>
            </a:r>
            <a:r>
              <a:rPr lang="en-US" sz="2000" dirty="0" err="1"/>
              <a:t>na</a:t>
            </a:r>
            <a:r>
              <a:rPr lang="en-US" sz="2000" dirty="0"/>
              <a:t> </a:t>
            </a:r>
            <a:r>
              <a:rPr lang="en-US" sz="2000" dirty="0" err="1"/>
              <a:t>bolovanje</a:t>
            </a:r>
            <a:r>
              <a:rPr lang="en-US" sz="2000" dirty="0"/>
              <a:t>)</a:t>
            </a:r>
            <a:endParaRPr lang="bs-Latn-BA" sz="2000" dirty="0"/>
          </a:p>
          <a:p>
            <a:pPr marL="342900" indent="-342900" algn="just">
              <a:buFont typeface="Arial" pitchFamily="34" charset="0"/>
              <a:buChar char="•"/>
            </a:pPr>
            <a:r>
              <a:rPr lang="en-US" sz="2000" dirty="0" err="1" smtClean="0"/>
              <a:t>isključenje</a:t>
            </a:r>
            <a:r>
              <a:rPr lang="en-US" sz="2000" dirty="0" smtClean="0"/>
              <a:t> </a:t>
            </a:r>
            <a:r>
              <a:rPr lang="en-US" sz="2000" dirty="0" err="1"/>
              <a:t>radnika</a:t>
            </a:r>
            <a:r>
              <a:rPr lang="en-US" sz="2000" dirty="0"/>
              <a:t> (</a:t>
            </a:r>
            <a:r>
              <a:rPr lang="en-US" sz="2000" dirty="0" err="1"/>
              <a:t>žrtve</a:t>
            </a:r>
            <a:r>
              <a:rPr lang="en-US" sz="2000" dirty="0"/>
              <a:t>) </a:t>
            </a:r>
            <a:r>
              <a:rPr lang="en-US" sz="2000" dirty="0" err="1"/>
              <a:t>iz</a:t>
            </a:r>
            <a:r>
              <a:rPr lang="en-US" sz="2000" dirty="0"/>
              <a:t> </a:t>
            </a:r>
            <a:r>
              <a:rPr lang="en-US" sz="2000" dirty="0" err="1"/>
              <a:t>radne</a:t>
            </a:r>
            <a:r>
              <a:rPr lang="en-US" sz="2000" dirty="0"/>
              <a:t> </a:t>
            </a:r>
            <a:r>
              <a:rPr lang="en-US" sz="2000" dirty="0" err="1"/>
              <a:t>sredine</a:t>
            </a:r>
            <a:r>
              <a:rPr lang="en-US" sz="2000" dirty="0"/>
              <a:t>.</a:t>
            </a:r>
            <a:endParaRPr lang="bs-Latn-BA" sz="2000" dirty="0"/>
          </a:p>
          <a:p>
            <a:endParaRPr lang="bs-Latn-BA" dirty="0"/>
          </a:p>
        </p:txBody>
      </p:sp>
      <p:sp>
        <p:nvSpPr>
          <p:cNvPr id="4" name="Content Placeholder 3"/>
          <p:cNvSpPr>
            <a:spLocks noGrp="1"/>
          </p:cNvSpPr>
          <p:nvPr>
            <p:ph sz="half" idx="1"/>
          </p:nvPr>
        </p:nvSpPr>
        <p:spPr>
          <a:xfrm>
            <a:off x="3635896" y="1628800"/>
            <a:ext cx="5256584" cy="5112568"/>
          </a:xfrm>
        </p:spPr>
        <p:txBody>
          <a:bodyPr>
            <a:normAutofit fontScale="70000" lnSpcReduction="20000"/>
          </a:bodyPr>
          <a:lstStyle/>
          <a:p>
            <a:pPr marL="0" indent="0" algn="just">
              <a:buNone/>
            </a:pPr>
            <a:r>
              <a:rPr lang="bs-Latn-BA" dirty="0"/>
              <a:t>Prema rezultatima istraživanja italijanskog naučnika Ege H, mobing prolazi kroz </a:t>
            </a:r>
            <a:r>
              <a:rPr lang="bs-Latn-BA" dirty="0" smtClean="0"/>
              <a:t>definisane </a:t>
            </a:r>
            <a:r>
              <a:rPr lang="bs-Latn-BA" dirty="0"/>
              <a:t>faze</a:t>
            </a:r>
            <a:r>
              <a:rPr lang="bs-Latn-BA" dirty="0" smtClean="0"/>
              <a:t>:</a:t>
            </a:r>
          </a:p>
          <a:p>
            <a:pPr marL="0" indent="0" algn="just">
              <a:buNone/>
            </a:pPr>
            <a:endParaRPr lang="bs-Latn-BA" dirty="0"/>
          </a:p>
          <a:p>
            <a:pPr algn="just"/>
            <a:r>
              <a:rPr lang="bs-Latn-BA" dirty="0" smtClean="0"/>
              <a:t>faza </a:t>
            </a:r>
            <a:r>
              <a:rPr lang="bs-Latn-BA" dirty="0"/>
              <a:t>ključnog događaja podrazumijeva izbor žrtve i usmeravanje konflikta prema </a:t>
            </a:r>
            <a:r>
              <a:rPr lang="bs-Latn-BA" dirty="0" smtClean="0"/>
              <a:t>njoj, </a:t>
            </a:r>
            <a:endParaRPr lang="bs-Latn-BA" dirty="0"/>
          </a:p>
          <a:p>
            <a:pPr algn="just"/>
            <a:r>
              <a:rPr lang="bs-Latn-BA" dirty="0" smtClean="0"/>
              <a:t>faza </a:t>
            </a:r>
            <a:r>
              <a:rPr lang="bs-Latn-BA" dirty="0"/>
              <a:t>ciljanog početka mobinga započinje aktivnostima koje žrtvu dovode u situaciju da se neprijatno </a:t>
            </a:r>
            <a:r>
              <a:rPr lang="bs-Latn-BA" dirty="0" smtClean="0"/>
              <a:t>osjeća,</a:t>
            </a:r>
            <a:endParaRPr lang="bs-Latn-BA" dirty="0"/>
          </a:p>
          <a:p>
            <a:pPr algn="just"/>
            <a:r>
              <a:rPr lang="bs-Latn-BA" dirty="0" smtClean="0"/>
              <a:t>u </a:t>
            </a:r>
            <a:r>
              <a:rPr lang="bs-Latn-BA" dirty="0"/>
              <a:t>fazi „žrtveni jarac“</a:t>
            </a:r>
            <a:r>
              <a:rPr lang="bs-Latn-BA" b="1" dirty="0"/>
              <a:t> </a:t>
            </a:r>
            <a:r>
              <a:rPr lang="bs-Latn-BA" dirty="0"/>
              <a:t>osoba je već okarakterisana kao dežurni krivac za sve propuste i neuspehe </a:t>
            </a:r>
            <a:r>
              <a:rPr lang="bs-Latn-BA" dirty="0" smtClean="0"/>
              <a:t>kolektiva,</a:t>
            </a:r>
            <a:endParaRPr lang="bs-Latn-BA" dirty="0"/>
          </a:p>
          <a:p>
            <a:pPr algn="just"/>
            <a:r>
              <a:rPr lang="bs-Latn-BA" dirty="0" smtClean="0"/>
              <a:t>četvrta </a:t>
            </a:r>
            <a:r>
              <a:rPr lang="bs-Latn-BA" dirty="0"/>
              <a:t>faza je faza borbe za opstanak putem preopterećivanja poslom</a:t>
            </a:r>
            <a:r>
              <a:rPr lang="bs-Latn-BA" b="1" dirty="0"/>
              <a:t>,</a:t>
            </a:r>
            <a:r>
              <a:rPr lang="bs-Latn-BA" dirty="0"/>
              <a:t> što vodi do hroničnog umora i svih fizičkih i psihičkih posledica koje on izaziva i </a:t>
            </a:r>
          </a:p>
          <a:p>
            <a:pPr algn="just"/>
            <a:r>
              <a:rPr lang="bs-Latn-BA" dirty="0" smtClean="0"/>
              <a:t>faza </a:t>
            </a:r>
            <a:r>
              <a:rPr lang="bs-Latn-BA" dirty="0"/>
              <a:t>razvijenog mobinga, koja se karakteriše pogoršanim psihičkim i fizičkim stanjem žrtve zbog višegodišnjeg </a:t>
            </a:r>
            <a:r>
              <a:rPr lang="bs-Latn-BA" dirty="0" smtClean="0"/>
              <a:t>terora. </a:t>
            </a:r>
            <a:endParaRPr lang="bs-Latn-BA" dirty="0"/>
          </a:p>
          <a:p>
            <a:pPr marL="0" indent="0">
              <a:buNone/>
            </a:pPr>
            <a:endParaRPr lang="bs-Latn-BA" dirty="0"/>
          </a:p>
        </p:txBody>
      </p:sp>
    </p:spTree>
    <p:extLst>
      <p:ext uri="{BB962C8B-B14F-4D97-AF65-F5344CB8AC3E}">
        <p14:creationId xmlns:p14="http://schemas.microsoft.com/office/powerpoint/2010/main" val="25831178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3528" y="764704"/>
            <a:ext cx="3672408" cy="5976664"/>
          </a:xfrm>
        </p:spPr>
        <p:txBody>
          <a:bodyPr>
            <a:normAutofit fontScale="77500" lnSpcReduction="20000"/>
          </a:bodyPr>
          <a:lstStyle/>
          <a:p>
            <a:pPr marL="0" indent="0" algn="ctr">
              <a:buNone/>
            </a:pPr>
            <a:r>
              <a:rPr lang="en-US" sz="3600" dirty="0" err="1"/>
              <a:t>Mober</a:t>
            </a:r>
            <a:r>
              <a:rPr lang="en-US" sz="3600" dirty="0"/>
              <a:t> </a:t>
            </a:r>
            <a:r>
              <a:rPr lang="bs-Latn-BA" sz="3600" dirty="0" smtClean="0"/>
              <a:t>/</a:t>
            </a:r>
            <a:r>
              <a:rPr lang="en-US" sz="3600" dirty="0" err="1" smtClean="0"/>
              <a:t>zlostavljač</a:t>
            </a:r>
            <a:r>
              <a:rPr lang="bs-Latn-BA" sz="3600" dirty="0"/>
              <a:t> </a:t>
            </a:r>
            <a:endParaRPr lang="bs-Latn-BA" sz="3600" dirty="0" smtClean="0"/>
          </a:p>
          <a:p>
            <a:pPr marL="0" indent="0" algn="ctr">
              <a:buNone/>
            </a:pPr>
            <a:endParaRPr lang="bs-Latn-BA" sz="3600" dirty="0" smtClean="0"/>
          </a:p>
          <a:p>
            <a:pPr algn="just"/>
            <a:r>
              <a:rPr lang="en-US" dirty="0" err="1" smtClean="0"/>
              <a:t>osobe</a:t>
            </a:r>
            <a:r>
              <a:rPr lang="en-US" dirty="0" smtClean="0"/>
              <a:t> </a:t>
            </a:r>
            <a:r>
              <a:rPr lang="en-US" dirty="0" err="1" smtClean="0"/>
              <a:t>sa</a:t>
            </a:r>
            <a:r>
              <a:rPr lang="bs-Latn-BA" dirty="0"/>
              <a:t> </a:t>
            </a:r>
            <a:r>
              <a:rPr lang="en-US" dirty="0" err="1" smtClean="0"/>
              <a:t>poremećajem</a:t>
            </a:r>
            <a:r>
              <a:rPr lang="en-US" dirty="0" smtClean="0"/>
              <a:t> </a:t>
            </a:r>
            <a:r>
              <a:rPr lang="en-US" dirty="0" err="1" smtClean="0"/>
              <a:t>ličnosti</a:t>
            </a:r>
            <a:r>
              <a:rPr lang="en-US" dirty="0" smtClean="0"/>
              <a:t> </a:t>
            </a:r>
            <a:endParaRPr lang="bs-Latn-BA" dirty="0"/>
          </a:p>
          <a:p>
            <a:pPr algn="just"/>
            <a:r>
              <a:rPr lang="bs-Latn-BA" dirty="0" err="1"/>
              <a:t>p</a:t>
            </a:r>
            <a:r>
              <a:rPr lang="en-US" dirty="0" err="1" smtClean="0"/>
              <a:t>onašanje</a:t>
            </a:r>
            <a:r>
              <a:rPr lang="en-US" dirty="0" smtClean="0"/>
              <a:t> </a:t>
            </a:r>
            <a:r>
              <a:rPr lang="en-US" dirty="0" err="1"/>
              <a:t>im</a:t>
            </a:r>
            <a:r>
              <a:rPr lang="en-US" dirty="0"/>
              <a:t> je </a:t>
            </a:r>
            <a:r>
              <a:rPr lang="en-US" dirty="0" err="1"/>
              <a:t>destruktivno</a:t>
            </a:r>
            <a:r>
              <a:rPr lang="en-US" dirty="0"/>
              <a:t> i </a:t>
            </a:r>
            <a:r>
              <a:rPr lang="en-US" dirty="0" err="1" smtClean="0"/>
              <a:t>neprijateljsko</a:t>
            </a:r>
            <a:endParaRPr lang="bs-Latn-BA" dirty="0"/>
          </a:p>
          <a:p>
            <a:pPr algn="just"/>
            <a:r>
              <a:rPr lang="bs-Latn-BA" dirty="0" err="1"/>
              <a:t>s</a:t>
            </a:r>
            <a:r>
              <a:rPr lang="en-US" dirty="0" err="1" smtClean="0"/>
              <a:t>talno</a:t>
            </a:r>
            <a:r>
              <a:rPr lang="en-US" dirty="0" smtClean="0"/>
              <a:t> </a:t>
            </a:r>
            <a:r>
              <a:rPr lang="en-US" dirty="0" err="1"/>
              <a:t>manipulišu</a:t>
            </a:r>
            <a:r>
              <a:rPr lang="en-US" dirty="0"/>
              <a:t> i </a:t>
            </a:r>
            <a:r>
              <a:rPr lang="en-US" dirty="0" smtClean="0"/>
              <a:t>d</a:t>
            </a:r>
            <a:r>
              <a:rPr lang="bs-Latn-BA" dirty="0" smtClean="0"/>
              <a:t>j</a:t>
            </a:r>
            <a:r>
              <a:rPr lang="en-US" dirty="0" err="1" smtClean="0"/>
              <a:t>eluju</a:t>
            </a:r>
            <a:r>
              <a:rPr lang="en-US" dirty="0" smtClean="0"/>
              <a:t> </a:t>
            </a:r>
            <a:r>
              <a:rPr lang="en-US" dirty="0" err="1"/>
              <a:t>na</a:t>
            </a:r>
            <a:r>
              <a:rPr lang="en-US" dirty="0"/>
              <a:t> </a:t>
            </a:r>
            <a:r>
              <a:rPr lang="en-US" dirty="0" err="1"/>
              <a:t>štetu</a:t>
            </a:r>
            <a:r>
              <a:rPr lang="en-US" dirty="0"/>
              <a:t> </a:t>
            </a:r>
            <a:r>
              <a:rPr lang="en-US" dirty="0" err="1" smtClean="0"/>
              <a:t>drugih</a:t>
            </a:r>
            <a:endParaRPr lang="bs-Latn-BA" dirty="0"/>
          </a:p>
          <a:p>
            <a:pPr marL="0" indent="0" algn="just">
              <a:buNone/>
            </a:pPr>
            <a:endParaRPr lang="bs-Latn-BA" dirty="0"/>
          </a:p>
          <a:p>
            <a:pPr marL="0" indent="0" algn="just">
              <a:buNone/>
            </a:pPr>
            <a:r>
              <a:rPr lang="en-US" dirty="0" err="1"/>
              <a:t>Ivica</a:t>
            </a:r>
            <a:r>
              <a:rPr lang="en-US" dirty="0"/>
              <a:t> </a:t>
            </a:r>
            <a:r>
              <a:rPr lang="en-US" dirty="0" err="1"/>
              <a:t>Kihalić</a:t>
            </a:r>
            <a:r>
              <a:rPr lang="en-US" dirty="0"/>
              <a:t> u </a:t>
            </a:r>
            <a:r>
              <a:rPr lang="en-US" dirty="0" err="1"/>
              <a:t>časopisu</a:t>
            </a:r>
            <a:r>
              <a:rPr lang="en-US" dirty="0"/>
              <a:t> </a:t>
            </a:r>
            <a:r>
              <a:rPr lang="en-US" dirty="0" err="1"/>
              <a:t>Epoha</a:t>
            </a:r>
            <a:r>
              <a:rPr lang="en-US" dirty="0"/>
              <a:t> br.46 (Zagreb, 2005) </a:t>
            </a:r>
            <a:r>
              <a:rPr lang="en-US" dirty="0" err="1"/>
              <a:t>daje</a:t>
            </a:r>
            <a:r>
              <a:rPr lang="en-US" b="1" dirty="0"/>
              <a:t> </a:t>
            </a:r>
            <a:r>
              <a:rPr lang="en-US" dirty="0" err="1"/>
              <a:t>karakteristike</a:t>
            </a:r>
            <a:r>
              <a:rPr lang="en-US" dirty="0"/>
              <a:t> </a:t>
            </a:r>
            <a:r>
              <a:rPr lang="en-US" dirty="0" err="1"/>
              <a:t>ličnosti</a:t>
            </a:r>
            <a:r>
              <a:rPr lang="en-US" dirty="0"/>
              <a:t> </a:t>
            </a:r>
            <a:r>
              <a:rPr lang="en-US" dirty="0" err="1" smtClean="0"/>
              <a:t>mobera</a:t>
            </a:r>
            <a:r>
              <a:rPr lang="en-US" b="1" dirty="0"/>
              <a:t>	</a:t>
            </a:r>
            <a:endParaRPr lang="bs-Latn-BA" dirty="0"/>
          </a:p>
          <a:p>
            <a:pPr algn="just"/>
            <a:r>
              <a:rPr lang="bs-Latn-BA" dirty="0" err="1"/>
              <a:t>ž</a:t>
            </a:r>
            <a:r>
              <a:rPr lang="en-US" dirty="0" err="1" smtClean="0"/>
              <a:t>eljan</a:t>
            </a:r>
            <a:r>
              <a:rPr lang="en-US" dirty="0" smtClean="0"/>
              <a:t> </a:t>
            </a:r>
            <a:r>
              <a:rPr lang="en-US" dirty="0" err="1"/>
              <a:t>pažnje</a:t>
            </a:r>
            <a:r>
              <a:rPr lang="en-US" dirty="0"/>
              <a:t>:</a:t>
            </a:r>
            <a:endParaRPr lang="bs-Latn-BA" dirty="0"/>
          </a:p>
          <a:p>
            <a:pPr lvl="0" algn="just"/>
            <a:r>
              <a:rPr lang="en-US" dirty="0" err="1"/>
              <a:t>pretjeranom</a:t>
            </a:r>
            <a:r>
              <a:rPr lang="en-US" dirty="0"/>
              <a:t> </a:t>
            </a:r>
            <a:r>
              <a:rPr lang="en-US" dirty="0" err="1"/>
              <a:t>ljubaznošću</a:t>
            </a:r>
            <a:r>
              <a:rPr lang="en-US" dirty="0"/>
              <a:t> </a:t>
            </a:r>
            <a:r>
              <a:rPr lang="en-US" dirty="0" err="1"/>
              <a:t>nastoji</a:t>
            </a:r>
            <a:r>
              <a:rPr lang="en-US" dirty="0"/>
              <a:t> da </a:t>
            </a:r>
            <a:r>
              <a:rPr lang="en-US" dirty="0" err="1"/>
              <a:t>drži</a:t>
            </a:r>
            <a:r>
              <a:rPr lang="en-US" dirty="0"/>
              <a:t> </a:t>
            </a:r>
            <a:r>
              <a:rPr lang="en-US" dirty="0" err="1"/>
              <a:t>autoritete</a:t>
            </a:r>
            <a:r>
              <a:rPr lang="en-US" dirty="0"/>
              <a:t> </a:t>
            </a:r>
            <a:r>
              <a:rPr lang="en-US" dirty="0" err="1"/>
              <a:t>uz</a:t>
            </a:r>
            <a:r>
              <a:rPr lang="en-US" dirty="0"/>
              <a:t> </a:t>
            </a:r>
            <a:r>
              <a:rPr lang="en-US" dirty="0" err="1"/>
              <a:t>sebe</a:t>
            </a:r>
            <a:r>
              <a:rPr lang="en-US" dirty="0"/>
              <a:t>, </a:t>
            </a:r>
            <a:r>
              <a:rPr lang="en-US" dirty="0" err="1"/>
              <a:t>selektivno</a:t>
            </a:r>
            <a:r>
              <a:rPr lang="en-US" dirty="0"/>
              <a:t> je </a:t>
            </a:r>
            <a:r>
              <a:rPr lang="en-US" dirty="0" err="1"/>
              <a:t>ljubazan</a:t>
            </a:r>
            <a:r>
              <a:rPr lang="en-US" dirty="0"/>
              <a:t> </a:t>
            </a:r>
            <a:r>
              <a:rPr lang="en-US" dirty="0" err="1"/>
              <a:t>prema</a:t>
            </a:r>
            <a:r>
              <a:rPr lang="en-US" dirty="0"/>
              <a:t> </a:t>
            </a:r>
            <a:r>
              <a:rPr lang="en-US" dirty="0" err="1"/>
              <a:t>saradnicima</a:t>
            </a:r>
            <a:r>
              <a:rPr lang="en-US" dirty="0"/>
              <a:t>, </a:t>
            </a:r>
            <a:r>
              <a:rPr lang="en-US" dirty="0" err="1"/>
              <a:t>izmišlja</a:t>
            </a:r>
            <a:r>
              <a:rPr lang="en-US" dirty="0"/>
              <a:t> i </a:t>
            </a:r>
            <a:r>
              <a:rPr lang="en-US" dirty="0" err="1"/>
              <a:t>svaljuje</a:t>
            </a:r>
            <a:r>
              <a:rPr lang="en-US" dirty="0"/>
              <a:t> </a:t>
            </a:r>
            <a:r>
              <a:rPr lang="en-US" dirty="0" err="1"/>
              <a:t>krivicu</a:t>
            </a:r>
            <a:r>
              <a:rPr lang="en-US" dirty="0"/>
              <a:t> </a:t>
            </a:r>
            <a:r>
              <a:rPr lang="en-US" dirty="0" err="1"/>
              <a:t>na</a:t>
            </a:r>
            <a:r>
              <a:rPr lang="en-US" dirty="0"/>
              <a:t> </a:t>
            </a:r>
            <a:r>
              <a:rPr lang="en-US" dirty="0" err="1" smtClean="0"/>
              <a:t>druge</a:t>
            </a:r>
            <a:r>
              <a:rPr lang="bs-Latn-BA" dirty="0"/>
              <a:t>.</a:t>
            </a:r>
          </a:p>
          <a:p>
            <a:pPr marL="0" indent="0">
              <a:buNone/>
            </a:pPr>
            <a:endParaRPr lang="bs-Latn-BA" dirty="0"/>
          </a:p>
        </p:txBody>
      </p:sp>
      <p:sp>
        <p:nvSpPr>
          <p:cNvPr id="4" name="Content Placeholder 3"/>
          <p:cNvSpPr>
            <a:spLocks noGrp="1"/>
          </p:cNvSpPr>
          <p:nvPr>
            <p:ph sz="half" idx="2"/>
          </p:nvPr>
        </p:nvSpPr>
        <p:spPr>
          <a:xfrm>
            <a:off x="4067944" y="908720"/>
            <a:ext cx="4752528" cy="5832648"/>
          </a:xfrm>
        </p:spPr>
        <p:txBody>
          <a:bodyPr>
            <a:normAutofit fontScale="77500" lnSpcReduction="20000"/>
          </a:bodyPr>
          <a:lstStyle/>
          <a:p>
            <a:pPr marL="0" indent="0" algn="ctr">
              <a:buNone/>
            </a:pPr>
            <a:r>
              <a:rPr lang="bs-Latn-BA" sz="3100" dirty="0" err="1"/>
              <a:t>Z</a:t>
            </a:r>
            <a:r>
              <a:rPr lang="en-US" sz="3100" dirty="0" err="1" smtClean="0"/>
              <a:t>lostavljač</a:t>
            </a:r>
            <a:r>
              <a:rPr lang="en-US" sz="3100" dirty="0" smtClean="0"/>
              <a:t> </a:t>
            </a:r>
            <a:r>
              <a:rPr lang="en-US" sz="3100" dirty="0" err="1"/>
              <a:t>može</a:t>
            </a:r>
            <a:r>
              <a:rPr lang="en-US" sz="3100" dirty="0"/>
              <a:t> </a:t>
            </a:r>
            <a:r>
              <a:rPr lang="en-US" sz="3100" dirty="0" err="1"/>
              <a:t>biti</a:t>
            </a:r>
            <a:r>
              <a:rPr lang="en-US" sz="3100" dirty="0" smtClean="0"/>
              <a:t>:</a:t>
            </a:r>
            <a:endParaRPr lang="bs-Latn-BA" sz="3100" dirty="0" smtClean="0"/>
          </a:p>
          <a:p>
            <a:pPr marL="0" indent="0" algn="ctr">
              <a:buNone/>
            </a:pPr>
            <a:endParaRPr lang="bs-Latn-BA" dirty="0"/>
          </a:p>
          <a:p>
            <a:pPr algn="just"/>
            <a:r>
              <a:rPr lang="en-US" dirty="0" err="1" smtClean="0"/>
              <a:t>nadređeni</a:t>
            </a:r>
            <a:r>
              <a:rPr lang="en-US" dirty="0" smtClean="0"/>
              <a:t> </a:t>
            </a:r>
            <a:r>
              <a:rPr lang="en-US" dirty="0" err="1"/>
              <a:t>koji</a:t>
            </a:r>
            <a:r>
              <a:rPr lang="en-US" dirty="0"/>
              <a:t> </a:t>
            </a:r>
            <a:r>
              <a:rPr lang="en-US" dirty="0" err="1"/>
              <a:t>po</a:t>
            </a:r>
            <a:r>
              <a:rPr lang="en-US" dirty="0"/>
              <a:t> </a:t>
            </a:r>
            <a:r>
              <a:rPr lang="en-US" dirty="0" err="1"/>
              <a:t>uputama</a:t>
            </a:r>
            <a:r>
              <a:rPr lang="en-US" dirty="0"/>
              <a:t> </a:t>
            </a:r>
            <a:r>
              <a:rPr lang="en-US" dirty="0" err="1"/>
              <a:t>upravljačkoga</a:t>
            </a:r>
            <a:r>
              <a:rPr lang="en-US" dirty="0"/>
              <a:t> </a:t>
            </a:r>
            <a:r>
              <a:rPr lang="en-US" dirty="0" err="1"/>
              <a:t>vrha</a:t>
            </a:r>
            <a:r>
              <a:rPr lang="en-US" dirty="0"/>
              <a:t> </a:t>
            </a:r>
            <a:r>
              <a:rPr lang="en-US" dirty="0" err="1"/>
              <a:t>mobizira</a:t>
            </a:r>
            <a:r>
              <a:rPr lang="en-US" dirty="0"/>
              <a:t> </a:t>
            </a:r>
            <a:r>
              <a:rPr lang="en-US" dirty="0" err="1"/>
              <a:t>pojedinca</a:t>
            </a:r>
            <a:r>
              <a:rPr lang="en-US" dirty="0"/>
              <a:t> </a:t>
            </a:r>
            <a:r>
              <a:rPr lang="en-US" dirty="0" err="1"/>
              <a:t>ili</a:t>
            </a:r>
            <a:r>
              <a:rPr lang="en-US" dirty="0"/>
              <a:t> </a:t>
            </a:r>
            <a:r>
              <a:rPr lang="en-US" dirty="0" err="1"/>
              <a:t>grupu</a:t>
            </a:r>
            <a:r>
              <a:rPr lang="en-US" dirty="0"/>
              <a:t> </a:t>
            </a:r>
            <a:r>
              <a:rPr lang="en-US" dirty="0" err="1"/>
              <a:t>radnika</a:t>
            </a:r>
            <a:r>
              <a:rPr lang="en-US" dirty="0"/>
              <a:t> </a:t>
            </a:r>
            <a:r>
              <a:rPr lang="en-US" dirty="0" err="1"/>
              <a:t>radi</a:t>
            </a:r>
            <a:r>
              <a:rPr lang="en-US" dirty="0"/>
              <a:t> </a:t>
            </a:r>
            <a:r>
              <a:rPr lang="en-US" dirty="0" err="1"/>
              <a:t>njihove</a:t>
            </a:r>
            <a:r>
              <a:rPr lang="en-US" dirty="0"/>
              <a:t> </a:t>
            </a:r>
            <a:r>
              <a:rPr lang="en-US" dirty="0" err="1" smtClean="0"/>
              <a:t>eliminacije</a:t>
            </a:r>
            <a:r>
              <a:rPr lang="bs-Latn-BA" dirty="0" smtClean="0"/>
              <a:t>,</a:t>
            </a:r>
            <a:endParaRPr lang="bs-Latn-BA" dirty="0"/>
          </a:p>
          <a:p>
            <a:pPr algn="just"/>
            <a:r>
              <a:rPr lang="en-US" dirty="0" err="1" smtClean="0"/>
              <a:t>nadređeni</a:t>
            </a:r>
            <a:r>
              <a:rPr lang="en-US" dirty="0" smtClean="0"/>
              <a:t> </a:t>
            </a:r>
            <a:r>
              <a:rPr lang="en-US" dirty="0" err="1"/>
              <a:t>koji</a:t>
            </a:r>
            <a:r>
              <a:rPr lang="en-US" dirty="0"/>
              <a:t> </a:t>
            </a:r>
            <a:r>
              <a:rPr lang="en-US" dirty="0" err="1"/>
              <a:t>zbog</a:t>
            </a:r>
            <a:r>
              <a:rPr lang="en-US" dirty="0"/>
              <a:t> </a:t>
            </a:r>
            <a:r>
              <a:rPr lang="en-US" dirty="0" err="1"/>
              <a:t>osjećaja</a:t>
            </a:r>
            <a:r>
              <a:rPr lang="en-US" dirty="0"/>
              <a:t> </a:t>
            </a:r>
            <a:r>
              <a:rPr lang="en-US" dirty="0" err="1"/>
              <a:t>ugroženosti</a:t>
            </a:r>
            <a:r>
              <a:rPr lang="en-US" dirty="0"/>
              <a:t>, </a:t>
            </a:r>
            <a:r>
              <a:rPr lang="en-US" dirty="0" err="1"/>
              <a:t>ljubomore</a:t>
            </a:r>
            <a:r>
              <a:rPr lang="en-US" dirty="0"/>
              <a:t>, </a:t>
            </a:r>
            <a:r>
              <a:rPr lang="en-US" dirty="0" err="1"/>
              <a:t>zavisti</a:t>
            </a:r>
            <a:r>
              <a:rPr lang="en-US" dirty="0"/>
              <a:t> </a:t>
            </a:r>
            <a:r>
              <a:rPr lang="en-US" dirty="0" err="1"/>
              <a:t>ili</a:t>
            </a:r>
            <a:r>
              <a:rPr lang="en-US" dirty="0"/>
              <a:t> </a:t>
            </a:r>
            <a:r>
              <a:rPr lang="en-US" dirty="0" err="1"/>
              <a:t>želje</a:t>
            </a:r>
            <a:r>
              <a:rPr lang="en-US" dirty="0"/>
              <a:t> </a:t>
            </a:r>
            <a:r>
              <a:rPr lang="en-US" dirty="0" err="1"/>
              <a:t>za</a:t>
            </a:r>
            <a:r>
              <a:rPr lang="en-US" dirty="0"/>
              <a:t> </a:t>
            </a:r>
            <a:r>
              <a:rPr lang="en-US" dirty="0" err="1"/>
              <a:t>vlašću</a:t>
            </a:r>
            <a:r>
              <a:rPr lang="en-US" dirty="0"/>
              <a:t> I </a:t>
            </a:r>
            <a:r>
              <a:rPr lang="en-US" dirty="0" err="1"/>
              <a:t>dominiranjem</a:t>
            </a:r>
            <a:r>
              <a:rPr lang="en-US" dirty="0"/>
              <a:t> </a:t>
            </a:r>
            <a:r>
              <a:rPr lang="en-US" dirty="0" err="1"/>
              <a:t>maltretira</a:t>
            </a:r>
            <a:r>
              <a:rPr lang="en-US" dirty="0"/>
              <a:t> </a:t>
            </a:r>
            <a:r>
              <a:rPr lang="en-US" dirty="0" err="1"/>
              <a:t>pojedinca</a:t>
            </a:r>
            <a:r>
              <a:rPr lang="en-US" dirty="0"/>
              <a:t> </a:t>
            </a:r>
            <a:r>
              <a:rPr lang="en-US" dirty="0" err="1"/>
              <a:t>ili</a:t>
            </a:r>
            <a:r>
              <a:rPr lang="en-US" dirty="0"/>
              <a:t> </a:t>
            </a:r>
            <a:r>
              <a:rPr lang="en-US" dirty="0" err="1"/>
              <a:t>grupu</a:t>
            </a:r>
            <a:r>
              <a:rPr lang="en-US" dirty="0"/>
              <a:t> </a:t>
            </a:r>
            <a:r>
              <a:rPr lang="en-US" dirty="0" err="1" smtClean="0"/>
              <a:t>radnika</a:t>
            </a:r>
            <a:r>
              <a:rPr lang="bs-Latn-BA" dirty="0" smtClean="0"/>
              <a:t>,</a:t>
            </a:r>
            <a:endParaRPr lang="bs-Latn-BA" dirty="0"/>
          </a:p>
          <a:p>
            <a:pPr algn="just"/>
            <a:r>
              <a:rPr lang="en-US" dirty="0" err="1" smtClean="0"/>
              <a:t>grupa</a:t>
            </a:r>
            <a:r>
              <a:rPr lang="en-US" dirty="0" smtClean="0"/>
              <a:t> </a:t>
            </a:r>
            <a:r>
              <a:rPr lang="en-US" dirty="0" err="1"/>
              <a:t>radnika</a:t>
            </a:r>
            <a:r>
              <a:rPr lang="en-US" dirty="0"/>
              <a:t> </a:t>
            </a:r>
            <a:r>
              <a:rPr lang="en-US" dirty="0" err="1"/>
              <a:t>koja</a:t>
            </a:r>
            <a:r>
              <a:rPr lang="en-US" dirty="0"/>
              <a:t> </a:t>
            </a:r>
            <a:r>
              <a:rPr lang="en-US" dirty="0" err="1"/>
              <a:t>maltretira</a:t>
            </a:r>
            <a:r>
              <a:rPr lang="en-US" dirty="0"/>
              <a:t> </a:t>
            </a:r>
            <a:r>
              <a:rPr lang="en-US" dirty="0" err="1"/>
              <a:t>svoga</a:t>
            </a:r>
            <a:r>
              <a:rPr lang="en-US" dirty="0"/>
              <a:t> </a:t>
            </a:r>
            <a:r>
              <a:rPr lang="en-US" dirty="0" err="1"/>
              <a:t>nadređenog</a:t>
            </a:r>
            <a:r>
              <a:rPr lang="en-US" dirty="0"/>
              <a:t> </a:t>
            </a:r>
            <a:r>
              <a:rPr lang="en-US" dirty="0" err="1"/>
              <a:t>radi</a:t>
            </a:r>
            <a:r>
              <a:rPr lang="en-US" dirty="0"/>
              <a:t> </a:t>
            </a:r>
            <a:r>
              <a:rPr lang="en-US" dirty="0" err="1"/>
              <a:t>općega</a:t>
            </a:r>
            <a:r>
              <a:rPr lang="en-US" dirty="0"/>
              <a:t> </a:t>
            </a:r>
            <a:r>
              <a:rPr lang="en-US" dirty="0" err="1" smtClean="0"/>
              <a:t>nezadovoljstva</a:t>
            </a:r>
            <a:r>
              <a:rPr lang="bs-Latn-BA" dirty="0" smtClean="0"/>
              <a:t>,</a:t>
            </a:r>
            <a:r>
              <a:rPr lang="en-US" dirty="0" smtClean="0"/>
              <a:t> </a:t>
            </a:r>
            <a:endParaRPr lang="bs-Latn-BA" dirty="0"/>
          </a:p>
          <a:p>
            <a:pPr algn="just"/>
            <a:r>
              <a:rPr lang="en-US" dirty="0" err="1" smtClean="0"/>
              <a:t>radnik</a:t>
            </a:r>
            <a:r>
              <a:rPr lang="en-US" dirty="0" smtClean="0"/>
              <a:t> </a:t>
            </a:r>
            <a:r>
              <a:rPr lang="en-US" dirty="0" err="1"/>
              <a:t>koji</a:t>
            </a:r>
            <a:r>
              <a:rPr lang="en-US" dirty="0"/>
              <a:t> </a:t>
            </a:r>
            <a:r>
              <a:rPr lang="en-US" dirty="0" err="1"/>
              <a:t>maltretira</a:t>
            </a:r>
            <a:r>
              <a:rPr lang="en-US" dirty="0"/>
              <a:t> </a:t>
            </a:r>
            <a:r>
              <a:rPr lang="en-US" dirty="0" err="1"/>
              <a:t>svojega</a:t>
            </a:r>
            <a:r>
              <a:rPr lang="en-US" dirty="0"/>
              <a:t> </a:t>
            </a:r>
            <a:r>
              <a:rPr lang="en-US" dirty="0" err="1"/>
              <a:t>kolegu</a:t>
            </a:r>
            <a:r>
              <a:rPr lang="en-US" dirty="0"/>
              <a:t> </a:t>
            </a:r>
            <a:r>
              <a:rPr lang="en-US" dirty="0" err="1"/>
              <a:t>na</a:t>
            </a:r>
            <a:r>
              <a:rPr lang="en-US" dirty="0"/>
              <a:t> </a:t>
            </a:r>
            <a:r>
              <a:rPr lang="en-US" dirty="0" err="1"/>
              <a:t>istom</a:t>
            </a:r>
            <a:r>
              <a:rPr lang="en-US" dirty="0"/>
              <a:t> </a:t>
            </a:r>
            <a:r>
              <a:rPr lang="en-US" dirty="0" err="1"/>
              <a:t>radnom</a:t>
            </a:r>
            <a:r>
              <a:rPr lang="en-US" dirty="0"/>
              <a:t> </a:t>
            </a:r>
            <a:r>
              <a:rPr lang="en-US" dirty="0" err="1"/>
              <a:t>položaju</a:t>
            </a:r>
            <a:r>
              <a:rPr lang="en-US" dirty="0"/>
              <a:t> </a:t>
            </a:r>
            <a:r>
              <a:rPr lang="en-US" dirty="0" err="1"/>
              <a:t>zbog</a:t>
            </a:r>
            <a:r>
              <a:rPr lang="en-US" dirty="0"/>
              <a:t> </a:t>
            </a:r>
            <a:r>
              <a:rPr lang="en-US" dirty="0" err="1"/>
              <a:t>osjećaja</a:t>
            </a:r>
            <a:r>
              <a:rPr lang="en-US" dirty="0"/>
              <a:t> </a:t>
            </a:r>
            <a:r>
              <a:rPr lang="en-US" dirty="0" err="1"/>
              <a:t>ugroženosti</a:t>
            </a:r>
            <a:r>
              <a:rPr lang="en-US" dirty="0"/>
              <a:t>, </a:t>
            </a:r>
            <a:r>
              <a:rPr lang="en-US" dirty="0" err="1"/>
              <a:t>ljubomore</a:t>
            </a:r>
            <a:r>
              <a:rPr lang="en-US" dirty="0"/>
              <a:t>, </a:t>
            </a:r>
            <a:r>
              <a:rPr lang="en-US" dirty="0" err="1"/>
              <a:t>zavisti</a:t>
            </a:r>
            <a:r>
              <a:rPr lang="en-US" dirty="0"/>
              <a:t> </a:t>
            </a:r>
            <a:r>
              <a:rPr lang="en-US" dirty="0" err="1"/>
              <a:t>ili</a:t>
            </a:r>
            <a:r>
              <a:rPr lang="en-US" dirty="0"/>
              <a:t> </a:t>
            </a:r>
            <a:r>
              <a:rPr lang="en-US" dirty="0" err="1"/>
              <a:t>želje</a:t>
            </a:r>
            <a:r>
              <a:rPr lang="en-US" dirty="0"/>
              <a:t> </a:t>
            </a:r>
            <a:r>
              <a:rPr lang="en-US" dirty="0" err="1"/>
              <a:t>za</a:t>
            </a:r>
            <a:r>
              <a:rPr lang="en-US" dirty="0"/>
              <a:t> </a:t>
            </a:r>
            <a:r>
              <a:rPr lang="en-US" dirty="0" err="1"/>
              <a:t>vlašću</a:t>
            </a:r>
            <a:r>
              <a:rPr lang="en-US" dirty="0"/>
              <a:t> i </a:t>
            </a:r>
            <a:r>
              <a:rPr lang="en-US" dirty="0" err="1" smtClean="0"/>
              <a:t>dominiranjem</a:t>
            </a:r>
            <a:r>
              <a:rPr lang="bs-Latn-BA" dirty="0" smtClean="0"/>
              <a:t>,</a:t>
            </a:r>
            <a:endParaRPr lang="bs-Latn-BA" dirty="0"/>
          </a:p>
          <a:p>
            <a:pPr algn="just"/>
            <a:r>
              <a:rPr lang="en-US" dirty="0" err="1" smtClean="0"/>
              <a:t>grupa</a:t>
            </a:r>
            <a:r>
              <a:rPr lang="en-US" dirty="0" smtClean="0"/>
              <a:t> </a:t>
            </a:r>
            <a:r>
              <a:rPr lang="en-US" dirty="0" err="1"/>
              <a:t>radnika</a:t>
            </a:r>
            <a:r>
              <a:rPr lang="en-US" dirty="0"/>
              <a:t> </a:t>
            </a:r>
            <a:r>
              <a:rPr lang="en-US" dirty="0" err="1"/>
              <a:t>koja</a:t>
            </a:r>
            <a:r>
              <a:rPr lang="en-US" dirty="0"/>
              <a:t> </a:t>
            </a:r>
            <a:r>
              <a:rPr lang="en-US" dirty="0" err="1"/>
              <a:t>maltretira</a:t>
            </a:r>
            <a:r>
              <a:rPr lang="en-US" dirty="0"/>
              <a:t> </a:t>
            </a:r>
            <a:r>
              <a:rPr lang="en-US" dirty="0" err="1"/>
              <a:t>pojedinca</a:t>
            </a:r>
            <a:r>
              <a:rPr lang="en-US" dirty="0"/>
              <a:t> </a:t>
            </a:r>
            <a:r>
              <a:rPr lang="en-US" dirty="0" err="1"/>
              <a:t>zbog</a:t>
            </a:r>
            <a:r>
              <a:rPr lang="en-US" dirty="0"/>
              <a:t> </a:t>
            </a:r>
            <a:r>
              <a:rPr lang="en-US" dirty="0" err="1"/>
              <a:t>neke</a:t>
            </a:r>
            <a:r>
              <a:rPr lang="en-US" dirty="0"/>
              <a:t> </a:t>
            </a:r>
            <a:r>
              <a:rPr lang="en-US" dirty="0" err="1"/>
              <a:t>svoje</a:t>
            </a:r>
            <a:r>
              <a:rPr lang="en-US" dirty="0"/>
              <a:t> </a:t>
            </a:r>
            <a:r>
              <a:rPr lang="en-US" dirty="0" err="1"/>
              <a:t>različitosti</a:t>
            </a:r>
            <a:r>
              <a:rPr lang="en-US" dirty="0"/>
              <a:t> (</a:t>
            </a:r>
            <a:r>
              <a:rPr lang="en-US" dirty="0" err="1"/>
              <a:t>nacionalnosti</a:t>
            </a:r>
            <a:r>
              <a:rPr lang="en-US" dirty="0"/>
              <a:t>, </a:t>
            </a:r>
            <a:r>
              <a:rPr lang="en-US" dirty="0" err="1"/>
              <a:t>regionalne</a:t>
            </a:r>
            <a:r>
              <a:rPr lang="en-US" dirty="0"/>
              <a:t> </a:t>
            </a:r>
            <a:r>
              <a:rPr lang="en-US" dirty="0" err="1"/>
              <a:t>pripadnosti</a:t>
            </a:r>
            <a:r>
              <a:rPr lang="en-US" dirty="0"/>
              <a:t>, </a:t>
            </a:r>
            <a:r>
              <a:rPr lang="en-US" dirty="0" err="1"/>
              <a:t>izgleda</a:t>
            </a:r>
            <a:r>
              <a:rPr lang="en-US" dirty="0"/>
              <a:t> i </a:t>
            </a:r>
            <a:r>
              <a:rPr lang="en-US" dirty="0" err="1"/>
              <a:t>slično</a:t>
            </a:r>
            <a:r>
              <a:rPr lang="en-US" dirty="0"/>
              <a:t>).</a:t>
            </a:r>
            <a:endParaRPr lang="bs-Latn-BA" dirty="0"/>
          </a:p>
          <a:p>
            <a:pPr marL="0" indent="0">
              <a:buNone/>
            </a:pPr>
            <a:endParaRPr lang="bs-Latn-BA" dirty="0"/>
          </a:p>
        </p:txBody>
      </p:sp>
    </p:spTree>
    <p:extLst>
      <p:ext uri="{BB962C8B-B14F-4D97-AF65-F5344CB8AC3E}">
        <p14:creationId xmlns:p14="http://schemas.microsoft.com/office/powerpoint/2010/main" val="1758092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04664"/>
            <a:ext cx="8424936" cy="2592288"/>
          </a:xfrm>
        </p:spPr>
        <p:txBody>
          <a:bodyPr numCol="2">
            <a:normAutofit/>
          </a:bodyPr>
          <a:lstStyle/>
          <a:p>
            <a:pPr algn="l"/>
            <a:r>
              <a:rPr lang="bs-Latn-BA" sz="1800" dirty="0">
                <a:effectLst/>
              </a:rPr>
              <a:t/>
            </a:r>
            <a:br>
              <a:rPr lang="bs-Latn-BA" sz="1800" dirty="0">
                <a:effectLst/>
              </a:rPr>
            </a:br>
            <a:r>
              <a:rPr lang="bs-Latn-BA" sz="1800" dirty="0">
                <a:effectLst/>
              </a:rPr>
              <a:t> </a:t>
            </a:r>
            <a:br>
              <a:rPr lang="bs-Latn-BA" sz="1800" dirty="0">
                <a:effectLst/>
              </a:rPr>
            </a:br>
            <a:r>
              <a:rPr lang="bs-Latn-BA" sz="1800" dirty="0">
                <a:effectLst/>
              </a:rPr>
              <a:t/>
            </a:r>
            <a:br>
              <a:rPr lang="bs-Latn-BA" sz="1800" dirty="0">
                <a:effectLst/>
              </a:rPr>
            </a:br>
            <a:endParaRPr lang="bs-Latn-BA" sz="1800" dirty="0"/>
          </a:p>
        </p:txBody>
      </p:sp>
      <p:sp>
        <p:nvSpPr>
          <p:cNvPr id="3" name="Subtitle 2"/>
          <p:cNvSpPr>
            <a:spLocks noGrp="1"/>
          </p:cNvSpPr>
          <p:nvPr>
            <p:ph type="subTitle" idx="1"/>
          </p:nvPr>
        </p:nvSpPr>
        <p:spPr>
          <a:xfrm>
            <a:off x="611560" y="980728"/>
            <a:ext cx="7920880" cy="5760640"/>
          </a:xfrm>
        </p:spPr>
        <p:txBody>
          <a:bodyPr/>
          <a:lstStyle/>
          <a:p>
            <a:pPr algn="just"/>
            <a:r>
              <a:rPr lang="bs-Latn-BA" sz="2000" dirty="0"/>
              <a:t>Psihopat ili </a:t>
            </a:r>
            <a:r>
              <a:rPr lang="bs-Latn-BA" sz="2000" dirty="0" smtClean="0"/>
              <a:t>sociopat - napastan </a:t>
            </a:r>
            <a:r>
              <a:rPr lang="bs-Latn-BA" sz="2000" dirty="0"/>
              <a:t>i arogantan prema žrtvama, prema ostalima drag i ljubazan, hladan i proračunat, za njega ne vrijede zakoni i moralne norme, teško se razotkriva u nezakonitim aktivnostima, ne pokazuje osećaje, sažaljenje i krivicu, oni koji ga otkriju, odmah postaju njegove žrtve i sva svoja nedjela prebacuje na njih</a:t>
            </a:r>
            <a:r>
              <a:rPr lang="bs-Latn-BA" sz="2000" dirty="0" smtClean="0"/>
              <a:t>.</a:t>
            </a:r>
            <a:r>
              <a:rPr lang="bs-Latn-BA" sz="2000" dirty="0"/>
              <a:t> </a:t>
            </a:r>
            <a:endParaRPr lang="bs-Latn-BA" sz="2000" dirty="0" smtClean="0"/>
          </a:p>
          <a:p>
            <a:pPr algn="just"/>
            <a:endParaRPr lang="bs-Latn-BA" sz="2000" dirty="0" smtClean="0"/>
          </a:p>
          <a:p>
            <a:pPr algn="just"/>
            <a:r>
              <a:rPr lang="bs-Latn-BA" sz="2000" dirty="0" smtClean="0"/>
              <a:t>Imitator - </a:t>
            </a:r>
            <a:r>
              <a:rPr lang="bs-Latn-BA" sz="2000" dirty="0"/>
              <a:t>nije profesionalno kvalifikovan, </a:t>
            </a:r>
            <a:r>
              <a:rPr lang="bs-Latn-BA" sz="2000" dirty="0" smtClean="0"/>
              <a:t>ali </a:t>
            </a:r>
            <a:r>
              <a:rPr lang="bs-Latn-BA" sz="2000" dirty="0"/>
              <a:t>tvrdi suprotno jer se nalazi u blizini profesionalca, često glumi profesiju kojom želi da se bavi i zahteva zasluge koje mu „pripadaju“,  manipuliše drugima, lako se isprovocira i često prijeti saradnicima, </a:t>
            </a:r>
            <a:r>
              <a:rPr lang="bs-Latn-BA" sz="2000" dirty="0" smtClean="0"/>
              <a:t>glumi </a:t>
            </a:r>
            <a:r>
              <a:rPr lang="bs-Latn-BA" sz="2000" dirty="0"/>
              <a:t>odanost nadređenima, ali ih odbacuje nakon što ih </a:t>
            </a:r>
            <a:r>
              <a:rPr lang="bs-Latn-BA" sz="2000" dirty="0" smtClean="0"/>
              <a:t>iskoristi</a:t>
            </a:r>
          </a:p>
          <a:p>
            <a:pPr algn="just"/>
            <a:endParaRPr lang="bs-Latn-BA" sz="2000" dirty="0"/>
          </a:p>
          <a:p>
            <a:pPr algn="just"/>
            <a:r>
              <a:rPr lang="bs-Latn-BA" sz="2000" dirty="0" smtClean="0"/>
              <a:t>Guru </a:t>
            </a:r>
            <a:r>
              <a:rPr lang="bs-Latn-BA" sz="2000" dirty="0"/>
              <a:t>(osoba koja je </a:t>
            </a:r>
            <a:r>
              <a:rPr lang="hr-HR" sz="2000" dirty="0"/>
              <a:t>stručnjak s natprosječnim znanjem i iskustvom u nekom području</a:t>
            </a:r>
            <a:r>
              <a:rPr lang="hr-HR" sz="2000" dirty="0" smtClean="0"/>
              <a:t>) </a:t>
            </a:r>
            <a:r>
              <a:rPr lang="bs-Latn-BA" sz="2000" dirty="0" smtClean="0"/>
              <a:t>- </a:t>
            </a:r>
            <a:r>
              <a:rPr lang="bs-Latn-BA" sz="2000" dirty="0"/>
              <a:t>uspješan na uskom polju svoje stručnost, od saradnika priznat kao takav, sebičan, zlostavlja sve zbog kojih se oseća </a:t>
            </a:r>
            <a:r>
              <a:rPr lang="bs-Latn-BA" sz="2000" dirty="0" smtClean="0"/>
              <a:t>ugrožen</a:t>
            </a:r>
            <a:endParaRPr lang="bs-Latn-BA" sz="2000" b="1" dirty="0"/>
          </a:p>
          <a:p>
            <a:endParaRPr lang="bs-Latn-BA" dirty="0"/>
          </a:p>
        </p:txBody>
      </p:sp>
    </p:spTree>
    <p:extLst>
      <p:ext uri="{BB962C8B-B14F-4D97-AF65-F5344CB8AC3E}">
        <p14:creationId xmlns:p14="http://schemas.microsoft.com/office/powerpoint/2010/main" val="23454771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04664"/>
            <a:ext cx="7632848" cy="4896544"/>
          </a:xfrm>
        </p:spPr>
        <p:txBody>
          <a:bodyPr>
            <a:normAutofit fontScale="90000"/>
          </a:bodyPr>
          <a:lstStyle/>
          <a:p>
            <a:pPr algn="l"/>
            <a:r>
              <a:rPr lang="en-US" sz="3100" dirty="0" err="1">
                <a:solidFill>
                  <a:schemeClr val="bg1"/>
                </a:solidFill>
                <a:effectLst/>
              </a:rPr>
              <a:t>Žrtva</a:t>
            </a:r>
            <a:r>
              <a:rPr lang="en-US" sz="3100" dirty="0">
                <a:solidFill>
                  <a:schemeClr val="bg1"/>
                </a:solidFill>
                <a:effectLst/>
              </a:rPr>
              <a:t> </a:t>
            </a:r>
            <a:r>
              <a:rPr lang="en-US" sz="3100" dirty="0" err="1">
                <a:solidFill>
                  <a:schemeClr val="bg1"/>
                </a:solidFill>
                <a:effectLst/>
              </a:rPr>
              <a:t>mobinga</a:t>
            </a:r>
            <a:r>
              <a:rPr lang="bs-Latn-BA" sz="2200" b="0" dirty="0">
                <a:solidFill>
                  <a:schemeClr val="bg1"/>
                </a:solidFill>
                <a:effectLst/>
              </a:rPr>
              <a:t/>
            </a:r>
            <a:br>
              <a:rPr lang="bs-Latn-BA" sz="2200" b="0" dirty="0">
                <a:solidFill>
                  <a:schemeClr val="bg1"/>
                </a:solidFill>
                <a:effectLst/>
              </a:rPr>
            </a:br>
            <a:r>
              <a:rPr lang="en-US" sz="2200" b="0" dirty="0">
                <a:solidFill>
                  <a:schemeClr val="bg1"/>
                </a:solidFill>
                <a:effectLst/>
              </a:rPr>
              <a:t> </a:t>
            </a:r>
            <a:r>
              <a:rPr lang="bs-Latn-BA" sz="2200" b="0" dirty="0">
                <a:solidFill>
                  <a:schemeClr val="bg1"/>
                </a:solidFill>
                <a:effectLst/>
              </a:rPr>
              <a:t/>
            </a:r>
            <a:br>
              <a:rPr lang="bs-Latn-BA" sz="2200" b="0" dirty="0">
                <a:solidFill>
                  <a:schemeClr val="bg1"/>
                </a:solidFill>
                <a:effectLst/>
              </a:rPr>
            </a:br>
            <a:r>
              <a:rPr lang="en-US" sz="2200" b="0" dirty="0" err="1">
                <a:solidFill>
                  <a:schemeClr val="bg1"/>
                </a:solidFill>
                <a:effectLst/>
              </a:rPr>
              <a:t>Istraživanja</a:t>
            </a:r>
            <a:r>
              <a:rPr lang="en-US" sz="2200" b="0" dirty="0">
                <a:solidFill>
                  <a:schemeClr val="bg1"/>
                </a:solidFill>
                <a:effectLst/>
              </a:rPr>
              <a:t> </a:t>
            </a:r>
            <a:r>
              <a:rPr lang="en-US" sz="2200" b="0" dirty="0" err="1">
                <a:solidFill>
                  <a:schemeClr val="bg1"/>
                </a:solidFill>
                <a:effectLst/>
              </a:rPr>
              <a:t>su</a:t>
            </a:r>
            <a:r>
              <a:rPr lang="en-US" sz="2200" b="0" dirty="0">
                <a:solidFill>
                  <a:schemeClr val="bg1"/>
                </a:solidFill>
                <a:effectLst/>
              </a:rPr>
              <a:t> </a:t>
            </a:r>
            <a:r>
              <a:rPr lang="en-US" sz="2200" b="0" dirty="0" err="1">
                <a:solidFill>
                  <a:schemeClr val="bg1"/>
                </a:solidFill>
                <a:effectLst/>
              </a:rPr>
              <a:t>pokazala</a:t>
            </a:r>
            <a:r>
              <a:rPr lang="en-US" sz="2200" b="0" dirty="0">
                <a:solidFill>
                  <a:schemeClr val="bg1"/>
                </a:solidFill>
                <a:effectLst/>
              </a:rPr>
              <a:t> (</a:t>
            </a:r>
            <a:r>
              <a:rPr lang="en-US" sz="2200" b="0" dirty="0" err="1">
                <a:solidFill>
                  <a:schemeClr val="bg1"/>
                </a:solidFill>
                <a:effectLst/>
              </a:rPr>
              <a:t>Gilioli</a:t>
            </a:r>
            <a:r>
              <a:rPr lang="en-US" sz="2200" b="0" dirty="0">
                <a:solidFill>
                  <a:schemeClr val="bg1"/>
                </a:solidFill>
                <a:effectLst/>
              </a:rPr>
              <a:t>, A., </a:t>
            </a:r>
            <a:r>
              <a:rPr lang="en-US" sz="2200" b="0" dirty="0" err="1">
                <a:solidFill>
                  <a:schemeClr val="bg1"/>
                </a:solidFill>
                <a:effectLst/>
              </a:rPr>
              <a:t>Gilioli</a:t>
            </a:r>
            <a:r>
              <a:rPr lang="en-US" sz="2200" b="0" dirty="0">
                <a:solidFill>
                  <a:schemeClr val="bg1"/>
                </a:solidFill>
                <a:effectLst/>
              </a:rPr>
              <a:t>, R., 2000.) </a:t>
            </a:r>
            <a:r>
              <a:rPr lang="en-US" sz="2200" b="0" dirty="0" err="1">
                <a:solidFill>
                  <a:schemeClr val="bg1"/>
                </a:solidFill>
                <a:effectLst/>
              </a:rPr>
              <a:t>karakteristike</a:t>
            </a:r>
            <a:r>
              <a:rPr lang="en-US" sz="2200" b="0" dirty="0">
                <a:solidFill>
                  <a:schemeClr val="bg1"/>
                </a:solidFill>
                <a:effectLst/>
              </a:rPr>
              <a:t> </a:t>
            </a:r>
            <a:r>
              <a:rPr lang="en-US" sz="2200" b="0" dirty="0" err="1">
                <a:solidFill>
                  <a:schemeClr val="bg1"/>
                </a:solidFill>
                <a:effectLst/>
              </a:rPr>
              <a:t>žrtve</a:t>
            </a:r>
            <a:r>
              <a:rPr lang="en-US" sz="2200" b="0" dirty="0">
                <a:solidFill>
                  <a:schemeClr val="bg1"/>
                </a:solidFill>
                <a:effectLst/>
              </a:rPr>
              <a:t> </a:t>
            </a:r>
            <a:r>
              <a:rPr lang="en-US" sz="2200" b="0" dirty="0" err="1" smtClean="0">
                <a:solidFill>
                  <a:schemeClr val="bg1"/>
                </a:solidFill>
                <a:effectLst/>
              </a:rPr>
              <a:t>mobbinga</a:t>
            </a:r>
            <a:r>
              <a:rPr lang="bs-Latn-BA" sz="2200" b="0" dirty="0">
                <a:solidFill>
                  <a:schemeClr val="bg1"/>
                </a:solidFill>
                <a:effectLst/>
              </a:rPr>
              <a:t>:</a:t>
            </a:r>
            <a:br>
              <a:rPr lang="bs-Latn-BA" sz="2200" b="0" dirty="0">
                <a:solidFill>
                  <a:schemeClr val="bg1"/>
                </a:solidFill>
                <a:effectLst/>
              </a:rPr>
            </a:br>
            <a:r>
              <a:rPr lang="en-US" sz="2200" b="0" dirty="0">
                <a:solidFill>
                  <a:schemeClr val="bg1"/>
                </a:solidFill>
                <a:effectLst/>
              </a:rPr>
              <a:t> </a:t>
            </a:r>
            <a:r>
              <a:rPr lang="bs-Latn-BA" sz="2200" b="0" dirty="0">
                <a:solidFill>
                  <a:schemeClr val="bg1"/>
                </a:solidFill>
                <a:effectLst/>
              </a:rPr>
              <a:t/>
            </a:r>
            <a:br>
              <a:rPr lang="bs-Latn-BA" sz="2200" b="0" dirty="0">
                <a:solidFill>
                  <a:schemeClr val="bg1"/>
                </a:solidFill>
                <a:effectLst/>
              </a:rPr>
            </a:br>
            <a:r>
              <a:rPr lang="bs-Latn-BA" sz="2200" b="0" dirty="0" smtClean="0">
                <a:solidFill>
                  <a:schemeClr val="bg1"/>
                </a:solidFill>
                <a:effectLst/>
              </a:rPr>
              <a:t>- </a:t>
            </a:r>
            <a:r>
              <a:rPr lang="en-US" sz="2200" b="0" dirty="0" smtClean="0">
                <a:solidFill>
                  <a:schemeClr val="bg1"/>
                </a:solidFill>
                <a:effectLst/>
              </a:rPr>
              <a:t>“</a:t>
            </a:r>
            <a:r>
              <a:rPr lang="en-US" sz="2200" b="0" dirty="0" err="1">
                <a:solidFill>
                  <a:schemeClr val="bg1"/>
                </a:solidFill>
                <a:effectLst/>
              </a:rPr>
              <a:t>poštenjaci</a:t>
            </a:r>
            <a:r>
              <a:rPr lang="en-US" sz="2200" b="0" dirty="0">
                <a:solidFill>
                  <a:schemeClr val="bg1"/>
                </a:solidFill>
                <a:effectLst/>
              </a:rPr>
              <a:t>” - </a:t>
            </a:r>
            <a:r>
              <a:rPr lang="en-US" sz="2200" b="0" dirty="0" err="1">
                <a:solidFill>
                  <a:schemeClr val="bg1"/>
                </a:solidFill>
                <a:effectLst/>
              </a:rPr>
              <a:t>osobe</a:t>
            </a:r>
            <a:r>
              <a:rPr lang="en-US" sz="2200" b="0" dirty="0">
                <a:solidFill>
                  <a:schemeClr val="bg1"/>
                </a:solidFill>
                <a:effectLst/>
              </a:rPr>
              <a:t> </a:t>
            </a:r>
            <a:r>
              <a:rPr lang="en-US" sz="2200" b="0" dirty="0" err="1">
                <a:solidFill>
                  <a:schemeClr val="bg1"/>
                </a:solidFill>
                <a:effectLst/>
              </a:rPr>
              <a:t>koje</a:t>
            </a:r>
            <a:r>
              <a:rPr lang="en-US" sz="2200" b="0" dirty="0">
                <a:solidFill>
                  <a:schemeClr val="bg1"/>
                </a:solidFill>
                <a:effectLst/>
              </a:rPr>
              <a:t> </a:t>
            </a:r>
            <a:r>
              <a:rPr lang="en-US" sz="2200" b="0" dirty="0" err="1">
                <a:solidFill>
                  <a:schemeClr val="bg1"/>
                </a:solidFill>
                <a:effectLst/>
              </a:rPr>
              <a:t>su</a:t>
            </a:r>
            <a:r>
              <a:rPr lang="en-US" sz="2200" b="0" dirty="0">
                <a:solidFill>
                  <a:schemeClr val="bg1"/>
                </a:solidFill>
                <a:effectLst/>
              </a:rPr>
              <a:t> </a:t>
            </a:r>
            <a:r>
              <a:rPr lang="en-US" sz="2200" b="0" dirty="0" err="1">
                <a:solidFill>
                  <a:schemeClr val="bg1"/>
                </a:solidFill>
                <a:effectLst/>
              </a:rPr>
              <a:t>uočile</a:t>
            </a:r>
            <a:r>
              <a:rPr lang="en-US" sz="2200" b="0" dirty="0">
                <a:solidFill>
                  <a:schemeClr val="bg1"/>
                </a:solidFill>
                <a:effectLst/>
              </a:rPr>
              <a:t> i </a:t>
            </a:r>
            <a:r>
              <a:rPr lang="en-US" sz="2200" b="0" dirty="0" err="1">
                <a:solidFill>
                  <a:schemeClr val="bg1"/>
                </a:solidFill>
                <a:effectLst/>
              </a:rPr>
              <a:t>prijavile</a:t>
            </a:r>
            <a:r>
              <a:rPr lang="en-US" sz="2200" b="0" dirty="0">
                <a:solidFill>
                  <a:schemeClr val="bg1"/>
                </a:solidFill>
                <a:effectLst/>
              </a:rPr>
              <a:t> </a:t>
            </a:r>
            <a:r>
              <a:rPr lang="en-US" sz="2200" b="0" dirty="0" err="1">
                <a:solidFill>
                  <a:schemeClr val="bg1"/>
                </a:solidFill>
                <a:effectLst/>
              </a:rPr>
              <a:t>nepravilnosti</a:t>
            </a:r>
            <a:r>
              <a:rPr lang="en-US" sz="2200" b="0" dirty="0">
                <a:solidFill>
                  <a:schemeClr val="bg1"/>
                </a:solidFill>
                <a:effectLst/>
              </a:rPr>
              <a:t> u </a:t>
            </a:r>
            <a:r>
              <a:rPr lang="en-US" sz="2200" b="0" dirty="0" err="1">
                <a:solidFill>
                  <a:schemeClr val="bg1"/>
                </a:solidFill>
                <a:effectLst/>
              </a:rPr>
              <a:t>radu</a:t>
            </a:r>
            <a:r>
              <a:rPr lang="bs-Latn-BA" sz="2200" b="0" dirty="0">
                <a:solidFill>
                  <a:schemeClr val="bg1"/>
                </a:solidFill>
                <a:effectLst/>
              </a:rPr>
              <a:t/>
            </a:r>
            <a:br>
              <a:rPr lang="bs-Latn-BA" sz="2200" b="0" dirty="0">
                <a:solidFill>
                  <a:schemeClr val="bg1"/>
                </a:solidFill>
                <a:effectLst/>
              </a:rPr>
            </a:br>
            <a:r>
              <a:rPr lang="bs-Latn-BA" sz="2200" b="0" dirty="0" smtClean="0">
                <a:solidFill>
                  <a:schemeClr val="bg1"/>
                </a:solidFill>
                <a:effectLst/>
              </a:rPr>
              <a:t>- </a:t>
            </a:r>
            <a:r>
              <a:rPr lang="en-US" sz="2200" b="0" dirty="0" err="1" smtClean="0">
                <a:solidFill>
                  <a:schemeClr val="bg1"/>
                </a:solidFill>
                <a:effectLst/>
              </a:rPr>
              <a:t>tjelesni</a:t>
            </a:r>
            <a:r>
              <a:rPr lang="en-US" sz="2200" b="0" dirty="0" smtClean="0">
                <a:solidFill>
                  <a:schemeClr val="bg1"/>
                </a:solidFill>
                <a:effectLst/>
              </a:rPr>
              <a:t> </a:t>
            </a:r>
            <a:r>
              <a:rPr lang="en-US" sz="2200" b="0" dirty="0" err="1">
                <a:solidFill>
                  <a:schemeClr val="bg1"/>
                </a:solidFill>
                <a:effectLst/>
              </a:rPr>
              <a:t>invalidi</a:t>
            </a:r>
            <a:r>
              <a:rPr lang="bs-Latn-BA" sz="2200" b="0" dirty="0">
                <a:solidFill>
                  <a:schemeClr val="bg1"/>
                </a:solidFill>
                <a:effectLst/>
              </a:rPr>
              <a:t/>
            </a:r>
            <a:br>
              <a:rPr lang="bs-Latn-BA" sz="2200" b="0" dirty="0">
                <a:solidFill>
                  <a:schemeClr val="bg1"/>
                </a:solidFill>
                <a:effectLst/>
              </a:rPr>
            </a:br>
            <a:r>
              <a:rPr lang="bs-Latn-BA" sz="2200" b="0" dirty="0" smtClean="0">
                <a:solidFill>
                  <a:schemeClr val="bg1"/>
                </a:solidFill>
                <a:effectLst/>
              </a:rPr>
              <a:t>- </a:t>
            </a:r>
            <a:r>
              <a:rPr lang="en-US" sz="2200" b="0" dirty="0" err="1" smtClean="0">
                <a:solidFill>
                  <a:schemeClr val="bg1"/>
                </a:solidFill>
                <a:effectLst/>
              </a:rPr>
              <a:t>mlade</a:t>
            </a:r>
            <a:r>
              <a:rPr lang="en-US" sz="2200" b="0" dirty="0" smtClean="0">
                <a:solidFill>
                  <a:schemeClr val="bg1"/>
                </a:solidFill>
                <a:effectLst/>
              </a:rPr>
              <a:t> </a:t>
            </a:r>
            <a:r>
              <a:rPr lang="en-US" sz="2200" b="0" dirty="0" err="1">
                <a:solidFill>
                  <a:schemeClr val="bg1"/>
                </a:solidFill>
                <a:effectLst/>
              </a:rPr>
              <a:t>osobe</a:t>
            </a:r>
            <a:r>
              <a:rPr lang="en-US" sz="2200" b="0" dirty="0">
                <a:solidFill>
                  <a:schemeClr val="bg1"/>
                </a:solidFill>
                <a:effectLst/>
              </a:rPr>
              <a:t> </a:t>
            </a:r>
            <a:r>
              <a:rPr lang="en-US" sz="2200" b="0" dirty="0" err="1">
                <a:solidFill>
                  <a:schemeClr val="bg1"/>
                </a:solidFill>
                <a:effectLst/>
              </a:rPr>
              <a:t>tek</a:t>
            </a:r>
            <a:r>
              <a:rPr lang="en-US" sz="2200" b="0" dirty="0">
                <a:solidFill>
                  <a:schemeClr val="bg1"/>
                </a:solidFill>
                <a:effectLst/>
              </a:rPr>
              <a:t> </a:t>
            </a:r>
            <a:r>
              <a:rPr lang="en-US" sz="2200" b="0" dirty="0" err="1">
                <a:solidFill>
                  <a:schemeClr val="bg1"/>
                </a:solidFill>
                <a:effectLst/>
              </a:rPr>
              <a:t>zaposlene</a:t>
            </a:r>
            <a:r>
              <a:rPr lang="en-US" sz="2200" b="0" dirty="0">
                <a:solidFill>
                  <a:schemeClr val="bg1"/>
                </a:solidFill>
                <a:effectLst/>
              </a:rPr>
              <a:t> i </a:t>
            </a:r>
            <a:r>
              <a:rPr lang="en-US" sz="2200" b="0" dirty="0" err="1">
                <a:solidFill>
                  <a:schemeClr val="bg1"/>
                </a:solidFill>
                <a:effectLst/>
              </a:rPr>
              <a:t>starije</a:t>
            </a:r>
            <a:r>
              <a:rPr lang="en-US" sz="2200" b="0" dirty="0">
                <a:solidFill>
                  <a:schemeClr val="bg1"/>
                </a:solidFill>
                <a:effectLst/>
              </a:rPr>
              <a:t> </a:t>
            </a:r>
            <a:r>
              <a:rPr lang="en-US" sz="2200" b="0" dirty="0" err="1">
                <a:solidFill>
                  <a:schemeClr val="bg1"/>
                </a:solidFill>
                <a:effectLst/>
              </a:rPr>
              <a:t>osobe</a:t>
            </a:r>
            <a:r>
              <a:rPr lang="en-US" sz="2200" b="0" dirty="0">
                <a:solidFill>
                  <a:schemeClr val="bg1"/>
                </a:solidFill>
                <a:effectLst/>
              </a:rPr>
              <a:t> </a:t>
            </a:r>
            <a:r>
              <a:rPr lang="en-US" sz="2200" b="0" dirty="0" err="1">
                <a:solidFill>
                  <a:schemeClr val="bg1"/>
                </a:solidFill>
                <a:effectLst/>
              </a:rPr>
              <a:t>pred</a:t>
            </a:r>
            <a:r>
              <a:rPr lang="en-US" sz="2200" b="0" dirty="0">
                <a:solidFill>
                  <a:schemeClr val="bg1"/>
                </a:solidFill>
                <a:effectLst/>
              </a:rPr>
              <a:t> </a:t>
            </a:r>
            <a:r>
              <a:rPr lang="en-US" sz="2200" b="0" dirty="0" err="1">
                <a:solidFill>
                  <a:schemeClr val="bg1"/>
                </a:solidFill>
                <a:effectLst/>
              </a:rPr>
              <a:t>penziju</a:t>
            </a:r>
            <a:r>
              <a:rPr lang="bs-Latn-BA" sz="2200" b="0" dirty="0">
                <a:solidFill>
                  <a:schemeClr val="bg1"/>
                </a:solidFill>
                <a:effectLst/>
              </a:rPr>
              <a:t/>
            </a:r>
            <a:br>
              <a:rPr lang="bs-Latn-BA" sz="2200" b="0" dirty="0">
                <a:solidFill>
                  <a:schemeClr val="bg1"/>
                </a:solidFill>
                <a:effectLst/>
              </a:rPr>
            </a:br>
            <a:r>
              <a:rPr lang="bs-Latn-BA" sz="2200" b="0" dirty="0" smtClean="0">
                <a:solidFill>
                  <a:schemeClr val="bg1"/>
                </a:solidFill>
                <a:effectLst/>
              </a:rPr>
              <a:t>- </a:t>
            </a:r>
            <a:r>
              <a:rPr lang="en-US" sz="2200" b="0" dirty="0" err="1" smtClean="0">
                <a:solidFill>
                  <a:schemeClr val="bg1"/>
                </a:solidFill>
                <a:effectLst/>
              </a:rPr>
              <a:t>osobe</a:t>
            </a:r>
            <a:r>
              <a:rPr lang="en-US" sz="2200" b="0" dirty="0" smtClean="0">
                <a:solidFill>
                  <a:schemeClr val="bg1"/>
                </a:solidFill>
                <a:effectLst/>
              </a:rPr>
              <a:t> </a:t>
            </a:r>
            <a:r>
              <a:rPr lang="en-US" sz="2200" b="0" dirty="0" err="1">
                <a:solidFill>
                  <a:schemeClr val="bg1"/>
                </a:solidFill>
                <a:effectLst/>
              </a:rPr>
              <a:t>koje</a:t>
            </a:r>
            <a:r>
              <a:rPr lang="en-US" sz="2200" b="0" dirty="0">
                <a:solidFill>
                  <a:schemeClr val="bg1"/>
                </a:solidFill>
                <a:effectLst/>
              </a:rPr>
              <a:t> </a:t>
            </a:r>
            <a:r>
              <a:rPr lang="en-US" sz="2200" b="0" dirty="0" err="1">
                <a:solidFill>
                  <a:schemeClr val="bg1"/>
                </a:solidFill>
                <a:effectLst/>
              </a:rPr>
              <a:t>traže</a:t>
            </a:r>
            <a:r>
              <a:rPr lang="en-US" sz="2200" b="0" dirty="0">
                <a:solidFill>
                  <a:schemeClr val="bg1"/>
                </a:solidFill>
                <a:effectLst/>
              </a:rPr>
              <a:t> </a:t>
            </a:r>
            <a:r>
              <a:rPr lang="en-US" sz="2200" b="0" dirty="0" err="1">
                <a:solidFill>
                  <a:schemeClr val="bg1"/>
                </a:solidFill>
                <a:effectLst/>
              </a:rPr>
              <a:t>više</a:t>
            </a:r>
            <a:r>
              <a:rPr lang="en-US" sz="2200" b="0" dirty="0">
                <a:solidFill>
                  <a:schemeClr val="bg1"/>
                </a:solidFill>
                <a:effectLst/>
              </a:rPr>
              <a:t> </a:t>
            </a:r>
            <a:r>
              <a:rPr lang="en-US" sz="2200" b="0" dirty="0" err="1">
                <a:solidFill>
                  <a:schemeClr val="bg1"/>
                </a:solidFill>
                <a:effectLst/>
              </a:rPr>
              <a:t>samostalnosti</a:t>
            </a:r>
            <a:r>
              <a:rPr lang="en-US" sz="2200" b="0" dirty="0">
                <a:solidFill>
                  <a:schemeClr val="bg1"/>
                </a:solidFill>
                <a:effectLst/>
              </a:rPr>
              <a:t> u </a:t>
            </a:r>
            <a:r>
              <a:rPr lang="en-US" sz="2200" b="0" dirty="0" err="1">
                <a:solidFill>
                  <a:schemeClr val="bg1"/>
                </a:solidFill>
                <a:effectLst/>
              </a:rPr>
              <a:t>radu</a:t>
            </a:r>
            <a:r>
              <a:rPr lang="en-US" sz="2200" b="0" dirty="0">
                <a:solidFill>
                  <a:schemeClr val="bg1"/>
                </a:solidFill>
                <a:effectLst/>
              </a:rPr>
              <a:t> </a:t>
            </a:r>
            <a:r>
              <a:rPr lang="en-US" sz="2200" b="0" dirty="0" err="1">
                <a:solidFill>
                  <a:schemeClr val="bg1"/>
                </a:solidFill>
                <a:effectLst/>
              </a:rPr>
              <a:t>ili</a:t>
            </a:r>
            <a:r>
              <a:rPr lang="en-US" sz="2200" b="0" dirty="0">
                <a:solidFill>
                  <a:schemeClr val="bg1"/>
                </a:solidFill>
                <a:effectLst/>
              </a:rPr>
              <a:t> </a:t>
            </a:r>
            <a:r>
              <a:rPr lang="en-US" sz="2200" b="0" dirty="0" err="1">
                <a:solidFill>
                  <a:schemeClr val="bg1"/>
                </a:solidFill>
                <a:effectLst/>
              </a:rPr>
              <a:t>bolje</a:t>
            </a:r>
            <a:r>
              <a:rPr lang="en-US" sz="2200" b="0" dirty="0">
                <a:solidFill>
                  <a:schemeClr val="bg1"/>
                </a:solidFill>
                <a:effectLst/>
              </a:rPr>
              <a:t> </a:t>
            </a:r>
            <a:r>
              <a:rPr lang="en-US" sz="2200" b="0" dirty="0" err="1">
                <a:solidFill>
                  <a:schemeClr val="bg1"/>
                </a:solidFill>
                <a:effectLst/>
              </a:rPr>
              <a:t>uslove</a:t>
            </a:r>
            <a:r>
              <a:rPr lang="en-US" sz="2200" b="0" dirty="0">
                <a:solidFill>
                  <a:schemeClr val="bg1"/>
                </a:solidFill>
                <a:effectLst/>
              </a:rPr>
              <a:t> </a:t>
            </a:r>
            <a:r>
              <a:rPr lang="en-US" sz="2200" b="0" dirty="0" err="1">
                <a:solidFill>
                  <a:schemeClr val="bg1"/>
                </a:solidFill>
                <a:effectLst/>
              </a:rPr>
              <a:t>rada</a:t>
            </a:r>
            <a:r>
              <a:rPr lang="bs-Latn-BA" sz="2200" b="0" dirty="0">
                <a:solidFill>
                  <a:schemeClr val="bg1"/>
                </a:solidFill>
                <a:effectLst/>
              </a:rPr>
              <a:t/>
            </a:r>
            <a:br>
              <a:rPr lang="bs-Latn-BA" sz="2200" b="0" dirty="0">
                <a:solidFill>
                  <a:schemeClr val="bg1"/>
                </a:solidFill>
                <a:effectLst/>
              </a:rPr>
            </a:br>
            <a:r>
              <a:rPr lang="bs-Latn-BA" sz="2200" b="0" dirty="0" smtClean="0">
                <a:solidFill>
                  <a:schemeClr val="bg1"/>
                </a:solidFill>
                <a:effectLst/>
              </a:rPr>
              <a:t>- </a:t>
            </a:r>
            <a:r>
              <a:rPr lang="en-US" sz="2200" b="0" dirty="0" err="1" smtClean="0">
                <a:solidFill>
                  <a:schemeClr val="bg1"/>
                </a:solidFill>
                <a:effectLst/>
              </a:rPr>
              <a:t>osobe</a:t>
            </a:r>
            <a:r>
              <a:rPr lang="en-US" sz="2200" b="0" dirty="0" smtClean="0">
                <a:solidFill>
                  <a:schemeClr val="bg1"/>
                </a:solidFill>
                <a:effectLst/>
              </a:rPr>
              <a:t> </a:t>
            </a:r>
            <a:r>
              <a:rPr lang="en-US" sz="2200" b="0" dirty="0" err="1">
                <a:solidFill>
                  <a:schemeClr val="bg1"/>
                </a:solidFill>
                <a:effectLst/>
              </a:rPr>
              <a:t>koje</a:t>
            </a:r>
            <a:r>
              <a:rPr lang="en-US" sz="2200" b="0" dirty="0">
                <a:solidFill>
                  <a:schemeClr val="bg1"/>
                </a:solidFill>
                <a:effectLst/>
              </a:rPr>
              <a:t> bi </a:t>
            </a:r>
            <a:r>
              <a:rPr lang="en-US" sz="2200" b="0" dirty="0" err="1">
                <a:solidFill>
                  <a:schemeClr val="bg1"/>
                </a:solidFill>
                <a:effectLst/>
              </a:rPr>
              <a:t>skoro</a:t>
            </a:r>
            <a:r>
              <a:rPr lang="en-US" sz="2200" b="0" dirty="0">
                <a:solidFill>
                  <a:schemeClr val="bg1"/>
                </a:solidFill>
                <a:effectLst/>
              </a:rPr>
              <a:t> </a:t>
            </a:r>
            <a:r>
              <a:rPr lang="en-US" sz="2200" b="0" dirty="0" err="1">
                <a:solidFill>
                  <a:schemeClr val="bg1"/>
                </a:solidFill>
                <a:effectLst/>
              </a:rPr>
              <a:t>mogle</a:t>
            </a:r>
            <a:r>
              <a:rPr lang="en-US" sz="2200" b="0" dirty="0">
                <a:solidFill>
                  <a:schemeClr val="bg1"/>
                </a:solidFill>
                <a:effectLst/>
              </a:rPr>
              <a:t> </a:t>
            </a:r>
            <a:r>
              <a:rPr lang="en-US" sz="2200" b="0" dirty="0" err="1">
                <a:solidFill>
                  <a:schemeClr val="bg1"/>
                </a:solidFill>
                <a:effectLst/>
              </a:rPr>
              <a:t>postati</a:t>
            </a:r>
            <a:r>
              <a:rPr lang="en-US" sz="2200" b="0" dirty="0">
                <a:solidFill>
                  <a:schemeClr val="bg1"/>
                </a:solidFill>
                <a:effectLst/>
              </a:rPr>
              <a:t> </a:t>
            </a:r>
            <a:r>
              <a:rPr lang="en-US" sz="2200" b="0" dirty="0" err="1">
                <a:solidFill>
                  <a:schemeClr val="bg1"/>
                </a:solidFill>
                <a:effectLst/>
              </a:rPr>
              <a:t>tehnološki</a:t>
            </a:r>
            <a:r>
              <a:rPr lang="en-US" sz="2200" b="0" dirty="0">
                <a:solidFill>
                  <a:schemeClr val="bg1"/>
                </a:solidFill>
                <a:effectLst/>
              </a:rPr>
              <a:t> </a:t>
            </a:r>
            <a:r>
              <a:rPr lang="en-US" sz="2200" b="0" dirty="0" err="1">
                <a:solidFill>
                  <a:schemeClr val="bg1"/>
                </a:solidFill>
                <a:effectLst/>
              </a:rPr>
              <a:t>višak</a:t>
            </a:r>
            <a:r>
              <a:rPr lang="en-US" sz="2200" b="0" dirty="0">
                <a:solidFill>
                  <a:schemeClr val="bg1"/>
                </a:solidFill>
                <a:effectLst/>
              </a:rPr>
              <a:t> </a:t>
            </a:r>
            <a:r>
              <a:rPr lang="bs-Latn-BA" sz="2200" b="0" dirty="0">
                <a:solidFill>
                  <a:schemeClr val="bg1"/>
                </a:solidFill>
                <a:effectLst/>
              </a:rPr>
              <a:t/>
            </a:r>
            <a:br>
              <a:rPr lang="bs-Latn-BA" sz="2200" b="0" dirty="0">
                <a:solidFill>
                  <a:schemeClr val="bg1"/>
                </a:solidFill>
                <a:effectLst/>
              </a:rPr>
            </a:br>
            <a:r>
              <a:rPr lang="bs-Latn-BA" sz="2200" b="0" dirty="0" smtClean="0">
                <a:solidFill>
                  <a:schemeClr val="bg1"/>
                </a:solidFill>
                <a:effectLst/>
              </a:rPr>
              <a:t>- </a:t>
            </a:r>
            <a:r>
              <a:rPr lang="en-US" sz="2200" b="0" dirty="0" err="1" smtClean="0">
                <a:solidFill>
                  <a:schemeClr val="bg1"/>
                </a:solidFill>
                <a:effectLst/>
              </a:rPr>
              <a:t>vrlo</a:t>
            </a:r>
            <a:r>
              <a:rPr lang="en-US" sz="2200" b="0" dirty="0" smtClean="0">
                <a:solidFill>
                  <a:schemeClr val="bg1"/>
                </a:solidFill>
                <a:effectLst/>
              </a:rPr>
              <a:t> </a:t>
            </a:r>
            <a:r>
              <a:rPr lang="en-US" sz="2200" b="0" dirty="0" err="1">
                <a:solidFill>
                  <a:schemeClr val="bg1"/>
                </a:solidFill>
                <a:effectLst/>
              </a:rPr>
              <a:t>kreativne</a:t>
            </a:r>
            <a:r>
              <a:rPr lang="en-US" sz="2200" b="0" dirty="0">
                <a:solidFill>
                  <a:schemeClr val="bg1"/>
                </a:solidFill>
                <a:effectLst/>
              </a:rPr>
              <a:t> </a:t>
            </a:r>
            <a:r>
              <a:rPr lang="en-US" sz="2200" b="0" dirty="0" err="1">
                <a:solidFill>
                  <a:schemeClr val="bg1"/>
                </a:solidFill>
                <a:effectLst/>
              </a:rPr>
              <a:t>osobe</a:t>
            </a:r>
            <a:r>
              <a:rPr lang="en-US" sz="2200" b="0" dirty="0">
                <a:solidFill>
                  <a:schemeClr val="bg1"/>
                </a:solidFill>
                <a:effectLst/>
              </a:rPr>
              <a:t> </a:t>
            </a:r>
            <a:r>
              <a:rPr lang="en-US" sz="2200" b="0" dirty="0" err="1">
                <a:solidFill>
                  <a:schemeClr val="bg1"/>
                </a:solidFill>
                <a:effectLst/>
              </a:rPr>
              <a:t>koje</a:t>
            </a:r>
            <a:r>
              <a:rPr lang="en-US" sz="2200" b="0" dirty="0">
                <a:solidFill>
                  <a:schemeClr val="bg1"/>
                </a:solidFill>
                <a:effectLst/>
              </a:rPr>
              <a:t> </a:t>
            </a:r>
            <a:r>
              <a:rPr lang="en-US" sz="2200" b="0" dirty="0" err="1">
                <a:solidFill>
                  <a:schemeClr val="bg1"/>
                </a:solidFill>
                <a:effectLst/>
              </a:rPr>
              <a:t>predlažu</a:t>
            </a:r>
            <a:r>
              <a:rPr lang="en-US" sz="2200" b="0" dirty="0">
                <a:solidFill>
                  <a:schemeClr val="bg1"/>
                </a:solidFill>
                <a:effectLst/>
              </a:rPr>
              <a:t> </a:t>
            </a:r>
            <a:r>
              <a:rPr lang="en-US" sz="2200" b="0" dirty="0" err="1">
                <a:solidFill>
                  <a:schemeClr val="bg1"/>
                </a:solidFill>
                <a:effectLst/>
              </a:rPr>
              <a:t>promjene</a:t>
            </a:r>
            <a:r>
              <a:rPr lang="en-US" sz="2200" b="0" dirty="0">
                <a:solidFill>
                  <a:schemeClr val="bg1"/>
                </a:solidFill>
                <a:effectLst/>
              </a:rPr>
              <a:t> i time </a:t>
            </a:r>
            <a:r>
              <a:rPr lang="en-US" sz="2200" b="0" dirty="0" err="1">
                <a:solidFill>
                  <a:schemeClr val="bg1"/>
                </a:solidFill>
                <a:effectLst/>
              </a:rPr>
              <a:t>remete</a:t>
            </a:r>
            <a:r>
              <a:rPr lang="en-US" sz="2200" b="0" dirty="0">
                <a:solidFill>
                  <a:schemeClr val="bg1"/>
                </a:solidFill>
                <a:effectLst/>
              </a:rPr>
              <a:t> </a:t>
            </a:r>
            <a:r>
              <a:rPr lang="en-US" sz="2200" b="0" dirty="0" err="1">
                <a:solidFill>
                  <a:schemeClr val="bg1"/>
                </a:solidFill>
                <a:effectLst/>
              </a:rPr>
              <a:t>postojeće</a:t>
            </a:r>
            <a:r>
              <a:rPr lang="en-US" sz="2200" b="0" dirty="0">
                <a:solidFill>
                  <a:schemeClr val="bg1"/>
                </a:solidFill>
                <a:effectLst/>
              </a:rPr>
              <a:t> </a:t>
            </a:r>
            <a:r>
              <a:rPr lang="en-US" sz="2200" b="0" dirty="0" err="1">
                <a:solidFill>
                  <a:schemeClr val="bg1"/>
                </a:solidFill>
                <a:effectLst/>
              </a:rPr>
              <a:t>stanje</a:t>
            </a:r>
            <a:r>
              <a:rPr lang="bs-Latn-BA" sz="2200" b="0" dirty="0">
                <a:solidFill>
                  <a:schemeClr val="bg1"/>
                </a:solidFill>
                <a:effectLst/>
              </a:rPr>
              <a:t/>
            </a:r>
            <a:br>
              <a:rPr lang="bs-Latn-BA" sz="2200" b="0" dirty="0">
                <a:solidFill>
                  <a:schemeClr val="bg1"/>
                </a:solidFill>
                <a:effectLst/>
              </a:rPr>
            </a:br>
            <a:r>
              <a:rPr lang="en-US" sz="2200" b="0" dirty="0" err="1" smtClean="0">
                <a:solidFill>
                  <a:schemeClr val="bg1"/>
                </a:solidFill>
                <a:effectLst/>
              </a:rPr>
              <a:t>zadnje</a:t>
            </a:r>
            <a:r>
              <a:rPr lang="en-US" sz="2200" b="0" dirty="0" smtClean="0">
                <a:solidFill>
                  <a:schemeClr val="bg1"/>
                </a:solidFill>
                <a:effectLst/>
              </a:rPr>
              <a:t> </a:t>
            </a:r>
            <a:r>
              <a:rPr lang="en-US" sz="2200" b="0" dirty="0" err="1">
                <a:solidFill>
                  <a:schemeClr val="bg1"/>
                </a:solidFill>
                <a:effectLst/>
              </a:rPr>
              <a:t>zaposleni</a:t>
            </a:r>
            <a:r>
              <a:rPr lang="en-US" sz="2200" b="0" dirty="0">
                <a:solidFill>
                  <a:schemeClr val="bg1"/>
                </a:solidFill>
                <a:effectLst/>
              </a:rPr>
              <a:t> u </a:t>
            </a:r>
            <a:r>
              <a:rPr lang="en-US" sz="2200" b="0" dirty="0" err="1">
                <a:solidFill>
                  <a:schemeClr val="bg1"/>
                </a:solidFill>
                <a:effectLst/>
              </a:rPr>
              <a:t>poduzeću</a:t>
            </a:r>
            <a:r>
              <a:rPr lang="bs-Latn-BA" sz="2200" b="0" dirty="0">
                <a:solidFill>
                  <a:schemeClr val="bg1"/>
                </a:solidFill>
                <a:effectLst/>
              </a:rPr>
              <a:t/>
            </a:r>
            <a:br>
              <a:rPr lang="bs-Latn-BA" sz="2200" b="0" dirty="0">
                <a:solidFill>
                  <a:schemeClr val="bg1"/>
                </a:solidFill>
                <a:effectLst/>
              </a:rPr>
            </a:br>
            <a:r>
              <a:rPr lang="bs-Latn-BA" sz="2200" b="0" dirty="0" smtClean="0">
                <a:solidFill>
                  <a:schemeClr val="bg1"/>
                </a:solidFill>
                <a:effectLst/>
              </a:rPr>
              <a:t>- </a:t>
            </a:r>
            <a:r>
              <a:rPr lang="en-US" sz="2200" b="0" dirty="0" err="1" smtClean="0">
                <a:solidFill>
                  <a:schemeClr val="bg1"/>
                </a:solidFill>
                <a:effectLst/>
              </a:rPr>
              <a:t>osobe</a:t>
            </a:r>
            <a:r>
              <a:rPr lang="en-US" sz="2200" b="0" dirty="0" smtClean="0">
                <a:solidFill>
                  <a:schemeClr val="bg1"/>
                </a:solidFill>
                <a:effectLst/>
              </a:rPr>
              <a:t> </a:t>
            </a:r>
            <a:r>
              <a:rPr lang="en-US" sz="2200" b="0" dirty="0" err="1">
                <a:solidFill>
                  <a:schemeClr val="bg1"/>
                </a:solidFill>
                <a:effectLst/>
              </a:rPr>
              <a:t>drugačijeg</a:t>
            </a:r>
            <a:r>
              <a:rPr lang="en-US" sz="2200" b="0" dirty="0">
                <a:solidFill>
                  <a:schemeClr val="bg1"/>
                </a:solidFill>
                <a:effectLst/>
              </a:rPr>
              <a:t> </a:t>
            </a:r>
            <a:r>
              <a:rPr lang="en-US" sz="2200" b="0" dirty="0" err="1">
                <a:solidFill>
                  <a:schemeClr val="bg1"/>
                </a:solidFill>
                <a:effectLst/>
              </a:rPr>
              <a:t>etničkog</a:t>
            </a:r>
            <a:r>
              <a:rPr lang="en-US" sz="2200" b="0" dirty="0">
                <a:solidFill>
                  <a:schemeClr val="bg1"/>
                </a:solidFill>
                <a:effectLst/>
              </a:rPr>
              <a:t> i/</a:t>
            </a:r>
            <a:r>
              <a:rPr lang="en-US" sz="2200" b="0" dirty="0" err="1">
                <a:solidFill>
                  <a:schemeClr val="bg1"/>
                </a:solidFill>
                <a:effectLst/>
              </a:rPr>
              <a:t>ili</a:t>
            </a:r>
            <a:r>
              <a:rPr lang="en-US" sz="2200" b="0" dirty="0">
                <a:solidFill>
                  <a:schemeClr val="bg1"/>
                </a:solidFill>
                <a:effectLst/>
              </a:rPr>
              <a:t> </a:t>
            </a:r>
            <a:r>
              <a:rPr lang="en-US" sz="2200" b="0" dirty="0" err="1">
                <a:solidFill>
                  <a:schemeClr val="bg1"/>
                </a:solidFill>
                <a:effectLst/>
              </a:rPr>
              <a:t>religijskog</a:t>
            </a:r>
            <a:r>
              <a:rPr lang="en-US" sz="2200" b="0" dirty="0">
                <a:solidFill>
                  <a:schemeClr val="bg1"/>
                </a:solidFill>
                <a:effectLst/>
              </a:rPr>
              <a:t> </a:t>
            </a:r>
            <a:r>
              <a:rPr lang="en-US" sz="2200" b="0" dirty="0" err="1">
                <a:solidFill>
                  <a:schemeClr val="bg1"/>
                </a:solidFill>
                <a:effectLst/>
              </a:rPr>
              <a:t>porijekla</a:t>
            </a:r>
            <a:r>
              <a:rPr lang="bs-Latn-BA" sz="2200" b="0" dirty="0">
                <a:solidFill>
                  <a:schemeClr val="bg1"/>
                </a:solidFill>
                <a:effectLst/>
              </a:rPr>
              <a:t/>
            </a:r>
            <a:br>
              <a:rPr lang="bs-Latn-BA" sz="2200" b="0" dirty="0">
                <a:solidFill>
                  <a:schemeClr val="bg1"/>
                </a:solidFill>
                <a:effectLst/>
              </a:rPr>
            </a:br>
            <a:r>
              <a:rPr lang="bs-Latn-BA" sz="2200" b="0" dirty="0" smtClean="0">
                <a:solidFill>
                  <a:schemeClr val="bg1"/>
                </a:solidFill>
                <a:effectLst/>
              </a:rPr>
              <a:t>- </a:t>
            </a:r>
            <a:r>
              <a:rPr lang="en-US" sz="2200" b="0" dirty="0" err="1" smtClean="0">
                <a:solidFill>
                  <a:schemeClr val="bg1"/>
                </a:solidFill>
                <a:effectLst/>
              </a:rPr>
              <a:t>bolesne</a:t>
            </a:r>
            <a:r>
              <a:rPr lang="en-US" sz="2200" b="0" dirty="0" smtClean="0">
                <a:solidFill>
                  <a:schemeClr val="bg1"/>
                </a:solidFill>
                <a:effectLst/>
              </a:rPr>
              <a:t> </a:t>
            </a:r>
            <a:r>
              <a:rPr lang="en-US" sz="2200" b="0" dirty="0">
                <a:solidFill>
                  <a:schemeClr val="bg1"/>
                </a:solidFill>
                <a:effectLst/>
              </a:rPr>
              <a:t>i </a:t>
            </a:r>
            <a:r>
              <a:rPr lang="en-US" sz="2200" b="0" dirty="0" err="1">
                <a:solidFill>
                  <a:schemeClr val="bg1"/>
                </a:solidFill>
                <a:effectLst/>
              </a:rPr>
              <a:t>ekscentrične</a:t>
            </a:r>
            <a:r>
              <a:rPr lang="en-US" sz="2200" b="0" dirty="0">
                <a:solidFill>
                  <a:schemeClr val="bg1"/>
                </a:solidFill>
                <a:effectLst/>
              </a:rPr>
              <a:t> </a:t>
            </a:r>
            <a:r>
              <a:rPr lang="en-US" sz="2200" b="0" dirty="0" err="1" smtClean="0">
                <a:solidFill>
                  <a:schemeClr val="bg1"/>
                </a:solidFill>
                <a:effectLst/>
              </a:rPr>
              <a:t>osobe</a:t>
            </a:r>
            <a:r>
              <a:rPr lang="bs-Latn-BA" sz="2200" b="0" dirty="0" smtClean="0">
                <a:solidFill>
                  <a:schemeClr val="bg1"/>
                </a:solidFill>
                <a:effectLst/>
              </a:rPr>
              <a:t>.</a:t>
            </a:r>
            <a:r>
              <a:rPr lang="bs-Latn-BA" sz="2000" dirty="0">
                <a:effectLst/>
              </a:rPr>
              <a:t/>
            </a:r>
            <a:br>
              <a:rPr lang="bs-Latn-BA" sz="2000" dirty="0">
                <a:effectLst/>
              </a:rPr>
            </a:br>
            <a:endParaRPr lang="bs-Latn-BA" sz="2000" dirty="0"/>
          </a:p>
        </p:txBody>
      </p:sp>
      <p:sp>
        <p:nvSpPr>
          <p:cNvPr id="3" name="Subtitle 2"/>
          <p:cNvSpPr>
            <a:spLocks noGrp="1"/>
          </p:cNvSpPr>
          <p:nvPr>
            <p:ph type="subTitle" idx="1"/>
          </p:nvPr>
        </p:nvSpPr>
        <p:spPr>
          <a:xfrm>
            <a:off x="467544" y="5445224"/>
            <a:ext cx="8208912" cy="1152128"/>
          </a:xfrm>
        </p:spPr>
        <p:txBody>
          <a:bodyPr>
            <a:normAutofit/>
          </a:bodyPr>
          <a:lstStyle/>
          <a:p>
            <a:pPr algn="ctr"/>
            <a:r>
              <a:rPr lang="en-US" sz="2000" dirty="0" err="1"/>
              <a:t>Mobing</a:t>
            </a:r>
            <a:r>
              <a:rPr lang="en-US" sz="2000" dirty="0"/>
              <a:t> se </a:t>
            </a:r>
            <a:r>
              <a:rPr lang="en-US" sz="2000" dirty="0" err="1"/>
              <a:t>događa</a:t>
            </a:r>
            <a:r>
              <a:rPr lang="en-US" sz="2000" dirty="0"/>
              <a:t> i u </a:t>
            </a:r>
            <a:r>
              <a:rPr lang="en-US" sz="2000" dirty="0" err="1"/>
              <a:t>javnom</a:t>
            </a:r>
            <a:r>
              <a:rPr lang="en-US" sz="2000" dirty="0"/>
              <a:t> i u </a:t>
            </a:r>
            <a:r>
              <a:rPr lang="en-US" sz="2000" dirty="0" err="1"/>
              <a:t>privatnom</a:t>
            </a:r>
            <a:r>
              <a:rPr lang="en-US" sz="2000" dirty="0"/>
              <a:t> </a:t>
            </a:r>
            <a:r>
              <a:rPr lang="en-US" sz="2000" dirty="0" err="1"/>
              <a:t>sektoru</a:t>
            </a:r>
            <a:r>
              <a:rPr lang="en-US" sz="2000" dirty="0"/>
              <a:t>, a </a:t>
            </a:r>
            <a:r>
              <a:rPr lang="en-US" sz="2000" dirty="0" err="1"/>
              <a:t>češće</a:t>
            </a:r>
            <a:r>
              <a:rPr lang="en-US" sz="2000" dirty="0"/>
              <a:t> </a:t>
            </a:r>
            <a:r>
              <a:rPr lang="en-US" sz="2000" dirty="0" err="1"/>
              <a:t>su</a:t>
            </a:r>
            <a:r>
              <a:rPr lang="en-US" sz="2000" dirty="0"/>
              <a:t> mu </a:t>
            </a:r>
            <a:r>
              <a:rPr lang="en-US" sz="2000" dirty="0" err="1"/>
              <a:t>izloženije</a:t>
            </a:r>
            <a:r>
              <a:rPr lang="en-US" sz="2000" dirty="0"/>
              <a:t> </a:t>
            </a:r>
            <a:r>
              <a:rPr lang="en-US" sz="2000" dirty="0" err="1"/>
              <a:t>žene</a:t>
            </a:r>
            <a:r>
              <a:rPr lang="en-US" sz="2000" dirty="0"/>
              <a:t> </a:t>
            </a:r>
            <a:r>
              <a:rPr lang="en-US" sz="2000" dirty="0" err="1"/>
              <a:t>nego</a:t>
            </a:r>
            <a:r>
              <a:rPr lang="en-US" sz="2000" dirty="0"/>
              <a:t> </a:t>
            </a:r>
            <a:r>
              <a:rPr lang="en-US" sz="2000" dirty="0" err="1"/>
              <a:t>muškarci</a:t>
            </a:r>
            <a:r>
              <a:rPr lang="en-US" sz="2000" dirty="0"/>
              <a:t>, s </a:t>
            </a:r>
            <a:r>
              <a:rPr lang="en-US" sz="2000" dirty="0" err="1"/>
              <a:t>tim</a:t>
            </a:r>
            <a:r>
              <a:rPr lang="en-US" sz="2000" dirty="0"/>
              <a:t> da se </a:t>
            </a:r>
            <a:r>
              <a:rPr lang="en-US" sz="2000" dirty="0" err="1"/>
              <a:t>žene</a:t>
            </a:r>
            <a:r>
              <a:rPr lang="en-US" sz="2000" dirty="0"/>
              <a:t> </a:t>
            </a:r>
            <a:r>
              <a:rPr lang="en-US" sz="2000" dirty="0" err="1"/>
              <a:t>često</a:t>
            </a:r>
            <a:r>
              <a:rPr lang="en-US" sz="2000" dirty="0"/>
              <a:t> </a:t>
            </a:r>
            <a:r>
              <a:rPr lang="en-US" sz="2000" dirty="0" err="1"/>
              <a:t>susreću</a:t>
            </a:r>
            <a:r>
              <a:rPr lang="en-US" sz="2000" dirty="0"/>
              <a:t> i s </a:t>
            </a:r>
            <a:r>
              <a:rPr lang="en-US" sz="2000" dirty="0" err="1"/>
              <a:t>jednom</a:t>
            </a:r>
            <a:r>
              <a:rPr lang="en-US" sz="2000" dirty="0"/>
              <a:t> </a:t>
            </a:r>
            <a:r>
              <a:rPr lang="en-US" sz="2000" dirty="0" err="1"/>
              <a:t>vrstom</a:t>
            </a:r>
            <a:r>
              <a:rPr lang="en-US" sz="2000" dirty="0"/>
              <a:t> </a:t>
            </a:r>
            <a:r>
              <a:rPr lang="en-US" sz="2000" dirty="0" err="1"/>
              <a:t>seksualnoga</a:t>
            </a:r>
            <a:r>
              <a:rPr lang="en-US" sz="2000" dirty="0"/>
              <a:t> </a:t>
            </a:r>
            <a:r>
              <a:rPr lang="en-US" sz="2000" dirty="0" err="1"/>
              <a:t>zlostavljanja</a:t>
            </a:r>
            <a:r>
              <a:rPr lang="en-US" sz="2000" dirty="0"/>
              <a:t>.</a:t>
            </a:r>
            <a:endParaRPr lang="bs-Latn-BA" sz="2000" dirty="0"/>
          </a:p>
          <a:p>
            <a:pPr algn="ctr"/>
            <a:endParaRPr lang="bs-Latn-BA" sz="2200" dirty="0"/>
          </a:p>
        </p:txBody>
      </p:sp>
    </p:spTree>
    <p:extLst>
      <p:ext uri="{BB962C8B-B14F-4D97-AF65-F5344CB8AC3E}">
        <p14:creationId xmlns:p14="http://schemas.microsoft.com/office/powerpoint/2010/main" val="1863118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Pravni okvir</a:t>
            </a:r>
            <a:endParaRPr lang="bs-Latn-BA" dirty="0"/>
          </a:p>
        </p:txBody>
      </p:sp>
      <p:sp>
        <p:nvSpPr>
          <p:cNvPr id="3" name="Text Placeholder 2"/>
          <p:cNvSpPr>
            <a:spLocks noGrp="1"/>
          </p:cNvSpPr>
          <p:nvPr>
            <p:ph type="body" idx="1"/>
          </p:nvPr>
        </p:nvSpPr>
        <p:spPr/>
        <p:txBody>
          <a:bodyPr/>
          <a:lstStyle/>
          <a:p>
            <a:endParaRPr lang="bs-Latn-BA" dirty="0" smtClean="0"/>
          </a:p>
          <a:p>
            <a:r>
              <a:rPr lang="bs-Latn-BA" dirty="0" smtClean="0"/>
              <a:t>Državni nivo</a:t>
            </a:r>
            <a:endParaRPr lang="bs-Latn-BA" dirty="0"/>
          </a:p>
        </p:txBody>
      </p:sp>
      <p:sp>
        <p:nvSpPr>
          <p:cNvPr id="4" name="Text Placeholder 3"/>
          <p:cNvSpPr>
            <a:spLocks noGrp="1"/>
          </p:cNvSpPr>
          <p:nvPr>
            <p:ph type="body" sz="half" idx="3"/>
          </p:nvPr>
        </p:nvSpPr>
        <p:spPr>
          <a:xfrm>
            <a:off x="4645025" y="1859757"/>
            <a:ext cx="4041775" cy="1065187"/>
          </a:xfrm>
        </p:spPr>
        <p:txBody>
          <a:bodyPr/>
          <a:lstStyle/>
          <a:p>
            <a:r>
              <a:rPr lang="bs-Latn-BA" dirty="0" smtClean="0"/>
              <a:t>Entitetski nivo</a:t>
            </a:r>
            <a:endParaRPr lang="bs-Latn-BA" dirty="0"/>
          </a:p>
        </p:txBody>
      </p:sp>
      <p:sp>
        <p:nvSpPr>
          <p:cNvPr id="5" name="Content Placeholder 4"/>
          <p:cNvSpPr>
            <a:spLocks noGrp="1"/>
          </p:cNvSpPr>
          <p:nvPr>
            <p:ph sz="quarter" idx="2"/>
          </p:nvPr>
        </p:nvSpPr>
        <p:spPr>
          <a:xfrm>
            <a:off x="457200" y="3068960"/>
            <a:ext cx="4040188" cy="2952328"/>
          </a:xfrm>
        </p:spPr>
        <p:txBody>
          <a:bodyPr>
            <a:normAutofit/>
          </a:bodyPr>
          <a:lstStyle/>
          <a:p>
            <a:r>
              <a:rPr lang="en-US" dirty="0" err="1"/>
              <a:t>Zakon</a:t>
            </a:r>
            <a:r>
              <a:rPr lang="en-US" dirty="0"/>
              <a:t> o </a:t>
            </a:r>
            <a:r>
              <a:rPr lang="en-US" dirty="0" err="1"/>
              <a:t>zabrani</a:t>
            </a:r>
            <a:r>
              <a:rPr lang="en-US" dirty="0"/>
              <a:t> </a:t>
            </a:r>
            <a:r>
              <a:rPr lang="en-US" dirty="0" err="1"/>
              <a:t>diskriminacije</a:t>
            </a:r>
            <a:r>
              <a:rPr lang="en-US" dirty="0"/>
              <a:t> </a:t>
            </a:r>
            <a:r>
              <a:rPr lang="en-US" dirty="0" smtClean="0"/>
              <a:t>(</a:t>
            </a:r>
            <a:r>
              <a:rPr lang="bs-Latn-BA" dirty="0" smtClean="0"/>
              <a:t>„</a:t>
            </a:r>
            <a:r>
              <a:rPr lang="en-US" dirty="0" err="1" smtClean="0"/>
              <a:t>Službeni</a:t>
            </a:r>
            <a:r>
              <a:rPr lang="en-US" dirty="0" smtClean="0"/>
              <a:t> </a:t>
            </a:r>
            <a:r>
              <a:rPr lang="en-US" dirty="0" err="1"/>
              <a:t>glasnik</a:t>
            </a:r>
            <a:r>
              <a:rPr lang="en-US" dirty="0"/>
              <a:t> </a:t>
            </a:r>
            <a:r>
              <a:rPr lang="en-US" dirty="0" err="1" smtClean="0"/>
              <a:t>BiH</a:t>
            </a:r>
            <a:r>
              <a:rPr lang="bs-Latn-BA" dirty="0" smtClean="0"/>
              <a:t>“</a:t>
            </a:r>
            <a:r>
              <a:rPr lang="en-US" dirty="0" smtClean="0"/>
              <a:t>, </a:t>
            </a:r>
            <a:r>
              <a:rPr lang="en-US" dirty="0" err="1"/>
              <a:t>broj</a:t>
            </a:r>
            <a:r>
              <a:rPr lang="en-US" dirty="0"/>
              <a:t>: 59/09, 66/16)</a:t>
            </a:r>
            <a:endParaRPr lang="bs-Latn-BA" dirty="0"/>
          </a:p>
          <a:p>
            <a:endParaRPr lang="bs-Latn-BA" dirty="0"/>
          </a:p>
          <a:p>
            <a:endParaRPr lang="bs-Latn-BA" dirty="0"/>
          </a:p>
        </p:txBody>
      </p:sp>
      <p:sp>
        <p:nvSpPr>
          <p:cNvPr id="6" name="Content Placeholder 5"/>
          <p:cNvSpPr>
            <a:spLocks noGrp="1"/>
          </p:cNvSpPr>
          <p:nvPr>
            <p:ph sz="quarter" idx="4"/>
          </p:nvPr>
        </p:nvSpPr>
        <p:spPr>
          <a:xfrm>
            <a:off x="4645025" y="2996952"/>
            <a:ext cx="4041775" cy="3363368"/>
          </a:xfrm>
        </p:spPr>
        <p:txBody>
          <a:bodyPr/>
          <a:lstStyle/>
          <a:p>
            <a:r>
              <a:rPr lang="en-US" dirty="0" err="1"/>
              <a:t>Zakon</a:t>
            </a:r>
            <a:r>
              <a:rPr lang="en-US" dirty="0"/>
              <a:t> o </a:t>
            </a:r>
            <a:r>
              <a:rPr lang="en-US" dirty="0" err="1"/>
              <a:t>radu</a:t>
            </a:r>
            <a:r>
              <a:rPr lang="en-US" dirty="0"/>
              <a:t> F </a:t>
            </a:r>
            <a:r>
              <a:rPr lang="en-US" dirty="0" err="1"/>
              <a:t>BiH</a:t>
            </a:r>
            <a:r>
              <a:rPr lang="en-US" dirty="0"/>
              <a:t> </a:t>
            </a:r>
            <a:r>
              <a:rPr lang="en-US" dirty="0" smtClean="0"/>
              <a:t>(</a:t>
            </a:r>
            <a:r>
              <a:rPr lang="bs-Latn-BA" dirty="0" smtClean="0"/>
              <a:t>„</a:t>
            </a:r>
            <a:r>
              <a:rPr lang="en-US" dirty="0" err="1" smtClean="0"/>
              <a:t>Službene</a:t>
            </a:r>
            <a:r>
              <a:rPr lang="en-US" dirty="0" smtClean="0"/>
              <a:t> </a:t>
            </a:r>
            <a:r>
              <a:rPr lang="en-US" dirty="0" err="1"/>
              <a:t>novine</a:t>
            </a:r>
            <a:r>
              <a:rPr lang="en-US" dirty="0"/>
              <a:t> </a:t>
            </a:r>
            <a:r>
              <a:rPr lang="en-US" dirty="0" err="1"/>
              <a:t>Federacije</a:t>
            </a:r>
            <a:r>
              <a:rPr lang="en-US" dirty="0"/>
              <a:t> </a:t>
            </a:r>
            <a:r>
              <a:rPr lang="en-US" dirty="0" err="1"/>
              <a:t>Bosne</a:t>
            </a:r>
            <a:r>
              <a:rPr lang="en-US" dirty="0"/>
              <a:t> i </a:t>
            </a:r>
            <a:r>
              <a:rPr lang="en-US" dirty="0" err="1" smtClean="0"/>
              <a:t>Hercegovine</a:t>
            </a:r>
            <a:r>
              <a:rPr lang="bs-Latn-BA" dirty="0" smtClean="0"/>
              <a:t>“</a:t>
            </a:r>
            <a:r>
              <a:rPr lang="en-US" dirty="0" smtClean="0"/>
              <a:t>, </a:t>
            </a:r>
            <a:r>
              <a:rPr lang="en-US" dirty="0" err="1" smtClean="0"/>
              <a:t>broj</a:t>
            </a:r>
            <a:r>
              <a:rPr lang="bs-Latn-BA" dirty="0" smtClean="0"/>
              <a:t>:</a:t>
            </a:r>
            <a:r>
              <a:rPr lang="en-US" dirty="0" smtClean="0"/>
              <a:t> </a:t>
            </a:r>
            <a:r>
              <a:rPr lang="en-US" dirty="0"/>
              <a:t>26/16</a:t>
            </a:r>
            <a:r>
              <a:rPr lang="en-US" dirty="0" smtClean="0"/>
              <a:t>)</a:t>
            </a:r>
            <a:endParaRPr lang="bs-Latn-BA" dirty="0" smtClean="0"/>
          </a:p>
          <a:p>
            <a:pPr marL="0" indent="0">
              <a:buNone/>
            </a:pPr>
            <a:endParaRPr lang="bs-Latn-BA" dirty="0"/>
          </a:p>
          <a:p>
            <a:r>
              <a:rPr lang="en-US" dirty="0" err="1"/>
              <a:t>Zakon</a:t>
            </a:r>
            <a:r>
              <a:rPr lang="en-US" dirty="0"/>
              <a:t> o </a:t>
            </a:r>
            <a:r>
              <a:rPr lang="en-US" dirty="0" err="1"/>
              <a:t>radu</a:t>
            </a:r>
            <a:r>
              <a:rPr lang="en-US" dirty="0"/>
              <a:t> RS </a:t>
            </a:r>
            <a:r>
              <a:rPr lang="en-US" dirty="0" smtClean="0"/>
              <a:t>(</a:t>
            </a:r>
            <a:r>
              <a:rPr lang="bs-Latn-BA" dirty="0" smtClean="0"/>
              <a:t>„</a:t>
            </a:r>
            <a:r>
              <a:rPr lang="en-US" dirty="0" err="1" smtClean="0"/>
              <a:t>Službeni</a:t>
            </a:r>
            <a:r>
              <a:rPr lang="en-US" dirty="0" smtClean="0"/>
              <a:t> </a:t>
            </a:r>
            <a:r>
              <a:rPr lang="en-US" dirty="0" err="1"/>
              <a:t>glasnik</a:t>
            </a:r>
            <a:r>
              <a:rPr lang="en-US" dirty="0"/>
              <a:t> </a:t>
            </a:r>
            <a:r>
              <a:rPr lang="en-US" dirty="0" err="1"/>
              <a:t>Republike</a:t>
            </a:r>
            <a:r>
              <a:rPr lang="en-US" dirty="0"/>
              <a:t> </a:t>
            </a:r>
            <a:r>
              <a:rPr lang="en-US" dirty="0" err="1"/>
              <a:t>Srpske</a:t>
            </a:r>
            <a:r>
              <a:rPr lang="en-US" dirty="0"/>
              <a:t>’’ </a:t>
            </a:r>
            <a:r>
              <a:rPr lang="en-US" dirty="0" err="1"/>
              <a:t>broj</a:t>
            </a:r>
            <a:r>
              <a:rPr lang="en-US" dirty="0"/>
              <a:t>: 1/16 i </a:t>
            </a:r>
            <a:r>
              <a:rPr lang="en-US" dirty="0" smtClean="0"/>
              <a:t>66/18</a:t>
            </a:r>
            <a:r>
              <a:rPr lang="en-US" dirty="0"/>
              <a:t>)</a:t>
            </a:r>
            <a:endParaRPr lang="bs-Latn-BA" dirty="0"/>
          </a:p>
          <a:p>
            <a:endParaRPr lang="bs-Latn-BA" dirty="0"/>
          </a:p>
        </p:txBody>
      </p:sp>
    </p:spTree>
    <p:extLst>
      <p:ext uri="{BB962C8B-B14F-4D97-AF65-F5344CB8AC3E}">
        <p14:creationId xmlns:p14="http://schemas.microsoft.com/office/powerpoint/2010/main" val="41626824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864096"/>
          </a:xfrm>
        </p:spPr>
        <p:txBody>
          <a:bodyPr>
            <a:normAutofit/>
          </a:bodyPr>
          <a:lstStyle/>
          <a:p>
            <a:pPr algn="ctr"/>
            <a:r>
              <a:rPr lang="bs-Latn-BA" sz="4500" dirty="0" smtClean="0"/>
              <a:t>Posljedice mobinga za žrtvu</a:t>
            </a:r>
            <a:endParaRPr lang="bs-Latn-BA" sz="4500" dirty="0"/>
          </a:p>
        </p:txBody>
      </p:sp>
      <p:sp>
        <p:nvSpPr>
          <p:cNvPr id="3" name="Content Placeholder 2"/>
          <p:cNvSpPr>
            <a:spLocks noGrp="1"/>
          </p:cNvSpPr>
          <p:nvPr>
            <p:ph sz="half" idx="1"/>
          </p:nvPr>
        </p:nvSpPr>
        <p:spPr>
          <a:xfrm>
            <a:off x="323528" y="1412776"/>
            <a:ext cx="8496944" cy="5256584"/>
          </a:xfrm>
        </p:spPr>
        <p:txBody>
          <a:bodyPr>
            <a:normAutofit fontScale="92500" lnSpcReduction="20000"/>
          </a:bodyPr>
          <a:lstStyle/>
          <a:p>
            <a:r>
              <a:rPr lang="bs-Latn-BA" sz="2200" dirty="0"/>
              <a:t>Štetan i za žrtvu i za </a:t>
            </a:r>
            <a:r>
              <a:rPr lang="bs-Latn-BA" sz="2200" dirty="0" smtClean="0"/>
              <a:t>poslodavca; </a:t>
            </a:r>
            <a:r>
              <a:rPr lang="bs-Latn-BA" sz="2200" dirty="0"/>
              <a:t>obje strane trpe i socijalne i ekonomske posljedice. </a:t>
            </a:r>
            <a:endParaRPr lang="bs-Latn-BA" sz="2200" dirty="0" smtClean="0"/>
          </a:p>
          <a:p>
            <a:pPr marL="0" indent="0">
              <a:buNone/>
            </a:pPr>
            <a:endParaRPr lang="bs-Latn-BA" sz="2200" dirty="0"/>
          </a:p>
          <a:p>
            <a:r>
              <a:rPr lang="bs-Latn-BA" sz="2200" dirty="0"/>
              <a:t>Socijalne posljedice mobinga na osobu su: padanje u nemilost, ponižavanje, neprilagođenost okruženju ili porodičnim odnosima zbog kvalifikacije ''neuspešan''. </a:t>
            </a:r>
          </a:p>
          <a:p>
            <a:pPr marL="0" indent="0">
              <a:buNone/>
            </a:pPr>
            <a:endParaRPr lang="bs-Latn-BA" sz="2200" dirty="0"/>
          </a:p>
          <a:p>
            <a:r>
              <a:rPr lang="bs-Latn-BA" sz="2200" dirty="0"/>
              <a:t>Ekonomske posljedice su: plaćanje doktora, lijekova  i bolnica zbog oporavka fizičkog zdravlja poslije gubitka socijalnog zdravlja, prestanak radnog odnosa ili davanje otkaza. Pored toga, žrtva mobinga gubi zdravlje i postaje asocijalna – devijantna i agresivna. </a:t>
            </a:r>
          </a:p>
          <a:p>
            <a:pPr marL="0" indent="0">
              <a:buNone/>
            </a:pPr>
            <a:endParaRPr lang="bs-Latn-BA" sz="2200" dirty="0"/>
          </a:p>
          <a:p>
            <a:r>
              <a:rPr lang="bs-Latn-BA" sz="2200" dirty="0"/>
              <a:t>Istraživanje Klinike za rad u Milanu iz 2004. godine ukazuje da je mobing uzročnik bolesti u 83% slučajeva na uzorku od 374 žrtve. U Švedskoj i Italiji je 15% samoubistava uzrokovano mobingom</a:t>
            </a:r>
            <a:r>
              <a:rPr lang="bs-Latn-BA" sz="2200" dirty="0" smtClean="0"/>
              <a:t>.</a:t>
            </a:r>
          </a:p>
          <a:p>
            <a:pPr marL="0" indent="0">
              <a:buNone/>
            </a:pPr>
            <a:endParaRPr lang="bs-Latn-BA" sz="2200" dirty="0" smtClean="0"/>
          </a:p>
          <a:p>
            <a:r>
              <a:rPr lang="en-US" sz="2200" dirty="0" err="1"/>
              <a:t>Dijagnoze</a:t>
            </a:r>
            <a:r>
              <a:rPr lang="en-US" sz="2200" dirty="0"/>
              <a:t> </a:t>
            </a:r>
            <a:r>
              <a:rPr lang="en-US" sz="2200" dirty="0" err="1"/>
              <a:t>koje</a:t>
            </a:r>
            <a:r>
              <a:rPr lang="en-US" sz="2200" dirty="0"/>
              <a:t> se </a:t>
            </a:r>
            <a:r>
              <a:rPr lang="en-US" sz="2200" dirty="0" err="1"/>
              <a:t>često</a:t>
            </a:r>
            <a:r>
              <a:rPr lang="en-US" sz="2200" dirty="0"/>
              <a:t> </a:t>
            </a:r>
            <a:r>
              <a:rPr lang="en-US" sz="2200" dirty="0" err="1"/>
              <a:t>postavljaju</a:t>
            </a:r>
            <a:r>
              <a:rPr lang="en-US" sz="2200" dirty="0"/>
              <a:t> </a:t>
            </a:r>
            <a:r>
              <a:rPr lang="en-US" sz="2200" dirty="0" err="1"/>
              <a:t>kao</a:t>
            </a:r>
            <a:r>
              <a:rPr lang="en-US" sz="2200" dirty="0"/>
              <a:t> </a:t>
            </a:r>
            <a:r>
              <a:rPr lang="en-US" sz="2200" dirty="0" err="1"/>
              <a:t>posljedice</a:t>
            </a:r>
            <a:r>
              <a:rPr lang="en-US" sz="2200" dirty="0"/>
              <a:t> </a:t>
            </a:r>
            <a:r>
              <a:rPr lang="en-US" sz="2200" dirty="0" err="1"/>
              <a:t>mobinga</a:t>
            </a:r>
            <a:r>
              <a:rPr lang="en-US" sz="2200" dirty="0"/>
              <a:t> </a:t>
            </a:r>
            <a:r>
              <a:rPr lang="en-US" sz="2200" dirty="0" err="1"/>
              <a:t>jesu</a:t>
            </a:r>
            <a:r>
              <a:rPr lang="en-US" sz="2200" dirty="0"/>
              <a:t> </a:t>
            </a:r>
            <a:r>
              <a:rPr lang="en-US" sz="2200" dirty="0" err="1"/>
              <a:t>posttraumatski</a:t>
            </a:r>
            <a:r>
              <a:rPr lang="en-US" sz="2200" dirty="0"/>
              <a:t> </a:t>
            </a:r>
            <a:r>
              <a:rPr lang="en-US" sz="2200" dirty="0" err="1" smtClean="0"/>
              <a:t>stresni</a:t>
            </a:r>
            <a:r>
              <a:rPr lang="bs-Latn-BA" sz="2200" dirty="0"/>
              <a:t> </a:t>
            </a:r>
            <a:r>
              <a:rPr lang="en-US" sz="2200" dirty="0" err="1" smtClean="0"/>
              <a:t>poremećaj</a:t>
            </a:r>
            <a:r>
              <a:rPr lang="en-US" sz="2200" dirty="0" smtClean="0"/>
              <a:t> </a:t>
            </a:r>
            <a:r>
              <a:rPr lang="en-US" sz="2200" dirty="0"/>
              <a:t>(PTSP) i </a:t>
            </a:r>
            <a:r>
              <a:rPr lang="en-US" sz="2200" dirty="0" err="1"/>
              <a:t>poremećaj</a:t>
            </a:r>
            <a:r>
              <a:rPr lang="en-US" sz="2200" dirty="0"/>
              <a:t> </a:t>
            </a:r>
            <a:r>
              <a:rPr lang="en-US" sz="2200" dirty="0" err="1"/>
              <a:t>prilagodbe</a:t>
            </a:r>
            <a:r>
              <a:rPr lang="en-US" sz="2200" dirty="0"/>
              <a:t>. </a:t>
            </a:r>
            <a:endParaRPr lang="bs-Latn-BA" sz="2200" dirty="0"/>
          </a:p>
          <a:p>
            <a:endParaRPr lang="bs-Latn-BA" dirty="0"/>
          </a:p>
        </p:txBody>
      </p:sp>
    </p:spTree>
    <p:extLst>
      <p:ext uri="{BB962C8B-B14F-4D97-AF65-F5344CB8AC3E}">
        <p14:creationId xmlns:p14="http://schemas.microsoft.com/office/powerpoint/2010/main" val="34590336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720080"/>
          </a:xfrm>
        </p:spPr>
        <p:txBody>
          <a:bodyPr>
            <a:normAutofit fontScale="90000"/>
          </a:bodyPr>
          <a:lstStyle/>
          <a:p>
            <a:pPr algn="ctr"/>
            <a:r>
              <a:rPr lang="bs-Latn-BA" dirty="0" smtClean="0"/>
              <a:t>Posljedice mobinga za poslodavca</a:t>
            </a:r>
            <a:endParaRPr lang="bs-Latn-BA" dirty="0"/>
          </a:p>
        </p:txBody>
      </p:sp>
      <p:sp>
        <p:nvSpPr>
          <p:cNvPr id="3" name="Text Placeholder 2"/>
          <p:cNvSpPr>
            <a:spLocks noGrp="1"/>
          </p:cNvSpPr>
          <p:nvPr>
            <p:ph type="body" idx="1"/>
          </p:nvPr>
        </p:nvSpPr>
        <p:spPr>
          <a:xfrm>
            <a:off x="457200" y="1855248"/>
            <a:ext cx="3898776" cy="659352"/>
          </a:xfrm>
        </p:spPr>
        <p:txBody>
          <a:bodyPr/>
          <a:lstStyle/>
          <a:p>
            <a:pPr algn="ctr"/>
            <a:r>
              <a:rPr lang="bs-Latn-BA" dirty="0" smtClean="0"/>
              <a:t>Socijalne posljedice</a:t>
            </a:r>
            <a:endParaRPr lang="bs-Latn-BA" dirty="0"/>
          </a:p>
        </p:txBody>
      </p:sp>
      <p:sp>
        <p:nvSpPr>
          <p:cNvPr id="4" name="Text Placeholder 3"/>
          <p:cNvSpPr>
            <a:spLocks noGrp="1"/>
          </p:cNvSpPr>
          <p:nvPr>
            <p:ph type="body" sz="half" idx="3"/>
          </p:nvPr>
        </p:nvSpPr>
        <p:spPr/>
        <p:txBody>
          <a:bodyPr/>
          <a:lstStyle/>
          <a:p>
            <a:pPr algn="ctr"/>
            <a:r>
              <a:rPr lang="bs-Latn-BA" dirty="0" smtClean="0"/>
              <a:t>Ekonomske posljedice</a:t>
            </a:r>
            <a:endParaRPr lang="bs-Latn-BA" dirty="0"/>
          </a:p>
        </p:txBody>
      </p:sp>
      <p:sp>
        <p:nvSpPr>
          <p:cNvPr id="5" name="Content Placeholder 4"/>
          <p:cNvSpPr>
            <a:spLocks noGrp="1"/>
          </p:cNvSpPr>
          <p:nvPr>
            <p:ph sz="quarter" idx="2"/>
          </p:nvPr>
        </p:nvSpPr>
        <p:spPr>
          <a:xfrm>
            <a:off x="457200" y="2852936"/>
            <a:ext cx="3754760" cy="3507384"/>
          </a:xfrm>
        </p:spPr>
        <p:txBody>
          <a:bodyPr/>
          <a:lstStyle/>
          <a:p>
            <a:r>
              <a:rPr lang="bs-Latn-BA" sz="2000" dirty="0" smtClean="0"/>
              <a:t>neslaganje </a:t>
            </a:r>
            <a:r>
              <a:rPr lang="bs-Latn-BA" sz="2000" dirty="0"/>
              <a:t>i konflikt između </a:t>
            </a:r>
            <a:r>
              <a:rPr lang="bs-Latn-BA" sz="2000" dirty="0" smtClean="0"/>
              <a:t>osoba,</a:t>
            </a:r>
            <a:endParaRPr lang="bs-Latn-BA" sz="2000" dirty="0"/>
          </a:p>
          <a:p>
            <a:r>
              <a:rPr lang="bs-Latn-BA" sz="2000" dirty="0" smtClean="0"/>
              <a:t>nepovoljna </a:t>
            </a:r>
            <a:r>
              <a:rPr lang="bs-Latn-BA" sz="2000" dirty="0"/>
              <a:t>organizaciona </a:t>
            </a:r>
            <a:r>
              <a:rPr lang="bs-Latn-BA" sz="2000" dirty="0" smtClean="0"/>
              <a:t>atmosfera,</a:t>
            </a:r>
            <a:endParaRPr lang="bs-Latn-BA" sz="2000" dirty="0"/>
          </a:p>
          <a:p>
            <a:r>
              <a:rPr lang="bs-Latn-BA" sz="2000" dirty="0" smtClean="0"/>
              <a:t>kolaps </a:t>
            </a:r>
            <a:r>
              <a:rPr lang="bs-Latn-BA" sz="2000" dirty="0"/>
              <a:t>u organizacionoj kulturi i vrednostima,</a:t>
            </a:r>
          </a:p>
          <a:p>
            <a:r>
              <a:rPr lang="bs-Latn-BA" sz="2000" dirty="0" smtClean="0"/>
              <a:t>nepoverljivo okruženje,</a:t>
            </a:r>
            <a:endParaRPr lang="bs-Latn-BA" sz="2000" dirty="0"/>
          </a:p>
          <a:p>
            <a:r>
              <a:rPr lang="bs-Latn-BA" sz="2000" dirty="0" smtClean="0"/>
              <a:t>manjak poštovanja,</a:t>
            </a:r>
            <a:endParaRPr lang="bs-Latn-BA" sz="2000" dirty="0"/>
          </a:p>
          <a:p>
            <a:r>
              <a:rPr lang="bs-Latn-BA" sz="2000" dirty="0" smtClean="0"/>
              <a:t>ograničenje </a:t>
            </a:r>
            <a:r>
              <a:rPr lang="bs-Latn-BA" sz="2000" dirty="0"/>
              <a:t>kreativnosti zbog nevoljnosti zaposlenih.</a:t>
            </a:r>
          </a:p>
          <a:p>
            <a:pPr marL="0" indent="0">
              <a:buNone/>
            </a:pPr>
            <a:endParaRPr lang="bs-Latn-BA" dirty="0"/>
          </a:p>
        </p:txBody>
      </p:sp>
      <p:sp>
        <p:nvSpPr>
          <p:cNvPr id="6" name="Content Placeholder 5"/>
          <p:cNvSpPr>
            <a:spLocks noGrp="1"/>
          </p:cNvSpPr>
          <p:nvPr>
            <p:ph sz="quarter" idx="4"/>
          </p:nvPr>
        </p:nvSpPr>
        <p:spPr>
          <a:xfrm>
            <a:off x="4788024" y="2852936"/>
            <a:ext cx="3672408" cy="3744416"/>
          </a:xfrm>
        </p:spPr>
        <p:txBody>
          <a:bodyPr>
            <a:normAutofit fontScale="92500" lnSpcReduction="10000"/>
          </a:bodyPr>
          <a:lstStyle/>
          <a:p>
            <a:r>
              <a:rPr lang="bs-Latn-BA" dirty="0" smtClean="0"/>
              <a:t>povećan </a:t>
            </a:r>
            <a:r>
              <a:rPr lang="bs-Latn-BA" dirty="0"/>
              <a:t>broj </a:t>
            </a:r>
            <a:r>
              <a:rPr lang="bs-Latn-BA" dirty="0" smtClean="0"/>
              <a:t>bolovanja,</a:t>
            </a:r>
            <a:endParaRPr lang="bs-Latn-BA" dirty="0"/>
          </a:p>
          <a:p>
            <a:r>
              <a:rPr lang="bs-Latn-BA" dirty="0" smtClean="0"/>
              <a:t>smanjen </a:t>
            </a:r>
            <a:r>
              <a:rPr lang="bs-Latn-BA" dirty="0"/>
              <a:t>broj (opadanje) kvalifikovanih radnika i usled toga troškovi organizovanja obuke,</a:t>
            </a:r>
          </a:p>
          <a:p>
            <a:r>
              <a:rPr lang="bs-Latn-BA" dirty="0" smtClean="0"/>
              <a:t>otpremnine</a:t>
            </a:r>
            <a:r>
              <a:rPr lang="bs-Latn-BA" dirty="0"/>
              <a:t>,</a:t>
            </a:r>
          </a:p>
          <a:p>
            <a:r>
              <a:rPr lang="bs-Latn-BA" dirty="0" smtClean="0"/>
              <a:t>troškovi nezaposlenih,</a:t>
            </a:r>
            <a:endParaRPr lang="bs-Latn-BA" dirty="0"/>
          </a:p>
          <a:p>
            <a:r>
              <a:rPr lang="bs-Latn-BA" dirty="0" smtClean="0"/>
              <a:t>sudski </a:t>
            </a:r>
            <a:r>
              <a:rPr lang="bs-Latn-BA" dirty="0"/>
              <a:t>troškovi,</a:t>
            </a:r>
          </a:p>
          <a:p>
            <a:r>
              <a:rPr lang="bs-Latn-BA" dirty="0" smtClean="0"/>
              <a:t>smanjenje </a:t>
            </a:r>
            <a:r>
              <a:rPr lang="bs-Latn-BA" dirty="0"/>
              <a:t>kvaliteta rada,</a:t>
            </a:r>
          </a:p>
          <a:p>
            <a:r>
              <a:rPr lang="bs-Latn-BA" dirty="0" smtClean="0"/>
              <a:t>bonusi </a:t>
            </a:r>
            <a:r>
              <a:rPr lang="bs-Latn-BA" dirty="0"/>
              <a:t>za prevremene penzije.</a:t>
            </a:r>
          </a:p>
          <a:p>
            <a:pPr marL="0" indent="0">
              <a:buNone/>
            </a:pPr>
            <a:endParaRPr lang="bs-Latn-BA" dirty="0"/>
          </a:p>
        </p:txBody>
      </p:sp>
    </p:spTree>
    <p:extLst>
      <p:ext uri="{BB962C8B-B14F-4D97-AF65-F5344CB8AC3E}">
        <p14:creationId xmlns:p14="http://schemas.microsoft.com/office/powerpoint/2010/main" val="35193415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bs-Latn-BA" dirty="0" smtClean="0"/>
              <a:t>Sudska praksa</a:t>
            </a:r>
            <a:endParaRPr lang="bs-Latn-BA" dirty="0"/>
          </a:p>
        </p:txBody>
      </p:sp>
      <p:sp>
        <p:nvSpPr>
          <p:cNvPr id="3" name="Subtitle 2"/>
          <p:cNvSpPr>
            <a:spLocks noGrp="1"/>
          </p:cNvSpPr>
          <p:nvPr>
            <p:ph type="subTitle" idx="1"/>
          </p:nvPr>
        </p:nvSpPr>
        <p:spPr/>
        <p:txBody>
          <a:bodyPr/>
          <a:lstStyle/>
          <a:p>
            <a:endParaRPr lang="bs-Latn-BA" dirty="0"/>
          </a:p>
        </p:txBody>
      </p:sp>
    </p:spTree>
    <p:extLst>
      <p:ext uri="{BB962C8B-B14F-4D97-AF65-F5344CB8AC3E}">
        <p14:creationId xmlns:p14="http://schemas.microsoft.com/office/powerpoint/2010/main" val="17516464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0"/>
            <a:ext cx="7701480" cy="936104"/>
          </a:xfrm>
        </p:spPr>
        <p:txBody>
          <a:bodyPr/>
          <a:lstStyle/>
          <a:p>
            <a:pPr algn="ctr"/>
            <a:r>
              <a:rPr lang="bs-Latn-BA" dirty="0" smtClean="0"/>
              <a:t>Sudska praksa </a:t>
            </a:r>
            <a:endParaRPr lang="bs-Latn-BA" dirty="0"/>
          </a:p>
        </p:txBody>
      </p:sp>
      <p:sp>
        <p:nvSpPr>
          <p:cNvPr id="3" name="Subtitle 2"/>
          <p:cNvSpPr>
            <a:spLocks noGrp="1"/>
          </p:cNvSpPr>
          <p:nvPr>
            <p:ph type="subTitle" idx="1"/>
          </p:nvPr>
        </p:nvSpPr>
        <p:spPr>
          <a:xfrm>
            <a:off x="533400" y="2132856"/>
            <a:ext cx="8071048" cy="4320480"/>
          </a:xfrm>
        </p:spPr>
        <p:txBody>
          <a:bodyPr>
            <a:normAutofit fontScale="70000" lnSpcReduction="20000"/>
          </a:bodyPr>
          <a:lstStyle/>
          <a:p>
            <a:pPr algn="ctr"/>
            <a:r>
              <a:rPr lang="hr-HR" sz="2800" b="1" dirty="0"/>
              <a:t>OBAVEZA POSLODAVCA DA ZAPOSLENOM OTKAŽE UGOVOR O RADU NAKON OSTVARIVANjA ZAKONSKIH USLOVA I SANKCIJE ZA NEISPUNjENjE TE </a:t>
            </a:r>
            <a:r>
              <a:rPr lang="hr-HR" sz="2800" b="1" dirty="0" smtClean="0"/>
              <a:t>OBAVEZE</a:t>
            </a:r>
          </a:p>
          <a:p>
            <a:pPr algn="ctr"/>
            <a:r>
              <a:rPr lang="hr-HR" sz="2800" b="1" dirty="0"/>
              <a:t/>
            </a:r>
            <a:br>
              <a:rPr lang="hr-HR" sz="2800" b="1" dirty="0"/>
            </a:br>
            <a:r>
              <a:rPr lang="bs-Latn-BA" sz="2800" b="1" dirty="0"/>
              <a:t/>
            </a:r>
            <a:br>
              <a:rPr lang="bs-Latn-BA" sz="2800" b="1" dirty="0"/>
            </a:br>
            <a:r>
              <a:rPr lang="hr-HR" sz="2800" b="1" dirty="0"/>
              <a:t>Zakon o radu</a:t>
            </a:r>
            <a:r>
              <a:rPr lang="bs-Latn-BA" sz="2800" b="1" dirty="0"/>
              <a:t> </a:t>
            </a:r>
            <a:r>
              <a:rPr lang="bs-Latn-BA" sz="2800" b="1" dirty="0" smtClean="0"/>
              <a:t>– </a:t>
            </a:r>
            <a:r>
              <a:rPr lang="hr-HR" sz="2800" b="1" dirty="0" smtClean="0"/>
              <a:t>čl. </a:t>
            </a:r>
            <a:r>
              <a:rPr lang="hr-HR" sz="2800" b="1" dirty="0"/>
              <a:t>125 i </a:t>
            </a:r>
            <a:r>
              <a:rPr lang="hr-HR" sz="2800" b="1" dirty="0" smtClean="0"/>
              <a:t>čl. </a:t>
            </a:r>
            <a:r>
              <a:rPr lang="hr-HR" sz="2800" b="1" dirty="0"/>
              <a:t>180 </a:t>
            </a:r>
            <a:r>
              <a:rPr lang="hr-HR" sz="2800" b="1" dirty="0" smtClean="0"/>
              <a:t>st. </a:t>
            </a:r>
            <a:r>
              <a:rPr lang="hr-HR" sz="2800" b="1" dirty="0"/>
              <a:t>1 tačka </a:t>
            </a:r>
            <a:r>
              <a:rPr lang="hr-HR" sz="2800" b="1" dirty="0" smtClean="0"/>
              <a:t>31</a:t>
            </a:r>
          </a:p>
          <a:p>
            <a:pPr algn="ctr"/>
            <a:r>
              <a:rPr lang="bs-Latn-BA" sz="2800" b="1" dirty="0"/>
              <a:t/>
            </a:r>
            <a:br>
              <a:rPr lang="bs-Latn-BA" sz="2800" b="1" dirty="0"/>
            </a:br>
            <a:r>
              <a:rPr lang="hr-HR" sz="2800" b="1" dirty="0"/>
              <a:t>Ukoliko su ispunjeni zakonom propisani uslovi za prestanak radnog odnosa, u smislu navršenog penzijskog staža i staža osiguranja, poslodavac je u obavezi da zaposlenom otkaže ugovor o radu, jer će u suprotnom biti dužan da plati kaznu za učinjen prekršaj</a:t>
            </a:r>
            <a:r>
              <a:rPr lang="hr-HR" sz="2800" b="1" dirty="0" smtClean="0"/>
              <a:t>.</a:t>
            </a:r>
          </a:p>
          <a:p>
            <a:pPr algn="ctr"/>
            <a:r>
              <a:rPr lang="bs-Latn-BA" sz="2800" b="1" dirty="0"/>
              <a:t/>
            </a:r>
            <a:br>
              <a:rPr lang="bs-Latn-BA" sz="2800" b="1" dirty="0"/>
            </a:br>
            <a:r>
              <a:rPr lang="hr-HR" sz="2800" b="1" dirty="0"/>
              <a:t> </a:t>
            </a:r>
            <a:r>
              <a:rPr lang="bs-Latn-BA" sz="2800" b="1" dirty="0"/>
              <a:t/>
            </a:r>
            <a:br>
              <a:rPr lang="bs-Latn-BA" sz="2800" b="1" dirty="0"/>
            </a:br>
            <a:r>
              <a:rPr lang="hr-HR" sz="2800" b="1" dirty="0"/>
              <a:t>(Mišljenje Ministarstva prosvjete i kulture, </a:t>
            </a:r>
            <a:endParaRPr lang="hr-HR" sz="2800" b="1" dirty="0" smtClean="0"/>
          </a:p>
          <a:p>
            <a:pPr algn="ctr"/>
            <a:r>
              <a:rPr lang="hr-HR" sz="2800" b="1" dirty="0" smtClean="0"/>
              <a:t>br</a:t>
            </a:r>
            <a:r>
              <a:rPr lang="hr-HR" sz="2800" b="1" dirty="0"/>
              <a:t>. 07.020/610-169/13 od 28.3.2013. godine)</a:t>
            </a:r>
            <a:endParaRPr lang="bs-Latn-BA" b="1" dirty="0"/>
          </a:p>
        </p:txBody>
      </p:sp>
    </p:spTree>
    <p:extLst>
      <p:ext uri="{BB962C8B-B14F-4D97-AF65-F5344CB8AC3E}">
        <p14:creationId xmlns:p14="http://schemas.microsoft.com/office/powerpoint/2010/main" val="21673665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620688"/>
            <a:ext cx="8568952" cy="1152128"/>
          </a:xfrm>
        </p:spPr>
        <p:txBody>
          <a:bodyPr>
            <a:normAutofit fontScale="90000"/>
          </a:bodyPr>
          <a:lstStyle/>
          <a:p>
            <a:pPr lvl="0" algn="ctr"/>
            <a:r>
              <a:rPr lang="bs-Latn-BA" sz="6200" dirty="0" smtClean="0">
                <a:effectLst/>
              </a:rPr>
              <a:t>Sudska praksa</a:t>
            </a:r>
            <a:r>
              <a:rPr lang="bs-Latn-BA" sz="2000" dirty="0">
                <a:effectLst/>
              </a:rPr>
              <a:t/>
            </a:r>
            <a:br>
              <a:rPr lang="bs-Latn-BA" sz="2000" dirty="0">
                <a:effectLst/>
              </a:rPr>
            </a:br>
            <a:endParaRPr lang="bs-Latn-BA" sz="2000" dirty="0"/>
          </a:p>
        </p:txBody>
      </p:sp>
      <p:sp>
        <p:nvSpPr>
          <p:cNvPr id="3" name="Subtitle 2"/>
          <p:cNvSpPr>
            <a:spLocks noGrp="1"/>
          </p:cNvSpPr>
          <p:nvPr>
            <p:ph type="subTitle" idx="1"/>
          </p:nvPr>
        </p:nvSpPr>
        <p:spPr>
          <a:xfrm>
            <a:off x="323528" y="1916832"/>
            <a:ext cx="8496944" cy="4752528"/>
          </a:xfrm>
        </p:spPr>
        <p:txBody>
          <a:bodyPr>
            <a:normAutofit fontScale="92500" lnSpcReduction="20000"/>
          </a:bodyPr>
          <a:lstStyle/>
          <a:p>
            <a:pPr lvl="0" algn="ctr"/>
            <a:r>
              <a:rPr lang="hr-HR" sz="2400" b="1" dirty="0"/>
              <a:t>POLOŽAJ RADNIKA KOJI JE PROGLAŠEN TEHNOLOŠKIM VIŠKOM </a:t>
            </a:r>
            <a:endParaRPr lang="bs-Latn-BA" sz="2400" b="1" dirty="0"/>
          </a:p>
          <a:p>
            <a:pPr algn="ctr"/>
            <a:r>
              <a:rPr lang="hr-HR" sz="2400" b="1" dirty="0"/>
              <a:t>ZAKON O OSNOVNOM OBRAZOVANJU I </a:t>
            </a:r>
            <a:r>
              <a:rPr lang="hr-HR" sz="2400" b="1" dirty="0" smtClean="0"/>
              <a:t>VASPITANJU</a:t>
            </a:r>
          </a:p>
          <a:p>
            <a:pPr algn="ctr"/>
            <a:endParaRPr lang="hr-HR" sz="2400" b="1" dirty="0" smtClean="0"/>
          </a:p>
          <a:p>
            <a:pPr algn="ctr"/>
            <a:r>
              <a:rPr lang="hr-HR" sz="2400" b="1" dirty="0" smtClean="0"/>
              <a:t> Čl. </a:t>
            </a:r>
            <a:r>
              <a:rPr lang="hr-HR" sz="2400" b="1" dirty="0"/>
              <a:t>114 </a:t>
            </a:r>
            <a:r>
              <a:rPr lang="hr-HR" sz="2400" b="1" dirty="0" smtClean="0"/>
              <a:t>st.2</a:t>
            </a:r>
            <a:r>
              <a:rPr lang="bs-Latn-BA" sz="2400" b="1" dirty="0"/>
              <a:t> </a:t>
            </a:r>
            <a:endParaRPr lang="bs-Latn-BA" sz="2400" b="1" dirty="0" smtClean="0"/>
          </a:p>
          <a:p>
            <a:pPr algn="ctr"/>
            <a:endParaRPr lang="bs-Latn-BA" sz="2400" b="1" dirty="0"/>
          </a:p>
          <a:p>
            <a:pPr algn="ctr"/>
            <a:r>
              <a:rPr lang="hr-HR" sz="2400" b="1" dirty="0" smtClean="0"/>
              <a:t>Nastavnik </a:t>
            </a:r>
            <a:r>
              <a:rPr lang="hr-HR" sz="2400" b="1" dirty="0"/>
              <a:t>u osnovnoj školi koji je proglašen tehnološkim viškom je ravnopravan sa ostalim zaposlenim radnicima kad je u pitanju popuna slobodnih časova u nekoj od škola na nivou istog aktiva i to u vremenu od jedne godine od dana otkazivanja ugovora o radu</a:t>
            </a:r>
            <a:r>
              <a:rPr lang="hr-HR" sz="2400" b="1" dirty="0" smtClean="0"/>
              <a:t>.</a:t>
            </a:r>
          </a:p>
          <a:p>
            <a:pPr algn="ctr"/>
            <a:endParaRPr lang="bs-Latn-BA" sz="2400" b="1" dirty="0"/>
          </a:p>
          <a:p>
            <a:pPr algn="ctr"/>
            <a:r>
              <a:rPr lang="hr-HR" sz="2400" b="1" dirty="0"/>
              <a:t> </a:t>
            </a:r>
            <a:endParaRPr lang="bs-Latn-BA" sz="2400" b="1" dirty="0"/>
          </a:p>
          <a:p>
            <a:pPr algn="ctr"/>
            <a:r>
              <a:rPr lang="hr-HR" sz="2400" b="1" dirty="0"/>
              <a:t>(Mišljenje Ministarstva prosvjete i kulture Republike Srpske, </a:t>
            </a:r>
            <a:endParaRPr lang="hr-HR" sz="2400" b="1" dirty="0" smtClean="0"/>
          </a:p>
          <a:p>
            <a:pPr algn="ctr"/>
            <a:r>
              <a:rPr lang="hr-HR" sz="2400" b="1" dirty="0" smtClean="0"/>
              <a:t>br</a:t>
            </a:r>
            <a:r>
              <a:rPr lang="hr-HR" sz="2400" b="1" dirty="0"/>
              <a:t>. 07.04/059-2430/15 od </a:t>
            </a:r>
            <a:r>
              <a:rPr lang="hr-HR" sz="2400" b="1" dirty="0" smtClean="0"/>
              <a:t>4.8.2015. godine)</a:t>
            </a:r>
            <a:endParaRPr lang="bs-Latn-BA" sz="2400" b="1" dirty="0"/>
          </a:p>
          <a:p>
            <a:pPr algn="ctr"/>
            <a:endParaRPr lang="bs-Latn-BA" dirty="0"/>
          </a:p>
        </p:txBody>
      </p:sp>
    </p:spTree>
    <p:extLst>
      <p:ext uri="{BB962C8B-B14F-4D97-AF65-F5344CB8AC3E}">
        <p14:creationId xmlns:p14="http://schemas.microsoft.com/office/powerpoint/2010/main" val="41956242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60648"/>
            <a:ext cx="8064896" cy="1224136"/>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467544" y="2204864"/>
            <a:ext cx="8208912" cy="4104456"/>
          </a:xfrm>
        </p:spPr>
        <p:txBody>
          <a:bodyPr>
            <a:normAutofit fontScale="85000" lnSpcReduction="20000"/>
          </a:bodyPr>
          <a:lstStyle/>
          <a:p>
            <a:pPr lvl="0" algn="ctr"/>
            <a:r>
              <a:rPr lang="hr-HR" b="1" dirty="0"/>
              <a:t>PRERASTANJE UGOVORA O RADU NA ODREĐENO U UGOVOR O RADU NA NEODREĐENO </a:t>
            </a:r>
            <a:r>
              <a:rPr lang="hr-HR" b="1" dirty="0" smtClean="0"/>
              <a:t>VRIJEME</a:t>
            </a:r>
          </a:p>
          <a:p>
            <a:pPr lvl="0" algn="ctr"/>
            <a:endParaRPr lang="hr-HR" b="1" dirty="0"/>
          </a:p>
          <a:p>
            <a:pPr lvl="0" algn="ctr"/>
            <a:r>
              <a:rPr lang="hr-HR" b="1" dirty="0" smtClean="0"/>
              <a:t> Zakon o radu čl. 18 st. </a:t>
            </a:r>
            <a:r>
              <a:rPr lang="hr-HR" b="1" dirty="0"/>
              <a:t>2</a:t>
            </a:r>
            <a:endParaRPr lang="bs-Latn-BA" dirty="0"/>
          </a:p>
          <a:p>
            <a:pPr algn="ctr"/>
            <a:r>
              <a:rPr lang="hr-HR" b="1" dirty="0"/>
              <a:t> </a:t>
            </a:r>
            <a:endParaRPr lang="bs-Latn-BA" dirty="0"/>
          </a:p>
          <a:p>
            <a:pPr algn="ctr"/>
            <a:r>
              <a:rPr lang="hr-HR" b="1" dirty="0"/>
              <a:t>Ako je zaposlenom više puta u toku 24 mjeseca produžavan ugovor o radu na određeno vrijeme kod istog poslodavca, smatra se da je ugovor o radu na određeno prerastao u ugovor o radu na neodređeno vrijeme.</a:t>
            </a:r>
            <a:endParaRPr lang="bs-Latn-BA" dirty="0"/>
          </a:p>
          <a:p>
            <a:pPr algn="ctr"/>
            <a:r>
              <a:rPr lang="hr-HR" dirty="0"/>
              <a:t> </a:t>
            </a:r>
            <a:endParaRPr lang="bs-Latn-BA" dirty="0"/>
          </a:p>
          <a:p>
            <a:pPr algn="ctr"/>
            <a:r>
              <a:rPr lang="hr-HR" b="1" dirty="0"/>
              <a:t>(Mišljenje Ministarstva prosvjete i kulture Republike Srpske, br. 07.020/610-46/13 od 22.3.2013. godine)</a:t>
            </a:r>
            <a:endParaRPr lang="bs-Latn-BA" dirty="0"/>
          </a:p>
          <a:p>
            <a:pPr algn="ctr"/>
            <a:endParaRPr lang="bs-Latn-BA" dirty="0"/>
          </a:p>
        </p:txBody>
      </p:sp>
    </p:spTree>
    <p:extLst>
      <p:ext uri="{BB962C8B-B14F-4D97-AF65-F5344CB8AC3E}">
        <p14:creationId xmlns:p14="http://schemas.microsoft.com/office/powerpoint/2010/main" val="18678991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76672"/>
            <a:ext cx="7999040" cy="1008112"/>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2276872"/>
            <a:ext cx="8071048" cy="4176464"/>
          </a:xfrm>
        </p:spPr>
        <p:txBody>
          <a:bodyPr>
            <a:normAutofit fontScale="85000" lnSpcReduction="10000"/>
          </a:bodyPr>
          <a:lstStyle/>
          <a:p>
            <a:pPr lvl="0" algn="ctr"/>
            <a:r>
              <a:rPr lang="hr-HR" b="1" dirty="0"/>
              <a:t>TRAJANJE UGOVORA O RADU I PORODILJSKO ODSUSTVO </a:t>
            </a:r>
            <a:endParaRPr lang="hr-HR" b="1" dirty="0" smtClean="0"/>
          </a:p>
          <a:p>
            <a:pPr lvl="0" algn="ctr"/>
            <a:endParaRPr lang="hr-HR" b="1" dirty="0"/>
          </a:p>
          <a:p>
            <a:pPr lvl="0" algn="ctr"/>
            <a:r>
              <a:rPr lang="hr-HR" b="1" dirty="0" smtClean="0"/>
              <a:t>Zakon o radu čl. </a:t>
            </a:r>
            <a:r>
              <a:rPr lang="hr-HR" b="1" dirty="0"/>
              <a:t>16</a:t>
            </a:r>
            <a:endParaRPr lang="bs-Latn-BA" dirty="0"/>
          </a:p>
          <a:p>
            <a:pPr algn="ctr"/>
            <a:r>
              <a:rPr lang="hr-HR" b="1" dirty="0"/>
              <a:t> </a:t>
            </a:r>
            <a:endParaRPr lang="bs-Latn-BA" dirty="0"/>
          </a:p>
          <a:p>
            <a:pPr algn="ctr"/>
            <a:r>
              <a:rPr lang="hr-HR" b="1" dirty="0"/>
              <a:t>Nije od značaja činjenica da li je zaposleni započeo sa korišćenjem porodiljskog odsustva prije isteka ugovora o radu, budući da su sva prava i obaveze iz radnog odnosa vezane za trajanje ugovora o radu, te da on u svakom slučaju prestaje da važi istekom roka na koji je zaključen.</a:t>
            </a:r>
            <a:endParaRPr lang="bs-Latn-BA" dirty="0"/>
          </a:p>
          <a:p>
            <a:pPr algn="ctr"/>
            <a:r>
              <a:rPr lang="hr-HR" dirty="0"/>
              <a:t> </a:t>
            </a:r>
            <a:endParaRPr lang="bs-Latn-BA" dirty="0"/>
          </a:p>
          <a:p>
            <a:pPr algn="ctr"/>
            <a:r>
              <a:rPr lang="hr-HR" b="1" dirty="0"/>
              <a:t>(Mišljenje Ministarstva Prosvjete i kulture Republike Srpske, br. 07.04/059-3491/14 od 23.5.2014. godine)</a:t>
            </a:r>
            <a:endParaRPr lang="bs-Latn-BA" dirty="0"/>
          </a:p>
          <a:p>
            <a:pPr algn="ctr"/>
            <a:endParaRPr lang="bs-Latn-BA" dirty="0"/>
          </a:p>
        </p:txBody>
      </p:sp>
    </p:spTree>
    <p:extLst>
      <p:ext uri="{BB962C8B-B14F-4D97-AF65-F5344CB8AC3E}">
        <p14:creationId xmlns:p14="http://schemas.microsoft.com/office/powerpoint/2010/main" val="24965537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548680"/>
            <a:ext cx="8136904" cy="936104"/>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395536" y="2204864"/>
            <a:ext cx="8291264" cy="4176464"/>
          </a:xfrm>
        </p:spPr>
        <p:txBody>
          <a:bodyPr>
            <a:normAutofit fontScale="85000" lnSpcReduction="20000"/>
          </a:bodyPr>
          <a:lstStyle/>
          <a:p>
            <a:pPr lvl="0" algn="ctr"/>
            <a:r>
              <a:rPr lang="hr-HR" b="1" dirty="0"/>
              <a:t>UTICAJ PORODILJSKOG ODSUSTVA NA ISTEK UGOVORA O RADU NA ODREĐENO </a:t>
            </a:r>
            <a:r>
              <a:rPr lang="hr-HR" b="1" dirty="0" smtClean="0"/>
              <a:t>VRIJEME</a:t>
            </a:r>
          </a:p>
          <a:p>
            <a:pPr lvl="0" algn="ctr"/>
            <a:endParaRPr lang="bs-Latn-BA" dirty="0"/>
          </a:p>
          <a:p>
            <a:pPr algn="ctr"/>
            <a:r>
              <a:rPr lang="hr-HR" b="1" dirty="0" smtClean="0"/>
              <a:t>Zakon o radu čl. </a:t>
            </a:r>
            <a:r>
              <a:rPr lang="hr-HR" b="1" dirty="0"/>
              <a:t>16 </a:t>
            </a:r>
            <a:r>
              <a:rPr lang="hr-HR" b="1" dirty="0" smtClean="0"/>
              <a:t>st. </a:t>
            </a:r>
            <a:r>
              <a:rPr lang="hr-HR" b="1" dirty="0"/>
              <a:t>4</a:t>
            </a:r>
            <a:endParaRPr lang="bs-Latn-BA" dirty="0"/>
          </a:p>
          <a:p>
            <a:pPr algn="ctr"/>
            <a:r>
              <a:rPr lang="hr-HR" b="1" dirty="0"/>
              <a:t> </a:t>
            </a:r>
            <a:endParaRPr lang="bs-Latn-BA" dirty="0"/>
          </a:p>
          <a:p>
            <a:pPr algn="ctr"/>
            <a:r>
              <a:rPr lang="hr-HR" b="1" dirty="0"/>
              <a:t>Činjenica da zaposlena koja je radno angažovana po ugovoru o radu na određeno vrijeme koristi porodiljsko odsustvo u momentu isteka roka na koji je zaključen ugovor o radu, ne utiče na prestanak važenja ugovora istekom roka na koji je zaključen.</a:t>
            </a:r>
            <a:endParaRPr lang="bs-Latn-BA" dirty="0"/>
          </a:p>
          <a:p>
            <a:pPr algn="ctr"/>
            <a:r>
              <a:rPr lang="hr-HR" dirty="0"/>
              <a:t> </a:t>
            </a:r>
            <a:endParaRPr lang="bs-Latn-BA" dirty="0"/>
          </a:p>
          <a:p>
            <a:pPr algn="ctr"/>
            <a:r>
              <a:rPr lang="hr-HR" b="1" dirty="0"/>
              <a:t>(Mišljenje Ministarstva prosvjete i kulture Republike Srpske, br. 07.041/059-3818/15 od 17.11.2015. godine)</a:t>
            </a:r>
            <a:endParaRPr lang="bs-Latn-BA" dirty="0"/>
          </a:p>
          <a:p>
            <a:pPr algn="ctr"/>
            <a:endParaRPr lang="bs-Latn-BA" dirty="0"/>
          </a:p>
        </p:txBody>
      </p:sp>
    </p:spTree>
    <p:extLst>
      <p:ext uri="{BB962C8B-B14F-4D97-AF65-F5344CB8AC3E}">
        <p14:creationId xmlns:p14="http://schemas.microsoft.com/office/powerpoint/2010/main" val="6367353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04664"/>
            <a:ext cx="7992888" cy="1224136"/>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395536" y="2060848"/>
            <a:ext cx="8280920" cy="4608512"/>
          </a:xfrm>
        </p:spPr>
        <p:txBody>
          <a:bodyPr>
            <a:normAutofit fontScale="85000" lnSpcReduction="20000"/>
          </a:bodyPr>
          <a:lstStyle/>
          <a:p>
            <a:pPr lvl="0" algn="ctr"/>
            <a:r>
              <a:rPr lang="hr-HR" b="1" dirty="0"/>
              <a:t>POSTOJANJE UGOVORA O RADU KAO USLOV ZA PONUDU IZMIJENJENOG UGOVORA O </a:t>
            </a:r>
            <a:r>
              <a:rPr lang="hr-HR" b="1" dirty="0" smtClean="0"/>
              <a:t>RADU</a:t>
            </a:r>
          </a:p>
          <a:p>
            <a:pPr lvl="0" algn="ctr"/>
            <a:endParaRPr lang="bs-Latn-BA" b="1" dirty="0"/>
          </a:p>
          <a:p>
            <a:pPr algn="ctr"/>
            <a:r>
              <a:rPr lang="hr-HR" b="1" dirty="0" smtClean="0"/>
              <a:t>Zakon o radu u institucijama BiH čl. </a:t>
            </a:r>
            <a:r>
              <a:rPr lang="hr-HR" b="1" dirty="0"/>
              <a:t>81</a:t>
            </a:r>
            <a:endParaRPr lang="bs-Latn-BA" b="1" dirty="0"/>
          </a:p>
          <a:p>
            <a:pPr algn="ctr"/>
            <a:r>
              <a:rPr lang="hr-HR" b="1" dirty="0"/>
              <a:t> </a:t>
            </a:r>
            <a:endParaRPr lang="bs-Latn-BA" b="1" dirty="0"/>
          </a:p>
          <a:p>
            <a:pPr lvl="0" algn="ctr"/>
            <a:r>
              <a:rPr lang="hr-HR" b="1" dirty="0"/>
              <a:t>Uslov za ponudu izmijenjenog ugovora o radu je postojanje potrebe da se izmijene određeni elementi ugovora koji su od uticaja na radnopravni status, a s obzirom da tužitelj radnopravni status kod tužene nije ostvarivao na osnovu ugovora o radu, nema zakonskih uslova za obavezivanje tužene na ponudu izmijenjenog ugovora.</a:t>
            </a:r>
            <a:endParaRPr lang="bs-Latn-BA" b="1" dirty="0"/>
          </a:p>
          <a:p>
            <a:pPr algn="ctr"/>
            <a:r>
              <a:rPr lang="hr-HR" b="1" dirty="0"/>
              <a:t> </a:t>
            </a:r>
            <a:endParaRPr lang="bs-Latn-BA" b="1" dirty="0"/>
          </a:p>
          <a:p>
            <a:pPr algn="ctr"/>
            <a:r>
              <a:rPr lang="hr-HR" b="1" dirty="0"/>
              <a:t>(Presuda Suda Bosne i Hercegovine, </a:t>
            </a:r>
            <a:endParaRPr lang="hr-HR" b="1" dirty="0" smtClean="0"/>
          </a:p>
          <a:p>
            <a:pPr algn="ctr"/>
            <a:r>
              <a:rPr lang="hr-HR" b="1" dirty="0" smtClean="0"/>
              <a:t>Rev </a:t>
            </a:r>
            <a:r>
              <a:rPr lang="hr-HR" b="1" dirty="0"/>
              <a:t>19813/2016(2) od 16.3.2017. godine)</a:t>
            </a:r>
            <a:endParaRPr lang="bs-Latn-BA" b="1" dirty="0"/>
          </a:p>
          <a:p>
            <a:endParaRPr lang="bs-Latn-BA" dirty="0"/>
          </a:p>
        </p:txBody>
      </p:sp>
    </p:spTree>
    <p:extLst>
      <p:ext uri="{BB962C8B-B14F-4D97-AF65-F5344CB8AC3E}">
        <p14:creationId xmlns:p14="http://schemas.microsoft.com/office/powerpoint/2010/main" val="19890305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76672"/>
            <a:ext cx="8071048" cy="1008112"/>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395536" y="1916832"/>
            <a:ext cx="8352928" cy="4680520"/>
          </a:xfrm>
        </p:spPr>
        <p:txBody>
          <a:bodyPr>
            <a:normAutofit/>
          </a:bodyPr>
          <a:lstStyle/>
          <a:p>
            <a:pPr lvl="0" algn="ctr"/>
            <a:r>
              <a:rPr lang="hr-HR" sz="2200" b="1" dirty="0"/>
              <a:t>PRIMJENA PRINCIPA POLNE ZASTUPLJENOSTI KANDIDATA PRI ZASNIVANJU RADNOG </a:t>
            </a:r>
            <a:r>
              <a:rPr lang="hr-HR" sz="2200" b="1" dirty="0" smtClean="0"/>
              <a:t>ODNOSA</a:t>
            </a:r>
          </a:p>
          <a:p>
            <a:pPr lvl="0" algn="ctr"/>
            <a:endParaRPr lang="hr-HR" sz="2200" b="1" dirty="0"/>
          </a:p>
          <a:p>
            <a:pPr lvl="0" algn="ctr"/>
            <a:r>
              <a:rPr lang="hr-HR" sz="2200" b="1" dirty="0" smtClean="0"/>
              <a:t>Zakon o ravnopravnosti spolova u </a:t>
            </a:r>
            <a:r>
              <a:rPr lang="hr-HR" sz="2200" b="1" dirty="0"/>
              <a:t>BiH </a:t>
            </a:r>
            <a:r>
              <a:rPr lang="hr-HR" sz="2200" b="1" dirty="0" smtClean="0"/>
              <a:t>čl. </a:t>
            </a:r>
            <a:r>
              <a:rPr lang="hr-HR" sz="2200" b="1" dirty="0"/>
              <a:t>12 i </a:t>
            </a:r>
            <a:r>
              <a:rPr lang="hr-HR" sz="2200" b="1" dirty="0" smtClean="0"/>
              <a:t>čl. 20</a:t>
            </a:r>
            <a:endParaRPr lang="bs-Latn-BA" sz="2200" b="1" dirty="0"/>
          </a:p>
          <a:p>
            <a:pPr algn="ctr"/>
            <a:r>
              <a:rPr lang="hr-HR" sz="2200" b="1" dirty="0"/>
              <a:t> </a:t>
            </a:r>
            <a:endParaRPr lang="bs-Latn-BA" sz="2200" b="1" dirty="0"/>
          </a:p>
          <a:p>
            <a:pPr lvl="0" algn="ctr"/>
            <a:r>
              <a:rPr lang="hr-HR" sz="2200" b="1" dirty="0"/>
              <a:t>Princip polne zastupljenosti kandidata pri zasnivanju radnog odnosa ili unapređenja moguće je primijeniti samo kada su kandidati različitog pola ostvarili jednake uslove</a:t>
            </a:r>
            <a:r>
              <a:rPr lang="hr-HR" sz="2200" b="1" dirty="0" smtClean="0"/>
              <a:t>.</a:t>
            </a:r>
          </a:p>
          <a:p>
            <a:pPr lvl="0" algn="ctr"/>
            <a:endParaRPr lang="bs-Latn-BA" sz="2200" b="1" dirty="0"/>
          </a:p>
          <a:p>
            <a:pPr algn="ctr"/>
            <a:r>
              <a:rPr lang="hr-HR" sz="2200" b="1" dirty="0"/>
              <a:t>(Presuda Suda Bosne i Hercegovine, </a:t>
            </a:r>
            <a:endParaRPr lang="hr-HR" sz="2200" b="1" dirty="0" smtClean="0"/>
          </a:p>
          <a:p>
            <a:pPr algn="ctr"/>
            <a:r>
              <a:rPr lang="hr-HR" sz="2200" b="1" dirty="0" smtClean="0"/>
              <a:t>Gž </a:t>
            </a:r>
            <a:r>
              <a:rPr lang="hr-HR" sz="2200" b="1" dirty="0"/>
              <a:t>98/2010 od 29.9.2010. godine)</a:t>
            </a:r>
            <a:endParaRPr lang="bs-Latn-BA" sz="2200" b="1" dirty="0"/>
          </a:p>
          <a:p>
            <a:endParaRPr lang="bs-Latn-BA" dirty="0"/>
          </a:p>
        </p:txBody>
      </p:sp>
    </p:spTree>
    <p:extLst>
      <p:ext uri="{BB962C8B-B14F-4D97-AF65-F5344CB8AC3E}">
        <p14:creationId xmlns:p14="http://schemas.microsoft.com/office/powerpoint/2010/main" val="2248024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514432"/>
          </a:xfrm>
        </p:spPr>
        <p:txBody>
          <a:bodyPr>
            <a:normAutofit/>
          </a:bodyPr>
          <a:lstStyle/>
          <a:p>
            <a:r>
              <a:rPr lang="bs-Latn-BA" dirty="0" smtClean="0"/>
              <a:t>Radni odnos</a:t>
            </a:r>
            <a:br>
              <a:rPr lang="bs-Latn-BA" dirty="0" smtClean="0"/>
            </a:br>
            <a:r>
              <a:rPr lang="bs-Latn-BA" sz="3600" dirty="0" smtClean="0"/>
              <a:t>Pojam ugovora o radu</a:t>
            </a:r>
            <a:endParaRPr lang="bs-Latn-BA" sz="3600" dirty="0"/>
          </a:p>
        </p:txBody>
      </p:sp>
      <p:sp>
        <p:nvSpPr>
          <p:cNvPr id="3" name="Text Placeholder 2"/>
          <p:cNvSpPr>
            <a:spLocks noGrp="1"/>
          </p:cNvSpPr>
          <p:nvPr>
            <p:ph type="body" idx="1"/>
          </p:nvPr>
        </p:nvSpPr>
        <p:spPr/>
        <p:txBody>
          <a:bodyPr/>
          <a:lstStyle/>
          <a:p>
            <a:endParaRPr lang="bs-Latn-BA" dirty="0" smtClean="0"/>
          </a:p>
          <a:p>
            <a:r>
              <a:rPr lang="bs-Latn-BA" dirty="0" smtClean="0"/>
              <a:t>Federacija BiH</a:t>
            </a:r>
            <a:endParaRPr lang="bs-Latn-BA" dirty="0"/>
          </a:p>
        </p:txBody>
      </p:sp>
      <p:sp>
        <p:nvSpPr>
          <p:cNvPr id="4" name="Text Placeholder 3"/>
          <p:cNvSpPr>
            <a:spLocks noGrp="1"/>
          </p:cNvSpPr>
          <p:nvPr>
            <p:ph type="body" sz="half" idx="3"/>
          </p:nvPr>
        </p:nvSpPr>
        <p:spPr/>
        <p:txBody>
          <a:bodyPr>
            <a:normAutofit fontScale="92500" lnSpcReduction="20000"/>
          </a:bodyPr>
          <a:lstStyle/>
          <a:p>
            <a:endParaRPr lang="bs-Latn-BA" dirty="0" smtClean="0"/>
          </a:p>
          <a:p>
            <a:r>
              <a:rPr lang="bs-Latn-BA" sz="2600" dirty="0" smtClean="0"/>
              <a:t>Republika Srpska </a:t>
            </a:r>
            <a:endParaRPr lang="bs-Latn-BA" sz="2600" dirty="0"/>
          </a:p>
        </p:txBody>
      </p:sp>
      <p:sp>
        <p:nvSpPr>
          <p:cNvPr id="5" name="Content Placeholder 4"/>
          <p:cNvSpPr>
            <a:spLocks noGrp="1"/>
          </p:cNvSpPr>
          <p:nvPr>
            <p:ph sz="quarter" idx="2"/>
          </p:nvPr>
        </p:nvSpPr>
        <p:spPr/>
        <p:txBody>
          <a:bodyPr/>
          <a:lstStyle/>
          <a:p>
            <a:endParaRPr lang="bs-Latn-BA" dirty="0" smtClean="0"/>
          </a:p>
          <a:p>
            <a:pPr marL="0" indent="0">
              <a:buNone/>
            </a:pPr>
            <a:endParaRPr lang="bs-Latn-BA" dirty="0" smtClean="0"/>
          </a:p>
          <a:p>
            <a:r>
              <a:rPr lang="bs-Latn-BA" dirty="0" smtClean="0"/>
              <a:t>Član 4. st. 1. </a:t>
            </a:r>
          </a:p>
          <a:p>
            <a:endParaRPr lang="bs-Latn-BA" dirty="0"/>
          </a:p>
          <a:p>
            <a:r>
              <a:rPr lang="bs-Latn-BA" dirty="0" smtClean="0"/>
              <a:t>1. Stupanjem na rad radnika na osnovu zaključenog ugovora o radu zasniva se radni odnos. </a:t>
            </a:r>
            <a:endParaRPr lang="bs-Latn-BA" dirty="0"/>
          </a:p>
        </p:txBody>
      </p:sp>
      <p:sp>
        <p:nvSpPr>
          <p:cNvPr id="6" name="Content Placeholder 5"/>
          <p:cNvSpPr>
            <a:spLocks noGrp="1"/>
          </p:cNvSpPr>
          <p:nvPr>
            <p:ph sz="quarter" idx="4"/>
          </p:nvPr>
        </p:nvSpPr>
        <p:spPr/>
        <p:txBody>
          <a:bodyPr/>
          <a:lstStyle/>
          <a:p>
            <a:endParaRPr lang="bs-Latn-BA" dirty="0" smtClean="0"/>
          </a:p>
          <a:p>
            <a:pPr marL="0" indent="0">
              <a:buNone/>
            </a:pPr>
            <a:endParaRPr lang="bs-Latn-BA" dirty="0" smtClean="0"/>
          </a:p>
          <a:p>
            <a:r>
              <a:rPr lang="bs-Latn-BA" dirty="0" smtClean="0"/>
              <a:t>Član 7. st. 4.</a:t>
            </a:r>
          </a:p>
          <a:p>
            <a:endParaRPr lang="bs-Latn-BA" dirty="0"/>
          </a:p>
          <a:p>
            <a:r>
              <a:rPr lang="bs-Latn-BA" dirty="0" smtClean="0"/>
              <a:t>4. Ugovorom o radu smatra se ugovor na osnovu kojeg se između radnika i poslodavca, u smislu sa ovim zakonom, zasniva radni odnos. </a:t>
            </a:r>
            <a:endParaRPr lang="bs-Latn-BA" dirty="0"/>
          </a:p>
        </p:txBody>
      </p:sp>
    </p:spTree>
    <p:extLst>
      <p:ext uri="{BB962C8B-B14F-4D97-AF65-F5344CB8AC3E}">
        <p14:creationId xmlns:p14="http://schemas.microsoft.com/office/powerpoint/2010/main" val="280801496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76672"/>
            <a:ext cx="7999040" cy="1008112"/>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2060848"/>
            <a:ext cx="7999040" cy="4536504"/>
          </a:xfrm>
        </p:spPr>
        <p:txBody>
          <a:bodyPr/>
          <a:lstStyle/>
          <a:p>
            <a:pPr lvl="0" algn="ctr"/>
            <a:r>
              <a:rPr lang="hr-HR" sz="2200" b="1" dirty="0"/>
              <a:t>BENIFICIRANI RADNI STAŽ I NAKNADA ŠTETE KOJU ZAPOSLENI PRETRPI NA RADU ILI U VEZI SA </a:t>
            </a:r>
            <a:r>
              <a:rPr lang="hr-HR" sz="2200" b="1" dirty="0" smtClean="0"/>
              <a:t>RADOM</a:t>
            </a:r>
          </a:p>
          <a:p>
            <a:pPr lvl="0" algn="ctr"/>
            <a:r>
              <a:rPr lang="hr-HR" sz="2200" b="1" dirty="0" smtClean="0"/>
              <a:t> </a:t>
            </a:r>
            <a:endParaRPr lang="hr-HR" sz="2200" b="1" dirty="0"/>
          </a:p>
          <a:p>
            <a:pPr lvl="0" algn="ctr"/>
            <a:r>
              <a:rPr lang="hr-HR" sz="2200" b="1" dirty="0" smtClean="0"/>
              <a:t> </a:t>
            </a:r>
            <a:r>
              <a:rPr lang="hr-HR" sz="2200" b="1" dirty="0"/>
              <a:t>Zakon o </a:t>
            </a:r>
            <a:r>
              <a:rPr lang="hr-HR" sz="2200" b="1" dirty="0" smtClean="0"/>
              <a:t>radu čl. 97</a:t>
            </a:r>
          </a:p>
          <a:p>
            <a:pPr lvl="0" algn="ctr"/>
            <a:endParaRPr lang="bs-Latn-BA" sz="2200" b="1" dirty="0"/>
          </a:p>
          <a:p>
            <a:pPr algn="ctr"/>
            <a:r>
              <a:rPr lang="hr-HR" sz="2200" b="1" dirty="0"/>
              <a:t>Na pravo policajca na naknadu štete od poslodavca koju pretrpi na radu ili u vezi sa radom ne utiče činjenica da mu se radni staž računa sa uvećanim trajanjem</a:t>
            </a:r>
            <a:r>
              <a:rPr lang="hr-HR" sz="2200" b="1" dirty="0" smtClean="0"/>
              <a:t>.</a:t>
            </a:r>
          </a:p>
          <a:p>
            <a:pPr algn="ctr"/>
            <a:endParaRPr lang="bs-Latn-BA" sz="2200" b="1" dirty="0"/>
          </a:p>
          <a:p>
            <a:pPr algn="ctr"/>
            <a:r>
              <a:rPr lang="hr-HR" sz="2200" b="1" dirty="0"/>
              <a:t>(Presuda Vrhovnog suda Republike Srpske, </a:t>
            </a:r>
            <a:endParaRPr lang="hr-HR" sz="2200" b="1" dirty="0" smtClean="0"/>
          </a:p>
          <a:p>
            <a:pPr algn="ctr"/>
            <a:r>
              <a:rPr lang="hr-HR" sz="2200" b="1" dirty="0" smtClean="0"/>
              <a:t>Rev </a:t>
            </a:r>
            <a:r>
              <a:rPr lang="hr-HR" sz="2200" b="1" dirty="0"/>
              <a:t>128/2009(2) od 23.2.2011. godine) </a:t>
            </a:r>
            <a:r>
              <a:rPr lang="hr-HR" dirty="0"/>
              <a:t> </a:t>
            </a:r>
            <a:endParaRPr lang="bs-Latn-BA" dirty="0"/>
          </a:p>
          <a:p>
            <a:pPr algn="ctr"/>
            <a:endParaRPr lang="bs-Latn-BA" dirty="0"/>
          </a:p>
        </p:txBody>
      </p:sp>
    </p:spTree>
    <p:extLst>
      <p:ext uri="{BB962C8B-B14F-4D97-AF65-F5344CB8AC3E}">
        <p14:creationId xmlns:p14="http://schemas.microsoft.com/office/powerpoint/2010/main" val="29395074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48680"/>
            <a:ext cx="7999040" cy="1008112"/>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1988840"/>
            <a:ext cx="7999040" cy="4392488"/>
          </a:xfrm>
        </p:spPr>
        <p:txBody>
          <a:bodyPr>
            <a:normAutofit/>
          </a:bodyPr>
          <a:lstStyle/>
          <a:p>
            <a:pPr lvl="0" algn="ctr"/>
            <a:r>
              <a:rPr lang="hr-HR" sz="2200" b="1" dirty="0"/>
              <a:t>BLAGOVREMENA TUŽBA IZ RADNO-PRAVNIH SPOROVA </a:t>
            </a:r>
            <a:endParaRPr lang="hr-HR" sz="2200" b="1" dirty="0" smtClean="0"/>
          </a:p>
          <a:p>
            <a:pPr lvl="0" algn="ctr"/>
            <a:endParaRPr lang="hr-HR" sz="2200" b="1" dirty="0"/>
          </a:p>
          <a:p>
            <a:pPr lvl="0" algn="ctr"/>
            <a:r>
              <a:rPr lang="hr-HR" sz="2200" b="1" dirty="0" smtClean="0"/>
              <a:t> </a:t>
            </a:r>
            <a:r>
              <a:rPr lang="hr-HR" sz="2200" b="1" dirty="0"/>
              <a:t>Zakon o </a:t>
            </a:r>
            <a:r>
              <a:rPr lang="hr-HR" sz="2200" b="1" dirty="0" smtClean="0"/>
              <a:t>radu čl. </a:t>
            </a:r>
            <a:r>
              <a:rPr lang="hr-HR" sz="2200" b="1" dirty="0"/>
              <a:t>105</a:t>
            </a:r>
            <a:endParaRPr lang="bs-Latn-BA" sz="2200" b="1" dirty="0"/>
          </a:p>
          <a:p>
            <a:pPr algn="ctr"/>
            <a:r>
              <a:rPr lang="hr-HR" sz="2200" b="1" dirty="0"/>
              <a:t> </a:t>
            </a:r>
            <a:endParaRPr lang="bs-Latn-BA" sz="2200" b="1" dirty="0"/>
          </a:p>
          <a:p>
            <a:pPr lvl="0" algn="ctr"/>
            <a:r>
              <a:rPr lang="hr-HR" sz="2200" b="1" dirty="0"/>
              <a:t>Radnik koji smatra da mu je poslodavac povrijedio pravo iz radnog odnosa može podnijeti tužbu za zaštitu tog prava u roku od jedne godine od dana saznanja za povredu prava, a najdalje u roku od tri godine od dana učinjene povrede.</a:t>
            </a:r>
            <a:endParaRPr lang="bs-Latn-BA" sz="2200" b="1" dirty="0"/>
          </a:p>
          <a:p>
            <a:pPr algn="ctr"/>
            <a:r>
              <a:rPr lang="hr-HR" sz="2200" b="1" dirty="0"/>
              <a:t> </a:t>
            </a:r>
            <a:endParaRPr lang="bs-Latn-BA" sz="2200" b="1" dirty="0"/>
          </a:p>
          <a:p>
            <a:pPr algn="ctr"/>
            <a:r>
              <a:rPr lang="hr-HR" sz="2200" b="1" dirty="0"/>
              <a:t>(Rješenje Okružnog suda u Doboju, </a:t>
            </a:r>
            <a:endParaRPr lang="hr-HR" sz="2200" b="1" dirty="0" smtClean="0"/>
          </a:p>
          <a:p>
            <a:pPr algn="ctr"/>
            <a:r>
              <a:rPr lang="hr-HR" sz="2200" b="1" dirty="0" smtClean="0"/>
              <a:t>Gž </a:t>
            </a:r>
            <a:r>
              <a:rPr lang="hr-HR" sz="2200" b="1" dirty="0"/>
              <a:t>444/2008 od 11.12.2008. godine)</a:t>
            </a:r>
            <a:endParaRPr lang="bs-Latn-BA" sz="2200" b="1" dirty="0"/>
          </a:p>
          <a:p>
            <a:endParaRPr lang="bs-Latn-BA" dirty="0"/>
          </a:p>
        </p:txBody>
      </p:sp>
    </p:spTree>
    <p:extLst>
      <p:ext uri="{BB962C8B-B14F-4D97-AF65-F5344CB8AC3E}">
        <p14:creationId xmlns:p14="http://schemas.microsoft.com/office/powerpoint/2010/main" val="6494921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48680"/>
            <a:ext cx="7999040" cy="936104"/>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323528" y="1916832"/>
            <a:ext cx="8496944" cy="4752528"/>
          </a:xfrm>
        </p:spPr>
        <p:txBody>
          <a:bodyPr>
            <a:normAutofit lnSpcReduction="10000"/>
          </a:bodyPr>
          <a:lstStyle/>
          <a:p>
            <a:pPr lvl="0" algn="ctr"/>
            <a:r>
              <a:rPr lang="hr-HR" sz="2200" b="1" dirty="0"/>
              <a:t>BLAGOVREMENOST TUŽBE RADI ZAŠTITE PRAVA IZ RADNOG ODNOSA </a:t>
            </a:r>
          </a:p>
          <a:p>
            <a:pPr lvl="0" algn="ctr"/>
            <a:endParaRPr lang="hr-HR" sz="2200" b="1" dirty="0" smtClean="0"/>
          </a:p>
          <a:p>
            <a:pPr lvl="0" algn="ctr"/>
            <a:r>
              <a:rPr lang="hr-HR" sz="2200" b="1" dirty="0" smtClean="0"/>
              <a:t>Zakon </a:t>
            </a:r>
            <a:r>
              <a:rPr lang="hr-HR" sz="2200" b="1" dirty="0"/>
              <a:t>o </a:t>
            </a:r>
            <a:r>
              <a:rPr lang="hr-HR" sz="2200" b="1" dirty="0" smtClean="0"/>
              <a:t>radu čl. </a:t>
            </a:r>
            <a:r>
              <a:rPr lang="hr-HR" sz="2200" b="1" dirty="0"/>
              <a:t>118 </a:t>
            </a:r>
            <a:r>
              <a:rPr lang="hr-HR" sz="2200" b="1" dirty="0" smtClean="0"/>
              <a:t>st. </a:t>
            </a:r>
            <a:r>
              <a:rPr lang="hr-HR" sz="2200" b="1" dirty="0"/>
              <a:t>2</a:t>
            </a:r>
            <a:endParaRPr lang="bs-Latn-BA" sz="2200" b="1" dirty="0"/>
          </a:p>
          <a:p>
            <a:pPr algn="ctr"/>
            <a:r>
              <a:rPr lang="hr-HR" sz="2200" b="1" dirty="0"/>
              <a:t> </a:t>
            </a:r>
            <a:endParaRPr lang="bs-Latn-BA" sz="2200" b="1" dirty="0"/>
          </a:p>
          <a:p>
            <a:pPr lvl="0" algn="ctr"/>
            <a:r>
              <a:rPr lang="hr-HR" sz="2200" b="1" dirty="0"/>
              <a:t>Povodom zaštite prava iz radnog odnosa radnik može podnijeti više tužbi sa različitim zahtjevima i to u roku od jedne godine od dana saznanja za povredu prava, a najdalje u roku od tri godine od dana učinjene povrede, pa rok za podnošenje blagovremene tužbe teče "od dana saznanja za povredu prava</a:t>
            </a:r>
            <a:r>
              <a:rPr lang="hr-HR" sz="2200" b="1" dirty="0" smtClean="0"/>
              <a:t>".</a:t>
            </a:r>
          </a:p>
          <a:p>
            <a:pPr lvl="0" algn="ctr"/>
            <a:endParaRPr lang="bs-Latn-BA" sz="2200" b="1" dirty="0"/>
          </a:p>
          <a:p>
            <a:pPr algn="ctr"/>
            <a:r>
              <a:rPr lang="hr-HR" sz="2200" b="1" dirty="0"/>
              <a:t> (Rješenje Okružnog suda u Trebinju, </a:t>
            </a:r>
            <a:endParaRPr lang="hr-HR" sz="2200" b="1" dirty="0" smtClean="0"/>
          </a:p>
          <a:p>
            <a:pPr algn="ctr"/>
            <a:r>
              <a:rPr lang="hr-HR" sz="2200" b="1" dirty="0" smtClean="0"/>
              <a:t>Rsž </a:t>
            </a:r>
            <a:r>
              <a:rPr lang="hr-HR" sz="2200" b="1" dirty="0"/>
              <a:t>33288/2015 od 25.5.2015. godine)</a:t>
            </a:r>
            <a:endParaRPr lang="bs-Latn-BA" sz="2200" b="1" dirty="0"/>
          </a:p>
          <a:p>
            <a:pPr algn="ctr"/>
            <a:endParaRPr lang="bs-Latn-BA" sz="2200" dirty="0"/>
          </a:p>
        </p:txBody>
      </p:sp>
    </p:spTree>
    <p:extLst>
      <p:ext uri="{BB962C8B-B14F-4D97-AF65-F5344CB8AC3E}">
        <p14:creationId xmlns:p14="http://schemas.microsoft.com/office/powerpoint/2010/main" val="24005185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48680"/>
            <a:ext cx="8071048" cy="1008112"/>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395536" y="2132856"/>
            <a:ext cx="8280920" cy="4536504"/>
          </a:xfrm>
        </p:spPr>
        <p:txBody>
          <a:bodyPr>
            <a:normAutofit fontScale="92500" lnSpcReduction="20000"/>
          </a:bodyPr>
          <a:lstStyle/>
          <a:p>
            <a:pPr lvl="0" algn="ctr"/>
            <a:r>
              <a:rPr lang="hr-HR" sz="2400" b="1" dirty="0"/>
              <a:t>BLAGOVREMENOST TUŽBE ZA ZAŠTITU PRAVA IZ RADNOG ODNOSA </a:t>
            </a:r>
          </a:p>
          <a:p>
            <a:pPr lvl="0" algn="ctr"/>
            <a:endParaRPr lang="hr-HR" sz="2400" b="1" dirty="0" smtClean="0"/>
          </a:p>
          <a:p>
            <a:pPr lvl="0" algn="ctr"/>
            <a:r>
              <a:rPr lang="hr-HR" sz="2400" b="1" dirty="0" smtClean="0"/>
              <a:t>Zakon </a:t>
            </a:r>
            <a:r>
              <a:rPr lang="hr-HR" sz="2400" b="1" dirty="0"/>
              <a:t>o </a:t>
            </a:r>
            <a:r>
              <a:rPr lang="hr-HR" sz="2400" b="1" dirty="0" smtClean="0"/>
              <a:t>radu čl. </a:t>
            </a:r>
            <a:r>
              <a:rPr lang="hr-HR" sz="2400" b="1" dirty="0"/>
              <a:t>118</a:t>
            </a:r>
            <a:endParaRPr lang="bs-Latn-BA" sz="2400" b="1" dirty="0"/>
          </a:p>
          <a:p>
            <a:pPr algn="ctr"/>
            <a:r>
              <a:rPr lang="hr-HR" sz="2400" b="1" dirty="0"/>
              <a:t> </a:t>
            </a:r>
            <a:endParaRPr lang="bs-Latn-BA" sz="2400" b="1" dirty="0"/>
          </a:p>
          <a:p>
            <a:pPr lvl="0" algn="ctr"/>
            <a:r>
              <a:rPr lang="hr-HR" sz="2400" b="1" dirty="0"/>
              <a:t>S obzirom da je tužilac za povredu prava iz radnog odnosa saznao na dan uručenja rješenja o prestanku radnog odnosa, na blagovremenost i dopuštenost tužbe za zaštitu prava iz radnog odnosa nema uticaja prigovor tužioca istaknut u procesu interne zaštite s obzirom da podnošenje tužbe nije uslovljeno obraćanjem poslodavcu za zaštitu prava.</a:t>
            </a:r>
            <a:endParaRPr lang="bs-Latn-BA" sz="2400" b="1" dirty="0"/>
          </a:p>
          <a:p>
            <a:pPr algn="ctr"/>
            <a:r>
              <a:rPr lang="hr-HR" sz="2400" b="1" dirty="0"/>
              <a:t> </a:t>
            </a:r>
            <a:endParaRPr lang="bs-Latn-BA" sz="2400" b="1" dirty="0"/>
          </a:p>
          <a:p>
            <a:pPr algn="ctr"/>
            <a:r>
              <a:rPr lang="hr-HR" sz="2400" b="1" dirty="0"/>
              <a:t>(Presuda Okružnog suda u Trebinju, </a:t>
            </a:r>
            <a:endParaRPr lang="hr-HR" sz="2400" b="1" dirty="0" smtClean="0"/>
          </a:p>
          <a:p>
            <a:pPr algn="ctr"/>
            <a:r>
              <a:rPr lang="hr-HR" sz="2400" b="1" dirty="0" smtClean="0"/>
              <a:t>Rsž </a:t>
            </a:r>
            <a:r>
              <a:rPr lang="hr-HR" sz="2400" b="1" dirty="0"/>
              <a:t>16241/2012 od 17.10.2012. godine)</a:t>
            </a:r>
            <a:endParaRPr lang="bs-Latn-BA" sz="2400" b="1" dirty="0"/>
          </a:p>
          <a:p>
            <a:pPr algn="ctr"/>
            <a:endParaRPr lang="bs-Latn-BA" dirty="0"/>
          </a:p>
        </p:txBody>
      </p:sp>
    </p:spTree>
    <p:extLst>
      <p:ext uri="{BB962C8B-B14F-4D97-AF65-F5344CB8AC3E}">
        <p14:creationId xmlns:p14="http://schemas.microsoft.com/office/powerpoint/2010/main" val="17635411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20688"/>
            <a:ext cx="8071048" cy="1008112"/>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2348880"/>
            <a:ext cx="7854696" cy="3744416"/>
          </a:xfrm>
        </p:spPr>
        <p:txBody>
          <a:bodyPr>
            <a:normAutofit fontScale="92500" lnSpcReduction="10000"/>
          </a:bodyPr>
          <a:lstStyle/>
          <a:p>
            <a:pPr lvl="0" algn="ctr"/>
            <a:r>
              <a:rPr lang="hr-HR" sz="2400" b="1" dirty="0"/>
              <a:t>BLAGOVREMENOST TUŽBE ZA ZAŠTITU PRAVA RADNIKA </a:t>
            </a:r>
          </a:p>
          <a:p>
            <a:pPr lvl="0" algn="ctr"/>
            <a:endParaRPr lang="hr-HR" sz="2400" b="1" dirty="0"/>
          </a:p>
          <a:p>
            <a:pPr lvl="0" algn="ctr"/>
            <a:r>
              <a:rPr lang="hr-HR" sz="2400" b="1" dirty="0"/>
              <a:t> Zakon o radu čl. 118 st. 2</a:t>
            </a:r>
            <a:endParaRPr lang="bs-Latn-BA" sz="2400" b="1" dirty="0"/>
          </a:p>
          <a:p>
            <a:pPr algn="ctr"/>
            <a:r>
              <a:rPr lang="hr-HR" sz="2400" b="1" dirty="0"/>
              <a:t> </a:t>
            </a:r>
            <a:endParaRPr lang="bs-Latn-BA" sz="2400" b="1" dirty="0"/>
          </a:p>
          <a:p>
            <a:pPr lvl="0" algn="ctr"/>
            <a:r>
              <a:rPr lang="hr-HR" sz="2400" b="1" dirty="0"/>
              <a:t>Tužba za zaštitu prava radnika je neblagovremena ako je podnijeta po isteku jednogodišnjeg roka od dana saznanja za povredu prava.</a:t>
            </a:r>
            <a:endParaRPr lang="bs-Latn-BA" sz="2400" b="1" dirty="0"/>
          </a:p>
          <a:p>
            <a:pPr algn="ctr"/>
            <a:r>
              <a:rPr lang="hr-HR" sz="2400" b="1" dirty="0"/>
              <a:t> </a:t>
            </a:r>
            <a:endParaRPr lang="bs-Latn-BA" sz="2400" b="1" dirty="0"/>
          </a:p>
          <a:p>
            <a:pPr algn="ctr"/>
            <a:r>
              <a:rPr lang="hr-HR" sz="2400" b="1" dirty="0"/>
              <a:t>(Presuda Vrhovnog suda Republike Srpske, </a:t>
            </a:r>
          </a:p>
          <a:p>
            <a:pPr algn="ctr"/>
            <a:r>
              <a:rPr lang="hr-HR" sz="2400" b="1" dirty="0"/>
              <a:t>Rev 34496/2014 od 18.2.2015. godine)</a:t>
            </a:r>
            <a:endParaRPr lang="bs-Latn-BA" sz="2400" b="1" dirty="0"/>
          </a:p>
          <a:p>
            <a:endParaRPr lang="bs-Latn-BA" dirty="0"/>
          </a:p>
        </p:txBody>
      </p:sp>
    </p:spTree>
    <p:extLst>
      <p:ext uri="{BB962C8B-B14F-4D97-AF65-F5344CB8AC3E}">
        <p14:creationId xmlns:p14="http://schemas.microsoft.com/office/powerpoint/2010/main" val="37109694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76672"/>
            <a:ext cx="7999040" cy="1080120"/>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395536" y="1700808"/>
            <a:ext cx="8352928" cy="4680520"/>
          </a:xfrm>
        </p:spPr>
        <p:txBody>
          <a:bodyPr>
            <a:noAutofit/>
          </a:bodyPr>
          <a:lstStyle/>
          <a:p>
            <a:pPr algn="ctr"/>
            <a:r>
              <a:rPr lang="hr-HR" sz="2200" b="1" dirty="0"/>
              <a:t> </a:t>
            </a:r>
            <a:endParaRPr lang="bs-Latn-BA" sz="2200" b="1" dirty="0"/>
          </a:p>
          <a:p>
            <a:pPr lvl="0" algn="ctr"/>
            <a:r>
              <a:rPr lang="hr-HR" sz="2200" b="1" dirty="0"/>
              <a:t>BLAGOVREMENOST TUŽBE ZBOG POVREDE PRAVA IZ RADNOG ODNOSA </a:t>
            </a:r>
          </a:p>
          <a:p>
            <a:pPr lvl="0" algn="ctr"/>
            <a:endParaRPr lang="hr-HR" sz="2200" b="1" dirty="0"/>
          </a:p>
          <a:p>
            <a:pPr lvl="0" algn="ctr"/>
            <a:r>
              <a:rPr lang="hr-HR" sz="2200" b="1" dirty="0"/>
              <a:t>Zakon o radu čl. 105 st. 2</a:t>
            </a:r>
            <a:endParaRPr lang="bs-Latn-BA" sz="2200" b="1" dirty="0"/>
          </a:p>
          <a:p>
            <a:pPr algn="ctr"/>
            <a:r>
              <a:rPr lang="hr-HR" sz="2200" b="1" dirty="0"/>
              <a:t> </a:t>
            </a:r>
            <a:endParaRPr lang="bs-Latn-BA" sz="2200" b="1" dirty="0"/>
          </a:p>
          <a:p>
            <a:pPr lvl="0" algn="ctr"/>
            <a:r>
              <a:rPr lang="hr-HR" sz="2200" b="1" dirty="0"/>
              <a:t>Kada se tužbeni zahtjev sastoji iz više dijelova koji mogu predstavljati samostalne tužbene zahtjeve, blagovremenost tužbe cijeni se za svaki od njih od dana kada je nastala povreda tog prava.</a:t>
            </a:r>
          </a:p>
          <a:p>
            <a:pPr lvl="0" algn="ctr"/>
            <a:endParaRPr lang="bs-Latn-BA" sz="2200" b="1" dirty="0"/>
          </a:p>
          <a:p>
            <a:pPr algn="ctr"/>
            <a:r>
              <a:rPr lang="hr-HR" sz="2200" b="1" dirty="0"/>
              <a:t>(Presuda Vrhovnog suda Republike Srpske, </a:t>
            </a:r>
          </a:p>
          <a:p>
            <a:pPr algn="ctr"/>
            <a:r>
              <a:rPr lang="hr-HR" sz="2200" b="1" dirty="0"/>
              <a:t>Rev 1573/2010 od 9.9.2010. godine)</a:t>
            </a:r>
            <a:endParaRPr lang="bs-Latn-BA" sz="2200" b="1" dirty="0"/>
          </a:p>
          <a:p>
            <a:endParaRPr lang="bs-Latn-BA" sz="2200" dirty="0"/>
          </a:p>
        </p:txBody>
      </p:sp>
    </p:spTree>
    <p:extLst>
      <p:ext uri="{BB962C8B-B14F-4D97-AF65-F5344CB8AC3E}">
        <p14:creationId xmlns:p14="http://schemas.microsoft.com/office/powerpoint/2010/main" val="12171105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20688"/>
            <a:ext cx="7999040" cy="864096"/>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2060848"/>
            <a:ext cx="8071048" cy="4536504"/>
          </a:xfrm>
        </p:spPr>
        <p:txBody>
          <a:bodyPr>
            <a:normAutofit lnSpcReduction="10000"/>
          </a:bodyPr>
          <a:lstStyle/>
          <a:p>
            <a:pPr lvl="0" algn="ctr"/>
            <a:r>
              <a:rPr lang="hr-HR" sz="2200" b="1" dirty="0"/>
              <a:t>BLAGOVREMENOST ZAHTJEVA ZA ISPLATU NAKNADA PLATA I DOPRINOSA </a:t>
            </a:r>
          </a:p>
          <a:p>
            <a:pPr lvl="0" algn="ctr"/>
            <a:endParaRPr lang="hr-HR" sz="2200" b="1" dirty="0" smtClean="0"/>
          </a:p>
          <a:p>
            <a:pPr lvl="0" algn="ctr"/>
            <a:r>
              <a:rPr lang="hr-HR" sz="2200" b="1" dirty="0" smtClean="0"/>
              <a:t>Zakon </a:t>
            </a:r>
            <a:r>
              <a:rPr lang="hr-HR" sz="2200" b="1" dirty="0"/>
              <a:t>o </a:t>
            </a:r>
            <a:r>
              <a:rPr lang="hr-HR" sz="2200" b="1" dirty="0" smtClean="0"/>
              <a:t>radu čl. </a:t>
            </a:r>
            <a:r>
              <a:rPr lang="hr-HR" sz="2200" b="1" dirty="0"/>
              <a:t>105</a:t>
            </a:r>
            <a:endParaRPr lang="bs-Latn-BA" sz="2200" b="1" dirty="0"/>
          </a:p>
          <a:p>
            <a:pPr algn="ctr"/>
            <a:r>
              <a:rPr lang="hr-HR" sz="2200" b="1" dirty="0"/>
              <a:t> </a:t>
            </a:r>
            <a:endParaRPr lang="bs-Latn-BA" sz="2200" b="1" dirty="0"/>
          </a:p>
          <a:p>
            <a:pPr lvl="0" algn="ctr"/>
            <a:r>
              <a:rPr lang="hr-HR" sz="2200" b="1" dirty="0"/>
              <a:t>Kako plate i doprinosi dospijevaju za isplatu svakog narednog mjeseca za prethodni mjesec, smatra se da je tužilac saznao za povredu toga prava iz radnog odnosa kada ta isplata nije izvršena.</a:t>
            </a:r>
            <a:endParaRPr lang="bs-Latn-BA" sz="2200" b="1" dirty="0"/>
          </a:p>
          <a:p>
            <a:pPr algn="ctr"/>
            <a:r>
              <a:rPr lang="hr-HR" sz="2200" b="1" dirty="0"/>
              <a:t> </a:t>
            </a:r>
            <a:endParaRPr lang="bs-Latn-BA" sz="2200" b="1" dirty="0"/>
          </a:p>
          <a:p>
            <a:pPr algn="ctr"/>
            <a:r>
              <a:rPr lang="hr-HR" sz="2200" b="1" dirty="0"/>
              <a:t>(Presuda Vrhovnog suda Republike Srpske, </a:t>
            </a:r>
            <a:endParaRPr lang="hr-HR" sz="2200" b="1" dirty="0" smtClean="0"/>
          </a:p>
          <a:p>
            <a:pPr algn="ctr"/>
            <a:r>
              <a:rPr lang="hr-HR" sz="2200" b="1" dirty="0" smtClean="0"/>
              <a:t>Rev </a:t>
            </a:r>
            <a:r>
              <a:rPr lang="hr-HR" sz="2200" b="1" dirty="0"/>
              <a:t>538/2008 od 13.8.2010. godine)</a:t>
            </a:r>
            <a:endParaRPr lang="bs-Latn-BA" sz="2200" b="1" dirty="0"/>
          </a:p>
          <a:p>
            <a:pPr algn="ctr"/>
            <a:endParaRPr lang="bs-Latn-BA" dirty="0"/>
          </a:p>
        </p:txBody>
      </p:sp>
    </p:spTree>
    <p:extLst>
      <p:ext uri="{BB962C8B-B14F-4D97-AF65-F5344CB8AC3E}">
        <p14:creationId xmlns:p14="http://schemas.microsoft.com/office/powerpoint/2010/main" val="25815080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76672"/>
            <a:ext cx="7999040" cy="1080120"/>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2204864"/>
            <a:ext cx="8071048" cy="4104456"/>
          </a:xfrm>
        </p:spPr>
        <p:txBody>
          <a:bodyPr>
            <a:normAutofit fontScale="92500" lnSpcReduction="10000"/>
          </a:bodyPr>
          <a:lstStyle/>
          <a:p>
            <a:pPr lvl="0" algn="ctr"/>
            <a:r>
              <a:rPr lang="hr-HR" sz="2400" b="1" dirty="0"/>
              <a:t>ČINjENICE KOJE U POSTUPKU DOKAZUJE ZAPOSLENI U SLUČAJU OTKAZA UGOVORA O RADU </a:t>
            </a:r>
          </a:p>
          <a:p>
            <a:pPr lvl="0" algn="ctr"/>
            <a:endParaRPr lang="hr-HR" sz="2400" b="1" dirty="0" smtClean="0"/>
          </a:p>
          <a:p>
            <a:pPr lvl="0" algn="ctr"/>
            <a:r>
              <a:rPr lang="hr-HR" sz="2400" b="1" dirty="0" smtClean="0"/>
              <a:t>Zakon </a:t>
            </a:r>
            <a:r>
              <a:rPr lang="hr-HR" sz="2400" b="1" dirty="0"/>
              <a:t>o </a:t>
            </a:r>
            <a:r>
              <a:rPr lang="hr-HR" sz="2400" b="1" dirty="0" smtClean="0"/>
              <a:t>radu čl. </a:t>
            </a:r>
            <a:r>
              <a:rPr lang="hr-HR" sz="2400" b="1" dirty="0"/>
              <a:t>128 </a:t>
            </a:r>
            <a:r>
              <a:rPr lang="hr-HR" sz="2400" b="1" dirty="0" smtClean="0"/>
              <a:t>st. </a:t>
            </a:r>
            <a:r>
              <a:rPr lang="hr-HR" sz="2400" b="1" dirty="0"/>
              <a:t>3</a:t>
            </a:r>
            <a:endParaRPr lang="bs-Latn-BA" sz="2400" b="1" dirty="0"/>
          </a:p>
          <a:p>
            <a:pPr algn="ctr"/>
            <a:r>
              <a:rPr lang="hr-HR" sz="2400" b="1" dirty="0"/>
              <a:t> </a:t>
            </a:r>
            <a:endParaRPr lang="bs-Latn-BA" sz="2400" b="1" dirty="0"/>
          </a:p>
          <a:p>
            <a:pPr lvl="0" algn="ctr"/>
            <a:r>
              <a:rPr lang="hr-HR" sz="2400" b="1" dirty="0"/>
              <a:t>Tvrdnja da je neovlašteno lice donijelo odluku o otkazu ugovora o radu ne ulazi u razloge za otkaz ugovora o radu, pa je teret dokazivanja na strani zaposlenog.</a:t>
            </a:r>
            <a:endParaRPr lang="bs-Latn-BA" sz="2400" b="1" dirty="0"/>
          </a:p>
          <a:p>
            <a:pPr algn="ctr"/>
            <a:r>
              <a:rPr lang="hr-HR" sz="2400" b="1" dirty="0"/>
              <a:t> </a:t>
            </a:r>
            <a:endParaRPr lang="bs-Latn-BA" sz="2400" b="1" dirty="0"/>
          </a:p>
          <a:p>
            <a:pPr algn="ctr"/>
            <a:r>
              <a:rPr lang="hr-HR" sz="2400" b="1" dirty="0"/>
              <a:t>(Presuda Okružnog suda u Banjoj Luci, </a:t>
            </a:r>
            <a:endParaRPr lang="hr-HR" sz="2400" b="1" dirty="0" smtClean="0"/>
          </a:p>
          <a:p>
            <a:pPr algn="ctr"/>
            <a:r>
              <a:rPr lang="hr-HR" sz="2400" b="1" dirty="0" smtClean="0"/>
              <a:t>Gž </a:t>
            </a:r>
            <a:r>
              <a:rPr lang="hr-HR" sz="2400" b="1" dirty="0"/>
              <a:t>45796/2010 od 31.1.2011. godine)</a:t>
            </a:r>
            <a:endParaRPr lang="bs-Latn-BA" sz="2400" b="1" dirty="0"/>
          </a:p>
          <a:p>
            <a:endParaRPr lang="bs-Latn-BA" dirty="0"/>
          </a:p>
        </p:txBody>
      </p:sp>
    </p:spTree>
    <p:extLst>
      <p:ext uri="{BB962C8B-B14F-4D97-AF65-F5344CB8AC3E}">
        <p14:creationId xmlns:p14="http://schemas.microsoft.com/office/powerpoint/2010/main" val="19656617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76672"/>
            <a:ext cx="8071048" cy="1080120"/>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2276872"/>
            <a:ext cx="7999040" cy="4248472"/>
          </a:xfrm>
        </p:spPr>
        <p:txBody>
          <a:bodyPr>
            <a:normAutofit fontScale="85000" lnSpcReduction="20000"/>
          </a:bodyPr>
          <a:lstStyle/>
          <a:p>
            <a:pPr lvl="0" algn="ctr"/>
            <a:r>
              <a:rPr lang="hr-HR" b="1" dirty="0"/>
              <a:t>DEJSTVO ODLUKE VISOKOG PREDSTAVNIKA </a:t>
            </a:r>
            <a:endParaRPr lang="hr-HR" b="1" dirty="0" smtClean="0"/>
          </a:p>
          <a:p>
            <a:pPr lvl="0" algn="ctr"/>
            <a:r>
              <a:rPr lang="hr-HR" b="1" dirty="0" smtClean="0"/>
              <a:t>I </a:t>
            </a:r>
            <a:r>
              <a:rPr lang="hr-HR" b="1" dirty="0"/>
              <a:t>PRESTANAK RADNOG ODNOSA </a:t>
            </a:r>
          </a:p>
          <a:p>
            <a:pPr lvl="0" algn="ctr"/>
            <a:endParaRPr lang="hr-HR" b="1" dirty="0" smtClean="0"/>
          </a:p>
          <a:p>
            <a:pPr lvl="0" algn="ctr"/>
            <a:r>
              <a:rPr lang="hr-HR" b="1" dirty="0" smtClean="0"/>
              <a:t>Zakon </a:t>
            </a:r>
            <a:r>
              <a:rPr lang="hr-HR" b="1" dirty="0"/>
              <a:t>o </a:t>
            </a:r>
            <a:r>
              <a:rPr lang="hr-HR" b="1" dirty="0" smtClean="0"/>
              <a:t>radu čl. </a:t>
            </a:r>
            <a:r>
              <a:rPr lang="hr-HR" b="1" dirty="0"/>
              <a:t>125</a:t>
            </a:r>
            <a:endParaRPr lang="bs-Latn-BA" b="1" dirty="0"/>
          </a:p>
          <a:p>
            <a:pPr algn="ctr"/>
            <a:r>
              <a:rPr lang="hr-HR" b="1" dirty="0"/>
              <a:t> </a:t>
            </a:r>
            <a:endParaRPr lang="bs-Latn-BA" b="1" dirty="0"/>
          </a:p>
          <a:p>
            <a:pPr lvl="0" algn="ctr"/>
            <a:r>
              <a:rPr lang="hr-HR" b="1" dirty="0"/>
              <a:t>Sud će odbiti zahtjev tužioca kojim traži poništenje rješenja o prestanku radnog odnosa koje je donijeto na osnovu odluke Visokog predstavnika, obzirom da zakonitost i pravilnost takvih odluka sud nije ovlašćen da cijeni.</a:t>
            </a:r>
            <a:endParaRPr lang="bs-Latn-BA" b="1" dirty="0"/>
          </a:p>
          <a:p>
            <a:pPr algn="ctr"/>
            <a:r>
              <a:rPr lang="hr-HR" b="1" dirty="0"/>
              <a:t> </a:t>
            </a:r>
            <a:endParaRPr lang="bs-Latn-BA" b="1" dirty="0"/>
          </a:p>
          <a:p>
            <a:pPr algn="ctr"/>
            <a:r>
              <a:rPr lang="hr-HR" b="1" dirty="0"/>
              <a:t>(Presuda Vrhovnog suda Republike Srpske, </a:t>
            </a:r>
            <a:endParaRPr lang="hr-HR" b="1" dirty="0" smtClean="0"/>
          </a:p>
          <a:p>
            <a:pPr algn="ctr"/>
            <a:r>
              <a:rPr lang="hr-HR" b="1" dirty="0" smtClean="0"/>
              <a:t>Rev </a:t>
            </a:r>
            <a:r>
              <a:rPr lang="hr-HR" b="1" dirty="0"/>
              <a:t>43750/2009 od 9.7.2010. godine)</a:t>
            </a:r>
            <a:endParaRPr lang="bs-Latn-BA" b="1" dirty="0"/>
          </a:p>
          <a:p>
            <a:endParaRPr lang="bs-Latn-BA" dirty="0"/>
          </a:p>
        </p:txBody>
      </p:sp>
    </p:spTree>
    <p:extLst>
      <p:ext uri="{BB962C8B-B14F-4D97-AF65-F5344CB8AC3E}">
        <p14:creationId xmlns:p14="http://schemas.microsoft.com/office/powerpoint/2010/main" val="36313555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48680"/>
            <a:ext cx="7999040" cy="936104"/>
          </a:xfrm>
        </p:spPr>
        <p:txBody>
          <a:bodyPr>
            <a:normAutofit/>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2276872"/>
            <a:ext cx="7999040" cy="4248472"/>
          </a:xfrm>
        </p:spPr>
        <p:txBody>
          <a:bodyPr>
            <a:normAutofit fontScale="92500" lnSpcReduction="20000"/>
          </a:bodyPr>
          <a:lstStyle/>
          <a:p>
            <a:pPr lvl="0" algn="ctr"/>
            <a:r>
              <a:rPr lang="hr-HR" b="1" dirty="0"/>
              <a:t>DISCIPLINSKA ODGOVORNOST RADNIKA </a:t>
            </a:r>
          </a:p>
          <a:p>
            <a:pPr lvl="0" algn="ctr"/>
            <a:endParaRPr lang="hr-HR" b="1" dirty="0" smtClean="0"/>
          </a:p>
          <a:p>
            <a:pPr lvl="0" algn="ctr"/>
            <a:r>
              <a:rPr lang="hr-HR" b="1" dirty="0" smtClean="0"/>
              <a:t>Zakon </a:t>
            </a:r>
            <a:r>
              <a:rPr lang="hr-HR" b="1" dirty="0"/>
              <a:t>o </a:t>
            </a:r>
            <a:r>
              <a:rPr lang="hr-HR" b="1" dirty="0" smtClean="0"/>
              <a:t>radu čl. </a:t>
            </a:r>
            <a:r>
              <a:rPr lang="hr-HR" b="1" dirty="0"/>
              <a:t>126</a:t>
            </a:r>
            <a:endParaRPr lang="bs-Latn-BA" b="1" dirty="0"/>
          </a:p>
          <a:p>
            <a:pPr algn="ctr"/>
            <a:r>
              <a:rPr lang="hr-HR" b="1" dirty="0"/>
              <a:t> </a:t>
            </a:r>
            <a:endParaRPr lang="bs-Latn-BA" b="1" dirty="0"/>
          </a:p>
          <a:p>
            <a:pPr lvl="0" algn="ctr"/>
            <a:r>
              <a:rPr lang="hr-HR" b="1" dirty="0"/>
              <a:t>Disciplinska odgovornost radnika se zasniva na njegovoj krivici koja se ne može pretpostaviti, već se mora na pouzdan način utvrditi u disciplinskom postupku.</a:t>
            </a:r>
            <a:endParaRPr lang="bs-Latn-BA" b="1" dirty="0"/>
          </a:p>
          <a:p>
            <a:pPr algn="ctr"/>
            <a:r>
              <a:rPr lang="hr-HR" b="1" dirty="0"/>
              <a:t> </a:t>
            </a:r>
            <a:endParaRPr lang="bs-Latn-BA" b="1" dirty="0"/>
          </a:p>
          <a:p>
            <a:pPr algn="ctr"/>
            <a:r>
              <a:rPr lang="hr-HR" b="1" dirty="0"/>
              <a:t>(Presuda Okružnog suda u Trebinju, </a:t>
            </a:r>
            <a:endParaRPr lang="hr-HR" b="1" dirty="0" smtClean="0"/>
          </a:p>
          <a:p>
            <a:pPr algn="ctr"/>
            <a:r>
              <a:rPr lang="hr-HR" b="1" dirty="0" smtClean="0"/>
              <a:t>Rsž2 </a:t>
            </a:r>
            <a:r>
              <a:rPr lang="hr-HR" b="1" dirty="0"/>
              <a:t>2082/2013(2) od 20.8.2013. godine)</a:t>
            </a:r>
            <a:endParaRPr lang="bs-Latn-BA" b="1" dirty="0"/>
          </a:p>
          <a:p>
            <a:r>
              <a:rPr lang="hr-HR" b="1" dirty="0"/>
              <a:t> </a:t>
            </a:r>
            <a:endParaRPr lang="bs-Latn-BA" dirty="0"/>
          </a:p>
          <a:p>
            <a:pPr algn="ctr"/>
            <a:endParaRPr lang="bs-Latn-BA" dirty="0"/>
          </a:p>
        </p:txBody>
      </p:sp>
    </p:spTree>
    <p:extLst>
      <p:ext uri="{BB962C8B-B14F-4D97-AF65-F5344CB8AC3E}">
        <p14:creationId xmlns:p14="http://schemas.microsoft.com/office/powerpoint/2010/main" val="2824195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normAutofit fontScale="90000"/>
          </a:bodyPr>
          <a:lstStyle/>
          <a:p>
            <a:pPr algn="ctr"/>
            <a:r>
              <a:rPr lang="bs-Latn-BA" dirty="0" smtClean="0"/>
              <a:t>Aktualnosti radnog zakonodavstva</a:t>
            </a:r>
            <a:br>
              <a:rPr lang="bs-Latn-BA" dirty="0" smtClean="0"/>
            </a:br>
            <a:r>
              <a:rPr lang="bs-Latn-BA" sz="3600" b="1" dirty="0" smtClean="0"/>
              <a:t>Zaključivanje ugovora o radu </a:t>
            </a:r>
            <a:endParaRPr lang="bs-Latn-BA" sz="4900" b="1" dirty="0"/>
          </a:p>
        </p:txBody>
      </p:sp>
      <p:sp>
        <p:nvSpPr>
          <p:cNvPr id="3" name="Text Placeholder 2"/>
          <p:cNvSpPr>
            <a:spLocks noGrp="1"/>
          </p:cNvSpPr>
          <p:nvPr>
            <p:ph type="body" idx="1"/>
          </p:nvPr>
        </p:nvSpPr>
        <p:spPr>
          <a:xfrm>
            <a:off x="457200" y="1855248"/>
            <a:ext cx="4040188" cy="493632"/>
          </a:xfrm>
        </p:spPr>
        <p:txBody>
          <a:bodyPr/>
          <a:lstStyle/>
          <a:p>
            <a:r>
              <a:rPr lang="bs-Latn-BA" dirty="0" smtClean="0"/>
              <a:t>Federacija BiH</a:t>
            </a:r>
            <a:endParaRPr lang="bs-Latn-BA" dirty="0"/>
          </a:p>
        </p:txBody>
      </p:sp>
      <p:sp>
        <p:nvSpPr>
          <p:cNvPr id="4" name="Text Placeholder 3"/>
          <p:cNvSpPr>
            <a:spLocks noGrp="1"/>
          </p:cNvSpPr>
          <p:nvPr>
            <p:ph type="body" sz="half" idx="3"/>
          </p:nvPr>
        </p:nvSpPr>
        <p:spPr>
          <a:xfrm>
            <a:off x="4645025" y="1859757"/>
            <a:ext cx="4041775" cy="489123"/>
          </a:xfrm>
        </p:spPr>
        <p:txBody>
          <a:bodyPr/>
          <a:lstStyle/>
          <a:p>
            <a:r>
              <a:rPr lang="bs-Latn-BA" dirty="0" smtClean="0"/>
              <a:t>Republika Srpska</a:t>
            </a:r>
            <a:endParaRPr lang="bs-Latn-BA" dirty="0"/>
          </a:p>
        </p:txBody>
      </p:sp>
      <p:sp>
        <p:nvSpPr>
          <p:cNvPr id="5" name="Content Placeholder 4"/>
          <p:cNvSpPr>
            <a:spLocks noGrp="1"/>
          </p:cNvSpPr>
          <p:nvPr>
            <p:ph sz="quarter" idx="2"/>
          </p:nvPr>
        </p:nvSpPr>
        <p:spPr>
          <a:xfrm>
            <a:off x="457200" y="2514600"/>
            <a:ext cx="4040188" cy="4343400"/>
          </a:xfrm>
        </p:spPr>
        <p:txBody>
          <a:bodyPr/>
          <a:lstStyle/>
          <a:p>
            <a:r>
              <a:rPr lang="bs-Latn-BA" dirty="0" smtClean="0"/>
              <a:t>Sa licem mlađim od 15 godina ne može se zaključiti</a:t>
            </a:r>
          </a:p>
          <a:p>
            <a:r>
              <a:rPr lang="bs-Latn-BA" dirty="0" smtClean="0"/>
              <a:t>Sa licem između 15 i 18 godina može uz saglasnost ZZ i uz ljekarsko uvjerenje</a:t>
            </a:r>
          </a:p>
          <a:p>
            <a:r>
              <a:rPr lang="bs-Latn-BA" dirty="0" smtClean="0"/>
              <a:t>Pismena forma</a:t>
            </a:r>
          </a:p>
          <a:p>
            <a:r>
              <a:rPr lang="bs-Latn-BA" dirty="0" smtClean="0"/>
              <a:t>Određeno i neodređeno vrijeme (2 godine/3 godine)</a:t>
            </a:r>
          </a:p>
          <a:p>
            <a:r>
              <a:rPr lang="bs-Latn-BA" dirty="0" smtClean="0"/>
              <a:t>Presumpcija zasnivanja na neodređeno vrijeme</a:t>
            </a:r>
            <a:endParaRPr lang="bs-Latn-BA" dirty="0"/>
          </a:p>
        </p:txBody>
      </p:sp>
      <p:sp>
        <p:nvSpPr>
          <p:cNvPr id="6" name="Content Placeholder 5"/>
          <p:cNvSpPr>
            <a:spLocks noGrp="1"/>
          </p:cNvSpPr>
          <p:nvPr>
            <p:ph sz="quarter" idx="4"/>
          </p:nvPr>
        </p:nvSpPr>
        <p:spPr>
          <a:xfrm>
            <a:off x="4645025" y="2514600"/>
            <a:ext cx="4041775" cy="4343400"/>
          </a:xfrm>
        </p:spPr>
        <p:txBody>
          <a:bodyPr>
            <a:normAutofit lnSpcReduction="10000"/>
          </a:bodyPr>
          <a:lstStyle/>
          <a:p>
            <a:r>
              <a:rPr lang="bs-Latn-BA" dirty="0" smtClean="0"/>
              <a:t>Starosna dob 15 godina, uz odgovarajuću zdravstvenu sposobnost i ispunjenjem drugih uslova</a:t>
            </a:r>
          </a:p>
          <a:p>
            <a:r>
              <a:rPr lang="bs-Latn-BA" dirty="0" smtClean="0"/>
              <a:t>Lice mlađe od 18 godina uz pismenu saglasnost i nalaz zdravstvene ustanove</a:t>
            </a:r>
          </a:p>
          <a:p>
            <a:r>
              <a:rPr lang="bs-Latn-BA" dirty="0" smtClean="0"/>
              <a:t>Pismena forma</a:t>
            </a:r>
          </a:p>
          <a:p>
            <a:r>
              <a:rPr lang="bs-Latn-BA" dirty="0" smtClean="0"/>
              <a:t>Određeno (2 godine) i neodređeno vrijeme (prećutna saglasnost- 5 dana)</a:t>
            </a:r>
          </a:p>
          <a:p>
            <a:r>
              <a:rPr lang="bs-Latn-BA" dirty="0" smtClean="0"/>
              <a:t>Presumpcija zasnivanja na neodređeno vrijeme</a:t>
            </a:r>
            <a:endParaRPr lang="bs-Latn-BA" dirty="0"/>
          </a:p>
        </p:txBody>
      </p:sp>
    </p:spTree>
    <p:extLst>
      <p:ext uri="{BB962C8B-B14F-4D97-AF65-F5344CB8AC3E}">
        <p14:creationId xmlns:p14="http://schemas.microsoft.com/office/powerpoint/2010/main" val="65223493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04664"/>
            <a:ext cx="7999040" cy="1152128"/>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395536" y="1916832"/>
            <a:ext cx="8352928" cy="4824536"/>
          </a:xfrm>
        </p:spPr>
        <p:txBody>
          <a:bodyPr>
            <a:normAutofit fontScale="85000" lnSpcReduction="10000"/>
          </a:bodyPr>
          <a:lstStyle/>
          <a:p>
            <a:pPr lvl="0" algn="ctr"/>
            <a:r>
              <a:rPr lang="hr-HR" b="1" dirty="0"/>
              <a:t>DISKRIMINACIJA I STAVLjANjE RADNIKA U NERAVNOPRAVAN POLOŽAJ </a:t>
            </a:r>
          </a:p>
          <a:p>
            <a:pPr lvl="0" algn="ctr"/>
            <a:endParaRPr lang="hr-HR" b="1" dirty="0" smtClean="0"/>
          </a:p>
          <a:p>
            <a:pPr lvl="0" algn="ctr"/>
            <a:r>
              <a:rPr lang="hr-HR" b="1" dirty="0" smtClean="0"/>
              <a:t>Zakon </a:t>
            </a:r>
            <a:r>
              <a:rPr lang="hr-HR" b="1" dirty="0"/>
              <a:t>o </a:t>
            </a:r>
            <a:r>
              <a:rPr lang="hr-HR" b="1" dirty="0" smtClean="0"/>
              <a:t>radu čl. </a:t>
            </a:r>
            <a:r>
              <a:rPr lang="hr-HR" b="1" dirty="0"/>
              <a:t>5</a:t>
            </a:r>
            <a:endParaRPr lang="bs-Latn-BA" b="1" dirty="0"/>
          </a:p>
          <a:p>
            <a:pPr algn="ctr"/>
            <a:r>
              <a:rPr lang="hr-HR" b="1" dirty="0"/>
              <a:t> </a:t>
            </a:r>
            <a:endParaRPr lang="bs-Latn-BA" b="1" dirty="0"/>
          </a:p>
          <a:p>
            <a:pPr lvl="0" algn="ctr"/>
            <a:r>
              <a:rPr lang="hr-HR" b="1" dirty="0"/>
              <a:t>Kako rasporedu radnika koji su ostali na radu kod tuženog nije prethodilo sačinjavanje pisanih kriterija na temelju kojih bi jedino bilo moguće utvrditi da li su radnici koji su ostali na poslu objektivno imali prednost u odnosu na tužitelja, narušen je princip ravnopravnosti i jednakog postupanja odnosno postupanje tuženog se svodi na svojevrstan vid diskriminacije</a:t>
            </a:r>
            <a:r>
              <a:rPr lang="hr-HR" b="1" dirty="0" smtClean="0"/>
              <a:t>.</a:t>
            </a:r>
          </a:p>
          <a:p>
            <a:pPr lvl="0" algn="ctr"/>
            <a:endParaRPr lang="bs-Latn-BA" b="1" dirty="0"/>
          </a:p>
          <a:p>
            <a:pPr algn="ctr"/>
            <a:r>
              <a:rPr lang="hr-HR" b="1" dirty="0"/>
              <a:t>(Presuda Vrhovnog suda Republike Srpske, </a:t>
            </a:r>
            <a:endParaRPr lang="hr-HR" b="1" dirty="0" smtClean="0"/>
          </a:p>
          <a:p>
            <a:pPr algn="ctr"/>
            <a:r>
              <a:rPr lang="hr-HR" b="1" dirty="0" smtClean="0"/>
              <a:t>Rev2 </a:t>
            </a:r>
            <a:r>
              <a:rPr lang="hr-HR" b="1" dirty="0"/>
              <a:t>37835/2017(2) od 31.5.2018. godine)</a:t>
            </a:r>
            <a:endParaRPr lang="bs-Latn-BA" b="1" dirty="0"/>
          </a:p>
          <a:p>
            <a:pPr algn="ctr"/>
            <a:endParaRPr lang="bs-Latn-BA" dirty="0"/>
          </a:p>
        </p:txBody>
      </p:sp>
    </p:spTree>
    <p:extLst>
      <p:ext uri="{BB962C8B-B14F-4D97-AF65-F5344CB8AC3E}">
        <p14:creationId xmlns:p14="http://schemas.microsoft.com/office/powerpoint/2010/main" val="1734356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48680"/>
            <a:ext cx="7999040" cy="1008112"/>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2060848"/>
            <a:ext cx="8071048" cy="4680520"/>
          </a:xfrm>
        </p:spPr>
        <p:txBody>
          <a:bodyPr>
            <a:normAutofit fontScale="85000" lnSpcReduction="10000"/>
          </a:bodyPr>
          <a:lstStyle/>
          <a:p>
            <a:pPr lvl="0" algn="ctr"/>
            <a:r>
              <a:rPr lang="hr-HR" b="1" dirty="0"/>
              <a:t>DOKAZIVANjE POSTOJANjA DISKRIMINACIJE </a:t>
            </a:r>
            <a:endParaRPr lang="hr-HR" b="1" dirty="0" smtClean="0"/>
          </a:p>
          <a:p>
            <a:pPr lvl="0" algn="ctr"/>
            <a:r>
              <a:rPr lang="hr-HR" b="1" dirty="0" smtClean="0"/>
              <a:t>U </a:t>
            </a:r>
            <a:r>
              <a:rPr lang="hr-HR" b="1" dirty="0"/>
              <a:t>POSTUPKU ZAPOŠLjAVANjA </a:t>
            </a:r>
          </a:p>
          <a:p>
            <a:pPr lvl="0" algn="ctr"/>
            <a:endParaRPr lang="hr-HR" b="1" dirty="0" smtClean="0"/>
          </a:p>
          <a:p>
            <a:pPr lvl="0" algn="ctr"/>
            <a:r>
              <a:rPr lang="hr-HR" b="1" dirty="0" smtClean="0"/>
              <a:t>Zakon </a:t>
            </a:r>
            <a:r>
              <a:rPr lang="hr-HR" b="1" dirty="0"/>
              <a:t>o </a:t>
            </a:r>
            <a:r>
              <a:rPr lang="hr-HR" b="1" dirty="0" smtClean="0"/>
              <a:t>radu čl. </a:t>
            </a:r>
            <a:r>
              <a:rPr lang="hr-HR" b="1" dirty="0"/>
              <a:t>109</a:t>
            </a:r>
            <a:endParaRPr lang="bs-Latn-BA" b="1" dirty="0"/>
          </a:p>
          <a:p>
            <a:pPr algn="ctr"/>
            <a:r>
              <a:rPr lang="hr-HR" b="1" dirty="0"/>
              <a:t> </a:t>
            </a:r>
            <a:endParaRPr lang="bs-Latn-BA" b="1" dirty="0"/>
          </a:p>
          <a:p>
            <a:pPr lvl="0" algn="ctr"/>
            <a:r>
              <a:rPr lang="hr-HR" b="1" dirty="0"/>
              <a:t>Da bi se dokazala diskriminacija potrebno je da postoji mogućnost poređenja, tj. potrebno je naći dokaze da je grupa ili osoba koja se nalazi u istoj ili sličnoj situaciji bila ili mogla biti dovedena u nepovoljniji položaj za razliku od nekog drugog lica ili grupe lice u sličnim situacijama.</a:t>
            </a:r>
            <a:endParaRPr lang="bs-Latn-BA" b="1" dirty="0"/>
          </a:p>
          <a:p>
            <a:pPr algn="ctr"/>
            <a:r>
              <a:rPr lang="hr-HR" b="1" dirty="0"/>
              <a:t> </a:t>
            </a:r>
            <a:endParaRPr lang="bs-Latn-BA" b="1" dirty="0"/>
          </a:p>
          <a:p>
            <a:pPr algn="ctr"/>
            <a:r>
              <a:rPr lang="hr-HR" b="1" dirty="0"/>
              <a:t>(Presuda Okružnog suda u Trebinju, </a:t>
            </a:r>
            <a:endParaRPr lang="hr-HR" b="1" dirty="0" smtClean="0"/>
          </a:p>
          <a:p>
            <a:pPr algn="ctr"/>
            <a:r>
              <a:rPr lang="hr-HR" b="1" dirty="0" smtClean="0"/>
              <a:t>Rsž </a:t>
            </a:r>
            <a:r>
              <a:rPr lang="hr-HR" b="1" dirty="0"/>
              <a:t>40934/2016(2) od 26.5.2016. godine)</a:t>
            </a:r>
            <a:endParaRPr lang="bs-Latn-BA" b="1" dirty="0"/>
          </a:p>
          <a:p>
            <a:endParaRPr lang="bs-Latn-BA" dirty="0"/>
          </a:p>
        </p:txBody>
      </p:sp>
    </p:spTree>
    <p:extLst>
      <p:ext uri="{BB962C8B-B14F-4D97-AF65-F5344CB8AC3E}">
        <p14:creationId xmlns:p14="http://schemas.microsoft.com/office/powerpoint/2010/main" val="6878151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48680"/>
            <a:ext cx="7999040" cy="936104"/>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2060848"/>
            <a:ext cx="7999040" cy="4608512"/>
          </a:xfrm>
        </p:spPr>
        <p:txBody>
          <a:bodyPr>
            <a:normAutofit fontScale="92500" lnSpcReduction="10000"/>
          </a:bodyPr>
          <a:lstStyle/>
          <a:p>
            <a:pPr lvl="0" algn="ctr"/>
            <a:r>
              <a:rPr lang="hr-HR" sz="2400" b="1" dirty="0"/>
              <a:t>DOSPJELOST ISPLATE REGRESA ZA KORIŠTENjE GODIŠNjEG ODMORA </a:t>
            </a:r>
          </a:p>
          <a:p>
            <a:pPr lvl="0" algn="ctr"/>
            <a:endParaRPr lang="hr-HR" sz="2400" b="1" dirty="0" smtClean="0"/>
          </a:p>
          <a:p>
            <a:pPr lvl="0" algn="ctr"/>
            <a:r>
              <a:rPr lang="hr-HR" sz="2400" b="1" dirty="0" smtClean="0"/>
              <a:t>Opšti </a:t>
            </a:r>
            <a:r>
              <a:rPr lang="hr-HR" sz="2400" b="1" dirty="0"/>
              <a:t>kolektivni </a:t>
            </a:r>
            <a:r>
              <a:rPr lang="hr-HR" sz="2400" b="1" dirty="0" smtClean="0"/>
              <a:t>ugovor</a:t>
            </a:r>
            <a:r>
              <a:rPr lang="hr-HR" sz="2400" b="1" dirty="0"/>
              <a:t> </a:t>
            </a:r>
            <a:r>
              <a:rPr lang="hr-HR" sz="2400" b="1" dirty="0" smtClean="0"/>
              <a:t>čl. </a:t>
            </a:r>
            <a:r>
              <a:rPr lang="hr-HR" sz="2400" b="1" dirty="0"/>
              <a:t>35</a:t>
            </a:r>
            <a:endParaRPr lang="bs-Latn-BA" sz="2400" b="1" dirty="0"/>
          </a:p>
          <a:p>
            <a:pPr algn="ctr"/>
            <a:r>
              <a:rPr lang="hr-HR" sz="2400" b="1" dirty="0"/>
              <a:t> </a:t>
            </a:r>
            <a:endParaRPr lang="bs-Latn-BA" sz="2400" b="1" dirty="0"/>
          </a:p>
          <a:p>
            <a:pPr lvl="0" algn="ctr"/>
            <a:r>
              <a:rPr lang="hr-HR" sz="2400" b="1" dirty="0"/>
              <a:t>Isplata regresa kao naknade za korištenje godišnjeg odmora koje je povremeno novčano potraživanje iz radnog odnosa, dospijeva u mjesecu koji prethodi korištenju godišnjeg odmora.</a:t>
            </a:r>
            <a:endParaRPr lang="bs-Latn-BA" sz="2400" b="1" dirty="0"/>
          </a:p>
          <a:p>
            <a:pPr algn="ctr"/>
            <a:r>
              <a:rPr lang="hr-HR" sz="2400" b="1" dirty="0"/>
              <a:t> </a:t>
            </a:r>
            <a:endParaRPr lang="bs-Latn-BA" sz="2400" b="1" dirty="0"/>
          </a:p>
          <a:p>
            <a:pPr algn="ctr"/>
            <a:r>
              <a:rPr lang="hr-HR" sz="2400" b="1" dirty="0"/>
              <a:t>(Presuda Okružnog suda u Bijeljini, </a:t>
            </a:r>
            <a:endParaRPr lang="hr-HR" sz="2400" b="1" dirty="0" smtClean="0"/>
          </a:p>
          <a:p>
            <a:pPr algn="ctr"/>
            <a:r>
              <a:rPr lang="hr-HR" sz="2400" b="1" dirty="0" smtClean="0"/>
              <a:t>Gž </a:t>
            </a:r>
            <a:r>
              <a:rPr lang="hr-HR" sz="2400" b="1" dirty="0"/>
              <a:t>551/2007 od 1.10.2007. godine)</a:t>
            </a:r>
            <a:endParaRPr lang="bs-Latn-BA" sz="2400" b="1" dirty="0"/>
          </a:p>
          <a:p>
            <a:r>
              <a:rPr lang="hr-HR" b="1" dirty="0"/>
              <a:t> </a:t>
            </a:r>
            <a:endParaRPr lang="bs-Latn-BA" dirty="0"/>
          </a:p>
          <a:p>
            <a:endParaRPr lang="bs-Latn-BA" dirty="0"/>
          </a:p>
        </p:txBody>
      </p:sp>
    </p:spTree>
    <p:extLst>
      <p:ext uri="{BB962C8B-B14F-4D97-AF65-F5344CB8AC3E}">
        <p14:creationId xmlns:p14="http://schemas.microsoft.com/office/powerpoint/2010/main" val="1223796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48680"/>
            <a:ext cx="7999040" cy="936104"/>
          </a:xfrm>
        </p:spPr>
        <p:txBody>
          <a:bodyPr>
            <a:normAutofit/>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2204864"/>
            <a:ext cx="7999040" cy="4176464"/>
          </a:xfrm>
        </p:spPr>
        <p:txBody>
          <a:bodyPr>
            <a:normAutofit fontScale="92500" lnSpcReduction="10000"/>
          </a:bodyPr>
          <a:lstStyle/>
          <a:p>
            <a:pPr lvl="0" algn="ctr"/>
            <a:r>
              <a:rPr lang="hr-HR" sz="2400" b="1" dirty="0"/>
              <a:t>GUBITAK PRAVA NA OTKAZNI ROK </a:t>
            </a:r>
          </a:p>
          <a:p>
            <a:pPr lvl="0" algn="ctr"/>
            <a:endParaRPr lang="hr-HR" sz="2400" b="1" dirty="0" smtClean="0"/>
          </a:p>
          <a:p>
            <a:pPr lvl="0" algn="ctr"/>
            <a:r>
              <a:rPr lang="hr-HR" sz="2400" b="1" dirty="0" smtClean="0"/>
              <a:t>Zakon </a:t>
            </a:r>
            <a:r>
              <a:rPr lang="hr-HR" sz="2400" b="1" dirty="0"/>
              <a:t>o </a:t>
            </a:r>
            <a:r>
              <a:rPr lang="hr-HR" sz="2400" b="1" dirty="0" smtClean="0"/>
              <a:t>radu čl. </a:t>
            </a:r>
            <a:r>
              <a:rPr lang="hr-HR" sz="2400" b="1" dirty="0"/>
              <a:t>135</a:t>
            </a:r>
            <a:endParaRPr lang="bs-Latn-BA" sz="2400" b="1" dirty="0"/>
          </a:p>
          <a:p>
            <a:pPr algn="ctr"/>
            <a:r>
              <a:rPr lang="hr-HR" sz="2400" b="1" dirty="0"/>
              <a:t> </a:t>
            </a:r>
            <a:endParaRPr lang="bs-Latn-BA" sz="2400" b="1" dirty="0"/>
          </a:p>
          <a:p>
            <a:pPr lvl="0" algn="ctr"/>
            <a:r>
              <a:rPr lang="hr-HR" sz="2400" b="1" dirty="0"/>
              <a:t>Tužilja je, nakon što se saglasila da joj radni odnos prestaje bez otkaznog roka, izgubila pravo na otkazni rok, kao i pravo da po osnovu otkaznog roka zahtijeva izgubljenu zaradu.</a:t>
            </a:r>
            <a:endParaRPr lang="bs-Latn-BA" sz="2400" b="1" dirty="0"/>
          </a:p>
          <a:p>
            <a:pPr algn="ctr"/>
            <a:r>
              <a:rPr lang="hr-HR" sz="2400" b="1" dirty="0"/>
              <a:t> </a:t>
            </a:r>
            <a:endParaRPr lang="bs-Latn-BA" sz="2400" b="1" dirty="0"/>
          </a:p>
          <a:p>
            <a:pPr algn="ctr"/>
            <a:r>
              <a:rPr lang="hr-HR" sz="2400" b="1" dirty="0"/>
              <a:t>(Rješenje Vrhovnog suda Republike Srpske, </a:t>
            </a:r>
            <a:endParaRPr lang="hr-HR" sz="2400" b="1" dirty="0" smtClean="0"/>
          </a:p>
          <a:p>
            <a:pPr algn="ctr"/>
            <a:r>
              <a:rPr lang="hr-HR" sz="2400" b="1" dirty="0" smtClean="0"/>
              <a:t>Rev </a:t>
            </a:r>
            <a:r>
              <a:rPr lang="hr-HR" sz="2400" b="1" dirty="0"/>
              <a:t>121061/2014 od 29.3.2016. godine)</a:t>
            </a:r>
            <a:endParaRPr lang="bs-Latn-BA" sz="2400" b="1" dirty="0"/>
          </a:p>
          <a:p>
            <a:endParaRPr lang="bs-Latn-BA" dirty="0"/>
          </a:p>
        </p:txBody>
      </p:sp>
    </p:spTree>
    <p:extLst>
      <p:ext uri="{BB962C8B-B14F-4D97-AF65-F5344CB8AC3E}">
        <p14:creationId xmlns:p14="http://schemas.microsoft.com/office/powerpoint/2010/main" val="25118226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48680"/>
            <a:ext cx="7999040" cy="936104"/>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2132856"/>
            <a:ext cx="8071048" cy="4464496"/>
          </a:xfrm>
        </p:spPr>
        <p:txBody>
          <a:bodyPr>
            <a:normAutofit/>
          </a:bodyPr>
          <a:lstStyle/>
          <a:p>
            <a:pPr lvl="0" algn="ctr"/>
            <a:r>
              <a:rPr lang="hr-HR" sz="2200" b="1" dirty="0"/>
              <a:t>GUBITAK PRAVA NA OTKAZNI ROK </a:t>
            </a:r>
          </a:p>
          <a:p>
            <a:pPr lvl="0" algn="ctr"/>
            <a:endParaRPr lang="hr-HR" sz="2200" b="1" dirty="0" smtClean="0"/>
          </a:p>
          <a:p>
            <a:pPr lvl="0" algn="ctr"/>
            <a:r>
              <a:rPr lang="hr-HR" sz="2200" b="1" dirty="0" smtClean="0"/>
              <a:t>Zakon </a:t>
            </a:r>
            <a:r>
              <a:rPr lang="hr-HR" sz="2200" b="1" dirty="0"/>
              <a:t>o </a:t>
            </a:r>
            <a:r>
              <a:rPr lang="hr-HR" sz="2200" b="1" dirty="0" smtClean="0"/>
              <a:t>radu čl. </a:t>
            </a:r>
            <a:r>
              <a:rPr lang="hr-HR" sz="2200" b="1" dirty="0"/>
              <a:t>135</a:t>
            </a:r>
            <a:endParaRPr lang="bs-Latn-BA" sz="2200" b="1" dirty="0"/>
          </a:p>
          <a:p>
            <a:pPr algn="ctr"/>
            <a:r>
              <a:rPr lang="hr-HR" sz="2200" b="1" dirty="0"/>
              <a:t> </a:t>
            </a:r>
            <a:endParaRPr lang="bs-Latn-BA" sz="2200" b="1" dirty="0"/>
          </a:p>
          <a:p>
            <a:pPr lvl="0" algn="ctr"/>
            <a:r>
              <a:rPr lang="hr-HR" sz="2200" b="1" dirty="0"/>
              <a:t>Ako se zaposleni saglasio da mu radni odnos prestaje bez otkaznog roka on onda gubi pravo na otkazni rok, kao i pravo da po osnovu otkaznog roka zahtijeva izgubljenu zaradu.</a:t>
            </a:r>
            <a:endParaRPr lang="bs-Latn-BA" sz="2200" b="1" dirty="0"/>
          </a:p>
          <a:p>
            <a:pPr algn="ctr"/>
            <a:r>
              <a:rPr lang="hr-HR" sz="2200" b="1" dirty="0"/>
              <a:t> </a:t>
            </a:r>
            <a:endParaRPr lang="bs-Latn-BA" sz="2200" b="1" dirty="0"/>
          </a:p>
          <a:p>
            <a:pPr algn="ctr"/>
            <a:r>
              <a:rPr lang="hr-HR" sz="2200" b="1" dirty="0"/>
              <a:t>(Presuda Vrhovnog suda Republike Srpske, </a:t>
            </a:r>
            <a:endParaRPr lang="hr-HR" sz="2200" b="1" dirty="0" smtClean="0"/>
          </a:p>
          <a:p>
            <a:pPr algn="ctr"/>
            <a:r>
              <a:rPr lang="hr-HR" sz="2200" b="1" dirty="0" smtClean="0"/>
              <a:t>Rev </a:t>
            </a:r>
            <a:r>
              <a:rPr lang="hr-HR" sz="2200" b="1" dirty="0"/>
              <a:t>121059/2014 od 26.1.2017. godine)</a:t>
            </a:r>
            <a:endParaRPr lang="bs-Latn-BA" sz="2200" b="1" dirty="0"/>
          </a:p>
          <a:p>
            <a:endParaRPr lang="bs-Latn-BA" dirty="0"/>
          </a:p>
        </p:txBody>
      </p:sp>
    </p:spTree>
    <p:extLst>
      <p:ext uri="{BB962C8B-B14F-4D97-AF65-F5344CB8AC3E}">
        <p14:creationId xmlns:p14="http://schemas.microsoft.com/office/powerpoint/2010/main" val="376092206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48680"/>
            <a:ext cx="7999040" cy="936104"/>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251520" y="1772816"/>
            <a:ext cx="8640960" cy="5085184"/>
          </a:xfrm>
        </p:spPr>
        <p:txBody>
          <a:bodyPr>
            <a:normAutofit fontScale="85000" lnSpcReduction="20000"/>
          </a:bodyPr>
          <a:lstStyle/>
          <a:p>
            <a:pPr lvl="0" algn="ctr"/>
            <a:r>
              <a:rPr lang="hr-HR" b="1" dirty="0"/>
              <a:t>INSTITUT OTKAZA UGOVORA O RADU S PONUDOM IZMIJENjENOG UGOVORA </a:t>
            </a:r>
          </a:p>
          <a:p>
            <a:pPr lvl="0" algn="ctr"/>
            <a:endParaRPr lang="hr-HR" b="1" dirty="0" smtClean="0"/>
          </a:p>
          <a:p>
            <a:pPr lvl="0" algn="ctr"/>
            <a:r>
              <a:rPr lang="hr-HR" b="1" dirty="0" smtClean="0"/>
              <a:t>Zakon </a:t>
            </a:r>
            <a:r>
              <a:rPr lang="hr-HR" b="1" dirty="0"/>
              <a:t>o </a:t>
            </a:r>
            <a:r>
              <a:rPr lang="hr-HR" b="1" dirty="0" smtClean="0"/>
              <a:t>radu čl. </a:t>
            </a:r>
            <a:r>
              <a:rPr lang="hr-HR" b="1" dirty="0"/>
              <a:t>137</a:t>
            </a:r>
            <a:endParaRPr lang="bs-Latn-BA" b="1" dirty="0"/>
          </a:p>
          <a:p>
            <a:pPr algn="ctr"/>
            <a:r>
              <a:rPr lang="hr-HR" b="1" dirty="0"/>
              <a:t> </a:t>
            </a:r>
            <a:endParaRPr lang="bs-Latn-BA" b="1" dirty="0"/>
          </a:p>
          <a:p>
            <a:pPr lvl="0" algn="ctr"/>
            <a:r>
              <a:rPr lang="hr-HR" b="1" dirty="0"/>
              <a:t>Osnovna svrha instituta otkaza ugovora o radu s ponudom izmijenjenog ugovora vezuje se za činjenicu da ukoliko poslodavac želi izmijeniti sadržaj ugovora o radu, a radnik se tome protivi, to može učiniti protiv volje radnika samo ako otkaže postojeći ugovor i istovremeno predloži radniku sklapanje novog ugovora, pri čemu je poslodavac dužan dokazati postojanje zakonom predviđenog opravdanog razloga za redovni otkaz.</a:t>
            </a:r>
            <a:endParaRPr lang="bs-Latn-BA" b="1" dirty="0"/>
          </a:p>
          <a:p>
            <a:pPr algn="ctr"/>
            <a:r>
              <a:rPr lang="hr-HR" b="1" dirty="0"/>
              <a:t> </a:t>
            </a:r>
            <a:endParaRPr lang="bs-Latn-BA" b="1" dirty="0"/>
          </a:p>
          <a:p>
            <a:pPr algn="ctr"/>
            <a:r>
              <a:rPr lang="hr-HR" b="1" dirty="0"/>
              <a:t>(Presuda Okružnog suda u Trebinju, </a:t>
            </a:r>
            <a:endParaRPr lang="hr-HR" b="1" dirty="0" smtClean="0"/>
          </a:p>
          <a:p>
            <a:pPr algn="ctr"/>
            <a:r>
              <a:rPr lang="hr-HR" b="1" dirty="0" smtClean="0"/>
              <a:t>Rsž </a:t>
            </a:r>
            <a:r>
              <a:rPr lang="hr-HR" b="1" dirty="0"/>
              <a:t>42609/2017 od 30.1.2017. godine)</a:t>
            </a:r>
            <a:endParaRPr lang="bs-Latn-BA" b="1" dirty="0"/>
          </a:p>
          <a:p>
            <a:pPr algn="ctr"/>
            <a:endParaRPr lang="bs-Latn-BA" dirty="0"/>
          </a:p>
        </p:txBody>
      </p:sp>
    </p:spTree>
    <p:extLst>
      <p:ext uri="{BB962C8B-B14F-4D97-AF65-F5344CB8AC3E}">
        <p14:creationId xmlns:p14="http://schemas.microsoft.com/office/powerpoint/2010/main" val="322860502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48680"/>
            <a:ext cx="7999040" cy="936104"/>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1988840"/>
            <a:ext cx="7999040" cy="4680520"/>
          </a:xfrm>
        </p:spPr>
        <p:txBody>
          <a:bodyPr>
            <a:normAutofit/>
          </a:bodyPr>
          <a:lstStyle/>
          <a:p>
            <a:pPr lvl="0" algn="ctr"/>
            <a:r>
              <a:rPr lang="hr-HR" sz="2200" b="1" dirty="0"/>
              <a:t>ISPLATA REGRESA ZA GODIŠNjI ODMOR </a:t>
            </a:r>
            <a:endParaRPr lang="hr-HR" sz="2200" b="1" dirty="0" smtClean="0"/>
          </a:p>
          <a:p>
            <a:pPr lvl="0" algn="ctr"/>
            <a:r>
              <a:rPr lang="hr-HR" sz="2200" b="1" dirty="0" smtClean="0"/>
              <a:t>KAO </a:t>
            </a:r>
            <a:r>
              <a:rPr lang="hr-HR" sz="2200" b="1" dirty="0"/>
              <a:t>PRAVO IZ RADNOG ODNOSA </a:t>
            </a:r>
          </a:p>
          <a:p>
            <a:pPr lvl="0" algn="ctr"/>
            <a:endParaRPr lang="hr-HR" sz="2200" b="1" dirty="0" smtClean="0"/>
          </a:p>
          <a:p>
            <a:pPr lvl="0" algn="ctr"/>
            <a:r>
              <a:rPr lang="hr-HR" sz="2200" b="1" dirty="0" smtClean="0"/>
              <a:t>Opšti </a:t>
            </a:r>
            <a:r>
              <a:rPr lang="hr-HR" sz="2200" b="1" dirty="0"/>
              <a:t>kolektivni </a:t>
            </a:r>
            <a:r>
              <a:rPr lang="hr-HR" sz="2200" b="1" dirty="0" smtClean="0"/>
              <a:t>ugovor čl. </a:t>
            </a:r>
            <a:r>
              <a:rPr lang="hr-HR" sz="2200" b="1" dirty="0"/>
              <a:t>55</a:t>
            </a:r>
            <a:endParaRPr lang="bs-Latn-BA" sz="2200" b="1" dirty="0"/>
          </a:p>
          <a:p>
            <a:pPr algn="ctr"/>
            <a:r>
              <a:rPr lang="hr-HR" sz="2200" b="1" dirty="0"/>
              <a:t> </a:t>
            </a:r>
            <a:endParaRPr lang="bs-Latn-BA" sz="2200" b="1" dirty="0"/>
          </a:p>
          <a:p>
            <a:pPr lvl="0" algn="ctr"/>
            <a:r>
              <a:rPr lang="hr-HR" sz="2200" b="1" dirty="0"/>
              <a:t>Pravo zaposlenog na isplatu regresa za godišnji odmor nije uslovljeno raspoloživim novčanim sredstvima poslodavca.</a:t>
            </a:r>
            <a:endParaRPr lang="bs-Latn-BA" sz="2200" b="1" dirty="0"/>
          </a:p>
          <a:p>
            <a:pPr algn="ctr"/>
            <a:r>
              <a:rPr lang="hr-HR" sz="2200" b="1" dirty="0"/>
              <a:t> </a:t>
            </a:r>
            <a:endParaRPr lang="bs-Latn-BA" sz="2200" b="1" dirty="0"/>
          </a:p>
          <a:p>
            <a:pPr algn="ctr"/>
            <a:r>
              <a:rPr lang="hr-HR" sz="2200" b="1" dirty="0"/>
              <a:t>(Presuda Okružnog suda u Bijeljini, </a:t>
            </a:r>
            <a:endParaRPr lang="hr-HR" sz="2200" b="1" dirty="0" smtClean="0"/>
          </a:p>
          <a:p>
            <a:pPr algn="ctr"/>
            <a:r>
              <a:rPr lang="hr-HR" sz="2200" b="1" dirty="0" smtClean="0"/>
              <a:t>Gž </a:t>
            </a:r>
            <a:r>
              <a:rPr lang="hr-HR" sz="2200" b="1" dirty="0"/>
              <a:t>614/2007 od 25.9.2007. godine)</a:t>
            </a:r>
            <a:endParaRPr lang="bs-Latn-BA" sz="2200" b="1" dirty="0"/>
          </a:p>
          <a:p>
            <a:endParaRPr lang="bs-Latn-BA" dirty="0"/>
          </a:p>
        </p:txBody>
      </p:sp>
    </p:spTree>
    <p:extLst>
      <p:ext uri="{BB962C8B-B14F-4D97-AF65-F5344CB8AC3E}">
        <p14:creationId xmlns:p14="http://schemas.microsoft.com/office/powerpoint/2010/main" val="31927231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6632"/>
            <a:ext cx="7999040" cy="936104"/>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251520" y="1268760"/>
            <a:ext cx="8640960" cy="5472608"/>
          </a:xfrm>
        </p:spPr>
        <p:txBody>
          <a:bodyPr>
            <a:normAutofit fontScale="85000" lnSpcReduction="20000"/>
          </a:bodyPr>
          <a:lstStyle/>
          <a:p>
            <a:pPr lvl="0" algn="ctr"/>
            <a:r>
              <a:rPr lang="hr-HR" b="1" dirty="0"/>
              <a:t>JEDNOGODIŠNjI SUBJEKTIVNI ROK ZA PODNOŠENjE TUŽBE </a:t>
            </a:r>
            <a:endParaRPr lang="hr-HR" b="1" dirty="0" smtClean="0"/>
          </a:p>
          <a:p>
            <a:pPr lvl="0" algn="ctr"/>
            <a:r>
              <a:rPr lang="hr-HR" b="1" dirty="0" smtClean="0"/>
              <a:t>U </a:t>
            </a:r>
            <a:r>
              <a:rPr lang="hr-HR" b="1" dirty="0"/>
              <a:t>RADNOM SPORU </a:t>
            </a:r>
          </a:p>
          <a:p>
            <a:pPr lvl="0" algn="ctr"/>
            <a:endParaRPr lang="hr-HR" b="1" dirty="0" smtClean="0"/>
          </a:p>
          <a:p>
            <a:pPr lvl="0" algn="ctr"/>
            <a:r>
              <a:rPr lang="hr-HR" b="1" dirty="0" smtClean="0"/>
              <a:t>Zakon </a:t>
            </a:r>
            <a:r>
              <a:rPr lang="hr-HR" b="1" dirty="0"/>
              <a:t>o radu: član 105</a:t>
            </a:r>
            <a:endParaRPr lang="bs-Latn-BA" b="1" dirty="0"/>
          </a:p>
          <a:p>
            <a:pPr algn="ctr"/>
            <a:r>
              <a:rPr lang="hr-HR" b="1" dirty="0"/>
              <a:t> </a:t>
            </a:r>
            <a:endParaRPr lang="bs-Latn-BA" b="1" dirty="0"/>
          </a:p>
          <a:p>
            <a:pPr lvl="0" algn="ctr"/>
            <a:r>
              <a:rPr lang="hr-HR" b="1" dirty="0"/>
              <a:t>Jednogodišnji subjektivni rok za podnošenje tužbe radi poništaja rješenja o otkazu ugovora o radu je prekluzivni rok čijim propuštanjem se gubi pravo na podnošenje tužbe ali i samo pravo koje bi bilo predmet zaštite po tužbi.</a:t>
            </a:r>
            <a:endParaRPr lang="bs-Latn-BA" b="1" dirty="0"/>
          </a:p>
          <a:p>
            <a:pPr algn="ctr"/>
            <a:r>
              <a:rPr lang="hr-HR" b="1" dirty="0"/>
              <a:t>... Međutim, kako jednogodišnji subjektivni rok za podnošenje tužbe u radnom sporu ima karakter prekluzivnog roka čijim propuštanjem se gubi pravo na podnošenje tužbe ali i samo pravo u materijalnopravnom smislu koje bi bilo predmetom zaštite po tužbi, pravne posljedice su u oba slučaja iste."</a:t>
            </a:r>
            <a:endParaRPr lang="bs-Latn-BA" b="1" dirty="0"/>
          </a:p>
          <a:p>
            <a:pPr algn="ctr"/>
            <a:r>
              <a:rPr lang="hr-HR" b="1" dirty="0"/>
              <a:t> </a:t>
            </a:r>
            <a:endParaRPr lang="bs-Latn-BA" b="1" dirty="0"/>
          </a:p>
          <a:p>
            <a:pPr algn="ctr"/>
            <a:r>
              <a:rPr lang="hr-HR" b="1" dirty="0"/>
              <a:t>(Presuda Vrhovnog suda Republike Srpske, </a:t>
            </a:r>
            <a:endParaRPr lang="hr-HR" b="1" dirty="0" smtClean="0"/>
          </a:p>
          <a:p>
            <a:pPr algn="ctr"/>
            <a:r>
              <a:rPr lang="hr-HR" b="1" dirty="0" smtClean="0"/>
              <a:t>Rev </a:t>
            </a:r>
            <a:r>
              <a:rPr lang="hr-HR" b="1" dirty="0"/>
              <a:t>45796/2011 od 25.4.2012. godine)</a:t>
            </a:r>
            <a:endParaRPr lang="bs-Latn-BA" b="1" dirty="0"/>
          </a:p>
          <a:p>
            <a:pPr algn="ctr"/>
            <a:endParaRPr lang="bs-Latn-BA" dirty="0"/>
          </a:p>
        </p:txBody>
      </p:sp>
    </p:spTree>
    <p:extLst>
      <p:ext uri="{BB962C8B-B14F-4D97-AF65-F5344CB8AC3E}">
        <p14:creationId xmlns:p14="http://schemas.microsoft.com/office/powerpoint/2010/main" val="330991530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32656"/>
            <a:ext cx="7999040" cy="1080120"/>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2132856"/>
            <a:ext cx="7999040" cy="4104456"/>
          </a:xfrm>
        </p:spPr>
        <p:txBody>
          <a:bodyPr>
            <a:normAutofit fontScale="92500" lnSpcReduction="10000"/>
          </a:bodyPr>
          <a:lstStyle/>
          <a:p>
            <a:pPr lvl="0" algn="ctr"/>
            <a:r>
              <a:rPr lang="hr-HR" sz="2400" b="1" dirty="0"/>
              <a:t>DUŽINA OTKAZNOG ROKA </a:t>
            </a:r>
          </a:p>
          <a:p>
            <a:pPr lvl="0" algn="ctr"/>
            <a:endParaRPr lang="hr-HR" sz="2400" b="1" dirty="0" smtClean="0"/>
          </a:p>
          <a:p>
            <a:pPr lvl="0" algn="ctr"/>
            <a:r>
              <a:rPr lang="hr-HR" sz="2400" b="1" dirty="0" smtClean="0"/>
              <a:t>Zakon </a:t>
            </a:r>
            <a:r>
              <a:rPr lang="hr-HR" sz="2400" b="1" dirty="0"/>
              <a:t>o </a:t>
            </a:r>
            <a:r>
              <a:rPr lang="hr-HR" sz="2400" b="1" dirty="0" smtClean="0"/>
              <a:t>radu čl. </a:t>
            </a:r>
            <a:r>
              <a:rPr lang="hr-HR" sz="2400" b="1" dirty="0"/>
              <a:t>89</a:t>
            </a:r>
            <a:endParaRPr lang="bs-Latn-BA" sz="2400" b="1" dirty="0"/>
          </a:p>
          <a:p>
            <a:pPr algn="ctr"/>
            <a:r>
              <a:rPr lang="hr-HR" sz="2400" b="1" dirty="0"/>
              <a:t> </a:t>
            </a:r>
            <a:endParaRPr lang="bs-Latn-BA" sz="2400" b="1" dirty="0"/>
          </a:p>
          <a:p>
            <a:pPr lvl="0" algn="ctr"/>
            <a:r>
              <a:rPr lang="hr-HR" sz="2400" b="1" dirty="0"/>
              <a:t>Poslodavac ne može svojim pravilnikom skratiti rok u kojem se može otkazati ugovor o radu, niti može propisati, suprotno zakonskom određenju, da taj rok počinje teći od dana donošenja disciplinske mjere.</a:t>
            </a:r>
            <a:endParaRPr lang="bs-Latn-BA" sz="2400" b="1" dirty="0"/>
          </a:p>
          <a:p>
            <a:pPr algn="ctr"/>
            <a:r>
              <a:rPr lang="hr-HR" sz="2400" b="1" dirty="0"/>
              <a:t> </a:t>
            </a:r>
            <a:endParaRPr lang="bs-Latn-BA" sz="2400" b="1" dirty="0"/>
          </a:p>
          <a:p>
            <a:pPr algn="ctr"/>
            <a:r>
              <a:rPr lang="hr-HR" sz="2400" b="1" dirty="0"/>
              <a:t>(Presuda Vrhovnog suda Federacije BiH</a:t>
            </a:r>
            <a:r>
              <a:rPr lang="hr-HR" sz="2400" b="1" dirty="0" smtClean="0"/>
              <a:t>,</a:t>
            </a:r>
          </a:p>
          <a:p>
            <a:pPr algn="ctr"/>
            <a:r>
              <a:rPr lang="hr-HR" sz="2400" b="1" dirty="0" smtClean="0"/>
              <a:t> </a:t>
            </a:r>
            <a:r>
              <a:rPr lang="hr-HR" sz="2400" b="1" dirty="0"/>
              <a:t>Rev 26418/2015 od 3.3.2016. godine)</a:t>
            </a:r>
            <a:endParaRPr lang="bs-Latn-BA" sz="2400" b="1" dirty="0"/>
          </a:p>
          <a:p>
            <a:endParaRPr lang="bs-Latn-BA" dirty="0"/>
          </a:p>
        </p:txBody>
      </p:sp>
    </p:spTree>
    <p:extLst>
      <p:ext uri="{BB962C8B-B14F-4D97-AF65-F5344CB8AC3E}">
        <p14:creationId xmlns:p14="http://schemas.microsoft.com/office/powerpoint/2010/main" val="40538759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48680"/>
            <a:ext cx="7999040" cy="936104"/>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1844824"/>
            <a:ext cx="7999040" cy="4824536"/>
          </a:xfrm>
        </p:spPr>
        <p:txBody>
          <a:bodyPr>
            <a:normAutofit fontScale="85000" lnSpcReduction="10000"/>
          </a:bodyPr>
          <a:lstStyle/>
          <a:p>
            <a:pPr lvl="0" algn="ctr"/>
            <a:r>
              <a:rPr lang="hr-HR" b="1" dirty="0"/>
              <a:t>FALSIFIKOVANjE DIPLOME OD STRANE ZAPOSLENIKA </a:t>
            </a:r>
            <a:endParaRPr lang="hr-HR" b="1" dirty="0" smtClean="0"/>
          </a:p>
          <a:p>
            <a:pPr lvl="0" algn="ctr"/>
            <a:endParaRPr lang="hr-HR" b="1" dirty="0"/>
          </a:p>
          <a:p>
            <a:pPr lvl="0" algn="ctr"/>
            <a:r>
              <a:rPr lang="hr-HR" b="1" dirty="0" smtClean="0"/>
              <a:t> </a:t>
            </a:r>
            <a:r>
              <a:rPr lang="hr-HR" b="1" dirty="0"/>
              <a:t>Zakon o </a:t>
            </a:r>
            <a:r>
              <a:rPr lang="hr-HR" b="1" dirty="0" smtClean="0"/>
              <a:t>radu čl. </a:t>
            </a:r>
            <a:r>
              <a:rPr lang="hr-HR" b="1" dirty="0"/>
              <a:t>88 </a:t>
            </a:r>
            <a:r>
              <a:rPr lang="hr-HR" b="1" dirty="0" smtClean="0"/>
              <a:t>st. </a:t>
            </a:r>
            <a:r>
              <a:rPr lang="hr-HR" b="1" dirty="0"/>
              <a:t>1</a:t>
            </a:r>
            <a:endParaRPr lang="bs-Latn-BA" b="1" dirty="0"/>
          </a:p>
          <a:p>
            <a:pPr algn="ctr"/>
            <a:r>
              <a:rPr lang="hr-HR" b="1" dirty="0"/>
              <a:t> </a:t>
            </a:r>
            <a:endParaRPr lang="bs-Latn-BA" b="1" dirty="0"/>
          </a:p>
          <a:p>
            <a:pPr lvl="0" algn="ctr"/>
            <a:r>
              <a:rPr lang="hr-HR" b="1" dirty="0"/>
              <a:t>Okolnost da je zaposlenik falsifikovao diplomu, sama po sebi, ne predstavlja težu povredu radne obaveze koja ima za posljedicu prestanak radnog odnosa ukoliko zaposlenik takvu diplomu nije upotrijebio prilikom zasnivanja radnog odnosa, niti je osnovom te diplome za sebe ishodio neko pravo iz radnog odnosa ili se doveo u privilegovan položaj u odnosu na druge zaposlenike.</a:t>
            </a:r>
            <a:endParaRPr lang="bs-Latn-BA" b="1" dirty="0"/>
          </a:p>
          <a:p>
            <a:pPr algn="ctr"/>
            <a:r>
              <a:rPr lang="hr-HR" b="1" dirty="0"/>
              <a:t> </a:t>
            </a:r>
            <a:endParaRPr lang="bs-Latn-BA" b="1" dirty="0"/>
          </a:p>
          <a:p>
            <a:pPr algn="ctr"/>
            <a:r>
              <a:rPr lang="hr-HR" b="1" dirty="0"/>
              <a:t>(Presuda Vrhovnog suda Federacije BiH</a:t>
            </a:r>
            <a:r>
              <a:rPr lang="hr-HR" b="1" dirty="0" smtClean="0"/>
              <a:t>,</a:t>
            </a:r>
          </a:p>
          <a:p>
            <a:pPr algn="ctr"/>
            <a:r>
              <a:rPr lang="hr-HR" b="1" dirty="0" smtClean="0"/>
              <a:t> </a:t>
            </a:r>
            <a:r>
              <a:rPr lang="hr-HR" b="1" dirty="0"/>
              <a:t>Rev 7588/2010 od 24.5.2011. godine)</a:t>
            </a:r>
            <a:endParaRPr lang="bs-Latn-BA" b="1" dirty="0"/>
          </a:p>
        </p:txBody>
      </p:sp>
    </p:spTree>
    <p:extLst>
      <p:ext uri="{BB962C8B-B14F-4D97-AF65-F5344CB8AC3E}">
        <p14:creationId xmlns:p14="http://schemas.microsoft.com/office/powerpoint/2010/main" val="407322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620688"/>
            <a:ext cx="4040188" cy="1224136"/>
          </a:xfrm>
        </p:spPr>
        <p:txBody>
          <a:bodyPr/>
          <a:lstStyle/>
          <a:p>
            <a:r>
              <a:rPr lang="bs-Latn-BA" dirty="0" smtClean="0"/>
              <a:t>Federacija BiH</a:t>
            </a:r>
            <a:endParaRPr lang="bs-Latn-BA" dirty="0"/>
          </a:p>
        </p:txBody>
      </p:sp>
      <p:sp>
        <p:nvSpPr>
          <p:cNvPr id="4" name="Text Placeholder 3"/>
          <p:cNvSpPr>
            <a:spLocks noGrp="1"/>
          </p:cNvSpPr>
          <p:nvPr>
            <p:ph type="body" sz="half" idx="3"/>
          </p:nvPr>
        </p:nvSpPr>
        <p:spPr>
          <a:xfrm>
            <a:off x="4644008" y="548680"/>
            <a:ext cx="4041775" cy="1296143"/>
          </a:xfrm>
        </p:spPr>
        <p:txBody>
          <a:bodyPr/>
          <a:lstStyle/>
          <a:p>
            <a:r>
              <a:rPr lang="bs-Latn-BA" dirty="0" smtClean="0"/>
              <a:t>Republika Srpska</a:t>
            </a:r>
            <a:endParaRPr lang="bs-Latn-BA" dirty="0"/>
          </a:p>
        </p:txBody>
      </p:sp>
      <p:sp>
        <p:nvSpPr>
          <p:cNvPr id="5" name="Content Placeholder 4"/>
          <p:cNvSpPr>
            <a:spLocks noGrp="1"/>
          </p:cNvSpPr>
          <p:nvPr>
            <p:ph sz="quarter" idx="2"/>
          </p:nvPr>
        </p:nvSpPr>
        <p:spPr>
          <a:xfrm>
            <a:off x="467544" y="2132856"/>
            <a:ext cx="4040188" cy="3845720"/>
          </a:xfrm>
        </p:spPr>
        <p:txBody>
          <a:bodyPr>
            <a:normAutofit/>
          </a:bodyPr>
          <a:lstStyle/>
          <a:p>
            <a:r>
              <a:rPr lang="en-US" dirty="0" err="1"/>
              <a:t>Prekid</a:t>
            </a:r>
            <a:r>
              <a:rPr lang="en-US" dirty="0"/>
              <a:t> </a:t>
            </a:r>
            <a:r>
              <a:rPr lang="en-US" dirty="0" err="1"/>
              <a:t>između</a:t>
            </a:r>
            <a:r>
              <a:rPr lang="en-US" dirty="0"/>
              <a:t> </a:t>
            </a:r>
            <a:r>
              <a:rPr lang="en-US" dirty="0" err="1"/>
              <a:t>dva</a:t>
            </a:r>
            <a:r>
              <a:rPr lang="en-US" dirty="0"/>
              <a:t> </a:t>
            </a:r>
            <a:r>
              <a:rPr lang="en-US" dirty="0" err="1"/>
              <a:t>ugovora</a:t>
            </a:r>
            <a:r>
              <a:rPr lang="en-US" dirty="0"/>
              <a:t> o </a:t>
            </a:r>
            <a:r>
              <a:rPr lang="en-US" dirty="0" err="1" smtClean="0"/>
              <a:t>radu</a:t>
            </a:r>
            <a:r>
              <a:rPr lang="bs-Latn-BA" dirty="0"/>
              <a:t> </a:t>
            </a:r>
            <a:r>
              <a:rPr lang="bs-Latn-BA" dirty="0" smtClean="0"/>
              <a:t>- </a:t>
            </a:r>
            <a:r>
              <a:rPr lang="en-US" dirty="0" smtClean="0"/>
              <a:t>60 </a:t>
            </a:r>
            <a:r>
              <a:rPr lang="en-US" dirty="0" err="1"/>
              <a:t>odnosno</a:t>
            </a:r>
            <a:r>
              <a:rPr lang="en-US" dirty="0"/>
              <a:t> 15 </a:t>
            </a:r>
            <a:r>
              <a:rPr lang="en-US" dirty="0" err="1" smtClean="0"/>
              <a:t>dana</a:t>
            </a:r>
            <a:endParaRPr lang="bs-Latn-BA" dirty="0" smtClean="0"/>
          </a:p>
          <a:p>
            <a:r>
              <a:rPr lang="en-US" dirty="0" err="1"/>
              <a:t>Prijava</a:t>
            </a:r>
            <a:r>
              <a:rPr lang="en-US" dirty="0"/>
              <a:t> </a:t>
            </a:r>
            <a:r>
              <a:rPr lang="en-US" dirty="0" err="1"/>
              <a:t>na</a:t>
            </a:r>
            <a:r>
              <a:rPr lang="en-US" dirty="0"/>
              <a:t> </a:t>
            </a:r>
            <a:r>
              <a:rPr lang="en-US" dirty="0" err="1"/>
              <a:t>obavezno</a:t>
            </a:r>
            <a:r>
              <a:rPr lang="en-US" dirty="0"/>
              <a:t> </a:t>
            </a:r>
            <a:r>
              <a:rPr lang="en-US" dirty="0" err="1" smtClean="0"/>
              <a:t>osiguranje</a:t>
            </a:r>
            <a:r>
              <a:rPr lang="bs-Latn-BA" dirty="0"/>
              <a:t> </a:t>
            </a:r>
            <a:r>
              <a:rPr lang="bs-Latn-BA" dirty="0" smtClean="0"/>
              <a:t>- o</a:t>
            </a:r>
            <a:r>
              <a:rPr lang="en-US" dirty="0" err="1" smtClean="0"/>
              <a:t>baveza</a:t>
            </a:r>
            <a:r>
              <a:rPr lang="en-US" dirty="0" smtClean="0"/>
              <a:t> </a:t>
            </a:r>
            <a:r>
              <a:rPr lang="en-US" dirty="0" err="1"/>
              <a:t>dostaviti</a:t>
            </a:r>
            <a:r>
              <a:rPr lang="en-US" dirty="0"/>
              <a:t> </a:t>
            </a:r>
            <a:r>
              <a:rPr lang="en-US" dirty="0" err="1"/>
              <a:t>radniku</a:t>
            </a:r>
            <a:r>
              <a:rPr lang="en-US" dirty="0"/>
              <a:t> </a:t>
            </a:r>
            <a:endParaRPr lang="bs-Latn-BA" dirty="0" smtClean="0"/>
          </a:p>
          <a:p>
            <a:r>
              <a:rPr lang="en-US" dirty="0" err="1"/>
              <a:t>Pripravnički</a:t>
            </a:r>
            <a:r>
              <a:rPr lang="en-US" dirty="0"/>
              <a:t> </a:t>
            </a:r>
            <a:r>
              <a:rPr lang="en-US" dirty="0" err="1" smtClean="0"/>
              <a:t>staž</a:t>
            </a:r>
            <a:r>
              <a:rPr lang="bs-Latn-BA" dirty="0"/>
              <a:t> </a:t>
            </a:r>
            <a:r>
              <a:rPr lang="bs-Latn-BA" dirty="0" smtClean="0"/>
              <a:t>- </a:t>
            </a:r>
            <a:r>
              <a:rPr lang="en-US" dirty="0" smtClean="0"/>
              <a:t>80 </a:t>
            </a:r>
            <a:r>
              <a:rPr lang="en-US" dirty="0"/>
              <a:t>% </a:t>
            </a:r>
            <a:r>
              <a:rPr lang="en-US" dirty="0" err="1"/>
              <a:t>najniže</a:t>
            </a:r>
            <a:r>
              <a:rPr lang="en-US" dirty="0"/>
              <a:t> </a:t>
            </a:r>
            <a:r>
              <a:rPr lang="en-US" dirty="0" smtClean="0"/>
              <a:t>place</a:t>
            </a:r>
            <a:r>
              <a:rPr lang="bs-Latn-BA" dirty="0" smtClean="0"/>
              <a:t> / </a:t>
            </a:r>
            <a:r>
              <a:rPr lang="en-US" dirty="0" smtClean="0"/>
              <a:t>70 </a:t>
            </a:r>
            <a:r>
              <a:rPr lang="en-US" dirty="0"/>
              <a:t>% </a:t>
            </a:r>
            <a:r>
              <a:rPr lang="en-US" dirty="0" err="1" smtClean="0"/>
              <a:t>pla</a:t>
            </a:r>
            <a:r>
              <a:rPr lang="bs-Latn-BA" dirty="0" smtClean="0"/>
              <a:t>ć</a:t>
            </a:r>
            <a:r>
              <a:rPr lang="en-US" dirty="0" smtClean="0"/>
              <a:t>e </a:t>
            </a:r>
            <a:r>
              <a:rPr lang="en-US" dirty="0" err="1"/>
              <a:t>radnog</a:t>
            </a:r>
            <a:r>
              <a:rPr lang="en-US" dirty="0"/>
              <a:t> </a:t>
            </a:r>
            <a:r>
              <a:rPr lang="en-US" dirty="0" err="1" smtClean="0"/>
              <a:t>mjesta</a:t>
            </a:r>
            <a:endParaRPr lang="bs-Latn-BA" dirty="0" smtClean="0"/>
          </a:p>
          <a:p>
            <a:r>
              <a:rPr lang="en-US" dirty="0" err="1"/>
              <a:t>Stručno</a:t>
            </a:r>
            <a:r>
              <a:rPr lang="en-US" dirty="0"/>
              <a:t> </a:t>
            </a:r>
            <a:r>
              <a:rPr lang="en-US" dirty="0" err="1" smtClean="0"/>
              <a:t>osposobljavanje</a:t>
            </a:r>
            <a:r>
              <a:rPr lang="bs-Latn-BA" dirty="0"/>
              <a:t> </a:t>
            </a:r>
            <a:r>
              <a:rPr lang="bs-Latn-BA" dirty="0" smtClean="0"/>
              <a:t>/ </a:t>
            </a:r>
            <a:r>
              <a:rPr lang="bs-Latn-BA" dirty="0"/>
              <a:t>v</a:t>
            </a:r>
            <a:r>
              <a:rPr lang="en-US" dirty="0" err="1" smtClean="0"/>
              <a:t>olonterski</a:t>
            </a:r>
            <a:r>
              <a:rPr lang="en-US" dirty="0" smtClean="0"/>
              <a:t> </a:t>
            </a:r>
            <a:r>
              <a:rPr lang="en-US" dirty="0"/>
              <a:t>rad</a:t>
            </a:r>
            <a:endParaRPr lang="bs-Latn-BA" dirty="0"/>
          </a:p>
          <a:p>
            <a:endParaRPr lang="bs-Latn-BA" dirty="0"/>
          </a:p>
          <a:p>
            <a:endParaRPr lang="bs-Latn-BA" dirty="0"/>
          </a:p>
          <a:p>
            <a:endParaRPr lang="bs-Latn-BA" dirty="0"/>
          </a:p>
          <a:p>
            <a:endParaRPr lang="bs-Latn-BA" dirty="0"/>
          </a:p>
        </p:txBody>
      </p:sp>
      <p:sp>
        <p:nvSpPr>
          <p:cNvPr id="6" name="Content Placeholder 5"/>
          <p:cNvSpPr>
            <a:spLocks noGrp="1"/>
          </p:cNvSpPr>
          <p:nvPr>
            <p:ph sz="quarter" idx="4"/>
          </p:nvPr>
        </p:nvSpPr>
        <p:spPr>
          <a:xfrm>
            <a:off x="4644008" y="2132856"/>
            <a:ext cx="4041775" cy="3773712"/>
          </a:xfrm>
        </p:spPr>
        <p:txBody>
          <a:bodyPr/>
          <a:lstStyle/>
          <a:p>
            <a:pPr lvl="0"/>
            <a:r>
              <a:rPr lang="en-US" dirty="0" err="1"/>
              <a:t>Zasnivanje</a:t>
            </a:r>
            <a:r>
              <a:rPr lang="en-US" dirty="0"/>
              <a:t> </a:t>
            </a:r>
            <a:r>
              <a:rPr lang="en-US" dirty="0" smtClean="0"/>
              <a:t>r</a:t>
            </a:r>
            <a:r>
              <a:rPr lang="bs-Latn-BA" dirty="0" smtClean="0"/>
              <a:t>adnog odnosa</a:t>
            </a:r>
            <a:r>
              <a:rPr lang="en-US" dirty="0" smtClean="0"/>
              <a:t> </a:t>
            </a:r>
            <a:r>
              <a:rPr lang="en-US" dirty="0" err="1" smtClean="0"/>
              <a:t>stupanjem</a:t>
            </a:r>
            <a:r>
              <a:rPr lang="en-US" dirty="0" smtClean="0"/>
              <a:t> </a:t>
            </a:r>
            <a:r>
              <a:rPr lang="en-US" dirty="0" err="1"/>
              <a:t>na</a:t>
            </a:r>
            <a:r>
              <a:rPr lang="en-US" dirty="0"/>
              <a:t> </a:t>
            </a:r>
            <a:r>
              <a:rPr lang="en-US" dirty="0" smtClean="0"/>
              <a:t>rad</a:t>
            </a:r>
            <a:endParaRPr lang="bs-Latn-BA" dirty="0" smtClean="0"/>
          </a:p>
          <a:p>
            <a:pPr lvl="0"/>
            <a:r>
              <a:rPr lang="bs-Latn-BA" dirty="0" smtClean="0"/>
              <a:t>Probni rad</a:t>
            </a:r>
          </a:p>
          <a:p>
            <a:pPr lvl="0"/>
            <a:r>
              <a:rPr lang="bs-Latn-BA" dirty="0" smtClean="0"/>
              <a:t>Obilježja radnog odnosa</a:t>
            </a:r>
          </a:p>
          <a:p>
            <a:r>
              <a:rPr lang="en-US" dirty="0" err="1"/>
              <a:t>Nepuno</a:t>
            </a:r>
            <a:r>
              <a:rPr lang="en-US" dirty="0"/>
              <a:t> </a:t>
            </a:r>
            <a:r>
              <a:rPr lang="en-US" dirty="0" err="1"/>
              <a:t>radno</a:t>
            </a:r>
            <a:r>
              <a:rPr lang="en-US" dirty="0"/>
              <a:t> </a:t>
            </a:r>
            <a:r>
              <a:rPr lang="en-US" dirty="0" err="1" smtClean="0"/>
              <a:t>vrijeme</a:t>
            </a:r>
            <a:r>
              <a:rPr lang="bs-Latn-BA" dirty="0"/>
              <a:t> </a:t>
            </a:r>
            <a:r>
              <a:rPr lang="bs-Latn-BA" dirty="0" smtClean="0"/>
              <a:t>/ n</a:t>
            </a:r>
            <a:r>
              <a:rPr lang="en-US" dirty="0" smtClean="0"/>
              <a:t>a </a:t>
            </a:r>
            <a:r>
              <a:rPr lang="en-US" dirty="0" err="1"/>
              <a:t>kraće</a:t>
            </a:r>
            <a:r>
              <a:rPr lang="en-US" dirty="0"/>
              <a:t> ¼ </a:t>
            </a:r>
            <a:r>
              <a:rPr lang="en-US" dirty="0" err="1"/>
              <a:t>punog</a:t>
            </a:r>
            <a:r>
              <a:rPr lang="en-US" dirty="0"/>
              <a:t> </a:t>
            </a:r>
            <a:r>
              <a:rPr lang="en-US" dirty="0" err="1"/>
              <a:t>sedmičnog</a:t>
            </a:r>
            <a:r>
              <a:rPr lang="en-US" dirty="0"/>
              <a:t> </a:t>
            </a:r>
            <a:r>
              <a:rPr lang="en-US" dirty="0" err="1"/>
              <a:t>radnog</a:t>
            </a:r>
            <a:r>
              <a:rPr lang="en-US" dirty="0"/>
              <a:t> </a:t>
            </a:r>
            <a:r>
              <a:rPr lang="en-US" dirty="0" err="1"/>
              <a:t>vremena</a:t>
            </a:r>
            <a:endParaRPr lang="bs-Latn-BA" dirty="0"/>
          </a:p>
          <a:p>
            <a:pPr lvl="0"/>
            <a:endParaRPr lang="bs-Latn-BA" dirty="0"/>
          </a:p>
          <a:p>
            <a:endParaRPr lang="bs-Latn-BA" dirty="0"/>
          </a:p>
        </p:txBody>
      </p:sp>
    </p:spTree>
    <p:extLst>
      <p:ext uri="{BB962C8B-B14F-4D97-AF65-F5344CB8AC3E}">
        <p14:creationId xmlns:p14="http://schemas.microsoft.com/office/powerpoint/2010/main" val="234998346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48680"/>
            <a:ext cx="7999040" cy="864096"/>
          </a:xfrm>
        </p:spPr>
        <p:txBody>
          <a:bodyPr>
            <a:normAutofit/>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1988840"/>
            <a:ext cx="7999040" cy="4536504"/>
          </a:xfrm>
        </p:spPr>
        <p:txBody>
          <a:bodyPr>
            <a:normAutofit fontScale="92500" lnSpcReduction="10000"/>
          </a:bodyPr>
          <a:lstStyle/>
          <a:p>
            <a:pPr lvl="0" algn="ctr"/>
            <a:r>
              <a:rPr lang="hr-HR" sz="2400" b="1" dirty="0"/>
              <a:t>JEDNOSTRANA IZJAVA ZAPOSLENIKA </a:t>
            </a:r>
            <a:endParaRPr lang="hr-HR" sz="2400" b="1" dirty="0" smtClean="0"/>
          </a:p>
          <a:p>
            <a:pPr lvl="0" algn="ctr"/>
            <a:r>
              <a:rPr lang="hr-HR" sz="2400" b="1" dirty="0" smtClean="0"/>
              <a:t>O </a:t>
            </a:r>
            <a:r>
              <a:rPr lang="hr-HR" sz="2400" b="1" dirty="0"/>
              <a:t>OTKAZU UGOVORA O RADU </a:t>
            </a:r>
          </a:p>
          <a:p>
            <a:pPr lvl="0" algn="ctr"/>
            <a:endParaRPr lang="hr-HR" sz="2400" b="1" dirty="0" smtClean="0"/>
          </a:p>
          <a:p>
            <a:pPr lvl="0" algn="ctr"/>
            <a:r>
              <a:rPr lang="hr-HR" sz="2400" b="1" dirty="0" smtClean="0"/>
              <a:t>Zakon </a:t>
            </a:r>
            <a:r>
              <a:rPr lang="hr-HR" sz="2400" b="1" dirty="0"/>
              <a:t>o </a:t>
            </a:r>
            <a:r>
              <a:rPr lang="hr-HR" sz="2400" b="1" dirty="0" smtClean="0"/>
              <a:t>radu čl. </a:t>
            </a:r>
            <a:r>
              <a:rPr lang="hr-HR" sz="2400" b="1" dirty="0"/>
              <a:t>86 tačka 5)</a:t>
            </a:r>
            <a:endParaRPr lang="bs-Latn-BA" sz="2400" b="1" dirty="0"/>
          </a:p>
          <a:p>
            <a:pPr algn="ctr"/>
            <a:r>
              <a:rPr lang="hr-HR" sz="2400" b="1" dirty="0"/>
              <a:t> </a:t>
            </a:r>
            <a:endParaRPr lang="bs-Latn-BA" sz="2400" b="1" dirty="0"/>
          </a:p>
          <a:p>
            <a:pPr lvl="0" algn="ctr"/>
            <a:r>
              <a:rPr lang="hr-HR" sz="2400" b="1" dirty="0"/>
              <a:t>Jednostrana izjava zaposlenika o otkazu ugovora o radu mora sadržavati njegovu nedvosmisleno izraženu volju da otkaže ugovor o radu, odnosno da ne želi više da radi kod tuženog i da prekida radni odnos.</a:t>
            </a:r>
            <a:endParaRPr lang="bs-Latn-BA" sz="2400" b="1" dirty="0"/>
          </a:p>
          <a:p>
            <a:pPr algn="ctr"/>
            <a:r>
              <a:rPr lang="hr-HR" sz="2400" b="1" dirty="0"/>
              <a:t> </a:t>
            </a:r>
            <a:endParaRPr lang="bs-Latn-BA" sz="2400" b="1" dirty="0"/>
          </a:p>
          <a:p>
            <a:pPr algn="ctr"/>
            <a:r>
              <a:rPr lang="hr-HR" sz="2400" b="1" dirty="0"/>
              <a:t>(Presuda Vrhovnog suda Federacije BiH, </a:t>
            </a:r>
            <a:endParaRPr lang="hr-HR" sz="2400" b="1" dirty="0" smtClean="0"/>
          </a:p>
          <a:p>
            <a:pPr algn="ctr"/>
            <a:r>
              <a:rPr lang="hr-HR" sz="2400" b="1" dirty="0" smtClean="0"/>
              <a:t>Rev </a:t>
            </a:r>
            <a:r>
              <a:rPr lang="hr-HR" sz="2400" b="1" dirty="0"/>
              <a:t>7532/2009 od 18.1.2011. godine)</a:t>
            </a:r>
            <a:endParaRPr lang="bs-Latn-BA" sz="2400" b="1" dirty="0"/>
          </a:p>
          <a:p>
            <a:endParaRPr lang="bs-Latn-BA" dirty="0"/>
          </a:p>
        </p:txBody>
      </p:sp>
    </p:spTree>
    <p:extLst>
      <p:ext uri="{BB962C8B-B14F-4D97-AF65-F5344CB8AC3E}">
        <p14:creationId xmlns:p14="http://schemas.microsoft.com/office/powerpoint/2010/main" val="385853017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76672"/>
            <a:ext cx="7999040" cy="1008112"/>
          </a:xfrm>
        </p:spPr>
        <p:txBody>
          <a:bodyPr/>
          <a:lstStyle/>
          <a:p>
            <a:pPr algn="ctr"/>
            <a:r>
              <a:rPr lang="bs-Latn-BA" dirty="0" smtClean="0"/>
              <a:t>Sudska praksa </a:t>
            </a:r>
            <a:endParaRPr lang="bs-Latn-BA" dirty="0"/>
          </a:p>
        </p:txBody>
      </p:sp>
      <p:sp>
        <p:nvSpPr>
          <p:cNvPr id="3" name="Subtitle 2"/>
          <p:cNvSpPr>
            <a:spLocks noGrp="1"/>
          </p:cNvSpPr>
          <p:nvPr>
            <p:ph type="subTitle" idx="1"/>
          </p:nvPr>
        </p:nvSpPr>
        <p:spPr>
          <a:xfrm>
            <a:off x="683568" y="2060848"/>
            <a:ext cx="7776864" cy="4392488"/>
          </a:xfrm>
        </p:spPr>
        <p:txBody>
          <a:bodyPr>
            <a:normAutofit fontScale="85000" lnSpcReduction="20000"/>
          </a:bodyPr>
          <a:lstStyle/>
          <a:p>
            <a:pPr lvl="0" algn="ctr"/>
            <a:r>
              <a:rPr lang="hr-HR" b="1" dirty="0"/>
              <a:t>KONTROLA ODLUKE DISCIPLINSKOG ORGANA </a:t>
            </a:r>
            <a:endParaRPr lang="hr-HR" b="1" dirty="0" smtClean="0"/>
          </a:p>
          <a:p>
            <a:pPr lvl="0" algn="ctr"/>
            <a:endParaRPr lang="hr-HR" b="1" dirty="0"/>
          </a:p>
          <a:p>
            <a:pPr lvl="0" algn="ctr"/>
            <a:r>
              <a:rPr lang="hr-HR" b="1" dirty="0" smtClean="0"/>
              <a:t> </a:t>
            </a:r>
            <a:r>
              <a:rPr lang="hr-HR" b="1" dirty="0"/>
              <a:t>Zakon o </a:t>
            </a:r>
            <a:r>
              <a:rPr lang="hr-HR" b="1" dirty="0" smtClean="0"/>
              <a:t>radu </a:t>
            </a:r>
            <a:r>
              <a:rPr lang="hr-HR" b="1" dirty="0"/>
              <a:t>čl. 88 i </a:t>
            </a:r>
            <a:r>
              <a:rPr lang="hr-HR" b="1" dirty="0" smtClean="0"/>
              <a:t>čl. 91</a:t>
            </a:r>
            <a:endParaRPr lang="bs-Latn-BA" b="1" dirty="0"/>
          </a:p>
          <a:p>
            <a:pPr algn="ctr"/>
            <a:r>
              <a:rPr lang="hr-HR" b="1" dirty="0"/>
              <a:t> </a:t>
            </a:r>
            <a:endParaRPr lang="bs-Latn-BA" b="1" dirty="0"/>
          </a:p>
          <a:p>
            <a:pPr lvl="0" algn="ctr"/>
            <a:r>
              <a:rPr lang="hr-HR" b="1" dirty="0"/>
              <a:t>U slučaju spora pred nadležnim sudom poslodavac je dužan da dokaže postojanje razloga za otkaz, a zadatak suda je da u postupku pokrenutom protiv odluke disciplinskog organa provjeri zakonitost njegove odluke, a njenu nezakonitost ne može sanirati sud u parničnom postupku.</a:t>
            </a:r>
            <a:endParaRPr lang="bs-Latn-BA" b="1" dirty="0"/>
          </a:p>
          <a:p>
            <a:pPr algn="ctr"/>
            <a:r>
              <a:rPr lang="hr-HR" b="1" dirty="0"/>
              <a:t> </a:t>
            </a:r>
            <a:endParaRPr lang="bs-Latn-BA" b="1" dirty="0"/>
          </a:p>
          <a:p>
            <a:pPr algn="ctr"/>
            <a:r>
              <a:rPr lang="hr-HR" b="1" dirty="0"/>
              <a:t>(Presuda Vrhovnog suda Federacije BiH, </a:t>
            </a:r>
            <a:endParaRPr lang="hr-HR" b="1" dirty="0" smtClean="0"/>
          </a:p>
          <a:p>
            <a:pPr algn="ctr"/>
            <a:r>
              <a:rPr lang="hr-HR" b="1" dirty="0" smtClean="0"/>
              <a:t>Rev </a:t>
            </a:r>
            <a:r>
              <a:rPr lang="hr-HR" b="1" dirty="0"/>
              <a:t>11494/2014 od 14.2.2017. godine)</a:t>
            </a:r>
            <a:endParaRPr lang="bs-Latn-BA" b="1" dirty="0"/>
          </a:p>
          <a:p>
            <a:endParaRPr lang="bs-Latn-BA" dirty="0"/>
          </a:p>
        </p:txBody>
      </p:sp>
    </p:spTree>
    <p:extLst>
      <p:ext uri="{BB962C8B-B14F-4D97-AF65-F5344CB8AC3E}">
        <p14:creationId xmlns:p14="http://schemas.microsoft.com/office/powerpoint/2010/main" val="169992654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76672"/>
            <a:ext cx="7999040" cy="936104"/>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1988840"/>
            <a:ext cx="8071048" cy="4464496"/>
          </a:xfrm>
        </p:spPr>
        <p:txBody>
          <a:bodyPr>
            <a:normAutofit fontScale="85000" lnSpcReduction="20000"/>
          </a:bodyPr>
          <a:lstStyle/>
          <a:p>
            <a:pPr lvl="0" algn="ctr"/>
            <a:r>
              <a:rPr lang="hr-HR" b="1" dirty="0"/>
              <a:t>NAKNADA NA IME POVEĆANjA PLAĆE </a:t>
            </a:r>
            <a:endParaRPr lang="hr-HR" b="1" dirty="0" smtClean="0"/>
          </a:p>
          <a:p>
            <a:pPr lvl="0" algn="ctr"/>
            <a:r>
              <a:rPr lang="hr-HR" b="1" dirty="0" smtClean="0"/>
              <a:t>PO </a:t>
            </a:r>
            <a:r>
              <a:rPr lang="hr-HR" b="1" dirty="0"/>
              <a:t>OSNOVU REZULTATA </a:t>
            </a:r>
            <a:r>
              <a:rPr lang="hr-HR" b="1" dirty="0" smtClean="0"/>
              <a:t>RADA </a:t>
            </a:r>
          </a:p>
          <a:p>
            <a:pPr lvl="0" algn="ctr"/>
            <a:endParaRPr lang="hr-HR" b="1" dirty="0"/>
          </a:p>
          <a:p>
            <a:pPr lvl="0" algn="ctr"/>
            <a:r>
              <a:rPr lang="hr-HR" b="1" dirty="0" smtClean="0"/>
              <a:t>Zakon </a:t>
            </a:r>
            <a:r>
              <a:rPr lang="hr-HR" b="1" dirty="0"/>
              <a:t>o </a:t>
            </a:r>
            <a:r>
              <a:rPr lang="hr-HR" b="1" dirty="0" smtClean="0"/>
              <a:t>radu čl. </a:t>
            </a:r>
            <a:r>
              <a:rPr lang="hr-HR" b="1" dirty="0"/>
              <a:t>68</a:t>
            </a:r>
            <a:endParaRPr lang="bs-Latn-BA" b="1" dirty="0"/>
          </a:p>
          <a:p>
            <a:pPr algn="ctr"/>
            <a:r>
              <a:rPr lang="hr-HR" b="1" dirty="0"/>
              <a:t> </a:t>
            </a:r>
            <a:endParaRPr lang="bs-Latn-BA" b="1" dirty="0"/>
          </a:p>
          <a:p>
            <a:pPr lvl="0" algn="ctr"/>
            <a:r>
              <a:rPr lang="hr-HR" b="1" dirty="0"/>
              <a:t>Propust rukovodioca organa da u rješenju procentualno izrazi iznos povećanja plaće po osnovu ostvarenih rezultata rada nije smetnja da se zaposleniku u sudskom postupku dosudi naknada na ime povećanja plaće po osnovu rezultata rada.</a:t>
            </a:r>
            <a:endParaRPr lang="bs-Latn-BA" b="1" dirty="0"/>
          </a:p>
          <a:p>
            <a:pPr algn="ctr"/>
            <a:r>
              <a:rPr lang="hr-HR" b="1" dirty="0"/>
              <a:t> </a:t>
            </a:r>
            <a:endParaRPr lang="bs-Latn-BA" b="1" dirty="0"/>
          </a:p>
          <a:p>
            <a:pPr algn="ctr"/>
            <a:r>
              <a:rPr lang="hr-HR" b="1" dirty="0"/>
              <a:t>(Presuda Vrhovnog suda Federacije BiH, </a:t>
            </a:r>
            <a:endParaRPr lang="hr-HR" b="1" dirty="0" smtClean="0"/>
          </a:p>
          <a:p>
            <a:pPr algn="ctr"/>
            <a:r>
              <a:rPr lang="hr-HR" b="1" dirty="0" smtClean="0"/>
              <a:t>Rev </a:t>
            </a:r>
            <a:r>
              <a:rPr lang="hr-HR" b="1" dirty="0"/>
              <a:t>10236/2011 od 12.7.2011. godine)</a:t>
            </a:r>
            <a:endParaRPr lang="bs-Latn-BA" b="1" dirty="0"/>
          </a:p>
          <a:p>
            <a:endParaRPr lang="bs-Latn-BA" dirty="0"/>
          </a:p>
        </p:txBody>
      </p:sp>
    </p:spTree>
    <p:extLst>
      <p:ext uri="{BB962C8B-B14F-4D97-AF65-F5344CB8AC3E}">
        <p14:creationId xmlns:p14="http://schemas.microsoft.com/office/powerpoint/2010/main" val="403818908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76672"/>
            <a:ext cx="7999040" cy="1008112"/>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1988840"/>
            <a:ext cx="7999040" cy="4752528"/>
          </a:xfrm>
        </p:spPr>
        <p:txBody>
          <a:bodyPr>
            <a:normAutofit/>
          </a:bodyPr>
          <a:lstStyle/>
          <a:p>
            <a:pPr lvl="0" algn="ctr"/>
            <a:r>
              <a:rPr lang="hr-HR" sz="2200" b="1" dirty="0"/>
              <a:t>NAKNADA PLAĆE ZA STVARNO OBAVLjENI RAD </a:t>
            </a:r>
            <a:endParaRPr lang="hr-HR" sz="2200" b="1" dirty="0" smtClean="0"/>
          </a:p>
          <a:p>
            <a:pPr lvl="0" algn="ctr"/>
            <a:endParaRPr lang="hr-HR" sz="2200" b="1" dirty="0"/>
          </a:p>
          <a:p>
            <a:pPr lvl="0" algn="ctr"/>
            <a:r>
              <a:rPr lang="hr-HR" sz="2200" b="1" dirty="0" smtClean="0"/>
              <a:t> </a:t>
            </a:r>
            <a:r>
              <a:rPr lang="hr-HR" sz="2200" b="1" dirty="0"/>
              <a:t>Zakon o </a:t>
            </a:r>
            <a:r>
              <a:rPr lang="hr-HR" sz="2200" b="1" dirty="0" smtClean="0"/>
              <a:t>radu čl. </a:t>
            </a:r>
            <a:r>
              <a:rPr lang="hr-HR" sz="2200" b="1" dirty="0"/>
              <a:t>68</a:t>
            </a:r>
            <a:endParaRPr lang="bs-Latn-BA" sz="2200" b="1" dirty="0"/>
          </a:p>
          <a:p>
            <a:pPr algn="ctr"/>
            <a:r>
              <a:rPr lang="hr-HR" sz="2200" b="1" dirty="0"/>
              <a:t> </a:t>
            </a:r>
            <a:endParaRPr lang="bs-Latn-BA" sz="2200" b="1" dirty="0"/>
          </a:p>
          <a:p>
            <a:pPr lvl="0" algn="ctr"/>
            <a:r>
              <a:rPr lang="hr-HR" sz="2200" b="1" dirty="0"/>
              <a:t>Ukoliko postoji nesklad između ugovorenog radnog vremena (nepuno radno vrijeme od 4 sata dnevno) i stvarno provedenog vremena na radu (6 odnosno 8 sati) zaposleniku pripada plaća odnosno naknada plaće za stvarno obavljeni rad.</a:t>
            </a:r>
            <a:endParaRPr lang="bs-Latn-BA" sz="2200" b="1" dirty="0"/>
          </a:p>
          <a:p>
            <a:pPr algn="ctr"/>
            <a:r>
              <a:rPr lang="hr-HR" sz="2200" b="1" dirty="0"/>
              <a:t> </a:t>
            </a:r>
            <a:endParaRPr lang="bs-Latn-BA" sz="2200" b="1" dirty="0"/>
          </a:p>
          <a:p>
            <a:pPr algn="ctr"/>
            <a:r>
              <a:rPr lang="hr-HR" sz="2200" b="1" dirty="0"/>
              <a:t>(Rješenje Vrhovnog suda Federacije BiH, </a:t>
            </a:r>
            <a:endParaRPr lang="hr-HR" sz="2200" b="1" dirty="0" smtClean="0"/>
          </a:p>
          <a:p>
            <a:pPr algn="ctr"/>
            <a:r>
              <a:rPr lang="hr-HR" sz="2200" b="1" dirty="0" smtClean="0"/>
              <a:t>Rev </a:t>
            </a:r>
            <a:r>
              <a:rPr lang="hr-HR" sz="2200" b="1" dirty="0"/>
              <a:t>2760/2011 od 10.5.2012. godine)</a:t>
            </a:r>
            <a:endParaRPr lang="bs-Latn-BA" sz="2200" b="1" dirty="0"/>
          </a:p>
          <a:p>
            <a:endParaRPr lang="bs-Latn-BA" dirty="0"/>
          </a:p>
        </p:txBody>
      </p:sp>
    </p:spTree>
    <p:extLst>
      <p:ext uri="{BB962C8B-B14F-4D97-AF65-F5344CB8AC3E}">
        <p14:creationId xmlns:p14="http://schemas.microsoft.com/office/powerpoint/2010/main" val="405795486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6632"/>
            <a:ext cx="7999040" cy="936104"/>
          </a:xfrm>
        </p:spPr>
        <p:txBody>
          <a:bodyPr>
            <a:normAutofit/>
          </a:bodyPr>
          <a:lstStyle/>
          <a:p>
            <a:pPr algn="ctr"/>
            <a:r>
              <a:rPr lang="bs-Latn-BA" dirty="0" smtClean="0"/>
              <a:t>Sudska praksa</a:t>
            </a:r>
            <a:endParaRPr lang="bs-Latn-BA" dirty="0"/>
          </a:p>
        </p:txBody>
      </p:sp>
      <p:sp>
        <p:nvSpPr>
          <p:cNvPr id="3" name="Subtitle 2"/>
          <p:cNvSpPr>
            <a:spLocks noGrp="1"/>
          </p:cNvSpPr>
          <p:nvPr>
            <p:ph type="subTitle" idx="1"/>
          </p:nvPr>
        </p:nvSpPr>
        <p:spPr>
          <a:xfrm>
            <a:off x="179512" y="764704"/>
            <a:ext cx="8784976" cy="5904656"/>
          </a:xfrm>
        </p:spPr>
        <p:txBody>
          <a:bodyPr>
            <a:noAutofit/>
          </a:bodyPr>
          <a:lstStyle/>
          <a:p>
            <a:r>
              <a:rPr lang="hr-HR" sz="2000" b="1" dirty="0"/>
              <a:t> </a:t>
            </a:r>
            <a:endParaRPr lang="bs-Latn-BA" sz="2000" b="1" dirty="0"/>
          </a:p>
          <a:p>
            <a:pPr lvl="0" algn="ctr"/>
            <a:r>
              <a:rPr lang="hr-HR" sz="2000" b="1" dirty="0"/>
              <a:t>NAKNADA PLAĆE ZA VRIJEME NESKRIVLjENOG PREKIDA RADA </a:t>
            </a:r>
          </a:p>
          <a:p>
            <a:pPr lvl="0" algn="ctr"/>
            <a:endParaRPr lang="hr-HR" sz="2000" b="1" dirty="0" smtClean="0"/>
          </a:p>
          <a:p>
            <a:pPr lvl="0" algn="ctr"/>
            <a:r>
              <a:rPr lang="hr-HR" sz="2000" b="1" dirty="0" smtClean="0"/>
              <a:t>Zakon </a:t>
            </a:r>
            <a:r>
              <a:rPr lang="hr-HR" sz="2000" b="1" dirty="0"/>
              <a:t>o </a:t>
            </a:r>
            <a:r>
              <a:rPr lang="hr-HR" sz="2000" b="1" dirty="0" smtClean="0"/>
              <a:t>radu čl. 72 st. </a:t>
            </a:r>
            <a:r>
              <a:rPr lang="hr-HR" sz="2000" b="1" dirty="0"/>
              <a:t>3</a:t>
            </a:r>
            <a:endParaRPr lang="bs-Latn-BA" sz="2000" b="1" dirty="0"/>
          </a:p>
          <a:p>
            <a:pPr algn="ctr"/>
            <a:r>
              <a:rPr lang="hr-HR" sz="2000" b="1" dirty="0"/>
              <a:t> </a:t>
            </a:r>
            <a:endParaRPr lang="bs-Latn-BA" sz="2000" b="1" dirty="0"/>
          </a:p>
          <a:p>
            <a:pPr lvl="0" algn="ctr"/>
            <a:r>
              <a:rPr lang="hr-HR" sz="2000" b="1" dirty="0"/>
              <a:t>Zaposlenik ima pravo na naknadu plaće za vrijeme neskrivljenog prekida rada na osnovu zakona i akta samog poslodavca, pri čemu trajanje ovog prava nije ograničeno, dakle ne predviđa se potpuni gubitak prava na naknadu plaće u slučaju prekida rada u dužem trajanju.</a:t>
            </a:r>
            <a:endParaRPr lang="bs-Latn-BA" sz="2000" b="1" dirty="0"/>
          </a:p>
          <a:p>
            <a:pPr algn="ctr"/>
            <a:r>
              <a:rPr lang="hr-HR" sz="2000" b="1" dirty="0"/>
              <a:t>Obrazloženje:</a:t>
            </a:r>
            <a:endParaRPr lang="bs-Latn-BA" sz="2000" b="1" dirty="0"/>
          </a:p>
          <a:p>
            <a:pPr algn="ctr"/>
            <a:r>
              <a:rPr lang="hr-HR" sz="2000" b="1" dirty="0"/>
              <a:t>"Drugostepeni sud je shvatanja da tužitelju ne pripada pravo na naknadu plaće u smislu člana 72. stav 3. Zakona o radu koji se odnosi na privremeni zastoj u proizvodnji, kod činjenice da više od četiri godine radne neangažiranosti tužitelja, ne može se smatrati privremenim zastojem u proizvodnji, da tužitelj tokom postupka nije dokazao razloge zbog kojih nije radio, tako da na pouzdan način nije utvrđeno da li je do prekida rada došlo krivicom tužitelja ili zbog privremenog zastoja u proizvodnji ili iz drugih razloga. </a:t>
            </a:r>
            <a:endParaRPr lang="bs-Latn-BA" sz="2000" b="1" dirty="0"/>
          </a:p>
        </p:txBody>
      </p:sp>
    </p:spTree>
    <p:extLst>
      <p:ext uri="{BB962C8B-B14F-4D97-AF65-F5344CB8AC3E}">
        <p14:creationId xmlns:p14="http://schemas.microsoft.com/office/powerpoint/2010/main" val="15090239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620688"/>
            <a:ext cx="8496944" cy="6120680"/>
          </a:xfrm>
        </p:spPr>
        <p:txBody>
          <a:bodyPr>
            <a:normAutofit/>
          </a:bodyPr>
          <a:lstStyle/>
          <a:p>
            <a:pPr algn="ctr"/>
            <a:r>
              <a:rPr lang="hr-HR" sz="2000" b="1" dirty="0"/>
              <a:t>Po ocjeni ovog suda ovaj zaključak drugostepenog suda je neprihvatljiv. Naime, drugostepeni sud u potpunosti zanemaruje da je tuženi u odgovoru na tužbu izričito naveo da tuženi ne radi više godina i da tužitelj nije kriv što je došlo do prekida rada, kao nespornu činjenicu da tuženi kao poslodavac u utuženom periodu tužitelju nije riješio radno pravni status. Kod ovakvog utvrđenja i nespornih činjenica da tuženi ne radi više godina i da je sam tuženi učinio nespornim da tužitelj nije kriv što je došlo do prekida rada kod tuženog, neprihvatljivo je stanovište drugostepenog suda kojim stavlja na teret tužitelju da dokazuje činjenice da nije kriv što nije dolazio na posao</a:t>
            </a:r>
            <a:r>
              <a:rPr lang="hr-HR" sz="2000" b="1" dirty="0" smtClean="0"/>
              <a:t>. </a:t>
            </a:r>
            <a:r>
              <a:rPr lang="hr-HR" sz="2000" b="1" dirty="0"/>
              <a:t>Dakle, shodno navedenom može samo proizilaziti zaključak da razlozi za prekid rada su mogli biti iznuđeni objektivnim okolnostima ili postupcima tuženog kao poslodavca, a nikako skrivljenim ponašanjem zaposlenika. Nadalje, za razliku od plaće koja se ostvaruje radom, naknada plaće se ostvaruje bez rada u slučajevima koji su određeni zakonom, kolektivnim ugovorom i pravilnikom o radu. U konkretnom slučaju za naknadu plaće za vrijeme neskrivljenog prekida rada postoji osnov u zakonu i u Pravilniku o radu tuženog</a:t>
            </a:r>
            <a:r>
              <a:rPr lang="hr-HR" sz="2000" b="1" dirty="0" smtClean="0"/>
              <a:t>.</a:t>
            </a:r>
            <a:r>
              <a:rPr lang="hr-HR" sz="2000" b="1" dirty="0"/>
              <a:t> </a:t>
            </a:r>
            <a:endParaRPr lang="bs-Latn-BA" dirty="0"/>
          </a:p>
        </p:txBody>
      </p:sp>
    </p:spTree>
    <p:extLst>
      <p:ext uri="{BB962C8B-B14F-4D97-AF65-F5344CB8AC3E}">
        <p14:creationId xmlns:p14="http://schemas.microsoft.com/office/powerpoint/2010/main" val="229265888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92696"/>
            <a:ext cx="8071048" cy="5616624"/>
          </a:xfrm>
        </p:spPr>
        <p:txBody>
          <a:bodyPr>
            <a:normAutofit fontScale="92500" lnSpcReduction="10000"/>
          </a:bodyPr>
          <a:lstStyle/>
          <a:p>
            <a:pPr algn="ctr"/>
            <a:endParaRPr lang="hr-HR" sz="2000" b="1" dirty="0" smtClean="0"/>
          </a:p>
          <a:p>
            <a:pPr algn="ctr"/>
            <a:endParaRPr lang="hr-HR" sz="2200" b="1" dirty="0"/>
          </a:p>
          <a:p>
            <a:pPr algn="ctr"/>
            <a:endParaRPr lang="hr-HR" sz="2200" b="1" dirty="0" smtClean="0"/>
          </a:p>
          <a:p>
            <a:pPr algn="ctr"/>
            <a:r>
              <a:rPr lang="hr-HR" sz="2200" b="1" dirty="0"/>
              <a:t>Prema tome, radi se o jednom od prava proisteklih iz rada, koje su zakon, a i akti samog poslodavca izričito garantovali, pri čemu mjere trajanja ovog prava nisu ograničene niti u zakonu, a ni u pravilniku o radu, dakle ne predviđaju potpuni gubitak ovog prava odnosno naknade plaće u slučaju prekida rada u dužem trajanju.</a:t>
            </a:r>
            <a:endParaRPr lang="bs-Latn-BA" sz="2200" b="1" dirty="0"/>
          </a:p>
          <a:p>
            <a:pPr algn="ctr"/>
            <a:r>
              <a:rPr lang="hr-HR" sz="2200" b="1" dirty="0" smtClean="0"/>
              <a:t>Iz </a:t>
            </a:r>
            <a:r>
              <a:rPr lang="hr-HR" sz="2200" b="1" dirty="0"/>
              <a:t>navedenih razloga, drugostepeni sud je u osporenoj odluci pogrešno primijenio materijalno pravo i relevantne odredbe čl. 123. i čl. 126. ZPP kada je u konačnici odbio ovaj dio tužbenog zahtjeva usmjeren na naknadu plaće i doprinosa u spornom periodu od 1. 1. 2009. do 12. 4. 2013. godine, te neosnovano prebacio na tužitelja teret dokazivanja određenih činjenica koje i nisu bile sporne."</a:t>
            </a:r>
            <a:endParaRPr lang="bs-Latn-BA" sz="2200" b="1" dirty="0"/>
          </a:p>
          <a:p>
            <a:pPr algn="ctr"/>
            <a:r>
              <a:rPr lang="hr-HR" sz="2200" b="1" dirty="0"/>
              <a:t> </a:t>
            </a:r>
            <a:endParaRPr lang="bs-Latn-BA" sz="2200" b="1" dirty="0"/>
          </a:p>
          <a:p>
            <a:pPr algn="ctr"/>
            <a:r>
              <a:rPr lang="hr-HR" sz="2200" b="1" dirty="0"/>
              <a:t>(Presuda Vrhovnog suda Federacije BiH, </a:t>
            </a:r>
            <a:endParaRPr lang="hr-HR" sz="2200" b="1" dirty="0" smtClean="0"/>
          </a:p>
          <a:p>
            <a:pPr algn="ctr"/>
            <a:r>
              <a:rPr lang="hr-HR" sz="2200" b="1" dirty="0" smtClean="0"/>
              <a:t>Rev </a:t>
            </a:r>
            <a:r>
              <a:rPr lang="hr-HR" sz="2200" b="1" dirty="0"/>
              <a:t>45534/2017 od 10.10.2017. godine</a:t>
            </a:r>
            <a:r>
              <a:rPr lang="hr-HR" sz="2000" b="1" dirty="0"/>
              <a:t>)</a:t>
            </a:r>
            <a:endParaRPr lang="bs-Latn-BA" sz="2000" b="1" dirty="0"/>
          </a:p>
          <a:p>
            <a:r>
              <a:rPr lang="hr-HR" dirty="0"/>
              <a:t> </a:t>
            </a:r>
            <a:endParaRPr lang="bs-Latn-BA" dirty="0"/>
          </a:p>
          <a:p>
            <a:endParaRPr lang="bs-Latn-BA" dirty="0"/>
          </a:p>
        </p:txBody>
      </p:sp>
    </p:spTree>
    <p:extLst>
      <p:ext uri="{BB962C8B-B14F-4D97-AF65-F5344CB8AC3E}">
        <p14:creationId xmlns:p14="http://schemas.microsoft.com/office/powerpoint/2010/main" val="265693404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20688"/>
            <a:ext cx="7999040" cy="936104"/>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467544" y="2060848"/>
            <a:ext cx="8208912" cy="4392488"/>
          </a:xfrm>
        </p:spPr>
        <p:txBody>
          <a:bodyPr>
            <a:normAutofit fontScale="85000" lnSpcReduction="10000"/>
          </a:bodyPr>
          <a:lstStyle/>
          <a:p>
            <a:pPr lvl="0" algn="ctr"/>
            <a:r>
              <a:rPr lang="hr-HR" b="1" dirty="0"/>
              <a:t>NEZAKONITOST RJEŠENjA O OTPUSTU ZBOG NEPRIBAVLjANjA MIŠLjENjA SINDIKALNE ORGANIZACIJE </a:t>
            </a:r>
          </a:p>
          <a:p>
            <a:pPr lvl="0" algn="ctr"/>
            <a:endParaRPr lang="hr-HR" b="1" dirty="0" smtClean="0"/>
          </a:p>
          <a:p>
            <a:pPr lvl="0" algn="ctr"/>
            <a:r>
              <a:rPr lang="hr-HR" b="1" dirty="0" smtClean="0"/>
              <a:t>Kolektivni </a:t>
            </a:r>
            <a:r>
              <a:rPr lang="hr-HR" b="1" dirty="0"/>
              <a:t>ugovor za službenike organa </a:t>
            </a:r>
            <a:r>
              <a:rPr lang="hr-HR" b="1" dirty="0" smtClean="0"/>
              <a:t>uprave</a:t>
            </a:r>
          </a:p>
          <a:p>
            <a:pPr lvl="0" algn="ctr"/>
            <a:r>
              <a:rPr lang="hr-HR" b="1" dirty="0" smtClean="0"/>
              <a:t> </a:t>
            </a:r>
            <a:r>
              <a:rPr lang="hr-HR" b="1" dirty="0"/>
              <a:t>i sudske vlasti </a:t>
            </a:r>
            <a:r>
              <a:rPr lang="hr-HR" b="1" dirty="0" smtClean="0"/>
              <a:t>čl. </a:t>
            </a:r>
            <a:r>
              <a:rPr lang="hr-HR" b="1" dirty="0"/>
              <a:t>61</a:t>
            </a:r>
            <a:endParaRPr lang="bs-Latn-BA" b="1" dirty="0"/>
          </a:p>
          <a:p>
            <a:pPr algn="ctr"/>
            <a:r>
              <a:rPr lang="hr-HR" b="1" dirty="0"/>
              <a:t> </a:t>
            </a:r>
            <a:endParaRPr lang="bs-Latn-BA" b="1" dirty="0"/>
          </a:p>
          <a:p>
            <a:pPr lvl="0" algn="ctr"/>
            <a:r>
              <a:rPr lang="hr-HR" b="1" dirty="0"/>
              <a:t>Okolnost da rukovoditelj organa uprave prije donošenja rješenja o otpustu tužitelja iz službe nije zatražio mišljenje sindikalne organizacije čini to rješenje nezakonitim.</a:t>
            </a:r>
            <a:endParaRPr lang="bs-Latn-BA" b="1" dirty="0"/>
          </a:p>
          <a:p>
            <a:pPr algn="ctr"/>
            <a:r>
              <a:rPr lang="hr-HR" b="1" dirty="0"/>
              <a:t> </a:t>
            </a:r>
            <a:endParaRPr lang="bs-Latn-BA" b="1" dirty="0"/>
          </a:p>
          <a:p>
            <a:pPr algn="ctr"/>
            <a:r>
              <a:rPr lang="hr-HR" b="1" dirty="0"/>
              <a:t>(Presuda Vrhovnog suda Federacije BiH</a:t>
            </a:r>
            <a:r>
              <a:rPr lang="hr-HR" b="1" dirty="0" smtClean="0"/>
              <a:t>,</a:t>
            </a:r>
          </a:p>
          <a:p>
            <a:pPr algn="ctr"/>
            <a:r>
              <a:rPr lang="hr-HR" b="1" dirty="0" smtClean="0"/>
              <a:t> </a:t>
            </a:r>
            <a:r>
              <a:rPr lang="hr-HR" b="1" dirty="0"/>
              <a:t>Rev 282/2009 od 17.3.2011. godine)</a:t>
            </a:r>
            <a:endParaRPr lang="bs-Latn-BA" b="1" dirty="0"/>
          </a:p>
          <a:p>
            <a:pPr algn="ctr"/>
            <a:endParaRPr lang="bs-Latn-BA" dirty="0"/>
          </a:p>
        </p:txBody>
      </p:sp>
    </p:spTree>
    <p:extLst>
      <p:ext uri="{BB962C8B-B14F-4D97-AF65-F5344CB8AC3E}">
        <p14:creationId xmlns:p14="http://schemas.microsoft.com/office/powerpoint/2010/main" val="176350940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48680"/>
            <a:ext cx="7999040" cy="936104"/>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323528" y="1700808"/>
            <a:ext cx="8496944" cy="5328592"/>
          </a:xfrm>
        </p:spPr>
        <p:txBody>
          <a:bodyPr>
            <a:normAutofit fontScale="70000" lnSpcReduction="20000"/>
          </a:bodyPr>
          <a:lstStyle/>
          <a:p>
            <a:pPr lvl="0" algn="ctr"/>
            <a:r>
              <a:rPr lang="hr-HR" sz="3100" b="1" dirty="0" smtClean="0"/>
              <a:t>ODGOVORNOST POSLODAVCA ZA ŠTETU </a:t>
            </a:r>
          </a:p>
          <a:p>
            <a:pPr lvl="0" algn="ctr"/>
            <a:r>
              <a:rPr lang="hr-HR" sz="3100" b="1" dirty="0" smtClean="0"/>
              <a:t>KOJU ZAPOSLENIK PRETRPI KADA SE POVREDI NA RADU </a:t>
            </a:r>
          </a:p>
          <a:p>
            <a:pPr lvl="0" algn="ctr"/>
            <a:endParaRPr lang="hr-HR" sz="3100" b="1" dirty="0" smtClean="0"/>
          </a:p>
          <a:p>
            <a:pPr lvl="0" algn="ctr"/>
            <a:r>
              <a:rPr lang="hr-HR" sz="3100" b="1" dirty="0" smtClean="0"/>
              <a:t>Zakon o radu čl. 85</a:t>
            </a:r>
            <a:endParaRPr lang="bs-Latn-BA" sz="3100" b="1" dirty="0" smtClean="0"/>
          </a:p>
          <a:p>
            <a:pPr algn="ctr"/>
            <a:r>
              <a:rPr lang="hr-HR" sz="3100" b="1" dirty="0" smtClean="0"/>
              <a:t> </a:t>
            </a:r>
            <a:endParaRPr lang="bs-Latn-BA" sz="3100" b="1" dirty="0" smtClean="0"/>
          </a:p>
          <a:p>
            <a:pPr lvl="0" algn="ctr"/>
            <a:r>
              <a:rPr lang="hr-HR" sz="3100" b="1" dirty="0" smtClean="0"/>
              <a:t>Odgovornost poslodavca za štetu prouzrokovanu zaposleniku na radu postoji ako je šteta nastala kao posljedica aktivnosti radnika koje su u užoj funkcionalnoj vezi s poslovima i zadacima, kao i ako je šteta nastala pri radu koji izlazi izvan okvira sadržaja poslova, ali su obavljani po nalogu rukovoditelja, dok za pogoršanje zdravstvenog stanja zaposlenika na radu, nakon stresnog događaja, poslodavac ne odgovara jer se ovdje ne radi o povredi na radu.</a:t>
            </a:r>
            <a:endParaRPr lang="bs-Latn-BA" sz="3100" b="1" dirty="0" smtClean="0"/>
          </a:p>
          <a:p>
            <a:pPr algn="ctr"/>
            <a:r>
              <a:rPr lang="hr-HR" sz="3100" b="1" dirty="0" smtClean="0"/>
              <a:t> </a:t>
            </a:r>
            <a:endParaRPr lang="bs-Latn-BA" sz="3100" b="1" dirty="0" smtClean="0"/>
          </a:p>
          <a:p>
            <a:pPr algn="ctr"/>
            <a:r>
              <a:rPr lang="hr-HR" sz="3100" b="1" dirty="0" smtClean="0"/>
              <a:t>(Presuda Vrhovnog suda Federacije BiH, </a:t>
            </a:r>
          </a:p>
          <a:p>
            <a:pPr algn="ctr"/>
            <a:r>
              <a:rPr lang="hr-HR" sz="3100" b="1" dirty="0" smtClean="0"/>
              <a:t>18 0 Rs 018690 15 Rev od 3.4.2018. godine)</a:t>
            </a:r>
            <a:endParaRPr lang="bs-Latn-BA" sz="3100" b="1" dirty="0" smtClean="0"/>
          </a:p>
          <a:p>
            <a:r>
              <a:rPr lang="hr-HR" b="1" dirty="0"/>
              <a:t> </a:t>
            </a:r>
            <a:endParaRPr lang="bs-Latn-BA" dirty="0"/>
          </a:p>
          <a:p>
            <a:endParaRPr lang="bs-Latn-BA" dirty="0"/>
          </a:p>
        </p:txBody>
      </p:sp>
    </p:spTree>
    <p:extLst>
      <p:ext uri="{BB962C8B-B14F-4D97-AF65-F5344CB8AC3E}">
        <p14:creationId xmlns:p14="http://schemas.microsoft.com/office/powerpoint/2010/main" val="184167323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76672"/>
            <a:ext cx="7999040" cy="1008112"/>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1916832"/>
            <a:ext cx="8071048" cy="4752528"/>
          </a:xfrm>
        </p:spPr>
        <p:txBody>
          <a:bodyPr>
            <a:normAutofit fontScale="85000" lnSpcReduction="20000"/>
          </a:bodyPr>
          <a:lstStyle/>
          <a:p>
            <a:pPr lvl="0" algn="ctr"/>
            <a:r>
              <a:rPr lang="hr-HR" b="1" dirty="0"/>
              <a:t>ODRICANjE OD NOVČANOG IZNOSA OTPREMNINE </a:t>
            </a:r>
            <a:endParaRPr lang="hr-HR" b="1" dirty="0" smtClean="0"/>
          </a:p>
          <a:p>
            <a:pPr lvl="0" algn="ctr"/>
            <a:endParaRPr lang="hr-HR" b="1" dirty="0"/>
          </a:p>
          <a:p>
            <a:pPr lvl="0" algn="ctr"/>
            <a:r>
              <a:rPr lang="hr-HR" b="1" dirty="0" smtClean="0"/>
              <a:t> </a:t>
            </a:r>
            <a:r>
              <a:rPr lang="hr-HR" b="1" dirty="0"/>
              <a:t>Zakon o </a:t>
            </a:r>
            <a:r>
              <a:rPr lang="hr-HR" b="1" dirty="0" smtClean="0"/>
              <a:t>radu čl. </a:t>
            </a:r>
            <a:r>
              <a:rPr lang="hr-HR" b="1" dirty="0"/>
              <a:t>103 </a:t>
            </a:r>
            <a:r>
              <a:rPr lang="hr-HR" b="1" dirty="0" smtClean="0"/>
              <a:t>st. </a:t>
            </a:r>
            <a:r>
              <a:rPr lang="hr-HR" b="1" dirty="0"/>
              <a:t>3</a:t>
            </a:r>
            <a:endParaRPr lang="bs-Latn-BA" b="1" dirty="0"/>
          </a:p>
          <a:p>
            <a:pPr algn="ctr"/>
            <a:r>
              <a:rPr lang="hr-HR" b="1" dirty="0"/>
              <a:t> </a:t>
            </a:r>
            <a:endParaRPr lang="bs-Latn-BA" b="1" dirty="0"/>
          </a:p>
          <a:p>
            <a:pPr lvl="0" algn="ctr"/>
            <a:r>
              <a:rPr lang="hr-HR" b="1" dirty="0"/>
              <a:t>Zaposlenik, kao povjerilac, može se odreći samo od tačno određenog novčanog iznosa otpremnine i na taj način otpustiti dug, ali se ne može odreći od pristupa sudu, niti mu se može stvoriti obaveza da ne pokreće sudski postupak radi zaštite povrijeđenog prava iz radnog odnosa. Prava na pristup sudu zaposlenik se legitimno može odreći samo ugovaranjem arbitraže ili nekog drugog alternativnog načina rješavanja spora</a:t>
            </a:r>
            <a:r>
              <a:rPr lang="hr-HR" b="1" dirty="0" smtClean="0"/>
              <a:t>.</a:t>
            </a:r>
          </a:p>
          <a:p>
            <a:pPr lvl="0" algn="ctr"/>
            <a:endParaRPr lang="bs-Latn-BA" b="1" dirty="0"/>
          </a:p>
          <a:p>
            <a:pPr algn="ctr"/>
            <a:r>
              <a:rPr lang="hr-HR" b="1" dirty="0"/>
              <a:t> (Presuda Vrhovnog suda Federacije BiH, </a:t>
            </a:r>
            <a:endParaRPr lang="hr-HR" b="1" dirty="0" smtClean="0"/>
          </a:p>
          <a:p>
            <a:pPr algn="ctr"/>
            <a:r>
              <a:rPr lang="hr-HR" b="1" dirty="0" smtClean="0"/>
              <a:t>Rev </a:t>
            </a:r>
            <a:r>
              <a:rPr lang="hr-HR" b="1" dirty="0"/>
              <a:t>66821/2010 od 13.10.2011. godine)</a:t>
            </a:r>
            <a:endParaRPr lang="bs-Latn-BA" dirty="0"/>
          </a:p>
          <a:p>
            <a:endParaRPr lang="bs-Latn-BA" dirty="0"/>
          </a:p>
        </p:txBody>
      </p:sp>
    </p:spTree>
    <p:extLst>
      <p:ext uri="{BB962C8B-B14F-4D97-AF65-F5344CB8AC3E}">
        <p14:creationId xmlns:p14="http://schemas.microsoft.com/office/powerpoint/2010/main" val="3192084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0648"/>
            <a:ext cx="3096344" cy="2808312"/>
          </a:xfrm>
        </p:spPr>
        <p:txBody>
          <a:bodyPr/>
          <a:lstStyle/>
          <a:p>
            <a:pPr algn="ctr"/>
            <a:r>
              <a:rPr lang="bs-Latn-BA" sz="3200" b="1" dirty="0" smtClean="0"/>
              <a:t>Radno vrijeme, odmori i odsustva</a:t>
            </a:r>
            <a:br>
              <a:rPr lang="bs-Latn-BA" sz="3200" b="1" dirty="0" smtClean="0"/>
            </a:br>
            <a:r>
              <a:rPr lang="bs-Latn-BA" sz="3200" b="1" dirty="0" smtClean="0"/>
              <a:t/>
            </a:r>
            <a:br>
              <a:rPr lang="bs-Latn-BA" sz="3200" b="1" dirty="0" smtClean="0"/>
            </a:br>
            <a:r>
              <a:rPr lang="bs-Latn-BA" sz="2000" b="1" dirty="0"/>
              <a:t>R</a:t>
            </a:r>
            <a:r>
              <a:rPr lang="bs-Latn-BA" sz="2000" b="1" dirty="0" smtClean="0"/>
              <a:t>adno vrijeme je vremenski period u kojem je radnik, prema ugovoru o radu, obavezan obavljati poslove za poslodavca </a:t>
            </a:r>
            <a:endParaRPr lang="bs-Latn-BA" sz="2000" b="1" dirty="0"/>
          </a:p>
        </p:txBody>
      </p:sp>
      <p:sp>
        <p:nvSpPr>
          <p:cNvPr id="3" name="Text Placeholder 2"/>
          <p:cNvSpPr>
            <a:spLocks noGrp="1"/>
          </p:cNvSpPr>
          <p:nvPr>
            <p:ph type="body" idx="2"/>
          </p:nvPr>
        </p:nvSpPr>
        <p:spPr>
          <a:xfrm>
            <a:off x="179512" y="3429000"/>
            <a:ext cx="2736304" cy="3312368"/>
          </a:xfrm>
        </p:spPr>
        <p:txBody>
          <a:bodyPr>
            <a:normAutofit fontScale="92500" lnSpcReduction="20000"/>
          </a:bodyPr>
          <a:lstStyle/>
          <a:p>
            <a:pPr algn="ctr"/>
            <a:r>
              <a:rPr lang="bs-Latn-BA" sz="2200" dirty="0" smtClean="0"/>
              <a:t>Federacija BiH</a:t>
            </a:r>
          </a:p>
          <a:p>
            <a:endParaRPr lang="bs-Latn-BA" sz="1700" dirty="0"/>
          </a:p>
          <a:p>
            <a:pPr marL="285750" indent="-285750">
              <a:buFont typeface="Courier New" pitchFamily="49" charset="0"/>
              <a:buChar char="o"/>
            </a:pPr>
            <a:r>
              <a:rPr lang="en-US" sz="1700" dirty="0" err="1" smtClean="0"/>
              <a:t>institut</a:t>
            </a:r>
            <a:r>
              <a:rPr lang="en-US" sz="1700" dirty="0" smtClean="0"/>
              <a:t> </a:t>
            </a:r>
            <a:r>
              <a:rPr lang="en-US" sz="1700" dirty="0" err="1"/>
              <a:t>vremena</a:t>
            </a:r>
            <a:r>
              <a:rPr lang="en-US" sz="1700" dirty="0"/>
              <a:t> </a:t>
            </a:r>
            <a:r>
              <a:rPr lang="en-US" sz="1700" dirty="0" err="1"/>
              <a:t>pripravnosti</a:t>
            </a:r>
            <a:r>
              <a:rPr lang="en-US" sz="1700" dirty="0"/>
              <a:t> </a:t>
            </a:r>
            <a:r>
              <a:rPr lang="en-US" sz="1700" dirty="0" err="1"/>
              <a:t>za</a:t>
            </a:r>
            <a:r>
              <a:rPr lang="en-US" sz="1700" dirty="0"/>
              <a:t> </a:t>
            </a:r>
            <a:r>
              <a:rPr lang="en-US" sz="1700" dirty="0" smtClean="0"/>
              <a:t>rad</a:t>
            </a:r>
            <a:r>
              <a:rPr lang="bs-Latn-BA" sz="1700" dirty="0" smtClean="0"/>
              <a:t> - </a:t>
            </a:r>
            <a:r>
              <a:rPr lang="en-US" sz="1700" dirty="0" smtClean="0"/>
              <a:t>ne </a:t>
            </a:r>
            <a:r>
              <a:rPr lang="en-US" sz="1700" dirty="0" err="1"/>
              <a:t>ulazi</a:t>
            </a:r>
            <a:r>
              <a:rPr lang="en-US" sz="1700" dirty="0"/>
              <a:t> u </a:t>
            </a:r>
            <a:r>
              <a:rPr lang="en-US" sz="1700" dirty="0" err="1"/>
              <a:t>radno</a:t>
            </a:r>
            <a:r>
              <a:rPr lang="en-US" sz="1700" dirty="0"/>
              <a:t> </a:t>
            </a:r>
            <a:r>
              <a:rPr lang="en-US" sz="1700" dirty="0" err="1" smtClean="0"/>
              <a:t>vrijeme</a:t>
            </a:r>
            <a:r>
              <a:rPr lang="bs-Latn-BA" sz="1700" dirty="0" smtClean="0"/>
              <a:t> (</a:t>
            </a:r>
            <a:r>
              <a:rPr lang="en-US" sz="1700" dirty="0" err="1" smtClean="0"/>
              <a:t>uz</a:t>
            </a:r>
            <a:r>
              <a:rPr lang="en-US" sz="1700" dirty="0" smtClean="0"/>
              <a:t> </a:t>
            </a:r>
            <a:r>
              <a:rPr lang="en-US" sz="1700" dirty="0" err="1" smtClean="0"/>
              <a:t>naknadu</a:t>
            </a:r>
            <a:r>
              <a:rPr lang="bs-Latn-BA" sz="1700" dirty="0" smtClean="0"/>
              <a:t>)</a:t>
            </a:r>
            <a:endParaRPr lang="bs-Latn-BA" sz="1700" dirty="0"/>
          </a:p>
          <a:p>
            <a:pPr marL="285750" indent="-285750">
              <a:buFont typeface="Courier New" pitchFamily="49" charset="0"/>
              <a:buChar char="o"/>
            </a:pPr>
            <a:endParaRPr lang="bs-Latn-BA" sz="1700" dirty="0"/>
          </a:p>
          <a:p>
            <a:pPr marL="285750" indent="-285750">
              <a:buFont typeface="Courier New" pitchFamily="49" charset="0"/>
              <a:buChar char="o"/>
            </a:pPr>
            <a:r>
              <a:rPr lang="en-US" sz="1700" dirty="0" err="1" smtClean="0"/>
              <a:t>evidenciju</a:t>
            </a:r>
            <a:r>
              <a:rPr lang="en-US" sz="1700" dirty="0" smtClean="0"/>
              <a:t> </a:t>
            </a:r>
            <a:r>
              <a:rPr lang="en-US" sz="1700" dirty="0"/>
              <a:t>o </a:t>
            </a:r>
            <a:r>
              <a:rPr lang="en-US" sz="1700" dirty="0" err="1"/>
              <a:t>radnicima</a:t>
            </a:r>
            <a:r>
              <a:rPr lang="en-US" sz="1700" dirty="0"/>
              <a:t> i </a:t>
            </a:r>
            <a:r>
              <a:rPr lang="en-US" sz="1700" dirty="0" err="1"/>
              <a:t>drugim</a:t>
            </a:r>
            <a:r>
              <a:rPr lang="en-US" sz="1700" dirty="0"/>
              <a:t> </a:t>
            </a:r>
            <a:r>
              <a:rPr lang="en-US" sz="1700" dirty="0" err="1"/>
              <a:t>licima</a:t>
            </a:r>
            <a:r>
              <a:rPr lang="en-US" sz="1700" dirty="0"/>
              <a:t> </a:t>
            </a:r>
            <a:r>
              <a:rPr lang="en-US" sz="1700" dirty="0" err="1"/>
              <a:t>angažovanim</a:t>
            </a:r>
            <a:r>
              <a:rPr lang="en-US" sz="1700" dirty="0"/>
              <a:t> </a:t>
            </a:r>
            <a:r>
              <a:rPr lang="en-US" sz="1700" dirty="0" err="1"/>
              <a:t>na</a:t>
            </a:r>
            <a:r>
              <a:rPr lang="en-US" sz="1700" dirty="0"/>
              <a:t> </a:t>
            </a:r>
            <a:r>
              <a:rPr lang="en-US" sz="1700" dirty="0" err="1" smtClean="0"/>
              <a:t>radu</a:t>
            </a:r>
            <a:endParaRPr lang="bs-Latn-BA" sz="1700" dirty="0"/>
          </a:p>
          <a:p>
            <a:pPr marL="285750" indent="-285750">
              <a:buFont typeface="Courier New" pitchFamily="49" charset="0"/>
              <a:buChar char="o"/>
            </a:pPr>
            <a:endParaRPr lang="bs-Latn-BA" sz="1700" dirty="0"/>
          </a:p>
          <a:p>
            <a:pPr marL="285750" indent="-285750">
              <a:buFont typeface="Courier New" pitchFamily="49" charset="0"/>
              <a:buChar char="o"/>
            </a:pPr>
            <a:r>
              <a:rPr lang="en-US" sz="1700" dirty="0" err="1" smtClean="0"/>
              <a:t>trajanje</a:t>
            </a:r>
            <a:r>
              <a:rPr lang="en-US" sz="1700" dirty="0" smtClean="0"/>
              <a:t> </a:t>
            </a:r>
            <a:r>
              <a:rPr lang="en-US" sz="1700" dirty="0" err="1"/>
              <a:t>godišnjeg</a:t>
            </a:r>
            <a:r>
              <a:rPr lang="en-US" sz="1700" dirty="0"/>
              <a:t> </a:t>
            </a:r>
            <a:r>
              <a:rPr lang="en-US" sz="1700" dirty="0" err="1"/>
              <a:t>odmora</a:t>
            </a:r>
            <a:r>
              <a:rPr lang="en-US" sz="1700" dirty="0"/>
              <a:t>  min. </a:t>
            </a:r>
            <a:r>
              <a:rPr lang="en-US" sz="1700" dirty="0" smtClean="0"/>
              <a:t>18</a:t>
            </a:r>
            <a:r>
              <a:rPr lang="bs-Latn-BA" sz="1700" dirty="0" smtClean="0"/>
              <a:t>/</a:t>
            </a:r>
            <a:r>
              <a:rPr lang="en-US" sz="1700" dirty="0" smtClean="0"/>
              <a:t>20 </a:t>
            </a:r>
            <a:r>
              <a:rPr lang="en-US" sz="1700" dirty="0"/>
              <a:t>max 30 </a:t>
            </a:r>
            <a:r>
              <a:rPr lang="en-US" sz="1700" dirty="0" err="1"/>
              <a:t>radnih</a:t>
            </a:r>
            <a:r>
              <a:rPr lang="en-US" sz="1700" dirty="0"/>
              <a:t> </a:t>
            </a:r>
            <a:r>
              <a:rPr lang="en-US" sz="1700" dirty="0" err="1" smtClean="0"/>
              <a:t>dana</a:t>
            </a:r>
            <a:endParaRPr lang="bs-Latn-BA" sz="1700" dirty="0"/>
          </a:p>
          <a:p>
            <a:endParaRPr lang="bs-Latn-BA" dirty="0"/>
          </a:p>
        </p:txBody>
      </p:sp>
      <p:sp>
        <p:nvSpPr>
          <p:cNvPr id="4" name="Content Placeholder 3"/>
          <p:cNvSpPr>
            <a:spLocks noGrp="1"/>
          </p:cNvSpPr>
          <p:nvPr>
            <p:ph sz="half" idx="1"/>
          </p:nvPr>
        </p:nvSpPr>
        <p:spPr>
          <a:xfrm>
            <a:off x="3203848" y="116632"/>
            <a:ext cx="5940152" cy="6741368"/>
          </a:xfrm>
        </p:spPr>
        <p:txBody>
          <a:bodyPr>
            <a:normAutofit fontScale="25000" lnSpcReduction="20000"/>
          </a:bodyPr>
          <a:lstStyle/>
          <a:p>
            <a:pPr algn="ctr"/>
            <a:r>
              <a:rPr lang="bs-Latn-BA" sz="8000" dirty="0" smtClean="0"/>
              <a:t>Republika Srpska</a:t>
            </a:r>
          </a:p>
          <a:p>
            <a:endParaRPr lang="bs-Latn-BA" dirty="0" smtClean="0"/>
          </a:p>
          <a:p>
            <a:r>
              <a:rPr lang="en-US" sz="6400" dirty="0" err="1"/>
              <a:t>institut</a:t>
            </a:r>
            <a:r>
              <a:rPr lang="en-US" sz="6400" dirty="0"/>
              <a:t> </a:t>
            </a:r>
            <a:r>
              <a:rPr lang="en-US" sz="6400" dirty="0" err="1" smtClean="0"/>
              <a:t>pripravnost</a:t>
            </a:r>
            <a:r>
              <a:rPr lang="bs-Latn-BA" sz="6400" dirty="0"/>
              <a:t> </a:t>
            </a:r>
            <a:r>
              <a:rPr lang="bs-Latn-BA" sz="6400" dirty="0" smtClean="0"/>
              <a:t>- </a:t>
            </a:r>
            <a:r>
              <a:rPr lang="en-US" sz="6400" dirty="0" smtClean="0"/>
              <a:t>ne </a:t>
            </a:r>
            <a:r>
              <a:rPr lang="en-US" sz="6400" dirty="0" err="1"/>
              <a:t>smatra</a:t>
            </a:r>
            <a:r>
              <a:rPr lang="en-US" sz="6400" dirty="0"/>
              <a:t> se </a:t>
            </a:r>
            <a:r>
              <a:rPr lang="en-US" sz="6400" dirty="0" err="1"/>
              <a:t>radnim</a:t>
            </a:r>
            <a:r>
              <a:rPr lang="en-US" sz="6400" dirty="0"/>
              <a:t> </a:t>
            </a:r>
            <a:r>
              <a:rPr lang="en-US" sz="6400" dirty="0" err="1" smtClean="0"/>
              <a:t>vremenom</a:t>
            </a:r>
            <a:r>
              <a:rPr lang="bs-Latn-BA" sz="6400" dirty="0"/>
              <a:t> </a:t>
            </a:r>
            <a:r>
              <a:rPr lang="bs-Latn-BA" sz="6400" dirty="0" smtClean="0"/>
              <a:t>(</a:t>
            </a:r>
            <a:r>
              <a:rPr lang="en-US" sz="6400" dirty="0" err="1" smtClean="0"/>
              <a:t>posljedice</a:t>
            </a:r>
            <a:r>
              <a:rPr lang="en-US" sz="6400" dirty="0" smtClean="0"/>
              <a:t> </a:t>
            </a:r>
            <a:r>
              <a:rPr lang="en-US" sz="6400" dirty="0" err="1"/>
              <a:t>za</a:t>
            </a:r>
            <a:r>
              <a:rPr lang="en-US" sz="6400" dirty="0"/>
              <a:t> </a:t>
            </a:r>
            <a:r>
              <a:rPr lang="en-US" sz="6400" dirty="0" err="1" smtClean="0"/>
              <a:t>radnika</a:t>
            </a:r>
            <a:r>
              <a:rPr lang="bs-Latn-BA" sz="6400" dirty="0" smtClean="0"/>
              <a:t>)</a:t>
            </a:r>
            <a:endParaRPr lang="bs-Latn-BA" sz="6400" dirty="0"/>
          </a:p>
          <a:p>
            <a:pPr marL="0" indent="0">
              <a:buNone/>
            </a:pPr>
            <a:r>
              <a:rPr lang="en-US" sz="6400" dirty="0"/>
              <a:t> </a:t>
            </a:r>
            <a:endParaRPr lang="bs-Latn-BA" sz="6400" dirty="0"/>
          </a:p>
          <a:p>
            <a:r>
              <a:rPr lang="bs-Latn-BA" sz="6400" dirty="0" smtClean="0"/>
              <a:t>s</a:t>
            </a:r>
            <a:r>
              <a:rPr lang="en-US" sz="6400" dirty="0" err="1" smtClean="0"/>
              <a:t>kraćeno</a:t>
            </a:r>
            <a:r>
              <a:rPr lang="en-US" sz="6400" dirty="0" smtClean="0"/>
              <a:t> </a:t>
            </a:r>
            <a:r>
              <a:rPr lang="en-US" sz="6400" dirty="0" err="1"/>
              <a:t>radno</a:t>
            </a:r>
            <a:r>
              <a:rPr lang="en-US" sz="6400" dirty="0"/>
              <a:t> </a:t>
            </a:r>
            <a:r>
              <a:rPr lang="en-US" sz="6400" dirty="0" err="1"/>
              <a:t>vrijeme</a:t>
            </a:r>
            <a:r>
              <a:rPr lang="en-US" sz="6400" dirty="0"/>
              <a:t> </a:t>
            </a:r>
            <a:r>
              <a:rPr lang="bs-Latn-BA" sz="6400" dirty="0"/>
              <a:t> (</a:t>
            </a:r>
            <a:r>
              <a:rPr lang="en-US" sz="6400" dirty="0" err="1" smtClean="0"/>
              <a:t>veže</a:t>
            </a:r>
            <a:r>
              <a:rPr lang="en-US" sz="6400" dirty="0" smtClean="0"/>
              <a:t> se</a:t>
            </a:r>
            <a:r>
              <a:rPr lang="bs-Latn-BA" sz="6400" dirty="0" smtClean="0"/>
              <a:t> </a:t>
            </a:r>
            <a:r>
              <a:rPr lang="en-US" sz="6400" dirty="0" smtClean="0"/>
              <a:t>z</a:t>
            </a:r>
            <a:r>
              <a:rPr lang="bs-Latn-BA" sz="6400" dirty="0" smtClean="0"/>
              <a:t>a</a:t>
            </a:r>
            <a:r>
              <a:rPr lang="en-US" sz="6400" dirty="0" smtClean="0"/>
              <a:t> </a:t>
            </a:r>
            <a:r>
              <a:rPr lang="en-US" sz="6400" dirty="0" err="1"/>
              <a:t>radna</a:t>
            </a:r>
            <a:r>
              <a:rPr lang="en-US" sz="6400" dirty="0"/>
              <a:t> </a:t>
            </a:r>
            <a:r>
              <a:rPr lang="en-US" sz="6400" dirty="0" err="1"/>
              <a:t>mjesta</a:t>
            </a:r>
            <a:r>
              <a:rPr lang="en-US" sz="6400" dirty="0"/>
              <a:t> s </a:t>
            </a:r>
            <a:r>
              <a:rPr lang="en-US" sz="6400" dirty="0" err="1"/>
              <a:t>posebnim</a:t>
            </a:r>
            <a:r>
              <a:rPr lang="en-US" sz="6400" dirty="0"/>
              <a:t> </a:t>
            </a:r>
            <a:r>
              <a:rPr lang="en-US" sz="6400" dirty="0" err="1"/>
              <a:t>uslovima</a:t>
            </a:r>
            <a:r>
              <a:rPr lang="en-US" sz="6400" dirty="0"/>
              <a:t> </a:t>
            </a:r>
            <a:r>
              <a:rPr lang="en-US" sz="6400" dirty="0" err="1" smtClean="0"/>
              <a:t>rada</a:t>
            </a:r>
            <a:r>
              <a:rPr lang="bs-Latn-BA" sz="6400" dirty="0"/>
              <a:t> </a:t>
            </a:r>
            <a:r>
              <a:rPr lang="bs-Latn-BA" sz="6400" dirty="0" smtClean="0"/>
              <a:t>/ </a:t>
            </a:r>
            <a:r>
              <a:rPr lang="en-US" sz="6400" dirty="0" err="1" smtClean="0"/>
              <a:t>veže</a:t>
            </a:r>
            <a:r>
              <a:rPr lang="en-US" sz="6400" dirty="0" smtClean="0"/>
              <a:t> </a:t>
            </a:r>
            <a:r>
              <a:rPr lang="en-US" sz="6400" dirty="0" err="1"/>
              <a:t>za</a:t>
            </a:r>
            <a:r>
              <a:rPr lang="en-US" sz="6400" dirty="0"/>
              <a:t> </a:t>
            </a:r>
            <a:r>
              <a:rPr lang="en-US" sz="6400" dirty="0" err="1"/>
              <a:t>poslove</a:t>
            </a:r>
            <a:r>
              <a:rPr lang="en-US" sz="6400" dirty="0"/>
              <a:t> </a:t>
            </a:r>
            <a:r>
              <a:rPr lang="en-US" sz="6400" dirty="0" err="1"/>
              <a:t>sa</a:t>
            </a:r>
            <a:r>
              <a:rPr lang="en-US" sz="6400" dirty="0"/>
              <a:t> </a:t>
            </a:r>
            <a:r>
              <a:rPr lang="en-US" sz="6400" dirty="0" err="1"/>
              <a:t>povećanim</a:t>
            </a:r>
            <a:r>
              <a:rPr lang="en-US" sz="6400" dirty="0"/>
              <a:t> </a:t>
            </a:r>
            <a:r>
              <a:rPr lang="en-US" sz="6400" dirty="0" err="1" smtClean="0"/>
              <a:t>rizikom</a:t>
            </a:r>
            <a:r>
              <a:rPr lang="bs-Latn-BA" sz="6400" dirty="0" smtClean="0"/>
              <a:t>)</a:t>
            </a:r>
            <a:r>
              <a:rPr lang="en-US" sz="6400" dirty="0" smtClean="0"/>
              <a:t> </a:t>
            </a:r>
            <a:endParaRPr lang="bs-Latn-BA" sz="6400" dirty="0"/>
          </a:p>
          <a:p>
            <a:pPr marL="0" indent="0">
              <a:buNone/>
            </a:pPr>
            <a:endParaRPr lang="bs-Latn-BA" sz="6400" dirty="0"/>
          </a:p>
          <a:p>
            <a:r>
              <a:rPr lang="en-US" sz="6400" dirty="0" err="1"/>
              <a:t>prekovremeni</a:t>
            </a:r>
            <a:r>
              <a:rPr lang="en-US" sz="6400" dirty="0"/>
              <a:t> </a:t>
            </a:r>
            <a:r>
              <a:rPr lang="en-US" sz="6400" dirty="0" smtClean="0"/>
              <a:t>rad</a:t>
            </a:r>
            <a:r>
              <a:rPr lang="bs-Latn-BA" sz="6400" dirty="0"/>
              <a:t> </a:t>
            </a:r>
            <a:r>
              <a:rPr lang="bs-Latn-BA" sz="6400" dirty="0" smtClean="0"/>
              <a:t>(</a:t>
            </a:r>
            <a:r>
              <a:rPr lang="en-US" sz="6400" dirty="0" err="1" smtClean="0"/>
              <a:t>godišnji</a:t>
            </a:r>
            <a:r>
              <a:rPr lang="en-US" sz="6400" dirty="0" smtClean="0"/>
              <a:t> </a:t>
            </a:r>
            <a:r>
              <a:rPr lang="en-US" sz="6400" dirty="0" err="1" smtClean="0"/>
              <a:t>obim</a:t>
            </a:r>
            <a:r>
              <a:rPr lang="en-US" sz="6400" dirty="0" smtClean="0"/>
              <a:t> </a:t>
            </a:r>
            <a:r>
              <a:rPr lang="en-US" sz="6400" dirty="0" err="1"/>
              <a:t>uvećan</a:t>
            </a:r>
            <a:r>
              <a:rPr lang="en-US" sz="6400" dirty="0"/>
              <a:t> </a:t>
            </a:r>
            <a:r>
              <a:rPr lang="en-US" sz="6400" dirty="0" err="1"/>
              <a:t>sa</a:t>
            </a:r>
            <a:r>
              <a:rPr lang="en-US" sz="6400" dirty="0"/>
              <a:t> 150 </a:t>
            </a:r>
            <a:r>
              <a:rPr lang="en-US" sz="6400" dirty="0" err="1"/>
              <a:t>na</a:t>
            </a:r>
            <a:r>
              <a:rPr lang="en-US" sz="6400" dirty="0"/>
              <a:t> 180 </a:t>
            </a:r>
            <a:r>
              <a:rPr lang="en-US" sz="6400" dirty="0" smtClean="0"/>
              <a:t>sati,</a:t>
            </a:r>
            <a:r>
              <a:rPr lang="bs-Latn-BA" sz="6400" dirty="0" smtClean="0"/>
              <a:t> </a:t>
            </a:r>
            <a:r>
              <a:rPr lang="en-US" sz="6400" dirty="0" err="1" smtClean="0"/>
              <a:t>kolektivnim</a:t>
            </a:r>
            <a:r>
              <a:rPr lang="en-US" sz="6400" dirty="0" smtClean="0"/>
              <a:t> </a:t>
            </a:r>
            <a:r>
              <a:rPr lang="en-US" sz="6400" dirty="0" err="1"/>
              <a:t>ugovorom</a:t>
            </a:r>
            <a:r>
              <a:rPr lang="en-US" sz="6400" dirty="0"/>
              <a:t> </a:t>
            </a:r>
            <a:r>
              <a:rPr lang="bs-Latn-BA" sz="6400" dirty="0" smtClean="0"/>
              <a:t> se </a:t>
            </a:r>
            <a:r>
              <a:rPr lang="en-US" sz="6400" dirty="0" err="1" smtClean="0"/>
              <a:t>može</a:t>
            </a:r>
            <a:r>
              <a:rPr lang="en-US" sz="6400" dirty="0" smtClean="0"/>
              <a:t> </a:t>
            </a:r>
            <a:r>
              <a:rPr lang="en-US" sz="6400" dirty="0" err="1"/>
              <a:t>utvrditi</a:t>
            </a:r>
            <a:r>
              <a:rPr lang="en-US" sz="6400" dirty="0"/>
              <a:t> </a:t>
            </a:r>
            <a:r>
              <a:rPr lang="en-US" sz="6400" dirty="0" err="1"/>
              <a:t>maksimalno</a:t>
            </a:r>
            <a:r>
              <a:rPr lang="en-US" sz="6400" dirty="0"/>
              <a:t> </a:t>
            </a:r>
            <a:r>
              <a:rPr lang="en-US" sz="6400" dirty="0" err="1"/>
              <a:t>trajanje</a:t>
            </a:r>
            <a:r>
              <a:rPr lang="en-US" sz="6400" dirty="0"/>
              <a:t> </a:t>
            </a:r>
            <a:r>
              <a:rPr lang="en-US" sz="6400" dirty="0" smtClean="0"/>
              <a:t>do </a:t>
            </a:r>
            <a:r>
              <a:rPr lang="en-US" sz="6400" dirty="0"/>
              <a:t>230 sati </a:t>
            </a:r>
            <a:r>
              <a:rPr lang="en-US" sz="6400" dirty="0" err="1" smtClean="0"/>
              <a:t>godišnje</a:t>
            </a:r>
            <a:endParaRPr lang="bs-Latn-BA" sz="6400" dirty="0"/>
          </a:p>
          <a:p>
            <a:pPr marL="0" indent="0">
              <a:buNone/>
            </a:pPr>
            <a:endParaRPr lang="bs-Latn-BA" sz="6400" dirty="0"/>
          </a:p>
          <a:p>
            <a:r>
              <a:rPr lang="en-US" sz="6400" dirty="0" err="1"/>
              <a:t>vođenja</a:t>
            </a:r>
            <a:r>
              <a:rPr lang="en-US" sz="6400" dirty="0"/>
              <a:t> </a:t>
            </a:r>
            <a:r>
              <a:rPr lang="en-US" sz="6400" dirty="0" err="1"/>
              <a:t>evidencija</a:t>
            </a:r>
            <a:r>
              <a:rPr lang="en-US" sz="6400" dirty="0"/>
              <a:t> o </a:t>
            </a:r>
            <a:r>
              <a:rPr lang="en-US" sz="6400" dirty="0" err="1"/>
              <a:t>prisustvu</a:t>
            </a:r>
            <a:r>
              <a:rPr lang="en-US" sz="6400" dirty="0"/>
              <a:t> </a:t>
            </a:r>
            <a:r>
              <a:rPr lang="en-US" sz="6400" dirty="0" err="1"/>
              <a:t>radnika</a:t>
            </a:r>
            <a:r>
              <a:rPr lang="en-US" sz="6400" dirty="0"/>
              <a:t> </a:t>
            </a:r>
            <a:r>
              <a:rPr lang="en-US" sz="6400" dirty="0" err="1"/>
              <a:t>na</a:t>
            </a:r>
            <a:r>
              <a:rPr lang="en-US" sz="6400" dirty="0"/>
              <a:t> </a:t>
            </a:r>
            <a:r>
              <a:rPr lang="en-US" sz="6400" dirty="0" err="1"/>
              <a:t>radu</a:t>
            </a:r>
            <a:r>
              <a:rPr lang="en-US" sz="6400" dirty="0"/>
              <a:t> - </a:t>
            </a:r>
            <a:r>
              <a:rPr lang="en-US" sz="6400" dirty="0" err="1"/>
              <a:t>Pravilnik</a:t>
            </a:r>
            <a:r>
              <a:rPr lang="en-US" sz="6400" dirty="0"/>
              <a:t> od </a:t>
            </a:r>
            <a:r>
              <a:rPr lang="en-US" sz="6400" dirty="0" err="1"/>
              <a:t>strane</a:t>
            </a:r>
            <a:r>
              <a:rPr lang="en-US" sz="6400" dirty="0"/>
              <a:t> </a:t>
            </a:r>
            <a:r>
              <a:rPr lang="en-US" sz="6400" dirty="0" err="1"/>
              <a:t>Ministarstva</a:t>
            </a:r>
            <a:r>
              <a:rPr lang="en-US" sz="6400" dirty="0"/>
              <a:t> </a:t>
            </a:r>
            <a:r>
              <a:rPr lang="en-US" sz="6400" dirty="0" err="1"/>
              <a:t>rada</a:t>
            </a:r>
            <a:r>
              <a:rPr lang="en-US" sz="6400" dirty="0"/>
              <a:t> i </a:t>
            </a:r>
            <a:r>
              <a:rPr lang="en-US" sz="6400" dirty="0" err="1"/>
              <a:t>boračko</a:t>
            </a:r>
            <a:r>
              <a:rPr lang="en-US" sz="6400" dirty="0"/>
              <a:t> </a:t>
            </a:r>
            <a:r>
              <a:rPr lang="en-US" sz="6400" dirty="0" err="1"/>
              <a:t>invalidske</a:t>
            </a:r>
            <a:r>
              <a:rPr lang="en-US" sz="6400" dirty="0"/>
              <a:t> </a:t>
            </a:r>
            <a:r>
              <a:rPr lang="en-US" sz="6400" dirty="0" err="1"/>
              <a:t>zaštite</a:t>
            </a:r>
            <a:r>
              <a:rPr lang="en-US" sz="6400" dirty="0"/>
              <a:t> </a:t>
            </a:r>
            <a:endParaRPr lang="bs-Latn-BA" sz="6400" dirty="0"/>
          </a:p>
          <a:p>
            <a:pPr marL="0" indent="0">
              <a:buNone/>
            </a:pPr>
            <a:endParaRPr lang="bs-Latn-BA" sz="6400" dirty="0"/>
          </a:p>
          <a:p>
            <a:r>
              <a:rPr lang="en-US" sz="6400" dirty="0"/>
              <a:t>rad u </a:t>
            </a:r>
            <a:r>
              <a:rPr lang="en-US" sz="6400" dirty="0" err="1"/>
              <a:t>smjenama</a:t>
            </a:r>
            <a:r>
              <a:rPr lang="en-US" sz="6400" dirty="0"/>
              <a:t> </a:t>
            </a:r>
            <a:r>
              <a:rPr lang="en-US" sz="6400" dirty="0" smtClean="0"/>
              <a:t>–</a:t>
            </a:r>
            <a:r>
              <a:rPr lang="bs-Latn-BA" sz="6400" dirty="0" smtClean="0"/>
              <a:t> </a:t>
            </a:r>
            <a:r>
              <a:rPr lang="en-US" sz="6400" dirty="0" err="1" smtClean="0"/>
              <a:t>radnici</a:t>
            </a:r>
            <a:r>
              <a:rPr lang="en-US" sz="6400" dirty="0" smtClean="0"/>
              <a:t> </a:t>
            </a:r>
            <a:r>
              <a:rPr lang="en-US" sz="6400" dirty="0" err="1"/>
              <a:t>na</a:t>
            </a:r>
            <a:r>
              <a:rPr lang="en-US" sz="6400" dirty="0"/>
              <a:t> </a:t>
            </a:r>
            <a:r>
              <a:rPr lang="en-US" sz="6400" dirty="0" err="1"/>
              <a:t>istim</a:t>
            </a:r>
            <a:r>
              <a:rPr lang="en-US" sz="6400" dirty="0"/>
              <a:t> </a:t>
            </a:r>
            <a:r>
              <a:rPr lang="en-US" sz="6400" dirty="0" err="1"/>
              <a:t>radnim</a:t>
            </a:r>
            <a:r>
              <a:rPr lang="en-US" sz="6400" dirty="0"/>
              <a:t> </a:t>
            </a:r>
            <a:r>
              <a:rPr lang="en-US" sz="6400" dirty="0" err="1"/>
              <a:t>mjestima</a:t>
            </a:r>
            <a:r>
              <a:rPr lang="en-US" sz="6400" dirty="0"/>
              <a:t> </a:t>
            </a:r>
            <a:r>
              <a:rPr lang="en-US" sz="6400" dirty="0" err="1" smtClean="0"/>
              <a:t>smjenjuju</a:t>
            </a:r>
            <a:r>
              <a:rPr lang="bs-Latn-BA" sz="6400" dirty="0" smtClean="0"/>
              <a:t> se</a:t>
            </a:r>
            <a:r>
              <a:rPr lang="en-US" sz="6400" dirty="0" smtClean="0"/>
              <a:t> </a:t>
            </a:r>
            <a:r>
              <a:rPr lang="en-US" sz="6400" dirty="0" err="1"/>
              <a:t>prema</a:t>
            </a:r>
            <a:r>
              <a:rPr lang="en-US" sz="6400" dirty="0"/>
              <a:t> </a:t>
            </a:r>
            <a:r>
              <a:rPr lang="en-US" sz="6400" dirty="0" err="1"/>
              <a:t>utvrđenom</a:t>
            </a:r>
            <a:r>
              <a:rPr lang="en-US" sz="6400" dirty="0"/>
              <a:t> </a:t>
            </a:r>
            <a:r>
              <a:rPr lang="en-US" sz="6400" dirty="0" err="1"/>
              <a:t>rasporedu</a:t>
            </a:r>
            <a:r>
              <a:rPr lang="en-US" sz="6400" dirty="0"/>
              <a:t>, </a:t>
            </a:r>
            <a:r>
              <a:rPr lang="en-US" sz="6400" dirty="0" err="1" smtClean="0"/>
              <a:t>izmjena</a:t>
            </a:r>
            <a:r>
              <a:rPr lang="en-US" sz="6400" dirty="0" smtClean="0"/>
              <a:t> </a:t>
            </a:r>
            <a:r>
              <a:rPr lang="en-US" sz="6400" dirty="0" err="1"/>
              <a:t>smjena</a:t>
            </a:r>
            <a:r>
              <a:rPr lang="en-US" sz="6400" dirty="0"/>
              <a:t> </a:t>
            </a:r>
            <a:r>
              <a:rPr lang="en-US" sz="6400" dirty="0" err="1"/>
              <a:t>može</a:t>
            </a:r>
            <a:r>
              <a:rPr lang="en-US" sz="6400" dirty="0"/>
              <a:t> </a:t>
            </a:r>
            <a:r>
              <a:rPr lang="en-US" sz="6400" dirty="0" err="1"/>
              <a:t>biti</a:t>
            </a:r>
            <a:r>
              <a:rPr lang="en-US" sz="6400" dirty="0"/>
              <a:t> </a:t>
            </a:r>
            <a:r>
              <a:rPr lang="en-US" sz="6400" dirty="0" err="1"/>
              <a:t>kontinuirana</a:t>
            </a:r>
            <a:r>
              <a:rPr lang="en-US" sz="6400" dirty="0"/>
              <a:t> </a:t>
            </a:r>
            <a:r>
              <a:rPr lang="en-US" sz="6400" dirty="0" err="1"/>
              <a:t>ili</a:t>
            </a:r>
            <a:r>
              <a:rPr lang="en-US" sz="6400" dirty="0"/>
              <a:t> </a:t>
            </a:r>
            <a:r>
              <a:rPr lang="en-US" sz="6400" dirty="0" err="1"/>
              <a:t>sa</a:t>
            </a:r>
            <a:r>
              <a:rPr lang="en-US" sz="6400" dirty="0"/>
              <a:t> </a:t>
            </a:r>
            <a:r>
              <a:rPr lang="en-US" sz="6400" dirty="0" err="1"/>
              <a:t>prekidima</a:t>
            </a:r>
            <a:endParaRPr lang="bs-Latn-BA" sz="6400" dirty="0"/>
          </a:p>
          <a:p>
            <a:endParaRPr lang="bs-Latn-BA" sz="6400" dirty="0"/>
          </a:p>
          <a:p>
            <a:r>
              <a:rPr lang="en-US" sz="6400" dirty="0" err="1"/>
              <a:t>Pravo</a:t>
            </a:r>
            <a:r>
              <a:rPr lang="en-US" sz="6400" dirty="0"/>
              <a:t> </a:t>
            </a:r>
            <a:r>
              <a:rPr lang="en-US" sz="6400" dirty="0" err="1"/>
              <a:t>na</a:t>
            </a:r>
            <a:r>
              <a:rPr lang="en-US" sz="6400" dirty="0"/>
              <a:t> </a:t>
            </a:r>
            <a:r>
              <a:rPr lang="en-US" sz="6400" dirty="0" err="1"/>
              <a:t>godišnji</a:t>
            </a:r>
            <a:r>
              <a:rPr lang="en-US" sz="6400" dirty="0"/>
              <a:t> </a:t>
            </a:r>
            <a:r>
              <a:rPr lang="en-US" sz="6400" dirty="0" err="1"/>
              <a:t>odmor</a:t>
            </a:r>
            <a:r>
              <a:rPr lang="en-US" sz="6400" dirty="0"/>
              <a:t> </a:t>
            </a:r>
            <a:endParaRPr lang="bs-Latn-BA" sz="6400" dirty="0"/>
          </a:p>
          <a:p>
            <a:r>
              <a:rPr lang="en-US" sz="6400" dirty="0" err="1"/>
              <a:t>trajna</a:t>
            </a:r>
            <a:r>
              <a:rPr lang="en-US" sz="6400" dirty="0"/>
              <a:t> </a:t>
            </a:r>
            <a:r>
              <a:rPr lang="en-US" sz="6400" dirty="0" err="1"/>
              <a:t>kategorija</a:t>
            </a:r>
            <a:r>
              <a:rPr lang="en-US" sz="6400" dirty="0"/>
              <a:t>, </a:t>
            </a:r>
            <a:endParaRPr lang="bs-Latn-BA" sz="6400" dirty="0"/>
          </a:p>
          <a:p>
            <a:r>
              <a:rPr lang="en-US" sz="6400" dirty="0" err="1"/>
              <a:t>bez</a:t>
            </a:r>
            <a:r>
              <a:rPr lang="en-US" sz="6400" dirty="0"/>
              <a:t> </a:t>
            </a:r>
            <a:r>
              <a:rPr lang="en-US" sz="6400" dirty="0" err="1"/>
              <a:t>umanjenja</a:t>
            </a:r>
            <a:r>
              <a:rPr lang="en-US" sz="6400" dirty="0"/>
              <a:t> plate, </a:t>
            </a:r>
            <a:endParaRPr lang="bs-Latn-BA" sz="6400" dirty="0"/>
          </a:p>
          <a:p>
            <a:r>
              <a:rPr lang="en-US" sz="6400" dirty="0" err="1"/>
              <a:t>pravo</a:t>
            </a:r>
            <a:r>
              <a:rPr lang="en-US" sz="6400" dirty="0"/>
              <a:t> </a:t>
            </a:r>
            <a:r>
              <a:rPr lang="en-US" sz="6400" dirty="0" err="1"/>
              <a:t>na</a:t>
            </a:r>
            <a:r>
              <a:rPr lang="en-US" sz="6400" dirty="0"/>
              <a:t> </a:t>
            </a:r>
            <a:r>
              <a:rPr lang="en-US" sz="6400" dirty="0" err="1" smtClean="0"/>
              <a:t>regres</a:t>
            </a:r>
            <a:r>
              <a:rPr lang="bs-Latn-BA" sz="6400" dirty="0"/>
              <a:t>,</a:t>
            </a:r>
          </a:p>
          <a:p>
            <a:r>
              <a:rPr lang="en-US" sz="6400" dirty="0" err="1"/>
              <a:t>pravo</a:t>
            </a:r>
            <a:r>
              <a:rPr lang="en-US" sz="6400" dirty="0"/>
              <a:t> </a:t>
            </a:r>
            <a:r>
              <a:rPr lang="en-US" sz="6400" dirty="0" err="1"/>
              <a:t>na</a:t>
            </a:r>
            <a:r>
              <a:rPr lang="en-US" sz="6400" dirty="0"/>
              <a:t> </a:t>
            </a:r>
            <a:r>
              <a:rPr lang="en-US" sz="6400" dirty="0" err="1"/>
              <a:t>nakandu</a:t>
            </a:r>
            <a:r>
              <a:rPr lang="en-US" sz="6400" dirty="0"/>
              <a:t> </a:t>
            </a:r>
            <a:r>
              <a:rPr lang="en-US" sz="6400" dirty="0" err="1"/>
              <a:t>štete</a:t>
            </a:r>
            <a:r>
              <a:rPr lang="en-US" sz="6400" dirty="0"/>
              <a:t> u </a:t>
            </a:r>
            <a:r>
              <a:rPr lang="en-US" sz="6400" dirty="0" err="1"/>
              <a:t>visini</a:t>
            </a:r>
            <a:r>
              <a:rPr lang="en-US" sz="6400" dirty="0"/>
              <a:t> </a:t>
            </a:r>
            <a:r>
              <a:rPr lang="en-US" sz="6400" dirty="0" err="1"/>
              <a:t>prosječne</a:t>
            </a:r>
            <a:r>
              <a:rPr lang="en-US" sz="6400" dirty="0"/>
              <a:t> plate </a:t>
            </a:r>
            <a:r>
              <a:rPr lang="en-US" sz="6400" dirty="0" err="1"/>
              <a:t>radnika</a:t>
            </a:r>
            <a:r>
              <a:rPr lang="en-US" sz="6400" dirty="0"/>
              <a:t> </a:t>
            </a:r>
            <a:r>
              <a:rPr lang="en-US" sz="6400" dirty="0" err="1"/>
              <a:t>srazmjerno</a:t>
            </a:r>
            <a:r>
              <a:rPr lang="en-US" sz="6400" dirty="0"/>
              <a:t> </a:t>
            </a:r>
            <a:r>
              <a:rPr lang="en-US" sz="6400" dirty="0" err="1"/>
              <a:t>dužini</a:t>
            </a:r>
            <a:r>
              <a:rPr lang="en-US" sz="6400" dirty="0"/>
              <a:t> </a:t>
            </a:r>
            <a:r>
              <a:rPr lang="en-US" sz="6400" dirty="0" err="1"/>
              <a:t>neiskorištenog</a:t>
            </a:r>
            <a:r>
              <a:rPr lang="en-US" sz="6400" dirty="0"/>
              <a:t> </a:t>
            </a:r>
            <a:r>
              <a:rPr lang="en-US" sz="6400" dirty="0" err="1"/>
              <a:t>godišnjeg</a:t>
            </a:r>
            <a:r>
              <a:rPr lang="en-US" sz="6400" dirty="0"/>
              <a:t> </a:t>
            </a:r>
            <a:r>
              <a:rPr lang="en-US" sz="6400" dirty="0" err="1" smtClean="0"/>
              <a:t>odmora</a:t>
            </a:r>
            <a:r>
              <a:rPr lang="bs-Latn-BA" sz="6400" dirty="0"/>
              <a:t>,</a:t>
            </a:r>
          </a:p>
          <a:p>
            <a:r>
              <a:rPr lang="en-US" sz="6400" dirty="0" err="1"/>
              <a:t>institut</a:t>
            </a:r>
            <a:r>
              <a:rPr lang="en-US" sz="6400" dirty="0"/>
              <a:t> </a:t>
            </a:r>
            <a:r>
              <a:rPr lang="en-US" sz="6400" dirty="0" err="1"/>
              <a:t>čekanja</a:t>
            </a:r>
            <a:r>
              <a:rPr lang="en-US" sz="6400" dirty="0"/>
              <a:t> </a:t>
            </a:r>
            <a:r>
              <a:rPr lang="en-US" sz="6400" dirty="0" smtClean="0"/>
              <a:t>–</a:t>
            </a:r>
            <a:r>
              <a:rPr lang="bs-Latn-BA" sz="6400" dirty="0"/>
              <a:t> </a:t>
            </a:r>
            <a:r>
              <a:rPr lang="en-US" sz="6400" dirty="0" err="1" smtClean="0"/>
              <a:t>radnik</a:t>
            </a:r>
            <a:r>
              <a:rPr lang="en-US" sz="6400" dirty="0" smtClean="0"/>
              <a:t> </a:t>
            </a:r>
            <a:r>
              <a:rPr lang="en-US" sz="6400" dirty="0"/>
              <a:t>se </a:t>
            </a:r>
            <a:r>
              <a:rPr lang="en-US" sz="6400" dirty="0" err="1"/>
              <a:t>može</a:t>
            </a:r>
            <a:r>
              <a:rPr lang="en-US" sz="6400" dirty="0"/>
              <a:t> </a:t>
            </a:r>
            <a:r>
              <a:rPr lang="en-US" sz="6400" dirty="0" err="1"/>
              <a:t>uputiti</a:t>
            </a:r>
            <a:r>
              <a:rPr lang="en-US" sz="6400" dirty="0"/>
              <a:t> u </a:t>
            </a:r>
            <a:r>
              <a:rPr lang="en-US" sz="6400" dirty="0" err="1"/>
              <a:t>slučaju</a:t>
            </a:r>
            <a:r>
              <a:rPr lang="en-US" sz="6400" dirty="0"/>
              <a:t> </a:t>
            </a:r>
            <a:r>
              <a:rPr lang="en-US" sz="6400" dirty="0" err="1"/>
              <a:t>neplaniranog</a:t>
            </a:r>
            <a:r>
              <a:rPr lang="en-US" sz="6400" dirty="0"/>
              <a:t> </a:t>
            </a:r>
            <a:r>
              <a:rPr lang="en-US" sz="6400" dirty="0" err="1"/>
              <a:t>privremenog</a:t>
            </a:r>
            <a:r>
              <a:rPr lang="en-US" sz="6400" dirty="0"/>
              <a:t> </a:t>
            </a:r>
            <a:r>
              <a:rPr lang="en-US" sz="6400" dirty="0" err="1"/>
              <a:t>smanjenja</a:t>
            </a:r>
            <a:r>
              <a:rPr lang="en-US" sz="6400" dirty="0"/>
              <a:t> </a:t>
            </a:r>
            <a:r>
              <a:rPr lang="en-US" sz="6400" dirty="0" err="1"/>
              <a:t>obima</a:t>
            </a:r>
            <a:r>
              <a:rPr lang="en-US" sz="6400" dirty="0"/>
              <a:t> </a:t>
            </a:r>
            <a:r>
              <a:rPr lang="en-US" sz="6400" dirty="0" err="1"/>
              <a:t>posla</a:t>
            </a:r>
            <a:r>
              <a:rPr lang="en-US" sz="6400" dirty="0"/>
              <a:t> </a:t>
            </a:r>
            <a:r>
              <a:rPr lang="en-US" sz="6400" dirty="0" err="1"/>
              <a:t>kod</a:t>
            </a:r>
            <a:r>
              <a:rPr lang="en-US" sz="6400" dirty="0"/>
              <a:t> </a:t>
            </a:r>
            <a:r>
              <a:rPr lang="en-US" sz="6400" dirty="0" err="1"/>
              <a:t>poslodavca</a:t>
            </a:r>
            <a:r>
              <a:rPr lang="en-US" sz="6400" dirty="0"/>
              <a:t> i </a:t>
            </a:r>
            <a:r>
              <a:rPr lang="en-US" sz="6400" dirty="0" err="1"/>
              <a:t>zbog</a:t>
            </a:r>
            <a:r>
              <a:rPr lang="en-US" sz="6400" dirty="0"/>
              <a:t> </a:t>
            </a:r>
            <a:r>
              <a:rPr lang="en-US" sz="6400" dirty="0" err="1"/>
              <a:t>razloga</a:t>
            </a:r>
            <a:r>
              <a:rPr lang="en-US" sz="6400" dirty="0"/>
              <a:t> </a:t>
            </a:r>
            <a:r>
              <a:rPr lang="en-US" sz="6400" dirty="0" err="1"/>
              <a:t>ekonomsko</a:t>
            </a:r>
            <a:r>
              <a:rPr lang="en-US" sz="6400" dirty="0"/>
              <a:t> </a:t>
            </a:r>
            <a:r>
              <a:rPr lang="en-US" sz="6400" dirty="0" err="1"/>
              <a:t>tehnološke</a:t>
            </a:r>
            <a:r>
              <a:rPr lang="en-US" sz="6400" dirty="0"/>
              <a:t> </a:t>
            </a:r>
            <a:r>
              <a:rPr lang="en-US" sz="6400" dirty="0" err="1" smtClean="0"/>
              <a:t>prirode</a:t>
            </a:r>
            <a:r>
              <a:rPr lang="bs-Latn-BA" sz="6400" dirty="0" smtClean="0"/>
              <a:t>, </a:t>
            </a:r>
            <a:r>
              <a:rPr lang="en-US" sz="6400" dirty="0" err="1" smtClean="0"/>
              <a:t>naknada</a:t>
            </a:r>
            <a:r>
              <a:rPr lang="en-US" sz="6400" dirty="0" smtClean="0"/>
              <a:t> </a:t>
            </a:r>
            <a:r>
              <a:rPr lang="en-US" sz="6400" dirty="0"/>
              <a:t>50 % </a:t>
            </a:r>
            <a:r>
              <a:rPr lang="en-US" sz="6400" dirty="0" err="1"/>
              <a:t>prosječne</a:t>
            </a:r>
            <a:r>
              <a:rPr lang="en-US" sz="6400" dirty="0"/>
              <a:t> place </a:t>
            </a:r>
            <a:r>
              <a:rPr lang="en-US" sz="6400" dirty="0" err="1" smtClean="0"/>
              <a:t>ostv</a:t>
            </a:r>
            <a:r>
              <a:rPr lang="bs-Latn-BA" sz="6400" dirty="0" smtClean="0"/>
              <a:t>a</a:t>
            </a:r>
            <a:r>
              <a:rPr lang="en-US" sz="6400" dirty="0" err="1" smtClean="0"/>
              <a:t>rene</a:t>
            </a:r>
            <a:r>
              <a:rPr lang="en-US" sz="6400" dirty="0" smtClean="0"/>
              <a:t> </a:t>
            </a:r>
            <a:r>
              <a:rPr lang="en-US" sz="6400" dirty="0"/>
              <a:t>u </a:t>
            </a:r>
            <a:r>
              <a:rPr lang="en-US" sz="6400" dirty="0" err="1"/>
              <a:t>prethodna</a:t>
            </a:r>
            <a:r>
              <a:rPr lang="en-US" sz="6400" dirty="0"/>
              <a:t> tri </a:t>
            </a:r>
            <a:r>
              <a:rPr lang="en-US" sz="6400" dirty="0" err="1"/>
              <a:t>mjeseca</a:t>
            </a:r>
            <a:endParaRPr lang="bs-Latn-BA" sz="6400" dirty="0"/>
          </a:p>
          <a:p>
            <a:endParaRPr lang="bs-Latn-BA" dirty="0"/>
          </a:p>
        </p:txBody>
      </p:sp>
    </p:spTree>
    <p:extLst>
      <p:ext uri="{BB962C8B-B14F-4D97-AF65-F5344CB8AC3E}">
        <p14:creationId xmlns:p14="http://schemas.microsoft.com/office/powerpoint/2010/main" val="39386462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48680"/>
            <a:ext cx="7999040" cy="936104"/>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2132856"/>
            <a:ext cx="8071048" cy="4392488"/>
          </a:xfrm>
        </p:spPr>
        <p:txBody>
          <a:bodyPr>
            <a:normAutofit fontScale="85000" lnSpcReduction="10000"/>
          </a:bodyPr>
          <a:lstStyle/>
          <a:p>
            <a:pPr lvl="0" algn="ctr"/>
            <a:r>
              <a:rPr lang="hr-HR" b="1" dirty="0"/>
              <a:t>OSPORAVANjE IZMIJENjENOG UGOVORA O </a:t>
            </a:r>
            <a:r>
              <a:rPr lang="hr-HR" b="1" dirty="0" smtClean="0"/>
              <a:t>RADU</a:t>
            </a:r>
          </a:p>
          <a:p>
            <a:pPr lvl="0" algn="ctr"/>
            <a:r>
              <a:rPr lang="hr-HR" b="1" dirty="0" smtClean="0"/>
              <a:t>  </a:t>
            </a:r>
            <a:r>
              <a:rPr lang="hr-HR" b="1" dirty="0"/>
              <a:t>Zakon o </a:t>
            </a:r>
            <a:r>
              <a:rPr lang="hr-HR" b="1" dirty="0" smtClean="0"/>
              <a:t>radu čl. </a:t>
            </a:r>
            <a:r>
              <a:rPr lang="hr-HR" b="1" dirty="0"/>
              <a:t>97</a:t>
            </a:r>
            <a:endParaRPr lang="bs-Latn-BA" b="1" dirty="0"/>
          </a:p>
          <a:p>
            <a:pPr algn="ctr"/>
            <a:r>
              <a:rPr lang="hr-HR" b="1" dirty="0"/>
              <a:t> </a:t>
            </a:r>
            <a:endParaRPr lang="bs-Latn-BA" b="1" dirty="0"/>
          </a:p>
          <a:p>
            <a:pPr lvl="0" algn="ctr"/>
            <a:r>
              <a:rPr lang="hr-HR" b="1" dirty="0"/>
              <a:t>Kada nije osporena dopuštenost izmjene ugovora o radu u zakonskom roku, nema osnova ni za isplatu potraživanja u vidu razlike ranije plaće i plaće po novom ugovoru o radu, jer je tuženi prihvatio sve uvjete novog ugovora o radu, pa i uvjete načina obračuna i visine plaće.</a:t>
            </a:r>
            <a:endParaRPr lang="bs-Latn-BA" b="1" dirty="0"/>
          </a:p>
          <a:p>
            <a:pPr algn="ctr"/>
            <a:r>
              <a:rPr lang="hr-HR" b="1" dirty="0"/>
              <a:t> </a:t>
            </a:r>
            <a:endParaRPr lang="bs-Latn-BA" b="1" dirty="0"/>
          </a:p>
          <a:p>
            <a:pPr algn="ctr"/>
            <a:r>
              <a:rPr lang="hr-HR" b="1" dirty="0"/>
              <a:t>(Presuda Vrhovnog suda Federacije BiH</a:t>
            </a:r>
            <a:r>
              <a:rPr lang="hr-HR" b="1" dirty="0" smtClean="0"/>
              <a:t>,</a:t>
            </a:r>
          </a:p>
          <a:p>
            <a:pPr algn="ctr"/>
            <a:r>
              <a:rPr lang="hr-HR" b="1" dirty="0" smtClean="0"/>
              <a:t> </a:t>
            </a:r>
            <a:r>
              <a:rPr lang="hr-HR" b="1" dirty="0"/>
              <a:t>Rev 17113/2013 od 13.10.2015. godine)</a:t>
            </a:r>
            <a:endParaRPr lang="bs-Latn-BA" b="1" dirty="0"/>
          </a:p>
          <a:p>
            <a:r>
              <a:rPr lang="hr-HR" b="1" dirty="0"/>
              <a:t> </a:t>
            </a:r>
            <a:endParaRPr lang="bs-Latn-BA" dirty="0"/>
          </a:p>
          <a:p>
            <a:endParaRPr lang="bs-Latn-BA" dirty="0"/>
          </a:p>
        </p:txBody>
      </p:sp>
    </p:spTree>
    <p:extLst>
      <p:ext uri="{BB962C8B-B14F-4D97-AF65-F5344CB8AC3E}">
        <p14:creationId xmlns:p14="http://schemas.microsoft.com/office/powerpoint/2010/main" val="1907598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32656"/>
            <a:ext cx="7999040" cy="936104"/>
          </a:xfrm>
        </p:spPr>
        <p:txBody>
          <a:bodyPr/>
          <a:lstStyle/>
          <a:p>
            <a:pPr algn="ctr"/>
            <a:r>
              <a:rPr lang="bs-Latn-BA" dirty="0" smtClean="0"/>
              <a:t>Sudska praksa </a:t>
            </a:r>
            <a:endParaRPr lang="bs-Latn-BA" dirty="0"/>
          </a:p>
        </p:txBody>
      </p:sp>
      <p:sp>
        <p:nvSpPr>
          <p:cNvPr id="3" name="Subtitle 2"/>
          <p:cNvSpPr>
            <a:spLocks noGrp="1"/>
          </p:cNvSpPr>
          <p:nvPr>
            <p:ph type="subTitle" idx="1"/>
          </p:nvPr>
        </p:nvSpPr>
        <p:spPr>
          <a:xfrm>
            <a:off x="107504" y="1340768"/>
            <a:ext cx="8928992" cy="5517232"/>
          </a:xfrm>
        </p:spPr>
        <p:txBody>
          <a:bodyPr>
            <a:normAutofit fontScale="92500" lnSpcReduction="10000"/>
          </a:bodyPr>
          <a:lstStyle/>
          <a:p>
            <a:pPr lvl="0" algn="ctr"/>
            <a:r>
              <a:rPr lang="hr-HR" sz="2400" b="1" dirty="0"/>
              <a:t>OSPORAVANjE UGOVORA O RADU </a:t>
            </a:r>
            <a:r>
              <a:rPr lang="hr-HR" sz="2400" b="1" dirty="0" smtClean="0"/>
              <a:t>SA </a:t>
            </a:r>
            <a:r>
              <a:rPr lang="hr-HR" sz="2400" b="1" dirty="0"/>
              <a:t>IZMIJENjENIM UVJETIMA </a:t>
            </a:r>
          </a:p>
          <a:p>
            <a:pPr lvl="0" algn="ctr"/>
            <a:endParaRPr lang="hr-HR" sz="2400" b="1" dirty="0" smtClean="0"/>
          </a:p>
          <a:p>
            <a:pPr lvl="0" algn="ctr"/>
            <a:r>
              <a:rPr lang="hr-HR" sz="2400" b="1" dirty="0" smtClean="0"/>
              <a:t>Zakon </a:t>
            </a:r>
            <a:r>
              <a:rPr lang="hr-HR" sz="2400" b="1" dirty="0"/>
              <a:t>o </a:t>
            </a:r>
            <a:r>
              <a:rPr lang="hr-HR" sz="2400" b="1" dirty="0" smtClean="0"/>
              <a:t>radu čl. </a:t>
            </a:r>
            <a:r>
              <a:rPr lang="hr-HR" sz="2400" b="1" dirty="0"/>
              <a:t>97</a:t>
            </a:r>
            <a:endParaRPr lang="bs-Latn-BA" sz="2400" b="1" dirty="0"/>
          </a:p>
          <a:p>
            <a:pPr algn="ctr"/>
            <a:r>
              <a:rPr lang="hr-HR" sz="2400" b="1" dirty="0"/>
              <a:t> </a:t>
            </a:r>
            <a:endParaRPr lang="bs-Latn-BA" sz="2400" b="1" dirty="0"/>
          </a:p>
          <a:p>
            <a:pPr lvl="0" algn="ctr"/>
            <a:r>
              <a:rPr lang="hr-HR" sz="2400" b="1" dirty="0"/>
              <a:t>Zaposlenik ima pravo da pred sudom osporava Ugovor o radu sa izmijenjenim uvjetima i u slučaju kada je prihvatio ponudu poslodavca, pa je sud ovlašten dati svoju ocjenu o tome da li je izmjena ugovora dopuštena ili nije.</a:t>
            </a:r>
            <a:endParaRPr lang="bs-Latn-BA" sz="2400" b="1" dirty="0"/>
          </a:p>
          <a:p>
            <a:pPr algn="ctr"/>
            <a:r>
              <a:rPr lang="hr-HR" sz="2400" b="1" dirty="0"/>
              <a:t>Obrazloženje</a:t>
            </a:r>
            <a:r>
              <a:rPr lang="hr-HR" sz="2400" b="1" dirty="0" smtClean="0"/>
              <a:t>: </a:t>
            </a:r>
            <a:r>
              <a:rPr lang="hr-HR" sz="2400" b="1" dirty="0"/>
              <a:t>Zaposlenik ima pravo da pred sudom osporava Ugovor o radu sa izmijenjenim uvjetima i u slučaju kada je prihvatio ponudu poslodavca, pa je sud ovlašten dati svoju ocjenu o tome da li je izmjena ugovora dopuštena ili nije.</a:t>
            </a:r>
          </a:p>
          <a:p>
            <a:pPr algn="ctr"/>
            <a:r>
              <a:rPr lang="hr-HR" sz="2400" b="1" dirty="0"/>
              <a:t> </a:t>
            </a:r>
            <a:br>
              <a:rPr lang="hr-HR" sz="2400" b="1" dirty="0"/>
            </a:br>
            <a:endParaRPr lang="hr-HR" sz="2400" b="1" dirty="0"/>
          </a:p>
          <a:p>
            <a:pPr algn="ctr"/>
            <a:r>
              <a:rPr lang="hr-HR" sz="2400" b="1" dirty="0"/>
              <a:t>(Presuda Vrhovnog suda Federacije BiH, </a:t>
            </a:r>
            <a:endParaRPr lang="hr-HR" sz="2400" b="1" dirty="0" smtClean="0"/>
          </a:p>
          <a:p>
            <a:pPr algn="ctr"/>
            <a:r>
              <a:rPr lang="hr-HR" sz="2400" b="1" dirty="0" smtClean="0"/>
              <a:t>Rev </a:t>
            </a:r>
            <a:r>
              <a:rPr lang="hr-HR" sz="2400" b="1" dirty="0"/>
              <a:t>68088/2014(1) od 21.5.2015. godine)</a:t>
            </a:r>
          </a:p>
          <a:p>
            <a:pPr algn="ctr"/>
            <a:endParaRPr lang="bs-Latn-BA" sz="2200" b="1" dirty="0"/>
          </a:p>
          <a:p>
            <a:endParaRPr lang="bs-Latn-BA" dirty="0"/>
          </a:p>
        </p:txBody>
      </p:sp>
    </p:spTree>
    <p:extLst>
      <p:ext uri="{BB962C8B-B14F-4D97-AF65-F5344CB8AC3E}">
        <p14:creationId xmlns:p14="http://schemas.microsoft.com/office/powerpoint/2010/main" val="45129054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76672"/>
            <a:ext cx="7999040" cy="1008112"/>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107504" y="1412776"/>
            <a:ext cx="8856984" cy="5616624"/>
          </a:xfrm>
        </p:spPr>
        <p:txBody>
          <a:bodyPr>
            <a:normAutofit fontScale="70000" lnSpcReduction="20000"/>
          </a:bodyPr>
          <a:lstStyle/>
          <a:p>
            <a:pPr lvl="0" algn="ctr"/>
            <a:endParaRPr lang="hr-HR" sz="2800" b="1" dirty="0" smtClean="0"/>
          </a:p>
          <a:p>
            <a:pPr lvl="0" algn="ctr"/>
            <a:r>
              <a:rPr lang="hr-HR" sz="3100" b="1" dirty="0" smtClean="0"/>
              <a:t>POBIJANjE </a:t>
            </a:r>
            <a:r>
              <a:rPr lang="hr-HR" sz="3100" b="1" dirty="0"/>
              <a:t>ZAKONITOSTI OTKAZA </a:t>
            </a:r>
          </a:p>
          <a:p>
            <a:pPr lvl="0" algn="ctr"/>
            <a:endParaRPr lang="hr-HR" sz="3100" b="1" dirty="0" smtClean="0"/>
          </a:p>
          <a:p>
            <a:pPr lvl="0" algn="ctr"/>
            <a:r>
              <a:rPr lang="hr-HR" sz="3100" b="1" dirty="0" smtClean="0"/>
              <a:t>Zakon </a:t>
            </a:r>
            <a:r>
              <a:rPr lang="hr-HR" sz="3100" b="1" dirty="0"/>
              <a:t>o </a:t>
            </a:r>
            <a:r>
              <a:rPr lang="hr-HR" sz="3100" b="1" dirty="0" smtClean="0"/>
              <a:t>radu čl. </a:t>
            </a:r>
            <a:r>
              <a:rPr lang="hr-HR" sz="3100" b="1" dirty="0"/>
              <a:t>103 </a:t>
            </a:r>
            <a:r>
              <a:rPr lang="hr-HR" sz="3100" b="1" dirty="0" smtClean="0"/>
              <a:t>st. </a:t>
            </a:r>
            <a:r>
              <a:rPr lang="hr-HR" sz="3100" b="1" dirty="0"/>
              <a:t>3</a:t>
            </a:r>
            <a:endParaRPr lang="bs-Latn-BA" sz="3100" b="1" dirty="0"/>
          </a:p>
          <a:p>
            <a:pPr algn="ctr"/>
            <a:r>
              <a:rPr lang="hr-HR" sz="3100" b="1" dirty="0"/>
              <a:t> </a:t>
            </a:r>
            <a:endParaRPr lang="bs-Latn-BA" sz="3100" b="1" dirty="0"/>
          </a:p>
          <a:p>
            <a:pPr lvl="0" algn="ctr"/>
            <a:r>
              <a:rPr lang="hr-HR" sz="3100" b="1" dirty="0"/>
              <a:t>Kad je predmet radnog spora pobijanje zakonitosti otkaza odnosno rješenja o prestanku radnog odnosa, neblagovremena tužba se odbacuje i u pogledu novčanog zahtjeva za isplatu naknade plaće u visini plaće koju bi zaposlenik ostvario da je radio.</a:t>
            </a:r>
            <a:endParaRPr lang="bs-Latn-BA" sz="3100" b="1" dirty="0"/>
          </a:p>
          <a:p>
            <a:pPr algn="ctr"/>
            <a:r>
              <a:rPr lang="hr-HR" sz="3100" b="1" dirty="0"/>
              <a:t>Obrazloženje:</a:t>
            </a:r>
            <a:endParaRPr lang="bs-Latn-BA" sz="3100" b="1" dirty="0"/>
          </a:p>
          <a:p>
            <a:pPr algn="ctr"/>
            <a:r>
              <a:rPr lang="hr-HR" sz="3100" b="1" dirty="0"/>
              <a:t>"Samo usvajanje zahtjeva za poništenje rješenja o prestanku djelatne službe konstituisalo bi pravo revidenta na naknadu traženih plaća, odnosno vodilo osnovanosti njegovog novčanog zahtjeva, kako su to pravilno zaključili i nižestepeni sudovi....</a:t>
            </a:r>
            <a:endParaRPr lang="bs-Latn-BA" sz="3100" b="1" dirty="0"/>
          </a:p>
          <a:p>
            <a:pPr algn="ctr"/>
            <a:r>
              <a:rPr lang="hr-HR" sz="3100" b="1" dirty="0"/>
              <a:t> </a:t>
            </a:r>
            <a:endParaRPr lang="bs-Latn-BA" sz="3100" b="1" dirty="0"/>
          </a:p>
          <a:p>
            <a:pPr algn="ctr"/>
            <a:r>
              <a:rPr lang="hr-HR" sz="3100" b="1" dirty="0"/>
              <a:t>(Presuda Vrhovnog suda Federacije BiH, </a:t>
            </a:r>
            <a:endParaRPr lang="hr-HR" sz="3100" b="1" dirty="0" smtClean="0"/>
          </a:p>
          <a:p>
            <a:pPr algn="ctr"/>
            <a:r>
              <a:rPr lang="hr-HR" sz="3100" b="1" dirty="0" smtClean="0"/>
              <a:t>Rev </a:t>
            </a:r>
            <a:r>
              <a:rPr lang="hr-HR" sz="3100" b="1" dirty="0"/>
              <a:t>41086/2011 od 21.5.2012. godine)</a:t>
            </a:r>
            <a:endParaRPr lang="bs-Latn-BA" sz="3100" b="1" dirty="0"/>
          </a:p>
          <a:p>
            <a:r>
              <a:rPr lang="hr-HR" dirty="0"/>
              <a:t> </a:t>
            </a:r>
            <a:endParaRPr lang="bs-Latn-BA" dirty="0"/>
          </a:p>
          <a:p>
            <a:endParaRPr lang="bs-Latn-BA" dirty="0" smtClean="0"/>
          </a:p>
          <a:p>
            <a:endParaRPr lang="bs-Latn-BA" dirty="0"/>
          </a:p>
          <a:p>
            <a:endParaRPr lang="bs-Latn-BA" dirty="0"/>
          </a:p>
        </p:txBody>
      </p:sp>
    </p:spTree>
    <p:extLst>
      <p:ext uri="{BB962C8B-B14F-4D97-AF65-F5344CB8AC3E}">
        <p14:creationId xmlns:p14="http://schemas.microsoft.com/office/powerpoint/2010/main" val="364776540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6632"/>
            <a:ext cx="7999040" cy="936104"/>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251520" y="1268760"/>
            <a:ext cx="8568952" cy="5688632"/>
          </a:xfrm>
        </p:spPr>
        <p:txBody>
          <a:bodyPr>
            <a:normAutofit fontScale="77500" lnSpcReduction="20000"/>
          </a:bodyPr>
          <a:lstStyle/>
          <a:p>
            <a:pPr lvl="0" algn="ctr"/>
            <a:r>
              <a:rPr lang="hr-HR" b="1" dirty="0"/>
              <a:t>PODNOŠENjE TUŽBE U RADNOM SPORU PROTIV ODLUKE KOJOM JE POVRIJEĐENO PRAVO ZAPOSLENIKA </a:t>
            </a:r>
          </a:p>
          <a:p>
            <a:pPr lvl="0" algn="ctr"/>
            <a:endParaRPr lang="hr-HR" b="1" dirty="0" smtClean="0"/>
          </a:p>
          <a:p>
            <a:pPr lvl="0" algn="ctr"/>
            <a:r>
              <a:rPr lang="hr-HR" b="1" dirty="0" smtClean="0"/>
              <a:t>Zakon </a:t>
            </a:r>
            <a:r>
              <a:rPr lang="hr-HR" b="1" dirty="0"/>
              <a:t>o </a:t>
            </a:r>
            <a:r>
              <a:rPr lang="hr-HR" b="1" dirty="0" smtClean="0"/>
              <a:t>radu čl. </a:t>
            </a:r>
            <a:r>
              <a:rPr lang="hr-HR" b="1" dirty="0"/>
              <a:t>103</a:t>
            </a:r>
            <a:endParaRPr lang="bs-Latn-BA" b="1" dirty="0"/>
          </a:p>
          <a:p>
            <a:pPr algn="ctr"/>
            <a:r>
              <a:rPr lang="hr-HR" b="1" dirty="0"/>
              <a:t> </a:t>
            </a:r>
            <a:endParaRPr lang="bs-Latn-BA" b="1" dirty="0"/>
          </a:p>
          <a:p>
            <a:pPr lvl="0" algn="ctr"/>
            <a:r>
              <a:rPr lang="hr-HR" b="1" dirty="0"/>
              <a:t>Tužba u radnom sporu može biti podnesena protiv odluke kojom je povrijeđeno pravo zaposlenika, kao i povodom povrede prava zaposlenika koja mu je pričinjena faktičkom radnjom poslodavca. Ako je povreda pričinjena odlukom poslodavca, predmet spora je zahtjev da se ona poništi, a uz taj osnovni zahtjev zaposlenik može postaviti i zahtjeve da se uspostavi ranije stanje i da mu se naknadi šteta. Ako je povreda učinjena faktičkom radnjom, predmet spora je zahtjev da mu se omogući ostvarivanje povrijeđenog prava, a uz taj zahtjev mogu se postaviti i zahtjevi da se uspostavi ranije stanje, naknadi šteta ili zaštite drugi interesi. Dan saznanja za povredu prava valja vezivati za punu izvjesnost o postojanju povrede, odnosno za momenat kad postane sasvim jasno da je pravo zaposlenika povrijeđeno, pa u slučaju sumnje treba imati u vidu pravilo in dubio pro laboris (u sumnji blaže po radnika).</a:t>
            </a:r>
            <a:endParaRPr lang="bs-Latn-BA" b="1" dirty="0"/>
          </a:p>
          <a:p>
            <a:endParaRPr lang="bs-Latn-BA" dirty="0"/>
          </a:p>
        </p:txBody>
      </p:sp>
    </p:spTree>
    <p:extLst>
      <p:ext uri="{BB962C8B-B14F-4D97-AF65-F5344CB8AC3E}">
        <p14:creationId xmlns:p14="http://schemas.microsoft.com/office/powerpoint/2010/main" val="320720356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48680"/>
            <a:ext cx="7999040" cy="1008112"/>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2348880"/>
            <a:ext cx="8071048" cy="4320480"/>
          </a:xfrm>
        </p:spPr>
        <p:txBody>
          <a:bodyPr>
            <a:normAutofit/>
          </a:bodyPr>
          <a:lstStyle/>
          <a:p>
            <a:pPr lvl="0" algn="ctr"/>
            <a:r>
              <a:rPr lang="hr-HR" sz="2200" b="1" dirty="0"/>
              <a:t>PRAVILNIK O RADU - Zakon o </a:t>
            </a:r>
            <a:r>
              <a:rPr lang="hr-HR" sz="2200" b="1" dirty="0" smtClean="0"/>
              <a:t>radu čl. </a:t>
            </a:r>
            <a:r>
              <a:rPr lang="hr-HR" sz="2200" b="1" dirty="0"/>
              <a:t>69 </a:t>
            </a:r>
            <a:r>
              <a:rPr lang="hr-HR" sz="2200" b="1" dirty="0" smtClean="0"/>
              <a:t>st. </a:t>
            </a:r>
            <a:r>
              <a:rPr lang="hr-HR" sz="2200" b="1" dirty="0"/>
              <a:t>2</a:t>
            </a:r>
            <a:endParaRPr lang="bs-Latn-BA" sz="2200" b="1" dirty="0"/>
          </a:p>
          <a:p>
            <a:pPr algn="ctr"/>
            <a:r>
              <a:rPr lang="hr-HR" sz="2200" b="1" dirty="0"/>
              <a:t> </a:t>
            </a:r>
            <a:endParaRPr lang="bs-Latn-BA" sz="2200" b="1" dirty="0"/>
          </a:p>
          <a:p>
            <a:pPr lvl="0" algn="ctr"/>
            <a:r>
              <a:rPr lang="hr-HR" sz="2200" b="1" dirty="0"/>
              <a:t>Pravilnik o radu predstavlja autonoman opšti akt poslodavca i ne može se tretirati kao „provedbeni akt“ kolektivnog ugovora, niti odnos pravilnika o radu i kolektivnog ugovora ima obilježje hijerarhije koja obilježava odnos zakona i podzakonskih akata.</a:t>
            </a:r>
            <a:endParaRPr lang="bs-Latn-BA" sz="2200" b="1" dirty="0"/>
          </a:p>
          <a:p>
            <a:pPr algn="ctr"/>
            <a:r>
              <a:rPr lang="hr-HR" sz="2200" b="1" dirty="0"/>
              <a:t> </a:t>
            </a:r>
            <a:endParaRPr lang="bs-Latn-BA" sz="2200" b="1" dirty="0"/>
          </a:p>
          <a:p>
            <a:pPr algn="ctr"/>
            <a:r>
              <a:rPr lang="hr-HR" sz="2200" b="1" dirty="0"/>
              <a:t>(Presuda Vrhovnog suda Federacije BiH, </a:t>
            </a:r>
            <a:endParaRPr lang="hr-HR" sz="2200" b="1" dirty="0" smtClean="0"/>
          </a:p>
          <a:p>
            <a:pPr algn="ctr"/>
            <a:r>
              <a:rPr lang="hr-HR" sz="2200" b="1" dirty="0" smtClean="0"/>
              <a:t>Rev </a:t>
            </a:r>
            <a:r>
              <a:rPr lang="hr-HR" sz="2200" b="1" dirty="0"/>
              <a:t>13607/2011 od 15.3.2012. godine)</a:t>
            </a:r>
            <a:endParaRPr lang="bs-Latn-BA" sz="2200" b="1" dirty="0"/>
          </a:p>
        </p:txBody>
      </p:sp>
    </p:spTree>
    <p:extLst>
      <p:ext uri="{BB962C8B-B14F-4D97-AF65-F5344CB8AC3E}">
        <p14:creationId xmlns:p14="http://schemas.microsoft.com/office/powerpoint/2010/main" val="75988307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32656"/>
            <a:ext cx="7999040" cy="1080120"/>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2132856"/>
            <a:ext cx="7999040" cy="4248472"/>
          </a:xfrm>
        </p:spPr>
        <p:txBody>
          <a:bodyPr>
            <a:normAutofit lnSpcReduction="10000"/>
          </a:bodyPr>
          <a:lstStyle/>
          <a:p>
            <a:pPr lvl="0" algn="ctr"/>
            <a:r>
              <a:rPr lang="hr-HR" sz="2200" b="1" dirty="0"/>
              <a:t>PRAVNE POSLjEDICE UKIDANjA RADNIH MJESTA </a:t>
            </a:r>
            <a:endParaRPr lang="hr-HR" sz="2200" b="1" dirty="0" smtClean="0"/>
          </a:p>
          <a:p>
            <a:pPr lvl="0" algn="ctr"/>
            <a:endParaRPr lang="hr-HR" sz="2200" b="1" dirty="0"/>
          </a:p>
          <a:p>
            <a:pPr lvl="0" algn="ctr"/>
            <a:r>
              <a:rPr lang="hr-HR" sz="2200" b="1" dirty="0" smtClean="0"/>
              <a:t> </a:t>
            </a:r>
            <a:r>
              <a:rPr lang="hr-HR" sz="2200" b="1" dirty="0"/>
              <a:t>Zakon o </a:t>
            </a:r>
            <a:r>
              <a:rPr lang="hr-HR" sz="2200" b="1" dirty="0" smtClean="0"/>
              <a:t>radu čl. </a:t>
            </a:r>
            <a:r>
              <a:rPr lang="hr-HR" sz="2200" b="1" dirty="0"/>
              <a:t>87 </a:t>
            </a:r>
            <a:r>
              <a:rPr lang="hr-HR" sz="2200" b="1" dirty="0" smtClean="0"/>
              <a:t>st. </a:t>
            </a:r>
            <a:r>
              <a:rPr lang="hr-HR" sz="2200" b="1" dirty="0"/>
              <a:t>2</a:t>
            </a:r>
            <a:endParaRPr lang="bs-Latn-BA" sz="2200" b="1" dirty="0"/>
          </a:p>
          <a:p>
            <a:pPr algn="ctr"/>
            <a:r>
              <a:rPr lang="hr-HR" sz="2200" b="1" dirty="0"/>
              <a:t> </a:t>
            </a:r>
            <a:endParaRPr lang="bs-Latn-BA" sz="2200" b="1" dirty="0"/>
          </a:p>
          <a:p>
            <a:pPr lvl="0" algn="ctr"/>
            <a:r>
              <a:rPr lang="hr-HR" sz="2200" b="1" dirty="0"/>
              <a:t>Ukoliko se radno mjesto ukida nije očekivano da poslodavac ponudi zaposlenom drugo radno mjesto, ili da vrši njegovo obrazovanje ili prekvalifikaciju, jer je cilj otkazivanja smanjenje radnih mjesta a time i zaposlenika.</a:t>
            </a:r>
            <a:endParaRPr lang="bs-Latn-BA" sz="2200" b="1" dirty="0"/>
          </a:p>
          <a:p>
            <a:pPr algn="ctr"/>
            <a:r>
              <a:rPr lang="hr-HR" sz="2200" b="1" dirty="0"/>
              <a:t> </a:t>
            </a:r>
            <a:endParaRPr lang="bs-Latn-BA" sz="2200" b="1" dirty="0"/>
          </a:p>
          <a:p>
            <a:pPr algn="ctr"/>
            <a:r>
              <a:rPr lang="hr-HR" sz="2200" b="1" dirty="0"/>
              <a:t>(Presuda Vrhovnog suda Federacije BiH, </a:t>
            </a:r>
            <a:endParaRPr lang="hr-HR" sz="2200" b="1" dirty="0" smtClean="0"/>
          </a:p>
          <a:p>
            <a:pPr algn="ctr"/>
            <a:r>
              <a:rPr lang="hr-HR" sz="2200" b="1" dirty="0" smtClean="0"/>
              <a:t>Rev </a:t>
            </a:r>
            <a:r>
              <a:rPr lang="hr-HR" sz="2200" b="1" dirty="0"/>
              <a:t>19252/2014 od 10.8.2017. godine)</a:t>
            </a:r>
            <a:endParaRPr lang="bs-Latn-BA" sz="2200" b="1" dirty="0"/>
          </a:p>
          <a:p>
            <a:endParaRPr lang="bs-Latn-BA" dirty="0"/>
          </a:p>
        </p:txBody>
      </p:sp>
    </p:spTree>
    <p:extLst>
      <p:ext uri="{BB962C8B-B14F-4D97-AF65-F5344CB8AC3E}">
        <p14:creationId xmlns:p14="http://schemas.microsoft.com/office/powerpoint/2010/main" val="27478037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04664"/>
            <a:ext cx="7992888" cy="1008112"/>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1988840"/>
            <a:ext cx="7999040" cy="4680520"/>
          </a:xfrm>
        </p:spPr>
        <p:txBody>
          <a:bodyPr>
            <a:normAutofit/>
          </a:bodyPr>
          <a:lstStyle/>
          <a:p>
            <a:pPr lvl="0" algn="ctr"/>
            <a:r>
              <a:rPr lang="hr-HR" sz="2200" b="1" dirty="0"/>
              <a:t>PRAVNI ZNAČAJ UKIDANjA RADNOG MJESTA ZAPOSLENIKA </a:t>
            </a:r>
          </a:p>
          <a:p>
            <a:pPr lvl="0" algn="ctr"/>
            <a:endParaRPr lang="hr-HR" sz="2200" b="1" dirty="0" smtClean="0"/>
          </a:p>
          <a:p>
            <a:pPr lvl="0" algn="ctr"/>
            <a:r>
              <a:rPr lang="hr-HR" sz="2200" b="1" dirty="0" smtClean="0"/>
              <a:t>Zakon </a:t>
            </a:r>
            <a:r>
              <a:rPr lang="hr-HR" sz="2200" b="1" dirty="0"/>
              <a:t>o </a:t>
            </a:r>
            <a:r>
              <a:rPr lang="hr-HR" sz="2200" b="1" dirty="0" smtClean="0"/>
              <a:t>radu čl. </a:t>
            </a:r>
            <a:r>
              <a:rPr lang="hr-HR" sz="2200" b="1" dirty="0"/>
              <a:t>72 </a:t>
            </a:r>
            <a:r>
              <a:rPr lang="hr-HR" sz="2200" b="1" dirty="0" smtClean="0"/>
              <a:t>st. </a:t>
            </a:r>
            <a:r>
              <a:rPr lang="hr-HR" sz="2200" b="1" dirty="0"/>
              <a:t>3</a:t>
            </a:r>
            <a:endParaRPr lang="bs-Latn-BA" sz="2200" b="1" dirty="0"/>
          </a:p>
          <a:p>
            <a:pPr algn="ctr"/>
            <a:r>
              <a:rPr lang="hr-HR" sz="2200" b="1" dirty="0"/>
              <a:t> </a:t>
            </a:r>
            <a:endParaRPr lang="bs-Latn-BA" sz="2200" b="1" dirty="0"/>
          </a:p>
          <a:p>
            <a:pPr lvl="0" algn="ctr"/>
            <a:r>
              <a:rPr lang="hr-HR" sz="2200" b="1" dirty="0"/>
              <a:t>Ukidanju radnog mjesta zaposlenika ne može se dati pravni značaj prekida rada do kojeg je došlo uslijed nastupanja okolnosti za koje zaposlenik nije kriv i za koje vrijeme zaposlenik ima pravo na </a:t>
            </a:r>
            <a:r>
              <a:rPr lang="hr-HR" sz="2200" b="1" dirty="0" smtClean="0"/>
              <a:t>naknadu.</a:t>
            </a:r>
          </a:p>
          <a:p>
            <a:pPr lvl="0" algn="ctr"/>
            <a:r>
              <a:rPr lang="hr-HR" sz="2200" b="1" dirty="0" smtClean="0"/>
              <a:t> </a:t>
            </a:r>
            <a:endParaRPr lang="bs-Latn-BA" sz="2200" b="1" dirty="0"/>
          </a:p>
          <a:p>
            <a:pPr algn="ctr"/>
            <a:r>
              <a:rPr lang="hr-HR" sz="2200" b="1" dirty="0"/>
              <a:t> (Presuda Vrhovnog suda Federacije BiH, </a:t>
            </a:r>
            <a:endParaRPr lang="hr-HR" sz="2200" b="1" dirty="0" smtClean="0"/>
          </a:p>
          <a:p>
            <a:pPr algn="ctr"/>
            <a:r>
              <a:rPr lang="hr-HR" sz="2200" b="1" dirty="0" smtClean="0"/>
              <a:t>Rev </a:t>
            </a:r>
            <a:r>
              <a:rPr lang="hr-HR" sz="2200" b="1" dirty="0"/>
              <a:t>3209/2010 od 12.5.2011. godine)</a:t>
            </a:r>
            <a:endParaRPr lang="bs-Latn-BA" sz="2200" b="1" dirty="0"/>
          </a:p>
          <a:p>
            <a:endParaRPr lang="bs-Latn-BA" dirty="0"/>
          </a:p>
        </p:txBody>
      </p:sp>
    </p:spTree>
    <p:extLst>
      <p:ext uri="{BB962C8B-B14F-4D97-AF65-F5344CB8AC3E}">
        <p14:creationId xmlns:p14="http://schemas.microsoft.com/office/powerpoint/2010/main" val="325934708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76672"/>
            <a:ext cx="7999040" cy="1008112"/>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1988840"/>
            <a:ext cx="8071048" cy="4392488"/>
          </a:xfrm>
        </p:spPr>
        <p:txBody>
          <a:bodyPr>
            <a:normAutofit/>
          </a:bodyPr>
          <a:lstStyle/>
          <a:p>
            <a:pPr lvl="0" algn="ctr"/>
            <a:r>
              <a:rPr lang="hr-HR" sz="2200" b="1" dirty="0"/>
              <a:t>PRAVO DA SE ZAHTIJEVA NAKNADA PLAĆE </a:t>
            </a:r>
            <a:endParaRPr lang="hr-HR" sz="2200" b="1" dirty="0" smtClean="0"/>
          </a:p>
          <a:p>
            <a:pPr lvl="0" algn="ctr"/>
            <a:r>
              <a:rPr lang="hr-HR" sz="2200" b="1" dirty="0" smtClean="0"/>
              <a:t>U </a:t>
            </a:r>
            <a:r>
              <a:rPr lang="hr-HR" sz="2200" b="1" dirty="0"/>
              <a:t>SLUČAJU NEZAKONITOG OTKAZA </a:t>
            </a:r>
          </a:p>
          <a:p>
            <a:pPr lvl="0" algn="ctr"/>
            <a:endParaRPr lang="hr-HR" sz="2200" b="1" dirty="0" smtClean="0"/>
          </a:p>
          <a:p>
            <a:pPr lvl="0" algn="ctr"/>
            <a:r>
              <a:rPr lang="hr-HR" sz="2200" b="1" dirty="0" smtClean="0"/>
              <a:t>Zakon </a:t>
            </a:r>
            <a:r>
              <a:rPr lang="hr-HR" sz="2200" b="1" dirty="0"/>
              <a:t>o </a:t>
            </a:r>
            <a:r>
              <a:rPr lang="hr-HR" sz="2200" b="1" dirty="0" smtClean="0"/>
              <a:t>radu čl</a:t>
            </a:r>
            <a:r>
              <a:rPr lang="hr-HR" sz="2200" b="1" dirty="0"/>
              <a:t>. 96 i </a:t>
            </a:r>
            <a:r>
              <a:rPr lang="hr-HR" sz="2200" b="1" dirty="0" smtClean="0"/>
              <a:t>čl. 106</a:t>
            </a:r>
            <a:endParaRPr lang="bs-Latn-BA" sz="2200" b="1" dirty="0"/>
          </a:p>
          <a:p>
            <a:pPr algn="ctr"/>
            <a:r>
              <a:rPr lang="hr-HR" sz="2200" b="1" dirty="0"/>
              <a:t> </a:t>
            </a:r>
            <a:endParaRPr lang="bs-Latn-BA" sz="2200" b="1" dirty="0"/>
          </a:p>
          <a:p>
            <a:pPr lvl="0" algn="ctr"/>
            <a:r>
              <a:rPr lang="hr-HR" sz="2200" b="1" dirty="0"/>
              <a:t>Pravosnažnošću sudske odluke kojom je odlučeno da se radi o nezakonitom otkazu zaposlenik stiče pravo da zahtijeva naknadu plaće u visini koju bi ostvario da je radio.</a:t>
            </a:r>
            <a:endParaRPr lang="bs-Latn-BA" sz="2200" b="1" dirty="0"/>
          </a:p>
          <a:p>
            <a:pPr algn="ctr"/>
            <a:r>
              <a:rPr lang="hr-HR" sz="2200" b="1" dirty="0"/>
              <a:t> </a:t>
            </a:r>
            <a:endParaRPr lang="bs-Latn-BA" sz="2200" b="1" dirty="0"/>
          </a:p>
          <a:p>
            <a:pPr algn="ctr"/>
            <a:r>
              <a:rPr lang="hr-HR" sz="2200" b="1" dirty="0"/>
              <a:t>(Presuda Vrhovnog suda Federacije BiH, </a:t>
            </a:r>
            <a:endParaRPr lang="hr-HR" sz="2200" b="1" dirty="0" smtClean="0"/>
          </a:p>
          <a:p>
            <a:pPr algn="ctr"/>
            <a:r>
              <a:rPr lang="hr-HR" sz="2200" b="1" dirty="0" smtClean="0"/>
              <a:t>18 </a:t>
            </a:r>
            <a:r>
              <a:rPr lang="hr-HR" sz="2200" b="1" dirty="0"/>
              <a:t>0 Rs 020080 16 Rev od 20.4.2018. godine)</a:t>
            </a:r>
            <a:endParaRPr lang="bs-Latn-BA" sz="2200" b="1" dirty="0"/>
          </a:p>
          <a:p>
            <a:endParaRPr lang="bs-Latn-BA" dirty="0"/>
          </a:p>
        </p:txBody>
      </p:sp>
    </p:spTree>
    <p:extLst>
      <p:ext uri="{BB962C8B-B14F-4D97-AF65-F5344CB8AC3E}">
        <p14:creationId xmlns:p14="http://schemas.microsoft.com/office/powerpoint/2010/main" val="267153350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48680"/>
            <a:ext cx="7999040" cy="936104"/>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2204864"/>
            <a:ext cx="7999040" cy="4392488"/>
          </a:xfrm>
        </p:spPr>
        <p:txBody>
          <a:bodyPr>
            <a:normAutofit fontScale="85000" lnSpcReduction="20000"/>
          </a:bodyPr>
          <a:lstStyle/>
          <a:p>
            <a:pPr lvl="0" algn="ctr"/>
            <a:r>
              <a:rPr lang="hr-HR" b="1" dirty="0"/>
              <a:t>RAZRJEŠENjE I VRAĆANjE DIREKTORA NA DUŽNOST </a:t>
            </a:r>
          </a:p>
          <a:p>
            <a:pPr lvl="0" algn="ctr"/>
            <a:endParaRPr lang="hr-HR" b="1" dirty="0" smtClean="0"/>
          </a:p>
          <a:p>
            <a:pPr lvl="0" algn="ctr"/>
            <a:r>
              <a:rPr lang="hr-HR" b="1" dirty="0" smtClean="0"/>
              <a:t>Zakon </a:t>
            </a:r>
            <a:r>
              <a:rPr lang="hr-HR" b="1" dirty="0"/>
              <a:t>o </a:t>
            </a:r>
            <a:r>
              <a:rPr lang="hr-HR" b="1" dirty="0" smtClean="0"/>
              <a:t>radu:čl</a:t>
            </a:r>
            <a:r>
              <a:rPr lang="hr-HR" b="1" dirty="0"/>
              <a:t>. 96 </a:t>
            </a:r>
            <a:r>
              <a:rPr lang="hr-HR" b="1" dirty="0" smtClean="0"/>
              <a:t>i čl.  </a:t>
            </a:r>
            <a:r>
              <a:rPr lang="hr-HR" b="1" dirty="0"/>
              <a:t>103</a:t>
            </a:r>
            <a:endParaRPr lang="bs-Latn-BA" b="1" dirty="0"/>
          </a:p>
          <a:p>
            <a:pPr algn="ctr"/>
            <a:r>
              <a:rPr lang="hr-HR" b="1" dirty="0"/>
              <a:t> </a:t>
            </a:r>
            <a:endParaRPr lang="bs-Latn-BA" b="1" dirty="0"/>
          </a:p>
          <a:p>
            <a:pPr lvl="0" algn="ctr"/>
            <a:r>
              <a:rPr lang="hr-HR" b="1" dirty="0"/>
              <a:t>Iako je direktor na dužnost imenovan odlukom školskog odbora koja je proizvela i određene posljedice na radnopravni status, kada sud utvrdi da je odluka o razrješenju direktora škole nezakonita, sud može da ga vrati na tu dužnost, jer se Zakonom o radu zaposlenicima garantuje zaštita povrijeđenih prava iz radnog odnosa</a:t>
            </a:r>
            <a:r>
              <a:rPr lang="hr-HR" b="1" dirty="0" smtClean="0"/>
              <a:t>.</a:t>
            </a:r>
          </a:p>
          <a:p>
            <a:pPr lvl="0" algn="ctr"/>
            <a:endParaRPr lang="hr-HR" b="1" dirty="0" smtClean="0"/>
          </a:p>
          <a:p>
            <a:pPr algn="ctr"/>
            <a:r>
              <a:rPr lang="hr-HR" b="1" dirty="0"/>
              <a:t>(Presuda Vrhovnog suda Federacije BiH, </a:t>
            </a:r>
            <a:endParaRPr lang="hr-HR" b="1" dirty="0" smtClean="0"/>
          </a:p>
          <a:p>
            <a:pPr algn="ctr"/>
            <a:r>
              <a:rPr lang="hr-HR" b="1" dirty="0" smtClean="0"/>
              <a:t>Rev </a:t>
            </a:r>
            <a:r>
              <a:rPr lang="hr-HR" b="1" dirty="0"/>
              <a:t>27861/2015 od 16.3.2017. godine)</a:t>
            </a:r>
            <a:endParaRPr lang="bs-Latn-BA" b="1" dirty="0"/>
          </a:p>
          <a:p>
            <a:r>
              <a:rPr lang="hr-HR" dirty="0"/>
              <a:t> </a:t>
            </a:r>
            <a:endParaRPr lang="bs-Latn-BA" dirty="0"/>
          </a:p>
          <a:p>
            <a:pPr lvl="0" algn="ctr"/>
            <a:endParaRPr lang="bs-Latn-BA" b="1" dirty="0"/>
          </a:p>
          <a:p>
            <a:endParaRPr lang="bs-Latn-BA" dirty="0" smtClean="0"/>
          </a:p>
          <a:p>
            <a:endParaRPr lang="bs-Latn-BA" dirty="0"/>
          </a:p>
        </p:txBody>
      </p:sp>
    </p:spTree>
    <p:extLst>
      <p:ext uri="{BB962C8B-B14F-4D97-AF65-F5344CB8AC3E}">
        <p14:creationId xmlns:p14="http://schemas.microsoft.com/office/powerpoint/2010/main" val="204466642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48680"/>
            <a:ext cx="7999040" cy="936104"/>
          </a:xfrm>
        </p:spPr>
        <p:txBody>
          <a:bodyPr>
            <a:normAutofit/>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2060848"/>
            <a:ext cx="8071048" cy="4320480"/>
          </a:xfrm>
        </p:spPr>
        <p:txBody>
          <a:bodyPr>
            <a:normAutofit lnSpcReduction="10000"/>
          </a:bodyPr>
          <a:lstStyle/>
          <a:p>
            <a:pPr lvl="0" algn="ctr"/>
            <a:r>
              <a:rPr lang="hr-HR" sz="2200" b="1" dirty="0"/>
              <a:t>ROK ZA OTKAZ UGOVORA O RADU </a:t>
            </a:r>
          </a:p>
          <a:p>
            <a:pPr lvl="0" algn="ctr"/>
            <a:endParaRPr lang="hr-HR" sz="2200" b="1" dirty="0" smtClean="0"/>
          </a:p>
          <a:p>
            <a:pPr lvl="0" algn="ctr"/>
            <a:r>
              <a:rPr lang="hr-HR" sz="2200" b="1" dirty="0" smtClean="0"/>
              <a:t>Zakon </a:t>
            </a:r>
            <a:r>
              <a:rPr lang="hr-HR" sz="2200" b="1" dirty="0"/>
              <a:t>o </a:t>
            </a:r>
            <a:r>
              <a:rPr lang="hr-HR" sz="2200" b="1" dirty="0" smtClean="0"/>
              <a:t>radu čl. </a:t>
            </a:r>
            <a:r>
              <a:rPr lang="hr-HR" sz="2200" b="1" dirty="0"/>
              <a:t>89</a:t>
            </a:r>
            <a:endParaRPr lang="bs-Latn-BA" sz="2200" b="1" dirty="0"/>
          </a:p>
          <a:p>
            <a:pPr algn="ctr"/>
            <a:r>
              <a:rPr lang="hr-HR" sz="2200" b="1" dirty="0"/>
              <a:t> </a:t>
            </a:r>
            <a:endParaRPr lang="bs-Latn-BA" sz="2200" b="1" dirty="0"/>
          </a:p>
          <a:p>
            <a:pPr lvl="0" algn="ctr"/>
            <a:r>
              <a:rPr lang="hr-HR" sz="2200" b="1" dirty="0"/>
              <a:t>U petnaestodnevni rok za otkaz ugovora o radu se ne računa dan u kom je ovlašteno lice poslodavca saznalo za činjenicu zbog koje se daje otkaz, već se primjenjuje opšte pravilo računanja rokova, pa se za početak roka uzima prvi naredni dan.</a:t>
            </a:r>
            <a:endParaRPr lang="bs-Latn-BA" sz="2200" b="1" dirty="0"/>
          </a:p>
          <a:p>
            <a:pPr algn="ctr"/>
            <a:r>
              <a:rPr lang="hr-HR" sz="2200" b="1" dirty="0"/>
              <a:t> </a:t>
            </a:r>
            <a:endParaRPr lang="bs-Latn-BA" sz="2200" b="1" dirty="0"/>
          </a:p>
          <a:p>
            <a:pPr algn="ctr"/>
            <a:r>
              <a:rPr lang="hr-HR" sz="2200" b="1" dirty="0"/>
              <a:t>(Rješenje Vrhovnog suda Federacije BiH, </a:t>
            </a:r>
            <a:endParaRPr lang="hr-HR" sz="2200" b="1" dirty="0" smtClean="0"/>
          </a:p>
          <a:p>
            <a:pPr algn="ctr"/>
            <a:r>
              <a:rPr lang="hr-HR" sz="2200" b="1" dirty="0" smtClean="0"/>
              <a:t>Rev </a:t>
            </a:r>
            <a:r>
              <a:rPr lang="hr-HR" sz="2200" b="1" dirty="0"/>
              <a:t>149285/2015 od 18.1.2018. godine)</a:t>
            </a:r>
            <a:endParaRPr lang="bs-Latn-BA" sz="2200" b="1" dirty="0"/>
          </a:p>
          <a:p>
            <a:pPr algn="ctr"/>
            <a:endParaRPr lang="bs-Latn-BA" dirty="0"/>
          </a:p>
        </p:txBody>
      </p:sp>
    </p:spTree>
    <p:extLst>
      <p:ext uri="{BB962C8B-B14F-4D97-AF65-F5344CB8AC3E}">
        <p14:creationId xmlns:p14="http://schemas.microsoft.com/office/powerpoint/2010/main" val="1049703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20080"/>
          </a:xfrm>
        </p:spPr>
        <p:txBody>
          <a:bodyPr>
            <a:normAutofit fontScale="90000"/>
          </a:bodyPr>
          <a:lstStyle/>
          <a:p>
            <a:pPr algn="ctr"/>
            <a:r>
              <a:rPr lang="bs-Latn-BA" dirty="0" smtClean="0"/>
              <a:t>Zaštita radnika na radu</a:t>
            </a:r>
            <a:endParaRPr lang="bs-Latn-BA" dirty="0"/>
          </a:p>
        </p:txBody>
      </p:sp>
      <p:sp>
        <p:nvSpPr>
          <p:cNvPr id="3" name="Content Placeholder 2"/>
          <p:cNvSpPr>
            <a:spLocks noGrp="1"/>
          </p:cNvSpPr>
          <p:nvPr>
            <p:ph sz="half" idx="1"/>
          </p:nvPr>
        </p:nvSpPr>
        <p:spPr>
          <a:xfrm>
            <a:off x="107504" y="1052736"/>
            <a:ext cx="4320480" cy="5616624"/>
          </a:xfrm>
        </p:spPr>
        <p:style>
          <a:lnRef idx="1">
            <a:schemeClr val="accent2"/>
          </a:lnRef>
          <a:fillRef idx="2">
            <a:schemeClr val="accent2"/>
          </a:fillRef>
          <a:effectRef idx="1">
            <a:schemeClr val="accent2"/>
          </a:effectRef>
          <a:fontRef idx="minor">
            <a:schemeClr val="dk1"/>
          </a:fontRef>
        </p:style>
        <p:txBody>
          <a:bodyPr>
            <a:normAutofit fontScale="55000" lnSpcReduction="20000"/>
          </a:bodyPr>
          <a:lstStyle/>
          <a:p>
            <a:r>
              <a:rPr lang="bs-Latn-BA" sz="3200" dirty="0"/>
              <a:t>Federacija </a:t>
            </a:r>
            <a:r>
              <a:rPr lang="bs-Latn-BA" sz="3200" dirty="0" smtClean="0"/>
              <a:t>BiH</a:t>
            </a:r>
          </a:p>
          <a:p>
            <a:pPr marL="0" indent="0">
              <a:buNone/>
            </a:pPr>
            <a:endParaRPr lang="bs-Latn-BA" sz="3200" dirty="0"/>
          </a:p>
          <a:p>
            <a:endParaRPr lang="bs-Latn-BA" sz="1800" dirty="0"/>
          </a:p>
          <a:p>
            <a:r>
              <a:rPr lang="bs-Latn-BA" sz="2900" dirty="0" err="1" smtClean="0"/>
              <a:t>Z</a:t>
            </a:r>
            <a:r>
              <a:rPr lang="en-US" sz="2900" dirty="0" err="1" smtClean="0"/>
              <a:t>aštita</a:t>
            </a:r>
            <a:r>
              <a:rPr lang="en-US" sz="2900" dirty="0" smtClean="0"/>
              <a:t> </a:t>
            </a:r>
            <a:r>
              <a:rPr lang="en-US" sz="2900" dirty="0" err="1"/>
              <a:t>maloljetnika</a:t>
            </a:r>
            <a:r>
              <a:rPr lang="en-US" sz="2900" dirty="0"/>
              <a:t> </a:t>
            </a:r>
            <a:r>
              <a:rPr lang="en-US" sz="2900" dirty="0" err="1"/>
              <a:t>na</a:t>
            </a:r>
            <a:r>
              <a:rPr lang="en-US" sz="2900" dirty="0"/>
              <a:t> </a:t>
            </a:r>
            <a:r>
              <a:rPr lang="en-US" sz="2900" dirty="0" err="1"/>
              <a:t>radu</a:t>
            </a:r>
            <a:endParaRPr lang="bs-Latn-BA" sz="2900" dirty="0"/>
          </a:p>
          <a:p>
            <a:endParaRPr lang="bs-Latn-BA" sz="2900" dirty="0"/>
          </a:p>
          <a:p>
            <a:r>
              <a:rPr lang="en-US" sz="2900" dirty="0" err="1"/>
              <a:t>Zaštit</a:t>
            </a:r>
            <a:r>
              <a:rPr lang="bs-Latn-BA" sz="2900" dirty="0"/>
              <a:t>a </a:t>
            </a:r>
            <a:r>
              <a:rPr lang="en-US" sz="2900" dirty="0" err="1"/>
              <a:t>žena</a:t>
            </a:r>
            <a:r>
              <a:rPr lang="en-US" sz="2900" dirty="0"/>
              <a:t> </a:t>
            </a:r>
            <a:r>
              <a:rPr lang="en-US" sz="2900" dirty="0" err="1"/>
              <a:t>radnica</a:t>
            </a:r>
            <a:r>
              <a:rPr lang="en-US" sz="2900" dirty="0"/>
              <a:t> i </a:t>
            </a:r>
            <a:r>
              <a:rPr lang="en-US" sz="2900" dirty="0" err="1" smtClean="0"/>
              <a:t>materinstva</a:t>
            </a:r>
            <a:r>
              <a:rPr lang="bs-Latn-BA" sz="2900" dirty="0" smtClean="0"/>
              <a:t> (</a:t>
            </a:r>
            <a:r>
              <a:rPr lang="en-US" sz="2900" dirty="0" err="1" smtClean="0"/>
              <a:t>prava</a:t>
            </a:r>
            <a:r>
              <a:rPr lang="en-US" sz="2900" dirty="0" smtClean="0"/>
              <a:t> </a:t>
            </a:r>
            <a:r>
              <a:rPr lang="en-US" sz="2900" dirty="0" err="1"/>
              <a:t>za</a:t>
            </a:r>
            <a:r>
              <a:rPr lang="en-US" sz="2900" dirty="0"/>
              <a:t> </a:t>
            </a:r>
            <a:r>
              <a:rPr lang="en-US" sz="2900" dirty="0" err="1"/>
              <a:t>vrijeme</a:t>
            </a:r>
            <a:r>
              <a:rPr lang="en-US" sz="2900" dirty="0"/>
              <a:t> </a:t>
            </a:r>
            <a:r>
              <a:rPr lang="en-US" sz="2900" dirty="0" err="1"/>
              <a:t>trudnoće</a:t>
            </a:r>
            <a:r>
              <a:rPr lang="en-US" sz="2900" dirty="0"/>
              <a:t> i </a:t>
            </a:r>
            <a:r>
              <a:rPr lang="en-US" sz="2900" dirty="0" err="1"/>
              <a:t>porođajnog</a:t>
            </a:r>
            <a:r>
              <a:rPr lang="en-US" sz="2900" dirty="0"/>
              <a:t> </a:t>
            </a:r>
            <a:r>
              <a:rPr lang="en-US" sz="2900" dirty="0" err="1"/>
              <a:t>odustva</a:t>
            </a:r>
            <a:r>
              <a:rPr lang="en-US" sz="2900" dirty="0"/>
              <a:t>,</a:t>
            </a:r>
            <a:r>
              <a:rPr lang="bs-Latn-BA" sz="2900" dirty="0"/>
              <a:t> </a:t>
            </a:r>
            <a:r>
              <a:rPr lang="en-US" sz="2900" dirty="0" err="1"/>
              <a:t>odsustvo</a:t>
            </a:r>
            <a:r>
              <a:rPr lang="en-US" sz="2900" dirty="0"/>
              <a:t> </a:t>
            </a:r>
            <a:r>
              <a:rPr lang="en-US" sz="2900" dirty="0" err="1"/>
              <a:t>radi</a:t>
            </a:r>
            <a:r>
              <a:rPr lang="en-US" sz="2900" dirty="0"/>
              <a:t> </a:t>
            </a:r>
            <a:r>
              <a:rPr lang="en-US" sz="2900" dirty="0" err="1"/>
              <a:t>dojenja</a:t>
            </a:r>
            <a:r>
              <a:rPr lang="en-US" sz="2900" dirty="0"/>
              <a:t>, rad </a:t>
            </a:r>
            <a:r>
              <a:rPr lang="en-US" sz="2900" dirty="0" err="1"/>
              <a:t>sa</a:t>
            </a:r>
            <a:r>
              <a:rPr lang="en-US" sz="2900" dirty="0"/>
              <a:t> </a:t>
            </a:r>
            <a:r>
              <a:rPr lang="en-US" sz="2900" dirty="0" err="1"/>
              <a:t>polovinom</a:t>
            </a:r>
            <a:r>
              <a:rPr lang="en-US" sz="2900" dirty="0"/>
              <a:t> </a:t>
            </a:r>
            <a:r>
              <a:rPr lang="en-US" sz="2900" dirty="0" err="1"/>
              <a:t>radnog</a:t>
            </a:r>
            <a:r>
              <a:rPr lang="en-US" sz="2900" dirty="0"/>
              <a:t> </a:t>
            </a:r>
            <a:r>
              <a:rPr lang="en-US" sz="2900" dirty="0" err="1"/>
              <a:t>vremena</a:t>
            </a:r>
            <a:r>
              <a:rPr lang="en-US" sz="2900" dirty="0"/>
              <a:t> </a:t>
            </a:r>
            <a:r>
              <a:rPr lang="en-US" sz="2900" dirty="0" err="1"/>
              <a:t>majkama</a:t>
            </a:r>
            <a:r>
              <a:rPr lang="en-US" sz="2900" dirty="0"/>
              <a:t> </a:t>
            </a:r>
            <a:r>
              <a:rPr lang="en-US" sz="2900" dirty="0" err="1"/>
              <a:t>koje</a:t>
            </a:r>
            <a:r>
              <a:rPr lang="en-US" sz="2900" dirty="0"/>
              <a:t> </a:t>
            </a:r>
            <a:r>
              <a:rPr lang="en-US" sz="2900" dirty="0" err="1"/>
              <a:t>su</a:t>
            </a:r>
            <a:r>
              <a:rPr lang="en-US" sz="2900" dirty="0"/>
              <a:t> </a:t>
            </a:r>
            <a:r>
              <a:rPr lang="en-US" sz="2900" dirty="0" err="1"/>
              <a:t>rodile</a:t>
            </a:r>
            <a:r>
              <a:rPr lang="en-US" sz="2900" dirty="0"/>
              <a:t> </a:t>
            </a:r>
            <a:r>
              <a:rPr lang="en-US" sz="2900" dirty="0" err="1"/>
              <a:t>blizance,troje</a:t>
            </a:r>
            <a:r>
              <a:rPr lang="en-US" sz="2900" dirty="0"/>
              <a:t> </a:t>
            </a:r>
            <a:r>
              <a:rPr lang="en-US" sz="2900" dirty="0" err="1"/>
              <a:t>ili</a:t>
            </a:r>
            <a:r>
              <a:rPr lang="en-US" sz="2900" dirty="0"/>
              <a:t> </a:t>
            </a:r>
            <a:r>
              <a:rPr lang="en-US" sz="2900" dirty="0" err="1"/>
              <a:t>više</a:t>
            </a:r>
            <a:r>
              <a:rPr lang="en-US" sz="2900" dirty="0"/>
              <a:t> </a:t>
            </a:r>
            <a:r>
              <a:rPr lang="en-US" sz="2900" dirty="0" err="1"/>
              <a:t>djece</a:t>
            </a:r>
            <a:r>
              <a:rPr lang="en-US" sz="2900" dirty="0"/>
              <a:t>.</a:t>
            </a:r>
            <a:endParaRPr lang="bs-Latn-BA" sz="2900" dirty="0"/>
          </a:p>
          <a:p>
            <a:endParaRPr lang="bs-Latn-BA" sz="2900" dirty="0"/>
          </a:p>
          <a:p>
            <a:r>
              <a:rPr lang="bs-Latn-BA" sz="2900" dirty="0"/>
              <a:t>Nemogućnost otkaza ugovora u slučaju korištenja </a:t>
            </a:r>
            <a:r>
              <a:rPr lang="en-US" sz="2900" dirty="0" err="1"/>
              <a:t>nekim</a:t>
            </a:r>
            <a:r>
              <a:rPr lang="en-US" sz="2900" dirty="0"/>
              <a:t> od </a:t>
            </a:r>
            <a:r>
              <a:rPr lang="en-US" sz="2900" dirty="0" err="1"/>
              <a:t>sljedećih</a:t>
            </a:r>
            <a:r>
              <a:rPr lang="en-US" sz="2900" dirty="0"/>
              <a:t> </a:t>
            </a:r>
            <a:r>
              <a:rPr lang="en-US" sz="2900" dirty="0" err="1"/>
              <a:t>prava</a:t>
            </a:r>
            <a:r>
              <a:rPr lang="en-US" sz="2900" dirty="0"/>
              <a:t>: </a:t>
            </a:r>
            <a:r>
              <a:rPr lang="en-US" sz="2900" dirty="0" err="1"/>
              <a:t>za</a:t>
            </a:r>
            <a:r>
              <a:rPr lang="en-US" sz="2900" dirty="0"/>
              <a:t> </a:t>
            </a:r>
            <a:r>
              <a:rPr lang="en-US" sz="2900" dirty="0" err="1"/>
              <a:t>vrijeme</a:t>
            </a:r>
            <a:r>
              <a:rPr lang="en-US" sz="2900" dirty="0"/>
              <a:t> </a:t>
            </a:r>
            <a:r>
              <a:rPr lang="en-US" sz="2900" dirty="0" err="1"/>
              <a:t>trudnoće</a:t>
            </a:r>
            <a:r>
              <a:rPr lang="bs-Latn-BA" sz="2900" dirty="0"/>
              <a:t> </a:t>
            </a:r>
            <a:r>
              <a:rPr lang="en-US" sz="2900" dirty="0"/>
              <a:t>,</a:t>
            </a:r>
            <a:r>
              <a:rPr lang="en-US" sz="2900" dirty="0" err="1"/>
              <a:t>korištenja</a:t>
            </a:r>
            <a:r>
              <a:rPr lang="en-US" sz="2900" dirty="0"/>
              <a:t> </a:t>
            </a:r>
            <a:r>
              <a:rPr lang="en-US" sz="2900" dirty="0" err="1"/>
              <a:t>porođajnog</a:t>
            </a:r>
            <a:r>
              <a:rPr lang="en-US" sz="2900" dirty="0"/>
              <a:t> </a:t>
            </a:r>
            <a:r>
              <a:rPr lang="en-US" sz="2900" dirty="0" err="1"/>
              <a:t>odsustva</a:t>
            </a:r>
            <a:r>
              <a:rPr lang="en-US" sz="2900" dirty="0"/>
              <a:t>,</a:t>
            </a:r>
            <a:r>
              <a:rPr lang="bs-Latn-BA" sz="2900" dirty="0"/>
              <a:t> </a:t>
            </a:r>
            <a:r>
              <a:rPr lang="en-US" sz="2900" dirty="0" err="1"/>
              <a:t>za</a:t>
            </a:r>
            <a:r>
              <a:rPr lang="en-US" sz="2900" dirty="0"/>
              <a:t> </a:t>
            </a:r>
            <a:r>
              <a:rPr lang="en-US" sz="2900" dirty="0" err="1"/>
              <a:t>vrijeme</a:t>
            </a:r>
            <a:r>
              <a:rPr lang="en-US" sz="2900" dirty="0"/>
              <a:t> </a:t>
            </a:r>
            <a:r>
              <a:rPr lang="en-US" sz="2900" dirty="0" err="1"/>
              <a:t>korištenja</a:t>
            </a:r>
            <a:r>
              <a:rPr lang="en-US" sz="2900" dirty="0"/>
              <a:t> </a:t>
            </a:r>
            <a:r>
              <a:rPr lang="en-US" sz="2900" dirty="0" err="1"/>
              <a:t>prava</a:t>
            </a:r>
            <a:r>
              <a:rPr lang="en-US" sz="2900" dirty="0"/>
              <a:t> </a:t>
            </a:r>
            <a:r>
              <a:rPr lang="en-US" sz="2900" dirty="0" err="1"/>
              <a:t>na</a:t>
            </a:r>
            <a:r>
              <a:rPr lang="en-US" sz="2900" dirty="0"/>
              <a:t> rad </a:t>
            </a:r>
            <a:r>
              <a:rPr lang="en-US" sz="2900" dirty="0" err="1"/>
              <a:t>sa</a:t>
            </a:r>
            <a:r>
              <a:rPr lang="en-US" sz="2900" dirty="0"/>
              <a:t> </a:t>
            </a:r>
            <a:r>
              <a:rPr lang="en-US" sz="2900" dirty="0" err="1"/>
              <a:t>polovinom</a:t>
            </a:r>
            <a:r>
              <a:rPr lang="en-US" sz="2900" dirty="0"/>
              <a:t> </a:t>
            </a:r>
            <a:r>
              <a:rPr lang="en-US" sz="2900" dirty="0" err="1"/>
              <a:t>radnog</a:t>
            </a:r>
            <a:r>
              <a:rPr lang="en-US" sz="2900" dirty="0"/>
              <a:t> </a:t>
            </a:r>
            <a:r>
              <a:rPr lang="en-US" sz="2900" dirty="0" err="1"/>
              <a:t>vremena</a:t>
            </a:r>
            <a:r>
              <a:rPr lang="en-US" sz="2900" dirty="0"/>
              <a:t> </a:t>
            </a:r>
            <a:r>
              <a:rPr lang="en-US" sz="2900" dirty="0" err="1"/>
              <a:t>nakon</a:t>
            </a:r>
            <a:r>
              <a:rPr lang="en-US" sz="2900" dirty="0"/>
              <a:t> </a:t>
            </a:r>
            <a:r>
              <a:rPr lang="en-US" sz="2900" dirty="0" err="1"/>
              <a:t>isteka</a:t>
            </a:r>
            <a:r>
              <a:rPr lang="en-US" sz="2900" dirty="0"/>
              <a:t> </a:t>
            </a:r>
            <a:r>
              <a:rPr lang="en-US" sz="2900" dirty="0" err="1"/>
              <a:t>porodiljskog</a:t>
            </a:r>
            <a:r>
              <a:rPr lang="en-US" sz="2900" dirty="0"/>
              <a:t> </a:t>
            </a:r>
            <a:r>
              <a:rPr lang="en-US" sz="2900" dirty="0" err="1"/>
              <a:t>odsustva</a:t>
            </a:r>
            <a:r>
              <a:rPr lang="en-US" sz="2900" dirty="0"/>
              <a:t>, </a:t>
            </a:r>
            <a:r>
              <a:rPr lang="en-US" sz="2900" dirty="0" err="1"/>
              <a:t>rada</a:t>
            </a:r>
            <a:r>
              <a:rPr lang="en-US" sz="2900" dirty="0"/>
              <a:t> </a:t>
            </a:r>
            <a:r>
              <a:rPr lang="en-US" sz="2900" dirty="0" err="1"/>
              <a:t>sa</a:t>
            </a:r>
            <a:r>
              <a:rPr lang="en-US" sz="2900" dirty="0"/>
              <a:t> </a:t>
            </a:r>
            <a:r>
              <a:rPr lang="en-US" sz="2900" dirty="0" err="1"/>
              <a:t>polovinom</a:t>
            </a:r>
            <a:r>
              <a:rPr lang="en-US" sz="2900" dirty="0"/>
              <a:t> </a:t>
            </a:r>
            <a:r>
              <a:rPr lang="en-US" sz="2900" dirty="0" err="1"/>
              <a:t>punog</a:t>
            </a:r>
            <a:r>
              <a:rPr lang="en-US" sz="2900" dirty="0"/>
              <a:t> </a:t>
            </a:r>
            <a:r>
              <a:rPr lang="en-US" sz="2900" dirty="0" err="1"/>
              <a:t>radnog</a:t>
            </a:r>
            <a:r>
              <a:rPr lang="en-US" sz="2900" dirty="0"/>
              <a:t> </a:t>
            </a:r>
            <a:r>
              <a:rPr lang="en-US" sz="2900" dirty="0" err="1"/>
              <a:t>vremena</a:t>
            </a:r>
            <a:r>
              <a:rPr lang="en-US" sz="2900" dirty="0"/>
              <a:t> do tri </a:t>
            </a:r>
            <a:r>
              <a:rPr lang="en-US" sz="2900" dirty="0" err="1"/>
              <a:t>godine</a:t>
            </a:r>
            <a:r>
              <a:rPr lang="en-US" sz="2900" dirty="0"/>
              <a:t> </a:t>
            </a:r>
            <a:r>
              <a:rPr lang="en-US" sz="2900" dirty="0" err="1"/>
              <a:t>života</a:t>
            </a:r>
            <a:r>
              <a:rPr lang="en-US" sz="2900" dirty="0"/>
              <a:t> </a:t>
            </a:r>
            <a:r>
              <a:rPr lang="en-US" sz="2900" dirty="0" err="1"/>
              <a:t>djeteta</a:t>
            </a:r>
            <a:r>
              <a:rPr lang="bs-Latn-BA" sz="2900" dirty="0"/>
              <a:t> </a:t>
            </a:r>
            <a:r>
              <a:rPr lang="en-US" sz="2900" dirty="0"/>
              <a:t>-</a:t>
            </a:r>
            <a:r>
              <a:rPr lang="bs-Latn-BA" sz="2900" dirty="0"/>
              <a:t> </a:t>
            </a:r>
            <a:r>
              <a:rPr lang="en-US" sz="2900" dirty="0" err="1"/>
              <a:t>ako</a:t>
            </a:r>
            <a:r>
              <a:rPr lang="en-US" sz="2900" dirty="0"/>
              <a:t> je </a:t>
            </a:r>
            <a:r>
              <a:rPr lang="en-US" sz="2900" dirty="0" err="1"/>
              <a:t>djetetu</a:t>
            </a:r>
            <a:r>
              <a:rPr lang="en-US" sz="2900" dirty="0"/>
              <a:t> </a:t>
            </a:r>
            <a:r>
              <a:rPr lang="en-US" sz="2900" dirty="0" err="1"/>
              <a:t>potrebna</a:t>
            </a:r>
            <a:r>
              <a:rPr lang="en-US" sz="2900" dirty="0"/>
              <a:t> </a:t>
            </a:r>
            <a:r>
              <a:rPr lang="en-US" sz="2900" dirty="0" err="1"/>
              <a:t>pojačana</a:t>
            </a:r>
            <a:r>
              <a:rPr lang="en-US" sz="2900" dirty="0"/>
              <a:t> </a:t>
            </a:r>
            <a:r>
              <a:rPr lang="en-US" sz="2900" dirty="0" err="1"/>
              <a:t>briga</a:t>
            </a:r>
            <a:r>
              <a:rPr lang="en-US" sz="2900" dirty="0"/>
              <a:t> i </a:t>
            </a:r>
            <a:r>
              <a:rPr lang="en-US" sz="2900" dirty="0" err="1"/>
              <a:t>njega</a:t>
            </a:r>
            <a:r>
              <a:rPr lang="en-US" sz="2900" dirty="0"/>
              <a:t> </a:t>
            </a:r>
            <a:r>
              <a:rPr lang="en-US" sz="2900" dirty="0" err="1"/>
              <a:t>prema</a:t>
            </a:r>
            <a:r>
              <a:rPr lang="en-US" sz="2900" dirty="0"/>
              <a:t> </a:t>
            </a:r>
            <a:r>
              <a:rPr lang="en-US" sz="2900" dirty="0" err="1"/>
              <a:t>nalazu</a:t>
            </a:r>
            <a:r>
              <a:rPr lang="en-US" sz="2900" dirty="0"/>
              <a:t> </a:t>
            </a:r>
            <a:r>
              <a:rPr lang="en-US" sz="2900" dirty="0" err="1"/>
              <a:t>nadležne</a:t>
            </a:r>
            <a:r>
              <a:rPr lang="en-US" sz="2900" dirty="0"/>
              <a:t> </a:t>
            </a:r>
            <a:r>
              <a:rPr lang="en-US" sz="2900" dirty="0" err="1"/>
              <a:t>zdravstvene</a:t>
            </a:r>
            <a:r>
              <a:rPr lang="en-US" sz="2900" dirty="0"/>
              <a:t> </a:t>
            </a:r>
            <a:r>
              <a:rPr lang="en-US" sz="2900" dirty="0" err="1"/>
              <a:t>ustanove</a:t>
            </a:r>
            <a:r>
              <a:rPr lang="en-US" sz="2900" dirty="0"/>
              <a:t>, </a:t>
            </a:r>
            <a:r>
              <a:rPr lang="en-US" sz="2900" dirty="0" err="1"/>
              <a:t>kao</a:t>
            </a:r>
            <a:r>
              <a:rPr lang="en-US" sz="2900" dirty="0"/>
              <a:t> i </a:t>
            </a:r>
            <a:r>
              <a:rPr lang="en-US" sz="2900" dirty="0" err="1"/>
              <a:t>za</a:t>
            </a:r>
            <a:r>
              <a:rPr lang="en-US" sz="2900" dirty="0"/>
              <a:t> </a:t>
            </a:r>
            <a:r>
              <a:rPr lang="en-US" sz="2900" dirty="0" err="1"/>
              <a:t>vrijeme</a:t>
            </a:r>
            <a:r>
              <a:rPr lang="en-US" sz="2900" dirty="0"/>
              <a:t> </a:t>
            </a:r>
            <a:r>
              <a:rPr lang="en-US" sz="2900" dirty="0" err="1"/>
              <a:t>korištenja</a:t>
            </a:r>
            <a:r>
              <a:rPr lang="en-US" sz="2900" dirty="0"/>
              <a:t> </a:t>
            </a:r>
            <a:r>
              <a:rPr lang="en-US" sz="2900" dirty="0" err="1"/>
              <a:t>prava</a:t>
            </a:r>
            <a:r>
              <a:rPr lang="en-US" sz="2900" dirty="0"/>
              <a:t> </a:t>
            </a:r>
            <a:r>
              <a:rPr lang="en-US" sz="2900" dirty="0" err="1"/>
              <a:t>na</a:t>
            </a:r>
            <a:r>
              <a:rPr lang="en-US" sz="2900" dirty="0"/>
              <a:t> </a:t>
            </a:r>
            <a:r>
              <a:rPr lang="en-US" sz="2900" dirty="0" err="1"/>
              <a:t>odsustvo</a:t>
            </a:r>
            <a:r>
              <a:rPr lang="en-US" sz="2900" dirty="0"/>
              <a:t> </a:t>
            </a:r>
            <a:r>
              <a:rPr lang="en-US" sz="2900" dirty="0" err="1"/>
              <a:t>radi</a:t>
            </a:r>
            <a:r>
              <a:rPr lang="en-US" sz="2900" dirty="0"/>
              <a:t> </a:t>
            </a:r>
            <a:r>
              <a:rPr lang="en-US" sz="2900" dirty="0" err="1"/>
              <a:t>dojenja</a:t>
            </a:r>
            <a:r>
              <a:rPr lang="en-US" sz="2900" dirty="0"/>
              <a:t>.</a:t>
            </a:r>
            <a:endParaRPr lang="bs-Latn-BA" sz="2900" dirty="0"/>
          </a:p>
          <a:p>
            <a:endParaRPr lang="bs-Latn-BA" dirty="0"/>
          </a:p>
        </p:txBody>
      </p:sp>
      <p:sp>
        <p:nvSpPr>
          <p:cNvPr id="4" name="Content Placeholder 3"/>
          <p:cNvSpPr>
            <a:spLocks noGrp="1"/>
          </p:cNvSpPr>
          <p:nvPr>
            <p:ph sz="half" idx="2"/>
          </p:nvPr>
        </p:nvSpPr>
        <p:spPr>
          <a:xfrm>
            <a:off x="4648200" y="1052736"/>
            <a:ext cx="4388296" cy="5688632"/>
          </a:xfrm>
        </p:spPr>
        <p:style>
          <a:lnRef idx="1">
            <a:schemeClr val="accent2"/>
          </a:lnRef>
          <a:fillRef idx="2">
            <a:schemeClr val="accent2"/>
          </a:fillRef>
          <a:effectRef idx="1">
            <a:schemeClr val="accent2"/>
          </a:effectRef>
          <a:fontRef idx="minor">
            <a:schemeClr val="dk1"/>
          </a:fontRef>
        </p:style>
        <p:txBody>
          <a:bodyPr>
            <a:normAutofit fontScale="55000" lnSpcReduction="20000"/>
          </a:bodyPr>
          <a:lstStyle/>
          <a:p>
            <a:r>
              <a:rPr lang="en-US" sz="2900" dirty="0" err="1" smtClean="0"/>
              <a:t>Radnik</a:t>
            </a:r>
            <a:r>
              <a:rPr lang="bs-Latn-BA" sz="2900" dirty="0" smtClean="0"/>
              <a:t> </a:t>
            </a:r>
            <a:r>
              <a:rPr lang="en-US" sz="2900" dirty="0" smtClean="0"/>
              <a:t>-</a:t>
            </a:r>
            <a:r>
              <a:rPr lang="bs-Latn-BA" sz="2900" dirty="0" smtClean="0"/>
              <a:t> </a:t>
            </a:r>
            <a:r>
              <a:rPr lang="en-US" sz="2900" dirty="0" err="1" smtClean="0"/>
              <a:t>otac</a:t>
            </a:r>
            <a:r>
              <a:rPr lang="en-US" sz="2900" dirty="0" smtClean="0"/>
              <a:t> </a:t>
            </a:r>
            <a:r>
              <a:rPr lang="en-US" sz="2900" dirty="0" err="1"/>
              <a:t>djeteta</a:t>
            </a:r>
            <a:r>
              <a:rPr lang="en-US" sz="2900" dirty="0"/>
              <a:t> </a:t>
            </a:r>
            <a:r>
              <a:rPr lang="en-US" sz="2900" dirty="0" err="1"/>
              <a:t>porođajno</a:t>
            </a:r>
            <a:r>
              <a:rPr lang="en-US" sz="2900" dirty="0"/>
              <a:t> </a:t>
            </a:r>
            <a:r>
              <a:rPr lang="en-US" sz="2900" dirty="0" err="1"/>
              <a:t>odsustvo</a:t>
            </a:r>
            <a:r>
              <a:rPr lang="en-US" sz="2900" dirty="0"/>
              <a:t> </a:t>
            </a:r>
            <a:r>
              <a:rPr lang="en-US" sz="2900" dirty="0" err="1"/>
              <a:t>može</a:t>
            </a:r>
            <a:r>
              <a:rPr lang="en-US" sz="2900" dirty="0"/>
              <a:t> </a:t>
            </a:r>
            <a:r>
              <a:rPr lang="en-US" sz="2900" dirty="0" err="1"/>
              <a:t>koristiti</a:t>
            </a:r>
            <a:r>
              <a:rPr lang="en-US" sz="2900" dirty="0"/>
              <a:t> </a:t>
            </a:r>
            <a:r>
              <a:rPr lang="en-US" sz="2900" dirty="0" err="1"/>
              <a:t>nakon</a:t>
            </a:r>
            <a:r>
              <a:rPr lang="en-US" sz="2900" dirty="0"/>
              <a:t> 42 </a:t>
            </a:r>
            <a:r>
              <a:rPr lang="en-US" sz="2900" dirty="0" err="1" smtClean="0"/>
              <a:t>dana</a:t>
            </a:r>
            <a:r>
              <a:rPr lang="bs-Latn-BA" sz="2900" dirty="0" smtClean="0"/>
              <a:t>, </a:t>
            </a:r>
            <a:r>
              <a:rPr lang="en-US" sz="2900" dirty="0" err="1"/>
              <a:t>pravo</a:t>
            </a:r>
            <a:r>
              <a:rPr lang="en-US" sz="2900" dirty="0"/>
              <a:t> </a:t>
            </a:r>
            <a:r>
              <a:rPr lang="en-US" sz="2900" dirty="0" err="1"/>
              <a:t>sa</a:t>
            </a:r>
            <a:r>
              <a:rPr lang="en-US" sz="2900" dirty="0"/>
              <a:t> </a:t>
            </a:r>
            <a:r>
              <a:rPr lang="en-US" sz="2900" dirty="0" err="1"/>
              <a:t>polovinom</a:t>
            </a:r>
            <a:r>
              <a:rPr lang="en-US" sz="2900" dirty="0"/>
              <a:t> </a:t>
            </a:r>
            <a:r>
              <a:rPr lang="en-US" sz="2900" dirty="0" err="1"/>
              <a:t>punog</a:t>
            </a:r>
            <a:r>
              <a:rPr lang="en-US" sz="2900" dirty="0"/>
              <a:t> </a:t>
            </a:r>
            <a:r>
              <a:rPr lang="en-US" sz="2900" dirty="0" err="1"/>
              <a:t>radnog</a:t>
            </a:r>
            <a:r>
              <a:rPr lang="en-US" sz="2900" dirty="0"/>
              <a:t> </a:t>
            </a:r>
            <a:r>
              <a:rPr lang="en-US" sz="2900" dirty="0" err="1"/>
              <a:t>vremena</a:t>
            </a:r>
            <a:r>
              <a:rPr lang="en-US" sz="2900" dirty="0"/>
              <a:t> </a:t>
            </a:r>
            <a:r>
              <a:rPr lang="en-US" sz="2900" dirty="0" err="1"/>
              <a:t>nakon</a:t>
            </a:r>
            <a:r>
              <a:rPr lang="en-US" sz="2900" dirty="0"/>
              <a:t> </a:t>
            </a:r>
            <a:r>
              <a:rPr lang="en-US" sz="2900" dirty="0" err="1"/>
              <a:t>isteka</a:t>
            </a:r>
            <a:r>
              <a:rPr lang="en-US" sz="2900" dirty="0"/>
              <a:t> </a:t>
            </a:r>
            <a:r>
              <a:rPr lang="en-US" sz="2900" dirty="0" err="1"/>
              <a:t>porođajnog</a:t>
            </a:r>
            <a:r>
              <a:rPr lang="en-US" sz="2900" dirty="0"/>
              <a:t> </a:t>
            </a:r>
            <a:r>
              <a:rPr lang="en-US" sz="2900" dirty="0" err="1"/>
              <a:t>odsustva</a:t>
            </a:r>
            <a:r>
              <a:rPr lang="en-US" sz="2900" dirty="0"/>
              <a:t>, </a:t>
            </a:r>
            <a:r>
              <a:rPr lang="en-US" sz="2900" dirty="0" err="1"/>
              <a:t>za</a:t>
            </a:r>
            <a:r>
              <a:rPr lang="en-US" sz="2900" dirty="0"/>
              <a:t> </a:t>
            </a:r>
            <a:r>
              <a:rPr lang="en-US" sz="2900" dirty="0" err="1"/>
              <a:t>blizance</a:t>
            </a:r>
            <a:r>
              <a:rPr lang="en-US" sz="2900" dirty="0"/>
              <a:t>, </a:t>
            </a:r>
            <a:r>
              <a:rPr lang="en-US" sz="2900" dirty="0" err="1"/>
              <a:t>treće</a:t>
            </a:r>
            <a:r>
              <a:rPr lang="en-US" sz="2900" dirty="0"/>
              <a:t>, i </a:t>
            </a:r>
            <a:r>
              <a:rPr lang="en-US" sz="2900" dirty="0" err="1"/>
              <a:t>svako</a:t>
            </a:r>
            <a:r>
              <a:rPr lang="en-US" sz="2900" dirty="0"/>
              <a:t> </a:t>
            </a:r>
            <a:r>
              <a:rPr lang="en-US" sz="2900" dirty="0" err="1"/>
              <a:t>sljedeće</a:t>
            </a:r>
            <a:r>
              <a:rPr lang="en-US" sz="2900" dirty="0"/>
              <a:t> </a:t>
            </a:r>
            <a:r>
              <a:rPr lang="en-US" sz="2900" dirty="0" err="1"/>
              <a:t>dijete</a:t>
            </a:r>
            <a:r>
              <a:rPr lang="en-US" sz="2900" dirty="0"/>
              <a:t> </a:t>
            </a:r>
            <a:r>
              <a:rPr lang="en-US" sz="2900" dirty="0" err="1"/>
              <a:t>ukoliko</a:t>
            </a:r>
            <a:r>
              <a:rPr lang="en-US" sz="2900" dirty="0"/>
              <a:t> </a:t>
            </a:r>
            <a:r>
              <a:rPr lang="en-US" sz="2900" dirty="0" err="1"/>
              <a:t>žena</a:t>
            </a:r>
            <a:r>
              <a:rPr lang="en-US" sz="2900" dirty="0"/>
              <a:t> </a:t>
            </a:r>
            <a:r>
              <a:rPr lang="en-US" sz="2900" dirty="0" err="1"/>
              <a:t>radi</a:t>
            </a:r>
            <a:r>
              <a:rPr lang="en-US" sz="2900" dirty="0"/>
              <a:t> </a:t>
            </a:r>
            <a:r>
              <a:rPr lang="en-US" sz="2900" dirty="0" err="1"/>
              <a:t>sa</a:t>
            </a:r>
            <a:r>
              <a:rPr lang="en-US" sz="2900" dirty="0"/>
              <a:t> </a:t>
            </a:r>
            <a:r>
              <a:rPr lang="en-US" sz="2900" dirty="0" err="1"/>
              <a:t>punim</a:t>
            </a:r>
            <a:r>
              <a:rPr lang="en-US" sz="2900" dirty="0"/>
              <a:t> </a:t>
            </a:r>
            <a:r>
              <a:rPr lang="en-US" sz="2900" dirty="0" err="1"/>
              <a:t>radnim</a:t>
            </a:r>
            <a:r>
              <a:rPr lang="en-US" sz="2900" dirty="0"/>
              <a:t> </a:t>
            </a:r>
            <a:r>
              <a:rPr lang="en-US" sz="2900" dirty="0" err="1"/>
              <a:t>vremenom</a:t>
            </a:r>
            <a:r>
              <a:rPr lang="en-US" sz="2900" dirty="0"/>
              <a:t>.</a:t>
            </a:r>
            <a:endParaRPr lang="bs-Latn-BA" sz="2900" dirty="0"/>
          </a:p>
          <a:p>
            <a:pPr marL="0" indent="0">
              <a:buNone/>
            </a:pPr>
            <a:endParaRPr lang="bs-Latn-BA" sz="2900" dirty="0"/>
          </a:p>
          <a:p>
            <a:r>
              <a:rPr lang="bs-Latn-BA" sz="2900" dirty="0" err="1" smtClean="0"/>
              <a:t>P</a:t>
            </a:r>
            <a:r>
              <a:rPr lang="en-US" sz="2900" dirty="0" err="1" smtClean="0"/>
              <a:t>rivremenu</a:t>
            </a:r>
            <a:r>
              <a:rPr lang="en-US" sz="2900" dirty="0" smtClean="0"/>
              <a:t> </a:t>
            </a:r>
            <a:r>
              <a:rPr lang="en-US" sz="2900" dirty="0" err="1"/>
              <a:t>spriječenost</a:t>
            </a:r>
            <a:r>
              <a:rPr lang="en-US" sz="2900" dirty="0"/>
              <a:t> </a:t>
            </a:r>
            <a:r>
              <a:rPr lang="en-US" sz="2900" dirty="0" err="1"/>
              <a:t>za</a:t>
            </a:r>
            <a:r>
              <a:rPr lang="en-US" sz="2900" dirty="0"/>
              <a:t> rad </a:t>
            </a:r>
            <a:r>
              <a:rPr lang="en-US" sz="2900" dirty="0" err="1"/>
              <a:t>koja</a:t>
            </a:r>
            <a:r>
              <a:rPr lang="en-US" sz="2900" dirty="0"/>
              <a:t> </a:t>
            </a:r>
            <a:r>
              <a:rPr lang="en-US" sz="2900" dirty="0" err="1"/>
              <a:t>nije</a:t>
            </a:r>
            <a:r>
              <a:rPr lang="en-US" sz="2900" dirty="0"/>
              <a:t> </a:t>
            </a:r>
            <a:r>
              <a:rPr lang="en-US" sz="2900" dirty="0" err="1"/>
              <a:t>vezana</a:t>
            </a:r>
            <a:r>
              <a:rPr lang="en-US" sz="2900" dirty="0"/>
              <a:t> </a:t>
            </a:r>
            <a:r>
              <a:rPr lang="en-US" sz="2900" dirty="0" err="1"/>
              <a:t>za</a:t>
            </a:r>
            <a:r>
              <a:rPr lang="en-US" sz="2900" dirty="0"/>
              <a:t> </a:t>
            </a:r>
            <a:r>
              <a:rPr lang="en-US" sz="2900" dirty="0" err="1"/>
              <a:t>profesionalno</a:t>
            </a:r>
            <a:r>
              <a:rPr lang="en-US" sz="2900" dirty="0"/>
              <a:t> </a:t>
            </a:r>
            <a:r>
              <a:rPr lang="en-US" sz="2900" dirty="0" err="1"/>
              <a:t>oboljenje</a:t>
            </a:r>
            <a:r>
              <a:rPr lang="en-US" sz="2900" dirty="0"/>
              <a:t> i</a:t>
            </a:r>
            <a:r>
              <a:rPr lang="bs-Latn-BA" sz="2900" dirty="0"/>
              <a:t> </a:t>
            </a:r>
            <a:r>
              <a:rPr lang="en-US" sz="2900" dirty="0" err="1"/>
              <a:t>povredu</a:t>
            </a:r>
            <a:r>
              <a:rPr lang="en-US" sz="2900" dirty="0"/>
              <a:t> </a:t>
            </a:r>
            <a:r>
              <a:rPr lang="en-US" sz="2900" dirty="0" err="1"/>
              <a:t>na</a:t>
            </a:r>
            <a:r>
              <a:rPr lang="en-US" sz="2900" dirty="0"/>
              <a:t> </a:t>
            </a:r>
            <a:r>
              <a:rPr lang="en-US" sz="2900" dirty="0" err="1"/>
              <a:t>radu</a:t>
            </a:r>
            <a:r>
              <a:rPr lang="en-US" sz="2900" dirty="0"/>
              <a:t> </a:t>
            </a:r>
            <a:r>
              <a:rPr lang="bs-Latn-BA" sz="2900" dirty="0" smtClean="0"/>
              <a:t>- </a:t>
            </a:r>
            <a:r>
              <a:rPr lang="en-US" sz="2900" dirty="0" err="1" smtClean="0"/>
              <a:t>obaveza</a:t>
            </a:r>
            <a:r>
              <a:rPr lang="en-US" sz="2900" dirty="0" smtClean="0"/>
              <a:t> </a:t>
            </a:r>
            <a:r>
              <a:rPr lang="en-US" sz="2900" dirty="0" err="1"/>
              <a:t>poslodavca</a:t>
            </a:r>
            <a:r>
              <a:rPr lang="en-US" sz="2900" dirty="0"/>
              <a:t> do 6 </a:t>
            </a:r>
            <a:r>
              <a:rPr lang="en-US" sz="2900" dirty="0" err="1"/>
              <a:t>mjeseci</a:t>
            </a:r>
            <a:r>
              <a:rPr lang="en-US" sz="2900" dirty="0"/>
              <a:t> </a:t>
            </a:r>
            <a:r>
              <a:rPr lang="en-US" sz="2900" dirty="0" err="1"/>
              <a:t>bolovanja</a:t>
            </a:r>
            <a:endParaRPr lang="bs-Latn-BA" sz="2900" dirty="0"/>
          </a:p>
          <a:p>
            <a:pPr marL="0" indent="0">
              <a:buNone/>
            </a:pPr>
            <a:endParaRPr lang="bs-Latn-BA" sz="2900" dirty="0"/>
          </a:p>
          <a:p>
            <a:r>
              <a:rPr lang="bs-Latn-BA" sz="2900" dirty="0" err="1" smtClean="0"/>
              <a:t>P</a:t>
            </a:r>
            <a:r>
              <a:rPr lang="en-US" sz="2900" dirty="0" err="1" smtClean="0"/>
              <a:t>romijenjena</a:t>
            </a:r>
            <a:r>
              <a:rPr lang="en-US" sz="2900" dirty="0" smtClean="0"/>
              <a:t> </a:t>
            </a:r>
            <a:r>
              <a:rPr lang="en-US" sz="2900" dirty="0" err="1"/>
              <a:t>radna</a:t>
            </a:r>
            <a:r>
              <a:rPr lang="en-US" sz="2900" dirty="0"/>
              <a:t> </a:t>
            </a:r>
            <a:r>
              <a:rPr lang="en-US" sz="2900" dirty="0" err="1"/>
              <a:t>sposobnost</a:t>
            </a:r>
            <a:r>
              <a:rPr lang="bs-Latn-BA" sz="2900" dirty="0"/>
              <a:t> </a:t>
            </a:r>
            <a:r>
              <a:rPr lang="bs-Latn-BA" sz="2900" dirty="0" smtClean="0"/>
              <a:t>- </a:t>
            </a:r>
            <a:r>
              <a:rPr lang="en-US" sz="2900" dirty="0" err="1" smtClean="0"/>
              <a:t>poslodavac</a:t>
            </a:r>
            <a:r>
              <a:rPr lang="en-US" sz="2900" dirty="0" smtClean="0"/>
              <a:t> </a:t>
            </a:r>
            <a:r>
              <a:rPr lang="en-US" sz="2900" dirty="0" err="1"/>
              <a:t>dužan</a:t>
            </a:r>
            <a:r>
              <a:rPr lang="en-US" sz="2900" dirty="0"/>
              <a:t> u </a:t>
            </a:r>
            <a:r>
              <a:rPr lang="en-US" sz="2900" dirty="0" err="1"/>
              <a:t>pismenoj</a:t>
            </a:r>
            <a:r>
              <a:rPr lang="en-US" sz="2900" dirty="0"/>
              <a:t> </a:t>
            </a:r>
            <a:r>
              <a:rPr lang="en-US" sz="2900" dirty="0" err="1"/>
              <a:t>formi</a:t>
            </a:r>
            <a:r>
              <a:rPr lang="en-US" sz="2900" dirty="0"/>
              <a:t> </a:t>
            </a:r>
            <a:r>
              <a:rPr lang="en-US" sz="2900" dirty="0" err="1"/>
              <a:t>ponuditi</a:t>
            </a:r>
            <a:r>
              <a:rPr lang="en-US" sz="2900" dirty="0"/>
              <a:t> </a:t>
            </a:r>
            <a:r>
              <a:rPr lang="en-US" sz="2900" dirty="0" err="1"/>
              <a:t>druge</a:t>
            </a:r>
            <a:r>
              <a:rPr lang="en-US" sz="2900" dirty="0"/>
              <a:t> </a:t>
            </a:r>
            <a:r>
              <a:rPr lang="en-US" sz="2900" dirty="0" err="1"/>
              <a:t>poslove</a:t>
            </a:r>
            <a:r>
              <a:rPr lang="en-US" sz="2900" dirty="0"/>
              <a:t> </a:t>
            </a:r>
            <a:r>
              <a:rPr lang="en-US" sz="2900" dirty="0" err="1"/>
              <a:t>za</a:t>
            </a:r>
            <a:r>
              <a:rPr lang="en-US" sz="2900" dirty="0"/>
              <a:t> </a:t>
            </a:r>
            <a:r>
              <a:rPr lang="en-US" sz="2900" dirty="0" err="1"/>
              <a:t>koje</a:t>
            </a:r>
            <a:r>
              <a:rPr lang="en-US" sz="2900" dirty="0"/>
              <a:t> je </a:t>
            </a:r>
            <a:r>
              <a:rPr lang="en-US" sz="2900" dirty="0" err="1"/>
              <a:t>zaposlenik</a:t>
            </a:r>
            <a:r>
              <a:rPr lang="en-US" sz="2900" dirty="0"/>
              <a:t> </a:t>
            </a:r>
            <a:r>
              <a:rPr lang="en-US" sz="2900" dirty="0" err="1"/>
              <a:t>sposoban</a:t>
            </a:r>
            <a:r>
              <a:rPr lang="en-US" sz="2900" dirty="0"/>
              <a:t>. </a:t>
            </a:r>
            <a:r>
              <a:rPr lang="bs-Latn-BA" sz="2900" dirty="0" smtClean="0"/>
              <a:t>Otkaz ugovora o radu, </a:t>
            </a:r>
            <a:r>
              <a:rPr lang="en-US" sz="2900" dirty="0" err="1" smtClean="0"/>
              <a:t>samo</a:t>
            </a:r>
            <a:r>
              <a:rPr lang="en-US" sz="2900" dirty="0" smtClean="0"/>
              <a:t> </a:t>
            </a:r>
            <a:r>
              <a:rPr lang="en-US" sz="2900" dirty="0" err="1"/>
              <a:t>uz</a:t>
            </a:r>
            <a:r>
              <a:rPr lang="en-US" sz="2900" dirty="0"/>
              <a:t> </a:t>
            </a:r>
            <a:r>
              <a:rPr lang="en-US" sz="2900" dirty="0" err="1"/>
              <a:t>prethodnu</a:t>
            </a:r>
            <a:r>
              <a:rPr lang="en-US" sz="2900" dirty="0"/>
              <a:t> </a:t>
            </a:r>
            <a:r>
              <a:rPr lang="en-US" sz="2900" dirty="0" err="1"/>
              <a:t>saglasnost</a:t>
            </a:r>
            <a:r>
              <a:rPr lang="en-US" sz="2900" dirty="0"/>
              <a:t> </a:t>
            </a:r>
            <a:r>
              <a:rPr lang="en-US" sz="2900" dirty="0" err="1"/>
              <a:t>vijeća</a:t>
            </a:r>
            <a:r>
              <a:rPr lang="en-US" sz="2900" dirty="0"/>
              <a:t> </a:t>
            </a:r>
            <a:r>
              <a:rPr lang="en-US" sz="2900" dirty="0" err="1"/>
              <a:t>zaposlenika</a:t>
            </a:r>
            <a:r>
              <a:rPr lang="en-US" sz="2900" dirty="0"/>
              <a:t> </a:t>
            </a:r>
            <a:r>
              <a:rPr lang="bs-Latn-BA" sz="2900" dirty="0" smtClean="0"/>
              <a:t> ukoliko </a:t>
            </a:r>
            <a:r>
              <a:rPr lang="en-US" sz="2900" dirty="0" err="1" smtClean="0"/>
              <a:t>postoji</a:t>
            </a:r>
            <a:r>
              <a:rPr lang="en-US" sz="2900" dirty="0" smtClean="0"/>
              <a:t> </a:t>
            </a:r>
            <a:r>
              <a:rPr lang="en-US" sz="2900" dirty="0" err="1"/>
              <a:t>smanjena</a:t>
            </a:r>
            <a:r>
              <a:rPr lang="en-US" sz="2900" dirty="0"/>
              <a:t> </a:t>
            </a:r>
            <a:r>
              <a:rPr lang="en-US" sz="2900" dirty="0" err="1"/>
              <a:t>radna</a:t>
            </a:r>
            <a:r>
              <a:rPr lang="en-US" sz="2900" dirty="0"/>
              <a:t> </a:t>
            </a:r>
            <a:r>
              <a:rPr lang="en-US" sz="2900" dirty="0" err="1"/>
              <a:t>sposobnost</a:t>
            </a:r>
            <a:r>
              <a:rPr lang="en-US" sz="2900" dirty="0"/>
              <a:t> </a:t>
            </a:r>
            <a:r>
              <a:rPr lang="en-US" sz="2900" dirty="0" err="1"/>
              <a:t>ili</a:t>
            </a:r>
            <a:r>
              <a:rPr lang="en-US" sz="2900" dirty="0"/>
              <a:t> </a:t>
            </a:r>
            <a:r>
              <a:rPr lang="en-US" sz="2900" dirty="0" err="1"/>
              <a:t>neposredna</a:t>
            </a:r>
            <a:r>
              <a:rPr lang="en-US" sz="2900" dirty="0"/>
              <a:t> </a:t>
            </a:r>
            <a:r>
              <a:rPr lang="en-US" sz="2900" dirty="0" err="1"/>
              <a:t>opasnost</a:t>
            </a:r>
            <a:r>
              <a:rPr lang="en-US" sz="2900" dirty="0"/>
              <a:t> od</a:t>
            </a:r>
            <a:r>
              <a:rPr lang="bs-Latn-BA" sz="2900" dirty="0"/>
              <a:t> </a:t>
            </a:r>
            <a:r>
              <a:rPr lang="en-US" sz="2900" dirty="0" err="1"/>
              <a:t>nastanka</a:t>
            </a:r>
            <a:r>
              <a:rPr lang="en-US" sz="2900" dirty="0"/>
              <a:t> </a:t>
            </a:r>
            <a:r>
              <a:rPr lang="en-US" sz="2900" dirty="0" err="1" smtClean="0"/>
              <a:t>invalidnosti</a:t>
            </a:r>
            <a:endParaRPr lang="bs-Latn-BA" sz="2900" dirty="0"/>
          </a:p>
          <a:p>
            <a:r>
              <a:rPr lang="bs-Latn-BA" sz="2900" dirty="0" err="1" smtClean="0"/>
              <a:t>Č</a:t>
            </a:r>
            <a:r>
              <a:rPr lang="en-US" sz="2900" dirty="0" smtClean="0"/>
              <a:t>l</a:t>
            </a:r>
            <a:r>
              <a:rPr lang="en-US" sz="2900" dirty="0"/>
              <a:t>. 73. i 74. </a:t>
            </a:r>
            <a:r>
              <a:rPr lang="bs-Latn-BA" sz="2900" dirty="0" err="1" smtClean="0"/>
              <a:t>P</a:t>
            </a:r>
            <a:r>
              <a:rPr lang="en-US" sz="2900" dirty="0" err="1" smtClean="0"/>
              <a:t>oslodavac</a:t>
            </a:r>
            <a:r>
              <a:rPr lang="en-US" sz="2900" dirty="0"/>
              <a:t>, u </a:t>
            </a:r>
            <a:r>
              <a:rPr lang="en-US" sz="2900" dirty="0" err="1"/>
              <a:t>slučaju</a:t>
            </a:r>
            <a:r>
              <a:rPr lang="en-US" sz="2900" dirty="0"/>
              <a:t> </a:t>
            </a:r>
            <a:r>
              <a:rPr lang="en-US" sz="2900" dirty="0" err="1"/>
              <a:t>promijenjene</a:t>
            </a:r>
            <a:r>
              <a:rPr lang="en-US" sz="2900" dirty="0"/>
              <a:t> </a:t>
            </a:r>
            <a:r>
              <a:rPr lang="en-US" sz="2900" dirty="0" err="1"/>
              <a:t>radne</a:t>
            </a:r>
            <a:r>
              <a:rPr lang="en-US" sz="2900" dirty="0"/>
              <a:t> </a:t>
            </a:r>
            <a:r>
              <a:rPr lang="en-US" sz="2900" dirty="0" err="1"/>
              <a:t>sposobnosti</a:t>
            </a:r>
            <a:r>
              <a:rPr lang="en-US" sz="2900" dirty="0"/>
              <a:t> </a:t>
            </a:r>
            <a:r>
              <a:rPr lang="en-US" sz="2900" dirty="0" err="1"/>
              <a:t>radnika</a:t>
            </a:r>
            <a:r>
              <a:rPr lang="en-US" sz="2900" dirty="0"/>
              <a:t>, </a:t>
            </a:r>
            <a:r>
              <a:rPr lang="en-US" sz="2900" dirty="0" err="1"/>
              <a:t>dužan</a:t>
            </a:r>
            <a:r>
              <a:rPr lang="en-US" sz="2900" dirty="0"/>
              <a:t> u </a:t>
            </a:r>
            <a:r>
              <a:rPr lang="en-US" sz="2900" dirty="0" err="1"/>
              <a:t>pismenoj</a:t>
            </a:r>
            <a:r>
              <a:rPr lang="en-US" sz="2900" dirty="0"/>
              <a:t> </a:t>
            </a:r>
            <a:r>
              <a:rPr lang="en-US" sz="2900" dirty="0" err="1"/>
              <a:t>formi</a:t>
            </a:r>
            <a:r>
              <a:rPr lang="en-US" sz="2900" dirty="0"/>
              <a:t> </a:t>
            </a:r>
            <a:r>
              <a:rPr lang="en-US" sz="2900" dirty="0" err="1"/>
              <a:t>ponuditi</a:t>
            </a:r>
            <a:r>
              <a:rPr lang="en-US" sz="2900" dirty="0"/>
              <a:t> </a:t>
            </a:r>
            <a:r>
              <a:rPr lang="en-US" sz="2900" dirty="0" err="1"/>
              <a:t>novi</a:t>
            </a:r>
            <a:r>
              <a:rPr lang="en-US" sz="2900" dirty="0"/>
              <a:t> </a:t>
            </a:r>
            <a:r>
              <a:rPr lang="en-US" sz="2900" dirty="0" err="1"/>
              <a:t>ugovor</a:t>
            </a:r>
            <a:r>
              <a:rPr lang="en-US" sz="2900" dirty="0"/>
              <a:t> o </a:t>
            </a:r>
            <a:r>
              <a:rPr lang="en-US" sz="2900" dirty="0" err="1"/>
              <a:t>radu</a:t>
            </a:r>
            <a:r>
              <a:rPr lang="en-US" sz="2900" dirty="0"/>
              <a:t> </a:t>
            </a:r>
            <a:r>
              <a:rPr lang="en-US" sz="2900" dirty="0" err="1"/>
              <a:t>za</a:t>
            </a:r>
            <a:r>
              <a:rPr lang="en-US" sz="2900" dirty="0"/>
              <a:t> </a:t>
            </a:r>
            <a:r>
              <a:rPr lang="en-US" sz="2900" dirty="0" err="1"/>
              <a:t>obavljanje</a:t>
            </a:r>
            <a:r>
              <a:rPr lang="en-US" sz="2900" dirty="0"/>
              <a:t> </a:t>
            </a:r>
            <a:r>
              <a:rPr lang="en-US" sz="2900" dirty="0" err="1"/>
              <a:t>poslova</a:t>
            </a:r>
            <a:r>
              <a:rPr lang="en-US" sz="2900" dirty="0"/>
              <a:t> </a:t>
            </a:r>
            <a:r>
              <a:rPr lang="en-US" sz="2900" dirty="0" err="1"/>
              <a:t>za</a:t>
            </a:r>
            <a:r>
              <a:rPr lang="en-US" sz="2900" dirty="0"/>
              <a:t> </a:t>
            </a:r>
            <a:r>
              <a:rPr lang="en-US" sz="2900" dirty="0" err="1"/>
              <a:t>koje</a:t>
            </a:r>
            <a:r>
              <a:rPr lang="en-US" sz="2900" dirty="0"/>
              <a:t> je </a:t>
            </a:r>
            <a:r>
              <a:rPr lang="en-US" sz="2900" dirty="0" err="1"/>
              <a:t>radnik</a:t>
            </a:r>
            <a:r>
              <a:rPr lang="en-US" sz="2900" dirty="0"/>
              <a:t> </a:t>
            </a:r>
            <a:r>
              <a:rPr lang="en-US" sz="2900" dirty="0" err="1"/>
              <a:t>sposoban</a:t>
            </a:r>
            <a:r>
              <a:rPr lang="en-US" sz="2900" dirty="0"/>
              <a:t>, </a:t>
            </a:r>
            <a:r>
              <a:rPr lang="en-US" sz="2900" dirty="0" err="1"/>
              <a:t>ako</a:t>
            </a:r>
            <a:r>
              <a:rPr lang="en-US" sz="2900" dirty="0"/>
              <a:t> </a:t>
            </a:r>
            <a:r>
              <a:rPr lang="en-US" sz="2900" dirty="0" err="1"/>
              <a:t>takvi</a:t>
            </a:r>
            <a:r>
              <a:rPr lang="en-US" sz="2900" dirty="0"/>
              <a:t> </a:t>
            </a:r>
            <a:r>
              <a:rPr lang="en-US" sz="2900" dirty="0" err="1"/>
              <a:t>poslovi</a:t>
            </a:r>
            <a:r>
              <a:rPr lang="en-US" sz="2900" dirty="0"/>
              <a:t> </a:t>
            </a:r>
            <a:r>
              <a:rPr lang="en-US" sz="2900" dirty="0" err="1"/>
              <a:t>postoje</a:t>
            </a:r>
            <a:r>
              <a:rPr lang="en-US" sz="2900" dirty="0"/>
              <a:t>, </a:t>
            </a:r>
            <a:r>
              <a:rPr lang="en-US" sz="2900" dirty="0" err="1"/>
              <a:t>odnosno</a:t>
            </a:r>
            <a:r>
              <a:rPr lang="en-US" sz="2900" dirty="0"/>
              <a:t> </a:t>
            </a:r>
            <a:r>
              <a:rPr lang="en-US" sz="2900" dirty="0" err="1"/>
              <a:t>ako</a:t>
            </a:r>
            <a:r>
              <a:rPr lang="en-US" sz="2900" dirty="0"/>
              <a:t> </a:t>
            </a:r>
            <a:r>
              <a:rPr lang="en-US" sz="2900" dirty="0" err="1"/>
              <a:t>uz</a:t>
            </a:r>
            <a:r>
              <a:rPr lang="en-US" sz="2900" dirty="0"/>
              <a:t> </a:t>
            </a:r>
            <a:r>
              <a:rPr lang="en-US" sz="2900" dirty="0" err="1"/>
              <a:t>prekvalifikaciju</a:t>
            </a:r>
            <a:r>
              <a:rPr lang="en-US" sz="2900" dirty="0"/>
              <a:t> i </a:t>
            </a:r>
            <a:r>
              <a:rPr lang="en-US" sz="2900" dirty="0" err="1"/>
              <a:t>dokvalifikaciju</a:t>
            </a:r>
            <a:r>
              <a:rPr lang="en-US" sz="2900" dirty="0"/>
              <a:t> </a:t>
            </a:r>
            <a:r>
              <a:rPr lang="en-US" sz="2900" dirty="0" err="1"/>
              <a:t>postoji</a:t>
            </a:r>
            <a:r>
              <a:rPr lang="en-US" sz="2900" dirty="0"/>
              <a:t> </a:t>
            </a:r>
            <a:r>
              <a:rPr lang="en-US" sz="2900" dirty="0" err="1"/>
              <a:t>mogućnost</a:t>
            </a:r>
            <a:r>
              <a:rPr lang="en-US" sz="2900" dirty="0"/>
              <a:t> </a:t>
            </a:r>
            <a:r>
              <a:rPr lang="en-US" sz="2900" dirty="0" err="1"/>
              <a:t>rasporeda</a:t>
            </a:r>
            <a:r>
              <a:rPr lang="en-US" sz="2900" dirty="0"/>
              <a:t> </a:t>
            </a:r>
            <a:r>
              <a:rPr lang="en-US" sz="2900" dirty="0" err="1"/>
              <a:t>radnika</a:t>
            </a:r>
            <a:r>
              <a:rPr lang="en-US" sz="2900" dirty="0"/>
              <a:t> </a:t>
            </a:r>
            <a:r>
              <a:rPr lang="en-US" sz="2900" dirty="0" err="1"/>
              <a:t>na</a:t>
            </a:r>
            <a:r>
              <a:rPr lang="en-US" sz="2900" dirty="0"/>
              <a:t> </a:t>
            </a:r>
            <a:r>
              <a:rPr lang="en-US" sz="2900" dirty="0" err="1"/>
              <a:t>druge</a:t>
            </a:r>
            <a:r>
              <a:rPr lang="en-US" sz="2900" dirty="0"/>
              <a:t> </a:t>
            </a:r>
            <a:r>
              <a:rPr lang="en-US" sz="2900" dirty="0" err="1"/>
              <a:t>poslove</a:t>
            </a:r>
            <a:r>
              <a:rPr lang="en-US" sz="2900" dirty="0"/>
              <a:t>.</a:t>
            </a:r>
            <a:endParaRPr lang="bs-Latn-BA" sz="2900" dirty="0"/>
          </a:p>
          <a:p>
            <a:endParaRPr lang="bs-Latn-BA" dirty="0"/>
          </a:p>
        </p:txBody>
      </p:sp>
    </p:spTree>
    <p:extLst>
      <p:ext uri="{BB962C8B-B14F-4D97-AF65-F5344CB8AC3E}">
        <p14:creationId xmlns:p14="http://schemas.microsoft.com/office/powerpoint/2010/main" val="346697668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48680"/>
            <a:ext cx="7999040" cy="864096"/>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395536" y="1628800"/>
            <a:ext cx="8280920" cy="5229200"/>
          </a:xfrm>
        </p:spPr>
        <p:txBody>
          <a:bodyPr>
            <a:normAutofit fontScale="85000" lnSpcReduction="10000"/>
          </a:bodyPr>
          <a:lstStyle/>
          <a:p>
            <a:pPr lvl="0" algn="ctr"/>
            <a:r>
              <a:rPr lang="hr-HR" b="1" dirty="0"/>
              <a:t>SITUACIJA KADA SE PRODUŽAVANjE UGOVORA NA ODREĐENO VRIJEME NE SMATRA UGOVOROM O RADU NA NEODREĐENO VRIJEME </a:t>
            </a:r>
            <a:endParaRPr lang="hr-HR" b="1" dirty="0" smtClean="0"/>
          </a:p>
          <a:p>
            <a:pPr lvl="0" algn="ctr"/>
            <a:endParaRPr lang="hr-HR" b="1" dirty="0"/>
          </a:p>
          <a:p>
            <a:pPr lvl="0" algn="ctr"/>
            <a:r>
              <a:rPr lang="hr-HR" b="1" dirty="0" smtClean="0"/>
              <a:t>Zakon o radu čl. </a:t>
            </a:r>
            <a:r>
              <a:rPr lang="hr-HR" b="1" dirty="0"/>
              <a:t>19</a:t>
            </a:r>
            <a:endParaRPr lang="bs-Latn-BA" b="1" dirty="0"/>
          </a:p>
          <a:p>
            <a:pPr algn="ctr"/>
            <a:r>
              <a:rPr lang="hr-HR" b="1" dirty="0"/>
              <a:t> </a:t>
            </a:r>
            <a:endParaRPr lang="bs-Latn-BA" b="1" dirty="0"/>
          </a:p>
          <a:p>
            <a:pPr lvl="0" algn="ctr"/>
            <a:r>
              <a:rPr lang="hr-HR" b="1" dirty="0"/>
              <a:t>Odredbama Zakona o radnim odnosima i plaćama službenika organa uprave u Federaciji BiH nije propisana mogućnost da se radni odnos na određeno vrijeme koji traje duže od propisanog može smatrati ugovorom o radu na neodređeno vrijeme, a kako je taj zakon lex specialis u odnosu na Zakon o radu, onda nema mjesta primjeni Zakona o radu.</a:t>
            </a:r>
            <a:endParaRPr lang="bs-Latn-BA" b="1" dirty="0"/>
          </a:p>
          <a:p>
            <a:pPr algn="ctr"/>
            <a:r>
              <a:rPr lang="hr-HR" b="1" dirty="0"/>
              <a:t>	</a:t>
            </a:r>
            <a:endParaRPr lang="bs-Latn-BA" b="1" dirty="0"/>
          </a:p>
          <a:p>
            <a:pPr algn="ctr"/>
            <a:r>
              <a:rPr lang="hr-HR" b="1" dirty="0"/>
              <a:t>(Presuda Vrhovnog suda Federacije BiH, </a:t>
            </a:r>
            <a:endParaRPr lang="hr-HR" b="1" dirty="0" smtClean="0"/>
          </a:p>
          <a:p>
            <a:pPr algn="ctr"/>
            <a:r>
              <a:rPr lang="hr-HR" b="1" dirty="0" smtClean="0"/>
              <a:t>Rev </a:t>
            </a:r>
            <a:r>
              <a:rPr lang="hr-HR" b="1" dirty="0"/>
              <a:t>44101/2012 od 29.3.2013. godine)</a:t>
            </a:r>
            <a:endParaRPr lang="bs-Latn-BA" b="1" dirty="0"/>
          </a:p>
          <a:p>
            <a:endParaRPr lang="bs-Latn-BA" dirty="0"/>
          </a:p>
        </p:txBody>
      </p:sp>
    </p:spTree>
    <p:extLst>
      <p:ext uri="{BB962C8B-B14F-4D97-AF65-F5344CB8AC3E}">
        <p14:creationId xmlns:p14="http://schemas.microsoft.com/office/powerpoint/2010/main" val="409421303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6"/>
            <a:ext cx="7851648" cy="1152128"/>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1844824"/>
            <a:ext cx="7999040" cy="4680520"/>
          </a:xfrm>
        </p:spPr>
        <p:txBody>
          <a:bodyPr>
            <a:normAutofit/>
          </a:bodyPr>
          <a:lstStyle/>
          <a:p>
            <a:pPr lvl="0" algn="ctr"/>
            <a:r>
              <a:rPr lang="hr-HR" sz="2200" b="1" dirty="0"/>
              <a:t>TRANSFORMACIJA RADNOG ODNOSA NA ODREĐENO VRIJEME U RADNI ODNOS NA NEODREĐENO VRIJEME </a:t>
            </a:r>
          </a:p>
          <a:p>
            <a:pPr lvl="0" algn="ctr"/>
            <a:endParaRPr lang="hr-HR" sz="2200" b="1" dirty="0" smtClean="0"/>
          </a:p>
          <a:p>
            <a:pPr lvl="0" algn="ctr"/>
            <a:r>
              <a:rPr lang="hr-HR" sz="2200" b="1" dirty="0" smtClean="0"/>
              <a:t>Zakon </a:t>
            </a:r>
            <a:r>
              <a:rPr lang="hr-HR" sz="2200" b="1" dirty="0"/>
              <a:t>o </a:t>
            </a:r>
            <a:r>
              <a:rPr lang="hr-HR" sz="2200" b="1" dirty="0" smtClean="0"/>
              <a:t>radu čl. </a:t>
            </a:r>
            <a:r>
              <a:rPr lang="hr-HR" sz="2200" b="1" dirty="0"/>
              <a:t>19 </a:t>
            </a:r>
            <a:r>
              <a:rPr lang="hr-HR" sz="2200" b="1" dirty="0" smtClean="0"/>
              <a:t>st. </a:t>
            </a:r>
            <a:r>
              <a:rPr lang="hr-HR" sz="2200" b="1" dirty="0"/>
              <a:t>4</a:t>
            </a:r>
            <a:endParaRPr lang="bs-Latn-BA" sz="2200" b="1" dirty="0"/>
          </a:p>
          <a:p>
            <a:pPr algn="ctr"/>
            <a:r>
              <a:rPr lang="hr-HR" sz="2200" b="1" dirty="0"/>
              <a:t>	</a:t>
            </a:r>
            <a:endParaRPr lang="bs-Latn-BA" sz="2200" b="1" dirty="0"/>
          </a:p>
          <a:p>
            <a:pPr lvl="0" algn="ctr"/>
            <a:r>
              <a:rPr lang="hr-HR" sz="2200" b="1" dirty="0"/>
              <a:t>Radni odnos na određeno vrijeme se automatski transformira u radni odnos na neodređeno vrijeme protekom dvogodišnjeg neprekidnog rada ili nakon što je proteklo više od dvije godine rada kod istog poslodavca.</a:t>
            </a:r>
            <a:endParaRPr lang="bs-Latn-BA" sz="2200" b="1" dirty="0"/>
          </a:p>
          <a:p>
            <a:pPr algn="ctr"/>
            <a:r>
              <a:rPr lang="hr-HR" sz="2200" b="1" dirty="0"/>
              <a:t> </a:t>
            </a:r>
            <a:endParaRPr lang="bs-Latn-BA" sz="2200" b="1" dirty="0"/>
          </a:p>
          <a:p>
            <a:pPr algn="ctr"/>
            <a:r>
              <a:rPr lang="hr-HR" sz="2200" b="1" dirty="0"/>
              <a:t>(Presuda Vrhovnog suda Federacije BiH, </a:t>
            </a:r>
            <a:endParaRPr lang="hr-HR" sz="2200" b="1" dirty="0" smtClean="0"/>
          </a:p>
          <a:p>
            <a:pPr algn="ctr"/>
            <a:r>
              <a:rPr lang="hr-HR" sz="2200" b="1" dirty="0" smtClean="0"/>
              <a:t>Rev2 </a:t>
            </a:r>
            <a:r>
              <a:rPr lang="hr-HR" sz="2200" b="1" dirty="0"/>
              <a:t>326/2015(1) od 14.5.2015. godine)</a:t>
            </a:r>
            <a:endParaRPr lang="bs-Latn-BA" sz="2200" b="1" dirty="0"/>
          </a:p>
          <a:p>
            <a:endParaRPr lang="bs-Latn-BA" dirty="0"/>
          </a:p>
        </p:txBody>
      </p:sp>
    </p:spTree>
    <p:extLst>
      <p:ext uri="{BB962C8B-B14F-4D97-AF65-F5344CB8AC3E}">
        <p14:creationId xmlns:p14="http://schemas.microsoft.com/office/powerpoint/2010/main" val="18693964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48680"/>
            <a:ext cx="7999040" cy="936104"/>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467544" y="1916832"/>
            <a:ext cx="8208912" cy="4752528"/>
          </a:xfrm>
        </p:spPr>
        <p:txBody>
          <a:bodyPr>
            <a:normAutofit/>
          </a:bodyPr>
          <a:lstStyle/>
          <a:p>
            <a:pPr lvl="0" algn="ctr"/>
            <a:r>
              <a:rPr lang="hr-HR" sz="2200" b="1" dirty="0"/>
              <a:t>UGOVOR O RADU NA NEODREĐENO I ODREĐENO VRIJEME </a:t>
            </a:r>
          </a:p>
          <a:p>
            <a:pPr lvl="0" algn="ctr"/>
            <a:endParaRPr lang="hr-HR" sz="2200" b="1" dirty="0" smtClean="0"/>
          </a:p>
          <a:p>
            <a:pPr lvl="0" algn="ctr"/>
            <a:r>
              <a:rPr lang="hr-HR" sz="2200" b="1" dirty="0" smtClean="0"/>
              <a:t>Zakon </a:t>
            </a:r>
            <a:r>
              <a:rPr lang="hr-HR" sz="2200" b="1" dirty="0"/>
              <a:t>o </a:t>
            </a:r>
            <a:r>
              <a:rPr lang="hr-HR" sz="2200" b="1" dirty="0" smtClean="0"/>
              <a:t>radu čl. </a:t>
            </a:r>
            <a:r>
              <a:rPr lang="hr-HR" sz="2200" b="1" dirty="0"/>
              <a:t>19</a:t>
            </a:r>
            <a:endParaRPr lang="bs-Latn-BA" sz="2200" b="1" dirty="0"/>
          </a:p>
          <a:p>
            <a:pPr algn="ctr"/>
            <a:r>
              <a:rPr lang="hr-HR" sz="2200" b="1" dirty="0"/>
              <a:t> </a:t>
            </a:r>
            <a:endParaRPr lang="bs-Latn-BA" sz="2200" b="1" dirty="0"/>
          </a:p>
          <a:p>
            <a:pPr lvl="0" algn="ctr"/>
            <a:r>
              <a:rPr lang="hr-HR" sz="2200" b="1" dirty="0"/>
              <a:t>Zaposleniku koji za vrijeme bolovanja usljed pretrpljene povrede na radu ima sklopljen ugovor o radu na određeno vrijeme taj ugovor prestaje ex lege, istekom vremena na koji je sklopljen. Daljnjim korištenjem bolovanja ugovor nije „pretvoren“ u ugovor o radu na neodređeno vrijeme.</a:t>
            </a:r>
            <a:endParaRPr lang="bs-Latn-BA" sz="2200" b="1" dirty="0"/>
          </a:p>
          <a:p>
            <a:pPr algn="ctr"/>
            <a:r>
              <a:rPr lang="hr-HR" sz="2200" b="1" dirty="0"/>
              <a:t> </a:t>
            </a:r>
            <a:endParaRPr lang="bs-Latn-BA" sz="2200" b="1" dirty="0"/>
          </a:p>
          <a:p>
            <a:pPr algn="ctr"/>
            <a:r>
              <a:rPr lang="hr-HR" sz="2200" b="1" dirty="0"/>
              <a:t>(Presuda Vrhovnog suda Federacije BiH</a:t>
            </a:r>
            <a:r>
              <a:rPr lang="hr-HR" sz="2200" b="1" dirty="0" smtClean="0"/>
              <a:t>,</a:t>
            </a:r>
          </a:p>
          <a:p>
            <a:pPr algn="ctr"/>
            <a:r>
              <a:rPr lang="hr-HR" sz="2200" b="1" dirty="0" smtClean="0"/>
              <a:t> </a:t>
            </a:r>
            <a:r>
              <a:rPr lang="hr-HR" sz="2200" b="1" dirty="0"/>
              <a:t>Rev 26007/2015 od 24.12.2015. godine.)</a:t>
            </a:r>
            <a:endParaRPr lang="bs-Latn-BA" sz="2200" b="1" dirty="0"/>
          </a:p>
          <a:p>
            <a:endParaRPr lang="bs-Latn-BA" dirty="0"/>
          </a:p>
        </p:txBody>
      </p:sp>
    </p:spTree>
    <p:extLst>
      <p:ext uri="{BB962C8B-B14F-4D97-AF65-F5344CB8AC3E}">
        <p14:creationId xmlns:p14="http://schemas.microsoft.com/office/powerpoint/2010/main" val="137581128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20688"/>
            <a:ext cx="7999040" cy="936104"/>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2060848"/>
            <a:ext cx="7999040" cy="4608512"/>
          </a:xfrm>
        </p:spPr>
        <p:txBody>
          <a:bodyPr>
            <a:normAutofit lnSpcReduction="10000"/>
          </a:bodyPr>
          <a:lstStyle/>
          <a:p>
            <a:pPr lvl="0" algn="ctr"/>
            <a:r>
              <a:rPr lang="hr-HR" sz="2200" b="1" dirty="0"/>
              <a:t>UTVRĐIVANjE ODGOVORNOSTI ZAPOSLENIKA ZA ŠTETU KOJU PROUZROKUJE POSLODAVCU </a:t>
            </a:r>
          </a:p>
          <a:p>
            <a:pPr lvl="0" algn="ctr"/>
            <a:endParaRPr lang="hr-HR" sz="2200" b="1" dirty="0" smtClean="0"/>
          </a:p>
          <a:p>
            <a:pPr lvl="0" algn="ctr"/>
            <a:r>
              <a:rPr lang="hr-HR" sz="2200" b="1" dirty="0" smtClean="0"/>
              <a:t>Zakon </a:t>
            </a:r>
            <a:r>
              <a:rPr lang="hr-HR" sz="2200" b="1" dirty="0"/>
              <a:t>o </a:t>
            </a:r>
            <a:r>
              <a:rPr lang="hr-HR" sz="2200" b="1" dirty="0" smtClean="0"/>
              <a:t>radu čl. </a:t>
            </a:r>
            <a:r>
              <a:rPr lang="hr-HR" sz="2200" b="1" dirty="0"/>
              <a:t>81</a:t>
            </a:r>
            <a:endParaRPr lang="bs-Latn-BA" sz="2200" b="1" dirty="0"/>
          </a:p>
          <a:p>
            <a:pPr algn="ctr"/>
            <a:r>
              <a:rPr lang="hr-HR" sz="2200" b="1" dirty="0"/>
              <a:t>	</a:t>
            </a:r>
            <a:endParaRPr lang="bs-Latn-BA" sz="2200" b="1" dirty="0"/>
          </a:p>
          <a:p>
            <a:pPr lvl="0" algn="ctr"/>
            <a:r>
              <a:rPr lang="hr-HR" sz="2200" b="1" dirty="0"/>
              <a:t>Prethodno provođenje disciplinskog postupka nije propisano kao pretpostavka za utvrđivanje odgovornosti zaposlenika za štetu koju zaposlenik na radu ili u vezi sa radom namjerno ili iz krajnje nepažnje prouzrokuje poslodavcu.</a:t>
            </a:r>
            <a:endParaRPr lang="bs-Latn-BA" sz="2200" b="1" dirty="0"/>
          </a:p>
          <a:p>
            <a:pPr algn="ctr"/>
            <a:r>
              <a:rPr lang="hr-HR" sz="2200" b="1" dirty="0"/>
              <a:t> </a:t>
            </a:r>
            <a:endParaRPr lang="bs-Latn-BA" sz="2200" b="1" dirty="0"/>
          </a:p>
          <a:p>
            <a:pPr algn="ctr"/>
            <a:r>
              <a:rPr lang="hr-HR" sz="2200" b="1" dirty="0"/>
              <a:t>(Presuda Vrhovnog suda Federacije BiH, </a:t>
            </a:r>
            <a:endParaRPr lang="hr-HR" sz="2200" b="1" dirty="0" smtClean="0"/>
          </a:p>
          <a:p>
            <a:pPr algn="ctr"/>
            <a:r>
              <a:rPr lang="hr-HR" sz="2200" b="1" dirty="0" smtClean="0"/>
              <a:t>Rev </a:t>
            </a:r>
            <a:r>
              <a:rPr lang="hr-HR" sz="2200" b="1" dirty="0"/>
              <a:t>541/2010 od 7.7.2011. godine)</a:t>
            </a:r>
            <a:endParaRPr lang="bs-Latn-BA" sz="2200" b="1" dirty="0"/>
          </a:p>
          <a:p>
            <a:endParaRPr lang="bs-Latn-BA" dirty="0"/>
          </a:p>
        </p:txBody>
      </p:sp>
    </p:spTree>
    <p:extLst>
      <p:ext uri="{BB962C8B-B14F-4D97-AF65-F5344CB8AC3E}">
        <p14:creationId xmlns:p14="http://schemas.microsoft.com/office/powerpoint/2010/main" val="33095330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60648"/>
            <a:ext cx="8071048" cy="936104"/>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179512" y="1412776"/>
            <a:ext cx="8712968" cy="5328592"/>
          </a:xfrm>
        </p:spPr>
        <p:txBody>
          <a:bodyPr>
            <a:noAutofit/>
          </a:bodyPr>
          <a:lstStyle/>
          <a:p>
            <a:pPr lvl="0" algn="ctr"/>
            <a:r>
              <a:rPr lang="hr-HR" sz="2000" b="1" dirty="0"/>
              <a:t>VAŽENjE KOLEKTIVNIH UGOVORA </a:t>
            </a:r>
          </a:p>
          <a:p>
            <a:pPr lvl="0" algn="ctr"/>
            <a:endParaRPr lang="hr-HR" sz="2000" b="1" dirty="0" smtClean="0"/>
          </a:p>
          <a:p>
            <a:pPr lvl="0" algn="ctr"/>
            <a:r>
              <a:rPr lang="hr-HR" sz="2000" b="1" dirty="0" smtClean="0"/>
              <a:t>Zakon </a:t>
            </a:r>
            <a:r>
              <a:rPr lang="hr-HR" sz="2000" b="1" dirty="0"/>
              <a:t>o </a:t>
            </a:r>
            <a:r>
              <a:rPr lang="hr-HR" sz="2000" b="1" dirty="0" smtClean="0"/>
              <a:t>radu čl. </a:t>
            </a:r>
            <a:r>
              <a:rPr lang="hr-HR" sz="2000" b="1" dirty="0"/>
              <a:t>113</a:t>
            </a:r>
            <a:endParaRPr lang="bs-Latn-BA" sz="2000" b="1" dirty="0"/>
          </a:p>
          <a:p>
            <a:pPr algn="ctr"/>
            <a:r>
              <a:rPr lang="hr-HR" sz="2000" b="1" dirty="0"/>
              <a:t> </a:t>
            </a:r>
            <a:endParaRPr lang="bs-Latn-BA" sz="2000" b="1" dirty="0"/>
          </a:p>
          <a:p>
            <a:pPr lvl="0" algn="ctr"/>
            <a:r>
              <a:rPr lang="hr-HR" sz="2000" b="1" dirty="0"/>
              <a:t>Kolektivni ugovor zaključen na neodređeno vrijeme važi sve do momenta dok se ugovorne strane ne dogovore o njegovoj zamjeni ili prestanku, sem ukoliko samim ugovorom nije drugačije određeno.</a:t>
            </a:r>
            <a:endParaRPr lang="bs-Latn-BA" sz="2000" b="1" dirty="0"/>
          </a:p>
          <a:p>
            <a:pPr algn="ctr"/>
            <a:r>
              <a:rPr lang="hr-HR" sz="2000" b="1" dirty="0"/>
              <a:t>Obrazloženje:</a:t>
            </a:r>
            <a:endParaRPr lang="bs-Latn-BA" sz="2000" b="1" dirty="0"/>
          </a:p>
          <a:p>
            <a:pPr algn="ctr"/>
            <a:r>
              <a:rPr lang="hr-HR" sz="2000" b="1" dirty="0"/>
              <a:t>"Bez osnova je revizijski prigovor tuženog da nakon stupanja na snagu novog Općeg kolektivnog ugovora nema mjesta primjeni odredaba Granskog kolektivnog ugovora temeljem kojih je od strane nižestepenih sudova utvrđena visina predmetnih potraživanja. Navedeni pravni stav revizije suprotan je načelu produženog trajanja Kolektivnog ugovora. Naime, odredbom člana 44. stav 2. novog Općeg kolektivnog ugovora propisano je da stupanjem na snagu ovog kolektivnog ugovora prestaje da važi (raniji) Opći kolektivni ugovor za teritoriju Federacije </a:t>
            </a:r>
            <a:r>
              <a:rPr lang="hr-HR" sz="2000" b="1" dirty="0" smtClean="0"/>
              <a:t>BiH</a:t>
            </a:r>
            <a:endParaRPr lang="bs-Latn-BA" sz="2000" dirty="0"/>
          </a:p>
        </p:txBody>
      </p:sp>
    </p:spTree>
    <p:extLst>
      <p:ext uri="{BB962C8B-B14F-4D97-AF65-F5344CB8AC3E}">
        <p14:creationId xmlns:p14="http://schemas.microsoft.com/office/powerpoint/2010/main" val="401043680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subTitle" idx="1"/>
          </p:nvPr>
        </p:nvSpPr>
        <p:spPr>
          <a:xfrm>
            <a:off x="179512" y="-459432"/>
            <a:ext cx="8784976" cy="7632848"/>
          </a:xfrm>
        </p:spPr>
        <p:txBody>
          <a:bodyPr>
            <a:normAutofit lnSpcReduction="10000"/>
          </a:bodyPr>
          <a:lstStyle/>
          <a:p>
            <a:pPr algn="ctr"/>
            <a:endParaRPr lang="hr-HR" sz="2000" b="1" dirty="0" smtClean="0"/>
          </a:p>
          <a:p>
            <a:pPr algn="ctr"/>
            <a:endParaRPr lang="hr-HR" sz="2000" b="1" dirty="0" smtClean="0"/>
          </a:p>
          <a:p>
            <a:pPr algn="ctr"/>
            <a:r>
              <a:rPr lang="hr-HR" sz="2000" b="1" dirty="0" smtClean="0"/>
              <a:t>("</a:t>
            </a:r>
            <a:r>
              <a:rPr lang="hr-HR" sz="2000" b="1" dirty="0"/>
              <a:t>Službene novine F BiH" broj 19/00) dok član 39. stav 2. novog Općeg kolektivnog ugovora propisuje da će se usklađivanje postojećih kolektivnih ugovora područja djelatnosti izvršiti u roku od 6 mjeseci od dana stupanja na snagu ovog kolektivnog ugovora</a:t>
            </a:r>
            <a:r>
              <a:rPr lang="hr-HR" sz="2000" dirty="0"/>
              <a:t>. </a:t>
            </a:r>
            <a:endParaRPr lang="bs-Latn-BA" sz="2000" dirty="0"/>
          </a:p>
          <a:p>
            <a:pPr algn="ctr"/>
            <a:endParaRPr lang="hr-HR" sz="2000" b="1" dirty="0" smtClean="0"/>
          </a:p>
          <a:p>
            <a:pPr algn="ctr"/>
            <a:r>
              <a:rPr lang="hr-HR" sz="2000" b="1" dirty="0" smtClean="0"/>
              <a:t>Dakle</a:t>
            </a:r>
            <a:r>
              <a:rPr lang="hr-HR" sz="2000" b="1" dirty="0"/>
              <a:t>, prelazne i završne odredbe novog Općeg kolektivnog ugovora ne propisuju da njegovim stupanjem na pravnu snagu prestaje važiti postojeći Granski kolektivni ugovor niti izostanak usklađivanja Granskog kolektivnog ugovora u roku iz člana 39. stav 2. može imati za posljedicu prestanak važenja granskih kolektivnih ugovora. Kolektivni ugovor zaključen na neodređeno vrijeme, kakav je predmetni Granski kolektivni ugovor, važi sve do momenta dok se ugovorne strane ne dogovore o njegovoj zamjeni ili prestanku, jer se i ugovor zaključen na neodređeno vrijeme primjenjuje do zaključenja novog kolektivnog ugovora sem ukoliko nije drugačije određeno (član 113. Zakona o radu). Kako je Granski kolektivni ugovor još uvijek na snazi to se u skladu sa načelom povoljnosti izraženom u odredbi člana 3. stav 3. novog Općeg kolektivnog ugovora nižestepeni sudovi pravilno na predmetna potraživanja primjenili odredbe Granskog kolektivnog ugovora kao najpovoljnije pravo zaposlenika."</a:t>
            </a:r>
            <a:endParaRPr lang="bs-Latn-BA" sz="2000" b="1" dirty="0"/>
          </a:p>
          <a:p>
            <a:pPr algn="ctr"/>
            <a:r>
              <a:rPr lang="hr-HR" sz="2000" b="1" dirty="0"/>
              <a:t> </a:t>
            </a:r>
            <a:endParaRPr lang="bs-Latn-BA" sz="2000" b="1" dirty="0"/>
          </a:p>
          <a:p>
            <a:pPr algn="ctr"/>
            <a:r>
              <a:rPr lang="hr-HR" sz="2000" b="1" dirty="0"/>
              <a:t>(Presuda Vrhovnog suda Federacije BiH, </a:t>
            </a:r>
            <a:endParaRPr lang="hr-HR" sz="2000" b="1" dirty="0" smtClean="0"/>
          </a:p>
          <a:p>
            <a:pPr algn="ctr"/>
            <a:r>
              <a:rPr lang="hr-HR" sz="2000" b="1" dirty="0" smtClean="0"/>
              <a:t>Rev </a:t>
            </a:r>
            <a:r>
              <a:rPr lang="hr-HR" sz="2000" b="1" dirty="0"/>
              <a:t>68088/2014(2) od 21.5.2015. godine)</a:t>
            </a:r>
            <a:endParaRPr lang="bs-Latn-BA" sz="2000" b="1" dirty="0"/>
          </a:p>
          <a:p>
            <a:endParaRPr lang="bs-Latn-BA" dirty="0"/>
          </a:p>
        </p:txBody>
      </p:sp>
    </p:spTree>
    <p:extLst>
      <p:ext uri="{BB962C8B-B14F-4D97-AF65-F5344CB8AC3E}">
        <p14:creationId xmlns:p14="http://schemas.microsoft.com/office/powerpoint/2010/main" val="25135563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32656"/>
            <a:ext cx="7999040" cy="1152128"/>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395536" y="1772816"/>
            <a:ext cx="8280920" cy="4968552"/>
          </a:xfrm>
        </p:spPr>
        <p:txBody>
          <a:bodyPr>
            <a:normAutofit/>
          </a:bodyPr>
          <a:lstStyle/>
          <a:p>
            <a:pPr lvl="0" algn="ctr"/>
            <a:r>
              <a:rPr lang="hr-HR" sz="2200" b="1" dirty="0"/>
              <a:t>ZAHTJEV ZAPOSLENIKA ZA VRAĆANjE NA POSAO I ISPLATU PLAĆA </a:t>
            </a:r>
          </a:p>
          <a:p>
            <a:pPr lvl="0" algn="ctr"/>
            <a:endParaRPr lang="hr-HR" sz="2200" b="1" dirty="0" smtClean="0"/>
          </a:p>
          <a:p>
            <a:pPr lvl="0" algn="ctr"/>
            <a:r>
              <a:rPr lang="hr-HR" sz="2200" b="1" dirty="0" smtClean="0"/>
              <a:t>Zakon </a:t>
            </a:r>
            <a:r>
              <a:rPr lang="hr-HR" sz="2200" b="1" dirty="0"/>
              <a:t>o </a:t>
            </a:r>
            <a:r>
              <a:rPr lang="hr-HR" sz="2200" b="1" dirty="0" smtClean="0"/>
              <a:t>radu čl. </a:t>
            </a:r>
            <a:r>
              <a:rPr lang="hr-HR" sz="2200" b="1" dirty="0"/>
              <a:t>96 </a:t>
            </a:r>
            <a:r>
              <a:rPr lang="hr-HR" sz="2200" b="1" dirty="0" smtClean="0"/>
              <a:t>st. </a:t>
            </a:r>
            <a:r>
              <a:rPr lang="hr-HR" sz="2200" b="1" dirty="0"/>
              <a:t>2</a:t>
            </a:r>
            <a:endParaRPr lang="bs-Latn-BA" sz="2200" b="1" dirty="0"/>
          </a:p>
          <a:p>
            <a:pPr algn="ctr"/>
            <a:r>
              <a:rPr lang="hr-HR" sz="2200" b="1" dirty="0"/>
              <a:t> </a:t>
            </a:r>
            <a:endParaRPr lang="bs-Latn-BA" sz="2200" b="1" dirty="0"/>
          </a:p>
          <a:p>
            <a:pPr lvl="0" algn="ctr"/>
            <a:r>
              <a:rPr lang="hr-HR" sz="2200" b="1" dirty="0"/>
              <a:t>Kada je pravomoćnom sudskom odlukom poništeno kao nezakonito rješenje poslodavca o prestanku radnog odnosa zaposlenika, tada se o zahtjevu zaposlenika za vraćanje na posao i isplatu plaća ne može odlučivati primjenom odredbi člana 143. Zakona o radu.</a:t>
            </a:r>
            <a:endParaRPr lang="bs-Latn-BA" sz="2200" b="1" dirty="0"/>
          </a:p>
          <a:p>
            <a:pPr algn="ctr"/>
            <a:r>
              <a:rPr lang="hr-HR" sz="2200" b="1" dirty="0"/>
              <a:t> </a:t>
            </a:r>
            <a:endParaRPr lang="bs-Latn-BA" sz="2200" b="1" dirty="0"/>
          </a:p>
          <a:p>
            <a:pPr algn="ctr"/>
            <a:r>
              <a:rPr lang="hr-HR" sz="2200" b="1" dirty="0"/>
              <a:t>(Presuda Vrhovnog suda Federacije BiH, </a:t>
            </a:r>
            <a:endParaRPr lang="hr-HR" sz="2200" b="1" dirty="0" smtClean="0"/>
          </a:p>
          <a:p>
            <a:pPr algn="ctr"/>
            <a:r>
              <a:rPr lang="hr-HR" sz="2200" b="1" dirty="0" smtClean="0"/>
              <a:t>Rev </a:t>
            </a:r>
            <a:r>
              <a:rPr lang="hr-HR" sz="2200" b="1" dirty="0"/>
              <a:t>491/2010 od 22.9.2011. godine)</a:t>
            </a:r>
            <a:endParaRPr lang="bs-Latn-BA" sz="2200" b="1" dirty="0"/>
          </a:p>
          <a:p>
            <a:endParaRPr lang="bs-Latn-BA" dirty="0"/>
          </a:p>
        </p:txBody>
      </p:sp>
    </p:spTree>
    <p:extLst>
      <p:ext uri="{BB962C8B-B14F-4D97-AF65-F5344CB8AC3E}">
        <p14:creationId xmlns:p14="http://schemas.microsoft.com/office/powerpoint/2010/main" val="379049528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48680"/>
            <a:ext cx="7999040" cy="1008112"/>
          </a:xfrm>
        </p:spPr>
        <p:txBody>
          <a:bodyPr/>
          <a:lstStyle/>
          <a:p>
            <a:pPr algn="ctr"/>
            <a:r>
              <a:rPr lang="bs-Latn-BA" dirty="0" smtClean="0"/>
              <a:t>Sudska praksa</a:t>
            </a:r>
            <a:endParaRPr lang="bs-Latn-BA" dirty="0"/>
          </a:p>
        </p:txBody>
      </p:sp>
      <p:sp>
        <p:nvSpPr>
          <p:cNvPr id="3" name="Subtitle 2"/>
          <p:cNvSpPr>
            <a:spLocks noGrp="1"/>
          </p:cNvSpPr>
          <p:nvPr>
            <p:ph type="subTitle" idx="1"/>
          </p:nvPr>
        </p:nvSpPr>
        <p:spPr>
          <a:xfrm>
            <a:off x="467544" y="1916832"/>
            <a:ext cx="8208912" cy="4941168"/>
          </a:xfrm>
        </p:spPr>
        <p:txBody>
          <a:bodyPr>
            <a:normAutofit lnSpcReduction="10000"/>
          </a:bodyPr>
          <a:lstStyle/>
          <a:p>
            <a:pPr lvl="0" algn="ctr"/>
            <a:r>
              <a:rPr lang="hr-HR" sz="2200" b="1" dirty="0"/>
              <a:t>ZASTARNI ROK ZA POTRAŽIVANjE NAKNADE ZBOG IZGUBLjENE PLAĆE RADI NEZAKONITOG PRESTANKA RADNOG ODNOSA </a:t>
            </a:r>
          </a:p>
          <a:p>
            <a:pPr lvl="0" algn="ctr"/>
            <a:endParaRPr lang="hr-HR" sz="2200" b="1" dirty="0" smtClean="0"/>
          </a:p>
          <a:p>
            <a:pPr lvl="0" algn="ctr"/>
            <a:r>
              <a:rPr lang="hr-HR" sz="2200" b="1" dirty="0" smtClean="0"/>
              <a:t>Zakon </a:t>
            </a:r>
            <a:r>
              <a:rPr lang="hr-HR" sz="2200" b="1" dirty="0"/>
              <a:t>o radu </a:t>
            </a:r>
            <a:r>
              <a:rPr lang="hr-HR" sz="2200" b="1" dirty="0" smtClean="0"/>
              <a:t>čl. </a:t>
            </a:r>
            <a:r>
              <a:rPr lang="hr-HR" sz="2200" b="1" dirty="0"/>
              <a:t>106</a:t>
            </a:r>
            <a:endParaRPr lang="bs-Latn-BA" sz="2200" b="1" dirty="0"/>
          </a:p>
          <a:p>
            <a:pPr algn="ctr"/>
            <a:r>
              <a:rPr lang="hr-HR" sz="2200" b="1" dirty="0"/>
              <a:t> </a:t>
            </a:r>
            <a:endParaRPr lang="bs-Latn-BA" sz="2200" b="1" dirty="0"/>
          </a:p>
          <a:p>
            <a:pPr lvl="0" algn="ctr"/>
            <a:r>
              <a:rPr lang="hr-HR" sz="2200" b="1" dirty="0"/>
              <a:t>Zastarni rok za potraživanje naknade zbog izgubljene plaće radi nezakonitog prestanka radnog odnosa počinje teći od pravosnažnosti presude kojom je odluka tužene o prestanku radnog odnosa utvrđena nezakonitom</a:t>
            </a:r>
            <a:r>
              <a:rPr lang="hr-HR" sz="2200" b="1" dirty="0" smtClean="0"/>
              <a:t>.</a:t>
            </a:r>
          </a:p>
          <a:p>
            <a:pPr lvl="0" algn="ctr"/>
            <a:endParaRPr lang="bs-Latn-BA" sz="2200" b="1" dirty="0"/>
          </a:p>
          <a:p>
            <a:pPr algn="ctr"/>
            <a:r>
              <a:rPr lang="hr-HR" sz="2200" b="1" dirty="0"/>
              <a:t> (Presuda Vrhovnog suda Federacije BiH, </a:t>
            </a:r>
            <a:endParaRPr lang="hr-HR" sz="2200" b="1" dirty="0" smtClean="0"/>
          </a:p>
          <a:p>
            <a:pPr algn="ctr"/>
            <a:r>
              <a:rPr lang="hr-HR" sz="2200" b="1" dirty="0" smtClean="0"/>
              <a:t>Rev </a:t>
            </a:r>
            <a:r>
              <a:rPr lang="hr-HR" sz="2200" b="1" dirty="0"/>
              <a:t>24275/2015 od 6.12.2016. godine)</a:t>
            </a:r>
            <a:endParaRPr lang="bs-Latn-BA" sz="2200" b="1" dirty="0"/>
          </a:p>
          <a:p>
            <a:r>
              <a:rPr lang="hr-HR" dirty="0"/>
              <a:t> </a:t>
            </a:r>
            <a:endParaRPr lang="bs-Latn-BA" dirty="0"/>
          </a:p>
          <a:p>
            <a:endParaRPr lang="bs-Latn-BA" dirty="0"/>
          </a:p>
        </p:txBody>
      </p:sp>
    </p:spTree>
    <p:extLst>
      <p:ext uri="{BB962C8B-B14F-4D97-AF65-F5344CB8AC3E}">
        <p14:creationId xmlns:p14="http://schemas.microsoft.com/office/powerpoint/2010/main" val="280490265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76672"/>
            <a:ext cx="7927032" cy="936104"/>
          </a:xfrm>
        </p:spPr>
        <p:txBody>
          <a:bodyPr>
            <a:normAutofit/>
          </a:bodyPr>
          <a:lstStyle/>
          <a:p>
            <a:pPr algn="ctr"/>
            <a:r>
              <a:rPr lang="bs-Latn-BA" dirty="0" smtClean="0"/>
              <a:t>Sudska praksa</a:t>
            </a:r>
            <a:endParaRPr lang="bs-Latn-BA" dirty="0"/>
          </a:p>
        </p:txBody>
      </p:sp>
      <p:sp>
        <p:nvSpPr>
          <p:cNvPr id="3" name="Subtitle 2"/>
          <p:cNvSpPr>
            <a:spLocks noGrp="1"/>
          </p:cNvSpPr>
          <p:nvPr>
            <p:ph type="subTitle" idx="1"/>
          </p:nvPr>
        </p:nvSpPr>
        <p:spPr>
          <a:xfrm>
            <a:off x="533400" y="1844824"/>
            <a:ext cx="8071048" cy="4896544"/>
          </a:xfrm>
        </p:spPr>
        <p:txBody>
          <a:bodyPr>
            <a:normAutofit/>
          </a:bodyPr>
          <a:lstStyle/>
          <a:p>
            <a:pPr lvl="0" algn="ctr"/>
            <a:r>
              <a:rPr lang="hr-HR" sz="2200" b="1" dirty="0"/>
              <a:t>ZAŠTITA ZAPOSLENIKA </a:t>
            </a:r>
            <a:r>
              <a:rPr lang="hr-HR" sz="2200" b="1" dirty="0" smtClean="0"/>
              <a:t>PRIVREMENO</a:t>
            </a:r>
          </a:p>
          <a:p>
            <a:pPr lvl="0" algn="ctr"/>
            <a:r>
              <a:rPr lang="hr-HR" sz="2200" b="1" dirty="0" smtClean="0"/>
              <a:t> </a:t>
            </a:r>
            <a:r>
              <a:rPr lang="hr-HR" sz="2200" b="1" dirty="0"/>
              <a:t>ILI TRAJNO NESPOSOBNOG ZA RAD </a:t>
            </a:r>
          </a:p>
          <a:p>
            <a:pPr lvl="0" algn="ctr"/>
            <a:endParaRPr lang="hr-HR" sz="2200" b="1" dirty="0" smtClean="0"/>
          </a:p>
          <a:p>
            <a:pPr lvl="0" algn="ctr"/>
            <a:r>
              <a:rPr lang="hr-HR" sz="2200" b="1" dirty="0" smtClean="0"/>
              <a:t>Zakon </a:t>
            </a:r>
            <a:r>
              <a:rPr lang="hr-HR" sz="2200" b="1" dirty="0"/>
              <a:t>o </a:t>
            </a:r>
            <a:r>
              <a:rPr lang="hr-HR" sz="2200" b="1" dirty="0" smtClean="0"/>
              <a:t>radu čl. </a:t>
            </a:r>
            <a:r>
              <a:rPr lang="hr-HR" sz="2200" b="1" dirty="0"/>
              <a:t>64</a:t>
            </a:r>
            <a:endParaRPr lang="bs-Latn-BA" sz="2200" b="1" dirty="0"/>
          </a:p>
          <a:p>
            <a:pPr algn="ctr"/>
            <a:r>
              <a:rPr lang="hr-HR" sz="2200" b="1" dirty="0"/>
              <a:t> </a:t>
            </a:r>
            <a:endParaRPr lang="bs-Latn-BA" sz="2200" b="1" dirty="0"/>
          </a:p>
          <a:p>
            <a:pPr lvl="0" algn="ctr"/>
            <a:r>
              <a:rPr lang="hr-HR" sz="2200" b="1" dirty="0"/>
              <a:t>Poslodavac može otkazati zaposleniku ugovor o radu za vrijeme dok traje njegova privremena nesposobnost za rad zbog bolesti, osim u slučaju takve spriječenosti koju je prouzrokovala povreda na radu ili profesionalna bolest.</a:t>
            </a:r>
            <a:endParaRPr lang="bs-Latn-BA" sz="2200" b="1" dirty="0"/>
          </a:p>
          <a:p>
            <a:pPr algn="ctr"/>
            <a:r>
              <a:rPr lang="hr-HR" sz="2200" b="1" dirty="0"/>
              <a:t> </a:t>
            </a:r>
            <a:endParaRPr lang="bs-Latn-BA" sz="2200" b="1" dirty="0"/>
          </a:p>
          <a:p>
            <a:pPr algn="ctr"/>
            <a:r>
              <a:rPr lang="hr-HR" sz="2200" b="1" dirty="0"/>
              <a:t>(Rješenje Vrhovnog suda Federacije BiH, </a:t>
            </a:r>
            <a:endParaRPr lang="hr-HR" sz="2200" b="1" dirty="0" smtClean="0"/>
          </a:p>
          <a:p>
            <a:pPr algn="ctr"/>
            <a:r>
              <a:rPr lang="hr-HR" sz="2200" b="1" dirty="0" smtClean="0"/>
              <a:t>Rev </a:t>
            </a:r>
            <a:r>
              <a:rPr lang="hr-HR" sz="2200" b="1" dirty="0"/>
              <a:t>50087/2012 od 12.3.2013. godine)</a:t>
            </a:r>
            <a:endParaRPr lang="bs-Latn-BA" sz="2200" b="1" dirty="0"/>
          </a:p>
          <a:p>
            <a:endParaRPr lang="bs-Latn-BA" dirty="0"/>
          </a:p>
        </p:txBody>
      </p:sp>
    </p:spTree>
    <p:extLst>
      <p:ext uri="{BB962C8B-B14F-4D97-AF65-F5344CB8AC3E}">
        <p14:creationId xmlns:p14="http://schemas.microsoft.com/office/powerpoint/2010/main" val="186013257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80120"/>
          </a:xfrm>
        </p:spPr>
        <p:txBody>
          <a:bodyPr/>
          <a:lstStyle/>
          <a:p>
            <a:pPr algn="ctr"/>
            <a:r>
              <a:rPr lang="bs-Latn-BA" dirty="0" smtClean="0"/>
              <a:t>Zaključak </a:t>
            </a:r>
            <a:endParaRPr lang="bs-Latn-BA" dirty="0"/>
          </a:p>
        </p:txBody>
      </p:sp>
      <p:sp>
        <p:nvSpPr>
          <p:cNvPr id="3" name="Content Placeholder 2"/>
          <p:cNvSpPr>
            <a:spLocks noGrp="1"/>
          </p:cNvSpPr>
          <p:nvPr>
            <p:ph idx="1"/>
          </p:nvPr>
        </p:nvSpPr>
        <p:spPr>
          <a:xfrm>
            <a:off x="179512" y="1412776"/>
            <a:ext cx="8784976" cy="5445224"/>
          </a:xfrm>
        </p:spPr>
        <p:txBody>
          <a:bodyPr numCol="2">
            <a:normAutofit/>
          </a:bodyPr>
          <a:lstStyle/>
          <a:p>
            <a:r>
              <a:rPr lang="en-US" sz="2000" dirty="0"/>
              <a:t>Novi </a:t>
            </a:r>
            <a:r>
              <a:rPr lang="en-US" sz="2000" dirty="0" err="1"/>
              <a:t>zakoni</a:t>
            </a:r>
            <a:r>
              <a:rPr lang="en-US" sz="2000" dirty="0"/>
              <a:t> o </a:t>
            </a:r>
            <a:r>
              <a:rPr lang="en-US" sz="2000" dirty="0" err="1"/>
              <a:t>radu</a:t>
            </a:r>
            <a:r>
              <a:rPr lang="en-US" sz="2000" dirty="0"/>
              <a:t> u </a:t>
            </a:r>
            <a:r>
              <a:rPr lang="en-US" sz="2000" dirty="0" err="1"/>
              <a:t>Federaciji</a:t>
            </a:r>
            <a:r>
              <a:rPr lang="en-US" sz="2000" dirty="0"/>
              <a:t> </a:t>
            </a:r>
            <a:r>
              <a:rPr lang="en-US" sz="2000" dirty="0" err="1"/>
              <a:t>Bosne</a:t>
            </a:r>
            <a:r>
              <a:rPr lang="en-US" sz="2000" dirty="0"/>
              <a:t> i </a:t>
            </a:r>
            <a:r>
              <a:rPr lang="en-US" sz="2000" dirty="0" err="1"/>
              <a:t>Hercegovine</a:t>
            </a:r>
            <a:r>
              <a:rPr lang="en-US" sz="2000" dirty="0"/>
              <a:t> i </a:t>
            </a:r>
            <a:r>
              <a:rPr lang="en-US" sz="2000" dirty="0" err="1"/>
              <a:t>Republici</a:t>
            </a:r>
            <a:r>
              <a:rPr lang="en-US" sz="2000" dirty="0"/>
              <a:t> </a:t>
            </a:r>
            <a:r>
              <a:rPr lang="en-US" sz="2000" dirty="0" err="1"/>
              <a:t>Srpskoj</a:t>
            </a:r>
            <a:r>
              <a:rPr lang="en-US" sz="2000" dirty="0"/>
              <a:t> </a:t>
            </a:r>
            <a:r>
              <a:rPr lang="en-US" sz="2000" dirty="0" err="1"/>
              <a:t>nisu</a:t>
            </a:r>
            <a:r>
              <a:rPr lang="en-US" sz="2000" dirty="0"/>
              <a:t> </a:t>
            </a:r>
            <a:r>
              <a:rPr lang="en-US" sz="2000" dirty="0" err="1"/>
              <a:t>donijeli</a:t>
            </a:r>
            <a:r>
              <a:rPr lang="en-US" sz="2000" dirty="0"/>
              <a:t> </a:t>
            </a:r>
            <a:r>
              <a:rPr lang="en-US" sz="2000" dirty="0" err="1" smtClean="0"/>
              <a:t>revolucionarne</a:t>
            </a:r>
            <a:r>
              <a:rPr lang="en-US" sz="2000" dirty="0" smtClean="0"/>
              <a:t> </a:t>
            </a:r>
            <a:r>
              <a:rPr lang="en-US" sz="2000" dirty="0" err="1"/>
              <a:t>promjene</a:t>
            </a:r>
            <a:r>
              <a:rPr lang="en-US" sz="2000" dirty="0"/>
              <a:t> u </a:t>
            </a:r>
            <a:r>
              <a:rPr lang="en-US" sz="2000" dirty="0" err="1"/>
              <a:t>oblasti</a:t>
            </a:r>
            <a:r>
              <a:rPr lang="en-US" sz="2000" dirty="0"/>
              <a:t> </a:t>
            </a:r>
            <a:r>
              <a:rPr lang="en-US" sz="2000" dirty="0" err="1"/>
              <a:t>uređenja</a:t>
            </a:r>
            <a:r>
              <a:rPr lang="en-US" sz="2000" dirty="0"/>
              <a:t> </a:t>
            </a:r>
            <a:r>
              <a:rPr lang="en-US" sz="2000" dirty="0" err="1"/>
              <a:t>rada</a:t>
            </a:r>
            <a:r>
              <a:rPr lang="en-US" sz="2000" dirty="0"/>
              <a:t> i </a:t>
            </a:r>
            <a:r>
              <a:rPr lang="en-US" sz="2000" dirty="0" err="1"/>
              <a:t>radnih</a:t>
            </a:r>
            <a:r>
              <a:rPr lang="en-US" sz="2000" dirty="0"/>
              <a:t> </a:t>
            </a:r>
            <a:r>
              <a:rPr lang="en-US" sz="2000" dirty="0" err="1"/>
              <a:t>odnosa</a:t>
            </a:r>
            <a:r>
              <a:rPr lang="en-US" sz="2000" dirty="0"/>
              <a:t>. </a:t>
            </a:r>
            <a:endParaRPr lang="bs-Latn-BA" sz="2000" dirty="0"/>
          </a:p>
          <a:p>
            <a:pPr marL="0" indent="0">
              <a:buNone/>
            </a:pPr>
            <a:endParaRPr lang="bs-Latn-BA" sz="2000" dirty="0"/>
          </a:p>
          <a:p>
            <a:r>
              <a:rPr lang="en-US" sz="2000" dirty="0" err="1"/>
              <a:t>Dijelom</a:t>
            </a:r>
            <a:r>
              <a:rPr lang="en-US" sz="2000" dirty="0"/>
              <a:t> se </a:t>
            </a:r>
            <a:r>
              <a:rPr lang="en-US" sz="2000" dirty="0" err="1"/>
              <a:t>zakonodavac</a:t>
            </a:r>
            <a:r>
              <a:rPr lang="en-US" sz="2000" dirty="0"/>
              <a:t> </a:t>
            </a:r>
            <a:r>
              <a:rPr lang="en-US" sz="2000" dirty="0" err="1"/>
              <a:t>naslanja</a:t>
            </a:r>
            <a:r>
              <a:rPr lang="en-US" sz="2000" dirty="0"/>
              <a:t> </a:t>
            </a:r>
            <a:r>
              <a:rPr lang="bs-Latn-BA" sz="2000" dirty="0"/>
              <a:t> </a:t>
            </a:r>
            <a:r>
              <a:rPr lang="bs-Latn-BA" sz="2000" dirty="0" smtClean="0"/>
              <a:t>  </a:t>
            </a:r>
            <a:r>
              <a:rPr lang="en-US" sz="2000" dirty="0" err="1" smtClean="0"/>
              <a:t>na</a:t>
            </a:r>
            <a:r>
              <a:rPr lang="en-US" sz="2000" dirty="0" smtClean="0"/>
              <a:t> </a:t>
            </a:r>
            <a:r>
              <a:rPr lang="en-US" sz="2000" dirty="0" err="1"/>
              <a:t>stara</a:t>
            </a:r>
            <a:r>
              <a:rPr lang="en-US" sz="2000" dirty="0"/>
              <a:t> </a:t>
            </a:r>
            <a:r>
              <a:rPr lang="en-US" sz="2000" dirty="0" err="1"/>
              <a:t>rješenja</a:t>
            </a:r>
            <a:r>
              <a:rPr lang="en-US" sz="2000" dirty="0"/>
              <a:t> </a:t>
            </a:r>
            <a:r>
              <a:rPr lang="en-US" sz="2000" dirty="0" err="1"/>
              <a:t>sa</a:t>
            </a:r>
            <a:r>
              <a:rPr lang="en-US" sz="2000" dirty="0"/>
              <a:t> </a:t>
            </a:r>
            <a:r>
              <a:rPr lang="en-US" sz="2000" dirty="0" err="1"/>
              <a:t>manjim</a:t>
            </a:r>
            <a:r>
              <a:rPr lang="en-US" sz="2000" dirty="0"/>
              <a:t> </a:t>
            </a:r>
            <a:r>
              <a:rPr lang="en-US" sz="2000" dirty="0" err="1"/>
              <a:t>korekcijama</a:t>
            </a:r>
            <a:r>
              <a:rPr lang="en-US" sz="2000" dirty="0"/>
              <a:t>, </a:t>
            </a:r>
            <a:r>
              <a:rPr lang="en-US" sz="2000" dirty="0" err="1"/>
              <a:t>koje</a:t>
            </a:r>
            <a:r>
              <a:rPr lang="en-US" sz="2000" dirty="0"/>
              <a:t> se </a:t>
            </a:r>
            <a:r>
              <a:rPr lang="en-US" sz="2000" dirty="0" err="1"/>
              <a:t>tiču</a:t>
            </a:r>
            <a:r>
              <a:rPr lang="en-US" sz="2000" dirty="0"/>
              <a:t> </a:t>
            </a:r>
            <a:r>
              <a:rPr lang="en-US" sz="2000" dirty="0" err="1"/>
              <a:t>skraćenja</a:t>
            </a:r>
            <a:r>
              <a:rPr lang="en-US" sz="2000" dirty="0"/>
              <a:t> </a:t>
            </a:r>
            <a:r>
              <a:rPr lang="en-US" sz="2000" dirty="0" err="1"/>
              <a:t>rokova</a:t>
            </a:r>
            <a:r>
              <a:rPr lang="en-US" sz="2000" dirty="0"/>
              <a:t> </a:t>
            </a:r>
            <a:r>
              <a:rPr lang="en-US" sz="2000" dirty="0" err="1"/>
              <a:t>za</a:t>
            </a:r>
            <a:r>
              <a:rPr lang="en-US" sz="2000" dirty="0"/>
              <a:t> </a:t>
            </a:r>
            <a:r>
              <a:rPr lang="en-US" sz="2000" dirty="0" err="1"/>
              <a:t>podnošenje</a:t>
            </a:r>
            <a:r>
              <a:rPr lang="en-US" sz="2000" dirty="0"/>
              <a:t> </a:t>
            </a:r>
            <a:r>
              <a:rPr lang="en-US" sz="2000" dirty="0" err="1"/>
              <a:t>zahtjeva</a:t>
            </a:r>
            <a:r>
              <a:rPr lang="en-US" sz="2000" dirty="0"/>
              <a:t> </a:t>
            </a:r>
            <a:r>
              <a:rPr lang="en-US" sz="2000" dirty="0" err="1"/>
              <a:t>za</a:t>
            </a:r>
            <a:r>
              <a:rPr lang="en-US" sz="2000" dirty="0"/>
              <a:t> </a:t>
            </a:r>
            <a:r>
              <a:rPr lang="en-US" sz="2000" dirty="0" err="1" smtClean="0"/>
              <a:t>zaštitu</a:t>
            </a:r>
            <a:r>
              <a:rPr lang="bs-Latn-BA" sz="2000" dirty="0" smtClean="0"/>
              <a:t>,</a:t>
            </a:r>
            <a:r>
              <a:rPr lang="en-US" sz="2000" dirty="0" smtClean="0"/>
              <a:t> </a:t>
            </a:r>
            <a:r>
              <a:rPr lang="en-US" sz="2000" dirty="0" err="1"/>
              <a:t>kao</a:t>
            </a:r>
            <a:r>
              <a:rPr lang="en-US" sz="2000" dirty="0"/>
              <a:t> i </a:t>
            </a:r>
            <a:r>
              <a:rPr lang="en-US" sz="2000" dirty="0" err="1"/>
              <a:t>samog</a:t>
            </a:r>
            <a:r>
              <a:rPr lang="en-US" sz="2000" dirty="0"/>
              <a:t> </a:t>
            </a:r>
            <a:r>
              <a:rPr lang="en-US" sz="2000" dirty="0" err="1"/>
              <a:t>postupanja</a:t>
            </a:r>
            <a:r>
              <a:rPr lang="en-US" sz="2000" dirty="0"/>
              <a:t> </a:t>
            </a:r>
            <a:r>
              <a:rPr lang="en-US" sz="2000" dirty="0" err="1"/>
              <a:t>po</a:t>
            </a:r>
            <a:r>
              <a:rPr lang="en-US" sz="2000" dirty="0"/>
              <a:t> </a:t>
            </a:r>
            <a:r>
              <a:rPr lang="en-US" sz="2000" dirty="0" err="1"/>
              <a:t>istim</a:t>
            </a:r>
            <a:r>
              <a:rPr lang="en-US" sz="2000" dirty="0"/>
              <a:t>, </a:t>
            </a:r>
            <a:r>
              <a:rPr lang="en-US" sz="2000" dirty="0" err="1"/>
              <a:t>te</a:t>
            </a:r>
            <a:r>
              <a:rPr lang="en-US" sz="2000" dirty="0"/>
              <a:t> </a:t>
            </a:r>
            <a:r>
              <a:rPr lang="en-US" sz="2000" dirty="0" err="1"/>
              <a:t>iniciranje</a:t>
            </a:r>
            <a:r>
              <a:rPr lang="en-US" sz="2000" dirty="0"/>
              <a:t> </a:t>
            </a:r>
            <a:r>
              <a:rPr lang="en-US" sz="2000" dirty="0" err="1"/>
              <a:t>sudske</a:t>
            </a:r>
            <a:r>
              <a:rPr lang="en-US" sz="2000" dirty="0"/>
              <a:t> </a:t>
            </a:r>
            <a:r>
              <a:rPr lang="en-US" sz="2000" dirty="0" err="1"/>
              <a:t>zaštite</a:t>
            </a:r>
            <a:r>
              <a:rPr lang="en-US" sz="2000" dirty="0"/>
              <a:t> </a:t>
            </a:r>
            <a:r>
              <a:rPr lang="en-US" sz="2000" dirty="0" err="1"/>
              <a:t>radničkih</a:t>
            </a:r>
            <a:r>
              <a:rPr lang="en-US" sz="2000" dirty="0"/>
              <a:t> </a:t>
            </a:r>
            <a:r>
              <a:rPr lang="en-US" sz="2000" dirty="0" err="1"/>
              <a:t>prava</a:t>
            </a:r>
            <a:r>
              <a:rPr lang="en-US" sz="2000" dirty="0"/>
              <a:t>.</a:t>
            </a:r>
            <a:endParaRPr lang="bs-Latn-BA" sz="2000" dirty="0"/>
          </a:p>
          <a:p>
            <a:pPr marL="0" indent="0">
              <a:buNone/>
            </a:pPr>
            <a:endParaRPr lang="bs-Latn-BA" sz="2000" dirty="0"/>
          </a:p>
          <a:p>
            <a:r>
              <a:rPr lang="bs-Latn-BA" sz="2000" dirty="0" err="1"/>
              <a:t>S</a:t>
            </a:r>
            <a:r>
              <a:rPr lang="en-US" sz="2000" dirty="0" err="1" smtClean="0"/>
              <a:t>olidan</a:t>
            </a:r>
            <a:r>
              <a:rPr lang="en-US" sz="2000" dirty="0" smtClean="0"/>
              <a:t> </a:t>
            </a:r>
            <a:r>
              <a:rPr lang="en-US" sz="2000" dirty="0" err="1"/>
              <a:t>okvir</a:t>
            </a:r>
            <a:r>
              <a:rPr lang="en-US" sz="2000" dirty="0"/>
              <a:t> u </a:t>
            </a:r>
            <a:r>
              <a:rPr lang="en-US" sz="2000" dirty="0" err="1"/>
              <a:t>normativnom</a:t>
            </a:r>
            <a:r>
              <a:rPr lang="en-US" sz="2000" dirty="0"/>
              <a:t> </a:t>
            </a:r>
            <a:r>
              <a:rPr lang="en-US" sz="2000" dirty="0" err="1"/>
              <a:t>smislu</a:t>
            </a:r>
            <a:r>
              <a:rPr lang="en-US" sz="2000" dirty="0"/>
              <a:t>. </a:t>
            </a:r>
            <a:endParaRPr lang="bs-Latn-BA" sz="2000" dirty="0"/>
          </a:p>
          <a:p>
            <a:r>
              <a:rPr lang="bs-Latn-BA" sz="2000" dirty="0" err="1"/>
              <a:t>S</a:t>
            </a:r>
            <a:r>
              <a:rPr lang="en-US" sz="2000" dirty="0" err="1" smtClean="0"/>
              <a:t>provođenje</a:t>
            </a:r>
            <a:r>
              <a:rPr lang="en-US" sz="2000" dirty="0" smtClean="0"/>
              <a:t> </a:t>
            </a:r>
            <a:r>
              <a:rPr lang="en-US" sz="2000" dirty="0" err="1"/>
              <a:t>zakona</a:t>
            </a:r>
            <a:r>
              <a:rPr lang="en-US" sz="2000" dirty="0"/>
              <a:t> u </a:t>
            </a:r>
            <a:r>
              <a:rPr lang="en-US" sz="2000" dirty="0" err="1"/>
              <a:t>praksi</a:t>
            </a:r>
            <a:r>
              <a:rPr lang="en-US" sz="2000" dirty="0"/>
              <a:t> je </a:t>
            </a:r>
            <a:r>
              <a:rPr lang="en-US" sz="2000" dirty="0" err="1"/>
              <a:t>predstavljalo</a:t>
            </a:r>
            <a:r>
              <a:rPr lang="en-US" sz="2000" dirty="0"/>
              <a:t> </a:t>
            </a:r>
            <a:r>
              <a:rPr lang="en-US" sz="2000" dirty="0" err="1"/>
              <a:t>izazov</a:t>
            </a:r>
            <a:r>
              <a:rPr lang="en-US" sz="2000" dirty="0"/>
              <a:t>, </a:t>
            </a:r>
            <a:r>
              <a:rPr lang="en-US" sz="2000" dirty="0" err="1"/>
              <a:t>kao</a:t>
            </a:r>
            <a:r>
              <a:rPr lang="en-US" sz="2000" dirty="0"/>
              <a:t> i </a:t>
            </a:r>
            <a:r>
              <a:rPr lang="en-US" sz="2000" dirty="0" err="1"/>
              <a:t>prepreka</a:t>
            </a:r>
            <a:r>
              <a:rPr lang="en-US" sz="2000" dirty="0"/>
              <a:t> </a:t>
            </a:r>
            <a:r>
              <a:rPr lang="en-US" sz="2000" dirty="0" err="1"/>
              <a:t>efikasnosti</a:t>
            </a:r>
            <a:r>
              <a:rPr lang="en-US" sz="2000" dirty="0"/>
              <a:t> </a:t>
            </a:r>
            <a:r>
              <a:rPr lang="en-US" sz="2000" dirty="0" err="1"/>
              <a:t>novih</a:t>
            </a:r>
            <a:r>
              <a:rPr lang="en-US" sz="2000" dirty="0"/>
              <a:t> </a:t>
            </a:r>
            <a:r>
              <a:rPr lang="en-US" sz="2000" dirty="0" err="1"/>
              <a:t>Zakona</a:t>
            </a:r>
            <a:r>
              <a:rPr lang="en-US" sz="2000" dirty="0"/>
              <a:t>. </a:t>
            </a:r>
            <a:endParaRPr lang="bs-Latn-BA" sz="2000" dirty="0"/>
          </a:p>
          <a:p>
            <a:pPr marL="0" indent="0">
              <a:buNone/>
            </a:pPr>
            <a:endParaRPr lang="bs-Latn-BA" sz="2000" dirty="0"/>
          </a:p>
          <a:p>
            <a:r>
              <a:rPr lang="en-US" sz="2000" dirty="0" err="1"/>
              <a:t>Jedina</a:t>
            </a:r>
            <a:r>
              <a:rPr lang="en-US" sz="2000" dirty="0"/>
              <a:t> </a:t>
            </a:r>
            <a:r>
              <a:rPr lang="en-US" sz="2000" dirty="0" err="1"/>
              <a:t>revolucionarna</a:t>
            </a:r>
            <a:r>
              <a:rPr lang="en-US" sz="2000" dirty="0"/>
              <a:t> </a:t>
            </a:r>
            <a:r>
              <a:rPr lang="en-US" sz="2000" dirty="0" err="1"/>
              <a:t>promjena</a:t>
            </a:r>
            <a:r>
              <a:rPr lang="en-US" sz="2000" dirty="0"/>
              <a:t> je </a:t>
            </a:r>
            <a:r>
              <a:rPr lang="en-US" sz="2000" dirty="0" err="1"/>
              <a:t>davanje</a:t>
            </a:r>
            <a:r>
              <a:rPr lang="en-US" sz="2000" dirty="0"/>
              <a:t> </a:t>
            </a:r>
            <a:r>
              <a:rPr lang="en-US" sz="2000" dirty="0" err="1"/>
              <a:t>svojstva</a:t>
            </a:r>
            <a:r>
              <a:rPr lang="en-US" sz="2000" dirty="0"/>
              <a:t> </a:t>
            </a:r>
            <a:r>
              <a:rPr lang="en-US" sz="2000" dirty="0" err="1"/>
              <a:t>izvršnosti</a:t>
            </a:r>
            <a:r>
              <a:rPr lang="en-US" sz="2000" dirty="0"/>
              <a:t> </a:t>
            </a:r>
            <a:r>
              <a:rPr lang="en-US" sz="2000" dirty="0" err="1"/>
              <a:t>obračunu</a:t>
            </a:r>
            <a:r>
              <a:rPr lang="en-US" sz="2000" dirty="0"/>
              <a:t> </a:t>
            </a:r>
            <a:r>
              <a:rPr lang="en-US" sz="2000" dirty="0" err="1"/>
              <a:t>plaće</a:t>
            </a:r>
            <a:r>
              <a:rPr lang="en-US" sz="2000" dirty="0"/>
              <a:t> </a:t>
            </a:r>
            <a:r>
              <a:rPr lang="en-US" sz="2000" dirty="0" err="1"/>
              <a:t>tzv</a:t>
            </a:r>
            <a:r>
              <a:rPr lang="en-US" sz="2000" dirty="0"/>
              <a:t>.“</a:t>
            </a:r>
            <a:r>
              <a:rPr lang="en-US" sz="2000" dirty="0" err="1"/>
              <a:t>platnoj</a:t>
            </a:r>
            <a:r>
              <a:rPr lang="en-US" sz="2000" dirty="0"/>
              <a:t> </a:t>
            </a:r>
            <a:r>
              <a:rPr lang="en-US" sz="2000" dirty="0" err="1"/>
              <a:t>listi</a:t>
            </a:r>
            <a:r>
              <a:rPr lang="en-US" sz="2000" dirty="0"/>
              <a:t>“, </a:t>
            </a:r>
            <a:endParaRPr lang="bs-Latn-BA" sz="2000" dirty="0"/>
          </a:p>
          <a:p>
            <a:pPr marL="0" indent="0">
              <a:buNone/>
            </a:pPr>
            <a:endParaRPr lang="bs-Latn-BA" sz="2000" dirty="0"/>
          </a:p>
          <a:p>
            <a:r>
              <a:rPr lang="en-US" sz="2000" dirty="0" err="1"/>
              <a:t>Zakon</a:t>
            </a:r>
            <a:r>
              <a:rPr lang="en-US" sz="2000" dirty="0"/>
              <a:t> o </a:t>
            </a:r>
            <a:r>
              <a:rPr lang="en-US" sz="2000" dirty="0" err="1"/>
              <a:t>radu</a:t>
            </a:r>
            <a:r>
              <a:rPr lang="en-US" sz="2000" dirty="0"/>
              <a:t>  </a:t>
            </a:r>
            <a:r>
              <a:rPr lang="en-US" sz="2000" dirty="0" err="1"/>
              <a:t>neće</a:t>
            </a:r>
            <a:r>
              <a:rPr lang="en-US" sz="2000" dirty="0"/>
              <a:t> </a:t>
            </a:r>
            <a:r>
              <a:rPr lang="en-US" sz="2000" dirty="0" err="1"/>
              <a:t>poboljšati</a:t>
            </a:r>
            <a:r>
              <a:rPr lang="en-US" sz="2000" dirty="0"/>
              <a:t> </a:t>
            </a:r>
            <a:r>
              <a:rPr lang="en-US" sz="2000" dirty="0" err="1"/>
              <a:t>materijalni</a:t>
            </a:r>
            <a:r>
              <a:rPr lang="en-US" sz="2000" dirty="0"/>
              <a:t> </a:t>
            </a:r>
            <a:r>
              <a:rPr lang="bs-Latn-BA" sz="2000" dirty="0" smtClean="0"/>
              <a:t>i</a:t>
            </a:r>
            <a:r>
              <a:rPr lang="en-US" sz="2000" dirty="0" smtClean="0"/>
              <a:t> </a:t>
            </a:r>
            <a:r>
              <a:rPr lang="en-US" sz="2000" dirty="0" err="1"/>
              <a:t>socijalni</a:t>
            </a:r>
            <a:r>
              <a:rPr lang="en-US" sz="2000" dirty="0"/>
              <a:t> status </a:t>
            </a:r>
            <a:r>
              <a:rPr lang="en-US" sz="2000" dirty="0" err="1"/>
              <a:t>radnika</a:t>
            </a:r>
            <a:r>
              <a:rPr lang="en-US" sz="2000" dirty="0"/>
              <a:t>, </a:t>
            </a:r>
            <a:r>
              <a:rPr lang="en-US" sz="2000" dirty="0" err="1"/>
              <a:t>dok</a:t>
            </a:r>
            <a:r>
              <a:rPr lang="en-US" sz="2000" dirty="0"/>
              <a:t> se ne </a:t>
            </a:r>
            <a:r>
              <a:rPr lang="en-US" sz="2000" dirty="0" err="1"/>
              <a:t>izvrši</a:t>
            </a:r>
            <a:r>
              <a:rPr lang="en-US" sz="2000" dirty="0"/>
              <a:t> </a:t>
            </a:r>
            <a:r>
              <a:rPr lang="en-US" sz="2000" dirty="0" err="1"/>
              <a:t>harmonizacija</a:t>
            </a:r>
            <a:r>
              <a:rPr lang="en-US" sz="2000" dirty="0"/>
              <a:t> </a:t>
            </a:r>
            <a:r>
              <a:rPr lang="en-US" sz="2000" dirty="0" err="1"/>
              <a:t>ovog</a:t>
            </a:r>
            <a:r>
              <a:rPr lang="en-US" sz="2000" dirty="0"/>
              <a:t> </a:t>
            </a:r>
            <a:r>
              <a:rPr lang="en-US" sz="2000" dirty="0" err="1"/>
              <a:t>zakonodavstva</a:t>
            </a:r>
            <a:r>
              <a:rPr lang="en-US" sz="2000" dirty="0"/>
              <a:t> </a:t>
            </a:r>
            <a:r>
              <a:rPr lang="en-US" sz="2000" dirty="0" err="1"/>
              <a:t>sa</a:t>
            </a:r>
            <a:r>
              <a:rPr lang="en-US" sz="2000" dirty="0"/>
              <a:t> </a:t>
            </a:r>
            <a:r>
              <a:rPr lang="en-US" sz="2000" dirty="0" err="1"/>
              <a:t>svim</a:t>
            </a:r>
            <a:r>
              <a:rPr lang="en-US" sz="2000" dirty="0"/>
              <a:t> </a:t>
            </a:r>
            <a:r>
              <a:rPr lang="en-US" sz="2000" dirty="0" err="1"/>
              <a:t>ostalim</a:t>
            </a:r>
            <a:r>
              <a:rPr lang="en-US" sz="2000" dirty="0"/>
              <a:t> </a:t>
            </a:r>
            <a:r>
              <a:rPr lang="en-US" sz="2000" dirty="0" err="1"/>
              <a:t>propisima</a:t>
            </a:r>
            <a:r>
              <a:rPr lang="en-US" sz="2000" dirty="0"/>
              <a:t> </a:t>
            </a:r>
            <a:r>
              <a:rPr lang="en-US" sz="2000" dirty="0" err="1"/>
              <a:t>koji</a:t>
            </a:r>
            <a:r>
              <a:rPr lang="en-US" sz="2000" dirty="0"/>
              <a:t> </a:t>
            </a:r>
            <a:r>
              <a:rPr lang="en-US" sz="2000" dirty="0" err="1"/>
              <a:t>regulišu</a:t>
            </a:r>
            <a:r>
              <a:rPr lang="en-US" sz="2000" dirty="0"/>
              <a:t> </a:t>
            </a:r>
            <a:r>
              <a:rPr lang="en-US" sz="2000" dirty="0" err="1"/>
              <a:t>prateća</a:t>
            </a:r>
            <a:r>
              <a:rPr lang="en-US" sz="2000" dirty="0"/>
              <a:t> </a:t>
            </a:r>
            <a:r>
              <a:rPr lang="en-US" sz="2000" dirty="0" err="1" smtClean="0"/>
              <a:t>prava</a:t>
            </a:r>
            <a:r>
              <a:rPr lang="bs-Latn-BA" sz="2000" dirty="0"/>
              <a:t>.</a:t>
            </a:r>
          </a:p>
          <a:p>
            <a:pPr marL="0" indent="0">
              <a:buNone/>
            </a:pPr>
            <a:endParaRPr lang="bs-Latn-BA" sz="2000" dirty="0"/>
          </a:p>
        </p:txBody>
      </p:sp>
    </p:spTree>
    <p:extLst>
      <p:ext uri="{BB962C8B-B14F-4D97-AF65-F5344CB8AC3E}">
        <p14:creationId xmlns:p14="http://schemas.microsoft.com/office/powerpoint/2010/main" val="3160477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747</TotalTime>
  <Words>6034</Words>
  <Application>Microsoft Office PowerPoint</Application>
  <PresentationFormat>On-screen Show (4:3)</PresentationFormat>
  <Paragraphs>1036</Paragraphs>
  <Slides>99</Slides>
  <Notes>0</Notes>
  <HiddenSlides>0</HiddenSlides>
  <MMClips>0</MMClips>
  <ScaleCrop>false</ScaleCrop>
  <HeadingPairs>
    <vt:vector size="4" baseType="variant">
      <vt:variant>
        <vt:lpstr>Theme</vt:lpstr>
      </vt:variant>
      <vt:variant>
        <vt:i4>1</vt:i4>
      </vt:variant>
      <vt:variant>
        <vt:lpstr>Slide Titles</vt:lpstr>
      </vt:variant>
      <vt:variant>
        <vt:i4>99</vt:i4>
      </vt:variant>
    </vt:vector>
  </HeadingPairs>
  <TitlesOfParts>
    <vt:vector size="100" baseType="lpstr">
      <vt:lpstr>Flow</vt:lpstr>
      <vt:lpstr>Aktualnosti iz radnog zakonodavstva</vt:lpstr>
      <vt:lpstr>Sadržaj</vt:lpstr>
      <vt:lpstr>Uvod </vt:lpstr>
      <vt:lpstr>Pravni okvir</vt:lpstr>
      <vt:lpstr>Radni odnos Pojam ugovora o radu</vt:lpstr>
      <vt:lpstr>Aktualnosti radnog zakonodavstva Zaključivanje ugovora o radu </vt:lpstr>
      <vt:lpstr>PowerPoint Presentation</vt:lpstr>
      <vt:lpstr>Radno vrijeme, odmori i odsustva  Radno vrijeme je vremenski period u kojem je radnik, prema ugovoru o radu, obavezan obavljati poslove za poslodavca </vt:lpstr>
      <vt:lpstr>Zaštita radnika na radu</vt:lpstr>
      <vt:lpstr>Zaštita radnika na radu – RS </vt:lpstr>
      <vt:lpstr>Plaće i naknade</vt:lpstr>
      <vt:lpstr>Odgovornost za povredu obaveza iz ugovora o radu i naknada štete</vt:lpstr>
      <vt:lpstr>Prestanak ugovora o radu, zbrinjavanje viška radnika i prijenos ugovora o radu </vt:lpstr>
      <vt:lpstr>Prestanak ugovora o radu, zbrinjavanje viška radnika i prijenos ugovora o radu </vt:lpstr>
      <vt:lpstr>Zaštita prava iz radnog odnosa</vt:lpstr>
      <vt:lpstr>Zaštita prava iz radnog odnosa</vt:lpstr>
      <vt:lpstr>Usklađenost zakona o radu sa pravom EU  i drugim međunarodnim obavezama</vt:lpstr>
      <vt:lpstr>Diskriminacija</vt:lpstr>
      <vt:lpstr>Diskriminacija</vt:lpstr>
      <vt:lpstr>Diskriminacija </vt:lpstr>
      <vt:lpstr>Diskriminacija </vt:lpstr>
      <vt:lpstr>Diskriminacija – F BiH</vt:lpstr>
      <vt:lpstr>Diskriminacija – F BiH</vt:lpstr>
      <vt:lpstr>Diskriminacija - RS</vt:lpstr>
      <vt:lpstr>Diskriminacija - RS</vt:lpstr>
      <vt:lpstr>Diskriminacija </vt:lpstr>
      <vt:lpstr>Diskriminacija </vt:lpstr>
      <vt:lpstr>Zaštita od diskrimijacije - BiH</vt:lpstr>
      <vt:lpstr>Zaštita od diskriminacije – F BiH</vt:lpstr>
      <vt:lpstr>Zaštita od diskriminacije – F BiH</vt:lpstr>
      <vt:lpstr>Zaštita od diskriminacije - RS</vt:lpstr>
      <vt:lpstr>Mobing </vt:lpstr>
      <vt:lpstr>Mobing </vt:lpstr>
      <vt:lpstr>Mobing </vt:lpstr>
      <vt:lpstr>PowerPoint Presentation</vt:lpstr>
      <vt:lpstr>Faze mobinga </vt:lpstr>
      <vt:lpstr>PowerPoint Presentation</vt:lpstr>
      <vt:lpstr>    </vt:lpstr>
      <vt:lpstr>Žrtva mobinga   Istraživanja su pokazala (Gilioli, A., Gilioli, R., 2000.) karakteristike žrtve mobbinga:   - “poštenjaci” - osobe koje su uočile i prijavile nepravilnosti u radu - tjelesni invalidi - mlade osobe tek zaposlene i starije osobe pred penziju - osobe koje traže više samostalnosti u radu ili bolje uslove rada - osobe koje bi skoro mogle postati tehnološki višak  - vrlo kreativne osobe koje predlažu promjene i time remete postojeće stanje zadnje zaposleni u poduzeću - osobe drugačijeg etničkog i/ili religijskog porijekla - bolesne i ekscentrične osobe. </vt:lpstr>
      <vt:lpstr>Posljedice mobinga za žrtvu</vt:lpstr>
      <vt:lpstr>Posljedice mobinga za poslodavca</vt:lpstr>
      <vt:lpstr>Sudska praksa</vt:lpstr>
      <vt:lpstr>Sudska praksa </vt:lpstr>
      <vt:lpstr>Sudska praksa </vt:lpstr>
      <vt:lpstr>Sudska praksa</vt:lpstr>
      <vt:lpstr>Sudska praksa</vt:lpstr>
      <vt:lpstr>Sudska praksa</vt:lpstr>
      <vt:lpstr>Sudska praksa</vt:lpstr>
      <vt:lpstr>Sudska praksa</vt:lpstr>
      <vt:lpstr>Sudska praksa</vt:lpstr>
      <vt:lpstr>Sudska praksa</vt:lpstr>
      <vt:lpstr>Sudska praksa</vt:lpstr>
      <vt:lpstr>Sudska praksa</vt:lpstr>
      <vt:lpstr>Sudska praksa</vt:lpstr>
      <vt:lpstr>Sudska praksa</vt:lpstr>
      <vt:lpstr>Sudska praksa</vt:lpstr>
      <vt:lpstr>Sudska praksa</vt:lpstr>
      <vt:lpstr>Sudska praksa</vt:lpstr>
      <vt:lpstr>Sudska praksa</vt:lpstr>
      <vt:lpstr>Sudska praksa</vt:lpstr>
      <vt:lpstr>Sudska praksa</vt:lpstr>
      <vt:lpstr>Sudska praksa</vt:lpstr>
      <vt:lpstr>Sudska praksa</vt:lpstr>
      <vt:lpstr>Sudska praksa</vt:lpstr>
      <vt:lpstr>Sudska praksa</vt:lpstr>
      <vt:lpstr>Sudska praksa</vt:lpstr>
      <vt:lpstr>Sudska praksa</vt:lpstr>
      <vt:lpstr>Sudska praksa</vt:lpstr>
      <vt:lpstr>Sudska praksa</vt:lpstr>
      <vt:lpstr>Sudska praksa</vt:lpstr>
      <vt:lpstr>Sudska praksa </vt:lpstr>
      <vt:lpstr>Sudska praksa</vt:lpstr>
      <vt:lpstr>Sudska praksa</vt:lpstr>
      <vt:lpstr>Sudska praksa</vt:lpstr>
      <vt:lpstr>PowerPoint Presentation</vt:lpstr>
      <vt:lpstr>PowerPoint Presentation</vt:lpstr>
      <vt:lpstr>Sudska praksa</vt:lpstr>
      <vt:lpstr>Sudska praksa</vt:lpstr>
      <vt:lpstr>Sudska praksa</vt:lpstr>
      <vt:lpstr>Sudska praksa</vt:lpstr>
      <vt:lpstr>Sudska praksa </vt:lpstr>
      <vt:lpstr>Sudska praksa</vt:lpstr>
      <vt:lpstr>Sudska praksa</vt:lpstr>
      <vt:lpstr>Sudska praksa</vt:lpstr>
      <vt:lpstr>Sudska praksa</vt:lpstr>
      <vt:lpstr>Sudska praksa</vt:lpstr>
      <vt:lpstr>Sudska praksa</vt:lpstr>
      <vt:lpstr>Sudska praksa</vt:lpstr>
      <vt:lpstr>Sudska praksa</vt:lpstr>
      <vt:lpstr>Sudska praksa</vt:lpstr>
      <vt:lpstr>Sudska praksa</vt:lpstr>
      <vt:lpstr>Sudska praksa</vt:lpstr>
      <vt:lpstr>Sudska praksa</vt:lpstr>
      <vt:lpstr>Sudska praksa</vt:lpstr>
      <vt:lpstr>PowerPoint Presentation</vt:lpstr>
      <vt:lpstr>Sudska praksa</vt:lpstr>
      <vt:lpstr>Sudska praksa</vt:lpstr>
      <vt:lpstr>Sudska praksa</vt:lpstr>
      <vt:lpstr>Zaključak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Aktualnosti iz radnog zakonodavstva</dc:title>
  <dc:creator>Windows 7</dc:creator>
  <cp:lastModifiedBy>Hp</cp:lastModifiedBy>
  <cp:revision>63</cp:revision>
  <dcterms:created xsi:type="dcterms:W3CDTF">2019-11-09T19:45:05Z</dcterms:created>
  <dcterms:modified xsi:type="dcterms:W3CDTF">2019-11-12T22:06:15Z</dcterms:modified>
</cp:coreProperties>
</file>