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303" r:id="rId22"/>
    <p:sldId id="305" r:id="rId23"/>
    <p:sldId id="314" r:id="rId24"/>
    <p:sldId id="277" r:id="rId25"/>
    <p:sldId id="279" r:id="rId26"/>
    <p:sldId id="309" r:id="rId27"/>
    <p:sldId id="280" r:id="rId28"/>
    <p:sldId id="311" r:id="rId29"/>
    <p:sldId id="310" r:id="rId30"/>
    <p:sldId id="281" r:id="rId31"/>
    <p:sldId id="282" r:id="rId32"/>
    <p:sldId id="283" r:id="rId33"/>
    <p:sldId id="284" r:id="rId34"/>
    <p:sldId id="285" r:id="rId35"/>
    <p:sldId id="286" r:id="rId36"/>
    <p:sldId id="287" r:id="rId37"/>
    <p:sldId id="288" r:id="rId38"/>
    <p:sldId id="289" r:id="rId39"/>
    <p:sldId id="290" r:id="rId40"/>
    <p:sldId id="312" r:id="rId41"/>
    <p:sldId id="313" r:id="rId42"/>
    <p:sldId id="291" r:id="rId43"/>
    <p:sldId id="292" r:id="rId44"/>
    <p:sldId id="293" r:id="rId45"/>
    <p:sldId id="294" r:id="rId46"/>
    <p:sldId id="295" r:id="rId47"/>
    <p:sldId id="304" r:id="rId48"/>
    <p:sldId id="296" r:id="rId49"/>
    <p:sldId id="297" r:id="rId50"/>
    <p:sldId id="298" r:id="rId51"/>
    <p:sldId id="299" r:id="rId52"/>
    <p:sldId id="300" r:id="rId53"/>
    <p:sldId id="301" r:id="rId54"/>
    <p:sldId id="302" r:id="rId55"/>
    <p:sldId id="306" r:id="rId56"/>
    <p:sldId id="307" r:id="rId57"/>
    <p:sldId id="308" r:id="rId58"/>
    <p:sldId id="315" r:id="rId59"/>
    <p:sldId id="316" r:id="rId60"/>
    <p:sldId id="317" r:id="rId61"/>
    <p:sldId id="318" r:id="rId62"/>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82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grpSp>
      <p:sp>
        <p:nvSpPr>
          <p:cNvPr id="17447"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7448"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40" name="Rectangle 38"/>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1" name="Rectangle 41"/>
          <p:cNvSpPr>
            <a:spLocks noGrp="1" noChangeArrowheads="1"/>
          </p:cNvSpPr>
          <p:nvPr>
            <p:ph type="sldNum" sz="quarter" idx="12"/>
          </p:nvPr>
        </p:nvSpPr>
        <p:spPr/>
        <p:txBody>
          <a:bodyPr/>
          <a:lstStyle>
            <a:lvl1pPr>
              <a:defRPr/>
            </a:lvl1pPr>
          </a:lstStyle>
          <a:p>
            <a:pPr>
              <a:defRPr/>
            </a:pPr>
            <a:fld id="{5788BBBD-9959-4A49-8CB9-38C29DD4240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6498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D6324DA3-A15C-4F0D-9409-F53F4B58294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86965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2A13227C-4074-4B0F-B526-36C7D22B06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57528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2DCF5CC6-596E-47AB-B26D-DA5892CD22D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19358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a:defRPr/>
            </a:pPr>
            <a:fld id="{6ED59EE5-2ADB-458D-984E-0E5EB4EE83C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68983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CB2FE391-88E7-4E58-9B07-4225D90B62F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52102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1"/>
          <p:cNvSpPr>
            <a:spLocks noGrp="1" noChangeArrowheads="1"/>
          </p:cNvSpPr>
          <p:nvPr>
            <p:ph type="sldNum" sz="quarter" idx="12"/>
          </p:nvPr>
        </p:nvSpPr>
        <p:spPr>
          <a:ln/>
        </p:spPr>
        <p:txBody>
          <a:bodyPr/>
          <a:lstStyle>
            <a:lvl1pPr>
              <a:defRPr/>
            </a:lvl1pPr>
          </a:lstStyle>
          <a:p>
            <a:pPr>
              <a:defRPr/>
            </a:pPr>
            <a:fld id="{172FDD45-E307-4699-80E7-BAF4DC4C645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46738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sldNum" sz="quarter" idx="12"/>
          </p:nvPr>
        </p:nvSpPr>
        <p:spPr>
          <a:ln/>
        </p:spPr>
        <p:txBody>
          <a:bodyPr/>
          <a:lstStyle>
            <a:lvl1pPr>
              <a:defRPr/>
            </a:lvl1pPr>
          </a:lstStyle>
          <a:p>
            <a:pPr>
              <a:defRPr/>
            </a:pPr>
            <a:fld id="{4E4DDC42-22EB-484E-A284-32AE8B88DDB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53714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1"/>
          <p:cNvSpPr>
            <a:spLocks noGrp="1" noChangeArrowheads="1"/>
          </p:cNvSpPr>
          <p:nvPr>
            <p:ph type="sldNum" sz="quarter" idx="12"/>
          </p:nvPr>
        </p:nvSpPr>
        <p:spPr>
          <a:ln/>
        </p:spPr>
        <p:txBody>
          <a:bodyPr/>
          <a:lstStyle>
            <a:lvl1pPr>
              <a:defRPr/>
            </a:lvl1pPr>
          </a:lstStyle>
          <a:p>
            <a:pPr>
              <a:defRPr/>
            </a:pPr>
            <a:fld id="{DA01401F-FFA2-46B3-A985-C6CF25B853F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03619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B3ACCFB2-9129-4C40-9001-7CAA5EBC520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46904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a:defRPr/>
            </a:pPr>
            <a:fld id="{C1C407E0-C987-4907-8C2E-0B532A31851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27159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1638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38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38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39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39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39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39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39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39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39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39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39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39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0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0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0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0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0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0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0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0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0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0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1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1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41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41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41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1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1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41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41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sz="2400">
                <a:solidFill>
                  <a:srgbClr val="FFFFFF"/>
                </a:solidFill>
              </a:endParaRPr>
            </a:p>
          </p:txBody>
        </p:sp>
        <p:sp>
          <p:nvSpPr>
            <p:cNvPr id="1641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sp>
          <p:nvSpPr>
            <p:cNvPr id="1642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sz="2400">
                <a:solidFill>
                  <a:srgbClr val="FFFFFF"/>
                </a:solidFill>
              </a:endParaRPr>
            </a:p>
          </p:txBody>
        </p:sp>
      </p:grpSp>
      <p:sp>
        <p:nvSpPr>
          <p:cNvPr id="16421"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422"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23"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fontAlgn="base">
              <a:spcBef>
                <a:spcPct val="0"/>
              </a:spcBef>
              <a:spcAft>
                <a:spcPct val="0"/>
              </a:spcAft>
              <a:defRPr/>
            </a:pPr>
            <a:endParaRPr lang="en-US">
              <a:solidFill>
                <a:srgbClr val="FFFFFF"/>
              </a:solidFill>
            </a:endParaRPr>
          </a:p>
        </p:txBody>
      </p:sp>
      <p:sp>
        <p:nvSpPr>
          <p:cNvPr id="16424"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fontAlgn="base">
              <a:spcBef>
                <a:spcPct val="0"/>
              </a:spcBef>
              <a:spcAft>
                <a:spcPct val="0"/>
              </a:spcAft>
              <a:defRPr/>
            </a:pPr>
            <a:endParaRPr lang="en-US">
              <a:solidFill>
                <a:srgbClr val="FFFFFF"/>
              </a:solidFill>
            </a:endParaRPr>
          </a:p>
        </p:txBody>
      </p:sp>
      <p:sp>
        <p:nvSpPr>
          <p:cNvPr id="16425"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fontAlgn="base">
              <a:spcBef>
                <a:spcPct val="0"/>
              </a:spcBef>
              <a:spcAft>
                <a:spcPct val="0"/>
              </a:spcAft>
              <a:defRPr/>
            </a:pPr>
            <a:fld id="{6620BEE5-8D0D-4790-B025-0FBCA95677F9}"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57216464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hr-HR" sz="2800" dirty="0">
                <a:solidFill>
                  <a:srgbClr val="DBBD71"/>
                </a:solidFill>
              </a:rPr>
              <a:t>KOMANDNA ODGOVORNOST</a:t>
            </a:r>
            <a:r>
              <a:rPr lang="hr-HR" dirty="0">
                <a:solidFill>
                  <a:srgbClr val="DBBD71"/>
                </a:solidFill>
              </a:rPr>
              <a:t> </a:t>
            </a:r>
            <a:r>
              <a:rPr lang="hr-HR" dirty="0" smtClean="0">
                <a:solidFill>
                  <a:srgbClr val="DBBD71"/>
                </a:solidFill>
              </a:rPr>
              <a:t/>
            </a:r>
            <a:br>
              <a:rPr lang="hr-HR" dirty="0" smtClean="0">
                <a:solidFill>
                  <a:srgbClr val="DBBD71"/>
                </a:solidFill>
              </a:rPr>
            </a:br>
            <a:r>
              <a:rPr lang="hr-HR" sz="2000" dirty="0" smtClean="0">
                <a:solidFill>
                  <a:srgbClr val="DBBD71"/>
                </a:solidFill>
              </a:rPr>
              <a:t>(pripremio: Vladimir Simović, tužilac Tužilaštva BiH)</a:t>
            </a:r>
            <a:endParaRPr lang="bs-Latn-BA" sz="2000" dirty="0"/>
          </a:p>
        </p:txBody>
      </p:sp>
      <p:sp>
        <p:nvSpPr>
          <p:cNvPr id="3" name="Content Placeholder 2"/>
          <p:cNvSpPr>
            <a:spLocks noGrp="1"/>
          </p:cNvSpPr>
          <p:nvPr>
            <p:ph idx="1"/>
          </p:nvPr>
        </p:nvSpPr>
        <p:spPr>
          <a:xfrm>
            <a:off x="467544" y="1052736"/>
            <a:ext cx="8229600" cy="4530725"/>
          </a:xfrm>
        </p:spPr>
        <p:txBody>
          <a:bodyPr/>
          <a:lstStyle/>
          <a:p>
            <a:pPr algn="just"/>
            <a:r>
              <a:rPr lang="vi-VN" sz="2400" dirty="0"/>
              <a:t>Primjena doktrine odgovornosti nadređenog ima za cilj da ojača i osigura </a:t>
            </a:r>
            <a:r>
              <a:rPr lang="vi-VN" sz="2400" dirty="0" smtClean="0"/>
              <a:t>poštivanje</a:t>
            </a:r>
            <a:r>
              <a:rPr lang="bs-Latn-BA" sz="2400" dirty="0" smtClean="0"/>
              <a:t> </a:t>
            </a:r>
            <a:r>
              <a:rPr lang="vi-VN" sz="2400" dirty="0" smtClean="0"/>
              <a:t>međunarodnog </a:t>
            </a:r>
            <a:r>
              <a:rPr lang="vi-VN" sz="2400" dirty="0"/>
              <a:t>humanitarnog prava</a:t>
            </a:r>
            <a:r>
              <a:rPr lang="vi-VN" sz="2400" dirty="0" smtClean="0"/>
              <a:t>. </a:t>
            </a:r>
            <a:endParaRPr lang="bs-Latn-BA" sz="2400" dirty="0" smtClean="0"/>
          </a:p>
          <a:p>
            <a:pPr algn="just"/>
            <a:r>
              <a:rPr lang="vi-VN" sz="2400" dirty="0" smtClean="0"/>
              <a:t>Provođenje </a:t>
            </a:r>
            <a:r>
              <a:rPr lang="vi-VN" sz="2400" dirty="0"/>
              <a:t>međunarodnog humanitarnog prava zavisi </a:t>
            </a:r>
            <a:r>
              <a:rPr lang="vi-VN" sz="2400" dirty="0" smtClean="0"/>
              <a:t>od</a:t>
            </a:r>
            <a:r>
              <a:rPr lang="bs-Latn-BA" sz="2400" dirty="0" smtClean="0"/>
              <a:t> onih </a:t>
            </a:r>
            <a:r>
              <a:rPr lang="bs-Latn-BA" sz="2400" dirty="0"/>
              <a:t>koji su na zapovjednim pozicijama i stoga je neophodno smatrati komandante </a:t>
            </a:r>
            <a:r>
              <a:rPr lang="bs-Latn-BA" sz="2400" dirty="0" smtClean="0"/>
              <a:t>krivično </a:t>
            </a:r>
            <a:r>
              <a:rPr lang="vi-VN" sz="2400" dirty="0" smtClean="0"/>
              <a:t>odgovornim </a:t>
            </a:r>
            <a:r>
              <a:rPr lang="vi-VN" sz="2400" dirty="0"/>
              <a:t>ako ne osiguraju poštivanje zakona. Svrha ove doktrine je da se nadređeni </a:t>
            </a:r>
            <a:r>
              <a:rPr lang="vi-VN" sz="2400" dirty="0" smtClean="0"/>
              <a:t>mogu</a:t>
            </a:r>
            <a:r>
              <a:rPr lang="bs-Latn-BA" sz="2400" dirty="0" smtClean="0"/>
              <a:t> smatrati </a:t>
            </a:r>
            <a:r>
              <a:rPr lang="bs-Latn-BA" sz="2400" dirty="0"/>
              <a:t>odgovornim zato što nisu spriječili krivično djelo i nezakonito postupanje </a:t>
            </a:r>
            <a:r>
              <a:rPr lang="bs-Latn-BA" sz="2400" dirty="0" smtClean="0"/>
              <a:t>svojih </a:t>
            </a:r>
            <a:r>
              <a:rPr lang="pl-PL" sz="2400" dirty="0" smtClean="0"/>
              <a:t>podređenih </a:t>
            </a:r>
            <a:r>
              <a:rPr lang="pl-PL" sz="2400" dirty="0"/>
              <a:t>ili kaznili to nezakonito postupanje</a:t>
            </a:r>
            <a:r>
              <a:rPr lang="pl-PL" sz="2400" dirty="0" smtClean="0"/>
              <a:t>.</a:t>
            </a:r>
          </a:p>
          <a:p>
            <a:pPr algn="just"/>
            <a:r>
              <a:rPr lang="vi-VN" sz="2400" dirty="0"/>
              <a:t>Princip odgovornosti vojnih komandanata i drugih nadređenih (</a:t>
            </a:r>
            <a:r>
              <a:rPr lang="vi-VN" sz="2400" dirty="0" smtClean="0"/>
              <a:t>uključuju</a:t>
            </a:r>
            <a:r>
              <a:rPr lang="sr-Latn-BA" sz="2400" dirty="0" smtClean="0"/>
              <a:t>ć</a:t>
            </a:r>
            <a:r>
              <a:rPr lang="vi-VN" sz="2400" dirty="0" smtClean="0"/>
              <a:t>i </a:t>
            </a:r>
            <a:r>
              <a:rPr lang="vi-VN" sz="2400" dirty="0"/>
              <a:t>predstavnike </a:t>
            </a:r>
            <a:r>
              <a:rPr lang="vi-VN" sz="2400" dirty="0" smtClean="0"/>
              <a:t>civilnih</a:t>
            </a:r>
            <a:r>
              <a:rPr lang="bs-Latn-BA" sz="2400" dirty="0" smtClean="0"/>
              <a:t> </a:t>
            </a:r>
            <a:r>
              <a:rPr lang="vi-VN" sz="2400" dirty="0" smtClean="0"/>
              <a:t>vlasti</a:t>
            </a:r>
            <a:r>
              <a:rPr lang="vi-VN" sz="2400" dirty="0"/>
              <a:t>) za djela svojih podređenih definisan je u međunarodnom ugovornom i običajnom pravu</a:t>
            </a:r>
            <a:r>
              <a:rPr lang="vi-VN" sz="2400" dirty="0" smtClean="0"/>
              <a:t>.</a:t>
            </a:r>
            <a:endParaRPr lang="bs-Latn-BA" sz="2400" dirty="0"/>
          </a:p>
        </p:txBody>
      </p:sp>
    </p:spTree>
    <p:extLst>
      <p:ext uri="{BB962C8B-B14F-4D97-AF65-F5344CB8AC3E}">
        <p14:creationId xmlns:p14="http://schemas.microsoft.com/office/powerpoint/2010/main" val="425200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Grp="1" noChangeArrowheads="1"/>
          </p:cNvSpPr>
          <p:nvPr>
            <p:ph type="body" idx="1"/>
          </p:nvPr>
        </p:nvSpPr>
        <p:spPr>
          <a:xfrm>
            <a:off x="457200" y="260350"/>
            <a:ext cx="8229600" cy="6264275"/>
          </a:xfrm>
        </p:spPr>
        <p:txBody>
          <a:bodyPr/>
          <a:lstStyle/>
          <a:p>
            <a:pPr eaLnBrk="1" hangingPunct="1">
              <a:lnSpc>
                <a:spcPct val="80000"/>
              </a:lnSpc>
              <a:defRPr/>
            </a:pPr>
            <a:r>
              <a:rPr lang="sr-Cyrl-CS" sz="2400" smtClean="0"/>
              <a:t>Ono što je takođe veoma z</a:t>
            </a:r>
            <a:r>
              <a:rPr lang="sr-Latn-CS" sz="2400" smtClean="0"/>
              <a:t>n</a:t>
            </a:r>
            <a:r>
              <a:rPr lang="sr-Cyrl-CS" sz="2400" smtClean="0"/>
              <a:t>ačajno kad su u pitanju suđenja za zločine počinjena tokom Drugog sv</a:t>
            </a:r>
            <a:r>
              <a:rPr lang="sr-Latn-CS" sz="2400" smtClean="0"/>
              <a:t>j</a:t>
            </a:r>
            <a:r>
              <a:rPr lang="sr-Cyrl-CS" sz="2400" smtClean="0"/>
              <a:t>etskog rata je</a:t>
            </a:r>
            <a:r>
              <a:rPr lang="sr-Latn-CS" sz="2400" smtClean="0"/>
              <a:t>ste</a:t>
            </a:r>
            <a:r>
              <a:rPr lang="sr-Cyrl-CS" sz="2400" smtClean="0"/>
              <a:t> i </a:t>
            </a:r>
            <a:r>
              <a:rPr lang="sr-Cyrl-CS" sz="2400" b="1" smtClean="0"/>
              <a:t>širenje doktrine komandne odgovornosti i na lica koja nisu u aktivnoj vojnoj službi</a:t>
            </a:r>
            <a:r>
              <a:rPr lang="sr-Cyrl-CS" sz="2400" smtClean="0"/>
              <a:t>. Najznačajniji prim</a:t>
            </a:r>
            <a:r>
              <a:rPr lang="sr-Latn-CS" sz="2400" smtClean="0"/>
              <a:t>j</a:t>
            </a:r>
            <a:r>
              <a:rPr lang="sr-Cyrl-CS" sz="2400" smtClean="0"/>
              <a:t>er je slučaj preduzeća “Rehling“ (</a:t>
            </a:r>
            <a:r>
              <a:rPr lang="sr-Cyrl-CS" sz="2400" i="1" smtClean="0"/>
              <a:t>Roechling Enterprise case</a:t>
            </a:r>
            <a:r>
              <a:rPr lang="sr-Cyrl-CS" sz="2400" smtClean="0"/>
              <a:t>). Ovaj slučaj se odnosi</a:t>
            </a:r>
            <a:r>
              <a:rPr lang="sr-Latn-CS" sz="2400" smtClean="0"/>
              <a:t>o</a:t>
            </a:r>
            <a:r>
              <a:rPr lang="sr-Cyrl-CS" sz="2400" smtClean="0"/>
              <a:t> na n</a:t>
            </a:r>
            <a:r>
              <a:rPr lang="sr-Latn-CS" sz="2400" smtClean="0"/>
              <a:t>j</a:t>
            </a:r>
            <a:r>
              <a:rPr lang="sr-Cyrl-CS" sz="2400" smtClean="0"/>
              <a:t>emačke industrijalce kojima je tokom Drugog sv</a:t>
            </a:r>
            <a:r>
              <a:rPr lang="sr-Latn-CS" sz="2400" smtClean="0"/>
              <a:t>j</a:t>
            </a:r>
            <a:r>
              <a:rPr lang="sr-Cyrl-CS" sz="2400" smtClean="0"/>
              <a:t>etskog rata dod</a:t>
            </a:r>
            <a:r>
              <a:rPr lang="sr-Latn-CS" sz="2400" smtClean="0"/>
              <a:t>ij</a:t>
            </a:r>
            <a:r>
              <a:rPr lang="sr-Cyrl-CS" sz="2400" smtClean="0"/>
              <a:t>eljen jedan broj civila koji su služili kao robovska radna snaga. To su najčešće bili Jevreji, koji su  poslati u N</a:t>
            </a:r>
            <a:r>
              <a:rPr lang="sr-Latn-CS" sz="2400" smtClean="0"/>
              <a:t>j</a:t>
            </a:r>
            <a:r>
              <a:rPr lang="sr-Cyrl-CS" sz="2400" smtClean="0"/>
              <a:t>emačku sa okupiran</a:t>
            </a:r>
            <a:r>
              <a:rPr lang="sr-Latn-CS" sz="2400" smtClean="0"/>
              <a:t>i</a:t>
            </a:r>
            <a:r>
              <a:rPr lang="sr-Cyrl-CS" sz="2400" smtClean="0"/>
              <a:t>h teritorija i nat</a:t>
            </a:r>
            <a:r>
              <a:rPr lang="sr-Latn-CS" sz="2400" smtClean="0"/>
              <a:t>j</a:t>
            </a:r>
            <a:r>
              <a:rPr lang="sr-Cyrl-CS" sz="2400" smtClean="0"/>
              <a:t>erani da rade u robovskim uslovima u fabrikama koje su bile u pos</a:t>
            </a:r>
            <a:r>
              <a:rPr lang="sr-Latn-CS" sz="2400" smtClean="0"/>
              <a:t>j</a:t>
            </a:r>
            <a:r>
              <a:rPr lang="sr-Cyrl-CS" sz="2400" smtClean="0"/>
              <a:t>edu n</a:t>
            </a:r>
            <a:r>
              <a:rPr lang="sr-Latn-CS" sz="2400" smtClean="0"/>
              <a:t>j</a:t>
            </a:r>
            <a:r>
              <a:rPr lang="sr-Cyrl-CS" sz="2400" smtClean="0"/>
              <a:t>emačkih industrijalaca. U slučaju Rehling preduzeća utvrđeno je da su vlasnici ove firme krivično odgovorni po osnovu komandne odgovornosti, </a:t>
            </a:r>
            <a:r>
              <a:rPr lang="sr-Latn-CS" sz="2400" smtClean="0"/>
              <a:t>z</a:t>
            </a:r>
            <a:r>
              <a:rPr lang="sr-Cyrl-CS" sz="2400" smtClean="0"/>
              <a:t>bog nesprečavanja robovskog rada, kao i zbog toga što nisu učinili najviše što su mogli u cilju unapređenja uslova rada u fabrici. Pod sličnim okolnostima, ista odluka je bila don</a:t>
            </a:r>
            <a:r>
              <a:rPr lang="sr-Latn-CS" sz="2400" smtClean="0"/>
              <a:t>ij</a:t>
            </a:r>
            <a:r>
              <a:rPr lang="sr-Cyrl-CS" sz="2400" smtClean="0"/>
              <a:t>eta i u slučaju Krup (</a:t>
            </a:r>
            <a:r>
              <a:rPr lang="sr-Cyrl-CS" sz="2400" i="1" smtClean="0"/>
              <a:t>Krupp case</a:t>
            </a:r>
            <a:r>
              <a:rPr lang="sr-Cyrl-CS" sz="2400" smtClean="0"/>
              <a:t>). </a:t>
            </a:r>
            <a:endParaRPr lang="en-US" sz="2400" smtClean="0"/>
          </a:p>
        </p:txBody>
      </p:sp>
    </p:spTree>
    <p:extLst>
      <p:ext uri="{BB962C8B-B14F-4D97-AF65-F5344CB8AC3E}">
        <p14:creationId xmlns:p14="http://schemas.microsoft.com/office/powerpoint/2010/main" val="1958454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3" name="Rectangle 3"/>
          <p:cNvSpPr>
            <a:spLocks noGrp="1" noChangeArrowheads="1"/>
          </p:cNvSpPr>
          <p:nvPr>
            <p:ph type="body" idx="1"/>
          </p:nvPr>
        </p:nvSpPr>
        <p:spPr>
          <a:xfrm>
            <a:off x="457200" y="333375"/>
            <a:ext cx="8229600" cy="6264275"/>
          </a:xfrm>
        </p:spPr>
        <p:txBody>
          <a:bodyPr/>
          <a:lstStyle/>
          <a:p>
            <a:pPr eaLnBrk="1" hangingPunct="1">
              <a:defRPr/>
            </a:pPr>
            <a:r>
              <a:rPr lang="sr-Cyrl-CS" sz="2400" b="1" dirty="0" smtClean="0"/>
              <a:t>Najznačajnija obavezujuća formulacija </a:t>
            </a:r>
            <a:r>
              <a:rPr lang="sr-Latn-CS" sz="2400" b="1" dirty="0" smtClean="0"/>
              <a:t>d</a:t>
            </a:r>
            <a:r>
              <a:rPr lang="sr-Cyrl-CS" sz="2400" b="1" dirty="0" smtClean="0"/>
              <a:t>oktrine </a:t>
            </a:r>
            <a:r>
              <a:rPr lang="hr-HR" sz="2400" b="1" dirty="0" smtClean="0"/>
              <a:t>komandne odgovornosti</a:t>
            </a:r>
            <a:r>
              <a:rPr lang="sr-Cyrl-CS" sz="2400" b="1" dirty="0" smtClean="0"/>
              <a:t> n</a:t>
            </a:r>
            <a:r>
              <a:rPr lang="sr-Latn-CS" sz="2400" b="1" dirty="0" smtClean="0"/>
              <a:t>a</a:t>
            </a:r>
            <a:r>
              <a:rPr lang="sr-Cyrl-CS" sz="2400" b="1" dirty="0" smtClean="0"/>
              <a:t>lazi se u čl</a:t>
            </a:r>
            <a:r>
              <a:rPr lang="sr-Latn-CS" sz="2400" b="1" dirty="0" smtClean="0"/>
              <a:t>.</a:t>
            </a:r>
            <a:r>
              <a:rPr lang="sr-Cyrl-CS" sz="2400" b="1" dirty="0" smtClean="0"/>
              <a:t> 86 i 87 Dopunskog protokola </a:t>
            </a:r>
            <a:r>
              <a:rPr lang="sr-Latn-CS" sz="2400" b="1" dirty="0" smtClean="0"/>
              <a:t>I</a:t>
            </a:r>
            <a:r>
              <a:rPr lang="sr-Cyrl-CS" sz="2400" b="1" dirty="0" smtClean="0"/>
              <a:t> uz Ženevske konvencije</a:t>
            </a:r>
            <a:r>
              <a:rPr lang="sr-Latn-CS" sz="2400" b="1" dirty="0" smtClean="0"/>
              <a:t> o zaštiti žrtava međunarodnih oružanih sukoba iz 1977.godine</a:t>
            </a:r>
            <a:r>
              <a:rPr lang="sr-Cyrl-CS" sz="2400" dirty="0" smtClean="0"/>
              <a:t>. </a:t>
            </a:r>
            <a:r>
              <a:rPr lang="sr-Latn-CS" sz="2400" b="1" dirty="0" smtClean="0"/>
              <a:t>N</a:t>
            </a:r>
            <a:r>
              <a:rPr lang="sr-Cyrl-CS" sz="2400" b="1" dirty="0" smtClean="0"/>
              <a:t>jihova formula</a:t>
            </a:r>
            <a:r>
              <a:rPr lang="sr-Latn-CS" sz="2400" b="1" dirty="0" smtClean="0"/>
              <a:t>c</a:t>
            </a:r>
            <a:r>
              <a:rPr lang="sr-Cyrl-CS" sz="2400" b="1" dirty="0" smtClean="0"/>
              <a:t>ija predstavlja</a:t>
            </a:r>
            <a:r>
              <a:rPr lang="sr-Latn-CS" sz="2400" dirty="0" smtClean="0"/>
              <a:t>,</a:t>
            </a:r>
            <a:r>
              <a:rPr lang="sr-Cyrl-CS" sz="2400" dirty="0" smtClean="0"/>
              <a:t> </a:t>
            </a:r>
            <a:r>
              <a:rPr lang="sr-Cyrl-CS" sz="2400" b="1" dirty="0" smtClean="0"/>
              <a:t>u stvari</a:t>
            </a:r>
            <a:r>
              <a:rPr lang="sr-Latn-CS" sz="2400" b="1" dirty="0" smtClean="0"/>
              <a:t>,</a:t>
            </a:r>
            <a:r>
              <a:rPr lang="sr-Cyrl-CS" sz="2400" dirty="0" smtClean="0"/>
              <a:t> </a:t>
            </a:r>
            <a:r>
              <a:rPr lang="sr-Cyrl-CS" sz="2400" b="1" dirty="0" smtClean="0"/>
              <a:t>kodifikaciju međunarodnog običajnog prava</a:t>
            </a:r>
            <a:r>
              <a:rPr lang="sr-Latn-CS" sz="2400" b="1" dirty="0" smtClean="0"/>
              <a:t> kada je u pitanju komadna odgovornost</a:t>
            </a:r>
            <a:r>
              <a:rPr lang="sr-Latn-CS" sz="2400" dirty="0" smtClean="0"/>
              <a:t>.</a:t>
            </a:r>
          </a:p>
          <a:p>
            <a:pPr eaLnBrk="1" hangingPunct="1">
              <a:defRPr/>
            </a:pPr>
            <a:r>
              <a:rPr lang="hr-HR" sz="2400" dirty="0" smtClean="0"/>
              <a:t>U članu 86 stav 2 stoji: “Činjenica da je povredu Konvencija ili ovog protokola izvršio neki potčinjeni, ne oslobađa njegove starješine krivične ili disciplinske odgovornosti, već prema slučaju, </a:t>
            </a:r>
            <a:r>
              <a:rPr lang="hr-HR" sz="2400" b="1" dirty="0" smtClean="0"/>
              <a:t>ukoliko su oni znali ili imali informacije koje su im omogućile da zaključe pod okolnostima koje su vladale u to vrijeme</a:t>
            </a:r>
            <a:r>
              <a:rPr lang="hr-HR" sz="2400" dirty="0" smtClean="0"/>
              <a:t>, da je on izvršio ili da će izvršiti i takvu povredu i ako nisu preduzeli sve moguće mjere u granicama svoje moći da spriječe ili suzbiju povredu“.</a:t>
            </a:r>
            <a:endParaRPr lang="en-US" sz="2400" dirty="0" smtClean="0"/>
          </a:p>
        </p:txBody>
      </p:sp>
    </p:spTree>
    <p:extLst>
      <p:ext uri="{BB962C8B-B14F-4D97-AF65-F5344CB8AC3E}">
        <p14:creationId xmlns:p14="http://schemas.microsoft.com/office/powerpoint/2010/main" val="3283459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7" name="Rectangle 3"/>
          <p:cNvSpPr>
            <a:spLocks noGrp="1" noChangeArrowheads="1"/>
          </p:cNvSpPr>
          <p:nvPr>
            <p:ph type="body" idx="1"/>
          </p:nvPr>
        </p:nvSpPr>
        <p:spPr>
          <a:xfrm>
            <a:off x="457200" y="260350"/>
            <a:ext cx="8229600" cy="6408738"/>
          </a:xfrm>
        </p:spPr>
        <p:txBody>
          <a:bodyPr/>
          <a:lstStyle/>
          <a:p>
            <a:pPr eaLnBrk="1" hangingPunct="1">
              <a:defRPr/>
            </a:pPr>
            <a:r>
              <a:rPr lang="sr-Cyrl-CS" sz="2400" b="1" dirty="0" smtClean="0"/>
              <a:t>Komandanti su odgovorni za nepreduzimanje m</a:t>
            </a:r>
            <a:r>
              <a:rPr lang="sr-Latn-CS" sz="2400" b="1" dirty="0" smtClean="0"/>
              <a:t>j</a:t>
            </a:r>
            <a:r>
              <a:rPr lang="sr-Cyrl-CS" sz="2400" b="1" dirty="0" smtClean="0"/>
              <a:t>era (nečinjenje) u pogledu sprečavanja ili kažnjavanja.</a:t>
            </a:r>
            <a:r>
              <a:rPr lang="sr-Cyrl-CS" sz="2400" dirty="0" smtClean="0"/>
              <a:t> Ovaj princip je postavljen alternativ</a:t>
            </a:r>
            <a:r>
              <a:rPr lang="sr-Latn-CS" sz="2400" dirty="0" smtClean="0"/>
              <a:t>n</a:t>
            </a:r>
            <a:r>
              <a:rPr lang="sr-Cyrl-CS" sz="2400" dirty="0" smtClean="0"/>
              <a:t>o, a ne kumulativno.</a:t>
            </a:r>
            <a:r>
              <a:rPr lang="en-US" sz="2400" dirty="0" smtClean="0"/>
              <a:t> </a:t>
            </a:r>
            <a:r>
              <a:rPr lang="sr-Cyrl-CS" sz="2400" dirty="0" smtClean="0"/>
              <a:t>Član 87 stav 1 Dopunskog protokola </a:t>
            </a:r>
            <a:r>
              <a:rPr lang="sr-Latn-CS" sz="2400" dirty="0" smtClean="0"/>
              <a:t>I </a:t>
            </a:r>
            <a:r>
              <a:rPr lang="sr-Cyrl-CS" sz="2400" dirty="0" smtClean="0"/>
              <a:t>opisuje odnos između komandanata i njegovih podređenih. Ovo se odnosi na pripadnike oružanih snaga i drugih lica pod njihovom kontrolom.</a:t>
            </a:r>
            <a:r>
              <a:rPr lang="en-US" sz="2400" dirty="0" smtClean="0"/>
              <a:t> </a:t>
            </a:r>
            <a:r>
              <a:rPr lang="sr-Latn-CS" sz="2400" dirty="0" smtClean="0"/>
              <a:t>S tim u vezi ističu se </a:t>
            </a:r>
            <a:r>
              <a:rPr lang="sr-Latn-CS" sz="2400" b="1" dirty="0" smtClean="0"/>
              <a:t>dvije vrste subordinacije</a:t>
            </a:r>
            <a:r>
              <a:rPr lang="sr-Latn-CS" sz="2400" dirty="0" smtClean="0"/>
              <a:t>: p</a:t>
            </a:r>
            <a:r>
              <a:rPr lang="sr-Cyrl-CS" sz="2400" dirty="0" smtClean="0"/>
              <a:t>rva</a:t>
            </a:r>
            <a:r>
              <a:rPr lang="sr-Latn-CS" sz="2400" dirty="0" smtClean="0"/>
              <a:t>,</a:t>
            </a:r>
            <a:r>
              <a:rPr lang="sr-Cyrl-CS" sz="2400" dirty="0" smtClean="0"/>
              <a:t> </a:t>
            </a:r>
            <a:r>
              <a:rPr lang="sr-Cyrl-CS" sz="2400" b="1" i="1" dirty="0" smtClean="0"/>
              <a:t>de iure</a:t>
            </a:r>
            <a:r>
              <a:rPr lang="sr-Cyrl-CS" sz="2400" dirty="0" smtClean="0"/>
              <a:t>,</a:t>
            </a:r>
            <a:r>
              <a:rPr lang="sr-Latn-CS" sz="2400" dirty="0" smtClean="0"/>
              <a:t> </a:t>
            </a:r>
            <a:r>
              <a:rPr lang="ru-RU" sz="2400" dirty="0" smtClean="0"/>
              <a:t>ure</a:t>
            </a:r>
            <a:r>
              <a:rPr lang="sr-Cyrl-CS" sz="2400" dirty="0" smtClean="0"/>
              <a:t>đ</a:t>
            </a:r>
            <a:r>
              <a:rPr lang="ru-RU" sz="2400" dirty="0" smtClean="0"/>
              <a:t>ena zakonom</a:t>
            </a:r>
            <a:r>
              <a:rPr lang="sr-Latn-CS" sz="2400" dirty="0" smtClean="0"/>
              <a:t>, kakva se </a:t>
            </a:r>
            <a:r>
              <a:rPr lang="ru-RU" sz="2400" dirty="0" smtClean="0"/>
              <a:t>u najve</a:t>
            </a:r>
            <a:r>
              <a:rPr lang="sr-Cyrl-CS" sz="2400" dirty="0" smtClean="0"/>
              <a:t>ć</a:t>
            </a:r>
            <a:r>
              <a:rPr lang="ru-RU" sz="2400" dirty="0" smtClean="0"/>
              <a:t>em broju slu</a:t>
            </a:r>
            <a:r>
              <a:rPr lang="sr-Cyrl-CS" sz="2400" dirty="0" smtClean="0"/>
              <a:t>č</a:t>
            </a:r>
            <a:r>
              <a:rPr lang="ru-RU" sz="2400" dirty="0" smtClean="0"/>
              <a:t>ajeva mo</a:t>
            </a:r>
            <a:r>
              <a:rPr lang="sr-Cyrl-CS" sz="2400" dirty="0" smtClean="0"/>
              <a:t>ž</a:t>
            </a:r>
            <a:r>
              <a:rPr lang="ru-RU" sz="2400" dirty="0" smtClean="0"/>
              <a:t>e na</a:t>
            </a:r>
            <a:r>
              <a:rPr lang="sr-Cyrl-CS" sz="2400" dirty="0" smtClean="0"/>
              <a:t>ć</a:t>
            </a:r>
            <a:r>
              <a:rPr lang="ru-RU" sz="2400" dirty="0" smtClean="0"/>
              <a:t>i u zvani</a:t>
            </a:r>
            <a:r>
              <a:rPr lang="sr-Cyrl-CS" sz="2400" dirty="0" smtClean="0"/>
              <a:t>č</a:t>
            </a:r>
            <a:r>
              <a:rPr lang="ru-RU" sz="2400" dirty="0" smtClean="0"/>
              <a:t>noj hijerarhiji svake vojske</a:t>
            </a:r>
            <a:r>
              <a:rPr lang="sr-Latn-CS" sz="2400" dirty="0" smtClean="0"/>
              <a:t> ili političkog vođstva</a:t>
            </a:r>
            <a:r>
              <a:rPr lang="en-US" sz="2400" dirty="0" smtClean="0"/>
              <a:t> </a:t>
            </a:r>
            <a:r>
              <a:rPr lang="sr-Latn-CS" sz="2400" dirty="0" smtClean="0"/>
              <a:t>, po kojoj je neophodno utvrditi zvaničnu strukturu vojske, te lanac komandovanja, da bi se neko lice smatralo odgovornim- </a:t>
            </a:r>
            <a:r>
              <a:rPr lang="sr-Latn-CS" sz="2400" b="1" dirty="0" smtClean="0"/>
              <a:t>princip komande</a:t>
            </a:r>
            <a:r>
              <a:rPr lang="sr-Latn-CS" sz="2400" dirty="0" smtClean="0"/>
              <a:t>, i druga, </a:t>
            </a:r>
            <a:r>
              <a:rPr lang="sr-Latn-CS" sz="2400" b="1" dirty="0" smtClean="0"/>
              <a:t>de facto kontrola</a:t>
            </a:r>
            <a:r>
              <a:rPr lang="sr-Latn-CS" sz="2400" dirty="0" smtClean="0"/>
              <a:t>, koja iako se ne nalazi u okviru zakona, jeste bazirana na mogućnosti nekog lica da vrši vlast i nametne svoju volju drugima – </a:t>
            </a:r>
            <a:r>
              <a:rPr lang="sr-Latn-CS" sz="2400" b="1" dirty="0" smtClean="0"/>
              <a:t>princip kontrole</a:t>
            </a:r>
            <a:r>
              <a:rPr lang="sr-Latn-CS" sz="2400" dirty="0" smtClean="0"/>
              <a:t>.</a:t>
            </a:r>
            <a:endParaRPr lang="en-US" sz="2400" dirty="0" smtClean="0"/>
          </a:p>
        </p:txBody>
      </p:sp>
    </p:spTree>
    <p:extLst>
      <p:ext uri="{BB962C8B-B14F-4D97-AF65-F5344CB8AC3E}">
        <p14:creationId xmlns:p14="http://schemas.microsoft.com/office/powerpoint/2010/main" val="1182167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1" name="Rectangle 3"/>
          <p:cNvSpPr>
            <a:spLocks noGrp="1" noChangeArrowheads="1"/>
          </p:cNvSpPr>
          <p:nvPr>
            <p:ph type="body" idx="1"/>
          </p:nvPr>
        </p:nvSpPr>
        <p:spPr>
          <a:xfrm>
            <a:off x="457200" y="260350"/>
            <a:ext cx="8229600" cy="6337300"/>
          </a:xfrm>
        </p:spPr>
        <p:txBody>
          <a:bodyPr/>
          <a:lstStyle/>
          <a:p>
            <a:pPr eaLnBrk="1" hangingPunct="1">
              <a:defRPr/>
            </a:pPr>
            <a:r>
              <a:rPr lang="hr-HR" sz="2400" dirty="0" smtClean="0"/>
              <a:t>Prema članu 87 stav 3 Dopunskog protokola I, “visoke strane ugovornice i strane u sukobu treba da nalože svakom komandantu kome je poznato da će njegovi potčinjeni ili druga lica pod njegovom kontrolom izvršiti povredu Konvencija ili ovog protokola da preduzme mjere koje su potrebne da se spriječi takva povreda, a ako je povreda Konvencija ili ovog protokola izvršena, da </a:t>
            </a:r>
            <a:r>
              <a:rPr lang="hr-HR" sz="2400" b="1" dirty="0" smtClean="0"/>
              <a:t>pokrenu disciplinski ili krivični postupak protiv izvršilaca</a:t>
            </a:r>
            <a:r>
              <a:rPr lang="hr-HR" sz="2400" dirty="0" smtClean="0"/>
              <a:t>.“</a:t>
            </a:r>
            <a:r>
              <a:rPr lang="en-US" sz="2400" dirty="0" smtClean="0"/>
              <a:t>U</a:t>
            </a:r>
            <a:r>
              <a:rPr lang="hr-HR" sz="2400" dirty="0" smtClean="0"/>
              <a:t> </a:t>
            </a:r>
            <a:r>
              <a:rPr lang="hr-HR" sz="2400" b="1" dirty="0" smtClean="0"/>
              <a:t>č</a:t>
            </a:r>
            <a:r>
              <a:rPr lang="en-US" sz="2400" b="1" dirty="0" err="1" smtClean="0"/>
              <a:t>lanu</a:t>
            </a:r>
            <a:r>
              <a:rPr lang="hr-HR" sz="2400" b="1" dirty="0" smtClean="0"/>
              <a:t> 7 </a:t>
            </a:r>
            <a:r>
              <a:rPr lang="en-US" sz="2400" b="1" dirty="0" err="1" smtClean="0"/>
              <a:t>stav</a:t>
            </a:r>
            <a:r>
              <a:rPr lang="hr-HR" sz="2400" b="1" dirty="0" smtClean="0"/>
              <a:t> 3 </a:t>
            </a:r>
            <a:r>
              <a:rPr lang="en-US" sz="2400" b="1" dirty="0" err="1" smtClean="0"/>
              <a:t>statuta</a:t>
            </a:r>
            <a:r>
              <a:rPr lang="hr-HR" sz="2400" b="1" dirty="0" smtClean="0"/>
              <a:t> ICTY </a:t>
            </a:r>
            <a:r>
              <a:rPr lang="en-US" sz="2400" dirty="0" err="1" smtClean="0"/>
              <a:t>odre</a:t>
            </a:r>
            <a:r>
              <a:rPr lang="hr-HR" sz="2400" dirty="0" smtClean="0"/>
              <a:t>đ</a:t>
            </a:r>
            <a:r>
              <a:rPr lang="en-US" sz="2400" dirty="0" err="1" smtClean="0"/>
              <a:t>ena</a:t>
            </a:r>
            <a:r>
              <a:rPr lang="hr-HR" sz="2400" dirty="0" smtClean="0"/>
              <a:t> </a:t>
            </a:r>
            <a:r>
              <a:rPr lang="en-US" sz="2400" dirty="0" smtClean="0"/>
              <a:t>je</a:t>
            </a:r>
            <a:r>
              <a:rPr lang="hr-HR" sz="2400" dirty="0" smtClean="0"/>
              <a:t>  </a:t>
            </a:r>
            <a:r>
              <a:rPr lang="en-US" sz="2400" dirty="0" err="1" smtClean="0"/>
              <a:t>komandna</a:t>
            </a:r>
            <a:r>
              <a:rPr lang="hr-HR" sz="2400" dirty="0" smtClean="0"/>
              <a:t> </a:t>
            </a:r>
            <a:r>
              <a:rPr lang="en-US" sz="2400" dirty="0" err="1" smtClean="0"/>
              <a:t>odgovornost</a:t>
            </a:r>
            <a:r>
              <a:rPr lang="hr-HR" sz="2400" dirty="0" smtClean="0"/>
              <a:t>  </a:t>
            </a:r>
            <a:r>
              <a:rPr lang="en-US" sz="2400" dirty="0" err="1" smtClean="0"/>
              <a:t>koja</a:t>
            </a:r>
            <a:r>
              <a:rPr lang="hr-HR" sz="2400" dirty="0" smtClean="0"/>
              <a:t> </a:t>
            </a:r>
            <a:r>
              <a:rPr lang="en-US" sz="2400" dirty="0" smtClean="0"/>
              <a:t>je</a:t>
            </a:r>
            <a:r>
              <a:rPr lang="hr-HR" sz="2400" dirty="0" smtClean="0"/>
              <a:t> </a:t>
            </a:r>
            <a:r>
              <a:rPr lang="en-US" sz="2400" dirty="0" err="1" smtClean="0"/>
              <a:t>definisana</a:t>
            </a:r>
            <a:r>
              <a:rPr lang="hr-HR" sz="2400" dirty="0" smtClean="0"/>
              <a:t> </a:t>
            </a:r>
            <a:r>
              <a:rPr lang="en-US" sz="2400" dirty="0" err="1" smtClean="0"/>
              <a:t>tako</a:t>
            </a:r>
            <a:r>
              <a:rPr lang="hr-HR" sz="2400" dirty="0" smtClean="0"/>
              <a:t> </a:t>
            </a:r>
            <a:r>
              <a:rPr lang="en-US" sz="2400" dirty="0" smtClean="0"/>
              <a:t>da</a:t>
            </a:r>
            <a:r>
              <a:rPr lang="hr-HR" sz="2400" dirty="0" smtClean="0"/>
              <a:t> </a:t>
            </a:r>
            <a:r>
              <a:rPr lang="en-US" sz="2400" dirty="0" err="1" smtClean="0"/>
              <a:t>ako</a:t>
            </a:r>
            <a:r>
              <a:rPr lang="hr-HR" sz="2400" dirty="0" smtClean="0"/>
              <a:t> </a:t>
            </a:r>
            <a:r>
              <a:rPr lang="en-US" sz="2400" dirty="0" err="1" smtClean="0"/>
              <a:t>su</a:t>
            </a:r>
            <a:r>
              <a:rPr lang="hr-HR" sz="2400" dirty="0" smtClean="0"/>
              <a:t> </a:t>
            </a:r>
            <a:r>
              <a:rPr lang="en-US" sz="2400" dirty="0" err="1" smtClean="0"/>
              <a:t>navedeni</a:t>
            </a:r>
            <a:r>
              <a:rPr lang="hr-HR" sz="2400" dirty="0" smtClean="0"/>
              <a:t> </a:t>
            </a:r>
            <a:r>
              <a:rPr lang="en-US" sz="2400" dirty="0" err="1" smtClean="0"/>
              <a:t>zlo</a:t>
            </a:r>
            <a:r>
              <a:rPr lang="hr-HR" sz="2400" dirty="0" smtClean="0"/>
              <a:t>č</a:t>
            </a:r>
            <a:r>
              <a:rPr lang="en-US" sz="2400" dirty="0" err="1" smtClean="0"/>
              <a:t>ini</a:t>
            </a:r>
            <a:r>
              <a:rPr lang="hr-HR" sz="2400" dirty="0" smtClean="0"/>
              <a:t> </a:t>
            </a:r>
            <a:r>
              <a:rPr lang="en-US" sz="2400" dirty="0" err="1" smtClean="0"/>
              <a:t>bili</a:t>
            </a:r>
            <a:r>
              <a:rPr lang="hr-HR" sz="2400" dirty="0" smtClean="0"/>
              <a:t> </a:t>
            </a:r>
            <a:r>
              <a:rPr lang="en-US" sz="2400" dirty="0" smtClean="0"/>
              <a:t>u</a:t>
            </a:r>
            <a:r>
              <a:rPr lang="hr-HR" sz="2400" dirty="0" smtClean="0"/>
              <a:t>č</a:t>
            </a:r>
            <a:r>
              <a:rPr lang="en-US" sz="2400" dirty="0" err="1" smtClean="0"/>
              <a:t>injeni</a:t>
            </a:r>
            <a:r>
              <a:rPr lang="hr-HR" sz="2400" dirty="0" smtClean="0"/>
              <a:t> </a:t>
            </a:r>
            <a:r>
              <a:rPr lang="en-US" sz="2400" dirty="0" smtClean="0"/>
              <a:t>od</a:t>
            </a:r>
            <a:r>
              <a:rPr lang="hr-HR" sz="2400" dirty="0" smtClean="0"/>
              <a:t> </a:t>
            </a:r>
            <a:r>
              <a:rPr lang="en-US" sz="2400" dirty="0" err="1" smtClean="0"/>
              <a:t>strane</a:t>
            </a:r>
            <a:r>
              <a:rPr lang="hr-HR" sz="2400" dirty="0" smtClean="0"/>
              <a:t> </a:t>
            </a:r>
            <a:r>
              <a:rPr lang="en-US" sz="2400" dirty="0" smtClean="0"/>
              <a:t>pot</a:t>
            </a:r>
            <a:r>
              <a:rPr lang="hr-HR" sz="2400" dirty="0" smtClean="0"/>
              <a:t>č</a:t>
            </a:r>
            <a:r>
              <a:rPr lang="en-US" sz="2400" dirty="0" err="1" smtClean="0"/>
              <a:t>injenog</a:t>
            </a:r>
            <a:r>
              <a:rPr lang="hr-HR" sz="2400" dirty="0" smtClean="0"/>
              <a:t>, </a:t>
            </a:r>
            <a:r>
              <a:rPr lang="en-US" sz="2400" dirty="0" smtClean="0"/>
              <a:t>ne</a:t>
            </a:r>
            <a:r>
              <a:rPr lang="hr-HR" sz="2400" dirty="0" smtClean="0"/>
              <a:t>ć</a:t>
            </a:r>
            <a:r>
              <a:rPr lang="en-US" sz="2400" dirty="0" smtClean="0"/>
              <a:t>e</a:t>
            </a:r>
            <a:r>
              <a:rPr lang="hr-HR" sz="2400" dirty="0" smtClean="0"/>
              <a:t> </a:t>
            </a:r>
            <a:r>
              <a:rPr lang="en-US" sz="2400" dirty="0" err="1" smtClean="0"/>
              <a:t>osloboditi</a:t>
            </a:r>
            <a:r>
              <a:rPr lang="hr-HR" sz="2400" dirty="0" smtClean="0"/>
              <a:t> </a:t>
            </a:r>
            <a:r>
              <a:rPr lang="en-US" sz="2400" dirty="0" err="1" smtClean="0"/>
              <a:t>njegovog</a:t>
            </a:r>
            <a:r>
              <a:rPr lang="hr-HR" sz="2400" dirty="0" smtClean="0"/>
              <a:t> </a:t>
            </a:r>
            <a:r>
              <a:rPr lang="en-US" sz="2400" dirty="0" err="1" smtClean="0"/>
              <a:t>pretpostavljenog</a:t>
            </a:r>
            <a:r>
              <a:rPr lang="hr-HR" sz="2400" dirty="0" smtClean="0"/>
              <a:t> </a:t>
            </a:r>
            <a:r>
              <a:rPr lang="en-US" sz="2400" dirty="0" err="1" smtClean="0"/>
              <a:t>krivi</a:t>
            </a:r>
            <a:r>
              <a:rPr lang="hr-HR" sz="2400" dirty="0" smtClean="0"/>
              <a:t>č</a:t>
            </a:r>
            <a:r>
              <a:rPr lang="en-US" sz="2400" dirty="0" smtClean="0"/>
              <a:t>ne</a:t>
            </a:r>
            <a:r>
              <a:rPr lang="hr-HR" sz="2400" dirty="0" smtClean="0"/>
              <a:t> </a:t>
            </a:r>
            <a:r>
              <a:rPr lang="en-US" sz="2400" dirty="0" err="1" smtClean="0"/>
              <a:t>odgovornosti</a:t>
            </a:r>
            <a:r>
              <a:rPr lang="hr-HR" sz="2400" dirty="0" smtClean="0"/>
              <a:t>, </a:t>
            </a:r>
            <a:r>
              <a:rPr lang="en-US" sz="2400" b="1" dirty="0" err="1" smtClean="0"/>
              <a:t>ako</a:t>
            </a:r>
            <a:r>
              <a:rPr lang="hr-HR" sz="2400" b="1" dirty="0" smtClean="0"/>
              <a:t> </a:t>
            </a:r>
            <a:r>
              <a:rPr lang="en-US" sz="2400" b="1" dirty="0" smtClean="0"/>
              <a:t>je</a:t>
            </a:r>
            <a:r>
              <a:rPr lang="hr-HR" sz="2400" b="1" dirty="0" smtClean="0"/>
              <a:t> </a:t>
            </a:r>
            <a:r>
              <a:rPr lang="en-US" sz="2400" b="1" dirty="0" err="1" smtClean="0"/>
              <a:t>znao</a:t>
            </a:r>
            <a:r>
              <a:rPr lang="hr-HR" sz="2400" b="1" dirty="0" smtClean="0"/>
              <a:t> </a:t>
            </a:r>
            <a:r>
              <a:rPr lang="en-US" sz="2400" b="1" dirty="0" err="1" smtClean="0"/>
              <a:t>ili</a:t>
            </a:r>
            <a:r>
              <a:rPr lang="hr-HR" sz="2400" b="1" dirty="0" smtClean="0"/>
              <a:t> </a:t>
            </a:r>
            <a:r>
              <a:rPr lang="en-US" sz="2400" b="1" dirty="0" smtClean="0"/>
              <a:t>je</a:t>
            </a:r>
            <a:r>
              <a:rPr lang="hr-HR" sz="2400" b="1" dirty="0" smtClean="0"/>
              <a:t> </a:t>
            </a:r>
            <a:r>
              <a:rPr lang="en-US" sz="2400" b="1" dirty="0" err="1" smtClean="0"/>
              <a:t>mogao</a:t>
            </a:r>
            <a:r>
              <a:rPr lang="hr-HR" sz="2400" b="1" dirty="0" smtClean="0"/>
              <a:t> </a:t>
            </a:r>
            <a:r>
              <a:rPr lang="en-US" sz="2400" b="1" dirty="0" smtClean="0"/>
              <a:t>da</a:t>
            </a:r>
            <a:r>
              <a:rPr lang="hr-HR" sz="2400" b="1" dirty="0" smtClean="0"/>
              <a:t> </a:t>
            </a:r>
            <a:r>
              <a:rPr lang="en-US" sz="2400" b="1" dirty="0" err="1" smtClean="0"/>
              <a:t>zna</a:t>
            </a:r>
            <a:r>
              <a:rPr lang="hr-HR" sz="2400" dirty="0" smtClean="0"/>
              <a:t> </a:t>
            </a:r>
            <a:r>
              <a:rPr lang="en-US" sz="2400" dirty="0" smtClean="0"/>
              <a:t>da</a:t>
            </a:r>
            <a:r>
              <a:rPr lang="hr-HR" sz="2400" dirty="0" smtClean="0"/>
              <a:t> </a:t>
            </a:r>
            <a:r>
              <a:rPr lang="en-US" sz="2400" dirty="0" smtClean="0"/>
              <a:t>je</a:t>
            </a:r>
            <a:r>
              <a:rPr lang="hr-HR" sz="2400" dirty="0" smtClean="0"/>
              <a:t> </a:t>
            </a:r>
            <a:r>
              <a:rPr lang="en-US" sz="2400" dirty="0" err="1" smtClean="0"/>
              <a:t>taj</a:t>
            </a:r>
            <a:r>
              <a:rPr lang="hr-HR" sz="2400" dirty="0" smtClean="0"/>
              <a:t> </a:t>
            </a:r>
            <a:r>
              <a:rPr lang="en-US" sz="2400" dirty="0" smtClean="0"/>
              <a:t>pot</a:t>
            </a:r>
            <a:r>
              <a:rPr lang="hr-HR" sz="2400" dirty="0" smtClean="0"/>
              <a:t>č</a:t>
            </a:r>
            <a:r>
              <a:rPr lang="en-US" sz="2400" dirty="0" err="1" smtClean="0"/>
              <a:t>injeni</a:t>
            </a:r>
            <a:r>
              <a:rPr lang="hr-HR" sz="2400" dirty="0" smtClean="0"/>
              <a:t> </a:t>
            </a:r>
            <a:r>
              <a:rPr lang="en-US" sz="2400" dirty="0" err="1" smtClean="0"/>
              <a:t>imao</a:t>
            </a:r>
            <a:r>
              <a:rPr lang="hr-HR" sz="2400" dirty="0" smtClean="0"/>
              <a:t> </a:t>
            </a:r>
            <a:r>
              <a:rPr lang="en-US" sz="2400" dirty="0" err="1" smtClean="0"/>
              <a:t>veze</a:t>
            </a:r>
            <a:r>
              <a:rPr lang="hr-HR" sz="2400" dirty="0" smtClean="0"/>
              <a:t> </a:t>
            </a:r>
            <a:r>
              <a:rPr lang="en-US" sz="2400" dirty="0" err="1" smtClean="0"/>
              <a:t>sa</a:t>
            </a:r>
            <a:r>
              <a:rPr lang="hr-HR" sz="2400" dirty="0" smtClean="0"/>
              <a:t> </a:t>
            </a:r>
            <a:r>
              <a:rPr lang="en-US" sz="2400" dirty="0" err="1" smtClean="0"/>
              <a:t>izvr</a:t>
            </a:r>
            <a:r>
              <a:rPr lang="hr-HR" sz="2400" dirty="0" smtClean="0"/>
              <a:t>š</a:t>
            </a:r>
            <a:r>
              <a:rPr lang="en-US" sz="2400" dirty="0" err="1" smtClean="0"/>
              <a:t>enjem</a:t>
            </a:r>
            <a:r>
              <a:rPr lang="hr-HR" sz="2400" dirty="0" smtClean="0"/>
              <a:t> </a:t>
            </a:r>
            <a:r>
              <a:rPr lang="en-US" sz="2400" dirty="0" err="1" smtClean="0"/>
              <a:t>takve</a:t>
            </a:r>
            <a:r>
              <a:rPr lang="hr-HR" sz="2400" dirty="0" smtClean="0"/>
              <a:t> </a:t>
            </a:r>
            <a:r>
              <a:rPr lang="en-US" sz="2400" dirty="0" err="1" smtClean="0"/>
              <a:t>radnje</a:t>
            </a:r>
            <a:r>
              <a:rPr lang="hr-HR" sz="2400" dirty="0" smtClean="0"/>
              <a:t> </a:t>
            </a:r>
            <a:r>
              <a:rPr lang="en-US" sz="2400" dirty="0" err="1" smtClean="0"/>
              <a:t>ili</a:t>
            </a:r>
            <a:r>
              <a:rPr lang="hr-HR" sz="2400" dirty="0" smtClean="0"/>
              <a:t> </a:t>
            </a:r>
            <a:r>
              <a:rPr lang="en-US" sz="2400" dirty="0" err="1" smtClean="0"/>
              <a:t>ju</a:t>
            </a:r>
            <a:r>
              <a:rPr lang="hr-HR" sz="2400" dirty="0" smtClean="0"/>
              <a:t> </a:t>
            </a:r>
            <a:r>
              <a:rPr lang="en-US" sz="2400" dirty="0" smtClean="0"/>
              <a:t>je</a:t>
            </a:r>
            <a:r>
              <a:rPr lang="hr-HR" sz="2400" dirty="0" smtClean="0"/>
              <a:t> </a:t>
            </a:r>
            <a:r>
              <a:rPr lang="en-US" sz="2400" dirty="0" err="1" smtClean="0"/>
              <a:t>izvr</a:t>
            </a:r>
            <a:r>
              <a:rPr lang="hr-HR" sz="2400" dirty="0" smtClean="0"/>
              <a:t>š</a:t>
            </a:r>
            <a:r>
              <a:rPr lang="en-US" sz="2400" dirty="0" err="1" smtClean="0"/>
              <a:t>io</a:t>
            </a:r>
            <a:r>
              <a:rPr lang="hr-HR" sz="2400" dirty="0" smtClean="0"/>
              <a:t>, </a:t>
            </a:r>
            <a:r>
              <a:rPr lang="en-US" sz="2400" dirty="0" smtClean="0"/>
              <a:t>a</a:t>
            </a:r>
            <a:r>
              <a:rPr lang="hr-HR" sz="2400" dirty="0" smtClean="0"/>
              <a:t> </a:t>
            </a:r>
            <a:r>
              <a:rPr lang="en-US" sz="2400" dirty="0" err="1" smtClean="0"/>
              <a:t>pretpostavljeni</a:t>
            </a:r>
            <a:r>
              <a:rPr lang="hr-HR" sz="2400" dirty="0" smtClean="0"/>
              <a:t> </a:t>
            </a:r>
            <a:r>
              <a:rPr lang="en-US" sz="2400" dirty="0" smtClean="0"/>
              <a:t>je</a:t>
            </a:r>
            <a:r>
              <a:rPr lang="hr-HR" sz="2400" dirty="0" smtClean="0"/>
              <a:t> </a:t>
            </a:r>
            <a:r>
              <a:rPr lang="en-US" sz="2400" dirty="0" err="1" smtClean="0"/>
              <a:t>propustio</a:t>
            </a:r>
            <a:r>
              <a:rPr lang="hr-HR" sz="2400" dirty="0" smtClean="0"/>
              <a:t> </a:t>
            </a:r>
            <a:r>
              <a:rPr lang="en-US" sz="2400" dirty="0" err="1" smtClean="0"/>
              <a:t>neophodne</a:t>
            </a:r>
            <a:r>
              <a:rPr lang="hr-HR" sz="2400" dirty="0" smtClean="0"/>
              <a:t> </a:t>
            </a:r>
            <a:r>
              <a:rPr lang="en-US" sz="2400" dirty="0" err="1" smtClean="0"/>
              <a:t>i</a:t>
            </a:r>
            <a:r>
              <a:rPr lang="hr-HR" sz="2400" dirty="0" smtClean="0"/>
              <a:t> </a:t>
            </a:r>
            <a:r>
              <a:rPr lang="en-US" sz="2400" dirty="0" err="1" smtClean="0"/>
              <a:t>razumne</a:t>
            </a:r>
            <a:r>
              <a:rPr lang="hr-HR" sz="2400" dirty="0" smtClean="0"/>
              <a:t> </a:t>
            </a:r>
            <a:r>
              <a:rPr lang="en-US" sz="2400" dirty="0" err="1" smtClean="0"/>
              <a:t>mjere</a:t>
            </a:r>
            <a:r>
              <a:rPr lang="hr-HR" sz="2400" dirty="0" smtClean="0"/>
              <a:t> </a:t>
            </a:r>
            <a:r>
              <a:rPr lang="en-US" sz="2400" dirty="0" smtClean="0"/>
              <a:t>da</a:t>
            </a:r>
            <a:r>
              <a:rPr lang="hr-HR" sz="2400" dirty="0" smtClean="0"/>
              <a:t> </a:t>
            </a:r>
            <a:r>
              <a:rPr lang="en-US" sz="2400" dirty="0" err="1" smtClean="0"/>
              <a:t>sprije</a:t>
            </a:r>
            <a:r>
              <a:rPr lang="hr-HR" sz="2400" dirty="0" smtClean="0"/>
              <a:t>č</a:t>
            </a:r>
            <a:r>
              <a:rPr lang="en-US" sz="2400" dirty="0" err="1" smtClean="0"/>
              <a:t>i</a:t>
            </a:r>
            <a:r>
              <a:rPr lang="hr-HR" sz="2400" dirty="0" smtClean="0"/>
              <a:t> </a:t>
            </a:r>
            <a:r>
              <a:rPr lang="en-US" sz="2400" dirty="0" err="1" smtClean="0"/>
              <a:t>izvr</a:t>
            </a:r>
            <a:r>
              <a:rPr lang="hr-HR" sz="2400" dirty="0" smtClean="0"/>
              <a:t>š</a:t>
            </a:r>
            <a:r>
              <a:rPr lang="en-US" sz="2400" dirty="0" err="1" smtClean="0"/>
              <a:t>enje</a:t>
            </a:r>
            <a:r>
              <a:rPr lang="hr-HR" sz="2400" dirty="0" smtClean="0"/>
              <a:t> </a:t>
            </a:r>
            <a:r>
              <a:rPr lang="en-US" sz="2400" dirty="0" err="1" smtClean="0"/>
              <a:t>takve</a:t>
            </a:r>
            <a:r>
              <a:rPr lang="hr-HR" sz="2400" dirty="0" smtClean="0"/>
              <a:t> </a:t>
            </a:r>
            <a:r>
              <a:rPr lang="en-US" sz="2400" dirty="0" err="1" smtClean="0"/>
              <a:t>radnje</a:t>
            </a:r>
            <a:r>
              <a:rPr lang="hr-HR" sz="2400" dirty="0" smtClean="0"/>
              <a:t> </a:t>
            </a:r>
            <a:r>
              <a:rPr lang="en-US" sz="2400" dirty="0" err="1" smtClean="0"/>
              <a:t>ili</a:t>
            </a:r>
            <a:r>
              <a:rPr lang="hr-HR" sz="2400" dirty="0" smtClean="0"/>
              <a:t> </a:t>
            </a:r>
            <a:r>
              <a:rPr lang="en-US" sz="2400" dirty="0" err="1" smtClean="0"/>
              <a:t>ga</a:t>
            </a:r>
            <a:r>
              <a:rPr lang="hr-HR" sz="2400" dirty="0" smtClean="0"/>
              <a:t> </a:t>
            </a:r>
            <a:r>
              <a:rPr lang="en-US" sz="2400" dirty="0" err="1" smtClean="0"/>
              <a:t>zbog</a:t>
            </a:r>
            <a:r>
              <a:rPr lang="hr-HR" sz="2400" dirty="0" smtClean="0"/>
              <a:t> </a:t>
            </a:r>
            <a:r>
              <a:rPr lang="en-US" sz="2400" dirty="0" err="1" smtClean="0"/>
              <a:t>njih</a:t>
            </a:r>
            <a:r>
              <a:rPr lang="hr-HR" sz="2400" dirty="0" smtClean="0"/>
              <a:t> </a:t>
            </a:r>
            <a:r>
              <a:rPr lang="en-US" sz="2400" dirty="0" err="1" smtClean="0"/>
              <a:t>kazni</a:t>
            </a:r>
            <a:r>
              <a:rPr lang="hr-HR" sz="2400" dirty="0" smtClean="0"/>
              <a:t>. </a:t>
            </a:r>
            <a:endParaRPr lang="en-US" sz="2400" dirty="0" smtClean="0"/>
          </a:p>
        </p:txBody>
      </p:sp>
    </p:spTree>
    <p:extLst>
      <p:ext uri="{BB962C8B-B14F-4D97-AF65-F5344CB8AC3E}">
        <p14:creationId xmlns:p14="http://schemas.microsoft.com/office/powerpoint/2010/main" val="2391729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5" name="Rectangle 3"/>
          <p:cNvSpPr>
            <a:spLocks noGrp="1" noChangeArrowheads="1"/>
          </p:cNvSpPr>
          <p:nvPr>
            <p:ph type="body" idx="1"/>
          </p:nvPr>
        </p:nvSpPr>
        <p:spPr>
          <a:xfrm>
            <a:off x="457200" y="260350"/>
            <a:ext cx="8229600" cy="6264275"/>
          </a:xfrm>
        </p:spPr>
        <p:txBody>
          <a:bodyPr/>
          <a:lstStyle/>
          <a:p>
            <a:pPr eaLnBrk="1" hangingPunct="1">
              <a:lnSpc>
                <a:spcPct val="90000"/>
              </a:lnSpc>
              <a:defRPr/>
            </a:pPr>
            <a:r>
              <a:rPr lang="en-US" sz="2400" dirty="0" err="1" smtClean="0"/>
              <a:t>Prema</a:t>
            </a:r>
            <a:r>
              <a:rPr lang="hr-HR" sz="2400" dirty="0" smtClean="0"/>
              <a:t> </a:t>
            </a:r>
            <a:r>
              <a:rPr lang="en-US" sz="2400" dirty="0" smtClean="0"/>
              <a:t>tome</a:t>
            </a:r>
            <a:r>
              <a:rPr lang="hr-HR" sz="2400" dirty="0" smtClean="0"/>
              <a:t>, </a:t>
            </a:r>
            <a:r>
              <a:rPr lang="en-US" sz="2400" dirty="0" err="1" smtClean="0"/>
              <a:t>po</a:t>
            </a:r>
            <a:r>
              <a:rPr lang="hr-HR" sz="2400" dirty="0" smtClean="0"/>
              <a:t> č</a:t>
            </a:r>
            <a:r>
              <a:rPr lang="en-US" sz="2400" dirty="0" err="1" smtClean="0"/>
              <a:t>lanu</a:t>
            </a:r>
            <a:r>
              <a:rPr lang="hr-HR" sz="2400" dirty="0" smtClean="0"/>
              <a:t> 7 </a:t>
            </a:r>
            <a:r>
              <a:rPr lang="en-US" sz="2400" dirty="0" err="1" smtClean="0"/>
              <a:t>stav</a:t>
            </a:r>
            <a:r>
              <a:rPr lang="hr-HR" sz="2400" dirty="0" smtClean="0"/>
              <a:t> 3 </a:t>
            </a:r>
            <a:r>
              <a:rPr lang="en-US" sz="2400" dirty="0" err="1" smtClean="0"/>
              <a:t>Statuta</a:t>
            </a:r>
            <a:r>
              <a:rPr lang="hr-HR" sz="2400" dirty="0" smtClean="0"/>
              <a:t> </a:t>
            </a:r>
            <a:r>
              <a:rPr lang="en-US" sz="2400" dirty="0" smtClean="0"/>
              <a:t>ICTY</a:t>
            </a:r>
            <a:r>
              <a:rPr lang="hr-HR" sz="2400" dirty="0" smtClean="0"/>
              <a:t> </a:t>
            </a:r>
            <a:r>
              <a:rPr lang="en-US" sz="2400" dirty="0" err="1" smtClean="0"/>
              <a:t>krivi</a:t>
            </a:r>
            <a:r>
              <a:rPr lang="hr-HR" sz="2400" dirty="0" smtClean="0"/>
              <a:t>č</a:t>
            </a:r>
            <a:r>
              <a:rPr lang="en-US" sz="2400" dirty="0" err="1" smtClean="0"/>
              <a:t>na</a:t>
            </a:r>
            <a:r>
              <a:rPr lang="hr-HR" sz="2400" dirty="0" smtClean="0"/>
              <a:t> </a:t>
            </a:r>
            <a:r>
              <a:rPr lang="en-US" sz="2400" dirty="0" err="1" smtClean="0"/>
              <a:t>odgovornost</a:t>
            </a:r>
            <a:r>
              <a:rPr lang="hr-HR" sz="2400" dirty="0" smtClean="0"/>
              <a:t> </a:t>
            </a:r>
            <a:r>
              <a:rPr lang="en-US" sz="2400" dirty="0" err="1" smtClean="0"/>
              <a:t>po</a:t>
            </a:r>
            <a:r>
              <a:rPr lang="hr-HR" sz="2400" dirty="0" smtClean="0"/>
              <a:t> </a:t>
            </a:r>
            <a:r>
              <a:rPr lang="en-US" sz="2400" dirty="0" err="1" smtClean="0"/>
              <a:t>osnovu</a:t>
            </a:r>
            <a:r>
              <a:rPr lang="hr-HR" sz="2400" dirty="0" smtClean="0"/>
              <a:t> </a:t>
            </a:r>
            <a:r>
              <a:rPr lang="en-US" sz="2400" dirty="0" err="1" smtClean="0"/>
              <a:t>komandne</a:t>
            </a:r>
            <a:r>
              <a:rPr lang="hr-HR" sz="2400" dirty="0" smtClean="0"/>
              <a:t> </a:t>
            </a:r>
            <a:r>
              <a:rPr lang="en-US" sz="2400" dirty="0" err="1" smtClean="0"/>
              <a:t>odgovornosti</a:t>
            </a:r>
            <a:r>
              <a:rPr lang="hr-HR" sz="2400" dirty="0" smtClean="0"/>
              <a:t> </a:t>
            </a:r>
            <a:r>
              <a:rPr lang="en-US" sz="2400" dirty="0" err="1" smtClean="0"/>
              <a:t>postoji</a:t>
            </a:r>
            <a:r>
              <a:rPr lang="hr-HR" sz="2400" dirty="0" smtClean="0"/>
              <a:t> </a:t>
            </a:r>
            <a:r>
              <a:rPr lang="en-US" sz="2400" dirty="0" err="1" smtClean="0"/>
              <a:t>kada</a:t>
            </a:r>
            <a:r>
              <a:rPr lang="hr-HR" sz="2400" dirty="0" smtClean="0"/>
              <a:t> </a:t>
            </a:r>
            <a:r>
              <a:rPr lang="en-US" sz="2400" dirty="0" smtClean="0"/>
              <a:t>je</a:t>
            </a:r>
            <a:r>
              <a:rPr lang="hr-HR" sz="2400" dirty="0" smtClean="0"/>
              <a:t> </a:t>
            </a:r>
            <a:r>
              <a:rPr lang="en-US" sz="2400" dirty="0" err="1" smtClean="0"/>
              <a:t>pretpostavljeni</a:t>
            </a:r>
            <a:r>
              <a:rPr lang="hr-HR" sz="2400" dirty="0" smtClean="0"/>
              <a:t>: (</a:t>
            </a:r>
            <a:r>
              <a:rPr lang="en-US" sz="2400" dirty="0" smtClean="0"/>
              <a:t>a</a:t>
            </a:r>
            <a:r>
              <a:rPr lang="hr-HR" sz="2400" dirty="0" smtClean="0"/>
              <a:t>) </a:t>
            </a:r>
            <a:r>
              <a:rPr lang="en-US" sz="2400" b="1" dirty="0" err="1" smtClean="0"/>
              <a:t>znao</a:t>
            </a:r>
            <a:r>
              <a:rPr lang="hr-HR" sz="2400" dirty="0" smtClean="0"/>
              <a:t> </a:t>
            </a:r>
            <a:r>
              <a:rPr lang="en-US" sz="2400" dirty="0" smtClean="0"/>
              <a:t>da</a:t>
            </a:r>
            <a:r>
              <a:rPr lang="hr-HR" sz="2400" dirty="0" smtClean="0"/>
              <a:t> </a:t>
            </a:r>
            <a:r>
              <a:rPr lang="en-US" sz="2400" dirty="0" smtClean="0"/>
              <a:t>pot</a:t>
            </a:r>
            <a:r>
              <a:rPr lang="hr-HR" sz="2400" dirty="0" smtClean="0"/>
              <a:t>č</a:t>
            </a:r>
            <a:r>
              <a:rPr lang="en-US" sz="2400" dirty="0" err="1" smtClean="0"/>
              <a:t>injeni</a:t>
            </a:r>
            <a:r>
              <a:rPr lang="hr-HR" sz="2400" dirty="0" smtClean="0"/>
              <a:t> </a:t>
            </a:r>
            <a:r>
              <a:rPr lang="en-US" sz="2400" dirty="0" err="1" smtClean="0"/>
              <a:t>ima</a:t>
            </a:r>
            <a:r>
              <a:rPr lang="hr-HR" sz="2400" dirty="0" smtClean="0"/>
              <a:t> </a:t>
            </a:r>
            <a:r>
              <a:rPr lang="en-US" sz="2400" dirty="0" err="1" smtClean="0"/>
              <a:t>veze</a:t>
            </a:r>
            <a:r>
              <a:rPr lang="hr-HR" sz="2400" dirty="0" smtClean="0"/>
              <a:t> </a:t>
            </a:r>
            <a:r>
              <a:rPr lang="en-US" sz="2400" dirty="0" err="1" smtClean="0"/>
              <a:t>sa</a:t>
            </a:r>
            <a:r>
              <a:rPr lang="hr-HR" sz="2400" dirty="0" smtClean="0"/>
              <a:t> </a:t>
            </a:r>
            <a:r>
              <a:rPr lang="en-US" sz="2400" dirty="0" err="1" smtClean="0"/>
              <a:t>izvr</a:t>
            </a:r>
            <a:r>
              <a:rPr lang="hr-HR" sz="2400" dirty="0" smtClean="0"/>
              <a:t>š</a:t>
            </a:r>
            <a:r>
              <a:rPr lang="en-US" sz="2400" dirty="0" err="1" smtClean="0"/>
              <a:t>enjem</a:t>
            </a:r>
            <a:r>
              <a:rPr lang="hr-HR" sz="2400" dirty="0" smtClean="0"/>
              <a:t> </a:t>
            </a:r>
            <a:r>
              <a:rPr lang="en-US" sz="2400" dirty="0" err="1" smtClean="0"/>
              <a:t>navedenih</a:t>
            </a:r>
            <a:r>
              <a:rPr lang="hr-HR" sz="2400" dirty="0" smtClean="0"/>
              <a:t> </a:t>
            </a:r>
            <a:r>
              <a:rPr lang="en-US" sz="2400" dirty="0" err="1" smtClean="0"/>
              <a:t>zlo</a:t>
            </a:r>
            <a:r>
              <a:rPr lang="hr-HR" sz="2400" dirty="0" smtClean="0"/>
              <a:t>č</a:t>
            </a:r>
            <a:r>
              <a:rPr lang="en-US" sz="2400" dirty="0" err="1" smtClean="0"/>
              <a:t>ine</a:t>
            </a:r>
            <a:r>
              <a:rPr lang="hr-HR" sz="2400" dirty="0" smtClean="0"/>
              <a:t>, (</a:t>
            </a:r>
            <a:r>
              <a:rPr lang="en-US" sz="2400" dirty="0" smtClean="0"/>
              <a:t>b</a:t>
            </a:r>
            <a:r>
              <a:rPr lang="hr-HR" sz="2400" dirty="0" smtClean="0"/>
              <a:t>) </a:t>
            </a:r>
            <a:r>
              <a:rPr lang="en-US" sz="2400" dirty="0" err="1" smtClean="0"/>
              <a:t>kada</a:t>
            </a:r>
            <a:r>
              <a:rPr lang="hr-HR" sz="2400" dirty="0" smtClean="0"/>
              <a:t> </a:t>
            </a:r>
            <a:r>
              <a:rPr lang="en-US" sz="2400" dirty="0" smtClean="0"/>
              <a:t>je</a:t>
            </a:r>
            <a:r>
              <a:rPr lang="hr-HR" sz="2400" dirty="0" smtClean="0"/>
              <a:t> </a:t>
            </a:r>
            <a:r>
              <a:rPr lang="en-US" sz="2400" b="1" dirty="0" err="1" smtClean="0"/>
              <a:t>mogao</a:t>
            </a:r>
            <a:r>
              <a:rPr lang="hr-HR" sz="2400" b="1" dirty="0" smtClean="0"/>
              <a:t> </a:t>
            </a:r>
            <a:r>
              <a:rPr lang="en-US" sz="2400" b="1" dirty="0" smtClean="0"/>
              <a:t>da</a:t>
            </a:r>
            <a:r>
              <a:rPr lang="hr-HR" sz="2400" b="1" dirty="0" smtClean="0"/>
              <a:t> </a:t>
            </a:r>
            <a:r>
              <a:rPr lang="en-US" sz="2400" b="1" dirty="0" err="1" smtClean="0"/>
              <a:t>zna</a:t>
            </a:r>
            <a:r>
              <a:rPr lang="hr-HR" sz="2400" dirty="0" smtClean="0"/>
              <a:t> </a:t>
            </a:r>
            <a:r>
              <a:rPr lang="en-US" sz="2400" dirty="0" smtClean="0"/>
              <a:t>da</a:t>
            </a:r>
            <a:r>
              <a:rPr lang="hr-HR" sz="2400" dirty="0" smtClean="0"/>
              <a:t> </a:t>
            </a:r>
            <a:r>
              <a:rPr lang="en-US" sz="2400" dirty="0" smtClean="0"/>
              <a:t>pot</a:t>
            </a:r>
            <a:r>
              <a:rPr lang="hr-HR" sz="2400" dirty="0" smtClean="0"/>
              <a:t>č</a:t>
            </a:r>
            <a:r>
              <a:rPr lang="en-US" sz="2400" dirty="0" err="1" smtClean="0"/>
              <a:t>injeni</a:t>
            </a:r>
            <a:r>
              <a:rPr lang="hr-HR" sz="2400" dirty="0" smtClean="0"/>
              <a:t> </a:t>
            </a:r>
            <a:r>
              <a:rPr lang="en-US" sz="2400" dirty="0" err="1" smtClean="0"/>
              <a:t>ima</a:t>
            </a:r>
            <a:r>
              <a:rPr lang="hr-HR" sz="2400" dirty="0" smtClean="0"/>
              <a:t> </a:t>
            </a:r>
            <a:r>
              <a:rPr lang="en-US" sz="2400" dirty="0" err="1" smtClean="0"/>
              <a:t>veze</a:t>
            </a:r>
            <a:r>
              <a:rPr lang="hr-HR" sz="2400" dirty="0" smtClean="0"/>
              <a:t> </a:t>
            </a:r>
            <a:r>
              <a:rPr lang="en-US" sz="2400" dirty="0" err="1" smtClean="0"/>
              <a:t>sa</a:t>
            </a:r>
            <a:r>
              <a:rPr lang="hr-HR" sz="2400" dirty="0" smtClean="0"/>
              <a:t> </a:t>
            </a:r>
            <a:r>
              <a:rPr lang="en-US" sz="2400" dirty="0" err="1" smtClean="0"/>
              <a:t>tim</a:t>
            </a:r>
            <a:r>
              <a:rPr lang="hr-HR" sz="2400" dirty="0" smtClean="0"/>
              <a:t> </a:t>
            </a:r>
            <a:r>
              <a:rPr lang="en-US" sz="2400" dirty="0" err="1" smtClean="0"/>
              <a:t>zlo</a:t>
            </a:r>
            <a:r>
              <a:rPr lang="hr-HR" sz="2400" dirty="0" smtClean="0"/>
              <a:t>č</a:t>
            </a:r>
            <a:r>
              <a:rPr lang="en-US" sz="2400" dirty="0" err="1" smtClean="0"/>
              <a:t>inima</a:t>
            </a:r>
            <a:r>
              <a:rPr lang="hr-HR" sz="2400" dirty="0" smtClean="0"/>
              <a:t>, </a:t>
            </a:r>
            <a:r>
              <a:rPr lang="en-US" sz="2400" dirty="0" smtClean="0"/>
              <a:t>a</a:t>
            </a:r>
            <a:r>
              <a:rPr lang="hr-HR" sz="2400" dirty="0" smtClean="0"/>
              <a:t> </a:t>
            </a:r>
            <a:r>
              <a:rPr lang="en-US" sz="2400" dirty="0" err="1" smtClean="0"/>
              <a:t>pretpostavljeni</a:t>
            </a:r>
            <a:r>
              <a:rPr lang="hr-HR" sz="2400" dirty="0" smtClean="0"/>
              <a:t> </a:t>
            </a:r>
            <a:r>
              <a:rPr lang="en-US" sz="2400" dirty="0" smtClean="0"/>
              <a:t>je</a:t>
            </a:r>
            <a:r>
              <a:rPr lang="hr-HR" sz="2400" dirty="0" smtClean="0"/>
              <a:t> </a:t>
            </a:r>
            <a:r>
              <a:rPr lang="en-US" sz="2400" dirty="0" err="1" smtClean="0"/>
              <a:t>i</a:t>
            </a:r>
            <a:r>
              <a:rPr lang="hr-HR" sz="2400" dirty="0" smtClean="0"/>
              <a:t> </a:t>
            </a:r>
            <a:r>
              <a:rPr lang="en-US" sz="2400" dirty="0" smtClean="0"/>
              <a:t>u</a:t>
            </a:r>
            <a:r>
              <a:rPr lang="hr-HR" sz="2400" dirty="0" smtClean="0"/>
              <a:t> </a:t>
            </a:r>
            <a:r>
              <a:rPr lang="en-US" sz="2400" dirty="0" err="1" smtClean="0"/>
              <a:t>jednom</a:t>
            </a:r>
            <a:r>
              <a:rPr lang="hr-HR" sz="2400" dirty="0" smtClean="0"/>
              <a:t> </a:t>
            </a:r>
            <a:r>
              <a:rPr lang="en-US" sz="2400" dirty="0" err="1" smtClean="0"/>
              <a:t>i</a:t>
            </a:r>
            <a:r>
              <a:rPr lang="hr-HR" sz="2400" dirty="0" smtClean="0"/>
              <a:t> </a:t>
            </a:r>
            <a:r>
              <a:rPr lang="en-US" sz="2400" dirty="0" smtClean="0"/>
              <a:t>u</a:t>
            </a:r>
            <a:r>
              <a:rPr lang="hr-HR" sz="2400" dirty="0" smtClean="0"/>
              <a:t> </a:t>
            </a:r>
            <a:r>
              <a:rPr lang="en-US" sz="2400" dirty="0" err="1" smtClean="0"/>
              <a:t>drugom</a:t>
            </a:r>
            <a:r>
              <a:rPr lang="hr-HR" sz="2400" dirty="0" smtClean="0"/>
              <a:t> </a:t>
            </a:r>
            <a:r>
              <a:rPr lang="en-US" sz="2400" dirty="0" err="1" smtClean="0"/>
              <a:t>slu</a:t>
            </a:r>
            <a:r>
              <a:rPr lang="hr-HR" sz="2400" dirty="0" smtClean="0"/>
              <a:t>č</a:t>
            </a:r>
            <a:r>
              <a:rPr lang="en-US" sz="2400" dirty="0" err="1" smtClean="0"/>
              <a:t>aju</a:t>
            </a:r>
            <a:r>
              <a:rPr lang="hr-HR" sz="2400" dirty="0" smtClean="0"/>
              <a:t> </a:t>
            </a:r>
            <a:r>
              <a:rPr lang="en-US" sz="2400" dirty="0" err="1" smtClean="0"/>
              <a:t>propustio</a:t>
            </a:r>
            <a:r>
              <a:rPr lang="hr-HR" sz="2400" dirty="0" smtClean="0"/>
              <a:t> </a:t>
            </a:r>
            <a:r>
              <a:rPr lang="en-US" sz="2400" dirty="0" smtClean="0"/>
              <a:t>da</a:t>
            </a:r>
            <a:r>
              <a:rPr lang="hr-HR" sz="2400" dirty="0" smtClean="0"/>
              <a:t> </a:t>
            </a:r>
            <a:r>
              <a:rPr lang="en-US" sz="2400" dirty="0" err="1" smtClean="0"/>
              <a:t>preduzme</a:t>
            </a:r>
            <a:r>
              <a:rPr lang="hr-HR" sz="2400" dirty="0" smtClean="0"/>
              <a:t> </a:t>
            </a:r>
            <a:r>
              <a:rPr lang="en-US" sz="2400" dirty="0" err="1" smtClean="0"/>
              <a:t>neophodne</a:t>
            </a:r>
            <a:r>
              <a:rPr lang="hr-HR" sz="2400" dirty="0" smtClean="0"/>
              <a:t> </a:t>
            </a:r>
            <a:r>
              <a:rPr lang="en-US" sz="2400" dirty="0" err="1" smtClean="0"/>
              <a:t>razumne</a:t>
            </a:r>
            <a:r>
              <a:rPr lang="hr-HR" sz="2400" dirty="0" smtClean="0"/>
              <a:t> </a:t>
            </a:r>
            <a:r>
              <a:rPr lang="en-US" sz="2400" dirty="0" err="1" smtClean="0"/>
              <a:t>mjere</a:t>
            </a:r>
            <a:r>
              <a:rPr lang="hr-HR" sz="2400" dirty="0" smtClean="0"/>
              <a:t> </a:t>
            </a:r>
            <a:r>
              <a:rPr lang="en-US" sz="2400" dirty="0" smtClean="0"/>
              <a:t>da</a:t>
            </a:r>
            <a:r>
              <a:rPr lang="hr-HR" sz="2400" dirty="0" smtClean="0"/>
              <a:t> </a:t>
            </a:r>
            <a:r>
              <a:rPr lang="en-US" sz="2400" dirty="0" err="1" smtClean="0"/>
              <a:t>sprije</a:t>
            </a:r>
            <a:r>
              <a:rPr lang="hr-HR" sz="2400" dirty="0" smtClean="0"/>
              <a:t>č</a:t>
            </a:r>
            <a:r>
              <a:rPr lang="en-US" sz="2400" dirty="0" err="1" smtClean="0"/>
              <a:t>i</a:t>
            </a:r>
            <a:r>
              <a:rPr lang="hr-HR" sz="2400" dirty="0" smtClean="0"/>
              <a:t> </a:t>
            </a:r>
            <a:r>
              <a:rPr lang="en-US" sz="2400" dirty="0" err="1" smtClean="0"/>
              <a:t>izvr</a:t>
            </a:r>
            <a:r>
              <a:rPr lang="hr-HR" sz="2400" dirty="0" smtClean="0"/>
              <a:t>š</a:t>
            </a:r>
            <a:r>
              <a:rPr lang="en-US" sz="2400" dirty="0" err="1" smtClean="0"/>
              <a:t>enje</a:t>
            </a:r>
            <a:r>
              <a:rPr lang="hr-HR" sz="2400" dirty="0" smtClean="0"/>
              <a:t> </a:t>
            </a:r>
            <a:r>
              <a:rPr lang="en-US" sz="2400" dirty="0" err="1" smtClean="0"/>
              <a:t>takvih</a:t>
            </a:r>
            <a:r>
              <a:rPr lang="hr-HR" sz="2400" dirty="0" smtClean="0"/>
              <a:t> </a:t>
            </a:r>
            <a:r>
              <a:rPr lang="en-US" sz="2400" dirty="0" err="1" smtClean="0"/>
              <a:t>radnji</a:t>
            </a:r>
            <a:r>
              <a:rPr lang="hr-HR" sz="2400" dirty="0" smtClean="0"/>
              <a:t> </a:t>
            </a:r>
            <a:r>
              <a:rPr lang="en-US" sz="2400" dirty="0" err="1" smtClean="0"/>
              <a:t>i</a:t>
            </a:r>
            <a:r>
              <a:rPr lang="hr-HR" sz="2400" dirty="0" smtClean="0"/>
              <a:t> (</a:t>
            </a:r>
            <a:r>
              <a:rPr lang="en-US" sz="2400" dirty="0" smtClean="0"/>
              <a:t>c</a:t>
            </a:r>
            <a:r>
              <a:rPr lang="hr-HR" sz="2400" dirty="0" smtClean="0"/>
              <a:t>) </a:t>
            </a:r>
            <a:r>
              <a:rPr lang="en-US" sz="2400" dirty="0" err="1" smtClean="0"/>
              <a:t>propustio</a:t>
            </a:r>
            <a:r>
              <a:rPr lang="hr-HR" sz="2400" dirty="0" smtClean="0"/>
              <a:t> </a:t>
            </a:r>
            <a:r>
              <a:rPr lang="en-US" sz="2400" dirty="0" smtClean="0"/>
              <a:t>da</a:t>
            </a:r>
            <a:r>
              <a:rPr lang="hr-HR" sz="2400" dirty="0" smtClean="0"/>
              <a:t> </a:t>
            </a:r>
            <a:r>
              <a:rPr lang="en-US" sz="2400" dirty="0" err="1" smtClean="0"/>
              <a:t>zbog</a:t>
            </a:r>
            <a:r>
              <a:rPr lang="hr-HR" sz="2400" dirty="0" smtClean="0"/>
              <a:t> </a:t>
            </a:r>
            <a:r>
              <a:rPr lang="en-US" sz="2400" dirty="0" err="1" smtClean="0"/>
              <a:t>tih</a:t>
            </a:r>
            <a:r>
              <a:rPr lang="hr-HR" sz="2400" dirty="0" smtClean="0"/>
              <a:t> </a:t>
            </a:r>
            <a:r>
              <a:rPr lang="en-US" sz="2400" dirty="0" err="1" smtClean="0"/>
              <a:t>radnji</a:t>
            </a:r>
            <a:r>
              <a:rPr lang="hr-HR" sz="2400" dirty="0" smtClean="0"/>
              <a:t> </a:t>
            </a:r>
            <a:r>
              <a:rPr lang="en-US" sz="2400" dirty="0" err="1" smtClean="0"/>
              <a:t>kazni</a:t>
            </a:r>
            <a:r>
              <a:rPr lang="hr-HR" sz="2400" dirty="0" smtClean="0"/>
              <a:t> </a:t>
            </a:r>
            <a:r>
              <a:rPr lang="en-US" sz="2400" dirty="0" err="1" smtClean="0"/>
              <a:t>njihove</a:t>
            </a:r>
            <a:r>
              <a:rPr lang="hr-HR" sz="2400" dirty="0" smtClean="0"/>
              <a:t> </a:t>
            </a:r>
            <a:r>
              <a:rPr lang="en-US" sz="2400" dirty="0" err="1" smtClean="0"/>
              <a:t>izvr</a:t>
            </a:r>
            <a:r>
              <a:rPr lang="hr-HR" sz="2400" dirty="0" smtClean="0"/>
              <a:t>š</a:t>
            </a:r>
            <a:r>
              <a:rPr lang="en-US" sz="2400" dirty="0" err="1" smtClean="0"/>
              <a:t>ioce</a:t>
            </a:r>
            <a:r>
              <a:rPr lang="hr-HR" sz="2400" dirty="0" smtClean="0"/>
              <a:t>. </a:t>
            </a:r>
            <a:r>
              <a:rPr lang="en-US" sz="2400" dirty="0" err="1" smtClean="0"/>
              <a:t>Prema</a:t>
            </a:r>
            <a:r>
              <a:rPr lang="hr-HR" sz="2400" dirty="0" smtClean="0"/>
              <a:t> </a:t>
            </a:r>
            <a:r>
              <a:rPr lang="en-US" sz="2400" dirty="0" smtClean="0"/>
              <a:t>tome</a:t>
            </a:r>
            <a:r>
              <a:rPr lang="hr-HR" sz="2400" dirty="0" smtClean="0"/>
              <a:t>, </a:t>
            </a:r>
            <a:r>
              <a:rPr lang="en-US" sz="2400" b="1" dirty="0" err="1" smtClean="0"/>
              <a:t>mogu</a:t>
            </a:r>
            <a:r>
              <a:rPr lang="hr-HR" sz="2400" b="1" dirty="0" smtClean="0"/>
              <a:t>ć</a:t>
            </a:r>
            <a:r>
              <a:rPr lang="en-US" sz="2400" b="1" dirty="0" err="1" smtClean="0"/>
              <a:t>i</a:t>
            </a:r>
            <a:r>
              <a:rPr lang="hr-HR" sz="2400" b="1" dirty="0" smtClean="0"/>
              <a:t> </a:t>
            </a:r>
            <a:r>
              <a:rPr lang="en-US" sz="2400" b="1" dirty="0" err="1" smtClean="0"/>
              <a:t>oblici</a:t>
            </a:r>
            <a:r>
              <a:rPr lang="hr-HR" sz="2400" b="1" dirty="0" smtClean="0"/>
              <a:t> </a:t>
            </a:r>
            <a:r>
              <a:rPr lang="en-US" sz="2400" b="1" dirty="0" err="1" smtClean="0"/>
              <a:t>vinosti</a:t>
            </a:r>
            <a:r>
              <a:rPr lang="hr-HR" sz="2400" dirty="0" smtClean="0"/>
              <a:t> </a:t>
            </a:r>
            <a:r>
              <a:rPr lang="en-US" sz="2400" dirty="0" err="1" smtClean="0"/>
              <a:t>po</a:t>
            </a:r>
            <a:r>
              <a:rPr lang="hr-HR" sz="2400" dirty="0" smtClean="0"/>
              <a:t> </a:t>
            </a:r>
            <a:r>
              <a:rPr lang="en-US" sz="2400" dirty="0" err="1" smtClean="0"/>
              <a:t>osnovu</a:t>
            </a:r>
            <a:r>
              <a:rPr lang="hr-HR" sz="2400" dirty="0" smtClean="0"/>
              <a:t> č</a:t>
            </a:r>
            <a:r>
              <a:rPr lang="en-US" sz="2400" dirty="0" err="1" smtClean="0"/>
              <a:t>lana</a:t>
            </a:r>
            <a:r>
              <a:rPr lang="hr-HR" sz="2400" dirty="0" smtClean="0"/>
              <a:t> 7 </a:t>
            </a:r>
            <a:r>
              <a:rPr lang="en-US" sz="2400" dirty="0" err="1" smtClean="0"/>
              <a:t>stav</a:t>
            </a:r>
            <a:r>
              <a:rPr lang="hr-HR" sz="2400" dirty="0" smtClean="0"/>
              <a:t> 3 </a:t>
            </a:r>
            <a:r>
              <a:rPr lang="en-US" sz="2400" dirty="0" err="1" smtClean="0"/>
              <a:t>su</a:t>
            </a:r>
            <a:r>
              <a:rPr lang="hr-HR" sz="2400" dirty="0" smtClean="0"/>
              <a:t> </a:t>
            </a:r>
            <a:r>
              <a:rPr lang="en-US" sz="2400" b="1" dirty="0" err="1" smtClean="0"/>
              <a:t>umi</a:t>
            </a:r>
            <a:r>
              <a:rPr lang="hr-HR" sz="2400" b="1" dirty="0" smtClean="0"/>
              <a:t>š</a:t>
            </a:r>
            <a:r>
              <a:rPr lang="en-US" sz="2400" b="1" dirty="0" err="1" smtClean="0"/>
              <a:t>ljaj</a:t>
            </a:r>
            <a:r>
              <a:rPr lang="hr-HR" sz="2400" b="1" dirty="0" smtClean="0"/>
              <a:t> - </a:t>
            </a:r>
            <a:r>
              <a:rPr lang="en-US" sz="2400" b="1" dirty="0" err="1" smtClean="0"/>
              <a:t>nehat</a:t>
            </a:r>
            <a:r>
              <a:rPr lang="hr-HR" sz="2400" dirty="0" smtClean="0"/>
              <a:t>, š</a:t>
            </a:r>
            <a:r>
              <a:rPr lang="en-US" sz="2400" dirty="0" smtClean="0"/>
              <a:t>to</a:t>
            </a:r>
            <a:r>
              <a:rPr lang="hr-HR" sz="2400" dirty="0"/>
              <a:t> </a:t>
            </a:r>
            <a:r>
              <a:rPr lang="en-US" sz="2400" dirty="0" err="1" smtClean="0"/>
              <a:t>zna</a:t>
            </a:r>
            <a:r>
              <a:rPr lang="hr-HR" sz="2400" dirty="0" smtClean="0"/>
              <a:t>č</a:t>
            </a:r>
            <a:r>
              <a:rPr lang="en-US" sz="2400" dirty="0" err="1" smtClean="0"/>
              <a:t>i</a:t>
            </a:r>
            <a:r>
              <a:rPr lang="hr-HR" sz="2400" dirty="0" smtClean="0"/>
              <a:t> </a:t>
            </a:r>
            <a:r>
              <a:rPr lang="en-US" sz="2400" dirty="0" smtClean="0"/>
              <a:t>da</a:t>
            </a:r>
            <a:r>
              <a:rPr lang="hr-HR" sz="2400" dirty="0" smtClean="0"/>
              <a:t> </a:t>
            </a:r>
            <a:r>
              <a:rPr lang="en-US" sz="2400" dirty="0" err="1" smtClean="0"/>
              <a:t>komandna</a:t>
            </a:r>
            <a:r>
              <a:rPr lang="hr-HR" sz="2400" dirty="0" smtClean="0"/>
              <a:t> </a:t>
            </a:r>
            <a:r>
              <a:rPr lang="en-US" sz="2400" dirty="0" err="1" smtClean="0"/>
              <a:t>odgovornost</a:t>
            </a:r>
            <a:r>
              <a:rPr lang="hr-HR" sz="2400" dirty="0" smtClean="0"/>
              <a:t> </a:t>
            </a:r>
            <a:r>
              <a:rPr lang="en-US" sz="2400" dirty="0" err="1" smtClean="0"/>
              <a:t>po</a:t>
            </a:r>
            <a:r>
              <a:rPr lang="hr-HR" sz="2400" dirty="0" smtClean="0"/>
              <a:t>č</a:t>
            </a:r>
            <a:r>
              <a:rPr lang="en-US" sz="2400" dirty="0" err="1" smtClean="0"/>
              <a:t>iva</a:t>
            </a:r>
            <a:r>
              <a:rPr lang="hr-HR" sz="2400" dirty="0" smtClean="0"/>
              <a:t> </a:t>
            </a:r>
            <a:r>
              <a:rPr lang="en-US" sz="2400" dirty="0" err="1" smtClean="0"/>
              <a:t>na</a:t>
            </a:r>
            <a:r>
              <a:rPr lang="hr-HR" sz="2400" dirty="0" smtClean="0"/>
              <a:t> </a:t>
            </a:r>
            <a:r>
              <a:rPr lang="en-US" sz="2400" dirty="0" err="1" smtClean="0"/>
              <a:t>principima</a:t>
            </a:r>
            <a:r>
              <a:rPr lang="hr-HR" sz="2400" dirty="0" smtClean="0"/>
              <a:t> </a:t>
            </a:r>
            <a:r>
              <a:rPr lang="en-US" sz="2400" dirty="0" err="1" smtClean="0"/>
              <a:t>krivi</a:t>
            </a:r>
            <a:r>
              <a:rPr lang="hr-HR" sz="2400" dirty="0" smtClean="0"/>
              <a:t>č</a:t>
            </a:r>
            <a:r>
              <a:rPr lang="en-US" sz="2400" dirty="0" smtClean="0"/>
              <a:t>ne</a:t>
            </a:r>
            <a:r>
              <a:rPr lang="hr-HR" sz="2400" dirty="0" smtClean="0"/>
              <a:t> </a:t>
            </a:r>
            <a:r>
              <a:rPr lang="en-US" sz="2400" dirty="0" err="1" smtClean="0"/>
              <a:t>odgovornosti</a:t>
            </a:r>
            <a:r>
              <a:rPr lang="hr-HR" sz="2400" dirty="0" smtClean="0"/>
              <a:t> </a:t>
            </a:r>
            <a:r>
              <a:rPr lang="en-US" sz="2400" dirty="0" err="1" smtClean="0"/>
              <a:t>po</a:t>
            </a:r>
            <a:r>
              <a:rPr lang="hr-HR" sz="2400" dirty="0" smtClean="0"/>
              <a:t> </a:t>
            </a:r>
            <a:r>
              <a:rPr lang="en-US" sz="2400" dirty="0" err="1" smtClean="0"/>
              <a:t>osnovu</a:t>
            </a:r>
            <a:r>
              <a:rPr lang="hr-HR" sz="2400" dirty="0" smtClean="0"/>
              <a:t> </a:t>
            </a:r>
            <a:r>
              <a:rPr lang="en-US" sz="2400" b="1" dirty="0" err="1" smtClean="0"/>
              <a:t>subjektivne</a:t>
            </a:r>
            <a:r>
              <a:rPr lang="hr-HR" sz="2400" b="1" dirty="0" smtClean="0"/>
              <a:t> </a:t>
            </a:r>
            <a:r>
              <a:rPr lang="en-US" sz="2400" b="1" dirty="0" err="1" smtClean="0"/>
              <a:t>odgovornosti</a:t>
            </a:r>
            <a:r>
              <a:rPr lang="hr-HR" sz="2400" dirty="0" smtClean="0"/>
              <a:t>, </a:t>
            </a:r>
            <a:r>
              <a:rPr lang="en-US" sz="2400" dirty="0" err="1" smtClean="0"/>
              <a:t>i</a:t>
            </a:r>
            <a:r>
              <a:rPr lang="hr-HR" sz="2400" dirty="0" smtClean="0"/>
              <a:t> </a:t>
            </a:r>
            <a:r>
              <a:rPr lang="en-US" sz="2400" dirty="0" smtClean="0"/>
              <a:t>to</a:t>
            </a:r>
            <a:r>
              <a:rPr lang="hr-HR" sz="2400" dirty="0" smtClean="0"/>
              <a:t> </a:t>
            </a:r>
            <a:r>
              <a:rPr lang="en-US" sz="2400" dirty="0" err="1" smtClean="0"/>
              <a:t>po</a:t>
            </a:r>
            <a:r>
              <a:rPr lang="hr-HR" sz="2400" dirty="0" smtClean="0"/>
              <a:t> </a:t>
            </a:r>
            <a:r>
              <a:rPr lang="en-US" sz="2400" dirty="0" err="1" smtClean="0"/>
              <a:t>osnovu</a:t>
            </a:r>
            <a:r>
              <a:rPr lang="hr-HR" sz="2400" dirty="0" smtClean="0"/>
              <a:t> </a:t>
            </a:r>
            <a:r>
              <a:rPr lang="en-US" sz="2400" dirty="0" err="1" smtClean="0"/>
              <a:t>umi</a:t>
            </a:r>
            <a:r>
              <a:rPr lang="hr-HR" sz="2400" dirty="0" smtClean="0"/>
              <a:t>š</a:t>
            </a:r>
            <a:r>
              <a:rPr lang="en-US" sz="2400" dirty="0" err="1" smtClean="0"/>
              <a:t>ljaja</a:t>
            </a:r>
            <a:r>
              <a:rPr lang="hr-HR" sz="2400" dirty="0" smtClean="0"/>
              <a:t> </a:t>
            </a:r>
            <a:r>
              <a:rPr lang="en-US" sz="2400" dirty="0" err="1" smtClean="0"/>
              <a:t>i</a:t>
            </a:r>
            <a:r>
              <a:rPr lang="hr-HR" sz="2400" dirty="0" smtClean="0"/>
              <a:t> </a:t>
            </a:r>
            <a:r>
              <a:rPr lang="en-US" sz="2400" dirty="0" err="1" smtClean="0"/>
              <a:t>nehata</a:t>
            </a:r>
            <a:r>
              <a:rPr lang="sr-Latn-CS" sz="2400" dirty="0" smtClean="0"/>
              <a:t>.</a:t>
            </a:r>
            <a:r>
              <a:rPr lang="en-US" sz="2400" dirty="0" smtClean="0"/>
              <a:t> </a:t>
            </a:r>
            <a:r>
              <a:rPr lang="hr-HR" sz="2400" dirty="0" smtClean="0"/>
              <a:t>Značaj citiranih odredbi je u tome što će one, u bitnom, biti osnova za odgovarajuće odredbe koje su o ovom institutu sadržane u Rimskom statutu ICC.</a:t>
            </a:r>
          </a:p>
          <a:p>
            <a:pPr eaLnBrk="1" hangingPunct="1">
              <a:lnSpc>
                <a:spcPct val="90000"/>
              </a:lnSpc>
              <a:defRPr/>
            </a:pPr>
            <a:r>
              <a:rPr lang="hr-HR" sz="2400" dirty="0" smtClean="0"/>
              <a:t> </a:t>
            </a:r>
            <a:r>
              <a:rPr lang="vi-VN" sz="2400" dirty="0"/>
              <a:t>Doktrina </a:t>
            </a:r>
            <a:r>
              <a:rPr lang="bs-Latn-BA" sz="2400" dirty="0" smtClean="0"/>
              <a:t>komandne </a:t>
            </a:r>
            <a:r>
              <a:rPr lang="vi-VN" sz="2400" dirty="0" smtClean="0"/>
              <a:t>odgovornosti propisana </a:t>
            </a:r>
            <a:r>
              <a:rPr lang="vi-VN" sz="2400" dirty="0"/>
              <a:t>je </a:t>
            </a:r>
            <a:r>
              <a:rPr lang="bs-Latn-BA" sz="2400" dirty="0" smtClean="0"/>
              <a:t>na identičan način i </a:t>
            </a:r>
            <a:r>
              <a:rPr lang="vi-VN" sz="2400" dirty="0" smtClean="0"/>
              <a:t>članom 6</a:t>
            </a:r>
            <a:r>
              <a:rPr lang="vi-VN" sz="2400" dirty="0"/>
              <a:t>. </a:t>
            </a:r>
            <a:r>
              <a:rPr lang="vi-VN" sz="2400" dirty="0" smtClean="0"/>
              <a:t>stav3.</a:t>
            </a:r>
            <a:r>
              <a:rPr lang="bs-Latn-BA" sz="2400" dirty="0" smtClean="0"/>
              <a:t> </a:t>
            </a:r>
            <a:r>
              <a:rPr lang="vi-VN" sz="2400" dirty="0" smtClean="0"/>
              <a:t> </a:t>
            </a:r>
            <a:r>
              <a:rPr lang="vi-VN" sz="2400" dirty="0"/>
              <a:t>Statuta </a:t>
            </a:r>
            <a:r>
              <a:rPr lang="vi-VN" sz="2400" dirty="0" smtClean="0"/>
              <a:t>MKSR-a. </a:t>
            </a:r>
            <a:endParaRPr lang="en-US" sz="2400" dirty="0" smtClean="0"/>
          </a:p>
        </p:txBody>
      </p:sp>
    </p:spTree>
    <p:extLst>
      <p:ext uri="{BB962C8B-B14F-4D97-AF65-F5344CB8AC3E}">
        <p14:creationId xmlns:p14="http://schemas.microsoft.com/office/powerpoint/2010/main" val="1223312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Rectangle 3"/>
          <p:cNvSpPr>
            <a:spLocks noGrp="1" noChangeArrowheads="1"/>
          </p:cNvSpPr>
          <p:nvPr>
            <p:ph type="body" idx="1"/>
          </p:nvPr>
        </p:nvSpPr>
        <p:spPr>
          <a:xfrm>
            <a:off x="457200" y="333375"/>
            <a:ext cx="8229600" cy="6264275"/>
          </a:xfrm>
        </p:spPr>
        <p:txBody>
          <a:bodyPr/>
          <a:lstStyle/>
          <a:p>
            <a:pPr eaLnBrk="1" hangingPunct="1">
              <a:lnSpc>
                <a:spcPct val="90000"/>
              </a:lnSpc>
              <a:defRPr/>
            </a:pPr>
            <a:r>
              <a:rPr lang="hr-HR" sz="2400" b="1" dirty="0" smtClean="0"/>
              <a:t>Komandnu odgovornost se ne odnosi na one situacije u kojima je pretpostavljeni svojim potčinjenim naredio izvršenje krivičnih djela</a:t>
            </a:r>
            <a:r>
              <a:rPr lang="hr-HR" sz="2400" dirty="0" smtClean="0"/>
              <a:t>, </a:t>
            </a:r>
            <a:r>
              <a:rPr lang="hr-HR" sz="2400" b="1" dirty="0" smtClean="0"/>
              <a:t>jer je u toj situaciji jasno da se pretpostavljeni smatra izvršiocem takvih krivičnih djela</a:t>
            </a:r>
            <a:r>
              <a:rPr lang="hr-HR" sz="2400" dirty="0" smtClean="0"/>
              <a:t>. Dakle, pretpostavljeni tada odgovara kao izvršilac, jer je članom 25 stav 3 tačka (b) Rimskog statuta propisano da je lice krivično odgovorno i podliježe kazni za krivično djelo iz nadležnosti ICC ako </a:t>
            </a:r>
            <a:r>
              <a:rPr lang="hr-HR" sz="2400" i="1" dirty="0" smtClean="0"/>
              <a:t>naredi </a:t>
            </a:r>
            <a:r>
              <a:rPr lang="hr-HR" sz="2400" dirty="0" smtClean="0"/>
              <a:t>izvršenje krivičnog djela koje se dogodi ili pokuša.</a:t>
            </a:r>
            <a:r>
              <a:rPr lang="en-US" sz="2400" dirty="0" smtClean="0"/>
              <a:t> </a:t>
            </a:r>
            <a:endParaRPr lang="sr-Latn-CS" sz="2400" dirty="0" smtClean="0"/>
          </a:p>
          <a:p>
            <a:pPr eaLnBrk="1" hangingPunct="1">
              <a:lnSpc>
                <a:spcPct val="90000"/>
              </a:lnSpc>
              <a:defRPr/>
            </a:pPr>
            <a:r>
              <a:rPr lang="hr-HR" sz="2400" dirty="0" smtClean="0"/>
              <a:t>Prema članu 28 stav 1 tačka (a) Statuta, ”pored drugih osnova krivične odgovornosti prema ovom statutu za krivična djela iz nadležnosti Suda: (a) </a:t>
            </a:r>
            <a:r>
              <a:rPr lang="hr-HR" sz="2400" b="1" dirty="0" smtClean="0"/>
              <a:t>vojni zapovjednik </a:t>
            </a:r>
            <a:r>
              <a:rPr lang="hr-HR" sz="2400" dirty="0" smtClean="0"/>
              <a:t>ili lice koje stvarno djeluje kao vojni zapovjednik, krivično je odgovorno za krivična djela iz nadležnosti Suda koje su počinile snage pod njegovom stvarnom komandom i nadzorom, odnosno stvarnom vlašću zato što </a:t>
            </a:r>
            <a:r>
              <a:rPr lang="hr-HR" sz="2400" b="1" dirty="0" smtClean="0"/>
              <a:t>nisu propisno kontrolisali te snage</a:t>
            </a:r>
            <a:r>
              <a:rPr lang="hr-HR" sz="2400" dirty="0" smtClean="0"/>
              <a:t>“. </a:t>
            </a:r>
            <a:endParaRPr lang="en-US" sz="2400" dirty="0" smtClean="0"/>
          </a:p>
        </p:txBody>
      </p:sp>
    </p:spTree>
    <p:extLst>
      <p:ext uri="{BB962C8B-B14F-4D97-AF65-F5344CB8AC3E}">
        <p14:creationId xmlns:p14="http://schemas.microsoft.com/office/powerpoint/2010/main" val="3219998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3" name="Rectangle 3"/>
          <p:cNvSpPr>
            <a:spLocks noGrp="1" noChangeArrowheads="1"/>
          </p:cNvSpPr>
          <p:nvPr>
            <p:ph type="body" idx="1"/>
          </p:nvPr>
        </p:nvSpPr>
        <p:spPr>
          <a:xfrm>
            <a:off x="457200" y="333375"/>
            <a:ext cx="8229600" cy="6264275"/>
          </a:xfrm>
        </p:spPr>
        <p:txBody>
          <a:bodyPr/>
          <a:lstStyle/>
          <a:p>
            <a:pPr eaLnBrk="1" hangingPunct="1">
              <a:defRPr/>
            </a:pPr>
            <a:r>
              <a:rPr lang="hr-HR" sz="2400" dirty="0" smtClean="0"/>
              <a:t>Ovakvom odredbom Statuta stvoren je prostor za krivično gonjenje i oglašavanje krivim ne samo onih lica koja u vojnoj strukturi </a:t>
            </a:r>
            <a:r>
              <a:rPr lang="hr-HR" sz="2400" b="1" dirty="0" smtClean="0"/>
              <a:t>formalno imaju status </a:t>
            </a:r>
            <a:r>
              <a:rPr lang="hr-HR" sz="2400" dirty="0" smtClean="0"/>
              <a:t>vojnih zapovjednika, već i svakog lica koje formalno-pravno nema takav status ako je ono, u konkretnom slučaju, </a:t>
            </a:r>
            <a:r>
              <a:rPr lang="hr-HR" sz="2400" b="1" dirty="0" smtClean="0"/>
              <a:t>stvarno komandovalo snagama </a:t>
            </a:r>
            <a:r>
              <a:rPr lang="hr-HR" sz="2400" dirty="0" smtClean="0"/>
              <a:t>čiji pripadnici su učinili neki od zločina iz nadležnosti ICC. Odgovornost ovih lica, kako vidimo, postoji zbog </a:t>
            </a:r>
            <a:r>
              <a:rPr lang="hr-HR" sz="2400" b="1" dirty="0" smtClean="0"/>
              <a:t>propuštanja </a:t>
            </a:r>
            <a:r>
              <a:rPr lang="hr-HR" sz="2400" b="1" i="1" dirty="0" smtClean="0"/>
              <a:t>propisnog</a:t>
            </a:r>
            <a:r>
              <a:rPr lang="hr-HR" sz="2400" b="1" dirty="0" smtClean="0"/>
              <a:t> kontrolisanja svojih </a:t>
            </a:r>
            <a:r>
              <a:rPr lang="hr-HR" sz="2400" b="1" i="1" dirty="0" smtClean="0"/>
              <a:t>snaga</a:t>
            </a:r>
            <a:r>
              <a:rPr lang="hr-HR" sz="2400" dirty="0" smtClean="0"/>
              <a:t>, što znači da je neophodno prethodno postojanje određene pravne dužnosti činjenja sadržane u odgovarajućim blanketnim propisima.</a:t>
            </a:r>
            <a:r>
              <a:rPr lang="en-US" sz="2400" dirty="0" smtClean="0"/>
              <a:t> </a:t>
            </a:r>
            <a:r>
              <a:rPr lang="hr-HR" sz="2400" dirty="0" smtClean="0"/>
              <a:t>Ova odgovornost će postojati:</a:t>
            </a:r>
          </a:p>
          <a:p>
            <a:pPr eaLnBrk="1" hangingPunct="1">
              <a:defRPr/>
            </a:pPr>
            <a:r>
              <a:rPr lang="hr-HR" sz="2400" dirty="0" smtClean="0"/>
              <a:t>– ako su vojni zapovjednik ili lice koje stvarno djeluje u tom svojstvu </a:t>
            </a:r>
            <a:r>
              <a:rPr lang="hr-HR" sz="2400" b="1" dirty="0" smtClean="0"/>
              <a:t>znali</a:t>
            </a:r>
            <a:r>
              <a:rPr lang="hr-HR" sz="2400" dirty="0" smtClean="0"/>
              <a:t> ili su, usljed okolnosti u to vrijeme, </a:t>
            </a:r>
            <a:r>
              <a:rPr lang="hr-HR" sz="2400" b="1" dirty="0" smtClean="0"/>
              <a:t>trebali da znaju </a:t>
            </a:r>
            <a:r>
              <a:rPr lang="hr-HR" sz="2400" dirty="0" smtClean="0"/>
              <a:t>da njihove snage izvršavaju ili će izvršiti krivična djela. </a:t>
            </a:r>
            <a:endParaRPr lang="en-US" sz="2400" dirty="0" smtClean="0"/>
          </a:p>
        </p:txBody>
      </p:sp>
    </p:spTree>
    <p:extLst>
      <p:ext uri="{BB962C8B-B14F-4D97-AF65-F5344CB8AC3E}">
        <p14:creationId xmlns:p14="http://schemas.microsoft.com/office/powerpoint/2010/main" val="30058880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7" name="Rectangle 3"/>
          <p:cNvSpPr>
            <a:spLocks noGrp="1" noChangeArrowheads="1"/>
          </p:cNvSpPr>
          <p:nvPr>
            <p:ph type="body" idx="1"/>
          </p:nvPr>
        </p:nvSpPr>
        <p:spPr>
          <a:xfrm>
            <a:off x="457200" y="333375"/>
            <a:ext cx="8229600" cy="6119813"/>
          </a:xfrm>
        </p:spPr>
        <p:txBody>
          <a:bodyPr/>
          <a:lstStyle/>
          <a:p>
            <a:pPr eaLnBrk="1" hangingPunct="1">
              <a:defRPr/>
            </a:pPr>
            <a:r>
              <a:rPr lang="hr-HR" sz="2200" dirty="0" smtClean="0"/>
              <a:t>Ovakvom formulacijom data je mogućnost da se ova lica oglase krivim za neko od navedenih krivičnih djela i ako su postupala </a:t>
            </a:r>
            <a:r>
              <a:rPr lang="hr-HR" sz="2200" b="1" dirty="0" smtClean="0"/>
              <a:t>nehatnim oblikom vinosti</a:t>
            </a:r>
            <a:r>
              <a:rPr lang="hr-HR" sz="2200" dirty="0" smtClean="0"/>
              <a:t>, s obzirom na onaj dio formulacije u kojem se kaže da su “</a:t>
            </a:r>
            <a:r>
              <a:rPr lang="hr-HR" sz="2200" b="1" i="1" dirty="0" smtClean="0"/>
              <a:t>trebali znati</a:t>
            </a:r>
            <a:r>
              <a:rPr lang="hr-HR" sz="2200" b="1" dirty="0" smtClean="0"/>
              <a:t> </a:t>
            </a:r>
            <a:r>
              <a:rPr lang="hr-HR" sz="2200" dirty="0" smtClean="0"/>
              <a:t>da njihove snage izvršavaju ili će izvršiti krivična djela“.</a:t>
            </a:r>
            <a:r>
              <a:rPr lang="en-US" sz="2400" dirty="0" smtClean="0"/>
              <a:t> </a:t>
            </a:r>
            <a:endParaRPr lang="sr-Latn-CS" sz="2400" dirty="0" smtClean="0"/>
          </a:p>
          <a:p>
            <a:pPr eaLnBrk="1" hangingPunct="1">
              <a:defRPr/>
            </a:pPr>
            <a:r>
              <a:rPr lang="hr-HR" sz="2400" dirty="0" smtClean="0"/>
              <a:t>– ako vojni zapovjednik ili lice koje stvarno djeluje u tom svojstvu nisu preduzeli sve potrebne i razumne mjere u svojoj moći da spriječe ili suzbiju izvršenje nekog od navedenih krivičnih djela ili da predmetni slučaj, kada se već dogodio, predaju nadležnim organima radi istrage i gonjenja.</a:t>
            </a:r>
          </a:p>
          <a:p>
            <a:pPr eaLnBrk="1" hangingPunct="1">
              <a:defRPr/>
            </a:pPr>
            <a:r>
              <a:rPr lang="hr-HR" sz="2200" dirty="0" smtClean="0"/>
              <a:t>Za razliku od ove odgovornosti, kod koje je primat, kako smo ukazali, dat na propuštanje komandanata da kontrolišu svoje </a:t>
            </a:r>
            <a:r>
              <a:rPr lang="hr-HR" sz="2200" i="1" dirty="0" smtClean="0"/>
              <a:t>snage</a:t>
            </a:r>
            <a:r>
              <a:rPr lang="hr-HR" sz="2200" dirty="0" smtClean="0"/>
              <a:t>, Statut u tački (b) člana 28 propisuje krivičnu odgovornost </a:t>
            </a:r>
            <a:r>
              <a:rPr lang="hr-HR" sz="2200" b="1" dirty="0" smtClean="0"/>
              <a:t>civilnih zapovjednika</a:t>
            </a:r>
            <a:r>
              <a:rPr lang="hr-HR" sz="2200" dirty="0" smtClean="0"/>
              <a:t> za krivična djela iz nadležnosti ICC koja su izvršili njima </a:t>
            </a:r>
            <a:r>
              <a:rPr lang="hr-HR" sz="2200" i="1" dirty="0" smtClean="0"/>
              <a:t>podređena</a:t>
            </a:r>
            <a:r>
              <a:rPr lang="hr-HR" sz="2200" b="1" i="1" dirty="0" smtClean="0"/>
              <a:t> </a:t>
            </a:r>
            <a:r>
              <a:rPr lang="hr-HR" sz="2200" i="1" dirty="0" smtClean="0"/>
              <a:t>lica</a:t>
            </a:r>
            <a:r>
              <a:rPr lang="hr-HR" sz="2200" dirty="0" smtClean="0"/>
              <a:t>, </a:t>
            </a:r>
            <a:r>
              <a:rPr lang="hr-HR" sz="2200" b="1" dirty="0" smtClean="0"/>
              <a:t>ako nisu propisno nadzirali ta njima podređena lica. </a:t>
            </a:r>
            <a:endParaRPr lang="en-US" sz="2200" b="1" dirty="0" smtClean="0"/>
          </a:p>
        </p:txBody>
      </p:sp>
    </p:spTree>
    <p:extLst>
      <p:ext uri="{BB962C8B-B14F-4D97-AF65-F5344CB8AC3E}">
        <p14:creationId xmlns:p14="http://schemas.microsoft.com/office/powerpoint/2010/main" val="2981790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1" name="Rectangle 3"/>
          <p:cNvSpPr>
            <a:spLocks noGrp="1" noChangeArrowheads="1"/>
          </p:cNvSpPr>
          <p:nvPr>
            <p:ph type="body" idx="1"/>
          </p:nvPr>
        </p:nvSpPr>
        <p:spPr>
          <a:xfrm>
            <a:off x="457200" y="260350"/>
            <a:ext cx="8229600" cy="6337300"/>
          </a:xfrm>
        </p:spPr>
        <p:txBody>
          <a:bodyPr/>
          <a:lstStyle/>
          <a:p>
            <a:pPr eaLnBrk="1" hangingPunct="1">
              <a:lnSpc>
                <a:spcPct val="90000"/>
              </a:lnSpc>
              <a:defRPr/>
            </a:pPr>
            <a:r>
              <a:rPr lang="hr-HR" sz="2400" smtClean="0"/>
              <a:t>Dakle, kao i u prethodnom slučaju, Statut stvara pravni osnov za krivičnu odgovornost pretpostavljenih (u koju kategoriju u ovom slučaju, kako se navodi, “...ulaze </a:t>
            </a:r>
            <a:r>
              <a:rPr lang="hr-HR" sz="2400" b="1" smtClean="0"/>
              <a:t>čelnici političkih stranaka, državni službenici i poslovni ljudi</a:t>
            </a:r>
            <a:r>
              <a:rPr lang="hr-HR" sz="2400" smtClean="0"/>
              <a:t>...“) po osnovu </a:t>
            </a:r>
            <a:r>
              <a:rPr lang="hr-HR" sz="2400" i="1" smtClean="0"/>
              <a:t>nečinjenja</a:t>
            </a:r>
            <a:r>
              <a:rPr lang="hr-HR" sz="2400" smtClean="0"/>
              <a:t> kao oblika izvršenja krivičnog djela, s tom razlikom što se ovdje ta odgovornost uspostavlja ne zbog nepreduzimanja dužnog nadzora nad snagama, već </a:t>
            </a:r>
            <a:r>
              <a:rPr lang="hr-HR" sz="2400" b="1" smtClean="0"/>
              <a:t>zbog nepreduzimanja nadzora nad pojedincima pod svojom stvarnom vlašću i nadzorom. </a:t>
            </a:r>
            <a:r>
              <a:rPr lang="en-US" sz="2400" b="1" smtClean="0"/>
              <a:t/>
            </a:r>
            <a:br>
              <a:rPr lang="en-US" sz="2400" b="1" smtClean="0"/>
            </a:br>
            <a:r>
              <a:rPr lang="hr-HR" sz="2400" smtClean="0"/>
              <a:t>Kod ovog oblika odgovornosti potrebno je naglasiti da</a:t>
            </a:r>
            <a:r>
              <a:rPr lang="hr-HR" sz="2400" b="1" smtClean="0"/>
              <a:t> civilni zapovjednik, osim po osnovu umišljaja, može odgovarati još samo za svjesni nehat, dok je za odgovornost vojnih komandanata dovoljan i nesvjesni nehat. Dok  je krivica vojnih zapovjednika koncipirana šire pa ju je onda i lakše dokazati, </a:t>
            </a:r>
            <a:r>
              <a:rPr lang="hr-HR" sz="2800" b="1" smtClean="0"/>
              <a:t>, </a:t>
            </a:r>
            <a:r>
              <a:rPr lang="hr-HR" sz="2400" b="1" smtClean="0"/>
              <a:t>krivnja civilnih zapovjednika je sužena</a:t>
            </a:r>
            <a:r>
              <a:rPr lang="hr-HR" sz="2400" smtClean="0"/>
              <a:t> </a:t>
            </a:r>
            <a:r>
              <a:rPr lang="hr-HR" sz="2400" b="1" smtClean="0"/>
              <a:t>i teže ju je dokazati. Civilni zapovjednik</a:t>
            </a:r>
            <a:r>
              <a:rPr lang="hr-HR" sz="2400" smtClean="0"/>
              <a:t> </a:t>
            </a:r>
            <a:endParaRPr lang="en-US" sz="2400" smtClean="0"/>
          </a:p>
        </p:txBody>
      </p:sp>
    </p:spTree>
    <p:extLst>
      <p:ext uri="{BB962C8B-B14F-4D97-AF65-F5344CB8AC3E}">
        <p14:creationId xmlns:p14="http://schemas.microsoft.com/office/powerpoint/2010/main" val="282748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5" name="Rectangle 3"/>
          <p:cNvSpPr>
            <a:spLocks noGrp="1" noChangeArrowheads="1"/>
          </p:cNvSpPr>
          <p:nvPr>
            <p:ph type="body" idx="1"/>
          </p:nvPr>
        </p:nvSpPr>
        <p:spPr>
          <a:xfrm>
            <a:off x="457200" y="404813"/>
            <a:ext cx="8229600" cy="6119812"/>
          </a:xfrm>
        </p:spPr>
        <p:txBody>
          <a:bodyPr/>
          <a:lstStyle/>
          <a:p>
            <a:pPr eaLnBrk="1" hangingPunct="1">
              <a:buFont typeface="Wingdings" pitchFamily="2" charset="2"/>
              <a:buNone/>
              <a:defRPr/>
            </a:pPr>
            <a:r>
              <a:rPr lang="hr-HR" sz="2400" b="1" dirty="0" smtClean="0"/>
              <a:t>odgovara samo za radnje koje njegovi podređeni poduzmu u vezi s njihovom djelatnošću, za razliku od vojnih zapovjednika koji odgovaraju za sva djela svih lica nad kojima imaju faktičnu vlast.</a:t>
            </a:r>
            <a:r>
              <a:rPr lang="hr-HR" sz="2400" dirty="0" smtClean="0"/>
              <a:t> U ovom slučaju za odgovornost je takođe neophodno postojanje određene pravne dužnosti činjenja, što proizilazi iz obaveze ovih lica izražene riječima “zato što nisu </a:t>
            </a:r>
            <a:r>
              <a:rPr lang="hr-HR" sz="2400" i="1" dirty="0" smtClean="0"/>
              <a:t>propisno </a:t>
            </a:r>
            <a:r>
              <a:rPr lang="hr-HR" sz="2400" dirty="0" smtClean="0"/>
              <a:t>nadzirali podređene“. Do ove odgovornosti prema Statutu može doći:</a:t>
            </a:r>
          </a:p>
          <a:p>
            <a:pPr eaLnBrk="1" hangingPunct="1">
              <a:defRPr/>
            </a:pPr>
            <a:r>
              <a:rPr lang="hr-HR" sz="2400" dirty="0" smtClean="0"/>
              <a:t>– ako je nadređeno lice znalo ili </a:t>
            </a:r>
            <a:r>
              <a:rPr lang="hr-HR" sz="2400" b="1" dirty="0" smtClean="0"/>
              <a:t>svjesno zanemarilo obavještenja</a:t>
            </a:r>
            <a:r>
              <a:rPr lang="hr-HR" sz="2400" dirty="0" smtClean="0"/>
              <a:t> koja su jasno ukazivala da podređeni izvršavaju ili će izvršiti neko od krivičnih djela iz nadležnosti ICC;</a:t>
            </a:r>
          </a:p>
          <a:p>
            <a:pPr eaLnBrk="1" hangingPunct="1">
              <a:defRPr/>
            </a:pPr>
            <a:r>
              <a:rPr lang="hr-HR" sz="2400" b="1" dirty="0" smtClean="0"/>
              <a:t>– ako se ta krivična djela tiču radnji koje spadaju u djelokrug stvarne odgovornosti i nadzora nadređenog.</a:t>
            </a:r>
            <a:r>
              <a:rPr lang="en-US" sz="2400" dirty="0" smtClean="0"/>
              <a:t> </a:t>
            </a:r>
          </a:p>
        </p:txBody>
      </p:sp>
    </p:spTree>
    <p:extLst>
      <p:ext uri="{BB962C8B-B14F-4D97-AF65-F5344CB8AC3E}">
        <p14:creationId xmlns:p14="http://schemas.microsoft.com/office/powerpoint/2010/main" val="2923085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Rectangle 3"/>
          <p:cNvSpPr>
            <a:spLocks noGrp="1" noChangeArrowheads="1"/>
          </p:cNvSpPr>
          <p:nvPr>
            <p:ph type="body" idx="1"/>
          </p:nvPr>
        </p:nvSpPr>
        <p:spPr>
          <a:xfrm>
            <a:off x="457200" y="260648"/>
            <a:ext cx="8229600" cy="6263977"/>
          </a:xfrm>
        </p:spPr>
        <p:txBody>
          <a:bodyPr/>
          <a:lstStyle/>
          <a:p>
            <a:pPr eaLnBrk="1" hangingPunct="1">
              <a:lnSpc>
                <a:spcPct val="90000"/>
              </a:lnSpc>
              <a:defRPr/>
            </a:pPr>
            <a:r>
              <a:rPr lang="vi-VN" sz="2400" dirty="0"/>
              <a:t>Doktrina komandne odgovornosti </a:t>
            </a:r>
            <a:r>
              <a:rPr lang="sr-Latn-BA" sz="2400" dirty="0" smtClean="0"/>
              <a:t>ima korijene još u </a:t>
            </a:r>
            <a:r>
              <a:rPr lang="vi-VN" sz="2400" dirty="0" smtClean="0"/>
              <a:t>IV Haško</a:t>
            </a:r>
            <a:r>
              <a:rPr lang="sr-Latn-BA" sz="2400" dirty="0" smtClean="0"/>
              <a:t>j</a:t>
            </a:r>
            <a:r>
              <a:rPr lang="vi-VN" sz="2400" dirty="0" smtClean="0"/>
              <a:t> konvencij</a:t>
            </a:r>
            <a:r>
              <a:rPr lang="sr-Latn-BA" sz="2400" dirty="0" smtClean="0"/>
              <a:t>i</a:t>
            </a:r>
            <a:r>
              <a:rPr lang="vi-VN" sz="2400" dirty="0" smtClean="0"/>
              <a:t> </a:t>
            </a:r>
            <a:r>
              <a:rPr lang="pl-PL" sz="2400" dirty="0" smtClean="0"/>
              <a:t>o </a:t>
            </a:r>
            <a:r>
              <a:rPr lang="pl-PL" sz="2400" dirty="0"/>
              <a:t>zakonima i običajima rata na </a:t>
            </a:r>
            <a:r>
              <a:rPr lang="pl-PL" sz="2400" dirty="0" smtClean="0"/>
              <a:t>kopnu </a:t>
            </a:r>
            <a:r>
              <a:rPr lang="vi-VN" sz="2400" dirty="0" smtClean="0"/>
              <a:t>iz </a:t>
            </a:r>
            <a:r>
              <a:rPr lang="vi-VN" sz="2400" dirty="0"/>
              <a:t>1907. godine </a:t>
            </a:r>
            <a:r>
              <a:rPr lang="sr-Latn-BA" sz="2400" dirty="0" smtClean="0"/>
              <a:t>.</a:t>
            </a:r>
            <a:r>
              <a:rPr lang="hr-HR" sz="2400" dirty="0" smtClean="0"/>
              <a:t>U teoriji se o ovom pitanju vrlo često navodi kako se komandna odgovornost prvi put javlja u slučaju japanskog generala </a:t>
            </a:r>
            <a:r>
              <a:rPr lang="hr-HR" sz="2400" b="1" dirty="0" smtClean="0"/>
              <a:t>Jamašite</a:t>
            </a:r>
            <a:r>
              <a:rPr lang="sr-Latn-CS" sz="2400" dirty="0" smtClean="0"/>
              <a:t>, nakon drugog svjetskog rata. Međutim, i prije toga, u brojnim instrumentima, posebno u nekim vojnim zakonima i priručnicima još iz XV vijeka, pominjana je doktrina komandne odgovornosti (vojna uredba Karla VII iz Orleansa iz 1439., Engleski ratni zakon, Priručnik švedskog kralja Gustava, Mađarski vojni priručnik, Liberov Zakon). Još je </a:t>
            </a:r>
            <a:r>
              <a:rPr lang="sr-Latn-CS" sz="2400" b="1" dirty="0" smtClean="0"/>
              <a:t>1474. održano suđenje vojvodi od Burgundije </a:t>
            </a:r>
            <a:r>
              <a:rPr lang="sr-Latn-CS" sz="2400" dirty="0" smtClean="0"/>
              <a:t>nakon čega je donijeta presuda kojom je oglašen krivim, a koja je sadržala i komandnu odgovornost. </a:t>
            </a:r>
            <a:r>
              <a:rPr lang="sr-Latn-BA" sz="2400" dirty="0"/>
              <a:t>P</a:t>
            </a:r>
            <a:r>
              <a:rPr lang="vi-VN" sz="2400" b="1" dirty="0" smtClean="0"/>
              <a:t>rvi </a:t>
            </a:r>
            <a:r>
              <a:rPr lang="vi-VN" sz="2400" b="1" dirty="0"/>
              <a:t>put je primenjena </a:t>
            </a:r>
            <a:r>
              <a:rPr lang="vi-VN" sz="2400" dirty="0"/>
              <a:t>nakon I svetskog rata od strane Vrhovnog suda Nemačke na suđenju </a:t>
            </a:r>
            <a:r>
              <a:rPr lang="vi-VN" sz="2400" dirty="0" smtClean="0"/>
              <a:t>njemačko</a:t>
            </a:r>
            <a:r>
              <a:rPr lang="sr-Latn-BA" sz="2400" dirty="0" smtClean="0"/>
              <a:t>m</a:t>
            </a:r>
            <a:r>
              <a:rPr lang="vi-VN" sz="2400" dirty="0" smtClean="0"/>
              <a:t> kapetan</a:t>
            </a:r>
            <a:r>
              <a:rPr lang="sr-Latn-BA" sz="2400" dirty="0" smtClean="0"/>
              <a:t>u </a:t>
            </a:r>
            <a:r>
              <a:rPr lang="vi-VN" sz="2400" dirty="0" smtClean="0"/>
              <a:t>Emilu </a:t>
            </a:r>
            <a:r>
              <a:rPr lang="vi-VN" sz="2400" dirty="0"/>
              <a:t>Mileru </a:t>
            </a:r>
            <a:r>
              <a:rPr lang="vi-VN" sz="2400" dirty="0" smtClean="0"/>
              <a:t>u Lajpcigu</a:t>
            </a:r>
            <a:r>
              <a:rPr lang="sr-Latn-BA" sz="2400" dirty="0" smtClean="0"/>
              <a:t>, </a:t>
            </a:r>
            <a:r>
              <a:rPr lang="sr-Latn-CS" sz="2400" dirty="0" smtClean="0"/>
              <a:t>koji je po završetku Prvog svjetskog rata bio optužen i osuđen pred Vrhovnim sudom Njemačke 1920.godine.</a:t>
            </a:r>
            <a:endParaRPr lang="en-US" sz="2400" dirty="0" smtClean="0"/>
          </a:p>
        </p:txBody>
      </p:sp>
    </p:spTree>
    <p:extLst>
      <p:ext uri="{BB962C8B-B14F-4D97-AF65-F5344CB8AC3E}">
        <p14:creationId xmlns:p14="http://schemas.microsoft.com/office/powerpoint/2010/main" val="1686921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9" name="Rectangle 3"/>
          <p:cNvSpPr>
            <a:spLocks noGrp="1" noChangeArrowheads="1"/>
          </p:cNvSpPr>
          <p:nvPr>
            <p:ph type="body" idx="1"/>
          </p:nvPr>
        </p:nvSpPr>
        <p:spPr>
          <a:xfrm>
            <a:off x="457200" y="333375"/>
            <a:ext cx="8229600" cy="6264275"/>
          </a:xfrm>
        </p:spPr>
        <p:txBody>
          <a:bodyPr/>
          <a:lstStyle/>
          <a:p>
            <a:pPr eaLnBrk="1" hangingPunct="1">
              <a:lnSpc>
                <a:spcPct val="80000"/>
              </a:lnSpc>
              <a:defRPr/>
            </a:pPr>
            <a:r>
              <a:rPr lang="hr-HR" sz="2400" dirty="0" smtClean="0"/>
              <a:t>Ovo je osnov kojeg, kao što smo vidjeli, nema kada je riječ o krivičnoj odgovornosti komandanata u slučaju njihovog propuštanja vršenja kontrole nad snagama pod svojom komandom;</a:t>
            </a:r>
          </a:p>
          <a:p>
            <a:pPr eaLnBrk="1" hangingPunct="1">
              <a:lnSpc>
                <a:spcPct val="80000"/>
              </a:lnSpc>
              <a:defRPr/>
            </a:pPr>
            <a:r>
              <a:rPr lang="hr-HR" sz="2400" dirty="0" smtClean="0"/>
              <a:t>– ako nadređeno lice nije preduzelo sve potrebne i razumne mjere u svojoj moći da spriječi ili suzbije izvršenje tih djela ili da, kad su djela već učinjena, stvar preda nadležnim organima radi istrage i gonjenja.</a:t>
            </a:r>
          </a:p>
          <a:p>
            <a:pPr eaLnBrk="1" hangingPunct="1">
              <a:lnSpc>
                <a:spcPct val="80000"/>
              </a:lnSpc>
              <a:defRPr/>
            </a:pPr>
            <a:r>
              <a:rPr lang="hr-HR" sz="2400" dirty="0" smtClean="0"/>
              <a:t> </a:t>
            </a:r>
            <a:r>
              <a:rPr lang="hr-HR" sz="2400" b="1" dirty="0" smtClean="0"/>
              <a:t>Institut komandne odgovornosti propisan je i u KZBiH</a:t>
            </a:r>
            <a:r>
              <a:rPr lang="hr-HR" sz="2400" dirty="0" smtClean="0"/>
              <a:t>, u članu 180 stav 2. Prema toj odredbi, “</a:t>
            </a:r>
            <a:r>
              <a:rPr lang="hr-HR" sz="2400" b="1" dirty="0" smtClean="0"/>
              <a:t>činjenica da je neko od krivičnih djela iz čl. 171–175 i čl. 177–179 ovog zakona učinjeno od strane podređenog, ne oslobađa njemu nadređeno lice krivične odgovornosti ukoliko je to nadređeno lice </a:t>
            </a:r>
            <a:r>
              <a:rPr lang="hr-HR" sz="2400" b="1" u="sng" dirty="0" smtClean="0"/>
              <a:t>znalo ili je </a:t>
            </a:r>
            <a:r>
              <a:rPr lang="hr-HR" sz="2400" b="1" i="1" u="sng" dirty="0" smtClean="0"/>
              <a:t>moglo znati</a:t>
            </a:r>
            <a:r>
              <a:rPr lang="hr-HR" sz="2400" b="1" u="sng" dirty="0" smtClean="0"/>
              <a:t> </a:t>
            </a:r>
            <a:r>
              <a:rPr lang="hr-HR" sz="2400" b="1" dirty="0" smtClean="0"/>
              <a:t>da se njegov podređeni sprema učiniti takvo djelo ili da je već učinio takvo djelo, a nadređeno lice je propustilo da preduzme nužne i razumne mjere da spriječi izvršenje krivičnog djela, odnosno da učinilac tog djela bude kažnjen.“</a:t>
            </a:r>
            <a:r>
              <a:rPr lang="en-US" sz="2400" b="1" dirty="0" smtClean="0"/>
              <a:t> </a:t>
            </a:r>
          </a:p>
        </p:txBody>
      </p:sp>
    </p:spTree>
    <p:extLst>
      <p:ext uri="{BB962C8B-B14F-4D97-AF65-F5344CB8AC3E}">
        <p14:creationId xmlns:p14="http://schemas.microsoft.com/office/powerpoint/2010/main" val="5398328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lstStyle/>
          <a:p>
            <a:r>
              <a:rPr lang="en-US" sz="2400" dirty="0" err="1"/>
              <a:t>Iako</a:t>
            </a:r>
            <a:r>
              <a:rPr lang="en-US" sz="2400" dirty="0"/>
              <a:t> </a:t>
            </a:r>
            <a:r>
              <a:rPr lang="en-US" sz="2400" dirty="0" err="1"/>
              <a:t>komandna</a:t>
            </a:r>
            <a:r>
              <a:rPr lang="en-US" sz="2400" dirty="0"/>
              <a:t> </a:t>
            </a:r>
            <a:r>
              <a:rPr lang="en-US" sz="2400" dirty="0" err="1"/>
              <a:t>odgovornost</a:t>
            </a:r>
            <a:r>
              <a:rPr lang="en-US" sz="2400" dirty="0"/>
              <a:t> </a:t>
            </a:r>
            <a:r>
              <a:rPr lang="en-US" sz="2400" dirty="0" err="1"/>
              <a:t>nije</a:t>
            </a:r>
            <a:r>
              <a:rPr lang="en-US" sz="2400" dirty="0"/>
              <a:t> </a:t>
            </a:r>
            <a:r>
              <a:rPr lang="en-US" sz="2400" dirty="0" err="1"/>
              <a:t>bila</a:t>
            </a:r>
            <a:r>
              <a:rPr lang="en-US" sz="2400" dirty="0"/>
              <a:t> </a:t>
            </a:r>
            <a:r>
              <a:rPr lang="en-US" sz="2400" dirty="0" err="1"/>
              <a:t>izričito</a:t>
            </a:r>
            <a:r>
              <a:rPr lang="en-US" sz="2400" dirty="0"/>
              <a:t> </a:t>
            </a:r>
            <a:r>
              <a:rPr lang="en-US" sz="2400" dirty="0" err="1"/>
              <a:t>regulisana</a:t>
            </a:r>
            <a:r>
              <a:rPr lang="en-US" sz="2400" dirty="0"/>
              <a:t> u </a:t>
            </a:r>
            <a:r>
              <a:rPr lang="en-US" sz="2400" dirty="0" err="1"/>
              <a:t>našem</a:t>
            </a:r>
            <a:r>
              <a:rPr lang="en-US" sz="2400" dirty="0"/>
              <a:t> </a:t>
            </a:r>
            <a:r>
              <a:rPr lang="en-US" sz="2400" dirty="0" err="1"/>
              <a:t>ranijem</a:t>
            </a:r>
            <a:r>
              <a:rPr lang="en-US" sz="2400" dirty="0"/>
              <a:t> </a:t>
            </a:r>
            <a:r>
              <a:rPr lang="en-US" sz="2400" dirty="0" err="1"/>
              <a:t>krivičnom</a:t>
            </a:r>
            <a:r>
              <a:rPr lang="en-US" sz="2400" dirty="0"/>
              <a:t> </a:t>
            </a:r>
            <a:r>
              <a:rPr lang="en-US" sz="2400" dirty="0" err="1"/>
              <a:t>zakonodavstu</a:t>
            </a:r>
            <a:r>
              <a:rPr lang="en-US" sz="2400" dirty="0"/>
              <a:t>, to </a:t>
            </a:r>
            <a:r>
              <a:rPr lang="en-US" sz="2400" dirty="0" err="1"/>
              <a:t>istovremeno</a:t>
            </a:r>
            <a:r>
              <a:rPr lang="en-US" sz="2400" dirty="0"/>
              <a:t> ne </a:t>
            </a:r>
            <a:r>
              <a:rPr lang="en-US" sz="2400" dirty="0" err="1"/>
              <a:t>znači</a:t>
            </a:r>
            <a:r>
              <a:rPr lang="en-US" sz="2400" dirty="0"/>
              <a:t> da </a:t>
            </a:r>
            <a:r>
              <a:rPr lang="en-US" sz="2400" dirty="0" err="1"/>
              <a:t>komandna</a:t>
            </a:r>
            <a:r>
              <a:rPr lang="en-US" sz="2400" dirty="0"/>
              <a:t> </a:t>
            </a:r>
            <a:r>
              <a:rPr lang="en-US" sz="2400" dirty="0" err="1"/>
              <a:t>odgovornost</a:t>
            </a:r>
            <a:r>
              <a:rPr lang="en-US" sz="2400" dirty="0"/>
              <a:t> </a:t>
            </a:r>
            <a:r>
              <a:rPr lang="en-US" sz="2400" dirty="0" err="1"/>
              <a:t>kao</a:t>
            </a:r>
            <a:r>
              <a:rPr lang="en-US" sz="2400" dirty="0"/>
              <a:t> </a:t>
            </a:r>
            <a:r>
              <a:rPr lang="en-US" sz="2400" dirty="0" err="1"/>
              <a:t>doktrina</a:t>
            </a:r>
            <a:r>
              <a:rPr lang="en-US" sz="2400" dirty="0"/>
              <a:t> </a:t>
            </a:r>
            <a:r>
              <a:rPr lang="en-US" sz="2400" dirty="0" err="1"/>
              <a:t>i</a:t>
            </a:r>
            <a:r>
              <a:rPr lang="en-US" sz="2400" dirty="0"/>
              <a:t> </a:t>
            </a:r>
            <a:r>
              <a:rPr lang="en-US" sz="2400" dirty="0" err="1"/>
              <a:t>kao</a:t>
            </a:r>
            <a:r>
              <a:rPr lang="en-US" sz="2400" dirty="0"/>
              <a:t> vid </a:t>
            </a:r>
            <a:r>
              <a:rPr lang="en-US" sz="2400" dirty="0" err="1"/>
              <a:t>individualne</a:t>
            </a:r>
            <a:r>
              <a:rPr lang="en-US" sz="2400" dirty="0"/>
              <a:t> </a:t>
            </a:r>
            <a:r>
              <a:rPr lang="en-US" sz="2400" dirty="0" err="1"/>
              <a:t>odgovornosti</a:t>
            </a:r>
            <a:r>
              <a:rPr lang="en-US" sz="2400" dirty="0"/>
              <a:t> </a:t>
            </a:r>
            <a:r>
              <a:rPr lang="en-US" sz="2400" dirty="0" err="1"/>
              <a:t>nije</a:t>
            </a:r>
            <a:r>
              <a:rPr lang="en-US" sz="2400" dirty="0"/>
              <a:t> </a:t>
            </a:r>
            <a:r>
              <a:rPr lang="en-US" sz="2400" dirty="0" err="1"/>
              <a:t>bila</a:t>
            </a:r>
            <a:r>
              <a:rPr lang="en-US" sz="2400" dirty="0"/>
              <a:t> </a:t>
            </a:r>
            <a:r>
              <a:rPr lang="en-US" sz="2400" dirty="0" err="1"/>
              <a:t>dio</a:t>
            </a:r>
            <a:r>
              <a:rPr lang="en-US" sz="2400" dirty="0"/>
              <a:t> </a:t>
            </a:r>
            <a:r>
              <a:rPr lang="en-US" sz="2400" dirty="0" err="1"/>
              <a:t>našeg</a:t>
            </a:r>
            <a:r>
              <a:rPr lang="en-US" sz="2400" dirty="0"/>
              <a:t> </a:t>
            </a:r>
            <a:r>
              <a:rPr lang="en-US" sz="2400" dirty="0" err="1"/>
              <a:t>tadašnjeg</a:t>
            </a:r>
            <a:r>
              <a:rPr lang="en-US" sz="2400" dirty="0"/>
              <a:t> </a:t>
            </a:r>
            <a:r>
              <a:rPr lang="en-US" sz="2400" dirty="0" err="1"/>
              <a:t>prava</a:t>
            </a:r>
            <a:r>
              <a:rPr lang="en-US" sz="2400" dirty="0"/>
              <a:t> </a:t>
            </a:r>
            <a:r>
              <a:rPr lang="en-US" sz="2400" dirty="0" err="1"/>
              <a:t>i</a:t>
            </a:r>
            <a:r>
              <a:rPr lang="en-US" sz="2400" dirty="0"/>
              <a:t> </a:t>
            </a:r>
            <a:r>
              <a:rPr lang="en-US" sz="2400" dirty="0" err="1"/>
              <a:t>krivičnog</a:t>
            </a:r>
            <a:r>
              <a:rPr lang="en-US" sz="2400" dirty="0"/>
              <a:t> </a:t>
            </a:r>
            <a:r>
              <a:rPr lang="en-US" sz="2400" dirty="0" err="1"/>
              <a:t>zakonodavstva</a:t>
            </a:r>
            <a:r>
              <a:rPr lang="en-US" sz="2400" dirty="0"/>
              <a:t>. </a:t>
            </a:r>
            <a:endParaRPr lang="sr-Latn-BA" sz="2400" dirty="0" smtClean="0"/>
          </a:p>
          <a:p>
            <a:r>
              <a:rPr lang="en-US" sz="2400" dirty="0" err="1"/>
              <a:t>Odredba</a:t>
            </a:r>
            <a:r>
              <a:rPr lang="en-US" sz="2400" dirty="0"/>
              <a:t> </a:t>
            </a:r>
            <a:r>
              <a:rPr lang="en-US" sz="2400" dirty="0" err="1"/>
              <a:t>koja</a:t>
            </a:r>
            <a:r>
              <a:rPr lang="en-US" sz="2400" dirty="0"/>
              <a:t> je u tom </a:t>
            </a:r>
            <a:r>
              <a:rPr lang="en-US" sz="2400" dirty="0" err="1"/>
              <a:t>smislu</a:t>
            </a:r>
            <a:r>
              <a:rPr lang="en-US" sz="2400" dirty="0"/>
              <a:t> </a:t>
            </a:r>
            <a:r>
              <a:rPr lang="en-US" sz="2400" dirty="0" err="1"/>
              <a:t>posebno</a:t>
            </a:r>
            <a:r>
              <a:rPr lang="en-US" sz="2400" dirty="0"/>
              <a:t> </a:t>
            </a:r>
            <a:r>
              <a:rPr lang="en-US" sz="2400" dirty="0" err="1"/>
              <a:t>relevantna</a:t>
            </a:r>
            <a:r>
              <a:rPr lang="en-US" sz="2400" dirty="0"/>
              <a:t> je </a:t>
            </a:r>
            <a:r>
              <a:rPr lang="en-US" sz="2400" dirty="0" err="1"/>
              <a:t>odredba</a:t>
            </a:r>
            <a:r>
              <a:rPr lang="en-US" sz="2400" dirty="0"/>
              <a:t> </a:t>
            </a:r>
            <a:r>
              <a:rPr lang="en-US" sz="2400" dirty="0" err="1"/>
              <a:t>iz</a:t>
            </a:r>
            <a:r>
              <a:rPr lang="en-US" sz="2400" dirty="0"/>
              <a:t> </a:t>
            </a:r>
            <a:r>
              <a:rPr lang="en-US" sz="2400" b="1" dirty="0" err="1"/>
              <a:t>čl</a:t>
            </a:r>
            <a:r>
              <a:rPr lang="en-US" sz="2400" b="1" dirty="0"/>
              <a:t>. 30. </a:t>
            </a:r>
            <a:r>
              <a:rPr lang="en-US" sz="2400" b="1" dirty="0" err="1"/>
              <a:t>KZ</a:t>
            </a:r>
            <a:r>
              <a:rPr lang="en-US" sz="2400" b="1" dirty="0"/>
              <a:t> </a:t>
            </a:r>
            <a:r>
              <a:rPr lang="en-US" sz="2400" b="1" dirty="0" err="1"/>
              <a:t>SFRJ</a:t>
            </a:r>
            <a:r>
              <a:rPr lang="en-US" sz="2400" b="1" dirty="0"/>
              <a:t> </a:t>
            </a:r>
            <a:r>
              <a:rPr lang="en-US" sz="2400" dirty="0"/>
              <a:t>u </a:t>
            </a:r>
            <a:r>
              <a:rPr lang="en-US" sz="2400" dirty="0" err="1"/>
              <a:t>kojoj</a:t>
            </a:r>
            <a:r>
              <a:rPr lang="en-US" sz="2400" dirty="0"/>
              <a:t> je </a:t>
            </a:r>
            <a:r>
              <a:rPr lang="en-US" sz="2400" dirty="0" err="1"/>
              <a:t>nečinjenje</a:t>
            </a:r>
            <a:r>
              <a:rPr lang="en-US" sz="2400" dirty="0"/>
              <a:t> </a:t>
            </a:r>
            <a:r>
              <a:rPr lang="en-US" sz="2400" dirty="0" err="1"/>
              <a:t>bilo</a:t>
            </a:r>
            <a:r>
              <a:rPr lang="en-US" sz="2400" dirty="0"/>
              <a:t> </a:t>
            </a:r>
            <a:r>
              <a:rPr lang="en-US" sz="2400" dirty="0" err="1"/>
              <a:t>definisano</a:t>
            </a:r>
            <a:r>
              <a:rPr lang="en-US" sz="2400" dirty="0"/>
              <a:t> </a:t>
            </a:r>
            <a:r>
              <a:rPr lang="en-US" sz="2400" dirty="0" err="1"/>
              <a:t>kao</a:t>
            </a:r>
            <a:r>
              <a:rPr lang="en-US" sz="2400" dirty="0"/>
              <a:t> </a:t>
            </a:r>
            <a:r>
              <a:rPr lang="en-US" sz="2400" dirty="0" err="1"/>
              <a:t>način</a:t>
            </a:r>
            <a:r>
              <a:rPr lang="en-US" sz="2400" dirty="0"/>
              <a:t> </a:t>
            </a:r>
            <a:r>
              <a:rPr lang="en-US" sz="2400" dirty="0" err="1"/>
              <a:t>izvršenja</a:t>
            </a:r>
            <a:r>
              <a:rPr lang="en-US" sz="2400" dirty="0"/>
              <a:t> </a:t>
            </a:r>
            <a:r>
              <a:rPr lang="en-US" sz="2400" dirty="0" err="1"/>
              <a:t>krivičnih</a:t>
            </a:r>
            <a:r>
              <a:rPr lang="en-US" sz="2400" dirty="0"/>
              <a:t> </a:t>
            </a:r>
            <a:r>
              <a:rPr lang="en-US" sz="2400" dirty="0" err="1"/>
              <a:t>djela</a:t>
            </a:r>
            <a:r>
              <a:rPr lang="en-US" sz="2400" dirty="0"/>
              <a:t>:„</a:t>
            </a:r>
            <a:r>
              <a:rPr lang="en-US" sz="2400" dirty="0" err="1"/>
              <a:t>Krivično</a:t>
            </a:r>
            <a:r>
              <a:rPr lang="en-US" sz="2400" dirty="0"/>
              <a:t> </a:t>
            </a:r>
            <a:r>
              <a:rPr lang="en-US" sz="2400" dirty="0" err="1"/>
              <a:t>djelo</a:t>
            </a:r>
            <a:r>
              <a:rPr lang="en-US" sz="2400" dirty="0"/>
              <a:t> </a:t>
            </a:r>
            <a:r>
              <a:rPr lang="en-US" sz="2400" dirty="0" err="1"/>
              <a:t>može</a:t>
            </a:r>
            <a:r>
              <a:rPr lang="en-US" sz="2400" dirty="0"/>
              <a:t> </a:t>
            </a:r>
            <a:r>
              <a:rPr lang="en-US" sz="2400" dirty="0" err="1"/>
              <a:t>biti</a:t>
            </a:r>
            <a:r>
              <a:rPr lang="en-US" sz="2400" dirty="0"/>
              <a:t> </a:t>
            </a:r>
            <a:r>
              <a:rPr lang="en-US" sz="2400" dirty="0" err="1"/>
              <a:t>izvršeno</a:t>
            </a:r>
            <a:r>
              <a:rPr lang="en-US" sz="2400" dirty="0"/>
              <a:t> </a:t>
            </a:r>
            <a:r>
              <a:rPr lang="en-US" sz="2400" dirty="0" err="1"/>
              <a:t>i</a:t>
            </a:r>
            <a:r>
              <a:rPr lang="en-US" sz="2400" dirty="0"/>
              <a:t> </a:t>
            </a:r>
            <a:r>
              <a:rPr lang="en-US" sz="2400" dirty="0" err="1"/>
              <a:t>nečinjenjem</a:t>
            </a:r>
            <a:r>
              <a:rPr lang="en-US" sz="2400" dirty="0"/>
              <a:t> </a:t>
            </a:r>
            <a:r>
              <a:rPr lang="en-US" sz="2400" dirty="0" err="1"/>
              <a:t>samo</a:t>
            </a:r>
            <a:r>
              <a:rPr lang="en-US" sz="2400" dirty="0"/>
              <a:t> </a:t>
            </a:r>
            <a:r>
              <a:rPr lang="en-US" sz="2400" dirty="0" err="1"/>
              <a:t>kada</a:t>
            </a:r>
            <a:r>
              <a:rPr lang="en-US" sz="2400" dirty="0"/>
              <a:t> je </a:t>
            </a:r>
            <a:r>
              <a:rPr lang="en-US" sz="2400" dirty="0" err="1"/>
              <a:t>učinilac</a:t>
            </a:r>
            <a:r>
              <a:rPr lang="en-US" sz="2400" dirty="0"/>
              <a:t> </a:t>
            </a:r>
            <a:r>
              <a:rPr lang="en-US" sz="2400" dirty="0" err="1"/>
              <a:t>propustio</a:t>
            </a:r>
            <a:r>
              <a:rPr lang="en-US" sz="2400" dirty="0"/>
              <a:t> </a:t>
            </a:r>
            <a:r>
              <a:rPr lang="en-US" sz="2400" dirty="0" err="1"/>
              <a:t>činjenje</a:t>
            </a:r>
            <a:r>
              <a:rPr lang="en-US" sz="2400" dirty="0"/>
              <a:t> </a:t>
            </a:r>
            <a:r>
              <a:rPr lang="en-US" sz="2400" dirty="0" err="1"/>
              <a:t>koje</a:t>
            </a:r>
            <a:r>
              <a:rPr lang="en-US" sz="2400" dirty="0"/>
              <a:t> je bio </a:t>
            </a:r>
            <a:r>
              <a:rPr lang="en-US" sz="2400" dirty="0" err="1"/>
              <a:t>dužan</a:t>
            </a:r>
            <a:r>
              <a:rPr lang="en-US" sz="2400" dirty="0"/>
              <a:t> da </a:t>
            </a:r>
            <a:r>
              <a:rPr lang="en-US" sz="2400" dirty="0" err="1"/>
              <a:t>izvrši</a:t>
            </a:r>
            <a:r>
              <a:rPr lang="en-US" sz="2400" dirty="0"/>
              <a:t>“. </a:t>
            </a:r>
          </a:p>
          <a:p>
            <a:r>
              <a:rPr lang="vi-VN" sz="2400" dirty="0"/>
              <a:t>Pored toga, posebno treba imati u vidu i odredbu iz čl. 21. </a:t>
            </a:r>
            <a:r>
              <a:rPr lang="vi-VN" sz="2400" b="1" dirty="0"/>
              <a:t>Uputstva o primjeni pravila međunarodnog ratnog prava u oružanim snagama </a:t>
            </a:r>
            <a:r>
              <a:rPr lang="sr-Latn-BA" sz="2400" b="1" dirty="0" smtClean="0"/>
              <a:t> SFRJ </a:t>
            </a:r>
            <a:r>
              <a:rPr lang="vi-VN" sz="2400" b="1" dirty="0" smtClean="0"/>
              <a:t>iz </a:t>
            </a:r>
            <a:r>
              <a:rPr lang="vi-VN" sz="2400" b="1" dirty="0"/>
              <a:t>1988. godine</a:t>
            </a:r>
            <a:r>
              <a:rPr lang="vi-VN" sz="2400" dirty="0"/>
              <a:t>, u kojoj su implementirane odredbe iz Ženevskih konvencija i Dopunskog protokola I i u kojoj je izričito utvrđena komandna odgovornost u tadašnjoj vojsci. </a:t>
            </a:r>
            <a:endParaRPr lang="sr-Latn-BA" sz="2400" dirty="0" smtClean="0"/>
          </a:p>
          <a:p>
            <a:endParaRPr lang="vi-VN" sz="2400" dirty="0"/>
          </a:p>
          <a:p>
            <a:endParaRPr lang="vi-VN" sz="2400" dirty="0"/>
          </a:p>
          <a:p>
            <a:endParaRPr lang="en-US" sz="2400" dirty="0"/>
          </a:p>
        </p:txBody>
      </p:sp>
    </p:spTree>
    <p:extLst>
      <p:ext uri="{BB962C8B-B14F-4D97-AF65-F5344CB8AC3E}">
        <p14:creationId xmlns:p14="http://schemas.microsoft.com/office/powerpoint/2010/main" val="509901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lstStyle/>
          <a:p>
            <a:pPr algn="just"/>
            <a:r>
              <a:rPr lang="sr-Latn-BA" sz="2400" dirty="0" smtClean="0"/>
              <a:t>Član</a:t>
            </a:r>
            <a:r>
              <a:rPr lang="vi-VN" sz="2400" dirty="0" smtClean="0"/>
              <a:t> </a:t>
            </a:r>
            <a:r>
              <a:rPr lang="vi-VN" sz="2400" dirty="0"/>
              <a:t>21. </a:t>
            </a:r>
            <a:r>
              <a:rPr lang="vi-VN" sz="2400" dirty="0" smtClean="0"/>
              <a:t>naslovljen </a:t>
            </a:r>
            <a:r>
              <a:rPr lang="vi-VN" sz="2400" dirty="0"/>
              <a:t>kao „Odgovornost za djela podređenih“ iz Pravilnika iz 1988. godine u vezi sa primjenom ratnog prava na oružane snage </a:t>
            </a:r>
            <a:r>
              <a:rPr lang="vi-VN" sz="2400" dirty="0" smtClean="0"/>
              <a:t>SFR</a:t>
            </a:r>
            <a:r>
              <a:rPr lang="sr-Latn-BA" sz="2400" dirty="0" smtClean="0"/>
              <a:t>J</a:t>
            </a:r>
            <a:r>
              <a:rPr lang="vi-VN" sz="2400" dirty="0" smtClean="0"/>
              <a:t> </a:t>
            </a:r>
            <a:r>
              <a:rPr lang="vi-VN" sz="2400" dirty="0"/>
              <a:t>(JNA) navodi </a:t>
            </a:r>
            <a:r>
              <a:rPr lang="vi-VN" sz="2400" dirty="0" smtClean="0"/>
              <a:t>sljedeće:</a:t>
            </a:r>
            <a:r>
              <a:rPr lang="sr-Latn-BA" sz="2400" dirty="0" smtClean="0"/>
              <a:t> „</a:t>
            </a:r>
            <a:r>
              <a:rPr lang="vi-VN" sz="2400" dirty="0" smtClean="0"/>
              <a:t>Komandant </a:t>
            </a:r>
            <a:r>
              <a:rPr lang="vi-VN" sz="2400" dirty="0"/>
              <a:t>je lično odgovoran za kršenja ratnog prava ako je </a:t>
            </a:r>
            <a:r>
              <a:rPr lang="vi-VN" sz="2400" b="1" dirty="0"/>
              <a:t>znao ili je mogao znati </a:t>
            </a:r>
            <a:r>
              <a:rPr lang="vi-VN" sz="2400" dirty="0"/>
              <a:t>da se njemu podređene jedinice ili pojedinci pripremaju da prekrše zakon, i nije preduzeo mjere da spriječi kršenja ratnog prava. Oficir će se takođe smatrati lično odgovornim, ako je znao da su počinjena kršenja ratnog prava, a </a:t>
            </a:r>
            <a:r>
              <a:rPr lang="vi-VN" sz="2400" b="1" dirty="0"/>
              <a:t>nije pokrenuo disciplinski ili krivični postupak </a:t>
            </a:r>
            <a:r>
              <a:rPr lang="vi-VN" sz="2400" dirty="0"/>
              <a:t>protiv počinioca, a ako pokretanje postupka nije u njegovoj nadležnosti, </a:t>
            </a:r>
            <a:r>
              <a:rPr lang="vi-VN" sz="2400" b="1" dirty="0"/>
              <a:t>nije prijavio </a:t>
            </a:r>
            <a:r>
              <a:rPr lang="vi-VN" sz="2400" dirty="0"/>
              <a:t>kršenje svom nadređenom </a:t>
            </a:r>
            <a:r>
              <a:rPr lang="vi-VN" sz="2400" dirty="0" smtClean="0"/>
              <a:t>oficiru</a:t>
            </a:r>
            <a:r>
              <a:rPr lang="sr-Latn-BA" sz="2400" dirty="0" smtClean="0"/>
              <a:t>“</a:t>
            </a:r>
            <a:r>
              <a:rPr lang="vi-VN" sz="2400" dirty="0" smtClean="0"/>
              <a:t>. </a:t>
            </a:r>
            <a:endParaRPr lang="vi-VN" sz="2400" dirty="0"/>
          </a:p>
          <a:p>
            <a:pPr algn="just"/>
            <a:r>
              <a:rPr lang="sr-Latn-BA" sz="2400" dirty="0" smtClean="0"/>
              <a:t>Predsjedništvo BiH je u avgustu 1992. godine izdalo naredbu o „Primjeni pravila međunarodnog ratnog prava u Oružanim snagama BiH“, po kojoj su vojni komadanti dužni preduzete sve mjere protiv lica koja krše pravila.</a:t>
            </a:r>
            <a:endParaRPr lang="en-US" sz="2400" dirty="0"/>
          </a:p>
        </p:txBody>
      </p:sp>
    </p:spTree>
    <p:extLst>
      <p:ext uri="{BB962C8B-B14F-4D97-AF65-F5344CB8AC3E}">
        <p14:creationId xmlns:p14="http://schemas.microsoft.com/office/powerpoint/2010/main" val="3514980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264696"/>
          </a:xfrm>
        </p:spPr>
        <p:txBody>
          <a:bodyPr/>
          <a:lstStyle/>
          <a:p>
            <a:pPr algn="just"/>
            <a:r>
              <a:rPr lang="sr-Latn-BA" sz="2400" dirty="0" smtClean="0"/>
              <a:t>Iz bivše SFRJ su postojali brojni propisi koji su regulisali obaveze nadređenih poput „Strategija oružane borbe“ (1983), Zakon o opštenarodnoj odbrani“ (1982), „Zakon o službi u oružanim snagama“ (1985), „Pravilo službe“ (1985), „Propisi o primjeni pravila međunarodnog ratnog prava u oružanim snagama SFRJ“ (1988) i sl., koji su obavezivali vojne komadante na poštovanje međ.ratnog i humanitarnog prava. </a:t>
            </a:r>
            <a:r>
              <a:rPr lang="sr-Latn-BA" sz="2400" b="1" dirty="0" smtClean="0"/>
              <a:t>Vojni komadanti smatraju se posljednjom linijom odbrane međunarodnog humanitarnog prava.</a:t>
            </a:r>
            <a:endParaRPr lang="en-US" sz="2400" b="1" dirty="0"/>
          </a:p>
        </p:txBody>
      </p:sp>
    </p:spTree>
    <p:extLst>
      <p:ext uri="{BB962C8B-B14F-4D97-AF65-F5344CB8AC3E}">
        <p14:creationId xmlns:p14="http://schemas.microsoft.com/office/powerpoint/2010/main" val="1096313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bs-Latn-BA" sz="2400" dirty="0" smtClean="0">
                <a:latin typeface="+mn-lt"/>
              </a:rPr>
              <a:t>Elementi komandne odgovornosti</a:t>
            </a:r>
            <a:endParaRPr lang="bs-Latn-BA" sz="2400" dirty="0">
              <a:latin typeface="+mn-lt"/>
            </a:endParaRPr>
          </a:p>
        </p:txBody>
      </p:sp>
      <p:sp>
        <p:nvSpPr>
          <p:cNvPr id="3" name="Content Placeholder 2"/>
          <p:cNvSpPr>
            <a:spLocks noGrp="1"/>
          </p:cNvSpPr>
          <p:nvPr>
            <p:ph idx="1"/>
          </p:nvPr>
        </p:nvSpPr>
        <p:spPr/>
        <p:txBody>
          <a:bodyPr/>
          <a:lstStyle/>
          <a:p>
            <a:r>
              <a:rPr lang="vi-VN" sz="2400" dirty="0" smtClean="0"/>
              <a:t>(1) Postojanje </a:t>
            </a:r>
            <a:r>
              <a:rPr lang="vi-VN" sz="2400" b="1" dirty="0" smtClean="0"/>
              <a:t>odnosa nadređeni-podređeni </a:t>
            </a:r>
            <a:r>
              <a:rPr lang="vi-VN" sz="2400" dirty="0" smtClean="0"/>
              <a:t>između nadređenog (optuženog) i počinioca</a:t>
            </a:r>
            <a:r>
              <a:rPr lang="bs-Latn-BA" sz="2400" dirty="0" smtClean="0"/>
              <a:t> krivičnog djela;</a:t>
            </a:r>
          </a:p>
          <a:p>
            <a:r>
              <a:rPr lang="bs-Latn-BA" sz="2400" dirty="0" smtClean="0"/>
              <a:t>(2) Da je optuženi </a:t>
            </a:r>
            <a:r>
              <a:rPr lang="bs-Latn-BA" sz="2400" b="1" dirty="0" smtClean="0"/>
              <a:t>znao ili imao razloga da zna </a:t>
            </a:r>
            <a:r>
              <a:rPr lang="bs-Latn-BA" sz="2400" dirty="0" smtClean="0"/>
              <a:t>da će se počiniti krivično djelo ili da je krivično djelo već počinjeno i</a:t>
            </a:r>
          </a:p>
          <a:p>
            <a:r>
              <a:rPr lang="bs-Latn-BA" sz="2400" dirty="0" smtClean="0"/>
              <a:t>(3) Da je optuženi </a:t>
            </a:r>
            <a:r>
              <a:rPr lang="bs-Latn-BA" sz="2400" b="1" dirty="0" smtClean="0"/>
              <a:t>propustio</a:t>
            </a:r>
            <a:r>
              <a:rPr lang="bs-Latn-BA" sz="2400" dirty="0" smtClean="0"/>
              <a:t> </a:t>
            </a:r>
            <a:r>
              <a:rPr lang="bs-Latn-BA" sz="2400" b="1" dirty="0" smtClean="0"/>
              <a:t>da</a:t>
            </a:r>
            <a:r>
              <a:rPr lang="bs-Latn-BA" sz="2400" dirty="0" smtClean="0"/>
              <a:t> preduzme neophodne i razumne mjere da </a:t>
            </a:r>
            <a:r>
              <a:rPr lang="bs-Latn-BA" sz="2400" b="1" dirty="0" smtClean="0"/>
              <a:t>spriječi krivično djelo ili kazni počinioce.</a:t>
            </a:r>
            <a:endParaRPr lang="bs-Latn-BA" sz="2400" b="1" dirty="0"/>
          </a:p>
        </p:txBody>
      </p:sp>
    </p:spTree>
    <p:extLst>
      <p:ext uri="{BB962C8B-B14F-4D97-AF65-F5344CB8AC3E}">
        <p14:creationId xmlns:p14="http://schemas.microsoft.com/office/powerpoint/2010/main" val="39272312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2048"/>
            <a:ext cx="8229600" cy="1143000"/>
          </a:xfrm>
        </p:spPr>
        <p:txBody>
          <a:bodyPr/>
          <a:lstStyle/>
          <a:p>
            <a:r>
              <a:rPr lang="bs-Latn-BA" sz="2400" dirty="0" smtClean="0">
                <a:latin typeface="+mn-lt"/>
              </a:rPr>
              <a:t>O</a:t>
            </a:r>
            <a:r>
              <a:rPr lang="vi-VN" sz="2400" dirty="0" smtClean="0">
                <a:latin typeface="+mn-lt"/>
              </a:rPr>
              <a:t>dnos </a:t>
            </a:r>
            <a:r>
              <a:rPr lang="vi-VN" sz="2400" dirty="0">
                <a:latin typeface="+mn-lt"/>
              </a:rPr>
              <a:t>nadređeni-podređeni </a:t>
            </a:r>
            <a:endParaRPr lang="bs-Latn-BA" sz="2400" dirty="0">
              <a:latin typeface="+mn-lt"/>
            </a:endParaRPr>
          </a:p>
        </p:txBody>
      </p:sp>
      <p:sp>
        <p:nvSpPr>
          <p:cNvPr id="3" name="Content Placeholder 2"/>
          <p:cNvSpPr>
            <a:spLocks noGrp="1"/>
          </p:cNvSpPr>
          <p:nvPr>
            <p:ph idx="1"/>
          </p:nvPr>
        </p:nvSpPr>
        <p:spPr>
          <a:xfrm>
            <a:off x="395536" y="980728"/>
            <a:ext cx="8229600" cy="5544616"/>
          </a:xfrm>
        </p:spPr>
        <p:txBody>
          <a:bodyPr/>
          <a:lstStyle/>
          <a:p>
            <a:pPr algn="just"/>
            <a:r>
              <a:rPr lang="bs-Latn-BA" sz="2400" dirty="0"/>
              <a:t>H</a:t>
            </a:r>
            <a:r>
              <a:rPr lang="vi-VN" sz="2400" dirty="0" smtClean="0"/>
              <a:t>ijerarhijski </a:t>
            </a:r>
            <a:r>
              <a:rPr lang="vi-VN" sz="2400" dirty="0"/>
              <a:t>odnos između nadređenog </a:t>
            </a:r>
            <a:r>
              <a:rPr lang="bs-Latn-BA" sz="2400" dirty="0" smtClean="0"/>
              <a:t>koji </a:t>
            </a:r>
            <a:r>
              <a:rPr lang="vi-VN" sz="2400" dirty="0" smtClean="0"/>
              <a:t>postoji </a:t>
            </a:r>
            <a:r>
              <a:rPr lang="vi-VN" sz="2400" dirty="0"/>
              <a:t>na temelju </a:t>
            </a:r>
            <a:r>
              <a:rPr lang="vi-VN" sz="2400" i="1" dirty="0"/>
              <a:t>de jure </a:t>
            </a:r>
            <a:r>
              <a:rPr lang="vi-VN" sz="2400" dirty="0"/>
              <a:t>ili </a:t>
            </a:r>
            <a:r>
              <a:rPr lang="vi-VN" sz="2400" i="1" dirty="0"/>
              <a:t>de facto </a:t>
            </a:r>
            <a:r>
              <a:rPr lang="vi-VN" sz="2400" dirty="0"/>
              <a:t>nadređene </a:t>
            </a:r>
            <a:r>
              <a:rPr lang="vi-VN" sz="2400" dirty="0" smtClean="0"/>
              <a:t>pozicije</a:t>
            </a:r>
            <a:r>
              <a:rPr lang="bs-Latn-BA" sz="2400" dirty="0" smtClean="0"/>
              <a:t>, koji uključuje postojanje </a:t>
            </a:r>
            <a:r>
              <a:rPr lang="bs-Latn-BA" sz="2400" dirty="0"/>
              <a:t>i direktnog i indirektnog odnosa subordinacije u </a:t>
            </a:r>
            <a:r>
              <a:rPr lang="bs-Latn-BA" sz="2400" dirty="0" smtClean="0"/>
              <a:t>okviru hijerarhije. MKSJ </a:t>
            </a:r>
            <a:r>
              <a:rPr lang="bs-Latn-BA" sz="2400" dirty="0"/>
              <a:t>je usvojio </a:t>
            </a:r>
            <a:r>
              <a:rPr lang="bs-Latn-BA" sz="2400" dirty="0" smtClean="0"/>
              <a:t>sljedeće </a:t>
            </a:r>
            <a:r>
              <a:rPr lang="bs-Latn-BA" sz="2400" dirty="0"/>
              <a:t>definicije </a:t>
            </a:r>
            <a:r>
              <a:rPr lang="bs-Latn-BA" sz="2400" i="1" dirty="0"/>
              <a:t>de jure </a:t>
            </a:r>
            <a:r>
              <a:rPr lang="bs-Latn-BA" sz="2400" dirty="0"/>
              <a:t>i </a:t>
            </a:r>
            <a:r>
              <a:rPr lang="bs-Latn-BA" sz="2400" i="1" dirty="0"/>
              <a:t>de facto </a:t>
            </a:r>
            <a:r>
              <a:rPr lang="bs-Latn-BA" sz="2400" dirty="0"/>
              <a:t>kontrole:</a:t>
            </a:r>
          </a:p>
          <a:p>
            <a:pPr algn="just"/>
            <a:r>
              <a:rPr lang="vi-VN" sz="2400" i="1" dirty="0"/>
              <a:t>De jure</a:t>
            </a:r>
            <a:r>
              <a:rPr lang="vi-VN" sz="2400" dirty="0"/>
              <a:t>: formalna „ovlaštenja za rukovođenje i komandovanje podređenima; nadređeni </a:t>
            </a:r>
            <a:r>
              <a:rPr lang="vi-VN" sz="2400" dirty="0" smtClean="0"/>
              <a:t>koji</a:t>
            </a:r>
            <a:r>
              <a:rPr lang="bs-Latn-BA" sz="2400" dirty="0" smtClean="0"/>
              <a:t> </a:t>
            </a:r>
            <a:r>
              <a:rPr lang="pl-PL" sz="2400" dirty="0" smtClean="0"/>
              <a:t>imaju </a:t>
            </a:r>
            <a:r>
              <a:rPr lang="pl-PL" sz="2400" dirty="0"/>
              <a:t>kontrolu nad podređenima</a:t>
            </a:r>
            <a:r>
              <a:rPr lang="pl-PL" sz="2400" dirty="0" smtClean="0"/>
              <a:t>“.</a:t>
            </a:r>
            <a:endParaRPr lang="pl-PL" sz="2400" dirty="0"/>
          </a:p>
          <a:p>
            <a:pPr algn="just"/>
            <a:r>
              <a:rPr lang="pt-BR" sz="2400" i="1" dirty="0"/>
              <a:t>De facto</a:t>
            </a:r>
            <a:r>
              <a:rPr lang="pt-BR" sz="2400" dirty="0"/>
              <a:t>: „neformalna ovlaštenja za rukovođenje i komandovanje; međutim, da bi sud uzeo </a:t>
            </a:r>
            <a:r>
              <a:rPr lang="pt-BR" sz="2400" dirty="0" smtClean="0"/>
              <a:t>u</a:t>
            </a:r>
            <a:r>
              <a:rPr lang="bs-Latn-BA" sz="2400" dirty="0" smtClean="0"/>
              <a:t> </a:t>
            </a:r>
            <a:r>
              <a:rPr lang="vi-VN" sz="2400" dirty="0" smtClean="0"/>
              <a:t>obzir </a:t>
            </a:r>
            <a:r>
              <a:rPr lang="vi-VN" sz="2400" i="1" dirty="0"/>
              <a:t>de facto </a:t>
            </a:r>
            <a:r>
              <a:rPr lang="vi-VN" sz="2400" dirty="0"/>
              <a:t>ovlaštenja, počinilac osnovnog krivičnog djela mora biti u podređenom položaju </a:t>
            </a:r>
            <a:r>
              <a:rPr lang="vi-VN" sz="2400" dirty="0" smtClean="0"/>
              <a:t>u</a:t>
            </a:r>
            <a:r>
              <a:rPr lang="bs-Latn-BA" sz="2400" dirty="0" smtClean="0"/>
              <a:t> </a:t>
            </a:r>
            <a:r>
              <a:rPr lang="pl-PL" sz="2400" dirty="0" smtClean="0"/>
              <a:t>odnosu </a:t>
            </a:r>
            <a:r>
              <a:rPr lang="pl-PL" sz="2400" dirty="0"/>
              <a:t>na osobu na višoj poziciji i pod njenom direktnom ili indirektnom </a:t>
            </a:r>
            <a:r>
              <a:rPr lang="pl-PL" sz="2400" b="1" dirty="0"/>
              <a:t>kontrolom</a:t>
            </a:r>
            <a:r>
              <a:rPr lang="pl-PL" sz="2400" dirty="0" smtClean="0"/>
              <a:t>”.</a:t>
            </a:r>
            <a:endParaRPr lang="bs-Latn-BA" sz="2400" dirty="0"/>
          </a:p>
        </p:txBody>
      </p:sp>
    </p:spTree>
    <p:extLst>
      <p:ext uri="{BB962C8B-B14F-4D97-AF65-F5344CB8AC3E}">
        <p14:creationId xmlns:p14="http://schemas.microsoft.com/office/powerpoint/2010/main" val="35274616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568952" cy="6336704"/>
          </a:xfrm>
        </p:spPr>
        <p:txBody>
          <a:bodyPr/>
          <a:lstStyle/>
          <a:p>
            <a:pPr algn="just"/>
            <a:r>
              <a:rPr lang="vi-VN" sz="2400" b="1" dirty="0"/>
              <a:t>De jure ovlaštenja </a:t>
            </a:r>
            <a:r>
              <a:rPr lang="vi-VN" sz="2400" dirty="0"/>
              <a:t>su ovlaštenja koja proizilaze </a:t>
            </a:r>
            <a:r>
              <a:rPr lang="vi-VN" sz="2400" dirty="0" smtClean="0"/>
              <a:t>iz</a:t>
            </a:r>
            <a:r>
              <a:rPr lang="sr-Latn-BA" sz="2400" dirty="0" smtClean="0"/>
              <a:t> </a:t>
            </a:r>
            <a:r>
              <a:rPr lang="vi-VN" sz="2400" dirty="0" smtClean="0"/>
              <a:t>zvaničnog </a:t>
            </a:r>
            <a:r>
              <a:rPr lang="vi-VN" sz="2400" dirty="0"/>
              <a:t>imenovanja na </a:t>
            </a:r>
            <a:r>
              <a:rPr lang="vi-VN" sz="2400" dirty="0" smtClean="0"/>
              <a:t>rukovode</a:t>
            </a:r>
            <a:r>
              <a:rPr lang="sr-Latn-BA" sz="2400" dirty="0" smtClean="0"/>
              <a:t>ć</a:t>
            </a:r>
            <a:r>
              <a:rPr lang="vi-VN" sz="2400" dirty="0" smtClean="0"/>
              <a:t>i </a:t>
            </a:r>
            <a:r>
              <a:rPr lang="vi-VN" sz="2400" dirty="0"/>
              <a:t>položaj </a:t>
            </a:r>
            <a:r>
              <a:rPr lang="vi-VN" sz="2400" dirty="0" smtClean="0"/>
              <a:t>nad</a:t>
            </a:r>
            <a:r>
              <a:rPr lang="sr-Latn-BA" sz="2400" dirty="0" smtClean="0"/>
              <a:t> </a:t>
            </a:r>
            <a:r>
              <a:rPr lang="vi-VN" sz="2400" dirty="0" smtClean="0"/>
              <a:t>podređenim </a:t>
            </a:r>
            <a:r>
              <a:rPr lang="vi-VN" sz="2400" dirty="0"/>
              <a:t>u okviru hijerarhijske strukture</a:t>
            </a:r>
            <a:r>
              <a:rPr lang="vi-VN" sz="2400" dirty="0" smtClean="0"/>
              <a:t>. </a:t>
            </a:r>
            <a:r>
              <a:rPr lang="vi-VN" sz="2400" dirty="0"/>
              <a:t>De </a:t>
            </a:r>
            <a:r>
              <a:rPr lang="vi-VN" sz="2400" dirty="0" smtClean="0"/>
              <a:t>jure</a:t>
            </a:r>
            <a:r>
              <a:rPr lang="sr-Latn-BA" sz="2400" dirty="0" smtClean="0"/>
              <a:t> </a:t>
            </a:r>
            <a:r>
              <a:rPr lang="vi-VN" sz="2400" dirty="0" smtClean="0"/>
              <a:t>odnos </a:t>
            </a:r>
            <a:r>
              <a:rPr lang="vi-VN" sz="2400" dirty="0"/>
              <a:t>nadređeni-podređeni, u smislu </a:t>
            </a:r>
            <a:r>
              <a:rPr lang="vi-VN" sz="2400" dirty="0" smtClean="0"/>
              <a:t>doktrine</a:t>
            </a:r>
            <a:r>
              <a:rPr lang="sr-Latn-BA" sz="2400" dirty="0" smtClean="0"/>
              <a:t> </a:t>
            </a:r>
            <a:r>
              <a:rPr lang="vi-VN" sz="2400" dirty="0" smtClean="0"/>
              <a:t>odgovornosti </a:t>
            </a:r>
            <a:r>
              <a:rPr lang="vi-VN" sz="2400" dirty="0"/>
              <a:t>nadređenog, znači da je </a:t>
            </a:r>
            <a:r>
              <a:rPr lang="vi-VN" sz="2400" b="1" dirty="0" smtClean="0"/>
              <a:t>nadređeni</a:t>
            </a:r>
            <a:r>
              <a:rPr lang="sr-Latn-BA" sz="2400" b="1" dirty="0" smtClean="0"/>
              <a:t> </a:t>
            </a:r>
            <a:r>
              <a:rPr lang="vi-VN" sz="2400" b="1" dirty="0" smtClean="0"/>
              <a:t>imenovan</a:t>
            </a:r>
            <a:r>
              <a:rPr lang="vi-VN" sz="2400" b="1" dirty="0"/>
              <a:t>, izabran ili na drugi način dodijeljen na </a:t>
            </a:r>
            <a:r>
              <a:rPr lang="vi-VN" sz="2400" b="1" dirty="0" smtClean="0"/>
              <a:t>poziciju</a:t>
            </a:r>
            <a:r>
              <a:rPr lang="sr-Latn-BA" sz="2400" b="1" dirty="0" smtClean="0"/>
              <a:t> </a:t>
            </a:r>
            <a:r>
              <a:rPr lang="vi-VN" sz="2400" b="1" dirty="0" smtClean="0"/>
              <a:t>sa </a:t>
            </a:r>
            <a:r>
              <a:rPr lang="vi-VN" sz="2400" b="1" dirty="0"/>
              <a:t>ovlaštenjima</a:t>
            </a:r>
            <a:r>
              <a:rPr lang="vi-VN" sz="2400" dirty="0"/>
              <a:t>, s ciljem zapovijedanja ili </a:t>
            </a:r>
            <a:r>
              <a:rPr lang="vi-VN" sz="2400" dirty="0" smtClean="0"/>
              <a:t>predvođenja</a:t>
            </a:r>
            <a:r>
              <a:rPr lang="sr-Latn-BA" sz="2400" dirty="0" smtClean="0"/>
              <a:t> </a:t>
            </a:r>
            <a:r>
              <a:rPr lang="vi-VN" sz="2400" dirty="0" smtClean="0"/>
              <a:t>drugih </a:t>
            </a:r>
            <a:r>
              <a:rPr lang="vi-VN" sz="2400" dirty="0"/>
              <a:t>osoba, koje se time imaju smatrati </a:t>
            </a:r>
            <a:r>
              <a:rPr lang="vi-VN" sz="2400" dirty="0" smtClean="0"/>
              <a:t>njegovim</a:t>
            </a:r>
            <a:r>
              <a:rPr lang="sr-Latn-BA" sz="2400" dirty="0" smtClean="0"/>
              <a:t> </a:t>
            </a:r>
            <a:r>
              <a:rPr lang="vi-VN" sz="2400" dirty="0" smtClean="0"/>
              <a:t>podređenim.</a:t>
            </a:r>
            <a:r>
              <a:rPr lang="sr-Latn-BA" sz="2400" dirty="0"/>
              <a:t> </a:t>
            </a:r>
            <a:r>
              <a:rPr lang="vi-VN" sz="2400" dirty="0" smtClean="0"/>
              <a:t>Pozivajudi </a:t>
            </a:r>
            <a:r>
              <a:rPr lang="vi-VN" sz="2400" dirty="0"/>
              <a:t>se na drugostepenu presudu MKSJ-a u predmetu </a:t>
            </a:r>
            <a:r>
              <a:rPr lang="vi-VN" sz="2400" dirty="0" smtClean="0"/>
              <a:t>Čelebi</a:t>
            </a:r>
            <a:r>
              <a:rPr lang="sr-Latn-BA" sz="2400" dirty="0" smtClean="0"/>
              <a:t>ć</a:t>
            </a:r>
            <a:r>
              <a:rPr lang="vi-VN" sz="2400" dirty="0" smtClean="0"/>
              <a:t>i, Pretresno vije</a:t>
            </a:r>
            <a:r>
              <a:rPr lang="sr-Latn-BA" sz="2400" dirty="0" smtClean="0"/>
              <a:t>ć</a:t>
            </a:r>
            <a:r>
              <a:rPr lang="vi-VN" sz="2400" dirty="0" smtClean="0"/>
              <a:t>e u</a:t>
            </a:r>
            <a:r>
              <a:rPr lang="sr-Latn-BA" sz="2400" dirty="0" smtClean="0"/>
              <a:t> </a:t>
            </a:r>
            <a:r>
              <a:rPr lang="vi-VN" sz="2400" dirty="0" smtClean="0"/>
              <a:t>predmetu Raševi</a:t>
            </a:r>
            <a:r>
              <a:rPr lang="sr-Latn-BA" sz="2400" dirty="0" smtClean="0"/>
              <a:t>ć</a:t>
            </a:r>
            <a:r>
              <a:rPr lang="vi-VN" sz="2400" dirty="0" smtClean="0"/>
              <a:t> </a:t>
            </a:r>
            <a:r>
              <a:rPr lang="vi-VN" sz="2400" dirty="0"/>
              <a:t>i dr. istaklo je da </a:t>
            </a:r>
            <a:r>
              <a:rPr lang="vi-VN" sz="2400" b="1" dirty="0" smtClean="0"/>
              <a:t>de jure</a:t>
            </a:r>
            <a:r>
              <a:rPr lang="sr-Latn-BA" sz="2400" b="1" dirty="0" smtClean="0"/>
              <a:t> ovlaštenja</a:t>
            </a:r>
            <a:r>
              <a:rPr lang="vi-VN" sz="2400" b="1" dirty="0" smtClean="0"/>
              <a:t> </a:t>
            </a:r>
            <a:r>
              <a:rPr lang="vi-VN" sz="2400" dirty="0" smtClean="0"/>
              <a:t>predstavlja</a:t>
            </a:r>
            <a:r>
              <a:rPr lang="sr-Latn-BA" sz="2400" dirty="0" smtClean="0"/>
              <a:t>ju</a:t>
            </a:r>
            <a:r>
              <a:rPr lang="vi-VN" sz="2400" dirty="0" smtClean="0"/>
              <a:t> </a:t>
            </a:r>
            <a:r>
              <a:rPr lang="vi-VN" sz="2400" b="1" dirty="0"/>
              <a:t>važan faktor </a:t>
            </a:r>
            <a:r>
              <a:rPr lang="vi-VN" sz="2400" dirty="0"/>
              <a:t>u </a:t>
            </a:r>
            <a:r>
              <a:rPr lang="vi-VN" sz="2400" dirty="0" smtClean="0"/>
              <a:t>utvrđivanju</a:t>
            </a:r>
            <a:r>
              <a:rPr lang="sr-Latn-BA" sz="2400" dirty="0" smtClean="0"/>
              <a:t> </a:t>
            </a:r>
            <a:r>
              <a:rPr lang="vi-VN" sz="2400" dirty="0" smtClean="0"/>
              <a:t>odnosa </a:t>
            </a:r>
            <a:r>
              <a:rPr lang="vi-VN" sz="2400" dirty="0"/>
              <a:t>nadređeni-podređeni između optuženog i izvršilaca, koji treba uzeti u </a:t>
            </a:r>
            <a:r>
              <a:rPr lang="vi-VN" sz="2400" dirty="0" smtClean="0"/>
              <a:t>razmatranje</a:t>
            </a:r>
            <a:r>
              <a:rPr lang="sr-Latn-BA" sz="2400" dirty="0" smtClean="0"/>
              <a:t> </a:t>
            </a:r>
            <a:r>
              <a:rPr lang="vi-VN" sz="2400" dirty="0" smtClean="0"/>
              <a:t>zajedno </a:t>
            </a:r>
            <a:r>
              <a:rPr lang="vi-VN" sz="2400" dirty="0"/>
              <a:t>sa drugim dokazima da bi se utvrdilo da li lice koje ima ta ovlaštenja ima i </a:t>
            </a:r>
            <a:r>
              <a:rPr lang="vi-VN" sz="2400" dirty="0" smtClean="0"/>
              <a:t>neophodan</a:t>
            </a:r>
            <a:r>
              <a:rPr lang="sr-Latn-BA" sz="2400" dirty="0" smtClean="0"/>
              <a:t> </a:t>
            </a:r>
            <a:r>
              <a:rPr lang="vi-VN" sz="2400" b="1" dirty="0" smtClean="0"/>
              <a:t>stepen </a:t>
            </a:r>
            <a:r>
              <a:rPr lang="vi-VN" sz="2400" b="1" dirty="0"/>
              <a:t>kontrole nad podređenim </a:t>
            </a:r>
            <a:r>
              <a:rPr lang="vi-VN" sz="2400" dirty="0"/>
              <a:t>da spriječi i/ili kazni krivična djela.</a:t>
            </a:r>
            <a:endParaRPr lang="en-US" sz="2400" dirty="0"/>
          </a:p>
        </p:txBody>
      </p:sp>
    </p:spTree>
    <p:extLst>
      <p:ext uri="{BB962C8B-B14F-4D97-AF65-F5344CB8AC3E}">
        <p14:creationId xmlns:p14="http://schemas.microsoft.com/office/powerpoint/2010/main" val="1164782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lstStyle/>
          <a:p>
            <a:pPr algn="just"/>
            <a:r>
              <a:rPr lang="vi-VN" sz="2400" dirty="0">
                <a:latin typeface="Calibri" panose="020F0502020204030204" pitchFamily="34" charset="0"/>
              </a:rPr>
              <a:t>U predmetu </a:t>
            </a:r>
            <a:r>
              <a:rPr lang="vi-VN" sz="2400" b="1" dirty="0">
                <a:latin typeface="Calibri" panose="020F0502020204030204" pitchFamily="34" charset="0"/>
              </a:rPr>
              <a:t>Stupar</a:t>
            </a:r>
            <a:r>
              <a:rPr lang="vi-VN" sz="2400" dirty="0">
                <a:latin typeface="Calibri" panose="020F0502020204030204" pitchFamily="34" charset="0"/>
              </a:rPr>
              <a:t> i dr. Žalbeno </a:t>
            </a:r>
            <a:r>
              <a:rPr lang="vi-VN" sz="2400" dirty="0" smtClean="0">
                <a:latin typeface="Calibri" panose="020F0502020204030204" pitchFamily="34" charset="0"/>
              </a:rPr>
              <a:t>vije</a:t>
            </a:r>
            <a:r>
              <a:rPr lang="sr-Latn-BA" sz="2400" dirty="0">
                <a:latin typeface="Calibri" panose="020F0502020204030204" pitchFamily="34" charset="0"/>
              </a:rPr>
              <a:t>ć</a:t>
            </a:r>
            <a:r>
              <a:rPr lang="vi-VN" sz="2400" dirty="0" smtClean="0">
                <a:latin typeface="Calibri" panose="020F0502020204030204" pitchFamily="34" charset="0"/>
              </a:rPr>
              <a:t>e </a:t>
            </a:r>
            <a:r>
              <a:rPr lang="vi-VN" sz="2400" dirty="0">
                <a:latin typeface="Calibri" panose="020F0502020204030204" pitchFamily="34" charset="0"/>
              </a:rPr>
              <a:t>je zaključilo da je </a:t>
            </a:r>
            <a:r>
              <a:rPr lang="vi-VN" sz="2400" b="1" dirty="0">
                <a:latin typeface="Calibri" panose="020F0502020204030204" pitchFamily="34" charset="0"/>
              </a:rPr>
              <a:t>optuženi bio oslobođen svojih dužnosti </a:t>
            </a:r>
            <a:r>
              <a:rPr lang="vi-VN" sz="2400" b="1" dirty="0" smtClean="0">
                <a:latin typeface="Calibri" panose="020F0502020204030204" pitchFamily="34" charset="0"/>
              </a:rPr>
              <a:t>i</a:t>
            </a:r>
            <a:r>
              <a:rPr lang="sr-Latn-BA" sz="2400" b="1" dirty="0" smtClean="0">
                <a:latin typeface="Calibri" panose="020F0502020204030204" pitchFamily="34" charset="0"/>
              </a:rPr>
              <a:t> </a:t>
            </a:r>
            <a:r>
              <a:rPr lang="vi-VN" sz="2400" b="1" dirty="0" smtClean="0">
                <a:latin typeface="Calibri" panose="020F0502020204030204" pitchFamily="34" charset="0"/>
              </a:rPr>
              <a:t>da </a:t>
            </a:r>
            <a:r>
              <a:rPr lang="vi-VN" sz="2400" b="1" dirty="0">
                <a:latin typeface="Calibri" panose="020F0502020204030204" pitchFamily="34" charset="0"/>
              </a:rPr>
              <a:t>je druga osoba preuzela komandu </a:t>
            </a:r>
            <a:r>
              <a:rPr lang="vi-VN" sz="2400" dirty="0">
                <a:latin typeface="Calibri" panose="020F0502020204030204" pitchFamily="34" charset="0"/>
              </a:rPr>
              <a:t>u vrijeme kad su počinjena krivična djela</a:t>
            </a:r>
            <a:r>
              <a:rPr lang="vi-VN" sz="2400" dirty="0" smtClean="0">
                <a:latin typeface="Calibri" panose="020F0502020204030204" pitchFamily="34" charset="0"/>
              </a:rPr>
              <a:t>.</a:t>
            </a:r>
            <a:r>
              <a:rPr lang="sr-Latn-BA" sz="2400" dirty="0" smtClean="0">
                <a:latin typeface="Calibri" panose="020F0502020204030204" pitchFamily="34" charset="0"/>
              </a:rPr>
              <a:t> </a:t>
            </a:r>
            <a:r>
              <a:rPr lang="en-US" sz="2400" dirty="0" err="1" smtClean="0">
                <a:latin typeface="Calibri" panose="020F0502020204030204" pitchFamily="34" charset="0"/>
              </a:rPr>
              <a:t>Žalbeno</a:t>
            </a:r>
            <a:r>
              <a:rPr lang="en-US" sz="2400" dirty="0" smtClean="0">
                <a:latin typeface="Calibri" panose="020F0502020204030204" pitchFamily="34" charset="0"/>
              </a:rPr>
              <a:t> </a:t>
            </a:r>
            <a:r>
              <a:rPr lang="en-US" sz="2400" dirty="0" err="1" smtClean="0">
                <a:latin typeface="Calibri" panose="020F0502020204030204" pitchFamily="34" charset="0"/>
              </a:rPr>
              <a:t>vije</a:t>
            </a:r>
            <a:r>
              <a:rPr lang="sr-Latn-BA" sz="2400" dirty="0" smtClean="0">
                <a:latin typeface="Calibri" panose="020F0502020204030204" pitchFamily="34" charset="0"/>
              </a:rPr>
              <a:t>ć</a:t>
            </a:r>
            <a:r>
              <a:rPr lang="en-US" sz="2400" dirty="0" smtClean="0">
                <a:latin typeface="Calibri" panose="020F0502020204030204" pitchFamily="34" charset="0"/>
              </a:rPr>
              <a:t>e </a:t>
            </a:r>
            <a:r>
              <a:rPr lang="en-US" sz="2400" dirty="0">
                <a:latin typeface="Calibri" panose="020F0502020204030204" pitchFamily="34" charset="0"/>
              </a:rPr>
              <a:t>je </a:t>
            </a:r>
            <a:r>
              <a:rPr lang="en-US" sz="2400" dirty="0" err="1">
                <a:latin typeface="Calibri" panose="020F0502020204030204" pitchFamily="34" charset="0"/>
              </a:rPr>
              <a:t>zaključilo</a:t>
            </a:r>
            <a:r>
              <a:rPr lang="en-US" sz="2400" dirty="0">
                <a:latin typeface="Calibri" panose="020F0502020204030204" pitchFamily="34" charset="0"/>
              </a:rPr>
              <a:t> da </a:t>
            </a:r>
            <a:r>
              <a:rPr lang="en-US" sz="2400" b="1" dirty="0" err="1">
                <a:latin typeface="Calibri" panose="020F0502020204030204" pitchFamily="34" charset="0"/>
              </a:rPr>
              <a:t>postojanje</a:t>
            </a:r>
            <a:r>
              <a:rPr lang="en-US" sz="2400" b="1" dirty="0">
                <a:latin typeface="Calibri" panose="020F0502020204030204" pitchFamily="34" charset="0"/>
              </a:rPr>
              <a:t> </a:t>
            </a:r>
            <a:r>
              <a:rPr lang="en-US" sz="2400" b="1" dirty="0" err="1">
                <a:latin typeface="Calibri" panose="020F0502020204030204" pitchFamily="34" charset="0"/>
              </a:rPr>
              <a:t>formalnog</a:t>
            </a:r>
            <a:r>
              <a:rPr lang="en-US" sz="2400" b="1" dirty="0">
                <a:latin typeface="Calibri" panose="020F0502020204030204" pitchFamily="34" charset="0"/>
              </a:rPr>
              <a:t> </a:t>
            </a:r>
            <a:r>
              <a:rPr lang="en-US" sz="2400" b="1" dirty="0" err="1">
                <a:latin typeface="Calibri" panose="020F0502020204030204" pitchFamily="34" charset="0"/>
              </a:rPr>
              <a:t>akta</a:t>
            </a:r>
            <a:r>
              <a:rPr lang="en-US" sz="2400" b="1" dirty="0">
                <a:latin typeface="Calibri" panose="020F0502020204030204" pitchFamily="34" charset="0"/>
              </a:rPr>
              <a:t> </a:t>
            </a:r>
            <a:r>
              <a:rPr lang="en-US" sz="2400" b="1" dirty="0" err="1">
                <a:latin typeface="Calibri" panose="020F0502020204030204" pitchFamily="34" charset="0"/>
              </a:rPr>
              <a:t>na</a:t>
            </a:r>
            <a:r>
              <a:rPr lang="en-US" sz="2400" b="1" dirty="0">
                <a:latin typeface="Calibri" panose="020F0502020204030204" pitchFamily="34" charset="0"/>
              </a:rPr>
              <a:t> </a:t>
            </a:r>
            <a:r>
              <a:rPr lang="en-US" sz="2400" b="1" dirty="0" err="1">
                <a:latin typeface="Calibri" panose="020F0502020204030204" pitchFamily="34" charset="0"/>
              </a:rPr>
              <a:t>osnovu</a:t>
            </a:r>
            <a:r>
              <a:rPr lang="en-US" sz="2400" b="1" dirty="0">
                <a:latin typeface="Calibri" panose="020F0502020204030204" pitchFamily="34" charset="0"/>
              </a:rPr>
              <a:t> </a:t>
            </a:r>
            <a:r>
              <a:rPr lang="en-US" sz="2400" b="1" dirty="0" err="1">
                <a:latin typeface="Calibri" panose="020F0502020204030204" pitchFamily="34" charset="0"/>
              </a:rPr>
              <a:t>kojeg</a:t>
            </a:r>
            <a:r>
              <a:rPr lang="en-US" sz="2400" b="1" dirty="0">
                <a:latin typeface="Calibri" panose="020F0502020204030204" pitchFamily="34" charset="0"/>
              </a:rPr>
              <a:t> se </a:t>
            </a:r>
            <a:r>
              <a:rPr lang="en-US" sz="2400" b="1" dirty="0" err="1">
                <a:latin typeface="Calibri" panose="020F0502020204030204" pitchFamily="34" charset="0"/>
              </a:rPr>
              <a:t>neko</a:t>
            </a:r>
            <a:r>
              <a:rPr lang="en-US" sz="2400" b="1" dirty="0">
                <a:latin typeface="Calibri" panose="020F0502020204030204" pitchFamily="34" charset="0"/>
              </a:rPr>
              <a:t> </a:t>
            </a:r>
            <a:r>
              <a:rPr lang="en-US" sz="2400" b="1" dirty="0" err="1">
                <a:latin typeface="Calibri" panose="020F0502020204030204" pitchFamily="34" charset="0"/>
              </a:rPr>
              <a:t>postavlja</a:t>
            </a:r>
            <a:r>
              <a:rPr lang="en-US" sz="2400" b="1" dirty="0">
                <a:latin typeface="Calibri" panose="020F0502020204030204" pitchFamily="34" charset="0"/>
              </a:rPr>
              <a:t> </a:t>
            </a:r>
            <a:r>
              <a:rPr lang="en-US" sz="2400" b="1" dirty="0" err="1" smtClean="0">
                <a:latin typeface="Calibri" panose="020F0502020204030204" pitchFamily="34" charset="0"/>
              </a:rPr>
              <a:t>na</a:t>
            </a:r>
            <a:r>
              <a:rPr lang="sr-Latn-BA" sz="2400" b="1" dirty="0" smtClean="0">
                <a:latin typeface="Calibri" panose="020F0502020204030204" pitchFamily="34" charset="0"/>
              </a:rPr>
              <a:t> </a:t>
            </a:r>
            <a:r>
              <a:rPr lang="vi-VN" sz="2400" b="1" dirty="0" smtClean="0">
                <a:latin typeface="Calibri" panose="020F0502020204030204" pitchFamily="34" charset="0"/>
              </a:rPr>
              <a:t>dužnost</a:t>
            </a:r>
            <a:r>
              <a:rPr lang="vi-VN" sz="2400" b="1" dirty="0">
                <a:latin typeface="Calibri" panose="020F0502020204030204" pitchFamily="34" charset="0"/>
              </a:rPr>
              <a:t>, ne mora nužno i da preslikava stvarno stanje</a:t>
            </a:r>
            <a:r>
              <a:rPr lang="vi-VN" sz="2400" dirty="0">
                <a:latin typeface="Calibri" panose="020F0502020204030204" pitchFamily="34" charset="0"/>
              </a:rPr>
              <a:t>, pogotovo nakon proteka </a:t>
            </a:r>
            <a:r>
              <a:rPr lang="vi-VN" sz="2400" dirty="0" smtClean="0">
                <a:latin typeface="Calibri" panose="020F0502020204030204" pitchFamily="34" charset="0"/>
              </a:rPr>
              <a:t>određenog</a:t>
            </a:r>
            <a:r>
              <a:rPr lang="sr-Latn-BA" sz="2400" dirty="0" smtClean="0">
                <a:latin typeface="Calibri" panose="020F0502020204030204" pitchFamily="34" charset="0"/>
              </a:rPr>
              <a:t> </a:t>
            </a:r>
            <a:r>
              <a:rPr lang="en-US" sz="2400" dirty="0" err="1" smtClean="0">
                <a:latin typeface="Calibri" panose="020F0502020204030204" pitchFamily="34" charset="0"/>
              </a:rPr>
              <a:t>vremena</a:t>
            </a:r>
            <a:r>
              <a:rPr lang="en-US" sz="2400" dirty="0" smtClean="0">
                <a:latin typeface="Calibri" panose="020F0502020204030204" pitchFamily="34" charset="0"/>
              </a:rPr>
              <a:t>. </a:t>
            </a:r>
            <a:r>
              <a:rPr lang="en-US" sz="2400" dirty="0" err="1" smtClean="0">
                <a:latin typeface="Calibri" panose="020F0502020204030204" pitchFamily="34" charset="0"/>
              </a:rPr>
              <a:t>Primjenjuju</a:t>
            </a:r>
            <a:r>
              <a:rPr lang="sr-Latn-BA" sz="2400" dirty="0" smtClean="0">
                <a:latin typeface="Calibri" panose="020F0502020204030204" pitchFamily="34" charset="0"/>
              </a:rPr>
              <a:t>ć</a:t>
            </a:r>
            <a:r>
              <a:rPr lang="en-US" sz="2400" dirty="0" err="1" smtClean="0">
                <a:latin typeface="Calibri" panose="020F0502020204030204" pitchFamily="34" charset="0"/>
              </a:rPr>
              <a:t>i</a:t>
            </a:r>
            <a:r>
              <a:rPr lang="en-US" sz="2400" dirty="0" smtClean="0">
                <a:latin typeface="Calibri" panose="020F0502020204030204" pitchFamily="34" charset="0"/>
              </a:rPr>
              <a:t> </a:t>
            </a:r>
            <a:r>
              <a:rPr lang="en-US" sz="2400" dirty="0" err="1">
                <a:latin typeface="Calibri" panose="020F0502020204030204" pitchFamily="34" charset="0"/>
              </a:rPr>
              <a:t>princip</a:t>
            </a:r>
            <a:r>
              <a:rPr lang="en-US" sz="2400" dirty="0">
                <a:latin typeface="Calibri" panose="020F0502020204030204" pitchFamily="34" charset="0"/>
              </a:rPr>
              <a:t> </a:t>
            </a:r>
            <a:r>
              <a:rPr lang="en-US" sz="2400" i="1" dirty="0">
                <a:latin typeface="Calibri" panose="020F0502020204030204" pitchFamily="34" charset="0"/>
              </a:rPr>
              <a:t>in </a:t>
            </a:r>
            <a:r>
              <a:rPr lang="en-US" sz="2400" i="1" dirty="0" err="1">
                <a:latin typeface="Calibri" panose="020F0502020204030204" pitchFamily="34" charset="0"/>
              </a:rPr>
              <a:t>dubio</a:t>
            </a:r>
            <a:r>
              <a:rPr lang="en-US" sz="2400" i="1" dirty="0">
                <a:latin typeface="Calibri" panose="020F0502020204030204" pitchFamily="34" charset="0"/>
              </a:rPr>
              <a:t> pro reo</a:t>
            </a:r>
            <a:r>
              <a:rPr lang="en-US" sz="2400" dirty="0">
                <a:latin typeface="Calibri" panose="020F0502020204030204" pitchFamily="34" charset="0"/>
              </a:rPr>
              <a:t>, </a:t>
            </a:r>
            <a:r>
              <a:rPr lang="en-US" sz="2400" dirty="0" err="1">
                <a:latin typeface="Calibri" panose="020F0502020204030204" pitchFamily="34" charset="0"/>
              </a:rPr>
              <a:t>Žalbeno</a:t>
            </a:r>
            <a:r>
              <a:rPr lang="en-US" sz="2400" dirty="0">
                <a:latin typeface="Calibri" panose="020F0502020204030204" pitchFamily="34" charset="0"/>
              </a:rPr>
              <a:t> </a:t>
            </a:r>
            <a:r>
              <a:rPr lang="en-US" sz="2400" dirty="0" err="1" smtClean="0">
                <a:latin typeface="Calibri" panose="020F0502020204030204" pitchFamily="34" charset="0"/>
              </a:rPr>
              <a:t>vije</a:t>
            </a:r>
            <a:r>
              <a:rPr lang="sr-Latn-BA" sz="2400" dirty="0">
                <a:latin typeface="Calibri" panose="020F0502020204030204" pitchFamily="34" charset="0"/>
              </a:rPr>
              <a:t>ć</a:t>
            </a:r>
            <a:r>
              <a:rPr lang="en-US" sz="2400" dirty="0" smtClean="0">
                <a:latin typeface="Calibri" panose="020F0502020204030204" pitchFamily="34" charset="0"/>
              </a:rPr>
              <a:t>e </a:t>
            </a:r>
            <a:r>
              <a:rPr lang="en-US" sz="2400" dirty="0">
                <a:latin typeface="Calibri" panose="020F0502020204030204" pitchFamily="34" charset="0"/>
              </a:rPr>
              <a:t>je </a:t>
            </a:r>
            <a:r>
              <a:rPr lang="en-US" sz="2400" dirty="0" err="1">
                <a:latin typeface="Calibri" panose="020F0502020204030204" pitchFamily="34" charset="0"/>
              </a:rPr>
              <a:t>zaključilo</a:t>
            </a:r>
            <a:r>
              <a:rPr lang="en-US" sz="2400" dirty="0">
                <a:latin typeface="Calibri" panose="020F0502020204030204" pitchFamily="34" charset="0"/>
              </a:rPr>
              <a:t> da </a:t>
            </a:r>
            <a:r>
              <a:rPr lang="en-US" sz="2400" dirty="0" err="1">
                <a:latin typeface="Calibri" panose="020F0502020204030204" pitchFamily="34" charset="0"/>
              </a:rPr>
              <a:t>optuženi</a:t>
            </a:r>
            <a:r>
              <a:rPr lang="en-US" sz="2400" dirty="0">
                <a:latin typeface="Calibri" panose="020F0502020204030204" pitchFamily="34" charset="0"/>
              </a:rPr>
              <a:t> </a:t>
            </a:r>
            <a:r>
              <a:rPr lang="en-US" sz="2400" dirty="0" err="1" smtClean="0">
                <a:latin typeface="Calibri" panose="020F0502020204030204" pitchFamily="34" charset="0"/>
              </a:rPr>
              <a:t>nije</a:t>
            </a:r>
            <a:r>
              <a:rPr lang="sr-Latn-BA" sz="2400" dirty="0" smtClean="0">
                <a:latin typeface="Calibri" panose="020F0502020204030204" pitchFamily="34" charset="0"/>
              </a:rPr>
              <a:t> </a:t>
            </a:r>
            <a:r>
              <a:rPr lang="en-US" sz="2400" dirty="0" smtClean="0">
                <a:latin typeface="Calibri" panose="020F0502020204030204" pitchFamily="34" charset="0"/>
              </a:rPr>
              <a:t>bio </a:t>
            </a:r>
            <a:r>
              <a:rPr lang="en-US" sz="2400" i="1" dirty="0">
                <a:latin typeface="Calibri" panose="020F0502020204030204" pitchFamily="34" charset="0"/>
              </a:rPr>
              <a:t>de jure </a:t>
            </a:r>
            <a:r>
              <a:rPr lang="en-US" sz="2400" dirty="0" err="1">
                <a:latin typeface="Calibri" panose="020F0502020204030204" pitchFamily="34" charset="0"/>
              </a:rPr>
              <a:t>komandant</a:t>
            </a:r>
            <a:r>
              <a:rPr lang="en-US" sz="2400" dirty="0">
                <a:latin typeface="Calibri" panose="020F0502020204030204" pitchFamily="34" charset="0"/>
              </a:rPr>
              <a:t> II </a:t>
            </a:r>
            <a:r>
              <a:rPr lang="en-US" sz="2400" dirty="0" err="1">
                <a:latin typeface="Calibri" panose="020F0502020204030204" pitchFamily="34" charset="0"/>
              </a:rPr>
              <a:t>Odreda</a:t>
            </a:r>
            <a:r>
              <a:rPr lang="en-US" sz="2400" dirty="0">
                <a:latin typeface="Calibri" panose="020F0502020204030204" pitchFamily="34" charset="0"/>
              </a:rPr>
              <a:t> </a:t>
            </a:r>
            <a:r>
              <a:rPr lang="en-US" sz="2400" dirty="0" err="1">
                <a:latin typeface="Calibri" panose="020F0502020204030204" pitchFamily="34" charset="0"/>
              </a:rPr>
              <a:t>Specijalne</a:t>
            </a:r>
            <a:r>
              <a:rPr lang="en-US" sz="2400" dirty="0">
                <a:latin typeface="Calibri" panose="020F0502020204030204" pitchFamily="34" charset="0"/>
              </a:rPr>
              <a:t> </a:t>
            </a:r>
            <a:r>
              <a:rPr lang="en-US" sz="2400" dirty="0" err="1">
                <a:latin typeface="Calibri" panose="020F0502020204030204" pitchFamily="34" charset="0"/>
              </a:rPr>
              <a:t>policije</a:t>
            </a:r>
            <a:r>
              <a:rPr lang="en-US" sz="2400" dirty="0">
                <a:latin typeface="Calibri" panose="020F0502020204030204" pitchFamily="34" charset="0"/>
              </a:rPr>
              <a:t> </a:t>
            </a:r>
            <a:r>
              <a:rPr lang="en-US" sz="2400" dirty="0" err="1" smtClean="0">
                <a:latin typeface="Calibri" panose="020F0502020204030204" pitchFamily="34" charset="0"/>
              </a:rPr>
              <a:t>Šekovi</a:t>
            </a:r>
            <a:r>
              <a:rPr lang="sr-Latn-BA" sz="2400" dirty="0" smtClean="0">
                <a:latin typeface="Calibri" panose="020F0502020204030204" pitchFamily="34" charset="0"/>
              </a:rPr>
              <a:t>ć</a:t>
            </a:r>
            <a:r>
              <a:rPr lang="en-US" sz="2400" dirty="0" err="1" smtClean="0">
                <a:latin typeface="Calibri" panose="020F0502020204030204" pitchFamily="34" charset="0"/>
              </a:rPr>
              <a:t>i</a:t>
            </a:r>
            <a:r>
              <a:rPr lang="en-US" sz="2400" dirty="0" smtClean="0">
                <a:latin typeface="Calibri" panose="020F0502020204030204" pitchFamily="34" charset="0"/>
              </a:rPr>
              <a:t> </a:t>
            </a:r>
            <a:r>
              <a:rPr lang="en-US" sz="2400" dirty="0">
                <a:latin typeface="Calibri" panose="020F0502020204030204" pitchFamily="34" charset="0"/>
              </a:rPr>
              <a:t>u </a:t>
            </a:r>
            <a:r>
              <a:rPr lang="en-US" sz="2400" dirty="0" err="1">
                <a:latin typeface="Calibri" panose="020F0502020204030204" pitchFamily="34" charset="0"/>
              </a:rPr>
              <a:t>vrijeme</a:t>
            </a:r>
            <a:r>
              <a:rPr lang="en-US" sz="2400" dirty="0">
                <a:latin typeface="Calibri" panose="020F0502020204030204" pitchFamily="34" charset="0"/>
              </a:rPr>
              <a:t> </a:t>
            </a:r>
            <a:r>
              <a:rPr lang="en-US" sz="2400" dirty="0" err="1">
                <a:latin typeface="Calibri" panose="020F0502020204030204" pitchFamily="34" charset="0"/>
              </a:rPr>
              <a:t>neposredno</a:t>
            </a:r>
            <a:r>
              <a:rPr lang="en-US" sz="2400" dirty="0">
                <a:latin typeface="Calibri" panose="020F0502020204030204" pitchFamily="34" charset="0"/>
              </a:rPr>
              <a:t> </a:t>
            </a:r>
            <a:r>
              <a:rPr lang="en-US" sz="2400" dirty="0" err="1">
                <a:latin typeface="Calibri" panose="020F0502020204030204" pitchFamily="34" charset="0"/>
              </a:rPr>
              <a:t>prije</a:t>
            </a:r>
            <a:r>
              <a:rPr lang="en-US" sz="2400" dirty="0">
                <a:latin typeface="Calibri" panose="020F0502020204030204" pitchFamily="34" charset="0"/>
              </a:rPr>
              <a:t> </a:t>
            </a:r>
            <a:r>
              <a:rPr lang="en-US" sz="2400" dirty="0" err="1">
                <a:latin typeface="Calibri" panose="020F0502020204030204" pitchFamily="34" charset="0"/>
              </a:rPr>
              <a:t>i</a:t>
            </a:r>
            <a:r>
              <a:rPr lang="en-US" sz="2400" dirty="0">
                <a:latin typeface="Calibri" panose="020F0502020204030204" pitchFamily="34" charset="0"/>
              </a:rPr>
              <a:t> </a:t>
            </a:r>
            <a:r>
              <a:rPr lang="en-US" sz="2400" dirty="0" err="1" smtClean="0">
                <a:latin typeface="Calibri" panose="020F0502020204030204" pitchFamily="34" charset="0"/>
              </a:rPr>
              <a:t>za</a:t>
            </a:r>
            <a:r>
              <a:rPr lang="sr-Latn-BA" sz="2400" dirty="0" smtClean="0">
                <a:latin typeface="Calibri" panose="020F0502020204030204" pitchFamily="34" charset="0"/>
              </a:rPr>
              <a:t> </a:t>
            </a:r>
            <a:r>
              <a:rPr lang="en-US" sz="2400" dirty="0" smtClean="0">
                <a:latin typeface="Calibri" panose="020F0502020204030204" pitchFamily="34" charset="0"/>
              </a:rPr>
              <a:t>period </a:t>
            </a:r>
            <a:r>
              <a:rPr lang="en-US" sz="2400" dirty="0" err="1">
                <a:latin typeface="Calibri" panose="020F0502020204030204" pitchFamily="34" charset="0"/>
              </a:rPr>
              <a:t>koji</a:t>
            </a:r>
            <a:r>
              <a:rPr lang="en-US" sz="2400" dirty="0">
                <a:latin typeface="Calibri" panose="020F0502020204030204" pitchFamily="34" charset="0"/>
              </a:rPr>
              <a:t> je </a:t>
            </a:r>
            <a:r>
              <a:rPr lang="en-US" sz="2400" dirty="0" err="1" smtClean="0">
                <a:latin typeface="Calibri" panose="020F0502020204030204" pitchFamily="34" charset="0"/>
              </a:rPr>
              <a:t>obuhva</a:t>
            </a:r>
            <a:r>
              <a:rPr lang="sr-Latn-BA" sz="2400" dirty="0" smtClean="0">
                <a:latin typeface="Calibri" panose="020F0502020204030204" pitchFamily="34" charset="0"/>
              </a:rPr>
              <a:t>ć</a:t>
            </a:r>
            <a:r>
              <a:rPr lang="en-US" sz="2400" dirty="0" err="1" smtClean="0">
                <a:latin typeface="Calibri" panose="020F0502020204030204" pitchFamily="34" charset="0"/>
              </a:rPr>
              <a:t>en</a:t>
            </a:r>
            <a:r>
              <a:rPr lang="en-US" sz="2400" dirty="0" smtClean="0">
                <a:latin typeface="Calibri" panose="020F0502020204030204" pitchFamily="34" charset="0"/>
              </a:rPr>
              <a:t> </a:t>
            </a:r>
            <a:r>
              <a:rPr lang="en-US" sz="2400" dirty="0" err="1" smtClean="0">
                <a:latin typeface="Calibri" panose="020F0502020204030204" pitchFamily="34" charset="0"/>
              </a:rPr>
              <a:t>optužnicom</a:t>
            </a:r>
            <a:r>
              <a:rPr lang="en-US" sz="2400" dirty="0" smtClean="0">
                <a:latin typeface="Calibri" panose="020F0502020204030204" pitchFamily="34" charset="0"/>
              </a:rPr>
              <a:t>.</a:t>
            </a:r>
            <a:r>
              <a:rPr lang="sr-Latn-BA" sz="2400" dirty="0">
                <a:latin typeface="Calibri" panose="020F0502020204030204" pitchFamily="34" charset="0"/>
              </a:rPr>
              <a:t> </a:t>
            </a:r>
            <a:r>
              <a:rPr lang="pt-BR" sz="2400" dirty="0" smtClean="0">
                <a:latin typeface="Calibri" panose="020F0502020204030204" pitchFamily="34" charset="0"/>
              </a:rPr>
              <a:t>Žalbeno vije</a:t>
            </a:r>
            <a:r>
              <a:rPr lang="sr-Latn-BA" sz="2400" dirty="0" smtClean="0">
                <a:latin typeface="Calibri" panose="020F0502020204030204" pitchFamily="34" charset="0"/>
              </a:rPr>
              <a:t>ć</a:t>
            </a:r>
            <a:r>
              <a:rPr lang="pt-BR" sz="2400" dirty="0" smtClean="0">
                <a:latin typeface="Calibri" panose="020F0502020204030204" pitchFamily="34" charset="0"/>
              </a:rPr>
              <a:t>e </a:t>
            </a:r>
            <a:r>
              <a:rPr lang="pt-BR" sz="2400" dirty="0">
                <a:latin typeface="Calibri" panose="020F0502020204030204" pitchFamily="34" charset="0"/>
              </a:rPr>
              <a:t>je navelo </a:t>
            </a:r>
            <a:r>
              <a:rPr lang="pt-BR" sz="2400" dirty="0" smtClean="0">
                <a:latin typeface="Calibri" panose="020F0502020204030204" pitchFamily="34" charset="0"/>
              </a:rPr>
              <a:t>sljede</a:t>
            </a:r>
            <a:r>
              <a:rPr lang="sr-Latn-BA" sz="2400" dirty="0" smtClean="0">
                <a:latin typeface="Calibri" panose="020F0502020204030204" pitchFamily="34" charset="0"/>
              </a:rPr>
              <a:t>ć</a:t>
            </a:r>
            <a:r>
              <a:rPr lang="pt-BR" sz="2400" dirty="0" smtClean="0">
                <a:latin typeface="Calibri" panose="020F0502020204030204" pitchFamily="34" charset="0"/>
              </a:rPr>
              <a:t>e dokaze</a:t>
            </a:r>
            <a:r>
              <a:rPr lang="sr-Latn-BA" sz="2400" dirty="0" smtClean="0">
                <a:latin typeface="Calibri" panose="020F0502020204030204" pitchFamily="34" charset="0"/>
              </a:rPr>
              <a:t> u prilog tome</a:t>
            </a:r>
            <a:r>
              <a:rPr lang="pt-BR" sz="2400" dirty="0" smtClean="0">
                <a:latin typeface="Calibri" panose="020F0502020204030204" pitchFamily="34" charset="0"/>
              </a:rPr>
              <a:t>:</a:t>
            </a:r>
            <a:endParaRPr lang="pt-BR" sz="2400" dirty="0">
              <a:latin typeface="Calibri" panose="020F0502020204030204" pitchFamily="34" charset="0"/>
            </a:endParaRPr>
          </a:p>
          <a:p>
            <a:r>
              <a:rPr lang="vi-VN" sz="2400" dirty="0">
                <a:latin typeface="Calibri" panose="020F0502020204030204" pitchFamily="34" charset="0"/>
              </a:rPr>
              <a:t>Određeni broj dokumenata </a:t>
            </a:r>
            <a:r>
              <a:rPr lang="vi-VN" sz="2400" b="1" dirty="0">
                <a:latin typeface="Calibri" panose="020F0502020204030204" pitchFamily="34" charset="0"/>
              </a:rPr>
              <a:t>ne sadrži potpis optuženog</a:t>
            </a:r>
            <a:r>
              <a:rPr lang="vi-VN" sz="2400" dirty="0">
                <a:latin typeface="Calibri" panose="020F0502020204030204" pitchFamily="34" charset="0"/>
              </a:rPr>
              <a:t>, dok drugi dokumenti </a:t>
            </a:r>
            <a:r>
              <a:rPr lang="vi-VN" sz="2400" dirty="0" smtClean="0">
                <a:latin typeface="Calibri" panose="020F0502020204030204" pitchFamily="34" charset="0"/>
              </a:rPr>
              <a:t>sadrže</a:t>
            </a:r>
            <a:r>
              <a:rPr lang="sr-Latn-BA" sz="2400" dirty="0" smtClean="0">
                <a:latin typeface="Calibri" panose="020F0502020204030204" pitchFamily="34" charset="0"/>
              </a:rPr>
              <a:t> </a:t>
            </a:r>
            <a:r>
              <a:rPr lang="en-US" sz="2400" b="1" dirty="0" err="1" smtClean="0">
                <a:latin typeface="Calibri" panose="020F0502020204030204" pitchFamily="34" charset="0"/>
              </a:rPr>
              <a:t>potpise</a:t>
            </a:r>
            <a:r>
              <a:rPr lang="en-US" sz="2400" b="1" dirty="0" smtClean="0">
                <a:latin typeface="Calibri" panose="020F0502020204030204" pitchFamily="34" charset="0"/>
              </a:rPr>
              <a:t> </a:t>
            </a:r>
            <a:r>
              <a:rPr lang="en-US" sz="2400" b="1" dirty="0" err="1">
                <a:latin typeface="Calibri" panose="020F0502020204030204" pitchFamily="34" charset="0"/>
              </a:rPr>
              <a:t>čija</a:t>
            </a:r>
            <a:r>
              <a:rPr lang="en-US" sz="2400" b="1" dirty="0">
                <a:latin typeface="Calibri" panose="020F0502020204030204" pitchFamily="34" charset="0"/>
              </a:rPr>
              <a:t> je </a:t>
            </a:r>
            <a:r>
              <a:rPr lang="en-US" sz="2400" b="1" dirty="0" err="1">
                <a:latin typeface="Calibri" panose="020F0502020204030204" pitchFamily="34" charset="0"/>
              </a:rPr>
              <a:t>autentičnost</a:t>
            </a:r>
            <a:r>
              <a:rPr lang="en-US" sz="2400" b="1" dirty="0">
                <a:latin typeface="Calibri" panose="020F0502020204030204" pitchFamily="34" charset="0"/>
              </a:rPr>
              <a:t> </a:t>
            </a:r>
            <a:r>
              <a:rPr lang="en-US" sz="2400" b="1" dirty="0" err="1" smtClean="0">
                <a:latin typeface="Calibri" panose="020F0502020204030204" pitchFamily="34" charset="0"/>
              </a:rPr>
              <a:t>upitna</a:t>
            </a:r>
            <a:r>
              <a:rPr lang="en-US" sz="2400" dirty="0" smtClean="0">
                <a:latin typeface="Calibri" panose="020F0502020204030204" pitchFamily="34" charset="0"/>
              </a:rPr>
              <a:t>.</a:t>
            </a:r>
            <a:endParaRPr lang="sr-Latn-BA" sz="2400" dirty="0" smtClean="0">
              <a:latin typeface="Calibri" panose="020F0502020204030204" pitchFamily="34" charset="0"/>
            </a:endParaRPr>
          </a:p>
          <a:p>
            <a:r>
              <a:rPr lang="en-US" sz="2400" dirty="0" err="1" smtClean="0">
                <a:latin typeface="Calibri" panose="020F0502020204030204" pitchFamily="34" charset="0"/>
              </a:rPr>
              <a:t>Dva</a:t>
            </a:r>
            <a:r>
              <a:rPr lang="en-US" sz="2400" dirty="0" smtClean="0">
                <a:latin typeface="Calibri" panose="020F0502020204030204" pitchFamily="34" charset="0"/>
              </a:rPr>
              <a:t> </a:t>
            </a:r>
            <a:r>
              <a:rPr lang="en-US" sz="2400" dirty="0" err="1">
                <a:latin typeface="Calibri" panose="020F0502020204030204" pitchFamily="34" charset="0"/>
              </a:rPr>
              <a:t>izvještaja</a:t>
            </a:r>
            <a:r>
              <a:rPr lang="en-US" sz="2400" dirty="0">
                <a:latin typeface="Calibri" panose="020F0502020204030204" pitchFamily="34" charset="0"/>
              </a:rPr>
              <a:t> </a:t>
            </a:r>
            <a:r>
              <a:rPr lang="en-US" sz="2400" dirty="0" err="1">
                <a:latin typeface="Calibri" panose="020F0502020204030204" pitchFamily="34" charset="0"/>
              </a:rPr>
              <a:t>sadrže</a:t>
            </a:r>
            <a:r>
              <a:rPr lang="en-US" sz="2400" dirty="0">
                <a:latin typeface="Calibri" panose="020F0502020204030204" pitchFamily="34" charset="0"/>
              </a:rPr>
              <a:t> </a:t>
            </a:r>
            <a:r>
              <a:rPr lang="en-US" sz="2400" dirty="0" err="1">
                <a:latin typeface="Calibri" panose="020F0502020204030204" pitchFamily="34" charset="0"/>
              </a:rPr>
              <a:t>potpis</a:t>
            </a:r>
            <a:r>
              <a:rPr lang="en-US" sz="2400" dirty="0">
                <a:latin typeface="Calibri" panose="020F0502020204030204" pitchFamily="34" charset="0"/>
              </a:rPr>
              <a:t> </a:t>
            </a:r>
            <a:r>
              <a:rPr lang="en-US" sz="2400" dirty="0" err="1">
                <a:latin typeface="Calibri" panose="020F0502020204030204" pitchFamily="34" charset="0"/>
              </a:rPr>
              <a:t>optuženog</a:t>
            </a:r>
            <a:r>
              <a:rPr lang="en-US" sz="2400" dirty="0">
                <a:latin typeface="Calibri" panose="020F0502020204030204" pitchFamily="34" charset="0"/>
              </a:rPr>
              <a:t>, </a:t>
            </a:r>
            <a:r>
              <a:rPr lang="en-US" sz="2400" dirty="0" err="1">
                <a:latin typeface="Calibri" panose="020F0502020204030204" pitchFamily="34" charset="0"/>
              </a:rPr>
              <a:t>ali</a:t>
            </a:r>
            <a:r>
              <a:rPr lang="en-US" sz="2400" dirty="0">
                <a:latin typeface="Calibri" panose="020F0502020204030204" pitchFamily="34" charset="0"/>
              </a:rPr>
              <a:t> se </a:t>
            </a:r>
            <a:r>
              <a:rPr lang="en-US" sz="2400" dirty="0" err="1">
                <a:latin typeface="Calibri" panose="020F0502020204030204" pitchFamily="34" charset="0"/>
              </a:rPr>
              <a:t>odnose</a:t>
            </a:r>
            <a:r>
              <a:rPr lang="en-US" sz="2400" dirty="0">
                <a:latin typeface="Calibri" panose="020F0502020204030204" pitchFamily="34" charset="0"/>
              </a:rPr>
              <a:t> </a:t>
            </a:r>
            <a:r>
              <a:rPr lang="en-US" sz="2400" dirty="0" err="1">
                <a:latin typeface="Calibri" panose="020F0502020204030204" pitchFamily="34" charset="0"/>
              </a:rPr>
              <a:t>na</a:t>
            </a:r>
            <a:r>
              <a:rPr lang="en-US" sz="2400" dirty="0">
                <a:latin typeface="Calibri" panose="020F0502020204030204" pitchFamily="34" charset="0"/>
              </a:rPr>
              <a:t> </a:t>
            </a:r>
            <a:r>
              <a:rPr lang="en-US" sz="2400" b="1" dirty="0">
                <a:latin typeface="Calibri" panose="020F0502020204030204" pitchFamily="34" charset="0"/>
              </a:rPr>
              <a:t>period</a:t>
            </a:r>
            <a:r>
              <a:rPr lang="en-US" sz="2400" dirty="0">
                <a:latin typeface="Calibri" panose="020F0502020204030204" pitchFamily="34" charset="0"/>
              </a:rPr>
              <a:t> </a:t>
            </a:r>
            <a:r>
              <a:rPr lang="en-US" sz="2400" dirty="0" err="1">
                <a:latin typeface="Calibri" panose="020F0502020204030204" pitchFamily="34" charset="0"/>
              </a:rPr>
              <a:t>koji</a:t>
            </a:r>
            <a:r>
              <a:rPr lang="en-US" sz="2400" dirty="0">
                <a:latin typeface="Calibri" panose="020F0502020204030204" pitchFamily="34" charset="0"/>
              </a:rPr>
              <a:t> je </a:t>
            </a:r>
            <a:r>
              <a:rPr lang="en-US" sz="2400" dirty="0" err="1">
                <a:latin typeface="Calibri" panose="020F0502020204030204" pitchFamily="34" charset="0"/>
              </a:rPr>
              <a:t>prethodio</a:t>
            </a:r>
            <a:r>
              <a:rPr lang="en-US" sz="2400" dirty="0">
                <a:latin typeface="Calibri" panose="020F0502020204030204" pitchFamily="34" charset="0"/>
              </a:rPr>
              <a:t> </a:t>
            </a:r>
            <a:r>
              <a:rPr lang="en-US" sz="2400" dirty="0" smtClean="0">
                <a:latin typeface="Calibri" panose="020F0502020204030204" pitchFamily="34" charset="0"/>
              </a:rPr>
              <a:t>tom</a:t>
            </a:r>
            <a:r>
              <a:rPr lang="sr-Latn-BA" sz="2400" dirty="0" smtClean="0">
                <a:latin typeface="Calibri" panose="020F0502020204030204" pitchFamily="34" charset="0"/>
              </a:rPr>
              <a:t> </a:t>
            </a:r>
            <a:r>
              <a:rPr lang="pl-PL" sz="2400" dirty="0" smtClean="0">
                <a:latin typeface="Calibri" panose="020F0502020204030204" pitchFamily="34" charset="0"/>
              </a:rPr>
              <a:t>datumu</a:t>
            </a:r>
            <a:r>
              <a:rPr lang="pl-PL" sz="2400" dirty="0">
                <a:latin typeface="Calibri" panose="020F0502020204030204" pitchFamily="34" charset="0"/>
              </a:rPr>
              <a:t>, i u kojem je optuženi zaista bio komandant Odreda</a:t>
            </a:r>
            <a:endParaRPr lang="bs-Latn-BA" sz="2400" dirty="0" smtClean="0">
              <a:solidFill>
                <a:srgbClr val="5F991E"/>
              </a:solidFill>
              <a:latin typeface="Calibri" panose="020F0502020204030204" pitchFamily="34" charset="0"/>
            </a:endParaRPr>
          </a:p>
        </p:txBody>
      </p:sp>
    </p:spTree>
    <p:extLst>
      <p:ext uri="{BB962C8B-B14F-4D97-AF65-F5344CB8AC3E}">
        <p14:creationId xmlns:p14="http://schemas.microsoft.com/office/powerpoint/2010/main" val="3055157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lstStyle/>
          <a:p>
            <a:pPr algn="just"/>
            <a:r>
              <a:rPr lang="vi-VN" sz="2400" dirty="0"/>
              <a:t>Pretresno </a:t>
            </a:r>
            <a:r>
              <a:rPr lang="vi-VN" sz="2400" dirty="0" smtClean="0"/>
              <a:t>vije</a:t>
            </a:r>
            <a:r>
              <a:rPr lang="sr-Latn-BA" sz="2400" dirty="0" smtClean="0"/>
              <a:t>ć</a:t>
            </a:r>
            <a:r>
              <a:rPr lang="vi-VN" sz="2400" dirty="0" smtClean="0"/>
              <a:t>e </a:t>
            </a:r>
            <a:r>
              <a:rPr lang="vi-VN" sz="2400" dirty="0"/>
              <a:t>Suda </a:t>
            </a:r>
            <a:r>
              <a:rPr lang="vi-VN" sz="2400" dirty="0" smtClean="0"/>
              <a:t>BiH</a:t>
            </a:r>
            <a:r>
              <a:rPr lang="sr-Latn-BA" sz="2400" dirty="0" smtClean="0"/>
              <a:t> </a:t>
            </a:r>
            <a:r>
              <a:rPr lang="vi-VN" sz="2400" dirty="0" smtClean="0"/>
              <a:t>je </a:t>
            </a:r>
            <a:r>
              <a:rPr lang="vi-VN" sz="2400" dirty="0"/>
              <a:t>u predmetu </a:t>
            </a:r>
            <a:r>
              <a:rPr lang="vi-VN" sz="2400" dirty="0" smtClean="0"/>
              <a:t>Raševi</a:t>
            </a:r>
            <a:r>
              <a:rPr lang="sr-Latn-BA" sz="2400" dirty="0" smtClean="0"/>
              <a:t>ć </a:t>
            </a:r>
            <a:r>
              <a:rPr lang="vi-VN" sz="2400" dirty="0" smtClean="0"/>
              <a:t>i </a:t>
            </a:r>
            <a:r>
              <a:rPr lang="vi-VN" sz="2400" dirty="0"/>
              <a:t>dr. citiralo Pretresno vijede MKSJ-a u predmetu </a:t>
            </a:r>
            <a:r>
              <a:rPr lang="vi-VN" sz="2400" dirty="0" smtClean="0"/>
              <a:t>Čelebi</a:t>
            </a:r>
            <a:r>
              <a:rPr lang="sr-Latn-BA" sz="2400" dirty="0" smtClean="0"/>
              <a:t>ć</a:t>
            </a:r>
            <a:r>
              <a:rPr lang="vi-VN" sz="2400" dirty="0" smtClean="0"/>
              <a:t>i</a:t>
            </a:r>
            <a:r>
              <a:rPr lang="sr-Latn-BA" sz="2400" dirty="0" smtClean="0"/>
              <a:t>: </a:t>
            </a:r>
            <a:r>
              <a:rPr lang="vi-VN" sz="2400" dirty="0" smtClean="0"/>
              <a:t>Samo </a:t>
            </a:r>
            <a:r>
              <a:rPr lang="vi-VN" sz="2400" b="1" dirty="0"/>
              <a:t>nepostojanje formalnih zakonskih ovlaštenja </a:t>
            </a:r>
            <a:r>
              <a:rPr lang="vi-VN" sz="2400" dirty="0"/>
              <a:t>da se kontrolišu </a:t>
            </a:r>
            <a:r>
              <a:rPr lang="vi-VN" sz="2400" dirty="0" smtClean="0"/>
              <a:t>radnje</a:t>
            </a:r>
            <a:r>
              <a:rPr lang="sr-Latn-BA" sz="2400" dirty="0" smtClean="0"/>
              <a:t> </a:t>
            </a:r>
            <a:r>
              <a:rPr lang="vi-VN" sz="2400" dirty="0" smtClean="0"/>
              <a:t>podređenih </a:t>
            </a:r>
            <a:r>
              <a:rPr lang="vi-VN" sz="2400" dirty="0"/>
              <a:t>ne bi, stoga, trebalo smatrati nečim što </a:t>
            </a:r>
            <a:r>
              <a:rPr lang="vi-VN" sz="2400" dirty="0" smtClean="0"/>
              <a:t>onemogu</a:t>
            </a:r>
            <a:r>
              <a:rPr lang="sr-Latn-BA" sz="2400" dirty="0" smtClean="0"/>
              <a:t>ć</a:t>
            </a:r>
            <a:r>
              <a:rPr lang="vi-VN" sz="2400" dirty="0" smtClean="0"/>
              <a:t>ava nametanje</a:t>
            </a:r>
            <a:r>
              <a:rPr lang="sr-Latn-BA" sz="2400" dirty="0" smtClean="0"/>
              <a:t> </a:t>
            </a:r>
            <a:r>
              <a:rPr lang="vi-VN" sz="2400" dirty="0" smtClean="0"/>
              <a:t>krivične odgovornosti.</a:t>
            </a:r>
            <a:r>
              <a:rPr lang="sr-Latn-BA" sz="2400" dirty="0" smtClean="0"/>
              <a:t> </a:t>
            </a:r>
            <a:r>
              <a:rPr lang="vi-VN" sz="2400" dirty="0" smtClean="0"/>
              <a:t>Vije</a:t>
            </a:r>
            <a:r>
              <a:rPr lang="sr-Latn-BA" sz="2400" dirty="0" smtClean="0"/>
              <a:t>ć</a:t>
            </a:r>
            <a:r>
              <a:rPr lang="vi-VN" sz="2400" dirty="0" smtClean="0"/>
              <a:t>e </a:t>
            </a:r>
            <a:r>
              <a:rPr lang="vi-VN" sz="2400" dirty="0"/>
              <a:t>je također naglasilo pozivanje Pretresnog </a:t>
            </a:r>
            <a:r>
              <a:rPr lang="vi-VN" sz="2400" dirty="0" smtClean="0"/>
              <a:t>vije</a:t>
            </a:r>
            <a:r>
              <a:rPr lang="sr-Latn-BA" sz="2400" dirty="0" smtClean="0"/>
              <a:t>ć</a:t>
            </a:r>
            <a:r>
              <a:rPr lang="vi-VN" sz="2400" dirty="0" smtClean="0"/>
              <a:t>a </a:t>
            </a:r>
            <a:r>
              <a:rPr lang="vi-VN" sz="2400" dirty="0"/>
              <a:t>u predmetu </a:t>
            </a:r>
            <a:r>
              <a:rPr lang="vi-VN" sz="2400" dirty="0" smtClean="0"/>
              <a:t>Čelebi</a:t>
            </a:r>
            <a:r>
              <a:rPr lang="sr-Latn-BA" sz="2400" dirty="0" smtClean="0"/>
              <a:t>ć</a:t>
            </a:r>
            <a:r>
              <a:rPr lang="vi-VN" sz="2400" dirty="0" smtClean="0"/>
              <a:t>i </a:t>
            </a:r>
            <a:r>
              <a:rPr lang="vi-VN" sz="2400" dirty="0"/>
              <a:t>na </a:t>
            </a:r>
            <a:r>
              <a:rPr lang="vi-VN" sz="2400" dirty="0" smtClean="0"/>
              <a:t>zaključak</a:t>
            </a:r>
            <a:r>
              <a:rPr lang="sr-Latn-BA" sz="2400" dirty="0" smtClean="0"/>
              <a:t> </a:t>
            </a:r>
            <a:r>
              <a:rPr lang="vi-VN" sz="2400" dirty="0" smtClean="0"/>
              <a:t>Međunarodnog </a:t>
            </a:r>
            <a:r>
              <a:rPr lang="vi-VN" sz="2400" dirty="0"/>
              <a:t>suda </a:t>
            </a:r>
            <a:r>
              <a:rPr lang="vi-VN" sz="2400" dirty="0" smtClean="0"/>
              <a:t>pravde:</a:t>
            </a:r>
            <a:r>
              <a:rPr lang="sr-Latn-BA" sz="2400" dirty="0" smtClean="0"/>
              <a:t> </a:t>
            </a:r>
            <a:r>
              <a:rPr lang="vi-VN" sz="2400" dirty="0" smtClean="0"/>
              <a:t>Prilikom </a:t>
            </a:r>
            <a:r>
              <a:rPr lang="vi-VN" sz="2400" dirty="0"/>
              <a:t>utvrđivanja pitanja odgovornosti nužno je pažnju obratiti na </a:t>
            </a:r>
            <a:r>
              <a:rPr lang="vi-VN" sz="2400" b="1" u="sng" dirty="0" smtClean="0"/>
              <a:t>efektivno</a:t>
            </a:r>
            <a:r>
              <a:rPr lang="sr-Latn-BA" sz="2400" b="1" u="sng" dirty="0" smtClean="0"/>
              <a:t> </a:t>
            </a:r>
            <a:r>
              <a:rPr lang="vi-VN" sz="2400" b="1" u="sng" dirty="0" smtClean="0"/>
              <a:t>vršenje </a:t>
            </a:r>
            <a:r>
              <a:rPr lang="vi-VN" sz="2400" b="1" u="sng" dirty="0"/>
              <a:t>ovlaštenja ili kontrole</a:t>
            </a:r>
            <a:r>
              <a:rPr lang="vi-VN" sz="2400" b="1" dirty="0"/>
              <a:t>, a ne na formalne </a:t>
            </a:r>
            <a:r>
              <a:rPr lang="vi-VN" sz="2400" b="1" dirty="0" smtClean="0"/>
              <a:t>titule</a:t>
            </a:r>
            <a:r>
              <a:rPr lang="sr-Latn-BA" sz="2400" b="1" dirty="0" smtClean="0"/>
              <a:t>.</a:t>
            </a:r>
            <a:r>
              <a:rPr lang="vi-VN" sz="2400" b="1" dirty="0"/>
              <a:t> Žalbeno </a:t>
            </a:r>
            <a:r>
              <a:rPr lang="vi-VN" sz="2400" b="1" dirty="0" smtClean="0"/>
              <a:t>vije</a:t>
            </a:r>
            <a:r>
              <a:rPr lang="sr-Latn-BA" sz="2400" b="1" dirty="0"/>
              <a:t>ć</a:t>
            </a:r>
            <a:r>
              <a:rPr lang="vi-VN" sz="2400" b="1" dirty="0" smtClean="0"/>
              <a:t>e </a:t>
            </a:r>
            <a:r>
              <a:rPr lang="vi-VN" sz="2400" b="1" dirty="0"/>
              <a:t>je zaključilo da je </a:t>
            </a:r>
            <a:r>
              <a:rPr lang="vi-VN" sz="2400" b="1" u="sng" dirty="0"/>
              <a:t>doktrina </a:t>
            </a:r>
            <a:r>
              <a:rPr lang="vi-VN" sz="2400" b="1" u="sng" dirty="0" smtClean="0"/>
              <a:t>komandne</a:t>
            </a:r>
            <a:r>
              <a:rPr lang="sr-Latn-BA" sz="2400" b="1" u="sng" dirty="0" smtClean="0"/>
              <a:t> </a:t>
            </a:r>
            <a:r>
              <a:rPr lang="vi-VN" sz="2400" b="1" u="sng" dirty="0" smtClean="0"/>
              <a:t>odgovornosti </a:t>
            </a:r>
            <a:r>
              <a:rPr lang="vi-VN" sz="2400" b="1" u="sng" dirty="0"/>
              <a:t>u konačnici zasnovana na </a:t>
            </a:r>
            <a:r>
              <a:rPr lang="vi-VN" sz="2400" b="1" u="sng" dirty="0" smtClean="0"/>
              <a:t>mo</a:t>
            </a:r>
            <a:r>
              <a:rPr lang="sr-Latn-BA" sz="2400" b="1" u="sng" dirty="0"/>
              <a:t>ć</a:t>
            </a:r>
            <a:r>
              <a:rPr lang="vi-VN" sz="2400" b="1" u="sng" dirty="0" smtClean="0"/>
              <a:t>i nadređenog</a:t>
            </a:r>
            <a:r>
              <a:rPr lang="sr-Latn-BA" sz="2400" b="1" u="sng" dirty="0" smtClean="0"/>
              <a:t> </a:t>
            </a:r>
            <a:r>
              <a:rPr lang="vi-VN" sz="2400" b="1" u="sng" dirty="0" smtClean="0"/>
              <a:t>da </a:t>
            </a:r>
            <a:r>
              <a:rPr lang="vi-VN" sz="2400" b="1" u="sng" dirty="0"/>
              <a:t>kontroliše postupke svojih </a:t>
            </a:r>
            <a:r>
              <a:rPr lang="vi-VN" sz="2400" b="1" u="sng" dirty="0" smtClean="0"/>
              <a:t>podređenih</a:t>
            </a:r>
            <a:r>
              <a:rPr lang="sr-Latn-BA" sz="2400" b="1" u="sng" dirty="0"/>
              <a:t>.</a:t>
            </a:r>
            <a:r>
              <a:rPr lang="vi-VN" sz="2400" b="1" u="sng" dirty="0" smtClean="0"/>
              <a:t>Nadređenom</a:t>
            </a:r>
            <a:r>
              <a:rPr lang="sr-Latn-BA" sz="2400" b="1" u="sng" dirty="0" smtClean="0"/>
              <a:t> </a:t>
            </a:r>
            <a:r>
              <a:rPr lang="vi-VN" sz="2400" b="1" u="sng" dirty="0" smtClean="0"/>
              <a:t>se name</a:t>
            </a:r>
            <a:r>
              <a:rPr lang="sr-Latn-BA" sz="2400" b="1" u="sng" dirty="0" smtClean="0"/>
              <a:t>ć</a:t>
            </a:r>
            <a:r>
              <a:rPr lang="vi-VN" sz="2400" b="1" u="sng" dirty="0" smtClean="0"/>
              <a:t>e </a:t>
            </a:r>
            <a:r>
              <a:rPr lang="vi-VN" sz="2400" b="1" u="sng" dirty="0"/>
              <a:t>dužnost da tu svoju </a:t>
            </a:r>
            <a:r>
              <a:rPr lang="vi-VN" sz="2400" b="1" u="sng" dirty="0" smtClean="0"/>
              <a:t>mo</a:t>
            </a:r>
            <a:r>
              <a:rPr lang="sr-Latn-BA" sz="2400" b="1" u="sng" dirty="0" smtClean="0"/>
              <a:t>ć</a:t>
            </a:r>
            <a:r>
              <a:rPr lang="vi-VN" sz="2400" b="1" u="sng" dirty="0" smtClean="0"/>
              <a:t> </a:t>
            </a:r>
            <a:r>
              <a:rPr lang="vi-VN" sz="2400" b="1" u="sng" dirty="0"/>
              <a:t>koristi kako </a:t>
            </a:r>
            <a:r>
              <a:rPr lang="vi-VN" sz="2400" b="1" u="sng" dirty="0" smtClean="0"/>
              <a:t>bi</a:t>
            </a:r>
            <a:r>
              <a:rPr lang="sr-Latn-BA" sz="2400" b="1" u="sng" dirty="0" smtClean="0"/>
              <a:t> </a:t>
            </a:r>
            <a:r>
              <a:rPr lang="vi-VN" sz="2400" b="1" u="sng" dirty="0" smtClean="0"/>
              <a:t>spriječio </a:t>
            </a:r>
            <a:r>
              <a:rPr lang="vi-VN" sz="2400" b="1" u="sng" dirty="0"/>
              <a:t>i kaznio </a:t>
            </a:r>
            <a:r>
              <a:rPr lang="vi-VN" sz="2400" b="1" dirty="0"/>
              <a:t>svako krivično djelo koje čine </a:t>
            </a:r>
            <a:r>
              <a:rPr lang="vi-VN" sz="2400" b="1" dirty="0" smtClean="0"/>
              <a:t>njegovi</a:t>
            </a:r>
            <a:r>
              <a:rPr lang="sr-Latn-BA" sz="2400" b="1" dirty="0" smtClean="0"/>
              <a:t> </a:t>
            </a:r>
            <a:r>
              <a:rPr lang="vi-VN" sz="2400" b="1" dirty="0" smtClean="0"/>
              <a:t>podređeni</a:t>
            </a:r>
            <a:r>
              <a:rPr lang="vi-VN" sz="2400" b="1" dirty="0"/>
              <a:t>, a </a:t>
            </a:r>
            <a:r>
              <a:rPr lang="vi-VN" sz="2400" b="1" dirty="0" smtClean="0"/>
              <a:t>ako</a:t>
            </a:r>
            <a:endParaRPr lang="en-US" sz="2400" b="1" dirty="0"/>
          </a:p>
        </p:txBody>
      </p:sp>
    </p:spTree>
    <p:extLst>
      <p:ext uri="{BB962C8B-B14F-4D97-AF65-F5344CB8AC3E}">
        <p14:creationId xmlns:p14="http://schemas.microsoft.com/office/powerpoint/2010/main" val="1608765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lstStyle/>
          <a:p>
            <a:pPr marL="0" lvl="0" indent="0" algn="just">
              <a:buClr>
                <a:srgbClr val="FFCC66"/>
              </a:buClr>
              <a:buNone/>
            </a:pPr>
            <a:r>
              <a:rPr lang="vi-VN" sz="2400" b="1" dirty="0">
                <a:solidFill>
                  <a:srgbClr val="FFFFFF"/>
                </a:solidFill>
              </a:rPr>
              <a:t>to ne učini na revan način, sankcioniše </a:t>
            </a:r>
            <a:r>
              <a:rPr lang="vi-VN" sz="2400" b="1" dirty="0" smtClean="0">
                <a:solidFill>
                  <a:srgbClr val="FFFFFF"/>
                </a:solidFill>
              </a:rPr>
              <a:t>se</a:t>
            </a:r>
            <a:r>
              <a:rPr lang="sr-Latn-BA" sz="2400" b="1" dirty="0" smtClean="0">
                <a:solidFill>
                  <a:srgbClr val="FFFFFF"/>
                </a:solidFill>
              </a:rPr>
              <a:t> </a:t>
            </a:r>
            <a:r>
              <a:rPr lang="vi-VN" sz="2400" b="1" dirty="0" smtClean="0">
                <a:solidFill>
                  <a:srgbClr val="FFFFFF"/>
                </a:solidFill>
              </a:rPr>
              <a:t>nametanjem </a:t>
            </a:r>
            <a:r>
              <a:rPr lang="vi-VN" sz="2400" b="1" dirty="0">
                <a:solidFill>
                  <a:srgbClr val="FFFFFF"/>
                </a:solidFill>
              </a:rPr>
              <a:t>pojedinačne krivične odgovornosti</a:t>
            </a:r>
            <a:r>
              <a:rPr lang="vi-VN" sz="2400" b="1" dirty="0" smtClean="0">
                <a:solidFill>
                  <a:srgbClr val="FFFFFF"/>
                </a:solidFill>
              </a:rPr>
              <a:t>.</a:t>
            </a:r>
            <a:endParaRPr lang="bs-Latn-BA" sz="2400" dirty="0" smtClean="0">
              <a:solidFill>
                <a:srgbClr val="5F991E"/>
              </a:solidFill>
            </a:endParaRPr>
          </a:p>
          <a:p>
            <a:pPr marL="0" lvl="0" indent="0" algn="ctr">
              <a:buClr>
                <a:srgbClr val="FFCC66"/>
              </a:buClr>
              <a:buNone/>
            </a:pPr>
            <a:endParaRPr lang="bs-Latn-BA" sz="2400" dirty="0">
              <a:solidFill>
                <a:srgbClr val="5F991E"/>
              </a:solidFill>
            </a:endParaRPr>
          </a:p>
          <a:p>
            <a:pPr marL="0" lvl="0" indent="0" algn="ctr">
              <a:buClr>
                <a:srgbClr val="FFCC66"/>
              </a:buClr>
              <a:buNone/>
            </a:pPr>
            <a:r>
              <a:rPr lang="bs-Latn-BA" sz="2400" dirty="0" smtClean="0">
                <a:solidFill>
                  <a:srgbClr val="5F991E"/>
                </a:solidFill>
              </a:rPr>
              <a:t>IDENTIFIKACIJA </a:t>
            </a:r>
            <a:r>
              <a:rPr lang="bs-Latn-BA" sz="2400" dirty="0">
                <a:solidFill>
                  <a:srgbClr val="5F991E"/>
                </a:solidFill>
              </a:rPr>
              <a:t>PODREĐENIH</a:t>
            </a:r>
          </a:p>
          <a:p>
            <a:pPr lvl="0" algn="just">
              <a:buClr>
                <a:srgbClr val="FFCC66"/>
              </a:buClr>
            </a:pPr>
            <a:r>
              <a:rPr lang="vi-VN" sz="2400" dirty="0">
                <a:solidFill>
                  <a:srgbClr val="FFFFFF"/>
                </a:solidFill>
              </a:rPr>
              <a:t>Mora se utvrditi postojanje podređenih koji su krivi za počinjenje krivičnog djela </a:t>
            </a:r>
            <a:r>
              <a:rPr lang="vi-VN" sz="2400" b="1" dirty="0">
                <a:solidFill>
                  <a:srgbClr val="FFFFFF"/>
                </a:solidFill>
              </a:rPr>
              <a:t>koje treba</a:t>
            </a:r>
            <a:r>
              <a:rPr lang="bs-Latn-BA" sz="2400" b="1" dirty="0">
                <a:solidFill>
                  <a:srgbClr val="FFFFFF"/>
                </a:solidFill>
              </a:rPr>
              <a:t> </a:t>
            </a:r>
            <a:r>
              <a:rPr lang="vi-VN" sz="2400" b="1" dirty="0">
                <a:solidFill>
                  <a:srgbClr val="FFFFFF"/>
                </a:solidFill>
              </a:rPr>
              <a:t>identifikovati uz određen stepen preciznosti</a:t>
            </a:r>
            <a:r>
              <a:rPr lang="vi-VN" sz="2400" dirty="0">
                <a:solidFill>
                  <a:srgbClr val="FFFFFF"/>
                </a:solidFill>
              </a:rPr>
              <a:t>. Međutim, nije nužno da nadređeni zna tačan</a:t>
            </a:r>
            <a:r>
              <a:rPr lang="bs-Latn-BA" sz="2400" dirty="0">
                <a:solidFill>
                  <a:srgbClr val="FFFFFF"/>
                </a:solidFill>
              </a:rPr>
              <a:t> </a:t>
            </a:r>
            <a:r>
              <a:rPr lang="vi-VN" sz="2400" dirty="0">
                <a:solidFill>
                  <a:srgbClr val="FFFFFF"/>
                </a:solidFill>
              </a:rPr>
              <a:t>identitet svojih podređenih koji su počinili krivična djela. Ako tužilaštvo ne može identifikovati</a:t>
            </a:r>
            <a:r>
              <a:rPr lang="bs-Latn-BA" sz="2400" dirty="0">
                <a:solidFill>
                  <a:srgbClr val="FFFFFF"/>
                </a:solidFill>
              </a:rPr>
              <a:t> </a:t>
            </a:r>
            <a:r>
              <a:rPr lang="vi-VN" sz="2400" dirty="0">
                <a:solidFill>
                  <a:srgbClr val="FFFFFF"/>
                </a:solidFill>
              </a:rPr>
              <a:t>po imenu one koji su direktno učestvovali u tim događajima, dovoljno je da ih identifikuje </a:t>
            </a:r>
            <a:r>
              <a:rPr lang="vi-VN" sz="2400" dirty="0" smtClean="0">
                <a:solidFill>
                  <a:srgbClr val="FFFFFF"/>
                </a:solidFill>
              </a:rPr>
              <a:t>barem</a:t>
            </a:r>
            <a:r>
              <a:rPr lang="sr-Latn-BA" sz="2400" dirty="0" smtClean="0">
                <a:solidFill>
                  <a:srgbClr val="FFFFFF"/>
                </a:solidFill>
              </a:rPr>
              <a:t> </a:t>
            </a:r>
            <a:r>
              <a:rPr lang="bs-Latn-BA" sz="2400" dirty="0" smtClean="0">
                <a:solidFill>
                  <a:srgbClr val="FFFFFF"/>
                </a:solidFill>
              </a:rPr>
              <a:t>prema </a:t>
            </a:r>
            <a:r>
              <a:rPr lang="bs-Latn-BA" sz="2400" dirty="0">
                <a:solidFill>
                  <a:srgbClr val="FFFFFF"/>
                </a:solidFill>
              </a:rPr>
              <a:t>njihovoj „</a:t>
            </a:r>
            <a:r>
              <a:rPr lang="bs-Latn-BA" sz="2400" b="1" dirty="0">
                <a:solidFill>
                  <a:srgbClr val="FFFFFF"/>
                </a:solidFill>
              </a:rPr>
              <a:t>kategoriji</a:t>
            </a:r>
            <a:r>
              <a:rPr lang="bs-Latn-BA" sz="2400" dirty="0">
                <a:solidFill>
                  <a:srgbClr val="FFFFFF"/>
                </a:solidFill>
              </a:rPr>
              <a:t>“ (ili njihovom službenom položaju) u grupi</a:t>
            </a:r>
            <a:r>
              <a:rPr lang="bs-Latn-BA" sz="2400" dirty="0" smtClean="0">
                <a:solidFill>
                  <a:srgbClr val="FFFFFF"/>
                </a:solidFill>
              </a:rPr>
              <a:t>.</a:t>
            </a:r>
            <a:r>
              <a:rPr lang="vi-VN" sz="2400" dirty="0">
                <a:solidFill>
                  <a:srgbClr val="FFFFFF"/>
                </a:solidFill>
              </a:rPr>
              <a:t> </a:t>
            </a:r>
            <a:r>
              <a:rPr lang="sr-Latn-BA" sz="2400" dirty="0">
                <a:solidFill>
                  <a:srgbClr val="FFFFFF"/>
                </a:solidFill>
              </a:rPr>
              <a:t>U</a:t>
            </a:r>
            <a:r>
              <a:rPr lang="vi-VN" sz="2400" dirty="0" smtClean="0">
                <a:solidFill>
                  <a:srgbClr val="FFFFFF"/>
                </a:solidFill>
              </a:rPr>
              <a:t> </a:t>
            </a:r>
            <a:r>
              <a:rPr lang="vi-VN" sz="2400" dirty="0">
                <a:solidFill>
                  <a:srgbClr val="FFFFFF"/>
                </a:solidFill>
              </a:rPr>
              <a:t>svim slučajevima, kao dokaz odgovornosti </a:t>
            </a:r>
            <a:r>
              <a:rPr lang="vi-VN" sz="2400" dirty="0" smtClean="0">
                <a:solidFill>
                  <a:srgbClr val="FFFFFF"/>
                </a:solidFill>
              </a:rPr>
              <a:t>nadređenog,</a:t>
            </a:r>
            <a:r>
              <a:rPr lang="sr-Latn-BA" sz="2400" dirty="0" smtClean="0">
                <a:solidFill>
                  <a:srgbClr val="FFFFFF"/>
                </a:solidFill>
              </a:rPr>
              <a:t> </a:t>
            </a:r>
            <a:r>
              <a:rPr lang="vi-VN" sz="2400" dirty="0" smtClean="0">
                <a:solidFill>
                  <a:srgbClr val="FFFFFF"/>
                </a:solidFill>
              </a:rPr>
              <a:t>potrebni </a:t>
            </a:r>
            <a:r>
              <a:rPr lang="sr-Latn-BA" sz="2400" dirty="0" smtClean="0">
                <a:solidFill>
                  <a:srgbClr val="FFFFFF"/>
                </a:solidFill>
              </a:rPr>
              <a:t>su </a:t>
            </a:r>
            <a:r>
              <a:rPr lang="vi-VN" sz="2400" b="1" dirty="0" smtClean="0">
                <a:solidFill>
                  <a:srgbClr val="FFFFFF"/>
                </a:solidFill>
              </a:rPr>
              <a:t>uvjerljivi </a:t>
            </a:r>
            <a:r>
              <a:rPr lang="vi-VN" sz="2400" b="1" dirty="0">
                <a:solidFill>
                  <a:srgbClr val="FFFFFF"/>
                </a:solidFill>
              </a:rPr>
              <a:t>dokazi </a:t>
            </a:r>
            <a:r>
              <a:rPr lang="vi-VN" sz="2400" b="1" u="sng" dirty="0">
                <a:solidFill>
                  <a:srgbClr val="FFFFFF"/>
                </a:solidFill>
              </a:rPr>
              <a:t>stvarnog vršenja komandovanja ili kontrole </a:t>
            </a:r>
            <a:r>
              <a:rPr lang="vi-VN" sz="2400" b="1" dirty="0" smtClean="0">
                <a:solidFill>
                  <a:srgbClr val="FFFFFF"/>
                </a:solidFill>
              </a:rPr>
              <a:t>nad</a:t>
            </a:r>
            <a:r>
              <a:rPr lang="sr-Latn-BA" sz="2400" b="1" dirty="0" smtClean="0">
                <a:solidFill>
                  <a:srgbClr val="FFFFFF"/>
                </a:solidFill>
              </a:rPr>
              <a:t> </a:t>
            </a:r>
            <a:r>
              <a:rPr lang="vi-VN" sz="2400" b="1" dirty="0" smtClean="0">
                <a:solidFill>
                  <a:srgbClr val="FFFFFF"/>
                </a:solidFill>
              </a:rPr>
              <a:t>grupom </a:t>
            </a:r>
            <a:r>
              <a:rPr lang="vi-VN" sz="2400" b="1" dirty="0">
                <a:solidFill>
                  <a:srgbClr val="FFFFFF"/>
                </a:solidFill>
              </a:rPr>
              <a:t>podređenih koji se mogu identifikovati</a:t>
            </a:r>
            <a:r>
              <a:rPr lang="vi-VN" sz="2400" dirty="0">
                <a:solidFill>
                  <a:srgbClr val="FFFFFF"/>
                </a:solidFill>
              </a:rPr>
              <a:t>.</a:t>
            </a:r>
            <a:endParaRPr lang="bs-Latn-BA" sz="2400" dirty="0">
              <a:solidFill>
                <a:srgbClr val="FFFFFF"/>
              </a:solidFill>
            </a:endParaRPr>
          </a:p>
          <a:p>
            <a:endParaRPr lang="en-US" dirty="0"/>
          </a:p>
        </p:txBody>
      </p:sp>
    </p:spTree>
    <p:extLst>
      <p:ext uri="{BB962C8B-B14F-4D97-AF65-F5344CB8AC3E}">
        <p14:creationId xmlns:p14="http://schemas.microsoft.com/office/powerpoint/2010/main" val="451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Rectangle 3"/>
          <p:cNvSpPr>
            <a:spLocks noGrp="1" noChangeArrowheads="1"/>
          </p:cNvSpPr>
          <p:nvPr>
            <p:ph type="body" idx="1"/>
          </p:nvPr>
        </p:nvSpPr>
        <p:spPr>
          <a:xfrm>
            <a:off x="457200" y="260350"/>
            <a:ext cx="8229600" cy="6264275"/>
          </a:xfrm>
        </p:spPr>
        <p:txBody>
          <a:bodyPr/>
          <a:lstStyle/>
          <a:p>
            <a:pPr eaLnBrk="1" hangingPunct="1">
              <a:lnSpc>
                <a:spcPct val="90000"/>
              </a:lnSpc>
              <a:defRPr/>
            </a:pPr>
            <a:r>
              <a:rPr lang="sr-Latn-CS" sz="2400" smtClean="0"/>
              <a:t>O</a:t>
            </a:r>
            <a:r>
              <a:rPr lang="sr-Cyrl-CS" sz="2400" smtClean="0"/>
              <a:t>dređeni principi koji su se pojavili na  “Lajpciškim suđenjima“ bili su važni i relevantni </a:t>
            </a:r>
            <a:r>
              <a:rPr lang="sr-Latn-CS" sz="2400" smtClean="0"/>
              <a:t>i u kontekstu</a:t>
            </a:r>
            <a:r>
              <a:rPr lang="sr-Cyrl-CS" sz="2400" smtClean="0"/>
              <a:t> savremenog međunarodnog prava. Između ostalog, doktrina komandne odgovornosti je bila očigledna. Dva slučaja, slučaj dvorca Lendoveri (</a:t>
            </a:r>
            <a:r>
              <a:rPr lang="en-US" sz="2400" i="1" smtClean="0"/>
              <a:t>Liandovery</a:t>
            </a:r>
            <a:r>
              <a:rPr lang="sr-Cyrl-CS" sz="2400" i="1" smtClean="0"/>
              <a:t> </a:t>
            </a:r>
            <a:r>
              <a:rPr lang="en-US" sz="2400" i="1" smtClean="0"/>
              <a:t>castle</a:t>
            </a:r>
            <a:r>
              <a:rPr lang="sr-Cyrl-CS" sz="2400" i="1" smtClean="0"/>
              <a:t> </a:t>
            </a:r>
            <a:r>
              <a:rPr lang="en-US" sz="2400" i="1" smtClean="0"/>
              <a:t>case</a:t>
            </a:r>
            <a:r>
              <a:rPr lang="sr-Cyrl-CS" sz="2400" smtClean="0"/>
              <a:t>) i slučaj dvorca Dover (</a:t>
            </a:r>
            <a:r>
              <a:rPr lang="en-US" sz="2400" i="1" smtClean="0"/>
              <a:t>Dover</a:t>
            </a:r>
            <a:r>
              <a:rPr lang="sr-Cyrl-CS" sz="2400" i="1" smtClean="0"/>
              <a:t> </a:t>
            </a:r>
            <a:r>
              <a:rPr lang="en-US" sz="2400" i="1" smtClean="0"/>
              <a:t>Castle</a:t>
            </a:r>
            <a:r>
              <a:rPr lang="sr-Cyrl-CS" sz="2400" i="1" smtClean="0"/>
              <a:t> </a:t>
            </a:r>
            <a:r>
              <a:rPr lang="en-US" sz="2400" i="1" smtClean="0"/>
              <a:t>case</a:t>
            </a:r>
            <a:r>
              <a:rPr lang="sr-Cyrl-CS" sz="2400" smtClean="0"/>
              <a:t>), bili su veoma značajni sa aspekta komandne odgovornosti. U oba slučaja radi</a:t>
            </a:r>
            <a:r>
              <a:rPr lang="sr-Latn-CS" sz="2400" smtClean="0"/>
              <a:t>lo</a:t>
            </a:r>
            <a:r>
              <a:rPr lang="sr-Cyrl-CS" sz="2400" smtClean="0"/>
              <a:t> se o komandantima </a:t>
            </a:r>
            <a:r>
              <a:rPr lang="sr-Latn-CS" sz="2400" smtClean="0"/>
              <a:t>n</a:t>
            </a:r>
            <a:r>
              <a:rPr lang="sr-Cyrl-CS" sz="2400" smtClean="0"/>
              <a:t>jemačke podmornice, čija je posada bila podređena njemačkoj vojnoj komandi koja joj je naredila da ubija neprijateljsku posadu sa brodova koje je torpedovala njemačka podmornica. Neki članovi posade, koji su postupili po tim naređenjima, pucali su na neprijateljske brodolomnike. Nereagovanje komandanta podmornice u slučaju Dover, kada nije spr</a:t>
            </a:r>
            <a:r>
              <a:rPr lang="sr-Latn-CS" sz="2400" smtClean="0"/>
              <a:t>ij</a:t>
            </a:r>
            <a:r>
              <a:rPr lang="sr-Cyrl-CS" sz="2400" smtClean="0"/>
              <a:t>ečio ili kaznio svoje podređene za ubijanje neprijateljskih brodolomnika, dovelo je do utvrđivanja njegove odgovornosti. </a:t>
            </a:r>
            <a:endParaRPr lang="en-US" sz="2400" smtClean="0"/>
          </a:p>
        </p:txBody>
      </p:sp>
    </p:spTree>
    <p:extLst>
      <p:ext uri="{BB962C8B-B14F-4D97-AF65-F5344CB8AC3E}">
        <p14:creationId xmlns:p14="http://schemas.microsoft.com/office/powerpoint/2010/main" val="16119885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2400" dirty="0"/>
              <a:t>EFEKTIVNA KONTROLA</a:t>
            </a:r>
            <a:r>
              <a:rPr lang="bs-Latn-BA" dirty="0"/>
              <a:t/>
            </a:r>
            <a:br>
              <a:rPr lang="bs-Latn-BA" dirty="0"/>
            </a:br>
            <a:endParaRPr lang="bs-Latn-BA" dirty="0"/>
          </a:p>
        </p:txBody>
      </p:sp>
      <p:sp>
        <p:nvSpPr>
          <p:cNvPr id="3" name="Content Placeholder 2"/>
          <p:cNvSpPr>
            <a:spLocks noGrp="1"/>
          </p:cNvSpPr>
          <p:nvPr>
            <p:ph idx="1"/>
          </p:nvPr>
        </p:nvSpPr>
        <p:spPr>
          <a:xfrm>
            <a:off x="323528" y="908720"/>
            <a:ext cx="8229600" cy="4530725"/>
          </a:xfrm>
        </p:spPr>
        <p:txBody>
          <a:bodyPr/>
          <a:lstStyle/>
          <a:p>
            <a:pPr algn="just"/>
            <a:r>
              <a:rPr lang="vi-VN" sz="2400" dirty="0"/>
              <a:t>Tužilaštvo mora utvrditi efektivnu kontrolu nadređenog nad osobama koje su počinile krivično </a:t>
            </a:r>
            <a:r>
              <a:rPr lang="vi-VN" sz="2400" dirty="0" smtClean="0"/>
              <a:t>djelo</a:t>
            </a:r>
            <a:r>
              <a:rPr lang="bs-Latn-BA" sz="2400" dirty="0" smtClean="0"/>
              <a:t>. </a:t>
            </a:r>
            <a:r>
              <a:rPr lang="vi-VN" sz="2400" dirty="0" smtClean="0"/>
              <a:t>Efektivna </a:t>
            </a:r>
            <a:r>
              <a:rPr lang="vi-VN" sz="2400" dirty="0"/>
              <a:t>kontrola je </a:t>
            </a:r>
            <a:r>
              <a:rPr lang="bs-Latn-BA" sz="2400" dirty="0" smtClean="0"/>
              <a:t>fizička (materijalna) </a:t>
            </a:r>
            <a:r>
              <a:rPr lang="vi-VN" sz="2400" dirty="0" smtClean="0"/>
              <a:t>mogu</a:t>
            </a:r>
            <a:r>
              <a:rPr lang="bs-Latn-BA" sz="2400" dirty="0" smtClean="0"/>
              <a:t>ć</a:t>
            </a:r>
            <a:r>
              <a:rPr lang="vi-VN" sz="2400" dirty="0" smtClean="0"/>
              <a:t>nost</a:t>
            </a:r>
            <a:r>
              <a:rPr lang="bs-Latn-BA" sz="2400" dirty="0" smtClean="0"/>
              <a:t>,</a:t>
            </a:r>
            <a:r>
              <a:rPr lang="vi-VN" sz="2400" dirty="0" smtClean="0"/>
              <a:t> </a:t>
            </a:r>
            <a:r>
              <a:rPr lang="vi-VN" sz="2400" dirty="0"/>
              <a:t>odnosno </a:t>
            </a:r>
            <a:r>
              <a:rPr lang="vi-VN" sz="2400" b="1" dirty="0"/>
              <a:t>stvarna sposobnost da spriječi </a:t>
            </a:r>
            <a:r>
              <a:rPr lang="vi-VN" sz="2400" b="1" dirty="0" smtClean="0"/>
              <a:t>krivično</a:t>
            </a:r>
            <a:r>
              <a:rPr lang="bs-Latn-BA" sz="2400" b="1" dirty="0" smtClean="0"/>
              <a:t> </a:t>
            </a:r>
            <a:r>
              <a:rPr lang="vi-VN" sz="2400" b="1" dirty="0" smtClean="0"/>
              <a:t>djelo </a:t>
            </a:r>
            <a:r>
              <a:rPr lang="vi-VN" sz="2400" b="1" dirty="0"/>
              <a:t>ili kazni </a:t>
            </a:r>
            <a:r>
              <a:rPr lang="vi-VN" sz="2400" b="1" dirty="0" smtClean="0"/>
              <a:t>počinioce</a:t>
            </a:r>
            <a:r>
              <a:rPr lang="bs-Latn-BA" sz="2400" b="1" dirty="0" smtClean="0"/>
              <a:t> </a:t>
            </a:r>
            <a:r>
              <a:rPr lang="bs-Latn-BA" sz="2400" dirty="0" smtClean="0"/>
              <a:t>(</a:t>
            </a:r>
            <a:r>
              <a:rPr lang="vi-VN" sz="2400" dirty="0" smtClean="0"/>
              <a:t>Čelebi</a:t>
            </a:r>
            <a:r>
              <a:rPr lang="bs-Latn-BA" sz="2400" dirty="0" smtClean="0"/>
              <a:t>ć</a:t>
            </a:r>
            <a:r>
              <a:rPr lang="vi-VN" sz="2400" dirty="0" smtClean="0"/>
              <a:t>i</a:t>
            </a:r>
            <a:r>
              <a:rPr lang="vi-VN" sz="2400" dirty="0"/>
              <a:t>, drugostepena presuda,¶ </a:t>
            </a:r>
            <a:r>
              <a:rPr lang="vi-VN" sz="2400" dirty="0" smtClean="0"/>
              <a:t>197</a:t>
            </a:r>
            <a:r>
              <a:rPr lang="bs-Latn-BA" sz="2400" dirty="0" smtClean="0"/>
              <a:t>,256)</a:t>
            </a:r>
            <a:r>
              <a:rPr lang="vi-VN" sz="2400" dirty="0" smtClean="0"/>
              <a:t>.</a:t>
            </a:r>
            <a:endParaRPr lang="bs-Latn-BA" sz="2400" dirty="0" smtClean="0"/>
          </a:p>
          <a:p>
            <a:pPr algn="just"/>
            <a:r>
              <a:rPr lang="vi-VN" sz="2400" dirty="0"/>
              <a:t>Ako nadređeni </a:t>
            </a:r>
            <a:r>
              <a:rPr lang="vi-VN" sz="2400" b="1" u="sng" dirty="0"/>
              <a:t>ima</a:t>
            </a:r>
            <a:r>
              <a:rPr lang="vi-VN" sz="2400" dirty="0"/>
              <a:t> efektivnu kontrolu ali </a:t>
            </a:r>
            <a:r>
              <a:rPr lang="vi-VN" sz="2400" b="1" u="sng" dirty="0"/>
              <a:t>ne koristi tu </a:t>
            </a:r>
            <a:r>
              <a:rPr lang="vi-VN" sz="2400" dirty="0" smtClean="0"/>
              <a:t>mogu</a:t>
            </a:r>
            <a:r>
              <a:rPr lang="bs-Latn-BA" sz="2400" dirty="0" smtClean="0"/>
              <a:t>ć</a:t>
            </a:r>
            <a:r>
              <a:rPr lang="vi-VN" sz="2400" dirty="0" smtClean="0"/>
              <a:t>nost </a:t>
            </a:r>
            <a:r>
              <a:rPr lang="vi-VN" sz="2400" dirty="0"/>
              <a:t>kontrole, </a:t>
            </a:r>
            <a:r>
              <a:rPr lang="vi-VN" sz="2400" dirty="0" smtClean="0"/>
              <a:t>smatra</a:t>
            </a:r>
            <a:r>
              <a:rPr lang="bs-Latn-BA" sz="2400" dirty="0" smtClean="0"/>
              <a:t>ć</a:t>
            </a:r>
            <a:r>
              <a:rPr lang="vi-VN" sz="2400" dirty="0" smtClean="0"/>
              <a:t>e se</a:t>
            </a:r>
            <a:r>
              <a:rPr lang="bs-Latn-BA" sz="2400" dirty="0" smtClean="0"/>
              <a:t> </a:t>
            </a:r>
            <a:r>
              <a:rPr lang="vi-VN" sz="2400" dirty="0" smtClean="0"/>
              <a:t>odgovornim </a:t>
            </a:r>
            <a:r>
              <a:rPr lang="vi-VN" sz="2400" dirty="0"/>
              <a:t>za djela njegovih podređenih</a:t>
            </a:r>
            <a:r>
              <a:rPr lang="vi-VN" sz="2400" dirty="0" smtClean="0"/>
              <a:t>. </a:t>
            </a:r>
            <a:r>
              <a:rPr lang="vi-VN" sz="2400" dirty="0"/>
              <a:t>Nadređeni koji ima samo </a:t>
            </a:r>
            <a:r>
              <a:rPr lang="vi-VN" sz="2400" b="1" dirty="0"/>
              <a:t>privremenu ili ad </a:t>
            </a:r>
            <a:r>
              <a:rPr lang="vi-VN" sz="2400" b="1" dirty="0" smtClean="0"/>
              <a:t>hoc</a:t>
            </a:r>
            <a:r>
              <a:rPr lang="bs-Latn-BA" sz="2400" dirty="0" smtClean="0"/>
              <a:t> </a:t>
            </a:r>
            <a:r>
              <a:rPr lang="vi-VN" sz="2400" dirty="0" smtClean="0"/>
              <a:t>kontrolu </a:t>
            </a:r>
            <a:r>
              <a:rPr lang="vi-VN" sz="2400" dirty="0"/>
              <a:t>nosi teret odgovornosti nadređenog kada ta kontrola postoji uporedo sa actus </a:t>
            </a:r>
            <a:r>
              <a:rPr lang="vi-VN" sz="2400" dirty="0" smtClean="0"/>
              <a:t>reus</a:t>
            </a:r>
            <a:r>
              <a:rPr lang="bs-Latn-BA" sz="2400" dirty="0" smtClean="0"/>
              <a:t> </a:t>
            </a:r>
            <a:r>
              <a:rPr lang="vi-VN" sz="2400" dirty="0" smtClean="0"/>
              <a:t>osnovnog </a:t>
            </a:r>
            <a:r>
              <a:rPr lang="vi-VN" sz="2400" dirty="0"/>
              <a:t>krivičnog djela</a:t>
            </a:r>
            <a:r>
              <a:rPr lang="vi-VN" sz="2400" dirty="0" smtClean="0"/>
              <a:t>. Ako </a:t>
            </a:r>
            <a:r>
              <a:rPr lang="vi-VN" sz="2400" b="1" dirty="0"/>
              <a:t>dva ili više nadređenih</a:t>
            </a:r>
            <a:r>
              <a:rPr lang="vi-VN" sz="2400" dirty="0"/>
              <a:t> imaju efektivnu kontrolu, oba se mogu smatrati krivično </a:t>
            </a:r>
            <a:r>
              <a:rPr lang="vi-VN" sz="2400" dirty="0" smtClean="0"/>
              <a:t>odgovornim</a:t>
            </a:r>
            <a:r>
              <a:rPr lang="bs-Latn-BA" sz="2400" dirty="0" smtClean="0"/>
              <a:t> </a:t>
            </a:r>
            <a:r>
              <a:rPr lang="vi-VN" sz="2400" dirty="0" smtClean="0"/>
              <a:t>za </a:t>
            </a:r>
            <a:r>
              <a:rPr lang="vi-VN" sz="2400" dirty="0"/>
              <a:t>isto krivično djelo. </a:t>
            </a:r>
            <a:endParaRPr lang="bs-Latn-BA" sz="2400" dirty="0"/>
          </a:p>
        </p:txBody>
      </p:sp>
    </p:spTree>
    <p:extLst>
      <p:ext uri="{BB962C8B-B14F-4D97-AF65-F5344CB8AC3E}">
        <p14:creationId xmlns:p14="http://schemas.microsoft.com/office/powerpoint/2010/main" val="37647711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507288" cy="6264696"/>
          </a:xfrm>
        </p:spPr>
        <p:txBody>
          <a:bodyPr/>
          <a:lstStyle/>
          <a:p>
            <a:pPr marL="0" indent="0" algn="just">
              <a:buNone/>
            </a:pPr>
            <a:r>
              <a:rPr lang="bs-Latn-BA" sz="2300" dirty="0" smtClean="0"/>
              <a:t>M</a:t>
            </a:r>
            <a:r>
              <a:rPr lang="vi-VN" sz="2300" dirty="0" smtClean="0"/>
              <a:t>ogu</a:t>
            </a:r>
            <a:r>
              <a:rPr lang="bs-Latn-BA" sz="2300" dirty="0" smtClean="0"/>
              <a:t>ć</a:t>
            </a:r>
            <a:r>
              <a:rPr lang="vi-VN" sz="2300" dirty="0" smtClean="0"/>
              <a:t>e </a:t>
            </a:r>
            <a:r>
              <a:rPr lang="vi-VN" sz="2300" dirty="0"/>
              <a:t>je da čak i „zvanični“ komandanti i nadređeni nemaju stvarnu </a:t>
            </a:r>
            <a:r>
              <a:rPr lang="vi-VN" sz="2300" dirty="0" smtClean="0"/>
              <a:t>efektivnu</a:t>
            </a:r>
            <a:r>
              <a:rPr lang="bs-Latn-BA" sz="2300" dirty="0" smtClean="0"/>
              <a:t> </a:t>
            </a:r>
            <a:r>
              <a:rPr lang="vi-VN" sz="2300" dirty="0" smtClean="0"/>
              <a:t>kontrolu </a:t>
            </a:r>
            <a:r>
              <a:rPr lang="vi-VN" sz="2300" dirty="0"/>
              <a:t>nad svojim podređenim. </a:t>
            </a:r>
            <a:r>
              <a:rPr lang="vi-VN" sz="2300" b="1" dirty="0"/>
              <a:t>Nadređeni kome je data de jure vlast, a koji nema </a:t>
            </a:r>
            <a:r>
              <a:rPr lang="vi-VN" sz="2300" b="1" dirty="0" smtClean="0"/>
              <a:t>stvarnu</a:t>
            </a:r>
            <a:r>
              <a:rPr lang="bs-Latn-BA" sz="2300" b="1" dirty="0" smtClean="0"/>
              <a:t> </a:t>
            </a:r>
            <a:r>
              <a:rPr lang="vi-VN" sz="2300" b="1" dirty="0" smtClean="0"/>
              <a:t>kontrolu </a:t>
            </a:r>
            <a:r>
              <a:rPr lang="vi-VN" sz="2300" b="1" dirty="0"/>
              <a:t>nad svojim podređenima nije odgovoran</a:t>
            </a:r>
            <a:r>
              <a:rPr lang="vi-VN" sz="2300" dirty="0"/>
              <a:t> prema doktrini </a:t>
            </a:r>
            <a:r>
              <a:rPr lang="bs-Latn-BA" sz="2300" dirty="0" smtClean="0"/>
              <a:t>komandne </a:t>
            </a:r>
            <a:r>
              <a:rPr lang="vi-VN" sz="2300" dirty="0" smtClean="0"/>
              <a:t>odgovornosti, dok</a:t>
            </a:r>
            <a:r>
              <a:rPr lang="bs-Latn-BA" sz="2300" dirty="0" smtClean="0"/>
              <a:t> </a:t>
            </a:r>
            <a:r>
              <a:rPr lang="vi-VN" sz="2300" b="1" dirty="0" smtClean="0"/>
              <a:t>de </a:t>
            </a:r>
            <a:r>
              <a:rPr lang="vi-VN" sz="2300" b="1" dirty="0"/>
              <a:t>facto nadređeni koji nije zvanično postavljen ali u stvarnosti ima efektivnu kontrolu </a:t>
            </a:r>
            <a:r>
              <a:rPr lang="vi-VN" sz="2300" b="1" dirty="0" smtClean="0"/>
              <a:t>nad</a:t>
            </a:r>
            <a:r>
              <a:rPr lang="bs-Latn-BA" sz="2300" b="1" dirty="0"/>
              <a:t> </a:t>
            </a:r>
            <a:r>
              <a:rPr lang="vi-VN" sz="2300" b="1" dirty="0" smtClean="0"/>
              <a:t>počiniocima </a:t>
            </a:r>
            <a:r>
              <a:rPr lang="vi-VN" sz="2300" b="1" dirty="0"/>
              <a:t>krivičnog djela, može nositi takvu </a:t>
            </a:r>
            <a:r>
              <a:rPr lang="vi-VN" sz="2300" b="1" dirty="0" smtClean="0"/>
              <a:t>odgovornost</a:t>
            </a:r>
            <a:r>
              <a:rPr lang="vi-VN" sz="2300" dirty="0" smtClean="0"/>
              <a:t>.</a:t>
            </a:r>
            <a:r>
              <a:rPr lang="bs-Latn-BA" sz="2300" dirty="0" smtClean="0"/>
              <a:t> </a:t>
            </a:r>
            <a:r>
              <a:rPr lang="bs-Latn-BA" sz="2300" dirty="0"/>
              <a:t>P</a:t>
            </a:r>
            <a:r>
              <a:rPr lang="vi-VN" sz="2300" dirty="0" smtClean="0"/>
              <a:t>ostojanje </a:t>
            </a:r>
            <a:r>
              <a:rPr lang="vi-VN" sz="2300" dirty="0"/>
              <a:t>de jure ovlasti samo kao pravne ovlasti izdavanja naređenja nije dovoljno </a:t>
            </a:r>
            <a:r>
              <a:rPr lang="vi-VN" sz="2300" dirty="0" smtClean="0"/>
              <a:t>za</a:t>
            </a:r>
            <a:r>
              <a:rPr lang="bs-Latn-BA" sz="2300" dirty="0" smtClean="0"/>
              <a:t> </a:t>
            </a:r>
            <a:r>
              <a:rPr lang="vi-VN" sz="2300" dirty="0" smtClean="0"/>
              <a:t>utvrđenje </a:t>
            </a:r>
            <a:r>
              <a:rPr lang="vi-VN" sz="2300" dirty="0"/>
              <a:t>odgovornosti nadređenog ako se to ne manifestuje kroz efektivnu </a:t>
            </a:r>
            <a:r>
              <a:rPr lang="vi-VN" sz="2300" dirty="0" smtClean="0"/>
              <a:t>kontrolu.</a:t>
            </a:r>
            <a:r>
              <a:rPr lang="bs-Latn-BA" sz="2300" dirty="0" smtClean="0"/>
              <a:t> </a:t>
            </a:r>
            <a:r>
              <a:rPr lang="vi-VN" sz="2300" dirty="0" smtClean="0"/>
              <a:t>Međutim, sud može pretpostaviti da prisustvo takvih </a:t>
            </a:r>
            <a:r>
              <a:rPr lang="bs-Latn-BA" sz="2300" dirty="0" smtClean="0"/>
              <a:t>de iure </a:t>
            </a:r>
            <a:r>
              <a:rPr lang="vi-VN" sz="2300" dirty="0" smtClean="0"/>
              <a:t>ovlasti prima facie rezultira efektivnom</a:t>
            </a:r>
            <a:r>
              <a:rPr lang="bs-Latn-BA" sz="2300" dirty="0" smtClean="0"/>
              <a:t> </a:t>
            </a:r>
            <a:r>
              <a:rPr lang="vi-VN" sz="2300" dirty="0" smtClean="0"/>
              <a:t>kontrolom ako se ne dokaže </a:t>
            </a:r>
            <a:r>
              <a:rPr lang="bs-Latn-BA" sz="2300" dirty="0" smtClean="0"/>
              <a:t>suprotno.</a:t>
            </a:r>
            <a:r>
              <a:rPr lang="vi-VN" sz="2300" dirty="0"/>
              <a:t> Žalbeno </a:t>
            </a:r>
            <a:r>
              <a:rPr lang="vi-VN" sz="2300" dirty="0" smtClean="0"/>
              <a:t>vije</a:t>
            </a:r>
            <a:r>
              <a:rPr lang="sr-Latn-BA" sz="2300" dirty="0" smtClean="0"/>
              <a:t>ć</a:t>
            </a:r>
            <a:r>
              <a:rPr lang="vi-VN" sz="2300" dirty="0" smtClean="0"/>
              <a:t>e</a:t>
            </a:r>
            <a:r>
              <a:rPr lang="sr-Latn-BA" sz="2300" dirty="0" smtClean="0"/>
              <a:t> u predmetu Mandić </a:t>
            </a:r>
            <a:r>
              <a:rPr lang="vi-VN" sz="2300" dirty="0" smtClean="0"/>
              <a:t>je istaklo </a:t>
            </a:r>
            <a:r>
              <a:rPr lang="vi-VN" sz="2300" dirty="0"/>
              <a:t>da </a:t>
            </a:r>
            <a:r>
              <a:rPr lang="vi-VN" sz="2300" b="1" dirty="0"/>
              <a:t>mora postojati dokaz da je optuženi stvarno i efektivno mogao izvršiti tu </a:t>
            </a:r>
            <a:r>
              <a:rPr lang="vi-VN" sz="2300" b="1" dirty="0" smtClean="0"/>
              <a:t>ovlast</a:t>
            </a:r>
            <a:r>
              <a:rPr lang="sr-Latn-BA" sz="2300" b="1" dirty="0" smtClean="0"/>
              <a:t> </a:t>
            </a:r>
            <a:r>
              <a:rPr lang="vi-VN" sz="2300" b="1" dirty="0" smtClean="0"/>
              <a:t>i </a:t>
            </a:r>
            <a:r>
              <a:rPr lang="vi-VN" sz="2300" b="1" dirty="0"/>
              <a:t>sprovesti je u datim okolnostima koje se odnose na određeni predmet</a:t>
            </a:r>
            <a:r>
              <a:rPr lang="vi-VN" sz="2300" dirty="0" smtClean="0"/>
              <a:t>.</a:t>
            </a:r>
            <a:endParaRPr lang="bs-Latn-BA" sz="2300" dirty="0"/>
          </a:p>
        </p:txBody>
      </p:sp>
    </p:spTree>
    <p:extLst>
      <p:ext uri="{BB962C8B-B14F-4D97-AF65-F5344CB8AC3E}">
        <p14:creationId xmlns:p14="http://schemas.microsoft.com/office/powerpoint/2010/main" val="7261896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lstStyle/>
          <a:p>
            <a:pPr marL="0" indent="0" algn="ctr">
              <a:buNone/>
            </a:pPr>
            <a:r>
              <a:rPr lang="bs-Latn-BA" sz="2400" dirty="0" smtClean="0">
                <a:solidFill>
                  <a:srgbClr val="5F991E"/>
                </a:solidFill>
              </a:rPr>
              <a:t>UDALJENOST KONTROLE</a:t>
            </a:r>
          </a:p>
          <a:p>
            <a:pPr algn="ctr"/>
            <a:endParaRPr lang="bs-Latn-BA" sz="2400" dirty="0">
              <a:solidFill>
                <a:srgbClr val="5F991E"/>
              </a:solidFill>
            </a:endParaRPr>
          </a:p>
          <a:p>
            <a:r>
              <a:rPr lang="vi-VN" sz="2400" dirty="0"/>
              <a:t>Optuženi može biti krivično odgovoran kao nadređeni kada je </a:t>
            </a:r>
            <a:r>
              <a:rPr lang="vi-VN" sz="2400" b="1" dirty="0"/>
              <a:t>veza sa počiniocima krivičnog </a:t>
            </a:r>
            <a:r>
              <a:rPr lang="vi-VN" sz="2400" b="1" dirty="0" smtClean="0"/>
              <a:t>djela</a:t>
            </a:r>
            <a:r>
              <a:rPr lang="bs-Latn-BA" sz="2400" b="1" dirty="0" smtClean="0"/>
              <a:t> udaljena</a:t>
            </a:r>
            <a:r>
              <a:rPr lang="bs-Latn-BA" sz="2400" dirty="0"/>
              <a:t>. Na primjer:</a:t>
            </a:r>
          </a:p>
          <a:p>
            <a:r>
              <a:rPr lang="pl-PL" sz="2400" dirty="0"/>
              <a:t>Da li se efektivna kontrola proteže od nadređenih do podređenih krivih </a:t>
            </a:r>
            <a:r>
              <a:rPr lang="pl-PL" sz="2400" dirty="0" smtClean="0"/>
              <a:t>za </a:t>
            </a:r>
            <a:r>
              <a:rPr lang="vi-VN" sz="2400" dirty="0" smtClean="0"/>
              <a:t>zločine </a:t>
            </a:r>
            <a:r>
              <a:rPr lang="vi-VN" sz="2400" b="1" dirty="0"/>
              <a:t>preko drugih podređenih koji su međukarike u lancu </a:t>
            </a:r>
            <a:r>
              <a:rPr lang="vi-VN" sz="2400" b="1" dirty="0" smtClean="0"/>
              <a:t>komandovanja</a:t>
            </a:r>
            <a:r>
              <a:rPr lang="bs-Latn-BA" sz="2400" b="1" dirty="0" smtClean="0"/>
              <a:t> </a:t>
            </a:r>
            <a:r>
              <a:rPr lang="pl-PL" sz="2400" dirty="0" smtClean="0"/>
              <a:t>nebitno </a:t>
            </a:r>
            <a:r>
              <a:rPr lang="pl-PL" sz="2400" dirty="0"/>
              <a:t>je u materijalno pravnom smislu; ono što je bitno jeste da </a:t>
            </a:r>
            <a:r>
              <a:rPr lang="pl-PL" sz="2400" dirty="0" smtClean="0"/>
              <a:t>nadređeni </a:t>
            </a:r>
            <a:r>
              <a:rPr lang="vi-VN" sz="2400" dirty="0" smtClean="0"/>
              <a:t>ima </a:t>
            </a:r>
            <a:r>
              <a:rPr lang="vi-VN" sz="2400" dirty="0"/>
              <a:t>stvarnu mogudnost da spriječi ili kazni krivično odgovornog podređenog.</a:t>
            </a:r>
          </a:p>
          <a:p>
            <a:r>
              <a:rPr lang="vi-VN" sz="2400" dirty="0"/>
              <a:t>Posebno pitanje da li je zbog </a:t>
            </a:r>
            <a:r>
              <a:rPr lang="vi-VN" sz="2400" b="1" dirty="0"/>
              <a:t>blizine ili udaljenosti kontrole </a:t>
            </a:r>
            <a:r>
              <a:rPr lang="vi-VN" sz="2400" dirty="0"/>
              <a:t>nadređeni </a:t>
            </a:r>
            <a:r>
              <a:rPr lang="vi-VN" sz="2400" dirty="0" smtClean="0"/>
              <a:t>zaista</a:t>
            </a:r>
            <a:r>
              <a:rPr lang="bs-Latn-BA" sz="2400" dirty="0" smtClean="0"/>
              <a:t> imao </a:t>
            </a:r>
            <a:r>
              <a:rPr lang="bs-Latn-BA" sz="2400" dirty="0"/>
              <a:t>efektivnu kontrolu jeste pitanje dokazivanja, a ne materijalnog prava</a:t>
            </a:r>
            <a:r>
              <a:rPr lang="bs-Latn-BA" sz="2400" dirty="0" smtClean="0"/>
              <a:t>.</a:t>
            </a:r>
            <a:endParaRPr lang="bs-Latn-BA" sz="2400" dirty="0"/>
          </a:p>
        </p:txBody>
      </p:sp>
    </p:spTree>
    <p:extLst>
      <p:ext uri="{BB962C8B-B14F-4D97-AF65-F5344CB8AC3E}">
        <p14:creationId xmlns:p14="http://schemas.microsoft.com/office/powerpoint/2010/main" val="36004181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6336704"/>
          </a:xfrm>
        </p:spPr>
        <p:txBody>
          <a:bodyPr/>
          <a:lstStyle/>
          <a:p>
            <a:pPr marL="0" indent="0" algn="ctr">
              <a:buNone/>
            </a:pPr>
            <a:r>
              <a:rPr lang="bs-Latn-BA" sz="2400" dirty="0" smtClean="0">
                <a:solidFill>
                  <a:srgbClr val="00B050"/>
                </a:solidFill>
              </a:rPr>
              <a:t>KRITERIJI ZA </a:t>
            </a:r>
            <a:r>
              <a:rPr lang="bs-Latn-BA" sz="2400" dirty="0">
                <a:solidFill>
                  <a:srgbClr val="00B050"/>
                </a:solidFill>
              </a:rPr>
              <a:t>UTVRĐIVANJE EFEKTIVNE </a:t>
            </a:r>
            <a:r>
              <a:rPr lang="bs-Latn-BA" sz="2400" dirty="0" smtClean="0">
                <a:solidFill>
                  <a:srgbClr val="00B050"/>
                </a:solidFill>
              </a:rPr>
              <a:t>KONTROLE</a:t>
            </a:r>
            <a:endParaRPr lang="bs-Latn-BA" sz="2400" dirty="0">
              <a:solidFill>
                <a:srgbClr val="00B050"/>
              </a:solidFill>
            </a:endParaRPr>
          </a:p>
          <a:p>
            <a:pPr algn="just"/>
            <a:r>
              <a:rPr lang="vi-VN" sz="2400" dirty="0"/>
              <a:t>titulu koju je optuženi koristio, bilo da je imenovan formalno ili </a:t>
            </a:r>
            <a:r>
              <a:rPr lang="vi-VN" sz="2400" dirty="0" smtClean="0"/>
              <a:t>ne</a:t>
            </a:r>
            <a:r>
              <a:rPr lang="sr-Latn-BA" sz="2400" dirty="0" smtClean="0"/>
              <a:t>, </a:t>
            </a:r>
            <a:r>
              <a:rPr lang="vi-VN" sz="2400" dirty="0" smtClean="0"/>
              <a:t>opis </a:t>
            </a:r>
            <a:r>
              <a:rPr lang="vi-VN" sz="2400" dirty="0"/>
              <a:t>radnog mjesta za datu </a:t>
            </a:r>
            <a:r>
              <a:rPr lang="vi-VN" sz="2400" dirty="0" smtClean="0"/>
              <a:t>titulu</a:t>
            </a:r>
            <a:r>
              <a:rPr lang="sr-Latn-BA" sz="2400" dirty="0" smtClean="0"/>
              <a:t>. </a:t>
            </a:r>
            <a:r>
              <a:rPr lang="vi-VN" sz="2400" dirty="0" smtClean="0"/>
              <a:t>formalnost </a:t>
            </a:r>
            <a:r>
              <a:rPr lang="vi-VN" sz="2400" dirty="0"/>
              <a:t>procedure postavljanja nadređenog;</a:t>
            </a:r>
          </a:p>
          <a:p>
            <a:pPr algn="just"/>
            <a:r>
              <a:rPr lang="vi-VN" sz="2400" dirty="0" smtClean="0"/>
              <a:t>mo</a:t>
            </a:r>
            <a:r>
              <a:rPr lang="bs-Latn-BA" sz="2400" dirty="0"/>
              <a:t>ć</a:t>
            </a:r>
            <a:r>
              <a:rPr lang="vi-VN" sz="2400" dirty="0" smtClean="0"/>
              <a:t> </a:t>
            </a:r>
            <a:r>
              <a:rPr lang="vi-VN" sz="2400" dirty="0"/>
              <a:t>nadređenog da izda naređenja i preduzima disciplinske mjere;</a:t>
            </a:r>
          </a:p>
          <a:p>
            <a:pPr algn="just"/>
            <a:r>
              <a:rPr lang="bs-Latn-BA" sz="2400" dirty="0"/>
              <a:t>dokaz da su članovi grupe ili jedinice koja je učestvovala u krivičnim djelima prijavili </a:t>
            </a:r>
            <a:r>
              <a:rPr lang="bs-Latn-BA" sz="2400" dirty="0" smtClean="0"/>
              <a:t>ta djela </a:t>
            </a:r>
            <a:r>
              <a:rPr lang="bs-Latn-BA" sz="2400" dirty="0"/>
              <a:t>optuženom;</a:t>
            </a:r>
          </a:p>
          <a:p>
            <a:pPr algn="just"/>
            <a:r>
              <a:rPr lang="pl-PL" sz="2400" dirty="0"/>
              <a:t>kontrola nad finansijama i platama počinilaca;</a:t>
            </a:r>
          </a:p>
          <a:p>
            <a:pPr algn="just"/>
            <a:r>
              <a:rPr lang="vi-VN" sz="2400" dirty="0"/>
              <a:t>činjenica da su podređeni disciplinovaniji u </a:t>
            </a:r>
            <a:r>
              <a:rPr lang="vi-VN" sz="2400" dirty="0" smtClean="0"/>
              <a:t>prisustvu</a:t>
            </a:r>
            <a:r>
              <a:rPr lang="bs-Latn-BA" sz="2400" dirty="0" smtClean="0"/>
              <a:t> </a:t>
            </a:r>
            <a:r>
              <a:rPr lang="vi-VN" sz="2400" dirty="0" smtClean="0"/>
              <a:t>nadređenog </a:t>
            </a:r>
            <a:r>
              <a:rPr lang="vi-VN" sz="2400" dirty="0"/>
              <a:t>nego kada je odsutan;</a:t>
            </a:r>
          </a:p>
          <a:p>
            <a:pPr algn="just"/>
            <a:r>
              <a:rPr lang="vi-VN" sz="2400" dirty="0" smtClean="0"/>
              <a:t>mogu</a:t>
            </a:r>
            <a:r>
              <a:rPr lang="bs-Latn-BA" sz="2400" dirty="0" smtClean="0"/>
              <a:t>ć</a:t>
            </a:r>
            <a:r>
              <a:rPr lang="vi-VN" sz="2400" dirty="0" smtClean="0"/>
              <a:t>nost </a:t>
            </a:r>
            <a:r>
              <a:rPr lang="vi-VN" sz="2400" dirty="0"/>
              <a:t>proslijeđivanja izvještaja nadležnim organima radi </a:t>
            </a:r>
            <a:r>
              <a:rPr lang="vi-VN" sz="2400" dirty="0" smtClean="0"/>
              <a:t>preduzimanja</a:t>
            </a:r>
            <a:r>
              <a:rPr lang="bs-Latn-BA" sz="2400" dirty="0" smtClean="0"/>
              <a:t> odgovarajućih </a:t>
            </a:r>
            <a:r>
              <a:rPr lang="bs-Latn-BA" sz="2400" dirty="0"/>
              <a:t>mjera;</a:t>
            </a:r>
          </a:p>
          <a:p>
            <a:pPr algn="just"/>
            <a:r>
              <a:rPr lang="vi-VN" sz="2400" dirty="0"/>
              <a:t>ovlast potpisivanja naređenja, a da potpis na dokumentu nije samo formalan ili </a:t>
            </a:r>
            <a:r>
              <a:rPr lang="vi-VN" sz="2400" dirty="0" smtClean="0"/>
              <a:t>stavljen</a:t>
            </a:r>
            <a:r>
              <a:rPr lang="bs-Latn-BA" sz="2400" dirty="0" smtClean="0"/>
              <a:t> </a:t>
            </a:r>
            <a:r>
              <a:rPr lang="vi-VN" sz="2400" dirty="0" smtClean="0"/>
              <a:t>samo </a:t>
            </a:r>
            <a:r>
              <a:rPr lang="vi-VN" sz="2400" dirty="0"/>
              <a:t>u cilju provođenja odluke drugih ljudi, nego da je ta </a:t>
            </a:r>
            <a:r>
              <a:rPr lang="vi-VN" sz="2400" dirty="0" smtClean="0"/>
              <a:t>mo</a:t>
            </a:r>
            <a:r>
              <a:rPr lang="bs-Latn-BA" sz="2400" dirty="0" smtClean="0"/>
              <a:t>ć</a:t>
            </a:r>
            <a:r>
              <a:rPr lang="vi-VN" sz="2400" dirty="0" smtClean="0"/>
              <a:t> potkrijepljena</a:t>
            </a:r>
            <a:endParaRPr lang="pl-PL" sz="2400" dirty="0"/>
          </a:p>
        </p:txBody>
      </p:sp>
    </p:spTree>
    <p:extLst>
      <p:ext uri="{BB962C8B-B14F-4D97-AF65-F5344CB8AC3E}">
        <p14:creationId xmlns:p14="http://schemas.microsoft.com/office/powerpoint/2010/main" val="10247423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lstStyle/>
          <a:p>
            <a:pPr marL="0" lvl="0" indent="0" algn="just">
              <a:buClr>
                <a:srgbClr val="FFCC66"/>
              </a:buClr>
              <a:buNone/>
            </a:pPr>
            <a:r>
              <a:rPr lang="pl-PL" sz="2400" dirty="0" smtClean="0">
                <a:solidFill>
                  <a:srgbClr val="FFFFFF"/>
                </a:solidFill>
              </a:rPr>
              <a:t>sadržajem </a:t>
            </a:r>
            <a:r>
              <a:rPr lang="pl-PL" sz="2400" dirty="0">
                <a:solidFill>
                  <a:srgbClr val="FFFFFF"/>
                </a:solidFill>
              </a:rPr>
              <a:t>dokumenta ili da se očigledno postupa u skladu s istim</a:t>
            </a:r>
            <a:r>
              <a:rPr lang="pl-PL" sz="2400" dirty="0" smtClean="0">
                <a:solidFill>
                  <a:srgbClr val="FFFFFF"/>
                </a:solidFill>
              </a:rPr>
              <a:t>;</a:t>
            </a:r>
            <a:endParaRPr lang="bs-Latn-BA" sz="2400" dirty="0" smtClean="0">
              <a:solidFill>
                <a:srgbClr val="FFFFFF"/>
              </a:solidFill>
            </a:endParaRPr>
          </a:p>
          <a:p>
            <a:pPr lvl="0" algn="just">
              <a:buClr>
                <a:srgbClr val="FFCC66"/>
              </a:buClr>
            </a:pPr>
            <a:r>
              <a:rPr lang="bs-Latn-BA" sz="2400" dirty="0" smtClean="0">
                <a:solidFill>
                  <a:srgbClr val="FFFFFF"/>
                </a:solidFill>
              </a:rPr>
              <a:t>istaknut </a:t>
            </a:r>
            <a:r>
              <a:rPr lang="bs-Latn-BA" sz="2400" dirty="0">
                <a:solidFill>
                  <a:srgbClr val="FFFFFF"/>
                </a:solidFill>
              </a:rPr>
              <a:t>položaj optuženog koji se očituje kroz njegove javne nastupe i izjave </a:t>
            </a:r>
            <a:r>
              <a:rPr lang="bs-Latn-BA" sz="2400" dirty="0" smtClean="0">
                <a:solidFill>
                  <a:srgbClr val="FFFFFF"/>
                </a:solidFill>
              </a:rPr>
              <a:t>ili </a:t>
            </a:r>
            <a:r>
              <a:rPr lang="vi-VN" sz="2400" dirty="0" smtClean="0">
                <a:solidFill>
                  <a:srgbClr val="FFFFFF"/>
                </a:solidFill>
              </a:rPr>
              <a:t>učestvovanje </a:t>
            </a:r>
            <a:r>
              <a:rPr lang="vi-VN" sz="2400" dirty="0">
                <a:solidFill>
                  <a:srgbClr val="FFFFFF"/>
                </a:solidFill>
              </a:rPr>
              <a:t>u međunarodnim pregovorima na visokom </a:t>
            </a:r>
            <a:r>
              <a:rPr lang="vi-VN" sz="2400" dirty="0" smtClean="0">
                <a:solidFill>
                  <a:srgbClr val="FFFFFF"/>
                </a:solidFill>
              </a:rPr>
              <a:t>nivou </a:t>
            </a:r>
            <a:endParaRPr lang="bs-Latn-BA" sz="2400" dirty="0" smtClean="0">
              <a:solidFill>
                <a:srgbClr val="FFFFFF"/>
              </a:solidFill>
            </a:endParaRPr>
          </a:p>
          <a:p>
            <a:pPr lvl="0" algn="just">
              <a:buClr>
                <a:srgbClr val="FFCC66"/>
              </a:buClr>
            </a:pPr>
            <a:r>
              <a:rPr lang="vi-VN" sz="2400" dirty="0" smtClean="0">
                <a:solidFill>
                  <a:srgbClr val="FFFFFF"/>
                </a:solidFill>
              </a:rPr>
              <a:t>dokaz </a:t>
            </a:r>
            <a:r>
              <a:rPr lang="vi-VN" sz="2400" dirty="0">
                <a:solidFill>
                  <a:srgbClr val="FFFFFF"/>
                </a:solidFill>
              </a:rPr>
              <a:t>da optuženi nije samo u </a:t>
            </a:r>
            <a:r>
              <a:rPr lang="vi-VN" sz="2400" dirty="0" smtClean="0">
                <a:solidFill>
                  <a:srgbClr val="FFFFFF"/>
                </a:solidFill>
              </a:rPr>
              <a:t>mogu</a:t>
            </a:r>
            <a:r>
              <a:rPr lang="bs-Latn-BA" sz="2400" dirty="0" smtClean="0">
                <a:solidFill>
                  <a:srgbClr val="FFFFFF"/>
                </a:solidFill>
              </a:rPr>
              <a:t>ć</a:t>
            </a:r>
            <a:r>
              <a:rPr lang="vi-VN" sz="2400" dirty="0" smtClean="0">
                <a:solidFill>
                  <a:srgbClr val="FFFFFF"/>
                </a:solidFill>
              </a:rPr>
              <a:t>nosti </a:t>
            </a:r>
            <a:r>
              <a:rPr lang="vi-VN" sz="2400" dirty="0">
                <a:solidFill>
                  <a:srgbClr val="FFFFFF"/>
                </a:solidFill>
              </a:rPr>
              <a:t>da izda naređenja, nego da se </a:t>
            </a:r>
            <a:r>
              <a:rPr lang="vi-VN" sz="2400" dirty="0" smtClean="0">
                <a:solidFill>
                  <a:srgbClr val="FFFFFF"/>
                </a:solidFill>
              </a:rPr>
              <a:t>njegova</a:t>
            </a:r>
            <a:r>
              <a:rPr lang="bs-Latn-BA" sz="2400" dirty="0" smtClean="0">
                <a:solidFill>
                  <a:srgbClr val="FFFFFF"/>
                </a:solidFill>
              </a:rPr>
              <a:t> </a:t>
            </a:r>
            <a:r>
              <a:rPr lang="vi-VN" sz="2400" dirty="0" smtClean="0">
                <a:solidFill>
                  <a:srgbClr val="FFFFFF"/>
                </a:solidFill>
              </a:rPr>
              <a:t>naređenja </a:t>
            </a:r>
            <a:r>
              <a:rPr lang="vi-VN" sz="2400" dirty="0">
                <a:solidFill>
                  <a:srgbClr val="FFFFFF"/>
                </a:solidFill>
              </a:rPr>
              <a:t>u stvari izvršavaju; ako se njegova naređenja ne izvršavaju, to može </a:t>
            </a:r>
            <a:r>
              <a:rPr lang="vi-VN" sz="2400" dirty="0" smtClean="0">
                <a:solidFill>
                  <a:srgbClr val="FFFFFF"/>
                </a:solidFill>
              </a:rPr>
              <a:t>potkopati</a:t>
            </a:r>
            <a:r>
              <a:rPr lang="bs-Latn-BA" sz="2400" dirty="0" smtClean="0">
                <a:solidFill>
                  <a:srgbClr val="FFFFFF"/>
                </a:solidFill>
              </a:rPr>
              <a:t> zaključak </a:t>
            </a:r>
            <a:r>
              <a:rPr lang="bs-Latn-BA" sz="2400" dirty="0">
                <a:solidFill>
                  <a:srgbClr val="FFFFFF"/>
                </a:solidFill>
              </a:rPr>
              <a:t>o efektivnoj </a:t>
            </a:r>
            <a:r>
              <a:rPr lang="bs-Latn-BA" sz="2400" dirty="0" smtClean="0">
                <a:solidFill>
                  <a:srgbClr val="FFFFFF"/>
                </a:solidFill>
              </a:rPr>
              <a:t>kontroli.</a:t>
            </a:r>
            <a:endParaRPr lang="bs-Latn-BA" sz="2400" dirty="0">
              <a:solidFill>
                <a:srgbClr val="FFFFFF"/>
              </a:solidFill>
            </a:endParaRPr>
          </a:p>
          <a:p>
            <a:pPr lvl="0" algn="just">
              <a:buClr>
                <a:srgbClr val="FFCC66"/>
              </a:buClr>
            </a:pPr>
            <a:r>
              <a:rPr lang="bs-Latn-BA" sz="2400" dirty="0" smtClean="0">
                <a:solidFill>
                  <a:srgbClr val="FFFFFF"/>
                </a:solidFill>
              </a:rPr>
              <a:t>U predmetu Rasim Delić (prvostepena </a:t>
            </a:r>
            <a:r>
              <a:rPr lang="bs-Latn-BA" sz="2400" dirty="0">
                <a:solidFill>
                  <a:srgbClr val="FFFFFF"/>
                </a:solidFill>
              </a:rPr>
              <a:t>presuda, 15.09.2008. ¶¶ 364 </a:t>
            </a:r>
            <a:r>
              <a:rPr lang="bs-Latn-BA" sz="2400" dirty="0" smtClean="0">
                <a:solidFill>
                  <a:srgbClr val="FFFFFF"/>
                </a:solidFill>
              </a:rPr>
              <a:t>– 8), </a:t>
            </a:r>
            <a:r>
              <a:rPr lang="vi-VN" sz="2400" dirty="0" smtClean="0">
                <a:solidFill>
                  <a:srgbClr val="FFFFFF"/>
                </a:solidFill>
              </a:rPr>
              <a:t>Pretresno vije</a:t>
            </a:r>
            <a:r>
              <a:rPr lang="bs-Latn-BA" sz="2400" dirty="0" smtClean="0">
                <a:solidFill>
                  <a:srgbClr val="FFFFFF"/>
                </a:solidFill>
              </a:rPr>
              <a:t>ć</a:t>
            </a:r>
            <a:r>
              <a:rPr lang="vi-VN" sz="2400" dirty="0" smtClean="0">
                <a:solidFill>
                  <a:srgbClr val="FFFFFF"/>
                </a:solidFill>
              </a:rPr>
              <a:t>e </a:t>
            </a:r>
            <a:r>
              <a:rPr lang="vi-VN" sz="2400" dirty="0">
                <a:solidFill>
                  <a:srgbClr val="FFFFFF"/>
                </a:solidFill>
              </a:rPr>
              <a:t>MKSJ-a utvrdilo je da je </a:t>
            </a:r>
            <a:r>
              <a:rPr lang="vi-VN" sz="2400" dirty="0" smtClean="0">
                <a:solidFill>
                  <a:srgbClr val="FFFFFF"/>
                </a:solidFill>
              </a:rPr>
              <a:t>Deli</a:t>
            </a:r>
            <a:r>
              <a:rPr lang="bs-Latn-BA" sz="2400" dirty="0" smtClean="0">
                <a:solidFill>
                  <a:srgbClr val="FFFFFF"/>
                </a:solidFill>
              </a:rPr>
              <a:t>ć</a:t>
            </a:r>
            <a:r>
              <a:rPr lang="vi-VN" sz="2400" dirty="0" smtClean="0">
                <a:solidFill>
                  <a:srgbClr val="FFFFFF"/>
                </a:solidFill>
              </a:rPr>
              <a:t>, </a:t>
            </a:r>
            <a:r>
              <a:rPr lang="vi-VN" sz="2400" dirty="0">
                <a:solidFill>
                  <a:srgbClr val="FFFFFF"/>
                </a:solidFill>
              </a:rPr>
              <a:t>kao komandant u Armiji BiH (ABiH</a:t>
            </a:r>
            <a:r>
              <a:rPr lang="vi-VN" sz="2400" dirty="0" smtClean="0">
                <a:solidFill>
                  <a:srgbClr val="FFFFFF"/>
                </a:solidFill>
              </a:rPr>
              <a:t>) imao</a:t>
            </a:r>
            <a:r>
              <a:rPr lang="bs-Latn-BA" sz="2400" dirty="0" smtClean="0">
                <a:solidFill>
                  <a:srgbClr val="FFFFFF"/>
                </a:solidFill>
              </a:rPr>
              <a:t> </a:t>
            </a:r>
            <a:r>
              <a:rPr lang="vi-VN" sz="2400" b="1" dirty="0" smtClean="0">
                <a:solidFill>
                  <a:srgbClr val="FFFFFF"/>
                </a:solidFill>
              </a:rPr>
              <a:t>efektivnu </a:t>
            </a:r>
            <a:r>
              <a:rPr lang="vi-VN" sz="2400" b="1" dirty="0">
                <a:solidFill>
                  <a:srgbClr val="FFFFFF"/>
                </a:solidFill>
              </a:rPr>
              <a:t>kontrolu </a:t>
            </a:r>
            <a:r>
              <a:rPr lang="vi-VN" sz="2400" dirty="0">
                <a:solidFill>
                  <a:srgbClr val="FFFFFF"/>
                </a:solidFill>
              </a:rPr>
              <a:t>nad grupom stranih boraca (odredom „El Mudžahedin“ ili OEM) za </a:t>
            </a:r>
            <a:r>
              <a:rPr lang="vi-VN" sz="2400" dirty="0" smtClean="0">
                <a:solidFill>
                  <a:srgbClr val="FFFFFF"/>
                </a:solidFill>
              </a:rPr>
              <a:t>određeno</a:t>
            </a:r>
            <a:r>
              <a:rPr lang="bs-Latn-BA" sz="2400" dirty="0" smtClean="0">
                <a:solidFill>
                  <a:srgbClr val="FFFFFF"/>
                </a:solidFill>
              </a:rPr>
              <a:t> </a:t>
            </a:r>
            <a:r>
              <a:rPr lang="vi-VN" sz="2400" dirty="0" smtClean="0">
                <a:solidFill>
                  <a:srgbClr val="FFFFFF"/>
                </a:solidFill>
              </a:rPr>
              <a:t>postupanje</a:t>
            </a:r>
            <a:r>
              <a:rPr lang="vi-VN" sz="2400" dirty="0">
                <a:solidFill>
                  <a:srgbClr val="FFFFFF"/>
                </a:solidFill>
              </a:rPr>
              <a:t>, na osnovu sljededih faktora</a:t>
            </a:r>
            <a:r>
              <a:rPr lang="vi-VN" sz="2400" dirty="0" smtClean="0">
                <a:solidFill>
                  <a:srgbClr val="FFFFFF"/>
                </a:solidFill>
              </a:rPr>
              <a:t>:</a:t>
            </a:r>
            <a:endParaRPr lang="bs-Latn-BA" sz="2400" dirty="0" smtClean="0">
              <a:solidFill>
                <a:srgbClr val="FFFFFF"/>
              </a:solidFill>
            </a:endParaRPr>
          </a:p>
          <a:p>
            <a:pPr lvl="0" algn="just">
              <a:buClr>
                <a:srgbClr val="FFCC66"/>
              </a:buClr>
            </a:pPr>
            <a:r>
              <a:rPr lang="vi-VN" sz="2200" dirty="0">
                <a:solidFill>
                  <a:srgbClr val="FFFFFF"/>
                </a:solidFill>
              </a:rPr>
              <a:t>da je OEM u načelu postupao u skladu s naređenjima ABiH</a:t>
            </a:r>
            <a:r>
              <a:rPr lang="vi-VN" sz="2200" dirty="0" smtClean="0">
                <a:solidFill>
                  <a:srgbClr val="FFFFFF"/>
                </a:solidFill>
              </a:rPr>
              <a:t>;</a:t>
            </a:r>
            <a:endParaRPr lang="bs-Latn-BA" sz="2200" dirty="0" smtClean="0">
              <a:solidFill>
                <a:srgbClr val="FFFFFF"/>
              </a:solidFill>
            </a:endParaRPr>
          </a:p>
        </p:txBody>
      </p:sp>
    </p:spTree>
    <p:extLst>
      <p:ext uri="{BB962C8B-B14F-4D97-AF65-F5344CB8AC3E}">
        <p14:creationId xmlns:p14="http://schemas.microsoft.com/office/powerpoint/2010/main" val="35067722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lstStyle/>
          <a:p>
            <a:pPr algn="just"/>
            <a:r>
              <a:rPr lang="bs-Latn-BA" sz="2400" dirty="0" smtClean="0">
                <a:latin typeface="Calibri"/>
              </a:rPr>
              <a:t>učešće </a:t>
            </a:r>
            <a:r>
              <a:rPr lang="bs-Latn-BA" sz="2400" dirty="0">
                <a:latin typeface="Calibri"/>
              </a:rPr>
              <a:t>OEM-a u borbenim dejstvima ABiH i njegovo postupanje u skladu s </a:t>
            </a:r>
            <a:r>
              <a:rPr lang="bs-Latn-BA" sz="2400" dirty="0" smtClean="0">
                <a:latin typeface="Calibri"/>
              </a:rPr>
              <a:t>borbenim zapovijestima </a:t>
            </a:r>
            <a:r>
              <a:rPr lang="bs-Latn-BA" sz="2400" dirty="0">
                <a:latin typeface="Calibri"/>
              </a:rPr>
              <a:t>ABiH;</a:t>
            </a:r>
          </a:p>
          <a:p>
            <a:pPr algn="just"/>
            <a:r>
              <a:rPr lang="bs-Latn-BA" sz="2400" dirty="0">
                <a:latin typeface="Calibri"/>
              </a:rPr>
              <a:t>da je OEM poštovao procedure postupanja sa zarobljenicima koje je primjenjivala ABiH;</a:t>
            </a:r>
          </a:p>
          <a:p>
            <a:pPr algn="just"/>
            <a:r>
              <a:rPr lang="bs-Latn-BA" sz="2400" dirty="0">
                <a:latin typeface="Calibri"/>
              </a:rPr>
              <a:t>pristup objektima OEM-a i zarobljenim pripadnicima neprijateljske strane;</a:t>
            </a:r>
          </a:p>
          <a:p>
            <a:pPr algn="just"/>
            <a:r>
              <a:rPr lang="bs-Latn-BA" sz="2400" dirty="0">
                <a:latin typeface="Calibri"/>
              </a:rPr>
              <a:t>regrutovanje lokalnih stanovnika od strane OEM-a i popuna njegovog sastava </a:t>
            </a:r>
            <a:r>
              <a:rPr lang="bs-Latn-BA" sz="2400" dirty="0" smtClean="0">
                <a:latin typeface="Calibri"/>
              </a:rPr>
              <a:t>vojnicima ABiH</a:t>
            </a:r>
            <a:r>
              <a:rPr lang="bs-Latn-BA" sz="2400" dirty="0">
                <a:latin typeface="Calibri"/>
              </a:rPr>
              <a:t>;</a:t>
            </a:r>
          </a:p>
          <a:p>
            <a:pPr algn="just"/>
            <a:r>
              <a:rPr lang="vi-VN" sz="2400" dirty="0">
                <a:latin typeface="Calibri"/>
              </a:rPr>
              <a:t>međusobna </a:t>
            </a:r>
            <a:r>
              <a:rPr lang="vi-VN" sz="2400" dirty="0" smtClean="0">
                <a:latin typeface="Calibri"/>
              </a:rPr>
              <a:t>pomo</a:t>
            </a:r>
            <a:r>
              <a:rPr lang="bs-Latn-BA" sz="2400" dirty="0" smtClean="0">
                <a:latin typeface="Calibri"/>
              </a:rPr>
              <a:t>ć</a:t>
            </a:r>
            <a:r>
              <a:rPr lang="vi-VN" sz="2400" dirty="0" smtClean="0">
                <a:latin typeface="Calibri"/>
              </a:rPr>
              <a:t> </a:t>
            </a:r>
            <a:r>
              <a:rPr lang="vi-VN" sz="2400" dirty="0">
                <a:latin typeface="Calibri"/>
              </a:rPr>
              <a:t>između ABiH i OEM;</a:t>
            </a:r>
          </a:p>
          <a:p>
            <a:pPr algn="just"/>
            <a:r>
              <a:rPr lang="pt-BR" sz="2400" dirty="0">
                <a:latin typeface="Calibri"/>
              </a:rPr>
              <a:t>da se OEM pridržavao procedure izvještavanja;</a:t>
            </a:r>
          </a:p>
          <a:p>
            <a:pPr algn="just"/>
            <a:r>
              <a:rPr lang="vi-VN" sz="2400" dirty="0">
                <a:latin typeface="Calibri"/>
              </a:rPr>
              <a:t>odnos između jedinica OEM i vojnika ABiH;</a:t>
            </a:r>
          </a:p>
          <a:p>
            <a:pPr algn="just"/>
            <a:r>
              <a:rPr lang="vi-VN" sz="2400" dirty="0">
                <a:latin typeface="Calibri"/>
              </a:rPr>
              <a:t>odnos između OEM i vlasti izvan ABiH;</a:t>
            </a:r>
          </a:p>
          <a:p>
            <a:pPr algn="just"/>
            <a:r>
              <a:rPr lang="vi-VN" sz="2400" dirty="0" smtClean="0">
                <a:latin typeface="Calibri"/>
              </a:rPr>
              <a:t>mogu</a:t>
            </a:r>
            <a:r>
              <a:rPr lang="bs-Latn-BA" sz="2400" dirty="0" smtClean="0">
                <a:latin typeface="Calibri"/>
              </a:rPr>
              <a:t>ć</a:t>
            </a:r>
            <a:r>
              <a:rPr lang="vi-VN" sz="2400" dirty="0" smtClean="0">
                <a:latin typeface="Calibri"/>
              </a:rPr>
              <a:t>nost </a:t>
            </a:r>
            <a:r>
              <a:rPr lang="vi-VN" sz="2400" dirty="0">
                <a:latin typeface="Calibri"/>
              </a:rPr>
              <a:t>provođenja istrage protiv pripadnika OEM-a i njihovog kažnjavanja;</a:t>
            </a:r>
            <a:endParaRPr lang="bs-Latn-BA" sz="2400" dirty="0"/>
          </a:p>
        </p:txBody>
      </p:sp>
    </p:spTree>
    <p:extLst>
      <p:ext uri="{BB962C8B-B14F-4D97-AF65-F5344CB8AC3E}">
        <p14:creationId xmlns:p14="http://schemas.microsoft.com/office/powerpoint/2010/main" val="3420618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640960" cy="6552728"/>
          </a:xfrm>
        </p:spPr>
        <p:txBody>
          <a:bodyPr/>
          <a:lstStyle/>
          <a:p>
            <a:r>
              <a:rPr lang="vi-VN" sz="2200" dirty="0"/>
              <a:t>imenovanja i unapređenja pripadnika OEM-a od strane ABiH, kao i nagrade koje im </a:t>
            </a:r>
            <a:r>
              <a:rPr lang="vi-VN" sz="2200" dirty="0" smtClean="0"/>
              <a:t>je</a:t>
            </a:r>
            <a:r>
              <a:rPr lang="bs-Latn-BA" sz="2200" dirty="0" smtClean="0"/>
              <a:t> </a:t>
            </a:r>
            <a:r>
              <a:rPr lang="vi-VN" sz="2200" dirty="0" smtClean="0"/>
              <a:t>dodijelila </a:t>
            </a:r>
            <a:r>
              <a:rPr lang="vi-VN" sz="2200" dirty="0"/>
              <a:t>ABiH; i</a:t>
            </a:r>
          </a:p>
          <a:p>
            <a:r>
              <a:rPr lang="vi-VN" sz="2200" dirty="0"/>
              <a:t>raspuštanje OEM-a</a:t>
            </a:r>
            <a:r>
              <a:rPr lang="vi-VN" sz="2200" dirty="0" smtClean="0"/>
              <a:t>.</a:t>
            </a:r>
            <a:endParaRPr lang="bs-Latn-BA" sz="2200" dirty="0" smtClean="0"/>
          </a:p>
          <a:p>
            <a:pPr marL="0" indent="0">
              <a:buNone/>
            </a:pPr>
            <a:endParaRPr lang="bs-Latn-BA" sz="2400" dirty="0" smtClean="0"/>
          </a:p>
          <a:p>
            <a:pPr marL="0" indent="0" algn="ctr">
              <a:buNone/>
            </a:pPr>
            <a:r>
              <a:rPr lang="bs-Latn-BA" sz="2400" dirty="0" smtClean="0">
                <a:solidFill>
                  <a:srgbClr val="FFFF00"/>
                </a:solidFill>
              </a:rPr>
              <a:t>PRIMJERI </a:t>
            </a:r>
            <a:r>
              <a:rPr lang="bs-Latn-BA" sz="2400" dirty="0">
                <a:solidFill>
                  <a:srgbClr val="FFFF00"/>
                </a:solidFill>
              </a:rPr>
              <a:t>EFEKTIVNE </a:t>
            </a:r>
            <a:r>
              <a:rPr lang="bs-Latn-BA" sz="2400" dirty="0" smtClean="0">
                <a:solidFill>
                  <a:srgbClr val="FFFF00"/>
                </a:solidFill>
              </a:rPr>
              <a:t>KONTROLE</a:t>
            </a:r>
          </a:p>
          <a:p>
            <a:pPr algn="just"/>
            <a:r>
              <a:rPr lang="vi-VN" sz="2400" dirty="0"/>
              <a:t>De facto komandant logora koji je imao ovlasti da disciplinski kazni ili otpusti </a:t>
            </a:r>
            <a:r>
              <a:rPr lang="vi-VN" sz="2400" dirty="0" smtClean="0"/>
              <a:t>stražare</a:t>
            </a:r>
            <a:r>
              <a:rPr lang="bs-Latn-BA" sz="2400" dirty="0" smtClean="0"/>
              <a:t> </a:t>
            </a:r>
            <a:r>
              <a:rPr lang="vi-VN" sz="2400" dirty="0" smtClean="0"/>
              <a:t>kao </a:t>
            </a:r>
            <a:r>
              <a:rPr lang="vi-VN" sz="2400" dirty="0"/>
              <a:t>i da preduzme mjere u cilju osiguranja reda i </a:t>
            </a:r>
            <a:r>
              <a:rPr lang="vi-VN" sz="2400" dirty="0" smtClean="0"/>
              <a:t>mira</a:t>
            </a:r>
            <a:r>
              <a:rPr lang="bs-Latn-BA" sz="2400" dirty="0" smtClean="0"/>
              <a:t> (Čelebići, prvostepena </a:t>
            </a:r>
            <a:r>
              <a:rPr lang="bs-Latn-BA" sz="2400" dirty="0"/>
              <a:t>presuda, ¶¶ </a:t>
            </a:r>
            <a:r>
              <a:rPr lang="bs-Latn-BA" sz="2400" dirty="0" smtClean="0"/>
              <a:t>722-767).</a:t>
            </a:r>
          </a:p>
          <a:p>
            <a:pPr algn="just"/>
            <a:r>
              <a:rPr lang="vi-VN" sz="2400" dirty="0" smtClean="0"/>
              <a:t>De </a:t>
            </a:r>
            <a:r>
              <a:rPr lang="vi-VN" sz="2400" dirty="0"/>
              <a:t>facto upravnik vojnog zatvora, koji je imao ovlasti da izdaje naređenja stražarima </a:t>
            </a:r>
            <a:r>
              <a:rPr lang="vi-VN" sz="2400" dirty="0" smtClean="0"/>
              <a:t>i</a:t>
            </a:r>
            <a:r>
              <a:rPr lang="bs-Latn-BA" sz="2400" dirty="0" smtClean="0"/>
              <a:t> </a:t>
            </a:r>
            <a:r>
              <a:rPr lang="vi-VN" sz="2400" dirty="0" smtClean="0"/>
              <a:t>pokre</a:t>
            </a:r>
            <a:r>
              <a:rPr lang="sr-Latn-BA" sz="2400" dirty="0" smtClean="0"/>
              <a:t>ć</a:t>
            </a:r>
            <a:r>
              <a:rPr lang="vi-VN" sz="2400" dirty="0" smtClean="0"/>
              <a:t>e </a:t>
            </a:r>
            <a:r>
              <a:rPr lang="vi-VN" sz="2400" dirty="0"/>
              <a:t>disciplinske ili krivične postupke protiv stražara koji su počinili zlostavljanja, </a:t>
            </a:r>
            <a:r>
              <a:rPr lang="vi-VN" sz="2400" dirty="0" smtClean="0"/>
              <a:t>tako</a:t>
            </a:r>
            <a:r>
              <a:rPr lang="bs-Latn-BA" sz="2400" dirty="0" smtClean="0"/>
              <a:t> </a:t>
            </a:r>
            <a:r>
              <a:rPr lang="vi-VN" sz="2400" dirty="0" smtClean="0"/>
              <a:t>da </a:t>
            </a:r>
            <a:r>
              <a:rPr lang="vi-VN" sz="2400" dirty="0"/>
              <a:t>ih prijavi komandantu vojne policije i predsjedniku vojnog suda. Stražari su </a:t>
            </a:r>
            <a:r>
              <a:rPr lang="vi-VN" sz="2400" dirty="0" smtClean="0"/>
              <a:t>postupali</a:t>
            </a:r>
            <a:r>
              <a:rPr lang="bs-Latn-BA" sz="2400" dirty="0" smtClean="0"/>
              <a:t> </a:t>
            </a:r>
            <a:r>
              <a:rPr lang="vi-VN" sz="2400" dirty="0" smtClean="0"/>
              <a:t>u </a:t>
            </a:r>
            <a:r>
              <a:rPr lang="vi-VN" sz="2400" dirty="0"/>
              <a:t>skladu sa uputstvima optuženog i odgovarali su mu za svoje </a:t>
            </a:r>
            <a:r>
              <a:rPr lang="vi-VN" sz="2400" dirty="0" smtClean="0"/>
              <a:t>radnje.</a:t>
            </a:r>
            <a:r>
              <a:rPr lang="bs-Latn-BA" sz="2400" dirty="0" smtClean="0"/>
              <a:t> (Aleksovski</a:t>
            </a:r>
            <a:r>
              <a:rPr lang="bs-Latn-BA" sz="2400" dirty="0"/>
              <a:t>, prvostepena presuda ¶¶ 90-106</a:t>
            </a:r>
            <a:r>
              <a:rPr lang="bs-Latn-BA" sz="2400" dirty="0" smtClean="0"/>
              <a:t>.)</a:t>
            </a:r>
            <a:endParaRPr lang="bs-Latn-BA" sz="2400" dirty="0"/>
          </a:p>
        </p:txBody>
      </p:sp>
    </p:spTree>
    <p:extLst>
      <p:ext uri="{BB962C8B-B14F-4D97-AF65-F5344CB8AC3E}">
        <p14:creationId xmlns:p14="http://schemas.microsoft.com/office/powerpoint/2010/main" val="27392020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lstStyle/>
          <a:p>
            <a:pPr marL="0" indent="0" algn="ctr">
              <a:buNone/>
            </a:pPr>
            <a:r>
              <a:rPr lang="bs-Latn-BA" sz="2400" dirty="0">
                <a:solidFill>
                  <a:srgbClr val="FFFF00"/>
                </a:solidFill>
                <a:latin typeface="Calibri"/>
              </a:rPr>
              <a:t>PRIMJERI NEPOSTOJANJA EFEKTIVNE KONTROLE</a:t>
            </a:r>
          </a:p>
          <a:p>
            <a:pPr algn="just"/>
            <a:r>
              <a:rPr lang="bs-Latn-BA" sz="2400" dirty="0" smtClean="0">
                <a:latin typeface="Calibri"/>
              </a:rPr>
              <a:t>U </a:t>
            </a:r>
            <a:r>
              <a:rPr lang="bs-Latn-BA" sz="2400" dirty="0">
                <a:latin typeface="Calibri"/>
              </a:rPr>
              <a:t>predmetu </a:t>
            </a:r>
            <a:r>
              <a:rPr lang="bs-Latn-BA" sz="2400" i="1" dirty="0" smtClean="0">
                <a:latin typeface="Calibri,Italic"/>
              </a:rPr>
              <a:t>Hadžihasanović</a:t>
            </a:r>
            <a:r>
              <a:rPr lang="bs-Latn-BA" sz="2400" dirty="0" smtClean="0">
                <a:latin typeface="Calibri"/>
              </a:rPr>
              <a:t>, </a:t>
            </a:r>
            <a:r>
              <a:rPr lang="bs-Latn-BA" sz="2400" dirty="0">
                <a:latin typeface="Calibri"/>
              </a:rPr>
              <a:t>Žalbeno </a:t>
            </a:r>
            <a:r>
              <a:rPr lang="bs-Latn-BA" sz="2400" dirty="0" smtClean="0">
                <a:latin typeface="Calibri"/>
              </a:rPr>
              <a:t>vijeće </a:t>
            </a:r>
            <a:r>
              <a:rPr lang="bs-Latn-BA" sz="2400" dirty="0">
                <a:latin typeface="Calibri"/>
              </a:rPr>
              <a:t>je zaključilo da optuženi, kao starješina </a:t>
            </a:r>
            <a:r>
              <a:rPr lang="bs-Latn-BA" sz="2400" dirty="0" smtClean="0">
                <a:latin typeface="Calibri"/>
              </a:rPr>
              <a:t>u Armiji </a:t>
            </a:r>
            <a:r>
              <a:rPr lang="bs-Latn-BA" sz="2400" dirty="0">
                <a:latin typeface="Calibri"/>
              </a:rPr>
              <a:t>Bosne i Hercegovine, nije imao efektivnu kontrolu nad odredom „El </a:t>
            </a:r>
            <a:r>
              <a:rPr lang="bs-Latn-BA" sz="2400" dirty="0" smtClean="0">
                <a:latin typeface="Calibri"/>
              </a:rPr>
              <a:t>Mudžahedin“ koji </a:t>
            </a:r>
            <a:r>
              <a:rPr lang="bs-Latn-BA" sz="2400" dirty="0">
                <a:latin typeface="Calibri"/>
              </a:rPr>
              <a:t>je djelovao u istom području kao i bosanske snage od 13. avgusta do 1. novembra</a:t>
            </a:r>
            <a:r>
              <a:rPr lang="bs-Latn-BA" sz="2400" dirty="0" smtClean="0">
                <a:latin typeface="Calibri"/>
              </a:rPr>
              <a:t>,</a:t>
            </a:r>
            <a:r>
              <a:rPr lang="vi-VN" sz="2400" dirty="0">
                <a:latin typeface="Calibri"/>
              </a:rPr>
              <a:t> 1993. godine, i poništilo je </a:t>
            </a:r>
            <a:r>
              <a:rPr lang="vi-VN" sz="2400" dirty="0" smtClean="0">
                <a:latin typeface="Calibri"/>
              </a:rPr>
              <a:t>osuđuju</a:t>
            </a:r>
            <a:r>
              <a:rPr lang="bs-Latn-BA" sz="2400" dirty="0" smtClean="0">
                <a:latin typeface="Calibri"/>
              </a:rPr>
              <a:t>ć</a:t>
            </a:r>
            <a:r>
              <a:rPr lang="vi-VN" sz="2400" dirty="0" smtClean="0">
                <a:latin typeface="Calibri"/>
              </a:rPr>
              <a:t>i </a:t>
            </a:r>
            <a:r>
              <a:rPr lang="vi-VN" sz="2400" dirty="0">
                <a:latin typeface="Calibri"/>
              </a:rPr>
              <a:t>dio presude u odnosu na krivična djela koja je </a:t>
            </a:r>
            <a:r>
              <a:rPr lang="vi-VN" sz="2400" dirty="0" smtClean="0">
                <a:latin typeface="Calibri"/>
              </a:rPr>
              <a:t>ova</a:t>
            </a:r>
            <a:r>
              <a:rPr lang="bs-Latn-BA" sz="2400" dirty="0" smtClean="0">
                <a:latin typeface="Calibri"/>
              </a:rPr>
              <a:t> </a:t>
            </a:r>
            <a:r>
              <a:rPr lang="vi-VN" sz="2400" dirty="0" smtClean="0">
                <a:latin typeface="Calibri"/>
              </a:rPr>
              <a:t>jedinica </a:t>
            </a:r>
            <a:r>
              <a:rPr lang="vi-VN" sz="2400" dirty="0">
                <a:latin typeface="Calibri"/>
              </a:rPr>
              <a:t>počinila u tom periodu</a:t>
            </a:r>
            <a:r>
              <a:rPr lang="vi-VN" sz="2400" dirty="0" smtClean="0">
                <a:latin typeface="Calibri"/>
              </a:rPr>
              <a:t>. </a:t>
            </a:r>
            <a:r>
              <a:rPr lang="vi-VN" sz="2400" dirty="0">
                <a:latin typeface="Calibri"/>
              </a:rPr>
              <a:t>Pretresno </a:t>
            </a:r>
            <a:r>
              <a:rPr lang="vi-VN" sz="2400" dirty="0" smtClean="0">
                <a:latin typeface="Calibri"/>
              </a:rPr>
              <a:t>vije</a:t>
            </a:r>
            <a:r>
              <a:rPr lang="sr-Latn-BA" sz="2400" dirty="0" smtClean="0">
                <a:latin typeface="Calibri"/>
              </a:rPr>
              <a:t>ć</a:t>
            </a:r>
            <a:r>
              <a:rPr lang="vi-VN" sz="2400" dirty="0" smtClean="0">
                <a:latin typeface="Calibri"/>
              </a:rPr>
              <a:t>e </a:t>
            </a:r>
            <a:r>
              <a:rPr lang="vi-VN" sz="2400" dirty="0">
                <a:latin typeface="Calibri"/>
              </a:rPr>
              <a:t>zasnovalo je svoju odluku na </a:t>
            </a:r>
            <a:r>
              <a:rPr lang="vi-VN" sz="2400" dirty="0" smtClean="0">
                <a:latin typeface="Calibri"/>
              </a:rPr>
              <a:t>tri</a:t>
            </a:r>
            <a:r>
              <a:rPr lang="bs-Latn-BA" sz="2400" dirty="0" smtClean="0">
                <a:latin typeface="Calibri"/>
              </a:rPr>
              <a:t> </a:t>
            </a:r>
            <a:r>
              <a:rPr lang="vi-VN" sz="2400" dirty="0" smtClean="0">
                <a:latin typeface="Calibri"/>
              </a:rPr>
              <a:t>pokazatelja </a:t>
            </a:r>
            <a:r>
              <a:rPr lang="vi-VN" sz="2400" dirty="0">
                <a:latin typeface="Calibri"/>
              </a:rPr>
              <a:t>efektivne kontrole:</a:t>
            </a:r>
          </a:p>
          <a:p>
            <a:pPr algn="just"/>
            <a:r>
              <a:rPr lang="vi-VN" sz="2400" dirty="0" smtClean="0">
                <a:latin typeface="Calibri"/>
              </a:rPr>
              <a:t>ovlast </a:t>
            </a:r>
            <a:r>
              <a:rPr lang="vi-VN" sz="2400" dirty="0">
                <a:latin typeface="Calibri"/>
              </a:rPr>
              <a:t>da izda naređenja odredu „El Mudžahedin“ i da se ta naređenja izvršavaju,</a:t>
            </a:r>
          </a:p>
          <a:p>
            <a:pPr algn="just"/>
            <a:r>
              <a:rPr lang="vi-VN" sz="2400" dirty="0" smtClean="0">
                <a:latin typeface="Calibri"/>
              </a:rPr>
              <a:t>vođenje </a:t>
            </a:r>
            <a:r>
              <a:rPr lang="vi-VN" sz="2400" dirty="0">
                <a:latin typeface="Calibri"/>
              </a:rPr>
              <a:t>borbenih operacija koje uključuju odred „El Mudžahedin“, i</a:t>
            </a:r>
          </a:p>
          <a:p>
            <a:pPr algn="just"/>
            <a:r>
              <a:rPr lang="vi-VN" sz="2400" dirty="0" smtClean="0">
                <a:latin typeface="Calibri"/>
              </a:rPr>
              <a:t>odsustvo </a:t>
            </a:r>
            <a:r>
              <a:rPr lang="vi-VN" sz="2400" dirty="0">
                <a:latin typeface="Calibri"/>
              </a:rPr>
              <a:t>svake druge ovlasti nad odredom „El Mudžahedin“.</a:t>
            </a:r>
            <a:endParaRPr lang="bs-Latn-BA" sz="2400" dirty="0"/>
          </a:p>
        </p:txBody>
      </p:sp>
    </p:spTree>
    <p:extLst>
      <p:ext uri="{BB962C8B-B14F-4D97-AF65-F5344CB8AC3E}">
        <p14:creationId xmlns:p14="http://schemas.microsoft.com/office/powerpoint/2010/main" val="41625208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pPr marL="0" indent="0" algn="just">
              <a:buNone/>
            </a:pPr>
            <a:r>
              <a:rPr lang="vi-VN" sz="2400" dirty="0"/>
              <a:t>Žalbeno </a:t>
            </a:r>
            <a:r>
              <a:rPr lang="vi-VN" sz="2400" dirty="0" smtClean="0"/>
              <a:t>vije</a:t>
            </a:r>
            <a:r>
              <a:rPr lang="sr-Latn-BA" sz="2400" dirty="0" smtClean="0"/>
              <a:t>ć</a:t>
            </a:r>
            <a:r>
              <a:rPr lang="vi-VN" sz="2400" dirty="0" smtClean="0"/>
              <a:t>e </a:t>
            </a:r>
            <a:r>
              <a:rPr lang="vi-VN" sz="2400" dirty="0"/>
              <a:t>utvrdilo je da zaključci Pretresnog vijeda potvrđuju da su snage „El </a:t>
            </a:r>
            <a:r>
              <a:rPr lang="vi-VN" sz="2400" dirty="0" smtClean="0"/>
              <a:t>Mudžahedin“</a:t>
            </a:r>
            <a:r>
              <a:rPr lang="bs-Latn-BA" sz="2400" dirty="0" smtClean="0"/>
              <a:t> učestvovale </a:t>
            </a:r>
            <a:r>
              <a:rPr lang="bs-Latn-BA" sz="2400" dirty="0"/>
              <a:t>u nekoliko borbenih operacija tokom tog perioda, ali to nije dovoljno da bi </a:t>
            </a:r>
            <a:r>
              <a:rPr lang="bs-Latn-BA" sz="2400" dirty="0" smtClean="0"/>
              <a:t>se </a:t>
            </a:r>
            <a:r>
              <a:rPr lang="pl-PL" sz="2400" dirty="0" smtClean="0"/>
              <a:t>pokazala </a:t>
            </a:r>
            <a:r>
              <a:rPr lang="pl-PL" sz="2400" dirty="0"/>
              <a:t>efektivna kontrola. Žalbeno vijede je u odnosu na gore navedene pokazatelje utvrdilo:</a:t>
            </a:r>
          </a:p>
          <a:p>
            <a:pPr algn="just"/>
            <a:r>
              <a:rPr lang="vi-VN" sz="2400" b="1" dirty="0" smtClean="0"/>
              <a:t>mo</a:t>
            </a:r>
            <a:r>
              <a:rPr lang="bs-Latn-BA" sz="2400" b="1" dirty="0" smtClean="0"/>
              <a:t>ć</a:t>
            </a:r>
            <a:r>
              <a:rPr lang="vi-VN" sz="2400" b="1" dirty="0" smtClean="0"/>
              <a:t> </a:t>
            </a:r>
            <a:r>
              <a:rPr lang="vi-VN" sz="2400" b="1" dirty="0"/>
              <a:t>da se izdaju naređenja i kontroliše njihovo izvršavanje </a:t>
            </a:r>
            <a:r>
              <a:rPr lang="vi-VN" sz="2400" dirty="0"/>
              <a:t>može poslužiti </a:t>
            </a:r>
            <a:r>
              <a:rPr lang="vi-VN" sz="2400" dirty="0" smtClean="0"/>
              <a:t>kao</a:t>
            </a:r>
            <a:r>
              <a:rPr lang="bs-Latn-BA" sz="2400" dirty="0" smtClean="0"/>
              <a:t> pokazatelj </a:t>
            </a:r>
            <a:r>
              <a:rPr lang="bs-Latn-BA" sz="2400" dirty="0"/>
              <a:t>efektivne kontrole, ali dokazi na koje se oslanjalo Pretresno vijede </a:t>
            </a:r>
            <a:r>
              <a:rPr lang="bs-Latn-BA" sz="2400" dirty="0" smtClean="0"/>
              <a:t>nisu </a:t>
            </a:r>
            <a:r>
              <a:rPr lang="nb-NO" sz="2400" dirty="0" smtClean="0"/>
              <a:t>dovoljni </a:t>
            </a:r>
            <a:r>
              <a:rPr lang="nb-NO" sz="2400" dirty="0"/>
              <a:t>da bi se utvrdilo postojanje efektivne </a:t>
            </a:r>
            <a:r>
              <a:rPr lang="nb-NO" sz="2400" dirty="0" smtClean="0"/>
              <a:t>kontrole.</a:t>
            </a:r>
            <a:endParaRPr lang="nb-NO" sz="2400" dirty="0"/>
          </a:p>
          <a:p>
            <a:pPr algn="just"/>
            <a:r>
              <a:rPr lang="vi-VN" sz="2400" dirty="0" smtClean="0"/>
              <a:t>Iako </a:t>
            </a:r>
            <a:r>
              <a:rPr lang="vi-VN" sz="2400" dirty="0"/>
              <a:t>je odred „El Mudžahedin“ sarađivao i borio se zajedno sa odredom optuženog</a:t>
            </a:r>
            <a:r>
              <a:rPr lang="vi-VN" sz="2400" dirty="0" smtClean="0"/>
              <a:t>,</a:t>
            </a:r>
            <a:r>
              <a:rPr lang="bs-Latn-BA" sz="2400" dirty="0" smtClean="0"/>
              <a:t> </a:t>
            </a:r>
            <a:r>
              <a:rPr lang="bs-Latn-BA" sz="2400" b="1" dirty="0" smtClean="0"/>
              <a:t>„</a:t>
            </a:r>
            <a:r>
              <a:rPr lang="bs-Latn-BA" sz="2400" b="1" dirty="0"/>
              <a:t>El Mudžahedin“ je održao značajan nivo nezavisnosti</a:t>
            </a:r>
            <a:r>
              <a:rPr lang="bs-Latn-BA" sz="2400" dirty="0"/>
              <a:t>, što demantuje </a:t>
            </a:r>
            <a:r>
              <a:rPr lang="bs-Latn-BA" sz="2400" dirty="0" smtClean="0"/>
              <a:t>zaključak Pretresnog </a:t>
            </a:r>
            <a:r>
              <a:rPr lang="bs-Latn-BA" sz="2400" dirty="0"/>
              <a:t>vijeda da je optuženi imao efektivnu </a:t>
            </a:r>
            <a:r>
              <a:rPr lang="bs-Latn-BA" sz="2400" dirty="0" smtClean="0"/>
              <a:t>kontrolu.</a:t>
            </a:r>
            <a:endParaRPr lang="bs-Latn-BA" sz="2400" dirty="0"/>
          </a:p>
        </p:txBody>
      </p:sp>
    </p:spTree>
    <p:extLst>
      <p:ext uri="{BB962C8B-B14F-4D97-AF65-F5344CB8AC3E}">
        <p14:creationId xmlns:p14="http://schemas.microsoft.com/office/powerpoint/2010/main" val="9874350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lstStyle/>
          <a:p>
            <a:pPr lvl="0" algn="just">
              <a:buClr>
                <a:srgbClr val="FFCC66"/>
              </a:buClr>
            </a:pPr>
            <a:r>
              <a:rPr lang="bs-Latn-BA" sz="2400" dirty="0">
                <a:solidFill>
                  <a:srgbClr val="FFFFFF"/>
                </a:solidFill>
              </a:rPr>
              <a:t>„Efektivna kontrola ne može se utvrditi postupkom eliminacije. Iz okolnosti da </a:t>
            </a:r>
            <a:r>
              <a:rPr lang="bs-Latn-BA" sz="2400" b="1" dirty="0" smtClean="0">
                <a:solidFill>
                  <a:srgbClr val="FFFFFF"/>
                </a:solidFill>
              </a:rPr>
              <a:t>niko drugi </a:t>
            </a:r>
            <a:r>
              <a:rPr lang="bs-Latn-BA" sz="2400" b="1" dirty="0">
                <a:solidFill>
                  <a:srgbClr val="FFFFFF"/>
                </a:solidFill>
              </a:rPr>
              <a:t>nije imao nadležnosti</a:t>
            </a:r>
            <a:r>
              <a:rPr lang="bs-Latn-BA" sz="2400" dirty="0">
                <a:solidFill>
                  <a:srgbClr val="FFFFFF"/>
                </a:solidFill>
              </a:rPr>
              <a:t> nad odredom „El Mudžahedin“ nikako ne proizilazi da </a:t>
            </a:r>
            <a:r>
              <a:rPr lang="bs-Latn-BA" sz="2400" dirty="0" smtClean="0">
                <a:solidFill>
                  <a:srgbClr val="FFFFFF"/>
                </a:solidFill>
              </a:rPr>
              <a:t>je Hadžihasanović </a:t>
            </a:r>
            <a:r>
              <a:rPr lang="bs-Latn-BA" sz="2400" dirty="0">
                <a:solidFill>
                  <a:srgbClr val="FFFFFF"/>
                </a:solidFill>
              </a:rPr>
              <a:t>u ovom slučaju imao efektivnu kontrolu</a:t>
            </a:r>
            <a:r>
              <a:rPr lang="bs-Latn-BA" sz="2400" dirty="0" smtClean="0">
                <a:solidFill>
                  <a:srgbClr val="FFFFFF"/>
                </a:solidFill>
              </a:rPr>
              <a:t>”.</a:t>
            </a:r>
          </a:p>
          <a:p>
            <a:pPr lvl="0" algn="just">
              <a:buClr>
                <a:srgbClr val="FFCC66"/>
              </a:buClr>
            </a:pPr>
            <a:r>
              <a:rPr lang="bs-Latn-BA" sz="2400" dirty="0" smtClean="0">
                <a:solidFill>
                  <a:srgbClr val="FFFFFF"/>
                </a:solidFill>
              </a:rPr>
              <a:t> U </a:t>
            </a:r>
            <a:r>
              <a:rPr lang="bs-Latn-BA" sz="2400" dirty="0">
                <a:solidFill>
                  <a:srgbClr val="FFFFFF"/>
                </a:solidFill>
              </a:rPr>
              <a:t>predmetu </a:t>
            </a:r>
            <a:r>
              <a:rPr lang="bs-Latn-BA" sz="2400" i="1" dirty="0" smtClean="0">
                <a:solidFill>
                  <a:srgbClr val="FFFFFF"/>
                </a:solidFill>
              </a:rPr>
              <a:t>Blagojević </a:t>
            </a:r>
            <a:r>
              <a:rPr lang="bs-Latn-BA" sz="2400" i="1" dirty="0">
                <a:solidFill>
                  <a:srgbClr val="FFFFFF"/>
                </a:solidFill>
              </a:rPr>
              <a:t>i </a:t>
            </a:r>
            <a:r>
              <a:rPr lang="bs-Latn-BA" sz="2400" i="1" dirty="0" smtClean="0">
                <a:solidFill>
                  <a:srgbClr val="FFFFFF"/>
                </a:solidFill>
              </a:rPr>
              <a:t>Jokić</a:t>
            </a:r>
            <a:r>
              <a:rPr lang="bs-Latn-BA" sz="2400" dirty="0" smtClean="0">
                <a:solidFill>
                  <a:srgbClr val="FFFFFF"/>
                </a:solidFill>
              </a:rPr>
              <a:t>, </a:t>
            </a:r>
            <a:r>
              <a:rPr lang="bs-Latn-BA" sz="2400" dirty="0">
                <a:solidFill>
                  <a:srgbClr val="FFFFFF"/>
                </a:solidFill>
              </a:rPr>
              <a:t>Žalbeno </a:t>
            </a:r>
            <a:r>
              <a:rPr lang="bs-Latn-BA" sz="2400" dirty="0" smtClean="0">
                <a:solidFill>
                  <a:srgbClr val="FFFFFF"/>
                </a:solidFill>
              </a:rPr>
              <a:t>vijeće </a:t>
            </a:r>
            <a:r>
              <a:rPr lang="bs-Latn-BA" sz="2400" dirty="0">
                <a:solidFill>
                  <a:srgbClr val="FFFFFF"/>
                </a:solidFill>
              </a:rPr>
              <a:t>je potvrdilo zaključak Pretresnog </a:t>
            </a:r>
            <a:r>
              <a:rPr lang="bs-Latn-BA" sz="2400" dirty="0" smtClean="0">
                <a:solidFill>
                  <a:srgbClr val="FFFFFF"/>
                </a:solidFill>
              </a:rPr>
              <a:t>vijeća da </a:t>
            </a:r>
            <a:r>
              <a:rPr lang="bs-Latn-BA" sz="2400" b="1" dirty="0" smtClean="0">
                <a:solidFill>
                  <a:srgbClr val="FFFFFF"/>
                </a:solidFill>
              </a:rPr>
              <a:t>optuženi</a:t>
            </a:r>
            <a:r>
              <a:rPr lang="bs-Latn-BA" sz="2400" b="1" dirty="0">
                <a:solidFill>
                  <a:srgbClr val="FFFFFF"/>
                </a:solidFill>
              </a:rPr>
              <a:t>, kao komandant sa </a:t>
            </a:r>
            <a:r>
              <a:rPr lang="bs-Latn-BA" sz="2400" b="1" i="1" dirty="0">
                <a:solidFill>
                  <a:srgbClr val="FFFFFF"/>
                </a:solidFill>
              </a:rPr>
              <a:t>de jure </a:t>
            </a:r>
            <a:r>
              <a:rPr lang="bs-Latn-BA" sz="2400" b="1" dirty="0">
                <a:solidFill>
                  <a:srgbClr val="FFFFFF"/>
                </a:solidFill>
              </a:rPr>
              <a:t>kontrolom nad brigadom, nije imao </a:t>
            </a:r>
            <a:r>
              <a:rPr lang="bs-Latn-BA" sz="2400" b="1" dirty="0" smtClean="0">
                <a:solidFill>
                  <a:srgbClr val="FFFFFF"/>
                </a:solidFill>
              </a:rPr>
              <a:t>efektivnu </a:t>
            </a:r>
            <a:r>
              <a:rPr lang="pl-PL" sz="2400" b="1" dirty="0" smtClean="0">
                <a:solidFill>
                  <a:srgbClr val="FFFFFF"/>
                </a:solidFill>
              </a:rPr>
              <a:t>kontrolu</a:t>
            </a:r>
            <a:r>
              <a:rPr lang="pl-PL" sz="2400" dirty="0" smtClean="0">
                <a:solidFill>
                  <a:srgbClr val="FFFFFF"/>
                </a:solidFill>
              </a:rPr>
              <a:t> </a:t>
            </a:r>
            <a:r>
              <a:rPr lang="pl-PL" sz="2400" dirty="0">
                <a:solidFill>
                  <a:srgbClr val="FFFFFF"/>
                </a:solidFill>
              </a:rPr>
              <a:t>nad svojim podređenim, jer su oni djelovali pod kontrolom organa </a:t>
            </a:r>
            <a:r>
              <a:rPr lang="pl-PL" sz="2400" dirty="0" smtClean="0">
                <a:solidFill>
                  <a:srgbClr val="FFFFFF"/>
                </a:solidFill>
              </a:rPr>
              <a:t>bezbjednosti </a:t>
            </a:r>
            <a:r>
              <a:rPr lang="bs-Latn-BA" sz="2400" dirty="0" smtClean="0">
                <a:solidFill>
                  <a:srgbClr val="FFFFFF"/>
                </a:solidFill>
              </a:rPr>
              <a:t>Glavnog </a:t>
            </a:r>
            <a:r>
              <a:rPr lang="bs-Latn-BA" sz="2400" dirty="0">
                <a:solidFill>
                  <a:srgbClr val="FFFFFF"/>
                </a:solidFill>
              </a:rPr>
              <a:t>štaba</a:t>
            </a:r>
            <a:r>
              <a:rPr lang="bs-Latn-BA" sz="2400" dirty="0" smtClean="0">
                <a:solidFill>
                  <a:srgbClr val="FFFFFF"/>
                </a:solidFill>
              </a:rPr>
              <a:t>.</a:t>
            </a:r>
          </a:p>
          <a:p>
            <a:pPr lvl="0" algn="just">
              <a:buClr>
                <a:srgbClr val="FFCC66"/>
              </a:buClr>
            </a:pPr>
            <a:r>
              <a:rPr lang="bs-Latn-BA" sz="2400" dirty="0"/>
              <a:t>U predmetu </a:t>
            </a:r>
            <a:r>
              <a:rPr lang="bs-Latn-BA" sz="2400" dirty="0" smtClean="0"/>
              <a:t>Mejakić </a:t>
            </a:r>
            <a:r>
              <a:rPr lang="bs-Latn-BA" sz="2400" dirty="0"/>
              <a:t>i dr. Pretresno vijede je zaključilo da je optuženi </a:t>
            </a:r>
            <a:r>
              <a:rPr lang="bs-Latn-BA" sz="2400" dirty="0" smtClean="0"/>
              <a:t>Mejakić </a:t>
            </a:r>
            <a:r>
              <a:rPr lang="bs-Latn-BA" sz="2400" dirty="0"/>
              <a:t>„</a:t>
            </a:r>
            <a:r>
              <a:rPr lang="bs-Latn-BA" sz="2400" u="sng" dirty="0"/>
              <a:t>imao </a:t>
            </a:r>
            <a:r>
              <a:rPr lang="bs-Latn-BA" sz="2400" u="sng" dirty="0" smtClean="0"/>
              <a:t>efektivnu kontrolu </a:t>
            </a:r>
            <a:r>
              <a:rPr lang="bs-Latn-BA" sz="2400" u="sng" dirty="0"/>
              <a:t>nad radom i ponašenjem svih stražara u logoru </a:t>
            </a:r>
            <a:r>
              <a:rPr lang="bs-Latn-BA" sz="2400" dirty="0"/>
              <a:t>„Omarska“ </a:t>
            </a:r>
            <a:r>
              <a:rPr lang="bs-Latn-BA" sz="2400" u="sng" dirty="0"/>
              <a:t>i drugih lica koja su radila </a:t>
            </a:r>
            <a:r>
              <a:rPr lang="bs-Latn-BA" sz="2400" u="sng" dirty="0" smtClean="0"/>
              <a:t>u logoru</a:t>
            </a:r>
            <a:r>
              <a:rPr lang="bs-Latn-BA" sz="2400" u="sng" dirty="0"/>
              <a:t>, kao i nad </a:t>
            </a:r>
            <a:r>
              <a:rPr lang="bs-Latn-BA" sz="2400" u="sng" dirty="0" smtClean="0"/>
              <a:t>većinom </a:t>
            </a:r>
            <a:r>
              <a:rPr lang="bs-Latn-BA" sz="2400" u="sng" dirty="0"/>
              <a:t>posjetilaca logora</a:t>
            </a:r>
            <a:r>
              <a:rPr lang="bs-Latn-BA" sz="2400" dirty="0"/>
              <a:t>(...)“. Žalbeno </a:t>
            </a:r>
            <a:r>
              <a:rPr lang="bs-Latn-BA" sz="2400" dirty="0" smtClean="0"/>
              <a:t>vijeće </a:t>
            </a:r>
            <a:r>
              <a:rPr lang="bs-Latn-BA" sz="2400" dirty="0"/>
              <a:t>je zaključilo da </a:t>
            </a:r>
            <a:r>
              <a:rPr lang="bs-Latn-BA" sz="2400" u="sng" dirty="0"/>
              <a:t>optuženi nije</a:t>
            </a:r>
          </a:p>
        </p:txBody>
      </p:sp>
    </p:spTree>
    <p:extLst>
      <p:ext uri="{BB962C8B-B14F-4D97-AF65-F5344CB8AC3E}">
        <p14:creationId xmlns:p14="http://schemas.microsoft.com/office/powerpoint/2010/main" val="3781770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5" name="Rectangle 3"/>
          <p:cNvSpPr>
            <a:spLocks noGrp="1" noChangeArrowheads="1"/>
          </p:cNvSpPr>
          <p:nvPr>
            <p:ph type="body" idx="1"/>
          </p:nvPr>
        </p:nvSpPr>
        <p:spPr>
          <a:xfrm>
            <a:off x="457200" y="260350"/>
            <a:ext cx="8229600" cy="6264275"/>
          </a:xfrm>
        </p:spPr>
        <p:txBody>
          <a:bodyPr/>
          <a:lstStyle/>
          <a:p>
            <a:pPr eaLnBrk="1" hangingPunct="1">
              <a:lnSpc>
                <a:spcPct val="90000"/>
              </a:lnSpc>
              <a:defRPr/>
            </a:pPr>
            <a:r>
              <a:rPr lang="sr-Cyrl-CS" sz="2400" dirty="0" smtClean="0"/>
              <a:t>U drugom slučaju Miler (</a:t>
            </a:r>
            <a:r>
              <a:rPr lang="en-US" sz="2400" i="1" dirty="0" smtClean="0"/>
              <a:t>Muller</a:t>
            </a:r>
            <a:r>
              <a:rPr lang="sr-Cyrl-CS" sz="2400" i="1" dirty="0" smtClean="0"/>
              <a:t> </a:t>
            </a:r>
            <a:r>
              <a:rPr lang="en-US" sz="2400" i="1" dirty="0" smtClean="0"/>
              <a:t>case</a:t>
            </a:r>
            <a:r>
              <a:rPr lang="sr-Cyrl-CS" sz="2400" dirty="0" smtClean="0"/>
              <a:t>), </a:t>
            </a:r>
            <a:r>
              <a:rPr lang="ru-RU" sz="2400" dirty="0" smtClean="0"/>
              <a:t>koji je tako</a:t>
            </a:r>
            <a:r>
              <a:rPr lang="sr-Cyrl-CS" sz="2400" dirty="0" smtClean="0"/>
              <a:t>đ</a:t>
            </a:r>
            <a:r>
              <a:rPr lang="ru-RU" sz="2400" dirty="0" smtClean="0"/>
              <a:t>e procesuiran pred</a:t>
            </a:r>
            <a:r>
              <a:rPr lang="sr-Cyrl-CS" sz="2400" dirty="0" smtClean="0"/>
              <a:t> V</a:t>
            </a:r>
            <a:r>
              <a:rPr lang="ru-RU" sz="2400" dirty="0" smtClean="0"/>
              <a:t>rhovnim sudom</a:t>
            </a:r>
            <a:r>
              <a:rPr lang="sr-Cyrl-CS" sz="2400" dirty="0" smtClean="0"/>
              <a:t> u Lajpcigu, sud je zaključio da komandant logora koji je preduzeo dovoljne mere da spr</a:t>
            </a:r>
            <a:r>
              <a:rPr lang="sr-Latn-CS" sz="2400" dirty="0" smtClean="0"/>
              <a:t>ij</a:t>
            </a:r>
            <a:r>
              <a:rPr lang="sr-Cyrl-CS" sz="2400" dirty="0" smtClean="0"/>
              <a:t>eči zlostavljanja i druge zločine nad ratnim zarobljenicima, kao i koji se trudio da nabavi dovoljno hrane za zarobljenike, ne bi trebalo da bude odgovoran za druge nedaće koje su mogle zadesiti zarobljenike. Sud je išao logikom da sve dok je komandant preduzimao odgovarajuće m</a:t>
            </a:r>
            <a:r>
              <a:rPr lang="sr-Latn-CS" sz="2400" dirty="0" smtClean="0"/>
              <a:t>j</a:t>
            </a:r>
            <a:r>
              <a:rPr lang="sr-Cyrl-CS" sz="2400" dirty="0" smtClean="0"/>
              <a:t>ere i prijavljivao dešavanja svojim nadređenima, krivično odgovorni, u tom slučaju, bili su njegovi nadređeni, i to ne samo po osnovu komandne odgovornosti, već i kao neposredni izvršioci. </a:t>
            </a:r>
            <a:endParaRPr lang="sr-Latn-CS" sz="2400" dirty="0" smtClean="0"/>
          </a:p>
          <a:p>
            <a:pPr eaLnBrk="1" hangingPunct="1">
              <a:lnSpc>
                <a:spcPct val="90000"/>
              </a:lnSpc>
              <a:defRPr/>
            </a:pPr>
            <a:r>
              <a:rPr lang="hr-HR" sz="2400" dirty="0" smtClean="0"/>
              <a:t>U predmetu </a:t>
            </a:r>
            <a:r>
              <a:rPr lang="hr-HR" sz="2400" i="1" dirty="0" smtClean="0"/>
              <a:t>Jamašita</a:t>
            </a:r>
            <a:r>
              <a:rPr lang="hr-HR" sz="2400" dirty="0" smtClean="0"/>
              <a:t> </a:t>
            </a:r>
            <a:r>
              <a:rPr lang="sr-Cyrl-CS" sz="2400" dirty="0" smtClean="0"/>
              <a:t>(</a:t>
            </a:r>
            <a:r>
              <a:rPr lang="sr-Cyrl-CS" sz="2400" i="1" dirty="0" smtClean="0"/>
              <a:t>Tomoyuki Yamashita case</a:t>
            </a:r>
            <a:r>
              <a:rPr lang="sr-Cyrl-CS" sz="2400" dirty="0" smtClean="0"/>
              <a:t>) </a:t>
            </a:r>
            <a:r>
              <a:rPr lang="hr-HR" sz="2400" dirty="0" smtClean="0"/>
              <a:t>radilo se o generalu japanske vojske (</a:t>
            </a:r>
            <a:r>
              <a:rPr lang="hr-HR" sz="2400" i="1" dirty="0" smtClean="0"/>
              <a:t>Tomojuki Jamašita</a:t>
            </a:r>
            <a:r>
              <a:rPr lang="hr-HR" sz="2400" dirty="0" smtClean="0"/>
              <a:t>) koji je od vlasti SAD uhapšen, te je bio optužen pred Vojnom komisijom SAD–a.</a:t>
            </a:r>
            <a:r>
              <a:rPr lang="en-US" sz="2400" dirty="0" smtClean="0"/>
              <a:t> </a:t>
            </a:r>
          </a:p>
          <a:p>
            <a:pPr eaLnBrk="1" hangingPunct="1">
              <a:lnSpc>
                <a:spcPct val="90000"/>
              </a:lnSpc>
              <a:defRPr/>
            </a:pPr>
            <a:endParaRPr lang="en-US" sz="2400" dirty="0" smtClean="0"/>
          </a:p>
        </p:txBody>
      </p:sp>
    </p:spTree>
    <p:extLst>
      <p:ext uri="{BB962C8B-B14F-4D97-AF65-F5344CB8AC3E}">
        <p14:creationId xmlns:p14="http://schemas.microsoft.com/office/powerpoint/2010/main" val="17287086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12968" cy="6480720"/>
          </a:xfrm>
        </p:spPr>
        <p:txBody>
          <a:bodyPr/>
          <a:lstStyle/>
          <a:p>
            <a:pPr marL="0" indent="0" algn="just">
              <a:buNone/>
            </a:pPr>
            <a:r>
              <a:rPr lang="vi-VN" sz="2400" u="sng" dirty="0"/>
              <a:t>mogao biti nadređeni niti imati efektivnu kontrolu ni nad kakvim drugim licima osim </a:t>
            </a:r>
            <a:r>
              <a:rPr lang="vi-VN" sz="2400" u="sng" dirty="0" smtClean="0"/>
              <a:t>policijskim</a:t>
            </a:r>
            <a:r>
              <a:rPr lang="sr-Latn-BA" sz="2400" u="sng" dirty="0" smtClean="0"/>
              <a:t> </a:t>
            </a:r>
            <a:r>
              <a:rPr lang="vi-VN" sz="2400" u="sng" dirty="0" smtClean="0"/>
              <a:t>stražarima </a:t>
            </a:r>
            <a:r>
              <a:rPr lang="vi-VN" sz="2400" u="sng" dirty="0"/>
              <a:t>u logoru „Omarska”. </a:t>
            </a:r>
            <a:r>
              <a:rPr lang="vi-VN" sz="2400" dirty="0" smtClean="0"/>
              <a:t>Vije</a:t>
            </a:r>
            <a:r>
              <a:rPr lang="sr-Latn-BA" sz="2400" dirty="0" smtClean="0"/>
              <a:t>ć</a:t>
            </a:r>
            <a:r>
              <a:rPr lang="vi-VN" sz="2400" dirty="0" smtClean="0"/>
              <a:t>e </a:t>
            </a:r>
            <a:r>
              <a:rPr lang="vi-VN" sz="2400" dirty="0"/>
              <a:t>je zaključilo da on </a:t>
            </a:r>
            <a:r>
              <a:rPr lang="vi-VN" sz="2400" u="sng" dirty="0"/>
              <a:t>nije imao efektivnu kontrolu </a:t>
            </a:r>
            <a:r>
              <a:rPr lang="vi-VN" sz="2400" u="sng" dirty="0" smtClean="0"/>
              <a:t>nad</a:t>
            </a:r>
            <a:r>
              <a:rPr lang="sr-Latn-BA" sz="2400" u="sng" dirty="0" smtClean="0"/>
              <a:t> </a:t>
            </a:r>
            <a:r>
              <a:rPr lang="vi-VN" sz="2400" u="sng" dirty="0" smtClean="0"/>
              <a:t>radnicima </a:t>
            </a:r>
            <a:r>
              <a:rPr lang="vi-VN" sz="2400" u="sng" dirty="0"/>
              <a:t>kuhinje i radnicima koji su radili na održavanju, članovima TO, isljednicima </a:t>
            </a:r>
            <a:r>
              <a:rPr lang="vi-VN" sz="2400" u="sng" dirty="0" smtClean="0"/>
              <a:t>i</a:t>
            </a:r>
            <a:r>
              <a:rPr lang="sr-Latn-BA" sz="2400" u="sng" dirty="0" smtClean="0"/>
              <a:t> </a:t>
            </a:r>
            <a:r>
              <a:rPr lang="vi-VN" sz="2400" u="sng" dirty="0" smtClean="0"/>
              <a:t>vojnicima</a:t>
            </a:r>
            <a:r>
              <a:rPr lang="vi-VN" sz="2400" dirty="0" smtClean="0"/>
              <a:t>.</a:t>
            </a:r>
            <a:endParaRPr lang="sr-Latn-BA" sz="2400" dirty="0" smtClean="0"/>
          </a:p>
          <a:p>
            <a:pPr marL="0" indent="0">
              <a:buNone/>
            </a:pPr>
            <a:r>
              <a:rPr lang="en-US" sz="2400" dirty="0"/>
              <a:t>U </a:t>
            </a:r>
            <a:r>
              <a:rPr lang="en-US" sz="2400" dirty="0" err="1"/>
              <a:t>predmetu</a:t>
            </a:r>
            <a:r>
              <a:rPr lang="en-US" sz="2400" dirty="0"/>
              <a:t> </a:t>
            </a:r>
            <a:r>
              <a:rPr lang="en-US" sz="2400" i="1" dirty="0" err="1"/>
              <a:t>Stupar</a:t>
            </a:r>
            <a:r>
              <a:rPr lang="en-US" sz="2400" i="1" dirty="0"/>
              <a:t> </a:t>
            </a:r>
            <a:r>
              <a:rPr lang="en-US" sz="2400" i="1" dirty="0" err="1"/>
              <a:t>i</a:t>
            </a:r>
            <a:r>
              <a:rPr lang="en-US" sz="2400" i="1" dirty="0"/>
              <a:t> dr. </a:t>
            </a:r>
            <a:r>
              <a:rPr lang="en-US" sz="2400" dirty="0" err="1"/>
              <a:t>Žalbeno</a:t>
            </a:r>
            <a:r>
              <a:rPr lang="en-US" sz="2400" dirty="0"/>
              <a:t> </a:t>
            </a:r>
            <a:r>
              <a:rPr lang="en-US" sz="2400" dirty="0" err="1" smtClean="0"/>
              <a:t>vije</a:t>
            </a:r>
            <a:r>
              <a:rPr lang="sr-Latn-BA" sz="2400" dirty="0"/>
              <a:t>ć</a:t>
            </a:r>
            <a:r>
              <a:rPr lang="en-US" sz="2400" dirty="0" smtClean="0"/>
              <a:t>e </a:t>
            </a:r>
            <a:r>
              <a:rPr lang="en-US" sz="2400" dirty="0"/>
              <a:t>je </a:t>
            </a:r>
            <a:r>
              <a:rPr lang="en-US" sz="2400" dirty="0" err="1"/>
              <a:t>smatralo</a:t>
            </a:r>
            <a:r>
              <a:rPr lang="en-US" sz="2400" dirty="0"/>
              <a:t> da </a:t>
            </a:r>
            <a:r>
              <a:rPr lang="en-US" sz="2400" dirty="0" err="1"/>
              <a:t>dokazi</a:t>
            </a:r>
            <a:r>
              <a:rPr lang="en-US" sz="2400" dirty="0"/>
              <a:t> ne </a:t>
            </a:r>
            <a:r>
              <a:rPr lang="en-US" sz="2400" dirty="0" err="1"/>
              <a:t>ukazuju</a:t>
            </a:r>
            <a:r>
              <a:rPr lang="en-US" sz="2400" dirty="0"/>
              <a:t> da je </a:t>
            </a:r>
            <a:r>
              <a:rPr lang="en-US" sz="2400" dirty="0" err="1"/>
              <a:t>optuženi</a:t>
            </a:r>
            <a:r>
              <a:rPr lang="en-US" sz="2400" dirty="0"/>
              <a:t> </a:t>
            </a:r>
            <a:r>
              <a:rPr lang="en-US" sz="2400" dirty="0" err="1" smtClean="0"/>
              <a:t>imao</a:t>
            </a:r>
            <a:r>
              <a:rPr lang="sr-Latn-BA" sz="2400" dirty="0"/>
              <a:t> </a:t>
            </a:r>
            <a:r>
              <a:rPr lang="en-US" sz="2400" dirty="0" err="1" smtClean="0"/>
              <a:t>efektivnu</a:t>
            </a:r>
            <a:r>
              <a:rPr lang="en-US" sz="2400" dirty="0" smtClean="0"/>
              <a:t> </a:t>
            </a:r>
            <a:r>
              <a:rPr lang="en-US" sz="2400" dirty="0" err="1"/>
              <a:t>kontrolu</a:t>
            </a:r>
            <a:r>
              <a:rPr lang="en-US" sz="2400" dirty="0"/>
              <a:t> </a:t>
            </a:r>
            <a:r>
              <a:rPr lang="en-US" sz="2400" dirty="0" err="1"/>
              <a:t>nad</a:t>
            </a:r>
            <a:r>
              <a:rPr lang="en-US" sz="2400" dirty="0"/>
              <a:t> </a:t>
            </a:r>
            <a:r>
              <a:rPr lang="en-US" sz="2400" dirty="0" err="1"/>
              <a:t>članovima</a:t>
            </a:r>
            <a:r>
              <a:rPr lang="en-US" sz="2400" dirty="0"/>
              <a:t> II </a:t>
            </a:r>
            <a:r>
              <a:rPr lang="en-US" sz="2400" dirty="0" err="1"/>
              <a:t>Odreda</a:t>
            </a:r>
            <a:r>
              <a:rPr lang="en-US" sz="2400" dirty="0" smtClean="0"/>
              <a:t>. </a:t>
            </a:r>
            <a:r>
              <a:rPr lang="en-US" sz="2400" dirty="0" err="1" smtClean="0"/>
              <a:t>Žalbeno</a:t>
            </a:r>
            <a:r>
              <a:rPr lang="en-US" sz="2400" dirty="0" smtClean="0"/>
              <a:t> </a:t>
            </a:r>
            <a:r>
              <a:rPr lang="en-US" sz="2400" dirty="0" err="1" smtClean="0"/>
              <a:t>vije</a:t>
            </a:r>
            <a:r>
              <a:rPr lang="sr-Latn-BA" sz="2400" dirty="0" smtClean="0"/>
              <a:t>ć</a:t>
            </a:r>
            <a:r>
              <a:rPr lang="en-US" sz="2400" dirty="0" smtClean="0"/>
              <a:t>e </a:t>
            </a:r>
            <a:r>
              <a:rPr lang="en-US" sz="2400" dirty="0"/>
              <a:t>se </a:t>
            </a:r>
            <a:r>
              <a:rPr lang="en-US" sz="2400" dirty="0" err="1"/>
              <a:t>oslonilo</a:t>
            </a:r>
            <a:r>
              <a:rPr lang="en-US" sz="2400" dirty="0"/>
              <a:t> </a:t>
            </a:r>
            <a:r>
              <a:rPr lang="en-US" sz="2400" dirty="0" err="1"/>
              <a:t>na</a:t>
            </a:r>
            <a:r>
              <a:rPr lang="en-US" sz="2400" dirty="0"/>
              <a:t> </a:t>
            </a:r>
            <a:r>
              <a:rPr lang="en-US" sz="2400" dirty="0" err="1"/>
              <a:t>iskaze</a:t>
            </a:r>
            <a:r>
              <a:rPr lang="en-US" sz="2400" dirty="0"/>
              <a:t> </a:t>
            </a:r>
            <a:r>
              <a:rPr lang="en-US" sz="2400" dirty="0" err="1"/>
              <a:t>svjedoka</a:t>
            </a:r>
            <a:r>
              <a:rPr lang="en-US" sz="2400" dirty="0"/>
              <a:t> </a:t>
            </a:r>
            <a:r>
              <a:rPr lang="en-US" sz="2400" dirty="0" smtClean="0"/>
              <a:t>u</a:t>
            </a:r>
            <a:r>
              <a:rPr lang="sr-Latn-BA" sz="2400" dirty="0" smtClean="0"/>
              <a:t> </a:t>
            </a:r>
            <a:r>
              <a:rPr lang="en-US" sz="2400" dirty="0" err="1" smtClean="0"/>
              <a:t>odnosu</a:t>
            </a:r>
            <a:r>
              <a:rPr lang="en-US" sz="2400" dirty="0" smtClean="0"/>
              <a:t> </a:t>
            </a:r>
            <a:r>
              <a:rPr lang="en-US" sz="2400" dirty="0" err="1"/>
              <a:t>na</a:t>
            </a:r>
            <a:r>
              <a:rPr lang="en-US" sz="2400" dirty="0"/>
              <a:t> </a:t>
            </a:r>
            <a:r>
              <a:rPr lang="en-US" sz="2400" dirty="0" err="1" smtClean="0"/>
              <a:t>sljede</a:t>
            </a:r>
            <a:r>
              <a:rPr lang="sr-Latn-BA" sz="2400" dirty="0" smtClean="0"/>
              <a:t>ć</a:t>
            </a:r>
            <a:r>
              <a:rPr lang="en-US" sz="2400" dirty="0" smtClean="0"/>
              <a:t>e</a:t>
            </a:r>
            <a:r>
              <a:rPr lang="en-US" sz="2400" dirty="0"/>
              <a:t>:</a:t>
            </a:r>
          </a:p>
          <a:p>
            <a:r>
              <a:rPr lang="en-US" sz="2400" dirty="0"/>
              <a:t>da je </a:t>
            </a:r>
            <a:r>
              <a:rPr lang="en-US" sz="2400" u="sng" dirty="0" err="1"/>
              <a:t>druga</a:t>
            </a:r>
            <a:r>
              <a:rPr lang="en-US" sz="2400" u="sng" dirty="0"/>
              <a:t> </a:t>
            </a:r>
            <a:r>
              <a:rPr lang="en-US" sz="2400" u="sng" dirty="0" err="1"/>
              <a:t>osoba</a:t>
            </a:r>
            <a:r>
              <a:rPr lang="en-US" sz="2400" u="sng" dirty="0"/>
              <a:t>, a ne </a:t>
            </a:r>
            <a:r>
              <a:rPr lang="en-US" sz="2400" u="sng" dirty="0" err="1"/>
              <a:t>optuženi</a:t>
            </a:r>
            <a:r>
              <a:rPr lang="en-US" sz="2400" u="sng" dirty="0"/>
              <a:t>, </a:t>
            </a:r>
            <a:r>
              <a:rPr lang="en-US" sz="2400" u="sng" dirty="0" err="1"/>
              <a:t>komandovao</a:t>
            </a:r>
            <a:r>
              <a:rPr lang="en-US" sz="2400" u="sng" dirty="0"/>
              <a:t> </a:t>
            </a:r>
            <a:r>
              <a:rPr lang="en-US" sz="2400" dirty="0" err="1"/>
              <a:t>Odredom</a:t>
            </a:r>
            <a:r>
              <a:rPr lang="en-US" sz="2400" dirty="0" smtClean="0"/>
              <a:t>;</a:t>
            </a:r>
            <a:endParaRPr lang="sr-Latn-BA" sz="2400" dirty="0" smtClean="0"/>
          </a:p>
          <a:p>
            <a:r>
              <a:rPr lang="en-US" sz="2400" dirty="0" smtClean="0"/>
              <a:t>da </a:t>
            </a:r>
            <a:r>
              <a:rPr lang="en-US" sz="2400" dirty="0"/>
              <a:t>se </a:t>
            </a:r>
            <a:r>
              <a:rPr lang="en-US" sz="2400" u="sng" dirty="0" err="1"/>
              <a:t>optuženi</a:t>
            </a:r>
            <a:r>
              <a:rPr lang="en-US" sz="2400" u="sng" dirty="0"/>
              <a:t> </a:t>
            </a:r>
            <a:r>
              <a:rPr lang="en-US" sz="2400" u="sng" dirty="0" err="1"/>
              <a:t>žalio</a:t>
            </a:r>
            <a:r>
              <a:rPr lang="en-US" sz="2400" u="sng" dirty="0"/>
              <a:t> da on </a:t>
            </a:r>
            <a:r>
              <a:rPr lang="en-US" sz="2400" u="sng" dirty="0" err="1"/>
              <a:t>više</a:t>
            </a:r>
            <a:r>
              <a:rPr lang="en-US" sz="2400" u="sng" dirty="0"/>
              <a:t> </a:t>
            </a:r>
            <a:r>
              <a:rPr lang="en-US" sz="2400" u="sng" dirty="0" err="1"/>
              <a:t>nema</a:t>
            </a:r>
            <a:r>
              <a:rPr lang="en-US" sz="2400" u="sng" dirty="0"/>
              <a:t> </a:t>
            </a:r>
            <a:r>
              <a:rPr lang="en-US" sz="2400" u="sng" dirty="0" err="1"/>
              <a:t>kontrolu</a:t>
            </a:r>
            <a:r>
              <a:rPr lang="en-US" sz="2400" u="sng" dirty="0"/>
              <a:t> </a:t>
            </a:r>
            <a:r>
              <a:rPr lang="en-US" sz="2400" u="sng" dirty="0" err="1"/>
              <a:t>nad</a:t>
            </a:r>
            <a:r>
              <a:rPr lang="en-US" sz="2400" u="sng" dirty="0"/>
              <a:t> </a:t>
            </a:r>
            <a:r>
              <a:rPr lang="en-US" sz="2400" u="sng" dirty="0" err="1"/>
              <a:t>Odredom</a:t>
            </a:r>
            <a:r>
              <a:rPr lang="en-US" sz="2400" u="sng" dirty="0"/>
              <a:t> </a:t>
            </a:r>
            <a:r>
              <a:rPr lang="en-US" sz="2400" dirty="0" err="1"/>
              <a:t>i</a:t>
            </a:r>
            <a:r>
              <a:rPr lang="en-US" sz="2400" dirty="0"/>
              <a:t> da, </a:t>
            </a:r>
            <a:r>
              <a:rPr lang="en-US" sz="2400" dirty="0" err="1"/>
              <a:t>stoga</a:t>
            </a:r>
            <a:r>
              <a:rPr lang="en-US" sz="2400" dirty="0"/>
              <a:t>, </a:t>
            </a:r>
            <a:r>
              <a:rPr lang="en-US" sz="2400" dirty="0" err="1"/>
              <a:t>optuženi</a:t>
            </a:r>
            <a:r>
              <a:rPr lang="en-US" sz="2400" dirty="0"/>
              <a:t> </a:t>
            </a:r>
            <a:r>
              <a:rPr lang="en-US" sz="2400" u="sng" dirty="0" err="1" smtClean="0"/>
              <a:t>nije</a:t>
            </a:r>
            <a:r>
              <a:rPr lang="sr-Latn-BA" sz="2400" u="sng" dirty="0"/>
              <a:t> </a:t>
            </a:r>
            <a:r>
              <a:rPr lang="en-US" sz="2400" u="sng" dirty="0" err="1" smtClean="0"/>
              <a:t>išao</a:t>
            </a:r>
            <a:r>
              <a:rPr lang="en-US" sz="2400" u="sng" dirty="0" smtClean="0"/>
              <a:t> </a:t>
            </a:r>
            <a:r>
              <a:rPr lang="en-US" sz="2400" u="sng" dirty="0" err="1"/>
              <a:t>na</a:t>
            </a:r>
            <a:r>
              <a:rPr lang="en-US" sz="2400" u="sng" dirty="0"/>
              <a:t> </a:t>
            </a:r>
            <a:r>
              <a:rPr lang="en-US" sz="2400" u="sng" dirty="0" err="1"/>
              <a:t>teren</a:t>
            </a:r>
            <a:r>
              <a:rPr lang="en-US" sz="2400" u="sng" dirty="0"/>
              <a:t> s </a:t>
            </a:r>
            <a:r>
              <a:rPr lang="en-US" sz="2400" u="sng" dirty="0" err="1"/>
              <a:t>Odredom</a:t>
            </a:r>
            <a:r>
              <a:rPr lang="en-US" sz="2400" dirty="0" smtClean="0"/>
              <a:t>;</a:t>
            </a:r>
            <a:endParaRPr lang="sr-Latn-BA" sz="2400" dirty="0" smtClean="0"/>
          </a:p>
          <a:p>
            <a:r>
              <a:rPr lang="en-US" sz="2400" dirty="0" smtClean="0"/>
              <a:t> da </a:t>
            </a:r>
            <a:r>
              <a:rPr lang="en-US" sz="2400" dirty="0"/>
              <a:t>je </a:t>
            </a:r>
            <a:r>
              <a:rPr lang="en-US" sz="2400" dirty="0" err="1"/>
              <a:t>optuženi</a:t>
            </a:r>
            <a:r>
              <a:rPr lang="en-US" sz="2400" dirty="0"/>
              <a:t> </a:t>
            </a:r>
            <a:r>
              <a:rPr lang="en-US" sz="2400" u="sng" dirty="0" err="1"/>
              <a:t>razriješen</a:t>
            </a:r>
            <a:r>
              <a:rPr lang="en-US" sz="2400" u="sng" dirty="0"/>
              <a:t> </a:t>
            </a:r>
            <a:r>
              <a:rPr lang="en-US" sz="2400" u="sng" dirty="0" err="1"/>
              <a:t>komandnih</a:t>
            </a:r>
            <a:r>
              <a:rPr lang="en-US" sz="2400" u="sng" dirty="0"/>
              <a:t> </a:t>
            </a:r>
            <a:r>
              <a:rPr lang="en-US" sz="2400" u="sng" dirty="0" err="1"/>
              <a:t>dužnosti</a:t>
            </a:r>
            <a:r>
              <a:rPr lang="en-US" sz="2400" u="sng" dirty="0"/>
              <a:t> </a:t>
            </a:r>
            <a:r>
              <a:rPr lang="en-US" sz="2400" dirty="0" err="1"/>
              <a:t>jer</a:t>
            </a:r>
            <a:r>
              <a:rPr lang="en-US" sz="2400" dirty="0"/>
              <a:t> </a:t>
            </a:r>
            <a:r>
              <a:rPr lang="en-US" sz="2400" dirty="0" err="1"/>
              <a:t>nije</a:t>
            </a:r>
            <a:r>
              <a:rPr lang="en-US" sz="2400" dirty="0"/>
              <a:t> </a:t>
            </a:r>
            <a:r>
              <a:rPr lang="en-US" sz="2400" dirty="0" err="1"/>
              <a:t>imao</a:t>
            </a:r>
            <a:r>
              <a:rPr lang="en-US" sz="2400" dirty="0"/>
              <a:t> </a:t>
            </a:r>
            <a:r>
              <a:rPr lang="en-US" sz="2400" dirty="0" err="1"/>
              <a:t>potrebnu</a:t>
            </a:r>
            <a:r>
              <a:rPr lang="en-US" sz="2400" dirty="0"/>
              <a:t> </a:t>
            </a:r>
            <a:r>
              <a:rPr lang="en-US" sz="2400" dirty="0" err="1"/>
              <a:t>stručnu</a:t>
            </a:r>
            <a:r>
              <a:rPr lang="en-US" sz="2400" dirty="0"/>
              <a:t> </a:t>
            </a:r>
            <a:r>
              <a:rPr lang="en-US" sz="2400" dirty="0" err="1"/>
              <a:t>spremu</a:t>
            </a:r>
            <a:r>
              <a:rPr lang="en-US" sz="2400" dirty="0" smtClean="0"/>
              <a:t>;</a:t>
            </a:r>
            <a:endParaRPr lang="sr-Latn-BA" sz="2400" dirty="0" smtClean="0"/>
          </a:p>
          <a:p>
            <a:r>
              <a:rPr lang="en-US" sz="2400" dirty="0" smtClean="0"/>
              <a:t> </a:t>
            </a:r>
            <a:r>
              <a:rPr lang="pl-PL" sz="2400" dirty="0" smtClean="0"/>
              <a:t>da </a:t>
            </a:r>
            <a:r>
              <a:rPr lang="pl-PL" sz="2400" dirty="0"/>
              <a:t>je </a:t>
            </a:r>
            <a:r>
              <a:rPr lang="pl-PL" sz="2400" u="sng" dirty="0"/>
              <a:t>druga osoba preuzela komandu prije </a:t>
            </a:r>
            <a:r>
              <a:rPr lang="pl-PL" sz="2400" dirty="0"/>
              <a:t>odlaska na vojni zadatak u području </a:t>
            </a:r>
            <a:r>
              <a:rPr lang="pl-PL" sz="2400" dirty="0" smtClean="0"/>
              <a:t>Srednjeg, </a:t>
            </a:r>
            <a:r>
              <a:rPr lang="en-US" sz="2400" dirty="0" err="1" smtClean="0"/>
              <a:t>sredinom</a:t>
            </a:r>
            <a:r>
              <a:rPr lang="en-US" sz="2400" dirty="0" smtClean="0"/>
              <a:t> </a:t>
            </a:r>
            <a:r>
              <a:rPr lang="en-US" sz="2400" dirty="0" err="1"/>
              <a:t>juna</a:t>
            </a:r>
            <a:r>
              <a:rPr lang="en-US" sz="2400" dirty="0" smtClean="0"/>
              <a:t>;</a:t>
            </a:r>
            <a:endParaRPr lang="sr-Latn-BA" sz="2400" dirty="0" smtClean="0"/>
          </a:p>
        </p:txBody>
      </p:sp>
    </p:spTree>
    <p:extLst>
      <p:ext uri="{BB962C8B-B14F-4D97-AF65-F5344CB8AC3E}">
        <p14:creationId xmlns:p14="http://schemas.microsoft.com/office/powerpoint/2010/main" val="161936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640960" cy="6336704"/>
          </a:xfrm>
        </p:spPr>
        <p:txBody>
          <a:bodyPr/>
          <a:lstStyle/>
          <a:p>
            <a:r>
              <a:rPr lang="vi-VN" sz="2400" dirty="0" smtClean="0"/>
              <a:t>da </a:t>
            </a:r>
            <a:r>
              <a:rPr lang="vi-VN" sz="2400" u="sng" dirty="0"/>
              <a:t>optuženi nije bio s Odredom</a:t>
            </a:r>
            <a:r>
              <a:rPr lang="vi-VN" sz="2400" dirty="0"/>
              <a:t> tokom relevantnog </a:t>
            </a:r>
            <a:r>
              <a:rPr lang="vi-VN" sz="2400" dirty="0" smtClean="0"/>
              <a:t>perioda;</a:t>
            </a:r>
            <a:endParaRPr lang="vi-VN" sz="2400" dirty="0"/>
          </a:p>
          <a:p>
            <a:r>
              <a:rPr lang="vi-VN" sz="2400" dirty="0"/>
              <a:t>da optuženi </a:t>
            </a:r>
            <a:r>
              <a:rPr lang="vi-VN" sz="2400" u="sng" dirty="0"/>
              <a:t>nije ni na koji način učestvovao u aktivnostima Odreda</a:t>
            </a:r>
            <a:r>
              <a:rPr lang="vi-VN" sz="2400" dirty="0"/>
              <a:t> tokom </a:t>
            </a:r>
            <a:r>
              <a:rPr lang="vi-VN" sz="2400" dirty="0" smtClean="0"/>
              <a:t>boravka</a:t>
            </a:r>
            <a:r>
              <a:rPr lang="sr-Latn-BA" sz="2400" dirty="0" smtClean="0"/>
              <a:t> </a:t>
            </a:r>
            <a:r>
              <a:rPr lang="vi-VN" sz="2400" dirty="0" smtClean="0"/>
              <a:t>jedinice </a:t>
            </a:r>
            <a:r>
              <a:rPr lang="vi-VN" sz="2400" dirty="0"/>
              <a:t>na području Srednjeg, iako je 13. jula </a:t>
            </a:r>
            <a:r>
              <a:rPr lang="vi-VN" sz="2400" dirty="0" smtClean="0"/>
              <a:t>primije</a:t>
            </a:r>
            <a:r>
              <a:rPr lang="sr-Latn-BA" sz="2400" dirty="0" smtClean="0"/>
              <a:t>ć</a:t>
            </a:r>
            <a:r>
              <a:rPr lang="vi-VN" sz="2400" dirty="0" smtClean="0"/>
              <a:t>en </a:t>
            </a:r>
            <a:r>
              <a:rPr lang="vi-VN" sz="2400" dirty="0"/>
              <a:t>na putnoj </a:t>
            </a:r>
            <a:r>
              <a:rPr lang="vi-VN" sz="2400" dirty="0" smtClean="0"/>
              <a:t>komunikaciji</a:t>
            </a:r>
            <a:r>
              <a:rPr lang="sr-Latn-BA" sz="2400" dirty="0" smtClean="0"/>
              <a:t> </a:t>
            </a:r>
            <a:r>
              <a:rPr lang="vi-VN" sz="2400" dirty="0" smtClean="0"/>
              <a:t>Bratunac–Konjevid </a:t>
            </a:r>
            <a:r>
              <a:rPr lang="vi-VN" sz="2400" dirty="0"/>
              <a:t>polje</a:t>
            </a:r>
            <a:r>
              <a:rPr lang="vi-VN" sz="2400" dirty="0" smtClean="0"/>
              <a:t>;</a:t>
            </a:r>
            <a:endParaRPr lang="sr-Latn-BA" sz="2400" dirty="0" smtClean="0"/>
          </a:p>
          <a:p>
            <a:r>
              <a:rPr lang="vi-VN" sz="2400" dirty="0" smtClean="0"/>
              <a:t> da </a:t>
            </a:r>
            <a:r>
              <a:rPr lang="vi-VN" sz="2400" dirty="0"/>
              <a:t>je optuženi </a:t>
            </a:r>
            <a:r>
              <a:rPr lang="vi-VN" sz="2400" u="sng" dirty="0"/>
              <a:t>bio u civilnoj </a:t>
            </a:r>
            <a:r>
              <a:rPr lang="vi-VN" sz="2400" u="sng" dirty="0" smtClean="0"/>
              <a:t>odje</a:t>
            </a:r>
            <a:r>
              <a:rPr lang="sr-Latn-BA" sz="2400" u="sng" dirty="0" smtClean="0"/>
              <a:t>ć</a:t>
            </a:r>
            <a:r>
              <a:rPr lang="vi-VN" sz="2400" u="sng" dirty="0" smtClean="0"/>
              <a:t>i</a:t>
            </a:r>
            <a:r>
              <a:rPr lang="vi-VN" sz="2400" dirty="0" smtClean="0"/>
              <a:t> </a:t>
            </a:r>
            <a:r>
              <a:rPr lang="vi-VN" sz="2400" dirty="0"/>
              <a:t>tokom relevantnog perioda</a:t>
            </a:r>
            <a:r>
              <a:rPr lang="vi-VN" sz="2400" dirty="0" smtClean="0"/>
              <a:t>;</a:t>
            </a:r>
            <a:endParaRPr lang="sr-Latn-BA" sz="2400" dirty="0" smtClean="0"/>
          </a:p>
          <a:p>
            <a:r>
              <a:rPr lang="vi-VN" sz="2400" dirty="0" smtClean="0"/>
              <a:t> da </a:t>
            </a:r>
            <a:r>
              <a:rPr lang="vi-VN" sz="2400" dirty="0"/>
              <a:t>je </a:t>
            </a:r>
            <a:r>
              <a:rPr lang="vi-VN" sz="2400" u="sng" dirty="0"/>
              <a:t>naređenje da se ubiju svi vojno sposobni i prevezu preostali civili primljeno </a:t>
            </a:r>
            <a:r>
              <a:rPr lang="vi-VN" sz="2400" u="sng" dirty="0" smtClean="0"/>
              <a:t>od</a:t>
            </a:r>
            <a:r>
              <a:rPr lang="sr-Latn-BA" sz="2400" u="sng" dirty="0" smtClean="0"/>
              <a:t> </a:t>
            </a:r>
            <a:r>
              <a:rPr lang="vi-VN" sz="2400" u="sng" dirty="0" smtClean="0"/>
              <a:t>osobe </a:t>
            </a:r>
            <a:r>
              <a:rPr lang="vi-VN" sz="2400" u="sng" dirty="0"/>
              <a:t>koja je imala komandu, a ne od optuženog</a:t>
            </a:r>
            <a:r>
              <a:rPr lang="vi-VN" sz="2400" dirty="0" smtClean="0"/>
              <a:t>; i</a:t>
            </a:r>
            <a:endParaRPr lang="sr-Latn-BA" sz="2400" dirty="0" smtClean="0"/>
          </a:p>
          <a:p>
            <a:r>
              <a:rPr lang="vi-VN" sz="2400" dirty="0"/>
              <a:t>da je </a:t>
            </a:r>
            <a:r>
              <a:rPr lang="vi-VN" sz="2400" u="sng" dirty="0"/>
              <a:t>optuženi obavljao dužnost komandanta veoma kratko, od 15. do 18. jula, dok </a:t>
            </a:r>
            <a:r>
              <a:rPr lang="vi-VN" sz="2400" u="sng" dirty="0" smtClean="0"/>
              <a:t>se</a:t>
            </a:r>
            <a:r>
              <a:rPr lang="sr-Latn-BA" sz="2400" u="sng" dirty="0" smtClean="0"/>
              <a:t> </a:t>
            </a:r>
            <a:r>
              <a:rPr lang="vi-VN" sz="2400" u="sng" dirty="0" smtClean="0"/>
              <a:t>komandant </a:t>
            </a:r>
            <a:r>
              <a:rPr lang="vi-VN" sz="2400" u="sng" dirty="0"/>
              <a:t>nije oporavio od povreda ruke</a:t>
            </a:r>
            <a:r>
              <a:rPr lang="vi-VN" sz="2400" dirty="0"/>
              <a:t>.</a:t>
            </a:r>
          </a:p>
          <a:p>
            <a:endParaRPr lang="en-US" dirty="0"/>
          </a:p>
        </p:txBody>
      </p:sp>
    </p:spTree>
    <p:extLst>
      <p:ext uri="{BB962C8B-B14F-4D97-AF65-F5344CB8AC3E}">
        <p14:creationId xmlns:p14="http://schemas.microsoft.com/office/powerpoint/2010/main" val="4128017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pl-PL" sz="2400" dirty="0" smtClean="0"/>
              <a:t>Elemenat saznanja („znao ili mogao znati”)</a:t>
            </a:r>
            <a:endParaRPr lang="bs-Latn-BA" sz="2400" dirty="0"/>
          </a:p>
        </p:txBody>
      </p:sp>
      <p:sp>
        <p:nvSpPr>
          <p:cNvPr id="3" name="Content Placeholder 2"/>
          <p:cNvSpPr>
            <a:spLocks noGrp="1"/>
          </p:cNvSpPr>
          <p:nvPr>
            <p:ph idx="1"/>
          </p:nvPr>
        </p:nvSpPr>
        <p:spPr>
          <a:xfrm>
            <a:off x="467544" y="980728"/>
            <a:ext cx="8229600" cy="4530725"/>
          </a:xfrm>
        </p:spPr>
        <p:txBody>
          <a:bodyPr/>
          <a:lstStyle/>
          <a:p>
            <a:pPr algn="just"/>
            <a:r>
              <a:rPr lang="bs-Latn-BA" sz="2400" dirty="0" smtClean="0"/>
              <a:t>U</a:t>
            </a:r>
            <a:r>
              <a:rPr lang="vi-VN" sz="2400" dirty="0" smtClean="0"/>
              <a:t>tvrđuje </a:t>
            </a:r>
            <a:r>
              <a:rPr lang="bs-Latn-BA" sz="2400" dirty="0" smtClean="0"/>
              <a:t>se </a:t>
            </a:r>
            <a:r>
              <a:rPr lang="vi-VN" sz="2400" dirty="0" smtClean="0"/>
              <a:t>na </a:t>
            </a:r>
            <a:r>
              <a:rPr lang="vi-VN" sz="2400" dirty="0"/>
              <a:t>osnovu direktnih dokaza ili indicija, </a:t>
            </a:r>
            <a:r>
              <a:rPr lang="vi-VN" sz="2400" dirty="0" smtClean="0"/>
              <a:t>da </a:t>
            </a:r>
            <a:r>
              <a:rPr lang="vi-VN" sz="2400" dirty="0"/>
              <a:t>je </a:t>
            </a:r>
            <a:r>
              <a:rPr lang="vi-VN" sz="2400" b="1" dirty="0"/>
              <a:t>nadređeni imao u svom posjedu </a:t>
            </a:r>
            <a:r>
              <a:rPr lang="vi-VN" sz="2400" b="1" dirty="0" smtClean="0"/>
              <a:t>informacije</a:t>
            </a:r>
            <a:r>
              <a:rPr lang="bs-Latn-BA" sz="2400" b="1" dirty="0" smtClean="0"/>
              <a:t> koje </a:t>
            </a:r>
            <a:r>
              <a:rPr lang="bs-Latn-BA" sz="2400" b="1" dirty="0"/>
              <a:t>su bile takve prirode da je u najmanju ruku mogao biti upozoren na rizik </a:t>
            </a:r>
            <a:r>
              <a:rPr lang="bs-Latn-BA" sz="2400" b="1" dirty="0" smtClean="0"/>
              <a:t>izvršenja takvih </a:t>
            </a:r>
            <a:r>
              <a:rPr lang="bs-Latn-BA" sz="2400" b="1" dirty="0"/>
              <a:t>krivičnih </a:t>
            </a:r>
            <a:r>
              <a:rPr lang="bs-Latn-BA" sz="2400" b="1" dirty="0" smtClean="0"/>
              <a:t>djela</a:t>
            </a:r>
            <a:r>
              <a:rPr lang="bs-Latn-BA" sz="2400" dirty="0" smtClean="0"/>
              <a:t> </a:t>
            </a:r>
            <a:r>
              <a:rPr lang="bs-Latn-BA" sz="2400" b="1" dirty="0" smtClean="0"/>
              <a:t>jer su ukazivale </a:t>
            </a:r>
            <a:r>
              <a:rPr lang="bs-Latn-BA" sz="2400" b="1" dirty="0"/>
              <a:t>na potrebu dodatne istrage kako bi se utvrdilo da </a:t>
            </a:r>
            <a:r>
              <a:rPr lang="bs-Latn-BA" sz="2400" b="1" dirty="0" smtClean="0"/>
              <a:t>li </a:t>
            </a:r>
            <a:r>
              <a:rPr lang="vi-VN" sz="2400" b="1" dirty="0" smtClean="0"/>
              <a:t>su </a:t>
            </a:r>
            <a:r>
              <a:rPr lang="vi-VN" sz="2400" b="1" dirty="0"/>
              <a:t>njegovi podređeni počinili takve zločine ili su se spremali da ih </a:t>
            </a:r>
            <a:r>
              <a:rPr lang="vi-VN" sz="2400" b="1" dirty="0" smtClean="0"/>
              <a:t>počine</a:t>
            </a:r>
            <a:r>
              <a:rPr lang="bs-Latn-BA" sz="2400" dirty="0" smtClean="0"/>
              <a:t> (</a:t>
            </a:r>
            <a:r>
              <a:rPr lang="it-IT" sz="2400" dirty="0" smtClean="0"/>
              <a:t>Čelebidi</a:t>
            </a:r>
            <a:r>
              <a:rPr lang="it-IT" sz="2400" dirty="0"/>
              <a:t>, drugostepena presuda, ¶¶ 223, 241</a:t>
            </a:r>
            <a:r>
              <a:rPr lang="it-IT" sz="2400" dirty="0" smtClean="0"/>
              <a:t>.</a:t>
            </a:r>
            <a:r>
              <a:rPr lang="bs-Latn-BA" sz="2400" dirty="0" smtClean="0"/>
              <a:t>)</a:t>
            </a:r>
          </a:p>
          <a:p>
            <a:pPr algn="just"/>
            <a:r>
              <a:rPr lang="bs-Latn-BA" sz="2400" dirty="0" smtClean="0"/>
              <a:t>„Mogao znati“ - </a:t>
            </a:r>
            <a:r>
              <a:rPr lang="vi-VN" sz="2400" dirty="0" smtClean="0"/>
              <a:t>Dokaz </a:t>
            </a:r>
            <a:r>
              <a:rPr lang="vi-VN" sz="2400" dirty="0"/>
              <a:t>da je nadređeni </a:t>
            </a:r>
            <a:r>
              <a:rPr lang="vi-VN" sz="2400" dirty="0" smtClean="0"/>
              <a:t>imao</a:t>
            </a:r>
            <a:r>
              <a:rPr lang="bs-Latn-BA" sz="2400" dirty="0" smtClean="0"/>
              <a:t> </a:t>
            </a:r>
            <a:r>
              <a:rPr lang="vi-VN" sz="2400" dirty="0" smtClean="0"/>
              <a:t>„</a:t>
            </a:r>
            <a:r>
              <a:rPr lang="vi-VN" sz="2400" dirty="0"/>
              <a:t>neke </a:t>
            </a:r>
            <a:r>
              <a:rPr lang="vi-VN" sz="2400" b="1" dirty="0"/>
              <a:t>opšte informacije</a:t>
            </a:r>
            <a:r>
              <a:rPr lang="vi-VN" sz="2400" dirty="0"/>
              <a:t> u svom posjedu, </a:t>
            </a:r>
            <a:r>
              <a:rPr lang="vi-VN" sz="2400" b="1" dirty="0"/>
              <a:t>koje bi ga upozorile </a:t>
            </a:r>
            <a:r>
              <a:rPr lang="vi-VN" sz="2400" b="1" dirty="0" smtClean="0"/>
              <a:t>na</a:t>
            </a:r>
            <a:r>
              <a:rPr lang="bs-Latn-BA" sz="2400" b="1" dirty="0" smtClean="0"/>
              <a:t> </a:t>
            </a:r>
            <a:r>
              <a:rPr lang="vi-VN" sz="2400" b="1" dirty="0" smtClean="0"/>
              <a:t>neka </a:t>
            </a:r>
            <a:r>
              <a:rPr lang="vi-VN" sz="2400" b="1" dirty="0"/>
              <a:t>nezakonita djela njegovih </a:t>
            </a:r>
            <a:r>
              <a:rPr lang="vi-VN" sz="2400" b="1" dirty="0" smtClean="0"/>
              <a:t>podređenih</a:t>
            </a:r>
            <a:r>
              <a:rPr lang="bs-Latn-BA" sz="2400" dirty="0" smtClean="0"/>
              <a:t>“</a:t>
            </a:r>
            <a:r>
              <a:rPr lang="sr-Latn-BA" sz="2400" dirty="0" smtClean="0"/>
              <a:t>. </a:t>
            </a:r>
            <a:r>
              <a:rPr lang="vi-VN" sz="2400" dirty="0" smtClean="0"/>
              <a:t>Te </a:t>
            </a:r>
            <a:r>
              <a:rPr lang="vi-VN" sz="2400" dirty="0"/>
              <a:t>informacije </a:t>
            </a:r>
            <a:r>
              <a:rPr lang="vi-VN" sz="2400" b="1" dirty="0"/>
              <a:t>ne moraju sadržavati konkretne detalje</a:t>
            </a:r>
            <a:r>
              <a:rPr lang="vi-VN" sz="2400" dirty="0"/>
              <a:t> o nezakonitim djelima koja čine </a:t>
            </a:r>
            <a:r>
              <a:rPr lang="vi-VN" sz="2400" dirty="0" smtClean="0"/>
              <a:t>ili</a:t>
            </a:r>
            <a:r>
              <a:rPr lang="bs-Latn-BA" sz="2400" dirty="0" smtClean="0"/>
              <a:t> </a:t>
            </a:r>
            <a:r>
              <a:rPr lang="vi-VN" sz="2400" dirty="0" smtClean="0"/>
              <a:t>se </a:t>
            </a:r>
            <a:r>
              <a:rPr lang="vi-VN" sz="2400" dirty="0"/>
              <a:t>spremaju da počine njegovi podređeni</a:t>
            </a:r>
            <a:r>
              <a:rPr lang="vi-VN" sz="2400" dirty="0" smtClean="0"/>
              <a:t>.</a:t>
            </a:r>
            <a:endParaRPr lang="bs-Latn-BA" sz="2400" dirty="0"/>
          </a:p>
        </p:txBody>
      </p:sp>
    </p:spTree>
    <p:extLst>
      <p:ext uri="{BB962C8B-B14F-4D97-AF65-F5344CB8AC3E}">
        <p14:creationId xmlns:p14="http://schemas.microsoft.com/office/powerpoint/2010/main" val="40877756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lstStyle/>
          <a:p>
            <a:pPr algn="just"/>
            <a:r>
              <a:rPr lang="bs-Latn-BA" sz="2400" b="1" dirty="0"/>
              <a:t>N</a:t>
            </a:r>
            <a:r>
              <a:rPr lang="pt-BR" sz="2400" b="1" dirty="0" smtClean="0"/>
              <a:t>ije </a:t>
            </a:r>
            <a:r>
              <a:rPr lang="pt-BR" sz="2400" b="1" dirty="0"/>
              <a:t>nužno da je nadređeni doista </a:t>
            </a:r>
            <a:r>
              <a:rPr lang="pt-BR" sz="2400" b="1" dirty="0" smtClean="0"/>
              <a:t>bio</a:t>
            </a:r>
            <a:r>
              <a:rPr lang="bs-Latn-BA" sz="2400" b="1" dirty="0" smtClean="0"/>
              <a:t> upoznat </a:t>
            </a:r>
            <a:r>
              <a:rPr lang="bs-Latn-BA" sz="2400" b="1" dirty="0"/>
              <a:t>s informacijama u svom posjedu</a:t>
            </a:r>
            <a:r>
              <a:rPr lang="bs-Latn-BA" sz="2400" dirty="0"/>
              <a:t>, </a:t>
            </a:r>
            <a:r>
              <a:rPr lang="bs-Latn-BA" sz="2400" b="1" dirty="0"/>
              <a:t>niti da bi te informacije nužno dovele do zaključka </a:t>
            </a:r>
            <a:r>
              <a:rPr lang="bs-Latn-BA" sz="2400" b="1" dirty="0" smtClean="0"/>
              <a:t>o </a:t>
            </a:r>
            <a:r>
              <a:rPr lang="vi-VN" sz="2400" b="1" dirty="0" smtClean="0"/>
              <a:t>postojanju </a:t>
            </a:r>
            <a:r>
              <a:rPr lang="vi-VN" sz="2400" b="1" dirty="0"/>
              <a:t>krivičnih djela</a:t>
            </a:r>
            <a:r>
              <a:rPr lang="vi-VN" sz="2400" dirty="0"/>
              <a:t>. </a:t>
            </a:r>
            <a:r>
              <a:rPr lang="vi-VN" sz="2400" b="1" dirty="0"/>
              <a:t>Dovoljno je da su informacije bile dostupne nadređenom i da </a:t>
            </a:r>
            <a:r>
              <a:rPr lang="vi-VN" sz="2400" b="1" dirty="0" smtClean="0"/>
              <a:t>su</a:t>
            </a:r>
            <a:r>
              <a:rPr lang="bs-Latn-BA" sz="2400" b="1" dirty="0" smtClean="0"/>
              <a:t> </a:t>
            </a:r>
            <a:r>
              <a:rPr lang="vi-VN" sz="2400" b="1" dirty="0" smtClean="0"/>
              <a:t>upu</a:t>
            </a:r>
            <a:r>
              <a:rPr lang="bs-Latn-BA" sz="2400" b="1" dirty="0" smtClean="0"/>
              <a:t>ć</a:t>
            </a:r>
            <a:r>
              <a:rPr lang="vi-VN" sz="2400" b="1" dirty="0" smtClean="0"/>
              <a:t>ivale </a:t>
            </a:r>
            <a:r>
              <a:rPr lang="vi-VN" sz="2400" b="1" dirty="0"/>
              <a:t>na potrebu dodatne istrage</a:t>
            </a:r>
            <a:r>
              <a:rPr lang="vi-VN" sz="2400" dirty="0"/>
              <a:t> kako bi se utvrdilo da li njegovi podređeni čine ili </a:t>
            </a:r>
            <a:r>
              <a:rPr lang="vi-VN" sz="2400" dirty="0" smtClean="0"/>
              <a:t>se</a:t>
            </a:r>
            <a:r>
              <a:rPr lang="bs-Latn-BA" sz="2400" dirty="0" smtClean="0"/>
              <a:t> </a:t>
            </a:r>
            <a:r>
              <a:rPr lang="nn-NO" sz="2400" dirty="0" smtClean="0"/>
              <a:t>spremaju </a:t>
            </a:r>
            <a:r>
              <a:rPr lang="nn-NO" sz="2400" dirty="0"/>
              <a:t>da počine krivična </a:t>
            </a:r>
            <a:r>
              <a:rPr lang="nn-NO" sz="2400" dirty="0" smtClean="0"/>
              <a:t>djela</a:t>
            </a:r>
            <a:r>
              <a:rPr lang="bs-Latn-BA" sz="2400" dirty="0" smtClean="0"/>
              <a:t>(</a:t>
            </a:r>
            <a:r>
              <a:rPr lang="nn-NO" sz="2400" dirty="0" smtClean="0"/>
              <a:t>Ori</a:t>
            </a:r>
            <a:r>
              <a:rPr lang="bs-Latn-BA" sz="2400" dirty="0" smtClean="0"/>
              <a:t>ć</a:t>
            </a:r>
            <a:r>
              <a:rPr lang="nn-NO" sz="2400" dirty="0" smtClean="0"/>
              <a:t>, </a:t>
            </a:r>
            <a:r>
              <a:rPr lang="nn-NO" sz="2400" dirty="0"/>
              <a:t>prvostepena presuda, ¶ </a:t>
            </a:r>
            <a:r>
              <a:rPr lang="nn-NO" sz="2400" dirty="0" smtClean="0"/>
              <a:t>322</a:t>
            </a:r>
            <a:r>
              <a:rPr lang="bs-Latn-BA" sz="2400" dirty="0" smtClean="0"/>
              <a:t>)</a:t>
            </a:r>
            <a:r>
              <a:rPr lang="nn-NO" sz="2400" dirty="0" smtClean="0"/>
              <a:t>.</a:t>
            </a:r>
            <a:r>
              <a:rPr lang="vi-VN" sz="2400" dirty="0"/>
              <a:t> </a:t>
            </a:r>
            <a:r>
              <a:rPr lang="vi-VN" sz="2400" u="sng" dirty="0"/>
              <a:t>Može se pretpostaviti da znanje postoji ako </a:t>
            </a:r>
            <a:r>
              <a:rPr lang="vi-VN" sz="2400" u="sng" dirty="0" smtClean="0"/>
              <a:t>je</a:t>
            </a:r>
            <a:r>
              <a:rPr lang="bs-Latn-BA" sz="2400" u="sng" dirty="0" smtClean="0"/>
              <a:t> </a:t>
            </a:r>
            <a:r>
              <a:rPr lang="vi-VN" sz="2400" u="sng" dirty="0" smtClean="0"/>
              <a:t>nadređeni </a:t>
            </a:r>
            <a:r>
              <a:rPr lang="vi-VN" sz="2400" u="sng" dirty="0"/>
              <a:t>imao </a:t>
            </a:r>
            <a:r>
              <a:rPr lang="bs-Latn-BA" sz="2400" u="sng" dirty="0" smtClean="0"/>
              <a:t>mogućnost</a:t>
            </a:r>
            <a:r>
              <a:rPr lang="vi-VN" sz="2400" u="sng" dirty="0" smtClean="0"/>
              <a:t> </a:t>
            </a:r>
            <a:r>
              <a:rPr lang="vi-VN" sz="2400" u="sng" dirty="0"/>
              <a:t>da dođe do </a:t>
            </a:r>
            <a:r>
              <a:rPr lang="vi-VN" sz="2400" u="sng" dirty="0" smtClean="0"/>
              <a:t>relevantnih</a:t>
            </a:r>
            <a:r>
              <a:rPr lang="bs-Latn-BA" sz="2400" u="sng" dirty="0" smtClean="0"/>
              <a:t> </a:t>
            </a:r>
            <a:r>
              <a:rPr lang="vi-VN" sz="2400" u="sng" dirty="0" smtClean="0"/>
              <a:t>informacija </a:t>
            </a:r>
            <a:r>
              <a:rPr lang="vi-VN" sz="2400" u="sng" dirty="0"/>
              <a:t>o krivičnom djelu a namjerno to </a:t>
            </a:r>
            <a:r>
              <a:rPr lang="vi-VN" sz="2400" u="sng" dirty="0" smtClean="0"/>
              <a:t>nije</a:t>
            </a:r>
            <a:r>
              <a:rPr lang="bs-Latn-BA" sz="2400" u="sng" dirty="0" smtClean="0"/>
              <a:t> </a:t>
            </a:r>
            <a:r>
              <a:rPr lang="vi-VN" sz="2400" u="sng" dirty="0" smtClean="0"/>
              <a:t>učinio </a:t>
            </a:r>
            <a:r>
              <a:rPr lang="vi-VN" sz="2400" dirty="0"/>
              <a:t>(npr. svjesno nije </a:t>
            </a:r>
            <a:r>
              <a:rPr lang="vi-VN" sz="2400" dirty="0" smtClean="0"/>
              <a:t>obra</a:t>
            </a:r>
            <a:r>
              <a:rPr lang="sr-Latn-BA" sz="2400" dirty="0" smtClean="0"/>
              <a:t>ć</a:t>
            </a:r>
            <a:r>
              <a:rPr lang="vi-VN" sz="2400" dirty="0" smtClean="0"/>
              <a:t>ao </a:t>
            </a:r>
            <a:r>
              <a:rPr lang="vi-VN" sz="2400" dirty="0"/>
              <a:t>pažnju na </a:t>
            </a:r>
            <a:r>
              <a:rPr lang="vi-VN" sz="2400" dirty="0" smtClean="0"/>
              <a:t>krivično</a:t>
            </a:r>
            <a:r>
              <a:rPr lang="bs-Latn-BA" sz="2400" dirty="0" smtClean="0"/>
              <a:t> </a:t>
            </a:r>
            <a:r>
              <a:rPr lang="vi-VN" sz="2400" dirty="0"/>
              <a:t>djelo). Mada te informacije mogu biti uopštene prirode (bilo da su pismene ili usmene), one moraju </a:t>
            </a:r>
            <a:r>
              <a:rPr lang="vi-VN" sz="2400" dirty="0" smtClean="0"/>
              <a:t>biti</a:t>
            </a:r>
            <a:r>
              <a:rPr lang="bs-Latn-BA" sz="2400" dirty="0" smtClean="0"/>
              <a:t> </a:t>
            </a:r>
            <a:r>
              <a:rPr lang="vi-VN" sz="2400" dirty="0" smtClean="0"/>
              <a:t>dovoljno </a:t>
            </a:r>
            <a:r>
              <a:rPr lang="vi-VN" sz="2400" dirty="0"/>
              <a:t>konkretne da iziskuju daljnje razjašnjenje. To ne znači nužno da se nadređeni </a:t>
            </a:r>
            <a:r>
              <a:rPr lang="vi-VN" sz="2400" dirty="0" smtClean="0"/>
              <a:t>može</a:t>
            </a:r>
            <a:r>
              <a:rPr lang="bs-Latn-BA" sz="2400" dirty="0" smtClean="0"/>
              <a:t> </a:t>
            </a:r>
            <a:r>
              <a:rPr lang="vi-VN" sz="2400" dirty="0" smtClean="0"/>
              <a:t>smatrati </a:t>
            </a:r>
            <a:r>
              <a:rPr lang="vi-VN" sz="2400" dirty="0"/>
              <a:t>odgovornim zato što je propustio da lično dođe do tih informacija. </a:t>
            </a:r>
          </a:p>
        </p:txBody>
      </p:sp>
    </p:spTree>
    <p:extLst>
      <p:ext uri="{BB962C8B-B14F-4D97-AF65-F5344CB8AC3E}">
        <p14:creationId xmlns:p14="http://schemas.microsoft.com/office/powerpoint/2010/main" val="1236848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p:spPr>
        <p:txBody>
          <a:bodyPr/>
          <a:lstStyle/>
          <a:p>
            <a:pPr algn="just"/>
            <a:r>
              <a:rPr lang="vi-VN" sz="2400" dirty="0"/>
              <a:t>Međutim, </a:t>
            </a:r>
            <a:r>
              <a:rPr lang="vi-VN" sz="2400" b="1" dirty="0"/>
              <a:t>čim je nadređeni upozoren na rizik od nezakonitih djela njegovih podređenih, od njega se očekuje da se raspita za dodatne informacije, a ne da ne čini ništa ili da „svjesno </a:t>
            </a:r>
            <a:r>
              <a:rPr lang="vi-VN" sz="2400" b="1" dirty="0" smtClean="0"/>
              <a:t>zažmiri</a:t>
            </a:r>
            <a:r>
              <a:rPr lang="vi-VN" sz="2400" dirty="0" smtClean="0"/>
              <a:t>”</a:t>
            </a:r>
            <a:r>
              <a:rPr lang="bs-Latn-BA" sz="2400" dirty="0" smtClean="0"/>
              <a:t> (</a:t>
            </a:r>
            <a:r>
              <a:rPr lang="vi-VN" sz="2400" dirty="0" smtClean="0"/>
              <a:t>Ori</a:t>
            </a:r>
            <a:r>
              <a:rPr lang="bs-Latn-BA" sz="2400" dirty="0" smtClean="0"/>
              <a:t>ć</a:t>
            </a:r>
            <a:r>
              <a:rPr lang="vi-VN" sz="2400" dirty="0" smtClean="0"/>
              <a:t>, </a:t>
            </a:r>
            <a:r>
              <a:rPr lang="vi-VN" sz="2400" dirty="0"/>
              <a:t>prvostepena presuda, ¶¶ </a:t>
            </a:r>
            <a:r>
              <a:rPr lang="vi-VN" sz="2400" dirty="0" smtClean="0"/>
              <a:t>321-3</a:t>
            </a:r>
            <a:r>
              <a:rPr lang="bs-Latn-BA" sz="2400" dirty="0" smtClean="0"/>
              <a:t>).</a:t>
            </a:r>
          </a:p>
          <a:p>
            <a:r>
              <a:rPr lang="vi-VN" sz="2400" dirty="0" smtClean="0"/>
              <a:t>Ne </a:t>
            </a:r>
            <a:r>
              <a:rPr lang="vi-VN" sz="2400" dirty="0"/>
              <a:t>može se pretpostaviti da nadređeni nešto zna samo na osnovu njegove pozicije</a:t>
            </a:r>
            <a:r>
              <a:rPr lang="vi-VN" sz="2400" dirty="0" smtClean="0"/>
              <a:t>.</a:t>
            </a:r>
            <a:endParaRPr lang="bs-Latn-BA" sz="2400" dirty="0" smtClean="0"/>
          </a:p>
          <a:p>
            <a:endParaRPr lang="bs-Latn-BA" sz="2400" dirty="0" smtClean="0"/>
          </a:p>
          <a:p>
            <a:pPr marL="0" indent="0" algn="ctr">
              <a:buNone/>
            </a:pPr>
            <a:r>
              <a:rPr lang="bs-Latn-BA" sz="2400" dirty="0">
                <a:solidFill>
                  <a:srgbClr val="FFFF00"/>
                </a:solidFill>
              </a:rPr>
              <a:t>FAKTORI UTVRĐIVANJA </a:t>
            </a:r>
            <a:r>
              <a:rPr lang="bs-Latn-BA" sz="2400" dirty="0" smtClean="0">
                <a:solidFill>
                  <a:srgbClr val="FFFF00"/>
                </a:solidFill>
              </a:rPr>
              <a:t>ZNANJA</a:t>
            </a:r>
            <a:endParaRPr lang="bs-Latn-BA" sz="2400" dirty="0">
              <a:solidFill>
                <a:srgbClr val="FFFF00"/>
              </a:solidFill>
            </a:endParaRPr>
          </a:p>
          <a:p>
            <a:pPr marL="0" indent="0">
              <a:buNone/>
            </a:pPr>
            <a:endParaRPr lang="bs-Latn-BA" sz="2400" dirty="0" smtClean="0"/>
          </a:p>
          <a:p>
            <a:pPr algn="just"/>
            <a:r>
              <a:rPr lang="vi-VN" sz="2400" dirty="0" smtClean="0"/>
              <a:t>Vije</a:t>
            </a:r>
            <a:r>
              <a:rPr lang="sr-Latn-BA" sz="2400" dirty="0"/>
              <a:t>ć</a:t>
            </a:r>
            <a:r>
              <a:rPr lang="vi-VN" sz="2400" dirty="0" smtClean="0"/>
              <a:t>a </a:t>
            </a:r>
            <a:r>
              <a:rPr lang="vi-VN" sz="2400" dirty="0"/>
              <a:t>u MKSJ-u i MKSR-u oslonila su se na </a:t>
            </a:r>
            <a:r>
              <a:rPr lang="vi-VN" sz="2400" dirty="0" smtClean="0"/>
              <a:t>sljede</a:t>
            </a:r>
            <a:r>
              <a:rPr lang="bs-Latn-BA" sz="2400" dirty="0" smtClean="0"/>
              <a:t>ć</a:t>
            </a:r>
            <a:r>
              <a:rPr lang="vi-VN" sz="2400" dirty="0" smtClean="0"/>
              <a:t>e</a:t>
            </a:r>
            <a:r>
              <a:rPr lang="bs-Latn-BA" sz="2400" dirty="0" smtClean="0"/>
              <a:t> </a:t>
            </a:r>
            <a:r>
              <a:rPr lang="vi-VN" sz="2400" dirty="0" smtClean="0"/>
              <a:t>kategorije </a:t>
            </a:r>
            <a:r>
              <a:rPr lang="vi-VN" sz="2400" dirty="0"/>
              <a:t>dokaza prilikom utvrđivanja </a:t>
            </a:r>
            <a:r>
              <a:rPr lang="vi-VN" sz="2400" dirty="0" smtClean="0"/>
              <a:t>znanja</a:t>
            </a:r>
            <a:r>
              <a:rPr lang="sr-Latn-BA" sz="2400" dirty="0" smtClean="0"/>
              <a:t> </a:t>
            </a:r>
            <a:r>
              <a:rPr lang="vi-VN" sz="2400" dirty="0" smtClean="0"/>
              <a:t>nadređenog:</a:t>
            </a:r>
            <a:endParaRPr lang="bs-Latn-BA" sz="2400" dirty="0" smtClean="0"/>
          </a:p>
          <a:p>
            <a:r>
              <a:rPr lang="bs-Latn-BA" sz="2400" dirty="0" smtClean="0"/>
              <a:t>broj</a:t>
            </a:r>
            <a:r>
              <a:rPr lang="bs-Latn-BA" sz="2400" dirty="0"/>
              <a:t>, vrsta i razmjere protivpravnih radnji;</a:t>
            </a:r>
          </a:p>
          <a:p>
            <a:r>
              <a:rPr lang="bs-Latn-BA" sz="2400" dirty="0"/>
              <a:t>period tokom kojeg su one izvršene</a:t>
            </a:r>
            <a:r>
              <a:rPr lang="bs-Latn-BA" sz="2400" dirty="0" smtClean="0"/>
              <a:t>;</a:t>
            </a:r>
            <a:endParaRPr lang="bs-Latn-BA" sz="2400" dirty="0"/>
          </a:p>
        </p:txBody>
      </p:sp>
    </p:spTree>
    <p:extLst>
      <p:ext uri="{BB962C8B-B14F-4D97-AF65-F5344CB8AC3E}">
        <p14:creationId xmlns:p14="http://schemas.microsoft.com/office/powerpoint/2010/main" val="27734946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p:spPr>
        <p:txBody>
          <a:bodyPr/>
          <a:lstStyle/>
          <a:p>
            <a:r>
              <a:rPr lang="bs-Latn-BA" sz="2400" dirty="0"/>
              <a:t>broj i vrsta angažovanih vojnika ili policajaca;</a:t>
            </a:r>
          </a:p>
          <a:p>
            <a:r>
              <a:rPr lang="bs-Latn-BA" sz="2400" dirty="0"/>
              <a:t>logistika, ako je postojala;</a:t>
            </a:r>
          </a:p>
          <a:p>
            <a:r>
              <a:rPr lang="bs-Latn-BA" sz="2400" dirty="0"/>
              <a:t>mjesto izvršenja djela, njihova rasprostranjenost;</a:t>
            </a:r>
          </a:p>
          <a:p>
            <a:r>
              <a:rPr lang="bs-Latn-BA" sz="2400" dirty="0"/>
              <a:t>taktički tempo operacija;</a:t>
            </a:r>
          </a:p>
          <a:p>
            <a:r>
              <a:rPr lang="nb-NO" sz="2400" i="1" dirty="0"/>
              <a:t>modus operandi </a:t>
            </a:r>
            <a:r>
              <a:rPr lang="nb-NO" sz="2400" dirty="0"/>
              <a:t>sličnih protivpravnih radnji;</a:t>
            </a:r>
          </a:p>
          <a:p>
            <a:r>
              <a:rPr lang="bs-Latn-BA" sz="2400" dirty="0"/>
              <a:t>oficiri i osoblje koji su bili angažovani i njihove osobine;</a:t>
            </a:r>
          </a:p>
          <a:p>
            <a:r>
              <a:rPr lang="pl-PL" sz="2400" dirty="0"/>
              <a:t>mjesto na kojem se u to vrijeme nalazio komandant;</a:t>
            </a:r>
          </a:p>
          <a:p>
            <a:r>
              <a:rPr lang="vi-VN" sz="2400" dirty="0"/>
              <a:t>usmeno svjedočenje podređenih, međunarodnih posmatrača, protivnika i </a:t>
            </a:r>
            <a:r>
              <a:rPr lang="vi-VN" sz="2400" dirty="0" smtClean="0"/>
              <a:t>stranih</a:t>
            </a:r>
            <a:r>
              <a:rPr lang="sr-Latn-BA" sz="2400" dirty="0" smtClean="0"/>
              <a:t> </a:t>
            </a:r>
            <a:r>
              <a:rPr lang="bs-Latn-BA" sz="2400" dirty="0" smtClean="0"/>
              <a:t>političara </a:t>
            </a:r>
            <a:r>
              <a:rPr lang="bs-Latn-BA" sz="2400" dirty="0"/>
              <a:t>koji navode da su sa optuženim razgovarali o počinjenju krivičnog djela u zoni</a:t>
            </a:r>
          </a:p>
          <a:p>
            <a:r>
              <a:rPr lang="vi-VN" sz="2400" dirty="0"/>
              <a:t>odgovornosti nadređenog;</a:t>
            </a:r>
          </a:p>
          <a:p>
            <a:pPr algn="just"/>
            <a:r>
              <a:rPr lang="vi-VN" sz="2400" dirty="0"/>
              <a:t>međunarodna i </a:t>
            </a:r>
            <a:r>
              <a:rPr lang="vi-VN" sz="2400" dirty="0" smtClean="0"/>
              <a:t>doma</a:t>
            </a:r>
            <a:r>
              <a:rPr lang="sr-Latn-BA" sz="2400" dirty="0" smtClean="0"/>
              <a:t>ć</a:t>
            </a:r>
            <a:r>
              <a:rPr lang="vi-VN" sz="2400" dirty="0" smtClean="0"/>
              <a:t>a </a:t>
            </a:r>
            <a:r>
              <a:rPr lang="vi-VN" sz="2400" dirty="0"/>
              <a:t>štampa koja izvještava o počinjenju masovnog zločina;</a:t>
            </a:r>
          </a:p>
          <a:p>
            <a:r>
              <a:rPr lang="bs-Latn-BA" sz="2400" dirty="0"/>
              <a:t>sistemi izvještavanja i nadzora vojnih komandanata; i</a:t>
            </a:r>
          </a:p>
        </p:txBody>
      </p:sp>
    </p:spTree>
    <p:extLst>
      <p:ext uri="{BB962C8B-B14F-4D97-AF65-F5344CB8AC3E}">
        <p14:creationId xmlns:p14="http://schemas.microsoft.com/office/powerpoint/2010/main" val="39669468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lstStyle/>
          <a:p>
            <a:pPr algn="just"/>
            <a:r>
              <a:rPr lang="bs-Latn-BA" sz="2400" dirty="0"/>
              <a:t>slično ponašanje od ranije (nesprečavanje ili nekažnjavanje ranijih krivičnih djela</a:t>
            </a:r>
            <a:r>
              <a:rPr lang="bs-Latn-BA" sz="2400" dirty="0" smtClean="0"/>
              <a:t>) </a:t>
            </a:r>
            <a:r>
              <a:rPr lang="bs-Latn-BA" sz="1600" dirty="0" smtClean="0"/>
              <a:t>(Halilović, </a:t>
            </a:r>
            <a:r>
              <a:rPr lang="bs-Latn-BA" sz="1600" dirty="0"/>
              <a:t>prvostepena presuda, ¶ 66; </a:t>
            </a:r>
            <a:r>
              <a:rPr lang="bs-Latn-BA" sz="1600" dirty="0" smtClean="0"/>
              <a:t>Hadžihasanović </a:t>
            </a:r>
            <a:r>
              <a:rPr lang="bs-Latn-BA" sz="1600" dirty="0"/>
              <a:t>prvostepena presuda, ¶ 83; </a:t>
            </a:r>
            <a:r>
              <a:rPr lang="bs-Latn-BA" sz="1600" dirty="0" smtClean="0"/>
              <a:t>Orić prvostepena presuda</a:t>
            </a:r>
            <a:r>
              <a:rPr lang="bs-Latn-BA" sz="1600" dirty="0"/>
              <a:t>, ¶ 319; Ntagerura, prvostepena presuda, ¶ 648; Nahimana, drugostepena presuda, ¶ </a:t>
            </a:r>
            <a:r>
              <a:rPr lang="bs-Latn-BA" sz="1600" dirty="0" smtClean="0"/>
              <a:t>840).</a:t>
            </a:r>
          </a:p>
          <a:p>
            <a:pPr algn="just"/>
            <a:r>
              <a:rPr lang="vi-VN" sz="2400" b="1" dirty="0" smtClean="0"/>
              <a:t>Što </a:t>
            </a:r>
            <a:r>
              <a:rPr lang="vi-VN" sz="2400" b="1" dirty="0"/>
              <a:t>je bila </a:t>
            </a:r>
            <a:r>
              <a:rPr lang="vi-VN" sz="2400" b="1" dirty="0" smtClean="0"/>
              <a:t>ve</a:t>
            </a:r>
            <a:r>
              <a:rPr lang="bs-Latn-BA" sz="2400" b="1" dirty="0" smtClean="0"/>
              <a:t>ć</a:t>
            </a:r>
            <a:r>
              <a:rPr lang="vi-VN" sz="2400" b="1" dirty="0" smtClean="0"/>
              <a:t>a </a:t>
            </a:r>
            <a:r>
              <a:rPr lang="vi-VN" sz="2400" b="1" dirty="0"/>
              <a:t>fizička udaljenost nadređenog od mjesta zločina, to je </a:t>
            </a:r>
            <a:r>
              <a:rPr lang="vi-VN" sz="2400" b="1" dirty="0" smtClean="0"/>
              <a:t>ve</a:t>
            </a:r>
            <a:r>
              <a:rPr lang="sr-Latn-BA" sz="2400" b="1" dirty="0" smtClean="0"/>
              <a:t>ć</a:t>
            </a:r>
            <a:r>
              <a:rPr lang="vi-VN" sz="2400" b="1" dirty="0" smtClean="0"/>
              <a:t>i </a:t>
            </a:r>
            <a:r>
              <a:rPr lang="vi-VN" sz="2400" b="1" dirty="0"/>
              <a:t>broj dokaza koje </a:t>
            </a:r>
            <a:r>
              <a:rPr lang="bs-Latn-BA" sz="2400" b="1" dirty="0" smtClean="0"/>
              <a:t>ć</a:t>
            </a:r>
            <a:r>
              <a:rPr lang="vi-VN" sz="2400" b="1" dirty="0" smtClean="0"/>
              <a:t>e</a:t>
            </a:r>
            <a:r>
              <a:rPr lang="bs-Latn-BA" sz="2400" b="1" dirty="0" smtClean="0"/>
              <a:t> možda </a:t>
            </a:r>
            <a:r>
              <a:rPr lang="bs-Latn-BA" sz="2400" b="1" dirty="0"/>
              <a:t>biti potrebno prikupiti kako bi se dokazalo njegovo stvarno </a:t>
            </a:r>
            <a:r>
              <a:rPr lang="bs-Latn-BA" sz="2400" b="1" dirty="0" smtClean="0"/>
              <a:t>znanje </a:t>
            </a:r>
            <a:r>
              <a:rPr lang="bs-Latn-BA" sz="2400" b="1" dirty="0"/>
              <a:t>o </a:t>
            </a:r>
            <a:r>
              <a:rPr lang="bs-Latn-BA" sz="2400" b="1" dirty="0" smtClean="0"/>
              <a:t>njima</a:t>
            </a:r>
            <a:r>
              <a:rPr lang="bs-Latn-BA" sz="2400" dirty="0" smtClean="0"/>
              <a:t>.</a:t>
            </a:r>
            <a:endParaRPr lang="bs-Latn-BA" sz="2400" dirty="0"/>
          </a:p>
          <a:p>
            <a:r>
              <a:rPr lang="bs-Latn-BA" sz="2400" dirty="0"/>
              <a:t>Opšte je pravilo da kolanje glasina ili opšti medijski izvještaji nisu dovoljni da bi se </a:t>
            </a:r>
            <a:r>
              <a:rPr lang="bs-Latn-BA" sz="2400" dirty="0" smtClean="0"/>
              <a:t>utvrdilo potrebno </a:t>
            </a:r>
            <a:r>
              <a:rPr lang="bs-Latn-BA" sz="2400" dirty="0"/>
              <a:t>znanje</a:t>
            </a:r>
            <a:r>
              <a:rPr lang="bs-Latn-BA" sz="2400" dirty="0" smtClean="0"/>
              <a:t>.</a:t>
            </a:r>
            <a:endParaRPr lang="bs-Latn-BA" sz="2400" dirty="0"/>
          </a:p>
        </p:txBody>
      </p:sp>
    </p:spTree>
    <p:extLst>
      <p:ext uri="{BB962C8B-B14F-4D97-AF65-F5344CB8AC3E}">
        <p14:creationId xmlns:p14="http://schemas.microsoft.com/office/powerpoint/2010/main" val="4426200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9104" y="1765308"/>
            <a:ext cx="7565792" cy="4200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89029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sz="2400" dirty="0" smtClean="0"/>
              <a:t>Propust preduzimanja neophodnih i razumnih mjera sprečavanja i kažnjavanja djela</a:t>
            </a:r>
            <a:br>
              <a:rPr lang="sr-Latn-BA" sz="2400" dirty="0" smtClean="0"/>
            </a:br>
            <a:endParaRPr lang="sr-Latn-BA" sz="2400" dirty="0"/>
          </a:p>
        </p:txBody>
      </p:sp>
      <p:sp>
        <p:nvSpPr>
          <p:cNvPr id="3" name="Content Placeholder 2"/>
          <p:cNvSpPr>
            <a:spLocks noGrp="1"/>
          </p:cNvSpPr>
          <p:nvPr>
            <p:ph idx="1"/>
          </p:nvPr>
        </p:nvSpPr>
        <p:spPr>
          <a:xfrm>
            <a:off x="457200" y="1052736"/>
            <a:ext cx="8229600" cy="5472608"/>
          </a:xfrm>
        </p:spPr>
        <p:txBody>
          <a:bodyPr/>
          <a:lstStyle/>
          <a:p>
            <a:r>
              <a:rPr lang="sr-Latn-BA" sz="2400" b="1" dirty="0"/>
              <a:t>Neophodne mjere </a:t>
            </a:r>
            <a:r>
              <a:rPr lang="sr-Latn-BA" sz="2400" dirty="0"/>
              <a:t>su </a:t>
            </a:r>
            <a:r>
              <a:rPr lang="sr-Latn-BA" sz="2400" dirty="0" smtClean="0"/>
              <a:t>odgovarajuće </a:t>
            </a:r>
            <a:r>
              <a:rPr lang="sr-Latn-BA" sz="2400" dirty="0"/>
              <a:t>mjere koje nadređeni preduzima da bi ispunio svoje </a:t>
            </a:r>
            <a:r>
              <a:rPr lang="sr-Latn-BA" sz="2400" dirty="0" smtClean="0"/>
              <a:t>obaveze, koje </a:t>
            </a:r>
            <a:r>
              <a:rPr lang="sr-Latn-BA" sz="2400" dirty="0"/>
              <a:t>pokazuju da je on </a:t>
            </a:r>
            <a:r>
              <a:rPr lang="sr-Latn-BA" sz="2400" b="1" u="sng" dirty="0"/>
              <a:t>zaista pokušao da spriječi ili kazni</a:t>
            </a:r>
            <a:r>
              <a:rPr lang="sr-Latn-BA" sz="2400" dirty="0"/>
              <a:t>. </a:t>
            </a:r>
            <a:r>
              <a:rPr lang="sr-Latn-BA" sz="2400" b="1" dirty="0"/>
              <a:t>Razumne mjere </a:t>
            </a:r>
            <a:r>
              <a:rPr lang="sr-Latn-BA" sz="2400" dirty="0"/>
              <a:t>su one koje </a:t>
            </a:r>
            <a:r>
              <a:rPr lang="sr-Latn-BA" sz="2400" dirty="0" smtClean="0"/>
              <a:t>razumno spadaju </a:t>
            </a:r>
            <a:r>
              <a:rPr lang="sr-Latn-BA" sz="2400" b="1" u="sng" dirty="0"/>
              <a:t>u okvir stvarnih ovlasti </a:t>
            </a:r>
            <a:r>
              <a:rPr lang="sr-Latn-BA" sz="2400" b="1" u="sng" dirty="0" smtClean="0"/>
              <a:t>nadređenog</a:t>
            </a:r>
            <a:r>
              <a:rPr lang="sr-Latn-BA" sz="2400" dirty="0"/>
              <a:t>.</a:t>
            </a:r>
          </a:p>
          <a:p>
            <a:r>
              <a:rPr lang="sr-Latn-BA" sz="2400" dirty="0"/>
              <a:t>M</a:t>
            </a:r>
            <a:r>
              <a:rPr lang="sr-Latn-BA" sz="2400" dirty="0" smtClean="0"/>
              <a:t>jere </a:t>
            </a:r>
            <a:r>
              <a:rPr lang="sr-Latn-BA" sz="2400" dirty="0"/>
              <a:t>koje su </a:t>
            </a:r>
            <a:r>
              <a:rPr lang="sr-Latn-BA" sz="2400" b="1" u="sng" dirty="0"/>
              <a:t>u </a:t>
            </a:r>
            <a:r>
              <a:rPr lang="sr-Latn-BA" sz="2400" b="1" u="sng" dirty="0" smtClean="0"/>
              <a:t>moći nadređenog</a:t>
            </a:r>
            <a:r>
              <a:rPr lang="sr-Latn-BA" sz="2400" dirty="0" smtClean="0"/>
              <a:t>. </a:t>
            </a:r>
            <a:r>
              <a:rPr lang="sr-Latn-BA" sz="2400" dirty="0"/>
              <a:t>On </a:t>
            </a:r>
            <a:r>
              <a:rPr lang="sr-Latn-BA" sz="2400" dirty="0" smtClean="0"/>
              <a:t>ima dužnost </a:t>
            </a:r>
            <a:r>
              <a:rPr lang="sr-Latn-BA" sz="2400" dirty="0"/>
              <a:t>da koristi mjere koje su </a:t>
            </a:r>
            <a:r>
              <a:rPr lang="sr-Latn-BA" sz="2400" b="1" u="sng" dirty="0" smtClean="0"/>
              <a:t>moguće </a:t>
            </a:r>
            <a:r>
              <a:rPr lang="sr-Latn-BA" sz="2400" b="1" u="sng" dirty="0"/>
              <a:t>u datim okolnostima</a:t>
            </a:r>
            <a:r>
              <a:rPr lang="sr-Latn-BA" sz="2400" u="sng" dirty="0"/>
              <a:t>, </a:t>
            </a:r>
            <a:r>
              <a:rPr lang="sr-Latn-BA" sz="2400" b="1" u="sng" dirty="0" smtClean="0"/>
              <a:t>uključujući </a:t>
            </a:r>
            <a:r>
              <a:rPr lang="sr-Latn-BA" sz="2400" b="1" u="sng" dirty="0"/>
              <a:t>one koje su </a:t>
            </a:r>
            <a:r>
              <a:rPr lang="sr-Latn-BA" sz="2400" b="1" u="sng" dirty="0" smtClean="0"/>
              <a:t>izvan njegovih </a:t>
            </a:r>
            <a:r>
              <a:rPr lang="sr-Latn-BA" sz="2400" b="1" u="sng" dirty="0"/>
              <a:t>formalnih </a:t>
            </a:r>
            <a:r>
              <a:rPr lang="sr-Latn-BA" sz="2400" b="1" u="sng" dirty="0" smtClean="0"/>
              <a:t>ovlasti</a:t>
            </a:r>
            <a:r>
              <a:rPr lang="sr-Latn-BA" sz="2400" u="sng" dirty="0" smtClean="0"/>
              <a:t>.</a:t>
            </a:r>
            <a:r>
              <a:rPr lang="sr-Latn-BA" sz="2400" dirty="0" smtClean="0"/>
              <a:t>Šta </a:t>
            </a:r>
            <a:r>
              <a:rPr lang="sr-Latn-BA" sz="2400" dirty="0"/>
              <a:t>čini ove mjere pitanje je materijalnog prava a ne dokaza</a:t>
            </a:r>
            <a:r>
              <a:rPr lang="sr-Latn-BA" sz="2400" dirty="0" smtClean="0"/>
              <a:t>.</a:t>
            </a:r>
          </a:p>
          <a:p>
            <a:r>
              <a:rPr lang="sr-Latn-BA" sz="2400" dirty="0" smtClean="0"/>
              <a:t> Vrsta </a:t>
            </a:r>
            <a:r>
              <a:rPr lang="sr-Latn-BA" sz="2400" dirty="0"/>
              <a:t>i obim mjera koje nadređeni treba preduzeti zapravo zavisi od stepena efektivne </a:t>
            </a:r>
            <a:r>
              <a:rPr lang="sr-Latn-BA" sz="2400" dirty="0" smtClean="0"/>
              <a:t>kontrole nad </a:t>
            </a:r>
            <a:r>
              <a:rPr lang="sr-Latn-BA" sz="2400" dirty="0"/>
              <a:t>ponašanjem podređenih u vrijeme kada se od nadređenog očekuje da </a:t>
            </a:r>
            <a:r>
              <a:rPr lang="sr-Latn-BA" sz="2400" dirty="0" smtClean="0"/>
              <a:t>djeluje.</a:t>
            </a:r>
            <a:endParaRPr lang="sr-Latn-BA" sz="2400" dirty="0"/>
          </a:p>
        </p:txBody>
      </p:sp>
    </p:spTree>
    <p:extLst>
      <p:ext uri="{BB962C8B-B14F-4D97-AF65-F5344CB8AC3E}">
        <p14:creationId xmlns:p14="http://schemas.microsoft.com/office/powerpoint/2010/main" val="15719649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lstStyle/>
          <a:p>
            <a:r>
              <a:rPr lang="sr-Latn-BA" sz="2400" dirty="0"/>
              <a:t>On </a:t>
            </a:r>
            <a:r>
              <a:rPr lang="sr-Latn-BA" sz="2400" dirty="0" smtClean="0"/>
              <a:t>mora preduzeti </a:t>
            </a:r>
            <a:r>
              <a:rPr lang="sr-Latn-BA" sz="2400" b="1" dirty="0"/>
              <a:t>sve mjere </a:t>
            </a:r>
            <a:r>
              <a:rPr lang="sr-Latn-BA" sz="2400" dirty="0"/>
              <a:t>koje su neophodne i razumne da bi spriječio svoje podređene </a:t>
            </a:r>
            <a:r>
              <a:rPr lang="sr-Latn-BA" sz="2400" u="sng" dirty="0"/>
              <a:t>u </a:t>
            </a:r>
            <a:r>
              <a:rPr lang="sr-Latn-BA" sz="2400" b="1" u="sng" dirty="0" smtClean="0"/>
              <a:t>planiranju, pripremanju </a:t>
            </a:r>
            <a:r>
              <a:rPr lang="sr-Latn-BA" sz="2400" b="1" u="sng" dirty="0"/>
              <a:t>ili izvršavanju</a:t>
            </a:r>
            <a:r>
              <a:rPr lang="sr-Latn-BA" sz="2400" u="sng" dirty="0"/>
              <a:t> </a:t>
            </a:r>
            <a:r>
              <a:rPr lang="sr-Latn-BA" sz="2400" dirty="0" smtClean="0"/>
              <a:t>mogućeg </a:t>
            </a:r>
            <a:r>
              <a:rPr lang="sr-Latn-BA" sz="2400" dirty="0"/>
              <a:t>krivičnog djela. </a:t>
            </a:r>
            <a:r>
              <a:rPr lang="sr-Latn-BA" sz="2400" b="1" u="sng" dirty="0"/>
              <a:t>Što se težim i/ili skorijim čine </a:t>
            </a:r>
            <a:r>
              <a:rPr lang="sr-Latn-BA" sz="2400" b="1" u="sng" dirty="0" smtClean="0"/>
              <a:t>moguća krivična </a:t>
            </a:r>
            <a:r>
              <a:rPr lang="sr-Latn-BA" sz="2400" b="1" u="sng" dirty="0"/>
              <a:t>djela podređenih, to se opreznija i brža reakcija očekuje od nadređenog</a:t>
            </a:r>
            <a:r>
              <a:rPr lang="sr-Latn-BA" sz="2400" dirty="0" smtClean="0"/>
              <a:t>. </a:t>
            </a:r>
            <a:r>
              <a:rPr lang="sr-Latn-BA" sz="2400" dirty="0"/>
              <a:t>Međutim, </a:t>
            </a:r>
            <a:r>
              <a:rPr lang="sr-Latn-BA" sz="2400" dirty="0" smtClean="0"/>
              <a:t>od nadređenog </a:t>
            </a:r>
            <a:r>
              <a:rPr lang="sr-Latn-BA" sz="2400" dirty="0"/>
              <a:t>se ne očekuje da uradi </a:t>
            </a:r>
            <a:r>
              <a:rPr lang="sr-Latn-BA" sz="2400" dirty="0" smtClean="0"/>
              <a:t>nemogude.</a:t>
            </a:r>
          </a:p>
          <a:p>
            <a:r>
              <a:rPr lang="sr-Latn-BA" sz="2400" b="1" u="sng" dirty="0" smtClean="0"/>
              <a:t>Obaveza </a:t>
            </a:r>
            <a:r>
              <a:rPr lang="sr-Latn-BA" sz="2400" b="1" u="sng" dirty="0"/>
              <a:t>sprečavanja</a:t>
            </a:r>
            <a:r>
              <a:rPr lang="sr-Latn-BA" sz="2400" u="sng" dirty="0"/>
              <a:t> postoji </a:t>
            </a:r>
            <a:r>
              <a:rPr lang="sr-Latn-BA" sz="2400" b="1" u="sng" dirty="0"/>
              <a:t>od trenutka kad nadređeni sazna ili dođe do razumnih osnova </a:t>
            </a:r>
            <a:r>
              <a:rPr lang="sr-Latn-BA" sz="2400" b="1" u="sng" dirty="0" smtClean="0"/>
              <a:t>za sumnju </a:t>
            </a:r>
            <a:r>
              <a:rPr lang="sr-Latn-BA" sz="2400" b="1" u="sng" dirty="0"/>
              <a:t>da se krivično djelo čini ili da se njegovo činjenje sprema</a:t>
            </a:r>
            <a:r>
              <a:rPr lang="sr-Latn-BA" sz="2400" dirty="0"/>
              <a:t>, dok obaveza </a:t>
            </a:r>
            <a:r>
              <a:rPr lang="sr-Latn-BA" sz="2400" dirty="0" smtClean="0"/>
              <a:t>kažnjavanja nastaje </a:t>
            </a:r>
            <a:r>
              <a:rPr lang="sr-Latn-BA" sz="2400" dirty="0"/>
              <a:t>poslije počinjenja krivičnog djela</a:t>
            </a:r>
            <a:r>
              <a:rPr lang="sr-Latn-BA" sz="2400" dirty="0" smtClean="0"/>
              <a:t>. </a:t>
            </a:r>
            <a:r>
              <a:rPr lang="sr-Latn-BA" sz="2400" dirty="0"/>
              <a:t>Stoga, </a:t>
            </a:r>
            <a:r>
              <a:rPr lang="sr-Latn-BA" sz="2400" b="1" u="sng" dirty="0"/>
              <a:t>ako nadređeni zna ili ima razloga da zna da </a:t>
            </a:r>
            <a:r>
              <a:rPr lang="sr-Latn-BA" sz="2400" b="1" u="sng" dirty="0" smtClean="0"/>
              <a:t>se čini </a:t>
            </a:r>
            <a:r>
              <a:rPr lang="sr-Latn-BA" sz="2400" b="1" u="sng" dirty="0"/>
              <a:t>neko krivično djelo ili da se sprema njegovo činjenje, on je obavezan da to spriječi i </a:t>
            </a:r>
            <a:r>
              <a:rPr lang="sr-Latn-BA" sz="2400" b="1" u="sng" dirty="0" smtClean="0"/>
              <a:t>nema pravo </a:t>
            </a:r>
            <a:r>
              <a:rPr lang="sr-Latn-BA" sz="2400" b="1" u="sng" dirty="0"/>
              <a:t>da čeka i naknadno </a:t>
            </a:r>
            <a:r>
              <a:rPr lang="sr-Latn-BA" sz="2400" b="1" u="sng" dirty="0" smtClean="0"/>
              <a:t>kažnjava</a:t>
            </a:r>
            <a:r>
              <a:rPr lang="sr-Latn-BA" sz="2400" dirty="0" smtClean="0"/>
              <a:t>. </a:t>
            </a:r>
            <a:r>
              <a:rPr lang="sr-Latn-BA" sz="1800" dirty="0" smtClean="0"/>
              <a:t>(</a:t>
            </a:r>
            <a:r>
              <a:rPr lang="sr-Latn-BA" sz="2400" i="1" dirty="0" smtClean="0">
                <a:latin typeface="Calibri" panose="020F0502020204030204" pitchFamily="34" charset="0"/>
              </a:rPr>
              <a:t>Pavle </a:t>
            </a:r>
            <a:r>
              <a:rPr lang="sr-Latn-BA" sz="2400" i="1" dirty="0">
                <a:latin typeface="Calibri" panose="020F0502020204030204" pitchFamily="34" charset="0"/>
              </a:rPr>
              <a:t>Strugar, predmet br. IT-01-42-T, prvostepena presuda, 31.01. 2005, ¶ 373</a:t>
            </a:r>
            <a:r>
              <a:rPr lang="sr-Latn-BA" sz="2400" i="1" dirty="0" smtClean="0">
                <a:latin typeface="Calibri" panose="020F0502020204030204" pitchFamily="34" charset="0"/>
              </a:rPr>
              <a:t>.)</a:t>
            </a:r>
            <a:endParaRPr lang="sr-Latn-BA" sz="2400" i="1" dirty="0"/>
          </a:p>
        </p:txBody>
      </p:sp>
    </p:spTree>
    <p:extLst>
      <p:ext uri="{BB962C8B-B14F-4D97-AF65-F5344CB8AC3E}">
        <p14:creationId xmlns:p14="http://schemas.microsoft.com/office/powerpoint/2010/main" val="1689325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9" name="Rectangle 3"/>
          <p:cNvSpPr>
            <a:spLocks noGrp="1" noChangeArrowheads="1"/>
          </p:cNvSpPr>
          <p:nvPr>
            <p:ph type="body" idx="1"/>
          </p:nvPr>
        </p:nvSpPr>
        <p:spPr>
          <a:xfrm>
            <a:off x="457200" y="333375"/>
            <a:ext cx="8229600" cy="6191250"/>
          </a:xfrm>
        </p:spPr>
        <p:txBody>
          <a:bodyPr/>
          <a:lstStyle/>
          <a:p>
            <a:pPr eaLnBrk="1" hangingPunct="1">
              <a:defRPr/>
            </a:pPr>
            <a:r>
              <a:rPr lang="hr-HR" sz="2400" smtClean="0"/>
              <a:t>Optužen je za kršenja zakona ratovanja, a na teret mu je stavljeno kršenje dužnosti da, kao vojni komandant koji je komandovao japanskom vojskom na Filipinima, kontroliše svoje snage i da im je omogućio da vrše zločine, što je dovelo do ubistva više od 25.000 nenaoružanih muškaraca, žena i djece koji nisu bili borci.</a:t>
            </a:r>
            <a:r>
              <a:rPr lang="en-US" sz="2400" smtClean="0"/>
              <a:t> </a:t>
            </a:r>
            <a:r>
              <a:rPr lang="hr-HR" sz="2400" smtClean="0"/>
              <a:t>Vojna komisija</a:t>
            </a:r>
            <a:r>
              <a:rPr lang="en-US" sz="2400" smtClean="0"/>
              <a:t> </a:t>
            </a:r>
            <a:r>
              <a:rPr lang="hr-HR" sz="2400" smtClean="0"/>
              <a:t>je u svojoj odluci istakla da kada osvetničke akcije predstavljaju raširene zločine i kada nema efektivnog pokušaja komandanta da otkrije i kontroliše te kriminalne akte, takav komandant se može smatrati i krivično odgovornim.</a:t>
            </a:r>
            <a:r>
              <a:rPr lang="en-US" sz="2400" smtClean="0"/>
              <a:t> </a:t>
            </a:r>
            <a:r>
              <a:rPr lang="hr-HR" sz="2400" smtClean="0"/>
              <a:t>General Jamašita bio je osuđen na smrtnu kaznu, koja je izvršena 1946.godine njegovim vješanjem. </a:t>
            </a:r>
            <a:r>
              <a:rPr lang="hr-HR" sz="2400" b="1" smtClean="0"/>
              <a:t>Slučaj generala Jamašite jedan je od najznačajnijih slučajeva  koji je doprinio razvoju doktrine komandne odgovornosti.</a:t>
            </a:r>
            <a:endParaRPr lang="en-US" sz="2400" b="1" smtClean="0"/>
          </a:p>
        </p:txBody>
      </p:sp>
    </p:spTree>
    <p:extLst>
      <p:ext uri="{BB962C8B-B14F-4D97-AF65-F5344CB8AC3E}">
        <p14:creationId xmlns:p14="http://schemas.microsoft.com/office/powerpoint/2010/main" val="36955942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lstStyle/>
          <a:p>
            <a:r>
              <a:rPr lang="sr-Latn-BA" sz="2400" dirty="0"/>
              <a:t>Dužnost da spriječi postoji </a:t>
            </a:r>
            <a:r>
              <a:rPr lang="sr-Latn-BA" sz="2400" b="1" dirty="0"/>
              <a:t>u bilo kojoj fazi prije nego </a:t>
            </a:r>
            <a:r>
              <a:rPr lang="sr-Latn-BA" sz="2400" b="1" dirty="0" smtClean="0"/>
              <a:t>što podređeni </a:t>
            </a:r>
            <a:r>
              <a:rPr lang="sr-Latn-BA" sz="2400" b="1" dirty="0"/>
              <a:t>počini krivično djelo</a:t>
            </a:r>
            <a:r>
              <a:rPr lang="sr-Latn-BA" sz="2400" dirty="0"/>
              <a:t>, ako nadređeni zna ili ima razloga da zna da se takvo </a:t>
            </a:r>
            <a:r>
              <a:rPr lang="sr-Latn-BA" sz="2400" dirty="0" smtClean="0"/>
              <a:t>djelo </a:t>
            </a:r>
            <a:r>
              <a:rPr lang="sr-Latn-BA" sz="2400" b="1" dirty="0" smtClean="0"/>
              <a:t>priprema </a:t>
            </a:r>
            <a:r>
              <a:rPr lang="sr-Latn-BA" sz="2400" b="1" dirty="0"/>
              <a:t>ili planira</a:t>
            </a:r>
            <a:r>
              <a:rPr lang="sr-Latn-BA" sz="2400" dirty="0" smtClean="0"/>
              <a:t>.</a:t>
            </a:r>
          </a:p>
          <a:p>
            <a:r>
              <a:rPr lang="sr-Latn-BA" sz="2400" dirty="0" smtClean="0"/>
              <a:t>S </a:t>
            </a:r>
            <a:r>
              <a:rPr lang="sr-Latn-BA" sz="2400" dirty="0"/>
              <a:t>obzirom na težinu međunarodnih krivičnih djela, </a:t>
            </a:r>
            <a:r>
              <a:rPr lang="sr-Latn-BA" sz="2400" b="1" dirty="0"/>
              <a:t>od nadređenog se očekuje da djeluje </a:t>
            </a:r>
            <a:r>
              <a:rPr lang="sr-Latn-BA" sz="2400" b="1" dirty="0" smtClean="0"/>
              <a:t>čim </a:t>
            </a:r>
            <a:r>
              <a:rPr lang="it-IT" sz="2400" b="1" dirty="0" smtClean="0"/>
              <a:t>sazna </a:t>
            </a:r>
            <a:r>
              <a:rPr lang="it-IT" sz="2400" dirty="0"/>
              <a:t>da su počinjena ili se njihovo činjenje </a:t>
            </a:r>
            <a:r>
              <a:rPr lang="it-IT" sz="2400" dirty="0" smtClean="0"/>
              <a:t>sprema.</a:t>
            </a:r>
            <a:endParaRPr lang="sr-Latn-BA" sz="2400" dirty="0" smtClean="0"/>
          </a:p>
          <a:p>
            <a:pPr marL="0" indent="0">
              <a:buNone/>
            </a:pPr>
            <a:r>
              <a:rPr lang="pl-PL" sz="2400" dirty="0" smtClean="0">
                <a:solidFill>
                  <a:srgbClr val="5F991E"/>
                </a:solidFill>
                <a:latin typeface="Calibri" panose="020F0502020204030204" pitchFamily="34" charset="0"/>
              </a:rPr>
              <a:t>	</a:t>
            </a:r>
            <a:r>
              <a:rPr lang="pl-PL" sz="2400" dirty="0" smtClean="0">
                <a:solidFill>
                  <a:srgbClr val="FFFF00"/>
                </a:solidFill>
              </a:rPr>
              <a:t>KAZNA </a:t>
            </a:r>
            <a:r>
              <a:rPr lang="pl-PL" sz="2400" dirty="0">
                <a:solidFill>
                  <a:srgbClr val="FFFF00"/>
                </a:solidFill>
              </a:rPr>
              <a:t>NIJE ZAMJENA ZA NESPREČAVANJE</a:t>
            </a:r>
          </a:p>
          <a:p>
            <a:r>
              <a:rPr lang="sr-Latn-BA" sz="2400" b="1" u="sng" dirty="0"/>
              <a:t>Propust da se preduzmu neophodne i razumne mjere da se spriječi krivično djelo ne može </a:t>
            </a:r>
            <a:r>
              <a:rPr lang="sr-Latn-BA" sz="2400" b="1" u="sng" dirty="0" smtClean="0"/>
              <a:t>se ispraviti </a:t>
            </a:r>
            <a:r>
              <a:rPr lang="sr-Latn-BA" sz="2400" b="1" u="sng" dirty="0"/>
              <a:t>kasnijim kažnjavanjem podređenog za to djelo</a:t>
            </a:r>
            <a:r>
              <a:rPr lang="sr-Latn-BA" sz="2400" dirty="0" smtClean="0"/>
              <a:t>. </a:t>
            </a:r>
            <a:r>
              <a:rPr lang="sr-Latn-BA" sz="2400" b="1" u="sng" dirty="0"/>
              <a:t>Obaveza da spriječi ili kazni ne </a:t>
            </a:r>
            <a:r>
              <a:rPr lang="sr-Latn-BA" sz="2400" b="1" u="sng" dirty="0" smtClean="0"/>
              <a:t>daje nadređenom </a:t>
            </a:r>
            <a:r>
              <a:rPr lang="sr-Latn-BA" sz="2400" b="1" u="sng" dirty="0"/>
              <a:t>dva alternativna izbora</a:t>
            </a:r>
            <a:r>
              <a:rPr lang="sr-Latn-BA" sz="2400" b="1" dirty="0"/>
              <a:t>, nego predstavlja dvije različite pravne obaveze </a:t>
            </a:r>
            <a:r>
              <a:rPr lang="sr-Latn-BA" sz="2400" dirty="0"/>
              <a:t>da </a:t>
            </a:r>
            <a:r>
              <a:rPr lang="sr-Latn-BA" sz="2400" dirty="0" smtClean="0"/>
              <a:t>spriječi počinjenje </a:t>
            </a:r>
            <a:r>
              <a:rPr lang="sr-Latn-BA" sz="2400" dirty="0"/>
              <a:t>djela i da kazni počinioce.</a:t>
            </a:r>
          </a:p>
        </p:txBody>
      </p:sp>
    </p:spTree>
    <p:extLst>
      <p:ext uri="{BB962C8B-B14F-4D97-AF65-F5344CB8AC3E}">
        <p14:creationId xmlns:p14="http://schemas.microsoft.com/office/powerpoint/2010/main" val="42748456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lstStyle/>
          <a:p>
            <a:pPr marL="0" indent="0" algn="ctr">
              <a:buNone/>
            </a:pPr>
            <a:r>
              <a:rPr lang="sr-Latn-BA" dirty="0" smtClean="0">
                <a:solidFill>
                  <a:srgbClr val="5F991E"/>
                </a:solidFill>
                <a:latin typeface="Calibri" panose="020F0502020204030204" pitchFamily="34" charset="0"/>
              </a:rPr>
              <a:t>OBAVEZA KAŽNJAVANJA</a:t>
            </a:r>
            <a:endParaRPr lang="sr-Latn-BA" dirty="0">
              <a:solidFill>
                <a:srgbClr val="5F991E"/>
              </a:solidFill>
              <a:latin typeface="Calibri" panose="020F0502020204030204" pitchFamily="34" charset="0"/>
            </a:endParaRPr>
          </a:p>
          <a:p>
            <a:pPr algn="just"/>
            <a:r>
              <a:rPr lang="sr-Latn-BA" sz="2400" dirty="0">
                <a:latin typeface="Calibri" panose="020F0502020204030204" pitchFamily="34" charset="0"/>
              </a:rPr>
              <a:t>N</a:t>
            </a:r>
            <a:r>
              <a:rPr lang="sr-Latn-BA" sz="2400" dirty="0" smtClean="0">
                <a:latin typeface="Calibri" panose="020F0502020204030204" pitchFamily="34" charset="0"/>
              </a:rPr>
              <a:t>astupa </a:t>
            </a:r>
            <a:r>
              <a:rPr lang="sr-Latn-BA" sz="2400" dirty="0">
                <a:latin typeface="Calibri" panose="020F0502020204030204" pitchFamily="34" charset="0"/>
              </a:rPr>
              <a:t>samo ako i kada se javi </a:t>
            </a:r>
            <a:r>
              <a:rPr lang="sr-Latn-BA" sz="2400" b="1" dirty="0">
                <a:latin typeface="Calibri" panose="020F0502020204030204" pitchFamily="34" charset="0"/>
              </a:rPr>
              <a:t>razumna sumnja</a:t>
            </a:r>
            <a:r>
              <a:rPr lang="sr-Latn-BA" sz="2400" dirty="0">
                <a:latin typeface="Calibri" panose="020F0502020204030204" pitchFamily="34" charset="0"/>
              </a:rPr>
              <a:t> da je optuženi </a:t>
            </a:r>
            <a:r>
              <a:rPr lang="sr-Latn-BA" sz="2400" dirty="0" smtClean="0">
                <a:latin typeface="Calibri" panose="020F0502020204030204" pitchFamily="34" charset="0"/>
              </a:rPr>
              <a:t>počinio krivično </a:t>
            </a:r>
            <a:r>
              <a:rPr lang="sr-Latn-BA" sz="2400" dirty="0">
                <a:latin typeface="Calibri" panose="020F0502020204030204" pitchFamily="34" charset="0"/>
              </a:rPr>
              <a:t>djelo</a:t>
            </a:r>
            <a:r>
              <a:rPr lang="sr-Latn-BA" sz="2400" dirty="0" smtClean="0">
                <a:latin typeface="Calibri" panose="020F0502020204030204" pitchFamily="34" charset="0"/>
              </a:rPr>
              <a:t>. </a:t>
            </a:r>
            <a:r>
              <a:rPr lang="sr-Latn-BA" sz="2400" dirty="0">
                <a:latin typeface="Calibri" panose="020F0502020204030204" pitchFamily="34" charset="0"/>
              </a:rPr>
              <a:t>Pod ovim uslovima, </a:t>
            </a:r>
            <a:r>
              <a:rPr lang="sr-Latn-BA" sz="2400" b="1" u="sng" dirty="0">
                <a:latin typeface="Calibri" panose="020F0502020204030204" pitchFamily="34" charset="0"/>
              </a:rPr>
              <a:t>nadređeni mora da naredi ili provede </a:t>
            </a:r>
            <a:r>
              <a:rPr lang="sr-Latn-BA" sz="2400" b="1" u="sng" dirty="0" smtClean="0">
                <a:latin typeface="Calibri" panose="020F0502020204030204" pitchFamily="34" charset="0"/>
              </a:rPr>
              <a:t>odgovarajući postupak i izrekne sankcije</a:t>
            </a:r>
            <a:r>
              <a:rPr lang="sr-Latn-BA" sz="2400" dirty="0" smtClean="0">
                <a:latin typeface="Calibri" panose="020F0502020204030204" pitchFamily="34" charset="0"/>
              </a:rPr>
              <a:t>, a </a:t>
            </a:r>
            <a:r>
              <a:rPr lang="sr-Latn-BA" sz="2400" dirty="0">
                <a:latin typeface="Calibri" panose="020F0502020204030204" pitchFamily="34" charset="0"/>
              </a:rPr>
              <a:t>ako to ne može da uradi, </a:t>
            </a:r>
            <a:r>
              <a:rPr lang="sr-Latn-BA" sz="2400" b="1" u="sng" dirty="0">
                <a:latin typeface="Calibri" panose="020F0502020204030204" pitchFamily="34" charset="0"/>
              </a:rPr>
              <a:t>mora barem da provede istragu</a:t>
            </a:r>
            <a:r>
              <a:rPr lang="sr-Latn-BA" sz="2400" b="1" dirty="0">
                <a:latin typeface="Calibri" panose="020F0502020204030204" pitchFamily="34" charset="0"/>
              </a:rPr>
              <a:t> i utvrdi činjenično stanje </a:t>
            </a:r>
            <a:r>
              <a:rPr lang="sr-Latn-BA" sz="2400" dirty="0">
                <a:latin typeface="Calibri" panose="020F0502020204030204" pitchFamily="34" charset="0"/>
              </a:rPr>
              <a:t>da </a:t>
            </a:r>
            <a:r>
              <a:rPr lang="sr-Latn-BA" sz="2400" dirty="0" smtClean="0">
                <a:latin typeface="Calibri" panose="020F0502020204030204" pitchFamily="34" charset="0"/>
              </a:rPr>
              <a:t>bi počinioci </a:t>
            </a:r>
            <a:r>
              <a:rPr lang="sr-Latn-BA" sz="2400" dirty="0">
                <a:latin typeface="Calibri" panose="020F0502020204030204" pitchFamily="34" charset="0"/>
              </a:rPr>
              <a:t>pod njegovom efektivnom kontrolom bili dovedeni pred lice pravde.</a:t>
            </a:r>
          </a:p>
          <a:p>
            <a:pPr algn="just"/>
            <a:r>
              <a:rPr lang="sr-Latn-BA" sz="2400" dirty="0">
                <a:latin typeface="Calibri" panose="020F0502020204030204" pitchFamily="34" charset="0"/>
              </a:rPr>
              <a:t>Nadređeni ne mora lično da provede istragu ili odmjeri kaznu, ali </a:t>
            </a:r>
            <a:r>
              <a:rPr lang="sr-Latn-BA" sz="2400" b="1" u="sng" dirty="0">
                <a:latin typeface="Calibri" panose="020F0502020204030204" pitchFamily="34" charset="0"/>
              </a:rPr>
              <a:t>mora barem da osigura </a:t>
            </a:r>
            <a:r>
              <a:rPr lang="sr-Latn-BA" sz="2400" b="1" u="sng" dirty="0" smtClean="0">
                <a:latin typeface="Calibri" panose="020F0502020204030204" pitchFamily="34" charset="0"/>
              </a:rPr>
              <a:t>da stvar </a:t>
            </a:r>
            <a:r>
              <a:rPr lang="sr-Latn-BA" sz="2400" b="1" u="sng" dirty="0">
                <a:latin typeface="Calibri" panose="020F0502020204030204" pitchFamily="34" charset="0"/>
              </a:rPr>
              <a:t>bude istražena i da podnese izvještaj odgovornim vlastima radi dalje istrage </a:t>
            </a:r>
            <a:r>
              <a:rPr lang="sr-Latn-BA" sz="2400" dirty="0">
                <a:latin typeface="Calibri" panose="020F0502020204030204" pitchFamily="34" charset="0"/>
              </a:rPr>
              <a:t>ili sankcije. </a:t>
            </a:r>
            <a:r>
              <a:rPr lang="sr-Latn-BA" sz="2400" dirty="0" smtClean="0">
                <a:latin typeface="Calibri" panose="020F0502020204030204" pitchFamily="34" charset="0"/>
              </a:rPr>
              <a:t>Kao i </a:t>
            </a:r>
            <a:r>
              <a:rPr lang="sr-Latn-BA" sz="2400" dirty="0">
                <a:latin typeface="Calibri" panose="020F0502020204030204" pitchFamily="34" charset="0"/>
              </a:rPr>
              <a:t>u slučaju sprečavanja krivičnog djela, to što nadređeni nema zakonska ovlaštenja ne znači da </a:t>
            </a:r>
            <a:r>
              <a:rPr lang="sr-Latn-BA" sz="2400" dirty="0" smtClean="0">
                <a:latin typeface="Calibri" panose="020F0502020204030204" pitchFamily="34" charset="0"/>
              </a:rPr>
              <a:t>ne treba </a:t>
            </a:r>
            <a:r>
              <a:rPr lang="sr-Latn-BA" sz="2400" dirty="0">
                <a:latin typeface="Calibri" panose="020F0502020204030204" pitchFamily="34" charset="0"/>
              </a:rPr>
              <a:t>da uradi ono što mu njegove materijalne i stvarne </a:t>
            </a:r>
            <a:r>
              <a:rPr lang="sr-Latn-BA" sz="2400" dirty="0" smtClean="0">
                <a:latin typeface="Calibri" panose="020F0502020204030204" pitchFamily="34" charset="0"/>
              </a:rPr>
              <a:t>mogućnosti </a:t>
            </a:r>
            <a:r>
              <a:rPr lang="sr-Latn-BA" sz="2400" dirty="0">
                <a:latin typeface="Calibri" panose="020F0502020204030204" pitchFamily="34" charset="0"/>
              </a:rPr>
              <a:t>dozvoljavaju. Pošto </a:t>
            </a:r>
            <a:r>
              <a:rPr lang="sr-Latn-BA" sz="2400" dirty="0" smtClean="0">
                <a:latin typeface="Calibri" panose="020F0502020204030204" pitchFamily="34" charset="0"/>
              </a:rPr>
              <a:t>dužnost kažnjavanja </a:t>
            </a:r>
            <a:r>
              <a:rPr lang="sr-Latn-BA" sz="2400" dirty="0">
                <a:latin typeface="Calibri" panose="020F0502020204030204" pitchFamily="34" charset="0"/>
              </a:rPr>
              <a:t>ima za cilj sprečavanje da podređeni u bududnosti čine krivična djela, </a:t>
            </a:r>
            <a:endParaRPr lang="sr-Latn-BA" sz="2400" dirty="0"/>
          </a:p>
        </p:txBody>
      </p:sp>
    </p:spTree>
    <p:extLst>
      <p:ext uri="{BB962C8B-B14F-4D97-AF65-F5344CB8AC3E}">
        <p14:creationId xmlns:p14="http://schemas.microsoft.com/office/powerpoint/2010/main" val="25060544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lstStyle/>
          <a:p>
            <a:pPr marL="0" indent="0" algn="just">
              <a:buNone/>
            </a:pPr>
            <a:r>
              <a:rPr lang="sr-Latn-BA" sz="2400" dirty="0"/>
              <a:t>odgovornost nadređenog može također da proistekne iz njegovog propusta da među svojim </a:t>
            </a:r>
            <a:r>
              <a:rPr lang="sr-Latn-BA" sz="2400" dirty="0" smtClean="0"/>
              <a:t>podređenima stvori </a:t>
            </a:r>
            <a:r>
              <a:rPr lang="sr-Latn-BA" sz="2400" dirty="0"/>
              <a:t>ili održi okruženje u kojem vlada disciplina i poštivanje zakona</a:t>
            </a:r>
            <a:r>
              <a:rPr lang="sr-Latn-BA" sz="2400" dirty="0" smtClean="0"/>
              <a:t>.</a:t>
            </a:r>
          </a:p>
          <a:p>
            <a:pPr marL="0" indent="0">
              <a:buNone/>
            </a:pPr>
            <a:r>
              <a:rPr lang="sr-Latn-BA" sz="2400" dirty="0" smtClean="0">
                <a:solidFill>
                  <a:srgbClr val="5F991E"/>
                </a:solidFill>
                <a:latin typeface="Calibri" panose="020F0502020204030204" pitchFamily="34" charset="0"/>
              </a:rPr>
              <a:t>	PRIMJERI </a:t>
            </a:r>
            <a:r>
              <a:rPr lang="sr-Latn-BA" sz="2400" dirty="0">
                <a:solidFill>
                  <a:srgbClr val="5F991E"/>
                </a:solidFill>
                <a:latin typeface="Calibri" panose="020F0502020204030204" pitchFamily="34" charset="0"/>
              </a:rPr>
              <a:t>NEIZVRŠAVANJA DUŽNOSTI SPREČAVANJA I </a:t>
            </a:r>
            <a:r>
              <a:rPr lang="sr-Latn-BA" sz="2400" dirty="0" smtClean="0">
                <a:solidFill>
                  <a:srgbClr val="5F991E"/>
                </a:solidFill>
                <a:latin typeface="Calibri" panose="020F0502020204030204" pitchFamily="34" charset="0"/>
              </a:rPr>
              <a:t>			KAŽNJAVANJA</a:t>
            </a:r>
            <a:endParaRPr lang="sr-Latn-BA" sz="2400" dirty="0">
              <a:solidFill>
                <a:srgbClr val="5F991E"/>
              </a:solidFill>
              <a:latin typeface="Calibri" panose="020F0502020204030204" pitchFamily="34" charset="0"/>
            </a:endParaRPr>
          </a:p>
          <a:p>
            <a:pPr marL="0" indent="0" algn="just">
              <a:buNone/>
            </a:pPr>
            <a:r>
              <a:rPr lang="sr-Latn-BA" sz="2400" dirty="0">
                <a:latin typeface="Calibri" panose="020F0502020204030204" pitchFamily="34" charset="0"/>
              </a:rPr>
              <a:t>Kršenja dužnosti komandanata utvrdili su vojni sudovi koji su uspostavljeni nakon </a:t>
            </a:r>
            <a:r>
              <a:rPr lang="sr-Latn-BA" sz="2400" dirty="0" smtClean="0">
                <a:latin typeface="Calibri" panose="020F0502020204030204" pitchFamily="34" charset="0"/>
              </a:rPr>
              <a:t>Drugog svjetskog </a:t>
            </a:r>
            <a:r>
              <a:rPr lang="sr-Latn-BA" sz="2400" dirty="0">
                <a:latin typeface="Calibri" panose="020F0502020204030204" pitchFamily="34" charset="0"/>
              </a:rPr>
              <a:t>rata i </a:t>
            </a:r>
            <a:r>
              <a:rPr lang="sr-Latn-BA" sz="2400" dirty="0" smtClean="0">
                <a:latin typeface="Calibri" panose="020F0502020204030204" pitchFamily="34" charset="0"/>
              </a:rPr>
              <a:t>uključuju neizvršavanje </a:t>
            </a:r>
            <a:r>
              <a:rPr lang="sr-Latn-BA" sz="2400" dirty="0">
                <a:latin typeface="Calibri" panose="020F0502020204030204" pitchFamily="34" charset="0"/>
              </a:rPr>
              <a:t>sljededih obaveza:</a:t>
            </a:r>
          </a:p>
          <a:p>
            <a:r>
              <a:rPr lang="sr-Latn-BA" sz="2400" dirty="0">
                <a:latin typeface="Calibri" panose="020F0502020204030204" pitchFamily="34" charset="0"/>
              </a:rPr>
              <a:t>da dođe do izvještaja da su vojne akcije izvršene u skladu sa međunarodnim pravom;</a:t>
            </a:r>
          </a:p>
          <a:p>
            <a:r>
              <a:rPr lang="sr-Latn-BA" sz="2400" dirty="0">
                <a:latin typeface="Calibri" panose="020F0502020204030204" pitchFamily="34" charset="0"/>
              </a:rPr>
              <a:t>izdati naređenja s ciljem da relevantnu praksu uskladi s pravilima ratovanja;</a:t>
            </a:r>
          </a:p>
          <a:p>
            <a:r>
              <a:rPr lang="fi-FI" sz="2400" dirty="0">
                <a:latin typeface="Calibri" panose="020F0502020204030204" pitchFamily="34" charset="0"/>
              </a:rPr>
              <a:t>suprotstaviti se inkriminisanim radnjama ili ih kritikovati;</a:t>
            </a:r>
          </a:p>
          <a:p>
            <a:r>
              <a:rPr lang="sr-Latn-BA" sz="2400" dirty="0">
                <a:latin typeface="Calibri" panose="020F0502020204030204" pitchFamily="34" charset="0"/>
              </a:rPr>
              <a:t>preduzeti disciplinske mjere protiv počinjenja zvjerstava od strane vojnika pod </a:t>
            </a:r>
            <a:r>
              <a:rPr lang="sr-Latn-BA" sz="2400" dirty="0" smtClean="0">
                <a:latin typeface="Calibri" panose="020F0502020204030204" pitchFamily="34" charset="0"/>
              </a:rPr>
              <a:t>njegovom komandom</a:t>
            </a:r>
            <a:r>
              <a:rPr lang="sr-Latn-BA" sz="2400" dirty="0">
                <a:latin typeface="Calibri" panose="020F0502020204030204" pitchFamily="34" charset="0"/>
              </a:rPr>
              <a:t>; i</a:t>
            </a:r>
            <a:endParaRPr lang="sr-Latn-BA" sz="2400" dirty="0"/>
          </a:p>
          <a:p>
            <a:endParaRPr lang="sr-Latn-BA" dirty="0"/>
          </a:p>
        </p:txBody>
      </p:sp>
    </p:spTree>
    <p:extLst>
      <p:ext uri="{BB962C8B-B14F-4D97-AF65-F5344CB8AC3E}">
        <p14:creationId xmlns:p14="http://schemas.microsoft.com/office/powerpoint/2010/main" val="24664900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lstStyle/>
          <a:p>
            <a:pPr algn="just"/>
            <a:r>
              <a:rPr lang="sr-Latn-BA" sz="2400" dirty="0">
                <a:latin typeface="Calibri" panose="020F0502020204030204" pitchFamily="34" charset="0"/>
              </a:rPr>
              <a:t>insistirati kod nadređenih da odmah preduzmu </a:t>
            </a:r>
            <a:r>
              <a:rPr lang="sr-Latn-BA" sz="2400" dirty="0" smtClean="0">
                <a:latin typeface="Calibri" panose="020F0502020204030204" pitchFamily="34" charset="0"/>
              </a:rPr>
              <a:t>mjere.</a:t>
            </a:r>
          </a:p>
          <a:p>
            <a:pPr algn="just"/>
            <a:r>
              <a:rPr lang="sr-Latn-BA" sz="2400" dirty="0" smtClean="0">
                <a:latin typeface="Calibri" panose="020F0502020204030204" pitchFamily="34" charset="0"/>
              </a:rPr>
              <a:t> Dužnost nadređenog ne izvršava se izdavanjem rutinskih naređenja, nego može biti potrebno da se aktivnije postupa. Prema tome, neophodne i razumne mjere mogu uključiti izdavanje posebnih naređenja s ciljem suzbijanja protivpravnog ponašanja i poštovanja pravila ratovanja i osiguranja provođenja tih naređenja. Kada se u informacijama navodi protivpravno ponašanje, od nadređenog bi se moglo očekivati, na primjer, da preduzme sljedede korake:</a:t>
            </a:r>
          </a:p>
          <a:p>
            <a:pPr algn="just"/>
            <a:r>
              <a:rPr lang="it-IT" sz="2400" dirty="0" smtClean="0">
                <a:latin typeface="Calibri" panose="020F0502020204030204" pitchFamily="34" charset="0"/>
              </a:rPr>
              <a:t>ispitati </a:t>
            </a:r>
            <a:r>
              <a:rPr lang="it-IT" sz="2400" dirty="0">
                <a:latin typeface="Calibri" panose="020F0502020204030204" pitchFamily="34" charset="0"/>
              </a:rPr>
              <a:t>da li se sprema počinjenje krivičnih djela;</a:t>
            </a:r>
          </a:p>
          <a:p>
            <a:pPr algn="just"/>
            <a:r>
              <a:rPr lang="fi-FI" sz="2400" dirty="0">
                <a:latin typeface="Calibri" panose="020F0502020204030204" pitchFamily="34" charset="0"/>
              </a:rPr>
              <a:t>suprostaviti se inkriminisanim radnjama ili ih kritikovati; ili</a:t>
            </a:r>
          </a:p>
          <a:p>
            <a:pPr algn="just"/>
            <a:r>
              <a:rPr lang="sr-Latn-BA" sz="2400" dirty="0">
                <a:latin typeface="Calibri" panose="020F0502020204030204" pitchFamily="34" charset="0"/>
              </a:rPr>
              <a:t>preduzeti disciplinske mjere protiv počinjenja </a:t>
            </a:r>
            <a:r>
              <a:rPr lang="sr-Latn-BA" sz="2400" dirty="0" smtClean="0">
                <a:latin typeface="Calibri" panose="020F0502020204030204" pitchFamily="34" charset="0"/>
              </a:rPr>
              <a:t>zločina.</a:t>
            </a:r>
          </a:p>
        </p:txBody>
      </p:sp>
    </p:spTree>
    <p:extLst>
      <p:ext uri="{BB962C8B-B14F-4D97-AF65-F5344CB8AC3E}">
        <p14:creationId xmlns:p14="http://schemas.microsoft.com/office/powerpoint/2010/main" val="21123259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lstStyle/>
          <a:p>
            <a:pPr marL="0" indent="0" algn="just">
              <a:buNone/>
            </a:pPr>
            <a:r>
              <a:rPr lang="vi-VN" sz="2400" dirty="0" smtClean="0"/>
              <a:t>Pretresna </a:t>
            </a:r>
            <a:r>
              <a:rPr lang="vi-VN" sz="2400" dirty="0"/>
              <a:t>vijeća su ustanovila korake koji spadaju u “bitne ovlasti” nadređenih, koje obuhvaćaju:</a:t>
            </a:r>
          </a:p>
          <a:p>
            <a:pPr algn="just"/>
            <a:r>
              <a:rPr lang="vi-VN" sz="2400" dirty="0"/>
              <a:t>utvrđivanje relevantnih činjenica nekog događaja; </a:t>
            </a:r>
          </a:p>
          <a:p>
            <a:pPr algn="just"/>
            <a:r>
              <a:rPr lang="vi-VN" sz="2400" dirty="0"/>
              <a:t>otvaranje istrage ako se dogodi krivično djelo;</a:t>
            </a:r>
          </a:p>
          <a:p>
            <a:pPr algn="just"/>
            <a:r>
              <a:rPr lang="vi-VN" sz="2400" b="1" dirty="0"/>
              <a:t>prijavljivanje krivičnog djela nadležnim vlastima</a:t>
            </a:r>
            <a:r>
              <a:rPr lang="vi-VN" sz="2400" dirty="0"/>
              <a:t>;</a:t>
            </a:r>
          </a:p>
          <a:p>
            <a:pPr algn="just"/>
            <a:r>
              <a:rPr lang="vi-VN" sz="2400" dirty="0"/>
              <a:t>hapšenje počinitelja i njihovo disciplinovanje;</a:t>
            </a:r>
          </a:p>
          <a:p>
            <a:pPr algn="just"/>
            <a:r>
              <a:rPr lang="vi-VN" sz="2400" dirty="0"/>
              <a:t>razrješenje podređenih komandanata;</a:t>
            </a:r>
          </a:p>
          <a:p>
            <a:pPr algn="just"/>
            <a:r>
              <a:rPr lang="vi-VN" sz="2400" dirty="0"/>
              <a:t>rasformiranje cijele jedinice počinitelja; te, kao posljednje sredstvo,</a:t>
            </a:r>
          </a:p>
          <a:p>
            <a:pPr algn="just"/>
            <a:r>
              <a:rPr lang="vi-VN" sz="2400" dirty="0"/>
              <a:t>upotreba sile protiv jedinice počinitelja.</a:t>
            </a:r>
          </a:p>
          <a:p>
            <a:pPr algn="just"/>
            <a:endParaRPr lang="sr-Latn-BA" sz="1600" dirty="0"/>
          </a:p>
        </p:txBody>
      </p:sp>
    </p:spTree>
    <p:extLst>
      <p:ext uri="{BB962C8B-B14F-4D97-AF65-F5344CB8AC3E}">
        <p14:creationId xmlns:p14="http://schemas.microsoft.com/office/powerpoint/2010/main" val="28276855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120680"/>
          </a:xfrm>
        </p:spPr>
        <p:txBody>
          <a:bodyPr/>
          <a:lstStyle/>
          <a:p>
            <a:pPr algn="just"/>
            <a:r>
              <a:rPr lang="vi-VN" sz="2400" b="1" dirty="0" smtClean="0"/>
              <a:t>Kauzalni </a:t>
            </a:r>
            <a:r>
              <a:rPr lang="vi-VN" sz="2400" b="1" dirty="0"/>
              <a:t>odnos</a:t>
            </a:r>
            <a:r>
              <a:rPr lang="vi-VN" sz="2400" dirty="0"/>
              <a:t> nije neophodan uslov za postojanje odgovornosti nadređenog. Prema tome</a:t>
            </a:r>
            <a:r>
              <a:rPr lang="vi-VN" sz="2400" dirty="0" smtClean="0"/>
              <a:t>,</a:t>
            </a:r>
            <a:r>
              <a:rPr lang="sr-Latn-BA" sz="2400" dirty="0" smtClean="0"/>
              <a:t> </a:t>
            </a:r>
            <a:r>
              <a:rPr lang="vi-VN" sz="2400" dirty="0" smtClean="0"/>
              <a:t>komandantovo </a:t>
            </a:r>
            <a:r>
              <a:rPr lang="vi-VN" sz="2400" dirty="0"/>
              <a:t>nečinjenje ne mora nužno da bude uzrok počinjenja krivičnog </a:t>
            </a:r>
            <a:r>
              <a:rPr lang="vi-VN" sz="2400" dirty="0" smtClean="0"/>
              <a:t>djela</a:t>
            </a:r>
            <a:r>
              <a:rPr lang="sr-Latn-BA" sz="2400" dirty="0" smtClean="0"/>
              <a:t>.</a:t>
            </a:r>
            <a:endParaRPr lang="sr-Latn-BA" sz="2400" dirty="0"/>
          </a:p>
          <a:p>
            <a:r>
              <a:rPr lang="vi-VN" sz="2400" dirty="0" smtClean="0"/>
              <a:t>Komandna </a:t>
            </a:r>
            <a:r>
              <a:rPr lang="vi-VN" sz="2400" dirty="0"/>
              <a:t>odgovornost nadređenog primjenjiva je na vojne kao i na </a:t>
            </a:r>
            <a:r>
              <a:rPr lang="vi-VN" sz="2400" b="1" dirty="0"/>
              <a:t>civilne osobe na položaju vlasti</a:t>
            </a:r>
            <a:r>
              <a:rPr lang="vi-VN" sz="2400" dirty="0"/>
              <a:t>, bilo da su izabrani ili su se sami prozvali vođama, kada se utvrdi da su imali nužnu efektivnu kontrolu nad svojim podređenim</a:t>
            </a:r>
            <a:r>
              <a:rPr lang="vi-VN" sz="2400" dirty="0" smtClean="0"/>
              <a:t>.</a:t>
            </a:r>
            <a:r>
              <a:rPr lang="vi-VN" sz="2400" dirty="0"/>
              <a:t> Koncept efektivne kontrole kod nadređenih u civilnoj vlasti razlikuje se po tome što se </a:t>
            </a:r>
            <a:r>
              <a:rPr lang="vi-VN" sz="2400" dirty="0" smtClean="0"/>
              <a:t>mo</a:t>
            </a:r>
            <a:r>
              <a:rPr lang="sr-Latn-BA" sz="2400" dirty="0" smtClean="0"/>
              <a:t>ć </a:t>
            </a:r>
            <a:r>
              <a:rPr lang="vi-VN" sz="2400" dirty="0" smtClean="0"/>
              <a:t>sankcionisanja </a:t>
            </a:r>
            <a:r>
              <a:rPr lang="vi-VN" sz="2400" dirty="0"/>
              <a:t>od strane nadređenih u civilnoj vlasti mora posmatrati u širem kontekstu. </a:t>
            </a:r>
            <a:r>
              <a:rPr lang="vi-VN" sz="2400" dirty="0" smtClean="0"/>
              <a:t>Ne</a:t>
            </a:r>
            <a:r>
              <a:rPr lang="sr-Latn-BA" sz="2400" dirty="0" smtClean="0"/>
              <a:t> </a:t>
            </a:r>
            <a:r>
              <a:rPr lang="vi-VN" sz="2400" dirty="0" smtClean="0"/>
              <a:t>može </a:t>
            </a:r>
            <a:r>
              <a:rPr lang="vi-VN" sz="2400" dirty="0"/>
              <a:t>se očekivati da nadređeni u civilnoj vlasti imaju iste disciplinske ovlasti nad </a:t>
            </a:r>
            <a:r>
              <a:rPr lang="vi-VN" sz="2400" dirty="0" smtClean="0"/>
              <a:t>svojim</a:t>
            </a:r>
            <a:r>
              <a:rPr lang="sr-Latn-BA" sz="2400" dirty="0" smtClean="0"/>
              <a:t> </a:t>
            </a:r>
            <a:r>
              <a:rPr lang="vi-VN" sz="2400" dirty="0" smtClean="0"/>
              <a:t>podređenima </a:t>
            </a:r>
            <a:r>
              <a:rPr lang="vi-VN" sz="2400" dirty="0"/>
              <a:t>kao što to imaju nadređeni u vojnoj strukturi koji su na analognim </a:t>
            </a:r>
            <a:r>
              <a:rPr lang="vi-VN" sz="2400" dirty="0" smtClean="0"/>
              <a:t>komandnim</a:t>
            </a:r>
            <a:r>
              <a:rPr lang="sr-Latn-BA" sz="2400" dirty="0" smtClean="0"/>
              <a:t> </a:t>
            </a:r>
            <a:r>
              <a:rPr lang="en-US" sz="2400" dirty="0" err="1" smtClean="0"/>
              <a:t>pozicijama</a:t>
            </a:r>
            <a:r>
              <a:rPr lang="en-US" sz="2400" dirty="0"/>
              <a:t>.</a:t>
            </a:r>
            <a:endParaRPr lang="vi-VN" sz="2400" dirty="0"/>
          </a:p>
          <a:p>
            <a:endParaRPr lang="en-US" dirty="0"/>
          </a:p>
        </p:txBody>
      </p:sp>
    </p:spTree>
    <p:extLst>
      <p:ext uri="{BB962C8B-B14F-4D97-AF65-F5344CB8AC3E}">
        <p14:creationId xmlns:p14="http://schemas.microsoft.com/office/powerpoint/2010/main" val="8882559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336704"/>
          </a:xfrm>
        </p:spPr>
        <p:txBody>
          <a:bodyPr/>
          <a:lstStyle/>
          <a:p>
            <a:pPr algn="just"/>
            <a:r>
              <a:rPr lang="vi-VN" sz="2400" dirty="0"/>
              <a:t>Da bi se utvrdilo da je nadređeni u civilnoj vlasti imao efektivnu kontrolu nad </a:t>
            </a:r>
            <a:r>
              <a:rPr lang="vi-VN" sz="2400" dirty="0" smtClean="0"/>
              <a:t>svojim</a:t>
            </a:r>
            <a:r>
              <a:rPr lang="sr-Latn-BA" sz="2400" dirty="0" smtClean="0"/>
              <a:t> </a:t>
            </a:r>
            <a:r>
              <a:rPr lang="vi-VN" sz="2400" dirty="0" smtClean="0"/>
              <a:t>podređenim</a:t>
            </a:r>
            <a:r>
              <a:rPr lang="vi-VN" sz="2400" dirty="0"/>
              <a:t>, dovoljno je da nadređeni u civilnoj vlasti, preko svoje pozicije u hijerarhiji, </a:t>
            </a:r>
            <a:r>
              <a:rPr lang="vi-VN" sz="2400" b="1" u="sng" dirty="0" smtClean="0"/>
              <a:t>ima</a:t>
            </a:r>
            <a:r>
              <a:rPr lang="sr-Latn-BA" sz="2400" b="1" u="sng" dirty="0" smtClean="0"/>
              <a:t> </a:t>
            </a:r>
            <a:r>
              <a:rPr lang="vi-VN" sz="2400" b="1" u="sng" dirty="0" smtClean="0"/>
              <a:t>obavezu </a:t>
            </a:r>
            <a:r>
              <a:rPr lang="vi-VN" sz="2400" b="1" u="sng" dirty="0"/>
              <a:t>da prijavljuje svako počinjeno krivično djelo</a:t>
            </a:r>
            <a:r>
              <a:rPr lang="vi-VN" sz="2400" dirty="0"/>
              <a:t>, kao i </a:t>
            </a:r>
            <a:r>
              <a:rPr lang="sr-Latn-BA" sz="2400" dirty="0" smtClean="0"/>
              <a:t>da </a:t>
            </a:r>
            <a:r>
              <a:rPr lang="vi-VN" sz="2400" b="1" u="sng" dirty="0" smtClean="0"/>
              <a:t>postoji</a:t>
            </a:r>
            <a:r>
              <a:rPr lang="sr-Latn-BA" sz="2400" b="1" u="sng" dirty="0" smtClean="0"/>
              <a:t> </a:t>
            </a:r>
            <a:r>
              <a:rPr lang="vi-VN" sz="2400" b="1" u="sng" dirty="0" smtClean="0"/>
              <a:t>vjerovatno</a:t>
            </a:r>
            <a:r>
              <a:rPr lang="sr-Latn-BA" sz="2400" b="1" u="sng" dirty="0" smtClean="0"/>
              <a:t>ć</a:t>
            </a:r>
            <a:r>
              <a:rPr lang="vi-VN" sz="2400" b="1" u="sng" dirty="0" smtClean="0"/>
              <a:t>a </a:t>
            </a:r>
            <a:r>
              <a:rPr lang="vi-VN" sz="2400" b="1" u="sng" dirty="0"/>
              <a:t>da </a:t>
            </a:r>
            <a:r>
              <a:rPr lang="sr-Latn-BA" sz="2400" b="1" u="sng" dirty="0" smtClean="0"/>
              <a:t>ć</a:t>
            </a:r>
            <a:r>
              <a:rPr lang="vi-VN" sz="2400" b="1" u="sng" dirty="0" smtClean="0"/>
              <a:t>e </a:t>
            </a:r>
            <a:r>
              <a:rPr lang="vi-VN" sz="2400" b="1" u="sng" dirty="0"/>
              <a:t>te prijave </a:t>
            </a:r>
            <a:r>
              <a:rPr lang="vi-VN" sz="2400" b="1" u="sng" dirty="0" smtClean="0"/>
              <a:t>po</a:t>
            </a:r>
            <a:r>
              <a:rPr lang="sr-Latn-BA" sz="2400" b="1" u="sng" dirty="0" smtClean="0"/>
              <a:t>dst</a:t>
            </a:r>
            <a:r>
              <a:rPr lang="vi-VN" sz="2400" b="1" u="sng" dirty="0" smtClean="0"/>
              <a:t>aknuti </a:t>
            </a:r>
            <a:r>
              <a:rPr lang="vi-VN" sz="2400" b="1" u="sng" dirty="0"/>
              <a:t>istragu ili pokrenuti disciplinske ili kaznene mjere</a:t>
            </a:r>
            <a:r>
              <a:rPr lang="vi-VN" sz="2400" dirty="0"/>
              <a:t>. </a:t>
            </a:r>
            <a:r>
              <a:rPr lang="vi-VN" sz="2400" dirty="0" smtClean="0"/>
              <a:t>Pod</a:t>
            </a:r>
            <a:r>
              <a:rPr lang="sr-Latn-BA" sz="2400" dirty="0" smtClean="0"/>
              <a:t> </a:t>
            </a:r>
            <a:r>
              <a:rPr lang="vi-VN" sz="2400" dirty="0" smtClean="0"/>
              <a:t>određenim </a:t>
            </a:r>
            <a:r>
              <a:rPr lang="vi-VN" sz="2400" dirty="0"/>
              <a:t>okolnostima, </a:t>
            </a:r>
            <a:r>
              <a:rPr lang="vi-VN" sz="2400" b="1" dirty="0"/>
              <a:t>civilni vođa može ispuniti svoju obavezu da kazni podređenog koji </a:t>
            </a:r>
            <a:r>
              <a:rPr lang="vi-VN" sz="2400" b="1" dirty="0" smtClean="0"/>
              <a:t>je</a:t>
            </a:r>
            <a:r>
              <a:rPr lang="sr-Latn-BA" sz="2400" b="1" dirty="0" smtClean="0"/>
              <a:t> </a:t>
            </a:r>
            <a:r>
              <a:rPr lang="vi-VN" sz="2400" b="1" dirty="0" smtClean="0"/>
              <a:t>počinio </a:t>
            </a:r>
            <a:r>
              <a:rPr lang="vi-VN" sz="2400" b="1" dirty="0"/>
              <a:t>krivično djelo tako da prijavi nadležnim vlastima </a:t>
            </a:r>
            <a:r>
              <a:rPr lang="vi-VN" sz="2400" dirty="0"/>
              <a:t>kada se krivično djelo počini, </a:t>
            </a:r>
            <a:r>
              <a:rPr lang="vi-VN" sz="2400" b="1" dirty="0"/>
              <a:t>tako da </a:t>
            </a:r>
            <a:r>
              <a:rPr lang="vi-VN" sz="2400" b="1" dirty="0" smtClean="0"/>
              <a:t>je</a:t>
            </a:r>
            <a:r>
              <a:rPr lang="sr-Latn-BA" sz="2400" b="1" dirty="0" smtClean="0"/>
              <a:t> </a:t>
            </a:r>
            <a:r>
              <a:rPr lang="vi-VN" sz="2400" b="1" dirty="0" smtClean="0"/>
              <a:t>vjerovatno </a:t>
            </a:r>
            <a:r>
              <a:rPr lang="vi-VN" sz="2400" b="1" dirty="0"/>
              <a:t>da </a:t>
            </a:r>
            <a:r>
              <a:rPr lang="sr-Latn-BA" sz="2400" b="1" dirty="0" smtClean="0"/>
              <a:t>ć</a:t>
            </a:r>
            <a:r>
              <a:rPr lang="vi-VN" sz="2400" b="1" dirty="0" smtClean="0"/>
              <a:t>e </a:t>
            </a:r>
            <a:r>
              <a:rPr lang="vi-VN" sz="2400" b="1" dirty="0"/>
              <a:t>ta prijava potaknuti istragu ili pokrenuti disciplinski ili kazneni postupak</a:t>
            </a:r>
            <a:r>
              <a:rPr lang="vi-VN" sz="2400" dirty="0" smtClean="0"/>
              <a:t>. Međutim</a:t>
            </a:r>
            <a:r>
              <a:rPr lang="vi-VN" sz="2400" dirty="0"/>
              <a:t>, ovo zavisi od činjenica i okolnosti pojedinačnog slučaja – ako nadređeni, na </a:t>
            </a:r>
            <a:r>
              <a:rPr lang="vi-VN" sz="2400" dirty="0" smtClean="0"/>
              <a:t>primjer,</a:t>
            </a:r>
            <a:r>
              <a:rPr lang="sr-Latn-BA" sz="2400" dirty="0" smtClean="0"/>
              <a:t> </a:t>
            </a:r>
            <a:r>
              <a:rPr lang="vi-VN" sz="2400" dirty="0" smtClean="0"/>
              <a:t>zna </a:t>
            </a:r>
            <a:r>
              <a:rPr lang="vi-VN" sz="2400" dirty="0"/>
              <a:t>da određeni organi vlasti ne funkcionišu ili zna da </a:t>
            </a:r>
            <a:r>
              <a:rPr lang="sr-Latn-BA" sz="2400" dirty="0" smtClean="0"/>
              <a:t>ć</a:t>
            </a:r>
            <a:r>
              <a:rPr lang="vi-VN" sz="2400" dirty="0" smtClean="0"/>
              <a:t>e </a:t>
            </a:r>
            <a:r>
              <a:rPr lang="vi-VN" sz="2400" dirty="0"/>
              <a:t>ta prijava vjerovatno potaknuti </a:t>
            </a:r>
            <a:r>
              <a:rPr lang="vi-VN" sz="2400" dirty="0" smtClean="0"/>
              <a:t>lažnu</a:t>
            </a:r>
            <a:r>
              <a:rPr lang="sr-Latn-BA" sz="2400" dirty="0" smtClean="0"/>
              <a:t> </a:t>
            </a:r>
            <a:r>
              <a:rPr lang="vi-VN" sz="2400" dirty="0" smtClean="0"/>
              <a:t>istragu</a:t>
            </a:r>
            <a:r>
              <a:rPr lang="vi-VN" sz="2400" dirty="0"/>
              <a:t>, takva prijava ne bi bila dovoljna za ispunjenje obaveze kažnjavanja podređenih koji </a:t>
            </a:r>
            <a:r>
              <a:rPr lang="vi-VN" sz="2400" dirty="0" smtClean="0"/>
              <a:t>su</a:t>
            </a:r>
            <a:r>
              <a:rPr lang="sr-Latn-BA" sz="2400" dirty="0" smtClean="0"/>
              <a:t> </a:t>
            </a:r>
            <a:r>
              <a:rPr lang="vi-VN" sz="2400" dirty="0" smtClean="0"/>
              <a:t>počinili </a:t>
            </a:r>
            <a:r>
              <a:rPr lang="sr-Latn-BA" sz="2400" dirty="0" smtClean="0"/>
              <a:t>kriv.djelo.</a:t>
            </a:r>
            <a:endParaRPr lang="en-US" sz="2400" dirty="0"/>
          </a:p>
        </p:txBody>
      </p:sp>
    </p:spTree>
    <p:extLst>
      <p:ext uri="{BB962C8B-B14F-4D97-AF65-F5344CB8AC3E}">
        <p14:creationId xmlns:p14="http://schemas.microsoft.com/office/powerpoint/2010/main" val="7811473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640960" cy="6264696"/>
          </a:xfrm>
        </p:spPr>
        <p:txBody>
          <a:bodyPr/>
          <a:lstStyle/>
          <a:p>
            <a:r>
              <a:rPr lang="en-US" sz="2400" dirty="0"/>
              <a:t>U </a:t>
            </a:r>
            <a:r>
              <a:rPr lang="en-US" sz="2400" dirty="0" err="1"/>
              <a:t>predmetu</a:t>
            </a:r>
            <a:r>
              <a:rPr lang="en-US" sz="2400" dirty="0"/>
              <a:t> </a:t>
            </a:r>
            <a:r>
              <a:rPr lang="en-US" sz="2400" dirty="0" err="1" smtClean="0"/>
              <a:t>Raševi</a:t>
            </a:r>
            <a:r>
              <a:rPr lang="sr-Latn-BA" sz="2400" dirty="0" smtClean="0"/>
              <a:t>ć</a:t>
            </a:r>
            <a:r>
              <a:rPr lang="en-US" sz="2400" dirty="0" smtClean="0"/>
              <a:t> </a:t>
            </a:r>
            <a:r>
              <a:rPr lang="en-US" sz="2400" dirty="0" err="1"/>
              <a:t>i</a:t>
            </a:r>
            <a:r>
              <a:rPr lang="en-US" sz="2400" dirty="0"/>
              <a:t> dr. </a:t>
            </a:r>
            <a:r>
              <a:rPr lang="en-US" sz="2400" dirty="0" err="1"/>
              <a:t>Pretresno</a:t>
            </a:r>
            <a:r>
              <a:rPr lang="en-US" sz="2400" dirty="0"/>
              <a:t> </a:t>
            </a:r>
            <a:r>
              <a:rPr lang="en-US" sz="2400" dirty="0" err="1" smtClean="0"/>
              <a:t>vije</a:t>
            </a:r>
            <a:r>
              <a:rPr lang="sr-Latn-BA" sz="2400" dirty="0" smtClean="0"/>
              <a:t>ć</a:t>
            </a:r>
            <a:r>
              <a:rPr lang="en-US" sz="2400" dirty="0" smtClean="0"/>
              <a:t>e </a:t>
            </a:r>
            <a:r>
              <a:rPr lang="en-US" sz="2400" dirty="0"/>
              <a:t>je </a:t>
            </a:r>
            <a:r>
              <a:rPr lang="en-US" sz="2400" dirty="0" err="1"/>
              <a:t>zaključilo</a:t>
            </a:r>
            <a:r>
              <a:rPr lang="en-US" sz="2400" dirty="0"/>
              <a:t> da </a:t>
            </a:r>
            <a:r>
              <a:rPr lang="en-US" sz="2400" dirty="0" err="1"/>
              <a:t>su</a:t>
            </a:r>
            <a:r>
              <a:rPr lang="en-US" sz="2400" dirty="0"/>
              <a:t> </a:t>
            </a:r>
            <a:r>
              <a:rPr lang="en-US" sz="2400" dirty="0" err="1"/>
              <a:t>optuženi</a:t>
            </a:r>
            <a:r>
              <a:rPr lang="en-US" sz="2400" dirty="0"/>
              <a:t>, u </a:t>
            </a:r>
            <a:r>
              <a:rPr lang="en-US" sz="2400" dirty="0" err="1"/>
              <a:t>vrijeme</a:t>
            </a:r>
            <a:r>
              <a:rPr lang="en-US" sz="2400" dirty="0"/>
              <a:t> </a:t>
            </a:r>
            <a:r>
              <a:rPr lang="en-US" sz="2400" dirty="0" err="1"/>
              <a:t>kad</a:t>
            </a:r>
            <a:r>
              <a:rPr lang="en-US" sz="2400" dirty="0"/>
              <a:t> </a:t>
            </a:r>
            <a:r>
              <a:rPr lang="en-US" sz="2400" dirty="0" err="1"/>
              <a:t>su</a:t>
            </a:r>
            <a:r>
              <a:rPr lang="en-US" sz="2400" dirty="0"/>
              <a:t> </a:t>
            </a:r>
            <a:r>
              <a:rPr lang="en-US" sz="2400" dirty="0" err="1" smtClean="0"/>
              <a:t>počinili</a:t>
            </a:r>
            <a:r>
              <a:rPr lang="sr-Latn-BA" sz="2400" dirty="0" smtClean="0"/>
              <a:t> </a:t>
            </a:r>
            <a:r>
              <a:rPr lang="en-US" sz="2400" dirty="0" err="1" smtClean="0"/>
              <a:t>krivična</a:t>
            </a:r>
            <a:r>
              <a:rPr lang="en-US" sz="2400" dirty="0" smtClean="0"/>
              <a:t> </a:t>
            </a:r>
            <a:r>
              <a:rPr lang="en-US" sz="2400" dirty="0" err="1"/>
              <a:t>djela</a:t>
            </a:r>
            <a:r>
              <a:rPr lang="en-US" sz="2400" dirty="0"/>
              <a:t>, </a:t>
            </a:r>
            <a:r>
              <a:rPr lang="en-US" sz="2400" dirty="0" err="1"/>
              <a:t>mogli</a:t>
            </a:r>
            <a:r>
              <a:rPr lang="en-US" sz="2400" dirty="0"/>
              <a:t> </a:t>
            </a:r>
            <a:r>
              <a:rPr lang="en-US" sz="2400" dirty="0" err="1"/>
              <a:t>razumno</a:t>
            </a:r>
            <a:r>
              <a:rPr lang="en-US" sz="2400" dirty="0"/>
              <a:t> </a:t>
            </a:r>
            <a:r>
              <a:rPr lang="en-US" sz="2400" dirty="0" err="1"/>
              <a:t>predvidjeti</a:t>
            </a:r>
            <a:r>
              <a:rPr lang="en-US" sz="2400" dirty="0"/>
              <a:t> </a:t>
            </a:r>
            <a:r>
              <a:rPr lang="en-US" sz="2400" dirty="0" err="1"/>
              <a:t>krivičnu</a:t>
            </a:r>
            <a:r>
              <a:rPr lang="en-US" sz="2400" dirty="0"/>
              <a:t> </a:t>
            </a:r>
            <a:r>
              <a:rPr lang="en-US" sz="2400" dirty="0" err="1"/>
              <a:t>odgovornost</a:t>
            </a:r>
            <a:r>
              <a:rPr lang="en-US" sz="2400" dirty="0"/>
              <a:t> </a:t>
            </a:r>
            <a:r>
              <a:rPr lang="en-US" sz="2400" dirty="0" err="1"/>
              <a:t>prema</a:t>
            </a:r>
            <a:r>
              <a:rPr lang="en-US" sz="2400" dirty="0"/>
              <a:t> </a:t>
            </a:r>
            <a:r>
              <a:rPr lang="en-US" sz="2400" dirty="0" err="1"/>
              <a:t>načelu</a:t>
            </a:r>
            <a:r>
              <a:rPr lang="en-US" sz="2400" dirty="0"/>
              <a:t> </a:t>
            </a:r>
            <a:r>
              <a:rPr lang="en-US" sz="2400" dirty="0" err="1" smtClean="0"/>
              <a:t>komandne</a:t>
            </a:r>
            <a:r>
              <a:rPr lang="sr-Latn-BA" sz="2400" dirty="0" smtClean="0"/>
              <a:t> </a:t>
            </a:r>
            <a:r>
              <a:rPr lang="en-US" sz="2400" dirty="0" err="1" smtClean="0"/>
              <a:t>odgovornosti</a:t>
            </a:r>
            <a:r>
              <a:rPr lang="en-US" sz="2400" dirty="0" smtClean="0"/>
              <a:t>.</a:t>
            </a:r>
            <a:r>
              <a:rPr lang="vi-VN" sz="2400" dirty="0"/>
              <a:t> Iako se Dopunski protokol I ne </a:t>
            </a:r>
            <a:r>
              <a:rPr lang="vi-VN" sz="2400" dirty="0" smtClean="0"/>
              <a:t>bi</a:t>
            </a:r>
            <a:r>
              <a:rPr lang="sr-Latn-BA" sz="2400" dirty="0" smtClean="0"/>
              <a:t> </a:t>
            </a:r>
            <a:r>
              <a:rPr lang="vi-VN" sz="2400" dirty="0" smtClean="0"/>
              <a:t>direktno </a:t>
            </a:r>
            <a:r>
              <a:rPr lang="vi-VN" sz="2400" dirty="0"/>
              <a:t>primjenjivao na civilne nadređene, načelo komandne odgovornosti bilo je </a:t>
            </a:r>
            <a:r>
              <a:rPr lang="vi-VN" sz="2400" dirty="0" smtClean="0"/>
              <a:t>dovoljno</a:t>
            </a:r>
            <a:r>
              <a:rPr lang="sr-Latn-BA" sz="2400" dirty="0" smtClean="0"/>
              <a:t> </a:t>
            </a:r>
            <a:r>
              <a:rPr lang="vi-VN" sz="2400" dirty="0" smtClean="0"/>
              <a:t>dostupno </a:t>
            </a:r>
            <a:r>
              <a:rPr lang="vi-VN" sz="2400" dirty="0"/>
              <a:t>kroz </a:t>
            </a:r>
            <a:r>
              <a:rPr lang="vi-VN" sz="2400" dirty="0" smtClean="0"/>
              <a:t>postoje</a:t>
            </a:r>
            <a:r>
              <a:rPr lang="sr-Latn-BA" sz="2400" dirty="0" smtClean="0"/>
              <a:t>ć</a:t>
            </a:r>
            <a:r>
              <a:rPr lang="vi-VN" sz="2400" dirty="0" smtClean="0"/>
              <a:t>e </a:t>
            </a:r>
            <a:r>
              <a:rPr lang="vi-VN" sz="2400" dirty="0"/>
              <a:t>ugovorno pravo da optuženi budu svjesni da ona vrsta aktivnosti u </a:t>
            </a:r>
            <a:r>
              <a:rPr lang="vi-VN" sz="2400" dirty="0" smtClean="0"/>
              <a:t>kojoj</a:t>
            </a:r>
            <a:r>
              <a:rPr lang="sr-Latn-BA" sz="2400" dirty="0" smtClean="0"/>
              <a:t> </a:t>
            </a:r>
            <a:r>
              <a:rPr lang="vi-VN" sz="2400" dirty="0" smtClean="0"/>
              <a:t>su </a:t>
            </a:r>
            <a:r>
              <a:rPr lang="vi-VN" sz="2400" dirty="0"/>
              <a:t>oni učestvovali nosi krivične posljedice u skladu sa ovim </a:t>
            </a:r>
            <a:r>
              <a:rPr lang="vi-VN" sz="2400" dirty="0" smtClean="0"/>
              <a:t>principom</a:t>
            </a:r>
            <a:r>
              <a:rPr lang="sr-Latn-BA" sz="2400" dirty="0" smtClean="0"/>
              <a:t>.</a:t>
            </a:r>
            <a:r>
              <a:rPr lang="vi-VN" sz="2400" dirty="0"/>
              <a:t> Pretresno vijede također se pozvalo na principe propisane </a:t>
            </a:r>
            <a:r>
              <a:rPr lang="vi-VN" sz="2400" b="1" dirty="0" smtClean="0"/>
              <a:t>u</a:t>
            </a:r>
            <a:r>
              <a:rPr lang="sr-Latn-BA" sz="2400" b="1" dirty="0" smtClean="0"/>
              <a:t> </a:t>
            </a:r>
            <a:r>
              <a:rPr lang="vi-VN" sz="2400" b="1" dirty="0" smtClean="0"/>
              <a:t>članu </a:t>
            </a:r>
            <a:r>
              <a:rPr lang="vi-VN" sz="2400" b="1" dirty="0"/>
              <a:t>21. Uputstva o primjeni pravila međunarodnog ratnog prava u oružanim </a:t>
            </a:r>
            <a:r>
              <a:rPr lang="vi-VN" sz="2400" b="1" dirty="0" smtClean="0"/>
              <a:t>snagama</a:t>
            </a:r>
            <a:r>
              <a:rPr lang="sr-Latn-BA" sz="2400" b="1" dirty="0" smtClean="0"/>
              <a:t> </a:t>
            </a:r>
            <a:r>
              <a:rPr lang="vi-VN" sz="2400" b="1" dirty="0" smtClean="0"/>
              <a:t>iz </a:t>
            </a:r>
            <a:r>
              <a:rPr lang="vi-VN" sz="2400" b="1" dirty="0"/>
              <a:t>1988. godine</a:t>
            </a:r>
            <a:r>
              <a:rPr lang="vi-VN" sz="2400" dirty="0"/>
              <a:t>, kojim se provode propisi Ženevskih konvencija i Dopunskog protokola I </a:t>
            </a:r>
            <a:r>
              <a:rPr lang="vi-VN" sz="2400" dirty="0" smtClean="0"/>
              <a:t>i</a:t>
            </a:r>
            <a:r>
              <a:rPr lang="sr-Latn-BA" sz="2400" dirty="0" smtClean="0"/>
              <a:t> </a:t>
            </a:r>
            <a:r>
              <a:rPr lang="vi-VN" sz="2400" dirty="0" smtClean="0"/>
              <a:t>kojim </a:t>
            </a:r>
            <a:r>
              <a:rPr lang="vi-VN" sz="2400" dirty="0"/>
              <a:t>se izričito definiše odgovornost nadređenog u tadašnjoj JNA.</a:t>
            </a:r>
            <a:endParaRPr lang="en-US" sz="2400" dirty="0"/>
          </a:p>
        </p:txBody>
      </p:sp>
    </p:spTree>
    <p:extLst>
      <p:ext uri="{BB962C8B-B14F-4D97-AF65-F5344CB8AC3E}">
        <p14:creationId xmlns:p14="http://schemas.microsoft.com/office/powerpoint/2010/main" val="4040253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1143000"/>
          </a:xfrm>
        </p:spPr>
        <p:txBody>
          <a:bodyPr/>
          <a:lstStyle/>
          <a:p>
            <a:r>
              <a:rPr lang="sr-Latn-BA" sz="2400" dirty="0" smtClean="0"/>
              <a:t>Razlike u odnosu na individualnu odgovornost</a:t>
            </a:r>
            <a:endParaRPr lang="en-US" sz="2400" dirty="0"/>
          </a:p>
        </p:txBody>
      </p:sp>
      <p:sp>
        <p:nvSpPr>
          <p:cNvPr id="3" name="Content Placeholder 2"/>
          <p:cNvSpPr>
            <a:spLocks noGrp="1"/>
          </p:cNvSpPr>
          <p:nvPr>
            <p:ph idx="1"/>
          </p:nvPr>
        </p:nvSpPr>
        <p:spPr>
          <a:xfrm>
            <a:off x="251520" y="980728"/>
            <a:ext cx="8892480" cy="5688632"/>
          </a:xfrm>
        </p:spPr>
        <p:txBody>
          <a:bodyPr/>
          <a:lstStyle/>
          <a:p>
            <a:pPr marL="0" indent="0">
              <a:buNone/>
            </a:pPr>
            <a:r>
              <a:rPr lang="vi-VN" sz="2300" dirty="0"/>
              <a:t>Kao primjer iz sudske prakse u kome je </a:t>
            </a:r>
            <a:r>
              <a:rPr lang="vi-VN" sz="2300" b="1" dirty="0"/>
              <a:t>nečinjenje bilo kvalifikovano kao pomaganje</a:t>
            </a:r>
            <a:r>
              <a:rPr lang="vi-VN" sz="2300" dirty="0"/>
              <a:t> u izvršenju međunarodnog krivičnog djela može se navesti presuda pretresnog vijeća ICTY u slučaju </a:t>
            </a:r>
            <a:r>
              <a:rPr lang="vi-VN" sz="2300" dirty="0" smtClean="0"/>
              <a:t>Aleksovski:</a:t>
            </a:r>
            <a:endParaRPr lang="sr-Latn-BA" sz="2300" dirty="0" smtClean="0"/>
          </a:p>
          <a:p>
            <a:pPr marL="0" indent="0">
              <a:buNone/>
            </a:pPr>
            <a:r>
              <a:rPr lang="vi-VN" sz="2300" dirty="0" smtClean="0"/>
              <a:t>“..</a:t>
            </a:r>
            <a:r>
              <a:rPr lang="vi-VN" sz="2300" dirty="0"/>
              <a:t>Vijeće procjenjuje da nije utvrđeno da je optuženi dao nalog da se počini to nasilje, no ubijeđeno je da je optuženi pomagao i doprinosio pri izvršenju. Budući da je </a:t>
            </a:r>
            <a:r>
              <a:rPr lang="vi-VN" sz="2300" b="1" dirty="0"/>
              <a:t>prisustvovao nasilju, a da nije izrazio protivljenje</a:t>
            </a:r>
            <a:r>
              <a:rPr lang="vi-VN" sz="2300" dirty="0"/>
              <a:t>, uprkos sistematskom karakteru tog zlostavljanja i vlasti koju je imao nad počiniocima, Zlatko Aleksovski nije mogao a da ne bude svjestan da će </a:t>
            </a:r>
            <a:r>
              <a:rPr lang="vi-VN" sz="2300" b="1" dirty="0"/>
              <a:t>počinioci nasilja to prećutno odobravanje protumačiti kao izraz podrške i ohrabrenja</a:t>
            </a:r>
            <a:r>
              <a:rPr lang="vi-VN" sz="2300" dirty="0"/>
              <a:t>, čime će znatno doprinijeti počinjenju dotičnih djela. Stoga se Zlatko Aleksovski mora smatrati odgovornim za pomaganje i doprinošenje u smislu člana 7 (1), pri fizičkom i psihičkom zlostavljanju kojem su podvrgnuti zatočenici tokom pretresa 15. i 16. aprila 1993. godine“ </a:t>
            </a:r>
          </a:p>
          <a:p>
            <a:endParaRPr lang="en-US" dirty="0"/>
          </a:p>
        </p:txBody>
      </p:sp>
    </p:spTree>
    <p:extLst>
      <p:ext uri="{BB962C8B-B14F-4D97-AF65-F5344CB8AC3E}">
        <p14:creationId xmlns:p14="http://schemas.microsoft.com/office/powerpoint/2010/main" val="6322270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US" sz="2400" dirty="0" err="1"/>
              <a:t>Komandna</a:t>
            </a:r>
            <a:r>
              <a:rPr lang="en-US" sz="2400" dirty="0"/>
              <a:t> </a:t>
            </a:r>
            <a:r>
              <a:rPr lang="en-US" sz="2400" dirty="0" err="1"/>
              <a:t>odgovornost</a:t>
            </a:r>
            <a:r>
              <a:rPr lang="en-US" sz="2400" dirty="0"/>
              <a:t> </a:t>
            </a:r>
            <a:r>
              <a:rPr lang="en-US" sz="2400" dirty="0" err="1"/>
              <a:t>za</a:t>
            </a:r>
            <a:r>
              <a:rPr lang="en-US" sz="2400" dirty="0"/>
              <a:t> </a:t>
            </a:r>
            <a:r>
              <a:rPr lang="en-US" sz="2400" dirty="0" err="1"/>
              <a:t>genocid</a:t>
            </a:r>
            <a:endParaRPr lang="en-US" sz="2400" dirty="0"/>
          </a:p>
        </p:txBody>
      </p:sp>
      <p:sp>
        <p:nvSpPr>
          <p:cNvPr id="3" name="Content Placeholder 2"/>
          <p:cNvSpPr>
            <a:spLocks noGrp="1"/>
          </p:cNvSpPr>
          <p:nvPr>
            <p:ph idx="1"/>
          </p:nvPr>
        </p:nvSpPr>
        <p:spPr>
          <a:xfrm>
            <a:off x="251520" y="908720"/>
            <a:ext cx="8640960" cy="5760640"/>
          </a:xfrm>
        </p:spPr>
        <p:txBody>
          <a:bodyPr/>
          <a:lstStyle/>
          <a:p>
            <a:pPr algn="just"/>
            <a:r>
              <a:rPr lang="vi-VN" sz="2400" dirty="0" smtClean="0"/>
              <a:t>Optuženi </a:t>
            </a:r>
            <a:r>
              <a:rPr lang="vi-VN" sz="2400" dirty="0"/>
              <a:t>na hijerarhijski odgovornom mjestu se može smatrati krivično odgovornim za genocid jer nije vršio svoju dužnost kao nadređeni da bi kontrolisao svoje podređene (prvostepena presuda u predmetu Brđanin, paragrafi 711 i 715, a koji se pozivaju na drugostepenu presudu u predmetu Krnojelac, paragraf 171, prvostepena presuda u predmetu Aleksovski, paragraf 72; prevostepena presuda u predmetu Čelebići, paragrafi 333-334). Nadređeni se mogu smatrati krivično odgovornim za genocid gdje se utvrde elementi komandne odgovornosti. </a:t>
            </a:r>
          </a:p>
          <a:p>
            <a:pPr algn="just"/>
            <a:r>
              <a:rPr lang="vi-VN" sz="2400" dirty="0" smtClean="0"/>
              <a:t>Bilo </a:t>
            </a:r>
            <a:r>
              <a:rPr lang="vi-VN" sz="2400" dirty="0"/>
              <a:t>je nedoumica da li je uslov da optuženi ima određenu namjeru za genocid (dolus specialis) da bi se mogao smatrati odgovornim za genocid prema doktrini komandne </a:t>
            </a:r>
            <a:r>
              <a:rPr lang="vi-VN" sz="2400" dirty="0" smtClean="0"/>
              <a:t>odgovornosti</a:t>
            </a:r>
            <a:r>
              <a:rPr lang="sr-Latn-BA" sz="2400" dirty="0"/>
              <a:t>.</a:t>
            </a:r>
            <a:endParaRPr lang="vi-VN" sz="2400" dirty="0"/>
          </a:p>
          <a:p>
            <a:endParaRPr lang="en-US" dirty="0"/>
          </a:p>
        </p:txBody>
      </p:sp>
    </p:spTree>
    <p:extLst>
      <p:ext uri="{BB962C8B-B14F-4D97-AF65-F5344CB8AC3E}">
        <p14:creationId xmlns:p14="http://schemas.microsoft.com/office/powerpoint/2010/main" val="67335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9" name="Rectangle 3"/>
          <p:cNvSpPr>
            <a:spLocks noGrp="1" noChangeArrowheads="1"/>
          </p:cNvSpPr>
          <p:nvPr>
            <p:ph type="body" idx="1"/>
          </p:nvPr>
        </p:nvSpPr>
        <p:spPr>
          <a:xfrm>
            <a:off x="457200" y="260350"/>
            <a:ext cx="8229600" cy="6337300"/>
          </a:xfrm>
        </p:spPr>
        <p:txBody>
          <a:bodyPr/>
          <a:lstStyle/>
          <a:p>
            <a:pPr eaLnBrk="1" hangingPunct="1">
              <a:defRPr/>
            </a:pPr>
            <a:r>
              <a:rPr lang="sr-Cyrl-CS" sz="2400" dirty="0" smtClean="0"/>
              <a:t>Pravni nalazi do kojih se došlo u ovom slučaju važni su iz dva razloga. Pr</a:t>
            </a:r>
            <a:r>
              <a:rPr lang="sr-Latn-CS" sz="2400" dirty="0" smtClean="0"/>
              <a:t>ij</a:t>
            </a:r>
            <a:r>
              <a:rPr lang="sr-Cyrl-CS" sz="2400" dirty="0" smtClean="0"/>
              <a:t>e svega, zato što su korišćeni u drugim suđenjima za zločine počinjene tokom Drugog sv</a:t>
            </a:r>
            <a:r>
              <a:rPr lang="sr-Latn-CS" sz="2400" dirty="0" smtClean="0"/>
              <a:t>j</a:t>
            </a:r>
            <a:r>
              <a:rPr lang="sr-Cyrl-CS" sz="2400" dirty="0" smtClean="0"/>
              <a:t>etskog rata. Ovi pravni nalazi su korišćeni od strane Međunarodne pravne komisije Ujedinjenih nacija prilikom izrade nacrta Zakonika o zločinima protiv mira i bezb</a:t>
            </a:r>
            <a:r>
              <a:rPr lang="sr-Latn-CS" sz="2400" dirty="0" smtClean="0"/>
              <a:t>j</a:t>
            </a:r>
            <a:r>
              <a:rPr lang="sr-Cyrl-CS" sz="2400" dirty="0" smtClean="0"/>
              <a:t>ednosti čov</a:t>
            </a:r>
            <a:r>
              <a:rPr lang="sr-Latn-CS" sz="2400" dirty="0" smtClean="0"/>
              <a:t>j</a:t>
            </a:r>
            <a:r>
              <a:rPr lang="sr-Cyrl-CS" sz="2400" dirty="0" smtClean="0"/>
              <a:t>ečanstva Takođe su bili dragocjeni kao precedentni prilikom izrade Statuta Međunarodnog krivičnog suda </a:t>
            </a:r>
            <a:r>
              <a:rPr lang="sr-Latn-CS" sz="2400" dirty="0" smtClean="0"/>
              <a:t>pedese</a:t>
            </a:r>
            <a:r>
              <a:rPr lang="sr-Cyrl-CS" sz="2400" dirty="0" smtClean="0"/>
              <a:t>tih, </a:t>
            </a:r>
            <a:r>
              <a:rPr lang="sr-Latn-CS" sz="2400" dirty="0" smtClean="0"/>
              <a:t>šestdese</a:t>
            </a:r>
            <a:r>
              <a:rPr lang="sr-Cyrl-CS" sz="2400" dirty="0" smtClean="0"/>
              <a:t>tih i </a:t>
            </a:r>
            <a:r>
              <a:rPr lang="sr-Latn-CS" sz="2400" dirty="0" smtClean="0"/>
              <a:t>sedamdeset</a:t>
            </a:r>
            <a:r>
              <a:rPr lang="sr-Cyrl-CS" sz="2400" dirty="0" smtClean="0"/>
              <a:t>ih godina, a korišćeni su i pred nacionalnim sudovima tokom perioda “hladnog rata“. </a:t>
            </a:r>
            <a:r>
              <a:rPr lang="hr-HR" sz="2400" b="1" dirty="0" smtClean="0"/>
              <a:t>Slučaj Jamašite</a:t>
            </a:r>
            <a:r>
              <a:rPr lang="hr-HR" sz="2400" dirty="0" smtClean="0"/>
              <a:t> postaće kasnije predmetom neslaganja u stručnoj javnosti oko odgovornosti generala Jamašite</a:t>
            </a:r>
            <a:r>
              <a:rPr lang="sr-Latn-CS" sz="2400" dirty="0" smtClean="0"/>
              <a:t>, </a:t>
            </a:r>
            <a:r>
              <a:rPr lang="hr-HR" sz="2400" dirty="0" smtClean="0"/>
              <a:t>jer je, kako se ističe, bio “proglašen odgovornim iako </a:t>
            </a:r>
            <a:r>
              <a:rPr lang="hr-HR" sz="2400" b="1" dirty="0" smtClean="0"/>
              <a:t>nije imao efektivnu kontrolu</a:t>
            </a:r>
            <a:r>
              <a:rPr lang="hr-HR" sz="2400" dirty="0" smtClean="0"/>
              <a:t> nad trupama kojima je bio pretpostavljeni, zbog čega nije ni mogao da spriječi krivična djela koja su pojedini pripadnici tih grupa vršili“.</a:t>
            </a:r>
            <a:r>
              <a:rPr lang="en-US" sz="2400" dirty="0" smtClean="0"/>
              <a:t> </a:t>
            </a:r>
          </a:p>
        </p:txBody>
      </p:sp>
    </p:spTree>
    <p:extLst>
      <p:ext uri="{BB962C8B-B14F-4D97-AF65-F5344CB8AC3E}">
        <p14:creationId xmlns:p14="http://schemas.microsoft.com/office/powerpoint/2010/main" val="18782117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568952" cy="6336704"/>
          </a:xfrm>
        </p:spPr>
        <p:txBody>
          <a:bodyPr/>
          <a:lstStyle/>
          <a:p>
            <a:pPr algn="just"/>
            <a:r>
              <a:rPr lang="vi-VN" sz="2400" dirty="0" smtClean="0"/>
              <a:t>Žalbeno </a:t>
            </a:r>
            <a:r>
              <a:rPr lang="vi-VN" sz="2400" dirty="0"/>
              <a:t>vijeće MKSJ je odlučilo o tom pitanju: </a:t>
            </a:r>
            <a:r>
              <a:rPr lang="vi-VN" sz="2400" b="1" dirty="0"/>
              <a:t>nadređeni ne mora imati određenu namjeru da bi se smatrao odgovornim za genocid prema doktrini komandne odgovornosti</a:t>
            </a:r>
            <a:r>
              <a:rPr lang="vi-VN" sz="2400" dirty="0"/>
              <a:t>. Razlog za to je to što je odgovornost nadređenog oblik krivične odgovornosti za koju ne treba dokaz da je postojala namjera nadređenog da počini krivično djelo, prije nego što ga se krivično tereti. </a:t>
            </a:r>
            <a:r>
              <a:rPr lang="vi-VN" sz="2400" b="1" dirty="0"/>
              <a:t>Napravljena je razlika između mens rea koja je potrebna za krivična djela koja su počinili podređeni, te mens rea za nadređene</a:t>
            </a:r>
            <a:r>
              <a:rPr lang="vi-VN" sz="2400" dirty="0"/>
              <a:t>.  </a:t>
            </a:r>
            <a:r>
              <a:rPr lang="vi-VN" sz="2400" b="1" dirty="0"/>
              <a:t>Uslov mens rea za izvršenje zločna i element svijesti za vid odgovornosti kojim se krivična odgovornost pripisuje optuženom ne bi trebalo spajati </a:t>
            </a:r>
            <a:r>
              <a:rPr lang="vi-VN" sz="2400" dirty="0"/>
              <a:t>(Rješenje na žalbu u predmetu 98bis Brđanin, paragrafi 7 i 10). Mens rea koja je potrebna da bi nadređeni bili odgovorni za genocid je da je nadređeni znao ili imao razloga da zna da će njegovi podređeni (1) počiniti zločin ili su počinili zločin, </a:t>
            </a:r>
            <a:r>
              <a:rPr lang="vi-VN" sz="2400" dirty="0" smtClean="0"/>
              <a:t>i</a:t>
            </a:r>
            <a:endParaRPr lang="en-US" sz="2400" dirty="0"/>
          </a:p>
        </p:txBody>
      </p:sp>
    </p:spTree>
    <p:extLst>
      <p:ext uri="{BB962C8B-B14F-4D97-AF65-F5344CB8AC3E}">
        <p14:creationId xmlns:p14="http://schemas.microsoft.com/office/powerpoint/2010/main" val="18231518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lstStyle/>
          <a:p>
            <a:pPr marL="0" indent="0" algn="just">
              <a:buNone/>
            </a:pPr>
            <a:r>
              <a:rPr lang="vi-VN" sz="2400" dirty="0"/>
              <a:t>(2) da su podređeni imali određnu namjeru koja je neophodna (prvostepena presuda u predmetu Brđanin, paragraf 721; vidjeti takođe prvostepenu presudu u predmetu Cyangugu Međunarodnog krivičnog suda za Ruandu). </a:t>
            </a:r>
          </a:p>
          <a:p>
            <a:pPr algn="just"/>
            <a:endParaRPr lang="en-US" dirty="0"/>
          </a:p>
        </p:txBody>
      </p:sp>
    </p:spTree>
    <p:extLst>
      <p:ext uri="{BB962C8B-B14F-4D97-AF65-F5344CB8AC3E}">
        <p14:creationId xmlns:p14="http://schemas.microsoft.com/office/powerpoint/2010/main" val="3018058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3" name="Rectangle 3"/>
          <p:cNvSpPr>
            <a:spLocks noGrp="1" noChangeArrowheads="1"/>
          </p:cNvSpPr>
          <p:nvPr>
            <p:ph type="body" idx="1"/>
          </p:nvPr>
        </p:nvSpPr>
        <p:spPr>
          <a:xfrm>
            <a:off x="457200" y="333375"/>
            <a:ext cx="8229600" cy="6264275"/>
          </a:xfrm>
        </p:spPr>
        <p:txBody>
          <a:bodyPr/>
          <a:lstStyle/>
          <a:p>
            <a:pPr eaLnBrk="1" hangingPunct="1">
              <a:lnSpc>
                <a:spcPct val="90000"/>
              </a:lnSpc>
              <a:defRPr/>
            </a:pPr>
            <a:r>
              <a:rPr lang="sr-Latn-CS" sz="2400" dirty="0" smtClean="0"/>
              <a:t>Pitanjem komandne odgovornosti bavio se i Tribunal u Tokiju u slučaju japanske invazije na Kinu iz 1931.godine, kada su </a:t>
            </a:r>
            <a:r>
              <a:rPr lang="sr-Cyrl-CS" sz="2400" dirty="0" smtClean="0"/>
              <a:t>japanske snage pod vođstvom generala Macui</a:t>
            </a:r>
            <a:r>
              <a:rPr lang="sr-Latn-CS" sz="2400" dirty="0" smtClean="0"/>
              <a:t>j</a:t>
            </a:r>
            <a:r>
              <a:rPr lang="sr-Cyrl-CS" sz="2400" dirty="0" smtClean="0"/>
              <a:t>a ušle </a:t>
            </a:r>
            <a:r>
              <a:rPr lang="sr-Latn-CS" sz="2400" dirty="0" smtClean="0"/>
              <a:t>u</a:t>
            </a:r>
            <a:r>
              <a:rPr lang="sr-Cyrl-CS" sz="2400" dirty="0" smtClean="0"/>
              <a:t> kineski grad Nanking, gdje su masakrirale lokalno stanovništvo. Izvještaji procenjuju da je tada oko pola miliona ljudi ubijeno</a:t>
            </a:r>
            <a:r>
              <a:rPr lang="sr-Latn-CS" sz="2400" dirty="0" smtClean="0"/>
              <a:t>, i to</a:t>
            </a:r>
            <a:r>
              <a:rPr lang="sr-Cyrl-CS" sz="2400" dirty="0" smtClean="0"/>
              <a:t> pod jako surovim i gnusnim okolnostima. Kada su japanske snage ušle u Nanking</a:t>
            </a:r>
            <a:r>
              <a:rPr lang="sr-Latn-CS" sz="2400" dirty="0" smtClean="0"/>
              <a:t>,</a:t>
            </a:r>
            <a:r>
              <a:rPr lang="sr-Cyrl-CS" sz="2400" dirty="0" smtClean="0"/>
              <a:t> Macui nije ništa preduzeo da bi spr</a:t>
            </a:r>
            <a:r>
              <a:rPr lang="sr-Latn-CS" sz="2400" dirty="0" smtClean="0"/>
              <a:t>ij</a:t>
            </a:r>
            <a:r>
              <a:rPr lang="sr-Cyrl-CS" sz="2400" dirty="0" smtClean="0"/>
              <a:t>ečio zločine. </a:t>
            </a:r>
            <a:r>
              <a:rPr lang="sr-Cyrl-CS" sz="2400" b="1" dirty="0" smtClean="0"/>
              <a:t>General Macui je na suđenju, u cilju svoje odbrane, sudu predao neke naredbe koje je on lično izdao svojim trupama kako bi prekinule sa ubist</a:t>
            </a:r>
            <a:r>
              <a:rPr lang="sr-Latn-CS" sz="2400" b="1" dirty="0" smtClean="0"/>
              <a:t>v</a:t>
            </a:r>
            <a:r>
              <a:rPr lang="sr-Cyrl-CS" sz="2400" b="1" dirty="0" smtClean="0"/>
              <a:t>ima. Tribunal je proc</a:t>
            </a:r>
            <a:r>
              <a:rPr lang="sr-Latn-CS" sz="2400" b="1" dirty="0" smtClean="0"/>
              <a:t>ij</a:t>
            </a:r>
            <a:r>
              <a:rPr lang="sr-Cyrl-CS" sz="2400" b="1" dirty="0" smtClean="0"/>
              <a:t>enio da su te naredbe bile slabe i neuv</a:t>
            </a:r>
            <a:r>
              <a:rPr lang="sr-Latn-CS" sz="2400" b="1" dirty="0" smtClean="0"/>
              <a:t>j</a:t>
            </a:r>
            <a:r>
              <a:rPr lang="sr-Cyrl-CS" sz="2400" b="1" dirty="0" smtClean="0"/>
              <a:t>erljive</a:t>
            </a:r>
            <a:r>
              <a:rPr lang="sr-Cyrl-CS" sz="2400" dirty="0" smtClean="0"/>
              <a:t>. </a:t>
            </a:r>
            <a:r>
              <a:rPr lang="sr-Latn-CS" sz="2400" dirty="0" smtClean="0"/>
              <a:t>T</a:t>
            </a:r>
            <a:r>
              <a:rPr lang="sr-Cyrl-CS" sz="2400" dirty="0" smtClean="0"/>
              <a:t>akođe je ustanovljeno da on nije procesuirao nikoga od počinilaca, niti preduzeo bilo koju drugu akciju. Usl</a:t>
            </a:r>
            <a:r>
              <a:rPr lang="sr-Latn-CS" sz="2400" dirty="0" smtClean="0"/>
              <a:t>j</a:t>
            </a:r>
            <a:r>
              <a:rPr lang="sr-Cyrl-CS" sz="2400" dirty="0" smtClean="0"/>
              <a:t>ed ovih činjenica, postojanje ovakvih naredbi nije imalo nikakvu važnost i optuženi je osuđen zbog toga što nije spr</a:t>
            </a:r>
            <a:r>
              <a:rPr lang="sr-Latn-CS" sz="2400" dirty="0" smtClean="0"/>
              <a:t>ij</a:t>
            </a:r>
            <a:r>
              <a:rPr lang="sr-Cyrl-CS" sz="2400" dirty="0" smtClean="0"/>
              <a:t>ečio, niti kaznio počinioce ovih zločina.</a:t>
            </a:r>
            <a:endParaRPr lang="en-US" sz="2400" dirty="0" smtClean="0"/>
          </a:p>
        </p:txBody>
      </p:sp>
    </p:spTree>
    <p:extLst>
      <p:ext uri="{BB962C8B-B14F-4D97-AF65-F5344CB8AC3E}">
        <p14:creationId xmlns:p14="http://schemas.microsoft.com/office/powerpoint/2010/main" val="93831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Rectangle 3"/>
          <p:cNvSpPr>
            <a:spLocks noGrp="1" noChangeArrowheads="1"/>
          </p:cNvSpPr>
          <p:nvPr>
            <p:ph type="body" idx="1"/>
          </p:nvPr>
        </p:nvSpPr>
        <p:spPr>
          <a:xfrm>
            <a:off x="457200" y="260350"/>
            <a:ext cx="8229600" cy="6264275"/>
          </a:xfrm>
        </p:spPr>
        <p:txBody>
          <a:bodyPr/>
          <a:lstStyle/>
          <a:p>
            <a:pPr eaLnBrk="1" hangingPunct="1">
              <a:lnSpc>
                <a:spcPct val="90000"/>
              </a:lnSpc>
              <a:defRPr/>
            </a:pPr>
            <a:r>
              <a:rPr lang="sr-Cyrl-CS" sz="2400" b="1" dirty="0" smtClean="0"/>
              <a:t>U drugim slučajevima pred Tribunalom</a:t>
            </a:r>
            <a:r>
              <a:rPr lang="sr-Latn-CS" sz="2400" b="1" dirty="0" smtClean="0"/>
              <a:t> u Tokiju</a:t>
            </a:r>
            <a:r>
              <a:rPr lang="sr-Cyrl-CS" sz="2400" b="1" dirty="0" smtClean="0"/>
              <a:t> u ulozi okrivljenih nalazili su se ne samo vojni komandanti, već i predstavnici civilne vlasti, što je po prvi put prouzrokovalo proširenje primjene doktrine komandne odgovornosti i na ova lica.</a:t>
            </a:r>
            <a:r>
              <a:rPr lang="sr-Cyrl-CS" sz="2400" dirty="0" smtClean="0"/>
              <a:t> Jedan od njih bio je i slučaj </a:t>
            </a:r>
            <a:r>
              <a:rPr lang="sr-Cyrl-CS" sz="2400" b="1" dirty="0" smtClean="0"/>
              <a:t>ministra inostranih poslova Hirote</a:t>
            </a:r>
            <a:r>
              <a:rPr lang="sr-Cyrl-CS" sz="2400" dirty="0" smtClean="0"/>
              <a:t>. On je bio na ovoj funkciji u vreme japanske vojne kampanje tokom Drugog sv</a:t>
            </a:r>
            <a:r>
              <a:rPr lang="sr-Latn-CS" sz="2400" dirty="0" smtClean="0"/>
              <a:t>j</a:t>
            </a:r>
            <a:r>
              <a:rPr lang="sr-Cyrl-CS" sz="2400" dirty="0" smtClean="0"/>
              <a:t>etskog rata. Utvrđeno je da je Hirota, dok je bio na ovom položaju, bio odgovoran za logore za ratne zarobljenike, posebno na teritorijama koje su bile pod okupacijom japanskih snaga. Ministar Hirota je lično postavljao ili odobravao postavljanje komandanata logora koji su dozvoljavali svojim vojnicima da čine zločine nad zarobljenicima. U ovom slučaju Tribunal je zauzeo stav da ministar inostranih poslova koji se nalazi na teritoriji svoje zemlje</a:t>
            </a:r>
            <a:r>
              <a:rPr lang="sr-Latn-CS" sz="2400" dirty="0" smtClean="0"/>
              <a:t>,</a:t>
            </a:r>
            <a:r>
              <a:rPr lang="sr-Cyrl-CS" sz="2400" dirty="0" smtClean="0"/>
              <a:t> može biti odgovoran za zločine koji su počinjeni od strane podređenih snaga u drugim d</a:t>
            </a:r>
            <a:r>
              <a:rPr lang="sr-Latn-CS" sz="2400" dirty="0" smtClean="0"/>
              <a:t>ij</a:t>
            </a:r>
            <a:r>
              <a:rPr lang="sr-Cyrl-CS" sz="2400" dirty="0" smtClean="0"/>
              <a:t>elovima sv</a:t>
            </a:r>
            <a:r>
              <a:rPr lang="sr-Latn-CS" sz="2400" dirty="0" smtClean="0"/>
              <a:t>ij</a:t>
            </a:r>
            <a:r>
              <a:rPr lang="sr-Cyrl-CS" sz="2400" dirty="0" smtClean="0"/>
              <a:t>eta.</a:t>
            </a:r>
            <a:r>
              <a:rPr lang="sr-Latn-CS" sz="2400" dirty="0" smtClean="0"/>
              <a:t> </a:t>
            </a:r>
            <a:endParaRPr lang="en-US" sz="2400" dirty="0" smtClean="0"/>
          </a:p>
        </p:txBody>
      </p:sp>
    </p:spTree>
    <p:extLst>
      <p:ext uri="{BB962C8B-B14F-4D97-AF65-F5344CB8AC3E}">
        <p14:creationId xmlns:p14="http://schemas.microsoft.com/office/powerpoint/2010/main" val="4136454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1" name="Rectangle 3"/>
          <p:cNvSpPr>
            <a:spLocks noGrp="1" noChangeArrowheads="1"/>
          </p:cNvSpPr>
          <p:nvPr>
            <p:ph type="body" idx="1"/>
          </p:nvPr>
        </p:nvSpPr>
        <p:spPr>
          <a:xfrm>
            <a:off x="457200" y="260350"/>
            <a:ext cx="8229600" cy="6337300"/>
          </a:xfrm>
        </p:spPr>
        <p:txBody>
          <a:bodyPr/>
          <a:lstStyle/>
          <a:p>
            <a:pPr eaLnBrk="1" hangingPunct="1">
              <a:lnSpc>
                <a:spcPct val="80000"/>
              </a:lnSpc>
              <a:defRPr/>
            </a:pPr>
            <a:r>
              <a:rPr lang="sr-Latn-CS" sz="2400" smtClean="0"/>
              <a:t>I u</a:t>
            </a:r>
            <a:r>
              <a:rPr lang="sr-Cyrl-CS" sz="2400" smtClean="0"/>
              <a:t> slučaj</a:t>
            </a:r>
            <a:r>
              <a:rPr lang="sr-Latn-CS" sz="2400" smtClean="0"/>
              <a:t>u</a:t>
            </a:r>
            <a:r>
              <a:rPr lang="sr-Cyrl-CS" sz="2400" smtClean="0"/>
              <a:t> Vrhovne komande iz 1948. godine (</a:t>
            </a:r>
            <a:r>
              <a:rPr lang="en-US" sz="2400" i="1" smtClean="0"/>
              <a:t>High Command case</a:t>
            </a:r>
            <a:r>
              <a:rPr lang="sr-Cyrl-CS" sz="2400" i="1" smtClean="0"/>
              <a:t>),</a:t>
            </a:r>
            <a:r>
              <a:rPr lang="sr-Cyrl-CS" sz="2400" smtClean="0"/>
              <a:t> kao i </a:t>
            </a:r>
            <a:r>
              <a:rPr lang="sr-Latn-CS" sz="2400" smtClean="0"/>
              <a:t>u </a:t>
            </a:r>
            <a:r>
              <a:rPr lang="sr-Cyrl-CS" sz="2400" smtClean="0"/>
              <a:t>slučaj</a:t>
            </a:r>
            <a:r>
              <a:rPr lang="sr-Latn-CS" sz="2400" smtClean="0"/>
              <a:t>u</a:t>
            </a:r>
            <a:r>
              <a:rPr lang="sr-Cyrl-CS" sz="2400" smtClean="0"/>
              <a:t> Taoci (</a:t>
            </a:r>
            <a:r>
              <a:rPr lang="en-US" sz="2400" i="1" smtClean="0"/>
              <a:t>Hostages case</a:t>
            </a:r>
            <a:r>
              <a:rPr lang="sr-Cyrl-CS" sz="2400" smtClean="0"/>
              <a:t>)</a:t>
            </a:r>
            <a:r>
              <a:rPr lang="sr-Latn-CS" sz="2400" smtClean="0"/>
              <a:t> pojavio se problem komandne odgovornosti.</a:t>
            </a:r>
            <a:r>
              <a:rPr lang="sr-Cyrl-CS" sz="2400" smtClean="0"/>
              <a:t> Slučaj Vrhovne komande odnosio se na generale Trećeg rajha koji su bili odgovorni za nemačku vojnu kampanju u Sovjetskom Savezu. Dok su neki bili oslobođeni optužbi, uprkos tome što su uglavnom bili optuženi da su neposredno učestvovali u izvršenju zločina putem izdavanja naredbi za počinjenje ratnih zločina i zločina protiv čovečnosti, postojale su i optužbe po osnov</a:t>
            </a:r>
            <a:r>
              <a:rPr lang="sr-Latn-CS" sz="2400" smtClean="0"/>
              <a:t>u</a:t>
            </a:r>
            <a:r>
              <a:rPr lang="sr-Cyrl-CS" sz="2400" smtClean="0"/>
              <a:t> komandne odgovornosti. Ovi generali su u osnovi bili optuženi zato što je Hitler izdavao niz nezakonitih naređenja tokom rata, do te m</a:t>
            </a:r>
            <a:r>
              <a:rPr lang="sr-Latn-CS" sz="2400" smtClean="0"/>
              <a:t>j</a:t>
            </a:r>
            <a:r>
              <a:rPr lang="sr-Cyrl-CS" sz="2400" smtClean="0"/>
              <a:t>ere da su zarobljeni sovjetski komesari morali biti pogubljeni na licu mesta (naređenje o komesarima); da su uhvaćeni komandosi morali biti likvidirani (naredba o komandosima)</a:t>
            </a:r>
            <a:r>
              <a:rPr lang="sr-Latn-CS" sz="2400" smtClean="0"/>
              <a:t>,</a:t>
            </a:r>
            <a:r>
              <a:rPr lang="sr-Cyrl-CS" sz="2400" smtClean="0"/>
              <a:t> a takođe su morali biti ubijani i civili koji su pružali otpor. Ovakva naređenja su ne</a:t>
            </a:r>
            <a:r>
              <a:rPr lang="sr-Latn-CS" sz="2400" smtClean="0"/>
              <a:t>z</a:t>
            </a:r>
            <a:r>
              <a:rPr lang="sr-Cyrl-CS" sz="2400" smtClean="0"/>
              <a:t>akonita prema međunarodnom humanitarnom pravu zbog toga što je ubijanje civila bez izuzetaka zabranjeno, a isto se odnosi i na zarobljene borce. </a:t>
            </a:r>
            <a:endParaRPr lang="en-US" sz="2400" smtClean="0"/>
          </a:p>
        </p:txBody>
      </p:sp>
    </p:spTree>
    <p:extLst>
      <p:ext uri="{BB962C8B-B14F-4D97-AF65-F5344CB8AC3E}">
        <p14:creationId xmlns:p14="http://schemas.microsoft.com/office/powerpoint/2010/main" val="1620917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696</TotalTime>
  <Words>7818</Words>
  <Application>Microsoft Office PowerPoint</Application>
  <PresentationFormat>On-screen Show (4:3)</PresentationFormat>
  <Paragraphs>188</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Balance</vt:lpstr>
      <vt:lpstr>KOMANDNA ODGOVORNOST  (pripremio: Vladimir Simović, tužilac Tužilaštva BiH)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Elementi komandne odgovornosti</vt:lpstr>
      <vt:lpstr>Odnos nadređeni-podređeni </vt:lpstr>
      <vt:lpstr>PowerPoint Presentation</vt:lpstr>
      <vt:lpstr>PowerPoint Presentation</vt:lpstr>
      <vt:lpstr>PowerPoint Presentation</vt:lpstr>
      <vt:lpstr>PowerPoint Presentation</vt:lpstr>
      <vt:lpstr>EFEKTIVNA KONTROLA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Elemenat saznanja („znao ili mogao znati”)</vt:lpstr>
      <vt:lpstr>PowerPoint Presentation</vt:lpstr>
      <vt:lpstr>PowerPoint Presentation</vt:lpstr>
      <vt:lpstr>PowerPoint Presentation</vt:lpstr>
      <vt:lpstr>PowerPoint Presentation</vt:lpstr>
      <vt:lpstr>PowerPoint Presentation</vt:lpstr>
      <vt:lpstr>Propust preduzimanja neophodnih i razumnih mjera sprečavanja i kažnjavanja djela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Razlike u odnosu na individualnu odgovornost</vt:lpstr>
      <vt:lpstr>Komandna odgovornost za genocid</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KOMANDNA ODGOVORNOST</dc:title>
  <dc:creator>Vladimir Simovic</dc:creator>
  <cp:lastModifiedBy>Vladimir Simovic</cp:lastModifiedBy>
  <cp:revision>184</cp:revision>
  <dcterms:created xsi:type="dcterms:W3CDTF">2019-09-17T06:43:36Z</dcterms:created>
  <dcterms:modified xsi:type="dcterms:W3CDTF">2019-09-30T05:45:10Z</dcterms:modified>
</cp:coreProperties>
</file>