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324" r:id="rId3"/>
    <p:sldId id="257" r:id="rId4"/>
    <p:sldId id="389" r:id="rId5"/>
    <p:sldId id="390" r:id="rId6"/>
    <p:sldId id="391" r:id="rId7"/>
    <p:sldId id="363" r:id="rId8"/>
    <p:sldId id="364" r:id="rId9"/>
    <p:sldId id="376"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367" r:id="rId27"/>
    <p:sldId id="408" r:id="rId28"/>
    <p:sldId id="366" r:id="rId29"/>
    <p:sldId id="386" r:id="rId30"/>
    <p:sldId id="409" r:id="rId31"/>
    <p:sldId id="410" r:id="rId32"/>
    <p:sldId id="308" r:id="rId33"/>
    <p:sldId id="411" r:id="rId34"/>
    <p:sldId id="319" r:id="rId35"/>
    <p:sldId id="412" r:id="rId36"/>
    <p:sldId id="413" r:id="rId37"/>
    <p:sldId id="309" r:id="rId38"/>
    <p:sldId id="320" r:id="rId39"/>
    <p:sldId id="310" r:id="rId40"/>
    <p:sldId id="365" r:id="rId41"/>
    <p:sldId id="385" r:id="rId42"/>
    <p:sldId id="388" r:id="rId43"/>
    <p:sldId id="307" r:id="rId44"/>
  </p:sldIdLst>
  <p:sldSz cx="12192000" cy="6858000"/>
  <p:notesSz cx="7010400" cy="92964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6" autoAdjust="0"/>
    <p:restoredTop sz="94660"/>
  </p:normalViewPr>
  <p:slideViewPr>
    <p:cSldViewPr snapToGrid="0">
      <p:cViewPr varScale="1">
        <p:scale>
          <a:sx n="73" d="100"/>
          <a:sy n="73" d="100"/>
        </p:scale>
        <p:origin x="5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401167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48305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69229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260864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38994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377096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237117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95186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173987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69277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A3B21F-2F24-453C-98C5-38CB2BF67421}" type="datetimeFigureOut">
              <a:rPr lang="bs-Latn-BA" smtClean="0"/>
              <a:t>22. 9. 2019.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8E1BF612-972C-4F15-B6B3-AFC1B4C22C88}" type="slidenum">
              <a:rPr lang="bs-Latn-BA" smtClean="0"/>
              <a:t>‹#›</a:t>
            </a:fld>
            <a:endParaRPr lang="bs-Latn-BA"/>
          </a:p>
        </p:txBody>
      </p:sp>
    </p:spTree>
    <p:extLst>
      <p:ext uri="{BB962C8B-B14F-4D97-AF65-F5344CB8AC3E}">
        <p14:creationId xmlns:p14="http://schemas.microsoft.com/office/powerpoint/2010/main" val="45677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3B21F-2F24-453C-98C5-38CB2BF67421}" type="datetimeFigureOut">
              <a:rPr lang="bs-Latn-BA" smtClean="0"/>
              <a:t>22. 9. 2019.</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BF612-972C-4F15-B6B3-AFC1B4C22C88}" type="slidenum">
              <a:rPr lang="bs-Latn-BA" smtClean="0"/>
              <a:t>‹#›</a:t>
            </a:fld>
            <a:endParaRPr lang="bs-Latn-BA"/>
          </a:p>
        </p:txBody>
      </p:sp>
    </p:spTree>
    <p:extLst>
      <p:ext uri="{BB962C8B-B14F-4D97-AF65-F5344CB8AC3E}">
        <p14:creationId xmlns:p14="http://schemas.microsoft.com/office/powerpoint/2010/main" val="89251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5394"/>
            <a:ext cx="10515600" cy="5197249"/>
          </a:xfrm>
        </p:spPr>
        <p:txBody>
          <a:bodyPr>
            <a:normAutofit lnSpcReduction="10000"/>
          </a:bodyPr>
          <a:lstStyle/>
          <a:p>
            <a:pPr marL="0" indent="0">
              <a:buNone/>
            </a:pPr>
            <a:endParaRPr lang="bs-Latn-BA" dirty="0" smtClean="0"/>
          </a:p>
          <a:p>
            <a:pPr marL="0" indent="0">
              <a:buNone/>
            </a:pPr>
            <a:endParaRPr lang="bs-Latn-BA" sz="3600" dirty="0" smtClean="0"/>
          </a:p>
          <a:p>
            <a:pPr marL="0" indent="0">
              <a:buNone/>
            </a:pPr>
            <a:r>
              <a:rPr lang="bs-Latn-BA" sz="3600" b="1" dirty="0" smtClean="0"/>
              <a:t>Naknada štete pričinjene entitetskim zavodima za penzijsko i invalidsko osiguranje</a:t>
            </a:r>
            <a:endParaRPr lang="en-US" sz="3600" dirty="0" smtClean="0"/>
          </a:p>
          <a:p>
            <a:pPr marL="0" indent="0">
              <a:buNone/>
            </a:pPr>
            <a:endParaRPr lang="bs-Latn-BA" sz="3600" dirty="0" smtClean="0"/>
          </a:p>
          <a:p>
            <a:pPr marL="0" indent="0">
              <a:buNone/>
            </a:pPr>
            <a:r>
              <a:rPr lang="sr-Cyrl-CS" sz="2600" b="1" dirty="0" err="1"/>
              <a:t>Banja</a:t>
            </a:r>
            <a:r>
              <a:rPr lang="sr-Cyrl-CS" sz="2600" b="1" dirty="0"/>
              <a:t> </a:t>
            </a:r>
            <a:r>
              <a:rPr lang="sr-Cyrl-CS" sz="2600" b="1" dirty="0" err="1"/>
              <a:t>Luka</a:t>
            </a:r>
            <a:r>
              <a:rPr lang="sr-Cyrl-CS" sz="2600" b="1" dirty="0"/>
              <a:t>, </a:t>
            </a:r>
            <a:r>
              <a:rPr lang="sr-Cyrl-CS" sz="2600" b="1" dirty="0" err="1"/>
              <a:t>prostorije</a:t>
            </a:r>
            <a:r>
              <a:rPr lang="sr-Cyrl-CS" sz="2600" b="1" dirty="0"/>
              <a:t> CEST-a</a:t>
            </a:r>
            <a:endParaRPr lang="en-US" sz="2600" dirty="0"/>
          </a:p>
          <a:p>
            <a:pPr marL="0" indent="0">
              <a:buNone/>
            </a:pPr>
            <a:r>
              <a:rPr lang="sr-Latn-BA" sz="2600" b="1" dirty="0"/>
              <a:t>Ponedjeljak</a:t>
            </a:r>
            <a:r>
              <a:rPr lang="sr-Cyrl-BA" sz="2600" b="1" dirty="0"/>
              <a:t>, </a:t>
            </a:r>
            <a:r>
              <a:rPr lang="sr-Latn-BA" sz="2600" b="1" dirty="0"/>
              <a:t>23</a:t>
            </a:r>
            <a:r>
              <a:rPr lang="en-GB" sz="2600" b="1" dirty="0"/>
              <a:t>. </a:t>
            </a:r>
            <a:r>
              <a:rPr lang="sr-Latn-BA" sz="2600" b="1" dirty="0"/>
              <a:t>septembar </a:t>
            </a:r>
            <a:r>
              <a:rPr lang="sr-Cyrl-BA" sz="2600" b="1" dirty="0"/>
              <a:t>201</a:t>
            </a:r>
            <a:r>
              <a:rPr lang="sr-Latn-BA" sz="2600" b="1" dirty="0"/>
              <a:t>9</a:t>
            </a:r>
            <a:r>
              <a:rPr lang="sr-Cyrl-CS" sz="2600" b="1" dirty="0"/>
              <a:t>. </a:t>
            </a:r>
            <a:r>
              <a:rPr lang="sr-Cyrl-BA" sz="2600" b="1" dirty="0"/>
              <a:t>g</a:t>
            </a:r>
            <a:r>
              <a:rPr lang="sr-Cyrl-CS" sz="2600" b="1" dirty="0" err="1"/>
              <a:t>odine</a:t>
            </a:r>
            <a:endParaRPr lang="en-US" sz="2600" dirty="0"/>
          </a:p>
          <a:p>
            <a:pPr marL="0" indent="0">
              <a:buNone/>
            </a:pPr>
            <a:endParaRPr lang="bs-Latn-BA" sz="3600" dirty="0"/>
          </a:p>
          <a:p>
            <a:pPr marL="0" indent="0">
              <a:buNone/>
            </a:pPr>
            <a:endParaRPr lang="bs-Latn-BA" sz="2200" dirty="0" smtClean="0"/>
          </a:p>
          <a:p>
            <a:pPr marL="0" indent="0">
              <a:buNone/>
            </a:pPr>
            <a:r>
              <a:rPr lang="bs-Latn-BA" sz="2200" dirty="0" smtClean="0"/>
              <a:t>mr</a:t>
            </a:r>
            <a:r>
              <a:rPr lang="bs-Latn-BA" sz="2200" dirty="0"/>
              <a:t>. sc. Adnan Baručija, sudija Kantonalnog suda u Zenici </a:t>
            </a:r>
          </a:p>
          <a:p>
            <a:endParaRPr lang="bs-Latn-BA" dirty="0"/>
          </a:p>
        </p:txBody>
      </p:sp>
      <p:sp>
        <p:nvSpPr>
          <p:cNvPr id="4" name="Title 3"/>
          <p:cNvSpPr>
            <a:spLocks noGrp="1"/>
          </p:cNvSpPr>
          <p:nvPr>
            <p:ph type="title"/>
          </p:nvPr>
        </p:nvSpPr>
        <p:spPr/>
        <p:txBody>
          <a:bodyPr>
            <a:normAutofit fontScale="90000"/>
          </a:bodyPr>
          <a:lstStyle/>
          <a:p>
            <a:r>
              <a:rPr lang="bs-Latn-BA" dirty="0" smtClean="0"/>
              <a:t/>
            </a:r>
            <a:br>
              <a:rPr lang="bs-Latn-BA" dirty="0" smtClean="0"/>
            </a:br>
            <a:r>
              <a:rPr lang="bs-Latn-BA" dirty="0"/>
              <a:t/>
            </a:r>
            <a:br>
              <a:rPr lang="bs-Latn-BA" dirty="0"/>
            </a:br>
            <a:endParaRPr lang="en-US" dirty="0"/>
          </a:p>
        </p:txBody>
      </p:sp>
    </p:spTree>
    <p:extLst>
      <p:ext uri="{BB962C8B-B14F-4D97-AF65-F5344CB8AC3E}">
        <p14:creationId xmlns:p14="http://schemas.microsoft.com/office/powerpoint/2010/main" val="1017230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Definicije pojmova prava iz PiO</a:t>
            </a:r>
            <a:endParaRPr lang="bs-Latn-BA" sz="3600" dirty="0"/>
          </a:p>
        </p:txBody>
      </p:sp>
      <p:sp>
        <p:nvSpPr>
          <p:cNvPr id="3" name="Content Placeholder 2"/>
          <p:cNvSpPr>
            <a:spLocks noGrp="1"/>
          </p:cNvSpPr>
          <p:nvPr>
            <p:ph idx="1"/>
          </p:nvPr>
        </p:nvSpPr>
        <p:spPr>
          <a:xfrm>
            <a:off x="838200" y="1593668"/>
            <a:ext cx="10515600" cy="4990011"/>
          </a:xfrm>
        </p:spPr>
        <p:txBody>
          <a:bodyPr>
            <a:normAutofit/>
          </a:bodyPr>
          <a:lstStyle/>
          <a:p>
            <a:pPr algn="just">
              <a:buFontTx/>
              <a:buChar char="-"/>
            </a:pPr>
            <a:r>
              <a:rPr lang="bs-Latn-BA" sz="2400" dirty="0" smtClean="0"/>
              <a:t>Osiguranik je fizičko lice koje je na osnovu radne aktivnosti (radni odnos, obavljanje djelatnosti, dobrovoljno osiguranje i dr.) obavezno osigurano na penzijsko i invalidsko osiguranje na osnovu generacijske solidarnosti propisano je u članu 2. stav 1. b). ZPIOFBiH. </a:t>
            </a:r>
          </a:p>
          <a:p>
            <a:pPr algn="just">
              <a:buFontTx/>
              <a:buChar char="-"/>
            </a:pPr>
            <a:r>
              <a:rPr lang="bs-Latn-BA" sz="2400" dirty="0" smtClean="0"/>
              <a:t>Članom 9. ZPIORS određeno je osiguranik je, u skladu sa ovim zakonom, lice osigurano na obavezno penzijsko i invalidsko osiguranje (osiguranik u obaveznom osiguranju) i lice osigurano na dobrovoljno penzijsko i invalidsko osiguranje (osiguranik u dobrovoljnom osiguranju).</a:t>
            </a:r>
          </a:p>
          <a:p>
            <a:pPr algn="just">
              <a:buFontTx/>
              <a:buChar char="-"/>
            </a:pPr>
            <a:r>
              <a:rPr lang="bs-Latn-BA" sz="2400" dirty="0" smtClean="0"/>
              <a:t>Prava iz PiO u skladu sa ZPIOFBiH su: za slučaj invalidnosti - osiguranicima kod kojih je utvrđena I. kategorija invalidnosti - gubitak radne sposobnosti osigurava se invalidska penzija, za slučaj smrti osiguranika, odnosno korisnika starosne ili invalidske penzije - porodična penzija i pravo na naknadu pogrebnih troškova u skladu sa ovim zakonom, za slučaj fizičke onesposobljenosti - naknada za fizičku onesposobljenost.  </a:t>
            </a:r>
          </a:p>
          <a:p>
            <a:pPr algn="just">
              <a:buFontTx/>
              <a:buChar char="-"/>
            </a:pPr>
            <a:endParaRPr lang="bs-Latn-BA" sz="2400" dirty="0"/>
          </a:p>
          <a:p>
            <a:endParaRPr lang="bs-Latn-BA" dirty="0"/>
          </a:p>
        </p:txBody>
      </p:sp>
    </p:spTree>
    <p:extLst>
      <p:ext uri="{BB962C8B-B14F-4D97-AF65-F5344CB8AC3E}">
        <p14:creationId xmlns:p14="http://schemas.microsoft.com/office/powerpoint/2010/main" val="1044806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4224"/>
          </a:xfrm>
        </p:spPr>
        <p:txBody>
          <a:bodyPr/>
          <a:lstStyle/>
          <a:p>
            <a:endParaRPr lang="bs-Latn-BA" dirty="0"/>
          </a:p>
        </p:txBody>
      </p:sp>
      <p:sp>
        <p:nvSpPr>
          <p:cNvPr id="3" name="Content Placeholder 2"/>
          <p:cNvSpPr>
            <a:spLocks noGrp="1"/>
          </p:cNvSpPr>
          <p:nvPr>
            <p:ph idx="1"/>
          </p:nvPr>
        </p:nvSpPr>
        <p:spPr>
          <a:xfrm>
            <a:off x="838200" y="1319350"/>
            <a:ext cx="10515600" cy="5081450"/>
          </a:xfrm>
        </p:spPr>
        <p:txBody>
          <a:bodyPr>
            <a:normAutofit/>
          </a:bodyPr>
          <a:lstStyle/>
          <a:p>
            <a:pPr algn="just">
              <a:buFontTx/>
              <a:buChar char="-"/>
            </a:pPr>
            <a:r>
              <a:rPr lang="bs-Latn-BA" sz="2400" dirty="0" smtClean="0"/>
              <a:t>Član </a:t>
            </a:r>
            <a:r>
              <a:rPr lang="bs-Latn-BA" sz="2400" dirty="0"/>
              <a:t>40. ZPIORS definiše prava iz penzijskog i invalidskog osiguranja i to za slučaj starosti – starosna penzija, za slučaj invalidnosti – raspoređivanje na drugo radno mjesto, prekvalifikacija ili dokvalifikacija, novčane naknada u vezi sa smanjenom radnom sposobnošću, invalidska penzija i za slučaj smrti osiguranika, odnosno korisnika starosne ili invalidske penzije- porodična </a:t>
            </a:r>
            <a:r>
              <a:rPr lang="bs-Latn-BA" sz="2400" dirty="0" smtClean="0"/>
              <a:t>penzija.</a:t>
            </a:r>
          </a:p>
          <a:p>
            <a:pPr algn="just">
              <a:buFontTx/>
              <a:buChar char="-"/>
            </a:pPr>
            <a:r>
              <a:rPr lang="bs-Latn-BA" sz="2400" dirty="0" smtClean="0"/>
              <a:t>Invalidnost </a:t>
            </a:r>
            <a:r>
              <a:rPr lang="bs-Latn-BA" sz="2400" dirty="0"/>
              <a:t>može prouzrokovati povreda na radu, profesionalna bolest, povreda van rada i bolest. </a:t>
            </a:r>
            <a:endParaRPr lang="bs-Latn-BA" sz="2400" dirty="0" smtClean="0"/>
          </a:p>
          <a:p>
            <a:pPr algn="just">
              <a:buFontTx/>
              <a:buChar char="-"/>
            </a:pPr>
            <a:r>
              <a:rPr lang="bs-Latn-BA" sz="2400" dirty="0"/>
              <a:t>P</a:t>
            </a:r>
            <a:r>
              <a:rPr lang="bs-Latn-BA" sz="2400" dirty="0" smtClean="0"/>
              <a:t>rofesionalne </a:t>
            </a:r>
            <a:r>
              <a:rPr lang="bs-Latn-BA" sz="2400" dirty="0"/>
              <a:t>bolesti </a:t>
            </a:r>
            <a:r>
              <a:rPr lang="bs-Latn-BA" sz="2400" dirty="0" smtClean="0"/>
              <a:t>su </a:t>
            </a:r>
            <a:r>
              <a:rPr lang="bs-Latn-BA" sz="2400" dirty="0"/>
              <a:t>određene bolesti nastale u toku osiguranja, prouzrokovane dužim neposrednim uticajem procesa rada i uslova rada na radnim mjestima odnosno poslovima koje je osiguranik </a:t>
            </a:r>
            <a:r>
              <a:rPr lang="bs-Latn-BA" sz="2400" dirty="0" smtClean="0"/>
              <a:t>obavljao.</a:t>
            </a:r>
          </a:p>
          <a:p>
            <a:pPr algn="just">
              <a:buFontTx/>
              <a:buChar char="-"/>
            </a:pPr>
            <a:r>
              <a:rPr lang="bs-Latn-BA" sz="2400" dirty="0"/>
              <a:t>N</a:t>
            </a:r>
            <a:r>
              <a:rPr lang="bs-Latn-BA" sz="2400" dirty="0" smtClean="0"/>
              <a:t>aknada </a:t>
            </a:r>
            <a:r>
              <a:rPr lang="bs-Latn-BA" sz="2400" dirty="0"/>
              <a:t>zbog fizičke onesposobljenosti je novčano primanje iz penzijskog i invalidskog osiguranja zbog fizičke onesposobljenosti nastale kao posljedica povrede na radu ili profesionalne </a:t>
            </a:r>
            <a:r>
              <a:rPr lang="bs-Latn-BA" sz="2400" dirty="0" smtClean="0"/>
              <a:t>bolesti.</a:t>
            </a:r>
            <a:endParaRPr lang="bs-Latn-BA" sz="2400" dirty="0"/>
          </a:p>
          <a:p>
            <a:pPr marL="0" indent="0">
              <a:buNone/>
            </a:pPr>
            <a:endParaRPr lang="bs-Latn-BA" sz="2400" dirty="0"/>
          </a:p>
        </p:txBody>
      </p:sp>
    </p:spTree>
    <p:extLst>
      <p:ext uri="{BB962C8B-B14F-4D97-AF65-F5344CB8AC3E}">
        <p14:creationId xmlns:p14="http://schemas.microsoft.com/office/powerpoint/2010/main" val="2714575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469"/>
          </a:xfrm>
        </p:spPr>
        <p:txBody>
          <a:bodyPr/>
          <a:lstStyle/>
          <a:p>
            <a:endParaRPr lang="bs-Latn-BA" dirty="0"/>
          </a:p>
        </p:txBody>
      </p:sp>
      <p:sp>
        <p:nvSpPr>
          <p:cNvPr id="3" name="Content Placeholder 2"/>
          <p:cNvSpPr>
            <a:spLocks noGrp="1"/>
          </p:cNvSpPr>
          <p:nvPr>
            <p:ph idx="1"/>
          </p:nvPr>
        </p:nvSpPr>
        <p:spPr>
          <a:xfrm>
            <a:off x="838200" y="1825624"/>
            <a:ext cx="10515600" cy="4483735"/>
          </a:xfrm>
        </p:spPr>
        <p:txBody>
          <a:bodyPr>
            <a:normAutofit fontScale="92500" lnSpcReduction="20000"/>
          </a:bodyPr>
          <a:lstStyle/>
          <a:p>
            <a:pPr algn="just">
              <a:buFontTx/>
              <a:buChar char="-"/>
            </a:pPr>
            <a:r>
              <a:rPr lang="bs-Latn-BA" sz="2600" dirty="0" smtClean="0"/>
              <a:t>U </a:t>
            </a:r>
            <a:r>
              <a:rPr lang="bs-Latn-BA" sz="2600" dirty="0"/>
              <a:t>postupku rješavanja o pravima iz </a:t>
            </a:r>
            <a:r>
              <a:rPr lang="bs-Latn-BA" sz="2600" dirty="0" smtClean="0"/>
              <a:t>PiO </a:t>
            </a:r>
            <a:r>
              <a:rPr lang="bs-Latn-BA" sz="2600" dirty="0"/>
              <a:t>primjenjuju se odredbe Zakona o upravnom postupku, ako ovim zakonom nije drugačije određeno (član 8. stav 2. ZPIOFBiH). </a:t>
            </a:r>
            <a:endParaRPr lang="bs-Latn-BA" sz="2600" dirty="0" smtClean="0"/>
          </a:p>
          <a:p>
            <a:pPr algn="just">
              <a:buFontTx/>
              <a:buChar char="-"/>
            </a:pPr>
            <a:r>
              <a:rPr lang="bs-Latn-BA" sz="2600" dirty="0" smtClean="0"/>
              <a:t>U </a:t>
            </a:r>
            <a:r>
              <a:rPr lang="bs-Latn-BA" sz="2600" dirty="0"/>
              <a:t>pogledu ostvarivanja i korištenja prava iz </a:t>
            </a:r>
            <a:r>
              <a:rPr lang="bs-Latn-BA" sz="2600" dirty="0" smtClean="0"/>
              <a:t>PiO </a:t>
            </a:r>
            <a:r>
              <a:rPr lang="bs-Latn-BA" sz="2600" dirty="0"/>
              <a:t>i ZPIORS reguliše da se ista ostvaruju u opšte upravnom postupku (član 116.). </a:t>
            </a:r>
            <a:endParaRPr lang="bs-Latn-BA" sz="2600" dirty="0" smtClean="0"/>
          </a:p>
          <a:p>
            <a:pPr algn="just">
              <a:buFontTx/>
              <a:buChar char="-"/>
            </a:pPr>
            <a:r>
              <a:rPr lang="bs-Latn-BA" sz="2600" dirty="0" smtClean="0"/>
              <a:t>Kada </a:t>
            </a:r>
            <a:r>
              <a:rPr lang="bs-Latn-BA" sz="2600" dirty="0"/>
              <a:t>je prouzrokovano tjelesno oštećenje, invalidnost ili smrt osiguranika i po tom osnovu ostvareno pravo iz </a:t>
            </a:r>
            <a:r>
              <a:rPr lang="bs-Latn-BA" sz="2600" dirty="0" smtClean="0"/>
              <a:t>PiO, </a:t>
            </a:r>
            <a:r>
              <a:rPr lang="bs-Latn-BA" sz="2600" dirty="0"/>
              <a:t>a radi se o priznatoj penziji i novčanoj naknadi za tjelesno oštećenje to je stvar upravnog postupka koje se ostvaruje kod nadležnih entitetskih nosilaca osiguranja i isto pravo (penzija odnosno novčana naknada za tjelesno oštećenje) se dokazuje rješenjem nadležnog nosioca osiguranja. </a:t>
            </a:r>
            <a:endParaRPr lang="bs-Latn-BA" sz="2600" dirty="0" smtClean="0"/>
          </a:p>
          <a:p>
            <a:pPr algn="just">
              <a:buFontTx/>
              <a:buChar char="-"/>
            </a:pPr>
            <a:r>
              <a:rPr lang="bs-Latn-BA" sz="2600" dirty="0"/>
              <a:t>O</a:t>
            </a:r>
            <a:r>
              <a:rPr lang="bs-Latn-BA" sz="2600" dirty="0" smtClean="0"/>
              <a:t>vo </a:t>
            </a:r>
            <a:r>
              <a:rPr lang="bs-Latn-BA" sz="2600" dirty="0"/>
              <a:t>pitanje u parničnom postupku je riješeno kao prethodno pitanje (član 12. stav 1. </a:t>
            </a:r>
            <a:r>
              <a:rPr lang="bs-Latn-BA" sz="2600" dirty="0" smtClean="0"/>
              <a:t>ZPP) </a:t>
            </a:r>
            <a:r>
              <a:rPr lang="bs-Latn-BA" sz="2600" dirty="0"/>
              <a:t>jer je o tom pitanju odluku donio nadležni organ i o istom ne bi se moglo raspravljati niti odlučivati u parničnom postupku pokrenutom od strane nadležnog nosioca osiguranja za naknadu štete.  </a:t>
            </a:r>
          </a:p>
          <a:p>
            <a:endParaRPr lang="bs-Latn-BA" dirty="0"/>
          </a:p>
        </p:txBody>
      </p:sp>
    </p:spTree>
    <p:extLst>
      <p:ext uri="{BB962C8B-B14F-4D97-AF65-F5344CB8AC3E}">
        <p14:creationId xmlns:p14="http://schemas.microsoft.com/office/powerpoint/2010/main" val="407802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pPr algn="just">
              <a:buFontTx/>
              <a:buChar char="-"/>
            </a:pPr>
            <a:r>
              <a:rPr lang="bs-Latn-BA" sz="2400" dirty="0" smtClean="0"/>
              <a:t>Sud je vezan pravosnažnim rješenjem nosioca osiguranja u odnosu na utvrđenje razloge gubitka radne sposobnosti radnika.</a:t>
            </a:r>
          </a:p>
          <a:p>
            <a:pPr algn="just">
              <a:buFontTx/>
              <a:buChar char="-"/>
            </a:pPr>
            <a:r>
              <a:rPr lang="bs-Latn-BA" sz="2400" dirty="0" smtClean="0"/>
              <a:t>U okolnostima kada pravosnažnim rješenjem nisu utvrđene predmetne činjenice te odlučne činjenice može utvrđivati sud u postupku pa i medicinskim vještačenjem.</a:t>
            </a:r>
            <a:endParaRPr lang="bs-Latn-BA" dirty="0" smtClean="0"/>
          </a:p>
          <a:p>
            <a:pPr algn="just">
              <a:buFontTx/>
              <a:buChar char="-"/>
            </a:pPr>
            <a:r>
              <a:rPr lang="bs-Latn-BA" sz="2400" dirty="0" smtClean="0"/>
              <a:t>Kada u rješenju nije utvrđeno u kom postotku je povreda na radu uzrokovala invalidnost, a i u kom postotku je bolest uzrok invalidnosti tu činjenicu bi imali utvrditi provedenim medicinskim vještačenjem, naravno ako stranke to predlože (Institut za medicinsko vještačenje zdravstvenog stanja)</a:t>
            </a:r>
          </a:p>
        </p:txBody>
      </p:sp>
    </p:spTree>
    <p:extLst>
      <p:ext uri="{BB962C8B-B14F-4D97-AF65-F5344CB8AC3E}">
        <p14:creationId xmlns:p14="http://schemas.microsoft.com/office/powerpoint/2010/main" val="8256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endParaRPr lang="bs-Latn-BA" dirty="0"/>
          </a:p>
        </p:txBody>
      </p:sp>
      <p:sp>
        <p:nvSpPr>
          <p:cNvPr id="3" name="Content Placeholder 2"/>
          <p:cNvSpPr>
            <a:spLocks noGrp="1"/>
          </p:cNvSpPr>
          <p:nvPr>
            <p:ph idx="1"/>
          </p:nvPr>
        </p:nvSpPr>
        <p:spPr>
          <a:xfrm>
            <a:off x="838200" y="914400"/>
            <a:ext cx="10515600" cy="5512526"/>
          </a:xfrm>
        </p:spPr>
        <p:txBody>
          <a:bodyPr>
            <a:normAutofit fontScale="70000" lnSpcReduction="20000"/>
          </a:bodyPr>
          <a:lstStyle/>
          <a:p>
            <a:pPr>
              <a:buFontTx/>
              <a:buChar char="-"/>
            </a:pPr>
            <a:r>
              <a:rPr lang="bs-Latn-BA" sz="3400" dirty="0" smtClean="0"/>
              <a:t>Nosilac </a:t>
            </a:r>
            <a:r>
              <a:rPr lang="bs-Latn-BA" sz="3400" dirty="0"/>
              <a:t>osiguranja ima pravo da zahtjeva naknadu pričinjene štete od lica koje je, namjerno ili krajnjom nepažnjom, prouzrokovalo tjelesno oštećenje, invalidnost ili smrt osiguranika, ako je po tom osnovu, ostvareno pravo iz </a:t>
            </a:r>
            <a:r>
              <a:rPr lang="bs-Latn-BA" sz="3400" dirty="0" smtClean="0"/>
              <a:t>PiO </a:t>
            </a:r>
            <a:r>
              <a:rPr lang="bs-Latn-BA" sz="3400" dirty="0"/>
              <a:t>(član 132. stav 3. ZPIOFBiH). </a:t>
            </a:r>
          </a:p>
          <a:p>
            <a:pPr>
              <a:buFontTx/>
              <a:buChar char="-"/>
            </a:pPr>
            <a:r>
              <a:rPr lang="bs-Latn-BA" sz="3400" dirty="0" smtClean="0"/>
              <a:t>Član </a:t>
            </a:r>
            <a:r>
              <a:rPr lang="bs-Latn-BA" sz="3400" dirty="0"/>
              <a:t>164. stav 1. ZPIORS propisuje Fond je obavezan da traži naknadu štete od lica koje je prouzrokovalo invalidnost ili smrt osiguranika. </a:t>
            </a:r>
            <a:endParaRPr lang="bs-Latn-BA" sz="3400" dirty="0" smtClean="0"/>
          </a:p>
          <a:p>
            <a:pPr>
              <a:buFontTx/>
              <a:buChar char="-"/>
            </a:pPr>
            <a:r>
              <a:rPr lang="bs-Latn-BA" sz="3400" dirty="0" smtClean="0"/>
              <a:t>Da </a:t>
            </a:r>
            <a:r>
              <a:rPr lang="bs-Latn-BA" sz="3400" dirty="0"/>
              <a:t>bi lice odgovaralo za pričinjenu štetu nosiocu osiguranja </a:t>
            </a:r>
            <a:r>
              <a:rPr lang="bs-Latn-BA" sz="3400" dirty="0" smtClean="0"/>
              <a:t>potrebno je da je lice namjerno </a:t>
            </a:r>
            <a:r>
              <a:rPr lang="bs-Latn-BA" sz="3400" dirty="0"/>
              <a:t>ili krajnjom nepažnjom prouzrokovalo tjelesno oštećenje, invalidnost ili smrt osiguranika. </a:t>
            </a:r>
            <a:endParaRPr lang="bs-Latn-BA" sz="3400" dirty="0" smtClean="0"/>
          </a:p>
          <a:p>
            <a:pPr>
              <a:buFontTx/>
              <a:buChar char="-"/>
            </a:pPr>
            <a:r>
              <a:rPr lang="bs-Latn-BA" sz="3400" dirty="0" smtClean="0"/>
              <a:t>Odredba </a:t>
            </a:r>
            <a:r>
              <a:rPr lang="bs-Latn-BA" sz="3400" dirty="0"/>
              <a:t>ZPIOFBiH koja propisuje obavezu naknade štete ima u vidu samo štetu koja je prouzrokovana namjerno ili krajnjom nepažnjom, dok odredba člana 164. stav 1. ZPIORS ne propisuje da se odgovara samo za namjeru ili krajnju nepažnji iz  čega bi se moglo zaključiti da bi štetnik mogao da odgovara i za običnu nepažnju. </a:t>
            </a:r>
            <a:endParaRPr lang="bs-Latn-BA" sz="3400" dirty="0" smtClean="0"/>
          </a:p>
          <a:p>
            <a:pPr>
              <a:buFontTx/>
              <a:buChar char="-"/>
            </a:pPr>
            <a:r>
              <a:rPr lang="bs-Latn-BA" sz="3400" dirty="0" smtClean="0"/>
              <a:t>Za </a:t>
            </a:r>
            <a:r>
              <a:rPr lang="bs-Latn-BA" sz="3400" dirty="0"/>
              <a:t>pretpostaviti je da će se u praksi dešavati slučajevi da je štetnik prouzrokovao štetu za koju je istodobno predviđena i krivična odgovornost te bi u tom slučaju u parničnom postupku pokrenutom po zahtjevu nosioca osiguranja za naknadu pričinjene štete sud u pogledu postojanja krivičnog djela i krivične odgovornosti učinitelja bio vezan za pravosnažnu presudu krivičnog suda kojom je optuženi oglašen krivim (član 12. stav 3. </a:t>
            </a:r>
            <a:r>
              <a:rPr lang="bs-Latn-BA" sz="3400" dirty="0" smtClean="0"/>
              <a:t>ZPP).</a:t>
            </a:r>
            <a:endParaRPr lang="bs-Latn-BA" sz="3400" dirty="0"/>
          </a:p>
          <a:p>
            <a:endParaRPr lang="bs-Latn-BA" dirty="0"/>
          </a:p>
        </p:txBody>
      </p:sp>
    </p:spTree>
    <p:extLst>
      <p:ext uri="{BB962C8B-B14F-4D97-AF65-F5344CB8AC3E}">
        <p14:creationId xmlns:p14="http://schemas.microsoft.com/office/powerpoint/2010/main" val="3606524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Naknada pričinjene štete od poslodavca</a:t>
            </a:r>
            <a:endParaRPr lang="bs-Latn-BA" dirty="0"/>
          </a:p>
        </p:txBody>
      </p:sp>
      <p:sp>
        <p:nvSpPr>
          <p:cNvPr id="3" name="Content Placeholder 2"/>
          <p:cNvSpPr>
            <a:spLocks noGrp="1"/>
          </p:cNvSpPr>
          <p:nvPr>
            <p:ph idx="1"/>
          </p:nvPr>
        </p:nvSpPr>
        <p:spPr>
          <a:xfrm>
            <a:off x="838200" y="1502229"/>
            <a:ext cx="10515600" cy="5094514"/>
          </a:xfrm>
        </p:spPr>
        <p:txBody>
          <a:bodyPr>
            <a:normAutofit/>
          </a:bodyPr>
          <a:lstStyle/>
          <a:p>
            <a:pPr algn="just">
              <a:buFontTx/>
              <a:buChar char="-"/>
            </a:pPr>
            <a:r>
              <a:rPr lang="bs-Latn-BA" sz="2400" dirty="0" smtClean="0"/>
              <a:t>Obaveza </a:t>
            </a:r>
            <a:r>
              <a:rPr lang="bs-Latn-BA" sz="2400" dirty="0"/>
              <a:t>na naknadu štete od strane poslodavca prema nosiocu osiguranja po odredbi člana 132. stav 2. ZPIOFBiH postoji ako je tjelesno oštećenje, invalidnost ili smrt osiguranika prouzrokovana zbog nepreduzimanja propisanih mjera zaštite na radu ili zaštite životne sredine, a po tom osnovu je ostvareno pravo iz penzijskog i invalidskog osiguranja. </a:t>
            </a:r>
          </a:p>
          <a:p>
            <a:pPr algn="just">
              <a:buFontTx/>
              <a:buChar char="-"/>
            </a:pPr>
            <a:r>
              <a:rPr lang="bs-Latn-BA" sz="2400" dirty="0" smtClean="0"/>
              <a:t>Na </a:t>
            </a:r>
            <a:r>
              <a:rPr lang="bs-Latn-BA" sz="2400" dirty="0"/>
              <a:t>identičan način i član 165. ZPIORS reguliše odgovornost poslodavca za naknadu štete Fondu, izuzev u dijelu što ZPIOFBiH predviđa i zaštitu životne sredine</a:t>
            </a:r>
            <a:r>
              <a:rPr lang="bs-Latn-BA" sz="2400" dirty="0" smtClean="0"/>
              <a:t>.</a:t>
            </a:r>
          </a:p>
          <a:p>
            <a:pPr algn="just">
              <a:buFontTx/>
              <a:buChar char="-"/>
            </a:pPr>
            <a:r>
              <a:rPr lang="bs-Latn-BA" sz="2400" dirty="0"/>
              <a:t>Poslodavac u smislu odredbe člana 5. </a:t>
            </a:r>
            <a:r>
              <a:rPr lang="hr-HR" sz="2400" dirty="0"/>
              <a:t>Zakon o radu </a:t>
            </a:r>
            <a:r>
              <a:rPr lang="bs-Latn-BA" sz="2400" dirty="0"/>
              <a:t>je fizičko ili pravno lice koje radniku daje posao na osnovu ugovora o radu, dok je članom 2. istog zakona propisano radnik, u smislu ovog zakona, je fizičko lice koje je zaposleno na osnovu ugovora o radu.  Dakle, poslodavac se smatra pravno ili fizičko lice koje daje posao te isto obavlja privrednu ili drugu djelatnost. Kada se u ulozi poslodavca nalazi fizičko lice to će u pravilu biti </a:t>
            </a:r>
            <a:r>
              <a:rPr lang="bs-Latn-BA" sz="2400" dirty="0" smtClean="0"/>
              <a:t>obrtnik.</a:t>
            </a:r>
            <a:endParaRPr lang="bs-Latn-BA" sz="2400" dirty="0"/>
          </a:p>
        </p:txBody>
      </p:sp>
    </p:spTree>
    <p:extLst>
      <p:ext uri="{BB962C8B-B14F-4D97-AF65-F5344CB8AC3E}">
        <p14:creationId xmlns:p14="http://schemas.microsoft.com/office/powerpoint/2010/main" val="2315229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lstStyle/>
          <a:p>
            <a:endParaRPr lang="bs-Latn-BA" dirty="0"/>
          </a:p>
        </p:txBody>
      </p:sp>
      <p:sp>
        <p:nvSpPr>
          <p:cNvPr id="3" name="Content Placeholder 2"/>
          <p:cNvSpPr>
            <a:spLocks noGrp="1"/>
          </p:cNvSpPr>
          <p:nvPr>
            <p:ph idx="1"/>
          </p:nvPr>
        </p:nvSpPr>
        <p:spPr/>
        <p:txBody>
          <a:bodyPr>
            <a:noAutofit/>
          </a:bodyPr>
          <a:lstStyle/>
          <a:p>
            <a:pPr algn="just">
              <a:buFontTx/>
              <a:buChar char="-"/>
            </a:pPr>
            <a:r>
              <a:rPr lang="bs-Latn-BA" sz="2400" dirty="0" smtClean="0"/>
              <a:t>Odredbom </a:t>
            </a:r>
            <a:r>
              <a:rPr lang="bs-Latn-BA" sz="2400" dirty="0"/>
              <a:t>člana 5. stav 2. Zakona o </a:t>
            </a:r>
            <a:r>
              <a:rPr lang="bs-Latn-BA" sz="2400" dirty="0" smtClean="0"/>
              <a:t>radu Republike Srpske  </a:t>
            </a:r>
            <a:r>
              <a:rPr lang="bs-Latn-BA" sz="2400" dirty="0"/>
              <a:t>propisano je poslodavac u smislu ovog zakona, jeste domaće ili strano pravno, odnosno fizičko lice kod kojeg se radnik nalazi u radnom odnosu po jednom od pravnih osnova iz člana 1. stav 2. ovog zakona. Članom 1. stav 2. istog zakona propisano je radni odnos je odnos između poslodavca i radnika, a koji se zasniva: zaključivanjem ugovora o radu, odlukom o prijemu, odlukom o izboru i imenovanju i drugim pravnim osnovom uređenim posebnim zakonom. Prema tome u ulozi poslodavca mogu se pojaviti kako pravno lice tako i fizičko lice kod kojeg se radnik nalazi u radnom </a:t>
            </a:r>
            <a:r>
              <a:rPr lang="bs-Latn-BA" sz="2400" dirty="0" smtClean="0"/>
              <a:t>odnosu.</a:t>
            </a:r>
          </a:p>
          <a:p>
            <a:pPr algn="just">
              <a:buFontTx/>
              <a:buChar char="-"/>
            </a:pPr>
            <a:r>
              <a:rPr lang="bs-Latn-BA" sz="2400" dirty="0" smtClean="0"/>
              <a:t>Kada </a:t>
            </a:r>
            <a:r>
              <a:rPr lang="bs-Latn-BA" sz="2400" dirty="0"/>
              <a:t>je u pitanju osiguranik kod kog je nastupilo tjelesno oštećenje, invalidnost ili smrt, a tiče se odgovornosti poslodavca prevashodno treba imati u vidu radnika koji je u radnom odnosu kod istog. Mada se ne isključuje i mogućnost da se u ulozi osiguranika pojavi i </a:t>
            </a:r>
            <a:r>
              <a:rPr lang="bs-Latn-BA" sz="2400"/>
              <a:t>treće </a:t>
            </a:r>
            <a:r>
              <a:rPr lang="bs-Latn-BA" sz="2400" smtClean="0"/>
              <a:t>lice. </a:t>
            </a:r>
            <a:endParaRPr lang="bs-Latn-BA" sz="2400" dirty="0"/>
          </a:p>
        </p:txBody>
      </p:sp>
    </p:spTree>
    <p:extLst>
      <p:ext uri="{BB962C8B-B14F-4D97-AF65-F5344CB8AC3E}">
        <p14:creationId xmlns:p14="http://schemas.microsoft.com/office/powerpoint/2010/main" val="2180905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a:xfrm>
            <a:off x="838200" y="1097280"/>
            <a:ext cx="10515600" cy="5079683"/>
          </a:xfrm>
        </p:spPr>
        <p:txBody>
          <a:bodyPr>
            <a:normAutofit/>
          </a:bodyPr>
          <a:lstStyle/>
          <a:p>
            <a:pPr algn="just">
              <a:buFontTx/>
              <a:buChar char="-"/>
            </a:pPr>
            <a:r>
              <a:rPr lang="bs-Latn-BA" sz="2400" dirty="0" smtClean="0"/>
              <a:t>Članom </a:t>
            </a:r>
            <a:r>
              <a:rPr lang="bs-Latn-BA" sz="2400" dirty="0"/>
              <a:t>93. ZORFBiH propisano je ako radnik pretrpi štetu na radu ili u vezi sa radom, poslodavac je dužan radniku naknaditi štetu po općim propisima obligacionog prava. </a:t>
            </a:r>
            <a:endParaRPr lang="bs-Latn-BA" sz="2400" dirty="0" smtClean="0"/>
          </a:p>
          <a:p>
            <a:pPr algn="just">
              <a:buFontTx/>
              <a:buChar char="-"/>
            </a:pPr>
            <a:r>
              <a:rPr lang="bs-Latn-BA" sz="2400" dirty="0" smtClean="0"/>
              <a:t>Članom </a:t>
            </a:r>
            <a:r>
              <a:rPr lang="bs-Latn-BA" sz="2400" dirty="0"/>
              <a:t>146. ZORRS propisano je radnik ima pravo na naknadu štete od poslodavca koju pretrpi na radu ili u vezi sa radom, osim ako je šteta nastala njegovom krivicom ili krajnjom nepažnjom. </a:t>
            </a:r>
            <a:endParaRPr lang="bs-Latn-BA" sz="2400" dirty="0" smtClean="0"/>
          </a:p>
          <a:p>
            <a:pPr algn="just">
              <a:buFontTx/>
              <a:buChar char="-"/>
            </a:pPr>
            <a:r>
              <a:rPr lang="bs-Latn-BA" sz="2400" dirty="0" smtClean="0"/>
              <a:t>Na </a:t>
            </a:r>
            <a:r>
              <a:rPr lang="bs-Latn-BA" sz="2400" dirty="0"/>
              <a:t>pitanja naknade štete pričinjene na radu ili u vezi sa radom koja nisu posebno uređena ovim zakonom primjenjuju se propisi o obligacionim odnosima (član 148. ZORRS</a:t>
            </a:r>
            <a:r>
              <a:rPr lang="bs-Latn-BA" sz="2400" dirty="0" smtClean="0"/>
              <a:t>).</a:t>
            </a:r>
          </a:p>
          <a:p>
            <a:pPr algn="just">
              <a:buFontTx/>
              <a:buChar char="-"/>
            </a:pPr>
            <a:r>
              <a:rPr lang="bs-Latn-BA" sz="2400" dirty="0" smtClean="0"/>
              <a:t>Navedene </a:t>
            </a:r>
            <a:r>
              <a:rPr lang="bs-Latn-BA" sz="2400" dirty="0"/>
              <a:t>zakonske odredbe upućuje da radnik svoje pravo na naknadu štete ostvaruje po općim propisima obligacionog prava, u koja spadaju i propisi o općim načelima o odgovornosti za štetu. </a:t>
            </a:r>
          </a:p>
        </p:txBody>
      </p:sp>
    </p:spTree>
    <p:extLst>
      <p:ext uri="{BB962C8B-B14F-4D97-AF65-F5344CB8AC3E}">
        <p14:creationId xmlns:p14="http://schemas.microsoft.com/office/powerpoint/2010/main" val="901039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658"/>
          </a:xfrm>
        </p:spPr>
        <p:txBody>
          <a:bodyPr/>
          <a:lstStyle/>
          <a:p>
            <a:endParaRPr lang="bs-Latn-BA" dirty="0"/>
          </a:p>
        </p:txBody>
      </p:sp>
      <p:sp>
        <p:nvSpPr>
          <p:cNvPr id="3" name="Content Placeholder 2"/>
          <p:cNvSpPr>
            <a:spLocks noGrp="1"/>
          </p:cNvSpPr>
          <p:nvPr>
            <p:ph idx="1"/>
          </p:nvPr>
        </p:nvSpPr>
        <p:spPr>
          <a:xfrm>
            <a:off x="838200" y="1410789"/>
            <a:ext cx="10515600" cy="4766174"/>
          </a:xfrm>
        </p:spPr>
        <p:txBody>
          <a:bodyPr/>
          <a:lstStyle/>
          <a:p>
            <a:pPr algn="just">
              <a:buFontTx/>
              <a:buChar char="-"/>
            </a:pPr>
            <a:r>
              <a:rPr lang="bs-Latn-BA" sz="2400" dirty="0" smtClean="0"/>
              <a:t>Kad </a:t>
            </a:r>
            <a:r>
              <a:rPr lang="bs-Latn-BA" sz="2400" dirty="0"/>
              <a:t>radnik, koji je pretrpio štetu povredom na radu, svoje pravo na naknadu štete ostvaruje po principu subjektivne odgovornosti (član 154. stav 1. u vezi sa članom 158. </a:t>
            </a:r>
            <a:r>
              <a:rPr lang="bs-Latn-BA" sz="2400" dirty="0" smtClean="0"/>
              <a:t>ZOO), </a:t>
            </a:r>
            <a:r>
              <a:rPr lang="bs-Latn-BA" sz="2400" dirty="0"/>
              <a:t>moraju postojati sve osnovne pretpostavke odgovornosti za štetu (postojanje subjekata pravnog odnosa, štetna radnja, šteta, uzročna veza između štetne radnje i štete te krivica štetnika</a:t>
            </a:r>
            <a:r>
              <a:rPr lang="bs-Latn-BA" sz="2400" dirty="0" smtClean="0"/>
              <a:t>).</a:t>
            </a:r>
          </a:p>
          <a:p>
            <a:pPr algn="just">
              <a:buFontTx/>
              <a:buChar char="-"/>
            </a:pPr>
            <a:r>
              <a:rPr lang="bs-Latn-BA" sz="2400" dirty="0" smtClean="0"/>
              <a:t>Ukoliko </a:t>
            </a:r>
            <a:r>
              <a:rPr lang="bs-Latn-BA" sz="2400" dirty="0"/>
              <a:t>radnik svoje pravo na naknadu štete ostvaruje po principu objektivne odgovornosti (član 173. i 174. </a:t>
            </a:r>
            <a:r>
              <a:rPr lang="bs-Latn-BA" sz="2400" dirty="0" smtClean="0"/>
              <a:t>ZOO), </a:t>
            </a:r>
            <a:r>
              <a:rPr lang="bs-Latn-BA" sz="2400" dirty="0"/>
              <a:t>štetnikova odgovornost se utvrđuje po osnovi uzročnosti, bez obzira na krivicu, pa se štetnik, kao imalac opasne stvari ili lice koje se bavi opasnom djelatnošću, može osloboditi odgovornosti za štetu samo ako dokaže da je šteta nastala zbog više </a:t>
            </a:r>
            <a:r>
              <a:rPr lang="bs-Latn-BA" sz="2400" dirty="0" smtClean="0"/>
              <a:t>sile, krivnje </a:t>
            </a:r>
            <a:r>
              <a:rPr lang="bs-Latn-BA" sz="2400" dirty="0"/>
              <a:t>treće osobe ili samog oštećenog odnosno </a:t>
            </a:r>
            <a:r>
              <a:rPr lang="bs-Latn-BA" sz="2400" dirty="0" smtClean="0"/>
              <a:t>radnika.</a:t>
            </a:r>
            <a:endParaRPr lang="bs-Latn-BA" sz="2400" dirty="0"/>
          </a:p>
        </p:txBody>
      </p:sp>
    </p:spTree>
    <p:extLst>
      <p:ext uri="{BB962C8B-B14F-4D97-AF65-F5344CB8AC3E}">
        <p14:creationId xmlns:p14="http://schemas.microsoft.com/office/powerpoint/2010/main" val="2542930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a:t>Š</a:t>
            </a:r>
            <a:r>
              <a:rPr lang="bs-Latn-BA" sz="3600" dirty="0" smtClean="0"/>
              <a:t>teta </a:t>
            </a:r>
            <a:r>
              <a:rPr lang="bs-Latn-BA" sz="3600" dirty="0"/>
              <a:t>na radu ili u vezi sa radom</a:t>
            </a:r>
          </a:p>
        </p:txBody>
      </p:sp>
      <p:sp>
        <p:nvSpPr>
          <p:cNvPr id="3" name="Content Placeholder 2"/>
          <p:cNvSpPr>
            <a:spLocks noGrp="1"/>
          </p:cNvSpPr>
          <p:nvPr>
            <p:ph idx="1"/>
          </p:nvPr>
        </p:nvSpPr>
        <p:spPr>
          <a:xfrm>
            <a:off x="838200" y="1410790"/>
            <a:ext cx="10515600" cy="5264330"/>
          </a:xfrm>
        </p:spPr>
        <p:txBody>
          <a:bodyPr>
            <a:noAutofit/>
          </a:bodyPr>
          <a:lstStyle/>
          <a:p>
            <a:pPr algn="just">
              <a:buFontTx/>
              <a:buChar char="-"/>
            </a:pPr>
            <a:r>
              <a:rPr lang="bs-Latn-BA" sz="2400" dirty="0" smtClean="0"/>
              <a:t>ZORRS </a:t>
            </a:r>
            <a:r>
              <a:rPr lang="bs-Latn-BA" sz="2400" dirty="0"/>
              <a:t>za razliku od ZORFBiH definiše pojam radnog mjesta tako radno mjesto, u smislu ovog zakona, jeste mjesto namijenjeno za obavljanje poslova kod poslodavca na kojem radnik obavlja radne zadatke ili ima pristup u toku rada i koji je pod neposrednom ili posrednom kontrolom poslodavca (član 8. stav 1. ZORRS</a:t>
            </a:r>
            <a:r>
              <a:rPr lang="bs-Latn-BA" sz="2400" dirty="0" smtClean="0"/>
              <a:t>).</a:t>
            </a:r>
          </a:p>
          <a:p>
            <a:pPr algn="just">
              <a:buFontTx/>
              <a:buChar char="-"/>
            </a:pPr>
            <a:r>
              <a:rPr lang="hr-HR" sz="2400" dirty="0" smtClean="0"/>
              <a:t>Pod </a:t>
            </a:r>
            <a:r>
              <a:rPr lang="hr-HR" sz="2400" dirty="0"/>
              <a:t>štetom na radu podrazumijeva se ona šteta koju je pretrpio radnik  koji je u radnom odnosu kod poslodavca, za vrijeme dok je obavljao poslove i radne zadatke iz ugovora o radu kojim je zasnovan radni odnos, ali i poslove koji se izvršavaju u interesu ili u korist poslodavca. </a:t>
            </a:r>
            <a:endParaRPr lang="hr-HR" sz="2400" dirty="0" smtClean="0"/>
          </a:p>
          <a:p>
            <a:pPr algn="just">
              <a:buFontTx/>
              <a:buChar char="-"/>
            </a:pPr>
            <a:r>
              <a:rPr lang="hr-HR" sz="2400" dirty="0" smtClean="0"/>
              <a:t>Pri </a:t>
            </a:r>
            <a:r>
              <a:rPr lang="hr-HR" sz="2400" dirty="0"/>
              <a:t>tome potrebno je naglasiti da je</a:t>
            </a:r>
            <a:r>
              <a:rPr lang="bs-Latn-BA" sz="2400" dirty="0"/>
              <a:t> šteta na radu ili u vezi sa radom radniku nastala u prostoru poslodavca u kojemu obavlja rad, ili ga tokom rada koristi, ili mu može pristupiti, odnosno drugi prostor koji nije prostor poslodavca, ali radnik u njemu obavlja rad. </a:t>
            </a:r>
            <a:endParaRPr lang="bs-Latn-BA" sz="2400" dirty="0" smtClean="0"/>
          </a:p>
          <a:p>
            <a:pPr algn="just">
              <a:buFontTx/>
              <a:buChar char="-"/>
            </a:pPr>
            <a:r>
              <a:rPr lang="hr-HR" sz="2400" dirty="0" smtClean="0"/>
              <a:t>Riječ </a:t>
            </a:r>
            <a:r>
              <a:rPr lang="hr-HR" sz="2400" dirty="0"/>
              <a:t>je dakle, o svim onim aktivnostima radnika koje su funkcionalno povezane s radnim odnosom i s procesom rada u kojem radnik sudjeluje. </a:t>
            </a:r>
            <a:endParaRPr lang="bs-Latn-BA" sz="2400" dirty="0"/>
          </a:p>
        </p:txBody>
      </p:sp>
    </p:spTree>
    <p:extLst>
      <p:ext uri="{BB962C8B-B14F-4D97-AF65-F5344CB8AC3E}">
        <p14:creationId xmlns:p14="http://schemas.microsoft.com/office/powerpoint/2010/main" val="84335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07328"/>
          </a:xfrm>
        </p:spPr>
        <p:txBody>
          <a:bodyPr>
            <a:normAutofit fontScale="90000"/>
          </a:bodyPr>
          <a:lstStyle/>
          <a:p>
            <a:pPr algn="l"/>
            <a:r>
              <a:rPr lang="bs-Latn-BA" sz="4000" dirty="0" smtClean="0"/>
              <a:t>Naknada štete pričinjene zavodima za </a:t>
            </a:r>
            <a:r>
              <a:rPr lang="bs-Latn-BA" sz="4000" dirty="0" err="1" smtClean="0"/>
              <a:t>PiO</a:t>
            </a:r>
            <a:r>
              <a:rPr lang="bs-Latn-BA" dirty="0"/>
              <a:t/>
            </a:r>
            <a:br>
              <a:rPr lang="bs-Latn-BA" dirty="0"/>
            </a:br>
            <a:endParaRPr lang="bs-Latn-BA" dirty="0"/>
          </a:p>
        </p:txBody>
      </p:sp>
      <p:sp>
        <p:nvSpPr>
          <p:cNvPr id="3" name="Subtitle 2"/>
          <p:cNvSpPr>
            <a:spLocks noGrp="1"/>
          </p:cNvSpPr>
          <p:nvPr>
            <p:ph type="subTitle" idx="1"/>
          </p:nvPr>
        </p:nvSpPr>
        <p:spPr>
          <a:xfrm>
            <a:off x="1524000" y="1920240"/>
            <a:ext cx="9144000" cy="4663440"/>
          </a:xfrm>
        </p:spPr>
        <p:txBody>
          <a:bodyPr>
            <a:normAutofit/>
          </a:bodyPr>
          <a:lstStyle/>
          <a:p>
            <a:pPr marL="342900" indent="-342900" algn="just">
              <a:buFontTx/>
              <a:buChar char="-"/>
            </a:pPr>
            <a:r>
              <a:rPr lang="bs-Latn-BA" dirty="0" smtClean="0"/>
              <a:t>Zakon </a:t>
            </a:r>
            <a:r>
              <a:rPr lang="bs-Latn-BA" dirty="0"/>
              <a:t>o penzijskom i invalidskom </a:t>
            </a:r>
            <a:r>
              <a:rPr lang="bs-Latn-BA" dirty="0" smtClean="0"/>
              <a:t>osiguranju („</a:t>
            </a:r>
            <a:r>
              <a:rPr lang="bs-Latn-BA" dirty="0" err="1" smtClean="0"/>
              <a:t>SNFBiH</a:t>
            </a:r>
            <a:r>
              <a:rPr lang="bs-Latn-BA" dirty="0" smtClean="0"/>
              <a:t>“, br. 13/18) </a:t>
            </a:r>
            <a:r>
              <a:rPr lang="bs-Latn-BA" dirty="0"/>
              <a:t>je u primjeni od 01.03.2018.godine, a isti u dijelu sedam reguliše institut naknada štete</a:t>
            </a:r>
            <a:r>
              <a:rPr lang="bs-Latn-BA" dirty="0" smtClean="0"/>
              <a:t>.</a:t>
            </a:r>
          </a:p>
          <a:p>
            <a:pPr marL="342900" indent="-342900" algn="just">
              <a:buFontTx/>
              <a:buChar char="-"/>
            </a:pPr>
            <a:r>
              <a:rPr lang="bs-Latn-BA" dirty="0" smtClean="0"/>
              <a:t>U </a:t>
            </a:r>
            <a:r>
              <a:rPr lang="bs-Latn-BA" dirty="0"/>
              <a:t>ovom dijelu je </a:t>
            </a:r>
            <a:r>
              <a:rPr lang="bs-Latn-BA" dirty="0" err="1"/>
              <a:t>regulisana</a:t>
            </a:r>
            <a:r>
              <a:rPr lang="bs-Latn-BA" dirty="0"/>
              <a:t> naknada štete koju može potraživati Federalni zavod za penzijsko i invalidsko </a:t>
            </a:r>
            <a:r>
              <a:rPr lang="bs-Latn-BA" dirty="0" smtClean="0"/>
              <a:t>osiguranje (dalje: nosilac </a:t>
            </a:r>
            <a:r>
              <a:rPr lang="bs-Latn-BA" dirty="0"/>
              <a:t>osiguranja</a:t>
            </a:r>
            <a:r>
              <a:rPr lang="bs-Latn-BA" dirty="0" smtClean="0"/>
              <a:t>).</a:t>
            </a:r>
          </a:p>
          <a:p>
            <a:pPr marL="342900" indent="-342900" algn="just">
              <a:buFontTx/>
              <a:buChar char="-"/>
            </a:pPr>
            <a:r>
              <a:rPr lang="bs-Latn-BA" dirty="0" smtClean="0"/>
              <a:t>Obaveza naknade štete pričinjene nosiocu osiguranja postoji prema poslodavcu, licu koje je namjerno ili krajnjom nepažnjom prouzrokovalo štetu, te osiguravajućem društvu.</a:t>
            </a:r>
          </a:p>
          <a:p>
            <a:pPr marL="342900" indent="-342900" algn="just">
              <a:buFontTx/>
              <a:buChar char="-"/>
            </a:pPr>
            <a:endParaRPr lang="en-US" dirty="0"/>
          </a:p>
          <a:p>
            <a:pPr algn="just"/>
            <a:endParaRPr lang="bs-Latn-BA" sz="2200" dirty="0"/>
          </a:p>
        </p:txBody>
      </p:sp>
    </p:spTree>
    <p:extLst>
      <p:ext uri="{BB962C8B-B14F-4D97-AF65-F5344CB8AC3E}">
        <p14:creationId xmlns:p14="http://schemas.microsoft.com/office/powerpoint/2010/main" val="372341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a:t>Obaveze poslodavaca u provođenju zaštite na radu i zaštite životne sredine </a:t>
            </a:r>
          </a:p>
        </p:txBody>
      </p:sp>
      <p:sp>
        <p:nvSpPr>
          <p:cNvPr id="3" name="Content Placeholder 2"/>
          <p:cNvSpPr>
            <a:spLocks noGrp="1"/>
          </p:cNvSpPr>
          <p:nvPr>
            <p:ph idx="1"/>
          </p:nvPr>
        </p:nvSpPr>
        <p:spPr>
          <a:xfrm>
            <a:off x="838200" y="1825625"/>
            <a:ext cx="10515600" cy="4653552"/>
          </a:xfrm>
        </p:spPr>
        <p:txBody>
          <a:bodyPr>
            <a:normAutofit/>
          </a:bodyPr>
          <a:lstStyle/>
          <a:p>
            <a:pPr algn="just">
              <a:buFontTx/>
              <a:buChar char="-"/>
            </a:pPr>
            <a:r>
              <a:rPr lang="bs-Latn-BA" sz="2400" dirty="0" smtClean="0"/>
              <a:t>ZORFBiH </a:t>
            </a:r>
            <a:r>
              <a:rPr lang="bs-Latn-BA" sz="2400" dirty="0"/>
              <a:t>u glavi VI reguliše zaštitu radnika, sigurnost i zdravlje na radu, tako da u članu 55. propisuje prilikom stupanja radnika na rad poslodavac je dužan omogućiti radniku da se upozna sa propisima u vezi sa radnim odnosima i propisima u vezi sa sigurnošću i zdravljem na radu, te ga je dužan upoznati sa organizacijom rada. Stavom drugim propisano je radnici imaju pravo i obavezu da koriste sve mjere zaštite predviđene propisima o sigurnosti i zdravlju na radu i drugim važećim propisima.</a:t>
            </a:r>
            <a:r>
              <a:rPr lang="bs-Latn-BA" dirty="0"/>
              <a:t> </a:t>
            </a:r>
            <a:endParaRPr lang="bs-Latn-BA" dirty="0" smtClean="0"/>
          </a:p>
          <a:p>
            <a:pPr algn="just">
              <a:buFontTx/>
              <a:buChar char="-"/>
            </a:pPr>
            <a:r>
              <a:rPr lang="bs-Latn-BA" sz="2400" dirty="0"/>
              <a:t>ZORRS u glavi VII reguliše zaštitu radnika tako u članu 96. propisuje poslodavac je dužan da omogući radniku da se u roku od 15 dana od dana stupanja na rad upozna sa propisima o radnim odnosima i propisima o zaštiti na radu, uključujući i prava i obaveze koji proizlaze iz opšteg akta. Članom 101. istog zakona je propisano zakonom, opštim aktom i ugovorom o radu bliže se uređuju mjere i sredstva zaštite na radu.</a:t>
            </a:r>
          </a:p>
          <a:p>
            <a:pPr algn="just">
              <a:buFontTx/>
              <a:buChar char="-"/>
            </a:pPr>
            <a:endParaRPr lang="bs-Latn-BA" dirty="0"/>
          </a:p>
        </p:txBody>
      </p:sp>
    </p:spTree>
    <p:extLst>
      <p:ext uri="{BB962C8B-B14F-4D97-AF65-F5344CB8AC3E}">
        <p14:creationId xmlns:p14="http://schemas.microsoft.com/office/powerpoint/2010/main" val="2909695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pPr algn="just">
              <a:buFontTx/>
              <a:buChar char="-"/>
            </a:pPr>
            <a:r>
              <a:rPr lang="bs-Latn-BA" sz="2400" dirty="0" smtClean="0"/>
              <a:t>U </a:t>
            </a:r>
            <a:r>
              <a:rPr lang="bs-Latn-BA" sz="2400" dirty="0"/>
              <a:t>pogledu zaštite radnika sigurnost i zdravlje pored </a:t>
            </a:r>
            <a:r>
              <a:rPr lang="bs-Latn-BA" sz="2400" dirty="0" smtClean="0"/>
              <a:t>opće </a:t>
            </a:r>
            <a:r>
              <a:rPr lang="bs-Latn-BA" sz="2400" dirty="0"/>
              <a:t>odredbe </a:t>
            </a:r>
            <a:r>
              <a:rPr lang="bs-Latn-BA" sz="2400" dirty="0" smtClean="0"/>
              <a:t>ZORFBiH na </a:t>
            </a:r>
            <a:r>
              <a:rPr lang="bs-Latn-BA" sz="2400" dirty="0"/>
              <a:t>području Federacije BiH primjenjuje se i prijeratni Zakon o zaštiti na </a:t>
            </a:r>
            <a:r>
              <a:rPr lang="bs-Latn-BA" sz="2400" dirty="0" smtClean="0"/>
              <a:t>radu.</a:t>
            </a:r>
          </a:p>
          <a:p>
            <a:pPr algn="just">
              <a:buFontTx/>
              <a:buChar char="-"/>
            </a:pPr>
            <a:r>
              <a:rPr lang="bs-Latn-BA" sz="2400" dirty="0" smtClean="0"/>
              <a:t>Mjere </a:t>
            </a:r>
            <a:r>
              <a:rPr lang="bs-Latn-BA" sz="2400" dirty="0"/>
              <a:t>kojima se neposredno obezbjeđuje sigurnost na radu obuhvataju opće i posebne mjere i mjere koje su obavezne sprovesti </a:t>
            </a:r>
            <a:r>
              <a:rPr lang="bs-Latn-BA" sz="2400" dirty="0" smtClean="0"/>
              <a:t>određeni </a:t>
            </a:r>
            <a:r>
              <a:rPr lang="bs-Latn-BA" sz="2400" dirty="0"/>
              <a:t>poslodavci. Opće mjere zaštite radnika na radu određuju se na svim radnim mjestima. </a:t>
            </a:r>
            <a:endParaRPr lang="bs-Latn-BA" sz="2400" dirty="0" smtClean="0"/>
          </a:p>
          <a:p>
            <a:pPr algn="just">
              <a:buFontTx/>
              <a:buChar char="-"/>
            </a:pPr>
            <a:r>
              <a:rPr lang="bs-Latn-BA" sz="2400" dirty="0" smtClean="0"/>
              <a:t>Posebne </a:t>
            </a:r>
            <a:r>
              <a:rPr lang="bs-Latn-BA" sz="2400" dirty="0"/>
              <a:t>mjere zaštite radnika na radu primjenjuju se na određenim radnim mjestima kada se zbog specifičnih opasnosti i štetnosti zaštita ne može obezbijediti  primjenom općih mjera zaštite radnika na radu. </a:t>
            </a:r>
            <a:endParaRPr lang="bs-Latn-BA" sz="2400" dirty="0" smtClean="0"/>
          </a:p>
          <a:p>
            <a:pPr algn="just">
              <a:buFontTx/>
              <a:buChar char="-"/>
            </a:pPr>
            <a:r>
              <a:rPr lang="bs-Latn-BA" sz="2400" dirty="0" smtClean="0"/>
              <a:t>Mjere </a:t>
            </a:r>
            <a:r>
              <a:rPr lang="bs-Latn-BA" sz="2400" dirty="0"/>
              <a:t>koje su obavezni sprovesti poslodavci odnose se na mjere kod izrade tehničke dokumentacije, izgradnju, uređenje radilišta i pregled oruđa za </a:t>
            </a:r>
            <a:r>
              <a:rPr lang="bs-Latn-BA" sz="2400" dirty="0" smtClean="0"/>
              <a:t>rad.</a:t>
            </a:r>
            <a:endParaRPr lang="bs-Latn-BA" sz="2400" dirty="0"/>
          </a:p>
        </p:txBody>
      </p:sp>
    </p:spTree>
    <p:extLst>
      <p:ext uri="{BB962C8B-B14F-4D97-AF65-F5344CB8AC3E}">
        <p14:creationId xmlns:p14="http://schemas.microsoft.com/office/powerpoint/2010/main" val="2691096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pPr algn="just">
              <a:buFontTx/>
              <a:buChar char="-"/>
            </a:pPr>
            <a:r>
              <a:rPr lang="bs-Latn-BA" sz="2400" dirty="0" smtClean="0"/>
              <a:t>Zakon </a:t>
            </a:r>
            <a:r>
              <a:rPr lang="bs-Latn-BA" sz="2400" dirty="0"/>
              <a:t>o zaštiti na radu Republike Srpske (dalje: ZZRRS) u članu 1. propisuje ovim  zakonom uređuje se zaštita i zdravlje na radu  kao djelatnost od opšteg interesa, utvrđuju nosioci sprovođenja i unapređivanja bezbjednosti  i zdravlja na radu, njihova prava, obaveze i odgovornosti, preventivne mjere, kao i druga pitanja koja se odnose na bezbjednost  i zdravlje na radu. </a:t>
            </a:r>
            <a:endParaRPr lang="bs-Latn-BA" sz="2400" dirty="0" smtClean="0"/>
          </a:p>
          <a:p>
            <a:pPr algn="just">
              <a:buFontTx/>
              <a:buChar char="-"/>
            </a:pPr>
            <a:r>
              <a:rPr lang="bs-Latn-BA" sz="2400" dirty="0" smtClean="0"/>
              <a:t>U </a:t>
            </a:r>
            <a:r>
              <a:rPr lang="bs-Latn-BA" sz="2400" dirty="0"/>
              <a:t>III dijelu ovog zakona regulisane su dužnosti i odgovornosti poslodavca, a dužnosti  poslodavca, u smislu ovog zakona su opšte i posebne, kao i obaveza osposobljavanja radnika. </a:t>
            </a:r>
            <a:endParaRPr lang="bs-Latn-BA" sz="2400" dirty="0" smtClean="0"/>
          </a:p>
          <a:p>
            <a:pPr algn="just">
              <a:buFontTx/>
              <a:buChar char="-"/>
            </a:pPr>
            <a:r>
              <a:rPr lang="bs-Latn-BA" sz="2400" dirty="0" smtClean="0"/>
              <a:t>Od </a:t>
            </a:r>
            <a:r>
              <a:rPr lang="bs-Latn-BA" sz="2400" dirty="0"/>
              <a:t>člana 10. do 18. ZZRRS regulisane su opšte dužnosti poslodavca, a u članovima od 18. do 27. istog zakona regulisane su posebne dužnosti poslodavca, a osposobljavanje radnika regulisano je u članovima 27. do 32. </a:t>
            </a:r>
          </a:p>
          <a:p>
            <a:endParaRPr lang="bs-Latn-BA" dirty="0"/>
          </a:p>
        </p:txBody>
      </p:sp>
    </p:spTree>
    <p:extLst>
      <p:ext uri="{BB962C8B-B14F-4D97-AF65-F5344CB8AC3E}">
        <p14:creationId xmlns:p14="http://schemas.microsoft.com/office/powerpoint/2010/main" val="3360919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4"/>
          </a:xfrm>
        </p:spPr>
        <p:txBody>
          <a:bodyPr/>
          <a:lstStyle/>
          <a:p>
            <a:endParaRPr lang="bs-Latn-BA" dirty="0"/>
          </a:p>
        </p:txBody>
      </p:sp>
      <p:sp>
        <p:nvSpPr>
          <p:cNvPr id="3" name="Content Placeholder 2"/>
          <p:cNvSpPr>
            <a:spLocks noGrp="1"/>
          </p:cNvSpPr>
          <p:nvPr>
            <p:ph idx="1"/>
          </p:nvPr>
        </p:nvSpPr>
        <p:spPr>
          <a:xfrm>
            <a:off x="838200" y="561703"/>
            <a:ext cx="10515600" cy="6165668"/>
          </a:xfrm>
        </p:spPr>
        <p:txBody>
          <a:bodyPr>
            <a:noAutofit/>
          </a:bodyPr>
          <a:lstStyle/>
          <a:p>
            <a:pPr algn="just">
              <a:buFontTx/>
              <a:buChar char="-"/>
            </a:pPr>
            <a:r>
              <a:rPr lang="bs-Latn-BA" sz="2400" dirty="0" smtClean="0"/>
              <a:t>Postupanje </a:t>
            </a:r>
            <a:r>
              <a:rPr lang="bs-Latn-BA" sz="2400" dirty="0"/>
              <a:t>poslodavca protivno navedenim propisanim obavezama ZOR i ZZR, koje su imale za posljedicu povredu na radu radnika kod poslodavca ili njihovo profesionalno oboljenje dovode do odgovornosti poslodavca za štetu radniku,</a:t>
            </a:r>
            <a:r>
              <a:rPr lang="bs-Latn-BA" sz="2400" b="1" dirty="0"/>
              <a:t> </a:t>
            </a:r>
            <a:r>
              <a:rPr lang="bs-Latn-BA" sz="2400" dirty="0"/>
              <a:t>a ako ta povreda na radu ili profesionalno oboljenje dalje za posljedicu ima tjelesno oštećenje, invalidnost ili smrt osiguranika, te ostvarivanje prava po osnovu penzijskog i invalidskog osiguranju, to će dalje dovesti do odgovornosti poslodavca prema nosiocu osiguranja. </a:t>
            </a:r>
            <a:endParaRPr lang="bs-Latn-BA" sz="2400" dirty="0" smtClean="0"/>
          </a:p>
          <a:p>
            <a:pPr algn="just">
              <a:buFontTx/>
              <a:buChar char="-"/>
            </a:pPr>
            <a:r>
              <a:rPr lang="bs-Latn-BA" sz="2400" dirty="0" smtClean="0"/>
              <a:t>U </a:t>
            </a:r>
            <a:r>
              <a:rPr lang="bs-Latn-BA" sz="2400" dirty="0"/>
              <a:t>ovom slučaju nosilac osiguranja ima pravo zahtijevati naknadu pričinjene mu štete od poslodavca zbog nepreduzimanja propisanih mjera zaštite na radu ili zaštite životne sredine. </a:t>
            </a:r>
            <a:endParaRPr lang="bs-Latn-BA" sz="2400" dirty="0" smtClean="0"/>
          </a:p>
          <a:p>
            <a:pPr algn="just">
              <a:buFontTx/>
              <a:buChar char="-"/>
            </a:pPr>
            <a:r>
              <a:rPr lang="bs-Latn-BA" sz="2400" dirty="0" smtClean="0"/>
              <a:t>Mišljenja </a:t>
            </a:r>
            <a:r>
              <a:rPr lang="bs-Latn-BA" sz="2400" dirty="0"/>
              <a:t>smo da bi se u konkretnom slučaju moglo raditi samo o subjektivnoj odgovornosti poslodavca za štetu na radu ili u vezi sa </a:t>
            </a:r>
            <a:r>
              <a:rPr lang="bs-Latn-BA" sz="2400" dirty="0" smtClean="0"/>
              <a:t>radom u </a:t>
            </a:r>
            <a:r>
              <a:rPr lang="bs-Latn-BA" sz="2400" dirty="0"/>
              <a:t>obzir ne bi mogla doći odgovornost za štetu po osnovu opasne stvari ili djelatnosti, s tim da naglašavamo da u određenim slučajevima postoji mogućnost da poslodavac istodobno odgovara i po osnovu objektivne odgovornosti kao vlasnik opasne stvari ili nosilac opasne djelatnosti i po osnovu subjektivne odgovornosti jer nije preduzeo potrebne mjere zaštite na radu ali to je sve stvar dokazivanja u konkretnom postupku. </a:t>
            </a:r>
          </a:p>
        </p:txBody>
      </p:sp>
    </p:spTree>
    <p:extLst>
      <p:ext uri="{BB962C8B-B14F-4D97-AF65-F5344CB8AC3E}">
        <p14:creationId xmlns:p14="http://schemas.microsoft.com/office/powerpoint/2010/main" val="1468918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smtClean="0"/>
              <a:t>Obaveze radnika da koriste sve mjere zaštite na radu</a:t>
            </a:r>
            <a:endParaRPr lang="bs-Latn-BA" sz="3600" dirty="0"/>
          </a:p>
        </p:txBody>
      </p:sp>
      <p:sp>
        <p:nvSpPr>
          <p:cNvPr id="3" name="Content Placeholder 2"/>
          <p:cNvSpPr>
            <a:spLocks noGrp="1"/>
          </p:cNvSpPr>
          <p:nvPr>
            <p:ph idx="1"/>
          </p:nvPr>
        </p:nvSpPr>
        <p:spPr>
          <a:xfrm>
            <a:off x="838200" y="1449977"/>
            <a:ext cx="10515600" cy="5120640"/>
          </a:xfrm>
        </p:spPr>
        <p:txBody>
          <a:bodyPr>
            <a:normAutofit/>
          </a:bodyPr>
          <a:lstStyle/>
          <a:p>
            <a:pPr algn="just">
              <a:buFontTx/>
              <a:buChar char="-"/>
            </a:pPr>
            <a:r>
              <a:rPr lang="bs-Latn-BA" sz="2400" dirty="0" smtClean="0"/>
              <a:t>Pored </a:t>
            </a:r>
            <a:r>
              <a:rPr lang="bs-Latn-BA" sz="2400" dirty="0"/>
              <a:t>obaveza poslodavca i radnici imaju pravo i obavezu da koriste sve mjere zaštite predviđene propisima o sigurnosti i zdravlju na radu i drugim važećim propisima, a detaljnije obaveze radnika propisane su u članovima 41. do 46. ZZRFBiH, a  u ZZRRS u članovima od 32. do 37.,  a koje postupanje protivno navedenim obavezama može da bude osnov da je radnik isključivo odgovoran za nastalu povredu ili pak da je djelimično doprinio nastaloj povredi. </a:t>
            </a:r>
            <a:endParaRPr lang="bs-Latn-BA" sz="2400" dirty="0" smtClean="0"/>
          </a:p>
          <a:p>
            <a:pPr algn="just">
              <a:buFontTx/>
              <a:buChar char="-"/>
            </a:pPr>
            <a:r>
              <a:rPr lang="bs-Latn-BA" sz="2400" dirty="0" smtClean="0"/>
              <a:t>U </a:t>
            </a:r>
            <a:r>
              <a:rPr lang="bs-Latn-BA" sz="2400" dirty="0"/>
              <a:t>prvom slučaju poslodavac ne bi bio u obavezi da naknadi štetu jer je radnik isključivo odgovoran, dok u drugom slučaju bi bio djelimično odgovoran za nastalu štetu nosiocu osiguranja i to samo za onaj dio za koji je utvrđeno da je </a:t>
            </a:r>
            <a:r>
              <a:rPr lang="bs-Latn-BA" sz="2400" dirty="0" smtClean="0"/>
              <a:t>odgovoran.</a:t>
            </a:r>
          </a:p>
          <a:p>
            <a:pPr algn="just">
              <a:buFontTx/>
              <a:buChar char="-"/>
            </a:pPr>
            <a:r>
              <a:rPr lang="bs-Latn-BA" sz="2400" dirty="0"/>
              <a:t>Isto tako radnik ima pravo da odbije da radi ako mu neposredno prijeti opasnost po život i zdravlje zbog toga što nisu provedene mjere zaštite predviđene propisima o sigurnosti i zdravlju na </a:t>
            </a:r>
            <a:r>
              <a:rPr lang="bs-Latn-BA" sz="2400" dirty="0" smtClean="0"/>
              <a:t>radu.</a:t>
            </a:r>
            <a:endParaRPr lang="bs-Latn-BA" sz="2400" dirty="0"/>
          </a:p>
        </p:txBody>
      </p:sp>
    </p:spTree>
    <p:extLst>
      <p:ext uri="{BB962C8B-B14F-4D97-AF65-F5344CB8AC3E}">
        <p14:creationId xmlns:p14="http://schemas.microsoft.com/office/powerpoint/2010/main" val="1601907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a:t>Naknada štete prouzrokovana trećem licu</a:t>
            </a:r>
            <a:br>
              <a:rPr lang="bs-Latn-BA" sz="3600" dirty="0"/>
            </a:br>
            <a:endParaRPr lang="bs-Latn-BA" sz="3600" dirty="0"/>
          </a:p>
        </p:txBody>
      </p:sp>
      <p:sp>
        <p:nvSpPr>
          <p:cNvPr id="3" name="Content Placeholder 2"/>
          <p:cNvSpPr>
            <a:spLocks noGrp="1"/>
          </p:cNvSpPr>
          <p:nvPr>
            <p:ph idx="1"/>
          </p:nvPr>
        </p:nvSpPr>
        <p:spPr>
          <a:xfrm>
            <a:off x="838200" y="1267097"/>
            <a:ext cx="10515600" cy="5303520"/>
          </a:xfrm>
        </p:spPr>
        <p:txBody>
          <a:bodyPr>
            <a:normAutofit/>
          </a:bodyPr>
          <a:lstStyle/>
          <a:p>
            <a:pPr algn="just">
              <a:buFontTx/>
              <a:buChar char="-"/>
            </a:pPr>
            <a:r>
              <a:rPr lang="bs-Latn-BA" sz="2400" dirty="0" smtClean="0"/>
              <a:t>Odredba </a:t>
            </a:r>
            <a:r>
              <a:rPr lang="bs-Latn-BA" sz="2400" dirty="0"/>
              <a:t>člana 164. stav 2. ZPIORS reguliše </a:t>
            </a:r>
            <a:r>
              <a:rPr lang="bs-Latn-BA" sz="2400" dirty="0" smtClean="0"/>
              <a:t>kada </a:t>
            </a:r>
            <a:r>
              <a:rPr lang="bs-Latn-BA" sz="2400" dirty="0"/>
              <a:t>je šteta prouzrokovana u vezi sa radom trećem licu tada za štetu odgovara poslodavac kod kojeg se radnik nalazi u radnom odnosu. </a:t>
            </a:r>
            <a:endParaRPr lang="bs-Latn-BA" sz="2400" dirty="0" smtClean="0"/>
          </a:p>
          <a:p>
            <a:pPr algn="just">
              <a:buFontTx/>
              <a:buChar char="-"/>
            </a:pPr>
            <a:r>
              <a:rPr lang="bs-Latn-BA" sz="2400" dirty="0" smtClean="0"/>
              <a:t>Za  </a:t>
            </a:r>
            <a:r>
              <a:rPr lang="bs-Latn-BA" sz="2400" dirty="0"/>
              <a:t>štetu koja se prouzrokuje u vezi sa radom trećem licu pored poslodavca odgovarat će i radnik kada je štetu prouzrokovao namjerno ili iz krajnje nepažnje te je u tom slučaju odgovornost poslodavca i radnika solidarna</a:t>
            </a:r>
            <a:r>
              <a:rPr lang="bs-Latn-BA" sz="2400" dirty="0" smtClean="0"/>
              <a:t>.</a:t>
            </a:r>
            <a:endParaRPr lang="bs-Latn-BA" dirty="0" smtClean="0"/>
          </a:p>
          <a:p>
            <a:pPr algn="just">
              <a:buFontTx/>
              <a:buChar char="-"/>
            </a:pPr>
            <a:r>
              <a:rPr lang="bs-Latn-BA" sz="2400" dirty="0"/>
              <a:t>Ako radnik u radu ili u vezi sa radom prouzrokuje trećem licu štetu koja ima za posljedicu tjelesno oštećenje, invalidnost ili smrt tog trećeg lica koji je istodobno i osiguranik kod nosioca osiguranja, a ista je prouzrokovanu zbog nepreduzimanja propisanih mjera zaštite na radu ili zaštite životne sredine, a po tom osnovu je ostvareno pravo iz penzijskog i invalidskog osiguranja odgovara preduzeće u kojem je radnik radio u trenutku prouzrokovanja štete, te u tom slučaju nosilac osiguranja ima pravo da zahtjeva naknadu pričinjene štete od preduzeća (poslodavca).</a:t>
            </a:r>
          </a:p>
        </p:txBody>
      </p:sp>
    </p:spTree>
    <p:extLst>
      <p:ext uri="{BB962C8B-B14F-4D97-AF65-F5344CB8AC3E}">
        <p14:creationId xmlns:p14="http://schemas.microsoft.com/office/powerpoint/2010/main" val="413280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292"/>
          </a:xfrm>
        </p:spPr>
        <p:txBody>
          <a:bodyPr>
            <a:normAutofit fontScale="90000"/>
          </a:bodyPr>
          <a:lstStyle/>
          <a:p>
            <a:r>
              <a:rPr lang="bs-Latn-BA" sz="3600" dirty="0" smtClean="0"/>
              <a:t/>
            </a:r>
            <a:br>
              <a:rPr lang="bs-Latn-BA" sz="3600" dirty="0" smtClean="0"/>
            </a:br>
            <a:r>
              <a:rPr lang="bs-Latn-BA" sz="4000" dirty="0" smtClean="0"/>
              <a:t>Naknada </a:t>
            </a:r>
            <a:r>
              <a:rPr lang="bs-Latn-BA" sz="4000" dirty="0"/>
              <a:t>štete od osiguravajućeg društva</a:t>
            </a:r>
            <a:r>
              <a:rPr lang="en-US" dirty="0"/>
              <a:t/>
            </a:r>
            <a:br>
              <a:rPr lang="en-US" dirty="0"/>
            </a:br>
            <a:endParaRPr lang="bs-Latn-BA" sz="3600" dirty="0"/>
          </a:p>
        </p:txBody>
      </p:sp>
      <p:sp>
        <p:nvSpPr>
          <p:cNvPr id="3" name="Content Placeholder 2"/>
          <p:cNvSpPr>
            <a:spLocks noGrp="1"/>
          </p:cNvSpPr>
          <p:nvPr>
            <p:ph idx="1"/>
          </p:nvPr>
        </p:nvSpPr>
        <p:spPr>
          <a:xfrm>
            <a:off x="838200" y="1541418"/>
            <a:ext cx="10515600" cy="4635545"/>
          </a:xfrm>
        </p:spPr>
        <p:txBody>
          <a:bodyPr>
            <a:normAutofit/>
          </a:bodyPr>
          <a:lstStyle/>
          <a:p>
            <a:pPr algn="just">
              <a:buFontTx/>
              <a:buChar char="-"/>
            </a:pPr>
            <a:r>
              <a:rPr lang="bs-Latn-BA" sz="2400" dirty="0" smtClean="0"/>
              <a:t>Kao </a:t>
            </a:r>
            <a:r>
              <a:rPr lang="bs-Latn-BA" sz="2400" dirty="0"/>
              <a:t>treća oštećena osoba kod obaveznog osiguranja od automobilske odgovornosti može se još pojaviti nosilac osiguranja. </a:t>
            </a:r>
            <a:endParaRPr lang="bs-Latn-BA" sz="2400" dirty="0"/>
          </a:p>
          <a:p>
            <a:pPr algn="just">
              <a:buFontTx/>
              <a:buChar char="-"/>
            </a:pPr>
            <a:r>
              <a:rPr lang="bs-Latn-BA" sz="2400" dirty="0" smtClean="0"/>
              <a:t>Glede </a:t>
            </a:r>
            <a:r>
              <a:rPr lang="bs-Latn-BA" sz="2400" dirty="0"/>
              <a:t>nosioca osiguranja propisana je obaveza društva za osiguranje da nadoknadi stvarnu štetu u okviru odgovornosti svoga osiguranika i u granicama obaveza preuzetih ugovorom o osiguranju. </a:t>
            </a:r>
            <a:endParaRPr lang="bs-Latn-BA" sz="2400" dirty="0"/>
          </a:p>
          <a:p>
            <a:pPr algn="just">
              <a:buFontTx/>
              <a:buChar char="-"/>
            </a:pPr>
            <a:r>
              <a:rPr lang="bs-Latn-BA" sz="2400" dirty="0" smtClean="0"/>
              <a:t>Nosilac </a:t>
            </a:r>
            <a:r>
              <a:rPr lang="bs-Latn-BA" sz="2400" dirty="0"/>
              <a:t>osiguranja može tražiti naknadu štete neposredno od osiguravatelja automobilske odgovornosti čiji su osiguranici odgovorni za tjelesno oštećenje, invalidnost ili smrt osiguranika kao trećeg lica. </a:t>
            </a:r>
            <a:endParaRPr lang="bs-Latn-BA" sz="2400" dirty="0"/>
          </a:p>
          <a:p>
            <a:pPr algn="just">
              <a:buFontTx/>
              <a:buChar char="-"/>
            </a:pPr>
            <a:r>
              <a:rPr lang="bs-Latn-BA" sz="2400" dirty="0" smtClean="0"/>
              <a:t>U </a:t>
            </a:r>
            <a:r>
              <a:rPr lang="bs-Latn-BA" sz="2400" dirty="0"/>
              <a:t>slučaju odgovornosti vlasnika, odnosno korisnika motornog vozila, osiguravatelj kod kojega je vozilo osigurano dužan je nadoknaditi štetu nosiocu osiguranja i to u visini isplaćene i buduće novčane naknade, invalidske penzije i porodične penzije.</a:t>
            </a:r>
            <a:endParaRPr lang="en-US" sz="2400" dirty="0"/>
          </a:p>
          <a:p>
            <a:pPr marL="0" indent="0">
              <a:buNone/>
            </a:pPr>
            <a:endParaRPr lang="bs-Latn-BA" sz="2200" dirty="0"/>
          </a:p>
          <a:p>
            <a:endParaRPr lang="bs-Latn-BA" dirty="0"/>
          </a:p>
        </p:txBody>
      </p:sp>
    </p:spTree>
    <p:extLst>
      <p:ext uri="{BB962C8B-B14F-4D97-AF65-F5344CB8AC3E}">
        <p14:creationId xmlns:p14="http://schemas.microsoft.com/office/powerpoint/2010/main" val="2293636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bs-Latn-BA" dirty="0"/>
          </a:p>
        </p:txBody>
      </p:sp>
      <p:sp>
        <p:nvSpPr>
          <p:cNvPr id="3" name="Content Placeholder 2"/>
          <p:cNvSpPr>
            <a:spLocks noGrp="1"/>
          </p:cNvSpPr>
          <p:nvPr>
            <p:ph idx="1"/>
          </p:nvPr>
        </p:nvSpPr>
        <p:spPr>
          <a:xfrm>
            <a:off x="838200" y="1136468"/>
            <a:ext cx="10515600" cy="5447211"/>
          </a:xfrm>
        </p:spPr>
        <p:txBody>
          <a:bodyPr>
            <a:noAutofit/>
          </a:bodyPr>
          <a:lstStyle/>
          <a:p>
            <a:pPr algn="just">
              <a:buFontTx/>
              <a:buChar char="-"/>
            </a:pPr>
            <a:r>
              <a:rPr lang="bs-Latn-BA" sz="2400" dirty="0" smtClean="0"/>
              <a:t>ZPIORS </a:t>
            </a:r>
            <a:r>
              <a:rPr lang="bs-Latn-BA" sz="2400" dirty="0"/>
              <a:t>ne predviđa mogućnost naknade štete neposredno od osiguravajućeg društva kada je šteta nastala upotrebom motornog vozila. </a:t>
            </a:r>
            <a:endParaRPr lang="bs-Latn-BA" sz="2400" dirty="0" smtClean="0"/>
          </a:p>
          <a:p>
            <a:pPr algn="just">
              <a:buFontTx/>
              <a:buChar char="-"/>
            </a:pPr>
            <a:r>
              <a:rPr lang="bs-Latn-BA" sz="2400" dirty="0" smtClean="0"/>
              <a:t>Za </a:t>
            </a:r>
            <a:r>
              <a:rPr lang="bs-Latn-BA" sz="2400" dirty="0"/>
              <a:t>razliku od trenutno važećeg ZPIORS Zakon o penzijskom i invalidskom osiguranju („Službeni glasnik Republike Srpske“, broj 32/00, 40/00, 37/01, 32/02, 40/02, 47/02, 110/03 i 67/05) je predviđao mogućnost naknade štete neposredno i od osiguravajuće organizacije kod koje je učinilac štete osiguran (član 223.).  </a:t>
            </a:r>
            <a:endParaRPr lang="bs-Latn-BA" sz="2400" dirty="0" smtClean="0"/>
          </a:p>
          <a:p>
            <a:pPr algn="just">
              <a:buFontTx/>
              <a:buChar char="-"/>
            </a:pPr>
            <a:r>
              <a:rPr lang="bs-Latn-BA" sz="2400" dirty="0" smtClean="0"/>
              <a:t>U </a:t>
            </a:r>
            <a:r>
              <a:rPr lang="bs-Latn-BA" sz="2400" dirty="0"/>
              <a:t>ZPIOFBiH je izostalo regulisanje naknade štete nastale upotrebom vozila čiji se vlasnik, odnosno korisnik nije osigurao od automobilske odgovornosti, </a:t>
            </a:r>
            <a:r>
              <a:rPr lang="bs-Latn-BA" sz="2400" dirty="0" smtClean="0"/>
              <a:t>naknada </a:t>
            </a:r>
            <a:r>
              <a:rPr lang="bs-Latn-BA" sz="2400" dirty="0"/>
              <a:t>štete nastale upotrebom nepoznatog motornog vozila, naknade štete nanesene vozilom inostranih registarskih oznaka na teritoriju </a:t>
            </a:r>
            <a:r>
              <a:rPr lang="bs-Latn-BA" sz="2400" dirty="0" smtClean="0"/>
              <a:t>BiH </a:t>
            </a:r>
            <a:r>
              <a:rPr lang="bs-Latn-BA" sz="2400" dirty="0"/>
              <a:t>koje ima valjanu međunarodnu ispravu o osiguranju od automobilske odgovornosti, te štete nanesene upotrebom neosiguranog vozila inostranih registracijskih oznaka. </a:t>
            </a:r>
            <a:r>
              <a:rPr lang="bs-Latn-BA" sz="2400" dirty="0" smtClean="0"/>
              <a:t>Pored </a:t>
            </a:r>
            <a:r>
              <a:rPr lang="bs-Latn-BA" sz="2400" dirty="0"/>
              <a:t>navedenog izostalo je i regulisanje naknade štete kada je ista nastala u inostranstvu. </a:t>
            </a:r>
          </a:p>
        </p:txBody>
      </p:sp>
    </p:spTree>
    <p:extLst>
      <p:ext uri="{BB962C8B-B14F-4D97-AF65-F5344CB8AC3E}">
        <p14:creationId xmlns:p14="http://schemas.microsoft.com/office/powerpoint/2010/main" val="454131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8913"/>
            <a:ext cx="10515600" cy="1325563"/>
          </a:xfrm>
        </p:spPr>
        <p:txBody>
          <a:bodyPr>
            <a:normAutofit fontScale="90000"/>
          </a:bodyPr>
          <a:lstStyle/>
          <a:p>
            <a:r>
              <a:rPr lang="bs-Latn-BA" sz="4000" dirty="0" smtClean="0"/>
              <a:t/>
            </a:r>
            <a:br>
              <a:rPr lang="bs-Latn-BA" sz="4000" dirty="0" smtClean="0"/>
            </a:br>
            <a:r>
              <a:rPr lang="bs-Latn-BA" sz="4000" dirty="0" smtClean="0"/>
              <a:t>Iznos </a:t>
            </a:r>
            <a:r>
              <a:rPr lang="bs-Latn-BA" sz="4000" dirty="0"/>
              <a:t>zahtjeva za naknadu štete</a:t>
            </a:r>
            <a:r>
              <a:rPr lang="en-US" dirty="0"/>
              <a:t/>
            </a:r>
            <a:br>
              <a:rPr lang="en-US" dirty="0"/>
            </a:br>
            <a:r>
              <a:rPr lang="bs-Latn-BA" sz="3600" dirty="0" smtClean="0"/>
              <a:t/>
            </a:r>
            <a:br>
              <a:rPr lang="bs-Latn-BA" sz="3600" dirty="0" smtClean="0"/>
            </a:br>
            <a:endParaRPr lang="bs-Latn-BA" sz="3600" dirty="0"/>
          </a:p>
        </p:txBody>
      </p:sp>
      <p:sp>
        <p:nvSpPr>
          <p:cNvPr id="3" name="Content Placeholder 2"/>
          <p:cNvSpPr>
            <a:spLocks noGrp="1"/>
          </p:cNvSpPr>
          <p:nvPr>
            <p:ph idx="1"/>
          </p:nvPr>
        </p:nvSpPr>
        <p:spPr>
          <a:xfrm>
            <a:off x="838200" y="1489166"/>
            <a:ext cx="10515600" cy="4687797"/>
          </a:xfrm>
        </p:spPr>
        <p:txBody>
          <a:bodyPr>
            <a:normAutofit fontScale="92500" lnSpcReduction="10000"/>
          </a:bodyPr>
          <a:lstStyle/>
          <a:p>
            <a:pPr algn="just">
              <a:buFontTx/>
              <a:buChar char="-"/>
            </a:pPr>
            <a:r>
              <a:rPr lang="bs-Latn-BA" sz="2600" dirty="0" smtClean="0"/>
              <a:t>Za </a:t>
            </a:r>
            <a:r>
              <a:rPr lang="bs-Latn-BA" sz="2600" dirty="0"/>
              <a:t>tjelesno oštećenje osiguraniku pripada novčana naknada, </a:t>
            </a:r>
            <a:r>
              <a:rPr lang="bs-Latn-BA" sz="2600" dirty="0" smtClean="0"/>
              <a:t>za </a:t>
            </a:r>
            <a:r>
              <a:rPr lang="bs-Latn-BA" sz="2600" dirty="0"/>
              <a:t>invalidnost invalidska penzija, </a:t>
            </a:r>
            <a:r>
              <a:rPr lang="bs-Latn-BA" sz="2600" dirty="0" smtClean="0"/>
              <a:t>a za </a:t>
            </a:r>
            <a:r>
              <a:rPr lang="bs-Latn-BA" sz="2600" dirty="0"/>
              <a:t>smrt osiguranika porodična penzija, to iznos štete za nosioca osiguranja je u visini isplaćene i buduće novčane naknade, invalidske penzije i porodične penzije. </a:t>
            </a:r>
            <a:endParaRPr lang="bs-Latn-BA" sz="2600" dirty="0"/>
          </a:p>
          <a:p>
            <a:pPr algn="just">
              <a:buFontTx/>
              <a:buChar char="-"/>
            </a:pPr>
            <a:r>
              <a:rPr lang="bs-Latn-BA" sz="2600" dirty="0" smtClean="0"/>
              <a:t>Pri </a:t>
            </a:r>
            <a:r>
              <a:rPr lang="bs-Latn-BA" sz="2600" dirty="0"/>
              <a:t>utvrđivanju visine štete ne uzimaju se u obzir iznosi uplaćenog doprinosa za to osiguranje, niti dužina navršenog penzijskog staža (član 132. stav 4. </a:t>
            </a:r>
            <a:r>
              <a:rPr lang="bs-Latn-BA" sz="2600" dirty="0" smtClean="0"/>
              <a:t>ZPIOFBiH/član 167. ZPIORS). </a:t>
            </a:r>
            <a:endParaRPr lang="bs-Latn-BA" sz="2600" dirty="0"/>
          </a:p>
          <a:p>
            <a:pPr algn="just">
              <a:buFontTx/>
              <a:buChar char="-"/>
            </a:pPr>
            <a:r>
              <a:rPr lang="bs-Latn-BA" sz="2600" dirty="0" smtClean="0"/>
              <a:t>Zahtjev </a:t>
            </a:r>
            <a:r>
              <a:rPr lang="bs-Latn-BA" sz="2600" dirty="0"/>
              <a:t>za naknadu štete može obuhvatiti ukupan iznos štete ili iznos dijela štete, a koji iznos obračunava se prema visini priznate penzije, odnosno novčane naknade za tjelesno oštećenje, kao i prema očekivanom prosječnom vremenu korišćenja tog prava. </a:t>
            </a:r>
            <a:endParaRPr lang="bs-Latn-BA" sz="2600" dirty="0"/>
          </a:p>
          <a:p>
            <a:pPr algn="just">
              <a:buFontTx/>
              <a:buChar char="-"/>
            </a:pPr>
            <a:r>
              <a:rPr lang="bs-Latn-BA" sz="2600" dirty="0" smtClean="0"/>
              <a:t>Nosilac </a:t>
            </a:r>
            <a:r>
              <a:rPr lang="bs-Latn-BA" sz="2600" dirty="0"/>
              <a:t>osiguranja ima pravo na stvarnu štetu koju može tražiti bilo po svakom pojedinačnom davanju ili pak u jednom jednokratnom iznosu, tzv. kapitaliziranom iznosu.</a:t>
            </a:r>
            <a:endParaRPr lang="en-US" sz="2600" dirty="0"/>
          </a:p>
          <a:p>
            <a:pPr marL="0" indent="0">
              <a:buNone/>
            </a:pPr>
            <a:endParaRPr lang="bs-Latn-BA" sz="2200" dirty="0"/>
          </a:p>
        </p:txBody>
      </p:sp>
    </p:spTree>
    <p:extLst>
      <p:ext uri="{BB962C8B-B14F-4D97-AF65-F5344CB8AC3E}">
        <p14:creationId xmlns:p14="http://schemas.microsoft.com/office/powerpoint/2010/main" val="2635342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dirty="0"/>
              <a:t>Zastara naknade štete pričinjene nosiocu osiguranja</a:t>
            </a:r>
            <a:r>
              <a:rPr lang="en-US" sz="3600" dirty="0"/>
              <a:t/>
            </a:r>
            <a:br>
              <a:rPr lang="en-US" sz="3600" dirty="0"/>
            </a:br>
            <a:endParaRPr lang="en-US" sz="3600" dirty="0"/>
          </a:p>
        </p:txBody>
      </p:sp>
      <p:sp>
        <p:nvSpPr>
          <p:cNvPr id="3" name="Content Placeholder 2"/>
          <p:cNvSpPr>
            <a:spLocks noGrp="1"/>
          </p:cNvSpPr>
          <p:nvPr>
            <p:ph idx="1"/>
          </p:nvPr>
        </p:nvSpPr>
        <p:spPr>
          <a:xfrm>
            <a:off x="838200" y="1690688"/>
            <a:ext cx="10515600" cy="4731627"/>
          </a:xfrm>
        </p:spPr>
        <p:txBody>
          <a:bodyPr>
            <a:normAutofit lnSpcReduction="10000"/>
          </a:bodyPr>
          <a:lstStyle/>
          <a:p>
            <a:pPr algn="just">
              <a:buFontTx/>
              <a:buChar char="-"/>
            </a:pPr>
            <a:r>
              <a:rPr lang="bs-Latn-BA" sz="2400" dirty="0" smtClean="0"/>
              <a:t>Zastara </a:t>
            </a:r>
            <a:r>
              <a:rPr lang="bs-Latn-BA" sz="2400" dirty="0"/>
              <a:t>prava nosioca osiguranja na naknadu pričinjene štete nije regulisana odredbama Zakona o penzijskom i invalidskom osiguranju, tako da se u ovom dijelu primjenjuju odredbe zakona kojim se uređuju obligacioni </a:t>
            </a:r>
            <a:r>
              <a:rPr lang="bs-Latn-BA" sz="2400" dirty="0" smtClean="0"/>
              <a:t>odnosi.</a:t>
            </a:r>
          </a:p>
          <a:p>
            <a:pPr algn="just">
              <a:buFontTx/>
              <a:buChar char="-"/>
            </a:pPr>
            <a:r>
              <a:rPr lang="bs-Latn-BA" sz="2400" dirty="0" smtClean="0"/>
              <a:t>Potraživanje </a:t>
            </a:r>
            <a:r>
              <a:rPr lang="bs-Latn-BA" sz="2400" dirty="0"/>
              <a:t>nosioca osiguranja s isplaćenih iznosa naknade za tjelesno oštećenje, invalidske penzije i porodične penzije nisu povremena potraživanja, već je riječ o potraživanju naknade štete koje zastarijeva u rokovima iz člana 376. ZOO-a. </a:t>
            </a:r>
            <a:endParaRPr lang="bs-Latn-BA" sz="2400" dirty="0"/>
          </a:p>
          <a:p>
            <a:pPr algn="just">
              <a:buFontTx/>
              <a:buChar char="-"/>
            </a:pPr>
            <a:r>
              <a:rPr lang="bs-Latn-BA" sz="2400" dirty="0" smtClean="0"/>
              <a:t>Rok </a:t>
            </a:r>
            <a:r>
              <a:rPr lang="bs-Latn-BA" sz="2400" dirty="0" smtClean="0"/>
              <a:t>zastarjelosti potraživanja za naknadu štete u slučajevima kada se zahtjeva naknada štete za pojedina isplaćena potraživanja počinje teči od dana izvršene isplate svakog pojedinačnog primanja. </a:t>
            </a:r>
            <a:endParaRPr lang="bs-Latn-BA" sz="2400" dirty="0" smtClean="0"/>
          </a:p>
          <a:p>
            <a:pPr algn="just">
              <a:buFontTx/>
              <a:buChar char="-"/>
            </a:pPr>
            <a:r>
              <a:rPr lang="bs-Latn-BA" sz="2400" dirty="0" smtClean="0"/>
              <a:t>U </a:t>
            </a:r>
            <a:r>
              <a:rPr lang="bs-Latn-BA" sz="2400" dirty="0" smtClean="0"/>
              <a:t>slučaju da se zahtjeva naknada štete u jednom </a:t>
            </a:r>
            <a:r>
              <a:rPr lang="bs-Latn-BA" sz="2400" dirty="0"/>
              <a:t>jednokratnom iznosu, tzv. kapitaliziranom </a:t>
            </a:r>
            <a:r>
              <a:rPr lang="bs-Latn-BA" sz="2400" dirty="0" smtClean="0"/>
              <a:t>iznosu rok zastarjelosti počinje teči od dana kada je u upravnom postupku postalo izvršno rješenje kojim je osiguraniku priznato pravo na primanje iz PIO.</a:t>
            </a:r>
            <a:endParaRPr lang="en-US" sz="2400" dirty="0"/>
          </a:p>
          <a:p>
            <a:endParaRPr lang="en-US" dirty="0"/>
          </a:p>
        </p:txBody>
      </p:sp>
    </p:spTree>
    <p:extLst>
      <p:ext uri="{BB962C8B-B14F-4D97-AF65-F5344CB8AC3E}">
        <p14:creationId xmlns:p14="http://schemas.microsoft.com/office/powerpoint/2010/main" val="2906965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408790"/>
            <a:ext cx="9144000" cy="3144203"/>
          </a:xfrm>
        </p:spPr>
        <p:txBody>
          <a:bodyPr>
            <a:normAutofit/>
          </a:bodyPr>
          <a:lstStyle/>
          <a:p>
            <a:pPr algn="l"/>
            <a:r>
              <a:rPr lang="bs-Latn-BA" sz="3600" dirty="0" smtClean="0">
                <a:latin typeface="+mn-lt"/>
              </a:rPr>
              <a:t/>
            </a:r>
            <a:br>
              <a:rPr lang="bs-Latn-BA" sz="3600" dirty="0" smtClean="0">
                <a:latin typeface="+mn-lt"/>
              </a:rPr>
            </a:br>
            <a:r>
              <a:rPr lang="bs-Latn-BA" sz="3600" dirty="0" smtClean="0"/>
              <a:t>Kada postoji obaveza naknade štete</a:t>
            </a:r>
            <a:br>
              <a:rPr lang="bs-Latn-BA" sz="3600" dirty="0" smtClean="0"/>
            </a:br>
            <a:r>
              <a:rPr lang="bs-Latn-BA" sz="3600" dirty="0" smtClean="0">
                <a:latin typeface="+mn-lt"/>
              </a:rPr>
              <a:t/>
            </a:r>
            <a:br>
              <a:rPr lang="bs-Latn-BA" sz="3600" dirty="0" smtClean="0">
                <a:latin typeface="+mn-lt"/>
              </a:rPr>
            </a:br>
            <a:r>
              <a:rPr lang="bs-Latn-BA" sz="3600" dirty="0" smtClean="0">
                <a:latin typeface="+mn-lt"/>
              </a:rPr>
              <a:t/>
            </a:r>
            <a:br>
              <a:rPr lang="bs-Latn-BA" sz="3600" dirty="0" smtClean="0">
                <a:latin typeface="+mn-lt"/>
              </a:rPr>
            </a:br>
            <a:r>
              <a:rPr lang="bs-Latn-BA" sz="3600" b="1" dirty="0" smtClean="0"/>
              <a:t/>
            </a:r>
            <a:br>
              <a:rPr lang="bs-Latn-BA" sz="3600" b="1" dirty="0" smtClean="0"/>
            </a:br>
            <a:endParaRPr lang="bs-Latn-BA" sz="3600" b="1" dirty="0"/>
          </a:p>
        </p:txBody>
      </p:sp>
      <p:sp>
        <p:nvSpPr>
          <p:cNvPr id="3" name="Subtitle 2"/>
          <p:cNvSpPr>
            <a:spLocks noGrp="1"/>
          </p:cNvSpPr>
          <p:nvPr>
            <p:ph type="subTitle" idx="1"/>
          </p:nvPr>
        </p:nvSpPr>
        <p:spPr>
          <a:xfrm>
            <a:off x="1097280" y="1626710"/>
            <a:ext cx="9570720" cy="4846321"/>
          </a:xfrm>
        </p:spPr>
        <p:txBody>
          <a:bodyPr>
            <a:normAutofit/>
          </a:bodyPr>
          <a:lstStyle/>
          <a:p>
            <a:pPr marL="342900" indent="-342900" algn="just">
              <a:buFontTx/>
              <a:buChar char="-"/>
            </a:pPr>
            <a:r>
              <a:rPr lang="bs-Latn-BA" dirty="0" smtClean="0"/>
              <a:t>Nosilac osiguranja ima pravo da zahtjeva naknadu pričinjene štete od poslodavca </a:t>
            </a:r>
            <a:r>
              <a:rPr lang="bs-Latn-BA" dirty="0"/>
              <a:t>ako je tjelesno oštećenje, invalidnost ili smrt osiguranika prouzrokovana zbog </a:t>
            </a:r>
            <a:r>
              <a:rPr lang="bs-Latn-BA" dirty="0" err="1"/>
              <a:t>nepreduzimanja</a:t>
            </a:r>
            <a:r>
              <a:rPr lang="bs-Latn-BA" dirty="0"/>
              <a:t> propisanih mjera zaštite na radu ili zaštite životne sredine, a po tom osnovu je ostvareno pravo iz penzijskog i invalidskog </a:t>
            </a:r>
            <a:r>
              <a:rPr lang="bs-Latn-BA" dirty="0" smtClean="0"/>
              <a:t>osiguranja</a:t>
            </a:r>
            <a:r>
              <a:rPr lang="bs-Latn-BA" dirty="0"/>
              <a:t>.</a:t>
            </a:r>
            <a:endParaRPr lang="bs-Latn-BA" dirty="0" smtClean="0"/>
          </a:p>
          <a:p>
            <a:pPr marL="342900" indent="-342900" algn="just">
              <a:buFontTx/>
              <a:buChar char="-"/>
            </a:pPr>
            <a:r>
              <a:rPr lang="bs-Latn-BA" dirty="0" smtClean="0"/>
              <a:t>Nosilac osiguranja ima pravo da zahtjeva naknadu pričinjene </a:t>
            </a:r>
            <a:r>
              <a:rPr lang="bs-Latn-BA" dirty="0"/>
              <a:t>štete od lica koje je, namjerno ili krajnjom nepažnjom, prouzrokovalo tjelesno oštećenje, invalidnost ili smrt osiguranika, ako je, po tom osnovu, ostvareno pravo iz penzijskog i invalidskog osiguranja. </a:t>
            </a:r>
          </a:p>
          <a:p>
            <a:pPr marL="342900" indent="-342900" algn="just">
              <a:buFontTx/>
              <a:buChar char="-"/>
            </a:pPr>
            <a:r>
              <a:rPr lang="en-US" dirty="0" err="1" smtClean="0"/>
              <a:t>Nosilac</a:t>
            </a:r>
            <a:r>
              <a:rPr lang="en-US" dirty="0" smtClean="0"/>
              <a:t> </a:t>
            </a:r>
            <a:r>
              <a:rPr lang="en-US" dirty="0" err="1"/>
              <a:t>osiguranja</a:t>
            </a:r>
            <a:r>
              <a:rPr lang="en-US" dirty="0"/>
              <a:t> </a:t>
            </a:r>
            <a:r>
              <a:rPr lang="en-US" dirty="0" err="1"/>
              <a:t>ima</a:t>
            </a:r>
            <a:r>
              <a:rPr lang="en-US" dirty="0"/>
              <a:t> </a:t>
            </a:r>
            <a:r>
              <a:rPr lang="en-US" dirty="0" err="1"/>
              <a:t>pravo</a:t>
            </a:r>
            <a:r>
              <a:rPr lang="en-US" dirty="0"/>
              <a:t> da </a:t>
            </a:r>
            <a:r>
              <a:rPr lang="en-US" dirty="0" err="1"/>
              <a:t>zahtijeva</a:t>
            </a:r>
            <a:r>
              <a:rPr lang="en-US" dirty="0"/>
              <a:t> </a:t>
            </a:r>
            <a:r>
              <a:rPr lang="en-US" dirty="0" err="1"/>
              <a:t>naknadu</a:t>
            </a:r>
            <a:r>
              <a:rPr lang="en-US" dirty="0"/>
              <a:t> </a:t>
            </a:r>
            <a:r>
              <a:rPr lang="en-US" dirty="0" err="1"/>
              <a:t>štete</a:t>
            </a:r>
            <a:r>
              <a:rPr lang="en-US" dirty="0"/>
              <a:t> </a:t>
            </a:r>
            <a:r>
              <a:rPr lang="en-US" dirty="0" err="1"/>
              <a:t>i</a:t>
            </a:r>
            <a:r>
              <a:rPr lang="en-US" dirty="0"/>
              <a:t> </a:t>
            </a:r>
            <a:r>
              <a:rPr lang="en-US" dirty="0" err="1"/>
              <a:t>neposredno</a:t>
            </a:r>
            <a:r>
              <a:rPr lang="en-US" dirty="0"/>
              <a:t> od </a:t>
            </a:r>
            <a:r>
              <a:rPr lang="en-US" dirty="0" err="1"/>
              <a:t>osiguravajućeg</a:t>
            </a:r>
            <a:r>
              <a:rPr lang="en-US" dirty="0"/>
              <a:t> </a:t>
            </a:r>
            <a:r>
              <a:rPr lang="en-US" dirty="0" err="1" smtClean="0"/>
              <a:t>društva</a:t>
            </a:r>
            <a:r>
              <a:rPr lang="en-US" dirty="0" smtClean="0"/>
              <a:t>,</a:t>
            </a:r>
            <a:r>
              <a:rPr lang="bs-Latn-BA" dirty="0" smtClean="0"/>
              <a:t> </a:t>
            </a:r>
            <a:r>
              <a:rPr lang="en-US" dirty="0" smtClean="0"/>
              <a:t>u </a:t>
            </a:r>
            <a:r>
              <a:rPr lang="en-US" dirty="0" err="1"/>
              <a:t>slučaju</a:t>
            </a:r>
            <a:r>
              <a:rPr lang="en-US" dirty="0"/>
              <a:t> da je </a:t>
            </a:r>
            <a:r>
              <a:rPr lang="en-US" dirty="0" err="1"/>
              <a:t>šteta</a:t>
            </a:r>
            <a:r>
              <a:rPr lang="en-US" dirty="0"/>
              <a:t> </a:t>
            </a:r>
            <a:r>
              <a:rPr lang="en-US" dirty="0" err="1"/>
              <a:t>nastala</a:t>
            </a:r>
            <a:r>
              <a:rPr lang="en-US" dirty="0"/>
              <a:t> </a:t>
            </a:r>
            <a:r>
              <a:rPr lang="en-US" dirty="0" err="1"/>
              <a:t>upotrebom</a:t>
            </a:r>
            <a:r>
              <a:rPr lang="en-US" dirty="0"/>
              <a:t> </a:t>
            </a:r>
            <a:r>
              <a:rPr lang="en-US" dirty="0" err="1"/>
              <a:t>motornog</a:t>
            </a:r>
            <a:r>
              <a:rPr lang="en-US" dirty="0"/>
              <a:t> </a:t>
            </a:r>
            <a:r>
              <a:rPr lang="en-US" dirty="0" err="1"/>
              <a:t>vozila</a:t>
            </a:r>
            <a:r>
              <a:rPr lang="en-US" dirty="0"/>
              <a:t>.</a:t>
            </a:r>
            <a:endParaRPr lang="bs-Latn-BA" sz="2200" dirty="0" smtClean="0"/>
          </a:p>
        </p:txBody>
      </p:sp>
    </p:spTree>
    <p:extLst>
      <p:ext uri="{BB962C8B-B14F-4D97-AF65-F5344CB8AC3E}">
        <p14:creationId xmlns:p14="http://schemas.microsoft.com/office/powerpoint/2010/main" val="3306757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1154"/>
            <a:ext cx="10515600" cy="619534"/>
          </a:xfrm>
        </p:spPr>
        <p:txBody>
          <a:bodyPr>
            <a:normAutofit fontScale="90000"/>
          </a:bodyPr>
          <a:lstStyle/>
          <a:p>
            <a:r>
              <a:rPr lang="bs-Latn-BA" sz="4000" dirty="0"/>
              <a:t>Početak toka zakonske zatezne kamate na naknadu štete pričinjene nosiocu osiguranja</a:t>
            </a:r>
            <a:r>
              <a:rPr lang="bs-Latn-BA" dirty="0"/>
              <a:t/>
            </a:r>
            <a:br>
              <a:rPr lang="bs-Latn-BA" dirty="0"/>
            </a:br>
            <a:r>
              <a:rPr lang="bs-Latn-BA" dirty="0"/>
              <a:t> </a:t>
            </a:r>
            <a:br>
              <a:rPr lang="bs-Latn-BA" dirty="0"/>
            </a:br>
            <a:endParaRPr lang="bs-Latn-BA" dirty="0"/>
          </a:p>
        </p:txBody>
      </p:sp>
      <p:sp>
        <p:nvSpPr>
          <p:cNvPr id="3" name="Content Placeholder 2"/>
          <p:cNvSpPr>
            <a:spLocks noGrp="1"/>
          </p:cNvSpPr>
          <p:nvPr>
            <p:ph idx="1"/>
          </p:nvPr>
        </p:nvSpPr>
        <p:spPr>
          <a:xfrm>
            <a:off x="838200" y="1371600"/>
            <a:ext cx="10515600" cy="4805363"/>
          </a:xfrm>
        </p:spPr>
        <p:txBody>
          <a:bodyPr>
            <a:normAutofit/>
          </a:bodyPr>
          <a:lstStyle/>
          <a:p>
            <a:pPr algn="just">
              <a:buFontTx/>
              <a:buChar char="-"/>
            </a:pPr>
            <a:r>
              <a:rPr lang="bs-Latn-BA" sz="2400" dirty="0" smtClean="0"/>
              <a:t>U </a:t>
            </a:r>
            <a:r>
              <a:rPr lang="bs-Latn-BA" sz="2400" dirty="0"/>
              <a:t>pogledu početka toka zakonske zatezne kamate na naknadu štete pričinjene nosiocu osiguranja nema odredbe u ZPIO tako da bi i u ovom dijelu valjalo primjeniti odredbe zakona kojim su uređuju obligacioni odnosi. </a:t>
            </a:r>
            <a:endParaRPr lang="bs-Latn-BA" sz="2400" dirty="0" smtClean="0"/>
          </a:p>
          <a:p>
            <a:pPr algn="just">
              <a:buFontTx/>
              <a:buChar char="-"/>
            </a:pPr>
            <a:r>
              <a:rPr lang="bs-Latn-BA" sz="2400" dirty="0" smtClean="0"/>
              <a:t>Odredbom </a:t>
            </a:r>
            <a:r>
              <a:rPr lang="bs-Latn-BA" sz="2400" dirty="0"/>
              <a:t>člana 277. </a:t>
            </a:r>
            <a:r>
              <a:rPr lang="bs-Latn-BA" sz="2400" dirty="0" smtClean="0"/>
              <a:t>ZOO </a:t>
            </a:r>
            <a:r>
              <a:rPr lang="bs-Latn-BA" sz="2400" dirty="0"/>
              <a:t>je regulisano dužnik koji zadocni sa ispunjenjem novčane obaveze duguje, pored glavnice, i zateznu kamatu po stopi utvrđenoj zakonom. </a:t>
            </a:r>
            <a:endParaRPr lang="bs-Latn-BA" sz="2400" dirty="0" smtClean="0"/>
          </a:p>
          <a:p>
            <a:pPr algn="just">
              <a:buFontTx/>
              <a:buChar char="-"/>
            </a:pPr>
            <a:r>
              <a:rPr lang="bs-Latn-BA" sz="2400" dirty="0" smtClean="0"/>
              <a:t>Članom </a:t>
            </a:r>
            <a:r>
              <a:rPr lang="bs-Latn-BA" sz="2400" dirty="0"/>
              <a:t>324</a:t>
            </a:r>
            <a:r>
              <a:rPr lang="bs-Latn-BA" sz="2400" dirty="0" smtClean="0"/>
              <a:t>. ZOO </a:t>
            </a:r>
            <a:r>
              <a:rPr lang="bs-Latn-BA" sz="2400" dirty="0"/>
              <a:t>propisano je dužnik dolazi u docnju kad ne ispuni obavezu u roku određenom za ispunjenje, stav 2. propisuje ako rok za ispunjenje nije određen, dužnik dolazi u docnju kad ga povjerilac pozove da ispuni obavezu, usmeno ili pismeno, vansudskom opomenom ili započinjanjem nekog postupka čija je svrha da se postigne ispunjenje obaveze. </a:t>
            </a:r>
          </a:p>
        </p:txBody>
      </p:sp>
    </p:spTree>
    <p:extLst>
      <p:ext uri="{BB962C8B-B14F-4D97-AF65-F5344CB8AC3E}">
        <p14:creationId xmlns:p14="http://schemas.microsoft.com/office/powerpoint/2010/main" val="3084365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endParaRPr lang="bs-Latn-BA" dirty="0"/>
          </a:p>
        </p:txBody>
      </p:sp>
      <p:sp>
        <p:nvSpPr>
          <p:cNvPr id="3" name="Content Placeholder 2"/>
          <p:cNvSpPr>
            <a:spLocks noGrp="1"/>
          </p:cNvSpPr>
          <p:nvPr>
            <p:ph idx="1"/>
          </p:nvPr>
        </p:nvSpPr>
        <p:spPr>
          <a:xfrm>
            <a:off x="838200" y="1384663"/>
            <a:ext cx="10515600" cy="4792300"/>
          </a:xfrm>
        </p:spPr>
        <p:txBody>
          <a:bodyPr>
            <a:normAutofit/>
          </a:bodyPr>
          <a:lstStyle/>
          <a:p>
            <a:pPr algn="just">
              <a:buFontTx/>
              <a:buChar char="-"/>
            </a:pPr>
            <a:r>
              <a:rPr lang="bs-Latn-BA" sz="2400" dirty="0" smtClean="0"/>
              <a:t>Imajući </a:t>
            </a:r>
            <a:r>
              <a:rPr lang="bs-Latn-BA" sz="2400" dirty="0"/>
              <a:t>u vidu činjenicu da početak toka zakonske zatezne kamate na iznos potraživanja naknade štete nije određen ZPIO mišljenja </a:t>
            </a:r>
            <a:r>
              <a:rPr lang="bs-Latn-BA" sz="2400" dirty="0" smtClean="0"/>
              <a:t>sam </a:t>
            </a:r>
            <a:r>
              <a:rPr lang="bs-Latn-BA" sz="2400" dirty="0"/>
              <a:t>da zatezna kamata ne bi mogla početi da teče prije nego što je štetnik pozvan da istu izmiri. </a:t>
            </a:r>
            <a:endParaRPr lang="bs-Latn-BA" sz="2400" dirty="0" smtClean="0"/>
          </a:p>
          <a:p>
            <a:pPr algn="just">
              <a:buFontTx/>
              <a:buChar char="-"/>
            </a:pPr>
            <a:r>
              <a:rPr lang="bs-Latn-BA" sz="2400" dirty="0" smtClean="0"/>
              <a:t>Ovaj </a:t>
            </a:r>
            <a:r>
              <a:rPr lang="bs-Latn-BA" sz="2400" dirty="0"/>
              <a:t>poziv bi u pravilu trebao biti vansudski, mada bi i podnošenjem tužbe za naknadu štete mogao biti (sudski), ali u svakom slučaju zatezna kamata ne bi mogla početi da teče prije nego što je dužnik pozvan da izmiri štetu. </a:t>
            </a:r>
            <a:endParaRPr lang="bs-Latn-BA" sz="2400" dirty="0" smtClean="0"/>
          </a:p>
          <a:p>
            <a:pPr algn="just">
              <a:buFontTx/>
              <a:buChar char="-"/>
            </a:pPr>
            <a:r>
              <a:rPr lang="bs-Latn-BA" sz="2400" dirty="0" smtClean="0"/>
              <a:t>Ovakav </a:t>
            </a:r>
            <a:r>
              <a:rPr lang="bs-Latn-BA" sz="2400" dirty="0"/>
              <a:t>zaključak je na tragu rješenja u Zakonu o mirovinskom osiguranja Republike Hrvatske koji u članu 165. stav 3. propisuje na svotu potraživanja naknade štete Zavod ima pravo  na zateznu kamatu u visini određenoj zakonom koja teče od prvog idućeg dana nakon isteka roka od 15 dana od dana dostave poziva odgovornoj osobi da naknadi štetu.</a:t>
            </a:r>
          </a:p>
          <a:p>
            <a:endParaRPr lang="bs-Latn-BA" dirty="0"/>
          </a:p>
        </p:txBody>
      </p:sp>
    </p:spTree>
    <p:extLst>
      <p:ext uri="{BB962C8B-B14F-4D97-AF65-F5344CB8AC3E}">
        <p14:creationId xmlns:p14="http://schemas.microsoft.com/office/powerpoint/2010/main" val="28548799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4000" dirty="0" smtClean="0"/>
              <a:t/>
            </a:r>
            <a:br>
              <a:rPr lang="bs-Latn-BA" sz="4000" dirty="0" smtClean="0"/>
            </a:br>
            <a:r>
              <a:rPr lang="bs-Latn-BA" sz="4000" dirty="0" smtClean="0"/>
              <a:t>Relevantna </a:t>
            </a:r>
            <a:r>
              <a:rPr lang="bs-Latn-BA" sz="4000" dirty="0"/>
              <a:t>sudska praksa</a:t>
            </a:r>
            <a:r>
              <a:rPr lang="en-US" dirty="0"/>
              <a:t/>
            </a:r>
            <a:br>
              <a:rPr lang="en-US" dirty="0"/>
            </a:br>
            <a:r>
              <a:rPr lang="en-US" sz="3200" b="1" dirty="0"/>
              <a:t/>
            </a:r>
            <a:br>
              <a:rPr lang="en-US" sz="3200" b="1" dirty="0"/>
            </a:br>
            <a:endParaRPr lang="en-US" sz="3200" dirty="0"/>
          </a:p>
        </p:txBody>
      </p:sp>
      <p:sp>
        <p:nvSpPr>
          <p:cNvPr id="3" name="Content Placeholder 2"/>
          <p:cNvSpPr>
            <a:spLocks noGrp="1"/>
          </p:cNvSpPr>
          <p:nvPr>
            <p:ph idx="1"/>
          </p:nvPr>
        </p:nvSpPr>
        <p:spPr>
          <a:xfrm>
            <a:off x="838200" y="1690688"/>
            <a:ext cx="10640209" cy="4351338"/>
          </a:xfrm>
        </p:spPr>
        <p:txBody>
          <a:bodyPr>
            <a:normAutofit/>
          </a:bodyPr>
          <a:lstStyle/>
          <a:p>
            <a:pPr algn="just">
              <a:buFontTx/>
              <a:buChar char="-"/>
            </a:pPr>
            <a:r>
              <a:rPr lang="bs-Latn-BA" sz="2400" dirty="0" smtClean="0"/>
              <a:t>Organizacija </a:t>
            </a:r>
            <a:r>
              <a:rPr lang="bs-Latn-BA" sz="2400" dirty="0"/>
              <a:t>udruženog rada odgovara za štetu prouzrokovanu zajednici penzijsko-invalidskog osiguranja zbog profesionalnog oboljenja svog radnika samo ako je do pojave bolesti došlo usljed skrivljenog ponašanja drugog radnika te organizacije. (</a:t>
            </a:r>
            <a:r>
              <a:rPr lang="bs-Latn-BA" sz="2400" dirty="0" err="1"/>
              <a:t>Vs</a:t>
            </a:r>
            <a:r>
              <a:rPr lang="bs-Latn-BA" sz="2400" dirty="0"/>
              <a:t> BiH, </a:t>
            </a:r>
            <a:r>
              <a:rPr lang="bs-Latn-BA" sz="2400" dirty="0" err="1"/>
              <a:t>Pž</a:t>
            </a:r>
            <a:r>
              <a:rPr lang="bs-Latn-BA" sz="2400" dirty="0"/>
              <a:t>. 627/88, od 26.10. 1989. - Bilten Vs BiH 4/89 – </a:t>
            </a:r>
            <a:r>
              <a:rPr lang="bs-Latn-BA" sz="2400" dirty="0" smtClean="0"/>
              <a:t>125</a:t>
            </a:r>
            <a:r>
              <a:rPr lang="bs-Latn-BA" sz="2400" dirty="0" smtClean="0"/>
              <a:t>).</a:t>
            </a:r>
            <a:endParaRPr lang="bs-Latn-BA" sz="2400" dirty="0" smtClean="0"/>
          </a:p>
          <a:p>
            <a:pPr algn="just">
              <a:buFontTx/>
              <a:buChar char="-"/>
            </a:pPr>
            <a:r>
              <a:rPr lang="bs-Latn-BA" sz="2400" dirty="0" smtClean="0"/>
              <a:t>Organizacija </a:t>
            </a:r>
            <a:r>
              <a:rPr lang="bs-Latn-BA" sz="2400" dirty="0"/>
              <a:t>udruženog rada odgovara za štetu koju je pretrpio SIZ penzijskog i invalidskog osiguranja zbog isplate invalidske penzije sa doprinosima njenom radniku, povrijeđenom prilikom istovara većih tereta sa kamiona kada ga je rasporedila na taj posao iako nije bio dovoljno iskusan i propustila da organizuje posao istovara tako da ga nadgleda iskusan predradnik, koji bi davao konkretna uputstva za rad i upozoravao na opasnosti pri radu. (</a:t>
            </a:r>
            <a:r>
              <a:rPr lang="bs-Latn-BA" sz="2400" dirty="0" err="1"/>
              <a:t>Vs</a:t>
            </a:r>
            <a:r>
              <a:rPr lang="bs-Latn-BA" sz="2400" dirty="0"/>
              <a:t> BiH, </a:t>
            </a:r>
            <a:r>
              <a:rPr lang="bs-Latn-BA" sz="2400" dirty="0" err="1"/>
              <a:t>Pž</a:t>
            </a:r>
            <a:r>
              <a:rPr lang="bs-Latn-BA" sz="2400" dirty="0"/>
              <a:t>. 315/84, od 14. 12. 1984. – Bilten Vs BiH 2/85 - 14</a:t>
            </a:r>
            <a:r>
              <a:rPr lang="bs-Latn-BA" sz="2400" dirty="0" smtClean="0"/>
              <a:t>).</a:t>
            </a:r>
            <a:endParaRPr lang="en-US" sz="2400" dirty="0"/>
          </a:p>
          <a:p>
            <a:endParaRPr lang="en-US" sz="2400" dirty="0"/>
          </a:p>
          <a:p>
            <a:endParaRPr lang="en-US" sz="2200" dirty="0"/>
          </a:p>
        </p:txBody>
      </p:sp>
    </p:spTree>
    <p:extLst>
      <p:ext uri="{BB962C8B-B14F-4D97-AF65-F5344CB8AC3E}">
        <p14:creationId xmlns:p14="http://schemas.microsoft.com/office/powerpoint/2010/main" val="106446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640715"/>
          </a:xfrm>
        </p:spPr>
        <p:txBody>
          <a:bodyPr>
            <a:normAutofit fontScale="90000"/>
          </a:bodyPr>
          <a:lstStyle/>
          <a:p>
            <a:endParaRPr lang="bs-Latn-BA" dirty="0"/>
          </a:p>
        </p:txBody>
      </p:sp>
      <p:sp>
        <p:nvSpPr>
          <p:cNvPr id="3" name="Content Placeholder 2"/>
          <p:cNvSpPr>
            <a:spLocks noGrp="1"/>
          </p:cNvSpPr>
          <p:nvPr>
            <p:ph idx="1"/>
          </p:nvPr>
        </p:nvSpPr>
        <p:spPr>
          <a:xfrm>
            <a:off x="838200" y="1005840"/>
            <a:ext cx="10515600" cy="5434149"/>
          </a:xfrm>
        </p:spPr>
        <p:txBody>
          <a:bodyPr>
            <a:normAutofit/>
          </a:bodyPr>
          <a:lstStyle/>
          <a:p>
            <a:pPr algn="just">
              <a:buFontTx/>
              <a:buChar char="-"/>
            </a:pPr>
            <a:r>
              <a:rPr lang="bs-Latn-BA" sz="2400" dirty="0" smtClean="0"/>
              <a:t>Zakonska </a:t>
            </a:r>
            <a:r>
              <a:rPr lang="bs-Latn-BA" sz="2400" dirty="0"/>
              <a:t>je obaveza poslodavca (preduzeća) da prethodno osposobi radnika pri svakom raspoređivanju na novo radno mjesto, kao i prilikom promjene postojeće opreme i sredstava rada, uslijed čega poslodavac postupa suprotno ovaj obavezi i odgovara za štetu koju je radnik pretrpio povredom na radu ako radniku obučenom za rad na tračnoj pili naloži da radi na tipl mašini a da ga prethodno nije obučio za rad na toj mašini“ (presuda Apelacionog suda Brčko Distrikta BiH broj 96 0 P 006979 11 Gž od 10.05.2012.godine,  Sudska praksa domaća i strana, godina IX, broj 52, str. 23). </a:t>
            </a:r>
            <a:endParaRPr lang="bs-Latn-BA" sz="2400" dirty="0" smtClean="0"/>
          </a:p>
          <a:p>
            <a:pPr algn="just">
              <a:buFontTx/>
              <a:buChar char="-"/>
            </a:pPr>
            <a:r>
              <a:rPr lang="bs-Latn-BA" sz="2400" dirty="0" smtClean="0"/>
              <a:t>Zaposlenik </a:t>
            </a:r>
            <a:r>
              <a:rPr lang="bs-Latn-BA" sz="2400" dirty="0"/>
              <a:t>koji je povrijeđen na radu ili u vezi sa radom ima u svakom slučaju prava iz zdravstvenog i invalidskog osiguranja, ali pravo na naknadu štete od svog poslodavca ima samo ako je on odgovoran za štetu, odnosno ako postoji osnov odgovornosti na strani poslodavca“ (VSFBiH, presuda broj 070- 0 – Rev-09-000542 od 06.05.2010.godine, Sudska praksa domaća i strana, godina VIII, broj 45, str. 36).</a:t>
            </a:r>
          </a:p>
        </p:txBody>
      </p:sp>
    </p:spTree>
    <p:extLst>
      <p:ext uri="{BB962C8B-B14F-4D97-AF65-F5344CB8AC3E}">
        <p14:creationId xmlns:p14="http://schemas.microsoft.com/office/powerpoint/2010/main" val="4079609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a:xfrm>
            <a:off x="838200" y="1570616"/>
            <a:ext cx="10515600" cy="4606347"/>
          </a:xfrm>
        </p:spPr>
        <p:txBody>
          <a:bodyPr>
            <a:normAutofit/>
          </a:bodyPr>
          <a:lstStyle/>
          <a:p>
            <a:pPr algn="just"/>
            <a:r>
              <a:rPr lang="bs-Latn-BA" sz="2400" dirty="0" smtClean="0"/>
              <a:t>Uzrok </a:t>
            </a:r>
            <a:r>
              <a:rPr lang="bs-Latn-BA" sz="2400" dirty="0"/>
              <a:t>pada </a:t>
            </a:r>
            <a:r>
              <a:rPr lang="bs-Latn-BA" sz="2400" dirty="0" smtClean="0"/>
              <a:t>tužitelja je </a:t>
            </a:r>
            <a:r>
              <a:rPr lang="bs-Latn-BA" sz="2400" dirty="0"/>
              <a:t>led na putu u javnoj upotrebi, taj uzrok  se ne može dovesti u vezu sa odgovornošću poslodavca, zbog čega poslodavac – tuženi ne odgovara za štetu koju trpi </a:t>
            </a:r>
            <a:r>
              <a:rPr lang="bs-Latn-BA" sz="2400" dirty="0" smtClean="0"/>
              <a:t>tužitelj (</a:t>
            </a:r>
            <a:r>
              <a:rPr lang="hr-HR" sz="2400" dirty="0" smtClean="0"/>
              <a:t>Vrhovni </a:t>
            </a:r>
            <a:r>
              <a:rPr lang="hr-HR" sz="2400" dirty="0"/>
              <a:t>sud </a:t>
            </a:r>
            <a:r>
              <a:rPr lang="hr-HR" sz="2400" dirty="0" smtClean="0"/>
              <a:t>FBiH, p</a:t>
            </a:r>
            <a:r>
              <a:rPr lang="bs-Latn-BA" sz="2400" dirty="0" err="1" smtClean="0"/>
              <a:t>resuda</a:t>
            </a:r>
            <a:r>
              <a:rPr lang="bs-Latn-BA" sz="2400" dirty="0" smtClean="0"/>
              <a:t> </a:t>
            </a:r>
            <a:r>
              <a:rPr lang="bs-Latn-BA" sz="2400" dirty="0"/>
              <a:t>broj: Rev–1172/05 od 03.10.2006. </a:t>
            </a:r>
            <a:r>
              <a:rPr lang="bs-Latn-BA" sz="2400" dirty="0" smtClean="0"/>
              <a:t>godine, </a:t>
            </a:r>
            <a:r>
              <a:rPr lang="bs-Latn-BA" sz="2400" dirty="0"/>
              <a:t>Bilten sudske prakse Vrhovnog suda Federacije BiH 1/07, str. </a:t>
            </a:r>
            <a:r>
              <a:rPr lang="bs-Latn-BA" sz="2400" dirty="0" smtClean="0"/>
              <a:t>23</a:t>
            </a:r>
            <a:r>
              <a:rPr lang="bs-Latn-BA" sz="2400" dirty="0" smtClean="0"/>
              <a:t>).</a:t>
            </a:r>
            <a:endParaRPr lang="bs-Latn-BA" sz="2400" dirty="0" smtClean="0"/>
          </a:p>
          <a:p>
            <a:pPr algn="just"/>
            <a:r>
              <a:rPr lang="bs-Latn-BA" sz="2400" dirty="0"/>
              <a:t>Organizacije penzijskog i invalidskog osiguranja imaju pravo na naknadu štete zbog prijevremene isplate penzija </a:t>
            </a:r>
            <a:r>
              <a:rPr lang="bs-Latn-BA" sz="2400" dirty="0" err="1"/>
              <a:t>usljed</a:t>
            </a:r>
            <a:r>
              <a:rPr lang="bs-Latn-BA" sz="2400" dirty="0"/>
              <a:t> nesreće na poslu u kojoj je povrijeđen radnik </a:t>
            </a:r>
            <a:r>
              <a:rPr lang="bs-Latn-BA" sz="2400" dirty="0" err="1"/>
              <a:t>preduzeća</a:t>
            </a:r>
            <a:r>
              <a:rPr lang="bs-Latn-BA" sz="2400" dirty="0"/>
              <a:t>, ako se obaveza </a:t>
            </a:r>
            <a:r>
              <a:rPr lang="bs-Latn-BA" sz="2400" dirty="0" err="1"/>
              <a:t>preduzeća</a:t>
            </a:r>
            <a:r>
              <a:rPr lang="bs-Latn-BA" sz="2400" dirty="0"/>
              <a:t> – štetnika može zasnovati na propisima o odgovornosti po osnovu krivice ili zbog djelovanja opasne stvari odnosno rada u okolnostima koje stvaraju povećanu </a:t>
            </a:r>
            <a:r>
              <a:rPr lang="bs-Latn-BA" sz="2400" dirty="0" smtClean="0"/>
              <a:t>opasnost. </a:t>
            </a:r>
            <a:r>
              <a:rPr lang="bs-Latn-BA" sz="2400" dirty="0"/>
              <a:t>(</a:t>
            </a:r>
            <a:r>
              <a:rPr lang="bs-Latn-BA" sz="2400" dirty="0" err="1"/>
              <a:t>Vs</a:t>
            </a:r>
            <a:r>
              <a:rPr lang="bs-Latn-BA" sz="2400" dirty="0"/>
              <a:t> FBiH, </a:t>
            </a:r>
            <a:r>
              <a:rPr lang="bs-Latn-BA" sz="2400" dirty="0" err="1"/>
              <a:t>Pž</a:t>
            </a:r>
            <a:r>
              <a:rPr lang="bs-Latn-BA" sz="2400" dirty="0"/>
              <a:t>. 313/98, od 15. 12. 1998. – Bilten Vs FBiH 1/99 - 41</a:t>
            </a:r>
            <a:r>
              <a:rPr lang="bs-Latn-BA" sz="2400" dirty="0" smtClean="0"/>
              <a:t>).</a:t>
            </a:r>
            <a:endParaRPr lang="en-US" sz="2400" dirty="0"/>
          </a:p>
          <a:p>
            <a:pPr marL="0" indent="0" algn="just">
              <a:buNone/>
            </a:pPr>
            <a:endParaRPr lang="en-US" sz="2400" dirty="0"/>
          </a:p>
          <a:p>
            <a:pPr algn="just"/>
            <a:endParaRPr lang="en-US" sz="2400" dirty="0"/>
          </a:p>
        </p:txBody>
      </p:sp>
    </p:spTree>
    <p:extLst>
      <p:ext uri="{BB962C8B-B14F-4D97-AF65-F5344CB8AC3E}">
        <p14:creationId xmlns:p14="http://schemas.microsoft.com/office/powerpoint/2010/main" val="2671383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lstStyle/>
          <a:p>
            <a:endParaRPr lang="bs-Latn-BA" dirty="0"/>
          </a:p>
        </p:txBody>
      </p:sp>
      <p:sp>
        <p:nvSpPr>
          <p:cNvPr id="3" name="Content Placeholder 2"/>
          <p:cNvSpPr>
            <a:spLocks noGrp="1"/>
          </p:cNvSpPr>
          <p:nvPr>
            <p:ph idx="1"/>
          </p:nvPr>
        </p:nvSpPr>
        <p:spPr>
          <a:xfrm>
            <a:off x="838200" y="1214846"/>
            <a:ext cx="10515600" cy="5381897"/>
          </a:xfrm>
        </p:spPr>
        <p:txBody>
          <a:bodyPr>
            <a:normAutofit/>
          </a:bodyPr>
          <a:lstStyle/>
          <a:p>
            <a:pPr algn="just">
              <a:buFontTx/>
              <a:buChar char="-"/>
            </a:pPr>
            <a:r>
              <a:rPr lang="bs-Latn-BA" sz="2400" dirty="0" smtClean="0"/>
              <a:t>Teret </a:t>
            </a:r>
            <a:r>
              <a:rPr lang="bs-Latn-BA" sz="2400" dirty="0"/>
              <a:t>dokazivanja postojanja razloga za isključenje odgovornosti po odredbi člana 177. ZOO-a, za štetu od povrede na poslu je na tuženom kao organizaciji koja je držalac životinje, pri čemu treba imati u vidu da kod odgovornosti za štetu zbog povrede na poslu viša sila ima uže značenje i njom su zahvaćena samo dejstva prirodnih </a:t>
            </a:r>
            <a:r>
              <a:rPr lang="bs-Latn-BA" sz="2400" dirty="0" smtClean="0"/>
              <a:t>događaja </a:t>
            </a:r>
            <a:r>
              <a:rPr lang="bs-Latn-BA" sz="2400" dirty="0"/>
              <a:t>(Apelacioni sud Brčko Distrikta BiH broj 097- 0-Gž-08-000586 od 16.04.2009.godine,  Sudska praksa domaća i strana, godina VII, broj 39, str. 35</a:t>
            </a:r>
            <a:r>
              <a:rPr lang="bs-Latn-BA" sz="2400" dirty="0" smtClean="0"/>
              <a:t>).</a:t>
            </a:r>
          </a:p>
          <a:p>
            <a:pPr algn="just">
              <a:buFontTx/>
              <a:buChar char="-"/>
            </a:pPr>
            <a:r>
              <a:rPr lang="bs-Latn-BA" sz="2400" dirty="0"/>
              <a:t>Kada je tužitelj u dužem vremenskom periodu (4 godine) radio kao rukovaoc mašine, bio upoznat sa pravilnim načinom rada na mašini, a ne radi se o naročito komplikovanoj mašini. U situaciji kada tužitelj doživi povredu na radu, radeći na toj mašini, on se u parničnom postupku pokrenutom njegovom tužbom radi naknade štete od poslodavca, ne može sa uspjehom pozivati na činjenicu da ga je poslodavac rasporedio na rad na mašini za koju se traži školska sprema koju on nije </a:t>
            </a:r>
            <a:r>
              <a:rPr lang="bs-Latn-BA" sz="2400" dirty="0" smtClean="0"/>
              <a:t>posjedovao </a:t>
            </a:r>
            <a:r>
              <a:rPr lang="bs-Latn-BA" sz="2400" dirty="0"/>
              <a:t>(VSFBiH, presuda broj 36 0 P 002943 11 Rev od 28.02.2013.godine, Sudska praksa domaća i strana, godina XIII, broj 70, str. 69).</a:t>
            </a:r>
            <a:r>
              <a:rPr lang="bs-Latn-BA" sz="2400" dirty="0" smtClean="0"/>
              <a:t> </a:t>
            </a:r>
            <a:endParaRPr lang="bs-Latn-BA" sz="2400" dirty="0"/>
          </a:p>
        </p:txBody>
      </p:sp>
    </p:spTree>
    <p:extLst>
      <p:ext uri="{BB962C8B-B14F-4D97-AF65-F5344CB8AC3E}">
        <p14:creationId xmlns:p14="http://schemas.microsoft.com/office/powerpoint/2010/main" val="2634084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326"/>
            <a:ext cx="10515600" cy="6374674"/>
          </a:xfrm>
        </p:spPr>
        <p:txBody>
          <a:bodyPr>
            <a:normAutofit fontScale="92500" lnSpcReduction="10000"/>
          </a:bodyPr>
          <a:lstStyle/>
          <a:p>
            <a:pPr algn="just">
              <a:buFontTx/>
              <a:buChar char="-"/>
            </a:pPr>
            <a:r>
              <a:rPr lang="bs-Latn-BA" sz="2600" dirty="0" smtClean="0"/>
              <a:t>Zaposleni </a:t>
            </a:r>
            <a:r>
              <a:rPr lang="bs-Latn-BA" sz="2600" dirty="0"/>
              <a:t>ima pravo na naknadu štete koju je pretrpio na radu ako iz provedenih dokaza proizilazi da je u vrijeme povređivanja obavljao redovne poslove svog radnog mjesta lugara, bez obzira što nije imao poseban radni nalog za obavljanje poslova neradnim </a:t>
            </a:r>
            <a:r>
              <a:rPr lang="bs-Latn-BA" sz="2600" dirty="0" smtClean="0"/>
              <a:t>danom </a:t>
            </a:r>
            <a:r>
              <a:rPr lang="bs-Latn-BA" sz="2600" dirty="0"/>
              <a:t>(presuda Kantonalni sud u Livnu broj Gž-398/04 od 14.09.2004.godine,  Sudska praksa domaća i strana, godina VIII, broj 48, str. 37</a:t>
            </a:r>
            <a:r>
              <a:rPr lang="bs-Latn-BA" sz="2600" dirty="0" smtClean="0"/>
              <a:t>).</a:t>
            </a:r>
          </a:p>
          <a:p>
            <a:pPr algn="just">
              <a:buFontTx/>
              <a:buChar char="-"/>
            </a:pPr>
            <a:r>
              <a:rPr lang="bs-Latn-BA" sz="2600" dirty="0" smtClean="0"/>
              <a:t>Tjelesna </a:t>
            </a:r>
            <a:r>
              <a:rPr lang="bs-Latn-BA" sz="2600" dirty="0"/>
              <a:t>povreda koju je oštećeni, kao profesionalni vojnik, zadobio igrajući fudbal na poligonu za obuku, zagrijavajući se na taj način za nastavni sat – fizički trening – predstavlja povredu na </a:t>
            </a:r>
            <a:r>
              <a:rPr lang="bs-Latn-BA" sz="2600" dirty="0" smtClean="0"/>
              <a:t>radu </a:t>
            </a:r>
            <a:r>
              <a:rPr lang="bs-Latn-BA" sz="2600" dirty="0"/>
              <a:t>(VSFBiH, presuda broj 70 0 Rs 000174 09 Rev od 08.02.2011.godine, Sudska praksa domaća i strana, godina IX, broj 52, str. 33</a:t>
            </a:r>
            <a:r>
              <a:rPr lang="bs-Latn-BA" sz="2600" dirty="0" smtClean="0"/>
              <a:t>).</a:t>
            </a:r>
          </a:p>
          <a:p>
            <a:pPr algn="just">
              <a:buFontTx/>
              <a:buChar char="-"/>
            </a:pPr>
            <a:r>
              <a:rPr lang="bs-Latn-BA" sz="2600" dirty="0"/>
              <a:t>Šteta koju zaposlenik pretrpi na redovnom putu od stana do mjesta rada i obratno odnosno radi obavljanja djelatnosti na osnovu koje je osiguran, ne smatra se štetom pretrpljenom na radu ili u vezi sa radom za koju odgovara poslodavac po opštim propisima obligacionog prava. Okolnost da je do udesa došlo na putu preduzetom radi stupanja zaposlenika na posao ima značaja samo kod ostvarivanja prava iz propisa o zdravstvenom i penzijsko –invalidskom osiguranju, u kom slučaju se smatra da je povreda nastala na radu“ (Iz presude Apelacionog vijeća Suda Bosne i Hercegovine, broj S1 3 P 024803 17 Gž od 19.09.2017.godine, ZIPS Sarajevo 1.VII-15.VIII 2018.godine, str. 51.).</a:t>
            </a:r>
          </a:p>
          <a:p>
            <a:pPr algn="just">
              <a:buFontTx/>
              <a:buChar char="-"/>
            </a:pPr>
            <a:endParaRPr lang="bs-Latn-BA" sz="2400" dirty="0"/>
          </a:p>
          <a:p>
            <a:endParaRPr lang="bs-Latn-BA" dirty="0"/>
          </a:p>
          <a:p>
            <a:endParaRPr lang="bs-Latn-BA" dirty="0"/>
          </a:p>
        </p:txBody>
      </p:sp>
    </p:spTree>
    <p:extLst>
      <p:ext uri="{BB962C8B-B14F-4D97-AF65-F5344CB8AC3E}">
        <p14:creationId xmlns:p14="http://schemas.microsoft.com/office/powerpoint/2010/main" val="2767895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
            </a:r>
            <a:br>
              <a:rPr lang="en-US" sz="3600" dirty="0"/>
            </a:br>
            <a:endParaRPr lang="en-US" sz="3600" dirty="0"/>
          </a:p>
        </p:txBody>
      </p:sp>
      <p:sp>
        <p:nvSpPr>
          <p:cNvPr id="3" name="Content Placeholder 2"/>
          <p:cNvSpPr>
            <a:spLocks noGrp="1"/>
          </p:cNvSpPr>
          <p:nvPr>
            <p:ph idx="1"/>
          </p:nvPr>
        </p:nvSpPr>
        <p:spPr>
          <a:xfrm>
            <a:off x="838200" y="1398494"/>
            <a:ext cx="10515600" cy="4778469"/>
          </a:xfrm>
        </p:spPr>
        <p:txBody>
          <a:bodyPr>
            <a:noAutofit/>
          </a:bodyPr>
          <a:lstStyle/>
          <a:p>
            <a:pPr algn="just">
              <a:buFontTx/>
              <a:buChar char="-"/>
            </a:pPr>
            <a:r>
              <a:rPr lang="bs-Latn-BA" sz="2400" dirty="0" smtClean="0"/>
              <a:t>Organizacija </a:t>
            </a:r>
            <a:r>
              <a:rPr lang="bs-Latn-BA" sz="2400" dirty="0"/>
              <a:t>udruženog rada odgovara za štetu, ako rad na visini koji je i inače opasan, ne organizuje tako da obezbijedi potpunu sigurnost radnika. Povrijeđeni radnik nije ni djelimično doprinio prouzrokovanju štete time što nije odbio da obavlja posao na koji je raspoređen ako opasnost za radnika njegovih kvalifikacija nije bila očigledna. (</a:t>
            </a:r>
            <a:r>
              <a:rPr lang="bs-Latn-BA" sz="2400" dirty="0" err="1"/>
              <a:t>Vs</a:t>
            </a:r>
            <a:r>
              <a:rPr lang="bs-Latn-BA" sz="2400" dirty="0"/>
              <a:t> BiH, </a:t>
            </a:r>
            <a:r>
              <a:rPr lang="bs-Latn-BA" sz="2400" dirty="0" err="1"/>
              <a:t>Pž</a:t>
            </a:r>
            <a:r>
              <a:rPr lang="bs-Latn-BA" sz="2400" dirty="0"/>
              <a:t>. 472/86, od 27. 5. 1987. – Bilten Vs BiH 3/87 – </a:t>
            </a:r>
            <a:r>
              <a:rPr lang="bs-Latn-BA" sz="2400" dirty="0" smtClean="0"/>
              <a:t>36).</a:t>
            </a:r>
            <a:endParaRPr lang="bs-Latn-BA" sz="2400" dirty="0"/>
          </a:p>
          <a:p>
            <a:pPr algn="just">
              <a:buFontTx/>
              <a:buChar char="-"/>
            </a:pPr>
            <a:r>
              <a:rPr lang="bs-Latn-BA" sz="2400" dirty="0" smtClean="0"/>
              <a:t>Prestaje </a:t>
            </a:r>
            <a:r>
              <a:rPr lang="bs-Latn-BA" sz="2400" dirty="0"/>
              <a:t>obaveza štetnika na naknadu štete pričinjene zajednici penzijskog i invalidskog osiguranja isplatom invalidske penzije sa doprinosima, onoga časa kada bi povrijeđenom osiguraniku zajednice po redovnom toku stvari, da nije bilo povrede, prestao radni odnos po sili zakona, zbog ispunjavanja uslova za penzionisanje (član 99. Zakona o radnim odnosima SR BIH). (</a:t>
            </a:r>
            <a:r>
              <a:rPr lang="bs-Latn-BA" sz="2400" dirty="0" err="1"/>
              <a:t>Vs</a:t>
            </a:r>
            <a:r>
              <a:rPr lang="bs-Latn-BA" sz="2400" dirty="0"/>
              <a:t> BiH, </a:t>
            </a:r>
            <a:r>
              <a:rPr lang="bs-Latn-BA" sz="2400" dirty="0" err="1"/>
              <a:t>Pž</a:t>
            </a:r>
            <a:r>
              <a:rPr lang="bs-Latn-BA" sz="2400" dirty="0"/>
              <a:t>. 297/86, od 27. 11. 1986. – Bilten Vs BiH 4/86 - 42</a:t>
            </a:r>
            <a:r>
              <a:rPr lang="bs-Latn-BA" sz="2400" dirty="0" smtClean="0"/>
              <a:t>).</a:t>
            </a:r>
            <a:endParaRPr lang="en-US" sz="2400" dirty="0"/>
          </a:p>
          <a:p>
            <a:endParaRPr lang="en-US" sz="2200" dirty="0"/>
          </a:p>
        </p:txBody>
      </p:sp>
    </p:spTree>
    <p:extLst>
      <p:ext uri="{BB962C8B-B14F-4D97-AF65-F5344CB8AC3E}">
        <p14:creationId xmlns:p14="http://schemas.microsoft.com/office/powerpoint/2010/main" val="943021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5006"/>
            <a:ext cx="10515600" cy="5217459"/>
          </a:xfrm>
        </p:spPr>
        <p:txBody>
          <a:bodyPr>
            <a:normAutofit fontScale="92500" lnSpcReduction="10000"/>
          </a:bodyPr>
          <a:lstStyle/>
          <a:p>
            <a:pPr algn="just"/>
            <a:endParaRPr lang="bs-Latn-BA" sz="2200" dirty="0"/>
          </a:p>
          <a:p>
            <a:pPr marL="0" indent="0" algn="just">
              <a:buNone/>
            </a:pPr>
            <a:r>
              <a:rPr lang="bs-Latn-BA" dirty="0" smtClean="0"/>
              <a:t>- </a:t>
            </a:r>
            <a:r>
              <a:rPr lang="bs-Latn-BA" sz="2600" dirty="0" smtClean="0"/>
              <a:t>Štetnik </a:t>
            </a:r>
            <a:r>
              <a:rPr lang="bs-Latn-BA" sz="2600" dirty="0"/>
              <a:t>je dužan naknaditi svu štetu prouzrokovanu isplatama invalidske penzije i kada je do invalidskog penzionisanja došlo djelimično zbog posljedica deliktne radnje, a djelimično zbog bolesti penzionisanog ako samo zbog bolesti osiguranik tužioca ne bi bio penzionisan. Po mišljenju vještaka, bolest se mogla liječiti i nije izvjesno da bi došlo do </a:t>
            </a:r>
            <a:r>
              <a:rPr lang="bs-Latn-BA" sz="2600" dirty="0" err="1"/>
              <a:t>penzionisanja</a:t>
            </a:r>
            <a:r>
              <a:rPr lang="bs-Latn-BA" sz="2600" dirty="0"/>
              <a:t> Iz obrazloženja: Osiguranik tužioca je penzionisan sa 50% </a:t>
            </a:r>
            <a:r>
              <a:rPr lang="bs-Latn-BA" sz="2600" dirty="0" err="1"/>
              <a:t>usljed</a:t>
            </a:r>
            <a:r>
              <a:rPr lang="bs-Latn-BA" sz="2600" dirty="0"/>
              <a:t> povrede i 50% </a:t>
            </a:r>
            <a:r>
              <a:rPr lang="bs-Latn-BA" sz="2600" dirty="0" err="1"/>
              <a:t>usljed</a:t>
            </a:r>
            <a:r>
              <a:rPr lang="bs-Latn-BA" sz="2600" dirty="0"/>
              <a:t> bolesti, ali do </a:t>
            </a:r>
            <a:r>
              <a:rPr lang="bs-Latn-BA" sz="2600" dirty="0" err="1"/>
              <a:t>penzionisanja</a:t>
            </a:r>
            <a:r>
              <a:rPr lang="bs-Latn-BA" sz="2600" dirty="0"/>
              <a:t> ne bi došlo da nije bilo povrede koju je skrivio osiguranik tuženog, pa je tuženi dužan tužiocu </a:t>
            </a:r>
            <a:r>
              <a:rPr lang="bs-Latn-BA" sz="2600" dirty="0" err="1"/>
              <a:t>naknaditi</a:t>
            </a:r>
            <a:r>
              <a:rPr lang="bs-Latn-BA" sz="2600" dirty="0"/>
              <a:t> svu štetu koja se sastoji od isplaćene invalidske penzije i doprinosa za zdravstveno osiguranje. Kada su bolest i deliktna radnja uzroci štetne posljedice, sva šteta se ima pripisati deliktnoj radnji, a u konkretnom slučaju i po mišljenju vještaka, bolest se mogla liječiti i nije izvjesno da bi došlo do </a:t>
            </a:r>
            <a:r>
              <a:rPr lang="bs-Latn-BA" sz="2600" dirty="0" err="1"/>
              <a:t>penzionisanja</a:t>
            </a:r>
            <a:r>
              <a:rPr lang="bs-Latn-BA" sz="2600" dirty="0"/>
              <a:t> osiguranika tužioca. Bitno je da li bi osiguranik tužioca bio penzionisan samo zbog bolesti u vrijeme za koje se traži naknada štete, a u postupku je utvrđeno da ne bi, pa je tuženi dužan tužiocu </a:t>
            </a:r>
            <a:r>
              <a:rPr lang="bs-Latn-BA" sz="2600" dirty="0" err="1"/>
              <a:t>naknaditi</a:t>
            </a:r>
            <a:r>
              <a:rPr lang="bs-Latn-BA" sz="2600" dirty="0"/>
              <a:t> svu nastalu štetu, saglasno odredbi člana 154. Zakona o obligacionim odnosima. (</a:t>
            </a:r>
            <a:r>
              <a:rPr lang="bs-Latn-BA" sz="2600" dirty="0" err="1"/>
              <a:t>Vs</a:t>
            </a:r>
            <a:r>
              <a:rPr lang="bs-Latn-BA" sz="2600" dirty="0"/>
              <a:t> BiH, </a:t>
            </a:r>
            <a:r>
              <a:rPr lang="bs-Latn-BA" sz="2600" dirty="0" err="1"/>
              <a:t>Pž</a:t>
            </a:r>
            <a:r>
              <a:rPr lang="bs-Latn-BA" sz="2600" dirty="0"/>
              <a:t>. 22/88, od 20. 10. 1988. - Bilten Vs BiH 1/89 – 60</a:t>
            </a:r>
            <a:r>
              <a:rPr lang="bs-Latn-BA" sz="2600" dirty="0" smtClean="0"/>
              <a:t>).</a:t>
            </a:r>
            <a:endParaRPr lang="en-US" sz="2600" dirty="0"/>
          </a:p>
          <a:p>
            <a:pPr algn="just"/>
            <a:endParaRPr lang="en-US" sz="2200" dirty="0"/>
          </a:p>
        </p:txBody>
      </p:sp>
    </p:spTree>
    <p:extLst>
      <p:ext uri="{BB962C8B-B14F-4D97-AF65-F5344CB8AC3E}">
        <p14:creationId xmlns:p14="http://schemas.microsoft.com/office/powerpoint/2010/main" val="2842199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2885"/>
            <a:ext cx="10515600" cy="5965115"/>
          </a:xfrm>
        </p:spPr>
        <p:txBody>
          <a:bodyPr>
            <a:normAutofit fontScale="77500" lnSpcReduction="20000"/>
          </a:bodyPr>
          <a:lstStyle/>
          <a:p>
            <a:pPr marL="0" indent="0" algn="just">
              <a:buNone/>
            </a:pPr>
            <a:r>
              <a:rPr lang="bs-Latn-BA" sz="3100" dirty="0" smtClean="0"/>
              <a:t>- </a:t>
            </a:r>
            <a:r>
              <a:rPr lang="bs-Latn-BA" sz="3100" dirty="0" smtClean="0"/>
              <a:t>Naknada </a:t>
            </a:r>
            <a:r>
              <a:rPr lang="bs-Latn-BA" sz="3100" dirty="0"/>
              <a:t>štete o kojoj je riječ u ovom postupku je poseban vid štete koji je propisan odredbama ZPIO, kao lex specialis u odnosu na druge vidove naknade štete propisane odredbama ZOO. Prema osnovnom pravilu sadržanom u odredbi člana 221. stav 1. ZPIO Fond za penzijsko i invalidsko osiguranje ima pravo na naknadu štete od lica koje prouzrokuje invalidnost, tjelesno oštećenje ili smrt osiguranika; za štetu koju prouzrokuje radnik u radnom odnosu u vezi sa radom, odgovara poslodavac kod kojeg se taj radnik nalazi u radnom odnosu (stav 2.); ima pravo da štetu naknadi i neposredno od radnika ako je radnik tu štetu prouzrokovao namjerno ili iz krajnje nepažnje (stav 3.), a odgovornost je solidarna (stav 4.). Odredbom člana 222. ZPIO je propisano da Fond ima pravo na naknadu štete od poslodavca i u slučaju ako su invalidnost ili smrt osiguranika nastali zbog toga što nisu bile sprovedene mjere zaštite na radu ili što nisu izvršene mjere za zaštitu građana. Pitanje </a:t>
            </a:r>
            <a:r>
              <a:rPr lang="bs-Latn-BA" sz="3100" dirty="0" err="1"/>
              <a:t>zastarjevanja</a:t>
            </a:r>
            <a:r>
              <a:rPr lang="bs-Latn-BA" sz="3100" dirty="0"/>
              <a:t> ovih </a:t>
            </a:r>
            <a:r>
              <a:rPr lang="bs-Latn-BA" sz="3100" dirty="0" err="1"/>
              <a:t>potraživanja</a:t>
            </a:r>
            <a:r>
              <a:rPr lang="bs-Latn-BA" sz="3100" dirty="0"/>
              <a:t> </a:t>
            </a:r>
            <a:r>
              <a:rPr lang="bs-Latn-BA" sz="3100" dirty="0" err="1"/>
              <a:t>regulisana</a:t>
            </a:r>
            <a:r>
              <a:rPr lang="bs-Latn-BA" sz="3100" dirty="0"/>
              <a:t> su odredbama člana 226. istog Zakona. Gotovo iste odredbe sadrži i sada važeći Zakon o penzijskom i invalidskom osiguranju („Službeni glasnik RS“ br. 134/11, 82/13 i 103/15) – član 164, 165 i 168, samo sada traženje naknade te štete od lica koje je za nju odgovorno nije predviđeno samo kao pravo i </a:t>
            </a:r>
            <a:r>
              <a:rPr lang="bs-Latn-BA" sz="3100" dirty="0" err="1"/>
              <a:t>mogućnost</a:t>
            </a:r>
            <a:r>
              <a:rPr lang="bs-Latn-BA" sz="3100" dirty="0"/>
              <a:t>, nego kao obaveza Fonda, čije propuštanje </a:t>
            </a:r>
            <a:r>
              <a:rPr lang="bs-Latn-BA" sz="3100" dirty="0" err="1"/>
              <a:t>povlači</a:t>
            </a:r>
            <a:r>
              <a:rPr lang="bs-Latn-BA" sz="3100" dirty="0"/>
              <a:t> za sobom izricanje novčane kazne (član 171. stav 1. tačka đ) tog Zakona). Naprijed citirane zakonske odredbe nesumnjivo daju </a:t>
            </a:r>
            <a:r>
              <a:rPr lang="bs-Latn-BA" sz="3100" dirty="0" err="1"/>
              <a:t>ligitimitet</a:t>
            </a:r>
            <a:r>
              <a:rPr lang="bs-Latn-BA" sz="3100" dirty="0"/>
              <a:t> tužitelju da od </a:t>
            </a:r>
            <a:r>
              <a:rPr lang="bs-Latn-BA" sz="3100" dirty="0" err="1"/>
              <a:t>prvotuženog</a:t>
            </a:r>
            <a:r>
              <a:rPr lang="bs-Latn-BA" sz="3100" dirty="0"/>
              <a:t> i </a:t>
            </a:r>
            <a:r>
              <a:rPr lang="bs-Latn-BA" sz="3100" dirty="0" err="1"/>
              <a:t>drugotuženog</a:t>
            </a:r>
            <a:r>
              <a:rPr lang="bs-Latn-BA" sz="3100" dirty="0"/>
              <a:t>, kao poslodavca i njegovog radnika traži naknadu štete, a drugo je pitanje da li su se ispunili i svi drugi uslovi (kojima se drugostepeni sud uopšte nije bavio) koji bi to traženje učinili osnovanim. </a:t>
            </a:r>
            <a:r>
              <a:rPr lang="bs-Latn-BA" sz="3100" dirty="0" smtClean="0"/>
              <a:t>(</a:t>
            </a:r>
            <a:r>
              <a:rPr lang="bs-Latn-BA" dirty="0" smtClean="0"/>
              <a:t>VRHOVNI </a:t>
            </a:r>
            <a:r>
              <a:rPr lang="bs-Latn-BA" dirty="0"/>
              <a:t>SUD REPUBLIKE </a:t>
            </a:r>
            <a:r>
              <a:rPr lang="bs-Latn-BA" dirty="0" smtClean="0"/>
              <a:t>SRPSKE, broj</a:t>
            </a:r>
            <a:r>
              <a:rPr lang="bs-Latn-BA" dirty="0"/>
              <a:t>: 80 0 P 056934 16 Rev </a:t>
            </a:r>
            <a:r>
              <a:rPr lang="bs-Latn-BA" dirty="0" smtClean="0"/>
              <a:t>od </a:t>
            </a:r>
            <a:r>
              <a:rPr lang="bs-Latn-BA" dirty="0"/>
              <a:t>07.4.2017. </a:t>
            </a:r>
            <a:r>
              <a:rPr lang="bs-Latn-BA" dirty="0" smtClean="0"/>
              <a:t>godine</a:t>
            </a:r>
            <a:r>
              <a:rPr lang="bs-Latn-BA" dirty="0" smtClean="0"/>
              <a:t>).</a:t>
            </a:r>
            <a:endParaRPr lang="en-US" dirty="0"/>
          </a:p>
          <a:p>
            <a:endParaRPr lang="en-US" sz="2200" dirty="0"/>
          </a:p>
        </p:txBody>
      </p:sp>
    </p:spTree>
    <p:extLst>
      <p:ext uri="{BB962C8B-B14F-4D97-AF65-F5344CB8AC3E}">
        <p14:creationId xmlns:p14="http://schemas.microsoft.com/office/powerpoint/2010/main" val="452766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9704"/>
            <a:ext cx="10515600" cy="5187259"/>
          </a:xfrm>
        </p:spPr>
        <p:txBody>
          <a:bodyPr>
            <a:normAutofit fontScale="92500"/>
          </a:bodyPr>
          <a:lstStyle/>
          <a:p>
            <a:pPr algn="just">
              <a:buFontTx/>
              <a:buChar char="-"/>
            </a:pPr>
            <a:r>
              <a:rPr lang="bs-Latn-BA" sz="2600" dirty="0"/>
              <a:t>Član 164. stav 1. Zakona o penzijskom i invalidskom osiguranju Republike </a:t>
            </a:r>
            <a:r>
              <a:rPr lang="bs-Latn-BA" sz="2600" dirty="0" smtClean="0"/>
              <a:t>Srpske („SGRS“, br</a:t>
            </a:r>
            <a:r>
              <a:rPr lang="bs-Latn-BA" sz="2600" dirty="0"/>
              <a:t>.</a:t>
            </a:r>
            <a:r>
              <a:rPr lang="bs-Latn-BA" sz="2600" dirty="0" smtClean="0"/>
              <a:t> 134/11, 82/13 i 103/15) </a:t>
            </a:r>
            <a:r>
              <a:rPr lang="bs-Latn-BA" sz="2600" dirty="0"/>
              <a:t>propisuje Fond je obavezan da traži naknadu štete od lica koje je prouzrokovalo invalidnost ili smrt osiguranika.</a:t>
            </a:r>
          </a:p>
          <a:p>
            <a:pPr algn="just">
              <a:buFontTx/>
              <a:buChar char="-"/>
            </a:pPr>
            <a:r>
              <a:rPr lang="bs-Latn-BA" sz="2600" dirty="0"/>
              <a:t>Stav 2. propisuje ako je lice iz stava 1. ovog člana radnik i ako je štetu prouzrokovalo u vezi sa radom, za štetu odgovara poslodavac kod kojeg se radnik nalazi u radnom odnosu. </a:t>
            </a:r>
          </a:p>
          <a:p>
            <a:pPr algn="just">
              <a:buFontTx/>
              <a:buChar char="-"/>
            </a:pPr>
            <a:r>
              <a:rPr lang="bs-Latn-BA" sz="2600" dirty="0"/>
              <a:t>Stav 3. propisuje radnik je odgovoran za štetu koju je prouzrokovao namjerno ili iz krajnje nepažnje.</a:t>
            </a:r>
          </a:p>
          <a:p>
            <a:pPr algn="just">
              <a:buFontTx/>
              <a:buChar char="-"/>
            </a:pPr>
            <a:r>
              <a:rPr lang="bs-Latn-BA" sz="2600" dirty="0"/>
              <a:t>Stav 4. propisuje odgovornost za štetu iz stava 2. i 3. ovog člana je solidarna. </a:t>
            </a:r>
          </a:p>
          <a:p>
            <a:pPr algn="just">
              <a:buFontTx/>
              <a:buChar char="-"/>
            </a:pPr>
            <a:r>
              <a:rPr lang="bs-Latn-BA" sz="2600" dirty="0"/>
              <a:t>Članom 165. ZPIORS propisano je Fond je obavezan da traži naknadu štete od poslodavca i u slučaju ako su invalidnost ili smrt osiguranika nastali zbog toga što nisu bile provedene mjere zaštite i zdravlja na radu, u skladu sa propisima o zaštiti na radu.</a:t>
            </a:r>
            <a:endParaRPr lang="en-US" sz="2600" dirty="0"/>
          </a:p>
          <a:p>
            <a:endParaRPr lang="en-US" dirty="0"/>
          </a:p>
        </p:txBody>
      </p:sp>
    </p:spTree>
    <p:extLst>
      <p:ext uri="{BB962C8B-B14F-4D97-AF65-F5344CB8AC3E}">
        <p14:creationId xmlns:p14="http://schemas.microsoft.com/office/powerpoint/2010/main" val="24126083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sz="3600" dirty="0"/>
          </a:p>
        </p:txBody>
      </p:sp>
      <p:sp>
        <p:nvSpPr>
          <p:cNvPr id="3" name="Content Placeholder 2"/>
          <p:cNvSpPr>
            <a:spLocks noGrp="1"/>
          </p:cNvSpPr>
          <p:nvPr>
            <p:ph idx="1"/>
          </p:nvPr>
        </p:nvSpPr>
        <p:spPr/>
        <p:txBody>
          <a:bodyPr>
            <a:normAutofit lnSpcReduction="10000"/>
          </a:bodyPr>
          <a:lstStyle/>
          <a:p>
            <a:pPr algn="just">
              <a:buFontTx/>
              <a:buChar char="-"/>
            </a:pPr>
            <a:r>
              <a:rPr lang="bs-Latn-BA" sz="2600" dirty="0" smtClean="0"/>
              <a:t>Hrvatski </a:t>
            </a:r>
            <a:r>
              <a:rPr lang="bs-Latn-BA" sz="2600" dirty="0"/>
              <a:t>zavod za mirovinsko osiguranje ima pravo na naknadu štete od osobe koja je prouzročila invaliditet osigurane osobe, a za koju štetu odgovara poslodavac ako su invaliditet, tjelesno oštećenje osiguranika nastali zbog toga što nisu provedene mjere zaštite na </a:t>
            </a:r>
            <a:r>
              <a:rPr lang="bs-Latn-BA" sz="2600" dirty="0" smtClean="0"/>
              <a:t>radu.</a:t>
            </a:r>
            <a:r>
              <a:rPr lang="bs-Latn-BA" sz="2600" dirty="0"/>
              <a:t> </a:t>
            </a:r>
            <a:r>
              <a:rPr lang="bs-Latn-BA" sz="2600" dirty="0" smtClean="0"/>
              <a:t>VSRH</a:t>
            </a:r>
            <a:r>
              <a:rPr lang="bs-Latn-BA" sz="2600" dirty="0"/>
              <a:t>, Rev 1252/2011-2 od 10 ožujka 2015. godine</a:t>
            </a:r>
            <a:r>
              <a:rPr lang="bs-Latn-BA" sz="2600" dirty="0" smtClean="0"/>
              <a:t>.</a:t>
            </a:r>
            <a:endParaRPr lang="bs-Latn-BA" sz="2600" dirty="0"/>
          </a:p>
          <a:p>
            <a:pPr algn="just">
              <a:buFontTx/>
              <a:buChar char="-"/>
            </a:pPr>
            <a:r>
              <a:rPr lang="bs-Latn-BA" sz="2600" dirty="0" smtClean="0"/>
              <a:t>“</a:t>
            </a:r>
            <a:r>
              <a:rPr lang="bs-Latn-BA" sz="2600" dirty="0"/>
              <a:t>Republički fond mirovinskog i invalidskog osiguranja Republike Hrvatske ima pravo na štetu prema osiguratelju, koje se sastoji od razmjernog iznosa doprinosa za mirovinsko i invalidsko osiguranje…” VSRH, Rev-188 9/01 od 30. ožujka 2004., objavljeno u: Osiguranje, br. 3/2005., str. 54-55, iz obrazloženja iste presude: “Razmjerni iznos doprinosa za mirovinsko i invalidsko osiguranje određuje se u kapitaliziranom iznosu prema preostalom vremenu radnoga staža i godina života fizičke osobe potrebnih za stjecanje prava na starosnu mirovinu.”</a:t>
            </a:r>
            <a:endParaRPr lang="en-US" sz="2600" dirty="0"/>
          </a:p>
          <a:p>
            <a:endParaRPr lang="bs-Latn-BA" sz="2200" dirty="0"/>
          </a:p>
        </p:txBody>
      </p:sp>
    </p:spTree>
    <p:extLst>
      <p:ext uri="{BB962C8B-B14F-4D97-AF65-F5344CB8AC3E}">
        <p14:creationId xmlns:p14="http://schemas.microsoft.com/office/powerpoint/2010/main" val="31664971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3948"/>
            <a:ext cx="10515600" cy="4843015"/>
          </a:xfrm>
        </p:spPr>
        <p:txBody>
          <a:bodyPr>
            <a:normAutofit fontScale="85000" lnSpcReduction="20000"/>
          </a:bodyPr>
          <a:lstStyle/>
          <a:p>
            <a:pPr marL="0" indent="0" algn="just">
              <a:buNone/>
            </a:pPr>
            <a:r>
              <a:rPr lang="bs-Latn-BA" dirty="0" smtClean="0"/>
              <a:t>- Osiguranje </a:t>
            </a:r>
            <a:r>
              <a:rPr lang="bs-Latn-BA" dirty="0"/>
              <a:t>od odgovornosti ne isključuje obavezu imaoca motornog vozila da naknadi štetu oštećenom, već samo daje ovlašćenje oštećenom da naknadu štete zahtijeva i od osiguravača. </a:t>
            </a:r>
            <a:r>
              <a:rPr lang="bs-Latn-BA" dirty="0" smtClean="0"/>
              <a:t>Iz </a:t>
            </a:r>
            <a:r>
              <a:rPr lang="bs-Latn-BA" dirty="0"/>
              <a:t>obrazloženja: Neosnovan je prigovor </a:t>
            </a:r>
            <a:r>
              <a:rPr lang="bs-Latn-BA" dirty="0" err="1"/>
              <a:t>drugotuženog</a:t>
            </a:r>
            <a:r>
              <a:rPr lang="bs-Latn-BA" dirty="0"/>
              <a:t> o nedostatku pasivne legitimacije na njegovoj strani, jer je tužiteljica aktivno legitimisana da traži naknadu štete koju je </a:t>
            </a:r>
            <a:r>
              <a:rPr lang="bs-Latn-BA" dirty="0" err="1"/>
              <a:t>pretrpila</a:t>
            </a:r>
            <a:r>
              <a:rPr lang="bs-Latn-BA" dirty="0"/>
              <a:t> isplatama porodične penzije sa doprinosima za koju su saglasno odredbi čl. 155. Zakona o obligacionim odnosima, umanjena njena sredstva, a štetnik je pasivno legitimisan iz razloga što je, saglasno odredbi čl. 154. Zakona o obligacionim odnosima, u obavezi da naknadi štetu oštećenom. Ova obaveza štetnika postoji bez obzira na to što je osiguran od </a:t>
            </a:r>
            <a:r>
              <a:rPr lang="bs-Latn-BA" dirty="0" err="1"/>
              <a:t>odgovomosti</a:t>
            </a:r>
            <a:r>
              <a:rPr lang="bs-Latn-BA" dirty="0"/>
              <a:t> u saobraćaju kod zajednice osiguranja imovine i lica (čl. 57. st. 1. Zakona o osnovama sistema osiguranja imovine i lica). Osiguranik koji naknadi štetu može tražiti ukoliko ne postoje razlozi za </a:t>
            </a:r>
            <a:r>
              <a:rPr lang="bs-Latn-BA" dirty="0" err="1"/>
              <a:t>isključenje</a:t>
            </a:r>
            <a:r>
              <a:rPr lang="bs-Latn-BA" dirty="0"/>
              <a:t> regresnog prava, da mu </a:t>
            </a:r>
            <a:r>
              <a:rPr lang="bs-Latn-BA" dirty="0" err="1"/>
              <a:t>osiguravač</a:t>
            </a:r>
            <a:r>
              <a:rPr lang="bs-Latn-BA" dirty="0"/>
              <a:t> nadoknadi isplaćeni iznos. Naknadom određenih vidova štete porodici poginulog osiguranika ne isključuje se obaveza štetnika da naknadi štetu i zajednici penzijskog i invalidskog osiguranja koju trpi isplatama iz svojih sredstava do kojih ne bi došlo da nije bilo štetne radnje štetnika. (</a:t>
            </a:r>
            <a:r>
              <a:rPr lang="bs-Latn-BA" dirty="0" err="1"/>
              <a:t>Vs</a:t>
            </a:r>
            <a:r>
              <a:rPr lang="bs-Latn-BA" dirty="0"/>
              <a:t> BiH, </a:t>
            </a:r>
            <a:r>
              <a:rPr lang="bs-Latn-BA" dirty="0" err="1"/>
              <a:t>Pž</a:t>
            </a:r>
            <a:r>
              <a:rPr lang="bs-Latn-BA" dirty="0"/>
              <a:t>. 67/87, od 29. 9. 1987. – ZIPS, broj 493; Bilten Vs BiH 4/87 – 66</a:t>
            </a:r>
            <a:r>
              <a:rPr lang="bs-Latn-BA" dirty="0" smtClean="0"/>
              <a:t>).</a:t>
            </a:r>
            <a:endParaRPr lang="en-US" dirty="0"/>
          </a:p>
          <a:p>
            <a:endParaRPr lang="en-US" dirty="0"/>
          </a:p>
        </p:txBody>
      </p:sp>
    </p:spTree>
    <p:extLst>
      <p:ext uri="{BB962C8B-B14F-4D97-AF65-F5344CB8AC3E}">
        <p14:creationId xmlns:p14="http://schemas.microsoft.com/office/powerpoint/2010/main" val="20895752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bs-Latn-BA" sz="2400" dirty="0" smtClean="0"/>
              <a:t>- Tako </a:t>
            </a:r>
            <a:r>
              <a:rPr lang="bs-Latn-BA" sz="2400" dirty="0" smtClean="0"/>
              <a:t>pitanje je li tuženi osigurao odgovarajuće mjere zaštite na radu predstavlja stručno, a ne obično faktičko pitanje, pa se isto treba razjasniti vještačenjem, a  ne samo putem svjedoka (VPSS, Sl-1053/71, od 21.09.1979.-podatak kod Jankovića, str. 289</a:t>
            </a:r>
            <a:r>
              <a:rPr lang="bs-Latn-BA" sz="2400" dirty="0" smtClean="0"/>
              <a:t>.).</a:t>
            </a:r>
            <a:endParaRPr lang="en-US" sz="2400" dirty="0"/>
          </a:p>
        </p:txBody>
      </p:sp>
    </p:spTree>
    <p:extLst>
      <p:ext uri="{BB962C8B-B14F-4D97-AF65-F5344CB8AC3E}">
        <p14:creationId xmlns:p14="http://schemas.microsoft.com/office/powerpoint/2010/main" val="621709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1749" y="2508068"/>
            <a:ext cx="9144000" cy="2305594"/>
          </a:xfrm>
        </p:spPr>
        <p:txBody>
          <a:bodyPr>
            <a:normAutofit/>
          </a:bodyPr>
          <a:lstStyle/>
          <a:p>
            <a:pPr algn="l"/>
            <a:r>
              <a:rPr lang="bs-Latn-BA" sz="3600" dirty="0" smtClean="0"/>
              <a:t>Hvala na pažnji !</a:t>
            </a:r>
            <a:endParaRPr lang="bs-Latn-BA" sz="3600" dirty="0"/>
          </a:p>
        </p:txBody>
      </p:sp>
    </p:spTree>
    <p:extLst>
      <p:ext uri="{BB962C8B-B14F-4D97-AF65-F5344CB8AC3E}">
        <p14:creationId xmlns:p14="http://schemas.microsoft.com/office/powerpoint/2010/main" val="2152645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Tx/>
              <a:buChar char="-"/>
            </a:pPr>
            <a:r>
              <a:rPr lang="bs-Latn-BA" sz="2400" dirty="0"/>
              <a:t>Entitetski zakoni o penzijskom i invalidskom osiguranju odnose se i na zaposlene:</a:t>
            </a:r>
          </a:p>
          <a:p>
            <a:pPr algn="just">
              <a:buFontTx/>
              <a:buChar char="-"/>
            </a:pPr>
            <a:r>
              <a:rPr lang="bs-Latn-BA" sz="2400" dirty="0"/>
              <a:t>u institucijama Bosne i Hercegovine i Brčko distrikta Bosne i Hercegovine kao i na  profesionalna vojna lica zaposlena u Ministarstvu odbrane BiH i Oružanim snagama BiH sa </a:t>
            </a:r>
            <a:r>
              <a:rPr lang="bs-Latn-BA" sz="2400" dirty="0" err="1"/>
              <a:t>prebivalištem</a:t>
            </a:r>
            <a:r>
              <a:rPr lang="bs-Latn-BA" sz="2400" dirty="0"/>
              <a:t> na teritoriji entiteta, </a:t>
            </a:r>
          </a:p>
          <a:p>
            <a:pPr algn="just">
              <a:buFontTx/>
              <a:buChar char="-"/>
            </a:pPr>
            <a:r>
              <a:rPr lang="bs-Latn-BA" sz="2400" dirty="0"/>
              <a:t>te na lica zaposlena u Brčko distriktu ili institucijama BiH sa </a:t>
            </a:r>
            <a:r>
              <a:rPr lang="bs-Latn-BA" sz="2400" dirty="0" err="1"/>
              <a:t>prebivalištem</a:t>
            </a:r>
            <a:r>
              <a:rPr lang="bs-Latn-BA" sz="2400" dirty="0"/>
              <a:t> u Brčko distriktu ako su prijavljena u entitetski Jedinstveni sistem registracije, kontrole i naplate doprinosa poreske uprave.</a:t>
            </a:r>
            <a:endParaRPr lang="en-US" sz="2400" dirty="0"/>
          </a:p>
          <a:p>
            <a:endParaRPr lang="en-US" dirty="0"/>
          </a:p>
        </p:txBody>
      </p:sp>
    </p:spTree>
    <p:extLst>
      <p:ext uri="{BB962C8B-B14F-4D97-AF65-F5344CB8AC3E}">
        <p14:creationId xmlns:p14="http://schemas.microsoft.com/office/powerpoint/2010/main" val="2316617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Tx/>
              <a:buChar char="-"/>
            </a:pPr>
            <a:r>
              <a:rPr lang="bs-Latn-BA" sz="2400" dirty="0" smtClean="0"/>
              <a:t>Odredbe o naknadi štete od strane nosioca osiguranja iz oblasti penzijskog i invalidskog osiguranja postoje i u: </a:t>
            </a:r>
          </a:p>
          <a:p>
            <a:pPr algn="just">
              <a:buFontTx/>
              <a:buChar char="-"/>
            </a:pPr>
            <a:r>
              <a:rPr lang="bs-Latn-BA" sz="2400" dirty="0" smtClean="0"/>
              <a:t>Zakonu o penzijskom i invalidskom osiguranju Republike Srbije („Službeni glasnik Republike Srbije“ br. 34/03, 64/04, 84/04, 85/05, 101/05, 63/06, 5/09, 107/09 i 101/10) i to u članovima od 208. do 211.</a:t>
            </a:r>
          </a:p>
          <a:p>
            <a:pPr algn="just">
              <a:buFontTx/>
              <a:buChar char="-"/>
            </a:pPr>
            <a:r>
              <a:rPr lang="bs-Latn-BA" sz="2400" dirty="0" smtClean="0"/>
              <a:t>Zakonu o mirovinskom osiguranju Republike Hrvatske („Narodne novine“ br. 157/13, 151/14, 33/15, 93/15, 120/16 i 18/18) u članovima od 161. do 171. </a:t>
            </a:r>
          </a:p>
          <a:p>
            <a:pPr algn="just">
              <a:buFontTx/>
              <a:buChar char="-"/>
            </a:pPr>
            <a:r>
              <a:rPr lang="bs-Latn-BA" sz="2400" dirty="0" smtClean="0"/>
              <a:t>Odredbe naprijed citiranih zakona gotovo na identičan način regulišu naknadu štete prouzrokovanu nosiocu osiguranja a kako je to </a:t>
            </a:r>
            <a:r>
              <a:rPr lang="bs-Latn-BA" sz="2400" dirty="0" err="1" smtClean="0"/>
              <a:t>regulisano</a:t>
            </a:r>
            <a:r>
              <a:rPr lang="bs-Latn-BA" sz="2400" dirty="0" smtClean="0"/>
              <a:t> i entitetskim zakonima o penzijskom i invalidskom osiguranju na području Bosne i Hercegovine. </a:t>
            </a:r>
            <a:endParaRPr lang="en-US" sz="2400" dirty="0" smtClean="0"/>
          </a:p>
          <a:p>
            <a:endParaRPr lang="en-US" dirty="0"/>
          </a:p>
        </p:txBody>
      </p:sp>
    </p:spTree>
    <p:extLst>
      <p:ext uri="{BB962C8B-B14F-4D97-AF65-F5344CB8AC3E}">
        <p14:creationId xmlns:p14="http://schemas.microsoft.com/office/powerpoint/2010/main" val="3892882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a:t>Prouzrokovanje štete kao izvor obligacija</a:t>
            </a:r>
            <a:r>
              <a:rPr lang="en-US" dirty="0"/>
              <a:t/>
            </a:r>
            <a:br>
              <a:rPr lang="en-US" dirty="0"/>
            </a:br>
            <a:endParaRPr lang="bs-Latn-BA" sz="3600" dirty="0"/>
          </a:p>
        </p:txBody>
      </p:sp>
      <p:sp>
        <p:nvSpPr>
          <p:cNvPr id="3" name="Content Placeholder 2"/>
          <p:cNvSpPr>
            <a:spLocks noGrp="1"/>
          </p:cNvSpPr>
          <p:nvPr>
            <p:ph idx="1"/>
          </p:nvPr>
        </p:nvSpPr>
        <p:spPr>
          <a:xfrm>
            <a:off x="838200" y="1489166"/>
            <a:ext cx="10515600" cy="5094514"/>
          </a:xfrm>
        </p:spPr>
        <p:txBody>
          <a:bodyPr>
            <a:normAutofit/>
          </a:bodyPr>
          <a:lstStyle/>
          <a:p>
            <a:pPr marL="0" indent="0" algn="just">
              <a:buNone/>
            </a:pPr>
            <a:r>
              <a:rPr lang="bs-Latn-BA" sz="2400" dirty="0"/>
              <a:t>Entitetski Zakoni o penzijskom i invalidskom osiguranju u pogledu instituta naknade štete upućuje na odredbe zakona kojim se uređuju obligacioni odnosi, ako ovim zakonima nije drugačije uređeno (član 132. stav 1. </a:t>
            </a:r>
            <a:r>
              <a:rPr lang="bs-Latn-BA" sz="2400" dirty="0" err="1"/>
              <a:t>ZPIOFBiH</a:t>
            </a:r>
            <a:r>
              <a:rPr lang="bs-Latn-BA" sz="2400" dirty="0"/>
              <a:t>/član 160. ZPIORS</a:t>
            </a:r>
            <a:r>
              <a:rPr lang="bs-Latn-BA" sz="2400" dirty="0" smtClean="0"/>
              <a:t>).</a:t>
            </a:r>
            <a:endParaRPr lang="bs-Latn-BA" sz="2400" dirty="0"/>
          </a:p>
          <a:p>
            <a:pPr marL="0" indent="0" algn="just">
              <a:buNone/>
            </a:pPr>
            <a:r>
              <a:rPr lang="bs-Latn-BA" sz="2400" dirty="0" smtClean="0"/>
              <a:t>Zakon </a:t>
            </a:r>
            <a:r>
              <a:rPr lang="bs-Latn-BA" sz="2400" dirty="0"/>
              <a:t>o obligacionim </a:t>
            </a:r>
            <a:r>
              <a:rPr lang="bs-Latn-BA" sz="2400" dirty="0" smtClean="0"/>
              <a:t>odnosima (</a:t>
            </a:r>
            <a:r>
              <a:rPr lang="bs-Latn-BA" sz="2400" dirty="0" err="1" smtClean="0"/>
              <a:t>dalje:ZOO-a</a:t>
            </a:r>
            <a:r>
              <a:rPr lang="bs-Latn-BA" sz="2400" dirty="0" smtClean="0"/>
              <a:t>) </a:t>
            </a:r>
            <a:r>
              <a:rPr lang="bs-Latn-BA" sz="2400" dirty="0"/>
              <a:t>odjeljak 2. reguliše prouzrokovanje štete kao jednog od izvora obligacije, u odsjeku 1. </a:t>
            </a:r>
            <a:r>
              <a:rPr lang="bs-Latn-BA" sz="2400" dirty="0" err="1"/>
              <a:t>regulisana</a:t>
            </a:r>
            <a:r>
              <a:rPr lang="bs-Latn-BA" sz="2400" dirty="0"/>
              <a:t> su opća načela o naknadi </a:t>
            </a:r>
            <a:r>
              <a:rPr lang="bs-Latn-BA" sz="2400" dirty="0" smtClean="0"/>
              <a:t>štete.</a:t>
            </a:r>
          </a:p>
          <a:p>
            <a:pPr marL="0" indent="0" algn="just">
              <a:buNone/>
            </a:pPr>
            <a:r>
              <a:rPr lang="bs-Latn-BA" sz="2400" dirty="0"/>
              <a:t>Č</a:t>
            </a:r>
            <a:r>
              <a:rPr lang="bs-Latn-BA" sz="2400" dirty="0" smtClean="0"/>
              <a:t>lan </a:t>
            </a:r>
            <a:r>
              <a:rPr lang="bs-Latn-BA" sz="2400" dirty="0"/>
              <a:t>154. stav 1. reguliše odgovornost za štetu po osnovu </a:t>
            </a:r>
            <a:r>
              <a:rPr lang="bs-Latn-BA" sz="2400" dirty="0" smtClean="0"/>
              <a:t>krivnje.</a:t>
            </a:r>
          </a:p>
          <a:p>
            <a:pPr marL="0" indent="0" algn="just">
              <a:buNone/>
            </a:pPr>
            <a:r>
              <a:rPr lang="bs-Latn-BA" sz="2400" dirty="0"/>
              <a:t>Stavom drugim ovog člana </a:t>
            </a:r>
            <a:r>
              <a:rPr lang="bs-Latn-BA" sz="2400" dirty="0" err="1"/>
              <a:t>regulisana</a:t>
            </a:r>
            <a:r>
              <a:rPr lang="bs-Latn-BA" sz="2400" dirty="0"/>
              <a:t> je odgovornost za štetu po osnovu opasne stvari ili opasne </a:t>
            </a:r>
            <a:r>
              <a:rPr lang="bs-Latn-BA" sz="2400" dirty="0" smtClean="0"/>
              <a:t>djelatnosti.</a:t>
            </a:r>
          </a:p>
          <a:p>
            <a:pPr marL="0" indent="0" algn="just">
              <a:buNone/>
            </a:pPr>
            <a:r>
              <a:rPr lang="bs-Latn-BA" sz="2400" dirty="0"/>
              <a:t>S</a:t>
            </a:r>
            <a:r>
              <a:rPr lang="bs-Latn-BA" sz="2400" dirty="0" smtClean="0"/>
              <a:t>tavom </a:t>
            </a:r>
            <a:r>
              <a:rPr lang="bs-Latn-BA" sz="2400" dirty="0"/>
              <a:t>trećim člana 154. predviđena je </a:t>
            </a:r>
            <a:r>
              <a:rPr lang="bs-Latn-BA" sz="2400" dirty="0" err="1"/>
              <a:t>mogućnost</a:t>
            </a:r>
            <a:r>
              <a:rPr lang="bs-Latn-BA" sz="2400" dirty="0"/>
              <a:t> da se za štetu odgovara bez obzira na krivicu i u drugim slučajevima predviđenim zakonom.</a:t>
            </a:r>
            <a:endParaRPr lang="bs-Latn-BA" sz="2400" dirty="0" smtClean="0"/>
          </a:p>
        </p:txBody>
      </p:sp>
    </p:spTree>
    <p:extLst>
      <p:ext uri="{BB962C8B-B14F-4D97-AF65-F5344CB8AC3E}">
        <p14:creationId xmlns:p14="http://schemas.microsoft.com/office/powerpoint/2010/main" val="2892476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sz="3600" dirty="0"/>
          </a:p>
        </p:txBody>
      </p:sp>
      <p:sp>
        <p:nvSpPr>
          <p:cNvPr id="3" name="Content Placeholder 2"/>
          <p:cNvSpPr>
            <a:spLocks noGrp="1"/>
          </p:cNvSpPr>
          <p:nvPr>
            <p:ph idx="1"/>
          </p:nvPr>
        </p:nvSpPr>
        <p:spPr/>
        <p:txBody>
          <a:bodyPr>
            <a:normAutofit/>
          </a:bodyPr>
          <a:lstStyle/>
          <a:p>
            <a:pPr algn="just">
              <a:buFontTx/>
              <a:buChar char="-"/>
            </a:pPr>
            <a:r>
              <a:rPr lang="bs-Latn-BA" sz="2400" dirty="0" smtClean="0"/>
              <a:t>Članom </a:t>
            </a:r>
            <a:r>
              <a:rPr lang="bs-Latn-BA" sz="2400" dirty="0"/>
              <a:t>155. Zakona o obligacionim odnosima regulisana je šteta, tako da je šteta umanjenje nečije imovine (obična šteta) i sprečavanje njezina povećanja (izmakla korist), a i nanošenje drugom fizičkog ili psihičkog bola ili straha (nematerijalna šteta). </a:t>
            </a:r>
          </a:p>
          <a:p>
            <a:pPr algn="just">
              <a:buFontTx/>
              <a:buChar char="-"/>
            </a:pPr>
            <a:r>
              <a:rPr lang="bs-Latn-BA" sz="2400" dirty="0" smtClean="0"/>
              <a:t>Član </a:t>
            </a:r>
            <a:r>
              <a:rPr lang="bs-Latn-BA" sz="2400" dirty="0"/>
              <a:t>158. Zakona o obligacionim odnosima </a:t>
            </a:r>
            <a:r>
              <a:rPr lang="bs-Latn-BA" sz="2400" dirty="0" smtClean="0"/>
              <a:t>reguliše </a:t>
            </a:r>
            <a:r>
              <a:rPr lang="bs-Latn-BA" sz="2400" dirty="0"/>
              <a:t>postojanje krivice a ista postoji  kada je štetnik prouzrokovao štetu namjerno ili nepažnjom. </a:t>
            </a:r>
          </a:p>
          <a:p>
            <a:pPr algn="just">
              <a:buFontTx/>
              <a:buChar char="-"/>
            </a:pPr>
            <a:r>
              <a:rPr lang="bs-Latn-BA" sz="2400" dirty="0" smtClean="0"/>
              <a:t>Članom 177. Zakona o obligacionim odnosima regulisano je oslobođenje od odgovornosti.</a:t>
            </a:r>
          </a:p>
          <a:p>
            <a:pPr algn="just">
              <a:buFontTx/>
              <a:buChar char="-"/>
            </a:pPr>
            <a:r>
              <a:rPr lang="bs-Latn-BA" sz="2400" dirty="0" smtClean="0"/>
              <a:t>Članom 192. Zakona o obligacionim odnosima </a:t>
            </a:r>
            <a:r>
              <a:rPr lang="bs-Latn-BA" sz="2400" dirty="0" err="1" smtClean="0"/>
              <a:t>regulisana</a:t>
            </a:r>
            <a:r>
              <a:rPr lang="bs-Latn-BA" sz="2400" dirty="0" smtClean="0"/>
              <a:t> je podijeljena odgovornost.</a:t>
            </a:r>
          </a:p>
          <a:p>
            <a:pPr algn="just"/>
            <a:endParaRPr lang="bs-Latn-BA" sz="2400" dirty="0"/>
          </a:p>
        </p:txBody>
      </p:sp>
    </p:spTree>
    <p:extLst>
      <p:ext uri="{BB962C8B-B14F-4D97-AF65-F5344CB8AC3E}">
        <p14:creationId xmlns:p14="http://schemas.microsoft.com/office/powerpoint/2010/main" val="2150881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bs-Latn-BA" sz="3600" dirty="0"/>
          </a:p>
        </p:txBody>
      </p:sp>
      <p:sp>
        <p:nvSpPr>
          <p:cNvPr id="3" name="Content Placeholder 2"/>
          <p:cNvSpPr>
            <a:spLocks noGrp="1"/>
          </p:cNvSpPr>
          <p:nvPr>
            <p:ph idx="1"/>
          </p:nvPr>
        </p:nvSpPr>
        <p:spPr>
          <a:xfrm>
            <a:off x="838200" y="1267097"/>
            <a:ext cx="10515600" cy="5094514"/>
          </a:xfrm>
        </p:spPr>
        <p:txBody>
          <a:bodyPr>
            <a:normAutofit/>
          </a:bodyPr>
          <a:lstStyle/>
          <a:p>
            <a:pPr algn="just">
              <a:buFontTx/>
              <a:buChar char="-"/>
            </a:pPr>
            <a:r>
              <a:rPr lang="bs-Latn-BA" sz="2400" dirty="0" smtClean="0"/>
              <a:t>Naše </a:t>
            </a:r>
            <a:r>
              <a:rPr lang="bs-Latn-BA" sz="2400" dirty="0"/>
              <a:t>odštetno pravo poznaje dvije vrste krivnje: namjeru i </a:t>
            </a:r>
            <a:r>
              <a:rPr lang="bs-Latn-BA" sz="2400" dirty="0" smtClean="0"/>
              <a:t>nepažnju.</a:t>
            </a:r>
          </a:p>
          <a:p>
            <a:pPr algn="just">
              <a:buFontTx/>
              <a:buChar char="-"/>
            </a:pPr>
            <a:r>
              <a:rPr lang="bs-Latn-BA" sz="2400" dirty="0" smtClean="0"/>
              <a:t>Namjera</a:t>
            </a:r>
            <a:r>
              <a:rPr lang="bs-Latn-BA" sz="2400" dirty="0"/>
              <a:t>, postoji kada je štetnik svjestan da će svojom krivnjom ili propuštanjem izazvati štetu, dakle kada hoće uzrok i posljedicu ili kada je bio svjestan da zbog njegovog postupanja može nastupiti štetna posljedica pa je pristao na njezino nastupanje. </a:t>
            </a:r>
          </a:p>
          <a:p>
            <a:pPr algn="just">
              <a:buFontTx/>
              <a:buChar char="-"/>
            </a:pPr>
            <a:r>
              <a:rPr lang="bs-Latn-BA" sz="2400" dirty="0" smtClean="0"/>
              <a:t>Nepažljivo </a:t>
            </a:r>
            <a:r>
              <a:rPr lang="bs-Latn-BA" sz="2400" dirty="0"/>
              <a:t>postupa onaj tko ne želi nastupanje štetne posljedice niti na nju pristaje, ali se ipak ne ponaša onako kako to pravni poredak od njega očekuje. On je lakomislen te smatra da do štete neće doći ili da će je moći spriječiti (svjesna nepažnja) ili pak uopće ne zna da svojim postupanjem može uzrokovati štetu, a trebao bi biti toga svjestan (nesvjesna nepažnja</a:t>
            </a:r>
            <a:r>
              <a:rPr lang="bs-Latn-BA" sz="2400" dirty="0" smtClean="0"/>
              <a:t>).</a:t>
            </a:r>
          </a:p>
          <a:p>
            <a:pPr algn="just">
              <a:buFontTx/>
              <a:buChar char="-"/>
            </a:pPr>
            <a:r>
              <a:rPr lang="bs-Latn-BA" sz="2400" dirty="0" smtClean="0"/>
              <a:t>Razlikuju </a:t>
            </a:r>
            <a:r>
              <a:rPr lang="bs-Latn-BA" sz="2400" dirty="0"/>
              <a:t>se dva stepena nepažnje i to: krajnja nepažnja (culpa lata) kad netko ne postupa ni s onakvom pažnjom koju bi upotrijebio svaki prosječan čovjek, te obična nepažnja (culpa levis) kad netko nije postupao kao naročito pažljiv čovjek.</a:t>
            </a:r>
          </a:p>
        </p:txBody>
      </p:sp>
    </p:spTree>
    <p:extLst>
      <p:ext uri="{BB962C8B-B14F-4D97-AF65-F5344CB8AC3E}">
        <p14:creationId xmlns:p14="http://schemas.microsoft.com/office/powerpoint/2010/main" val="985373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4580</TotalTime>
  <Words>6423</Words>
  <Application>Microsoft Office PowerPoint</Application>
  <PresentationFormat>Widescreen</PresentationFormat>
  <Paragraphs>151</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  </vt:lpstr>
      <vt:lpstr>Naknada štete pričinjene zavodima za PiO </vt:lpstr>
      <vt:lpstr> Kada postoji obaveza naknade štete    </vt:lpstr>
      <vt:lpstr>PowerPoint Presentation</vt:lpstr>
      <vt:lpstr>PowerPoint Presentation</vt:lpstr>
      <vt:lpstr>PowerPoint Presentation</vt:lpstr>
      <vt:lpstr>Prouzrokovanje štete kao izvor obligacija </vt:lpstr>
      <vt:lpstr>PowerPoint Presentation</vt:lpstr>
      <vt:lpstr>PowerPoint Presentation</vt:lpstr>
      <vt:lpstr>Definicije pojmova prava iz PiO</vt:lpstr>
      <vt:lpstr>PowerPoint Presentation</vt:lpstr>
      <vt:lpstr>PowerPoint Presentation</vt:lpstr>
      <vt:lpstr>PowerPoint Presentation</vt:lpstr>
      <vt:lpstr>PowerPoint Presentation</vt:lpstr>
      <vt:lpstr>Naknada pričinjene štete od poslodavca</vt:lpstr>
      <vt:lpstr>PowerPoint Presentation</vt:lpstr>
      <vt:lpstr>PowerPoint Presentation</vt:lpstr>
      <vt:lpstr>PowerPoint Presentation</vt:lpstr>
      <vt:lpstr>Šteta na radu ili u vezi sa radom</vt:lpstr>
      <vt:lpstr>Obaveze poslodavaca u provođenju zaštite na radu i zaštite životne sredine </vt:lpstr>
      <vt:lpstr>PowerPoint Presentation</vt:lpstr>
      <vt:lpstr>PowerPoint Presentation</vt:lpstr>
      <vt:lpstr>PowerPoint Presentation</vt:lpstr>
      <vt:lpstr>Obaveze radnika da koriste sve mjere zaštite na radu</vt:lpstr>
      <vt:lpstr>Naknada štete prouzrokovana trećem licu </vt:lpstr>
      <vt:lpstr> Naknada štete od osiguravajućeg društva </vt:lpstr>
      <vt:lpstr>PowerPoint Presentation</vt:lpstr>
      <vt:lpstr> Iznos zahtjeva za naknadu štete  </vt:lpstr>
      <vt:lpstr>Zastara naknade štete pričinjene nosiocu osiguranja </vt:lpstr>
      <vt:lpstr>Početak toka zakonske zatezne kamate na naknadu štete pričinjene nosiocu osiguranja   </vt:lpstr>
      <vt:lpstr>PowerPoint Presentation</vt:lpstr>
      <vt:lpstr> Relevantna sudska praksa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Mediha Hajdarević - Baručija</cp:lastModifiedBy>
  <cp:revision>298</cp:revision>
  <cp:lastPrinted>2018-05-23T13:47:25Z</cp:lastPrinted>
  <dcterms:created xsi:type="dcterms:W3CDTF">2017-10-22T09:08:15Z</dcterms:created>
  <dcterms:modified xsi:type="dcterms:W3CDTF">2019-09-22T08:49:27Z</dcterms:modified>
</cp:coreProperties>
</file>