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5.xml" ContentType="application/vnd.openxmlformats-officedocument.presentationml.comment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omments/comment7.xml" ContentType="application/vnd.openxmlformats-officedocument.presentationml.comment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14.xml" ContentType="application/vnd.openxmlformats-officedocument.presentationml.comment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comments/comment12.xml" ContentType="application/vnd.openxmlformats-officedocument.presentationml.comment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6" r:id="rId3"/>
    <p:sldId id="416" r:id="rId4"/>
    <p:sldId id="419" r:id="rId5"/>
    <p:sldId id="417" r:id="rId6"/>
    <p:sldId id="418" r:id="rId7"/>
    <p:sldId id="420" r:id="rId8"/>
    <p:sldId id="421" r:id="rId9"/>
    <p:sldId id="422" r:id="rId10"/>
    <p:sldId id="423" r:id="rId11"/>
    <p:sldId id="398" r:id="rId12"/>
    <p:sldId id="393" r:id="rId13"/>
    <p:sldId id="399" r:id="rId14"/>
    <p:sldId id="345" r:id="rId15"/>
    <p:sldId id="346" r:id="rId16"/>
    <p:sldId id="371" r:id="rId17"/>
    <p:sldId id="372" r:id="rId18"/>
    <p:sldId id="400" r:id="rId19"/>
    <p:sldId id="401" r:id="rId20"/>
    <p:sldId id="402" r:id="rId21"/>
    <p:sldId id="403" r:id="rId22"/>
    <p:sldId id="406" r:id="rId23"/>
    <p:sldId id="408" r:id="rId24"/>
    <p:sldId id="409" r:id="rId25"/>
    <p:sldId id="407" r:id="rId26"/>
    <p:sldId id="424" r:id="rId27"/>
    <p:sldId id="425" r:id="rId28"/>
    <p:sldId id="426" r:id="rId29"/>
    <p:sldId id="427" r:id="rId30"/>
    <p:sldId id="439" r:id="rId31"/>
    <p:sldId id="428" r:id="rId32"/>
    <p:sldId id="429" r:id="rId33"/>
    <p:sldId id="430" r:id="rId34"/>
    <p:sldId id="441" r:id="rId35"/>
    <p:sldId id="440" r:id="rId36"/>
    <p:sldId id="435" r:id="rId37"/>
    <p:sldId id="436" r:id="rId38"/>
    <p:sldId id="437" r:id="rId39"/>
    <p:sldId id="432" r:id="rId40"/>
    <p:sldId id="434" r:id="rId41"/>
    <p:sldId id="438" r:id="rId42"/>
    <p:sldId id="433" r:id="rId43"/>
    <p:sldId id="272" r:id="rId44"/>
  </p:sldIdLst>
  <p:sldSz cx="9144000" cy="6858000" type="screen4x3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na Simonovic" initials="TS" lastIdx="5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28" autoAdjust="0"/>
  </p:normalViewPr>
  <p:slideViewPr>
    <p:cSldViewPr>
      <p:cViewPr>
        <p:scale>
          <a:sx n="59" d="100"/>
          <a:sy n="59" d="100"/>
        </p:scale>
        <p:origin x="-82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6:59:50.809" idx="1">
    <p:pos x="10" y="10"/>
    <p:text>dok je ovaj prvi slide prikazan ukratko kažemo iz kojih institucija dolazimo odnosno da i PP i PRS rade na suzbijanju diskriminacije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7">
    <p:pos x="10" y="10"/>
    <p:text>ne znam da li nam uopće treba ali čisto da spomenemo odnos npr ZSD i ZRS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45">
    <p:pos x="10" y="10"/>
    <p:text>ne znam da li nam uopće treba ali čisto da spomenemo odnos npr ZSD i ZRS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40">
    <p:pos x="10" y="10"/>
    <p:text>ne znam da li nam uopće treba ali čisto da spomenemo odnos npr ZSD i ZRS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46">
    <p:pos x="10" y="10"/>
    <p:text>ne znam da li nam uopće treba ali čisto da spomenemo odnos npr ZSD i ZRS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07:12.358" idx="2">
    <p:pos x="10" y="10"/>
    <p:text>Tena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07:38.852" idx="3">
    <p:pos x="10" y="10"/>
    <p:text>Tena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8">
    <p:pos x="10" y="10"/>
    <p:text>ne znam da li nam uopće treba ali čisto da spomenemo odnos npr ZSD i ZRS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0">
    <p:pos x="10" y="10"/>
    <p:text>ne znam da li nam uopće treba ali čisto da spomenemo odnos npr ZSD i ZRS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3">
    <p:pos x="10" y="10"/>
    <p:text>ne znam da li nam uopće treba ali čisto da spomenemo odnos npr ZSD i ZRS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1">
    <p:pos x="10" y="10"/>
    <p:text>ne znam da li nam uopće treba ali čisto da spomenemo odnos npr ZSD i ZRS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2">
    <p:pos x="10" y="10"/>
    <p:text>ne znam da li nam uopće treba ali čisto da spomenemo odnos npr ZSD i ZRS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4">
    <p:pos x="10" y="10"/>
    <p:text>ne znam da li nam uopće treba ali čisto da spomenemo odnos npr ZSD i ZRS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5">
    <p:pos x="10" y="10"/>
    <p:text>ne znam da li nam uopće treba ali čisto da spomenemo odnos npr ZSD i ZRS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8T17:17:31.233" idx="56">
    <p:pos x="10" y="10"/>
    <p:text>ne znam da li nam uopće treba ali čisto da spomenemo odnos npr ZSD i ZRS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98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7002" y="0"/>
            <a:ext cx="2890514" cy="498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D0229-F3BA-4005-AF08-31637257F8ED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9817"/>
            <a:ext cx="2890515" cy="498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7002" y="9429817"/>
            <a:ext cx="2890514" cy="498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E8B2-142D-46DE-82DC-8AA2B9386FB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934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B2D7-8E64-40BC-84BF-4001C05ED467}" type="datetimeFigureOut">
              <a:rPr lang="en-GB" smtClean="0"/>
              <a:pPr/>
              <a:t>16/06/2019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906CC-3698-4668-87B7-06E330BB94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798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z="1500" dirty="0" smtClean="0"/>
              <a:t>Pretovarne stanice</a:t>
            </a:r>
            <a:r>
              <a:rPr lang="hr-HR" altLang="en-US" sz="1500" baseline="0" dirty="0" smtClean="0"/>
              <a:t> Delnice, Novi vinodolski, Krk, Rab, Cres</a:t>
            </a: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40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41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42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60AE3BA-A92C-4D8D-AFA1-9C0644F48CDE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F9174B-EA88-429D-B62D-391764AE7D2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E0237D-E623-4D24-AF77-68955A39E155}" type="datetimeFigureOut">
              <a:rPr lang="hr-HR" smtClean="0"/>
              <a:pPr/>
              <a:t>16.6.2019.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mbudsman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5438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2800" b="1" dirty="0" smtClean="0"/>
              <a:t>„Strateško parničenje u Bosni i Hercegovini – mogućnosti i dometi”</a:t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endParaRPr lang="en-GB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61760" cy="1570856"/>
          </a:xfrm>
        </p:spPr>
        <p:txBody>
          <a:bodyPr>
            <a:normAutofit fontScale="40000" lnSpcReduction="20000"/>
          </a:bodyPr>
          <a:lstStyle/>
          <a:p>
            <a:pPr algn="r"/>
            <a:endParaRPr lang="hr-HR" sz="2600" dirty="0" smtClean="0">
              <a:solidFill>
                <a:schemeClr val="tx2"/>
              </a:solidFill>
              <a:latin typeface="+mj-lt"/>
            </a:endParaRPr>
          </a:p>
          <a:p>
            <a:pPr algn="r"/>
            <a:endParaRPr lang="hr-HR" sz="2600" dirty="0" smtClean="0">
              <a:solidFill>
                <a:schemeClr val="tx2"/>
              </a:solidFill>
              <a:latin typeface="+mj-lt"/>
            </a:endParaRPr>
          </a:p>
          <a:p>
            <a:pPr algn="r"/>
            <a:endParaRPr lang="hr-HR" sz="2600" dirty="0" smtClean="0">
              <a:solidFill>
                <a:schemeClr val="tx2"/>
              </a:solidFill>
              <a:latin typeface="+mj-lt"/>
            </a:endParaRPr>
          </a:p>
          <a:p>
            <a:pPr algn="r"/>
            <a:endParaRPr lang="hr-HR" sz="2600" dirty="0" smtClean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hr-HR" sz="4000" dirty="0" smtClean="0">
                <a:solidFill>
                  <a:schemeClr val="tx2"/>
                </a:solidFill>
                <a:latin typeface="+mj-lt"/>
              </a:rPr>
              <a:t>Dijana Kesonja, Ured pučke pravobraniteljice RH</a:t>
            </a:r>
          </a:p>
          <a:p>
            <a:pPr algn="r"/>
            <a:r>
              <a:rPr lang="hr-HR" sz="26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r"/>
            <a:endParaRPr lang="hr-HR" sz="2600" dirty="0" smtClean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hr-HR" sz="4000" dirty="0" smtClean="0">
                <a:solidFill>
                  <a:schemeClr val="tx2"/>
                </a:solidFill>
                <a:latin typeface="+mj-lt"/>
              </a:rPr>
              <a:t>lipanj 2019.</a:t>
            </a:r>
          </a:p>
          <a:p>
            <a:pPr algn="r"/>
            <a:endParaRPr lang="hr-HR" sz="1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65304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00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80000"/>
              </a:lnSpc>
              <a:buNone/>
            </a:pPr>
            <a:r>
              <a:rPr lang="hr-HR" altLang="sr-Latn-RS" sz="2000" b="1" dirty="0" smtClean="0">
                <a:solidFill>
                  <a:schemeClr val="tx2"/>
                </a:solidFill>
              </a:rPr>
              <a:t>Kada je strateška litigacija gotova?  </a:t>
            </a:r>
            <a:endParaRPr lang="en-US" altLang="sr-Latn-RS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 </a:t>
            </a:r>
            <a:r>
              <a:rPr lang="hr-HR" altLang="en-US" sz="1800" dirty="0" smtClean="0">
                <a:solidFill>
                  <a:schemeClr val="tx2"/>
                </a:solidFill>
                <a:sym typeface="Wingdings"/>
              </a:rPr>
              <a:t></a:t>
            </a:r>
            <a:r>
              <a:rPr lang="hr-HR" altLang="en-US" sz="1800" dirty="0" smtClean="0">
                <a:solidFill>
                  <a:schemeClr val="tx2"/>
                </a:solidFill>
              </a:rPr>
              <a:t>  </a:t>
            </a:r>
            <a:r>
              <a:rPr lang="hr-HR" altLang="en-US" sz="2000" b="1" dirty="0" smtClean="0">
                <a:solidFill>
                  <a:schemeClr val="tx2"/>
                </a:solidFill>
              </a:rPr>
              <a:t>Pokretanjem sudskog postupka</a:t>
            </a:r>
          </a:p>
          <a:p>
            <a:pPr marL="114300" indent="0">
              <a:buNone/>
            </a:pPr>
            <a:r>
              <a:rPr lang="hr-HR" altLang="en-US" sz="2000" dirty="0" smtClean="0">
                <a:solidFill>
                  <a:schemeClr val="tx2"/>
                </a:solidFill>
              </a:rPr>
              <a:t>   </a:t>
            </a:r>
            <a:r>
              <a:rPr lang="en-US" altLang="en-US" sz="2000" dirty="0" smtClean="0">
                <a:solidFill>
                  <a:schemeClr val="tx2"/>
                </a:solidFill>
              </a:rPr>
              <a:t>- </a:t>
            </a:r>
            <a:r>
              <a:rPr lang="hr-HR" altLang="en-US" sz="2000" dirty="0" smtClean="0">
                <a:solidFill>
                  <a:schemeClr val="tx2"/>
                </a:solidFill>
              </a:rPr>
              <a:t>kada je cilj litigacije podizanje razine svijesti </a:t>
            </a:r>
            <a:r>
              <a:rPr lang="hr-HR" altLang="en-US" sz="2000" dirty="0" smtClean="0">
                <a:solidFill>
                  <a:schemeClr val="tx2"/>
                </a:solidFill>
              </a:rPr>
              <a:t>društva </a:t>
            </a:r>
            <a:r>
              <a:rPr lang="hr-HR" altLang="en-US" sz="2000" dirty="0" smtClean="0">
                <a:solidFill>
                  <a:schemeClr val="tx2"/>
                </a:solidFill>
              </a:rPr>
              <a:t>o određenom</a:t>
            </a:r>
          </a:p>
          <a:p>
            <a:pPr marL="114300" indent="0">
              <a:buNone/>
            </a:pPr>
            <a:r>
              <a:rPr lang="hr-HR" altLang="en-US" sz="2000" dirty="0" smtClean="0">
                <a:solidFill>
                  <a:schemeClr val="tx2"/>
                </a:solidFill>
              </a:rPr>
              <a:t>     problemu, unatoč malim šansama pobjede na sudu </a:t>
            </a:r>
          </a:p>
          <a:p>
            <a:pPr>
              <a:buNone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ü"/>
            </a:pPr>
            <a:r>
              <a:rPr lang="hr-HR" altLang="en-US" sz="2000" b="1" dirty="0" smtClean="0">
                <a:solidFill>
                  <a:schemeClr val="tx2"/>
                </a:solidFill>
              </a:rPr>
              <a:t>Donošenjem pravomoćne sudske odluke </a:t>
            </a:r>
          </a:p>
          <a:p>
            <a:pPr marL="114300" indent="0">
              <a:buNone/>
            </a:pPr>
            <a:r>
              <a:rPr lang="hr-HR" altLang="en-US" sz="2000" dirty="0" smtClean="0">
                <a:solidFill>
                  <a:schemeClr val="tx2"/>
                </a:solidFill>
              </a:rPr>
              <a:t>    - u slučaju pozitivnog ishoda kao i negativnog, ali s </a:t>
            </a:r>
            <a:r>
              <a:rPr lang="hr-HR" altLang="en-US" sz="2000" dirty="0" smtClean="0">
                <a:solidFill>
                  <a:schemeClr val="tx2"/>
                </a:solidFill>
              </a:rPr>
              <a:t>određenim </a:t>
            </a:r>
            <a:endParaRPr lang="hr-HR" altLang="en-US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altLang="en-US" sz="2000" dirty="0" smtClean="0">
                <a:solidFill>
                  <a:schemeClr val="tx2"/>
                </a:solidFill>
              </a:rPr>
              <a:t>      pozitivnim učincima </a:t>
            </a:r>
          </a:p>
          <a:p>
            <a:pPr marL="114300" indent="0">
              <a:buNone/>
            </a:pPr>
            <a:r>
              <a:rPr lang="hr-HR" altLang="en-US" sz="2000" dirty="0" smtClean="0">
                <a:solidFill>
                  <a:schemeClr val="tx2"/>
                </a:solidFill>
              </a:rPr>
              <a:t> 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ü"/>
            </a:pPr>
            <a:r>
              <a:rPr lang="hr-HR" altLang="en-US" sz="2000" b="1" dirty="0" smtClean="0">
                <a:solidFill>
                  <a:schemeClr val="tx2"/>
                </a:solidFill>
              </a:rPr>
              <a:t>Daljnjim poduzimanjem radnji za otklanjanje diskriminacije</a:t>
            </a:r>
          </a:p>
          <a:p>
            <a:pPr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- praćenjem promjene zakona</a:t>
            </a:r>
          </a:p>
          <a:p>
            <a:pPr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- praćenjem vrste budućih pritužbi – kako se diskriminacija ne bi nastavila nakon gubitka fokusa </a:t>
            </a:r>
            <a:r>
              <a:rPr lang="hr-HR" sz="2000" dirty="0" smtClean="0">
                <a:solidFill>
                  <a:schemeClr val="tx2"/>
                </a:solidFill>
              </a:rPr>
              <a:t>javnosti </a:t>
            </a:r>
            <a:r>
              <a:rPr lang="hr-HR" sz="2000" dirty="0" smtClean="0">
                <a:solidFill>
                  <a:schemeClr val="tx2"/>
                </a:solidFill>
              </a:rPr>
              <a:t>s problema, </a:t>
            </a:r>
            <a:r>
              <a:rPr lang="hr-HR" sz="2000" dirty="0" smtClean="0">
                <a:solidFill>
                  <a:schemeClr val="tx2"/>
                </a:solidFill>
              </a:rPr>
              <a:t>...</a:t>
            </a:r>
            <a:endParaRPr lang="hr-HR" sz="20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ü"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>Koliko slučajeva diskriminacije dođe do suda?</a:t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000" b="1" dirty="0" smtClean="0"/>
              <a:t>Jeste li poduzeli kakve korake kako bi zaštitili svoja  prava?</a:t>
            </a:r>
            <a:br>
              <a:rPr lang="hr-HR" sz="2000" b="1" dirty="0" smtClean="0"/>
            </a:b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Istraživanje o stavovima i razini svijesti o diskriminaciji i pojavnim oblicima diskriminacije</a:t>
            </a: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</a:rPr>
              <a:t> – 2009., 2012., 2016.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247148"/>
            <a:ext cx="7499176" cy="35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 smtClean="0"/>
              <a:t>Zašto niste ništa poduzeli?</a:t>
            </a:r>
            <a:endParaRPr lang="hr-HR" sz="2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780705"/>
            <a:ext cx="7620000" cy="443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/>
              <a:t>Koliko slučajeva diskriminacije dođe do suda? 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Oni koji su doživjeli diskriminaciju                       </a:t>
            </a:r>
          </a:p>
          <a:p>
            <a:pPr marL="11430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           Što ste poduzeli? 			</a:t>
            </a:r>
            <a:endParaRPr lang="hr-HR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30% - podnijeli privatnu tužbu                     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14% - obratili se nadređenima                        </a:t>
            </a:r>
          </a:p>
          <a:p>
            <a:pPr marL="114300" indent="0"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14% - prijavili slučaj policiji                              </a:t>
            </a: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11% - žalili se unutar organizacije                    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11% - uzvratili napad                                         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10% dali otkaz, otišli u mirovinu 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				</a:t>
            </a:r>
            <a:endParaRPr lang="hr-HR" sz="1800" u="sng" dirty="0"/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hr-HR" sz="2400" b="1" dirty="0"/>
              <a:t>Građanski </a:t>
            </a:r>
            <a:r>
              <a:rPr lang="hr-HR" sz="2400" b="1" dirty="0" smtClean="0"/>
              <a:t>postupci radi diskriminacije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2015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219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postupaka ( 93 pokrenuto, 126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preneseno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) –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usvajajućih presuda</a:t>
            </a: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2016 –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200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postupaka (53 pokrenuto, 147 preneseno) –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usvajajuća presuda</a:t>
            </a: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2017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203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postupka (56 pokrenuto, 147 preneseno) –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7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usvajajućih presuda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2018 –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186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postupaka (36 pokrenuto, 150 preneseno) –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11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usvajajućih presuda  </a:t>
            </a:r>
          </a:p>
          <a:p>
            <a:pPr marL="11430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2018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</a:t>
            </a:r>
            <a:r>
              <a:rPr lang="hr-HR" sz="1800" dirty="0" smtClean="0">
                <a:solidFill>
                  <a:srgbClr val="FF0000"/>
                </a:solidFill>
              </a:rPr>
              <a:t>Sudski postupc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i                                                         </a:t>
            </a:r>
            <a:r>
              <a:rPr lang="hr-HR" sz="1800" dirty="0">
                <a:solidFill>
                  <a:srgbClr val="FF0000"/>
                </a:solidFill>
              </a:rPr>
              <a:t>P</a:t>
            </a:r>
            <a:r>
              <a:rPr lang="hr-HR" sz="1800" dirty="0" smtClean="0">
                <a:solidFill>
                  <a:srgbClr val="FF0000"/>
                </a:solidFill>
              </a:rPr>
              <a:t>ostupci pred PP </a:t>
            </a:r>
          </a:p>
          <a:p>
            <a:pPr marL="114300" indent="0">
              <a:buNone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hr-HR" sz="1800" b="1" dirty="0" smtClean="0">
                <a:solidFill>
                  <a:srgbClr val="FF0000"/>
                </a:solidFill>
              </a:rPr>
              <a:t>36 </a:t>
            </a:r>
            <a:r>
              <a:rPr lang="hr-HR" sz="1800" dirty="0" smtClean="0">
                <a:solidFill>
                  <a:srgbClr val="FF0000"/>
                </a:solidFill>
              </a:rPr>
              <a:t>pokrenutih postupaka                                                </a:t>
            </a:r>
            <a:r>
              <a:rPr lang="hr-HR" sz="1800" b="1" dirty="0" smtClean="0">
                <a:solidFill>
                  <a:srgbClr val="FF0000"/>
                </a:solidFill>
              </a:rPr>
              <a:t>779</a:t>
            </a:r>
            <a:r>
              <a:rPr lang="hr-HR" sz="1800" dirty="0" smtClean="0">
                <a:solidFill>
                  <a:srgbClr val="FF0000"/>
                </a:solidFill>
              </a:rPr>
              <a:t> postupaka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-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strah od daljnje </a:t>
            </a:r>
            <a:r>
              <a:rPr lang="hr-HR" sz="1800" b="1" u="sng" dirty="0">
                <a:solidFill>
                  <a:schemeClr val="bg2">
                    <a:lumMod val="50000"/>
                  </a:schemeClr>
                </a:solidFill>
              </a:rPr>
              <a:t>viktimizacije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-  mogućnost anonimne pritužbe  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hr-HR" sz="1800" b="1" u="sng" dirty="0">
                <a:solidFill>
                  <a:schemeClr val="bg2">
                    <a:lumMod val="50000"/>
                  </a:schemeClr>
                </a:solidFill>
              </a:rPr>
              <a:t>dugotrajnost i neizvjesnost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postupaka       - brže postupanje 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hr-HR" sz="1800" b="1" u="sng" dirty="0">
                <a:solidFill>
                  <a:schemeClr val="bg2">
                    <a:lumMod val="50000"/>
                  </a:schemeClr>
                </a:solidFill>
              </a:rPr>
              <a:t>visoki troškovi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sudskih postupaka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- besplatan postupak 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hr-HR" sz="1800" b="1" u="sng" dirty="0">
                <a:solidFill>
                  <a:schemeClr val="bg2">
                    <a:lumMod val="50000"/>
                  </a:schemeClr>
                </a:solidFill>
              </a:rPr>
              <a:t>financijska nejednakost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stranaka postupka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(radni sporovi – najčešći)                               - odluke nisu pravno obvezujuće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- ne odlučuju o sankcijama 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- slabija mogućnost dokazivanja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79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/>
              <a:t>Vrste tužbenih zahtjeva 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Utvrđenje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diskriminacije (deklaratorni)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Uklanjanje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ili zabrana diskriminacije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Naknada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štete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samo individualni sudski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postupci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Objava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presude u medijima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–uvjeti:  </a:t>
            </a:r>
          </a:p>
          <a:p>
            <a:pPr marL="114300" lvl="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–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diskriminacija vršena putem medija</a:t>
            </a: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- mediji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izvještavali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o diskriminatornom postupanju</a:t>
            </a:r>
          </a:p>
          <a:p>
            <a:pPr marL="114300" indent="0">
              <a:buNone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- društveni interes (podizanje svijesti građana – udružne </a:t>
            </a: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Udružne tužbe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– sredstvo zaštite kolektivnih interesa </a:t>
            </a:r>
          </a:p>
          <a:p>
            <a:pPr indent="-342900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tužitelji </a:t>
            </a: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altLang="sr-Latn-RS" sz="1800" b="1" dirty="0">
                <a:solidFill>
                  <a:schemeClr val="bg2">
                    <a:lumMod val="50000"/>
                  </a:schemeClr>
                </a:solidFill>
              </a:rPr>
              <a:t>organizacije civilnog društva </a:t>
            </a:r>
          </a:p>
          <a:p>
            <a:pPr indent="-342900">
              <a:lnSpc>
                <a:spcPct val="80000"/>
              </a:lnSpc>
              <a:buNone/>
            </a:pP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- zaštita </a:t>
            </a: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prava seksualnih manjina </a:t>
            </a:r>
          </a:p>
          <a:p>
            <a:pPr indent="-342900">
              <a:lnSpc>
                <a:spcPct val="80000"/>
              </a:lnSpc>
              <a:buNone/>
            </a:pP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                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- inače </a:t>
            </a: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aktivni na sceni ljudskih prava </a:t>
            </a:r>
          </a:p>
          <a:p>
            <a:pPr indent="-342900">
              <a:lnSpc>
                <a:spcPct val="80000"/>
              </a:lnSpc>
              <a:buNone/>
            </a:pP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                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- imaju </a:t>
            </a: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potrebno znanje </a:t>
            </a:r>
          </a:p>
          <a:p>
            <a:pPr indent="-342900">
              <a:lnSpc>
                <a:spcPct val="80000"/>
              </a:lnSpc>
              <a:buNone/>
            </a:pPr>
            <a:endParaRPr lang="hr-HR" altLang="sr-Latn-RS" sz="1800" dirty="0">
              <a:solidFill>
                <a:schemeClr val="bg2">
                  <a:lumMod val="50000"/>
                </a:schemeClr>
              </a:solidFill>
            </a:endParaRPr>
          </a:p>
          <a:p>
            <a:pPr indent="-342900">
              <a:lnSpc>
                <a:spcPct val="80000"/>
              </a:lnSpc>
              <a:buNone/>
            </a:pP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2010 .... 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aktivnija </a:t>
            </a: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zaštita kolektivnih interesa </a:t>
            </a:r>
          </a:p>
          <a:p>
            <a:pPr indent="-342900">
              <a:lnSpc>
                <a:spcPct val="80000"/>
              </a:lnSpc>
              <a:buNone/>
            </a:pP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2015 ....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znatan </a:t>
            </a: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pad broja ove vrste tužbi </a:t>
            </a:r>
            <a:r>
              <a:rPr lang="hr-HR" altLang="sr-Latn-RS" sz="1800" i="1" dirty="0" smtClean="0">
                <a:solidFill>
                  <a:schemeClr val="bg2">
                    <a:lumMod val="50000"/>
                  </a:schemeClr>
                </a:solidFill>
              </a:rPr>
              <a:t>(dugotrajnost postupaka, financije,…)</a:t>
            </a:r>
            <a:endParaRPr lang="en-US" altLang="sr-Latn-RS" sz="1800" i="1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69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/>
              <a:t>Izazovi u primjeni antidiskriminacijskog </a:t>
            </a:r>
            <a:r>
              <a:rPr lang="hr-HR" sz="2400" b="1" dirty="0" smtClean="0"/>
              <a:t>zakonodavstva</a:t>
            </a:r>
            <a:r>
              <a:rPr lang="hr-HR" sz="2400" dirty="0"/>
              <a:t/>
            </a:r>
            <a:br>
              <a:rPr lang="hr-HR" sz="2400" dirty="0"/>
            </a:br>
            <a:endParaRPr lang="en-US" altLang="en-US" sz="2400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1900" b="1" dirty="0" smtClean="0">
                <a:solidFill>
                  <a:schemeClr val="bg2">
                    <a:lumMod val="50000"/>
                  </a:schemeClr>
                </a:solidFill>
              </a:rPr>
              <a:t>Na </a:t>
            </a:r>
            <a:r>
              <a:rPr lang="hr-HR" sz="1900" b="1" dirty="0">
                <a:solidFill>
                  <a:schemeClr val="bg2">
                    <a:lumMod val="50000"/>
                  </a:schemeClr>
                </a:solidFill>
              </a:rPr>
              <a:t>strani tužitelja ...</a:t>
            </a:r>
            <a:endParaRPr lang="hr-HR" sz="19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zostanak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identifikacije diskriminacijske osnove </a:t>
            </a:r>
          </a:p>
          <a:p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sticanje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diskriminacijske osnove koja nije navedena u čl. 1 ZSD-a</a:t>
            </a:r>
          </a:p>
          <a:p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ogrešno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tumačenje značenja diskr. osnove – npr. „društveni položaj“</a:t>
            </a:r>
          </a:p>
          <a:p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razlikovanje mobinga od diskriminacije</a:t>
            </a:r>
          </a:p>
          <a:p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zostanak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dokazivanja vjerojatnosti diskriminacije  </a:t>
            </a:r>
          </a:p>
          <a:p>
            <a:pPr marL="114300" indent="0">
              <a:buNone/>
            </a:pP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hr-H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Radni sporovi – radnici – jedini svjedoci diskriminacije </a:t>
            </a:r>
          </a:p>
          <a:p>
            <a:pPr marL="114300" indent="0">
              <a:buNone/>
            </a:pP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                                 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strah </a:t>
            </a:r>
            <a:r>
              <a:rPr lang="hr-HR" sz="1900" dirty="0">
                <a:solidFill>
                  <a:schemeClr val="bg2">
                    <a:lumMod val="50000"/>
                  </a:schemeClr>
                </a:solidFill>
              </a:rPr>
              <a:t>od viktimizacije </a:t>
            </a:r>
            <a:endParaRPr lang="hr-H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hr-HR" sz="1900" i="1" dirty="0" smtClean="0">
                <a:solidFill>
                  <a:schemeClr val="bg2">
                    <a:lumMod val="50000"/>
                  </a:schemeClr>
                </a:solidFill>
              </a:rPr>
              <a:t>(Primjer - </a:t>
            </a:r>
            <a:r>
              <a:rPr lang="hr-HR" sz="1900" i="1" dirty="0">
                <a:solidFill>
                  <a:schemeClr val="bg2">
                    <a:lumMod val="50000"/>
                  </a:schemeClr>
                </a:solidFill>
              </a:rPr>
              <a:t>svjedok </a:t>
            </a:r>
            <a:r>
              <a:rPr lang="hr-HR" sz="1900" i="1" dirty="0" smtClean="0">
                <a:solidFill>
                  <a:schemeClr val="bg2">
                    <a:lumMod val="50000"/>
                  </a:schemeClr>
                </a:solidFill>
              </a:rPr>
              <a:t>zaposlenik tuženika, diskr. učenica srednje škole,  </a:t>
            </a:r>
          </a:p>
          <a:p>
            <a:pPr marL="114300" indent="0">
              <a:buNone/>
            </a:pPr>
            <a:r>
              <a:rPr lang="hr-HR" sz="1900" i="1" dirty="0" smtClean="0">
                <a:solidFill>
                  <a:schemeClr val="bg2">
                    <a:lumMod val="50000"/>
                  </a:schemeClr>
                </a:solidFill>
              </a:rPr>
              <a:t>          sud </a:t>
            </a:r>
            <a:r>
              <a:rPr lang="hr-HR" sz="1900" i="1" dirty="0">
                <a:solidFill>
                  <a:schemeClr val="bg2">
                    <a:lumMod val="50000"/>
                  </a:schemeClr>
                </a:solidFill>
              </a:rPr>
              <a:t>cijenio poslovnu i financijsku vezu svjedoka s tuženicima)</a:t>
            </a:r>
          </a:p>
          <a:p>
            <a:pPr marL="114300" indent="0">
              <a:buNone/>
            </a:pPr>
            <a:r>
              <a:rPr lang="hr-HR" sz="1900" i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marL="11430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515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Na strani suda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...</a:t>
            </a: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rimjena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načela prebacivanja tereta dokazivanja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(dokazivanje iznad stupnja vjerojatnosti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adni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sporovi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–široko 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tumačenje autonomije poslodavca pri formiranju poslovne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politike</a:t>
            </a: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tvrđivanje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namjere tuženika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 da provodi diskriminaciju -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</a:rPr>
              <a:t>Vrhovni sud RH </a:t>
            </a:r>
            <a:endParaRPr lang="hr-HR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</a:rPr>
              <a:t>     Gž-21/13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</a:rPr>
              <a:t>– bitni učinci postupanja, a ne namjera </a:t>
            </a: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</a:rPr>
              <a:t>tuženika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</a:rPr>
              <a:t>da provodi diskriminaciju </a:t>
            </a:r>
            <a:endParaRPr lang="hr-HR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nzistiranje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na </a:t>
            </a:r>
            <a:r>
              <a:rPr lang="hr-HR" sz="1800" b="1" dirty="0" err="1">
                <a:solidFill>
                  <a:schemeClr val="bg2">
                    <a:lumMod val="50000"/>
                  </a:schemeClr>
                </a:solidFill>
              </a:rPr>
              <a:t>komparatoru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Europski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sud pravde – Feryn v. Belgija (C-54/07)</a:t>
            </a:r>
          </a:p>
          <a:p>
            <a:pPr marL="114300" indent="0">
              <a:buNone/>
            </a:pP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</a:rPr>
              <a:t>Izostanak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</a:rPr>
              <a:t>identifikacije konkretne osobe diskriminirane poslovnom politikom </a:t>
            </a: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</a:rPr>
              <a:t>poslodavca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</a:rPr>
              <a:t>(osobe sjevernoafričkog podrijetla)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just" eaLnBrk="1" hangingPunct="1">
              <a:lnSpc>
                <a:spcPct val="80000"/>
              </a:lnSpc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692696"/>
            <a:ext cx="8643938" cy="6022429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Primjer br.1 – nužost postojanja komparatora?         Miješanje PP na strani tužitelja </a:t>
            </a:r>
          </a:p>
          <a:p>
            <a:pPr marL="114300" lvl="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- granice slobode izražavanja? </a:t>
            </a:r>
          </a:p>
          <a:p>
            <a:pPr marL="114300" lvl="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lvl="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Tuženik – “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Ni u mojoj reprezentaciji gayevi ne bi mogli igrati. Ne vidim gay  čovjeka </a:t>
            </a:r>
          </a:p>
          <a:p>
            <a:pPr marL="114300" lvl="0" indent="0">
              <a:buNone/>
            </a:pP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      kako ide glavom na kopačku, ali ga vidim kao baletana, tekstopisca, novinara</a:t>
            </a: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</a:rPr>
              <a:t>.”</a:t>
            </a:r>
          </a:p>
          <a:p>
            <a:pPr marL="114300" lvl="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Prije toga izjava tadašnjeg predsjednika HNS-a: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hr-HR" altLang="sr-Latn-RS" sz="2000" i="1" dirty="0" smtClean="0">
                <a:solidFill>
                  <a:schemeClr val="bg2">
                    <a:lumMod val="50000"/>
                  </a:schemeClr>
                </a:solidFill>
              </a:rPr>
              <a:t>“Bi li za hrvatsku selekciju mogao nastupiti igrač koji bi se deklarirao kao gay?”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000" i="1" dirty="0" smtClean="0">
                <a:solidFill>
                  <a:schemeClr val="bg2">
                    <a:lumMod val="50000"/>
                  </a:schemeClr>
                </a:solidFill>
              </a:rPr>
              <a:t>   “</a:t>
            </a:r>
            <a:r>
              <a:rPr lang="hr-HR" altLang="sr-Latn-RS" sz="2000" b="1" i="1" dirty="0" smtClean="0">
                <a:solidFill>
                  <a:schemeClr val="bg2">
                    <a:lumMod val="50000"/>
                  </a:schemeClr>
                </a:solidFill>
              </a:rPr>
              <a:t>Dok sam ja predsjednik sigurno ne”...nogomet igraju samo zdravi ljudi.”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20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b="1" dirty="0" smtClean="0">
                <a:solidFill>
                  <a:schemeClr val="bg2">
                    <a:lumMod val="50000"/>
                  </a:schemeClr>
                </a:solidFill>
              </a:rPr>
              <a:t>Tužbeni zahtjev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– utvrđuje se diskriminacija temeljem spolne orijentacije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hr-HR" altLang="sr-Latn-RS" sz="1800" b="1" i="1" dirty="0" smtClean="0">
                <a:solidFill>
                  <a:schemeClr val="bg2">
                    <a:lumMod val="50000"/>
                  </a:schemeClr>
                </a:solidFill>
              </a:rPr>
              <a:t>udružna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b="1" i="1" dirty="0" smtClean="0">
                <a:solidFill>
                  <a:schemeClr val="bg2">
                    <a:lumMod val="50000"/>
                  </a:schemeClr>
                </a:solidFill>
              </a:rPr>
              <a:t>    tužba              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- zabranjuje se tuženiku daljnje istupanje u medije kojim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diskriminira osobe iste spolne orijentacije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- nalaže se tuženiku da se putem medija javno ispriča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- nalaže se tuženiku da na svoj trošak objavi presudu u medijima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692696"/>
            <a:ext cx="8643938" cy="6022429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b="1" dirty="0" smtClean="0">
                <a:solidFill>
                  <a:schemeClr val="bg2">
                    <a:lumMod val="50000"/>
                  </a:schemeClr>
                </a:solidFill>
              </a:rPr>
              <a:t>Odgovor na tužbu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altLang="sr-Latn-RS" sz="1800" dirty="0" smtClean="0">
                <a:solidFill>
                  <a:srgbClr val="FF0000"/>
                </a:solidFill>
              </a:rPr>
              <a:t>nije bilo namjere diskriminirati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osobe istospolne orijentacije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- izjava dana u šaljivom tonu, izvučena iz konteksta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- iznio </a:t>
            </a:r>
            <a:r>
              <a:rPr lang="hr-HR" altLang="sr-Latn-RS" sz="1800" dirty="0" smtClean="0">
                <a:solidFill>
                  <a:srgbClr val="FF0000"/>
                </a:solidFill>
              </a:rPr>
              <a:t>vlastiti dojam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o homoseksualcima kao osobama nježnijeg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karaktera, kojima nisu svojstvene grubosti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- </a:t>
            </a:r>
            <a:r>
              <a:rPr lang="hr-HR" altLang="sr-Latn-RS" sz="1800" dirty="0" smtClean="0">
                <a:solidFill>
                  <a:srgbClr val="FF0000"/>
                </a:solidFill>
              </a:rPr>
              <a:t>hipotetska izjava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– tuženik nema svoju reprezentaciju niti je 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izbornik postojeće rerezentacije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b="1" dirty="0" smtClean="0">
                <a:solidFill>
                  <a:schemeClr val="bg2">
                    <a:lumMod val="50000"/>
                  </a:schemeClr>
                </a:solidFill>
              </a:rPr>
              <a:t>1 .stupanj – tužbni zahtjev odbijen  (ožujak 2011.)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Riječ je o hipotetskoj izjavi – nema konkretne radnje niti postupanja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Tuženik nema utjecaja na odluku tko će igrati u reprezentaciji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(izvršni dopredsjednik jednog nogometnog kluba)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Riječ je o tuženikovom vrijednosnom sudu, mišljenju koje je javno izrekao što je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altLang="sr-Latn-R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njegovo apsolutno građansko pravo (sloboda izražavanja)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 smtClean="0"/>
              <a:t>Kako pronaći i prepoznati strateški predmet za </a:t>
            </a:r>
            <a:r>
              <a:rPr lang="hr-HR" sz="2400" b="1" dirty="0" err="1" smtClean="0"/>
              <a:t>litigaciju</a:t>
            </a:r>
            <a:r>
              <a:rPr lang="hr-HR" sz="2400" b="1" dirty="0" smtClean="0"/>
              <a:t>?  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hr-HR" sz="2400" b="1" i="1" dirty="0" smtClean="0">
                <a:solidFill>
                  <a:schemeClr val="bg2">
                    <a:lumMod val="50000"/>
                  </a:schemeClr>
                </a:solidFill>
              </a:rPr>
              <a:t>                 „Trebam svježu krv, osobe bez privatnih obaveza.” </a:t>
            </a:r>
          </a:p>
          <a:p>
            <a:pPr marL="45720" indent="0">
              <a:buNone/>
            </a:pPr>
            <a:endParaRPr lang="hr-HR" sz="24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b="1" i="1" dirty="0" smtClean="0">
                <a:solidFill>
                  <a:schemeClr val="bg2">
                    <a:lumMod val="50000"/>
                  </a:schemeClr>
                </a:solidFill>
              </a:rPr>
              <a:t>   „Ubij pedera!”</a:t>
            </a:r>
          </a:p>
          <a:p>
            <a:pPr marL="0" indent="0">
              <a:buNone/>
            </a:pPr>
            <a:endParaRPr lang="hr-HR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b="1" i="1" dirty="0" smtClean="0">
                <a:solidFill>
                  <a:schemeClr val="bg2">
                    <a:lumMod val="50000"/>
                  </a:schemeClr>
                </a:solidFill>
              </a:rPr>
              <a:t>	    „Ciganke, ciganke, jebo vam mater cigansku,idite</a:t>
            </a:r>
          </a:p>
          <a:p>
            <a:pPr marL="45720" indent="0">
              <a:buNone/>
            </a:pPr>
            <a:r>
              <a:rPr lang="hr-HR" sz="24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od kud ste došle, kurve!”</a:t>
            </a:r>
          </a:p>
          <a:p>
            <a:pPr marL="45720" indent="0">
              <a:buNone/>
            </a:pPr>
            <a:endParaRPr lang="hr-HR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b="1" i="1" dirty="0" smtClean="0">
                <a:solidFill>
                  <a:schemeClr val="bg2">
                    <a:lumMod val="50000"/>
                  </a:schemeClr>
                </a:solidFill>
              </a:rPr>
              <a:t> „Smrdljivi Arape nestani iz ove firme ili će te progutati noć.” 		</a:t>
            </a:r>
          </a:p>
          <a:p>
            <a:pPr marL="45720" indent="0">
              <a:buNone/>
            </a:pPr>
            <a:endParaRPr lang="hr-HR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hr-HR" sz="2400" b="1" i="1" dirty="0" smtClean="0">
                <a:solidFill>
                  <a:schemeClr val="bg2">
                    <a:lumMod val="50000"/>
                  </a:schemeClr>
                </a:solidFill>
              </a:rPr>
              <a:t> „Dok sam ja predsjednik HNS-a homoseksualci neće igrati u hrvatskoj  nogometnoj reprezentaciji. Nogomet igraju samo zdravi ljudi.” </a:t>
            </a:r>
          </a:p>
          <a:p>
            <a:pPr marL="1143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692696"/>
            <a:ext cx="8643938" cy="6022429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b="1" dirty="0" smtClean="0">
                <a:solidFill>
                  <a:schemeClr val="bg2">
                    <a:lumMod val="50000"/>
                  </a:schemeClr>
                </a:solidFill>
              </a:rPr>
              <a:t>2 .stupanj – žalba tužitelja odbijena  (travanj 2012.)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Nema okolnosti temeljem kojih bi se osnovano moglo zaključiti da je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homoseksualcima onemogućen ili otežan pristup nogometnoj reprezentaciji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i da bi to bila posljedica tuženikove izjave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Odluku o igračima reprezentacije donosi izbornik na temelju kvalitete igrača,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a ne nečije krive predožbe o njihovom psihifizičkom stanju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Nije riječ o uvredljivoj izjavi do te mjere da kod osoba istospolne orijentacije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uzrokuje strah, neprijateljsko, ponižavajuće ili uvredljivo okruženje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692696"/>
            <a:ext cx="8643938" cy="6022429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1800" b="1" dirty="0" smtClean="0">
                <a:solidFill>
                  <a:schemeClr val="bg2">
                    <a:lumMod val="50000"/>
                  </a:schemeClr>
                </a:solidFill>
              </a:rPr>
              <a:t>3 .stupanj – revizija tužitelja usvojena, Vrhovni sud RH  (lipanj 2015)</a:t>
            </a:r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Preinačene presude i usvojen tužbeni zahtjev 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Niže stupanjske presude u suprotnosti </a:t>
            </a:r>
            <a:r>
              <a:rPr lang="hr-HR" altLang="sr-Latn-RS" sz="1800" b="1" u="sng" dirty="0" smtClean="0">
                <a:solidFill>
                  <a:schemeClr val="bg2">
                    <a:lumMod val="50000"/>
                  </a:schemeClr>
                </a:solidFill>
              </a:rPr>
              <a:t>sa stavom Europskog suda pravde  (Feryn</a:t>
            </a:r>
            <a:r>
              <a:rPr lang="hr-HR" altLang="sr-Latn-RS" sz="18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i="1" dirty="0" smtClean="0">
                <a:solidFill>
                  <a:schemeClr val="bg2">
                    <a:lumMod val="50000"/>
                  </a:schemeClr>
                </a:solidFill>
              </a:rPr>
              <a:t>           Javno objavljena diskriminatorna politika zapošljavanja – odvratila neke od 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i="1" dirty="0" smtClean="0">
                <a:solidFill>
                  <a:schemeClr val="bg2">
                    <a:lumMod val="50000"/>
                  </a:schemeClr>
                </a:solidFill>
              </a:rPr>
              <a:t>           migranata da se pokušaju zaposliti u toj </a:t>
            </a:r>
            <a:r>
              <a:rPr lang="hr-HR" altLang="sr-Latn-RS" sz="1800" i="1" dirty="0" smtClean="0">
                <a:solidFill>
                  <a:schemeClr val="bg2">
                    <a:lumMod val="50000"/>
                  </a:schemeClr>
                </a:solidFill>
              </a:rPr>
              <a:t>kompaniji. </a:t>
            </a:r>
            <a:endParaRPr lang="hr-HR" altLang="sr-Latn-RS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None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Okolnost izostanka identifikacije konkretnih osoba koje su takvom politikom mogle</a:t>
            </a:r>
          </a:p>
          <a:p>
            <a:pPr marL="319088" indent="-319088" eaLnBrk="1" hangingPunct="1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       biti ili jesu diskriminirane – irelevantna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Iako </a:t>
            </a:r>
            <a:r>
              <a:rPr lang="hr-HR" altLang="sr-Latn-RS" sz="1800" b="1" u="sng" dirty="0" smtClean="0">
                <a:solidFill>
                  <a:schemeClr val="bg2">
                    <a:lumMod val="50000"/>
                  </a:schemeClr>
                </a:solidFill>
              </a:rPr>
              <a:t>nema konkretne žrtve niti izravnog komapratora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– diskriminacija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Tuženik ima </a:t>
            </a:r>
            <a:r>
              <a:rPr lang="hr-HR" altLang="sr-Latn-RS" sz="1800" b="1" u="sng" dirty="0" smtClean="0">
                <a:solidFill>
                  <a:schemeClr val="bg2">
                    <a:lumMod val="50000"/>
                  </a:schemeClr>
                </a:solidFill>
              </a:rPr>
              <a:t>znatan ugled u svijetu nogometa 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– mogao potaknuti druge osobe na diskriminaciju – ŠIRI KONTEKST IZJAVE!!!</a:t>
            </a: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endParaRPr lang="hr-HR" altLang="sr-Latn-R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19088" indent="-319088" eaLnBrk="1" hangingPunct="1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Unatoč ustavnom pravu na </a:t>
            </a:r>
            <a:r>
              <a:rPr lang="hr-HR" altLang="sr-Latn-RS" sz="1800" b="1" u="sng" dirty="0" smtClean="0">
                <a:solidFill>
                  <a:schemeClr val="bg2">
                    <a:lumMod val="50000"/>
                  </a:schemeClr>
                </a:solidFill>
              </a:rPr>
              <a:t>slobodu izražavanja</a:t>
            </a:r>
            <a:r>
              <a:rPr lang="hr-HR" altLang="sr-Latn-RS" sz="1800" dirty="0" smtClean="0">
                <a:solidFill>
                  <a:schemeClr val="bg2">
                    <a:lumMod val="50000"/>
                  </a:schemeClr>
                </a:solidFill>
              </a:rPr>
              <a:t>– diskriminaciju moguće počiniti verbalnim izražavanjem (ograničenje prava)</a:t>
            </a:r>
          </a:p>
        </p:txBody>
      </p:sp>
    </p:spTree>
    <p:extLst>
      <p:ext uri="{BB962C8B-B14F-4D97-AF65-F5344CB8AC3E}">
        <p14:creationId xmlns:p14="http://schemas.microsoft.com/office/powerpoint/2010/main" xmlns="" val="2792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Primjer br. 2 – teži oblici diskriminacije – kriterij kod procjene visine štete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- miješanje OCD-a na strani tužitelja</a:t>
            </a:r>
          </a:p>
          <a:p>
            <a:pPr marL="114300" indent="0">
              <a:buNone/>
            </a:pPr>
            <a:endParaRPr lang="hr-HR" sz="18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Tužitelj je medicinski tehničar u zdravstvenoj ustanovi, arapskog podrijetla. </a:t>
            </a:r>
          </a:p>
          <a:p>
            <a:pPr marL="11430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U trajanju od 6 mjeseci na garderobnom ormariću pronalazio poruke sadržaja: </a:t>
            </a:r>
          </a:p>
          <a:p>
            <a:pPr marL="457200"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	„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Smrdljivi arape uzimaš našoj djeci kruh iz usta istrijebit ćemo sve.</a:t>
            </a:r>
          </a:p>
          <a:p>
            <a:pPr marL="114300" indent="0">
              <a:buNone/>
            </a:pP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                 Nestani iz ove kuće ili ćeš požaliti.”</a:t>
            </a:r>
          </a:p>
          <a:p>
            <a:pPr marL="114300" indent="0">
              <a:buNone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„Smrdljivi arape nestani iz ove firme ili će te progutati noć.”</a:t>
            </a:r>
          </a:p>
          <a:p>
            <a:pPr marL="114300" indent="0">
              <a:buNone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Poruka s dvije slike, na jednoj nacrtana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vješala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, a na drugoj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krvavi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nož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marL="114300" indent="0"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s natpisom „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Biraj”.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Tužitelj obavijestio poslodavca, zahtjev za zaštitu prava </a:t>
            </a:r>
          </a:p>
          <a:p>
            <a:pPr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Tuženik (poslodavac) poduzeo mjere (s vremenskim odmakom): </a:t>
            </a:r>
          </a:p>
          <a:p>
            <a:pPr lvl="1"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obavijestio policiju </a:t>
            </a:r>
          </a:p>
          <a:p>
            <a:pPr lvl="1"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pojačao mjere nadzora </a:t>
            </a:r>
          </a:p>
          <a:p>
            <a:pPr lvl="1"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postavio nadzornu kameru u hodnik koji vodi u garderobu (400 ormarića)  </a:t>
            </a:r>
          </a:p>
          <a:p>
            <a:pPr lvl="1"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održao sjednicu radničkog vijeća</a:t>
            </a:r>
          </a:p>
          <a:p>
            <a:pPr lvl="1"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tužitelj razgovarao s povjerenicom za zaštitu dostojanstva</a:t>
            </a:r>
          </a:p>
          <a:p>
            <a:pPr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Počinitelj nije pronađen, policija nije pronašla tragove</a:t>
            </a:r>
          </a:p>
          <a:p>
            <a:pPr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Četvrta poruka “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Smrdljivi arape kraj ti je blizu”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(novi postupak)</a:t>
            </a:r>
          </a:p>
          <a:p>
            <a:pPr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Presuda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(nepravomoćna): </a:t>
            </a:r>
          </a:p>
          <a:p>
            <a:pPr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sadržaj poruka je ozbiljan i predstavlja prijetnje smrću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poslodavac dužan zaštititi dostojanstvo radnika za vrijeme obavljanja posla</a:t>
            </a:r>
          </a:p>
          <a:p>
            <a:pPr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NAKNADA ŠTETE – 50.000 kn </a:t>
            </a:r>
            <a:r>
              <a:rPr lang="hr-HR" sz="1600" i="1" dirty="0" smtClean="0">
                <a:solidFill>
                  <a:schemeClr val="bg2">
                    <a:lumMod val="50000"/>
                  </a:schemeClr>
                </a:solidFill>
              </a:rPr>
              <a:t>(cca 6.666 EUR)</a:t>
            </a:r>
          </a:p>
          <a:p>
            <a:pPr>
              <a:buFontTx/>
              <a:buChar char="-"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Sud cijenio okolnosti: - intenzitet i trajanje straha 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- smanjenje životne aktivnosti (trajne psihičke posljedice    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razvoj psihičke bolesti, PTSP, depresija)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</a:rPr>
              <a:t>- teži oblik diskriminacije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- višestruka (nacinalnost, rasa, vjera) 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- ponovljena  (tri poruke) 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- produljena (period od pola godine)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20688"/>
            <a:ext cx="8174111" cy="5976665"/>
          </a:xfrm>
        </p:spPr>
        <p:txBody>
          <a:bodyPr>
            <a:normAutofit lnSpcReduction="10000"/>
          </a:bodyPr>
          <a:lstStyle/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Primjer br. 3 – kombinacija postupaka radi diskriminacije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- kazneni, ESLJP, građanski postupak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Tužitelji – pripadnik romske manjine i njegova partnerica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Tuženici – fizički napali tužitelja i njegovu partnericu na javnome mjestu, po danu,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zbog rasne netrepeljivosti, kazneno osuđeni 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Tužitelje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verbalno napadali </a:t>
            </a:r>
            <a:r>
              <a:rPr lang="hr-HR" altLang="en-US" sz="1800" i="1" dirty="0" smtClean="0">
                <a:solidFill>
                  <a:schemeClr val="bg2">
                    <a:lumMod val="50000"/>
                  </a:schemeClr>
                </a:solidFill>
              </a:rPr>
              <a:t>“Jebem ti mater cigansku, sve vas trijeba istrijebiti, mamu v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hr-HR" altLang="en-US" sz="1800" i="1" dirty="0" smtClean="0">
                <a:solidFill>
                  <a:schemeClr val="bg2">
                    <a:lumMod val="50000"/>
                  </a:schemeClr>
                </a:solidFill>
              </a:rPr>
              <a:t>m cigansku jebem...ubit ću te ....kuja koja se jebe s Ciganima...sada ćeš vijedeti svoga boga...ubi cigana...”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Fizički napad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– primili 2. tužiteljicu za kapuljaču i vrtili je u krug, kada je pala na tlo udarali je nogom u glavu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udarili 1. tužitelja u predjelu desne strane glave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udarlili 1. tužitelja šakom u potiljak nakon što je pokušao pobjeći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nogama nastavili tući tužitelja nakon što je pao na tlo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tužiteljicu udarali nogom u području lijeve strane lica i oka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mahali im nožem oko glave  dok su ležali na tlu 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en-US" alt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ctr">
              <a:buClr>
                <a:srgbClr val="9BBB59"/>
              </a:buClr>
              <a:buNone/>
            </a:pPr>
            <a:r>
              <a:rPr lang="hr-HR" altLang="en-US" sz="1800" b="1" u="sng" dirty="0" smtClean="0">
                <a:solidFill>
                  <a:schemeClr val="tx2"/>
                </a:solidFill>
              </a:rPr>
              <a:t>Kazneni postupak </a:t>
            </a:r>
          </a:p>
          <a:p>
            <a:pPr marL="365125" indent="-255588" algn="just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Okrivljenici proglašeni krivim radi: 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	-  kaznenog djela protiv slobode – </a:t>
            </a:r>
            <a:r>
              <a:rPr lang="hr-HR" altLang="en-US" sz="1800" b="1" dirty="0" smtClean="0">
                <a:solidFill>
                  <a:schemeClr val="tx2"/>
                </a:solidFill>
              </a:rPr>
              <a:t>prijetnjom</a:t>
            </a:r>
            <a:r>
              <a:rPr lang="hr-HR" altLang="en-US" sz="1800" dirty="0" smtClean="0">
                <a:solidFill>
                  <a:schemeClr val="tx2"/>
                </a:solidFill>
              </a:rPr>
              <a:t> </a:t>
            </a:r>
            <a:endParaRPr lang="hr-HR" altLang="en-US" sz="1800" dirty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	-  kaznenog djela protiv života i tijela – </a:t>
            </a:r>
            <a:r>
              <a:rPr lang="hr-HR" altLang="en-US" sz="1800" b="1" dirty="0" smtClean="0">
                <a:solidFill>
                  <a:schemeClr val="tx2"/>
                </a:solidFill>
              </a:rPr>
              <a:t>tjelesnom ozljedom</a:t>
            </a:r>
          </a:p>
          <a:p>
            <a:pPr marL="365125" indent="-255588" algn="just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Kaznena djela počinjena iz mržnje – zbog rasne netrepljivosti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Kazna zatvora od jedna godine i šest mjeseci (prvostupanjska)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ESLJP – rasno motivirani zločini moraju se primjereno sankcionirati, sankcija odvračajuća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ctr">
              <a:buClr>
                <a:srgbClr val="9BBB59"/>
              </a:buClr>
              <a:buNone/>
            </a:pPr>
            <a:r>
              <a:rPr lang="hr-HR" altLang="en-US" sz="1800" b="1" u="sng" dirty="0" smtClean="0">
                <a:solidFill>
                  <a:schemeClr val="tx2"/>
                </a:solidFill>
              </a:rPr>
              <a:t>ESLJP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Zahtjev protiv RH podnijela Maja Škorijanec (br.25536/14)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Državno odvjetištvo po službenoj dužnosti pokrenulo postupak protiv napadača radi prijetnji tjelesnog ozljeđivanja Š.Š. 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Maja Škorijanec podnijela kaznenu prijavu protiv napadača, tražila info od državnog odvjetništa 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Nije pokrenut postupak u odnosu na M.Š jer nije Romkinja, a riječ je o postupku radi rasno motiviranog zločina 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tx2"/>
                </a:solidFill>
              </a:rPr>
              <a:t>Odluka ESLJP 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domaća tijela progona propustila ispuniti svoje pozitivne obveze povodom rasno motiviranog zločina na štetu Maje Škorijanec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irelevantno što Maja Š. nije Romkinja – napadnuta zbog (bračne) povezanosti s Romom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došlo do povrede članka 3. u vezi s člankom 14. Konvencije 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dodijeljena naknada štete u visini od 12.500 EUR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 lnSpcReduction="10000"/>
          </a:bodyPr>
          <a:lstStyle/>
          <a:p>
            <a:pPr marL="365125" indent="-255588" algn="ctr">
              <a:buClr>
                <a:srgbClr val="9BBB59"/>
              </a:buClr>
              <a:buNone/>
            </a:pPr>
            <a:r>
              <a:rPr lang="hr-HR" altLang="en-US" sz="1800" b="1" u="sng" dirty="0" smtClean="0">
                <a:solidFill>
                  <a:schemeClr val="tx2"/>
                </a:solidFill>
              </a:rPr>
              <a:t>Građanski postupak </a:t>
            </a:r>
          </a:p>
          <a:p>
            <a:pPr marL="365125" indent="-255588" algn="just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Tužitelj trpi ozbiljne </a:t>
            </a:r>
            <a:r>
              <a:rPr lang="hr-HR" altLang="en-US" sz="1800" u="sng" dirty="0" smtClean="0">
                <a:solidFill>
                  <a:schemeClr val="tx2"/>
                </a:solidFill>
              </a:rPr>
              <a:t>psihičke posljedice </a:t>
            </a:r>
            <a:r>
              <a:rPr lang="hr-HR" altLang="en-US" sz="1800" dirty="0" smtClean="0">
                <a:solidFill>
                  <a:schemeClr val="tx2"/>
                </a:solidFill>
              </a:rPr>
              <a:t>: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Psihijatrijsko liječenje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Strah pri susretu s osobama nalik napadačima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Čitav se život nastoji uklopiti obzirom je Rom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tx2"/>
                </a:solidFill>
              </a:rPr>
              <a:t>Tuženik – bili su alkoholizirani 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                   - ne sjeća se dobro događaja 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                   - bili prisutni drugi ljudi koji se nisu mješali u sukob 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                   - pokušaj prebacivanja odgovornosti na treću osobu  (svjedoci)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Sudsko medicinsko vještačenje – ozljede se uklapaju u dinamiku događaja 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tx2"/>
                </a:solidFill>
              </a:rPr>
              <a:t>             -  </a:t>
            </a:r>
            <a:r>
              <a:rPr lang="hr-HR" altLang="en-US" sz="1800" i="1" dirty="0" smtClean="0">
                <a:solidFill>
                  <a:schemeClr val="tx2"/>
                </a:solidFill>
              </a:rPr>
              <a:t>natučenje glave, krvni podljev oba oka, oguljotina i natečenje prsnog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i="1" dirty="0" smtClean="0">
                <a:solidFill>
                  <a:schemeClr val="tx2"/>
                </a:solidFill>
              </a:rPr>
              <a:t>                 koša ilijevog ramena, porezotine po šakama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i="1" dirty="0" smtClean="0">
                <a:solidFill>
                  <a:schemeClr val="tx2"/>
                </a:solidFill>
              </a:rPr>
              <a:t>    	         - psihički stres, osjećaj životne ugroze, kasniji osjećaj nezaštićenosti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i="1" dirty="0" smtClean="0">
                <a:solidFill>
                  <a:schemeClr val="tx2"/>
                </a:solidFill>
              </a:rPr>
              <a:t>                i diskriminacije </a:t>
            </a:r>
            <a:endParaRPr lang="hr-HR" altLang="en-US" sz="1800" dirty="0" smtClean="0">
              <a:solidFill>
                <a:schemeClr val="tx2"/>
              </a:solidFill>
            </a:endParaRPr>
          </a:p>
          <a:p>
            <a:pPr marL="365125" indent="-255588" algn="ctr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tx2"/>
                </a:solidFill>
              </a:rPr>
              <a:t>Pravična novčana naknada – 20.000 kn po tužitelju </a:t>
            </a:r>
          </a:p>
          <a:p>
            <a:endParaRPr lang="hr-HR" sz="1800" dirty="0" smtClean="0"/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476672"/>
            <a:ext cx="8174111" cy="6120681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PRAVO NA ZDRAV ŽIVOT - Izvješće PP za 2018.  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Održivo gospodarenje otpadom 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-   Izvješće EK za RH iz 2019 – </a:t>
            </a:r>
            <a:r>
              <a:rPr lang="hr-HR" altLang="en-US" sz="1800" u="sng" dirty="0" smtClean="0">
                <a:solidFill>
                  <a:schemeClr val="bg2">
                    <a:lumMod val="50000"/>
                  </a:schemeClr>
                </a:solidFill>
              </a:rPr>
              <a:t>gospodarenje otpadom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najkritičniji je sektor u RH 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oš uvijek prevelik udio odlaganja otpada i odlagališta koja ne ispunjavaju uvjete za dozvole, tehničku opremljenost, način prihvata i odlaganja, vrste i količine odloženog otpada te 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monitoring</a:t>
            </a: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537" indent="0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odlagališta neopasnog otpada – 2017 –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311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od kojih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182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do sada zatvorena 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60-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ak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saniranih odlagališta nastavlja raditi do otvaranja CGO (od 13 predviđenih otvorena 2 – </a:t>
            </a:r>
            <a:r>
              <a:rPr lang="hr-HR" altLang="en-US" sz="1800" dirty="0" err="1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arišćina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Kaštijun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hr-HR" altLang="en-US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užno slijediti red prvenstva gospodarenja otpadom (</a:t>
            </a:r>
            <a:r>
              <a:rPr lang="hr-HR" altLang="en-US" sz="1800" i="1" dirty="0" smtClean="0">
                <a:solidFill>
                  <a:schemeClr val="bg2">
                    <a:lumMod val="50000"/>
                  </a:schemeClr>
                </a:solidFill>
              </a:rPr>
              <a:t>sprječavanje nastanka otpada, priprema za ponovnu uporabu, recikliranje, dok je odlaganje otpada najmanje poželjno – rizik od onečišćenja) 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užno pravovremeno brinuti o zaštiti okoliša i zdravlju građana </a:t>
            </a: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400" b="1" dirty="0" smtClean="0"/>
              <a:t>Što je strateška litigacija? 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Metoda </a:t>
            </a:r>
            <a:r>
              <a:rPr lang="hr-HR" sz="2000" b="1" dirty="0" smtClean="0">
                <a:solidFill>
                  <a:schemeClr val="tx2"/>
                </a:solidFill>
              </a:rPr>
              <a:t>odabira “primjerenih”predmeta </a:t>
            </a:r>
            <a:r>
              <a:rPr lang="hr-HR" sz="2000" dirty="0" smtClean="0">
                <a:solidFill>
                  <a:schemeClr val="tx2"/>
                </a:solidFill>
              </a:rPr>
              <a:t>za postizanje željenog ishoda u području suzbijanja diskriminacije.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u="sng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u="sng" dirty="0" smtClean="0">
                <a:solidFill>
                  <a:schemeClr val="tx2"/>
                </a:solidFill>
              </a:rPr>
              <a:t>INSTRUMENTI provedbe strateške litigacije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Alternativno rješavanje sporova (medijacija,...)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Podnošenje kaznene prijave/optužnog prijedloga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Miješanje u građanske/radne sudske postupke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Podnošenje udružnih tužbi u građanskim sudskim postupcima </a:t>
            </a:r>
          </a:p>
          <a:p>
            <a:pPr marL="114300" indent="0">
              <a:buFontTx/>
              <a:buChar char="-"/>
            </a:pPr>
            <a:endParaRPr lang="hr-H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476672"/>
            <a:ext cx="8174111" cy="6120681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Zaštita od buke 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nečišćenje utječe na koncentraciju, ometa odmor, komunikaciju, uzrokuje stres i oštećuje sluh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zvori - noćni klubovi, proizvodni objekti, brodogradilišta,…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pritužbe – mjerenja često po unaprijed dogovorenom vremenu 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- u uvjetima niže razine buke od stvarno prisutne 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- nije prikazano stvarno stanje na licu mjesta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Preporuka Ministarstvu zdravstva da pojača nadzor nad provedbom mjerenja buke.</a:t>
            </a:r>
          </a:p>
        </p:txBody>
      </p:sp>
    </p:spTree>
    <p:extLst>
      <p:ext uri="{BB962C8B-B14F-4D97-AF65-F5344CB8AC3E}">
        <p14:creationId xmlns:p14="http://schemas.microsoft.com/office/powerpoint/2010/main" xmlns="" val="8034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Primjer – zaštita od buke 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stambeni prostor i ugostiteljski objekt odvojeni pregradnim zidom 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ug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. objekt radi od 7 h u jutro do pola noći (blagdanima i dulje)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neadekvatna zvučna izolacija – prekomjerna buka u unutarnjem i vanjskom stambenom prostoru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narušeno zdravstveno stanje stanara (oštećen sluh, srčani probemi)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svake godine stanari za božične i novogodišnje blagdane iseljavaju iz kuće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Upravni postupci: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pred Sanitarnom inspekcijom – radi prekomjerne buke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pred Građevinskom inspekcijom – radi neizvođenja radova adekvatne zvučne izolacije (nema rješenja o utvrđivanju provođenja zaštite od buke, nije provedeno mjerenje buke i zvučne izolacije)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Pred Upravnim odjelom jedinice lokalne i područne samouprave - radi skraćenja radnog vremena ugost. objekta (do 22 h)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Neučinkovitost upravnih i sudskih postupaka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prekomjerna buka utvrđena šest puta pri mjerenjima sanitarne inspekcije</a:t>
            </a:r>
          </a:p>
          <a:p>
            <a:pPr marL="395287" indent="-285750" algn="just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mjerenja uz prethodnu najavu, zahtjevi tužiteljice za ponovljenim nenajavljenim mjerenjima </a:t>
            </a:r>
          </a:p>
          <a:p>
            <a:pPr marL="395287" indent="-285750" algn="just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zahtjevi za izuzeće sanitarnog inspektora </a:t>
            </a:r>
          </a:p>
          <a:p>
            <a:pPr marL="395287" indent="-285750" algn="just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žalba na odluku o zatvaranju objekta</a:t>
            </a:r>
          </a:p>
          <a:p>
            <a:pPr marL="395287" indent="-285750" algn="just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obustava postupka, ponovno otvaranje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postupka  </a:t>
            </a: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(različiti rezultati mjerenja)</a:t>
            </a:r>
          </a:p>
          <a:p>
            <a:pPr marL="395287" indent="-285750" algn="just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dugotrajnost postupaka (zahtjev za suđenje u razumnom roku VS RH)</a:t>
            </a:r>
          </a:p>
          <a:p>
            <a:pPr marL="365125" indent="-255588" algn="just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vođeno više upravnih sporova, vraćanje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predmeta </a:t>
            </a: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na upravni postupak</a:t>
            </a:r>
          </a:p>
          <a:p>
            <a:pPr marL="109537" indent="0" algn="just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537" indent="0" algn="just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Neučinkovite mjere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u="sng" dirty="0" smtClean="0">
                <a:solidFill>
                  <a:schemeClr val="bg2">
                    <a:lumMod val="50000"/>
                  </a:schemeClr>
                </a:solidFill>
              </a:rPr>
              <a:t>postavljanje zvučne izolacije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na zidove i međukatnu konstrukciju (nakon toga opet izmjerena prekomjerna buka)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hr-HR" altLang="en-US" sz="1800" u="sng" dirty="0" smtClean="0">
                <a:solidFill>
                  <a:schemeClr val="bg2">
                    <a:lumMod val="50000"/>
                  </a:schemeClr>
                </a:solidFill>
              </a:rPr>
              <a:t>elektroničko ograničenje </a:t>
            </a:r>
            <a:r>
              <a:rPr lang="hr-HR" altLang="en-US" sz="1800" u="sng" dirty="0">
                <a:solidFill>
                  <a:schemeClr val="bg2">
                    <a:lumMod val="50000"/>
                  </a:schemeClr>
                </a:solidFill>
              </a:rPr>
              <a:t>razine zvuka </a:t>
            </a: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na muzičkoj liniji i tv prijemniku” čije izvršenje je naloženo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prekršitelju i već se jednom pokazalo neučinkovito 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NIJE aktivirana mjera PRIVREMENE ZABRANE RADA do ispunjenja uvjeta zaštite od buke, pri utvrđenju prekoračenja buke veće od 5 dB(A)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ctr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Zahtjev protiv RH </a:t>
            </a:r>
          </a:p>
          <a:p>
            <a:pPr marL="365125" indent="-255588" algn="ctr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ESLJP  (prije iscrpljenja SVIH domaćih pravnih instrumenata)</a:t>
            </a:r>
          </a:p>
          <a:p>
            <a:pPr marL="365125" indent="-255588" algn="ctr" eaLnBrk="1" hangingPunct="1">
              <a:buClr>
                <a:srgbClr val="9BBB59"/>
              </a:buClr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-   podnositeljica nije pokrenula građansku tužbu protiv vlasnika 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ug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. objekta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radi prestanka buke i naknade štete (vlada RH)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-   </a:t>
            </a:r>
            <a:r>
              <a:rPr lang="hr-HR" altLang="en-US" sz="1800" b="1" i="1" dirty="0" err="1" smtClean="0">
                <a:solidFill>
                  <a:schemeClr val="bg2">
                    <a:lumMod val="50000"/>
                  </a:schemeClr>
                </a:solidFill>
              </a:rPr>
              <a:t>Croke</a:t>
            </a:r>
            <a:r>
              <a:rPr lang="hr-HR" alt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 v. Ireland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 slučaju postojanja više pravnih sredstava koje osoba može upotrijebiti, ima pravo odabrati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ono sredstvo koje se odnosi na bit njezine pritužbe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(nije nužno korištenje više pravnih lijekova s istim ciljem)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podnositeljica je odabrala upravni postupak radi saniranja buke, a ne građanski postupak te je prije obraćanja ESLJP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8 godina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vodila upravne postupke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ovoljno da se smatra da je iscrpila raspoloživa pravna sredstva </a:t>
            </a: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 lnSpcReduction="10000"/>
          </a:bodyPr>
          <a:lstStyle/>
          <a:p>
            <a:pPr marL="365125" indent="-255588" algn="ctr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Predmet procjene ESLJP</a:t>
            </a:r>
          </a:p>
          <a:p>
            <a:pPr marL="365125" indent="-255588" algn="ctr" eaLnBrk="1" hangingPunct="1">
              <a:buClr>
                <a:srgbClr val="9BBB59"/>
              </a:buClr>
              <a:buNone/>
            </a:pPr>
            <a:endParaRPr lang="hr-HR" alt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Je li uznemiravanje bukom doseglo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minimalnu razinu ozbiljnosti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KRITERIJI: -  jačina i trajanje uznemiravanja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- fizički i/ili psihički učinci uznemiravanja </a:t>
            </a:r>
            <a:endParaRPr lang="hr-HR" alt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 konkretnom slučaju;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- jačina buke premašila zakonom reguliranu gornju granicu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	- buka se nastavljala određeni broj godina i noću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- buka je utjecala na zdravstveno stanje ukućana (medicinska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dokumentacija o zdravstvenim problemima kćerke podnositeljice)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- predložene mjere sanacije buke nisu bile učinkovite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- dugotrajnost postupaka (Upravni sud – 4 godine odlučivao)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i="1" dirty="0" smtClean="0">
                <a:solidFill>
                  <a:schemeClr val="bg2">
                    <a:lumMod val="50000"/>
                  </a:schemeClr>
                </a:solidFill>
              </a:rPr>
              <a:t>Moreno </a:t>
            </a:r>
            <a:r>
              <a:rPr lang="hr-HR" alt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Gomez</a:t>
            </a:r>
            <a:r>
              <a:rPr lang="hr-HR" altLang="en-US" sz="1800" i="1" dirty="0" smtClean="0">
                <a:solidFill>
                  <a:schemeClr val="bg2">
                    <a:lumMod val="50000"/>
                  </a:schemeClr>
                </a:solidFill>
              </a:rPr>
              <a:t> v. Španjolska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(4143/02, buka iz noćnih klubova) </a:t>
            </a:r>
          </a:p>
        </p:txBody>
      </p:sp>
    </p:spTree>
    <p:extLst>
      <p:ext uri="{BB962C8B-B14F-4D97-AF65-F5344CB8AC3E}">
        <p14:creationId xmlns:p14="http://schemas.microsoft.com/office/powerpoint/2010/main" xmlns="" val="27436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404664"/>
            <a:ext cx="8174111" cy="6192689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ESLJP -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povreda obveze države da jamči zaštitu prava na privatni život i dom iz čl.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8.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Konvencije od prekomjerne imisije buke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Iako u Konvenciji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ne postoji izričito pravo na čisti i tihi okoliš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, ako je pojedinac izravno i ozbiljno pogođen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bukom ili drugim onečišćenjem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, može se pojaviti pitanje povrede članka 8. Konvencije</a:t>
            </a:r>
          </a:p>
          <a:p>
            <a:pPr marL="395287" indent="-285750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Dom je fizički deifniran prostor gdje se razvija privatni i obiteljski život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Pravo na poštivanje doma znači ne samo pravo na konkretan fizički prostor već i </a:t>
            </a:r>
            <a:r>
              <a:rPr lang="hr-HR" altLang="en-US" sz="1800" b="1" u="sng" dirty="0" smtClean="0">
                <a:solidFill>
                  <a:schemeClr val="bg2">
                    <a:lumMod val="50000"/>
                  </a:schemeClr>
                </a:solidFill>
              </a:rPr>
              <a:t>pravo na tiho (neometano) uživanje toga prostora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povreda prava na poštivanje doma – nije samo konkretna fizička povreda (pr. neovlašteni ulazak u dom) već i povrede koje nisu fizičke kao npr. buka, imisije, mirisi i dr. oblici miješanja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povredu uživanja doma nije učinila izravno država, </a:t>
            </a:r>
            <a:r>
              <a:rPr lang="hr-HR" altLang="en-US" sz="1800" u="sng" dirty="0" smtClean="0">
                <a:solidFill>
                  <a:schemeClr val="bg2">
                    <a:lumMod val="50000"/>
                  </a:schemeClr>
                </a:solidFill>
              </a:rPr>
              <a:t>ali je propustila poduzeti radnje da se zaustave povrede od strane treće osobe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15 000 EUR naknade neimovinske štete + troškovi postupka  (3 700 EUR)</a:t>
            </a:r>
          </a:p>
          <a:p>
            <a:pPr marL="365125" indent="-255588" algn="just" eaLnBrk="1" hangingPunct="1">
              <a:buClr>
                <a:srgbClr val="9BBB59"/>
              </a:buClr>
              <a:buFont typeface="Georgia" pitchFamily="18" charset="0"/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5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Primjer – onečišćenje zraka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                  Županijski centar za gospodarenje otpadom Marišćina (okolica Rijeke)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5" y="1615352"/>
            <a:ext cx="8417568" cy="52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476672"/>
            <a:ext cx="8174111" cy="6120681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Navodi iz pritužbi građana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više građana se obratilo PP radi onečišćenja zraka 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prve kuće na 1 km od ŽCGO-a, naselje s oko 2800 stanovnika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2017. područje oko ŽCGO svrstano u 2. kategoriju zraka zbog prekoračenja PM10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čestica</a:t>
            </a: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neugodni mirisi sumporovodika i prekoračenje dozvoljene razine PM10 čestica nastavljeno u 2018. te 2019. 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pritužbe radi narušenog zdravstvenog stanja dijela mještana (gušenje, pečenje u grlu i nosu, suhi kašalj, slabost, glavobolja...trovanje sumporovodikom)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mjerna stanica povremeno izvan funkcije ili ju čuva zaštitar 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uvjeravanje da će se smrad sanirati i da zdravlje građana nije ugroženo </a:t>
            </a:r>
          </a:p>
          <a:p>
            <a:pPr marL="109537" indent="0" algn="just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građani Marčelja traže zatvaranje ŽCGO ili</a:t>
            </a:r>
          </a:p>
          <a:p>
            <a:pPr marL="109537" indent="0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alternativni smještaj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744416" cy="25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11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38842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26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Nastavni zavod za javno zdravstvo PGŽ nadzire kvalitetu zraka i rad mjerne stanice za Mariščinu</a:t>
            </a:r>
          </a:p>
          <a:p>
            <a:pPr marL="365125" indent="-255588" algn="just">
              <a:buClr>
                <a:srgbClr val="9BBB59"/>
              </a:buClr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Olfaktometar – nadzire kvalitetu zraka na više lokacija (utvrđivanje i otklanjanje uzroka neugodnih mirisa)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Vodena zavjesa oko odlagališta, zelena barijera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Nadzor inspekcijskih službi (Min. zaštite okoliša i energetike, Min. zdravstva, MUP)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Uredba o razinama onečišćujućih tvari u zraku 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Sumporovodik – dozvoljena gornja granična vrijednost – 7 mikrograma po m3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dozvoljeno 24 satna prekoračenja sumporovodika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(03/2019 – 162 prekoračenja)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PM10 čestica –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dnevna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granična vrijednost 50 mikrograma po m3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dozvoljeno 35 prekoračenja GV u kalendarskoj godini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(12/2018 satna koncentracija PM10 366 mikograma po m3)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hr-HR" sz="2000" dirty="0" smtClean="0"/>
          </a:p>
          <a:p>
            <a:pPr marL="114300" indent="0" algn="ctr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CILJEVI STRATEŠKE LITIGACIJE </a:t>
            </a:r>
          </a:p>
          <a:p>
            <a:pPr marL="114300" indent="0">
              <a:buNone/>
            </a:pPr>
            <a:endParaRPr lang="hr-HR" sz="2000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“INTRA-LEGAL” </a:t>
            </a:r>
            <a:r>
              <a:rPr lang="hr-HR" sz="2000" dirty="0" smtClean="0">
                <a:solidFill>
                  <a:schemeClr val="tx2"/>
                </a:solidFill>
              </a:rPr>
              <a:t>– interpretacija, primjena i sadržaj određenog propisa</a:t>
            </a: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                            </a:t>
            </a:r>
            <a:r>
              <a:rPr lang="hr-HR" sz="2000" i="1" dirty="0" smtClean="0">
                <a:solidFill>
                  <a:schemeClr val="tx2"/>
                </a:solidFill>
              </a:rPr>
              <a:t>npr. testiranje je li nužno postojanje komparatora,</a:t>
            </a:r>
          </a:p>
          <a:p>
            <a:pPr marL="114300" indent="0">
              <a:buNone/>
            </a:pPr>
            <a:r>
              <a:rPr lang="hr-HR" sz="2000" i="1" dirty="0" smtClean="0">
                <a:solidFill>
                  <a:schemeClr val="tx2"/>
                </a:solidFill>
              </a:rPr>
              <a:t>                                        da li određeno postupanje predstavlja izravnu ili </a:t>
            </a:r>
          </a:p>
          <a:p>
            <a:pPr marL="114300" indent="0">
              <a:buNone/>
            </a:pPr>
            <a:r>
              <a:rPr lang="hr-HR" sz="2000" i="1" dirty="0" smtClean="0">
                <a:solidFill>
                  <a:schemeClr val="tx2"/>
                </a:solidFill>
              </a:rPr>
              <a:t>                                         neizravnu diskriminaciju i sl .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“EXTRA-LEGAL” </a:t>
            </a:r>
            <a:r>
              <a:rPr lang="hr-HR" sz="2000" dirty="0" smtClean="0">
                <a:solidFill>
                  <a:schemeClr val="tx2"/>
                </a:solidFill>
              </a:rPr>
              <a:t>– podizanje razine svijesti društva o određenom </a:t>
            </a: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                              diskriminatornom postupanju i/ili </a:t>
            </a: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                         - pritisak na relevatne dionike da poduzmu mjere protiv</a:t>
            </a: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                            diskriminacije koju trpi određena skupina građana                                        </a:t>
            </a:r>
            <a:endParaRPr lang="hr-HR" sz="2000" i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Mediji – važan instrument</a:t>
            </a:r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188640"/>
            <a:ext cx="8174111" cy="6408714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Krizni eko stožer  Mariščina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Prijava uprave operatera ŽCGO-a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inspekciji zaštite okoliša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(nepostojanje dozvole i uvjeta za odlaganje gorivog otpada i radi zagađenja okoliša)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Upravna tužba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Upravnom sudu u 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Rka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radi poništenja </a:t>
            </a:r>
            <a:r>
              <a:rPr lang="hr-HR" altLang="en-US" sz="1800" u="sng" dirty="0" smtClean="0">
                <a:solidFill>
                  <a:schemeClr val="bg2">
                    <a:lumMod val="50000"/>
                  </a:schemeClr>
                </a:solidFill>
              </a:rPr>
              <a:t>Rješenja o okolišnoj dozvoli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Upravni sud usvojio tužbu, 05/2019 (operater prije izdavanja okolišne dozvole treba dostaviti Temeljno izvješće koje sadrži podatke potrebne za utvrđivanje stanja tla i podzemnih voda)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Kaznena prijava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protiv operatera i odgovorne osobe – za </a:t>
            </a:r>
            <a:r>
              <a:rPr lang="hr-HR" altLang="en-US" sz="1800" dirty="0" err="1" smtClean="0">
                <a:solidFill>
                  <a:schemeClr val="bg2">
                    <a:lumMod val="50000"/>
                  </a:schemeClr>
                </a:solidFill>
              </a:rPr>
              <a:t>k.d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. protiv okoliša (ugrožavanje okoliša postrojenjem i ugrožavanje okoliša otpadom)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Radna skupina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za praćenje onečišćenja zraka 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brojni medijski istupi radi zagađenja zraka i </a:t>
            </a:r>
          </a:p>
          <a:p>
            <a:pPr marL="109537" indent="0" algn="just" eaLnBrk="1" hangingPunct="1">
              <a:buClr>
                <a:srgbClr val="9BBB59"/>
              </a:buClr>
              <a:buNone/>
            </a:pP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zatvaranja ŽCGO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mirni prosvjedi radi zagađenja zraka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05173"/>
            <a:ext cx="321754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968"/>
            <a:ext cx="8174037" cy="613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13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692696"/>
            <a:ext cx="8174111" cy="5904657"/>
          </a:xfrm>
        </p:spPr>
        <p:txBody>
          <a:bodyPr>
            <a:normAutofit/>
          </a:bodyPr>
          <a:lstStyle/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</a:rPr>
              <a:t>Izvješće  PP Hrvatskom saboru za 2018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nužno pravovremeno brinuti o zaštiti okoliša te zdravlju građana u blizini CGO-a</a:t>
            </a:r>
          </a:p>
          <a:p>
            <a:pPr marL="365125" indent="-255588" algn="just" eaLnBrk="1" hangingPunct="1">
              <a:buClr>
                <a:srgbClr val="9BBB59"/>
              </a:buClr>
              <a:buFontTx/>
              <a:buChar char="-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Ministarstvu zaštite okoliša i energetike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			– da ispita razinu usklađenosti CGO-a Marinšćina s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redom prvenstva gospodarenja otpadom 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-da osigura provedbu nužnih mjera za učinkovitu zaštitu svih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sastavnica okoliša i zdravlja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Ministarstvo zaštite okoliša i energetike, Državni inspektorat – tražena obavijest o poduzetom i planiranom radi prekoračenja vrijednosti lebdećih čestica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Ministarstvo zdravstva – tražena obavijest o mjerama zaštite i praćenja zdravlja građana koji žive u blizini CGO-a, o onima koje se provode i o planiranima</a:t>
            </a: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endParaRPr lang="hr-HR" alt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5125" indent="-255588" algn="just" eaLnBrk="1" hangingPunct="1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....nastavlja se  inspekcijsko postupanje Min. zaštite okoliša i energetike...</a:t>
            </a:r>
          </a:p>
          <a:p>
            <a:pPr marL="365125" indent="-255588" algn="just">
              <a:buClr>
                <a:srgbClr val="9BBB59"/>
              </a:buClr>
              <a:buNone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</a:rPr>
              <a:t>....nastavlja se ispitni postupak PP...</a:t>
            </a:r>
          </a:p>
        </p:txBody>
      </p:sp>
    </p:spTree>
    <p:extLst>
      <p:ext uri="{BB962C8B-B14F-4D97-AF65-F5344CB8AC3E}">
        <p14:creationId xmlns:p14="http://schemas.microsoft.com/office/powerpoint/2010/main" xmlns="" val="32533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9" y="2348880"/>
            <a:ext cx="7620000" cy="1143000"/>
          </a:xfrm>
        </p:spPr>
        <p:txBody>
          <a:bodyPr/>
          <a:lstStyle/>
          <a:p>
            <a:pPr algn="ctr"/>
            <a:r>
              <a:rPr lang="hr-HR" sz="5400" dirty="0" smtClean="0"/>
              <a:t>Hvala!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985" y="4211959"/>
            <a:ext cx="3168352" cy="1152129"/>
          </a:xfrm>
        </p:spPr>
        <p:txBody>
          <a:bodyPr>
            <a:normAutofit/>
          </a:bodyPr>
          <a:lstStyle/>
          <a:p>
            <a:pPr>
              <a:buFont typeface="Wingdings"/>
              <a:buChar char="8"/>
            </a:pPr>
            <a:endParaRPr lang="hr-HR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hlinkClick r:id="rId2"/>
            </a:endParaRPr>
          </a:p>
          <a:p>
            <a:pPr marL="203400" indent="0">
              <a:buNone/>
            </a:pPr>
            <a:r>
              <a:rPr lang="hr-H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hlinkClick r:id="rId2"/>
              </a:rPr>
              <a:t>www.ombudsman.hr</a:t>
            </a:r>
            <a:endParaRPr lang="hr-HR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Wingdings"/>
              <a:buChar char="8"/>
            </a:pPr>
            <a:endParaRPr lang="hr-HR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434" y="5663855"/>
            <a:ext cx="2954826" cy="102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100" y="5128273"/>
            <a:ext cx="432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640" y="5106728"/>
            <a:ext cx="2088232" cy="4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4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Najčešći ciljevi strateške litigacije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razjasniti značenje </a:t>
            </a:r>
            <a:r>
              <a:rPr lang="hr-HR" sz="2000" dirty="0" smtClean="0">
                <a:solidFill>
                  <a:schemeClr val="tx2"/>
                </a:solidFill>
              </a:rPr>
              <a:t>određene </a:t>
            </a:r>
            <a:r>
              <a:rPr lang="hr-HR" sz="2000" dirty="0" smtClean="0">
                <a:solidFill>
                  <a:schemeClr val="tx2"/>
                </a:solidFill>
              </a:rPr>
              <a:t>zakonske odredbe/načela  </a:t>
            </a:r>
            <a:r>
              <a:rPr lang="hr-HR" sz="2000" i="1" dirty="0" smtClean="0">
                <a:solidFill>
                  <a:schemeClr val="tx2"/>
                </a:solidFill>
              </a:rPr>
              <a:t>(Paulley v. First Group Plc, UK, osoba u invalidskim kolicima, majka s dječijim kolicima)</a:t>
            </a:r>
          </a:p>
          <a:p>
            <a:pPr marL="114300" indent="0">
              <a:buFontTx/>
              <a:buChar char="-"/>
            </a:pPr>
            <a:endParaRPr lang="hr-HR" sz="2000" i="1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utjecati na promjenu propisa i/ili promjeniti “lošu” sudsku praksu </a:t>
            </a:r>
          </a:p>
          <a:p>
            <a:pPr marL="114300" indent="0">
              <a:buFontTx/>
              <a:buChar char="-"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utvrditi da li se anti-diskriminacijsko zakonodavstvo primjenjuje na određene specifične situacije </a:t>
            </a:r>
            <a:r>
              <a:rPr lang="hr-HR" sz="2000" i="1" dirty="0" smtClean="0">
                <a:solidFill>
                  <a:schemeClr val="tx2"/>
                </a:solidFill>
              </a:rPr>
              <a:t>(Švedski ombudsman v Zavod za zapošljavanje, nezaposleni Jehovin svjedok, prodaja kupona za lutriju)</a:t>
            </a:r>
          </a:p>
          <a:p>
            <a:pPr marL="114300" indent="0">
              <a:buFontTx/>
              <a:buChar char="-"/>
            </a:pPr>
            <a:endParaRPr lang="hr-HR" sz="2000" i="1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skrenuti pozornost na praksu postupanja koja ima negativne učinke na određenu skupinu građana (</a:t>
            </a:r>
            <a:r>
              <a:rPr lang="hr-HR" sz="2000" i="1" dirty="0" smtClean="0">
                <a:solidFill>
                  <a:schemeClr val="tx2"/>
                </a:solidFill>
              </a:rPr>
              <a:t>L.I., Ž.B. v B. d.o.o., školska praksa romskih učenica)</a:t>
            </a:r>
          </a:p>
          <a:p>
            <a:pPr marL="114300" indent="0">
              <a:buFontTx/>
              <a:buChar char="-"/>
            </a:pPr>
            <a:endParaRPr lang="hr-HR" sz="2000" i="1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osigurati dosljednu primjenu anti-diskriminacijskog zakonodavstva  </a:t>
            </a:r>
            <a:r>
              <a:rPr lang="hr-HR" sz="2000" i="1" dirty="0" smtClean="0">
                <a:solidFill>
                  <a:schemeClr val="tx2"/>
                </a:solidFill>
              </a:rPr>
              <a:t>(Švedski ombudsman v Western Union Financial Services, 9/11, UN lista terorista, blokada novčanih tranasakcija, arapska/muslimanska imena)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ostvariti pravni presedan </a:t>
            </a:r>
            <a:r>
              <a:rPr lang="hr-HR" sz="2000" dirty="0" smtClean="0">
                <a:solidFill>
                  <a:schemeClr val="tx2"/>
                </a:solidFill>
              </a:rPr>
              <a:t>kako </a:t>
            </a:r>
            <a:r>
              <a:rPr lang="hr-HR" sz="2000" dirty="0" smtClean="0">
                <a:solidFill>
                  <a:schemeClr val="tx2"/>
                </a:solidFill>
              </a:rPr>
              <a:t>bi se omogućilo druge da s većom pravnm sigurnošću ostvare svoja prava </a:t>
            </a:r>
            <a:r>
              <a:rPr lang="hr-HR" sz="2000" i="1" dirty="0" smtClean="0">
                <a:solidFill>
                  <a:schemeClr val="tx2"/>
                </a:solidFill>
              </a:rPr>
              <a:t>(žalbeni sud u Helsinkiu, R 16/738, pacifisti, Jehovini svjedoci, priziv savjesti, vojna i civilna služba) </a:t>
            </a:r>
            <a:endParaRPr lang="hr-H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KRITERIJI odabira predmeta za stratešku litigaciju: 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STRATEŠKI KRITERIJI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mogućnost razjašnjavanja ili jačanja primjene propisa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mogućnost skretanja pozornosti javnosti na određeni problem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riječ je o sistematskoj diskriminaciji i/ili usmjerenoj na veći broj žrtava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riječ je o ozbiljnoj/teškoj povredi prava na jednakost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PRAKTIČNI KRITERIJI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PP/OCD </a:t>
            </a:r>
            <a:r>
              <a:rPr lang="hr-HR" sz="2000" dirty="0" smtClean="0">
                <a:solidFill>
                  <a:schemeClr val="tx2"/>
                </a:solidFill>
              </a:rPr>
              <a:t>je najprikladnije tijelo za poduzimanje radnji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dostatni finacijski i kadrovski kapaciteti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utrošena sredstva proporcionalna očekivanim rezultatima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mogućnost suradnje sa žrtvom diskriminacije/odvjetnikom/OCD-om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hr-HR" sz="2000" b="1" dirty="0" smtClean="0">
                <a:solidFill>
                  <a:schemeClr val="tx2"/>
                </a:solidFill>
              </a:rPr>
              <a:t>Ostvarenje MAKSIMALNE KORISTI od strateške litigacije</a:t>
            </a:r>
          </a:p>
          <a:p>
            <a:pPr marL="114300" indent="0">
              <a:buNone/>
            </a:pPr>
            <a:endParaRPr lang="hr-HR" sz="2000" b="1" u="sng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b="1" u="sng" dirty="0" smtClean="0">
                <a:solidFill>
                  <a:schemeClr val="tx2"/>
                </a:solidFill>
              </a:rPr>
              <a:t>Korištenje medija</a:t>
            </a:r>
          </a:p>
          <a:p>
            <a:pPr marL="11430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ü"/>
            </a:pPr>
            <a:r>
              <a:rPr lang="hr-HR" sz="2000" b="1" dirty="0" smtClean="0">
                <a:solidFill>
                  <a:schemeClr val="tx2"/>
                </a:solidFill>
              </a:rPr>
              <a:t>Nakon donošenja pravomoćne sudske odluke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hr-HR" sz="2000" dirty="0" smtClean="0">
                <a:solidFill>
                  <a:schemeClr val="tx2"/>
                </a:solidFill>
              </a:rPr>
              <a:t>najčešće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   </a:t>
            </a:r>
            <a:r>
              <a:rPr lang="en-US" sz="2000" dirty="0" smtClean="0">
                <a:solidFill>
                  <a:schemeClr val="tx2"/>
                </a:solidFill>
              </a:rPr>
              <a:t>–</a:t>
            </a:r>
            <a:r>
              <a:rPr lang="hr-HR" sz="2000" dirty="0" smtClean="0">
                <a:solidFill>
                  <a:schemeClr val="tx2"/>
                </a:solidFill>
              </a:rPr>
              <a:t>intenzitet korištenja </a:t>
            </a:r>
            <a:r>
              <a:rPr lang="hr-HR" sz="2000" dirty="0" smtClean="0">
                <a:solidFill>
                  <a:schemeClr val="tx2"/>
                </a:solidFill>
              </a:rPr>
              <a:t>medija </a:t>
            </a:r>
            <a:r>
              <a:rPr lang="hr-HR" sz="2000" dirty="0" smtClean="0">
                <a:solidFill>
                  <a:schemeClr val="tx2"/>
                </a:solidFill>
              </a:rPr>
              <a:t>najčešće ovisi o ishodu litigacije</a:t>
            </a:r>
          </a:p>
          <a:p>
            <a:pPr marL="11430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ü"/>
            </a:pPr>
            <a:r>
              <a:rPr lang="hr-HR" sz="2000" b="1" dirty="0" smtClean="0">
                <a:solidFill>
                  <a:schemeClr val="tx2"/>
                </a:solidFill>
              </a:rPr>
              <a:t>Na samome početku ili čak prije pokretanja sudskog postupka i/ili za vrijeme  trajanja postupka </a:t>
            </a:r>
          </a:p>
          <a:p>
            <a:pPr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– cilj litigacije je ostvaren pokretanjem sudskog postupka </a:t>
            </a:r>
          </a:p>
          <a:p>
            <a:pPr marL="114300" indent="0">
              <a:buNone/>
            </a:pPr>
            <a:endParaRPr lang="hr-HR" sz="2000" dirty="0" smtClean="0"/>
          </a:p>
          <a:p>
            <a:pPr>
              <a:buFont typeface="Wingdings"/>
              <a:buChar char="ü"/>
            </a:pPr>
            <a:r>
              <a:rPr lang="hr-HR" sz="2000" b="1" dirty="0" smtClean="0">
                <a:solidFill>
                  <a:schemeClr val="tx2"/>
                </a:solidFill>
              </a:rPr>
              <a:t>Za vrijeme svih faza sudskog postupka, uključujući i period nakon </a:t>
            </a:r>
          </a:p>
          <a:p>
            <a:pPr marL="114300" indent="0">
              <a:buNone/>
            </a:pPr>
            <a:r>
              <a:rPr lang="hr-HR" sz="2000" b="1" dirty="0">
                <a:solidFill>
                  <a:schemeClr val="tx2"/>
                </a:solidFill>
              </a:rPr>
              <a:t> </a:t>
            </a:r>
            <a:r>
              <a:rPr lang="hr-HR" sz="2000" b="1" dirty="0" smtClean="0">
                <a:solidFill>
                  <a:schemeClr val="tx2"/>
                </a:solidFill>
              </a:rPr>
              <a:t>   završetka postupka (</a:t>
            </a:r>
            <a:r>
              <a:rPr lang="en-US" sz="2000" b="1" dirty="0" smtClean="0">
                <a:solidFill>
                  <a:schemeClr val="tx2"/>
                </a:solidFill>
              </a:rPr>
              <a:t>follow up work</a:t>
            </a:r>
            <a:r>
              <a:rPr lang="hr-HR" sz="2000" b="1" dirty="0" smtClean="0">
                <a:solidFill>
                  <a:schemeClr val="tx2"/>
                </a:solidFill>
              </a:rPr>
              <a:t>)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       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000" b="1" u="sng" dirty="0" smtClean="0">
                <a:solidFill>
                  <a:schemeClr val="tx2"/>
                </a:solidFill>
              </a:rPr>
              <a:t>USPJEŠNA LITIGACIJA – strateški ciljevi potpuno ostvareni</a:t>
            </a: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hr-HR" sz="2000" dirty="0" smtClean="0">
                <a:solidFill>
                  <a:schemeClr val="tx2"/>
                </a:solidFill>
              </a:rPr>
              <a:t>Glavne poruke prenijeti </a:t>
            </a:r>
            <a:r>
              <a:rPr lang="hr-HR" sz="2000" b="1" u="sng" dirty="0" smtClean="0">
                <a:solidFill>
                  <a:schemeClr val="tx2"/>
                </a:solidFill>
              </a:rPr>
              <a:t>što češće i šire</a:t>
            </a:r>
            <a:r>
              <a:rPr lang="hr-HR" sz="2000" dirty="0" smtClean="0">
                <a:solidFill>
                  <a:schemeClr val="tx2"/>
                </a:solidFill>
              </a:rPr>
              <a:t>!</a:t>
            </a:r>
          </a:p>
          <a:p>
            <a:pPr marL="114300" indent="0">
              <a:buNone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Izave za medije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Vijest na web stranici, link na presudu 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Društveni mediji (twitter, facebook)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Publikacija PP – po potrebi i posebno izdanje samo povodom litigacije</a:t>
            </a:r>
          </a:p>
          <a:p>
            <a:pPr marL="114300" indent="0">
              <a:buFontTx/>
              <a:buChar char="-"/>
            </a:pPr>
            <a:r>
              <a:rPr lang="hr-HR" sz="2000" dirty="0" smtClean="0">
                <a:solidFill>
                  <a:schemeClr val="tx2"/>
                </a:solidFill>
              </a:rPr>
              <a:t>Pravni članci i analize u specijaliziranim publikacijama </a:t>
            </a:r>
          </a:p>
          <a:p>
            <a:pPr marL="365125" indent="-255588">
              <a:buFontTx/>
              <a:buChar char="-"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Medijski istupi od strane OCD-a </a:t>
            </a:r>
          </a:p>
          <a:p>
            <a:pPr marL="365125" indent="-255588">
              <a:buFontTx/>
              <a:buChar char="-"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Medijski istupi od strane žrtve diskriminacije </a:t>
            </a:r>
          </a:p>
          <a:p>
            <a:pPr marL="365125" indent="-255588">
              <a:buNone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- suglasnost žrtve diskriminacije </a:t>
            </a:r>
          </a:p>
          <a:p>
            <a:pPr marL="365125" indent="-255588">
              <a:buNone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- kapaciteti za medijske istupe </a:t>
            </a:r>
          </a:p>
          <a:p>
            <a:pPr marL="365125" indent="-255588">
              <a:buNone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- učinkovitije za podizanje razine svijesti društva o </a:t>
            </a:r>
          </a:p>
          <a:p>
            <a:pPr marL="365125" indent="-255588">
              <a:buNone/>
            </a:pPr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određenom problemu  </a:t>
            </a:r>
          </a:p>
          <a:p>
            <a:pPr marL="114300" indent="0">
              <a:buFontTx/>
              <a:buChar char="-"/>
            </a:pPr>
            <a:endParaRPr lang="hr-HR" sz="2000" dirty="0" smtClean="0">
              <a:solidFill>
                <a:schemeClr val="tx2"/>
              </a:solidFill>
            </a:endParaRPr>
          </a:p>
          <a:p>
            <a:pPr marL="114300" indent="0">
              <a:buFontTx/>
              <a:buChar char="-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80000"/>
              </a:lnSpc>
              <a:buNone/>
            </a:pPr>
            <a:r>
              <a:rPr lang="hr-HR" altLang="sr-Latn-RS" sz="2000" b="1" dirty="0" smtClean="0">
                <a:solidFill>
                  <a:schemeClr val="tx2"/>
                </a:solidFill>
              </a:rPr>
              <a:t>Što ukoliko je strateška litigacija bila neuspješna</a:t>
            </a:r>
            <a:r>
              <a:rPr lang="hr-HR" altLang="sr-Latn-RS" sz="1800" b="1" dirty="0" smtClean="0">
                <a:solidFill>
                  <a:schemeClr val="tx2"/>
                </a:solidFill>
              </a:rPr>
              <a:t>?  </a:t>
            </a:r>
            <a:endParaRPr lang="en-US" altLang="sr-Latn-RS" sz="1800" b="1" dirty="0" smtClean="0">
              <a:solidFill>
                <a:schemeClr val="tx2"/>
              </a:solidFill>
            </a:endParaRPr>
          </a:p>
          <a:p>
            <a:pPr marL="114300" indent="0" algn="just">
              <a:lnSpc>
                <a:spcPct val="80000"/>
              </a:lnSpc>
              <a:buNone/>
            </a:pPr>
            <a:endParaRPr lang="hr-HR" altLang="sr-Latn-RS" sz="1800" dirty="0" smtClean="0">
              <a:solidFill>
                <a:schemeClr val="tx2"/>
              </a:solidFill>
            </a:endParaRPr>
          </a:p>
          <a:p>
            <a:pPr marL="114300" indent="0" algn="just">
              <a:lnSpc>
                <a:spcPct val="80000"/>
              </a:lnSpc>
              <a:buNone/>
            </a:pPr>
            <a:endParaRPr lang="en-US" altLang="sr-Latn-RS" sz="1800" dirty="0" smtClean="0">
              <a:solidFill>
                <a:schemeClr val="tx2"/>
              </a:solidFill>
            </a:endParaRPr>
          </a:p>
          <a:p>
            <a:pPr marL="114300" indent="0" algn="just">
              <a:lnSpc>
                <a:spcPct val="80000"/>
              </a:lnSpc>
              <a:buNone/>
            </a:pPr>
            <a:r>
              <a:rPr lang="en-US" altLang="sr-Latn-RS" sz="1800" b="1" dirty="0" smtClean="0">
                <a:solidFill>
                  <a:schemeClr val="tx2"/>
                </a:solidFill>
                <a:sym typeface="Wingdings"/>
              </a:rPr>
              <a:t></a:t>
            </a:r>
            <a:r>
              <a:rPr lang="hr-HR" altLang="sr-Latn-RS" sz="1800" b="1" dirty="0" smtClean="0">
                <a:solidFill>
                  <a:schemeClr val="tx2"/>
                </a:solidFill>
                <a:sym typeface="Wingdings"/>
              </a:rPr>
              <a:t> Neuspješna litigacija s nekim pozitivnim učincima</a:t>
            </a:r>
            <a:endParaRPr lang="en-US" altLang="sr-Latn-RS" sz="1800" b="1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tx2"/>
                </a:solidFill>
              </a:rPr>
              <a:t>čak i negativni ishod može poslužiti svrsi podizanja razine svijesti društva o određenom pravnom ili društvenom problemu </a:t>
            </a:r>
          </a:p>
          <a:p>
            <a:pPr marL="411480" lvl="1" indent="0" algn="just">
              <a:lnSpc>
                <a:spcPct val="80000"/>
              </a:lnSpc>
              <a:buNone/>
            </a:pPr>
            <a:endParaRPr lang="en-US" altLang="sr-Latn-RS" sz="1800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hr-HR" altLang="sr-Latn-RS" sz="1800" dirty="0" smtClean="0">
                <a:solidFill>
                  <a:schemeClr val="tx2"/>
                </a:solidFill>
              </a:rPr>
              <a:t>takve slučajeve se može medijski izložiti unatoč njihovom ishodu, s naglaskom na društvenom/pravnom problemu, a ne toliko na sudskoj odluci </a:t>
            </a:r>
          </a:p>
          <a:p>
            <a:pPr lvl="1" algn="just">
              <a:lnSpc>
                <a:spcPct val="80000"/>
              </a:lnSpc>
              <a:buNone/>
            </a:pPr>
            <a:endParaRPr lang="en-US" altLang="sr-Latn-RS" sz="1800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en-US" altLang="sr-Latn-RS" sz="1800" dirty="0" smtClean="0">
              <a:solidFill>
                <a:schemeClr val="tx2"/>
              </a:solidFill>
            </a:endParaRPr>
          </a:p>
          <a:p>
            <a:pPr marL="114300" indent="0" algn="just">
              <a:lnSpc>
                <a:spcPct val="80000"/>
              </a:lnSpc>
              <a:buFont typeface="Wingdings"/>
              <a:buChar char="ü"/>
            </a:pPr>
            <a:r>
              <a:rPr lang="hr-HR" altLang="sr-Latn-RS" sz="1800" b="1" dirty="0" smtClean="0">
                <a:solidFill>
                  <a:schemeClr val="tx2"/>
                </a:solidFill>
                <a:sym typeface="Wingdings"/>
              </a:rPr>
              <a:t>Neuspješna litigacija bez ikakvih pozitivnih učinaka </a:t>
            </a:r>
            <a:endParaRPr lang="hr-HR" altLang="sr-Latn-RS" sz="1800" dirty="0" smtClean="0">
              <a:solidFill>
                <a:schemeClr val="tx2"/>
              </a:solidFill>
              <a:sym typeface="Wingdings"/>
            </a:endParaRPr>
          </a:p>
          <a:p>
            <a:pPr marL="114300" indent="0" algn="just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tx2"/>
                </a:solidFill>
                <a:sym typeface="Wingdings"/>
              </a:rPr>
              <a:t>         - da li izaći u medije i u kojem opsegu </a:t>
            </a:r>
          </a:p>
          <a:p>
            <a:pPr marL="114300" indent="0" algn="just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tx2"/>
                </a:solidFill>
                <a:sym typeface="Wingdings"/>
              </a:rPr>
              <a:t>         - ovisno o </a:t>
            </a:r>
            <a:r>
              <a:rPr lang="hr-HR" altLang="sr-Latn-RS" sz="1800" b="1" dirty="0" smtClean="0">
                <a:solidFill>
                  <a:schemeClr val="tx2"/>
                </a:solidFill>
                <a:sym typeface="Wingdings"/>
              </a:rPr>
              <a:t>prethodnoj praksi </a:t>
            </a:r>
            <a:r>
              <a:rPr lang="hr-HR" altLang="sr-Latn-RS" sz="1800" dirty="0" smtClean="0">
                <a:solidFill>
                  <a:schemeClr val="tx2"/>
                </a:solidFill>
                <a:sym typeface="Wingdings"/>
              </a:rPr>
              <a:t>izvještavanja </a:t>
            </a:r>
          </a:p>
          <a:p>
            <a:pPr marL="114300" indent="0" algn="just">
              <a:lnSpc>
                <a:spcPct val="80000"/>
              </a:lnSpc>
              <a:buNone/>
            </a:pPr>
            <a:r>
              <a:rPr lang="en-US" altLang="sr-Latn-RS" sz="1800" dirty="0" smtClean="0">
                <a:solidFill>
                  <a:schemeClr val="tx2"/>
                </a:solidFill>
              </a:rPr>
              <a:t> </a:t>
            </a:r>
          </a:p>
          <a:p>
            <a:pPr marL="114300" indent="0" algn="just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tx2"/>
                </a:solidFill>
              </a:rPr>
              <a:t>U cilju zadržavanja kredibiliteta – informaciju bi trebalo objaviti – ne nužno toliko široko i intenzivno kao u slučaju uspješne litigacije. </a:t>
            </a:r>
          </a:p>
          <a:p>
            <a:pPr marL="114300" indent="0" algn="just">
              <a:lnSpc>
                <a:spcPct val="80000"/>
              </a:lnSpc>
              <a:buNone/>
            </a:pPr>
            <a:r>
              <a:rPr lang="hr-HR" altLang="sr-Latn-RS" sz="1800" dirty="0" smtClean="0">
                <a:solidFill>
                  <a:schemeClr val="tx2"/>
                </a:solidFill>
              </a:rPr>
              <a:t>         Npr. objava na web stranici, bez objave za medije </a:t>
            </a:r>
          </a:p>
          <a:p>
            <a:pPr marL="114300" indent="0">
              <a:buFontTx/>
              <a:buChar char="-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9605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jednost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7577</TotalTime>
  <Words>3359</Words>
  <Application>Microsoft Office PowerPoint</Application>
  <PresentationFormat>On-screen Show (4:3)</PresentationFormat>
  <Paragraphs>541</Paragraphs>
  <Slides>43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Susjednost</vt:lpstr>
      <vt:lpstr>   „Strateško parničenje u Bosni i Hercegovini – mogućnosti i dometi”  </vt:lpstr>
      <vt:lpstr>Kako pronaći i prepoznati strateški predmet za litigaciju?   </vt:lpstr>
      <vt:lpstr>Što je strateška litigacija?  </vt:lpstr>
      <vt:lpstr>Slide 4</vt:lpstr>
      <vt:lpstr>Slide 5</vt:lpstr>
      <vt:lpstr>Slide 6</vt:lpstr>
      <vt:lpstr>Slide 7</vt:lpstr>
      <vt:lpstr>Slide 8</vt:lpstr>
      <vt:lpstr>Slide 9</vt:lpstr>
      <vt:lpstr>Slide 10</vt:lpstr>
      <vt:lpstr> Koliko slučajeva diskriminacije dođe do suda?  Jeste li poduzeli kakve korake kako bi zaštitili svoja  prava? Istraživanje o stavovima i razini svijesti o diskriminaciji i pojavnim oblicima diskriminacije – 2009., 2012., 2016.  </vt:lpstr>
      <vt:lpstr>Zašto niste ništa poduzeli?</vt:lpstr>
      <vt:lpstr>Koliko slučajeva diskriminacije dođe do suda?  </vt:lpstr>
      <vt:lpstr>Građanski postupci radi diskriminacije </vt:lpstr>
      <vt:lpstr>Vrste tužbenih zahtjeva  </vt:lpstr>
      <vt:lpstr>Izazovi u primjeni antidiskriminacijskog zakonodavstva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EQUINET SEMINAR  A question of faith. Religion and belief in the work of equality bodies  Engaging with policy-makers and producing policy recommendations</dc:title>
  <dc:creator>Nikolina Patalen</dc:creator>
  <cp:lastModifiedBy>dijana</cp:lastModifiedBy>
  <cp:revision>764</cp:revision>
  <cp:lastPrinted>2016-06-08T15:49:37Z</cp:lastPrinted>
  <dcterms:created xsi:type="dcterms:W3CDTF">2015-10-23T08:06:50Z</dcterms:created>
  <dcterms:modified xsi:type="dcterms:W3CDTF">2019-06-16T18:53:00Z</dcterms:modified>
</cp:coreProperties>
</file>