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7" r:id="rId2"/>
    <p:sldId id="267" r:id="rId3"/>
    <p:sldId id="264" r:id="rId4"/>
    <p:sldId id="263" r:id="rId5"/>
    <p:sldId id="284" r:id="rId6"/>
    <p:sldId id="285" r:id="rId7"/>
    <p:sldId id="286" r:id="rId8"/>
    <p:sldId id="289" r:id="rId9"/>
    <p:sldId id="283" r:id="rId10"/>
    <p:sldId id="287" r:id="rId11"/>
    <p:sldId id="282" r:id="rId12"/>
    <p:sldId id="290" r:id="rId13"/>
    <p:sldId id="291" r:id="rId14"/>
    <p:sldId id="292" r:id="rId15"/>
    <p:sldId id="288" r:id="rId16"/>
    <p:sldId id="281" r:id="rId17"/>
    <p:sldId id="266" r:id="rId18"/>
  </p:sldIdLst>
  <p:sldSz cx="9144000" cy="6858000" type="screen4x3"/>
  <p:notesSz cx="7035800" cy="932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CCCC"/>
    <a:srgbClr val="666666"/>
    <a:srgbClr val="1E4ABD"/>
    <a:srgbClr val="003366"/>
    <a:srgbClr val="E10040"/>
    <a:srgbClr val="002A6C"/>
    <a:srgbClr val="C2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929" autoAdjust="0"/>
  </p:normalViewPr>
  <p:slideViewPr>
    <p:cSldViewPr>
      <p:cViewPr varScale="1">
        <p:scale>
          <a:sx n="99" d="100"/>
          <a:sy n="99" d="100"/>
        </p:scale>
        <p:origin x="97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625" y="0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251E204-E3BC-406D-951A-D1981CCEC4E8}" type="datetimeFigureOut">
              <a:rPr lang="bs-Latn-BA"/>
              <a:pPr>
                <a:defRPr/>
              </a:pPr>
              <a:t>6.3.2019.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5225"/>
            <a:ext cx="4194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s-Latn-B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6275"/>
            <a:ext cx="5629275" cy="367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s-Latn-B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55075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4625" y="8855075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735DD4-DC24-48F6-A747-49919B4CE7AD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2542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4C8B62F-D182-4388-843B-6FA50C13F6F6}" type="slidenum">
              <a:rPr lang="bs-Latn-BA" altLang="x-none" sz="1200"/>
              <a:pPr/>
              <a:t>1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238892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10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2936166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11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698288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12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262635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13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1704612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14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247034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15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695364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16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3378881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1920184-160E-4332-A390-5F6E00DCF8CF}" type="slidenum">
              <a:rPr lang="bs-Latn-BA" altLang="x-none" sz="1200"/>
              <a:pPr/>
              <a:t>17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423387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2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316996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DCF9B26-A155-4AFF-8976-E7D341ED71D3}" type="slidenum">
              <a:rPr lang="bs-Latn-BA" altLang="x-none" sz="1200"/>
              <a:pPr/>
              <a:t>3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325828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4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42168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5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394908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6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308948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7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2812905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8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100621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x-none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E581D2-66BA-4D41-B5B3-E82D03DCA205}" type="slidenum">
              <a:rPr lang="bs-Latn-BA" altLang="x-none" sz="1200"/>
              <a:pPr/>
              <a:t>9</a:t>
            </a:fld>
            <a:endParaRPr lang="bs-Latn-BA" altLang="x-none" sz="1200"/>
          </a:p>
        </p:txBody>
      </p:sp>
    </p:spTree>
    <p:extLst>
      <p:ext uri="{BB962C8B-B14F-4D97-AF65-F5344CB8AC3E}">
        <p14:creationId xmlns:p14="http://schemas.microsoft.com/office/powerpoint/2010/main" val="8887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x-none" altLang="x-none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2192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x-none" altLang="x-none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x-none" altLang="x-none"/>
          </a:p>
        </p:txBody>
      </p:sp>
      <p:pic>
        <p:nvPicPr>
          <p:cNvPr id="7" name="Picture 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34226"/>
            <a:ext cx="518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45E865-A8D1-44DF-854C-B74674E8ACCA}" type="slidenum">
              <a:rPr lang="en-US" altLang="x-none"/>
              <a:pPr>
                <a:defRPr/>
              </a:pPr>
              <a:t>‹#›</a:t>
            </a:fld>
            <a:r>
              <a:rPr lang="en-US" altLang="x-none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788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E1F1-3CB6-4AFB-88FD-A85FBF41F23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323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2CEC-580B-48EB-8CBA-7AE38D41F8F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8717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7AD20-7C26-4FD4-AA40-7B84FEFCFB5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010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21B7D-7E02-4346-AAF9-C7EECB3824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8667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F114-0B84-49FD-BB42-A9B6B95503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033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5EF2-DA20-453F-B6B7-8A4B1A6701B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70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32D51-CE93-470E-A354-6F02BEFAE0B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89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F7C3-9D78-4E6E-B32C-25DC41A6CDB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2547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A04F-27B0-42F6-B809-D2FE46E6F27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6117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DD50-B8A7-4CF0-B370-BD32FD8676D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13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BA747E-D53D-4F06-BF98-AA6148E8AAB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x-none" altLang="x-none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x-none" altLang="x-none" b="0">
              <a:solidFill>
                <a:srgbClr val="002A6C"/>
              </a:solidFill>
            </a:endParaRP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34226"/>
            <a:ext cx="518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696200" cy="4038600"/>
          </a:xfrm>
        </p:spPr>
        <p:txBody>
          <a:bodyPr/>
          <a:lstStyle/>
          <a:p>
            <a:br>
              <a:rPr lang="bs-Latn-BA" sz="2400"/>
            </a:br>
            <a:br>
              <a:rPr lang="bs-Latn-BA" sz="2400"/>
            </a:br>
            <a:r>
              <a:rPr lang="bs-Latn-BA"/>
              <a:t>Radionica za obuku edukatora</a:t>
            </a:r>
            <a:br>
              <a:rPr lang="bs-Latn-BA" sz="2800"/>
            </a:br>
            <a:r>
              <a:rPr lang="bs-Latn-BA" sz="2000" i="1"/>
              <a:t>Planiranje i provođenje obuke iz oblasti etike</a:t>
            </a:r>
            <a:br>
              <a:rPr lang="bs-Latn-BA" sz="2800"/>
            </a:br>
            <a:br>
              <a:rPr lang="bs-Latn-BA" sz="2800"/>
            </a:br>
            <a:br>
              <a:rPr lang="bs-Latn-BA" sz="2800"/>
            </a:br>
            <a:r>
              <a:rPr lang="bs-Latn-BA" sz="2800"/>
              <a:t>Srijeda, 6. mart 2019. godine</a:t>
            </a:r>
            <a:br>
              <a:rPr lang="bs-Latn-BA" sz="2800"/>
            </a:br>
            <a:br>
              <a:rPr lang="bs-Latn-BA" sz="2800"/>
            </a:br>
            <a:endParaRPr lang="bs-Latn-BA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II. Pomaganje polaznicima da nauče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Participat</a:t>
            </a:r>
            <a:r>
              <a:rPr lang="ta-IN" sz="1600" b="1" dirty="0">
                <a:latin typeface="Gill Sans MT"/>
                <a:cs typeface="Gill Sans MT"/>
              </a:rPr>
              <a:t>ivna</a:t>
            </a:r>
            <a:r>
              <a:rPr lang="bs-Latn-BA" sz="1600" b="1" dirty="0">
                <a:latin typeface="Gill Sans MT" panose="020B0502020104020203" pitchFamily="34" charset="0"/>
              </a:rPr>
              <a:t> edukacija pomaže polaznicima da zapamte </a:t>
            </a: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10% - Čitanje</a:t>
            </a:r>
          </a:p>
          <a:p>
            <a:pPr mar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20% - Slušanje</a:t>
            </a:r>
          </a:p>
          <a:p>
            <a:pPr mar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30% - Gledanje</a:t>
            </a:r>
          </a:p>
          <a:p>
            <a:pPr mar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50% - Gledanje i slušanje</a:t>
            </a:r>
          </a:p>
          <a:p>
            <a:pPr mar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70% - Pričanje</a:t>
            </a:r>
          </a:p>
          <a:p>
            <a:pPr mar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90% - Pričanje i činjenje</a:t>
            </a: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600" i="1" dirty="0">
                <a:latin typeface="Gill Sans MT" panose="020B0502020104020203" pitchFamily="34" charset="0"/>
              </a:rPr>
              <a:t>Čujem i zaboravim. Vidim i zapamtim. Uradim i shvatim.</a:t>
            </a:r>
          </a:p>
          <a:p>
            <a:pPr mar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						-- Konfucije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10215-F23B-4F56-8A98-BCFFEAFF6F7C}"/>
              </a:ext>
            </a:extLst>
          </p:cNvPr>
          <p:cNvPicPr/>
          <p:nvPr/>
        </p:nvPicPr>
        <p:blipFill rotWithShape="1">
          <a:blip r:embed="rId3"/>
          <a:srcRect l="27777" t="36195" r="38356" b="16550"/>
          <a:stretch/>
        </p:blipFill>
        <p:spPr bwMode="auto">
          <a:xfrm>
            <a:off x="3352800" y="2759075"/>
            <a:ext cx="4892675" cy="2651125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775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II. Pomaganje polaznicima da nauče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910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Pasivne naspram participa</a:t>
            </a:r>
            <a:r>
              <a:rPr lang="bs-Latn-BA" sz="1600" b="1" dirty="0">
                <a:latin typeface="Gill Sans MT"/>
                <a:cs typeface="Gill Sans MT"/>
              </a:rPr>
              <a:t>t</a:t>
            </a:r>
            <a:r>
              <a:rPr lang="ta-IN" sz="1600" b="1" dirty="0">
                <a:latin typeface="Gill Sans MT"/>
                <a:cs typeface="Gill Sans MT"/>
              </a:rPr>
              <a:t>ivnih</a:t>
            </a:r>
            <a:r>
              <a:rPr lang="bs-Latn-BA" sz="1600" b="1" dirty="0">
                <a:latin typeface="Gill Sans MT"/>
                <a:cs typeface="Gill Sans MT"/>
              </a:rPr>
              <a:t> </a:t>
            </a:r>
            <a:r>
              <a:rPr lang="bs-Latn-BA" sz="1600" b="1" dirty="0">
                <a:latin typeface="Gill Sans MT" panose="020B0502020104020203" pitchFamily="34" charset="0"/>
              </a:rPr>
              <a:t>metoda podučavanja</a:t>
            </a:r>
          </a:p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 </a:t>
            </a: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Istraživanje Državnog instituta sa laboratorijom za edukaciju iz oblasti primijenjenih biheviorističkih nauka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FBB53-6859-4A05-91DE-178D290247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400"/>
            <a:ext cx="5334000" cy="3124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323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II. Pomaganje učenicima da nauče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153400" cy="3886200"/>
          </a:xfrm>
        </p:spPr>
        <p:txBody>
          <a:bodyPr/>
          <a:lstStyle/>
          <a:p>
            <a:pPr marL="0" indent="0">
              <a:buNone/>
            </a:pPr>
            <a:r>
              <a:rPr lang="bs-Latn-BA" sz="1800" b="1" dirty="0">
                <a:latin typeface="Gill Sans MT" panose="020B0502020104020203" pitchFamily="34" charset="0"/>
              </a:rPr>
              <a:t>Sadržaj, učešće i provjera (CPR)</a:t>
            </a:r>
          </a:p>
          <a:p>
            <a:pPr marL="0" lvl="0" indent="0">
              <a:buNone/>
            </a:pPr>
            <a:r>
              <a:rPr lang="bs-Latn-BA" sz="1800" b="1" dirty="0">
                <a:latin typeface="Gill Sans MT" panose="020B0502020104020203" pitchFamily="34" charset="0"/>
              </a:rPr>
              <a:t>(CPR ubrizgava život u edukaciju)</a:t>
            </a:r>
          </a:p>
          <a:p>
            <a:pPr marL="0" lvl="0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600" b="1" i="1" dirty="0">
                <a:latin typeface="Gill Sans MT" panose="020B0502020104020203" pitchFamily="34" charset="0"/>
              </a:rPr>
              <a:t>Sadržaj 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Predstavite temu; iznesite ključne informacije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600" b="1" i="1" dirty="0">
                <a:latin typeface="Gill Sans MT" panose="020B0502020104020203" pitchFamily="34" charset="0"/>
              </a:rPr>
              <a:t>Učešće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Omogućite polaznicima da rade s temom koja je predstavljena u toku dijela sa sadržajem</a:t>
            </a:r>
          </a:p>
          <a:p>
            <a:pPr marL="0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600" b="1" i="1" dirty="0">
                <a:latin typeface="Gill Sans MT" panose="020B0502020104020203" pitchFamily="34" charset="0"/>
              </a:rPr>
              <a:t>Ponavljanje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Upravljajte povratnim informacijama polaznika; edukator sumira sadržaj; i/ili naglašava najvažnije stavke učenja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81B43-D3DA-42A9-920E-331B006A4A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2514600" cy="16151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676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II. Pomaganje polaznicima da nauče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305800" cy="4343400"/>
          </a:xfrm>
        </p:spPr>
        <p:txBody>
          <a:bodyPr/>
          <a:lstStyle/>
          <a:p>
            <a:pPr marL="0" indent="0">
              <a:buNone/>
            </a:pPr>
            <a:r>
              <a:rPr lang="bs-Latn-BA" sz="1800" b="1" dirty="0">
                <a:latin typeface="Gill Sans MT" panose="020B0502020104020203" pitchFamily="34" charset="0"/>
              </a:rPr>
              <a:t>Sadržaj, učešće i ponavljanje (CPR)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bs-Latn-BA" sz="1400" i="1" dirty="0">
                <a:latin typeface="Gill Sans MT"/>
                <a:cs typeface="Gill Sans MT"/>
              </a:rPr>
              <a:t>(</a:t>
            </a:r>
            <a:r>
              <a:rPr lang="bs-Latn-BA" sz="1200" i="1" dirty="0">
                <a:latin typeface="Gill Sans MT"/>
                <a:cs typeface="Gill Sans MT"/>
              </a:rPr>
              <a:t>Pon</a:t>
            </a:r>
            <a:r>
              <a:rPr lang="ta-IN" sz="1200" i="1" dirty="0">
                <a:latin typeface="Gill Sans MT"/>
                <a:cs typeface="Gill Sans MT"/>
              </a:rPr>
              <a:t>avljanje</a:t>
            </a:r>
            <a:r>
              <a:rPr lang="ta-IN" sz="1200" i="1" dirty="0">
                <a:latin typeface="Gill Sans MT" panose="020B0502020104020203" pitchFamily="34" charset="0"/>
              </a:rPr>
              <a:t>:</a:t>
            </a:r>
            <a:r>
              <a:rPr lang="bs-Latn-BA" sz="1200" i="1" dirty="0">
                <a:latin typeface="Gill Sans MT" panose="020B0502020104020203" pitchFamily="34" charset="0"/>
              </a:rPr>
              <a:t> Obrazac za Plan sesije/Odjeljak 1, Materijali)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bs-Latn-BA" sz="1200" i="1" dirty="0">
                <a:latin typeface="Gill Sans MT" panose="020B0502020104020203" pitchFamily="34" charset="0"/>
              </a:rPr>
              <a:t>( Referirajte se na Obrazac za plan 5. sesije/Odjeljak 2, Materijali</a:t>
            </a:r>
            <a:r>
              <a:rPr lang="bs-Latn-BA" sz="1600" i="1" dirty="0">
                <a:latin typeface="Gill Sans MT" panose="020B0502020104020203" pitchFamily="34" charset="0"/>
              </a:rPr>
              <a:t>)</a:t>
            </a:r>
          </a:p>
          <a:p>
            <a:pPr marL="0" indent="0">
              <a:buNone/>
            </a:pPr>
            <a:endParaRPr lang="en-US" sz="1600" b="1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b="1" i="1" dirty="0">
                <a:latin typeface="Gill Sans MT"/>
                <a:cs typeface="Gill Sans MT"/>
              </a:rPr>
              <a:t>Sadržaj (</a:t>
            </a:r>
            <a:r>
              <a:rPr lang="ta-IN" sz="1400" b="1" i="1" dirty="0">
                <a:latin typeface="Gill Sans MT"/>
                <a:cs typeface="Gill Sans MT"/>
              </a:rPr>
              <a:t>5. s</a:t>
            </a:r>
            <a:r>
              <a:rPr lang="bs-Latn-BA" sz="1400" b="1" i="1" dirty="0">
                <a:latin typeface="Gill Sans MT"/>
                <a:cs typeface="Gill Sans MT"/>
              </a:rPr>
              <a:t>esija: 30 minuta)</a:t>
            </a:r>
          </a:p>
          <a:p>
            <a:r>
              <a:rPr lang="bs-Latn-BA" sz="1400" dirty="0">
                <a:latin typeface="Gill Sans MT"/>
                <a:cs typeface="Gill Sans MT"/>
              </a:rPr>
              <a:t>Edukator objašnjava temu</a:t>
            </a:r>
          </a:p>
          <a:p>
            <a:r>
              <a:rPr lang="bs-Latn-BA" sz="1400" dirty="0">
                <a:latin typeface="Gill Sans MT"/>
                <a:cs typeface="Gill Sans MT"/>
              </a:rPr>
              <a:t>Priručnik za primjenu Kodeksa sudijske/tužilačke etike, </a:t>
            </a:r>
            <a:endParaRPr lang="ta-IN" sz="1400" dirty="0">
              <a:latin typeface="Gill Sans MT"/>
              <a:cs typeface="Gill Sans MT"/>
            </a:endParaRPr>
          </a:p>
          <a:p>
            <a:pPr marL="0" indent="0">
              <a:buNone/>
            </a:pPr>
            <a:r>
              <a:rPr lang="ta-IN" sz="1400" dirty="0">
                <a:latin typeface="Gill Sans MT"/>
                <a:cs typeface="Gill Sans MT"/>
              </a:rPr>
              <a:t>       </a:t>
            </a:r>
            <a:r>
              <a:rPr lang="bs-Latn-BA" sz="1400" dirty="0">
                <a:latin typeface="Gill Sans MT"/>
                <a:cs typeface="Gill Sans MT"/>
              </a:rPr>
              <a:t>Zakon o VSTV/kodeksi, uporedni standardi</a:t>
            </a:r>
          </a:p>
          <a:p>
            <a:endParaRPr lang="en-US" sz="1400" dirty="0">
              <a:latin typeface="Gill Sans MT"/>
              <a:cs typeface="Gill Sans MT"/>
            </a:endParaRPr>
          </a:p>
          <a:p>
            <a:pPr marL="0" indent="0">
              <a:buNone/>
            </a:pPr>
            <a:r>
              <a:rPr lang="bs-Latn-BA" sz="1400" b="1" i="1" dirty="0">
                <a:latin typeface="Gill Sans MT"/>
                <a:cs typeface="Gill Sans MT"/>
              </a:rPr>
              <a:t>Učešće (</a:t>
            </a:r>
            <a:r>
              <a:rPr lang="ta-IN" sz="1400" b="1" i="1" dirty="0">
                <a:latin typeface="Gill Sans MT"/>
                <a:cs typeface="Gill Sans MT"/>
              </a:rPr>
              <a:t>5. s</a:t>
            </a:r>
            <a:r>
              <a:rPr lang="bs-Latn-BA" sz="1400" b="1" i="1" dirty="0">
                <a:latin typeface="Gill Sans MT"/>
                <a:cs typeface="Gill Sans MT"/>
              </a:rPr>
              <a:t>esija: 30 minuta)</a:t>
            </a:r>
          </a:p>
          <a:p>
            <a:r>
              <a:rPr lang="bs-Latn-BA" sz="1400" dirty="0">
                <a:latin typeface="Gill Sans MT"/>
                <a:cs typeface="Gill Sans MT"/>
              </a:rPr>
              <a:t>Edukator uvodi hipotetički koji polaznici trebaju analizirati/prodiskutirati</a:t>
            </a:r>
          </a:p>
          <a:p>
            <a:r>
              <a:rPr lang="bs-Latn-BA" sz="1400" dirty="0">
                <a:latin typeface="Gill Sans MT"/>
                <a:cs typeface="Gill Sans MT"/>
              </a:rPr>
              <a:t>Cijela grupa plenarno ili u malim grupama</a:t>
            </a:r>
          </a:p>
          <a:p>
            <a:pPr marL="0" indent="0">
              <a:buNone/>
            </a:pPr>
            <a:endParaRPr lang="en-US" sz="1400" dirty="0">
              <a:latin typeface="Gill Sans MT"/>
              <a:cs typeface="Gill Sans MT"/>
            </a:endParaRPr>
          </a:p>
          <a:p>
            <a:pPr marL="0" indent="0">
              <a:buNone/>
            </a:pPr>
            <a:r>
              <a:rPr lang="bs-Latn-BA" sz="1400" b="1" i="1" dirty="0">
                <a:latin typeface="Gill Sans MT"/>
                <a:cs typeface="Gill Sans MT"/>
              </a:rPr>
              <a:t>Ponavljanje (po potrebi)</a:t>
            </a:r>
          </a:p>
          <a:p>
            <a:r>
              <a:rPr lang="bs-Latn-BA" sz="1400" dirty="0">
                <a:latin typeface="Gill Sans MT"/>
                <a:cs typeface="Gill Sans MT"/>
              </a:rPr>
              <a:t>Edukator sumira najvažnije stavke učenja; kroz grupnu diskusiju edukator bilježi najvažnije stavke</a:t>
            </a:r>
          </a:p>
          <a:p>
            <a:r>
              <a:rPr lang="bs-Latn-BA" sz="1400" dirty="0">
                <a:latin typeface="Gill Sans MT"/>
                <a:cs typeface="Gill Sans MT"/>
              </a:rPr>
              <a:t>Male grupe sumiraju diskusije o sadržaju (edukator bilježi najvažnije stavke učenja)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81B43-D3DA-42A9-920E-331B006A4A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2514600" cy="16151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9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II. Pomaganje polaznicima da nauče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305800" cy="4343400"/>
          </a:xfrm>
        </p:spPr>
        <p:txBody>
          <a:bodyPr/>
          <a:lstStyle/>
          <a:p>
            <a:pPr marL="0" indent="0">
              <a:buNone/>
            </a:pPr>
            <a:r>
              <a:rPr lang="bs-Latn-BA" sz="1800" b="1" dirty="0">
                <a:latin typeface="Gill Sans MT" panose="020B0502020104020203" pitchFamily="34" charset="0"/>
              </a:rPr>
              <a:t>Sadržaj, učešće i ponavljanje (CPR)</a:t>
            </a:r>
          </a:p>
          <a:p>
            <a:pPr marL="0" indent="0">
              <a:buNone/>
            </a:pPr>
            <a:endParaRPr lang="en-US" sz="1600" b="1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600" b="1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600" b="1" i="1" dirty="0">
                <a:latin typeface="Gill Sans MT" panose="020B0502020104020203" pitchFamily="34" charset="0"/>
              </a:rPr>
              <a:t>CPR funkcionira zato što: 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Razbija prenos sadržaja u manje dijelove koji se mogu </a:t>
            </a:r>
            <a:endParaRPr lang="ta-IN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ta-IN" sz="1600" dirty="0">
                <a:latin typeface="Gill Sans MT" panose="020B0502020104020203" pitchFamily="34" charset="0"/>
              </a:rPr>
              <a:t>        </a:t>
            </a:r>
            <a:r>
              <a:rPr lang="bs-Latn-BA" sz="1600" dirty="0">
                <a:latin typeface="Gill Sans MT" panose="020B0502020104020203" pitchFamily="34" charset="0"/>
              </a:rPr>
              <a:t>preraditi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Pruža polazniku vrijeme da radi na</a:t>
            </a:r>
            <a:r>
              <a:rPr lang="ta-IN" sz="1600" dirty="0">
                <a:latin typeface="Gill Sans MT" panose="020B0502020104020203" pitchFamily="34" charset="0"/>
              </a:rPr>
              <a:t> </a:t>
            </a:r>
            <a:r>
              <a:rPr lang="ta-IN" sz="1600" dirty="0">
                <a:latin typeface="Gill Sans MT"/>
                <a:cs typeface="Gill Sans MT"/>
              </a:rPr>
              <a:t>naučenom ili da o naučenom promisli</a:t>
            </a:r>
            <a:endParaRPr lang="bs-Latn-BA" sz="1600" dirty="0">
              <a:latin typeface="Gill Sans MT"/>
              <a:cs typeface="Gill Sans MT"/>
            </a:endParaRPr>
          </a:p>
          <a:p>
            <a:pPr marL="0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Omogućava edukatoru da uspostavi veze i da naglasi najvažnije stavke učenja u toku ponavljanja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81B43-D3DA-42A9-920E-331B006A4A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2514600" cy="16151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276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II. Pomaganje polaznicima da nauče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77200" cy="3886200"/>
          </a:xfrm>
        </p:spPr>
        <p:txBody>
          <a:bodyPr/>
          <a:lstStyle/>
          <a:p>
            <a:pPr marL="0" indent="0">
              <a:buNone/>
            </a:pPr>
            <a:r>
              <a:rPr lang="bs-Latn-BA" sz="1800" b="1" dirty="0">
                <a:latin typeface="Gill Sans MT" panose="020B0502020104020203" pitchFamily="34" charset="0"/>
              </a:rPr>
              <a:t>Izazov 90/20/8</a:t>
            </a:r>
          </a:p>
          <a:p>
            <a:pPr marL="0" lvl="0" indent="0">
              <a:buNone/>
            </a:pPr>
            <a:endParaRPr lang="en-US" sz="1400" b="1" i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Za svakih 90 minuta prezentacije u PowerPointu:</a:t>
            </a:r>
          </a:p>
          <a:p>
            <a:pPr marL="0" lvl="0" indent="0"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Pažnja </a:t>
            </a:r>
            <a:r>
              <a:rPr lang="ta-IN" sz="1600" dirty="0">
                <a:latin typeface="Gill Sans MT"/>
                <a:cs typeface="Gill Sans MT"/>
              </a:rPr>
              <a:t>polaznika</a:t>
            </a:r>
            <a:r>
              <a:rPr lang="bs-Latn-BA" sz="1600" dirty="0">
                <a:latin typeface="Gill Sans MT" panose="020B0502020104020203" pitchFamily="34" charset="0"/>
              </a:rPr>
              <a:t> se može držati do 20 minuta u jednom komadu.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U prosjeku će se zapamtiti 8 minuta sadržaja.</a:t>
            </a:r>
          </a:p>
        </p:txBody>
      </p:sp>
    </p:spTree>
    <p:extLst>
      <p:ext uri="{BB962C8B-B14F-4D97-AF65-F5344CB8AC3E}">
        <p14:creationId xmlns:p14="http://schemas.microsoft.com/office/powerpoint/2010/main" val="251610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II. Pomaganje polaznicma da nauče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24800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Produktivno učenje/planiranje sesija </a:t>
            </a:r>
            <a:r>
              <a:rPr lang="ta-IN" sz="1600" b="1" dirty="0">
                <a:latin typeface="Gill Sans MT"/>
                <a:cs typeface="Gill Sans MT"/>
              </a:rPr>
              <a:t>u toku </a:t>
            </a:r>
            <a:r>
              <a:rPr lang="bs-Latn-BA" sz="1600" b="1" dirty="0">
                <a:latin typeface="Gill Sans MT" panose="020B0502020104020203" pitchFamily="34" charset="0"/>
              </a:rPr>
              <a:t>dana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x-none" sz="1600" b="1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s-Latn-BA" sz="1600" dirty="0">
                <a:latin typeface="Gill Sans MT" panose="020B0502020104020203" pitchFamily="34" charset="0"/>
              </a:rPr>
              <a:t>Ritam učenja se mijenja u toku dana – u skladu s tim planirajte sesije: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x-none" sz="14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x-none" sz="1600" b="1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x-none" sz="1600" b="1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C44D3C-C0DB-43B3-B7B9-91F329DFC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97453"/>
              </p:ext>
            </p:extLst>
          </p:nvPr>
        </p:nvGraphicFramePr>
        <p:xfrm>
          <a:off x="609600" y="3243197"/>
          <a:ext cx="7848600" cy="3611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8503">
                  <a:extLst>
                    <a:ext uri="{9D8B030D-6E8A-4147-A177-3AD203B41FA5}">
                      <a16:colId xmlns:a16="http://schemas.microsoft.com/office/drawing/2014/main" val="4064619334"/>
                    </a:ext>
                  </a:extLst>
                </a:gridCol>
                <a:gridCol w="5290097">
                  <a:extLst>
                    <a:ext uri="{9D8B030D-6E8A-4147-A177-3AD203B41FA5}">
                      <a16:colId xmlns:a16="http://schemas.microsoft.com/office/drawing/2014/main" val="323521740"/>
                    </a:ext>
                  </a:extLst>
                </a:gridCol>
              </a:tblGrid>
              <a:tr h="414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Sesija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Najpogodnija za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632501"/>
                  </a:ext>
                </a:extLst>
              </a:tr>
              <a:tr h="686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Uvodna sesija do jutarnje pauze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Na početku, uvod s pregledom prethodnog dana u slučaju duže obuke.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Kasnije, postavljanje temelja za naredne sesije i obrada već poznatih oblasti.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4015739"/>
                  </a:ext>
                </a:extLst>
              </a:tr>
              <a:tr h="569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Od jutarnje pauze do ručka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Najpogodnije vrijeme za teže i stručno gradivo. </a:t>
                      </a:r>
                    </a:p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Uvedite nove koncepte, nadogradite prethodno znanje i isprovocirajte razmišljanje. </a:t>
                      </a:r>
                    </a:p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216009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Nakon ručka do poslijepodnevne pauze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Prevaziđite inertnost nakon ručka kratkom dinamičnom sesijom ili nečim što podiže energiju</a:t>
                      </a:r>
                    </a:p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>
                          <a:solidFill>
                            <a:schemeClr val="tx1"/>
                          </a:solidFill>
                        </a:rPr>
                        <a:t>Koristite vježbe i diskusiju kako bi ste od ovog napravili sesiju koja će imati veliki učinak ("noćna smjena!")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342937"/>
                  </a:ext>
                </a:extLst>
              </a:tr>
              <a:tr h="488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solidFill>
                            <a:schemeClr val="tx1"/>
                          </a:solidFill>
                        </a:rPr>
                        <a:t>Nakon poslijepodnevne pauze do završetka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a-IN" sz="11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solidFill>
                            <a:schemeClr val="tx1"/>
                          </a:solidFill>
                        </a:rPr>
                        <a:t>Laganije aktivnosti, nadograđivanje na ranije temelje i ideje ili prakticiranje tehnika.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100" dirty="0">
                          <a:solidFill>
                            <a:schemeClr val="tx1"/>
                          </a:solidFill>
                        </a:rPr>
                        <a:t>Pregled dana, sumiranje, privođenje kraju</a:t>
                      </a:r>
                    </a:p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255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875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362200"/>
            <a:ext cx="7772400" cy="3500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68" y="4495800"/>
            <a:ext cx="6913463" cy="15850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altLang="x-none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x-none" dirty="0"/>
          </a:p>
          <a:p>
            <a:pPr marL="0" indent="0" algn="ctr">
              <a:buNone/>
            </a:pPr>
            <a:endParaRPr lang="en-US" altLang="x-none" dirty="0"/>
          </a:p>
          <a:p>
            <a:pPr marL="0" indent="0" algn="ctr">
              <a:buNone/>
            </a:pPr>
            <a:r>
              <a:rPr lang="bs-Latn-BA" b="1"/>
              <a:t>2. sesija</a:t>
            </a:r>
          </a:p>
          <a:p>
            <a:pPr marL="0" indent="0" algn="ctr">
              <a:buNone/>
            </a:pPr>
            <a:br>
              <a:rPr lang="bs-Latn-BA" b="1"/>
            </a:br>
            <a:r>
              <a:rPr lang="bs-Latn-BA" b="1"/>
              <a:t>Interaktivno učenje odraslih</a:t>
            </a:r>
          </a:p>
          <a:p>
            <a:pPr marL="0" indent="0" algn="ctr">
              <a:buNone/>
            </a:pPr>
            <a:endParaRPr lang="en-US" altLang="x-none" b="1" dirty="0"/>
          </a:p>
          <a:p>
            <a:pPr marL="0" indent="0" algn="ctr">
              <a:buNone/>
            </a:pPr>
            <a:endParaRPr lang="bs-Latn-BA" altLang="x-none" b="1" i="1" dirty="0"/>
          </a:p>
        </p:txBody>
      </p:sp>
    </p:spTree>
    <p:extLst>
      <p:ext uri="{BB962C8B-B14F-4D97-AF65-F5344CB8AC3E}">
        <p14:creationId xmlns:p14="http://schemas.microsoft.com/office/powerpoint/2010/main" val="323033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2 sesija – Sadržaj</a:t>
            </a:r>
            <a:br>
              <a:rPr lang="bs-Latn-BA">
                <a:latin typeface="Gill Sans MT" panose="020B0502020104020203" pitchFamily="34" charset="0"/>
              </a:rPr>
            </a:br>
            <a:endParaRPr lang="bs-Latn-BA">
              <a:latin typeface="Gill Sans MT" panose="020B0502020104020203" pitchFamily="34" charset="0"/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bs-Latn-BA" sz="2000" b="1" dirty="0">
                <a:latin typeface="Gill Sans MT" panose="020B0502020104020203" pitchFamily="34" charset="0"/>
              </a:rPr>
              <a:t>Naučite metodologiju učenja odraslih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x-none" sz="2000" b="1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Proces učenja odraslih osoba</a:t>
            </a:r>
          </a:p>
          <a:p>
            <a:pPr>
              <a:spcBef>
                <a:spcPts val="0"/>
              </a:spcBef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bs-Latn-BA" sz="1600" dirty="0">
                <a:latin typeface="Gill Sans MT" panose="020B0502020104020203" pitchFamily="34" charset="0"/>
              </a:rPr>
              <a:t>Pomaganje polaznicima da nauče</a:t>
            </a:r>
          </a:p>
          <a:p>
            <a:pPr>
              <a:spcBef>
                <a:spcPts val="0"/>
              </a:spcBef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1. Proces učenja odraslih osoba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Principi učenja odraslih osoba</a:t>
            </a:r>
          </a:p>
          <a:p>
            <a:pPr marL="0" indent="0">
              <a:buNone/>
            </a:pPr>
            <a:r>
              <a:rPr lang="bs-Latn-BA" sz="1600" dirty="0">
                <a:latin typeface="Gill Sans MT" panose="020B0502020104020203" pitchFamily="34" charset="0"/>
              </a:rPr>
              <a:t>(Odrasli uče na drugačiji način, potrebne su im njima prilagođene metode edukacije) – Zašto?</a:t>
            </a: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Bogato iskustvo koje mogu podijeliti s drugima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Samostalno donose odluke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Imaju različite stilove učenja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Žele učestvovati, a ne samo slušati predavanja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Više vole kada je fokus usmjeren na stvarne probleme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Najbolje uče u pozitivnom okruženju</a:t>
            </a:r>
          </a:p>
          <a:p>
            <a:r>
              <a:rPr lang="bs-Latn-BA" sz="1600" dirty="0">
                <a:latin typeface="Gill Sans MT" panose="020B0502020104020203" pitchFamily="34" charset="0"/>
              </a:rPr>
              <a:t>Mogu osjećati anksioznost zbog dinamike u grupi ili </a:t>
            </a:r>
            <a:r>
              <a:rPr lang="bs-Latn-BA" sz="1600" dirty="0">
                <a:latin typeface="Gill Sans MT"/>
                <a:cs typeface="Gill Sans MT"/>
              </a:rPr>
              <a:t>straha da će ostaviti dojam da su neinformisani</a:t>
            </a:r>
            <a:endParaRPr lang="bs-Latn-BA" sz="16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Motivirani su za primjenu vještina u svom poslu</a:t>
            </a:r>
          </a:p>
          <a:p>
            <a:endParaRPr lang="en-US" altLang="x-none" sz="1600" dirty="0">
              <a:latin typeface="Gill Sans MT" panose="020B0502020104020203" pitchFamily="34" charset="0"/>
            </a:endParaRPr>
          </a:p>
          <a:p>
            <a:endParaRPr lang="en-US" altLang="x-none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x-none" sz="16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1. Proces učenja odraslih osoba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4 mita o učenju odraslih osoba</a:t>
            </a:r>
          </a:p>
          <a:p>
            <a:pPr marL="0" indent="0">
              <a:buNone/>
            </a:pPr>
            <a:endParaRPr lang="en-US" altLang="x-none" sz="1600" b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#1:  </a:t>
            </a:r>
            <a:r>
              <a:rPr lang="bs-Latn-BA" sz="1400" dirty="0">
                <a:latin typeface="Gill Sans MT" panose="020B0502020104020203" pitchFamily="34" charset="0"/>
              </a:rPr>
              <a:t>Ako polaznicima nešto kažemo, oni će to shvatiti, zapamtiti i primjenjivati.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Savjet:  Potrebno je da polaznike uključite ukoliko želite da oni </a:t>
            </a:r>
            <a:r>
              <a:rPr lang="bs-Latn-BA" sz="1400" u="sng" dirty="0">
                <a:latin typeface="Gill Sans MT" panose="020B0502020104020203" pitchFamily="34" charset="0"/>
              </a:rPr>
              <a:t>shvate</a:t>
            </a:r>
            <a:r>
              <a:rPr lang="bs-Latn-BA" sz="1400" dirty="0">
                <a:latin typeface="Gill Sans MT" panose="020B0502020104020203" pitchFamily="34" charset="0"/>
              </a:rPr>
              <a:t> i </a:t>
            </a:r>
            <a:r>
              <a:rPr lang="bs-Latn-BA" sz="1400" u="sng" dirty="0">
                <a:latin typeface="Gill Sans MT" panose="020B0502020104020203" pitchFamily="34" charset="0"/>
              </a:rPr>
              <a:t>koriste </a:t>
            </a:r>
            <a:r>
              <a:rPr lang="bs-Latn-BA" sz="1400" dirty="0">
                <a:latin typeface="Gill Sans MT" panose="020B0502020104020203" pitchFamily="34" charset="0"/>
              </a:rPr>
              <a:t> informacije</a:t>
            </a:r>
          </a:p>
          <a:p>
            <a:pPr lvl="0"/>
            <a:endParaRPr lang="en-US" sz="1400" b="1" i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#2: </a:t>
            </a:r>
            <a:r>
              <a:rPr lang="bs-Latn-BA" sz="1400" dirty="0">
                <a:latin typeface="Gill Sans MT" panose="020B0502020104020203" pitchFamily="34" charset="0"/>
              </a:rPr>
              <a:t> Tiha prostorija u kojoj se odvija obuka je mjesto ozbiljnog učenja.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Savjet: Da biste stimulirali proces učenja, koristite raznolik pristup</a:t>
            </a:r>
          </a:p>
          <a:p>
            <a:pPr lvl="1"/>
            <a:r>
              <a:rPr lang="bs-Latn-BA" sz="1200" dirty="0">
                <a:latin typeface="Gill Sans MT" panose="020B0502020104020203" pitchFamily="34" charset="0"/>
              </a:rPr>
              <a:t>Prikažite nešto verbalno (pričajte o tome)</a:t>
            </a:r>
          </a:p>
          <a:p>
            <a:pPr lvl="1"/>
            <a:r>
              <a:rPr lang="bs-Latn-BA" sz="1200" dirty="0">
                <a:latin typeface="Gill Sans MT" panose="020B0502020104020203" pitchFamily="34" charset="0"/>
              </a:rPr>
              <a:t>Prikažite nešto vizuelno (vidite to)</a:t>
            </a:r>
          </a:p>
          <a:p>
            <a:pPr lvl="1"/>
            <a:r>
              <a:rPr lang="bs-Latn-BA" sz="1200" dirty="0">
                <a:latin typeface="Gill Sans MT" panose="020B0502020104020203" pitchFamily="34" charset="0"/>
              </a:rPr>
              <a:t>Prikažite nešto kinestetički (dodirnite/osjetite)</a:t>
            </a:r>
          </a:p>
          <a:p>
            <a:pPr marL="0" lvl="0" indent="0">
              <a:buNone/>
            </a:pPr>
            <a:endParaRPr lang="en-US" sz="1400" b="1" i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#3:</a:t>
            </a:r>
            <a:r>
              <a:rPr lang="bs-Latn-BA" sz="1400" dirty="0">
                <a:latin typeface="Gill Sans MT" panose="020B0502020104020203" pitchFamily="34" charset="0"/>
              </a:rPr>
              <a:t>  Osoba koja najviše sluša je osoba koja najviše nauči.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Savjet: Zapamtimo 10-20% onoga šta čujemo, a 80% onoga šta kažemo (potičite polaznike na diskusiju)</a:t>
            </a:r>
          </a:p>
          <a:p>
            <a:pPr marL="0" lvl="0" indent="0">
              <a:buNone/>
            </a:pPr>
            <a:endParaRPr lang="en-US" sz="1400" b="1" i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#4: </a:t>
            </a:r>
            <a:r>
              <a:rPr lang="bs-Latn-BA" sz="1400" dirty="0">
                <a:latin typeface="Gill Sans MT" panose="020B0502020104020203" pitchFamily="34" charset="0"/>
              </a:rPr>
              <a:t> Samo bi stručnjaci trebali pričati i davati prijedloge.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Savjet: Natjerajte polaznike da svoje ogromno predznanje/iskustvo podijele s drugima kako bi se izvukli relevantni zaključci.</a:t>
            </a:r>
          </a:p>
          <a:p>
            <a:pPr marL="0" lv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4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1. Proces učenja odraslih osoba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Kako funkcionira mozak odraslih osoba</a:t>
            </a:r>
          </a:p>
          <a:p>
            <a:pPr marL="0" indent="0">
              <a:buNone/>
            </a:pPr>
            <a:endParaRPr lang="en-US" altLang="x-none" sz="1600" b="1" dirty="0">
              <a:latin typeface="Gill Sans MT" panose="020B0502020104020203" pitchFamily="34" charset="0"/>
            </a:endParaRPr>
          </a:p>
          <a:p>
            <a:r>
              <a:rPr lang="bs-Latn-BA" sz="1400" dirty="0">
                <a:latin typeface="Gill Sans MT" panose="020B0502020104020203" pitchFamily="34" charset="0"/>
              </a:rPr>
              <a:t>Mozak stalno dobiva vizuelne, auditorne i motoričke</a:t>
            </a:r>
            <a:endParaRPr lang="ta-IN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informacije ali on filtrira nepotrebne podražaje i </a:t>
            </a: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prima samo nove, iznenađujuće i relevantne informacije.</a:t>
            </a: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bs-Latn-BA" sz="1400" dirty="0">
                <a:latin typeface="Gill Sans MT" panose="020B0502020104020203" pitchFamily="34" charset="0"/>
              </a:rPr>
              <a:t>Kada mozak primi nove ili izazovne informacije, </a:t>
            </a: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      moždani režanj šalje jači impuls </a:t>
            </a: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      prenosnoj stanici u mozgu (hipokampusu).</a:t>
            </a:r>
          </a:p>
          <a:p>
            <a:pPr mar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r>
              <a:rPr lang="bs-Latn-BA" sz="1400" dirty="0">
                <a:latin typeface="Gill Sans MT" panose="020B0502020104020203" pitchFamily="34" charset="0"/>
              </a:rPr>
              <a:t>Hipokampus procjenjuje informacije po vrijednosti/značaju </a:t>
            </a: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       i onda ih pohranjuje ili odbacuje.</a:t>
            </a:r>
          </a:p>
          <a:p>
            <a:pPr marL="0" indent="0">
              <a:buNone/>
            </a:pPr>
            <a:r>
              <a:rPr lang="bs-Latn-BA" sz="1400" u="sng" dirty="0">
                <a:latin typeface="Gill Sans MT" panose="020B0502020104020203" pitchFamily="34" charset="0"/>
              </a:rPr>
              <a:t>Napomena: </a:t>
            </a:r>
            <a:r>
              <a:rPr lang="bs-Latn-BA" sz="1400" i="1" dirty="0">
                <a:latin typeface="Gill Sans MT" panose="020B0502020104020203" pitchFamily="34" charset="0"/>
              </a:rPr>
              <a:t>Ukoliko informacija bude sačuvana, onda hipokampus pakuje informacije i šalje u skladište u drugi dio mozga za kasniju upotrebu </a:t>
            </a:r>
            <a:endParaRPr lang="en-US" sz="1400" dirty="0">
              <a:latin typeface="Gill Sans MT" panose="020B0502020104020203" pitchFamily="34" charset="0"/>
            </a:endParaRPr>
          </a:p>
          <a:p>
            <a:r>
              <a:rPr lang="bs-Latn-BA" sz="1400" dirty="0">
                <a:latin typeface="Gill Sans MT" panose="020B0502020104020203" pitchFamily="34" charset="0"/>
              </a:rPr>
              <a:t>Hipokampus ima ograničen kapacitet za pohranjivanje i ne može zadržati neograničen broj informacija.</a:t>
            </a: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Vizualizirajte:  Punite čašu vodom iz bokal</a:t>
            </a:r>
            <a:r>
              <a:rPr lang="ta-IN" sz="1400" dirty="0">
                <a:latin typeface="Gill Sans MT" panose="020B0502020104020203" pitchFamily="34" charset="0"/>
              </a:rPr>
              <a:t>a</a:t>
            </a:r>
            <a:r>
              <a:rPr lang="bs-Latn-BA" sz="1400" dirty="0">
                <a:latin typeface="Gill Sans MT" panose="020B0502020104020203" pitchFamily="34" charset="0"/>
              </a:rPr>
              <a:t>. Čaša se prepuni i voda je zauvijek izgubljena.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B241C-B5E0-4EB1-927D-E5E93D5B38C1}"/>
              </a:ext>
            </a:extLst>
          </p:cNvPr>
          <p:cNvPicPr/>
          <p:nvPr/>
        </p:nvPicPr>
        <p:blipFill rotWithShape="1">
          <a:blip r:embed="rId3"/>
          <a:srcRect l="27671" t="24691" r="37393" b="28395"/>
          <a:stretch/>
        </p:blipFill>
        <p:spPr bwMode="auto">
          <a:xfrm>
            <a:off x="5638800" y="1905001"/>
            <a:ext cx="3352800" cy="2819400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365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1. Proces učenja odraslih osoba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44196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Strategije za edukaciju (efekat hipokampusa)</a:t>
            </a:r>
          </a:p>
          <a:p>
            <a:pPr marL="0" indent="0">
              <a:buNone/>
            </a:pPr>
            <a:endParaRPr lang="en-US" altLang="x-none" sz="16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Kao i s čašom vode, isto se dešava i sa hipokampusom i ulaznim </a:t>
            </a:r>
            <a:endParaRPr lang="ta-IN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informacijama.</a:t>
            </a:r>
          </a:p>
          <a:p>
            <a:pPr mar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U prostoriji za obuku, edukator ne može nastaviti dodavati nove </a:t>
            </a:r>
            <a:endParaRPr lang="ta-IN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ulazne informacije, a da hipokampusu ne </a:t>
            </a:r>
            <a:r>
              <a:rPr lang="ta-IN" sz="1400" dirty="0">
                <a:latin typeface="Gill Sans MT"/>
                <a:cs typeface="Gill Sans MT"/>
              </a:rPr>
              <a:t>ostavi</a:t>
            </a:r>
            <a:r>
              <a:rPr lang="bs-Latn-BA" sz="1400" dirty="0">
                <a:latin typeface="Gill Sans MT" panose="020B0502020104020203" pitchFamily="34" charset="0"/>
              </a:rPr>
              <a:t> određeno vrijeme</a:t>
            </a:r>
            <a:endParaRPr lang="ta-IN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ta-IN" sz="1400" dirty="0">
                <a:latin typeface="Times New Roman"/>
                <a:cs typeface="Times New Roman"/>
              </a:rPr>
              <a:t>za</a:t>
            </a:r>
            <a:r>
              <a:rPr lang="bs-Latn-BA" sz="1400" dirty="0">
                <a:latin typeface="Times New Roman"/>
                <a:cs typeface="Times New Roman"/>
              </a:rPr>
              <a:t> prerad</a:t>
            </a:r>
            <a:r>
              <a:rPr lang="ta-IN" sz="1400" dirty="0">
                <a:latin typeface="Times New Roman"/>
                <a:cs typeface="Times New Roman"/>
              </a:rPr>
              <a:t>u</a:t>
            </a:r>
            <a:r>
              <a:rPr lang="bs-Latn-BA" sz="1400" dirty="0">
                <a:latin typeface="Times New Roman"/>
                <a:cs typeface="Times New Roman"/>
              </a:rPr>
              <a:t>, procjen</a:t>
            </a:r>
            <a:r>
              <a:rPr lang="ta-IN" sz="1400" dirty="0">
                <a:latin typeface="Times New Roman"/>
                <a:cs typeface="Times New Roman"/>
              </a:rPr>
              <a:t>u</a:t>
            </a:r>
            <a:r>
              <a:rPr lang="bs-Latn-BA" sz="1400" dirty="0">
                <a:latin typeface="Times New Roman"/>
                <a:cs typeface="Times New Roman"/>
              </a:rPr>
              <a:t> sadržaj</a:t>
            </a:r>
            <a:r>
              <a:rPr lang="ta-IN" sz="1400" dirty="0">
                <a:latin typeface="Times New Roman"/>
                <a:cs typeface="Times New Roman"/>
              </a:rPr>
              <a:t>a</a:t>
            </a:r>
            <a:r>
              <a:rPr lang="bs-Latn-BA" sz="1400" dirty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dirty="0">
                <a:latin typeface="Gill Sans MT" panose="020B0502020104020203" pitchFamily="34" charset="0"/>
              </a:rPr>
              <a:t>Strategije za hipokampus za pakovanje, čuvanje i odbacivanje informacija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Sačinite module koji polaznicima omogućavaju da angažiraju sadržaj.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Veće dijelove sadržaja podijelite u manje blokove i omogućite diskusiju između blokova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Uključite prethodni kontakt s konceptima (materijali za pripremu) tako da hipokampus postavi “kuke” na koje će se objesiti informacije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Planirajte vrijeme za slijeganje naučenog – polaznici rade nešto drugo i ne razmišljaju direktno o sadržaju (pauze, diskusija)</a:t>
            </a:r>
          </a:p>
          <a:p>
            <a:pPr mar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B7765-9C36-4261-9946-5AC5C63C9DD6}"/>
              </a:ext>
            </a:extLst>
          </p:cNvPr>
          <p:cNvPicPr/>
          <p:nvPr/>
        </p:nvPicPr>
        <p:blipFill rotWithShape="1">
          <a:blip r:embed="rId3"/>
          <a:srcRect l="6515" t="30236" r="40837" b="13011"/>
          <a:stretch/>
        </p:blipFill>
        <p:spPr bwMode="auto">
          <a:xfrm>
            <a:off x="5440680" y="2286000"/>
            <a:ext cx="3246120" cy="2286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071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II. Pomaganje polaznicima da nauče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77200" cy="38862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Vodeći principi za pomoć u procesu učenja</a:t>
            </a:r>
          </a:p>
          <a:p>
            <a:pPr marL="0" lvl="0" indent="0">
              <a:buNone/>
            </a:pPr>
            <a:endParaRPr lang="en-US" sz="1400" b="1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Učenje je dobrovoljan proces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Kako bi došlo do učenja, osobe moraju iskusiti koristi (sadržaj mora biti interesantan i relevantan)</a:t>
            </a:r>
          </a:p>
          <a:p>
            <a:pPr lvl="0"/>
            <a:endParaRPr lang="en-US" sz="1400" b="1" i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Učenje se nadograđuje na već postojeće znanje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Trebate znati koga educirate kako bi došlo do nadograđivanja i razmjene postojećeg znanja</a:t>
            </a:r>
          </a:p>
          <a:p>
            <a:pPr marL="0" lvl="0" indent="0">
              <a:buNone/>
            </a:pPr>
            <a:endParaRPr lang="en-US" sz="1400" b="1" i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Učenje ide od jednostavnog ka složenom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Stvorite temelj (osnove) i krećite se ka složenijim konceptima, razvijajući samopouzdanje kod polaznika.</a:t>
            </a:r>
          </a:p>
          <a:p>
            <a:pPr marL="0" lvl="0" indent="0">
              <a:buNone/>
            </a:pPr>
            <a:endParaRPr lang="en-US" sz="1400" b="1" i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Svaka osoba uči svojom vlastitom dinamikom i ima drugačije stilove učenja</a:t>
            </a:r>
          </a:p>
          <a:p>
            <a:r>
              <a:rPr lang="bs-Latn-BA" sz="1400" dirty="0">
                <a:latin typeface="Gill Sans MT" panose="020B0502020104020203" pitchFamily="34" charset="0"/>
              </a:rPr>
              <a:t>Obratite pažnju na </a:t>
            </a:r>
            <a:r>
              <a:rPr lang="bs-Latn-BA" sz="1400" dirty="0">
                <a:latin typeface="Gill Sans MT"/>
                <a:cs typeface="Gill Sans MT"/>
              </a:rPr>
              <a:t>raz</a:t>
            </a:r>
            <a:r>
              <a:rPr lang="ta-IN" sz="1400" dirty="0">
                <a:latin typeface="Gill Sans MT"/>
                <a:cs typeface="Gill Sans MT"/>
              </a:rPr>
              <a:t>v</a:t>
            </a:r>
            <a:r>
              <a:rPr lang="bs-Latn-BA" sz="1400" dirty="0">
                <a:latin typeface="Gill Sans MT"/>
                <a:cs typeface="Gill Sans MT"/>
              </a:rPr>
              <a:t>ijanje </a:t>
            </a:r>
            <a:r>
              <a:rPr lang="bs-Latn-BA" sz="1400" dirty="0">
                <a:latin typeface="Gill Sans MT" panose="020B0502020104020203" pitchFamily="34" charset="0"/>
              </a:rPr>
              <a:t>sposobnosti i različite stilove učenja kod polaznika obuke.</a:t>
            </a:r>
          </a:p>
          <a:p>
            <a:pPr marL="0" lv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6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>
                <a:latin typeface="Gill Sans MT" panose="020B0502020104020203" pitchFamily="34" charset="0"/>
              </a:rPr>
              <a:t>II. Pomaganje polaznicima da nauče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Potrebno je shvatiti stilove učenja odraslih </a:t>
            </a:r>
            <a:r>
              <a:rPr lang="bs-Latn-BA" sz="1600" dirty="0">
                <a:latin typeface="Gill Sans MT" panose="020B0502020104020203" pitchFamily="34" charset="0"/>
              </a:rPr>
              <a:t>(stilovi učenja koje su postavili Honey &amp; Mumford)</a:t>
            </a:r>
          </a:p>
          <a:p>
            <a:pPr marL="0" indent="0">
              <a:buNone/>
            </a:pPr>
            <a:r>
              <a:rPr lang="bs-Latn-BA" sz="1600" b="1" dirty="0">
                <a:latin typeface="Gill Sans MT" panose="020B0502020104020203" pitchFamily="34" charset="0"/>
              </a:rPr>
              <a:t>(Referirajte se na</a:t>
            </a:r>
            <a:r>
              <a:rPr lang="ta-IN" sz="1600" b="1" dirty="0">
                <a:latin typeface="Gill Sans MT" panose="020B0502020104020203" pitchFamily="34" charset="0"/>
              </a:rPr>
              <a:t>:</a:t>
            </a:r>
            <a:r>
              <a:rPr lang="bs-Latn-BA" sz="1600" b="1" dirty="0">
                <a:latin typeface="Gill Sans MT" panose="020B0502020104020203" pitchFamily="34" charset="0"/>
              </a:rPr>
              <a:t> Edukacija iz oblasti etike za sudije i tužioce/Dodatni materijali – Odjeljak 1)</a:t>
            </a:r>
          </a:p>
          <a:p>
            <a:pPr marL="0" lvl="0" indent="0">
              <a:buNone/>
            </a:pPr>
            <a:endParaRPr lang="en-US" sz="1400" b="1" i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Aktivisti:  </a:t>
            </a:r>
            <a:r>
              <a:rPr lang="bs-Latn-BA" sz="1400" dirty="0">
                <a:latin typeface="Gill Sans MT" panose="020B0502020104020203" pitchFamily="34" charset="0"/>
              </a:rPr>
              <a:t> polaznici “praktičari”; pokušaj i pogreška; otvoreni pristup učenju</a:t>
            </a:r>
          </a:p>
          <a:p>
            <a:pPr lvl="0"/>
            <a:endParaRPr lang="en-US" sz="1400" b="1" i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Mislioci: </a:t>
            </a:r>
            <a:r>
              <a:rPr lang="bs-Latn-BA" sz="1400" dirty="0">
                <a:latin typeface="Gill Sans MT" panose="020B0502020104020203" pitchFamily="34" charset="0"/>
              </a:rPr>
              <a:t> uče kroz posmatranje; gledaju na iskustva iz različitih perspektiva, a potom izvlače zaključke</a:t>
            </a:r>
          </a:p>
          <a:p>
            <a:pPr marL="0" lvl="0" indent="0">
              <a:buNone/>
            </a:pPr>
            <a:endParaRPr lang="en-US" sz="1400" b="1" i="1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Teoretičari:</a:t>
            </a:r>
            <a:r>
              <a:rPr lang="bs-Latn-BA" sz="1400" dirty="0">
                <a:latin typeface="Gill Sans MT" panose="020B0502020104020203" pitchFamily="34" charset="0"/>
              </a:rPr>
              <a:t>   vole shvatiti teoriju; draže im je vršiti analizu/sintezu informacija u sistematičnu “teoriju”</a:t>
            </a:r>
          </a:p>
          <a:p>
            <a:pPr marL="0" lv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bs-Latn-BA" sz="1400" b="1" i="1" dirty="0">
                <a:latin typeface="Gill Sans MT" panose="020B0502020104020203" pitchFamily="34" charset="0"/>
              </a:rPr>
              <a:t>Pragmatičari: </a:t>
            </a:r>
            <a:r>
              <a:rPr lang="bs-Latn-BA" sz="1400" dirty="0">
                <a:latin typeface="Gill Sans MT" panose="020B0502020104020203" pitchFamily="34" charset="0"/>
              </a:rPr>
              <a:t> potrebno im je da naučeno primijene u praksi; vole isprobavati nove ideje/tehnike da vide da li funkcioniraju </a:t>
            </a:r>
          </a:p>
          <a:p>
            <a:pPr marL="0" lvl="0" indent="0">
              <a:buNone/>
            </a:pPr>
            <a:endParaRPr lang="en-US" sz="14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Većina osoba ima elemente više od jednog stila učenja</a:t>
            </a:r>
            <a:endParaRPr lang="en-US" sz="1400" dirty="0">
              <a:latin typeface="Gill Sans MT" panose="020B0502020104020203" pitchFamily="34" charset="0"/>
            </a:endParaRPr>
          </a:p>
          <a:p>
            <a:r>
              <a:rPr lang="bs-Latn-BA" sz="1600" dirty="0">
                <a:latin typeface="Gill Sans MT" panose="020B0502020104020203" pitchFamily="34" charset="0"/>
              </a:rPr>
              <a:t>Koji je vaš najjači, a koji najslabiji stil (prepoznati kako </a:t>
            </a:r>
            <a:r>
              <a:rPr lang="bs-Latn-BA" sz="1600" u="sng" dirty="0">
                <a:latin typeface="Gill Sans MT" panose="020B0502020104020203" pitchFamily="34" charset="0"/>
              </a:rPr>
              <a:t>vi</a:t>
            </a:r>
            <a:r>
              <a:rPr lang="bs-Latn-BA" sz="1600" dirty="0">
                <a:latin typeface="Gill Sans MT" panose="020B0502020104020203" pitchFamily="34" charset="0"/>
              </a:rPr>
              <a:t> učite)?</a:t>
            </a:r>
          </a:p>
        </p:txBody>
      </p:sp>
    </p:spTree>
    <p:extLst>
      <p:ext uri="{BB962C8B-B14F-4D97-AF65-F5344CB8AC3E}">
        <p14:creationId xmlns:p14="http://schemas.microsoft.com/office/powerpoint/2010/main" val="330082537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184814A-9ECF-40A1-8E7D-18C8CCF2136A}" vid="{16CD00C5-D280-42CC-A04D-524917EA95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 JP PowerPoint_template</Template>
  <TotalTime>571</TotalTime>
  <Words>1284</Words>
  <Application>Microsoft Office PowerPoint</Application>
  <PresentationFormat>On-screen Show (4:3)</PresentationFormat>
  <Paragraphs>231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Times</vt:lpstr>
      <vt:lpstr>Times New Roman</vt:lpstr>
      <vt:lpstr>Blank</vt:lpstr>
      <vt:lpstr>  Radionica za obuku edukatora Planiranje i provođenje obuke iz oblasti etike   Srijeda, 6. mart 2019. godine  </vt:lpstr>
      <vt:lpstr>PowerPoint Presentation</vt:lpstr>
      <vt:lpstr>2 sesija – Sadržaj </vt:lpstr>
      <vt:lpstr>1. Proces učenja odraslih osoba</vt:lpstr>
      <vt:lpstr>1. Proces učenja odraslih osoba</vt:lpstr>
      <vt:lpstr>1. Proces učenja odraslih osoba</vt:lpstr>
      <vt:lpstr>1. Proces učenja odraslih osoba</vt:lpstr>
      <vt:lpstr>II. Pomaganje polaznicima da nauče</vt:lpstr>
      <vt:lpstr>II. Pomaganje polaznicima da nauče</vt:lpstr>
      <vt:lpstr>II. Pomaganje polaznicima da nauče</vt:lpstr>
      <vt:lpstr>II. Pomaganje polaznicima da nauče</vt:lpstr>
      <vt:lpstr>II. Pomaganje učenicima da nauče</vt:lpstr>
      <vt:lpstr>II. Pomaganje polaznicima da nauče</vt:lpstr>
      <vt:lpstr>II. Pomaganje polaznicima da nauče</vt:lpstr>
      <vt:lpstr>II. Pomaganje polaznicima da nauče</vt:lpstr>
      <vt:lpstr>II. Pomaganje polaznicma da nauče</vt:lpstr>
      <vt:lpstr>PowerPoint Presentation</vt:lpstr>
    </vt:vector>
  </TitlesOfParts>
  <Company>JDG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Maja Kapetanović</dc:creator>
  <cp:lastModifiedBy>User</cp:lastModifiedBy>
  <cp:revision>88</cp:revision>
  <cp:lastPrinted>2004-09-30T16:41:33Z</cp:lastPrinted>
  <dcterms:created xsi:type="dcterms:W3CDTF">2018-03-19T16:22:44Z</dcterms:created>
  <dcterms:modified xsi:type="dcterms:W3CDTF">2019-03-06T07:53:06Z</dcterms:modified>
</cp:coreProperties>
</file>