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7" r:id="rId2"/>
    <p:sldId id="267" r:id="rId3"/>
    <p:sldId id="264" r:id="rId4"/>
    <p:sldId id="268" r:id="rId5"/>
    <p:sldId id="265" r:id="rId6"/>
    <p:sldId id="270" r:id="rId7"/>
    <p:sldId id="266" r:id="rId8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26.2.2019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16996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696200" cy="4648200"/>
          </a:xfrm>
        </p:spPr>
        <p:txBody>
          <a:bodyPr/>
          <a:lstStyle/>
          <a:p>
            <a:r>
              <a:rPr lang="bs-Latn-BA" sz="2400" dirty="0" smtClean="0"/>
              <a:t/>
            </a:r>
            <a:br>
              <a:rPr lang="bs-Latn-BA" sz="2400" dirty="0" smtClean="0"/>
            </a:br>
            <a:r>
              <a:rPr lang="bs-Latn-BA" sz="2400" dirty="0" smtClean="0"/>
              <a:t/>
            </a:r>
            <a:br>
              <a:rPr lang="bs-Latn-BA" sz="2400" dirty="0" smtClean="0"/>
            </a:br>
            <a:r>
              <a:rPr lang="bs-Latn-BA" sz="2800" dirty="0"/>
              <a:t>Standardi profesionalne etike za sudije i tužioce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bs-Latn-BA" sz="2800" i="1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bs-Latn-BA" sz="2800" i="1" dirty="0"/>
              <a:t>Predstavljanje Priručnika za primjenu Kodeksa sudijske etike i Kodeksa tužilačke etike</a:t>
            </a:r>
            <a:r>
              <a:rPr lang="hr-HR" altLang="sr-Latn-RS" sz="2800" i="1" dirty="0" smtClean="0"/>
              <a:t/>
            </a:r>
            <a:br>
              <a:rPr lang="hr-HR" altLang="sr-Latn-RS" sz="2800" i="1" dirty="0" smtClean="0"/>
            </a:br>
            <a:r>
              <a:rPr lang="hr-HR" altLang="sr-Latn-RS" sz="2800" i="1" dirty="0" smtClean="0"/>
              <a:t/>
            </a:r>
            <a:br>
              <a:rPr lang="hr-HR" altLang="sr-Latn-RS" sz="2800" i="1" dirty="0" smtClean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bs-Latn-BA" sz="2800" dirty="0" smtClean="0"/>
              <a:t>Utorak, 5. mart 2019.g.</a:t>
            </a:r>
            <a:br>
              <a:rPr lang="bs-Latn-BA" sz="2800" dirty="0" smtClean="0"/>
            </a:br>
            <a:r>
              <a:rPr lang="bs-Latn-BA" sz="2800" dirty="0" smtClean="0"/>
              <a:t/>
            </a:r>
            <a:br>
              <a:rPr lang="bs-Latn-BA" sz="2800" dirty="0" smtClean="0"/>
            </a:br>
            <a:endParaRPr lang="bs-Latn-B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2000">
                <a:latin typeface="Gill Sans MT" panose="020B0502020104020203" pitchFamily="34" charset="0"/>
              </a:rPr>
              <a:t>Svrha edukacije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Upoznavanje učesnika sa sadržajem Priručnika o </a:t>
            </a:r>
            <a:r>
              <a:rPr lang="bs-Latn-BA" sz="1600" dirty="0" smtClean="0">
                <a:latin typeface="Gill Sans MT" panose="020B0502020104020203" pitchFamily="34" charset="0"/>
              </a:rPr>
              <a:t>primjeni kodeksa sudijske i tužilačke etike i </a:t>
            </a:r>
            <a:r>
              <a:rPr lang="bs-Latn-BA" sz="1600" dirty="0">
                <a:latin typeface="Gill Sans MT" panose="020B0502020104020203" pitchFamily="34" charset="0"/>
              </a:rPr>
              <a:t>najboljim međunarodnim praksama.</a:t>
            </a: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 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Jačanje svijesti o etičkoj odgovornosti, izazovima i poštivanju etičkih pravila.</a:t>
            </a:r>
          </a:p>
          <a:p>
            <a:pPr marL="0" indent="0" algn="ctr">
              <a:buNone/>
            </a:pPr>
            <a:endParaRPr lang="en-US" altLang="sr-Latn-RS" dirty="0"/>
          </a:p>
          <a:p>
            <a:pPr marL="0" indent="0" algn="ctr">
              <a:buNone/>
            </a:pPr>
            <a:endParaRPr lang="en-US" altLang="sr-Latn-RS" dirty="0"/>
          </a:p>
          <a:p>
            <a:pPr marL="0" indent="0" algn="ctr">
              <a:buNone/>
            </a:pPr>
            <a:endParaRPr lang="bs-Latn-BA" altLang="sr-Latn-RS" b="1" dirty="0"/>
          </a:p>
        </p:txBody>
      </p:sp>
    </p:spTree>
    <p:extLst>
      <p:ext uri="{BB962C8B-B14F-4D97-AF65-F5344CB8AC3E}">
        <p14:creationId xmlns:p14="http://schemas.microsoft.com/office/powerpoint/2010/main" val="323033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2000">
                <a:latin typeface="Gill Sans MT" panose="020B0502020104020203" pitchFamily="34" charset="0"/>
              </a:rPr>
              <a:t>Konkretni ciljevi edukacije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4038600"/>
          </a:xfrm>
        </p:spPr>
        <p:txBody>
          <a:bodyPr/>
          <a:lstStyle/>
          <a:p>
            <a:r>
              <a:rPr lang="bs-Latn-BA" sz="1600" dirty="0" smtClean="0">
                <a:latin typeface="Gill Sans MT" panose="020B0502020104020203" pitchFamily="34" charset="0"/>
              </a:rPr>
              <a:t>Priručnik </a:t>
            </a:r>
            <a:r>
              <a:rPr lang="bs-Latn-BA" sz="1600" dirty="0">
                <a:latin typeface="Gill Sans MT" panose="020B0502020104020203" pitchFamily="34" charset="0"/>
              </a:rPr>
              <a:t>o primjeni kodeksa sudijske i tužilačke etike kao praktična pomoć u rješavanju etičkih problema</a:t>
            </a:r>
          </a:p>
          <a:p>
            <a:pPr marL="0" indent="0">
              <a:buNone/>
            </a:pPr>
            <a:endParaRPr lang="en-US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Razmatranje komparativnih etičkih standarda kao osnove za procjenu etičkih pitanja</a:t>
            </a:r>
          </a:p>
          <a:p>
            <a:endParaRPr lang="en-US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Praksa rješavanja etičkih problema (jačanje vještina) </a:t>
            </a:r>
          </a:p>
          <a:p>
            <a:endParaRPr lang="en-US" altLang="sr-Latn-RS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Prepoznavanje potrebe za etičkim postupanjem, osiguranje sudijskog integriteta i očuvanje povjerenja javnosti</a:t>
            </a:r>
          </a:p>
          <a:p>
            <a:endParaRPr lang="en-US" altLang="sr-Latn-RS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Jačanje svijesti pojedinca o ograničenoj etičnosti i sklonost ka samoobmanjivanju</a:t>
            </a:r>
          </a:p>
          <a:p>
            <a:endParaRPr lang="en-US" altLang="sr-Latn-RS" sz="1600" dirty="0">
              <a:latin typeface="Gill Sans MT" panose="020B0502020104020203" pitchFamily="34" charset="0"/>
            </a:endParaRPr>
          </a:p>
          <a:p>
            <a:r>
              <a:rPr lang="bs-Latn-BA" sz="1600" dirty="0">
                <a:latin typeface="Gill Sans MT" panose="020B0502020104020203" pitchFamily="34" charset="0"/>
              </a:rPr>
              <a:t>Razvijanje potrebe za razmišljanjem o poštivanju etičkih normi </a:t>
            </a:r>
          </a:p>
          <a:p>
            <a:endParaRPr lang="en-US" altLang="sr-Latn-RS" sz="1600" dirty="0"/>
          </a:p>
          <a:p>
            <a:pPr marL="0" indent="0">
              <a:buNone/>
            </a:pPr>
            <a:r>
              <a:rPr lang="bs-Latn-BA" sz="2200" dirty="0"/>
              <a:t> </a:t>
            </a:r>
          </a:p>
          <a:p>
            <a:pPr marL="0" indent="0">
              <a:buNone/>
            </a:pPr>
            <a:endParaRPr lang="en-US" altLang="sr-Latn-RS" sz="2200" dirty="0"/>
          </a:p>
          <a:p>
            <a:pPr marL="0" indent="0">
              <a:buNone/>
            </a:pPr>
            <a:endParaRPr lang="en-US" altLang="sr-Latn-RS" sz="2200" dirty="0"/>
          </a:p>
          <a:p>
            <a:pPr marL="0" indent="0">
              <a:buNone/>
            </a:pPr>
            <a:endParaRPr lang="en-US" altLang="sr-Latn-RS" sz="2200" dirty="0"/>
          </a:p>
          <a:p>
            <a:pPr marL="0" indent="0">
              <a:buNone/>
            </a:pPr>
            <a:endParaRPr lang="en-US" altLang="sr-Latn-RS" sz="2200" dirty="0"/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B136-9976-415B-A8ED-731C3B47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2000" dirty="0">
                <a:latin typeface="Gill Sans MT" panose="020B0502020104020203" pitchFamily="34" charset="0"/>
              </a:rPr>
              <a:t>Pravosudna etika - šira tematska područja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4CFB21-52ED-489D-963A-2CBC423EF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657600"/>
          </a:xfrm>
        </p:spPr>
        <p:txBody>
          <a:bodyPr/>
          <a:lstStyle/>
          <a:p>
            <a:pPr lvl="0"/>
            <a:r>
              <a:rPr lang="bs-Latn-BA" sz="1600" dirty="0">
                <a:latin typeface="Gill Sans MT" panose="020B0502020104020203" pitchFamily="34" charset="0"/>
              </a:rPr>
              <a:t>Integritet nosilaca pravosudne funkcije</a:t>
            </a:r>
          </a:p>
          <a:p>
            <a:pPr marL="0" lvl="0" indent="0">
              <a:buNone/>
            </a:pPr>
            <a:endParaRPr lang="en-US" sz="1600" dirty="0">
              <a:latin typeface="Gill Sans MT" panose="020B0502020104020203" pitchFamily="34" charset="0"/>
            </a:endParaRPr>
          </a:p>
          <a:p>
            <a:pPr lvl="0"/>
            <a:r>
              <a:rPr lang="bs-Latn-BA" sz="1600" dirty="0">
                <a:latin typeface="Gill Sans MT" panose="020B0502020104020203" pitchFamily="34" charset="0"/>
              </a:rPr>
              <a:t>Nezavisnost sudija i tužilaca</a:t>
            </a:r>
          </a:p>
          <a:p>
            <a:pPr lvl="0"/>
            <a:endParaRPr lang="en-US" sz="1600" dirty="0">
              <a:latin typeface="Gill Sans MT" panose="020B0502020104020203" pitchFamily="34" charset="0"/>
            </a:endParaRPr>
          </a:p>
          <a:p>
            <a:pPr lvl="0"/>
            <a:r>
              <a:rPr lang="bs-Latn-BA" sz="1600" dirty="0">
                <a:latin typeface="Gill Sans MT" panose="020B0502020104020203" pitchFamily="34" charset="0"/>
              </a:rPr>
              <a:t>Nepristrasnost/ Sprečavanje sukoba interesa </a:t>
            </a:r>
          </a:p>
          <a:p>
            <a:pPr marL="0" lv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	</a:t>
            </a:r>
          </a:p>
          <a:p>
            <a:pPr lvl="0"/>
            <a:r>
              <a:rPr lang="bs-Latn-BA" sz="1600" dirty="0">
                <a:latin typeface="Gill Sans MT" panose="020B0502020104020203" pitchFamily="34" charset="0"/>
              </a:rPr>
              <a:t>Savjesno obavljanje službenih dužnosti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7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2000">
                <a:latin typeface="Gill Sans MT" panose="020B0502020104020203" pitchFamily="34" charset="0"/>
              </a:rPr>
              <a:t>Dnevni red i sadržaj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en-US" altLang="sr-Latn-RS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Jutarnja sesija</a:t>
            </a:r>
            <a:r>
              <a:rPr lang="bs-Latn-BA" sz="1600" dirty="0">
                <a:latin typeface="Gill Sans MT" panose="020B0502020104020203" pitchFamily="34" charset="0"/>
              </a:rPr>
              <a:t>: </a:t>
            </a:r>
          </a:p>
          <a:p>
            <a:pPr algn="just">
              <a:tabLst>
                <a:tab pos="1143000" algn="l"/>
              </a:tabLst>
            </a:pPr>
            <a:r>
              <a:rPr lang="bs-Latn-BA" sz="1600" dirty="0">
                <a:latin typeface="Gill Sans MT" panose="020B0502020104020203" pitchFamily="34" charset="0"/>
                <a:ea typeface="Calibri" panose="020F0502020204030204" pitchFamily="34" charset="0"/>
              </a:rPr>
              <a:t>1. sesija: </a:t>
            </a:r>
            <a:r>
              <a:rPr lang="bs-Latn-BA" sz="1600" dirty="0" smtClean="0">
                <a:latin typeface="Gill Sans MT" panose="020B0502020104020203" pitchFamily="34" charset="0"/>
              </a:rPr>
              <a:t>Priručnik </a:t>
            </a:r>
            <a:r>
              <a:rPr lang="bs-Latn-BA" sz="1600" dirty="0">
                <a:latin typeface="Gill Sans MT" panose="020B0502020104020203" pitchFamily="34" charset="0"/>
              </a:rPr>
              <a:t>o primjeni kodeksa sudijske i tužilačke etike </a:t>
            </a:r>
            <a:r>
              <a:rPr lang="bs-Latn-BA" sz="1600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i </a:t>
            </a:r>
            <a:r>
              <a:rPr lang="bs-Latn-BA" sz="1600" dirty="0">
                <a:solidFill>
                  <a:srgbClr val="000000"/>
                </a:solidFill>
                <a:latin typeface="Gill Sans MT" panose="020B0502020104020203" pitchFamily="34" charset="0"/>
                <a:ea typeface="Calibri" panose="020F0502020204030204" pitchFamily="34" charset="0"/>
              </a:rPr>
              <a:t>pristup etici i pravosuđu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2. sesija: Integritet nosioca pravosudne funkcije</a:t>
            </a:r>
          </a:p>
          <a:p>
            <a:pPr marL="0" indent="0">
              <a:buNone/>
            </a:pPr>
            <a:endParaRPr lang="en-US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dirty="0">
                <a:latin typeface="Gill Sans MT" panose="020B0502020104020203" pitchFamily="34" charset="0"/>
              </a:rPr>
              <a:t>Popodnevna sesija: 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3. sesija: Nezavisnost i nepristrasnost sudija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4. sesija:  Nezavisnost i nepristranost tužilaca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5. sesija:  Nepristrasnost / Sukob interesa i savjesno obavljanje službenih dužnosti</a:t>
            </a:r>
          </a:p>
          <a:p>
            <a:r>
              <a:rPr lang="bs-Latn-BA" sz="1600" dirty="0">
                <a:latin typeface="Gill Sans MT" panose="020B0502020104020203" pitchFamily="34" charset="0"/>
              </a:rPr>
              <a:t>6. sesija: Zaključak</a:t>
            </a:r>
          </a:p>
          <a:p>
            <a:endParaRPr lang="en-US" altLang="sr-Latn-RS" sz="16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bs-Latn-BA" sz="1600" b="1" dirty="0">
                <a:latin typeface="Gill Sans MT" panose="020B0502020104020203" pitchFamily="34" charset="0"/>
              </a:rPr>
              <a:t>Pauza za ručak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Uvodna sesija: Materijali za radionicu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sz="2000" b="1" dirty="0"/>
              <a:t>Dodatni materijali</a:t>
            </a:r>
          </a:p>
          <a:p>
            <a:endParaRPr lang="en-US" altLang="sr-Latn-RS" sz="2000" dirty="0"/>
          </a:p>
          <a:p>
            <a:r>
              <a:rPr lang="bs-Latn-BA" sz="2000" dirty="0" smtClean="0"/>
              <a:t>Prilog 1 </a:t>
            </a:r>
            <a:r>
              <a:rPr lang="bs-Latn-BA" sz="2000" dirty="0"/>
              <a:t>- Upitnik za učesnike</a:t>
            </a:r>
          </a:p>
          <a:p>
            <a:r>
              <a:rPr lang="bs-Latn-BA" sz="2000" dirty="0" smtClean="0"/>
              <a:t>Prilog </a:t>
            </a:r>
            <a:r>
              <a:rPr lang="bs-Latn-BA" sz="2000" dirty="0"/>
              <a:t>2 - Sažeci predmeta</a:t>
            </a:r>
          </a:p>
          <a:p>
            <a:pPr lvl="1"/>
            <a:r>
              <a:rPr lang="bs-Latn-BA" sz="1600" dirty="0"/>
              <a:t>Predmet Re Moore, povreda dužnosti (Alabama)</a:t>
            </a:r>
          </a:p>
          <a:p>
            <a:pPr lvl="1"/>
            <a:r>
              <a:rPr lang="bs-Latn-BA" sz="1600" dirty="0"/>
              <a:t>Predmeti povrede dužnosti Vrhovnog suda (Zapadna Virdžinija)</a:t>
            </a:r>
          </a:p>
          <a:p>
            <a:r>
              <a:rPr lang="bs-Latn-BA" sz="2000" dirty="0" smtClean="0"/>
              <a:t>Prilog 3 - </a:t>
            </a:r>
            <a:r>
              <a:rPr lang="bs-Latn-BA" sz="2000" dirty="0"/>
              <a:t>Sažeci predmeta</a:t>
            </a:r>
          </a:p>
          <a:p>
            <a:pPr lvl="1"/>
            <a:r>
              <a:rPr lang="bs-Latn-BA" sz="1600" dirty="0"/>
              <a:t>Predmet </a:t>
            </a:r>
            <a:r>
              <a:rPr lang="bs-Latn-BA" sz="1600" dirty="0" err="1"/>
              <a:t>Ciavarella</a:t>
            </a:r>
            <a:r>
              <a:rPr lang="bs-Latn-BA" sz="1600" dirty="0"/>
              <a:t>, predmet davanja mita sudiji (Pensilvanija)</a:t>
            </a:r>
          </a:p>
          <a:p>
            <a:pPr lvl="1"/>
            <a:r>
              <a:rPr lang="bs-Latn-BA" sz="1600" dirty="0"/>
              <a:t>Disciplinska komisija za tužioce (Njujork)</a:t>
            </a:r>
          </a:p>
          <a:p>
            <a:r>
              <a:rPr lang="bs-Latn-BA" sz="2000" dirty="0" smtClean="0"/>
              <a:t>Prilog 4</a:t>
            </a:r>
            <a:r>
              <a:rPr lang="bs-Latn-BA" sz="2000" dirty="0"/>
              <a:t>– Hipotetički </a:t>
            </a:r>
            <a:r>
              <a:rPr lang="bs-Latn-BA" sz="2000" dirty="0" smtClean="0"/>
              <a:t>slučajevi</a:t>
            </a:r>
            <a:endParaRPr lang="bs-Latn-B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152</TotalTime>
  <Words>261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</vt:lpstr>
      <vt:lpstr>Blank</vt:lpstr>
      <vt:lpstr>  Standardi profesionalne etike za sudije i tužioce   Predstavljanje Priručnika za primjenu Kodeksa sudijske etike i Kodeksa tužilačke etike   Utorak, 5. mart 2019.g.  </vt:lpstr>
      <vt:lpstr>Svrha edukacije</vt:lpstr>
      <vt:lpstr>Konkretni ciljevi edukacije</vt:lpstr>
      <vt:lpstr>Pravosudna etika - šira tematska područja</vt:lpstr>
      <vt:lpstr>Dnevni red i sadržaj</vt:lpstr>
      <vt:lpstr>Uvodna sesija: Materijali za radionicu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Elmerina Ahmetaj Hrelja</cp:lastModifiedBy>
  <cp:revision>26</cp:revision>
  <cp:lastPrinted>2004-09-30T16:41:33Z</cp:lastPrinted>
  <dcterms:created xsi:type="dcterms:W3CDTF">2018-03-19T16:22:44Z</dcterms:created>
  <dcterms:modified xsi:type="dcterms:W3CDTF">2019-02-26T14:39:54Z</dcterms:modified>
</cp:coreProperties>
</file>